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1000" r:id="rId2"/>
    <p:sldId id="987" r:id="rId3"/>
    <p:sldId id="843" r:id="rId4"/>
    <p:sldId id="994" r:id="rId5"/>
    <p:sldId id="998" r:id="rId6"/>
    <p:sldId id="1003" r:id="rId7"/>
    <p:sldId id="903" r:id="rId8"/>
    <p:sldId id="1004" r:id="rId9"/>
    <p:sldId id="1005" r:id="rId10"/>
    <p:sldId id="845" r:id="rId11"/>
    <p:sldId id="846" r:id="rId12"/>
    <p:sldId id="975" r:id="rId13"/>
    <p:sldId id="756" r:id="rId14"/>
    <p:sldId id="953" r:id="rId15"/>
    <p:sldId id="954" r:id="rId16"/>
    <p:sldId id="1002" r:id="rId17"/>
    <p:sldId id="989" r:id="rId18"/>
    <p:sldId id="603" r:id="rId19"/>
    <p:sldId id="892" r:id="rId20"/>
    <p:sldId id="974" r:id="rId21"/>
    <p:sldId id="988" r:id="rId22"/>
    <p:sldId id="957" r:id="rId23"/>
    <p:sldId id="958" r:id="rId24"/>
    <p:sldId id="993" r:id="rId25"/>
    <p:sldId id="897" r:id="rId26"/>
    <p:sldId id="750" r:id="rId27"/>
    <p:sldId id="996" r:id="rId28"/>
    <p:sldId id="979" r:id="rId29"/>
    <p:sldId id="999" r:id="rId30"/>
    <p:sldId id="990" r:id="rId31"/>
    <p:sldId id="976" r:id="rId32"/>
    <p:sldId id="933" r:id="rId33"/>
    <p:sldId id="964" r:id="rId34"/>
    <p:sldId id="924" r:id="rId35"/>
    <p:sldId id="991" r:id="rId36"/>
    <p:sldId id="971" r:id="rId37"/>
    <p:sldId id="995" r:id="rId38"/>
    <p:sldId id="986" r:id="rId39"/>
    <p:sldId id="682" r:id="rId40"/>
    <p:sldId id="949" r:id="rId41"/>
    <p:sldId id="956" r:id="rId42"/>
    <p:sldId id="942" r:id="rId43"/>
  </p:sldIdLst>
  <p:sldSz cx="12192000" cy="6858000"/>
  <p:notesSz cx="9971088" cy="6823075"/>
  <p:embeddedFontLst>
    <p:embeddedFont>
      <p:font typeface="Cambria Math" panose="02040503050406030204" pitchFamily="18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nsolas" panose="020B0609020204030204" pitchFamily="49" charset="0"/>
      <p:regular r:id="rId51"/>
      <p:bold r:id="rId52"/>
      <p:italic r:id="rId53"/>
      <p:boldItalic r:id="rId54"/>
    </p:embeddedFont>
    <p:embeddedFont>
      <p:font typeface="HG創英角ﾎﾟｯﾌﾟ体" panose="040B0A09000000000000" pitchFamily="49" charset="-128"/>
      <p:regular r:id="rId55"/>
    </p:embeddedFont>
    <p:embeddedFont>
      <p:font typeface="メイリオ" panose="020B0604030504040204" pitchFamily="50" charset="-128"/>
      <p:regular r:id="rId56"/>
      <p:bold r:id="rId57"/>
      <p:italic r:id="rId58"/>
      <p:boldItalic r:id="rId59"/>
    </p:embeddedFont>
  </p:embeddedFontLst>
  <p:custDataLst>
    <p:tags r:id="rId60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9900"/>
    <a:srgbClr val="0000CC"/>
    <a:srgbClr val="FF00FF"/>
    <a:srgbClr val="008000"/>
    <a:srgbClr val="4DFFC4"/>
    <a:srgbClr val="E89049"/>
    <a:srgbClr val="CECEEF"/>
    <a:srgbClr val="66A9B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7" autoAdjust="0"/>
    <p:restoredTop sz="92840" autoAdjust="0"/>
  </p:normalViewPr>
  <p:slideViewPr>
    <p:cSldViewPr>
      <p:cViewPr varScale="1">
        <p:scale>
          <a:sx n="93" d="100"/>
          <a:sy n="93" d="100"/>
        </p:scale>
        <p:origin x="96" y="1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2024/9/21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2024/9/21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6755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2320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1341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476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9083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822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4248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5027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941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3534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2269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3945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95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0663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7851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9099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1015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9307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8654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501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8779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88958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0959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7470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3751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1327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05061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691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16570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472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24146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7051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83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213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741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686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68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3861048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8920"/>
            <a:ext cx="12191999" cy="1440160"/>
          </a:xfrm>
          <a:solidFill>
            <a:srgbClr val="404040"/>
          </a:solidFill>
        </p:spPr>
        <p:txBody>
          <a:bodyPr lIns="0" anchor="ctr"/>
          <a:lstStyle>
            <a:lvl1pPr algn="ctr">
              <a:defRPr b="1" kern="1200" baseline="0">
                <a:solidFill>
                  <a:schemeClr val="bg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8"/>
            <a:ext cx="12192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988082" y="6659529"/>
              <a:ext cx="1167243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IWACOM-IV 2024</a:t>
              </a: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59BD9F8-3FF8-169A-4100-5A3C1C66A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329817" y="6442078"/>
            <a:ext cx="1840238" cy="396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3818AE9-33DB-A2BE-07EA-6CA8A611D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10114241" y="6429815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180.png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3.xml"/><Relationship Id="rId5" Type="http://schemas.microsoft.com/office/2007/relationships/media" Target="../media/media3.mp4"/><Relationship Id="rId15" Type="http://schemas.openxmlformats.org/officeDocument/2006/relationships/image" Target="../media/image28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7.mp4"/><Relationship Id="rId7" Type="http://schemas.openxmlformats.org/officeDocument/2006/relationships/image" Target="../media/image17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7.mp4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9.mp4"/><Relationship Id="rId7" Type="http://schemas.openxmlformats.org/officeDocument/2006/relationships/image" Target="../media/image17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9.mp4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0.png"/><Relationship Id="rId4" Type="http://schemas.openxmlformats.org/officeDocument/2006/relationships/image" Target="../media/image2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microsoft.com/office/2007/relationships/hdphoto" Target="../media/hdphoto1.wdp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460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0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31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3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12677"/>
            <a:ext cx="12192000" cy="1972711"/>
          </a:xfrm>
        </p:spPr>
        <p:txBody>
          <a:bodyPr/>
          <a:lstStyle/>
          <a:p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  <a:uFill>
                  <a:solidFill>
                    <a:schemeClr val="bg1"/>
                  </a:solidFill>
                </a:uFill>
              </a:rPr>
              <a:t>EC-SSE-SRI-T4</a:t>
            </a:r>
            <a:r>
              <a:rPr lang="en-US" altLang="ja-JP" dirty="0"/>
              <a:t>: </a:t>
            </a:r>
            <a:br>
              <a:rPr lang="en-US" altLang="ja-JP" dirty="0"/>
            </a:br>
            <a:r>
              <a:rPr lang="en-US" altLang="ja-JP" dirty="0"/>
              <a:t>a next-gen smoothed finite element method</a:t>
            </a:r>
            <a:br>
              <a:rPr lang="en-US" altLang="ja-JP" dirty="0"/>
            </a:br>
            <a:r>
              <a:rPr lang="en-US" altLang="ja-JP" dirty="0"/>
              <a:t>for nearly incompressible large deformation analysis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783119-BCAA-084A-36CC-418628A6E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335" y="5805264"/>
            <a:ext cx="12001333" cy="553616"/>
          </a:xfrm>
        </p:spPr>
        <p:txBody>
          <a:bodyPr/>
          <a:lstStyle/>
          <a:p>
            <a:r>
              <a:rPr lang="en-US" altLang="ja-JP" u="sng" dirty="0">
                <a:latin typeface="+mn-lt"/>
              </a:rPr>
              <a:t>Yuki ONISHI</a:t>
            </a:r>
            <a:r>
              <a:rPr lang="en-US" altLang="ja-JP" dirty="0">
                <a:latin typeface="+mn-lt"/>
              </a:rPr>
              <a:t> (Tokyo Institute of Technology)</a:t>
            </a:r>
            <a:endParaRPr lang="ja-JP" altLang="en-US" dirty="0">
              <a:latin typeface="+mn-lt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BE3C516-C677-976A-9A46-DC68F3CC43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474"/>
          <a:stretch/>
        </p:blipFill>
        <p:spPr>
          <a:xfrm>
            <a:off x="6088748" y="2881432"/>
            <a:ext cx="4329559" cy="25277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C28F9C-B075-AA03-036B-82A75A7AA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25278"/>
            <a:ext cx="3925062" cy="31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popular</a:t>
            </a:r>
            <a:r>
              <a:rPr kumimoji="1" lang="en-US" altLang="ja-JP" dirty="0"/>
              <a:t>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dirty="0"/>
              <a:t>Number of journal papers whose </a:t>
            </a:r>
            <a:r>
              <a:rPr lang="en-US" altLang="ja-JP" b="1" dirty="0"/>
              <a:t>title</a:t>
            </a:r>
            <a:r>
              <a:rPr lang="en-US" altLang="ja-JP" dirty="0"/>
              <a:t> contains</a:t>
            </a:r>
            <a:br>
              <a:rPr lang="en-US" altLang="ja-JP" dirty="0"/>
            </a:br>
            <a:r>
              <a:rPr lang="en-US" altLang="ja-JP" dirty="0"/>
              <a:t>“</a:t>
            </a:r>
            <a:r>
              <a:rPr lang="en-US" altLang="ja-JP" b="1" dirty="0">
                <a:solidFill>
                  <a:srgbClr val="7030A0"/>
                </a:solidFill>
              </a:rPr>
              <a:t>smoothed finite element</a:t>
            </a:r>
            <a:r>
              <a:rPr lang="en-US" altLang="ja-JP" dirty="0"/>
              <a:t>”:</a:t>
            </a:r>
            <a:endParaRPr lang="en-US" altLang="ja-JP" sz="20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1919537" y="5661248"/>
            <a:ext cx="8388931" cy="6840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The attraction to S-FEM is expanding continuously.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BD7564-09C2-4BBD-B06C-5DC170055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846A16C1-239C-8782-218D-A881CB7F6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5501" y="1421633"/>
            <a:ext cx="8064895" cy="41252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1F558A-B5E1-4904-C773-344D3C3A8D9A}"/>
              </a:ext>
            </a:extLst>
          </p:cNvPr>
          <p:cNvSpPr txBox="1"/>
          <p:nvPr/>
        </p:nvSpPr>
        <p:spPr>
          <a:xfrm>
            <a:off x="9660397" y="728700"/>
            <a:ext cx="11161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+mn-lt"/>
              </a:rPr>
              <a:t>inquired at</a:t>
            </a:r>
            <a:br>
              <a:rPr lang="en-US" altLang="ja-JP" sz="1600" dirty="0">
                <a:latin typeface="+mn-lt"/>
              </a:rPr>
            </a:br>
            <a:r>
              <a:rPr lang="en-US" altLang="ja-JP" sz="1600" dirty="0">
                <a:latin typeface="+mn-lt"/>
              </a:rPr>
              <a:t>Google Scholar</a:t>
            </a:r>
            <a:endParaRPr lang="ja-JP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S-FEM-T4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deformation solid mechanics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(still in academic</a:t>
            </a:r>
            <a:r>
              <a:rPr lang="ja-JP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research)</a:t>
            </a:r>
          </a:p>
          <a:p>
            <a:pPr marL="0" indent="0">
              <a:buNone/>
            </a:pPr>
            <a:r>
              <a:rPr lang="en-US" altLang="ja-JP" sz="2000" dirty="0"/>
              <a:t>             Dynamic Explicit                                              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 Implicit</a:t>
            </a:r>
            <a:r>
              <a:rPr lang="en-US" altLang="ja-JP" sz="2000" dirty="0"/>
              <a:t>                                          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Electrostatic</a:t>
            </a:r>
            <a:b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(already in </a:t>
            </a:r>
            <a:b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commercial use)</a:t>
            </a: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1744" y="1324608"/>
            <a:ext cx="3045479" cy="2816025"/>
          </a:xfrm>
          <a:prstGeom prst="rect">
            <a:avLst/>
          </a:prstGeom>
          <a:ln w="19050">
            <a:noFill/>
          </a:ln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5576" r="3425" b="16106"/>
          <a:stretch/>
        </p:blipFill>
        <p:spPr>
          <a:xfrm>
            <a:off x="119336" y="1609366"/>
            <a:ext cx="3560908" cy="1935552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DF61669-B7DC-4134-B21C-B5C333C99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05A278-00A1-4491-9F04-B79ABAB84CC4}"/>
              </a:ext>
            </a:extLst>
          </p:cNvPr>
          <p:cNvSpPr txBox="1"/>
          <p:nvPr/>
        </p:nvSpPr>
        <p:spPr>
          <a:xfrm>
            <a:off x="2548968" y="4185084"/>
            <a:ext cx="1314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Carbody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Electro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Deposition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4FD9B5-08A1-F706-066C-D9A99AE61E1F}"/>
              </a:ext>
            </a:extLst>
          </p:cNvPr>
          <p:cNvSpPr txBox="1"/>
          <p:nvPr/>
        </p:nvSpPr>
        <p:spPr>
          <a:xfrm>
            <a:off x="83332" y="5373216"/>
            <a:ext cx="3330655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</a:rPr>
              <a:t>Today, I’ll focus on 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static implicit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analyses and introduce the latest 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studies on S-FEM-T4 briefly.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pic>
        <p:nvPicPr>
          <p:cNvPr id="4" name="output2">
            <a:hlinkClick r:id="" action="ppaction://media"/>
            <a:extLst>
              <a:ext uri="{FF2B5EF4-FFF2-40B4-BE49-F238E27FC236}">
                <a16:creationId xmlns:a16="http://schemas.microsoft.com/office/drawing/2014/main" id="{107A7E01-C755-4107-82D4-D81448EA12E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14600" r="27405"/>
          <a:stretch>
            <a:fillRect/>
          </a:stretch>
        </p:blipFill>
        <p:spPr>
          <a:xfrm>
            <a:off x="9984432" y="1324605"/>
            <a:ext cx="2180566" cy="5056855"/>
          </a:xfrm>
          <a:prstGeom prst="rect">
            <a:avLst/>
          </a:prstGeom>
        </p:spPr>
      </p:pic>
      <p:pic>
        <p:nvPicPr>
          <p:cNvPr id="8" name="shear_necking">
            <a:hlinkClick r:id="" action="ppaction://media"/>
            <a:extLst>
              <a:ext uri="{FF2B5EF4-FFF2-40B4-BE49-F238E27FC236}">
                <a16:creationId xmlns:a16="http://schemas.microsoft.com/office/drawing/2014/main" id="{7134B67D-5D9B-8F9D-487F-C1570A9C600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6"/>
          <a:srcRect l="1307" r="40102"/>
          <a:stretch/>
        </p:blipFill>
        <p:spPr>
          <a:xfrm>
            <a:off x="6864560" y="1330375"/>
            <a:ext cx="3108749" cy="4536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44DF41F-A089-1B66-D256-4FD0747B9352}"/>
                  </a:ext>
                </a:extLst>
              </p:cNvPr>
              <p:cNvSpPr/>
              <p:nvPr/>
            </p:nvSpPr>
            <p:spPr>
              <a:xfrm>
                <a:off x="8677165" y="1330375"/>
                <a:ext cx="1296118" cy="216023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𝜀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pl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kumimoji="1" lang="ja-JP" altLang="en-US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44DF41F-A089-1B66-D256-4FD0747B93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165" y="1330375"/>
                <a:ext cx="1296118" cy="216023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  <a:ln w="3175"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110635-D353-2706-F9D7-2CDD239E16E9}"/>
              </a:ext>
            </a:extLst>
          </p:cNvPr>
          <p:cNvSpPr/>
          <p:nvPr/>
        </p:nvSpPr>
        <p:spPr>
          <a:xfrm>
            <a:off x="9471032" y="1546398"/>
            <a:ext cx="656430" cy="1836204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j">
            <a:hlinkClick r:id="" action="ppaction://media"/>
            <a:extLst>
              <a:ext uri="{FF2B5EF4-FFF2-40B4-BE49-F238E27FC236}">
                <a16:creationId xmlns:a16="http://schemas.microsoft.com/office/drawing/2014/main" id="{96C986EA-81DA-4C41-A245-9B7B5B61DB7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8"/>
          <a:srcRect l="51181" t="51087"/>
          <a:stretch>
            <a:fillRect/>
          </a:stretch>
        </p:blipFill>
        <p:spPr>
          <a:xfrm>
            <a:off x="3815294" y="4164433"/>
            <a:ext cx="4044902" cy="22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&amp; Objective</a:t>
            </a:r>
            <a:b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Our Latest Study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4214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dirty="0"/>
                  <a:t>Solve </a:t>
                </a:r>
                <a:r>
                  <a:rPr lang="en-US" altLang="ja-JP" b="1" dirty="0">
                    <a:solidFill>
                      <a:srgbClr val="7030A0"/>
                    </a:solidFill>
                  </a:rPr>
                  <a:t>severe large deformation </a:t>
                </a:r>
                <a:r>
                  <a:rPr lang="en-US" altLang="ja-JP" dirty="0"/>
                  <a:t>analyses </a:t>
                </a:r>
                <a:br>
                  <a:rPr lang="en-US" altLang="ja-JP" dirty="0"/>
                </a:br>
                <a:r>
                  <a:rPr lang="en-US" altLang="ja-JP" dirty="0"/>
                  <a:t>accurately and robustly.</a:t>
                </a:r>
              </a:p>
              <a:p>
                <a:pPr lvl="0"/>
                <a:r>
                  <a:rPr lang="en-US" altLang="ja-JP" dirty="0"/>
                  <a:t>Treat complex geometries </a:t>
                </a:r>
                <a:br>
                  <a:rPr lang="en-US" altLang="ja-JP" dirty="0"/>
                </a:br>
                <a:r>
                  <a:rPr lang="en-US" altLang="ja-JP" dirty="0"/>
                  <a:t>with </a:t>
                </a:r>
                <a:r>
                  <a:rPr lang="en-US" altLang="ja-JP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dirty="0"/>
                  <a:t>.</a:t>
                </a:r>
                <a:endParaRPr lang="en-US" altLang="ja-JP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dirty="0"/>
                  <a:t>Consider </a:t>
                </a:r>
                <a:r>
                  <a:rPr lang="en-US" altLang="ja-JP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dirty="0"/>
                  <a:t>Handle </a:t>
                </a:r>
                <a:r>
                  <a:rPr lang="en-US" altLang="ja-JP" b="1" dirty="0"/>
                  <a:t>auto re-meshing</a:t>
                </a:r>
                <a:r>
                  <a:rPr lang="en-US" altLang="ja-JP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5C96707-AC7A-E438-6809-E7BBB704EB7E}"/>
              </a:ext>
            </a:extLst>
          </p:cNvPr>
          <p:cNvGrpSpPr/>
          <p:nvPr/>
        </p:nvGrpSpPr>
        <p:grpSpPr>
          <a:xfrm>
            <a:off x="7140116" y="692696"/>
            <a:ext cx="3429742" cy="2347696"/>
            <a:chOff x="7479503" y="620688"/>
            <a:chExt cx="3187801" cy="2107559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0"/>
            <a:stretch/>
          </p:blipFill>
          <p:spPr>
            <a:xfrm>
              <a:off x="7479503" y="620688"/>
              <a:ext cx="3187801" cy="208503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9386963" y="2313804"/>
              <a:ext cx="1038775" cy="4144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Rubber</a:t>
              </a:r>
              <a:endParaRPr lang="ja-JP" altLang="en-US" sz="2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3857058-4098-8816-C0AF-90829D3C7291}"/>
              </a:ext>
            </a:extLst>
          </p:cNvPr>
          <p:cNvGrpSpPr/>
          <p:nvPr/>
        </p:nvGrpSpPr>
        <p:grpSpPr>
          <a:xfrm>
            <a:off x="8767489" y="3873016"/>
            <a:ext cx="3305175" cy="2400300"/>
            <a:chOff x="6672065" y="3681028"/>
            <a:chExt cx="3305175" cy="24003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5" y="3681028"/>
              <a:ext cx="3305175" cy="24003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7860197" y="5356649"/>
              <a:ext cx="1809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Plastic/Glass</a:t>
              </a:r>
              <a:endParaRPr lang="ja-JP" altLang="en-US" sz="2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F45BDE-F269-1324-9207-776E26B5049D}"/>
              </a:ext>
            </a:extLst>
          </p:cNvPr>
          <p:cNvGrpSpPr/>
          <p:nvPr/>
        </p:nvGrpSpPr>
        <p:grpSpPr>
          <a:xfrm>
            <a:off x="5392272" y="3873016"/>
            <a:ext cx="3224008" cy="2400300"/>
            <a:chOff x="2315581" y="4481956"/>
            <a:chExt cx="2356164" cy="189937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31" b="802"/>
            <a:stretch/>
          </p:blipFill>
          <p:spPr>
            <a:xfrm>
              <a:off x="2315581" y="4481956"/>
              <a:ext cx="2356164" cy="189937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2963653" y="5301209"/>
              <a:ext cx="686501" cy="365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Metal</a:t>
              </a:r>
              <a:endParaRPr lang="ja-JP" altLang="en-US" sz="2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EB1938-0C4E-4A68-B800-4E46D388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599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Issues in Conventional FE (ABAQUS</a:t>
            </a:r>
            <a:r>
              <a:rPr kumimoji="1" lang="ja-JP" altLang="en-US" dirty="0"/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 Barreling of Rubber Cylinder</a:t>
                </a:r>
                <a:r>
                  <a:rPr lang="en-US" altLang="ja-JP" sz="2400" dirty="0"/>
                  <a:t>	Neo-Hookean </a:t>
                </a:r>
                <a:r>
                  <a:rPr lang="en-US" altLang="ja-JP" sz="2400" b="1" i="1" u="sng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ja-JP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693"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0461" y="5173997"/>
            <a:ext cx="356187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ABQUS C3D4H</a:t>
            </a:r>
            <a:b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Pressure checkerboarding.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Shear locking &amp; Corner locking.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6540" y="5172307"/>
            <a:ext cx="482266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ABAQUS</a:t>
            </a:r>
            <a:r>
              <a:rPr lang="ja-JP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C3D10MH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shear/volumetric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Short lasting (weak to severe deformation).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Low interpolation accuracy.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916"/>
          <a:stretch/>
        </p:blipFill>
        <p:spPr>
          <a:xfrm>
            <a:off x="1912480" y="1068450"/>
            <a:ext cx="3895489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r="1873"/>
          <a:stretch/>
        </p:blipFill>
        <p:spPr>
          <a:xfrm>
            <a:off x="6338613" y="1065258"/>
            <a:ext cx="3895490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600505" y="4435333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</a:rPr>
              <a:t>Almost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the same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# of nodes.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41690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Calibri" panose="020F0502020204030204" pitchFamily="34" charset="0"/>
              </a:rPr>
              <a:t>Pressure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06186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>
                <a:latin typeface="Calibri" panose="020F0502020204030204" pitchFamily="34" charset="0"/>
              </a:rPr>
              <a:t>Pressure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FADF25-769E-9898-C771-3F5054CAC0A7}"/>
              </a:ext>
            </a:extLst>
          </p:cNvPr>
          <p:cNvSpPr txBox="1"/>
          <p:nvPr/>
        </p:nvSpPr>
        <p:spPr>
          <a:xfrm>
            <a:off x="1690598" y="1050160"/>
            <a:ext cx="93839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</a:rPr>
              <a:t>4 node </a:t>
            </a:r>
            <a:r>
              <a:rPr lang="en-US" altLang="ja-JP" sz="1400" dirty="0" err="1">
                <a:latin typeface="Calibri" panose="020F0502020204030204" pitchFamily="34" charset="0"/>
              </a:rPr>
              <a:t>tet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(T4)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91BEE7-3330-60FD-4A20-97FC5E7FEB76}"/>
              </a:ext>
            </a:extLst>
          </p:cNvPr>
          <p:cNvSpPr txBox="1"/>
          <p:nvPr/>
        </p:nvSpPr>
        <p:spPr>
          <a:xfrm>
            <a:off x="5904852" y="1049854"/>
            <a:ext cx="101983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</a:rPr>
              <a:t>10 node </a:t>
            </a:r>
            <a:r>
              <a:rPr lang="en-US" altLang="ja-JP" sz="1400" dirty="0" err="1">
                <a:latin typeface="Calibri" panose="020F0502020204030204" pitchFamily="34" charset="0"/>
              </a:rPr>
              <a:t>tet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(T10)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4943870-8C13-9381-E906-AF07D657C0B8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2007072"/>
            <a:ext cx="1358034" cy="1052727"/>
            <a:chOff x="7896806" y="3359140"/>
            <a:chExt cx="1113158" cy="862902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07DD5373-21A6-EEB4-143A-E46CA64CB136}"/>
                </a:ext>
              </a:extLst>
            </p:cNvPr>
            <p:cNvCxnSpPr>
              <a:stCxn id="16" idx="2"/>
              <a:endCxn id="21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F5386A9A-BDB9-67EF-A022-D8C75934BAF2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BA87B03A-BC34-E3B8-F3B7-5AAE89339DE6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34">
              <a:extLst>
                <a:ext uri="{FF2B5EF4-FFF2-40B4-BE49-F238E27FC236}">
                  <a16:creationId xmlns:a16="http://schemas.microsoft.com/office/drawing/2014/main" id="{4BA2E9FC-BE8A-5B6F-F6D3-9FE63C46A652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E6CA767C-C091-F85E-2FE4-C780A8D90665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36">
              <a:extLst>
                <a:ext uri="{FF2B5EF4-FFF2-40B4-BE49-F238E27FC236}">
                  <a16:creationId xmlns:a16="http://schemas.microsoft.com/office/drawing/2014/main" id="{9492D6A8-F1FE-7691-7F39-FE13511CB685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7">
              <a:extLst>
                <a:ext uri="{FF2B5EF4-FFF2-40B4-BE49-F238E27FC236}">
                  <a16:creationId xmlns:a16="http://schemas.microsoft.com/office/drawing/2014/main" id="{9C83D9BA-5457-7A82-743F-8733167A3086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A1C2C3-BB90-05E7-8234-44907BEB63D7}"/>
              </a:ext>
            </a:extLst>
          </p:cNvPr>
          <p:cNvSpPr txBox="1"/>
          <p:nvPr/>
        </p:nvSpPr>
        <p:spPr>
          <a:xfrm>
            <a:off x="556054" y="3083178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T4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202820A-F488-E280-CDD9-2754D69D1D34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922443"/>
            <a:ext cx="1391448" cy="1078919"/>
            <a:chOff x="7033157" y="4150041"/>
            <a:chExt cx="1113158" cy="86313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FAD27B9E-E185-2D8E-7F61-380E96D369D7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2AB27B18-CA19-DF06-8B76-B36920B91CB4}"/>
                  </a:ext>
                </a:extLst>
              </p:cNvPr>
              <p:cNvCxnSpPr>
                <a:stCxn id="32" idx="2"/>
                <a:endCxn id="37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二等辺三角形 31">
                <a:extLst>
                  <a:ext uri="{FF2B5EF4-FFF2-40B4-BE49-F238E27FC236}">
                    <a16:creationId xmlns:a16="http://schemas.microsoft.com/office/drawing/2014/main" id="{9E1ADE65-7D5E-0748-AE52-455FFAD8CBFE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二等辺三角形 32">
                <a:extLst>
                  <a:ext uri="{FF2B5EF4-FFF2-40B4-BE49-F238E27FC236}">
                    <a16:creationId xmlns:a16="http://schemas.microsoft.com/office/drawing/2014/main" id="{0C7B5E8F-0874-C8F1-F599-789FB271C9F2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CE737CE9-4248-792E-4617-82C36C1E6F22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0C9CA238-88E1-BD08-268F-3DB0768BA5E6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AC87DE1F-1206-8D5A-92E8-050245B86657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9AC3C151-93A5-86DD-53CB-7395F6E4F590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1CE7011E-4068-3634-F46C-C24AD1BC9603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FFC7B699-812F-C81E-666D-1089FB1F8669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4373C96B-B530-26C0-C46B-BDC4975635B2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36">
              <a:extLst>
                <a:ext uri="{FF2B5EF4-FFF2-40B4-BE49-F238E27FC236}">
                  <a16:creationId xmlns:a16="http://schemas.microsoft.com/office/drawing/2014/main" id="{833F8BFD-BC4A-CE8E-63B6-59A7D9073591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36">
              <a:extLst>
                <a:ext uri="{FF2B5EF4-FFF2-40B4-BE49-F238E27FC236}">
                  <a16:creationId xmlns:a16="http://schemas.microsoft.com/office/drawing/2014/main" id="{2A783A4C-34BC-DFEF-094C-573E6E915D4C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36">
              <a:extLst>
                <a:ext uri="{FF2B5EF4-FFF2-40B4-BE49-F238E27FC236}">
                  <a16:creationId xmlns:a16="http://schemas.microsoft.com/office/drawing/2014/main" id="{AB57621A-A4B1-15CE-0EF7-6FB946FAF37A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E5E7F2A-C410-14D4-CB40-FDC4AAFE0A44}"/>
              </a:ext>
            </a:extLst>
          </p:cNvPr>
          <p:cNvSpPr txBox="1"/>
          <p:nvPr/>
        </p:nvSpPr>
        <p:spPr>
          <a:xfrm>
            <a:off x="10767805" y="3049870"/>
            <a:ext cx="646331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T10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16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 Barreling of Rubber Cylinder</a:t>
                </a:r>
                <a:r>
                  <a:rPr lang="en-US" altLang="ja-JP" sz="2400" dirty="0"/>
                  <a:t>	Neo-Hookean </a:t>
                </a:r>
                <a:r>
                  <a:rPr lang="en-US" altLang="ja-JP" sz="2400" b="1" i="1" u="sng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en-US" altLang="ja-JP" sz="24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693"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Our Approach using S-FEM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7346" y="1007028"/>
            <a:ext cx="3870478" cy="357886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999006" y="4689140"/>
            <a:ext cx="3700950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F-barES-FEM-T4</a:t>
            </a:r>
            <a:r>
              <a:rPr lang="ja-JP" alt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(2017)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oscillation in deviatoric stress.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Long CPU time. Incompatible w/ FE.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281D0B2B-C54D-42F1-A4C2-C3AB2E59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1159" y="1016733"/>
            <a:ext cx="3791017" cy="38570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6115853" y="4689140"/>
            <a:ext cx="3708964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SelectiveCS-FEM-T10 (2021)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ja-JP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Major oscillation in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deviatoric stress.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Same CPU time. Compatible w/ FE.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54F591-7A20-5853-CF60-8C64DECDAEFC}"/>
              </a:ext>
            </a:extLst>
          </p:cNvPr>
          <p:cNvSpPr txBox="1"/>
          <p:nvPr/>
        </p:nvSpPr>
        <p:spPr>
          <a:xfrm>
            <a:off x="1690598" y="1050160"/>
            <a:ext cx="93839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</a:rPr>
              <a:t>4 node </a:t>
            </a:r>
            <a:r>
              <a:rPr lang="en-US" altLang="ja-JP" sz="1400" dirty="0" err="1">
                <a:latin typeface="Calibri" panose="020F0502020204030204" pitchFamily="34" charset="0"/>
              </a:rPr>
              <a:t>tet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(T4)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718572-3889-D3BE-1427-8F6AC5AA97E4}"/>
              </a:ext>
            </a:extLst>
          </p:cNvPr>
          <p:cNvSpPr txBox="1"/>
          <p:nvPr/>
        </p:nvSpPr>
        <p:spPr>
          <a:xfrm>
            <a:off x="5904852" y="1049854"/>
            <a:ext cx="101983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</a:rPr>
              <a:t>10 node </a:t>
            </a:r>
            <a:r>
              <a:rPr lang="en-US" altLang="ja-JP" sz="1400" dirty="0" err="1">
                <a:latin typeface="Calibri" panose="020F0502020204030204" pitchFamily="34" charset="0"/>
              </a:rPr>
              <a:t>tet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(T10)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C12B4FE-7FBC-32A4-0738-52A25B298F67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1999241"/>
            <a:ext cx="1358034" cy="1052727"/>
            <a:chOff x="7896806" y="3359140"/>
            <a:chExt cx="1113158" cy="862902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6D2B4E5-B580-1D2F-C44D-3407FA8B57CF}"/>
                </a:ext>
              </a:extLst>
            </p:cNvPr>
            <p:cNvCxnSpPr>
              <a:stCxn id="7" idx="2"/>
              <a:endCxn id="18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ACFA66B5-560E-C5D0-F52E-535E146832B0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F3A481EB-987C-9892-29A5-11DB47417F56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4">
              <a:extLst>
                <a:ext uri="{FF2B5EF4-FFF2-40B4-BE49-F238E27FC236}">
                  <a16:creationId xmlns:a16="http://schemas.microsoft.com/office/drawing/2014/main" id="{AAA933EC-0C5D-41FA-A5C0-3D55DA97E95D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35">
              <a:extLst>
                <a:ext uri="{FF2B5EF4-FFF2-40B4-BE49-F238E27FC236}">
                  <a16:creationId xmlns:a16="http://schemas.microsoft.com/office/drawing/2014/main" id="{E0F57BFC-CD66-AE51-CC34-F8D99B02FAA4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36">
              <a:extLst>
                <a:ext uri="{FF2B5EF4-FFF2-40B4-BE49-F238E27FC236}">
                  <a16:creationId xmlns:a16="http://schemas.microsoft.com/office/drawing/2014/main" id="{FBBF3AEF-3055-D316-1A0B-79DA8F214A39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37">
              <a:extLst>
                <a:ext uri="{FF2B5EF4-FFF2-40B4-BE49-F238E27FC236}">
                  <a16:creationId xmlns:a16="http://schemas.microsoft.com/office/drawing/2014/main" id="{B1C6ECC8-E770-034A-B911-3957D49D16CD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05E4284-D663-697E-929D-470588B3302B}"/>
              </a:ext>
            </a:extLst>
          </p:cNvPr>
          <p:cNvSpPr txBox="1"/>
          <p:nvPr/>
        </p:nvSpPr>
        <p:spPr>
          <a:xfrm>
            <a:off x="556054" y="3075347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T4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EAE41C2-0B53-C934-2FB4-3CAD8F846CBB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914612"/>
            <a:ext cx="1391448" cy="1078919"/>
            <a:chOff x="7033157" y="4150041"/>
            <a:chExt cx="1113158" cy="86313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9624B13-8FEF-DC75-DC5C-B99E94C43E35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26F027B2-5ACC-8756-7A16-4D59FB3EB8B6}"/>
                  </a:ext>
                </a:extLst>
              </p:cNvPr>
              <p:cNvCxnSpPr>
                <a:stCxn id="29" idx="2"/>
                <a:endCxn id="34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二等辺三角形 28">
                <a:extLst>
                  <a:ext uri="{FF2B5EF4-FFF2-40B4-BE49-F238E27FC236}">
                    <a16:creationId xmlns:a16="http://schemas.microsoft.com/office/drawing/2014/main" id="{3AAD3BA6-9031-8383-A5D2-0C841C0B2206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" name="二等辺三角形 29">
                <a:extLst>
                  <a:ext uri="{FF2B5EF4-FFF2-40B4-BE49-F238E27FC236}">
                    <a16:creationId xmlns:a16="http://schemas.microsoft.com/office/drawing/2014/main" id="{068A6587-E013-1E12-3DD2-B385676CB6EC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4">
                <a:extLst>
                  <a:ext uri="{FF2B5EF4-FFF2-40B4-BE49-F238E27FC236}">
                    <a16:creationId xmlns:a16="http://schemas.microsoft.com/office/drawing/2014/main" id="{C37DD946-C334-6BE9-179E-8E77F3A98923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5">
                <a:extLst>
                  <a:ext uri="{FF2B5EF4-FFF2-40B4-BE49-F238E27FC236}">
                    <a16:creationId xmlns:a16="http://schemas.microsoft.com/office/drawing/2014/main" id="{8A4ABAC6-C0AE-5CF7-11D6-330CC21F83DC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/楕円 36">
                <a:extLst>
                  <a:ext uri="{FF2B5EF4-FFF2-40B4-BE49-F238E27FC236}">
                    <a16:creationId xmlns:a16="http://schemas.microsoft.com/office/drawing/2014/main" id="{FFEF663B-C467-9733-C2CF-A4DD23511F84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7">
                <a:extLst>
                  <a:ext uri="{FF2B5EF4-FFF2-40B4-BE49-F238E27FC236}">
                    <a16:creationId xmlns:a16="http://schemas.microsoft.com/office/drawing/2014/main" id="{666DC692-5E72-1BE2-DE73-B30C6104F7D4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円/楕円 36">
              <a:extLst>
                <a:ext uri="{FF2B5EF4-FFF2-40B4-BE49-F238E27FC236}">
                  <a16:creationId xmlns:a16="http://schemas.microsoft.com/office/drawing/2014/main" id="{16864EFC-9643-0D66-3148-958496E79BD5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6">
              <a:extLst>
                <a:ext uri="{FF2B5EF4-FFF2-40B4-BE49-F238E27FC236}">
                  <a16:creationId xmlns:a16="http://schemas.microsoft.com/office/drawing/2014/main" id="{16D4AEAD-2CBA-36E5-9D90-84FEFE8D87C7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6">
              <a:extLst>
                <a:ext uri="{FF2B5EF4-FFF2-40B4-BE49-F238E27FC236}">
                  <a16:creationId xmlns:a16="http://schemas.microsoft.com/office/drawing/2014/main" id="{53FAD3FD-8C60-2648-BB32-550637371E62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F12A735E-FAE8-6398-F044-4B480D7119FE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763CB9BF-896B-1A49-1F17-3AE6798FE73B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D3EAF3CC-B9A8-E63D-EB07-7E76C4489DF7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7E90D0A-746D-C394-40CC-79F368A748AC}"/>
              </a:ext>
            </a:extLst>
          </p:cNvPr>
          <p:cNvSpPr txBox="1"/>
          <p:nvPr/>
        </p:nvSpPr>
        <p:spPr>
          <a:xfrm>
            <a:off x="10767805" y="3042039"/>
            <a:ext cx="646331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T10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8157D2-2B7B-3D40-DB85-A2B170892187}"/>
              </a:ext>
            </a:extLst>
          </p:cNvPr>
          <p:cNvSpPr txBox="1"/>
          <p:nvPr/>
        </p:nvSpPr>
        <p:spPr>
          <a:xfrm>
            <a:off x="70825" y="5191218"/>
            <a:ext cx="1860836" cy="1107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 defTabSz="180000"/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More than 10 times slower than FEM-T4</a:t>
            </a:r>
            <a:r>
              <a:rPr lang="en-US" altLang="ja-JP" dirty="0">
                <a:latin typeface="+mn-lt"/>
                <a:ea typeface="HG創英角ﾎﾟｯﾌﾟ体" panose="040B0A09000000000000" pitchFamily="49" charset="-128"/>
              </a:rPr>
              <a:t>, but no good idea for speed-up…</a:t>
            </a:r>
            <a:endParaRPr kumimoji="1" lang="ja-JP" altLang="en-US" dirty="0">
              <a:latin typeface="+mn-lt"/>
              <a:ea typeface="HG創英角ﾎﾟｯﾌﾟ体" panose="040B0A09000000000000" pitchFamily="49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18F74-18A2-AC93-4A51-F3278470DC0F}"/>
              </a:ext>
            </a:extLst>
          </p:cNvPr>
          <p:cNvSpPr txBox="1"/>
          <p:nvPr/>
        </p:nvSpPr>
        <p:spPr>
          <a:xfrm>
            <a:off x="10470498" y="4951002"/>
            <a:ext cx="1649751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 defTabSz="180000"/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Cannot suppress</a:t>
            </a:r>
          </a:p>
          <a:p>
            <a:pPr algn="l" defTabSz="180000"/>
            <a:r>
              <a:rPr lang="en-US" altLang="ja-JP" dirty="0">
                <a:latin typeface="+mn-lt"/>
                <a:ea typeface="HG創英角ﾎﾟｯﾌﾟ体" panose="040B0A09000000000000" pitchFamily="49" charset="-128"/>
              </a:rPr>
              <a:t>s</a:t>
            </a:r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tress oscillation,</a:t>
            </a:r>
            <a:b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but no good idea</a:t>
            </a:r>
            <a:b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for</a:t>
            </a:r>
            <a:r>
              <a:rPr lang="en-US" altLang="ja-JP" dirty="0">
                <a:latin typeface="+mn-lt"/>
                <a:ea typeface="HG創英角ﾎﾟｯﾌﾟ体" panose="040B0A09000000000000" pitchFamily="49" charset="-128"/>
              </a:rPr>
              <a:t> </a:t>
            </a:r>
            <a:r>
              <a:rPr kumimoji="1" lang="en-US" altLang="ja-JP" dirty="0">
                <a:latin typeface="+mn-lt"/>
                <a:ea typeface="HG創英角ﾎﾟｯﾌﾟ体" panose="040B0A09000000000000" pitchFamily="49" charset="-128"/>
              </a:rPr>
              <a:t>accuracy improvement…</a:t>
            </a:r>
            <a:endParaRPr kumimoji="1" lang="ja-JP" altLang="en-US" dirty="0">
              <a:latin typeface="+mn-lt"/>
              <a:ea typeface="HG創英角ﾎﾟｯﾌﾟ体" panose="040B0A09000000000000" pitchFamily="49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3252C38-8FF0-4083-B9BF-3D7DD5EC7ED1}"/>
              </a:ext>
            </a:extLst>
          </p:cNvPr>
          <p:cNvSpPr txBox="1"/>
          <p:nvPr/>
        </p:nvSpPr>
        <p:spPr>
          <a:xfrm rot="16200000">
            <a:off x="4298442" y="1343410"/>
            <a:ext cx="1137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Calibri" panose="020F0502020204030204" pitchFamily="34" charset="0"/>
              </a:rPr>
              <a:t>Pressure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61C99FD-3D21-4D5F-8604-E50CCB834DCF}"/>
              </a:ext>
            </a:extLst>
          </p:cNvPr>
          <p:cNvSpPr txBox="1"/>
          <p:nvPr/>
        </p:nvSpPr>
        <p:spPr>
          <a:xfrm rot="16200000">
            <a:off x="8474906" y="1340286"/>
            <a:ext cx="1137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Calibri" panose="020F0502020204030204" pitchFamily="34" charset="0"/>
              </a:rPr>
              <a:t>Pressure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D85AE5-DC4E-42D5-9376-B960EBE8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not T10 but T4?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8A4A60-817C-404E-9B22-D7C419FE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It is because T10 mesh is NOT good for the representation of complex geometries.</a:t>
            </a:r>
          </a:p>
          <a:p>
            <a:pPr marL="0" indent="0">
              <a:buNone/>
            </a:pPr>
            <a:r>
              <a:rPr lang="en-US" altLang="ja-JP" sz="2400" dirty="0"/>
              <a:t>For example, surface mesh around a small hole looks like…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1200" dirty="0"/>
          </a:p>
          <a:p>
            <a:pPr marL="0" indent="0">
              <a:buNone/>
            </a:pPr>
            <a:r>
              <a:rPr lang="en-US" altLang="ja-JP" sz="2400" dirty="0"/>
              <a:t>Also, the presence of mid-nodes leads to early convergence failure in large deformation.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12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79091-FF92-40D6-BE60-C7845195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34A7B5AD-9FE6-77E5-F740-5113859B2164}"/>
              </a:ext>
            </a:extLst>
          </p:cNvPr>
          <p:cNvGrpSpPr/>
          <p:nvPr/>
        </p:nvGrpSpPr>
        <p:grpSpPr>
          <a:xfrm>
            <a:off x="7536480" y="1527566"/>
            <a:ext cx="2880000" cy="3551612"/>
            <a:chOff x="4655840" y="1641584"/>
            <a:chExt cx="2880000" cy="3551612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C1DB593-C5EF-4DBB-8B95-F241811DD4FB}"/>
                </a:ext>
              </a:extLst>
            </p:cNvPr>
            <p:cNvSpPr/>
            <p:nvPr/>
          </p:nvSpPr>
          <p:spPr>
            <a:xfrm>
              <a:off x="4655840" y="1641584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solid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C8F3ABEC-5F73-4D73-8B12-D194BD2D1FA6}"/>
                </a:ext>
              </a:extLst>
            </p:cNvPr>
            <p:cNvSpPr/>
            <p:nvPr/>
          </p:nvSpPr>
          <p:spPr>
            <a:xfrm>
              <a:off x="5458615" y="2418602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CFF1F6A-0129-44F9-937A-6A72FF0117FF}"/>
                </a:ext>
              </a:extLst>
            </p:cNvPr>
            <p:cNvSpPr txBox="1"/>
            <p:nvPr/>
          </p:nvSpPr>
          <p:spPr>
            <a:xfrm>
              <a:off x="5681649" y="2905547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>
                  <a:latin typeface="Calibri" panose="020F0502020204030204" pitchFamily="34" charset="0"/>
                </a:rPr>
                <a:t>Hole</a:t>
              </a:r>
              <a:endParaRPr lang="ja-JP" altLang="en-US" sz="2200" dirty="0">
                <a:latin typeface="Calibri" panose="020F0502020204030204" pitchFamily="34" charset="0"/>
              </a:endParaRPr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A5EF258C-FC04-4C36-8F0F-D9D684E80BE0}"/>
                </a:ext>
              </a:extLst>
            </p:cNvPr>
            <p:cNvGrpSpPr/>
            <p:nvPr/>
          </p:nvGrpSpPr>
          <p:grpSpPr>
            <a:xfrm>
              <a:off x="5082656" y="2044718"/>
              <a:ext cx="2047919" cy="2043769"/>
              <a:chOff x="5709049" y="2698461"/>
              <a:chExt cx="2047919" cy="2043769"/>
            </a:xfrm>
          </p:grpSpPr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C0CDF631-552A-42F3-AA06-D997BEA425CF}"/>
                  </a:ext>
                </a:extLst>
              </p:cNvPr>
              <p:cNvCxnSpPr/>
              <p:nvPr/>
            </p:nvCxnSpPr>
            <p:spPr>
              <a:xfrm rot="16200000" flipH="1" flipV="1">
                <a:off x="687991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BF8FF526-6320-43A6-8BE9-F5753EF5DCD9}"/>
                  </a:ext>
                </a:extLst>
              </p:cNvPr>
              <p:cNvCxnSpPr/>
              <p:nvPr/>
            </p:nvCxnSpPr>
            <p:spPr>
              <a:xfrm rot="16200000" flipV="1">
                <a:off x="687986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7639631D-4999-4E49-988D-A49E9E56638A}"/>
                  </a:ext>
                </a:extLst>
              </p:cNvPr>
              <p:cNvCxnSpPr/>
              <p:nvPr/>
            </p:nvCxnSpPr>
            <p:spPr>
              <a:xfrm rot="16200000" flipH="1">
                <a:off x="643792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FFF69C0E-F5CD-4D4E-9C31-F92C406A8CD5}"/>
                  </a:ext>
                </a:extLst>
              </p:cNvPr>
              <p:cNvCxnSpPr/>
              <p:nvPr/>
            </p:nvCxnSpPr>
            <p:spPr>
              <a:xfrm rot="16200000">
                <a:off x="643797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円/楕円 34">
                <a:extLst>
                  <a:ext uri="{FF2B5EF4-FFF2-40B4-BE49-F238E27FC236}">
                    <a16:creationId xmlns:a16="http://schemas.microsoft.com/office/drawing/2014/main" id="{C037134A-1266-4E02-AEFE-DC12690C0CA9}"/>
                  </a:ext>
                </a:extLst>
              </p:cNvPr>
              <p:cNvSpPr/>
              <p:nvPr/>
            </p:nvSpPr>
            <p:spPr>
              <a:xfrm>
                <a:off x="667961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円/楕円 34">
                <a:extLst>
                  <a:ext uri="{FF2B5EF4-FFF2-40B4-BE49-F238E27FC236}">
                    <a16:creationId xmlns:a16="http://schemas.microsoft.com/office/drawing/2014/main" id="{73EAA236-8AED-4A7F-91B0-F8FED77A3896}"/>
                  </a:ext>
                </a:extLst>
              </p:cNvPr>
              <p:cNvSpPr/>
              <p:nvPr/>
            </p:nvSpPr>
            <p:spPr>
              <a:xfrm>
                <a:off x="668133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円/楕円 34">
                <a:extLst>
                  <a:ext uri="{FF2B5EF4-FFF2-40B4-BE49-F238E27FC236}">
                    <a16:creationId xmlns:a16="http://schemas.microsoft.com/office/drawing/2014/main" id="{3B50D4E0-67BC-4F28-85F7-6CEF25E995BF}"/>
                  </a:ext>
                </a:extLst>
              </p:cNvPr>
              <p:cNvSpPr/>
              <p:nvPr/>
            </p:nvSpPr>
            <p:spPr>
              <a:xfrm rot="16200000">
                <a:off x="605374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円/楕円 34">
                <a:extLst>
                  <a:ext uri="{FF2B5EF4-FFF2-40B4-BE49-F238E27FC236}">
                    <a16:creationId xmlns:a16="http://schemas.microsoft.com/office/drawing/2014/main" id="{5ED37D89-1AC0-4F38-B1FC-8DE9234F92D6}"/>
                  </a:ext>
                </a:extLst>
              </p:cNvPr>
              <p:cNvSpPr/>
              <p:nvPr/>
            </p:nvSpPr>
            <p:spPr>
              <a:xfrm rot="16200000">
                <a:off x="730860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円/楕円 34">
                <a:extLst>
                  <a:ext uri="{FF2B5EF4-FFF2-40B4-BE49-F238E27FC236}">
                    <a16:creationId xmlns:a16="http://schemas.microsoft.com/office/drawing/2014/main" id="{C3DC329F-3B18-4318-97B0-7B1E33D5A7FA}"/>
                  </a:ext>
                </a:extLst>
              </p:cNvPr>
              <p:cNvSpPr/>
              <p:nvPr/>
            </p:nvSpPr>
            <p:spPr>
              <a:xfrm rot="18900000">
                <a:off x="624133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円/楕円 34">
                <a:extLst>
                  <a:ext uri="{FF2B5EF4-FFF2-40B4-BE49-F238E27FC236}">
                    <a16:creationId xmlns:a16="http://schemas.microsoft.com/office/drawing/2014/main" id="{B19FA749-46A0-49C0-8BFF-9F5DA44F57CE}"/>
                  </a:ext>
                </a:extLst>
              </p:cNvPr>
              <p:cNvSpPr/>
              <p:nvPr/>
            </p:nvSpPr>
            <p:spPr>
              <a:xfrm rot="18900000">
                <a:off x="712101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円/楕円 34">
                <a:extLst>
                  <a:ext uri="{FF2B5EF4-FFF2-40B4-BE49-F238E27FC236}">
                    <a16:creationId xmlns:a16="http://schemas.microsoft.com/office/drawing/2014/main" id="{FB80B16F-3C99-4EC1-89F2-4BEB5DE46F50}"/>
                  </a:ext>
                </a:extLst>
              </p:cNvPr>
              <p:cNvSpPr/>
              <p:nvPr/>
            </p:nvSpPr>
            <p:spPr>
              <a:xfrm rot="2700000" flipH="1">
                <a:off x="712101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円/楕円 34">
                <a:extLst>
                  <a:ext uri="{FF2B5EF4-FFF2-40B4-BE49-F238E27FC236}">
                    <a16:creationId xmlns:a16="http://schemas.microsoft.com/office/drawing/2014/main" id="{78BAB9D8-7E7F-44C1-98CA-066431B61AB8}"/>
                  </a:ext>
                </a:extLst>
              </p:cNvPr>
              <p:cNvSpPr/>
              <p:nvPr/>
            </p:nvSpPr>
            <p:spPr>
              <a:xfrm rot="2700000" flipH="1">
                <a:off x="624133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id="{C6BA5451-7F22-4566-8D31-05754239D8E2}"/>
                  </a:ext>
                </a:extLst>
              </p:cNvPr>
              <p:cNvCxnSpPr/>
              <p:nvPr/>
            </p:nvCxnSpPr>
            <p:spPr>
              <a:xfrm flipH="1" flipV="1">
                <a:off x="612394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>
                <a:extLst>
                  <a:ext uri="{FF2B5EF4-FFF2-40B4-BE49-F238E27FC236}">
                    <a16:creationId xmlns:a16="http://schemas.microsoft.com/office/drawing/2014/main" id="{61EAADCA-DF10-4853-84B3-59F50C98A832}"/>
                  </a:ext>
                </a:extLst>
              </p:cNvPr>
              <p:cNvCxnSpPr/>
              <p:nvPr/>
            </p:nvCxnSpPr>
            <p:spPr>
              <a:xfrm flipV="1">
                <a:off x="719389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2F00943-82E2-4ACE-98AC-76752F32EBE5}"/>
                  </a:ext>
                </a:extLst>
              </p:cNvPr>
              <p:cNvCxnSpPr/>
              <p:nvPr/>
            </p:nvCxnSpPr>
            <p:spPr>
              <a:xfrm flipH="1">
                <a:off x="612394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>
                <a:extLst>
                  <a:ext uri="{FF2B5EF4-FFF2-40B4-BE49-F238E27FC236}">
                    <a16:creationId xmlns:a16="http://schemas.microsoft.com/office/drawing/2014/main" id="{F08D1102-5744-4B0B-BB38-212DB8C340FD}"/>
                  </a:ext>
                </a:extLst>
              </p:cNvPr>
              <p:cNvCxnSpPr/>
              <p:nvPr/>
            </p:nvCxnSpPr>
            <p:spPr>
              <a:xfrm>
                <a:off x="719389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グループ化 70">
                <a:extLst>
                  <a:ext uri="{FF2B5EF4-FFF2-40B4-BE49-F238E27FC236}">
                    <a16:creationId xmlns:a16="http://schemas.microsoft.com/office/drawing/2014/main" id="{11E676F6-EBAB-441E-8988-F934BB935C17}"/>
                  </a:ext>
                </a:extLst>
              </p:cNvPr>
              <p:cNvGrpSpPr/>
              <p:nvPr/>
            </p:nvGrpSpPr>
            <p:grpSpPr>
              <a:xfrm>
                <a:off x="5709049" y="2698461"/>
                <a:ext cx="2047919" cy="2043769"/>
                <a:chOff x="5709049" y="2698461"/>
                <a:chExt cx="2047919" cy="2043769"/>
              </a:xfrm>
            </p:grpSpPr>
            <p:sp>
              <p:nvSpPr>
                <p:cNvPr id="72" name="円/楕円 34">
                  <a:extLst>
                    <a:ext uri="{FF2B5EF4-FFF2-40B4-BE49-F238E27FC236}">
                      <a16:creationId xmlns:a16="http://schemas.microsoft.com/office/drawing/2014/main" id="{5158AA59-7A82-492A-9E61-B479182C84F3}"/>
                    </a:ext>
                  </a:extLst>
                </p:cNvPr>
                <p:cNvSpPr/>
                <p:nvPr/>
              </p:nvSpPr>
              <p:spPr>
                <a:xfrm rot="4020000" flipH="1">
                  <a:off x="5820486" y="280445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" name="直線コネクタ 72">
                  <a:extLst>
                    <a:ext uri="{FF2B5EF4-FFF2-40B4-BE49-F238E27FC236}">
                      <a16:creationId xmlns:a16="http://schemas.microsoft.com/office/drawing/2014/main" id="{5EDC6BC6-0F79-4E19-BDBA-2D8A24019339}"/>
                    </a:ext>
                  </a:extLst>
                </p:cNvPr>
                <p:cNvCxnSpPr/>
                <p:nvPr/>
              </p:nvCxnSpPr>
              <p:spPr>
                <a:xfrm rot="3600000" flipV="1">
                  <a:off x="6022346" y="2697330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73">
                  <a:extLst>
                    <a:ext uri="{FF2B5EF4-FFF2-40B4-BE49-F238E27FC236}">
                      <a16:creationId xmlns:a16="http://schemas.microsoft.com/office/drawing/2014/main" id="{26379F87-AABF-48EA-A26C-692CF5DDE973}"/>
                    </a:ext>
                  </a:extLst>
                </p:cNvPr>
                <p:cNvCxnSpPr/>
                <p:nvPr/>
              </p:nvCxnSpPr>
              <p:spPr>
                <a:xfrm rot="7200000" flipV="1">
                  <a:off x="5710180" y="301502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円/楕円 34">
                  <a:extLst>
                    <a:ext uri="{FF2B5EF4-FFF2-40B4-BE49-F238E27FC236}">
                      <a16:creationId xmlns:a16="http://schemas.microsoft.com/office/drawing/2014/main" id="{8717E5E2-5E30-4F5A-A35E-03E1D44E75D8}"/>
                    </a:ext>
                  </a:extLst>
                </p:cNvPr>
                <p:cNvSpPr/>
                <p:nvPr/>
              </p:nvSpPr>
              <p:spPr>
                <a:xfrm rot="4020000" flipH="1">
                  <a:off x="5944684" y="3253968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円/楕円 34">
                  <a:extLst>
                    <a:ext uri="{FF2B5EF4-FFF2-40B4-BE49-F238E27FC236}">
                      <a16:creationId xmlns:a16="http://schemas.microsoft.com/office/drawing/2014/main" id="{7BA4BA93-5FF4-4FF1-8900-449A9DBDF2F4}"/>
                    </a:ext>
                  </a:extLst>
                </p:cNvPr>
                <p:cNvSpPr/>
                <p:nvPr/>
              </p:nvSpPr>
              <p:spPr>
                <a:xfrm rot="4020000" flipH="1">
                  <a:off x="6248235" y="291886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円/楕円 34">
                  <a:extLst>
                    <a:ext uri="{FF2B5EF4-FFF2-40B4-BE49-F238E27FC236}">
                      <a16:creationId xmlns:a16="http://schemas.microsoft.com/office/drawing/2014/main" id="{D0511B61-119B-4B04-892C-4536A0E34407}"/>
                    </a:ext>
                  </a:extLst>
                </p:cNvPr>
                <p:cNvSpPr/>
                <p:nvPr/>
              </p:nvSpPr>
              <p:spPr>
                <a:xfrm rot="17580000">
                  <a:off x="7543714" y="280445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94E43BBA-3B09-4E47-AFA5-84A79C2D1478}"/>
                    </a:ext>
                  </a:extLst>
                </p:cNvPr>
                <p:cNvCxnSpPr/>
                <p:nvPr/>
              </p:nvCxnSpPr>
              <p:spPr>
                <a:xfrm rot="18000000" flipH="1" flipV="1">
                  <a:off x="6890076" y="2697330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コネクタ 78">
                  <a:extLst>
                    <a:ext uri="{FF2B5EF4-FFF2-40B4-BE49-F238E27FC236}">
                      <a16:creationId xmlns:a16="http://schemas.microsoft.com/office/drawing/2014/main" id="{A8CA8389-D69A-4678-86E5-CC6E0B0FFCD2}"/>
                    </a:ext>
                  </a:extLst>
                </p:cNvPr>
                <p:cNvCxnSpPr/>
                <p:nvPr/>
              </p:nvCxnSpPr>
              <p:spPr>
                <a:xfrm rot="14400000" flipH="1" flipV="1">
                  <a:off x="7202242" y="301502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円/楕円 34">
                  <a:extLst>
                    <a:ext uri="{FF2B5EF4-FFF2-40B4-BE49-F238E27FC236}">
                      <a16:creationId xmlns:a16="http://schemas.microsoft.com/office/drawing/2014/main" id="{8D6376F6-1512-4CD2-9238-D3706B503A08}"/>
                    </a:ext>
                  </a:extLst>
                </p:cNvPr>
                <p:cNvSpPr/>
                <p:nvPr/>
              </p:nvSpPr>
              <p:spPr>
                <a:xfrm rot="17580000">
                  <a:off x="7419516" y="3253968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円/楕円 34">
                  <a:extLst>
                    <a:ext uri="{FF2B5EF4-FFF2-40B4-BE49-F238E27FC236}">
                      <a16:creationId xmlns:a16="http://schemas.microsoft.com/office/drawing/2014/main" id="{6D84AE0D-3E4B-4848-A973-B6F0FBF1D397}"/>
                    </a:ext>
                  </a:extLst>
                </p:cNvPr>
                <p:cNvSpPr/>
                <p:nvPr/>
              </p:nvSpPr>
              <p:spPr>
                <a:xfrm rot="17580000">
                  <a:off x="7115965" y="2918863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円/楕円 34">
                  <a:extLst>
                    <a:ext uri="{FF2B5EF4-FFF2-40B4-BE49-F238E27FC236}">
                      <a16:creationId xmlns:a16="http://schemas.microsoft.com/office/drawing/2014/main" id="{73339648-21EC-4DA0-8FE3-3BF85D41DA67}"/>
                    </a:ext>
                  </a:extLst>
                </p:cNvPr>
                <p:cNvSpPr/>
                <p:nvPr/>
              </p:nvSpPr>
              <p:spPr>
                <a:xfrm rot="17580000" flipH="1" flipV="1">
                  <a:off x="5820486" y="453363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3" name="直線コネクタ 82">
                  <a:extLst>
                    <a:ext uri="{FF2B5EF4-FFF2-40B4-BE49-F238E27FC236}">
                      <a16:creationId xmlns:a16="http://schemas.microsoft.com/office/drawing/2014/main" id="{B0B0AE72-ED97-4399-9324-8829C68E9BF2}"/>
                    </a:ext>
                  </a:extLst>
                </p:cNvPr>
                <p:cNvCxnSpPr/>
                <p:nvPr/>
              </p:nvCxnSpPr>
              <p:spPr>
                <a:xfrm rot="18000000">
                  <a:off x="6022346" y="4187504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>
                  <a:extLst>
                    <a:ext uri="{FF2B5EF4-FFF2-40B4-BE49-F238E27FC236}">
                      <a16:creationId xmlns:a16="http://schemas.microsoft.com/office/drawing/2014/main" id="{8FAB8A9E-6A97-48C3-957F-FDA9E0691273}"/>
                    </a:ext>
                  </a:extLst>
                </p:cNvPr>
                <p:cNvCxnSpPr/>
                <p:nvPr/>
              </p:nvCxnSpPr>
              <p:spPr>
                <a:xfrm rot="14400000">
                  <a:off x="5710180" y="386981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円/楕円 34">
                  <a:extLst>
                    <a:ext uri="{FF2B5EF4-FFF2-40B4-BE49-F238E27FC236}">
                      <a16:creationId xmlns:a16="http://schemas.microsoft.com/office/drawing/2014/main" id="{D5A9ECE8-00B2-45D0-AC0F-AEE025EDB23D}"/>
                    </a:ext>
                  </a:extLst>
                </p:cNvPr>
                <p:cNvSpPr/>
                <p:nvPr/>
              </p:nvSpPr>
              <p:spPr>
                <a:xfrm rot="17580000" flipH="1" flipV="1">
                  <a:off x="5944684" y="4084120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円/楕円 34">
                  <a:extLst>
                    <a:ext uri="{FF2B5EF4-FFF2-40B4-BE49-F238E27FC236}">
                      <a16:creationId xmlns:a16="http://schemas.microsoft.com/office/drawing/2014/main" id="{5C113F8D-587F-4D93-9605-21A4C7F7FCB8}"/>
                    </a:ext>
                  </a:extLst>
                </p:cNvPr>
                <p:cNvSpPr/>
                <p:nvPr/>
              </p:nvSpPr>
              <p:spPr>
                <a:xfrm rot="17580000" flipH="1" flipV="1">
                  <a:off x="6248235" y="441922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円/楕円 34">
                  <a:extLst>
                    <a:ext uri="{FF2B5EF4-FFF2-40B4-BE49-F238E27FC236}">
                      <a16:creationId xmlns:a16="http://schemas.microsoft.com/office/drawing/2014/main" id="{E236AA21-AB5D-4FBA-8E04-501F3D067D38}"/>
                    </a:ext>
                  </a:extLst>
                </p:cNvPr>
                <p:cNvSpPr/>
                <p:nvPr/>
              </p:nvSpPr>
              <p:spPr>
                <a:xfrm rot="4020000" flipV="1">
                  <a:off x="7543714" y="453363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8" name="直線コネクタ 87">
                  <a:extLst>
                    <a:ext uri="{FF2B5EF4-FFF2-40B4-BE49-F238E27FC236}">
                      <a16:creationId xmlns:a16="http://schemas.microsoft.com/office/drawing/2014/main" id="{5FA4B7C3-24E3-4918-B3CC-7E722B7D0F4D}"/>
                    </a:ext>
                  </a:extLst>
                </p:cNvPr>
                <p:cNvCxnSpPr/>
                <p:nvPr/>
              </p:nvCxnSpPr>
              <p:spPr>
                <a:xfrm rot="3600000" flipH="1">
                  <a:off x="6890076" y="4187504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線コネクタ 88">
                  <a:extLst>
                    <a:ext uri="{FF2B5EF4-FFF2-40B4-BE49-F238E27FC236}">
                      <a16:creationId xmlns:a16="http://schemas.microsoft.com/office/drawing/2014/main" id="{5BB5CE17-77A6-4B66-8346-1AED1FD5476B}"/>
                    </a:ext>
                  </a:extLst>
                </p:cNvPr>
                <p:cNvCxnSpPr/>
                <p:nvPr/>
              </p:nvCxnSpPr>
              <p:spPr>
                <a:xfrm rot="7200000" flipH="1">
                  <a:off x="7202242" y="3869812"/>
                  <a:ext cx="553595" cy="5558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円/楕円 34">
                  <a:extLst>
                    <a:ext uri="{FF2B5EF4-FFF2-40B4-BE49-F238E27FC236}">
                      <a16:creationId xmlns:a16="http://schemas.microsoft.com/office/drawing/2014/main" id="{D6BD5597-F240-4DDE-A060-4142971D3E22}"/>
                    </a:ext>
                  </a:extLst>
                </p:cNvPr>
                <p:cNvSpPr/>
                <p:nvPr/>
              </p:nvSpPr>
              <p:spPr>
                <a:xfrm rot="4020000" flipV="1">
                  <a:off x="7419516" y="4084120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円/楕円 34">
                  <a:extLst>
                    <a:ext uri="{FF2B5EF4-FFF2-40B4-BE49-F238E27FC236}">
                      <a16:creationId xmlns:a16="http://schemas.microsoft.com/office/drawing/2014/main" id="{F00EC278-401C-4AD2-BC6B-39C5613FA5D1}"/>
                    </a:ext>
                  </a:extLst>
                </p:cNvPr>
                <p:cNvSpPr/>
                <p:nvPr/>
              </p:nvSpPr>
              <p:spPr>
                <a:xfrm rot="4020000" flipV="1">
                  <a:off x="7115965" y="4419225"/>
                  <a:ext cx="101817" cy="10260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729CADAB-8ABA-427C-9A76-256B7BFB2261}"/>
                </a:ext>
              </a:extLst>
            </p:cNvPr>
            <p:cNvSpPr txBox="1"/>
            <p:nvPr/>
          </p:nvSpPr>
          <p:spPr>
            <a:xfrm>
              <a:off x="4912131" y="4054510"/>
              <a:ext cx="2383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008000"/>
                  </a:solidFill>
                  <a:latin typeface="Calibri" panose="020F0502020204030204" pitchFamily="34" charset="0"/>
                </a:rPr>
                <a:t>T10 mesh w/ kink</a:t>
              </a:r>
              <a:endParaRPr lang="ja-JP" altLang="en-US" sz="2400" dirty="0">
                <a:solidFill>
                  <a:srgbClr val="008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F8EB777-156A-0D33-BB11-45EB0A45DC5A}"/>
                </a:ext>
              </a:extLst>
            </p:cNvPr>
            <p:cNvSpPr txBox="1"/>
            <p:nvPr/>
          </p:nvSpPr>
          <p:spPr>
            <a:xfrm>
              <a:off x="4655840" y="4546865"/>
              <a:ext cx="288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✗ </a:t>
              </a:r>
              <a:r>
                <a:rPr lang="en-US" altLang="ja-JP" dirty="0">
                  <a:latin typeface="Calibri" panose="020F0502020204030204" pitchFamily="34" charset="0"/>
                </a:rPr>
                <a:t>leads to severe</a:t>
              </a:r>
            </a:p>
            <a:p>
              <a:pPr algn="r"/>
              <a:r>
                <a:rPr lang="en-US" altLang="ja-JP" dirty="0">
                  <a:latin typeface="Calibri" panose="020F0502020204030204" pitchFamily="34" charset="0"/>
                </a:rPr>
                <a:t>accuracy loss.</a:t>
              </a:r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31134F77-83D3-598A-0C26-7129E7B35941}"/>
              </a:ext>
            </a:extLst>
          </p:cNvPr>
          <p:cNvGrpSpPr/>
          <p:nvPr/>
        </p:nvGrpSpPr>
        <p:grpSpPr>
          <a:xfrm>
            <a:off x="4620156" y="1520723"/>
            <a:ext cx="2880000" cy="3527764"/>
            <a:chOff x="6192180" y="1821925"/>
            <a:chExt cx="2880000" cy="3527764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4A760BAD-4C05-4B59-9D56-24CBDF8FB0D0}"/>
                </a:ext>
              </a:extLst>
            </p:cNvPr>
            <p:cNvSpPr/>
            <p:nvPr/>
          </p:nvSpPr>
          <p:spPr>
            <a:xfrm>
              <a:off x="6192180" y="182192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solid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7" name="楕円 106">
              <a:extLst>
                <a:ext uri="{FF2B5EF4-FFF2-40B4-BE49-F238E27FC236}">
                  <a16:creationId xmlns:a16="http://schemas.microsoft.com/office/drawing/2014/main" id="{3C4B563C-435F-4C46-92AC-F7931901A82B}"/>
                </a:ext>
              </a:extLst>
            </p:cNvPr>
            <p:cNvSpPr/>
            <p:nvPr/>
          </p:nvSpPr>
          <p:spPr>
            <a:xfrm>
              <a:off x="6994955" y="259894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90F08085-C0C1-43BC-8A76-57DE29C64887}"/>
                </a:ext>
              </a:extLst>
            </p:cNvPr>
            <p:cNvGrpSpPr/>
            <p:nvPr/>
          </p:nvGrpSpPr>
          <p:grpSpPr>
            <a:xfrm>
              <a:off x="6669221" y="2286433"/>
              <a:ext cx="1918242" cy="1931014"/>
              <a:chOff x="5767150" y="2755115"/>
              <a:chExt cx="1918242" cy="1931014"/>
            </a:xfrm>
          </p:grpSpPr>
          <p:cxnSp>
            <p:nvCxnSpPr>
              <p:cNvPr id="109" name="直線コネクタ 108">
                <a:extLst>
                  <a:ext uri="{FF2B5EF4-FFF2-40B4-BE49-F238E27FC236}">
                    <a16:creationId xmlns:a16="http://schemas.microsoft.com/office/drawing/2014/main" id="{8FEBE42B-0ED3-4FD2-A7C7-0ACC7EDC7832}"/>
                  </a:ext>
                </a:extLst>
              </p:cNvPr>
              <p:cNvCxnSpPr/>
              <p:nvPr/>
            </p:nvCxnSpPr>
            <p:spPr>
              <a:xfrm rot="16200000" flipH="1" flipV="1">
                <a:off x="687991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>
                <a:extLst>
                  <a:ext uri="{FF2B5EF4-FFF2-40B4-BE49-F238E27FC236}">
                    <a16:creationId xmlns:a16="http://schemas.microsoft.com/office/drawing/2014/main" id="{E007B7BD-E6DE-4B33-8513-8D00A9F39DFE}"/>
                  </a:ext>
                </a:extLst>
              </p:cNvPr>
              <p:cNvCxnSpPr/>
              <p:nvPr/>
            </p:nvCxnSpPr>
            <p:spPr>
              <a:xfrm rot="16200000" flipV="1">
                <a:off x="687986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>
                <a:extLst>
                  <a:ext uri="{FF2B5EF4-FFF2-40B4-BE49-F238E27FC236}">
                    <a16:creationId xmlns:a16="http://schemas.microsoft.com/office/drawing/2014/main" id="{FA3CA7CC-D424-4BCE-87DB-E54AA318C4CF}"/>
                  </a:ext>
                </a:extLst>
              </p:cNvPr>
              <p:cNvCxnSpPr/>
              <p:nvPr/>
            </p:nvCxnSpPr>
            <p:spPr>
              <a:xfrm rot="16200000" flipH="1">
                <a:off x="643792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コネクタ 111">
                <a:extLst>
                  <a:ext uri="{FF2B5EF4-FFF2-40B4-BE49-F238E27FC236}">
                    <a16:creationId xmlns:a16="http://schemas.microsoft.com/office/drawing/2014/main" id="{2D3789C5-B6A5-4FB1-9CE8-2EF92450A922}"/>
                  </a:ext>
                </a:extLst>
              </p:cNvPr>
              <p:cNvCxnSpPr/>
              <p:nvPr/>
            </p:nvCxnSpPr>
            <p:spPr>
              <a:xfrm rot="16200000">
                <a:off x="643797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円/楕円 34">
                <a:extLst>
                  <a:ext uri="{FF2B5EF4-FFF2-40B4-BE49-F238E27FC236}">
                    <a16:creationId xmlns:a16="http://schemas.microsoft.com/office/drawing/2014/main" id="{408DF67D-19B3-41CF-BCF4-3642EE30705B}"/>
                  </a:ext>
                </a:extLst>
              </p:cNvPr>
              <p:cNvSpPr/>
              <p:nvPr/>
            </p:nvSpPr>
            <p:spPr>
              <a:xfrm>
                <a:off x="667961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円/楕円 34">
                <a:extLst>
                  <a:ext uri="{FF2B5EF4-FFF2-40B4-BE49-F238E27FC236}">
                    <a16:creationId xmlns:a16="http://schemas.microsoft.com/office/drawing/2014/main" id="{29DF80B4-58C8-445E-AC48-7958B3947DDB}"/>
                  </a:ext>
                </a:extLst>
              </p:cNvPr>
              <p:cNvSpPr/>
              <p:nvPr/>
            </p:nvSpPr>
            <p:spPr>
              <a:xfrm>
                <a:off x="668133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円/楕円 34">
                <a:extLst>
                  <a:ext uri="{FF2B5EF4-FFF2-40B4-BE49-F238E27FC236}">
                    <a16:creationId xmlns:a16="http://schemas.microsoft.com/office/drawing/2014/main" id="{3320C93B-A713-47DD-BB85-D68E33E96FB3}"/>
                  </a:ext>
                </a:extLst>
              </p:cNvPr>
              <p:cNvSpPr/>
              <p:nvPr/>
            </p:nvSpPr>
            <p:spPr>
              <a:xfrm rot="16200000">
                <a:off x="605374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円/楕円 34">
                <a:extLst>
                  <a:ext uri="{FF2B5EF4-FFF2-40B4-BE49-F238E27FC236}">
                    <a16:creationId xmlns:a16="http://schemas.microsoft.com/office/drawing/2014/main" id="{FAD61246-1EE4-481B-90CF-BDB16B05B379}"/>
                  </a:ext>
                </a:extLst>
              </p:cNvPr>
              <p:cNvSpPr/>
              <p:nvPr/>
            </p:nvSpPr>
            <p:spPr>
              <a:xfrm rot="16200000">
                <a:off x="730860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円/楕円 34">
                <a:extLst>
                  <a:ext uri="{FF2B5EF4-FFF2-40B4-BE49-F238E27FC236}">
                    <a16:creationId xmlns:a16="http://schemas.microsoft.com/office/drawing/2014/main" id="{E62698B0-1BDF-495E-B4A8-D9B5B6EA1628}"/>
                  </a:ext>
                </a:extLst>
              </p:cNvPr>
              <p:cNvSpPr/>
              <p:nvPr/>
            </p:nvSpPr>
            <p:spPr>
              <a:xfrm rot="18900000">
                <a:off x="624133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円/楕円 34">
                <a:extLst>
                  <a:ext uri="{FF2B5EF4-FFF2-40B4-BE49-F238E27FC236}">
                    <a16:creationId xmlns:a16="http://schemas.microsoft.com/office/drawing/2014/main" id="{5005B076-DF72-4590-B4FE-11AF228DEF1A}"/>
                  </a:ext>
                </a:extLst>
              </p:cNvPr>
              <p:cNvSpPr/>
              <p:nvPr/>
            </p:nvSpPr>
            <p:spPr>
              <a:xfrm rot="18900000">
                <a:off x="712101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円/楕円 34">
                <a:extLst>
                  <a:ext uri="{FF2B5EF4-FFF2-40B4-BE49-F238E27FC236}">
                    <a16:creationId xmlns:a16="http://schemas.microsoft.com/office/drawing/2014/main" id="{80328729-9C2F-4146-9357-B8C656DFBB93}"/>
                  </a:ext>
                </a:extLst>
              </p:cNvPr>
              <p:cNvSpPr/>
              <p:nvPr/>
            </p:nvSpPr>
            <p:spPr>
              <a:xfrm rot="2700000" flipH="1">
                <a:off x="712101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円/楕円 34">
                <a:extLst>
                  <a:ext uri="{FF2B5EF4-FFF2-40B4-BE49-F238E27FC236}">
                    <a16:creationId xmlns:a16="http://schemas.microsoft.com/office/drawing/2014/main" id="{7729DC63-C4E2-41D8-92A4-7E77F63F561E}"/>
                  </a:ext>
                </a:extLst>
              </p:cNvPr>
              <p:cNvSpPr/>
              <p:nvPr/>
            </p:nvSpPr>
            <p:spPr>
              <a:xfrm rot="2700000" flipH="1">
                <a:off x="624133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" name="直線コネクタ 120">
                <a:extLst>
                  <a:ext uri="{FF2B5EF4-FFF2-40B4-BE49-F238E27FC236}">
                    <a16:creationId xmlns:a16="http://schemas.microsoft.com/office/drawing/2014/main" id="{ADC8EB0B-A71A-48AD-9111-6A4C03082447}"/>
                  </a:ext>
                </a:extLst>
              </p:cNvPr>
              <p:cNvCxnSpPr/>
              <p:nvPr/>
            </p:nvCxnSpPr>
            <p:spPr>
              <a:xfrm flipH="1" flipV="1">
                <a:off x="612394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コネクタ 121">
                <a:extLst>
                  <a:ext uri="{FF2B5EF4-FFF2-40B4-BE49-F238E27FC236}">
                    <a16:creationId xmlns:a16="http://schemas.microsoft.com/office/drawing/2014/main" id="{42971E4B-1BE1-47D6-94D8-756A92DF9686}"/>
                  </a:ext>
                </a:extLst>
              </p:cNvPr>
              <p:cNvCxnSpPr/>
              <p:nvPr/>
            </p:nvCxnSpPr>
            <p:spPr>
              <a:xfrm flipV="1">
                <a:off x="719389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>
                <a:extLst>
                  <a:ext uri="{FF2B5EF4-FFF2-40B4-BE49-F238E27FC236}">
                    <a16:creationId xmlns:a16="http://schemas.microsoft.com/office/drawing/2014/main" id="{3C0CCE2E-2E33-4AAE-9BB9-B06FE2CE19C3}"/>
                  </a:ext>
                </a:extLst>
              </p:cNvPr>
              <p:cNvCxnSpPr/>
              <p:nvPr/>
            </p:nvCxnSpPr>
            <p:spPr>
              <a:xfrm flipH="1">
                <a:off x="612394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コネクタ 123">
                <a:extLst>
                  <a:ext uri="{FF2B5EF4-FFF2-40B4-BE49-F238E27FC236}">
                    <a16:creationId xmlns:a16="http://schemas.microsoft.com/office/drawing/2014/main" id="{B4AD6EA8-9970-49AD-9F78-C6ABB9911B51}"/>
                  </a:ext>
                </a:extLst>
              </p:cNvPr>
              <p:cNvCxnSpPr/>
              <p:nvPr/>
            </p:nvCxnSpPr>
            <p:spPr>
              <a:xfrm>
                <a:off x="719389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コネクタ 124">
                <a:extLst>
                  <a:ext uri="{FF2B5EF4-FFF2-40B4-BE49-F238E27FC236}">
                    <a16:creationId xmlns:a16="http://schemas.microsoft.com/office/drawing/2014/main" id="{603F5837-315B-4FAA-8230-80FBDB24DB5C}"/>
                  </a:ext>
                </a:extLst>
              </p:cNvPr>
              <p:cNvCxnSpPr/>
              <p:nvPr/>
            </p:nvCxnSpPr>
            <p:spPr>
              <a:xfrm rot="3600000" flipH="1">
                <a:off x="597961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>
                <a:extLst>
                  <a:ext uri="{FF2B5EF4-FFF2-40B4-BE49-F238E27FC236}">
                    <a16:creationId xmlns:a16="http://schemas.microsoft.com/office/drawing/2014/main" id="{BF19E35F-2BC3-4375-A705-478FE9FD59DA}"/>
                  </a:ext>
                </a:extLst>
              </p:cNvPr>
              <p:cNvCxnSpPr/>
              <p:nvPr/>
            </p:nvCxnSpPr>
            <p:spPr>
              <a:xfrm rot="7200000" flipH="1">
                <a:off x="587857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円/楕円 34">
                <a:extLst>
                  <a:ext uri="{FF2B5EF4-FFF2-40B4-BE49-F238E27FC236}">
                    <a16:creationId xmlns:a16="http://schemas.microsoft.com/office/drawing/2014/main" id="{D7217227-E8BA-4323-BE46-E5DCCA7CA14E}"/>
                  </a:ext>
                </a:extLst>
              </p:cNvPr>
              <p:cNvSpPr/>
              <p:nvPr/>
            </p:nvSpPr>
            <p:spPr>
              <a:xfrm rot="18900000">
                <a:off x="576715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" name="直線コネクタ 127">
                <a:extLst>
                  <a:ext uri="{FF2B5EF4-FFF2-40B4-BE49-F238E27FC236}">
                    <a16:creationId xmlns:a16="http://schemas.microsoft.com/office/drawing/2014/main" id="{51531563-F351-4E48-ADA2-D36405F0A49D}"/>
                  </a:ext>
                </a:extLst>
              </p:cNvPr>
              <p:cNvCxnSpPr/>
              <p:nvPr/>
            </p:nvCxnSpPr>
            <p:spPr>
              <a:xfrm rot="6300000" flipH="1">
                <a:off x="647276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コネクタ 128">
                <a:extLst>
                  <a:ext uri="{FF2B5EF4-FFF2-40B4-BE49-F238E27FC236}">
                    <a16:creationId xmlns:a16="http://schemas.microsoft.com/office/drawing/2014/main" id="{CA45A658-0CF4-4BAF-8C7E-A078CDF79C6F}"/>
                  </a:ext>
                </a:extLst>
              </p:cNvPr>
              <p:cNvCxnSpPr/>
              <p:nvPr/>
            </p:nvCxnSpPr>
            <p:spPr>
              <a:xfrm rot="9900000" flipH="1">
                <a:off x="623403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円/楕円 34">
                <a:extLst>
                  <a:ext uri="{FF2B5EF4-FFF2-40B4-BE49-F238E27FC236}">
                    <a16:creationId xmlns:a16="http://schemas.microsoft.com/office/drawing/2014/main" id="{747DC12F-EE10-4DC6-A5F8-955702321C1C}"/>
                  </a:ext>
                </a:extLst>
              </p:cNvPr>
              <p:cNvSpPr/>
              <p:nvPr/>
            </p:nvSpPr>
            <p:spPr>
              <a:xfrm>
                <a:off x="629924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1" name="直線コネクタ 130">
                <a:extLst>
                  <a:ext uri="{FF2B5EF4-FFF2-40B4-BE49-F238E27FC236}">
                    <a16:creationId xmlns:a16="http://schemas.microsoft.com/office/drawing/2014/main" id="{175516F7-C508-470E-82DB-B2E38F3E0F11}"/>
                  </a:ext>
                </a:extLst>
              </p:cNvPr>
              <p:cNvCxnSpPr/>
              <p:nvPr/>
            </p:nvCxnSpPr>
            <p:spPr>
              <a:xfrm rot="18000000">
                <a:off x="732794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コネクタ 131">
                <a:extLst>
                  <a:ext uri="{FF2B5EF4-FFF2-40B4-BE49-F238E27FC236}">
                    <a16:creationId xmlns:a16="http://schemas.microsoft.com/office/drawing/2014/main" id="{BE0B9E5E-70A2-4074-B7F9-C8B2CEAF74EB}"/>
                  </a:ext>
                </a:extLst>
              </p:cNvPr>
              <p:cNvCxnSpPr/>
              <p:nvPr/>
            </p:nvCxnSpPr>
            <p:spPr>
              <a:xfrm rot="14400000">
                <a:off x="742898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円/楕円 34">
                <a:extLst>
                  <a:ext uri="{FF2B5EF4-FFF2-40B4-BE49-F238E27FC236}">
                    <a16:creationId xmlns:a16="http://schemas.microsoft.com/office/drawing/2014/main" id="{EEC5EC7F-E19A-4237-A4A3-7F04B358B57D}"/>
                  </a:ext>
                </a:extLst>
              </p:cNvPr>
              <p:cNvSpPr/>
              <p:nvPr/>
            </p:nvSpPr>
            <p:spPr>
              <a:xfrm rot="2700000" flipH="1">
                <a:off x="758318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4" name="直線コネクタ 133">
                <a:extLst>
                  <a:ext uri="{FF2B5EF4-FFF2-40B4-BE49-F238E27FC236}">
                    <a16:creationId xmlns:a16="http://schemas.microsoft.com/office/drawing/2014/main" id="{86285C79-E7B5-4E9E-8FCF-4FBF1CFAFD1D}"/>
                  </a:ext>
                </a:extLst>
              </p:cNvPr>
              <p:cNvCxnSpPr/>
              <p:nvPr/>
            </p:nvCxnSpPr>
            <p:spPr>
              <a:xfrm rot="18000000" flipH="1" flipV="1">
                <a:off x="598425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134">
                <a:extLst>
                  <a:ext uri="{FF2B5EF4-FFF2-40B4-BE49-F238E27FC236}">
                    <a16:creationId xmlns:a16="http://schemas.microsoft.com/office/drawing/2014/main" id="{E619EF9B-C551-4494-A92E-4690D85C7C48}"/>
                  </a:ext>
                </a:extLst>
              </p:cNvPr>
              <p:cNvCxnSpPr/>
              <p:nvPr/>
            </p:nvCxnSpPr>
            <p:spPr>
              <a:xfrm rot="14400000" flipH="1" flipV="1">
                <a:off x="588321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円/楕円 34">
                <a:extLst>
                  <a:ext uri="{FF2B5EF4-FFF2-40B4-BE49-F238E27FC236}">
                    <a16:creationId xmlns:a16="http://schemas.microsoft.com/office/drawing/2014/main" id="{71ADB8EC-BB5A-4B98-93D2-A2F2BB18B72A}"/>
                  </a:ext>
                </a:extLst>
              </p:cNvPr>
              <p:cNvSpPr/>
              <p:nvPr/>
            </p:nvSpPr>
            <p:spPr>
              <a:xfrm rot="2700000" flipV="1">
                <a:off x="577179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" name="直線コネクタ 136">
                <a:extLst>
                  <a:ext uri="{FF2B5EF4-FFF2-40B4-BE49-F238E27FC236}">
                    <a16:creationId xmlns:a16="http://schemas.microsoft.com/office/drawing/2014/main" id="{0FEA2037-D19B-4128-B4D3-2F289350034F}"/>
                  </a:ext>
                </a:extLst>
              </p:cNvPr>
              <p:cNvCxnSpPr/>
              <p:nvPr/>
            </p:nvCxnSpPr>
            <p:spPr>
              <a:xfrm rot="15300000">
                <a:off x="684821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コネクタ 137">
                <a:extLst>
                  <a:ext uri="{FF2B5EF4-FFF2-40B4-BE49-F238E27FC236}">
                    <a16:creationId xmlns:a16="http://schemas.microsoft.com/office/drawing/2014/main" id="{F2462330-9D39-4B5C-AA4A-9055AFABD5F6}"/>
                  </a:ext>
                </a:extLst>
              </p:cNvPr>
              <p:cNvCxnSpPr/>
              <p:nvPr/>
            </p:nvCxnSpPr>
            <p:spPr>
              <a:xfrm rot="11700000">
                <a:off x="708695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円/楕円 34">
                <a:extLst>
                  <a:ext uri="{FF2B5EF4-FFF2-40B4-BE49-F238E27FC236}">
                    <a16:creationId xmlns:a16="http://schemas.microsoft.com/office/drawing/2014/main" id="{59E5E21A-88F3-4961-AA8A-06A706EC8767}"/>
                  </a:ext>
                </a:extLst>
              </p:cNvPr>
              <p:cNvSpPr/>
              <p:nvPr/>
            </p:nvSpPr>
            <p:spPr>
              <a:xfrm flipH="1">
                <a:off x="706450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0" name="直線コネクタ 139">
                <a:extLst>
                  <a:ext uri="{FF2B5EF4-FFF2-40B4-BE49-F238E27FC236}">
                    <a16:creationId xmlns:a16="http://schemas.microsoft.com/office/drawing/2014/main" id="{F7D98BDD-712E-4F22-9D8B-A8A534FEF4DC}"/>
                  </a:ext>
                </a:extLst>
              </p:cNvPr>
              <p:cNvCxnSpPr/>
              <p:nvPr/>
            </p:nvCxnSpPr>
            <p:spPr>
              <a:xfrm rot="3600000" flipV="1">
                <a:off x="732794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140">
                <a:extLst>
                  <a:ext uri="{FF2B5EF4-FFF2-40B4-BE49-F238E27FC236}">
                    <a16:creationId xmlns:a16="http://schemas.microsoft.com/office/drawing/2014/main" id="{9E4771F1-76F8-4AE8-A815-4BC8B2796DA9}"/>
                  </a:ext>
                </a:extLst>
              </p:cNvPr>
              <p:cNvCxnSpPr/>
              <p:nvPr/>
            </p:nvCxnSpPr>
            <p:spPr>
              <a:xfrm rot="7200000" flipV="1">
                <a:off x="742898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円/楕円 34">
                <a:extLst>
                  <a:ext uri="{FF2B5EF4-FFF2-40B4-BE49-F238E27FC236}">
                    <a16:creationId xmlns:a16="http://schemas.microsoft.com/office/drawing/2014/main" id="{91A78C2D-58E3-4306-9002-5CF697610035}"/>
                  </a:ext>
                </a:extLst>
              </p:cNvPr>
              <p:cNvSpPr/>
              <p:nvPr/>
            </p:nvSpPr>
            <p:spPr>
              <a:xfrm rot="18900000" flipH="1" flipV="1">
                <a:off x="758318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253143C2-8953-484D-BF7C-2BCAC7BF0775}"/>
                  </a:ext>
                </a:extLst>
              </p:cNvPr>
              <p:cNvCxnSpPr/>
              <p:nvPr/>
            </p:nvCxnSpPr>
            <p:spPr>
              <a:xfrm rot="15300000" flipH="1" flipV="1">
                <a:off x="647276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コネクタ 143">
                <a:extLst>
                  <a:ext uri="{FF2B5EF4-FFF2-40B4-BE49-F238E27FC236}">
                    <a16:creationId xmlns:a16="http://schemas.microsoft.com/office/drawing/2014/main" id="{579E9941-884C-425E-9055-40CF7A3E38E1}"/>
                  </a:ext>
                </a:extLst>
              </p:cNvPr>
              <p:cNvCxnSpPr/>
              <p:nvPr/>
            </p:nvCxnSpPr>
            <p:spPr>
              <a:xfrm rot="11700000" flipH="1" flipV="1">
                <a:off x="623403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円/楕円 34">
                <a:extLst>
                  <a:ext uri="{FF2B5EF4-FFF2-40B4-BE49-F238E27FC236}">
                    <a16:creationId xmlns:a16="http://schemas.microsoft.com/office/drawing/2014/main" id="{38E4B90F-F84F-47C7-88C5-691938C4E377}"/>
                  </a:ext>
                </a:extLst>
              </p:cNvPr>
              <p:cNvSpPr/>
              <p:nvPr/>
            </p:nvSpPr>
            <p:spPr>
              <a:xfrm flipV="1">
                <a:off x="629924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" name="直線コネクタ 145">
                <a:extLst>
                  <a:ext uri="{FF2B5EF4-FFF2-40B4-BE49-F238E27FC236}">
                    <a16:creationId xmlns:a16="http://schemas.microsoft.com/office/drawing/2014/main" id="{45F10263-FDD0-4469-9C4B-2E764A9E28FF}"/>
                  </a:ext>
                </a:extLst>
              </p:cNvPr>
              <p:cNvCxnSpPr/>
              <p:nvPr/>
            </p:nvCxnSpPr>
            <p:spPr>
              <a:xfrm rot="6300000" flipV="1">
                <a:off x="684821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146">
                <a:extLst>
                  <a:ext uri="{FF2B5EF4-FFF2-40B4-BE49-F238E27FC236}">
                    <a16:creationId xmlns:a16="http://schemas.microsoft.com/office/drawing/2014/main" id="{9A76C501-25E8-4C05-9FA2-D65E22CA65B9}"/>
                  </a:ext>
                </a:extLst>
              </p:cNvPr>
              <p:cNvCxnSpPr/>
              <p:nvPr/>
            </p:nvCxnSpPr>
            <p:spPr>
              <a:xfrm rot="9900000" flipV="1">
                <a:off x="708695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円/楕円 34">
                <a:extLst>
                  <a:ext uri="{FF2B5EF4-FFF2-40B4-BE49-F238E27FC236}">
                    <a16:creationId xmlns:a16="http://schemas.microsoft.com/office/drawing/2014/main" id="{2088C69B-FA11-46C9-A484-5AAEB37C4660}"/>
                  </a:ext>
                </a:extLst>
              </p:cNvPr>
              <p:cNvSpPr/>
              <p:nvPr/>
            </p:nvSpPr>
            <p:spPr>
              <a:xfrm flipH="1" flipV="1">
                <a:off x="706450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" name="円/楕円 34">
                <a:extLst>
                  <a:ext uri="{FF2B5EF4-FFF2-40B4-BE49-F238E27FC236}">
                    <a16:creationId xmlns:a16="http://schemas.microsoft.com/office/drawing/2014/main" id="{21982C8C-97EA-4D26-9326-8B0BA155C6E0}"/>
                  </a:ext>
                </a:extLst>
              </p:cNvPr>
              <p:cNvSpPr/>
              <p:nvPr/>
            </p:nvSpPr>
            <p:spPr>
              <a:xfrm rot="1320000">
                <a:off x="6902944" y="313104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円/楕円 34">
                <a:extLst>
                  <a:ext uri="{FF2B5EF4-FFF2-40B4-BE49-F238E27FC236}">
                    <a16:creationId xmlns:a16="http://schemas.microsoft.com/office/drawing/2014/main" id="{4B33AC2D-9AC2-47AC-A128-50034168236C}"/>
                  </a:ext>
                </a:extLst>
              </p:cNvPr>
              <p:cNvSpPr/>
              <p:nvPr/>
            </p:nvSpPr>
            <p:spPr>
              <a:xfrm rot="1320000">
                <a:off x="6459719" y="421116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1" name="円/楕円 34">
                <a:extLst>
                  <a:ext uri="{FF2B5EF4-FFF2-40B4-BE49-F238E27FC236}">
                    <a16:creationId xmlns:a16="http://schemas.microsoft.com/office/drawing/2014/main" id="{AA2DFE14-0C56-4D25-8704-45AAD6F3BF2D}"/>
                  </a:ext>
                </a:extLst>
              </p:cNvPr>
              <p:cNvSpPr/>
              <p:nvPr/>
            </p:nvSpPr>
            <p:spPr>
              <a:xfrm rot="17520000">
                <a:off x="6146642" y="344411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円/楕円 34">
                <a:extLst>
                  <a:ext uri="{FF2B5EF4-FFF2-40B4-BE49-F238E27FC236}">
                    <a16:creationId xmlns:a16="http://schemas.microsoft.com/office/drawing/2014/main" id="{4560D097-5708-449F-9AF8-FA60403F6B90}"/>
                  </a:ext>
                </a:extLst>
              </p:cNvPr>
              <p:cNvSpPr/>
              <p:nvPr/>
            </p:nvSpPr>
            <p:spPr>
              <a:xfrm rot="17520000">
                <a:off x="7216021" y="388734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" name="円/楕円 34">
                <a:extLst>
                  <a:ext uri="{FF2B5EF4-FFF2-40B4-BE49-F238E27FC236}">
                    <a16:creationId xmlns:a16="http://schemas.microsoft.com/office/drawing/2014/main" id="{13CCCECF-7FA1-41C4-BE8E-D8D7B4B94F26}"/>
                  </a:ext>
                </a:extLst>
              </p:cNvPr>
              <p:cNvSpPr/>
              <p:nvPr/>
            </p:nvSpPr>
            <p:spPr>
              <a:xfrm rot="20220000">
                <a:off x="6460207" y="313056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4" name="円/楕円 34">
                <a:extLst>
                  <a:ext uri="{FF2B5EF4-FFF2-40B4-BE49-F238E27FC236}">
                    <a16:creationId xmlns:a16="http://schemas.microsoft.com/office/drawing/2014/main" id="{EEBBA939-56FB-4A97-BDC4-6BC5DF2A7B91}"/>
                  </a:ext>
                </a:extLst>
              </p:cNvPr>
              <p:cNvSpPr/>
              <p:nvPr/>
            </p:nvSpPr>
            <p:spPr>
              <a:xfrm rot="20220000">
                <a:off x="6902456" y="421068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円/楕円 34">
                <a:extLst>
                  <a:ext uri="{FF2B5EF4-FFF2-40B4-BE49-F238E27FC236}">
                    <a16:creationId xmlns:a16="http://schemas.microsoft.com/office/drawing/2014/main" id="{F568646C-E4BC-4EE5-8C56-E7BB6896D117}"/>
                  </a:ext>
                </a:extLst>
              </p:cNvPr>
              <p:cNvSpPr/>
              <p:nvPr/>
            </p:nvSpPr>
            <p:spPr>
              <a:xfrm rot="4020000" flipH="1">
                <a:off x="7216499" y="3444606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6" name="円/楕円 34">
                <a:extLst>
                  <a:ext uri="{FF2B5EF4-FFF2-40B4-BE49-F238E27FC236}">
                    <a16:creationId xmlns:a16="http://schemas.microsoft.com/office/drawing/2014/main" id="{34780DF2-FCCB-4974-8B18-E64940D2CE7E}"/>
                  </a:ext>
                </a:extLst>
              </p:cNvPr>
              <p:cNvSpPr/>
              <p:nvPr/>
            </p:nvSpPr>
            <p:spPr>
              <a:xfrm rot="4020000" flipH="1">
                <a:off x="6146164" y="3886855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7" name="円/楕円 34">
                <a:extLst>
                  <a:ext uri="{FF2B5EF4-FFF2-40B4-BE49-F238E27FC236}">
                    <a16:creationId xmlns:a16="http://schemas.microsoft.com/office/drawing/2014/main" id="{CAE4758F-65F3-4049-8353-67D2C4E3CFAF}"/>
                  </a:ext>
                </a:extLst>
              </p:cNvPr>
              <p:cNvSpPr/>
              <p:nvPr/>
            </p:nvSpPr>
            <p:spPr>
              <a:xfrm>
                <a:off x="625541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8" name="円/楕円 34">
                <a:extLst>
                  <a:ext uri="{FF2B5EF4-FFF2-40B4-BE49-F238E27FC236}">
                    <a16:creationId xmlns:a16="http://schemas.microsoft.com/office/drawing/2014/main" id="{5E505FB1-9BB7-4FEC-A852-285D76905003}"/>
                  </a:ext>
                </a:extLst>
              </p:cNvPr>
              <p:cNvSpPr/>
              <p:nvPr/>
            </p:nvSpPr>
            <p:spPr>
              <a:xfrm>
                <a:off x="710966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" name="円/楕円 34">
                <a:extLst>
                  <a:ext uri="{FF2B5EF4-FFF2-40B4-BE49-F238E27FC236}">
                    <a16:creationId xmlns:a16="http://schemas.microsoft.com/office/drawing/2014/main" id="{BA9B7CF5-CBFB-4443-8EF4-0950E95BC03F}"/>
                  </a:ext>
                </a:extLst>
              </p:cNvPr>
              <p:cNvSpPr/>
              <p:nvPr/>
            </p:nvSpPr>
            <p:spPr>
              <a:xfrm>
                <a:off x="625541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0" name="円/楕円 34">
                <a:extLst>
                  <a:ext uri="{FF2B5EF4-FFF2-40B4-BE49-F238E27FC236}">
                    <a16:creationId xmlns:a16="http://schemas.microsoft.com/office/drawing/2014/main" id="{424FF880-A546-4271-9DE9-96C55C4D5C33}"/>
                  </a:ext>
                </a:extLst>
              </p:cNvPr>
              <p:cNvSpPr/>
              <p:nvPr/>
            </p:nvSpPr>
            <p:spPr>
              <a:xfrm>
                <a:off x="710966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1" name="円/楕円 34">
                <a:extLst>
                  <a:ext uri="{FF2B5EF4-FFF2-40B4-BE49-F238E27FC236}">
                    <a16:creationId xmlns:a16="http://schemas.microsoft.com/office/drawing/2014/main" id="{A0C28ED8-2B95-4F4C-A9DF-28A40737C322}"/>
                  </a:ext>
                </a:extLst>
              </p:cNvPr>
              <p:cNvSpPr/>
              <p:nvPr/>
            </p:nvSpPr>
            <p:spPr>
              <a:xfrm>
                <a:off x="6488267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2" name="円/楕円 34">
                <a:extLst>
                  <a:ext uri="{FF2B5EF4-FFF2-40B4-BE49-F238E27FC236}">
                    <a16:creationId xmlns:a16="http://schemas.microsoft.com/office/drawing/2014/main" id="{9679BC18-CCC8-4821-9041-03C00E407DE9}"/>
                  </a:ext>
                </a:extLst>
              </p:cNvPr>
              <p:cNvSpPr/>
              <p:nvPr/>
            </p:nvSpPr>
            <p:spPr>
              <a:xfrm>
                <a:off x="6869256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3" name="円/楕円 34">
                <a:extLst>
                  <a:ext uri="{FF2B5EF4-FFF2-40B4-BE49-F238E27FC236}">
                    <a16:creationId xmlns:a16="http://schemas.microsoft.com/office/drawing/2014/main" id="{7360D1FD-2718-4EF8-8E82-11ABCF444D95}"/>
                  </a:ext>
                </a:extLst>
              </p:cNvPr>
              <p:cNvSpPr/>
              <p:nvPr/>
            </p:nvSpPr>
            <p:spPr>
              <a:xfrm>
                <a:off x="6488267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4" name="円/楕円 34">
                <a:extLst>
                  <a:ext uri="{FF2B5EF4-FFF2-40B4-BE49-F238E27FC236}">
                    <a16:creationId xmlns:a16="http://schemas.microsoft.com/office/drawing/2014/main" id="{C1BE7EFB-6455-4CA3-9A5E-90AE8BFDCC2F}"/>
                  </a:ext>
                </a:extLst>
              </p:cNvPr>
              <p:cNvSpPr/>
              <p:nvPr/>
            </p:nvSpPr>
            <p:spPr>
              <a:xfrm>
                <a:off x="6869256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5" name="円/楕円 34">
                <a:extLst>
                  <a:ext uri="{FF2B5EF4-FFF2-40B4-BE49-F238E27FC236}">
                    <a16:creationId xmlns:a16="http://schemas.microsoft.com/office/drawing/2014/main" id="{08D60D21-B189-4CDC-AD57-1A564CA5A07E}"/>
                  </a:ext>
                </a:extLst>
              </p:cNvPr>
              <p:cNvSpPr/>
              <p:nvPr/>
            </p:nvSpPr>
            <p:spPr>
              <a:xfrm>
                <a:off x="598831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6" name="円/楕円 34">
                <a:extLst>
                  <a:ext uri="{FF2B5EF4-FFF2-40B4-BE49-F238E27FC236}">
                    <a16:creationId xmlns:a16="http://schemas.microsoft.com/office/drawing/2014/main" id="{25CE4A6C-C071-4792-9D4E-4DEC79057E40}"/>
                  </a:ext>
                </a:extLst>
              </p:cNvPr>
              <p:cNvSpPr/>
              <p:nvPr/>
            </p:nvSpPr>
            <p:spPr>
              <a:xfrm>
                <a:off x="5988319" y="40879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7" name="円/楕円 34">
                <a:extLst>
                  <a:ext uri="{FF2B5EF4-FFF2-40B4-BE49-F238E27FC236}">
                    <a16:creationId xmlns:a16="http://schemas.microsoft.com/office/drawing/2014/main" id="{C008DBB8-2895-4FBB-9AC6-3B8029944E6F}"/>
                  </a:ext>
                </a:extLst>
              </p:cNvPr>
              <p:cNvSpPr/>
              <p:nvPr/>
            </p:nvSpPr>
            <p:spPr>
              <a:xfrm>
                <a:off x="5911125" y="349071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円/楕円 34">
                <a:extLst>
                  <a:ext uri="{FF2B5EF4-FFF2-40B4-BE49-F238E27FC236}">
                    <a16:creationId xmlns:a16="http://schemas.microsoft.com/office/drawing/2014/main" id="{1D91F8B5-C8FB-4E55-8BFA-F7546DE42078}"/>
                  </a:ext>
                </a:extLst>
              </p:cNvPr>
              <p:cNvSpPr/>
              <p:nvPr/>
            </p:nvSpPr>
            <p:spPr>
              <a:xfrm>
                <a:off x="5911125" y="383925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9" name="円/楕円 34">
                <a:extLst>
                  <a:ext uri="{FF2B5EF4-FFF2-40B4-BE49-F238E27FC236}">
                    <a16:creationId xmlns:a16="http://schemas.microsoft.com/office/drawing/2014/main" id="{086B39E9-9B84-4B9B-B54B-D627BD5A80BF}"/>
                  </a:ext>
                </a:extLst>
              </p:cNvPr>
              <p:cNvSpPr/>
              <p:nvPr/>
            </p:nvSpPr>
            <p:spPr>
              <a:xfrm>
                <a:off x="7447881" y="34864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円/楕円 34">
                <a:extLst>
                  <a:ext uri="{FF2B5EF4-FFF2-40B4-BE49-F238E27FC236}">
                    <a16:creationId xmlns:a16="http://schemas.microsoft.com/office/drawing/2014/main" id="{B8F4BBE3-54BB-4645-9948-05070B5A342D}"/>
                  </a:ext>
                </a:extLst>
              </p:cNvPr>
              <p:cNvSpPr/>
              <p:nvPr/>
            </p:nvSpPr>
            <p:spPr>
              <a:xfrm>
                <a:off x="7447881" y="383500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1" name="円/楕円 34">
                <a:extLst>
                  <a:ext uri="{FF2B5EF4-FFF2-40B4-BE49-F238E27FC236}">
                    <a16:creationId xmlns:a16="http://schemas.microsoft.com/office/drawing/2014/main" id="{412990BF-27B7-4367-A695-056A913589C3}"/>
                  </a:ext>
                </a:extLst>
              </p:cNvPr>
              <p:cNvSpPr/>
              <p:nvPr/>
            </p:nvSpPr>
            <p:spPr>
              <a:xfrm>
                <a:off x="735185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2" name="円/楕円 34">
                <a:extLst>
                  <a:ext uri="{FF2B5EF4-FFF2-40B4-BE49-F238E27FC236}">
                    <a16:creationId xmlns:a16="http://schemas.microsoft.com/office/drawing/2014/main" id="{CDC95130-1FDF-4DA7-B037-64B31006A38D}"/>
                  </a:ext>
                </a:extLst>
              </p:cNvPr>
              <p:cNvSpPr/>
              <p:nvPr/>
            </p:nvSpPr>
            <p:spPr>
              <a:xfrm>
                <a:off x="7353806" y="407829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A04D2033-6CEF-4A0E-8AB8-B2FC39EEBD1C}"/>
                </a:ext>
              </a:extLst>
            </p:cNvPr>
            <p:cNvSpPr txBox="1"/>
            <p:nvPr/>
          </p:nvSpPr>
          <p:spPr>
            <a:xfrm>
              <a:off x="7223252" y="3087867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>
                  <a:latin typeface="Calibri" panose="020F0502020204030204" pitchFamily="34" charset="0"/>
                </a:rPr>
                <a:t>Hole</a:t>
              </a:r>
              <a:endParaRPr lang="ja-JP" altLang="en-US" sz="2200" dirty="0">
                <a:latin typeface="Calibri" panose="020F0502020204030204" pitchFamily="34" charset="0"/>
              </a:endParaRPr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2DF5162A-9C77-4246-BBED-DECE9DB686EE}"/>
                </a:ext>
              </a:extLst>
            </p:cNvPr>
            <p:cNvSpPr txBox="1"/>
            <p:nvPr/>
          </p:nvSpPr>
          <p:spPr>
            <a:xfrm>
              <a:off x="6369954" y="4234530"/>
              <a:ext cx="2540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0000CC"/>
                  </a:solidFill>
                  <a:latin typeface="Calibri" panose="020F0502020204030204" pitchFamily="34" charset="0"/>
                </a:rPr>
                <a:t>T10 mesh w/o kink</a:t>
              </a:r>
              <a:endParaRPr lang="ja-JP" altLang="en-US" sz="2400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BA8B7CC6-777B-3FE9-374D-70AA765C245B}"/>
                </a:ext>
              </a:extLst>
            </p:cNvPr>
            <p:cNvSpPr txBox="1"/>
            <p:nvPr/>
          </p:nvSpPr>
          <p:spPr>
            <a:xfrm>
              <a:off x="6192180" y="4703358"/>
              <a:ext cx="28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✗ </a:t>
              </a:r>
              <a:r>
                <a:rPr lang="en-US" altLang="ja-JP" dirty="0">
                  <a:latin typeface="Calibri" panose="020F0502020204030204" pitchFamily="34" charset="0"/>
                </a:rPr>
                <a:t>leads to a massive</a:t>
              </a:r>
            </a:p>
            <a:p>
              <a:pPr algn="r"/>
              <a:r>
                <a:rPr lang="en-US" altLang="ja-JP" dirty="0">
                  <a:latin typeface="Calibri" panose="020F0502020204030204" pitchFamily="34" charset="0"/>
                </a:rPr>
                <a:t>increase in DOF.</a:t>
              </a: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1A910921-9972-1B75-3975-761AF5281883}"/>
              </a:ext>
            </a:extLst>
          </p:cNvPr>
          <p:cNvGrpSpPr/>
          <p:nvPr/>
        </p:nvGrpSpPr>
        <p:grpSpPr>
          <a:xfrm>
            <a:off x="1617332" y="1527566"/>
            <a:ext cx="3038508" cy="3520921"/>
            <a:chOff x="35496" y="1821605"/>
            <a:chExt cx="3038508" cy="352092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A826BBC-AC34-4DA4-816D-BB60ACD2A782}"/>
                </a:ext>
              </a:extLst>
            </p:cNvPr>
            <p:cNvSpPr/>
            <p:nvPr/>
          </p:nvSpPr>
          <p:spPr>
            <a:xfrm>
              <a:off x="35496" y="182160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solid</a:t>
              </a:r>
            </a:p>
            <a:p>
              <a:endParaRPr kumimoji="1" lang="ja-JP" altLang="en-US" dirty="0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A75A0A33-34D4-42B2-A29F-BB115536D57F}"/>
                </a:ext>
              </a:extLst>
            </p:cNvPr>
            <p:cNvSpPr/>
            <p:nvPr/>
          </p:nvSpPr>
          <p:spPr>
            <a:xfrm>
              <a:off x="836944" y="259862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7270D0E-CF6D-4187-B6CD-40FCC52BF6CA}"/>
                </a:ext>
              </a:extLst>
            </p:cNvPr>
            <p:cNvSpPr txBox="1"/>
            <p:nvPr/>
          </p:nvSpPr>
          <p:spPr>
            <a:xfrm>
              <a:off x="1056695" y="3085573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>
                  <a:latin typeface="Calibri" panose="020F0502020204030204" pitchFamily="34" charset="0"/>
                </a:rPr>
                <a:t>Hole</a:t>
              </a:r>
              <a:endParaRPr lang="ja-JP" altLang="en-US" sz="2200" dirty="0">
                <a:latin typeface="Calibri" panose="020F0502020204030204" pitchFamily="34" charset="0"/>
              </a:endParaRPr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65B89243-C11F-43FD-8CC9-9B88755B1A11}"/>
                </a:ext>
              </a:extLst>
            </p:cNvPr>
            <p:cNvGrpSpPr/>
            <p:nvPr/>
          </p:nvGrpSpPr>
          <p:grpSpPr>
            <a:xfrm>
              <a:off x="516375" y="2281116"/>
              <a:ext cx="1918242" cy="1931014"/>
              <a:chOff x="1446670" y="2755115"/>
              <a:chExt cx="1918242" cy="1931014"/>
            </a:xfrm>
          </p:grpSpPr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EF33A275-5D0D-4EEA-927D-35CF5DFB2F4E}"/>
                  </a:ext>
                </a:extLst>
              </p:cNvPr>
              <p:cNvCxnSpPr/>
              <p:nvPr/>
            </p:nvCxnSpPr>
            <p:spPr>
              <a:xfrm rot="16200000" flipH="1" flipV="1">
                <a:off x="255943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BD11FF18-CED9-43D4-900A-E14663E89567}"/>
                  </a:ext>
                </a:extLst>
              </p:cNvPr>
              <p:cNvCxnSpPr/>
              <p:nvPr/>
            </p:nvCxnSpPr>
            <p:spPr>
              <a:xfrm rot="16200000" flipV="1">
                <a:off x="255938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93D19345-FAB8-418F-9502-A3DCA3F29601}"/>
                  </a:ext>
                </a:extLst>
              </p:cNvPr>
              <p:cNvCxnSpPr/>
              <p:nvPr/>
            </p:nvCxnSpPr>
            <p:spPr>
              <a:xfrm rot="16200000" flipH="1">
                <a:off x="211744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160ED175-E7EE-4808-BBB7-2775FD041E74}"/>
                  </a:ext>
                </a:extLst>
              </p:cNvPr>
              <p:cNvCxnSpPr/>
              <p:nvPr/>
            </p:nvCxnSpPr>
            <p:spPr>
              <a:xfrm rot="16200000">
                <a:off x="211749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円/楕円 34">
                <a:extLst>
                  <a:ext uri="{FF2B5EF4-FFF2-40B4-BE49-F238E27FC236}">
                    <a16:creationId xmlns:a16="http://schemas.microsoft.com/office/drawing/2014/main" id="{F0AD625F-A548-45A0-8887-15072574DBE5}"/>
                  </a:ext>
                </a:extLst>
              </p:cNvPr>
              <p:cNvSpPr/>
              <p:nvPr/>
            </p:nvSpPr>
            <p:spPr>
              <a:xfrm>
                <a:off x="235913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34">
                <a:extLst>
                  <a:ext uri="{FF2B5EF4-FFF2-40B4-BE49-F238E27FC236}">
                    <a16:creationId xmlns:a16="http://schemas.microsoft.com/office/drawing/2014/main" id="{882859D4-7C1E-4BD7-BDD5-D844D3629588}"/>
                  </a:ext>
                </a:extLst>
              </p:cNvPr>
              <p:cNvSpPr/>
              <p:nvPr/>
            </p:nvSpPr>
            <p:spPr>
              <a:xfrm>
                <a:off x="236085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34">
                <a:extLst>
                  <a:ext uri="{FF2B5EF4-FFF2-40B4-BE49-F238E27FC236}">
                    <a16:creationId xmlns:a16="http://schemas.microsoft.com/office/drawing/2014/main" id="{71FD1130-EB39-4C9F-9DEF-AC8A3D09EF56}"/>
                  </a:ext>
                </a:extLst>
              </p:cNvPr>
              <p:cNvSpPr/>
              <p:nvPr/>
            </p:nvSpPr>
            <p:spPr>
              <a:xfrm rot="16200000">
                <a:off x="173326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34">
                <a:extLst>
                  <a:ext uri="{FF2B5EF4-FFF2-40B4-BE49-F238E27FC236}">
                    <a16:creationId xmlns:a16="http://schemas.microsoft.com/office/drawing/2014/main" id="{D549F313-945B-4763-9F9E-B8288830B518}"/>
                  </a:ext>
                </a:extLst>
              </p:cNvPr>
              <p:cNvSpPr/>
              <p:nvPr/>
            </p:nvSpPr>
            <p:spPr>
              <a:xfrm rot="16200000">
                <a:off x="298812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34">
                <a:extLst>
                  <a:ext uri="{FF2B5EF4-FFF2-40B4-BE49-F238E27FC236}">
                    <a16:creationId xmlns:a16="http://schemas.microsoft.com/office/drawing/2014/main" id="{F82CCEED-A132-4EF7-8E72-CC898698933E}"/>
                  </a:ext>
                </a:extLst>
              </p:cNvPr>
              <p:cNvSpPr/>
              <p:nvPr/>
            </p:nvSpPr>
            <p:spPr>
              <a:xfrm rot="18900000">
                <a:off x="192085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34">
                <a:extLst>
                  <a:ext uri="{FF2B5EF4-FFF2-40B4-BE49-F238E27FC236}">
                    <a16:creationId xmlns:a16="http://schemas.microsoft.com/office/drawing/2014/main" id="{6A6883FE-3A08-46E9-A73A-EADEE63BDD9C}"/>
                  </a:ext>
                </a:extLst>
              </p:cNvPr>
              <p:cNvSpPr/>
              <p:nvPr/>
            </p:nvSpPr>
            <p:spPr>
              <a:xfrm rot="18900000">
                <a:off x="280053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34">
                <a:extLst>
                  <a:ext uri="{FF2B5EF4-FFF2-40B4-BE49-F238E27FC236}">
                    <a16:creationId xmlns:a16="http://schemas.microsoft.com/office/drawing/2014/main" id="{08904D77-F024-4310-96C9-8821135ACB10}"/>
                  </a:ext>
                </a:extLst>
              </p:cNvPr>
              <p:cNvSpPr/>
              <p:nvPr/>
            </p:nvSpPr>
            <p:spPr>
              <a:xfrm rot="2700000" flipH="1">
                <a:off x="280053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34">
                <a:extLst>
                  <a:ext uri="{FF2B5EF4-FFF2-40B4-BE49-F238E27FC236}">
                    <a16:creationId xmlns:a16="http://schemas.microsoft.com/office/drawing/2014/main" id="{6725FAA1-6788-4C23-B244-605E9BC5E208}"/>
                  </a:ext>
                </a:extLst>
              </p:cNvPr>
              <p:cNvSpPr/>
              <p:nvPr/>
            </p:nvSpPr>
            <p:spPr>
              <a:xfrm rot="2700000" flipH="1">
                <a:off x="192085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444ED382-6E0F-40EF-A25F-973BB831124A}"/>
                  </a:ext>
                </a:extLst>
              </p:cNvPr>
              <p:cNvCxnSpPr/>
              <p:nvPr/>
            </p:nvCxnSpPr>
            <p:spPr>
              <a:xfrm flipH="1" flipV="1">
                <a:off x="180346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20FEE822-7743-4F0D-A578-EA8ADB5E4547}"/>
                  </a:ext>
                </a:extLst>
              </p:cNvPr>
              <p:cNvCxnSpPr/>
              <p:nvPr/>
            </p:nvCxnSpPr>
            <p:spPr>
              <a:xfrm flipV="1">
                <a:off x="287341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94B27826-0647-4BD5-BB5E-8DED673E8A05}"/>
                  </a:ext>
                </a:extLst>
              </p:cNvPr>
              <p:cNvCxnSpPr/>
              <p:nvPr/>
            </p:nvCxnSpPr>
            <p:spPr>
              <a:xfrm flipH="1">
                <a:off x="180346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ADAE3031-DFFD-4A7E-940A-BFC57A1B42C8}"/>
                  </a:ext>
                </a:extLst>
              </p:cNvPr>
              <p:cNvCxnSpPr/>
              <p:nvPr/>
            </p:nvCxnSpPr>
            <p:spPr>
              <a:xfrm>
                <a:off x="287341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73EDB4A7-1749-4513-9339-051E088CBE18}"/>
                  </a:ext>
                </a:extLst>
              </p:cNvPr>
              <p:cNvCxnSpPr/>
              <p:nvPr/>
            </p:nvCxnSpPr>
            <p:spPr>
              <a:xfrm rot="3600000" flipH="1">
                <a:off x="165913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1250DCF6-239F-40E8-B567-36297F6E5C76}"/>
                  </a:ext>
                </a:extLst>
              </p:cNvPr>
              <p:cNvCxnSpPr/>
              <p:nvPr/>
            </p:nvCxnSpPr>
            <p:spPr>
              <a:xfrm rot="7200000" flipH="1">
                <a:off x="155809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円/楕円 34">
                <a:extLst>
                  <a:ext uri="{FF2B5EF4-FFF2-40B4-BE49-F238E27FC236}">
                    <a16:creationId xmlns:a16="http://schemas.microsoft.com/office/drawing/2014/main" id="{4FB9B808-8EE9-45F4-9926-EACEF7AA1491}"/>
                  </a:ext>
                </a:extLst>
              </p:cNvPr>
              <p:cNvSpPr/>
              <p:nvPr/>
            </p:nvSpPr>
            <p:spPr>
              <a:xfrm rot="18900000">
                <a:off x="144667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82D32BB1-62B3-41AA-A62A-46283FEF7E1C}"/>
                  </a:ext>
                </a:extLst>
              </p:cNvPr>
              <p:cNvCxnSpPr/>
              <p:nvPr/>
            </p:nvCxnSpPr>
            <p:spPr>
              <a:xfrm rot="6300000" flipH="1">
                <a:off x="215228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FE987047-B243-4A8C-B30E-5BA97BE96140}"/>
                  </a:ext>
                </a:extLst>
              </p:cNvPr>
              <p:cNvCxnSpPr/>
              <p:nvPr/>
            </p:nvCxnSpPr>
            <p:spPr>
              <a:xfrm rot="9900000" flipH="1">
                <a:off x="191355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円/楕円 34">
                <a:extLst>
                  <a:ext uri="{FF2B5EF4-FFF2-40B4-BE49-F238E27FC236}">
                    <a16:creationId xmlns:a16="http://schemas.microsoft.com/office/drawing/2014/main" id="{11DED82B-818D-4B0A-B87B-133D785CF670}"/>
                  </a:ext>
                </a:extLst>
              </p:cNvPr>
              <p:cNvSpPr/>
              <p:nvPr/>
            </p:nvSpPr>
            <p:spPr>
              <a:xfrm>
                <a:off x="197876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9E9DAB4E-90AD-4AE7-AFC0-D9DED2EB43FF}"/>
                  </a:ext>
                </a:extLst>
              </p:cNvPr>
              <p:cNvCxnSpPr/>
              <p:nvPr/>
            </p:nvCxnSpPr>
            <p:spPr>
              <a:xfrm rot="18000000">
                <a:off x="300746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AAFB213E-983A-4B3F-9463-645BEDE42971}"/>
                  </a:ext>
                </a:extLst>
              </p:cNvPr>
              <p:cNvCxnSpPr/>
              <p:nvPr/>
            </p:nvCxnSpPr>
            <p:spPr>
              <a:xfrm rot="14400000">
                <a:off x="310850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円/楕円 34">
                <a:extLst>
                  <a:ext uri="{FF2B5EF4-FFF2-40B4-BE49-F238E27FC236}">
                    <a16:creationId xmlns:a16="http://schemas.microsoft.com/office/drawing/2014/main" id="{8F5FB651-DAA2-4744-A2D1-BA63130CD85F}"/>
                  </a:ext>
                </a:extLst>
              </p:cNvPr>
              <p:cNvSpPr/>
              <p:nvPr/>
            </p:nvSpPr>
            <p:spPr>
              <a:xfrm rot="2700000" flipH="1">
                <a:off x="326270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A99BB3D7-54CA-47C3-A0B4-3869F876D1A9}"/>
                  </a:ext>
                </a:extLst>
              </p:cNvPr>
              <p:cNvCxnSpPr/>
              <p:nvPr/>
            </p:nvCxnSpPr>
            <p:spPr>
              <a:xfrm rot="18000000" flipH="1" flipV="1">
                <a:off x="166377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C37395C0-07B4-4107-9B81-4F616BE7CF77}"/>
                  </a:ext>
                </a:extLst>
              </p:cNvPr>
              <p:cNvCxnSpPr/>
              <p:nvPr/>
            </p:nvCxnSpPr>
            <p:spPr>
              <a:xfrm rot="14400000" flipH="1" flipV="1">
                <a:off x="156273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円/楕円 34">
                <a:extLst>
                  <a:ext uri="{FF2B5EF4-FFF2-40B4-BE49-F238E27FC236}">
                    <a16:creationId xmlns:a16="http://schemas.microsoft.com/office/drawing/2014/main" id="{0F6133CC-509A-482D-B1B5-39CBB37D9A80}"/>
                  </a:ext>
                </a:extLst>
              </p:cNvPr>
              <p:cNvSpPr/>
              <p:nvPr/>
            </p:nvSpPr>
            <p:spPr>
              <a:xfrm rot="2700000" flipV="1">
                <a:off x="145131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BC768348-1646-4576-BECD-437C35DA7BD2}"/>
                  </a:ext>
                </a:extLst>
              </p:cNvPr>
              <p:cNvCxnSpPr/>
              <p:nvPr/>
            </p:nvCxnSpPr>
            <p:spPr>
              <a:xfrm rot="15300000">
                <a:off x="252773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73C01F02-B190-491F-B4BB-E6021544D787}"/>
                  </a:ext>
                </a:extLst>
              </p:cNvPr>
              <p:cNvCxnSpPr/>
              <p:nvPr/>
            </p:nvCxnSpPr>
            <p:spPr>
              <a:xfrm rot="11700000">
                <a:off x="276647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34">
                <a:extLst>
                  <a:ext uri="{FF2B5EF4-FFF2-40B4-BE49-F238E27FC236}">
                    <a16:creationId xmlns:a16="http://schemas.microsoft.com/office/drawing/2014/main" id="{7619DC6F-F641-40FB-8B92-AD85D311E611}"/>
                  </a:ext>
                </a:extLst>
              </p:cNvPr>
              <p:cNvSpPr/>
              <p:nvPr/>
            </p:nvSpPr>
            <p:spPr>
              <a:xfrm flipH="1">
                <a:off x="274402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DF6E7826-28F4-45B6-A9D5-CB9B286A0EAE}"/>
                  </a:ext>
                </a:extLst>
              </p:cNvPr>
              <p:cNvCxnSpPr/>
              <p:nvPr/>
            </p:nvCxnSpPr>
            <p:spPr>
              <a:xfrm rot="3600000" flipV="1">
                <a:off x="300746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37A161EE-6C90-4ADF-813E-7906CB983573}"/>
                  </a:ext>
                </a:extLst>
              </p:cNvPr>
              <p:cNvCxnSpPr/>
              <p:nvPr/>
            </p:nvCxnSpPr>
            <p:spPr>
              <a:xfrm rot="7200000" flipV="1">
                <a:off x="310850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円/楕円 34">
                <a:extLst>
                  <a:ext uri="{FF2B5EF4-FFF2-40B4-BE49-F238E27FC236}">
                    <a16:creationId xmlns:a16="http://schemas.microsoft.com/office/drawing/2014/main" id="{9BAA2B75-DEA7-4DF5-8EBC-87656F2C77DF}"/>
                  </a:ext>
                </a:extLst>
              </p:cNvPr>
              <p:cNvSpPr/>
              <p:nvPr/>
            </p:nvSpPr>
            <p:spPr>
              <a:xfrm rot="18900000" flipH="1" flipV="1">
                <a:off x="326270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F484D5D0-D911-45F8-BD43-D8DA2E946F92}"/>
                  </a:ext>
                </a:extLst>
              </p:cNvPr>
              <p:cNvCxnSpPr/>
              <p:nvPr/>
            </p:nvCxnSpPr>
            <p:spPr>
              <a:xfrm rot="15300000" flipH="1" flipV="1">
                <a:off x="215228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6361B2D1-FD05-48FE-866F-A1FE962EBB6A}"/>
                  </a:ext>
                </a:extLst>
              </p:cNvPr>
              <p:cNvCxnSpPr/>
              <p:nvPr/>
            </p:nvCxnSpPr>
            <p:spPr>
              <a:xfrm rot="11700000" flipH="1" flipV="1">
                <a:off x="191355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円/楕円 34">
                <a:extLst>
                  <a:ext uri="{FF2B5EF4-FFF2-40B4-BE49-F238E27FC236}">
                    <a16:creationId xmlns:a16="http://schemas.microsoft.com/office/drawing/2014/main" id="{27297B54-B4CC-4DBC-ABAC-3D7C74876BE3}"/>
                  </a:ext>
                </a:extLst>
              </p:cNvPr>
              <p:cNvSpPr/>
              <p:nvPr/>
            </p:nvSpPr>
            <p:spPr>
              <a:xfrm flipV="1">
                <a:off x="197876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B9CEBE7C-7631-4ADB-ADCF-55728B06C6FA}"/>
                  </a:ext>
                </a:extLst>
              </p:cNvPr>
              <p:cNvCxnSpPr/>
              <p:nvPr/>
            </p:nvCxnSpPr>
            <p:spPr>
              <a:xfrm rot="6300000" flipV="1">
                <a:off x="252773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6D48CDCA-C60F-42F2-B8EA-09FD88BDCBE7}"/>
                  </a:ext>
                </a:extLst>
              </p:cNvPr>
              <p:cNvCxnSpPr/>
              <p:nvPr/>
            </p:nvCxnSpPr>
            <p:spPr>
              <a:xfrm rot="9900000" flipV="1">
                <a:off x="276647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円/楕円 34">
                <a:extLst>
                  <a:ext uri="{FF2B5EF4-FFF2-40B4-BE49-F238E27FC236}">
                    <a16:creationId xmlns:a16="http://schemas.microsoft.com/office/drawing/2014/main" id="{E8E0735B-7E11-404F-8A29-8266EAF07841}"/>
                  </a:ext>
                </a:extLst>
              </p:cNvPr>
              <p:cNvSpPr/>
              <p:nvPr/>
            </p:nvSpPr>
            <p:spPr>
              <a:xfrm flipH="1" flipV="1">
                <a:off x="274402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501A55C5-1E21-42C5-9DD6-7E0F519D9CD4}"/>
                </a:ext>
              </a:extLst>
            </p:cNvPr>
            <p:cNvSpPr txBox="1"/>
            <p:nvPr/>
          </p:nvSpPr>
          <p:spPr>
            <a:xfrm>
              <a:off x="808291" y="4234806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T4 mesh</a:t>
              </a:r>
              <a:endParaRPr lang="ja-JP" altLang="en-US" sz="24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9E286AF-5BEE-ADE2-C5B9-A21419DCAC70}"/>
                </a:ext>
              </a:extLst>
            </p:cNvPr>
            <p:cNvSpPr txBox="1"/>
            <p:nvPr/>
          </p:nvSpPr>
          <p:spPr>
            <a:xfrm>
              <a:off x="35496" y="4696195"/>
              <a:ext cx="3038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00CC"/>
                </a:buClr>
                <a:buFont typeface="Wingdings" panose="05000000000000000000" pitchFamily="2" charset="2"/>
                <a:buChar char="ü"/>
              </a:pP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is</a:t>
              </a: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 excellent with ES-FEM</a:t>
              </a:r>
            </a:p>
            <a:p>
              <a:pPr algn="r">
                <a:buClr>
                  <a:srgbClr val="0000CC"/>
                </a:buClr>
              </a:pP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using minimal # of meshes.</a:t>
              </a:r>
            </a:p>
          </p:txBody>
        </p:sp>
      </p:grp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2D3C562A-D5C7-881A-0A12-E37B50435A85}"/>
              </a:ext>
            </a:extLst>
          </p:cNvPr>
          <p:cNvCxnSpPr>
            <a:cxnSpLocks/>
          </p:cNvCxnSpPr>
          <p:nvPr/>
        </p:nvCxnSpPr>
        <p:spPr>
          <a:xfrm>
            <a:off x="4547828" y="1408885"/>
            <a:ext cx="0" cy="360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四角形: 角を丸くする 177">
            <a:extLst>
              <a:ext uri="{FF2B5EF4-FFF2-40B4-BE49-F238E27FC236}">
                <a16:creationId xmlns:a16="http://schemas.microsoft.com/office/drawing/2014/main" id="{B61A9CC9-7448-DD95-CB26-57A83E3B1838}"/>
              </a:ext>
            </a:extLst>
          </p:cNvPr>
          <p:cNvSpPr/>
          <p:nvPr/>
        </p:nvSpPr>
        <p:spPr>
          <a:xfrm>
            <a:off x="1655847" y="5661248"/>
            <a:ext cx="8892739" cy="604786"/>
          </a:xfrm>
          <a:prstGeom prst="round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Then, T4 is preferable</a:t>
            </a:r>
            <a:r>
              <a:rPr lang="ja-JP" altLang="en-US" sz="2400" dirty="0"/>
              <a:t> </a:t>
            </a:r>
            <a:r>
              <a:rPr lang="en-US" altLang="ja-JP" sz="2400" dirty="0"/>
              <a:t>for</a:t>
            </a:r>
            <a:r>
              <a:rPr lang="ja-JP" altLang="en-US" sz="2400" dirty="0"/>
              <a:t> </a:t>
            </a:r>
            <a:r>
              <a:rPr lang="en-US" altLang="ja-JP" sz="2400" dirty="0"/>
              <a:t>practical</a:t>
            </a:r>
            <a:r>
              <a:rPr lang="ja-JP" altLang="en-US" sz="2400" dirty="0"/>
              <a:t> </a:t>
            </a:r>
            <a:r>
              <a:rPr lang="en-US" altLang="ja-JP" sz="2400" dirty="0"/>
              <a:t>analyses with complex</a:t>
            </a:r>
            <a:r>
              <a:rPr lang="ja-JP" altLang="en-US" sz="2400" dirty="0"/>
              <a:t> </a:t>
            </a:r>
            <a:r>
              <a:rPr lang="en-US" altLang="ja-JP" sz="2400" dirty="0"/>
              <a:t>geometry.</a:t>
            </a:r>
          </a:p>
        </p:txBody>
      </p:sp>
      <p:grpSp>
        <p:nvGrpSpPr>
          <p:cNvPr id="194" name="グループ化 193">
            <a:extLst>
              <a:ext uri="{FF2B5EF4-FFF2-40B4-BE49-F238E27FC236}">
                <a16:creationId xmlns:a16="http://schemas.microsoft.com/office/drawing/2014/main" id="{5D2FE77E-7F7D-2F5A-D40C-9D3CF660BE22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1999241"/>
            <a:ext cx="1358034" cy="1052727"/>
            <a:chOff x="7896806" y="3359140"/>
            <a:chExt cx="1113158" cy="862902"/>
          </a:xfrm>
        </p:grpSpPr>
        <p:cxnSp>
          <p:nvCxnSpPr>
            <p:cNvPr id="195" name="直線コネクタ 194">
              <a:extLst>
                <a:ext uri="{FF2B5EF4-FFF2-40B4-BE49-F238E27FC236}">
                  <a16:creationId xmlns:a16="http://schemas.microsoft.com/office/drawing/2014/main" id="{CC96DCCB-7431-C896-426B-854EEAA133A6}"/>
                </a:ext>
              </a:extLst>
            </p:cNvPr>
            <p:cNvCxnSpPr>
              <a:stCxn id="196" idx="2"/>
              <a:endCxn id="201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二等辺三角形 195">
              <a:extLst>
                <a:ext uri="{FF2B5EF4-FFF2-40B4-BE49-F238E27FC236}">
                  <a16:creationId xmlns:a16="http://schemas.microsoft.com/office/drawing/2014/main" id="{4596FABD-4874-3A53-7A68-8F7EC5CDE082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7" name="二等辺三角形 196">
              <a:extLst>
                <a:ext uri="{FF2B5EF4-FFF2-40B4-BE49-F238E27FC236}">
                  <a16:creationId xmlns:a16="http://schemas.microsoft.com/office/drawing/2014/main" id="{43B65557-F8B8-17CC-627B-1522DFBF81C1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円/楕円 34">
              <a:extLst>
                <a:ext uri="{FF2B5EF4-FFF2-40B4-BE49-F238E27FC236}">
                  <a16:creationId xmlns:a16="http://schemas.microsoft.com/office/drawing/2014/main" id="{AB55C4BD-5133-C236-FAA9-A560191237A9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円/楕円 35">
              <a:extLst>
                <a:ext uri="{FF2B5EF4-FFF2-40B4-BE49-F238E27FC236}">
                  <a16:creationId xmlns:a16="http://schemas.microsoft.com/office/drawing/2014/main" id="{AF59F3E9-B07D-8DDC-33BF-9210525D32DB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円/楕円 36">
              <a:extLst>
                <a:ext uri="{FF2B5EF4-FFF2-40B4-BE49-F238E27FC236}">
                  <a16:creationId xmlns:a16="http://schemas.microsoft.com/office/drawing/2014/main" id="{E8682CE2-3A07-22C6-1DE0-76299DC7B696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1" name="円/楕円 37">
              <a:extLst>
                <a:ext uri="{FF2B5EF4-FFF2-40B4-BE49-F238E27FC236}">
                  <a16:creationId xmlns:a16="http://schemas.microsoft.com/office/drawing/2014/main" id="{7EA563B3-DA24-81A3-1584-EB31E06D271B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BB34C11B-29E2-9E24-A9A8-80B72E5332F5}"/>
              </a:ext>
            </a:extLst>
          </p:cNvPr>
          <p:cNvSpPr txBox="1"/>
          <p:nvPr/>
        </p:nvSpPr>
        <p:spPr>
          <a:xfrm>
            <a:off x="556054" y="3075347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T4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43900A3E-8497-A23F-18C0-9A0D5390B2DD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914612"/>
            <a:ext cx="1391448" cy="1078919"/>
            <a:chOff x="7033157" y="4150041"/>
            <a:chExt cx="1113158" cy="863135"/>
          </a:xfrm>
        </p:grpSpPr>
        <p:grpSp>
          <p:nvGrpSpPr>
            <p:cNvPr id="204" name="グループ化 203">
              <a:extLst>
                <a:ext uri="{FF2B5EF4-FFF2-40B4-BE49-F238E27FC236}">
                  <a16:creationId xmlns:a16="http://schemas.microsoft.com/office/drawing/2014/main" id="{ABAF64B5-5AD1-0A87-D28E-D6488BD26C6F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211" name="直線コネクタ 210">
                <a:extLst>
                  <a:ext uri="{FF2B5EF4-FFF2-40B4-BE49-F238E27FC236}">
                    <a16:creationId xmlns:a16="http://schemas.microsoft.com/office/drawing/2014/main" id="{5EF1B75F-8338-2A6D-FF0B-5A8C3E95131D}"/>
                  </a:ext>
                </a:extLst>
              </p:cNvPr>
              <p:cNvCxnSpPr>
                <a:stCxn id="212" idx="2"/>
                <a:endCxn id="217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二等辺三角形 211">
                <a:extLst>
                  <a:ext uri="{FF2B5EF4-FFF2-40B4-BE49-F238E27FC236}">
                    <a16:creationId xmlns:a16="http://schemas.microsoft.com/office/drawing/2014/main" id="{17DF011D-6F57-8F65-2ECD-2DD040880B07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3" name="二等辺三角形 212">
                <a:extLst>
                  <a:ext uri="{FF2B5EF4-FFF2-40B4-BE49-F238E27FC236}">
                    <a16:creationId xmlns:a16="http://schemas.microsoft.com/office/drawing/2014/main" id="{C87D2156-ECF6-D7DE-3899-0A007F6EDE21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4" name="円/楕円 34">
                <a:extLst>
                  <a:ext uri="{FF2B5EF4-FFF2-40B4-BE49-F238E27FC236}">
                    <a16:creationId xmlns:a16="http://schemas.microsoft.com/office/drawing/2014/main" id="{028EC19F-76E2-BFC5-D195-AA58482B91A6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5" name="円/楕円 35">
                <a:extLst>
                  <a:ext uri="{FF2B5EF4-FFF2-40B4-BE49-F238E27FC236}">
                    <a16:creationId xmlns:a16="http://schemas.microsoft.com/office/drawing/2014/main" id="{C56BA641-1D9B-B072-D845-03211A09531B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6" name="円/楕円 36">
                <a:extLst>
                  <a:ext uri="{FF2B5EF4-FFF2-40B4-BE49-F238E27FC236}">
                    <a16:creationId xmlns:a16="http://schemas.microsoft.com/office/drawing/2014/main" id="{81A98414-6E75-CC3B-3C38-2127BD200373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7" name="円/楕円 37">
                <a:extLst>
                  <a:ext uri="{FF2B5EF4-FFF2-40B4-BE49-F238E27FC236}">
                    <a16:creationId xmlns:a16="http://schemas.microsoft.com/office/drawing/2014/main" id="{159141D1-87FD-0C19-2F00-5865DC1A251E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5" name="円/楕円 36">
              <a:extLst>
                <a:ext uri="{FF2B5EF4-FFF2-40B4-BE49-F238E27FC236}">
                  <a16:creationId xmlns:a16="http://schemas.microsoft.com/office/drawing/2014/main" id="{A4F95299-C208-55FA-7C28-9E8CCA8D1636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円/楕円 36">
              <a:extLst>
                <a:ext uri="{FF2B5EF4-FFF2-40B4-BE49-F238E27FC236}">
                  <a16:creationId xmlns:a16="http://schemas.microsoft.com/office/drawing/2014/main" id="{815BC109-4327-4AB1-E735-61755F0FF616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円/楕円 36">
              <a:extLst>
                <a:ext uri="{FF2B5EF4-FFF2-40B4-BE49-F238E27FC236}">
                  <a16:creationId xmlns:a16="http://schemas.microsoft.com/office/drawing/2014/main" id="{F304F1CF-0A7B-F994-684F-69C7577A6ECB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円/楕円 36">
              <a:extLst>
                <a:ext uri="{FF2B5EF4-FFF2-40B4-BE49-F238E27FC236}">
                  <a16:creationId xmlns:a16="http://schemas.microsoft.com/office/drawing/2014/main" id="{A1BA5BF5-795F-4738-D1B2-93020CCA641C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円/楕円 36">
              <a:extLst>
                <a:ext uri="{FF2B5EF4-FFF2-40B4-BE49-F238E27FC236}">
                  <a16:creationId xmlns:a16="http://schemas.microsoft.com/office/drawing/2014/main" id="{0933EA86-249C-FF91-E062-23DC3891F6DE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0" name="円/楕円 36">
              <a:extLst>
                <a:ext uri="{FF2B5EF4-FFF2-40B4-BE49-F238E27FC236}">
                  <a16:creationId xmlns:a16="http://schemas.microsoft.com/office/drawing/2014/main" id="{A92F485A-C454-301C-1ACB-2DB27E4526AE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B340E5CB-088E-B06E-D4DC-63D2DC477C8E}"/>
              </a:ext>
            </a:extLst>
          </p:cNvPr>
          <p:cNvSpPr txBox="1"/>
          <p:nvPr/>
        </p:nvSpPr>
        <p:spPr>
          <a:xfrm>
            <a:off x="10767805" y="3042039"/>
            <a:ext cx="646331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T10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54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C77105FE-BDBD-F298-4D8C-B550DF13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in cantilever bending analyses in 2D</a:t>
            </a:r>
            <a:endParaRPr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Birth of a Next-gen S-FEM,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r>
              <a:rPr lang="en-US" altLang="ja-JP" dirty="0"/>
              <a:t>, in 2022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AF83DC-95A7-29F5-4037-C41806C05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06" r="18764" b="5776"/>
          <a:stretch/>
        </p:blipFill>
        <p:spPr>
          <a:xfrm>
            <a:off x="1171262" y="2597432"/>
            <a:ext cx="5760640" cy="24221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36678F-D1D4-4A1C-995F-FC014E71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9811" b="82151"/>
          <a:stretch/>
        </p:blipFill>
        <p:spPr>
          <a:xfrm>
            <a:off x="1154565" y="1311151"/>
            <a:ext cx="5760640" cy="12401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0D5DE8-1F83-B19A-E268-962C9C232B0F}"/>
              </a:ext>
            </a:extLst>
          </p:cNvPr>
          <p:cNvSpPr txBox="1"/>
          <p:nvPr/>
        </p:nvSpPr>
        <p:spPr>
          <a:xfrm>
            <a:off x="2176961" y="980728"/>
            <a:ext cx="437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</a:rPr>
              <a:t>T. </a:t>
            </a:r>
            <a:r>
              <a:rPr lang="en-US" altLang="ja-JP" dirty="0" err="1">
                <a:latin typeface="Calibri" panose="020F0502020204030204" pitchFamily="34" charset="0"/>
              </a:rPr>
              <a:t>Jinsong</a:t>
            </a:r>
            <a:r>
              <a:rPr lang="en-US" altLang="ja-JP" dirty="0">
                <a:latin typeface="Calibri" panose="020F0502020204030204" pitchFamily="34" charset="0"/>
              </a:rPr>
              <a:t> </a:t>
            </a:r>
            <a:r>
              <a:rPr lang="en-US" altLang="ja-JP" i="1" dirty="0">
                <a:latin typeface="Calibri" panose="020F0502020204030204" pitchFamily="34" charset="0"/>
              </a:rPr>
              <a:t>et al</a:t>
            </a:r>
            <a:r>
              <a:rPr lang="en-US" altLang="ja-JP" dirty="0">
                <a:latin typeface="Calibri" panose="020F0502020204030204" pitchFamily="34" charset="0"/>
              </a:rPr>
              <a:t>., Euro. J. Mech. /A, v95, 2022.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892568-BD5D-4E95-667E-982EB16C486A}"/>
              </a:ext>
            </a:extLst>
          </p:cNvPr>
          <p:cNvSpPr/>
          <p:nvPr/>
        </p:nvSpPr>
        <p:spPr>
          <a:xfrm>
            <a:off x="1206570" y="3032955"/>
            <a:ext cx="857446" cy="232273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7845-A984-94CA-08CF-AB861DFF6C4E}"/>
              </a:ext>
            </a:extLst>
          </p:cNvPr>
          <p:cNvSpPr txBox="1"/>
          <p:nvPr/>
        </p:nvSpPr>
        <p:spPr>
          <a:xfrm>
            <a:off x="6971895" y="1593645"/>
            <a:ext cx="30151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Calibri" panose="020F0502020204030204" pitchFamily="34" charset="0"/>
              </a:rPr>
              <a:t>Step-like stress dist. (poor).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</a:rPr>
              <a:t>Shear locking.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BB3648-C632-A02B-489B-D5FFFC55405A}"/>
              </a:ext>
            </a:extLst>
          </p:cNvPr>
          <p:cNvSpPr txBox="1"/>
          <p:nvPr/>
        </p:nvSpPr>
        <p:spPr>
          <a:xfrm>
            <a:off x="38622" y="2584500"/>
            <a:ext cx="1167948" cy="1169551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360000"/>
            <a:r>
              <a:rPr lang="en-US" altLang="ja-JP" sz="1400" dirty="0">
                <a:latin typeface="Calibri" panose="020F0502020204030204" pitchFamily="34" charset="0"/>
              </a:rPr>
              <a:t>Edge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Center-based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Strain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Smoothing</a:t>
            </a:r>
            <a:br>
              <a:rPr lang="en-US" altLang="ja-JP" sz="1400" dirty="0">
                <a:latin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</a:rPr>
              <a:t>Element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7AD64D-0022-5E4F-DE5D-5C720718D0D3}"/>
              </a:ext>
            </a:extLst>
          </p:cNvPr>
          <p:cNvSpPr txBox="1"/>
          <p:nvPr/>
        </p:nvSpPr>
        <p:spPr>
          <a:xfrm>
            <a:off x="551384" y="3769295"/>
            <a:ext cx="129960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Calibri" panose="020F0502020204030204" pitchFamily="34" charset="0"/>
              </a:rPr>
              <a:t>Detailed Later</a:t>
            </a:r>
            <a:endParaRPr kumimoji="1"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9C3420-6297-C0B5-2176-5549BDF84B0B}"/>
              </a:ext>
            </a:extLst>
          </p:cNvPr>
          <p:cNvSpPr txBox="1"/>
          <p:nvPr/>
        </p:nvSpPr>
        <p:spPr>
          <a:xfrm>
            <a:off x="6963648" y="2552707"/>
            <a:ext cx="3487943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Calibri" panose="020F0502020204030204" pitchFamily="34" charset="0"/>
              </a:rPr>
              <a:t>Linear stress dist. (very good) 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using the same T3 mesh.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Very close to analytical solution.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</a:rPr>
              <a:t>No shear locking.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/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excellent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formulation for compressible solids; </a:t>
                </a:r>
                <a:b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 when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𝝂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≃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</m:oMath>
                </a14:m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volumetric locking 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pressure checkerboarding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Therefore, 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NOT directly applicable to nearly incompressible solids.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blipFill>
                <a:blip r:embed="rId4"/>
                <a:stretch>
                  <a:fillRect l="-890" t="-3500" r="-1484" b="-950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884526F-2F55-942E-6521-F9D582667D63}"/>
              </a:ext>
            </a:extLst>
          </p:cNvPr>
          <p:cNvGrpSpPr/>
          <p:nvPr/>
        </p:nvGrpSpPr>
        <p:grpSpPr>
          <a:xfrm>
            <a:off x="10604918" y="802674"/>
            <a:ext cx="1107706" cy="1006146"/>
            <a:chOff x="10462602" y="1340768"/>
            <a:chExt cx="1107706" cy="1006146"/>
          </a:xfrm>
        </p:grpSpPr>
        <p:sp>
          <p:nvSpPr>
            <p:cNvPr id="23" name="二等辺三角形 22">
              <a:extLst>
                <a:ext uri="{FF2B5EF4-FFF2-40B4-BE49-F238E27FC236}">
                  <a16:creationId xmlns:a16="http://schemas.microsoft.com/office/drawing/2014/main" id="{1B2FD22E-466E-7C63-6BA8-710813BC2566}"/>
                </a:ext>
              </a:extLst>
            </p:cNvPr>
            <p:cNvSpPr/>
            <p:nvPr/>
          </p:nvSpPr>
          <p:spPr>
            <a:xfrm>
              <a:off x="10553957" y="1423831"/>
              <a:ext cx="942643" cy="852681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円/楕円 34">
              <a:extLst>
                <a:ext uri="{FF2B5EF4-FFF2-40B4-BE49-F238E27FC236}">
                  <a16:creationId xmlns:a16="http://schemas.microsoft.com/office/drawing/2014/main" id="{1FD3E51D-AD70-B6E2-F51A-8C7A6D1756C6}"/>
                </a:ext>
              </a:extLst>
            </p:cNvPr>
            <p:cNvSpPr/>
            <p:nvPr/>
          </p:nvSpPr>
          <p:spPr>
            <a:xfrm>
              <a:off x="11068842" y="1340768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5">
              <a:extLst>
                <a:ext uri="{FF2B5EF4-FFF2-40B4-BE49-F238E27FC236}">
                  <a16:creationId xmlns:a16="http://schemas.microsoft.com/office/drawing/2014/main" id="{BE94C81F-B9F1-4C31-A7FF-50B8D994B476}"/>
                </a:ext>
              </a:extLst>
            </p:cNvPr>
            <p:cNvSpPr/>
            <p:nvPr/>
          </p:nvSpPr>
          <p:spPr>
            <a:xfrm>
              <a:off x="10462602" y="2206109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EF030ACF-7136-F0C9-E05F-957DB463DE4A}"/>
                </a:ext>
              </a:extLst>
            </p:cNvPr>
            <p:cNvSpPr/>
            <p:nvPr/>
          </p:nvSpPr>
          <p:spPr>
            <a:xfrm>
              <a:off x="11430582" y="2197585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3CA7F06-FE23-0A8F-5FF8-E9B0EE182047}"/>
              </a:ext>
            </a:extLst>
          </p:cNvPr>
          <p:cNvSpPr txBox="1"/>
          <p:nvPr/>
        </p:nvSpPr>
        <p:spPr>
          <a:xfrm>
            <a:off x="10934162" y="1736812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T3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/>
              <p:nvPr/>
            </p:nvSpPr>
            <p:spPr>
              <a:xfrm>
                <a:off x="10651267" y="2213702"/>
                <a:ext cx="103265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Calibri" panose="020F0502020204030204" pitchFamily="34" charset="0"/>
                  </a:rPr>
                  <a:t>Poisson’s</a:t>
                </a:r>
                <a:br>
                  <a:rPr kumimoji="1" lang="en-US" altLang="ja-JP" dirty="0">
                    <a:latin typeface="Calibri" panose="020F0502020204030204" pitchFamily="34" charset="0"/>
                  </a:rPr>
                </a:br>
                <a:r>
                  <a:rPr kumimoji="1" lang="en-US" altLang="ja-JP" dirty="0">
                    <a:latin typeface="Calibri" panose="020F0502020204030204" pitchFamily="34" charset="0"/>
                  </a:rPr>
                  <a:t>Ratio:</a:t>
                </a:r>
                <a:br>
                  <a:rPr kumimoji="1" lang="en-US" altLang="ja-JP" dirty="0">
                    <a:latin typeface="Calibri" panose="020F0502020204030204" pitchFamily="34" charset="0"/>
                  </a:rPr>
                </a:br>
                <a:r>
                  <a:rPr kumimoji="1" lang="en-US" altLang="ja-JP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kumimoji="1" lang="ja-JP" alt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267" y="2213702"/>
                <a:ext cx="1032654" cy="923330"/>
              </a:xfrm>
              <a:prstGeom prst="rect">
                <a:avLst/>
              </a:prstGeom>
              <a:blipFill>
                <a:blip r:embed="rId5"/>
                <a:stretch>
                  <a:fillRect l="-4706" t="-3289" r="-5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426C7C-CA08-45DB-90F6-9CBD5A522F99}"/>
              </a:ext>
            </a:extLst>
          </p:cNvPr>
          <p:cNvSpPr txBox="1"/>
          <p:nvPr/>
        </p:nvSpPr>
        <p:spPr>
          <a:xfrm>
            <a:off x="9556454" y="3809958"/>
            <a:ext cx="1891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</a:rPr>
              <a:t>This breakthrough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should be called </a:t>
            </a:r>
          </a:p>
          <a:p>
            <a:pPr algn="ctr"/>
            <a:r>
              <a:rPr lang="en-US" altLang="ja-JP" dirty="0">
                <a:latin typeface="Calibri" panose="020F0502020204030204" pitchFamily="34" charset="0"/>
              </a:rPr>
              <a:t>“</a:t>
            </a:r>
            <a:r>
              <a:rPr lang="en-US" altLang="ja-JP" b="1" dirty="0">
                <a:latin typeface="Calibri" panose="020F0502020204030204" pitchFamily="34" charset="0"/>
              </a:rPr>
              <a:t>S-FEM 2.0</a:t>
            </a:r>
            <a:r>
              <a:rPr lang="en-US" altLang="ja-JP" dirty="0">
                <a:latin typeface="Calibri" panose="020F0502020204030204" pitchFamily="34" charset="0"/>
              </a:rPr>
              <a:t>”.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5" name="矢印: 折線 4">
            <a:extLst>
              <a:ext uri="{FF2B5EF4-FFF2-40B4-BE49-F238E27FC236}">
                <a16:creationId xmlns:a16="http://schemas.microsoft.com/office/drawing/2014/main" id="{E841D435-E43F-848F-91A5-4B34F96A4A7B}"/>
              </a:ext>
            </a:extLst>
          </p:cNvPr>
          <p:cNvSpPr/>
          <p:nvPr/>
        </p:nvSpPr>
        <p:spPr>
          <a:xfrm rot="10800000" flipH="1">
            <a:off x="8609483" y="3752652"/>
            <a:ext cx="870893" cy="756468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45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1D8288-85BA-F962-0491-096BD630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</a:p>
          <a:p>
            <a:pPr marL="0" indent="0" algn="ctr">
              <a:buNone/>
            </a:pP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Use the selective reduced integration (</a:t>
            </a:r>
            <a:r>
              <a:rPr lang="en-US" altLang="ja-JP" sz="32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SRI</a:t>
            </a: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ea typeface="HG創英角ﾎﾟｯﾌﾟ体" panose="040B0A09000000000000" pitchFamily="49" charset="-128"/>
              </a:rPr>
              <a:t>Use </a:t>
            </a:r>
            <a:r>
              <a:rPr lang="en-US" altLang="ja-JP" dirty="0">
                <a:solidFill>
                  <a:srgbClr val="FF00FF"/>
                </a:solidFill>
                <a:ea typeface="HG創英角ﾎﾟｯﾌﾟ体" panose="040B0A09000000000000" pitchFamily="49" charset="-128"/>
              </a:rPr>
              <a:t>EC-SSE</a:t>
            </a:r>
            <a:r>
              <a:rPr lang="ja-JP" altLang="en-US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 </a:t>
            </a:r>
            <a:r>
              <a:rPr lang="en-US" altLang="ja-JP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for the deviatoric part,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ea typeface="HG創英角ﾎﾟｯﾌﾟ体" panose="040B0A09000000000000" pitchFamily="49" charset="-128"/>
              </a:rPr>
              <a:t>Use </a:t>
            </a:r>
            <a:r>
              <a:rPr lang="en-US" altLang="ja-JP" dirty="0">
                <a:solidFill>
                  <a:srgbClr val="0000CC"/>
                </a:solidFill>
                <a:ea typeface="HG創英角ﾎﾟｯﾌﾟ体" panose="040B0A09000000000000" pitchFamily="49" charset="-128"/>
              </a:rPr>
              <a:t>NS-FEM </a:t>
            </a:r>
            <a:r>
              <a:rPr lang="en-US" altLang="ja-JP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for the volumetric part, 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Combine them with </a:t>
            </a:r>
            <a:r>
              <a:rPr lang="en-US" altLang="ja-JP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SRI</a:t>
            </a:r>
            <a:r>
              <a:rPr lang="en-US" altLang="ja-JP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59397" y="1169527"/>
            <a:ext cx="10121158" cy="1467385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buClr>
                <a:schemeClr val="tx1"/>
              </a:buClr>
            </a:pP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Develop a new S-FEM formulation to extend </a:t>
            </a:r>
            <a:r>
              <a:rPr lang="en-US" altLang="ja-JP" sz="3200" dirty="0">
                <a:solidFill>
                  <a:srgbClr val="FF00FF"/>
                </a:solidFill>
                <a:ea typeface="HG創英角ﾎﾟｯﾌﾟ体" panose="040B0A09000000000000" pitchFamily="49" charset="-128"/>
              </a:rPr>
              <a:t>EC-SSE</a:t>
            </a:r>
            <a:r>
              <a:rPr lang="ja-JP" altLang="en-US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 </a:t>
            </a:r>
            <a:b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</a:b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to </a:t>
            </a:r>
            <a:r>
              <a:rPr lang="en-US" altLang="ja-JP" sz="3200" dirty="0">
                <a:solidFill>
                  <a:srgbClr val="C00000"/>
                </a:solidFill>
                <a:ea typeface="HG創英角ﾎﾟｯﾌﾟ体" panose="040B0A09000000000000" pitchFamily="49" charset="-128"/>
              </a:rPr>
              <a:t>nearly incompressible </a:t>
            </a: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large deformation analysis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E2D356-6480-8BC9-4861-D7832B705014}"/>
              </a:ext>
            </a:extLst>
          </p:cNvPr>
          <p:cNvSpPr txBox="1"/>
          <p:nvPr/>
        </p:nvSpPr>
        <p:spPr>
          <a:xfrm>
            <a:off x="7284132" y="4599399"/>
            <a:ext cx="1748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030A0"/>
                </a:solidFill>
                <a:latin typeface="Calibri" panose="020F0502020204030204" pitchFamily="34" charset="0"/>
              </a:rPr>
              <a:t>EC-SSE-SRI</a:t>
            </a:r>
            <a:endParaRPr kumimoji="1" lang="ja-JP" altLang="en-US" sz="28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E91D0271-8F86-96B8-0EFD-7CA11297F779}"/>
              </a:ext>
            </a:extLst>
          </p:cNvPr>
          <p:cNvSpPr/>
          <p:nvPr/>
        </p:nvSpPr>
        <p:spPr>
          <a:xfrm>
            <a:off x="6600056" y="4149079"/>
            <a:ext cx="432048" cy="1423861"/>
          </a:xfrm>
          <a:prstGeom prst="rightBrace">
            <a:avLst>
              <a:gd name="adj1" fmla="val 3252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</a:t>
            </a:r>
            <a:br>
              <a:rPr lang="en-US" altLang="ja-JP" sz="2400" dirty="0"/>
            </a:br>
            <a:r>
              <a:rPr lang="en-US" altLang="ja-JP" sz="2400" b="0" dirty="0"/>
              <a:t>Introduction to ES-FEM, NS-FEM</a:t>
            </a:r>
            <a:r>
              <a:rPr lang="ja-JP" altLang="en-US" sz="2400" b="0" dirty="0"/>
              <a:t>，</a:t>
            </a:r>
            <a:r>
              <a:rPr lang="en-US" altLang="ja-JP" sz="2400" b="0" dirty="0"/>
              <a:t>EC-SSE</a:t>
            </a:r>
            <a:r>
              <a:rPr lang="ja-JP" altLang="en-US" sz="2400" b="0" dirty="0"/>
              <a:t>，</a:t>
            </a:r>
            <a:r>
              <a:rPr lang="en-US" altLang="ja-JP" sz="2400" b="0" dirty="0"/>
              <a:t>and EC-SSE-SRI</a:t>
            </a:r>
            <a:endParaRPr lang="ja-JP" altLang="en-US" sz="2400" b="0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A59EB3-A7CA-9D34-2F65-35B5847AC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Quick Review of </a:t>
            </a:r>
            <a:br>
              <a:rPr kumimoji="1" lang="en-US" altLang="ja-JP" dirty="0"/>
            </a:br>
            <a:r>
              <a:rPr kumimoji="1" lang="en-US" altLang="ja-JP" dirty="0"/>
              <a:t>Smoothed Finite Element Method (S-FEM)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F9EF96-BA09-4E14-B19A-6AE39C99F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94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ES-FEM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two 3-node triangular cells. </a:t>
                </a:r>
              </a:p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At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, gather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connecting cells and average them with area weights</a:t>
                </a:r>
                <a:br>
                  <a:rPr lang="en-US" altLang="ja-JP" sz="2400" dirty="0"/>
                </a:br>
                <a:r>
                  <a:rPr lang="en-US" altLang="ja-JP" sz="2400" dirty="0"/>
                  <a:t>to build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489109" y="3534876"/>
            <a:ext cx="230300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As if putting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 Gauss point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on each edge center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93A197-59F0-B9AD-3F06-77F2BB59DED7}"/>
              </a:ext>
            </a:extLst>
          </p:cNvPr>
          <p:cNvSpPr txBox="1"/>
          <p:nvPr/>
        </p:nvSpPr>
        <p:spPr>
          <a:xfrm>
            <a:off x="1273090" y="4993834"/>
            <a:ext cx="273504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</a:rPr>
              <a:t>Strain distribution is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</a:rPr>
              <a:t>piecewise constant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</a:rPr>
              <a:t>in each smoothing domain.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8785063" y="3681475"/>
            <a:ext cx="229034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 No shear locking.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2B2759-8AED-2446-2F5B-13E39EC95958}"/>
              </a:ext>
            </a:extLst>
          </p:cNvPr>
          <p:cNvSpPr txBox="1"/>
          <p:nvPr/>
        </p:nvSpPr>
        <p:spPr>
          <a:xfrm>
            <a:off x="8320659" y="4223942"/>
            <a:ext cx="294247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</a:rPr>
              <a:t>Cannot avoid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volumetric locking &amp;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pressure checkerboarding.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1B9DDD-8EAC-ABB9-C50A-3EE63B017A60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019DFD80-6701-452F-06DF-7A5B9DD94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3DD4E1C-D0FD-616E-EB5C-D8423166080D}"/>
              </a:ext>
            </a:extLst>
          </p:cNvPr>
          <p:cNvSpPr/>
          <p:nvPr/>
        </p:nvSpPr>
        <p:spPr>
          <a:xfrm>
            <a:off x="4774472" y="3486151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6D17C4B4-0CD2-CAB4-FBB4-A96E3D581824}"/>
              </a:ext>
            </a:extLst>
          </p:cNvPr>
          <p:cNvSpPr/>
          <p:nvPr/>
        </p:nvSpPr>
        <p:spPr>
          <a:xfrm>
            <a:off x="4007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1B546A4-9BEA-D21E-B9B9-F96D6DA9AE76}"/>
              </a:ext>
            </a:extLst>
          </p:cNvPr>
          <p:cNvGrpSpPr/>
          <p:nvPr/>
        </p:nvGrpSpPr>
        <p:grpSpPr>
          <a:xfrm>
            <a:off x="4361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5D19CD8-BA99-924E-C6A1-BACBC1CFB2DA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5D19CD8-BA99-924E-C6A1-BACBC1CFB2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6EFCDEA-44A5-1154-B913-9560490D66AB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6EFCDEA-44A5-1154-B913-9560490D66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DA1F023-D336-189E-DB63-419EF288DA72}"/>
              </a:ext>
            </a:extLst>
          </p:cNvPr>
          <p:cNvGrpSpPr/>
          <p:nvPr/>
        </p:nvGrpSpPr>
        <p:grpSpPr>
          <a:xfrm>
            <a:off x="5041966" y="3715569"/>
            <a:ext cx="2136400" cy="1388977"/>
            <a:chOff x="3517966" y="3369518"/>
            <a:chExt cx="2136400" cy="1388977"/>
          </a:xfrm>
        </p:grpSpPr>
        <p:sp>
          <p:nvSpPr>
            <p:cNvPr id="24" name="矢印: 右 23">
              <a:extLst>
                <a:ext uri="{FF2B5EF4-FFF2-40B4-BE49-F238E27FC236}">
                  <a16:creationId xmlns:a16="http://schemas.microsoft.com/office/drawing/2014/main" id="{5C8B97CC-6DB0-DCEB-862A-CDED0D668DB5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矢印: 右 24">
              <a:extLst>
                <a:ext uri="{FF2B5EF4-FFF2-40B4-BE49-F238E27FC236}">
                  <a16:creationId xmlns:a16="http://schemas.microsoft.com/office/drawing/2014/main" id="{61C951E9-D22B-39CC-9410-4ECC867EF854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3D11E207-0721-88A4-1FC3-88A2D57563C7}"/>
              </a:ext>
            </a:extLst>
          </p:cNvPr>
          <p:cNvSpPr/>
          <p:nvPr/>
        </p:nvSpPr>
        <p:spPr>
          <a:xfrm>
            <a:off x="5429717" y="3273390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pattFill prst="lgGrid">
            <a:fgClr>
              <a:srgbClr val="FF0000"/>
            </a:fgClr>
            <a:bgClr>
              <a:srgbClr val="4DFFC4"/>
            </a:bgClr>
          </a:patt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6C910B-07D9-E161-D9D4-2FCFE10DC041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6C910B-07D9-E161-D9D4-2FCFE10DC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blipFill>
                <a:blip r:embed="rId6"/>
                <a:stretch>
                  <a:fillRect l="-493" r="-493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BCCA81-32BC-88F7-E513-5ED4C20BB4C4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etc.</a:t>
                </a:r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BCCA81-32BC-88F7-E513-5ED4C20BB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53407B90-CA05-A689-43A8-1D9F61896678}"/>
              </a:ext>
            </a:extLst>
          </p:cNvPr>
          <p:cNvCxnSpPr>
            <a:cxnSpLocks/>
          </p:cNvCxnSpPr>
          <p:nvPr/>
        </p:nvCxnSpPr>
        <p:spPr>
          <a:xfrm flipV="1">
            <a:off x="5531768" y="3283035"/>
            <a:ext cx="1034143" cy="213360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F88A0F7-6967-0E2D-32A4-CCB2CF35E93B}"/>
              </a:ext>
            </a:extLst>
          </p:cNvPr>
          <p:cNvCxnSpPr>
            <a:cxnSpLocks/>
            <a:stCxn id="11" idx="1"/>
            <a:endCxn id="11" idx="3"/>
          </p:cNvCxnSpPr>
          <p:nvPr/>
        </p:nvCxnSpPr>
        <p:spPr>
          <a:xfrm flipH="1">
            <a:off x="5531769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0000CC"/>
                </a:solidFill>
              </a:rPr>
              <a:t>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four 3-node triangular cells. </a:t>
                </a:r>
              </a:p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At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/>
                  <a:t>, gather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connecting cells and average them with area weights</a:t>
                </a:r>
                <a:br>
                  <a:rPr lang="en-US" altLang="ja-JP" sz="2400" dirty="0"/>
                </a:br>
                <a:r>
                  <a:rPr lang="en-US" altLang="ja-JP" sz="2400" dirty="0"/>
                  <a:t>to build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00CC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nodal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78430" y="3532994"/>
            <a:ext cx="232595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As if putting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 Gauss point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on each node center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Node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0000CC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blipFill>
                <a:blip r:embed="rId4"/>
                <a:stretch>
                  <a:fillRect l="-478" r="-478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927759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etc.</a:t>
                </a:r>
                <a:endParaRPr lang="ja-JP" altLang="en-US" sz="2400" dirty="0">
                  <a:solidFill>
                    <a:srgbClr val="0000CC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927759" cy="536172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7783324" y="3580982"/>
            <a:ext cx="3373680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</a:rPr>
              <a:t>No shar/volumetric locking.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Less pressure checkerboarding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259796" y="3018624"/>
            <a:ext cx="3089367" cy="2497182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0 h 2383970"/>
              <a:gd name="connsiteX1" fmla="*/ 1626326 w 4212772"/>
              <a:gd name="connsiteY1" fmla="*/ 1064622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32658 h 2416628"/>
              <a:gd name="connsiteX1" fmla="*/ 2270760 w 4212772"/>
              <a:gd name="connsiteY1" fmla="*/ 0 h 2416628"/>
              <a:gd name="connsiteX2" fmla="*/ 4212772 w 4212772"/>
              <a:gd name="connsiteY2" fmla="*/ 2416628 h 2416628"/>
              <a:gd name="connsiteX3" fmla="*/ 1524000 w 4212772"/>
              <a:gd name="connsiteY3" fmla="*/ 2351314 h 2416628"/>
              <a:gd name="connsiteX4" fmla="*/ 0 w 4212772"/>
              <a:gd name="connsiteY4" fmla="*/ 32658 h 2416628"/>
              <a:gd name="connsiteX0" fmla="*/ 0 w 4212772"/>
              <a:gd name="connsiteY0" fmla="*/ 0 h 2383970"/>
              <a:gd name="connsiteX1" fmla="*/ 3585754 w 4212772"/>
              <a:gd name="connsiteY1" fmla="*/ 106679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200298 w 2688772"/>
              <a:gd name="connsiteY0" fmla="*/ 0 h 2314302"/>
              <a:gd name="connsiteX1" fmla="*/ 2061754 w 2688772"/>
              <a:gd name="connsiteY1" fmla="*/ 37011 h 2314302"/>
              <a:gd name="connsiteX2" fmla="*/ 2688772 w 2688772"/>
              <a:gd name="connsiteY2" fmla="*/ 2314302 h 2314302"/>
              <a:gd name="connsiteX3" fmla="*/ 0 w 2688772"/>
              <a:gd name="connsiteY3" fmla="*/ 2248988 h 2314302"/>
              <a:gd name="connsiteX4" fmla="*/ 200298 w 2688772"/>
              <a:gd name="connsiteY4" fmla="*/ 0 h 2314302"/>
              <a:gd name="connsiteX0" fmla="*/ 940527 w 3429001"/>
              <a:gd name="connsiteY0" fmla="*/ 0 h 2314302"/>
              <a:gd name="connsiteX1" fmla="*/ 2801983 w 3429001"/>
              <a:gd name="connsiteY1" fmla="*/ 37011 h 2314302"/>
              <a:gd name="connsiteX2" fmla="*/ 3429001 w 3429001"/>
              <a:gd name="connsiteY2" fmla="*/ 2314302 h 2314302"/>
              <a:gd name="connsiteX3" fmla="*/ 0 w 3429001"/>
              <a:gd name="connsiteY3" fmla="*/ 1813559 h 2314302"/>
              <a:gd name="connsiteX4" fmla="*/ 940527 w 3429001"/>
              <a:gd name="connsiteY4" fmla="*/ 0 h 2314302"/>
              <a:gd name="connsiteX0" fmla="*/ 1140824 w 3429001"/>
              <a:gd name="connsiteY0" fmla="*/ 0 h 2462348"/>
              <a:gd name="connsiteX1" fmla="*/ 2801983 w 3429001"/>
              <a:gd name="connsiteY1" fmla="*/ 185057 h 2462348"/>
              <a:gd name="connsiteX2" fmla="*/ 3429001 w 3429001"/>
              <a:gd name="connsiteY2" fmla="*/ 2462348 h 2462348"/>
              <a:gd name="connsiteX3" fmla="*/ 0 w 3429001"/>
              <a:gd name="connsiteY3" fmla="*/ 1961605 h 2462348"/>
              <a:gd name="connsiteX4" fmla="*/ 1140824 w 3429001"/>
              <a:gd name="connsiteY4" fmla="*/ 0 h 2462348"/>
              <a:gd name="connsiteX0" fmla="*/ 1140824 w 3089367"/>
              <a:gd name="connsiteY0" fmla="*/ 0 h 2601685"/>
              <a:gd name="connsiteX1" fmla="*/ 2801983 w 3089367"/>
              <a:gd name="connsiteY1" fmla="*/ 185057 h 2601685"/>
              <a:gd name="connsiteX2" fmla="*/ 3089367 w 3089367"/>
              <a:gd name="connsiteY2" fmla="*/ 2601685 h 2601685"/>
              <a:gd name="connsiteX3" fmla="*/ 0 w 3089367"/>
              <a:gd name="connsiteY3" fmla="*/ 1961605 h 2601685"/>
              <a:gd name="connsiteX4" fmla="*/ 1140824 w 3089367"/>
              <a:gd name="connsiteY4" fmla="*/ 0 h 2601685"/>
              <a:gd name="connsiteX0" fmla="*/ 1210492 w 3089367"/>
              <a:gd name="connsiteY0" fmla="*/ 0 h 2497182"/>
              <a:gd name="connsiteX1" fmla="*/ 2801983 w 3089367"/>
              <a:gd name="connsiteY1" fmla="*/ 80554 h 2497182"/>
              <a:gd name="connsiteX2" fmla="*/ 3089367 w 3089367"/>
              <a:gd name="connsiteY2" fmla="*/ 2497182 h 2497182"/>
              <a:gd name="connsiteX3" fmla="*/ 0 w 3089367"/>
              <a:gd name="connsiteY3" fmla="*/ 1857102 h 2497182"/>
              <a:gd name="connsiteX4" fmla="*/ 1210492 w 3089367"/>
              <a:gd name="connsiteY4" fmla="*/ 0 h 249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367" h="2497182">
                <a:moveTo>
                  <a:pt x="1210492" y="0"/>
                </a:moveTo>
                <a:lnTo>
                  <a:pt x="2801983" y="80554"/>
                </a:lnTo>
                <a:lnTo>
                  <a:pt x="3089367" y="2497182"/>
                </a:lnTo>
                <a:lnTo>
                  <a:pt x="0" y="1857102"/>
                </a:lnTo>
                <a:lnTo>
                  <a:pt x="1210492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211009" y="3468134"/>
            <a:ext cx="1535289" cy="1398650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0 w 1319794"/>
              <a:gd name="connsiteY5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50116 w 1319794"/>
              <a:gd name="connsiteY5" fmla="*/ 1504088 h 2138879"/>
              <a:gd name="connsiteX6" fmla="*/ 0 w 1319794"/>
              <a:gd name="connsiteY6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755510 w 1319794"/>
              <a:gd name="connsiteY4" fmla="*/ 1843722 h 2138879"/>
              <a:gd name="connsiteX5" fmla="*/ 86824 w 1319794"/>
              <a:gd name="connsiteY5" fmla="*/ 2138879 h 2138879"/>
              <a:gd name="connsiteX6" fmla="*/ 50116 w 1319794"/>
              <a:gd name="connsiteY6" fmla="*/ 1504088 h 2138879"/>
              <a:gd name="connsiteX7" fmla="*/ 0 w 1319794"/>
              <a:gd name="connsiteY7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0 w 1319794"/>
              <a:gd name="connsiteY0" fmla="*/ 753114 h 2138879"/>
              <a:gd name="connsiteX1" fmla="*/ 694550 w 1319794"/>
              <a:gd name="connsiteY1" fmla="*/ 102007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89221 w 1269678"/>
              <a:gd name="connsiteY0" fmla="*/ 491856 h 2138879"/>
              <a:gd name="connsiteX1" fmla="*/ 644434 w 1269678"/>
              <a:gd name="connsiteY1" fmla="*/ 102007 h 2138879"/>
              <a:gd name="connsiteX2" fmla="*/ 1075014 w 1269678"/>
              <a:gd name="connsiteY2" fmla="*/ 0 h 2138879"/>
              <a:gd name="connsiteX3" fmla="*/ 1166948 w 1269678"/>
              <a:gd name="connsiteY3" fmla="*/ 938031 h 2138879"/>
              <a:gd name="connsiteX4" fmla="*/ 1269678 w 1269678"/>
              <a:gd name="connsiteY4" fmla="*/ 1622267 h 2138879"/>
              <a:gd name="connsiteX5" fmla="*/ 705394 w 1269678"/>
              <a:gd name="connsiteY5" fmla="*/ 1843722 h 2138879"/>
              <a:gd name="connsiteX6" fmla="*/ 36708 w 1269678"/>
              <a:gd name="connsiteY6" fmla="*/ 2138879 h 2138879"/>
              <a:gd name="connsiteX7" fmla="*/ 0 w 1269678"/>
              <a:gd name="connsiteY7" fmla="*/ 1504088 h 2138879"/>
              <a:gd name="connsiteX8" fmla="*/ 89221 w 1269678"/>
              <a:gd name="connsiteY8" fmla="*/ 491856 h 2138879"/>
              <a:gd name="connsiteX0" fmla="*/ 52513 w 1232970"/>
              <a:gd name="connsiteY0" fmla="*/ 491856 h 2138879"/>
              <a:gd name="connsiteX1" fmla="*/ 607726 w 1232970"/>
              <a:gd name="connsiteY1" fmla="*/ 102007 h 2138879"/>
              <a:gd name="connsiteX2" fmla="*/ 1038306 w 1232970"/>
              <a:gd name="connsiteY2" fmla="*/ 0 h 2138879"/>
              <a:gd name="connsiteX3" fmla="*/ 1130240 w 1232970"/>
              <a:gd name="connsiteY3" fmla="*/ 938031 h 2138879"/>
              <a:gd name="connsiteX4" fmla="*/ 1232970 w 1232970"/>
              <a:gd name="connsiteY4" fmla="*/ 1622267 h 2138879"/>
              <a:gd name="connsiteX5" fmla="*/ 668686 w 1232970"/>
              <a:gd name="connsiteY5" fmla="*/ 1843722 h 2138879"/>
              <a:gd name="connsiteX6" fmla="*/ 0 w 1232970"/>
              <a:gd name="connsiteY6" fmla="*/ 2138879 h 2138879"/>
              <a:gd name="connsiteX7" fmla="*/ 41669 w 1232970"/>
              <a:gd name="connsiteY7" fmla="*/ 998991 h 2138879"/>
              <a:gd name="connsiteX8" fmla="*/ 52513 w 1232970"/>
              <a:gd name="connsiteY8" fmla="*/ 491856 h 2138879"/>
              <a:gd name="connsiteX0" fmla="*/ 10844 w 1191301"/>
              <a:gd name="connsiteY0" fmla="*/ 491856 h 1843722"/>
              <a:gd name="connsiteX1" fmla="*/ 566057 w 1191301"/>
              <a:gd name="connsiteY1" fmla="*/ 102007 h 1843722"/>
              <a:gd name="connsiteX2" fmla="*/ 996637 w 1191301"/>
              <a:gd name="connsiteY2" fmla="*/ 0 h 1843722"/>
              <a:gd name="connsiteX3" fmla="*/ 1088571 w 1191301"/>
              <a:gd name="connsiteY3" fmla="*/ 938031 h 1843722"/>
              <a:gd name="connsiteX4" fmla="*/ 1191301 w 1191301"/>
              <a:gd name="connsiteY4" fmla="*/ 1622267 h 1843722"/>
              <a:gd name="connsiteX5" fmla="*/ 627017 w 1191301"/>
              <a:gd name="connsiteY5" fmla="*/ 1843722 h 1843722"/>
              <a:gd name="connsiteX6" fmla="*/ 602765 w 1191301"/>
              <a:gd name="connsiteY6" fmla="*/ 1398650 h 1843722"/>
              <a:gd name="connsiteX7" fmla="*/ 0 w 1191301"/>
              <a:gd name="connsiteY7" fmla="*/ 998991 h 1843722"/>
              <a:gd name="connsiteX8" fmla="*/ 10844 w 1191301"/>
              <a:gd name="connsiteY8" fmla="*/ 491856 h 1843722"/>
              <a:gd name="connsiteX0" fmla="*/ 10844 w 1271451"/>
              <a:gd name="connsiteY0" fmla="*/ 491856 h 1843722"/>
              <a:gd name="connsiteX1" fmla="*/ 566057 w 1271451"/>
              <a:gd name="connsiteY1" fmla="*/ 102007 h 1843722"/>
              <a:gd name="connsiteX2" fmla="*/ 996637 w 1271451"/>
              <a:gd name="connsiteY2" fmla="*/ 0 h 1843722"/>
              <a:gd name="connsiteX3" fmla="*/ 1271451 w 1271451"/>
              <a:gd name="connsiteY3" fmla="*/ 232637 h 1843722"/>
              <a:gd name="connsiteX4" fmla="*/ 1191301 w 1271451"/>
              <a:gd name="connsiteY4" fmla="*/ 1622267 h 1843722"/>
              <a:gd name="connsiteX5" fmla="*/ 627017 w 1271451"/>
              <a:gd name="connsiteY5" fmla="*/ 1843722 h 1843722"/>
              <a:gd name="connsiteX6" fmla="*/ 602765 w 1271451"/>
              <a:gd name="connsiteY6" fmla="*/ 1398650 h 1843722"/>
              <a:gd name="connsiteX7" fmla="*/ 0 w 1271451"/>
              <a:gd name="connsiteY7" fmla="*/ 998991 h 1843722"/>
              <a:gd name="connsiteX8" fmla="*/ 10844 w 1271451"/>
              <a:gd name="connsiteY8" fmla="*/ 491856 h 1843722"/>
              <a:gd name="connsiteX0" fmla="*/ 10844 w 1565769"/>
              <a:gd name="connsiteY0" fmla="*/ 491856 h 1843722"/>
              <a:gd name="connsiteX1" fmla="*/ 566057 w 1565769"/>
              <a:gd name="connsiteY1" fmla="*/ 102007 h 1843722"/>
              <a:gd name="connsiteX2" fmla="*/ 996637 w 1565769"/>
              <a:gd name="connsiteY2" fmla="*/ 0 h 1843722"/>
              <a:gd name="connsiteX3" fmla="*/ 1271451 w 1565769"/>
              <a:gd name="connsiteY3" fmla="*/ 232637 h 1843722"/>
              <a:gd name="connsiteX4" fmla="*/ 1565769 w 1565769"/>
              <a:gd name="connsiteY4" fmla="*/ 716575 h 1843722"/>
              <a:gd name="connsiteX5" fmla="*/ 627017 w 1565769"/>
              <a:gd name="connsiteY5" fmla="*/ 1843722 h 1843722"/>
              <a:gd name="connsiteX6" fmla="*/ 602765 w 1565769"/>
              <a:gd name="connsiteY6" fmla="*/ 1398650 h 1843722"/>
              <a:gd name="connsiteX7" fmla="*/ 0 w 1565769"/>
              <a:gd name="connsiteY7" fmla="*/ 998991 h 1843722"/>
              <a:gd name="connsiteX8" fmla="*/ 10844 w 1565769"/>
              <a:gd name="connsiteY8" fmla="*/ 491856 h 1843722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271451 w 1565769"/>
              <a:gd name="connsiteY3" fmla="*/ 23263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71452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19311 h 1398650"/>
              <a:gd name="connsiteX8" fmla="*/ 0 w 1554925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39631 h 1398650"/>
              <a:gd name="connsiteX8" fmla="*/ 0 w 1554925"/>
              <a:gd name="connsiteY8" fmla="*/ 491856 h 1398650"/>
              <a:gd name="connsiteX0" fmla="*/ 51484 w 1535289"/>
              <a:gd name="connsiteY0" fmla="*/ 522336 h 1398650"/>
              <a:gd name="connsiteX1" fmla="*/ 535577 w 1535289"/>
              <a:gd name="connsiteY1" fmla="*/ 102007 h 1398650"/>
              <a:gd name="connsiteX2" fmla="*/ 966157 w 1535289"/>
              <a:gd name="connsiteY2" fmla="*/ 0 h 1398650"/>
              <a:gd name="connsiteX3" fmla="*/ 1291771 w 1535289"/>
              <a:gd name="connsiteY3" fmla="*/ 202157 h 1398650"/>
              <a:gd name="connsiteX4" fmla="*/ 1535289 w 1535289"/>
              <a:gd name="connsiteY4" fmla="*/ 716575 h 1398650"/>
              <a:gd name="connsiteX5" fmla="*/ 1362892 w 1535289"/>
              <a:gd name="connsiteY5" fmla="*/ 1303790 h 1398650"/>
              <a:gd name="connsiteX6" fmla="*/ 684045 w 1535289"/>
              <a:gd name="connsiteY6" fmla="*/ 1398650 h 1398650"/>
              <a:gd name="connsiteX7" fmla="*/ 0 w 1535289"/>
              <a:gd name="connsiteY7" fmla="*/ 1039631 h 1398650"/>
              <a:gd name="connsiteX8" fmla="*/ 51484 w 1535289"/>
              <a:gd name="connsiteY8" fmla="*/ 522336 h 13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5289" h="1398650">
                <a:moveTo>
                  <a:pt x="51484" y="522336"/>
                </a:moveTo>
                <a:lnTo>
                  <a:pt x="535577" y="102007"/>
                </a:lnTo>
                <a:lnTo>
                  <a:pt x="966157" y="0"/>
                </a:lnTo>
                <a:lnTo>
                  <a:pt x="1291771" y="202157"/>
                </a:lnTo>
                <a:lnTo>
                  <a:pt x="1535289" y="716575"/>
                </a:lnTo>
                <a:lnTo>
                  <a:pt x="1362892" y="1303790"/>
                </a:lnTo>
                <a:lnTo>
                  <a:pt x="684045" y="1398650"/>
                </a:lnTo>
                <a:lnTo>
                  <a:pt x="0" y="1039631"/>
                </a:lnTo>
                <a:lnTo>
                  <a:pt x="51484" y="522336"/>
                </a:lnTo>
                <a:close/>
              </a:path>
            </a:pathLst>
          </a:custGeom>
          <a:pattFill prst="lgGrid">
            <a:fgClr>
              <a:srgbClr val="0000CC"/>
            </a:fgClr>
            <a:bgClr>
              <a:srgbClr val="4DFFC4"/>
            </a:bgClr>
          </a:patt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DB50684-7478-9F08-A866-CED174D1CBE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036109" y="3099178"/>
            <a:ext cx="1025670" cy="11185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063CD2B-E010-D90A-F037-7D3C8F7600E7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6036109" y="4217763"/>
            <a:ext cx="1313054" cy="1298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FDA60B4-E413-7D34-06A5-F640861BEEA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259796" y="4206382"/>
            <a:ext cx="1767535" cy="6693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470288" y="3018624"/>
            <a:ext cx="557043" cy="1187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3A67009E-2D0A-B0C5-12D9-6D2F4D3C0DE7}"/>
              </a:ext>
            </a:extLst>
          </p:cNvPr>
          <p:cNvGrpSpPr/>
          <p:nvPr/>
        </p:nvGrpSpPr>
        <p:grpSpPr>
          <a:xfrm>
            <a:off x="4968194" y="3160857"/>
            <a:ext cx="2082015" cy="1982001"/>
            <a:chOff x="4968194" y="3160857"/>
            <a:chExt cx="2082015" cy="1982001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266772">
              <a:off x="4968194" y="3862243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DE59A4BF-83CA-B945-78D4-07E4F3EBA05B}"/>
                </a:ext>
              </a:extLst>
            </p:cNvPr>
            <p:cNvSpPr/>
            <p:nvPr/>
          </p:nvSpPr>
          <p:spPr>
            <a:xfrm rot="6006688">
              <a:off x="6083877" y="3197669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矢印: 右 40">
              <a:extLst>
                <a:ext uri="{FF2B5EF4-FFF2-40B4-BE49-F238E27FC236}">
                  <a16:creationId xmlns:a16="http://schemas.microsoft.com/office/drawing/2014/main" id="{2B82864F-6A5C-A562-1AF9-70A15A357281}"/>
                </a:ext>
              </a:extLst>
            </p:cNvPr>
            <p:cNvSpPr/>
            <p:nvPr/>
          </p:nvSpPr>
          <p:spPr>
            <a:xfrm rot="16966189">
              <a:off x="5742070" y="4919998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矢印: 右 41">
              <a:extLst>
                <a:ext uri="{FF2B5EF4-FFF2-40B4-BE49-F238E27FC236}">
                  <a16:creationId xmlns:a16="http://schemas.microsoft.com/office/drawing/2014/main" id="{B7F0E95B-4DFE-70F1-9B76-FCB842539CF2}"/>
                </a:ext>
              </a:extLst>
            </p:cNvPr>
            <p:cNvSpPr/>
            <p:nvPr/>
          </p:nvSpPr>
          <p:spPr>
            <a:xfrm rot="10370677">
              <a:off x="6790537" y="4052272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E8CE651-0F31-8790-830E-D863A086F594}"/>
              </a:ext>
            </a:extLst>
          </p:cNvPr>
          <p:cNvGrpSpPr/>
          <p:nvPr/>
        </p:nvGrpSpPr>
        <p:grpSpPr>
          <a:xfrm>
            <a:off x="4996116" y="3006469"/>
            <a:ext cx="2369879" cy="2177015"/>
            <a:chOff x="4996116" y="3006469"/>
            <a:chExt cx="2369879" cy="2177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46" r="-1493" b="-18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58" r="-1515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/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504"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/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1515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楕円 45">
            <a:extLst>
              <a:ext uri="{FF2B5EF4-FFF2-40B4-BE49-F238E27FC236}">
                <a16:creationId xmlns:a16="http://schemas.microsoft.com/office/drawing/2014/main" id="{AD1E07B8-1FA7-7487-F992-F17A911CDC67}"/>
              </a:ext>
            </a:extLst>
          </p:cNvPr>
          <p:cNvSpPr/>
          <p:nvPr/>
        </p:nvSpPr>
        <p:spPr>
          <a:xfrm>
            <a:off x="5960400" y="4145846"/>
            <a:ext cx="144016" cy="144016"/>
          </a:xfrm>
          <a:prstGeom prst="ellipse">
            <a:avLst/>
          </a:prstGeom>
          <a:noFill/>
          <a:ln w="57150">
            <a:solidFill>
              <a:srgbClr val="0000CC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7C1B52-BAFF-3DE8-5EC6-41C8337F56A5}"/>
              </a:ext>
            </a:extLst>
          </p:cNvPr>
          <p:cNvSpPr txBox="1"/>
          <p:nvPr/>
        </p:nvSpPr>
        <p:spPr>
          <a:xfrm>
            <a:off x="7968471" y="4608139"/>
            <a:ext cx="312483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</a:rPr>
              <a:t>Cannot avoid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spurious low-energy modes.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547776-DFCC-A443-7DED-6690BE5DC309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E42EF4-72F3-A8AF-F93D-9EF2681EAB83}"/>
              </a:ext>
            </a:extLst>
          </p:cNvPr>
          <p:cNvSpPr txBox="1"/>
          <p:nvPr/>
        </p:nvSpPr>
        <p:spPr>
          <a:xfrm>
            <a:off x="1273090" y="4993834"/>
            <a:ext cx="273504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</a:rPr>
              <a:t>Strain distribution is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</a:rPr>
              <a:t>piecewise constant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</a:rPr>
              <a:t>in each smoothing domain.</a:t>
            </a:r>
            <a:endParaRPr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5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of each edge,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b="1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u="sng" dirty="0">
                    <a:latin typeface="+mn-lt"/>
                  </a:rPr>
                  <a:t> </a:t>
                </a:r>
                <a:r>
                  <a:rPr lang="en-US" altLang="ja-JP" sz="2400" b="1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three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s in each cell as the </a:t>
                </a:r>
                <a:r>
                  <a:rPr lang="en-US" altLang="ja-JP" sz="2400" b="1" dirty="0">
                    <a:solidFill>
                      <a:srgbClr val="FF00FF"/>
                    </a:solidFill>
                  </a:rPr>
                  <a:t>extrapolation of the three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𝐄𝐝𝐠𝐞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00FF"/>
                    </a:solidFill>
                    <a:latin typeface="+mn-lt"/>
                  </a:rPr>
                  <a:t>s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Gaus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 in the same manner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as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  <a:endParaRPr lang="ja-JP" alt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93" y="3109560"/>
            <a:ext cx="3759716" cy="304800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AAC917-36EA-8820-0F31-BB42DDBE42B9}"/>
              </a:ext>
            </a:extLst>
          </p:cNvPr>
          <p:cNvSpPr txBox="1"/>
          <p:nvPr/>
        </p:nvSpPr>
        <p:spPr>
          <a:xfrm>
            <a:off x="8333769" y="3480980"/>
            <a:ext cx="3455683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No shear locking 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with T3/T4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Fast mesh convergence rate 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in strain/stress 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as an 2</a:t>
            </a:r>
            <a:r>
              <a:rPr lang="en-US" altLang="ja-JP" baseline="30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nd</a:t>
            </a: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–order element.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356886" y="4942139"/>
            <a:ext cx="37625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</a:rPr>
              <a:t>Strain distribution is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u="sng" dirty="0">
                <a:latin typeface="Calibri" panose="020F0502020204030204" pitchFamily="34" charset="0"/>
              </a:rPr>
              <a:t>piecewise-linear in each cell</a:t>
            </a:r>
            <a:r>
              <a:rPr lang="en-US" altLang="ja-JP" b="1" u="sng" dirty="0">
                <a:latin typeface="Calibri" panose="020F0502020204030204" pitchFamily="34" charset="0"/>
              </a:rPr>
              <a:t> </a:t>
            </a:r>
            <a:br>
              <a:rPr lang="en-US" altLang="ja-JP" b="1" u="sng" dirty="0">
                <a:latin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</a:rPr>
              <a:t>and is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b="1" u="sng" dirty="0">
                <a:latin typeface="Calibri" panose="020F0502020204030204" pitchFamily="34" charset="0"/>
              </a:rPr>
              <a:t>continuing at every edge center</a:t>
            </a:r>
            <a:r>
              <a:rPr lang="en-US" altLang="ja-JP" b="1" dirty="0">
                <a:latin typeface="Calibri" panose="020F0502020204030204" pitchFamily="34" charset="0"/>
              </a:rPr>
              <a:t>.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60FBCD-9DFF-A269-36D4-FFA7FEF33E80}"/>
              </a:ext>
            </a:extLst>
          </p:cNvPr>
          <p:cNvSpPr txBox="1"/>
          <p:nvPr/>
        </p:nvSpPr>
        <p:spPr>
          <a:xfrm>
            <a:off x="486376" y="3278743"/>
            <a:ext cx="35035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</a:rPr>
              <a:t>Conducting strain smoothing twice,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the strain/stress are evaluated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at each Gauss point.</a:t>
            </a:r>
            <a:endParaRPr lang="en-US" altLang="ja-JP" dirty="0">
              <a:latin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4B7A0C-BABF-90E7-26E6-240A0C23D1A8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6AD8FD-ED44-5AB8-10A4-99825670F0DF}"/>
              </a:ext>
            </a:extLst>
          </p:cNvPr>
          <p:cNvSpPr txBox="1"/>
          <p:nvPr/>
        </p:nvSpPr>
        <p:spPr>
          <a:xfrm>
            <a:off x="8328248" y="4953942"/>
            <a:ext cx="346120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Cannot avoid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volumetric locking and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pressure checkerboarding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7D048E1-B2A8-89DC-31BF-479307D8012E}"/>
              </a:ext>
            </a:extLst>
          </p:cNvPr>
          <p:cNvGrpSpPr/>
          <p:nvPr/>
        </p:nvGrpSpPr>
        <p:grpSpPr>
          <a:xfrm>
            <a:off x="4212916" y="3105527"/>
            <a:ext cx="3759716" cy="3048006"/>
            <a:chOff x="4215793" y="3144884"/>
            <a:chExt cx="3759716" cy="3048006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488A9D6-3A19-683A-3D74-E5271C6E9337}"/>
                </a:ext>
              </a:extLst>
            </p:cNvPr>
            <p:cNvGrpSpPr/>
            <p:nvPr/>
          </p:nvGrpSpPr>
          <p:grpSpPr>
            <a:xfrm>
              <a:off x="4215793" y="3144884"/>
              <a:ext cx="3759716" cy="3048006"/>
              <a:chOff x="4215793" y="9404296"/>
              <a:chExt cx="3759716" cy="3048006"/>
            </a:xfrm>
          </p:grpSpPr>
          <p:pic>
            <p:nvPicPr>
              <p:cNvPr id="23" name="図 22" descr="グラフ&#10;&#10;自動的に生成された説明">
                <a:extLst>
                  <a:ext uri="{FF2B5EF4-FFF2-40B4-BE49-F238E27FC236}">
                    <a16:creationId xmlns:a16="http://schemas.microsoft.com/office/drawing/2014/main" id="{977BBC24-8FAC-46C9-724D-D5E847157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793" y="9404296"/>
                <a:ext cx="3759716" cy="3048006"/>
              </a:xfrm>
              <a:prstGeom prst="rect">
                <a:avLst/>
              </a:prstGeom>
            </p:spPr>
          </p:pic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9345E9B7-0A7E-F431-FA33-81F6B705B4CA}"/>
                  </a:ext>
                </a:extLst>
              </p:cNvPr>
              <p:cNvSpPr/>
              <p:nvPr/>
            </p:nvSpPr>
            <p:spPr>
              <a:xfrm>
                <a:off x="6409996" y="10304239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746F4902-8AC5-20FE-1772-B911D679C281}"/>
                  </a:ext>
                </a:extLst>
              </p:cNvPr>
              <p:cNvSpPr/>
              <p:nvPr/>
            </p:nvSpPr>
            <p:spPr>
              <a:xfrm>
                <a:off x="5699569" y="11231144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楕円 9">
                <a:extLst>
                  <a:ext uri="{FF2B5EF4-FFF2-40B4-BE49-F238E27FC236}">
                    <a16:creationId xmlns:a16="http://schemas.microsoft.com/office/drawing/2014/main" id="{279795FF-3F2C-14CD-D44E-E5FDC073D6FB}"/>
                  </a:ext>
                </a:extLst>
              </p:cNvPr>
              <p:cNvSpPr/>
              <p:nvPr/>
            </p:nvSpPr>
            <p:spPr>
              <a:xfrm>
                <a:off x="5333246" y="10318487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00CC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BE486DB3-4514-B686-FE85-C1FE1754458C}"/>
                </a:ext>
              </a:extLst>
            </p:cNvPr>
            <p:cNvGrpSpPr/>
            <p:nvPr/>
          </p:nvGrpSpPr>
          <p:grpSpPr>
            <a:xfrm>
              <a:off x="4383235" y="3705371"/>
              <a:ext cx="3025487" cy="1672445"/>
              <a:chOff x="5208013" y="1856537"/>
              <a:chExt cx="3025487" cy="16724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/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>
                        <a:latin typeface="Calibri" panose="020F0502020204030204" pitchFamily="34" charset="0"/>
                      </a:rPr>
                      <a:t> </a:t>
                    </a:r>
                    <a:endParaRPr lang="ja-JP" altLang="en-US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469" r="-8642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>
                        <a:latin typeface="Calibri" panose="020F0502020204030204" pitchFamily="34" charset="0"/>
                      </a:rPr>
                      <a:t> </a:t>
                    </a:r>
                    <a:endParaRPr lang="ja-JP" altLang="en-US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69" r="-8642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/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>
                        <a:latin typeface="Calibri" panose="020F0502020204030204" pitchFamily="34" charset="0"/>
                      </a:rPr>
                      <a:t> </a:t>
                    </a:r>
                    <a:endParaRPr lang="ja-JP" altLang="en-US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40" r="-7975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1FFBC1B-4D9E-29C8-CF42-F0F5E953EC59}"/>
              </a:ext>
            </a:extLst>
          </p:cNvPr>
          <p:cNvGrpSpPr/>
          <p:nvPr/>
        </p:nvGrpSpPr>
        <p:grpSpPr>
          <a:xfrm>
            <a:off x="4210039" y="3107251"/>
            <a:ext cx="3759716" cy="3048006"/>
            <a:chOff x="6653246" y="428941"/>
            <a:chExt cx="3759716" cy="3048006"/>
          </a:xfrm>
        </p:grpSpPr>
        <p:pic>
          <p:nvPicPr>
            <p:cNvPr id="14" name="図 13" descr="背景パターン&#10;&#10;自動的に生成された説明">
              <a:extLst>
                <a:ext uri="{FF2B5EF4-FFF2-40B4-BE49-F238E27FC236}">
                  <a16:creationId xmlns:a16="http://schemas.microsoft.com/office/drawing/2014/main" id="{70B1070D-DF9A-62AC-08F3-EC5A711C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30" y="500949"/>
              <a:ext cx="2124237" cy="1800200"/>
            </a:xfrm>
            <a:prstGeom prst="rect">
              <a:avLst/>
            </a:prstGeom>
          </p:spPr>
        </p:pic>
        <p:pic>
          <p:nvPicPr>
            <p:cNvPr id="15" name="図 14" descr="図形, 多角形&#10;&#10;自動的に生成された説明">
              <a:extLst>
                <a:ext uri="{FF2B5EF4-FFF2-40B4-BE49-F238E27FC236}">
                  <a16:creationId xmlns:a16="http://schemas.microsoft.com/office/drawing/2014/main" id="{A9A6FA88-3B39-BE2D-B1DD-6F38A07C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" b="97408" l="2652" r="98122">
                          <a14:foregroundMark x1="2652" y1="27012" x2="2652" y2="27012"/>
                          <a14:foregroundMark x1="68840" y1="61937" x2="68840" y2="61937"/>
                          <a14:foregroundMark x1="31381" y1="97544" x2="31381" y2="97544"/>
                          <a14:foregroundMark x1="98122" y1="14598" x2="98122" y2="14598"/>
                          <a14:foregroundMark x1="70497" y1="8186" x2="70497" y2="8186"/>
                          <a14:foregroundMark x1="51050" y1="3411" x2="51050" y2="3411"/>
                          <a14:foregroundMark x1="46961" y1="6548" x2="46961" y2="6548"/>
                          <a14:foregroundMark x1="32376" y1="11733" x2="32376" y2="11733"/>
                          <a14:backgroundMark x1="10829" y1="10778" x2="10829" y2="10778"/>
                          <a14:backgroundMark x1="15359" y1="34106" x2="15359" y2="34106"/>
                          <a14:backgroundMark x1="37017" y1="43383" x2="37017" y2="43383"/>
                          <a14:backgroundMark x1="70387" y1="33697" x2="70387" y2="33697"/>
                          <a14:backgroundMark x1="84530" y1="59345" x2="84530" y2="59345"/>
                          <a14:backgroundMark x1="5746" y1="4502" x2="5746" y2="4502"/>
                          <a14:backgroundMark x1="16354" y1="28377" x2="16354" y2="28377"/>
                          <a14:backgroundMark x1="31271" y1="47476" x2="31271" y2="47476"/>
                          <a14:backgroundMark x1="32486" y1="68486" x2="32486" y2="684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246" y="428941"/>
              <a:ext cx="3759716" cy="3048006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C2273513-1454-F12E-8E48-E2624A7C61ED}"/>
              </a:ext>
            </a:extLst>
          </p:cNvPr>
          <p:cNvGrpSpPr/>
          <p:nvPr/>
        </p:nvGrpSpPr>
        <p:grpSpPr>
          <a:xfrm>
            <a:off x="4783278" y="3728541"/>
            <a:ext cx="1977372" cy="1283452"/>
            <a:chOff x="1031532" y="3729724"/>
            <a:chExt cx="1977372" cy="1283452"/>
          </a:xfrm>
        </p:grpSpPr>
        <p:sp>
          <p:nvSpPr>
            <p:cNvPr id="6" name="乗算記号 5">
              <a:extLst>
                <a:ext uri="{FF2B5EF4-FFF2-40B4-BE49-F238E27FC236}">
                  <a16:creationId xmlns:a16="http://schemas.microsoft.com/office/drawing/2014/main" id="{FB83CC41-592B-AC0A-559F-1296370582FD}"/>
                </a:ext>
              </a:extLst>
            </p:cNvPr>
            <p:cNvSpPr/>
            <p:nvPr/>
          </p:nvSpPr>
          <p:spPr>
            <a:xfrm>
              <a:off x="2124940" y="3729724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乗算記号 15">
              <a:extLst>
                <a:ext uri="{FF2B5EF4-FFF2-40B4-BE49-F238E27FC236}">
                  <a16:creationId xmlns:a16="http://schemas.microsoft.com/office/drawing/2014/main" id="{B76A4CC0-0A5F-AEC6-04C8-AA4274645EEB}"/>
                </a:ext>
              </a:extLst>
            </p:cNvPr>
            <p:cNvSpPr/>
            <p:nvPr/>
          </p:nvSpPr>
          <p:spPr>
            <a:xfrm>
              <a:off x="2472288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>
              <a:extLst>
                <a:ext uri="{FF2B5EF4-FFF2-40B4-BE49-F238E27FC236}">
                  <a16:creationId xmlns:a16="http://schemas.microsoft.com/office/drawing/2014/main" id="{6A5C4EC8-2DD5-EDD9-DE50-74D61D010975}"/>
                </a:ext>
              </a:extLst>
            </p:cNvPr>
            <p:cNvSpPr/>
            <p:nvPr/>
          </p:nvSpPr>
          <p:spPr>
            <a:xfrm>
              <a:off x="1500180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/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blipFill>
                  <a:blip r:embed="rId12"/>
                  <a:stretch>
                    <a:fillRect l="-2469" r="-8025" b="-161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/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blipFill>
                  <a:blip r:embed="rId13"/>
                  <a:stretch>
                    <a:fillRect l="-2469" r="-7407" b="-161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/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blipFill>
                  <a:blip r:embed="rId14"/>
                  <a:stretch>
                    <a:fillRect l="-2469" r="-8025" b="-161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4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A80463CB-403F-1B0C-A951-BDA7279352A5}"/>
              </a:ext>
            </a:extLst>
          </p:cNvPr>
          <p:cNvSpPr/>
          <p:nvPr/>
        </p:nvSpPr>
        <p:spPr>
          <a:xfrm>
            <a:off x="7021287" y="2334177"/>
            <a:ext cx="1075406" cy="1233124"/>
          </a:xfrm>
          <a:custGeom>
            <a:avLst/>
            <a:gdLst>
              <a:gd name="connsiteX0" fmla="*/ 0 w 1045028"/>
              <a:gd name="connsiteY0" fmla="*/ 783772 h 1230086"/>
              <a:gd name="connsiteX1" fmla="*/ 674914 w 1045028"/>
              <a:gd name="connsiteY1" fmla="*/ 1230086 h 1230086"/>
              <a:gd name="connsiteX2" fmla="*/ 1045028 w 1045028"/>
              <a:gd name="connsiteY2" fmla="*/ 1055915 h 1230086"/>
              <a:gd name="connsiteX3" fmla="*/ 936171 w 1045028"/>
              <a:gd name="connsiteY3" fmla="*/ 794658 h 1230086"/>
              <a:gd name="connsiteX4" fmla="*/ 1045028 w 1045028"/>
              <a:gd name="connsiteY4" fmla="*/ 326572 h 1230086"/>
              <a:gd name="connsiteX5" fmla="*/ 685800 w 1045028"/>
              <a:gd name="connsiteY5" fmla="*/ 108858 h 1230086"/>
              <a:gd name="connsiteX6" fmla="*/ 533400 w 1045028"/>
              <a:gd name="connsiteY6" fmla="*/ 0 h 1230086"/>
              <a:gd name="connsiteX7" fmla="*/ 87085 w 1045028"/>
              <a:gd name="connsiteY7" fmla="*/ 174172 h 1230086"/>
              <a:gd name="connsiteX0" fmla="*/ 0 w 1066293"/>
              <a:gd name="connsiteY0" fmla="*/ 783772 h 1230086"/>
              <a:gd name="connsiteX1" fmla="*/ 674914 w 1066293"/>
              <a:gd name="connsiteY1" fmla="*/ 1230086 h 1230086"/>
              <a:gd name="connsiteX2" fmla="*/ 1045028 w 1066293"/>
              <a:gd name="connsiteY2" fmla="*/ 1055915 h 1230086"/>
              <a:gd name="connsiteX3" fmla="*/ 936171 w 1066293"/>
              <a:gd name="connsiteY3" fmla="*/ 794658 h 1230086"/>
              <a:gd name="connsiteX4" fmla="*/ 1066293 w 1066293"/>
              <a:gd name="connsiteY4" fmla="*/ 356951 h 1230086"/>
              <a:gd name="connsiteX5" fmla="*/ 685800 w 1066293"/>
              <a:gd name="connsiteY5" fmla="*/ 108858 h 1230086"/>
              <a:gd name="connsiteX6" fmla="*/ 533400 w 1066293"/>
              <a:gd name="connsiteY6" fmla="*/ 0 h 1230086"/>
              <a:gd name="connsiteX7" fmla="*/ 87085 w 1066293"/>
              <a:gd name="connsiteY7" fmla="*/ 174172 h 1230086"/>
              <a:gd name="connsiteX0" fmla="*/ 0 w 1075406"/>
              <a:gd name="connsiteY0" fmla="*/ 783772 h 1230086"/>
              <a:gd name="connsiteX1" fmla="*/ 674914 w 1075406"/>
              <a:gd name="connsiteY1" fmla="*/ 1230086 h 1230086"/>
              <a:gd name="connsiteX2" fmla="*/ 1045028 w 1075406"/>
              <a:gd name="connsiteY2" fmla="*/ 1055915 h 1230086"/>
              <a:gd name="connsiteX3" fmla="*/ 936171 w 1075406"/>
              <a:gd name="connsiteY3" fmla="*/ 794658 h 1230086"/>
              <a:gd name="connsiteX4" fmla="*/ 1075406 w 1075406"/>
              <a:gd name="connsiteY4" fmla="*/ 347837 h 1230086"/>
              <a:gd name="connsiteX5" fmla="*/ 685800 w 1075406"/>
              <a:gd name="connsiteY5" fmla="*/ 108858 h 1230086"/>
              <a:gd name="connsiteX6" fmla="*/ 533400 w 1075406"/>
              <a:gd name="connsiteY6" fmla="*/ 0 h 1230086"/>
              <a:gd name="connsiteX7" fmla="*/ 87085 w 1075406"/>
              <a:gd name="connsiteY7" fmla="*/ 174172 h 1230086"/>
              <a:gd name="connsiteX0" fmla="*/ 0 w 1075406"/>
              <a:gd name="connsiteY0" fmla="*/ 786810 h 1233124"/>
              <a:gd name="connsiteX1" fmla="*/ 674914 w 1075406"/>
              <a:gd name="connsiteY1" fmla="*/ 1233124 h 1233124"/>
              <a:gd name="connsiteX2" fmla="*/ 1045028 w 1075406"/>
              <a:gd name="connsiteY2" fmla="*/ 1058953 h 1233124"/>
              <a:gd name="connsiteX3" fmla="*/ 936171 w 1075406"/>
              <a:gd name="connsiteY3" fmla="*/ 797696 h 1233124"/>
              <a:gd name="connsiteX4" fmla="*/ 1075406 w 1075406"/>
              <a:gd name="connsiteY4" fmla="*/ 350875 h 1233124"/>
              <a:gd name="connsiteX5" fmla="*/ 685800 w 1075406"/>
              <a:gd name="connsiteY5" fmla="*/ 111896 h 1233124"/>
              <a:gd name="connsiteX6" fmla="*/ 548590 w 1075406"/>
              <a:gd name="connsiteY6" fmla="*/ 0 h 1233124"/>
              <a:gd name="connsiteX7" fmla="*/ 87085 w 1075406"/>
              <a:gd name="connsiteY7" fmla="*/ 177210 h 123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406" h="1233124">
                <a:moveTo>
                  <a:pt x="0" y="786810"/>
                </a:moveTo>
                <a:lnTo>
                  <a:pt x="674914" y="1233124"/>
                </a:lnTo>
                <a:lnTo>
                  <a:pt x="1045028" y="1058953"/>
                </a:lnTo>
                <a:lnTo>
                  <a:pt x="936171" y="797696"/>
                </a:lnTo>
                <a:lnTo>
                  <a:pt x="1075406" y="350875"/>
                </a:lnTo>
                <a:lnTo>
                  <a:pt x="685800" y="111896"/>
                </a:lnTo>
                <a:lnTo>
                  <a:pt x="548590" y="0"/>
                </a:lnTo>
                <a:lnTo>
                  <a:pt x="87085" y="177210"/>
                </a:lnTo>
              </a:path>
            </a:pathLst>
          </a:cu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6CA483DB-1BC0-37E6-97A5-32485283593E}"/>
              </a:ext>
            </a:extLst>
          </p:cNvPr>
          <p:cNvSpPr/>
          <p:nvPr/>
        </p:nvSpPr>
        <p:spPr>
          <a:xfrm>
            <a:off x="7696200" y="3393130"/>
            <a:ext cx="794657" cy="511628"/>
          </a:xfrm>
          <a:custGeom>
            <a:avLst/>
            <a:gdLst>
              <a:gd name="connsiteX0" fmla="*/ 522514 w 794657"/>
              <a:gd name="connsiteY0" fmla="*/ 511628 h 511628"/>
              <a:gd name="connsiteX1" fmla="*/ 794657 w 794657"/>
              <a:gd name="connsiteY1" fmla="*/ 141514 h 511628"/>
              <a:gd name="connsiteX2" fmla="*/ 359229 w 794657"/>
              <a:gd name="connsiteY2" fmla="*/ 0 h 511628"/>
              <a:gd name="connsiteX3" fmla="*/ 0 w 794657"/>
              <a:gd name="connsiteY3" fmla="*/ 174171 h 5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657" h="511628">
                <a:moveTo>
                  <a:pt x="522514" y="511628"/>
                </a:moveTo>
                <a:lnTo>
                  <a:pt x="794657" y="141514"/>
                </a:lnTo>
                <a:lnTo>
                  <a:pt x="359229" y="0"/>
                </a:lnTo>
                <a:lnTo>
                  <a:pt x="0" y="174171"/>
                </a:lnTo>
              </a:path>
            </a:pathLst>
          </a:cu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8BF6D770-7EAC-4E14-624F-49FE1EA45A46}"/>
              </a:ext>
            </a:extLst>
          </p:cNvPr>
          <p:cNvSpPr/>
          <p:nvPr/>
        </p:nvSpPr>
        <p:spPr>
          <a:xfrm>
            <a:off x="7946571" y="2304558"/>
            <a:ext cx="1055915" cy="1240972"/>
          </a:xfrm>
          <a:custGeom>
            <a:avLst/>
            <a:gdLst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30629 w 1055915"/>
              <a:gd name="connsiteY4" fmla="*/ 391886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108351 w 1055915"/>
              <a:gd name="connsiteY6" fmla="*/ 1086294 h 1240972"/>
              <a:gd name="connsiteX7" fmla="*/ 533400 w 1055915"/>
              <a:gd name="connsiteY7" fmla="*/ 1240972 h 124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5915" h="1240972">
                <a:moveTo>
                  <a:pt x="849086" y="838200"/>
                </a:moveTo>
                <a:lnTo>
                  <a:pt x="1055915" y="174172"/>
                </a:lnTo>
                <a:lnTo>
                  <a:pt x="849086" y="0"/>
                </a:lnTo>
                <a:lnTo>
                  <a:pt x="631372" y="174172"/>
                </a:lnTo>
                <a:lnTo>
                  <a:pt x="142780" y="382772"/>
                </a:lnTo>
                <a:lnTo>
                  <a:pt x="0" y="838200"/>
                </a:lnTo>
                <a:lnTo>
                  <a:pt x="108351" y="1086294"/>
                </a:lnTo>
                <a:lnTo>
                  <a:pt x="533400" y="1240972"/>
                </a:lnTo>
              </a:path>
            </a:pathLst>
          </a:cu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F4666CFD-813C-393C-68AA-08E0F10412B3}"/>
              </a:ext>
            </a:extLst>
          </p:cNvPr>
          <p:cNvSpPr/>
          <p:nvPr/>
        </p:nvSpPr>
        <p:spPr>
          <a:xfrm>
            <a:off x="8773886" y="1890901"/>
            <a:ext cx="402771" cy="609600"/>
          </a:xfrm>
          <a:custGeom>
            <a:avLst/>
            <a:gdLst>
              <a:gd name="connsiteX0" fmla="*/ 402771 w 402771"/>
              <a:gd name="connsiteY0" fmla="*/ 54429 h 609600"/>
              <a:gd name="connsiteX1" fmla="*/ 21771 w 402771"/>
              <a:gd name="connsiteY1" fmla="*/ 0 h 609600"/>
              <a:gd name="connsiteX2" fmla="*/ 0 w 402771"/>
              <a:gd name="connsiteY2" fmla="*/ 424543 h 609600"/>
              <a:gd name="connsiteX3" fmla="*/ 217714 w 402771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71" h="609600">
                <a:moveTo>
                  <a:pt x="402771" y="54429"/>
                </a:moveTo>
                <a:lnTo>
                  <a:pt x="21771" y="0"/>
                </a:lnTo>
                <a:lnTo>
                  <a:pt x="0" y="424543"/>
                </a:lnTo>
                <a:lnTo>
                  <a:pt x="217714" y="609600"/>
                </a:lnTo>
              </a:path>
            </a:pathLst>
          </a:cu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DDCA2BFE-009B-B030-06EE-063F1A68CF4D}"/>
              </a:ext>
            </a:extLst>
          </p:cNvPr>
          <p:cNvSpPr/>
          <p:nvPr/>
        </p:nvSpPr>
        <p:spPr>
          <a:xfrm>
            <a:off x="7563039" y="1782044"/>
            <a:ext cx="1243503" cy="903514"/>
          </a:xfrm>
          <a:custGeom>
            <a:avLst/>
            <a:gdLst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7" fmla="*/ 1077686 w 1219200"/>
              <a:gd name="connsiteY7" fmla="*/ 54429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10343 w 1219200"/>
              <a:gd name="connsiteY6" fmla="*/ 402771 h 903514"/>
              <a:gd name="connsiteX7" fmla="*/ 1219200 w 1219200"/>
              <a:gd name="connsiteY7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86543 w 1219200"/>
              <a:gd name="connsiteY6" fmla="*/ 511628 h 903514"/>
              <a:gd name="connsiteX7" fmla="*/ 1219200 w 1219200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10846 w 1243503"/>
              <a:gd name="connsiteY6" fmla="*/ 511628 h 903514"/>
              <a:gd name="connsiteX7" fmla="*/ 1243503 w 1243503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07808 w 1243503"/>
              <a:gd name="connsiteY6" fmla="*/ 538969 h 903514"/>
              <a:gd name="connsiteX7" fmla="*/ 1243503 w 1243503"/>
              <a:gd name="connsiteY7" fmla="*/ 108857 h 9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503" h="903514">
                <a:moveTo>
                  <a:pt x="775417" y="0"/>
                </a:moveTo>
                <a:lnTo>
                  <a:pt x="144046" y="130629"/>
                </a:lnTo>
                <a:lnTo>
                  <a:pt x="0" y="556944"/>
                </a:lnTo>
                <a:lnTo>
                  <a:pt x="133160" y="664029"/>
                </a:lnTo>
                <a:lnTo>
                  <a:pt x="525046" y="903514"/>
                </a:lnTo>
                <a:lnTo>
                  <a:pt x="1014903" y="696686"/>
                </a:lnTo>
                <a:lnTo>
                  <a:pt x="1207808" y="538969"/>
                </a:lnTo>
                <a:lnTo>
                  <a:pt x="1243503" y="108857"/>
                </a:lnTo>
              </a:path>
            </a:pathLst>
          </a:custGeom>
          <a:solidFill>
            <a:srgbClr val="66A9B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4F9E365-19B7-38C0-E4D4-64B4AA939992}"/>
              </a:ext>
            </a:extLst>
          </p:cNvPr>
          <p:cNvSpPr/>
          <p:nvPr/>
        </p:nvSpPr>
        <p:spPr>
          <a:xfrm>
            <a:off x="7108371" y="1912673"/>
            <a:ext cx="620486" cy="631371"/>
          </a:xfrm>
          <a:custGeom>
            <a:avLst/>
            <a:gdLst>
              <a:gd name="connsiteX0" fmla="*/ 76200 w 620486"/>
              <a:gd name="connsiteY0" fmla="*/ 108857 h 631371"/>
              <a:gd name="connsiteX1" fmla="*/ 0 w 620486"/>
              <a:gd name="connsiteY1" fmla="*/ 631371 h 631371"/>
              <a:gd name="connsiteX2" fmla="*/ 468086 w 620486"/>
              <a:gd name="connsiteY2" fmla="*/ 413657 h 631371"/>
              <a:gd name="connsiteX3" fmla="*/ 620486 w 620486"/>
              <a:gd name="connsiteY3" fmla="*/ 0 h 631371"/>
              <a:gd name="connsiteX4" fmla="*/ 620486 w 620486"/>
              <a:gd name="connsiteY4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86" h="631371">
                <a:moveTo>
                  <a:pt x="76200" y="108857"/>
                </a:moveTo>
                <a:lnTo>
                  <a:pt x="0" y="631371"/>
                </a:lnTo>
                <a:lnTo>
                  <a:pt x="468086" y="413657"/>
                </a:lnTo>
                <a:lnTo>
                  <a:pt x="620486" y="0"/>
                </a:lnTo>
                <a:lnTo>
                  <a:pt x="620486" y="0"/>
                </a:lnTo>
              </a:path>
            </a:pathLst>
          </a:custGeom>
          <a:solidFill>
            <a:srgbClr val="FF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2E6EF4C-BCD8-B679-DC80-8AFEE62D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u="sng" dirty="0"/>
              <a:t>Apply the </a:t>
            </a:r>
            <a:r>
              <a:rPr lang="en-US" altLang="ja-JP" sz="2400" b="1" u="sng" dirty="0"/>
              <a:t>selective reduced integration (SRI) </a:t>
            </a:r>
            <a:r>
              <a:rPr lang="en-US" altLang="ja-JP" sz="2400" u="sng" dirty="0"/>
              <a:t>to </a:t>
            </a:r>
            <a:r>
              <a:rPr lang="en-US" altLang="ja-JP" sz="2400" u="sng" dirty="0">
                <a:solidFill>
                  <a:srgbClr val="FF00FF"/>
                </a:solidFill>
              </a:rPr>
              <a:t>EC-SSE</a:t>
            </a:r>
            <a:r>
              <a:rPr lang="en-US" altLang="ja-JP" sz="2400" u="sng" dirty="0"/>
              <a:t> to handle rubber-like solids</a:t>
            </a:r>
            <a:endParaRPr lang="ja-JP" altLang="en-US" sz="2400" u="sng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BE8D894-D9C9-D0C9-EFE1-7F7FB793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</a:t>
            </a:r>
            <a:r>
              <a:rPr kumimoji="1" lang="en-US" altLang="ja-JP" dirty="0"/>
              <a:t> (Our Latest Method)</a:t>
            </a:r>
            <a:endParaRPr kumimoji="1" lang="ja-JP" altLang="en-US" dirty="0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37C7CCB-EF1A-0E0E-72A3-067616FC7676}"/>
              </a:ext>
            </a:extLst>
          </p:cNvPr>
          <p:cNvGrpSpPr/>
          <p:nvPr/>
        </p:nvGrpSpPr>
        <p:grpSpPr>
          <a:xfrm>
            <a:off x="2988431" y="1750190"/>
            <a:ext cx="2257481" cy="2208147"/>
            <a:chOff x="5522563" y="3803367"/>
            <a:chExt cx="2257481" cy="2208147"/>
          </a:xfrm>
        </p:grpSpPr>
        <p:pic>
          <p:nvPicPr>
            <p:cNvPr id="7" name="図 6" descr="背景パターン&#10;&#10;自動的に生成された説明">
              <a:extLst>
                <a:ext uri="{FF2B5EF4-FFF2-40B4-BE49-F238E27FC236}">
                  <a16:creationId xmlns:a16="http://schemas.microsoft.com/office/drawing/2014/main" id="{C5896649-38EB-6C6A-E926-F53BFD312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15" y="3854772"/>
              <a:ext cx="1770701" cy="1328636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6967604-4B03-1743-E965-9E0D24CB7910}"/>
                </a:ext>
              </a:extLst>
            </p:cNvPr>
            <p:cNvGrpSpPr/>
            <p:nvPr/>
          </p:nvGrpSpPr>
          <p:grpSpPr>
            <a:xfrm>
              <a:off x="5522563" y="3803367"/>
              <a:ext cx="2257481" cy="2208147"/>
              <a:chOff x="1513470" y="1992161"/>
              <a:chExt cx="3447483" cy="3410207"/>
            </a:xfrm>
          </p:grpSpPr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6410E37A-57D5-07B4-528F-D4A0580C2F34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A85B44C6-0470-DCB4-521D-F84E7ECCD3E7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E9FE442F-6930-45CF-F03D-D779B6A99B7A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F23ECEDA-9CB2-FACD-A458-9D993AEE88CE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70DB04FE-5E0F-E758-A5CB-33C2FA8B637D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08D888BB-CFC7-0A17-9B4F-FBF9A6807631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21306655-25E7-A248-0D8C-6A6E9CE05AE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>
                <a:extLst>
                  <a:ext uri="{FF2B5EF4-FFF2-40B4-BE49-F238E27FC236}">
                    <a16:creationId xmlns:a16="http://schemas.microsoft.com/office/drawing/2014/main" id="{901080C3-1898-3F3F-A11C-A9873780A45E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>
                <a:extLst>
                  <a:ext uri="{FF2B5EF4-FFF2-40B4-BE49-F238E27FC236}">
                    <a16:creationId xmlns:a16="http://schemas.microsoft.com/office/drawing/2014/main" id="{BB9AEA2D-B5CD-CB77-E49D-60D5CD72A1E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>
                <a:extLst>
                  <a:ext uri="{FF2B5EF4-FFF2-40B4-BE49-F238E27FC236}">
                    <a16:creationId xmlns:a16="http://schemas.microsoft.com/office/drawing/2014/main" id="{34709ADC-FF07-3FAB-7CC0-45BB465FA1A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乗算記号 9">
              <a:extLst>
                <a:ext uri="{FF2B5EF4-FFF2-40B4-BE49-F238E27FC236}">
                  <a16:creationId xmlns:a16="http://schemas.microsoft.com/office/drawing/2014/main" id="{722D6706-CD22-DB56-1A57-A654959C558D}"/>
                </a:ext>
              </a:extLst>
            </p:cNvPr>
            <p:cNvSpPr/>
            <p:nvPr/>
          </p:nvSpPr>
          <p:spPr>
            <a:xfrm>
              <a:off x="6687580" y="4248500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乗算記号 10">
              <a:extLst>
                <a:ext uri="{FF2B5EF4-FFF2-40B4-BE49-F238E27FC236}">
                  <a16:creationId xmlns:a16="http://schemas.microsoft.com/office/drawing/2014/main" id="{FBD3669F-C6C1-A0B7-D315-6197F77326E9}"/>
                </a:ext>
              </a:extLst>
            </p:cNvPr>
            <p:cNvSpPr/>
            <p:nvPr/>
          </p:nvSpPr>
          <p:spPr>
            <a:xfrm>
              <a:off x="6891460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乗算記号 11">
              <a:extLst>
                <a:ext uri="{FF2B5EF4-FFF2-40B4-BE49-F238E27FC236}">
                  <a16:creationId xmlns:a16="http://schemas.microsoft.com/office/drawing/2014/main" id="{219822E5-6771-08C2-4BA7-9C51A240D8DA}"/>
                </a:ext>
              </a:extLst>
            </p:cNvPr>
            <p:cNvSpPr/>
            <p:nvPr/>
          </p:nvSpPr>
          <p:spPr>
            <a:xfrm>
              <a:off x="6050514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BC9F336D-64A7-D6F3-E5C9-49A60F327651}"/>
              </a:ext>
            </a:extLst>
          </p:cNvPr>
          <p:cNvCxnSpPr>
            <a:cxnSpLocks/>
          </p:cNvCxnSpPr>
          <p:nvPr/>
        </p:nvCxnSpPr>
        <p:spPr>
          <a:xfrm>
            <a:off x="6094145" y="5302758"/>
            <a:ext cx="1855" cy="682526"/>
          </a:xfrm>
          <a:prstGeom prst="straightConnector1">
            <a:avLst/>
          </a:prstGeom>
          <a:ln w="127000">
            <a:solidFill>
              <a:schemeClr val="bg1">
                <a:lumMod val="65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C7A12A78-E779-A805-6FA7-05D3E5B0FADA}"/>
              </a:ext>
            </a:extLst>
          </p:cNvPr>
          <p:cNvSpPr/>
          <p:nvPr/>
        </p:nvSpPr>
        <p:spPr>
          <a:xfrm rot="795572">
            <a:off x="4145794" y="4940494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/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(1)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Gauss point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with </a:t>
                </a:r>
                <a:r>
                  <a:rPr lang="en-US" altLang="ja-JP" sz="2000" dirty="0">
                    <a:solidFill>
                      <a:srgbClr val="FF00FF"/>
                    </a:solidFill>
                    <a:latin typeface="Calibri" panose="020F0502020204030204" pitchFamily="34" charset="0"/>
                  </a:rPr>
                  <a:t>EC-SSE</a:t>
                </a:r>
                <a:endParaRPr lang="ja-JP" altLang="en-US" sz="2000" dirty="0">
                  <a:solidFill>
                    <a:srgbClr val="FF00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blipFill>
                <a:blip r:embed="rId5"/>
                <a:stretch>
                  <a:fillRect l="-1350" t="-2542" b="-14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/>
              <p:nvPr/>
            </p:nvSpPr>
            <p:spPr>
              <a:xfrm>
                <a:off x="6266586" y="1017712"/>
                <a:ext cx="3371372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(3)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node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with </a:t>
                </a: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NS-FEM</a:t>
                </a:r>
                <a:endParaRPr lang="ja-JP" altLang="en-US" sz="2000" dirty="0">
                  <a:solidFill>
                    <a:srgbClr val="0000CC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586" y="1017712"/>
                <a:ext cx="3371372" cy="721672"/>
              </a:xfrm>
              <a:prstGeom prst="rect">
                <a:avLst/>
              </a:prstGeom>
              <a:blipFill>
                <a:blip r:embed="rId6"/>
                <a:stretch>
                  <a:fillRect l="-1989" t="-2542" r="-904" b="-14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/>
              <p:nvPr/>
            </p:nvSpPr>
            <p:spPr>
              <a:xfrm>
                <a:off x="4989903" y="5945214"/>
                <a:ext cx="2211503" cy="410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Calibri" panose="020F0502020204030204" pitchFamily="34" charset="0"/>
                  </a:rPr>
                  <a:t>(5) Assemble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903" y="5945214"/>
                <a:ext cx="2211503" cy="410497"/>
              </a:xfrm>
              <a:prstGeom prst="rect">
                <a:avLst/>
              </a:prstGeom>
              <a:blipFill>
                <a:blip r:embed="rId7"/>
                <a:stretch>
                  <a:fillRect l="-2486" t="-4412" r="-1105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スライド番号プレースホルダー 80">
            <a:extLst>
              <a:ext uri="{FF2B5EF4-FFF2-40B4-BE49-F238E27FC236}">
                <a16:creationId xmlns:a16="http://schemas.microsoft.com/office/drawing/2014/main" id="{638ABE56-A797-B76D-4148-D3EC1201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/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(2)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Gauss point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blipFill>
                <a:blip r:embed="rId8"/>
                <a:stretch>
                  <a:fillRect l="-1467" t="-1653" b="-132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/>
              <p:nvPr/>
            </p:nvSpPr>
            <p:spPr>
              <a:xfrm>
                <a:off x="6252680" y="3988175"/>
                <a:ext cx="3530197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(4)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p>
                    </m:sSup>
                  </m:oMath>
                </a14:m>
                <a:r>
                  <a:rPr lang="ja-JP" alt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altLang="ja-JP" sz="2000" dirty="0">
                    <a:latin typeface="Calibri" panose="020F0502020204030204" pitchFamily="34" charset="0"/>
                  </a:rPr>
                  <a:t>at each node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680" y="3988175"/>
                <a:ext cx="3530197" cy="732060"/>
              </a:xfrm>
              <a:prstGeom prst="rect">
                <a:avLst/>
              </a:prstGeom>
              <a:blipFill>
                <a:blip r:embed="rId9"/>
                <a:stretch>
                  <a:fillRect l="-1900" t="-1667" b="-1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0D5333F-16CC-0034-53C2-909DB8593B83}"/>
              </a:ext>
            </a:extLst>
          </p:cNvPr>
          <p:cNvSpPr/>
          <p:nvPr/>
        </p:nvSpPr>
        <p:spPr>
          <a:xfrm rot="20804428" flipH="1">
            <a:off x="6066049" y="4935548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80375E91-699A-44AD-6525-805223A80F84}"/>
              </a:ext>
            </a:extLst>
          </p:cNvPr>
          <p:cNvSpPr txBox="1"/>
          <p:nvPr/>
        </p:nvSpPr>
        <p:spPr>
          <a:xfrm>
            <a:off x="5139658" y="4906905"/>
            <a:ext cx="191199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Selective Reduced</a:t>
            </a:r>
            <a:b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Integration (SRI)</a:t>
            </a:r>
            <a:endParaRPr kumimoji="1" lang="ja-JP" altLang="en-US" b="1" dirty="0">
              <a:ln w="3175">
                <a:noFill/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2A65455-D7BE-B664-01C6-60C7910D33C9}"/>
              </a:ext>
            </a:extLst>
          </p:cNvPr>
          <p:cNvGrpSpPr/>
          <p:nvPr/>
        </p:nvGrpSpPr>
        <p:grpSpPr>
          <a:xfrm>
            <a:off x="6960096" y="1750190"/>
            <a:ext cx="2273650" cy="2208147"/>
            <a:chOff x="5436095" y="1873145"/>
            <a:chExt cx="2273650" cy="2208147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DE21052-BE59-63E9-2E1D-E018347453C3}"/>
                </a:ext>
              </a:extLst>
            </p:cNvPr>
            <p:cNvGrpSpPr/>
            <p:nvPr/>
          </p:nvGrpSpPr>
          <p:grpSpPr>
            <a:xfrm>
              <a:off x="5452264" y="1873145"/>
              <a:ext cx="2257481" cy="2208147"/>
              <a:chOff x="1513470" y="1992161"/>
              <a:chExt cx="3447483" cy="3410207"/>
            </a:xfrm>
          </p:grpSpPr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54E96B0D-2F90-342B-DF2E-A698663BF70A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11FA364C-FB04-C1E9-8A03-F428BD6A1427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" name="フリーフォーム: 図形 51">
                <a:extLst>
                  <a:ext uri="{FF2B5EF4-FFF2-40B4-BE49-F238E27FC236}">
                    <a16:creationId xmlns:a16="http://schemas.microsoft.com/office/drawing/2014/main" id="{145EC386-1AD1-4417-ED0D-CFCE37271003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4119B7C2-2DA5-3A4E-F67F-4951039F928B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楕円 53">
                <a:extLst>
                  <a:ext uri="{FF2B5EF4-FFF2-40B4-BE49-F238E27FC236}">
                    <a16:creationId xmlns:a16="http://schemas.microsoft.com/office/drawing/2014/main" id="{20B243D9-9EA7-F7EC-50FB-289AE73AAB8D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B8E8FBAE-A7FC-2608-AA42-4F3FA0E8D3C3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E523BA6E-0A13-C276-3420-C89101914EEE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楕円 56">
                <a:extLst>
                  <a:ext uri="{FF2B5EF4-FFF2-40B4-BE49-F238E27FC236}">
                    <a16:creationId xmlns:a16="http://schemas.microsoft.com/office/drawing/2014/main" id="{3377B8D5-6D2A-839B-0B6E-22E42BA2502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フリーフォーム: 図形 49">
                <a:extLst>
                  <a:ext uri="{FF2B5EF4-FFF2-40B4-BE49-F238E27FC236}">
                    <a16:creationId xmlns:a16="http://schemas.microsoft.com/office/drawing/2014/main" id="{321DD74D-DD48-20D6-CC5E-F06BEFAE2203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フリーフォーム: 図形 48">
                <a:extLst>
                  <a:ext uri="{FF2B5EF4-FFF2-40B4-BE49-F238E27FC236}">
                    <a16:creationId xmlns:a16="http://schemas.microsoft.com/office/drawing/2014/main" id="{8F6880AE-1A03-FA72-0D5E-30A5066AF84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乗算記号 19">
              <a:extLst>
                <a:ext uri="{FF2B5EF4-FFF2-40B4-BE49-F238E27FC236}">
                  <a16:creationId xmlns:a16="http://schemas.microsoft.com/office/drawing/2014/main" id="{D5D80895-FC06-2AD2-79E8-E51ED8B1CF3D}"/>
                </a:ext>
              </a:extLst>
            </p:cNvPr>
            <p:cNvSpPr/>
            <p:nvPr/>
          </p:nvSpPr>
          <p:spPr>
            <a:xfrm>
              <a:off x="5436095" y="3176971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C5DA95D-3F98-7409-5700-624C3AD4A47B}"/>
              </a:ext>
            </a:extLst>
          </p:cNvPr>
          <p:cNvCxnSpPr>
            <a:cxnSpLocks/>
          </p:cNvCxnSpPr>
          <p:nvPr/>
        </p:nvCxnSpPr>
        <p:spPr>
          <a:xfrm>
            <a:off x="6096000" y="1016732"/>
            <a:ext cx="0" cy="3698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798D65-83D1-E0DB-71E2-54F5B6D2CF3A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B089595-F2C8-4C00-DEB3-DD8F8F204F06}"/>
              </a:ext>
            </a:extLst>
          </p:cNvPr>
          <p:cNvSpPr txBox="1"/>
          <p:nvPr/>
        </p:nvSpPr>
        <p:spPr>
          <a:xfrm>
            <a:off x="94869" y="5055616"/>
            <a:ext cx="37625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</a:rPr>
              <a:t>Deviatoric strain distribution is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u="sng" dirty="0">
                <a:latin typeface="Calibri" panose="020F0502020204030204" pitchFamily="34" charset="0"/>
              </a:rPr>
              <a:t>piecewise-linear in each cell</a:t>
            </a:r>
            <a:r>
              <a:rPr lang="en-US" altLang="ja-JP" b="1" u="sng" dirty="0">
                <a:latin typeface="Calibri" panose="020F0502020204030204" pitchFamily="34" charset="0"/>
              </a:rPr>
              <a:t> </a:t>
            </a:r>
            <a:br>
              <a:rPr lang="en-US" altLang="ja-JP" b="1" u="sng" dirty="0">
                <a:latin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</a:rPr>
              <a:t>and is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b="1" u="sng" dirty="0">
                <a:latin typeface="Calibri" panose="020F0502020204030204" pitchFamily="34" charset="0"/>
              </a:rPr>
              <a:t>continuing at each edge center</a:t>
            </a:r>
            <a:r>
              <a:rPr lang="en-US" altLang="ja-JP" b="1" dirty="0">
                <a:latin typeface="Calibri" panose="020F0502020204030204" pitchFamily="34" charset="0"/>
              </a:rPr>
              <a:t>.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8091ED-7F9A-1A69-2372-3408523CF1B2}"/>
              </a:ext>
            </a:extLst>
          </p:cNvPr>
          <p:cNvSpPr txBox="1"/>
          <p:nvPr/>
        </p:nvSpPr>
        <p:spPr>
          <a:xfrm>
            <a:off x="8140370" y="5301837"/>
            <a:ext cx="3437801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</a:rPr>
              <a:t>No shear/volumetric locking.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Less pressure checkerboarding.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8C2A5C-9334-3055-8DB2-6161BF94AB82}"/>
              </a:ext>
            </a:extLst>
          </p:cNvPr>
          <p:cNvSpPr txBox="1"/>
          <p:nvPr/>
        </p:nvSpPr>
        <p:spPr>
          <a:xfrm>
            <a:off x="949447" y="2362651"/>
            <a:ext cx="1134541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Deviatoric</a:t>
            </a:r>
            <a:b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Part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C43646-E128-6789-1139-D03967436821}"/>
              </a:ext>
            </a:extLst>
          </p:cNvPr>
          <p:cNvSpPr txBox="1"/>
          <p:nvPr/>
        </p:nvSpPr>
        <p:spPr>
          <a:xfrm>
            <a:off x="10046757" y="2362276"/>
            <a:ext cx="120930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Volumetric</a:t>
            </a:r>
            <a:b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Part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59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[Deviatoric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b="1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𝐅𝐚𝐜𝐞</m:t>
                            </m:r>
                          </m:sup>
                        </m:sSup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b="1" dirty="0"/>
                  <a:t>s by re-smoothing three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𝐄𝐝𝐠𝐞</m:t>
                            </m:r>
                          </m:sup>
                        </m:s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altLang="ja-JP" sz="2400" b="1" dirty="0"/>
                  <a:t>s per face.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of each </a:t>
                </a:r>
                <a:r>
                  <a:rPr lang="en-US" altLang="ja-JP" sz="2400" b="1" dirty="0">
                    <a:latin typeface="+mn-lt"/>
                  </a:rPr>
                  <a:t>face</a:t>
                </a:r>
                <a:r>
                  <a:rPr lang="en-US" altLang="ja-JP" sz="2400" dirty="0">
                    <a:latin typeface="+mn-lt"/>
                  </a:rPr>
                  <a:t>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u="sng" dirty="0">
                    <a:latin typeface="+mn-lt"/>
                  </a:rPr>
                  <a:t> </a:t>
                </a:r>
                <a:r>
                  <a:rPr lang="en-US" altLang="ja-JP" sz="2400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</a:t>
                </a:r>
                <a:r>
                  <a:rPr lang="en-US" altLang="ja-JP" sz="2400" b="1" dirty="0">
                    <a:solidFill>
                      <a:srgbClr val="FF00FF"/>
                    </a:solidFill>
                  </a:rPr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𝐆𝐚𝐮𝐬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s </a:t>
                </a:r>
                <a:r>
                  <a:rPr lang="en-US" altLang="ja-JP" sz="2400" dirty="0"/>
                  <a:t>in each cell as the extrapolation of the </a:t>
                </a:r>
                <a:r>
                  <a:rPr lang="en-US" altLang="ja-JP" sz="2400" b="1" dirty="0"/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dirty="0">
                    <a:latin typeface="+mn-lt"/>
                  </a:rPr>
                  <a:t> </a:t>
                </a:r>
                <a:r>
                  <a:rPr lang="en-US" altLang="ja-JP" sz="2400" b="1" dirty="0">
                    <a:latin typeface="+mn-lt"/>
                  </a:rPr>
                  <a:t>s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, like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[Volumetric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Node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s in the same procedure as NS-FEM.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[SRI]</a:t>
                </a:r>
              </a:p>
              <a:p>
                <a:r>
                  <a:rPr lang="en-US" altLang="ja-JP" sz="2400" b="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dev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vol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pPr marL="0" indent="0">
                  <a:buNone/>
                </a:pPr>
                <a:endParaRPr lang="ja-JP" altLang="en-US" sz="2400" dirty="0">
                  <a:latin typeface="+mn-lt"/>
                </a:endParaRP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 b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A7E79BAA-413A-7CF2-50D4-E0675182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r>
              <a:rPr kumimoji="1" lang="en-US" altLang="ja-JP" dirty="0"/>
              <a:t> (in 3D)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DFA2CA-D413-BF92-2D31-F336D4A1E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F1527DE-AE20-1036-8209-8A8869789E6E}"/>
              </a:ext>
            </a:extLst>
          </p:cNvPr>
          <p:cNvGrpSpPr>
            <a:grpSpLocks noChangeAspect="1"/>
          </p:cNvGrpSpPr>
          <p:nvPr/>
        </p:nvGrpSpPr>
        <p:grpSpPr>
          <a:xfrm>
            <a:off x="8832304" y="1412776"/>
            <a:ext cx="1358034" cy="1052727"/>
            <a:chOff x="7896806" y="3359140"/>
            <a:chExt cx="1113158" cy="862902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A518305-22E9-9455-4F93-F6C0D375CDDC}"/>
                </a:ext>
              </a:extLst>
            </p:cNvPr>
            <p:cNvCxnSpPr>
              <a:stCxn id="8" idx="2"/>
              <a:endCxn id="13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841FE5E7-68FA-0906-44C4-9665E504A7FB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D20679CF-85A1-C655-8847-E099F922053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4">
              <a:extLst>
                <a:ext uri="{FF2B5EF4-FFF2-40B4-BE49-F238E27FC236}">
                  <a16:creationId xmlns:a16="http://schemas.microsoft.com/office/drawing/2014/main" id="{E84FA952-9080-B80B-7634-5BF8DD5DE4AE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5">
              <a:extLst>
                <a:ext uri="{FF2B5EF4-FFF2-40B4-BE49-F238E27FC236}">
                  <a16:creationId xmlns:a16="http://schemas.microsoft.com/office/drawing/2014/main" id="{65AAD6EF-D318-03AF-6B50-775CD562B707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6">
              <a:extLst>
                <a:ext uri="{FF2B5EF4-FFF2-40B4-BE49-F238E27FC236}">
                  <a16:creationId xmlns:a16="http://schemas.microsoft.com/office/drawing/2014/main" id="{7CB71AA9-5323-ACF9-B935-D00A1B7AAD07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37">
              <a:extLst>
                <a:ext uri="{FF2B5EF4-FFF2-40B4-BE49-F238E27FC236}">
                  <a16:creationId xmlns:a16="http://schemas.microsoft.com/office/drawing/2014/main" id="{9BEE763C-5897-F226-780A-0BCF59918F12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6AB9DC-255E-87F9-7C43-966DBFB572F2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with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text only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28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 &amp; Discussion</a:t>
            </a:r>
            <a:br>
              <a:rPr kumimoji="1" lang="en-US" altLang="ja-JP" dirty="0"/>
            </a:br>
            <a:r>
              <a:rPr kumimoji="1" lang="en-US" altLang="ja-JP" sz="2400" b="0" dirty="0"/>
              <a:t>Performance evalu</a:t>
            </a:r>
            <a:r>
              <a:rPr lang="en-US" altLang="ja-JP" sz="2400" b="0" dirty="0"/>
              <a:t>ation of EC-SSE-SRI-T4 in 3D and Discussion of CPU Cost</a:t>
            </a:r>
            <a:endParaRPr lang="ja-JP" altLang="en-US" sz="2800" b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10 x 1 x 1 m cantilever.</a:t>
                </a:r>
              </a:p>
              <a:p>
                <a:r>
                  <a:rPr lang="en-US" altLang="ja-JP" dirty="0"/>
                  <a:t>Neo-Hookean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Dead load applied to the tip node.</a:t>
                </a:r>
              </a:p>
              <a:p>
                <a:r>
                  <a:rPr lang="en-US" altLang="ja-JP" dirty="0"/>
                  <a:t>A large deflection analysis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=−6.5</m:t>
                    </m:r>
                  </m:oMath>
                </a14:m>
                <a:r>
                  <a:rPr lang="en-US" altLang="ja-JP" dirty="0"/>
                  <a:t> m at the final state.</a:t>
                </a:r>
              </a:p>
              <a:p>
                <a:r>
                  <a:rPr lang="en-US" altLang="ja-JP" dirty="0"/>
                  <a:t>Compared the results of </a:t>
                </a:r>
                <a:r>
                  <a:rPr lang="en-US" altLang="ja-JP" b="1" dirty="0"/>
                  <a:t>ABAQUS C3D4 </a:t>
                </a:r>
                <a:r>
                  <a:rPr lang="en-US" altLang="ja-JP" dirty="0"/>
                  <a:t>and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370552" y="764704"/>
            <a:ext cx="7450895" cy="2448272"/>
            <a:chOff x="1655676" y="980728"/>
            <a:chExt cx="6373518" cy="194421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76" y="980728"/>
              <a:ext cx="6333279" cy="19442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9978" y="2295933"/>
              <a:ext cx="1289216" cy="3666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Dead Load</a:t>
              </a:r>
              <a:endParaRPr kumimoji="1" lang="ja-JP" altLang="en-US" sz="2400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352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F8B73CE-F213-95E6-7607-6410428F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85" y="604900"/>
            <a:ext cx="5307215" cy="5479484"/>
          </a:xfrm>
          <a:prstGeom prst="rect">
            <a:avLst/>
          </a:prstGeom>
        </p:spPr>
      </p:pic>
      <p:pic>
        <p:nvPicPr>
          <p:cNvPr id="6" name="図 5" descr="光 が含まれている画像&#10;&#10;自動的に生成された説明">
            <a:extLst>
              <a:ext uri="{FF2B5EF4-FFF2-40B4-BE49-F238E27FC236}">
                <a16:creationId xmlns:a16="http://schemas.microsoft.com/office/drawing/2014/main" id="{DE2A1D64-0F65-31A1-7C82-407010262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66" y="598428"/>
            <a:ext cx="5307214" cy="5479483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C3D4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(Final State)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2135560" y="3573016"/>
            <a:ext cx="3351871" cy="1015663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Discontinuous distribution.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Volumetric locking.</a:t>
            </a:r>
            <a:br>
              <a:rPr lang="en-US" altLang="ja-JP" sz="2000" dirty="0"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ea typeface="HG創英角ﾎﾟｯﾌﾟ体" panose="040B0A09000000000000" pitchFamily="49" charset="-128"/>
              </a:rPr>
              <a:t>(-15% error in deflection)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E35A7-E831-C725-F774-1F056DDE64F7}"/>
              </a:ext>
            </a:extLst>
          </p:cNvPr>
          <p:cNvSpPr txBox="1"/>
          <p:nvPr/>
        </p:nvSpPr>
        <p:spPr>
          <a:xfrm>
            <a:off x="7932204" y="3693222"/>
            <a:ext cx="2309555" cy="707886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Severe pressure</a:t>
            </a:r>
            <a:br>
              <a:rPr lang="en-US" altLang="ja-JP" sz="2000" dirty="0"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ea typeface="HG創英角ﾎﾟｯﾌﾟ体" panose="040B0A09000000000000" pitchFamily="49" charset="-128"/>
              </a:rPr>
              <a:t>checkerboarding.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63E19F-5D4A-7AD4-DA09-6A696432F38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F8B469-E6A1-69E3-7E32-49017B07E181}"/>
              </a:ext>
            </a:extLst>
          </p:cNvPr>
          <p:cNvSpPr txBox="1"/>
          <p:nvPr/>
        </p:nvSpPr>
        <p:spPr>
          <a:xfrm>
            <a:off x="501698" y="4677185"/>
            <a:ext cx="11187678" cy="16312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***WARNING: THE INITIAL BULK MODULUS OF 9.93333E+10 EXCEEDS 25 TIMES THE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INITIAL SHEAR MODULUS OF 2.00000E+09 (</a:t>
            </a:r>
            <a:r>
              <a:rPr kumimoji="1" lang="en-US" altLang="ja-JP" sz="2000" dirty="0">
                <a:solidFill>
                  <a:srgbClr val="FF0000"/>
                </a:solidFill>
                <a:latin typeface="Consolas" panose="020B0609020204030204" pitchFamily="49" charset="0"/>
              </a:rPr>
              <a:t>SO THE INITIAL POISSONS 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  <a:latin typeface="Consolas" panose="020B0609020204030204" pitchFamily="49" charset="0"/>
              </a:rPr>
              <a:t>             RATIO 0.49000 EXCEEDS 0.48</a:t>
            </a:r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) FOR THE HYPERELASTIC MATERIAL NAMED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MATERIAL-1. HOWEVER, A HYBRID TYPE ELEMENT IS NOT USED. THIS MAY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CAUSE CONVERGENCE PROBLEMS.</a:t>
            </a:r>
            <a:endParaRPr kumimoji="1" lang="ja-JP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2B8FDD-8839-84AF-4546-7F52736BD065}"/>
              </a:ext>
            </a:extLst>
          </p:cNvPr>
          <p:cNvSpPr txBox="1"/>
          <p:nvPr/>
        </p:nvSpPr>
        <p:spPr>
          <a:xfrm>
            <a:off x="662" y="4258085"/>
            <a:ext cx="1957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alibri" panose="020F0502020204030204" pitchFamily="34" charset="0"/>
              </a:rPr>
              <a:t>ABAQUS </a:t>
            </a:r>
            <a:r>
              <a:rPr kumimoji="1" lang="en-US" altLang="ja-JP" sz="2000" dirty="0" err="1">
                <a:latin typeface="Calibri" panose="020F0502020204030204" pitchFamily="34" charset="0"/>
              </a:rPr>
              <a:t>dat</a:t>
            </a:r>
            <a:r>
              <a:rPr kumimoji="1" lang="en-US" altLang="ja-JP" sz="2000" dirty="0">
                <a:latin typeface="Calibri" panose="020F0502020204030204" pitchFamily="34" charset="0"/>
              </a:rPr>
              <a:t> file:</a:t>
            </a:r>
            <a:endParaRPr kumimoji="1" lang="ja-JP" alt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(Final State)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14" name="図 13" descr="光の線&#10;&#10;自動的に生成された説明">
            <a:extLst>
              <a:ext uri="{FF2B5EF4-FFF2-40B4-BE49-F238E27FC236}">
                <a16:creationId xmlns:a16="http://schemas.microsoft.com/office/drawing/2014/main" id="{CEF1C23E-4152-CC55-3BEA-AEE8F03F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92" y="575140"/>
            <a:ext cx="5215369" cy="5822487"/>
          </a:xfrm>
          <a:prstGeom prst="rect">
            <a:avLst/>
          </a:prstGeom>
        </p:spPr>
      </p:pic>
      <p:pic>
        <p:nvPicPr>
          <p:cNvPr id="16" name="図 15" descr="光 が含まれている画像&#10;&#10;自動的に生成された説明">
            <a:extLst>
              <a:ext uri="{FF2B5EF4-FFF2-40B4-BE49-F238E27FC236}">
                <a16:creationId xmlns:a16="http://schemas.microsoft.com/office/drawing/2014/main" id="{9C255478-69F8-D728-693C-D2E79FA7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75" y="575140"/>
            <a:ext cx="5215369" cy="582248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2459595" y="3761745"/>
            <a:ext cx="2849617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Smooth distribution.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No locking.</a:t>
            </a:r>
            <a:endParaRPr lang="ja-JP" altLang="en-US" sz="2000" dirty="0">
              <a:ea typeface="HG創英角ﾎﾟｯﾌﾟ体" panose="040B0A09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E35A7-E831-C725-F774-1F056DDE64F7}"/>
              </a:ext>
            </a:extLst>
          </p:cNvPr>
          <p:cNvSpPr txBox="1"/>
          <p:nvPr/>
        </p:nvSpPr>
        <p:spPr>
          <a:xfrm>
            <a:off x="7134816" y="3752746"/>
            <a:ext cx="2880409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Little oscillation, but no checkerboarding.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63E19F-5D4A-7AD4-DA09-6A696432F38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150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Results of </a:t>
                </a:r>
                <a:r>
                  <a:rPr lang="en-US" altLang="ja-JP" b="1" i="1" u="sng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EC-SSE-SRI-T4 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with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 (Final State)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8" name="図 7" descr="カラフルな光のcg&#10;&#10;中程度の精度で自動的に生成された説明">
            <a:extLst>
              <a:ext uri="{FF2B5EF4-FFF2-40B4-BE49-F238E27FC236}">
                <a16:creationId xmlns:a16="http://schemas.microsoft.com/office/drawing/2014/main" id="{7FB1B06F-17E6-BD28-FB30-65633C14E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52736"/>
            <a:ext cx="5904445" cy="5344891"/>
          </a:xfrm>
          <a:prstGeom prst="rect">
            <a:avLst/>
          </a:prstGeom>
        </p:spPr>
      </p:pic>
      <p:pic>
        <p:nvPicPr>
          <p:cNvPr id="13" name="図 12" descr="光の線&#10;&#10;中程度の精度で自動的に生成された説明">
            <a:extLst>
              <a:ext uri="{FF2B5EF4-FFF2-40B4-BE49-F238E27FC236}">
                <a16:creationId xmlns:a16="http://schemas.microsoft.com/office/drawing/2014/main" id="{5C8756A4-ACA8-A3E4-687F-E6FB752E2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72" y="1049787"/>
            <a:ext cx="5904445" cy="53448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624676" y="4926750"/>
            <a:ext cx="1971132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ea typeface="HG創英角ﾎﾟｯﾌﾟ体" panose="040B0A09000000000000" pitchFamily="49" charset="-128"/>
              </a:rPr>
              <a:t>No major difference in the Mises stress distributions.</a:t>
            </a:r>
            <a:endParaRPr lang="ja-JP" altLang="en-US" sz="2000" dirty="0">
              <a:ea typeface="HG創英角ﾎﾟｯﾌﾟ体" panose="040B0A09000000000000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4BE35A7-E831-C725-F774-1F056DDE64F7}"/>
                  </a:ext>
                </a:extLst>
              </p:cNvPr>
              <p:cNvSpPr txBox="1"/>
              <p:nvPr/>
            </p:nvSpPr>
            <p:spPr>
              <a:xfrm>
                <a:off x="6023781" y="4355263"/>
                <a:ext cx="2160240" cy="132343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>
                    <a:ea typeface="HG創英角ﾎﾟｯﾌﾟ体" panose="040B0A09000000000000" pitchFamily="49" charset="-128"/>
                  </a:rPr>
                  <a:t>Major pressure checkerboarding </a:t>
                </a:r>
                <a:br>
                  <a:rPr lang="en-US" altLang="ja-JP" sz="2000" dirty="0">
                    <a:ea typeface="HG創英角ﾎﾟｯﾌﾟ体" panose="040B0A09000000000000" pitchFamily="49" charset="-128"/>
                  </a:rPr>
                </a:br>
                <a:r>
                  <a:rPr lang="en-US" altLang="ja-JP" sz="2000" dirty="0">
                    <a:ea typeface="HG創英角ﾎﾟｯﾌﾟ体" panose="040B0A09000000000000" pitchFamily="49" charset="-128"/>
                  </a:rPr>
                  <a:t>in the case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ini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=0.499</m:t>
                    </m:r>
                  </m:oMath>
                </a14:m>
                <a:r>
                  <a:rPr lang="en-US" altLang="ja-JP" sz="2000" dirty="0">
                    <a:ea typeface="HG創英角ﾎﾟｯﾌﾟ体" panose="040B0A09000000000000" pitchFamily="49" charset="-128"/>
                  </a:rPr>
                  <a:t>.</a:t>
                </a:r>
                <a:endParaRPr lang="ja-JP" altLang="en-US" sz="2000" dirty="0"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4BE35A7-E831-C725-F774-1F056DDE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81" y="4355263"/>
                <a:ext cx="2160240" cy="1323439"/>
              </a:xfrm>
              <a:prstGeom prst="rect">
                <a:avLst/>
              </a:prstGeom>
              <a:blipFill>
                <a:blip r:embed="rId6"/>
                <a:stretch>
                  <a:fillRect t="-1351" b="-58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9575081-D65C-3609-9DB6-F75689BA8C70}"/>
                  </a:ext>
                </a:extLst>
              </p:cNvPr>
              <p:cNvSpPr txBox="1"/>
              <p:nvPr/>
            </p:nvSpPr>
            <p:spPr>
              <a:xfrm rot="19794943">
                <a:off x="881384" y="1139249"/>
                <a:ext cx="2634054" cy="70788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ini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0.48        0.49     0.499</m:t>
                      </m:r>
                    </m:oMath>
                  </m:oMathPara>
                </a14:m>
                <a:endParaRPr kumimoji="1" lang="ja-JP" altLang="en-US" sz="2000" dirty="0">
                  <a:solidFill>
                    <a:srgbClr val="C0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9575081-D65C-3609-9DB6-F75689BA8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94943">
                <a:off x="881384" y="1139249"/>
                <a:ext cx="2634054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DC71562-05A8-8C96-9A09-75C8CB8D1ABB}"/>
                  </a:ext>
                </a:extLst>
              </p:cNvPr>
              <p:cNvSpPr txBox="1"/>
              <p:nvPr/>
            </p:nvSpPr>
            <p:spPr>
              <a:xfrm rot="19794943">
                <a:off x="6636064" y="1139248"/>
                <a:ext cx="2634054" cy="70788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ini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0.48        0.49     0.499</m:t>
                      </m:r>
                    </m:oMath>
                  </m:oMathPara>
                </a14:m>
                <a:endParaRPr kumimoji="1" lang="ja-JP" altLang="en-US" sz="2000" dirty="0">
                  <a:solidFill>
                    <a:srgbClr val="C0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DC71562-05A8-8C96-9A09-75C8CB8D1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94943">
                <a:off x="6636064" y="1139248"/>
                <a:ext cx="2634054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17B7289-5FC5-16AA-C077-38C2843B82AC}"/>
                  </a:ext>
                </a:extLst>
              </p:cNvPr>
              <p:cNvSpPr txBox="1"/>
              <p:nvPr/>
            </p:nvSpPr>
            <p:spPr>
              <a:xfrm>
                <a:off x="5687893" y="5673442"/>
                <a:ext cx="2968441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ea typeface="HG創英角ﾎﾟｯﾌﾟ体" panose="040B0A09000000000000" pitchFamily="49" charset="-128"/>
                  </a:rPr>
                  <a:t>Limit of proposed method:</a:t>
                </a:r>
                <a:br>
                  <a:rPr lang="en-US" altLang="ja-JP" sz="2000" dirty="0">
                    <a:ea typeface="HG創英角ﾎﾟｯﾌﾟ体" panose="040B0A09000000000000" pitchFamily="49" charset="-128"/>
                  </a:rPr>
                </a:br>
                <a:r>
                  <a:rPr lang="en-US" altLang="ja-JP" sz="2000" dirty="0">
                    <a:ea typeface="HG創英角ﾎﾟｯﾌﾟ体" panose="040B0A09000000000000" pitchFamily="49" charset="-128"/>
                  </a:rPr>
                  <a:t>up tp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𝜈</m:t>
                    </m:r>
                    <m:r>
                      <a:rPr lang="en-US" altLang="ja-JP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=0.49</m:t>
                    </m:r>
                  </m:oMath>
                </a14:m>
                <a:r>
                  <a:rPr kumimoji="1" lang="en-US" altLang="ja-JP" sz="2000" dirty="0">
                    <a:ea typeface="HG創英角ﾎﾟｯﾌﾟ体" panose="040B0A09000000000000" pitchFamily="49" charset="-128"/>
                  </a:rPr>
                  <a:t>.</a:t>
                </a:r>
                <a:endParaRPr kumimoji="1" lang="ja-JP" altLang="en-US" sz="2000" dirty="0"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17B7289-5FC5-16AA-C077-38C2843B8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893" y="5673442"/>
                <a:ext cx="2968441" cy="707886"/>
              </a:xfrm>
              <a:prstGeom prst="rect">
                <a:avLst/>
              </a:prstGeom>
              <a:blipFill>
                <a:blip r:embed="rId9"/>
                <a:stretch>
                  <a:fillRect l="-1012" t="-1626" r="-1012" b="-113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39F4D8-ED0B-8284-78F5-00C91218486F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642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i="1" dirty="0">
                <a:solidFill>
                  <a:srgbClr val="0000CC"/>
                </a:solidFill>
                <a:latin typeface="+mn-lt"/>
              </a:rPr>
              <a:t>Smoothed</a:t>
            </a:r>
            <a:r>
              <a:rPr lang="en-US" altLang="ja-JP" dirty="0">
                <a:latin typeface="+mn-lt"/>
              </a:rPr>
              <a:t> finite element method (</a:t>
            </a:r>
            <a:r>
              <a:rPr lang="en-US" altLang="ja-JP" b="1" dirty="0">
                <a:solidFill>
                  <a:srgbClr val="0000CC"/>
                </a:solidFill>
                <a:latin typeface="+mn-lt"/>
              </a:rPr>
              <a:t>S-FEM</a:t>
            </a:r>
            <a:r>
              <a:rPr lang="en-US" altLang="ja-JP" dirty="0">
                <a:latin typeface="+mn-lt"/>
              </a:rPr>
              <a:t>) is a relatively new FE formulation proposed in 2006.</a:t>
            </a:r>
          </a:p>
          <a:p>
            <a:pPr algn="just"/>
            <a:r>
              <a:rPr lang="en-US" altLang="ja-JP" dirty="0">
                <a:latin typeface="+mn-lt"/>
              </a:rPr>
              <a:t>S-FEM is one of the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gradient (strain) smoothing </a:t>
            </a:r>
            <a:r>
              <a:rPr lang="en-US" altLang="ja-JP" dirty="0">
                <a:latin typeface="+mn-lt"/>
              </a:rPr>
              <a:t>techniques.</a:t>
            </a:r>
          </a:p>
          <a:p>
            <a:pPr algn="just"/>
            <a:r>
              <a:rPr lang="en-US" altLang="ja-JP" dirty="0">
                <a:latin typeface="+mn-lt"/>
              </a:rPr>
              <a:t>There are </a:t>
            </a:r>
            <a:r>
              <a:rPr lang="en-US" altLang="ja-JP" b="1" dirty="0">
                <a:solidFill>
                  <a:srgbClr val="FF00FF"/>
                </a:solidFill>
                <a:latin typeface="+mn-lt"/>
              </a:rPr>
              <a:t>many kinds of S-FEMs </a:t>
            </a:r>
            <a:r>
              <a:rPr lang="en-US" altLang="ja-JP" dirty="0">
                <a:latin typeface="+mn-lt"/>
              </a:rPr>
              <a:t>depending on the scheme of smoothing.</a:t>
            </a:r>
          </a:p>
          <a:p>
            <a:pPr algn="just"/>
            <a:r>
              <a:rPr lang="en-US" altLang="ja-JP" dirty="0">
                <a:latin typeface="+mn-lt"/>
              </a:rPr>
              <a:t>There are a few </a:t>
            </a:r>
            <a:r>
              <a:rPr lang="en-US" altLang="ja-JP" i="1" u="sng" dirty="0">
                <a:latin typeface="+mn-lt"/>
              </a:rPr>
              <a:t>classical</a:t>
            </a:r>
            <a:r>
              <a:rPr lang="en-US" altLang="ja-JP" dirty="0">
                <a:latin typeface="+mn-lt"/>
              </a:rPr>
              <a:t> S-FEMs depending on the smoothing domain.</a:t>
            </a:r>
            <a:endParaRPr lang="en-US" altLang="ja-JP" sz="800" dirty="0">
              <a:latin typeface="+mn-lt"/>
            </a:endParaRPr>
          </a:p>
          <a:p>
            <a:pPr marL="0" indent="0" algn="just">
              <a:buNone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example, in a 2D triangular mesh: </a:t>
            </a:r>
          </a:p>
          <a:p>
            <a:endParaRPr lang="en-US" altLang="ja-JP" sz="2400" dirty="0">
              <a:latin typeface="+mn-lt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8084006" y="4241887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58803" y="4662594"/>
              <a:ext cx="475703" cy="4329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46300" y="4005171"/>
              <a:ext cx="597081" cy="41574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98789" y="4309940"/>
              <a:ext cx="535076" cy="48714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>
              <a:off x="6306797" y="3896022"/>
              <a:ext cx="366158" cy="1201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cxnSpLocks/>
              <a:stCxn id="10" idx="3"/>
              <a:endCxn id="9" idx="0"/>
            </p:cNvCxnSpPr>
            <p:nvPr/>
          </p:nvCxnSpPr>
          <p:spPr>
            <a:xfrm flipH="1">
              <a:off x="6453751" y="4913720"/>
              <a:ext cx="286016" cy="2285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cxnSpLocks/>
              <a:stCxn id="8" idx="4"/>
              <a:endCxn id="16" idx="0"/>
            </p:cNvCxnSpPr>
            <p:nvPr/>
          </p:nvCxnSpPr>
          <p:spPr>
            <a:xfrm flipV="1">
              <a:off x="5671436" y="4513323"/>
              <a:ext cx="9056" cy="2836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cxnSpLocks/>
              <a:stCxn id="8" idx="0"/>
              <a:endCxn id="16" idx="3"/>
            </p:cNvCxnSpPr>
            <p:nvPr/>
          </p:nvCxnSpPr>
          <p:spPr>
            <a:xfrm flipV="1">
              <a:off x="5690551" y="4211758"/>
              <a:ext cx="337677" cy="28185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2243572" y="4243537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5096043" y="4243538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2190236" y="3647872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</a:rPr>
              <a:t>Standard FEM</a:t>
            </a:r>
            <a:endParaRPr lang="ja-JP" altLang="en-US" sz="2400" u="sng" dirty="0">
              <a:latin typeface="Calibri" panose="020F0502020204030204" pitchFamily="34" charset="0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4623003" y="3465005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</a:rPr>
              <a:t>Edge-based S-FEM</a:t>
            </a:r>
            <a:br>
              <a:rPr lang="en-US" altLang="ja-JP" sz="2400" u="sng" dirty="0">
                <a:latin typeface="Calibri" panose="020F0502020204030204" pitchFamily="34" charset="0"/>
              </a:rPr>
            </a:br>
            <a:r>
              <a:rPr lang="en-US" altLang="ja-JP" sz="2400" u="sng" dirty="0">
                <a:latin typeface="Calibri" panose="020F0502020204030204" pitchFamily="34" charset="0"/>
              </a:rPr>
              <a:t>(ES-FEM)</a:t>
            </a:r>
            <a:endParaRPr lang="ja-JP" altLang="en-US" sz="2400" u="sng" dirty="0">
              <a:latin typeface="Calibri" panose="020F0502020204030204" pitchFamily="34" charset="0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7557788" y="3470314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</a:rPr>
              <a:t>Node-based S-FEM</a:t>
            </a:r>
            <a:br>
              <a:rPr lang="en-US" altLang="ja-JP" sz="2400" u="sng" dirty="0">
                <a:latin typeface="Calibri" panose="020F0502020204030204" pitchFamily="34" charset="0"/>
              </a:rPr>
            </a:br>
            <a:r>
              <a:rPr lang="en-US" altLang="ja-JP" sz="2400" u="sng" dirty="0">
                <a:latin typeface="Calibri" panose="020F0502020204030204" pitchFamily="34" charset="0"/>
              </a:rPr>
              <a:t>(NS-FEM)</a:t>
            </a:r>
            <a:endParaRPr lang="ja-JP" altLang="en-US" sz="2400" u="sng" dirty="0">
              <a:latin typeface="Calibri" panose="020F0502020204030204" pitchFamily="34" charset="0"/>
            </a:endParaRPr>
          </a:p>
        </p:txBody>
      </p:sp>
      <p:sp>
        <p:nvSpPr>
          <p:cNvPr id="47" name="スライド番号プレースホルダー 46">
            <a:extLst>
              <a:ext uri="{FF2B5EF4-FFF2-40B4-BE49-F238E27FC236}">
                <a16:creationId xmlns:a16="http://schemas.microsoft.com/office/drawing/2014/main" id="{14785F0A-F098-4149-99C5-5FCE4D3FE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41A46D-A058-D14A-A764-8A5AF8E77C14}"/>
              </a:ext>
            </a:extLst>
          </p:cNvPr>
          <p:cNvSpPr txBox="1"/>
          <p:nvPr/>
        </p:nvSpPr>
        <p:spPr>
          <a:xfrm>
            <a:off x="3145176" y="5975992"/>
            <a:ext cx="588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</a:rPr>
              <a:t>Eac</a:t>
            </a:r>
            <a:r>
              <a:rPr lang="en-US" altLang="ja-JP" dirty="0">
                <a:latin typeface="Calibri" panose="020F0502020204030204" pitchFamily="34" charset="0"/>
              </a:rPr>
              <a:t>h c</a:t>
            </a:r>
            <a:r>
              <a:rPr kumimoji="1" lang="en-US" altLang="ja-JP" dirty="0">
                <a:latin typeface="Calibri" panose="020F0502020204030204" pitchFamily="34" charset="0"/>
              </a:rPr>
              <a:t>olored area shows the domain for gradient smoothing.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dirty="0"/>
              </a:p>
              <a:p>
                <a:r>
                  <a:rPr lang="en-US" altLang="ja-JP" dirty="0"/>
                  <a:t>1 x 1 x 1 m block.</a:t>
                </a:r>
              </a:p>
              <a:p>
                <a:r>
                  <a:rPr lang="en-US" altLang="ja-JP" dirty="0"/>
                  <a:t>Arruda-Boyce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=24</m:t>
                    </m:r>
                  </m:oMath>
                </a14:m>
                <a:r>
                  <a:rPr lang="en-US" altLang="ja-JP" dirty="0"/>
                  <a:t> GPa,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Applying pressure on ¼ of the top face with lateral confinement.</a:t>
                </a:r>
              </a:p>
              <a:p>
                <a:r>
                  <a:rPr lang="en-US" altLang="ja-JP" dirty="0"/>
                  <a:t>Evaluated the result of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.</a:t>
                </a:r>
              </a:p>
              <a:p>
                <a:pPr marL="0" indent="0">
                  <a:buNone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3791743" y="657227"/>
            <a:ext cx="5184577" cy="3527858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844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  <a:latin typeface="Calibri" panose="020F0502020204030204" pitchFamily="34" charset="0"/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9446E3-5643-157C-5889-E0E452F939AB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965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sz="28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EC-SSE-SRI-T4</a:t>
            </a: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51159A-AC51-C62D-3F4A-A58294B0D762}"/>
              </a:ext>
            </a:extLst>
          </p:cNvPr>
          <p:cNvSpPr txBox="1"/>
          <p:nvPr/>
        </p:nvSpPr>
        <p:spPr>
          <a:xfrm>
            <a:off x="3237600" y="5553236"/>
            <a:ext cx="5715868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>
                <a:ea typeface="HG創英角ﾎﾟｯﾌﾟ体" panose="040B0A09000000000000" pitchFamily="49" charset="-128"/>
              </a:rPr>
              <a:t>No big issue in stress distributions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>
                <a:ea typeface="HG創英角ﾎﾟｯﾌﾟ体" panose="040B0A09000000000000" pitchFamily="49" charset="-128"/>
              </a:rPr>
              <a:t>Sufficient large deformation robustness</a:t>
            </a:r>
            <a:endParaRPr lang="ja-JP" altLang="en-US" sz="2400" dirty="0">
              <a:ea typeface="HG創英角ﾎﾟｯﾌﾟ体" panose="040B0A09000000000000" pitchFamily="49" charset="-128"/>
            </a:endParaRPr>
          </a:p>
        </p:txBody>
      </p:sp>
      <p:pic>
        <p:nvPicPr>
          <p:cNvPr id="7" name="block-mp">
            <a:hlinkClick r:id="" action="ppaction://media"/>
            <a:extLst>
              <a:ext uri="{FF2B5EF4-FFF2-40B4-BE49-F238E27FC236}">
                <a16:creationId xmlns:a16="http://schemas.microsoft.com/office/drawing/2014/main" id="{0B0DE8B3-5329-F0A3-3CDB-53CDB0220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30449"/>
            <a:ext cx="12192000" cy="45227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D320D7-C9CB-0B5D-1448-B0C8C33A5A8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3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6600" dirty="0"/>
              </a:p>
              <a:p>
                <a:r>
                  <a:rPr lang="en-US" altLang="ja-JP" sz="2400" dirty="0"/>
                  <a:t>1 m cylinder in radius and height.</a:t>
                </a:r>
              </a:p>
              <a:p>
                <a:r>
                  <a:rPr lang="en-US" altLang="ja-JP" sz="2400" dirty="0"/>
                  <a:t>Neo-Hookean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Applying enforced compression displacement on the top face with lateral confinement.</a:t>
                </a:r>
              </a:p>
              <a:p>
                <a:r>
                  <a:rPr lang="en-US" altLang="ja-JP" sz="2400" dirty="0"/>
                  <a:t>Evaluated the result of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Barreling of Rubber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4151784" y="656692"/>
            <a:ext cx="4212468" cy="370887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3FCBB-8792-AC05-06E7-ED83FF78AE0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570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EC-SSE-SRI-T4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      </a:t>
            </a:r>
            <a:r>
              <a:rPr lang="en-US" altLang="ja-JP" dirty="0"/>
              <a:t>Barreling of Rubber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cylinder2-mp">
            <a:hlinkClick r:id="" action="ppaction://media"/>
            <a:extLst>
              <a:ext uri="{FF2B5EF4-FFF2-40B4-BE49-F238E27FC236}">
                <a16:creationId xmlns:a16="http://schemas.microsoft.com/office/drawing/2014/main" id="{C659885A-B687-12A9-C8F1-8488C3176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21" y="1038601"/>
            <a:ext cx="11522207" cy="535902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F5CD72-B364-F3EA-C8A2-4C01D123FDD8}"/>
              </a:ext>
            </a:extLst>
          </p:cNvPr>
          <p:cNvSpPr txBox="1"/>
          <p:nvPr/>
        </p:nvSpPr>
        <p:spPr>
          <a:xfrm>
            <a:off x="119336" y="6021288"/>
            <a:ext cx="2988332" cy="34970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ja-JP" dirty="0">
                <a:ea typeface="HG創英角ﾎﾟｯﾌﾟ体" panose="040B0A09000000000000" pitchFamily="49" charset="-128"/>
              </a:rPr>
              <a:t>No problem in Mises stress.</a:t>
            </a:r>
            <a:endParaRPr lang="ja-JP" altLang="en-US" dirty="0">
              <a:ea typeface="HG創英角ﾎﾟｯﾌﾟ体" panose="040B0A09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BF7DFD-7B99-3983-7B84-A733CE02D254}"/>
              </a:ext>
            </a:extLst>
          </p:cNvPr>
          <p:cNvSpPr txBox="1"/>
          <p:nvPr/>
        </p:nvSpPr>
        <p:spPr>
          <a:xfrm>
            <a:off x="5987988" y="6021288"/>
            <a:ext cx="3179676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ja-JP" dirty="0">
                <a:ea typeface="HG創英角ﾎﾟｯﾌﾟ体" panose="040B0A09000000000000" pitchFamily="49" charset="-128"/>
              </a:rPr>
              <a:t>Minor oscillation in pressure.</a:t>
            </a:r>
            <a:endParaRPr lang="ja-JP" altLang="en-US" dirty="0"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9B32FB-16A4-277C-3E92-7BB2F8471356}"/>
              </a:ext>
            </a:extLst>
          </p:cNvPr>
          <p:cNvSpPr txBox="1"/>
          <p:nvPr/>
        </p:nvSpPr>
        <p:spPr>
          <a:xfrm>
            <a:off x="3968929" y="620366"/>
            <a:ext cx="2126605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ea typeface="HG創英角ﾎﾟｯﾌﾟ体" panose="040B0A09000000000000" pitchFamily="49" charset="-128"/>
              </a:rPr>
              <a:t>Convergence failure</a:t>
            </a:r>
            <a:br>
              <a:rPr kumimoji="1" lang="en-US" altLang="ja-JP" dirty="0"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ea typeface="HG創英角ﾎﾟｯﾌﾟ体" panose="040B0A09000000000000" pitchFamily="49" charset="-128"/>
              </a:rPr>
              <a:t>at 37% compression.</a:t>
            </a:r>
            <a:endParaRPr kumimoji="1" lang="ja-JP" altLang="en-US" dirty="0">
              <a:ea typeface="HG創英角ﾎﾟｯﾌﾟ体" panose="040B0A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C6D0E7-255B-C6FE-73FF-72B18D89F926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77FD56-22A3-969F-DA34-D9847F7E48DF}"/>
              </a:ext>
            </a:extLst>
          </p:cNvPr>
          <p:cNvSpPr txBox="1"/>
          <p:nvPr/>
        </p:nvSpPr>
        <p:spPr>
          <a:xfrm>
            <a:off x="10272464" y="620365"/>
            <a:ext cx="18745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ea typeface="HG創英角ﾎﾟｯﾌﾟ体" panose="040B0A09000000000000" pitchFamily="49" charset="-128"/>
              </a:rPr>
              <a:t>Within acceptable</a:t>
            </a:r>
            <a:br>
              <a:rPr lang="en-US" altLang="ja-JP" dirty="0">
                <a:ea typeface="HG創英角ﾎﾟｯﾌﾟ体" panose="040B0A09000000000000" pitchFamily="49" charset="-128"/>
              </a:rPr>
            </a:br>
            <a:r>
              <a:rPr lang="en-US" altLang="ja-JP" dirty="0">
                <a:ea typeface="HG創英角ﾎﾟｯﾌﾟ体" panose="040B0A09000000000000" pitchFamily="49" charset="-128"/>
              </a:rPr>
              <a:t>range, I think.</a:t>
            </a:r>
            <a:endParaRPr kumimoji="1" lang="ja-JP" altLang="en-US" dirty="0">
              <a:ea typeface="HG創英角ﾎﾟｯﾌﾟ体" panose="040B0A09000000000000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87C4B26-A67A-6147-3672-C4DE9EFB42AC}"/>
                  </a:ext>
                </a:extLst>
              </p:cNvPr>
              <p:cNvSpPr txBox="1"/>
              <p:nvPr/>
            </p:nvSpPr>
            <p:spPr>
              <a:xfrm>
                <a:off x="6095534" y="620365"/>
                <a:ext cx="406891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8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∴</m:t>
                    </m:r>
                  </m:oMath>
                </a14:m>
                <a:r>
                  <a:rPr kumimoji="1" lang="ja-JP" altLang="en-US" sz="1800" dirty="0">
                    <a:ea typeface="HG創英角ﾎﾟｯﾌﾟ体" panose="040B0A09000000000000" pitchFamily="49" charset="-128"/>
                  </a:rPr>
                  <a:t> </a:t>
                </a:r>
                <a:r>
                  <a:rPr kumimoji="1" lang="en-US" altLang="ja-JP" sz="1800" dirty="0">
                    <a:ea typeface="HG創英角ﾎﾟｯﾌﾟ体" panose="040B0A09000000000000" pitchFamily="49" charset="-128"/>
                  </a:rPr>
                  <a:t>acceptably robust in large deformation</a:t>
                </a:r>
                <a:endParaRPr kumimoji="1" lang="ja-JP" altLang="en-US" dirty="0"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87C4B26-A67A-6147-3672-C4DE9EFB4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534" y="620365"/>
                <a:ext cx="4068917" cy="369332"/>
              </a:xfrm>
              <a:prstGeom prst="rect">
                <a:avLst/>
              </a:prstGeom>
              <a:blipFill>
                <a:blip r:embed="rId6"/>
                <a:stretch>
                  <a:fillRect t="-2941" b="-17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2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r>
                  <a:rPr lang="en-US" altLang="ja-JP" sz="2400" dirty="0"/>
                  <a:t>0.5 x 0.5 x 0.5 m cube (1/8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model)</a:t>
                </a:r>
              </a:p>
              <a:p>
                <a:r>
                  <a:rPr lang="en-US" altLang="ja-JP" sz="2400" dirty="0"/>
                  <a:t>Rubber: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Iron Filler: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=260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Applying enforced tensioning displacement on the top face with lateral confinement.</a:t>
                </a:r>
              </a:p>
              <a:p>
                <a:r>
                  <a:rPr lang="en-US" altLang="ja-JP" sz="2400" dirty="0"/>
                  <a:t>Evaluated the result of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sz="2400" dirty="0"/>
                  <a:t>.</a:t>
                </a:r>
              </a:p>
              <a:p>
                <a:endParaRPr lang="en-US" altLang="ja-JP" sz="2400" dirty="0"/>
              </a:p>
              <a:p>
                <a:endParaRPr lang="en-US" altLang="ja-JP" sz="2400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20689"/>
            <a:ext cx="5481126" cy="392443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0A8D4-6729-7489-E5FB-F71C8C7EFF25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5" name="filler_simplest-mp">
            <a:hlinkClick r:id="" action="ppaction://media"/>
            <a:extLst>
              <a:ext uri="{FF2B5EF4-FFF2-40B4-BE49-F238E27FC236}">
                <a16:creationId xmlns:a16="http://schemas.microsoft.com/office/drawing/2014/main" id="{EE38329B-B2F0-DD86-2759-B228313A3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6523" y="574732"/>
            <a:ext cx="7295881" cy="580659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B2A7FD-0CE0-7609-1F9D-4A93267AED22}"/>
              </a:ext>
            </a:extLst>
          </p:cNvPr>
          <p:cNvSpPr txBox="1"/>
          <p:nvPr/>
        </p:nvSpPr>
        <p:spPr>
          <a:xfrm>
            <a:off x="9740908" y="3706018"/>
            <a:ext cx="2299221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Minor pressure oscillation only</a:t>
            </a:r>
            <a:br>
              <a:rPr lang="en-US" altLang="ja-JP" sz="2000" dirty="0"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ea typeface="HG創英角ﾎﾟｯﾌﾟ体" panose="040B0A09000000000000" pitchFamily="49" charset="-128"/>
              </a:rPr>
              <a:t>in rubber part.</a:t>
            </a:r>
            <a:endParaRPr lang="ja-JP" altLang="en-US" sz="2000" dirty="0">
              <a:ea typeface="HG創英角ﾎﾟｯﾌﾟ体" panose="040B0A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136376" y="3706018"/>
            <a:ext cx="2102089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ea typeface="HG創英角ﾎﾟｯﾌﾟ体" panose="040B0A09000000000000" pitchFamily="49" charset="-128"/>
              </a:rPr>
              <a:t>No issue in Mises stress.</a:t>
            </a:r>
            <a:endParaRPr lang="ja-JP" altLang="en-US" sz="2000" dirty="0">
              <a:ea typeface="HG創英角ﾎﾟｯﾌﾟ体" panose="040B0A09000000000000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40BC502-86F5-F4EC-FB6C-73501F70B1F7}"/>
                  </a:ext>
                </a:extLst>
              </p:cNvPr>
              <p:cNvSpPr txBox="1"/>
              <p:nvPr/>
            </p:nvSpPr>
            <p:spPr>
              <a:xfrm>
                <a:off x="32906" y="1988840"/>
                <a:ext cx="2309029" cy="16312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+mn-lt"/>
                    <a:ea typeface="HG創英角ﾎﾟｯﾌﾟ体" panose="040B0A09000000000000" pitchFamily="49" charset="-128"/>
                  </a:rPr>
                  <a:t>Convergence</a:t>
                </a:r>
                <a:br>
                  <a:rPr lang="en-US" altLang="ja-JP" sz="2000" dirty="0">
                    <a:latin typeface="+mn-lt"/>
                    <a:ea typeface="HG創英角ﾎﾟｯﾌﾟ体" panose="040B0A09000000000000" pitchFamily="49" charset="-128"/>
                  </a:rPr>
                </a:br>
                <a:r>
                  <a:rPr lang="en-US" altLang="ja-JP" sz="2000" dirty="0">
                    <a:latin typeface="+mn-lt"/>
                    <a:ea typeface="HG創英角ﾎﾟｯﾌﾟ体" panose="040B0A09000000000000" pitchFamily="49" charset="-128"/>
                  </a:rPr>
                  <a:t>failure</a:t>
                </a:r>
                <a:br>
                  <a:rPr lang="en-US" altLang="ja-JP" sz="2000" dirty="0">
                    <a:latin typeface="+mn-lt"/>
                    <a:ea typeface="HG創英角ﾎﾟｯﾌﾟ体" panose="040B0A09000000000000" pitchFamily="49" charset="-128"/>
                  </a:rPr>
                </a:br>
                <a:r>
                  <a:rPr lang="en-US" altLang="ja-JP" sz="2000" dirty="0">
                    <a:latin typeface="+mn-lt"/>
                    <a:ea typeface="HG創英角ﾎﾟｯﾌﾟ体" panose="040B0A09000000000000" pitchFamily="49" charset="-128"/>
                  </a:rPr>
                  <a:t>at 221% stretch</a:t>
                </a:r>
                <a:br>
                  <a:rPr lang="en-US" altLang="ja-JP" sz="2000" dirty="0">
                    <a:latin typeface="+mn-lt"/>
                    <a:ea typeface="HG創英角ﾎﾟｯﾌﾟ体" panose="040B0A09000000000000" pitchFamily="49" charset="-128"/>
                  </a:rPr>
                </a:b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∴</m:t>
                    </m:r>
                  </m:oMath>
                </a14:m>
                <a:r>
                  <a:rPr kumimoji="1" lang="ja-JP" altLang="en-US" sz="2000" dirty="0">
                    <a:latin typeface="+mn-lt"/>
                    <a:ea typeface="HG創英角ﾎﾟｯﾌﾟ体" panose="040B0A09000000000000" pitchFamily="49" charset="-128"/>
                  </a:rPr>
                  <a:t> </a:t>
                </a:r>
                <a:r>
                  <a:rPr kumimoji="1" lang="en-US" altLang="ja-JP" sz="2000" dirty="0">
                    <a:latin typeface="+mn-lt"/>
                    <a:ea typeface="HG創英角ﾎﾟｯﾌﾟ体" panose="040B0A09000000000000" pitchFamily="49" charset="-128"/>
                  </a:rPr>
                  <a:t>sufficiently robust</a:t>
                </a:r>
                <a:br>
                  <a:rPr kumimoji="1" lang="en-US" altLang="ja-JP" sz="2000" dirty="0">
                    <a:latin typeface="+mn-lt"/>
                    <a:ea typeface="HG創英角ﾎﾟｯﾌﾟ体" panose="040B0A09000000000000" pitchFamily="49" charset="-128"/>
                  </a:rPr>
                </a:br>
                <a:r>
                  <a:rPr kumimoji="1" lang="en-US" altLang="ja-JP" sz="2000" dirty="0">
                    <a:latin typeface="+mn-lt"/>
                    <a:ea typeface="HG創英角ﾎﾟｯﾌﾟ体" panose="040B0A09000000000000" pitchFamily="49" charset="-128"/>
                  </a:rPr>
                  <a:t>in large deformation</a:t>
                </a:r>
                <a:endParaRPr kumimoji="1" lang="ja-JP" altLang="en-US" sz="2000" dirty="0">
                  <a:latin typeface="+mn-lt"/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40BC502-86F5-F4EC-FB6C-73501F70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6" y="1988840"/>
                <a:ext cx="2309029" cy="1631216"/>
              </a:xfrm>
              <a:prstGeom prst="rect">
                <a:avLst/>
              </a:prstGeom>
              <a:blipFill>
                <a:blip r:embed="rId6"/>
                <a:stretch>
                  <a:fillRect l="-2362" t="-1481" r="-2362" b="-51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87CF9B-1B95-1603-F3E9-AAB0DEC73D5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1C5E4C-32B9-EEB1-6AB8-CE5312DE304E}"/>
              </a:ext>
            </a:extLst>
          </p:cNvPr>
          <p:cNvSpPr txBox="1"/>
          <p:nvPr/>
        </p:nvSpPr>
        <p:spPr>
          <a:xfrm>
            <a:off x="9959254" y="4941168"/>
            <a:ext cx="18745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ea typeface="HG創英角ﾎﾟｯﾌﾟ体" panose="040B0A09000000000000" pitchFamily="49" charset="-128"/>
              </a:rPr>
              <a:t>Within acceptable</a:t>
            </a:r>
            <a:br>
              <a:rPr lang="en-US" altLang="ja-JP" dirty="0">
                <a:ea typeface="HG創英角ﾎﾟｯﾌﾟ体" panose="040B0A09000000000000" pitchFamily="49" charset="-128"/>
              </a:rPr>
            </a:br>
            <a:r>
              <a:rPr lang="en-US" altLang="ja-JP" dirty="0">
                <a:ea typeface="HG創英角ﾎﾟｯﾌﾟ体" panose="040B0A09000000000000" pitchFamily="49" charset="-128"/>
              </a:rPr>
              <a:t>range, I think.</a:t>
            </a:r>
            <a:endParaRPr kumimoji="1" lang="ja-JP" altLang="en-US" dirty="0"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8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sz="2400" dirty="0"/>
                  <a:t>Since the most of CPU time for implicit analyses is spent solving the stiffness equation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(i.e.,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400" dirty="0"/>
                  <a:t>), the size of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matrix 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sz="2400" dirty="0"/>
                  <a:t>) directly affects the CPU time.</a:t>
                </a:r>
              </a:p>
              <a:p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is a purely displacement-based FE formulation; thus, 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0000CC"/>
                    </a:solidFill>
                  </a:rPr>
                  <a:t>the matrix size (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) is exactly identical to that of FEM-T4.</a:t>
                </a:r>
              </a:p>
              <a:p>
                <a:r>
                  <a:rPr lang="en-US" altLang="ja-JP" sz="2400" dirty="0">
                    <a:solidFill>
                      <a:srgbClr val="7030A0"/>
                    </a:solidFill>
                  </a:rPr>
                  <a:t>EC-SSE-SRI-T4 </a:t>
                </a:r>
                <a:r>
                  <a:rPr lang="en-US" altLang="ja-JP" sz="2400" dirty="0"/>
                  <a:t>conducts strain smoothing across FE cells; thus,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FF0000"/>
                    </a:solidFill>
                  </a:rPr>
                  <a:t>the matrix bandwidth 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is x6.7 wider than that of F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EM-T4.</a:t>
                </a:r>
                <a:br>
                  <a:rPr lang="en-US" altLang="ja-JP" sz="2400" dirty="0">
                    <a:solidFill>
                      <a:srgbClr val="FF0000"/>
                    </a:solidFill>
                  </a:rPr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endParaRPr lang="en-US" altLang="ja-JP" dirty="0"/>
              </a:p>
              <a:p>
                <a:r>
                  <a:rPr kumimoji="1" lang="en-US" altLang="ja-JP" sz="2400" dirty="0"/>
                  <a:t>Therefore, as for calculation speed,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is about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x6.7 slower than FEM-T4.</a:t>
                </a: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584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DEFD1131-87E0-4F18-97A6-2F456EA4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 on CPU Time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A498F8-5E27-2F95-D2C9-9277765EC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1443789"/>
                  </p:ext>
                </p:extLst>
              </p:nvPr>
            </p:nvGraphicFramePr>
            <p:xfrm>
              <a:off x="2880575" y="3032956"/>
              <a:ext cx="6429918" cy="294720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290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Bandwidth</a:t>
                          </a:r>
                          <a:r>
                            <a:rPr kumimoji="1" lang="ja-JP" altLang="en-US" sz="2000" dirty="0"/>
                            <a:t> </a:t>
                          </a:r>
                          <a:r>
                            <a:rPr kumimoji="1" lang="en-US" altLang="ja-JP" sz="2000" dirty="0"/>
                            <a:t>of</a:t>
                          </a:r>
                          <a:r>
                            <a:rPr kumimoji="1" lang="ja-JP" altLang="en-US" sz="20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NS-FEM-T4,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 err="1"/>
                            <a:t>SelectiveES</a:t>
                          </a:r>
                          <a:r>
                            <a:rPr lang="en-US" altLang="ja-JP" sz="2000" dirty="0"/>
                            <a:t>/NS-FEM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rgbClr val="7030A0"/>
                              </a:solidFill>
                            </a:rPr>
                            <a:t>EC-SSE-SRI-T4</a:t>
                          </a:r>
                          <a:endParaRPr kumimoji="1" lang="ja-JP" altLang="en-US" sz="2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1443789"/>
                  </p:ext>
                </p:extLst>
              </p:nvPr>
            </p:nvGraphicFramePr>
            <p:xfrm>
              <a:off x="2880575" y="3032956"/>
              <a:ext cx="6429918" cy="294720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290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0" marB="0" anchor="ctr">
                        <a:blipFill>
                          <a:blip r:embed="rId4"/>
                          <a:stretch>
                            <a:fillRect l="-110435" t="-2817" r="-97101" b="-616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NS-FEM-T4,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 err="1"/>
                            <a:t>SelectiveES</a:t>
                          </a:r>
                          <a:r>
                            <a:rPr lang="en-US" altLang="ja-JP" sz="2000" dirty="0"/>
                            <a:t>/NS-FEM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rgbClr val="7030A0"/>
                              </a:solidFill>
                            </a:rPr>
                            <a:t>EC-SSE-SRI-T4</a:t>
                          </a:r>
                          <a:endParaRPr kumimoji="1" lang="ja-JP" altLang="en-US" sz="2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50213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69C96DD-BA67-A04D-7F34-E60C9BF3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Meanwhile, we should remind that</a:t>
            </a:r>
            <a:r>
              <a:rPr lang="ja-JP" altLang="en-US" dirty="0"/>
              <a:t> </a:t>
            </a:r>
            <a:endParaRPr lang="en-US" altLang="ja-JP" dirty="0"/>
          </a:p>
          <a:p>
            <a:pPr lvl="1"/>
            <a:r>
              <a:rPr kumimoji="1" lang="en-US" altLang="ja-JP" dirty="0"/>
              <a:t>FEM-T4 </a:t>
            </a:r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kumimoji="1" lang="en-US" altLang="ja-JP" dirty="0"/>
              <a:t> avoid </a:t>
            </a:r>
            <a:r>
              <a:rPr kumimoji="1" lang="en-US" altLang="ja-JP" u="sng" dirty="0"/>
              <a:t>volumetric locking </a:t>
            </a:r>
            <a:r>
              <a:rPr kumimoji="1" lang="en-US" altLang="ja-JP" dirty="0"/>
              <a:t>and </a:t>
            </a:r>
            <a:r>
              <a:rPr kumimoji="1" lang="en-US" altLang="ja-JP" u="sng" dirty="0"/>
              <a:t>pressure checkerboarding</a:t>
            </a:r>
            <a:r>
              <a:rPr kumimoji="1" lang="en-US" altLang="ja-JP" dirty="0"/>
              <a:t>, </a:t>
            </a:r>
          </a:p>
          <a:p>
            <a:pPr lvl="1"/>
            <a:r>
              <a:rPr lang="en-US" altLang="ja-JP" dirty="0"/>
              <a:t>FEM-T10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lang="en-US" altLang="ja-JP" dirty="0"/>
              <a:t> have large deformation robustness (</a:t>
            </a:r>
            <a:r>
              <a:rPr lang="en-US" altLang="ja-JP" u="sng" dirty="0"/>
              <a:t>short-lasting</a:t>
            </a:r>
            <a:r>
              <a:rPr lang="en-US" altLang="ja-JP" dirty="0"/>
              <a:t>),</a:t>
            </a:r>
          </a:p>
          <a:p>
            <a:pPr marL="457200" lvl="1" indent="0">
              <a:buNone/>
            </a:pPr>
            <a:r>
              <a:rPr kumimoji="1" lang="en-US" altLang="ja-JP" dirty="0"/>
              <a:t>no matter how fine the mesh is.</a:t>
            </a:r>
          </a:p>
          <a:p>
            <a:r>
              <a:rPr lang="en-US" altLang="ja-JP" dirty="0"/>
              <a:t>Therefore, I believe,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rgbClr val="7030A0"/>
                </a:solidFill>
              </a:rPr>
              <a:t>EC-SSE-SRI-T4</a:t>
            </a:r>
            <a:r>
              <a:rPr lang="en-US" altLang="ja-JP" b="1" dirty="0"/>
              <a:t> is practically acceptable and worth using</a:t>
            </a:r>
            <a:r>
              <a:rPr lang="en-US" altLang="ja-JP" dirty="0"/>
              <a:t>,</a:t>
            </a:r>
            <a:br>
              <a:rPr lang="en-US" altLang="ja-JP" dirty="0"/>
            </a:br>
            <a:r>
              <a:rPr lang="en-US" altLang="ja-JP" dirty="0"/>
              <a:t>even though the CPU time is 7 times longer than FEM-T4.</a:t>
            </a:r>
          </a:p>
          <a:p>
            <a:pPr marL="0" indent="0" algn="ctr">
              <a:buNone/>
            </a:pPr>
            <a:br>
              <a:rPr lang="en-US" altLang="ja-JP" dirty="0"/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think?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07557C0-94AE-A3B0-FB64-37F8C841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 on CPU Time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80D62A-8ACB-6E56-2FF0-D5153397D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7975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919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A next-gen S-FEM,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, was proposed to handle large deformation of rubber-like solids. </a:t>
                </a:r>
              </a:p>
              <a:p>
                <a:r>
                  <a:rPr lang="en-US" altLang="ja-JP" dirty="0"/>
                  <a:t>The performance of EC-SSE-SRI-T4 is summarized as follows:</a:t>
                </a:r>
              </a:p>
              <a:p>
                <a:pPr lvl="1"/>
                <a:r>
                  <a:rPr lang="en-US" altLang="ja-JP" b="1" dirty="0">
                    <a:solidFill>
                      <a:srgbClr val="0000CC"/>
                    </a:solidFill>
                  </a:rPr>
                  <a:t>No shear/volumetric locking</a:t>
                </a:r>
                <a:r>
                  <a:rPr lang="en-US" altLang="ja-JP" dirty="0">
                    <a:solidFill>
                      <a:srgbClr val="0000CC"/>
                    </a:solidFill>
                  </a:rPr>
                  <a:t>. </a:t>
                </a:r>
              </a:p>
              <a:p>
                <a:pPr lvl="1"/>
                <a:r>
                  <a:rPr lang="en-US" altLang="ja-JP" b="1" dirty="0">
                    <a:solidFill>
                      <a:srgbClr val="FF0000"/>
                    </a:solidFill>
                  </a:rPr>
                  <a:t>Minor pressure checkerboarding </a:t>
                </a:r>
                <a:r>
                  <a:rPr lang="en-US" altLang="ja-JP" dirty="0"/>
                  <a:t>when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pPr lvl="1"/>
                <a:r>
                  <a:rPr lang="en-US" altLang="ja-JP" b="1" dirty="0">
                    <a:solidFill>
                      <a:srgbClr val="FF9900"/>
                    </a:solidFill>
                  </a:rPr>
                  <a:t>7 times longer CPU time </a:t>
                </a:r>
                <a:r>
                  <a:rPr lang="en-US" altLang="ja-JP" dirty="0"/>
                  <a:t>than FEM-T4 when using the same mesh.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More accurate than conventional T4 elements and </a:t>
                </a:r>
                <a:r>
                  <a:rPr lang="en-US" altLang="ja-JP" dirty="0" err="1"/>
                  <a:t>SelectiveES</a:t>
                </a:r>
                <a:r>
                  <a:rPr lang="en-US" altLang="ja-JP" dirty="0"/>
                  <a:t>/NS-FEM-T4.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More robust (long-lasting) than conventional T10 elements.</a:t>
                </a:r>
              </a:p>
              <a:p>
                <a:r>
                  <a:rPr lang="en-US" altLang="ja-JP" dirty="0"/>
                  <a:t>The EC-SSE family would be the standard T4 formulation in the near future.</a:t>
                </a:r>
                <a:endParaRPr lang="en-US" altLang="ja-JP" sz="10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46" t="-1901" r="-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0DEB2A-4018-0540-FCF0-9B43237C9C2C}"/>
              </a:ext>
            </a:extLst>
          </p:cNvPr>
          <p:cNvSpPr txBox="1"/>
          <p:nvPr/>
        </p:nvSpPr>
        <p:spPr>
          <a:xfrm>
            <a:off x="3548202" y="5301208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omic Sans MS" panose="030F0702030302020204" pitchFamily="66" charset="0"/>
              </a:rPr>
              <a:t>Thank you for your kind attention!</a:t>
            </a:r>
            <a:endParaRPr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e.g.) 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ES-FEM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two 3-node triangular cells.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 with an area weight 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Cauchy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</a:t>
                </a:r>
                <a:br>
                  <a:rPr lang="en-US" altLang="ja-JP" sz="2400" dirty="0"/>
                </a:br>
                <a:r>
                  <a:rPr lang="en-US" altLang="ja-JP" sz="2400" dirty="0"/>
                  <a:t>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99147" y="3934038"/>
            <a:ext cx="230300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As if putting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 Gauss point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on each edge center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4774472" y="3486151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007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4361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5041966" y="3715569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429717" y="3273390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pattFill prst="lgGrid">
            <a:fgClr>
              <a:srgbClr val="FF0000"/>
            </a:fgClr>
            <a:bgClr>
              <a:srgbClr val="4DFFC4"/>
            </a:bgClr>
          </a:patt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blipFill>
                <a:blip r:embed="rId6"/>
                <a:stretch>
                  <a:fillRect l="-493" r="-493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etc.</a:t>
                </a:r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</p:cNvCxnSpPr>
          <p:nvPr/>
        </p:nvCxnSpPr>
        <p:spPr>
          <a:xfrm flipV="1">
            <a:off x="5516912" y="3291048"/>
            <a:ext cx="1034143" cy="213360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5531769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1B9DDD-8EAC-ABB9-C50A-3EE63B017A60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F885F0-DC35-4297-EFFF-EC52FB1895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10300" dirty="0"/>
              <a:t>Appendix</a:t>
            </a:r>
            <a:endParaRPr lang="ja-JP" altLang="en-US" sz="1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6722E5-BFFB-F2A9-6A37-DAAB26EA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02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935C1AE-97D3-F53A-5523-5FA0F18B8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Strain Distribution in each Formulation</a:t>
            </a:r>
          </a:p>
          <a:p>
            <a:pPr marL="285750" indent="-285750" defTabSz="914400" fontAlgn="base">
              <a:spcBef>
                <a:spcPct val="0"/>
              </a:spcBef>
              <a:buClrTx/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FEM and ES-FEM: </a:t>
            </a:r>
            <a:b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</a:b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Piece-wise constant, Different pieces.</a:t>
            </a:r>
          </a:p>
          <a:p>
            <a:pPr marL="285750" indent="-285750" defTabSz="914400" fontAlgn="base">
              <a:spcBef>
                <a:spcPct val="0"/>
              </a:spcBef>
              <a:buClrTx/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SSE and EC-SSE:</a:t>
            </a:r>
            <a:b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</a:b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Piece-wise linear, Different continuity.</a:t>
            </a:r>
            <a:endParaRPr lang="ja-JP" alt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DF67EFC-6958-C9D4-FF79-02A1A01E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Difference in Formulation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12FC9C-293C-6F5E-621C-1F95A109A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0750B6CA-2F52-3BE9-6EE9-C6A5DA1E0ADD}"/>
              </a:ext>
            </a:extLst>
          </p:cNvPr>
          <p:cNvGrpSpPr>
            <a:grpSpLocks noChangeAspect="1"/>
          </p:cNvGrpSpPr>
          <p:nvPr/>
        </p:nvGrpSpPr>
        <p:grpSpPr>
          <a:xfrm>
            <a:off x="1879844" y="764704"/>
            <a:ext cx="8500632" cy="5472608"/>
            <a:chOff x="308909" y="-93135"/>
            <a:chExt cx="10974482" cy="7065243"/>
          </a:xfrm>
        </p:grpSpPr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29114319-F8B3-D2F8-121B-A8B698BDC7EA}"/>
                </a:ext>
              </a:extLst>
            </p:cNvPr>
            <p:cNvSpPr/>
            <p:nvPr/>
          </p:nvSpPr>
          <p:spPr>
            <a:xfrm>
              <a:off x="4399052" y="3248736"/>
              <a:ext cx="2281434" cy="894280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788408 h 2788408"/>
                <a:gd name="connsiteX1" fmla="*/ 1528877 w 2049631"/>
                <a:gd name="connsiteY1" fmla="*/ 2239767 h 2788408"/>
                <a:gd name="connsiteX2" fmla="*/ 2049631 w 2049631"/>
                <a:gd name="connsiteY2" fmla="*/ 766280 h 2788408"/>
                <a:gd name="connsiteX3" fmla="*/ 1210671 w 2049631"/>
                <a:gd name="connsiteY3" fmla="*/ 0 h 2788408"/>
                <a:gd name="connsiteX4" fmla="*/ 0 w 2049631"/>
                <a:gd name="connsiteY4" fmla="*/ 2788408 h 2788408"/>
                <a:gd name="connsiteX0" fmla="*/ 0 w 2042513"/>
                <a:gd name="connsiteY0" fmla="*/ 777589 h 2239768"/>
                <a:gd name="connsiteX1" fmla="*/ 1521759 w 2042513"/>
                <a:gd name="connsiteY1" fmla="*/ 2239767 h 2239768"/>
                <a:gd name="connsiteX2" fmla="*/ 2042513 w 2042513"/>
                <a:gd name="connsiteY2" fmla="*/ 766280 h 2239768"/>
                <a:gd name="connsiteX3" fmla="*/ 1203553 w 2042513"/>
                <a:gd name="connsiteY3" fmla="*/ 0 h 2239768"/>
                <a:gd name="connsiteX4" fmla="*/ 0 w 2042513"/>
                <a:gd name="connsiteY4" fmla="*/ 777589 h 2239768"/>
                <a:gd name="connsiteX0" fmla="*/ 0 w 2042513"/>
                <a:gd name="connsiteY0" fmla="*/ 777589 h 1322550"/>
                <a:gd name="connsiteX1" fmla="*/ 1286845 w 2042513"/>
                <a:gd name="connsiteY1" fmla="*/ 1322550 h 1322550"/>
                <a:gd name="connsiteX2" fmla="*/ 2042513 w 2042513"/>
                <a:gd name="connsiteY2" fmla="*/ 766280 h 1322550"/>
                <a:gd name="connsiteX3" fmla="*/ 1203553 w 2042513"/>
                <a:gd name="connsiteY3" fmla="*/ 0 h 1322550"/>
                <a:gd name="connsiteX4" fmla="*/ 0 w 2042513"/>
                <a:gd name="connsiteY4" fmla="*/ 777589 h 1322550"/>
                <a:gd name="connsiteX0" fmla="*/ 0 w 2042513"/>
                <a:gd name="connsiteY0" fmla="*/ 777589 h 1322550"/>
                <a:gd name="connsiteX1" fmla="*/ 1286845 w 2042513"/>
                <a:gd name="connsiteY1" fmla="*/ 1322550 h 1322550"/>
                <a:gd name="connsiteX2" fmla="*/ 2042513 w 2042513"/>
                <a:gd name="connsiteY2" fmla="*/ 766280 h 1322550"/>
                <a:gd name="connsiteX3" fmla="*/ 1203553 w 2042513"/>
                <a:gd name="connsiteY3" fmla="*/ 0 h 1322550"/>
                <a:gd name="connsiteX4" fmla="*/ 0 w 2042513"/>
                <a:gd name="connsiteY4" fmla="*/ 777589 h 132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2513" h="1322550">
                  <a:moveTo>
                    <a:pt x="0" y="777589"/>
                  </a:moveTo>
                  <a:lnTo>
                    <a:pt x="1286845" y="1322550"/>
                  </a:lnTo>
                  <a:lnTo>
                    <a:pt x="2042513" y="766280"/>
                  </a:lnTo>
                  <a:lnTo>
                    <a:pt x="1203553" y="0"/>
                  </a:lnTo>
                  <a:lnTo>
                    <a:pt x="0" y="777589"/>
                  </a:lnTo>
                  <a:close/>
                </a:path>
              </a:pathLst>
            </a:custGeom>
            <a:solidFill>
              <a:srgbClr val="DD8C8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9" name="図 68" descr="背景パターン&#10;&#10;自動的に生成された説明">
              <a:extLst>
                <a:ext uri="{FF2B5EF4-FFF2-40B4-BE49-F238E27FC236}">
                  <a16:creationId xmlns:a16="http://schemas.microsoft.com/office/drawing/2014/main" id="{F5454865-1A7D-B932-15CF-27C10474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9813" y="3575922"/>
              <a:ext cx="2286009" cy="1715295"/>
            </a:xfrm>
            <a:prstGeom prst="rect">
              <a:avLst/>
            </a:prstGeom>
          </p:spPr>
        </p:pic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6C3D8489-2407-1756-66CA-5CAE2FA67CA6}"/>
                </a:ext>
              </a:extLst>
            </p:cNvPr>
            <p:cNvGrpSpPr/>
            <p:nvPr/>
          </p:nvGrpSpPr>
          <p:grpSpPr>
            <a:xfrm>
              <a:off x="8368939" y="3509558"/>
              <a:ext cx="2914452" cy="2850760"/>
              <a:chOff x="1513470" y="1992161"/>
              <a:chExt cx="3447483" cy="3410207"/>
            </a:xfrm>
          </p:grpSpPr>
          <p:sp>
            <p:nvSpPr>
              <p:cNvPr id="120" name="楕円 119">
                <a:extLst>
                  <a:ext uri="{FF2B5EF4-FFF2-40B4-BE49-F238E27FC236}">
                    <a16:creationId xmlns:a16="http://schemas.microsoft.com/office/drawing/2014/main" id="{2D2A8FA6-D163-C35F-1A50-89257B8E7AB5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フリーフォーム: 図形 120">
                <a:extLst>
                  <a:ext uri="{FF2B5EF4-FFF2-40B4-BE49-F238E27FC236}">
                    <a16:creationId xmlns:a16="http://schemas.microsoft.com/office/drawing/2014/main" id="{A6B4A882-4E00-E159-27E6-E0DBF6FBB576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" name="フリーフォーム: 図形 121">
                <a:extLst>
                  <a:ext uri="{FF2B5EF4-FFF2-40B4-BE49-F238E27FC236}">
                    <a16:creationId xmlns:a16="http://schemas.microsoft.com/office/drawing/2014/main" id="{6CA1A6DC-4FB0-F351-ED5C-8ADC54B6AD77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フリーフォーム: 図形 122">
                <a:extLst>
                  <a:ext uri="{FF2B5EF4-FFF2-40B4-BE49-F238E27FC236}">
                    <a16:creationId xmlns:a16="http://schemas.microsoft.com/office/drawing/2014/main" id="{0D7A3409-8788-0CC1-ED0F-BB19C3A03FF1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4" name="フリーフォーム: 図形 123">
                <a:extLst>
                  <a:ext uri="{FF2B5EF4-FFF2-40B4-BE49-F238E27FC236}">
                    <a16:creationId xmlns:a16="http://schemas.microsoft.com/office/drawing/2014/main" id="{CE3F57AD-AA49-45E7-3AB8-0F2CFF9975A1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楕円 124">
                <a:extLst>
                  <a:ext uri="{FF2B5EF4-FFF2-40B4-BE49-F238E27FC236}">
                    <a16:creationId xmlns:a16="http://schemas.microsoft.com/office/drawing/2014/main" id="{12F55B2F-7631-7A1B-F462-36509D6FAB0C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6" name="楕円 125">
                <a:extLst>
                  <a:ext uri="{FF2B5EF4-FFF2-40B4-BE49-F238E27FC236}">
                    <a16:creationId xmlns:a16="http://schemas.microsoft.com/office/drawing/2014/main" id="{E77BEA4E-7990-346A-13E5-114CDEB9B4E0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7" name="楕円 126">
                <a:extLst>
                  <a:ext uri="{FF2B5EF4-FFF2-40B4-BE49-F238E27FC236}">
                    <a16:creationId xmlns:a16="http://schemas.microsoft.com/office/drawing/2014/main" id="{729F2F75-94F4-FF29-D69B-E68392C87F92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楕円 127">
                <a:extLst>
                  <a:ext uri="{FF2B5EF4-FFF2-40B4-BE49-F238E27FC236}">
                    <a16:creationId xmlns:a16="http://schemas.microsoft.com/office/drawing/2014/main" id="{33DF009F-F230-E7AA-B496-6CF0C77DA85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楕円 128">
                <a:extLst>
                  <a:ext uri="{FF2B5EF4-FFF2-40B4-BE49-F238E27FC236}">
                    <a16:creationId xmlns:a16="http://schemas.microsoft.com/office/drawing/2014/main" id="{D47CF5D7-ECDB-3680-4ECF-634C5947F527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E406E838-CF40-DDEF-9691-74F0C171030E}"/>
                </a:ext>
              </a:extLst>
            </p:cNvPr>
            <p:cNvGrpSpPr/>
            <p:nvPr/>
          </p:nvGrpSpPr>
          <p:grpSpPr>
            <a:xfrm>
              <a:off x="308909" y="2003620"/>
              <a:ext cx="2914452" cy="2850760"/>
              <a:chOff x="1513470" y="1992161"/>
              <a:chExt cx="3447483" cy="3410207"/>
            </a:xfrm>
          </p:grpSpPr>
          <p:sp>
            <p:nvSpPr>
              <p:cNvPr id="110" name="楕円 109">
                <a:extLst>
                  <a:ext uri="{FF2B5EF4-FFF2-40B4-BE49-F238E27FC236}">
                    <a16:creationId xmlns:a16="http://schemas.microsoft.com/office/drawing/2014/main" id="{6AEC2F43-BAF1-85C5-7567-B0513F6249B5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フリーフォーム: 図形 110">
                <a:extLst>
                  <a:ext uri="{FF2B5EF4-FFF2-40B4-BE49-F238E27FC236}">
                    <a16:creationId xmlns:a16="http://schemas.microsoft.com/office/drawing/2014/main" id="{CDCED10E-4D69-39D9-219C-3B4C47BFFD2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フリーフォーム: 図形 111">
                <a:extLst>
                  <a:ext uri="{FF2B5EF4-FFF2-40B4-BE49-F238E27FC236}">
                    <a16:creationId xmlns:a16="http://schemas.microsoft.com/office/drawing/2014/main" id="{D7B30AB1-71FF-32F2-E132-B7035CBDA715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フリーフォーム: 図形 112">
                <a:extLst>
                  <a:ext uri="{FF2B5EF4-FFF2-40B4-BE49-F238E27FC236}">
                    <a16:creationId xmlns:a16="http://schemas.microsoft.com/office/drawing/2014/main" id="{D246B1E9-F8A9-1A01-837E-32474EF3D540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4" name="フリーフォーム: 図形 113">
                <a:extLst>
                  <a:ext uri="{FF2B5EF4-FFF2-40B4-BE49-F238E27FC236}">
                    <a16:creationId xmlns:a16="http://schemas.microsoft.com/office/drawing/2014/main" id="{A960757C-0DE6-2031-DC19-B1614F5FFC5B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楕円 114">
                <a:extLst>
                  <a:ext uri="{FF2B5EF4-FFF2-40B4-BE49-F238E27FC236}">
                    <a16:creationId xmlns:a16="http://schemas.microsoft.com/office/drawing/2014/main" id="{C125C6E0-3CD4-4CF2-6F37-320DF05E8032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楕円 115">
                <a:extLst>
                  <a:ext uri="{FF2B5EF4-FFF2-40B4-BE49-F238E27FC236}">
                    <a16:creationId xmlns:a16="http://schemas.microsoft.com/office/drawing/2014/main" id="{1FA006B4-21C7-62F8-7239-A46D4DD971BB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楕円 116">
                <a:extLst>
                  <a:ext uri="{FF2B5EF4-FFF2-40B4-BE49-F238E27FC236}">
                    <a16:creationId xmlns:a16="http://schemas.microsoft.com/office/drawing/2014/main" id="{F3244AB1-C452-7E78-6BD4-14E4BB7A0C42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楕円 117">
                <a:extLst>
                  <a:ext uri="{FF2B5EF4-FFF2-40B4-BE49-F238E27FC236}">
                    <a16:creationId xmlns:a16="http://schemas.microsoft.com/office/drawing/2014/main" id="{ABE40666-3B03-B8DA-7FB4-686F713306E7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楕円 118">
                <a:extLst>
                  <a:ext uri="{FF2B5EF4-FFF2-40B4-BE49-F238E27FC236}">
                    <a16:creationId xmlns:a16="http://schemas.microsoft.com/office/drawing/2014/main" id="{8576C777-7D39-560E-98B1-61305EFAE820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乗算記号 71">
              <a:extLst>
                <a:ext uri="{FF2B5EF4-FFF2-40B4-BE49-F238E27FC236}">
                  <a16:creationId xmlns:a16="http://schemas.microsoft.com/office/drawing/2014/main" id="{730D9B09-575C-BB14-54BF-C687EA50DD49}"/>
                </a:ext>
              </a:extLst>
            </p:cNvPr>
            <p:cNvSpPr/>
            <p:nvPr/>
          </p:nvSpPr>
          <p:spPr>
            <a:xfrm>
              <a:off x="9872998" y="4084233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乗算記号 72">
              <a:extLst>
                <a:ext uri="{FF2B5EF4-FFF2-40B4-BE49-F238E27FC236}">
                  <a16:creationId xmlns:a16="http://schemas.microsoft.com/office/drawing/2014/main" id="{097F45BC-46A5-FBAC-4CDB-8B7804DC804F}"/>
                </a:ext>
              </a:extLst>
            </p:cNvPr>
            <p:cNvSpPr/>
            <p:nvPr/>
          </p:nvSpPr>
          <p:spPr>
            <a:xfrm>
              <a:off x="10136212" y="4918175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乗算記号 73">
              <a:extLst>
                <a:ext uri="{FF2B5EF4-FFF2-40B4-BE49-F238E27FC236}">
                  <a16:creationId xmlns:a16="http://schemas.microsoft.com/office/drawing/2014/main" id="{92A5EBAF-E85F-F606-00D1-3C9F34FBBAC5}"/>
                </a:ext>
              </a:extLst>
            </p:cNvPr>
            <p:cNvSpPr/>
            <p:nvPr/>
          </p:nvSpPr>
          <p:spPr>
            <a:xfrm>
              <a:off x="9050534" y="4918175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: 図形 74">
              <a:extLst>
                <a:ext uri="{FF2B5EF4-FFF2-40B4-BE49-F238E27FC236}">
                  <a16:creationId xmlns:a16="http://schemas.microsoft.com/office/drawing/2014/main" id="{98E54E65-76DC-6EFF-7C91-1D8F58336319}"/>
                </a:ext>
              </a:extLst>
            </p:cNvPr>
            <p:cNvSpPr/>
            <p:nvPr/>
          </p:nvSpPr>
          <p:spPr>
            <a:xfrm>
              <a:off x="5739853" y="2066007"/>
              <a:ext cx="960337" cy="1729239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4034323 h 4034323"/>
                <a:gd name="connsiteX1" fmla="*/ 1528877 w 2049631"/>
                <a:gd name="connsiteY1" fmla="*/ 3485682 h 4034323"/>
                <a:gd name="connsiteX2" fmla="*/ 2049631 w 2049631"/>
                <a:gd name="connsiteY2" fmla="*/ 2012195 h 4034323"/>
                <a:gd name="connsiteX3" fmla="*/ 807218 w 2049631"/>
                <a:gd name="connsiteY3" fmla="*/ 0 h 4034323"/>
                <a:gd name="connsiteX4" fmla="*/ 0 w 2049631"/>
                <a:gd name="connsiteY4" fmla="*/ 4034323 h 4034323"/>
                <a:gd name="connsiteX0" fmla="*/ 0 w 2230731"/>
                <a:gd name="connsiteY0" fmla="*/ 4034323 h 5900290"/>
                <a:gd name="connsiteX1" fmla="*/ 2230731 w 2230731"/>
                <a:gd name="connsiteY1" fmla="*/ 5900290 h 5900290"/>
                <a:gd name="connsiteX2" fmla="*/ 2049631 w 2230731"/>
                <a:gd name="connsiteY2" fmla="*/ 2012195 h 5900290"/>
                <a:gd name="connsiteX3" fmla="*/ 807218 w 2230731"/>
                <a:gd name="connsiteY3" fmla="*/ 0 h 5900290"/>
                <a:gd name="connsiteX4" fmla="*/ 0 w 2230731"/>
                <a:gd name="connsiteY4" fmla="*/ 4034323 h 590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731" h="5900290">
                  <a:moveTo>
                    <a:pt x="0" y="4034323"/>
                  </a:moveTo>
                  <a:lnTo>
                    <a:pt x="2230731" y="5900290"/>
                  </a:lnTo>
                  <a:lnTo>
                    <a:pt x="2049631" y="2012195"/>
                  </a:lnTo>
                  <a:lnTo>
                    <a:pt x="807218" y="0"/>
                  </a:lnTo>
                  <a:lnTo>
                    <a:pt x="0" y="4034323"/>
                  </a:lnTo>
                  <a:close/>
                </a:path>
              </a:pathLst>
            </a:custGeom>
            <a:solidFill>
              <a:srgbClr val="8ADB8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9AB88DC1-58B8-986D-2E98-35E66723A906}"/>
                </a:ext>
              </a:extLst>
            </p:cNvPr>
            <p:cNvSpPr/>
            <p:nvPr/>
          </p:nvSpPr>
          <p:spPr>
            <a:xfrm>
              <a:off x="4392354" y="2061033"/>
              <a:ext cx="1697208" cy="1726825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817504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27728 w 2049631"/>
                <a:gd name="connsiteY1" fmla="*/ 1386946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27728 w 2049631"/>
                <a:gd name="connsiteY1" fmla="*/ 1390230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9631" h="2022128">
                  <a:moveTo>
                    <a:pt x="0" y="2022128"/>
                  </a:moveTo>
                  <a:lnTo>
                    <a:pt x="1627728" y="1390230"/>
                  </a:lnTo>
                  <a:lnTo>
                    <a:pt x="2049631" y="0"/>
                  </a:lnTo>
                  <a:lnTo>
                    <a:pt x="769493" y="736007"/>
                  </a:lnTo>
                  <a:lnTo>
                    <a:pt x="0" y="2022128"/>
                  </a:lnTo>
                  <a:close/>
                </a:path>
              </a:pathLst>
            </a:custGeom>
            <a:solidFill>
              <a:srgbClr val="8987D9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EE2EC6D8-5F40-54E5-7F61-95F76CD5937B}"/>
                </a:ext>
              </a:extLst>
            </p:cNvPr>
            <p:cNvGrpSpPr/>
            <p:nvPr/>
          </p:nvGrpSpPr>
          <p:grpSpPr>
            <a:xfrm>
              <a:off x="4336217" y="2003620"/>
              <a:ext cx="2914452" cy="2850760"/>
              <a:chOff x="1513470" y="1992161"/>
              <a:chExt cx="3447483" cy="3410207"/>
            </a:xfrm>
          </p:grpSpPr>
          <p:sp>
            <p:nvSpPr>
              <p:cNvPr id="100" name="楕円 99">
                <a:extLst>
                  <a:ext uri="{FF2B5EF4-FFF2-40B4-BE49-F238E27FC236}">
                    <a16:creationId xmlns:a16="http://schemas.microsoft.com/office/drawing/2014/main" id="{19A8107F-40EE-4419-4361-58CCD1DDD6C3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フリーフォーム: 図形 100">
                <a:extLst>
                  <a:ext uri="{FF2B5EF4-FFF2-40B4-BE49-F238E27FC236}">
                    <a16:creationId xmlns:a16="http://schemas.microsoft.com/office/drawing/2014/main" id="{9E85AF4A-15AB-249E-39C8-DEECCCA4CB36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フリーフォーム: 図形 101">
                <a:extLst>
                  <a:ext uri="{FF2B5EF4-FFF2-40B4-BE49-F238E27FC236}">
                    <a16:creationId xmlns:a16="http://schemas.microsoft.com/office/drawing/2014/main" id="{77099856-6F15-BADC-C6CF-2D15E5272968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フリーフォーム: 図形 102">
                <a:extLst>
                  <a:ext uri="{FF2B5EF4-FFF2-40B4-BE49-F238E27FC236}">
                    <a16:creationId xmlns:a16="http://schemas.microsoft.com/office/drawing/2014/main" id="{C72E0585-6DAE-DE54-7BE9-32ACA0C4FA48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フリーフォーム: 図形 103">
                <a:extLst>
                  <a:ext uri="{FF2B5EF4-FFF2-40B4-BE49-F238E27FC236}">
                    <a16:creationId xmlns:a16="http://schemas.microsoft.com/office/drawing/2014/main" id="{DD4D0678-5A4D-374D-BC6D-CBBA9C4AF07E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楕円 104">
                <a:extLst>
                  <a:ext uri="{FF2B5EF4-FFF2-40B4-BE49-F238E27FC236}">
                    <a16:creationId xmlns:a16="http://schemas.microsoft.com/office/drawing/2014/main" id="{68C15A35-7BEB-EB06-BB98-CB7D8CD04FDA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楕円 105">
                <a:extLst>
                  <a:ext uri="{FF2B5EF4-FFF2-40B4-BE49-F238E27FC236}">
                    <a16:creationId xmlns:a16="http://schemas.microsoft.com/office/drawing/2014/main" id="{4ADD537B-462D-501E-7286-4AD74C75F815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楕円 106">
                <a:extLst>
                  <a:ext uri="{FF2B5EF4-FFF2-40B4-BE49-F238E27FC236}">
                    <a16:creationId xmlns:a16="http://schemas.microsoft.com/office/drawing/2014/main" id="{0F2D858F-F1B8-C658-D16F-11774D44207B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楕円 107">
                <a:extLst>
                  <a:ext uri="{FF2B5EF4-FFF2-40B4-BE49-F238E27FC236}">
                    <a16:creationId xmlns:a16="http://schemas.microsoft.com/office/drawing/2014/main" id="{38D273FD-5BDB-69C1-DE6A-7E6AC66F2462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楕円 108">
                <a:extLst>
                  <a:ext uri="{FF2B5EF4-FFF2-40B4-BE49-F238E27FC236}">
                    <a16:creationId xmlns:a16="http://schemas.microsoft.com/office/drawing/2014/main" id="{C7D8C06E-AA90-DDD1-327C-CC29CA5E1921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5B1DFD7D-A0EF-492D-360D-D29D5F0AD2E4}"/>
                </a:ext>
              </a:extLst>
            </p:cNvPr>
            <p:cNvSpPr txBox="1"/>
            <p:nvPr/>
          </p:nvSpPr>
          <p:spPr>
            <a:xfrm>
              <a:off x="1345241" y="4898329"/>
              <a:ext cx="954457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Calibri" panose="020F0502020204030204" pitchFamily="34" charset="0"/>
                </a:rPr>
                <a:t>FEM</a:t>
              </a:r>
              <a:endParaRPr lang="ja-JP" alt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00D475E9-6109-9C79-8E2F-3130AA2FD47D}"/>
                </a:ext>
              </a:extLst>
            </p:cNvPr>
            <p:cNvSpPr txBox="1"/>
            <p:nvPr/>
          </p:nvSpPr>
          <p:spPr>
            <a:xfrm>
              <a:off x="5160761" y="4898329"/>
              <a:ext cx="1449318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Calibri" panose="020F0502020204030204" pitchFamily="34" charset="0"/>
                </a:rPr>
                <a:t>ES-FEM</a:t>
              </a:r>
              <a:endParaRPr lang="ja-JP" alt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10A1BA3-1638-859D-A7A4-0C77F433471A}"/>
                </a:ext>
              </a:extLst>
            </p:cNvPr>
            <p:cNvSpPr txBox="1"/>
            <p:nvPr/>
          </p:nvSpPr>
          <p:spPr>
            <a:xfrm>
              <a:off x="9258990" y="6376090"/>
              <a:ext cx="1320262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Calibri" panose="020F0502020204030204" pitchFamily="34" charset="0"/>
                </a:rPr>
                <a:t>EC-SSE</a:t>
              </a:r>
              <a:endParaRPr lang="ja-JP" altLang="en-US" sz="2400" dirty="0">
                <a:latin typeface="Calibri" panose="020F0502020204030204" pitchFamily="34" charset="0"/>
              </a:endParaRPr>
            </a:p>
          </p:txBody>
        </p: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F46A5EE3-4C37-062B-05DB-F794E4708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198" y="580138"/>
              <a:ext cx="2249592" cy="1687194"/>
            </a:xfrm>
            <a:prstGeom prst="rect">
              <a:avLst/>
            </a:prstGeom>
          </p:spPr>
        </p:pic>
        <p:sp>
          <p:nvSpPr>
            <p:cNvPr id="82" name="乗算記号 81">
              <a:extLst>
                <a:ext uri="{FF2B5EF4-FFF2-40B4-BE49-F238E27FC236}">
                  <a16:creationId xmlns:a16="http://schemas.microsoft.com/office/drawing/2014/main" id="{8DFEBA5D-A163-09B5-2A44-BCC3FEE32582}"/>
                </a:ext>
              </a:extLst>
            </p:cNvPr>
            <p:cNvSpPr/>
            <p:nvPr/>
          </p:nvSpPr>
          <p:spPr>
            <a:xfrm>
              <a:off x="9880608" y="1046694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乗算記号 82">
              <a:extLst>
                <a:ext uri="{FF2B5EF4-FFF2-40B4-BE49-F238E27FC236}">
                  <a16:creationId xmlns:a16="http://schemas.microsoft.com/office/drawing/2014/main" id="{3E72FE85-7DDC-434D-0739-D1427BDE9FFE}"/>
                </a:ext>
              </a:extLst>
            </p:cNvPr>
            <p:cNvSpPr/>
            <p:nvPr/>
          </p:nvSpPr>
          <p:spPr>
            <a:xfrm>
              <a:off x="10143822" y="1880636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乗算記号 83">
              <a:extLst>
                <a:ext uri="{FF2B5EF4-FFF2-40B4-BE49-F238E27FC236}">
                  <a16:creationId xmlns:a16="http://schemas.microsoft.com/office/drawing/2014/main" id="{0352923D-06C0-F965-BD0B-CC5D6FEEE458}"/>
                </a:ext>
              </a:extLst>
            </p:cNvPr>
            <p:cNvSpPr/>
            <p:nvPr/>
          </p:nvSpPr>
          <p:spPr>
            <a:xfrm>
              <a:off x="9058144" y="1880636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FC6AFA79-84A2-36FF-A59E-34F4F54B0BA2}"/>
                </a:ext>
              </a:extLst>
            </p:cNvPr>
            <p:cNvGrpSpPr/>
            <p:nvPr/>
          </p:nvGrpSpPr>
          <p:grpSpPr>
            <a:xfrm>
              <a:off x="8368939" y="481910"/>
              <a:ext cx="2914452" cy="2850760"/>
              <a:chOff x="1513470" y="1992161"/>
              <a:chExt cx="3447483" cy="3410207"/>
            </a:xfrm>
          </p:grpSpPr>
          <p:sp>
            <p:nvSpPr>
              <p:cNvPr id="90" name="楕円 89">
                <a:extLst>
                  <a:ext uri="{FF2B5EF4-FFF2-40B4-BE49-F238E27FC236}">
                    <a16:creationId xmlns:a16="http://schemas.microsoft.com/office/drawing/2014/main" id="{621C3D53-6C55-B572-A3D5-F7DE84033318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フリーフォーム: 図形 90">
                <a:extLst>
                  <a:ext uri="{FF2B5EF4-FFF2-40B4-BE49-F238E27FC236}">
                    <a16:creationId xmlns:a16="http://schemas.microsoft.com/office/drawing/2014/main" id="{3702EDFB-8ACF-45D6-FA3E-45363E3BB62A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フリーフォーム: 図形 91">
                <a:extLst>
                  <a:ext uri="{FF2B5EF4-FFF2-40B4-BE49-F238E27FC236}">
                    <a16:creationId xmlns:a16="http://schemas.microsoft.com/office/drawing/2014/main" id="{9DBB29ED-0E97-43DD-C7EF-11CCBFAAA0BC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フリーフォーム: 図形 92">
                <a:extLst>
                  <a:ext uri="{FF2B5EF4-FFF2-40B4-BE49-F238E27FC236}">
                    <a16:creationId xmlns:a16="http://schemas.microsoft.com/office/drawing/2014/main" id="{86A4777D-A2CA-244C-180D-EFDF9BB92252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4" name="フリーフォーム: 図形 93">
                <a:extLst>
                  <a:ext uri="{FF2B5EF4-FFF2-40B4-BE49-F238E27FC236}">
                    <a16:creationId xmlns:a16="http://schemas.microsoft.com/office/drawing/2014/main" id="{A3A2E664-F071-80B8-749E-44D993BB948E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楕円 94">
                <a:extLst>
                  <a:ext uri="{FF2B5EF4-FFF2-40B4-BE49-F238E27FC236}">
                    <a16:creationId xmlns:a16="http://schemas.microsoft.com/office/drawing/2014/main" id="{30ADD098-524C-6E33-559B-888B80AAF127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楕円 95">
                <a:extLst>
                  <a:ext uri="{FF2B5EF4-FFF2-40B4-BE49-F238E27FC236}">
                    <a16:creationId xmlns:a16="http://schemas.microsoft.com/office/drawing/2014/main" id="{37373FA2-40D9-FEA3-C99E-55C7FA8C152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楕円 96">
                <a:extLst>
                  <a:ext uri="{FF2B5EF4-FFF2-40B4-BE49-F238E27FC236}">
                    <a16:creationId xmlns:a16="http://schemas.microsoft.com/office/drawing/2014/main" id="{2E78CA4C-C1EC-0352-6C96-2F0123BBBC19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楕円 97">
                <a:extLst>
                  <a:ext uri="{FF2B5EF4-FFF2-40B4-BE49-F238E27FC236}">
                    <a16:creationId xmlns:a16="http://schemas.microsoft.com/office/drawing/2014/main" id="{4F6BEF11-DB8F-F23A-104F-07F75AF64BA5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楕円 98">
                <a:extLst>
                  <a:ext uri="{FF2B5EF4-FFF2-40B4-BE49-F238E27FC236}">
                    <a16:creationId xmlns:a16="http://schemas.microsoft.com/office/drawing/2014/main" id="{57D4767C-74C5-18AA-59E8-F00F9FAD71F0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3B3FB176-0EAC-2909-846F-E4547CED08B9}"/>
                </a:ext>
              </a:extLst>
            </p:cNvPr>
            <p:cNvSpPr txBox="1"/>
            <p:nvPr/>
          </p:nvSpPr>
          <p:spPr>
            <a:xfrm>
              <a:off x="9474411" y="-93135"/>
              <a:ext cx="797175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latin typeface="Calibri" panose="020F0502020204030204" pitchFamily="34" charset="0"/>
                </a:rPr>
                <a:t>SSE</a:t>
              </a:r>
              <a:endParaRPr lang="ja-JP" alt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87" name="矢印: 右 86">
              <a:extLst>
                <a:ext uri="{FF2B5EF4-FFF2-40B4-BE49-F238E27FC236}">
                  <a16:creationId xmlns:a16="http://schemas.microsoft.com/office/drawing/2014/main" id="{E86D4C0D-6789-44FE-01FF-8F18EEC89AE6}"/>
                </a:ext>
              </a:extLst>
            </p:cNvPr>
            <p:cNvSpPr/>
            <p:nvPr/>
          </p:nvSpPr>
          <p:spPr>
            <a:xfrm>
              <a:off x="3392905" y="3200608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矢印: 右 87">
              <a:extLst>
                <a:ext uri="{FF2B5EF4-FFF2-40B4-BE49-F238E27FC236}">
                  <a16:creationId xmlns:a16="http://schemas.microsoft.com/office/drawing/2014/main" id="{0B4B36C2-82AC-353A-E250-48ED9265BF63}"/>
                </a:ext>
              </a:extLst>
            </p:cNvPr>
            <p:cNvSpPr/>
            <p:nvPr/>
          </p:nvSpPr>
          <p:spPr>
            <a:xfrm rot="19572626">
              <a:off x="7430920" y="2210964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矢印: 右 88">
              <a:extLst>
                <a:ext uri="{FF2B5EF4-FFF2-40B4-BE49-F238E27FC236}">
                  <a16:creationId xmlns:a16="http://schemas.microsoft.com/office/drawing/2014/main" id="{453DDE9C-ECBB-A6AA-4076-B8AC16CBDFDB}"/>
                </a:ext>
              </a:extLst>
            </p:cNvPr>
            <p:cNvSpPr/>
            <p:nvPr/>
          </p:nvSpPr>
          <p:spPr>
            <a:xfrm rot="1887560">
              <a:off x="7429958" y="4178245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344B80-FF65-0EA2-5556-928FDBF0627D}"/>
              </a:ext>
            </a:extLst>
          </p:cNvPr>
          <p:cNvSpPr txBox="1"/>
          <p:nvPr/>
        </p:nvSpPr>
        <p:spPr>
          <a:xfrm>
            <a:off x="3707483" y="5352760"/>
            <a:ext cx="4759385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calculation time is disregarded,</a:t>
            </a:r>
            <a:b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EC-SSE is expected to provide highly accurate strain/stress with a T3/T4 mesh.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DEC18A-DF27-F690-E84D-76E5CF85659E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05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 in the same procedure as ES-FEM.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represents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 in its edge smoothing domain,</a:t>
                </a:r>
                <a:br>
                  <a:rPr lang="en-US" altLang="ja-JP" sz="2400" dirty="0"/>
                </a:br>
                <a:r>
                  <a:rPr lang="en-US" altLang="ja-JP" sz="2400" dirty="0"/>
                  <a:t>and </a:t>
                </a:r>
                <a:r>
                  <a:rPr lang="en-US" altLang="ja-JP" sz="2400" b="1" u="sng" dirty="0"/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u="sng" dirty="0"/>
                  <a:t> is linearly distributing in each cell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Make three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 in each cell as the </a:t>
                </a:r>
                <a:r>
                  <a:rPr lang="en-US" altLang="ja-JP" sz="2400" b="1" dirty="0">
                    <a:solidFill>
                      <a:srgbClr val="FF9900"/>
                    </a:solidFill>
                  </a:rPr>
                  <a:t>average of neighbor two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9900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9900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𝐄𝐝𝐠𝐞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9900"/>
                        </a:solidFill>
                        <a:latin typeface="Cambria Math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990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9900"/>
                    </a:solidFill>
                  </a:rPr>
                  <a:t>s</a:t>
                </a:r>
                <a:r>
                  <a:rPr lang="en-US" altLang="ja-JP" sz="2400" b="1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Gaus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 in the same manner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as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  <a:endParaRPr lang="ja-JP" altLang="en-US" sz="2400" dirty="0">
                  <a:latin typeface="+mn-lt"/>
                </a:endParaRPr>
              </a:p>
              <a:p>
                <a:endParaRPr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</a:rPr>
              <a:t>SSE</a:t>
            </a:r>
            <a:endParaRPr kumimoji="1" lang="ja-JP" altLang="en-US" dirty="0">
              <a:ln>
                <a:solidFill>
                  <a:schemeClr val="bg1"/>
                </a:solidFill>
              </a:ln>
              <a:solidFill>
                <a:srgbClr val="FF99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pic>
        <p:nvPicPr>
          <p:cNvPr id="9" name="図 8" descr="図形, 多角形&#10;&#10;自動的に生成された説明">
            <a:extLst>
              <a:ext uri="{FF2B5EF4-FFF2-40B4-BE49-F238E27FC236}">
                <a16:creationId xmlns:a16="http://schemas.microsoft.com/office/drawing/2014/main" id="{878D5306-62AD-DD80-3276-AD52BA56D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76" y="2937278"/>
            <a:ext cx="3759716" cy="3048006"/>
          </a:xfrm>
          <a:prstGeom prst="rect">
            <a:avLst/>
          </a:prstGeom>
        </p:spPr>
      </p:pic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3B0D18C1-C7A2-8214-C8CF-583C7FDD9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75" y="2937278"/>
            <a:ext cx="3759716" cy="3048006"/>
          </a:xfrm>
          <a:prstGeom prst="rect">
            <a:avLst/>
          </a:prstGeom>
        </p:spPr>
      </p:pic>
      <p:pic>
        <p:nvPicPr>
          <p:cNvPr id="12" name="図 11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B3EA0006-42DC-50C6-DB9B-9A11232FB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74" y="2937278"/>
            <a:ext cx="3759716" cy="304800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3A0CBD-85F5-12CB-B837-928ED081A2EA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293435-B650-0709-5DF1-69EFAECC06F6}"/>
              </a:ext>
            </a:extLst>
          </p:cNvPr>
          <p:cNvSpPr txBox="1"/>
          <p:nvPr/>
        </p:nvSpPr>
        <p:spPr>
          <a:xfrm>
            <a:off x="8333769" y="3480980"/>
            <a:ext cx="3455683" cy="120032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No shear locking 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with T3/T4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Fast mesh convergence rate </a:t>
            </a:r>
            <a:b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in strain/stress.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9EFF50-4FEB-C83A-6B4F-D601544D18E2}"/>
              </a:ext>
            </a:extLst>
          </p:cNvPr>
          <p:cNvSpPr txBox="1"/>
          <p:nvPr/>
        </p:nvSpPr>
        <p:spPr>
          <a:xfrm>
            <a:off x="628753" y="4948706"/>
            <a:ext cx="32188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</a:rPr>
              <a:t>Strain distribution is</a:t>
            </a:r>
            <a:br>
              <a:rPr lang="en-US" altLang="ja-JP" dirty="0">
                <a:latin typeface="Calibri" panose="020F0502020204030204" pitchFamily="34" charset="0"/>
              </a:rPr>
            </a:br>
            <a:r>
              <a:rPr lang="en-US" altLang="ja-JP" u="sng" dirty="0">
                <a:latin typeface="Calibri" panose="020F0502020204030204" pitchFamily="34" charset="0"/>
              </a:rPr>
              <a:t>piecewise-linear in each cell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C69899-7E3E-FDD0-0C52-73D13E137EAB}"/>
              </a:ext>
            </a:extLst>
          </p:cNvPr>
          <p:cNvSpPr txBox="1"/>
          <p:nvPr/>
        </p:nvSpPr>
        <p:spPr>
          <a:xfrm>
            <a:off x="486376" y="3278743"/>
            <a:ext cx="35035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</a:rPr>
              <a:t>Conducting strain smoothing twice,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the strain/stress are evaluated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at each Gauss point.</a:t>
            </a:r>
            <a:endParaRPr lang="en-US" altLang="ja-JP" dirty="0">
              <a:latin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4A9FEF-9A61-2EF3-E72C-4046360424CB}"/>
              </a:ext>
            </a:extLst>
          </p:cNvPr>
          <p:cNvSpPr txBox="1"/>
          <p:nvPr/>
        </p:nvSpPr>
        <p:spPr>
          <a:xfrm>
            <a:off x="8328248" y="4689140"/>
            <a:ext cx="346120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Cannot avoid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volumetric locking and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pressure checkerboarding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DE714EB-DBF5-5713-E8FD-EA8BA8C79E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Cantilever Bending Analysis with Dead Load at the Tip</a:t>
                </a:r>
                <a:r>
                  <a:rPr lang="ja-JP" altLang="en-US" dirty="0"/>
                  <a:t>   </a:t>
                </a:r>
                <a:r>
                  <a:rPr lang="en-US" altLang="ja-JP" dirty="0"/>
                  <a:t>Size:</a:t>
                </a:r>
                <a:r>
                  <a:rPr lang="en-US" altLang="ja-JP" sz="2400" dirty="0"/>
                  <a:t>10x1 m,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kumimoji="1" lang="en-US" altLang="ja-JP" dirty="0"/>
              </a:p>
              <a:p>
                <a:pPr marL="0" indent="0">
                  <a:buNone/>
                </a:pPr>
                <a: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Mises stress</a:t>
                </a:r>
              </a:p>
              <a:p>
                <a:pPr marL="0" indent="0">
                  <a:buNone/>
                </a:pPr>
                <a:endParaRPr lang="en-US" altLang="ja-JP" sz="2000" b="1" dirty="0"/>
              </a:p>
              <a:p>
                <a:pPr marL="0" indent="0">
                  <a:buNone/>
                </a:pPr>
                <a:endParaRPr kumimoji="1" lang="en-US" altLang="ja-JP" sz="2000" b="1" dirty="0"/>
              </a:p>
              <a:p>
                <a:pPr marL="0" indent="0">
                  <a:buNone/>
                </a:pPr>
                <a:endParaRPr lang="en-US" altLang="ja-JP" sz="2000" b="1" dirty="0"/>
              </a:p>
              <a:p>
                <a:pPr marL="0" indent="0">
                  <a:buNone/>
                </a:pPr>
                <a:endParaRPr kumimoji="1" lang="en-US" altLang="ja-JP" sz="1600" b="1" dirty="0"/>
              </a:p>
              <a:p>
                <a:pPr marL="0" indent="0">
                  <a:buNone/>
                </a:pPr>
                <a:r>
                  <a:rPr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Pressure</a:t>
                </a:r>
                <a:endPara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DE714EB-DBF5-5713-E8FD-EA8BA8C79E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67113EE4-0320-31D2-4410-01C256B2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Performance of ES-FEM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5FD1F3-0DF4-D368-0813-5B37A4EF2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 descr="カラフルな光の線&#10;&#10;中程度の精度で自動的に生成された説明">
            <a:extLst>
              <a:ext uri="{FF2B5EF4-FFF2-40B4-BE49-F238E27FC236}">
                <a16:creationId xmlns:a16="http://schemas.microsoft.com/office/drawing/2014/main" id="{8258A94F-552B-6F55-ACD5-1F1745A1E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01"/>
          <a:stretch/>
        </p:blipFill>
        <p:spPr>
          <a:xfrm>
            <a:off x="1" y="1408295"/>
            <a:ext cx="6096836" cy="1152128"/>
          </a:xfrm>
          <a:prstGeom prst="rect">
            <a:avLst/>
          </a:prstGeom>
        </p:spPr>
      </p:pic>
      <p:pic>
        <p:nvPicPr>
          <p:cNvPr id="8" name="図 7" descr="カラフルな光の線&#10;&#10;自動的に生成された説明">
            <a:extLst>
              <a:ext uri="{FF2B5EF4-FFF2-40B4-BE49-F238E27FC236}">
                <a16:creationId xmlns:a16="http://schemas.microsoft.com/office/drawing/2014/main" id="{9D20C705-F385-2482-25E2-F5AC2892FC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7"/>
          <a:stretch/>
        </p:blipFill>
        <p:spPr>
          <a:xfrm>
            <a:off x="0" y="3200160"/>
            <a:ext cx="6096000" cy="115212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82EA278-CF0D-4752-2D77-67BF596EC6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31"/>
          <a:stretch/>
        </p:blipFill>
        <p:spPr>
          <a:xfrm>
            <a:off x="6133913" y="1408295"/>
            <a:ext cx="6057161" cy="1512168"/>
          </a:xfrm>
          <a:prstGeom prst="rect">
            <a:avLst/>
          </a:prstGeom>
        </p:spPr>
      </p:pic>
      <p:pic>
        <p:nvPicPr>
          <p:cNvPr id="12" name="図 11" descr="スクリーンショットの画面&#10;&#10;中程度の精度で自動的に生成された説明">
            <a:extLst>
              <a:ext uri="{FF2B5EF4-FFF2-40B4-BE49-F238E27FC236}">
                <a16:creationId xmlns:a16="http://schemas.microsoft.com/office/drawing/2014/main" id="{58A89496-9716-952F-FEC5-71105F8DF6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31"/>
          <a:stretch/>
        </p:blipFill>
        <p:spPr>
          <a:xfrm>
            <a:off x="6133912" y="3172490"/>
            <a:ext cx="6057162" cy="15121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C484BA-A063-5652-CA2D-B78CDE58AC94}"/>
              </a:ext>
            </a:extLst>
          </p:cNvPr>
          <p:cNvSpPr txBox="1"/>
          <p:nvPr/>
        </p:nvSpPr>
        <p:spPr>
          <a:xfrm>
            <a:off x="2175862" y="4233282"/>
            <a:ext cx="2135265" cy="7078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ABAQUS CPE3 </a:t>
            </a:r>
            <a:b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</a:br>
            <a: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(Standard FEM-T3)</a:t>
            </a:r>
            <a:endParaRPr kumimoji="1" lang="ja-JP" altLang="en-US" sz="2000" dirty="0">
              <a:solidFill>
                <a:srgbClr val="008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6099F9E-52BF-008F-8164-3399D0E27C4A}"/>
              </a:ext>
            </a:extLst>
          </p:cNvPr>
          <p:cNvSpPr txBox="1"/>
          <p:nvPr/>
        </p:nvSpPr>
        <p:spPr>
          <a:xfrm>
            <a:off x="8803640" y="4347168"/>
            <a:ext cx="1338828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ES-FEM-T3</a:t>
            </a:r>
            <a:endParaRPr kumimoji="1" lang="ja-JP" altLang="en-US" sz="2000" dirty="0">
              <a:solidFill>
                <a:srgbClr val="FF0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81CE306-4C60-8D24-365C-A0380307C0EE}"/>
              </a:ext>
            </a:extLst>
          </p:cNvPr>
          <p:cNvSpPr/>
          <p:nvPr/>
        </p:nvSpPr>
        <p:spPr>
          <a:xfrm>
            <a:off x="1055440" y="5157192"/>
            <a:ext cx="10081120" cy="936104"/>
          </a:xfrm>
          <a:prstGeom prst="round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ES-FEM-T3 gives more accurate stress/strain distributions </a:t>
            </a:r>
            <a:br>
              <a:rPr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than the standard FEM-T3 using the same mesh.</a:t>
            </a:r>
            <a:endParaRPr kumimoji="1" lang="ja-JP" altLang="en-US" sz="2400" dirty="0">
              <a:solidFill>
                <a:schemeClr val="tx1"/>
              </a:solidFill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42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63051897-D27A-7490-2BDD-9E8782AD83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Cantilever Bending Analysis with Dead Load at the Tip</a:t>
                </a:r>
                <a:r>
                  <a:rPr lang="ja-JP" altLang="en-US" dirty="0"/>
                  <a:t>   </a:t>
                </a:r>
                <a:r>
                  <a:rPr lang="en-US" altLang="ja-JP" dirty="0"/>
                  <a:t>Size:</a:t>
                </a:r>
                <a:r>
                  <a:rPr lang="en-US" altLang="ja-JP" sz="2400" dirty="0"/>
                  <a:t>10x1 m,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63051897-D27A-7490-2BDD-9E8782AD83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D6933F58-EBCF-EBFD-AB75-169B890F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Performance of ES-FEM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1E7DFE-54CC-753D-8713-1B53AD89C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52FE695-FCE3-0289-E0AA-57C181C58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663381"/>
              </p:ext>
            </p:extLst>
          </p:nvPr>
        </p:nvGraphicFramePr>
        <p:xfrm>
          <a:off x="7932204" y="1376772"/>
          <a:ext cx="3546561" cy="3235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35468">
                  <a:extLst>
                    <a:ext uri="{9D8B030D-6E8A-4147-A177-3AD203B41FA5}">
                      <a16:colId xmlns:a16="http://schemas.microsoft.com/office/drawing/2014/main" val="3198675668"/>
                    </a:ext>
                  </a:extLst>
                </a:gridCol>
                <a:gridCol w="1711093">
                  <a:extLst>
                    <a:ext uri="{9D8B030D-6E8A-4147-A177-3AD203B41FA5}">
                      <a16:colId xmlns:a16="http://schemas.microsoft.com/office/drawing/2014/main" val="328636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Mesh Seed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Size (m)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The Number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of Cells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6627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46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84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514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342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203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1,442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11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5,766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30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1/32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23,034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95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1/64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92,146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884683"/>
                  </a:ext>
                </a:extLst>
              </a:tr>
            </a:tbl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46AE473-EB48-24FB-3C89-FF187A8FAB21}"/>
              </a:ext>
            </a:extLst>
          </p:cNvPr>
          <p:cNvSpPr/>
          <p:nvPr/>
        </p:nvSpPr>
        <p:spPr>
          <a:xfrm>
            <a:off x="10398645" y="2420888"/>
            <a:ext cx="4680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D59CF27-3488-93A0-D1E1-82C8D12B78AE}"/>
              </a:ext>
            </a:extLst>
          </p:cNvPr>
          <p:cNvSpPr/>
          <p:nvPr/>
        </p:nvSpPr>
        <p:spPr>
          <a:xfrm>
            <a:off x="10317019" y="3537012"/>
            <a:ext cx="621686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AE6552-1CC1-C1D8-ABE9-63FAFC6B2C90}"/>
              </a:ext>
            </a:extLst>
          </p:cNvPr>
          <p:cNvSpPr txBox="1"/>
          <p:nvPr/>
        </p:nvSpPr>
        <p:spPr>
          <a:xfrm>
            <a:off x="10881284" y="2354968"/>
            <a:ext cx="1212191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Converged</a:t>
            </a:r>
            <a:endParaRPr kumimoji="1" lang="ja-JP" altLang="en-US" dirty="0">
              <a:solidFill>
                <a:srgbClr val="FF0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BD4AA69-25B3-20FF-C3FB-EF959E6C67E7}"/>
              </a:ext>
            </a:extLst>
          </p:cNvPr>
          <p:cNvSpPr txBox="1"/>
          <p:nvPr/>
        </p:nvSpPr>
        <p:spPr>
          <a:xfrm>
            <a:off x="10881285" y="3483850"/>
            <a:ext cx="1212190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Converged</a:t>
            </a:r>
            <a:endParaRPr kumimoji="1" lang="ja-JP" altLang="en-US" dirty="0">
              <a:solidFill>
                <a:srgbClr val="008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51D4F05-3A1D-2B0E-6921-AE5D6A0AA849}"/>
              </a:ext>
            </a:extLst>
          </p:cNvPr>
          <p:cNvSpPr/>
          <p:nvPr/>
        </p:nvSpPr>
        <p:spPr>
          <a:xfrm>
            <a:off x="1036972" y="5469034"/>
            <a:ext cx="10117124" cy="874775"/>
          </a:xfrm>
          <a:prstGeom prst="round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ES-FEM-T3 is shear locking free and thus the mesh convergence rate of displacement/force is much faster than the Standard FEM-T3.</a:t>
            </a:r>
            <a:endParaRPr kumimoji="1" lang="ja-JP" altLang="en-US" sz="2400" dirty="0">
              <a:solidFill>
                <a:schemeClr val="tx1"/>
              </a:solidFill>
              <a:ea typeface="HG創英角ﾎﾟｯﾌﾟ体" panose="040B0A09000000000000" pitchFamily="49" charset="-128"/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A32D6E7F-5DAB-81B8-A437-991CECBD5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336" y="1124744"/>
            <a:ext cx="7459173" cy="42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A5EEC-B255-4962-ABD9-106347F9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What </a:t>
            </a:r>
            <a:r>
              <a:rPr lang="en-US" altLang="ja-JP" dirty="0"/>
              <a:t>are the benefits of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2C8EF1-71B3-4735-86B2-DB8AED486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FF0000"/>
                </a:solidFill>
              </a:rPr>
              <a:t>Super-linear mesh convergence rate with T4 mesh.</a:t>
            </a:r>
            <a:br>
              <a:rPr kumimoji="1" lang="en-US" altLang="ja-JP" b="1" dirty="0">
                <a:solidFill>
                  <a:srgbClr val="FF0000"/>
                </a:solidFill>
              </a:rPr>
            </a:br>
            <a:r>
              <a:rPr lang="en-US" altLang="ja-JP" sz="2400" dirty="0"/>
              <a:t>(Almost same rate as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-order elements with T4 mesh.)</a:t>
            </a:r>
            <a:endParaRPr lang="en-US" altLang="ja-JP" dirty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E89049"/>
                </a:solidFill>
              </a:rPr>
              <a:t>Shear locking free with ES-FEM-T4.</a:t>
            </a:r>
            <a:br>
              <a:rPr lang="en-US" altLang="ja-JP" b="1" dirty="0">
                <a:solidFill>
                  <a:srgbClr val="008000"/>
                </a:solidFill>
              </a:rPr>
            </a:br>
            <a:r>
              <a:rPr lang="en-US" altLang="ja-JP" sz="2400" dirty="0"/>
              <a:t>(Good accuracy with T4 mesh in solid mechanics.)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0070C0"/>
                </a:solidFill>
              </a:rPr>
              <a:t>Volumetric locking free with NS-FEM-T4.</a:t>
            </a:r>
            <a:br>
              <a:rPr kumimoji="1" lang="en-US" altLang="ja-JP" b="1" dirty="0">
                <a:solidFill>
                  <a:srgbClr val="0070C0"/>
                </a:solidFill>
              </a:rPr>
            </a:br>
            <a:r>
              <a:rPr kumimoji="1" lang="en-US" altLang="ja-JP" sz="2400" dirty="0"/>
              <a:t>(</a:t>
            </a:r>
            <a:r>
              <a:rPr lang="en-US" altLang="ja-JP" sz="2400" dirty="0"/>
              <a:t>Key technique for </a:t>
            </a:r>
            <a:r>
              <a:rPr kumimoji="1" lang="en-US" altLang="ja-JP" sz="2400" dirty="0"/>
              <a:t>rubber-like nearly incompressible solid.)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008000"/>
                </a:solidFill>
              </a:rPr>
              <a:t>Little accuracy loss with skewed meshes.</a:t>
            </a:r>
            <a:br>
              <a:rPr kumimoji="1" lang="en-US" altLang="ja-JP" b="1" dirty="0">
                <a:solidFill>
                  <a:srgbClr val="008000"/>
                </a:solidFill>
              </a:rPr>
            </a:br>
            <a:r>
              <a:rPr lang="en-US" altLang="ja-JP" sz="2400" dirty="0"/>
              <a:t>(No problem with complex geometry or severe deformation.)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7030A0"/>
                </a:solidFill>
              </a:rPr>
              <a:t>No increase in DOF.</a:t>
            </a:r>
            <a:br>
              <a:rPr kumimoji="1" lang="en-US" altLang="ja-JP" b="1" dirty="0">
                <a:solidFill>
                  <a:srgbClr val="7030A0"/>
                </a:solidFill>
              </a:rPr>
            </a:br>
            <a:r>
              <a:rPr kumimoji="1" lang="en-US" altLang="ja-JP" sz="2400" dirty="0"/>
              <a:t>(Purely displacement-based formulation. 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/>
              <a:t>Easy to code.</a:t>
            </a:r>
            <a:br>
              <a:rPr lang="en-US" altLang="ja-JP" b="1" dirty="0"/>
            </a:br>
            <a:r>
              <a:rPr lang="en-US" altLang="ja-JP" sz="2400" dirty="0"/>
              <a:t>(keeping away from mixed variational formulations.)</a:t>
            </a:r>
            <a:endParaRPr kumimoji="1" lang="ja-JP" altLang="en-US" sz="32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40D7E8-4F18-4786-94F5-568DDF814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C3F4DE-C3AB-4F71-85FB-695BEC3FCD08}"/>
              </a:ext>
            </a:extLst>
          </p:cNvPr>
          <p:cNvSpPr txBox="1"/>
          <p:nvPr/>
        </p:nvSpPr>
        <p:spPr>
          <a:xfrm>
            <a:off x="8940316" y="620688"/>
            <a:ext cx="22645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</a:rPr>
              <a:t>T4: 4-node Tetrahedra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B1C1736-0F92-DF78-F3DA-47DDFF256790}"/>
              </a:ext>
            </a:extLst>
          </p:cNvPr>
          <p:cNvGrpSpPr>
            <a:grpSpLocks noChangeAspect="1"/>
          </p:cNvGrpSpPr>
          <p:nvPr/>
        </p:nvGrpSpPr>
        <p:grpSpPr>
          <a:xfrm>
            <a:off x="9546639" y="1062028"/>
            <a:ext cx="1358034" cy="1052727"/>
            <a:chOff x="7896806" y="3359140"/>
            <a:chExt cx="1113158" cy="862902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5AC8D3D-2308-9592-74D5-D44F33BA2E08}"/>
                </a:ext>
              </a:extLst>
            </p:cNvPr>
            <p:cNvCxnSpPr>
              <a:stCxn id="9" idx="2"/>
              <a:endCxn id="14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5A28BCE9-2C31-E5A8-B4A5-1E77826F214E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8726B923-4D5E-1B9A-4A32-D2433EC002F1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4">
              <a:extLst>
                <a:ext uri="{FF2B5EF4-FFF2-40B4-BE49-F238E27FC236}">
                  <a16:creationId xmlns:a16="http://schemas.microsoft.com/office/drawing/2014/main" id="{E5ECEC08-4C24-FBE0-BE95-71CFBC92AC13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5">
              <a:extLst>
                <a:ext uri="{FF2B5EF4-FFF2-40B4-BE49-F238E27FC236}">
                  <a16:creationId xmlns:a16="http://schemas.microsoft.com/office/drawing/2014/main" id="{D0618A38-989E-293D-0141-604DAADD7B35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36">
              <a:extLst>
                <a:ext uri="{FF2B5EF4-FFF2-40B4-BE49-F238E27FC236}">
                  <a16:creationId xmlns:a16="http://schemas.microsoft.com/office/drawing/2014/main" id="{D2429279-F3AA-3BFC-8251-7EA28C1F7B9A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37">
              <a:extLst>
                <a:ext uri="{FF2B5EF4-FFF2-40B4-BE49-F238E27FC236}">
                  <a16:creationId xmlns:a16="http://schemas.microsoft.com/office/drawing/2014/main" id="{43EF1C8E-D1C1-8D00-DE45-14825B376F53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65C99E2-242F-28D6-7AA6-57BC7A167D88}"/>
              </a:ext>
            </a:extLst>
          </p:cNvPr>
          <p:cNvSpPr txBox="1"/>
          <p:nvPr/>
        </p:nvSpPr>
        <p:spPr>
          <a:xfrm>
            <a:off x="9902950" y="2138134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T4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p:pic>
        <p:nvPicPr>
          <p:cNvPr id="16" name="図 15" descr="グラフ, 等高線グラフ&#10;&#10;自動的に生成された説明">
            <a:extLst>
              <a:ext uri="{FF2B5EF4-FFF2-40B4-BE49-F238E27FC236}">
                <a16:creationId xmlns:a16="http://schemas.microsoft.com/office/drawing/2014/main" id="{0A5C59CB-45D7-FF5A-20AD-0C9C90A2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528900"/>
            <a:ext cx="1654535" cy="25527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19C963A-4370-B8FD-BE07-90FB59F92020}"/>
              </a:ext>
            </a:extLst>
          </p:cNvPr>
          <p:cNvGrpSpPr/>
          <p:nvPr/>
        </p:nvGrpSpPr>
        <p:grpSpPr>
          <a:xfrm>
            <a:off x="9082418" y="5301208"/>
            <a:ext cx="2273231" cy="400110"/>
            <a:chOff x="4681865" y="-44450"/>
            <a:chExt cx="1584336" cy="400110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D267C21-6919-FE36-2F61-673C7E57CA81}"/>
                </a:ext>
              </a:extLst>
            </p:cNvPr>
            <p:cNvSpPr txBox="1"/>
            <p:nvPr/>
          </p:nvSpPr>
          <p:spPr>
            <a:xfrm>
              <a:off x="4681865" y="-44450"/>
              <a:ext cx="616526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Search</a:t>
              </a:r>
              <a:endParaRPr kumimoji="1" lang="ja-JP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C9A6FFA-9406-63C3-B96F-A51AA7F77852}"/>
                </a:ext>
              </a:extLst>
            </p:cNvPr>
            <p:cNvSpPr txBox="1"/>
            <p:nvPr/>
          </p:nvSpPr>
          <p:spPr>
            <a:xfrm>
              <a:off x="5212291" y="-44450"/>
              <a:ext cx="105391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   S-FEM wiki</a:t>
              </a:r>
              <a:endPara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F0B0650-1178-C29B-1375-12423EE4876C}"/>
              </a:ext>
            </a:extLst>
          </p:cNvPr>
          <p:cNvSpPr txBox="1"/>
          <p:nvPr/>
        </p:nvSpPr>
        <p:spPr>
          <a:xfrm>
            <a:off x="10896359" y="3291949"/>
            <a:ext cx="1098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+mn-lt"/>
              </a:rPr>
              <a:t>G.R. Liu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i="1" dirty="0">
                <a:latin typeface="+mn-lt"/>
              </a:rPr>
              <a:t>et al</a:t>
            </a:r>
            <a:r>
              <a:rPr kumimoji="1" lang="en-US" altLang="ja-JP" dirty="0">
                <a:latin typeface="+mn-lt"/>
              </a:rPr>
              <a:t>.,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dirty="0">
                <a:latin typeface="+mn-lt"/>
              </a:rPr>
              <a:t>CRC Press</a:t>
            </a:r>
            <a:endParaRPr kumimoji="1" lang="ja-JP" altLang="en-US" dirty="0" err="1">
              <a:latin typeface="+mn-lt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95E341F9-59AC-AA7C-E697-B17024D837BD}"/>
              </a:ext>
            </a:extLst>
          </p:cNvPr>
          <p:cNvSpPr/>
          <p:nvPr/>
        </p:nvSpPr>
        <p:spPr>
          <a:xfrm>
            <a:off x="334434" y="5883659"/>
            <a:ext cx="11522207" cy="461665"/>
          </a:xfrm>
          <a:prstGeom prst="roundRect">
            <a:avLst>
              <a:gd name="adj" fmla="val 20236"/>
            </a:avLst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S-FEM is a powerful method suitable for practical industrial applications.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6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A5EEC-B255-4962-ABD9-106347F9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What </a:t>
            </a:r>
            <a:r>
              <a:rPr lang="en-US" altLang="ja-JP" dirty="0"/>
              <a:t>are the drawbacks of S-FEM?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32C8EF1-71B3-4735-86B2-DB8AED4861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ja-JP" b="1" dirty="0">
                    <a:solidFill>
                      <a:srgbClr val="008000"/>
                    </a:solidFill>
                  </a:rPr>
                  <a:t>Wider bandwidth of stiffness matrix </a:t>
                </a:r>
                <a14:m>
                  <m:oMath xmlns:m="http://schemas.openxmlformats.org/officeDocument/2006/math">
                    <m:r>
                      <a:rPr kumimoji="1" lang="en-US" altLang="ja-JP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kumimoji="1" lang="en-US" altLang="ja-JP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b="1" dirty="0">
                    <a:solidFill>
                      <a:srgbClr val="008000"/>
                    </a:solidFill>
                  </a:rPr>
                  <a:t>.</a:t>
                </a:r>
                <a:br>
                  <a:rPr kumimoji="1" lang="en-US" altLang="ja-JP" b="1" dirty="0">
                    <a:solidFill>
                      <a:srgbClr val="FF0000"/>
                    </a:solidFill>
                  </a:rPr>
                </a:br>
                <a:r>
                  <a:rPr lang="en-US" altLang="ja-JP" sz="2400" dirty="0"/>
                  <a:t>e</a:t>
                </a:r>
                <a:r>
                  <a:rPr kumimoji="1" lang="en-US" altLang="ja-JP" sz="2400" dirty="0"/>
                  <a:t>.g., in case of T3 mesh in 2D,</a:t>
                </a:r>
                <a:br>
                  <a:rPr lang="en-US" altLang="ja-JP" sz="2400" dirty="0"/>
                </a:br>
                <a:br>
                  <a:rPr lang="en-US" altLang="ja-JP" sz="2400" dirty="0"/>
                </a:br>
                <a:br>
                  <a:rPr lang="en-US" altLang="ja-JP" sz="2400" dirty="0"/>
                </a:br>
                <a:br>
                  <a:rPr lang="en-US" altLang="ja-JP" sz="2400" dirty="0"/>
                </a:br>
                <a:br>
                  <a:rPr lang="en-US" altLang="ja-JP" sz="2400" dirty="0"/>
                </a:br>
                <a:br>
                  <a:rPr lang="en-US" altLang="ja-JP" sz="2400" dirty="0"/>
                </a:br>
                <a:br>
                  <a:rPr lang="en-US" altLang="ja-JP" sz="3200" dirty="0"/>
                </a:br>
                <a:r>
                  <a:rPr lang="en-US" altLang="ja-JP" sz="2400" dirty="0"/>
                  <a:t>(In case of T4 mesh in 3D, the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bandwidth 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</a:rPr>
                  <a:t> is about x3 wider.)</a:t>
                </a:r>
                <a:br>
                  <a:rPr kumimoji="1" lang="en-US" altLang="ja-JP" sz="2400" dirty="0">
                    <a:solidFill>
                      <a:schemeClr val="tx1"/>
                    </a:solidFill>
                  </a:rPr>
                </a:br>
                <a:br>
                  <a:rPr kumimoji="1" lang="en-US" altLang="ja-JP" sz="2400" dirty="0">
                    <a:solidFill>
                      <a:schemeClr val="tx1"/>
                    </a:solidFill>
                  </a:rPr>
                </a:br>
                <a:r>
                  <a:rPr kumimoji="1" lang="en-US" altLang="ja-JP" sz="2400" dirty="0">
                    <a:solidFill>
                      <a:schemeClr val="tx1"/>
                    </a:solidFill>
                  </a:rPr>
                  <a:t>However, this drawback is </a:t>
                </a:r>
                <a:r>
                  <a:rPr kumimoji="1" lang="en-US" altLang="ja-JP" sz="2400" dirty="0">
                    <a:solidFill>
                      <a:srgbClr val="008000"/>
                    </a:solidFill>
                  </a:rPr>
                  <a:t>NOT a major issue </a:t>
                </a:r>
                <a:br>
                  <a:rPr kumimoji="1" lang="en-US" altLang="ja-JP" sz="2400" dirty="0">
                    <a:solidFill>
                      <a:schemeClr val="tx1"/>
                    </a:solidFill>
                  </a:rPr>
                </a:br>
                <a:r>
                  <a:rPr kumimoji="1" lang="en-US" altLang="ja-JP" sz="2400" dirty="0">
                    <a:solidFill>
                      <a:schemeClr val="tx1"/>
                    </a:solidFill>
                  </a:rPr>
                  <a:t>because ES-FEM has </a:t>
                </a:r>
                <a:r>
                  <a:rPr kumimoji="1" lang="en-US" altLang="ja-JP" sz="2400" b="1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much faster mesh convergence rate</a:t>
                </a:r>
                <a:r>
                  <a:rPr kumimoji="1" lang="en-US" altLang="ja-JP" sz="2400" dirty="0">
                    <a:solidFill>
                      <a:schemeClr val="tx1"/>
                    </a:solidFill>
                  </a:rPr>
                  <a:t> than FEM-T4. 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32C8EF1-71B3-4735-86B2-DB8AED4861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5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40D7E8-4F18-4786-94F5-568DDF814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595CDC3-ACB8-34D0-188F-32FC8351A054}"/>
              </a:ext>
            </a:extLst>
          </p:cNvPr>
          <p:cNvGrpSpPr/>
          <p:nvPr/>
        </p:nvGrpSpPr>
        <p:grpSpPr>
          <a:xfrm>
            <a:off x="767408" y="1592108"/>
            <a:ext cx="4870116" cy="2119036"/>
            <a:chOff x="917878" y="2387932"/>
            <a:chExt cx="4870116" cy="2119036"/>
          </a:xfrm>
        </p:grpSpPr>
        <p:sp>
          <p:nvSpPr>
            <p:cNvPr id="18" name="二等辺三角形 17">
              <a:extLst>
                <a:ext uri="{FF2B5EF4-FFF2-40B4-BE49-F238E27FC236}">
                  <a16:creationId xmlns:a16="http://schemas.microsoft.com/office/drawing/2014/main" id="{CBF6E87B-B72B-159E-46D6-075795B14250}"/>
                </a:ext>
              </a:extLst>
            </p:cNvPr>
            <p:cNvSpPr/>
            <p:nvPr/>
          </p:nvSpPr>
          <p:spPr>
            <a:xfrm>
              <a:off x="3495111" y="282066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二等辺三角形 22">
              <a:extLst>
                <a:ext uri="{FF2B5EF4-FFF2-40B4-BE49-F238E27FC236}">
                  <a16:creationId xmlns:a16="http://schemas.microsoft.com/office/drawing/2014/main" id="{E957D04A-5515-2E73-1218-65FDBC60EC8C}"/>
                </a:ext>
              </a:extLst>
            </p:cNvPr>
            <p:cNvSpPr/>
            <p:nvPr/>
          </p:nvSpPr>
          <p:spPr>
            <a:xfrm rot="10800000">
              <a:off x="3747139" y="282066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二等辺三角形 23">
              <a:extLst>
                <a:ext uri="{FF2B5EF4-FFF2-40B4-BE49-F238E27FC236}">
                  <a16:creationId xmlns:a16="http://schemas.microsoft.com/office/drawing/2014/main" id="{A81A2A81-4583-47C2-7FD2-731C5758C089}"/>
                </a:ext>
              </a:extLst>
            </p:cNvPr>
            <p:cNvSpPr/>
            <p:nvPr/>
          </p:nvSpPr>
          <p:spPr>
            <a:xfrm>
              <a:off x="3997963" y="2820663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B6EE855F-7D3C-C1E3-718E-571921E6C75B}"/>
                </a:ext>
              </a:extLst>
            </p:cNvPr>
            <p:cNvSpPr/>
            <p:nvPr/>
          </p:nvSpPr>
          <p:spPr>
            <a:xfrm rot="10800000">
              <a:off x="4249991" y="2820663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二等辺三角形 25">
              <a:extLst>
                <a:ext uri="{FF2B5EF4-FFF2-40B4-BE49-F238E27FC236}">
                  <a16:creationId xmlns:a16="http://schemas.microsoft.com/office/drawing/2014/main" id="{CED68B6C-F16A-7099-5F14-E994B42A42EB}"/>
                </a:ext>
              </a:extLst>
            </p:cNvPr>
            <p:cNvSpPr/>
            <p:nvPr/>
          </p:nvSpPr>
          <p:spPr>
            <a:xfrm>
              <a:off x="4500815" y="2820662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二等辺三角形 26">
              <a:extLst>
                <a:ext uri="{FF2B5EF4-FFF2-40B4-BE49-F238E27FC236}">
                  <a16:creationId xmlns:a16="http://schemas.microsoft.com/office/drawing/2014/main" id="{2C7A9B8F-163B-F9B8-BF24-B8768ACA09E0}"/>
                </a:ext>
              </a:extLst>
            </p:cNvPr>
            <p:cNvSpPr/>
            <p:nvPr/>
          </p:nvSpPr>
          <p:spPr>
            <a:xfrm rot="10800000">
              <a:off x="4752843" y="282066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2C481B4A-EDEF-5F9C-04A4-8B5E5ECF0170}"/>
                </a:ext>
              </a:extLst>
            </p:cNvPr>
            <p:cNvSpPr/>
            <p:nvPr/>
          </p:nvSpPr>
          <p:spPr>
            <a:xfrm>
              <a:off x="5003667" y="2820663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>
              <a:extLst>
                <a:ext uri="{FF2B5EF4-FFF2-40B4-BE49-F238E27FC236}">
                  <a16:creationId xmlns:a16="http://schemas.microsoft.com/office/drawing/2014/main" id="{0E59B8CA-BA98-CE46-7E43-80224FB2B36E}"/>
                </a:ext>
              </a:extLst>
            </p:cNvPr>
            <p:cNvSpPr/>
            <p:nvPr/>
          </p:nvSpPr>
          <p:spPr>
            <a:xfrm>
              <a:off x="3745935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90A34723-B302-8142-FB9A-760431561312}"/>
                </a:ext>
              </a:extLst>
            </p:cNvPr>
            <p:cNvSpPr/>
            <p:nvPr/>
          </p:nvSpPr>
          <p:spPr>
            <a:xfrm rot="10800000">
              <a:off x="3997963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542F20E2-CBBB-32A8-2DDB-9DA52F5D75CC}"/>
                </a:ext>
              </a:extLst>
            </p:cNvPr>
            <p:cNvSpPr/>
            <p:nvPr/>
          </p:nvSpPr>
          <p:spPr>
            <a:xfrm>
              <a:off x="4248787" y="2388613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二等辺三角形 31">
              <a:extLst>
                <a:ext uri="{FF2B5EF4-FFF2-40B4-BE49-F238E27FC236}">
                  <a16:creationId xmlns:a16="http://schemas.microsoft.com/office/drawing/2014/main" id="{E1A8A479-0F78-F6F7-36C3-609F18CD698C}"/>
                </a:ext>
              </a:extLst>
            </p:cNvPr>
            <p:cNvSpPr/>
            <p:nvPr/>
          </p:nvSpPr>
          <p:spPr>
            <a:xfrm rot="10800000">
              <a:off x="4500815" y="2388613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二等辺三角形 32">
              <a:extLst>
                <a:ext uri="{FF2B5EF4-FFF2-40B4-BE49-F238E27FC236}">
                  <a16:creationId xmlns:a16="http://schemas.microsoft.com/office/drawing/2014/main" id="{C449A964-C980-BCDD-A7E2-FA1B81C5D6A0}"/>
                </a:ext>
              </a:extLst>
            </p:cNvPr>
            <p:cNvSpPr/>
            <p:nvPr/>
          </p:nvSpPr>
          <p:spPr>
            <a:xfrm>
              <a:off x="4751639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二等辺三角形 33">
              <a:extLst>
                <a:ext uri="{FF2B5EF4-FFF2-40B4-BE49-F238E27FC236}">
                  <a16:creationId xmlns:a16="http://schemas.microsoft.com/office/drawing/2014/main" id="{B0AF9B13-D9BC-733B-901B-709F0E328CB9}"/>
                </a:ext>
              </a:extLst>
            </p:cNvPr>
            <p:cNvSpPr/>
            <p:nvPr/>
          </p:nvSpPr>
          <p:spPr>
            <a:xfrm rot="10800000">
              <a:off x="5003667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二等辺三角形 34">
              <a:extLst>
                <a:ext uri="{FF2B5EF4-FFF2-40B4-BE49-F238E27FC236}">
                  <a16:creationId xmlns:a16="http://schemas.microsoft.com/office/drawing/2014/main" id="{0A7C80B7-DABE-CAE0-3C36-699CACE504CC}"/>
                </a:ext>
              </a:extLst>
            </p:cNvPr>
            <p:cNvSpPr/>
            <p:nvPr/>
          </p:nvSpPr>
          <p:spPr>
            <a:xfrm>
              <a:off x="3493907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>
              <a:extLst>
                <a:ext uri="{FF2B5EF4-FFF2-40B4-BE49-F238E27FC236}">
                  <a16:creationId xmlns:a16="http://schemas.microsoft.com/office/drawing/2014/main" id="{7875B4A9-AD37-80A9-A964-9BA11A22F588}"/>
                </a:ext>
              </a:extLst>
            </p:cNvPr>
            <p:cNvSpPr/>
            <p:nvPr/>
          </p:nvSpPr>
          <p:spPr>
            <a:xfrm rot="10800000">
              <a:off x="3745935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>
              <a:extLst>
                <a:ext uri="{FF2B5EF4-FFF2-40B4-BE49-F238E27FC236}">
                  <a16:creationId xmlns:a16="http://schemas.microsoft.com/office/drawing/2014/main" id="{1682ACAA-BFBF-EBD8-BFC3-E9A0AB7EDBBB}"/>
                </a:ext>
              </a:extLst>
            </p:cNvPr>
            <p:cNvSpPr/>
            <p:nvPr/>
          </p:nvSpPr>
          <p:spPr>
            <a:xfrm>
              <a:off x="3996759" y="3684760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二等辺三角形 37">
              <a:extLst>
                <a:ext uri="{FF2B5EF4-FFF2-40B4-BE49-F238E27FC236}">
                  <a16:creationId xmlns:a16="http://schemas.microsoft.com/office/drawing/2014/main" id="{2ABE7927-DEC3-F4C1-C333-8CE6601FBE7B}"/>
                </a:ext>
              </a:extLst>
            </p:cNvPr>
            <p:cNvSpPr/>
            <p:nvPr/>
          </p:nvSpPr>
          <p:spPr>
            <a:xfrm rot="10800000">
              <a:off x="4248787" y="3684760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二等辺三角形 38">
              <a:extLst>
                <a:ext uri="{FF2B5EF4-FFF2-40B4-BE49-F238E27FC236}">
                  <a16:creationId xmlns:a16="http://schemas.microsoft.com/office/drawing/2014/main" id="{37BAD5C0-00E3-F665-F8C1-812B2B0F9B8F}"/>
                </a:ext>
              </a:extLst>
            </p:cNvPr>
            <p:cNvSpPr/>
            <p:nvPr/>
          </p:nvSpPr>
          <p:spPr>
            <a:xfrm>
              <a:off x="4499611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二等辺三角形 39">
              <a:extLst>
                <a:ext uri="{FF2B5EF4-FFF2-40B4-BE49-F238E27FC236}">
                  <a16:creationId xmlns:a16="http://schemas.microsoft.com/office/drawing/2014/main" id="{1F204BA3-B848-6AB3-16F0-9222FF1408E0}"/>
                </a:ext>
              </a:extLst>
            </p:cNvPr>
            <p:cNvSpPr/>
            <p:nvPr/>
          </p:nvSpPr>
          <p:spPr>
            <a:xfrm rot="10800000">
              <a:off x="4751639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二等辺三角形 40">
              <a:extLst>
                <a:ext uri="{FF2B5EF4-FFF2-40B4-BE49-F238E27FC236}">
                  <a16:creationId xmlns:a16="http://schemas.microsoft.com/office/drawing/2014/main" id="{2F6A0996-1BB1-F3CD-D11F-9E15C6E2F4C6}"/>
                </a:ext>
              </a:extLst>
            </p:cNvPr>
            <p:cNvSpPr/>
            <p:nvPr/>
          </p:nvSpPr>
          <p:spPr>
            <a:xfrm>
              <a:off x="5002463" y="3684760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二等辺三角形 41">
              <a:extLst>
                <a:ext uri="{FF2B5EF4-FFF2-40B4-BE49-F238E27FC236}">
                  <a16:creationId xmlns:a16="http://schemas.microsoft.com/office/drawing/2014/main" id="{24BD0C89-D1FB-1AE6-8EC1-38FB0F305238}"/>
                </a:ext>
              </a:extLst>
            </p:cNvPr>
            <p:cNvSpPr/>
            <p:nvPr/>
          </p:nvSpPr>
          <p:spPr>
            <a:xfrm>
              <a:off x="3744731" y="325270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二等辺三角形 42">
              <a:extLst>
                <a:ext uri="{FF2B5EF4-FFF2-40B4-BE49-F238E27FC236}">
                  <a16:creationId xmlns:a16="http://schemas.microsoft.com/office/drawing/2014/main" id="{E58543C3-586F-BF28-8306-CBD8DEB12AB2}"/>
                </a:ext>
              </a:extLst>
            </p:cNvPr>
            <p:cNvSpPr/>
            <p:nvPr/>
          </p:nvSpPr>
          <p:spPr>
            <a:xfrm rot="10800000">
              <a:off x="3996759" y="3252709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>
              <a:extLst>
                <a:ext uri="{FF2B5EF4-FFF2-40B4-BE49-F238E27FC236}">
                  <a16:creationId xmlns:a16="http://schemas.microsoft.com/office/drawing/2014/main" id="{8448FE99-6381-2009-A581-5224B21693EA}"/>
                </a:ext>
              </a:extLst>
            </p:cNvPr>
            <p:cNvSpPr/>
            <p:nvPr/>
          </p:nvSpPr>
          <p:spPr>
            <a:xfrm>
              <a:off x="4247583" y="3252710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二等辺三角形 44">
              <a:extLst>
                <a:ext uri="{FF2B5EF4-FFF2-40B4-BE49-F238E27FC236}">
                  <a16:creationId xmlns:a16="http://schemas.microsoft.com/office/drawing/2014/main" id="{5E3279CC-2785-9ED4-4990-1460662C8332}"/>
                </a:ext>
              </a:extLst>
            </p:cNvPr>
            <p:cNvSpPr/>
            <p:nvPr/>
          </p:nvSpPr>
          <p:spPr>
            <a:xfrm rot="10800000">
              <a:off x="4499611" y="3252710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二等辺三角形 45">
              <a:extLst>
                <a:ext uri="{FF2B5EF4-FFF2-40B4-BE49-F238E27FC236}">
                  <a16:creationId xmlns:a16="http://schemas.microsoft.com/office/drawing/2014/main" id="{79A9BDC6-7FA4-83FC-8120-7E96632C95C4}"/>
                </a:ext>
              </a:extLst>
            </p:cNvPr>
            <p:cNvSpPr/>
            <p:nvPr/>
          </p:nvSpPr>
          <p:spPr>
            <a:xfrm>
              <a:off x="4750435" y="325270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二等辺三角形 46">
              <a:extLst>
                <a:ext uri="{FF2B5EF4-FFF2-40B4-BE49-F238E27FC236}">
                  <a16:creationId xmlns:a16="http://schemas.microsoft.com/office/drawing/2014/main" id="{177DC5FA-1BF2-8590-1361-60E5F31D5452}"/>
                </a:ext>
              </a:extLst>
            </p:cNvPr>
            <p:cNvSpPr/>
            <p:nvPr/>
          </p:nvSpPr>
          <p:spPr>
            <a:xfrm rot="10800000">
              <a:off x="5002463" y="325270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DD804148-35E8-EC66-0B3B-D9EC084354D1}"/>
                </a:ext>
              </a:extLst>
            </p:cNvPr>
            <p:cNvSpPr/>
            <p:nvPr/>
          </p:nvSpPr>
          <p:spPr>
            <a:xfrm>
              <a:off x="4424617" y="319294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A4C41664-E854-52F3-EE1E-6D6C6BB64235}"/>
                </a:ext>
              </a:extLst>
            </p:cNvPr>
            <p:cNvSpPr/>
            <p:nvPr/>
          </p:nvSpPr>
          <p:spPr>
            <a:xfrm>
              <a:off x="4185192" y="2747489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7F17C9C2-BF6E-1CC2-14AA-E3FFC2643671}"/>
                </a:ext>
              </a:extLst>
            </p:cNvPr>
            <p:cNvSpPr/>
            <p:nvPr/>
          </p:nvSpPr>
          <p:spPr>
            <a:xfrm>
              <a:off x="4173175" y="3612757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2A55C612-DED1-B896-3364-A87C53B882FB}"/>
                </a:ext>
              </a:extLst>
            </p:cNvPr>
            <p:cNvSpPr/>
            <p:nvPr/>
          </p:nvSpPr>
          <p:spPr>
            <a:xfrm>
              <a:off x="4676021" y="3612757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F9631143-5F40-F51C-D57F-F7CE49E211E9}"/>
                </a:ext>
              </a:extLst>
            </p:cNvPr>
            <p:cNvSpPr/>
            <p:nvPr/>
          </p:nvSpPr>
          <p:spPr>
            <a:xfrm>
              <a:off x="4936482" y="3184978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B2A72F98-DCE0-7189-C0EC-B8C1BD2454C2}"/>
                </a:ext>
              </a:extLst>
            </p:cNvPr>
            <p:cNvSpPr/>
            <p:nvPr/>
          </p:nvSpPr>
          <p:spPr>
            <a:xfrm>
              <a:off x="4680240" y="2747489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二等辺三角形 53">
              <a:extLst>
                <a:ext uri="{FF2B5EF4-FFF2-40B4-BE49-F238E27FC236}">
                  <a16:creationId xmlns:a16="http://schemas.microsoft.com/office/drawing/2014/main" id="{D8E62E16-4B4F-0A86-ED97-04C72DF028E3}"/>
                </a:ext>
              </a:extLst>
            </p:cNvPr>
            <p:cNvSpPr/>
            <p:nvPr/>
          </p:nvSpPr>
          <p:spPr>
            <a:xfrm rot="10800000">
              <a:off x="3495974" y="3254075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32FB50B1-1BD2-2E1C-A3E7-7B391E19F9A7}"/>
                </a:ext>
              </a:extLst>
            </p:cNvPr>
            <p:cNvSpPr/>
            <p:nvPr/>
          </p:nvSpPr>
          <p:spPr>
            <a:xfrm>
              <a:off x="3921765" y="3190394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二等辺三角形 55">
              <a:extLst>
                <a:ext uri="{FF2B5EF4-FFF2-40B4-BE49-F238E27FC236}">
                  <a16:creationId xmlns:a16="http://schemas.microsoft.com/office/drawing/2014/main" id="{15C6B0D3-637B-AFE4-2F0B-08ACF1661E83}"/>
                </a:ext>
              </a:extLst>
            </p:cNvPr>
            <p:cNvSpPr/>
            <p:nvPr/>
          </p:nvSpPr>
          <p:spPr>
            <a:xfrm rot="10800000">
              <a:off x="3489709" y="238793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A3334110-7CC6-C8C0-2789-6A28C865F721}"/>
                </a:ext>
              </a:extLst>
            </p:cNvPr>
            <p:cNvSpPr txBox="1"/>
            <p:nvPr/>
          </p:nvSpPr>
          <p:spPr>
            <a:xfrm>
              <a:off x="3205236" y="4106858"/>
              <a:ext cx="2582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latin typeface="+mn-lt"/>
                </a:rPr>
                <a:t>FEM-T3 (Bandwidth: 7)</a:t>
              </a:r>
              <a:endParaRPr lang="ja-JP" altLang="en-US" sz="2000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6FFAFCFC-94B3-CF01-072F-D50460DC86A2}"/>
                    </a:ext>
                  </a:extLst>
                </p:cNvPr>
                <p:cNvSpPr txBox="1"/>
                <p:nvPr/>
              </p:nvSpPr>
              <p:spPr>
                <a:xfrm>
                  <a:off x="917878" y="2577349"/>
                  <a:ext cx="2774683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A node</a:t>
                  </a:r>
                  <a:r>
                    <a:rPr lang="ja-JP" altLang="en-US" sz="2000" dirty="0">
                      <a:latin typeface="Calibri" panose="020F0502020204030204" pitchFamily="34" charset="0"/>
                    </a:rPr>
                    <a:t> </a:t>
                  </a:r>
                  <a:r>
                    <a:rPr lang="en-US" altLang="ja-JP" sz="2000" dirty="0">
                      <a:latin typeface="Calibri" panose="020F0502020204030204" pitchFamily="34" charset="0"/>
                    </a:rPr>
                    <a:t>is </a:t>
                  </a:r>
                  <a:br>
                    <a:rPr lang="en-US" altLang="ja-JP" sz="2000" dirty="0">
                      <a:latin typeface="Calibri" panose="020F0502020204030204" pitchFamily="34" charset="0"/>
                    </a:rPr>
                  </a:br>
                  <a:r>
                    <a:rPr lang="en-US" altLang="ja-JP" sz="2000" dirty="0">
                      <a:latin typeface="Calibri" panose="020F0502020204030204" pitchFamily="34" charset="0"/>
                    </a:rPr>
                    <a:t>referred by </a:t>
                  </a:r>
                  <a:r>
                    <a:rPr kumimoji="1" lang="en-US" altLang="ja-JP" sz="2000" dirty="0">
                      <a:solidFill>
                        <a:srgbClr val="00CC88"/>
                      </a:solidFill>
                      <a:latin typeface="Calibri" panose="020F0502020204030204" pitchFamily="34" charset="0"/>
                    </a:rPr>
                    <a:t>6 calls</a:t>
                  </a: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.</a:t>
                  </a:r>
                  <a:br>
                    <a:rPr kumimoji="1" lang="en-US" altLang="ja-JP" sz="2000" dirty="0">
                      <a:latin typeface="Calibri" panose="020F0502020204030204" pitchFamily="34" charset="0"/>
                    </a:rPr>
                  </a:br>
                  <a14:m>
                    <m:oMath xmlns:m="http://schemas.openxmlformats.org/officeDocument/2006/math"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kumimoji="1" lang="ja-JP" altLang="en-US" sz="2000" dirty="0">
                      <a:latin typeface="Calibri" panose="020F0502020204030204" pitchFamily="34" charset="0"/>
                    </a:rPr>
                    <a:t> </a:t>
                  </a: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connecting with</a:t>
                  </a:r>
                  <a:br>
                    <a:rPr kumimoji="1" lang="en-US" altLang="ja-JP" sz="2000" dirty="0">
                      <a:latin typeface="Calibri" panose="020F0502020204030204" pitchFamily="34" charset="0"/>
                    </a:rPr>
                  </a:br>
                  <a:r>
                    <a:rPr kumimoji="1" lang="en-US" altLang="ja-JP" sz="2000" dirty="0">
                      <a:solidFill>
                        <a:srgbClr val="FF00FF"/>
                      </a:solidFill>
                      <a:latin typeface="Calibri" panose="020F0502020204030204" pitchFamily="34" charset="0"/>
                    </a:rPr>
                    <a:t>7 nodes</a:t>
                  </a:r>
                  <a:r>
                    <a:rPr kumimoji="1" lang="ja-JP" altLang="en-US" sz="2000" dirty="0">
                      <a:latin typeface="Calibri" panose="020F0502020204030204" pitchFamily="34" charset="0"/>
                    </a:rPr>
                    <a:t> </a:t>
                  </a: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including itself.</a:t>
                  </a:r>
                  <a:endParaRPr kumimoji="1" lang="ja-JP" altLang="en-US" sz="2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6FFAFCFC-94B3-CF01-072F-D50460DC8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878" y="2577349"/>
                  <a:ext cx="2774683" cy="1323439"/>
                </a:xfrm>
                <a:prstGeom prst="rect">
                  <a:avLst/>
                </a:prstGeom>
                <a:blipFill>
                  <a:blip r:embed="rId4"/>
                  <a:stretch>
                    <a:fillRect l="-2418" t="-2304" b="-737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78C16D32-8BB2-DD67-3150-50D0AC223B10}"/>
              </a:ext>
            </a:extLst>
          </p:cNvPr>
          <p:cNvGrpSpPr/>
          <p:nvPr/>
        </p:nvGrpSpPr>
        <p:grpSpPr>
          <a:xfrm>
            <a:off x="5954058" y="1520788"/>
            <a:ext cx="5362522" cy="2192508"/>
            <a:chOff x="6104528" y="2316612"/>
            <a:chExt cx="5362522" cy="2192508"/>
          </a:xfrm>
        </p:grpSpPr>
        <p:sp>
          <p:nvSpPr>
            <p:cNvPr id="60" name="二等辺三角形 59">
              <a:extLst>
                <a:ext uri="{FF2B5EF4-FFF2-40B4-BE49-F238E27FC236}">
                  <a16:creationId xmlns:a16="http://schemas.microsoft.com/office/drawing/2014/main" id="{4661401D-B33C-D5B1-3E00-370DFF6E8EE5}"/>
                </a:ext>
              </a:extLst>
            </p:cNvPr>
            <p:cNvSpPr/>
            <p:nvPr/>
          </p:nvSpPr>
          <p:spPr>
            <a:xfrm>
              <a:off x="6626084" y="282066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二等辺三角形 60">
              <a:extLst>
                <a:ext uri="{FF2B5EF4-FFF2-40B4-BE49-F238E27FC236}">
                  <a16:creationId xmlns:a16="http://schemas.microsoft.com/office/drawing/2014/main" id="{8931D697-CBFD-907D-CE2B-7D4D659D8BF6}"/>
                </a:ext>
              </a:extLst>
            </p:cNvPr>
            <p:cNvSpPr/>
            <p:nvPr/>
          </p:nvSpPr>
          <p:spPr>
            <a:xfrm rot="10800000">
              <a:off x="6878112" y="2820662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二等辺三角形 61">
              <a:extLst>
                <a:ext uri="{FF2B5EF4-FFF2-40B4-BE49-F238E27FC236}">
                  <a16:creationId xmlns:a16="http://schemas.microsoft.com/office/drawing/2014/main" id="{D7BA1566-912E-2DEC-5A82-AF88D73BCD4F}"/>
                </a:ext>
              </a:extLst>
            </p:cNvPr>
            <p:cNvSpPr/>
            <p:nvPr/>
          </p:nvSpPr>
          <p:spPr>
            <a:xfrm>
              <a:off x="7128936" y="2820663"/>
              <a:ext cx="504056" cy="432048"/>
            </a:xfrm>
            <a:prstGeom prst="triangle">
              <a:avLst/>
            </a:prstGeom>
            <a:solidFill>
              <a:srgbClr val="4DFFC4"/>
            </a:solidFill>
            <a:ln w="38100">
              <a:solidFill>
                <a:srgbClr val="E4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二等辺三角形 62">
              <a:extLst>
                <a:ext uri="{FF2B5EF4-FFF2-40B4-BE49-F238E27FC236}">
                  <a16:creationId xmlns:a16="http://schemas.microsoft.com/office/drawing/2014/main" id="{8A166726-1BA1-FEBC-0656-B70B94131694}"/>
                </a:ext>
              </a:extLst>
            </p:cNvPr>
            <p:cNvSpPr/>
            <p:nvPr/>
          </p:nvSpPr>
          <p:spPr>
            <a:xfrm rot="10800000">
              <a:off x="7883816" y="2820662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二等辺三角形 63">
              <a:extLst>
                <a:ext uri="{FF2B5EF4-FFF2-40B4-BE49-F238E27FC236}">
                  <a16:creationId xmlns:a16="http://schemas.microsoft.com/office/drawing/2014/main" id="{DA192385-710B-91F6-AC74-EB075756044E}"/>
                </a:ext>
              </a:extLst>
            </p:cNvPr>
            <p:cNvSpPr/>
            <p:nvPr/>
          </p:nvSpPr>
          <p:spPr>
            <a:xfrm>
              <a:off x="8134640" y="2820663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二等辺三角形 64">
              <a:extLst>
                <a:ext uri="{FF2B5EF4-FFF2-40B4-BE49-F238E27FC236}">
                  <a16:creationId xmlns:a16="http://schemas.microsoft.com/office/drawing/2014/main" id="{79A32646-0AF8-9569-6905-9D065E5AE856}"/>
                </a:ext>
              </a:extLst>
            </p:cNvPr>
            <p:cNvSpPr/>
            <p:nvPr/>
          </p:nvSpPr>
          <p:spPr>
            <a:xfrm>
              <a:off x="6876908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二等辺三角形 65">
              <a:extLst>
                <a:ext uri="{FF2B5EF4-FFF2-40B4-BE49-F238E27FC236}">
                  <a16:creationId xmlns:a16="http://schemas.microsoft.com/office/drawing/2014/main" id="{867FE8B4-6FCD-5D82-292A-254BDB42893E}"/>
                </a:ext>
              </a:extLst>
            </p:cNvPr>
            <p:cNvSpPr/>
            <p:nvPr/>
          </p:nvSpPr>
          <p:spPr>
            <a:xfrm>
              <a:off x="7379760" y="2388613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二等辺三角形 66">
              <a:extLst>
                <a:ext uri="{FF2B5EF4-FFF2-40B4-BE49-F238E27FC236}">
                  <a16:creationId xmlns:a16="http://schemas.microsoft.com/office/drawing/2014/main" id="{94179F2D-3052-9B45-A207-4727B87D1B95}"/>
                </a:ext>
              </a:extLst>
            </p:cNvPr>
            <p:cNvSpPr/>
            <p:nvPr/>
          </p:nvSpPr>
          <p:spPr>
            <a:xfrm rot="10800000">
              <a:off x="7128936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二等辺三角形 67">
              <a:extLst>
                <a:ext uri="{FF2B5EF4-FFF2-40B4-BE49-F238E27FC236}">
                  <a16:creationId xmlns:a16="http://schemas.microsoft.com/office/drawing/2014/main" id="{0AE8EBD2-8697-19EA-03BE-BDBE2E27002E}"/>
                </a:ext>
              </a:extLst>
            </p:cNvPr>
            <p:cNvSpPr/>
            <p:nvPr/>
          </p:nvSpPr>
          <p:spPr>
            <a:xfrm rot="10800000">
              <a:off x="7631788" y="2388613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二等辺三角形 68">
              <a:extLst>
                <a:ext uri="{FF2B5EF4-FFF2-40B4-BE49-F238E27FC236}">
                  <a16:creationId xmlns:a16="http://schemas.microsoft.com/office/drawing/2014/main" id="{663136DE-9163-D585-5901-85CBE37725AF}"/>
                </a:ext>
              </a:extLst>
            </p:cNvPr>
            <p:cNvSpPr/>
            <p:nvPr/>
          </p:nvSpPr>
          <p:spPr>
            <a:xfrm>
              <a:off x="7882612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二等辺三角形 69">
              <a:extLst>
                <a:ext uri="{FF2B5EF4-FFF2-40B4-BE49-F238E27FC236}">
                  <a16:creationId xmlns:a16="http://schemas.microsoft.com/office/drawing/2014/main" id="{5E5813DF-85D8-8ADB-AD85-838BC8327A2B}"/>
                </a:ext>
              </a:extLst>
            </p:cNvPr>
            <p:cNvSpPr/>
            <p:nvPr/>
          </p:nvSpPr>
          <p:spPr>
            <a:xfrm rot="10800000">
              <a:off x="8134640" y="2388612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二等辺三角形 70">
              <a:extLst>
                <a:ext uri="{FF2B5EF4-FFF2-40B4-BE49-F238E27FC236}">
                  <a16:creationId xmlns:a16="http://schemas.microsoft.com/office/drawing/2014/main" id="{A177FEB1-5714-A165-40ED-EAEEB6136F26}"/>
                </a:ext>
              </a:extLst>
            </p:cNvPr>
            <p:cNvSpPr/>
            <p:nvPr/>
          </p:nvSpPr>
          <p:spPr>
            <a:xfrm>
              <a:off x="6624880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二等辺三角形 71">
              <a:extLst>
                <a:ext uri="{FF2B5EF4-FFF2-40B4-BE49-F238E27FC236}">
                  <a16:creationId xmlns:a16="http://schemas.microsoft.com/office/drawing/2014/main" id="{2619BE1B-011E-F743-465A-4CA3B75A6167}"/>
                </a:ext>
              </a:extLst>
            </p:cNvPr>
            <p:cNvSpPr/>
            <p:nvPr/>
          </p:nvSpPr>
          <p:spPr>
            <a:xfrm rot="10800000">
              <a:off x="6876908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二等辺三角形 72">
              <a:extLst>
                <a:ext uri="{FF2B5EF4-FFF2-40B4-BE49-F238E27FC236}">
                  <a16:creationId xmlns:a16="http://schemas.microsoft.com/office/drawing/2014/main" id="{FCBAB782-5AD5-C2A2-3F0D-29A0C9FE9940}"/>
                </a:ext>
              </a:extLst>
            </p:cNvPr>
            <p:cNvSpPr/>
            <p:nvPr/>
          </p:nvSpPr>
          <p:spPr>
            <a:xfrm>
              <a:off x="7127732" y="3684760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二等辺三角形 73">
              <a:extLst>
                <a:ext uri="{FF2B5EF4-FFF2-40B4-BE49-F238E27FC236}">
                  <a16:creationId xmlns:a16="http://schemas.microsoft.com/office/drawing/2014/main" id="{7EA7DFC5-9452-2BCB-1D60-0B0F01C16A97}"/>
                </a:ext>
              </a:extLst>
            </p:cNvPr>
            <p:cNvSpPr/>
            <p:nvPr/>
          </p:nvSpPr>
          <p:spPr>
            <a:xfrm rot="10800000">
              <a:off x="7379760" y="3684764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二等辺三角形 74">
              <a:extLst>
                <a:ext uri="{FF2B5EF4-FFF2-40B4-BE49-F238E27FC236}">
                  <a16:creationId xmlns:a16="http://schemas.microsoft.com/office/drawing/2014/main" id="{85E9A46B-A7E5-0620-FDE4-75883FFCB02B}"/>
                </a:ext>
              </a:extLst>
            </p:cNvPr>
            <p:cNvSpPr/>
            <p:nvPr/>
          </p:nvSpPr>
          <p:spPr>
            <a:xfrm>
              <a:off x="7630584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二等辺三角形 75">
              <a:extLst>
                <a:ext uri="{FF2B5EF4-FFF2-40B4-BE49-F238E27FC236}">
                  <a16:creationId xmlns:a16="http://schemas.microsoft.com/office/drawing/2014/main" id="{4462BBC7-181D-921D-CDF1-B093367D6031}"/>
                </a:ext>
              </a:extLst>
            </p:cNvPr>
            <p:cNvSpPr/>
            <p:nvPr/>
          </p:nvSpPr>
          <p:spPr>
            <a:xfrm rot="10800000">
              <a:off x="7882612" y="368475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二等辺三角形 76">
              <a:extLst>
                <a:ext uri="{FF2B5EF4-FFF2-40B4-BE49-F238E27FC236}">
                  <a16:creationId xmlns:a16="http://schemas.microsoft.com/office/drawing/2014/main" id="{94AA2A5E-A9FA-C8BF-BB4C-5C9E6071E30A}"/>
                </a:ext>
              </a:extLst>
            </p:cNvPr>
            <p:cNvSpPr/>
            <p:nvPr/>
          </p:nvSpPr>
          <p:spPr>
            <a:xfrm>
              <a:off x="8133436" y="3684760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二等辺三角形 77">
              <a:extLst>
                <a:ext uri="{FF2B5EF4-FFF2-40B4-BE49-F238E27FC236}">
                  <a16:creationId xmlns:a16="http://schemas.microsoft.com/office/drawing/2014/main" id="{3E391EA5-03B0-2958-EB7B-F5E31AD8308E}"/>
                </a:ext>
              </a:extLst>
            </p:cNvPr>
            <p:cNvSpPr/>
            <p:nvPr/>
          </p:nvSpPr>
          <p:spPr>
            <a:xfrm>
              <a:off x="6875704" y="3252709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二等辺三角形 78">
              <a:extLst>
                <a:ext uri="{FF2B5EF4-FFF2-40B4-BE49-F238E27FC236}">
                  <a16:creationId xmlns:a16="http://schemas.microsoft.com/office/drawing/2014/main" id="{4CB6A26D-14E7-441C-A0F5-A66144C9DACF}"/>
                </a:ext>
              </a:extLst>
            </p:cNvPr>
            <p:cNvSpPr/>
            <p:nvPr/>
          </p:nvSpPr>
          <p:spPr>
            <a:xfrm>
              <a:off x="7881408" y="3252709"/>
              <a:ext cx="504056" cy="432048"/>
            </a:xfrm>
            <a:prstGeom prst="triangle">
              <a:avLst/>
            </a:prstGeom>
            <a:solidFill>
              <a:srgbClr val="4DFF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二等辺三角形 79">
              <a:extLst>
                <a:ext uri="{FF2B5EF4-FFF2-40B4-BE49-F238E27FC236}">
                  <a16:creationId xmlns:a16="http://schemas.microsoft.com/office/drawing/2014/main" id="{1DE54BF3-964D-4A1D-3C3B-235C3183AA47}"/>
                </a:ext>
              </a:extLst>
            </p:cNvPr>
            <p:cNvSpPr/>
            <p:nvPr/>
          </p:nvSpPr>
          <p:spPr>
            <a:xfrm rot="10800000">
              <a:off x="8133436" y="3252709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二等辺三角形 80">
              <a:extLst>
                <a:ext uri="{FF2B5EF4-FFF2-40B4-BE49-F238E27FC236}">
                  <a16:creationId xmlns:a16="http://schemas.microsoft.com/office/drawing/2014/main" id="{2785E221-F84C-1BAF-1BC8-A74EDB883163}"/>
                </a:ext>
              </a:extLst>
            </p:cNvPr>
            <p:cNvSpPr/>
            <p:nvPr/>
          </p:nvSpPr>
          <p:spPr>
            <a:xfrm rot="10800000">
              <a:off x="6627287" y="2388613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二等辺三角形 81">
              <a:extLst>
                <a:ext uri="{FF2B5EF4-FFF2-40B4-BE49-F238E27FC236}">
                  <a16:creationId xmlns:a16="http://schemas.microsoft.com/office/drawing/2014/main" id="{E088379D-87AB-DE29-AE16-635B6CDBAD59}"/>
                </a:ext>
              </a:extLst>
            </p:cNvPr>
            <p:cNvSpPr/>
            <p:nvPr/>
          </p:nvSpPr>
          <p:spPr>
            <a:xfrm rot="10800000">
              <a:off x="6626083" y="3252710"/>
              <a:ext cx="504056" cy="4320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1135023E-1D8B-59FF-5B15-AE06589D7035}"/>
                </a:ext>
              </a:extLst>
            </p:cNvPr>
            <p:cNvSpPr/>
            <p:nvPr/>
          </p:nvSpPr>
          <p:spPr>
            <a:xfrm>
              <a:off x="7558708" y="2316612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156196FE-B281-1EBC-71F1-0DC332DADBB8}"/>
                </a:ext>
              </a:extLst>
            </p:cNvPr>
            <p:cNvSpPr/>
            <p:nvPr/>
          </p:nvSpPr>
          <p:spPr>
            <a:xfrm>
              <a:off x="8312260" y="2747489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楕円 84">
              <a:extLst>
                <a:ext uri="{FF2B5EF4-FFF2-40B4-BE49-F238E27FC236}">
                  <a16:creationId xmlns:a16="http://schemas.microsoft.com/office/drawing/2014/main" id="{F205F825-632A-7333-61CF-F95ABC63F83E}"/>
                </a:ext>
              </a:extLst>
            </p:cNvPr>
            <p:cNvSpPr/>
            <p:nvPr/>
          </p:nvSpPr>
          <p:spPr>
            <a:xfrm>
              <a:off x="8307941" y="3612757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楕円 85">
              <a:extLst>
                <a:ext uri="{FF2B5EF4-FFF2-40B4-BE49-F238E27FC236}">
                  <a16:creationId xmlns:a16="http://schemas.microsoft.com/office/drawing/2014/main" id="{0667794A-DC52-4F1A-53B5-D477812557FD}"/>
                </a:ext>
              </a:extLst>
            </p:cNvPr>
            <p:cNvSpPr/>
            <p:nvPr/>
          </p:nvSpPr>
          <p:spPr>
            <a:xfrm>
              <a:off x="7548681" y="4044820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E66A83E9-216E-F3CF-E340-1BD02A187A0A}"/>
                </a:ext>
              </a:extLst>
            </p:cNvPr>
            <p:cNvSpPr/>
            <p:nvPr/>
          </p:nvSpPr>
          <p:spPr>
            <a:xfrm>
              <a:off x="6807958" y="3618343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0B715392-AF28-7144-7E74-C00564BC0DE1}"/>
                </a:ext>
              </a:extLst>
            </p:cNvPr>
            <p:cNvSpPr/>
            <p:nvPr/>
          </p:nvSpPr>
          <p:spPr>
            <a:xfrm>
              <a:off x="6800124" y="2743078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1BFB5DA5-F454-02DF-76B2-73D7B7D80160}"/>
                </a:ext>
              </a:extLst>
            </p:cNvPr>
            <p:cNvSpPr txBox="1"/>
            <p:nvPr/>
          </p:nvSpPr>
          <p:spPr>
            <a:xfrm>
              <a:off x="6104528" y="4109010"/>
              <a:ext cx="3032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lt"/>
                </a:rPr>
                <a:t>ES-FEM-T3 (Bandwidth: 13)</a:t>
              </a:r>
              <a:endParaRPr lang="ja-JP" altLang="en-US" sz="2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90" name="二等辺三角形 89">
              <a:extLst>
                <a:ext uri="{FF2B5EF4-FFF2-40B4-BE49-F238E27FC236}">
                  <a16:creationId xmlns:a16="http://schemas.microsoft.com/office/drawing/2014/main" id="{31C6F467-B33A-C9D9-094D-A651B5AE6E4A}"/>
                </a:ext>
              </a:extLst>
            </p:cNvPr>
            <p:cNvSpPr/>
            <p:nvPr/>
          </p:nvSpPr>
          <p:spPr>
            <a:xfrm rot="10800000">
              <a:off x="7380964" y="2820663"/>
              <a:ext cx="504056" cy="432048"/>
            </a:xfrm>
            <a:prstGeom prst="triangle">
              <a:avLst/>
            </a:prstGeom>
            <a:solidFill>
              <a:srgbClr val="4DFFC4"/>
            </a:solidFill>
            <a:ln w="38100">
              <a:solidFill>
                <a:srgbClr val="E4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二等辺三角形 90">
              <a:extLst>
                <a:ext uri="{FF2B5EF4-FFF2-40B4-BE49-F238E27FC236}">
                  <a16:creationId xmlns:a16="http://schemas.microsoft.com/office/drawing/2014/main" id="{C3418EC8-8A69-CCEA-9F97-6DC52823FB2E}"/>
                </a:ext>
              </a:extLst>
            </p:cNvPr>
            <p:cNvSpPr/>
            <p:nvPr/>
          </p:nvSpPr>
          <p:spPr>
            <a:xfrm>
              <a:off x="7631788" y="2820662"/>
              <a:ext cx="504056" cy="432048"/>
            </a:xfrm>
            <a:prstGeom prst="triangle">
              <a:avLst/>
            </a:prstGeom>
            <a:solidFill>
              <a:srgbClr val="4DFFC4"/>
            </a:solidFill>
            <a:ln w="38100">
              <a:solidFill>
                <a:srgbClr val="E4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2D118A5C-591A-9603-78B2-93F3F005EFF2}"/>
                </a:ext>
              </a:extLst>
            </p:cNvPr>
            <p:cNvSpPr/>
            <p:nvPr/>
          </p:nvSpPr>
          <p:spPr>
            <a:xfrm rot="10800000">
              <a:off x="7127732" y="3252709"/>
              <a:ext cx="504056" cy="432048"/>
            </a:xfrm>
            <a:prstGeom prst="triangle">
              <a:avLst/>
            </a:prstGeom>
            <a:solidFill>
              <a:srgbClr val="4DFFC4"/>
            </a:solidFill>
            <a:ln w="38100">
              <a:solidFill>
                <a:srgbClr val="E4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二等辺三角形 92">
              <a:extLst>
                <a:ext uri="{FF2B5EF4-FFF2-40B4-BE49-F238E27FC236}">
                  <a16:creationId xmlns:a16="http://schemas.microsoft.com/office/drawing/2014/main" id="{DD0C123D-9E04-C9F5-9FC9-B235518631CE}"/>
                </a:ext>
              </a:extLst>
            </p:cNvPr>
            <p:cNvSpPr/>
            <p:nvPr/>
          </p:nvSpPr>
          <p:spPr>
            <a:xfrm>
              <a:off x="7378556" y="3252710"/>
              <a:ext cx="504056" cy="432048"/>
            </a:xfrm>
            <a:prstGeom prst="triangle">
              <a:avLst/>
            </a:prstGeom>
            <a:solidFill>
              <a:srgbClr val="4DFFC4"/>
            </a:solidFill>
            <a:ln w="38100">
              <a:solidFill>
                <a:srgbClr val="E4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二等辺三角形 93">
              <a:extLst>
                <a:ext uri="{FF2B5EF4-FFF2-40B4-BE49-F238E27FC236}">
                  <a16:creationId xmlns:a16="http://schemas.microsoft.com/office/drawing/2014/main" id="{6F59DB8E-64E6-4D70-74C1-B2054FE52A2D}"/>
                </a:ext>
              </a:extLst>
            </p:cNvPr>
            <p:cNvSpPr/>
            <p:nvPr/>
          </p:nvSpPr>
          <p:spPr>
            <a:xfrm rot="10800000">
              <a:off x="7630584" y="3252710"/>
              <a:ext cx="504056" cy="432048"/>
            </a:xfrm>
            <a:prstGeom prst="triangle">
              <a:avLst/>
            </a:prstGeom>
            <a:solidFill>
              <a:srgbClr val="4DFFC4"/>
            </a:solidFill>
            <a:ln w="38100">
              <a:solidFill>
                <a:srgbClr val="E4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94882ADD-F9E4-4643-76F0-437DBD3FDD2A}"/>
                </a:ext>
              </a:extLst>
            </p:cNvPr>
            <p:cNvSpPr/>
            <p:nvPr/>
          </p:nvSpPr>
          <p:spPr>
            <a:xfrm>
              <a:off x="7554296" y="318070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CC319FF8-793D-8028-E022-54242FFBBA6C}"/>
                </a:ext>
              </a:extLst>
            </p:cNvPr>
            <p:cNvSpPr/>
            <p:nvPr/>
          </p:nvSpPr>
          <p:spPr>
            <a:xfrm>
              <a:off x="7316726" y="2751358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6706142B-77A5-852E-AEE4-666E07026023}"/>
                </a:ext>
              </a:extLst>
            </p:cNvPr>
            <p:cNvSpPr/>
            <p:nvPr/>
          </p:nvSpPr>
          <p:spPr>
            <a:xfrm>
              <a:off x="7304709" y="3616626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楕円 97">
              <a:extLst>
                <a:ext uri="{FF2B5EF4-FFF2-40B4-BE49-F238E27FC236}">
                  <a16:creationId xmlns:a16="http://schemas.microsoft.com/office/drawing/2014/main" id="{BA07BF50-DA10-1555-D087-BF80A305F43C}"/>
                </a:ext>
              </a:extLst>
            </p:cNvPr>
            <p:cNvSpPr/>
            <p:nvPr/>
          </p:nvSpPr>
          <p:spPr>
            <a:xfrm>
              <a:off x="7807555" y="3616626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楕円 98">
              <a:extLst>
                <a:ext uri="{FF2B5EF4-FFF2-40B4-BE49-F238E27FC236}">
                  <a16:creationId xmlns:a16="http://schemas.microsoft.com/office/drawing/2014/main" id="{8B011940-B7FB-3EC8-25BB-13FA77C6B061}"/>
                </a:ext>
              </a:extLst>
            </p:cNvPr>
            <p:cNvSpPr/>
            <p:nvPr/>
          </p:nvSpPr>
          <p:spPr>
            <a:xfrm>
              <a:off x="8068016" y="3188847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2FF4F61A-CC79-98CF-878A-D263A360C093}"/>
                </a:ext>
              </a:extLst>
            </p:cNvPr>
            <p:cNvSpPr/>
            <p:nvPr/>
          </p:nvSpPr>
          <p:spPr>
            <a:xfrm>
              <a:off x="7811774" y="2751358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87CA0EE1-3ABA-6FE8-D53A-100DDB63375B}"/>
                </a:ext>
              </a:extLst>
            </p:cNvPr>
            <p:cNvSpPr/>
            <p:nvPr/>
          </p:nvSpPr>
          <p:spPr>
            <a:xfrm>
              <a:off x="7053299" y="3194263"/>
              <a:ext cx="144000" cy="1440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B8008548-E3E4-9DDE-9757-8BA30CFD3DFC}"/>
                    </a:ext>
                  </a:extLst>
                </p:cNvPr>
                <p:cNvSpPr txBox="1"/>
                <p:nvPr/>
              </p:nvSpPr>
              <p:spPr>
                <a:xfrm>
                  <a:off x="8710590" y="2424624"/>
                  <a:ext cx="2756460" cy="1631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A node</a:t>
                  </a:r>
                  <a:r>
                    <a:rPr kumimoji="1" lang="ja-JP" altLang="en-US" sz="2000" dirty="0">
                      <a:latin typeface="Calibri" panose="020F0502020204030204" pitchFamily="34" charset="0"/>
                    </a:rPr>
                    <a:t> </a:t>
                  </a: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is </a:t>
                  </a:r>
                  <a:br>
                    <a:rPr kumimoji="1" lang="en-US" altLang="ja-JP" sz="2000" dirty="0">
                      <a:latin typeface="Calibri" panose="020F0502020204030204" pitchFamily="34" charset="0"/>
                    </a:rPr>
                  </a:b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referred by </a:t>
                  </a:r>
                  <a:r>
                    <a:rPr kumimoji="1" lang="en-US" altLang="ja-JP" sz="2000" dirty="0">
                      <a:solidFill>
                        <a:srgbClr val="E48D48"/>
                      </a:solidFill>
                      <a:latin typeface="Calibri" panose="020F0502020204030204" pitchFamily="34" charset="0"/>
                    </a:rPr>
                    <a:t>12 edges</a:t>
                  </a:r>
                  <a:br>
                    <a:rPr kumimoji="1" lang="en-US" altLang="ja-JP" sz="2000" dirty="0">
                      <a:latin typeface="Calibri" panose="020F0502020204030204" pitchFamily="34" charset="0"/>
                    </a:rPr>
                  </a:b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that referred by </a:t>
                  </a:r>
                  <a:r>
                    <a:rPr lang="en-US" altLang="ja-JP" sz="2000" dirty="0">
                      <a:solidFill>
                        <a:srgbClr val="00CC88"/>
                      </a:solidFill>
                      <a:latin typeface="Calibri" panose="020F0502020204030204" pitchFamily="34" charset="0"/>
                    </a:rPr>
                    <a:t>12 cells</a:t>
                  </a:r>
                  <a:r>
                    <a:rPr lang="en-US" altLang="ja-JP" sz="2000" dirty="0">
                      <a:latin typeface="Calibri" panose="020F0502020204030204" pitchFamily="34" charset="0"/>
                    </a:rPr>
                    <a:t>.</a:t>
                  </a:r>
                </a:p>
                <a:p>
                  <a14:m>
                    <m:oMath xmlns:m="http://schemas.openxmlformats.org/officeDocument/2006/math"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kumimoji="1" lang="ja-JP" altLang="en-US" sz="2000" dirty="0">
                      <a:latin typeface="Calibri" panose="020F0502020204030204" pitchFamily="34" charset="0"/>
                    </a:rPr>
                    <a:t> </a:t>
                  </a: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connecting with </a:t>
                  </a:r>
                  <a:br>
                    <a:rPr kumimoji="1" lang="en-US" altLang="ja-JP" sz="2000" dirty="0">
                      <a:latin typeface="Calibri" panose="020F0502020204030204" pitchFamily="34" charset="0"/>
                    </a:rPr>
                  </a:br>
                  <a:r>
                    <a:rPr lang="en-US" altLang="ja-JP" sz="2000" dirty="0">
                      <a:solidFill>
                        <a:srgbClr val="FF00FF"/>
                      </a:solidFill>
                      <a:latin typeface="Calibri" panose="020F0502020204030204" pitchFamily="34" charset="0"/>
                    </a:rPr>
                    <a:t>13 nodes</a:t>
                  </a:r>
                  <a:r>
                    <a:rPr lang="ja-JP" altLang="en-US" sz="2000" dirty="0">
                      <a:latin typeface="Calibri" panose="020F0502020204030204" pitchFamily="34" charset="0"/>
                    </a:rPr>
                    <a:t> </a:t>
                  </a:r>
                  <a:r>
                    <a:rPr kumimoji="1" lang="en-US" altLang="ja-JP" sz="2000" dirty="0">
                      <a:latin typeface="Calibri" panose="020F0502020204030204" pitchFamily="34" charset="0"/>
                    </a:rPr>
                    <a:t>including itself.</a:t>
                  </a:r>
                  <a:endParaRPr kumimoji="1" lang="ja-JP" altLang="en-US" sz="2000" dirty="0">
                    <a:solidFill>
                      <a:srgbClr val="FF00FF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B8008548-E3E4-9DDE-9757-8BA30CFD3D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0590" y="2424624"/>
                  <a:ext cx="2756460" cy="1631216"/>
                </a:xfrm>
                <a:prstGeom prst="rect">
                  <a:avLst/>
                </a:prstGeom>
                <a:blipFill>
                  <a:blip r:embed="rId5"/>
                  <a:stretch>
                    <a:fillRect l="-2212" t="-1866" r="-1770" b="-559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CBD9323-51DE-B2DB-4715-398FAFA97496}"/>
                  </a:ext>
                </a:extLst>
              </p:cNvPr>
              <p:cNvSpPr txBox="1"/>
              <p:nvPr/>
            </p:nvSpPr>
            <p:spPr>
              <a:xfrm>
                <a:off x="9009949" y="3311034"/>
                <a:ext cx="27109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US" altLang="ja-JP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about x2 bandwidth.</a:t>
                </a:r>
                <a:endParaRPr kumimoji="1" lang="ja-JP" altLang="en-US" sz="2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CBD9323-51DE-B2DB-4715-398FAFA97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9949" y="3311034"/>
                <a:ext cx="2710999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98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A5EEC-B255-4962-ABD9-106347F9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What </a:t>
            </a:r>
            <a:r>
              <a:rPr lang="en-US" altLang="ja-JP" dirty="0"/>
              <a:t>are the drawbacks of S-FEM?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32C8EF1-71B3-4735-86B2-DB8AED4861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b="1" dirty="0">
                    <a:solidFill>
                      <a:srgbClr val="FF00FF"/>
                    </a:solidFill>
                  </a:rPr>
                  <a:t>No low-cost formulation to suppress pressure checkerboarding.</a:t>
                </a:r>
                <a:br>
                  <a:rPr lang="en-US" altLang="ja-JP" b="1" dirty="0">
                    <a:solidFill>
                      <a:srgbClr val="FF00FF"/>
                    </a:solidFill>
                  </a:rPr>
                </a:br>
                <a:r>
                  <a:rPr lang="en-US" altLang="ja-JP" sz="2400" dirty="0"/>
                  <a:t>e</a:t>
                </a:r>
                <a:r>
                  <a:rPr kumimoji="1" lang="en-US" altLang="ja-JP" sz="2400" dirty="0"/>
                  <a:t>.g., in case of T3 mesh in 2D</a:t>
                </a:r>
                <a:r>
                  <a:rPr lang="en-US" altLang="ja-JP" sz="2400" dirty="0"/>
                  <a:t> c</a:t>
                </a:r>
                <a:r>
                  <a:rPr kumimoji="1" lang="en-US" altLang="ja-JP" sz="2400" dirty="0"/>
                  <a:t>antilever </a:t>
                </a:r>
                <a:r>
                  <a:rPr lang="en-US" altLang="ja-JP" sz="2400" dirty="0"/>
                  <a:t>b</a:t>
                </a:r>
                <a:r>
                  <a:rPr kumimoji="1" lang="en-US" altLang="ja-JP" sz="2400" dirty="0"/>
                  <a:t>ending </a:t>
                </a:r>
                <a:r>
                  <a:rPr lang="en-US" altLang="ja-JP" sz="2400" dirty="0"/>
                  <a:t>a</a:t>
                </a:r>
                <a:r>
                  <a:rPr kumimoji="1" lang="en-US" altLang="ja-JP" sz="2400" dirty="0"/>
                  <a:t>nalysis with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br>
                  <a:rPr kumimoji="1" lang="en-US" altLang="ja-JP" sz="2800" dirty="0"/>
                </a:br>
                <a: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Pressure</a:t>
                </a:r>
                <a:b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b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b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b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br>
                  <a:rPr kumimoji="1" lang="en-US" altLang="ja-JP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kumimoji="1" lang="en-US" altLang="ja-JP" sz="2400" dirty="0"/>
                  <a:t>ES-FEM shows a kind of </a:t>
                </a:r>
                <a:r>
                  <a:rPr kumimoji="1" lang="en-US" altLang="ja-JP" sz="2400" b="1" dirty="0"/>
                  <a:t>pressure checkerboarding </a:t>
                </a:r>
                <a:r>
                  <a:rPr kumimoji="1" lang="en-US" altLang="ja-JP" sz="2400" dirty="0"/>
                  <a:t>in common with the standard FEM.</a:t>
                </a:r>
                <a:endParaRPr lang="en-US" altLang="ja-JP" b="1" dirty="0">
                  <a:solidFill>
                    <a:srgbClr val="0000CC"/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b="1" dirty="0">
                    <a:solidFill>
                      <a:srgbClr val="0000CC"/>
                    </a:solidFill>
                  </a:rPr>
                  <a:t>Hard to implement to the standard FE code.</a:t>
                </a:r>
                <a:br>
                  <a:rPr lang="en-US" altLang="ja-JP" b="1" dirty="0">
                    <a:solidFill>
                      <a:srgbClr val="0000CC"/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S-FEM requires stain smoothing across cells.</a:t>
                </a:r>
                <a:br>
                  <a:rPr lang="en-US" altLang="ja-JP" sz="2400" dirty="0">
                    <a:solidFill>
                      <a:schemeClr val="tx1"/>
                    </a:solidFill>
                  </a:rPr>
                </a:br>
                <a:r>
                  <a:rPr lang="en-US" altLang="ja-JP" sz="2400" dirty="0">
                    <a:solidFill>
                      <a:schemeClr val="tx1"/>
                    </a:solidFill>
                  </a:rPr>
                  <a:t>Therefore, S-FEM formulation cannot be describe</a:t>
                </a:r>
                <a:r>
                  <a:rPr lang="en-US" altLang="ja-JP" sz="2400" dirty="0"/>
                  <a:t>d as an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independent element.</a:t>
                </a:r>
                <a:br>
                  <a:rPr lang="en-US" altLang="ja-JP" sz="2400" dirty="0">
                    <a:solidFill>
                      <a:schemeClr val="tx1"/>
                    </a:solidFill>
                  </a:rPr>
                </a:br>
                <a:r>
                  <a:rPr lang="en-US" altLang="ja-JP" sz="2400" dirty="0">
                    <a:solidFill>
                      <a:schemeClr val="tx1"/>
                    </a:solidFill>
                  </a:rPr>
                  <a:t>But it is OK as long as we develop our own in-house code.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endParaRPr kumimoji="1" lang="ja-JP" altLang="en-US" sz="36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32C8EF1-71B3-4735-86B2-DB8AED4861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5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F68CDC-5959-4CD5-8DA0-9F774AB24A57}"/>
              </a:ext>
            </a:extLst>
          </p:cNvPr>
          <p:cNvSpPr txBox="1"/>
          <p:nvPr/>
        </p:nvSpPr>
        <p:spPr>
          <a:xfrm>
            <a:off x="2117092" y="5373283"/>
            <a:ext cx="795688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A brand-new code with a novel S-FEM formulation </a:t>
            </a:r>
            <a:br>
              <a:rPr lang="en-US" altLang="ja-JP" sz="2400" dirty="0"/>
            </a:br>
            <a:r>
              <a:rPr lang="en-US" altLang="ja-JP" sz="2400" dirty="0"/>
              <a:t>for nearly incompressible solids is still awaited.</a:t>
            </a:r>
            <a:endParaRPr lang="ja-JP" altLang="en-US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40D7E8-4F18-4786-94F5-568DDF814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1D5E48DF-B8F7-AD7A-F36B-51D06215C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929"/>
            <a:ext cx="6096000" cy="1132181"/>
          </a:xfrm>
          <a:prstGeom prst="rect">
            <a:avLst/>
          </a:prstGeom>
        </p:spPr>
      </p:pic>
      <p:pic>
        <p:nvPicPr>
          <p:cNvPr id="9" name="図 8" descr="黒い背景とぼやけた写真&#10;&#10;中程度の精度で自動的に生成された説明">
            <a:extLst>
              <a:ext uri="{FF2B5EF4-FFF2-40B4-BE49-F238E27FC236}">
                <a16:creationId xmlns:a16="http://schemas.microsoft.com/office/drawing/2014/main" id="{E5E0B89C-2B96-9858-3EA8-A5CC2B50A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4990"/>
            <a:ext cx="5918234" cy="14041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682038-8A29-0370-BF77-4A9D2333D96A}"/>
              </a:ext>
            </a:extLst>
          </p:cNvPr>
          <p:cNvSpPr txBox="1"/>
          <p:nvPr/>
        </p:nvSpPr>
        <p:spPr>
          <a:xfrm>
            <a:off x="2175862" y="2397078"/>
            <a:ext cx="2135265" cy="7078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ABAQUS CPE3 </a:t>
            </a:r>
            <a:b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</a:br>
            <a:r>
              <a:rPr kumimoji="1" lang="en-US" altLang="ja-JP" sz="2000" dirty="0">
                <a:solidFill>
                  <a:srgbClr val="008000"/>
                </a:solidFill>
                <a:ea typeface="HG創英角ﾎﾟｯﾌﾟ体" panose="040B0A09000000000000" pitchFamily="49" charset="-128"/>
              </a:rPr>
              <a:t>(Standard FEM-T3)</a:t>
            </a:r>
            <a:endParaRPr kumimoji="1" lang="ja-JP" altLang="en-US" sz="2000" dirty="0">
              <a:solidFill>
                <a:srgbClr val="008000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8F0124-CB73-1920-91E0-723B02584425}"/>
              </a:ext>
            </a:extLst>
          </p:cNvPr>
          <p:cNvSpPr txBox="1"/>
          <p:nvPr/>
        </p:nvSpPr>
        <p:spPr>
          <a:xfrm>
            <a:off x="8803640" y="2510964"/>
            <a:ext cx="1338828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ES-FEM-T3</a:t>
            </a:r>
            <a:endParaRPr kumimoji="1" lang="ja-JP" altLang="en-US" sz="2000" dirty="0">
              <a:solidFill>
                <a:srgbClr val="FF0000"/>
              </a:solidFill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2966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2.000000"/>
  <p:tag name="ISPRING_ULTRA_SCORM_COURCE_TITLE" val="iwacom2024.S-FEM"/>
  <p:tag name="ISPRING_OUTPUT_FOLDER" val="[[&quot;0\uFFFD\u0016\uFFFD{42BFAA3A-C19F-44FB-809C-CB8295A4D761}&quot;,&quot;Z:\\ACHIEVEMENT\\conference\\2024\\iwacom2024&quot;],[&quot;0\uFFFD\u0016\uFFFD{EE64B06B-9DD5-4BED-BEE2-06DAFAF63218}&quot;,&quot;Z:\\ACHIEVEMENT\\conference\\2023\\gacm-jsces2023&quot;],[&quot;\uFFFD\uFFFD&lt;{A673FCB7-976C-4B3E-91BB-80E00AB4F6CF}&quot;,&quot;D:\\share\\ACHIEVEMENT\\conference\\2021\\srij-seminar&quot;]]"/>
  <p:tag name="ISPRING_PRESENTATION_TITLE" val="iwacom2024.S-FE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デザインの設定">
  <a:themeElements>
    <a:clrScheme name="ユーザー定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030A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kumimoji="1" dirty="0" err="1" smtClean="0">
            <a:latin typeface="+mn-lt"/>
          </a:defRPr>
        </a:defPPr>
      </a:lstStyle>
    </a:tx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90874</TotalTime>
  <Words>3598</Words>
  <Application>Microsoft Office PowerPoint</Application>
  <PresentationFormat>ワイド画面</PresentationFormat>
  <Paragraphs>555</Paragraphs>
  <Slides>42</Slides>
  <Notes>42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3" baseType="lpstr">
      <vt:lpstr>Wingdings</vt:lpstr>
      <vt:lpstr>Consolas</vt:lpstr>
      <vt:lpstr>Cambria Math</vt:lpstr>
      <vt:lpstr>MS PGothic</vt:lpstr>
      <vt:lpstr>Comic Sans MS</vt:lpstr>
      <vt:lpstr>メイリオ</vt:lpstr>
      <vt:lpstr>HG創英角ﾎﾟｯﾌﾟ体</vt:lpstr>
      <vt:lpstr>MS PGothic</vt:lpstr>
      <vt:lpstr>Arial</vt:lpstr>
      <vt:lpstr>Calibri</vt:lpstr>
      <vt:lpstr>デザインの設定</vt:lpstr>
      <vt:lpstr>EC-SSE-SRI-T4:  a next-gen smoothed finite element method for nearly incompressible large deformation analysis</vt:lpstr>
      <vt:lpstr>Quick Review of  Smoothed Finite Element Method (S-FEM)</vt:lpstr>
      <vt:lpstr>What is S-FEM?</vt:lpstr>
      <vt:lpstr>e.g.) Brief of ES-FEM</vt:lpstr>
      <vt:lpstr>Performance of ES-FEM</vt:lpstr>
      <vt:lpstr>Performance of ES-FEM</vt:lpstr>
      <vt:lpstr>What are the benefits of S-FEM?</vt:lpstr>
      <vt:lpstr>What are the drawbacks of S-FEM?</vt:lpstr>
      <vt:lpstr>What are the drawbacks of S-FEM?</vt:lpstr>
      <vt:lpstr>How popular is S-FEM?</vt:lpstr>
      <vt:lpstr>Applications of S-FEM-T4 in Our Lab</vt:lpstr>
      <vt:lpstr>Motivation &amp; Objective of Our Latest Study</vt:lpstr>
      <vt:lpstr>Motivation</vt:lpstr>
      <vt:lpstr>Issues in Conventional FE (ABAQUS）</vt:lpstr>
      <vt:lpstr>Our Approach using S-FEM</vt:lpstr>
      <vt:lpstr>Why not T10 but T4?</vt:lpstr>
      <vt:lpstr>Birth of a Next-gen S-FEM, EC-SSE, in 2022</vt:lpstr>
      <vt:lpstr>Objective</vt:lpstr>
      <vt:lpstr>Method Introduction to ES-FEM, NS-FEM，EC-SSE，and EC-SSE-SRI</vt:lpstr>
      <vt:lpstr>Brief of ES-FEM</vt:lpstr>
      <vt:lpstr>Brief of NS-FEM</vt:lpstr>
      <vt:lpstr>Brief of EC-SSE</vt:lpstr>
      <vt:lpstr>Brief of EC-SSE-SRI (Our Latest Method)</vt:lpstr>
      <vt:lpstr>Brief of EC-SSE-SRI-T4 (in 3D)</vt:lpstr>
      <vt:lpstr>Result &amp; Discussion Performance evaluation of EC-SSE-SRI-T4 in 3D and Discussion of CPU Cost</vt:lpstr>
      <vt:lpstr>      Bending of Rubber Cantilever</vt:lpstr>
      <vt:lpstr>      Bending of Rubber Cantilever</vt:lpstr>
      <vt:lpstr>      Bending of Rubber Cantilever</vt:lpstr>
      <vt:lpstr>      Bending of Rubber Cantilever</vt:lpstr>
      <vt:lpstr>      Pressuring of Rubber Block</vt:lpstr>
      <vt:lpstr>      Pressuring of Rubber Block</vt:lpstr>
      <vt:lpstr>      Barreling of Rubber Cylinder</vt:lpstr>
      <vt:lpstr>      Barreling of Rubber Cylinder</vt:lpstr>
      <vt:lpstr>      Tensioning of Rubber-Filler Composite</vt:lpstr>
      <vt:lpstr>      Tensioning of Rubber-Filler Composite</vt:lpstr>
      <vt:lpstr>Discussion on CPU Time of EC-SSE-SRI-T4</vt:lpstr>
      <vt:lpstr>Discussion on CPU Time of EC-SSE-SRI-T4</vt:lpstr>
      <vt:lpstr>Summary</vt:lpstr>
      <vt:lpstr>Summary</vt:lpstr>
      <vt:lpstr>Appendix</vt:lpstr>
      <vt:lpstr>Difference in Formulation</vt:lpstr>
      <vt:lpstr>Brief of SSE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iwacom2024.S-FEM</dc:title>
  <dc:creator>Yuki ONISHI</dc:creator>
  <cp:lastModifiedBy>Yuki ONISHI</cp:lastModifiedBy>
  <cp:revision>3485</cp:revision>
  <cp:lastPrinted>2012-03-06T10:21:50Z</cp:lastPrinted>
  <dcterms:created xsi:type="dcterms:W3CDTF">2007-11-22T18:02:40Z</dcterms:created>
  <dcterms:modified xsi:type="dcterms:W3CDTF">2024-09-20T23:29:11Z</dcterms:modified>
</cp:coreProperties>
</file>