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sldIdLst>
    <p:sldId id="469" r:id="rId2"/>
    <p:sldId id="388" r:id="rId3"/>
    <p:sldId id="601" r:id="rId4"/>
    <p:sldId id="549" r:id="rId5"/>
    <p:sldId id="602" r:id="rId6"/>
    <p:sldId id="603" r:id="rId7"/>
    <p:sldId id="501" r:id="rId8"/>
    <p:sldId id="555" r:id="rId9"/>
    <p:sldId id="556" r:id="rId10"/>
    <p:sldId id="557" r:id="rId11"/>
    <p:sldId id="558" r:id="rId12"/>
    <p:sldId id="559" r:id="rId13"/>
    <p:sldId id="604" r:id="rId14"/>
    <p:sldId id="605" r:id="rId15"/>
    <p:sldId id="606" r:id="rId16"/>
    <p:sldId id="607" r:id="rId17"/>
    <p:sldId id="608" r:id="rId18"/>
    <p:sldId id="609" r:id="rId19"/>
    <p:sldId id="610" r:id="rId20"/>
    <p:sldId id="611" r:id="rId21"/>
    <p:sldId id="612" r:id="rId22"/>
    <p:sldId id="554" r:id="rId23"/>
    <p:sldId id="598" r:id="rId24"/>
    <p:sldId id="599" r:id="rId25"/>
    <p:sldId id="597" r:id="rId26"/>
    <p:sldId id="570" r:id="rId27"/>
    <p:sldId id="571" r:id="rId28"/>
    <p:sldId id="572" r:id="rId29"/>
    <p:sldId id="587" r:id="rId30"/>
    <p:sldId id="586" r:id="rId31"/>
    <p:sldId id="588" r:id="rId32"/>
    <p:sldId id="615" r:id="rId33"/>
    <p:sldId id="589" r:id="rId34"/>
    <p:sldId id="592" r:id="rId35"/>
    <p:sldId id="591" r:id="rId36"/>
    <p:sldId id="595" r:id="rId37"/>
    <p:sldId id="403" r:id="rId38"/>
    <p:sldId id="619" r:id="rId39"/>
    <p:sldId id="416" r:id="rId40"/>
    <p:sldId id="622" r:id="rId41"/>
    <p:sldId id="593" r:id="rId42"/>
    <p:sldId id="614" r:id="rId43"/>
    <p:sldId id="613" r:id="rId44"/>
    <p:sldId id="617" r:id="rId45"/>
    <p:sldId id="616" r:id="rId46"/>
    <p:sldId id="618" r:id="rId47"/>
  </p:sldIdLst>
  <p:sldSz cx="9144000" cy="6858000" type="screen4x3"/>
  <p:notesSz cx="9971088" cy="6823075"/>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CC"/>
    <a:srgbClr val="008000"/>
    <a:srgbClr val="6600CC"/>
    <a:srgbClr val="FF9900"/>
    <a:srgbClr val="FFCC00"/>
    <a:srgbClr val="FF0000"/>
    <a:srgbClr val="00CC00"/>
    <a:srgbClr val="404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2" autoAdjust="0"/>
    <p:restoredTop sz="88252" autoAdjust="0"/>
  </p:normalViewPr>
  <p:slideViewPr>
    <p:cSldViewPr>
      <p:cViewPr varScale="1">
        <p:scale>
          <a:sx n="93" d="100"/>
          <a:sy n="93" d="100"/>
        </p:scale>
        <p:origin x="3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2014/5/12</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smtClean="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lang="ja-JP" altLang="en-US" dirty="0"/>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692526" y="6446838"/>
              <a:ext cx="1806585"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smtClean="0">
                  <a:solidFill>
                    <a:schemeClr val="bg1"/>
                  </a:solidFill>
                </a:rPr>
                <a:t>応用力学シンポジウム</a:t>
              </a:r>
              <a:r>
                <a:rPr kumimoji="0" lang="en-GB" altLang="ja-JP" sz="1200" dirty="0" smtClean="0">
                  <a:solidFill>
                    <a:schemeClr val="bg1"/>
                  </a:solidFill>
                </a:rPr>
                <a:t>2014</a:t>
              </a:r>
              <a:endParaRPr kumimoji="0" lang="en-GB" altLang="ja-JP" sz="1200" dirty="0">
                <a:solidFill>
                  <a:schemeClr val="bg1"/>
                </a:solidFill>
              </a:endParaRP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1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6.png"/><Relationship Id="rId4" Type="http://schemas.openxmlformats.org/officeDocument/2006/relationships/image" Target="../media/image150.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FEM.avi"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90.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7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736812"/>
            <a:ext cx="7772400" cy="1836204"/>
          </a:xfrm>
          <a:effectLst/>
        </p:spPr>
        <p:txBody>
          <a:bodyPr>
            <a:noAutofit/>
          </a:bodyPr>
          <a:lstStyle/>
          <a:p>
            <a:r>
              <a:rPr lang="ja-JP" altLang="en-US" sz="3600" dirty="0">
                <a:solidFill>
                  <a:srgbClr val="0000CC"/>
                </a:solidFill>
                <a:effectLst>
                  <a:outerShdw blurRad="38100" dist="38100" dir="2700000" algn="tl">
                    <a:srgbClr val="000000">
                      <a:alpha val="43137"/>
                    </a:srgbClr>
                  </a:outerShdw>
                </a:effectLst>
              </a:rPr>
              <a:t>平滑化有限要素法</a:t>
            </a:r>
            <a:r>
              <a:rPr lang="en-US" altLang="ja-JP" sz="3600" dirty="0">
                <a:solidFill>
                  <a:srgbClr val="0000CC"/>
                </a:solidFill>
                <a:effectLst>
                  <a:outerShdw blurRad="38100" dist="38100" dir="2700000" algn="tl">
                    <a:srgbClr val="000000">
                      <a:alpha val="43137"/>
                    </a:srgbClr>
                  </a:outerShdw>
                </a:effectLst>
              </a:rPr>
              <a:t>(</a:t>
            </a:r>
            <a:r>
              <a:rPr lang="en-US" altLang="ja-JP" sz="3600" dirty="0">
                <a:solidFill>
                  <a:srgbClr val="FF00FF"/>
                </a:solidFill>
                <a:effectLst>
                  <a:outerShdw blurRad="38100" dist="38100" dir="2700000" algn="tl">
                    <a:srgbClr val="000000">
                      <a:alpha val="43137"/>
                    </a:srgbClr>
                  </a:outerShdw>
                </a:effectLst>
              </a:rPr>
              <a:t>S-FEM</a:t>
            </a:r>
            <a:r>
              <a:rPr lang="en-US" altLang="ja-JP" sz="3600" dirty="0">
                <a:solidFill>
                  <a:srgbClr val="0000CC"/>
                </a:solidFill>
                <a:effectLst>
                  <a:outerShdw blurRad="38100" dist="38100" dir="2700000" algn="tl">
                    <a:srgbClr val="000000">
                      <a:alpha val="43137"/>
                    </a:srgbClr>
                  </a:outerShdw>
                </a:effectLst>
              </a:rPr>
              <a:t>)</a:t>
            </a:r>
            <a:r>
              <a:rPr lang="ja-JP" altLang="en-US" sz="3600" dirty="0">
                <a:solidFill>
                  <a:srgbClr val="0000CC"/>
                </a:solidFill>
                <a:effectLst>
                  <a:outerShdw blurRad="38100" dist="38100" dir="2700000" algn="tl">
                    <a:srgbClr val="000000">
                      <a:alpha val="43137"/>
                    </a:srgbClr>
                  </a:outerShdw>
                </a:effectLst>
              </a:rPr>
              <a:t>に</a:t>
            </a:r>
            <a:r>
              <a:rPr lang="ja-JP" altLang="en-US" sz="3600" dirty="0" smtClean="0">
                <a:solidFill>
                  <a:srgbClr val="0000CC"/>
                </a:solidFill>
                <a:effectLst>
                  <a:outerShdw blurRad="38100" dist="38100" dir="2700000" algn="tl">
                    <a:srgbClr val="000000">
                      <a:alpha val="43137"/>
                    </a:srgbClr>
                  </a:outerShdw>
                </a:effectLst>
              </a:rPr>
              <a:t>基づく</a:t>
            </a:r>
            <a:r>
              <a:rPr lang="en-US" altLang="ja-JP" sz="3600" dirty="0" smtClean="0">
                <a:solidFill>
                  <a:srgbClr val="0000CC"/>
                </a:solidFill>
                <a:effectLst>
                  <a:outerShdw blurRad="38100" dist="38100" dir="2700000" algn="tl">
                    <a:srgbClr val="000000">
                      <a:alpha val="43137"/>
                    </a:srgbClr>
                  </a:outerShdw>
                </a:effectLst>
              </a:rPr>
              <a:t/>
            </a:r>
            <a:br>
              <a:rPr lang="en-US" altLang="ja-JP" sz="3600" dirty="0" smtClean="0">
                <a:solidFill>
                  <a:srgbClr val="0000CC"/>
                </a:solidFill>
                <a:effectLst>
                  <a:outerShdw blurRad="38100" dist="38100" dir="2700000" algn="tl">
                    <a:srgbClr val="000000">
                      <a:alpha val="43137"/>
                    </a:srgbClr>
                  </a:outerShdw>
                </a:effectLst>
              </a:rPr>
            </a:br>
            <a:r>
              <a:rPr lang="ja-JP" altLang="en-US" sz="3600" dirty="0" smtClean="0">
                <a:solidFill>
                  <a:srgbClr val="0000CC"/>
                </a:solidFill>
                <a:effectLst>
                  <a:outerShdw blurRad="38100" dist="38100" dir="2700000" algn="tl">
                    <a:srgbClr val="000000">
                      <a:alpha val="43137"/>
                    </a:srgbClr>
                  </a:outerShdw>
                </a:effectLst>
              </a:rPr>
              <a:t>ロッキングフリー</a:t>
            </a:r>
            <a:r>
              <a:rPr lang="ja-JP" altLang="en-US" sz="3600" dirty="0">
                <a:solidFill>
                  <a:srgbClr val="0000CC"/>
                </a:solidFill>
                <a:effectLst>
                  <a:outerShdw blurRad="38100" dist="38100" dir="2700000" algn="tl">
                    <a:srgbClr val="000000">
                      <a:alpha val="43137"/>
                    </a:srgbClr>
                  </a:outerShdw>
                </a:effectLst>
              </a:rPr>
              <a:t>四面体</a:t>
            </a:r>
            <a:r>
              <a:rPr lang="ja-JP" altLang="en-US" sz="3600" dirty="0" smtClean="0">
                <a:solidFill>
                  <a:srgbClr val="0000CC"/>
                </a:solidFill>
                <a:effectLst>
                  <a:outerShdw blurRad="38100" dist="38100" dir="2700000" algn="tl">
                    <a:srgbClr val="000000">
                      <a:alpha val="43137"/>
                    </a:srgbClr>
                  </a:outerShdw>
                </a:effectLst>
              </a:rPr>
              <a:t>要素</a:t>
            </a:r>
            <a:endParaRPr kumimoji="1" lang="ja-JP" altLang="en-US" sz="3600" dirty="0">
              <a:solidFill>
                <a:srgbClr val="0000CC"/>
              </a:solidFill>
              <a:effectLst>
                <a:outerShdw blurRad="38100" dist="38100" dir="2700000" algn="tl">
                  <a:srgbClr val="000000">
                    <a:alpha val="43137"/>
                  </a:srgbClr>
                </a:outerShdw>
              </a:effectLst>
            </a:endParaRPr>
          </a:p>
        </p:txBody>
      </p:sp>
      <p:sp>
        <p:nvSpPr>
          <p:cNvPr id="6" name="サブタイトル 5"/>
          <p:cNvSpPr>
            <a:spLocks noGrp="1"/>
          </p:cNvSpPr>
          <p:nvPr>
            <p:ph type="subTitle" idx="1"/>
          </p:nvPr>
        </p:nvSpPr>
        <p:spPr>
          <a:xfrm>
            <a:off x="1371600" y="4149080"/>
            <a:ext cx="6400800" cy="1129680"/>
          </a:xfrm>
        </p:spPr>
        <p:txBody>
          <a:bodyPr/>
          <a:lstStyle/>
          <a:p>
            <a:r>
              <a:rPr lang="zh-TW" altLang="en-US" b="1" u="sng" dirty="0"/>
              <a:t>大西　有希</a:t>
            </a:r>
            <a:r>
              <a:rPr lang="zh-TW" altLang="en-US" dirty="0"/>
              <a:t>， 天谷　賢治</a:t>
            </a:r>
          </a:p>
          <a:p>
            <a:r>
              <a:rPr lang="zh-TW" altLang="en-US" dirty="0"/>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259588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Node-based S-FEM (NS-FEM)</a:t>
            </a:r>
            <a:endParaRPr kumimoji="1" lang="ja-JP" altLang="en-US" dirty="0"/>
          </a:p>
        </p:txBody>
      </p:sp>
      <mc:AlternateContent xmlns:mc="http://schemas.openxmlformats.org/markup-compatibility/2006">
        <mc:Choice xmlns:a14="http://schemas.microsoft.com/office/drawing/2010/main" Requires="a14">
          <p:sp>
            <p:nvSpPr>
              <p:cNvPr id="3" name="コンテンツ プレースホルダー 2"/>
              <p:cNvSpPr>
                <a:spLocks noGrp="1"/>
              </p:cNvSpPr>
              <p:nvPr>
                <p:ph idx="1"/>
              </p:nvPr>
            </p:nvSpPr>
            <p:spPr/>
            <p:txBody>
              <a:bodyPr/>
              <a:lstStyle/>
              <a:p>
                <a:r>
                  <a:rPr lang="ja-JP" altLang="en-US" sz="2400" dirty="0"/>
                  <a:t>スタンダードな</a:t>
                </a:r>
                <a:r>
                  <a:rPr lang="en-US" altLang="ja-JP" sz="2400" dirty="0"/>
                  <a:t>FEM</a:t>
                </a:r>
                <a:r>
                  <a:rPr lang="ja-JP" altLang="en-US" sz="2400" dirty="0"/>
                  <a:t>と同様に要素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a:t>
                </a:r>
                <a:r>
                  <a:rPr lang="ja-JP" altLang="en-US" sz="2400" dirty="0" smtClean="0"/>
                  <a:t>計算，</a:t>
                </a:r>
                <a:endParaRPr lang="en-US" altLang="ja-JP" sz="2400" dirty="0"/>
              </a:p>
              <a:p>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を接する</a:t>
                </a:r>
                <a:r>
                  <a:rPr lang="ja-JP" altLang="en-US" sz="2400" dirty="0" smtClean="0">
                    <a:solidFill>
                      <a:srgbClr val="0000CC"/>
                    </a:solidFill>
                  </a:rPr>
                  <a:t>ノード</a:t>
                </a:r>
                <a:r>
                  <a:rPr lang="ja-JP" altLang="en-US" sz="2400" dirty="0" smtClean="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Node</m:t>
                        </m:r>
                      </m:sup>
                    </m:sSup>
                    <m:r>
                      <a:rPr lang="en-US" altLang="ja-JP" sz="2400" i="1">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0000CC"/>
                    </a:solidFill>
                  </a:rPr>
                  <a:t>ノード</a:t>
                </a:r>
                <a:r>
                  <a:rPr lang="ja-JP" altLang="en-US" sz="2400" dirty="0" smtClean="0"/>
                  <a:t>で計算．</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せん断・体積ロッキングを起こさない</a:t>
                </a:r>
                <a:r>
                  <a:rPr lang="ja-JP" altLang="en-US" sz="2400" dirty="0" smtClean="0"/>
                  <a:t>が，</a:t>
                </a:r>
                <a:r>
                  <a:rPr lang="ja-JP" altLang="en-US" sz="2400" b="1" u="sng" dirty="0" smtClean="0"/>
                  <a:t>概して低精度</a:t>
                </a:r>
                <a:r>
                  <a:rPr lang="ja-JP" altLang="en-US" sz="2400" dirty="0" smtClean="0"/>
                  <a:t>なのが欠点</a:t>
                </a:r>
                <a:endParaRPr lang="ja-JP" altLang="en-US" sz="2400" dirty="0"/>
              </a:p>
              <a:p>
                <a:endParaRPr kumimoji="1" lang="ja-JP" altLang="en-US" sz="2400" dirty="0"/>
              </a:p>
            </p:txBody>
          </p:sp>
        </mc:Choice>
        <mc:Fallback>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r="-49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10</a:t>
            </a:fld>
            <a:endParaRPr lang="ja-JP" altLang="en-US" dirty="0"/>
          </a:p>
        </p:txBody>
      </p:sp>
      <p:sp>
        <p:nvSpPr>
          <p:cNvPr id="6" name="テキスト ボックス 5"/>
          <p:cNvSpPr txBox="1"/>
          <p:nvPr/>
        </p:nvSpPr>
        <p:spPr>
          <a:xfrm>
            <a:off x="6120172" y="2326067"/>
            <a:ext cx="2787943" cy="1200329"/>
          </a:xfrm>
          <a:prstGeom prst="rect">
            <a:avLst/>
          </a:prstGeom>
          <a:noFill/>
        </p:spPr>
        <p:txBody>
          <a:bodyPr wrap="none" rtlCol="0">
            <a:spAutoFit/>
          </a:bodyPr>
          <a:lstStyle/>
          <a:p>
            <a:pPr algn="ctr"/>
            <a:r>
              <a:rPr kumimoji="1" lang="ja-JP" altLang="en-US" dirty="0" smtClean="0"/>
              <a:t>∵ゼロエネルギーモード</a:t>
            </a:r>
            <a:endParaRPr kumimoji="1" lang="en-US" altLang="ja-JP" dirty="0" smtClean="0"/>
          </a:p>
          <a:p>
            <a:pPr algn="ctr"/>
            <a:r>
              <a:rPr lang="ja-JP" altLang="en-US" dirty="0" smtClean="0"/>
              <a:t>が現れてしまうから．</a:t>
            </a:r>
            <a:endParaRPr kumimoji="1" lang="en-US" altLang="ja-JP" dirty="0" smtClean="0"/>
          </a:p>
          <a:p>
            <a:pPr algn="ctr"/>
            <a:r>
              <a:rPr kumimoji="1" lang="ja-JP" altLang="en-US" dirty="0" smtClean="0"/>
              <a:t>（低減積分要素で現れる</a:t>
            </a:r>
            <a:endParaRPr kumimoji="1" lang="en-US" altLang="ja-JP" dirty="0" smtClean="0"/>
          </a:p>
          <a:p>
            <a:pPr algn="ctr"/>
            <a:r>
              <a:rPr lang="ja-JP" altLang="en-US" dirty="0" smtClean="0"/>
              <a:t>アワーグラスモードと同等）</a:t>
            </a:r>
            <a:endParaRPr lang="en-US" altLang="ja-JP" dirty="0" smtClean="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962" y="2348880"/>
            <a:ext cx="2886075" cy="40005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646" y="2600908"/>
            <a:ext cx="1700446" cy="1404156"/>
          </a:xfrm>
          <a:prstGeom prst="rect">
            <a:avLst/>
          </a:prstGeom>
        </p:spPr>
      </p:pic>
    </p:spTree>
    <p:extLst>
      <p:ext uri="{BB962C8B-B14F-4D97-AF65-F5344CB8AC3E}">
        <p14:creationId xmlns:p14="http://schemas.microsoft.com/office/powerpoint/2010/main" val="25578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オリジナル版 </a:t>
            </a:r>
            <a:r>
              <a:rPr kumimoji="1" lang="en-US" altLang="ja-JP" dirty="0" smtClean="0"/>
              <a:t>Selective ES/NS-FEM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sz="2400" dirty="0" smtClean="0"/>
                  <a:t>Lame</a:t>
                </a:r>
                <a:r>
                  <a:rPr lang="ja-JP" altLang="en-US" sz="2400" dirty="0" smtClean="0"/>
                  <a:t>定数 </a:t>
                </a:r>
                <a14:m>
                  <m:oMath xmlns:m="http://schemas.openxmlformats.org/officeDocument/2006/math">
                    <m:r>
                      <a:rPr lang="en-US" altLang="ja-JP" sz="2400" i="1">
                        <a:latin typeface="Cambria Math"/>
                      </a:rPr>
                      <m:t>𝜇</m:t>
                    </m:r>
                    <m:r>
                      <a:rPr lang="en-US" altLang="ja-JP" sz="2400" b="0" i="1" smtClean="0">
                        <a:latin typeface="Cambria Math"/>
                      </a:rPr>
                      <m:t> </m:t>
                    </m:r>
                  </m:oMath>
                </a14:m>
                <a:r>
                  <a:rPr lang="ja-JP" altLang="en-US" sz="2400" dirty="0" smtClean="0"/>
                  <a:t>と </a:t>
                </a:r>
                <a14:m>
                  <m:oMath xmlns:m="http://schemas.openxmlformats.org/officeDocument/2006/math">
                    <m:r>
                      <a:rPr lang="en-US" altLang="ja-JP" sz="2400" i="1">
                        <a:latin typeface="Cambria Math"/>
                      </a:rPr>
                      <m:t>𝜆</m:t>
                    </m:r>
                  </m:oMath>
                </a14:m>
                <a:r>
                  <a:rPr lang="ja-JP" altLang="en-US" sz="2400" dirty="0" smtClean="0">
                    <a:solidFill>
                      <a:srgbClr val="0000CC"/>
                    </a:solidFill>
                  </a:rPr>
                  <a:t> </a:t>
                </a:r>
                <a:r>
                  <a:rPr lang="ja-JP" altLang="en-US" sz="2400" dirty="0" smtClean="0"/>
                  <a:t>に従い，応力を</a:t>
                </a:r>
                <a:r>
                  <a:rPr lang="ja-JP" altLang="en-US" sz="2400" dirty="0" smtClean="0">
                    <a:solidFill>
                      <a:srgbClr val="0000CC"/>
                    </a:solidFill>
                  </a:rPr>
                  <a:t> </a:t>
                </a:r>
                <a:r>
                  <a:rPr lang="en-US" altLang="ja-JP" sz="2400" dirty="0" smtClean="0">
                    <a:solidFill>
                      <a:srgbClr val="FF0000"/>
                    </a:solidFill>
                  </a:rPr>
                  <a:t>"</a:t>
                </a:r>
                <a14:m>
                  <m:oMath xmlns:m="http://schemas.openxmlformats.org/officeDocument/2006/math">
                    <m:r>
                      <a:rPr lang="en-US" altLang="ja-JP" sz="2400" i="1">
                        <a:solidFill>
                          <a:srgbClr val="FF0000"/>
                        </a:solidFill>
                        <a:latin typeface="Cambria Math"/>
                      </a:rPr>
                      <m:t>𝜇</m:t>
                    </m:r>
                  </m:oMath>
                </a14:m>
                <a:r>
                  <a:rPr lang="ja-JP" altLang="en-US" sz="2400" dirty="0">
                    <a:solidFill>
                      <a:srgbClr val="FF0000"/>
                    </a:solidFill>
                  </a:rPr>
                  <a:t> </a:t>
                </a:r>
                <a:r>
                  <a:rPr lang="en-US" altLang="ja-JP" sz="2400" dirty="0">
                    <a:solidFill>
                      <a:srgbClr val="FF0000"/>
                    </a:solidFill>
                  </a:rPr>
                  <a:t>part</a:t>
                </a:r>
                <a:r>
                  <a:rPr lang="en-US" altLang="ja-JP" sz="2400" dirty="0" smtClean="0">
                    <a:solidFill>
                      <a:srgbClr val="FF0000"/>
                    </a:solidFill>
                  </a:rPr>
                  <a:t>" </a:t>
                </a:r>
                <a:r>
                  <a:rPr lang="ja-JP" altLang="en-US" sz="2400" dirty="0" smtClean="0">
                    <a:solidFill>
                      <a:srgbClr val="FF0000"/>
                    </a:solidFill>
                  </a:rPr>
                  <a:t>と </a:t>
                </a:r>
                <a:r>
                  <a:rPr lang="en-US" altLang="ja-JP" sz="2400" dirty="0" smtClean="0">
                    <a:solidFill>
                      <a:srgbClr val="0000CC"/>
                    </a:solidFill>
                  </a:rPr>
                  <a:t>"</a:t>
                </a:r>
                <a14:m>
                  <m:oMath xmlns:m="http://schemas.openxmlformats.org/officeDocument/2006/math">
                    <m:r>
                      <a:rPr lang="en-US" altLang="ja-JP" sz="2400" i="1">
                        <a:solidFill>
                          <a:srgbClr val="0000CC"/>
                        </a:solidFill>
                        <a:latin typeface="Cambria Math"/>
                      </a:rPr>
                      <m:t>𝜆</m:t>
                    </m:r>
                  </m:oMath>
                </a14:m>
                <a:r>
                  <a:rPr lang="ja-JP" altLang="en-US" sz="2400" dirty="0">
                    <a:solidFill>
                      <a:srgbClr val="0000CC"/>
                    </a:solidFill>
                  </a:rPr>
                  <a:t> </a:t>
                </a:r>
                <a:r>
                  <a:rPr lang="en-US" altLang="ja-JP" sz="2400" dirty="0">
                    <a:solidFill>
                      <a:srgbClr val="0000CC"/>
                    </a:solidFill>
                  </a:rPr>
                  <a:t>part</a:t>
                </a:r>
                <a:r>
                  <a:rPr lang="en-US" altLang="ja-JP" sz="2400" dirty="0" smtClean="0">
                    <a:solidFill>
                      <a:schemeClr val="tx1"/>
                    </a:solidFill>
                  </a:rPr>
                  <a:t>" </a:t>
                </a:r>
                <a:r>
                  <a:rPr lang="ja-JP" altLang="en-US" sz="2400" dirty="0" smtClean="0">
                    <a:solidFill>
                      <a:schemeClr val="tx1"/>
                    </a:solidFill>
                  </a:rPr>
                  <a:t>に分解，</a:t>
                </a:r>
                <a:endParaRPr lang="en-US" altLang="ja-JP" sz="2400" dirty="0" smtClean="0">
                  <a:solidFill>
                    <a:schemeClr val="tx1"/>
                  </a:solidFill>
                </a:endParaRPr>
              </a:p>
              <a:p>
                <a:r>
                  <a:rPr lang="en-US" altLang="ja-JP" sz="2400" b="1" i="1" dirty="0" smtClean="0"/>
                  <a:t>F</a:t>
                </a:r>
                <a:r>
                  <a:rPr lang="en-US" altLang="ja-JP" sz="2400" b="1" i="1" dirty="0"/>
                  <a:t>,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と</a:t>
                </a:r>
                <a:r>
                  <a:rPr lang="ja-JP" altLang="en-US" sz="2400" dirty="0" smtClean="0">
                    <a:solidFill>
                      <a:srgbClr val="0000CC"/>
                    </a:solidFill>
                  </a:rPr>
                  <a:t>ノード</a:t>
                </a:r>
                <a:r>
                  <a:rPr lang="ja-JP" altLang="en-US" sz="2400" dirty="0" smtClean="0"/>
                  <a:t>の両方でそれぞれ計算して</a:t>
                </a:r>
                <a:r>
                  <a:rPr lang="ja-JP" altLang="en-US" sz="2400" dirty="0" smtClean="0">
                    <a:solidFill>
                      <a:srgbClr val="FF00FF"/>
                    </a:solidFill>
                  </a:rPr>
                  <a:t>合算</a:t>
                </a:r>
                <a:r>
                  <a:rPr lang="ja-JP" altLang="en-US" sz="2400" dirty="0" smtClean="0"/>
                  <a:t>．</a:t>
                </a:r>
                <a:endParaRPr lang="en-US" altLang="ja-JP" sz="2400" dirty="0" smtClean="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高精度</a:t>
                </a:r>
                <a:r>
                  <a:rPr lang="ja-JP" altLang="en-US" sz="2400" dirty="0" smtClean="0"/>
                  <a:t>で</a:t>
                </a:r>
                <a:r>
                  <a:rPr lang="ja-JP" altLang="en-US" sz="2400" b="1" dirty="0" smtClean="0">
                    <a:effectLst>
                      <a:outerShdw blurRad="38100" dist="38100" dir="2700000" algn="tl">
                        <a:srgbClr val="000000">
                          <a:alpha val="43137"/>
                        </a:srgbClr>
                      </a:outerShdw>
                    </a:effectLst>
                  </a:rPr>
                  <a:t>せん断・体積</a:t>
                </a:r>
                <a:r>
                  <a:rPr lang="ja-JP" altLang="en-US" sz="2400" dirty="0" smtClean="0">
                    <a:effectLst>
                      <a:outerShdw blurRad="38100" dist="38100" dir="2700000" algn="tl">
                        <a:srgbClr val="000000">
                          <a:alpha val="43137"/>
                        </a:srgbClr>
                      </a:outerShdw>
                    </a:effectLst>
                  </a:rPr>
                  <a:t>ロッキングも回避</a:t>
                </a:r>
                <a:r>
                  <a:rPr lang="ja-JP" altLang="en-US" sz="2400" dirty="0" smtClean="0"/>
                  <a:t>できるが，</a:t>
                </a:r>
                <a:r>
                  <a:rPr lang="en-US" altLang="ja-JP" sz="2400" dirty="0" smtClean="0"/>
                  <a:t/>
                </a:r>
                <a:br>
                  <a:rPr lang="en-US" altLang="ja-JP" sz="2400" dirty="0" smtClean="0"/>
                </a:br>
                <a:r>
                  <a:rPr lang="en-US" altLang="ja-JP" sz="2400" b="1" u="sng" dirty="0" smtClean="0"/>
                  <a:t>Lame</a:t>
                </a:r>
                <a:r>
                  <a:rPr lang="ja-JP" altLang="en-US" sz="2400" b="1" u="sng" dirty="0" smtClean="0"/>
                  <a:t>定数で陽に表される弾性材料モデルしか扱えない</a:t>
                </a:r>
                <a:endParaRPr kumimoji="1" lang="ja-JP" altLang="en-US" sz="2400" b="1" u="sng"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11</a:t>
            </a:fld>
            <a:endParaRPr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88" y="2232901"/>
            <a:ext cx="7396881" cy="4153066"/>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2259707"/>
            <a:ext cx="952442" cy="1637345"/>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511" y="2492896"/>
            <a:ext cx="1438838" cy="1188132"/>
          </a:xfrm>
          <a:prstGeom prst="rect">
            <a:avLst/>
          </a:prstGeom>
        </p:spPr>
      </p:pic>
      <p:sp>
        <p:nvSpPr>
          <p:cNvPr id="7" name="テキスト ボックス 6"/>
          <p:cNvSpPr txBox="1"/>
          <p:nvPr/>
        </p:nvSpPr>
        <p:spPr>
          <a:xfrm>
            <a:off x="7596085" y="4194954"/>
            <a:ext cx="1547218" cy="1754326"/>
          </a:xfrm>
          <a:prstGeom prst="rect">
            <a:avLst/>
          </a:prstGeom>
          <a:noFill/>
        </p:spPr>
        <p:txBody>
          <a:bodyPr wrap="none" rtlCol="0">
            <a:spAutoFit/>
          </a:bodyPr>
          <a:lstStyle/>
          <a:p>
            <a:pPr algn="ctr"/>
            <a:r>
              <a:rPr kumimoji="1" lang="ja-JP" altLang="en-US" dirty="0" smtClean="0"/>
              <a:t>「エッジ」を</a:t>
            </a:r>
            <a:endParaRPr kumimoji="1" lang="en-US" altLang="ja-JP" dirty="0" smtClean="0"/>
          </a:p>
          <a:p>
            <a:pPr algn="ctr"/>
            <a:r>
              <a:rPr kumimoji="1" lang="ja-JP" altLang="en-US" dirty="0" smtClean="0"/>
              <a:t>「フェイス」と</a:t>
            </a:r>
            <a:endParaRPr kumimoji="1" lang="en-US" altLang="ja-JP" dirty="0" smtClean="0"/>
          </a:p>
          <a:p>
            <a:pPr algn="ctr"/>
            <a:r>
              <a:rPr kumimoji="1" lang="ja-JP" altLang="en-US" dirty="0" smtClean="0"/>
              <a:t>読み替えれば</a:t>
            </a:r>
            <a:endParaRPr kumimoji="1" lang="en-US" altLang="ja-JP" dirty="0" smtClean="0"/>
          </a:p>
          <a:p>
            <a:pPr algn="ctr"/>
            <a:r>
              <a:rPr lang="en-US" altLang="ja-JP" dirty="0" smtClean="0">
                <a:solidFill>
                  <a:srgbClr val="FF00FF"/>
                </a:solidFill>
              </a:rPr>
              <a:t>selective</a:t>
            </a:r>
          </a:p>
          <a:p>
            <a:pPr algn="ctr"/>
            <a:r>
              <a:rPr lang="en-US" altLang="ja-JP" dirty="0" smtClean="0">
                <a:solidFill>
                  <a:srgbClr val="FF00FF"/>
                </a:solidFill>
              </a:rPr>
              <a:t>FS/NS-FEM</a:t>
            </a:r>
          </a:p>
          <a:p>
            <a:pPr algn="ctr"/>
            <a:r>
              <a:rPr lang="en-US" altLang="ja-JP" dirty="0" smtClean="0"/>
              <a:t> for 3D</a:t>
            </a:r>
            <a:endParaRPr kumimoji="1" lang="ja-JP" altLang="en-US" dirty="0"/>
          </a:p>
        </p:txBody>
      </p:sp>
    </p:spTree>
    <p:extLst>
      <p:ext uri="{BB962C8B-B14F-4D97-AF65-F5344CB8AC3E}">
        <p14:creationId xmlns:p14="http://schemas.microsoft.com/office/powerpoint/2010/main" val="2704499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独自改良版</a:t>
            </a:r>
            <a:r>
              <a:rPr kumimoji="1" lang="en-US" altLang="ja-JP" dirty="0" smtClean="0"/>
              <a:t> Selective ES/NS-FEM</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smtClean="0"/>
              <a:t>応力を</a:t>
            </a:r>
            <a:r>
              <a:rPr lang="en-US" altLang="ja-JP" sz="2400" dirty="0" smtClean="0"/>
              <a:t> </a:t>
            </a:r>
            <a:r>
              <a:rPr lang="en-US" altLang="ja-JP" sz="2400" dirty="0" smtClean="0">
                <a:solidFill>
                  <a:srgbClr val="FF0000"/>
                </a:solidFill>
              </a:rPr>
              <a:t>"</a:t>
            </a:r>
            <a:r>
              <a:rPr lang="en-US" altLang="ja-JP" sz="2400" dirty="0" err="1" smtClean="0">
                <a:solidFill>
                  <a:srgbClr val="FF0000"/>
                </a:solidFill>
              </a:rPr>
              <a:t>deviatoric</a:t>
            </a:r>
            <a:r>
              <a:rPr lang="en-US" altLang="ja-JP" sz="2400" dirty="0" smtClean="0">
                <a:solidFill>
                  <a:srgbClr val="FF0000"/>
                </a:solidFill>
              </a:rPr>
              <a:t> (</a:t>
            </a:r>
            <a:r>
              <a:rPr lang="ja-JP" altLang="en-US" sz="2400" dirty="0" smtClean="0">
                <a:solidFill>
                  <a:srgbClr val="FF0000"/>
                </a:solidFill>
              </a:rPr>
              <a:t>偏差</a:t>
            </a:r>
            <a:r>
              <a:rPr lang="en-US" altLang="ja-JP" sz="2400" dirty="0" smtClean="0">
                <a:solidFill>
                  <a:srgbClr val="FF0000"/>
                </a:solidFill>
              </a:rPr>
              <a:t>) part"</a:t>
            </a:r>
            <a:r>
              <a:rPr lang="en-US" altLang="ja-JP" sz="2400" dirty="0" smtClean="0"/>
              <a:t> </a:t>
            </a:r>
            <a:r>
              <a:rPr lang="ja-JP" altLang="en-US" sz="2400" dirty="0" smtClean="0"/>
              <a:t>と </a:t>
            </a:r>
            <a:r>
              <a:rPr lang="en-US" altLang="ja-JP" sz="2400" dirty="0" smtClean="0">
                <a:solidFill>
                  <a:srgbClr val="0000CC"/>
                </a:solidFill>
              </a:rPr>
              <a:t>"hydrostatic (</a:t>
            </a:r>
            <a:r>
              <a:rPr lang="ja-JP" altLang="en-US" sz="2400" dirty="0" smtClean="0">
                <a:solidFill>
                  <a:srgbClr val="0000CC"/>
                </a:solidFill>
              </a:rPr>
              <a:t>静水圧</a:t>
            </a:r>
            <a:r>
              <a:rPr lang="en-US" altLang="ja-JP" sz="2400" dirty="0" smtClean="0">
                <a:solidFill>
                  <a:srgbClr val="0000CC"/>
                </a:solidFill>
              </a:rPr>
              <a:t>) part"</a:t>
            </a:r>
            <a:br>
              <a:rPr lang="en-US" altLang="ja-JP" sz="2400" dirty="0" smtClean="0">
                <a:solidFill>
                  <a:srgbClr val="0000CC"/>
                </a:solidFill>
              </a:rPr>
            </a:br>
            <a:r>
              <a:rPr lang="ja-JP" altLang="en-US" sz="2400" dirty="0" smtClean="0"/>
              <a:t>に分解</a:t>
            </a:r>
            <a:endParaRPr lang="en-US" altLang="ja-JP" sz="2400" dirty="0" smtClean="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高精度でロッキングを回避し，任意の材料モデルに適用可能</a:t>
            </a:r>
            <a:endParaRPr kumimoji="1" lang="ja-JP" altLang="en-US" sz="24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12</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88" y="2240868"/>
            <a:ext cx="7396925" cy="4153091"/>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2259707"/>
            <a:ext cx="952442" cy="163734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511" y="2492896"/>
            <a:ext cx="1438838" cy="1188132"/>
          </a:xfrm>
          <a:prstGeom prst="rect">
            <a:avLst/>
          </a:prstGeom>
        </p:spPr>
      </p:pic>
      <p:sp>
        <p:nvSpPr>
          <p:cNvPr id="8" name="テキスト ボックス 7"/>
          <p:cNvSpPr txBox="1"/>
          <p:nvPr/>
        </p:nvSpPr>
        <p:spPr>
          <a:xfrm>
            <a:off x="7596782" y="4194954"/>
            <a:ext cx="1547218" cy="1754326"/>
          </a:xfrm>
          <a:prstGeom prst="rect">
            <a:avLst/>
          </a:prstGeom>
          <a:noFill/>
        </p:spPr>
        <p:txBody>
          <a:bodyPr wrap="none" rtlCol="0">
            <a:spAutoFit/>
          </a:bodyPr>
          <a:lstStyle/>
          <a:p>
            <a:pPr algn="ctr"/>
            <a:r>
              <a:rPr kumimoji="1" lang="ja-JP" altLang="en-US" dirty="0" smtClean="0"/>
              <a:t>「エッジ」を</a:t>
            </a:r>
            <a:endParaRPr kumimoji="1" lang="en-US" altLang="ja-JP" dirty="0" smtClean="0"/>
          </a:p>
          <a:p>
            <a:pPr algn="ctr"/>
            <a:r>
              <a:rPr kumimoji="1" lang="ja-JP" altLang="en-US" dirty="0" smtClean="0"/>
              <a:t>「フェイス」と</a:t>
            </a:r>
            <a:endParaRPr kumimoji="1" lang="en-US" altLang="ja-JP" dirty="0" smtClean="0"/>
          </a:p>
          <a:p>
            <a:pPr algn="ctr"/>
            <a:r>
              <a:rPr kumimoji="1" lang="ja-JP" altLang="en-US" dirty="0" smtClean="0"/>
              <a:t>読み替えれば</a:t>
            </a:r>
            <a:endParaRPr kumimoji="1" lang="en-US" altLang="ja-JP" dirty="0" smtClean="0"/>
          </a:p>
          <a:p>
            <a:pPr algn="ctr"/>
            <a:r>
              <a:rPr lang="en-US" altLang="ja-JP" dirty="0" smtClean="0">
                <a:solidFill>
                  <a:srgbClr val="FF00FF"/>
                </a:solidFill>
              </a:rPr>
              <a:t>selective</a:t>
            </a:r>
          </a:p>
          <a:p>
            <a:pPr algn="ctr"/>
            <a:r>
              <a:rPr lang="en-US" altLang="ja-JP" dirty="0" smtClean="0">
                <a:solidFill>
                  <a:srgbClr val="FF00FF"/>
                </a:solidFill>
              </a:rPr>
              <a:t>FS/NS-FEM</a:t>
            </a:r>
          </a:p>
          <a:p>
            <a:pPr algn="ctr"/>
            <a:r>
              <a:rPr lang="en-US" altLang="ja-JP" dirty="0" smtClean="0"/>
              <a:t> for 3D</a:t>
            </a:r>
            <a:endParaRPr kumimoji="1" lang="ja-JP" altLang="en-US" dirty="0"/>
          </a:p>
        </p:txBody>
      </p:sp>
    </p:spTree>
    <p:extLst>
      <p:ext uri="{BB962C8B-B14F-4D97-AF65-F5344CB8AC3E}">
        <p14:creationId xmlns:p14="http://schemas.microsoft.com/office/powerpoint/2010/main" val="1233634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検証</a:t>
            </a:r>
            <a:r>
              <a:rPr lang="ja-JP" altLang="en-US" dirty="0" smtClean="0"/>
              <a:t>解析例１</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片持ち梁の曲げ解析概要</a:t>
                </a:r>
                <a:endParaRPr lang="en-US" altLang="ja-JP" sz="2800" b="1" i="1" u="sng" dirty="0" smtClean="0">
                  <a:effectLst>
                    <a:outerShdw blurRad="38100" dist="38100" dir="2700000" algn="tl">
                      <a:srgbClr val="000000">
                        <a:alpha val="43137"/>
                      </a:srgbClr>
                    </a:outerShdw>
                  </a:effectLst>
                </a:endParaRPr>
              </a:p>
              <a:p>
                <a:r>
                  <a:rPr lang="en-US" altLang="ja-JP" sz="2800" dirty="0" smtClean="0"/>
                  <a:t>10m x 1m x 1m </a:t>
                </a:r>
                <a:r>
                  <a:rPr lang="ja-JP" altLang="en-US" sz="2800" dirty="0" smtClean="0"/>
                  <a:t>の片持ち梁の先端に </a:t>
                </a:r>
                <a:r>
                  <a:rPr lang="en-US" altLang="ja-JP" sz="2800" dirty="0" smtClean="0"/>
                  <a:t>20 </a:t>
                </a:r>
                <a:r>
                  <a:rPr lang="en-US" altLang="ja-JP" sz="2800" dirty="0" err="1" smtClean="0"/>
                  <a:t>kN</a:t>
                </a:r>
                <a:r>
                  <a:rPr lang="ja-JP" altLang="en-US" sz="2800" dirty="0" smtClean="0"/>
                  <a:t>の死荷重</a:t>
                </a:r>
                <a:endParaRPr lang="en-US" altLang="ja-JP" sz="2800" dirty="0" smtClean="0"/>
              </a:p>
              <a:p>
                <a:r>
                  <a:rPr lang="en-US" altLang="ja-JP" sz="2800" dirty="0" smtClean="0"/>
                  <a:t>Neo-</a:t>
                </a:r>
                <a:r>
                  <a:rPr lang="en-US" altLang="ja-JP" sz="2800" dirty="0" err="1" smtClean="0"/>
                  <a:t>Hookean</a:t>
                </a:r>
                <a:r>
                  <a:rPr lang="en-US" altLang="ja-JP" sz="2800" dirty="0" smtClean="0"/>
                  <a:t> </a:t>
                </a:r>
                <a:r>
                  <a:rPr lang="ja-JP" altLang="en-US" sz="2800" u="sng" dirty="0" smtClean="0">
                    <a:solidFill>
                      <a:srgbClr val="FF9900"/>
                    </a:solidFill>
                  </a:rPr>
                  <a:t>超弾性体</a:t>
                </a:r>
                <a:r>
                  <a:rPr lang="ja-JP" altLang="en-US" sz="2800" dirty="0" smtClean="0"/>
                  <a:t>：</a:t>
                </a:r>
                <a:endParaRPr lang="en-US" altLang="ja-JP" sz="2800" dirty="0"/>
              </a:p>
              <a:p>
                <a:pPr marL="0" indent="0" algn="ctr">
                  <a:buNone/>
                </a:pP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=2</m:t>
                    </m:r>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f>
                      <m:fPr>
                        <m:ctrlPr>
                          <a:rPr lang="en-US" altLang="ja-JP" sz="2800" b="0" i="1" smtClean="0">
                            <a:latin typeface="Cambria Math" panose="02040503050406030204" pitchFamily="18" charset="0"/>
                          </a:rPr>
                        </m:ctrlPr>
                      </m:fPr>
                      <m:num>
                        <m:r>
                          <m:rPr>
                            <m:sty m:val="p"/>
                          </m:rPr>
                          <a:rPr lang="en-US" altLang="ja-JP" sz="2800" b="0" i="0" smtClean="0">
                            <a:latin typeface="Cambria Math"/>
                          </a:rPr>
                          <m:t>Dev</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b="0" i="1" smtClean="0">
                                <a:latin typeface="Cambria Math"/>
                              </a:rPr>
                              <m:t>𝐵</m:t>
                            </m:r>
                          </m:e>
                        </m:acc>
                        <m:r>
                          <a:rPr lang="en-US" altLang="ja-JP" sz="2800" b="0" i="1" smtClean="0">
                            <a:latin typeface="Cambria Math"/>
                          </a:rPr>
                          <m:t>)</m:t>
                        </m:r>
                      </m:num>
                      <m:den>
                        <m:r>
                          <a:rPr lang="en-US" altLang="ja-JP" sz="2800" b="0" i="1" smtClean="0">
                            <a:latin typeface="Cambria Math"/>
                          </a:rPr>
                          <m:t>𝐽</m:t>
                        </m:r>
                      </m:den>
                    </m:f>
                    <m:r>
                      <a:rPr lang="en-US" altLang="ja-JP" sz="2800" b="0" i="1" smtClean="0">
                        <a:latin typeface="Cambria Math"/>
                      </a:rPr>
                      <m:t>+</m:t>
                    </m:r>
                    <m:f>
                      <m:fPr>
                        <m:ctrlPr>
                          <a:rPr lang="en-US" altLang="ja-JP" sz="2800" b="0" i="1" smtClean="0">
                            <a:latin typeface="Cambria Math" panose="02040503050406030204" pitchFamily="18" charset="0"/>
                          </a:rPr>
                        </m:ctrlPr>
                      </m:fPr>
                      <m:num>
                        <m:r>
                          <a:rPr lang="en-US" altLang="ja-JP" sz="2800" b="0" i="1" smtClean="0">
                            <a:latin typeface="Cambria Math"/>
                          </a:rPr>
                          <m:t>2</m:t>
                        </m:r>
                      </m:num>
                      <m:den>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den>
                    </m:f>
                    <m:d>
                      <m:dPr>
                        <m:ctrlPr>
                          <a:rPr lang="en-US" altLang="ja-JP" sz="2800" b="0" i="1" smtClean="0">
                            <a:latin typeface="Cambria Math" panose="02040503050406030204" pitchFamily="18" charset="0"/>
                          </a:rPr>
                        </m:ctrlPr>
                      </m:dPr>
                      <m:e>
                        <m:r>
                          <a:rPr lang="en-US" altLang="ja-JP" sz="2800" b="0" i="1" smtClean="0">
                            <a:latin typeface="Cambria Math"/>
                          </a:rPr>
                          <m:t>𝐽</m:t>
                        </m:r>
                        <m:r>
                          <a:rPr lang="en-US" altLang="ja-JP" sz="2800" b="0" i="1" smtClean="0">
                            <a:latin typeface="Cambria Math"/>
                          </a:rPr>
                          <m:t>−1</m:t>
                        </m:r>
                      </m:e>
                    </m:d>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𝐼</m:t>
                        </m:r>
                      </m:e>
                    </m:d>
                  </m:oMath>
                </a14:m>
                <a:r>
                  <a:rPr lang="ja-JP" altLang="en-US" sz="2800" dirty="0" smtClean="0"/>
                  <a:t>．</a:t>
                </a:r>
                <a:endParaRPr lang="en-US" altLang="ja-JP" sz="2800" dirty="0"/>
              </a:p>
              <a:p>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oMath>
                </a14:m>
                <a:r>
                  <a:rPr lang="ja-JP" altLang="en-US" sz="2800" dirty="0" smtClean="0"/>
                  <a:t>は </a:t>
                </a:r>
                <a:r>
                  <a:rPr lang="en-US" altLang="ja-JP" sz="2800" dirty="0" smtClean="0"/>
                  <a:t>1 </a:t>
                </a:r>
                <a:r>
                  <a:rPr lang="en-US" altLang="ja-JP" sz="2800" dirty="0" err="1" smtClean="0"/>
                  <a:t>GPa</a:t>
                </a:r>
                <a:r>
                  <a:rPr lang="en-US" altLang="ja-JP" sz="2800" dirty="0" smtClean="0"/>
                  <a:t> </a:t>
                </a:r>
                <a:r>
                  <a:rPr lang="ja-JP" altLang="en-US" sz="2800" dirty="0" smtClean="0"/>
                  <a:t>で一定，</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oMath>
                </a14:m>
                <a:r>
                  <a:rPr lang="ja-JP" altLang="en-US" sz="2800" dirty="0" smtClean="0"/>
                  <a:t> を</a:t>
                </a:r>
                <a:r>
                  <a:rPr lang="ja-JP" altLang="en-US" sz="2800" dirty="0"/>
                  <a:t>様々に</a:t>
                </a:r>
                <a:r>
                  <a:rPr lang="ja-JP" altLang="en-US" sz="2800" dirty="0" smtClean="0"/>
                  <a:t>変化．</a:t>
                </a:r>
                <a:endParaRPr lang="en-US" altLang="ja-JP" sz="2800" dirty="0" smtClean="0"/>
              </a:p>
              <a:p>
                <a:r>
                  <a:rPr lang="ja-JP" altLang="en-US" sz="2800" dirty="0" smtClean="0">
                    <a:solidFill>
                      <a:srgbClr val="FF00FF"/>
                    </a:solidFill>
                  </a:rPr>
                  <a:t>独自改良版</a:t>
                </a:r>
                <a:r>
                  <a:rPr lang="en-US" altLang="ja-JP" sz="2800" dirty="0" smtClean="0">
                    <a:solidFill>
                      <a:srgbClr val="FF00FF"/>
                    </a:solidFill>
                  </a:rPr>
                  <a:t> selective FS/NS-FEM </a:t>
                </a:r>
                <a:r>
                  <a:rPr lang="ja-JP" altLang="en-US" sz="2800" dirty="0" smtClean="0"/>
                  <a:t>では</a:t>
                </a:r>
                <a:r>
                  <a:rPr lang="en-US" altLang="ja-JP" sz="2800" dirty="0" smtClean="0"/>
                  <a:t> 9560</a:t>
                </a:r>
                <a:r>
                  <a:rPr lang="ja-JP" altLang="en-US" sz="2800" dirty="0" smtClean="0"/>
                  <a:t>個の</a:t>
                </a:r>
                <a:r>
                  <a:rPr lang="en-US" altLang="ja-JP" sz="2800" dirty="0" smtClean="0"/>
                  <a:t/>
                </a:r>
                <a:br>
                  <a:rPr lang="en-US" altLang="ja-JP" sz="2800" dirty="0" smtClean="0"/>
                </a:br>
                <a:r>
                  <a:rPr lang="ja-JP" altLang="en-US" sz="2800" dirty="0" smtClean="0"/>
                  <a:t>四面体要素と </a:t>
                </a:r>
                <a:r>
                  <a:rPr lang="en-US" altLang="ja-JP" sz="2800" dirty="0" smtClean="0"/>
                  <a:t>2288</a:t>
                </a:r>
                <a:r>
                  <a:rPr lang="ja-JP" altLang="en-US" sz="2800" dirty="0" smtClean="0"/>
                  <a:t>個の節点を使用．</a:t>
                </a:r>
                <a:endParaRPr lang="en-US" altLang="ja-JP" sz="2800" dirty="0" smtClean="0"/>
              </a:p>
              <a:p>
                <a:r>
                  <a:rPr kumimoji="1" lang="ja-JP" altLang="en-US" sz="2800" dirty="0" smtClean="0">
                    <a:solidFill>
                      <a:srgbClr val="0000CC"/>
                    </a:solidFill>
                  </a:rPr>
                  <a:t>参照解 </a:t>
                </a:r>
                <a:r>
                  <a:rPr kumimoji="1" lang="en-US" altLang="ja-JP" sz="2800" dirty="0" smtClean="0">
                    <a:solidFill>
                      <a:srgbClr val="0000CC"/>
                    </a:solidFill>
                  </a:rPr>
                  <a:t>ABAQUS/Standard </a:t>
                </a:r>
                <a:r>
                  <a:rPr kumimoji="1" lang="ja-JP" altLang="en-US" sz="2800" dirty="0" smtClean="0"/>
                  <a:t>では</a:t>
                </a:r>
                <a:r>
                  <a:rPr kumimoji="1" lang="en-US" altLang="ja-JP" sz="2800" dirty="0" smtClean="0"/>
                  <a:t> 1250</a:t>
                </a:r>
                <a:r>
                  <a:rPr kumimoji="1" lang="ja-JP" altLang="en-US" sz="2800" dirty="0" smtClean="0"/>
                  <a:t>個の</a:t>
                </a:r>
                <a:r>
                  <a:rPr kumimoji="1" lang="en-US" altLang="ja-JP" sz="2800" dirty="0" smtClean="0"/>
                  <a:t> </a:t>
                </a:r>
                <a:r>
                  <a:rPr kumimoji="1" lang="en-US" altLang="ja-JP" sz="2800" i="1" dirty="0" smtClean="0">
                    <a:solidFill>
                      <a:srgbClr val="0000CC"/>
                    </a:solidFill>
                  </a:rPr>
                  <a:t>C3D20H</a:t>
                </a:r>
                <a:r>
                  <a:rPr kumimoji="1" lang="en-US" altLang="ja-JP" sz="2800" dirty="0" smtClean="0"/>
                  <a:t> </a:t>
                </a:r>
                <a:r>
                  <a:rPr kumimoji="1" lang="ja-JP" altLang="en-US" sz="2800" dirty="0" smtClean="0"/>
                  <a:t>（</a:t>
                </a:r>
                <a:r>
                  <a:rPr lang="ja-JP" altLang="en-US" sz="2800" dirty="0" smtClean="0"/>
                  <a:t>六面体２次ハイブリッド要素）と</a:t>
                </a:r>
                <a:r>
                  <a:rPr kumimoji="1" lang="en-US" altLang="ja-JP" sz="2800" dirty="0" smtClean="0"/>
                  <a:t>6696</a:t>
                </a:r>
                <a:r>
                  <a:rPr kumimoji="1" lang="ja-JP" altLang="en-US" sz="2800" dirty="0" smtClean="0"/>
                  <a:t>個の節点を使用</a:t>
                </a:r>
                <a:r>
                  <a:rPr kumimoji="1" lang="en-US" altLang="ja-JP" sz="2800" dirty="0" smtClean="0"/>
                  <a:t>.</a:t>
                </a:r>
              </a:p>
              <a:p>
                <a:r>
                  <a:rPr lang="en-US" altLang="ja-JP" sz="2800" dirty="0" smtClean="0"/>
                  <a:t>S-FEM</a:t>
                </a:r>
                <a:r>
                  <a:rPr lang="ja-JP" altLang="en-US" sz="2800" dirty="0" smtClean="0"/>
                  <a:t>そのものの検証の為，メッシュリゾーニングは実施しない．</a:t>
                </a:r>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635" b="-84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13</a:t>
            </a:fld>
            <a:endParaRPr lang="ja-JP" altLang="en-US" dirty="0"/>
          </a:p>
        </p:txBody>
      </p:sp>
    </p:spTree>
    <p:extLst>
      <p:ext uri="{BB962C8B-B14F-4D97-AF65-F5344CB8AC3E}">
        <p14:creationId xmlns:p14="http://schemas.microsoft.com/office/powerpoint/2010/main" val="3318627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検証解析例</a:t>
            </a:r>
            <a:r>
              <a:rPr lang="ja-JP" altLang="en-US" dirty="0" smtClean="0"/>
              <a:t>１</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14:m>
                  <m:oMath xmlns:m="http://schemas.openxmlformats.org/officeDocument/2006/math">
                    <m:sSub>
                      <m:sSubPr>
                        <m:ctrlPr>
                          <a:rPr kumimoji="1" lang="en-US" altLang="ja-JP" sz="2800" b="1" i="1" u="sng"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smtClean="0">
                            <a:effectLst>
                              <a:outerShdw blurRad="38100" dist="38100" dir="2700000" algn="tl">
                                <a:srgbClr val="000000">
                                  <a:alpha val="43137"/>
                                </a:srgbClr>
                              </a:outerShdw>
                            </a:effectLst>
                            <a:latin typeface="Cambria Math"/>
                          </a:rPr>
                          <m:t>𝑫</m:t>
                        </m:r>
                      </m:e>
                      <m:sub>
                        <m:r>
                          <a:rPr kumimoji="1" lang="en-US" altLang="ja-JP" sz="2800" b="1" i="1" u="sng" smtClean="0">
                            <a:effectLst>
                              <a:outerShdw blurRad="38100" dist="38100" dir="2700000" algn="tl">
                                <a:srgbClr val="000000">
                                  <a:alpha val="43137"/>
                                </a:srgbClr>
                              </a:outerShdw>
                            </a:effectLst>
                            <a:latin typeface="Cambria Math"/>
                          </a:rPr>
                          <m:t>𝟏</m:t>
                        </m:r>
                      </m:sub>
                    </m:sSub>
                    <m:r>
                      <a:rPr kumimoji="1" lang="en-US" altLang="ja-JP" sz="2800" b="1" i="1" u="sng" smtClean="0">
                        <a:effectLst>
                          <a:outerShdw blurRad="38100" dist="38100" dir="2700000" algn="tl">
                            <a:srgbClr val="000000">
                              <a:alpha val="43137"/>
                            </a:srgbClr>
                          </a:outerShdw>
                        </a:effectLst>
                        <a:latin typeface="Cambria Math"/>
                      </a:rPr>
                      <m:t>=</m:t>
                    </m:r>
                    <m:r>
                      <a:rPr kumimoji="1" lang="en-US" altLang="ja-JP" sz="2800" b="1" i="1" u="sng" smtClean="0">
                        <a:effectLst>
                          <a:outerShdw blurRad="38100" dist="38100" dir="2700000" algn="tl">
                            <a:srgbClr val="000000">
                              <a:alpha val="43137"/>
                            </a:srgbClr>
                          </a:outerShdw>
                        </a:effectLst>
                        <a:latin typeface="Cambria Math"/>
                      </a:rPr>
                      <m:t>𝟐</m:t>
                    </m:r>
                    <m:r>
                      <a:rPr kumimoji="1" lang="en-US" altLang="ja-JP" sz="2800" b="1" i="1" u="sng" smtClean="0">
                        <a:effectLst>
                          <a:outerShdw blurRad="38100" dist="38100" dir="2700000" algn="tl">
                            <a:srgbClr val="000000">
                              <a:alpha val="43137"/>
                            </a:srgbClr>
                          </a:outerShdw>
                        </a:effectLst>
                        <a:latin typeface="Cambria Math"/>
                      </a:rPr>
                      <m:t> </m:t>
                    </m:r>
                    <m:r>
                      <a:rPr kumimoji="1" lang="en-US" altLang="ja-JP" sz="2800" b="1" i="0" u="sng" smtClean="0">
                        <a:effectLst>
                          <a:outerShdw blurRad="38100" dist="38100" dir="2700000" algn="tl">
                            <a:srgbClr val="000000">
                              <a:alpha val="43137"/>
                            </a:srgbClr>
                          </a:outerShdw>
                        </a:effectLst>
                        <a:latin typeface="Cambria Math"/>
                      </a:rPr>
                      <m:t>𝐏𝐏</m:t>
                    </m:r>
                    <m:sSup>
                      <m:sSupPr>
                        <m:ctrlPr>
                          <a:rPr kumimoji="1" lang="en-US" altLang="ja-JP" sz="2800" b="1" i="1" u="sng" smtClean="0">
                            <a:effectLst>
                              <a:outerShdw blurRad="38100" dist="38100" dir="2700000" algn="tl">
                                <a:srgbClr val="000000">
                                  <a:alpha val="43137"/>
                                </a:srgbClr>
                              </a:outerShdw>
                            </a:effectLst>
                            <a:latin typeface="Cambria Math" panose="02040503050406030204" pitchFamily="18" charset="0"/>
                          </a:rPr>
                        </m:ctrlPr>
                      </m:sSupPr>
                      <m:e>
                        <m:r>
                          <a:rPr kumimoji="1" lang="en-US" altLang="ja-JP" sz="2800" b="1" i="0" u="sng" smtClean="0">
                            <a:effectLst>
                              <a:outerShdw blurRad="38100" dist="38100" dir="2700000" algn="tl">
                                <a:srgbClr val="000000">
                                  <a:alpha val="43137"/>
                                </a:srgbClr>
                              </a:outerShdw>
                            </a:effectLst>
                            <a:latin typeface="Cambria Math"/>
                          </a:rPr>
                          <m:t>𝐚</m:t>
                        </m:r>
                      </m:e>
                      <m:sup>
                        <m:r>
                          <a:rPr kumimoji="1" lang="en-US" altLang="ja-JP" sz="2800" b="1" i="0" u="sng" smtClean="0">
                            <a:effectLst>
                              <a:outerShdw blurRad="38100" dist="38100" dir="2700000" algn="tl">
                                <a:srgbClr val="000000">
                                  <a:alpha val="43137"/>
                                </a:srgbClr>
                              </a:outerShdw>
                            </a:effectLst>
                            <a:latin typeface="Cambria Math"/>
                          </a:rPr>
                          <m:t>−</m:t>
                        </m:r>
                        <m:r>
                          <a:rPr kumimoji="1" lang="en-US" altLang="ja-JP" sz="2800" b="1" i="0" u="sng" smtClean="0">
                            <a:effectLst>
                              <a:outerShdw blurRad="38100" dist="38100" dir="2700000" algn="tl">
                                <a:srgbClr val="000000">
                                  <a:alpha val="43137"/>
                                </a:srgbClr>
                              </a:outerShdw>
                            </a:effectLst>
                            <a:latin typeface="Cambria Math"/>
                          </a:rPr>
                          <m:t>𝟏</m:t>
                        </m:r>
                      </m:sup>
                    </m:sSup>
                  </m:oMath>
                </a14:m>
                <a:r>
                  <a:rPr kumimoji="1" lang="ja-JP" altLang="en-US" sz="2800" b="1" i="1" u="sng" dirty="0" smtClean="0">
                    <a:effectLst>
                      <a:outerShdw blurRad="38100" dist="38100" dir="2700000" algn="tl">
                        <a:srgbClr val="000000">
                          <a:alpha val="43137"/>
                        </a:srgbClr>
                      </a:outerShdw>
                    </a:effectLst>
                  </a:rPr>
                  <a:t> </a:t>
                </a:r>
                <a:r>
                  <a:rPr kumimoji="1" lang="en-US" altLang="ja-JP" sz="2800" b="1" i="1" u="sng" dirty="0" smtClean="0">
                    <a:effectLst>
                      <a:outerShdw blurRad="38100" dist="38100" dir="2700000" algn="tl">
                        <a:srgbClr val="000000">
                          <a:alpha val="43137"/>
                        </a:srgbClr>
                      </a:outerShdw>
                    </a:effectLst>
                  </a:rPr>
                  <a:t>(</a:t>
                </a:r>
                <a14:m>
                  <m:oMath xmlns:m="http://schemas.openxmlformats.org/officeDocument/2006/math">
                    <m:sSub>
                      <m:sSubPr>
                        <m:ctrlPr>
                          <a:rPr kumimoji="1" lang="en-US" altLang="ja-JP" sz="2800" b="1" i="1" u="sng" dirty="0"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dirty="0" smtClean="0">
                            <a:effectLst>
                              <a:outerShdw blurRad="38100" dist="38100" dir="2700000" algn="tl">
                                <a:srgbClr val="000000">
                                  <a:alpha val="43137"/>
                                </a:srgbClr>
                              </a:outerShdw>
                            </a:effectLst>
                            <a:latin typeface="Cambria Math"/>
                          </a:rPr>
                          <m:t>𝝂</m:t>
                        </m:r>
                      </m:e>
                      <m:sub>
                        <m:r>
                          <a:rPr kumimoji="1" lang="en-US" altLang="ja-JP" sz="2800" b="1" i="1" u="sng" dirty="0" smtClean="0">
                            <a:effectLst>
                              <a:outerShdw blurRad="38100" dist="38100" dir="2700000" algn="tl">
                                <a:srgbClr val="000000">
                                  <a:alpha val="43137"/>
                                </a:srgbClr>
                              </a:outerShdw>
                            </a:effectLst>
                            <a:latin typeface="Cambria Math"/>
                          </a:rPr>
                          <m:t>𝟎</m:t>
                        </m:r>
                      </m:sub>
                    </m:sSub>
                  </m:oMath>
                </a14:m>
                <a:r>
                  <a:rPr kumimoji="1" lang="en-US" altLang="ja-JP" sz="2800" b="1" i="1" u="sng" dirty="0" smtClean="0">
                    <a:effectLst>
                      <a:outerShdw blurRad="38100" dist="38100" dir="2700000" algn="tl">
                        <a:srgbClr val="000000">
                          <a:alpha val="43137"/>
                        </a:srgbClr>
                      </a:outerShdw>
                    </a:effectLst>
                  </a:rPr>
                  <a:t>=0.499999)</a:t>
                </a:r>
                <a:r>
                  <a:rPr kumimoji="1" lang="ja-JP" altLang="en-US" sz="2800" b="1" i="1" u="sng" dirty="0" smtClean="0">
                    <a:effectLst>
                      <a:outerShdw blurRad="38100" dist="38100" dir="2700000" algn="tl">
                        <a:srgbClr val="000000">
                          <a:alpha val="43137"/>
                        </a:srgbClr>
                      </a:outerShdw>
                    </a:effectLst>
                  </a:rPr>
                  <a:t>の時の解析結果</a:t>
                </a:r>
                <a:endParaRPr kumimoji="1" lang="ja-JP" altLang="en-US" sz="2800" b="1"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4"/>
                <a:stretch>
                  <a:fillRect l="-71" t="-211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14</a:t>
            </a:fld>
            <a:endParaRPr lang="ja-JP" altLang="en-US" dirty="0"/>
          </a:p>
        </p:txBody>
      </p:sp>
      <p:pic>
        <p:nvPicPr>
          <p:cNvPr id="5"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7354" y="1052737"/>
            <a:ext cx="6412898" cy="5328592"/>
          </a:xfrm>
          <a:prstGeom prst="rect">
            <a:avLst/>
          </a:prstGeom>
        </p:spPr>
      </p:pic>
      <p:sp>
        <p:nvSpPr>
          <p:cNvPr id="7" name="テキスト ボックス 6"/>
          <p:cNvSpPr txBox="1"/>
          <p:nvPr/>
        </p:nvSpPr>
        <p:spPr>
          <a:xfrm>
            <a:off x="6868380" y="2384884"/>
            <a:ext cx="2247731" cy="2585323"/>
          </a:xfrm>
          <a:prstGeom prst="rect">
            <a:avLst/>
          </a:prstGeom>
          <a:noFill/>
        </p:spPr>
        <p:txBody>
          <a:bodyPr wrap="none" rtlCol="0">
            <a:spAutoFit/>
          </a:bodyPr>
          <a:lstStyle/>
          <a:p>
            <a:pPr algn="ctr"/>
            <a:r>
              <a:rPr kumimoji="1" lang="ja-JP" altLang="en-US" dirty="0" smtClean="0"/>
              <a:t>たわみ量は</a:t>
            </a:r>
            <a:endParaRPr kumimoji="1" lang="en-US" altLang="ja-JP" dirty="0" smtClean="0"/>
          </a:p>
          <a:p>
            <a:pPr algn="ctr"/>
            <a:r>
              <a:rPr kumimoji="1" lang="ja-JP" altLang="en-US" dirty="0" smtClean="0"/>
              <a:t>およそ</a:t>
            </a:r>
            <a:r>
              <a:rPr lang="ja-JP" altLang="en-US" dirty="0" smtClean="0"/>
              <a:t> </a:t>
            </a:r>
            <a:r>
              <a:rPr lang="en-US" altLang="ja-JP" dirty="0" smtClean="0"/>
              <a:t>-6.5 m</a:t>
            </a:r>
          </a:p>
          <a:p>
            <a:pPr algn="ctr"/>
            <a:r>
              <a:rPr lang="ja-JP" altLang="en-US" dirty="0" smtClean="0"/>
              <a:t>となった．</a:t>
            </a:r>
            <a:endParaRPr lang="en-US" altLang="ja-JP" dirty="0" smtClean="0"/>
          </a:p>
          <a:p>
            <a:pPr algn="ctr"/>
            <a:endParaRPr lang="en-US" altLang="ja-JP" dirty="0" smtClean="0"/>
          </a:p>
          <a:p>
            <a:pPr algn="ctr"/>
            <a:r>
              <a:rPr lang="ja-JP" altLang="en-US" dirty="0" smtClean="0"/>
              <a:t>なお</a:t>
            </a:r>
            <a:r>
              <a:rPr lang="ja-JP" altLang="en-US" dirty="0"/>
              <a:t>，この問題</a:t>
            </a:r>
            <a:r>
              <a:rPr lang="ja-JP" altLang="en-US" dirty="0" smtClean="0"/>
              <a:t>を</a:t>
            </a:r>
            <a:endParaRPr lang="en-US" altLang="ja-JP" dirty="0" smtClean="0"/>
          </a:p>
          <a:p>
            <a:pPr algn="ctr"/>
            <a:r>
              <a:rPr lang="ja-JP" altLang="en-US" dirty="0" smtClean="0"/>
              <a:t>定ひずみ</a:t>
            </a:r>
            <a:r>
              <a:rPr lang="ja-JP" altLang="en-US" dirty="0"/>
              <a:t>四面体</a:t>
            </a:r>
            <a:r>
              <a:rPr lang="ja-JP" altLang="en-US" dirty="0" smtClean="0"/>
              <a:t>要素</a:t>
            </a:r>
            <a:endParaRPr lang="en-US" altLang="ja-JP" dirty="0" smtClean="0"/>
          </a:p>
          <a:p>
            <a:pPr algn="ctr"/>
            <a:r>
              <a:rPr lang="ja-JP" altLang="en-US" dirty="0" smtClean="0"/>
              <a:t>で</a:t>
            </a:r>
            <a:r>
              <a:rPr lang="ja-JP" altLang="en-US" dirty="0"/>
              <a:t>解く</a:t>
            </a:r>
            <a:r>
              <a:rPr lang="ja-JP" altLang="en-US" dirty="0" smtClean="0"/>
              <a:t>と，たわみ量は</a:t>
            </a:r>
            <a:endParaRPr lang="en-US" altLang="ja-JP" dirty="0"/>
          </a:p>
          <a:p>
            <a:pPr algn="ctr"/>
            <a:r>
              <a:rPr kumimoji="1" lang="ja-JP" altLang="en-US" dirty="0" smtClean="0"/>
              <a:t>たったの </a:t>
            </a:r>
            <a:r>
              <a:rPr lang="en-US" altLang="ja-JP" dirty="0" smtClean="0"/>
              <a:t>-</a:t>
            </a:r>
            <a:r>
              <a:rPr kumimoji="1" lang="en-US" altLang="ja-JP" dirty="0" smtClean="0"/>
              <a:t>0.1 m</a:t>
            </a:r>
          </a:p>
          <a:p>
            <a:pPr algn="ctr"/>
            <a:r>
              <a:rPr lang="ja-JP" altLang="en-US" dirty="0" smtClean="0"/>
              <a:t>となってしまう．</a:t>
            </a:r>
            <a:endParaRPr kumimoji="1" lang="ja-JP" altLang="en-US" dirty="0"/>
          </a:p>
        </p:txBody>
      </p:sp>
    </p:spTree>
    <p:extLst>
      <p:ext uri="{BB962C8B-B14F-4D97-AF65-F5344CB8AC3E}">
        <p14:creationId xmlns:p14="http://schemas.microsoft.com/office/powerpoint/2010/main" val="206677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検証解析例</a:t>
            </a:r>
            <a:r>
              <a:rPr lang="ja-JP" altLang="en-US" dirty="0" smtClean="0"/>
              <a:t>１</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先端たわみ量の比較</a:t>
            </a:r>
            <a:endParaRPr kumimoji="1" lang="en-US" altLang="ja-JP" sz="2800" b="1" i="1" u="sng" dirty="0" smtClean="0">
              <a:effectLst>
                <a:outerShdw blurRad="38100" dist="38100" dir="2700000" algn="tl">
                  <a:srgbClr val="000000">
                    <a:alpha val="43137"/>
                  </a:srgbClr>
                </a:outerShdw>
              </a:effectLst>
            </a:endParaRPr>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15</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60" y="1052736"/>
            <a:ext cx="7133628" cy="4458517"/>
          </a:xfrm>
          <a:prstGeom prst="rect">
            <a:avLst/>
          </a:prstGeom>
        </p:spPr>
      </p:pic>
      <p:sp>
        <p:nvSpPr>
          <p:cNvPr id="6" name="テキスト ボックス 5"/>
          <p:cNvSpPr txBox="1"/>
          <p:nvPr/>
        </p:nvSpPr>
        <p:spPr>
          <a:xfrm>
            <a:off x="2185686" y="5517232"/>
            <a:ext cx="4782078" cy="830997"/>
          </a:xfrm>
          <a:prstGeom prst="rect">
            <a:avLst/>
          </a:prstGeom>
          <a:solidFill>
            <a:schemeClr val="accent2">
              <a:lumMod val="20000"/>
              <a:lumOff val="80000"/>
            </a:schemeClr>
          </a:solidFill>
          <a:scene3d>
            <a:camera prst="orthographicFront"/>
            <a:lightRig rig="threePt" dir="t"/>
          </a:scene3d>
          <a:sp3d>
            <a:bevelT/>
          </a:sp3d>
        </p:spPr>
        <p:txBody>
          <a:bodyPr wrap="none" rtlCol="0">
            <a:spAutoFit/>
          </a:bodyPr>
          <a:lstStyle/>
          <a:p>
            <a:pPr algn="ctr"/>
            <a:r>
              <a:rPr lang="ja-JP" altLang="en-US" sz="2400" dirty="0" smtClean="0">
                <a:solidFill>
                  <a:srgbClr val="FF0000"/>
                </a:solidFill>
              </a:rPr>
              <a:t>提案手法</a:t>
            </a:r>
            <a:r>
              <a:rPr lang="ja-JP" altLang="en-US" sz="2400" dirty="0" smtClean="0"/>
              <a:t>は大たわみ問題において</a:t>
            </a:r>
            <a:r>
              <a:rPr lang="en-US" altLang="ja-JP" sz="2400" dirty="0" smtClean="0"/>
              <a:t/>
            </a:r>
            <a:br>
              <a:rPr lang="en-US" altLang="ja-JP" sz="2400" dirty="0" smtClean="0"/>
            </a:br>
            <a:r>
              <a:rPr lang="ja-JP" altLang="en-US" sz="2400" dirty="0" smtClean="0"/>
              <a:t>ロッキングを起こさない！！</a:t>
            </a:r>
            <a:endParaRPr lang="en-US" altLang="ja-JP" sz="2400" dirty="0" smtClean="0"/>
          </a:p>
        </p:txBody>
      </p:sp>
    </p:spTree>
    <p:extLst>
      <p:ext uri="{BB962C8B-B14F-4D97-AF65-F5344CB8AC3E}">
        <p14:creationId xmlns:p14="http://schemas.microsoft.com/office/powerpoint/2010/main" val="3090465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検証解析例２</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sz="2800" b="1" i="1" u="sng" dirty="0" smtClean="0">
                    <a:effectLst>
                      <a:outerShdw blurRad="38100" dist="38100" dir="2700000" algn="tl">
                        <a:srgbClr val="000000">
                          <a:alpha val="43137"/>
                        </a:srgbClr>
                      </a:outerShdw>
                    </a:effectLst>
                  </a:rPr>
                  <a:t>立方体の</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ja-JP" altLang="en-US" sz="2800" b="1" i="1" u="sng" dirty="0" smtClean="0">
                    <a:effectLst>
                      <a:outerShdw blurRad="38100" dist="38100" dir="2700000" algn="tl">
                        <a:srgbClr val="000000">
                          <a:alpha val="43137"/>
                        </a:srgbClr>
                      </a:outerShdw>
                    </a:effectLst>
                  </a:rPr>
                  <a:t>押込解析</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ja-JP" altLang="en-US" sz="2800" b="1" i="1" u="sng" dirty="0" smtClean="0">
                    <a:effectLst>
                      <a:outerShdw blurRad="38100" dist="38100" dir="2700000" algn="tl">
                        <a:srgbClr val="000000">
                          <a:alpha val="43137"/>
                        </a:srgbClr>
                      </a:outerShdw>
                    </a:effectLst>
                  </a:rPr>
                  <a:t>概要</a:t>
                </a: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i="1" dirty="0" smtClean="0">
                  <a:latin typeface="Cambria Math" panose="02040503050406030204" pitchFamily="18" charset="0"/>
                </a:endParaRPr>
              </a:p>
              <a:p>
                <a:r>
                  <a:rPr lang="en-US" altLang="ja-JP" sz="2800" b="0" dirty="0" err="1" smtClean="0"/>
                  <a:t>Arruda</a:t>
                </a:r>
                <a:r>
                  <a:rPr lang="en-US" altLang="ja-JP" sz="2800" b="0" dirty="0" smtClean="0"/>
                  <a:t>-Boyce</a:t>
                </a:r>
                <a:r>
                  <a:rPr lang="ja-JP" altLang="en-US" sz="2800" b="0" dirty="0" smtClean="0"/>
                  <a:t>超弾性体（</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𝜈</m:t>
                        </m:r>
                      </m:e>
                      <m:sub>
                        <m:r>
                          <m:rPr>
                            <m:sty m:val="p"/>
                          </m:rPr>
                          <a:rPr lang="en-US" altLang="ja-JP" sz="2800" b="0" i="0" smtClean="0">
                            <a:latin typeface="Cambria Math" panose="02040503050406030204" pitchFamily="18" charset="0"/>
                          </a:rPr>
                          <m:t>ini</m:t>
                        </m:r>
                      </m:sub>
                    </m:sSub>
                    <m:r>
                      <a:rPr lang="en-US" altLang="ja-JP" sz="2800" b="0" i="1" smtClean="0">
                        <a:latin typeface="Cambria Math" panose="02040503050406030204" pitchFamily="18" charset="0"/>
                      </a:rPr>
                      <m:t>=0.4999</m:t>
                    </m:r>
                  </m:oMath>
                </a14:m>
                <a:r>
                  <a:rPr lang="ja-JP" altLang="en-US" sz="2800" dirty="0" smtClean="0"/>
                  <a:t>）</a:t>
                </a:r>
                <a:endParaRPr lang="en-US" altLang="ja-JP" sz="2800" dirty="0"/>
              </a:p>
              <a:p>
                <a:r>
                  <a:rPr lang="ja-JP" altLang="en-US" sz="2800" dirty="0" smtClean="0"/>
                  <a:t>上面の</a:t>
                </a:r>
                <a:r>
                  <a:rPr lang="en-US" altLang="ja-JP" sz="2800" dirty="0" smtClean="0"/>
                  <a:t>¼</a:t>
                </a:r>
                <a:r>
                  <a:rPr lang="ja-JP" altLang="en-US" sz="2800" dirty="0" smtClean="0"/>
                  <a:t>に圧力荷重を負荷</a:t>
                </a:r>
                <a:endParaRPr lang="en-US" altLang="ja-JP"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16</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Tree>
    <p:extLst>
      <p:ext uri="{BB962C8B-B14F-4D97-AF65-F5344CB8AC3E}">
        <p14:creationId xmlns:p14="http://schemas.microsoft.com/office/powerpoint/2010/main" val="4057723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検証解析例２</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400" b="1" i="1" u="sng" dirty="0" smtClean="0">
                <a:effectLst>
                  <a:outerShdw blurRad="38100" dist="38100" dir="2700000" algn="tl">
                    <a:srgbClr val="000000">
                      <a:alpha val="43137"/>
                    </a:srgbClr>
                  </a:outerShdw>
                </a:effectLst>
              </a:rPr>
              <a:t>提案</a:t>
            </a:r>
            <a:r>
              <a:rPr lang="en-US" altLang="ja-JP" sz="2400" b="1" i="1" u="sng" dirty="0" smtClean="0">
                <a:effectLst>
                  <a:outerShdw blurRad="38100" dist="38100" dir="2700000" algn="tl">
                    <a:srgbClr val="000000">
                      <a:alpha val="43137"/>
                    </a:srgbClr>
                  </a:outerShdw>
                </a:effectLst>
              </a:rPr>
              <a:t/>
            </a:r>
            <a:br>
              <a:rPr lang="en-US" altLang="ja-JP" sz="2400" b="1" i="1" u="sng" dirty="0" smtClean="0">
                <a:effectLst>
                  <a:outerShdw blurRad="38100" dist="38100" dir="2700000" algn="tl">
                    <a:srgbClr val="000000">
                      <a:alpha val="43137"/>
                    </a:srgbClr>
                  </a:outerShdw>
                </a:effectLst>
              </a:rPr>
            </a:br>
            <a:r>
              <a:rPr lang="ja-JP" altLang="en-US" sz="2400" b="1" i="1" u="sng" dirty="0" smtClean="0">
                <a:effectLst>
                  <a:outerShdw blurRad="38100" dist="38100" dir="2700000" algn="tl">
                    <a:srgbClr val="000000">
                      <a:alpha val="43137"/>
                    </a:srgbClr>
                  </a:outerShdw>
                </a:effectLst>
              </a:rPr>
              <a:t>手法</a:t>
            </a:r>
            <a:r>
              <a:rPr lang="en-US" altLang="ja-JP" sz="2400" b="1" i="1" u="sng" dirty="0" smtClean="0">
                <a:effectLst>
                  <a:outerShdw blurRad="38100" dist="38100" dir="2700000" algn="tl">
                    <a:srgbClr val="000000">
                      <a:alpha val="43137"/>
                    </a:srgbClr>
                  </a:outerShdw>
                </a:effectLst>
              </a:rPr>
              <a:t/>
            </a:r>
            <a:br>
              <a:rPr lang="en-US" altLang="ja-JP" sz="2400" b="1" i="1" u="sng" dirty="0" smtClean="0">
                <a:effectLst>
                  <a:outerShdw blurRad="38100" dist="38100" dir="2700000" algn="tl">
                    <a:srgbClr val="000000">
                      <a:alpha val="43137"/>
                    </a:srgbClr>
                  </a:outerShdw>
                </a:effectLst>
              </a:rPr>
            </a:br>
            <a:r>
              <a:rPr lang="ja-JP" altLang="en-US" sz="2400" b="1" i="1" u="sng" dirty="0" err="1" smtClean="0">
                <a:effectLst>
                  <a:outerShdw blurRad="38100" dist="38100" dir="2700000" algn="tl">
                    <a:srgbClr val="000000">
                      <a:alpha val="43137"/>
                    </a:srgbClr>
                  </a:outerShdw>
                </a:effectLst>
              </a:rPr>
              <a:t>での</a:t>
            </a:r>
            <a:r>
              <a:rPr lang="en-US" altLang="ja-JP" sz="2400" b="1" i="1" u="sng" dirty="0" smtClean="0">
                <a:effectLst>
                  <a:outerShdw blurRad="38100" dist="38100" dir="2700000" algn="tl">
                    <a:srgbClr val="000000">
                      <a:alpha val="43137"/>
                    </a:srgbClr>
                  </a:outerShdw>
                </a:effectLst>
              </a:rPr>
              <a:t/>
            </a:r>
            <a:br>
              <a:rPr lang="en-US" altLang="ja-JP" sz="2400" b="1" i="1" u="sng" dirty="0" smtClean="0">
                <a:effectLst>
                  <a:outerShdw blurRad="38100" dist="38100" dir="2700000" algn="tl">
                    <a:srgbClr val="000000">
                      <a:alpha val="43137"/>
                    </a:srgbClr>
                  </a:outerShdw>
                </a:effectLst>
              </a:rPr>
            </a:br>
            <a:r>
              <a:rPr lang="ja-JP" altLang="en-US" sz="2400" b="1" i="1" u="sng" dirty="0" smtClean="0">
                <a:effectLst>
                  <a:outerShdw blurRad="38100" dist="38100" dir="2700000" algn="tl">
                    <a:srgbClr val="000000">
                      <a:alpha val="43137"/>
                    </a:srgbClr>
                  </a:outerShdw>
                </a:effectLst>
              </a:rPr>
              <a:t>解析</a:t>
            </a:r>
            <a:r>
              <a:rPr lang="en-US" altLang="ja-JP" sz="2400" b="1" i="1" u="sng" dirty="0" smtClean="0">
                <a:effectLst>
                  <a:outerShdw blurRad="38100" dist="38100" dir="2700000" algn="tl">
                    <a:srgbClr val="000000">
                      <a:alpha val="43137"/>
                    </a:srgbClr>
                  </a:outerShdw>
                </a:effectLst>
              </a:rPr>
              <a:t/>
            </a:r>
            <a:br>
              <a:rPr lang="en-US" altLang="ja-JP" sz="2400" b="1" i="1" u="sng" dirty="0" smtClean="0">
                <a:effectLst>
                  <a:outerShdw blurRad="38100" dist="38100" dir="2700000" algn="tl">
                    <a:srgbClr val="000000">
                      <a:alpha val="43137"/>
                    </a:srgbClr>
                  </a:outerShdw>
                </a:effectLst>
              </a:rPr>
            </a:br>
            <a:r>
              <a:rPr lang="ja-JP" altLang="en-US" sz="2400" b="1" i="1" u="sng" dirty="0" smtClean="0">
                <a:effectLst>
                  <a:outerShdw blurRad="38100" dist="38100" dir="2700000" algn="tl">
                    <a:srgbClr val="000000">
                      <a:alpha val="43137"/>
                    </a:srgbClr>
                  </a:outerShdw>
                </a:effectLst>
              </a:rPr>
              <a:t>結果</a:t>
            </a:r>
            <a:endParaRPr kumimoji="1" lang="ja-JP" altLang="en-US" sz="2400" dirty="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17</a:t>
            </a:fld>
            <a:endParaRPr lang="ja-JP" altLang="en-US"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662"/>
          <a:stretch/>
        </p:blipFill>
        <p:spPr>
          <a:xfrm>
            <a:off x="1403648" y="657225"/>
            <a:ext cx="7403740" cy="5740399"/>
          </a:xfrm>
          <a:prstGeom prst="rect">
            <a:avLst/>
          </a:prstGeom>
        </p:spPr>
      </p:pic>
    </p:spTree>
    <p:extLst>
      <p:ext uri="{BB962C8B-B14F-4D97-AF65-F5344CB8AC3E}">
        <p14:creationId xmlns:p14="http://schemas.microsoft.com/office/powerpoint/2010/main" val="24312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検証解析例２</a:t>
            </a:r>
            <a:endParaRPr kumimoji="1" lang="ja-JP" altLang="en-US" dirty="0"/>
          </a:p>
        </p:txBody>
      </p:sp>
      <p:sp>
        <p:nvSpPr>
          <p:cNvPr id="3" name="コンテンツ プレースホルダー 2"/>
          <p:cNvSpPr>
            <a:spLocks noGrp="1"/>
          </p:cNvSpPr>
          <p:nvPr>
            <p:ph idx="1"/>
          </p:nvPr>
        </p:nvSpPr>
        <p:spPr/>
        <p:txBody>
          <a:bodyPr anchor="t"/>
          <a:lstStyle/>
          <a:p>
            <a:pPr marL="0" indent="0">
              <a:buNone/>
            </a:pPr>
            <a:r>
              <a:rPr lang="ja-JP" altLang="en-US" sz="2400" b="1" i="1" u="sng" dirty="0" smtClean="0">
                <a:effectLst>
                  <a:outerShdw blurRad="38100" dist="38100" dir="2700000" algn="tl">
                    <a:srgbClr val="000000">
                      <a:alpha val="43137"/>
                    </a:srgbClr>
                  </a:outerShdw>
                </a:effectLst>
              </a:rPr>
              <a:t>角点の垂直変位 </a:t>
            </a:r>
            <a:r>
              <a:rPr lang="en-US" altLang="ja-JP" sz="2400" b="1" i="1" u="sng" dirty="0" smtClean="0">
                <a:effectLst>
                  <a:outerShdw blurRad="38100" dist="38100" dir="2700000" algn="tl">
                    <a:srgbClr val="000000">
                      <a:alpha val="43137"/>
                    </a:srgbClr>
                  </a:outerShdw>
                </a:effectLst>
              </a:rPr>
              <a:t>vs. </a:t>
            </a:r>
            <a:r>
              <a:rPr lang="ja-JP" altLang="en-US" sz="2400" b="1" i="1" u="sng" dirty="0" smtClean="0">
                <a:effectLst>
                  <a:outerShdw blurRad="38100" dist="38100" dir="2700000" algn="tl">
                    <a:srgbClr val="000000">
                      <a:alpha val="43137"/>
                    </a:srgbClr>
                  </a:outerShdw>
                </a:effectLst>
              </a:rPr>
              <a:t>負荷圧</a:t>
            </a:r>
            <a:r>
              <a:rPr lang="en-US" altLang="ja-JP" sz="2400" b="1" i="1" u="sng" dirty="0" smtClean="0">
                <a:effectLst>
                  <a:outerShdw blurRad="38100" dist="38100" dir="2700000" algn="tl">
                    <a:srgbClr val="000000">
                      <a:alpha val="43137"/>
                    </a:srgbClr>
                  </a:outerShdw>
                </a:effectLst>
              </a:rPr>
              <a:t> </a:t>
            </a:r>
          </a:p>
          <a:p>
            <a:pPr marL="0" indent="0">
              <a:buNone/>
            </a:pPr>
            <a:endParaRPr lang="en-US" altLang="ja-JP" sz="2400" dirty="0"/>
          </a:p>
          <a:p>
            <a:pPr marL="0" indent="0">
              <a:buNone/>
            </a:pPr>
            <a:endParaRPr lang="en-US" altLang="ja-JP" sz="2400" dirty="0" smtClean="0"/>
          </a:p>
          <a:p>
            <a:pPr marL="0" indent="0">
              <a:buNone/>
            </a:pPr>
            <a:endParaRPr lang="en-US" altLang="ja-JP" sz="2400" dirty="0"/>
          </a:p>
          <a:p>
            <a:pPr marL="0" indent="0">
              <a:buNone/>
            </a:pPr>
            <a:endParaRPr lang="en-US" altLang="ja-JP" sz="2400" dirty="0" smtClean="0"/>
          </a:p>
          <a:p>
            <a:pPr marL="0" indent="0">
              <a:buNone/>
            </a:pPr>
            <a:endParaRPr lang="en-US" altLang="ja-JP" sz="2400" dirty="0"/>
          </a:p>
          <a:p>
            <a:pPr marL="0" indent="0">
              <a:buNone/>
            </a:pPr>
            <a:endParaRPr lang="en-US" altLang="ja-JP" sz="2400" dirty="0" smtClean="0"/>
          </a:p>
          <a:p>
            <a:pPr marL="0" indent="0">
              <a:buNone/>
            </a:pPr>
            <a:endParaRPr lang="en-US" altLang="ja-JP" sz="2400" dirty="0"/>
          </a:p>
          <a:p>
            <a:pPr marL="0" indent="0">
              <a:buNone/>
            </a:pPr>
            <a:endParaRPr lang="en-US" altLang="ja-JP" sz="2400" dirty="0" smtClean="0"/>
          </a:p>
          <a:p>
            <a:pPr marL="0" indent="0">
              <a:buNone/>
            </a:pPr>
            <a:endParaRPr lang="en-US" altLang="ja-JP" dirty="0" smtClean="0"/>
          </a:p>
          <a:p>
            <a:r>
              <a:rPr lang="ja-JP" altLang="en-US" sz="2400" dirty="0" smtClean="0"/>
              <a:t>一定ひずみ要素</a:t>
            </a:r>
            <a:r>
              <a:rPr lang="en-US" altLang="ja-JP" sz="2400" dirty="0" smtClean="0"/>
              <a:t> (</a:t>
            </a:r>
            <a:r>
              <a:rPr lang="en-US" altLang="ja-JP" sz="2400" dirty="0" smtClean="0">
                <a:solidFill>
                  <a:srgbClr val="008000"/>
                </a:solidFill>
              </a:rPr>
              <a:t>C3D4</a:t>
            </a:r>
            <a:r>
              <a:rPr lang="en-US" altLang="ja-JP" sz="2400" dirty="0" smtClean="0"/>
              <a:t>)</a:t>
            </a:r>
            <a:r>
              <a:rPr lang="ja-JP" altLang="en-US" sz="2400" dirty="0" smtClean="0"/>
              <a:t>はすぐにロックしている．</a:t>
            </a:r>
            <a:endParaRPr lang="en-US" altLang="ja-JP" sz="2400" dirty="0"/>
          </a:p>
          <a:p>
            <a:r>
              <a:rPr lang="ja-JP" altLang="en-US" sz="2400" dirty="0" smtClean="0"/>
              <a:t>その他の要素および</a:t>
            </a:r>
            <a:r>
              <a:rPr lang="ja-JP" altLang="en-US" sz="2400" dirty="0" smtClean="0">
                <a:solidFill>
                  <a:srgbClr val="FF0000"/>
                </a:solidFill>
              </a:rPr>
              <a:t>提案手法</a:t>
            </a:r>
            <a:r>
              <a:rPr lang="ja-JP" altLang="en-US" sz="2400" dirty="0" smtClean="0"/>
              <a:t>はロックしていない．</a:t>
            </a:r>
            <a:endParaRPr lang="en-US" altLang="ja-JP" sz="2400" dirty="0"/>
          </a:p>
          <a:p>
            <a:r>
              <a:rPr lang="ja-JP" altLang="en-US" sz="2400" dirty="0" smtClean="0"/>
              <a:t>提案手法と</a:t>
            </a:r>
            <a:r>
              <a:rPr lang="en-US" altLang="ja-JP" sz="2400" dirty="0" smtClean="0">
                <a:solidFill>
                  <a:srgbClr val="0000CC"/>
                </a:solidFill>
              </a:rPr>
              <a:t>C3D4H</a:t>
            </a:r>
            <a:r>
              <a:rPr lang="ja-JP" altLang="en-US" sz="2400" dirty="0" smtClean="0"/>
              <a:t>はほとんど同じ結果を示している．</a:t>
            </a:r>
            <a:endParaRPr lang="en-US" altLang="ja-JP" sz="2400" dirty="0" smtClean="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18</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572" y="980728"/>
            <a:ext cx="6851462" cy="4187004"/>
          </a:xfrm>
          <a:prstGeom prst="rect">
            <a:avLst/>
          </a:prstGeom>
        </p:spPr>
      </p:pic>
      <p:sp>
        <p:nvSpPr>
          <p:cNvPr id="7" name="テキスト ボックス 6"/>
          <p:cNvSpPr txBox="1"/>
          <p:nvPr/>
        </p:nvSpPr>
        <p:spPr>
          <a:xfrm>
            <a:off x="7370963" y="4089300"/>
            <a:ext cx="1721588" cy="2308324"/>
          </a:xfrm>
          <a:prstGeom prst="rect">
            <a:avLst/>
          </a:prstGeom>
          <a:solidFill>
            <a:schemeClr val="accent2">
              <a:lumMod val="20000"/>
              <a:lumOff val="80000"/>
            </a:schemeClr>
          </a:solidFill>
          <a:scene3d>
            <a:camera prst="orthographicFront"/>
            <a:lightRig rig="threePt" dir="t"/>
          </a:scene3d>
          <a:sp3d>
            <a:bevelT/>
          </a:sp3d>
        </p:spPr>
        <p:txBody>
          <a:bodyPr wrap="square" rtlCol="0">
            <a:spAutoFit/>
          </a:bodyPr>
          <a:lstStyle/>
          <a:p>
            <a:pPr algn="ctr"/>
            <a:r>
              <a:rPr lang="ja-JP" altLang="en-US" sz="2400" dirty="0" smtClean="0">
                <a:solidFill>
                  <a:srgbClr val="FF0000"/>
                </a:solidFill>
              </a:rPr>
              <a:t>提案手法は</a:t>
            </a:r>
            <a:r>
              <a:rPr lang="en-US" altLang="ja-JP" sz="2400" dirty="0" smtClean="0">
                <a:solidFill>
                  <a:srgbClr val="FF0000"/>
                </a:solidFill>
              </a:rPr>
              <a:t> </a:t>
            </a:r>
            <a:r>
              <a:rPr lang="ja-JP" altLang="en-US" sz="2400" dirty="0" smtClean="0"/>
              <a:t>大ひずみ問題でも</a:t>
            </a:r>
            <a:r>
              <a:rPr lang="en-US" altLang="ja-JP" sz="2400" dirty="0" smtClean="0"/>
              <a:t/>
            </a:r>
            <a:br>
              <a:rPr lang="en-US" altLang="ja-JP" sz="2400" dirty="0" smtClean="0"/>
            </a:br>
            <a:r>
              <a:rPr lang="ja-JP" altLang="en-US" sz="2400" dirty="0" smtClean="0"/>
              <a:t>ロッキングを起こさない！！</a:t>
            </a:r>
            <a:endParaRPr lang="en-US" altLang="ja-JP" sz="2400" dirty="0" smtClean="0"/>
          </a:p>
        </p:txBody>
      </p:sp>
    </p:spTree>
    <p:extLst>
      <p:ext uri="{BB962C8B-B14F-4D97-AF65-F5344CB8AC3E}">
        <p14:creationId xmlns:p14="http://schemas.microsoft.com/office/powerpoint/2010/main" val="65563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検証解析例３</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en-US" altLang="ja-JP" sz="2400" b="1" i="1" u="sng" dirty="0" smtClean="0">
                    <a:effectLst>
                      <a:outerShdw blurRad="38100" dist="38100" dir="2700000" algn="tl">
                        <a:srgbClr val="000000">
                          <a:alpha val="43137"/>
                        </a:srgbClr>
                      </a:outerShdw>
                    </a:effectLst>
                  </a:rPr>
                  <a:t>1/8</a:t>
                </a:r>
                <a:r>
                  <a:rPr lang="ja-JP" altLang="en-US" sz="2400" b="1" i="1" u="sng" dirty="0" smtClean="0">
                    <a:effectLst>
                      <a:outerShdw blurRad="38100" dist="38100" dir="2700000" algn="tl">
                        <a:srgbClr val="000000">
                          <a:alpha val="43137"/>
                        </a:srgbClr>
                      </a:outerShdw>
                    </a:effectLst>
                  </a:rPr>
                  <a:t>円柱の</a:t>
                </a:r>
                <a:endParaRPr lang="en-US" altLang="ja-JP" sz="2400" b="1" i="1" u="sng" dirty="0" smtClean="0">
                  <a:effectLst>
                    <a:outerShdw blurRad="38100" dist="38100" dir="2700000" algn="tl">
                      <a:srgbClr val="000000">
                        <a:alpha val="43137"/>
                      </a:srgbClr>
                    </a:outerShdw>
                  </a:effectLst>
                </a:endParaRPr>
              </a:p>
              <a:p>
                <a:pPr marL="0" indent="0">
                  <a:buNone/>
                </a:pPr>
                <a:r>
                  <a:rPr lang="ja-JP" altLang="en-US" sz="2400" b="1" i="1" u="sng" dirty="0">
                    <a:effectLst>
                      <a:outerShdw blurRad="38100" dist="38100" dir="2700000" algn="tl">
                        <a:srgbClr val="000000">
                          <a:alpha val="43137"/>
                        </a:srgbClr>
                      </a:outerShdw>
                    </a:effectLst>
                  </a:rPr>
                  <a:t>押</a:t>
                </a:r>
                <a:r>
                  <a:rPr lang="ja-JP" altLang="en-US" sz="2400" b="1" i="1" u="sng" dirty="0" smtClean="0">
                    <a:effectLst>
                      <a:outerShdw blurRad="38100" dist="38100" dir="2700000" algn="tl">
                        <a:srgbClr val="000000">
                          <a:alpha val="43137"/>
                        </a:srgbClr>
                      </a:outerShdw>
                    </a:effectLst>
                  </a:rPr>
                  <a:t>込解析概要</a:t>
                </a: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1600" b="1" i="1" u="sng" dirty="0" smtClean="0">
                  <a:effectLst>
                    <a:outerShdw blurRad="38100" dist="38100" dir="2700000" algn="tl">
                      <a:srgbClr val="000000">
                        <a:alpha val="43137"/>
                      </a:srgbClr>
                    </a:outerShdw>
                  </a:effectLst>
                </a:endParaRPr>
              </a:p>
              <a:p>
                <a:r>
                  <a:rPr lang="ja-JP" altLang="en-US" sz="2400" dirty="0" smtClean="0"/>
                  <a:t>軸方向に</a:t>
                </a:r>
                <a:r>
                  <a:rPr lang="en-US" altLang="ja-JP" sz="2400" dirty="0" smtClean="0"/>
                  <a:t>50%</a:t>
                </a:r>
                <a:r>
                  <a:rPr lang="ja-JP" altLang="en-US" sz="2400" dirty="0" smtClean="0"/>
                  <a:t>圧縮．</a:t>
                </a:r>
                <a:endParaRPr lang="en-US" altLang="ja-JP" sz="2400" dirty="0" smtClean="0"/>
              </a:p>
              <a:p>
                <a:r>
                  <a:rPr lang="en-US" altLang="ja-JP" sz="2400" b="0" dirty="0" smtClean="0"/>
                  <a:t>Neo </a:t>
                </a:r>
                <a:r>
                  <a:rPr lang="en-US" altLang="ja-JP" sz="2400" b="0" dirty="0" err="1" smtClean="0"/>
                  <a:t>Hookean</a:t>
                </a:r>
                <a:r>
                  <a:rPr lang="ja-JP" altLang="en-US" sz="2400" dirty="0" smtClean="0"/>
                  <a:t>超</a:t>
                </a:r>
                <a:r>
                  <a:rPr lang="ja-JP" altLang="en-US" sz="2400" b="0" dirty="0" smtClean="0"/>
                  <a:t>弾性体</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𝐶</m:t>
                        </m:r>
                      </m:e>
                      <m:sub>
                        <m:r>
                          <a:rPr lang="en-US" altLang="ja-JP" sz="2400" b="0" i="1" smtClean="0">
                            <a:latin typeface="Cambria Math" panose="02040503050406030204" pitchFamily="18" charset="0"/>
                          </a:rPr>
                          <m:t>10</m:t>
                        </m:r>
                      </m:sub>
                    </m:sSub>
                    <m:r>
                      <a:rPr lang="en-US" altLang="ja-JP" sz="2400" b="0" i="1" smtClean="0">
                        <a:latin typeface="Cambria Math" panose="02040503050406030204" pitchFamily="18" charset="0"/>
                      </a:rPr>
                      <m:t>=40×</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6</m:t>
                        </m:r>
                      </m:sup>
                    </m:sSup>
                    <m:r>
                      <a:rPr lang="en-US" altLang="ja-JP" sz="2400" b="0" i="0" smtClean="0">
                        <a:latin typeface="Cambria Math" panose="02040503050406030204" pitchFamily="18" charset="0"/>
                      </a:rPr>
                      <m:t> </m:t>
                    </m:r>
                    <m:r>
                      <m:rPr>
                        <m:sty m:val="p"/>
                      </m:rPr>
                      <a:rPr lang="en-US" altLang="ja-JP" sz="2400" b="0" i="0" smtClean="0">
                        <a:latin typeface="Cambria Math" panose="02040503050406030204" pitchFamily="18" charset="0"/>
                      </a:rPr>
                      <m:t>Pa</m:t>
                    </m:r>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𝐷</m:t>
                    </m:r>
                    <m:r>
                      <a:rPr lang="en-US" altLang="ja-JP" sz="2400" b="0" i="1" smtClean="0">
                        <a:latin typeface="Cambria Math" panose="02040503050406030204" pitchFamily="18" charset="0"/>
                      </a:rPr>
                      <m:t>=5×</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−12</m:t>
                        </m:r>
                      </m:sup>
                    </m:sSup>
                    <m:r>
                      <a:rPr lang="en-US" altLang="ja-JP" sz="2400" b="0" i="1" smtClean="0">
                        <a:latin typeface="Cambria Math" panose="02040503050406030204" pitchFamily="18" charset="0"/>
                      </a:rPr>
                      <m:t> </m:t>
                    </m:r>
                    <m:r>
                      <m:rPr>
                        <m:sty m:val="p"/>
                      </m:rPr>
                      <a:rPr lang="en-US" altLang="ja-JP" sz="2400" b="0" i="0" smtClean="0">
                        <a:latin typeface="Cambria Math" panose="02040503050406030204" pitchFamily="18" charset="0"/>
                      </a:rPr>
                      <m:t>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panose="02040503050406030204" pitchFamily="18" charset="0"/>
                          </a:rPr>
                          <m:t>a</m:t>
                        </m:r>
                      </m:e>
                      <m:sup>
                        <m:r>
                          <a:rPr lang="en-US" altLang="ja-JP" sz="2400" b="0" i="1" smtClean="0">
                            <a:latin typeface="Cambria Math" panose="02040503050406030204" pitchFamily="18" charset="0"/>
                          </a:rPr>
                          <m:t>−1</m:t>
                        </m:r>
                      </m:sup>
                    </m:sSup>
                  </m:oMath>
                </a14:m>
                <a:r>
                  <a:rPr lang="ja-JP" altLang="en-US" sz="2400" dirty="0" smtClean="0"/>
                  <a:t>  </a:t>
                </a:r>
                <a:r>
                  <a:rPr lang="en-US" altLang="ja-JP" sz="2400" dirty="0" smtClean="0"/>
                  <a:t>(i.e., </a:t>
                </a:r>
                <a14:m>
                  <m:oMath xmlns:m="http://schemas.openxmlformats.org/officeDocument/2006/math">
                    <m:sSub>
                      <m:sSubPr>
                        <m:ctrlPr>
                          <a:rPr lang="en-US" altLang="ja-JP" sz="2400" b="0" i="1" dirty="0" smtClean="0">
                            <a:latin typeface="Cambria Math" panose="02040503050406030204" pitchFamily="18" charset="0"/>
                          </a:rPr>
                        </m:ctrlPr>
                      </m:sSubPr>
                      <m:e>
                        <m:r>
                          <a:rPr lang="en-US" altLang="ja-JP" sz="2400" b="0" i="1" dirty="0" smtClean="0">
                            <a:latin typeface="Cambria Math" panose="02040503050406030204" pitchFamily="18" charset="0"/>
                          </a:rPr>
                          <m:t>𝜈</m:t>
                        </m:r>
                      </m:e>
                      <m:sub>
                        <m:r>
                          <m:rPr>
                            <m:sty m:val="p"/>
                          </m:rPr>
                          <a:rPr lang="en-US" altLang="ja-JP" sz="2400" b="0" i="0" dirty="0" smtClean="0">
                            <a:latin typeface="Cambria Math" panose="02040503050406030204" pitchFamily="18" charset="0"/>
                          </a:rPr>
                          <m:t>ini</m:t>
                        </m:r>
                      </m:sub>
                    </m:sSub>
                    <m:r>
                      <a:rPr lang="en-US" altLang="ja-JP" sz="2400" b="0" i="1" dirty="0" smtClean="0">
                        <a:latin typeface="Cambria Math" panose="02040503050406030204" pitchFamily="18" charset="0"/>
                      </a:rPr>
                      <m:t>=0.4999</m:t>
                    </m:r>
                  </m:oMath>
                </a14:m>
                <a:r>
                  <a:rPr lang="en-US" altLang="ja-JP" sz="2400" dirty="0" smtClean="0"/>
                  <a:t>).</a:t>
                </a:r>
              </a:p>
              <a:p>
                <a:r>
                  <a:rPr lang="ja-JP" altLang="en-US" sz="2400" dirty="0" smtClean="0"/>
                  <a:t>完全に同一のメッシュ分割で</a:t>
                </a:r>
                <a:r>
                  <a:rPr lang="ja-JP" altLang="en-US" sz="2400" dirty="0"/>
                  <a:t>，</a:t>
                </a:r>
                <a:r>
                  <a:rPr lang="en-US" altLang="ja-JP" sz="2400" dirty="0" smtClean="0"/>
                  <a:t>ABAQUS/Standard</a:t>
                </a:r>
                <a:r>
                  <a:rPr lang="ja-JP" altLang="en-US" sz="2400" dirty="0" smtClean="0"/>
                  <a:t>の</a:t>
                </a:r>
                <a:r>
                  <a:rPr lang="en-US" altLang="ja-JP" sz="2400" dirty="0" smtClean="0">
                    <a:solidFill>
                      <a:srgbClr val="0000CC"/>
                    </a:solidFill>
                  </a:rPr>
                  <a:t>C3D4H</a:t>
                </a:r>
                <a:r>
                  <a:rPr lang="ja-JP" altLang="en-US" sz="2400" dirty="0" smtClean="0">
                    <a:solidFill>
                      <a:srgbClr val="0000CC"/>
                    </a:solidFill>
                  </a:rPr>
                  <a:t>と</a:t>
                </a:r>
                <a:r>
                  <a:rPr lang="ja-JP" altLang="en-US" sz="2400" dirty="0" smtClean="0"/>
                  <a:t>結果を比較</a:t>
                </a:r>
                <a:r>
                  <a:rPr lang="ja-JP" altLang="en-US" sz="2400" dirty="0" smtClean="0">
                    <a:solidFill>
                      <a:srgbClr val="0000CC"/>
                    </a:solidFill>
                  </a:rPr>
                  <a:t>．</a:t>
                </a:r>
                <a:endParaRPr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186" t="-2006" r="-494" b="-306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19</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207" y="657225"/>
            <a:ext cx="4294473" cy="3815891"/>
          </a:xfrm>
          <a:prstGeom prst="rect">
            <a:avLst/>
          </a:prstGeom>
        </p:spPr>
      </p:pic>
    </p:spTree>
    <p:extLst>
      <p:ext uri="{BB962C8B-B14F-4D97-AF65-F5344CB8AC3E}">
        <p14:creationId xmlns:p14="http://schemas.microsoft.com/office/powerpoint/2010/main" val="4274691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a:t>
            </a:r>
            <a:r>
              <a:rPr lang="ja-JP" altLang="en-US" dirty="0" smtClean="0"/>
              <a:t>背景</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a:t>
            </a:r>
            <a:r>
              <a:rPr lang="ja-JP" altLang="en-US" dirty="0" smtClean="0">
                <a:solidFill>
                  <a:srgbClr val="000000"/>
                </a:solidFill>
              </a:rPr>
              <a:t>の</a:t>
            </a:r>
            <a:r>
              <a:rPr lang="ja-JP" altLang="en-US" dirty="0" smtClean="0">
                <a:solidFill>
                  <a:srgbClr val="6600CC"/>
                </a:solidFill>
              </a:rPr>
              <a:t>静的超大変形問題</a:t>
            </a:r>
            <a:r>
              <a:rPr lang="ja-JP" altLang="en-US" dirty="0" smtClean="0">
                <a:solidFill>
                  <a:srgbClr val="000000"/>
                </a:solidFill>
              </a:rPr>
              <a:t>を</a:t>
            </a:r>
            <a:r>
              <a:rPr lang="en-US" altLang="ja-JP" dirty="0">
                <a:solidFill>
                  <a:srgbClr val="000000"/>
                </a:solidFill>
              </a:rPr>
              <a:t/>
            </a:r>
            <a:br>
              <a:rPr lang="en-US" altLang="ja-JP" dirty="0">
                <a:solidFill>
                  <a:srgbClr val="000000"/>
                </a:solidFill>
              </a:rPr>
            </a:br>
            <a:r>
              <a:rPr lang="ja-JP" altLang="en-US" b="1" u="sng" dirty="0" smtClean="0">
                <a:solidFill>
                  <a:srgbClr val="000000"/>
                </a:solidFill>
              </a:rPr>
              <a:t>高精度かつ安定</a:t>
            </a:r>
            <a:r>
              <a:rPr lang="ja-JP" altLang="en-US" dirty="0" smtClean="0">
                <a:solidFill>
                  <a:srgbClr val="000000"/>
                </a:solidFill>
              </a:rPr>
              <a:t>に解きたい</a:t>
            </a:r>
            <a:r>
              <a:rPr lang="ja-JP" altLang="en-US" dirty="0">
                <a:solidFill>
                  <a:srgbClr val="000000"/>
                </a:solidFill>
              </a:rPr>
              <a:t>．</a:t>
            </a:r>
            <a:r>
              <a:rPr lang="en-US" altLang="ja-JP" dirty="0">
                <a:solidFill>
                  <a:srgbClr val="000000"/>
                </a:solidFill>
              </a:rPr>
              <a:t/>
            </a:r>
            <a:br>
              <a:rPr lang="en-US" altLang="ja-JP" dirty="0">
                <a:solidFill>
                  <a:srgbClr val="000000"/>
                </a:solidFill>
              </a:rPr>
            </a:br>
            <a:r>
              <a:rPr lang="ja-JP" altLang="en-US" dirty="0" smtClean="0">
                <a:solidFill>
                  <a:srgbClr val="000000"/>
                </a:solidFill>
              </a:rPr>
              <a:t>（最終目標：タイヤゴムの大変形，</a:t>
            </a:r>
            <a:r>
              <a:rPr lang="en-US" altLang="ja-JP" dirty="0">
                <a:solidFill>
                  <a:srgbClr val="000000"/>
                </a:solidFill>
              </a:rPr>
              <a:t/>
            </a:r>
            <a:br>
              <a:rPr lang="en-US" altLang="ja-JP" dirty="0">
                <a:solidFill>
                  <a:srgbClr val="000000"/>
                </a:solidFill>
              </a:rPr>
            </a:br>
            <a:r>
              <a:rPr lang="ja-JP" altLang="en-US" dirty="0" smtClean="0">
                <a:solidFill>
                  <a:srgbClr val="000000"/>
                </a:solidFill>
              </a:rPr>
              <a:t>　熱ナノインプリント樹脂成形など）</a:t>
            </a:r>
            <a:endParaRPr lang="en-US" altLang="ja-JP" dirty="0">
              <a:solidFill>
                <a:srgbClr val="000000"/>
              </a:solidFill>
            </a:endParaRPr>
          </a:p>
          <a:p>
            <a:pPr lvl="0"/>
            <a:r>
              <a:rPr lang="ja-JP" altLang="en-US" dirty="0"/>
              <a:t>メッシュ</a:t>
            </a:r>
            <a:r>
              <a:rPr lang="ja-JP" altLang="en-US" dirty="0" smtClean="0"/>
              <a:t>固定の</a:t>
            </a:r>
            <a:r>
              <a:rPr lang="en-US" altLang="ja-JP" dirty="0" smtClean="0"/>
              <a:t>FEM</a:t>
            </a:r>
            <a:r>
              <a:rPr lang="ja-JP" altLang="en-US" dirty="0">
                <a:solidFill>
                  <a:srgbClr val="000000"/>
                </a:solidFill>
              </a:rPr>
              <a:t>を</a:t>
            </a:r>
            <a:r>
              <a:rPr lang="ja-JP" altLang="en-US" dirty="0" smtClean="0">
                <a:solidFill>
                  <a:srgbClr val="000000"/>
                </a:solidFill>
              </a:rPr>
              <a:t>使用すると</a:t>
            </a:r>
            <a:r>
              <a:rPr lang="en-US" altLang="ja-JP" dirty="0">
                <a:solidFill>
                  <a:srgbClr val="000000"/>
                </a:solidFill>
              </a:rPr>
              <a:t/>
            </a:r>
            <a:br>
              <a:rPr lang="en-US" altLang="ja-JP" dirty="0">
                <a:solidFill>
                  <a:srgbClr val="000000"/>
                </a:solidFill>
              </a:rPr>
            </a:br>
            <a:r>
              <a:rPr lang="ja-JP" altLang="en-US" dirty="0">
                <a:solidFill>
                  <a:srgbClr val="000000"/>
                </a:solidFill>
              </a:rPr>
              <a:t>メッシュがすぐに潰れ</a:t>
            </a:r>
            <a:r>
              <a:rPr lang="ja-JP" altLang="en-US" dirty="0" smtClean="0">
                <a:solidFill>
                  <a:srgbClr val="000000"/>
                </a:solidFill>
              </a:rPr>
              <a:t>てしまい，解</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が得られない．</a:t>
            </a:r>
            <a:endParaRPr lang="en-US" altLang="ja-JP" dirty="0">
              <a:solidFill>
                <a:srgbClr val="000000"/>
              </a:solidFill>
            </a:endParaRPr>
          </a:p>
          <a:p>
            <a:pPr marL="0" lvl="0" indent="0">
              <a:buNone/>
            </a:pPr>
            <a:endParaRPr lang="en-US" altLang="ja-JP" dirty="0">
              <a:solidFill>
                <a:srgbClr val="000000"/>
              </a:solidFill>
            </a:endParaRPr>
          </a:p>
          <a:p>
            <a:pPr marL="0" lvl="0" indent="0">
              <a:buNone/>
            </a:pPr>
            <a:r>
              <a:rPr lang="ja-JP" altLang="en-US" dirty="0" smtClean="0">
                <a:solidFill>
                  <a:srgbClr val="FF0000"/>
                </a:solidFill>
              </a:rPr>
              <a:t>メッシュリゾーニング</a:t>
            </a:r>
            <a:r>
              <a:rPr lang="ja-JP" altLang="en-US" dirty="0" smtClean="0"/>
              <a:t>（メッシュを何度</a:t>
            </a:r>
            <a:r>
              <a:rPr lang="en-US" altLang="ja-JP" dirty="0"/>
              <a:t/>
            </a:r>
            <a:br>
              <a:rPr lang="en-US" altLang="ja-JP" dirty="0"/>
            </a:br>
            <a:r>
              <a:rPr lang="ja-JP" altLang="en-US" dirty="0" smtClean="0"/>
              <a:t>も切り直して計算を続行すること）</a:t>
            </a:r>
            <a:r>
              <a:rPr lang="ja-JP" altLang="en-US" dirty="0" smtClean="0">
                <a:solidFill>
                  <a:srgbClr val="000000"/>
                </a:solidFill>
              </a:rPr>
              <a:t>が</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不可欠．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663788" y="4148882"/>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2" cstate="print"/>
          <a:srcRect l="48975" t="43605" b="14536"/>
          <a:stretch>
            <a:fillRect/>
          </a:stretch>
        </p:blipFill>
        <p:spPr bwMode="auto">
          <a:xfrm>
            <a:off x="6666421" y="1101725"/>
            <a:ext cx="2478087" cy="1554163"/>
          </a:xfrm>
          <a:prstGeom prst="rect">
            <a:avLst/>
          </a:prstGeom>
          <a:noFill/>
          <a:ln w="9525">
            <a:noFill/>
            <a:miter lim="800000"/>
            <a:headEnd/>
            <a:tailEnd/>
          </a:ln>
          <a:effectLst/>
        </p:spPr>
      </p:pic>
      <p:pic>
        <p:nvPicPr>
          <p:cNvPr id="7" name="Picture 5">
            <a:hlinkClick r:id="rId3" action="ppaction://hlinkfile"/>
          </p:cNvPr>
          <p:cNvPicPr>
            <a:picLocks noChangeAspect="1" noChangeArrowheads="1"/>
          </p:cNvPicPr>
          <p:nvPr/>
        </p:nvPicPr>
        <p:blipFill>
          <a:blip r:embed="rId4" cstate="print"/>
          <a:srcRect l="29990" t="3392" r="29990" b="39569"/>
          <a:stretch>
            <a:fillRect/>
          </a:stretch>
        </p:blipFill>
        <p:spPr bwMode="auto">
          <a:xfrm>
            <a:off x="6379083" y="2759253"/>
            <a:ext cx="2765425" cy="3632353"/>
          </a:xfrm>
          <a:prstGeom prst="rect">
            <a:avLst/>
          </a:prstGeom>
          <a:noFill/>
          <a:ln w="9525">
            <a:noFill/>
            <a:round/>
            <a:headEnd/>
            <a:tailEnd/>
          </a:ln>
        </p:spPr>
      </p:pic>
      <p:sp>
        <p:nvSpPr>
          <p:cNvPr id="8" name="テキスト ボックス 7"/>
          <p:cNvSpPr txBox="1"/>
          <p:nvPr/>
        </p:nvSpPr>
        <p:spPr>
          <a:xfrm>
            <a:off x="7990590" y="3687217"/>
            <a:ext cx="853119" cy="461665"/>
          </a:xfrm>
          <a:prstGeom prst="rect">
            <a:avLst/>
          </a:prstGeom>
          <a:noFill/>
        </p:spPr>
        <p:txBody>
          <a:bodyPr wrap="none" rtlCol="0">
            <a:spAutoFit/>
          </a:bodyPr>
          <a:lstStyle/>
          <a:p>
            <a:r>
              <a:rPr kumimoji="1" lang="en-US" altLang="ja-JP" sz="2400" dirty="0" smtClean="0">
                <a:solidFill>
                  <a:schemeClr val="bg1"/>
                </a:solidFill>
              </a:rPr>
              <a:t>Mold</a:t>
            </a:r>
            <a:endParaRPr kumimoji="1" lang="ja-JP" altLang="en-US" sz="2400" dirty="0">
              <a:solidFill>
                <a:schemeClr val="bg1"/>
              </a:solidFill>
            </a:endParaRPr>
          </a:p>
        </p:txBody>
      </p:sp>
      <p:sp>
        <p:nvSpPr>
          <p:cNvPr id="9" name="テキスト ボックス 8"/>
          <p:cNvSpPr txBox="1"/>
          <p:nvPr/>
        </p:nvSpPr>
        <p:spPr>
          <a:xfrm>
            <a:off x="7298093" y="5517232"/>
            <a:ext cx="1314784" cy="461665"/>
          </a:xfrm>
          <a:prstGeom prst="rect">
            <a:avLst/>
          </a:prstGeom>
          <a:noFill/>
        </p:spPr>
        <p:txBody>
          <a:bodyPr wrap="none" rtlCol="0">
            <a:spAutoFit/>
          </a:bodyPr>
          <a:lstStyle/>
          <a:p>
            <a:r>
              <a:rPr lang="en-US" altLang="ja-JP" sz="2400" dirty="0" smtClean="0">
                <a:solidFill>
                  <a:schemeClr val="bg1"/>
                </a:solidFill>
              </a:rPr>
              <a:t>Polymer</a:t>
            </a:r>
            <a:endParaRPr kumimoji="1" lang="ja-JP" altLang="en-US" sz="2400" dirty="0">
              <a:solidFill>
                <a:schemeClr val="bg1"/>
              </a:solidFill>
            </a:endParaRPr>
          </a:p>
        </p:txBody>
      </p:sp>
    </p:spTree>
    <p:extLst>
      <p:ext uri="{BB962C8B-B14F-4D97-AF65-F5344CB8AC3E}">
        <p14:creationId xmlns:p14="http://schemas.microsoft.com/office/powerpoint/2010/main" val="43698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検証解析例</a:t>
            </a:r>
            <a:r>
              <a:rPr lang="ja-JP" altLang="en-US" dirty="0" smtClean="0"/>
              <a:t>３</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400" b="1" i="1" u="sng" dirty="0" smtClean="0">
                <a:effectLst>
                  <a:outerShdw blurRad="38100" dist="38100" dir="2700000" algn="tl">
                    <a:srgbClr val="000000">
                      <a:alpha val="43137"/>
                    </a:srgbClr>
                  </a:outerShdw>
                </a:effectLst>
              </a:rPr>
              <a:t>提案手法</a:t>
            </a:r>
            <a:endParaRPr kumimoji="1" lang="en-US" altLang="ja-JP" sz="2400" b="1" i="1" u="sng" dirty="0" smtClean="0">
              <a:effectLst>
                <a:outerShdw blurRad="38100" dist="38100" dir="2700000" algn="tl">
                  <a:srgbClr val="000000">
                    <a:alpha val="43137"/>
                  </a:srgbClr>
                </a:outerShdw>
              </a:effectLst>
            </a:endParaRPr>
          </a:p>
          <a:p>
            <a:pPr marL="0" indent="0">
              <a:buNone/>
            </a:pPr>
            <a:r>
              <a:rPr lang="ja-JP" altLang="en-US" sz="2400" b="1" i="1" u="sng" dirty="0" err="1" smtClean="0">
                <a:effectLst>
                  <a:outerShdw blurRad="38100" dist="38100" dir="2700000" algn="tl">
                    <a:srgbClr val="000000">
                      <a:alpha val="43137"/>
                    </a:srgbClr>
                  </a:outerShdw>
                </a:effectLst>
              </a:rPr>
              <a:t>での</a:t>
            </a:r>
            <a:endParaRPr lang="en-US" altLang="ja-JP" sz="2400" b="1" i="1" u="sng" dirty="0" smtClean="0">
              <a:effectLst>
                <a:outerShdw blurRad="38100" dist="38100" dir="2700000" algn="tl">
                  <a:srgbClr val="000000">
                    <a:alpha val="43137"/>
                  </a:srgbClr>
                </a:outerShdw>
              </a:effectLst>
            </a:endParaRPr>
          </a:p>
          <a:p>
            <a:pPr marL="0" indent="0">
              <a:buNone/>
            </a:pPr>
            <a:r>
              <a:rPr kumimoji="1" lang="ja-JP" altLang="en-US" sz="2400" b="1" i="1" u="sng" dirty="0" smtClean="0">
                <a:effectLst>
                  <a:outerShdw blurRad="38100" dist="38100" dir="2700000" algn="tl">
                    <a:srgbClr val="000000">
                      <a:alpha val="43137"/>
                    </a:srgbClr>
                  </a:outerShdw>
                </a:effectLst>
              </a:rPr>
              <a:t>解析結果</a:t>
            </a:r>
            <a:endParaRPr kumimoji="1" lang="ja-JP" altLang="en-US" sz="2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20</a:t>
            </a:fld>
            <a:endParaRPr lang="ja-JP" altLang="en-US"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8297" y="628506"/>
            <a:ext cx="6156071" cy="5769118"/>
          </a:xfrm>
          <a:prstGeom prst="rect">
            <a:avLst/>
          </a:prstGeom>
        </p:spPr>
      </p:pic>
    </p:spTree>
    <p:extLst>
      <p:ext uri="{BB962C8B-B14F-4D97-AF65-F5344CB8AC3E}">
        <p14:creationId xmlns:p14="http://schemas.microsoft.com/office/powerpoint/2010/main" val="21167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検証解析例</a:t>
            </a:r>
            <a:r>
              <a:rPr lang="ja-JP" altLang="en-US" dirty="0" smtClean="0"/>
              <a:t>３</a:t>
            </a:r>
            <a:endParaRPr kumimoji="1" lang="ja-JP" altLang="en-US" dirty="0"/>
          </a:p>
        </p:txBody>
      </p:sp>
      <p:sp>
        <p:nvSpPr>
          <p:cNvPr id="10" name="コンテンツ プレースホルダー 9"/>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ABAQUS</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C3D4H</a:t>
            </a:r>
            <a:r>
              <a:rPr lang="ja-JP" altLang="en-US" sz="2800" b="1" i="1" u="sng" dirty="0" smtClean="0">
                <a:effectLst>
                  <a:outerShdw blurRad="38100" dist="38100" dir="2700000" algn="tl">
                    <a:srgbClr val="000000">
                      <a:alpha val="43137"/>
                    </a:srgbClr>
                  </a:outerShdw>
                </a:effectLst>
              </a:rPr>
              <a:t>との比較</a:t>
            </a: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r>
              <a:rPr lang="ja-JP" altLang="en-US" sz="2800" dirty="0" smtClean="0"/>
              <a:t>変形形状は互いに酷似している．</a:t>
            </a:r>
            <a:endParaRPr kumimoji="1" lang="en-US" altLang="ja-JP" sz="2800" dirty="0" smtClean="0"/>
          </a:p>
          <a:p>
            <a:r>
              <a:rPr lang="ja-JP" altLang="en-US" sz="2800" dirty="0" smtClean="0"/>
              <a:t>提案手法の圧力振動の振幅が</a:t>
            </a:r>
            <a:r>
              <a:rPr lang="en-US" altLang="ja-JP" sz="2800" dirty="0" smtClean="0"/>
              <a:t>C3D4H</a:t>
            </a:r>
            <a:r>
              <a:rPr lang="ja-JP" altLang="en-US" sz="2800" dirty="0" smtClean="0"/>
              <a:t>の約２倍．</a:t>
            </a:r>
            <a:endParaRPr kumimoji="1" lang="ja-JP" altLang="en-US" sz="2800"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21</a:t>
            </a:fld>
            <a:endParaRPr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 y="1067980"/>
            <a:ext cx="5667375" cy="3907155"/>
          </a:xfrm>
          <a:prstGeom prst="rect">
            <a:avLst/>
          </a:prstGeom>
        </p:spPr>
      </p:pic>
      <p:sp>
        <p:nvSpPr>
          <p:cNvPr id="6" name="テキスト ボックス 5"/>
          <p:cNvSpPr txBox="1"/>
          <p:nvPr/>
        </p:nvSpPr>
        <p:spPr>
          <a:xfrm>
            <a:off x="1426172" y="1213876"/>
            <a:ext cx="2784866" cy="707886"/>
          </a:xfrm>
          <a:prstGeom prst="rect">
            <a:avLst/>
          </a:prstGeom>
          <a:noFill/>
        </p:spPr>
        <p:txBody>
          <a:bodyPr wrap="none" rtlCol="0">
            <a:spAutoFit/>
          </a:bodyPr>
          <a:lstStyle/>
          <a:p>
            <a:pPr algn="ctr"/>
            <a:r>
              <a:rPr kumimoji="1" lang="en-US" altLang="ja-JP" sz="2000" b="1" dirty="0" smtClean="0">
                <a:solidFill>
                  <a:schemeClr val="bg1"/>
                </a:solidFill>
              </a:rPr>
              <a:t>C3D4H</a:t>
            </a:r>
          </a:p>
          <a:p>
            <a:pPr algn="ctr"/>
            <a:r>
              <a:rPr kumimoji="1" lang="en-US" altLang="ja-JP" sz="2000" b="1" dirty="0" smtClean="0">
                <a:solidFill>
                  <a:schemeClr val="bg1"/>
                </a:solidFill>
              </a:rPr>
              <a:t>of ABAQUS/Standard</a:t>
            </a:r>
            <a:endParaRPr kumimoji="1" lang="ja-JP" altLang="en-US" sz="2000" b="1" dirty="0">
              <a:solidFill>
                <a:schemeClr val="bg1"/>
              </a:solidFill>
            </a:endParaRPr>
          </a:p>
        </p:txBody>
      </p:sp>
      <p:sp>
        <p:nvSpPr>
          <p:cNvPr id="9" name="テキスト ボックス 8"/>
          <p:cNvSpPr txBox="1"/>
          <p:nvPr/>
        </p:nvSpPr>
        <p:spPr>
          <a:xfrm>
            <a:off x="5935877" y="1213876"/>
            <a:ext cx="1952779" cy="707886"/>
          </a:xfrm>
          <a:prstGeom prst="rect">
            <a:avLst/>
          </a:prstGeom>
          <a:noFill/>
        </p:spPr>
        <p:txBody>
          <a:bodyPr wrap="none" rtlCol="0">
            <a:spAutoFit/>
          </a:bodyPr>
          <a:lstStyle/>
          <a:p>
            <a:pPr algn="ctr"/>
            <a:r>
              <a:rPr lang="en-US" altLang="ja-JP" sz="2000" b="1" dirty="0" smtClean="0">
                <a:solidFill>
                  <a:srgbClr val="FF00FF"/>
                </a:solidFill>
              </a:rPr>
              <a:t>Our Selective</a:t>
            </a:r>
          </a:p>
          <a:p>
            <a:pPr algn="ctr"/>
            <a:r>
              <a:rPr lang="en-US" altLang="ja-JP" sz="2000" b="1" dirty="0" smtClean="0">
                <a:solidFill>
                  <a:srgbClr val="FF00FF"/>
                </a:solidFill>
              </a:rPr>
              <a:t>FS/NS-FEM-T4</a:t>
            </a:r>
            <a:endParaRPr kumimoji="1" lang="ja-JP" altLang="en-US" sz="2000" b="1" dirty="0">
              <a:solidFill>
                <a:srgbClr val="FF00FF"/>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030882"/>
            <a:ext cx="3869392" cy="2931851"/>
          </a:xfrm>
          <a:prstGeom prst="rect">
            <a:avLst/>
          </a:prstGeom>
        </p:spPr>
      </p:pic>
    </p:spTree>
    <p:extLst>
      <p:ext uri="{BB962C8B-B14F-4D97-AF65-F5344CB8AC3E}">
        <p14:creationId xmlns:p14="http://schemas.microsoft.com/office/powerpoint/2010/main" val="285076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en-US" altLang="ja-JP" sz="3600" dirty="0" smtClean="0"/>
              <a:t>S-FEM</a:t>
            </a:r>
            <a:r>
              <a:rPr lang="ja-JP" altLang="en-US" sz="3600" dirty="0" err="1"/>
              <a:t>に適</a:t>
            </a:r>
            <a:r>
              <a:rPr lang="ja-JP" altLang="en-US" sz="3600" dirty="0"/>
              <a:t>合</a:t>
            </a:r>
            <a:r>
              <a:rPr lang="ja-JP" altLang="en-US" sz="3600" dirty="0" smtClean="0"/>
              <a:t>する</a:t>
            </a:r>
            <a:r>
              <a:rPr lang="en-US" altLang="ja-JP" sz="3600" dirty="0" smtClean="0"/>
              <a:t/>
            </a:r>
            <a:br>
              <a:rPr lang="en-US" altLang="ja-JP" sz="3600" dirty="0" smtClean="0"/>
            </a:br>
            <a:r>
              <a:rPr lang="ja-JP" altLang="en-US" sz="3600" dirty="0" smtClean="0">
                <a:solidFill>
                  <a:srgbClr val="FF0000"/>
                </a:solidFill>
              </a:rPr>
              <a:t>メッシュリゾーニング法</a:t>
            </a:r>
            <a:r>
              <a:rPr lang="ja-JP" altLang="en-US" sz="3600" dirty="0"/>
              <a:t>の解説</a:t>
            </a:r>
            <a:r>
              <a:rPr lang="en-US" altLang="ja-JP" sz="3600" dirty="0">
                <a:solidFill>
                  <a:srgbClr val="FF0000"/>
                </a:solidFill>
              </a:rPr>
              <a:t/>
            </a:r>
            <a:br>
              <a:rPr lang="en-US" altLang="ja-JP" sz="3600" dirty="0">
                <a:solidFill>
                  <a:srgbClr val="FF0000"/>
                </a:solidFill>
              </a:rPr>
            </a:br>
            <a:r>
              <a:rPr lang="ja-JP" altLang="en-US" sz="3600" dirty="0" smtClean="0"/>
              <a:t>および</a:t>
            </a:r>
            <a:r>
              <a:rPr lang="en-US" altLang="ja-JP" sz="3600" dirty="0" smtClean="0"/>
              <a:t/>
            </a:r>
            <a:br>
              <a:rPr lang="en-US" altLang="ja-JP" sz="3600" dirty="0" smtClean="0"/>
            </a:br>
            <a:r>
              <a:rPr lang="ja-JP" altLang="en-US" sz="3600" dirty="0" smtClean="0"/>
              <a:t>メッシュリゾーニング</a:t>
            </a:r>
            <a:r>
              <a:rPr lang="ja-JP" altLang="en-US" sz="3600" u="sng" dirty="0"/>
              <a:t>有り</a:t>
            </a:r>
            <a:r>
              <a:rPr lang="ja-JP" altLang="en-US" sz="3600" dirty="0"/>
              <a:t>の解析例</a:t>
            </a:r>
            <a:r>
              <a:rPr lang="ja-JP" altLang="en-US" sz="3600" dirty="0" smtClean="0"/>
              <a:t>紹介</a:t>
            </a:r>
            <a:endParaRPr lang="en-US" altLang="ja-JP" sz="3600" dirty="0" smtClean="0">
              <a:solidFill>
                <a:srgbClr val="FF0000"/>
              </a:solidFill>
            </a:endParaRPr>
          </a:p>
          <a:p>
            <a:pPr marL="0" indent="0" algn="ctr">
              <a:buNone/>
            </a:pPr>
            <a:endParaRPr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22</a:t>
            </a:fld>
            <a:endParaRPr lang="ja-JP" altLang="en-US" dirty="0"/>
          </a:p>
        </p:txBody>
      </p:sp>
    </p:spTree>
    <p:extLst>
      <p:ext uri="{BB962C8B-B14F-4D97-AF65-F5344CB8AC3E}">
        <p14:creationId xmlns:p14="http://schemas.microsoft.com/office/powerpoint/2010/main" val="424662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タイトル 47"/>
          <p:cNvSpPr>
            <a:spLocks noGrp="1"/>
          </p:cNvSpPr>
          <p:nvPr>
            <p:ph type="title"/>
          </p:nvPr>
        </p:nvSpPr>
        <p:spPr/>
        <p:txBody>
          <a:bodyPr>
            <a:normAutofit/>
          </a:bodyPr>
          <a:lstStyle/>
          <a:p>
            <a:r>
              <a:rPr lang="ja-JP" altLang="en-US" dirty="0" smtClean="0"/>
              <a:t>メッシュリゾーニング手順</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23</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77" y="1550421"/>
            <a:ext cx="2124075" cy="1838325"/>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962" y="1550421"/>
            <a:ext cx="2124075" cy="1838325"/>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840" y="1567362"/>
            <a:ext cx="2171700" cy="1838325"/>
          </a:xfrm>
          <a:prstGeom prst="rect">
            <a:avLst/>
          </a:prstGeom>
        </p:spPr>
      </p:pic>
      <p:sp>
        <p:nvSpPr>
          <p:cNvPr id="9" name="テキスト ボックス 8"/>
          <p:cNvSpPr txBox="1"/>
          <p:nvPr/>
        </p:nvSpPr>
        <p:spPr>
          <a:xfrm>
            <a:off x="119219" y="620688"/>
            <a:ext cx="816377" cy="707886"/>
          </a:xfrm>
          <a:prstGeom prst="rect">
            <a:avLst/>
          </a:prstGeom>
          <a:noFill/>
        </p:spPr>
        <p:txBody>
          <a:bodyPr wrap="none" rtlCol="0">
            <a:spAutoFit/>
          </a:bodyPr>
          <a:lstStyle/>
          <a:p>
            <a:pPr algn="ctr"/>
            <a:r>
              <a:rPr kumimoji="1" lang="en-US" altLang="ja-JP" sz="2000" dirty="0" smtClean="0"/>
              <a:t>Time:</a:t>
            </a:r>
            <a:br>
              <a:rPr kumimoji="1" lang="en-US" altLang="ja-JP" sz="2000" dirty="0" smtClean="0"/>
            </a:br>
            <a:r>
              <a:rPr kumimoji="1" lang="en-US" altLang="ja-JP" sz="2000" i="1" dirty="0" smtClean="0"/>
              <a:t>t</a:t>
            </a:r>
            <a:r>
              <a:rPr kumimoji="1" lang="en-US" altLang="ja-JP" sz="2000" baseline="-25000" dirty="0" smtClean="0"/>
              <a:t>n-1</a:t>
            </a:r>
            <a:endParaRPr kumimoji="1" lang="ja-JP" altLang="en-US" sz="2000" dirty="0"/>
          </a:p>
        </p:txBody>
      </p:sp>
      <p:sp>
        <p:nvSpPr>
          <p:cNvPr id="10" name="テキスト ボックス 9"/>
          <p:cNvSpPr txBox="1"/>
          <p:nvPr/>
        </p:nvSpPr>
        <p:spPr>
          <a:xfrm>
            <a:off x="4145728" y="620688"/>
            <a:ext cx="816377" cy="707886"/>
          </a:xfrm>
          <a:prstGeom prst="rect">
            <a:avLst/>
          </a:prstGeom>
          <a:noFill/>
        </p:spPr>
        <p:txBody>
          <a:bodyPr wrap="none" rtlCol="0">
            <a:spAutoFit/>
          </a:bodyPr>
          <a:lstStyle/>
          <a:p>
            <a:pPr algn="ctr"/>
            <a:r>
              <a:rPr kumimoji="1" lang="en-US" altLang="ja-JP" sz="2000" dirty="0" smtClean="0"/>
              <a:t>Time:</a:t>
            </a:r>
          </a:p>
          <a:p>
            <a:pPr algn="ctr"/>
            <a:r>
              <a:rPr kumimoji="1" lang="en-US" altLang="ja-JP" sz="2000" i="1" dirty="0" err="1" smtClean="0"/>
              <a:t>t</a:t>
            </a:r>
            <a:r>
              <a:rPr kumimoji="1" lang="en-US" altLang="ja-JP" sz="2000" baseline="-25000" dirty="0" err="1" smtClean="0"/>
              <a:t>n</a:t>
            </a:r>
            <a:endParaRPr kumimoji="1" lang="ja-JP" altLang="en-US" sz="2000" dirty="0"/>
          </a:p>
        </p:txBody>
      </p:sp>
      <p:sp>
        <p:nvSpPr>
          <p:cNvPr id="11" name="テキスト ボックス 10"/>
          <p:cNvSpPr txBox="1"/>
          <p:nvPr/>
        </p:nvSpPr>
        <p:spPr>
          <a:xfrm>
            <a:off x="8184115" y="620688"/>
            <a:ext cx="816377" cy="707886"/>
          </a:xfrm>
          <a:prstGeom prst="rect">
            <a:avLst/>
          </a:prstGeom>
          <a:noFill/>
        </p:spPr>
        <p:txBody>
          <a:bodyPr wrap="none" rtlCol="0">
            <a:spAutoFit/>
          </a:bodyPr>
          <a:lstStyle/>
          <a:p>
            <a:pPr algn="ctr"/>
            <a:r>
              <a:rPr kumimoji="1" lang="en-US" altLang="ja-JP" sz="2000" dirty="0" smtClean="0"/>
              <a:t>Time:</a:t>
            </a:r>
          </a:p>
          <a:p>
            <a:pPr algn="ctr"/>
            <a:r>
              <a:rPr kumimoji="1" lang="en-US" altLang="ja-JP" sz="2000" i="1" dirty="0" smtClean="0"/>
              <a:t>t</a:t>
            </a:r>
            <a:r>
              <a:rPr kumimoji="1" lang="en-US" altLang="ja-JP" sz="2000" baseline="-25000" dirty="0" smtClean="0"/>
              <a:t>n+1</a:t>
            </a:r>
            <a:endParaRPr kumimoji="1" lang="ja-JP" altLang="en-US" sz="2000" dirty="0"/>
          </a:p>
        </p:txBody>
      </p:sp>
      <p:sp>
        <p:nvSpPr>
          <p:cNvPr id="12" name="上カーブ矢印 11"/>
          <p:cNvSpPr/>
          <p:nvPr/>
        </p:nvSpPr>
        <p:spPr>
          <a:xfrm>
            <a:off x="259178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4" name="直線コネクタ 13"/>
          <p:cNvCxnSpPr/>
          <p:nvPr/>
        </p:nvCxnSpPr>
        <p:spPr>
          <a:xfrm>
            <a:off x="953598" y="673634"/>
            <a:ext cx="9001" cy="293538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0" y="1342781"/>
            <a:ext cx="863588" cy="0"/>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8244408" y="1340768"/>
            <a:ext cx="900100" cy="1006"/>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043608" y="1340768"/>
            <a:ext cx="7056784" cy="2013"/>
          </a:xfrm>
          <a:prstGeom prst="line">
            <a:avLst/>
          </a:prstGeom>
          <a:ln w="254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172400" y="660550"/>
            <a:ext cx="0" cy="2948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上カーブ矢印 35"/>
          <p:cNvSpPr/>
          <p:nvPr/>
        </p:nvSpPr>
        <p:spPr>
          <a:xfrm>
            <a:off x="179512"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上カーブ矢印 39"/>
          <p:cNvSpPr/>
          <p:nvPr/>
        </p:nvSpPr>
        <p:spPr>
          <a:xfrm>
            <a:off x="493204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上カーブ矢印 40"/>
          <p:cNvSpPr/>
          <p:nvPr/>
        </p:nvSpPr>
        <p:spPr>
          <a:xfrm>
            <a:off x="7344308"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テキスト ボックス 41"/>
          <p:cNvSpPr txBox="1"/>
          <p:nvPr/>
        </p:nvSpPr>
        <p:spPr>
          <a:xfrm>
            <a:off x="114590" y="4169421"/>
            <a:ext cx="1455848" cy="707886"/>
          </a:xfrm>
          <a:prstGeom prst="rect">
            <a:avLst/>
          </a:prstGeom>
          <a:noFill/>
        </p:spPr>
        <p:txBody>
          <a:bodyPr wrap="none" rtlCol="0">
            <a:spAutoFit/>
          </a:bodyPr>
          <a:lstStyle/>
          <a:p>
            <a:pPr algn="ctr"/>
            <a:r>
              <a:rPr kumimoji="1" lang="en-US" altLang="ja-JP" sz="2000" dirty="0" smtClean="0"/>
              <a:t>Solve</a:t>
            </a:r>
          </a:p>
          <a:p>
            <a:pPr algn="ctr"/>
            <a:r>
              <a:rPr kumimoji="1" lang="en-US" altLang="ja-JP" sz="2000" dirty="0" smtClean="0"/>
              <a:t>Equilibrium</a:t>
            </a:r>
            <a:endParaRPr kumimoji="1" lang="ja-JP" altLang="en-US" sz="2000" dirty="0"/>
          </a:p>
        </p:txBody>
      </p:sp>
      <p:sp>
        <p:nvSpPr>
          <p:cNvPr id="43" name="テキスト ボックス 42"/>
          <p:cNvSpPr txBox="1"/>
          <p:nvPr/>
        </p:nvSpPr>
        <p:spPr>
          <a:xfrm>
            <a:off x="2492123" y="4169421"/>
            <a:ext cx="1537601" cy="1015663"/>
          </a:xfrm>
          <a:prstGeom prst="rect">
            <a:avLst/>
          </a:prstGeom>
          <a:noFill/>
        </p:spPr>
        <p:txBody>
          <a:bodyPr wrap="none" rtlCol="0">
            <a:spAutoFit/>
          </a:bodyPr>
          <a:lstStyle/>
          <a:p>
            <a:pPr algn="ctr"/>
            <a:r>
              <a:rPr lang="en-US" altLang="ja-JP" sz="2000" dirty="0" err="1" smtClean="0"/>
              <a:t>Remesh</a:t>
            </a:r>
            <a:endParaRPr lang="en-US" altLang="ja-JP" sz="2000" dirty="0" smtClean="0"/>
          </a:p>
          <a:p>
            <a:pPr algn="ctr"/>
            <a:r>
              <a:rPr lang="en-US" altLang="ja-JP" sz="2000" dirty="0"/>
              <a:t>&amp;</a:t>
            </a:r>
            <a:endParaRPr kumimoji="1" lang="en-US" altLang="ja-JP" sz="2000" dirty="0" smtClean="0"/>
          </a:p>
          <a:p>
            <a:pPr algn="ctr"/>
            <a:r>
              <a:rPr lang="en-US" altLang="ja-JP" sz="2000" b="1" i="1" u="sng" dirty="0" smtClean="0">
                <a:solidFill>
                  <a:srgbClr val="FF0000"/>
                </a:solidFill>
                <a:effectLst>
                  <a:outerShdw blurRad="38100" dist="38100" dir="2700000" algn="tl">
                    <a:srgbClr val="000000">
                      <a:alpha val="43137"/>
                    </a:srgbClr>
                  </a:outerShdw>
                </a:effectLst>
              </a:rPr>
              <a:t>Map States</a:t>
            </a:r>
            <a:endParaRPr kumimoji="1" lang="ja-JP" altLang="en-US" sz="2000" b="1" i="1" u="sng" dirty="0">
              <a:solidFill>
                <a:srgbClr val="FF0000"/>
              </a:solidFill>
              <a:effectLst>
                <a:outerShdw blurRad="38100" dist="38100" dir="2700000" algn="tl">
                  <a:srgbClr val="000000">
                    <a:alpha val="43137"/>
                  </a:srgbClr>
                </a:outerShdw>
              </a:effectLst>
            </a:endParaRPr>
          </a:p>
        </p:txBody>
      </p:sp>
      <p:sp>
        <p:nvSpPr>
          <p:cNvPr id="44" name="テキスト ボックス 43"/>
          <p:cNvSpPr txBox="1"/>
          <p:nvPr/>
        </p:nvSpPr>
        <p:spPr>
          <a:xfrm>
            <a:off x="4896441" y="4169421"/>
            <a:ext cx="1455848" cy="707886"/>
          </a:xfrm>
          <a:prstGeom prst="rect">
            <a:avLst/>
          </a:prstGeom>
          <a:noFill/>
        </p:spPr>
        <p:txBody>
          <a:bodyPr wrap="none" rtlCol="0">
            <a:spAutoFit/>
          </a:bodyPr>
          <a:lstStyle/>
          <a:p>
            <a:pPr algn="ctr"/>
            <a:r>
              <a:rPr lang="en-US" altLang="ja-JP" sz="2000" dirty="0" smtClean="0"/>
              <a:t>Resolve</a:t>
            </a:r>
          </a:p>
          <a:p>
            <a:pPr algn="ctr"/>
            <a:r>
              <a:rPr lang="en-US" altLang="ja-JP" sz="2000" dirty="0" smtClean="0"/>
              <a:t>Equilibrium</a:t>
            </a:r>
            <a:endParaRPr kumimoji="1" lang="ja-JP" altLang="en-US" sz="2000" dirty="0"/>
          </a:p>
        </p:txBody>
      </p:sp>
      <p:sp>
        <p:nvSpPr>
          <p:cNvPr id="45" name="テキスト ボックス 44"/>
          <p:cNvSpPr txBox="1"/>
          <p:nvPr/>
        </p:nvSpPr>
        <p:spPr>
          <a:xfrm>
            <a:off x="7279386" y="4169421"/>
            <a:ext cx="1455848" cy="707886"/>
          </a:xfrm>
          <a:prstGeom prst="rect">
            <a:avLst/>
          </a:prstGeom>
          <a:noFill/>
        </p:spPr>
        <p:txBody>
          <a:bodyPr wrap="none" rtlCol="0">
            <a:spAutoFit/>
          </a:bodyPr>
          <a:lstStyle/>
          <a:p>
            <a:pPr algn="ctr"/>
            <a:r>
              <a:rPr kumimoji="1" lang="en-US" altLang="ja-JP" sz="2000" dirty="0" smtClean="0"/>
              <a:t>Solve</a:t>
            </a:r>
            <a:endParaRPr lang="en-US" altLang="ja-JP" sz="2000" dirty="0">
              <a:solidFill>
                <a:srgbClr val="6600CC"/>
              </a:solidFill>
            </a:endParaRPr>
          </a:p>
          <a:p>
            <a:pPr algn="ctr"/>
            <a:r>
              <a:rPr kumimoji="1" lang="en-US" altLang="ja-JP" sz="2000" dirty="0" smtClean="0"/>
              <a:t>Equilibrium</a:t>
            </a:r>
          </a:p>
        </p:txBody>
      </p:sp>
      <p:sp>
        <p:nvSpPr>
          <p:cNvPr id="46" name="テキスト ボックス 45"/>
          <p:cNvSpPr txBox="1"/>
          <p:nvPr/>
        </p:nvSpPr>
        <p:spPr>
          <a:xfrm>
            <a:off x="2591780" y="1622429"/>
            <a:ext cx="840295" cy="400110"/>
          </a:xfrm>
          <a:prstGeom prst="rect">
            <a:avLst/>
          </a:prstGeom>
          <a:noFill/>
        </p:spPr>
        <p:txBody>
          <a:bodyPr wrap="none" rtlCol="0">
            <a:spAutoFit/>
          </a:bodyPr>
          <a:lstStyle/>
          <a:p>
            <a:r>
              <a:rPr kumimoji="1" lang="en-US" altLang="ja-JP" sz="2000" dirty="0" smtClean="0">
                <a:solidFill>
                  <a:srgbClr val="FF9900"/>
                </a:solidFill>
              </a:rPr>
              <a:t>Force</a:t>
            </a:r>
            <a:endParaRPr kumimoji="1" lang="ja-JP" altLang="en-US" sz="2000" dirty="0">
              <a:solidFill>
                <a:srgbClr val="FF9900"/>
              </a:solidFill>
            </a:endParaRPr>
          </a:p>
        </p:txBody>
      </p:sp>
      <mc:AlternateContent xmlns:mc="http://schemas.openxmlformats.org/markup-compatibility/2006" xmlns:a14="http://schemas.microsoft.com/office/drawing/2010/main">
        <mc:Choice Requires="a14">
          <p:sp>
            <p:nvSpPr>
              <p:cNvPr id="51" name="テキスト ボックス 50"/>
              <p:cNvSpPr txBox="1"/>
              <p:nvPr/>
            </p:nvSpPr>
            <p:spPr>
              <a:xfrm>
                <a:off x="1393826" y="3242609"/>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1393826" y="3242609"/>
                <a:ext cx="1374864" cy="357342"/>
              </a:xfrm>
              <a:prstGeom prst="rect">
                <a:avLst/>
              </a:prstGeom>
              <a:blipFill rotWithShape="0">
                <a:blip r:embed="rId5"/>
                <a:stretch>
                  <a:fillRect l="-5286" t="-1639" r="-2203" b="-27869"/>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a:off x="3809204" y="3242609"/>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ext</m:t>
                          </m:r>
                        </m:sup>
                      </m:sSup>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int</m:t>
                          </m:r>
                        </m:sup>
                      </m:sSup>
                    </m:oMath>
                  </m:oMathPara>
                </a14:m>
                <a:endParaRPr kumimoji="1" lang="ja-JP" altLang="en-US" sz="2000" dirty="0">
                  <a:solidFill>
                    <a:srgbClr val="FF0000"/>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3809204" y="3242609"/>
                <a:ext cx="1374864" cy="357342"/>
              </a:xfrm>
              <a:prstGeom prst="rect">
                <a:avLst/>
              </a:prstGeom>
              <a:blipFill rotWithShape="0">
                <a:blip r:embed="rId6"/>
                <a:stretch>
                  <a:fillRect l="-5286" t="-1639" r="-2203" b="-27869"/>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p:cNvSpPr txBox="1"/>
              <p:nvPr/>
            </p:nvSpPr>
            <p:spPr>
              <a:xfrm>
                <a:off x="6120172" y="3245307"/>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53" name="テキスト ボックス 52"/>
              <p:cNvSpPr txBox="1">
                <a:spLocks noRot="1" noChangeAspect="1" noMove="1" noResize="1" noEditPoints="1" noAdjustHandles="1" noChangeArrowheads="1" noChangeShapeType="1" noTextEdit="1"/>
              </p:cNvSpPr>
              <p:nvPr/>
            </p:nvSpPr>
            <p:spPr>
              <a:xfrm>
                <a:off x="6120172" y="3245307"/>
                <a:ext cx="1374864" cy="357342"/>
              </a:xfrm>
              <a:prstGeom prst="rect">
                <a:avLst/>
              </a:prstGeom>
              <a:blipFill rotWithShape="0">
                <a:blip r:embed="rId7"/>
                <a:stretch>
                  <a:fillRect l="-5263" r="-1754" b="-29508"/>
                </a:stretch>
              </a:blipFill>
              <a:ln>
                <a:solidFill>
                  <a:schemeClr val="tx1"/>
                </a:solidFill>
              </a:ln>
            </p:spPr>
            <p:txBody>
              <a:bodyPr/>
              <a:lstStyle/>
              <a:p>
                <a:r>
                  <a:rPr lang="ja-JP" altLang="en-US">
                    <a:noFill/>
                  </a:rPr>
                  <a:t> </a:t>
                </a:r>
              </a:p>
            </p:txBody>
          </p:sp>
        </mc:Fallback>
      </mc:AlternateContent>
      <p:sp>
        <p:nvSpPr>
          <p:cNvPr id="2" name="テキスト ボックス 1"/>
          <p:cNvSpPr txBox="1"/>
          <p:nvPr/>
        </p:nvSpPr>
        <p:spPr>
          <a:xfrm>
            <a:off x="394414" y="5415607"/>
            <a:ext cx="8355172" cy="461665"/>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400" dirty="0" smtClean="0"/>
              <a:t>状態量のマッピング処理の内容は材料モデル毎に多少異なる．</a:t>
            </a:r>
            <a:endParaRPr kumimoji="1" lang="en-US" altLang="ja-JP" sz="2400" dirty="0" smtClean="0"/>
          </a:p>
        </p:txBody>
      </p:sp>
    </p:spTree>
    <p:extLst>
      <p:ext uri="{BB962C8B-B14F-4D97-AF65-F5344CB8AC3E}">
        <p14:creationId xmlns:p14="http://schemas.microsoft.com/office/powerpoint/2010/main" val="1898346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状態量のマッピング処理</a:t>
            </a:r>
            <a:endParaRPr kumimoji="1" lang="ja-JP" altLang="en-US" dirty="0"/>
          </a:p>
        </p:txBody>
      </p:sp>
      <mc:AlternateContent xmlns:mc="http://schemas.openxmlformats.org/markup-compatibility/2006" xmlns:a14="http://schemas.microsoft.com/office/drawing/2010/main">
        <mc:Choice Requires="a14">
          <p:sp>
            <p:nvSpPr>
              <p:cNvPr id="4" name="コンテンツ プレースホルダー 3"/>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弾性体および超弾性体の場合</a:t>
                </a:r>
                <a:endParaRPr lang="en-US" altLang="ja-JP" sz="2800" b="1" i="1" u="sng" dirty="0" smtClean="0">
                  <a:effectLst>
                    <a:outerShdw blurRad="38100" dist="38100" dir="2700000" algn="tl">
                      <a:srgbClr val="000000">
                        <a:alpha val="43137"/>
                      </a:srgbClr>
                    </a:outerShdw>
                  </a:effectLst>
                </a:endParaRPr>
              </a:p>
              <a:p>
                <a:pPr marL="0" indent="0" algn="ctr">
                  <a:buNone/>
                </a:pPr>
                <a:endParaRPr lang="en-US" altLang="ja-JP" sz="1000" b="1" i="1" u="sng" dirty="0" smtClean="0">
                  <a:effectLst>
                    <a:outerShdw blurRad="38100" dist="38100" dir="2700000" algn="tl">
                      <a:srgbClr val="000000">
                        <a:alpha val="43137"/>
                      </a:srgbClr>
                    </a:outerShdw>
                  </a:effectLst>
                </a:endParaRPr>
              </a:p>
              <a:p>
                <a:pPr marL="0" indent="0" algn="ctr">
                  <a:buNone/>
                </a:pPr>
                <a:r>
                  <a:rPr lang="en-US" altLang="ja-JP" sz="2800" b="0" dirty="0" smtClean="0"/>
                  <a:t>i.e., </a:t>
                </a: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m:t>
                    </m:r>
                    <m:r>
                      <a:rPr lang="en-US" altLang="ja-JP" sz="2800" b="0" i="1" smtClean="0">
                        <a:latin typeface="Cambria Math"/>
                      </a:rPr>
                      <m:t>𝑇</m:t>
                    </m:r>
                    <m:d>
                      <m:dPr>
                        <m:ctrlPr>
                          <a:rPr lang="en-US" altLang="ja-JP" sz="2800" b="0" i="1" smtClean="0">
                            <a:latin typeface="Cambria Math" panose="02040503050406030204" pitchFamily="18" charset="0"/>
                          </a:rPr>
                        </m:ctrlPr>
                      </m:dPr>
                      <m:e>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𝐹</m:t>
                            </m:r>
                          </m:e>
                        </m:d>
                      </m:e>
                    </m:d>
                    <m:r>
                      <a:rPr lang="en-US" altLang="ja-JP" sz="2800" b="0" i="1" smtClean="0">
                        <a:latin typeface="Cambria Math"/>
                      </a:rPr>
                      <m:t>]</m:t>
                    </m:r>
                  </m:oMath>
                </a14:m>
                <a:endParaRPr lang="en-US" altLang="ja-JP" sz="2800" dirty="0" smtClean="0"/>
              </a:p>
              <a:p>
                <a:pPr marL="0" indent="0" algn="ctr">
                  <a:buNone/>
                </a:pPr>
                <a:endParaRPr lang="en-US" altLang="ja-JP" sz="1000" dirty="0" smtClean="0"/>
              </a:p>
              <a:p>
                <a:r>
                  <a:rPr lang="ja-JP" altLang="en-US" sz="2800" dirty="0" smtClean="0">
                    <a:solidFill>
                      <a:srgbClr val="0000CC"/>
                    </a:solidFill>
                    <a:effectLst/>
                  </a:rPr>
                  <a:t>各</a:t>
                </a:r>
                <a:r>
                  <a:rPr lang="en-US" altLang="ja-JP" sz="2800" dirty="0" smtClean="0">
                    <a:solidFill>
                      <a:srgbClr val="0000CC"/>
                    </a:solidFill>
                    <a:effectLst/>
                  </a:rPr>
                  <a:t>node</a:t>
                </a:r>
                <a:r>
                  <a:rPr lang="ja-JP" altLang="en-US" sz="2800" dirty="0" smtClean="0">
                    <a:solidFill>
                      <a:srgbClr val="0000CC"/>
                    </a:solidFill>
                    <a:effectLst/>
                  </a:rPr>
                  <a:t>の初期位置</a:t>
                </a:r>
                <a14:m>
                  <m:oMath xmlns:m="http://schemas.openxmlformats.org/officeDocument/2006/math">
                    <m:r>
                      <a:rPr lang="en-US" altLang="ja-JP" sz="2800" b="0" i="0" smtClean="0">
                        <a:solidFill>
                          <a:srgbClr val="0000CC"/>
                        </a:solidFill>
                        <a:effectLst/>
                        <a:latin typeface="Cambria Math"/>
                      </a:rPr>
                      <m:t>{</m:t>
                    </m:r>
                    <m:sSup>
                      <m:sSupPr>
                        <m:ctrlPr>
                          <a:rPr lang="en-US" altLang="ja-JP" sz="2800" i="1" smtClean="0">
                            <a:solidFill>
                              <a:srgbClr val="0000CC"/>
                            </a:solidFill>
                            <a:effectLst/>
                            <a:latin typeface="Cambria Math" panose="02040503050406030204" pitchFamily="18" charset="0"/>
                          </a:rPr>
                        </m:ctrlPr>
                      </m:sSupPr>
                      <m:e>
                        <m:r>
                          <a:rPr lang="en-US" altLang="ja-JP" sz="2800" b="0" i="1" smtClean="0">
                            <a:solidFill>
                              <a:srgbClr val="0000CC"/>
                            </a:solidFill>
                            <a:effectLst/>
                            <a:latin typeface="Cambria Math"/>
                          </a:rPr>
                          <m:t>𝑥</m:t>
                        </m:r>
                      </m:e>
                      <m:sup>
                        <m:r>
                          <m:rPr>
                            <m:nor/>
                          </m:rPr>
                          <a:rPr lang="en-US" altLang="ja-JP" sz="2800" smtClean="0">
                            <a:solidFill>
                              <a:srgbClr val="0000CC"/>
                            </a:solidFill>
                            <a:effectLst/>
                            <a:latin typeface="Cambria Math"/>
                          </a:rPr>
                          <m:t>initial</m:t>
                        </m:r>
                      </m:sup>
                    </m:sSup>
                    <m:r>
                      <a:rPr lang="en-US" altLang="ja-JP" sz="2800" b="0" i="0" smtClean="0">
                        <a:solidFill>
                          <a:srgbClr val="0000CC"/>
                        </a:solidFill>
                        <a:effectLst/>
                        <a:latin typeface="Cambria Math"/>
                      </a:rPr>
                      <m:t>}</m:t>
                    </m:r>
                  </m:oMath>
                </a14:m>
                <a:r>
                  <a:rPr lang="ja-JP" altLang="en-US" sz="2800" dirty="0" smtClean="0">
                    <a:solidFill>
                      <a:srgbClr val="0000CC"/>
                    </a:solidFill>
                    <a:effectLst/>
                  </a:rPr>
                  <a:t>を要素形状関数を用いてマップ</a:t>
                </a:r>
                <a:r>
                  <a:rPr lang="ja-JP" altLang="en-US" sz="2800" dirty="0" smtClean="0"/>
                  <a:t>した後，それを用いて各</a:t>
                </a:r>
                <a:r>
                  <a:rPr lang="en-US" altLang="ja-JP" sz="2800" dirty="0" smtClean="0"/>
                  <a:t>edge</a:t>
                </a:r>
                <a:r>
                  <a:rPr lang="ja-JP" altLang="en-US" sz="2800" dirty="0" smtClean="0"/>
                  <a:t>および</a:t>
                </a:r>
                <a:r>
                  <a:rPr lang="en-US" altLang="ja-JP" sz="2800" dirty="0" smtClean="0"/>
                  <a:t>node</a:t>
                </a:r>
                <a:r>
                  <a:rPr lang="ja-JP" altLang="en-US" sz="2800" dirty="0" smtClean="0"/>
                  <a:t>の</a:t>
                </a:r>
                <a:r>
                  <a:rPr lang="ja-JP" altLang="en-US" sz="2800" dirty="0" smtClean="0">
                    <a:solidFill>
                      <a:schemeClr val="tx1"/>
                    </a:solidFill>
                    <a:effectLst/>
                  </a:rPr>
                  <a:t>変形勾配テンソル</a:t>
                </a:r>
                <a14:m>
                  <m:oMath xmlns:m="http://schemas.openxmlformats.org/officeDocument/2006/math">
                    <m:d>
                      <m:dPr>
                        <m:begChr m:val="["/>
                        <m:endChr m:val="]"/>
                        <m:ctrlPr>
                          <a:rPr lang="en-US" altLang="ja-JP" sz="2800" b="0" i="1" smtClean="0">
                            <a:solidFill>
                              <a:schemeClr val="tx1"/>
                            </a:solidFill>
                            <a:effectLst/>
                            <a:latin typeface="Cambria Math" panose="02040503050406030204" pitchFamily="18" charset="0"/>
                          </a:rPr>
                        </m:ctrlPr>
                      </m:dPr>
                      <m:e>
                        <m:r>
                          <a:rPr lang="en-US" altLang="ja-JP" sz="2800" b="0" i="1" smtClean="0">
                            <a:solidFill>
                              <a:schemeClr val="tx1"/>
                            </a:solidFill>
                            <a:effectLst/>
                            <a:latin typeface="Cambria Math"/>
                          </a:rPr>
                          <m:t>𝐹</m:t>
                        </m:r>
                      </m:e>
                    </m:d>
                  </m:oMath>
                </a14:m>
                <a:r>
                  <a:rPr lang="ja-JP" altLang="en-US" sz="2800" b="0" dirty="0" smtClean="0">
                    <a:effectLst/>
                  </a:rPr>
                  <a:t>を作り直す．（以上，これだけ．）</a:t>
                </a:r>
                <a:endParaRPr lang="en-US" altLang="ja-JP" sz="2800" b="0" dirty="0" smtClean="0">
                  <a:effectLst/>
                </a:endParaRPr>
              </a:p>
            </p:txBody>
          </p:sp>
        </mc:Choice>
        <mc:Fallback xmlns="">
          <p:sp>
            <p:nvSpPr>
              <p:cNvPr id="4" name="コンテンツ プレースホルダー 3"/>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24</a:t>
            </a:fld>
            <a:endParaRPr lang="ja-JP" altLang="en-US" dirty="0"/>
          </a:p>
        </p:txBody>
      </p:sp>
      <p:sp>
        <p:nvSpPr>
          <p:cNvPr id="5" name="テキスト ボックス 4"/>
          <p:cNvSpPr txBox="1"/>
          <p:nvPr/>
        </p:nvSpPr>
        <p:spPr>
          <a:xfrm>
            <a:off x="1617957" y="3556173"/>
            <a:ext cx="5907387" cy="1384995"/>
          </a:xfrm>
          <a:prstGeom prst="rect">
            <a:avLst/>
          </a:prstGeom>
          <a:solidFill>
            <a:schemeClr val="accent1"/>
          </a:solidFill>
          <a:scene3d>
            <a:camera prst="orthographicFront"/>
            <a:lightRig rig="threePt" dir="t"/>
          </a:scene3d>
          <a:sp3d>
            <a:bevelT/>
          </a:sp3d>
        </p:spPr>
        <p:txBody>
          <a:bodyPr wrap="none" rtlCol="0">
            <a:spAutoFit/>
          </a:bodyPr>
          <a:lstStyle/>
          <a:p>
            <a:pPr marL="0" indent="0" algn="ctr">
              <a:buNone/>
            </a:pPr>
            <a:r>
              <a:rPr lang="ja-JP" altLang="en-US" sz="2800" dirty="0" smtClean="0"/>
              <a:t>各</a:t>
            </a:r>
            <a:r>
              <a:rPr lang="en-US" altLang="ja-JP" sz="2800" dirty="0" smtClean="0"/>
              <a:t>node</a:t>
            </a:r>
            <a:r>
              <a:rPr lang="ja-JP" altLang="en-US" sz="2800" dirty="0"/>
              <a:t>にその初期位置を保持させる</a:t>
            </a:r>
            <a:endParaRPr lang="en-US" altLang="ja-JP" sz="2800" dirty="0"/>
          </a:p>
          <a:p>
            <a:pPr marL="0" indent="0" algn="ctr">
              <a:buNone/>
            </a:pPr>
            <a:r>
              <a:rPr lang="ja-JP" altLang="en-US" sz="2800" dirty="0"/>
              <a:t>ことにより，</a:t>
            </a:r>
            <a:r>
              <a:rPr lang="ja-JP" altLang="en-US" sz="2800" dirty="0">
                <a:solidFill>
                  <a:srgbClr val="FF0000"/>
                </a:solidFill>
              </a:rPr>
              <a:t>除荷を行った際には</a:t>
            </a:r>
            <a:endParaRPr lang="en-US" altLang="ja-JP" sz="2800" dirty="0">
              <a:solidFill>
                <a:srgbClr val="FF0000"/>
              </a:solidFill>
            </a:endParaRPr>
          </a:p>
          <a:p>
            <a:pPr marL="0" indent="0" algn="ctr">
              <a:buNone/>
            </a:pPr>
            <a:r>
              <a:rPr lang="ja-JP" altLang="en-US" sz="2800" dirty="0">
                <a:solidFill>
                  <a:srgbClr val="FF0000"/>
                </a:solidFill>
              </a:rPr>
              <a:t>初期形状に正確に戻すことが出来る</a:t>
            </a:r>
            <a:r>
              <a:rPr lang="ja-JP" altLang="en-US" sz="2800" dirty="0" smtClean="0">
                <a:solidFill>
                  <a:srgbClr val="FF0000"/>
                </a:solidFill>
              </a:rPr>
              <a:t>．</a:t>
            </a:r>
            <a:endParaRPr lang="ja-JP" altLang="en-US" sz="2800" dirty="0">
              <a:solidFill>
                <a:srgbClr val="FF0000"/>
              </a:solidFill>
            </a:endParaRPr>
          </a:p>
        </p:txBody>
      </p:sp>
      <p:sp>
        <p:nvSpPr>
          <p:cNvPr id="6" name="テキスト ボックス 5"/>
          <p:cNvSpPr txBox="1"/>
          <p:nvPr/>
        </p:nvSpPr>
        <p:spPr>
          <a:xfrm>
            <a:off x="1630782" y="5158320"/>
            <a:ext cx="5894562" cy="707886"/>
          </a:xfrm>
          <a:prstGeom prst="rect">
            <a:avLst/>
          </a:prstGeom>
          <a:noFill/>
        </p:spPr>
        <p:txBody>
          <a:bodyPr wrap="none" rtlCol="0">
            <a:spAutoFit/>
          </a:bodyPr>
          <a:lstStyle/>
          <a:p>
            <a:pPr algn="ctr"/>
            <a:r>
              <a:rPr lang="ja-JP" altLang="en-US" sz="2000" dirty="0" smtClean="0"/>
              <a:t>本</a:t>
            </a:r>
            <a:r>
              <a:rPr lang="ja-JP" altLang="en-US" sz="2000" dirty="0"/>
              <a:t>発表</a:t>
            </a:r>
            <a:r>
              <a:rPr lang="ja-JP" altLang="en-US" sz="2000" dirty="0" smtClean="0"/>
              <a:t>の定式化ではこの点を重視．</a:t>
            </a:r>
            <a:endParaRPr kumimoji="1" lang="en-US" altLang="ja-JP" sz="2000" dirty="0" smtClean="0"/>
          </a:p>
          <a:p>
            <a:pPr algn="ctr"/>
            <a:r>
              <a:rPr kumimoji="1" lang="ja-JP" altLang="en-US" sz="2000" dirty="0" smtClean="0"/>
              <a:t>（増分形の定式化を用いると，この点は犠牲になる．）</a:t>
            </a:r>
            <a:endParaRPr kumimoji="1" lang="en-US" altLang="ja-JP" sz="2000" dirty="0" smtClean="0"/>
          </a:p>
        </p:txBody>
      </p:sp>
    </p:spTree>
    <p:extLst>
      <p:ext uri="{BB962C8B-B14F-4D97-AF65-F5344CB8AC3E}">
        <p14:creationId xmlns:p14="http://schemas.microsoft.com/office/powerpoint/2010/main" val="2473034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状態量のマッピング</a:t>
            </a:r>
            <a:r>
              <a:rPr lang="ja-JP" altLang="en-US" dirty="0" smtClean="0"/>
              <a:t>処理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弾塑性体の場合</a:t>
                </a:r>
                <a:endParaRPr kumimoji="1" lang="en-US" altLang="ja-JP" sz="2800" b="1" i="1" u="sng" dirty="0" smtClean="0">
                  <a:effectLst>
                    <a:outerShdw blurRad="38100" dist="38100" dir="2700000" algn="tl">
                      <a:srgbClr val="000000">
                        <a:alpha val="43137"/>
                      </a:srgbClr>
                    </a:outerShdw>
                  </a:effectLst>
                </a:endParaRPr>
              </a:p>
              <a:p>
                <a:pPr marL="0" indent="0">
                  <a:buNone/>
                </a:pPr>
                <a:r>
                  <a:rPr kumimoji="1" lang="ja-JP" altLang="en-US" sz="2400" dirty="0" smtClean="0"/>
                  <a:t>弾性体の場合の処理に加えて下記の処理を行う．</a:t>
                </a:r>
                <a:endParaRPr kumimoji="1" lang="en-US" altLang="ja-JP" sz="1000" dirty="0" smtClean="0"/>
              </a:p>
              <a:p>
                <a:pPr marL="914400" lvl="1" indent="-514350">
                  <a:buFont typeface="+mj-lt"/>
                  <a:buAutoNum type="arabicPeriod"/>
                </a:pPr>
                <a:r>
                  <a:rPr lang="ja-JP" altLang="en-US" sz="2400" dirty="0" smtClean="0"/>
                  <a:t>相当塑性歪み（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𝑒</m:t>
                        </m:r>
                      </m:e>
                      <m:sub>
                        <m:r>
                          <m:rPr>
                            <m:sty m:val="p"/>
                          </m:rPr>
                          <a:rPr lang="en-US" altLang="ja-JP" sz="2400" b="0" i="1" smtClean="0">
                            <a:latin typeface="Cambria Math"/>
                          </a:rPr>
                          <m:t>pl</m:t>
                        </m:r>
                      </m:sub>
                    </m:sSub>
                  </m:oMath>
                </a14:m>
                <a:r>
                  <a:rPr lang="ja-JP" altLang="en-US" sz="2400" dirty="0" smtClean="0"/>
                  <a:t>）や塑性歪み（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1" i="1" smtClean="0">
                            <a:latin typeface="Cambria Math"/>
                          </a:rPr>
                          <m:t>𝑬</m:t>
                        </m:r>
                      </m:e>
                      <m:sub>
                        <m:r>
                          <m:rPr>
                            <m:sty m:val="p"/>
                          </m:rPr>
                          <a:rPr lang="en-US" altLang="ja-JP" sz="2400" b="0" i="1" smtClean="0">
                            <a:latin typeface="Cambria Math"/>
                          </a:rPr>
                          <m:t>pl</m:t>
                        </m:r>
                      </m:sub>
                    </m:sSub>
                  </m:oMath>
                </a14:m>
                <a:r>
                  <a:rPr lang="ja-JP" altLang="en-US" sz="2400" dirty="0" smtClean="0"/>
                  <a:t>）等の</a:t>
                </a:r>
                <a:r>
                  <a:rPr lang="ja-JP" altLang="en-US" sz="2400" u="sng" dirty="0" smtClean="0"/>
                  <a:t>履歴依存状態量</a:t>
                </a:r>
                <a:r>
                  <a:rPr lang="ja-JP" altLang="en-US" sz="2400" dirty="0" smtClean="0"/>
                  <a:t>も同様にマッピングを行う．その際，新メッシュの各</a:t>
                </a:r>
                <a:r>
                  <a:rPr lang="en-US" altLang="ja-JP" sz="2400" dirty="0" smtClean="0"/>
                  <a:t>edge</a:t>
                </a:r>
                <a:r>
                  <a:rPr lang="ja-JP" altLang="en-US" sz="2400" dirty="0" smtClean="0"/>
                  <a:t>状態量は旧メッシュの</a:t>
                </a:r>
                <a:r>
                  <a:rPr lang="en-US" altLang="ja-JP" sz="2400" dirty="0" smtClean="0"/>
                  <a:t>edge</a:t>
                </a:r>
                <a:r>
                  <a:rPr lang="ja-JP" altLang="en-US" sz="2400" dirty="0" smtClean="0"/>
                  <a:t>状態量のみを用いてマッピングを行う．各</a:t>
                </a:r>
                <a:r>
                  <a:rPr lang="en-US" altLang="ja-JP" sz="2400" dirty="0"/>
                  <a:t>n</a:t>
                </a:r>
                <a:r>
                  <a:rPr lang="en-US" altLang="ja-JP" sz="2400" dirty="0" smtClean="0"/>
                  <a:t>ode</a:t>
                </a:r>
                <a:r>
                  <a:rPr lang="ja-JP" altLang="en-US" sz="2400" dirty="0" smtClean="0"/>
                  <a:t>状態量も同様．</a:t>
                </a:r>
                <a:endParaRPr lang="en-US" altLang="ja-JP" sz="1000" dirty="0"/>
              </a:p>
              <a:p>
                <a:pPr marL="914400" lvl="1" indent="-514350">
                  <a:buFont typeface="+mj-lt"/>
                  <a:buAutoNum type="arabicPeriod"/>
                </a:pPr>
                <a:r>
                  <a:rPr lang="ja-JP" altLang="en-US" sz="2400" dirty="0" smtClean="0"/>
                  <a:t>マッピング後</a:t>
                </a:r>
                <a:r>
                  <a:rPr lang="ja-JP" altLang="en-US" sz="2400" dirty="0"/>
                  <a:t>の弾性</a:t>
                </a:r>
                <a:r>
                  <a:rPr lang="ja-JP" altLang="en-US" sz="2400" dirty="0" smtClean="0"/>
                  <a:t>歪みから</a:t>
                </a:r>
                <a:r>
                  <a:rPr lang="ja-JP" altLang="en-US" sz="2400" dirty="0"/>
                  <a:t>計算される相当応力がマッピング後の相当塑性歪みにおける降伏応力を超えている場合，弾性歪みから得られる応力が</a:t>
                </a:r>
                <a:r>
                  <a:rPr lang="ja-JP" altLang="en-US" sz="2400" dirty="0" smtClean="0"/>
                  <a:t>降伏曲線上</a:t>
                </a:r>
                <a:r>
                  <a:rPr lang="ja-JP" altLang="en-US" sz="2400" dirty="0"/>
                  <a:t>に位置する</a:t>
                </a:r>
                <a:r>
                  <a:rPr lang="ja-JP" altLang="en-US" sz="2400" dirty="0" smtClean="0"/>
                  <a:t>ように</a:t>
                </a:r>
                <a:r>
                  <a:rPr lang="ja-JP" altLang="en-US" sz="2400" dirty="0" smtClean="0">
                    <a:solidFill>
                      <a:srgbClr val="0000CC"/>
                    </a:solidFill>
                  </a:rPr>
                  <a:t>相当</a:t>
                </a:r>
                <a:r>
                  <a:rPr lang="ja-JP" altLang="en-US" sz="2400" dirty="0">
                    <a:solidFill>
                      <a:srgbClr val="0000CC"/>
                    </a:solidFill>
                  </a:rPr>
                  <a:t>塑性歪みを補正</a:t>
                </a:r>
                <a:r>
                  <a:rPr lang="ja-JP" altLang="en-US" sz="2400" dirty="0"/>
                  <a:t>する</a:t>
                </a:r>
                <a:r>
                  <a:rPr lang="ja-JP" altLang="en-US" sz="2400" dirty="0" smtClean="0"/>
                  <a:t>．</a:t>
                </a:r>
                <a:endParaRPr lang="en-US" altLang="ja-JP" sz="2400" dirty="0" smtClean="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smtClean="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smtClean="0"/>
              </a:p>
              <a:p>
                <a:pPr marL="914400" lvl="1" indent="-514350">
                  <a:buFont typeface="+mj-lt"/>
                  <a:buAutoNum type="arabicPeriod"/>
                </a:pP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317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25</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302124"/>
            <a:ext cx="3648075" cy="2095500"/>
          </a:xfrm>
          <a:prstGeom prst="rect">
            <a:avLst/>
          </a:prstGeom>
        </p:spPr>
      </p:pic>
      <p:sp>
        <p:nvSpPr>
          <p:cNvPr id="9" name="テキスト ボックス 8"/>
          <p:cNvSpPr txBox="1"/>
          <p:nvPr/>
        </p:nvSpPr>
        <p:spPr>
          <a:xfrm>
            <a:off x="600398" y="5085184"/>
            <a:ext cx="4129422" cy="1015663"/>
          </a:xfrm>
          <a:prstGeom prst="rect">
            <a:avLst/>
          </a:prstGeom>
          <a:noFill/>
        </p:spPr>
        <p:txBody>
          <a:bodyPr wrap="square" rtlCol="0">
            <a:spAutoFit/>
          </a:bodyPr>
          <a:lstStyle/>
          <a:p>
            <a:pPr marL="0" lvl="1"/>
            <a:r>
              <a:rPr lang="ja-JP" altLang="en-US" sz="2000" dirty="0"/>
              <a:t>相当塑性歪みの時間的連続性を</a:t>
            </a:r>
            <a:r>
              <a:rPr lang="ja-JP" altLang="en-US" sz="2000" dirty="0" smtClean="0"/>
              <a:t>犠牲に</a:t>
            </a:r>
            <a:r>
              <a:rPr lang="ja-JP" altLang="en-US" sz="2000" dirty="0"/>
              <a:t>する代わりに，応力歪み状態の破綻を防いでいる</a:t>
            </a:r>
            <a:r>
              <a:rPr lang="ja-JP" altLang="en-US" sz="2000" dirty="0" smtClean="0"/>
              <a:t>．</a:t>
            </a:r>
            <a:endParaRPr kumimoji="1" lang="ja-JP" altLang="en-US" sz="2000" dirty="0"/>
          </a:p>
        </p:txBody>
      </p:sp>
    </p:spTree>
    <p:extLst>
      <p:ext uri="{BB962C8B-B14F-4D97-AF65-F5344CB8AC3E}">
        <p14:creationId xmlns:p14="http://schemas.microsoft.com/office/powerpoint/2010/main" val="3449175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724" y="659879"/>
            <a:ext cx="3862129" cy="3309181"/>
          </a:xfrm>
          <a:prstGeom prst="rect">
            <a:avLst/>
          </a:prstGeom>
        </p:spPr>
      </p:pic>
      <p:sp>
        <p:nvSpPr>
          <p:cNvPr id="2" name="タイトル 1"/>
          <p:cNvSpPr>
            <a:spLocks noGrp="1"/>
          </p:cNvSpPr>
          <p:nvPr>
            <p:ph type="title"/>
          </p:nvPr>
        </p:nvSpPr>
        <p:spPr/>
        <p:txBody>
          <a:bodyPr>
            <a:normAutofit/>
          </a:bodyPr>
          <a:lstStyle/>
          <a:p>
            <a:r>
              <a:rPr lang="ja-JP" altLang="en-US" sz="3600" dirty="0" smtClean="0"/>
              <a:t>超弾性体のねじり引張り</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26</a:t>
            </a:fld>
            <a:endParaRPr lang="ja-JP" altLang="en-US" dirty="0"/>
          </a:p>
        </p:txBody>
      </p:sp>
      <mc:AlternateContent xmlns:mc="http://schemas.openxmlformats.org/markup-compatibility/2006" xmlns:a14="http://schemas.microsoft.com/office/drawing/2010/main">
        <mc:Choice Requires="a14">
          <p:sp>
            <p:nvSpPr>
              <p:cNvPr id="5" name="コンテンツ プレースホルダー 4"/>
              <p:cNvSpPr txBox="1">
                <a:spLocks noGrp="1"/>
              </p:cNvSpPr>
              <p:nvPr>
                <p:ph idx="1"/>
              </p:nvPr>
            </p:nvSpPr>
            <p:spPr>
              <a:xfrm>
                <a:off x="250824" y="623887"/>
                <a:ext cx="8641655" cy="5761577"/>
              </a:xfrm>
              <a:prstGeom prst="rect">
                <a:avLst/>
              </a:prstGeom>
              <a:noFill/>
            </p:spPr>
            <p:txBody>
              <a:bodyPr wrap="square" rtlCol="0">
                <a:spAutoFit/>
              </a:bodyPr>
              <a:lstStyle/>
              <a:p>
                <a:pPr marL="342900" indent="-342900">
                  <a:buFont typeface="Wingdings" pitchFamily="2" charset="2"/>
                  <a:buChar char="n"/>
                </a:pPr>
                <a:endParaRPr lang="en-US" altLang="ja-JP" sz="2400" dirty="0" smtClean="0"/>
              </a:p>
              <a:p>
                <a:pPr marL="0" indent="0">
                  <a:buNone/>
                </a:pPr>
                <a:endParaRPr lang="en-US" altLang="ja-JP" sz="2400" dirty="0" smtClean="0"/>
              </a:p>
              <a:p>
                <a:pPr marL="342900" indent="-342900">
                  <a:buFont typeface="Wingdings" pitchFamily="2" charset="2"/>
                  <a:buChar char="n"/>
                </a:pPr>
                <a:endParaRPr lang="en-US" altLang="ja-JP" sz="2400" dirty="0"/>
              </a:p>
              <a:p>
                <a:pPr marL="342900" indent="-342900">
                  <a:buFont typeface="Wingdings" pitchFamily="2" charset="2"/>
                  <a:buChar char="n"/>
                </a:pPr>
                <a:endParaRPr lang="en-US" altLang="ja-JP" sz="2400" dirty="0" smtClean="0"/>
              </a:p>
              <a:p>
                <a:pPr marL="0" indent="0">
                  <a:buNone/>
                </a:pPr>
                <a:endParaRPr lang="en-US" altLang="ja-JP" sz="3600" dirty="0"/>
              </a:p>
              <a:p>
                <a:r>
                  <a:rPr lang="ja-JP" altLang="en-US" sz="2400" dirty="0" smtClean="0"/>
                  <a:t>３次元，静的</a:t>
                </a:r>
                <a:endParaRPr lang="en-US" altLang="ja-JP" sz="2400" dirty="0"/>
              </a:p>
              <a:p>
                <a:r>
                  <a:rPr lang="en-US" altLang="ja-JP" sz="2400" dirty="0" smtClean="0"/>
                  <a:t>1 m x 2 m x 4 m </a:t>
                </a:r>
                <a:r>
                  <a:rPr lang="ja-JP" altLang="en-US" sz="2400" dirty="0" smtClean="0"/>
                  <a:t>直方体</a:t>
                </a:r>
                <a:endParaRPr lang="en-US" altLang="ja-JP" sz="2400" dirty="0" smtClean="0"/>
              </a:p>
              <a:p>
                <a:pPr marL="342900" indent="-342900">
                  <a:buFont typeface="Wingdings" pitchFamily="2" charset="2"/>
                  <a:buChar char="n"/>
                </a:pPr>
                <a:r>
                  <a:rPr lang="en-US" altLang="ja-JP" sz="2400" dirty="0" smtClean="0"/>
                  <a:t>Neo-</a:t>
                </a:r>
                <a:r>
                  <a:rPr lang="en-US" altLang="ja-JP" sz="2400" dirty="0" err="1" smtClean="0"/>
                  <a:t>Hookean</a:t>
                </a:r>
                <a:r>
                  <a:rPr lang="ja-JP" altLang="en-US" sz="2400" dirty="0" smtClean="0"/>
                  <a:t>超弾性体：</a:t>
                </a:r>
                <a:r>
                  <a:rPr lang="en-US" altLang="ja-JP" sz="2400" dirty="0" smtClean="0"/>
                  <a:t/>
                </a:r>
                <a:br>
                  <a:rPr lang="en-US" altLang="ja-JP" sz="2400" dirty="0" smtClean="0"/>
                </a:b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𝐶</m:t>
                        </m:r>
                      </m:e>
                      <m:sub>
                        <m:r>
                          <a:rPr lang="en-US" altLang="ja-JP" sz="2400" b="0" i="1" smtClean="0">
                            <a:latin typeface="Cambria Math"/>
                          </a:rPr>
                          <m:t>10</m:t>
                        </m:r>
                      </m:sub>
                    </m:sSub>
                    <m:r>
                      <a:rPr lang="en-US" altLang="ja-JP" sz="2400" b="0" i="1" smtClean="0">
                        <a:latin typeface="Cambria Math"/>
                      </a:rPr>
                      <m:t>=1 </m:t>
                    </m:r>
                    <m:r>
                      <m:rPr>
                        <m:sty m:val="p"/>
                      </m:rPr>
                      <a:rPr lang="en-US" altLang="ja-JP" sz="2400" b="0" i="0" smtClean="0">
                        <a:latin typeface="Cambria Math"/>
                      </a:rPr>
                      <m:t>GPa</m:t>
                    </m:r>
                    <m:r>
                      <a:rPr lang="en-US" altLang="ja-JP" sz="2400" b="0" i="1" smtClean="0">
                        <a:latin typeface="Cambria Math"/>
                      </a:rPr>
                      <m:t>,  </m:t>
                    </m:r>
                    <m:sSub>
                      <m:sSubPr>
                        <m:ctrlPr>
                          <a:rPr lang="en-US" altLang="ja-JP" sz="2400" b="0" i="1" smtClean="0">
                            <a:latin typeface="Cambria Math" panose="02040503050406030204" pitchFamily="18" charset="0"/>
                          </a:rPr>
                        </m:ctrlPr>
                      </m:sSubPr>
                      <m:e>
                        <m:r>
                          <a:rPr lang="en-US" altLang="ja-JP" sz="2400" b="0" i="1" smtClean="0">
                            <a:latin typeface="Cambria Math"/>
                          </a:rPr>
                          <m:t>𝐷</m:t>
                        </m:r>
                      </m:e>
                      <m:sub>
                        <m:r>
                          <a:rPr lang="en-US" altLang="ja-JP" sz="2400" b="0" i="1" smtClean="0">
                            <a:latin typeface="Cambria Math"/>
                          </a:rPr>
                          <m:t>1</m:t>
                        </m:r>
                      </m:sub>
                    </m:sSub>
                    <m:r>
                      <a:rPr lang="en-US" altLang="ja-JP" sz="2400" b="0" i="1" smtClean="0">
                        <a:latin typeface="Cambria Math"/>
                      </a:rPr>
                      <m:t>=400 </m:t>
                    </m:r>
                    <m:r>
                      <m:rPr>
                        <m:sty m:val="p"/>
                      </m:rPr>
                      <a:rPr lang="en-US" altLang="ja-JP" sz="2400" b="0" i="0" smtClean="0">
                        <a:latin typeface="Cambria Math"/>
                      </a:rPr>
                      <m:t>GP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a:rPr>
                          <m:t>a</m:t>
                        </m:r>
                      </m:e>
                      <m:sup>
                        <m:r>
                          <a:rPr lang="en-US" altLang="ja-JP" sz="2400" b="0" i="0" smtClean="0">
                            <a:latin typeface="Cambria Math"/>
                          </a:rPr>
                          <m:t>−1</m:t>
                        </m:r>
                      </m:sup>
                    </m:sSup>
                  </m:oMath>
                </a14:m>
                <a:r>
                  <a:rPr lang="en-US" altLang="ja-JP" sz="2400" dirty="0" smtClean="0"/>
                  <a:t> (</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𝜈</m:t>
                        </m:r>
                      </m:e>
                      <m:sub>
                        <m:r>
                          <a:rPr lang="en-US" altLang="ja-JP" sz="2400" b="0" i="1" smtClean="0">
                            <a:latin typeface="Cambria Math"/>
                          </a:rPr>
                          <m:t>0</m:t>
                        </m:r>
                      </m:sub>
                    </m:sSub>
                    <m:r>
                      <a:rPr lang="en-US" altLang="ja-JP" sz="2400" i="1">
                        <a:latin typeface="Cambria Math"/>
                        <a:ea typeface="Cambria Math"/>
                      </a:rPr>
                      <m:t>≈</m:t>
                    </m:r>
                    <m:r>
                      <a:rPr lang="en-US" altLang="ja-JP" sz="2400" b="0" i="1" smtClean="0">
                        <a:latin typeface="Cambria Math"/>
                      </a:rPr>
                      <m:t>0.48</m:t>
                    </m:r>
                  </m:oMath>
                </a14:m>
                <a:r>
                  <a:rPr lang="en-US" altLang="ja-JP" sz="2400" dirty="0" smtClean="0"/>
                  <a:t>)</a:t>
                </a:r>
                <a:endParaRPr lang="en-US" altLang="ja-JP" sz="2400" dirty="0"/>
              </a:p>
              <a:p>
                <a:r>
                  <a:rPr lang="ja-JP" altLang="en-US" sz="2400" dirty="0" smtClean="0"/>
                  <a:t>下面を完全拘束し，上面を</a:t>
                </a:r>
                <a:r>
                  <a:rPr lang="en-US" altLang="ja-JP" sz="2400" dirty="0" smtClean="0"/>
                  <a:t>360</a:t>
                </a:r>
                <a:r>
                  <a:rPr lang="ja-JP" altLang="en-US" sz="2400" dirty="0" smtClean="0"/>
                  <a:t>度ねじる</a:t>
                </a:r>
                <a:r>
                  <a:rPr lang="en-US" altLang="ja-JP" sz="2400" dirty="0" smtClean="0"/>
                  <a:t> </a:t>
                </a:r>
                <a14:m>
                  <m:oMath xmlns:m="http://schemas.openxmlformats.org/officeDocument/2006/math">
                    <m:r>
                      <a:rPr lang="en-US" altLang="ja-JP" sz="2400" i="1" smtClean="0">
                        <a:latin typeface="Cambria Math"/>
                        <a:ea typeface="Cambria Math"/>
                      </a:rPr>
                      <m:t>⟹</m:t>
                    </m:r>
                  </m:oMath>
                </a14:m>
                <a:r>
                  <a:rPr lang="en-US" altLang="ja-JP" sz="2400" dirty="0" smtClean="0"/>
                  <a:t> </a:t>
                </a:r>
                <a:r>
                  <a:rPr lang="ja-JP" altLang="en-US" sz="2400" dirty="0" smtClean="0"/>
                  <a:t>公称ひずみで</a:t>
                </a:r>
                <a:r>
                  <a:rPr lang="en-US" altLang="ja-JP" sz="2400" dirty="0" smtClean="0"/>
                  <a:t>100%</a:t>
                </a:r>
                <a:r>
                  <a:rPr lang="ja-JP" altLang="en-US" sz="2400" dirty="0" smtClean="0"/>
                  <a:t>引張る </a:t>
                </a:r>
                <a14:m>
                  <m:oMath xmlns:m="http://schemas.openxmlformats.org/officeDocument/2006/math">
                    <m:r>
                      <a:rPr lang="en-US" altLang="ja-JP" sz="2400" i="1">
                        <a:latin typeface="Cambria Math"/>
                        <a:ea typeface="Cambria Math"/>
                      </a:rPr>
                      <m:t>⟹</m:t>
                    </m:r>
                  </m:oMath>
                </a14:m>
                <a:r>
                  <a:rPr lang="en-US" altLang="ja-JP" sz="2400" dirty="0" smtClean="0"/>
                  <a:t> </a:t>
                </a:r>
                <a:r>
                  <a:rPr lang="ja-JP" altLang="en-US" sz="2400" dirty="0" smtClean="0"/>
                  <a:t>ねじりを戻す</a:t>
                </a:r>
                <a:r>
                  <a:rPr lang="en-US" altLang="ja-JP" sz="2400" dirty="0" smtClean="0"/>
                  <a:t> </a:t>
                </a:r>
                <a14:m>
                  <m:oMath xmlns:m="http://schemas.openxmlformats.org/officeDocument/2006/math">
                    <m:r>
                      <a:rPr lang="en-US" altLang="ja-JP" sz="2400" i="1">
                        <a:latin typeface="Cambria Math"/>
                        <a:ea typeface="Cambria Math"/>
                      </a:rPr>
                      <m:t>⟹</m:t>
                    </m:r>
                  </m:oMath>
                </a14:m>
                <a:r>
                  <a:rPr lang="en-US" altLang="ja-JP" sz="2400" dirty="0" smtClean="0"/>
                  <a:t> </a:t>
                </a:r>
                <a:r>
                  <a:rPr lang="ja-JP" altLang="en-US" sz="2400" dirty="0"/>
                  <a:t>引張り</a:t>
                </a:r>
                <a:r>
                  <a:rPr lang="ja-JP" altLang="en-US" sz="2400" dirty="0" smtClean="0"/>
                  <a:t>を戻す</a:t>
                </a:r>
                <a:endParaRPr lang="en-US" altLang="ja-JP" sz="2400" dirty="0" smtClean="0"/>
              </a:p>
              <a:p>
                <a:r>
                  <a:rPr lang="ja-JP" altLang="en-US" sz="2400" dirty="0" smtClean="0"/>
                  <a:t>独自改良版</a:t>
                </a:r>
                <a:r>
                  <a:rPr lang="en-US" altLang="ja-JP" sz="2400" dirty="0" smtClean="0"/>
                  <a:t> </a:t>
                </a:r>
                <a:r>
                  <a:rPr lang="en-US" altLang="ja-JP" sz="2400" dirty="0"/>
                  <a:t>selective FS/NS-FEM </a:t>
                </a:r>
                <a:r>
                  <a:rPr lang="ja-JP" altLang="en-US" sz="2400" dirty="0"/>
                  <a:t>で</a:t>
                </a:r>
                <a:r>
                  <a:rPr lang="ja-JP" altLang="en-US" sz="2400" dirty="0" smtClean="0"/>
                  <a:t>四面体要素を使用</a:t>
                </a:r>
                <a:endParaRPr lang="en-US" altLang="ja-JP" sz="2400" dirty="0"/>
              </a:p>
              <a:p>
                <a:pPr marL="342900" indent="-342900">
                  <a:buFont typeface="Wingdings" pitchFamily="2" charset="2"/>
                  <a:buChar char="n"/>
                </a:pPr>
                <a:r>
                  <a:rPr lang="en-US" altLang="ja-JP" sz="2400" dirty="0" smtClean="0"/>
                  <a:t>90</a:t>
                </a:r>
                <a:r>
                  <a:rPr lang="ja-JP" altLang="en-US" sz="2400" dirty="0" smtClean="0"/>
                  <a:t>度ねじり，および</a:t>
                </a:r>
                <a:r>
                  <a:rPr lang="en-US" altLang="ja-JP" sz="2400" dirty="0" smtClean="0"/>
                  <a:t>50%</a:t>
                </a:r>
                <a:r>
                  <a:rPr lang="ja-JP" altLang="en-US" sz="2400" dirty="0" smtClean="0"/>
                  <a:t>伸縮ごとにメッシュリゾーニングを実施</a:t>
                </a:r>
                <a:endParaRPr lang="en-US" altLang="ja-JP" sz="2400" dirty="0" smtClean="0"/>
              </a:p>
            </p:txBody>
          </p:sp>
        </mc:Choice>
        <mc:Fallback xmlns="">
          <p:sp>
            <p:nvSpPr>
              <p:cNvPr id="5" name="コンテンツ プレースホルダー 4"/>
              <p:cNvSpPr txBox="1">
                <a:spLocks noGrp="1" noRot="1" noChangeAspect="1" noMove="1" noResize="1" noEditPoints="1" noAdjustHandles="1" noChangeArrowheads="1" noChangeShapeType="1" noTextEdit="1"/>
              </p:cNvSpPr>
              <p:nvPr>
                <p:ph idx="1"/>
              </p:nvPr>
            </p:nvSpPr>
            <p:spPr>
              <a:xfrm>
                <a:off x="250824" y="623887"/>
                <a:ext cx="8641655" cy="5761577"/>
              </a:xfrm>
              <a:prstGeom prst="rect">
                <a:avLst/>
              </a:prstGeom>
              <a:blipFill rotWithShape="1">
                <a:blip r:embed="rId3"/>
                <a:stretch>
                  <a:fillRect l="-1975" b="-243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29863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27</a:t>
            </a:fld>
            <a:endParaRPr lang="ja-JP" altLang="en-US" dirty="0"/>
          </a:p>
        </p:txBody>
      </p:sp>
      <p:pic>
        <p:nvPicPr>
          <p:cNvPr id="5" name="twist_stretch_bac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9712" y="663711"/>
            <a:ext cx="5256584" cy="5686367"/>
          </a:xfrm>
          <a:prstGeom prst="rect">
            <a:avLst/>
          </a:prstGeom>
        </p:spPr>
      </p:pic>
      <p:sp>
        <p:nvSpPr>
          <p:cNvPr id="6" name="テキスト ボックス 5"/>
          <p:cNvSpPr txBox="1"/>
          <p:nvPr/>
        </p:nvSpPr>
        <p:spPr>
          <a:xfrm>
            <a:off x="123623" y="656692"/>
            <a:ext cx="1568057" cy="1938992"/>
          </a:xfrm>
          <a:prstGeom prst="rect">
            <a:avLst/>
          </a:prstGeom>
          <a:noFill/>
        </p:spPr>
        <p:txBody>
          <a:bodyPr wrap="none" rtlCol="0">
            <a:spAutoFit/>
          </a:bodyPr>
          <a:lstStyle/>
          <a:p>
            <a:pPr algn="ctr"/>
            <a:r>
              <a:rPr kumimoji="1" lang="ja-JP" altLang="en-US" sz="2000" dirty="0" smtClean="0"/>
              <a:t>独自改良版</a:t>
            </a:r>
            <a:endParaRPr kumimoji="1" lang="en-US" altLang="ja-JP" sz="2000" dirty="0" smtClean="0"/>
          </a:p>
          <a:p>
            <a:pPr algn="ctr"/>
            <a:r>
              <a:rPr kumimoji="1" lang="en-US" altLang="ja-JP" sz="2000" dirty="0" smtClean="0"/>
              <a:t>selective</a:t>
            </a:r>
            <a:br>
              <a:rPr kumimoji="1" lang="en-US" altLang="ja-JP" sz="2000" dirty="0" smtClean="0"/>
            </a:br>
            <a:r>
              <a:rPr kumimoji="1" lang="en-US" altLang="ja-JP" sz="2000" dirty="0" smtClean="0"/>
              <a:t>FS/NS-FEM</a:t>
            </a:r>
            <a:br>
              <a:rPr kumimoji="1" lang="en-US" altLang="ja-JP" sz="2000" dirty="0" smtClean="0"/>
            </a:br>
            <a:r>
              <a:rPr kumimoji="1" lang="ja-JP" altLang="en-US" sz="2000" dirty="0" smtClean="0">
                <a:solidFill>
                  <a:srgbClr val="FF0000"/>
                </a:solidFill>
              </a:rPr>
              <a:t>メッシュ</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リゾーニング</a:t>
            </a:r>
            <a:endParaRPr kumimoji="1" lang="en-US" altLang="ja-JP" sz="2000" dirty="0" smtClean="0">
              <a:solidFill>
                <a:srgbClr val="FF0000"/>
              </a:solidFill>
            </a:endParaRPr>
          </a:p>
          <a:p>
            <a:pPr algn="ctr"/>
            <a:r>
              <a:rPr kumimoji="1" lang="ja-JP" altLang="en-US" sz="2000" dirty="0" smtClean="0">
                <a:solidFill>
                  <a:srgbClr val="FF0000"/>
                </a:solidFill>
              </a:rPr>
              <a:t>あり</a:t>
            </a:r>
            <a:endParaRPr kumimoji="1" lang="ja-JP" altLang="en-US" sz="2000" dirty="0">
              <a:solidFill>
                <a:srgbClr val="FF0000"/>
              </a:solidFill>
            </a:endParaRPr>
          </a:p>
        </p:txBody>
      </p:sp>
      <p:sp>
        <p:nvSpPr>
          <p:cNvPr id="8" name="テキスト ボックス 7"/>
          <p:cNvSpPr txBox="1"/>
          <p:nvPr/>
        </p:nvSpPr>
        <p:spPr>
          <a:xfrm>
            <a:off x="7416316" y="663711"/>
            <a:ext cx="1568057" cy="1938992"/>
          </a:xfrm>
          <a:prstGeom prst="rect">
            <a:avLst/>
          </a:prstGeom>
          <a:noFill/>
        </p:spPr>
        <p:txBody>
          <a:bodyPr wrap="none" rtlCol="0">
            <a:spAutoFit/>
          </a:bodyPr>
          <a:lstStyle/>
          <a:p>
            <a:pPr algn="ctr"/>
            <a:r>
              <a:rPr kumimoji="1" lang="ja-JP" altLang="en-US" sz="2000" dirty="0" smtClean="0"/>
              <a:t>独自改良版</a:t>
            </a:r>
            <a:endParaRPr kumimoji="1" lang="en-US" altLang="ja-JP" sz="2000" dirty="0" smtClean="0"/>
          </a:p>
          <a:p>
            <a:pPr algn="ctr"/>
            <a:r>
              <a:rPr kumimoji="1" lang="en-US" altLang="ja-JP" sz="2000" dirty="0" smtClean="0"/>
              <a:t>selective</a:t>
            </a:r>
            <a:br>
              <a:rPr kumimoji="1" lang="en-US" altLang="ja-JP" sz="2000" dirty="0" smtClean="0"/>
            </a:br>
            <a:r>
              <a:rPr kumimoji="1" lang="en-US" altLang="ja-JP" sz="2000" dirty="0" smtClean="0"/>
              <a:t>FS/NS-FEM</a:t>
            </a:r>
            <a:br>
              <a:rPr kumimoji="1" lang="en-US" altLang="ja-JP" sz="2000" dirty="0" smtClean="0"/>
            </a:br>
            <a:r>
              <a:rPr kumimoji="1" lang="ja-JP" altLang="en-US" sz="2000" dirty="0" smtClean="0">
                <a:solidFill>
                  <a:srgbClr val="0000CC"/>
                </a:solidFill>
              </a:rPr>
              <a:t>メッシュ</a:t>
            </a:r>
            <a:r>
              <a:rPr kumimoji="1" lang="en-US" altLang="ja-JP" sz="2000" dirty="0" smtClean="0">
                <a:solidFill>
                  <a:srgbClr val="0000CC"/>
                </a:solidFill>
              </a:rPr>
              <a:t/>
            </a:r>
            <a:br>
              <a:rPr kumimoji="1" lang="en-US" altLang="ja-JP" sz="2000" dirty="0" smtClean="0">
                <a:solidFill>
                  <a:srgbClr val="0000CC"/>
                </a:solidFill>
              </a:rPr>
            </a:br>
            <a:r>
              <a:rPr kumimoji="1" lang="ja-JP" altLang="en-US" sz="2000" dirty="0" smtClean="0">
                <a:solidFill>
                  <a:srgbClr val="0000CC"/>
                </a:solidFill>
              </a:rPr>
              <a:t>リゾーニング</a:t>
            </a:r>
            <a:endParaRPr kumimoji="1" lang="en-US" altLang="ja-JP" sz="2000" dirty="0" smtClean="0">
              <a:solidFill>
                <a:srgbClr val="0000CC"/>
              </a:solidFill>
            </a:endParaRPr>
          </a:p>
          <a:p>
            <a:pPr algn="ctr"/>
            <a:r>
              <a:rPr lang="ja-JP" altLang="en-US" sz="2000" dirty="0">
                <a:solidFill>
                  <a:srgbClr val="0000CC"/>
                </a:solidFill>
              </a:rPr>
              <a:t>なし</a:t>
            </a:r>
            <a:endParaRPr kumimoji="1" lang="ja-JP" altLang="en-US" sz="2000" dirty="0">
              <a:solidFill>
                <a:srgbClr val="0000CC"/>
              </a:solidFill>
            </a:endParaRPr>
          </a:p>
        </p:txBody>
      </p:sp>
    </p:spTree>
    <p:extLst>
      <p:ext uri="{BB962C8B-B14F-4D97-AF65-F5344CB8AC3E}">
        <p14:creationId xmlns:p14="http://schemas.microsoft.com/office/powerpoint/2010/main" val="25616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6" name="コンテンツ プレースホルダー 5"/>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最終状態の残留変位</a:t>
            </a:r>
            <a:endParaRPr kumimoji="1" lang="ja-JP" altLang="en-US" sz="2800" b="1" i="1" u="sng" dirty="0">
              <a:effectLst>
                <a:outerShdw blurRad="38100" dist="38100" dir="2700000" algn="tl">
                  <a:srgbClr val="000000">
                    <a:alpha val="43137"/>
                  </a:srgbClr>
                </a:outerShdw>
              </a:effectLst>
            </a:endParaRPr>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28</a:t>
            </a:fld>
            <a:endParaRPr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23760"/>
          <a:stretch/>
        </p:blipFill>
        <p:spPr>
          <a:xfrm>
            <a:off x="1452562" y="1088740"/>
            <a:ext cx="6238875" cy="5126912"/>
          </a:xfrm>
          <a:prstGeom prst="rect">
            <a:avLst/>
          </a:prstGeom>
        </p:spPr>
      </p:pic>
      <p:sp>
        <p:nvSpPr>
          <p:cNvPr id="2" name="テキスト ボックス 1"/>
          <p:cNvSpPr txBox="1"/>
          <p:nvPr/>
        </p:nvSpPr>
        <p:spPr>
          <a:xfrm>
            <a:off x="2048" y="4062551"/>
            <a:ext cx="1545616" cy="2246769"/>
          </a:xfrm>
          <a:prstGeom prst="rect">
            <a:avLst/>
          </a:prstGeom>
          <a:noFill/>
        </p:spPr>
        <p:txBody>
          <a:bodyPr wrap="none" rtlCol="0">
            <a:spAutoFit/>
          </a:bodyPr>
          <a:lstStyle/>
          <a:p>
            <a:pPr algn="ctr"/>
            <a:r>
              <a:rPr kumimoji="1" lang="ja-JP" altLang="en-US" sz="2000" dirty="0" smtClean="0"/>
              <a:t>多数回</a:t>
            </a:r>
            <a:endParaRPr kumimoji="1" lang="en-US" altLang="ja-JP" sz="2000" dirty="0" smtClean="0"/>
          </a:p>
          <a:p>
            <a:pPr algn="ctr"/>
            <a:r>
              <a:rPr kumimoji="1" lang="ja-JP" altLang="en-US" sz="2000" dirty="0" smtClean="0"/>
              <a:t>メッシュ</a:t>
            </a:r>
            <a:endParaRPr kumimoji="1" lang="en-US" altLang="ja-JP" sz="2000" dirty="0" smtClean="0"/>
          </a:p>
          <a:p>
            <a:pPr algn="ctr"/>
            <a:r>
              <a:rPr kumimoji="1" lang="ja-JP" altLang="en-US" sz="2000" dirty="0" smtClean="0"/>
              <a:t>リゾーニング</a:t>
            </a:r>
            <a:endParaRPr kumimoji="1" lang="en-US" altLang="ja-JP" sz="2000" dirty="0" smtClean="0"/>
          </a:p>
          <a:p>
            <a:pPr algn="ctr"/>
            <a:r>
              <a:rPr lang="ja-JP" altLang="en-US" sz="2000" dirty="0" smtClean="0"/>
              <a:t>を行っても</a:t>
            </a:r>
            <a:endParaRPr lang="en-US" altLang="ja-JP" sz="2000" dirty="0" smtClean="0"/>
          </a:p>
          <a:p>
            <a:pPr algn="ctr"/>
            <a:r>
              <a:rPr kumimoji="1" lang="ja-JP" altLang="en-US" sz="2000" dirty="0" smtClean="0"/>
              <a:t>正確に</a:t>
            </a:r>
            <a:endParaRPr kumimoji="1" lang="en-US" altLang="ja-JP" sz="2000" dirty="0" smtClean="0"/>
          </a:p>
          <a:p>
            <a:pPr algn="ctr"/>
            <a:r>
              <a:rPr kumimoji="1" lang="ja-JP" altLang="en-US" sz="2000" dirty="0" smtClean="0"/>
              <a:t>元の位置に</a:t>
            </a:r>
            <a:endParaRPr kumimoji="1" lang="en-US" altLang="ja-JP" sz="2000" dirty="0" smtClean="0"/>
          </a:p>
          <a:p>
            <a:pPr algn="ctr"/>
            <a:r>
              <a:rPr lang="ja-JP" altLang="en-US" sz="2000" dirty="0"/>
              <a:t>戻って</a:t>
            </a:r>
            <a:r>
              <a:rPr lang="ja-JP" altLang="en-US" sz="2000" dirty="0" smtClean="0"/>
              <a:t>いる．</a:t>
            </a:r>
            <a:endParaRPr kumimoji="1" lang="ja-JP" altLang="en-US" sz="2000" dirty="0"/>
          </a:p>
        </p:txBody>
      </p:sp>
    </p:spTree>
    <p:extLst>
      <p:ext uri="{BB962C8B-B14F-4D97-AF65-F5344CB8AC3E}">
        <p14:creationId xmlns:p14="http://schemas.microsoft.com/office/powerpoint/2010/main" val="2000323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弾塑性体のせん断ネッキング解析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解析条件</a:t>
            </a:r>
            <a:endParaRPr kumimoji="1"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a:p>
          <a:p>
            <a:endParaRPr lang="en-US" altLang="ja-JP" sz="2800" dirty="0" smtClean="0"/>
          </a:p>
          <a:p>
            <a:endParaRPr lang="en-US" altLang="ja-JP" sz="2800" dirty="0"/>
          </a:p>
          <a:p>
            <a:endParaRPr lang="en-US" altLang="ja-JP" sz="2800" dirty="0" smtClean="0"/>
          </a:p>
          <a:p>
            <a:endParaRPr lang="en-US" altLang="ja-JP" sz="2800" dirty="0" smtClean="0"/>
          </a:p>
          <a:p>
            <a:r>
              <a:rPr lang="ja-JP" altLang="en-US" sz="2800" dirty="0" smtClean="0"/>
              <a:t>３次元，</a:t>
            </a:r>
            <a:r>
              <a:rPr lang="ja-JP" altLang="en-US" sz="2800" dirty="0"/>
              <a:t>静的</a:t>
            </a:r>
            <a:r>
              <a:rPr lang="ja-JP" altLang="en-US" sz="2800" dirty="0" smtClean="0"/>
              <a:t>，直径</a:t>
            </a:r>
            <a:r>
              <a:rPr lang="en-US" altLang="ja-JP" sz="2800" dirty="0" smtClean="0"/>
              <a:t>1 </a:t>
            </a:r>
            <a:r>
              <a:rPr lang="en-US" altLang="ja-JP" sz="2800" dirty="0"/>
              <a:t>m </a:t>
            </a:r>
            <a:r>
              <a:rPr lang="ja-JP" altLang="en-US" sz="2800" dirty="0"/>
              <a:t>長</a:t>
            </a:r>
            <a:r>
              <a:rPr lang="ja-JP" altLang="en-US" sz="2800" dirty="0" smtClean="0"/>
              <a:t>さ</a:t>
            </a:r>
            <a:r>
              <a:rPr lang="en-US" altLang="ja-JP" sz="2800" dirty="0" smtClean="0"/>
              <a:t>1 m</a:t>
            </a:r>
            <a:r>
              <a:rPr lang="ja-JP" altLang="en-US" sz="2800" dirty="0" smtClean="0"/>
              <a:t>の円柱領域</a:t>
            </a:r>
            <a:endParaRPr lang="en-US" altLang="ja-JP" sz="2800" dirty="0"/>
          </a:p>
          <a:p>
            <a:r>
              <a:rPr lang="ja-JP" altLang="en-US" sz="2800" dirty="0" smtClean="0"/>
              <a:t>片面を完全拘束</a:t>
            </a:r>
            <a:endParaRPr lang="en-US" altLang="ja-JP" sz="2800" dirty="0"/>
          </a:p>
          <a:p>
            <a:r>
              <a:rPr lang="ja-JP" altLang="en-US" sz="2800" dirty="0" smtClean="0"/>
              <a:t>もう片面を</a:t>
            </a:r>
            <a:r>
              <a:rPr lang="en-US" altLang="ja-JP" sz="2800" dirty="0" err="1" smtClean="0"/>
              <a:t>x,y</a:t>
            </a:r>
            <a:r>
              <a:rPr lang="ja-JP" altLang="en-US" sz="2800" dirty="0" smtClean="0"/>
              <a:t>変位拘束の上，</a:t>
            </a:r>
            <a:r>
              <a:rPr lang="en-US" altLang="ja-JP" sz="2800" dirty="0" smtClean="0"/>
              <a:t>-z</a:t>
            </a:r>
            <a:r>
              <a:rPr lang="ja-JP" altLang="en-US" sz="2800" dirty="0" smtClean="0"/>
              <a:t>方向に強制</a:t>
            </a:r>
            <a:r>
              <a:rPr lang="ja-JP" altLang="en-US" sz="2800" dirty="0"/>
              <a:t>変位</a:t>
            </a:r>
            <a:endParaRPr lang="en-US" altLang="ja-JP" sz="2800" dirty="0"/>
          </a:p>
          <a:p>
            <a:r>
              <a:rPr lang="ja-JP" altLang="en-US" sz="2800" dirty="0"/>
              <a:t>独自改良版</a:t>
            </a:r>
            <a:r>
              <a:rPr lang="en-US" altLang="ja-JP" sz="2800" dirty="0"/>
              <a:t>selective </a:t>
            </a:r>
            <a:r>
              <a:rPr lang="en-US" altLang="ja-JP" sz="2800" dirty="0" smtClean="0"/>
              <a:t>FS/NS-FEM</a:t>
            </a:r>
            <a:r>
              <a:rPr lang="ja-JP" altLang="en-US" sz="2800" dirty="0" smtClean="0"/>
              <a:t>で</a:t>
            </a:r>
            <a:r>
              <a:rPr lang="ja-JP" altLang="en-US" sz="2800" dirty="0"/>
              <a:t>四</a:t>
            </a:r>
            <a:r>
              <a:rPr lang="ja-JP" altLang="en-US" sz="2800" dirty="0" smtClean="0"/>
              <a:t>面体要素</a:t>
            </a:r>
            <a:r>
              <a:rPr lang="ja-JP" altLang="en-US" sz="2800" dirty="0"/>
              <a:t>を</a:t>
            </a:r>
            <a:r>
              <a:rPr lang="ja-JP" altLang="en-US" sz="2800" dirty="0" smtClean="0"/>
              <a:t>使用</a:t>
            </a:r>
            <a:endParaRPr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29</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321" y="656692"/>
            <a:ext cx="4317501" cy="3619507"/>
          </a:xfrm>
          <a:prstGeom prst="rect">
            <a:avLst/>
          </a:prstGeom>
        </p:spPr>
      </p:pic>
    </p:spTree>
    <p:extLst>
      <p:ext uri="{BB962C8B-B14F-4D97-AF65-F5344CB8AC3E}">
        <p14:creationId xmlns:p14="http://schemas.microsoft.com/office/powerpoint/2010/main" val="1845149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実現したい解析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a:t>
            </a:fld>
            <a:endParaRPr lang="ja-JP" altLang="en-US" dirty="0"/>
          </a:p>
        </p:txBody>
      </p:sp>
      <p:pic>
        <p:nvPicPr>
          <p:cNvPr id="5" name="punch-2x3x4-nu_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544" y="656692"/>
            <a:ext cx="5952801" cy="5720010"/>
          </a:xfrm>
          <a:prstGeom prst="rect">
            <a:avLst/>
          </a:prstGeom>
        </p:spPr>
      </p:pic>
      <p:sp>
        <p:nvSpPr>
          <p:cNvPr id="3" name="テキスト ボックス 2"/>
          <p:cNvSpPr txBox="1"/>
          <p:nvPr/>
        </p:nvSpPr>
        <p:spPr>
          <a:xfrm>
            <a:off x="6699183" y="2549013"/>
            <a:ext cx="2165978" cy="1938992"/>
          </a:xfrm>
          <a:prstGeom prst="rect">
            <a:avLst/>
          </a:prstGeom>
          <a:noFill/>
        </p:spPr>
        <p:txBody>
          <a:bodyPr wrap="none" rtlCol="0">
            <a:spAutoFit/>
          </a:bodyPr>
          <a:lstStyle/>
          <a:p>
            <a:pPr marL="342900" indent="-342900">
              <a:buFont typeface="Arial" panose="020B0604020202020204" pitchFamily="34" charset="0"/>
              <a:buChar char="•"/>
            </a:pPr>
            <a:r>
              <a:rPr lang="ja-JP" altLang="en-US" sz="2400" dirty="0" smtClean="0"/>
              <a:t>大変形</a:t>
            </a:r>
            <a:endParaRPr lang="en-US" altLang="ja-JP" sz="2400" dirty="0" smtClean="0"/>
          </a:p>
          <a:p>
            <a:pPr marL="342900" indent="-342900">
              <a:buFont typeface="Arial" panose="020B0604020202020204" pitchFamily="34" charset="0"/>
              <a:buChar char="•"/>
            </a:pPr>
            <a:r>
              <a:rPr lang="ja-JP" altLang="en-US" sz="2400" dirty="0" smtClean="0"/>
              <a:t>静的</a:t>
            </a:r>
            <a:endParaRPr lang="en-US" altLang="ja-JP" sz="2400" dirty="0" smtClean="0"/>
          </a:p>
          <a:p>
            <a:pPr marL="342900" indent="-342900">
              <a:buFont typeface="Arial" panose="020B0604020202020204" pitchFamily="34" charset="0"/>
              <a:buChar char="•"/>
            </a:pPr>
            <a:r>
              <a:rPr lang="ja-JP" altLang="en-US" sz="2400" dirty="0" smtClean="0"/>
              <a:t>陰解法</a:t>
            </a:r>
            <a:endParaRPr lang="en-US" altLang="ja-JP" sz="2400" dirty="0" smtClean="0"/>
          </a:p>
          <a:p>
            <a:pPr marL="342900" indent="-342900">
              <a:buFont typeface="Arial" panose="020B0604020202020204" pitchFamily="34" charset="0"/>
              <a:buChar char="•"/>
            </a:pPr>
            <a:r>
              <a:rPr kumimoji="1" lang="ja-JP" altLang="en-US" sz="2400" dirty="0" smtClean="0"/>
              <a:t>メッシュ</a:t>
            </a:r>
            <a:r>
              <a:rPr kumimoji="1" lang="en-US" altLang="ja-JP" sz="2400" dirty="0" smtClean="0"/>
              <a:t/>
            </a:r>
            <a:br>
              <a:rPr kumimoji="1" lang="en-US" altLang="ja-JP" sz="2400" dirty="0" smtClean="0"/>
            </a:br>
            <a:r>
              <a:rPr kumimoji="1" lang="ja-JP" altLang="en-US" sz="2400" dirty="0" smtClean="0"/>
              <a:t>リゾーニング</a:t>
            </a:r>
            <a:endParaRPr kumimoji="1" lang="en-US" altLang="ja-JP" sz="2400" dirty="0" smtClean="0"/>
          </a:p>
        </p:txBody>
      </p:sp>
    </p:spTree>
    <p:extLst>
      <p:ext uri="{BB962C8B-B14F-4D97-AF65-F5344CB8AC3E}">
        <p14:creationId xmlns:p14="http://schemas.microsoft.com/office/powerpoint/2010/main" val="230698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弾</a:t>
            </a:r>
            <a:r>
              <a:rPr lang="ja-JP" altLang="en-US" dirty="0"/>
              <a:t>塑性体のせん断</a:t>
            </a:r>
            <a:r>
              <a:rPr lang="ja-JP" altLang="en-US" dirty="0" smtClean="0"/>
              <a:t>ネッキング解析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解析</a:t>
                </a:r>
                <a:r>
                  <a:rPr lang="ja-JP" altLang="en-US" sz="2800" b="1" i="1" u="sng" dirty="0">
                    <a:effectLst>
                      <a:outerShdw blurRad="38100" dist="38100" dir="2700000" algn="tl">
                        <a:srgbClr val="000000">
                          <a:alpha val="43137"/>
                        </a:srgbClr>
                      </a:outerShdw>
                    </a:effectLst>
                  </a:rPr>
                  <a:t>条件</a:t>
                </a:r>
                <a:endParaRPr kumimoji="1" lang="en-US" altLang="ja-JP" sz="2800" b="1" i="1" u="sng" dirty="0" smtClean="0">
                  <a:effectLst>
                    <a:outerShdw blurRad="38100" dist="38100" dir="2700000" algn="tl">
                      <a:srgbClr val="000000">
                        <a:alpha val="43137"/>
                      </a:srgbClr>
                    </a:outerShdw>
                  </a:effectLst>
                </a:endParaRPr>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r>
                  <a:rPr kumimoji="1" lang="ja-JP" altLang="en-US" sz="2800" dirty="0" smtClean="0"/>
                  <a:t>ジュラルミンを想定した</a:t>
                </a:r>
                <a:r>
                  <a:rPr kumimoji="1" lang="en-US" altLang="ja-JP" sz="2800" dirty="0" err="1" smtClean="0"/>
                  <a:t>Hencky</a:t>
                </a:r>
                <a:r>
                  <a:rPr kumimoji="1" lang="ja-JP" altLang="en-US" sz="2800" dirty="0" smtClean="0"/>
                  <a:t>弾塑性体モデル</a:t>
                </a:r>
                <a:r>
                  <a:rPr kumimoji="1" lang="en-US" altLang="ja-JP" sz="2800" dirty="0" smtClean="0"/>
                  <a:t/>
                </a:r>
                <a:br>
                  <a:rPr kumimoji="1" lang="en-US" altLang="ja-JP" sz="2800" dirty="0" smtClean="0"/>
                </a:br>
                <a:r>
                  <a:rPr kumimoji="1" lang="ja-JP" altLang="en-US" sz="2800" dirty="0" smtClean="0"/>
                  <a:t>（</a:t>
                </a:r>
                <a14:m>
                  <m:oMath xmlns:m="http://schemas.openxmlformats.org/officeDocument/2006/math">
                    <m:r>
                      <a:rPr lang="en-US" altLang="ja-JP" sz="2800" b="1" i="1">
                        <a:latin typeface="Cambria Math"/>
                      </a:rPr>
                      <m:t>𝑻</m:t>
                    </m:r>
                    <m:r>
                      <a:rPr lang="en-US" altLang="ja-JP" sz="2800" i="1">
                        <a:latin typeface="Cambria Math"/>
                      </a:rPr>
                      <m:t>=</m:t>
                    </m:r>
                    <m:r>
                      <a:rPr lang="en-US" altLang="ja-JP" sz="2800" b="1" i="1">
                        <a:latin typeface="Cambria Math"/>
                      </a:rPr>
                      <m:t>𝑪</m:t>
                    </m:r>
                    <m:r>
                      <a:rPr lang="en-US" altLang="ja-JP" sz="2800" i="1">
                        <a:latin typeface="Cambria Math"/>
                      </a:rPr>
                      <m:t> :</m:t>
                    </m:r>
                    <m:sSub>
                      <m:sSubPr>
                        <m:ctrlPr>
                          <a:rPr lang="en-US" altLang="ja-JP" sz="2800" i="1">
                            <a:latin typeface="Cambria Math" panose="02040503050406030204" pitchFamily="18" charset="0"/>
                          </a:rPr>
                        </m:ctrlPr>
                      </m:sSubPr>
                      <m:e>
                        <m:r>
                          <a:rPr lang="en-US" altLang="ja-JP" sz="2800" b="1" i="1">
                            <a:latin typeface="Cambria Math"/>
                          </a:rPr>
                          <m:t>𝒉</m:t>
                        </m:r>
                      </m:e>
                      <m:sub>
                        <m:r>
                          <m:rPr>
                            <m:sty m:val="p"/>
                          </m:rPr>
                          <a:rPr lang="en-US" altLang="ja-JP" sz="2800">
                            <a:latin typeface="Cambria Math"/>
                          </a:rPr>
                          <m:t>el</m:t>
                        </m:r>
                      </m:sub>
                    </m:sSub>
                    <m:r>
                      <a:rPr lang="en-US" altLang="ja-JP" sz="2800" i="1">
                        <a:latin typeface="Cambria Math"/>
                      </a:rPr>
                      <m:t>/</m:t>
                    </m:r>
                    <m:r>
                      <a:rPr lang="en-US" altLang="ja-JP" sz="2800" i="1">
                        <a:latin typeface="Cambria Math"/>
                      </a:rPr>
                      <m:t>𝐽</m:t>
                    </m:r>
                  </m:oMath>
                </a14:m>
                <a:r>
                  <a:rPr lang="ja-JP" altLang="en-US" sz="2800" dirty="0" smtClean="0"/>
                  <a:t>） </a:t>
                </a:r>
                <a:r>
                  <a:rPr lang="ja-JP" altLang="en-US" sz="2800" dirty="0"/>
                  <a:t>＆</a:t>
                </a:r>
                <a:r>
                  <a:rPr lang="en-US" altLang="ja-JP" sz="2800" dirty="0" smtClean="0"/>
                  <a:t> </a:t>
                </a:r>
                <a:r>
                  <a:rPr kumimoji="1" lang="en-US" altLang="ja-JP" sz="2800" dirty="0" smtClean="0"/>
                  <a:t>von Mises</a:t>
                </a:r>
                <a:r>
                  <a:rPr lang="ja-JP" altLang="en-US" sz="2800" dirty="0"/>
                  <a:t>降伏</a:t>
                </a:r>
                <a:r>
                  <a:rPr lang="ja-JP" altLang="en-US" sz="2800" dirty="0" smtClean="0"/>
                  <a:t>条件 </a:t>
                </a:r>
                <a:r>
                  <a:rPr lang="ja-JP" altLang="en-US" sz="2800" dirty="0"/>
                  <a:t>＆</a:t>
                </a:r>
                <a:r>
                  <a:rPr lang="en-US" altLang="ja-JP" sz="2800" dirty="0" smtClean="0"/>
                  <a:t> </a:t>
                </a:r>
                <a:r>
                  <a:rPr lang="ja-JP" altLang="en-US" sz="2800" dirty="0" smtClean="0"/>
                  <a:t>等方硬化則</a:t>
                </a:r>
                <a:endParaRPr kumimoji="1" lang="en-US" altLang="ja-JP" sz="2800" dirty="0" smtClean="0"/>
              </a:p>
              <a:p>
                <a:pPr lvl="1"/>
                <a:r>
                  <a:rPr kumimoji="1" lang="ja-JP" altLang="en-US" sz="2400" dirty="0" smtClean="0"/>
                  <a:t>ヤング率：</a:t>
                </a:r>
                <a:r>
                  <a:rPr lang="en-US" altLang="ja-JP" sz="2400" dirty="0" smtClean="0"/>
                  <a:t>70</a:t>
                </a:r>
                <a:r>
                  <a:rPr kumimoji="1" lang="en-US" altLang="ja-JP" sz="2400" dirty="0" smtClean="0"/>
                  <a:t> </a:t>
                </a:r>
                <a:r>
                  <a:rPr kumimoji="1" lang="en-US" altLang="ja-JP" sz="2400" dirty="0" err="1" smtClean="0"/>
                  <a:t>GPa</a:t>
                </a:r>
                <a:r>
                  <a:rPr kumimoji="1" lang="en-US" altLang="ja-JP" sz="2400" dirty="0" smtClean="0"/>
                  <a:t>, </a:t>
                </a:r>
                <a:r>
                  <a:rPr lang="ja-JP" altLang="en-US" sz="2400" dirty="0" smtClean="0"/>
                  <a:t>ポアソン比：</a:t>
                </a:r>
                <a:r>
                  <a:rPr lang="en-US" altLang="ja-JP" sz="2400" dirty="0" smtClean="0"/>
                  <a:t>0.3</a:t>
                </a:r>
              </a:p>
              <a:p>
                <a:pPr lvl="1"/>
                <a:r>
                  <a:rPr lang="ja-JP" altLang="en-US" sz="2400" dirty="0" smtClean="0"/>
                  <a:t>降伏応力：</a:t>
                </a:r>
                <a:r>
                  <a:rPr kumimoji="1" lang="en-US" altLang="ja-JP" sz="2400" dirty="0" smtClean="0"/>
                  <a:t>100 </a:t>
                </a:r>
                <a:r>
                  <a:rPr kumimoji="1" lang="en-US" altLang="ja-JP" sz="2400" dirty="0" err="1" smtClean="0"/>
                  <a:t>MPa</a:t>
                </a:r>
                <a:r>
                  <a:rPr kumimoji="1" lang="ja-JP" altLang="en-US" sz="2400" dirty="0" err="1" smtClean="0"/>
                  <a:t>，</a:t>
                </a:r>
                <a:r>
                  <a:rPr lang="ja-JP" altLang="en-US" sz="2400" dirty="0" smtClean="0"/>
                  <a:t>塑性</a:t>
                </a:r>
                <a:r>
                  <a:rPr kumimoji="1" lang="ja-JP" altLang="en-US" sz="2400" dirty="0" smtClean="0"/>
                  <a:t>係数：</a:t>
                </a:r>
                <a:r>
                  <a:rPr kumimoji="1" lang="en-US" altLang="ja-JP" sz="2400" dirty="0" smtClean="0"/>
                  <a:t>0.7 </a:t>
                </a:r>
                <a:r>
                  <a:rPr kumimoji="1" lang="en-US" altLang="ja-JP" sz="2400" dirty="0" err="1" smtClean="0"/>
                  <a:t>GPa</a:t>
                </a:r>
                <a:endParaRPr kumimoji="1" lang="en-US" altLang="ja-JP" sz="2400" dirty="0" smtClean="0"/>
              </a:p>
              <a:p>
                <a:r>
                  <a:rPr lang="ja-JP" altLang="en-US" sz="2800" dirty="0" smtClean="0"/>
                  <a:t>時間ステップ</a:t>
                </a:r>
                <a:r>
                  <a:rPr lang="en-US" altLang="ja-JP" sz="2800" dirty="0" smtClean="0"/>
                  <a:t>25</a:t>
                </a:r>
                <a:r>
                  <a:rPr lang="ja-JP" altLang="en-US" sz="2800" dirty="0" smtClean="0"/>
                  <a:t>回毎にメッシュリゾーニングを実施</a:t>
                </a:r>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1975" b="-475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30</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321" y="656692"/>
            <a:ext cx="4317501" cy="3619507"/>
          </a:xfrm>
          <a:prstGeom prst="rect">
            <a:avLst/>
          </a:prstGeom>
        </p:spPr>
      </p:pic>
    </p:spTree>
    <p:extLst>
      <p:ext uri="{BB962C8B-B14F-4D97-AF65-F5344CB8AC3E}">
        <p14:creationId xmlns:p14="http://schemas.microsoft.com/office/powerpoint/2010/main" val="330912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弾塑性体のせん断ネッキング解析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解析</a:t>
            </a:r>
            <a:endParaRPr kumimoji="1" lang="en-US" altLang="ja-JP" sz="2800" b="1" i="1" u="sng" dirty="0" smtClean="0">
              <a:effectLst>
                <a:outerShdw blurRad="38100" dist="38100" dir="2700000" algn="tl">
                  <a:srgbClr val="000000">
                    <a:alpha val="43137"/>
                  </a:srgbClr>
                </a:outerShdw>
              </a:effectLst>
            </a:endParaRPr>
          </a:p>
          <a:p>
            <a:pPr marL="0" indent="0">
              <a:buNone/>
            </a:pPr>
            <a:r>
              <a:rPr kumimoji="1" lang="ja-JP" altLang="en-US" sz="2800" b="1" i="1" u="sng" dirty="0" smtClean="0">
                <a:effectLst>
                  <a:outerShdw blurRad="38100" dist="38100" dir="2700000" algn="tl">
                    <a:srgbClr val="000000">
                      <a:alpha val="43137"/>
                    </a:srgbClr>
                  </a:outerShdw>
                </a:effectLst>
              </a:rPr>
              <a:t>結果</a:t>
            </a:r>
            <a:endParaRPr kumimoji="1" lang="ja-JP" altLang="en-US" sz="28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31</a:t>
            </a:fld>
            <a:endParaRPr lang="ja-JP" altLang="en-US" dirty="0"/>
          </a:p>
        </p:txBody>
      </p:sp>
      <p:pic>
        <p:nvPicPr>
          <p:cNvPr id="6" name="shear_nec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5433" y="661104"/>
            <a:ext cx="6712435" cy="5739132"/>
          </a:xfrm>
          <a:prstGeom prst="rect">
            <a:avLst/>
          </a:prstGeom>
        </p:spPr>
      </p:pic>
      <mc:AlternateContent xmlns:mc="http://schemas.openxmlformats.org/markup-compatibility/2006">
        <mc:Choice xmlns:a14="http://schemas.microsoft.com/office/drawing/2010/main" Requires="a14">
          <p:sp>
            <p:nvSpPr>
              <p:cNvPr id="7" name="テキスト ボックス 6"/>
              <p:cNvSpPr txBox="1"/>
              <p:nvPr/>
            </p:nvSpPr>
            <p:spPr>
              <a:xfrm>
                <a:off x="7927867" y="2464575"/>
                <a:ext cx="1215435" cy="3939540"/>
              </a:xfrm>
              <a:prstGeom prst="rect">
                <a:avLst/>
              </a:prstGeom>
              <a:noFill/>
            </p:spPr>
            <p:txBody>
              <a:bodyPr wrap="square" lIns="0" tIns="0" rIns="0" bIns="0" rtlCol="0">
                <a:spAutoFit/>
              </a:bodyPr>
              <a:lstStyle/>
              <a:p>
                <a:pPr algn="ctr"/>
                <a:r>
                  <a:rPr kumimoji="1" lang="ja-JP" altLang="en-US" sz="1600" dirty="0" smtClean="0"/>
                  <a:t>妥当な解が</a:t>
                </a:r>
                <a:endParaRPr kumimoji="1" lang="en-US" altLang="ja-JP" sz="1600" dirty="0" smtClean="0"/>
              </a:p>
              <a:p>
                <a:pPr algn="ctr"/>
                <a:r>
                  <a:rPr lang="ja-JP" altLang="en-US" sz="1600" dirty="0"/>
                  <a:t>得</a:t>
                </a:r>
                <a:r>
                  <a:rPr lang="ja-JP" altLang="en-US" sz="1600" dirty="0" smtClean="0"/>
                  <a:t>られている．</a:t>
                </a:r>
                <a:endParaRPr lang="en-US" altLang="ja-JP" sz="1600" dirty="0" smtClean="0"/>
              </a:p>
              <a:p>
                <a:pPr algn="ctr"/>
                <a:endParaRPr lang="en-US" altLang="ja-JP" sz="1600" dirty="0" smtClean="0"/>
              </a:p>
              <a:p>
                <a:pPr algn="ctr"/>
                <a:r>
                  <a:rPr kumimoji="1" lang="ja-JP" altLang="en-US" sz="1600" dirty="0" smtClean="0"/>
                  <a:t>しかし，</a:t>
                </a:r>
                <a:endParaRPr kumimoji="1" lang="en-US" altLang="ja-JP" sz="1600" dirty="0" smtClean="0"/>
              </a:p>
              <a:p>
                <a:pPr algn="ctr"/>
                <a:r>
                  <a:rPr lang="en-US" altLang="ja-JP" sz="1600" dirty="0" smtClean="0"/>
                  <a:t>2.8m</a:t>
                </a:r>
                <a:r>
                  <a:rPr lang="ja-JP" altLang="en-US" sz="1600" dirty="0" smtClean="0"/>
                  <a:t>変位を</a:t>
                </a:r>
                <a:endParaRPr lang="en-US" altLang="ja-JP" sz="1600" dirty="0" smtClean="0"/>
              </a:p>
              <a:p>
                <a:pPr algn="ctr"/>
                <a:r>
                  <a:rPr kumimoji="1" lang="ja-JP" altLang="en-US" sz="1600" dirty="0" smtClean="0"/>
                  <a:t>超えた所で</a:t>
                </a:r>
                <a:endParaRPr kumimoji="1" lang="en-US" altLang="ja-JP" sz="1600" dirty="0" smtClean="0"/>
              </a:p>
              <a:p>
                <a:pPr algn="ctr"/>
                <a:r>
                  <a:rPr kumimoji="1" lang="ja-JP" altLang="en-US" sz="1600" dirty="0" smtClean="0"/>
                  <a:t>メッシュ</a:t>
                </a:r>
                <a:r>
                  <a:rPr kumimoji="1" lang="en-US" altLang="ja-JP" sz="1600" dirty="0" smtClean="0"/>
                  <a:t/>
                </a:r>
                <a:br>
                  <a:rPr kumimoji="1" lang="en-US" altLang="ja-JP" sz="1600" dirty="0" smtClean="0"/>
                </a:br>
                <a:r>
                  <a:rPr kumimoji="1" lang="ja-JP" altLang="en-US" sz="1600" dirty="0" smtClean="0"/>
                  <a:t>リゾーニング</a:t>
                </a:r>
                <a:r>
                  <a:rPr kumimoji="1" lang="en-US" altLang="ja-JP" sz="1600" dirty="0" smtClean="0"/>
                  <a:t/>
                </a:r>
                <a:br>
                  <a:rPr kumimoji="1" lang="en-US" altLang="ja-JP" sz="1600" dirty="0" smtClean="0"/>
                </a:br>
                <a:r>
                  <a:rPr kumimoji="1" lang="ja-JP" altLang="en-US" sz="1600" dirty="0" smtClean="0"/>
                  <a:t>エラーで</a:t>
                </a:r>
                <a:endParaRPr kumimoji="1" lang="en-US" altLang="ja-JP" sz="1600" dirty="0" smtClean="0"/>
              </a:p>
              <a:p>
                <a:pPr algn="ctr"/>
                <a:r>
                  <a:rPr lang="ja-JP" altLang="en-US" sz="1600" dirty="0" smtClean="0"/>
                  <a:t>解析終了．</a:t>
                </a:r>
                <a:endParaRPr lang="en-US" altLang="ja-JP" sz="1600" dirty="0" smtClean="0"/>
              </a:p>
              <a:p>
                <a:pPr algn="ctr"/>
                <a:endParaRPr lang="en-US" altLang="ja-JP" sz="1600" dirty="0"/>
              </a:p>
              <a:p>
                <a:pPr algn="ctr"/>
                <a:r>
                  <a:rPr lang="ja-JP" altLang="en-US" sz="1600" dirty="0" smtClean="0"/>
                  <a:t>ネックの最終</a:t>
                </a:r>
                <a:r>
                  <a:rPr lang="en-US" altLang="ja-JP" sz="1600" dirty="0" smtClean="0"/>
                  <a:t/>
                </a:r>
                <a:br>
                  <a:rPr lang="en-US" altLang="ja-JP" sz="1600" dirty="0" smtClean="0"/>
                </a:br>
                <a:r>
                  <a:rPr lang="ja-JP" altLang="en-US" sz="1600" dirty="0" smtClean="0"/>
                  <a:t>ひずみ</a:t>
                </a:r>
                <a:r>
                  <a:rPr lang="en-US" altLang="ja-JP" sz="1600" dirty="0" smtClean="0"/>
                  <a:t>(</a:t>
                </a:r>
                <a14:m>
                  <m:oMath xmlns:m="http://schemas.openxmlformats.org/officeDocument/2006/math">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𝐹</m:t>
                        </m:r>
                      </m:e>
                      <m:sub>
                        <m:r>
                          <a:rPr lang="en-US" altLang="ja-JP" sz="1600" b="0" i="1" smtClean="0">
                            <a:latin typeface="Cambria Math" panose="02040503050406030204" pitchFamily="18" charset="0"/>
                          </a:rPr>
                          <m:t>𝑧𝑧</m:t>
                        </m:r>
                      </m:sub>
                    </m:sSub>
                  </m:oMath>
                </a14:m>
                <a:r>
                  <a:rPr lang="en-US" altLang="ja-JP" sz="1600" dirty="0" smtClean="0"/>
                  <a:t>)</a:t>
                </a:r>
                <a:r>
                  <a:rPr lang="ja-JP" altLang="en-US" sz="1600" dirty="0" smtClean="0"/>
                  <a:t>は</a:t>
                </a:r>
                <a:r>
                  <a:rPr lang="en-US" altLang="ja-JP" sz="1600" dirty="0" smtClean="0"/>
                  <a:t/>
                </a:r>
                <a:br>
                  <a:rPr lang="en-US" altLang="ja-JP" sz="1600" dirty="0" smtClean="0"/>
                </a:br>
                <a:r>
                  <a:rPr lang="en-US" altLang="ja-JP" sz="1600" dirty="0" smtClean="0"/>
                  <a:t>72.9</a:t>
                </a:r>
                <a:r>
                  <a:rPr lang="ja-JP" altLang="en-US" sz="1600" dirty="0" err="1" smtClean="0"/>
                  <a:t>．</a:t>
                </a:r>
                <a:r>
                  <a:rPr lang="ja-JP" altLang="en-US" sz="1600" dirty="0" smtClean="0"/>
                  <a:t>つまり</a:t>
                </a:r>
                <a:r>
                  <a:rPr lang="en-US" altLang="ja-JP" sz="1600" dirty="0" smtClean="0"/>
                  <a:t/>
                </a:r>
                <a:br>
                  <a:rPr lang="en-US" altLang="ja-JP" sz="1600" dirty="0" smtClean="0"/>
                </a:br>
                <a:r>
                  <a:rPr lang="en-US" altLang="ja-JP" sz="1600" dirty="0" smtClean="0"/>
                  <a:t>7000%</a:t>
                </a:r>
                <a:r>
                  <a:rPr lang="ja-JP" altLang="en-US" sz="1600" dirty="0" smtClean="0"/>
                  <a:t>超の</a:t>
                </a:r>
                <a:r>
                  <a:rPr lang="en-US" altLang="ja-JP" sz="1600" dirty="0" smtClean="0"/>
                  <a:t/>
                </a:r>
                <a:br>
                  <a:rPr lang="en-US" altLang="ja-JP" sz="1600" dirty="0" smtClean="0"/>
                </a:br>
                <a:r>
                  <a:rPr lang="ja-JP" altLang="en-US" sz="1600" dirty="0" smtClean="0"/>
                  <a:t>公称ひずみ．</a:t>
                </a:r>
                <a:endParaRPr kumimoji="1" lang="ja-JP" altLang="en-US" sz="1600" dirty="0"/>
              </a:p>
            </p:txBody>
          </p:sp>
        </mc:Choice>
        <mc:Fallback>
          <p:sp>
            <p:nvSpPr>
              <p:cNvPr id="7" name="テキスト ボックス 6"/>
              <p:cNvSpPr txBox="1">
                <a:spLocks noRot="1" noChangeAspect="1" noMove="1" noResize="1" noEditPoints="1" noAdjustHandles="1" noChangeArrowheads="1" noChangeShapeType="1" noTextEdit="1"/>
              </p:cNvSpPr>
              <p:nvPr/>
            </p:nvSpPr>
            <p:spPr>
              <a:xfrm>
                <a:off x="7927867" y="2464575"/>
                <a:ext cx="1215435" cy="3939540"/>
              </a:xfrm>
              <a:prstGeom prst="rect">
                <a:avLst/>
              </a:prstGeom>
              <a:blipFill rotWithShape="0">
                <a:blip r:embed="rId5"/>
                <a:stretch>
                  <a:fillRect l="-12060" t="-1700" r="-12060" b="-200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971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3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a:t>弾塑性体のせん断ネッキング</a:t>
            </a:r>
            <a:r>
              <a:rPr lang="ja-JP" altLang="en-US" dirty="0" smtClean="0"/>
              <a:t>解析</a:t>
            </a:r>
            <a:endParaRPr kumimoji="1" lang="ja-JP" altLang="en-US" dirty="0"/>
          </a:p>
        </p:txBody>
      </p:sp>
      <p:sp>
        <p:nvSpPr>
          <p:cNvPr id="5" name="コンテンツ プレースホルダー 4"/>
          <p:cNvSpPr>
            <a:spLocks noGrp="1"/>
          </p:cNvSpPr>
          <p:nvPr>
            <p:ph idx="1"/>
          </p:nvPr>
        </p:nvSpPr>
        <p:spPr/>
        <p:txBody>
          <a:bodyPr/>
          <a:lstStyle/>
          <a:p>
            <a:pPr marL="0" indent="0">
              <a:buNone/>
            </a:pPr>
            <a:r>
              <a:rPr lang="en-US" altLang="ja-JP" sz="2400" b="1" i="1" u="sng" dirty="0" smtClean="0">
                <a:effectLst>
                  <a:outerShdw blurRad="38100" dist="38100" dir="2700000" algn="tl">
                    <a:srgbClr val="000000">
                      <a:alpha val="43137"/>
                    </a:srgbClr>
                  </a:outerShdw>
                </a:effectLst>
              </a:rPr>
              <a:t>2D</a:t>
            </a:r>
            <a:r>
              <a:rPr lang="ja-JP" altLang="en-US" sz="2400" b="1" i="1" u="sng" dirty="0" smtClean="0">
                <a:effectLst>
                  <a:outerShdw blurRad="38100" dist="38100" dir="2700000" algn="tl">
                    <a:srgbClr val="000000">
                      <a:alpha val="43137"/>
                    </a:srgbClr>
                  </a:outerShdw>
                </a:effectLst>
              </a:rPr>
              <a:t>の</a:t>
            </a:r>
            <a:endParaRPr lang="en-US" altLang="ja-JP" sz="2400" b="1" i="1" u="sng" dirty="0" smtClean="0">
              <a:effectLst>
                <a:outerShdw blurRad="38100" dist="38100" dir="2700000" algn="tl">
                  <a:srgbClr val="000000">
                    <a:alpha val="43137"/>
                  </a:srgbClr>
                </a:outerShdw>
              </a:effectLst>
            </a:endParaRPr>
          </a:p>
          <a:p>
            <a:pPr marL="0" indent="0">
              <a:buNone/>
            </a:pPr>
            <a:r>
              <a:rPr kumimoji="1" lang="ja-JP" altLang="en-US" sz="2400" b="1" i="1" u="sng" dirty="0" smtClean="0">
                <a:effectLst>
                  <a:outerShdw blurRad="38100" dist="38100" dir="2700000" algn="tl">
                    <a:srgbClr val="000000">
                      <a:alpha val="43137"/>
                    </a:srgbClr>
                  </a:outerShdw>
                </a:effectLst>
              </a:rPr>
              <a:t>解析</a:t>
            </a:r>
            <a:endParaRPr kumimoji="1" lang="en-US" altLang="ja-JP" sz="2400" b="1" i="1" u="sng" dirty="0" smtClean="0">
              <a:effectLst>
                <a:outerShdw blurRad="38100" dist="38100" dir="2700000" algn="tl">
                  <a:srgbClr val="000000">
                    <a:alpha val="43137"/>
                  </a:srgbClr>
                </a:outerShdw>
              </a:effectLst>
            </a:endParaRPr>
          </a:p>
          <a:p>
            <a:pPr marL="0" indent="0">
              <a:buNone/>
            </a:pPr>
            <a:r>
              <a:rPr kumimoji="1" lang="ja-JP" altLang="en-US" sz="2400" b="1" i="1" u="sng" dirty="0" smtClean="0">
                <a:effectLst>
                  <a:outerShdw blurRad="38100" dist="38100" dir="2700000" algn="tl">
                    <a:srgbClr val="000000">
                      <a:alpha val="43137"/>
                    </a:srgbClr>
                  </a:outerShdw>
                </a:effectLst>
              </a:rPr>
              <a:t>結果</a:t>
            </a:r>
            <a:endParaRPr kumimoji="1" lang="ja-JP" altLang="en-US" sz="2800" dirty="0"/>
          </a:p>
        </p:txBody>
      </p:sp>
      <p:sp>
        <p:nvSpPr>
          <p:cNvPr id="3" name="スライド番号プレースホルダー 2"/>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32</a:t>
            </a:fld>
            <a:endParaRPr lang="ja-JP" altLang="en-US" dirty="0"/>
          </a:p>
        </p:txBody>
      </p:sp>
      <p:pic>
        <p:nvPicPr>
          <p:cNvPr id="6" name="2d_shift-e_p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3628" y="678904"/>
            <a:ext cx="7783813" cy="5718720"/>
          </a:xfrm>
          <a:prstGeom prst="rect">
            <a:avLst/>
          </a:prstGeom>
        </p:spPr>
      </p:pic>
    </p:spTree>
    <p:extLst>
      <p:ext uri="{BB962C8B-B14F-4D97-AF65-F5344CB8AC3E}">
        <p14:creationId xmlns:p14="http://schemas.microsoft.com/office/powerpoint/2010/main" val="10814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6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75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フィラー充填ゴムの引張り解析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解析条件</a:t>
            </a:r>
            <a:endParaRPr kumimoji="1"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a:p>
          <a:p>
            <a:endParaRPr lang="en-US" altLang="ja-JP" sz="2800" dirty="0" smtClean="0"/>
          </a:p>
          <a:p>
            <a:endParaRPr lang="en-US" altLang="ja-JP" sz="2800" dirty="0"/>
          </a:p>
          <a:p>
            <a:endParaRPr lang="en-US" altLang="ja-JP" sz="2800" dirty="0" smtClean="0"/>
          </a:p>
          <a:p>
            <a:endParaRPr lang="en-US" altLang="ja-JP" sz="2800" dirty="0"/>
          </a:p>
          <a:p>
            <a:r>
              <a:rPr lang="ja-JP" altLang="en-US" sz="2800" dirty="0"/>
              <a:t>平面</a:t>
            </a:r>
            <a:r>
              <a:rPr lang="ja-JP" altLang="en-US" sz="2800" dirty="0" smtClean="0"/>
              <a:t>ひずみ，</a:t>
            </a:r>
            <a:r>
              <a:rPr lang="ja-JP" altLang="en-US" sz="2800" dirty="0"/>
              <a:t>静的</a:t>
            </a:r>
            <a:r>
              <a:rPr lang="ja-JP" altLang="en-US" sz="2800" dirty="0" smtClean="0"/>
              <a:t>，</a:t>
            </a:r>
            <a:r>
              <a:rPr lang="en-US" altLang="ja-JP" sz="2800" dirty="0" smtClean="0"/>
              <a:t>1 </a:t>
            </a:r>
            <a:r>
              <a:rPr lang="en-US" altLang="ja-JP" sz="2800" dirty="0"/>
              <a:t>m </a:t>
            </a:r>
            <a:r>
              <a:rPr lang="en-US" altLang="ja-JP" sz="2800" dirty="0" smtClean="0"/>
              <a:t>x 1 </a:t>
            </a:r>
            <a:r>
              <a:rPr lang="en-US" altLang="ja-JP" sz="2800" dirty="0"/>
              <a:t>m</a:t>
            </a:r>
            <a:r>
              <a:rPr lang="ja-JP" altLang="en-US" sz="2800" dirty="0" smtClean="0"/>
              <a:t>の</a:t>
            </a:r>
            <a:r>
              <a:rPr lang="ja-JP" altLang="en-US" sz="2800" dirty="0"/>
              <a:t>正方形</a:t>
            </a:r>
            <a:r>
              <a:rPr lang="ja-JP" altLang="en-US" sz="2800" dirty="0" smtClean="0"/>
              <a:t>領域</a:t>
            </a:r>
            <a:endParaRPr lang="en-US" altLang="ja-JP" sz="2800" dirty="0"/>
          </a:p>
          <a:p>
            <a:r>
              <a:rPr lang="ja-JP" altLang="en-US" sz="2800" dirty="0" smtClean="0"/>
              <a:t>左辺を</a:t>
            </a:r>
            <a:r>
              <a:rPr lang="ja-JP" altLang="en-US" sz="2800" dirty="0"/>
              <a:t>完全拘束</a:t>
            </a:r>
            <a:endParaRPr lang="en-US" altLang="ja-JP" sz="2800" dirty="0"/>
          </a:p>
          <a:p>
            <a:r>
              <a:rPr lang="ja-JP" altLang="en-US" sz="2800" dirty="0" smtClean="0"/>
              <a:t>右辺を</a:t>
            </a:r>
            <a:r>
              <a:rPr lang="en-US" altLang="ja-JP" sz="2800" dirty="0" smtClean="0"/>
              <a:t>y</a:t>
            </a:r>
            <a:r>
              <a:rPr lang="ja-JP" altLang="en-US" sz="2800" dirty="0"/>
              <a:t>変位拘束の上</a:t>
            </a:r>
            <a:r>
              <a:rPr lang="ja-JP" altLang="en-US" sz="2800" dirty="0" smtClean="0"/>
              <a:t>，</a:t>
            </a:r>
            <a:r>
              <a:rPr lang="en-US" altLang="ja-JP" sz="2800" dirty="0" smtClean="0"/>
              <a:t>+x</a:t>
            </a:r>
            <a:r>
              <a:rPr lang="ja-JP" altLang="en-US" sz="2800" dirty="0" smtClean="0"/>
              <a:t>方向</a:t>
            </a:r>
            <a:r>
              <a:rPr lang="ja-JP" altLang="en-US" sz="2800" dirty="0"/>
              <a:t>に強制変位</a:t>
            </a:r>
            <a:endParaRPr lang="en-US" altLang="ja-JP" sz="2800" dirty="0"/>
          </a:p>
          <a:p>
            <a:r>
              <a:rPr lang="ja-JP" altLang="en-US" sz="2800" dirty="0"/>
              <a:t>独自改良版</a:t>
            </a:r>
            <a:r>
              <a:rPr lang="en-US" altLang="ja-JP" sz="2800" dirty="0"/>
              <a:t>selective </a:t>
            </a:r>
            <a:r>
              <a:rPr lang="en-US" altLang="ja-JP" sz="2800" spc="-150" dirty="0"/>
              <a:t>E</a:t>
            </a:r>
            <a:r>
              <a:rPr lang="en-US" altLang="ja-JP" sz="2800" spc="-150" dirty="0" smtClean="0"/>
              <a:t>S/NS-FEM</a:t>
            </a:r>
            <a:r>
              <a:rPr lang="ja-JP" altLang="en-US" sz="2800" dirty="0" smtClean="0"/>
              <a:t>で三角形要素</a:t>
            </a:r>
            <a:r>
              <a:rPr lang="ja-JP" altLang="en-US" sz="2800" dirty="0"/>
              <a:t>を使用</a:t>
            </a:r>
          </a:p>
          <a:p>
            <a:pPr marL="0" indent="0">
              <a:buNone/>
            </a:pPr>
            <a:endParaRPr kumimoji="1" lang="ja-JP" altLang="en-US" sz="28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33</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946" y="657225"/>
            <a:ext cx="5105410" cy="3403099"/>
          </a:xfrm>
          <a:prstGeom prst="rect">
            <a:avLst/>
          </a:prstGeom>
        </p:spPr>
      </p:pic>
    </p:spTree>
    <p:extLst>
      <p:ext uri="{BB962C8B-B14F-4D97-AF65-F5344CB8AC3E}">
        <p14:creationId xmlns:p14="http://schemas.microsoft.com/office/powerpoint/2010/main" val="1079664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フィラー充填ゴムの引張り解析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解析条件</a:t>
                </a:r>
                <a:endParaRPr kumimoji="1"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a:p>
              <a:p>
                <a:endParaRPr lang="en-US" altLang="ja-JP" sz="2800" dirty="0" smtClean="0"/>
              </a:p>
              <a:p>
                <a:endParaRPr lang="en-US" altLang="ja-JP" sz="2800" dirty="0"/>
              </a:p>
              <a:p>
                <a:endParaRPr lang="en-US" altLang="ja-JP" sz="2800" dirty="0" smtClean="0"/>
              </a:p>
              <a:p>
                <a:endParaRPr lang="en-US" altLang="ja-JP" sz="2800" dirty="0"/>
              </a:p>
              <a:p>
                <a:r>
                  <a:rPr kumimoji="1" lang="ja-JP" altLang="en-US" sz="2800" dirty="0" smtClean="0"/>
                  <a:t>フィラー，マトリックス共に</a:t>
                </a:r>
                <a:r>
                  <a:rPr kumimoji="1" lang="en-US" altLang="ja-JP" sz="2800" dirty="0" smtClean="0"/>
                  <a:t>Neo-</a:t>
                </a:r>
                <a:r>
                  <a:rPr kumimoji="1" lang="en-US" altLang="ja-JP" sz="2800" dirty="0" err="1" smtClean="0"/>
                  <a:t>Hookean</a:t>
                </a:r>
                <a:r>
                  <a:rPr kumimoji="1" lang="ja-JP" altLang="en-US" sz="2800" dirty="0" smtClean="0"/>
                  <a:t>超弾性体</a:t>
                </a:r>
                <a:endParaRPr kumimoji="1" lang="en-US" altLang="ja-JP" sz="2800" dirty="0" smtClean="0"/>
              </a:p>
              <a:p>
                <a:pPr lvl="1"/>
                <a:r>
                  <a:rPr lang="ja-JP" altLang="en-US" sz="2400" dirty="0" smtClean="0">
                    <a:solidFill>
                      <a:srgbClr val="FF00FF"/>
                    </a:solidFill>
                  </a:rPr>
                  <a:t>フィラーは硬いゴム（</a:t>
                </a:r>
                <a14:m>
                  <m:oMath xmlns:m="http://schemas.openxmlformats.org/officeDocument/2006/math">
                    <m:sSup>
                      <m:sSupPr>
                        <m:ctrlPr>
                          <a:rPr lang="en-US" altLang="ja-JP" sz="2400" b="0" i="1" smtClean="0">
                            <a:solidFill>
                              <a:srgbClr val="FF00FF"/>
                            </a:solidFill>
                            <a:latin typeface="Cambria Math" panose="02040503050406030204" pitchFamily="18" charset="0"/>
                          </a:rPr>
                        </m:ctrlPr>
                      </m:sSupPr>
                      <m:e>
                        <m:r>
                          <a:rPr lang="en-US" altLang="ja-JP" sz="2400" b="0" i="1" smtClean="0">
                            <a:solidFill>
                              <a:srgbClr val="FF00FF"/>
                            </a:solidFill>
                            <a:latin typeface="Cambria Math" panose="02040503050406030204" pitchFamily="18" charset="0"/>
                          </a:rPr>
                          <m:t>𝐸</m:t>
                        </m:r>
                      </m:e>
                      <m:sup>
                        <m:r>
                          <m:rPr>
                            <m:sty m:val="p"/>
                          </m:rPr>
                          <a:rPr lang="en-US" altLang="ja-JP" sz="2400" b="0" i="0" smtClean="0">
                            <a:solidFill>
                              <a:srgbClr val="FF00FF"/>
                            </a:solidFill>
                            <a:latin typeface="Cambria Math" panose="02040503050406030204" pitchFamily="18" charset="0"/>
                          </a:rPr>
                          <m:t>initial</m:t>
                        </m:r>
                      </m:sup>
                    </m:sSup>
                    <m:r>
                      <a:rPr lang="en-US" altLang="ja-JP" sz="2400" b="0" i="1" smtClean="0">
                        <a:solidFill>
                          <a:srgbClr val="FF00FF"/>
                        </a:solidFill>
                        <a:latin typeface="Cambria Math" panose="02040503050406030204" pitchFamily="18" charset="0"/>
                      </a:rPr>
                      <m:t>=100 </m:t>
                    </m:r>
                    <m:r>
                      <m:rPr>
                        <m:nor/>
                      </m:rPr>
                      <a:rPr lang="en-US" altLang="ja-JP" sz="2400" b="0" i="0" smtClean="0">
                        <a:solidFill>
                          <a:srgbClr val="FF00FF"/>
                        </a:solidFill>
                        <a:latin typeface="Cambria Math" panose="02040503050406030204" pitchFamily="18" charset="0"/>
                      </a:rPr>
                      <m:t>GPa</m:t>
                    </m:r>
                    <m:r>
                      <a:rPr lang="en-US" altLang="ja-JP" sz="2400" b="0" i="1" smtClean="0">
                        <a:solidFill>
                          <a:srgbClr val="FF00FF"/>
                        </a:solidFill>
                        <a:latin typeface="Cambria Math" panose="02040503050406030204" pitchFamily="18" charset="0"/>
                      </a:rPr>
                      <m:t>, </m:t>
                    </m:r>
                    <m:sSup>
                      <m:sSupPr>
                        <m:ctrlPr>
                          <a:rPr lang="en-US" altLang="ja-JP" sz="2400" b="0" i="1" smtClean="0">
                            <a:solidFill>
                              <a:srgbClr val="FF00FF"/>
                            </a:solidFill>
                            <a:latin typeface="Cambria Math" panose="02040503050406030204" pitchFamily="18" charset="0"/>
                          </a:rPr>
                        </m:ctrlPr>
                      </m:sSupPr>
                      <m:e>
                        <m:r>
                          <a:rPr lang="en-US" altLang="ja-JP" sz="2400" b="0" i="1" smtClean="0">
                            <a:solidFill>
                              <a:srgbClr val="FF00FF"/>
                            </a:solidFill>
                            <a:latin typeface="Cambria Math" panose="02040503050406030204" pitchFamily="18" charset="0"/>
                          </a:rPr>
                          <m:t> </m:t>
                        </m:r>
                        <m:r>
                          <a:rPr lang="en-US" altLang="ja-JP" sz="2400" b="0" i="1" smtClean="0">
                            <a:solidFill>
                              <a:srgbClr val="FF00FF"/>
                            </a:solidFill>
                            <a:latin typeface="Cambria Math" panose="02040503050406030204" pitchFamily="18" charset="0"/>
                          </a:rPr>
                          <m:t>𝜈</m:t>
                        </m:r>
                      </m:e>
                      <m:sup>
                        <m:r>
                          <m:rPr>
                            <m:sty m:val="p"/>
                          </m:rPr>
                          <a:rPr lang="en-US" altLang="ja-JP" sz="2400" b="0" i="0" smtClean="0">
                            <a:solidFill>
                              <a:srgbClr val="FF00FF"/>
                            </a:solidFill>
                            <a:latin typeface="Cambria Math" panose="02040503050406030204" pitchFamily="18" charset="0"/>
                          </a:rPr>
                          <m:t>initial</m:t>
                        </m:r>
                      </m:sup>
                    </m:sSup>
                    <m:r>
                      <a:rPr lang="en-US" altLang="ja-JP" sz="2400" b="0" i="1" smtClean="0">
                        <a:solidFill>
                          <a:srgbClr val="FF00FF"/>
                        </a:solidFill>
                        <a:latin typeface="Cambria Math" panose="02040503050406030204" pitchFamily="18" charset="0"/>
                      </a:rPr>
                      <m:t>=0.49</m:t>
                    </m:r>
                  </m:oMath>
                </a14:m>
                <a:r>
                  <a:rPr lang="ja-JP" altLang="en-US" sz="2400" dirty="0" smtClean="0">
                    <a:solidFill>
                      <a:srgbClr val="FF00FF"/>
                    </a:solidFill>
                  </a:rPr>
                  <a:t>）</a:t>
                </a:r>
                <a:endParaRPr lang="en-US" altLang="ja-JP" sz="2400" dirty="0" smtClean="0">
                  <a:solidFill>
                    <a:srgbClr val="FF00FF"/>
                  </a:solidFill>
                </a:endParaRPr>
              </a:p>
              <a:p>
                <a:pPr lvl="1"/>
                <a:r>
                  <a:rPr kumimoji="1" lang="ja-JP" altLang="en-US" sz="2400" dirty="0" smtClean="0"/>
                  <a:t>マトリックスは柔らかい</a:t>
                </a:r>
                <a:r>
                  <a:rPr lang="ja-JP" altLang="en-US" sz="2400" dirty="0" smtClean="0">
                    <a:solidFill>
                      <a:schemeClr val="tx1"/>
                    </a:solidFill>
                  </a:rPr>
                  <a:t>（</a:t>
                </a:r>
                <a14:m>
                  <m:oMath xmlns:m="http://schemas.openxmlformats.org/officeDocument/2006/math">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𝐸</m:t>
                        </m:r>
                      </m:e>
                      <m:sup>
                        <m:r>
                          <m:rPr>
                            <m:sty m:val="p"/>
                          </m:rPr>
                          <a:rPr lang="en-US" altLang="ja-JP" sz="2400">
                            <a:solidFill>
                              <a:schemeClr val="tx1"/>
                            </a:solidFill>
                            <a:latin typeface="Cambria Math" panose="02040503050406030204" pitchFamily="18" charset="0"/>
                          </a:rPr>
                          <m:t>initial</m:t>
                        </m:r>
                      </m:sup>
                    </m:sSup>
                    <m:r>
                      <a:rPr lang="en-US" altLang="ja-JP" sz="2400" i="1">
                        <a:solidFill>
                          <a:schemeClr val="tx1"/>
                        </a:solidFill>
                        <a:latin typeface="Cambria Math" panose="02040503050406030204" pitchFamily="18" charset="0"/>
                      </a:rPr>
                      <m:t>=1 </m:t>
                    </m:r>
                    <m:r>
                      <m:rPr>
                        <m:nor/>
                      </m:rPr>
                      <a:rPr lang="en-US" altLang="ja-JP" sz="2400">
                        <a:solidFill>
                          <a:schemeClr val="tx1"/>
                        </a:solidFill>
                        <a:latin typeface="Cambria Math" panose="02040503050406030204" pitchFamily="18" charset="0"/>
                      </a:rPr>
                      <m:t>GPa</m:t>
                    </m:r>
                    <m:r>
                      <a:rPr lang="en-US" altLang="ja-JP" sz="2400" i="1">
                        <a:solidFill>
                          <a:schemeClr val="tx1"/>
                        </a:solidFill>
                        <a:latin typeface="Cambria Math" panose="02040503050406030204" pitchFamily="18" charset="0"/>
                      </a:rPr>
                      <m:t>, </m:t>
                    </m:r>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 </m:t>
                        </m:r>
                        <m:r>
                          <a:rPr lang="en-US" altLang="ja-JP" sz="2400" i="1">
                            <a:solidFill>
                              <a:schemeClr val="tx1"/>
                            </a:solidFill>
                            <a:latin typeface="Cambria Math" panose="02040503050406030204" pitchFamily="18" charset="0"/>
                          </a:rPr>
                          <m:t>𝜈</m:t>
                        </m:r>
                      </m:e>
                      <m:sup>
                        <m:r>
                          <m:rPr>
                            <m:sty m:val="p"/>
                          </m:rPr>
                          <a:rPr lang="en-US" altLang="ja-JP" sz="2400">
                            <a:solidFill>
                              <a:schemeClr val="tx1"/>
                            </a:solidFill>
                            <a:latin typeface="Cambria Math" panose="02040503050406030204" pitchFamily="18" charset="0"/>
                          </a:rPr>
                          <m:t>initial</m:t>
                        </m:r>
                      </m:sup>
                    </m:sSup>
                    <m:r>
                      <a:rPr lang="en-US" altLang="ja-JP" sz="2400" i="1">
                        <a:solidFill>
                          <a:schemeClr val="tx1"/>
                        </a:solidFill>
                        <a:latin typeface="Cambria Math" panose="02040503050406030204" pitchFamily="18" charset="0"/>
                      </a:rPr>
                      <m:t>=0.49</m:t>
                    </m:r>
                  </m:oMath>
                </a14:m>
                <a:r>
                  <a:rPr lang="ja-JP" altLang="en-US" sz="2400" dirty="0" smtClean="0">
                    <a:solidFill>
                      <a:schemeClr val="tx1"/>
                    </a:solidFill>
                  </a:rPr>
                  <a:t>）</a:t>
                </a:r>
                <a:endParaRPr lang="en-US" altLang="ja-JP" sz="2400" dirty="0" smtClean="0">
                  <a:solidFill>
                    <a:schemeClr val="tx1"/>
                  </a:solidFill>
                </a:endParaRPr>
              </a:p>
              <a:p>
                <a:r>
                  <a:rPr lang="en-US" altLang="ja-JP" sz="2800" dirty="0" smtClean="0"/>
                  <a:t>0.2 m</a:t>
                </a:r>
                <a:r>
                  <a:rPr lang="ja-JP" altLang="en-US" sz="2800" dirty="0" smtClean="0"/>
                  <a:t>変位毎にメッシュリゾーニングを実施．</a:t>
                </a:r>
                <a:endParaRPr lang="en-US" altLang="ja-JP" sz="2800" dirty="0">
                  <a:solidFill>
                    <a:schemeClr val="tx1"/>
                  </a:solidFill>
                </a:endParaRPr>
              </a:p>
              <a:p>
                <a:pPr lvl="1"/>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34</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946" y="657225"/>
            <a:ext cx="5105410" cy="3403099"/>
          </a:xfrm>
          <a:prstGeom prst="rect">
            <a:avLst/>
          </a:prstGeom>
        </p:spPr>
      </p:pic>
    </p:spTree>
    <p:extLst>
      <p:ext uri="{BB962C8B-B14F-4D97-AF65-F5344CB8AC3E}">
        <p14:creationId xmlns:p14="http://schemas.microsoft.com/office/powerpoint/2010/main" val="1271149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フィラー充填ゴムの引張り解析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解析結果</a:t>
            </a: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1400" b="1" i="1" u="sng" dirty="0">
              <a:effectLst>
                <a:outerShdw blurRad="38100" dist="38100" dir="2700000" algn="tl">
                  <a:srgbClr val="000000">
                    <a:alpha val="43137"/>
                  </a:srgbClr>
                </a:outerShdw>
              </a:effectLst>
            </a:endParaRPr>
          </a:p>
          <a:p>
            <a:pPr marL="0" indent="0" algn="r">
              <a:buNone/>
            </a:pPr>
            <a:r>
              <a:rPr kumimoji="1" lang="ja-JP" altLang="en-US" sz="2000" dirty="0" smtClean="0"/>
              <a:t>妥当な解が得られている．</a:t>
            </a:r>
            <a:r>
              <a:rPr lang="en-US" altLang="ja-JP" sz="2000" dirty="0"/>
              <a:t/>
            </a:r>
            <a:br>
              <a:rPr lang="en-US" altLang="ja-JP" sz="2000" dirty="0"/>
            </a:br>
            <a:r>
              <a:rPr lang="ja-JP" altLang="en-US" sz="2000" dirty="0" smtClean="0"/>
              <a:t>しかし，</a:t>
            </a:r>
            <a:r>
              <a:rPr lang="en-US" altLang="ja-JP" sz="2000" dirty="0" smtClean="0"/>
              <a:t>1.8m</a:t>
            </a:r>
            <a:r>
              <a:rPr lang="ja-JP" altLang="en-US" sz="2000" dirty="0" smtClean="0"/>
              <a:t>変位を超えた所で</a:t>
            </a:r>
            <a:r>
              <a:rPr lang="en-US" altLang="ja-JP" sz="2000" dirty="0"/>
              <a:t/>
            </a:r>
            <a:br>
              <a:rPr lang="en-US" altLang="ja-JP" sz="2000" dirty="0"/>
            </a:br>
            <a:r>
              <a:rPr kumimoji="1" lang="ja-JP" altLang="en-US" sz="2000" dirty="0" smtClean="0"/>
              <a:t>メッシュリゾーニングエラーで解析終了．</a:t>
            </a:r>
            <a:endParaRPr kumimoji="1" lang="ja-JP" altLang="en-US" sz="2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35</a:t>
            </a:fld>
            <a:endParaRPr lang="ja-JP" altLang="en-US" dirty="0"/>
          </a:p>
        </p:txBody>
      </p:sp>
      <p:pic>
        <p:nvPicPr>
          <p:cNvPr id="5" name="filler_particle_composi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6429"/>
            <a:ext cx="9144000" cy="4168775"/>
          </a:xfrm>
          <a:prstGeom prst="rect">
            <a:avLst/>
          </a:prstGeom>
        </p:spPr>
      </p:pic>
    </p:spTree>
    <p:extLst>
      <p:ext uri="{BB962C8B-B14F-4D97-AF65-F5344CB8AC3E}">
        <p14:creationId xmlns:p14="http://schemas.microsoft.com/office/powerpoint/2010/main" val="1650234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smtClean="0"/>
              <a:t>まとめ</a:t>
            </a:r>
            <a:endParaRPr lang="en-US" altLang="ja-JP" sz="4000" dirty="0" smtClean="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36</a:t>
            </a:fld>
            <a:endParaRPr lang="ja-JP" altLang="en-US" dirty="0"/>
          </a:p>
        </p:txBody>
      </p:sp>
    </p:spTree>
    <p:extLst>
      <p:ext uri="{BB962C8B-B14F-4D97-AF65-F5344CB8AC3E}">
        <p14:creationId xmlns:p14="http://schemas.microsoft.com/office/powerpoint/2010/main" val="15140101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まとめ＆今後</a:t>
            </a:r>
            <a:r>
              <a:rPr lang="ja-JP" altLang="en-US" dirty="0"/>
              <a:t>の予定</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まとめ</a:t>
            </a:r>
            <a:endParaRPr lang="en-US" altLang="ja-JP" dirty="0" smtClean="0"/>
          </a:p>
          <a:p>
            <a:pPr lvl="1"/>
            <a:r>
              <a:rPr lang="ja-JP" altLang="en-US" dirty="0" smtClean="0">
                <a:solidFill>
                  <a:srgbClr val="FF00FF"/>
                </a:solidFill>
              </a:rPr>
              <a:t>独自改良版</a:t>
            </a:r>
            <a:r>
              <a:rPr lang="en-US" altLang="ja-JP" dirty="0" smtClean="0">
                <a:solidFill>
                  <a:srgbClr val="FF00FF"/>
                </a:solidFill>
              </a:rPr>
              <a:t>selective S-FEM</a:t>
            </a:r>
            <a:r>
              <a:rPr lang="ja-JP" altLang="en-US" dirty="0" smtClean="0"/>
              <a:t>により，</a:t>
            </a:r>
            <a:r>
              <a:rPr lang="ja-JP" altLang="en-US" dirty="0">
                <a:solidFill>
                  <a:srgbClr val="C00000"/>
                </a:solidFill>
              </a:rPr>
              <a:t>任意の非線形</a:t>
            </a:r>
            <a:r>
              <a:rPr lang="ja-JP" altLang="en-US" dirty="0" smtClean="0">
                <a:solidFill>
                  <a:srgbClr val="C00000"/>
                </a:solidFill>
              </a:rPr>
              <a:t>材料モデル</a:t>
            </a:r>
            <a:r>
              <a:rPr lang="ja-JP" altLang="en-US" dirty="0" smtClean="0"/>
              <a:t>に対して</a:t>
            </a:r>
            <a:r>
              <a:rPr lang="ja-JP" altLang="en-US" dirty="0" smtClean="0">
                <a:solidFill>
                  <a:srgbClr val="0000CC"/>
                </a:solidFill>
              </a:rPr>
              <a:t>四面体／三角形形要素</a:t>
            </a:r>
            <a:r>
              <a:rPr lang="ja-JP" altLang="en-US" dirty="0" smtClean="0"/>
              <a:t>を用いても</a:t>
            </a:r>
            <a:r>
              <a:rPr lang="ja-JP" altLang="en-US" u="sng" dirty="0" smtClean="0">
                <a:effectLst>
                  <a:outerShdw blurRad="38100" dist="38100" dir="2700000" algn="tl">
                    <a:srgbClr val="000000">
                      <a:alpha val="43137"/>
                    </a:srgbClr>
                  </a:outerShdw>
                </a:effectLst>
              </a:rPr>
              <a:t>ロッキングを起こさない</a:t>
            </a:r>
            <a:r>
              <a:rPr lang="ja-JP" altLang="en-US" dirty="0" smtClean="0"/>
              <a:t>大変形解析を実現した．</a:t>
            </a:r>
            <a:endParaRPr lang="en-US" altLang="ja-JP" dirty="0" smtClean="0"/>
          </a:p>
          <a:p>
            <a:pPr lvl="1"/>
            <a:r>
              <a:rPr lang="ja-JP" altLang="en-US" dirty="0"/>
              <a:t>独自</a:t>
            </a:r>
            <a:r>
              <a:rPr lang="ja-JP" altLang="en-US" dirty="0" smtClean="0"/>
              <a:t>改良版</a:t>
            </a:r>
            <a:r>
              <a:rPr lang="en-US" altLang="ja-JP" dirty="0" smtClean="0"/>
              <a:t>selective S-FEM</a:t>
            </a:r>
            <a:r>
              <a:rPr lang="ja-JP" altLang="en-US" dirty="0" smtClean="0"/>
              <a:t>と</a:t>
            </a:r>
            <a:r>
              <a:rPr lang="ja-JP" altLang="en-US" dirty="0"/>
              <a:t>適合</a:t>
            </a:r>
            <a:r>
              <a:rPr lang="ja-JP" altLang="en-US" dirty="0" smtClean="0"/>
              <a:t>する</a:t>
            </a:r>
            <a:r>
              <a:rPr lang="ja-JP" altLang="en-US" dirty="0" smtClean="0">
                <a:solidFill>
                  <a:srgbClr val="FF0000"/>
                </a:solidFill>
              </a:rPr>
              <a:t>メッシュリゾーニング法</a:t>
            </a:r>
            <a:r>
              <a:rPr lang="ja-JP" altLang="en-US" dirty="0" smtClean="0"/>
              <a:t>を提案した．</a:t>
            </a:r>
            <a:endParaRPr lang="en-US" altLang="ja-JP" dirty="0"/>
          </a:p>
          <a:p>
            <a:endParaRPr lang="en-US" altLang="ja-JP" sz="1000" dirty="0" smtClean="0"/>
          </a:p>
          <a:p>
            <a:pPr eaLnBrk="1" hangingPunct="1">
              <a:lnSpc>
                <a:spcPct val="90000"/>
              </a:lnSpc>
            </a:pPr>
            <a:r>
              <a:rPr lang="ja-JP" altLang="en-US" dirty="0" smtClean="0"/>
              <a:t>今後の予定</a:t>
            </a:r>
            <a:endParaRPr lang="en-US" altLang="ja-JP" dirty="0" smtClean="0"/>
          </a:p>
          <a:p>
            <a:pPr lvl="1" eaLnBrk="1" hangingPunct="1">
              <a:lnSpc>
                <a:spcPct val="90000"/>
              </a:lnSpc>
            </a:pPr>
            <a:r>
              <a:rPr lang="ja-JP" altLang="en-US" dirty="0" smtClean="0"/>
              <a:t>圧力振動の抑制方法の検討</a:t>
            </a:r>
            <a:r>
              <a:rPr lang="ja-JP" altLang="en-US" dirty="0" smtClean="0"/>
              <a:t>．</a:t>
            </a:r>
            <a:endParaRPr lang="en-US" altLang="ja-JP" dirty="0" smtClean="0"/>
          </a:p>
          <a:p>
            <a:pPr lvl="1" eaLnBrk="1" hangingPunct="1">
              <a:lnSpc>
                <a:spcPct val="90000"/>
              </a:lnSpc>
            </a:pPr>
            <a:r>
              <a:rPr lang="ja-JP" altLang="en-US" dirty="0" smtClean="0"/>
              <a:t>応力や歪みの勾配に基づくリメッシングの粗密制御．</a:t>
            </a:r>
            <a:endParaRPr lang="en-US" altLang="ja-JP" dirty="0" smtClean="0"/>
          </a:p>
          <a:p>
            <a:pPr lvl="1" eaLnBrk="1" hangingPunct="1">
              <a:lnSpc>
                <a:spcPct val="90000"/>
              </a:lnSpc>
            </a:pPr>
            <a:r>
              <a:rPr lang="ja-JP" altLang="en-US" dirty="0" smtClean="0"/>
              <a:t>接触機能の追加</a:t>
            </a:r>
            <a:r>
              <a:rPr lang="ja-JP" altLang="en-US" dirty="0" smtClean="0"/>
              <a:t>．</a:t>
            </a:r>
            <a:endParaRPr lang="en-US" altLang="ja-JP" dirty="0" smtClean="0"/>
          </a:p>
          <a:p>
            <a:pPr lvl="1" eaLnBrk="1" hangingPunct="1">
              <a:lnSpc>
                <a:spcPct val="90000"/>
              </a:lnSpc>
            </a:pPr>
            <a:r>
              <a:rPr lang="ja-JP" altLang="en-US" dirty="0" smtClean="0"/>
              <a:t>ハイブリッド</a:t>
            </a:r>
            <a:r>
              <a:rPr lang="en-US" altLang="ja-JP" dirty="0" smtClean="0"/>
              <a:t>S-FEM</a:t>
            </a:r>
            <a:r>
              <a:rPr lang="ja-JP" altLang="en-US" dirty="0" smtClean="0"/>
              <a:t>の検討．</a:t>
            </a:r>
            <a:endParaRPr lang="en-US" altLang="ja-JP"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37</a:t>
            </a:fld>
            <a:endParaRPr lang="ja-JP" altLang="en-US" dirty="0"/>
          </a:p>
        </p:txBody>
      </p:sp>
    </p:spTree>
    <p:extLst>
      <p:ext uri="{BB962C8B-B14F-4D97-AF65-F5344CB8AC3E}">
        <p14:creationId xmlns:p14="http://schemas.microsoft.com/office/powerpoint/2010/main" val="1512501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話題提供</a:t>
            </a:r>
            <a:endParaRPr kumimoji="1" lang="ja-JP" altLang="en-US" dirty="0"/>
          </a:p>
        </p:txBody>
      </p:sp>
      <p:sp>
        <p:nvSpPr>
          <p:cNvPr id="3" name="コンテンツ プレースホルダー 2"/>
          <p:cNvSpPr>
            <a:spLocks noGrp="1"/>
          </p:cNvSpPr>
          <p:nvPr>
            <p:ph idx="1"/>
          </p:nvPr>
        </p:nvSpPr>
        <p:spPr/>
        <p:txBody>
          <a:bodyPr/>
          <a:lstStyle/>
          <a:p>
            <a:r>
              <a:rPr lang="en-US" altLang="ja-JP" sz="2800" dirty="0"/>
              <a:t>S-FEM</a:t>
            </a:r>
            <a:r>
              <a:rPr lang="ja-JP" altLang="en-US" sz="2800" dirty="0"/>
              <a:t>の利点</a:t>
            </a:r>
            <a:r>
              <a:rPr lang="ja-JP" altLang="en-US" sz="2800" dirty="0" smtClean="0"/>
              <a:t>は，未知数</a:t>
            </a:r>
            <a:r>
              <a:rPr lang="ja-JP" altLang="en-US" sz="2800" dirty="0"/>
              <a:t>を増やすことなく微圧縮材料を４面体で解析できる点にある</a:t>
            </a:r>
            <a:r>
              <a:rPr lang="ja-JP" altLang="en-US" sz="2800" dirty="0" smtClean="0"/>
              <a:t>．（</a:t>
            </a:r>
            <a:r>
              <a:rPr lang="en-US" altLang="ja-JP" sz="2800" dirty="0" smtClean="0">
                <a:solidFill>
                  <a:srgbClr val="FF0000"/>
                </a:solidFill>
              </a:rPr>
              <a:t>Lagrange</a:t>
            </a:r>
            <a:r>
              <a:rPr lang="ja-JP" altLang="en-US" sz="2800" dirty="0" smtClean="0">
                <a:solidFill>
                  <a:srgbClr val="FF0000"/>
                </a:solidFill>
              </a:rPr>
              <a:t>未定乗数法を使用しない．</a:t>
            </a:r>
            <a:r>
              <a:rPr lang="ja-JP" altLang="en-US" sz="2800" dirty="0" smtClean="0"/>
              <a:t>）</a:t>
            </a:r>
            <a:r>
              <a:rPr lang="en-US" altLang="ja-JP" sz="2800" dirty="0" smtClean="0"/>
              <a:t/>
            </a:r>
            <a:br>
              <a:rPr lang="en-US" altLang="ja-JP" sz="2800" dirty="0" smtClean="0"/>
            </a:br>
            <a:endParaRPr kumimoji="1" lang="en-US" altLang="ja-JP" sz="2800" dirty="0" smtClean="0"/>
          </a:p>
          <a:p>
            <a:r>
              <a:rPr lang="ja-JP" altLang="en-US" sz="2800" dirty="0" smtClean="0"/>
              <a:t>提案した</a:t>
            </a:r>
            <a:r>
              <a:rPr lang="en-US" altLang="ja-JP" sz="2800" dirty="0" smtClean="0"/>
              <a:t>S-FEM</a:t>
            </a:r>
            <a:r>
              <a:rPr lang="ja-JP" altLang="en-US" sz="2800" dirty="0" smtClean="0"/>
              <a:t>はむしろ動的陽解法の解析（</a:t>
            </a:r>
            <a:r>
              <a:rPr lang="en-US" altLang="ja-JP" sz="2800" dirty="0" smtClean="0"/>
              <a:t>LS-DYNA</a:t>
            </a:r>
            <a:r>
              <a:rPr lang="ja-JP" altLang="en-US" sz="2800" dirty="0" smtClean="0"/>
              <a:t>の得意とする様な解析）を高精度化する用途に向いているのかも知れない．</a:t>
            </a:r>
            <a:r>
              <a:rPr lang="en-US" altLang="ja-JP" sz="2800" dirty="0" smtClean="0"/>
              <a:t/>
            </a:r>
            <a:br>
              <a:rPr lang="en-US" altLang="ja-JP" sz="2800" dirty="0" smtClean="0"/>
            </a:br>
            <a:r>
              <a:rPr lang="ja-JP" altLang="en-US" sz="2800" dirty="0" smtClean="0"/>
              <a:t>ちなみに</a:t>
            </a:r>
            <a:r>
              <a:rPr lang="en-US" altLang="ja-JP" sz="2800" dirty="0" smtClean="0"/>
              <a:t>C3D4H</a:t>
            </a:r>
            <a:r>
              <a:rPr lang="ja-JP" altLang="en-US" sz="2800" dirty="0" smtClean="0"/>
              <a:t>は</a:t>
            </a:r>
            <a:r>
              <a:rPr lang="en-US" altLang="ja-JP" sz="2800" dirty="0" smtClean="0"/>
              <a:t>ABAQUS/Explicit</a:t>
            </a:r>
            <a:r>
              <a:rPr lang="ja-JP" altLang="en-US" sz="2800" dirty="0" smtClean="0"/>
              <a:t>では使用出来ない．</a:t>
            </a:r>
            <a:r>
              <a:rPr lang="en-US" altLang="ja-JP" sz="2800" dirty="0" smtClean="0"/>
              <a:t/>
            </a:r>
            <a:br>
              <a:rPr lang="en-US" altLang="ja-JP" sz="2800" dirty="0" smtClean="0"/>
            </a:br>
            <a:endParaRPr lang="en-US" altLang="ja-JP" sz="2800" dirty="0" smtClean="0"/>
          </a:p>
          <a:p>
            <a:r>
              <a:rPr lang="ja-JP" altLang="en-US" sz="2800" dirty="0" smtClean="0"/>
              <a:t>その場合は接触や</a:t>
            </a:r>
            <a:r>
              <a:rPr lang="ja-JP" altLang="en-US" sz="2800" dirty="0" smtClean="0">
                <a:solidFill>
                  <a:srgbClr val="FF0000"/>
                </a:solidFill>
              </a:rPr>
              <a:t>多点拘束などは全てペナルティ法で実装する</a:t>
            </a:r>
            <a:r>
              <a:rPr lang="ja-JP" altLang="en-US" sz="2800" dirty="0" smtClean="0"/>
              <a:t>ことになる．</a:t>
            </a:r>
            <a:endParaRPr lang="en-US" altLang="ja-JP" sz="2800" dirty="0" smtClean="0"/>
          </a:p>
          <a:p>
            <a:pPr marL="0" indent="0" algn="ctr">
              <a:buNone/>
            </a:pPr>
            <a:endParaRPr kumimoji="1"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38</a:t>
            </a:fld>
            <a:endParaRPr lang="ja-JP" altLang="en-US" dirty="0"/>
          </a:p>
        </p:txBody>
      </p:sp>
    </p:spTree>
    <p:extLst>
      <p:ext uri="{BB962C8B-B14F-4D97-AF65-F5344CB8AC3E}">
        <p14:creationId xmlns:p14="http://schemas.microsoft.com/office/powerpoint/2010/main" val="1155428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pPr marL="0" indent="0" algn="ctr">
              <a:buNone/>
            </a:pPr>
            <a:endParaRPr lang="en-US" altLang="ja-JP" sz="9600" dirty="0" smtClean="0"/>
          </a:p>
          <a:p>
            <a:pPr marL="0" indent="0" algn="ctr">
              <a:buNone/>
            </a:pPr>
            <a:r>
              <a:rPr lang="ja-JP" altLang="en-US" sz="9600" dirty="0" smtClean="0"/>
              <a:t>付録</a:t>
            </a:r>
            <a:endParaRPr kumimoji="1" lang="ja-JP" altLang="en-US" sz="9600" dirty="0"/>
          </a:p>
        </p:txBody>
      </p:sp>
      <p:sp>
        <p:nvSpPr>
          <p:cNvPr id="4" name="スライド番号プレースホルダー 3"/>
          <p:cNvSpPr>
            <a:spLocks noGrp="1"/>
          </p:cNvSpPr>
          <p:nvPr>
            <p:ph type="sldNum" sz="quarter" idx="4"/>
          </p:nvPr>
        </p:nvSpPr>
        <p:spPr/>
        <p:txBody>
          <a:bodyPr/>
          <a:lstStyle/>
          <a:p>
            <a:r>
              <a:rPr lang="en-US" altLang="ja-JP" dirty="0" smtClean="0"/>
              <a:t>P. </a:t>
            </a:r>
            <a:fld id="{F8FDF831-B0A3-4B44-A20D-7581D5587101}" type="slidenum">
              <a:rPr lang="ja-JP" altLang="en-US" smtClean="0"/>
              <a:pPr/>
              <a:t>39</a:t>
            </a:fld>
            <a:endParaRPr lang="ja-JP" altLang="en-US" dirty="0"/>
          </a:p>
        </p:txBody>
      </p:sp>
    </p:spTree>
    <p:extLst>
      <p:ext uri="{BB962C8B-B14F-4D97-AF65-F5344CB8AC3E}">
        <p14:creationId xmlns:p14="http://schemas.microsoft.com/office/powerpoint/2010/main" val="128982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メッシュリゾーニングの問題</a:t>
            </a:r>
            <a:r>
              <a:rPr lang="ja-JP" altLang="en-US" dirty="0"/>
              <a:t>点</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dirty="0" smtClean="0"/>
              <a:t>任意の変形状態を持つ領域を良質な</a:t>
            </a:r>
            <a:r>
              <a:rPr lang="ja-JP" altLang="en-US" sz="2800" dirty="0" smtClean="0">
                <a:solidFill>
                  <a:srgbClr val="C00000"/>
                </a:solidFill>
              </a:rPr>
              <a:t>四角形要素</a:t>
            </a:r>
            <a:r>
              <a:rPr lang="ja-JP" altLang="en-US" sz="2800" dirty="0" smtClean="0"/>
              <a:t>（２</a:t>
            </a:r>
            <a:r>
              <a:rPr lang="en-US" altLang="ja-JP" sz="2800" dirty="0" smtClean="0"/>
              <a:t>D</a:t>
            </a:r>
            <a:r>
              <a:rPr lang="ja-JP" altLang="en-US" sz="2800" dirty="0" smtClean="0"/>
              <a:t>）および</a:t>
            </a:r>
            <a:r>
              <a:rPr lang="ja-JP" altLang="en-US" sz="2800" dirty="0" smtClean="0">
                <a:solidFill>
                  <a:srgbClr val="C00000"/>
                </a:solidFill>
              </a:rPr>
              <a:t>六面体要素</a:t>
            </a:r>
            <a:r>
              <a:rPr lang="ja-JP" altLang="en-US" sz="2800" dirty="0" smtClean="0"/>
              <a:t>（３</a:t>
            </a:r>
            <a:r>
              <a:rPr lang="en-US" altLang="ja-JP" sz="2800" dirty="0" smtClean="0"/>
              <a:t>D</a:t>
            </a:r>
            <a:r>
              <a:rPr lang="ja-JP" altLang="en-US" sz="2800" dirty="0" smtClean="0"/>
              <a:t>）でリメッシュすることが出来ない．</a:t>
            </a:r>
            <a:endParaRPr lang="en-US" altLang="ja-JP" sz="2800" dirty="0" smtClean="0"/>
          </a:p>
          <a:p>
            <a:pPr marL="0" indent="0">
              <a:buNone/>
            </a:pPr>
            <a:endParaRPr lang="en-US" altLang="ja-JP" sz="2800" dirty="0" smtClean="0"/>
          </a:p>
          <a:p>
            <a:pPr marL="0" indent="0">
              <a:buNone/>
            </a:pPr>
            <a:endParaRPr lang="en-US" altLang="ja-JP" sz="2800" dirty="0" smtClean="0"/>
          </a:p>
          <a:p>
            <a:pPr marL="0" indent="0">
              <a:buNone/>
            </a:pPr>
            <a:endParaRPr lang="en-US" altLang="ja-JP" sz="2800" dirty="0"/>
          </a:p>
          <a:p>
            <a:pPr marL="0" indent="0">
              <a:buNone/>
            </a:pPr>
            <a:endParaRPr lang="en-US" altLang="ja-JP" sz="2800" dirty="0" smtClean="0"/>
          </a:p>
          <a:p>
            <a:pPr marL="0" indent="0" algn="ctr">
              <a:buNone/>
            </a:pPr>
            <a:endParaRPr lang="en-US" altLang="ja-JP" sz="1200" dirty="0" smtClean="0"/>
          </a:p>
          <a:p>
            <a:pPr marL="0" indent="0">
              <a:buNone/>
            </a:pPr>
            <a:r>
              <a:rPr lang="ja-JP" altLang="en-US" sz="2800" dirty="0" smtClean="0"/>
              <a:t>しかし，標準的な（定ひずみ）三角形要素および四面体要素は容易に</a:t>
            </a:r>
            <a:r>
              <a:rPr lang="ja-JP" altLang="en-US" sz="2800" b="1" u="sng" dirty="0" smtClean="0">
                <a:effectLst>
                  <a:outerShdw blurRad="38100" dist="38100" dir="2700000" algn="tl">
                    <a:srgbClr val="000000">
                      <a:alpha val="43137"/>
                    </a:srgbClr>
                  </a:outerShdw>
                </a:effectLst>
              </a:rPr>
              <a:t>せん断ロッキング</a:t>
            </a:r>
            <a:r>
              <a:rPr lang="ja-JP" altLang="en-US" sz="2800" dirty="0" smtClean="0"/>
              <a:t>および</a:t>
            </a:r>
            <a:r>
              <a:rPr lang="ja-JP" altLang="en-US" sz="2800" b="1" u="sng" dirty="0" smtClean="0">
                <a:effectLst>
                  <a:outerShdw blurRad="38100" dist="38100" dir="2700000" algn="tl">
                    <a:srgbClr val="000000">
                      <a:alpha val="43137"/>
                    </a:srgbClr>
                  </a:outerShdw>
                </a:effectLst>
              </a:rPr>
              <a:t>体積ロッキング</a:t>
            </a:r>
            <a:r>
              <a:rPr lang="ja-JP" altLang="en-US" sz="2800" dirty="0" smtClean="0"/>
              <a:t>を引き起こす為，低精度</a:t>
            </a:r>
            <a:r>
              <a:rPr lang="ja-JP" altLang="en-US" sz="2800" dirty="0"/>
              <a:t>な</a:t>
            </a:r>
            <a:r>
              <a:rPr lang="ja-JP" altLang="en-US" sz="2800" dirty="0" smtClean="0"/>
              <a:t>解しか得ることが出来ない</a:t>
            </a:r>
            <a:r>
              <a:rPr lang="en-US" altLang="ja-JP" sz="2800" dirty="0" smtClean="0"/>
              <a:t>…</a:t>
            </a:r>
          </a:p>
          <a:p>
            <a:pPr marL="0" indent="0">
              <a:buNone/>
            </a:pP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a:t>
            </a:fld>
            <a:endParaRPr lang="ja-JP" altLang="en-US" dirty="0"/>
          </a:p>
        </p:txBody>
      </p:sp>
      <p:sp>
        <p:nvSpPr>
          <p:cNvPr id="5" name="下矢印 4"/>
          <p:cNvSpPr/>
          <p:nvPr/>
        </p:nvSpPr>
        <p:spPr>
          <a:xfrm>
            <a:off x="4247964" y="1484784"/>
            <a:ext cx="612068"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13" y="1664805"/>
            <a:ext cx="2749327" cy="1040854"/>
          </a:xfrm>
          <a:prstGeom prst="rect">
            <a:avLst/>
          </a:prstGeom>
        </p:spPr>
      </p:pic>
      <p:sp>
        <p:nvSpPr>
          <p:cNvPr id="7" name="乗算記号 6"/>
          <p:cNvSpPr/>
          <p:nvPr/>
        </p:nvSpPr>
        <p:spPr>
          <a:xfrm>
            <a:off x="300546" y="1664804"/>
            <a:ext cx="1175110" cy="1112863"/>
          </a:xfrm>
          <a:prstGeom prst="mathMultiply">
            <a:avLst>
              <a:gd name="adj1" fmla="val 132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82" y="1707651"/>
            <a:ext cx="2739866" cy="1037273"/>
          </a:xfrm>
          <a:prstGeom prst="rect">
            <a:avLst/>
          </a:prstGeom>
        </p:spPr>
      </p:pic>
      <p:sp>
        <p:nvSpPr>
          <p:cNvPr id="8" name="円/楕円 7"/>
          <p:cNvSpPr>
            <a:spLocks noChangeAspect="1"/>
          </p:cNvSpPr>
          <p:nvPr/>
        </p:nvSpPr>
        <p:spPr>
          <a:xfrm>
            <a:off x="5112065" y="1895342"/>
            <a:ext cx="777687" cy="745283"/>
          </a:xfrm>
          <a:prstGeom prst="ellipse">
            <a:avLst/>
          </a:prstGeom>
          <a:noFill/>
          <a:ln w="1270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308" y="3068960"/>
            <a:ext cx="8350363" cy="523220"/>
          </a:xfrm>
          <a:prstGeom prst="rect">
            <a:avLst/>
          </a:prstGeom>
          <a:solidFill>
            <a:schemeClr val="accent2">
              <a:lumMod val="20000"/>
              <a:lumOff val="80000"/>
            </a:schemeClr>
          </a:solidFill>
          <a:effectLst/>
          <a:scene3d>
            <a:camera prst="orthographicFront"/>
            <a:lightRig rig="threePt" dir="t"/>
          </a:scene3d>
          <a:sp3d>
            <a:bevelT/>
          </a:sp3d>
        </p:spPr>
        <p:txBody>
          <a:bodyPr wrap="none" rtlCol="0">
            <a:spAutoFit/>
          </a:bodyPr>
          <a:lstStyle/>
          <a:p>
            <a:pPr algn="ctr"/>
            <a:r>
              <a:rPr lang="ja-JP" altLang="en-US" sz="2800" dirty="0" smtClean="0">
                <a:solidFill>
                  <a:srgbClr val="0000CC"/>
                </a:solidFill>
              </a:rPr>
              <a:t>三角形要素</a:t>
            </a:r>
            <a:r>
              <a:rPr lang="ja-JP" altLang="en-US" sz="2800" dirty="0" smtClean="0"/>
              <a:t>および</a:t>
            </a:r>
            <a:r>
              <a:rPr lang="ja-JP" altLang="en-US" sz="2800" dirty="0" smtClean="0">
                <a:solidFill>
                  <a:srgbClr val="0000CC"/>
                </a:solidFill>
              </a:rPr>
              <a:t>四面体要素</a:t>
            </a:r>
            <a:r>
              <a:rPr lang="ja-JP" altLang="en-US" sz="2800" dirty="0" smtClean="0"/>
              <a:t>を使用せざるを得ない．</a:t>
            </a:r>
            <a:endParaRPr lang="en-US" altLang="ja-JP" sz="2800" dirty="0"/>
          </a:p>
        </p:txBody>
      </p:sp>
    </p:spTree>
    <p:extLst>
      <p:ext uri="{BB962C8B-B14F-4D97-AF65-F5344CB8AC3E}">
        <p14:creationId xmlns:p14="http://schemas.microsoft.com/office/powerpoint/2010/main" val="1198707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特徴比較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40</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521668336"/>
              </p:ext>
            </p:extLst>
          </p:nvPr>
        </p:nvGraphicFramePr>
        <p:xfrm>
          <a:off x="215516" y="657225"/>
          <a:ext cx="8676966" cy="5899775"/>
        </p:xfrm>
        <a:graphic>
          <a:graphicData uri="http://schemas.openxmlformats.org/drawingml/2006/table">
            <a:tbl>
              <a:tblPr firstRow="1" bandRow="1">
                <a:tableStyleId>{073A0DAA-6AF3-43AB-8588-CEC1D06C72B9}</a:tableStyleId>
              </a:tblPr>
              <a:tblGrid>
                <a:gridCol w="2988333"/>
                <a:gridCol w="2796311"/>
                <a:gridCol w="2892322"/>
              </a:tblGrid>
              <a:tr h="431515">
                <a:tc>
                  <a:txBody>
                    <a:bodyPr/>
                    <a:lstStyle/>
                    <a:p>
                      <a:endParaRPr kumimoji="1" lang="ja-JP" altLang="en-US" sz="2000" dirty="0"/>
                    </a:p>
                  </a:txBody>
                  <a:tcPr anchor="ctr"/>
                </a:tc>
                <a:tc>
                  <a:txBody>
                    <a:bodyPr/>
                    <a:lstStyle/>
                    <a:p>
                      <a:pPr algn="ctr"/>
                      <a:r>
                        <a:rPr kumimoji="1" lang="en-US" altLang="ja-JP" sz="2000" dirty="0" smtClean="0"/>
                        <a:t>FS/NS-FEM-T4</a:t>
                      </a:r>
                      <a:endParaRPr kumimoji="1" lang="ja-JP" altLang="en-US" sz="2000" dirty="0"/>
                    </a:p>
                  </a:txBody>
                  <a:tcPr anchor="ctr"/>
                </a:tc>
                <a:tc>
                  <a:txBody>
                    <a:bodyPr/>
                    <a:lstStyle/>
                    <a:p>
                      <a:pPr algn="ctr"/>
                      <a:r>
                        <a:rPr kumimoji="1" lang="en-US" altLang="ja-JP" sz="2000" dirty="0" smtClean="0"/>
                        <a:t>ABAQUS/Standard</a:t>
                      </a:r>
                      <a:br>
                        <a:rPr kumimoji="1" lang="en-US" altLang="ja-JP" sz="2000" dirty="0" smtClean="0"/>
                      </a:br>
                      <a:r>
                        <a:rPr kumimoji="1" lang="en-US" altLang="ja-JP" sz="2000" dirty="0" smtClean="0"/>
                        <a:t>C3D4H, C3D10I</a:t>
                      </a:r>
                      <a:endParaRPr kumimoji="1" lang="ja-JP" altLang="en-US" sz="2000" dirty="0"/>
                    </a:p>
                  </a:txBody>
                  <a:tcPr anchor="ctr"/>
                </a:tc>
              </a:tr>
              <a:tr h="632955">
                <a:tc>
                  <a:txBody>
                    <a:bodyPr/>
                    <a:lstStyle/>
                    <a:p>
                      <a:pPr algn="ctr"/>
                      <a:r>
                        <a:rPr kumimoji="1" lang="ja-JP" altLang="en-US" sz="2000" dirty="0" smtClean="0"/>
                        <a:t>未知数の数</a:t>
                      </a:r>
                      <a:endParaRPr kumimoji="1" lang="ja-JP" altLang="en-US" sz="2000" dirty="0"/>
                    </a:p>
                  </a:txBody>
                  <a:tcPr anchor="ctr"/>
                </a:tc>
                <a:tc>
                  <a:txBody>
                    <a:bodyPr/>
                    <a:lstStyle/>
                    <a:p>
                      <a:r>
                        <a:rPr kumimoji="1" lang="ja-JP" altLang="en-US" sz="2000" dirty="0" smtClean="0">
                          <a:solidFill>
                            <a:srgbClr val="0000CC"/>
                          </a:solidFill>
                        </a:rPr>
                        <a:t>増えない</a:t>
                      </a:r>
                      <a:endParaRPr kumimoji="1" lang="ja-JP" altLang="en-US" sz="2000" dirty="0">
                        <a:solidFill>
                          <a:srgbClr val="0000CC"/>
                        </a:solidFill>
                      </a:endParaRPr>
                    </a:p>
                  </a:txBody>
                  <a:tcPr anchor="ctr"/>
                </a:tc>
                <a:tc>
                  <a:txBody>
                    <a:bodyPr/>
                    <a:lstStyle/>
                    <a:p>
                      <a:r>
                        <a:rPr kumimoji="1" lang="ja-JP" altLang="en-US" sz="2000" dirty="0" smtClean="0">
                          <a:solidFill>
                            <a:srgbClr val="FF0000"/>
                          </a:solidFill>
                        </a:rPr>
                        <a:t>増える</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（未定乗数個分）</a:t>
                      </a:r>
                      <a:endParaRPr kumimoji="1" lang="ja-JP" altLang="en-US" sz="2000" dirty="0">
                        <a:solidFill>
                          <a:srgbClr val="FF0000"/>
                        </a:solidFill>
                      </a:endParaRPr>
                    </a:p>
                  </a:txBody>
                  <a:tcPr anchor="ctr"/>
                </a:tc>
              </a:tr>
              <a:tr h="597815">
                <a:tc>
                  <a:txBody>
                    <a:bodyPr/>
                    <a:lstStyle/>
                    <a:p>
                      <a:pPr algn="ctr"/>
                      <a:r>
                        <a:rPr kumimoji="1" lang="ja-JP" altLang="en-US" sz="2000" dirty="0" smtClean="0"/>
                        <a:t>剛性マトリックスの形</a:t>
                      </a:r>
                      <a:endParaRPr kumimoji="1" lang="ja-JP" altLang="en-US" sz="2000" dirty="0"/>
                    </a:p>
                  </a:txBody>
                  <a:tcPr anchor="ctr"/>
                </a:tc>
                <a:tc>
                  <a:txBody>
                    <a:bodyPr/>
                    <a:lstStyle/>
                    <a:p>
                      <a:r>
                        <a:rPr kumimoji="1" lang="ja-JP" altLang="en-US" sz="2000" dirty="0" smtClean="0">
                          <a:solidFill>
                            <a:srgbClr val="0000CC"/>
                          </a:solidFill>
                        </a:rPr>
                        <a:t>バンド幅が増えるだけ．</a:t>
                      </a:r>
                      <a:r>
                        <a:rPr kumimoji="1" lang="en-US" altLang="ja-JP" sz="2000" dirty="0" smtClean="0">
                          <a:solidFill>
                            <a:srgbClr val="0000CC"/>
                          </a:solidFill>
                        </a:rPr>
                        <a:t/>
                      </a:r>
                      <a:br>
                        <a:rPr kumimoji="1" lang="en-US" altLang="ja-JP" sz="2000" dirty="0" smtClean="0">
                          <a:solidFill>
                            <a:srgbClr val="0000CC"/>
                          </a:solidFill>
                        </a:rPr>
                      </a:br>
                      <a:r>
                        <a:rPr kumimoji="1" lang="ja-JP" altLang="en-US" sz="2000" dirty="0" smtClean="0">
                          <a:solidFill>
                            <a:srgbClr val="0000CC"/>
                          </a:solidFill>
                        </a:rPr>
                        <a:t>ポアソン比</a:t>
                      </a:r>
                      <a:r>
                        <a:rPr kumimoji="1" lang="en-US" altLang="ja-JP" sz="2000" dirty="0" smtClean="0">
                          <a:solidFill>
                            <a:srgbClr val="0000CC"/>
                          </a:solidFill>
                        </a:rPr>
                        <a:t>0.4999</a:t>
                      </a:r>
                      <a:r>
                        <a:rPr kumimoji="1" lang="ja-JP" altLang="en-US" sz="2000" dirty="0" smtClean="0">
                          <a:solidFill>
                            <a:srgbClr val="0000CC"/>
                          </a:solidFill>
                        </a:rPr>
                        <a:t>程度であれば反復法で解ける．（良い前処理が見つかればもっといけるかも．）</a:t>
                      </a:r>
                      <a:endParaRPr kumimoji="1" lang="ja-JP" altLang="en-US" sz="2000" dirty="0">
                        <a:solidFill>
                          <a:srgbClr val="0000CC"/>
                        </a:solidFill>
                      </a:endParaRPr>
                    </a:p>
                  </a:txBody>
                  <a:tcPr anchor="ctr"/>
                </a:tc>
                <a:tc>
                  <a:txBody>
                    <a:bodyPr/>
                    <a:lstStyle/>
                    <a:p>
                      <a:r>
                        <a:rPr kumimoji="1" lang="ja-JP" altLang="en-US" sz="2000" dirty="0" smtClean="0">
                          <a:solidFill>
                            <a:srgbClr val="FF0000"/>
                          </a:solidFill>
                        </a:rPr>
                        <a:t>未定乗数の式が増える．</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性的縮約した方程式は，恐らく直接法でないと解きづらい（はず）．</a:t>
                      </a:r>
                      <a:endParaRPr kumimoji="1" lang="ja-JP" altLang="en-US" sz="2000" dirty="0">
                        <a:solidFill>
                          <a:srgbClr val="FF0000"/>
                        </a:solidFill>
                      </a:endParaRPr>
                    </a:p>
                  </a:txBody>
                  <a:tcPr anchor="ctr"/>
                </a:tc>
              </a:tr>
              <a:tr h="474335">
                <a:tc>
                  <a:txBody>
                    <a:bodyPr/>
                    <a:lstStyle/>
                    <a:p>
                      <a:pPr algn="ctr"/>
                      <a:r>
                        <a:rPr kumimoji="1" lang="ja-JP" altLang="en-US" sz="2000" dirty="0" smtClean="0"/>
                        <a:t>微圧縮材料での圧力振動</a:t>
                      </a:r>
                      <a:endParaRPr kumimoji="1" lang="ja-JP" altLang="en-US" sz="2000" dirty="0"/>
                    </a:p>
                  </a:txBody>
                  <a:tcPr anchor="ctr"/>
                </a:tc>
                <a:tc>
                  <a:txBody>
                    <a:bodyPr/>
                    <a:lstStyle/>
                    <a:p>
                      <a:r>
                        <a:rPr kumimoji="1" lang="ja-JP" altLang="en-US" sz="2000" dirty="0" smtClean="0">
                          <a:solidFill>
                            <a:srgbClr val="FF0000"/>
                          </a:solidFill>
                        </a:rPr>
                        <a:t>大きめ</a:t>
                      </a:r>
                      <a:endParaRPr kumimoji="1" lang="ja-JP" altLang="en-US" sz="2000" dirty="0">
                        <a:solidFill>
                          <a:srgbClr val="FF0000"/>
                        </a:solidFill>
                      </a:endParaRPr>
                    </a:p>
                  </a:txBody>
                  <a:tcPr anchor="ctr"/>
                </a:tc>
                <a:tc>
                  <a:txBody>
                    <a:bodyPr/>
                    <a:lstStyle/>
                    <a:p>
                      <a:r>
                        <a:rPr kumimoji="1" lang="ja-JP" altLang="en-US" sz="2000" dirty="0" smtClean="0">
                          <a:solidFill>
                            <a:srgbClr val="0000CC"/>
                          </a:solidFill>
                        </a:rPr>
                        <a:t>小さめ</a:t>
                      </a:r>
                      <a:endParaRPr kumimoji="1" lang="ja-JP" altLang="en-US" sz="2000" dirty="0">
                        <a:solidFill>
                          <a:srgbClr val="0000CC"/>
                        </a:solidFill>
                      </a:endParaRPr>
                    </a:p>
                  </a:txBody>
                  <a:tcPr anchor="ctr"/>
                </a:tc>
              </a:tr>
              <a:tr h="540060">
                <a:tc>
                  <a:txBody>
                    <a:bodyPr/>
                    <a:lstStyle/>
                    <a:p>
                      <a:pPr algn="ctr"/>
                      <a:r>
                        <a:rPr kumimoji="1" lang="ja-JP" altLang="en-US" sz="2000" dirty="0" smtClean="0"/>
                        <a:t>扱える材料モデル</a:t>
                      </a:r>
                      <a:endParaRPr kumimoji="1" lang="ja-JP" altLang="en-US" sz="2000" dirty="0"/>
                    </a:p>
                  </a:txBody>
                  <a:tcPr anchor="ctr"/>
                </a:tc>
                <a:tc>
                  <a:txBody>
                    <a:bodyPr/>
                    <a:lstStyle/>
                    <a:p>
                      <a:r>
                        <a:rPr kumimoji="1" lang="en-US" altLang="ja-JP" sz="2000" dirty="0" smtClean="0">
                          <a:solidFill>
                            <a:srgbClr val="FF0000"/>
                          </a:solidFill>
                        </a:rPr>
                        <a:t>Dev/</a:t>
                      </a:r>
                      <a:r>
                        <a:rPr kumimoji="1" lang="en-US" altLang="ja-JP" sz="2000" dirty="0" err="1" smtClean="0">
                          <a:solidFill>
                            <a:srgbClr val="FF0000"/>
                          </a:solidFill>
                        </a:rPr>
                        <a:t>Vol</a:t>
                      </a:r>
                      <a:r>
                        <a:rPr kumimoji="1" lang="ja-JP" altLang="en-US" sz="2000" dirty="0" smtClean="0">
                          <a:solidFill>
                            <a:srgbClr val="FF0000"/>
                          </a:solidFill>
                        </a:rPr>
                        <a:t>カップリングのない材料</a:t>
                      </a:r>
                      <a:endParaRPr kumimoji="1" lang="ja-JP" altLang="en-US" sz="2000" dirty="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rgbClr val="0000CC"/>
                          </a:solidFill>
                        </a:rPr>
                        <a:t>（恐らく）</a:t>
                      </a:r>
                      <a:r>
                        <a:rPr kumimoji="1" lang="en-US" altLang="ja-JP" sz="2000" dirty="0" smtClean="0">
                          <a:solidFill>
                            <a:srgbClr val="0000CC"/>
                          </a:solidFill>
                        </a:rPr>
                        <a:t>Dev/</a:t>
                      </a:r>
                      <a:r>
                        <a:rPr kumimoji="1" lang="en-US" altLang="ja-JP" sz="2000" dirty="0" err="1" smtClean="0">
                          <a:solidFill>
                            <a:srgbClr val="0000CC"/>
                          </a:solidFill>
                        </a:rPr>
                        <a:t>Vol</a:t>
                      </a:r>
                      <a:r>
                        <a:rPr kumimoji="1" lang="ja-JP" altLang="en-US" sz="2000" dirty="0" smtClean="0">
                          <a:solidFill>
                            <a:srgbClr val="0000CC"/>
                          </a:solidFill>
                        </a:rPr>
                        <a:t>カップリングのある材料も</a:t>
                      </a:r>
                      <a:r>
                        <a:rPr kumimoji="1" lang="en-US" altLang="ja-JP" sz="2000" dirty="0" smtClean="0">
                          <a:solidFill>
                            <a:srgbClr val="0000CC"/>
                          </a:solidFill>
                        </a:rPr>
                        <a:t>OK</a:t>
                      </a:r>
                      <a:endParaRPr kumimoji="1" lang="ja-JP" altLang="en-US" sz="2000" dirty="0" smtClean="0">
                        <a:solidFill>
                          <a:srgbClr val="0000CC"/>
                        </a:solidFill>
                      </a:endParaRPr>
                    </a:p>
                  </a:txBody>
                  <a:tcPr anchor="ctr"/>
                </a:tc>
              </a:tr>
              <a:tr h="235064">
                <a:tc>
                  <a:txBody>
                    <a:bodyPr/>
                    <a:lstStyle/>
                    <a:p>
                      <a:pPr algn="ctr"/>
                      <a:r>
                        <a:rPr kumimoji="1" lang="ja-JP" altLang="en-US" sz="2000" dirty="0" smtClean="0"/>
                        <a:t>複数材料界面の処理</a:t>
                      </a:r>
                      <a:endParaRPr kumimoji="1" lang="ja-JP" altLang="en-US" sz="2000" dirty="0"/>
                    </a:p>
                  </a:txBody>
                  <a:tcPr anchor="ctr"/>
                </a:tc>
                <a:tc>
                  <a:txBody>
                    <a:bodyPr/>
                    <a:lstStyle/>
                    <a:p>
                      <a:r>
                        <a:rPr kumimoji="1" lang="ja-JP" altLang="en-US" sz="2000" dirty="0" smtClean="0">
                          <a:solidFill>
                            <a:srgbClr val="0000CC"/>
                          </a:solidFill>
                        </a:rPr>
                        <a:t>特別な処理は不要</a:t>
                      </a:r>
                      <a:endParaRPr kumimoji="1" lang="ja-JP" altLang="en-US" sz="2000" dirty="0">
                        <a:solidFill>
                          <a:srgbClr val="0000CC"/>
                        </a:solidFill>
                      </a:endParaRPr>
                    </a:p>
                  </a:txBody>
                  <a:tcPr anchor="ctr"/>
                </a:tc>
                <a:tc>
                  <a:txBody>
                    <a:bodyPr/>
                    <a:lstStyle/>
                    <a:p>
                      <a:r>
                        <a:rPr kumimoji="1" lang="en-US" altLang="ja-JP" sz="2000" dirty="0" smtClean="0">
                          <a:solidFill>
                            <a:srgbClr val="FF0000"/>
                          </a:solidFill>
                        </a:rPr>
                        <a:t>*TIE</a:t>
                      </a:r>
                      <a:r>
                        <a:rPr kumimoji="1" lang="ja-JP" altLang="en-US" sz="2000" dirty="0" smtClean="0">
                          <a:solidFill>
                            <a:srgbClr val="FF0000"/>
                          </a:solidFill>
                        </a:rPr>
                        <a:t>を用いる必要あり</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（未知数がさらに増える）</a:t>
                      </a:r>
                      <a:endParaRPr kumimoji="1" lang="ja-JP" altLang="en-US" sz="2000" dirty="0">
                        <a:solidFill>
                          <a:srgbClr val="FF0000"/>
                        </a:solidFill>
                      </a:endParaRPr>
                    </a:p>
                  </a:txBody>
                  <a:tcPr anchor="ctr"/>
                </a:tc>
              </a:tr>
              <a:tr h="254637">
                <a:tc>
                  <a:txBody>
                    <a:bodyPr/>
                    <a:lstStyle/>
                    <a:p>
                      <a:pPr algn="ctr"/>
                      <a:r>
                        <a:rPr kumimoji="1" lang="ja-JP" altLang="en-US" sz="2000" dirty="0" smtClean="0"/>
                        <a:t>現状の完成度</a:t>
                      </a:r>
                      <a:endParaRPr kumimoji="1" lang="ja-JP" altLang="en-US" sz="2000" dirty="0"/>
                    </a:p>
                  </a:txBody>
                  <a:tcPr anchor="ctr"/>
                </a:tc>
                <a:tc>
                  <a:txBody>
                    <a:bodyPr/>
                    <a:lstStyle/>
                    <a:p>
                      <a:r>
                        <a:rPr kumimoji="1" lang="ja-JP" altLang="en-US" sz="2000" b="0" dirty="0" smtClean="0">
                          <a:solidFill>
                            <a:srgbClr val="FF0000"/>
                          </a:solidFill>
                          <a:effectLst/>
                        </a:rPr>
                        <a:t>まだ開発途上．</a:t>
                      </a:r>
                      <a:r>
                        <a:rPr kumimoji="1" lang="en-US" altLang="ja-JP" sz="2000" b="0" dirty="0" smtClean="0">
                          <a:solidFill>
                            <a:srgbClr val="FF0000"/>
                          </a:solidFill>
                          <a:effectLst/>
                        </a:rPr>
                        <a:t/>
                      </a:r>
                      <a:br>
                        <a:rPr kumimoji="1" lang="en-US" altLang="ja-JP" sz="2000" b="0" dirty="0" smtClean="0">
                          <a:solidFill>
                            <a:srgbClr val="FF0000"/>
                          </a:solidFill>
                          <a:effectLst/>
                        </a:rPr>
                      </a:br>
                      <a:r>
                        <a:rPr kumimoji="1" lang="ja-JP" altLang="en-US" sz="2000" b="0" dirty="0" smtClean="0">
                          <a:solidFill>
                            <a:srgbClr val="FF0000"/>
                          </a:solidFill>
                          <a:effectLst/>
                        </a:rPr>
                        <a:t>接触その他の機能も自ら開発が必要．</a:t>
                      </a:r>
                      <a:endParaRPr kumimoji="1" lang="ja-JP" altLang="en-US" sz="2000" b="0" dirty="0">
                        <a:solidFill>
                          <a:srgbClr val="FF0000"/>
                        </a:solidFill>
                        <a:effectLst/>
                      </a:endParaRPr>
                    </a:p>
                  </a:txBody>
                  <a:tcPr anchor="ctr"/>
                </a:tc>
                <a:tc>
                  <a:txBody>
                    <a:bodyPr/>
                    <a:lstStyle/>
                    <a:p>
                      <a:r>
                        <a:rPr kumimoji="1" lang="ja-JP" altLang="en-US" sz="2000" dirty="0" smtClean="0">
                          <a:solidFill>
                            <a:srgbClr val="0000CC"/>
                          </a:solidFill>
                        </a:rPr>
                        <a:t>完成品．</a:t>
                      </a:r>
                      <a:r>
                        <a:rPr kumimoji="1" lang="en-US" altLang="ja-JP" sz="2000" dirty="0" smtClean="0">
                          <a:solidFill>
                            <a:srgbClr val="0000CC"/>
                          </a:solidFill>
                        </a:rPr>
                        <a:t/>
                      </a:r>
                      <a:br>
                        <a:rPr kumimoji="1" lang="en-US" altLang="ja-JP" sz="2000" dirty="0" smtClean="0">
                          <a:solidFill>
                            <a:srgbClr val="0000CC"/>
                          </a:solidFill>
                        </a:rPr>
                      </a:br>
                      <a:r>
                        <a:rPr kumimoji="1" lang="en-US" altLang="ja-JP" sz="2000" dirty="0" smtClean="0">
                          <a:solidFill>
                            <a:srgbClr val="0000CC"/>
                          </a:solidFill>
                        </a:rPr>
                        <a:t>ABAQUS</a:t>
                      </a:r>
                      <a:r>
                        <a:rPr kumimoji="1" lang="ja-JP" altLang="en-US" sz="2000" dirty="0" smtClean="0">
                          <a:solidFill>
                            <a:srgbClr val="0000CC"/>
                          </a:solidFill>
                        </a:rPr>
                        <a:t>の膨大な機能が全て使える．</a:t>
                      </a:r>
                      <a:endParaRPr kumimoji="1" lang="en-US" altLang="ja-JP" sz="2000" dirty="0" smtClean="0">
                        <a:solidFill>
                          <a:srgbClr val="0000CC"/>
                        </a:solidFill>
                      </a:endParaRPr>
                    </a:p>
                  </a:txBody>
                  <a:tcPr anchor="ctr"/>
                </a:tc>
              </a:tr>
            </a:tbl>
          </a:graphicData>
        </a:graphic>
      </p:graphicFrame>
    </p:spTree>
    <p:extLst>
      <p:ext uri="{BB962C8B-B14F-4D97-AF65-F5344CB8AC3E}">
        <p14:creationId xmlns:p14="http://schemas.microsoft.com/office/powerpoint/2010/main" val="138743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メッシュリゾーニングエラーの原因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41</a:t>
            </a:fld>
            <a:endParaRPr lang="ja-JP" altLang="en-US" dirty="0"/>
          </a:p>
        </p:txBody>
      </p:sp>
      <mc:AlternateContent xmlns:mc="http://schemas.openxmlformats.org/markup-compatibility/2006" xmlns:a14="http://schemas.microsoft.com/office/drawing/2010/main">
        <mc:Choice Requires="a14">
          <p:sp>
            <p:nvSpPr>
              <p:cNvPr id="6" name="コンテンツ プレースホルダー 5"/>
              <p:cNvSpPr>
                <a:spLocks noGrp="1"/>
              </p:cNvSpPr>
              <p:nvPr>
                <p:ph idx="1"/>
              </p:nvPr>
            </p:nvSpPr>
            <p:spPr/>
            <p:txBody>
              <a:bodyPr anchor="b"/>
              <a:lstStyle/>
              <a:p>
                <a:pPr marL="0" indent="0">
                  <a:buNone/>
                </a:pPr>
                <a:r>
                  <a:rPr lang="ja-JP" altLang="en-US" sz="2800" dirty="0" smtClean="0"/>
                  <a:t>初期節点位置と現在節点位置から変形勾配テンソル</a:t>
                </a:r>
                <a14:m>
                  <m:oMath xmlns:m="http://schemas.openxmlformats.org/officeDocument/2006/math">
                    <m:r>
                      <a:rPr lang="en-US" altLang="ja-JP" sz="2800" b="1" i="1" smtClean="0">
                        <a:latin typeface="Cambria Math" panose="02040503050406030204" pitchFamily="18" charset="0"/>
                      </a:rPr>
                      <m:t>𝑭</m:t>
                    </m:r>
                  </m:oMath>
                </a14:m>
                <a:r>
                  <a:rPr lang="ja-JP" altLang="en-US" sz="2800" dirty="0" smtClean="0"/>
                  <a:t>を作り直す方法をとる場合，元々裏返っている要素の存在は致命的なエラーとなる．</a:t>
                </a:r>
                <a:endParaRPr lang="en-US" altLang="ja-JP" sz="2800" dirty="0"/>
              </a:p>
            </p:txBody>
          </p:sp>
        </mc:Choice>
        <mc:Fallback xmlns="">
          <p:sp>
            <p:nvSpPr>
              <p:cNvPr id="6" name="コンテンツ プレースホルダー 5"/>
              <p:cNvSpPr>
                <a:spLocks noGrp="1" noRot="1" noChangeAspect="1" noMove="1" noResize="1" noEditPoints="1" noAdjustHandles="1" noChangeArrowheads="1" noChangeShapeType="1" noTextEdit="1"/>
              </p:cNvSpPr>
              <p:nvPr>
                <p:ph idx="1"/>
              </p:nvPr>
            </p:nvSpPr>
            <p:spPr>
              <a:blipFill rotWithShape="0">
                <a:blip r:embed="rId2"/>
                <a:stretch>
                  <a:fillRect l="-2468" b="-3485"/>
                </a:stretch>
              </a:blipFill>
            </p:spPr>
            <p:txBody>
              <a:bodyPr/>
              <a:lstStyle/>
              <a:p>
                <a:r>
                  <a:rPr lang="ja-JP" altLang="en-US">
                    <a:noFill/>
                  </a:rPr>
                  <a:t> </a:t>
                </a:r>
              </a:p>
            </p:txBody>
          </p:sp>
        </mc:Fallback>
      </mc:AlternateContent>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38" y="692696"/>
            <a:ext cx="8827026" cy="3822200"/>
          </a:xfrm>
          <a:prstGeom prst="rect">
            <a:avLst/>
          </a:prstGeom>
        </p:spPr>
      </p:pic>
    </p:spTree>
    <p:extLst>
      <p:ext uri="{BB962C8B-B14F-4D97-AF65-F5344CB8AC3E}">
        <p14:creationId xmlns:p14="http://schemas.microsoft.com/office/powerpoint/2010/main" val="32526581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メッシュサイズに対する収束速度</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片持ち梁</a:t>
            </a:r>
            <a:r>
              <a:rPr lang="ja-JP" altLang="en-US" sz="2800" b="1" i="1" u="sng" dirty="0">
                <a:effectLst>
                  <a:outerShdw blurRad="38100" dist="38100" dir="2700000" algn="tl">
                    <a:srgbClr val="000000">
                      <a:alpha val="43137"/>
                    </a:srgbClr>
                  </a:outerShdw>
                </a:effectLst>
              </a:rPr>
              <a:t>の曲げ解析（ </a:t>
            </a:r>
            <a:r>
              <a:rPr lang="en-US" altLang="ja-JP" sz="2800" b="1" i="1" u="sng" dirty="0">
                <a:effectLst>
                  <a:outerShdw blurRad="38100" dist="38100" dir="2700000" algn="tl">
                    <a:srgbClr val="000000">
                      <a:alpha val="43137"/>
                    </a:srgbClr>
                  </a:outerShdw>
                </a:effectLst>
              </a:rPr>
              <a:t>Neo </a:t>
            </a:r>
            <a:r>
              <a:rPr lang="en-US" altLang="ja-JP" sz="2800" b="1" i="1" u="sng" dirty="0" err="1">
                <a:effectLst>
                  <a:outerShdw blurRad="38100" dist="38100" dir="2700000" algn="tl">
                    <a:srgbClr val="000000">
                      <a:alpha val="43137"/>
                    </a:srgbClr>
                  </a:outerShdw>
                </a:effectLst>
              </a:rPr>
              <a:t>Hookean</a:t>
            </a:r>
            <a:r>
              <a:rPr lang="ja-JP" altLang="en-US" sz="2800" b="1" i="1" u="sng" dirty="0">
                <a:effectLst>
                  <a:outerShdw blurRad="38100" dist="38100" dir="2700000" algn="tl">
                    <a:srgbClr val="000000">
                      <a:alpha val="43137"/>
                    </a:srgbClr>
                  </a:outerShdw>
                </a:effectLst>
              </a:rPr>
              <a:t>超弾性体）</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ja-JP" altLang="en-US" sz="2800" b="1" i="1" u="sng" dirty="0" smtClean="0">
                <a:effectLst>
                  <a:outerShdw blurRad="38100" dist="38100" dir="2700000" algn="tl">
                    <a:srgbClr val="000000">
                      <a:alpha val="43137"/>
                    </a:srgbClr>
                  </a:outerShdw>
                </a:effectLst>
              </a:rPr>
              <a:t>先端変位の収束挙動</a:t>
            </a:r>
            <a:endParaRPr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lang="en-US" altLang="ja-JP" sz="1800" b="1" i="1" u="sng" dirty="0">
              <a:effectLst>
                <a:outerShdw blurRad="38100" dist="38100" dir="2700000" algn="tl">
                  <a:srgbClr val="000000">
                    <a:alpha val="43137"/>
                  </a:srgbClr>
                </a:outerShdw>
              </a:effectLst>
            </a:endParaRPr>
          </a:p>
          <a:p>
            <a:r>
              <a:rPr lang="ja-JP" altLang="en-US" sz="2800" dirty="0" smtClean="0"/>
              <a:t>標準的な</a:t>
            </a:r>
            <a:r>
              <a:rPr lang="en-US" altLang="ja-JP" sz="2800" dirty="0" smtClean="0"/>
              <a:t>FEM</a:t>
            </a:r>
            <a:r>
              <a:rPr lang="ja-JP" altLang="en-US" sz="2800" dirty="0" smtClean="0"/>
              <a:t>１次要素と同じ速度の線形収束．</a:t>
            </a:r>
            <a:endParaRPr lang="en-US" altLang="ja-JP" sz="2800" dirty="0" smtClean="0"/>
          </a:p>
          <a:p>
            <a:r>
              <a:rPr lang="ja-JP" altLang="en-US" sz="2800" dirty="0" smtClean="0"/>
              <a:t>非</a:t>
            </a:r>
            <a:r>
              <a:rPr kumimoji="1" lang="ja-JP" altLang="en-US" sz="2800" dirty="0" smtClean="0"/>
              <a:t>圧縮に近づいても収束速度は同じ．</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42</a:t>
            </a:fld>
            <a:endParaRPr lang="ja-JP" altLang="en-US"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r="4016" b="5499"/>
          <a:stretch/>
        </p:blipFill>
        <p:spPr>
          <a:xfrm>
            <a:off x="1259632" y="1484784"/>
            <a:ext cx="6530653" cy="4018578"/>
          </a:xfrm>
          <a:prstGeom prst="rect">
            <a:avLst/>
          </a:prstGeom>
        </p:spPr>
      </p:pic>
    </p:spTree>
    <p:extLst>
      <p:ext uri="{BB962C8B-B14F-4D97-AF65-F5344CB8AC3E}">
        <p14:creationId xmlns:p14="http://schemas.microsoft.com/office/powerpoint/2010/main" val="3594857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Newton-</a:t>
            </a:r>
            <a:r>
              <a:rPr kumimoji="1" lang="en-US" altLang="ja-JP" dirty="0" err="1" smtClean="0"/>
              <a:t>Rapthon</a:t>
            </a:r>
            <a:r>
              <a:rPr kumimoji="1" lang="ja-JP" altLang="en-US" dirty="0" smtClean="0"/>
              <a:t>ループの収束速度</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片持ち梁の曲げ解析（</a:t>
            </a:r>
            <a:r>
              <a:rPr lang="en-US" altLang="ja-JP" sz="2800" b="1" i="1" u="sng" dirty="0">
                <a:effectLst>
                  <a:outerShdw blurRad="38100" dist="38100" dir="2700000" algn="tl">
                    <a:srgbClr val="000000">
                      <a:alpha val="43137"/>
                    </a:srgbClr>
                  </a:outerShdw>
                </a:effectLst>
              </a:rPr>
              <a:t> Neo </a:t>
            </a:r>
            <a:r>
              <a:rPr lang="en-US" altLang="ja-JP" sz="2800" b="1" i="1" u="sng" dirty="0" err="1">
                <a:effectLst>
                  <a:outerShdw blurRad="38100" dist="38100" dir="2700000" algn="tl">
                    <a:srgbClr val="000000">
                      <a:alpha val="43137"/>
                    </a:srgbClr>
                  </a:outerShdw>
                </a:effectLst>
              </a:rPr>
              <a:t>Hookean</a:t>
            </a:r>
            <a:r>
              <a:rPr lang="ja-JP" altLang="en-US" sz="2800" b="1" i="1" u="sng" dirty="0">
                <a:effectLst>
                  <a:outerShdw blurRad="38100" dist="38100" dir="2700000" algn="tl">
                    <a:srgbClr val="000000">
                      <a:alpha val="43137"/>
                    </a:srgbClr>
                  </a:outerShdw>
                </a:effectLst>
              </a:rPr>
              <a:t>超弾性体</a:t>
            </a:r>
            <a:r>
              <a:rPr kumimoji="1" lang="ja-JP" altLang="en-US" sz="2800" b="1" i="1" u="sng" dirty="0" smtClean="0">
                <a:effectLst>
                  <a:outerShdw blurRad="38100" dist="38100" dir="2700000" algn="tl">
                    <a:srgbClr val="000000">
                      <a:alpha val="43137"/>
                    </a:srgbClr>
                  </a:outerShdw>
                </a:effectLst>
              </a:rPr>
              <a:t>）</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ja-JP" altLang="en-US" sz="2800" b="1" i="1" u="sng" dirty="0" smtClean="0">
                <a:effectLst>
                  <a:outerShdw blurRad="38100" dist="38100" dir="2700000" algn="tl">
                    <a:srgbClr val="000000">
                      <a:alpha val="43137"/>
                    </a:srgbClr>
                  </a:outerShdw>
                </a:effectLst>
              </a:rPr>
              <a:t>最初の時間ステップにおける収束挙動</a:t>
            </a:r>
            <a:endParaRPr lang="en-US" altLang="ja-JP" sz="2800" b="1" i="1" u="sng" dirty="0" smtClean="0">
              <a:effectLst>
                <a:outerShdw blurRad="38100" dist="38100" dir="2700000" algn="tl">
                  <a:srgbClr val="000000">
                    <a:alpha val="43137"/>
                  </a:srgbClr>
                </a:outerShdw>
              </a:effectLst>
            </a:endParaRPr>
          </a:p>
          <a:p>
            <a:endParaRPr kumimoji="1" lang="en-US" altLang="ja-JP" sz="2800" b="1" i="1" u="sng" dirty="0">
              <a:effectLst>
                <a:outerShdw blurRad="38100" dist="38100" dir="2700000" algn="tl">
                  <a:srgbClr val="000000">
                    <a:alpha val="43137"/>
                  </a:srgbClr>
                </a:outerShdw>
              </a:effectLst>
            </a:endParaRPr>
          </a:p>
          <a:p>
            <a:endParaRPr lang="en-US" altLang="ja-JP" sz="2800" b="1" i="1" u="sng" dirty="0" smtClean="0">
              <a:effectLst>
                <a:outerShdw blurRad="38100" dist="38100" dir="2700000" algn="tl">
                  <a:srgbClr val="000000">
                    <a:alpha val="43137"/>
                  </a:srgbClr>
                </a:outerShdw>
              </a:effectLst>
            </a:endParaRPr>
          </a:p>
          <a:p>
            <a:endParaRPr kumimoji="1" lang="en-US" altLang="ja-JP" sz="2800" b="1" i="1" u="sng" dirty="0">
              <a:effectLst>
                <a:outerShdw blurRad="38100" dist="38100" dir="2700000" algn="tl">
                  <a:srgbClr val="000000">
                    <a:alpha val="43137"/>
                  </a:srgbClr>
                </a:outerShdw>
              </a:effectLst>
            </a:endParaRPr>
          </a:p>
          <a:p>
            <a:endParaRPr lang="en-US" altLang="ja-JP" sz="2800" b="1" i="1" u="sng" dirty="0" smtClean="0">
              <a:effectLst>
                <a:outerShdw blurRad="38100" dist="38100" dir="2700000" algn="tl">
                  <a:srgbClr val="000000">
                    <a:alpha val="43137"/>
                  </a:srgbClr>
                </a:outerShdw>
              </a:effectLst>
            </a:endParaRPr>
          </a:p>
          <a:p>
            <a:endParaRPr kumimoji="1" lang="en-US" altLang="ja-JP" sz="2800" b="1" i="1" u="sng" dirty="0">
              <a:effectLst>
                <a:outerShdw blurRad="38100" dist="38100" dir="2700000" algn="tl">
                  <a:srgbClr val="000000">
                    <a:alpha val="43137"/>
                  </a:srgbClr>
                </a:outerShdw>
              </a:effectLst>
            </a:endParaRPr>
          </a:p>
          <a:p>
            <a:endParaRPr lang="en-US" altLang="ja-JP" sz="2800" b="1" i="1" u="sng" dirty="0" smtClean="0">
              <a:effectLst>
                <a:outerShdw blurRad="38100" dist="38100" dir="2700000" algn="tl">
                  <a:srgbClr val="000000">
                    <a:alpha val="43137"/>
                  </a:srgbClr>
                </a:outerShdw>
              </a:effectLst>
            </a:endParaRPr>
          </a:p>
          <a:p>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000" b="1" i="1" u="sng" dirty="0" smtClean="0">
              <a:effectLst>
                <a:outerShdw blurRad="38100" dist="38100" dir="2700000" algn="tl">
                  <a:srgbClr val="000000">
                    <a:alpha val="43137"/>
                  </a:srgbClr>
                </a:outerShdw>
              </a:effectLst>
            </a:endParaRPr>
          </a:p>
          <a:p>
            <a:r>
              <a:rPr kumimoji="1" lang="ja-JP" altLang="en-US" sz="2800" dirty="0" smtClean="0"/>
              <a:t>収束速度はポアソン比に多少依存している．</a:t>
            </a:r>
            <a:r>
              <a:rPr kumimoji="1" lang="en-US" altLang="ja-JP" sz="2800" dirty="0" smtClean="0"/>
              <a:t/>
            </a:r>
            <a:br>
              <a:rPr kumimoji="1" lang="en-US" altLang="ja-JP" sz="2800" dirty="0" smtClean="0"/>
            </a:br>
            <a:r>
              <a:rPr kumimoji="1" lang="ja-JP" altLang="en-US" sz="2800" dirty="0" smtClean="0"/>
              <a:t>（桁落ちが原因か？）</a:t>
            </a:r>
            <a:endParaRPr kumimoji="1" lang="en-US" altLang="ja-JP" sz="2800" dirty="0" smtClean="0"/>
          </a:p>
          <a:p>
            <a:endParaRPr kumimoji="1" lang="en-US" altLang="ja-JP" sz="2800" dirty="0" smtClean="0"/>
          </a:p>
          <a:p>
            <a:endParaRPr kumimoji="1"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43</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6108" y="1501413"/>
            <a:ext cx="6537927" cy="4086204"/>
          </a:xfrm>
          <a:prstGeom prst="rect">
            <a:avLst/>
          </a:prstGeom>
        </p:spPr>
      </p:pic>
    </p:spTree>
    <p:extLst>
      <p:ext uri="{BB962C8B-B14F-4D97-AF65-F5344CB8AC3E}">
        <p14:creationId xmlns:p14="http://schemas.microsoft.com/office/powerpoint/2010/main" val="914202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Mises</a:t>
            </a:r>
            <a:r>
              <a:rPr kumimoji="1" lang="ja-JP" altLang="en-US" dirty="0" smtClean="0"/>
              <a:t>応力分布と圧力分布</a:t>
            </a:r>
            <a:endParaRPr kumimoji="1" lang="ja-JP" altLang="en-US" dirty="0"/>
          </a:p>
        </p:txBody>
      </p:sp>
      <mc:AlternateContent xmlns:mc="http://schemas.openxmlformats.org/markup-compatibility/2006" xmlns:a14="http://schemas.microsoft.com/office/drawing/2010/main">
        <mc:Choice Requires="a14">
          <p:sp>
            <p:nvSpPr>
              <p:cNvPr id="9" name="コンテンツ プレースホルダー 8"/>
              <p:cNvSpPr>
                <a:spLocks noGrp="1"/>
              </p:cNvSpPr>
              <p:nvPr>
                <p:ph idx="1"/>
              </p:nvPr>
            </p:nvSpPr>
            <p:spPr/>
            <p:txBody>
              <a:bodyPr/>
              <a:lstStyle/>
              <a:p>
                <a:pPr marL="0" indent="0">
                  <a:buNone/>
                </a:pPr>
                <a14:m>
                  <m:oMath xmlns:m="http://schemas.openxmlformats.org/officeDocument/2006/math">
                    <m:r>
                      <a:rPr kumimoji="1" lang="en-US" altLang="ja-JP" sz="2800" b="1" i="1" u="sng" smtClean="0">
                        <a:effectLst>
                          <a:outerShdw blurRad="38100" dist="38100" dir="2700000" algn="tl">
                            <a:srgbClr val="000000">
                              <a:alpha val="43137"/>
                            </a:srgbClr>
                          </a:outerShdw>
                        </a:effectLst>
                        <a:latin typeface="Cambria Math" panose="02040503050406030204" pitchFamily="18" charset="0"/>
                      </a:rPr>
                      <m:t>𝝂</m:t>
                    </m:r>
                    <m:r>
                      <a:rPr kumimoji="1" lang="en-US" altLang="ja-JP" sz="2800" b="1" i="1" u="sng" smtClean="0">
                        <a:effectLst>
                          <a:outerShdw blurRad="38100" dist="38100" dir="2700000" algn="tl">
                            <a:srgbClr val="000000">
                              <a:alpha val="43137"/>
                            </a:srgbClr>
                          </a:outerShdw>
                        </a:effectLst>
                        <a:latin typeface="Cambria Math" panose="02040503050406030204" pitchFamily="18" charset="0"/>
                      </a:rPr>
                      <m:t>=</m:t>
                    </m:r>
                    <m:r>
                      <a:rPr kumimoji="1" lang="en-US" altLang="ja-JP" sz="2800" b="1" i="1" u="sng" smtClean="0">
                        <a:effectLst>
                          <a:outerShdw blurRad="38100" dist="38100" dir="2700000" algn="tl">
                            <a:srgbClr val="000000">
                              <a:alpha val="43137"/>
                            </a:srgbClr>
                          </a:outerShdw>
                        </a:effectLst>
                        <a:latin typeface="Cambria Math" panose="02040503050406030204" pitchFamily="18" charset="0"/>
                      </a:rPr>
                      <m:t>𝟎</m:t>
                    </m:r>
                    <m:r>
                      <a:rPr kumimoji="1" lang="en-US" altLang="ja-JP" sz="2800" b="1" i="1" u="sng" smtClean="0">
                        <a:effectLst>
                          <a:outerShdw blurRad="38100" dist="38100" dir="2700000" algn="tl">
                            <a:srgbClr val="000000">
                              <a:alpha val="43137"/>
                            </a:srgbClr>
                          </a:outerShdw>
                        </a:effectLst>
                        <a:latin typeface="Cambria Math" panose="02040503050406030204" pitchFamily="18" charset="0"/>
                      </a:rPr>
                      <m:t>.</m:t>
                    </m:r>
                    <m:r>
                      <a:rPr kumimoji="1" lang="en-US" altLang="ja-JP" sz="2800" b="1" i="1" u="sng" smtClean="0">
                        <a:effectLst>
                          <a:outerShdw blurRad="38100" dist="38100" dir="2700000" algn="tl">
                            <a:srgbClr val="000000">
                              <a:alpha val="43137"/>
                            </a:srgbClr>
                          </a:outerShdw>
                        </a:effectLst>
                        <a:latin typeface="Cambria Math" panose="02040503050406030204" pitchFamily="18" charset="0"/>
                      </a:rPr>
                      <m:t>𝟒𝟗𝟗𝟗𝟗𝟗</m:t>
                    </m:r>
                  </m:oMath>
                </a14:m>
                <a:r>
                  <a:rPr kumimoji="1" lang="ja-JP" altLang="en-US" sz="2800" b="1" i="1" u="sng" dirty="0" smtClean="0">
                    <a:effectLst>
                      <a:outerShdw blurRad="38100" dist="38100" dir="2700000" algn="tl">
                        <a:srgbClr val="000000">
                          <a:alpha val="43137"/>
                        </a:srgbClr>
                      </a:outerShdw>
                    </a:effectLst>
                  </a:rPr>
                  <a:t>の</a:t>
                </a:r>
                <a:endParaRPr kumimoji="1" lang="en-US" altLang="ja-JP" sz="2800" b="1" i="1" u="sng" dirty="0" smtClean="0">
                  <a:effectLst>
                    <a:outerShdw blurRad="38100" dist="38100" dir="2700000" algn="tl">
                      <a:srgbClr val="000000">
                        <a:alpha val="43137"/>
                      </a:srgbClr>
                    </a:outerShdw>
                  </a:effectLst>
                </a:endParaRPr>
              </a:p>
              <a:p>
                <a:pPr marL="0" indent="0">
                  <a:buNone/>
                </a:pPr>
                <a:r>
                  <a:rPr lang="en-US" altLang="ja-JP" sz="2800" b="1" i="1" u="sng" dirty="0" smtClean="0">
                    <a:effectLst>
                      <a:outerShdw blurRad="38100" dist="38100" dir="2700000" algn="tl">
                        <a:srgbClr val="000000">
                          <a:alpha val="43137"/>
                        </a:srgbClr>
                      </a:outerShdw>
                    </a:effectLst>
                  </a:rPr>
                  <a:t>3D</a:t>
                </a:r>
                <a:r>
                  <a:rPr lang="ja-JP" altLang="en-US" sz="2800" b="1" i="1" u="sng" dirty="0" smtClean="0">
                    <a:effectLst>
                      <a:outerShdw blurRad="38100" dist="38100" dir="2700000" algn="tl">
                        <a:srgbClr val="000000">
                          <a:alpha val="43137"/>
                        </a:srgbClr>
                      </a:outerShdw>
                    </a:effectLst>
                  </a:rPr>
                  <a:t>片持ち梁曲げ</a:t>
                </a:r>
                <a:endParaRPr kumimoji="1" lang="en-US" altLang="ja-JP" sz="2800" b="1" i="1" u="sng" dirty="0" smtClean="0">
                  <a:effectLst>
                    <a:outerShdw blurRad="38100" dist="38100" dir="2700000" algn="tl">
                      <a:srgbClr val="000000">
                        <a:alpha val="43137"/>
                      </a:srgbClr>
                    </a:outerShdw>
                  </a:effectLst>
                </a:endParaRPr>
              </a:p>
              <a:p>
                <a:pPr marL="0" indent="0">
                  <a:buNone/>
                </a:pPr>
                <a:r>
                  <a:rPr lang="ja-JP" altLang="en-US" sz="2800" b="1" i="1" u="sng" dirty="0" smtClean="0">
                    <a:effectLst>
                      <a:outerShdw blurRad="38100" dist="38100" dir="2700000" algn="tl">
                        <a:srgbClr val="000000">
                          <a:alpha val="43137"/>
                        </a:srgbClr>
                      </a:outerShdw>
                    </a:effectLst>
                  </a:rPr>
                  <a:t>解析結果</a:t>
                </a:r>
                <a:endParaRPr kumimoji="1" lang="ja-JP" altLang="en-US" sz="2800" b="1" i="1" u="sng" dirty="0">
                  <a:effectLst>
                    <a:outerShdw blurRad="38100" dist="38100" dir="2700000" algn="tl">
                      <a:srgbClr val="000000">
                        <a:alpha val="43137"/>
                      </a:srgbClr>
                    </a:outerShdw>
                  </a:effectLst>
                </a:endParaRPr>
              </a:p>
            </p:txBody>
          </p:sp>
        </mc:Choice>
        <mc:Fallback xmlns="">
          <p:sp>
            <p:nvSpPr>
              <p:cNvPr id="9" name="コンテンツ プレースホルダー 8"/>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44</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657225"/>
            <a:ext cx="5544855" cy="4679987"/>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 y="2996952"/>
            <a:ext cx="4034912" cy="3405560"/>
          </a:xfrm>
          <a:prstGeom prst="rect">
            <a:avLst/>
          </a:prstGeom>
        </p:spPr>
      </p:pic>
      <p:sp>
        <p:nvSpPr>
          <p:cNvPr id="7" name="テキスト ボックス 6"/>
          <p:cNvSpPr txBox="1"/>
          <p:nvPr/>
        </p:nvSpPr>
        <p:spPr>
          <a:xfrm>
            <a:off x="107504" y="5352160"/>
            <a:ext cx="3025187" cy="830997"/>
          </a:xfrm>
          <a:prstGeom prst="rect">
            <a:avLst/>
          </a:prstGeom>
          <a:noFill/>
        </p:spPr>
        <p:txBody>
          <a:bodyPr wrap="none" rtlCol="0">
            <a:spAutoFit/>
          </a:bodyPr>
          <a:lstStyle/>
          <a:p>
            <a:r>
              <a:rPr kumimoji="1" lang="en-US" altLang="ja-JP" sz="2400" dirty="0" smtClean="0"/>
              <a:t>Mises</a:t>
            </a:r>
            <a:r>
              <a:rPr kumimoji="1" lang="ja-JP" altLang="en-US" sz="2400" dirty="0" smtClean="0"/>
              <a:t>応力は</a:t>
            </a:r>
            <a:r>
              <a:rPr kumimoji="1" lang="en-US" altLang="ja-JP" sz="2400" dirty="0" smtClean="0"/>
              <a:t/>
            </a:r>
            <a:br>
              <a:rPr kumimoji="1" lang="en-US" altLang="ja-JP" sz="2400" dirty="0" smtClean="0"/>
            </a:br>
            <a:r>
              <a:rPr kumimoji="1" lang="ja-JP" altLang="en-US" sz="2400" dirty="0" smtClean="0"/>
              <a:t>滑らかに分布している</a:t>
            </a:r>
            <a:endParaRPr kumimoji="1" lang="ja-JP" altLang="en-US" sz="2400" dirty="0"/>
          </a:p>
        </p:txBody>
      </p:sp>
      <p:sp>
        <p:nvSpPr>
          <p:cNvPr id="8" name="テキスト ボックス 7"/>
          <p:cNvSpPr txBox="1"/>
          <p:nvPr/>
        </p:nvSpPr>
        <p:spPr>
          <a:xfrm>
            <a:off x="4175956" y="3609020"/>
            <a:ext cx="2962671" cy="1200329"/>
          </a:xfrm>
          <a:prstGeom prst="rect">
            <a:avLst/>
          </a:prstGeom>
          <a:noFill/>
        </p:spPr>
        <p:txBody>
          <a:bodyPr wrap="none" rtlCol="0">
            <a:spAutoFit/>
          </a:bodyPr>
          <a:lstStyle/>
          <a:p>
            <a:r>
              <a:rPr lang="ja-JP" altLang="en-US" sz="2400" dirty="0" smtClean="0"/>
              <a:t>圧力は</a:t>
            </a:r>
            <a:r>
              <a:rPr lang="en-US" altLang="ja-JP" sz="2400" dirty="0" smtClean="0"/>
              <a:t/>
            </a:r>
            <a:br>
              <a:rPr lang="en-US" altLang="ja-JP" sz="2400" dirty="0" smtClean="0"/>
            </a:br>
            <a:r>
              <a:rPr lang="ja-JP" altLang="en-US" sz="2400" dirty="0" smtClean="0"/>
              <a:t>チェッカー</a:t>
            </a:r>
            <a:r>
              <a:rPr lang="ja-JP" altLang="en-US" sz="2400" dirty="0"/>
              <a:t>ボード</a:t>
            </a:r>
            <a:r>
              <a:rPr lang="ja-JP" altLang="en-US" sz="2400" dirty="0" smtClean="0"/>
              <a:t>分布</a:t>
            </a:r>
            <a:endParaRPr lang="en-US" altLang="ja-JP" sz="2400" dirty="0" smtClean="0"/>
          </a:p>
          <a:p>
            <a:r>
              <a:rPr kumimoji="1" lang="ja-JP" altLang="en-US" sz="2400" dirty="0" smtClean="0"/>
              <a:t>をしてしまっている．</a:t>
            </a:r>
            <a:endParaRPr kumimoji="1" lang="ja-JP" altLang="en-US" sz="2400" dirty="0"/>
          </a:p>
        </p:txBody>
      </p:sp>
    </p:spTree>
    <p:extLst>
      <p:ext uri="{BB962C8B-B14F-4D97-AF65-F5344CB8AC3E}">
        <p14:creationId xmlns:p14="http://schemas.microsoft.com/office/powerpoint/2010/main" val="3210463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内部</a:t>
            </a:r>
            <a:r>
              <a:rPr kumimoji="1" lang="ja-JP" altLang="en-US" dirty="0" smtClean="0"/>
              <a:t>エネルギーと外力仕事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14:m>
                  <m:oMath xmlns:m="http://schemas.openxmlformats.org/officeDocument/2006/math">
                    <m:sSub>
                      <m:sSubPr>
                        <m:ctrlPr>
                          <a:rPr lang="en-US" altLang="ja-JP" sz="2800" b="1" i="1" u="sng" smtClean="0">
                            <a:effectLst>
                              <a:outerShdw blurRad="38100" dist="38100" dir="2700000" algn="tl">
                                <a:srgbClr val="000000">
                                  <a:alpha val="43137"/>
                                </a:srgbClr>
                              </a:outerShdw>
                            </a:effectLst>
                            <a:latin typeface="Cambria Math" panose="02040503050406030204" pitchFamily="18" charset="0"/>
                          </a:rPr>
                        </m:ctrlPr>
                      </m:sSubPr>
                      <m:e>
                        <m:r>
                          <a:rPr lang="en-US" altLang="ja-JP" sz="2800" b="1" i="1" u="sng" smtClean="0">
                            <a:effectLst>
                              <a:outerShdw blurRad="38100" dist="38100" dir="2700000" algn="tl">
                                <a:srgbClr val="000000">
                                  <a:alpha val="43137"/>
                                </a:srgbClr>
                              </a:outerShdw>
                            </a:effectLst>
                            <a:latin typeface="Cambria Math" panose="02040503050406030204" pitchFamily="18" charset="0"/>
                          </a:rPr>
                          <m:t>𝝂</m:t>
                        </m:r>
                      </m:e>
                      <m:sub>
                        <m:r>
                          <a:rPr lang="en-US" altLang="ja-JP" sz="2800" b="1" i="1" u="sng" smtClean="0">
                            <a:effectLst>
                              <a:outerShdw blurRad="38100" dist="38100" dir="2700000" algn="tl">
                                <a:srgbClr val="000000">
                                  <a:alpha val="43137"/>
                                </a:srgbClr>
                              </a:outerShdw>
                            </a:effectLst>
                            <a:latin typeface="Cambria Math" panose="02040503050406030204" pitchFamily="18" charset="0"/>
                          </a:rPr>
                          <m:t>𝒊𝒏𝒊</m:t>
                        </m:r>
                      </m:sub>
                    </m:sSub>
                    <m:r>
                      <a:rPr lang="en-US" altLang="ja-JP" sz="2800" b="1" i="1" u="sng">
                        <a:effectLst>
                          <a:outerShdw blurRad="38100" dist="38100" dir="2700000" algn="tl">
                            <a:srgbClr val="000000">
                              <a:alpha val="43137"/>
                            </a:srgbClr>
                          </a:outerShdw>
                        </a:effectLst>
                        <a:latin typeface="Cambria Math" panose="02040503050406030204" pitchFamily="18" charset="0"/>
                      </a:rPr>
                      <m:t>=</m:t>
                    </m:r>
                    <m:r>
                      <a:rPr lang="en-US" altLang="ja-JP" sz="2800" b="1" i="1" u="sng">
                        <a:effectLst>
                          <a:outerShdw blurRad="38100" dist="38100" dir="2700000" algn="tl">
                            <a:srgbClr val="000000">
                              <a:alpha val="43137"/>
                            </a:srgbClr>
                          </a:outerShdw>
                        </a:effectLst>
                        <a:latin typeface="Cambria Math" panose="02040503050406030204" pitchFamily="18" charset="0"/>
                      </a:rPr>
                      <m:t>𝟎</m:t>
                    </m:r>
                    <m:r>
                      <a:rPr lang="en-US" altLang="ja-JP" sz="2800" b="1" i="1" u="sng">
                        <a:effectLst>
                          <a:outerShdw blurRad="38100" dist="38100" dir="2700000" algn="tl">
                            <a:srgbClr val="000000">
                              <a:alpha val="43137"/>
                            </a:srgbClr>
                          </a:outerShdw>
                        </a:effectLst>
                        <a:latin typeface="Cambria Math" panose="02040503050406030204" pitchFamily="18" charset="0"/>
                      </a:rPr>
                      <m:t>.</m:t>
                    </m:r>
                    <m:r>
                      <a:rPr lang="en-US" altLang="ja-JP" sz="2800" b="1" i="1" u="sng">
                        <a:effectLst>
                          <a:outerShdw blurRad="38100" dist="38100" dir="2700000" algn="tl">
                            <a:srgbClr val="000000">
                              <a:alpha val="43137"/>
                            </a:srgbClr>
                          </a:outerShdw>
                        </a:effectLst>
                        <a:latin typeface="Cambria Math" panose="02040503050406030204" pitchFamily="18" charset="0"/>
                      </a:rPr>
                      <m:t>𝟒𝟗𝟗𝟗𝟗𝟗</m:t>
                    </m:r>
                  </m:oMath>
                </a14:m>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3D</a:t>
                </a:r>
                <a:r>
                  <a:rPr lang="ja-JP" altLang="en-US" sz="2800" b="1" i="1" u="sng" dirty="0">
                    <a:effectLst>
                      <a:outerShdw blurRad="38100" dist="38100" dir="2700000" algn="tl">
                        <a:srgbClr val="000000">
                          <a:alpha val="43137"/>
                        </a:srgbClr>
                      </a:outerShdw>
                    </a:effectLst>
                  </a:rPr>
                  <a:t>片持ち梁</a:t>
                </a:r>
                <a:r>
                  <a:rPr lang="ja-JP" altLang="en-US" sz="2800" b="1" i="1" u="sng" dirty="0" smtClean="0">
                    <a:effectLst>
                      <a:outerShdw blurRad="38100" dist="38100" dir="2700000" algn="tl">
                        <a:srgbClr val="000000">
                          <a:alpha val="43137"/>
                        </a:srgbClr>
                      </a:outerShdw>
                    </a:effectLst>
                  </a:rPr>
                  <a:t>曲げ解析結果</a:t>
                </a:r>
                <a:endParaRPr kumimoji="1" lang="en-US" altLang="ja-JP" sz="2800" b="1" i="1" u="sng" dirty="0" smtClean="0">
                  <a:effectLst>
                    <a:outerShdw blurRad="38100" dist="38100" dir="2700000" algn="tl">
                      <a:srgbClr val="000000">
                        <a:alpha val="43137"/>
                      </a:srgbClr>
                    </a:outerShdw>
                  </a:effectLst>
                </a:endParaRPr>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smtClean="0"/>
              </a:p>
              <a:p>
                <a:endParaRPr lang="en-US" altLang="ja-JP" sz="2800" dirty="0" smtClean="0"/>
              </a:p>
              <a:p>
                <a:pPr marL="0" indent="0">
                  <a:buNone/>
                </a:pPr>
                <a:endParaRPr lang="en-US" altLang="ja-JP" sz="2800" dirty="0" smtClean="0"/>
              </a:p>
              <a:p>
                <a:pPr marL="0" indent="0">
                  <a:buNone/>
                </a:pPr>
                <a:endParaRPr lang="en-US" altLang="ja-JP" sz="1200" dirty="0"/>
              </a:p>
              <a:p>
                <a:pPr marL="0" indent="0" algn="ctr">
                  <a:buNone/>
                </a:pPr>
                <a:r>
                  <a:rPr kumimoji="1" lang="ja-JP" altLang="en-US" sz="2800" dirty="0" smtClean="0"/>
                  <a:t>内部エネルギーと外力仕事は一致している．</a:t>
                </a:r>
                <a:r>
                  <a:rPr kumimoji="1" lang="en-US" altLang="ja-JP" sz="2800" dirty="0" smtClean="0"/>
                  <a:t/>
                </a:r>
                <a:br>
                  <a:rPr kumimoji="1" lang="en-US" altLang="ja-JP" sz="2800" dirty="0" smtClean="0"/>
                </a:br>
                <a:r>
                  <a:rPr kumimoji="1" lang="ja-JP" altLang="en-US" sz="2800" dirty="0" smtClean="0"/>
                  <a:t>⇒　純粋に圧力振動のみが生じている．</a:t>
                </a:r>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71" t="-2323" b="-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45</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052736"/>
            <a:ext cx="7200800" cy="4400489"/>
          </a:xfrm>
          <a:prstGeom prst="rect">
            <a:avLst/>
          </a:prstGeom>
        </p:spPr>
      </p:pic>
    </p:spTree>
    <p:extLst>
      <p:ext uri="{BB962C8B-B14F-4D97-AF65-F5344CB8AC3E}">
        <p14:creationId xmlns:p14="http://schemas.microsoft.com/office/powerpoint/2010/main" val="21306528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Mises</a:t>
            </a:r>
            <a:r>
              <a:rPr lang="ja-JP" altLang="en-US" dirty="0"/>
              <a:t>応力分布と圧力分布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46</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2019353"/>
            <a:ext cx="4905434" cy="4361975"/>
          </a:xfrm>
          <a:prstGeom prst="rect">
            <a:avLst/>
          </a:prstGeom>
        </p:spPr>
      </p:pic>
      <p:pic>
        <p:nvPicPr>
          <p:cNvPr id="5" name="コンテンツ プレースホルダー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657225"/>
            <a:ext cx="4247964" cy="3777345"/>
          </a:xfrm>
        </p:spPr>
      </p:pic>
      <p:sp>
        <p:nvSpPr>
          <p:cNvPr id="7" name="テキスト ボックス 6"/>
          <p:cNvSpPr txBox="1"/>
          <p:nvPr/>
        </p:nvSpPr>
        <p:spPr>
          <a:xfrm>
            <a:off x="0" y="4434570"/>
            <a:ext cx="3651962" cy="707886"/>
          </a:xfrm>
          <a:prstGeom prst="rect">
            <a:avLst/>
          </a:prstGeom>
          <a:noFill/>
        </p:spPr>
        <p:txBody>
          <a:bodyPr wrap="none" rtlCol="0">
            <a:spAutoFit/>
          </a:bodyPr>
          <a:lstStyle/>
          <a:p>
            <a:r>
              <a:rPr kumimoji="1" lang="ja-JP" altLang="en-US" sz="2000" dirty="0" smtClean="0"/>
              <a:t>角の要素は平滑化されないため</a:t>
            </a:r>
            <a:endParaRPr kumimoji="1" lang="en-US" altLang="ja-JP" sz="2000" dirty="0" smtClean="0"/>
          </a:p>
          <a:p>
            <a:r>
              <a:rPr lang="ja-JP" altLang="en-US" sz="2000" dirty="0" smtClean="0"/>
              <a:t>多少ロッキングを起こしている．</a:t>
            </a:r>
            <a:endParaRPr kumimoji="1" lang="ja-JP" altLang="en-US" sz="2000" dirty="0"/>
          </a:p>
        </p:txBody>
      </p:sp>
      <p:sp>
        <p:nvSpPr>
          <p:cNvPr id="8" name="テキスト ボックス 7"/>
          <p:cNvSpPr txBox="1"/>
          <p:nvPr/>
        </p:nvSpPr>
        <p:spPr>
          <a:xfrm>
            <a:off x="6192180" y="1665410"/>
            <a:ext cx="2699778" cy="707886"/>
          </a:xfrm>
          <a:prstGeom prst="rect">
            <a:avLst/>
          </a:prstGeom>
          <a:noFill/>
        </p:spPr>
        <p:txBody>
          <a:bodyPr wrap="none" rtlCol="0">
            <a:spAutoFit/>
          </a:bodyPr>
          <a:lstStyle/>
          <a:p>
            <a:r>
              <a:rPr kumimoji="1" lang="ja-JP" altLang="en-US" sz="2000" dirty="0" smtClean="0"/>
              <a:t>チェッカーボード分布の</a:t>
            </a:r>
            <a:endParaRPr kumimoji="1" lang="en-US" altLang="ja-JP" sz="2000" dirty="0" smtClean="0"/>
          </a:p>
          <a:p>
            <a:r>
              <a:rPr lang="ja-JP" altLang="en-US" sz="2000" dirty="0" smtClean="0"/>
              <a:t>圧力</a:t>
            </a:r>
            <a:r>
              <a:rPr lang="ja-JP" altLang="en-US" sz="2000" dirty="0"/>
              <a:t>振動</a:t>
            </a:r>
            <a:r>
              <a:rPr lang="ja-JP" altLang="en-US" sz="2000" dirty="0" smtClean="0"/>
              <a:t>が見られる．</a:t>
            </a:r>
            <a:endParaRPr kumimoji="1" lang="ja-JP" altLang="en-US" sz="2000" dirty="0"/>
          </a:p>
        </p:txBody>
      </p:sp>
    </p:spTree>
    <p:extLst>
      <p:ext uri="{BB962C8B-B14F-4D97-AF65-F5344CB8AC3E}">
        <p14:creationId xmlns:p14="http://schemas.microsoft.com/office/powerpoint/2010/main" val="4124897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ロッキング回避のための従来法</a:t>
            </a:r>
            <a:endParaRPr kumimoji="1" lang="ja-JP" altLang="en-US" dirty="0"/>
          </a:p>
        </p:txBody>
      </p:sp>
      <p:sp>
        <p:nvSpPr>
          <p:cNvPr id="3" name="コンテンツ プレースホルダー 2"/>
          <p:cNvSpPr>
            <a:spLocks noGrp="1"/>
          </p:cNvSpPr>
          <p:nvPr>
            <p:ph idx="1"/>
          </p:nvPr>
        </p:nvSpPr>
        <p:spPr/>
        <p:txBody>
          <a:bodyPr/>
          <a:lstStyle/>
          <a:p>
            <a:pPr>
              <a:lnSpc>
                <a:spcPct val="98000"/>
              </a:lnSpc>
            </a:pPr>
            <a:r>
              <a:rPr lang="ja-JP" altLang="en-US" sz="2400" dirty="0"/>
              <a:t>高次</a:t>
            </a:r>
            <a:r>
              <a:rPr lang="ja-JP" altLang="en-US" sz="2400" dirty="0" smtClean="0"/>
              <a:t>要素</a:t>
            </a:r>
            <a:r>
              <a:rPr lang="ja-JP" altLang="en-US" sz="2400" dirty="0"/>
              <a:t>：</a:t>
            </a:r>
            <a:r>
              <a:rPr lang="en-US" altLang="ja-JP" sz="2400" dirty="0"/>
              <a:t/>
            </a:r>
            <a:br>
              <a:rPr lang="en-US" altLang="ja-JP" sz="2400" dirty="0"/>
            </a:br>
            <a:r>
              <a:rPr lang="en-US" altLang="ja-JP" sz="2400" dirty="0" smtClean="0"/>
              <a:t>  </a:t>
            </a:r>
            <a:r>
              <a:rPr lang="en-US" altLang="ja-JP" sz="2400" b="1" dirty="0" smtClean="0">
                <a:solidFill>
                  <a:srgbClr val="FF0000"/>
                </a:solidFill>
              </a:rPr>
              <a:t>✗</a:t>
            </a:r>
            <a:r>
              <a:rPr lang="ja-JP" altLang="en-US" sz="2400" dirty="0" smtClean="0"/>
              <a:t> 体積ロッキングを回避できない．</a:t>
            </a:r>
            <a:r>
              <a:rPr lang="en-US" altLang="ja-JP" sz="2400" dirty="0" smtClean="0"/>
              <a:t/>
            </a:r>
            <a:br>
              <a:rPr lang="en-US" altLang="ja-JP" sz="2400" dirty="0" smtClean="0"/>
            </a:br>
            <a:r>
              <a:rPr lang="ja-JP" altLang="en-US" sz="2400" dirty="0" smtClean="0"/>
              <a:t>　　　中間節点があるため大変形で精度悪化の恐れがある．</a:t>
            </a:r>
            <a:endParaRPr lang="en-US" altLang="ja-JP" sz="2400" dirty="0" smtClean="0"/>
          </a:p>
          <a:p>
            <a:pPr>
              <a:lnSpc>
                <a:spcPct val="98000"/>
              </a:lnSpc>
            </a:pPr>
            <a:r>
              <a:rPr lang="ja-JP" altLang="en-US" sz="2400" dirty="0" smtClean="0"/>
              <a:t>拡張ひずみ仮定法</a:t>
            </a:r>
            <a:r>
              <a:rPr lang="en-US" altLang="ja-JP" sz="2400" dirty="0" smtClean="0"/>
              <a:t>(EAS)</a:t>
            </a:r>
            <a:r>
              <a:rPr lang="ja-JP" altLang="en-US" sz="2400" dirty="0" smtClean="0"/>
              <a:t>：</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a:t>
            </a:r>
            <a:r>
              <a:rPr lang="ja-JP" altLang="en-US" sz="2400" dirty="0" smtClean="0"/>
              <a:t> 不安定．</a:t>
            </a:r>
            <a:endParaRPr lang="en-US" altLang="ja-JP" sz="2400" dirty="0" smtClean="0"/>
          </a:p>
          <a:p>
            <a:pPr>
              <a:lnSpc>
                <a:spcPct val="98000"/>
              </a:lnSpc>
            </a:pPr>
            <a:r>
              <a:rPr lang="en-US" altLang="ja-JP" sz="2400" dirty="0" smtClean="0"/>
              <a:t>B-bar</a:t>
            </a:r>
            <a:r>
              <a:rPr lang="ja-JP" altLang="en-US" sz="2400" dirty="0" smtClean="0"/>
              <a:t>法，</a:t>
            </a:r>
            <a:r>
              <a:rPr lang="en-US" altLang="ja-JP" sz="2400" dirty="0" smtClean="0"/>
              <a:t>F-bar</a:t>
            </a:r>
            <a:r>
              <a:rPr lang="ja-JP" altLang="en-US" sz="2400" dirty="0" smtClean="0"/>
              <a:t>法，選択的次数低減積分法：</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a:t>
            </a:r>
            <a:r>
              <a:rPr lang="en-US" altLang="ja-JP" sz="2400" dirty="0" smtClean="0"/>
              <a:t> </a:t>
            </a:r>
            <a:r>
              <a:rPr lang="ja-JP" altLang="en-US" sz="2400" dirty="0" smtClean="0"/>
              <a:t>四面体要素や三角形要素にはそのまま適用できない．</a:t>
            </a:r>
            <a:endParaRPr lang="en-US" altLang="ja-JP" sz="2400" dirty="0" smtClean="0"/>
          </a:p>
          <a:p>
            <a:pPr>
              <a:lnSpc>
                <a:spcPct val="98000"/>
              </a:lnSpc>
            </a:pPr>
            <a:r>
              <a:rPr lang="en-US" altLang="ja-JP" sz="2400" dirty="0" smtClean="0"/>
              <a:t>F-bar</a:t>
            </a:r>
            <a:r>
              <a:rPr lang="ja-JP" altLang="en-US" sz="2400" dirty="0" smtClean="0"/>
              <a:t>パッチ法：</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 </a:t>
            </a:r>
            <a:r>
              <a:rPr lang="ja-JP" altLang="en-US" sz="2400" dirty="0" smtClean="0"/>
              <a:t>良いパッチを作ることが難しい．</a:t>
            </a:r>
            <a:endParaRPr lang="en-US" altLang="ja-JP" sz="2400" dirty="0" smtClean="0"/>
          </a:p>
          <a:p>
            <a:pPr>
              <a:lnSpc>
                <a:spcPct val="98000"/>
              </a:lnSpc>
            </a:pPr>
            <a:r>
              <a:rPr lang="en-US" altLang="ja-JP" sz="2400" dirty="0" smtClean="0"/>
              <a:t>u/p</a:t>
            </a:r>
            <a:r>
              <a:rPr lang="ja-JP" altLang="en-US" sz="2400" dirty="0" smtClean="0"/>
              <a:t>混合（ハイブリッド）法：</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a:t>
            </a:r>
            <a:r>
              <a:rPr lang="ja-JP" altLang="en-US" sz="2400" dirty="0" smtClean="0"/>
              <a:t> </a:t>
            </a:r>
            <a:r>
              <a:rPr lang="ja-JP" altLang="en-US" sz="2400" dirty="0"/>
              <a:t>今</a:t>
            </a:r>
            <a:r>
              <a:rPr lang="ja-JP" altLang="en-US" sz="2400" dirty="0" smtClean="0"/>
              <a:t>のところ完全に満足できる定式化が提案されていない．</a:t>
            </a:r>
            <a:r>
              <a:rPr lang="en-US" altLang="ja-JP" sz="2400" dirty="0" smtClean="0"/>
              <a:t/>
            </a:r>
            <a:br>
              <a:rPr lang="en-US" altLang="ja-JP" sz="2400" dirty="0" smtClean="0"/>
            </a:br>
            <a:r>
              <a:rPr lang="ja-JP" altLang="en-US" sz="2400" dirty="0" smtClean="0"/>
              <a:t>　　　ただし，ほぼ許容出来るものは提案されている．</a:t>
            </a:r>
            <a:r>
              <a:rPr lang="en-US" altLang="ja-JP" sz="2400" dirty="0" smtClean="0"/>
              <a:t/>
            </a:r>
            <a:br>
              <a:rPr lang="en-US" altLang="ja-JP" sz="2400" dirty="0" smtClean="0"/>
            </a:br>
            <a:r>
              <a:rPr lang="ja-JP" altLang="en-US" sz="2400" dirty="0" smtClean="0"/>
              <a:t>　　　（例：</a:t>
            </a:r>
            <a:r>
              <a:rPr lang="en-US" altLang="ja-JP" sz="2400" dirty="0" smtClean="0"/>
              <a:t>ABAQUS/Standard</a:t>
            </a:r>
            <a:r>
              <a:rPr lang="ja-JP" altLang="en-US" sz="2400" dirty="0" smtClean="0"/>
              <a:t>の「</a:t>
            </a:r>
            <a:r>
              <a:rPr lang="en-US" altLang="ja-JP" sz="2400" dirty="0" smtClean="0"/>
              <a:t>C3D4H</a:t>
            </a:r>
            <a:r>
              <a:rPr lang="ja-JP" altLang="en-US" sz="2400" dirty="0" smtClean="0"/>
              <a:t>」および「</a:t>
            </a:r>
            <a:r>
              <a:rPr lang="en-US" altLang="ja-JP" sz="2400" dirty="0" smtClean="0"/>
              <a:t>C3D10I</a:t>
            </a:r>
            <a:r>
              <a:rPr lang="ja-JP" altLang="en-US" sz="2400" dirty="0" smtClean="0"/>
              <a:t>」）</a:t>
            </a:r>
            <a:endParaRPr lang="en-US" altLang="ja-JP" sz="2400" dirty="0" smtClean="0"/>
          </a:p>
          <a:p>
            <a:pPr>
              <a:lnSpc>
                <a:spcPct val="98000"/>
              </a:lnSpc>
            </a:pPr>
            <a:r>
              <a:rPr lang="ja-JP" altLang="en-US" sz="2400" dirty="0" smtClean="0">
                <a:solidFill>
                  <a:srgbClr val="FF00FF"/>
                </a:solidFill>
              </a:rPr>
              <a:t>平滑化有限要素法（</a:t>
            </a:r>
            <a:r>
              <a:rPr lang="en-US" altLang="ja-JP" sz="2400" dirty="0" smtClean="0">
                <a:solidFill>
                  <a:srgbClr val="FF00FF"/>
                </a:solidFill>
              </a:rPr>
              <a:t>Smoothed FEM: S-FEM</a:t>
            </a:r>
            <a:r>
              <a:rPr lang="ja-JP" altLang="en-US" sz="2400" dirty="0" smtClean="0">
                <a:solidFill>
                  <a:srgbClr val="FF00FF"/>
                </a:solidFill>
              </a:rPr>
              <a:t>）：</a:t>
            </a:r>
            <a:r>
              <a:rPr lang="en-US" altLang="ja-JP" sz="2400" dirty="0">
                <a:solidFill>
                  <a:srgbClr val="FF00FF"/>
                </a:solidFill>
              </a:rPr>
              <a:t/>
            </a:r>
            <a:br>
              <a:rPr lang="en-US" altLang="ja-JP" sz="2400" dirty="0">
                <a:solidFill>
                  <a:srgbClr val="FF00FF"/>
                </a:solidFill>
              </a:rPr>
            </a:br>
            <a:r>
              <a:rPr lang="en-US" altLang="ja-JP" sz="2400" dirty="0" smtClean="0"/>
              <a:t>  </a:t>
            </a:r>
            <a:r>
              <a:rPr lang="en-US" altLang="ja-JP" sz="2400" dirty="0" smtClean="0">
                <a:solidFill>
                  <a:srgbClr val="0000CC"/>
                </a:solidFill>
              </a:rPr>
              <a:t>?</a:t>
            </a:r>
            <a:r>
              <a:rPr lang="en-US" altLang="ja-JP" sz="2400" dirty="0" smtClean="0"/>
              <a:t> </a:t>
            </a:r>
            <a:r>
              <a:rPr lang="ja-JP" altLang="en-US" sz="2400" dirty="0" smtClean="0"/>
              <a:t>可能性はまだ未知数．　試す価値アリ．</a:t>
            </a:r>
            <a:endParaRPr lang="en-US" altLang="ja-JP" sz="2400" b="1" i="1"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dirty="0" smtClean="0"/>
              <a:t>P. </a:t>
            </a:r>
            <a:fld id="{F8FDF831-B0A3-4B44-A20D-7581D5587101}" type="slidenum">
              <a:rPr lang="ja-JP" altLang="en-US" smtClean="0"/>
              <a:pPr/>
              <a:t>5</a:t>
            </a:fld>
            <a:endParaRPr lang="ja-JP" altLang="en-US" dirty="0"/>
          </a:p>
        </p:txBody>
      </p:sp>
    </p:spTree>
    <p:extLst>
      <p:ext uri="{BB962C8B-B14F-4D97-AF65-F5344CB8AC3E}">
        <p14:creationId xmlns:p14="http://schemas.microsoft.com/office/powerpoint/2010/main" val="3090811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a:t>
            </a:fld>
            <a:endParaRPr lang="ja-JP" altLang="en-US" dirty="0"/>
          </a:p>
        </p:txBody>
      </p:sp>
      <p:sp>
        <p:nvSpPr>
          <p:cNvPr id="5" name="角丸四角形 4"/>
          <p:cNvSpPr/>
          <p:nvPr/>
        </p:nvSpPr>
        <p:spPr>
          <a:xfrm>
            <a:off x="467544" y="980728"/>
            <a:ext cx="8172908" cy="1944216"/>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457200" indent="-457200">
              <a:buFont typeface="Arial" panose="020B0604020202020204" pitchFamily="34" charset="0"/>
              <a:buChar char="•"/>
            </a:pPr>
            <a:r>
              <a:rPr lang="ja-JP" altLang="en-US" sz="3200" dirty="0" smtClean="0">
                <a:solidFill>
                  <a:srgbClr val="FF00FF"/>
                </a:solidFill>
                <a:effectLst>
                  <a:outerShdw blurRad="38100" dist="38100" dir="2700000" algn="tl">
                    <a:srgbClr val="000000">
                      <a:alpha val="43137"/>
                    </a:srgbClr>
                  </a:outerShdw>
                </a:effectLst>
              </a:rPr>
              <a:t>平滑化</a:t>
            </a:r>
            <a:r>
              <a:rPr lang="ja-JP" altLang="en-US" sz="3200" dirty="0">
                <a:solidFill>
                  <a:srgbClr val="FF00FF"/>
                </a:solidFill>
                <a:effectLst>
                  <a:outerShdw blurRad="38100" dist="38100" dir="2700000" algn="tl">
                    <a:srgbClr val="000000">
                      <a:alpha val="43137"/>
                    </a:srgbClr>
                  </a:outerShdw>
                </a:effectLst>
              </a:rPr>
              <a:t>有限要素法</a:t>
            </a:r>
            <a:r>
              <a:rPr lang="en-US" altLang="ja-JP" sz="3200" dirty="0">
                <a:solidFill>
                  <a:srgbClr val="FF00FF"/>
                </a:solidFill>
                <a:effectLst>
                  <a:outerShdw blurRad="38100" dist="38100" dir="2700000" algn="tl">
                    <a:srgbClr val="000000">
                      <a:alpha val="43137"/>
                    </a:srgbClr>
                  </a:outerShdw>
                </a:effectLst>
              </a:rPr>
              <a:t>(S-FEM)</a:t>
            </a:r>
            <a:r>
              <a:rPr lang="ja-JP" altLang="en-US" sz="3200" dirty="0">
                <a:solidFill>
                  <a:srgbClr val="0000CC"/>
                </a:solidFill>
                <a:effectLst>
                  <a:outerShdw blurRad="38100" dist="38100" dir="2700000" algn="tl">
                    <a:srgbClr val="000000">
                      <a:alpha val="43137"/>
                    </a:srgbClr>
                  </a:outerShdw>
                </a:effectLst>
              </a:rPr>
              <a:t>に</a:t>
            </a:r>
            <a:r>
              <a:rPr lang="ja-JP" altLang="en-US" sz="3200" dirty="0" smtClean="0">
                <a:solidFill>
                  <a:srgbClr val="0000CC"/>
                </a:solidFill>
                <a:effectLst>
                  <a:outerShdw blurRad="38100" dist="38100" dir="2700000" algn="tl">
                    <a:srgbClr val="000000">
                      <a:alpha val="43137"/>
                    </a:srgbClr>
                  </a:outerShdw>
                </a:effectLst>
              </a:rPr>
              <a:t>基づくロッキングフリーな四</a:t>
            </a:r>
            <a:r>
              <a:rPr lang="ja-JP" altLang="en-US" sz="3200" dirty="0">
                <a:solidFill>
                  <a:srgbClr val="0000CC"/>
                </a:solidFill>
                <a:effectLst>
                  <a:outerShdw blurRad="38100" dist="38100" dir="2700000" algn="tl">
                    <a:srgbClr val="000000">
                      <a:alpha val="43137"/>
                    </a:srgbClr>
                  </a:outerShdw>
                </a:effectLst>
              </a:rPr>
              <a:t>面体</a:t>
            </a:r>
            <a:r>
              <a:rPr lang="ja-JP" altLang="en-US" sz="3200" dirty="0" smtClean="0">
                <a:solidFill>
                  <a:srgbClr val="0000CC"/>
                </a:solidFill>
                <a:effectLst>
                  <a:outerShdw blurRad="38100" dist="38100" dir="2700000" algn="tl">
                    <a:srgbClr val="000000">
                      <a:alpha val="43137"/>
                    </a:srgbClr>
                  </a:outerShdw>
                </a:effectLst>
              </a:rPr>
              <a:t>要素を開発する．</a:t>
            </a:r>
            <a:endParaRPr lang="en-US" altLang="ja-JP" sz="3200" dirty="0">
              <a:solidFill>
                <a:srgbClr val="0000CC"/>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ja-JP" altLang="en-US" sz="3200"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さらに，開発した</a:t>
            </a:r>
            <a:r>
              <a:rPr lang="en-US" altLang="ja-JP" sz="3200"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S-FEM</a:t>
            </a:r>
            <a:r>
              <a:rPr lang="ja-JP" altLang="en-US" sz="3200" dirty="0" err="1">
                <a:solidFill>
                  <a:srgbClr val="0000CC"/>
                </a:solidFill>
                <a:effectLst>
                  <a:outerShdw blurRad="38100" dist="38100" dir="2700000" algn="tl">
                    <a:srgbClr val="000000">
                      <a:alpha val="43137"/>
                    </a:srgbClr>
                  </a:outerShdw>
                </a:effectLst>
                <a:latin typeface="Arial" pitchFamily="34" charset="0"/>
                <a:cs typeface="Arial" pitchFamily="34" charset="0"/>
              </a:rPr>
              <a:t>に</a:t>
            </a:r>
            <a:r>
              <a:rPr lang="ja-JP" altLang="en-US" sz="3200" dirty="0" err="1" smtClean="0">
                <a:solidFill>
                  <a:srgbClr val="0000CC"/>
                </a:solidFill>
                <a:effectLst>
                  <a:outerShdw blurRad="38100" dist="38100" dir="2700000" algn="tl">
                    <a:srgbClr val="000000">
                      <a:alpha val="43137"/>
                    </a:srgbClr>
                  </a:outerShdw>
                </a:effectLst>
                <a:latin typeface="Arial" pitchFamily="34" charset="0"/>
                <a:cs typeface="Arial" pitchFamily="34" charset="0"/>
              </a:rPr>
              <a:t>適</a:t>
            </a:r>
            <a:r>
              <a:rPr lang="ja-JP" altLang="en-US" sz="3200"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合する大変形</a:t>
            </a:r>
            <a:r>
              <a:rPr lang="ja-JP" altLang="en-US"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メッシュリゾーニング法</a:t>
            </a:r>
            <a:r>
              <a:rPr lang="ja-JP" altLang="en-US" sz="3200"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も提案する．</a:t>
            </a:r>
            <a:endParaRPr lang="en-US" altLang="ja-JP" sz="3200" dirty="0" smtClean="0">
              <a:solidFill>
                <a:srgbClr val="FF0000"/>
              </a:solidFill>
              <a:latin typeface="Arial" pitchFamily="34" charset="0"/>
              <a:cs typeface="Arial" pitchFamily="34" charset="0"/>
            </a:endParaRPr>
          </a:p>
        </p:txBody>
      </p:sp>
      <p:sp>
        <p:nvSpPr>
          <p:cNvPr id="6" name="テキスト ボックス 5"/>
          <p:cNvSpPr txBox="1"/>
          <p:nvPr/>
        </p:nvSpPr>
        <p:spPr>
          <a:xfrm>
            <a:off x="717322" y="3356992"/>
            <a:ext cx="7709356" cy="2585323"/>
          </a:xfrm>
          <a:prstGeom prst="rect">
            <a:avLst/>
          </a:prstGeom>
          <a:noFill/>
        </p:spPr>
        <p:txBody>
          <a:bodyPr wrap="square" lIns="0" tIns="0" rIns="0" bIns="0" rtlCol="0">
            <a:spAutoFit/>
          </a:bodyPr>
          <a:lstStyle/>
          <a:p>
            <a:r>
              <a:rPr lang="ja-JP" altLang="en-US" sz="2800" b="1" i="1" u="sng" dirty="0" smtClean="0">
                <a:effectLst>
                  <a:outerShdw blurRad="38100" dist="38100" dir="2700000" algn="tl">
                    <a:srgbClr val="000000">
                      <a:alpha val="43137"/>
                    </a:srgbClr>
                  </a:outerShdw>
                </a:effectLst>
              </a:rPr>
              <a:t>発表目次</a:t>
            </a:r>
            <a:endParaRPr lang="en-US" altLang="ja-JP" sz="2800" b="1" i="1" u="sng" dirty="0" smtClean="0">
              <a:effectLst>
                <a:outerShdw blurRad="38100" dist="38100" dir="2700000" algn="tl">
                  <a:srgbClr val="000000">
                    <a:alpha val="43137"/>
                  </a:srgbClr>
                </a:outerShdw>
              </a:effectLst>
            </a:endParaRPr>
          </a:p>
          <a:p>
            <a:pPr marL="457200" indent="-457200">
              <a:buClr>
                <a:srgbClr val="000000"/>
              </a:buClr>
              <a:buFont typeface="Wingdings" panose="05000000000000000000" pitchFamily="2" charset="2"/>
              <a:buChar char="l"/>
            </a:pPr>
            <a:r>
              <a:rPr lang="ja-JP" altLang="en-US" sz="2800" dirty="0" smtClean="0">
                <a:solidFill>
                  <a:srgbClr val="FF00FF"/>
                </a:solidFill>
              </a:rPr>
              <a:t>独自</a:t>
            </a:r>
            <a:r>
              <a:rPr lang="ja-JP" altLang="en-US" sz="2800" dirty="0">
                <a:solidFill>
                  <a:srgbClr val="FF00FF"/>
                </a:solidFill>
              </a:rPr>
              <a:t>改良版</a:t>
            </a:r>
            <a:r>
              <a:rPr lang="en-US" altLang="ja-JP" sz="2800" dirty="0">
                <a:solidFill>
                  <a:srgbClr val="FF00FF"/>
                </a:solidFill>
              </a:rPr>
              <a:t>S-FEM</a:t>
            </a:r>
            <a:r>
              <a:rPr lang="ja-JP" altLang="en-US" sz="2800" dirty="0"/>
              <a:t>の</a:t>
            </a:r>
            <a:r>
              <a:rPr lang="ja-JP" altLang="en-US" sz="2800" dirty="0" smtClean="0"/>
              <a:t>定式化の解説</a:t>
            </a:r>
            <a:r>
              <a:rPr lang="en-US" altLang="ja-JP" sz="2800" dirty="0" smtClean="0"/>
              <a:t/>
            </a:r>
            <a:br>
              <a:rPr lang="en-US" altLang="ja-JP" sz="2800" dirty="0" smtClean="0"/>
            </a:br>
            <a:r>
              <a:rPr lang="ja-JP" altLang="en-US" sz="2800" dirty="0" smtClean="0"/>
              <a:t>およびメッシュリゾーニング</a:t>
            </a:r>
            <a:r>
              <a:rPr lang="ja-JP" altLang="en-US" sz="2800" u="sng" dirty="0" smtClean="0"/>
              <a:t>無し</a:t>
            </a:r>
            <a:r>
              <a:rPr lang="ja-JP" altLang="en-US" sz="2800" dirty="0" smtClean="0"/>
              <a:t>の解析例紹介</a:t>
            </a:r>
            <a:endParaRPr lang="en-US" altLang="ja-JP" sz="2800" dirty="0"/>
          </a:p>
          <a:p>
            <a:pPr marL="457200" indent="-457200">
              <a:buClr>
                <a:srgbClr val="000000"/>
              </a:buClr>
              <a:buFont typeface="Wingdings" panose="05000000000000000000" pitchFamily="2" charset="2"/>
              <a:buChar char="l"/>
            </a:pPr>
            <a:r>
              <a:rPr lang="en-US" altLang="ja-JP" sz="2800" dirty="0" smtClean="0"/>
              <a:t>S-FEM</a:t>
            </a:r>
            <a:r>
              <a:rPr lang="ja-JP" altLang="en-US" sz="2800" dirty="0" err="1"/>
              <a:t>に適</a:t>
            </a:r>
            <a:r>
              <a:rPr lang="ja-JP" altLang="en-US" sz="2800" dirty="0"/>
              <a:t>合する</a:t>
            </a:r>
            <a:r>
              <a:rPr lang="ja-JP" altLang="en-US" sz="2800" dirty="0" smtClean="0">
                <a:solidFill>
                  <a:srgbClr val="FF0000"/>
                </a:solidFill>
              </a:rPr>
              <a:t>メッシュリゾーニング法</a:t>
            </a:r>
            <a:r>
              <a:rPr lang="ja-JP" altLang="en-US" sz="2800" dirty="0" smtClean="0"/>
              <a:t>の解説</a:t>
            </a:r>
            <a:r>
              <a:rPr lang="en-US" altLang="ja-JP" sz="2800" dirty="0" smtClean="0">
                <a:solidFill>
                  <a:srgbClr val="FF0000"/>
                </a:solidFill>
              </a:rPr>
              <a:t/>
            </a:r>
            <a:br>
              <a:rPr lang="en-US" altLang="ja-JP" sz="2800" dirty="0" smtClean="0">
                <a:solidFill>
                  <a:srgbClr val="FF0000"/>
                </a:solidFill>
              </a:rPr>
            </a:br>
            <a:r>
              <a:rPr lang="ja-JP" altLang="en-US" sz="2800" dirty="0" smtClean="0"/>
              <a:t>およびメッシュリゾーニング</a:t>
            </a:r>
            <a:r>
              <a:rPr lang="ja-JP" altLang="en-US" sz="2800" u="sng" dirty="0" smtClean="0"/>
              <a:t>有り</a:t>
            </a:r>
            <a:r>
              <a:rPr lang="ja-JP" altLang="en-US" sz="2800" dirty="0" smtClean="0"/>
              <a:t>の解析例紹介</a:t>
            </a:r>
            <a:endParaRPr lang="en-US" altLang="ja-JP" sz="2800" dirty="0"/>
          </a:p>
          <a:p>
            <a:pPr marL="457200" indent="-457200">
              <a:buClr>
                <a:srgbClr val="000000"/>
              </a:buClr>
              <a:buFont typeface="Wingdings" panose="05000000000000000000" pitchFamily="2" charset="2"/>
              <a:buChar char="l"/>
            </a:pPr>
            <a:r>
              <a:rPr lang="ja-JP" altLang="en-US" sz="2800" dirty="0" smtClean="0"/>
              <a:t>まとめ</a:t>
            </a:r>
            <a:endParaRPr lang="ja-JP" altLang="en-US" sz="2800" dirty="0"/>
          </a:p>
        </p:txBody>
      </p:sp>
    </p:spTree>
    <p:extLst>
      <p:ext uri="{BB962C8B-B14F-4D97-AF65-F5344CB8AC3E}">
        <p14:creationId xmlns:p14="http://schemas.microsoft.com/office/powerpoint/2010/main" val="150429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3600" dirty="0" smtClean="0">
                <a:solidFill>
                  <a:srgbClr val="FF00FF"/>
                </a:solidFill>
              </a:rPr>
              <a:t>独自</a:t>
            </a:r>
            <a:r>
              <a:rPr lang="ja-JP" altLang="en-US" sz="3600" dirty="0">
                <a:solidFill>
                  <a:srgbClr val="FF00FF"/>
                </a:solidFill>
              </a:rPr>
              <a:t>改良版</a:t>
            </a:r>
            <a:r>
              <a:rPr lang="en-US" altLang="ja-JP" sz="3600" dirty="0">
                <a:solidFill>
                  <a:srgbClr val="FF00FF"/>
                </a:solidFill>
              </a:rPr>
              <a:t>S-FEM</a:t>
            </a:r>
            <a:r>
              <a:rPr lang="ja-JP" altLang="en-US" sz="3600" dirty="0"/>
              <a:t>の定式化の解説</a:t>
            </a:r>
            <a:r>
              <a:rPr lang="en-US" altLang="ja-JP" sz="3600" dirty="0"/>
              <a:t/>
            </a:r>
            <a:br>
              <a:rPr lang="en-US" altLang="ja-JP" sz="3600" dirty="0"/>
            </a:br>
            <a:r>
              <a:rPr lang="ja-JP" altLang="en-US" sz="3600" dirty="0" smtClean="0"/>
              <a:t>および</a:t>
            </a:r>
            <a:r>
              <a:rPr lang="en-US" altLang="ja-JP" sz="3600" dirty="0" smtClean="0"/>
              <a:t/>
            </a:r>
            <a:br>
              <a:rPr lang="en-US" altLang="ja-JP" sz="3600" dirty="0" smtClean="0"/>
            </a:br>
            <a:r>
              <a:rPr lang="ja-JP" altLang="en-US" sz="3600" dirty="0" smtClean="0"/>
              <a:t>メッシュリゾーニング</a:t>
            </a:r>
            <a:r>
              <a:rPr lang="ja-JP" altLang="en-US" sz="3600" u="sng" dirty="0" smtClean="0"/>
              <a:t>無し</a:t>
            </a:r>
            <a:r>
              <a:rPr lang="ja-JP" altLang="en-US" sz="3600" dirty="0" smtClean="0"/>
              <a:t>の</a:t>
            </a:r>
            <a:r>
              <a:rPr lang="ja-JP" altLang="en-US" sz="3600" dirty="0"/>
              <a:t>解析例</a:t>
            </a:r>
            <a:r>
              <a:rPr lang="ja-JP" altLang="en-US" sz="3600" dirty="0" smtClean="0"/>
              <a:t>紹介</a:t>
            </a:r>
            <a:endParaRPr lang="en-US" altLang="ja-JP" sz="3600" dirty="0" smtClean="0"/>
          </a:p>
          <a:p>
            <a:pPr marL="0" indent="0" algn="ctr">
              <a:buNone/>
            </a:pPr>
            <a:endParaRPr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7</a:t>
            </a:fld>
            <a:endParaRPr lang="ja-JP" altLang="en-US" dirty="0"/>
          </a:p>
        </p:txBody>
      </p:sp>
    </p:spTree>
    <p:extLst>
      <p:ext uri="{BB962C8B-B14F-4D97-AF65-F5344CB8AC3E}">
        <p14:creationId xmlns:p14="http://schemas.microsoft.com/office/powerpoint/2010/main" val="2544604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t>Smoothed Finite Element Method (S-FEM)</a:t>
            </a:r>
            <a:r>
              <a:rPr lang="ja-JP" altLang="en-US" sz="3200" dirty="0" smtClean="0"/>
              <a:t>とは</a:t>
            </a:r>
            <a:r>
              <a:rPr lang="en-US" altLang="ja-JP" sz="3200" dirty="0" smtClean="0"/>
              <a:t>?</a:t>
            </a:r>
            <a:endParaRPr kumimoji="1" lang="ja-JP" altLang="en-US" sz="3200" dirty="0"/>
          </a:p>
        </p:txBody>
      </p:sp>
      <p:sp>
        <p:nvSpPr>
          <p:cNvPr id="3" name="コンテンツ プレースホルダー 2"/>
          <p:cNvSpPr>
            <a:spLocks noGrp="1"/>
          </p:cNvSpPr>
          <p:nvPr>
            <p:ph idx="1"/>
          </p:nvPr>
        </p:nvSpPr>
        <p:spPr/>
        <p:txBody>
          <a:bodyPr/>
          <a:lstStyle/>
          <a:p>
            <a:r>
              <a:rPr lang="ja-JP" altLang="en-US" sz="2800" dirty="0" smtClean="0"/>
              <a:t>ひずみ平滑化手法</a:t>
            </a:r>
            <a:r>
              <a:rPr lang="en-US" altLang="ja-JP" sz="2400" dirty="0" smtClean="0"/>
              <a:t>(strain smoothing)</a:t>
            </a:r>
            <a:r>
              <a:rPr lang="ja-JP" altLang="en-US" sz="2800" dirty="0" smtClean="0"/>
              <a:t>の一種．</a:t>
            </a:r>
            <a:endParaRPr lang="en-US" altLang="ja-JP" sz="2800" dirty="0" smtClean="0"/>
          </a:p>
          <a:p>
            <a:r>
              <a:rPr lang="en-US" altLang="ja-JP" sz="2800" dirty="0" smtClean="0"/>
              <a:t>S-FEM</a:t>
            </a:r>
            <a:r>
              <a:rPr lang="ja-JP" altLang="en-US" sz="2800" dirty="0" err="1" smtClean="0"/>
              <a:t>には</a:t>
            </a:r>
            <a:r>
              <a:rPr lang="ja-JP" altLang="en-US" sz="2800" dirty="0" smtClean="0"/>
              <a:t>幾つ</a:t>
            </a:r>
            <a:r>
              <a:rPr lang="ja-JP" altLang="en-US" sz="2800" dirty="0"/>
              <a:t>か</a:t>
            </a:r>
            <a:r>
              <a:rPr lang="ja-JP" altLang="en-US" sz="2800" dirty="0" smtClean="0"/>
              <a:t>のタイプがある</a:t>
            </a:r>
            <a:r>
              <a:rPr lang="en-US" altLang="ja-JP" sz="2800" dirty="0" smtClean="0"/>
              <a:t>.</a:t>
            </a:r>
          </a:p>
          <a:p>
            <a:pPr lvl="1"/>
            <a:r>
              <a:rPr lang="en-US" altLang="ja-JP" sz="2400" dirty="0"/>
              <a:t>Edge-based (</a:t>
            </a:r>
            <a:r>
              <a:rPr lang="en-US" altLang="ja-JP" sz="2400" dirty="0">
                <a:solidFill>
                  <a:srgbClr val="FF0000"/>
                </a:solidFill>
              </a:rPr>
              <a:t>ES-FEM</a:t>
            </a:r>
            <a:r>
              <a:rPr lang="en-US" altLang="ja-JP" sz="2400" dirty="0"/>
              <a:t>) for 2D</a:t>
            </a:r>
          </a:p>
          <a:p>
            <a:pPr lvl="1"/>
            <a:r>
              <a:rPr lang="en-US" altLang="ja-JP" sz="2400" dirty="0"/>
              <a:t>Face-based (</a:t>
            </a:r>
            <a:r>
              <a:rPr lang="en-US" altLang="ja-JP" sz="2400" dirty="0">
                <a:solidFill>
                  <a:srgbClr val="FF0000"/>
                </a:solidFill>
              </a:rPr>
              <a:t>FS-FEM</a:t>
            </a:r>
            <a:r>
              <a:rPr lang="en-US" altLang="ja-JP" sz="2400" dirty="0"/>
              <a:t>) for 3D</a:t>
            </a:r>
          </a:p>
          <a:p>
            <a:pPr lvl="1"/>
            <a:r>
              <a:rPr lang="en-US" altLang="ja-JP" sz="2400" dirty="0" smtClean="0"/>
              <a:t>Node-based (</a:t>
            </a:r>
            <a:r>
              <a:rPr lang="en-US" altLang="ja-JP" sz="2400" dirty="0" smtClean="0">
                <a:solidFill>
                  <a:srgbClr val="0000CC"/>
                </a:solidFill>
              </a:rPr>
              <a:t>NS-FEM</a:t>
            </a:r>
            <a:r>
              <a:rPr lang="en-US" altLang="ja-JP" sz="2400" dirty="0" smtClean="0"/>
              <a:t>) for both 2D and 3D</a:t>
            </a:r>
          </a:p>
          <a:p>
            <a:pPr lvl="1"/>
            <a:r>
              <a:rPr lang="en-US" altLang="ja-JP" sz="2400" dirty="0" smtClean="0"/>
              <a:t>Selective edge/node-based (</a:t>
            </a:r>
            <a:r>
              <a:rPr lang="en-US" altLang="ja-JP" sz="2400" dirty="0" smtClean="0">
                <a:solidFill>
                  <a:srgbClr val="FF00FF"/>
                </a:solidFill>
              </a:rPr>
              <a:t>ES/NS-FEM</a:t>
            </a:r>
            <a:r>
              <a:rPr lang="en-US" altLang="ja-JP" sz="2400" dirty="0" smtClean="0"/>
              <a:t>) for 2D</a:t>
            </a:r>
          </a:p>
          <a:p>
            <a:pPr lvl="1"/>
            <a:r>
              <a:rPr lang="en-US" altLang="ja-JP" sz="2400" dirty="0" smtClean="0"/>
              <a:t>Selective face/node-based (</a:t>
            </a:r>
            <a:r>
              <a:rPr lang="en-US" altLang="ja-JP" sz="2400" dirty="0" smtClean="0">
                <a:solidFill>
                  <a:srgbClr val="FF00FF"/>
                </a:solidFill>
              </a:rPr>
              <a:t>FS/NS-FEM</a:t>
            </a:r>
            <a:r>
              <a:rPr lang="en-US" altLang="ja-JP" sz="2400" dirty="0" smtClean="0"/>
              <a:t>) for 3D</a:t>
            </a:r>
          </a:p>
          <a:p>
            <a:r>
              <a:rPr lang="en-US" altLang="ja-JP" sz="2800" u="sng" dirty="0" smtClean="0">
                <a:solidFill>
                  <a:srgbClr val="FF00FF"/>
                </a:solidFill>
              </a:rPr>
              <a:t>Selective S-FEM</a:t>
            </a:r>
            <a:r>
              <a:rPr lang="ja-JP" altLang="en-US" sz="2800" u="sng" dirty="0" smtClean="0"/>
              <a:t>は三角形要素および四面体要素でもせん断・体積ロッキングを避ける</a:t>
            </a:r>
            <a:r>
              <a:rPr lang="ja-JP" altLang="en-US" sz="2800" u="sng" dirty="0"/>
              <a:t>ことが出来る</a:t>
            </a:r>
            <a:r>
              <a:rPr lang="ja-JP" altLang="en-US" sz="2800" dirty="0"/>
              <a:t>ため，現行の最善手法と</a:t>
            </a:r>
            <a:r>
              <a:rPr lang="ja-JP" altLang="en-US" sz="2800" dirty="0" smtClean="0"/>
              <a:t>考えられている．</a:t>
            </a:r>
            <a:endParaRPr lang="en-US" altLang="ja-JP" sz="2800" dirty="0" smtClean="0"/>
          </a:p>
          <a:p>
            <a:pPr marL="0" indent="0" algn="ctr">
              <a:buNone/>
            </a:pPr>
            <a:r>
              <a:rPr lang="ja-JP" altLang="en-US" sz="2400" dirty="0"/>
              <a:t>簡単</a:t>
            </a:r>
            <a:r>
              <a:rPr lang="ja-JP" altLang="en-US" sz="2400" dirty="0" smtClean="0"/>
              <a:t>のため，三角形要素を用いた</a:t>
            </a:r>
            <a:r>
              <a:rPr lang="en-US" altLang="ja-JP" sz="2400" dirty="0" smtClean="0"/>
              <a:t>2D</a:t>
            </a:r>
            <a:r>
              <a:rPr lang="ja-JP" altLang="en-US" sz="2400" dirty="0" smtClean="0"/>
              <a:t>解析で使用する</a:t>
            </a:r>
            <a:r>
              <a:rPr lang="en-US" altLang="ja-JP" sz="2400" dirty="0" smtClean="0"/>
              <a:t/>
            </a:r>
            <a:br>
              <a:rPr lang="en-US" altLang="ja-JP" sz="2400" dirty="0" smtClean="0"/>
            </a:br>
            <a:r>
              <a:rPr lang="en-US" altLang="ja-JP" sz="2400" dirty="0" smtClean="0">
                <a:solidFill>
                  <a:srgbClr val="FF0000"/>
                </a:solidFill>
              </a:rPr>
              <a:t>ES-FEM</a:t>
            </a:r>
            <a:r>
              <a:rPr lang="en-US" altLang="ja-JP" sz="2400" dirty="0" smtClean="0"/>
              <a:t>, </a:t>
            </a:r>
            <a:r>
              <a:rPr lang="en-US" altLang="ja-JP" sz="2400" dirty="0" smtClean="0">
                <a:solidFill>
                  <a:srgbClr val="0000CC"/>
                </a:solidFill>
              </a:rPr>
              <a:t>NS-FEM</a:t>
            </a:r>
            <a:r>
              <a:rPr lang="en-US" altLang="ja-JP" sz="2400" dirty="0" smtClean="0"/>
              <a:t>, </a:t>
            </a:r>
            <a:r>
              <a:rPr lang="en-US" altLang="ja-JP" sz="2400" dirty="0" smtClean="0">
                <a:solidFill>
                  <a:srgbClr val="FF00FF"/>
                </a:solidFill>
              </a:rPr>
              <a:t>selective ES/NS-FEM</a:t>
            </a:r>
            <a:r>
              <a:rPr lang="en-US" altLang="ja-JP" sz="2400" dirty="0" smtClean="0"/>
              <a:t>, </a:t>
            </a:r>
            <a:r>
              <a:rPr lang="ja-JP" altLang="en-US" sz="2400" dirty="0" smtClean="0"/>
              <a:t>および</a:t>
            </a:r>
            <a:r>
              <a:rPr lang="en-US" altLang="ja-JP" sz="2400" dirty="0" smtClean="0"/>
              <a:t/>
            </a:r>
            <a:br>
              <a:rPr lang="en-US" altLang="ja-JP" sz="2400" dirty="0" smtClean="0"/>
            </a:br>
            <a:r>
              <a:rPr lang="ja-JP" altLang="en-US" sz="2400" dirty="0" smtClean="0">
                <a:solidFill>
                  <a:srgbClr val="FF00FF"/>
                </a:solidFill>
                <a:effectLst>
                  <a:outerShdw blurRad="38100" dist="38100" dir="2700000" algn="tl">
                    <a:srgbClr val="000000">
                      <a:alpha val="43137"/>
                    </a:srgbClr>
                  </a:outerShdw>
                </a:effectLst>
              </a:rPr>
              <a:t>独自改良版</a:t>
            </a:r>
            <a:r>
              <a:rPr lang="en-US" altLang="ja-JP" sz="2400" dirty="0" smtClean="0">
                <a:solidFill>
                  <a:srgbClr val="FF00FF"/>
                </a:solidFill>
              </a:rPr>
              <a:t>selective ES/NS-FEM</a:t>
            </a:r>
            <a:r>
              <a:rPr lang="ja-JP" altLang="en-US" sz="2400" dirty="0" smtClean="0"/>
              <a:t>について順に解説します．</a:t>
            </a:r>
            <a:endParaRPr lang="en-US" altLang="ja-JP" sz="24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8</a:t>
            </a:fld>
            <a:endParaRPr lang="ja-JP" altLang="en-US" dirty="0"/>
          </a:p>
        </p:txBody>
      </p:sp>
    </p:spTree>
    <p:extLst>
      <p:ext uri="{BB962C8B-B14F-4D97-AF65-F5344CB8AC3E}">
        <p14:creationId xmlns:p14="http://schemas.microsoft.com/office/powerpoint/2010/main" val="2564090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Edge-based S-FEM (ES-FEM)</a:t>
            </a:r>
            <a:endParaRPr kumimoji="1" lang="ja-JP" altLang="en-US" dirty="0"/>
          </a:p>
        </p:txBody>
      </p:sp>
      <mc:AlternateContent xmlns:mc="http://schemas.openxmlformats.org/markup-compatibility/2006">
        <mc:Choice xmlns:a14="http://schemas.microsoft.com/office/drawing/2010/main" Requires="a14">
          <p:sp>
            <p:nvSpPr>
              <p:cNvPr id="3" name="コンテンツ プレースホルダー 2"/>
              <p:cNvSpPr>
                <a:spLocks noGrp="1"/>
              </p:cNvSpPr>
              <p:nvPr>
                <p:ph idx="1"/>
              </p:nvPr>
            </p:nvSpPr>
            <p:spPr/>
            <p:txBody>
              <a:bodyPr/>
              <a:lstStyle/>
              <a:p>
                <a:r>
                  <a:rPr lang="ja-JP" altLang="en-US" sz="2400" dirty="0" smtClean="0"/>
                  <a:t>スタンダードな</a:t>
                </a:r>
                <a:r>
                  <a:rPr lang="en-US" altLang="ja-JP" sz="2400" dirty="0" smtClean="0"/>
                  <a:t>FEM</a:t>
                </a:r>
                <a:r>
                  <a:rPr lang="ja-JP" altLang="en-US" sz="2400" dirty="0" smtClean="0"/>
                  <a:t>と同様に</a:t>
                </a:r>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a:t>
                </a:r>
                <a:r>
                  <a:rPr lang="ja-JP" altLang="en-US" sz="2400" dirty="0" smtClean="0"/>
                  <a:t>計算，</a:t>
                </a:r>
                <a:endParaRPr lang="en-US" altLang="ja-JP" sz="2400" dirty="0"/>
              </a:p>
              <a:p>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を接する</a:t>
                </a:r>
                <a:r>
                  <a:rPr lang="ja-JP" altLang="en-US" sz="2400" dirty="0" smtClean="0">
                    <a:solidFill>
                      <a:srgbClr val="FF0000"/>
                    </a:solidFill>
                  </a:rPr>
                  <a:t>エッジ</a:t>
                </a:r>
                <a:r>
                  <a:rPr lang="ja-JP" altLang="en-US" sz="2400" dirty="0" smtClean="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で計算．</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概して高精度</a:t>
                </a:r>
                <a:r>
                  <a:rPr lang="ja-JP" altLang="en-US" sz="2400" dirty="0" smtClean="0"/>
                  <a:t>だが，</a:t>
                </a:r>
                <a:r>
                  <a:rPr lang="ja-JP" altLang="en-US" sz="2400" b="1" u="sng" dirty="0" smtClean="0"/>
                  <a:t>体積ロッキングを起こす</a:t>
                </a:r>
                <a:r>
                  <a:rPr lang="ja-JP" altLang="en-US" sz="2400" dirty="0" smtClean="0"/>
                  <a:t>のが欠点</a:t>
                </a:r>
                <a:endParaRPr kumimoji="1" lang="ja-JP" altLang="en-US" sz="2400" dirty="0"/>
              </a:p>
            </p:txBody>
          </p:sp>
        </mc:Choice>
        <mc:Fallback>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9</a:t>
            </a:fld>
            <a:endParaRPr lang="ja-JP" altLang="en-US" dirty="0"/>
          </a:p>
        </p:txBody>
      </p:sp>
      <p:sp>
        <p:nvSpPr>
          <p:cNvPr id="6" name="テキスト ボックス 5"/>
          <p:cNvSpPr txBox="1"/>
          <p:nvPr/>
        </p:nvSpPr>
        <p:spPr>
          <a:xfrm>
            <a:off x="6605576" y="4761148"/>
            <a:ext cx="2183611" cy="923330"/>
          </a:xfrm>
          <a:prstGeom prst="rect">
            <a:avLst/>
          </a:prstGeom>
          <a:noFill/>
        </p:spPr>
        <p:txBody>
          <a:bodyPr wrap="none" rtlCol="0">
            <a:spAutoFit/>
          </a:bodyPr>
          <a:lstStyle/>
          <a:p>
            <a:pPr algn="ctr"/>
            <a:r>
              <a:rPr kumimoji="1" lang="ja-JP" altLang="en-US" dirty="0" smtClean="0"/>
              <a:t>「エッジ」を「フェイス」</a:t>
            </a:r>
            <a:endParaRPr kumimoji="1" lang="en-US" altLang="ja-JP" dirty="0" smtClean="0"/>
          </a:p>
          <a:p>
            <a:pPr algn="ctr"/>
            <a:r>
              <a:rPr kumimoji="1" lang="ja-JP" altLang="en-US" dirty="0" smtClean="0"/>
              <a:t>と読み替えれば</a:t>
            </a:r>
            <a:endParaRPr kumimoji="1" lang="en-US" altLang="ja-JP" dirty="0" smtClean="0"/>
          </a:p>
          <a:p>
            <a:pPr algn="ctr"/>
            <a:r>
              <a:rPr lang="en-US" altLang="ja-JP" dirty="0" smtClean="0">
                <a:solidFill>
                  <a:srgbClr val="FF0000"/>
                </a:solidFill>
              </a:rPr>
              <a:t>FS-FEM</a:t>
            </a:r>
            <a:r>
              <a:rPr lang="en-US" altLang="ja-JP" dirty="0" smtClean="0"/>
              <a:t> for 3D</a:t>
            </a:r>
            <a:endParaRPr kumimoji="1"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87" y="2312876"/>
            <a:ext cx="3362325" cy="406717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364" y="2332208"/>
            <a:ext cx="1119704" cy="1924884"/>
          </a:xfrm>
          <a:prstGeom prst="rect">
            <a:avLst/>
          </a:prstGeom>
        </p:spPr>
      </p:pic>
    </p:spTree>
    <p:extLst>
      <p:ext uri="{BB962C8B-B14F-4D97-AF65-F5344CB8AC3E}">
        <p14:creationId xmlns:p14="http://schemas.microsoft.com/office/powerpoint/2010/main" val="13276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33212</TotalTime>
  <Words>1516</Words>
  <Application>Microsoft Office PowerPoint</Application>
  <PresentationFormat>画面に合わせる (4:3)</PresentationFormat>
  <Paragraphs>454</Paragraphs>
  <Slides>46</Slides>
  <Notes>0</Notes>
  <HiddenSlides>0</HiddenSlides>
  <MMClips>8</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46</vt:i4>
      </vt:variant>
    </vt:vector>
  </HeadingPairs>
  <TitlesOfParts>
    <vt:vector size="52" baseType="lpstr">
      <vt:lpstr>MS PGothic</vt:lpstr>
      <vt:lpstr>Arial</vt:lpstr>
      <vt:lpstr>Calibri</vt:lpstr>
      <vt:lpstr>Cambria Math</vt:lpstr>
      <vt:lpstr>Wingdings</vt:lpstr>
      <vt:lpstr>デザインの設定</vt:lpstr>
      <vt:lpstr>平滑化有限要素法(S-FEM)に基づく ロッキングフリー四面体要素</vt:lpstr>
      <vt:lpstr>研究背景</vt:lpstr>
      <vt:lpstr>実現したい解析</vt:lpstr>
      <vt:lpstr>メッシュリゾーニングの問題点</vt:lpstr>
      <vt:lpstr>ロッキング回避のための従来法</vt:lpstr>
      <vt:lpstr>研究目的</vt:lpstr>
      <vt:lpstr>PowerPoint プレゼンテーション</vt:lpstr>
      <vt:lpstr>Smoothed Finite Element Method (S-FEM)とは?</vt:lpstr>
      <vt:lpstr>Edge-based S-FEM (ES-FEM)</vt:lpstr>
      <vt:lpstr>Node-based S-FEM (NS-FEM)</vt:lpstr>
      <vt:lpstr>オリジナル版 Selective ES/NS-FEM</vt:lpstr>
      <vt:lpstr>独自改良版 Selective ES/NS-FEM</vt:lpstr>
      <vt:lpstr>検証解析例１</vt:lpstr>
      <vt:lpstr>検証解析例１</vt:lpstr>
      <vt:lpstr>検証解析例１</vt:lpstr>
      <vt:lpstr>検証解析例２</vt:lpstr>
      <vt:lpstr>検証解析例２</vt:lpstr>
      <vt:lpstr>検証解析例２</vt:lpstr>
      <vt:lpstr>検証解析例３</vt:lpstr>
      <vt:lpstr>検証解析例３</vt:lpstr>
      <vt:lpstr>検証解析例３</vt:lpstr>
      <vt:lpstr>PowerPoint プレゼンテーション</vt:lpstr>
      <vt:lpstr>メッシュリゾーニング手順</vt:lpstr>
      <vt:lpstr>状態量のマッピング処理</vt:lpstr>
      <vt:lpstr>状態量のマッピング処理</vt:lpstr>
      <vt:lpstr>超弾性体のねじり引張り</vt:lpstr>
      <vt:lpstr>超弾性体のねじり引張り</vt:lpstr>
      <vt:lpstr>超弾性体のねじり引張り</vt:lpstr>
      <vt:lpstr>弾塑性体のせん断ネッキング解析</vt:lpstr>
      <vt:lpstr>弾塑性体のせん断ネッキング解析</vt:lpstr>
      <vt:lpstr>弾塑性体のせん断ネッキング解析</vt:lpstr>
      <vt:lpstr>弾塑性体のせん断ネッキング解析</vt:lpstr>
      <vt:lpstr>フィラー充填ゴムの引張り解析</vt:lpstr>
      <vt:lpstr>フィラー充填ゴムの引張り解析</vt:lpstr>
      <vt:lpstr>フィラー充填ゴムの引張り解析</vt:lpstr>
      <vt:lpstr>PowerPoint プレゼンテーション</vt:lpstr>
      <vt:lpstr>まとめ＆今後の予定</vt:lpstr>
      <vt:lpstr>話題提供</vt:lpstr>
      <vt:lpstr>PowerPoint プレゼンテーション</vt:lpstr>
      <vt:lpstr>特徴比較</vt:lpstr>
      <vt:lpstr>メッシュリゾーニングエラーの原因</vt:lpstr>
      <vt:lpstr>メッシュサイズに対する収束速度</vt:lpstr>
      <vt:lpstr>Newton-Rapthonループの収束速度</vt:lpstr>
      <vt:lpstr>Mises応力分布と圧力分布</vt:lpstr>
      <vt:lpstr>内部エネルギーと外力仕事</vt:lpstr>
      <vt:lpstr>Mises応力分布と圧力分布</vt:lpstr>
    </vt:vector>
  </TitlesOfParts>
  <Company>みずほ情報総研</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Yuki ONISHI</dc:creator>
  <cp:lastModifiedBy>yuki</cp:lastModifiedBy>
  <cp:revision>1537</cp:revision>
  <cp:lastPrinted>2012-03-06T10:21:50Z</cp:lastPrinted>
  <dcterms:created xsi:type="dcterms:W3CDTF">2007-11-22T18:02:40Z</dcterms:created>
  <dcterms:modified xsi:type="dcterms:W3CDTF">2014-05-12T03:46:08Z</dcterms:modified>
</cp:coreProperties>
</file>