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6"/>
  </p:notesMasterIdLst>
  <p:handoutMasterIdLst>
    <p:handoutMasterId r:id="rId77"/>
  </p:handoutMasterIdLst>
  <p:sldIdLst>
    <p:sldId id="1014" r:id="rId2"/>
    <p:sldId id="982" r:id="rId3"/>
    <p:sldId id="1008" r:id="rId4"/>
    <p:sldId id="993" r:id="rId5"/>
    <p:sldId id="983" r:id="rId6"/>
    <p:sldId id="988" r:id="rId7"/>
    <p:sldId id="1015" r:id="rId8"/>
    <p:sldId id="990" r:id="rId9"/>
    <p:sldId id="991" r:id="rId10"/>
    <p:sldId id="1016" r:id="rId11"/>
    <p:sldId id="1017" r:id="rId12"/>
    <p:sldId id="1018" r:id="rId13"/>
    <p:sldId id="1033" r:id="rId14"/>
    <p:sldId id="1034" r:id="rId15"/>
    <p:sldId id="1035" r:id="rId16"/>
    <p:sldId id="1036" r:id="rId17"/>
    <p:sldId id="984" r:id="rId18"/>
    <p:sldId id="992" r:id="rId19"/>
    <p:sldId id="1037" r:id="rId20"/>
    <p:sldId id="1019" r:id="rId21"/>
    <p:sldId id="1024" r:id="rId22"/>
    <p:sldId id="1038" r:id="rId23"/>
    <p:sldId id="1009" r:id="rId24"/>
    <p:sldId id="1020" r:id="rId25"/>
    <p:sldId id="998" r:id="rId26"/>
    <p:sldId id="1021" r:id="rId27"/>
    <p:sldId id="1022" r:id="rId28"/>
    <p:sldId id="997" r:id="rId29"/>
    <p:sldId id="1026" r:id="rId30"/>
    <p:sldId id="1029" r:id="rId31"/>
    <p:sldId id="1003" r:id="rId32"/>
    <p:sldId id="1028" r:id="rId33"/>
    <p:sldId id="938" r:id="rId34"/>
    <p:sldId id="1039" r:id="rId35"/>
    <p:sldId id="1031" r:id="rId36"/>
    <p:sldId id="1032" r:id="rId37"/>
    <p:sldId id="1002" r:id="rId38"/>
    <p:sldId id="1060" r:id="rId39"/>
    <p:sldId id="1066" r:id="rId40"/>
    <p:sldId id="1000" r:id="rId41"/>
    <p:sldId id="1025" r:id="rId42"/>
    <p:sldId id="1063" r:id="rId43"/>
    <p:sldId id="1067" r:id="rId44"/>
    <p:sldId id="1068" r:id="rId45"/>
    <p:sldId id="1064" r:id="rId46"/>
    <p:sldId id="1062" r:id="rId47"/>
    <p:sldId id="1065" r:id="rId48"/>
    <p:sldId id="1070" r:id="rId49"/>
    <p:sldId id="1069" r:id="rId50"/>
    <p:sldId id="1040" r:id="rId51"/>
    <p:sldId id="985" r:id="rId52"/>
    <p:sldId id="995" r:id="rId53"/>
    <p:sldId id="1041" r:id="rId54"/>
    <p:sldId id="1042" r:id="rId55"/>
    <p:sldId id="1043" r:id="rId56"/>
    <p:sldId id="1044" r:id="rId57"/>
    <p:sldId id="1045" r:id="rId58"/>
    <p:sldId id="994" r:id="rId59"/>
    <p:sldId id="1046" r:id="rId60"/>
    <p:sldId id="1047" r:id="rId61"/>
    <p:sldId id="1048" r:id="rId62"/>
    <p:sldId id="1049" r:id="rId63"/>
    <p:sldId id="1050" r:id="rId64"/>
    <p:sldId id="1051" r:id="rId65"/>
    <p:sldId id="1052" r:id="rId66"/>
    <p:sldId id="1053" r:id="rId67"/>
    <p:sldId id="1054" r:id="rId68"/>
    <p:sldId id="1055" r:id="rId69"/>
    <p:sldId id="1056" r:id="rId70"/>
    <p:sldId id="1057" r:id="rId71"/>
    <p:sldId id="986" r:id="rId72"/>
    <p:sldId id="1027" r:id="rId73"/>
    <p:sldId id="1058" r:id="rId74"/>
    <p:sldId id="1059" r:id="rId75"/>
  </p:sldIdLst>
  <p:sldSz cx="12192000" cy="6858000"/>
  <p:notesSz cx="9971088" cy="6823075"/>
  <p:custDataLst>
    <p:tags r:id="rId78"/>
  </p:custDataLst>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49">
          <p15:clr>
            <a:srgbClr val="A4A3A4"/>
          </p15:clr>
        </p15:guide>
        <p15:guide id="2" pos="3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ki" initials="y" lastIdx="1" clrIdx="0">
    <p:extLst>
      <p:ext uri="{19B8F6BF-5375-455C-9EA6-DF929625EA0E}">
        <p15:presenceInfo xmlns:p15="http://schemas.microsoft.com/office/powerpoint/2012/main" userId="yu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00FF"/>
    <a:srgbClr val="0000CC"/>
    <a:srgbClr val="E89049"/>
    <a:srgbClr val="FFFF99"/>
    <a:srgbClr val="4DFFC4"/>
    <a:srgbClr val="00CC88"/>
    <a:srgbClr val="66A9B1"/>
    <a:srgbClr val="FF99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82" autoAdjust="0"/>
    <p:restoredTop sz="88252" autoAdjust="0"/>
  </p:normalViewPr>
  <p:slideViewPr>
    <p:cSldViewPr>
      <p:cViewPr varScale="1">
        <p:scale>
          <a:sx n="95" d="100"/>
          <a:sy n="95" d="100"/>
        </p:scale>
        <p:origin x="62" y="5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p:cViewPr varScale="1">
        <p:scale>
          <a:sx n="101" d="100"/>
          <a:sy n="101" d="100"/>
        </p:scale>
        <p:origin x="1392" y="62"/>
      </p:cViewPr>
      <p:guideLst>
        <p:guide orient="horz" pos="2149"/>
        <p:guide pos="314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gs" Target="tags/tag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21175" cy="341313"/>
          </a:xfrm>
          <a:prstGeom prst="rect">
            <a:avLst/>
          </a:prstGeom>
        </p:spPr>
        <p:txBody>
          <a:bodyPr vert="horz" lIns="91440" tIns="45720" rIns="91440" bIns="45720" rtlCol="0"/>
          <a:lstStyle>
            <a:lvl1pPr algn="l">
              <a:defRPr sz="1200"/>
            </a:lvl1pPr>
          </a:lstStyle>
          <a:p>
            <a:endParaRPr kumimoji="1" lang="ja-JP" altLang="en-US" dirty="0">
              <a:ea typeface="MS UI Gothic" panose="020B0600070205080204" pitchFamily="50" charset="-128"/>
            </a:endParaRPr>
          </a:p>
        </p:txBody>
      </p:sp>
      <p:sp>
        <p:nvSpPr>
          <p:cNvPr id="3" name="日付プレースホルダー 2"/>
          <p:cNvSpPr>
            <a:spLocks noGrp="1"/>
          </p:cNvSpPr>
          <p:nvPr>
            <p:ph type="dt" sz="quarter" idx="1"/>
          </p:nvPr>
        </p:nvSpPr>
        <p:spPr>
          <a:xfrm>
            <a:off x="5648325" y="0"/>
            <a:ext cx="4321175" cy="341313"/>
          </a:xfrm>
          <a:prstGeom prst="rect">
            <a:avLst/>
          </a:prstGeom>
        </p:spPr>
        <p:txBody>
          <a:bodyPr vert="horz" lIns="91440" tIns="45720" rIns="91440" bIns="45720" rtlCol="0"/>
          <a:lstStyle>
            <a:lvl1pPr algn="r">
              <a:defRPr sz="1200"/>
            </a:lvl1pPr>
          </a:lstStyle>
          <a:p>
            <a:fld id="{907F8867-4283-4A96-9771-3601A6259625}" type="datetimeFigureOut">
              <a:rPr kumimoji="1" lang="ja-JP" altLang="en-US" smtClean="0">
                <a:ea typeface="MS UI Gothic" panose="020B0600070205080204" pitchFamily="50" charset="-128"/>
              </a:rPr>
              <a:t>2024/12/12</a:t>
            </a:fld>
            <a:endParaRPr kumimoji="1" lang="ja-JP" altLang="en-US" dirty="0">
              <a:ea typeface="MS UI Gothic" panose="020B0600070205080204" pitchFamily="50" charset="-128"/>
            </a:endParaRPr>
          </a:p>
        </p:txBody>
      </p:sp>
      <p:sp>
        <p:nvSpPr>
          <p:cNvPr id="4" name="フッター プレースホルダー 3"/>
          <p:cNvSpPr>
            <a:spLocks noGrp="1"/>
          </p:cNvSpPr>
          <p:nvPr>
            <p:ph type="ftr" sz="quarter" idx="2"/>
          </p:nvPr>
        </p:nvSpPr>
        <p:spPr>
          <a:xfrm>
            <a:off x="0" y="6480175"/>
            <a:ext cx="4321175" cy="341313"/>
          </a:xfrm>
          <a:prstGeom prst="rect">
            <a:avLst/>
          </a:prstGeom>
        </p:spPr>
        <p:txBody>
          <a:bodyPr vert="horz" lIns="91440" tIns="45720" rIns="91440" bIns="45720" rtlCol="0" anchor="b"/>
          <a:lstStyle>
            <a:lvl1pPr algn="l">
              <a:defRPr sz="1200"/>
            </a:lvl1pPr>
          </a:lstStyle>
          <a:p>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252917085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49" userDrawn="1">
          <p15:clr>
            <a:srgbClr val="F26B43"/>
          </p15:clr>
        </p15:guide>
        <p15:guide id="2" pos="31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319943" cy="341209"/>
          </a:xfrm>
          <a:prstGeom prst="rect">
            <a:avLst/>
          </a:prstGeom>
        </p:spPr>
        <p:txBody>
          <a:bodyPr vert="horz" lIns="92418" tIns="46209" rIns="92418" bIns="46209" rtlCol="0"/>
          <a:lstStyle>
            <a:lvl1pPr algn="l">
              <a:defRPr sz="1200" smtClean="0">
                <a:ea typeface="MS UI Gothic" panose="020B0600070205080204" pitchFamily="50" charset="-128"/>
              </a:defRPr>
            </a:lvl1pPr>
          </a:lstStyle>
          <a:p>
            <a:pPr>
              <a:defRPr/>
            </a:pPr>
            <a:endParaRPr lang="ja-JP" altLang="en-US" dirty="0"/>
          </a:p>
        </p:txBody>
      </p:sp>
      <p:sp>
        <p:nvSpPr>
          <p:cNvPr id="3" name="日付プレースホルダ 2"/>
          <p:cNvSpPr>
            <a:spLocks noGrp="1"/>
          </p:cNvSpPr>
          <p:nvPr>
            <p:ph type="dt" idx="1"/>
          </p:nvPr>
        </p:nvSpPr>
        <p:spPr>
          <a:xfrm>
            <a:off x="5648797" y="0"/>
            <a:ext cx="4319943" cy="341209"/>
          </a:xfrm>
          <a:prstGeom prst="rect">
            <a:avLst/>
          </a:prstGeom>
        </p:spPr>
        <p:txBody>
          <a:bodyPr vert="horz" lIns="92418" tIns="46209" rIns="92418" bIns="46209" rtlCol="0"/>
          <a:lstStyle>
            <a:lvl1pPr algn="r">
              <a:defRPr sz="1200" smtClean="0">
                <a:ea typeface="MS UI Gothic" panose="020B0600070205080204" pitchFamily="50" charset="-128"/>
              </a:defRPr>
            </a:lvl1pPr>
          </a:lstStyle>
          <a:p>
            <a:pPr>
              <a:defRPr/>
            </a:pPr>
            <a:fld id="{C3B1C3B4-0EFA-4E9A-BE43-AB531CD70431}" type="datetimeFigureOut">
              <a:rPr lang="ja-JP" altLang="en-US" smtClean="0"/>
              <a:pPr>
                <a:defRPr/>
              </a:pPr>
              <a:t>2024/12/12</a:t>
            </a:fld>
            <a:endParaRPr lang="ja-JP" altLang="en-US" dirty="0"/>
          </a:p>
        </p:txBody>
      </p:sp>
      <p:sp>
        <p:nvSpPr>
          <p:cNvPr id="4" name="スライド イメージ プレースホルダ 3"/>
          <p:cNvSpPr>
            <a:spLocks noGrp="1" noRot="1" noChangeAspect="1"/>
          </p:cNvSpPr>
          <p:nvPr>
            <p:ph type="sldImg" idx="2"/>
          </p:nvPr>
        </p:nvSpPr>
        <p:spPr>
          <a:xfrm>
            <a:off x="2711450" y="511175"/>
            <a:ext cx="4548188" cy="2559050"/>
          </a:xfrm>
          <a:prstGeom prst="rect">
            <a:avLst/>
          </a:prstGeom>
          <a:noFill/>
          <a:ln w="12700">
            <a:solidFill>
              <a:prstClr val="black"/>
            </a:solidFill>
          </a:ln>
        </p:spPr>
        <p:txBody>
          <a:bodyPr vert="horz" lIns="92418" tIns="46209" rIns="92418" bIns="46209" rtlCol="0" anchor="ctr"/>
          <a:lstStyle/>
          <a:p>
            <a:pPr lvl="0"/>
            <a:endParaRPr lang="ja-JP" altLang="en-US" noProof="0" dirty="0"/>
          </a:p>
        </p:txBody>
      </p:sp>
      <p:sp>
        <p:nvSpPr>
          <p:cNvPr id="5" name="ノート プレースホルダ 4"/>
          <p:cNvSpPr>
            <a:spLocks noGrp="1"/>
          </p:cNvSpPr>
          <p:nvPr>
            <p:ph type="body" sz="quarter" idx="3"/>
          </p:nvPr>
        </p:nvSpPr>
        <p:spPr>
          <a:xfrm>
            <a:off x="997815" y="3240934"/>
            <a:ext cx="7975460" cy="3070878"/>
          </a:xfrm>
          <a:prstGeom prst="rect">
            <a:avLst/>
          </a:prstGeom>
        </p:spPr>
        <p:txBody>
          <a:bodyPr vert="horz" lIns="92418" tIns="46209" rIns="92418" bIns="46209" rtlCol="0">
            <a:normAutofit/>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6" name="フッター プレースホルダ 5"/>
          <p:cNvSpPr>
            <a:spLocks noGrp="1"/>
          </p:cNvSpPr>
          <p:nvPr>
            <p:ph type="ftr" sz="quarter" idx="4"/>
          </p:nvPr>
        </p:nvSpPr>
        <p:spPr>
          <a:xfrm>
            <a:off x="1" y="6480770"/>
            <a:ext cx="4319943" cy="341208"/>
          </a:xfrm>
          <a:prstGeom prst="rect">
            <a:avLst/>
          </a:prstGeom>
        </p:spPr>
        <p:txBody>
          <a:bodyPr vert="horz" lIns="92418" tIns="46209" rIns="92418" bIns="46209" rtlCol="0" anchor="b"/>
          <a:lstStyle>
            <a:lvl1pPr algn="l">
              <a:defRPr sz="1200" smtClean="0">
                <a:ea typeface="MS UI Gothic" panose="020B0600070205080204" pitchFamily="50" charset="-128"/>
              </a:defRPr>
            </a:lvl1pPr>
          </a:lstStyle>
          <a:p>
            <a:pPr>
              <a:defRPr/>
            </a:pPr>
            <a:endParaRPr lang="ja-JP" altLang="en-US" dirty="0"/>
          </a:p>
        </p:txBody>
      </p:sp>
      <p:sp>
        <p:nvSpPr>
          <p:cNvPr id="7" name="スライド番号プレースホルダ 6"/>
          <p:cNvSpPr>
            <a:spLocks noGrp="1"/>
          </p:cNvSpPr>
          <p:nvPr>
            <p:ph type="sldNum" sz="quarter" idx="5"/>
          </p:nvPr>
        </p:nvSpPr>
        <p:spPr>
          <a:xfrm>
            <a:off x="5648797" y="6480770"/>
            <a:ext cx="4319943" cy="341208"/>
          </a:xfrm>
          <a:prstGeom prst="rect">
            <a:avLst/>
          </a:prstGeom>
        </p:spPr>
        <p:txBody>
          <a:bodyPr vert="horz" lIns="92418" tIns="46209" rIns="92418" bIns="46209" rtlCol="0" anchor="b"/>
          <a:lstStyle>
            <a:lvl1pPr algn="r">
              <a:defRPr sz="1200" smtClean="0">
                <a:ea typeface="MS UI Gothic" panose="020B0600070205080204" pitchFamily="50" charset="-128"/>
              </a:defRPr>
            </a:lvl1pPr>
          </a:lstStyle>
          <a:p>
            <a:pPr>
              <a:defRPr/>
            </a:pPr>
            <a:fld id="{24E7511A-E19B-4650-9FBF-BD8447E14FDF}" type="slidenum">
              <a:rPr lang="ja-JP" altLang="en-US" smtClean="0"/>
              <a:pPr>
                <a:defRPr/>
              </a:pPr>
              <a:t>‹#›</a:t>
            </a:fld>
            <a:endParaRPr lang="ja-JP" altLang="en-US" dirty="0"/>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1pPr>
    <a:lvl2pPr marL="4572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2pPr>
    <a:lvl3pPr marL="9144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3pPr>
    <a:lvl4pPr marL="13716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4pPr>
    <a:lvl5pPr marL="18288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a:t>
            </a:fld>
            <a:endParaRPr lang="ja-JP" altLang="en-US"/>
          </a:p>
        </p:txBody>
      </p:sp>
    </p:spTree>
    <p:extLst>
      <p:ext uri="{BB962C8B-B14F-4D97-AF65-F5344CB8AC3E}">
        <p14:creationId xmlns:p14="http://schemas.microsoft.com/office/powerpoint/2010/main" val="2202028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7</a:t>
            </a:fld>
            <a:endParaRPr lang="ja-JP" altLang="en-US"/>
          </a:p>
        </p:txBody>
      </p:sp>
    </p:spTree>
    <p:extLst>
      <p:ext uri="{BB962C8B-B14F-4D97-AF65-F5344CB8AC3E}">
        <p14:creationId xmlns:p14="http://schemas.microsoft.com/office/powerpoint/2010/main" val="3978909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33</a:t>
            </a:fld>
            <a:endParaRPr lang="ja-JP" altLang="en-US"/>
          </a:p>
        </p:txBody>
      </p:sp>
    </p:spTree>
    <p:extLst>
      <p:ext uri="{BB962C8B-B14F-4D97-AF65-F5344CB8AC3E}">
        <p14:creationId xmlns:p14="http://schemas.microsoft.com/office/powerpoint/2010/main" val="1929950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35</a:t>
            </a:fld>
            <a:endParaRPr lang="ja-JP" altLang="en-US"/>
          </a:p>
        </p:txBody>
      </p:sp>
    </p:spTree>
    <p:extLst>
      <p:ext uri="{BB962C8B-B14F-4D97-AF65-F5344CB8AC3E}">
        <p14:creationId xmlns:p14="http://schemas.microsoft.com/office/powerpoint/2010/main" val="2698907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56</a:t>
            </a:fld>
            <a:endParaRPr lang="ja-JP" altLang="en-US"/>
          </a:p>
        </p:txBody>
      </p:sp>
    </p:spTree>
    <p:extLst>
      <p:ext uri="{BB962C8B-B14F-4D97-AF65-F5344CB8AC3E}">
        <p14:creationId xmlns:p14="http://schemas.microsoft.com/office/powerpoint/2010/main" val="3008884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73</a:t>
            </a:fld>
            <a:endParaRPr lang="ja-JP" altLang="en-US"/>
          </a:p>
        </p:txBody>
      </p:sp>
    </p:spTree>
    <p:extLst>
      <p:ext uri="{BB962C8B-B14F-4D97-AF65-F5344CB8AC3E}">
        <p14:creationId xmlns:p14="http://schemas.microsoft.com/office/powerpoint/2010/main" val="3284867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74</a:t>
            </a:fld>
            <a:endParaRPr lang="ja-JP" altLang="en-US"/>
          </a:p>
        </p:txBody>
      </p:sp>
    </p:spTree>
    <p:extLst>
      <p:ext uri="{BB962C8B-B14F-4D97-AF65-F5344CB8AC3E}">
        <p14:creationId xmlns:p14="http://schemas.microsoft.com/office/powerpoint/2010/main" val="346767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0" y="1268761"/>
            <a:ext cx="12192000" cy="1951690"/>
          </a:xfrm>
        </p:spPr>
        <p:txBody>
          <a:bodyPr lIns="0" anchor="ctr"/>
          <a:lstStyle>
            <a:lvl1pPr algn="ctr">
              <a:defRPr b="1" kern="1200" baseline="0">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3" name="サブタイトル 2"/>
          <p:cNvSpPr>
            <a:spLocks noGrp="1"/>
          </p:cNvSpPr>
          <p:nvPr>
            <p:ph type="subTitle" idx="1" hasCustomPrompt="1"/>
          </p:nvPr>
        </p:nvSpPr>
        <p:spPr>
          <a:xfrm>
            <a:off x="95335" y="3861048"/>
            <a:ext cx="12001333" cy="1777752"/>
          </a:xfrm>
        </p:spPr>
        <p:txBody>
          <a:bodyPr anchor="ctr"/>
          <a:lstStyle>
            <a:lvl1pPr marL="0" indent="0" algn="ctr">
              <a:buNone/>
              <a:defRPr kern="1200" baseline="0">
                <a:latin typeface="MS UI Gothic" panose="020B0600070205080204" pitchFamily="50" charset="-128"/>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dirty="0"/>
              <a:t>マスタ サブタイトルの書式設定</a:t>
            </a:r>
          </a:p>
        </p:txBody>
      </p:sp>
      <p:sp>
        <p:nvSpPr>
          <p:cNvPr id="4" name="スライド番号プレースホルダー 4">
            <a:extLst>
              <a:ext uri="{FF2B5EF4-FFF2-40B4-BE49-F238E27FC236}">
                <a16:creationId xmlns:a16="http://schemas.microsoft.com/office/drawing/2014/main" id="{E77B9517-790A-5BB3-DB85-B499A22593C2}"/>
              </a:ext>
            </a:extLst>
          </p:cNvPr>
          <p:cNvSpPr>
            <a:spLocks noGrp="1"/>
          </p:cNvSpPr>
          <p:nvPr>
            <p:ph type="sldNum" sz="quarter" idx="4"/>
          </p:nvPr>
        </p:nvSpPr>
        <p:spPr>
          <a:xfrm>
            <a:off x="10450115" y="6453336"/>
            <a:ext cx="1406525" cy="196968"/>
          </a:xfrm>
          <a:prstGeom prst="rect">
            <a:avLst/>
          </a:prstGeom>
        </p:spPr>
        <p:txBody>
          <a:bodyPr vert="horz" wrap="none" lIns="0" tIns="0" rIns="0" bIns="0" rtlCol="0" anchor="ctr"/>
          <a:lstStyle>
            <a:lvl1pPr algn="r">
              <a:defRPr sz="1800" b="1" kern="1200" normalizeH="0" baseline="0">
                <a:solidFill>
                  <a:schemeClr val="bg1"/>
                </a:solidFill>
                <a:latin typeface="+mn-ea"/>
                <a:ea typeface="+mn-ea"/>
              </a:defRPr>
            </a:lvl1pPr>
          </a:lstStyle>
          <a:p>
            <a:r>
              <a:rPr lang="en-US" altLang="ja-JP"/>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9030338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セクションタイトル">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A261E060-63FC-41D8-AD70-60996F0DA399}"/>
              </a:ext>
            </a:extLst>
          </p:cNvPr>
          <p:cNvSpPr>
            <a:spLocks noGrp="1"/>
          </p:cNvSpPr>
          <p:nvPr>
            <p:ph type="ctrTitle" hasCustomPrompt="1"/>
          </p:nvPr>
        </p:nvSpPr>
        <p:spPr>
          <a:xfrm>
            <a:off x="1" y="2708920"/>
            <a:ext cx="12191999" cy="1440160"/>
          </a:xfrm>
          <a:solidFill>
            <a:srgbClr val="404040"/>
          </a:solidFill>
        </p:spPr>
        <p:txBody>
          <a:bodyPr lIns="0" anchor="ctr"/>
          <a:lstStyle>
            <a:lvl1pPr algn="ctr">
              <a:defRPr b="1" kern="1200" baseline="0">
                <a:solidFill>
                  <a:schemeClr val="bg1"/>
                </a:solidFill>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4" name="Rectangle 2">
            <a:extLst>
              <a:ext uri="{FF2B5EF4-FFF2-40B4-BE49-F238E27FC236}">
                <a16:creationId xmlns:a16="http://schemas.microsoft.com/office/drawing/2014/main" id="{E292D562-D46E-4913-A4FC-08D9CEE6C861}"/>
              </a:ext>
            </a:extLst>
          </p:cNvPr>
          <p:cNvSpPr txBox="1">
            <a:spLocks noChangeArrowheads="1"/>
          </p:cNvSpPr>
          <p:nvPr userDrawn="1"/>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lgn="l" rtl="0" eaLnBrk="1" fontAlgn="ctr" latinLnBrk="1" hangingPunct="1">
              <a:spcBef>
                <a:spcPct val="0"/>
              </a:spcBef>
              <a:spcAft>
                <a:spcPct val="0"/>
              </a:spcAft>
              <a:defRPr kumimoji="1" sz="3200" b="1"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a:lstStyle>
          <a:p>
            <a:endParaRPr lang="ja-JP" altLang="en-US" sz="3200" kern="1200" baseline="0" dirty="0"/>
          </a:p>
        </p:txBody>
      </p:sp>
      <p:sp>
        <p:nvSpPr>
          <p:cNvPr id="2" name="スライド番号プレースホルダー 4">
            <a:extLst>
              <a:ext uri="{FF2B5EF4-FFF2-40B4-BE49-F238E27FC236}">
                <a16:creationId xmlns:a16="http://schemas.microsoft.com/office/drawing/2014/main" id="{8343FAE4-2607-67AC-D3CF-1E6497D151B2}"/>
              </a:ext>
            </a:extLst>
          </p:cNvPr>
          <p:cNvSpPr>
            <a:spLocks noGrp="1"/>
          </p:cNvSpPr>
          <p:nvPr>
            <p:ph type="sldNum" sz="quarter" idx="4"/>
          </p:nvPr>
        </p:nvSpPr>
        <p:spPr>
          <a:xfrm>
            <a:off x="10450115" y="6453336"/>
            <a:ext cx="1406525" cy="196968"/>
          </a:xfrm>
          <a:prstGeom prst="rect">
            <a:avLst/>
          </a:prstGeom>
        </p:spPr>
        <p:txBody>
          <a:bodyPr vert="horz" wrap="none" lIns="0" tIns="0" rIns="0" bIns="0" rtlCol="0" anchor="ctr"/>
          <a:lstStyle>
            <a:lvl1pPr algn="r">
              <a:defRPr sz="1800" b="1" kern="1200" normalizeH="0" baseline="0">
                <a:solidFill>
                  <a:schemeClr val="bg1"/>
                </a:solidFill>
                <a:latin typeface="+mn-ea"/>
                <a:ea typeface="+mn-ea"/>
              </a:defRPr>
            </a:lvl1pPr>
          </a:lstStyle>
          <a:p>
            <a:r>
              <a:rPr lang="en-US" altLang="ja-JP"/>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367351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lvl1pPr algn="l">
              <a:defRPr kern="1200" baseline="0">
                <a:latin typeface="MS UI Gothic" panose="020B0600070205080204" pitchFamily="50" charset="-128"/>
                <a:cs typeface="Arial" panose="020B0604020202020204" pitchFamily="34" charset="0"/>
              </a:defRPr>
            </a:lvl1pPr>
            <a:lvl2pPr algn="l">
              <a:defRPr kern="1200" baseline="0">
                <a:latin typeface="MS UI Gothic" panose="020B0600070205080204" pitchFamily="50" charset="-128"/>
                <a:cs typeface="Arial" panose="020B0604020202020204" pitchFamily="34" charset="0"/>
              </a:defRPr>
            </a:lvl2pPr>
            <a:lvl3pPr algn="l">
              <a:defRPr kern="1200" baseline="0">
                <a:latin typeface="MS UI Gothic" panose="020B0600070205080204" pitchFamily="50" charset="-128"/>
                <a:cs typeface="Arial" panose="020B0604020202020204" pitchFamily="34" charset="0"/>
              </a:defRPr>
            </a:lvl3pPr>
            <a:lvl4pPr algn="l">
              <a:defRPr kern="1200" baseline="0">
                <a:latin typeface="MS UI Gothic" panose="020B0600070205080204" pitchFamily="50" charset="-128"/>
                <a:cs typeface="Arial" panose="020B0604020202020204" pitchFamily="34" charset="0"/>
              </a:defRPr>
            </a:lvl4pPr>
            <a:lvl5pPr algn="l">
              <a:defRPr kern="1200" baseline="0">
                <a:latin typeface="MS UI Gothic" panose="020B0600070205080204" pitchFamily="50" charset="-128"/>
                <a:cs typeface="Arial" panose="020B0604020202020204" pitchFamily="34" charset="0"/>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Rectangle 2">
            <a:extLst>
              <a:ext uri="{FF2B5EF4-FFF2-40B4-BE49-F238E27FC236}">
                <a16:creationId xmlns:a16="http://schemas.microsoft.com/office/drawing/2014/main" id="{E0D17456-1B2F-43F1-A332-C91624F3CA92}"/>
              </a:ext>
            </a:extLst>
          </p:cNvPr>
          <p:cNvSpPr>
            <a:spLocks noGrp="1" noChangeArrowheads="1"/>
          </p:cNvSpPr>
          <p:nvPr>
            <p:ph type="title" hasCustomPrompt="1"/>
          </p:nvPr>
        </p:nvSpPr>
        <p:spPr bwMode="auto">
          <a:xfrm>
            <a:off x="0" y="1"/>
            <a:ext cx="12192000" cy="579438"/>
          </a:xfrm>
          <a:prstGeom prst="rect">
            <a:avLst/>
          </a:prstGeom>
          <a:solidFill>
            <a:srgbClr val="404040"/>
          </a:solidFill>
          <a:ln w="9525">
            <a:noFill/>
            <a:miter lim="800000"/>
            <a:headEnd/>
            <a:tailEnd/>
          </a:ln>
          <a:effectLst/>
        </p:spPr>
        <p:txBody>
          <a:bodyPr vert="horz" wrap="square" lIns="360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2" name="スライド番号プレースホルダー 4">
            <a:extLst>
              <a:ext uri="{FF2B5EF4-FFF2-40B4-BE49-F238E27FC236}">
                <a16:creationId xmlns:a16="http://schemas.microsoft.com/office/drawing/2014/main" id="{B4FA9536-D238-9C33-E88A-8EC55E9D2EAF}"/>
              </a:ext>
            </a:extLst>
          </p:cNvPr>
          <p:cNvSpPr>
            <a:spLocks noGrp="1"/>
          </p:cNvSpPr>
          <p:nvPr>
            <p:ph type="sldNum" sz="quarter" idx="4"/>
          </p:nvPr>
        </p:nvSpPr>
        <p:spPr>
          <a:xfrm>
            <a:off x="10450115" y="6453336"/>
            <a:ext cx="1406525" cy="196968"/>
          </a:xfrm>
          <a:prstGeom prst="rect">
            <a:avLst/>
          </a:prstGeom>
        </p:spPr>
        <p:txBody>
          <a:bodyPr vert="horz" wrap="none" lIns="0" tIns="0" rIns="0" bIns="0" rtlCol="0" anchor="ctr"/>
          <a:lstStyle>
            <a:lvl1pPr algn="r">
              <a:defRPr sz="1800" b="1" kern="1200" normalizeH="0" baseline="0">
                <a:solidFill>
                  <a:schemeClr val="bg1"/>
                </a:solidFill>
                <a:latin typeface="+mn-ea"/>
                <a:ea typeface="+mn-ea"/>
              </a:defRPr>
            </a:lvl1pPr>
          </a:lstStyle>
          <a:p>
            <a:r>
              <a:rPr lang="en-US" altLang="ja-JP"/>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8454BC2-0834-4E0A-88F7-BF9845D015E7}"/>
              </a:ext>
            </a:extLst>
          </p:cNvPr>
          <p:cNvSpPr>
            <a:spLocks noGrp="1" noChangeArrowheads="1"/>
          </p:cNvSpPr>
          <p:nvPr>
            <p:ph type="title" hasCustomPrompt="1"/>
          </p:nvPr>
        </p:nvSpPr>
        <p:spPr bwMode="auto">
          <a:xfrm>
            <a:off x="0" y="1"/>
            <a:ext cx="12192000" cy="579438"/>
          </a:xfrm>
          <a:prstGeom prst="rect">
            <a:avLst/>
          </a:prstGeom>
          <a:solidFill>
            <a:srgbClr val="404040"/>
          </a:solidFill>
          <a:ln w="9525">
            <a:noFill/>
            <a:miter lim="800000"/>
            <a:headEnd/>
            <a:tailEnd/>
          </a:ln>
          <a:effectLst/>
        </p:spPr>
        <p:txBody>
          <a:bodyPr vert="horz" wrap="square" lIns="360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2" name="スライド番号プレースホルダー 4">
            <a:extLst>
              <a:ext uri="{FF2B5EF4-FFF2-40B4-BE49-F238E27FC236}">
                <a16:creationId xmlns:a16="http://schemas.microsoft.com/office/drawing/2014/main" id="{CC175A5D-3CC9-D1E2-7401-63F1E91111EB}"/>
              </a:ext>
            </a:extLst>
          </p:cNvPr>
          <p:cNvSpPr>
            <a:spLocks noGrp="1"/>
          </p:cNvSpPr>
          <p:nvPr>
            <p:ph type="sldNum" sz="quarter" idx="4"/>
          </p:nvPr>
        </p:nvSpPr>
        <p:spPr>
          <a:xfrm>
            <a:off x="10450115" y="6453336"/>
            <a:ext cx="1406525" cy="196968"/>
          </a:xfrm>
          <a:prstGeom prst="rect">
            <a:avLst/>
          </a:prstGeom>
        </p:spPr>
        <p:txBody>
          <a:bodyPr vert="horz" wrap="none" lIns="0" tIns="0" rIns="0" bIns="0" rtlCol="0" anchor="ctr"/>
          <a:lstStyle>
            <a:lvl1pPr algn="r">
              <a:defRPr sz="1800" b="1" kern="1200" normalizeH="0" baseline="0">
                <a:solidFill>
                  <a:schemeClr val="bg1"/>
                </a:solidFill>
                <a:latin typeface="+mn-ea"/>
                <a:ea typeface="+mn-ea"/>
              </a:defRPr>
            </a:lvl1pPr>
          </a:lstStyle>
          <a:p>
            <a:r>
              <a:rPr lang="en-US" altLang="ja-JP"/>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
            <a:ext cx="12192000" cy="579438"/>
          </a:xfrm>
          <a:prstGeom prst="rect">
            <a:avLst/>
          </a:prstGeom>
          <a:solidFill>
            <a:srgbClr val="404040"/>
          </a:solidFill>
          <a:ln w="9525">
            <a:noFill/>
            <a:miter lim="800000"/>
            <a:headEnd/>
            <a:tailEnd/>
          </a:ln>
          <a:effectLst/>
        </p:spPr>
        <p:txBody>
          <a:bodyPr vert="horz" wrap="square" lIns="360000" tIns="0" rIns="0" bIns="0" numCol="1" anchor="b" anchorCtr="0" compatLnSpc="1">
            <a:prstTxWarp prst="textNoShape">
              <a:avLst/>
            </a:prstTxWarp>
            <a:noAutofit/>
          </a:bodyPr>
          <a:lstStyle/>
          <a:p>
            <a:pPr lvl="0"/>
            <a:r>
              <a:rPr lang="ja-JP" altLang="en-US" dirty="0"/>
              <a:t>マスタ タイトルの書式設定</a:t>
            </a:r>
          </a:p>
        </p:txBody>
      </p:sp>
      <p:sp>
        <p:nvSpPr>
          <p:cNvPr id="2051" name="Rectangle 3"/>
          <p:cNvSpPr>
            <a:spLocks noGrp="1" noChangeArrowheads="1"/>
          </p:cNvSpPr>
          <p:nvPr>
            <p:ph type="body" idx="1"/>
          </p:nvPr>
        </p:nvSpPr>
        <p:spPr bwMode="auto">
          <a:xfrm>
            <a:off x="334434" y="623890"/>
            <a:ext cx="11522207"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grpSp>
        <p:nvGrpSpPr>
          <p:cNvPr id="6" name="グループ化 5"/>
          <p:cNvGrpSpPr/>
          <p:nvPr userDrawn="1"/>
        </p:nvGrpSpPr>
        <p:grpSpPr>
          <a:xfrm>
            <a:off x="0" y="6397628"/>
            <a:ext cx="12192000" cy="460375"/>
            <a:chOff x="0" y="6397625"/>
            <a:chExt cx="9144000" cy="460375"/>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lIns="0" tIns="0" rIns="0" bIns="0" anchor="b" anchorCtr="0"/>
            <a:lstStyle/>
            <a:p>
              <a:pPr>
                <a:defRPr/>
              </a:pPr>
              <a:endParaRPr lang="ja-JP" altLang="en-US" sz="2000" kern="1200" baseline="0" dirty="0">
                <a:latin typeface="MS UI Gothic" panose="020B0600070205080204" pitchFamily="50" charset="-128"/>
                <a:ea typeface="MS UI Gothic" panose="020B0600070205080204" pitchFamily="50" charset="-128"/>
              </a:endParaRPr>
            </a:p>
          </p:txBody>
        </p:sp>
        <p:sp>
          <p:nvSpPr>
            <p:cNvPr id="3081" name="Text Box 9"/>
            <p:cNvSpPr txBox="1">
              <a:spLocks noChangeArrowheads="1"/>
            </p:cNvSpPr>
            <p:nvPr userDrawn="1"/>
          </p:nvSpPr>
          <p:spPr bwMode="auto">
            <a:xfrm>
              <a:off x="6983327" y="6653902"/>
              <a:ext cx="1909177" cy="204095"/>
            </a:xfrm>
            <a:prstGeom prst="rect">
              <a:avLst/>
            </a:prstGeom>
            <a:noFill/>
            <a:ln w="9525">
              <a:noFill/>
              <a:round/>
              <a:headEnd/>
              <a:tailEnd/>
            </a:ln>
            <a:effectLst/>
          </p:spPr>
          <p:txBody>
            <a:bodyPr wrap="none" lIns="0" tIns="0" rIns="0" bIns="0" anchor="b" anchorCtr="0">
              <a:spAutoFit/>
            </a:bodyPr>
            <a:lstStyle/>
            <a:p>
              <a:pPr algn="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400" kern="1200" baseline="0" dirty="0">
                  <a:solidFill>
                    <a:schemeClr val="bg1"/>
                  </a:solidFill>
                  <a:latin typeface="+mn-ea"/>
                  <a:ea typeface="+mn-ea"/>
                  <a:cs typeface="Arial" pitchFamily="34" charset="0"/>
                </a:rPr>
                <a:t>非線形</a:t>
              </a:r>
              <a:r>
                <a:rPr kumimoji="0" lang="en-US" altLang="ja-JP" sz="1400" kern="1200" baseline="0" dirty="0">
                  <a:solidFill>
                    <a:schemeClr val="bg1"/>
                  </a:solidFill>
                  <a:latin typeface="+mn-ea"/>
                  <a:ea typeface="+mn-ea"/>
                  <a:cs typeface="Arial" pitchFamily="34" charset="0"/>
                </a:rPr>
                <a:t>CAE</a:t>
              </a:r>
              <a:r>
                <a:rPr kumimoji="0" lang="ja-JP" altLang="en-US" sz="1400" kern="1200" baseline="0" dirty="0">
                  <a:solidFill>
                    <a:schemeClr val="bg1"/>
                  </a:solidFill>
                  <a:latin typeface="+mn-ea"/>
                  <a:ea typeface="+mn-ea"/>
                  <a:cs typeface="Arial" pitchFamily="34" charset="0"/>
                </a:rPr>
                <a:t>勉強会 </a:t>
              </a:r>
              <a:r>
                <a:rPr kumimoji="0" lang="en-US" altLang="ja-JP" sz="1400" kern="1200" baseline="0" dirty="0">
                  <a:solidFill>
                    <a:schemeClr val="bg1"/>
                  </a:solidFill>
                  <a:latin typeface="+mn-ea"/>
                  <a:ea typeface="+mn-ea"/>
                  <a:cs typeface="Arial" pitchFamily="34" charset="0"/>
                </a:rPr>
                <a:t>2024-12-21</a:t>
              </a:r>
            </a:p>
          </p:txBody>
        </p:sp>
      </p:grpSp>
      <p:sp>
        <p:nvSpPr>
          <p:cNvPr id="5" name="スライド番号プレースホルダー 4"/>
          <p:cNvSpPr>
            <a:spLocks noGrp="1"/>
          </p:cNvSpPr>
          <p:nvPr userDrawn="1">
            <p:ph type="sldNum" sz="quarter" idx="4"/>
          </p:nvPr>
        </p:nvSpPr>
        <p:spPr>
          <a:xfrm>
            <a:off x="10450115" y="6453336"/>
            <a:ext cx="1406525" cy="196968"/>
          </a:xfrm>
          <a:prstGeom prst="rect">
            <a:avLst/>
          </a:prstGeom>
        </p:spPr>
        <p:txBody>
          <a:bodyPr vert="horz" wrap="none" lIns="0" tIns="0" rIns="0" bIns="0" rtlCol="0" anchor="ctr"/>
          <a:lstStyle>
            <a:lvl1pPr algn="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pic>
        <p:nvPicPr>
          <p:cNvPr id="27" name="図 26" descr="図形&#10;&#10;中程度の精度で自動的に生成された説明">
            <a:extLst>
              <a:ext uri="{FF2B5EF4-FFF2-40B4-BE49-F238E27FC236}">
                <a16:creationId xmlns:a16="http://schemas.microsoft.com/office/drawing/2014/main" id="{F860427E-0F25-D426-D76B-5611F315338D}"/>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l="5346" t="19996" r="5346" b="10520"/>
          <a:stretch/>
        </p:blipFill>
        <p:spPr>
          <a:xfrm>
            <a:off x="335360" y="6438659"/>
            <a:ext cx="1908000" cy="396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8" r:id="rId2"/>
    <p:sldLayoutId id="2147483662" r:id="rId3"/>
    <p:sldLayoutId id="2147483666" r:id="rId4"/>
  </p:sldLayoutIdLst>
  <p:hf hdr="0" ftr="0" dt="0"/>
  <p:txStyles>
    <p:titleStyle>
      <a:lvl1pPr algn="l" rtl="0" eaLnBrk="1" fontAlgn="ctr" latinLnBrk="1" hangingPunct="1">
        <a:spcBef>
          <a:spcPct val="0"/>
        </a:spcBef>
        <a:spcAft>
          <a:spcPct val="0"/>
        </a:spcAft>
        <a:defRPr kumimoji="1" sz="3200" b="1" kern="1200"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defTabSz="180000" rtl="0" eaLnBrk="1" fontAlgn="ctr" latinLnBrk="0" hangingPunct="1">
        <a:spcBef>
          <a:spcPct val="20000"/>
        </a:spcBef>
        <a:spcAft>
          <a:spcPct val="0"/>
        </a:spcAft>
        <a:buClr>
          <a:schemeClr val="tx1"/>
        </a:buClr>
        <a:buFont typeface="Wingdings" pitchFamily="2" charset="2"/>
        <a:buChar char="n"/>
        <a:defRPr kumimoji="1" sz="2800" kern="1200" baseline="0">
          <a:solidFill>
            <a:schemeClr val="tx1"/>
          </a:solidFill>
          <a:latin typeface="MS UI Gothic" panose="020B0600070205080204" pitchFamily="50" charset="-128"/>
          <a:ea typeface="MS UI Gothic" panose="020B0600070205080204" pitchFamily="50" charset="-128"/>
          <a:cs typeface="Arial" pitchFamily="34" charset="0"/>
        </a:defRPr>
      </a:lvl1pPr>
      <a:lvl2pPr marL="742950" indent="-285750" algn="l" defTabSz="180000" rtl="0" eaLnBrk="1" fontAlgn="ctr" latinLnBrk="0" hangingPunct="1">
        <a:spcBef>
          <a:spcPct val="20000"/>
        </a:spcBef>
        <a:spcAft>
          <a:spcPct val="0"/>
        </a:spcAft>
        <a:buClr>
          <a:schemeClr val="tx1"/>
        </a:buClr>
        <a:buFont typeface="Wingdings" pitchFamily="2" charset="2"/>
        <a:buChar char="l"/>
        <a:defRPr kumimoji="1" sz="2400" kern="1200" baseline="0">
          <a:solidFill>
            <a:schemeClr val="tx1"/>
          </a:solidFill>
          <a:latin typeface="MS UI Gothic" panose="020B0600070205080204" pitchFamily="50" charset="-128"/>
          <a:ea typeface="MS UI Gothic" panose="020B0600070205080204" pitchFamily="50" charset="-128"/>
          <a:cs typeface="Arial" pitchFamily="34" charset="0"/>
        </a:defRPr>
      </a:lvl2pPr>
      <a:lvl3pPr marL="1143000" indent="-228600" algn="l" defTabSz="180000" rtl="0" eaLnBrk="1" fontAlgn="ctr" latinLnBrk="0" hangingPunct="1">
        <a:spcBef>
          <a:spcPct val="20000"/>
        </a:spcBef>
        <a:spcAft>
          <a:spcPct val="0"/>
        </a:spcAft>
        <a:buClr>
          <a:schemeClr val="tx1"/>
        </a:buClr>
        <a:buSzPct val="80000"/>
        <a:buFont typeface="Wingdings" pitchFamily="2" charset="2"/>
        <a:buChar char="u"/>
        <a:defRPr kumimoji="1" sz="2000" kern="1200" baseline="0">
          <a:solidFill>
            <a:schemeClr val="tx1"/>
          </a:solidFill>
          <a:latin typeface="MS UI Gothic" panose="020B0600070205080204" pitchFamily="50" charset="-128"/>
          <a:ea typeface="MS UI Gothic" panose="020B0600070205080204" pitchFamily="50" charset="-128"/>
          <a:cs typeface="Arial" pitchFamily="34" charset="0"/>
        </a:defRPr>
      </a:lvl3pPr>
      <a:lvl4pPr marL="1600200" indent="-228600" algn="l" defTabSz="180000" rtl="0" eaLnBrk="1" fontAlgn="ctr" latinLnBrk="0" hangingPunct="1">
        <a:spcBef>
          <a:spcPct val="20000"/>
        </a:spcBef>
        <a:spcAft>
          <a:spcPct val="0"/>
        </a:spcAft>
        <a:buClr>
          <a:schemeClr val="tx1"/>
        </a:buClr>
        <a:buFont typeface="Wingdings" pitchFamily="2" charset="2"/>
        <a:buChar char="p"/>
        <a:defRPr kumimoji="1" sz="1800" kern="1200" baseline="0">
          <a:solidFill>
            <a:schemeClr val="tx1"/>
          </a:solidFill>
          <a:latin typeface="MS UI Gothic" panose="020B0600070205080204" pitchFamily="50" charset="-128"/>
          <a:ea typeface="MS UI Gothic" panose="020B0600070205080204" pitchFamily="50" charset="-128"/>
          <a:cs typeface="Arial" pitchFamily="34" charset="0"/>
        </a:defRPr>
      </a:lvl4pPr>
      <a:lvl5pPr marL="2057400" indent="-228600" algn="l" defTabSz="180000" rtl="0" eaLnBrk="1" fontAlgn="ctr" latinLnBrk="0" hangingPunct="1">
        <a:spcBef>
          <a:spcPct val="20000"/>
        </a:spcBef>
        <a:spcAft>
          <a:spcPct val="0"/>
        </a:spcAft>
        <a:buClr>
          <a:schemeClr val="tx1"/>
        </a:buClr>
        <a:buChar char="»"/>
        <a:defRPr kumimoji="1" sz="1800" kern="1200" baseline="0">
          <a:solidFill>
            <a:schemeClr val="tx1"/>
          </a:solidFill>
          <a:latin typeface="MS UI Gothic" panose="020B0600070205080204" pitchFamily="50" charset="-128"/>
          <a:ea typeface="MS UI Gothic" panose="020B0600070205080204" pitchFamily="50" charset="-128"/>
          <a:cs typeface="Arial" pitchFamily="34"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sv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2.mp4"/><Relationship Id="rId7"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video" Target="../media/media2.mp4"/></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49.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8.png"/><Relationship Id="rId5" Type="http://schemas.openxmlformats.org/officeDocument/2006/relationships/slideLayout" Target="../slideLayouts/slideLayout3.xml"/><Relationship Id="rId4" Type="http://schemas.openxmlformats.org/officeDocument/2006/relationships/video" Target="../media/media6.mp4"/></Relationships>
</file>

<file path=ppt/slides/_rels/slide4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microsoft.com/office/2007/relationships/media" Target="../media/media8.mp4"/><Relationship Id="rId7" Type="http://schemas.openxmlformats.org/officeDocument/2006/relationships/image" Target="../media/image56.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5.png"/><Relationship Id="rId5" Type="http://schemas.openxmlformats.org/officeDocument/2006/relationships/slideLayout" Target="../slideLayouts/slideLayout3.xml"/><Relationship Id="rId4" Type="http://schemas.openxmlformats.org/officeDocument/2006/relationships/video" Target="../media/media8.mp4"/></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microsoft.com/office/2007/relationships/media" Target="../media/media10.mp4"/><Relationship Id="rId7" Type="http://schemas.openxmlformats.org/officeDocument/2006/relationships/image" Target="../media/image59.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58.png"/><Relationship Id="rId5" Type="http://schemas.openxmlformats.org/officeDocument/2006/relationships/slideLayout" Target="../slideLayouts/slideLayout3.xml"/><Relationship Id="rId4" Type="http://schemas.openxmlformats.org/officeDocument/2006/relationships/video" Target="../media/media10.mp4"/></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microsoft.com/office/2007/relationships/media" Target="../media/media12.mp4"/><Relationship Id="rId7" Type="http://schemas.openxmlformats.org/officeDocument/2006/relationships/image" Target="../media/image62.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61.png"/><Relationship Id="rId5" Type="http://schemas.openxmlformats.org/officeDocument/2006/relationships/slideLayout" Target="../slideLayouts/slideLayout3.xml"/><Relationship Id="rId4" Type="http://schemas.openxmlformats.org/officeDocument/2006/relationships/video" Target="../media/media12.mp4"/></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microsoft.com/office/2007/relationships/media" Target="../media/media14.mp4"/><Relationship Id="rId7" Type="http://schemas.openxmlformats.org/officeDocument/2006/relationships/image" Target="../media/image65.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64.png"/><Relationship Id="rId5" Type="http://schemas.openxmlformats.org/officeDocument/2006/relationships/slideLayout" Target="../slideLayouts/slideLayout3.xml"/><Relationship Id="rId4" Type="http://schemas.openxmlformats.org/officeDocument/2006/relationships/video" Target="../media/media14.mp4"/></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microsoft.com/office/2007/relationships/media" Target="../media/media16.mp4"/><Relationship Id="rId7" Type="http://schemas.openxmlformats.org/officeDocument/2006/relationships/image" Target="../media/image68.png"/><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67.png"/><Relationship Id="rId5" Type="http://schemas.openxmlformats.org/officeDocument/2006/relationships/slideLayout" Target="../slideLayouts/slideLayout3.xml"/><Relationship Id="rId4" Type="http://schemas.openxmlformats.org/officeDocument/2006/relationships/video" Target="../media/media16.mp4"/></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www.a.sc.e.titech.ac.jp/~yuki/slide/"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45D07C1-119F-405C-B1A1-4002A2E10F95}"/>
              </a:ext>
            </a:extLst>
          </p:cNvPr>
          <p:cNvSpPr>
            <a:spLocks noGrp="1"/>
          </p:cNvSpPr>
          <p:nvPr>
            <p:ph type="ctrTitle"/>
          </p:nvPr>
        </p:nvSpPr>
        <p:spPr/>
        <p:txBody>
          <a:bodyPr/>
          <a:lstStyle/>
          <a:p>
            <a:r>
              <a:rPr lang="ja-JP" altLang="en-US" dirty="0">
                <a:cs typeface="Microsoft Tai Le" panose="020B0502040204020203" pitchFamily="34" charset="0"/>
              </a:rPr>
              <a:t>微圧縮大変形</a:t>
            </a:r>
            <a:r>
              <a:rPr lang="en-US" altLang="ja-JP" dirty="0">
                <a:cs typeface="Microsoft Tai Le" panose="020B0502040204020203" pitchFamily="34" charset="0"/>
              </a:rPr>
              <a:t>FEM</a:t>
            </a:r>
            <a:r>
              <a:rPr lang="ja-JP" altLang="en-US" dirty="0">
                <a:cs typeface="Microsoft Tai Le" panose="020B0502040204020203" pitchFamily="34" charset="0"/>
              </a:rPr>
              <a:t>の要素選択と解法</a:t>
            </a:r>
            <a:endParaRPr kumimoji="1" lang="ja-JP" altLang="en-US" dirty="0">
              <a:cs typeface="Microsoft Tai Le" panose="020B0502040204020203" pitchFamily="34" charset="0"/>
            </a:endParaRPr>
          </a:p>
        </p:txBody>
      </p:sp>
      <p:sp>
        <p:nvSpPr>
          <p:cNvPr id="5" name="字幕 4">
            <a:extLst>
              <a:ext uri="{FF2B5EF4-FFF2-40B4-BE49-F238E27FC236}">
                <a16:creationId xmlns:a16="http://schemas.microsoft.com/office/drawing/2014/main" id="{50976013-37B8-4994-A7C0-5AFBA1C0E290}"/>
              </a:ext>
            </a:extLst>
          </p:cNvPr>
          <p:cNvSpPr>
            <a:spLocks noGrp="1"/>
          </p:cNvSpPr>
          <p:nvPr>
            <p:ph type="subTitle" idx="1"/>
          </p:nvPr>
        </p:nvSpPr>
        <p:spPr/>
        <p:txBody>
          <a:bodyPr/>
          <a:lstStyle/>
          <a:p>
            <a:r>
              <a:rPr lang="zh-TW" altLang="en-US" dirty="0"/>
              <a:t>大西 有希</a:t>
            </a:r>
            <a:r>
              <a:rPr lang="ja-JP" altLang="en-US" dirty="0"/>
              <a:t> （</a:t>
            </a:r>
            <a:r>
              <a:rPr lang="zh-TW" altLang="en-US" dirty="0"/>
              <a:t>東京</a:t>
            </a:r>
            <a:r>
              <a:rPr lang="ja-JP" altLang="en-US" dirty="0"/>
              <a:t>科学</a:t>
            </a:r>
            <a:r>
              <a:rPr lang="zh-TW" altLang="en-US" dirty="0"/>
              <a:t>大学</a:t>
            </a:r>
            <a:r>
              <a:rPr lang="ja-JP" altLang="en-US" dirty="0"/>
              <a:t>）</a:t>
            </a:r>
            <a:endParaRPr lang="en-US" altLang="ja-JP" dirty="0"/>
          </a:p>
        </p:txBody>
      </p:sp>
      <p:sp>
        <p:nvSpPr>
          <p:cNvPr id="2" name="スライド番号プレースホルダー 1">
            <a:extLst>
              <a:ext uri="{FF2B5EF4-FFF2-40B4-BE49-F238E27FC236}">
                <a16:creationId xmlns:a16="http://schemas.microsoft.com/office/drawing/2014/main" id="{201A1729-0926-466A-82F9-74A862E9AE42}"/>
              </a:ext>
            </a:extLst>
          </p:cNvPr>
          <p:cNvSpPr>
            <a:spLocks noGrp="1"/>
          </p:cNvSpPr>
          <p:nvPr>
            <p:ph type="sldNum" sz="quarter" idx="4"/>
          </p:nvPr>
        </p:nvSpPr>
        <p:spPr/>
        <p:txBody>
          <a:bodyPr/>
          <a:lstStyle/>
          <a:p>
            <a:r>
              <a:rPr lang="en-US" altLang="ja-JP"/>
              <a:t>P. </a:t>
            </a:r>
            <a:fld id="{F8FDF831-B0A3-4B44-A20D-7581D5587101}" type="slidenum">
              <a:rPr lang="ja-JP" altLang="en-US" smtClean="0"/>
              <a:pPr/>
              <a:t>1</a:t>
            </a:fld>
            <a:endParaRPr lang="ja-JP" altLang="en-US" dirty="0"/>
          </a:p>
        </p:txBody>
      </p:sp>
    </p:spTree>
    <p:extLst>
      <p:ext uri="{BB962C8B-B14F-4D97-AF65-F5344CB8AC3E}">
        <p14:creationId xmlns:p14="http://schemas.microsoft.com/office/powerpoint/2010/main" val="3532861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075B4F33-B206-96A6-B9BC-B70F4D3E7418}"/>
                  </a:ext>
                </a:extLst>
              </p:cNvPr>
              <p:cNvSpPr>
                <a:spLocks noGrp="1"/>
              </p:cNvSpPr>
              <p:nvPr>
                <p:ph idx="1"/>
              </p:nvPr>
            </p:nvSpPr>
            <p:spPr/>
            <p:txBody>
              <a:bodyPr/>
              <a:lstStyle/>
              <a:p>
                <a:r>
                  <a:rPr lang="ja-JP" altLang="en-US" dirty="0">
                    <a:latin typeface="Cambria Math" panose="02040503050406030204" pitchFamily="18" charset="0"/>
                  </a:rPr>
                  <a:t>解析領域</a:t>
                </a:r>
                <a:r>
                  <a:rPr kumimoji="1" lang="ja-JP" altLang="en-US" b="0" dirty="0">
                    <a:latin typeface="Cambria Math" panose="02040503050406030204" pitchFamily="18" charset="0"/>
                  </a:rPr>
                  <a:t>全体の釣合方程式：</a:t>
                </a:r>
                <a:endParaRPr kumimoji="1" lang="en-US" altLang="ja-JP" b="0" dirty="0">
                  <a:latin typeface="Cambria Math" panose="02040503050406030204" pitchFamily="18" charset="0"/>
                </a:endParaRPr>
              </a:p>
              <a:p>
                <a:pPr marL="0" indent="0">
                  <a:buNone/>
                </a:pPr>
                <a14:m>
                  <m:oMathPara xmlns:m="http://schemas.openxmlformats.org/officeDocument/2006/math">
                    <m:oMathParaPr>
                      <m:jc m:val="center"/>
                    </m:oMathParaPr>
                    <m:oMath xmlns:m="http://schemas.openxmlformats.org/officeDocument/2006/math">
                      <m:d>
                        <m:dPr>
                          <m:begChr m:val="{"/>
                          <m:endChr m:val="}"/>
                          <m:ctrlPr>
                            <a:rPr kumimoji="1" lang="en-US" altLang="ja-JP" b="0" i="1" smtClean="0">
                              <a:solidFill>
                                <a:srgbClr val="FF0000"/>
                              </a:solidFill>
                              <a:latin typeface="Cambria Math" panose="02040503050406030204" pitchFamily="18" charset="0"/>
                            </a:rPr>
                          </m:ctrlPr>
                        </m:dPr>
                        <m:e>
                          <m:sSup>
                            <m:sSupPr>
                              <m:ctrlPr>
                                <a:rPr kumimoji="1" lang="en-US" altLang="ja-JP" b="0" i="1" smtClean="0">
                                  <a:solidFill>
                                    <a:srgbClr val="FF0000"/>
                                  </a:solidFill>
                                  <a:latin typeface="Cambria Math" panose="02040503050406030204" pitchFamily="18" charset="0"/>
                                </a:rPr>
                              </m:ctrlPr>
                            </m:sSupPr>
                            <m:e>
                              <m:r>
                                <a:rPr kumimoji="1" lang="en-US" altLang="ja-JP" b="0" i="1" smtClean="0">
                                  <a:solidFill>
                                    <a:srgbClr val="FF0000"/>
                                  </a:solidFill>
                                  <a:latin typeface="Cambria Math" panose="02040503050406030204" pitchFamily="18" charset="0"/>
                                </a:rPr>
                                <m:t>𝑓</m:t>
                              </m:r>
                            </m:e>
                            <m:sup>
                              <m:r>
                                <m:rPr>
                                  <m:sty m:val="p"/>
                                </m:rPr>
                                <a:rPr kumimoji="1" lang="en-US" altLang="ja-JP" b="0" i="0" smtClean="0">
                                  <a:solidFill>
                                    <a:srgbClr val="FF0000"/>
                                  </a:solidFill>
                                  <a:latin typeface="Cambria Math" panose="02040503050406030204" pitchFamily="18" charset="0"/>
                                </a:rPr>
                                <m:t>int</m:t>
                              </m:r>
                            </m:sup>
                          </m:sSup>
                        </m:e>
                      </m:d>
                      <m:r>
                        <a:rPr kumimoji="1" lang="en-US" altLang="ja-JP" b="0" i="1" smtClean="0">
                          <a:solidFill>
                            <a:srgbClr val="FF0000"/>
                          </a:solidFill>
                          <a:latin typeface="Cambria Math" panose="02040503050406030204" pitchFamily="18" charset="0"/>
                        </a:rPr>
                        <m:t>=</m:t>
                      </m:r>
                      <m:d>
                        <m:dPr>
                          <m:begChr m:val="{"/>
                          <m:endChr m:val="}"/>
                          <m:ctrlPr>
                            <a:rPr lang="en-US" altLang="ja-JP" i="1">
                              <a:solidFill>
                                <a:srgbClr val="FF0000"/>
                              </a:solidFill>
                              <a:latin typeface="Cambria Math" panose="02040503050406030204" pitchFamily="18" charset="0"/>
                            </a:rPr>
                          </m:ctrlPr>
                        </m:dPr>
                        <m:e>
                          <m:sSup>
                            <m:sSupPr>
                              <m:ctrlPr>
                                <a:rPr lang="en-US" altLang="ja-JP" i="1">
                                  <a:solidFill>
                                    <a:srgbClr val="FF0000"/>
                                  </a:solidFill>
                                  <a:latin typeface="Cambria Math" panose="02040503050406030204" pitchFamily="18" charset="0"/>
                                </a:rPr>
                              </m:ctrlPr>
                            </m:sSupPr>
                            <m:e>
                              <m:r>
                                <a:rPr lang="en-US" altLang="ja-JP" i="1">
                                  <a:solidFill>
                                    <a:srgbClr val="FF0000"/>
                                  </a:solidFill>
                                  <a:latin typeface="Cambria Math" panose="02040503050406030204" pitchFamily="18" charset="0"/>
                                </a:rPr>
                                <m:t>𝑓</m:t>
                              </m:r>
                            </m:e>
                            <m:sup>
                              <m:r>
                                <m:rPr>
                                  <m:sty m:val="p"/>
                                </m:rPr>
                                <a:rPr lang="en-US" altLang="ja-JP" b="0" i="0" smtClean="0">
                                  <a:solidFill>
                                    <a:srgbClr val="FF0000"/>
                                  </a:solidFill>
                                  <a:latin typeface="Cambria Math" panose="02040503050406030204" pitchFamily="18" charset="0"/>
                                </a:rPr>
                                <m:t>ex</m:t>
                              </m:r>
                              <m:r>
                                <m:rPr>
                                  <m:sty m:val="p"/>
                                </m:rPr>
                                <a:rPr lang="en-US" altLang="ja-JP">
                                  <a:solidFill>
                                    <a:srgbClr val="FF0000"/>
                                  </a:solidFill>
                                  <a:latin typeface="Cambria Math" panose="02040503050406030204" pitchFamily="18" charset="0"/>
                                </a:rPr>
                                <m:t>t</m:t>
                              </m:r>
                            </m:sup>
                          </m:sSup>
                        </m:e>
                      </m:d>
                      <m:r>
                        <a:rPr lang="en-US" altLang="ja-JP" b="0" i="1" smtClean="0">
                          <a:latin typeface="Cambria Math" panose="02040503050406030204" pitchFamily="18" charset="0"/>
                        </a:rPr>
                        <m:t>.</m:t>
                      </m:r>
                    </m:oMath>
                    <m:oMath xmlns:m="http://schemas.openxmlformats.org/officeDocument/2006/math">
                      <m:d>
                        <m:dPr>
                          <m:begChr m:val="{"/>
                          <m:endChr m:val="}"/>
                          <m:ctrlPr>
                            <a:rPr lang="en-US" altLang="ja-JP" i="1">
                              <a:latin typeface="Cambria Math" panose="02040503050406030204" pitchFamily="18" charset="0"/>
                            </a:rPr>
                          </m:ctrlPr>
                        </m:dPr>
                        <m:e>
                          <m:sSup>
                            <m:sSupPr>
                              <m:ctrlPr>
                                <a:rPr lang="en-US" altLang="ja-JP" i="1">
                                  <a:latin typeface="Cambria Math" panose="02040503050406030204" pitchFamily="18" charset="0"/>
                                </a:rPr>
                              </m:ctrlPr>
                            </m:sSupPr>
                            <m:e>
                              <m:r>
                                <a:rPr lang="en-US" altLang="ja-JP" i="1">
                                  <a:latin typeface="Cambria Math" panose="02040503050406030204" pitchFamily="18" charset="0"/>
                                </a:rPr>
                                <m:t>𝑓</m:t>
                              </m:r>
                            </m:e>
                            <m:sup>
                              <m:r>
                                <m:rPr>
                                  <m:sty m:val="p"/>
                                </m:rPr>
                                <a:rPr lang="en-US" altLang="ja-JP">
                                  <a:latin typeface="Cambria Math" panose="02040503050406030204" pitchFamily="18" charset="0"/>
                                </a:rPr>
                                <m:t>int</m:t>
                              </m:r>
                            </m:sup>
                          </m:sSup>
                        </m:e>
                      </m:d>
                      <m:r>
                        <a:rPr lang="en-US" altLang="ja-JP" b="0" i="1" smtClean="0">
                          <a:latin typeface="Cambria Math" panose="02040503050406030204" pitchFamily="18" charset="0"/>
                        </a:rPr>
                        <m:t>=</m:t>
                      </m:r>
                      <m:nary>
                        <m:naryPr>
                          <m:supHide m:val="on"/>
                          <m:ctrlPr>
                            <a:rPr kumimoji="1" lang="en-US" altLang="ja-JP" b="0" i="1" smtClean="0">
                              <a:solidFill>
                                <a:srgbClr val="008000"/>
                              </a:solidFill>
                              <a:latin typeface="Cambria Math" panose="02040503050406030204" pitchFamily="18" charset="0"/>
                            </a:rPr>
                          </m:ctrlPr>
                        </m:naryPr>
                        <m:sub>
                          <m:r>
                            <m:rPr>
                              <m:sty m:val="p"/>
                            </m:rPr>
                            <a:rPr kumimoji="1" lang="en-US" altLang="ja-JP" b="0" i="0" smtClean="0">
                              <a:solidFill>
                                <a:srgbClr val="008000"/>
                              </a:solidFill>
                              <a:latin typeface="Cambria Math" panose="02040503050406030204" pitchFamily="18" charset="0"/>
                            </a:rPr>
                            <m:t>Ω</m:t>
                          </m:r>
                        </m:sub>
                        <m:sup/>
                        <m:e>
                          <m:sSup>
                            <m:sSupPr>
                              <m:ctrlPr>
                                <a:rPr kumimoji="1" lang="en-US" altLang="ja-JP" b="0" i="1" smtClean="0">
                                  <a:solidFill>
                                    <a:srgbClr val="008000"/>
                                  </a:solidFill>
                                  <a:latin typeface="Cambria Math" panose="02040503050406030204" pitchFamily="18" charset="0"/>
                                </a:rPr>
                              </m:ctrlPr>
                            </m:sSupPr>
                            <m:e>
                              <m:d>
                                <m:dPr>
                                  <m:begChr m:val="["/>
                                  <m:endChr m:val="]"/>
                                  <m:ctrlPr>
                                    <a:rPr kumimoji="1" lang="en-US" altLang="ja-JP" b="0" i="1" smtClean="0">
                                      <a:solidFill>
                                        <a:srgbClr val="008000"/>
                                      </a:solidFill>
                                      <a:latin typeface="Cambria Math" panose="02040503050406030204" pitchFamily="18" charset="0"/>
                                    </a:rPr>
                                  </m:ctrlPr>
                                </m:dPr>
                                <m:e>
                                  <m:r>
                                    <a:rPr kumimoji="1" lang="en-US" altLang="ja-JP" b="0" i="1" smtClean="0">
                                      <a:solidFill>
                                        <a:srgbClr val="008000"/>
                                      </a:solidFill>
                                      <a:latin typeface="Cambria Math" panose="02040503050406030204" pitchFamily="18" charset="0"/>
                                    </a:rPr>
                                    <m:t>𝐵</m:t>
                                  </m:r>
                                </m:e>
                              </m:d>
                            </m:e>
                            <m:sup>
                              <m:r>
                                <m:rPr>
                                  <m:sty m:val="p"/>
                                </m:rPr>
                                <a:rPr kumimoji="1" lang="en-US" altLang="ja-JP" b="0" i="0" smtClean="0">
                                  <a:solidFill>
                                    <a:srgbClr val="008000"/>
                                  </a:solidFill>
                                  <a:latin typeface="Cambria Math" panose="02040503050406030204" pitchFamily="18" charset="0"/>
                                </a:rPr>
                                <m:t>T</m:t>
                              </m:r>
                            </m:sup>
                          </m:sSup>
                          <m:d>
                            <m:dPr>
                              <m:begChr m:val="{"/>
                              <m:endChr m:val="}"/>
                              <m:ctrlPr>
                                <a:rPr kumimoji="1" lang="en-US" altLang="ja-JP" b="0" i="1" smtClean="0">
                                  <a:solidFill>
                                    <a:srgbClr val="008000"/>
                                  </a:solidFill>
                                  <a:latin typeface="Cambria Math" panose="02040503050406030204" pitchFamily="18" charset="0"/>
                                </a:rPr>
                              </m:ctrlPr>
                            </m:dPr>
                            <m:e>
                              <m:r>
                                <a:rPr kumimoji="1" lang="en-US" altLang="ja-JP" b="0" i="1" smtClean="0">
                                  <a:solidFill>
                                    <a:srgbClr val="008000"/>
                                  </a:solidFill>
                                  <a:latin typeface="Cambria Math" panose="02040503050406030204" pitchFamily="18" charset="0"/>
                                </a:rPr>
                                <m:t>𝜎</m:t>
                              </m:r>
                            </m:e>
                          </m:d>
                          <m:r>
                            <a:rPr kumimoji="1" lang="en-US" altLang="ja-JP" b="0" i="1" smtClean="0">
                              <a:solidFill>
                                <a:srgbClr val="008000"/>
                              </a:solidFill>
                              <a:latin typeface="Cambria Math" panose="02040503050406030204" pitchFamily="18" charset="0"/>
                            </a:rPr>
                            <m:t> </m:t>
                          </m:r>
                          <m:r>
                            <m:rPr>
                              <m:sty m:val="p"/>
                            </m:rPr>
                            <a:rPr kumimoji="1" lang="en-US" altLang="ja-JP" b="0" i="0" smtClean="0">
                              <a:solidFill>
                                <a:srgbClr val="008000"/>
                              </a:solidFill>
                              <a:latin typeface="Cambria Math" panose="02040503050406030204" pitchFamily="18" charset="0"/>
                            </a:rPr>
                            <m:t>d</m:t>
                          </m:r>
                          <m:r>
                            <a:rPr kumimoji="1" lang="en-US" altLang="ja-JP" b="0" i="1" smtClean="0">
                              <a:solidFill>
                                <a:srgbClr val="008000"/>
                              </a:solidFill>
                              <a:latin typeface="Cambria Math" panose="02040503050406030204" pitchFamily="18" charset="0"/>
                            </a:rPr>
                            <m:t>𝑉</m:t>
                          </m:r>
                        </m:e>
                      </m:nary>
                      <m:r>
                        <a:rPr kumimoji="1" lang="en-US" altLang="ja-JP" b="0" i="1" smtClean="0">
                          <a:latin typeface="Cambria Math" panose="02040503050406030204" pitchFamily="18" charset="0"/>
                        </a:rPr>
                        <m:t>,  </m:t>
                      </m:r>
                      <m:d>
                        <m:dPr>
                          <m:begChr m:val="{"/>
                          <m:endChr m:val="}"/>
                          <m:ctrlPr>
                            <a:rPr lang="en-US" altLang="ja-JP" i="1">
                              <a:latin typeface="Cambria Math" panose="02040503050406030204" pitchFamily="18" charset="0"/>
                            </a:rPr>
                          </m:ctrlPr>
                        </m:dPr>
                        <m:e>
                          <m:sSup>
                            <m:sSupPr>
                              <m:ctrlPr>
                                <a:rPr lang="en-US" altLang="ja-JP" i="1">
                                  <a:latin typeface="Cambria Math" panose="02040503050406030204" pitchFamily="18" charset="0"/>
                                </a:rPr>
                              </m:ctrlPr>
                            </m:sSupPr>
                            <m:e>
                              <m:r>
                                <a:rPr lang="en-US" altLang="ja-JP" i="1">
                                  <a:latin typeface="Cambria Math" panose="02040503050406030204" pitchFamily="18" charset="0"/>
                                </a:rPr>
                                <m:t>𝑓</m:t>
                              </m:r>
                            </m:e>
                            <m:sup>
                              <m:r>
                                <m:rPr>
                                  <m:sty m:val="p"/>
                                </m:rPr>
                                <a:rPr lang="en-US" altLang="ja-JP" b="0" i="0" smtClean="0">
                                  <a:latin typeface="Cambria Math" panose="02040503050406030204" pitchFamily="18" charset="0"/>
                                </a:rPr>
                                <m:t>ex</m:t>
                              </m:r>
                              <m:r>
                                <m:rPr>
                                  <m:sty m:val="p"/>
                                </m:rPr>
                                <a:rPr lang="en-US" altLang="ja-JP">
                                  <a:latin typeface="Cambria Math" panose="02040503050406030204" pitchFamily="18" charset="0"/>
                                </a:rPr>
                                <m:t>t</m:t>
                              </m:r>
                            </m:sup>
                          </m:sSup>
                        </m:e>
                      </m:d>
                      <m:r>
                        <a:rPr kumimoji="1" lang="en-US" altLang="ja-JP" b="0" i="1" smtClean="0">
                          <a:latin typeface="Cambria Math" panose="02040503050406030204" pitchFamily="18" charset="0"/>
                        </a:rPr>
                        <m:t>=</m:t>
                      </m:r>
                      <m:nary>
                        <m:naryPr>
                          <m:supHide m:val="on"/>
                          <m:ctrlPr>
                            <a:rPr kumimoji="1" lang="en-US" altLang="ja-JP" b="0" i="1" smtClean="0">
                              <a:latin typeface="Cambria Math" panose="02040503050406030204" pitchFamily="18" charset="0"/>
                            </a:rPr>
                          </m:ctrlPr>
                        </m:naryPr>
                        <m:sub>
                          <m:r>
                            <m:rPr>
                              <m:sty m:val="p"/>
                            </m:rPr>
                            <a:rPr kumimoji="1" lang="en-US" altLang="ja-JP" b="0" i="0" smtClean="0">
                              <a:latin typeface="Cambria Math" panose="02040503050406030204" pitchFamily="18" charset="0"/>
                            </a:rPr>
                            <m:t>Ω</m:t>
                          </m:r>
                        </m:sub>
                        <m:sup/>
                        <m:e>
                          <m:d>
                            <m:dPr>
                              <m:begChr m:val="{"/>
                              <m:endChr m:val="}"/>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𝑏</m:t>
                              </m:r>
                            </m:e>
                          </m:d>
                          <m:r>
                            <a:rPr kumimoji="1" lang="en-US" altLang="ja-JP" b="0" i="1" smtClean="0">
                              <a:latin typeface="Cambria Math" panose="02040503050406030204" pitchFamily="18" charset="0"/>
                            </a:rPr>
                            <m:t> </m:t>
                          </m:r>
                          <m:r>
                            <m:rPr>
                              <m:sty m:val="p"/>
                            </m:rPr>
                            <a:rPr kumimoji="1" lang="en-US" altLang="ja-JP" b="0" i="0" smtClean="0">
                              <a:latin typeface="Cambria Math" panose="02040503050406030204" pitchFamily="18" charset="0"/>
                            </a:rPr>
                            <m:t>d</m:t>
                          </m:r>
                          <m:r>
                            <a:rPr kumimoji="1" lang="en-US" altLang="ja-JP" b="0" i="1" smtClean="0">
                              <a:latin typeface="Cambria Math" panose="02040503050406030204" pitchFamily="18" charset="0"/>
                            </a:rPr>
                            <m:t>𝑉</m:t>
                          </m:r>
                        </m:e>
                      </m:nary>
                      <m:r>
                        <a:rPr kumimoji="1" lang="en-US" altLang="ja-JP" b="0" i="1" smtClean="0">
                          <a:latin typeface="Cambria Math" panose="02040503050406030204" pitchFamily="18" charset="0"/>
                        </a:rPr>
                        <m:t>+</m:t>
                      </m:r>
                      <m:nary>
                        <m:naryPr>
                          <m:supHide m:val="on"/>
                          <m:ctrlPr>
                            <a:rPr kumimoji="1" lang="en-US" altLang="ja-JP" b="0" i="1" smtClean="0">
                              <a:latin typeface="Cambria Math" panose="02040503050406030204" pitchFamily="18" charset="0"/>
                            </a:rPr>
                          </m:ctrlPr>
                        </m:naryPr>
                        <m:sub>
                          <m:r>
                            <m:rPr>
                              <m:sty m:val="p"/>
                            </m:rPr>
                            <a:rPr kumimoji="1" lang="en-US" altLang="ja-JP" b="0" i="0" smtClean="0">
                              <a:latin typeface="Cambria Math" panose="02040503050406030204" pitchFamily="18" charset="0"/>
                            </a:rPr>
                            <m:t>Γ</m:t>
                          </m:r>
                        </m:sub>
                        <m:sup/>
                        <m:e>
                          <m:r>
                            <a:rPr kumimoji="1" lang="en-US" altLang="ja-JP" b="0" i="1" smtClean="0">
                              <a:latin typeface="Cambria Math" panose="02040503050406030204" pitchFamily="18" charset="0"/>
                            </a:rPr>
                            <m:t>{</m:t>
                          </m:r>
                          <m:bar>
                            <m:barPr>
                              <m:ctrlPr>
                                <a:rPr kumimoji="1" lang="en-US" altLang="ja-JP" b="0" i="1" smtClean="0">
                                  <a:latin typeface="Cambria Math" panose="02040503050406030204" pitchFamily="18" charset="0"/>
                                </a:rPr>
                              </m:ctrlPr>
                            </m:barPr>
                            <m:e>
                              <m:r>
                                <a:rPr kumimoji="1" lang="en-US" altLang="ja-JP" b="0" i="1" smtClean="0">
                                  <a:latin typeface="Cambria Math" panose="02040503050406030204" pitchFamily="18" charset="0"/>
                                </a:rPr>
                                <m:t>𝑡</m:t>
                              </m:r>
                            </m:e>
                          </m:bar>
                          <m:r>
                            <a:rPr kumimoji="1" lang="en-US" altLang="ja-JP" b="0" i="1" smtClean="0">
                              <a:latin typeface="Cambria Math" panose="02040503050406030204" pitchFamily="18" charset="0"/>
                            </a:rPr>
                            <m:t>} </m:t>
                          </m:r>
                          <m:r>
                            <m:rPr>
                              <m:sty m:val="p"/>
                            </m:rPr>
                            <a:rPr kumimoji="1" lang="en-US" altLang="ja-JP" b="0" i="0" smtClean="0">
                              <a:latin typeface="Cambria Math" panose="02040503050406030204" pitchFamily="18" charset="0"/>
                            </a:rPr>
                            <m:t>d</m:t>
                          </m:r>
                          <m:r>
                            <a:rPr kumimoji="1" lang="en-US" altLang="ja-JP" b="0" i="1" smtClean="0">
                              <a:latin typeface="Cambria Math" panose="02040503050406030204" pitchFamily="18" charset="0"/>
                            </a:rPr>
                            <m:t>𝑆</m:t>
                          </m:r>
                        </m:e>
                      </m:nary>
                      <m:r>
                        <a:rPr kumimoji="1" lang="en-US" altLang="ja-JP" b="0" i="1" smtClean="0">
                          <a:latin typeface="Cambria Math" panose="02040503050406030204" pitchFamily="18" charset="0"/>
                        </a:rPr>
                        <m:t>.</m:t>
                      </m:r>
                    </m:oMath>
                  </m:oMathPara>
                </a14:m>
                <a:endParaRPr kumimoji="1" lang="en-US" altLang="ja-JP" dirty="0"/>
              </a:p>
              <a:p>
                <a:pPr marL="0" indent="0">
                  <a:buNone/>
                </a:pPr>
                <a:r>
                  <a:rPr lang="ja-JP" altLang="en-US" dirty="0"/>
                  <a:t>ただし，</a:t>
                </a:r>
                <a:r>
                  <a:rPr lang="en-US" altLang="ja-JP" dirty="0"/>
                  <a:t> </a:t>
                </a:r>
                <a14:m>
                  <m:oMath xmlns:m="http://schemas.openxmlformats.org/officeDocument/2006/math">
                    <m:d>
                      <m:dPr>
                        <m:begChr m:val="{"/>
                        <m:endChr m:val="}"/>
                        <m:ctrlPr>
                          <a:rPr lang="en-US" altLang="ja-JP" i="1">
                            <a:latin typeface="Cambria Math" panose="02040503050406030204" pitchFamily="18" charset="0"/>
                          </a:rPr>
                        </m:ctrlPr>
                      </m:dPr>
                      <m:e>
                        <m:sSup>
                          <m:sSupPr>
                            <m:ctrlPr>
                              <a:rPr lang="en-US" altLang="ja-JP" i="1">
                                <a:latin typeface="Cambria Math" panose="02040503050406030204" pitchFamily="18" charset="0"/>
                              </a:rPr>
                            </m:ctrlPr>
                          </m:sSupPr>
                          <m:e>
                            <m:r>
                              <a:rPr lang="en-US" altLang="ja-JP" i="1">
                                <a:latin typeface="Cambria Math" panose="02040503050406030204" pitchFamily="18" charset="0"/>
                              </a:rPr>
                              <m:t>𝑓</m:t>
                            </m:r>
                          </m:e>
                          <m:sup>
                            <m:r>
                              <m:rPr>
                                <m:sty m:val="p"/>
                              </m:rPr>
                              <a:rPr lang="en-US" altLang="ja-JP">
                                <a:latin typeface="Cambria Math" panose="02040503050406030204" pitchFamily="18" charset="0"/>
                              </a:rPr>
                              <m:t>int</m:t>
                            </m:r>
                          </m:sup>
                        </m:sSup>
                      </m:e>
                    </m:d>
                  </m:oMath>
                </a14:m>
                <a:r>
                  <a:rPr lang="ja-JP" altLang="en-US" dirty="0">
                    <a:latin typeface="Cambria Math" panose="02040503050406030204" pitchFamily="18" charset="0"/>
                  </a:rPr>
                  <a:t>は節点内力ベクトル，</a:t>
                </a:r>
                <a:r>
                  <a:rPr lang="en-US" altLang="ja-JP" dirty="0"/>
                  <a:t> </a:t>
                </a:r>
                <a14:m>
                  <m:oMath xmlns:m="http://schemas.openxmlformats.org/officeDocument/2006/math">
                    <m:d>
                      <m:dPr>
                        <m:begChr m:val="{"/>
                        <m:endChr m:val="}"/>
                        <m:ctrlPr>
                          <a:rPr lang="en-US" altLang="ja-JP" i="1">
                            <a:latin typeface="Cambria Math" panose="02040503050406030204" pitchFamily="18" charset="0"/>
                          </a:rPr>
                        </m:ctrlPr>
                      </m:dPr>
                      <m:e>
                        <m:sSup>
                          <m:sSupPr>
                            <m:ctrlPr>
                              <a:rPr lang="en-US" altLang="ja-JP" i="1">
                                <a:latin typeface="Cambria Math" panose="02040503050406030204" pitchFamily="18" charset="0"/>
                              </a:rPr>
                            </m:ctrlPr>
                          </m:sSupPr>
                          <m:e>
                            <m:r>
                              <a:rPr lang="en-US" altLang="ja-JP" i="1">
                                <a:latin typeface="Cambria Math" panose="02040503050406030204" pitchFamily="18" charset="0"/>
                              </a:rPr>
                              <m:t>𝑓</m:t>
                            </m:r>
                          </m:e>
                          <m:sup>
                            <m:r>
                              <m:rPr>
                                <m:sty m:val="p"/>
                              </m:rPr>
                              <a:rPr lang="en-US" altLang="ja-JP">
                                <a:latin typeface="Cambria Math" panose="02040503050406030204" pitchFamily="18" charset="0"/>
                              </a:rPr>
                              <m:t>ext</m:t>
                            </m:r>
                          </m:sup>
                        </m:sSup>
                      </m:e>
                    </m:d>
                  </m:oMath>
                </a14:m>
                <a:r>
                  <a:rPr lang="ja-JP" altLang="en-US" dirty="0">
                    <a:latin typeface="Cambria Math" panose="02040503050406030204" pitchFamily="18" charset="0"/>
                  </a:rPr>
                  <a:t>は節点外力ベクトル，</a:t>
                </a:r>
                <a:br>
                  <a:rPr lang="en-US" altLang="ja-JP" dirty="0">
                    <a:latin typeface="Cambria Math" panose="02040503050406030204" pitchFamily="18" charset="0"/>
                  </a:rPr>
                </a:br>
                <a14:m>
                  <m:oMath xmlns:m="http://schemas.openxmlformats.org/officeDocument/2006/math">
                    <m:r>
                      <a:rPr lang="en-US" altLang="ja-JP" b="0" i="1" smtClean="0">
                        <a:latin typeface="Cambria Math" panose="02040503050406030204" pitchFamily="18" charset="0"/>
                      </a:rPr>
                      <m:t>[</m:t>
                    </m:r>
                    <m:r>
                      <a:rPr lang="en-US" altLang="ja-JP" b="0" i="1" smtClean="0">
                        <a:latin typeface="Cambria Math" panose="02040503050406030204" pitchFamily="18" charset="0"/>
                      </a:rPr>
                      <m:t>𝐵</m:t>
                    </m:r>
                    <m:r>
                      <a:rPr lang="en-US" altLang="ja-JP" b="0" i="1" smtClean="0">
                        <a:latin typeface="Cambria Math" panose="02040503050406030204" pitchFamily="18" charset="0"/>
                      </a:rPr>
                      <m:t>]</m:t>
                    </m:r>
                  </m:oMath>
                </a14:m>
                <a:r>
                  <a:rPr kumimoji="1" lang="ja-JP" altLang="en-US" dirty="0"/>
                  <a:t>はひずみ</a:t>
                </a:r>
                <a:r>
                  <a:rPr lang="en-US" altLang="ja-JP" dirty="0"/>
                  <a:t>-</a:t>
                </a:r>
                <a:r>
                  <a:rPr lang="ja-JP" altLang="en-US" dirty="0"/>
                  <a:t>変位マトリックス，</a:t>
                </a:r>
                <a14:m>
                  <m:oMath xmlns:m="http://schemas.openxmlformats.org/officeDocument/2006/math">
                    <m:r>
                      <a:rPr lang="en-US" altLang="ja-JP" b="0" i="1" smtClean="0">
                        <a:latin typeface="Cambria Math" panose="02040503050406030204" pitchFamily="18" charset="0"/>
                      </a:rPr>
                      <m:t>{</m:t>
                    </m:r>
                    <m:r>
                      <a:rPr lang="en-US" altLang="ja-JP" b="0" i="1" smtClean="0">
                        <a:latin typeface="Cambria Math" panose="02040503050406030204" pitchFamily="18" charset="0"/>
                      </a:rPr>
                      <m:t>𝜎</m:t>
                    </m:r>
                    <m:r>
                      <a:rPr lang="en-US" altLang="ja-JP" b="0" i="1" smtClean="0">
                        <a:latin typeface="Cambria Math" panose="02040503050406030204" pitchFamily="18" charset="0"/>
                      </a:rPr>
                      <m:t>}</m:t>
                    </m:r>
                  </m:oMath>
                </a14:m>
                <a:r>
                  <a:rPr kumimoji="1" lang="ja-JP" altLang="en-US" dirty="0"/>
                  <a:t>は</a:t>
                </a:r>
                <a:r>
                  <a:rPr kumimoji="1" lang="en-US" altLang="ja-JP" dirty="0"/>
                  <a:t>Cauchy</a:t>
                </a:r>
                <a:r>
                  <a:rPr kumimoji="1" lang="ja-JP" altLang="en-US" dirty="0"/>
                  <a:t>応力のベクトル表現，</a:t>
                </a:r>
                <a:br>
                  <a:rPr kumimoji="1" lang="en-US" altLang="ja-JP" dirty="0"/>
                </a:br>
                <a14:m>
                  <m:oMath xmlns:m="http://schemas.openxmlformats.org/officeDocument/2006/math">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𝑏</m:t>
                    </m:r>
                    <m:r>
                      <a:rPr kumimoji="1" lang="en-US" altLang="ja-JP" b="0" i="1" smtClean="0">
                        <a:latin typeface="Cambria Math" panose="02040503050406030204" pitchFamily="18" charset="0"/>
                      </a:rPr>
                      <m:t>}</m:t>
                    </m:r>
                  </m:oMath>
                </a14:m>
                <a:r>
                  <a:rPr kumimoji="1" lang="ja-JP" altLang="en-US" dirty="0"/>
                  <a:t>は体積力ベクトル，</a:t>
                </a:r>
                <a14:m>
                  <m:oMath xmlns:m="http://schemas.openxmlformats.org/officeDocument/2006/math">
                    <m:r>
                      <a:rPr lang="en-US" altLang="ja-JP" i="1">
                        <a:latin typeface="Cambria Math" panose="02040503050406030204" pitchFamily="18" charset="0"/>
                      </a:rPr>
                      <m:t>{</m:t>
                    </m:r>
                    <m:bar>
                      <m:barPr>
                        <m:ctrlPr>
                          <a:rPr lang="en-US" altLang="ja-JP" i="1">
                            <a:latin typeface="Cambria Math" panose="02040503050406030204" pitchFamily="18" charset="0"/>
                          </a:rPr>
                        </m:ctrlPr>
                      </m:barPr>
                      <m:e>
                        <m:r>
                          <a:rPr lang="en-US" altLang="ja-JP" i="1">
                            <a:latin typeface="Cambria Math" panose="02040503050406030204" pitchFamily="18" charset="0"/>
                          </a:rPr>
                          <m:t>𝑡</m:t>
                        </m:r>
                      </m:e>
                    </m:bar>
                    <m:r>
                      <a:rPr lang="en-US" altLang="ja-JP" i="1">
                        <a:latin typeface="Cambria Math" panose="02040503050406030204" pitchFamily="18" charset="0"/>
                      </a:rPr>
                      <m:t>} </m:t>
                    </m:r>
                  </m:oMath>
                </a14:m>
                <a:r>
                  <a:rPr kumimoji="1" lang="ja-JP" altLang="en-US" dirty="0"/>
                  <a:t>は表面力ベクトル，</a:t>
                </a:r>
                <a14:m>
                  <m:oMath xmlns:m="http://schemas.openxmlformats.org/officeDocument/2006/math">
                    <m:r>
                      <m:rPr>
                        <m:sty m:val="p"/>
                      </m:rPr>
                      <a:rPr kumimoji="1" lang="en-US" altLang="ja-JP" b="0" i="0" smtClean="0">
                        <a:latin typeface="Cambria Math" panose="02040503050406030204" pitchFamily="18" charset="0"/>
                      </a:rPr>
                      <m:t>Ω</m:t>
                    </m:r>
                  </m:oMath>
                </a14:m>
                <a:r>
                  <a:rPr kumimoji="1" lang="ja-JP" altLang="en-US" dirty="0"/>
                  <a:t>は</a:t>
                </a:r>
                <a:r>
                  <a:rPr lang="ja-JP" altLang="en-US" dirty="0"/>
                  <a:t>解析</a:t>
                </a:r>
                <a:r>
                  <a:rPr kumimoji="1" lang="ja-JP" altLang="en-US" dirty="0"/>
                  <a:t>領域，</a:t>
                </a:r>
                <a14:m>
                  <m:oMath xmlns:m="http://schemas.openxmlformats.org/officeDocument/2006/math">
                    <m:r>
                      <m:rPr>
                        <m:sty m:val="p"/>
                      </m:rPr>
                      <a:rPr kumimoji="1" lang="en-US" altLang="ja-JP" b="0" i="0" smtClean="0">
                        <a:latin typeface="Cambria Math" panose="02040503050406030204" pitchFamily="18" charset="0"/>
                      </a:rPr>
                      <m:t>Γ</m:t>
                    </m:r>
                  </m:oMath>
                </a14:m>
                <a:r>
                  <a:rPr kumimoji="1" lang="ja-JP" altLang="en-US" dirty="0"/>
                  <a:t>はその境界を表す．</a:t>
                </a:r>
                <a:endParaRPr kumimoji="1" lang="en-US" altLang="ja-JP" dirty="0"/>
              </a:p>
              <a:p>
                <a:pPr marL="0" indent="0">
                  <a:buNone/>
                </a:pPr>
                <a:endParaRPr kumimoji="1" lang="en-US" altLang="ja-JP" dirty="0"/>
              </a:p>
              <a:p>
                <a:r>
                  <a:rPr lang="ja-JP" altLang="en-US" dirty="0"/>
                  <a:t>ある積分点</a:t>
                </a:r>
                <a14:m>
                  <m:oMath xmlns:m="http://schemas.openxmlformats.org/officeDocument/2006/math">
                    <m:r>
                      <a:rPr lang="en-US" altLang="ja-JP" b="0" i="1" smtClean="0">
                        <a:latin typeface="Cambria Math" panose="02040503050406030204" pitchFamily="18" charset="0"/>
                      </a:rPr>
                      <m:t>𝑝</m:t>
                    </m:r>
                  </m:oMath>
                </a14:m>
                <a:r>
                  <a:rPr lang="ja-JP" altLang="en-US" dirty="0"/>
                  <a:t>（担当体積が</a:t>
                </a:r>
                <a14:m>
                  <m:oMath xmlns:m="http://schemas.openxmlformats.org/officeDocument/2006/math">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𝑉</m:t>
                        </m:r>
                      </m:e>
                      <m:sub>
                        <m:r>
                          <a:rPr lang="en-US" altLang="ja-JP" b="0" i="1" smtClean="0">
                            <a:latin typeface="Cambria Math" panose="02040503050406030204" pitchFamily="18" charset="0"/>
                          </a:rPr>
                          <m:t>𝑝</m:t>
                        </m:r>
                      </m:sub>
                    </m:sSub>
                  </m:oMath>
                </a14:m>
                <a:r>
                  <a:rPr lang="ja-JP" altLang="en-US" dirty="0"/>
                  <a:t>）の節点内力ベクトル</a:t>
                </a:r>
                <a14:m>
                  <m:oMath xmlns:m="http://schemas.openxmlformats.org/officeDocument/2006/math">
                    <m:d>
                      <m:dPr>
                        <m:begChr m:val="{"/>
                        <m:endChr m:val="}"/>
                        <m:ctrlPr>
                          <a:rPr lang="en-US" altLang="ja-JP" i="1">
                            <a:latin typeface="Cambria Math" panose="02040503050406030204" pitchFamily="18" charset="0"/>
                          </a:rPr>
                        </m:ctrlPr>
                      </m:dPr>
                      <m:e>
                        <m:sSup>
                          <m:sSupPr>
                            <m:ctrlPr>
                              <a:rPr lang="en-US" altLang="ja-JP" i="1">
                                <a:latin typeface="Cambria Math" panose="02040503050406030204" pitchFamily="18" charset="0"/>
                              </a:rPr>
                            </m:ctrlPr>
                          </m:sSupPr>
                          <m:e>
                            <m:r>
                              <a:rPr lang="en-US" altLang="ja-JP" i="1">
                                <a:latin typeface="Cambria Math" panose="02040503050406030204" pitchFamily="18" charset="0"/>
                              </a:rPr>
                              <m:t>𝑓</m:t>
                            </m:r>
                          </m:e>
                          <m:sup>
                            <m:r>
                              <m:rPr>
                                <m:sty m:val="p"/>
                              </m:rPr>
                              <a:rPr lang="en-US" altLang="ja-JP">
                                <a:latin typeface="Cambria Math" panose="02040503050406030204" pitchFamily="18" charset="0"/>
                              </a:rPr>
                              <m:t>int</m:t>
                            </m:r>
                          </m:sup>
                        </m:sSup>
                      </m:e>
                    </m:d>
                  </m:oMath>
                </a14:m>
                <a:r>
                  <a:rPr lang="ja-JP" altLang="en-US" dirty="0"/>
                  <a:t>への寄与：</a:t>
                </a:r>
                <a:endParaRPr lang="en-US" altLang="ja-JP" dirty="0"/>
              </a:p>
              <a:p>
                <a:pPr marL="0" indent="0">
                  <a:buNone/>
                </a:pPr>
                <a14:m>
                  <m:oMathPara xmlns:m="http://schemas.openxmlformats.org/officeDocument/2006/math">
                    <m:oMathParaPr>
                      <m:jc m:val="centerGroup"/>
                    </m:oMathParaPr>
                    <m:oMath xmlns:m="http://schemas.openxmlformats.org/officeDocument/2006/math">
                      <m:sSub>
                        <m:sSubPr>
                          <m:ctrlPr>
                            <a:rPr lang="en-US" altLang="ja-JP" b="0" i="1" smtClean="0">
                              <a:latin typeface="Cambria Math" panose="02040503050406030204" pitchFamily="18" charset="0"/>
                            </a:rPr>
                          </m:ctrlPr>
                        </m:sSubPr>
                        <m:e>
                          <m:d>
                            <m:dPr>
                              <m:begChr m:val="{"/>
                              <m:endChr m:val="}"/>
                              <m:ctrlPr>
                                <a:rPr lang="en-US" altLang="ja-JP" i="1" smtClean="0">
                                  <a:latin typeface="Cambria Math" panose="02040503050406030204" pitchFamily="18" charset="0"/>
                                </a:rPr>
                              </m:ctrlPr>
                            </m:dPr>
                            <m:e>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𝑓</m:t>
                                  </m:r>
                                </m:e>
                                <m:sup>
                                  <m:r>
                                    <m:rPr>
                                      <m:sty m:val="p"/>
                                    </m:rPr>
                                    <a:rPr lang="en-US" altLang="ja-JP" b="0" i="0" smtClean="0">
                                      <a:latin typeface="Cambria Math" panose="02040503050406030204" pitchFamily="18" charset="0"/>
                                    </a:rPr>
                                    <m:t>int</m:t>
                                  </m:r>
                                </m:sup>
                              </m:sSup>
                            </m:e>
                          </m:d>
                        </m:e>
                        <m:sub>
                          <m:r>
                            <a:rPr lang="en-US" altLang="ja-JP" b="0" i="1" smtClean="0">
                              <a:latin typeface="Cambria Math" panose="02040503050406030204" pitchFamily="18" charset="0"/>
                            </a:rPr>
                            <m:t>𝑝</m:t>
                          </m:r>
                        </m:sub>
                      </m:sSub>
                      <m:r>
                        <a:rPr lang="en-US" altLang="ja-JP" b="0" i="1" smtClean="0">
                          <a:latin typeface="Cambria Math" panose="02040503050406030204" pitchFamily="18" charset="0"/>
                        </a:rPr>
                        <m:t>=</m:t>
                      </m:r>
                      <m:sSubSup>
                        <m:sSubSupPr>
                          <m:ctrlPr>
                            <a:rPr lang="en-US" altLang="ja-JP" b="0" i="1" smtClean="0">
                              <a:solidFill>
                                <a:srgbClr val="008000"/>
                              </a:solidFill>
                              <a:latin typeface="Cambria Math" panose="02040503050406030204" pitchFamily="18" charset="0"/>
                            </a:rPr>
                          </m:ctrlPr>
                        </m:sSubSupPr>
                        <m:e>
                          <m:d>
                            <m:dPr>
                              <m:begChr m:val="["/>
                              <m:endChr m:val="]"/>
                              <m:ctrlPr>
                                <a:rPr lang="en-US" altLang="ja-JP" i="1">
                                  <a:solidFill>
                                    <a:srgbClr val="008000"/>
                                  </a:solidFill>
                                  <a:latin typeface="Cambria Math" panose="02040503050406030204" pitchFamily="18" charset="0"/>
                                </a:rPr>
                              </m:ctrlPr>
                            </m:dPr>
                            <m:e>
                              <m:r>
                                <a:rPr lang="en-US" altLang="ja-JP" i="1">
                                  <a:solidFill>
                                    <a:srgbClr val="008000"/>
                                  </a:solidFill>
                                  <a:latin typeface="Cambria Math" panose="02040503050406030204" pitchFamily="18" charset="0"/>
                                </a:rPr>
                                <m:t>𝐵</m:t>
                              </m:r>
                            </m:e>
                          </m:d>
                        </m:e>
                        <m:sub>
                          <m:r>
                            <a:rPr lang="en-US" altLang="ja-JP" b="0" i="1" smtClean="0">
                              <a:solidFill>
                                <a:srgbClr val="008000"/>
                              </a:solidFill>
                              <a:latin typeface="Cambria Math" panose="02040503050406030204" pitchFamily="18" charset="0"/>
                            </a:rPr>
                            <m:t>𝑝</m:t>
                          </m:r>
                        </m:sub>
                        <m:sup>
                          <m:r>
                            <m:rPr>
                              <m:sty m:val="p"/>
                            </m:rPr>
                            <a:rPr lang="en-US" altLang="ja-JP" b="0" i="0" smtClean="0">
                              <a:solidFill>
                                <a:srgbClr val="008000"/>
                              </a:solidFill>
                              <a:latin typeface="Cambria Math" panose="02040503050406030204" pitchFamily="18" charset="0"/>
                            </a:rPr>
                            <m:t>T</m:t>
                          </m:r>
                        </m:sup>
                      </m:sSubSup>
                      <m:sSub>
                        <m:sSubPr>
                          <m:ctrlPr>
                            <a:rPr lang="en-US" altLang="ja-JP" b="0" i="1" smtClean="0">
                              <a:solidFill>
                                <a:srgbClr val="008000"/>
                              </a:solidFill>
                              <a:latin typeface="Cambria Math" panose="02040503050406030204" pitchFamily="18" charset="0"/>
                            </a:rPr>
                          </m:ctrlPr>
                        </m:sSubPr>
                        <m:e>
                          <m:d>
                            <m:dPr>
                              <m:begChr m:val="{"/>
                              <m:endChr m:val="}"/>
                              <m:ctrlPr>
                                <a:rPr lang="en-US" altLang="ja-JP" i="1">
                                  <a:solidFill>
                                    <a:srgbClr val="008000"/>
                                  </a:solidFill>
                                  <a:latin typeface="Cambria Math" panose="02040503050406030204" pitchFamily="18" charset="0"/>
                                </a:rPr>
                              </m:ctrlPr>
                            </m:dPr>
                            <m:e>
                              <m:r>
                                <a:rPr lang="en-US" altLang="ja-JP" i="1">
                                  <a:solidFill>
                                    <a:srgbClr val="008000"/>
                                  </a:solidFill>
                                  <a:latin typeface="Cambria Math" panose="02040503050406030204" pitchFamily="18" charset="0"/>
                                </a:rPr>
                                <m:t>𝜎</m:t>
                              </m:r>
                            </m:e>
                          </m:d>
                        </m:e>
                        <m:sub>
                          <m:r>
                            <a:rPr lang="en-US" altLang="ja-JP" b="0" i="1" smtClean="0">
                              <a:solidFill>
                                <a:srgbClr val="008000"/>
                              </a:solidFill>
                              <a:latin typeface="Cambria Math" panose="02040503050406030204" pitchFamily="18" charset="0"/>
                            </a:rPr>
                            <m:t>𝑝</m:t>
                          </m:r>
                        </m:sub>
                      </m:sSub>
                      <m:sSub>
                        <m:sSubPr>
                          <m:ctrlPr>
                            <a:rPr lang="en-US" altLang="ja-JP" b="0" i="1" smtClean="0">
                              <a:solidFill>
                                <a:srgbClr val="008000"/>
                              </a:solidFill>
                              <a:latin typeface="Cambria Math" panose="02040503050406030204" pitchFamily="18" charset="0"/>
                            </a:rPr>
                          </m:ctrlPr>
                        </m:sSubPr>
                        <m:e>
                          <m:r>
                            <a:rPr lang="en-US" altLang="ja-JP" b="0" i="1" smtClean="0">
                              <a:solidFill>
                                <a:srgbClr val="008000"/>
                              </a:solidFill>
                              <a:latin typeface="Cambria Math" panose="02040503050406030204" pitchFamily="18" charset="0"/>
                            </a:rPr>
                            <m:t>𝑉</m:t>
                          </m:r>
                        </m:e>
                        <m:sub>
                          <m:r>
                            <a:rPr lang="en-US" altLang="ja-JP" b="0" i="1" smtClean="0">
                              <a:solidFill>
                                <a:srgbClr val="008000"/>
                              </a:solidFill>
                              <a:latin typeface="Cambria Math" panose="02040503050406030204" pitchFamily="18" charset="0"/>
                            </a:rPr>
                            <m:t>𝑝</m:t>
                          </m:r>
                        </m:sub>
                      </m:sSub>
                    </m:oMath>
                  </m:oMathPara>
                </a14:m>
                <a:endParaRPr kumimoji="1" lang="en-US" altLang="ja-JP" dirty="0"/>
              </a:p>
              <a:p>
                <a:pPr marL="0" indent="0">
                  <a:buNone/>
                </a:pPr>
                <a:endParaRPr lang="en-US" altLang="ja-JP" dirty="0"/>
              </a:p>
              <a:p>
                <a:pPr marL="0" indent="0">
                  <a:buNone/>
                </a:pPr>
                <a:endParaRPr kumimoji="1" lang="en-US" altLang="ja-JP" dirty="0"/>
              </a:p>
              <a:p>
                <a:endParaRPr kumimoji="1" lang="ja-JP" altLang="en-US" dirty="0"/>
              </a:p>
            </p:txBody>
          </p:sp>
        </mc:Choice>
        <mc:Fallback xmlns="">
          <p:sp>
            <p:nvSpPr>
              <p:cNvPr id="2" name="コンテンツ プレースホルダー 1">
                <a:extLst>
                  <a:ext uri="{FF2B5EF4-FFF2-40B4-BE49-F238E27FC236}">
                    <a16:creationId xmlns:a16="http://schemas.microsoft.com/office/drawing/2014/main" id="{075B4F33-B206-96A6-B9BC-B70F4D3E7418}"/>
                  </a:ext>
                </a:extLst>
              </p:cNvPr>
              <p:cNvSpPr>
                <a:spLocks noGrp="1" noRot="1" noChangeAspect="1" noMove="1" noResize="1" noEditPoints="1" noAdjustHandles="1" noChangeArrowheads="1" noChangeShapeType="1" noTextEdit="1"/>
              </p:cNvSpPr>
              <p:nvPr>
                <p:ph idx="1"/>
              </p:nvPr>
            </p:nvSpPr>
            <p:spPr>
              <a:blipFill>
                <a:blip r:embed="rId2"/>
                <a:stretch>
                  <a:fillRect l="-1905" t="-1901" r="-1217"/>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FA910508-C56D-78A2-DC34-EA6D76468354}"/>
              </a:ext>
            </a:extLst>
          </p:cNvPr>
          <p:cNvSpPr>
            <a:spLocks noGrp="1"/>
          </p:cNvSpPr>
          <p:nvPr>
            <p:ph type="title"/>
          </p:nvPr>
        </p:nvSpPr>
        <p:spPr/>
        <p:txBody>
          <a:bodyPr/>
          <a:lstStyle/>
          <a:p>
            <a:r>
              <a:rPr kumimoji="1" lang="en-US" altLang="ja-JP" dirty="0"/>
              <a:t>FEM</a:t>
            </a:r>
            <a:r>
              <a:rPr kumimoji="1" lang="ja-JP" altLang="en-US" dirty="0"/>
              <a:t>の釣合方程式</a:t>
            </a:r>
          </a:p>
        </p:txBody>
      </p:sp>
      <p:sp>
        <p:nvSpPr>
          <p:cNvPr id="4" name="スライド番号プレースホルダー 3">
            <a:extLst>
              <a:ext uri="{FF2B5EF4-FFF2-40B4-BE49-F238E27FC236}">
                <a16:creationId xmlns:a16="http://schemas.microsoft.com/office/drawing/2014/main" id="{A0DA275E-0FA1-5002-13FC-6723D923737C}"/>
              </a:ext>
            </a:extLst>
          </p:cNvPr>
          <p:cNvSpPr>
            <a:spLocks noGrp="1"/>
          </p:cNvSpPr>
          <p:nvPr>
            <p:ph type="sldNum" sz="quarter" idx="4"/>
          </p:nvPr>
        </p:nvSpPr>
        <p:spPr/>
        <p:txBody>
          <a:bodyPr/>
          <a:lstStyle/>
          <a:p>
            <a:r>
              <a:rPr lang="en-US" altLang="ja-JP"/>
              <a:t>P. </a:t>
            </a:r>
            <a:fld id="{F8FDF831-B0A3-4B44-A20D-7581D5587101}" type="slidenum">
              <a:rPr lang="ja-JP" altLang="en-US" smtClean="0"/>
              <a:pPr/>
              <a:t>10</a:t>
            </a:fld>
            <a:endParaRPr lang="ja-JP" altLang="en-US" dirty="0"/>
          </a:p>
        </p:txBody>
      </p:sp>
      <p:sp>
        <p:nvSpPr>
          <p:cNvPr id="5" name="テキスト ボックス 4">
            <a:extLst>
              <a:ext uri="{FF2B5EF4-FFF2-40B4-BE49-F238E27FC236}">
                <a16:creationId xmlns:a16="http://schemas.microsoft.com/office/drawing/2014/main" id="{354B813A-7563-C10C-DB90-00EB67503BD5}"/>
              </a:ext>
            </a:extLst>
          </p:cNvPr>
          <p:cNvSpPr txBox="1"/>
          <p:nvPr/>
        </p:nvSpPr>
        <p:spPr>
          <a:xfrm>
            <a:off x="9048328" y="623890"/>
            <a:ext cx="3060453" cy="707886"/>
          </a:xfrm>
          <a:prstGeom prst="rect">
            <a:avLst/>
          </a:prstGeom>
          <a:solidFill>
            <a:schemeClr val="bg1">
              <a:lumMod val="75000"/>
            </a:schemeClr>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簡単のため，あえて</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不正確な記述をしています．</a:t>
            </a:r>
          </a:p>
        </p:txBody>
      </p:sp>
    </p:spTree>
    <p:extLst>
      <p:ext uri="{BB962C8B-B14F-4D97-AF65-F5344CB8AC3E}">
        <p14:creationId xmlns:p14="http://schemas.microsoft.com/office/powerpoint/2010/main" val="1386023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60E60C00-2C6A-AC83-2FFB-F3CD1BA2E24F}"/>
                  </a:ext>
                </a:extLst>
              </p:cNvPr>
              <p:cNvSpPr>
                <a:spLocks noGrp="1"/>
              </p:cNvSpPr>
              <p:nvPr>
                <p:ph idx="1"/>
              </p:nvPr>
            </p:nvSpPr>
            <p:spPr/>
            <p:txBody>
              <a:bodyPr/>
              <a:lstStyle/>
              <a:p>
                <a:r>
                  <a:rPr kumimoji="1" lang="ja-JP" altLang="en-US" dirty="0"/>
                  <a:t>節点内力ベクトル</a:t>
                </a:r>
                <a14:m>
                  <m:oMath xmlns:m="http://schemas.openxmlformats.org/officeDocument/2006/math">
                    <m:d>
                      <m:dPr>
                        <m:begChr m:val="{"/>
                        <m:endChr m:val="}"/>
                        <m:ctrlPr>
                          <a:rPr lang="en-US" altLang="ja-JP" i="1">
                            <a:latin typeface="Cambria Math" panose="02040503050406030204" pitchFamily="18" charset="0"/>
                          </a:rPr>
                        </m:ctrlPr>
                      </m:dPr>
                      <m:e>
                        <m:sSup>
                          <m:sSupPr>
                            <m:ctrlPr>
                              <a:rPr lang="en-US" altLang="ja-JP" i="1">
                                <a:latin typeface="Cambria Math" panose="02040503050406030204" pitchFamily="18" charset="0"/>
                              </a:rPr>
                            </m:ctrlPr>
                          </m:sSupPr>
                          <m:e>
                            <m:r>
                              <a:rPr lang="en-US" altLang="ja-JP" i="1">
                                <a:latin typeface="Cambria Math" panose="02040503050406030204" pitchFamily="18" charset="0"/>
                              </a:rPr>
                              <m:t>𝑓</m:t>
                            </m:r>
                          </m:e>
                          <m:sup>
                            <m:r>
                              <m:rPr>
                                <m:sty m:val="p"/>
                              </m:rPr>
                              <a:rPr lang="en-US" altLang="ja-JP">
                                <a:latin typeface="Cambria Math" panose="02040503050406030204" pitchFamily="18" charset="0"/>
                              </a:rPr>
                              <m:t>int</m:t>
                            </m:r>
                          </m:sup>
                        </m:sSup>
                      </m:e>
                    </m:d>
                  </m:oMath>
                </a14:m>
                <a:r>
                  <a:rPr kumimoji="1" lang="ja-JP" altLang="en-US" dirty="0"/>
                  <a:t>を節点変位</a:t>
                </a:r>
                <a14:m>
                  <m:oMath xmlns:m="http://schemas.openxmlformats.org/officeDocument/2006/math">
                    <m:d>
                      <m:dPr>
                        <m:begChr m:val="{"/>
                        <m:endChr m:val="}"/>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𝑢</m:t>
                        </m:r>
                      </m:e>
                    </m:d>
                  </m:oMath>
                </a14:m>
                <a:r>
                  <a:rPr kumimoji="1" lang="ja-JP" altLang="en-US" dirty="0"/>
                  <a:t>で微分したもの．</a:t>
                </a:r>
                <a:br>
                  <a:rPr lang="en-US" altLang="ja-JP" dirty="0"/>
                </a:br>
                <a:r>
                  <a:rPr lang="ja-JP" altLang="en-US" dirty="0"/>
                  <a:t>積分点</a:t>
                </a:r>
                <a14:m>
                  <m:oMath xmlns:m="http://schemas.openxmlformats.org/officeDocument/2006/math">
                    <m:r>
                      <a:rPr lang="en-US" altLang="ja-JP" b="0" i="1" smtClean="0">
                        <a:latin typeface="Cambria Math" panose="02040503050406030204" pitchFamily="18" charset="0"/>
                      </a:rPr>
                      <m:t>𝑝</m:t>
                    </m:r>
                  </m:oMath>
                </a14:m>
                <a:r>
                  <a:rPr lang="ja-JP" altLang="en-US" dirty="0"/>
                  <a:t>毎に見れば，</a:t>
                </a:r>
                <a:r>
                  <a:rPr lang="en-US" altLang="ja-JP" dirty="0"/>
                  <a:t> </a:t>
                </a:r>
                <a14:m>
                  <m:oMath xmlns:m="http://schemas.openxmlformats.org/officeDocument/2006/math">
                    <m:sSubSup>
                      <m:sSubSupPr>
                        <m:ctrlPr>
                          <a:rPr lang="en-US" altLang="ja-JP" b="0" i="1" smtClean="0">
                            <a:solidFill>
                              <a:srgbClr val="008000"/>
                            </a:solidFill>
                            <a:latin typeface="Cambria Math" panose="02040503050406030204" pitchFamily="18" charset="0"/>
                          </a:rPr>
                        </m:ctrlPr>
                      </m:sSubSupPr>
                      <m:e>
                        <m:d>
                          <m:dPr>
                            <m:begChr m:val="["/>
                            <m:endChr m:val="]"/>
                            <m:ctrlPr>
                              <a:rPr lang="en-US" altLang="ja-JP" i="1">
                                <a:solidFill>
                                  <a:srgbClr val="008000"/>
                                </a:solidFill>
                                <a:latin typeface="Cambria Math" panose="02040503050406030204" pitchFamily="18" charset="0"/>
                              </a:rPr>
                            </m:ctrlPr>
                          </m:dPr>
                          <m:e>
                            <m:r>
                              <a:rPr lang="en-US" altLang="ja-JP" i="1">
                                <a:solidFill>
                                  <a:srgbClr val="008000"/>
                                </a:solidFill>
                                <a:latin typeface="Cambria Math" panose="02040503050406030204" pitchFamily="18" charset="0"/>
                              </a:rPr>
                              <m:t>𝐵</m:t>
                            </m:r>
                          </m:e>
                        </m:d>
                      </m:e>
                      <m:sub>
                        <m:r>
                          <a:rPr lang="en-US" altLang="ja-JP" i="1">
                            <a:solidFill>
                              <a:srgbClr val="008000"/>
                            </a:solidFill>
                            <a:latin typeface="Cambria Math" panose="02040503050406030204" pitchFamily="18" charset="0"/>
                          </a:rPr>
                          <m:t>𝑝</m:t>
                        </m:r>
                      </m:sub>
                      <m:sup>
                        <m:r>
                          <m:rPr>
                            <m:sty m:val="p"/>
                          </m:rPr>
                          <a:rPr lang="en-US" altLang="ja-JP" b="0" i="0" smtClean="0">
                            <a:solidFill>
                              <a:srgbClr val="008000"/>
                            </a:solidFill>
                            <a:latin typeface="Cambria Math" panose="02040503050406030204" pitchFamily="18" charset="0"/>
                          </a:rPr>
                          <m:t>T</m:t>
                        </m:r>
                      </m:sup>
                    </m:sSubSup>
                    <m:sSub>
                      <m:sSubPr>
                        <m:ctrlPr>
                          <a:rPr lang="en-US" altLang="ja-JP" i="1">
                            <a:solidFill>
                              <a:srgbClr val="008000"/>
                            </a:solidFill>
                            <a:latin typeface="Cambria Math" panose="02040503050406030204" pitchFamily="18" charset="0"/>
                          </a:rPr>
                        </m:ctrlPr>
                      </m:sSubPr>
                      <m:e>
                        <m:d>
                          <m:dPr>
                            <m:begChr m:val="{"/>
                            <m:endChr m:val="}"/>
                            <m:ctrlPr>
                              <a:rPr lang="en-US" altLang="ja-JP" i="1">
                                <a:solidFill>
                                  <a:srgbClr val="008000"/>
                                </a:solidFill>
                                <a:latin typeface="Cambria Math" panose="02040503050406030204" pitchFamily="18" charset="0"/>
                              </a:rPr>
                            </m:ctrlPr>
                          </m:dPr>
                          <m:e>
                            <m:r>
                              <a:rPr lang="en-US" altLang="ja-JP" i="1">
                                <a:solidFill>
                                  <a:srgbClr val="008000"/>
                                </a:solidFill>
                                <a:latin typeface="Cambria Math" panose="02040503050406030204" pitchFamily="18" charset="0"/>
                              </a:rPr>
                              <m:t>𝜎</m:t>
                            </m:r>
                          </m:e>
                        </m:d>
                      </m:e>
                      <m:sub>
                        <m:r>
                          <a:rPr lang="en-US" altLang="ja-JP" i="1">
                            <a:solidFill>
                              <a:srgbClr val="008000"/>
                            </a:solidFill>
                            <a:latin typeface="Cambria Math" panose="02040503050406030204" pitchFamily="18" charset="0"/>
                          </a:rPr>
                          <m:t>𝑝</m:t>
                        </m:r>
                      </m:sub>
                    </m:sSub>
                    <m:sSub>
                      <m:sSubPr>
                        <m:ctrlPr>
                          <a:rPr lang="en-US" altLang="ja-JP" i="1">
                            <a:solidFill>
                              <a:srgbClr val="008000"/>
                            </a:solidFill>
                            <a:latin typeface="Cambria Math" panose="02040503050406030204" pitchFamily="18" charset="0"/>
                          </a:rPr>
                        </m:ctrlPr>
                      </m:sSubPr>
                      <m:e>
                        <m:r>
                          <a:rPr lang="en-US" altLang="ja-JP" i="1">
                            <a:solidFill>
                              <a:srgbClr val="008000"/>
                            </a:solidFill>
                            <a:latin typeface="Cambria Math" panose="02040503050406030204" pitchFamily="18" charset="0"/>
                          </a:rPr>
                          <m:t>𝑉</m:t>
                        </m:r>
                      </m:e>
                      <m:sub>
                        <m:r>
                          <a:rPr lang="en-US" altLang="ja-JP" i="1">
                            <a:solidFill>
                              <a:srgbClr val="008000"/>
                            </a:solidFill>
                            <a:latin typeface="Cambria Math" panose="02040503050406030204" pitchFamily="18" charset="0"/>
                          </a:rPr>
                          <m:t>𝑝</m:t>
                        </m:r>
                      </m:sub>
                    </m:sSub>
                  </m:oMath>
                </a14:m>
                <a:r>
                  <a:rPr lang="ja-JP" altLang="en-US" dirty="0">
                    <a:solidFill>
                      <a:srgbClr val="008000"/>
                    </a:solidFill>
                  </a:rPr>
                  <a:t> </a:t>
                </a:r>
                <a:r>
                  <a:rPr lang="ja-JP" altLang="en-US" dirty="0"/>
                  <a:t>を </a:t>
                </a:r>
                <a14:m>
                  <m:oMath xmlns:m="http://schemas.openxmlformats.org/officeDocument/2006/math">
                    <m:d>
                      <m:dPr>
                        <m:begChr m:val="{"/>
                        <m:endChr m:val="}"/>
                        <m:ctrlPr>
                          <a:rPr lang="en-US" altLang="ja-JP" b="0" i="1" dirty="0" smtClean="0">
                            <a:latin typeface="Cambria Math" panose="02040503050406030204" pitchFamily="18" charset="0"/>
                          </a:rPr>
                        </m:ctrlPr>
                      </m:dPr>
                      <m:e>
                        <m:r>
                          <a:rPr lang="en-US" altLang="ja-JP" b="0" i="1" dirty="0" smtClean="0">
                            <a:latin typeface="Cambria Math" panose="02040503050406030204" pitchFamily="18" charset="0"/>
                          </a:rPr>
                          <m:t>𝑢</m:t>
                        </m:r>
                      </m:e>
                    </m:d>
                  </m:oMath>
                </a14:m>
                <a:r>
                  <a:rPr lang="ja-JP" altLang="en-US" dirty="0"/>
                  <a:t> で微分したもの．</a:t>
                </a:r>
                <a:endParaRPr lang="en-US" altLang="ja-JP" dirty="0"/>
              </a:p>
              <a:p>
                <a:r>
                  <a:rPr lang="ja-JP" altLang="en-US" dirty="0"/>
                  <a:t>線形弾性体の微小変形（応力</a:t>
                </a:r>
                <a:r>
                  <a:rPr lang="en-US" altLang="ja-JP" dirty="0"/>
                  <a:t>-</a:t>
                </a:r>
                <a:r>
                  <a:rPr lang="ja-JP" altLang="en-US" dirty="0"/>
                  <a:t>ひずみマトリックスが</a:t>
                </a:r>
                <a14:m>
                  <m:oMath xmlns:m="http://schemas.openxmlformats.org/officeDocument/2006/math">
                    <m:d>
                      <m:dPr>
                        <m:begChr m:val="["/>
                        <m:endChr m:val="]"/>
                        <m:ctrlPr>
                          <a:rPr lang="en-US" altLang="ja-JP" i="1">
                            <a:latin typeface="Cambria Math" panose="02040503050406030204" pitchFamily="18" charset="0"/>
                          </a:rPr>
                        </m:ctrlPr>
                      </m:dPr>
                      <m:e>
                        <m:r>
                          <a:rPr lang="en-US" altLang="ja-JP" i="1">
                            <a:latin typeface="Cambria Math" panose="02040503050406030204" pitchFamily="18" charset="0"/>
                          </a:rPr>
                          <m:t>𝐷</m:t>
                        </m:r>
                      </m:e>
                    </m:d>
                  </m:oMath>
                </a14:m>
                <a:r>
                  <a:rPr lang="ja-JP" altLang="en-US" dirty="0"/>
                  <a:t>）の場合，</a:t>
                </a:r>
                <a:br>
                  <a:rPr lang="en-US" altLang="ja-JP" dirty="0"/>
                </a:br>
                <a14:m>
                  <m:oMath xmlns:m="http://schemas.openxmlformats.org/officeDocument/2006/math">
                    <m:sSubSup>
                      <m:sSubSupPr>
                        <m:ctrlPr>
                          <a:rPr kumimoji="1" lang="en-US" altLang="ja-JP" b="0" i="1" smtClean="0">
                            <a:latin typeface="Cambria Math" panose="02040503050406030204" pitchFamily="18" charset="0"/>
                          </a:rPr>
                        </m:ctrlPr>
                      </m:sSubSupPr>
                      <m:e>
                        <m:d>
                          <m:dPr>
                            <m:begChr m:val="["/>
                            <m:endChr m:val="]"/>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𝐵</m:t>
                            </m:r>
                          </m:e>
                        </m:d>
                      </m:e>
                      <m:sub>
                        <m:r>
                          <a:rPr kumimoji="1" lang="en-US" altLang="ja-JP" b="0" i="1" smtClean="0">
                            <a:latin typeface="Cambria Math" panose="02040503050406030204" pitchFamily="18" charset="0"/>
                          </a:rPr>
                          <m:t>𝑝</m:t>
                        </m:r>
                      </m:sub>
                      <m:sup>
                        <m:r>
                          <m:rPr>
                            <m:sty m:val="p"/>
                          </m:rPr>
                          <a:rPr kumimoji="1" lang="en-US" altLang="ja-JP" b="0" i="0" smtClean="0">
                            <a:latin typeface="Cambria Math" panose="02040503050406030204" pitchFamily="18" charset="0"/>
                          </a:rPr>
                          <m:t>T</m:t>
                        </m:r>
                      </m:sup>
                    </m:sSubSup>
                  </m:oMath>
                </a14:m>
                <a:r>
                  <a:rPr kumimoji="1" lang="ja-JP" altLang="en-US" b="0" i="0" dirty="0">
                    <a:latin typeface="Cambria Math" panose="02040503050406030204" pitchFamily="18" charset="0"/>
                  </a:rPr>
                  <a:t>と</a:t>
                </a:r>
                <a14:m>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𝑉</m:t>
                        </m:r>
                      </m:e>
                      <m:sub>
                        <m:r>
                          <a:rPr kumimoji="1" lang="en-US" altLang="ja-JP" b="0" i="1" smtClean="0">
                            <a:latin typeface="Cambria Math" panose="02040503050406030204" pitchFamily="18" charset="0"/>
                          </a:rPr>
                          <m:t>𝑝</m:t>
                        </m:r>
                      </m:sub>
                    </m:sSub>
                  </m:oMath>
                </a14:m>
                <a:r>
                  <a:rPr lang="ja-JP" altLang="en-US" dirty="0"/>
                  <a:t>は不変とみなすので，</a:t>
                </a:r>
                <a14:m>
                  <m:oMath xmlns:m="http://schemas.openxmlformats.org/officeDocument/2006/math">
                    <m:sSub>
                      <m:sSubPr>
                        <m:ctrlPr>
                          <a:rPr lang="en-US" altLang="ja-JP" b="0" i="1" smtClean="0">
                            <a:latin typeface="Cambria Math" panose="02040503050406030204" pitchFamily="18" charset="0"/>
                          </a:rPr>
                        </m:ctrlPr>
                      </m:sSubPr>
                      <m:e>
                        <m:d>
                          <m:dPr>
                            <m:begChr m:val="{"/>
                            <m:endChr m:val="}"/>
                            <m:ctrlPr>
                              <a:rPr lang="en-US" altLang="ja-JP" i="1">
                                <a:latin typeface="Cambria Math" panose="02040503050406030204" pitchFamily="18" charset="0"/>
                              </a:rPr>
                            </m:ctrlPr>
                          </m:dPr>
                          <m:e>
                            <m:r>
                              <a:rPr lang="en-US" altLang="ja-JP" b="0" i="1" smtClean="0">
                                <a:latin typeface="Cambria Math" panose="02040503050406030204" pitchFamily="18" charset="0"/>
                              </a:rPr>
                              <m:t>𝜎</m:t>
                            </m:r>
                          </m:e>
                        </m:d>
                      </m:e>
                      <m:sub>
                        <m:r>
                          <a:rPr lang="en-US" altLang="ja-JP" b="0" i="1" smtClean="0">
                            <a:latin typeface="Cambria Math" panose="02040503050406030204" pitchFamily="18" charset="0"/>
                          </a:rPr>
                          <m:t>𝑝</m:t>
                        </m:r>
                      </m:sub>
                    </m:sSub>
                  </m:oMath>
                </a14:m>
                <a:r>
                  <a:rPr lang="ja-JP" altLang="en-US" dirty="0"/>
                  <a:t>のみを微分する．</a:t>
                </a:r>
                <a:endParaRPr lang="en-US" altLang="ja-JP" b="0" i="0" dirty="0">
                  <a:latin typeface="Cambria Math" panose="02040503050406030204" pitchFamily="18" charset="0"/>
                </a:endParaRPr>
              </a:p>
              <a:p>
                <a:pPr marL="0" indent="0" algn="ctr">
                  <a:buNone/>
                </a:pPr>
                <a14:m>
                  <m:oMath xmlns:m="http://schemas.openxmlformats.org/officeDocument/2006/math">
                    <m:sSub>
                      <m:sSubPr>
                        <m:ctrlPr>
                          <a:rPr lang="en-US" altLang="ja-JP" b="0" i="1" smtClean="0">
                            <a:latin typeface="Cambria Math" panose="02040503050406030204" pitchFamily="18" charset="0"/>
                          </a:rPr>
                        </m:ctrlPr>
                      </m:sSubPr>
                      <m:e>
                        <m:d>
                          <m:dPr>
                            <m:begChr m:val="["/>
                            <m:endChr m:val="]"/>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𝐾</m:t>
                            </m:r>
                          </m:e>
                        </m:d>
                      </m:e>
                      <m:sub>
                        <m:r>
                          <a:rPr lang="en-US" altLang="ja-JP" b="0" i="1" smtClean="0">
                            <a:latin typeface="Cambria Math" panose="02040503050406030204" pitchFamily="18" charset="0"/>
                          </a:rPr>
                          <m:t>𝑝</m:t>
                        </m:r>
                      </m:sub>
                    </m:sSub>
                    <m:r>
                      <a:rPr lang="en-US" altLang="ja-JP" b="0" i="1" smtClean="0">
                        <a:latin typeface="Cambria Math" panose="02040503050406030204" pitchFamily="18" charset="0"/>
                      </a:rPr>
                      <m:t>=</m:t>
                    </m:r>
                    <m:sSubSup>
                      <m:sSubSupPr>
                        <m:ctrlPr>
                          <a:rPr lang="en-US" altLang="ja-JP" b="0" i="1" smtClean="0">
                            <a:solidFill>
                              <a:srgbClr val="0000CC"/>
                            </a:solidFill>
                            <a:latin typeface="Cambria Math" panose="02040503050406030204" pitchFamily="18" charset="0"/>
                          </a:rPr>
                        </m:ctrlPr>
                      </m:sSubSupPr>
                      <m:e>
                        <m:d>
                          <m:dPr>
                            <m:begChr m:val="["/>
                            <m:endChr m:val="]"/>
                            <m:ctrlPr>
                              <a:rPr lang="en-US" altLang="ja-JP" i="1">
                                <a:solidFill>
                                  <a:srgbClr val="0000CC"/>
                                </a:solidFill>
                                <a:latin typeface="Cambria Math" panose="02040503050406030204" pitchFamily="18" charset="0"/>
                              </a:rPr>
                            </m:ctrlPr>
                          </m:dPr>
                          <m:e>
                            <m:r>
                              <a:rPr lang="en-US" altLang="ja-JP" i="1">
                                <a:solidFill>
                                  <a:srgbClr val="0000CC"/>
                                </a:solidFill>
                                <a:latin typeface="Cambria Math" panose="02040503050406030204" pitchFamily="18" charset="0"/>
                              </a:rPr>
                              <m:t>𝐵</m:t>
                            </m:r>
                          </m:e>
                        </m:d>
                      </m:e>
                      <m:sub>
                        <m:r>
                          <a:rPr lang="en-US" altLang="ja-JP" i="1">
                            <a:solidFill>
                              <a:srgbClr val="0000CC"/>
                            </a:solidFill>
                            <a:latin typeface="Cambria Math" panose="02040503050406030204" pitchFamily="18" charset="0"/>
                          </a:rPr>
                          <m:t>𝑝</m:t>
                        </m:r>
                      </m:sub>
                      <m:sup>
                        <m:r>
                          <m:rPr>
                            <m:sty m:val="p"/>
                          </m:rPr>
                          <a:rPr lang="en-US" altLang="ja-JP" b="0" i="0" smtClean="0">
                            <a:solidFill>
                              <a:srgbClr val="0000CC"/>
                            </a:solidFill>
                            <a:latin typeface="Cambria Math" panose="02040503050406030204" pitchFamily="18" charset="0"/>
                          </a:rPr>
                          <m:t>T</m:t>
                        </m:r>
                      </m:sup>
                    </m:sSubSup>
                    <m:f>
                      <m:fPr>
                        <m:ctrlPr>
                          <a:rPr lang="en-US" altLang="ja-JP" i="1">
                            <a:solidFill>
                              <a:srgbClr val="0000CC"/>
                            </a:solidFill>
                            <a:latin typeface="Cambria Math" panose="02040503050406030204" pitchFamily="18" charset="0"/>
                          </a:rPr>
                        </m:ctrlPr>
                      </m:fPr>
                      <m:num>
                        <m:sSub>
                          <m:sSubPr>
                            <m:ctrlPr>
                              <a:rPr lang="en-US" altLang="ja-JP" i="1">
                                <a:solidFill>
                                  <a:srgbClr val="0000CC"/>
                                </a:solidFill>
                                <a:latin typeface="Cambria Math" panose="02040503050406030204" pitchFamily="18" charset="0"/>
                              </a:rPr>
                            </m:ctrlPr>
                          </m:sSubPr>
                          <m:e>
                            <m:r>
                              <a:rPr lang="en-US" altLang="ja-JP" i="1">
                                <a:solidFill>
                                  <a:srgbClr val="0000CC"/>
                                </a:solidFill>
                                <a:latin typeface="Cambria Math" panose="02040503050406030204" pitchFamily="18" charset="0"/>
                              </a:rPr>
                              <m:t> </m:t>
                            </m:r>
                            <m:r>
                              <m:rPr>
                                <m:sty m:val="p"/>
                              </m:rPr>
                              <a:rPr lang="en-US" altLang="ja-JP">
                                <a:solidFill>
                                  <a:srgbClr val="0000CC"/>
                                </a:solidFill>
                                <a:latin typeface="Cambria Math" panose="02040503050406030204" pitchFamily="18" charset="0"/>
                              </a:rPr>
                              <m:t>d</m:t>
                            </m:r>
                            <m:d>
                              <m:dPr>
                                <m:begChr m:val="{"/>
                                <m:endChr m:val="}"/>
                                <m:ctrlPr>
                                  <a:rPr lang="en-US" altLang="ja-JP" i="1">
                                    <a:solidFill>
                                      <a:srgbClr val="0000CC"/>
                                    </a:solidFill>
                                    <a:latin typeface="Cambria Math" panose="02040503050406030204" pitchFamily="18" charset="0"/>
                                  </a:rPr>
                                </m:ctrlPr>
                              </m:dPr>
                              <m:e>
                                <m:r>
                                  <a:rPr lang="en-US" altLang="ja-JP" b="0" i="1" smtClean="0">
                                    <a:solidFill>
                                      <a:srgbClr val="0000CC"/>
                                    </a:solidFill>
                                    <a:latin typeface="Cambria Math" panose="02040503050406030204" pitchFamily="18" charset="0"/>
                                  </a:rPr>
                                  <m:t>𝜎</m:t>
                                </m:r>
                              </m:e>
                            </m:d>
                          </m:e>
                          <m:sub>
                            <m:r>
                              <a:rPr lang="en-US" altLang="ja-JP" i="1">
                                <a:solidFill>
                                  <a:srgbClr val="0000CC"/>
                                </a:solidFill>
                                <a:latin typeface="Cambria Math" panose="02040503050406030204" pitchFamily="18" charset="0"/>
                              </a:rPr>
                              <m:t>𝑝</m:t>
                            </m:r>
                          </m:sub>
                        </m:sSub>
                      </m:num>
                      <m:den>
                        <m:r>
                          <m:rPr>
                            <m:sty m:val="p"/>
                          </m:rPr>
                          <a:rPr lang="en-US" altLang="ja-JP">
                            <a:solidFill>
                              <a:srgbClr val="0000CC"/>
                            </a:solidFill>
                            <a:latin typeface="Cambria Math" panose="02040503050406030204" pitchFamily="18" charset="0"/>
                          </a:rPr>
                          <m:t>d</m:t>
                        </m:r>
                        <m:r>
                          <a:rPr lang="en-US" altLang="ja-JP" i="1">
                            <a:solidFill>
                              <a:srgbClr val="0000CC"/>
                            </a:solidFill>
                            <a:latin typeface="Cambria Math" panose="02040503050406030204" pitchFamily="18" charset="0"/>
                          </a:rPr>
                          <m:t>{</m:t>
                        </m:r>
                        <m:r>
                          <a:rPr lang="en-US" altLang="ja-JP" i="1">
                            <a:solidFill>
                              <a:srgbClr val="0000CC"/>
                            </a:solidFill>
                            <a:latin typeface="Cambria Math" panose="02040503050406030204" pitchFamily="18" charset="0"/>
                          </a:rPr>
                          <m:t>𝑢</m:t>
                        </m:r>
                        <m:r>
                          <a:rPr lang="en-US" altLang="ja-JP" i="1">
                            <a:solidFill>
                              <a:srgbClr val="0000CC"/>
                            </a:solidFill>
                            <a:latin typeface="Cambria Math" panose="02040503050406030204" pitchFamily="18" charset="0"/>
                          </a:rPr>
                          <m:t>}</m:t>
                        </m:r>
                      </m:den>
                    </m:f>
                    <m:sSub>
                      <m:sSubPr>
                        <m:ctrlPr>
                          <a:rPr lang="en-US" altLang="ja-JP" i="1">
                            <a:solidFill>
                              <a:srgbClr val="0000CC"/>
                            </a:solidFill>
                            <a:latin typeface="Cambria Math" panose="02040503050406030204" pitchFamily="18" charset="0"/>
                          </a:rPr>
                        </m:ctrlPr>
                      </m:sSubPr>
                      <m:e>
                        <m:r>
                          <a:rPr lang="en-US" altLang="ja-JP" i="1">
                            <a:solidFill>
                              <a:srgbClr val="0000CC"/>
                            </a:solidFill>
                            <a:latin typeface="Cambria Math" panose="02040503050406030204" pitchFamily="18" charset="0"/>
                          </a:rPr>
                          <m:t>𝑉</m:t>
                        </m:r>
                      </m:e>
                      <m:sub>
                        <m:r>
                          <a:rPr lang="en-US" altLang="ja-JP" i="1">
                            <a:solidFill>
                              <a:srgbClr val="0000CC"/>
                            </a:solidFill>
                            <a:latin typeface="Cambria Math" panose="02040503050406030204" pitchFamily="18" charset="0"/>
                          </a:rPr>
                          <m:t>𝑝</m:t>
                        </m:r>
                      </m:sub>
                    </m:sSub>
                    <m:r>
                      <a:rPr lang="en-US" altLang="ja-JP" i="1">
                        <a:latin typeface="Cambria Math" panose="02040503050406030204" pitchFamily="18" charset="0"/>
                      </a:rPr>
                      <m:t>=</m:t>
                    </m:r>
                    <m:sSubSup>
                      <m:sSubSupPr>
                        <m:ctrlPr>
                          <a:rPr lang="en-US" altLang="ja-JP" b="0" i="1" smtClean="0">
                            <a:latin typeface="Cambria Math" panose="02040503050406030204" pitchFamily="18" charset="0"/>
                          </a:rPr>
                        </m:ctrlPr>
                      </m:sSubSupPr>
                      <m:e>
                        <m:d>
                          <m:dPr>
                            <m:begChr m:val="["/>
                            <m:endChr m:val="]"/>
                            <m:ctrlPr>
                              <a:rPr lang="en-US" altLang="ja-JP" i="1">
                                <a:latin typeface="Cambria Math" panose="02040503050406030204" pitchFamily="18" charset="0"/>
                              </a:rPr>
                            </m:ctrlPr>
                          </m:dPr>
                          <m:e>
                            <m:r>
                              <a:rPr lang="en-US" altLang="ja-JP" i="1">
                                <a:latin typeface="Cambria Math" panose="02040503050406030204" pitchFamily="18" charset="0"/>
                              </a:rPr>
                              <m:t>𝐵</m:t>
                            </m:r>
                          </m:e>
                        </m:d>
                      </m:e>
                      <m:sub>
                        <m:r>
                          <a:rPr lang="en-US" altLang="ja-JP" i="1">
                            <a:latin typeface="Cambria Math" panose="02040503050406030204" pitchFamily="18" charset="0"/>
                          </a:rPr>
                          <m:t>𝑝</m:t>
                        </m:r>
                      </m:sub>
                      <m:sup>
                        <m:r>
                          <m:rPr>
                            <m:sty m:val="p"/>
                          </m:rPr>
                          <a:rPr lang="en-US" altLang="ja-JP" b="0" i="0" smtClean="0">
                            <a:latin typeface="Cambria Math" panose="02040503050406030204" pitchFamily="18" charset="0"/>
                          </a:rPr>
                          <m:t>T</m:t>
                        </m:r>
                      </m:sup>
                    </m:sSubSup>
                    <m:d>
                      <m:dPr>
                        <m:begChr m:val="["/>
                        <m:endChr m:val="]"/>
                        <m:ctrlPr>
                          <a:rPr lang="en-US" altLang="ja-JP" i="1">
                            <a:latin typeface="Cambria Math" panose="02040503050406030204" pitchFamily="18" charset="0"/>
                          </a:rPr>
                        </m:ctrlPr>
                      </m:dPr>
                      <m:e>
                        <m:r>
                          <a:rPr lang="en-US" altLang="ja-JP" b="0" i="1" smtClean="0">
                            <a:latin typeface="Cambria Math" panose="02040503050406030204" pitchFamily="18" charset="0"/>
                          </a:rPr>
                          <m:t>𝐷</m:t>
                        </m:r>
                      </m:e>
                    </m:d>
                    <m:f>
                      <m:fPr>
                        <m:ctrlPr>
                          <a:rPr lang="en-US" altLang="ja-JP" b="0" i="1" smtClean="0">
                            <a:latin typeface="Cambria Math" panose="02040503050406030204" pitchFamily="18" charset="0"/>
                          </a:rPr>
                        </m:ctrlPr>
                      </m:fPr>
                      <m:num>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 </m:t>
                            </m:r>
                            <m:r>
                              <m:rPr>
                                <m:sty m:val="p"/>
                              </m:rPr>
                              <a:rPr lang="en-US" altLang="ja-JP" b="0" i="0" smtClean="0">
                                <a:latin typeface="Cambria Math" panose="02040503050406030204" pitchFamily="18" charset="0"/>
                              </a:rPr>
                              <m:t>d</m:t>
                            </m:r>
                            <m:d>
                              <m:dPr>
                                <m:begChr m:val="{"/>
                                <m:endChr m:val="}"/>
                                <m:ctrlPr>
                                  <a:rPr lang="en-US" altLang="ja-JP" i="1">
                                    <a:latin typeface="Cambria Math" panose="02040503050406030204" pitchFamily="18" charset="0"/>
                                  </a:rPr>
                                </m:ctrlPr>
                              </m:dPr>
                              <m:e>
                                <m:r>
                                  <a:rPr lang="en-US" altLang="ja-JP" i="1">
                                    <a:latin typeface="Cambria Math" panose="02040503050406030204" pitchFamily="18" charset="0"/>
                                  </a:rPr>
                                  <m:t>𝜀</m:t>
                                </m:r>
                              </m:e>
                            </m:d>
                          </m:e>
                          <m:sub>
                            <m:r>
                              <a:rPr lang="en-US" altLang="ja-JP" i="1">
                                <a:latin typeface="Cambria Math" panose="02040503050406030204" pitchFamily="18" charset="0"/>
                              </a:rPr>
                              <m:t>𝑝</m:t>
                            </m:r>
                          </m:sub>
                        </m:sSub>
                      </m:num>
                      <m:den>
                        <m:r>
                          <m:rPr>
                            <m:sty m:val="p"/>
                          </m:rPr>
                          <a:rPr lang="en-US" altLang="ja-JP" b="0" i="0" smtClean="0">
                            <a:latin typeface="Cambria Math" panose="02040503050406030204" pitchFamily="18" charset="0"/>
                          </a:rPr>
                          <m:t>d</m:t>
                        </m:r>
                        <m:r>
                          <a:rPr lang="en-US" altLang="ja-JP" b="0" i="1" smtClean="0">
                            <a:latin typeface="Cambria Math" panose="02040503050406030204" pitchFamily="18" charset="0"/>
                          </a:rPr>
                          <m:t>{</m:t>
                        </m:r>
                        <m:r>
                          <a:rPr lang="en-US" altLang="ja-JP" b="0" i="1" smtClean="0">
                            <a:latin typeface="Cambria Math" panose="02040503050406030204" pitchFamily="18" charset="0"/>
                          </a:rPr>
                          <m:t>𝑢</m:t>
                        </m:r>
                        <m:r>
                          <a:rPr lang="en-US" altLang="ja-JP" b="0" i="1" smtClean="0">
                            <a:latin typeface="Cambria Math" panose="02040503050406030204" pitchFamily="18" charset="0"/>
                          </a:rPr>
                          <m:t>}</m:t>
                        </m:r>
                      </m:den>
                    </m:f>
                    <m:sSub>
                      <m:sSubPr>
                        <m:ctrlPr>
                          <a:rPr lang="en-US" altLang="ja-JP" i="1">
                            <a:latin typeface="Cambria Math" panose="02040503050406030204" pitchFamily="18" charset="0"/>
                          </a:rPr>
                        </m:ctrlPr>
                      </m:sSubPr>
                      <m:e>
                        <m:r>
                          <a:rPr lang="en-US" altLang="ja-JP" i="1">
                            <a:latin typeface="Cambria Math" panose="02040503050406030204" pitchFamily="18" charset="0"/>
                          </a:rPr>
                          <m:t>𝑉</m:t>
                        </m:r>
                      </m:e>
                      <m:sub>
                        <m:r>
                          <a:rPr lang="en-US" altLang="ja-JP" i="1">
                            <a:latin typeface="Cambria Math" panose="02040503050406030204" pitchFamily="18" charset="0"/>
                          </a:rPr>
                          <m:t>𝑝</m:t>
                        </m:r>
                      </m:sub>
                    </m:sSub>
                    <m:r>
                      <a:rPr lang="en-US" altLang="ja-JP" b="0" i="1" smtClean="0">
                        <a:latin typeface="Cambria Math" panose="02040503050406030204" pitchFamily="18" charset="0"/>
                      </a:rPr>
                      <m:t>=</m:t>
                    </m:r>
                    <m:sSubSup>
                      <m:sSubSupPr>
                        <m:ctrlPr>
                          <a:rPr lang="en-US" altLang="ja-JP" b="0" i="1" smtClean="0">
                            <a:latin typeface="Cambria Math" panose="02040503050406030204" pitchFamily="18" charset="0"/>
                          </a:rPr>
                        </m:ctrlPr>
                      </m:sSubSupPr>
                      <m:e>
                        <m:d>
                          <m:dPr>
                            <m:begChr m:val="["/>
                            <m:endChr m:val="]"/>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𝐵</m:t>
                            </m:r>
                          </m:e>
                        </m:d>
                      </m:e>
                      <m:sub>
                        <m:r>
                          <a:rPr lang="en-US" altLang="ja-JP" b="0" i="1" smtClean="0">
                            <a:latin typeface="Cambria Math" panose="02040503050406030204" pitchFamily="18" charset="0"/>
                          </a:rPr>
                          <m:t>𝑝</m:t>
                        </m:r>
                      </m:sub>
                      <m:sup>
                        <m:r>
                          <m:rPr>
                            <m:sty m:val="p"/>
                          </m:rPr>
                          <a:rPr lang="en-US" altLang="ja-JP" b="0" i="0" smtClean="0">
                            <a:latin typeface="Cambria Math" panose="02040503050406030204" pitchFamily="18" charset="0"/>
                          </a:rPr>
                          <m:t>T</m:t>
                        </m:r>
                      </m:sup>
                    </m:sSubSup>
                    <m:d>
                      <m:dPr>
                        <m:begChr m:val="["/>
                        <m:endChr m:val="]"/>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𝐷</m:t>
                        </m:r>
                      </m:e>
                    </m:d>
                    <m:sSub>
                      <m:sSubPr>
                        <m:ctrlPr>
                          <a:rPr lang="en-US" altLang="ja-JP" b="0" i="1" smtClean="0">
                            <a:latin typeface="Cambria Math" panose="02040503050406030204" pitchFamily="18" charset="0"/>
                          </a:rPr>
                        </m:ctrlPr>
                      </m:sSubPr>
                      <m:e>
                        <m:d>
                          <m:dPr>
                            <m:begChr m:val="["/>
                            <m:endChr m:val="]"/>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𝐵</m:t>
                            </m:r>
                          </m:e>
                        </m:d>
                      </m:e>
                      <m:sub>
                        <m:r>
                          <a:rPr lang="en-US" altLang="ja-JP" b="0" i="1" smtClean="0">
                            <a:latin typeface="Cambria Math" panose="02040503050406030204" pitchFamily="18" charset="0"/>
                          </a:rPr>
                          <m:t>𝑝</m:t>
                        </m:r>
                      </m:sub>
                    </m:sSub>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𝑉</m:t>
                        </m:r>
                      </m:e>
                      <m:sub>
                        <m:r>
                          <a:rPr lang="en-US" altLang="ja-JP" b="0" i="1" smtClean="0">
                            <a:latin typeface="Cambria Math" panose="02040503050406030204" pitchFamily="18" charset="0"/>
                          </a:rPr>
                          <m:t>𝑝</m:t>
                        </m:r>
                      </m:sub>
                    </m:sSub>
                  </m:oMath>
                </a14:m>
                <a:r>
                  <a:rPr kumimoji="1" lang="ja-JP" altLang="en-US" dirty="0"/>
                  <a:t>　</a:t>
                </a:r>
                <a:endParaRPr kumimoji="1" lang="en-US" altLang="ja-JP" dirty="0"/>
              </a:p>
              <a:p>
                <a:r>
                  <a:rPr lang="ja-JP" altLang="en-US" dirty="0"/>
                  <a:t>大変形の場合，</a:t>
                </a:r>
                <a:r>
                  <a:rPr lang="en-US" altLang="ja-JP" b="0" dirty="0"/>
                  <a:t> </a:t>
                </a:r>
                <a14:m>
                  <m:oMath xmlns:m="http://schemas.openxmlformats.org/officeDocument/2006/math">
                    <m:sSubSup>
                      <m:sSubSupPr>
                        <m:ctrlPr>
                          <a:rPr lang="en-US" altLang="ja-JP" b="0" i="1" smtClean="0">
                            <a:latin typeface="Cambria Math" panose="02040503050406030204" pitchFamily="18" charset="0"/>
                          </a:rPr>
                        </m:ctrlPr>
                      </m:sSubSupPr>
                      <m:e>
                        <m:d>
                          <m:dPr>
                            <m:begChr m:val="["/>
                            <m:endChr m:val="]"/>
                            <m:ctrlPr>
                              <a:rPr lang="en-US" altLang="ja-JP" i="1">
                                <a:latin typeface="Cambria Math" panose="02040503050406030204" pitchFamily="18" charset="0"/>
                              </a:rPr>
                            </m:ctrlPr>
                          </m:dPr>
                          <m:e>
                            <m:r>
                              <a:rPr lang="en-US" altLang="ja-JP" i="1">
                                <a:latin typeface="Cambria Math" panose="02040503050406030204" pitchFamily="18" charset="0"/>
                              </a:rPr>
                              <m:t>𝐵</m:t>
                            </m:r>
                          </m:e>
                        </m:d>
                      </m:e>
                      <m:sub>
                        <m:r>
                          <a:rPr lang="en-US" altLang="ja-JP" i="1">
                            <a:latin typeface="Cambria Math" panose="02040503050406030204" pitchFamily="18" charset="0"/>
                          </a:rPr>
                          <m:t>𝑝</m:t>
                        </m:r>
                      </m:sub>
                      <m:sup>
                        <m:r>
                          <m:rPr>
                            <m:sty m:val="p"/>
                          </m:rPr>
                          <a:rPr lang="en-US" altLang="ja-JP" b="0" i="0" smtClean="0">
                            <a:latin typeface="Cambria Math" panose="02040503050406030204" pitchFamily="18" charset="0"/>
                          </a:rPr>
                          <m:t>T</m:t>
                        </m:r>
                      </m:sup>
                    </m:sSubSup>
                    <m:r>
                      <a:rPr lang="en-US" altLang="ja-JP">
                        <a:latin typeface="Cambria Math" panose="02040503050406030204" pitchFamily="18" charset="0"/>
                      </a:rPr>
                      <m:t>,</m:t>
                    </m:r>
                    <m:sSub>
                      <m:sSubPr>
                        <m:ctrlPr>
                          <a:rPr lang="en-US" altLang="ja-JP" b="0" i="1" smtClean="0">
                            <a:latin typeface="Cambria Math" panose="02040503050406030204" pitchFamily="18" charset="0"/>
                          </a:rPr>
                        </m:ctrlPr>
                      </m:sSubPr>
                      <m:e>
                        <m:d>
                          <m:dPr>
                            <m:begChr m:val="{"/>
                            <m:endChr m:val="}"/>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𝜎</m:t>
                            </m:r>
                          </m:e>
                        </m:d>
                      </m:e>
                      <m:sub>
                        <m:r>
                          <a:rPr lang="en-US" altLang="ja-JP" b="0" i="1" smtClean="0">
                            <a:latin typeface="Cambria Math" panose="02040503050406030204" pitchFamily="18" charset="0"/>
                          </a:rPr>
                          <m:t>𝑝</m:t>
                        </m:r>
                      </m:sub>
                    </m:sSub>
                    <m:r>
                      <a:rPr lang="en-US" altLang="ja-JP">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𝑉</m:t>
                        </m:r>
                      </m:e>
                      <m:sub>
                        <m:r>
                          <a:rPr lang="en-US" altLang="ja-JP" i="1">
                            <a:latin typeface="Cambria Math" panose="02040503050406030204" pitchFamily="18" charset="0"/>
                          </a:rPr>
                          <m:t>𝑝</m:t>
                        </m:r>
                      </m:sub>
                    </m:sSub>
                  </m:oMath>
                </a14:m>
                <a:r>
                  <a:rPr kumimoji="1" lang="ja-JP" altLang="en-US" dirty="0"/>
                  <a:t>の全てが変化するので，全て微分が必要．</a:t>
                </a:r>
                <a:endParaRPr kumimoji="1" lang="en-US" altLang="ja-JP" dirty="0"/>
              </a:p>
              <a:p>
                <a:pPr marL="0" indent="0">
                  <a:buNone/>
                </a:pPr>
                <a14:m>
                  <m:oMathPara xmlns:m="http://schemas.openxmlformats.org/officeDocument/2006/math">
                    <m:oMathParaPr>
                      <m:jc m:val="centerGroup"/>
                    </m:oMathParaPr>
                    <m:oMath xmlns:m="http://schemas.openxmlformats.org/officeDocument/2006/math">
                      <m:sSub>
                        <m:sSubPr>
                          <m:ctrlPr>
                            <a:rPr lang="en-US" altLang="ja-JP" b="0" i="1" smtClean="0">
                              <a:latin typeface="Cambria Math" panose="02040503050406030204" pitchFamily="18" charset="0"/>
                            </a:rPr>
                          </m:ctrlPr>
                        </m:sSubPr>
                        <m:e>
                          <m:d>
                            <m:dPr>
                              <m:begChr m:val="["/>
                              <m:endChr m:val="]"/>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𝐾</m:t>
                              </m:r>
                            </m:e>
                          </m:d>
                        </m:e>
                        <m:sub>
                          <m:r>
                            <a:rPr lang="en-US" altLang="ja-JP" b="0" i="1" smtClean="0">
                              <a:latin typeface="Cambria Math" panose="02040503050406030204" pitchFamily="18" charset="0"/>
                            </a:rPr>
                            <m:t>𝑝</m:t>
                          </m:r>
                        </m:sub>
                      </m:sSub>
                      <m:r>
                        <a:rPr lang="en-US" altLang="ja-JP" b="0" i="1" smtClean="0">
                          <a:latin typeface="Cambria Math" panose="02040503050406030204" pitchFamily="18" charset="0"/>
                        </a:rPr>
                        <m:t>=</m:t>
                      </m:r>
                      <m:f>
                        <m:fPr>
                          <m:ctrlPr>
                            <a:rPr lang="en-US" altLang="ja-JP" i="1">
                              <a:latin typeface="Cambria Math" panose="02040503050406030204" pitchFamily="18" charset="0"/>
                            </a:rPr>
                          </m:ctrlPr>
                        </m:fPr>
                        <m:num>
                          <m:r>
                            <m:rPr>
                              <m:sty m:val="p"/>
                            </m:rPr>
                            <a:rPr lang="en-US" altLang="ja-JP" b="0" i="0" smtClean="0">
                              <a:latin typeface="Cambria Math" panose="02040503050406030204" pitchFamily="18" charset="0"/>
                            </a:rPr>
                            <m:t>d</m:t>
                          </m:r>
                          <m:sSubSup>
                            <m:sSubSupPr>
                              <m:ctrlPr>
                                <a:rPr lang="en-US" altLang="ja-JP" b="0" i="1" smtClean="0">
                                  <a:latin typeface="Cambria Math" panose="02040503050406030204" pitchFamily="18" charset="0"/>
                                </a:rPr>
                              </m:ctrlPr>
                            </m:sSubSupPr>
                            <m:e>
                              <m:d>
                                <m:dPr>
                                  <m:begChr m:val="["/>
                                  <m:endChr m:val="]"/>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𝐵</m:t>
                                  </m:r>
                                </m:e>
                              </m:d>
                            </m:e>
                            <m:sub>
                              <m:r>
                                <a:rPr lang="en-US" altLang="ja-JP" b="0" i="1" smtClean="0">
                                  <a:latin typeface="Cambria Math" panose="02040503050406030204" pitchFamily="18" charset="0"/>
                                </a:rPr>
                                <m:t>𝑝</m:t>
                              </m:r>
                            </m:sub>
                            <m:sup>
                              <m:r>
                                <m:rPr>
                                  <m:sty m:val="p"/>
                                </m:rPr>
                                <a:rPr lang="en-US" altLang="ja-JP" b="0" i="0" smtClean="0">
                                  <a:latin typeface="Cambria Math" panose="02040503050406030204" pitchFamily="18" charset="0"/>
                                </a:rPr>
                                <m:t>T</m:t>
                              </m:r>
                            </m:sup>
                          </m:sSubSup>
                        </m:num>
                        <m:den>
                          <m:r>
                            <m:rPr>
                              <m:sty m:val="p"/>
                            </m:rPr>
                            <a:rPr lang="en-US" altLang="ja-JP">
                              <a:latin typeface="Cambria Math" panose="02040503050406030204" pitchFamily="18" charset="0"/>
                            </a:rPr>
                            <m:t>d</m:t>
                          </m:r>
                          <m:r>
                            <a:rPr lang="en-US" altLang="ja-JP" i="1">
                              <a:latin typeface="Cambria Math" panose="02040503050406030204" pitchFamily="18" charset="0"/>
                            </a:rPr>
                            <m:t>{</m:t>
                          </m:r>
                          <m:r>
                            <a:rPr lang="en-US" altLang="ja-JP" i="1">
                              <a:latin typeface="Cambria Math" panose="02040503050406030204" pitchFamily="18" charset="0"/>
                            </a:rPr>
                            <m:t>𝑢</m:t>
                          </m:r>
                          <m:r>
                            <a:rPr lang="en-US" altLang="ja-JP" i="1">
                              <a:latin typeface="Cambria Math" panose="02040503050406030204" pitchFamily="18" charset="0"/>
                            </a:rPr>
                            <m:t>}</m:t>
                          </m:r>
                        </m:den>
                      </m:f>
                      <m:sSub>
                        <m:sSubPr>
                          <m:ctrlPr>
                            <a:rPr lang="en-US" altLang="ja-JP" b="0" i="1" smtClean="0">
                              <a:latin typeface="Cambria Math" panose="02040503050406030204" pitchFamily="18" charset="0"/>
                            </a:rPr>
                          </m:ctrlPr>
                        </m:sSubPr>
                        <m:e>
                          <m:d>
                            <m:dPr>
                              <m:begChr m:val="{"/>
                              <m:endChr m:val="}"/>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𝜎</m:t>
                              </m:r>
                            </m:e>
                          </m:d>
                        </m:e>
                        <m:sub>
                          <m:r>
                            <a:rPr lang="en-US" altLang="ja-JP" b="0" i="1" smtClean="0">
                              <a:latin typeface="Cambria Math" panose="02040503050406030204" pitchFamily="18" charset="0"/>
                            </a:rPr>
                            <m:t>𝑝</m:t>
                          </m:r>
                        </m:sub>
                      </m:sSub>
                      <m:sSub>
                        <m:sSubPr>
                          <m:ctrlPr>
                            <a:rPr lang="en-US" altLang="ja-JP" i="1">
                              <a:latin typeface="Cambria Math" panose="02040503050406030204" pitchFamily="18" charset="0"/>
                            </a:rPr>
                          </m:ctrlPr>
                        </m:sSubPr>
                        <m:e>
                          <m:r>
                            <a:rPr lang="en-US" altLang="ja-JP" i="1">
                              <a:latin typeface="Cambria Math" panose="02040503050406030204" pitchFamily="18" charset="0"/>
                            </a:rPr>
                            <m:t>𝑉</m:t>
                          </m:r>
                        </m:e>
                        <m:sub>
                          <m:r>
                            <a:rPr lang="en-US" altLang="ja-JP" i="1">
                              <a:latin typeface="Cambria Math" panose="02040503050406030204" pitchFamily="18" charset="0"/>
                            </a:rPr>
                            <m:t>𝑝</m:t>
                          </m:r>
                        </m:sub>
                      </m:sSub>
                      <m:r>
                        <a:rPr lang="en-US" altLang="ja-JP" i="1">
                          <a:latin typeface="Cambria Math" panose="02040503050406030204" pitchFamily="18" charset="0"/>
                        </a:rPr>
                        <m:t>+</m:t>
                      </m:r>
                      <m:sSubSup>
                        <m:sSubSupPr>
                          <m:ctrlPr>
                            <a:rPr lang="en-US" altLang="ja-JP" b="0" i="1" smtClean="0">
                              <a:solidFill>
                                <a:srgbClr val="0000CC"/>
                              </a:solidFill>
                              <a:latin typeface="Cambria Math" panose="02040503050406030204" pitchFamily="18" charset="0"/>
                            </a:rPr>
                          </m:ctrlPr>
                        </m:sSubSupPr>
                        <m:e>
                          <m:d>
                            <m:dPr>
                              <m:begChr m:val="["/>
                              <m:endChr m:val="]"/>
                              <m:ctrlPr>
                                <a:rPr lang="en-US" altLang="ja-JP" i="1">
                                  <a:solidFill>
                                    <a:srgbClr val="0000CC"/>
                                  </a:solidFill>
                                  <a:latin typeface="Cambria Math" panose="02040503050406030204" pitchFamily="18" charset="0"/>
                                </a:rPr>
                              </m:ctrlPr>
                            </m:dPr>
                            <m:e>
                              <m:r>
                                <a:rPr lang="en-US" altLang="ja-JP" i="1">
                                  <a:solidFill>
                                    <a:srgbClr val="0000CC"/>
                                  </a:solidFill>
                                  <a:latin typeface="Cambria Math" panose="02040503050406030204" pitchFamily="18" charset="0"/>
                                </a:rPr>
                                <m:t>𝐵</m:t>
                              </m:r>
                            </m:e>
                          </m:d>
                        </m:e>
                        <m:sub>
                          <m:r>
                            <a:rPr lang="en-US" altLang="ja-JP" i="1">
                              <a:solidFill>
                                <a:srgbClr val="0000CC"/>
                              </a:solidFill>
                              <a:latin typeface="Cambria Math" panose="02040503050406030204" pitchFamily="18" charset="0"/>
                            </a:rPr>
                            <m:t>𝑝</m:t>
                          </m:r>
                        </m:sub>
                        <m:sup>
                          <m:r>
                            <m:rPr>
                              <m:sty m:val="p"/>
                            </m:rPr>
                            <a:rPr lang="en-US" altLang="ja-JP" b="0" i="0" smtClean="0">
                              <a:solidFill>
                                <a:srgbClr val="0000CC"/>
                              </a:solidFill>
                              <a:latin typeface="Cambria Math" panose="02040503050406030204" pitchFamily="18" charset="0"/>
                            </a:rPr>
                            <m:t>T</m:t>
                          </m:r>
                        </m:sup>
                      </m:sSubSup>
                      <m:f>
                        <m:fPr>
                          <m:ctrlPr>
                            <a:rPr lang="en-US" altLang="ja-JP" i="1">
                              <a:solidFill>
                                <a:srgbClr val="0000CC"/>
                              </a:solidFill>
                              <a:latin typeface="Cambria Math" panose="02040503050406030204" pitchFamily="18" charset="0"/>
                            </a:rPr>
                          </m:ctrlPr>
                        </m:fPr>
                        <m:num>
                          <m:sSub>
                            <m:sSubPr>
                              <m:ctrlPr>
                                <a:rPr lang="en-US" altLang="ja-JP" i="1">
                                  <a:solidFill>
                                    <a:srgbClr val="0000CC"/>
                                  </a:solidFill>
                                  <a:latin typeface="Cambria Math" panose="02040503050406030204" pitchFamily="18" charset="0"/>
                                </a:rPr>
                              </m:ctrlPr>
                            </m:sSubPr>
                            <m:e>
                              <m:r>
                                <a:rPr lang="en-US" altLang="ja-JP" i="1">
                                  <a:solidFill>
                                    <a:srgbClr val="0000CC"/>
                                  </a:solidFill>
                                  <a:latin typeface="Cambria Math" panose="02040503050406030204" pitchFamily="18" charset="0"/>
                                </a:rPr>
                                <m:t> </m:t>
                              </m:r>
                              <m:r>
                                <m:rPr>
                                  <m:sty m:val="p"/>
                                </m:rPr>
                                <a:rPr lang="en-US" altLang="ja-JP">
                                  <a:solidFill>
                                    <a:srgbClr val="0000CC"/>
                                  </a:solidFill>
                                  <a:latin typeface="Cambria Math" panose="02040503050406030204" pitchFamily="18" charset="0"/>
                                </a:rPr>
                                <m:t>d</m:t>
                              </m:r>
                              <m:d>
                                <m:dPr>
                                  <m:begChr m:val="{"/>
                                  <m:endChr m:val="}"/>
                                  <m:ctrlPr>
                                    <a:rPr lang="en-US" altLang="ja-JP" i="1">
                                      <a:solidFill>
                                        <a:srgbClr val="0000CC"/>
                                      </a:solidFill>
                                      <a:latin typeface="Cambria Math" panose="02040503050406030204" pitchFamily="18" charset="0"/>
                                    </a:rPr>
                                  </m:ctrlPr>
                                </m:dPr>
                                <m:e>
                                  <m:r>
                                    <a:rPr lang="en-US" altLang="ja-JP" i="1">
                                      <a:solidFill>
                                        <a:srgbClr val="0000CC"/>
                                      </a:solidFill>
                                      <a:latin typeface="Cambria Math" panose="02040503050406030204" pitchFamily="18" charset="0"/>
                                    </a:rPr>
                                    <m:t>𝜎</m:t>
                                  </m:r>
                                </m:e>
                              </m:d>
                            </m:e>
                            <m:sub>
                              <m:r>
                                <a:rPr lang="en-US" altLang="ja-JP" i="1">
                                  <a:solidFill>
                                    <a:srgbClr val="0000CC"/>
                                  </a:solidFill>
                                  <a:latin typeface="Cambria Math" panose="02040503050406030204" pitchFamily="18" charset="0"/>
                                </a:rPr>
                                <m:t>𝑝</m:t>
                              </m:r>
                            </m:sub>
                          </m:sSub>
                        </m:num>
                        <m:den>
                          <m:r>
                            <m:rPr>
                              <m:sty m:val="p"/>
                            </m:rPr>
                            <a:rPr lang="en-US" altLang="ja-JP">
                              <a:solidFill>
                                <a:srgbClr val="0000CC"/>
                              </a:solidFill>
                              <a:latin typeface="Cambria Math" panose="02040503050406030204" pitchFamily="18" charset="0"/>
                            </a:rPr>
                            <m:t>d</m:t>
                          </m:r>
                          <m:r>
                            <a:rPr lang="en-US" altLang="ja-JP" i="1">
                              <a:solidFill>
                                <a:srgbClr val="0000CC"/>
                              </a:solidFill>
                              <a:latin typeface="Cambria Math" panose="02040503050406030204" pitchFamily="18" charset="0"/>
                            </a:rPr>
                            <m:t>{</m:t>
                          </m:r>
                          <m:r>
                            <a:rPr lang="en-US" altLang="ja-JP" i="1">
                              <a:solidFill>
                                <a:srgbClr val="0000CC"/>
                              </a:solidFill>
                              <a:latin typeface="Cambria Math" panose="02040503050406030204" pitchFamily="18" charset="0"/>
                            </a:rPr>
                            <m:t>𝑢</m:t>
                          </m:r>
                          <m:r>
                            <a:rPr lang="en-US" altLang="ja-JP" i="1">
                              <a:solidFill>
                                <a:srgbClr val="0000CC"/>
                              </a:solidFill>
                              <a:latin typeface="Cambria Math" panose="02040503050406030204" pitchFamily="18" charset="0"/>
                            </a:rPr>
                            <m:t>}</m:t>
                          </m:r>
                        </m:den>
                      </m:f>
                      <m:sSub>
                        <m:sSubPr>
                          <m:ctrlPr>
                            <a:rPr lang="en-US" altLang="ja-JP" i="1">
                              <a:solidFill>
                                <a:srgbClr val="0000CC"/>
                              </a:solidFill>
                              <a:latin typeface="Cambria Math" panose="02040503050406030204" pitchFamily="18" charset="0"/>
                            </a:rPr>
                          </m:ctrlPr>
                        </m:sSubPr>
                        <m:e>
                          <m:r>
                            <a:rPr lang="en-US" altLang="ja-JP" i="1">
                              <a:solidFill>
                                <a:srgbClr val="0000CC"/>
                              </a:solidFill>
                              <a:latin typeface="Cambria Math" panose="02040503050406030204" pitchFamily="18" charset="0"/>
                            </a:rPr>
                            <m:t>𝑉</m:t>
                          </m:r>
                        </m:e>
                        <m:sub>
                          <m:r>
                            <a:rPr lang="en-US" altLang="ja-JP" i="1">
                              <a:solidFill>
                                <a:srgbClr val="0000CC"/>
                              </a:solidFill>
                              <a:latin typeface="Cambria Math" panose="02040503050406030204" pitchFamily="18" charset="0"/>
                            </a:rPr>
                            <m:t>𝑝</m:t>
                          </m:r>
                        </m:sub>
                      </m:sSub>
                      <m:r>
                        <a:rPr lang="en-US" altLang="ja-JP" b="0" i="1" smtClean="0">
                          <a:latin typeface="Cambria Math" panose="02040503050406030204" pitchFamily="18" charset="0"/>
                        </a:rPr>
                        <m:t>+</m:t>
                      </m:r>
                      <m:sSubSup>
                        <m:sSubSupPr>
                          <m:ctrlPr>
                            <a:rPr lang="en-US" altLang="ja-JP" b="0" i="1" smtClean="0">
                              <a:latin typeface="Cambria Math" panose="02040503050406030204" pitchFamily="18" charset="0"/>
                            </a:rPr>
                          </m:ctrlPr>
                        </m:sSubSupPr>
                        <m:e>
                          <m:d>
                            <m:dPr>
                              <m:begChr m:val="["/>
                              <m:endChr m:val="]"/>
                              <m:ctrlPr>
                                <a:rPr lang="en-US" altLang="ja-JP" i="1">
                                  <a:latin typeface="Cambria Math" panose="02040503050406030204" pitchFamily="18" charset="0"/>
                                </a:rPr>
                              </m:ctrlPr>
                            </m:dPr>
                            <m:e>
                              <m:r>
                                <a:rPr lang="en-US" altLang="ja-JP" i="1">
                                  <a:latin typeface="Cambria Math" panose="02040503050406030204" pitchFamily="18" charset="0"/>
                                </a:rPr>
                                <m:t>𝐵</m:t>
                              </m:r>
                            </m:e>
                          </m:d>
                        </m:e>
                        <m:sub>
                          <m:r>
                            <a:rPr lang="en-US" altLang="ja-JP" i="1">
                              <a:latin typeface="Cambria Math" panose="02040503050406030204" pitchFamily="18" charset="0"/>
                            </a:rPr>
                            <m:t>𝑝</m:t>
                          </m:r>
                        </m:sub>
                        <m:sup>
                          <m:r>
                            <m:rPr>
                              <m:sty m:val="p"/>
                            </m:rPr>
                            <a:rPr lang="en-US" altLang="ja-JP" b="0" i="0" smtClean="0">
                              <a:latin typeface="Cambria Math" panose="02040503050406030204" pitchFamily="18" charset="0"/>
                            </a:rPr>
                            <m:t>T</m:t>
                          </m:r>
                        </m:sup>
                      </m:sSubSup>
                      <m:sSub>
                        <m:sSubPr>
                          <m:ctrlPr>
                            <a:rPr lang="en-US" altLang="ja-JP" b="0" i="1" smtClean="0">
                              <a:latin typeface="Cambria Math" panose="02040503050406030204" pitchFamily="18" charset="0"/>
                            </a:rPr>
                          </m:ctrlPr>
                        </m:sSubPr>
                        <m:e>
                          <m:d>
                            <m:dPr>
                              <m:begChr m:val="{"/>
                              <m:endChr m:val="}"/>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𝜎</m:t>
                              </m:r>
                            </m:e>
                          </m:d>
                        </m:e>
                        <m:sub>
                          <m:r>
                            <a:rPr lang="en-US" altLang="ja-JP" b="0" i="1" smtClean="0">
                              <a:latin typeface="Cambria Math" panose="02040503050406030204" pitchFamily="18" charset="0"/>
                            </a:rPr>
                            <m:t>𝑝</m:t>
                          </m:r>
                        </m:sub>
                      </m:sSub>
                      <m:f>
                        <m:fPr>
                          <m:ctrlPr>
                            <a:rPr lang="en-US" altLang="ja-JP" i="1">
                              <a:latin typeface="Cambria Math" panose="02040503050406030204" pitchFamily="18" charset="0"/>
                            </a:rPr>
                          </m:ctrlPr>
                        </m:fPr>
                        <m:num>
                          <m:sSub>
                            <m:sSubPr>
                              <m:ctrlPr>
                                <a:rPr lang="en-US" altLang="ja-JP" i="1">
                                  <a:latin typeface="Cambria Math" panose="02040503050406030204" pitchFamily="18" charset="0"/>
                                </a:rPr>
                              </m:ctrlPr>
                            </m:sSubPr>
                            <m:e>
                              <m:r>
                                <a:rPr lang="en-US" altLang="ja-JP" i="1">
                                  <a:latin typeface="Cambria Math" panose="02040503050406030204" pitchFamily="18" charset="0"/>
                                </a:rPr>
                                <m:t> </m:t>
                              </m:r>
                              <m:r>
                                <m:rPr>
                                  <m:sty m:val="p"/>
                                </m:rPr>
                                <a:rPr lang="en-US" altLang="ja-JP">
                                  <a:latin typeface="Cambria Math" panose="02040503050406030204" pitchFamily="18" charset="0"/>
                                </a:rPr>
                                <m:t>d</m:t>
                              </m:r>
                              <m:r>
                                <a:rPr lang="en-US" altLang="ja-JP" b="0" i="1" smtClean="0">
                                  <a:latin typeface="Cambria Math" panose="02040503050406030204" pitchFamily="18" charset="0"/>
                                </a:rPr>
                                <m:t>𝑉</m:t>
                              </m:r>
                            </m:e>
                            <m:sub>
                              <m:r>
                                <a:rPr lang="en-US" altLang="ja-JP" i="1">
                                  <a:latin typeface="Cambria Math" panose="02040503050406030204" pitchFamily="18" charset="0"/>
                                </a:rPr>
                                <m:t>𝑝</m:t>
                              </m:r>
                            </m:sub>
                          </m:sSub>
                        </m:num>
                        <m:den>
                          <m:r>
                            <m:rPr>
                              <m:sty m:val="p"/>
                            </m:rPr>
                            <a:rPr lang="en-US" altLang="ja-JP">
                              <a:latin typeface="Cambria Math" panose="02040503050406030204" pitchFamily="18" charset="0"/>
                            </a:rPr>
                            <m:t>d</m:t>
                          </m:r>
                          <m:r>
                            <a:rPr lang="en-US" altLang="ja-JP" i="1">
                              <a:latin typeface="Cambria Math" panose="02040503050406030204" pitchFamily="18" charset="0"/>
                            </a:rPr>
                            <m:t>{</m:t>
                          </m:r>
                          <m:r>
                            <a:rPr lang="en-US" altLang="ja-JP" i="1">
                              <a:latin typeface="Cambria Math" panose="02040503050406030204" pitchFamily="18" charset="0"/>
                            </a:rPr>
                            <m:t>𝑢</m:t>
                          </m:r>
                          <m:r>
                            <a:rPr lang="en-US" altLang="ja-JP" i="1">
                              <a:latin typeface="Cambria Math" panose="02040503050406030204" pitchFamily="18" charset="0"/>
                            </a:rPr>
                            <m:t>}</m:t>
                          </m:r>
                        </m:den>
                      </m:f>
                    </m:oMath>
                  </m:oMathPara>
                </a14:m>
                <a:endParaRPr kumimoji="1" lang="en-US" altLang="ja-JP" dirty="0"/>
              </a:p>
              <a:p>
                <a:pPr marL="0" indent="0">
                  <a:buNone/>
                </a:pPr>
                <a:endParaRPr kumimoji="1" lang="en-US" altLang="ja-JP" dirty="0"/>
              </a:p>
              <a:p>
                <a:endParaRPr kumimoji="1" lang="ja-JP" altLang="en-US" dirty="0"/>
              </a:p>
            </p:txBody>
          </p:sp>
        </mc:Choice>
        <mc:Fallback xmlns="">
          <p:sp>
            <p:nvSpPr>
              <p:cNvPr id="2" name="コンテンツ プレースホルダー 1">
                <a:extLst>
                  <a:ext uri="{FF2B5EF4-FFF2-40B4-BE49-F238E27FC236}">
                    <a16:creationId xmlns:a16="http://schemas.microsoft.com/office/drawing/2014/main" id="{60E60C00-2C6A-AC83-2FFB-F3CD1BA2E24F}"/>
                  </a:ext>
                </a:extLst>
              </p:cNvPr>
              <p:cNvSpPr>
                <a:spLocks noGrp="1" noRot="1" noChangeAspect="1" noMove="1" noResize="1" noEditPoints="1" noAdjustHandles="1" noChangeArrowheads="1" noChangeShapeType="1" noTextEdit="1"/>
              </p:cNvSpPr>
              <p:nvPr>
                <p:ph idx="1"/>
              </p:nvPr>
            </p:nvSpPr>
            <p:spPr>
              <a:blipFill>
                <a:blip r:embed="rId2"/>
                <a:stretch>
                  <a:fillRect l="-1746" t="-1478"/>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2BB1B826-8103-453E-9194-771473703727}"/>
              </a:ext>
            </a:extLst>
          </p:cNvPr>
          <p:cNvSpPr>
            <a:spLocks noGrp="1"/>
          </p:cNvSpPr>
          <p:nvPr>
            <p:ph type="title"/>
          </p:nvPr>
        </p:nvSpPr>
        <p:spPr/>
        <p:txBody>
          <a:bodyPr/>
          <a:lstStyle/>
          <a:p>
            <a:r>
              <a:rPr lang="en-US" altLang="ja-JP" dirty="0"/>
              <a:t>(</a:t>
            </a:r>
            <a:r>
              <a:rPr lang="ja-JP" altLang="en-US" dirty="0"/>
              <a:t>接線</a:t>
            </a:r>
            <a:r>
              <a:rPr lang="en-US" altLang="ja-JP" dirty="0"/>
              <a:t>)</a:t>
            </a:r>
            <a:r>
              <a:rPr lang="ja-JP" altLang="en-US" dirty="0"/>
              <a:t>剛性マトリックス</a:t>
            </a:r>
            <a:endParaRPr kumimoji="1" lang="ja-JP" altLang="en-US" dirty="0"/>
          </a:p>
        </p:txBody>
      </p:sp>
      <p:sp>
        <p:nvSpPr>
          <p:cNvPr id="4" name="スライド番号プレースホルダー 3">
            <a:extLst>
              <a:ext uri="{FF2B5EF4-FFF2-40B4-BE49-F238E27FC236}">
                <a16:creationId xmlns:a16="http://schemas.microsoft.com/office/drawing/2014/main" id="{1530C640-B5C6-0806-99D4-3FE207DC236C}"/>
              </a:ext>
            </a:extLst>
          </p:cNvPr>
          <p:cNvSpPr>
            <a:spLocks noGrp="1"/>
          </p:cNvSpPr>
          <p:nvPr>
            <p:ph type="sldNum" sz="quarter" idx="4"/>
          </p:nvPr>
        </p:nvSpPr>
        <p:spPr/>
        <p:txBody>
          <a:bodyPr/>
          <a:lstStyle/>
          <a:p>
            <a:r>
              <a:rPr lang="en-US" altLang="ja-JP"/>
              <a:t>P. </a:t>
            </a:r>
            <a:fld id="{F8FDF831-B0A3-4B44-A20D-7581D5587101}" type="slidenum">
              <a:rPr lang="ja-JP" altLang="en-US" smtClean="0"/>
              <a:pPr/>
              <a:t>11</a:t>
            </a:fld>
            <a:endParaRPr lang="ja-JP" altLang="en-US" dirty="0"/>
          </a:p>
        </p:txBody>
      </p:sp>
      <p:sp>
        <p:nvSpPr>
          <p:cNvPr id="5" name="テキスト ボックス 4">
            <a:extLst>
              <a:ext uri="{FF2B5EF4-FFF2-40B4-BE49-F238E27FC236}">
                <a16:creationId xmlns:a16="http://schemas.microsoft.com/office/drawing/2014/main" id="{B4F86A77-3494-B171-2618-CABE665EF826}"/>
              </a:ext>
            </a:extLst>
          </p:cNvPr>
          <p:cNvSpPr txBox="1"/>
          <p:nvPr/>
        </p:nvSpPr>
        <p:spPr>
          <a:xfrm>
            <a:off x="9048328" y="623890"/>
            <a:ext cx="3060453" cy="707886"/>
          </a:xfrm>
          <a:prstGeom prst="rect">
            <a:avLst/>
          </a:prstGeom>
          <a:solidFill>
            <a:schemeClr val="bg1">
              <a:lumMod val="75000"/>
            </a:schemeClr>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簡単のため，あえて</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不正確な記述をしています．</a:t>
            </a:r>
          </a:p>
        </p:txBody>
      </p:sp>
      <p:sp>
        <p:nvSpPr>
          <p:cNvPr id="6" name="テキスト ボックス 5">
            <a:extLst>
              <a:ext uri="{FF2B5EF4-FFF2-40B4-BE49-F238E27FC236}">
                <a16:creationId xmlns:a16="http://schemas.microsoft.com/office/drawing/2014/main" id="{37066C55-7040-DA86-D681-E86916ABC121}"/>
              </a:ext>
            </a:extLst>
          </p:cNvPr>
          <p:cNvSpPr txBox="1"/>
          <p:nvPr/>
        </p:nvSpPr>
        <p:spPr>
          <a:xfrm>
            <a:off x="10527977" y="2672916"/>
            <a:ext cx="907621" cy="707886"/>
          </a:xfrm>
          <a:prstGeom prst="rect">
            <a:avLst/>
          </a:prstGeom>
          <a:noFill/>
          <a:ln w="12700">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不変で</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対称</a:t>
            </a:r>
          </a:p>
        </p:txBody>
      </p:sp>
      <p:sp>
        <p:nvSpPr>
          <p:cNvPr id="7" name="テキスト ボックス 6">
            <a:extLst>
              <a:ext uri="{FF2B5EF4-FFF2-40B4-BE49-F238E27FC236}">
                <a16:creationId xmlns:a16="http://schemas.microsoft.com/office/drawing/2014/main" id="{89D8F124-9978-4FCF-AC2E-13C9D1BF1E44}"/>
              </a:ext>
            </a:extLst>
          </p:cNvPr>
          <p:cNvSpPr txBox="1"/>
          <p:nvPr/>
        </p:nvSpPr>
        <p:spPr>
          <a:xfrm>
            <a:off x="10493728" y="4185084"/>
            <a:ext cx="954107" cy="707886"/>
          </a:xfrm>
          <a:prstGeom prst="rect">
            <a:avLst/>
          </a:prstGeom>
          <a:noFill/>
          <a:ln w="12700">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000" dirty="0">
                <a:latin typeface="MS UI Gothic" panose="020B0600070205080204" pitchFamily="50" charset="-128"/>
                <a:ea typeface="MS UI Gothic" panose="020B0600070205080204" pitchFamily="50" charset="-128"/>
              </a:rPr>
              <a:t>可変</a:t>
            </a:r>
            <a:r>
              <a:rPr kumimoji="1" lang="ja-JP" altLang="en-US" sz="2000" dirty="0">
                <a:latin typeface="MS UI Gothic" panose="020B0600070205080204" pitchFamily="50" charset="-128"/>
                <a:ea typeface="MS UI Gothic" panose="020B0600070205080204" pitchFamily="50" charset="-128"/>
              </a:rPr>
              <a:t>で</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非対称</a:t>
            </a:r>
          </a:p>
        </p:txBody>
      </p:sp>
      <p:sp>
        <p:nvSpPr>
          <p:cNvPr id="8" name="四角形: 角を丸くする 7">
            <a:extLst>
              <a:ext uri="{FF2B5EF4-FFF2-40B4-BE49-F238E27FC236}">
                <a16:creationId xmlns:a16="http://schemas.microsoft.com/office/drawing/2014/main" id="{8A62FDA5-D9BC-FDA4-BBA1-1E7F71E4F411}"/>
              </a:ext>
            </a:extLst>
          </p:cNvPr>
          <p:cNvSpPr/>
          <p:nvPr/>
        </p:nvSpPr>
        <p:spPr>
          <a:xfrm>
            <a:off x="1541028" y="5085184"/>
            <a:ext cx="9109012" cy="924816"/>
          </a:xfrm>
          <a:prstGeom prst="roundRect">
            <a:avLst>
              <a:gd name="adj" fmla="val 25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MS UI Gothic" panose="020B0600070205080204" pitchFamily="50" charset="-128"/>
                <a:ea typeface="MS UI Gothic" panose="020B0600070205080204" pitchFamily="50" charset="-128"/>
              </a:rPr>
              <a:t>大変形の接線剛性マトリックスは可変かつ非対称．</a:t>
            </a:r>
            <a:br>
              <a:rPr kumimoji="1" lang="en-US" altLang="ja-JP" sz="2800" dirty="0">
                <a:solidFill>
                  <a:schemeClr val="tx1"/>
                </a:solidFill>
                <a:latin typeface="MS UI Gothic" panose="020B0600070205080204" pitchFamily="50" charset="-128"/>
                <a:ea typeface="MS UI Gothic" panose="020B0600070205080204" pitchFamily="50" charset="-128"/>
              </a:rPr>
            </a:br>
            <a:r>
              <a:rPr kumimoji="1" lang="ja-JP" altLang="en-US" sz="2000" dirty="0">
                <a:solidFill>
                  <a:schemeClr val="tx1"/>
                </a:solidFill>
                <a:latin typeface="MS UI Gothic" panose="020B0600070205080204" pitchFamily="50" charset="-128"/>
                <a:ea typeface="MS UI Gothic" panose="020B0600070205080204" pitchFamily="50" charset="-128"/>
              </a:rPr>
              <a:t>計算時間とメモリ使用量の削減のため，強引に対称化して解く方法が採られることがある．</a:t>
            </a:r>
            <a:endParaRPr kumimoji="1" lang="ja-JP" altLang="en-US" sz="2800" dirty="0">
              <a:solidFill>
                <a:schemeClr val="tx1"/>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2382570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382E2C91-4F2A-D2FC-8FEE-8E4D0EA3CD13}"/>
                  </a:ext>
                </a:extLst>
              </p:cNvPr>
              <p:cNvSpPr>
                <a:spLocks noGrp="1"/>
              </p:cNvSpPr>
              <p:nvPr>
                <p:ph idx="1"/>
              </p:nvPr>
            </p:nvSpPr>
            <p:spPr/>
            <p:txBody>
              <a:bodyPr/>
              <a:lstStyle/>
              <a:p>
                <a:r>
                  <a:rPr kumimoji="1" lang="ja-JP" altLang="en-US" dirty="0"/>
                  <a:t>大変形を受ける弾性体（超弾性体）の構成式は「</a:t>
                </a:r>
                <a:r>
                  <a:rPr kumimoji="1" lang="ja-JP" altLang="en-US" dirty="0">
                    <a:solidFill>
                      <a:srgbClr val="C00000"/>
                    </a:solidFill>
                  </a:rPr>
                  <a:t>ひずみエネルギー密度関数</a:t>
                </a:r>
                <a:r>
                  <a:rPr kumimoji="1" lang="ja-JP" altLang="en-US" dirty="0"/>
                  <a:t>」と呼ばれる関数（ひずみ経路に非依存）で記述される．</a:t>
                </a:r>
                <a:endParaRPr kumimoji="1" lang="en-US" altLang="ja-JP" dirty="0"/>
              </a:p>
              <a:p>
                <a:r>
                  <a:rPr kumimoji="1" lang="ja-JP" altLang="en-US" dirty="0"/>
                  <a:t>１次元の線形バネ（バネ定数</a:t>
                </a:r>
                <a14:m>
                  <m:oMath xmlns:m="http://schemas.openxmlformats.org/officeDocument/2006/math">
                    <m:r>
                      <a:rPr kumimoji="1" lang="en-US" altLang="ja-JP" b="0" i="1" smtClean="0">
                        <a:latin typeface="Cambria Math" panose="02040503050406030204" pitchFamily="18" charset="0"/>
                      </a:rPr>
                      <m:t>𝑘</m:t>
                    </m:r>
                  </m:oMath>
                </a14:m>
                <a:r>
                  <a:rPr kumimoji="1" lang="ja-JP" altLang="en-US" dirty="0"/>
                  <a:t>）の場合</a:t>
                </a:r>
                <a:r>
                  <a:rPr kumimoji="1" lang="en-US" altLang="ja-JP" dirty="0"/>
                  <a:t>:</a:t>
                </a:r>
                <a:endParaRPr lang="en-US" altLang="ja-JP" dirty="0"/>
              </a:p>
              <a:p>
                <a:pPr lvl="1"/>
                <a:r>
                  <a:rPr lang="ja-JP" altLang="en-US" dirty="0"/>
                  <a:t>弾性</a:t>
                </a:r>
                <a:r>
                  <a:rPr kumimoji="1" lang="ja-JP" altLang="en-US" b="0" dirty="0"/>
                  <a:t>エネルギー：</a:t>
                </a:r>
                <a14:m>
                  <m:oMath xmlns:m="http://schemas.openxmlformats.org/officeDocument/2006/math">
                    <m:r>
                      <a:rPr kumimoji="1" lang="en-US" altLang="ja-JP" b="0" i="1" smtClean="0">
                        <a:latin typeface="Cambria Math" panose="02040503050406030204" pitchFamily="18" charset="0"/>
                      </a:rPr>
                      <m:t>𝑊</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𝑢</m:t>
                    </m:r>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r>
                          <a:rPr kumimoji="1" lang="en-US" altLang="ja-JP" b="0" i="1" smtClean="0">
                            <a:latin typeface="Cambria Math" panose="02040503050406030204" pitchFamily="18" charset="0"/>
                          </a:rPr>
                          <m:t>1</m:t>
                        </m:r>
                      </m:num>
                      <m:den>
                        <m:r>
                          <a:rPr kumimoji="1" lang="en-US" altLang="ja-JP" b="0" i="1" smtClean="0">
                            <a:latin typeface="Cambria Math" panose="02040503050406030204" pitchFamily="18" charset="0"/>
                          </a:rPr>
                          <m:t>2</m:t>
                        </m:r>
                      </m:den>
                    </m:f>
                    <m:r>
                      <a:rPr kumimoji="1" lang="en-US" altLang="ja-JP" b="0" i="1" smtClean="0">
                        <a:latin typeface="Cambria Math" panose="02040503050406030204" pitchFamily="18" charset="0"/>
                      </a:rPr>
                      <m:t>𝑘</m:t>
                    </m:r>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𝑢</m:t>
                        </m:r>
                      </m:e>
                      <m:sup>
                        <m:r>
                          <a:rPr kumimoji="1" lang="en-US" altLang="ja-JP" b="0" i="1" smtClean="0">
                            <a:latin typeface="Cambria Math" panose="02040503050406030204" pitchFamily="18" charset="0"/>
                          </a:rPr>
                          <m:t>2</m:t>
                        </m:r>
                      </m:sup>
                    </m:sSup>
                  </m:oMath>
                </a14:m>
                <a:endParaRPr kumimoji="1" lang="en-US" altLang="ja-JP" dirty="0"/>
              </a:p>
              <a:p>
                <a:pPr lvl="1"/>
                <a:r>
                  <a:rPr lang="ja-JP" altLang="en-US" dirty="0"/>
                  <a:t>荷重：</a:t>
                </a:r>
                <a14:m>
                  <m:oMath xmlns:m="http://schemas.openxmlformats.org/officeDocument/2006/math">
                    <m:r>
                      <a:rPr lang="en-US" altLang="ja-JP" b="0" i="1" smtClean="0">
                        <a:latin typeface="Cambria Math" panose="02040503050406030204" pitchFamily="18" charset="0"/>
                      </a:rPr>
                      <m:t>𝑓</m:t>
                    </m:r>
                    <m:r>
                      <a:rPr lang="en-US" altLang="ja-JP" b="0" i="0" smtClean="0">
                        <a:latin typeface="Cambria Math" panose="02040503050406030204" pitchFamily="18" charset="0"/>
                      </a:rPr>
                      <m:t>=</m:t>
                    </m:r>
                    <m:f>
                      <m:fPr>
                        <m:ctrlPr>
                          <a:rPr lang="en-US" altLang="ja-JP" b="0" i="1" smtClean="0">
                            <a:latin typeface="Cambria Math" panose="02040503050406030204" pitchFamily="18" charset="0"/>
                          </a:rPr>
                        </m:ctrlPr>
                      </m:fPr>
                      <m:num>
                        <m:r>
                          <m:rPr>
                            <m:sty m:val="p"/>
                          </m:rPr>
                          <a:rPr lang="en-US" altLang="ja-JP" b="0" i="0" smtClean="0">
                            <a:latin typeface="Cambria Math" panose="02040503050406030204" pitchFamily="18" charset="0"/>
                          </a:rPr>
                          <m:t>d</m:t>
                        </m:r>
                        <m:r>
                          <a:rPr lang="en-US" altLang="ja-JP" b="0" i="1" smtClean="0">
                            <a:latin typeface="Cambria Math" panose="02040503050406030204" pitchFamily="18" charset="0"/>
                          </a:rPr>
                          <m:t>𝑊</m:t>
                        </m:r>
                      </m:num>
                      <m:den>
                        <m:r>
                          <m:rPr>
                            <m:sty m:val="p"/>
                          </m:rPr>
                          <a:rPr lang="en-US" altLang="ja-JP" b="0" i="0" smtClean="0">
                            <a:latin typeface="Cambria Math" panose="02040503050406030204" pitchFamily="18" charset="0"/>
                          </a:rPr>
                          <m:t>d</m:t>
                        </m:r>
                        <m:r>
                          <a:rPr lang="en-US" altLang="ja-JP" b="0" i="1" smtClean="0">
                            <a:latin typeface="Cambria Math" panose="02040503050406030204" pitchFamily="18" charset="0"/>
                          </a:rPr>
                          <m:t>𝑢</m:t>
                        </m:r>
                      </m:den>
                    </m:f>
                    <m:r>
                      <a:rPr lang="en-US" altLang="ja-JP" b="0" i="1" smtClean="0">
                        <a:latin typeface="Cambria Math" panose="02040503050406030204" pitchFamily="18" charset="0"/>
                      </a:rPr>
                      <m:t>=</m:t>
                    </m:r>
                    <m:r>
                      <a:rPr lang="en-US" altLang="ja-JP" b="0" i="1" smtClean="0">
                        <a:latin typeface="Cambria Math" panose="02040503050406030204" pitchFamily="18" charset="0"/>
                      </a:rPr>
                      <m:t>𝑘𝑢</m:t>
                    </m:r>
                  </m:oMath>
                </a14:m>
                <a:r>
                  <a:rPr kumimoji="1" lang="en-US" altLang="ja-JP" dirty="0"/>
                  <a:t>		</a:t>
                </a:r>
                <a:r>
                  <a:rPr kumimoji="1" lang="ja-JP" altLang="en-US" sz="1800" dirty="0"/>
                  <a:t>←フックの法則</a:t>
                </a:r>
                <a:endParaRPr kumimoji="1" lang="en-US" altLang="ja-JP" dirty="0"/>
              </a:p>
              <a:p>
                <a:r>
                  <a:rPr kumimoji="1" lang="ja-JP" altLang="en-US" dirty="0"/>
                  <a:t>線形等方弾性体の場合：</a:t>
                </a:r>
                <a:endParaRPr kumimoji="1" lang="en-US" altLang="ja-JP" dirty="0"/>
              </a:p>
              <a:p>
                <a:pPr lvl="1"/>
                <a:r>
                  <a:rPr lang="ja-JP" altLang="en-US" dirty="0"/>
                  <a:t>ひずみエネルギー密度：</a:t>
                </a:r>
                <a14:m>
                  <m:oMath xmlns:m="http://schemas.openxmlformats.org/officeDocument/2006/math">
                    <m:r>
                      <a:rPr lang="en-US" altLang="ja-JP" b="0" i="1" smtClean="0">
                        <a:latin typeface="Cambria Math" panose="02040503050406030204" pitchFamily="18" charset="0"/>
                      </a:rPr>
                      <m:t>𝑊</m:t>
                    </m:r>
                    <m:d>
                      <m:dPr>
                        <m:ctrlPr>
                          <a:rPr lang="en-US" altLang="ja-JP" b="0" i="1" smtClean="0">
                            <a:latin typeface="Cambria Math" panose="02040503050406030204" pitchFamily="18" charset="0"/>
                          </a:rPr>
                        </m:ctrlPr>
                      </m:dPr>
                      <m:e>
                        <m:r>
                          <a:rPr lang="en-US" altLang="ja-JP" b="1" i="1" smtClean="0">
                            <a:latin typeface="Cambria Math" panose="02040503050406030204" pitchFamily="18" charset="0"/>
                          </a:rPr>
                          <m:t>𝜺</m:t>
                        </m:r>
                      </m:e>
                    </m:d>
                    <m:r>
                      <a:rPr lang="en-US" altLang="ja-JP" b="0" i="1" smtClean="0">
                        <a:latin typeface="Cambria Math" panose="02040503050406030204" pitchFamily="18" charset="0"/>
                      </a:rPr>
                      <m:t>=</m:t>
                    </m:r>
                    <m:f>
                      <m:fPr>
                        <m:ctrlPr>
                          <a:rPr lang="en-US" altLang="ja-JP" b="0" i="1" smtClean="0">
                            <a:latin typeface="Cambria Math" panose="02040503050406030204" pitchFamily="18" charset="0"/>
                          </a:rPr>
                        </m:ctrlPr>
                      </m:fPr>
                      <m:num>
                        <m:r>
                          <a:rPr lang="en-US" altLang="ja-JP" b="0" i="1" smtClean="0">
                            <a:latin typeface="Cambria Math" panose="02040503050406030204" pitchFamily="18" charset="0"/>
                          </a:rPr>
                          <m:t>1</m:t>
                        </m:r>
                      </m:num>
                      <m:den>
                        <m:r>
                          <a:rPr lang="en-US" altLang="ja-JP" b="0" i="1" smtClean="0">
                            <a:latin typeface="Cambria Math" panose="02040503050406030204" pitchFamily="18" charset="0"/>
                          </a:rPr>
                          <m:t>2</m:t>
                        </m:r>
                      </m:den>
                    </m:f>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𝜎</m:t>
                        </m:r>
                      </m:e>
                      <m:sub>
                        <m:r>
                          <a:rPr lang="en-US" altLang="ja-JP" b="0" i="1" smtClean="0">
                            <a:latin typeface="Cambria Math" panose="02040503050406030204" pitchFamily="18" charset="0"/>
                          </a:rPr>
                          <m:t>𝑖𝑗</m:t>
                        </m:r>
                      </m:sub>
                    </m:sSub>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𝜀</m:t>
                        </m:r>
                      </m:e>
                      <m:sub>
                        <m:r>
                          <a:rPr lang="en-US" altLang="ja-JP" b="0" i="1" smtClean="0">
                            <a:latin typeface="Cambria Math" panose="02040503050406030204" pitchFamily="18" charset="0"/>
                          </a:rPr>
                          <m:t>𝑖𝑗</m:t>
                        </m:r>
                      </m:sub>
                    </m:sSub>
                    <m:r>
                      <a:rPr lang="en-US" altLang="ja-JP" b="0" i="1" smtClean="0">
                        <a:latin typeface="Cambria Math" panose="02040503050406030204" pitchFamily="18" charset="0"/>
                      </a:rPr>
                      <m:t>=</m:t>
                    </m:r>
                    <m:f>
                      <m:fPr>
                        <m:ctrlPr>
                          <a:rPr lang="en-US" altLang="ja-JP" b="0" i="1" smtClean="0">
                            <a:latin typeface="Cambria Math" panose="02040503050406030204" pitchFamily="18" charset="0"/>
                          </a:rPr>
                        </m:ctrlPr>
                      </m:fPr>
                      <m:num>
                        <m:r>
                          <a:rPr lang="en-US" altLang="ja-JP" b="0" i="1" smtClean="0">
                            <a:latin typeface="Cambria Math" panose="02040503050406030204" pitchFamily="18" charset="0"/>
                          </a:rPr>
                          <m:t>1</m:t>
                        </m:r>
                      </m:num>
                      <m:den>
                        <m:r>
                          <a:rPr lang="en-US" altLang="ja-JP" b="0" i="1" smtClean="0">
                            <a:latin typeface="Cambria Math" panose="02040503050406030204" pitchFamily="18" charset="0"/>
                          </a:rPr>
                          <m:t>2</m:t>
                        </m:r>
                      </m:den>
                    </m:f>
                    <m:r>
                      <a:rPr lang="en-US" altLang="ja-JP" b="0" i="1" smtClean="0">
                        <a:latin typeface="Cambria Math" panose="02040503050406030204" pitchFamily="18" charset="0"/>
                      </a:rPr>
                      <m:t>(3</m:t>
                    </m:r>
                    <m:r>
                      <a:rPr lang="en-US" altLang="ja-JP" i="1">
                        <a:latin typeface="Cambria Math" panose="02040503050406030204" pitchFamily="18" charset="0"/>
                      </a:rPr>
                      <m:t>𝐺</m:t>
                    </m:r>
                    <m:r>
                      <a:rPr lang="en-US" altLang="ja-JP" b="0" i="1" smtClean="0">
                        <a:latin typeface="Cambria Math" panose="02040503050406030204" pitchFamily="18" charset="0"/>
                      </a:rPr>
                      <m:t>)</m:t>
                    </m:r>
                    <m:sSubSup>
                      <m:sSubSupPr>
                        <m:ctrlPr>
                          <a:rPr lang="en-US" altLang="ja-JP" b="0" i="1" smtClean="0">
                            <a:latin typeface="Cambria Math" panose="02040503050406030204" pitchFamily="18" charset="0"/>
                          </a:rPr>
                        </m:ctrlPr>
                      </m:sSubSupPr>
                      <m:e>
                        <m:r>
                          <a:rPr lang="en-US" altLang="ja-JP" b="0" i="1" smtClean="0">
                            <a:latin typeface="Cambria Math" panose="02040503050406030204" pitchFamily="18" charset="0"/>
                          </a:rPr>
                          <m:t>𝜀</m:t>
                        </m:r>
                      </m:e>
                      <m:sub>
                        <m:r>
                          <m:rPr>
                            <m:sty m:val="p"/>
                          </m:rPr>
                          <a:rPr lang="en-US" altLang="ja-JP" b="0" i="0" smtClean="0">
                            <a:latin typeface="Cambria Math" panose="02040503050406030204" pitchFamily="18" charset="0"/>
                          </a:rPr>
                          <m:t>equ</m:t>
                        </m:r>
                      </m:sub>
                      <m:sup>
                        <m:r>
                          <a:rPr lang="en-US" altLang="ja-JP" b="0" i="1" smtClean="0">
                            <a:latin typeface="Cambria Math" panose="02040503050406030204" pitchFamily="18" charset="0"/>
                          </a:rPr>
                          <m:t>2</m:t>
                        </m:r>
                      </m:sup>
                    </m:sSubSup>
                    <m:r>
                      <a:rPr lang="en-US" altLang="ja-JP" b="0" i="1" smtClean="0">
                        <a:latin typeface="Cambria Math" panose="02040503050406030204" pitchFamily="18" charset="0"/>
                      </a:rPr>
                      <m:t>+</m:t>
                    </m:r>
                    <m:f>
                      <m:fPr>
                        <m:ctrlPr>
                          <a:rPr lang="en-US" altLang="ja-JP" b="0" i="1" smtClean="0">
                            <a:highlight>
                              <a:srgbClr val="FFFF00"/>
                            </a:highlight>
                            <a:latin typeface="Cambria Math" panose="02040503050406030204" pitchFamily="18" charset="0"/>
                          </a:rPr>
                        </m:ctrlPr>
                      </m:fPr>
                      <m:num>
                        <m:r>
                          <a:rPr lang="en-US" altLang="ja-JP" b="0" i="1" smtClean="0">
                            <a:highlight>
                              <a:srgbClr val="FFFF00"/>
                            </a:highlight>
                            <a:latin typeface="Cambria Math" panose="02040503050406030204" pitchFamily="18" charset="0"/>
                          </a:rPr>
                          <m:t>1</m:t>
                        </m:r>
                      </m:num>
                      <m:den>
                        <m:r>
                          <a:rPr lang="en-US" altLang="ja-JP" b="0" i="1" smtClean="0">
                            <a:highlight>
                              <a:srgbClr val="FFFF00"/>
                            </a:highlight>
                            <a:latin typeface="Cambria Math" panose="02040503050406030204" pitchFamily="18" charset="0"/>
                          </a:rPr>
                          <m:t>2</m:t>
                        </m:r>
                      </m:den>
                    </m:f>
                    <m:r>
                      <a:rPr lang="en-US" altLang="ja-JP" b="0" i="1" smtClean="0">
                        <a:highlight>
                          <a:srgbClr val="FFFF00"/>
                        </a:highlight>
                        <a:latin typeface="Cambria Math" panose="02040503050406030204" pitchFamily="18" charset="0"/>
                      </a:rPr>
                      <m:t>𝐾</m:t>
                    </m:r>
                    <m:sSubSup>
                      <m:sSubSupPr>
                        <m:ctrlPr>
                          <a:rPr lang="en-US" altLang="ja-JP" b="0" i="1" smtClean="0">
                            <a:highlight>
                              <a:srgbClr val="FFFF00"/>
                            </a:highlight>
                            <a:latin typeface="Cambria Math" panose="02040503050406030204" pitchFamily="18" charset="0"/>
                          </a:rPr>
                        </m:ctrlPr>
                      </m:sSubSupPr>
                      <m:e>
                        <m:r>
                          <a:rPr lang="en-US" altLang="ja-JP" b="0" i="1" smtClean="0">
                            <a:highlight>
                              <a:srgbClr val="FFFF00"/>
                            </a:highlight>
                            <a:latin typeface="Cambria Math" panose="02040503050406030204" pitchFamily="18" charset="0"/>
                          </a:rPr>
                          <m:t>𝜀</m:t>
                        </m:r>
                      </m:e>
                      <m:sub>
                        <m:r>
                          <m:rPr>
                            <m:sty m:val="p"/>
                          </m:rPr>
                          <a:rPr lang="en-US" altLang="ja-JP" b="0" i="0" smtClean="0">
                            <a:highlight>
                              <a:srgbClr val="FFFF00"/>
                            </a:highlight>
                            <a:latin typeface="Cambria Math" panose="02040503050406030204" pitchFamily="18" charset="0"/>
                          </a:rPr>
                          <m:t>vol</m:t>
                        </m:r>
                      </m:sub>
                      <m:sup>
                        <m:r>
                          <a:rPr lang="en-US" altLang="ja-JP" b="0" i="1" smtClean="0">
                            <a:highlight>
                              <a:srgbClr val="FFFF00"/>
                            </a:highlight>
                            <a:latin typeface="Cambria Math" panose="02040503050406030204" pitchFamily="18" charset="0"/>
                          </a:rPr>
                          <m:t>2</m:t>
                        </m:r>
                      </m:sup>
                    </m:sSubSup>
                  </m:oMath>
                </a14:m>
                <a:endParaRPr kumimoji="1" lang="en-US" altLang="ja-JP" dirty="0">
                  <a:highlight>
                    <a:srgbClr val="FFFF00"/>
                  </a:highlight>
                </a:endParaRPr>
              </a:p>
              <a:p>
                <a:pPr lvl="1"/>
                <a:r>
                  <a:rPr lang="ja-JP" altLang="en-US" dirty="0"/>
                  <a:t>応力：</a:t>
                </a:r>
                <a14:m>
                  <m:oMath xmlns:m="http://schemas.openxmlformats.org/officeDocument/2006/math">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𝜎</m:t>
                        </m:r>
                      </m:e>
                      <m:sub>
                        <m:r>
                          <a:rPr lang="en-US" altLang="ja-JP" b="0" i="1" smtClean="0">
                            <a:latin typeface="Cambria Math" panose="02040503050406030204" pitchFamily="18" charset="0"/>
                          </a:rPr>
                          <m:t>𝑖𝑗</m:t>
                        </m:r>
                      </m:sub>
                    </m:sSub>
                    <m:r>
                      <a:rPr lang="en-US" altLang="ja-JP" b="0" i="1" smtClean="0">
                        <a:latin typeface="Cambria Math" panose="02040503050406030204" pitchFamily="18" charset="0"/>
                      </a:rPr>
                      <m:t>=</m:t>
                    </m:r>
                    <m:f>
                      <m:fPr>
                        <m:ctrlPr>
                          <a:rPr lang="en-US" altLang="ja-JP" b="0" i="1" smtClean="0">
                            <a:latin typeface="Cambria Math" panose="02040503050406030204" pitchFamily="18" charset="0"/>
                          </a:rPr>
                        </m:ctrlPr>
                      </m:fPr>
                      <m:num>
                        <m:r>
                          <m:rPr>
                            <m:sty m:val="p"/>
                          </m:rPr>
                          <a:rPr lang="en-US" altLang="ja-JP" b="0" i="0" smtClean="0">
                            <a:latin typeface="Cambria Math" panose="02040503050406030204" pitchFamily="18" charset="0"/>
                          </a:rPr>
                          <m:t>d</m:t>
                        </m:r>
                        <m:r>
                          <a:rPr lang="en-US" altLang="ja-JP" b="0" i="1" smtClean="0">
                            <a:latin typeface="Cambria Math" panose="02040503050406030204" pitchFamily="18" charset="0"/>
                          </a:rPr>
                          <m:t>𝑊</m:t>
                        </m:r>
                      </m:num>
                      <m:den>
                        <m:r>
                          <m:rPr>
                            <m:sty m:val="p"/>
                          </m:rPr>
                          <a:rPr lang="en-US" altLang="ja-JP" b="0" i="0" smtClean="0">
                            <a:latin typeface="Cambria Math" panose="02040503050406030204" pitchFamily="18" charset="0"/>
                          </a:rPr>
                          <m:t>d</m:t>
                        </m:r>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𝜀</m:t>
                            </m:r>
                          </m:e>
                          <m:sub>
                            <m:r>
                              <a:rPr lang="en-US" altLang="ja-JP" b="0" i="1" smtClean="0">
                                <a:latin typeface="Cambria Math" panose="02040503050406030204" pitchFamily="18" charset="0"/>
                              </a:rPr>
                              <m:t>𝑖𝑗</m:t>
                            </m:r>
                          </m:sub>
                        </m:sSub>
                      </m:den>
                    </m:f>
                    <m:r>
                      <a:rPr lang="en-US" altLang="ja-JP" b="0" i="1" smtClean="0">
                        <a:latin typeface="Cambria Math" panose="02040503050406030204" pitchFamily="18" charset="0"/>
                      </a:rPr>
                      <m:t>=2</m:t>
                    </m:r>
                    <m:r>
                      <a:rPr lang="en-US" altLang="ja-JP" b="0" i="1" smtClean="0">
                        <a:latin typeface="Cambria Math" panose="02040503050406030204" pitchFamily="18" charset="0"/>
                      </a:rPr>
                      <m:t>𝐺</m:t>
                    </m:r>
                    <m:d>
                      <m:dPr>
                        <m:ctrlPr>
                          <a:rPr lang="en-US" altLang="ja-JP" b="0" i="1" smtClean="0">
                            <a:latin typeface="Cambria Math" panose="02040503050406030204" pitchFamily="18" charset="0"/>
                          </a:rPr>
                        </m:ctrlPr>
                      </m:dPr>
                      <m:e>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𝜀</m:t>
                            </m:r>
                          </m:e>
                          <m:sub>
                            <m:r>
                              <a:rPr lang="en-US" altLang="ja-JP" b="0" i="1" smtClean="0">
                                <a:latin typeface="Cambria Math" panose="02040503050406030204" pitchFamily="18" charset="0"/>
                              </a:rPr>
                              <m:t>𝑖𝑗</m:t>
                            </m:r>
                          </m:sub>
                        </m:sSub>
                        <m:r>
                          <a:rPr lang="en-US" altLang="ja-JP" b="0" i="1" smtClean="0">
                            <a:latin typeface="Cambria Math" panose="02040503050406030204" pitchFamily="18" charset="0"/>
                          </a:rPr>
                          <m:t>−</m:t>
                        </m:r>
                        <m:f>
                          <m:fPr>
                            <m:ctrlPr>
                              <a:rPr lang="en-US" altLang="ja-JP" b="0" i="1" smtClean="0">
                                <a:latin typeface="Cambria Math" panose="02040503050406030204" pitchFamily="18" charset="0"/>
                              </a:rPr>
                            </m:ctrlPr>
                          </m:fPr>
                          <m:num>
                            <m:r>
                              <a:rPr lang="en-US" altLang="ja-JP" b="0" i="1" smtClean="0">
                                <a:latin typeface="Cambria Math" panose="02040503050406030204" pitchFamily="18" charset="0"/>
                              </a:rPr>
                              <m:t>1</m:t>
                            </m:r>
                          </m:num>
                          <m:den>
                            <m:r>
                              <a:rPr lang="en-US" altLang="ja-JP" b="0" i="1" smtClean="0">
                                <a:latin typeface="Cambria Math" panose="02040503050406030204" pitchFamily="18" charset="0"/>
                              </a:rPr>
                              <m:t>3</m:t>
                            </m:r>
                          </m:den>
                        </m:f>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𝛿</m:t>
                            </m:r>
                          </m:e>
                          <m:sub>
                            <m:r>
                              <a:rPr lang="en-US" altLang="ja-JP" b="0" i="1" smtClean="0">
                                <a:latin typeface="Cambria Math" panose="02040503050406030204" pitchFamily="18" charset="0"/>
                              </a:rPr>
                              <m:t>𝑖𝑗</m:t>
                            </m:r>
                          </m:sub>
                        </m:sSub>
                        <m:sSub>
                          <m:sSubPr>
                            <m:ctrlPr>
                              <a:rPr lang="en-US" altLang="ja-JP" b="0" i="1" smtClean="0">
                                <a:latin typeface="Cambria Math" panose="02040503050406030204" pitchFamily="18" charset="0"/>
                              </a:rPr>
                            </m:ctrlPr>
                          </m:sSubPr>
                          <m:e>
                            <m:r>
                              <a:rPr lang="en-US" altLang="ja-JP" i="1">
                                <a:latin typeface="Cambria Math" panose="02040503050406030204" pitchFamily="18" charset="0"/>
                              </a:rPr>
                              <m:t>𝜀</m:t>
                            </m:r>
                          </m:e>
                          <m:sub>
                            <m:r>
                              <a:rPr lang="en-US" altLang="ja-JP" b="0" i="1" smtClean="0">
                                <a:latin typeface="Cambria Math" panose="02040503050406030204" pitchFamily="18" charset="0"/>
                              </a:rPr>
                              <m:t>𝑘𝑘</m:t>
                            </m:r>
                          </m:sub>
                        </m:sSub>
                      </m:e>
                    </m:d>
                    <m:r>
                      <a:rPr lang="en-US" altLang="ja-JP" b="0" i="1" smtClean="0">
                        <a:latin typeface="Cambria Math" panose="02040503050406030204" pitchFamily="18" charset="0"/>
                      </a:rPr>
                      <m:t>+</m:t>
                    </m:r>
                    <m:r>
                      <a:rPr lang="en-US" altLang="ja-JP" b="0" i="1" smtClean="0">
                        <a:latin typeface="Cambria Math" panose="02040503050406030204" pitchFamily="18" charset="0"/>
                      </a:rPr>
                      <m:t>𝐾</m:t>
                    </m:r>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𝛿</m:t>
                        </m:r>
                      </m:e>
                      <m:sub>
                        <m:r>
                          <a:rPr lang="en-US" altLang="ja-JP" b="0" i="1" smtClean="0">
                            <a:latin typeface="Cambria Math" panose="02040503050406030204" pitchFamily="18" charset="0"/>
                          </a:rPr>
                          <m:t>𝑖𝑗</m:t>
                        </m:r>
                      </m:sub>
                    </m:sSub>
                    <m:sSub>
                      <m:sSubPr>
                        <m:ctrlPr>
                          <a:rPr lang="en-US" altLang="ja-JP" b="0" i="1" smtClean="0">
                            <a:latin typeface="Cambria Math" panose="02040503050406030204" pitchFamily="18" charset="0"/>
                          </a:rPr>
                        </m:ctrlPr>
                      </m:sSubPr>
                      <m:e>
                        <m:r>
                          <a:rPr lang="en-US" altLang="ja-JP" i="1">
                            <a:latin typeface="Cambria Math" panose="02040503050406030204" pitchFamily="18" charset="0"/>
                          </a:rPr>
                          <m:t>𝜀</m:t>
                        </m:r>
                      </m:e>
                      <m:sub>
                        <m:r>
                          <a:rPr lang="en-US" altLang="ja-JP" b="0" i="1" smtClean="0">
                            <a:latin typeface="Cambria Math" panose="02040503050406030204" pitchFamily="18" charset="0"/>
                          </a:rPr>
                          <m:t>𝑘𝑘</m:t>
                        </m:r>
                      </m:sub>
                    </m:sSub>
                  </m:oMath>
                </a14:m>
                <a:r>
                  <a:rPr kumimoji="1" lang="en-US" altLang="ja-JP" dirty="0"/>
                  <a:t>			</a:t>
                </a:r>
                <a:r>
                  <a:rPr kumimoji="1" lang="ja-JP" altLang="en-US" sz="1800" dirty="0"/>
                  <a:t>←一般化されたフックの法則</a:t>
                </a:r>
                <a:endParaRPr kumimoji="1" lang="en-US" altLang="ja-JP" dirty="0"/>
              </a:p>
              <a:p>
                <a:r>
                  <a:rPr kumimoji="1" lang="ja-JP" altLang="en-US" dirty="0"/>
                  <a:t>これを大変形領域の非線形弾性に拡張したものが超弾性体のひずみエネルギー密度関数．</a:t>
                </a:r>
              </a:p>
            </p:txBody>
          </p:sp>
        </mc:Choice>
        <mc:Fallback xmlns="">
          <p:sp>
            <p:nvSpPr>
              <p:cNvPr id="2" name="コンテンツ プレースホルダー 1">
                <a:extLst>
                  <a:ext uri="{FF2B5EF4-FFF2-40B4-BE49-F238E27FC236}">
                    <a16:creationId xmlns:a16="http://schemas.microsoft.com/office/drawing/2014/main" id="{382E2C91-4F2A-D2FC-8FEE-8E4D0EA3CD13}"/>
                  </a:ext>
                </a:extLst>
              </p:cNvPr>
              <p:cNvSpPr>
                <a:spLocks noGrp="1" noRot="1" noChangeAspect="1" noMove="1" noResize="1" noEditPoints="1" noAdjustHandles="1" noChangeArrowheads="1" noChangeShapeType="1" noTextEdit="1"/>
              </p:cNvSpPr>
              <p:nvPr>
                <p:ph idx="1"/>
              </p:nvPr>
            </p:nvSpPr>
            <p:spPr>
              <a:blipFill>
                <a:blip r:embed="rId2"/>
                <a:stretch>
                  <a:fillRect l="-1746" t="-1901" r="-1058"/>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1F3B2C3F-F760-9702-311F-BA266870B397}"/>
              </a:ext>
            </a:extLst>
          </p:cNvPr>
          <p:cNvSpPr>
            <a:spLocks noGrp="1"/>
          </p:cNvSpPr>
          <p:nvPr>
            <p:ph type="title"/>
          </p:nvPr>
        </p:nvSpPr>
        <p:spPr/>
        <p:txBody>
          <a:bodyPr/>
          <a:lstStyle/>
          <a:p>
            <a:r>
              <a:rPr kumimoji="1" lang="ja-JP" altLang="en-US" dirty="0"/>
              <a:t>超弾性体の構成式</a:t>
            </a:r>
          </a:p>
        </p:txBody>
      </p:sp>
      <p:sp>
        <p:nvSpPr>
          <p:cNvPr id="4" name="スライド番号プレースホルダー 3">
            <a:extLst>
              <a:ext uri="{FF2B5EF4-FFF2-40B4-BE49-F238E27FC236}">
                <a16:creationId xmlns:a16="http://schemas.microsoft.com/office/drawing/2014/main" id="{A1794B93-18B2-B47F-7CEF-72AC8A59A5BC}"/>
              </a:ext>
            </a:extLst>
          </p:cNvPr>
          <p:cNvSpPr>
            <a:spLocks noGrp="1"/>
          </p:cNvSpPr>
          <p:nvPr>
            <p:ph type="sldNum" sz="quarter" idx="4"/>
          </p:nvPr>
        </p:nvSpPr>
        <p:spPr/>
        <p:txBody>
          <a:bodyPr/>
          <a:lstStyle/>
          <a:p>
            <a:r>
              <a:rPr lang="en-US" altLang="ja-JP"/>
              <a:t>P. </a:t>
            </a:r>
            <a:fld id="{F8FDF831-B0A3-4B44-A20D-7581D5587101}" type="slidenum">
              <a:rPr lang="ja-JP" altLang="en-US" smtClean="0"/>
              <a:pPr/>
              <a:t>12</a:t>
            </a:fld>
            <a:endParaRPr lang="ja-JP" altLang="en-US" dirty="0"/>
          </a:p>
        </p:txBody>
      </p:sp>
      <p:sp>
        <p:nvSpPr>
          <p:cNvPr id="5" name="テキスト ボックス 4">
            <a:extLst>
              <a:ext uri="{FF2B5EF4-FFF2-40B4-BE49-F238E27FC236}">
                <a16:creationId xmlns:a16="http://schemas.microsoft.com/office/drawing/2014/main" id="{AAE479F6-7B28-BD44-96DA-40377EECF550}"/>
              </a:ext>
            </a:extLst>
          </p:cNvPr>
          <p:cNvSpPr txBox="1"/>
          <p:nvPr/>
        </p:nvSpPr>
        <p:spPr>
          <a:xfrm>
            <a:off x="8343144" y="3248980"/>
            <a:ext cx="1353256" cy="707886"/>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ja-JP" altLang="en-US" sz="2000" dirty="0">
                <a:latin typeface="MS UI Gothic" panose="020B0600070205080204" pitchFamily="50" charset="-128"/>
                <a:ea typeface="MS UI Gothic" panose="020B0600070205080204" pitchFamily="50" charset="-128"/>
              </a:rPr>
              <a:t>体積ひずみ</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a:t>
            </a:r>
          </a:p>
        </p:txBody>
      </p:sp>
      <p:sp>
        <p:nvSpPr>
          <p:cNvPr id="6" name="テキスト ボックス 5">
            <a:extLst>
              <a:ext uri="{FF2B5EF4-FFF2-40B4-BE49-F238E27FC236}">
                <a16:creationId xmlns:a16="http://schemas.microsoft.com/office/drawing/2014/main" id="{17E1AF4C-9302-2EAD-1A66-39C044C703A1}"/>
              </a:ext>
            </a:extLst>
          </p:cNvPr>
          <p:cNvSpPr txBox="1"/>
          <p:nvPr/>
        </p:nvSpPr>
        <p:spPr>
          <a:xfrm>
            <a:off x="6132004" y="3248980"/>
            <a:ext cx="1353256" cy="707886"/>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r"/>
            <a:r>
              <a:rPr lang="ja-JP" altLang="en-US" sz="2000" dirty="0">
                <a:latin typeface="MS UI Gothic" panose="020B0600070205080204" pitchFamily="50" charset="-128"/>
                <a:ea typeface="MS UI Gothic" panose="020B0600070205080204" pitchFamily="50" charset="-128"/>
              </a:rPr>
              <a:t>相当</a:t>
            </a:r>
            <a:r>
              <a:rPr kumimoji="1" lang="ja-JP" altLang="en-US" sz="2000" dirty="0">
                <a:latin typeface="MS UI Gothic" panose="020B0600070205080204" pitchFamily="50" charset="-128"/>
                <a:ea typeface="MS UI Gothic" panose="020B0600070205080204" pitchFamily="50" charset="-128"/>
              </a:rPr>
              <a:t>ひずみ</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a:t>
            </a:r>
          </a:p>
        </p:txBody>
      </p:sp>
    </p:spTree>
    <p:extLst>
      <p:ext uri="{BB962C8B-B14F-4D97-AF65-F5344CB8AC3E}">
        <p14:creationId xmlns:p14="http://schemas.microsoft.com/office/powerpoint/2010/main" val="1591884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382E2C91-4F2A-D2FC-8FEE-8E4D0EA3CD13}"/>
                  </a:ext>
                </a:extLst>
              </p:cNvPr>
              <p:cNvSpPr>
                <a:spLocks noGrp="1"/>
              </p:cNvSpPr>
              <p:nvPr>
                <p:ph idx="1"/>
              </p:nvPr>
            </p:nvSpPr>
            <p:spPr/>
            <p:txBody>
              <a:bodyPr/>
              <a:lstStyle/>
              <a:p>
                <a:r>
                  <a:rPr lang="en-US" altLang="ja-JP" dirty="0"/>
                  <a:t>ABAQUS</a:t>
                </a:r>
                <a:r>
                  <a:rPr lang="ja-JP" altLang="en-US" dirty="0"/>
                  <a:t>のひずみエネルギー密度関数の例：</a:t>
                </a:r>
                <a:endParaRPr kumimoji="1" lang="en-US" altLang="ja-JP" dirty="0"/>
              </a:p>
              <a:p>
                <a:pPr lvl="1"/>
                <a:r>
                  <a:rPr lang="en-US" altLang="ja-JP" dirty="0"/>
                  <a:t>Neo-Hooke: </a:t>
                </a:r>
                <a14:m>
                  <m:oMath xmlns:m="http://schemas.openxmlformats.org/officeDocument/2006/math">
                    <m:r>
                      <a:rPr lang="en-US" altLang="ja-JP" i="1" dirty="0">
                        <a:latin typeface="Cambria Math" panose="02040503050406030204" pitchFamily="18" charset="0"/>
                      </a:rPr>
                      <m:t>𝑊</m:t>
                    </m:r>
                    <m:r>
                      <a:rPr lang="en-US" altLang="ja-JP" b="0" i="1" dirty="0" smtClean="0">
                        <a:latin typeface="Cambria Math" panose="02040503050406030204" pitchFamily="18" charset="0"/>
                      </a:rPr>
                      <m:t>(</m:t>
                    </m:r>
                    <m:r>
                      <a:rPr lang="en-US" altLang="ja-JP" b="1" i="1" dirty="0" smtClean="0">
                        <a:solidFill>
                          <a:schemeClr val="tx1"/>
                        </a:solidFill>
                        <a:latin typeface="Cambria Math" panose="02040503050406030204" pitchFamily="18" charset="0"/>
                      </a:rPr>
                      <m:t>𝑭</m:t>
                    </m:r>
                    <m:r>
                      <a:rPr lang="en-US" altLang="ja-JP" b="0" i="1" dirty="0"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𝐶</m:t>
                        </m:r>
                      </m:e>
                      <m:sub>
                        <m:r>
                          <a:rPr lang="en-US" altLang="ja-JP" i="1">
                            <a:latin typeface="Cambria Math" panose="02040503050406030204" pitchFamily="18" charset="0"/>
                          </a:rPr>
                          <m:t>10</m:t>
                        </m:r>
                      </m:sub>
                    </m:sSub>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acc>
                              <m:accPr>
                                <m:chr m:val="̅"/>
                                <m:ctrlPr>
                                  <a:rPr lang="en-US" altLang="ja-JP" i="1">
                                    <a:latin typeface="Cambria Math" panose="02040503050406030204" pitchFamily="18" charset="0"/>
                                  </a:rPr>
                                </m:ctrlPr>
                              </m:accPr>
                              <m:e>
                                <m:r>
                                  <a:rPr lang="en-US" altLang="ja-JP" i="1">
                                    <a:latin typeface="Cambria Math" panose="02040503050406030204" pitchFamily="18" charset="0"/>
                                  </a:rPr>
                                  <m:t>𝐼</m:t>
                                </m:r>
                              </m:e>
                            </m:acc>
                          </m:e>
                          <m:sub>
                            <m:r>
                              <a:rPr lang="en-US" altLang="ja-JP" i="1">
                                <a:latin typeface="Cambria Math" panose="02040503050406030204" pitchFamily="18" charset="0"/>
                              </a:rPr>
                              <m:t>1</m:t>
                            </m:r>
                          </m:sub>
                        </m:sSub>
                        <m:r>
                          <a:rPr lang="en-US" altLang="ja-JP" i="1">
                            <a:latin typeface="Cambria Math" panose="02040503050406030204" pitchFamily="18" charset="0"/>
                          </a:rPr>
                          <m:t>−3</m:t>
                        </m:r>
                      </m:e>
                    </m:d>
                    <m:r>
                      <a:rPr lang="en-US" altLang="ja-JP" i="1">
                        <a:latin typeface="Cambria Math" panose="02040503050406030204" pitchFamily="18" charset="0"/>
                      </a:rPr>
                      <m:t>+</m:t>
                    </m:r>
                    <m:f>
                      <m:fPr>
                        <m:ctrlPr>
                          <a:rPr lang="en-US" altLang="ja-JP" i="1">
                            <a:highlight>
                              <a:srgbClr val="FFFF00"/>
                            </a:highlight>
                            <a:latin typeface="Cambria Math" panose="02040503050406030204" pitchFamily="18" charset="0"/>
                          </a:rPr>
                        </m:ctrlPr>
                      </m:fPr>
                      <m:num>
                        <m:r>
                          <a:rPr lang="en-US" altLang="ja-JP" i="1">
                            <a:highlight>
                              <a:srgbClr val="FFFF00"/>
                            </a:highlight>
                            <a:latin typeface="Cambria Math" panose="02040503050406030204" pitchFamily="18" charset="0"/>
                          </a:rPr>
                          <m:t>1</m:t>
                        </m:r>
                      </m:num>
                      <m:den>
                        <m:sSub>
                          <m:sSubPr>
                            <m:ctrlPr>
                              <a:rPr lang="en-US" altLang="ja-JP" i="1" smtClean="0">
                                <a:highlight>
                                  <a:srgbClr val="FFFF00"/>
                                </a:highlight>
                                <a:latin typeface="Cambria Math" panose="02040503050406030204" pitchFamily="18" charset="0"/>
                              </a:rPr>
                            </m:ctrlPr>
                          </m:sSubPr>
                          <m:e>
                            <m:r>
                              <a:rPr lang="en-US" altLang="ja-JP" i="1">
                                <a:highlight>
                                  <a:srgbClr val="FFFF00"/>
                                </a:highlight>
                                <a:latin typeface="Cambria Math" panose="02040503050406030204" pitchFamily="18" charset="0"/>
                              </a:rPr>
                              <m:t>𝐷</m:t>
                            </m:r>
                          </m:e>
                          <m:sub>
                            <m:r>
                              <a:rPr lang="en-US" altLang="ja-JP" i="1" smtClean="0">
                                <a:highlight>
                                  <a:srgbClr val="FFFF00"/>
                                </a:highlight>
                                <a:latin typeface="Cambria Math" panose="02040503050406030204" pitchFamily="18" charset="0"/>
                              </a:rPr>
                              <m:t>1</m:t>
                            </m:r>
                          </m:sub>
                        </m:sSub>
                      </m:den>
                    </m:f>
                    <m:sSup>
                      <m:sSupPr>
                        <m:ctrlPr>
                          <a:rPr lang="en-US" altLang="ja-JP" i="1">
                            <a:highlight>
                              <a:srgbClr val="FFFF00"/>
                            </a:highlight>
                            <a:latin typeface="Cambria Math" panose="02040503050406030204" pitchFamily="18" charset="0"/>
                          </a:rPr>
                        </m:ctrlPr>
                      </m:sSupPr>
                      <m:e>
                        <m:d>
                          <m:dPr>
                            <m:ctrlPr>
                              <a:rPr lang="en-US" altLang="ja-JP" i="1">
                                <a:highlight>
                                  <a:srgbClr val="FFFF00"/>
                                </a:highlight>
                                <a:latin typeface="Cambria Math" panose="02040503050406030204" pitchFamily="18" charset="0"/>
                              </a:rPr>
                            </m:ctrlPr>
                          </m:dPr>
                          <m:e>
                            <m:r>
                              <a:rPr lang="en-US" altLang="ja-JP" i="1">
                                <a:highlight>
                                  <a:srgbClr val="FFFF00"/>
                                </a:highlight>
                                <a:latin typeface="Cambria Math" panose="02040503050406030204" pitchFamily="18" charset="0"/>
                              </a:rPr>
                              <m:t>𝐽</m:t>
                            </m:r>
                            <m:r>
                              <a:rPr lang="en-US" altLang="ja-JP" i="1">
                                <a:highlight>
                                  <a:srgbClr val="FFFF00"/>
                                </a:highlight>
                                <a:latin typeface="Cambria Math" panose="02040503050406030204" pitchFamily="18" charset="0"/>
                              </a:rPr>
                              <m:t>−1</m:t>
                            </m:r>
                          </m:e>
                        </m:d>
                      </m:e>
                      <m:sup>
                        <m:r>
                          <a:rPr lang="en-US" altLang="ja-JP" i="1">
                            <a:highlight>
                              <a:srgbClr val="FFFF00"/>
                            </a:highlight>
                            <a:latin typeface="Cambria Math" panose="02040503050406030204" pitchFamily="18" charset="0"/>
                          </a:rPr>
                          <m:t>2</m:t>
                        </m:r>
                      </m:sup>
                    </m:sSup>
                  </m:oMath>
                </a14:m>
                <a:endParaRPr lang="en-US" altLang="ja-JP" dirty="0">
                  <a:highlight>
                    <a:srgbClr val="FFFF00"/>
                  </a:highlight>
                </a:endParaRPr>
              </a:p>
              <a:p>
                <a:pPr lvl="1"/>
                <a:r>
                  <a:rPr lang="en-US" altLang="ja-JP" dirty="0"/>
                  <a:t>Mooney-Rivlin: </a:t>
                </a:r>
                <a14:m>
                  <m:oMath xmlns:m="http://schemas.openxmlformats.org/officeDocument/2006/math">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𝑊</m:t>
                        </m:r>
                        <m:r>
                          <a:rPr lang="en-US" altLang="ja-JP" b="0" i="1" smtClean="0">
                            <a:latin typeface="Cambria Math" panose="02040503050406030204" pitchFamily="18" charset="0"/>
                          </a:rPr>
                          <m:t>(</m:t>
                        </m:r>
                        <m:r>
                          <a:rPr lang="en-US" altLang="ja-JP" b="1" i="1" smtClean="0">
                            <a:latin typeface="Cambria Math" panose="02040503050406030204" pitchFamily="18" charset="0"/>
                          </a:rPr>
                          <m:t>𝑭</m:t>
                        </m:r>
                        <m:r>
                          <a:rPr lang="en-US" altLang="ja-JP" b="0" i="1" smtClean="0">
                            <a:latin typeface="Cambria Math" panose="02040503050406030204" pitchFamily="18" charset="0"/>
                          </a:rPr>
                          <m:t>)=</m:t>
                        </m:r>
                        <m:r>
                          <a:rPr lang="en-US" altLang="ja-JP" b="0" i="1" smtClean="0">
                            <a:latin typeface="Cambria Math" panose="02040503050406030204" pitchFamily="18" charset="0"/>
                          </a:rPr>
                          <m:t>𝐶</m:t>
                        </m:r>
                      </m:e>
                      <m:sub>
                        <m:r>
                          <a:rPr lang="en-US" altLang="ja-JP" b="0" i="1" smtClean="0">
                            <a:latin typeface="Cambria Math" panose="02040503050406030204" pitchFamily="18" charset="0"/>
                          </a:rPr>
                          <m:t>10</m:t>
                        </m:r>
                      </m:sub>
                    </m:sSub>
                    <m:d>
                      <m:dPr>
                        <m:ctrlPr>
                          <a:rPr lang="en-US" altLang="ja-JP" b="0" i="1" smtClean="0">
                            <a:latin typeface="Cambria Math" panose="02040503050406030204" pitchFamily="18" charset="0"/>
                          </a:rPr>
                        </m:ctrlPr>
                      </m:dPr>
                      <m:e>
                        <m:sSub>
                          <m:sSubPr>
                            <m:ctrlPr>
                              <a:rPr lang="en-US" altLang="ja-JP" b="0" i="1" smtClean="0">
                                <a:latin typeface="Cambria Math" panose="02040503050406030204" pitchFamily="18" charset="0"/>
                              </a:rPr>
                            </m:ctrlPr>
                          </m:sSubPr>
                          <m:e>
                            <m:acc>
                              <m:accPr>
                                <m:chr m:val="̅"/>
                                <m:ctrlPr>
                                  <a:rPr lang="en-US" altLang="ja-JP" b="0" i="1" smtClean="0">
                                    <a:latin typeface="Cambria Math" panose="02040503050406030204" pitchFamily="18" charset="0"/>
                                  </a:rPr>
                                </m:ctrlPr>
                              </m:accPr>
                              <m:e>
                                <m:r>
                                  <a:rPr lang="en-US" altLang="ja-JP" b="0" i="1" smtClean="0">
                                    <a:latin typeface="Cambria Math" panose="02040503050406030204" pitchFamily="18" charset="0"/>
                                  </a:rPr>
                                  <m:t>𝐼</m:t>
                                </m:r>
                              </m:e>
                            </m:acc>
                          </m:e>
                          <m:sub>
                            <m:r>
                              <a:rPr lang="en-US" altLang="ja-JP" b="0" i="1" smtClean="0">
                                <a:latin typeface="Cambria Math" panose="02040503050406030204" pitchFamily="18" charset="0"/>
                              </a:rPr>
                              <m:t>1</m:t>
                            </m:r>
                          </m:sub>
                        </m:sSub>
                        <m:r>
                          <a:rPr lang="en-US" altLang="ja-JP" b="0" i="1" smtClean="0">
                            <a:latin typeface="Cambria Math" panose="02040503050406030204" pitchFamily="18" charset="0"/>
                          </a:rPr>
                          <m:t>−3</m:t>
                        </m:r>
                      </m:e>
                    </m:d>
                    <m:r>
                      <a:rPr lang="en-US" altLang="ja-JP" b="0" i="1" smtClean="0">
                        <a:latin typeface="Cambria Math" panose="02040503050406030204" pitchFamily="18" charset="0"/>
                      </a:rPr>
                      <m:t>+</m:t>
                    </m:r>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𝐶</m:t>
                        </m:r>
                      </m:e>
                      <m:sub>
                        <m:r>
                          <a:rPr lang="en-US" altLang="ja-JP" b="0" i="1" smtClean="0">
                            <a:latin typeface="Cambria Math" panose="02040503050406030204" pitchFamily="18" charset="0"/>
                          </a:rPr>
                          <m:t>01</m:t>
                        </m:r>
                      </m:sub>
                    </m:sSub>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acc>
                              <m:accPr>
                                <m:chr m:val="̅"/>
                                <m:ctrlPr>
                                  <a:rPr lang="en-US" altLang="ja-JP" i="1">
                                    <a:latin typeface="Cambria Math" panose="02040503050406030204" pitchFamily="18" charset="0"/>
                                  </a:rPr>
                                </m:ctrlPr>
                              </m:accPr>
                              <m:e>
                                <m:r>
                                  <a:rPr lang="en-US" altLang="ja-JP" i="1">
                                    <a:latin typeface="Cambria Math" panose="02040503050406030204" pitchFamily="18" charset="0"/>
                                  </a:rPr>
                                  <m:t>𝐼</m:t>
                                </m:r>
                              </m:e>
                            </m:acc>
                          </m:e>
                          <m:sub>
                            <m:r>
                              <a:rPr lang="en-US" altLang="ja-JP" b="0" i="1" smtClean="0">
                                <a:latin typeface="Cambria Math" panose="02040503050406030204" pitchFamily="18" charset="0"/>
                              </a:rPr>
                              <m:t>2</m:t>
                            </m:r>
                          </m:sub>
                        </m:sSub>
                        <m:r>
                          <a:rPr lang="en-US" altLang="ja-JP" i="1">
                            <a:latin typeface="Cambria Math" panose="02040503050406030204" pitchFamily="18" charset="0"/>
                          </a:rPr>
                          <m:t>−3</m:t>
                        </m:r>
                      </m:e>
                    </m:d>
                    <m:r>
                      <a:rPr lang="en-US" altLang="ja-JP" b="0" i="1" smtClean="0">
                        <a:latin typeface="Cambria Math" panose="02040503050406030204" pitchFamily="18" charset="0"/>
                      </a:rPr>
                      <m:t>+</m:t>
                    </m:r>
                    <m:f>
                      <m:fPr>
                        <m:ctrlPr>
                          <a:rPr lang="en-US" altLang="ja-JP" b="0" i="1" smtClean="0">
                            <a:highlight>
                              <a:srgbClr val="FFFF00"/>
                            </a:highlight>
                            <a:latin typeface="Cambria Math" panose="02040503050406030204" pitchFamily="18" charset="0"/>
                          </a:rPr>
                        </m:ctrlPr>
                      </m:fPr>
                      <m:num>
                        <m:r>
                          <a:rPr lang="en-US" altLang="ja-JP" b="0" i="1" smtClean="0">
                            <a:highlight>
                              <a:srgbClr val="FFFF00"/>
                            </a:highlight>
                            <a:latin typeface="Cambria Math" panose="02040503050406030204" pitchFamily="18" charset="0"/>
                          </a:rPr>
                          <m:t>1</m:t>
                        </m:r>
                      </m:num>
                      <m:den>
                        <m:sSub>
                          <m:sSubPr>
                            <m:ctrlPr>
                              <a:rPr lang="en-US" altLang="ja-JP" b="0" i="1" smtClean="0">
                                <a:highlight>
                                  <a:srgbClr val="FFFF00"/>
                                </a:highlight>
                                <a:latin typeface="Cambria Math" panose="02040503050406030204" pitchFamily="18" charset="0"/>
                              </a:rPr>
                            </m:ctrlPr>
                          </m:sSubPr>
                          <m:e>
                            <m:r>
                              <a:rPr lang="en-US" altLang="ja-JP" b="0" i="1" smtClean="0">
                                <a:highlight>
                                  <a:srgbClr val="FFFF00"/>
                                </a:highlight>
                                <a:latin typeface="Cambria Math" panose="02040503050406030204" pitchFamily="18" charset="0"/>
                              </a:rPr>
                              <m:t>𝐷</m:t>
                            </m:r>
                          </m:e>
                          <m:sub>
                            <m:r>
                              <a:rPr lang="en-US" altLang="ja-JP" b="0" i="1" smtClean="0">
                                <a:highlight>
                                  <a:srgbClr val="FFFF00"/>
                                </a:highlight>
                                <a:latin typeface="Cambria Math" panose="02040503050406030204" pitchFamily="18" charset="0"/>
                              </a:rPr>
                              <m:t>1</m:t>
                            </m:r>
                          </m:sub>
                        </m:sSub>
                      </m:den>
                    </m:f>
                    <m:sSup>
                      <m:sSupPr>
                        <m:ctrlPr>
                          <a:rPr lang="en-US" altLang="ja-JP" b="0" i="1" smtClean="0">
                            <a:highlight>
                              <a:srgbClr val="FFFF00"/>
                            </a:highlight>
                            <a:latin typeface="Cambria Math" panose="02040503050406030204" pitchFamily="18" charset="0"/>
                          </a:rPr>
                        </m:ctrlPr>
                      </m:sSupPr>
                      <m:e>
                        <m:d>
                          <m:dPr>
                            <m:ctrlPr>
                              <a:rPr lang="en-US" altLang="ja-JP" b="0" i="1" smtClean="0">
                                <a:highlight>
                                  <a:srgbClr val="FFFF00"/>
                                </a:highlight>
                                <a:latin typeface="Cambria Math" panose="02040503050406030204" pitchFamily="18" charset="0"/>
                              </a:rPr>
                            </m:ctrlPr>
                          </m:dPr>
                          <m:e>
                            <m:r>
                              <a:rPr lang="en-US" altLang="ja-JP" b="0" i="1" smtClean="0">
                                <a:highlight>
                                  <a:srgbClr val="FFFF00"/>
                                </a:highlight>
                                <a:latin typeface="Cambria Math" panose="02040503050406030204" pitchFamily="18" charset="0"/>
                              </a:rPr>
                              <m:t>𝐽</m:t>
                            </m:r>
                            <m:r>
                              <a:rPr lang="en-US" altLang="ja-JP" b="0" i="1" smtClean="0">
                                <a:highlight>
                                  <a:srgbClr val="FFFF00"/>
                                </a:highlight>
                                <a:latin typeface="Cambria Math" panose="02040503050406030204" pitchFamily="18" charset="0"/>
                              </a:rPr>
                              <m:t>−1</m:t>
                            </m:r>
                          </m:e>
                        </m:d>
                      </m:e>
                      <m:sup>
                        <m:r>
                          <a:rPr lang="en-US" altLang="ja-JP" b="0" i="1" smtClean="0">
                            <a:highlight>
                              <a:srgbClr val="FFFF00"/>
                            </a:highlight>
                            <a:latin typeface="Cambria Math" panose="02040503050406030204" pitchFamily="18" charset="0"/>
                          </a:rPr>
                          <m:t>2</m:t>
                        </m:r>
                      </m:sup>
                    </m:sSup>
                  </m:oMath>
                </a14:m>
                <a:endParaRPr lang="en-US" altLang="ja-JP" dirty="0">
                  <a:highlight>
                    <a:srgbClr val="FFFF00"/>
                  </a:highlight>
                </a:endParaRPr>
              </a:p>
              <a:p>
                <a:pPr lvl="1"/>
                <a:r>
                  <a:rPr kumimoji="1" lang="en-US" altLang="ja-JP" dirty="0"/>
                  <a:t>Polynomial</a:t>
                </a:r>
                <a:r>
                  <a:rPr lang="en-US" altLang="ja-JP" dirty="0"/>
                  <a:t>: </a:t>
                </a:r>
                <a14:m>
                  <m:oMath xmlns:m="http://schemas.openxmlformats.org/officeDocument/2006/math">
                    <m:r>
                      <a:rPr lang="en-US" altLang="ja-JP" b="0" i="1" smtClean="0">
                        <a:latin typeface="Cambria Math" panose="02040503050406030204" pitchFamily="18" charset="0"/>
                      </a:rPr>
                      <m:t>𝑊</m:t>
                    </m:r>
                    <m:r>
                      <a:rPr lang="en-US" altLang="ja-JP" b="0" i="1" smtClean="0">
                        <a:latin typeface="Cambria Math" panose="02040503050406030204" pitchFamily="18" charset="0"/>
                      </a:rPr>
                      <m:t>(</m:t>
                    </m:r>
                    <m:r>
                      <a:rPr lang="en-US" altLang="ja-JP" b="1" i="1" smtClean="0">
                        <a:latin typeface="Cambria Math" panose="02040503050406030204" pitchFamily="18" charset="0"/>
                      </a:rPr>
                      <m:t>𝑭</m:t>
                    </m:r>
                    <m:r>
                      <a:rPr lang="en-US" altLang="ja-JP" b="0" i="1" smtClean="0">
                        <a:latin typeface="Cambria Math" panose="02040503050406030204" pitchFamily="18" charset="0"/>
                      </a:rPr>
                      <m:t>)=</m:t>
                    </m:r>
                    <m:nary>
                      <m:naryPr>
                        <m:chr m:val="∑"/>
                        <m:ctrlPr>
                          <a:rPr lang="en-US" altLang="ja-JP" b="0" i="1" smtClean="0">
                            <a:latin typeface="Cambria Math" panose="02040503050406030204" pitchFamily="18" charset="0"/>
                          </a:rPr>
                        </m:ctrlPr>
                      </m:naryPr>
                      <m:sub>
                        <m:r>
                          <a:rPr lang="en-US" altLang="ja-JP" b="0" i="1" smtClean="0">
                            <a:latin typeface="Cambria Math" panose="02040503050406030204" pitchFamily="18" charset="0"/>
                          </a:rPr>
                          <m:t>𝑖</m:t>
                        </m:r>
                        <m:r>
                          <a:rPr lang="en-US" altLang="ja-JP" b="0" i="1" smtClean="0">
                            <a:latin typeface="Cambria Math" panose="02040503050406030204" pitchFamily="18" charset="0"/>
                          </a:rPr>
                          <m:t>+</m:t>
                        </m:r>
                        <m:r>
                          <a:rPr lang="en-US" altLang="ja-JP" b="0" i="1" smtClean="0">
                            <a:latin typeface="Cambria Math" panose="02040503050406030204" pitchFamily="18" charset="0"/>
                          </a:rPr>
                          <m:t>𝑗</m:t>
                        </m:r>
                        <m:r>
                          <a:rPr lang="en-US" altLang="ja-JP" b="0" i="1" smtClean="0">
                            <a:latin typeface="Cambria Math" panose="02040503050406030204" pitchFamily="18" charset="0"/>
                          </a:rPr>
                          <m:t>=1</m:t>
                        </m:r>
                      </m:sub>
                      <m:sup>
                        <m:r>
                          <a:rPr lang="en-US" altLang="ja-JP" b="0" i="1" smtClean="0">
                            <a:latin typeface="Cambria Math" panose="02040503050406030204" pitchFamily="18" charset="0"/>
                          </a:rPr>
                          <m:t>𝑁</m:t>
                        </m:r>
                      </m:sup>
                      <m:e>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𝐶</m:t>
                            </m:r>
                          </m:e>
                          <m:sub>
                            <m:r>
                              <a:rPr lang="en-US" altLang="ja-JP" b="0" i="1" smtClean="0">
                                <a:latin typeface="Cambria Math" panose="02040503050406030204" pitchFamily="18" charset="0"/>
                              </a:rPr>
                              <m:t>𝑖𝑗</m:t>
                            </m:r>
                          </m:sub>
                        </m:sSub>
                        <m:sSup>
                          <m:sSupPr>
                            <m:ctrlPr>
                              <a:rPr lang="en-US" altLang="ja-JP" b="0" i="1" smtClean="0">
                                <a:latin typeface="Cambria Math" panose="02040503050406030204" pitchFamily="18" charset="0"/>
                              </a:rPr>
                            </m:ctrlPr>
                          </m:sSupPr>
                          <m:e>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acc>
                                      <m:accPr>
                                        <m:chr m:val="̅"/>
                                        <m:ctrlPr>
                                          <a:rPr lang="en-US" altLang="ja-JP" i="1">
                                            <a:latin typeface="Cambria Math" panose="02040503050406030204" pitchFamily="18" charset="0"/>
                                          </a:rPr>
                                        </m:ctrlPr>
                                      </m:accPr>
                                      <m:e>
                                        <m:r>
                                          <a:rPr lang="en-US" altLang="ja-JP" i="1">
                                            <a:latin typeface="Cambria Math" panose="02040503050406030204" pitchFamily="18" charset="0"/>
                                          </a:rPr>
                                          <m:t>𝐼</m:t>
                                        </m:r>
                                      </m:e>
                                    </m:acc>
                                  </m:e>
                                  <m:sub>
                                    <m:r>
                                      <a:rPr lang="en-US" altLang="ja-JP" i="1">
                                        <a:latin typeface="Cambria Math" panose="02040503050406030204" pitchFamily="18" charset="0"/>
                                      </a:rPr>
                                      <m:t>1</m:t>
                                    </m:r>
                                  </m:sub>
                                </m:sSub>
                                <m:r>
                                  <a:rPr lang="en-US" altLang="ja-JP" i="1">
                                    <a:latin typeface="Cambria Math" panose="02040503050406030204" pitchFamily="18" charset="0"/>
                                  </a:rPr>
                                  <m:t>−3</m:t>
                                </m:r>
                              </m:e>
                            </m:d>
                          </m:e>
                          <m:sup>
                            <m:r>
                              <a:rPr lang="en-US" altLang="ja-JP" b="0" i="1" smtClean="0">
                                <a:latin typeface="Cambria Math" panose="02040503050406030204" pitchFamily="18" charset="0"/>
                              </a:rPr>
                              <m:t>𝑖</m:t>
                            </m:r>
                          </m:sup>
                        </m:sSup>
                      </m:e>
                    </m:nary>
                    <m:sSup>
                      <m:sSupPr>
                        <m:ctrlPr>
                          <a:rPr lang="en-US" altLang="ja-JP" b="0" i="1" smtClean="0">
                            <a:latin typeface="Cambria Math" panose="02040503050406030204" pitchFamily="18" charset="0"/>
                          </a:rPr>
                        </m:ctrlPr>
                      </m:sSupPr>
                      <m:e>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acc>
                                  <m:accPr>
                                    <m:chr m:val="̅"/>
                                    <m:ctrlPr>
                                      <a:rPr lang="en-US" altLang="ja-JP" i="1">
                                        <a:latin typeface="Cambria Math" panose="02040503050406030204" pitchFamily="18" charset="0"/>
                                      </a:rPr>
                                    </m:ctrlPr>
                                  </m:accPr>
                                  <m:e>
                                    <m:r>
                                      <a:rPr lang="en-US" altLang="ja-JP" i="1">
                                        <a:latin typeface="Cambria Math" panose="02040503050406030204" pitchFamily="18" charset="0"/>
                                      </a:rPr>
                                      <m:t>𝐼</m:t>
                                    </m:r>
                                  </m:e>
                                </m:acc>
                              </m:e>
                              <m:sub>
                                <m:r>
                                  <a:rPr lang="en-US" altLang="ja-JP" i="1">
                                    <a:latin typeface="Cambria Math" panose="02040503050406030204" pitchFamily="18" charset="0"/>
                                  </a:rPr>
                                  <m:t>2</m:t>
                                </m:r>
                              </m:sub>
                            </m:sSub>
                            <m:r>
                              <a:rPr lang="en-US" altLang="ja-JP" i="1">
                                <a:latin typeface="Cambria Math" panose="02040503050406030204" pitchFamily="18" charset="0"/>
                              </a:rPr>
                              <m:t>−3</m:t>
                            </m:r>
                          </m:e>
                        </m:d>
                      </m:e>
                      <m:sup>
                        <m:r>
                          <a:rPr lang="en-US" altLang="ja-JP" b="0" i="1" smtClean="0">
                            <a:latin typeface="Cambria Math" panose="02040503050406030204" pitchFamily="18" charset="0"/>
                          </a:rPr>
                          <m:t>𝑗</m:t>
                        </m:r>
                      </m:sup>
                    </m:sSup>
                    <m:r>
                      <a:rPr lang="en-US" altLang="ja-JP" b="0" i="1" smtClean="0">
                        <a:latin typeface="Cambria Math" panose="02040503050406030204" pitchFamily="18" charset="0"/>
                      </a:rPr>
                      <m:t>+</m:t>
                    </m:r>
                    <m:nary>
                      <m:naryPr>
                        <m:chr m:val="∑"/>
                        <m:ctrlPr>
                          <a:rPr lang="en-US" altLang="ja-JP" b="0" i="1" smtClean="0">
                            <a:highlight>
                              <a:srgbClr val="FFFF00"/>
                            </a:highlight>
                            <a:latin typeface="Cambria Math" panose="02040503050406030204" pitchFamily="18" charset="0"/>
                          </a:rPr>
                        </m:ctrlPr>
                      </m:naryPr>
                      <m:sub>
                        <m:r>
                          <a:rPr lang="en-US" altLang="ja-JP" b="0" i="1" smtClean="0">
                            <a:highlight>
                              <a:srgbClr val="FFFF00"/>
                            </a:highlight>
                            <a:latin typeface="Cambria Math" panose="02040503050406030204" pitchFamily="18" charset="0"/>
                          </a:rPr>
                          <m:t>𝑖</m:t>
                        </m:r>
                        <m:r>
                          <a:rPr lang="en-US" altLang="ja-JP" b="0" i="1" smtClean="0">
                            <a:highlight>
                              <a:srgbClr val="FFFF00"/>
                            </a:highlight>
                            <a:latin typeface="Cambria Math" panose="02040503050406030204" pitchFamily="18" charset="0"/>
                          </a:rPr>
                          <m:t>=1</m:t>
                        </m:r>
                      </m:sub>
                      <m:sup>
                        <m:r>
                          <a:rPr lang="en-US" altLang="ja-JP" b="0" i="1" smtClean="0">
                            <a:highlight>
                              <a:srgbClr val="FFFF00"/>
                            </a:highlight>
                            <a:latin typeface="Cambria Math" panose="02040503050406030204" pitchFamily="18" charset="0"/>
                          </a:rPr>
                          <m:t>𝑁</m:t>
                        </m:r>
                      </m:sup>
                      <m:e>
                        <m:f>
                          <m:fPr>
                            <m:ctrlPr>
                              <a:rPr lang="en-US" altLang="ja-JP" i="1">
                                <a:highlight>
                                  <a:srgbClr val="FFFF00"/>
                                </a:highlight>
                                <a:latin typeface="Cambria Math" panose="02040503050406030204" pitchFamily="18" charset="0"/>
                              </a:rPr>
                            </m:ctrlPr>
                          </m:fPr>
                          <m:num>
                            <m:r>
                              <a:rPr lang="en-US" altLang="ja-JP" i="1">
                                <a:highlight>
                                  <a:srgbClr val="FFFF00"/>
                                </a:highlight>
                                <a:latin typeface="Cambria Math" panose="02040503050406030204" pitchFamily="18" charset="0"/>
                              </a:rPr>
                              <m:t>1</m:t>
                            </m:r>
                          </m:num>
                          <m:den>
                            <m:sSub>
                              <m:sSubPr>
                                <m:ctrlPr>
                                  <a:rPr lang="en-US" altLang="ja-JP" i="1">
                                    <a:highlight>
                                      <a:srgbClr val="FFFF00"/>
                                    </a:highlight>
                                    <a:latin typeface="Cambria Math" panose="02040503050406030204" pitchFamily="18" charset="0"/>
                                  </a:rPr>
                                </m:ctrlPr>
                              </m:sSubPr>
                              <m:e>
                                <m:r>
                                  <a:rPr lang="en-US" altLang="ja-JP" i="1">
                                    <a:highlight>
                                      <a:srgbClr val="FFFF00"/>
                                    </a:highlight>
                                    <a:latin typeface="Cambria Math" panose="02040503050406030204" pitchFamily="18" charset="0"/>
                                  </a:rPr>
                                  <m:t>𝐷</m:t>
                                </m:r>
                              </m:e>
                              <m:sub>
                                <m:r>
                                  <a:rPr lang="en-US" altLang="ja-JP" b="0" i="1" smtClean="0">
                                    <a:highlight>
                                      <a:srgbClr val="FFFF00"/>
                                    </a:highlight>
                                    <a:latin typeface="Cambria Math" panose="02040503050406030204" pitchFamily="18" charset="0"/>
                                  </a:rPr>
                                  <m:t>𝑖</m:t>
                                </m:r>
                              </m:sub>
                            </m:sSub>
                          </m:den>
                        </m:f>
                        <m:sSup>
                          <m:sSupPr>
                            <m:ctrlPr>
                              <a:rPr lang="en-US" altLang="ja-JP" i="1">
                                <a:highlight>
                                  <a:srgbClr val="FFFF00"/>
                                </a:highlight>
                                <a:latin typeface="Cambria Math" panose="02040503050406030204" pitchFamily="18" charset="0"/>
                              </a:rPr>
                            </m:ctrlPr>
                          </m:sSupPr>
                          <m:e>
                            <m:d>
                              <m:dPr>
                                <m:ctrlPr>
                                  <a:rPr lang="en-US" altLang="ja-JP" i="1">
                                    <a:highlight>
                                      <a:srgbClr val="FFFF00"/>
                                    </a:highlight>
                                    <a:latin typeface="Cambria Math" panose="02040503050406030204" pitchFamily="18" charset="0"/>
                                  </a:rPr>
                                </m:ctrlPr>
                              </m:dPr>
                              <m:e>
                                <m:r>
                                  <a:rPr lang="en-US" altLang="ja-JP" i="1">
                                    <a:highlight>
                                      <a:srgbClr val="FFFF00"/>
                                    </a:highlight>
                                    <a:latin typeface="Cambria Math" panose="02040503050406030204" pitchFamily="18" charset="0"/>
                                  </a:rPr>
                                  <m:t>𝐽</m:t>
                                </m:r>
                                <m:r>
                                  <a:rPr lang="en-US" altLang="ja-JP" i="1">
                                    <a:highlight>
                                      <a:srgbClr val="FFFF00"/>
                                    </a:highlight>
                                    <a:latin typeface="Cambria Math" panose="02040503050406030204" pitchFamily="18" charset="0"/>
                                  </a:rPr>
                                  <m:t>−1</m:t>
                                </m:r>
                              </m:e>
                            </m:d>
                          </m:e>
                          <m:sup>
                            <m:r>
                              <a:rPr lang="en-US" altLang="ja-JP" i="1">
                                <a:highlight>
                                  <a:srgbClr val="FFFF00"/>
                                </a:highlight>
                                <a:latin typeface="Cambria Math" panose="02040503050406030204" pitchFamily="18" charset="0"/>
                              </a:rPr>
                              <m:t>2</m:t>
                            </m:r>
                            <m:r>
                              <a:rPr lang="en-US" altLang="ja-JP" b="0" i="1" smtClean="0">
                                <a:highlight>
                                  <a:srgbClr val="FFFF00"/>
                                </a:highlight>
                                <a:latin typeface="Cambria Math" panose="02040503050406030204" pitchFamily="18" charset="0"/>
                              </a:rPr>
                              <m:t>𝑖</m:t>
                            </m:r>
                          </m:sup>
                        </m:sSup>
                      </m:e>
                    </m:nary>
                  </m:oMath>
                </a14:m>
                <a:endParaRPr kumimoji="1" lang="en-US" altLang="ja-JP" dirty="0"/>
              </a:p>
              <a:p>
                <a:pPr lvl="1"/>
                <a:r>
                  <a:rPr lang="en-US" altLang="ja-JP" dirty="0"/>
                  <a:t>Arruda-Boyce: </a:t>
                </a:r>
                <a14:m>
                  <m:oMath xmlns:m="http://schemas.openxmlformats.org/officeDocument/2006/math">
                    <m:r>
                      <a:rPr lang="en-US" altLang="ja-JP" b="0" i="1" smtClean="0">
                        <a:latin typeface="Cambria Math" panose="02040503050406030204" pitchFamily="18" charset="0"/>
                      </a:rPr>
                      <m:t>𝑊</m:t>
                    </m:r>
                    <m:d>
                      <m:dPr>
                        <m:ctrlPr>
                          <a:rPr lang="en-US" altLang="ja-JP" b="0" i="1" smtClean="0">
                            <a:latin typeface="Cambria Math" panose="02040503050406030204" pitchFamily="18" charset="0"/>
                          </a:rPr>
                        </m:ctrlPr>
                      </m:dPr>
                      <m:e>
                        <m:r>
                          <a:rPr lang="en-US" altLang="ja-JP" b="1" i="1">
                            <a:latin typeface="Cambria Math" panose="02040503050406030204" pitchFamily="18" charset="0"/>
                          </a:rPr>
                          <m:t>𝑭</m:t>
                        </m:r>
                      </m:e>
                    </m:d>
                    <m:r>
                      <a:rPr lang="en-US" altLang="ja-JP" b="0" i="1" smtClean="0">
                        <a:latin typeface="Cambria Math" panose="02040503050406030204" pitchFamily="18" charset="0"/>
                      </a:rPr>
                      <m:t>=</m:t>
                    </m:r>
                    <m:r>
                      <a:rPr lang="en-US" altLang="ja-JP" b="0" i="1" smtClean="0">
                        <a:latin typeface="Cambria Math" panose="02040503050406030204" pitchFamily="18" charset="0"/>
                      </a:rPr>
                      <m:t>𝜇</m:t>
                    </m:r>
                    <m:d>
                      <m:dPr>
                        <m:ctrlPr>
                          <a:rPr lang="en-US" altLang="ja-JP" b="0" i="1" smtClean="0">
                            <a:latin typeface="Cambria Math" panose="02040503050406030204" pitchFamily="18" charset="0"/>
                          </a:rPr>
                        </m:ctrlPr>
                      </m:dPr>
                      <m:e>
                        <m:f>
                          <m:fPr>
                            <m:ctrlPr>
                              <a:rPr lang="en-US" altLang="ja-JP" b="0" i="1" smtClean="0">
                                <a:latin typeface="Cambria Math" panose="02040503050406030204" pitchFamily="18" charset="0"/>
                              </a:rPr>
                            </m:ctrlPr>
                          </m:fPr>
                          <m:num>
                            <m:r>
                              <a:rPr lang="en-US" altLang="ja-JP" b="0" i="1" smtClean="0">
                                <a:latin typeface="Cambria Math" panose="02040503050406030204" pitchFamily="18" charset="0"/>
                              </a:rPr>
                              <m:t>1</m:t>
                            </m:r>
                          </m:num>
                          <m:den>
                            <m:r>
                              <a:rPr lang="en-US" altLang="ja-JP" b="0" i="1" smtClean="0">
                                <a:latin typeface="Cambria Math" panose="02040503050406030204" pitchFamily="18" charset="0"/>
                              </a:rPr>
                              <m:t>2</m:t>
                            </m:r>
                          </m:den>
                        </m:f>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acc>
                                  <m:accPr>
                                    <m:chr m:val="̅"/>
                                    <m:ctrlPr>
                                      <a:rPr lang="en-US" altLang="ja-JP" i="1">
                                        <a:latin typeface="Cambria Math" panose="02040503050406030204" pitchFamily="18" charset="0"/>
                                      </a:rPr>
                                    </m:ctrlPr>
                                  </m:accPr>
                                  <m:e>
                                    <m:r>
                                      <a:rPr lang="en-US" altLang="ja-JP" i="1">
                                        <a:latin typeface="Cambria Math" panose="02040503050406030204" pitchFamily="18" charset="0"/>
                                      </a:rPr>
                                      <m:t>𝐼</m:t>
                                    </m:r>
                                  </m:e>
                                </m:acc>
                              </m:e>
                              <m:sub>
                                <m:r>
                                  <a:rPr lang="en-US" altLang="ja-JP" i="1">
                                    <a:latin typeface="Cambria Math" panose="02040503050406030204" pitchFamily="18" charset="0"/>
                                  </a:rPr>
                                  <m:t>1</m:t>
                                </m:r>
                              </m:sub>
                            </m:sSub>
                            <m:r>
                              <a:rPr lang="en-US" altLang="ja-JP" i="1">
                                <a:latin typeface="Cambria Math" panose="02040503050406030204" pitchFamily="18" charset="0"/>
                              </a:rPr>
                              <m:t>−3</m:t>
                            </m:r>
                          </m:e>
                        </m:d>
                        <m:r>
                          <a:rPr lang="en-US" altLang="ja-JP" b="0" i="0" smtClean="0">
                            <a:latin typeface="Cambria Math" panose="02040503050406030204" pitchFamily="18" charset="0"/>
                          </a:rPr>
                          <m:t>+</m:t>
                        </m:r>
                        <m:f>
                          <m:fPr>
                            <m:ctrlPr>
                              <a:rPr lang="en-US" altLang="ja-JP" b="0" i="1" smtClean="0">
                                <a:latin typeface="Cambria Math" panose="02040503050406030204" pitchFamily="18" charset="0"/>
                              </a:rPr>
                            </m:ctrlPr>
                          </m:fPr>
                          <m:num>
                            <m:r>
                              <a:rPr lang="en-US" altLang="ja-JP" b="0" i="0" smtClean="0">
                                <a:latin typeface="Cambria Math" panose="02040503050406030204" pitchFamily="18" charset="0"/>
                              </a:rPr>
                              <m:t>1</m:t>
                            </m:r>
                          </m:num>
                          <m:den>
                            <m:r>
                              <a:rPr lang="en-US" altLang="ja-JP" b="0" i="0" smtClean="0">
                                <a:latin typeface="Cambria Math" panose="02040503050406030204" pitchFamily="18" charset="0"/>
                              </a:rPr>
                              <m:t>20</m:t>
                            </m:r>
                            <m:sSubSup>
                              <m:sSubSupPr>
                                <m:ctrlPr>
                                  <a:rPr lang="en-US" altLang="ja-JP" b="0" i="1" smtClean="0">
                                    <a:latin typeface="Cambria Math" panose="02040503050406030204" pitchFamily="18" charset="0"/>
                                  </a:rPr>
                                </m:ctrlPr>
                              </m:sSubSupPr>
                              <m:e>
                                <m:r>
                                  <a:rPr lang="en-US" altLang="ja-JP" b="0" i="1" smtClean="0">
                                    <a:latin typeface="Cambria Math" panose="02040503050406030204" pitchFamily="18" charset="0"/>
                                  </a:rPr>
                                  <m:t>𝜆</m:t>
                                </m:r>
                              </m:e>
                              <m:sub>
                                <m:r>
                                  <a:rPr lang="en-US" altLang="ja-JP" b="0" i="1" smtClean="0">
                                    <a:latin typeface="Cambria Math" panose="02040503050406030204" pitchFamily="18" charset="0"/>
                                  </a:rPr>
                                  <m:t>𝑚</m:t>
                                </m:r>
                              </m:sub>
                              <m:sup>
                                <m:r>
                                  <a:rPr lang="en-US" altLang="ja-JP" b="0" i="1" smtClean="0">
                                    <a:latin typeface="Cambria Math" panose="02040503050406030204" pitchFamily="18" charset="0"/>
                                  </a:rPr>
                                  <m:t>2</m:t>
                                </m:r>
                              </m:sup>
                            </m:sSubSup>
                          </m:den>
                        </m:f>
                        <m:d>
                          <m:dPr>
                            <m:ctrlPr>
                              <a:rPr lang="en-US" altLang="ja-JP" i="1">
                                <a:latin typeface="Cambria Math" panose="02040503050406030204" pitchFamily="18" charset="0"/>
                              </a:rPr>
                            </m:ctrlPr>
                          </m:dPr>
                          <m:e>
                            <m:sSubSup>
                              <m:sSubSupPr>
                                <m:ctrlPr>
                                  <a:rPr lang="en-US" altLang="ja-JP" b="0" i="1" smtClean="0">
                                    <a:latin typeface="Cambria Math" panose="02040503050406030204" pitchFamily="18" charset="0"/>
                                  </a:rPr>
                                </m:ctrlPr>
                              </m:sSubSupPr>
                              <m:e>
                                <m:acc>
                                  <m:accPr>
                                    <m:chr m:val="̅"/>
                                    <m:ctrlPr>
                                      <a:rPr lang="en-US" altLang="ja-JP" i="1">
                                        <a:latin typeface="Cambria Math" panose="02040503050406030204" pitchFamily="18" charset="0"/>
                                      </a:rPr>
                                    </m:ctrlPr>
                                  </m:accPr>
                                  <m:e>
                                    <m:r>
                                      <a:rPr lang="en-US" altLang="ja-JP" i="1">
                                        <a:latin typeface="Cambria Math" panose="02040503050406030204" pitchFamily="18" charset="0"/>
                                      </a:rPr>
                                      <m:t>𝐼</m:t>
                                    </m:r>
                                  </m:e>
                                </m:acc>
                              </m:e>
                              <m:sub>
                                <m:r>
                                  <a:rPr lang="en-US" altLang="ja-JP" i="1">
                                    <a:latin typeface="Cambria Math" panose="02040503050406030204" pitchFamily="18" charset="0"/>
                                  </a:rPr>
                                  <m:t>1</m:t>
                                </m:r>
                              </m:sub>
                              <m:sup>
                                <m:r>
                                  <a:rPr lang="en-US" altLang="ja-JP" b="0" i="1" smtClean="0">
                                    <a:latin typeface="Cambria Math" panose="02040503050406030204" pitchFamily="18" charset="0"/>
                                  </a:rPr>
                                  <m:t>2</m:t>
                                </m:r>
                              </m:sup>
                            </m:sSubSup>
                            <m:r>
                              <a:rPr lang="en-US" altLang="ja-JP" i="1">
                                <a:latin typeface="Cambria Math" panose="02040503050406030204" pitchFamily="18" charset="0"/>
                              </a:rPr>
                              <m:t>−</m:t>
                            </m:r>
                            <m:r>
                              <a:rPr lang="en-US" altLang="ja-JP" b="0" i="1" smtClean="0">
                                <a:latin typeface="Cambria Math" panose="02040503050406030204" pitchFamily="18" charset="0"/>
                              </a:rPr>
                              <m:t>9</m:t>
                            </m:r>
                          </m:e>
                        </m:d>
                        <m:r>
                          <a:rPr lang="en-US" altLang="ja-JP" b="0" i="1" smtClean="0">
                            <a:latin typeface="Cambria Math" panose="02040503050406030204" pitchFamily="18" charset="0"/>
                          </a:rPr>
                          <m:t>+</m:t>
                        </m:r>
                        <m:f>
                          <m:fPr>
                            <m:ctrlPr>
                              <a:rPr lang="en-US" altLang="ja-JP" b="0" i="1" smtClean="0">
                                <a:latin typeface="Cambria Math" panose="02040503050406030204" pitchFamily="18" charset="0"/>
                              </a:rPr>
                            </m:ctrlPr>
                          </m:fPr>
                          <m:num>
                            <m:r>
                              <a:rPr lang="en-US" altLang="ja-JP" b="0" i="1" smtClean="0">
                                <a:latin typeface="Cambria Math" panose="02040503050406030204" pitchFamily="18" charset="0"/>
                              </a:rPr>
                              <m:t>11</m:t>
                            </m:r>
                          </m:num>
                          <m:den>
                            <m:r>
                              <a:rPr lang="en-US" altLang="ja-JP" b="0" i="1" smtClean="0">
                                <a:latin typeface="Cambria Math" panose="02040503050406030204" pitchFamily="18" charset="0"/>
                              </a:rPr>
                              <m:t>1050</m:t>
                            </m:r>
                            <m:sSubSup>
                              <m:sSubSupPr>
                                <m:ctrlPr>
                                  <a:rPr lang="en-US" altLang="ja-JP" b="0" i="1" smtClean="0">
                                    <a:latin typeface="Cambria Math" panose="02040503050406030204" pitchFamily="18" charset="0"/>
                                  </a:rPr>
                                </m:ctrlPr>
                              </m:sSubSupPr>
                              <m:e>
                                <m:r>
                                  <a:rPr lang="en-US" altLang="ja-JP" b="0" i="1" smtClean="0">
                                    <a:latin typeface="Cambria Math" panose="02040503050406030204" pitchFamily="18" charset="0"/>
                                  </a:rPr>
                                  <m:t>𝜆</m:t>
                                </m:r>
                              </m:e>
                              <m:sub>
                                <m:r>
                                  <a:rPr lang="en-US" altLang="ja-JP" b="0" i="1" smtClean="0">
                                    <a:latin typeface="Cambria Math" panose="02040503050406030204" pitchFamily="18" charset="0"/>
                                  </a:rPr>
                                  <m:t>𝑚</m:t>
                                </m:r>
                              </m:sub>
                              <m:sup>
                                <m:r>
                                  <a:rPr lang="en-US" altLang="ja-JP" b="0" i="1" smtClean="0">
                                    <a:latin typeface="Cambria Math" panose="02040503050406030204" pitchFamily="18" charset="0"/>
                                  </a:rPr>
                                  <m:t>4</m:t>
                                </m:r>
                              </m:sup>
                            </m:sSubSup>
                          </m:den>
                        </m:f>
                        <m:d>
                          <m:dPr>
                            <m:ctrlPr>
                              <a:rPr lang="en-US" altLang="ja-JP" i="1">
                                <a:latin typeface="Cambria Math" panose="02040503050406030204" pitchFamily="18" charset="0"/>
                              </a:rPr>
                            </m:ctrlPr>
                          </m:dPr>
                          <m:e>
                            <m:sSubSup>
                              <m:sSubSupPr>
                                <m:ctrlPr>
                                  <a:rPr lang="en-US" altLang="ja-JP" b="0" i="1" smtClean="0">
                                    <a:latin typeface="Cambria Math" panose="02040503050406030204" pitchFamily="18" charset="0"/>
                                  </a:rPr>
                                </m:ctrlPr>
                              </m:sSubSupPr>
                              <m:e>
                                <m:acc>
                                  <m:accPr>
                                    <m:chr m:val="̅"/>
                                    <m:ctrlPr>
                                      <a:rPr lang="en-US" altLang="ja-JP" i="1">
                                        <a:latin typeface="Cambria Math" panose="02040503050406030204" pitchFamily="18" charset="0"/>
                                      </a:rPr>
                                    </m:ctrlPr>
                                  </m:accPr>
                                  <m:e>
                                    <m:r>
                                      <a:rPr lang="en-US" altLang="ja-JP" i="1">
                                        <a:latin typeface="Cambria Math" panose="02040503050406030204" pitchFamily="18" charset="0"/>
                                      </a:rPr>
                                      <m:t>𝐼</m:t>
                                    </m:r>
                                  </m:e>
                                </m:acc>
                              </m:e>
                              <m:sub>
                                <m:r>
                                  <a:rPr lang="en-US" altLang="ja-JP" i="1">
                                    <a:latin typeface="Cambria Math" panose="02040503050406030204" pitchFamily="18" charset="0"/>
                                  </a:rPr>
                                  <m:t>1</m:t>
                                </m:r>
                              </m:sub>
                              <m:sup>
                                <m:r>
                                  <a:rPr lang="en-US" altLang="ja-JP" b="0" i="1" smtClean="0">
                                    <a:latin typeface="Cambria Math" panose="02040503050406030204" pitchFamily="18" charset="0"/>
                                  </a:rPr>
                                  <m:t>3</m:t>
                                </m:r>
                              </m:sup>
                            </m:sSubSup>
                            <m:r>
                              <a:rPr lang="en-US" altLang="ja-JP" i="1">
                                <a:latin typeface="Cambria Math" panose="02040503050406030204" pitchFamily="18" charset="0"/>
                              </a:rPr>
                              <m:t>−</m:t>
                            </m:r>
                            <m:r>
                              <a:rPr lang="en-US" altLang="ja-JP" b="0" i="1" smtClean="0">
                                <a:latin typeface="Cambria Math" panose="02040503050406030204" pitchFamily="18" charset="0"/>
                              </a:rPr>
                              <m:t>27</m:t>
                            </m:r>
                          </m:e>
                        </m:d>
                        <m:r>
                          <a:rPr lang="en-US" altLang="ja-JP" b="0" i="1" smtClean="0">
                            <a:latin typeface="Cambria Math" panose="02040503050406030204" pitchFamily="18" charset="0"/>
                          </a:rPr>
                          <m:t>+</m:t>
                        </m:r>
                        <m:f>
                          <m:fPr>
                            <m:ctrlPr>
                              <a:rPr lang="en-US" altLang="ja-JP" b="0" i="1" smtClean="0">
                                <a:latin typeface="Cambria Math" panose="02040503050406030204" pitchFamily="18" charset="0"/>
                              </a:rPr>
                            </m:ctrlPr>
                          </m:fPr>
                          <m:num>
                            <m:r>
                              <a:rPr lang="en-US" altLang="ja-JP" b="0" i="1" smtClean="0">
                                <a:latin typeface="Cambria Math" panose="02040503050406030204" pitchFamily="18" charset="0"/>
                              </a:rPr>
                              <m:t>19</m:t>
                            </m:r>
                          </m:num>
                          <m:den>
                            <m:r>
                              <a:rPr lang="en-US" altLang="ja-JP" b="0" i="1" smtClean="0">
                                <a:latin typeface="Cambria Math" panose="02040503050406030204" pitchFamily="18" charset="0"/>
                              </a:rPr>
                              <m:t>7000</m:t>
                            </m:r>
                            <m:sSubSup>
                              <m:sSubSupPr>
                                <m:ctrlPr>
                                  <a:rPr lang="en-US" altLang="ja-JP" b="0" i="1" smtClean="0">
                                    <a:latin typeface="Cambria Math" panose="02040503050406030204" pitchFamily="18" charset="0"/>
                                  </a:rPr>
                                </m:ctrlPr>
                              </m:sSubSupPr>
                              <m:e>
                                <m:r>
                                  <a:rPr lang="en-US" altLang="ja-JP" b="0" i="1" smtClean="0">
                                    <a:latin typeface="Cambria Math" panose="02040503050406030204" pitchFamily="18" charset="0"/>
                                  </a:rPr>
                                  <m:t>𝜆</m:t>
                                </m:r>
                              </m:e>
                              <m:sub>
                                <m:r>
                                  <a:rPr lang="en-US" altLang="ja-JP" b="0" i="1" smtClean="0">
                                    <a:latin typeface="Cambria Math" panose="02040503050406030204" pitchFamily="18" charset="0"/>
                                  </a:rPr>
                                  <m:t>𝑚</m:t>
                                </m:r>
                              </m:sub>
                              <m:sup>
                                <m:r>
                                  <a:rPr lang="en-US" altLang="ja-JP" b="0" i="1" smtClean="0">
                                    <a:latin typeface="Cambria Math" panose="02040503050406030204" pitchFamily="18" charset="0"/>
                                  </a:rPr>
                                  <m:t>6</m:t>
                                </m:r>
                              </m:sup>
                            </m:sSubSup>
                          </m:den>
                        </m:f>
                        <m:d>
                          <m:dPr>
                            <m:ctrlPr>
                              <a:rPr lang="en-US" altLang="ja-JP" i="1">
                                <a:latin typeface="Cambria Math" panose="02040503050406030204" pitchFamily="18" charset="0"/>
                              </a:rPr>
                            </m:ctrlPr>
                          </m:dPr>
                          <m:e>
                            <m:sSubSup>
                              <m:sSubSupPr>
                                <m:ctrlPr>
                                  <a:rPr lang="en-US" altLang="ja-JP" b="0" i="1" smtClean="0">
                                    <a:latin typeface="Cambria Math" panose="02040503050406030204" pitchFamily="18" charset="0"/>
                                  </a:rPr>
                                </m:ctrlPr>
                              </m:sSubSupPr>
                              <m:e>
                                <m:acc>
                                  <m:accPr>
                                    <m:chr m:val="̅"/>
                                    <m:ctrlPr>
                                      <a:rPr lang="en-US" altLang="ja-JP" i="1">
                                        <a:latin typeface="Cambria Math" panose="02040503050406030204" pitchFamily="18" charset="0"/>
                                      </a:rPr>
                                    </m:ctrlPr>
                                  </m:accPr>
                                  <m:e>
                                    <m:r>
                                      <a:rPr lang="en-US" altLang="ja-JP" i="1">
                                        <a:latin typeface="Cambria Math" panose="02040503050406030204" pitchFamily="18" charset="0"/>
                                      </a:rPr>
                                      <m:t>𝐼</m:t>
                                    </m:r>
                                  </m:e>
                                </m:acc>
                              </m:e>
                              <m:sub>
                                <m:r>
                                  <a:rPr lang="en-US" altLang="ja-JP" i="1">
                                    <a:latin typeface="Cambria Math" panose="02040503050406030204" pitchFamily="18" charset="0"/>
                                  </a:rPr>
                                  <m:t>1</m:t>
                                </m:r>
                              </m:sub>
                              <m:sup>
                                <m:r>
                                  <a:rPr lang="en-US" altLang="ja-JP" b="0" i="1" smtClean="0">
                                    <a:latin typeface="Cambria Math" panose="02040503050406030204" pitchFamily="18" charset="0"/>
                                  </a:rPr>
                                  <m:t>4</m:t>
                                </m:r>
                              </m:sup>
                            </m:sSubSup>
                            <m:r>
                              <a:rPr lang="en-US" altLang="ja-JP" i="1">
                                <a:latin typeface="Cambria Math" panose="02040503050406030204" pitchFamily="18" charset="0"/>
                              </a:rPr>
                              <m:t>−</m:t>
                            </m:r>
                            <m:r>
                              <a:rPr lang="en-US" altLang="ja-JP" b="0" i="1" smtClean="0">
                                <a:latin typeface="Cambria Math" panose="02040503050406030204" pitchFamily="18" charset="0"/>
                              </a:rPr>
                              <m:t>81</m:t>
                            </m:r>
                          </m:e>
                        </m:d>
                        <m:r>
                          <a:rPr lang="en-US" altLang="ja-JP" b="0" i="1" smtClean="0">
                            <a:latin typeface="Cambria Math" panose="02040503050406030204" pitchFamily="18" charset="0"/>
                          </a:rPr>
                          <m:t>+</m:t>
                        </m:r>
                        <m:f>
                          <m:fPr>
                            <m:ctrlPr>
                              <a:rPr lang="en-US" altLang="ja-JP" b="0" i="1" smtClean="0">
                                <a:latin typeface="Cambria Math" panose="02040503050406030204" pitchFamily="18" charset="0"/>
                              </a:rPr>
                            </m:ctrlPr>
                          </m:fPr>
                          <m:num>
                            <m:r>
                              <a:rPr lang="en-US" altLang="ja-JP" b="0" i="1" smtClean="0">
                                <a:latin typeface="Cambria Math" panose="02040503050406030204" pitchFamily="18" charset="0"/>
                              </a:rPr>
                              <m:t>519</m:t>
                            </m:r>
                          </m:num>
                          <m:den>
                            <m:r>
                              <a:rPr lang="en-US" altLang="ja-JP" b="0" i="1" smtClean="0">
                                <a:latin typeface="Cambria Math" panose="02040503050406030204" pitchFamily="18" charset="0"/>
                              </a:rPr>
                              <m:t>673750</m:t>
                            </m:r>
                            <m:sSubSup>
                              <m:sSubSupPr>
                                <m:ctrlPr>
                                  <a:rPr lang="en-US" altLang="ja-JP" b="0" i="1" smtClean="0">
                                    <a:latin typeface="Cambria Math" panose="02040503050406030204" pitchFamily="18" charset="0"/>
                                  </a:rPr>
                                </m:ctrlPr>
                              </m:sSubSupPr>
                              <m:e>
                                <m:r>
                                  <a:rPr lang="en-US" altLang="ja-JP" b="0" i="1" smtClean="0">
                                    <a:latin typeface="Cambria Math" panose="02040503050406030204" pitchFamily="18" charset="0"/>
                                  </a:rPr>
                                  <m:t>𝜆</m:t>
                                </m:r>
                              </m:e>
                              <m:sub>
                                <m:r>
                                  <a:rPr lang="en-US" altLang="ja-JP" b="0" i="1" smtClean="0">
                                    <a:latin typeface="Cambria Math" panose="02040503050406030204" pitchFamily="18" charset="0"/>
                                  </a:rPr>
                                  <m:t>𝑚</m:t>
                                </m:r>
                              </m:sub>
                              <m:sup>
                                <m:r>
                                  <a:rPr lang="en-US" altLang="ja-JP" b="0" i="1" smtClean="0">
                                    <a:latin typeface="Cambria Math" panose="02040503050406030204" pitchFamily="18" charset="0"/>
                                  </a:rPr>
                                  <m:t>8</m:t>
                                </m:r>
                              </m:sup>
                            </m:sSubSup>
                          </m:den>
                        </m:f>
                        <m:d>
                          <m:dPr>
                            <m:ctrlPr>
                              <a:rPr lang="en-US" altLang="ja-JP" i="1">
                                <a:latin typeface="Cambria Math" panose="02040503050406030204" pitchFamily="18" charset="0"/>
                              </a:rPr>
                            </m:ctrlPr>
                          </m:dPr>
                          <m:e>
                            <m:sSubSup>
                              <m:sSubSupPr>
                                <m:ctrlPr>
                                  <a:rPr lang="en-US" altLang="ja-JP" b="0" i="1" smtClean="0">
                                    <a:latin typeface="Cambria Math" panose="02040503050406030204" pitchFamily="18" charset="0"/>
                                  </a:rPr>
                                </m:ctrlPr>
                              </m:sSubSupPr>
                              <m:e>
                                <m:acc>
                                  <m:accPr>
                                    <m:chr m:val="̅"/>
                                    <m:ctrlPr>
                                      <a:rPr lang="en-US" altLang="ja-JP" i="1">
                                        <a:latin typeface="Cambria Math" panose="02040503050406030204" pitchFamily="18" charset="0"/>
                                      </a:rPr>
                                    </m:ctrlPr>
                                  </m:accPr>
                                  <m:e>
                                    <m:r>
                                      <a:rPr lang="en-US" altLang="ja-JP" i="1">
                                        <a:latin typeface="Cambria Math" panose="02040503050406030204" pitchFamily="18" charset="0"/>
                                      </a:rPr>
                                      <m:t>𝐼</m:t>
                                    </m:r>
                                  </m:e>
                                </m:acc>
                              </m:e>
                              <m:sub>
                                <m:r>
                                  <a:rPr lang="en-US" altLang="ja-JP" i="1">
                                    <a:latin typeface="Cambria Math" panose="02040503050406030204" pitchFamily="18" charset="0"/>
                                  </a:rPr>
                                  <m:t>1</m:t>
                                </m:r>
                              </m:sub>
                              <m:sup>
                                <m:r>
                                  <a:rPr lang="en-US" altLang="ja-JP" b="0" i="1" smtClean="0">
                                    <a:latin typeface="Cambria Math" panose="02040503050406030204" pitchFamily="18" charset="0"/>
                                  </a:rPr>
                                  <m:t>5</m:t>
                                </m:r>
                              </m:sup>
                            </m:sSubSup>
                            <m:r>
                              <a:rPr lang="en-US" altLang="ja-JP" i="1">
                                <a:latin typeface="Cambria Math" panose="02040503050406030204" pitchFamily="18" charset="0"/>
                              </a:rPr>
                              <m:t>−</m:t>
                            </m:r>
                            <m:r>
                              <a:rPr lang="en-US" altLang="ja-JP" b="0" i="1" smtClean="0">
                                <a:latin typeface="Cambria Math" panose="02040503050406030204" pitchFamily="18" charset="0"/>
                              </a:rPr>
                              <m:t>243</m:t>
                            </m:r>
                          </m:e>
                        </m:d>
                      </m:e>
                    </m:d>
                    <m:r>
                      <a:rPr lang="en-US" altLang="ja-JP" b="0" i="1" smtClean="0">
                        <a:latin typeface="Cambria Math" panose="02040503050406030204" pitchFamily="18" charset="0"/>
                      </a:rPr>
                      <m:t>+</m:t>
                    </m:r>
                    <m:f>
                      <m:fPr>
                        <m:ctrlPr>
                          <a:rPr lang="en-US" altLang="ja-JP" b="0" i="1" smtClean="0">
                            <a:highlight>
                              <a:srgbClr val="FFFF00"/>
                            </a:highlight>
                            <a:latin typeface="Cambria Math" panose="02040503050406030204" pitchFamily="18" charset="0"/>
                          </a:rPr>
                        </m:ctrlPr>
                      </m:fPr>
                      <m:num>
                        <m:r>
                          <a:rPr lang="en-US" altLang="ja-JP" b="0" i="1" smtClean="0">
                            <a:highlight>
                              <a:srgbClr val="FFFF00"/>
                            </a:highlight>
                            <a:latin typeface="Cambria Math" panose="02040503050406030204" pitchFamily="18" charset="0"/>
                          </a:rPr>
                          <m:t>1</m:t>
                        </m:r>
                      </m:num>
                      <m:den>
                        <m:r>
                          <a:rPr lang="en-US" altLang="ja-JP" b="0" i="1" smtClean="0">
                            <a:highlight>
                              <a:srgbClr val="FFFF00"/>
                            </a:highlight>
                            <a:latin typeface="Cambria Math" panose="02040503050406030204" pitchFamily="18" charset="0"/>
                          </a:rPr>
                          <m:t>𝐷</m:t>
                        </m:r>
                      </m:den>
                    </m:f>
                    <m:d>
                      <m:dPr>
                        <m:ctrlPr>
                          <a:rPr lang="en-US" altLang="ja-JP" b="0" i="1" smtClean="0">
                            <a:highlight>
                              <a:srgbClr val="FFFF00"/>
                            </a:highlight>
                            <a:latin typeface="Cambria Math" panose="02040503050406030204" pitchFamily="18" charset="0"/>
                          </a:rPr>
                        </m:ctrlPr>
                      </m:dPr>
                      <m:e>
                        <m:f>
                          <m:fPr>
                            <m:ctrlPr>
                              <a:rPr lang="en-US" altLang="ja-JP" b="0" i="1" smtClean="0">
                                <a:highlight>
                                  <a:srgbClr val="FFFF00"/>
                                </a:highlight>
                                <a:latin typeface="Cambria Math" panose="02040503050406030204" pitchFamily="18" charset="0"/>
                              </a:rPr>
                            </m:ctrlPr>
                          </m:fPr>
                          <m:num>
                            <m:sSup>
                              <m:sSupPr>
                                <m:ctrlPr>
                                  <a:rPr lang="en-US" altLang="ja-JP" b="0" i="1" smtClean="0">
                                    <a:highlight>
                                      <a:srgbClr val="FFFF00"/>
                                    </a:highlight>
                                    <a:latin typeface="Cambria Math" panose="02040503050406030204" pitchFamily="18" charset="0"/>
                                  </a:rPr>
                                </m:ctrlPr>
                              </m:sSupPr>
                              <m:e>
                                <m:r>
                                  <a:rPr lang="en-US" altLang="ja-JP" b="0" i="1" smtClean="0">
                                    <a:highlight>
                                      <a:srgbClr val="FFFF00"/>
                                    </a:highlight>
                                    <a:latin typeface="Cambria Math" panose="02040503050406030204" pitchFamily="18" charset="0"/>
                                  </a:rPr>
                                  <m:t>𝐽</m:t>
                                </m:r>
                              </m:e>
                              <m:sup>
                                <m:r>
                                  <a:rPr lang="en-US" altLang="ja-JP" b="0" i="1" smtClean="0">
                                    <a:highlight>
                                      <a:srgbClr val="FFFF00"/>
                                    </a:highlight>
                                    <a:latin typeface="Cambria Math" panose="02040503050406030204" pitchFamily="18" charset="0"/>
                                  </a:rPr>
                                  <m:t>2</m:t>
                                </m:r>
                              </m:sup>
                            </m:sSup>
                            <m:r>
                              <a:rPr lang="en-US" altLang="ja-JP" b="0" i="1" smtClean="0">
                                <a:highlight>
                                  <a:srgbClr val="FFFF00"/>
                                </a:highlight>
                                <a:latin typeface="Cambria Math" panose="02040503050406030204" pitchFamily="18" charset="0"/>
                              </a:rPr>
                              <m:t>−1</m:t>
                            </m:r>
                          </m:num>
                          <m:den>
                            <m:r>
                              <a:rPr lang="en-US" altLang="ja-JP" b="0" i="1" smtClean="0">
                                <a:highlight>
                                  <a:srgbClr val="FFFF00"/>
                                </a:highlight>
                                <a:latin typeface="Cambria Math" panose="02040503050406030204" pitchFamily="18" charset="0"/>
                              </a:rPr>
                              <m:t>2</m:t>
                            </m:r>
                          </m:den>
                        </m:f>
                        <m:r>
                          <a:rPr lang="en-US" altLang="ja-JP" b="0" i="1" smtClean="0">
                            <a:highlight>
                              <a:srgbClr val="FFFF00"/>
                            </a:highlight>
                            <a:latin typeface="Cambria Math" panose="02040503050406030204" pitchFamily="18" charset="0"/>
                          </a:rPr>
                          <m:t>−</m:t>
                        </m:r>
                        <m:func>
                          <m:funcPr>
                            <m:ctrlPr>
                              <a:rPr lang="en-US" altLang="ja-JP" b="0" i="1" smtClean="0">
                                <a:highlight>
                                  <a:srgbClr val="FFFF00"/>
                                </a:highlight>
                                <a:latin typeface="Cambria Math" panose="02040503050406030204" pitchFamily="18" charset="0"/>
                              </a:rPr>
                            </m:ctrlPr>
                          </m:funcPr>
                          <m:fName>
                            <m:sSub>
                              <m:sSubPr>
                                <m:ctrlPr>
                                  <a:rPr lang="en-US" altLang="ja-JP" b="0" i="1" smtClean="0">
                                    <a:highlight>
                                      <a:srgbClr val="FFFF00"/>
                                    </a:highlight>
                                    <a:latin typeface="Cambria Math" panose="02040503050406030204" pitchFamily="18" charset="0"/>
                                  </a:rPr>
                                </m:ctrlPr>
                              </m:sSubPr>
                              <m:e>
                                <m:r>
                                  <m:rPr>
                                    <m:sty m:val="p"/>
                                  </m:rPr>
                                  <a:rPr lang="en-US" altLang="ja-JP" b="0" i="0" smtClean="0">
                                    <a:highlight>
                                      <a:srgbClr val="FFFF00"/>
                                    </a:highlight>
                                    <a:latin typeface="Cambria Math" panose="02040503050406030204" pitchFamily="18" charset="0"/>
                                  </a:rPr>
                                  <m:t>log</m:t>
                                </m:r>
                              </m:e>
                              <m:sub>
                                <m:r>
                                  <m:rPr>
                                    <m:sty m:val="p"/>
                                  </m:rPr>
                                  <a:rPr lang="en-US" altLang="ja-JP" b="0" i="0" smtClean="0">
                                    <a:highlight>
                                      <a:srgbClr val="FFFF00"/>
                                    </a:highlight>
                                    <a:latin typeface="Cambria Math" panose="02040503050406030204" pitchFamily="18" charset="0"/>
                                  </a:rPr>
                                  <m:t>e</m:t>
                                </m:r>
                              </m:sub>
                            </m:sSub>
                          </m:fName>
                          <m:e>
                            <m:r>
                              <a:rPr lang="en-US" altLang="ja-JP" b="0" i="1" smtClean="0">
                                <a:highlight>
                                  <a:srgbClr val="FFFF00"/>
                                </a:highlight>
                                <a:latin typeface="Cambria Math" panose="02040503050406030204" pitchFamily="18" charset="0"/>
                              </a:rPr>
                              <m:t>𝐽</m:t>
                            </m:r>
                          </m:e>
                        </m:func>
                      </m:e>
                    </m:d>
                  </m:oMath>
                </a14:m>
                <a:r>
                  <a:rPr kumimoji="1" lang="ja-JP" altLang="en-US" dirty="0"/>
                  <a:t>　など．</a:t>
                </a:r>
                <a:endParaRPr kumimoji="1" lang="en-US" altLang="ja-JP" dirty="0"/>
              </a:p>
              <a:p>
                <a:r>
                  <a:rPr kumimoji="1" lang="ja-JP" altLang="en-US" dirty="0"/>
                  <a:t>なお，</a:t>
                </a:r>
                <a:r>
                  <a:rPr kumimoji="1" lang="en-US" altLang="ja-JP" dirty="0"/>
                  <a:t>ABAQUS</a:t>
                </a:r>
                <a:r>
                  <a:rPr kumimoji="1" lang="ja-JP" altLang="en-US" dirty="0"/>
                  <a:t>では材料モデルに弾性</a:t>
                </a:r>
                <a:r>
                  <a:rPr kumimoji="1" lang="en-US" altLang="ja-JP" dirty="0"/>
                  <a:t>(*Elastic)</a:t>
                </a:r>
                <a:r>
                  <a:rPr kumimoji="1" lang="ja-JP" altLang="en-US" dirty="0"/>
                  <a:t>を指定して大変形解析</a:t>
                </a:r>
                <a:r>
                  <a:rPr kumimoji="1" lang="en-US" altLang="ja-JP" dirty="0"/>
                  <a:t>(</a:t>
                </a:r>
                <a:r>
                  <a:rPr kumimoji="1" lang="en-US" altLang="ja-JP" dirty="0" err="1"/>
                  <a:t>NLGeom</a:t>
                </a:r>
                <a:r>
                  <a:rPr kumimoji="1" lang="en-US" altLang="ja-JP" dirty="0"/>
                  <a:t>)</a:t>
                </a:r>
                <a:r>
                  <a:rPr kumimoji="1" lang="ja-JP" altLang="en-US" dirty="0"/>
                  <a:t>を実行すると，</a:t>
                </a:r>
                <a:r>
                  <a:rPr kumimoji="1" lang="en-US" altLang="ja-JP" dirty="0" err="1"/>
                  <a:t>Hencky</a:t>
                </a:r>
                <a:r>
                  <a:rPr kumimoji="1" lang="ja-JP" altLang="en-US" dirty="0"/>
                  <a:t>超弾性モデル（対数ひずみモデル）が使用される．ただし，ヤング率とポアソン比の２パラメータしか無いので調整範囲は限定的．</a:t>
                </a:r>
                <a:endParaRPr kumimoji="1" lang="en-US" altLang="ja-JP" dirty="0"/>
              </a:p>
              <a:p>
                <a:endParaRPr kumimoji="1" lang="ja-JP" altLang="en-US" dirty="0"/>
              </a:p>
            </p:txBody>
          </p:sp>
        </mc:Choice>
        <mc:Fallback xmlns="">
          <p:sp>
            <p:nvSpPr>
              <p:cNvPr id="2" name="コンテンツ プレースホルダー 1">
                <a:extLst>
                  <a:ext uri="{FF2B5EF4-FFF2-40B4-BE49-F238E27FC236}">
                    <a16:creationId xmlns:a16="http://schemas.microsoft.com/office/drawing/2014/main" id="{382E2C91-4F2A-D2FC-8FEE-8E4D0EA3CD13}"/>
                  </a:ext>
                </a:extLst>
              </p:cNvPr>
              <p:cNvSpPr>
                <a:spLocks noGrp="1" noRot="1" noChangeAspect="1" noMove="1" noResize="1" noEditPoints="1" noAdjustHandles="1" noChangeArrowheads="1" noChangeShapeType="1" noTextEdit="1"/>
              </p:cNvSpPr>
              <p:nvPr>
                <p:ph idx="1"/>
              </p:nvPr>
            </p:nvSpPr>
            <p:spPr>
              <a:blipFill>
                <a:blip r:embed="rId2"/>
                <a:stretch>
                  <a:fillRect l="-1746" t="-1901" r="-741" b="-1267"/>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1F3B2C3F-F760-9702-311F-BA266870B397}"/>
              </a:ext>
            </a:extLst>
          </p:cNvPr>
          <p:cNvSpPr>
            <a:spLocks noGrp="1"/>
          </p:cNvSpPr>
          <p:nvPr>
            <p:ph type="title"/>
          </p:nvPr>
        </p:nvSpPr>
        <p:spPr/>
        <p:txBody>
          <a:bodyPr/>
          <a:lstStyle/>
          <a:p>
            <a:r>
              <a:rPr kumimoji="1" lang="ja-JP" altLang="en-US" dirty="0"/>
              <a:t>超弾性体の構成式</a:t>
            </a:r>
          </a:p>
        </p:txBody>
      </p:sp>
      <p:sp>
        <p:nvSpPr>
          <p:cNvPr id="4" name="スライド番号プレースホルダー 3">
            <a:extLst>
              <a:ext uri="{FF2B5EF4-FFF2-40B4-BE49-F238E27FC236}">
                <a16:creationId xmlns:a16="http://schemas.microsoft.com/office/drawing/2014/main" id="{A1794B93-18B2-B47F-7CEF-72AC8A59A5BC}"/>
              </a:ext>
            </a:extLst>
          </p:cNvPr>
          <p:cNvSpPr>
            <a:spLocks noGrp="1"/>
          </p:cNvSpPr>
          <p:nvPr>
            <p:ph type="sldNum" sz="quarter" idx="4"/>
          </p:nvPr>
        </p:nvSpPr>
        <p:spPr/>
        <p:txBody>
          <a:bodyPr/>
          <a:lstStyle/>
          <a:p>
            <a:r>
              <a:rPr lang="en-US" altLang="ja-JP"/>
              <a:t>P. </a:t>
            </a:r>
            <a:fld id="{F8FDF831-B0A3-4B44-A20D-7581D5587101}" type="slidenum">
              <a:rPr lang="ja-JP" altLang="en-US" smtClean="0"/>
              <a:pPr/>
              <a:t>13</a:t>
            </a:fld>
            <a:endParaRPr lang="ja-JP" altLang="en-US" dirty="0"/>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C30F0C6B-5E4C-FCCC-FDFC-09BA71E9E1C6}"/>
                  </a:ext>
                </a:extLst>
              </p:cNvPr>
              <p:cNvSpPr txBox="1"/>
              <p:nvPr/>
            </p:nvSpPr>
            <p:spPr>
              <a:xfrm>
                <a:off x="9417703" y="937173"/>
                <a:ext cx="2438937" cy="1015663"/>
              </a:xfrm>
              <a:prstGeom prst="rect">
                <a:avLst/>
              </a:prstGeom>
              <a:solidFill>
                <a:schemeClr val="bg1">
                  <a:lumMod val="75000"/>
                </a:schemeClr>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14:m>
                  <m:oMath xmlns:m="http://schemas.openxmlformats.org/officeDocument/2006/math">
                    <m:r>
                      <a:rPr kumimoji="1" lang="en-US" altLang="ja-JP" sz="2000" b="1" i="1" smtClean="0">
                        <a:latin typeface="Cambria Math" panose="02040503050406030204" pitchFamily="18" charset="0"/>
                        <a:ea typeface="MS UI Gothic" panose="020B0600070205080204" pitchFamily="50" charset="-128"/>
                      </a:rPr>
                      <m:t>𝑭</m:t>
                    </m:r>
                  </m:oMath>
                </a14:m>
                <a:r>
                  <a:rPr kumimoji="1" lang="en-US" altLang="ja-JP" sz="2000" b="0" dirty="0">
                    <a:latin typeface="Cambria Math" panose="02040503050406030204" pitchFamily="18" charset="0"/>
                    <a:ea typeface="MS UI Gothic" panose="020B0600070205080204" pitchFamily="50" charset="-128"/>
                  </a:rPr>
                  <a:t>: </a:t>
                </a:r>
                <a:r>
                  <a:rPr kumimoji="1" lang="ja-JP" altLang="en-US" sz="2000" b="0" dirty="0">
                    <a:latin typeface="Cambria Math" panose="02040503050406030204" pitchFamily="18" charset="0"/>
                    <a:ea typeface="MS UI Gothic" panose="020B0600070205080204" pitchFamily="50" charset="-128"/>
                  </a:rPr>
                  <a:t>変形勾配テンソル</a:t>
                </a:r>
                <a:endParaRPr kumimoji="1" lang="en-US" altLang="ja-JP" sz="2000" b="0" dirty="0">
                  <a:latin typeface="Cambria Math" panose="02040503050406030204" pitchFamily="18" charset="0"/>
                  <a:ea typeface="MS UI Gothic" panose="020B0600070205080204" pitchFamily="50" charset="-128"/>
                </a:endParaRPr>
              </a:p>
              <a:p>
                <a14:m>
                  <m:oMath xmlns:m="http://schemas.openxmlformats.org/officeDocument/2006/math">
                    <m:sSub>
                      <m:sSubPr>
                        <m:ctrlPr>
                          <a:rPr kumimoji="1" lang="en-US" altLang="ja-JP" sz="2000" b="0" i="1" smtClean="0">
                            <a:latin typeface="Cambria Math" panose="02040503050406030204" pitchFamily="18" charset="0"/>
                            <a:ea typeface="MS UI Gothic" panose="020B0600070205080204" pitchFamily="50" charset="-128"/>
                          </a:rPr>
                        </m:ctrlPr>
                      </m:sSubPr>
                      <m:e>
                        <m:acc>
                          <m:accPr>
                            <m:chr m:val="̅"/>
                            <m:ctrlPr>
                              <a:rPr kumimoji="1" lang="en-US" altLang="ja-JP" sz="2000" b="0" i="1" smtClean="0">
                                <a:latin typeface="Cambria Math" panose="02040503050406030204" pitchFamily="18" charset="0"/>
                                <a:ea typeface="MS UI Gothic" panose="020B0600070205080204" pitchFamily="50" charset="-128"/>
                              </a:rPr>
                            </m:ctrlPr>
                          </m:accPr>
                          <m:e>
                            <m:r>
                              <a:rPr kumimoji="1" lang="en-US" altLang="ja-JP" sz="2000" b="0" i="1" smtClean="0">
                                <a:latin typeface="Cambria Math" panose="02040503050406030204" pitchFamily="18" charset="0"/>
                                <a:ea typeface="MS UI Gothic" panose="020B0600070205080204" pitchFamily="50" charset="-128"/>
                              </a:rPr>
                              <m:t>𝐼</m:t>
                            </m:r>
                          </m:e>
                        </m:acc>
                      </m:e>
                      <m:sub>
                        <m:r>
                          <a:rPr kumimoji="1" lang="en-US" altLang="ja-JP" sz="2000" b="0" i="1" smtClean="0">
                            <a:latin typeface="Cambria Math" panose="02040503050406030204" pitchFamily="18" charset="0"/>
                            <a:ea typeface="MS UI Gothic" panose="020B0600070205080204" pitchFamily="50" charset="-128"/>
                          </a:rPr>
                          <m:t>𝑖</m:t>
                        </m:r>
                      </m:sub>
                    </m:sSub>
                  </m:oMath>
                </a14:m>
                <a:r>
                  <a:rPr kumimoji="1" lang="en-US" altLang="ja-JP" sz="2000" dirty="0">
                    <a:latin typeface="MS UI Gothic" panose="020B0600070205080204" pitchFamily="50" charset="-128"/>
                    <a:ea typeface="MS UI Gothic" panose="020B0600070205080204" pitchFamily="50" charset="-128"/>
                  </a:rPr>
                  <a:t>:</a:t>
                </a:r>
                <a:r>
                  <a:rPr lang="ja-JP" altLang="en-US" sz="2000" dirty="0">
                    <a:latin typeface="MS UI Gothic" panose="020B0600070205080204" pitchFamily="50" charset="-128"/>
                    <a:ea typeface="MS UI Gothic" panose="020B0600070205080204" pitchFamily="50" charset="-128"/>
                  </a:rPr>
                  <a:t> </a:t>
                </a:r>
                <a14:m>
                  <m:oMath xmlns:m="http://schemas.openxmlformats.org/officeDocument/2006/math">
                    <m:acc>
                      <m:accPr>
                        <m:chr m:val="̅"/>
                        <m:ctrlPr>
                          <a:rPr lang="en-US" altLang="ja-JP" sz="2000" b="1" i="1" smtClean="0">
                            <a:latin typeface="Cambria Math" panose="02040503050406030204" pitchFamily="18" charset="0"/>
                            <a:ea typeface="MS UI Gothic" panose="020B0600070205080204" pitchFamily="50" charset="-128"/>
                          </a:rPr>
                        </m:ctrlPr>
                      </m:accPr>
                      <m:e>
                        <m:r>
                          <a:rPr lang="en-US" altLang="ja-JP" sz="2000" b="1" i="1" smtClean="0">
                            <a:latin typeface="Cambria Math" panose="02040503050406030204" pitchFamily="18" charset="0"/>
                            <a:ea typeface="MS UI Gothic" panose="020B0600070205080204" pitchFamily="50" charset="-128"/>
                          </a:rPr>
                          <m:t>𝑩</m:t>
                        </m:r>
                      </m:e>
                    </m:acc>
                  </m:oMath>
                </a14:m>
                <a:r>
                  <a:rPr lang="ja-JP" altLang="en-US" sz="2000" dirty="0">
                    <a:latin typeface="MS UI Gothic" panose="020B0600070205080204" pitchFamily="50" charset="-128"/>
                    <a:ea typeface="MS UI Gothic" panose="020B0600070205080204" pitchFamily="50" charset="-128"/>
                  </a:rPr>
                  <a:t>のテンソル不変量</a:t>
                </a:r>
                <a:endParaRPr lang="en-US" altLang="ja-JP" sz="2000" dirty="0">
                  <a:latin typeface="MS UI Gothic" panose="020B0600070205080204" pitchFamily="50" charset="-128"/>
                  <a:ea typeface="MS UI Gothic" panose="020B0600070205080204" pitchFamily="50" charset="-128"/>
                </a:endParaRPr>
              </a:p>
              <a:p>
                <a14:m>
                  <m:oMath xmlns:m="http://schemas.openxmlformats.org/officeDocument/2006/math">
                    <m:r>
                      <a:rPr kumimoji="1" lang="en-US" altLang="ja-JP" sz="2000" b="0" i="1" smtClean="0">
                        <a:latin typeface="Cambria Math" panose="02040503050406030204" pitchFamily="18" charset="0"/>
                        <a:ea typeface="MS UI Gothic" panose="020B0600070205080204" pitchFamily="50" charset="-128"/>
                      </a:rPr>
                      <m:t>𝐽</m:t>
                    </m:r>
                  </m:oMath>
                </a14:m>
                <a:r>
                  <a:rPr kumimoji="1" lang="en-US" altLang="ja-JP" sz="2000" dirty="0">
                    <a:latin typeface="MS UI Gothic" panose="020B0600070205080204" pitchFamily="50" charset="-128"/>
                    <a:ea typeface="MS UI Gothic" panose="020B0600070205080204" pitchFamily="50" charset="-128"/>
                  </a:rPr>
                  <a:t>: </a:t>
                </a:r>
                <a14:m>
                  <m:oMath xmlns:m="http://schemas.openxmlformats.org/officeDocument/2006/math">
                    <m:r>
                      <a:rPr kumimoji="1" lang="en-US" altLang="ja-JP" sz="2000" b="1" i="1" smtClean="0">
                        <a:latin typeface="Cambria Math" panose="02040503050406030204" pitchFamily="18" charset="0"/>
                        <a:ea typeface="MS UI Gothic" panose="020B0600070205080204" pitchFamily="50" charset="-128"/>
                      </a:rPr>
                      <m:t>𝑭</m:t>
                    </m:r>
                  </m:oMath>
                </a14:m>
                <a:r>
                  <a:rPr kumimoji="1" lang="ja-JP" altLang="en-US" sz="2000" dirty="0">
                    <a:latin typeface="MS UI Gothic" panose="020B0600070205080204" pitchFamily="50" charset="-128"/>
                    <a:ea typeface="MS UI Gothic" panose="020B0600070205080204" pitchFamily="50" charset="-128"/>
                  </a:rPr>
                  <a:t>の行列式</a:t>
                </a:r>
                <a:r>
                  <a:rPr kumimoji="1" lang="en-US" altLang="ja-JP" sz="2000" dirty="0">
                    <a:latin typeface="MS UI Gothic" panose="020B0600070205080204" pitchFamily="50" charset="-128"/>
                    <a:ea typeface="MS UI Gothic" panose="020B0600070205080204" pitchFamily="50" charset="-128"/>
                  </a:rPr>
                  <a:t> </a:t>
                </a:r>
                <a:endParaRPr kumimoji="1" lang="ja-JP" altLang="en-US" sz="2000" dirty="0">
                  <a:latin typeface="MS UI Gothic" panose="020B0600070205080204" pitchFamily="50" charset="-128"/>
                  <a:ea typeface="MS UI Gothic" panose="020B0600070205080204" pitchFamily="50" charset="-128"/>
                </a:endParaRPr>
              </a:p>
            </p:txBody>
          </p:sp>
        </mc:Choice>
        <mc:Fallback xmlns="">
          <p:sp>
            <p:nvSpPr>
              <p:cNvPr id="6" name="テキスト ボックス 5">
                <a:extLst>
                  <a:ext uri="{FF2B5EF4-FFF2-40B4-BE49-F238E27FC236}">
                    <a16:creationId xmlns:a16="http://schemas.microsoft.com/office/drawing/2014/main" id="{C30F0C6B-5E4C-FCCC-FDFC-09BA71E9E1C6}"/>
                  </a:ext>
                </a:extLst>
              </p:cNvPr>
              <p:cNvSpPr txBox="1">
                <a:spLocks noRot="1" noChangeAspect="1" noMove="1" noResize="1" noEditPoints="1" noAdjustHandles="1" noChangeArrowheads="1" noChangeShapeType="1" noTextEdit="1"/>
              </p:cNvSpPr>
              <p:nvPr/>
            </p:nvSpPr>
            <p:spPr>
              <a:xfrm>
                <a:off x="9417703" y="937173"/>
                <a:ext cx="2438937" cy="1015663"/>
              </a:xfrm>
              <a:prstGeom prst="rect">
                <a:avLst/>
              </a:prstGeom>
              <a:blipFill>
                <a:blip r:embed="rId3"/>
                <a:stretch>
                  <a:fillRect l="-247" t="-2907" r="-1235" b="-6977"/>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77F420D2-CC89-97E0-404B-863671DB7B64}"/>
                  </a:ext>
                </a:extLst>
              </p:cNvPr>
              <p:cNvSpPr txBox="1"/>
              <p:nvPr/>
            </p:nvSpPr>
            <p:spPr>
              <a:xfrm>
                <a:off x="9751066" y="3969060"/>
                <a:ext cx="2438937" cy="923330"/>
              </a:xfrm>
              <a:prstGeom prst="rect">
                <a:avLst/>
              </a:prstGeom>
              <a:solidFill>
                <a:schemeClr val="bg1">
                  <a:lumMod val="75000"/>
                </a:schemeClr>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ja-JP" altLang="en-US" dirty="0">
                    <a:latin typeface="MS UI Gothic" panose="020B0600070205080204" pitchFamily="50" charset="-128"/>
                    <a:ea typeface="MS UI Gothic" panose="020B0600070205080204" pitchFamily="50" charset="-128"/>
                  </a:rPr>
                  <a:t>「超弾性体モデルならば</a:t>
                </a:r>
                <a:r>
                  <a:rPr lang="ja-JP" altLang="en-US" dirty="0">
                    <a:latin typeface="MS UI Gothic" panose="020B0600070205080204" pitchFamily="50" charset="-128"/>
                    <a:ea typeface="MS UI Gothic" panose="020B0600070205080204" pitchFamily="50" charset="-128"/>
                  </a:rPr>
                  <a:t>必ず</a:t>
                </a:r>
                <a:r>
                  <a:rPr kumimoji="1" lang="ja-JP" altLang="en-US" dirty="0">
                    <a:latin typeface="MS UI Gothic" panose="020B0600070205080204" pitchFamily="50" charset="-128"/>
                    <a:ea typeface="MS UI Gothic" panose="020B0600070205080204" pitchFamily="50" charset="-128"/>
                  </a:rPr>
                  <a:t>微圧縮」ではないことに要注意（</a:t>
                </a:r>
                <a14:m>
                  <m:oMath xmlns:m="http://schemas.openxmlformats.org/officeDocument/2006/math">
                    <m:sSub>
                      <m:sSubPr>
                        <m:ctrlPr>
                          <a:rPr kumimoji="1" lang="en-US" altLang="ja-JP" b="0" i="1" smtClean="0">
                            <a:latin typeface="Cambria Math" panose="02040503050406030204" pitchFamily="18" charset="0"/>
                            <a:ea typeface="MS UI Gothic" panose="020B0600070205080204" pitchFamily="50" charset="-128"/>
                          </a:rPr>
                        </m:ctrlPr>
                      </m:sSubPr>
                      <m:e>
                        <m:r>
                          <a:rPr kumimoji="1" lang="en-US" altLang="ja-JP" b="0" i="1" smtClean="0">
                            <a:latin typeface="Cambria Math" panose="02040503050406030204" pitchFamily="18" charset="0"/>
                            <a:ea typeface="MS UI Gothic" panose="020B0600070205080204" pitchFamily="50" charset="-128"/>
                          </a:rPr>
                          <m:t>𝐷</m:t>
                        </m:r>
                      </m:e>
                      <m:sub>
                        <m:r>
                          <a:rPr kumimoji="1" lang="en-US" altLang="ja-JP" b="0" i="1" smtClean="0">
                            <a:latin typeface="Cambria Math" panose="02040503050406030204" pitchFamily="18" charset="0"/>
                            <a:ea typeface="MS UI Gothic" panose="020B0600070205080204" pitchFamily="50" charset="-128"/>
                          </a:rPr>
                          <m:t>𝑖</m:t>
                        </m:r>
                      </m:sub>
                    </m:sSub>
                  </m:oMath>
                </a14:m>
                <a:r>
                  <a:rPr kumimoji="1" lang="ja-JP" altLang="en-US" dirty="0">
                    <a:latin typeface="MS UI Gothic" panose="020B0600070205080204" pitchFamily="50" charset="-128"/>
                    <a:ea typeface="MS UI Gothic" panose="020B0600070205080204" pitchFamily="50" charset="-128"/>
                  </a:rPr>
                  <a:t>次第）</a:t>
                </a:r>
              </a:p>
            </p:txBody>
          </p:sp>
        </mc:Choice>
        <mc:Fallback xmlns="">
          <p:sp>
            <p:nvSpPr>
              <p:cNvPr id="7" name="テキスト ボックス 6">
                <a:extLst>
                  <a:ext uri="{FF2B5EF4-FFF2-40B4-BE49-F238E27FC236}">
                    <a16:creationId xmlns:a16="http://schemas.microsoft.com/office/drawing/2014/main" id="{77F420D2-CC89-97E0-404B-863671DB7B64}"/>
                  </a:ext>
                </a:extLst>
              </p:cNvPr>
              <p:cNvSpPr txBox="1">
                <a:spLocks noRot="1" noChangeAspect="1" noMove="1" noResize="1" noEditPoints="1" noAdjustHandles="1" noChangeArrowheads="1" noChangeShapeType="1" noTextEdit="1"/>
              </p:cNvSpPr>
              <p:nvPr/>
            </p:nvSpPr>
            <p:spPr>
              <a:xfrm>
                <a:off x="9751066" y="3969060"/>
                <a:ext cx="2438937" cy="923330"/>
              </a:xfrm>
              <a:prstGeom prst="rect">
                <a:avLst/>
              </a:prstGeom>
              <a:blipFill>
                <a:blip r:embed="rId4"/>
                <a:stretch>
                  <a:fillRect t="-1923" b="-6410"/>
                </a:stretch>
              </a:blipFill>
              <a:ln>
                <a:noFill/>
              </a:ln>
            </p:spPr>
            <p:txBody>
              <a:bodyPr/>
              <a:lstStyle/>
              <a:p>
                <a:r>
                  <a:rPr lang="ja-JP" altLang="en-US">
                    <a:noFill/>
                  </a:rPr>
                  <a:t> </a:t>
                </a:r>
              </a:p>
            </p:txBody>
          </p:sp>
        </mc:Fallback>
      </mc:AlternateContent>
    </p:spTree>
    <p:extLst>
      <p:ext uri="{BB962C8B-B14F-4D97-AF65-F5344CB8AC3E}">
        <p14:creationId xmlns:p14="http://schemas.microsoft.com/office/powerpoint/2010/main" val="3440201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6A96D9D7-6B39-80C2-A6A9-D4561493A021}"/>
                  </a:ext>
                </a:extLst>
              </p:cNvPr>
              <p:cNvSpPr>
                <a:spLocks noGrp="1"/>
              </p:cNvSpPr>
              <p:nvPr>
                <p:ph idx="1"/>
              </p:nvPr>
            </p:nvSpPr>
            <p:spPr/>
            <p:txBody>
              <a:bodyPr/>
              <a:lstStyle/>
              <a:p>
                <a:pPr marL="0" indent="0">
                  <a:buNone/>
                </a:pPr>
                <a:r>
                  <a:rPr kumimoji="1" lang="en-US" altLang="ja-JP" dirty="0">
                    <a:solidFill>
                      <a:srgbClr val="0000CC"/>
                    </a:solidFill>
                  </a:rPr>
                  <a:t>Q) </a:t>
                </a:r>
                <a:r>
                  <a:rPr kumimoji="1" lang="ja-JP" altLang="en-US" dirty="0">
                    <a:solidFill>
                      <a:srgbClr val="0000CC"/>
                    </a:solidFill>
                  </a:rPr>
                  <a:t>超弾性体のひずみエネルギー密度関数の</a:t>
                </a:r>
                <a:r>
                  <a:rPr kumimoji="1" lang="ja-JP" altLang="en-US" dirty="0">
                    <a:solidFill>
                      <a:srgbClr val="0000CC"/>
                    </a:solidFill>
                    <a:highlight>
                      <a:srgbClr val="FFFF00"/>
                    </a:highlight>
                  </a:rPr>
                  <a:t>体積項</a:t>
                </a:r>
                <a:r>
                  <a:rPr kumimoji="1" lang="ja-JP" altLang="en-US" dirty="0">
                    <a:solidFill>
                      <a:srgbClr val="0000CC"/>
                    </a:solidFill>
                  </a:rPr>
                  <a:t>は</a:t>
                </a:r>
                <a:br>
                  <a:rPr lang="en-US" altLang="ja-JP" dirty="0">
                    <a:solidFill>
                      <a:srgbClr val="0000CC"/>
                    </a:solidFill>
                  </a:rPr>
                </a:br>
                <a:r>
                  <a:rPr lang="en-US" altLang="ja-JP" dirty="0">
                    <a:solidFill>
                      <a:srgbClr val="0000CC"/>
                    </a:solidFill>
                  </a:rPr>
                  <a:t>			</a:t>
                </a:r>
                <a14:m>
                  <m:oMath xmlns:m="http://schemas.openxmlformats.org/officeDocument/2006/math">
                    <m:nary>
                      <m:naryPr>
                        <m:chr m:val="∑"/>
                        <m:supHide m:val="on"/>
                        <m:ctrlPr>
                          <a:rPr kumimoji="1" lang="en-US" altLang="ja-JP" b="0" i="1" smtClean="0">
                            <a:solidFill>
                              <a:srgbClr val="0000CC"/>
                            </a:solidFill>
                            <a:highlight>
                              <a:srgbClr val="FFFF00"/>
                            </a:highlight>
                            <a:latin typeface="Cambria Math" panose="02040503050406030204" pitchFamily="18" charset="0"/>
                          </a:rPr>
                        </m:ctrlPr>
                      </m:naryPr>
                      <m:sub>
                        <m:r>
                          <a:rPr kumimoji="1" lang="en-US" altLang="ja-JP" b="0" i="1" smtClean="0">
                            <a:solidFill>
                              <a:srgbClr val="0000CC"/>
                            </a:solidFill>
                            <a:highlight>
                              <a:srgbClr val="FFFF00"/>
                            </a:highlight>
                            <a:latin typeface="Cambria Math" panose="02040503050406030204" pitchFamily="18" charset="0"/>
                          </a:rPr>
                          <m:t>𝑖</m:t>
                        </m:r>
                      </m:sub>
                      <m:sup/>
                      <m:e>
                        <m:f>
                          <m:fPr>
                            <m:ctrlPr>
                              <a:rPr kumimoji="1" lang="en-US" altLang="ja-JP" b="0" i="1" smtClean="0">
                                <a:solidFill>
                                  <a:srgbClr val="0000CC"/>
                                </a:solidFill>
                                <a:highlight>
                                  <a:srgbClr val="FFFF00"/>
                                </a:highlight>
                                <a:latin typeface="Cambria Math" panose="02040503050406030204" pitchFamily="18" charset="0"/>
                              </a:rPr>
                            </m:ctrlPr>
                          </m:fPr>
                          <m:num>
                            <m:r>
                              <a:rPr kumimoji="1" lang="en-US" altLang="ja-JP" b="0" i="1" smtClean="0">
                                <a:solidFill>
                                  <a:srgbClr val="0000CC"/>
                                </a:solidFill>
                                <a:highlight>
                                  <a:srgbClr val="FFFF00"/>
                                </a:highlight>
                                <a:latin typeface="Cambria Math" panose="02040503050406030204" pitchFamily="18" charset="0"/>
                              </a:rPr>
                              <m:t>1</m:t>
                            </m:r>
                          </m:num>
                          <m:den>
                            <m:sSub>
                              <m:sSubPr>
                                <m:ctrlPr>
                                  <a:rPr kumimoji="1" lang="en-US" altLang="ja-JP" b="0" i="1" smtClean="0">
                                    <a:solidFill>
                                      <a:srgbClr val="0000CC"/>
                                    </a:solidFill>
                                    <a:highlight>
                                      <a:srgbClr val="FFFF00"/>
                                    </a:highlight>
                                    <a:latin typeface="Cambria Math" panose="02040503050406030204" pitchFamily="18" charset="0"/>
                                  </a:rPr>
                                </m:ctrlPr>
                              </m:sSubPr>
                              <m:e>
                                <m:r>
                                  <a:rPr kumimoji="1" lang="en-US" altLang="ja-JP" b="0" i="1" smtClean="0">
                                    <a:solidFill>
                                      <a:srgbClr val="0000CC"/>
                                    </a:solidFill>
                                    <a:highlight>
                                      <a:srgbClr val="FFFF00"/>
                                    </a:highlight>
                                    <a:latin typeface="Cambria Math" panose="02040503050406030204" pitchFamily="18" charset="0"/>
                                  </a:rPr>
                                  <m:t>𝐷</m:t>
                                </m:r>
                              </m:e>
                              <m:sub>
                                <m:r>
                                  <a:rPr kumimoji="1" lang="en-US" altLang="ja-JP" b="0" i="1" smtClean="0">
                                    <a:solidFill>
                                      <a:srgbClr val="0000CC"/>
                                    </a:solidFill>
                                    <a:highlight>
                                      <a:srgbClr val="FFFF00"/>
                                    </a:highlight>
                                    <a:latin typeface="Cambria Math" panose="02040503050406030204" pitchFamily="18" charset="0"/>
                                  </a:rPr>
                                  <m:t>𝑖</m:t>
                                </m:r>
                              </m:sub>
                            </m:sSub>
                          </m:den>
                        </m:f>
                        <m:sSup>
                          <m:sSupPr>
                            <m:ctrlPr>
                              <a:rPr kumimoji="1" lang="en-US" altLang="ja-JP" b="0" i="1" smtClean="0">
                                <a:solidFill>
                                  <a:srgbClr val="0000CC"/>
                                </a:solidFill>
                                <a:highlight>
                                  <a:srgbClr val="FFFF00"/>
                                </a:highlight>
                                <a:latin typeface="Cambria Math" panose="02040503050406030204" pitchFamily="18" charset="0"/>
                              </a:rPr>
                            </m:ctrlPr>
                          </m:sSupPr>
                          <m:e>
                            <m:d>
                              <m:dPr>
                                <m:ctrlPr>
                                  <a:rPr kumimoji="1" lang="en-US" altLang="ja-JP" b="0" i="1" smtClean="0">
                                    <a:solidFill>
                                      <a:srgbClr val="0000CC"/>
                                    </a:solidFill>
                                    <a:highlight>
                                      <a:srgbClr val="FFFF00"/>
                                    </a:highlight>
                                    <a:latin typeface="Cambria Math" panose="02040503050406030204" pitchFamily="18" charset="0"/>
                                  </a:rPr>
                                </m:ctrlPr>
                              </m:dPr>
                              <m:e>
                                <m:r>
                                  <a:rPr kumimoji="1" lang="en-US" altLang="ja-JP" b="0" i="1" smtClean="0">
                                    <a:solidFill>
                                      <a:srgbClr val="0000CC"/>
                                    </a:solidFill>
                                    <a:highlight>
                                      <a:srgbClr val="FFFF00"/>
                                    </a:highlight>
                                    <a:latin typeface="Cambria Math" panose="02040503050406030204" pitchFamily="18" charset="0"/>
                                  </a:rPr>
                                  <m:t>𝐽</m:t>
                                </m:r>
                                <m:r>
                                  <a:rPr kumimoji="1" lang="en-US" altLang="ja-JP" b="0" i="1" smtClean="0">
                                    <a:solidFill>
                                      <a:srgbClr val="0000CC"/>
                                    </a:solidFill>
                                    <a:highlight>
                                      <a:srgbClr val="FFFF00"/>
                                    </a:highlight>
                                    <a:latin typeface="Cambria Math" panose="02040503050406030204" pitchFamily="18" charset="0"/>
                                  </a:rPr>
                                  <m:t>−1</m:t>
                                </m:r>
                              </m:e>
                            </m:d>
                          </m:e>
                          <m:sup>
                            <m:r>
                              <a:rPr kumimoji="1" lang="en-US" altLang="ja-JP" b="0" i="1" smtClean="0">
                                <a:solidFill>
                                  <a:srgbClr val="0000CC"/>
                                </a:solidFill>
                                <a:highlight>
                                  <a:srgbClr val="FFFF00"/>
                                </a:highlight>
                                <a:latin typeface="Cambria Math" panose="02040503050406030204" pitchFamily="18" charset="0"/>
                              </a:rPr>
                              <m:t>2</m:t>
                            </m:r>
                            <m:r>
                              <a:rPr kumimoji="1" lang="en-US" altLang="ja-JP" b="0" i="1" smtClean="0">
                                <a:solidFill>
                                  <a:srgbClr val="0000CC"/>
                                </a:solidFill>
                                <a:highlight>
                                  <a:srgbClr val="FFFF00"/>
                                </a:highlight>
                                <a:latin typeface="Cambria Math" panose="02040503050406030204" pitchFamily="18" charset="0"/>
                              </a:rPr>
                              <m:t>𝑖</m:t>
                            </m:r>
                          </m:sup>
                        </m:sSup>
                      </m:e>
                    </m:nary>
                  </m:oMath>
                </a14:m>
                <a:r>
                  <a:rPr kumimoji="1" lang="ja-JP" altLang="en-US" dirty="0">
                    <a:solidFill>
                      <a:srgbClr val="0000CC"/>
                    </a:solidFill>
                  </a:rPr>
                  <a:t> 的なのと</a:t>
                </a:r>
                <a:r>
                  <a:rPr kumimoji="1" lang="en-US" altLang="ja-JP" dirty="0">
                    <a:solidFill>
                      <a:srgbClr val="0000CC"/>
                    </a:solidFill>
                  </a:rPr>
                  <a:t> </a:t>
                </a:r>
                <a14:m>
                  <m:oMath xmlns:m="http://schemas.openxmlformats.org/officeDocument/2006/math">
                    <m:f>
                      <m:fPr>
                        <m:ctrlPr>
                          <a:rPr kumimoji="1" lang="en-US" altLang="ja-JP" b="0" i="1" dirty="0" smtClean="0">
                            <a:solidFill>
                              <a:srgbClr val="0000CC"/>
                            </a:solidFill>
                            <a:highlight>
                              <a:srgbClr val="FFFF00"/>
                            </a:highlight>
                            <a:latin typeface="Cambria Math" panose="02040503050406030204" pitchFamily="18" charset="0"/>
                          </a:rPr>
                        </m:ctrlPr>
                      </m:fPr>
                      <m:num>
                        <m:r>
                          <a:rPr kumimoji="1" lang="en-US" altLang="ja-JP" b="0" i="1" dirty="0" smtClean="0">
                            <a:solidFill>
                              <a:srgbClr val="0000CC"/>
                            </a:solidFill>
                            <a:highlight>
                              <a:srgbClr val="FFFF00"/>
                            </a:highlight>
                            <a:latin typeface="Cambria Math" panose="02040503050406030204" pitchFamily="18" charset="0"/>
                          </a:rPr>
                          <m:t>1</m:t>
                        </m:r>
                      </m:num>
                      <m:den>
                        <m:r>
                          <a:rPr kumimoji="1" lang="en-US" altLang="ja-JP" b="0" i="1" dirty="0" smtClean="0">
                            <a:solidFill>
                              <a:srgbClr val="0000CC"/>
                            </a:solidFill>
                            <a:highlight>
                              <a:srgbClr val="FFFF00"/>
                            </a:highlight>
                            <a:latin typeface="Cambria Math" panose="02040503050406030204" pitchFamily="18" charset="0"/>
                          </a:rPr>
                          <m:t>𝐷</m:t>
                        </m:r>
                      </m:den>
                    </m:f>
                    <m:d>
                      <m:dPr>
                        <m:ctrlPr>
                          <a:rPr kumimoji="1" lang="en-US" altLang="ja-JP" b="0" i="1" dirty="0" smtClean="0">
                            <a:solidFill>
                              <a:srgbClr val="0000CC"/>
                            </a:solidFill>
                            <a:highlight>
                              <a:srgbClr val="FFFF00"/>
                            </a:highlight>
                            <a:latin typeface="Cambria Math" panose="02040503050406030204" pitchFamily="18" charset="0"/>
                          </a:rPr>
                        </m:ctrlPr>
                      </m:dPr>
                      <m:e>
                        <m:f>
                          <m:fPr>
                            <m:ctrlPr>
                              <a:rPr kumimoji="1" lang="en-US" altLang="ja-JP" b="0" i="1" dirty="0" smtClean="0">
                                <a:solidFill>
                                  <a:srgbClr val="0000CC"/>
                                </a:solidFill>
                                <a:highlight>
                                  <a:srgbClr val="FFFF00"/>
                                </a:highlight>
                                <a:latin typeface="Cambria Math" panose="02040503050406030204" pitchFamily="18" charset="0"/>
                              </a:rPr>
                            </m:ctrlPr>
                          </m:fPr>
                          <m:num>
                            <m:sSup>
                              <m:sSupPr>
                                <m:ctrlPr>
                                  <a:rPr kumimoji="1" lang="en-US" altLang="ja-JP" b="0" i="1" dirty="0" smtClean="0">
                                    <a:solidFill>
                                      <a:srgbClr val="0000CC"/>
                                    </a:solidFill>
                                    <a:highlight>
                                      <a:srgbClr val="FFFF00"/>
                                    </a:highlight>
                                    <a:latin typeface="Cambria Math" panose="02040503050406030204" pitchFamily="18" charset="0"/>
                                  </a:rPr>
                                </m:ctrlPr>
                              </m:sSupPr>
                              <m:e>
                                <m:r>
                                  <a:rPr kumimoji="1" lang="en-US" altLang="ja-JP" b="0" i="1" dirty="0" smtClean="0">
                                    <a:solidFill>
                                      <a:srgbClr val="0000CC"/>
                                    </a:solidFill>
                                    <a:highlight>
                                      <a:srgbClr val="FFFF00"/>
                                    </a:highlight>
                                    <a:latin typeface="Cambria Math" panose="02040503050406030204" pitchFamily="18" charset="0"/>
                                  </a:rPr>
                                  <m:t>𝐽</m:t>
                                </m:r>
                              </m:e>
                              <m:sup>
                                <m:r>
                                  <a:rPr kumimoji="1" lang="en-US" altLang="ja-JP" b="0" i="1" dirty="0" smtClean="0">
                                    <a:solidFill>
                                      <a:srgbClr val="0000CC"/>
                                    </a:solidFill>
                                    <a:highlight>
                                      <a:srgbClr val="FFFF00"/>
                                    </a:highlight>
                                    <a:latin typeface="Cambria Math" panose="02040503050406030204" pitchFamily="18" charset="0"/>
                                  </a:rPr>
                                  <m:t>2</m:t>
                                </m:r>
                              </m:sup>
                            </m:sSup>
                            <m:r>
                              <a:rPr kumimoji="1" lang="en-US" altLang="ja-JP" b="0" i="1" dirty="0" smtClean="0">
                                <a:solidFill>
                                  <a:srgbClr val="0000CC"/>
                                </a:solidFill>
                                <a:highlight>
                                  <a:srgbClr val="FFFF00"/>
                                </a:highlight>
                                <a:latin typeface="Cambria Math" panose="02040503050406030204" pitchFamily="18" charset="0"/>
                              </a:rPr>
                              <m:t>−1</m:t>
                            </m:r>
                          </m:num>
                          <m:den>
                            <m:r>
                              <a:rPr kumimoji="1" lang="en-US" altLang="ja-JP" b="0" i="1" dirty="0" smtClean="0">
                                <a:solidFill>
                                  <a:srgbClr val="0000CC"/>
                                </a:solidFill>
                                <a:highlight>
                                  <a:srgbClr val="FFFF00"/>
                                </a:highlight>
                                <a:latin typeface="Cambria Math" panose="02040503050406030204" pitchFamily="18" charset="0"/>
                              </a:rPr>
                              <m:t>2</m:t>
                            </m:r>
                          </m:den>
                        </m:f>
                        <m:r>
                          <a:rPr kumimoji="1" lang="en-US" altLang="ja-JP" b="0" i="1" dirty="0" smtClean="0">
                            <a:solidFill>
                              <a:srgbClr val="0000CC"/>
                            </a:solidFill>
                            <a:highlight>
                              <a:srgbClr val="FFFF00"/>
                            </a:highlight>
                            <a:latin typeface="Cambria Math" panose="02040503050406030204" pitchFamily="18" charset="0"/>
                          </a:rPr>
                          <m:t>−</m:t>
                        </m:r>
                        <m:func>
                          <m:funcPr>
                            <m:ctrlPr>
                              <a:rPr kumimoji="1" lang="en-US" altLang="ja-JP" b="0" i="1" dirty="0" smtClean="0">
                                <a:solidFill>
                                  <a:srgbClr val="0000CC"/>
                                </a:solidFill>
                                <a:highlight>
                                  <a:srgbClr val="FFFF00"/>
                                </a:highlight>
                                <a:latin typeface="Cambria Math" panose="02040503050406030204" pitchFamily="18" charset="0"/>
                              </a:rPr>
                            </m:ctrlPr>
                          </m:funcPr>
                          <m:fName>
                            <m:r>
                              <m:rPr>
                                <m:sty m:val="p"/>
                              </m:rPr>
                              <a:rPr kumimoji="1" lang="en-US" altLang="ja-JP" b="0" i="0" dirty="0" smtClean="0">
                                <a:solidFill>
                                  <a:srgbClr val="0000CC"/>
                                </a:solidFill>
                                <a:highlight>
                                  <a:srgbClr val="FFFF00"/>
                                </a:highlight>
                                <a:latin typeface="Cambria Math" panose="02040503050406030204" pitchFamily="18" charset="0"/>
                              </a:rPr>
                              <m:t>log</m:t>
                            </m:r>
                          </m:fName>
                          <m:e>
                            <m:d>
                              <m:dPr>
                                <m:ctrlPr>
                                  <a:rPr kumimoji="1" lang="en-US" altLang="ja-JP" b="0" i="1" dirty="0" smtClean="0">
                                    <a:solidFill>
                                      <a:srgbClr val="0000CC"/>
                                    </a:solidFill>
                                    <a:highlight>
                                      <a:srgbClr val="FFFF00"/>
                                    </a:highlight>
                                    <a:latin typeface="Cambria Math" panose="02040503050406030204" pitchFamily="18" charset="0"/>
                                  </a:rPr>
                                </m:ctrlPr>
                              </m:dPr>
                              <m:e>
                                <m:r>
                                  <a:rPr kumimoji="1" lang="en-US" altLang="ja-JP" b="0" i="1" dirty="0" smtClean="0">
                                    <a:solidFill>
                                      <a:srgbClr val="0000CC"/>
                                    </a:solidFill>
                                    <a:highlight>
                                      <a:srgbClr val="FFFF00"/>
                                    </a:highlight>
                                    <a:latin typeface="Cambria Math" panose="02040503050406030204" pitchFamily="18" charset="0"/>
                                  </a:rPr>
                                  <m:t>𝐽</m:t>
                                </m:r>
                              </m:e>
                            </m:d>
                          </m:e>
                        </m:func>
                      </m:e>
                    </m:d>
                  </m:oMath>
                </a14:m>
                <a:r>
                  <a:rPr kumimoji="1" lang="en-US" altLang="ja-JP" i="1" dirty="0">
                    <a:solidFill>
                      <a:srgbClr val="0000CC"/>
                    </a:solidFill>
                  </a:rPr>
                  <a:t> </a:t>
                </a:r>
                <a:r>
                  <a:rPr kumimoji="1" lang="ja-JP" altLang="en-US" dirty="0">
                    <a:solidFill>
                      <a:srgbClr val="0000CC"/>
                    </a:solidFill>
                  </a:rPr>
                  <a:t>的なのがあるが，どちらが良いの？</a:t>
                </a:r>
                <a:endParaRPr kumimoji="1" lang="en-US" altLang="ja-JP" dirty="0">
                  <a:solidFill>
                    <a:srgbClr val="0000CC"/>
                  </a:solidFill>
                </a:endParaRPr>
              </a:p>
              <a:p>
                <a:pPr marL="0" indent="0">
                  <a:buNone/>
                </a:pPr>
                <a:r>
                  <a:rPr lang="en-US" altLang="ja-JP" dirty="0">
                    <a:solidFill>
                      <a:srgbClr val="FF0000"/>
                    </a:solidFill>
                  </a:rPr>
                  <a:t>A) </a:t>
                </a:r>
                <a:r>
                  <a:rPr lang="ja-JP" altLang="en-US" dirty="0">
                    <a:solidFill>
                      <a:srgbClr val="FF0000"/>
                    </a:solidFill>
                  </a:rPr>
                  <a:t>余程の大変形を扱わない限り，どちらを使っても大差は無いです．</a:t>
                </a:r>
                <a:endParaRPr lang="en-US" altLang="ja-JP" dirty="0">
                  <a:solidFill>
                    <a:srgbClr val="FF0000"/>
                  </a:solidFill>
                </a:endParaRPr>
              </a:p>
              <a:p>
                <a:pPr>
                  <a:buFont typeface="Arial" panose="020B0604020202020204" pitchFamily="34" charset="0"/>
                  <a:buChar char="•"/>
                </a:pPr>
                <a:r>
                  <a:rPr lang="ja-JP" altLang="en-US" dirty="0"/>
                  <a:t>ただし，強烈な引張変形を扱う場合は前者を，強烈な圧縮変形を扱う場合は後者を個人的には</a:t>
                </a:r>
                <a:r>
                  <a:rPr kumimoji="1" lang="ja-JP" altLang="en-US" dirty="0"/>
                  <a:t>お勧めします．</a:t>
                </a:r>
                <a:endParaRPr lang="en-US" altLang="ja-JP" dirty="0"/>
              </a:p>
              <a:p>
                <a:pPr>
                  <a:buFont typeface="Arial" panose="020B0604020202020204" pitchFamily="34" charset="0"/>
                  <a:buChar char="•"/>
                </a:pPr>
                <a:r>
                  <a:rPr lang="ja-JP" altLang="en-US" dirty="0"/>
                  <a:t>前者の利点は，</a:t>
                </a:r>
                <a14:m>
                  <m:oMath xmlns:m="http://schemas.openxmlformats.org/officeDocument/2006/math">
                    <m:r>
                      <a:rPr lang="en-US" altLang="ja-JP" b="0" i="1" smtClean="0">
                        <a:latin typeface="Cambria Math" panose="02040503050406030204" pitchFamily="18" charset="0"/>
                      </a:rPr>
                      <m:t>𝑖</m:t>
                    </m:r>
                  </m:oMath>
                </a14:m>
                <a:r>
                  <a:rPr kumimoji="1" lang="ja-JP" altLang="en-US" dirty="0"/>
                  <a:t>を増やすことにより自由度が増して実験と合わせ易い点．</a:t>
                </a:r>
                <a:endParaRPr kumimoji="1" lang="en-US" altLang="ja-JP" dirty="0"/>
              </a:p>
              <a:p>
                <a:pPr>
                  <a:buFont typeface="Arial" panose="020B0604020202020204" pitchFamily="34" charset="0"/>
                  <a:buChar char="•"/>
                </a:pPr>
                <a:r>
                  <a:rPr kumimoji="1" lang="ja-JP" altLang="en-US" dirty="0"/>
                  <a:t>後者の利点は，</a:t>
                </a:r>
                <a14:m>
                  <m:oMath xmlns:m="http://schemas.openxmlformats.org/officeDocument/2006/math">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log</m:t>
                        </m:r>
                      </m:fName>
                      <m:e>
                        <m:r>
                          <a:rPr lang="en-US" altLang="ja-JP" i="1">
                            <a:latin typeface="Cambria Math" panose="02040503050406030204" pitchFamily="18" charset="0"/>
                          </a:rPr>
                          <m:t>(</m:t>
                        </m:r>
                        <m:func>
                          <m:funcPr>
                            <m:ctrlPr>
                              <a:rPr lang="en-US" altLang="ja-JP" i="1">
                                <a:latin typeface="Cambria Math" panose="02040503050406030204" pitchFamily="18" charset="0"/>
                              </a:rPr>
                            </m:ctrlPr>
                          </m:funcPr>
                          <m:fName>
                            <m:r>
                              <a:rPr lang="en-US" altLang="ja-JP" b="0" i="1" smtClean="0">
                                <a:latin typeface="Cambria Math" panose="02040503050406030204" pitchFamily="18" charset="0"/>
                              </a:rPr>
                              <m:t>𝐽</m:t>
                            </m:r>
                          </m:fName>
                          <m:e>
                            <m:r>
                              <a:rPr lang="en-US" altLang="ja-JP" i="1">
                                <a:latin typeface="Cambria Math" panose="02040503050406030204" pitchFamily="18" charset="0"/>
                              </a:rPr>
                              <m:t>)</m:t>
                            </m:r>
                          </m:e>
                        </m:func>
                      </m:e>
                    </m:func>
                    <m:r>
                      <a:rPr lang="en-US" altLang="ja-JP" i="1" smtClean="0">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 (</m:t>
                    </m:r>
                    <m:r>
                      <a:rPr lang="en-US" altLang="ja-JP" b="0" i="1" smtClean="0">
                        <a:latin typeface="Cambria Math" panose="02040503050406030204" pitchFamily="18" charset="0"/>
                        <a:ea typeface="Cambria Math" panose="02040503050406030204" pitchFamily="18" charset="0"/>
                      </a:rPr>
                      <m:t>𝐽</m:t>
                    </m:r>
                    <m:r>
                      <a:rPr lang="en-US" altLang="ja-JP" i="1">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0)</m:t>
                    </m:r>
                  </m:oMath>
                </a14:m>
                <a:r>
                  <a:rPr kumimoji="1" lang="en-US" altLang="ja-JP" dirty="0"/>
                  <a:t> </a:t>
                </a:r>
                <a:r>
                  <a:rPr kumimoji="1" lang="ja-JP" altLang="en-US" dirty="0"/>
                  <a:t>が成り立つ点．</a:t>
                </a:r>
                <a:br>
                  <a:rPr kumimoji="1" lang="en-US" altLang="ja-JP" dirty="0"/>
                </a:br>
                <a:r>
                  <a:rPr lang="ja-JP" altLang="en-US" dirty="0"/>
                  <a:t>つまり，要素が体積ゼロになるまで潰された時に，無限大の反発力を発生する．</a:t>
                </a:r>
                <a:br>
                  <a:rPr lang="en-US" altLang="ja-JP" dirty="0"/>
                </a:br>
                <a:r>
                  <a:rPr lang="ja-JP" altLang="en-US" dirty="0"/>
                  <a:t>前者だと，</a:t>
                </a:r>
                <a14:m>
                  <m:oMath xmlns:m="http://schemas.openxmlformats.org/officeDocument/2006/math">
                    <m:sSup>
                      <m:sSupPr>
                        <m:ctrlPr>
                          <a:rPr lang="en-US" altLang="ja-JP" b="0" i="1" smtClean="0">
                            <a:latin typeface="Cambria Math" panose="02040503050406030204" pitchFamily="18" charset="0"/>
                          </a:rPr>
                        </m:ctrlPr>
                      </m:sSupPr>
                      <m:e>
                        <m:d>
                          <m:dPr>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𝐽</m:t>
                            </m:r>
                            <m:r>
                              <a:rPr lang="en-US" altLang="ja-JP" b="0" i="1" smtClean="0">
                                <a:latin typeface="Cambria Math" panose="02040503050406030204" pitchFamily="18" charset="0"/>
                              </a:rPr>
                              <m:t>−1</m:t>
                            </m:r>
                          </m:e>
                        </m:d>
                      </m:e>
                      <m:sup>
                        <m:r>
                          <a:rPr lang="en-US" altLang="ja-JP" b="0" i="1" smtClean="0">
                            <a:latin typeface="Cambria Math" panose="02040503050406030204" pitchFamily="18" charset="0"/>
                          </a:rPr>
                          <m:t>2</m:t>
                        </m:r>
                        <m:r>
                          <a:rPr lang="en-US" altLang="ja-JP" b="0" i="1" smtClean="0">
                            <a:latin typeface="Cambria Math" panose="02040503050406030204" pitchFamily="18" charset="0"/>
                          </a:rPr>
                          <m:t>𝑚</m:t>
                        </m:r>
                      </m:sup>
                    </m:sSup>
                    <m:r>
                      <a:rPr lang="en-US" altLang="ja-JP" i="1">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1</m:t>
                    </m:r>
                    <m:r>
                      <a:rPr lang="en-US" altLang="ja-JP" i="1">
                        <a:latin typeface="Cambria Math" panose="02040503050406030204" pitchFamily="18" charset="0"/>
                        <a:ea typeface="Cambria Math" panose="02040503050406030204" pitchFamily="18" charset="0"/>
                      </a:rPr>
                      <m:t> </m:t>
                    </m:r>
                    <m:d>
                      <m:dPr>
                        <m:ctrlPr>
                          <a:rPr lang="en-US" altLang="ja-JP" b="0" i="1" smtClean="0">
                            <a:latin typeface="Cambria Math" panose="02040503050406030204" pitchFamily="18" charset="0"/>
                            <a:ea typeface="Cambria Math" panose="02040503050406030204" pitchFamily="18" charset="0"/>
                          </a:rPr>
                        </m:ctrlPr>
                      </m:dPr>
                      <m:e>
                        <m:r>
                          <a:rPr lang="en-US" altLang="ja-JP" i="1">
                            <a:latin typeface="Cambria Math" panose="02040503050406030204" pitchFamily="18" charset="0"/>
                            <a:ea typeface="Cambria Math" panose="02040503050406030204" pitchFamily="18" charset="0"/>
                          </a:rPr>
                          <m:t>𝐽</m:t>
                        </m:r>
                        <m:r>
                          <a:rPr lang="en-US" altLang="ja-JP" i="1">
                            <a:latin typeface="Cambria Math" panose="02040503050406030204" pitchFamily="18" charset="0"/>
                            <a:ea typeface="Cambria Math" panose="02040503050406030204" pitchFamily="18" charset="0"/>
                          </a:rPr>
                          <m:t>⟶0</m:t>
                        </m:r>
                      </m:e>
                    </m:d>
                  </m:oMath>
                </a14:m>
                <a:r>
                  <a:rPr lang="ja-JP" altLang="en-US" dirty="0"/>
                  <a:t> なので有限の反発力になる．</a:t>
                </a:r>
                <a:br>
                  <a:rPr lang="en-US" altLang="ja-JP" dirty="0"/>
                </a:br>
                <a:r>
                  <a:rPr lang="ja-JP" altLang="en-US" dirty="0"/>
                  <a:t>要素が潰れても裏返って欲しくないなら，後者の方が優れている．</a:t>
                </a:r>
                <a:br>
                  <a:rPr lang="en-US" altLang="ja-JP" dirty="0"/>
                </a:br>
                <a:r>
                  <a:rPr lang="ja-JP" altLang="en-US" dirty="0"/>
                  <a:t>ただし，そもそも微圧縮の材料が裏返る所まで潰れる解析はかなり極端な例．</a:t>
                </a:r>
                <a:endParaRPr kumimoji="1" lang="en-US" altLang="ja-JP" dirty="0"/>
              </a:p>
              <a:p>
                <a:pPr marL="0" indent="0">
                  <a:buNone/>
                </a:pPr>
                <a:br>
                  <a:rPr lang="en-US" altLang="ja-JP" dirty="0"/>
                </a:br>
                <a:endParaRPr kumimoji="1" lang="en-US" altLang="ja-JP" dirty="0"/>
              </a:p>
            </p:txBody>
          </p:sp>
        </mc:Choice>
        <mc:Fallback xmlns="">
          <p:sp>
            <p:nvSpPr>
              <p:cNvPr id="2" name="コンテンツ プレースホルダー 1">
                <a:extLst>
                  <a:ext uri="{FF2B5EF4-FFF2-40B4-BE49-F238E27FC236}">
                    <a16:creationId xmlns:a16="http://schemas.microsoft.com/office/drawing/2014/main" id="{6A96D9D7-6B39-80C2-A6A9-D4561493A021}"/>
                  </a:ext>
                </a:extLst>
              </p:cNvPr>
              <p:cNvSpPr>
                <a:spLocks noGrp="1" noRot="1" noChangeAspect="1" noMove="1" noResize="1" noEditPoints="1" noAdjustHandles="1" noChangeArrowheads="1" noChangeShapeType="1" noTextEdit="1"/>
              </p:cNvSpPr>
              <p:nvPr>
                <p:ph idx="1"/>
              </p:nvPr>
            </p:nvSpPr>
            <p:spPr>
              <a:blipFill>
                <a:blip r:embed="rId2"/>
                <a:stretch>
                  <a:fillRect l="-1905" t="-1901"/>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406DB0D5-05BD-9068-8869-5383D74C5193}"/>
              </a:ext>
            </a:extLst>
          </p:cNvPr>
          <p:cNvSpPr>
            <a:spLocks noGrp="1"/>
          </p:cNvSpPr>
          <p:nvPr>
            <p:ph type="title"/>
          </p:nvPr>
        </p:nvSpPr>
        <p:spPr/>
        <p:txBody>
          <a:bodyPr/>
          <a:lstStyle/>
          <a:p>
            <a:r>
              <a:rPr kumimoji="1" lang="ja-JP" altLang="en-US" dirty="0"/>
              <a:t>余談２</a:t>
            </a:r>
          </a:p>
        </p:txBody>
      </p:sp>
      <p:sp>
        <p:nvSpPr>
          <p:cNvPr id="4" name="スライド番号プレースホルダー 3">
            <a:extLst>
              <a:ext uri="{FF2B5EF4-FFF2-40B4-BE49-F238E27FC236}">
                <a16:creationId xmlns:a16="http://schemas.microsoft.com/office/drawing/2014/main" id="{E67BF0E3-6DC2-2C5B-5E48-14AF2451D60B}"/>
              </a:ext>
            </a:extLst>
          </p:cNvPr>
          <p:cNvSpPr>
            <a:spLocks noGrp="1"/>
          </p:cNvSpPr>
          <p:nvPr>
            <p:ph type="sldNum" sz="quarter" idx="4"/>
          </p:nvPr>
        </p:nvSpPr>
        <p:spPr/>
        <p:txBody>
          <a:bodyPr/>
          <a:lstStyle/>
          <a:p>
            <a:r>
              <a:rPr lang="en-US" altLang="ja-JP"/>
              <a:t>P. </a:t>
            </a:r>
            <a:fld id="{F8FDF831-B0A3-4B44-A20D-7581D5587101}" type="slidenum">
              <a:rPr lang="ja-JP" altLang="en-US" smtClean="0"/>
              <a:pPr/>
              <a:t>14</a:t>
            </a:fld>
            <a:endParaRPr lang="ja-JP" altLang="en-US" dirty="0"/>
          </a:p>
        </p:txBody>
      </p:sp>
    </p:spTree>
    <p:extLst>
      <p:ext uri="{BB962C8B-B14F-4D97-AF65-F5344CB8AC3E}">
        <p14:creationId xmlns:p14="http://schemas.microsoft.com/office/powerpoint/2010/main" val="551659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DC77052A-DE0F-5C68-1909-E1BEFA6F9B7A}"/>
              </a:ext>
            </a:extLst>
          </p:cNvPr>
          <p:cNvSpPr>
            <a:spLocks noGrp="1"/>
          </p:cNvSpPr>
          <p:nvPr>
            <p:ph idx="1"/>
          </p:nvPr>
        </p:nvSpPr>
        <p:spPr/>
        <p:txBody>
          <a:bodyPr/>
          <a:lstStyle/>
          <a:p>
            <a:pPr marL="0" indent="0">
              <a:buNone/>
            </a:pPr>
            <a:r>
              <a:rPr kumimoji="1" lang="en-US" altLang="ja-JP" dirty="0"/>
              <a:t>4</a:t>
            </a:r>
            <a:r>
              <a:rPr kumimoji="1" lang="ja-JP" altLang="en-US" dirty="0"/>
              <a:t>節点四角形</a:t>
            </a:r>
            <a:r>
              <a:rPr kumimoji="1" lang="en-US" altLang="ja-JP" dirty="0"/>
              <a:t>(Q4)</a:t>
            </a:r>
            <a:r>
              <a:rPr kumimoji="1" lang="ja-JP" altLang="en-US" dirty="0"/>
              <a:t>要素を例に説明します．</a:t>
            </a:r>
            <a:r>
              <a:rPr kumimoji="1" lang="en-US" altLang="ja-JP" sz="2400" dirty="0"/>
              <a:t>3</a:t>
            </a:r>
            <a:r>
              <a:rPr kumimoji="1" lang="ja-JP" altLang="en-US" sz="2400" dirty="0"/>
              <a:t>次元の</a:t>
            </a:r>
            <a:r>
              <a:rPr lang="en-US" altLang="ja-JP" sz="2400" dirty="0"/>
              <a:t>8</a:t>
            </a:r>
            <a:r>
              <a:rPr lang="ja-JP" altLang="en-US" sz="2400" dirty="0"/>
              <a:t>節点六面体</a:t>
            </a:r>
            <a:r>
              <a:rPr lang="en-US" altLang="ja-JP" sz="2400" dirty="0"/>
              <a:t>(H8)</a:t>
            </a:r>
            <a:r>
              <a:rPr lang="ja-JP" altLang="en-US" sz="2400" dirty="0"/>
              <a:t>要素も同様です．</a:t>
            </a:r>
            <a:endParaRPr kumimoji="1" lang="en-US" altLang="ja-JP" sz="2400" dirty="0"/>
          </a:p>
          <a:p>
            <a:pPr marL="0" indent="0">
              <a:buNone/>
            </a:pPr>
            <a:r>
              <a:rPr kumimoji="1" lang="en-US" altLang="ja-JP" b="1" u="sng" dirty="0">
                <a:effectLst>
                  <a:outerShdw blurRad="38100" dist="38100" dir="2700000" algn="tl">
                    <a:srgbClr val="000000">
                      <a:alpha val="43137"/>
                    </a:srgbClr>
                  </a:outerShdw>
                </a:effectLst>
              </a:rPr>
              <a:t>Q4-RI</a:t>
            </a:r>
            <a:r>
              <a:rPr kumimoji="1" lang="en-US" altLang="ja-JP" dirty="0"/>
              <a:t>                                            </a:t>
            </a:r>
            <a:r>
              <a:rPr kumimoji="1" lang="en-US" altLang="ja-JP" b="1" u="sng" dirty="0">
                <a:effectLst>
                  <a:outerShdw blurRad="38100" dist="38100" dir="2700000" algn="tl">
                    <a:srgbClr val="000000">
                      <a:alpha val="43137"/>
                    </a:srgbClr>
                  </a:outerShdw>
                </a:effectLst>
              </a:rPr>
              <a:t>Q4-SRI</a:t>
            </a:r>
          </a:p>
          <a:p>
            <a:pPr marL="0" indent="0">
              <a:buNone/>
            </a:pPr>
            <a:endParaRPr kumimoji="1" lang="en-US" altLang="ja-JP" b="1" i="1" u="sng" dirty="0">
              <a:effectLst>
                <a:outerShdw blurRad="38100" dist="38100" dir="2700000" algn="tl">
                  <a:srgbClr val="000000">
                    <a:alpha val="43137"/>
                  </a:srgbClr>
                </a:outerShdw>
              </a:effectLst>
            </a:endParaRPr>
          </a:p>
          <a:p>
            <a:endParaRPr lang="en-US" altLang="ja-JP" dirty="0"/>
          </a:p>
          <a:p>
            <a:endParaRPr kumimoji="1" lang="en-US" altLang="ja-JP" dirty="0"/>
          </a:p>
          <a:p>
            <a:endParaRPr lang="en-US" altLang="ja-JP" dirty="0"/>
          </a:p>
          <a:p>
            <a:r>
              <a:rPr kumimoji="1" lang="ja-JP" altLang="en-US" dirty="0"/>
              <a:t>共にロッキングを避ける要素として時に混同されるが，全く異なるので要注意．</a:t>
            </a:r>
            <a:endParaRPr lang="en-US" altLang="ja-JP" dirty="0"/>
          </a:p>
          <a:p>
            <a:r>
              <a:rPr lang="en-US" altLang="ja-JP" dirty="0">
                <a:solidFill>
                  <a:srgbClr val="0000CC"/>
                </a:solidFill>
              </a:rPr>
              <a:t>RI</a:t>
            </a:r>
            <a:r>
              <a:rPr lang="ja-JP" altLang="en-US" dirty="0">
                <a:solidFill>
                  <a:srgbClr val="0000CC"/>
                </a:solidFill>
              </a:rPr>
              <a:t>要素はアワーグラス制御パラメータが必須</a:t>
            </a:r>
            <a:r>
              <a:rPr lang="ja-JP" altLang="en-US" dirty="0"/>
              <a:t>であり，１点積分により計算負荷が軽くなる点を除いて，大きなメリットの無い要素．（大変形ロバスト性が高いと言われるが，それ以前に変な変形モードが頻出するので，解析の意義が薄い．）</a:t>
            </a:r>
            <a:endParaRPr lang="en-US" altLang="ja-JP" dirty="0"/>
          </a:p>
          <a:p>
            <a:r>
              <a:rPr lang="en-US" altLang="ja-JP" dirty="0"/>
              <a:t>SRI</a:t>
            </a:r>
            <a:r>
              <a:rPr lang="ja-JP" altLang="en-US" dirty="0"/>
              <a:t>要素は今日の</a:t>
            </a:r>
            <a:r>
              <a:rPr lang="en-US" altLang="ja-JP" dirty="0"/>
              <a:t>FEM</a:t>
            </a:r>
            <a:r>
              <a:rPr lang="ja-JP" altLang="en-US" dirty="0"/>
              <a:t>において最善の選択肢の１つであり，</a:t>
            </a:r>
            <a:r>
              <a:rPr lang="ja-JP" altLang="en-US" dirty="0">
                <a:solidFill>
                  <a:srgbClr val="FF0000"/>
                </a:solidFill>
              </a:rPr>
              <a:t>今後皆さんが最も使用するであろう要素が</a:t>
            </a:r>
            <a:r>
              <a:rPr lang="en-US" altLang="ja-JP" dirty="0">
                <a:solidFill>
                  <a:srgbClr val="FF0000"/>
                </a:solidFill>
              </a:rPr>
              <a:t>SRI</a:t>
            </a:r>
            <a:r>
              <a:rPr lang="ja-JP" altLang="en-US" dirty="0">
                <a:solidFill>
                  <a:srgbClr val="FF0000"/>
                </a:solidFill>
              </a:rPr>
              <a:t>要素</a:t>
            </a:r>
            <a:r>
              <a:rPr lang="ja-JP" altLang="en-US" dirty="0"/>
              <a:t>なので，基本特性を必ず知っておく必要がある．</a:t>
            </a:r>
            <a:endParaRPr kumimoji="1" lang="ja-JP" altLang="en-US" dirty="0"/>
          </a:p>
        </p:txBody>
      </p:sp>
      <p:sp>
        <p:nvSpPr>
          <p:cNvPr id="3" name="タイトル 2">
            <a:extLst>
              <a:ext uri="{FF2B5EF4-FFF2-40B4-BE49-F238E27FC236}">
                <a16:creationId xmlns:a16="http://schemas.microsoft.com/office/drawing/2014/main" id="{69CCA0A7-930F-318C-B3A2-A461BB3448EC}"/>
              </a:ext>
            </a:extLst>
          </p:cNvPr>
          <p:cNvSpPr>
            <a:spLocks noGrp="1"/>
          </p:cNvSpPr>
          <p:nvPr>
            <p:ph type="title"/>
          </p:nvPr>
        </p:nvSpPr>
        <p:spPr/>
        <p:txBody>
          <a:bodyPr/>
          <a:lstStyle/>
          <a:p>
            <a:r>
              <a:rPr kumimoji="1" lang="ja-JP" altLang="en-US" dirty="0"/>
              <a:t>低減積分</a:t>
            </a:r>
            <a:r>
              <a:rPr kumimoji="1" lang="en-US" altLang="ja-JP" dirty="0"/>
              <a:t>(RI)</a:t>
            </a:r>
            <a:r>
              <a:rPr kumimoji="1" lang="ja-JP" altLang="en-US" dirty="0"/>
              <a:t>要素と選択的低減積分</a:t>
            </a:r>
            <a:r>
              <a:rPr kumimoji="1" lang="en-US" altLang="ja-JP" dirty="0"/>
              <a:t>(SRI)</a:t>
            </a:r>
            <a:r>
              <a:rPr kumimoji="1" lang="ja-JP" altLang="en-US" dirty="0"/>
              <a:t>要素</a:t>
            </a:r>
          </a:p>
        </p:txBody>
      </p:sp>
      <p:sp>
        <p:nvSpPr>
          <p:cNvPr id="4" name="スライド番号プレースホルダー 3">
            <a:extLst>
              <a:ext uri="{FF2B5EF4-FFF2-40B4-BE49-F238E27FC236}">
                <a16:creationId xmlns:a16="http://schemas.microsoft.com/office/drawing/2014/main" id="{B77C5DD7-8359-AFC5-93A2-1C8065E7B34D}"/>
              </a:ext>
            </a:extLst>
          </p:cNvPr>
          <p:cNvSpPr>
            <a:spLocks noGrp="1"/>
          </p:cNvSpPr>
          <p:nvPr>
            <p:ph type="sldNum" sz="quarter" idx="4"/>
          </p:nvPr>
        </p:nvSpPr>
        <p:spPr/>
        <p:txBody>
          <a:bodyPr/>
          <a:lstStyle/>
          <a:p>
            <a:r>
              <a:rPr lang="en-US" altLang="ja-JP"/>
              <a:t>P. </a:t>
            </a:r>
            <a:fld id="{F8FDF831-B0A3-4B44-A20D-7581D5587101}" type="slidenum">
              <a:rPr lang="ja-JP" altLang="en-US" smtClean="0"/>
              <a:pPr/>
              <a:t>15</a:t>
            </a:fld>
            <a:endParaRPr lang="ja-JP" altLang="en-US" dirty="0"/>
          </a:p>
        </p:txBody>
      </p:sp>
      <p:sp>
        <p:nvSpPr>
          <p:cNvPr id="6" name="フリーフォーム: 図形 5">
            <a:extLst>
              <a:ext uri="{FF2B5EF4-FFF2-40B4-BE49-F238E27FC236}">
                <a16:creationId xmlns:a16="http://schemas.microsoft.com/office/drawing/2014/main" id="{EB1ADBDE-CEBC-3B41-E68E-A4ED5572F8F3}"/>
              </a:ext>
            </a:extLst>
          </p:cNvPr>
          <p:cNvSpPr/>
          <p:nvPr/>
        </p:nvSpPr>
        <p:spPr>
          <a:xfrm>
            <a:off x="335360" y="1319281"/>
            <a:ext cx="2895600" cy="2181727"/>
          </a:xfrm>
          <a:custGeom>
            <a:avLst/>
            <a:gdLst>
              <a:gd name="connsiteX0" fmla="*/ 0 w 2895600"/>
              <a:gd name="connsiteY0" fmla="*/ 2165685 h 2181727"/>
              <a:gd name="connsiteX1" fmla="*/ 2895600 w 2895600"/>
              <a:gd name="connsiteY1" fmla="*/ 2181727 h 2181727"/>
              <a:gd name="connsiteX2" fmla="*/ 2269958 w 2895600"/>
              <a:gd name="connsiteY2" fmla="*/ 0 h 2181727"/>
              <a:gd name="connsiteX3" fmla="*/ 449179 w 2895600"/>
              <a:gd name="connsiteY3" fmla="*/ 368969 h 2181727"/>
              <a:gd name="connsiteX4" fmla="*/ 0 w 2895600"/>
              <a:gd name="connsiteY4" fmla="*/ 2165685 h 218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600" h="2181727">
                <a:moveTo>
                  <a:pt x="0" y="2165685"/>
                </a:moveTo>
                <a:lnTo>
                  <a:pt x="2895600" y="2181727"/>
                </a:lnTo>
                <a:lnTo>
                  <a:pt x="2269958" y="0"/>
                </a:lnTo>
                <a:lnTo>
                  <a:pt x="449179" y="368969"/>
                </a:lnTo>
                <a:lnTo>
                  <a:pt x="0" y="2165685"/>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chemeClr val="tx1"/>
              </a:solidFill>
              <a:latin typeface="MS UI Gothic" panose="020B0600070205080204" pitchFamily="50" charset="-128"/>
              <a:ea typeface="MS UI Gothic" panose="020B0600070205080204" pitchFamily="50" charset="-128"/>
            </a:endParaRPr>
          </a:p>
        </p:txBody>
      </p:sp>
      <p:sp>
        <p:nvSpPr>
          <p:cNvPr id="7" name="乗算記号 6">
            <a:extLst>
              <a:ext uri="{FF2B5EF4-FFF2-40B4-BE49-F238E27FC236}">
                <a16:creationId xmlns:a16="http://schemas.microsoft.com/office/drawing/2014/main" id="{65C388AA-28FC-1826-A04A-7ECBE048F54C}"/>
              </a:ext>
            </a:extLst>
          </p:cNvPr>
          <p:cNvSpPr/>
          <p:nvPr/>
        </p:nvSpPr>
        <p:spPr>
          <a:xfrm>
            <a:off x="1564178" y="2356810"/>
            <a:ext cx="324036" cy="324036"/>
          </a:xfrm>
          <a:prstGeom prst="mathMultiply">
            <a:avLst/>
          </a:prstGeom>
          <a:solidFill>
            <a:srgbClr val="FF66FF"/>
          </a:solid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chemeClr val="tx1"/>
              </a:solidFill>
              <a:latin typeface="MS UI Gothic" panose="020B0600070205080204" pitchFamily="50" charset="-128"/>
              <a:ea typeface="MS UI Gothic" panose="020B0600070205080204" pitchFamily="50" charset="-128"/>
            </a:endParaRPr>
          </a:p>
        </p:txBody>
      </p:sp>
      <p:sp>
        <p:nvSpPr>
          <p:cNvPr id="8" name="テキスト ボックス 7">
            <a:extLst>
              <a:ext uri="{FF2B5EF4-FFF2-40B4-BE49-F238E27FC236}">
                <a16:creationId xmlns:a16="http://schemas.microsoft.com/office/drawing/2014/main" id="{A1BEA729-EECB-C8DF-96D4-EDA1E6B83A70}"/>
              </a:ext>
            </a:extLst>
          </p:cNvPr>
          <p:cNvSpPr txBox="1"/>
          <p:nvPr/>
        </p:nvSpPr>
        <p:spPr>
          <a:xfrm>
            <a:off x="3095909" y="1268760"/>
            <a:ext cx="2892079" cy="1938992"/>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buFont typeface="Wingdings" panose="05000000000000000000" pitchFamily="2" charset="2"/>
              <a:buChar char="Ø"/>
            </a:pPr>
            <a:r>
              <a:rPr kumimoji="1" lang="ja-JP" altLang="en-US" sz="2000" dirty="0">
                <a:latin typeface="MS UI Gothic" panose="020B0600070205080204" pitchFamily="50" charset="-128"/>
                <a:ea typeface="MS UI Gothic" panose="020B0600070205080204" pitchFamily="50" charset="-128"/>
              </a:rPr>
              <a:t>要素中心で１点積分．</a:t>
            </a:r>
            <a:endParaRPr kumimoji="1" lang="en-US" altLang="ja-JP" sz="2000" dirty="0">
              <a:latin typeface="MS UI Gothic" panose="020B0600070205080204" pitchFamily="50" charset="-128"/>
              <a:ea typeface="MS UI Gothic" panose="020B0600070205080204" pitchFamily="50" charset="-128"/>
            </a:endParaRPr>
          </a:p>
          <a:p>
            <a:pPr marL="285750" indent="-285750">
              <a:buFont typeface="Wingdings" panose="05000000000000000000" pitchFamily="2" charset="2"/>
              <a:buChar char="Ø"/>
            </a:pPr>
            <a:r>
              <a:rPr kumimoji="1" lang="ja-JP" altLang="en-US" sz="2000" dirty="0">
                <a:latin typeface="MS UI Gothic" panose="020B0600070205080204" pitchFamily="50" charset="-128"/>
                <a:ea typeface="MS UI Gothic" panose="020B0600070205080204" pitchFamily="50" charset="-128"/>
              </a:rPr>
              <a:t>そのままだとアワーグラスが出るので，追加パラメータによる制御が必須．</a:t>
            </a:r>
            <a:endParaRPr kumimoji="1" lang="en-US" altLang="ja-JP" sz="2000" dirty="0">
              <a:latin typeface="MS UI Gothic" panose="020B0600070205080204" pitchFamily="50" charset="-128"/>
              <a:ea typeface="MS UI Gothic" panose="020B0600070205080204" pitchFamily="50" charset="-128"/>
            </a:endParaRPr>
          </a:p>
          <a:p>
            <a:pPr marL="285750" indent="-285750">
              <a:buFont typeface="Wingdings" panose="05000000000000000000" pitchFamily="2" charset="2"/>
              <a:buChar char="Ø"/>
            </a:pPr>
            <a:r>
              <a:rPr lang="ja-JP" altLang="en-US" sz="2000" dirty="0">
                <a:latin typeface="MS UI Gothic" panose="020B0600070205080204" pitchFamily="50" charset="-128"/>
                <a:ea typeface="MS UI Gothic" panose="020B0600070205080204" pitchFamily="50" charset="-128"/>
              </a:rPr>
              <a:t>制御にはパラメータスタディが必要．</a:t>
            </a:r>
            <a:endParaRPr kumimoji="1" lang="ja-JP" altLang="en-US" sz="2000" dirty="0">
              <a:latin typeface="MS UI Gothic" panose="020B0600070205080204" pitchFamily="50" charset="-128"/>
              <a:ea typeface="MS UI Gothic" panose="020B0600070205080204" pitchFamily="50" charset="-128"/>
            </a:endParaRPr>
          </a:p>
        </p:txBody>
      </p:sp>
      <p:sp>
        <p:nvSpPr>
          <p:cNvPr id="9" name="フリーフォーム: 図形 8">
            <a:extLst>
              <a:ext uri="{FF2B5EF4-FFF2-40B4-BE49-F238E27FC236}">
                <a16:creationId xmlns:a16="http://schemas.microsoft.com/office/drawing/2014/main" id="{25356EE6-043F-AB41-C5EC-17FB33B6F978}"/>
              </a:ext>
            </a:extLst>
          </p:cNvPr>
          <p:cNvSpPr/>
          <p:nvPr/>
        </p:nvSpPr>
        <p:spPr>
          <a:xfrm>
            <a:off x="5987988" y="1319281"/>
            <a:ext cx="2895600" cy="2181727"/>
          </a:xfrm>
          <a:custGeom>
            <a:avLst/>
            <a:gdLst>
              <a:gd name="connsiteX0" fmla="*/ 0 w 2895600"/>
              <a:gd name="connsiteY0" fmla="*/ 2165685 h 2181727"/>
              <a:gd name="connsiteX1" fmla="*/ 2895600 w 2895600"/>
              <a:gd name="connsiteY1" fmla="*/ 2181727 h 2181727"/>
              <a:gd name="connsiteX2" fmla="*/ 2269958 w 2895600"/>
              <a:gd name="connsiteY2" fmla="*/ 0 h 2181727"/>
              <a:gd name="connsiteX3" fmla="*/ 449179 w 2895600"/>
              <a:gd name="connsiteY3" fmla="*/ 368969 h 2181727"/>
              <a:gd name="connsiteX4" fmla="*/ 0 w 2895600"/>
              <a:gd name="connsiteY4" fmla="*/ 2165685 h 218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600" h="2181727">
                <a:moveTo>
                  <a:pt x="0" y="2165685"/>
                </a:moveTo>
                <a:lnTo>
                  <a:pt x="2895600" y="2181727"/>
                </a:lnTo>
                <a:lnTo>
                  <a:pt x="2269958" y="0"/>
                </a:lnTo>
                <a:lnTo>
                  <a:pt x="449179" y="368969"/>
                </a:lnTo>
                <a:lnTo>
                  <a:pt x="0" y="2165685"/>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chemeClr val="tx1"/>
              </a:solidFill>
              <a:latin typeface="MS UI Gothic" panose="020B0600070205080204" pitchFamily="50" charset="-128"/>
              <a:ea typeface="MS UI Gothic" panose="020B0600070205080204" pitchFamily="50" charset="-128"/>
            </a:endParaRPr>
          </a:p>
        </p:txBody>
      </p:sp>
      <p:sp>
        <p:nvSpPr>
          <p:cNvPr id="10" name="乗算記号 9">
            <a:extLst>
              <a:ext uri="{FF2B5EF4-FFF2-40B4-BE49-F238E27FC236}">
                <a16:creationId xmlns:a16="http://schemas.microsoft.com/office/drawing/2014/main" id="{BD9B037D-D899-5BDD-4AD5-74956826D4F2}"/>
              </a:ext>
            </a:extLst>
          </p:cNvPr>
          <p:cNvSpPr/>
          <p:nvPr/>
        </p:nvSpPr>
        <p:spPr>
          <a:xfrm>
            <a:off x="7216806" y="2356810"/>
            <a:ext cx="324036" cy="324036"/>
          </a:xfrm>
          <a:prstGeom prst="mathMultiply">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chemeClr val="tx1"/>
              </a:solidFill>
              <a:latin typeface="MS UI Gothic" panose="020B0600070205080204" pitchFamily="50" charset="-128"/>
              <a:ea typeface="MS UI Gothic" panose="020B0600070205080204" pitchFamily="50" charset="-128"/>
            </a:endParaRPr>
          </a:p>
        </p:txBody>
      </p:sp>
      <p:sp>
        <p:nvSpPr>
          <p:cNvPr id="11" name="テキスト ボックス 10">
            <a:extLst>
              <a:ext uri="{FF2B5EF4-FFF2-40B4-BE49-F238E27FC236}">
                <a16:creationId xmlns:a16="http://schemas.microsoft.com/office/drawing/2014/main" id="{A9A89E1D-4893-3C74-C16A-4D91490B3219}"/>
              </a:ext>
            </a:extLst>
          </p:cNvPr>
          <p:cNvSpPr txBox="1"/>
          <p:nvPr/>
        </p:nvSpPr>
        <p:spPr>
          <a:xfrm>
            <a:off x="8748537" y="1268760"/>
            <a:ext cx="3216115" cy="1631216"/>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buFont typeface="Wingdings" panose="05000000000000000000" pitchFamily="2" charset="2"/>
              <a:buChar char="Ø"/>
            </a:pPr>
            <a:r>
              <a:rPr kumimoji="1" lang="ja-JP" altLang="en-US" sz="2000" dirty="0">
                <a:latin typeface="MS UI Gothic" panose="020B0600070205080204" pitchFamily="50" charset="-128"/>
                <a:ea typeface="MS UI Gothic" panose="020B0600070205080204" pitchFamily="50" charset="-128"/>
              </a:rPr>
              <a:t>偏差成分は通常の４点</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積分．</a:t>
            </a:r>
            <a:endParaRPr kumimoji="1" lang="en-US" altLang="ja-JP" sz="2000" dirty="0">
              <a:latin typeface="MS UI Gothic" panose="020B0600070205080204" pitchFamily="50" charset="-128"/>
              <a:ea typeface="MS UI Gothic" panose="020B0600070205080204" pitchFamily="50" charset="-128"/>
            </a:endParaRPr>
          </a:p>
          <a:p>
            <a:pPr marL="285750" indent="-285750">
              <a:buFont typeface="Wingdings" panose="05000000000000000000" pitchFamily="2" charset="2"/>
              <a:buChar char="Ø"/>
            </a:pPr>
            <a:r>
              <a:rPr lang="ja-JP" altLang="en-US" sz="2000" dirty="0">
                <a:latin typeface="MS UI Gothic" panose="020B0600070205080204" pitchFamily="50" charset="-128"/>
                <a:ea typeface="MS UI Gothic" panose="020B0600070205080204" pitchFamily="50" charset="-128"/>
              </a:rPr>
              <a:t>体積成分は</a:t>
            </a:r>
            <a:r>
              <a:rPr kumimoji="1" lang="ja-JP" altLang="en-US" sz="2000" dirty="0">
                <a:latin typeface="MS UI Gothic" panose="020B0600070205080204" pitchFamily="50" charset="-128"/>
                <a:ea typeface="MS UI Gothic" panose="020B0600070205080204" pitchFamily="50" charset="-128"/>
              </a:rPr>
              <a:t>要素中心で</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１点積分（圧力一定要素）．</a:t>
            </a:r>
            <a:endParaRPr kumimoji="1" lang="en-US" altLang="ja-JP" sz="2000" dirty="0">
              <a:latin typeface="MS UI Gothic" panose="020B0600070205080204" pitchFamily="50" charset="-128"/>
              <a:ea typeface="MS UI Gothic" panose="020B0600070205080204" pitchFamily="50" charset="-128"/>
            </a:endParaRPr>
          </a:p>
          <a:p>
            <a:pPr marL="285750" indent="-285750">
              <a:buFont typeface="Wingdings" panose="05000000000000000000" pitchFamily="2" charset="2"/>
              <a:buChar char="Ø"/>
            </a:pPr>
            <a:r>
              <a:rPr lang="ja-JP" altLang="en-US" sz="2000" dirty="0">
                <a:latin typeface="MS UI Gothic" panose="020B0600070205080204" pitchFamily="50" charset="-128"/>
                <a:ea typeface="MS UI Gothic" panose="020B0600070205080204" pitchFamily="50" charset="-128"/>
              </a:rPr>
              <a:t>追加パラメータなし．</a:t>
            </a:r>
            <a:endParaRPr kumimoji="1" lang="ja-JP" altLang="en-US" sz="2000" dirty="0">
              <a:latin typeface="MS UI Gothic" panose="020B0600070205080204" pitchFamily="50" charset="-128"/>
              <a:ea typeface="MS UI Gothic" panose="020B0600070205080204" pitchFamily="50" charset="-128"/>
            </a:endParaRPr>
          </a:p>
        </p:txBody>
      </p:sp>
      <p:sp>
        <p:nvSpPr>
          <p:cNvPr id="12" name="乗算記号 11">
            <a:extLst>
              <a:ext uri="{FF2B5EF4-FFF2-40B4-BE49-F238E27FC236}">
                <a16:creationId xmlns:a16="http://schemas.microsoft.com/office/drawing/2014/main" id="{35483D97-A97A-2983-D9E9-1E0D6F130C56}"/>
              </a:ext>
            </a:extLst>
          </p:cNvPr>
          <p:cNvSpPr/>
          <p:nvPr/>
        </p:nvSpPr>
        <p:spPr>
          <a:xfrm>
            <a:off x="7982672" y="2883716"/>
            <a:ext cx="324036" cy="324036"/>
          </a:xfrm>
          <a:prstGeom prst="mathMultiply">
            <a:avLst/>
          </a:prstGeom>
          <a:solidFill>
            <a:srgbClr val="FF66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chemeClr val="tx1"/>
              </a:solidFill>
              <a:latin typeface="MS UI Gothic" panose="020B0600070205080204" pitchFamily="50" charset="-128"/>
              <a:ea typeface="MS UI Gothic" panose="020B0600070205080204" pitchFamily="50" charset="-128"/>
            </a:endParaRPr>
          </a:p>
        </p:txBody>
      </p:sp>
      <p:sp>
        <p:nvSpPr>
          <p:cNvPr id="13" name="乗算記号 12">
            <a:extLst>
              <a:ext uri="{FF2B5EF4-FFF2-40B4-BE49-F238E27FC236}">
                <a16:creationId xmlns:a16="http://schemas.microsoft.com/office/drawing/2014/main" id="{627590C9-D073-77FB-84F8-19DAF2D49226}"/>
              </a:ext>
            </a:extLst>
          </p:cNvPr>
          <p:cNvSpPr/>
          <p:nvPr/>
        </p:nvSpPr>
        <p:spPr>
          <a:xfrm>
            <a:off x="7754298" y="1710119"/>
            <a:ext cx="324036" cy="324036"/>
          </a:xfrm>
          <a:prstGeom prst="mathMultiply">
            <a:avLst/>
          </a:prstGeom>
          <a:solidFill>
            <a:srgbClr val="FF66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chemeClr val="tx1"/>
              </a:solidFill>
              <a:latin typeface="MS UI Gothic" panose="020B0600070205080204" pitchFamily="50" charset="-128"/>
              <a:ea typeface="MS UI Gothic" panose="020B0600070205080204" pitchFamily="50" charset="-128"/>
            </a:endParaRPr>
          </a:p>
        </p:txBody>
      </p:sp>
      <p:sp>
        <p:nvSpPr>
          <p:cNvPr id="14" name="乗算記号 13">
            <a:extLst>
              <a:ext uri="{FF2B5EF4-FFF2-40B4-BE49-F238E27FC236}">
                <a16:creationId xmlns:a16="http://schemas.microsoft.com/office/drawing/2014/main" id="{298F1CF7-771D-2AA1-666D-66914AA22E58}"/>
              </a:ext>
            </a:extLst>
          </p:cNvPr>
          <p:cNvSpPr/>
          <p:nvPr/>
        </p:nvSpPr>
        <p:spPr>
          <a:xfrm>
            <a:off x="6496173" y="2883716"/>
            <a:ext cx="324036" cy="324036"/>
          </a:xfrm>
          <a:prstGeom prst="mathMultiply">
            <a:avLst/>
          </a:prstGeom>
          <a:solidFill>
            <a:srgbClr val="FF66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chemeClr val="tx1"/>
              </a:solidFill>
              <a:latin typeface="MS UI Gothic" panose="020B0600070205080204" pitchFamily="50" charset="-128"/>
              <a:ea typeface="MS UI Gothic" panose="020B0600070205080204" pitchFamily="50" charset="-128"/>
            </a:endParaRPr>
          </a:p>
        </p:txBody>
      </p:sp>
      <p:sp>
        <p:nvSpPr>
          <p:cNvPr id="15" name="乗算記号 14">
            <a:extLst>
              <a:ext uri="{FF2B5EF4-FFF2-40B4-BE49-F238E27FC236}">
                <a16:creationId xmlns:a16="http://schemas.microsoft.com/office/drawing/2014/main" id="{20E0283F-B137-D06F-2C60-76C9D6E0F9F4}"/>
              </a:ext>
            </a:extLst>
          </p:cNvPr>
          <p:cNvSpPr/>
          <p:nvPr/>
        </p:nvSpPr>
        <p:spPr>
          <a:xfrm>
            <a:off x="6658191" y="1865730"/>
            <a:ext cx="324036" cy="324036"/>
          </a:xfrm>
          <a:prstGeom prst="mathMultiply">
            <a:avLst/>
          </a:prstGeom>
          <a:solidFill>
            <a:srgbClr val="FF66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chemeClr val="tx1"/>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2473493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CC310A1C-590E-C62A-FDB5-0F18B37DD349}"/>
              </a:ext>
            </a:extLst>
          </p:cNvPr>
          <p:cNvSpPr>
            <a:spLocks noGrp="1"/>
          </p:cNvSpPr>
          <p:nvPr>
            <p:ph idx="1"/>
          </p:nvPr>
        </p:nvSpPr>
        <p:spPr/>
        <p:txBody>
          <a:bodyPr/>
          <a:lstStyle/>
          <a:p>
            <a:pPr marL="0" indent="0">
              <a:buNone/>
            </a:pPr>
            <a:r>
              <a:rPr kumimoji="1" lang="en-US" altLang="ja-JP" dirty="0">
                <a:solidFill>
                  <a:srgbClr val="0000CC"/>
                </a:solidFill>
              </a:rPr>
              <a:t>Q) ABAQUS</a:t>
            </a:r>
            <a:r>
              <a:rPr kumimoji="1" lang="ja-JP" altLang="en-US" dirty="0">
                <a:solidFill>
                  <a:srgbClr val="0000CC"/>
                </a:solidFill>
              </a:rPr>
              <a:t>の</a:t>
            </a:r>
            <a:r>
              <a:rPr kumimoji="1" lang="en-US" altLang="ja-JP" dirty="0">
                <a:solidFill>
                  <a:srgbClr val="0000CC"/>
                </a:solidFill>
              </a:rPr>
              <a:t>C3D8</a:t>
            </a:r>
            <a:r>
              <a:rPr kumimoji="1" lang="ja-JP" altLang="en-US" dirty="0">
                <a:solidFill>
                  <a:srgbClr val="0000CC"/>
                </a:solidFill>
              </a:rPr>
              <a:t>や</a:t>
            </a:r>
            <a:r>
              <a:rPr kumimoji="1" lang="en-US" altLang="ja-JP" dirty="0">
                <a:solidFill>
                  <a:srgbClr val="0000CC"/>
                </a:solidFill>
              </a:rPr>
              <a:t>CPE4</a:t>
            </a:r>
            <a:r>
              <a:rPr kumimoji="1" lang="ja-JP" altLang="en-US" dirty="0">
                <a:solidFill>
                  <a:srgbClr val="0000CC"/>
                </a:solidFill>
              </a:rPr>
              <a:t>を使用してもロッキングが起きないのは何故？</a:t>
            </a:r>
            <a:br>
              <a:rPr lang="en-US" altLang="ja-JP" dirty="0">
                <a:solidFill>
                  <a:srgbClr val="0000CC"/>
                </a:solidFill>
              </a:rPr>
            </a:br>
            <a:br>
              <a:rPr kumimoji="1" lang="en-US" altLang="ja-JP" sz="1000" dirty="0"/>
            </a:br>
            <a:r>
              <a:rPr kumimoji="1" lang="en-US" altLang="ja-JP" dirty="0">
                <a:solidFill>
                  <a:srgbClr val="FF0000"/>
                </a:solidFill>
              </a:rPr>
              <a:t>A) C3D8</a:t>
            </a:r>
            <a:r>
              <a:rPr kumimoji="1" lang="ja-JP" altLang="en-US" dirty="0">
                <a:solidFill>
                  <a:srgbClr val="FF0000"/>
                </a:solidFill>
              </a:rPr>
              <a:t>や</a:t>
            </a:r>
            <a:r>
              <a:rPr kumimoji="1" lang="en-US" altLang="ja-JP" dirty="0">
                <a:solidFill>
                  <a:srgbClr val="FF0000"/>
                </a:solidFill>
              </a:rPr>
              <a:t>CPE4</a:t>
            </a:r>
            <a:r>
              <a:rPr kumimoji="1" lang="ja-JP" altLang="en-US" dirty="0">
                <a:solidFill>
                  <a:srgbClr val="FF0000"/>
                </a:solidFill>
              </a:rPr>
              <a:t>は完全積分要素ではなく</a:t>
            </a:r>
            <a:r>
              <a:rPr kumimoji="1" lang="en-US" altLang="ja-JP" dirty="0">
                <a:solidFill>
                  <a:srgbClr val="FF0000"/>
                </a:solidFill>
              </a:rPr>
              <a:t>SRI</a:t>
            </a:r>
            <a:r>
              <a:rPr kumimoji="1" lang="ja-JP" altLang="en-US" dirty="0">
                <a:solidFill>
                  <a:srgbClr val="FF0000"/>
                </a:solidFill>
              </a:rPr>
              <a:t>要素だから．</a:t>
            </a:r>
            <a:endParaRPr kumimoji="1" lang="en-US" altLang="ja-JP" dirty="0">
              <a:solidFill>
                <a:srgbClr val="FF0000"/>
              </a:solidFill>
            </a:endParaRPr>
          </a:p>
          <a:p>
            <a:pPr>
              <a:buFont typeface="Arial" panose="020B0604020202020204" pitchFamily="34" charset="0"/>
              <a:buChar char="•"/>
            </a:pPr>
            <a:r>
              <a:rPr kumimoji="1" lang="en-US" altLang="ja-JP" dirty="0"/>
              <a:t>ABAQUS Documentation</a:t>
            </a:r>
            <a:r>
              <a:rPr kumimoji="1" lang="ja-JP" altLang="en-US" dirty="0"/>
              <a:t>には「</a:t>
            </a:r>
            <a:r>
              <a:rPr kumimoji="1" lang="en-US" altLang="ja-JP" dirty="0"/>
              <a:t>fully integrated elements (CPS4, CPE4, C3D8, etc.)</a:t>
            </a:r>
            <a:r>
              <a:rPr kumimoji="1" lang="ja-JP" altLang="en-US" dirty="0"/>
              <a:t>」という記述があると</a:t>
            </a:r>
            <a:r>
              <a:rPr lang="ja-JP" altLang="en-US" dirty="0"/>
              <a:t>同時に，「</a:t>
            </a:r>
            <a:r>
              <a:rPr lang="en-US" altLang="ja-JP" dirty="0"/>
              <a:t>”selectively reduced” integration in these elements</a:t>
            </a:r>
            <a:r>
              <a:rPr lang="ja-JP" altLang="en-US" dirty="0"/>
              <a:t>」という記述もあり，どちらが真実か分からない書き方になっている．</a:t>
            </a:r>
            <a:endParaRPr lang="en-US" altLang="ja-JP" dirty="0"/>
          </a:p>
          <a:p>
            <a:pPr>
              <a:buFont typeface="Arial" panose="020B0604020202020204" pitchFamily="34" charset="0"/>
              <a:buChar char="•"/>
            </a:pPr>
            <a:r>
              <a:rPr lang="ja-JP" altLang="en-US" dirty="0"/>
              <a:t>結論として，</a:t>
            </a:r>
            <a:r>
              <a:rPr lang="en-US" altLang="ja-JP" dirty="0"/>
              <a:t>C3D8</a:t>
            </a:r>
            <a:r>
              <a:rPr lang="ja-JP" altLang="en-US" dirty="0"/>
              <a:t>は</a:t>
            </a:r>
            <a:r>
              <a:rPr lang="en-US" altLang="ja-JP" dirty="0"/>
              <a:t>H8-SRI</a:t>
            </a:r>
            <a:r>
              <a:rPr lang="ja-JP" altLang="en-US" dirty="0"/>
              <a:t>要素，</a:t>
            </a:r>
            <a:r>
              <a:rPr lang="en-US" altLang="ja-JP" dirty="0"/>
              <a:t>CPE4</a:t>
            </a:r>
            <a:r>
              <a:rPr lang="ja-JP" altLang="en-US" dirty="0"/>
              <a:t>は</a:t>
            </a:r>
            <a:r>
              <a:rPr lang="en-US" altLang="ja-JP" dirty="0"/>
              <a:t>Q4-SRI</a:t>
            </a:r>
            <a:r>
              <a:rPr lang="ja-JP" altLang="en-US" dirty="0"/>
              <a:t>要素である．</a:t>
            </a:r>
            <a:endParaRPr lang="en-US" altLang="ja-JP" dirty="0"/>
          </a:p>
          <a:p>
            <a:pPr>
              <a:buFont typeface="Arial" panose="020B0604020202020204" pitchFamily="34" charset="0"/>
              <a:buChar char="•"/>
            </a:pPr>
            <a:r>
              <a:rPr lang="ja-JP" altLang="en-US" dirty="0"/>
              <a:t>証左として，</a:t>
            </a:r>
            <a:r>
              <a:rPr lang="en-US" altLang="ja-JP" dirty="0"/>
              <a:t>*Node Print</a:t>
            </a:r>
            <a:r>
              <a:rPr lang="ja-JP" altLang="en-US" dirty="0"/>
              <a:t>で全ガウス点の圧力</a:t>
            </a:r>
            <a:r>
              <a:rPr lang="en-US" altLang="ja-JP" dirty="0"/>
              <a:t>(PRESS)</a:t>
            </a:r>
            <a:r>
              <a:rPr lang="ja-JP" altLang="en-US" dirty="0"/>
              <a:t>を</a:t>
            </a:r>
            <a:r>
              <a:rPr lang="en-US" altLang="ja-JP" dirty="0" err="1"/>
              <a:t>dat</a:t>
            </a:r>
            <a:r>
              <a:rPr lang="ja-JP" altLang="en-US" dirty="0"/>
              <a:t>ファイルに出力させると，これら要素は各要素内の全ガウス点で圧力が常に一定であることが確認できる．（１要素検証で簡単に確認できる．）</a:t>
            </a:r>
            <a:endParaRPr lang="en-US" altLang="ja-JP" dirty="0"/>
          </a:p>
          <a:p>
            <a:pPr>
              <a:buFont typeface="Arial" panose="020B0604020202020204" pitchFamily="34" charset="0"/>
              <a:buChar char="•"/>
            </a:pPr>
            <a:r>
              <a:rPr kumimoji="1" lang="ja-JP" altLang="en-US" dirty="0"/>
              <a:t>つまり，</a:t>
            </a:r>
            <a:r>
              <a:rPr kumimoji="1" lang="en-US" altLang="ja-JP" dirty="0"/>
              <a:t>ABAQUS</a:t>
            </a:r>
            <a:r>
              <a:rPr kumimoji="1" lang="ja-JP" altLang="en-US" dirty="0"/>
              <a:t>には８節点六面体および４節点四面体の完全積分要素（教科書通りの要素）は一切実装されていません．</a:t>
            </a:r>
            <a:endParaRPr kumimoji="1" lang="en-US" altLang="ja-JP" sz="1800" dirty="0"/>
          </a:p>
          <a:p>
            <a:pPr marL="0" indent="0">
              <a:buNone/>
            </a:pPr>
            <a:endParaRPr kumimoji="1" lang="ja-JP" altLang="en-US" dirty="0"/>
          </a:p>
        </p:txBody>
      </p:sp>
      <p:sp>
        <p:nvSpPr>
          <p:cNvPr id="3" name="タイトル 2">
            <a:extLst>
              <a:ext uri="{FF2B5EF4-FFF2-40B4-BE49-F238E27FC236}">
                <a16:creationId xmlns:a16="http://schemas.microsoft.com/office/drawing/2014/main" id="{429CA677-2860-6936-A0EC-FF2B3C26DF9A}"/>
              </a:ext>
            </a:extLst>
          </p:cNvPr>
          <p:cNvSpPr>
            <a:spLocks noGrp="1"/>
          </p:cNvSpPr>
          <p:nvPr>
            <p:ph type="title"/>
          </p:nvPr>
        </p:nvSpPr>
        <p:spPr/>
        <p:txBody>
          <a:bodyPr/>
          <a:lstStyle/>
          <a:p>
            <a:r>
              <a:rPr kumimoji="1" lang="ja-JP" altLang="en-US" dirty="0"/>
              <a:t>余談３</a:t>
            </a:r>
          </a:p>
        </p:txBody>
      </p:sp>
      <p:sp>
        <p:nvSpPr>
          <p:cNvPr id="4" name="スライド番号プレースホルダー 3">
            <a:extLst>
              <a:ext uri="{FF2B5EF4-FFF2-40B4-BE49-F238E27FC236}">
                <a16:creationId xmlns:a16="http://schemas.microsoft.com/office/drawing/2014/main" id="{E67AF112-3361-AFFB-C57C-F964245B7090}"/>
              </a:ext>
            </a:extLst>
          </p:cNvPr>
          <p:cNvSpPr>
            <a:spLocks noGrp="1"/>
          </p:cNvSpPr>
          <p:nvPr>
            <p:ph type="sldNum" sz="quarter" idx="4"/>
          </p:nvPr>
        </p:nvSpPr>
        <p:spPr/>
        <p:txBody>
          <a:bodyPr/>
          <a:lstStyle/>
          <a:p>
            <a:r>
              <a:rPr lang="en-US" altLang="ja-JP"/>
              <a:t>P. </a:t>
            </a:r>
            <a:fld id="{F8FDF831-B0A3-4B44-A20D-7581D5587101}" type="slidenum">
              <a:rPr lang="ja-JP" altLang="en-US" smtClean="0"/>
              <a:pPr/>
              <a:t>16</a:t>
            </a:fld>
            <a:endParaRPr lang="ja-JP" altLang="en-US" dirty="0"/>
          </a:p>
        </p:txBody>
      </p:sp>
    </p:spTree>
    <p:extLst>
      <p:ext uri="{BB962C8B-B14F-4D97-AF65-F5344CB8AC3E}">
        <p14:creationId xmlns:p14="http://schemas.microsoft.com/office/powerpoint/2010/main" val="1958442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5930FE2C-4874-7544-CA0F-44B717A27C04}"/>
              </a:ext>
            </a:extLst>
          </p:cNvPr>
          <p:cNvSpPr>
            <a:spLocks noGrp="1"/>
          </p:cNvSpPr>
          <p:nvPr>
            <p:ph type="ctrTitle"/>
          </p:nvPr>
        </p:nvSpPr>
        <p:spPr/>
        <p:txBody>
          <a:bodyPr/>
          <a:lstStyle/>
          <a:p>
            <a:r>
              <a:rPr lang="en-US" altLang="ja-JP" dirty="0"/>
              <a:t>2. </a:t>
            </a:r>
            <a:r>
              <a:rPr lang="ja-JP" altLang="en-US" dirty="0"/>
              <a:t>微圧縮大変形</a:t>
            </a:r>
            <a:r>
              <a:rPr lang="en-US" altLang="ja-JP" dirty="0"/>
              <a:t>FEM</a:t>
            </a:r>
            <a:r>
              <a:rPr lang="ja-JP" altLang="en-US" dirty="0"/>
              <a:t>の頻出トラブル</a:t>
            </a:r>
          </a:p>
        </p:txBody>
      </p:sp>
      <p:sp>
        <p:nvSpPr>
          <p:cNvPr id="4" name="スライド番号プレースホルダー 3">
            <a:extLst>
              <a:ext uri="{FF2B5EF4-FFF2-40B4-BE49-F238E27FC236}">
                <a16:creationId xmlns:a16="http://schemas.microsoft.com/office/drawing/2014/main" id="{5ABB1D65-F0A8-DEF3-78E9-A6BE985C3E52}"/>
              </a:ext>
            </a:extLst>
          </p:cNvPr>
          <p:cNvSpPr>
            <a:spLocks noGrp="1"/>
          </p:cNvSpPr>
          <p:nvPr>
            <p:ph type="sldNum" sz="quarter" idx="4"/>
          </p:nvPr>
        </p:nvSpPr>
        <p:spPr/>
        <p:txBody>
          <a:bodyPr/>
          <a:lstStyle/>
          <a:p>
            <a:r>
              <a:rPr lang="en-US" altLang="ja-JP"/>
              <a:t>P. </a:t>
            </a:r>
            <a:fld id="{F8FDF831-B0A3-4B44-A20D-7581D5587101}" type="slidenum">
              <a:rPr lang="ja-JP" altLang="en-US" smtClean="0"/>
              <a:pPr/>
              <a:t>17</a:t>
            </a:fld>
            <a:endParaRPr lang="ja-JP" altLang="en-US" dirty="0"/>
          </a:p>
        </p:txBody>
      </p:sp>
    </p:spTree>
    <p:extLst>
      <p:ext uri="{BB962C8B-B14F-4D97-AF65-F5344CB8AC3E}">
        <p14:creationId xmlns:p14="http://schemas.microsoft.com/office/powerpoint/2010/main" val="931948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030AABC3-B9BA-C36F-4661-0DCA70C280D2}"/>
              </a:ext>
            </a:extLst>
          </p:cNvPr>
          <p:cNvSpPr>
            <a:spLocks noGrp="1"/>
          </p:cNvSpPr>
          <p:nvPr>
            <p:ph idx="1"/>
          </p:nvPr>
        </p:nvSpPr>
        <p:spPr/>
        <p:txBody>
          <a:bodyPr/>
          <a:lstStyle/>
          <a:p>
            <a:r>
              <a:rPr lang="ja-JP" altLang="en-US" b="1" dirty="0">
                <a:effectLst>
                  <a:outerShdw blurRad="38100" dist="38100" dir="2700000" algn="tl">
                    <a:srgbClr val="000000">
                      <a:alpha val="43137"/>
                    </a:srgbClr>
                  </a:outerShdw>
                </a:effectLst>
              </a:rPr>
              <a:t>トラブルを数学的に理解するのは困難．</a:t>
            </a:r>
            <a:endParaRPr lang="en-US" altLang="ja-JP" b="1" dirty="0">
              <a:effectLst>
                <a:outerShdw blurRad="38100" dist="38100" dir="2700000" algn="tl">
                  <a:srgbClr val="000000">
                    <a:alpha val="43137"/>
                  </a:srgbClr>
                </a:outerShdw>
              </a:effectLst>
            </a:endParaRPr>
          </a:p>
          <a:p>
            <a:pPr lvl="1">
              <a:buFont typeface="Arial" panose="020B0604020202020204" pitchFamily="34" charset="0"/>
              <a:buChar char="•"/>
            </a:pPr>
            <a:r>
              <a:rPr lang="en-US" altLang="ja-JP" dirty="0"/>
              <a:t>FEM</a:t>
            </a:r>
            <a:r>
              <a:rPr lang="ja-JP" altLang="en-US" dirty="0"/>
              <a:t>は発見的</a:t>
            </a:r>
            <a:r>
              <a:rPr lang="en-US" altLang="ja-JP" dirty="0"/>
              <a:t>(heuristic)</a:t>
            </a:r>
            <a:r>
              <a:rPr lang="ja-JP" altLang="en-US" dirty="0"/>
              <a:t>な側面が多々ある．</a:t>
            </a:r>
            <a:br>
              <a:rPr lang="en-US" altLang="ja-JP" dirty="0"/>
            </a:br>
            <a:r>
              <a:rPr lang="ja-JP" altLang="en-US" dirty="0"/>
              <a:t>（例：セレンディピティ要素，集中質量マトリックス）</a:t>
            </a:r>
            <a:endParaRPr lang="en-US" altLang="ja-JP" dirty="0"/>
          </a:p>
          <a:p>
            <a:pPr lvl="1">
              <a:buFont typeface="Arial" panose="020B0604020202020204" pitchFamily="34" charset="0"/>
              <a:buChar char="•"/>
            </a:pPr>
            <a:r>
              <a:rPr lang="en-US" altLang="ja-JP" dirty="0"/>
              <a:t>LBB</a:t>
            </a:r>
            <a:r>
              <a:rPr lang="ja-JP" altLang="en-US" dirty="0"/>
              <a:t>条件</a:t>
            </a:r>
            <a:r>
              <a:rPr lang="en-US" altLang="ja-JP" dirty="0"/>
              <a:t>(inf-sup</a:t>
            </a:r>
            <a:r>
              <a:rPr lang="ja-JP" altLang="en-US" dirty="0"/>
              <a:t>条件</a:t>
            </a:r>
            <a:r>
              <a:rPr lang="en-US" altLang="ja-JP" dirty="0"/>
              <a:t>)</a:t>
            </a:r>
            <a:r>
              <a:rPr lang="ja-JP" altLang="en-US" dirty="0"/>
              <a:t>等を真面目に学習すると，それだけで何年も掛かり，非現実的．</a:t>
            </a:r>
            <a:endParaRPr lang="en-US" altLang="ja-JP" dirty="0"/>
          </a:p>
          <a:p>
            <a:pPr lvl="1">
              <a:buFont typeface="Arial" panose="020B0604020202020204" pitchFamily="34" charset="0"/>
              <a:buChar char="•"/>
            </a:pPr>
            <a:r>
              <a:rPr lang="ja-JP" altLang="en-US" dirty="0"/>
              <a:t>大多数の人は深入りしない方が賢明．</a:t>
            </a:r>
            <a:br>
              <a:rPr lang="en-US" altLang="ja-JP" dirty="0"/>
            </a:br>
            <a:endParaRPr lang="en-US" altLang="ja-JP" dirty="0"/>
          </a:p>
          <a:p>
            <a:r>
              <a:rPr lang="ja-JP" altLang="en-US" b="1" dirty="0">
                <a:effectLst>
                  <a:outerShdw blurRad="38100" dist="38100" dir="2700000" algn="tl">
                    <a:srgbClr val="000000">
                      <a:alpha val="43137"/>
                    </a:srgbClr>
                  </a:outerShdw>
                </a:effectLst>
              </a:rPr>
              <a:t>トラブルをゼロにすることも困難．</a:t>
            </a:r>
            <a:endParaRPr lang="en-US" altLang="ja-JP" b="1" dirty="0">
              <a:effectLst>
                <a:outerShdw blurRad="38100" dist="38100" dir="2700000" algn="tl">
                  <a:srgbClr val="000000">
                    <a:alpha val="43137"/>
                  </a:srgbClr>
                </a:outerShdw>
              </a:effectLst>
            </a:endParaRPr>
          </a:p>
          <a:p>
            <a:pPr lvl="1">
              <a:buFont typeface="Arial" panose="020B0604020202020204" pitchFamily="34" charset="0"/>
              <a:buChar char="•"/>
            </a:pPr>
            <a:r>
              <a:rPr lang="ja-JP" altLang="en-US" dirty="0"/>
              <a:t>残念ながら，現在までに完璧と呼べる要素</a:t>
            </a:r>
            <a:r>
              <a:rPr lang="en-US" altLang="ja-JP" dirty="0"/>
              <a:t>/</a:t>
            </a:r>
            <a:r>
              <a:rPr lang="ja-JP" altLang="en-US" dirty="0"/>
              <a:t>定式化は確立されていない．</a:t>
            </a:r>
            <a:endParaRPr lang="en-US" altLang="ja-JP" dirty="0"/>
          </a:p>
          <a:p>
            <a:pPr lvl="1">
              <a:buFont typeface="Arial" panose="020B0604020202020204" pitchFamily="34" charset="0"/>
              <a:buChar char="•"/>
            </a:pPr>
            <a:r>
              <a:rPr lang="ja-JP" altLang="en-US" dirty="0"/>
              <a:t>各要素</a:t>
            </a:r>
            <a:r>
              <a:rPr lang="en-US" altLang="ja-JP" dirty="0"/>
              <a:t>/</a:t>
            </a:r>
            <a:r>
              <a:rPr lang="ja-JP" altLang="en-US" dirty="0"/>
              <a:t>定式化の得失を知り，トラブルと上手く付き合うことが求められる．</a:t>
            </a:r>
            <a:endParaRPr lang="en-US" altLang="ja-JP" dirty="0"/>
          </a:p>
          <a:p>
            <a:pPr lvl="1"/>
            <a:endParaRPr lang="en-US" altLang="ja-JP" dirty="0"/>
          </a:p>
          <a:p>
            <a:r>
              <a:rPr lang="ja-JP" altLang="en-US" b="1" dirty="0">
                <a:effectLst>
                  <a:outerShdw blurRad="38100" dist="38100" dir="2700000" algn="tl">
                    <a:srgbClr val="000000">
                      <a:alpha val="43137"/>
                    </a:srgbClr>
                  </a:outerShdw>
                </a:effectLst>
              </a:rPr>
              <a:t>トラブルに気付かないことが何より恐ろしい．</a:t>
            </a:r>
            <a:endParaRPr lang="en-US" altLang="ja-JP" b="1" dirty="0">
              <a:effectLst>
                <a:outerShdw blurRad="38100" dist="38100" dir="2700000" algn="tl">
                  <a:srgbClr val="000000">
                    <a:alpha val="43137"/>
                  </a:srgbClr>
                </a:outerShdw>
              </a:effectLst>
            </a:endParaRPr>
          </a:p>
          <a:p>
            <a:pPr lvl="1">
              <a:buFont typeface="Arial" panose="020B0604020202020204" pitchFamily="34" charset="0"/>
              <a:buChar char="•"/>
            </a:pPr>
            <a:r>
              <a:rPr lang="ja-JP" altLang="en-US" dirty="0"/>
              <a:t>トラブル事例を知らないと，気付かずに誤った数値解を信じる危険性が高い．</a:t>
            </a:r>
            <a:endParaRPr lang="en-US" altLang="ja-JP" dirty="0"/>
          </a:p>
          <a:p>
            <a:pPr lvl="1">
              <a:buFont typeface="Arial" panose="020B0604020202020204" pitchFamily="34" charset="0"/>
              <a:buChar char="•"/>
            </a:pPr>
            <a:r>
              <a:rPr lang="ja-JP" altLang="en-US" dirty="0">
                <a:solidFill>
                  <a:srgbClr val="FF0000"/>
                </a:solidFill>
              </a:rPr>
              <a:t>頻出するトラブル事例を認識し，頭の隅に置いておくことが実務上重要．</a:t>
            </a:r>
            <a:endParaRPr lang="en-US" altLang="ja-JP" dirty="0"/>
          </a:p>
        </p:txBody>
      </p:sp>
      <p:sp>
        <p:nvSpPr>
          <p:cNvPr id="4" name="タイトル 3">
            <a:extLst>
              <a:ext uri="{FF2B5EF4-FFF2-40B4-BE49-F238E27FC236}">
                <a16:creationId xmlns:a16="http://schemas.microsoft.com/office/drawing/2014/main" id="{B52E4069-1831-9402-7DC8-CC96C6771C42}"/>
              </a:ext>
            </a:extLst>
          </p:cNvPr>
          <p:cNvSpPr>
            <a:spLocks noGrp="1"/>
          </p:cNvSpPr>
          <p:nvPr>
            <p:ph type="title"/>
          </p:nvPr>
        </p:nvSpPr>
        <p:spPr/>
        <p:txBody>
          <a:bodyPr/>
          <a:lstStyle/>
          <a:p>
            <a:r>
              <a:rPr lang="ja-JP" altLang="en-US" dirty="0"/>
              <a:t>心構え</a:t>
            </a:r>
          </a:p>
        </p:txBody>
      </p:sp>
      <p:sp>
        <p:nvSpPr>
          <p:cNvPr id="3" name="スライド番号プレースホルダー 2">
            <a:extLst>
              <a:ext uri="{FF2B5EF4-FFF2-40B4-BE49-F238E27FC236}">
                <a16:creationId xmlns:a16="http://schemas.microsoft.com/office/drawing/2014/main" id="{2492792E-E03E-92D4-3BE6-E8D4DCFD6D23}"/>
              </a:ext>
            </a:extLst>
          </p:cNvPr>
          <p:cNvSpPr>
            <a:spLocks noGrp="1"/>
          </p:cNvSpPr>
          <p:nvPr>
            <p:ph type="sldNum" sz="quarter" idx="4"/>
          </p:nvPr>
        </p:nvSpPr>
        <p:spPr/>
        <p:txBody>
          <a:bodyPr/>
          <a:lstStyle/>
          <a:p>
            <a:r>
              <a:rPr lang="en-US" altLang="ja-JP"/>
              <a:t>P. </a:t>
            </a:r>
            <a:fld id="{F8FDF831-B0A3-4B44-A20D-7581D5587101}" type="slidenum">
              <a:rPr lang="ja-JP" altLang="en-US" smtClean="0"/>
              <a:pPr/>
              <a:t>18</a:t>
            </a:fld>
            <a:endParaRPr lang="ja-JP" altLang="en-US" dirty="0"/>
          </a:p>
        </p:txBody>
      </p:sp>
      <p:sp>
        <p:nvSpPr>
          <p:cNvPr id="6" name="テキスト ボックス 5">
            <a:extLst>
              <a:ext uri="{FF2B5EF4-FFF2-40B4-BE49-F238E27FC236}">
                <a16:creationId xmlns:a16="http://schemas.microsoft.com/office/drawing/2014/main" id="{0FE0AB5C-5DAF-1BC0-85BF-F095DA375012}"/>
              </a:ext>
            </a:extLst>
          </p:cNvPr>
          <p:cNvSpPr txBox="1"/>
          <p:nvPr/>
        </p:nvSpPr>
        <p:spPr>
          <a:xfrm>
            <a:off x="10128448" y="4833156"/>
            <a:ext cx="1961186" cy="1477328"/>
          </a:xfrm>
          <a:prstGeom prst="rect">
            <a:avLst/>
          </a:prstGeom>
          <a:solidFill>
            <a:schemeClr val="bg1">
              <a:lumMod val="75000"/>
            </a:schemeClr>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ja-JP" altLang="en-US" dirty="0">
                <a:solidFill>
                  <a:schemeClr val="tx1"/>
                </a:solidFill>
                <a:latin typeface="MS UI Gothic" panose="020B0600070205080204" pitchFamily="50" charset="-128"/>
                <a:ea typeface="MS UI Gothic" panose="020B0600070205080204" pitchFamily="50" charset="-128"/>
              </a:rPr>
              <a:t>説明の都合上，</a:t>
            </a:r>
            <a:br>
              <a:rPr kumimoji="1" lang="en-US" altLang="ja-JP" dirty="0">
                <a:solidFill>
                  <a:schemeClr val="tx1"/>
                </a:solidFill>
                <a:latin typeface="MS UI Gothic" panose="020B0600070205080204" pitchFamily="50" charset="-128"/>
                <a:ea typeface="MS UI Gothic" panose="020B0600070205080204" pitchFamily="50" charset="-128"/>
              </a:rPr>
            </a:br>
            <a:r>
              <a:rPr kumimoji="1" lang="ja-JP" altLang="en-US" dirty="0">
                <a:solidFill>
                  <a:schemeClr val="tx1"/>
                </a:solidFill>
                <a:latin typeface="MS UI Gothic" panose="020B0600070205080204" pitchFamily="50" charset="-128"/>
                <a:ea typeface="MS UI Gothic" panose="020B0600070205080204" pitchFamily="50" charset="-128"/>
              </a:rPr>
              <a:t>微圧縮大変形に固有ではない</a:t>
            </a:r>
            <a:br>
              <a:rPr kumimoji="1" lang="en-US" altLang="ja-JP" dirty="0">
                <a:solidFill>
                  <a:schemeClr val="tx1"/>
                </a:solidFill>
                <a:latin typeface="MS UI Gothic" panose="020B0600070205080204" pitchFamily="50" charset="-128"/>
                <a:ea typeface="MS UI Gothic" panose="020B0600070205080204" pitchFamily="50" charset="-128"/>
              </a:rPr>
            </a:br>
            <a:r>
              <a:rPr kumimoji="1" lang="ja-JP" altLang="en-US" dirty="0">
                <a:solidFill>
                  <a:schemeClr val="tx1"/>
                </a:solidFill>
                <a:latin typeface="MS UI Gothic" panose="020B0600070205080204" pitchFamily="50" charset="-128"/>
                <a:ea typeface="MS UI Gothic" panose="020B0600070205080204" pitchFamily="50" charset="-128"/>
              </a:rPr>
              <a:t>トラブルについても解説します．</a:t>
            </a:r>
            <a:endParaRPr kumimoji="1" lang="ja-JP" altLang="en-US" dirty="0">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2053212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FF8DD78-D5BD-B67E-9D9D-7131C215F249}"/>
              </a:ext>
            </a:extLst>
          </p:cNvPr>
          <p:cNvSpPr>
            <a:spLocks noGrp="1"/>
          </p:cNvSpPr>
          <p:nvPr>
            <p:ph idx="1"/>
          </p:nvPr>
        </p:nvSpPr>
        <p:spPr/>
        <p:txBody>
          <a:bodyPr/>
          <a:lstStyle/>
          <a:p>
            <a:pPr>
              <a:buFont typeface="Wingdings" panose="05000000000000000000" pitchFamily="2" charset="2"/>
              <a:buChar char="p"/>
            </a:pPr>
            <a:r>
              <a:rPr kumimoji="1" lang="ja-JP" altLang="en-US" dirty="0"/>
              <a:t>ロッキングとは：</a:t>
            </a:r>
            <a:br>
              <a:rPr kumimoji="1" lang="en-US" altLang="ja-JP" dirty="0"/>
            </a:br>
            <a:r>
              <a:rPr lang="ja-JP" altLang="en-US" dirty="0"/>
              <a:t>比較的細かいメッシュにも関わらず，</a:t>
            </a:r>
            <a:r>
              <a:rPr kumimoji="1" lang="ja-JP" altLang="en-US" dirty="0"/>
              <a:t>解析結果が不自然に硬くなる現象．</a:t>
            </a:r>
            <a:endParaRPr lang="en-US" altLang="ja-JP" dirty="0"/>
          </a:p>
          <a:p>
            <a:endParaRPr kumimoji="1" lang="en-US" altLang="ja-JP" dirty="0"/>
          </a:p>
          <a:p>
            <a:r>
              <a:rPr kumimoji="1" lang="ja-JP" altLang="en-US" dirty="0"/>
              <a:t>せん断ロッキングとは：</a:t>
            </a:r>
            <a:endParaRPr lang="en-US" altLang="ja-JP" dirty="0"/>
          </a:p>
          <a:p>
            <a:pPr lvl="1"/>
            <a:r>
              <a:rPr kumimoji="1" lang="ja-JP" altLang="en-US" dirty="0"/>
              <a:t>材料物性に関係なく，</a:t>
            </a:r>
            <a:r>
              <a:rPr kumimoji="1" lang="ja-JP" altLang="en-US" dirty="0">
                <a:solidFill>
                  <a:srgbClr val="FF0000"/>
                </a:solidFill>
              </a:rPr>
              <a:t>せん断変形（曲げなど）が不自然に硬くなる現象</a:t>
            </a:r>
            <a:r>
              <a:rPr kumimoji="1" lang="ja-JP" altLang="en-US" dirty="0"/>
              <a:t>．</a:t>
            </a:r>
            <a:endParaRPr kumimoji="1" lang="en-US" altLang="ja-JP" dirty="0"/>
          </a:p>
          <a:p>
            <a:pPr lvl="1"/>
            <a:r>
              <a:rPr kumimoji="1" lang="ja-JP" altLang="en-US" dirty="0">
                <a:solidFill>
                  <a:srgbClr val="E89049"/>
                </a:solidFill>
              </a:rPr>
              <a:t>メッシュを猛烈に細かくすれば一応解決できる．</a:t>
            </a:r>
            <a:endParaRPr kumimoji="1" lang="en-US" altLang="ja-JP" dirty="0">
              <a:solidFill>
                <a:srgbClr val="E89049"/>
              </a:solidFill>
            </a:endParaRPr>
          </a:p>
          <a:p>
            <a:pPr lvl="1"/>
            <a:r>
              <a:rPr lang="ja-JP" altLang="en-US" dirty="0"/>
              <a:t>可視化ソフトを眺めているだけでは気付きにくいので要注意．</a:t>
            </a:r>
            <a:endParaRPr lang="en-US" altLang="ja-JP" dirty="0"/>
          </a:p>
          <a:p>
            <a:pPr lvl="1"/>
            <a:r>
              <a:rPr lang="ja-JP" altLang="en-US" dirty="0"/>
              <a:t>圧縮性でも微小変形でも起こる．</a:t>
            </a:r>
            <a:endParaRPr lang="en-US" altLang="ja-JP" dirty="0"/>
          </a:p>
          <a:p>
            <a:pPr marL="457200" lvl="1" indent="0">
              <a:buNone/>
            </a:pPr>
            <a:endParaRPr lang="en-US" altLang="ja-JP" dirty="0"/>
          </a:p>
          <a:p>
            <a:r>
              <a:rPr lang="ja-JP" altLang="en-US" dirty="0"/>
              <a:t>原因と対策：</a:t>
            </a:r>
            <a:endParaRPr lang="en-US" altLang="ja-JP" dirty="0"/>
          </a:p>
          <a:p>
            <a:pPr lvl="1"/>
            <a:r>
              <a:rPr lang="ja-JP" altLang="en-US" dirty="0"/>
              <a:t>使用する要素が原因（定ひずみ要素，双１次完全積分要素など）</a:t>
            </a:r>
            <a:endParaRPr lang="en-US" altLang="ja-JP" dirty="0"/>
          </a:p>
          <a:p>
            <a:pPr lvl="1"/>
            <a:r>
              <a:rPr kumimoji="1" lang="en-US" altLang="ja-JP" dirty="0"/>
              <a:t>SRI</a:t>
            </a:r>
            <a:r>
              <a:rPr kumimoji="1" lang="ja-JP" altLang="en-US" dirty="0"/>
              <a:t>要素や２次要素を使用すれば解決できる．</a:t>
            </a:r>
          </a:p>
        </p:txBody>
      </p:sp>
      <p:sp>
        <p:nvSpPr>
          <p:cNvPr id="3" name="タイトル 2">
            <a:extLst>
              <a:ext uri="{FF2B5EF4-FFF2-40B4-BE49-F238E27FC236}">
                <a16:creationId xmlns:a16="http://schemas.microsoft.com/office/drawing/2014/main" id="{3B48FE06-F94C-251A-A11A-86C2E9D9663E}"/>
              </a:ext>
            </a:extLst>
          </p:cNvPr>
          <p:cNvSpPr>
            <a:spLocks noGrp="1"/>
          </p:cNvSpPr>
          <p:nvPr>
            <p:ph type="title"/>
          </p:nvPr>
        </p:nvSpPr>
        <p:spPr/>
        <p:txBody>
          <a:bodyPr/>
          <a:lstStyle/>
          <a:p>
            <a:r>
              <a:rPr kumimoji="1" lang="en-US" altLang="ja-JP" dirty="0"/>
              <a:t>1) </a:t>
            </a:r>
            <a:r>
              <a:rPr kumimoji="1" lang="ja-JP" altLang="en-US" dirty="0"/>
              <a:t>せん断ロッキング</a:t>
            </a:r>
          </a:p>
        </p:txBody>
      </p:sp>
      <p:sp>
        <p:nvSpPr>
          <p:cNvPr id="4" name="スライド番号プレースホルダー 3">
            <a:extLst>
              <a:ext uri="{FF2B5EF4-FFF2-40B4-BE49-F238E27FC236}">
                <a16:creationId xmlns:a16="http://schemas.microsoft.com/office/drawing/2014/main" id="{C7BB6CAB-2CF5-F012-45C8-C4899026AD2D}"/>
              </a:ext>
            </a:extLst>
          </p:cNvPr>
          <p:cNvSpPr>
            <a:spLocks noGrp="1"/>
          </p:cNvSpPr>
          <p:nvPr>
            <p:ph type="sldNum" sz="quarter" idx="4"/>
          </p:nvPr>
        </p:nvSpPr>
        <p:spPr/>
        <p:txBody>
          <a:bodyPr/>
          <a:lstStyle/>
          <a:p>
            <a:r>
              <a:rPr lang="en-US" altLang="ja-JP"/>
              <a:t>P. </a:t>
            </a:r>
            <a:fld id="{F8FDF831-B0A3-4B44-A20D-7581D5587101}" type="slidenum">
              <a:rPr lang="ja-JP" altLang="en-US" smtClean="0"/>
              <a:pPr/>
              <a:t>19</a:t>
            </a:fld>
            <a:endParaRPr lang="ja-JP" altLang="en-US" dirty="0"/>
          </a:p>
        </p:txBody>
      </p:sp>
    </p:spTree>
    <p:extLst>
      <p:ext uri="{BB962C8B-B14F-4D97-AF65-F5344CB8AC3E}">
        <p14:creationId xmlns:p14="http://schemas.microsoft.com/office/powerpoint/2010/main" val="2732972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21DA858A-FA8F-8764-EE16-DBFEE4882747}"/>
              </a:ext>
            </a:extLst>
          </p:cNvPr>
          <p:cNvSpPr>
            <a:spLocks noGrp="1"/>
          </p:cNvSpPr>
          <p:nvPr>
            <p:ph idx="1"/>
          </p:nvPr>
        </p:nvSpPr>
        <p:spPr/>
        <p:txBody>
          <a:bodyPr/>
          <a:lstStyle/>
          <a:p>
            <a:pPr marL="0" indent="0">
              <a:buNone/>
            </a:pPr>
            <a:r>
              <a:rPr lang="en-US" altLang="ja-JP" dirty="0"/>
              <a:t>0. 		</a:t>
            </a:r>
            <a:r>
              <a:rPr lang="ja-JP" altLang="en-US" dirty="0"/>
              <a:t>はじめに</a:t>
            </a:r>
            <a:endParaRPr lang="en-US" altLang="ja-JP" dirty="0"/>
          </a:p>
          <a:p>
            <a:pPr marL="514350" indent="-514350">
              <a:buAutoNum type="arabicPeriod"/>
            </a:pPr>
            <a:r>
              <a:rPr lang="ja-JP" altLang="en-US" dirty="0"/>
              <a:t>微圧縮大変形の基本</a:t>
            </a:r>
            <a:endParaRPr lang="en-US" altLang="ja-JP" dirty="0"/>
          </a:p>
          <a:p>
            <a:pPr marL="514350" indent="-514350">
              <a:buAutoNum type="arabicPeriod"/>
            </a:pPr>
            <a:r>
              <a:rPr lang="ja-JP" altLang="en-US" dirty="0"/>
              <a:t>微圧縮大変形</a:t>
            </a:r>
            <a:r>
              <a:rPr lang="en-US" altLang="ja-JP" dirty="0"/>
              <a:t>FEM</a:t>
            </a:r>
            <a:r>
              <a:rPr lang="ja-JP" altLang="en-US" dirty="0"/>
              <a:t>の頻出トラブル</a:t>
            </a:r>
            <a:endParaRPr lang="en-US" altLang="ja-JP" dirty="0"/>
          </a:p>
          <a:p>
            <a:pPr marL="514350" indent="-514350">
              <a:buFont typeface="+mj-lt"/>
              <a:buAutoNum type="arabicPeriod"/>
            </a:pPr>
            <a:r>
              <a:rPr lang="ja-JP" altLang="en-US" dirty="0"/>
              <a:t>微圧縮大変形</a:t>
            </a:r>
            <a:r>
              <a:rPr lang="en-US" altLang="ja-JP" dirty="0"/>
              <a:t>FEM</a:t>
            </a:r>
            <a:r>
              <a:rPr lang="ja-JP" altLang="en-US" dirty="0"/>
              <a:t>の要素選択</a:t>
            </a:r>
            <a:endParaRPr lang="en-US" altLang="ja-JP" dirty="0"/>
          </a:p>
          <a:p>
            <a:pPr marL="514350" indent="-514350">
              <a:buFont typeface="+mj-lt"/>
              <a:buAutoNum type="arabicPeriod"/>
            </a:pPr>
            <a:r>
              <a:rPr lang="ja-JP" altLang="en-US" dirty="0"/>
              <a:t>平滑化有限要素法</a:t>
            </a:r>
            <a:r>
              <a:rPr lang="en-US" altLang="ja-JP" dirty="0"/>
              <a:t>(S-FEM)</a:t>
            </a:r>
            <a:r>
              <a:rPr lang="ja-JP" altLang="en-US" dirty="0"/>
              <a:t>による微圧縮大変形解析</a:t>
            </a:r>
            <a:endParaRPr lang="en-US" altLang="ja-JP" dirty="0"/>
          </a:p>
          <a:p>
            <a:pPr marL="514350" indent="-514350">
              <a:buFont typeface="+mj-lt"/>
              <a:buAutoNum type="arabicPeriod"/>
            </a:pPr>
            <a:r>
              <a:rPr lang="ja-JP" altLang="en-US" dirty="0"/>
              <a:t>まとめ</a:t>
            </a:r>
            <a:endParaRPr lang="en-US" altLang="ja-JP" dirty="0"/>
          </a:p>
          <a:p>
            <a:pPr marL="514350" indent="-514350">
              <a:buFont typeface="+mj-lt"/>
              <a:buAutoNum type="arabicPeriod"/>
            </a:pPr>
            <a:endParaRPr lang="en-US" altLang="ja-JP" dirty="0"/>
          </a:p>
          <a:p>
            <a:pPr marL="0" indent="0">
              <a:buNone/>
            </a:pPr>
            <a:r>
              <a:rPr lang="ja-JP" altLang="en-US" dirty="0"/>
              <a:t>講義：１時間２５分</a:t>
            </a:r>
            <a:endParaRPr lang="en-US" altLang="ja-JP" dirty="0"/>
          </a:p>
          <a:p>
            <a:pPr marL="0" indent="0">
              <a:buNone/>
            </a:pPr>
            <a:r>
              <a:rPr lang="ja-JP" altLang="en-US" dirty="0"/>
              <a:t>質疑：１５分</a:t>
            </a:r>
            <a:endParaRPr lang="en-US" altLang="ja-JP" dirty="0"/>
          </a:p>
          <a:p>
            <a:pPr marL="0" indent="0">
              <a:buNone/>
            </a:pPr>
            <a:endParaRPr lang="en-US" altLang="ja-JP" dirty="0"/>
          </a:p>
        </p:txBody>
      </p:sp>
      <p:sp>
        <p:nvSpPr>
          <p:cNvPr id="4" name="タイトル 3">
            <a:extLst>
              <a:ext uri="{FF2B5EF4-FFF2-40B4-BE49-F238E27FC236}">
                <a16:creationId xmlns:a16="http://schemas.microsoft.com/office/drawing/2014/main" id="{D230E4D0-9B6C-9D5B-D92D-5C844A5CE920}"/>
              </a:ext>
            </a:extLst>
          </p:cNvPr>
          <p:cNvSpPr>
            <a:spLocks noGrp="1"/>
          </p:cNvSpPr>
          <p:nvPr>
            <p:ph type="title"/>
          </p:nvPr>
        </p:nvSpPr>
        <p:spPr/>
        <p:txBody>
          <a:bodyPr/>
          <a:lstStyle/>
          <a:p>
            <a:r>
              <a:rPr lang="ja-JP" altLang="en-US" dirty="0"/>
              <a:t>目次</a:t>
            </a:r>
          </a:p>
        </p:txBody>
      </p:sp>
      <p:sp>
        <p:nvSpPr>
          <p:cNvPr id="3" name="スライド番号プレースホルダー 2">
            <a:extLst>
              <a:ext uri="{FF2B5EF4-FFF2-40B4-BE49-F238E27FC236}">
                <a16:creationId xmlns:a16="http://schemas.microsoft.com/office/drawing/2014/main" id="{FADD0E78-DBDD-96BE-2A48-476AFB64E9FC}"/>
              </a:ext>
            </a:extLst>
          </p:cNvPr>
          <p:cNvSpPr>
            <a:spLocks noGrp="1"/>
          </p:cNvSpPr>
          <p:nvPr>
            <p:ph type="sldNum" sz="quarter" idx="4"/>
          </p:nvPr>
        </p:nvSpPr>
        <p:spPr/>
        <p:txBody>
          <a:bodyPr/>
          <a:lstStyle/>
          <a:p>
            <a:r>
              <a:rPr lang="en-US" altLang="ja-JP"/>
              <a:t>P. </a:t>
            </a:r>
            <a:fld id="{F8FDF831-B0A3-4B44-A20D-7581D5587101}" type="slidenum">
              <a:rPr lang="ja-JP" altLang="en-US" smtClean="0"/>
              <a:pPr/>
              <a:t>2</a:t>
            </a:fld>
            <a:endParaRPr lang="ja-JP" altLang="en-US" dirty="0"/>
          </a:p>
        </p:txBody>
      </p:sp>
    </p:spTree>
    <p:extLst>
      <p:ext uri="{BB962C8B-B14F-4D97-AF65-F5344CB8AC3E}">
        <p14:creationId xmlns:p14="http://schemas.microsoft.com/office/powerpoint/2010/main" val="2678406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2C78997A-13D2-D32A-F3A8-F175B8952261}"/>
              </a:ext>
            </a:extLst>
          </p:cNvPr>
          <p:cNvSpPr>
            <a:spLocks noGrp="1"/>
          </p:cNvSpPr>
          <p:nvPr>
            <p:ph idx="1"/>
          </p:nvPr>
        </p:nvSpPr>
        <p:spPr/>
        <p:txBody>
          <a:bodyPr/>
          <a:lstStyle/>
          <a:p>
            <a:r>
              <a:rPr kumimoji="1" lang="ja-JP" altLang="en-US" dirty="0"/>
              <a:t>具体例</a:t>
            </a:r>
            <a:endParaRPr kumimoji="1" lang="en-US" altLang="ja-JP" dirty="0"/>
          </a:p>
          <a:p>
            <a:pPr lvl="1"/>
            <a:r>
              <a:rPr kumimoji="1" lang="en-US" altLang="ja-JP" dirty="0"/>
              <a:t>10x1 m</a:t>
            </a:r>
            <a:r>
              <a:rPr kumimoji="1" lang="ja-JP" altLang="en-US" dirty="0"/>
              <a:t>の長方形の片持梁．</a:t>
            </a:r>
            <a:endParaRPr kumimoji="1" lang="en-US" altLang="ja-JP" dirty="0"/>
          </a:p>
          <a:p>
            <a:pPr lvl="1"/>
            <a:r>
              <a:rPr lang="ja-JP" altLang="en-US" dirty="0"/>
              <a:t>梁先端の上側角に下向きに</a:t>
            </a:r>
            <a:r>
              <a:rPr lang="en-US" altLang="ja-JP" dirty="0"/>
              <a:t>100 </a:t>
            </a:r>
            <a:r>
              <a:rPr lang="en-US" altLang="ja-JP" dirty="0" err="1"/>
              <a:t>kN</a:t>
            </a:r>
            <a:r>
              <a:rPr lang="ja-JP" altLang="en-US" dirty="0"/>
              <a:t>の集中荷重．</a:t>
            </a:r>
            <a:endParaRPr kumimoji="1" lang="en-US" altLang="ja-JP" dirty="0"/>
          </a:p>
          <a:p>
            <a:pPr lvl="1"/>
            <a:r>
              <a:rPr lang="ja-JP" altLang="en-US" dirty="0"/>
              <a:t>ヤング率</a:t>
            </a:r>
            <a:r>
              <a:rPr lang="en-US" altLang="ja-JP" dirty="0"/>
              <a:t>1 </a:t>
            </a:r>
            <a:r>
              <a:rPr lang="en-US" altLang="ja-JP" dirty="0" err="1"/>
              <a:t>GPa</a:t>
            </a:r>
            <a:r>
              <a:rPr lang="ja-JP" altLang="en-US" dirty="0"/>
              <a:t>，ポアソン比</a:t>
            </a:r>
            <a:r>
              <a:rPr lang="en-US" altLang="ja-JP" dirty="0">
                <a:solidFill>
                  <a:srgbClr val="C00000"/>
                </a:solidFill>
              </a:rPr>
              <a:t>0.3</a:t>
            </a:r>
            <a:r>
              <a:rPr lang="ja-JP" altLang="en-US" dirty="0"/>
              <a:t>の圧縮性</a:t>
            </a:r>
            <a:r>
              <a:rPr lang="ja-JP" altLang="en-US" dirty="0">
                <a:solidFill>
                  <a:srgbClr val="008000"/>
                </a:solidFill>
              </a:rPr>
              <a:t>線形</a:t>
            </a:r>
            <a:r>
              <a:rPr lang="ja-JP" altLang="en-US" dirty="0"/>
              <a:t>弾性体の</a:t>
            </a:r>
            <a:r>
              <a:rPr lang="ja-JP" altLang="en-US" dirty="0">
                <a:solidFill>
                  <a:srgbClr val="0000CC"/>
                </a:solidFill>
              </a:rPr>
              <a:t>微小</a:t>
            </a:r>
            <a:r>
              <a:rPr lang="ja-JP" altLang="en-US" dirty="0"/>
              <a:t>変形解析．</a:t>
            </a:r>
            <a:endParaRPr kumimoji="1" lang="en-US" altLang="ja-JP" dirty="0"/>
          </a:p>
          <a:p>
            <a:pPr lvl="1"/>
            <a:r>
              <a:rPr kumimoji="1" lang="en-US" altLang="ja-JP" dirty="0"/>
              <a:t>3</a:t>
            </a:r>
            <a:r>
              <a:rPr kumimoji="1" lang="ja-JP" altLang="en-US" dirty="0"/>
              <a:t>節点三角形平面ひずみ要素</a:t>
            </a:r>
            <a:r>
              <a:rPr kumimoji="1" lang="en-US" altLang="ja-JP" dirty="0"/>
              <a:t>(ABAQUS CPE3</a:t>
            </a:r>
            <a:r>
              <a:rPr lang="ja-JP" altLang="en-US" dirty="0"/>
              <a:t>および</a:t>
            </a:r>
            <a:r>
              <a:rPr lang="en-US" altLang="ja-JP" dirty="0"/>
              <a:t>CPE3H</a:t>
            </a:r>
            <a:r>
              <a:rPr kumimoji="1" lang="en-US" altLang="ja-JP" dirty="0"/>
              <a:t>)</a:t>
            </a:r>
            <a:r>
              <a:rPr kumimoji="1" lang="ja-JP" altLang="en-US" dirty="0"/>
              <a:t>を使用．</a:t>
            </a:r>
            <a:endParaRPr kumimoji="1" lang="en-US" altLang="ja-JP" dirty="0"/>
          </a:p>
          <a:p>
            <a:pPr lvl="1"/>
            <a:r>
              <a:rPr lang="ja-JP" altLang="en-US" dirty="0"/>
              <a:t>メッシュ密度を様々に変え，梁先端下側角の</a:t>
            </a:r>
            <a:r>
              <a:rPr lang="en-US" altLang="ja-JP" i="1" dirty="0"/>
              <a:t>y</a:t>
            </a:r>
            <a:r>
              <a:rPr lang="ja-JP" altLang="en-US" dirty="0"/>
              <a:t>方向変位を比較．</a:t>
            </a:r>
            <a:endParaRPr kumimoji="1" lang="ja-JP" altLang="en-US" dirty="0"/>
          </a:p>
        </p:txBody>
      </p:sp>
      <p:sp>
        <p:nvSpPr>
          <p:cNvPr id="3" name="タイトル 2">
            <a:extLst>
              <a:ext uri="{FF2B5EF4-FFF2-40B4-BE49-F238E27FC236}">
                <a16:creationId xmlns:a16="http://schemas.microsoft.com/office/drawing/2014/main" id="{4F9681CF-B766-6E92-2492-05744F54EEE9}"/>
              </a:ext>
            </a:extLst>
          </p:cNvPr>
          <p:cNvSpPr>
            <a:spLocks noGrp="1"/>
          </p:cNvSpPr>
          <p:nvPr>
            <p:ph type="title"/>
          </p:nvPr>
        </p:nvSpPr>
        <p:spPr/>
        <p:txBody>
          <a:bodyPr/>
          <a:lstStyle/>
          <a:p>
            <a:r>
              <a:rPr kumimoji="1" lang="en-US" altLang="ja-JP" dirty="0"/>
              <a:t>1) </a:t>
            </a:r>
            <a:r>
              <a:rPr kumimoji="1" lang="ja-JP" altLang="en-US" dirty="0"/>
              <a:t>せん断ロッキング</a:t>
            </a:r>
          </a:p>
        </p:txBody>
      </p:sp>
      <p:sp>
        <p:nvSpPr>
          <p:cNvPr id="4" name="スライド番号プレースホルダー 3">
            <a:extLst>
              <a:ext uri="{FF2B5EF4-FFF2-40B4-BE49-F238E27FC236}">
                <a16:creationId xmlns:a16="http://schemas.microsoft.com/office/drawing/2014/main" id="{8DA0C134-C9F1-4484-B12D-2A3B43FD919C}"/>
              </a:ext>
            </a:extLst>
          </p:cNvPr>
          <p:cNvSpPr>
            <a:spLocks noGrp="1"/>
          </p:cNvSpPr>
          <p:nvPr>
            <p:ph type="sldNum" sz="quarter" idx="4"/>
          </p:nvPr>
        </p:nvSpPr>
        <p:spPr/>
        <p:txBody>
          <a:bodyPr/>
          <a:lstStyle/>
          <a:p>
            <a:r>
              <a:rPr lang="en-US" altLang="ja-JP"/>
              <a:t>P. </a:t>
            </a:r>
            <a:fld id="{F8FDF831-B0A3-4B44-A20D-7581D5587101}" type="slidenum">
              <a:rPr lang="ja-JP" altLang="en-US" smtClean="0"/>
              <a:pPr/>
              <a:t>20</a:t>
            </a:fld>
            <a:endParaRPr lang="ja-JP" altLang="en-US" dirty="0"/>
          </a:p>
        </p:txBody>
      </p:sp>
      <p:pic>
        <p:nvPicPr>
          <p:cNvPr id="8" name="グラフィックス 7">
            <a:extLst>
              <a:ext uri="{FF2B5EF4-FFF2-40B4-BE49-F238E27FC236}">
                <a16:creationId xmlns:a16="http://schemas.microsoft.com/office/drawing/2014/main" id="{9FA0C081-9545-7658-730A-F1BE899206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39616" y="3212300"/>
            <a:ext cx="6642272" cy="3185327"/>
          </a:xfrm>
          <a:prstGeom prst="rect">
            <a:avLst/>
          </a:prstGeom>
        </p:spPr>
      </p:pic>
    </p:spTree>
    <p:extLst>
      <p:ext uri="{BB962C8B-B14F-4D97-AF65-F5344CB8AC3E}">
        <p14:creationId xmlns:p14="http://schemas.microsoft.com/office/powerpoint/2010/main" val="2180182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2F7E4AC-51DA-38D7-751F-EC3AFCBE9E3F}"/>
              </a:ext>
            </a:extLst>
          </p:cNvPr>
          <p:cNvSpPr>
            <a:spLocks noGrp="1"/>
          </p:cNvSpPr>
          <p:nvPr>
            <p:ph idx="1"/>
          </p:nvPr>
        </p:nvSpPr>
        <p:spPr/>
        <p:txBody>
          <a:bodyPr/>
          <a:lstStyle/>
          <a:p>
            <a:r>
              <a:rPr kumimoji="1" lang="ja-JP" altLang="en-US" dirty="0"/>
              <a:t>先端たわみ量比較</a:t>
            </a:r>
          </a:p>
        </p:txBody>
      </p:sp>
      <p:sp>
        <p:nvSpPr>
          <p:cNvPr id="3" name="タイトル 2">
            <a:extLst>
              <a:ext uri="{FF2B5EF4-FFF2-40B4-BE49-F238E27FC236}">
                <a16:creationId xmlns:a16="http://schemas.microsoft.com/office/drawing/2014/main" id="{AE1A8443-1731-FA86-8EF5-F49BB6D9EB91}"/>
              </a:ext>
            </a:extLst>
          </p:cNvPr>
          <p:cNvSpPr>
            <a:spLocks noGrp="1"/>
          </p:cNvSpPr>
          <p:nvPr>
            <p:ph type="title"/>
          </p:nvPr>
        </p:nvSpPr>
        <p:spPr/>
        <p:txBody>
          <a:bodyPr/>
          <a:lstStyle/>
          <a:p>
            <a:r>
              <a:rPr kumimoji="1" lang="en-US" altLang="ja-JP" dirty="0"/>
              <a:t>1) </a:t>
            </a:r>
            <a:r>
              <a:rPr kumimoji="1" lang="ja-JP" altLang="en-US" dirty="0"/>
              <a:t>せん断ロッキング</a:t>
            </a:r>
          </a:p>
        </p:txBody>
      </p:sp>
      <p:sp>
        <p:nvSpPr>
          <p:cNvPr id="4" name="スライド番号プレースホルダー 3">
            <a:extLst>
              <a:ext uri="{FF2B5EF4-FFF2-40B4-BE49-F238E27FC236}">
                <a16:creationId xmlns:a16="http://schemas.microsoft.com/office/drawing/2014/main" id="{5C1EFFB4-5F60-B175-31D4-33FF2F37C492}"/>
              </a:ext>
            </a:extLst>
          </p:cNvPr>
          <p:cNvSpPr>
            <a:spLocks noGrp="1"/>
          </p:cNvSpPr>
          <p:nvPr>
            <p:ph type="sldNum" sz="quarter" idx="4"/>
          </p:nvPr>
        </p:nvSpPr>
        <p:spPr/>
        <p:txBody>
          <a:bodyPr/>
          <a:lstStyle/>
          <a:p>
            <a:r>
              <a:rPr lang="en-US" altLang="ja-JP"/>
              <a:t>P. </a:t>
            </a:r>
            <a:fld id="{F8FDF831-B0A3-4B44-A20D-7581D5587101}" type="slidenum">
              <a:rPr lang="ja-JP" altLang="en-US" smtClean="0"/>
              <a:pPr/>
              <a:t>21</a:t>
            </a:fld>
            <a:endParaRPr lang="ja-JP" altLang="en-US" dirty="0"/>
          </a:p>
        </p:txBody>
      </p:sp>
      <p:graphicFrame>
        <p:nvGraphicFramePr>
          <p:cNvPr id="7" name="表 6">
            <a:extLst>
              <a:ext uri="{FF2B5EF4-FFF2-40B4-BE49-F238E27FC236}">
                <a16:creationId xmlns:a16="http://schemas.microsoft.com/office/drawing/2014/main" id="{C36BFD98-F618-8557-8F46-1E0C6EE2F594}"/>
              </a:ext>
            </a:extLst>
          </p:cNvPr>
          <p:cNvGraphicFramePr>
            <a:graphicFrameLocks noGrp="1"/>
          </p:cNvGraphicFramePr>
          <p:nvPr/>
        </p:nvGraphicFramePr>
        <p:xfrm>
          <a:off x="8253804" y="1376772"/>
          <a:ext cx="3546561" cy="3235960"/>
        </p:xfrm>
        <a:graphic>
          <a:graphicData uri="http://schemas.openxmlformats.org/drawingml/2006/table">
            <a:tbl>
              <a:tblPr firstRow="1" bandRow="1">
                <a:tableStyleId>{00A15C55-8517-42AA-B614-E9B94910E393}</a:tableStyleId>
              </a:tblPr>
              <a:tblGrid>
                <a:gridCol w="1835468">
                  <a:extLst>
                    <a:ext uri="{9D8B030D-6E8A-4147-A177-3AD203B41FA5}">
                      <a16:colId xmlns:a16="http://schemas.microsoft.com/office/drawing/2014/main" val="3198675668"/>
                    </a:ext>
                  </a:extLst>
                </a:gridCol>
                <a:gridCol w="1711093">
                  <a:extLst>
                    <a:ext uri="{9D8B030D-6E8A-4147-A177-3AD203B41FA5}">
                      <a16:colId xmlns:a16="http://schemas.microsoft.com/office/drawing/2014/main" val="328636970"/>
                    </a:ext>
                  </a:extLst>
                </a:gridCol>
              </a:tblGrid>
              <a:tr h="370840">
                <a:tc>
                  <a:txBody>
                    <a:bodyPr/>
                    <a:lstStyle/>
                    <a:p>
                      <a:pPr algn="ctr"/>
                      <a:r>
                        <a:rPr kumimoji="1" lang="ja-JP" altLang="en-US" dirty="0"/>
                        <a:t>メッシュシード</a:t>
                      </a:r>
                      <a:br>
                        <a:rPr kumimoji="1" lang="en-US" altLang="ja-JP" dirty="0"/>
                      </a:br>
                      <a:r>
                        <a:rPr kumimoji="1" lang="ja-JP" altLang="en-US" dirty="0"/>
                        <a:t>サイズ </a:t>
                      </a:r>
                      <a:r>
                        <a:rPr kumimoji="1" lang="en-US" altLang="ja-JP" dirty="0"/>
                        <a:t>(m)</a:t>
                      </a:r>
                      <a:endParaRPr kumimoji="1" lang="ja-JP" altLang="en-US" dirty="0"/>
                    </a:p>
                  </a:txBody>
                  <a:tcPr/>
                </a:tc>
                <a:tc>
                  <a:txBody>
                    <a:bodyPr/>
                    <a:lstStyle/>
                    <a:p>
                      <a:pPr algn="ctr"/>
                      <a:r>
                        <a:rPr kumimoji="1" lang="en-US" altLang="ja-JP" dirty="0"/>
                        <a:t>CPE3</a:t>
                      </a:r>
                      <a:r>
                        <a:rPr kumimoji="1" lang="ja-JP" altLang="en-US" dirty="0"/>
                        <a:t>の</a:t>
                      </a:r>
                      <a:br>
                        <a:rPr kumimoji="1" lang="en-US" altLang="ja-JP" dirty="0"/>
                      </a:br>
                      <a:r>
                        <a:rPr kumimoji="1" lang="ja-JP" altLang="en-US" dirty="0"/>
                        <a:t>要素数 </a:t>
                      </a:r>
                      <a:r>
                        <a:rPr kumimoji="1" lang="en-US" altLang="ja-JP" dirty="0"/>
                        <a:t>(</a:t>
                      </a:r>
                      <a:r>
                        <a:rPr kumimoji="1" lang="ja-JP" altLang="en-US" dirty="0"/>
                        <a:t>個</a:t>
                      </a:r>
                      <a:r>
                        <a:rPr kumimoji="1" lang="en-US" altLang="ja-JP" dirty="0"/>
                        <a:t>)</a:t>
                      </a:r>
                      <a:endParaRPr kumimoji="1" lang="ja-JP" altLang="en-US" dirty="0"/>
                    </a:p>
                  </a:txBody>
                  <a:tcPr anchor="ctr"/>
                </a:tc>
                <a:extLst>
                  <a:ext uri="{0D108BD9-81ED-4DB2-BD59-A6C34878D82A}">
                    <a16:rowId xmlns:a16="http://schemas.microsoft.com/office/drawing/2014/main" val="1966627306"/>
                  </a:ext>
                </a:extLst>
              </a:tr>
              <a:tr h="370840">
                <a:tc>
                  <a:txBody>
                    <a:bodyPr/>
                    <a:lstStyle/>
                    <a:p>
                      <a:pPr algn="ctr"/>
                      <a:r>
                        <a:rPr kumimoji="1" lang="en-US" altLang="ja-JP" dirty="0"/>
                        <a:t>1</a:t>
                      </a:r>
                      <a:endParaRPr kumimoji="1" lang="ja-JP" altLang="en-US" dirty="0"/>
                    </a:p>
                  </a:txBody>
                  <a:tcPr/>
                </a:tc>
                <a:tc>
                  <a:txBody>
                    <a:bodyPr/>
                    <a:lstStyle/>
                    <a:p>
                      <a:pPr algn="ctr"/>
                      <a:r>
                        <a:rPr kumimoji="1" lang="en-US" altLang="ja-JP" dirty="0"/>
                        <a:t>22</a:t>
                      </a:r>
                      <a:endParaRPr kumimoji="1" lang="ja-JP" altLang="en-US" dirty="0"/>
                    </a:p>
                  </a:txBody>
                  <a:tcPr/>
                </a:tc>
                <a:extLst>
                  <a:ext uri="{0D108BD9-81ED-4DB2-BD59-A6C34878D82A}">
                    <a16:rowId xmlns:a16="http://schemas.microsoft.com/office/drawing/2014/main" val="3103468577"/>
                  </a:ext>
                </a:extLst>
              </a:tr>
              <a:tr h="370840">
                <a:tc>
                  <a:txBody>
                    <a:bodyPr/>
                    <a:lstStyle/>
                    <a:p>
                      <a:pPr algn="ctr"/>
                      <a:r>
                        <a:rPr kumimoji="1" lang="en-US" altLang="ja-JP" dirty="0"/>
                        <a:t>1/2</a:t>
                      </a:r>
                      <a:endParaRPr kumimoji="1" lang="ja-JP" altLang="en-US" dirty="0"/>
                    </a:p>
                  </a:txBody>
                  <a:tcPr/>
                </a:tc>
                <a:tc>
                  <a:txBody>
                    <a:bodyPr/>
                    <a:lstStyle/>
                    <a:p>
                      <a:pPr algn="ctr"/>
                      <a:r>
                        <a:rPr kumimoji="1" lang="en-US" altLang="ja-JP" dirty="0"/>
                        <a:t>84</a:t>
                      </a:r>
                      <a:endParaRPr kumimoji="1" lang="ja-JP" altLang="en-US" dirty="0"/>
                    </a:p>
                  </a:txBody>
                  <a:tcPr/>
                </a:tc>
                <a:extLst>
                  <a:ext uri="{0D108BD9-81ED-4DB2-BD59-A6C34878D82A}">
                    <a16:rowId xmlns:a16="http://schemas.microsoft.com/office/drawing/2014/main" val="3033514633"/>
                  </a:ext>
                </a:extLst>
              </a:tr>
              <a:tr h="370840">
                <a:tc>
                  <a:txBody>
                    <a:bodyPr/>
                    <a:lstStyle/>
                    <a:p>
                      <a:pPr algn="ctr"/>
                      <a:r>
                        <a:rPr kumimoji="1" lang="en-US" altLang="ja-JP" dirty="0"/>
                        <a:t>1/4</a:t>
                      </a:r>
                      <a:endParaRPr kumimoji="1" lang="ja-JP" altLang="en-US" dirty="0"/>
                    </a:p>
                  </a:txBody>
                  <a:tcPr/>
                </a:tc>
                <a:tc>
                  <a:txBody>
                    <a:bodyPr/>
                    <a:lstStyle/>
                    <a:p>
                      <a:pPr algn="ctr"/>
                      <a:r>
                        <a:rPr kumimoji="1" lang="en-US" altLang="ja-JP" dirty="0"/>
                        <a:t>342</a:t>
                      </a:r>
                      <a:endParaRPr kumimoji="1" lang="ja-JP" altLang="en-US" dirty="0"/>
                    </a:p>
                  </a:txBody>
                  <a:tcPr/>
                </a:tc>
                <a:extLst>
                  <a:ext uri="{0D108BD9-81ED-4DB2-BD59-A6C34878D82A}">
                    <a16:rowId xmlns:a16="http://schemas.microsoft.com/office/drawing/2014/main" val="1639203814"/>
                  </a:ext>
                </a:extLst>
              </a:tr>
              <a:tr h="370840">
                <a:tc>
                  <a:txBody>
                    <a:bodyPr/>
                    <a:lstStyle/>
                    <a:p>
                      <a:pPr algn="ctr"/>
                      <a:r>
                        <a:rPr kumimoji="1" lang="en-US" altLang="ja-JP" dirty="0"/>
                        <a:t>1/8</a:t>
                      </a:r>
                      <a:endParaRPr kumimoji="1" lang="ja-JP" altLang="en-US" dirty="0"/>
                    </a:p>
                  </a:txBody>
                  <a:tcPr/>
                </a:tc>
                <a:tc>
                  <a:txBody>
                    <a:bodyPr/>
                    <a:lstStyle/>
                    <a:p>
                      <a:pPr algn="ctr"/>
                      <a:r>
                        <a:rPr kumimoji="1" lang="en-US" altLang="ja-JP" dirty="0"/>
                        <a:t>1,442</a:t>
                      </a:r>
                      <a:endParaRPr kumimoji="1" lang="ja-JP" altLang="en-US" dirty="0"/>
                    </a:p>
                  </a:txBody>
                  <a:tcPr/>
                </a:tc>
                <a:extLst>
                  <a:ext uri="{0D108BD9-81ED-4DB2-BD59-A6C34878D82A}">
                    <a16:rowId xmlns:a16="http://schemas.microsoft.com/office/drawing/2014/main" val="1548117905"/>
                  </a:ext>
                </a:extLst>
              </a:tr>
              <a:tr h="370840">
                <a:tc>
                  <a:txBody>
                    <a:bodyPr/>
                    <a:lstStyle/>
                    <a:p>
                      <a:pPr algn="ctr"/>
                      <a:r>
                        <a:rPr kumimoji="1" lang="en-US" altLang="ja-JP" dirty="0"/>
                        <a:t>1/16</a:t>
                      </a:r>
                      <a:endParaRPr kumimoji="1" lang="ja-JP" altLang="en-US" dirty="0"/>
                    </a:p>
                  </a:txBody>
                  <a:tcPr/>
                </a:tc>
                <a:tc>
                  <a:txBody>
                    <a:bodyPr/>
                    <a:lstStyle/>
                    <a:p>
                      <a:pPr algn="ctr"/>
                      <a:r>
                        <a:rPr kumimoji="1" lang="en-US" altLang="ja-JP" dirty="0"/>
                        <a:t>5,766</a:t>
                      </a:r>
                      <a:endParaRPr kumimoji="1" lang="ja-JP" altLang="en-US" dirty="0"/>
                    </a:p>
                  </a:txBody>
                  <a:tcPr/>
                </a:tc>
                <a:extLst>
                  <a:ext uri="{0D108BD9-81ED-4DB2-BD59-A6C34878D82A}">
                    <a16:rowId xmlns:a16="http://schemas.microsoft.com/office/drawing/2014/main" val="2259301437"/>
                  </a:ext>
                </a:extLst>
              </a:tr>
              <a:tr h="370840">
                <a:tc>
                  <a:txBody>
                    <a:bodyPr/>
                    <a:lstStyle/>
                    <a:p>
                      <a:pPr algn="ctr"/>
                      <a:r>
                        <a:rPr kumimoji="1" lang="en-US" altLang="ja-JP" dirty="0"/>
                        <a:t>1/32</a:t>
                      </a:r>
                      <a:endParaRPr kumimoji="1" lang="ja-JP" altLang="en-US" dirty="0"/>
                    </a:p>
                  </a:txBody>
                  <a:tcPr/>
                </a:tc>
                <a:tc>
                  <a:txBody>
                    <a:bodyPr/>
                    <a:lstStyle/>
                    <a:p>
                      <a:pPr algn="ctr"/>
                      <a:r>
                        <a:rPr kumimoji="1" lang="en-US" altLang="ja-JP" dirty="0"/>
                        <a:t>23,034</a:t>
                      </a:r>
                      <a:endParaRPr kumimoji="1" lang="ja-JP" altLang="en-US" dirty="0"/>
                    </a:p>
                  </a:txBody>
                  <a:tcPr/>
                </a:tc>
                <a:extLst>
                  <a:ext uri="{0D108BD9-81ED-4DB2-BD59-A6C34878D82A}">
                    <a16:rowId xmlns:a16="http://schemas.microsoft.com/office/drawing/2014/main" val="53395166"/>
                  </a:ext>
                </a:extLst>
              </a:tr>
              <a:tr h="370840">
                <a:tc>
                  <a:txBody>
                    <a:bodyPr/>
                    <a:lstStyle/>
                    <a:p>
                      <a:pPr algn="ctr"/>
                      <a:r>
                        <a:rPr kumimoji="1" lang="en-US" altLang="ja-JP" dirty="0"/>
                        <a:t>1/64</a:t>
                      </a:r>
                      <a:endParaRPr kumimoji="1" lang="ja-JP" altLang="en-US" dirty="0"/>
                    </a:p>
                  </a:txBody>
                  <a:tcPr/>
                </a:tc>
                <a:tc>
                  <a:txBody>
                    <a:bodyPr/>
                    <a:lstStyle/>
                    <a:p>
                      <a:pPr algn="ctr"/>
                      <a:r>
                        <a:rPr kumimoji="1" lang="en-US" altLang="ja-JP" dirty="0"/>
                        <a:t>92,146</a:t>
                      </a:r>
                      <a:endParaRPr kumimoji="1" lang="ja-JP" altLang="en-US" dirty="0"/>
                    </a:p>
                  </a:txBody>
                  <a:tcPr/>
                </a:tc>
                <a:extLst>
                  <a:ext uri="{0D108BD9-81ED-4DB2-BD59-A6C34878D82A}">
                    <a16:rowId xmlns:a16="http://schemas.microsoft.com/office/drawing/2014/main" val="3471884683"/>
                  </a:ext>
                </a:extLst>
              </a:tr>
            </a:tbl>
          </a:graphicData>
        </a:graphic>
      </p:graphicFrame>
      <p:sp>
        <p:nvSpPr>
          <p:cNvPr id="8" name="テキスト ボックス 7">
            <a:extLst>
              <a:ext uri="{FF2B5EF4-FFF2-40B4-BE49-F238E27FC236}">
                <a16:creationId xmlns:a16="http://schemas.microsoft.com/office/drawing/2014/main" id="{2A5337C1-5872-7236-3667-CA184D5D72DD}"/>
              </a:ext>
            </a:extLst>
          </p:cNvPr>
          <p:cNvSpPr txBox="1"/>
          <p:nvPr/>
        </p:nvSpPr>
        <p:spPr>
          <a:xfrm>
            <a:off x="2343548" y="5620014"/>
            <a:ext cx="7503977" cy="769441"/>
          </a:xfrm>
          <a:prstGeom prst="rect">
            <a:avLst/>
          </a:prstGeom>
          <a:solidFill>
            <a:srgbClr val="E89049"/>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200" dirty="0">
                <a:latin typeface="MS UI Gothic" panose="020B0600070205080204" pitchFamily="50" charset="-128"/>
                <a:ea typeface="MS UI Gothic" panose="020B0600070205080204" pitchFamily="50" charset="-128"/>
              </a:rPr>
              <a:t>CPE4(Q4-SRI)</a:t>
            </a:r>
            <a:r>
              <a:rPr lang="ja-JP" altLang="en-US" sz="2200" dirty="0">
                <a:latin typeface="MS UI Gothic" panose="020B0600070205080204" pitchFamily="50" charset="-128"/>
                <a:ea typeface="MS UI Gothic" panose="020B0600070205080204" pitchFamily="50" charset="-128"/>
              </a:rPr>
              <a:t>要素なら</a:t>
            </a:r>
            <a:r>
              <a:rPr lang="en-US" altLang="ja-JP" sz="2200" dirty="0">
                <a:latin typeface="MS UI Gothic" panose="020B0600070205080204" pitchFamily="50" charset="-128"/>
                <a:ea typeface="MS UI Gothic" panose="020B0600070205080204" pitchFamily="50" charset="-128"/>
              </a:rPr>
              <a:t>100</a:t>
            </a:r>
            <a:r>
              <a:rPr lang="ja-JP" altLang="en-US" sz="2200" dirty="0">
                <a:latin typeface="MS UI Gothic" panose="020B0600070205080204" pitchFamily="50" charset="-128"/>
                <a:ea typeface="MS UI Gothic" panose="020B0600070205080204" pitchFamily="50" charset="-128"/>
              </a:rPr>
              <a:t>要素で済む問題にも関わらず，</a:t>
            </a:r>
            <a:br>
              <a:rPr lang="en-US" altLang="ja-JP" sz="2200" dirty="0">
                <a:latin typeface="MS UI Gothic" panose="020B0600070205080204" pitchFamily="50" charset="-128"/>
                <a:ea typeface="MS UI Gothic" panose="020B0600070205080204" pitchFamily="50" charset="-128"/>
              </a:rPr>
            </a:br>
            <a:r>
              <a:rPr lang="en-US" altLang="ja-JP" sz="2200" dirty="0">
                <a:latin typeface="MS UI Gothic" panose="020B0600070205080204" pitchFamily="50" charset="-128"/>
                <a:ea typeface="MS UI Gothic" panose="020B0600070205080204" pitchFamily="50" charset="-128"/>
              </a:rPr>
              <a:t>CPE3(T3)</a:t>
            </a:r>
            <a:r>
              <a:rPr kumimoji="1" lang="ja-JP" altLang="en-US" sz="2200" dirty="0">
                <a:latin typeface="MS UI Gothic" panose="020B0600070205080204" pitchFamily="50" charset="-128"/>
                <a:ea typeface="MS UI Gothic" panose="020B0600070205080204" pitchFamily="50" charset="-128"/>
              </a:rPr>
              <a:t>要素だと</a:t>
            </a:r>
            <a:r>
              <a:rPr kumimoji="1" lang="en-US" altLang="ja-JP" sz="2200" dirty="0">
                <a:latin typeface="MS UI Gothic" panose="020B0600070205080204" pitchFamily="50" charset="-128"/>
                <a:ea typeface="MS UI Gothic" panose="020B0600070205080204" pitchFamily="50" charset="-128"/>
              </a:rPr>
              <a:t>1,500</a:t>
            </a:r>
            <a:r>
              <a:rPr kumimoji="1" lang="ja-JP" altLang="en-US" sz="2200" dirty="0">
                <a:latin typeface="MS UI Gothic" panose="020B0600070205080204" pitchFamily="50" charset="-128"/>
                <a:ea typeface="MS UI Gothic" panose="020B0600070205080204" pitchFamily="50" charset="-128"/>
              </a:rPr>
              <a:t>要素で</a:t>
            </a:r>
            <a:r>
              <a:rPr lang="ja-JP" altLang="en-US" sz="2200" dirty="0">
                <a:latin typeface="MS UI Gothic" panose="020B0600070205080204" pitchFamily="50" charset="-128"/>
                <a:ea typeface="MS UI Gothic" panose="020B0600070205080204" pitchFamily="50" charset="-128"/>
              </a:rPr>
              <a:t>やっと</a:t>
            </a:r>
            <a:r>
              <a:rPr kumimoji="1" lang="ja-JP" altLang="en-US" sz="2200" dirty="0">
                <a:latin typeface="MS UI Gothic" panose="020B0600070205080204" pitchFamily="50" charset="-128"/>
                <a:ea typeface="MS UI Gothic" panose="020B0600070205080204" pitchFamily="50" charset="-128"/>
              </a:rPr>
              <a:t>変位収束した</a:t>
            </a:r>
            <a:r>
              <a:rPr lang="ja-JP" altLang="en-US" sz="2200" dirty="0">
                <a:latin typeface="MS UI Gothic" panose="020B0600070205080204" pitchFamily="50" charset="-128"/>
                <a:ea typeface="MS UI Gothic" panose="020B0600070205080204" pitchFamily="50" charset="-128"/>
              </a:rPr>
              <a:t>解が得られる．</a:t>
            </a:r>
            <a:endParaRPr kumimoji="1" lang="ja-JP" altLang="en-US" sz="2200" dirty="0">
              <a:latin typeface="MS UI Gothic" panose="020B0600070205080204" pitchFamily="50" charset="-128"/>
              <a:ea typeface="MS UI Gothic" panose="020B0600070205080204" pitchFamily="50" charset="-128"/>
            </a:endParaRPr>
          </a:p>
        </p:txBody>
      </p:sp>
      <p:pic>
        <p:nvPicPr>
          <p:cNvPr id="10" name="グラフィックス 9">
            <a:extLst>
              <a:ext uri="{FF2B5EF4-FFF2-40B4-BE49-F238E27FC236}">
                <a16:creationId xmlns:a16="http://schemas.microsoft.com/office/drawing/2014/main" id="{13DB5E63-E47F-1D39-F6BB-21AEC7B977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7198" y="1088740"/>
            <a:ext cx="7870329" cy="4513056"/>
          </a:xfrm>
          <a:prstGeom prst="rect">
            <a:avLst/>
          </a:prstGeom>
        </p:spPr>
      </p:pic>
      <p:sp>
        <p:nvSpPr>
          <p:cNvPr id="9" name="テキスト ボックス 8">
            <a:extLst>
              <a:ext uri="{FF2B5EF4-FFF2-40B4-BE49-F238E27FC236}">
                <a16:creationId xmlns:a16="http://schemas.microsoft.com/office/drawing/2014/main" id="{89FF0DAB-4990-B727-309C-CAB1E331385C}"/>
              </a:ext>
            </a:extLst>
          </p:cNvPr>
          <p:cNvSpPr txBox="1"/>
          <p:nvPr/>
        </p:nvSpPr>
        <p:spPr>
          <a:xfrm>
            <a:off x="4727848" y="1310996"/>
            <a:ext cx="1526380" cy="707886"/>
          </a:xfrm>
          <a:prstGeom prst="rect">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solidFill>
                  <a:srgbClr val="9506D2"/>
                </a:solidFill>
                <a:latin typeface="MS UI Gothic" panose="020B0600070205080204" pitchFamily="50" charset="-128"/>
                <a:ea typeface="MS UI Gothic" panose="020B0600070205080204" pitchFamily="50" charset="-128"/>
              </a:rPr>
              <a:t>CPE3H</a:t>
            </a:r>
            <a:r>
              <a:rPr kumimoji="1" lang="ja-JP" altLang="en-US" sz="2000" dirty="0">
                <a:solidFill>
                  <a:srgbClr val="9506D2"/>
                </a:solidFill>
                <a:latin typeface="MS UI Gothic" panose="020B0600070205080204" pitchFamily="50" charset="-128"/>
                <a:ea typeface="MS UI Gothic" panose="020B0600070205080204" pitchFamily="50" charset="-128"/>
              </a:rPr>
              <a:t>も</a:t>
            </a:r>
            <a:br>
              <a:rPr kumimoji="1" lang="en-US" altLang="ja-JP" sz="2000" dirty="0">
                <a:solidFill>
                  <a:srgbClr val="9506D2"/>
                </a:solidFill>
                <a:latin typeface="MS UI Gothic" panose="020B0600070205080204" pitchFamily="50" charset="-128"/>
                <a:ea typeface="MS UI Gothic" panose="020B0600070205080204" pitchFamily="50" charset="-128"/>
              </a:rPr>
            </a:br>
            <a:r>
              <a:rPr kumimoji="1" lang="ja-JP" altLang="en-US" sz="2000" dirty="0">
                <a:solidFill>
                  <a:srgbClr val="9506D2"/>
                </a:solidFill>
                <a:latin typeface="MS UI Gothic" panose="020B0600070205080204" pitchFamily="50" charset="-128"/>
                <a:ea typeface="MS UI Gothic" panose="020B0600070205080204" pitchFamily="50" charset="-128"/>
              </a:rPr>
              <a:t>全く同じ結果</a:t>
            </a:r>
          </a:p>
        </p:txBody>
      </p:sp>
      <p:sp>
        <p:nvSpPr>
          <p:cNvPr id="5" name="テキスト ボックス 4">
            <a:extLst>
              <a:ext uri="{FF2B5EF4-FFF2-40B4-BE49-F238E27FC236}">
                <a16:creationId xmlns:a16="http://schemas.microsoft.com/office/drawing/2014/main" id="{83B297C6-DC50-975E-08B9-52999CDAA33B}"/>
              </a:ext>
            </a:extLst>
          </p:cNvPr>
          <p:cNvSpPr txBox="1"/>
          <p:nvPr/>
        </p:nvSpPr>
        <p:spPr>
          <a:xfrm rot="261766">
            <a:off x="3071664" y="3789040"/>
            <a:ext cx="1292341" cy="707886"/>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solidFill>
                  <a:srgbClr val="009E73"/>
                </a:solidFill>
                <a:latin typeface="MS UI Gothic" panose="020B0600070205080204" pitchFamily="50" charset="-128"/>
                <a:ea typeface="MS UI Gothic" panose="020B0600070205080204" pitchFamily="50" charset="-128"/>
              </a:rPr>
              <a:t>要素数約</a:t>
            </a:r>
            <a:br>
              <a:rPr kumimoji="1" lang="en-US" altLang="ja-JP" sz="2000" dirty="0">
                <a:solidFill>
                  <a:srgbClr val="009E73"/>
                </a:solidFill>
                <a:latin typeface="MS UI Gothic" panose="020B0600070205080204" pitchFamily="50" charset="-128"/>
                <a:ea typeface="MS UI Gothic" panose="020B0600070205080204" pitchFamily="50" charset="-128"/>
              </a:rPr>
            </a:br>
            <a:r>
              <a:rPr kumimoji="1" lang="en-US" altLang="ja-JP" sz="2000" dirty="0">
                <a:solidFill>
                  <a:srgbClr val="009E73"/>
                </a:solidFill>
                <a:latin typeface="MS UI Gothic" panose="020B0600070205080204" pitchFamily="50" charset="-128"/>
                <a:ea typeface="MS UI Gothic" panose="020B0600070205080204" pitchFamily="50" charset="-128"/>
              </a:rPr>
              <a:t>100</a:t>
            </a:r>
            <a:r>
              <a:rPr kumimoji="1" lang="ja-JP" altLang="en-US" sz="2000" dirty="0">
                <a:solidFill>
                  <a:srgbClr val="009E73"/>
                </a:solidFill>
                <a:latin typeface="MS UI Gothic" panose="020B0600070205080204" pitchFamily="50" charset="-128"/>
                <a:ea typeface="MS UI Gothic" panose="020B0600070205080204" pitchFamily="50" charset="-128"/>
              </a:rPr>
              <a:t>で収束</a:t>
            </a:r>
          </a:p>
        </p:txBody>
      </p:sp>
      <p:sp>
        <p:nvSpPr>
          <p:cNvPr id="6" name="テキスト ボックス 5">
            <a:extLst>
              <a:ext uri="{FF2B5EF4-FFF2-40B4-BE49-F238E27FC236}">
                <a16:creationId xmlns:a16="http://schemas.microsoft.com/office/drawing/2014/main" id="{F9830E52-A8D3-A42E-F3AA-3CC87A4FD740}"/>
              </a:ext>
            </a:extLst>
          </p:cNvPr>
          <p:cNvSpPr txBox="1"/>
          <p:nvPr/>
        </p:nvSpPr>
        <p:spPr>
          <a:xfrm rot="20614013">
            <a:off x="1702618" y="2715083"/>
            <a:ext cx="1420582" cy="707886"/>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solidFill>
                  <a:srgbClr val="9300D2"/>
                </a:solidFill>
                <a:latin typeface="MS UI Gothic" panose="020B0600070205080204" pitchFamily="50" charset="-128"/>
                <a:ea typeface="MS UI Gothic" panose="020B0600070205080204" pitchFamily="50" charset="-128"/>
              </a:rPr>
              <a:t>要素数約</a:t>
            </a:r>
            <a:br>
              <a:rPr kumimoji="1" lang="en-US" altLang="ja-JP" sz="2000" dirty="0">
                <a:solidFill>
                  <a:srgbClr val="9300D2"/>
                </a:solidFill>
                <a:latin typeface="MS UI Gothic" panose="020B0600070205080204" pitchFamily="50" charset="-128"/>
                <a:ea typeface="MS UI Gothic" panose="020B0600070205080204" pitchFamily="50" charset="-128"/>
              </a:rPr>
            </a:br>
            <a:r>
              <a:rPr kumimoji="1" lang="en-US" altLang="ja-JP" sz="2000" dirty="0">
                <a:solidFill>
                  <a:srgbClr val="9300D2"/>
                </a:solidFill>
                <a:latin typeface="MS UI Gothic" panose="020B0600070205080204" pitchFamily="50" charset="-128"/>
                <a:ea typeface="MS UI Gothic" panose="020B0600070205080204" pitchFamily="50" charset="-128"/>
              </a:rPr>
              <a:t>1500</a:t>
            </a:r>
            <a:r>
              <a:rPr kumimoji="1" lang="ja-JP" altLang="en-US" sz="2000" dirty="0">
                <a:solidFill>
                  <a:srgbClr val="9300D2"/>
                </a:solidFill>
                <a:latin typeface="MS UI Gothic" panose="020B0600070205080204" pitchFamily="50" charset="-128"/>
                <a:ea typeface="MS UI Gothic" panose="020B0600070205080204" pitchFamily="50" charset="-128"/>
              </a:rPr>
              <a:t>で収束</a:t>
            </a:r>
          </a:p>
        </p:txBody>
      </p:sp>
    </p:spTree>
    <p:extLst>
      <p:ext uri="{BB962C8B-B14F-4D97-AF65-F5344CB8AC3E}">
        <p14:creationId xmlns:p14="http://schemas.microsoft.com/office/powerpoint/2010/main" val="1757997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FF8DD78-D5BD-B67E-9D9D-7131C215F249}"/>
              </a:ext>
            </a:extLst>
          </p:cNvPr>
          <p:cNvSpPr>
            <a:spLocks noGrp="1"/>
          </p:cNvSpPr>
          <p:nvPr>
            <p:ph idx="1"/>
          </p:nvPr>
        </p:nvSpPr>
        <p:spPr/>
        <p:txBody>
          <a:bodyPr/>
          <a:lstStyle/>
          <a:p>
            <a:r>
              <a:rPr lang="ja-JP" altLang="en-US" dirty="0"/>
              <a:t>体積ロッキングとは：</a:t>
            </a:r>
            <a:endParaRPr lang="en-US" altLang="ja-JP" dirty="0"/>
          </a:p>
          <a:p>
            <a:pPr lvl="1"/>
            <a:r>
              <a:rPr kumimoji="1" lang="ja-JP" altLang="en-US" dirty="0">
                <a:solidFill>
                  <a:srgbClr val="C00000"/>
                </a:solidFill>
              </a:rPr>
              <a:t>微圧縮材料で発生し，</a:t>
            </a:r>
            <a:r>
              <a:rPr lang="ja-JP" altLang="en-US" dirty="0">
                <a:solidFill>
                  <a:srgbClr val="C00000"/>
                </a:solidFill>
              </a:rPr>
              <a:t>せん断変形（曲げなど）が不自然に</a:t>
            </a:r>
            <a:r>
              <a:rPr kumimoji="1" lang="ja-JP" altLang="en-US" dirty="0">
                <a:solidFill>
                  <a:srgbClr val="C00000"/>
                </a:solidFill>
              </a:rPr>
              <a:t>硬くなる現象．</a:t>
            </a:r>
            <a:endParaRPr kumimoji="1" lang="en-US" altLang="ja-JP" dirty="0">
              <a:solidFill>
                <a:srgbClr val="C00000"/>
              </a:solidFill>
            </a:endParaRPr>
          </a:p>
          <a:p>
            <a:pPr lvl="1"/>
            <a:r>
              <a:rPr lang="ja-JP" altLang="en-US" dirty="0"/>
              <a:t>ポアソン比が</a:t>
            </a:r>
            <a:r>
              <a:rPr lang="en-US" altLang="ja-JP" dirty="0"/>
              <a:t>0.49</a:t>
            </a:r>
            <a:r>
              <a:rPr lang="ja-JP" altLang="en-US" dirty="0"/>
              <a:t>，</a:t>
            </a:r>
            <a:r>
              <a:rPr lang="en-US" altLang="ja-JP" dirty="0"/>
              <a:t>0.499</a:t>
            </a:r>
            <a:r>
              <a:rPr lang="ja-JP" altLang="en-US" dirty="0"/>
              <a:t>，</a:t>
            </a:r>
            <a:r>
              <a:rPr lang="en-US" altLang="ja-JP" dirty="0"/>
              <a:t>0.4999</a:t>
            </a:r>
            <a:r>
              <a:rPr lang="ja-JP" altLang="en-US" dirty="0"/>
              <a:t>，</a:t>
            </a:r>
            <a:r>
              <a:rPr lang="en-US" altLang="ja-JP" dirty="0"/>
              <a:t>……</a:t>
            </a:r>
            <a:r>
              <a:rPr lang="ja-JP" altLang="en-US" dirty="0"/>
              <a:t>の用に</a:t>
            </a:r>
            <a:r>
              <a:rPr lang="en-US" altLang="ja-JP" dirty="0"/>
              <a:t>0.5</a:t>
            </a:r>
            <a:r>
              <a:rPr lang="ja-JP" altLang="en-US" dirty="0"/>
              <a:t>に近づく程どんどん硬くなる．</a:t>
            </a:r>
            <a:endParaRPr kumimoji="1" lang="en-US" altLang="ja-JP" dirty="0"/>
          </a:p>
          <a:p>
            <a:pPr lvl="1"/>
            <a:r>
              <a:rPr kumimoji="1" lang="ja-JP" altLang="en-US" dirty="0">
                <a:solidFill>
                  <a:srgbClr val="FF00FF"/>
                </a:solidFill>
              </a:rPr>
              <a:t>メッシュを超猛烈に細かくすれば一応解決できなくはない．</a:t>
            </a:r>
            <a:endParaRPr kumimoji="1" lang="en-US" altLang="ja-JP" dirty="0">
              <a:solidFill>
                <a:srgbClr val="FF00FF"/>
              </a:solidFill>
            </a:endParaRPr>
          </a:p>
          <a:p>
            <a:pPr lvl="1"/>
            <a:r>
              <a:rPr lang="ja-JP" altLang="en-US" dirty="0"/>
              <a:t>可視化ソフトを眺めているだけでは気付きにくいので要注意．</a:t>
            </a:r>
            <a:endParaRPr lang="en-US" altLang="ja-JP" dirty="0"/>
          </a:p>
          <a:p>
            <a:pPr lvl="1"/>
            <a:r>
              <a:rPr lang="ja-JP" altLang="en-US" dirty="0"/>
              <a:t>圧縮性では起こらないが，微圧縮微小変形でも起こる．</a:t>
            </a:r>
            <a:endParaRPr lang="en-US" altLang="ja-JP" dirty="0"/>
          </a:p>
          <a:p>
            <a:pPr lvl="1"/>
            <a:r>
              <a:rPr lang="ja-JP" altLang="en-US" dirty="0"/>
              <a:t>２次元の場合，平面ひずみ要素では起きるが，平面応力要素では起きない．</a:t>
            </a:r>
            <a:br>
              <a:rPr lang="en-US" altLang="ja-JP" dirty="0"/>
            </a:br>
            <a:r>
              <a:rPr lang="ja-JP" altLang="en-US" dirty="0"/>
              <a:t>（平面応力要素はせん断ロッキングのみ．）</a:t>
            </a:r>
            <a:endParaRPr lang="en-US" altLang="ja-JP" dirty="0"/>
          </a:p>
          <a:p>
            <a:r>
              <a:rPr lang="ja-JP" altLang="en-US" dirty="0"/>
              <a:t>原因と対策：</a:t>
            </a:r>
            <a:endParaRPr lang="en-US" altLang="ja-JP" dirty="0"/>
          </a:p>
          <a:p>
            <a:pPr lvl="1"/>
            <a:r>
              <a:rPr lang="ja-JP" altLang="en-US" dirty="0"/>
              <a:t>使用する要素が原因．</a:t>
            </a:r>
            <a:br>
              <a:rPr lang="en-US" altLang="ja-JP" dirty="0"/>
            </a:br>
            <a:r>
              <a:rPr lang="ja-JP" altLang="en-US" dirty="0"/>
              <a:t>（定ひずみ要素，双１次完全積分要素，２次完全積分要素など）</a:t>
            </a:r>
            <a:endParaRPr lang="en-US" altLang="ja-JP" dirty="0"/>
          </a:p>
          <a:p>
            <a:pPr lvl="1"/>
            <a:r>
              <a:rPr lang="en-US" altLang="ja-JP" dirty="0"/>
              <a:t>SRI</a:t>
            </a:r>
            <a:r>
              <a:rPr lang="ja-JP" altLang="en-US" dirty="0"/>
              <a:t>要素，</a:t>
            </a:r>
            <a:r>
              <a:rPr lang="en-US" altLang="ja-JP" dirty="0"/>
              <a:t>ABAQUS</a:t>
            </a:r>
            <a:r>
              <a:rPr lang="ja-JP" altLang="en-US" dirty="0"/>
              <a:t>の修正２次要素，高度な混合要素を使用すれば解決できる．</a:t>
            </a:r>
            <a:br>
              <a:rPr lang="en-US" altLang="ja-JP" dirty="0"/>
            </a:br>
            <a:r>
              <a:rPr lang="ja-JP" altLang="en-US" dirty="0"/>
              <a:t>一般的な２次要素では解決できないので要注意．</a:t>
            </a:r>
            <a:br>
              <a:rPr lang="en-US" altLang="ja-JP" dirty="0"/>
            </a:br>
            <a:endParaRPr kumimoji="1" lang="ja-JP" altLang="en-US" dirty="0"/>
          </a:p>
        </p:txBody>
      </p:sp>
      <p:sp>
        <p:nvSpPr>
          <p:cNvPr id="3" name="タイトル 2">
            <a:extLst>
              <a:ext uri="{FF2B5EF4-FFF2-40B4-BE49-F238E27FC236}">
                <a16:creationId xmlns:a16="http://schemas.microsoft.com/office/drawing/2014/main" id="{3B48FE06-F94C-251A-A11A-86C2E9D9663E}"/>
              </a:ext>
            </a:extLst>
          </p:cNvPr>
          <p:cNvSpPr>
            <a:spLocks noGrp="1"/>
          </p:cNvSpPr>
          <p:nvPr>
            <p:ph type="title"/>
          </p:nvPr>
        </p:nvSpPr>
        <p:spPr/>
        <p:txBody>
          <a:bodyPr/>
          <a:lstStyle/>
          <a:p>
            <a:r>
              <a:rPr lang="en-US" altLang="ja-JP" dirty="0"/>
              <a:t>2) </a:t>
            </a:r>
            <a:r>
              <a:rPr lang="ja-JP" altLang="en-US" dirty="0"/>
              <a:t>体積</a:t>
            </a:r>
            <a:r>
              <a:rPr kumimoji="1" lang="ja-JP" altLang="en-US" dirty="0"/>
              <a:t>ロッキング</a:t>
            </a:r>
          </a:p>
        </p:txBody>
      </p:sp>
      <p:sp>
        <p:nvSpPr>
          <p:cNvPr id="4" name="スライド番号プレースホルダー 3">
            <a:extLst>
              <a:ext uri="{FF2B5EF4-FFF2-40B4-BE49-F238E27FC236}">
                <a16:creationId xmlns:a16="http://schemas.microsoft.com/office/drawing/2014/main" id="{C7BB6CAB-2CF5-F012-45C8-C4899026AD2D}"/>
              </a:ext>
            </a:extLst>
          </p:cNvPr>
          <p:cNvSpPr>
            <a:spLocks noGrp="1"/>
          </p:cNvSpPr>
          <p:nvPr>
            <p:ph type="sldNum" sz="quarter" idx="4"/>
          </p:nvPr>
        </p:nvSpPr>
        <p:spPr/>
        <p:txBody>
          <a:bodyPr/>
          <a:lstStyle/>
          <a:p>
            <a:r>
              <a:rPr lang="en-US" altLang="ja-JP"/>
              <a:t>P. </a:t>
            </a:r>
            <a:fld id="{F8FDF831-B0A3-4B44-A20D-7581D5587101}" type="slidenum">
              <a:rPr lang="ja-JP" altLang="en-US" smtClean="0"/>
              <a:pPr/>
              <a:t>22</a:t>
            </a:fld>
            <a:endParaRPr lang="ja-JP" altLang="en-US" dirty="0"/>
          </a:p>
        </p:txBody>
      </p:sp>
      <p:sp>
        <p:nvSpPr>
          <p:cNvPr id="5" name="テキスト ボックス 4">
            <a:extLst>
              <a:ext uri="{FF2B5EF4-FFF2-40B4-BE49-F238E27FC236}">
                <a16:creationId xmlns:a16="http://schemas.microsoft.com/office/drawing/2014/main" id="{111D467C-E259-C2ED-6F7A-FC239CE47A68}"/>
              </a:ext>
            </a:extLst>
          </p:cNvPr>
          <p:cNvSpPr txBox="1"/>
          <p:nvPr/>
        </p:nvSpPr>
        <p:spPr>
          <a:xfrm>
            <a:off x="8286598" y="93402"/>
            <a:ext cx="3822070" cy="923330"/>
          </a:xfrm>
          <a:prstGeom prst="rect">
            <a:avLst/>
          </a:prstGeom>
          <a:solidFill>
            <a:schemeClr val="bg1">
              <a:lumMod val="75000"/>
            </a:schemeClr>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ja-JP" altLang="en-US" dirty="0">
                <a:solidFill>
                  <a:schemeClr val="tx1"/>
                </a:solidFill>
                <a:latin typeface="MS UI Gothic" panose="020B0600070205080204" pitchFamily="50" charset="-128"/>
                <a:ea typeface="MS UI Gothic" panose="020B0600070205080204" pitchFamily="50" charset="-128"/>
              </a:rPr>
              <a:t>せん断ロッキングはせん断変形が硬くなり，</a:t>
            </a:r>
            <a:br>
              <a:rPr kumimoji="1" lang="en-US" altLang="ja-JP" dirty="0">
                <a:solidFill>
                  <a:schemeClr val="tx1"/>
                </a:solidFill>
                <a:latin typeface="MS UI Gothic" panose="020B0600070205080204" pitchFamily="50" charset="-128"/>
                <a:ea typeface="MS UI Gothic" panose="020B0600070205080204" pitchFamily="50" charset="-128"/>
              </a:rPr>
            </a:br>
            <a:r>
              <a:rPr kumimoji="1" lang="ja-JP" altLang="en-US" dirty="0">
                <a:solidFill>
                  <a:schemeClr val="tx1"/>
                </a:solidFill>
                <a:latin typeface="MS UI Gothic" panose="020B0600070205080204" pitchFamily="50" charset="-128"/>
                <a:ea typeface="MS UI Gothic" panose="020B0600070205080204" pitchFamily="50" charset="-128"/>
              </a:rPr>
              <a:t>体積ロッキングは体積変形が硬くなる，</a:t>
            </a:r>
            <a:br>
              <a:rPr kumimoji="1" lang="en-US" altLang="ja-JP" dirty="0">
                <a:solidFill>
                  <a:schemeClr val="tx1"/>
                </a:solidFill>
                <a:latin typeface="MS UI Gothic" panose="020B0600070205080204" pitchFamily="50" charset="-128"/>
                <a:ea typeface="MS UI Gothic" panose="020B0600070205080204" pitchFamily="50" charset="-128"/>
              </a:rPr>
            </a:br>
            <a:r>
              <a:rPr kumimoji="1" lang="ja-JP" altLang="en-US" dirty="0">
                <a:solidFill>
                  <a:schemeClr val="tx1"/>
                </a:solidFill>
                <a:latin typeface="MS UI Gothic" panose="020B0600070205080204" pitchFamily="50" charset="-128"/>
                <a:ea typeface="MS UI Gothic" panose="020B0600070205080204" pitchFamily="50" charset="-128"/>
              </a:rPr>
              <a:t>という訳では無い点に要注意</a:t>
            </a:r>
            <a:r>
              <a:rPr lang="ja-JP" altLang="en-US" dirty="0">
                <a:solidFill>
                  <a:schemeClr val="tx1"/>
                </a:solidFill>
                <a:latin typeface="MS UI Gothic" panose="020B0600070205080204" pitchFamily="50" charset="-128"/>
                <a:ea typeface="MS UI Gothic" panose="020B0600070205080204" pitchFamily="50" charset="-128"/>
              </a:rPr>
              <a:t>．</a:t>
            </a:r>
            <a:endParaRPr kumimoji="1" lang="ja-JP" altLang="en-US" dirty="0">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2274825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CFD2372B-1D7C-56D6-FE11-C98B48203FEE}"/>
              </a:ext>
            </a:extLst>
          </p:cNvPr>
          <p:cNvSpPr>
            <a:spLocks noGrp="1"/>
          </p:cNvSpPr>
          <p:nvPr>
            <p:ph idx="1"/>
          </p:nvPr>
        </p:nvSpPr>
        <p:spPr/>
        <p:txBody>
          <a:bodyPr/>
          <a:lstStyle/>
          <a:p>
            <a:pPr>
              <a:buFont typeface="Wingdings" panose="05000000000000000000" pitchFamily="2" charset="2"/>
              <a:buChar char="p"/>
            </a:pPr>
            <a:r>
              <a:rPr lang="en-US" altLang="ja-JP" dirty="0"/>
              <a:t>ABAQUS</a:t>
            </a:r>
            <a:r>
              <a:rPr lang="ja-JP" altLang="en-US" dirty="0"/>
              <a:t> </a:t>
            </a:r>
            <a:r>
              <a:rPr lang="en-US" altLang="ja-JP" dirty="0"/>
              <a:t>CPE3</a:t>
            </a:r>
            <a:r>
              <a:rPr lang="ja-JP" altLang="en-US" dirty="0"/>
              <a:t>ではポアソン比</a:t>
            </a:r>
            <a:r>
              <a:rPr lang="en-US" altLang="ja-JP" dirty="0">
                <a:solidFill>
                  <a:srgbClr val="C00000"/>
                </a:solidFill>
              </a:rPr>
              <a:t>0.48</a:t>
            </a:r>
            <a:r>
              <a:rPr lang="ja-JP" altLang="en-US" dirty="0"/>
              <a:t>以上で</a:t>
            </a:r>
            <a:r>
              <a:rPr lang="en-US" altLang="ja-JP" dirty="0" err="1"/>
              <a:t>dat</a:t>
            </a:r>
            <a:r>
              <a:rPr lang="ja-JP" altLang="en-US" dirty="0"/>
              <a:t>ファイルに警告を出してくれる．</a:t>
            </a:r>
            <a:endParaRPr lang="en-US" altLang="ja-JP" dirty="0"/>
          </a:p>
          <a:p>
            <a:endParaRPr kumimoji="1" lang="en-US" altLang="ja-JP" dirty="0"/>
          </a:p>
          <a:p>
            <a:endParaRPr lang="en-US" altLang="ja-JP" dirty="0"/>
          </a:p>
          <a:p>
            <a:endParaRPr kumimoji="1" lang="en-US" altLang="ja-JP" dirty="0"/>
          </a:p>
          <a:p>
            <a:pPr>
              <a:buFont typeface="Wingdings" panose="05000000000000000000" pitchFamily="2" charset="2"/>
              <a:buChar char="p"/>
            </a:pPr>
            <a:r>
              <a:rPr lang="ja-JP" altLang="en-US" dirty="0"/>
              <a:t>さらに，ポアソン比</a:t>
            </a:r>
            <a:r>
              <a:rPr lang="en-US" altLang="ja-JP" dirty="0">
                <a:solidFill>
                  <a:srgbClr val="C00000"/>
                </a:solidFill>
              </a:rPr>
              <a:t>0.495</a:t>
            </a:r>
            <a:r>
              <a:rPr lang="ja-JP" altLang="en-US" dirty="0"/>
              <a:t>以上だとエラーで強制終了してくれる．</a:t>
            </a:r>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4BFDBF50-B785-0C77-ED48-CF4DE472B0DD}"/>
              </a:ext>
            </a:extLst>
          </p:cNvPr>
          <p:cNvSpPr>
            <a:spLocks noGrp="1"/>
          </p:cNvSpPr>
          <p:nvPr>
            <p:ph type="title"/>
          </p:nvPr>
        </p:nvSpPr>
        <p:spPr/>
        <p:txBody>
          <a:bodyPr/>
          <a:lstStyle/>
          <a:p>
            <a:r>
              <a:rPr kumimoji="1" lang="en-US" altLang="ja-JP" dirty="0"/>
              <a:t>2) </a:t>
            </a:r>
            <a:r>
              <a:rPr kumimoji="1" lang="ja-JP" altLang="en-US" dirty="0"/>
              <a:t>体積ロッキング</a:t>
            </a:r>
          </a:p>
        </p:txBody>
      </p:sp>
      <p:sp>
        <p:nvSpPr>
          <p:cNvPr id="4" name="スライド番号プレースホルダー 3">
            <a:extLst>
              <a:ext uri="{FF2B5EF4-FFF2-40B4-BE49-F238E27FC236}">
                <a16:creationId xmlns:a16="http://schemas.microsoft.com/office/drawing/2014/main" id="{F6B07687-A6F3-D256-D1B9-2238EE717936}"/>
              </a:ext>
            </a:extLst>
          </p:cNvPr>
          <p:cNvSpPr>
            <a:spLocks noGrp="1"/>
          </p:cNvSpPr>
          <p:nvPr>
            <p:ph type="sldNum" sz="quarter" idx="4"/>
          </p:nvPr>
        </p:nvSpPr>
        <p:spPr/>
        <p:txBody>
          <a:bodyPr/>
          <a:lstStyle/>
          <a:p>
            <a:r>
              <a:rPr lang="en-US" altLang="ja-JP"/>
              <a:t>P. </a:t>
            </a:r>
            <a:fld id="{F8FDF831-B0A3-4B44-A20D-7581D5587101}" type="slidenum">
              <a:rPr lang="ja-JP" altLang="en-US" smtClean="0"/>
              <a:pPr/>
              <a:t>23</a:t>
            </a:fld>
            <a:endParaRPr lang="ja-JP" altLang="en-US" dirty="0"/>
          </a:p>
        </p:txBody>
      </p:sp>
      <p:sp>
        <p:nvSpPr>
          <p:cNvPr id="5" name="テキスト ボックス 4">
            <a:extLst>
              <a:ext uri="{FF2B5EF4-FFF2-40B4-BE49-F238E27FC236}">
                <a16:creationId xmlns:a16="http://schemas.microsoft.com/office/drawing/2014/main" id="{40FABE6D-3512-E976-DF56-9EC73FADFA7E}"/>
              </a:ext>
            </a:extLst>
          </p:cNvPr>
          <p:cNvSpPr txBox="1"/>
          <p:nvPr/>
        </p:nvSpPr>
        <p:spPr>
          <a:xfrm>
            <a:off x="572227" y="1160748"/>
            <a:ext cx="11046614" cy="1323439"/>
          </a:xfrm>
          <a:prstGeom prst="rect">
            <a:avLst/>
          </a:prstGeom>
          <a:solidFill>
            <a:schemeClr val="tx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en-US" altLang="ja-JP" sz="2000" dirty="0">
                <a:solidFill>
                  <a:schemeClr val="bg1"/>
                </a:solidFill>
                <a:latin typeface="Consolas" panose="020B0609020204030204" pitchFamily="49" charset="0"/>
                <a:ea typeface="MS UI Gothic" panose="020B0600070205080204" pitchFamily="50" charset="-128"/>
              </a:rPr>
              <a:t>***WARNING: THE POISSON RATIO OF 0.49000 EXCEEDS </a:t>
            </a:r>
            <a:r>
              <a:rPr kumimoji="1" lang="en-US" altLang="ja-JP" sz="2000" dirty="0">
                <a:solidFill>
                  <a:srgbClr val="C00000"/>
                </a:solidFill>
                <a:latin typeface="Consolas" panose="020B0609020204030204" pitchFamily="49" charset="0"/>
                <a:ea typeface="MS UI Gothic" panose="020B0600070205080204" pitchFamily="50" charset="-128"/>
              </a:rPr>
              <a:t>0.48</a:t>
            </a:r>
            <a:r>
              <a:rPr kumimoji="1" lang="en-US" altLang="ja-JP" sz="2000" dirty="0">
                <a:solidFill>
                  <a:schemeClr val="bg1"/>
                </a:solidFill>
                <a:latin typeface="Consolas" panose="020B0609020204030204" pitchFamily="49" charset="0"/>
                <a:ea typeface="MS UI Gothic" panose="020B0600070205080204" pitchFamily="50" charset="-128"/>
              </a:rPr>
              <a:t> (THE BULK MODULUS OF </a:t>
            </a:r>
          </a:p>
          <a:p>
            <a:r>
              <a:rPr kumimoji="1" lang="en-US" altLang="ja-JP" sz="2000" dirty="0">
                <a:solidFill>
                  <a:schemeClr val="bg1"/>
                </a:solidFill>
                <a:latin typeface="Consolas" panose="020B0609020204030204" pitchFamily="49" charset="0"/>
                <a:ea typeface="MS UI Gothic" panose="020B0600070205080204" pitchFamily="50" charset="-128"/>
              </a:rPr>
              <a:t>            1.66667E+10  EXCEEDS 25 TIMES THE SHEAR MODULUS OF 3.35570E+08) </a:t>
            </a:r>
          </a:p>
          <a:p>
            <a:r>
              <a:rPr kumimoji="1" lang="en-US" altLang="ja-JP" sz="2000" dirty="0">
                <a:solidFill>
                  <a:schemeClr val="bg1"/>
                </a:solidFill>
                <a:latin typeface="Consolas" panose="020B0609020204030204" pitchFamily="49" charset="0"/>
                <a:ea typeface="MS UI Gothic" panose="020B0600070205080204" pitchFamily="50" charset="-128"/>
              </a:rPr>
              <a:t>            FOR THE ELASTIC MATERIAL NAMED FLUID. HOWEVER, A HYBRID TYPE </a:t>
            </a:r>
          </a:p>
          <a:p>
            <a:r>
              <a:rPr kumimoji="1" lang="en-US" altLang="ja-JP" sz="2000" dirty="0">
                <a:solidFill>
                  <a:schemeClr val="bg1"/>
                </a:solidFill>
                <a:latin typeface="Consolas" panose="020B0609020204030204" pitchFamily="49" charset="0"/>
                <a:ea typeface="MS UI Gothic" panose="020B0600070205080204" pitchFamily="50" charset="-128"/>
              </a:rPr>
              <a:t>            ELEMENT IS NOT USED. THIS MAY CAUSE CONVERGENCE PROBLEMS.</a:t>
            </a:r>
          </a:p>
        </p:txBody>
      </p:sp>
      <p:sp>
        <p:nvSpPr>
          <p:cNvPr id="6" name="テキスト ボックス 5">
            <a:extLst>
              <a:ext uri="{FF2B5EF4-FFF2-40B4-BE49-F238E27FC236}">
                <a16:creationId xmlns:a16="http://schemas.microsoft.com/office/drawing/2014/main" id="{40FABE6D-3512-E976-DF56-9EC73FADFA7E}"/>
              </a:ext>
            </a:extLst>
          </p:cNvPr>
          <p:cNvSpPr txBox="1"/>
          <p:nvPr/>
        </p:nvSpPr>
        <p:spPr>
          <a:xfrm>
            <a:off x="431163" y="3248980"/>
            <a:ext cx="11328742" cy="2862322"/>
          </a:xfrm>
          <a:prstGeom prst="rect">
            <a:avLst/>
          </a:prstGeom>
          <a:solidFill>
            <a:schemeClr val="tx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en-US" altLang="ja-JP" sz="2000" dirty="0">
                <a:solidFill>
                  <a:schemeClr val="bg1"/>
                </a:solidFill>
                <a:latin typeface="Consolas" panose="020B0609020204030204" pitchFamily="49" charset="0"/>
                <a:ea typeface="MS UI Gothic" panose="020B0600070205080204" pitchFamily="50" charset="-128"/>
              </a:rPr>
              <a:t>***ERROR: THE POISSON RATIO OF 0.49900 EXCEEDS </a:t>
            </a:r>
            <a:r>
              <a:rPr kumimoji="1" lang="en-US" altLang="ja-JP" sz="2000" dirty="0">
                <a:solidFill>
                  <a:srgbClr val="C00000"/>
                </a:solidFill>
                <a:latin typeface="Consolas" panose="020B0609020204030204" pitchFamily="49" charset="0"/>
                <a:ea typeface="MS UI Gothic" panose="020B0600070205080204" pitchFamily="50" charset="-128"/>
              </a:rPr>
              <a:t>0.495</a:t>
            </a:r>
            <a:r>
              <a:rPr kumimoji="1" lang="en-US" altLang="ja-JP" sz="2000" dirty="0">
                <a:solidFill>
                  <a:schemeClr val="bg1"/>
                </a:solidFill>
                <a:latin typeface="Consolas" panose="020B0609020204030204" pitchFamily="49" charset="0"/>
                <a:ea typeface="MS UI Gothic" panose="020B0600070205080204" pitchFamily="50" charset="-128"/>
              </a:rPr>
              <a:t> (THE BULK MODULUS OF </a:t>
            </a:r>
          </a:p>
          <a:p>
            <a:r>
              <a:rPr kumimoji="1" lang="en-US" altLang="ja-JP" sz="2000" dirty="0">
                <a:solidFill>
                  <a:schemeClr val="bg1"/>
                </a:solidFill>
                <a:latin typeface="Consolas" panose="020B0609020204030204" pitchFamily="49" charset="0"/>
                <a:ea typeface="MS UI Gothic" panose="020B0600070205080204" pitchFamily="50" charset="-128"/>
              </a:rPr>
              <a:t>          1.66667E+11 EXCEEDS 100 TIMES THE SHEAR MODULUS OF 3.33556E+08) FOR </a:t>
            </a:r>
          </a:p>
          <a:p>
            <a:r>
              <a:rPr kumimoji="1" lang="en-US" altLang="ja-JP" sz="2000" dirty="0">
                <a:solidFill>
                  <a:schemeClr val="bg1"/>
                </a:solidFill>
                <a:latin typeface="Consolas" panose="020B0609020204030204" pitchFamily="49" charset="0"/>
                <a:ea typeface="MS UI Gothic" panose="020B0600070205080204" pitchFamily="50" charset="-128"/>
              </a:rPr>
              <a:t>          THE ELASTIC MATERIAL NAMED FLUID. HOWEVER, A HYBRID TYPE ELEMENT IS </a:t>
            </a:r>
          </a:p>
          <a:p>
            <a:r>
              <a:rPr kumimoji="1" lang="en-US" altLang="ja-JP" sz="2000" dirty="0">
                <a:solidFill>
                  <a:schemeClr val="bg1"/>
                </a:solidFill>
                <a:latin typeface="Consolas" panose="020B0609020204030204" pitchFamily="49" charset="0"/>
                <a:ea typeface="MS UI Gothic" panose="020B0600070205080204" pitchFamily="50" charset="-128"/>
              </a:rPr>
              <a:t>          NOT USED. THIS MAY CAUSE CONVERGENCE PROBLEMS. IT IS RECOMMENDED </a:t>
            </a:r>
          </a:p>
          <a:p>
            <a:r>
              <a:rPr kumimoji="1" lang="en-US" altLang="ja-JP" sz="2000" dirty="0">
                <a:solidFill>
                  <a:schemeClr val="bg1"/>
                </a:solidFill>
                <a:latin typeface="Consolas" panose="020B0609020204030204" pitchFamily="49" charset="0"/>
                <a:ea typeface="MS UI Gothic" panose="020B0600070205080204" pitchFamily="50" charset="-128"/>
              </a:rPr>
              <a:t>          THAT YOU CHANGE THE ELEMENT TYPE TO A HYBRID ELEMENT; HOWEVER, YOU </a:t>
            </a:r>
          </a:p>
          <a:p>
            <a:r>
              <a:rPr kumimoji="1" lang="en-US" altLang="ja-JP" sz="2000" dirty="0">
                <a:solidFill>
                  <a:schemeClr val="bg1"/>
                </a:solidFill>
                <a:latin typeface="Consolas" panose="020B0609020204030204" pitchFamily="49" charset="0"/>
                <a:ea typeface="MS UI Gothic" panose="020B0600070205080204" pitchFamily="50" charset="-128"/>
              </a:rPr>
              <a:t>          CAN ALSO CONVERTTHIS ERROR MESSAGE TO A WARNING MESSAGEBY SETTING </a:t>
            </a:r>
          </a:p>
          <a:p>
            <a:r>
              <a:rPr kumimoji="1" lang="en-US" altLang="ja-JP" sz="2000" dirty="0">
                <a:solidFill>
                  <a:schemeClr val="bg1"/>
                </a:solidFill>
                <a:latin typeface="Consolas" panose="020B0609020204030204" pitchFamily="49" charset="0"/>
                <a:ea typeface="MS UI Gothic" panose="020B0600070205080204" pitchFamily="50" charset="-128"/>
              </a:rPr>
              <a:t>          THE ENVIRONMENT VARIABLE NONHYBRID_INCOMPRESS TO WARNING OR BY </a:t>
            </a:r>
          </a:p>
          <a:p>
            <a:r>
              <a:rPr kumimoji="1" lang="en-US" altLang="ja-JP" sz="2000" dirty="0">
                <a:solidFill>
                  <a:schemeClr val="bg1"/>
                </a:solidFill>
                <a:latin typeface="Consolas" panose="020B0609020204030204" pitchFamily="49" charset="0"/>
                <a:ea typeface="MS UI Gothic" panose="020B0600070205080204" pitchFamily="50" charset="-128"/>
              </a:rPr>
              <a:t>          ADDING *DIAGNOSTICS, NONHYBRID=WARNING TO THE INPUT FILE (NOT </a:t>
            </a:r>
          </a:p>
          <a:p>
            <a:r>
              <a:rPr kumimoji="1" lang="en-US" altLang="ja-JP" sz="2000" dirty="0">
                <a:solidFill>
                  <a:schemeClr val="bg1"/>
                </a:solidFill>
                <a:latin typeface="Consolas" panose="020B0609020204030204" pitchFamily="49" charset="0"/>
                <a:ea typeface="MS UI Gothic" panose="020B0600070205080204" pitchFamily="50" charset="-128"/>
              </a:rPr>
              <a:t>          RECOMMENDED).</a:t>
            </a:r>
          </a:p>
        </p:txBody>
      </p:sp>
    </p:spTree>
    <p:extLst>
      <p:ext uri="{BB962C8B-B14F-4D97-AF65-F5344CB8AC3E}">
        <p14:creationId xmlns:p14="http://schemas.microsoft.com/office/powerpoint/2010/main" val="1184512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CFD2372B-1D7C-56D6-FE11-C98B48203FEE}"/>
              </a:ext>
            </a:extLst>
          </p:cNvPr>
          <p:cNvSpPr>
            <a:spLocks noGrp="1"/>
          </p:cNvSpPr>
          <p:nvPr>
            <p:ph idx="1"/>
          </p:nvPr>
        </p:nvSpPr>
        <p:spPr/>
        <p:txBody>
          <a:bodyPr/>
          <a:lstStyle/>
          <a:p>
            <a:r>
              <a:rPr lang="ja-JP" altLang="en-US" dirty="0"/>
              <a:t>具体例：先の</a:t>
            </a:r>
            <a:r>
              <a:rPr kumimoji="1" lang="ja-JP" altLang="en-US" dirty="0"/>
              <a:t>片持梁の例題のポアソン比を</a:t>
            </a:r>
            <a:r>
              <a:rPr kumimoji="1" lang="en-US" altLang="ja-JP" dirty="0">
                <a:solidFill>
                  <a:srgbClr val="C00000"/>
                </a:solidFill>
              </a:rPr>
              <a:t>0.49</a:t>
            </a:r>
            <a:r>
              <a:rPr kumimoji="1" lang="ja-JP" altLang="en-US" dirty="0"/>
              <a:t>に変更し</a:t>
            </a:r>
            <a:r>
              <a:rPr lang="ja-JP" altLang="en-US" dirty="0"/>
              <a:t>ただけの解析．</a:t>
            </a:r>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4BFDBF50-B785-0C77-ED48-CF4DE472B0DD}"/>
              </a:ext>
            </a:extLst>
          </p:cNvPr>
          <p:cNvSpPr>
            <a:spLocks noGrp="1"/>
          </p:cNvSpPr>
          <p:nvPr>
            <p:ph type="title"/>
          </p:nvPr>
        </p:nvSpPr>
        <p:spPr/>
        <p:txBody>
          <a:bodyPr/>
          <a:lstStyle/>
          <a:p>
            <a:r>
              <a:rPr kumimoji="1" lang="en-US" altLang="ja-JP" dirty="0"/>
              <a:t>2) </a:t>
            </a:r>
            <a:r>
              <a:rPr kumimoji="1" lang="ja-JP" altLang="en-US" dirty="0"/>
              <a:t>体積ロッキング</a:t>
            </a:r>
          </a:p>
        </p:txBody>
      </p:sp>
      <p:sp>
        <p:nvSpPr>
          <p:cNvPr id="4" name="スライド番号プレースホルダー 3">
            <a:extLst>
              <a:ext uri="{FF2B5EF4-FFF2-40B4-BE49-F238E27FC236}">
                <a16:creationId xmlns:a16="http://schemas.microsoft.com/office/drawing/2014/main" id="{F6B07687-A6F3-D256-D1B9-2238EE717936}"/>
              </a:ext>
            </a:extLst>
          </p:cNvPr>
          <p:cNvSpPr>
            <a:spLocks noGrp="1"/>
          </p:cNvSpPr>
          <p:nvPr>
            <p:ph type="sldNum" sz="quarter" idx="4"/>
          </p:nvPr>
        </p:nvSpPr>
        <p:spPr/>
        <p:txBody>
          <a:bodyPr/>
          <a:lstStyle/>
          <a:p>
            <a:r>
              <a:rPr lang="en-US" altLang="ja-JP"/>
              <a:t>P. </a:t>
            </a:r>
            <a:fld id="{F8FDF831-B0A3-4B44-A20D-7581D5587101}" type="slidenum">
              <a:rPr lang="ja-JP" altLang="en-US" smtClean="0"/>
              <a:pPr/>
              <a:t>24</a:t>
            </a:fld>
            <a:endParaRPr lang="ja-JP" altLang="en-US" dirty="0"/>
          </a:p>
        </p:txBody>
      </p:sp>
      <p:graphicFrame>
        <p:nvGraphicFramePr>
          <p:cNvPr id="8" name="表 7">
            <a:extLst>
              <a:ext uri="{FF2B5EF4-FFF2-40B4-BE49-F238E27FC236}">
                <a16:creationId xmlns:a16="http://schemas.microsoft.com/office/drawing/2014/main" id="{883B9CD2-54B8-5A5E-839C-7300C8E51669}"/>
              </a:ext>
            </a:extLst>
          </p:cNvPr>
          <p:cNvGraphicFramePr>
            <a:graphicFrameLocks noGrp="1"/>
          </p:cNvGraphicFramePr>
          <p:nvPr/>
        </p:nvGraphicFramePr>
        <p:xfrm>
          <a:off x="8253804" y="1376772"/>
          <a:ext cx="3546561" cy="3235960"/>
        </p:xfrm>
        <a:graphic>
          <a:graphicData uri="http://schemas.openxmlformats.org/drawingml/2006/table">
            <a:tbl>
              <a:tblPr firstRow="1" bandRow="1">
                <a:tableStyleId>{00A15C55-8517-42AA-B614-E9B94910E393}</a:tableStyleId>
              </a:tblPr>
              <a:tblGrid>
                <a:gridCol w="1835468">
                  <a:extLst>
                    <a:ext uri="{9D8B030D-6E8A-4147-A177-3AD203B41FA5}">
                      <a16:colId xmlns:a16="http://schemas.microsoft.com/office/drawing/2014/main" val="3198675668"/>
                    </a:ext>
                  </a:extLst>
                </a:gridCol>
                <a:gridCol w="1711093">
                  <a:extLst>
                    <a:ext uri="{9D8B030D-6E8A-4147-A177-3AD203B41FA5}">
                      <a16:colId xmlns:a16="http://schemas.microsoft.com/office/drawing/2014/main" val="328636970"/>
                    </a:ext>
                  </a:extLst>
                </a:gridCol>
              </a:tblGrid>
              <a:tr h="370840">
                <a:tc>
                  <a:txBody>
                    <a:bodyPr/>
                    <a:lstStyle/>
                    <a:p>
                      <a:pPr algn="ctr"/>
                      <a:r>
                        <a:rPr kumimoji="1" lang="ja-JP" altLang="en-US" dirty="0"/>
                        <a:t>メッシュシード</a:t>
                      </a:r>
                      <a:br>
                        <a:rPr kumimoji="1" lang="en-US" altLang="ja-JP" dirty="0"/>
                      </a:br>
                      <a:r>
                        <a:rPr kumimoji="1" lang="ja-JP" altLang="en-US" dirty="0"/>
                        <a:t>サイズ </a:t>
                      </a:r>
                      <a:r>
                        <a:rPr kumimoji="1" lang="en-US" altLang="ja-JP" dirty="0"/>
                        <a:t>(m)</a:t>
                      </a:r>
                      <a:endParaRPr kumimoji="1" lang="ja-JP" altLang="en-US" dirty="0"/>
                    </a:p>
                  </a:txBody>
                  <a:tcPr/>
                </a:tc>
                <a:tc>
                  <a:txBody>
                    <a:bodyPr/>
                    <a:lstStyle/>
                    <a:p>
                      <a:pPr algn="ctr"/>
                      <a:r>
                        <a:rPr kumimoji="1" lang="ja-JP" altLang="en-US" dirty="0"/>
                        <a:t>要素数 </a:t>
                      </a:r>
                      <a:r>
                        <a:rPr kumimoji="1" lang="en-US" altLang="ja-JP" dirty="0"/>
                        <a:t>(</a:t>
                      </a:r>
                      <a:r>
                        <a:rPr kumimoji="1" lang="ja-JP" altLang="en-US" dirty="0"/>
                        <a:t>個</a:t>
                      </a:r>
                      <a:r>
                        <a:rPr kumimoji="1" lang="en-US" altLang="ja-JP" dirty="0"/>
                        <a:t>)</a:t>
                      </a:r>
                      <a:endParaRPr kumimoji="1" lang="ja-JP" altLang="en-US" dirty="0"/>
                    </a:p>
                  </a:txBody>
                  <a:tcPr anchor="ctr"/>
                </a:tc>
                <a:extLst>
                  <a:ext uri="{0D108BD9-81ED-4DB2-BD59-A6C34878D82A}">
                    <a16:rowId xmlns:a16="http://schemas.microsoft.com/office/drawing/2014/main" val="1966627306"/>
                  </a:ext>
                </a:extLst>
              </a:tr>
              <a:tr h="370840">
                <a:tc>
                  <a:txBody>
                    <a:bodyPr/>
                    <a:lstStyle/>
                    <a:p>
                      <a:pPr algn="ctr"/>
                      <a:r>
                        <a:rPr kumimoji="1" lang="en-US" altLang="ja-JP" dirty="0"/>
                        <a:t>1</a:t>
                      </a:r>
                      <a:endParaRPr kumimoji="1" lang="ja-JP" altLang="en-US" dirty="0"/>
                    </a:p>
                  </a:txBody>
                  <a:tcPr/>
                </a:tc>
                <a:tc>
                  <a:txBody>
                    <a:bodyPr/>
                    <a:lstStyle/>
                    <a:p>
                      <a:pPr algn="ctr"/>
                      <a:r>
                        <a:rPr kumimoji="1" lang="en-US" altLang="ja-JP" dirty="0"/>
                        <a:t>22</a:t>
                      </a:r>
                      <a:endParaRPr kumimoji="1" lang="ja-JP" altLang="en-US" dirty="0"/>
                    </a:p>
                  </a:txBody>
                  <a:tcPr/>
                </a:tc>
                <a:extLst>
                  <a:ext uri="{0D108BD9-81ED-4DB2-BD59-A6C34878D82A}">
                    <a16:rowId xmlns:a16="http://schemas.microsoft.com/office/drawing/2014/main" val="3103468577"/>
                  </a:ext>
                </a:extLst>
              </a:tr>
              <a:tr h="370840">
                <a:tc>
                  <a:txBody>
                    <a:bodyPr/>
                    <a:lstStyle/>
                    <a:p>
                      <a:pPr algn="ctr"/>
                      <a:r>
                        <a:rPr kumimoji="1" lang="en-US" altLang="ja-JP" dirty="0"/>
                        <a:t>1/2</a:t>
                      </a:r>
                      <a:endParaRPr kumimoji="1" lang="ja-JP" altLang="en-US" dirty="0"/>
                    </a:p>
                  </a:txBody>
                  <a:tcPr/>
                </a:tc>
                <a:tc>
                  <a:txBody>
                    <a:bodyPr/>
                    <a:lstStyle/>
                    <a:p>
                      <a:pPr algn="ctr"/>
                      <a:r>
                        <a:rPr kumimoji="1" lang="en-US" altLang="ja-JP" dirty="0"/>
                        <a:t>84</a:t>
                      </a:r>
                      <a:endParaRPr kumimoji="1" lang="ja-JP" altLang="en-US" dirty="0"/>
                    </a:p>
                  </a:txBody>
                  <a:tcPr/>
                </a:tc>
                <a:extLst>
                  <a:ext uri="{0D108BD9-81ED-4DB2-BD59-A6C34878D82A}">
                    <a16:rowId xmlns:a16="http://schemas.microsoft.com/office/drawing/2014/main" val="3033514633"/>
                  </a:ext>
                </a:extLst>
              </a:tr>
              <a:tr h="370840">
                <a:tc>
                  <a:txBody>
                    <a:bodyPr/>
                    <a:lstStyle/>
                    <a:p>
                      <a:pPr algn="ctr"/>
                      <a:r>
                        <a:rPr kumimoji="1" lang="en-US" altLang="ja-JP" dirty="0"/>
                        <a:t>1/4</a:t>
                      </a:r>
                      <a:endParaRPr kumimoji="1" lang="ja-JP" altLang="en-US" dirty="0"/>
                    </a:p>
                  </a:txBody>
                  <a:tcPr/>
                </a:tc>
                <a:tc>
                  <a:txBody>
                    <a:bodyPr/>
                    <a:lstStyle/>
                    <a:p>
                      <a:pPr algn="ctr"/>
                      <a:r>
                        <a:rPr kumimoji="1" lang="en-US" altLang="ja-JP" dirty="0"/>
                        <a:t>342</a:t>
                      </a:r>
                      <a:endParaRPr kumimoji="1" lang="ja-JP" altLang="en-US" dirty="0"/>
                    </a:p>
                  </a:txBody>
                  <a:tcPr/>
                </a:tc>
                <a:extLst>
                  <a:ext uri="{0D108BD9-81ED-4DB2-BD59-A6C34878D82A}">
                    <a16:rowId xmlns:a16="http://schemas.microsoft.com/office/drawing/2014/main" val="1639203814"/>
                  </a:ext>
                </a:extLst>
              </a:tr>
              <a:tr h="370840">
                <a:tc>
                  <a:txBody>
                    <a:bodyPr/>
                    <a:lstStyle/>
                    <a:p>
                      <a:pPr algn="ctr"/>
                      <a:r>
                        <a:rPr kumimoji="1" lang="en-US" altLang="ja-JP" dirty="0"/>
                        <a:t>1/8</a:t>
                      </a:r>
                      <a:endParaRPr kumimoji="1" lang="ja-JP" altLang="en-US" dirty="0"/>
                    </a:p>
                  </a:txBody>
                  <a:tcPr/>
                </a:tc>
                <a:tc>
                  <a:txBody>
                    <a:bodyPr/>
                    <a:lstStyle/>
                    <a:p>
                      <a:pPr algn="ctr"/>
                      <a:r>
                        <a:rPr kumimoji="1" lang="en-US" altLang="ja-JP" dirty="0"/>
                        <a:t>1,442</a:t>
                      </a:r>
                      <a:endParaRPr kumimoji="1" lang="ja-JP" altLang="en-US" dirty="0"/>
                    </a:p>
                  </a:txBody>
                  <a:tcPr/>
                </a:tc>
                <a:extLst>
                  <a:ext uri="{0D108BD9-81ED-4DB2-BD59-A6C34878D82A}">
                    <a16:rowId xmlns:a16="http://schemas.microsoft.com/office/drawing/2014/main" val="1548117905"/>
                  </a:ext>
                </a:extLst>
              </a:tr>
              <a:tr h="370840">
                <a:tc>
                  <a:txBody>
                    <a:bodyPr/>
                    <a:lstStyle/>
                    <a:p>
                      <a:pPr algn="ctr"/>
                      <a:r>
                        <a:rPr kumimoji="1" lang="en-US" altLang="ja-JP" dirty="0"/>
                        <a:t>1/16</a:t>
                      </a:r>
                      <a:endParaRPr kumimoji="1" lang="ja-JP" altLang="en-US" dirty="0"/>
                    </a:p>
                  </a:txBody>
                  <a:tcPr/>
                </a:tc>
                <a:tc>
                  <a:txBody>
                    <a:bodyPr/>
                    <a:lstStyle/>
                    <a:p>
                      <a:pPr algn="ctr"/>
                      <a:r>
                        <a:rPr kumimoji="1" lang="en-US" altLang="ja-JP" dirty="0"/>
                        <a:t>5,766</a:t>
                      </a:r>
                      <a:endParaRPr kumimoji="1" lang="ja-JP" altLang="en-US" dirty="0"/>
                    </a:p>
                  </a:txBody>
                  <a:tcPr/>
                </a:tc>
                <a:extLst>
                  <a:ext uri="{0D108BD9-81ED-4DB2-BD59-A6C34878D82A}">
                    <a16:rowId xmlns:a16="http://schemas.microsoft.com/office/drawing/2014/main" val="2259301437"/>
                  </a:ext>
                </a:extLst>
              </a:tr>
              <a:tr h="370840">
                <a:tc>
                  <a:txBody>
                    <a:bodyPr/>
                    <a:lstStyle/>
                    <a:p>
                      <a:pPr algn="ctr"/>
                      <a:r>
                        <a:rPr kumimoji="1" lang="en-US" altLang="ja-JP" dirty="0"/>
                        <a:t>1/32</a:t>
                      </a:r>
                      <a:endParaRPr kumimoji="1" lang="ja-JP" altLang="en-US" dirty="0"/>
                    </a:p>
                  </a:txBody>
                  <a:tcPr/>
                </a:tc>
                <a:tc>
                  <a:txBody>
                    <a:bodyPr/>
                    <a:lstStyle/>
                    <a:p>
                      <a:pPr algn="ctr"/>
                      <a:r>
                        <a:rPr kumimoji="1" lang="en-US" altLang="ja-JP" dirty="0"/>
                        <a:t>23,034</a:t>
                      </a:r>
                      <a:endParaRPr kumimoji="1" lang="ja-JP" altLang="en-US" dirty="0"/>
                    </a:p>
                  </a:txBody>
                  <a:tcPr/>
                </a:tc>
                <a:extLst>
                  <a:ext uri="{0D108BD9-81ED-4DB2-BD59-A6C34878D82A}">
                    <a16:rowId xmlns:a16="http://schemas.microsoft.com/office/drawing/2014/main" val="53395166"/>
                  </a:ext>
                </a:extLst>
              </a:tr>
              <a:tr h="370840">
                <a:tc>
                  <a:txBody>
                    <a:bodyPr/>
                    <a:lstStyle/>
                    <a:p>
                      <a:pPr algn="ctr"/>
                      <a:r>
                        <a:rPr kumimoji="1" lang="en-US" altLang="ja-JP" dirty="0"/>
                        <a:t>1/64</a:t>
                      </a:r>
                      <a:endParaRPr kumimoji="1" lang="ja-JP" altLang="en-US" dirty="0"/>
                    </a:p>
                  </a:txBody>
                  <a:tcPr/>
                </a:tc>
                <a:tc>
                  <a:txBody>
                    <a:bodyPr/>
                    <a:lstStyle/>
                    <a:p>
                      <a:pPr algn="ctr"/>
                      <a:r>
                        <a:rPr kumimoji="1" lang="en-US" altLang="ja-JP" dirty="0"/>
                        <a:t>92,146</a:t>
                      </a:r>
                      <a:endParaRPr kumimoji="1" lang="ja-JP" altLang="en-US" dirty="0"/>
                    </a:p>
                  </a:txBody>
                  <a:tcPr/>
                </a:tc>
                <a:extLst>
                  <a:ext uri="{0D108BD9-81ED-4DB2-BD59-A6C34878D82A}">
                    <a16:rowId xmlns:a16="http://schemas.microsoft.com/office/drawing/2014/main" val="3471884683"/>
                  </a:ext>
                </a:extLst>
              </a:tr>
            </a:tbl>
          </a:graphicData>
        </a:graphic>
      </p:graphicFrame>
      <p:sp>
        <p:nvSpPr>
          <p:cNvPr id="11" name="テキスト ボックス 10">
            <a:extLst>
              <a:ext uri="{FF2B5EF4-FFF2-40B4-BE49-F238E27FC236}">
                <a16:creationId xmlns:a16="http://schemas.microsoft.com/office/drawing/2014/main" id="{26CE3203-DDF0-DB3F-D9C0-4B0B760232CD}"/>
              </a:ext>
            </a:extLst>
          </p:cNvPr>
          <p:cNvSpPr txBox="1"/>
          <p:nvPr/>
        </p:nvSpPr>
        <p:spPr>
          <a:xfrm>
            <a:off x="9990469" y="5161227"/>
            <a:ext cx="2201531" cy="1200329"/>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ja-JP" dirty="0">
                <a:solidFill>
                  <a:schemeClr val="tx1"/>
                </a:solidFill>
                <a:latin typeface="MS UI Gothic" panose="020B0600070205080204" pitchFamily="50" charset="-128"/>
                <a:ea typeface="MS UI Gothic" panose="020B0600070205080204" pitchFamily="50" charset="-128"/>
              </a:rPr>
              <a:t>ABAQUS CPE3H</a:t>
            </a:r>
            <a:r>
              <a:rPr kumimoji="1" lang="ja-JP" altLang="en-US" dirty="0">
                <a:solidFill>
                  <a:schemeClr val="tx1"/>
                </a:solidFill>
                <a:latin typeface="MS UI Gothic" panose="020B0600070205080204" pitchFamily="50" charset="-128"/>
                <a:ea typeface="MS UI Gothic" panose="020B0600070205080204" pitchFamily="50" charset="-128"/>
              </a:rPr>
              <a:t>の存在意義が分かっていません．誰かご存知なら教えて下さい．</a:t>
            </a:r>
          </a:p>
        </p:txBody>
      </p:sp>
      <p:pic>
        <p:nvPicPr>
          <p:cNvPr id="6" name="グラフィックス 5">
            <a:extLst>
              <a:ext uri="{FF2B5EF4-FFF2-40B4-BE49-F238E27FC236}">
                <a16:creationId xmlns:a16="http://schemas.microsoft.com/office/drawing/2014/main" id="{50482096-66B5-1B0C-F35E-90F0EF6E74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332" y="1041103"/>
            <a:ext cx="7879858" cy="4518520"/>
          </a:xfrm>
          <a:prstGeom prst="rect">
            <a:avLst/>
          </a:prstGeom>
        </p:spPr>
      </p:pic>
      <p:sp>
        <p:nvSpPr>
          <p:cNvPr id="10" name="テキスト ボックス 9">
            <a:extLst>
              <a:ext uri="{FF2B5EF4-FFF2-40B4-BE49-F238E27FC236}">
                <a16:creationId xmlns:a16="http://schemas.microsoft.com/office/drawing/2014/main" id="{B84CF330-E8A2-9D7C-16E4-7F783B481075}"/>
              </a:ext>
            </a:extLst>
          </p:cNvPr>
          <p:cNvSpPr txBox="1"/>
          <p:nvPr/>
        </p:nvSpPr>
        <p:spPr>
          <a:xfrm>
            <a:off x="1437272" y="1196752"/>
            <a:ext cx="1526380" cy="707886"/>
          </a:xfrm>
          <a:prstGeom prst="rect">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solidFill>
                  <a:srgbClr val="9506D2"/>
                </a:solidFill>
                <a:latin typeface="MS UI Gothic" panose="020B0600070205080204" pitchFamily="50" charset="-128"/>
                <a:ea typeface="MS UI Gothic" panose="020B0600070205080204" pitchFamily="50" charset="-128"/>
              </a:rPr>
              <a:t>CPE3H</a:t>
            </a:r>
            <a:r>
              <a:rPr kumimoji="1" lang="ja-JP" altLang="en-US" sz="2000" dirty="0">
                <a:solidFill>
                  <a:srgbClr val="9506D2"/>
                </a:solidFill>
                <a:latin typeface="MS UI Gothic" panose="020B0600070205080204" pitchFamily="50" charset="-128"/>
                <a:ea typeface="MS UI Gothic" panose="020B0600070205080204" pitchFamily="50" charset="-128"/>
              </a:rPr>
              <a:t>も</a:t>
            </a:r>
            <a:br>
              <a:rPr kumimoji="1" lang="en-US" altLang="ja-JP" sz="2000" dirty="0">
                <a:solidFill>
                  <a:srgbClr val="9506D2"/>
                </a:solidFill>
                <a:latin typeface="MS UI Gothic" panose="020B0600070205080204" pitchFamily="50" charset="-128"/>
                <a:ea typeface="MS UI Gothic" panose="020B0600070205080204" pitchFamily="50" charset="-128"/>
              </a:rPr>
            </a:br>
            <a:r>
              <a:rPr kumimoji="1" lang="ja-JP" altLang="en-US" sz="2000" dirty="0">
                <a:solidFill>
                  <a:srgbClr val="9506D2"/>
                </a:solidFill>
                <a:latin typeface="MS UI Gothic" panose="020B0600070205080204" pitchFamily="50" charset="-128"/>
                <a:ea typeface="MS UI Gothic" panose="020B0600070205080204" pitchFamily="50" charset="-128"/>
              </a:rPr>
              <a:t>全く同じ結果</a:t>
            </a:r>
          </a:p>
        </p:txBody>
      </p:sp>
      <p:sp>
        <p:nvSpPr>
          <p:cNvPr id="9" name="テキスト ボックス 8">
            <a:extLst>
              <a:ext uri="{FF2B5EF4-FFF2-40B4-BE49-F238E27FC236}">
                <a16:creationId xmlns:a16="http://schemas.microsoft.com/office/drawing/2014/main" id="{AAE39B50-0275-86F8-4808-6473023BDA9E}"/>
              </a:ext>
            </a:extLst>
          </p:cNvPr>
          <p:cNvSpPr txBox="1"/>
          <p:nvPr/>
        </p:nvSpPr>
        <p:spPr>
          <a:xfrm>
            <a:off x="2273016" y="5592115"/>
            <a:ext cx="7645042" cy="769441"/>
          </a:xfrm>
          <a:prstGeom prst="rect">
            <a:avLst/>
          </a:prstGeom>
          <a:solidFill>
            <a:srgbClr val="FF00FF"/>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2200" dirty="0">
                <a:latin typeface="MS UI Gothic" panose="020B0600070205080204" pitchFamily="50" charset="-128"/>
                <a:ea typeface="MS UI Gothic" panose="020B0600070205080204" pitchFamily="50" charset="-128"/>
              </a:rPr>
              <a:t>CPE4(Q4-SRI)</a:t>
            </a:r>
            <a:r>
              <a:rPr lang="ja-JP" altLang="en-US" sz="2200" dirty="0">
                <a:latin typeface="MS UI Gothic" panose="020B0600070205080204" pitchFamily="50" charset="-128"/>
                <a:ea typeface="MS UI Gothic" panose="020B0600070205080204" pitchFamily="50" charset="-128"/>
              </a:rPr>
              <a:t>要素なら</a:t>
            </a:r>
            <a:r>
              <a:rPr lang="en-US" altLang="ja-JP" sz="2200" dirty="0">
                <a:latin typeface="MS UI Gothic" panose="020B0600070205080204" pitchFamily="50" charset="-128"/>
                <a:ea typeface="MS UI Gothic" panose="020B0600070205080204" pitchFamily="50" charset="-128"/>
              </a:rPr>
              <a:t>100</a:t>
            </a:r>
            <a:r>
              <a:rPr lang="ja-JP" altLang="en-US" sz="2200" dirty="0">
                <a:latin typeface="MS UI Gothic" panose="020B0600070205080204" pitchFamily="50" charset="-128"/>
                <a:ea typeface="MS UI Gothic" panose="020B0600070205080204" pitchFamily="50" charset="-128"/>
              </a:rPr>
              <a:t>要素で済む問題にも関わらず，</a:t>
            </a:r>
            <a:br>
              <a:rPr lang="en-US" altLang="ja-JP" sz="2200" dirty="0">
                <a:latin typeface="MS UI Gothic" panose="020B0600070205080204" pitchFamily="50" charset="-128"/>
                <a:ea typeface="MS UI Gothic" panose="020B0600070205080204" pitchFamily="50" charset="-128"/>
              </a:rPr>
            </a:br>
            <a:r>
              <a:rPr lang="en-US" altLang="ja-JP" sz="2200" dirty="0">
                <a:latin typeface="MS UI Gothic" panose="020B0600070205080204" pitchFamily="50" charset="-128"/>
                <a:ea typeface="MS UI Gothic" panose="020B0600070205080204" pitchFamily="50" charset="-128"/>
              </a:rPr>
              <a:t>CPE3(T3)</a:t>
            </a:r>
            <a:r>
              <a:rPr kumimoji="1" lang="ja-JP" altLang="en-US" sz="2200" dirty="0">
                <a:latin typeface="MS UI Gothic" panose="020B0600070205080204" pitchFamily="50" charset="-128"/>
                <a:ea typeface="MS UI Gothic" panose="020B0600070205080204" pitchFamily="50" charset="-128"/>
              </a:rPr>
              <a:t>要素だと</a:t>
            </a:r>
            <a:r>
              <a:rPr lang="en-US" altLang="ja-JP" sz="2200" dirty="0">
                <a:latin typeface="MS UI Gothic" panose="020B0600070205080204" pitchFamily="50" charset="-128"/>
                <a:ea typeface="MS UI Gothic" panose="020B0600070205080204" pitchFamily="50" charset="-128"/>
              </a:rPr>
              <a:t>20</a:t>
            </a:r>
            <a:r>
              <a:rPr kumimoji="1" lang="en-US" altLang="ja-JP" sz="2200" dirty="0">
                <a:latin typeface="MS UI Gothic" panose="020B0600070205080204" pitchFamily="50" charset="-128"/>
                <a:ea typeface="MS UI Gothic" panose="020B0600070205080204" pitchFamily="50" charset="-128"/>
              </a:rPr>
              <a:t>,000</a:t>
            </a:r>
            <a:r>
              <a:rPr kumimoji="1" lang="ja-JP" altLang="en-US" sz="2200" dirty="0">
                <a:latin typeface="MS UI Gothic" panose="020B0600070205080204" pitchFamily="50" charset="-128"/>
                <a:ea typeface="MS UI Gothic" panose="020B0600070205080204" pitchFamily="50" charset="-128"/>
              </a:rPr>
              <a:t>要素でやっと変位収束した</a:t>
            </a:r>
            <a:r>
              <a:rPr lang="ja-JP" altLang="en-US" sz="2200" dirty="0">
                <a:latin typeface="MS UI Gothic" panose="020B0600070205080204" pitchFamily="50" charset="-128"/>
                <a:ea typeface="MS UI Gothic" panose="020B0600070205080204" pitchFamily="50" charset="-128"/>
              </a:rPr>
              <a:t>解が得られる．</a:t>
            </a:r>
            <a:endParaRPr kumimoji="1" lang="ja-JP" altLang="en-US" sz="2200" dirty="0">
              <a:latin typeface="MS UI Gothic" panose="020B0600070205080204" pitchFamily="50" charset="-128"/>
              <a:ea typeface="MS UI Gothic" panose="020B0600070205080204" pitchFamily="50" charset="-128"/>
            </a:endParaRPr>
          </a:p>
        </p:txBody>
      </p:sp>
      <p:sp>
        <p:nvSpPr>
          <p:cNvPr id="5" name="テキスト ボックス 4">
            <a:extLst>
              <a:ext uri="{FF2B5EF4-FFF2-40B4-BE49-F238E27FC236}">
                <a16:creationId xmlns:a16="http://schemas.microsoft.com/office/drawing/2014/main" id="{D90AD6F6-5F79-9A4B-483F-5E28EF33D5AF}"/>
              </a:ext>
            </a:extLst>
          </p:cNvPr>
          <p:cNvSpPr txBox="1"/>
          <p:nvPr/>
        </p:nvSpPr>
        <p:spPr>
          <a:xfrm rot="261766">
            <a:off x="2705868" y="3075057"/>
            <a:ext cx="1292341" cy="707886"/>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solidFill>
                  <a:srgbClr val="009E73"/>
                </a:solidFill>
                <a:latin typeface="MS UI Gothic" panose="020B0600070205080204" pitchFamily="50" charset="-128"/>
                <a:ea typeface="MS UI Gothic" panose="020B0600070205080204" pitchFamily="50" charset="-128"/>
              </a:rPr>
              <a:t>要素数約</a:t>
            </a:r>
            <a:br>
              <a:rPr kumimoji="1" lang="en-US" altLang="ja-JP" sz="2000" dirty="0">
                <a:solidFill>
                  <a:srgbClr val="009E73"/>
                </a:solidFill>
                <a:latin typeface="MS UI Gothic" panose="020B0600070205080204" pitchFamily="50" charset="-128"/>
                <a:ea typeface="MS UI Gothic" panose="020B0600070205080204" pitchFamily="50" charset="-128"/>
              </a:rPr>
            </a:br>
            <a:r>
              <a:rPr kumimoji="1" lang="en-US" altLang="ja-JP" sz="2000" dirty="0">
                <a:solidFill>
                  <a:srgbClr val="009E73"/>
                </a:solidFill>
                <a:latin typeface="MS UI Gothic" panose="020B0600070205080204" pitchFamily="50" charset="-128"/>
                <a:ea typeface="MS UI Gothic" panose="020B0600070205080204" pitchFamily="50" charset="-128"/>
              </a:rPr>
              <a:t>100</a:t>
            </a:r>
            <a:r>
              <a:rPr kumimoji="1" lang="ja-JP" altLang="en-US" sz="2000" dirty="0">
                <a:solidFill>
                  <a:srgbClr val="009E73"/>
                </a:solidFill>
                <a:latin typeface="MS UI Gothic" panose="020B0600070205080204" pitchFamily="50" charset="-128"/>
                <a:ea typeface="MS UI Gothic" panose="020B0600070205080204" pitchFamily="50" charset="-128"/>
              </a:rPr>
              <a:t>で収束</a:t>
            </a:r>
          </a:p>
        </p:txBody>
      </p:sp>
      <p:sp>
        <p:nvSpPr>
          <p:cNvPr id="7" name="テキスト ボックス 6">
            <a:extLst>
              <a:ext uri="{FF2B5EF4-FFF2-40B4-BE49-F238E27FC236}">
                <a16:creationId xmlns:a16="http://schemas.microsoft.com/office/drawing/2014/main" id="{FB2A0C17-615D-2766-307D-E4BB646CFDF1}"/>
              </a:ext>
            </a:extLst>
          </p:cNvPr>
          <p:cNvSpPr txBox="1"/>
          <p:nvPr/>
        </p:nvSpPr>
        <p:spPr>
          <a:xfrm rot="19817854">
            <a:off x="1220285" y="2025322"/>
            <a:ext cx="1548822" cy="707886"/>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solidFill>
                  <a:srgbClr val="9300D2"/>
                </a:solidFill>
                <a:latin typeface="MS UI Gothic" panose="020B0600070205080204" pitchFamily="50" charset="-128"/>
                <a:ea typeface="MS UI Gothic" panose="020B0600070205080204" pitchFamily="50" charset="-128"/>
              </a:rPr>
              <a:t>要素数約</a:t>
            </a:r>
            <a:br>
              <a:rPr kumimoji="1" lang="en-US" altLang="ja-JP" sz="2000" dirty="0">
                <a:solidFill>
                  <a:srgbClr val="9300D2"/>
                </a:solidFill>
                <a:latin typeface="MS UI Gothic" panose="020B0600070205080204" pitchFamily="50" charset="-128"/>
                <a:ea typeface="MS UI Gothic" panose="020B0600070205080204" pitchFamily="50" charset="-128"/>
              </a:rPr>
            </a:br>
            <a:r>
              <a:rPr kumimoji="1" lang="en-US" altLang="ja-JP" sz="2000" dirty="0">
                <a:solidFill>
                  <a:srgbClr val="9300D2"/>
                </a:solidFill>
                <a:latin typeface="MS UI Gothic" panose="020B0600070205080204" pitchFamily="50" charset="-128"/>
                <a:ea typeface="MS UI Gothic" panose="020B0600070205080204" pitchFamily="50" charset="-128"/>
              </a:rPr>
              <a:t>20000</a:t>
            </a:r>
            <a:r>
              <a:rPr kumimoji="1" lang="ja-JP" altLang="en-US" sz="2000" dirty="0">
                <a:solidFill>
                  <a:srgbClr val="9300D2"/>
                </a:solidFill>
                <a:latin typeface="MS UI Gothic" panose="020B0600070205080204" pitchFamily="50" charset="-128"/>
                <a:ea typeface="MS UI Gothic" panose="020B0600070205080204" pitchFamily="50" charset="-128"/>
              </a:rPr>
              <a:t>で収束</a:t>
            </a:r>
          </a:p>
        </p:txBody>
      </p:sp>
      <p:sp>
        <p:nvSpPr>
          <p:cNvPr id="12" name="テキスト ボックス 11">
            <a:extLst>
              <a:ext uri="{FF2B5EF4-FFF2-40B4-BE49-F238E27FC236}">
                <a16:creationId xmlns:a16="http://schemas.microsoft.com/office/drawing/2014/main" id="{945BE6C6-3A10-3F9F-CFAC-84854398CF3E}"/>
              </a:ext>
            </a:extLst>
          </p:cNvPr>
          <p:cNvSpPr txBox="1"/>
          <p:nvPr/>
        </p:nvSpPr>
        <p:spPr>
          <a:xfrm>
            <a:off x="10921" y="5406315"/>
            <a:ext cx="2278630" cy="830997"/>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wrap="square" lIns="0" tIns="0" rIns="0" bIns="0" rtlCol="0">
            <a:spAutoFit/>
          </a:bodyPr>
          <a:lstStyle/>
          <a:p>
            <a:pPr algn="ctr"/>
            <a:r>
              <a:rPr kumimoji="1" lang="en-US" altLang="ja-JP" dirty="0">
                <a:solidFill>
                  <a:schemeClr val="tx1"/>
                </a:solidFill>
                <a:latin typeface="MS UI Gothic" panose="020B0600070205080204" pitchFamily="50" charset="-128"/>
                <a:ea typeface="MS UI Gothic" panose="020B0600070205080204" pitchFamily="50" charset="-128"/>
              </a:rPr>
              <a:t>CPE3</a:t>
            </a:r>
            <a:r>
              <a:rPr kumimoji="1" lang="ja-JP" altLang="en-US" dirty="0">
                <a:solidFill>
                  <a:schemeClr val="tx1"/>
                </a:solidFill>
                <a:latin typeface="MS UI Gothic" panose="020B0600070205080204" pitchFamily="50" charset="-128"/>
                <a:ea typeface="MS UI Gothic" panose="020B0600070205080204" pitchFamily="50" charset="-128"/>
              </a:rPr>
              <a:t>にとっては</a:t>
            </a:r>
            <a:br>
              <a:rPr kumimoji="1" lang="en-US" altLang="ja-JP" dirty="0">
                <a:solidFill>
                  <a:schemeClr val="tx1"/>
                </a:solidFill>
                <a:latin typeface="MS UI Gothic" panose="020B0600070205080204" pitchFamily="50" charset="-128"/>
                <a:ea typeface="MS UI Gothic" panose="020B0600070205080204" pitchFamily="50" charset="-128"/>
              </a:rPr>
            </a:br>
            <a:r>
              <a:rPr kumimoji="1" lang="ja-JP" altLang="en-US" dirty="0">
                <a:solidFill>
                  <a:schemeClr val="tx1"/>
                </a:solidFill>
                <a:latin typeface="MS UI Gothic" panose="020B0600070205080204" pitchFamily="50" charset="-128"/>
                <a:ea typeface="MS UI Gothic" panose="020B0600070205080204" pitchFamily="50" charset="-128"/>
              </a:rPr>
              <a:t>せん断</a:t>
            </a:r>
            <a:r>
              <a:rPr lang="ja-JP" altLang="en-US" dirty="0">
                <a:solidFill>
                  <a:schemeClr val="tx1"/>
                </a:solidFill>
                <a:latin typeface="MS UI Gothic" panose="020B0600070205080204" pitchFamily="50" charset="-128"/>
                <a:ea typeface="MS UI Gothic" panose="020B0600070205080204" pitchFamily="50" charset="-128"/>
              </a:rPr>
              <a:t>＆体積</a:t>
            </a:r>
            <a:r>
              <a:rPr kumimoji="1" lang="ja-JP" altLang="en-US" dirty="0">
                <a:solidFill>
                  <a:schemeClr val="tx1"/>
                </a:solidFill>
                <a:latin typeface="MS UI Gothic" panose="020B0600070205080204" pitchFamily="50" charset="-128"/>
                <a:ea typeface="MS UI Gothic" panose="020B0600070205080204" pitchFamily="50" charset="-128"/>
              </a:rPr>
              <a:t>ロッキングのダブルパンチ</a:t>
            </a:r>
          </a:p>
        </p:txBody>
      </p:sp>
    </p:spTree>
    <p:extLst>
      <p:ext uri="{BB962C8B-B14F-4D97-AF65-F5344CB8AC3E}">
        <p14:creationId xmlns:p14="http://schemas.microsoft.com/office/powerpoint/2010/main" val="3306195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92F78C3F-613F-9096-DC0C-2128F0D7E295}"/>
              </a:ext>
            </a:extLst>
          </p:cNvPr>
          <p:cNvSpPr>
            <a:spLocks noGrp="1"/>
          </p:cNvSpPr>
          <p:nvPr>
            <p:ph idx="1"/>
          </p:nvPr>
        </p:nvSpPr>
        <p:spPr/>
        <p:txBody>
          <a:bodyPr/>
          <a:lstStyle/>
          <a:p>
            <a:r>
              <a:rPr kumimoji="1" lang="ja-JP" altLang="en-US" dirty="0"/>
              <a:t>圧力チェッカーボーディングとは：</a:t>
            </a:r>
            <a:endParaRPr lang="en-US" altLang="ja-JP" dirty="0"/>
          </a:p>
          <a:p>
            <a:pPr lvl="1"/>
            <a:r>
              <a:rPr kumimoji="1" lang="ja-JP" altLang="en-US" dirty="0">
                <a:solidFill>
                  <a:srgbClr val="C00000"/>
                </a:solidFill>
              </a:rPr>
              <a:t>微圧縮材料で発生し，圧力分布がチェッカーボード状に振動する現象．</a:t>
            </a:r>
            <a:endParaRPr lang="en-US" altLang="ja-JP" dirty="0">
              <a:solidFill>
                <a:srgbClr val="C00000"/>
              </a:solidFill>
            </a:endParaRPr>
          </a:p>
          <a:p>
            <a:pPr lvl="1"/>
            <a:r>
              <a:rPr kumimoji="1" lang="ja-JP" altLang="en-US" dirty="0">
                <a:solidFill>
                  <a:srgbClr val="FF0000"/>
                </a:solidFill>
              </a:rPr>
              <a:t>メッシュを超々猛烈に細かくしてもほぼ解決できない．</a:t>
            </a:r>
            <a:endParaRPr kumimoji="1" lang="en-US" altLang="ja-JP" dirty="0">
              <a:solidFill>
                <a:srgbClr val="FF0000"/>
              </a:solidFill>
            </a:endParaRPr>
          </a:p>
          <a:p>
            <a:pPr lvl="1"/>
            <a:r>
              <a:rPr kumimoji="1" lang="ja-JP" altLang="en-US" dirty="0"/>
              <a:t>体積ロッキングより解決が難しい．∵体積ロッキングは変位</a:t>
            </a:r>
            <a:r>
              <a:rPr lang="en-US" altLang="ja-JP" dirty="0"/>
              <a:t>/</a:t>
            </a:r>
            <a:r>
              <a:rPr kumimoji="1" lang="ja-JP" altLang="en-US" dirty="0"/>
              <a:t>荷重の次元だが，圧力チェッカーボーディングは変位</a:t>
            </a:r>
            <a:r>
              <a:rPr kumimoji="1" lang="en-US" altLang="ja-JP" dirty="0"/>
              <a:t>/</a:t>
            </a:r>
            <a:r>
              <a:rPr kumimoji="1" lang="ja-JP" altLang="en-US" dirty="0"/>
              <a:t>荷重を微分したひずみ</a:t>
            </a:r>
            <a:r>
              <a:rPr kumimoji="1" lang="en-US" altLang="ja-JP" dirty="0"/>
              <a:t>/</a:t>
            </a:r>
            <a:r>
              <a:rPr kumimoji="1" lang="ja-JP" altLang="en-US" dirty="0"/>
              <a:t>応力に関する問題だから．</a:t>
            </a:r>
            <a:r>
              <a:rPr lang="ja-JP" altLang="en-US" dirty="0"/>
              <a:t>体積ロッキングは起きないが，圧力チェッカーボーディングは起きるケースがある．</a:t>
            </a:r>
            <a:r>
              <a:rPr lang="en-US" altLang="ja-JP" dirty="0"/>
              <a:t>(</a:t>
            </a:r>
            <a:r>
              <a:rPr lang="ja-JP" altLang="en-US" dirty="0"/>
              <a:t>例：</a:t>
            </a:r>
            <a:r>
              <a:rPr lang="en-US" altLang="ja-JP" dirty="0"/>
              <a:t>ABAQUS C3D4H)</a:t>
            </a:r>
          </a:p>
          <a:p>
            <a:pPr lvl="1"/>
            <a:r>
              <a:rPr lang="ja-JP" altLang="en-US" dirty="0"/>
              <a:t>圧縮性だと起こらないが，微圧縮微小変形でも起こる．</a:t>
            </a:r>
            <a:endParaRPr lang="en-US" altLang="ja-JP" dirty="0"/>
          </a:p>
          <a:p>
            <a:pPr lvl="1"/>
            <a:r>
              <a:rPr lang="ja-JP" altLang="en-US" dirty="0"/>
              <a:t>圧力コンターをポスト平滑処理無しで（積分点量を）可視化すれば気付ける．</a:t>
            </a:r>
            <a:br>
              <a:rPr lang="en-US" altLang="ja-JP" dirty="0"/>
            </a:br>
            <a:r>
              <a:rPr lang="ja-JP" altLang="en-US" dirty="0"/>
              <a:t>ただし，節点等でポスト平滑化して可視化等をしてしまうと気付けない事があるので要注意．</a:t>
            </a:r>
            <a:endParaRPr lang="en-US" altLang="ja-JP" dirty="0"/>
          </a:p>
          <a:p>
            <a:r>
              <a:rPr lang="ja-JP" altLang="en-US" dirty="0"/>
              <a:t>原因と対策：</a:t>
            </a:r>
            <a:endParaRPr lang="en-US" altLang="ja-JP" dirty="0"/>
          </a:p>
          <a:p>
            <a:pPr lvl="1"/>
            <a:r>
              <a:rPr lang="ja-JP" altLang="en-US" dirty="0"/>
              <a:t>使用する要素が原因．（定ひずみ要素，双１次完全積分要素，２次完全積分要素など）</a:t>
            </a:r>
            <a:endParaRPr lang="en-US" altLang="ja-JP" dirty="0"/>
          </a:p>
          <a:p>
            <a:pPr lvl="1"/>
            <a:r>
              <a:rPr lang="ja-JP" altLang="en-US" dirty="0"/>
              <a:t>綺麗なメッシュで</a:t>
            </a:r>
            <a:r>
              <a:rPr lang="en-US" altLang="ja-JP" dirty="0"/>
              <a:t>SRI</a:t>
            </a:r>
            <a:r>
              <a:rPr lang="ja-JP" altLang="en-US" dirty="0"/>
              <a:t>要素，</a:t>
            </a:r>
            <a:r>
              <a:rPr lang="en-US" altLang="ja-JP" dirty="0"/>
              <a:t>ABAQUS</a:t>
            </a:r>
            <a:r>
              <a:rPr lang="ja-JP" altLang="en-US" dirty="0"/>
              <a:t>の修正２次要素，高度な混合要素を使えばある程度抑えられる．</a:t>
            </a:r>
            <a:endParaRPr lang="en-US" altLang="ja-JP" dirty="0"/>
          </a:p>
          <a:p>
            <a:endParaRPr kumimoji="1" lang="en-US" altLang="ja-JP" dirty="0"/>
          </a:p>
          <a:p>
            <a:endParaRPr kumimoji="1" lang="ja-JP" altLang="en-US" dirty="0"/>
          </a:p>
        </p:txBody>
      </p:sp>
      <p:sp>
        <p:nvSpPr>
          <p:cNvPr id="3" name="タイトル 2">
            <a:extLst>
              <a:ext uri="{FF2B5EF4-FFF2-40B4-BE49-F238E27FC236}">
                <a16:creationId xmlns:a16="http://schemas.microsoft.com/office/drawing/2014/main" id="{1077A6A4-FB2C-C4D6-C81B-1ECA2BADFD3F}"/>
              </a:ext>
            </a:extLst>
          </p:cNvPr>
          <p:cNvSpPr>
            <a:spLocks noGrp="1"/>
          </p:cNvSpPr>
          <p:nvPr>
            <p:ph type="title"/>
          </p:nvPr>
        </p:nvSpPr>
        <p:spPr/>
        <p:txBody>
          <a:bodyPr/>
          <a:lstStyle/>
          <a:p>
            <a:r>
              <a:rPr kumimoji="1" lang="en-US" altLang="ja-JP" dirty="0"/>
              <a:t>3) </a:t>
            </a:r>
            <a:r>
              <a:rPr kumimoji="1" lang="ja-JP" altLang="en-US" dirty="0"/>
              <a:t>圧力チェッカーボーディング</a:t>
            </a:r>
          </a:p>
        </p:txBody>
      </p:sp>
      <p:sp>
        <p:nvSpPr>
          <p:cNvPr id="4" name="スライド番号プレースホルダー 3">
            <a:extLst>
              <a:ext uri="{FF2B5EF4-FFF2-40B4-BE49-F238E27FC236}">
                <a16:creationId xmlns:a16="http://schemas.microsoft.com/office/drawing/2014/main" id="{F831D708-7BCB-1D3D-FFE8-0E3E8AFF85F8}"/>
              </a:ext>
            </a:extLst>
          </p:cNvPr>
          <p:cNvSpPr>
            <a:spLocks noGrp="1"/>
          </p:cNvSpPr>
          <p:nvPr>
            <p:ph type="sldNum" sz="quarter" idx="4"/>
          </p:nvPr>
        </p:nvSpPr>
        <p:spPr/>
        <p:txBody>
          <a:bodyPr/>
          <a:lstStyle/>
          <a:p>
            <a:r>
              <a:rPr lang="en-US" altLang="ja-JP"/>
              <a:t>P. </a:t>
            </a:r>
            <a:fld id="{F8FDF831-B0A3-4B44-A20D-7581D5587101}" type="slidenum">
              <a:rPr lang="ja-JP" altLang="en-US" smtClean="0"/>
              <a:pPr/>
              <a:t>25</a:t>
            </a:fld>
            <a:endParaRPr lang="ja-JP" altLang="en-US" dirty="0"/>
          </a:p>
        </p:txBody>
      </p:sp>
    </p:spTree>
    <p:extLst>
      <p:ext uri="{BB962C8B-B14F-4D97-AF65-F5344CB8AC3E}">
        <p14:creationId xmlns:p14="http://schemas.microsoft.com/office/powerpoint/2010/main" val="3669839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367E7FB-C618-5707-BE47-9F59646F995B}"/>
              </a:ext>
            </a:extLst>
          </p:cNvPr>
          <p:cNvSpPr>
            <a:spLocks noGrp="1"/>
          </p:cNvSpPr>
          <p:nvPr>
            <p:ph idx="1"/>
          </p:nvPr>
        </p:nvSpPr>
        <p:spPr/>
        <p:txBody>
          <a:bodyPr/>
          <a:lstStyle/>
          <a:p>
            <a:r>
              <a:rPr kumimoji="1" lang="ja-JP" altLang="en-US" dirty="0"/>
              <a:t>具体例：体積ロッキングと同一例題</a:t>
            </a:r>
            <a:r>
              <a:rPr kumimoji="1" lang="en-US" altLang="ja-JP" dirty="0"/>
              <a:t>(</a:t>
            </a:r>
            <a:r>
              <a:rPr kumimoji="1" lang="ja-JP" altLang="en-US" dirty="0"/>
              <a:t>ポアソン比</a:t>
            </a:r>
            <a:r>
              <a:rPr kumimoji="1" lang="en-US" altLang="ja-JP" dirty="0">
                <a:solidFill>
                  <a:srgbClr val="C00000"/>
                </a:solidFill>
              </a:rPr>
              <a:t>0.49</a:t>
            </a:r>
            <a:r>
              <a:rPr kumimoji="1" lang="en-US" altLang="ja-JP" dirty="0"/>
              <a:t>)</a:t>
            </a:r>
            <a:r>
              <a:rPr kumimoji="1" lang="ja-JP" altLang="en-US" dirty="0"/>
              <a:t>での圧力分布</a:t>
            </a:r>
            <a:endParaRPr kumimoji="1" lang="en-US" altLang="ja-JP" dirty="0"/>
          </a:p>
          <a:p>
            <a:pPr lvl="1">
              <a:buFont typeface="Wingdings" panose="05000000000000000000" pitchFamily="2" charset="2"/>
              <a:buChar char="p"/>
            </a:pPr>
            <a:r>
              <a:rPr lang="en-US" altLang="ja-JP" dirty="0"/>
              <a:t>CPE4</a:t>
            </a:r>
            <a:br>
              <a:rPr lang="en-US" altLang="ja-JP" dirty="0"/>
            </a:br>
            <a:r>
              <a:rPr lang="ja-JP" altLang="en-US" dirty="0"/>
              <a:t>参照解</a:t>
            </a:r>
            <a:endParaRPr lang="en-US" altLang="ja-JP" dirty="0"/>
          </a:p>
          <a:p>
            <a:pPr marL="457200" lvl="1" indent="0">
              <a:buNone/>
            </a:pPr>
            <a:endParaRPr lang="en-US" altLang="ja-JP" dirty="0"/>
          </a:p>
          <a:p>
            <a:pPr lvl="1"/>
            <a:r>
              <a:rPr lang="en-US" altLang="ja-JP" dirty="0"/>
              <a:t>1/2</a:t>
            </a:r>
            <a:r>
              <a:rPr kumimoji="1" lang="en-US" altLang="ja-JP" dirty="0"/>
              <a:t> m</a:t>
            </a:r>
            <a:br>
              <a:rPr kumimoji="1" lang="en-US" altLang="ja-JP" dirty="0"/>
            </a:br>
            <a:r>
              <a:rPr kumimoji="1" lang="en-US" altLang="ja-JP" dirty="0"/>
              <a:t>mesh</a:t>
            </a:r>
          </a:p>
          <a:p>
            <a:pPr lvl="1"/>
            <a:endParaRPr lang="en-US" altLang="ja-JP" dirty="0"/>
          </a:p>
          <a:p>
            <a:pPr lvl="1"/>
            <a:r>
              <a:rPr lang="en-US" altLang="ja-JP" dirty="0"/>
              <a:t>1/4</a:t>
            </a:r>
            <a:r>
              <a:rPr kumimoji="1" lang="en-US" altLang="ja-JP" dirty="0"/>
              <a:t> m</a:t>
            </a:r>
            <a:br>
              <a:rPr kumimoji="1" lang="en-US" altLang="ja-JP" dirty="0"/>
            </a:br>
            <a:r>
              <a:rPr kumimoji="1" lang="en-US" altLang="ja-JP" dirty="0"/>
              <a:t>mesh</a:t>
            </a:r>
          </a:p>
          <a:p>
            <a:pPr lvl="1"/>
            <a:endParaRPr lang="en-US" altLang="ja-JP" dirty="0"/>
          </a:p>
          <a:p>
            <a:pPr lvl="1"/>
            <a:r>
              <a:rPr lang="en-US" altLang="ja-JP" dirty="0"/>
              <a:t>1/8</a:t>
            </a:r>
            <a:r>
              <a:rPr kumimoji="1" lang="en-US" altLang="ja-JP" dirty="0"/>
              <a:t> m</a:t>
            </a:r>
            <a:br>
              <a:rPr kumimoji="1" lang="en-US" altLang="ja-JP" dirty="0"/>
            </a:br>
            <a:r>
              <a:rPr kumimoji="1" lang="en-US" altLang="ja-JP" dirty="0"/>
              <a:t>mesh</a:t>
            </a:r>
            <a:endParaRPr kumimoji="1" lang="ja-JP" altLang="en-US" dirty="0"/>
          </a:p>
        </p:txBody>
      </p:sp>
      <p:sp>
        <p:nvSpPr>
          <p:cNvPr id="3" name="タイトル 2">
            <a:extLst>
              <a:ext uri="{FF2B5EF4-FFF2-40B4-BE49-F238E27FC236}">
                <a16:creationId xmlns:a16="http://schemas.microsoft.com/office/drawing/2014/main" id="{A16379E2-D7AF-A3FC-DF4D-F9B03A3CE15B}"/>
              </a:ext>
            </a:extLst>
          </p:cNvPr>
          <p:cNvSpPr>
            <a:spLocks noGrp="1"/>
          </p:cNvSpPr>
          <p:nvPr>
            <p:ph type="title"/>
          </p:nvPr>
        </p:nvSpPr>
        <p:spPr/>
        <p:txBody>
          <a:bodyPr/>
          <a:lstStyle/>
          <a:p>
            <a:r>
              <a:rPr kumimoji="1" lang="en-US" altLang="ja-JP" dirty="0"/>
              <a:t>3) </a:t>
            </a:r>
            <a:r>
              <a:rPr kumimoji="1" lang="ja-JP" altLang="en-US" dirty="0"/>
              <a:t>圧力チェッカーボーディング</a:t>
            </a:r>
          </a:p>
        </p:txBody>
      </p:sp>
      <p:sp>
        <p:nvSpPr>
          <p:cNvPr id="4" name="スライド番号プレースホルダー 3">
            <a:extLst>
              <a:ext uri="{FF2B5EF4-FFF2-40B4-BE49-F238E27FC236}">
                <a16:creationId xmlns:a16="http://schemas.microsoft.com/office/drawing/2014/main" id="{D95EE0D7-82D3-E49A-876B-2AD8F144D369}"/>
              </a:ext>
            </a:extLst>
          </p:cNvPr>
          <p:cNvSpPr>
            <a:spLocks noGrp="1"/>
          </p:cNvSpPr>
          <p:nvPr>
            <p:ph type="sldNum" sz="quarter" idx="4"/>
          </p:nvPr>
        </p:nvSpPr>
        <p:spPr/>
        <p:txBody>
          <a:bodyPr/>
          <a:lstStyle/>
          <a:p>
            <a:r>
              <a:rPr lang="en-US" altLang="ja-JP"/>
              <a:t>P. </a:t>
            </a:r>
            <a:fld id="{F8FDF831-B0A3-4B44-A20D-7581D5587101}" type="slidenum">
              <a:rPr lang="ja-JP" altLang="en-US" smtClean="0"/>
              <a:pPr/>
              <a:t>26</a:t>
            </a:fld>
            <a:endParaRPr lang="ja-JP" altLang="en-US" dirty="0"/>
          </a:p>
        </p:txBody>
      </p:sp>
      <p:pic>
        <p:nvPicPr>
          <p:cNvPr id="6" name="図 5" descr="黒い背景と白い文字&#10;&#10;自動的に生成された説明">
            <a:extLst>
              <a:ext uri="{FF2B5EF4-FFF2-40B4-BE49-F238E27FC236}">
                <a16:creationId xmlns:a16="http://schemas.microsoft.com/office/drawing/2014/main" id="{C197B8C6-DCF7-3B81-5673-8CD87EFD6870}"/>
              </a:ext>
            </a:extLst>
          </p:cNvPr>
          <p:cNvPicPr>
            <a:picLocks noChangeAspect="1"/>
          </p:cNvPicPr>
          <p:nvPr/>
        </p:nvPicPr>
        <p:blipFill rotWithShape="1">
          <a:blip r:embed="rId2">
            <a:extLst>
              <a:ext uri="{28A0092B-C50C-407E-A947-70E740481C1C}">
                <a14:useLocalDpi xmlns:a14="http://schemas.microsoft.com/office/drawing/2010/main" val="0"/>
              </a:ext>
            </a:extLst>
          </a:blip>
          <a:srcRect t="39671" b="21534"/>
          <a:stretch/>
        </p:blipFill>
        <p:spPr>
          <a:xfrm>
            <a:off x="2315580" y="2243438"/>
            <a:ext cx="8115300" cy="1653614"/>
          </a:xfrm>
          <a:prstGeom prst="rect">
            <a:avLst/>
          </a:prstGeom>
        </p:spPr>
      </p:pic>
      <p:pic>
        <p:nvPicPr>
          <p:cNvPr id="8" name="図 7" descr="図形&#10;&#10;中程度の精度で自動的に生成された説明">
            <a:extLst>
              <a:ext uri="{FF2B5EF4-FFF2-40B4-BE49-F238E27FC236}">
                <a16:creationId xmlns:a16="http://schemas.microsoft.com/office/drawing/2014/main" id="{05AB4D46-88F6-40DE-A357-4B4B34FC23DA}"/>
              </a:ext>
            </a:extLst>
          </p:cNvPr>
          <p:cNvPicPr>
            <a:picLocks noChangeAspect="1"/>
          </p:cNvPicPr>
          <p:nvPr/>
        </p:nvPicPr>
        <p:blipFill rotWithShape="1">
          <a:blip r:embed="rId3">
            <a:extLst>
              <a:ext uri="{28A0092B-C50C-407E-A947-70E740481C1C}">
                <a14:useLocalDpi xmlns:a14="http://schemas.microsoft.com/office/drawing/2010/main" val="0"/>
              </a:ext>
            </a:extLst>
          </a:blip>
          <a:srcRect t="39674" b="21531"/>
          <a:stretch/>
        </p:blipFill>
        <p:spPr>
          <a:xfrm>
            <a:off x="2315580" y="3539582"/>
            <a:ext cx="8115300" cy="1653614"/>
          </a:xfrm>
          <a:prstGeom prst="rect">
            <a:avLst/>
          </a:prstGeom>
        </p:spPr>
      </p:pic>
      <p:pic>
        <p:nvPicPr>
          <p:cNvPr id="10" name="図 9" descr="時計, メーター, 光 が含まれている画像&#10;&#10;自動的に生成された説明">
            <a:extLst>
              <a:ext uri="{FF2B5EF4-FFF2-40B4-BE49-F238E27FC236}">
                <a16:creationId xmlns:a16="http://schemas.microsoft.com/office/drawing/2014/main" id="{50AE5652-9EA7-3935-3FA9-0E0D95C38086}"/>
              </a:ext>
            </a:extLst>
          </p:cNvPr>
          <p:cNvPicPr>
            <a:picLocks noChangeAspect="1"/>
          </p:cNvPicPr>
          <p:nvPr/>
        </p:nvPicPr>
        <p:blipFill rotWithShape="1">
          <a:blip r:embed="rId4">
            <a:extLst>
              <a:ext uri="{28A0092B-C50C-407E-A947-70E740481C1C}">
                <a14:useLocalDpi xmlns:a14="http://schemas.microsoft.com/office/drawing/2010/main" val="0"/>
              </a:ext>
            </a:extLst>
          </a:blip>
          <a:srcRect t="39693" b="21512"/>
          <a:stretch/>
        </p:blipFill>
        <p:spPr>
          <a:xfrm>
            <a:off x="2315580" y="4771868"/>
            <a:ext cx="8115300" cy="1653613"/>
          </a:xfrm>
          <a:prstGeom prst="rect">
            <a:avLst/>
          </a:prstGeom>
        </p:spPr>
      </p:pic>
      <p:grpSp>
        <p:nvGrpSpPr>
          <p:cNvPr id="25" name="グループ化 24">
            <a:extLst>
              <a:ext uri="{FF2B5EF4-FFF2-40B4-BE49-F238E27FC236}">
                <a16:creationId xmlns:a16="http://schemas.microsoft.com/office/drawing/2014/main" id="{0FFBACF6-6EEE-3C92-4C41-365A341D69AB}"/>
              </a:ext>
            </a:extLst>
          </p:cNvPr>
          <p:cNvGrpSpPr/>
          <p:nvPr/>
        </p:nvGrpSpPr>
        <p:grpSpPr>
          <a:xfrm>
            <a:off x="10308468" y="2000574"/>
            <a:ext cx="1866309" cy="2868586"/>
            <a:chOff x="10308468" y="1077748"/>
            <a:chExt cx="1866309" cy="2868586"/>
          </a:xfrm>
        </p:grpSpPr>
        <p:pic>
          <p:nvPicPr>
            <p:cNvPr id="22" name="グラフィックス 21">
              <a:extLst>
                <a:ext uri="{FF2B5EF4-FFF2-40B4-BE49-F238E27FC236}">
                  <a16:creationId xmlns:a16="http://schemas.microsoft.com/office/drawing/2014/main" id="{C06841E2-5B28-E04A-C235-C29C2906F7C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642" t="1963" r="88647" b="69621"/>
            <a:stretch/>
          </p:blipFill>
          <p:spPr>
            <a:xfrm>
              <a:off x="10308468" y="1077748"/>
              <a:ext cx="1866309" cy="2868586"/>
            </a:xfrm>
            <a:prstGeom prst="rect">
              <a:avLst/>
            </a:prstGeom>
          </p:spPr>
        </p:pic>
        <p:sp>
          <p:nvSpPr>
            <p:cNvPr id="23" name="正方形/長方形 22">
              <a:extLst>
                <a:ext uri="{FF2B5EF4-FFF2-40B4-BE49-F238E27FC236}">
                  <a16:creationId xmlns:a16="http://schemas.microsoft.com/office/drawing/2014/main" id="{512470AD-AC83-14DF-8CC8-41EB1E6D03CA}"/>
                </a:ext>
              </a:extLst>
            </p:cNvPr>
            <p:cNvSpPr/>
            <p:nvPr/>
          </p:nvSpPr>
          <p:spPr>
            <a:xfrm>
              <a:off x="10920536" y="1448780"/>
              <a:ext cx="1116124" cy="180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Yu Gothic UI" panose="020B0500000000000000" pitchFamily="50" charset="-128"/>
                <a:ea typeface="Yu Gothic UI" panose="020B0500000000000000" pitchFamily="50" charset="-128"/>
              </a:endParaRPr>
            </a:p>
          </p:txBody>
        </p:sp>
        <p:sp>
          <p:nvSpPr>
            <p:cNvPr id="24" name="正方形/長方形 23">
              <a:extLst>
                <a:ext uri="{FF2B5EF4-FFF2-40B4-BE49-F238E27FC236}">
                  <a16:creationId xmlns:a16="http://schemas.microsoft.com/office/drawing/2014/main" id="{7A9A21D4-3D00-497C-1495-A47F8B37C2FB}"/>
                </a:ext>
              </a:extLst>
            </p:cNvPr>
            <p:cNvSpPr/>
            <p:nvPr/>
          </p:nvSpPr>
          <p:spPr>
            <a:xfrm>
              <a:off x="10895335" y="3645024"/>
              <a:ext cx="1116124" cy="180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Yu Gothic UI" panose="020B0500000000000000" pitchFamily="50" charset="-128"/>
                <a:ea typeface="Yu Gothic UI" panose="020B0500000000000000" pitchFamily="50" charset="-128"/>
              </a:endParaRPr>
            </a:p>
          </p:txBody>
        </p:sp>
      </p:grpSp>
      <p:pic>
        <p:nvPicPr>
          <p:cNvPr id="7" name="図 6" descr="道路 が含まれている画像&#10;&#10;自動的に生成された説明">
            <a:extLst>
              <a:ext uri="{FF2B5EF4-FFF2-40B4-BE49-F238E27FC236}">
                <a16:creationId xmlns:a16="http://schemas.microsoft.com/office/drawing/2014/main" id="{112AF1EF-8DA0-004E-188E-3C32D5AE8EE3}"/>
              </a:ext>
            </a:extLst>
          </p:cNvPr>
          <p:cNvPicPr>
            <a:picLocks noChangeAspect="1"/>
          </p:cNvPicPr>
          <p:nvPr/>
        </p:nvPicPr>
        <p:blipFill>
          <a:blip r:embed="rId7">
            <a:extLst>
              <a:ext uri="{28A0092B-C50C-407E-A947-70E740481C1C}">
                <a14:useLocalDpi xmlns:a14="http://schemas.microsoft.com/office/drawing/2010/main" val="0"/>
              </a:ext>
            </a:extLst>
          </a:blip>
          <a:srcRect t="40748" b="24275"/>
          <a:stretch/>
        </p:blipFill>
        <p:spPr>
          <a:xfrm>
            <a:off x="2279576" y="1052736"/>
            <a:ext cx="8151304" cy="1639991"/>
          </a:xfrm>
          <a:prstGeom prst="rect">
            <a:avLst/>
          </a:prstGeom>
        </p:spPr>
      </p:pic>
      <p:sp>
        <p:nvSpPr>
          <p:cNvPr id="5" name="テキスト ボックス 4">
            <a:extLst>
              <a:ext uri="{FF2B5EF4-FFF2-40B4-BE49-F238E27FC236}">
                <a16:creationId xmlns:a16="http://schemas.microsoft.com/office/drawing/2014/main" id="{1416F5B9-4B5A-0FE6-25D8-3EF3B47C92C0}"/>
              </a:ext>
            </a:extLst>
          </p:cNvPr>
          <p:cNvSpPr txBox="1"/>
          <p:nvPr/>
        </p:nvSpPr>
        <p:spPr>
          <a:xfrm>
            <a:off x="10376989" y="703194"/>
            <a:ext cx="1569661" cy="707886"/>
          </a:xfrm>
          <a:prstGeom prst="rect">
            <a:avLst/>
          </a:prstGeom>
          <a:solidFill>
            <a:schemeClr val="bg1">
              <a:lumMod val="75000"/>
            </a:schemeClr>
          </a:solid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要素は</a:t>
            </a:r>
            <a:r>
              <a:rPr kumimoji="1" lang="en-US" altLang="ja-JP" sz="2000" dirty="0">
                <a:latin typeface="MS UI Gothic" panose="020B0600070205080204" pitchFamily="50" charset="-128"/>
                <a:ea typeface="MS UI Gothic" panose="020B0600070205080204" pitchFamily="50" charset="-128"/>
              </a:rPr>
              <a:t>CPE3</a:t>
            </a:r>
            <a:br>
              <a:rPr kumimoji="1"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または</a:t>
            </a:r>
            <a:r>
              <a:rPr kumimoji="1" lang="en-US" altLang="ja-JP" sz="2000" dirty="0">
                <a:latin typeface="MS UI Gothic" panose="020B0600070205080204" pitchFamily="50" charset="-128"/>
                <a:ea typeface="MS UI Gothic" panose="020B0600070205080204" pitchFamily="50" charset="-128"/>
              </a:rPr>
              <a:t>CPE3H</a:t>
            </a:r>
            <a:endParaRPr kumimoji="1" lang="ja-JP" altLang="en-US" sz="2000" dirty="0">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4014271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367E7FB-C618-5707-BE47-9F59646F995B}"/>
              </a:ext>
            </a:extLst>
          </p:cNvPr>
          <p:cNvSpPr>
            <a:spLocks noGrp="1"/>
          </p:cNvSpPr>
          <p:nvPr>
            <p:ph idx="1"/>
          </p:nvPr>
        </p:nvSpPr>
        <p:spPr/>
        <p:txBody>
          <a:bodyPr/>
          <a:lstStyle/>
          <a:p>
            <a:r>
              <a:rPr kumimoji="1" lang="ja-JP" altLang="en-US" dirty="0"/>
              <a:t>具体例：体積ロッキングと同一例題</a:t>
            </a:r>
            <a:r>
              <a:rPr kumimoji="1" lang="en-US" altLang="ja-JP" dirty="0"/>
              <a:t>(</a:t>
            </a:r>
            <a:r>
              <a:rPr kumimoji="1" lang="ja-JP" altLang="en-US" dirty="0"/>
              <a:t>ポアソン比</a:t>
            </a:r>
            <a:r>
              <a:rPr kumimoji="1" lang="en-US" altLang="ja-JP" dirty="0">
                <a:solidFill>
                  <a:srgbClr val="C00000"/>
                </a:solidFill>
              </a:rPr>
              <a:t>0.49</a:t>
            </a:r>
            <a:r>
              <a:rPr kumimoji="1" lang="en-US" altLang="ja-JP" dirty="0"/>
              <a:t>)</a:t>
            </a:r>
            <a:r>
              <a:rPr kumimoji="1" lang="ja-JP" altLang="en-US" dirty="0"/>
              <a:t>での圧力分布</a:t>
            </a:r>
            <a:endParaRPr kumimoji="1" lang="en-US" altLang="ja-JP" dirty="0"/>
          </a:p>
          <a:p>
            <a:pPr lvl="1"/>
            <a:r>
              <a:rPr lang="en-US" altLang="ja-JP" dirty="0"/>
              <a:t>1/16 m</a:t>
            </a:r>
            <a:br>
              <a:rPr lang="en-US" altLang="ja-JP" dirty="0"/>
            </a:br>
            <a:r>
              <a:rPr lang="en-US" altLang="ja-JP" dirty="0"/>
              <a:t>mesh</a:t>
            </a:r>
          </a:p>
          <a:p>
            <a:pPr lvl="1"/>
            <a:endParaRPr kumimoji="1" lang="en-US" altLang="ja-JP" dirty="0"/>
          </a:p>
          <a:p>
            <a:pPr lvl="1"/>
            <a:r>
              <a:rPr kumimoji="1" lang="en-US" altLang="ja-JP" dirty="0"/>
              <a:t>1/32 m</a:t>
            </a:r>
            <a:br>
              <a:rPr kumimoji="1" lang="en-US" altLang="ja-JP" dirty="0"/>
            </a:br>
            <a:r>
              <a:rPr kumimoji="1" lang="en-US" altLang="ja-JP" dirty="0"/>
              <a:t>mesh</a:t>
            </a:r>
          </a:p>
          <a:p>
            <a:pPr lvl="1"/>
            <a:endParaRPr lang="en-US" altLang="ja-JP" dirty="0"/>
          </a:p>
          <a:p>
            <a:pPr lvl="1"/>
            <a:r>
              <a:rPr kumimoji="1" lang="en-US" altLang="ja-JP" dirty="0"/>
              <a:t>1/64 m</a:t>
            </a:r>
            <a:br>
              <a:rPr kumimoji="1" lang="en-US" altLang="ja-JP" dirty="0"/>
            </a:br>
            <a:r>
              <a:rPr kumimoji="1" lang="en-US" altLang="ja-JP" dirty="0"/>
              <a:t>mesh</a:t>
            </a:r>
            <a:endParaRPr kumimoji="1" lang="ja-JP" altLang="en-US" dirty="0"/>
          </a:p>
        </p:txBody>
      </p:sp>
      <p:sp>
        <p:nvSpPr>
          <p:cNvPr id="3" name="タイトル 2">
            <a:extLst>
              <a:ext uri="{FF2B5EF4-FFF2-40B4-BE49-F238E27FC236}">
                <a16:creationId xmlns:a16="http://schemas.microsoft.com/office/drawing/2014/main" id="{A16379E2-D7AF-A3FC-DF4D-F9B03A3CE15B}"/>
              </a:ext>
            </a:extLst>
          </p:cNvPr>
          <p:cNvSpPr>
            <a:spLocks noGrp="1"/>
          </p:cNvSpPr>
          <p:nvPr>
            <p:ph type="title"/>
          </p:nvPr>
        </p:nvSpPr>
        <p:spPr/>
        <p:txBody>
          <a:bodyPr/>
          <a:lstStyle/>
          <a:p>
            <a:r>
              <a:rPr kumimoji="1" lang="en-US" altLang="ja-JP" dirty="0"/>
              <a:t>3) </a:t>
            </a:r>
            <a:r>
              <a:rPr kumimoji="1" lang="ja-JP" altLang="en-US" dirty="0"/>
              <a:t>圧力チェッカーボーディング</a:t>
            </a:r>
          </a:p>
        </p:txBody>
      </p:sp>
      <p:sp>
        <p:nvSpPr>
          <p:cNvPr id="4" name="スライド番号プレースホルダー 3">
            <a:extLst>
              <a:ext uri="{FF2B5EF4-FFF2-40B4-BE49-F238E27FC236}">
                <a16:creationId xmlns:a16="http://schemas.microsoft.com/office/drawing/2014/main" id="{D95EE0D7-82D3-E49A-876B-2AD8F144D369}"/>
              </a:ext>
            </a:extLst>
          </p:cNvPr>
          <p:cNvSpPr>
            <a:spLocks noGrp="1"/>
          </p:cNvSpPr>
          <p:nvPr>
            <p:ph type="sldNum" sz="quarter" idx="4"/>
          </p:nvPr>
        </p:nvSpPr>
        <p:spPr/>
        <p:txBody>
          <a:bodyPr/>
          <a:lstStyle/>
          <a:p>
            <a:r>
              <a:rPr lang="en-US" altLang="ja-JP"/>
              <a:t>P. </a:t>
            </a:r>
            <a:fld id="{F8FDF831-B0A3-4B44-A20D-7581D5587101}" type="slidenum">
              <a:rPr lang="ja-JP" altLang="en-US" smtClean="0"/>
              <a:pPr/>
              <a:t>27</a:t>
            </a:fld>
            <a:endParaRPr lang="ja-JP" altLang="en-US" dirty="0"/>
          </a:p>
        </p:txBody>
      </p:sp>
      <p:pic>
        <p:nvPicPr>
          <p:cNvPr id="12" name="図 11" descr="黒い背景に白い文字がある&#10;&#10;低い精度で自動的に生成された説明">
            <a:extLst>
              <a:ext uri="{FF2B5EF4-FFF2-40B4-BE49-F238E27FC236}">
                <a16:creationId xmlns:a16="http://schemas.microsoft.com/office/drawing/2014/main" id="{343C0B4B-AE03-D94F-804A-F6A595B19752}"/>
              </a:ext>
            </a:extLst>
          </p:cNvPr>
          <p:cNvPicPr>
            <a:picLocks noChangeAspect="1"/>
          </p:cNvPicPr>
          <p:nvPr/>
        </p:nvPicPr>
        <p:blipFill rotWithShape="1">
          <a:blip r:embed="rId2">
            <a:extLst>
              <a:ext uri="{28A0092B-C50C-407E-A947-70E740481C1C}">
                <a14:useLocalDpi xmlns:a14="http://schemas.microsoft.com/office/drawing/2010/main" val="0"/>
              </a:ext>
            </a:extLst>
          </a:blip>
          <a:srcRect t="39990" b="21215"/>
          <a:stretch/>
        </p:blipFill>
        <p:spPr>
          <a:xfrm>
            <a:off x="2315580" y="980728"/>
            <a:ext cx="8115300" cy="1653613"/>
          </a:xfrm>
          <a:prstGeom prst="rect">
            <a:avLst/>
          </a:prstGeom>
        </p:spPr>
      </p:pic>
      <p:pic>
        <p:nvPicPr>
          <p:cNvPr id="14" name="図 13" descr="黒い背景に白い文字がある&#10;&#10;低い精度で自動的に生成された説明">
            <a:extLst>
              <a:ext uri="{FF2B5EF4-FFF2-40B4-BE49-F238E27FC236}">
                <a16:creationId xmlns:a16="http://schemas.microsoft.com/office/drawing/2014/main" id="{D8F36D6C-BB8C-3112-A54C-D639EF082875}"/>
              </a:ext>
            </a:extLst>
          </p:cNvPr>
          <p:cNvPicPr>
            <a:picLocks noChangeAspect="1"/>
          </p:cNvPicPr>
          <p:nvPr/>
        </p:nvPicPr>
        <p:blipFill rotWithShape="1">
          <a:blip r:embed="rId3">
            <a:extLst>
              <a:ext uri="{28A0092B-C50C-407E-A947-70E740481C1C}">
                <a14:useLocalDpi xmlns:a14="http://schemas.microsoft.com/office/drawing/2010/main" val="0"/>
              </a:ext>
            </a:extLst>
          </a:blip>
          <a:srcRect t="40486" b="21882"/>
          <a:stretch/>
        </p:blipFill>
        <p:spPr>
          <a:xfrm>
            <a:off x="2315580" y="2276872"/>
            <a:ext cx="8115300" cy="1604041"/>
          </a:xfrm>
          <a:prstGeom prst="rect">
            <a:avLst/>
          </a:prstGeom>
        </p:spPr>
      </p:pic>
      <p:pic>
        <p:nvPicPr>
          <p:cNvPr id="7" name="図 6" descr="座る, グリーン, 光 が含まれている画像&#10;&#10;自動的に生成された説明">
            <a:extLst>
              <a:ext uri="{FF2B5EF4-FFF2-40B4-BE49-F238E27FC236}">
                <a16:creationId xmlns:a16="http://schemas.microsoft.com/office/drawing/2014/main" id="{66F561B9-A307-6660-E7D6-78C80A24AAF4}"/>
              </a:ext>
            </a:extLst>
          </p:cNvPr>
          <p:cNvPicPr>
            <a:picLocks noChangeAspect="1"/>
          </p:cNvPicPr>
          <p:nvPr/>
        </p:nvPicPr>
        <p:blipFill rotWithShape="1">
          <a:blip r:embed="rId4">
            <a:extLst>
              <a:ext uri="{28A0092B-C50C-407E-A947-70E740481C1C}">
                <a14:useLocalDpi xmlns:a14="http://schemas.microsoft.com/office/drawing/2010/main" val="0"/>
              </a:ext>
            </a:extLst>
          </a:blip>
          <a:srcRect t="31446" b="31446"/>
          <a:stretch/>
        </p:blipFill>
        <p:spPr>
          <a:xfrm>
            <a:off x="2315580" y="3537012"/>
            <a:ext cx="8115300" cy="1581706"/>
          </a:xfrm>
          <a:prstGeom prst="rect">
            <a:avLst/>
          </a:prstGeom>
        </p:spPr>
      </p:pic>
      <p:sp>
        <p:nvSpPr>
          <p:cNvPr id="17" name="テキスト ボックス 16">
            <a:extLst>
              <a:ext uri="{FF2B5EF4-FFF2-40B4-BE49-F238E27FC236}">
                <a16:creationId xmlns:a16="http://schemas.microsoft.com/office/drawing/2014/main" id="{5942DCA7-8E56-65F8-8E29-BE0D25931E1C}"/>
              </a:ext>
            </a:extLst>
          </p:cNvPr>
          <p:cNvSpPr txBox="1"/>
          <p:nvPr/>
        </p:nvSpPr>
        <p:spPr>
          <a:xfrm>
            <a:off x="1897922" y="5121188"/>
            <a:ext cx="8395247" cy="769441"/>
          </a:xfrm>
          <a:prstGeom prst="rect">
            <a:avLst/>
          </a:prstGeom>
          <a:solidFill>
            <a:srgbClr val="FF0000"/>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200" dirty="0">
                <a:latin typeface="MS UI Gothic" panose="020B0600070205080204" pitchFamily="50" charset="-128"/>
                <a:ea typeface="MS UI Gothic" panose="020B0600070205080204" pitchFamily="50" charset="-128"/>
              </a:rPr>
              <a:t>CPE4(Q4-SRI)</a:t>
            </a:r>
            <a:r>
              <a:rPr kumimoji="1" lang="ja-JP" altLang="en-US" sz="2200" dirty="0">
                <a:latin typeface="MS UI Gothic" panose="020B0600070205080204" pitchFamily="50" charset="-128"/>
                <a:ea typeface="MS UI Gothic" panose="020B0600070205080204" pitchFamily="50" charset="-128"/>
              </a:rPr>
              <a:t>要素なら普通に綺麗な圧力分布が得られるにも関わらず，</a:t>
            </a:r>
            <a:br>
              <a:rPr kumimoji="1" lang="ja-JP" altLang="en-US" sz="2200" dirty="0">
                <a:latin typeface="MS UI Gothic" panose="020B0600070205080204" pitchFamily="50" charset="-128"/>
                <a:ea typeface="MS UI Gothic" panose="020B0600070205080204" pitchFamily="50" charset="-128"/>
              </a:rPr>
            </a:br>
            <a:r>
              <a:rPr kumimoji="1" lang="en-US" altLang="ja-JP" sz="2200" dirty="0">
                <a:latin typeface="MS UI Gothic" panose="020B0600070205080204" pitchFamily="50" charset="-128"/>
                <a:ea typeface="MS UI Gothic" panose="020B0600070205080204" pitchFamily="50" charset="-128"/>
              </a:rPr>
              <a:t>CPE3(T3)</a:t>
            </a:r>
            <a:r>
              <a:rPr kumimoji="1" lang="ja-JP" altLang="en-US" sz="2200" dirty="0">
                <a:latin typeface="MS UI Gothic" panose="020B0600070205080204" pitchFamily="50" charset="-128"/>
                <a:ea typeface="MS UI Gothic" panose="020B0600070205080204" pitchFamily="50" charset="-128"/>
              </a:rPr>
              <a:t>要素だと</a:t>
            </a:r>
            <a:r>
              <a:rPr kumimoji="1" lang="en-US" altLang="ja-JP" sz="2200" dirty="0">
                <a:latin typeface="MS UI Gothic" panose="020B0600070205080204" pitchFamily="50" charset="-128"/>
                <a:ea typeface="MS UI Gothic" panose="020B0600070205080204" pitchFamily="50" charset="-128"/>
              </a:rPr>
              <a:t>100,000</a:t>
            </a:r>
            <a:r>
              <a:rPr kumimoji="1" lang="ja-JP" altLang="en-US" sz="2200" dirty="0">
                <a:latin typeface="MS UI Gothic" panose="020B0600070205080204" pitchFamily="50" charset="-128"/>
                <a:ea typeface="MS UI Gothic" panose="020B0600070205080204" pitchFamily="50" charset="-128"/>
              </a:rPr>
              <a:t>要素でも一向に圧力振動がなくならない．</a:t>
            </a:r>
          </a:p>
        </p:txBody>
      </p:sp>
      <p:grpSp>
        <p:nvGrpSpPr>
          <p:cNvPr id="19" name="グループ化 18">
            <a:extLst>
              <a:ext uri="{FF2B5EF4-FFF2-40B4-BE49-F238E27FC236}">
                <a16:creationId xmlns:a16="http://schemas.microsoft.com/office/drawing/2014/main" id="{DC773C2A-B598-1E97-3A76-CC28672468C3}"/>
              </a:ext>
            </a:extLst>
          </p:cNvPr>
          <p:cNvGrpSpPr/>
          <p:nvPr/>
        </p:nvGrpSpPr>
        <p:grpSpPr>
          <a:xfrm>
            <a:off x="10308468" y="1988840"/>
            <a:ext cx="1866309" cy="2868586"/>
            <a:chOff x="10308468" y="1077748"/>
            <a:chExt cx="1866309" cy="2868586"/>
          </a:xfrm>
        </p:grpSpPr>
        <p:pic>
          <p:nvPicPr>
            <p:cNvPr id="20" name="グラフィックス 19">
              <a:extLst>
                <a:ext uri="{FF2B5EF4-FFF2-40B4-BE49-F238E27FC236}">
                  <a16:creationId xmlns:a16="http://schemas.microsoft.com/office/drawing/2014/main" id="{3B0F07AE-A1DF-447B-8CD3-A58CD341A87E}"/>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642" t="1963" r="88647" b="69621"/>
            <a:stretch/>
          </p:blipFill>
          <p:spPr>
            <a:xfrm>
              <a:off x="10308468" y="1077748"/>
              <a:ext cx="1866309" cy="2868586"/>
            </a:xfrm>
            <a:prstGeom prst="rect">
              <a:avLst/>
            </a:prstGeom>
          </p:spPr>
        </p:pic>
        <p:sp>
          <p:nvSpPr>
            <p:cNvPr id="21" name="正方形/長方形 20">
              <a:extLst>
                <a:ext uri="{FF2B5EF4-FFF2-40B4-BE49-F238E27FC236}">
                  <a16:creationId xmlns:a16="http://schemas.microsoft.com/office/drawing/2014/main" id="{EF9B5C45-2891-98F2-C4E8-AB145BF8A138}"/>
                </a:ext>
              </a:extLst>
            </p:cNvPr>
            <p:cNvSpPr/>
            <p:nvPr/>
          </p:nvSpPr>
          <p:spPr>
            <a:xfrm>
              <a:off x="10920536" y="1448780"/>
              <a:ext cx="1116124" cy="180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Yu Gothic UI" panose="020B0500000000000000" pitchFamily="50" charset="-128"/>
                <a:ea typeface="Yu Gothic UI" panose="020B0500000000000000" pitchFamily="50" charset="-128"/>
              </a:endParaRPr>
            </a:p>
          </p:txBody>
        </p:sp>
        <p:sp>
          <p:nvSpPr>
            <p:cNvPr id="22" name="正方形/長方形 21">
              <a:extLst>
                <a:ext uri="{FF2B5EF4-FFF2-40B4-BE49-F238E27FC236}">
                  <a16:creationId xmlns:a16="http://schemas.microsoft.com/office/drawing/2014/main" id="{3DEDE2F0-1FF8-A81E-4A9C-3B3CB6AF034B}"/>
                </a:ext>
              </a:extLst>
            </p:cNvPr>
            <p:cNvSpPr/>
            <p:nvPr/>
          </p:nvSpPr>
          <p:spPr>
            <a:xfrm>
              <a:off x="10895335" y="3645024"/>
              <a:ext cx="1116124" cy="180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Yu Gothic UI" panose="020B0500000000000000" pitchFamily="50" charset="-128"/>
                <a:ea typeface="Yu Gothic UI" panose="020B0500000000000000" pitchFamily="50" charset="-128"/>
              </a:endParaRPr>
            </a:p>
          </p:txBody>
        </p:sp>
      </p:grpSp>
      <p:sp>
        <p:nvSpPr>
          <p:cNvPr id="5" name="テキスト ボックス 4">
            <a:extLst>
              <a:ext uri="{FF2B5EF4-FFF2-40B4-BE49-F238E27FC236}">
                <a16:creationId xmlns:a16="http://schemas.microsoft.com/office/drawing/2014/main" id="{D61A8E6B-F304-3C08-A065-39F961435D74}"/>
              </a:ext>
            </a:extLst>
          </p:cNvPr>
          <p:cNvSpPr txBox="1"/>
          <p:nvPr/>
        </p:nvSpPr>
        <p:spPr>
          <a:xfrm>
            <a:off x="0" y="5909802"/>
            <a:ext cx="12174777" cy="369332"/>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dirty="0">
                <a:latin typeface="MS UI Gothic" panose="020B0600070205080204" pitchFamily="50" charset="-128"/>
                <a:ea typeface="MS UI Gothic" panose="020B0600070205080204" pitchFamily="50" charset="-128"/>
              </a:rPr>
              <a:t>要素数を</a:t>
            </a:r>
            <a:r>
              <a:rPr kumimoji="1" lang="ja-JP" altLang="en-US" dirty="0">
                <a:latin typeface="MS UI Gothic" panose="020B0600070205080204" pitchFamily="50" charset="-128"/>
                <a:ea typeface="MS UI Gothic" panose="020B0600070205080204" pitchFamily="50" charset="-128"/>
              </a:rPr>
              <a:t>増やせば圧力振動の振幅は徐々に小さくはなるが，収束速度は猛烈に遅く，実用上は「収束しない」と言って過言ではない．</a:t>
            </a:r>
          </a:p>
        </p:txBody>
      </p:sp>
      <p:sp>
        <p:nvSpPr>
          <p:cNvPr id="6" name="テキスト ボックス 5">
            <a:extLst>
              <a:ext uri="{FF2B5EF4-FFF2-40B4-BE49-F238E27FC236}">
                <a16:creationId xmlns:a16="http://schemas.microsoft.com/office/drawing/2014/main" id="{CA750743-F05F-8C00-2EDF-3FB2060B6C2F}"/>
              </a:ext>
            </a:extLst>
          </p:cNvPr>
          <p:cNvSpPr txBox="1"/>
          <p:nvPr/>
        </p:nvSpPr>
        <p:spPr>
          <a:xfrm>
            <a:off x="10376989" y="703194"/>
            <a:ext cx="1569661" cy="707886"/>
          </a:xfrm>
          <a:prstGeom prst="rect">
            <a:avLst/>
          </a:prstGeom>
          <a:solidFill>
            <a:schemeClr val="bg1">
              <a:lumMod val="75000"/>
            </a:schemeClr>
          </a:solid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要素は</a:t>
            </a:r>
            <a:r>
              <a:rPr kumimoji="1" lang="en-US" altLang="ja-JP" sz="2000" dirty="0">
                <a:latin typeface="MS UI Gothic" panose="020B0600070205080204" pitchFamily="50" charset="-128"/>
                <a:ea typeface="MS UI Gothic" panose="020B0600070205080204" pitchFamily="50" charset="-128"/>
              </a:rPr>
              <a:t>CPE3</a:t>
            </a:r>
            <a:br>
              <a:rPr kumimoji="1"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または</a:t>
            </a:r>
            <a:r>
              <a:rPr kumimoji="1" lang="en-US" altLang="ja-JP" sz="2000" dirty="0">
                <a:latin typeface="MS UI Gothic" panose="020B0600070205080204" pitchFamily="50" charset="-128"/>
                <a:ea typeface="MS UI Gothic" panose="020B0600070205080204" pitchFamily="50" charset="-128"/>
              </a:rPr>
              <a:t>CPE3H</a:t>
            </a:r>
            <a:endParaRPr kumimoji="1" lang="ja-JP" altLang="en-US" sz="2000" dirty="0">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2586744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D37C0E4-3D37-6285-F129-5E4BB3D06BED}"/>
              </a:ext>
            </a:extLst>
          </p:cNvPr>
          <p:cNvSpPr>
            <a:spLocks noGrp="1"/>
          </p:cNvSpPr>
          <p:nvPr>
            <p:ph idx="1"/>
          </p:nvPr>
        </p:nvSpPr>
        <p:spPr/>
        <p:txBody>
          <a:bodyPr/>
          <a:lstStyle/>
          <a:p>
            <a:r>
              <a:rPr kumimoji="1" lang="ja-JP" altLang="en-US" dirty="0"/>
              <a:t>アスペクト比硬化</a:t>
            </a:r>
            <a:r>
              <a:rPr kumimoji="1" lang="en-US" altLang="ja-JP" dirty="0"/>
              <a:t>(</a:t>
            </a:r>
            <a:r>
              <a:rPr lang="en-US" altLang="ja-JP" dirty="0"/>
              <a:t>Aspect Ratio Stiffening</a:t>
            </a:r>
            <a:r>
              <a:rPr kumimoji="1" lang="en-US" altLang="ja-JP" dirty="0"/>
              <a:t>)</a:t>
            </a:r>
            <a:r>
              <a:rPr kumimoji="1" lang="ja-JP" altLang="en-US" dirty="0"/>
              <a:t>とは：</a:t>
            </a:r>
            <a:endParaRPr lang="en-US" altLang="ja-JP" dirty="0"/>
          </a:p>
          <a:p>
            <a:pPr lvl="1"/>
            <a:r>
              <a:rPr kumimoji="1" lang="ja-JP" altLang="en-US" dirty="0">
                <a:solidFill>
                  <a:srgbClr val="FF0000"/>
                </a:solidFill>
              </a:rPr>
              <a:t>細長い要素</a:t>
            </a:r>
            <a:r>
              <a:rPr kumimoji="1" lang="ja-JP" altLang="en-US" dirty="0"/>
              <a:t>でメッシュ分割を行うと，</a:t>
            </a:r>
            <a:r>
              <a:rPr kumimoji="1" lang="ja-JP" altLang="en-US" dirty="0">
                <a:solidFill>
                  <a:srgbClr val="FF0000"/>
                </a:solidFill>
              </a:rPr>
              <a:t>長手方向の曲げが硬くなってしまう現象．</a:t>
            </a:r>
            <a:endParaRPr kumimoji="1" lang="en-US" altLang="ja-JP" dirty="0">
              <a:solidFill>
                <a:srgbClr val="FF0000"/>
              </a:solidFill>
            </a:endParaRPr>
          </a:p>
          <a:p>
            <a:pPr lvl="1"/>
            <a:r>
              <a:rPr kumimoji="1" lang="ja-JP" altLang="en-US" dirty="0"/>
              <a:t>薄板などを構造要素ではなく連続体要素でモデル化した際に頻発．</a:t>
            </a:r>
            <a:endParaRPr kumimoji="1" lang="en-US" altLang="ja-JP" dirty="0"/>
          </a:p>
          <a:p>
            <a:pPr lvl="1"/>
            <a:r>
              <a:rPr kumimoji="1" lang="ja-JP" altLang="en-US" dirty="0"/>
              <a:t>ロッキングフリーな要素（</a:t>
            </a:r>
            <a:r>
              <a:rPr kumimoji="1" lang="en-US" altLang="ja-JP" dirty="0"/>
              <a:t>SRI</a:t>
            </a:r>
            <a:r>
              <a:rPr kumimoji="1" lang="ja-JP" altLang="en-US" dirty="0"/>
              <a:t>要素など）を使用しても起こり得る．</a:t>
            </a:r>
            <a:endParaRPr lang="en-US" altLang="ja-JP" dirty="0"/>
          </a:p>
          <a:p>
            <a:pPr lvl="1"/>
            <a:r>
              <a:rPr lang="ja-JP" altLang="en-US" dirty="0"/>
              <a:t>圧縮性でも微小変形でも起こる．</a:t>
            </a:r>
            <a:endParaRPr lang="en-US" altLang="ja-JP" dirty="0"/>
          </a:p>
          <a:p>
            <a:r>
              <a:rPr lang="ja-JP" altLang="en-US" dirty="0"/>
              <a:t>原因と対策：</a:t>
            </a:r>
            <a:endParaRPr lang="en-US" altLang="ja-JP" dirty="0"/>
          </a:p>
          <a:p>
            <a:pPr lvl="1"/>
            <a:r>
              <a:rPr kumimoji="1" lang="ja-JP" altLang="en-US" dirty="0"/>
              <a:t>初期メッシュの切り方，もしくは大変形が原因．</a:t>
            </a:r>
            <a:endParaRPr lang="en-US" altLang="ja-JP" dirty="0"/>
          </a:p>
          <a:p>
            <a:pPr lvl="1"/>
            <a:r>
              <a:rPr lang="ja-JP" altLang="en-US" dirty="0"/>
              <a:t>初期メッシュが原因ならメッシュを作り直せば解決する．</a:t>
            </a:r>
            <a:endParaRPr lang="en-US" altLang="ja-JP" dirty="0"/>
          </a:p>
          <a:p>
            <a:pPr lvl="1"/>
            <a:r>
              <a:rPr kumimoji="1" lang="ja-JP" altLang="en-US" dirty="0"/>
              <a:t>大変形によってメッシュのアスペクト比が大きくなる問題の場合，根本解決法はリメッシングぐらいしかない．</a:t>
            </a:r>
            <a:endParaRPr lang="en-US" altLang="ja-JP" dirty="0"/>
          </a:p>
          <a:p>
            <a:pPr lvl="1"/>
            <a:r>
              <a:rPr kumimoji="1" lang="ja-JP" altLang="en-US" dirty="0"/>
              <a:t>高次要素を使って解決することも出来るが，大たわみ問題に限られる．</a:t>
            </a:r>
            <a:br>
              <a:rPr kumimoji="1" lang="en-US" altLang="ja-JP" dirty="0"/>
            </a:br>
            <a:r>
              <a:rPr kumimoji="1" lang="ja-JP" altLang="en-US" dirty="0"/>
              <a:t>（大ひずみ問題ではお勧めできない．）</a:t>
            </a:r>
          </a:p>
        </p:txBody>
      </p:sp>
      <p:sp>
        <p:nvSpPr>
          <p:cNvPr id="3" name="タイトル 2">
            <a:extLst>
              <a:ext uri="{FF2B5EF4-FFF2-40B4-BE49-F238E27FC236}">
                <a16:creationId xmlns:a16="http://schemas.microsoft.com/office/drawing/2014/main" id="{3BC573E1-5D1C-7336-8A6D-FF238370F842}"/>
              </a:ext>
            </a:extLst>
          </p:cNvPr>
          <p:cNvSpPr>
            <a:spLocks noGrp="1"/>
          </p:cNvSpPr>
          <p:nvPr>
            <p:ph type="title"/>
          </p:nvPr>
        </p:nvSpPr>
        <p:spPr/>
        <p:txBody>
          <a:bodyPr/>
          <a:lstStyle/>
          <a:p>
            <a:r>
              <a:rPr lang="en-US" altLang="ja-JP" dirty="0"/>
              <a:t>4) </a:t>
            </a:r>
            <a:r>
              <a:rPr lang="ja-JP" altLang="en-US" dirty="0"/>
              <a:t>アスペクト比硬化</a:t>
            </a:r>
            <a:endParaRPr kumimoji="1" lang="ja-JP" altLang="en-US" dirty="0"/>
          </a:p>
        </p:txBody>
      </p:sp>
      <p:sp>
        <p:nvSpPr>
          <p:cNvPr id="4" name="スライド番号プレースホルダー 3">
            <a:extLst>
              <a:ext uri="{FF2B5EF4-FFF2-40B4-BE49-F238E27FC236}">
                <a16:creationId xmlns:a16="http://schemas.microsoft.com/office/drawing/2014/main" id="{9CB109CF-2294-369A-63FD-0F3B12B978FD}"/>
              </a:ext>
            </a:extLst>
          </p:cNvPr>
          <p:cNvSpPr>
            <a:spLocks noGrp="1"/>
          </p:cNvSpPr>
          <p:nvPr>
            <p:ph type="sldNum" sz="quarter" idx="4"/>
          </p:nvPr>
        </p:nvSpPr>
        <p:spPr/>
        <p:txBody>
          <a:bodyPr/>
          <a:lstStyle/>
          <a:p>
            <a:r>
              <a:rPr lang="en-US" altLang="ja-JP"/>
              <a:t>P. </a:t>
            </a:r>
            <a:fld id="{F8FDF831-B0A3-4B44-A20D-7581D5587101}" type="slidenum">
              <a:rPr lang="ja-JP" altLang="en-US" smtClean="0"/>
              <a:pPr/>
              <a:t>28</a:t>
            </a:fld>
            <a:endParaRPr lang="ja-JP" altLang="en-US" dirty="0"/>
          </a:p>
        </p:txBody>
      </p:sp>
    </p:spTree>
    <p:extLst>
      <p:ext uri="{BB962C8B-B14F-4D97-AF65-F5344CB8AC3E}">
        <p14:creationId xmlns:p14="http://schemas.microsoft.com/office/powerpoint/2010/main" val="2549422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D37C0E4-3D37-6285-F129-5E4BB3D06BED}"/>
              </a:ext>
            </a:extLst>
          </p:cNvPr>
          <p:cNvSpPr>
            <a:spLocks noGrp="1"/>
          </p:cNvSpPr>
          <p:nvPr>
            <p:ph idx="1"/>
          </p:nvPr>
        </p:nvSpPr>
        <p:spPr/>
        <p:txBody>
          <a:bodyPr/>
          <a:lstStyle/>
          <a:p>
            <a:r>
              <a:rPr lang="ja-JP" altLang="en-US" dirty="0"/>
              <a:t>具体例：せん断</a:t>
            </a:r>
            <a:r>
              <a:rPr kumimoji="1" lang="ja-JP" altLang="en-US" dirty="0"/>
              <a:t>ロッキングと同じ片持梁の例題（</a:t>
            </a:r>
            <a:r>
              <a:rPr lang="ja-JP" altLang="en-US" dirty="0"/>
              <a:t>ヤング率</a:t>
            </a:r>
            <a:r>
              <a:rPr lang="en-US" altLang="ja-JP" dirty="0"/>
              <a:t>1 </a:t>
            </a:r>
            <a:r>
              <a:rPr lang="en-US" altLang="ja-JP" dirty="0" err="1"/>
              <a:t>GPa</a:t>
            </a:r>
            <a:r>
              <a:rPr lang="ja-JP" altLang="en-US" dirty="0"/>
              <a:t>，ポアソン比</a:t>
            </a:r>
            <a:r>
              <a:rPr lang="en-US" altLang="ja-JP" dirty="0"/>
              <a:t>0.3</a:t>
            </a:r>
            <a:r>
              <a:rPr lang="ja-JP" altLang="en-US" dirty="0"/>
              <a:t>の微小変形解析</a:t>
            </a:r>
            <a:r>
              <a:rPr kumimoji="1" lang="ja-JP" altLang="en-US" dirty="0"/>
              <a:t>）で，</a:t>
            </a:r>
            <a:r>
              <a:rPr kumimoji="1" lang="en-US" altLang="ja-JP" dirty="0"/>
              <a:t>CPE4</a:t>
            </a:r>
            <a:r>
              <a:rPr kumimoji="1" lang="ja-JP" altLang="en-US" dirty="0"/>
              <a:t>（</a:t>
            </a:r>
            <a:r>
              <a:rPr kumimoji="1" lang="en-US" altLang="ja-JP" dirty="0"/>
              <a:t>Q4-SRI</a:t>
            </a:r>
            <a:r>
              <a:rPr kumimoji="1" lang="ja-JP" altLang="en-US" dirty="0"/>
              <a:t>要素）のメッシュの切り方のみを変える．</a:t>
            </a:r>
            <a:br>
              <a:rPr lang="en-US" altLang="ja-JP" dirty="0"/>
            </a:br>
            <a:endParaRPr kumimoji="1" lang="en-US" altLang="ja-JP" dirty="0"/>
          </a:p>
          <a:p>
            <a:pPr lvl="1"/>
            <a:r>
              <a:rPr lang="ja-JP" altLang="en-US" dirty="0"/>
              <a:t>アスペクト比</a:t>
            </a:r>
            <a:r>
              <a:rPr lang="en-US" altLang="ja-JP" dirty="0"/>
              <a:t>(AR)</a:t>
            </a:r>
            <a:r>
              <a:rPr lang="ja-JP" altLang="en-US" dirty="0"/>
              <a:t>が</a:t>
            </a:r>
            <a:r>
              <a:rPr lang="en-US" altLang="ja-JP" dirty="0"/>
              <a:t>10</a:t>
            </a:r>
            <a:r>
              <a:rPr lang="ja-JP" altLang="en-US" dirty="0"/>
              <a:t>の高アスペクト比なメッシュの例（</a:t>
            </a:r>
            <a:r>
              <a:rPr lang="en-US" altLang="ja-JP" dirty="0"/>
              <a:t>6x6 = 36</a:t>
            </a:r>
            <a:r>
              <a:rPr lang="ja-JP" altLang="en-US" dirty="0"/>
              <a:t>要素）</a:t>
            </a:r>
            <a:br>
              <a:rPr lang="en-US" altLang="ja-JP" dirty="0"/>
            </a:br>
            <a:br>
              <a:rPr lang="en-US" altLang="ja-JP" dirty="0"/>
            </a:br>
            <a:br>
              <a:rPr lang="en-US" altLang="ja-JP" dirty="0"/>
            </a:br>
            <a:br>
              <a:rPr lang="en-US" altLang="ja-JP" dirty="0"/>
            </a:br>
            <a:r>
              <a:rPr lang="en-US" altLang="ja-JP" dirty="0"/>
              <a:t>1x1</a:t>
            </a:r>
            <a:r>
              <a:rPr lang="ja-JP" altLang="en-US" dirty="0"/>
              <a:t>から</a:t>
            </a:r>
            <a:r>
              <a:rPr lang="en-US" altLang="ja-JP" dirty="0"/>
              <a:t>13x13</a:t>
            </a:r>
            <a:r>
              <a:rPr lang="ja-JP" altLang="en-US" dirty="0"/>
              <a:t>までの</a:t>
            </a:r>
            <a:r>
              <a:rPr lang="en-US" altLang="ja-JP" dirty="0"/>
              <a:t>13</a:t>
            </a:r>
            <a:r>
              <a:rPr lang="ja-JP" altLang="en-US" dirty="0"/>
              <a:t>パターンで解析．</a:t>
            </a:r>
            <a:br>
              <a:rPr lang="en-US" altLang="ja-JP" dirty="0"/>
            </a:br>
            <a:endParaRPr kumimoji="1" lang="en-US" altLang="ja-JP" dirty="0"/>
          </a:p>
          <a:p>
            <a:pPr lvl="1"/>
            <a:r>
              <a:rPr kumimoji="1" lang="ja-JP" altLang="en-US" dirty="0"/>
              <a:t>アスペクト比</a:t>
            </a:r>
            <a:r>
              <a:rPr kumimoji="1" lang="en-US" altLang="ja-JP" dirty="0"/>
              <a:t>(AR)</a:t>
            </a:r>
            <a:r>
              <a:rPr kumimoji="1" lang="ja-JP" altLang="en-US" dirty="0"/>
              <a:t>が</a:t>
            </a:r>
            <a:r>
              <a:rPr kumimoji="1" lang="en-US" altLang="ja-JP" dirty="0"/>
              <a:t>1</a:t>
            </a:r>
            <a:r>
              <a:rPr kumimoji="1" lang="ja-JP" altLang="en-US" dirty="0"/>
              <a:t>の低アスペクト比な</a:t>
            </a:r>
            <a:r>
              <a:rPr lang="ja-JP" altLang="en-US" dirty="0"/>
              <a:t>（</a:t>
            </a:r>
            <a:r>
              <a:rPr kumimoji="1" lang="ja-JP" altLang="en-US" dirty="0"/>
              <a:t>正方形）メッシュの例（</a:t>
            </a:r>
            <a:r>
              <a:rPr kumimoji="1" lang="en-US" altLang="ja-JP" dirty="0"/>
              <a:t>2x20 = 40 </a:t>
            </a:r>
            <a:r>
              <a:rPr kumimoji="1" lang="ja-JP" altLang="en-US" dirty="0"/>
              <a:t>要素）</a:t>
            </a:r>
            <a:br>
              <a:rPr kumimoji="1" lang="en-US" altLang="ja-JP" dirty="0"/>
            </a:br>
            <a:br>
              <a:rPr kumimoji="1" lang="en-US" altLang="ja-JP" dirty="0"/>
            </a:br>
            <a:br>
              <a:rPr kumimoji="1" lang="en-US" altLang="ja-JP" dirty="0"/>
            </a:br>
            <a:br>
              <a:rPr kumimoji="1" lang="en-US" altLang="ja-JP" dirty="0"/>
            </a:br>
            <a:r>
              <a:rPr kumimoji="1" lang="en-US" altLang="ja-JP" dirty="0"/>
              <a:t>1x10</a:t>
            </a:r>
            <a:r>
              <a:rPr kumimoji="1" lang="ja-JP" altLang="en-US" dirty="0"/>
              <a:t>から</a:t>
            </a:r>
            <a:r>
              <a:rPr kumimoji="1" lang="en-US" altLang="ja-JP" dirty="0"/>
              <a:t>4x40</a:t>
            </a:r>
            <a:r>
              <a:rPr kumimoji="1" lang="ja-JP" altLang="en-US" dirty="0"/>
              <a:t>までの</a:t>
            </a:r>
            <a:r>
              <a:rPr kumimoji="1" lang="en-US" altLang="ja-JP" dirty="0"/>
              <a:t>4</a:t>
            </a:r>
            <a:r>
              <a:rPr kumimoji="1" lang="ja-JP" altLang="en-US" dirty="0"/>
              <a:t>パターンで解析．</a:t>
            </a:r>
          </a:p>
        </p:txBody>
      </p:sp>
      <p:sp>
        <p:nvSpPr>
          <p:cNvPr id="3" name="タイトル 2">
            <a:extLst>
              <a:ext uri="{FF2B5EF4-FFF2-40B4-BE49-F238E27FC236}">
                <a16:creationId xmlns:a16="http://schemas.microsoft.com/office/drawing/2014/main" id="{3BC573E1-5D1C-7336-8A6D-FF238370F842}"/>
              </a:ext>
            </a:extLst>
          </p:cNvPr>
          <p:cNvSpPr>
            <a:spLocks noGrp="1"/>
          </p:cNvSpPr>
          <p:nvPr>
            <p:ph type="title"/>
          </p:nvPr>
        </p:nvSpPr>
        <p:spPr/>
        <p:txBody>
          <a:bodyPr/>
          <a:lstStyle/>
          <a:p>
            <a:r>
              <a:rPr lang="en-US" altLang="ja-JP" dirty="0"/>
              <a:t>4) </a:t>
            </a:r>
            <a:r>
              <a:rPr lang="ja-JP" altLang="en-US" dirty="0"/>
              <a:t>アスペクト比硬化</a:t>
            </a:r>
            <a:endParaRPr kumimoji="1" lang="ja-JP" altLang="en-US" dirty="0"/>
          </a:p>
        </p:txBody>
      </p:sp>
      <p:sp>
        <p:nvSpPr>
          <p:cNvPr id="4" name="スライド番号プレースホルダー 3">
            <a:extLst>
              <a:ext uri="{FF2B5EF4-FFF2-40B4-BE49-F238E27FC236}">
                <a16:creationId xmlns:a16="http://schemas.microsoft.com/office/drawing/2014/main" id="{9CB109CF-2294-369A-63FD-0F3B12B978FD}"/>
              </a:ext>
            </a:extLst>
          </p:cNvPr>
          <p:cNvSpPr>
            <a:spLocks noGrp="1"/>
          </p:cNvSpPr>
          <p:nvPr>
            <p:ph type="sldNum" sz="quarter" idx="4"/>
          </p:nvPr>
        </p:nvSpPr>
        <p:spPr/>
        <p:txBody>
          <a:bodyPr/>
          <a:lstStyle/>
          <a:p>
            <a:r>
              <a:rPr lang="en-US" altLang="ja-JP"/>
              <a:t>P. </a:t>
            </a:r>
            <a:fld id="{F8FDF831-B0A3-4B44-A20D-7581D5587101}" type="slidenum">
              <a:rPr lang="ja-JP" altLang="en-US" smtClean="0"/>
              <a:pPr/>
              <a:t>29</a:t>
            </a:fld>
            <a:endParaRPr lang="ja-JP" altLang="en-US" dirty="0"/>
          </a:p>
        </p:txBody>
      </p:sp>
      <p:pic>
        <p:nvPicPr>
          <p:cNvPr id="6" name="グラフィックス 5">
            <a:extLst>
              <a:ext uri="{FF2B5EF4-FFF2-40B4-BE49-F238E27FC236}">
                <a16:creationId xmlns:a16="http://schemas.microsoft.com/office/drawing/2014/main" id="{BDFECDF5-0B30-6AD9-CCCA-C1C77D581E5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2125" b="42125"/>
          <a:stretch/>
        </p:blipFill>
        <p:spPr>
          <a:xfrm>
            <a:off x="1258548" y="4581128"/>
            <a:ext cx="9673972" cy="1080120"/>
          </a:xfrm>
          <a:prstGeom prst="rect">
            <a:avLst/>
          </a:prstGeom>
        </p:spPr>
      </p:pic>
      <p:pic>
        <p:nvPicPr>
          <p:cNvPr id="8" name="グラフィックス 7">
            <a:extLst>
              <a:ext uri="{FF2B5EF4-FFF2-40B4-BE49-F238E27FC236}">
                <a16:creationId xmlns:a16="http://schemas.microsoft.com/office/drawing/2014/main" id="{C5081E02-A5A0-33DD-D36D-0BC389855AB7}"/>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2563" b="41687"/>
          <a:stretch/>
        </p:blipFill>
        <p:spPr>
          <a:xfrm>
            <a:off x="1265309" y="2384884"/>
            <a:ext cx="9673972" cy="1080120"/>
          </a:xfrm>
          <a:prstGeom prst="rect">
            <a:avLst/>
          </a:prstGeom>
        </p:spPr>
      </p:pic>
    </p:spTree>
    <p:extLst>
      <p:ext uri="{BB962C8B-B14F-4D97-AF65-F5344CB8AC3E}">
        <p14:creationId xmlns:p14="http://schemas.microsoft.com/office/powerpoint/2010/main" val="952381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5930FE2C-4874-7544-CA0F-44B717A27C04}"/>
              </a:ext>
            </a:extLst>
          </p:cNvPr>
          <p:cNvSpPr>
            <a:spLocks noGrp="1"/>
          </p:cNvSpPr>
          <p:nvPr>
            <p:ph type="ctrTitle"/>
          </p:nvPr>
        </p:nvSpPr>
        <p:spPr>
          <a:solidFill>
            <a:srgbClr val="404040"/>
          </a:solidFill>
        </p:spPr>
        <p:txBody>
          <a:bodyPr/>
          <a:lstStyle/>
          <a:p>
            <a:r>
              <a:rPr lang="en-US" altLang="ja-JP" dirty="0"/>
              <a:t>0</a:t>
            </a:r>
            <a:r>
              <a:rPr lang="en-US" altLang="ja-JP" dirty="0">
                <a:solidFill>
                  <a:schemeClr val="bg1"/>
                </a:solidFill>
              </a:rPr>
              <a:t>. </a:t>
            </a:r>
            <a:r>
              <a:rPr lang="ja-JP" altLang="en-US" dirty="0">
                <a:solidFill>
                  <a:schemeClr val="bg1"/>
                </a:solidFill>
              </a:rPr>
              <a:t>はじめに</a:t>
            </a:r>
          </a:p>
        </p:txBody>
      </p:sp>
      <p:sp>
        <p:nvSpPr>
          <p:cNvPr id="4" name="スライド番号プレースホルダー 3">
            <a:extLst>
              <a:ext uri="{FF2B5EF4-FFF2-40B4-BE49-F238E27FC236}">
                <a16:creationId xmlns:a16="http://schemas.microsoft.com/office/drawing/2014/main" id="{5ABB1D65-F0A8-DEF3-78E9-A6BE985C3E52}"/>
              </a:ext>
            </a:extLst>
          </p:cNvPr>
          <p:cNvSpPr>
            <a:spLocks noGrp="1"/>
          </p:cNvSpPr>
          <p:nvPr>
            <p:ph type="sldNum" sz="quarter" idx="4"/>
          </p:nvPr>
        </p:nvSpPr>
        <p:spPr/>
        <p:txBody>
          <a:bodyPr/>
          <a:lstStyle/>
          <a:p>
            <a:r>
              <a:rPr lang="en-US" altLang="ja-JP"/>
              <a:t>P. </a:t>
            </a:r>
            <a:fld id="{F8FDF831-B0A3-4B44-A20D-7581D5587101}" type="slidenum">
              <a:rPr lang="ja-JP" altLang="en-US" smtClean="0"/>
              <a:pPr/>
              <a:t>3</a:t>
            </a:fld>
            <a:endParaRPr lang="ja-JP" altLang="en-US" dirty="0"/>
          </a:p>
        </p:txBody>
      </p:sp>
    </p:spTree>
    <p:extLst>
      <p:ext uri="{BB962C8B-B14F-4D97-AF65-F5344CB8AC3E}">
        <p14:creationId xmlns:p14="http://schemas.microsoft.com/office/powerpoint/2010/main" val="1563441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A687F92-4404-DAB9-354C-713D2E581151}"/>
              </a:ext>
            </a:extLst>
          </p:cNvPr>
          <p:cNvSpPr>
            <a:spLocks noGrp="1"/>
          </p:cNvSpPr>
          <p:nvPr>
            <p:ph idx="1"/>
          </p:nvPr>
        </p:nvSpPr>
        <p:spPr/>
        <p:txBody>
          <a:bodyPr/>
          <a:lstStyle/>
          <a:p>
            <a:pPr>
              <a:buFont typeface="Wingdings" panose="05000000000000000000" pitchFamily="2" charset="2"/>
              <a:buChar char="p"/>
            </a:pPr>
            <a:r>
              <a:rPr kumimoji="1" lang="ja-JP" altLang="en-US" dirty="0"/>
              <a:t>先端たわみ量比較</a:t>
            </a:r>
          </a:p>
        </p:txBody>
      </p:sp>
      <p:sp>
        <p:nvSpPr>
          <p:cNvPr id="3" name="タイトル 2">
            <a:extLst>
              <a:ext uri="{FF2B5EF4-FFF2-40B4-BE49-F238E27FC236}">
                <a16:creationId xmlns:a16="http://schemas.microsoft.com/office/drawing/2014/main" id="{BC4281F7-59F3-A8E7-A479-9F781C618610}"/>
              </a:ext>
            </a:extLst>
          </p:cNvPr>
          <p:cNvSpPr>
            <a:spLocks noGrp="1"/>
          </p:cNvSpPr>
          <p:nvPr>
            <p:ph type="title"/>
          </p:nvPr>
        </p:nvSpPr>
        <p:spPr/>
        <p:txBody>
          <a:bodyPr/>
          <a:lstStyle/>
          <a:p>
            <a:r>
              <a:rPr lang="en-US" altLang="ja-JP" dirty="0"/>
              <a:t>4) </a:t>
            </a:r>
            <a:r>
              <a:rPr lang="ja-JP" altLang="en-US" dirty="0"/>
              <a:t>アスペクト比硬化</a:t>
            </a:r>
            <a:endParaRPr kumimoji="1" lang="ja-JP" altLang="en-US" dirty="0"/>
          </a:p>
        </p:txBody>
      </p:sp>
      <p:sp>
        <p:nvSpPr>
          <p:cNvPr id="4" name="スライド番号プレースホルダー 3">
            <a:extLst>
              <a:ext uri="{FF2B5EF4-FFF2-40B4-BE49-F238E27FC236}">
                <a16:creationId xmlns:a16="http://schemas.microsoft.com/office/drawing/2014/main" id="{7DA5FA94-3E1B-0EA3-C00C-520BB36869A0}"/>
              </a:ext>
            </a:extLst>
          </p:cNvPr>
          <p:cNvSpPr>
            <a:spLocks noGrp="1"/>
          </p:cNvSpPr>
          <p:nvPr>
            <p:ph type="sldNum" sz="quarter" idx="4"/>
          </p:nvPr>
        </p:nvSpPr>
        <p:spPr/>
        <p:txBody>
          <a:bodyPr/>
          <a:lstStyle/>
          <a:p>
            <a:r>
              <a:rPr lang="en-US" altLang="ja-JP"/>
              <a:t>P. </a:t>
            </a:r>
            <a:fld id="{F8FDF831-B0A3-4B44-A20D-7581D5587101}" type="slidenum">
              <a:rPr lang="ja-JP" altLang="en-US" smtClean="0"/>
              <a:pPr/>
              <a:t>30</a:t>
            </a:fld>
            <a:endParaRPr lang="ja-JP" altLang="en-US" dirty="0"/>
          </a:p>
        </p:txBody>
      </p:sp>
      <p:pic>
        <p:nvPicPr>
          <p:cNvPr id="6" name="グラフィックス 5">
            <a:extLst>
              <a:ext uri="{FF2B5EF4-FFF2-40B4-BE49-F238E27FC236}">
                <a16:creationId xmlns:a16="http://schemas.microsoft.com/office/drawing/2014/main" id="{E1138A04-2398-3AF6-0FEA-65804905E6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50720" y="1052736"/>
            <a:ext cx="7776864" cy="4375320"/>
          </a:xfrm>
          <a:prstGeom prst="rect">
            <a:avLst/>
          </a:prstGeom>
        </p:spPr>
      </p:pic>
      <p:sp>
        <p:nvSpPr>
          <p:cNvPr id="9" name="テキスト ボックス 8">
            <a:extLst>
              <a:ext uri="{FF2B5EF4-FFF2-40B4-BE49-F238E27FC236}">
                <a16:creationId xmlns:a16="http://schemas.microsoft.com/office/drawing/2014/main" id="{CB7545B6-2538-B3CF-499C-35ADA1EF0167}"/>
              </a:ext>
            </a:extLst>
          </p:cNvPr>
          <p:cNvSpPr txBox="1"/>
          <p:nvPr/>
        </p:nvSpPr>
        <p:spPr>
          <a:xfrm>
            <a:off x="2323508" y="5473980"/>
            <a:ext cx="7544052" cy="830997"/>
          </a:xfrm>
          <a:prstGeom prst="rect">
            <a:avLst/>
          </a:prstGeom>
          <a:solidFill>
            <a:srgbClr val="FFFF00"/>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400" dirty="0">
                <a:latin typeface="MS UI Gothic" panose="020B0600070205080204" pitchFamily="50" charset="-128"/>
                <a:ea typeface="MS UI Gothic" panose="020B0600070205080204" pitchFamily="50" charset="-128"/>
              </a:rPr>
              <a:t>要素のアスペクト比が高いと，ロッキングフリーな</a:t>
            </a:r>
            <a:r>
              <a:rPr kumimoji="1" lang="en-US" altLang="ja-JP" sz="2400" dirty="0">
                <a:latin typeface="MS UI Gothic" panose="020B0600070205080204" pitchFamily="50" charset="-128"/>
                <a:ea typeface="MS UI Gothic" panose="020B0600070205080204" pitchFamily="50" charset="-128"/>
              </a:rPr>
              <a:t>SRI</a:t>
            </a:r>
            <a:r>
              <a:rPr kumimoji="1" lang="ja-JP" altLang="en-US" sz="2400" dirty="0">
                <a:latin typeface="MS UI Gothic" panose="020B0600070205080204" pitchFamily="50" charset="-128"/>
                <a:ea typeface="MS UI Gothic" panose="020B0600070205080204" pitchFamily="50" charset="-128"/>
              </a:rPr>
              <a:t>要素ですら</a:t>
            </a:r>
            <a:br>
              <a:rPr kumimoji="1" lang="en-US" altLang="ja-JP" sz="2400" dirty="0">
                <a:latin typeface="MS UI Gothic" panose="020B0600070205080204" pitchFamily="50" charset="-128"/>
                <a:ea typeface="MS UI Gothic" panose="020B0600070205080204" pitchFamily="50" charset="-128"/>
              </a:rPr>
            </a:br>
            <a:r>
              <a:rPr kumimoji="1" lang="ja-JP" altLang="en-US" sz="2400" dirty="0">
                <a:latin typeface="MS UI Gothic" panose="020B0600070205080204" pitchFamily="50" charset="-128"/>
                <a:ea typeface="MS UI Gothic" panose="020B0600070205080204" pitchFamily="50" charset="-128"/>
              </a:rPr>
              <a:t>ロッキングしているかの様に硬くなる．</a:t>
            </a:r>
          </a:p>
        </p:txBody>
      </p:sp>
    </p:spTree>
    <p:extLst>
      <p:ext uri="{BB962C8B-B14F-4D97-AF65-F5344CB8AC3E}">
        <p14:creationId xmlns:p14="http://schemas.microsoft.com/office/powerpoint/2010/main" val="3981862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40B2262-15E0-5871-384D-229DB69FBC27}"/>
              </a:ext>
            </a:extLst>
          </p:cNvPr>
          <p:cNvSpPr>
            <a:spLocks noGrp="1"/>
          </p:cNvSpPr>
          <p:nvPr>
            <p:ph idx="1"/>
          </p:nvPr>
        </p:nvSpPr>
        <p:spPr/>
        <p:txBody>
          <a:bodyPr/>
          <a:lstStyle/>
          <a:p>
            <a:pPr marL="0" indent="0">
              <a:buNone/>
            </a:pPr>
            <a:endParaRPr kumimoji="1" lang="en-US" altLang="ja-JP" sz="3600" dirty="0"/>
          </a:p>
          <a:p>
            <a:r>
              <a:rPr lang="ja-JP" altLang="en-US" dirty="0"/>
              <a:t>２次要素の節点反力振動とは：</a:t>
            </a:r>
            <a:endParaRPr lang="en-US" altLang="ja-JP" dirty="0"/>
          </a:p>
          <a:p>
            <a:pPr lvl="1"/>
            <a:r>
              <a:rPr lang="ja-JP" altLang="en-US" dirty="0"/>
              <a:t>角節点が荷重をあまり負担せず，中間節点が荷重の大半を負担してしまい，</a:t>
            </a:r>
            <a:br>
              <a:rPr lang="en-US" altLang="ja-JP" dirty="0"/>
            </a:br>
            <a:r>
              <a:rPr lang="ja-JP" altLang="en-US" dirty="0">
                <a:solidFill>
                  <a:srgbClr val="FF0000"/>
                </a:solidFill>
              </a:rPr>
              <a:t>節点反力が空間的に振動する現象．</a:t>
            </a:r>
            <a:endParaRPr lang="en-US" altLang="ja-JP" dirty="0">
              <a:solidFill>
                <a:srgbClr val="FF0000"/>
              </a:solidFill>
            </a:endParaRPr>
          </a:p>
          <a:p>
            <a:pPr lvl="1"/>
            <a:r>
              <a:rPr lang="ja-JP" altLang="en-US" dirty="0"/>
              <a:t>圧縮性でも微小変形でも起こる．</a:t>
            </a:r>
            <a:endParaRPr lang="en-US" altLang="ja-JP" dirty="0"/>
          </a:p>
          <a:p>
            <a:pPr lvl="1"/>
            <a:r>
              <a:rPr lang="ja-JP" altLang="en-US" dirty="0"/>
              <a:t>２次要素を含む高次要素に特有．（１次要素では通常起こらない．）</a:t>
            </a:r>
            <a:endParaRPr lang="en-US" altLang="ja-JP" dirty="0"/>
          </a:p>
          <a:p>
            <a:pPr lvl="1"/>
            <a:r>
              <a:rPr lang="en-US" altLang="ja-JP" dirty="0"/>
              <a:t>ABAQUS</a:t>
            </a:r>
            <a:r>
              <a:rPr lang="ja-JP" altLang="en-US" dirty="0"/>
              <a:t>四面体だと</a:t>
            </a:r>
            <a:r>
              <a:rPr lang="en-US" altLang="ja-JP" dirty="0"/>
              <a:t>C3D10, C3D10H, C3D10HS</a:t>
            </a:r>
            <a:r>
              <a:rPr lang="ja-JP" altLang="en-US" dirty="0"/>
              <a:t>等で発生する．</a:t>
            </a:r>
            <a:endParaRPr lang="en-US" altLang="ja-JP" dirty="0"/>
          </a:p>
          <a:p>
            <a:pPr lvl="1"/>
            <a:r>
              <a:rPr lang="ja-JP" altLang="en-US" dirty="0"/>
              <a:t>節点反力自体を可視化すれば気付ける．</a:t>
            </a:r>
            <a:endParaRPr lang="en-US" altLang="ja-JP" dirty="0"/>
          </a:p>
          <a:p>
            <a:pPr lvl="1"/>
            <a:r>
              <a:rPr lang="ja-JP" altLang="en-US" dirty="0"/>
              <a:t>節点反力の値そのものを解析目的とする状況は少ないかも知れないが，</a:t>
            </a:r>
            <a:br>
              <a:rPr lang="en-US" altLang="ja-JP" dirty="0"/>
            </a:br>
            <a:r>
              <a:rPr lang="ja-JP" altLang="en-US" dirty="0"/>
              <a:t>接触解析では奇妙なひずみ</a:t>
            </a:r>
            <a:r>
              <a:rPr lang="en-US" altLang="ja-JP" dirty="0"/>
              <a:t>/</a:t>
            </a:r>
            <a:r>
              <a:rPr lang="ja-JP" altLang="en-US" dirty="0"/>
              <a:t>応力分布や接触不安定を起こす原因になり得る．</a:t>
            </a:r>
            <a:endParaRPr lang="en-US" altLang="ja-JP" dirty="0"/>
          </a:p>
          <a:p>
            <a:r>
              <a:rPr lang="ja-JP" altLang="en-US" dirty="0"/>
              <a:t>原因と対策：</a:t>
            </a:r>
            <a:endParaRPr lang="en-US" altLang="ja-JP" dirty="0"/>
          </a:p>
          <a:p>
            <a:pPr lvl="1"/>
            <a:r>
              <a:rPr lang="ja-JP" altLang="en-US" dirty="0"/>
              <a:t>高次要素を使わなければ解決する．</a:t>
            </a:r>
            <a:endParaRPr lang="en-US" altLang="ja-JP" dirty="0"/>
          </a:p>
          <a:p>
            <a:pPr lvl="1"/>
            <a:r>
              <a:rPr kumimoji="1" lang="en-US" altLang="ja-JP" dirty="0"/>
              <a:t>ABAQUS</a:t>
            </a:r>
            <a:r>
              <a:rPr kumimoji="1" lang="ja-JP" altLang="en-US" dirty="0"/>
              <a:t>では２次修正要素（</a:t>
            </a:r>
            <a:r>
              <a:rPr lang="en-US" altLang="ja-JP" dirty="0"/>
              <a:t>C3D10M</a:t>
            </a:r>
            <a:r>
              <a:rPr lang="ja-JP" altLang="en-US" dirty="0"/>
              <a:t>，</a:t>
            </a:r>
            <a:r>
              <a:rPr lang="en-US" altLang="ja-JP" dirty="0"/>
              <a:t>C3D10MH</a:t>
            </a:r>
            <a:r>
              <a:rPr lang="ja-JP" altLang="en-US" dirty="0"/>
              <a:t>等）を用いる手もある．</a:t>
            </a:r>
            <a:endParaRPr kumimoji="1" lang="en-US" altLang="ja-JP" dirty="0"/>
          </a:p>
          <a:p>
            <a:endParaRPr kumimoji="1" lang="en-US" altLang="ja-JP" dirty="0"/>
          </a:p>
          <a:p>
            <a:endParaRPr kumimoji="1" lang="ja-JP" altLang="en-US" dirty="0"/>
          </a:p>
        </p:txBody>
      </p:sp>
      <p:sp>
        <p:nvSpPr>
          <p:cNvPr id="3" name="タイトル 2">
            <a:extLst>
              <a:ext uri="{FF2B5EF4-FFF2-40B4-BE49-F238E27FC236}">
                <a16:creationId xmlns:a16="http://schemas.microsoft.com/office/drawing/2014/main" id="{6BFD09D3-4436-E25F-3B1C-4074C7B646EE}"/>
              </a:ext>
            </a:extLst>
          </p:cNvPr>
          <p:cNvSpPr>
            <a:spLocks noGrp="1"/>
          </p:cNvSpPr>
          <p:nvPr>
            <p:ph type="title"/>
          </p:nvPr>
        </p:nvSpPr>
        <p:spPr/>
        <p:txBody>
          <a:bodyPr/>
          <a:lstStyle/>
          <a:p>
            <a:r>
              <a:rPr lang="en-US" altLang="ja-JP" dirty="0"/>
              <a:t>5) </a:t>
            </a:r>
            <a:r>
              <a:rPr lang="ja-JP" altLang="en-US" dirty="0"/>
              <a:t>２次</a:t>
            </a:r>
            <a:r>
              <a:rPr kumimoji="1" lang="ja-JP" altLang="en-US" dirty="0"/>
              <a:t>要素の節点反力振動</a:t>
            </a:r>
          </a:p>
        </p:txBody>
      </p:sp>
      <p:sp>
        <p:nvSpPr>
          <p:cNvPr id="4" name="スライド番号プレースホルダー 3">
            <a:extLst>
              <a:ext uri="{FF2B5EF4-FFF2-40B4-BE49-F238E27FC236}">
                <a16:creationId xmlns:a16="http://schemas.microsoft.com/office/drawing/2014/main" id="{C3486501-8A29-6880-12EC-5EEC8E77666E}"/>
              </a:ext>
            </a:extLst>
          </p:cNvPr>
          <p:cNvSpPr>
            <a:spLocks noGrp="1"/>
          </p:cNvSpPr>
          <p:nvPr>
            <p:ph type="sldNum" sz="quarter" idx="4"/>
          </p:nvPr>
        </p:nvSpPr>
        <p:spPr/>
        <p:txBody>
          <a:bodyPr/>
          <a:lstStyle/>
          <a:p>
            <a:r>
              <a:rPr lang="en-US" altLang="ja-JP"/>
              <a:t>P. </a:t>
            </a:r>
            <a:fld id="{F8FDF831-B0A3-4B44-A20D-7581D5587101}" type="slidenum">
              <a:rPr lang="ja-JP" altLang="en-US" smtClean="0"/>
              <a:pPr/>
              <a:t>31</a:t>
            </a:fld>
            <a:endParaRPr lang="ja-JP" altLang="en-US" dirty="0"/>
          </a:p>
        </p:txBody>
      </p:sp>
      <p:sp>
        <p:nvSpPr>
          <p:cNvPr id="5" name="正方形/長方形 4">
            <a:extLst>
              <a:ext uri="{FF2B5EF4-FFF2-40B4-BE49-F238E27FC236}">
                <a16:creationId xmlns:a16="http://schemas.microsoft.com/office/drawing/2014/main" id="{B53E8BD6-545A-F172-2789-4F539AECFC47}"/>
              </a:ext>
            </a:extLst>
          </p:cNvPr>
          <p:cNvSpPr/>
          <p:nvPr/>
        </p:nvSpPr>
        <p:spPr>
          <a:xfrm>
            <a:off x="1631041" y="656692"/>
            <a:ext cx="8928992" cy="502057"/>
          </a:xfrm>
          <a:prstGeom prst="rect">
            <a:avLst/>
          </a:prstGeom>
          <a:no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S UI Gothic" panose="020B0600070205080204" pitchFamily="50" charset="-128"/>
                <a:ea typeface="MS UI Gothic" panose="020B0600070205080204" pitchFamily="50" charset="-128"/>
              </a:rPr>
              <a:t>ここまで１次要素を中心に見てきたが，２次要素についても見ておく．</a:t>
            </a:r>
          </a:p>
        </p:txBody>
      </p:sp>
    </p:spTree>
    <p:extLst>
      <p:ext uri="{BB962C8B-B14F-4D97-AF65-F5344CB8AC3E}">
        <p14:creationId xmlns:p14="http://schemas.microsoft.com/office/powerpoint/2010/main" val="1099736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6880902-B3D4-E3C8-E55D-044EF2F9A0B4}"/>
              </a:ext>
            </a:extLst>
          </p:cNvPr>
          <p:cNvSpPr>
            <a:spLocks noGrp="1"/>
          </p:cNvSpPr>
          <p:nvPr>
            <p:ph idx="1"/>
          </p:nvPr>
        </p:nvSpPr>
        <p:spPr/>
        <p:txBody>
          <a:bodyPr/>
          <a:lstStyle/>
          <a:p>
            <a:r>
              <a:rPr kumimoji="1" lang="ja-JP" altLang="en-US" dirty="0"/>
              <a:t>具体例：</a:t>
            </a:r>
            <a:r>
              <a:rPr kumimoji="1" lang="en-US" altLang="ja-JP" dirty="0"/>
              <a:t>ABAQUS CPE6</a:t>
            </a:r>
            <a:r>
              <a:rPr lang="ja-JP" altLang="en-US" dirty="0"/>
              <a:t>を用いた平面ひずみの</a:t>
            </a:r>
            <a:r>
              <a:rPr lang="ja-JP" altLang="en-US" dirty="0">
                <a:solidFill>
                  <a:srgbClr val="0000CC"/>
                </a:solidFill>
              </a:rPr>
              <a:t>微小変形</a:t>
            </a:r>
            <a:r>
              <a:rPr lang="ja-JP" altLang="en-US" dirty="0"/>
              <a:t>単純押込</a:t>
            </a:r>
            <a:br>
              <a:rPr lang="en-US" altLang="ja-JP" dirty="0"/>
            </a:br>
            <a:r>
              <a:rPr lang="ja-JP" altLang="en-US" dirty="0"/>
              <a:t>（ヤング率：</a:t>
            </a:r>
            <a:r>
              <a:rPr lang="en-US" altLang="ja-JP" dirty="0"/>
              <a:t>1 </a:t>
            </a:r>
            <a:r>
              <a:rPr lang="en-US" altLang="ja-JP" dirty="0" err="1"/>
              <a:t>GPa</a:t>
            </a:r>
            <a:r>
              <a:rPr lang="ja-JP" altLang="en-US" dirty="0"/>
              <a:t>，ポアソン比：</a:t>
            </a:r>
            <a:r>
              <a:rPr lang="en-US" altLang="ja-JP" dirty="0">
                <a:solidFill>
                  <a:srgbClr val="C00000"/>
                </a:solidFill>
              </a:rPr>
              <a:t>0.3</a:t>
            </a:r>
            <a:r>
              <a:rPr lang="ja-JP" altLang="en-US" dirty="0"/>
              <a:t>，</a:t>
            </a:r>
            <a:r>
              <a:rPr lang="en-US" altLang="ja-JP" dirty="0"/>
              <a:t>y</a:t>
            </a:r>
            <a:r>
              <a:rPr lang="ja-JP" altLang="en-US" dirty="0"/>
              <a:t>方向節点反力図）</a:t>
            </a:r>
            <a:endParaRPr kumimoji="1" lang="en-US" altLang="ja-JP" dirty="0"/>
          </a:p>
          <a:p>
            <a:endParaRPr lang="en-US" altLang="ja-JP" dirty="0"/>
          </a:p>
          <a:p>
            <a:endParaRPr kumimoji="1" lang="en-US" altLang="ja-JP" dirty="0"/>
          </a:p>
          <a:p>
            <a:endParaRPr lang="en-US" altLang="ja-JP" dirty="0"/>
          </a:p>
          <a:p>
            <a:endParaRPr kumimoji="1" lang="ja-JP" altLang="en-US" dirty="0"/>
          </a:p>
        </p:txBody>
      </p:sp>
      <p:sp>
        <p:nvSpPr>
          <p:cNvPr id="3" name="タイトル 2">
            <a:extLst>
              <a:ext uri="{FF2B5EF4-FFF2-40B4-BE49-F238E27FC236}">
                <a16:creationId xmlns:a16="http://schemas.microsoft.com/office/drawing/2014/main" id="{7761D622-4A26-FCB6-5856-86B3DC48F310}"/>
              </a:ext>
            </a:extLst>
          </p:cNvPr>
          <p:cNvSpPr>
            <a:spLocks noGrp="1"/>
          </p:cNvSpPr>
          <p:nvPr>
            <p:ph type="title"/>
          </p:nvPr>
        </p:nvSpPr>
        <p:spPr/>
        <p:txBody>
          <a:bodyPr/>
          <a:lstStyle/>
          <a:p>
            <a:r>
              <a:rPr lang="en-US" altLang="ja-JP" dirty="0"/>
              <a:t>5) </a:t>
            </a:r>
            <a:r>
              <a:rPr lang="ja-JP" altLang="en-US" dirty="0"/>
              <a:t>２次</a:t>
            </a:r>
            <a:r>
              <a:rPr kumimoji="1" lang="ja-JP" altLang="en-US" dirty="0"/>
              <a:t>要素の節点反力振動</a:t>
            </a:r>
          </a:p>
        </p:txBody>
      </p:sp>
      <p:sp>
        <p:nvSpPr>
          <p:cNvPr id="4" name="スライド番号プレースホルダー 3">
            <a:extLst>
              <a:ext uri="{FF2B5EF4-FFF2-40B4-BE49-F238E27FC236}">
                <a16:creationId xmlns:a16="http://schemas.microsoft.com/office/drawing/2014/main" id="{1202130D-57DE-07D9-EE3F-D1583BFD85A3}"/>
              </a:ext>
            </a:extLst>
          </p:cNvPr>
          <p:cNvSpPr>
            <a:spLocks noGrp="1"/>
          </p:cNvSpPr>
          <p:nvPr>
            <p:ph type="sldNum" sz="quarter" idx="4"/>
          </p:nvPr>
        </p:nvSpPr>
        <p:spPr/>
        <p:txBody>
          <a:bodyPr/>
          <a:lstStyle/>
          <a:p>
            <a:r>
              <a:rPr lang="en-US" altLang="ja-JP"/>
              <a:t>P. </a:t>
            </a:r>
            <a:fld id="{F8FDF831-B0A3-4B44-A20D-7581D5587101}" type="slidenum">
              <a:rPr lang="ja-JP" altLang="en-US" smtClean="0"/>
              <a:pPr/>
              <a:t>32</a:t>
            </a:fld>
            <a:endParaRPr lang="ja-JP" altLang="en-US" dirty="0"/>
          </a:p>
        </p:txBody>
      </p:sp>
      <p:sp>
        <p:nvSpPr>
          <p:cNvPr id="7" name="テキスト ボックス 6">
            <a:extLst>
              <a:ext uri="{FF2B5EF4-FFF2-40B4-BE49-F238E27FC236}">
                <a16:creationId xmlns:a16="http://schemas.microsoft.com/office/drawing/2014/main" id="{B90DBF28-9AB0-1EA0-1026-D043C2A0440B}"/>
              </a:ext>
            </a:extLst>
          </p:cNvPr>
          <p:cNvSpPr txBox="1"/>
          <p:nvPr/>
        </p:nvSpPr>
        <p:spPr>
          <a:xfrm>
            <a:off x="963472" y="5510921"/>
            <a:ext cx="10264129" cy="830997"/>
          </a:xfrm>
          <a:prstGeom prst="rect">
            <a:avLst/>
          </a:prstGeom>
          <a:solidFill>
            <a:srgbClr val="FFFF00"/>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2400" dirty="0">
                <a:latin typeface="MS UI Gothic" panose="020B0600070205080204" pitchFamily="50" charset="-128"/>
                <a:ea typeface="MS UI Gothic" panose="020B0600070205080204" pitchFamily="50" charset="-128"/>
              </a:rPr>
              <a:t>通常の</a:t>
            </a:r>
            <a:r>
              <a:rPr lang="en-US" altLang="ja-JP" sz="2400" dirty="0">
                <a:latin typeface="MS UI Gothic" panose="020B0600070205080204" pitchFamily="50" charset="-128"/>
                <a:ea typeface="MS UI Gothic" panose="020B0600070205080204" pitchFamily="50" charset="-128"/>
              </a:rPr>
              <a:t>2</a:t>
            </a:r>
            <a:r>
              <a:rPr lang="ja-JP" altLang="en-US" sz="2400" dirty="0">
                <a:latin typeface="MS UI Gothic" panose="020B0600070205080204" pitchFamily="50" charset="-128"/>
                <a:ea typeface="MS UI Gothic" panose="020B0600070205080204" pitchFamily="50" charset="-128"/>
              </a:rPr>
              <a:t>次要素</a:t>
            </a:r>
            <a:r>
              <a:rPr lang="en-US" altLang="ja-JP" sz="2400" dirty="0">
                <a:latin typeface="MS UI Gothic" panose="020B0600070205080204" pitchFamily="50" charset="-128"/>
                <a:ea typeface="MS UI Gothic" panose="020B0600070205080204" pitchFamily="50" charset="-128"/>
              </a:rPr>
              <a:t>(CPE6)</a:t>
            </a:r>
            <a:r>
              <a:rPr lang="ja-JP" altLang="en-US" sz="2400" dirty="0">
                <a:latin typeface="MS UI Gothic" panose="020B0600070205080204" pitchFamily="50" charset="-128"/>
                <a:ea typeface="MS UI Gothic" panose="020B0600070205080204" pitchFamily="50" charset="-128"/>
              </a:rPr>
              <a:t>を使用すると，</a:t>
            </a:r>
            <a:r>
              <a:rPr kumimoji="1" lang="ja-JP" altLang="en-US" sz="2400" dirty="0">
                <a:latin typeface="MS UI Gothic" panose="020B0600070205080204" pitchFamily="50" charset="-128"/>
                <a:ea typeface="MS UI Gothic" panose="020B0600070205080204" pitchFamily="50" charset="-128"/>
              </a:rPr>
              <a:t>中間節点が反力の大半を受け持つ様な</a:t>
            </a:r>
            <a:br>
              <a:rPr kumimoji="1" lang="en-US" altLang="ja-JP" sz="2400" dirty="0">
                <a:latin typeface="MS UI Gothic" panose="020B0600070205080204" pitchFamily="50" charset="-128"/>
                <a:ea typeface="MS UI Gothic" panose="020B0600070205080204" pitchFamily="50" charset="-128"/>
              </a:rPr>
            </a:br>
            <a:r>
              <a:rPr kumimoji="1" lang="ja-JP" altLang="en-US" sz="2400" dirty="0">
                <a:latin typeface="MS UI Gothic" panose="020B0600070205080204" pitchFamily="50" charset="-128"/>
                <a:ea typeface="MS UI Gothic" panose="020B0600070205080204" pitchFamily="50" charset="-128"/>
              </a:rPr>
              <a:t>不自然な節点反力分布になる．修正要素</a:t>
            </a:r>
            <a:r>
              <a:rPr kumimoji="1" lang="en-US" altLang="ja-JP" sz="2400" dirty="0">
                <a:latin typeface="MS UI Gothic" panose="020B0600070205080204" pitchFamily="50" charset="-128"/>
                <a:ea typeface="MS UI Gothic" panose="020B0600070205080204" pitchFamily="50" charset="-128"/>
              </a:rPr>
              <a:t>(CPE6M)</a:t>
            </a:r>
            <a:r>
              <a:rPr kumimoji="1" lang="ja-JP" altLang="en-US" sz="2400" dirty="0">
                <a:latin typeface="MS UI Gothic" panose="020B0600070205080204" pitchFamily="50" charset="-128"/>
                <a:ea typeface="MS UI Gothic" panose="020B0600070205080204" pitchFamily="50" charset="-128"/>
              </a:rPr>
              <a:t>を用いれば振動は消える．</a:t>
            </a:r>
          </a:p>
        </p:txBody>
      </p:sp>
      <p:pic>
        <p:nvPicPr>
          <p:cNvPr id="8" name="図 7" descr="時計 が含まれている画像&#10;&#10;自動的に生成された説明">
            <a:extLst>
              <a:ext uri="{FF2B5EF4-FFF2-40B4-BE49-F238E27FC236}">
                <a16:creationId xmlns:a16="http://schemas.microsoft.com/office/drawing/2014/main" id="{F9F1C3F4-121A-35B6-19FB-114CF48DA10D}"/>
              </a:ext>
            </a:extLst>
          </p:cNvPr>
          <p:cNvPicPr>
            <a:picLocks noChangeAspect="1"/>
          </p:cNvPicPr>
          <p:nvPr/>
        </p:nvPicPr>
        <p:blipFill>
          <a:blip r:embed="rId2" cstate="print">
            <a:extLst>
              <a:ext uri="{28A0092B-C50C-407E-A947-70E740481C1C}">
                <a14:useLocalDpi xmlns:a14="http://schemas.microsoft.com/office/drawing/2010/main" val="0"/>
              </a:ext>
            </a:extLst>
          </a:blip>
          <a:srcRect r="16893"/>
          <a:stretch/>
        </p:blipFill>
        <p:spPr>
          <a:xfrm>
            <a:off x="6193616" y="1484784"/>
            <a:ext cx="5318194" cy="3680965"/>
          </a:xfrm>
          <a:prstGeom prst="rect">
            <a:avLst/>
          </a:prstGeom>
        </p:spPr>
      </p:pic>
      <p:pic>
        <p:nvPicPr>
          <p:cNvPr id="10" name="図 9" descr="黒い背景と白い文字&#10;&#10;中程度の精度で自動的に生成された説明">
            <a:extLst>
              <a:ext uri="{FF2B5EF4-FFF2-40B4-BE49-F238E27FC236}">
                <a16:creationId xmlns:a16="http://schemas.microsoft.com/office/drawing/2014/main" id="{EB963EF5-64D5-30B6-16E0-9F225047F9AD}"/>
              </a:ext>
            </a:extLst>
          </p:cNvPr>
          <p:cNvPicPr>
            <a:picLocks noChangeAspect="1"/>
          </p:cNvPicPr>
          <p:nvPr/>
        </p:nvPicPr>
        <p:blipFill>
          <a:blip r:embed="rId3" cstate="print">
            <a:extLst>
              <a:ext uri="{28A0092B-C50C-407E-A947-70E740481C1C}">
                <a14:useLocalDpi xmlns:a14="http://schemas.microsoft.com/office/drawing/2010/main" val="0"/>
              </a:ext>
            </a:extLst>
          </a:blip>
          <a:srcRect r="16893"/>
          <a:stretch/>
        </p:blipFill>
        <p:spPr>
          <a:xfrm>
            <a:off x="263352" y="1484785"/>
            <a:ext cx="5318194" cy="3680965"/>
          </a:xfrm>
          <a:prstGeom prst="rect">
            <a:avLst/>
          </a:prstGeom>
        </p:spPr>
      </p:pic>
      <p:sp>
        <p:nvSpPr>
          <p:cNvPr id="11" name="テキスト ボックス 10">
            <a:extLst>
              <a:ext uri="{FF2B5EF4-FFF2-40B4-BE49-F238E27FC236}">
                <a16:creationId xmlns:a16="http://schemas.microsoft.com/office/drawing/2014/main" id="{806FCE0C-7A01-6335-21DE-E4C6D34453C2}"/>
              </a:ext>
            </a:extLst>
          </p:cNvPr>
          <p:cNvSpPr txBox="1"/>
          <p:nvPr/>
        </p:nvSpPr>
        <p:spPr>
          <a:xfrm>
            <a:off x="2459596" y="5110811"/>
            <a:ext cx="1997663" cy="400110"/>
          </a:xfrm>
          <a:prstGeom prst="rect">
            <a:avLst/>
          </a:prstGeom>
          <a:noFill/>
        </p:spPr>
        <p:txBody>
          <a:bodyPr wrap="none" rtlCol="0">
            <a:spAutoFit/>
          </a:bodyPr>
          <a:lstStyle/>
          <a:p>
            <a:pPr algn="ctr"/>
            <a:r>
              <a:rPr lang="en-US" altLang="ja-JP" sz="2000" dirty="0"/>
              <a:t>ABAQUS</a:t>
            </a:r>
            <a:r>
              <a:rPr lang="ja-JP" altLang="en-US" sz="2000" dirty="0"/>
              <a:t> </a:t>
            </a:r>
            <a:r>
              <a:rPr lang="en-US" altLang="ja-JP" sz="2000" dirty="0"/>
              <a:t>CPE6</a:t>
            </a:r>
            <a:endParaRPr lang="ja-JP" altLang="en-US" sz="2000" dirty="0">
              <a:solidFill>
                <a:srgbClr val="0000CC"/>
              </a:solidFill>
            </a:endParaRPr>
          </a:p>
        </p:txBody>
      </p:sp>
      <p:sp>
        <p:nvSpPr>
          <p:cNvPr id="12" name="テキスト ボックス 11">
            <a:extLst>
              <a:ext uri="{FF2B5EF4-FFF2-40B4-BE49-F238E27FC236}">
                <a16:creationId xmlns:a16="http://schemas.microsoft.com/office/drawing/2014/main" id="{A7AC660D-A12D-FD02-F1EF-9544F0BA2CC0}"/>
              </a:ext>
            </a:extLst>
          </p:cNvPr>
          <p:cNvSpPr txBox="1"/>
          <p:nvPr/>
        </p:nvSpPr>
        <p:spPr>
          <a:xfrm>
            <a:off x="8364252" y="5110811"/>
            <a:ext cx="2210862" cy="400110"/>
          </a:xfrm>
          <a:prstGeom prst="rect">
            <a:avLst/>
          </a:prstGeom>
          <a:noFill/>
        </p:spPr>
        <p:txBody>
          <a:bodyPr wrap="none" rtlCol="0">
            <a:spAutoFit/>
          </a:bodyPr>
          <a:lstStyle/>
          <a:p>
            <a:pPr algn="ctr"/>
            <a:r>
              <a:rPr lang="en-US" altLang="ja-JP" sz="2000" dirty="0"/>
              <a:t>ABAQUS</a:t>
            </a:r>
            <a:r>
              <a:rPr lang="ja-JP" altLang="en-US" sz="2000" dirty="0"/>
              <a:t> </a:t>
            </a:r>
            <a:r>
              <a:rPr lang="en-US" altLang="ja-JP" sz="2000" dirty="0"/>
              <a:t>CPE6M</a:t>
            </a:r>
            <a:endParaRPr lang="ja-JP" altLang="en-US" sz="2000" dirty="0">
              <a:solidFill>
                <a:srgbClr val="0000CC"/>
              </a:solidFill>
            </a:endParaRPr>
          </a:p>
        </p:txBody>
      </p:sp>
    </p:spTree>
    <p:extLst>
      <p:ext uri="{BB962C8B-B14F-4D97-AF65-F5344CB8AC3E}">
        <p14:creationId xmlns:p14="http://schemas.microsoft.com/office/powerpoint/2010/main" val="665695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lang="ja-JP" altLang="en-US" dirty="0"/>
              <a:t>具体例：</a:t>
            </a:r>
            <a:r>
              <a:rPr lang="en-US" altLang="ja-JP" dirty="0"/>
              <a:t>ABAQUS</a:t>
            </a:r>
            <a:r>
              <a:rPr lang="ja-JP" altLang="en-US" dirty="0"/>
              <a:t>の３次元２次要素を用いた</a:t>
            </a:r>
            <a:r>
              <a:rPr lang="en-US" altLang="ja-JP" dirty="0"/>
              <a:t>1/4</a:t>
            </a:r>
            <a:r>
              <a:rPr lang="ja-JP" altLang="en-US" dirty="0"/>
              <a:t>円柱の大変形押込解析</a:t>
            </a:r>
            <a:br>
              <a:rPr lang="en-US" altLang="ja-JP" dirty="0"/>
            </a:br>
            <a:r>
              <a:rPr lang="ja-JP" altLang="en-US" dirty="0"/>
              <a:t>（初期ポアソン比</a:t>
            </a:r>
            <a:r>
              <a:rPr lang="en-US" altLang="ja-JP" dirty="0">
                <a:solidFill>
                  <a:srgbClr val="C00000"/>
                </a:solidFill>
              </a:rPr>
              <a:t>0.49</a:t>
            </a:r>
            <a:r>
              <a:rPr lang="ja-JP" altLang="en-US" dirty="0"/>
              <a:t>の</a:t>
            </a:r>
            <a:r>
              <a:rPr lang="en-US" altLang="ja-JP" dirty="0"/>
              <a:t>Neo-Hooke</a:t>
            </a:r>
            <a:r>
              <a:rPr lang="ja-JP" altLang="en-US" dirty="0"/>
              <a:t>超弾性体，節点反力図）</a:t>
            </a:r>
          </a:p>
        </p:txBody>
      </p:sp>
      <p:sp>
        <p:nvSpPr>
          <p:cNvPr id="2" name="タイトル 1"/>
          <p:cNvSpPr>
            <a:spLocks noGrp="1"/>
          </p:cNvSpPr>
          <p:nvPr>
            <p:ph type="title"/>
          </p:nvPr>
        </p:nvSpPr>
        <p:spPr/>
        <p:txBody>
          <a:bodyPr>
            <a:normAutofit/>
          </a:bodyPr>
          <a:lstStyle/>
          <a:p>
            <a:r>
              <a:rPr lang="en-US" altLang="ja-JP" dirty="0"/>
              <a:t>5) </a:t>
            </a:r>
            <a:r>
              <a:rPr lang="ja-JP" altLang="en-US" dirty="0"/>
              <a:t>２次要素の節点反力振動</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33</a:t>
            </a:fld>
            <a:endParaRPr lang="ja-JP" altLang="en-US" dirty="0"/>
          </a:p>
        </p:txBody>
      </p:sp>
      <p:sp>
        <p:nvSpPr>
          <p:cNvPr id="14" name="テキスト ボックス 13"/>
          <p:cNvSpPr txBox="1"/>
          <p:nvPr/>
        </p:nvSpPr>
        <p:spPr>
          <a:xfrm>
            <a:off x="5201292" y="4683221"/>
            <a:ext cx="1383712" cy="707886"/>
          </a:xfrm>
          <a:prstGeom prst="rect">
            <a:avLst/>
          </a:prstGeom>
          <a:noFill/>
        </p:spPr>
        <p:txBody>
          <a:bodyPr wrap="none" rtlCol="0">
            <a:spAutoFit/>
          </a:bodyPr>
          <a:lstStyle/>
          <a:p>
            <a:pPr algn="ctr"/>
            <a:r>
              <a:rPr lang="en-US" altLang="ja-JP" sz="2000" dirty="0"/>
              <a:t>ABAQUS</a:t>
            </a:r>
            <a:br>
              <a:rPr lang="en-US" altLang="ja-JP" sz="2000" dirty="0"/>
            </a:br>
            <a:r>
              <a:rPr lang="en-US" altLang="ja-JP" sz="2000" dirty="0"/>
              <a:t>C3D10MH</a:t>
            </a:r>
          </a:p>
        </p:txBody>
      </p:sp>
      <p:sp>
        <p:nvSpPr>
          <p:cNvPr id="15" name="テキスト ボックス 14"/>
          <p:cNvSpPr txBox="1"/>
          <p:nvPr/>
        </p:nvSpPr>
        <p:spPr>
          <a:xfrm>
            <a:off x="8978339" y="4677330"/>
            <a:ext cx="1342035" cy="707886"/>
          </a:xfrm>
          <a:prstGeom prst="rect">
            <a:avLst/>
          </a:prstGeom>
          <a:noFill/>
        </p:spPr>
        <p:txBody>
          <a:bodyPr wrap="none" rtlCol="0">
            <a:spAutoFit/>
          </a:bodyPr>
          <a:lstStyle/>
          <a:p>
            <a:pPr algn="ctr"/>
            <a:r>
              <a:rPr lang="en-US" altLang="ja-JP" sz="2000" dirty="0"/>
              <a:t>ABAQUS</a:t>
            </a:r>
            <a:br>
              <a:rPr lang="en-US" altLang="ja-JP" sz="2000" dirty="0"/>
            </a:br>
            <a:r>
              <a:rPr lang="en-US" altLang="ja-JP" sz="2000" dirty="0"/>
              <a:t>C3D10HS</a:t>
            </a:r>
          </a:p>
        </p:txBody>
      </p:sp>
      <p:sp>
        <p:nvSpPr>
          <p:cNvPr id="6" name="テキスト ボックス 5"/>
          <p:cNvSpPr txBox="1"/>
          <p:nvPr/>
        </p:nvSpPr>
        <p:spPr>
          <a:xfrm>
            <a:off x="1619918" y="4687025"/>
            <a:ext cx="1255472" cy="707886"/>
          </a:xfrm>
          <a:prstGeom prst="rect">
            <a:avLst/>
          </a:prstGeom>
          <a:noFill/>
        </p:spPr>
        <p:txBody>
          <a:bodyPr wrap="none" rtlCol="0">
            <a:spAutoFit/>
          </a:bodyPr>
          <a:lstStyle/>
          <a:p>
            <a:pPr algn="ctr"/>
            <a:r>
              <a:rPr lang="en-US" altLang="ja-JP" sz="2000" dirty="0"/>
              <a:t>ABAQUS</a:t>
            </a:r>
            <a:br>
              <a:rPr lang="en-US" altLang="ja-JP" sz="2000" dirty="0"/>
            </a:br>
            <a:r>
              <a:rPr lang="en-US" altLang="ja-JP" sz="2000" dirty="0"/>
              <a:t>C3D10H</a:t>
            </a:r>
            <a:endParaRPr lang="ja-JP" altLang="en-US" sz="2000" dirty="0">
              <a:solidFill>
                <a:srgbClr val="0000CC"/>
              </a:solidFill>
            </a:endParaRPr>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408" y="1466885"/>
            <a:ext cx="3397991" cy="3316938"/>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3812" y="1466893"/>
            <a:ext cx="3397991" cy="3316938"/>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2226" y="1466893"/>
            <a:ext cx="3397991" cy="3316938"/>
          </a:xfrm>
          <a:prstGeom prst="rect">
            <a:avLst/>
          </a:prstGeom>
        </p:spPr>
      </p:pic>
      <p:sp>
        <p:nvSpPr>
          <p:cNvPr id="11" name="テキスト ボックス 10">
            <a:extLst>
              <a:ext uri="{FF2B5EF4-FFF2-40B4-BE49-F238E27FC236}">
                <a16:creationId xmlns:a16="http://schemas.microsoft.com/office/drawing/2014/main" id="{7A1A5DEE-3667-EB8E-B6D6-C4A828895CD4}"/>
              </a:ext>
            </a:extLst>
          </p:cNvPr>
          <p:cNvSpPr txBox="1"/>
          <p:nvPr/>
        </p:nvSpPr>
        <p:spPr>
          <a:xfrm>
            <a:off x="2211694" y="5445224"/>
            <a:ext cx="7794120" cy="830997"/>
          </a:xfrm>
          <a:prstGeom prst="rect">
            <a:avLst/>
          </a:prstGeom>
          <a:solidFill>
            <a:srgbClr val="FFFF00"/>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400" dirty="0">
                <a:latin typeface="MS UI Gothic" panose="020B0600070205080204" pitchFamily="50" charset="-128"/>
                <a:ea typeface="MS UI Gothic" panose="020B0600070205080204" pitchFamily="50" charset="-128"/>
              </a:rPr>
              <a:t>修正２次要素を除き，中間節点が反力の大半を受け持つ様な</a:t>
            </a:r>
            <a:br>
              <a:rPr kumimoji="1" lang="en-US" altLang="ja-JP" sz="2400" dirty="0">
                <a:latin typeface="MS UI Gothic" panose="020B0600070205080204" pitchFamily="50" charset="-128"/>
                <a:ea typeface="MS UI Gothic" panose="020B0600070205080204" pitchFamily="50" charset="-128"/>
              </a:rPr>
            </a:br>
            <a:r>
              <a:rPr kumimoji="1" lang="ja-JP" altLang="en-US" sz="2400" dirty="0">
                <a:latin typeface="MS UI Gothic" panose="020B0600070205080204" pitchFamily="50" charset="-128"/>
                <a:ea typeface="MS UI Gothic" panose="020B0600070205080204" pitchFamily="50" charset="-128"/>
              </a:rPr>
              <a:t>不自然な節点反力振動が起きている．</a:t>
            </a:r>
          </a:p>
        </p:txBody>
      </p:sp>
    </p:spTree>
    <p:extLst>
      <p:ext uri="{BB962C8B-B14F-4D97-AF65-F5344CB8AC3E}">
        <p14:creationId xmlns:p14="http://schemas.microsoft.com/office/powerpoint/2010/main" val="1126595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B21B79AC-92BB-AB01-649F-249924CE7942}"/>
              </a:ext>
            </a:extLst>
          </p:cNvPr>
          <p:cNvSpPr>
            <a:spLocks noGrp="1"/>
          </p:cNvSpPr>
          <p:nvPr>
            <p:ph idx="1"/>
          </p:nvPr>
        </p:nvSpPr>
        <p:spPr/>
        <p:txBody>
          <a:bodyPr/>
          <a:lstStyle/>
          <a:p>
            <a:r>
              <a:rPr lang="ja-JP" altLang="en-US" dirty="0"/>
              <a:t>２次要素の</a:t>
            </a:r>
            <a:r>
              <a:rPr kumimoji="1" lang="ja-JP" altLang="en-US" dirty="0"/>
              <a:t>内挿精度低下とは：</a:t>
            </a:r>
            <a:endParaRPr lang="en-US" altLang="ja-JP" dirty="0"/>
          </a:p>
          <a:p>
            <a:pPr lvl="1"/>
            <a:r>
              <a:rPr lang="ja-JP" altLang="en-US" dirty="0">
                <a:solidFill>
                  <a:srgbClr val="FF0000"/>
                </a:solidFill>
              </a:rPr>
              <a:t>要素の辺が中間節点で大きく折れ曲がると起こる現象．</a:t>
            </a:r>
            <a:endParaRPr lang="en-US" altLang="ja-JP" dirty="0">
              <a:solidFill>
                <a:srgbClr val="FF0000"/>
              </a:solidFill>
            </a:endParaRPr>
          </a:p>
          <a:p>
            <a:pPr lvl="1"/>
            <a:r>
              <a:rPr lang="ja-JP" altLang="en-US" dirty="0"/>
              <a:t>要素の辺が真っ直ぐな状態で構築した内挿関数を用いるので，</a:t>
            </a:r>
            <a:br>
              <a:rPr lang="en-US" altLang="ja-JP" dirty="0"/>
            </a:br>
            <a:r>
              <a:rPr lang="ja-JP" altLang="en-US" dirty="0"/>
              <a:t>大変形後のいびつな形状では大きな内挿誤差が発生してしまう．</a:t>
            </a:r>
            <a:endParaRPr lang="en-US" altLang="ja-JP" dirty="0"/>
          </a:p>
          <a:p>
            <a:endParaRPr lang="en-US" altLang="ja-JP" dirty="0"/>
          </a:p>
          <a:p>
            <a:r>
              <a:rPr lang="ja-JP" altLang="en-US" dirty="0"/>
              <a:t>原因と対策：</a:t>
            </a:r>
            <a:endParaRPr lang="en-US" altLang="ja-JP" dirty="0"/>
          </a:p>
          <a:p>
            <a:pPr lvl="1"/>
            <a:r>
              <a:rPr lang="ja-JP" altLang="en-US" dirty="0"/>
              <a:t>高次要素を使うことが原因．</a:t>
            </a:r>
            <a:endParaRPr lang="en-US" altLang="ja-JP" dirty="0"/>
          </a:p>
          <a:p>
            <a:pPr lvl="1"/>
            <a:r>
              <a:rPr lang="ja-JP" altLang="en-US" dirty="0"/>
              <a:t>高次の内挿関数を使用する限り解決法は恐らく無い．</a:t>
            </a:r>
            <a:endParaRPr lang="en-US" altLang="ja-JP" dirty="0"/>
          </a:p>
          <a:p>
            <a:endParaRPr kumimoji="1" lang="en-US" altLang="ja-JP" dirty="0"/>
          </a:p>
          <a:p>
            <a:endParaRPr kumimoji="1" lang="ja-JP" altLang="en-US" dirty="0"/>
          </a:p>
        </p:txBody>
      </p:sp>
      <p:sp>
        <p:nvSpPr>
          <p:cNvPr id="3" name="タイトル 2">
            <a:extLst>
              <a:ext uri="{FF2B5EF4-FFF2-40B4-BE49-F238E27FC236}">
                <a16:creationId xmlns:a16="http://schemas.microsoft.com/office/drawing/2014/main" id="{033DE3F3-4E70-84F6-C12D-D65046D4A6D9}"/>
              </a:ext>
            </a:extLst>
          </p:cNvPr>
          <p:cNvSpPr>
            <a:spLocks noGrp="1"/>
          </p:cNvSpPr>
          <p:nvPr>
            <p:ph type="title"/>
          </p:nvPr>
        </p:nvSpPr>
        <p:spPr/>
        <p:txBody>
          <a:bodyPr/>
          <a:lstStyle/>
          <a:p>
            <a:r>
              <a:rPr lang="en-US" altLang="ja-JP" dirty="0"/>
              <a:t>6) </a:t>
            </a:r>
            <a:r>
              <a:rPr lang="ja-JP" altLang="en-US" dirty="0"/>
              <a:t>２</a:t>
            </a:r>
            <a:r>
              <a:rPr kumimoji="1" lang="ja-JP" altLang="en-US" dirty="0"/>
              <a:t>次要素の内挿精度低下</a:t>
            </a:r>
          </a:p>
        </p:txBody>
      </p:sp>
      <p:sp>
        <p:nvSpPr>
          <p:cNvPr id="4" name="スライド番号プレースホルダー 3">
            <a:extLst>
              <a:ext uri="{FF2B5EF4-FFF2-40B4-BE49-F238E27FC236}">
                <a16:creationId xmlns:a16="http://schemas.microsoft.com/office/drawing/2014/main" id="{B093FCCF-8AA0-46A3-C214-7F4A519FB764}"/>
              </a:ext>
            </a:extLst>
          </p:cNvPr>
          <p:cNvSpPr>
            <a:spLocks noGrp="1"/>
          </p:cNvSpPr>
          <p:nvPr>
            <p:ph type="sldNum" sz="quarter" idx="4"/>
          </p:nvPr>
        </p:nvSpPr>
        <p:spPr/>
        <p:txBody>
          <a:bodyPr/>
          <a:lstStyle/>
          <a:p>
            <a:r>
              <a:rPr lang="en-US" altLang="ja-JP"/>
              <a:t>P. </a:t>
            </a:r>
            <a:fld id="{F8FDF831-B0A3-4B44-A20D-7581D5587101}" type="slidenum">
              <a:rPr lang="ja-JP" altLang="en-US" smtClean="0"/>
              <a:pPr/>
              <a:t>34</a:t>
            </a:fld>
            <a:endParaRPr lang="ja-JP" altLang="en-US" dirty="0"/>
          </a:p>
        </p:txBody>
      </p:sp>
    </p:spTree>
    <p:extLst>
      <p:ext uri="{BB962C8B-B14F-4D97-AF65-F5344CB8AC3E}">
        <p14:creationId xmlns:p14="http://schemas.microsoft.com/office/powerpoint/2010/main" val="2937003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dirty="0"/>
              <a:t>6) </a:t>
            </a:r>
            <a:r>
              <a:rPr lang="ja-JP" altLang="en-US" dirty="0"/>
              <a:t>２</a:t>
            </a:r>
            <a:r>
              <a:rPr kumimoji="1" lang="ja-JP" altLang="en-US" dirty="0"/>
              <a:t>次要素の内挿精度低下</a:t>
            </a:r>
          </a:p>
        </p:txBody>
      </p:sp>
      <p:sp>
        <p:nvSpPr>
          <p:cNvPr id="3" name="コンテンツ プレースホルダー 2"/>
          <p:cNvSpPr>
            <a:spLocks noGrp="1"/>
          </p:cNvSpPr>
          <p:nvPr>
            <p:ph idx="1"/>
          </p:nvPr>
        </p:nvSpPr>
        <p:spPr/>
        <p:txBody>
          <a:bodyPr/>
          <a:lstStyle/>
          <a:p>
            <a:r>
              <a:rPr lang="ja-JP" altLang="en-US" dirty="0">
                <a:solidFill>
                  <a:schemeClr val="tx1"/>
                </a:solidFill>
              </a:rPr>
              <a:t>具体例：</a:t>
            </a:r>
            <a:r>
              <a:rPr lang="en-US" altLang="ja-JP" dirty="0">
                <a:solidFill>
                  <a:schemeClr val="tx1"/>
                </a:solidFill>
              </a:rPr>
              <a:t>ABAQUS</a:t>
            </a:r>
            <a:r>
              <a:rPr lang="ja-JP" altLang="en-US" dirty="0">
                <a:solidFill>
                  <a:schemeClr val="tx1"/>
                </a:solidFill>
              </a:rPr>
              <a:t>の１次と２次の四面体要素を用いた押込解析</a:t>
            </a:r>
            <a:br>
              <a:rPr lang="en-US" altLang="ja-JP" dirty="0">
                <a:solidFill>
                  <a:schemeClr val="tx1"/>
                </a:solidFill>
              </a:rPr>
            </a:br>
            <a:endParaRPr lang="ja-JP" altLang="en-US" dirty="0">
              <a:solidFill>
                <a:srgbClr val="C00000"/>
              </a:solidFill>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35</a:t>
            </a:fld>
            <a:endParaRPr lang="ja-JP" altLang="en-US" dirty="0"/>
          </a:p>
        </p:txBody>
      </p:sp>
      <p:sp>
        <p:nvSpPr>
          <p:cNvPr id="5" name="テキスト ボックス 4"/>
          <p:cNvSpPr txBox="1"/>
          <p:nvPr/>
        </p:nvSpPr>
        <p:spPr>
          <a:xfrm>
            <a:off x="1786162" y="5143679"/>
            <a:ext cx="3787896" cy="1231106"/>
          </a:xfrm>
          <a:prstGeom prst="rect">
            <a:avLst/>
          </a:prstGeom>
          <a:noFill/>
        </p:spPr>
        <p:txBody>
          <a:bodyPr wrap="none" lIns="0" tIns="0" rIns="0" bIns="0" rtlCol="0">
            <a:spAutoFit/>
          </a:bodyPr>
          <a:lstStyle/>
          <a:p>
            <a:r>
              <a:rPr lang="ja-JP" altLang="en-US" sz="2000" b="1" u="sng" dirty="0">
                <a:latin typeface="Arial" panose="020B0604020202020204" pitchFamily="34" charset="0"/>
                <a:ea typeface="MS UI Gothic" panose="020B0600070205080204" pitchFamily="50" charset="-128"/>
                <a:cs typeface="Arial" panose="020B0604020202020204" pitchFamily="34" charset="0"/>
              </a:rPr>
              <a:t>四面体</a:t>
            </a:r>
            <a:r>
              <a:rPr lang="en-US" altLang="ja-JP" sz="2000" b="1" u="sng" dirty="0">
                <a:latin typeface="Arial" panose="020B0604020202020204" pitchFamily="34" charset="0"/>
                <a:ea typeface="MS UI Gothic" panose="020B0600070205080204" pitchFamily="50" charset="-128"/>
                <a:cs typeface="Arial" panose="020B0604020202020204" pitchFamily="34" charset="0"/>
              </a:rPr>
              <a:t>1</a:t>
            </a:r>
            <a:r>
              <a:rPr lang="ja-JP" altLang="en-US" sz="2000" b="1" u="sng" dirty="0">
                <a:latin typeface="Arial" panose="020B0604020202020204" pitchFamily="34" charset="0"/>
                <a:ea typeface="MS UI Gothic" panose="020B0600070205080204" pitchFamily="50" charset="-128"/>
                <a:cs typeface="Arial" panose="020B0604020202020204" pitchFamily="34" charset="0"/>
              </a:rPr>
              <a:t>次ハイブリッド要素</a:t>
            </a:r>
            <a:r>
              <a:rPr lang="en-US" altLang="ja-JP" sz="2000" b="1" u="sng" dirty="0">
                <a:latin typeface="Arial" panose="020B0604020202020204" pitchFamily="34" charset="0"/>
                <a:ea typeface="MS UI Gothic" panose="020B0600070205080204" pitchFamily="50" charset="-128"/>
                <a:cs typeface="Arial" panose="020B0604020202020204" pitchFamily="34" charset="0"/>
              </a:rPr>
              <a:t>(C3D4H)</a:t>
            </a:r>
            <a:br>
              <a:rPr lang="en-US" altLang="ja-JP" sz="2000" b="1" u="sng" dirty="0">
                <a:latin typeface="Arial" panose="020B0604020202020204" pitchFamily="34" charset="0"/>
                <a:ea typeface="MS UI Gothic" panose="020B0600070205080204" pitchFamily="50" charset="-128"/>
                <a:cs typeface="Arial" panose="020B0604020202020204" pitchFamily="34" charset="0"/>
              </a:rPr>
            </a:br>
            <a:r>
              <a:rPr lang="ja-JP" altLang="en-US" sz="2000"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sz="2000"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sz="2000"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体積ロッキングなし．</a:t>
            </a:r>
            <a:endParaRPr lang="en-US" altLang="ja-JP" sz="2000" b="1" dirty="0">
              <a:solidFill>
                <a:srgbClr val="FF0000"/>
              </a:solidFill>
              <a:latin typeface="Arial" panose="020B0604020202020204" pitchFamily="34" charset="0"/>
              <a:ea typeface="MS UI Gothic" panose="020B0600070205080204" pitchFamily="50" charset="-128"/>
              <a:cs typeface="Arial" panose="020B0604020202020204" pitchFamily="34" charset="0"/>
            </a:endParaRPr>
          </a:p>
          <a:p>
            <a:r>
              <a:rPr lang="en-US" altLang="ja-JP" sz="2000" b="1" dirty="0">
                <a:solidFill>
                  <a:srgbClr val="FF0000"/>
                </a:solidFill>
                <a:latin typeface="Arial" panose="020B0604020202020204" pitchFamily="34" charset="0"/>
                <a:ea typeface="MS UI Gothic" panose="020B0600070205080204" pitchFamily="50" charset="-128"/>
                <a:cs typeface="Arial" panose="020B0604020202020204" pitchFamily="34" charset="0"/>
              </a:rPr>
              <a:t>✗ </a:t>
            </a:r>
            <a:r>
              <a:rPr lang="ja-JP" altLang="en-US" sz="2000" b="1" dirty="0">
                <a:latin typeface="Arial" panose="020B0604020202020204" pitchFamily="34" charset="0"/>
                <a:ea typeface="MS UI Gothic" panose="020B0600070205080204" pitchFamily="50" charset="-128"/>
                <a:cs typeface="Arial" panose="020B0604020202020204" pitchFamily="34" charset="0"/>
              </a:rPr>
              <a:t>圧力振動（チェッカーボード）あり．</a:t>
            </a:r>
            <a:endParaRPr lang="en-US" altLang="ja-JP" sz="2000" dirty="0">
              <a:latin typeface="Arial" panose="020B0604020202020204" pitchFamily="34" charset="0"/>
              <a:ea typeface="MS UI Gothic" panose="020B0600070205080204" pitchFamily="50" charset="-128"/>
              <a:cs typeface="Arial" panose="020B0604020202020204" pitchFamily="34" charset="0"/>
            </a:endParaRPr>
          </a:p>
          <a:p>
            <a:r>
              <a:rPr lang="en-US" altLang="ja-JP" sz="2000" b="1" dirty="0">
                <a:solidFill>
                  <a:srgbClr val="FF0000"/>
                </a:solidFill>
                <a:latin typeface="Arial" panose="020B0604020202020204" pitchFamily="34" charset="0"/>
                <a:ea typeface="MS UI Gothic" panose="020B0600070205080204" pitchFamily="50" charset="-128"/>
                <a:cs typeface="Arial" panose="020B0604020202020204" pitchFamily="34" charset="0"/>
              </a:rPr>
              <a:t>✗ </a:t>
            </a:r>
            <a:r>
              <a:rPr lang="ja-JP" altLang="en-US" sz="2000" dirty="0">
                <a:latin typeface="Arial" panose="020B0604020202020204" pitchFamily="34" charset="0"/>
                <a:ea typeface="MS UI Gothic" panose="020B0600070205080204" pitchFamily="50" charset="-128"/>
                <a:cs typeface="Arial" panose="020B0604020202020204" pitchFamily="34" charset="0"/>
              </a:rPr>
              <a:t>せん断／コーナーロッキングあり．</a:t>
            </a:r>
          </a:p>
        </p:txBody>
      </p:sp>
      <p:sp>
        <p:nvSpPr>
          <p:cNvPr id="6" name="テキスト ボックス 5"/>
          <p:cNvSpPr txBox="1"/>
          <p:nvPr/>
        </p:nvSpPr>
        <p:spPr>
          <a:xfrm>
            <a:off x="5807969" y="5143679"/>
            <a:ext cx="5156861" cy="1231106"/>
          </a:xfrm>
          <a:prstGeom prst="rect">
            <a:avLst/>
          </a:prstGeom>
          <a:noFill/>
        </p:spPr>
        <p:txBody>
          <a:bodyPr wrap="none" lIns="0" tIns="0" rIns="0" bIns="0" rtlCol="0">
            <a:spAutoFit/>
          </a:bodyPr>
          <a:lstStyle/>
          <a:p>
            <a:r>
              <a:rPr lang="ja-JP" altLang="en-US" sz="2000" b="1" u="sng" dirty="0">
                <a:ea typeface="MS UI Gothic" panose="020B0600070205080204" pitchFamily="50" charset="-128"/>
              </a:rPr>
              <a:t>四面体</a:t>
            </a:r>
            <a:r>
              <a:rPr lang="en-US" altLang="ja-JP" sz="2000" b="1" u="sng" dirty="0">
                <a:ea typeface="MS UI Gothic" panose="020B0600070205080204" pitchFamily="50" charset="-128"/>
              </a:rPr>
              <a:t>2</a:t>
            </a:r>
            <a:r>
              <a:rPr lang="ja-JP" altLang="en-US" sz="2000" b="1" u="sng" dirty="0">
                <a:ea typeface="MS UI Gothic" panose="020B0600070205080204" pitchFamily="50" charset="-128"/>
              </a:rPr>
              <a:t>次修正ハイブリッド要素</a:t>
            </a:r>
            <a:r>
              <a:rPr lang="en-US" altLang="ja-JP" sz="2000" b="1" u="sng" dirty="0">
                <a:ea typeface="MS UI Gothic" panose="020B0600070205080204" pitchFamily="50" charset="-128"/>
              </a:rPr>
              <a:t>(C3D10MH)</a:t>
            </a:r>
          </a:p>
          <a:p>
            <a:r>
              <a:rPr lang="ja-JP" altLang="en-US" sz="2000"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sz="2000"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せん断／体積ロッキングなし．</a:t>
            </a:r>
            <a:endParaRPr lang="en-US" altLang="ja-JP" sz="2000" b="1" dirty="0">
              <a:solidFill>
                <a:srgbClr val="FF0000"/>
              </a:solidFill>
              <a:latin typeface="Arial" panose="020B0604020202020204" pitchFamily="34" charset="0"/>
              <a:ea typeface="MS UI Gothic" panose="020B0600070205080204" pitchFamily="50" charset="-128"/>
              <a:cs typeface="Arial" panose="020B0604020202020204" pitchFamily="34" charset="0"/>
            </a:endParaRPr>
          </a:p>
          <a:p>
            <a:r>
              <a:rPr lang="en-US" altLang="ja-JP" sz="2000" b="1" dirty="0">
                <a:solidFill>
                  <a:srgbClr val="FF0000"/>
                </a:solidFill>
                <a:ea typeface="MS UI Gothic" panose="020B0600070205080204" pitchFamily="50" charset="-128"/>
              </a:rPr>
              <a:t>✗ </a:t>
            </a:r>
            <a:r>
              <a:rPr lang="ja-JP" altLang="en-US" sz="2000" b="1" dirty="0">
                <a:solidFill>
                  <a:srgbClr val="FF0000"/>
                </a:solidFill>
                <a:ea typeface="MS UI Gothic" panose="020B0600070205080204" pitchFamily="50" charset="-128"/>
              </a:rPr>
              <a:t>中間節点折れ曲がりによる</a:t>
            </a:r>
            <a:r>
              <a:rPr lang="ja-JP" altLang="en-US" sz="2000" dirty="0">
                <a:solidFill>
                  <a:srgbClr val="FF0000"/>
                </a:solidFill>
                <a:ea typeface="MS UI Gothic" panose="020B0600070205080204" pitchFamily="50" charset="-128"/>
              </a:rPr>
              <a:t>内挿精度低下あり．</a:t>
            </a:r>
            <a:br>
              <a:rPr lang="en-US" altLang="ja-JP" sz="2000" dirty="0">
                <a:ea typeface="MS UI Gothic" panose="020B0600070205080204" pitchFamily="50" charset="-128"/>
              </a:rPr>
            </a:br>
            <a:r>
              <a:rPr lang="en-US" altLang="ja-JP" sz="2000" b="1" dirty="0">
                <a:solidFill>
                  <a:srgbClr val="FF0000"/>
                </a:solidFill>
                <a:ea typeface="MS UI Gothic" panose="020B0600070205080204" pitchFamily="50" charset="-128"/>
              </a:rPr>
              <a:t>✗ </a:t>
            </a:r>
            <a:r>
              <a:rPr lang="ja-JP" altLang="en-US" sz="2000" b="1" dirty="0">
                <a:ea typeface="MS UI Gothic" panose="020B0600070205080204" pitchFamily="50" charset="-128"/>
              </a:rPr>
              <a:t>大変形で早期の収束困難あり．</a:t>
            </a:r>
          </a:p>
        </p:txBody>
      </p:sp>
      <p:pic>
        <p:nvPicPr>
          <p:cNvPr id="7" name="c3d4h-press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12480" y="1068450"/>
            <a:ext cx="3931493" cy="4016734"/>
          </a:xfrm>
          <a:prstGeom prst="rect">
            <a:avLst/>
          </a:prstGeom>
        </p:spPr>
      </p:pic>
      <p:pic>
        <p:nvPicPr>
          <p:cNvPr id="8" name="c3d10mh-pressur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384033" y="1055213"/>
            <a:ext cx="3969857" cy="4055930"/>
          </a:xfrm>
          <a:prstGeom prst="rect">
            <a:avLst/>
          </a:prstGeom>
        </p:spPr>
      </p:pic>
      <p:sp>
        <p:nvSpPr>
          <p:cNvPr id="9" name="テキスト ボックス 8"/>
          <p:cNvSpPr txBox="1"/>
          <p:nvPr/>
        </p:nvSpPr>
        <p:spPr>
          <a:xfrm>
            <a:off x="5795691" y="4365645"/>
            <a:ext cx="1107996" cy="646331"/>
          </a:xfrm>
          <a:prstGeom prst="rect">
            <a:avLst/>
          </a:prstGeom>
          <a:noFill/>
        </p:spPr>
        <p:txBody>
          <a:bodyPr wrap="none" rtlCol="0">
            <a:spAutoFit/>
          </a:bodyPr>
          <a:lstStyle/>
          <a:p>
            <a:pPr algn="ctr"/>
            <a:r>
              <a:rPr kumimoji="1" lang="ja-JP" altLang="en-US" dirty="0">
                <a:ea typeface="MS UI Gothic" panose="020B0600070205080204" pitchFamily="50" charset="-128"/>
              </a:rPr>
              <a:t>節点数は</a:t>
            </a:r>
            <a:br>
              <a:rPr kumimoji="1" lang="en-US" altLang="ja-JP" dirty="0">
                <a:ea typeface="MS UI Gothic" panose="020B0600070205080204" pitchFamily="50" charset="-128"/>
              </a:rPr>
            </a:br>
            <a:r>
              <a:rPr kumimoji="1" lang="ja-JP" altLang="en-US" dirty="0">
                <a:ea typeface="MS UI Gothic" panose="020B0600070205080204" pitchFamily="50" charset="-128"/>
              </a:rPr>
              <a:t>ほぼ同じ</a:t>
            </a:r>
          </a:p>
        </p:txBody>
      </p:sp>
      <p:sp>
        <p:nvSpPr>
          <p:cNvPr id="10" name="テキスト ボックス 9"/>
          <p:cNvSpPr txBox="1"/>
          <p:nvPr/>
        </p:nvSpPr>
        <p:spPr>
          <a:xfrm>
            <a:off x="4441690" y="1043444"/>
            <a:ext cx="1366279" cy="369332"/>
          </a:xfrm>
          <a:prstGeom prst="rect">
            <a:avLst/>
          </a:prstGeom>
          <a:solidFill>
            <a:schemeClr val="bg1"/>
          </a:solidFill>
        </p:spPr>
        <p:txBody>
          <a:bodyPr wrap="square" rtlCol="0">
            <a:spAutoFit/>
          </a:bodyPr>
          <a:lstStyle/>
          <a:p>
            <a:pPr algn="r"/>
            <a:r>
              <a:rPr kumimoji="1" lang="ja-JP" altLang="en-US" dirty="0">
                <a:ea typeface="MS UI Gothic" panose="020B0600070205080204" pitchFamily="50" charset="-128"/>
              </a:rPr>
              <a:t>圧力</a:t>
            </a:r>
          </a:p>
        </p:txBody>
      </p:sp>
      <p:sp>
        <p:nvSpPr>
          <p:cNvPr id="11" name="テキスト ボックス 10"/>
          <p:cNvSpPr txBox="1"/>
          <p:nvPr/>
        </p:nvSpPr>
        <p:spPr>
          <a:xfrm>
            <a:off x="8832304" y="1007440"/>
            <a:ext cx="1366279" cy="369332"/>
          </a:xfrm>
          <a:prstGeom prst="rect">
            <a:avLst/>
          </a:prstGeom>
          <a:solidFill>
            <a:schemeClr val="bg1"/>
          </a:solidFill>
        </p:spPr>
        <p:txBody>
          <a:bodyPr wrap="square" rtlCol="0">
            <a:spAutoFit/>
          </a:bodyPr>
          <a:lstStyle/>
          <a:p>
            <a:pPr algn="r"/>
            <a:r>
              <a:rPr kumimoji="1" lang="ja-JP" altLang="en-US" dirty="0">
                <a:ea typeface="MS UI Gothic" panose="020B0600070205080204" pitchFamily="50" charset="-128"/>
              </a:rPr>
              <a:t>圧力</a:t>
            </a:r>
          </a:p>
        </p:txBody>
      </p:sp>
      <p:grpSp>
        <p:nvGrpSpPr>
          <p:cNvPr id="35" name="グループ化 34">
            <a:extLst>
              <a:ext uri="{FF2B5EF4-FFF2-40B4-BE49-F238E27FC236}">
                <a16:creationId xmlns:a16="http://schemas.microsoft.com/office/drawing/2014/main" id="{E28C2FAD-5004-4B41-925A-FBBC327939A8}"/>
              </a:ext>
            </a:extLst>
          </p:cNvPr>
          <p:cNvGrpSpPr>
            <a:grpSpLocks noChangeAspect="1"/>
          </p:cNvGrpSpPr>
          <p:nvPr/>
        </p:nvGrpSpPr>
        <p:grpSpPr>
          <a:xfrm>
            <a:off x="10645212" y="1922443"/>
            <a:ext cx="1391448" cy="1078919"/>
            <a:chOff x="7033157" y="4150041"/>
            <a:chExt cx="1113158" cy="863135"/>
          </a:xfrm>
        </p:grpSpPr>
        <p:grpSp>
          <p:nvGrpSpPr>
            <p:cNvPr id="36" name="グループ化 35">
              <a:extLst>
                <a:ext uri="{FF2B5EF4-FFF2-40B4-BE49-F238E27FC236}">
                  <a16:creationId xmlns:a16="http://schemas.microsoft.com/office/drawing/2014/main" id="{5554C868-2B2E-40EA-AE6B-C7FA28DF47D8}"/>
                </a:ext>
              </a:extLst>
            </p:cNvPr>
            <p:cNvGrpSpPr/>
            <p:nvPr/>
          </p:nvGrpSpPr>
          <p:grpSpPr>
            <a:xfrm>
              <a:off x="7033157" y="4150041"/>
              <a:ext cx="1113158" cy="862902"/>
              <a:chOff x="7896806" y="3359140"/>
              <a:chExt cx="1113158" cy="862902"/>
            </a:xfrm>
          </p:grpSpPr>
          <p:cxnSp>
            <p:nvCxnSpPr>
              <p:cNvPr id="43" name="直線コネクタ 42">
                <a:extLst>
                  <a:ext uri="{FF2B5EF4-FFF2-40B4-BE49-F238E27FC236}">
                    <a16:creationId xmlns:a16="http://schemas.microsoft.com/office/drawing/2014/main" id="{224B437A-BD6D-4FAF-8458-1EE012E9BFD7}"/>
                  </a:ext>
                </a:extLst>
              </p:cNvPr>
              <p:cNvCxnSpPr>
                <a:stCxn id="44" idx="2"/>
                <a:endCxn id="49" idx="2"/>
              </p:cNvCxnSpPr>
              <p:nvPr/>
            </p:nvCxnSpPr>
            <p:spPr>
              <a:xfrm flipV="1">
                <a:off x="7971688" y="3863909"/>
                <a:ext cx="923745" cy="291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二等辺三角形 43">
                <a:extLst>
                  <a:ext uri="{FF2B5EF4-FFF2-40B4-BE49-F238E27FC236}">
                    <a16:creationId xmlns:a16="http://schemas.microsoft.com/office/drawing/2014/main" id="{F4AFD44B-3267-4D40-83E2-40DC701F281B}"/>
                  </a:ext>
                </a:extLst>
              </p:cNvPr>
              <p:cNvSpPr/>
              <p:nvPr/>
            </p:nvSpPr>
            <p:spPr>
              <a:xfrm>
                <a:off x="7971688" y="3456737"/>
                <a:ext cx="678702" cy="698928"/>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二等辺三角形 44">
                <a:extLst>
                  <a:ext uri="{FF2B5EF4-FFF2-40B4-BE49-F238E27FC236}">
                    <a16:creationId xmlns:a16="http://schemas.microsoft.com/office/drawing/2014/main" id="{3994E165-DD58-47FD-9A09-D19C3FB0961D}"/>
                  </a:ext>
                </a:extLst>
              </p:cNvPr>
              <p:cNvSpPr/>
              <p:nvPr/>
            </p:nvSpPr>
            <p:spPr>
              <a:xfrm rot="4162743">
                <a:off x="8321115" y="3552465"/>
                <a:ext cx="769725" cy="383075"/>
              </a:xfrm>
              <a:prstGeom prst="triangle">
                <a:avLst>
                  <a:gd name="adj" fmla="val 759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34">
                <a:extLst>
                  <a:ext uri="{FF2B5EF4-FFF2-40B4-BE49-F238E27FC236}">
                    <a16:creationId xmlns:a16="http://schemas.microsoft.com/office/drawing/2014/main" id="{8992D70F-B4A9-4106-82AC-FC36363D1A5E}"/>
                  </a:ext>
                </a:extLst>
              </p:cNvPr>
              <p:cNvSpPr/>
              <p:nvPr/>
            </p:nvSpPr>
            <p:spPr>
              <a:xfrm>
                <a:off x="8333426" y="34106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35">
                <a:extLst>
                  <a:ext uri="{FF2B5EF4-FFF2-40B4-BE49-F238E27FC236}">
                    <a16:creationId xmlns:a16="http://schemas.microsoft.com/office/drawing/2014/main" id="{C4F38086-EAA4-4D08-856D-C437F6EE7617}"/>
                  </a:ext>
                </a:extLst>
              </p:cNvPr>
              <p:cNvSpPr/>
              <p:nvPr/>
            </p:nvSpPr>
            <p:spPr>
              <a:xfrm>
                <a:off x="7896806" y="409795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36">
                <a:extLst>
                  <a:ext uri="{FF2B5EF4-FFF2-40B4-BE49-F238E27FC236}">
                    <a16:creationId xmlns:a16="http://schemas.microsoft.com/office/drawing/2014/main" id="{0625A60C-CC02-41DB-B122-1B8B1CF6CEC4}"/>
                  </a:ext>
                </a:extLst>
              </p:cNvPr>
              <p:cNvSpPr/>
              <p:nvPr/>
            </p:nvSpPr>
            <p:spPr>
              <a:xfrm>
                <a:off x="8610740" y="410662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37">
                <a:extLst>
                  <a:ext uri="{FF2B5EF4-FFF2-40B4-BE49-F238E27FC236}">
                    <a16:creationId xmlns:a16="http://schemas.microsoft.com/office/drawing/2014/main" id="{CD9D02A0-0AAB-40D5-B915-EAC7AF98DD8A}"/>
                  </a:ext>
                </a:extLst>
              </p:cNvPr>
              <p:cNvSpPr/>
              <p:nvPr/>
            </p:nvSpPr>
            <p:spPr>
              <a:xfrm>
                <a:off x="8895433" y="380620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円/楕円 36">
              <a:extLst>
                <a:ext uri="{FF2B5EF4-FFF2-40B4-BE49-F238E27FC236}">
                  <a16:creationId xmlns:a16="http://schemas.microsoft.com/office/drawing/2014/main" id="{99E69023-6A16-4373-893B-F0F6F3D3A86E}"/>
                </a:ext>
              </a:extLst>
            </p:cNvPr>
            <p:cNvSpPr/>
            <p:nvPr/>
          </p:nvSpPr>
          <p:spPr>
            <a:xfrm>
              <a:off x="7769837" y="4401108"/>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6">
              <a:extLst>
                <a:ext uri="{FF2B5EF4-FFF2-40B4-BE49-F238E27FC236}">
                  <a16:creationId xmlns:a16="http://schemas.microsoft.com/office/drawing/2014/main" id="{CC190566-3FEE-4BDC-A416-502956AEB3D3}"/>
                </a:ext>
              </a:extLst>
            </p:cNvPr>
            <p:cNvSpPr/>
            <p:nvPr/>
          </p:nvSpPr>
          <p:spPr>
            <a:xfrm>
              <a:off x="7884368" y="47537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6">
              <a:extLst>
                <a:ext uri="{FF2B5EF4-FFF2-40B4-BE49-F238E27FC236}">
                  <a16:creationId xmlns:a16="http://schemas.microsoft.com/office/drawing/2014/main" id="{B2B7670B-485F-44B2-A290-BA085226E49A}"/>
                </a:ext>
              </a:extLst>
            </p:cNvPr>
            <p:cNvSpPr/>
            <p:nvPr/>
          </p:nvSpPr>
          <p:spPr>
            <a:xfrm>
              <a:off x="7409797" y="489776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6">
              <a:extLst>
                <a:ext uri="{FF2B5EF4-FFF2-40B4-BE49-F238E27FC236}">
                  <a16:creationId xmlns:a16="http://schemas.microsoft.com/office/drawing/2014/main" id="{E15E347E-DB67-4A9B-B5D8-7E2FBB214598}"/>
                </a:ext>
              </a:extLst>
            </p:cNvPr>
            <p:cNvSpPr/>
            <p:nvPr/>
          </p:nvSpPr>
          <p:spPr>
            <a:xfrm>
              <a:off x="7236296" y="453772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36">
              <a:extLst>
                <a:ext uri="{FF2B5EF4-FFF2-40B4-BE49-F238E27FC236}">
                  <a16:creationId xmlns:a16="http://schemas.microsoft.com/office/drawing/2014/main" id="{DBED2EC6-D691-4C9C-9630-3255E33C75CE}"/>
                </a:ext>
              </a:extLst>
            </p:cNvPr>
            <p:cNvSpPr/>
            <p:nvPr/>
          </p:nvSpPr>
          <p:spPr>
            <a:xfrm>
              <a:off x="7625821" y="4581128"/>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36">
              <a:extLst>
                <a:ext uri="{FF2B5EF4-FFF2-40B4-BE49-F238E27FC236}">
                  <a16:creationId xmlns:a16="http://schemas.microsoft.com/office/drawing/2014/main" id="{B9C4190B-3951-4895-86A6-BC03EB5D489E}"/>
                </a:ext>
              </a:extLst>
            </p:cNvPr>
            <p:cNvSpPr/>
            <p:nvPr/>
          </p:nvSpPr>
          <p:spPr>
            <a:xfrm>
              <a:off x="7517809" y="4733528"/>
              <a:ext cx="114531" cy="115415"/>
            </a:xfrm>
            <a:prstGeom prst="ellipse">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a:extLst>
              <a:ext uri="{FF2B5EF4-FFF2-40B4-BE49-F238E27FC236}">
                <a16:creationId xmlns:a16="http://schemas.microsoft.com/office/drawing/2014/main" id="{0D592E67-6C4F-4AA1-A894-5A5EFCF3F5C0}"/>
              </a:ext>
            </a:extLst>
          </p:cNvPr>
          <p:cNvGrpSpPr>
            <a:grpSpLocks noChangeAspect="1"/>
          </p:cNvGrpSpPr>
          <p:nvPr/>
        </p:nvGrpSpPr>
        <p:grpSpPr>
          <a:xfrm>
            <a:off x="83332" y="2007072"/>
            <a:ext cx="1358034" cy="1052727"/>
            <a:chOff x="7896806" y="3359140"/>
            <a:chExt cx="1113158" cy="862902"/>
          </a:xfrm>
        </p:grpSpPr>
        <p:cxnSp>
          <p:nvCxnSpPr>
            <p:cNvPr id="51" name="直線コネクタ 50">
              <a:extLst>
                <a:ext uri="{FF2B5EF4-FFF2-40B4-BE49-F238E27FC236}">
                  <a16:creationId xmlns:a16="http://schemas.microsoft.com/office/drawing/2014/main" id="{F50AB8F3-8039-442F-A6AE-45A8EF8807A7}"/>
                </a:ext>
              </a:extLst>
            </p:cNvPr>
            <p:cNvCxnSpPr>
              <a:stCxn id="52" idx="2"/>
              <a:endCxn id="57" idx="2"/>
            </p:cNvCxnSpPr>
            <p:nvPr/>
          </p:nvCxnSpPr>
          <p:spPr>
            <a:xfrm flipV="1">
              <a:off x="7971688" y="3863909"/>
              <a:ext cx="923745" cy="291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二等辺三角形 51">
              <a:extLst>
                <a:ext uri="{FF2B5EF4-FFF2-40B4-BE49-F238E27FC236}">
                  <a16:creationId xmlns:a16="http://schemas.microsoft.com/office/drawing/2014/main" id="{6E67A521-F3C5-4360-8C95-E88F0230D6F0}"/>
                </a:ext>
              </a:extLst>
            </p:cNvPr>
            <p:cNvSpPr/>
            <p:nvPr/>
          </p:nvSpPr>
          <p:spPr>
            <a:xfrm>
              <a:off x="7971688" y="3456737"/>
              <a:ext cx="678702" cy="698928"/>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二等辺三角形 52">
              <a:extLst>
                <a:ext uri="{FF2B5EF4-FFF2-40B4-BE49-F238E27FC236}">
                  <a16:creationId xmlns:a16="http://schemas.microsoft.com/office/drawing/2014/main" id="{FD46029F-2EC3-452F-8F37-A9C030F4A617}"/>
                </a:ext>
              </a:extLst>
            </p:cNvPr>
            <p:cNvSpPr/>
            <p:nvPr/>
          </p:nvSpPr>
          <p:spPr>
            <a:xfrm rot="4162743">
              <a:off x="8321115" y="3552465"/>
              <a:ext cx="769725" cy="383075"/>
            </a:xfrm>
            <a:prstGeom prst="triangle">
              <a:avLst>
                <a:gd name="adj" fmla="val 759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34">
              <a:extLst>
                <a:ext uri="{FF2B5EF4-FFF2-40B4-BE49-F238E27FC236}">
                  <a16:creationId xmlns:a16="http://schemas.microsoft.com/office/drawing/2014/main" id="{DA2F5B15-173E-41B9-8B2E-AC06DACD2E99}"/>
                </a:ext>
              </a:extLst>
            </p:cNvPr>
            <p:cNvSpPr/>
            <p:nvPr/>
          </p:nvSpPr>
          <p:spPr>
            <a:xfrm>
              <a:off x="8333426" y="34106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35">
              <a:extLst>
                <a:ext uri="{FF2B5EF4-FFF2-40B4-BE49-F238E27FC236}">
                  <a16:creationId xmlns:a16="http://schemas.microsoft.com/office/drawing/2014/main" id="{A29A50A3-4A22-4D81-9CA8-6DFC008DD058}"/>
                </a:ext>
              </a:extLst>
            </p:cNvPr>
            <p:cNvSpPr/>
            <p:nvPr/>
          </p:nvSpPr>
          <p:spPr>
            <a:xfrm>
              <a:off x="7896806" y="409795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36">
              <a:extLst>
                <a:ext uri="{FF2B5EF4-FFF2-40B4-BE49-F238E27FC236}">
                  <a16:creationId xmlns:a16="http://schemas.microsoft.com/office/drawing/2014/main" id="{E3A68734-E935-4E7E-A03C-AD6D7738203F}"/>
                </a:ext>
              </a:extLst>
            </p:cNvPr>
            <p:cNvSpPr/>
            <p:nvPr/>
          </p:nvSpPr>
          <p:spPr>
            <a:xfrm>
              <a:off x="8610740" y="410662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37">
              <a:extLst>
                <a:ext uri="{FF2B5EF4-FFF2-40B4-BE49-F238E27FC236}">
                  <a16:creationId xmlns:a16="http://schemas.microsoft.com/office/drawing/2014/main" id="{30339E1B-C936-468D-95E8-D29FF0582409}"/>
                </a:ext>
              </a:extLst>
            </p:cNvPr>
            <p:cNvSpPr/>
            <p:nvPr/>
          </p:nvSpPr>
          <p:spPr>
            <a:xfrm>
              <a:off x="8895433" y="380620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a:extLst>
              <a:ext uri="{FF2B5EF4-FFF2-40B4-BE49-F238E27FC236}">
                <a16:creationId xmlns:a16="http://schemas.microsoft.com/office/drawing/2014/main" id="{2DB5C782-FCF2-87E0-5CCB-CD272E77EBFD}"/>
              </a:ext>
            </a:extLst>
          </p:cNvPr>
          <p:cNvSpPr txBox="1"/>
          <p:nvPr/>
        </p:nvSpPr>
        <p:spPr>
          <a:xfrm>
            <a:off x="426017" y="3083178"/>
            <a:ext cx="519694" cy="461665"/>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T4</a:t>
            </a:r>
            <a:endParaRPr kumimoji="1" lang="ja-JP" altLang="en-US" sz="2400" dirty="0">
              <a:latin typeface="MS UI Gothic" panose="020B0600070205080204" pitchFamily="50" charset="-128"/>
              <a:ea typeface="MS UI Gothic" panose="020B0600070205080204" pitchFamily="50" charset="-128"/>
            </a:endParaRPr>
          </a:p>
        </p:txBody>
      </p:sp>
      <p:sp>
        <p:nvSpPr>
          <p:cNvPr id="13" name="テキスト ボックス 12">
            <a:extLst>
              <a:ext uri="{FF2B5EF4-FFF2-40B4-BE49-F238E27FC236}">
                <a16:creationId xmlns:a16="http://schemas.microsoft.com/office/drawing/2014/main" id="{08335FA6-2A23-CDF2-101A-66497ECF5D41}"/>
              </a:ext>
            </a:extLst>
          </p:cNvPr>
          <p:cNvSpPr txBox="1"/>
          <p:nvPr/>
        </p:nvSpPr>
        <p:spPr>
          <a:xfrm>
            <a:off x="10928893" y="3049870"/>
            <a:ext cx="673582" cy="461665"/>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T10</a:t>
            </a:r>
            <a:endParaRPr kumimoji="1" lang="ja-JP" altLang="en-US" sz="2400" dirty="0">
              <a:latin typeface="MS UI Gothic" panose="020B0600070205080204" pitchFamily="50" charset="-128"/>
              <a:ea typeface="MS UI Gothic" panose="020B0600070205080204" pitchFamily="50" charset="-128"/>
            </a:endParaRPr>
          </a:p>
        </p:txBody>
      </p:sp>
      <p:sp>
        <p:nvSpPr>
          <p:cNvPr id="14" name="テキスト ボックス 13">
            <a:extLst>
              <a:ext uri="{FF2B5EF4-FFF2-40B4-BE49-F238E27FC236}">
                <a16:creationId xmlns:a16="http://schemas.microsoft.com/office/drawing/2014/main" id="{7FCA7204-EBB6-AAC7-4962-E862FE3328DC}"/>
              </a:ext>
            </a:extLst>
          </p:cNvPr>
          <p:cNvSpPr txBox="1"/>
          <p:nvPr/>
        </p:nvSpPr>
        <p:spPr>
          <a:xfrm>
            <a:off x="10211971" y="578714"/>
            <a:ext cx="1980029" cy="923330"/>
          </a:xfrm>
          <a:prstGeom prst="rect">
            <a:avLst/>
          </a:prstGeom>
          <a:solidFill>
            <a:schemeClr val="bg1">
              <a:lumMod val="75000"/>
            </a:schemeClr>
          </a:solid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p>
            <a:r>
              <a:rPr lang="ja-JP" altLang="en-US" dirty="0">
                <a:latin typeface="MS UI Gothic" panose="020B0600070205080204" pitchFamily="50" charset="-128"/>
                <a:ea typeface="MS UI Gothic" panose="020B0600070205080204" pitchFamily="50" charset="-128"/>
              </a:rPr>
              <a:t>材料：</a:t>
            </a:r>
            <a:br>
              <a:rPr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ネオフック超弾性体</a:t>
            </a:r>
            <a:br>
              <a:rPr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初期ポアソン比</a:t>
            </a:r>
            <a:r>
              <a:rPr lang="en-US" altLang="ja-JP" dirty="0">
                <a:solidFill>
                  <a:srgbClr val="C00000"/>
                </a:solidFill>
                <a:latin typeface="MS UI Gothic" panose="020B0600070205080204" pitchFamily="50" charset="-128"/>
                <a:ea typeface="MS UI Gothic" panose="020B0600070205080204" pitchFamily="50" charset="-128"/>
              </a:rPr>
              <a:t>0.49</a:t>
            </a:r>
            <a:endParaRPr kumimoji="1" lang="ja-JP" altLang="en-US" dirty="0">
              <a:solidFill>
                <a:srgbClr val="C00000"/>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29460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0" fill="hold"/>
                                        <p:tgtEl>
                                          <p:spTgt spid="7"/>
                                        </p:tgtEl>
                                      </p:cBhvr>
                                    </p:cmd>
                                  </p:childTnLst>
                                </p:cTn>
                              </p:par>
                              <p:par>
                                <p:cTn id="7" presetID="1" presetClass="mediacall" presetSubtype="0" fill="hold" nodeType="withEffect">
                                  <p:stCondLst>
                                    <p:cond delay="0"/>
                                  </p:stCondLst>
                                  <p:childTnLst>
                                    <p:cmd type="call" cmd="playFrom(0.0)">
                                      <p:cBhvr>
                                        <p:cTn id="8" dur="4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E4EC6C6-03F4-6092-7592-DFA566CBC4F2}"/>
              </a:ext>
            </a:extLst>
          </p:cNvPr>
          <p:cNvSpPr>
            <a:spLocks noGrp="1"/>
          </p:cNvSpPr>
          <p:nvPr>
            <p:ph idx="1"/>
          </p:nvPr>
        </p:nvSpPr>
        <p:spPr/>
        <p:txBody>
          <a:bodyPr/>
          <a:lstStyle/>
          <a:p>
            <a:r>
              <a:rPr lang="ja-JP" altLang="en-US" dirty="0"/>
              <a:t>注意点：大変形後だけでなく，</a:t>
            </a:r>
            <a:r>
              <a:rPr lang="ja-JP" altLang="en-US" dirty="0">
                <a:solidFill>
                  <a:srgbClr val="008000"/>
                </a:solidFill>
              </a:rPr>
              <a:t>初期メッシュの時点でも折れ曲がりが起こり得る</a:t>
            </a:r>
            <a:r>
              <a:rPr lang="ja-JP" altLang="en-US" dirty="0"/>
              <a:t>．</a:t>
            </a:r>
            <a:br>
              <a:rPr lang="en-US" altLang="ja-JP" dirty="0"/>
            </a:br>
            <a:r>
              <a:rPr lang="ja-JP" altLang="en-US" dirty="0"/>
              <a:t>例：穴周辺を１次要素および２次要素でメッシュを切った際の表面メッシュ</a:t>
            </a:r>
            <a:endParaRPr lang="en-US" altLang="ja-JP" dirty="0"/>
          </a:p>
          <a:p>
            <a:endParaRPr kumimoji="1" lang="ja-JP" altLang="en-US" dirty="0"/>
          </a:p>
        </p:txBody>
      </p:sp>
      <p:sp>
        <p:nvSpPr>
          <p:cNvPr id="3" name="タイトル 2">
            <a:extLst>
              <a:ext uri="{FF2B5EF4-FFF2-40B4-BE49-F238E27FC236}">
                <a16:creationId xmlns:a16="http://schemas.microsoft.com/office/drawing/2014/main" id="{AE6FD2AE-E450-109A-AEC7-A844EDDA37F4}"/>
              </a:ext>
            </a:extLst>
          </p:cNvPr>
          <p:cNvSpPr>
            <a:spLocks noGrp="1"/>
          </p:cNvSpPr>
          <p:nvPr>
            <p:ph type="title"/>
          </p:nvPr>
        </p:nvSpPr>
        <p:spPr/>
        <p:txBody>
          <a:bodyPr/>
          <a:lstStyle/>
          <a:p>
            <a:r>
              <a:rPr lang="en-US" altLang="ja-JP" dirty="0"/>
              <a:t>6) </a:t>
            </a:r>
            <a:r>
              <a:rPr lang="ja-JP" altLang="en-US" dirty="0"/>
              <a:t>２</a:t>
            </a:r>
            <a:r>
              <a:rPr kumimoji="1" lang="ja-JP" altLang="en-US" dirty="0"/>
              <a:t>次要素の内挿精度低下</a:t>
            </a:r>
          </a:p>
        </p:txBody>
      </p:sp>
      <p:sp>
        <p:nvSpPr>
          <p:cNvPr id="4" name="スライド番号プレースホルダー 3">
            <a:extLst>
              <a:ext uri="{FF2B5EF4-FFF2-40B4-BE49-F238E27FC236}">
                <a16:creationId xmlns:a16="http://schemas.microsoft.com/office/drawing/2014/main" id="{F0DC6C32-9528-C757-76B5-AB169A219785}"/>
              </a:ext>
            </a:extLst>
          </p:cNvPr>
          <p:cNvSpPr>
            <a:spLocks noGrp="1"/>
          </p:cNvSpPr>
          <p:nvPr>
            <p:ph type="sldNum" sz="quarter" idx="4"/>
          </p:nvPr>
        </p:nvSpPr>
        <p:spPr/>
        <p:txBody>
          <a:bodyPr/>
          <a:lstStyle/>
          <a:p>
            <a:r>
              <a:rPr lang="en-US" altLang="ja-JP"/>
              <a:t>P. </a:t>
            </a:r>
            <a:fld id="{F8FDF831-B0A3-4B44-A20D-7581D5587101}" type="slidenum">
              <a:rPr lang="ja-JP" altLang="en-US" smtClean="0"/>
              <a:pPr/>
              <a:t>36</a:t>
            </a:fld>
            <a:endParaRPr lang="ja-JP" altLang="en-US" dirty="0"/>
          </a:p>
        </p:txBody>
      </p:sp>
      <p:grpSp>
        <p:nvGrpSpPr>
          <p:cNvPr id="5" name="グループ化 4">
            <a:extLst>
              <a:ext uri="{FF2B5EF4-FFF2-40B4-BE49-F238E27FC236}">
                <a16:creationId xmlns:a16="http://schemas.microsoft.com/office/drawing/2014/main" id="{81E3190A-CA8E-0BFA-F986-9B39A89F2C82}"/>
              </a:ext>
            </a:extLst>
          </p:cNvPr>
          <p:cNvGrpSpPr/>
          <p:nvPr/>
        </p:nvGrpSpPr>
        <p:grpSpPr>
          <a:xfrm>
            <a:off x="1487808" y="1564348"/>
            <a:ext cx="2880000" cy="2880000"/>
            <a:chOff x="35496" y="1821605"/>
            <a:chExt cx="2880000" cy="2880000"/>
          </a:xfrm>
        </p:grpSpPr>
        <p:sp>
          <p:nvSpPr>
            <p:cNvPr id="6" name="正方形/長方形 5">
              <a:extLst>
                <a:ext uri="{FF2B5EF4-FFF2-40B4-BE49-F238E27FC236}">
                  <a16:creationId xmlns:a16="http://schemas.microsoft.com/office/drawing/2014/main" id="{58AA1B1F-9329-7D19-64C9-5D1B94B740B5}"/>
                </a:ext>
              </a:extLst>
            </p:cNvPr>
            <p:cNvSpPr/>
            <p:nvPr/>
          </p:nvSpPr>
          <p:spPr>
            <a:xfrm>
              <a:off x="35496" y="1821605"/>
              <a:ext cx="2880000" cy="2880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400" dirty="0">
                  <a:solidFill>
                    <a:schemeClr val="tx1"/>
                  </a:solidFill>
                  <a:latin typeface="MS UI Gothic" panose="020B0600070205080204" pitchFamily="50" charset="-128"/>
                  <a:ea typeface="MS UI Gothic" panose="020B0600070205080204" pitchFamily="50" charset="-128"/>
                </a:rPr>
                <a:t>部品</a:t>
              </a:r>
              <a:endParaRPr lang="en-US" altLang="ja-JP" sz="2400" dirty="0">
                <a:solidFill>
                  <a:schemeClr val="tx1"/>
                </a:solidFill>
                <a:latin typeface="MS UI Gothic" panose="020B0600070205080204" pitchFamily="50" charset="-128"/>
                <a:ea typeface="MS UI Gothic" panose="020B0600070205080204" pitchFamily="50" charset="-128"/>
              </a:endParaRPr>
            </a:p>
            <a:p>
              <a:endParaRPr kumimoji="1" lang="ja-JP" altLang="en-US" dirty="0"/>
            </a:p>
          </p:txBody>
        </p:sp>
        <p:sp>
          <p:nvSpPr>
            <p:cNvPr id="7" name="楕円 6">
              <a:extLst>
                <a:ext uri="{FF2B5EF4-FFF2-40B4-BE49-F238E27FC236}">
                  <a16:creationId xmlns:a16="http://schemas.microsoft.com/office/drawing/2014/main" id="{D09F8C3A-E3B5-0B7D-FC90-9DEFDAC60CDD}"/>
                </a:ext>
              </a:extLst>
            </p:cNvPr>
            <p:cNvSpPr/>
            <p:nvPr/>
          </p:nvSpPr>
          <p:spPr>
            <a:xfrm>
              <a:off x="836944" y="2598623"/>
              <a:ext cx="1296000" cy="129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B545F8B-225E-2CB4-4A28-ACDA7B64C0A6}"/>
                </a:ext>
              </a:extLst>
            </p:cNvPr>
            <p:cNvSpPr txBox="1"/>
            <p:nvPr/>
          </p:nvSpPr>
          <p:spPr>
            <a:xfrm>
              <a:off x="1056695" y="3085573"/>
              <a:ext cx="841136" cy="338554"/>
            </a:xfrm>
            <a:prstGeom prst="rect">
              <a:avLst/>
            </a:prstGeom>
            <a:noFill/>
          </p:spPr>
          <p:txBody>
            <a:bodyPr wrap="square" lIns="0" tIns="0" rIns="0" bIns="0" rtlCol="0">
              <a:spAutoFit/>
            </a:bodyPr>
            <a:lstStyle/>
            <a:p>
              <a:pPr algn="ctr"/>
              <a:r>
                <a:rPr lang="ja-JP" altLang="en-US" sz="2200" dirty="0"/>
                <a:t>穴</a:t>
              </a:r>
            </a:p>
          </p:txBody>
        </p:sp>
        <p:grpSp>
          <p:nvGrpSpPr>
            <p:cNvPr id="9" name="グループ化 8">
              <a:extLst>
                <a:ext uri="{FF2B5EF4-FFF2-40B4-BE49-F238E27FC236}">
                  <a16:creationId xmlns:a16="http://schemas.microsoft.com/office/drawing/2014/main" id="{6AFC0EC0-DA34-67A4-9DC4-0C405636E8D1}"/>
                </a:ext>
              </a:extLst>
            </p:cNvPr>
            <p:cNvGrpSpPr/>
            <p:nvPr/>
          </p:nvGrpSpPr>
          <p:grpSpPr>
            <a:xfrm>
              <a:off x="516375" y="2281116"/>
              <a:ext cx="1918242" cy="1931014"/>
              <a:chOff x="1446670" y="2755115"/>
              <a:chExt cx="1918242" cy="1931014"/>
            </a:xfrm>
          </p:grpSpPr>
          <p:cxnSp>
            <p:nvCxnSpPr>
              <p:cNvPr id="12" name="直線コネクタ 11">
                <a:extLst>
                  <a:ext uri="{FF2B5EF4-FFF2-40B4-BE49-F238E27FC236}">
                    <a16:creationId xmlns:a16="http://schemas.microsoft.com/office/drawing/2014/main" id="{BDF0956D-6E21-0771-DCCC-27E46DE546E4}"/>
                  </a:ext>
                </a:extLst>
              </p:cNvPr>
              <p:cNvCxnSpPr/>
              <p:nvPr/>
            </p:nvCxnSpPr>
            <p:spPr>
              <a:xfrm rot="16200000" flipH="1" flipV="1">
                <a:off x="2559437" y="4089078"/>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832613F0-42A9-C2B5-7654-8A1BC4528D6C}"/>
                  </a:ext>
                </a:extLst>
              </p:cNvPr>
              <p:cNvCxnSpPr/>
              <p:nvPr/>
            </p:nvCxnSpPr>
            <p:spPr>
              <a:xfrm rot="16200000" flipV="1">
                <a:off x="2559383" y="3019129"/>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B8F2F0CA-B0C7-B78E-FB85-F957DA6C4745}"/>
                  </a:ext>
                </a:extLst>
              </p:cNvPr>
              <p:cNvCxnSpPr/>
              <p:nvPr/>
            </p:nvCxnSpPr>
            <p:spPr>
              <a:xfrm rot="16200000" flipH="1">
                <a:off x="2117443" y="4089078"/>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8498C5A-2BBA-55FF-2F31-DDEA778A777C}"/>
                  </a:ext>
                </a:extLst>
              </p:cNvPr>
              <p:cNvCxnSpPr/>
              <p:nvPr/>
            </p:nvCxnSpPr>
            <p:spPr>
              <a:xfrm rot="16200000">
                <a:off x="2117497" y="3019129"/>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円/楕円 34">
                <a:extLst>
                  <a:ext uri="{FF2B5EF4-FFF2-40B4-BE49-F238E27FC236}">
                    <a16:creationId xmlns:a16="http://schemas.microsoft.com/office/drawing/2014/main" id="{7E7DF953-CE9A-119C-A536-3D63BDC54987}"/>
                  </a:ext>
                </a:extLst>
              </p:cNvPr>
              <p:cNvSpPr/>
              <p:nvPr/>
            </p:nvSpPr>
            <p:spPr>
              <a:xfrm>
                <a:off x="2359130" y="3038462"/>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34">
                <a:extLst>
                  <a:ext uri="{FF2B5EF4-FFF2-40B4-BE49-F238E27FC236}">
                    <a16:creationId xmlns:a16="http://schemas.microsoft.com/office/drawing/2014/main" id="{9A7A0D9B-12F3-D1ED-515B-D36E46B8F075}"/>
                  </a:ext>
                </a:extLst>
              </p:cNvPr>
              <p:cNvSpPr/>
              <p:nvPr/>
            </p:nvSpPr>
            <p:spPr>
              <a:xfrm>
                <a:off x="2360851" y="429332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34">
                <a:extLst>
                  <a:ext uri="{FF2B5EF4-FFF2-40B4-BE49-F238E27FC236}">
                    <a16:creationId xmlns:a16="http://schemas.microsoft.com/office/drawing/2014/main" id="{2A339930-DC17-9F91-5AA9-672BD65661C2}"/>
                  </a:ext>
                </a:extLst>
              </p:cNvPr>
              <p:cNvSpPr/>
              <p:nvPr/>
            </p:nvSpPr>
            <p:spPr>
              <a:xfrm rot="16200000">
                <a:off x="1733262" y="3666592"/>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34">
                <a:extLst>
                  <a:ext uri="{FF2B5EF4-FFF2-40B4-BE49-F238E27FC236}">
                    <a16:creationId xmlns:a16="http://schemas.microsoft.com/office/drawing/2014/main" id="{1CE75E80-D65B-FB09-91A9-7929822F3D7F}"/>
                  </a:ext>
                </a:extLst>
              </p:cNvPr>
              <p:cNvSpPr/>
              <p:nvPr/>
            </p:nvSpPr>
            <p:spPr>
              <a:xfrm rot="16200000">
                <a:off x="2988121" y="366487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34">
                <a:extLst>
                  <a:ext uri="{FF2B5EF4-FFF2-40B4-BE49-F238E27FC236}">
                    <a16:creationId xmlns:a16="http://schemas.microsoft.com/office/drawing/2014/main" id="{05CCAEB5-97E9-F19C-1BEA-BB7636593384}"/>
                  </a:ext>
                </a:extLst>
              </p:cNvPr>
              <p:cNvSpPr/>
              <p:nvPr/>
            </p:nvSpPr>
            <p:spPr>
              <a:xfrm rot="18900000">
                <a:off x="1920851" y="322605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34">
                <a:extLst>
                  <a:ext uri="{FF2B5EF4-FFF2-40B4-BE49-F238E27FC236}">
                    <a16:creationId xmlns:a16="http://schemas.microsoft.com/office/drawing/2014/main" id="{3D66A754-92DC-4766-5F8D-2AED9863FF74}"/>
                  </a:ext>
                </a:extLst>
              </p:cNvPr>
              <p:cNvSpPr/>
              <p:nvPr/>
            </p:nvSpPr>
            <p:spPr>
              <a:xfrm rot="18900000">
                <a:off x="2800532" y="410573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34">
                <a:extLst>
                  <a:ext uri="{FF2B5EF4-FFF2-40B4-BE49-F238E27FC236}">
                    <a16:creationId xmlns:a16="http://schemas.microsoft.com/office/drawing/2014/main" id="{41DE73DC-4E4A-343F-7557-B3ACA5F5801B}"/>
                  </a:ext>
                </a:extLst>
              </p:cNvPr>
              <p:cNvSpPr/>
              <p:nvPr/>
            </p:nvSpPr>
            <p:spPr>
              <a:xfrm rot="2700000" flipH="1">
                <a:off x="2800532" y="322605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34">
                <a:extLst>
                  <a:ext uri="{FF2B5EF4-FFF2-40B4-BE49-F238E27FC236}">
                    <a16:creationId xmlns:a16="http://schemas.microsoft.com/office/drawing/2014/main" id="{5B5178F9-D3D4-0674-0E59-D92FE5BAE987}"/>
                  </a:ext>
                </a:extLst>
              </p:cNvPr>
              <p:cNvSpPr/>
              <p:nvPr/>
            </p:nvSpPr>
            <p:spPr>
              <a:xfrm rot="2700000" flipH="1">
                <a:off x="1920851" y="410573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コネクタ 23">
                <a:extLst>
                  <a:ext uri="{FF2B5EF4-FFF2-40B4-BE49-F238E27FC236}">
                    <a16:creationId xmlns:a16="http://schemas.microsoft.com/office/drawing/2014/main" id="{6B6D1442-3A8E-AAF9-80EB-28969AB0BF90}"/>
                  </a:ext>
                </a:extLst>
              </p:cNvPr>
              <p:cNvCxnSpPr/>
              <p:nvPr/>
            </p:nvCxnSpPr>
            <p:spPr>
              <a:xfrm flipH="1" flipV="1">
                <a:off x="1803465" y="3770235"/>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93585A8B-48E4-34AF-288B-286F2C308ACD}"/>
                  </a:ext>
                </a:extLst>
              </p:cNvPr>
              <p:cNvCxnSpPr/>
              <p:nvPr/>
            </p:nvCxnSpPr>
            <p:spPr>
              <a:xfrm flipV="1">
                <a:off x="2873414" y="3770181"/>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984B1BE9-3EFF-49D3-95D6-6300F56E28EA}"/>
                  </a:ext>
                </a:extLst>
              </p:cNvPr>
              <p:cNvCxnSpPr/>
              <p:nvPr/>
            </p:nvCxnSpPr>
            <p:spPr>
              <a:xfrm flipH="1">
                <a:off x="1803465" y="3328241"/>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33BB18FF-3EF6-F32E-AA19-F689C8E3F29C}"/>
                  </a:ext>
                </a:extLst>
              </p:cNvPr>
              <p:cNvCxnSpPr/>
              <p:nvPr/>
            </p:nvCxnSpPr>
            <p:spPr>
              <a:xfrm>
                <a:off x="2873414" y="3328295"/>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3B145B6F-5820-9401-E1DC-A3DB6350639A}"/>
                  </a:ext>
                </a:extLst>
              </p:cNvPr>
              <p:cNvCxnSpPr/>
              <p:nvPr/>
            </p:nvCxnSpPr>
            <p:spPr>
              <a:xfrm rot="3600000" flipH="1">
                <a:off x="1659133" y="3130044"/>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0066354-9097-DBE6-A658-1B2DCA00F9C7}"/>
                  </a:ext>
                </a:extLst>
              </p:cNvPr>
              <p:cNvCxnSpPr/>
              <p:nvPr/>
            </p:nvCxnSpPr>
            <p:spPr>
              <a:xfrm rot="7200000" flipH="1">
                <a:off x="1558094" y="3366626"/>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0" name="円/楕円 34">
                <a:extLst>
                  <a:ext uri="{FF2B5EF4-FFF2-40B4-BE49-F238E27FC236}">
                    <a16:creationId xmlns:a16="http://schemas.microsoft.com/office/drawing/2014/main" id="{1C70CF5C-6CBC-7D62-660A-BC074A20B125}"/>
                  </a:ext>
                </a:extLst>
              </p:cNvPr>
              <p:cNvSpPr/>
              <p:nvPr/>
            </p:nvSpPr>
            <p:spPr>
              <a:xfrm rot="18900000">
                <a:off x="1446670" y="328990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コネクタ 30">
                <a:extLst>
                  <a:ext uri="{FF2B5EF4-FFF2-40B4-BE49-F238E27FC236}">
                    <a16:creationId xmlns:a16="http://schemas.microsoft.com/office/drawing/2014/main" id="{399D21F2-0FCB-7E61-DB33-29E1EA1FAFB0}"/>
                  </a:ext>
                </a:extLst>
              </p:cNvPr>
              <p:cNvCxnSpPr/>
              <p:nvPr/>
            </p:nvCxnSpPr>
            <p:spPr>
              <a:xfrm rot="6300000" flipH="1">
                <a:off x="2152284" y="2772852"/>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4FBFCFFB-AA90-A3EA-3D50-294DAA96D1DD}"/>
                  </a:ext>
                </a:extLst>
              </p:cNvPr>
              <p:cNvCxnSpPr/>
              <p:nvPr/>
            </p:nvCxnSpPr>
            <p:spPr>
              <a:xfrm rot="9900000" flipH="1">
                <a:off x="1913550" y="2868696"/>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円/楕円 34">
                <a:extLst>
                  <a:ext uri="{FF2B5EF4-FFF2-40B4-BE49-F238E27FC236}">
                    <a16:creationId xmlns:a16="http://schemas.microsoft.com/office/drawing/2014/main" id="{FD43A5FA-5228-4930-27CE-676C100BA6ED}"/>
                  </a:ext>
                </a:extLst>
              </p:cNvPr>
              <p:cNvSpPr/>
              <p:nvPr/>
            </p:nvSpPr>
            <p:spPr>
              <a:xfrm>
                <a:off x="1978763" y="275511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コネクタ 33">
                <a:extLst>
                  <a:ext uri="{FF2B5EF4-FFF2-40B4-BE49-F238E27FC236}">
                    <a16:creationId xmlns:a16="http://schemas.microsoft.com/office/drawing/2014/main" id="{E9E9BB25-C51A-F502-E529-839D79022D53}"/>
                  </a:ext>
                </a:extLst>
              </p:cNvPr>
              <p:cNvCxnSpPr/>
              <p:nvPr/>
            </p:nvCxnSpPr>
            <p:spPr>
              <a:xfrm rot="18000000">
                <a:off x="3007466" y="3125658"/>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0135731D-6825-18A5-97E9-904560CADBC8}"/>
                  </a:ext>
                </a:extLst>
              </p:cNvPr>
              <p:cNvCxnSpPr/>
              <p:nvPr/>
            </p:nvCxnSpPr>
            <p:spPr>
              <a:xfrm rot="14400000">
                <a:off x="3108505" y="3362240"/>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円/楕円 34">
                <a:extLst>
                  <a:ext uri="{FF2B5EF4-FFF2-40B4-BE49-F238E27FC236}">
                    <a16:creationId xmlns:a16="http://schemas.microsoft.com/office/drawing/2014/main" id="{AF2990CE-226C-26E4-20A5-156D01F6748A}"/>
                  </a:ext>
                </a:extLst>
              </p:cNvPr>
              <p:cNvSpPr/>
              <p:nvPr/>
            </p:nvSpPr>
            <p:spPr>
              <a:xfrm rot="2700000" flipH="1">
                <a:off x="3262702" y="3285518"/>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直線コネクタ 36">
                <a:extLst>
                  <a:ext uri="{FF2B5EF4-FFF2-40B4-BE49-F238E27FC236}">
                    <a16:creationId xmlns:a16="http://schemas.microsoft.com/office/drawing/2014/main" id="{CE35B1EC-B171-2FBD-3CA6-209AFB5A2708}"/>
                  </a:ext>
                </a:extLst>
              </p:cNvPr>
              <p:cNvCxnSpPr/>
              <p:nvPr/>
            </p:nvCxnSpPr>
            <p:spPr>
              <a:xfrm rot="18000000" flipH="1" flipV="1">
                <a:off x="1663777" y="3975649"/>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F6B7AC02-DE73-938C-D584-83AD1A9C5708}"/>
                  </a:ext>
                </a:extLst>
              </p:cNvPr>
              <p:cNvCxnSpPr/>
              <p:nvPr/>
            </p:nvCxnSpPr>
            <p:spPr>
              <a:xfrm rot="14400000" flipH="1" flipV="1">
                <a:off x="1562739" y="3739067"/>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円/楕円 34">
                <a:extLst>
                  <a:ext uri="{FF2B5EF4-FFF2-40B4-BE49-F238E27FC236}">
                    <a16:creationId xmlns:a16="http://schemas.microsoft.com/office/drawing/2014/main" id="{99A44B8D-1F4F-6308-C3A6-6448E7A37392}"/>
                  </a:ext>
                </a:extLst>
              </p:cNvPr>
              <p:cNvSpPr/>
              <p:nvPr/>
            </p:nvSpPr>
            <p:spPr>
              <a:xfrm rot="2700000" flipV="1">
                <a:off x="1451314" y="4051929"/>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 name="直線コネクタ 39">
                <a:extLst>
                  <a:ext uri="{FF2B5EF4-FFF2-40B4-BE49-F238E27FC236}">
                    <a16:creationId xmlns:a16="http://schemas.microsoft.com/office/drawing/2014/main" id="{20661061-C540-EEA4-71BA-E4EAF46CB7C6}"/>
                  </a:ext>
                </a:extLst>
              </p:cNvPr>
              <p:cNvCxnSpPr/>
              <p:nvPr/>
            </p:nvCxnSpPr>
            <p:spPr>
              <a:xfrm rot="15300000">
                <a:off x="2527736" y="2772852"/>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0A28EC30-E711-04CC-7EC0-9C563A1F5396}"/>
                  </a:ext>
                </a:extLst>
              </p:cNvPr>
              <p:cNvCxnSpPr/>
              <p:nvPr/>
            </p:nvCxnSpPr>
            <p:spPr>
              <a:xfrm rot="11700000">
                <a:off x="2766470" y="2868695"/>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円/楕円 34">
                <a:extLst>
                  <a:ext uri="{FF2B5EF4-FFF2-40B4-BE49-F238E27FC236}">
                    <a16:creationId xmlns:a16="http://schemas.microsoft.com/office/drawing/2014/main" id="{525E1407-078E-D740-C7CA-7CBB62D3F410}"/>
                  </a:ext>
                </a:extLst>
              </p:cNvPr>
              <p:cNvSpPr/>
              <p:nvPr/>
            </p:nvSpPr>
            <p:spPr>
              <a:xfrm flipH="1">
                <a:off x="2744029" y="275511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a:extLst>
                  <a:ext uri="{FF2B5EF4-FFF2-40B4-BE49-F238E27FC236}">
                    <a16:creationId xmlns:a16="http://schemas.microsoft.com/office/drawing/2014/main" id="{6BA0AF7F-0EB8-64BB-043D-A8B86FDC5AD7}"/>
                  </a:ext>
                </a:extLst>
              </p:cNvPr>
              <p:cNvCxnSpPr/>
              <p:nvPr/>
            </p:nvCxnSpPr>
            <p:spPr>
              <a:xfrm rot="3600000" flipV="1">
                <a:off x="3007466" y="3961375"/>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C58DEADE-1256-AD2E-EA99-414ACDC96D4F}"/>
                  </a:ext>
                </a:extLst>
              </p:cNvPr>
              <p:cNvCxnSpPr/>
              <p:nvPr/>
            </p:nvCxnSpPr>
            <p:spPr>
              <a:xfrm rot="7200000" flipV="1">
                <a:off x="3108505" y="3724793"/>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5" name="円/楕円 34">
                <a:extLst>
                  <a:ext uri="{FF2B5EF4-FFF2-40B4-BE49-F238E27FC236}">
                    <a16:creationId xmlns:a16="http://schemas.microsoft.com/office/drawing/2014/main" id="{F5A9EFF3-5DD8-361E-9ADD-F13BBF29DC6C}"/>
                  </a:ext>
                </a:extLst>
              </p:cNvPr>
              <p:cNvSpPr/>
              <p:nvPr/>
            </p:nvSpPr>
            <p:spPr>
              <a:xfrm rot="18900000" flipH="1" flipV="1">
                <a:off x="3262702" y="4037654"/>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 name="直線コネクタ 45">
                <a:extLst>
                  <a:ext uri="{FF2B5EF4-FFF2-40B4-BE49-F238E27FC236}">
                    <a16:creationId xmlns:a16="http://schemas.microsoft.com/office/drawing/2014/main" id="{7CC21DB5-F560-A891-D786-229B6B2919E7}"/>
                  </a:ext>
                </a:extLst>
              </p:cNvPr>
              <p:cNvCxnSpPr/>
              <p:nvPr/>
            </p:nvCxnSpPr>
            <p:spPr>
              <a:xfrm rot="15300000" flipH="1" flipV="1">
                <a:off x="2152284" y="4329650"/>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191AB6C4-82F6-3C60-855B-C8D3742B14D7}"/>
                  </a:ext>
                </a:extLst>
              </p:cNvPr>
              <p:cNvCxnSpPr/>
              <p:nvPr/>
            </p:nvCxnSpPr>
            <p:spPr>
              <a:xfrm rot="11700000" flipH="1" flipV="1">
                <a:off x="1913550" y="4233807"/>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8" name="円/楕円 34">
                <a:extLst>
                  <a:ext uri="{FF2B5EF4-FFF2-40B4-BE49-F238E27FC236}">
                    <a16:creationId xmlns:a16="http://schemas.microsoft.com/office/drawing/2014/main" id="{2624820E-8C7F-D4F1-1CAC-F16F49F2C01F}"/>
                  </a:ext>
                </a:extLst>
              </p:cNvPr>
              <p:cNvSpPr/>
              <p:nvPr/>
            </p:nvSpPr>
            <p:spPr>
              <a:xfrm flipV="1">
                <a:off x="1978763" y="458352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 name="直線コネクタ 48">
                <a:extLst>
                  <a:ext uri="{FF2B5EF4-FFF2-40B4-BE49-F238E27FC236}">
                    <a16:creationId xmlns:a16="http://schemas.microsoft.com/office/drawing/2014/main" id="{05513972-7E80-C0ED-44B6-C94EE328AA6A}"/>
                  </a:ext>
                </a:extLst>
              </p:cNvPr>
              <p:cNvCxnSpPr/>
              <p:nvPr/>
            </p:nvCxnSpPr>
            <p:spPr>
              <a:xfrm rot="6300000" flipV="1">
                <a:off x="2527736" y="4329649"/>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7981DF2E-9702-5E4E-A69B-CCC3743142D0}"/>
                  </a:ext>
                </a:extLst>
              </p:cNvPr>
              <p:cNvCxnSpPr/>
              <p:nvPr/>
            </p:nvCxnSpPr>
            <p:spPr>
              <a:xfrm rot="9900000" flipV="1">
                <a:off x="2766470" y="4233806"/>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円/楕円 34">
                <a:extLst>
                  <a:ext uri="{FF2B5EF4-FFF2-40B4-BE49-F238E27FC236}">
                    <a16:creationId xmlns:a16="http://schemas.microsoft.com/office/drawing/2014/main" id="{D4DF3EDA-0D34-6B4D-0986-6A10824B222F}"/>
                  </a:ext>
                </a:extLst>
              </p:cNvPr>
              <p:cNvSpPr/>
              <p:nvPr/>
            </p:nvSpPr>
            <p:spPr>
              <a:xfrm flipH="1" flipV="1">
                <a:off x="2744029" y="458352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a:extLst>
                <a:ext uri="{FF2B5EF4-FFF2-40B4-BE49-F238E27FC236}">
                  <a16:creationId xmlns:a16="http://schemas.microsoft.com/office/drawing/2014/main" id="{E515256B-1960-5B6F-7C01-2A41830F0055}"/>
                </a:ext>
              </a:extLst>
            </p:cNvPr>
            <p:cNvSpPr txBox="1"/>
            <p:nvPr/>
          </p:nvSpPr>
          <p:spPr>
            <a:xfrm>
              <a:off x="769817" y="4234806"/>
              <a:ext cx="1317990" cy="461665"/>
            </a:xfrm>
            <a:prstGeom prst="rect">
              <a:avLst/>
            </a:prstGeom>
            <a:noFill/>
          </p:spPr>
          <p:txBody>
            <a:bodyPr wrap="none" rtlCol="0">
              <a:spAutoFit/>
            </a:bodyPr>
            <a:lstStyle/>
            <a:p>
              <a:pPr algn="ctr"/>
              <a:r>
                <a:rPr lang="ja-JP" altLang="en-US" sz="2400" dirty="0">
                  <a:solidFill>
                    <a:srgbClr val="FF0000"/>
                  </a:solidFill>
                </a:rPr>
                <a:t>１次要素</a:t>
              </a:r>
            </a:p>
          </p:txBody>
        </p:sp>
      </p:grpSp>
      <p:cxnSp>
        <p:nvCxnSpPr>
          <p:cNvPr id="61" name="直線コネクタ 60">
            <a:extLst>
              <a:ext uri="{FF2B5EF4-FFF2-40B4-BE49-F238E27FC236}">
                <a16:creationId xmlns:a16="http://schemas.microsoft.com/office/drawing/2014/main" id="{9F1D5CA4-7F58-A4BB-14A7-366E16AD7D3F}"/>
              </a:ext>
            </a:extLst>
          </p:cNvPr>
          <p:cNvCxnSpPr>
            <a:cxnSpLocks/>
          </p:cNvCxnSpPr>
          <p:nvPr/>
        </p:nvCxnSpPr>
        <p:spPr>
          <a:xfrm>
            <a:off x="4511824" y="1556877"/>
            <a:ext cx="0" cy="32527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3" name="グループ化 202">
            <a:extLst>
              <a:ext uri="{FF2B5EF4-FFF2-40B4-BE49-F238E27FC236}">
                <a16:creationId xmlns:a16="http://schemas.microsoft.com/office/drawing/2014/main" id="{9D65EAB2-E6F4-B490-E660-1E422EFE4090}"/>
              </a:ext>
            </a:extLst>
          </p:cNvPr>
          <p:cNvGrpSpPr/>
          <p:nvPr/>
        </p:nvGrpSpPr>
        <p:grpSpPr>
          <a:xfrm>
            <a:off x="7644172" y="1558543"/>
            <a:ext cx="3042820" cy="3274613"/>
            <a:chOff x="7644172" y="1558543"/>
            <a:chExt cx="3042820" cy="3274613"/>
          </a:xfrm>
        </p:grpSpPr>
        <p:sp>
          <p:nvSpPr>
            <p:cNvPr id="62" name="正方形/長方形 61">
              <a:extLst>
                <a:ext uri="{FF2B5EF4-FFF2-40B4-BE49-F238E27FC236}">
                  <a16:creationId xmlns:a16="http://schemas.microsoft.com/office/drawing/2014/main" id="{B98F3245-2D6C-18CE-6E92-860B34211DBC}"/>
                </a:ext>
              </a:extLst>
            </p:cNvPr>
            <p:cNvSpPr/>
            <p:nvPr/>
          </p:nvSpPr>
          <p:spPr>
            <a:xfrm>
              <a:off x="7717301" y="1558543"/>
              <a:ext cx="2880000" cy="2880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400" dirty="0">
                  <a:solidFill>
                    <a:schemeClr val="tx1"/>
                  </a:solidFill>
                  <a:latin typeface="MS UI Gothic" panose="020B0600070205080204" pitchFamily="50" charset="-128"/>
                  <a:ea typeface="MS UI Gothic" panose="020B0600070205080204" pitchFamily="50" charset="-128"/>
                </a:rPr>
                <a:t>部品</a:t>
              </a:r>
            </a:p>
          </p:txBody>
        </p:sp>
        <p:sp>
          <p:nvSpPr>
            <p:cNvPr id="63" name="楕円 62">
              <a:extLst>
                <a:ext uri="{FF2B5EF4-FFF2-40B4-BE49-F238E27FC236}">
                  <a16:creationId xmlns:a16="http://schemas.microsoft.com/office/drawing/2014/main" id="{0380B6BE-6407-2C77-5409-15C65CBA652A}"/>
                </a:ext>
              </a:extLst>
            </p:cNvPr>
            <p:cNvSpPr/>
            <p:nvPr/>
          </p:nvSpPr>
          <p:spPr>
            <a:xfrm>
              <a:off x="8520076" y="2335561"/>
              <a:ext cx="1296000" cy="129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F1D08734-CFDC-100D-48B3-8E8CC858BD67}"/>
                </a:ext>
              </a:extLst>
            </p:cNvPr>
            <p:cNvSpPr txBox="1"/>
            <p:nvPr/>
          </p:nvSpPr>
          <p:spPr>
            <a:xfrm>
              <a:off x="8743110" y="2822506"/>
              <a:ext cx="841136" cy="338554"/>
            </a:xfrm>
            <a:prstGeom prst="rect">
              <a:avLst/>
            </a:prstGeom>
            <a:noFill/>
          </p:spPr>
          <p:txBody>
            <a:bodyPr wrap="square" lIns="0" tIns="0" rIns="0" bIns="0" rtlCol="0">
              <a:spAutoFit/>
            </a:bodyPr>
            <a:lstStyle/>
            <a:p>
              <a:pPr algn="ctr"/>
              <a:r>
                <a:rPr lang="ja-JP" altLang="en-US" sz="2200" dirty="0"/>
                <a:t>穴</a:t>
              </a:r>
            </a:p>
          </p:txBody>
        </p:sp>
        <p:grpSp>
          <p:nvGrpSpPr>
            <p:cNvPr id="65" name="グループ化 64">
              <a:extLst>
                <a:ext uri="{FF2B5EF4-FFF2-40B4-BE49-F238E27FC236}">
                  <a16:creationId xmlns:a16="http://schemas.microsoft.com/office/drawing/2014/main" id="{BD39228D-526D-B034-C07B-7036AD0D8E2C}"/>
                </a:ext>
              </a:extLst>
            </p:cNvPr>
            <p:cNvGrpSpPr/>
            <p:nvPr/>
          </p:nvGrpSpPr>
          <p:grpSpPr>
            <a:xfrm>
              <a:off x="8144117" y="1961677"/>
              <a:ext cx="2047919" cy="2043769"/>
              <a:chOff x="5709049" y="2698461"/>
              <a:chExt cx="2047919" cy="2043769"/>
            </a:xfrm>
          </p:grpSpPr>
          <p:cxnSp>
            <p:nvCxnSpPr>
              <p:cNvPr id="66" name="直線コネクタ 65">
                <a:extLst>
                  <a:ext uri="{FF2B5EF4-FFF2-40B4-BE49-F238E27FC236}">
                    <a16:creationId xmlns:a16="http://schemas.microsoft.com/office/drawing/2014/main" id="{05C15AC3-1A76-9DA5-4594-FDEC15574A66}"/>
                  </a:ext>
                </a:extLst>
              </p:cNvPr>
              <p:cNvCxnSpPr/>
              <p:nvPr/>
            </p:nvCxnSpPr>
            <p:spPr>
              <a:xfrm rot="16200000" flipH="1" flipV="1">
                <a:off x="6879917" y="4089078"/>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3576C02B-A121-5E11-4699-4508604E5DE7}"/>
                  </a:ext>
                </a:extLst>
              </p:cNvPr>
              <p:cNvCxnSpPr/>
              <p:nvPr/>
            </p:nvCxnSpPr>
            <p:spPr>
              <a:xfrm rot="16200000" flipV="1">
                <a:off x="6879863" y="3019129"/>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A5CA5D40-6A91-3528-CD3C-8ED3D2E4D220}"/>
                  </a:ext>
                </a:extLst>
              </p:cNvPr>
              <p:cNvCxnSpPr/>
              <p:nvPr/>
            </p:nvCxnSpPr>
            <p:spPr>
              <a:xfrm rot="16200000" flipH="1">
                <a:off x="6437923" y="4089078"/>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8CB5835B-EC31-69D5-2640-E1D835359596}"/>
                  </a:ext>
                </a:extLst>
              </p:cNvPr>
              <p:cNvCxnSpPr/>
              <p:nvPr/>
            </p:nvCxnSpPr>
            <p:spPr>
              <a:xfrm rot="16200000">
                <a:off x="6437977" y="3019129"/>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円/楕円 34">
                <a:extLst>
                  <a:ext uri="{FF2B5EF4-FFF2-40B4-BE49-F238E27FC236}">
                    <a16:creationId xmlns:a16="http://schemas.microsoft.com/office/drawing/2014/main" id="{D70277EB-93E4-9367-3771-D938FFEB075E}"/>
                  </a:ext>
                </a:extLst>
              </p:cNvPr>
              <p:cNvSpPr/>
              <p:nvPr/>
            </p:nvSpPr>
            <p:spPr>
              <a:xfrm>
                <a:off x="6679610" y="3038462"/>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円/楕円 34">
                <a:extLst>
                  <a:ext uri="{FF2B5EF4-FFF2-40B4-BE49-F238E27FC236}">
                    <a16:creationId xmlns:a16="http://schemas.microsoft.com/office/drawing/2014/main" id="{20ADE71F-563C-A29A-5BDF-23FD1306B807}"/>
                  </a:ext>
                </a:extLst>
              </p:cNvPr>
              <p:cNvSpPr/>
              <p:nvPr/>
            </p:nvSpPr>
            <p:spPr>
              <a:xfrm>
                <a:off x="6681331" y="429332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円/楕円 34">
                <a:extLst>
                  <a:ext uri="{FF2B5EF4-FFF2-40B4-BE49-F238E27FC236}">
                    <a16:creationId xmlns:a16="http://schemas.microsoft.com/office/drawing/2014/main" id="{3C2AFFFF-6E6B-C9AF-78DF-C0B9E9D52C92}"/>
                  </a:ext>
                </a:extLst>
              </p:cNvPr>
              <p:cNvSpPr/>
              <p:nvPr/>
            </p:nvSpPr>
            <p:spPr>
              <a:xfrm rot="16200000">
                <a:off x="6053742" y="3666592"/>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円/楕円 34">
                <a:extLst>
                  <a:ext uri="{FF2B5EF4-FFF2-40B4-BE49-F238E27FC236}">
                    <a16:creationId xmlns:a16="http://schemas.microsoft.com/office/drawing/2014/main" id="{A59A3D97-B7EA-FC05-BE45-5715346D957C}"/>
                  </a:ext>
                </a:extLst>
              </p:cNvPr>
              <p:cNvSpPr/>
              <p:nvPr/>
            </p:nvSpPr>
            <p:spPr>
              <a:xfrm rot="16200000">
                <a:off x="7308601" y="366487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円/楕円 34">
                <a:extLst>
                  <a:ext uri="{FF2B5EF4-FFF2-40B4-BE49-F238E27FC236}">
                    <a16:creationId xmlns:a16="http://schemas.microsoft.com/office/drawing/2014/main" id="{0475E3AC-419F-31B9-3173-71FABE6B9080}"/>
                  </a:ext>
                </a:extLst>
              </p:cNvPr>
              <p:cNvSpPr/>
              <p:nvPr/>
            </p:nvSpPr>
            <p:spPr>
              <a:xfrm rot="18900000">
                <a:off x="6241331" y="322605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円/楕円 34">
                <a:extLst>
                  <a:ext uri="{FF2B5EF4-FFF2-40B4-BE49-F238E27FC236}">
                    <a16:creationId xmlns:a16="http://schemas.microsoft.com/office/drawing/2014/main" id="{06DE5F6A-8618-CDFA-3DBC-111DC889432E}"/>
                  </a:ext>
                </a:extLst>
              </p:cNvPr>
              <p:cNvSpPr/>
              <p:nvPr/>
            </p:nvSpPr>
            <p:spPr>
              <a:xfrm rot="18900000">
                <a:off x="7121012" y="410573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円/楕円 34">
                <a:extLst>
                  <a:ext uri="{FF2B5EF4-FFF2-40B4-BE49-F238E27FC236}">
                    <a16:creationId xmlns:a16="http://schemas.microsoft.com/office/drawing/2014/main" id="{465AC8D6-8C1D-3960-F5BD-84920DFA9E89}"/>
                  </a:ext>
                </a:extLst>
              </p:cNvPr>
              <p:cNvSpPr/>
              <p:nvPr/>
            </p:nvSpPr>
            <p:spPr>
              <a:xfrm rot="2700000" flipH="1">
                <a:off x="7121012" y="322605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円/楕円 34">
                <a:extLst>
                  <a:ext uri="{FF2B5EF4-FFF2-40B4-BE49-F238E27FC236}">
                    <a16:creationId xmlns:a16="http://schemas.microsoft.com/office/drawing/2014/main" id="{C275B4F4-11F2-2463-1451-9BFAFFE7F2CB}"/>
                  </a:ext>
                </a:extLst>
              </p:cNvPr>
              <p:cNvSpPr/>
              <p:nvPr/>
            </p:nvSpPr>
            <p:spPr>
              <a:xfrm rot="2700000" flipH="1">
                <a:off x="6241331" y="410573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 name="直線コネクタ 77">
                <a:extLst>
                  <a:ext uri="{FF2B5EF4-FFF2-40B4-BE49-F238E27FC236}">
                    <a16:creationId xmlns:a16="http://schemas.microsoft.com/office/drawing/2014/main" id="{7FEBB2D9-AF63-AECA-73BF-4BE6DD698922}"/>
                  </a:ext>
                </a:extLst>
              </p:cNvPr>
              <p:cNvCxnSpPr/>
              <p:nvPr/>
            </p:nvCxnSpPr>
            <p:spPr>
              <a:xfrm flipH="1" flipV="1">
                <a:off x="6123945" y="3770235"/>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B9717CA7-1E75-D449-4D24-B52C36C79D99}"/>
                  </a:ext>
                </a:extLst>
              </p:cNvPr>
              <p:cNvCxnSpPr/>
              <p:nvPr/>
            </p:nvCxnSpPr>
            <p:spPr>
              <a:xfrm flipV="1">
                <a:off x="7193894" y="3770181"/>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EB4FE8F9-3120-F5E2-1EA4-8F3E3405EB9E}"/>
                  </a:ext>
                </a:extLst>
              </p:cNvPr>
              <p:cNvCxnSpPr/>
              <p:nvPr/>
            </p:nvCxnSpPr>
            <p:spPr>
              <a:xfrm flipH="1">
                <a:off x="6123945" y="3328241"/>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726828C6-A528-F1EC-8BAD-7CB2F3BDBAFB}"/>
                  </a:ext>
                </a:extLst>
              </p:cNvPr>
              <p:cNvCxnSpPr/>
              <p:nvPr/>
            </p:nvCxnSpPr>
            <p:spPr>
              <a:xfrm>
                <a:off x="7193894" y="3328295"/>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2" name="グループ化 81">
                <a:extLst>
                  <a:ext uri="{FF2B5EF4-FFF2-40B4-BE49-F238E27FC236}">
                    <a16:creationId xmlns:a16="http://schemas.microsoft.com/office/drawing/2014/main" id="{EECB8584-7CE9-8EC1-6C1A-949267D1C3C2}"/>
                  </a:ext>
                </a:extLst>
              </p:cNvPr>
              <p:cNvGrpSpPr/>
              <p:nvPr/>
            </p:nvGrpSpPr>
            <p:grpSpPr>
              <a:xfrm>
                <a:off x="5709049" y="2698461"/>
                <a:ext cx="2047919" cy="2043769"/>
                <a:chOff x="5709049" y="2698461"/>
                <a:chExt cx="2047919" cy="2043769"/>
              </a:xfrm>
            </p:grpSpPr>
            <p:sp>
              <p:nvSpPr>
                <p:cNvPr id="83" name="円/楕円 34">
                  <a:extLst>
                    <a:ext uri="{FF2B5EF4-FFF2-40B4-BE49-F238E27FC236}">
                      <a16:creationId xmlns:a16="http://schemas.microsoft.com/office/drawing/2014/main" id="{970B6032-CACF-BF8D-AC39-A31FC5C2F736}"/>
                    </a:ext>
                  </a:extLst>
                </p:cNvPr>
                <p:cNvSpPr/>
                <p:nvPr/>
              </p:nvSpPr>
              <p:spPr>
                <a:xfrm rot="4020000" flipH="1">
                  <a:off x="5820486" y="280445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 name="直線コネクタ 83">
                  <a:extLst>
                    <a:ext uri="{FF2B5EF4-FFF2-40B4-BE49-F238E27FC236}">
                      <a16:creationId xmlns:a16="http://schemas.microsoft.com/office/drawing/2014/main" id="{D961DBCD-21DC-C712-0BA0-CB68A92B741F}"/>
                    </a:ext>
                  </a:extLst>
                </p:cNvPr>
                <p:cNvCxnSpPr/>
                <p:nvPr/>
              </p:nvCxnSpPr>
              <p:spPr>
                <a:xfrm rot="3600000" flipV="1">
                  <a:off x="6022346" y="2697330"/>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98C57D18-90C1-20A1-6A1C-1A5F8BA09B23}"/>
                    </a:ext>
                  </a:extLst>
                </p:cNvPr>
                <p:cNvCxnSpPr/>
                <p:nvPr/>
              </p:nvCxnSpPr>
              <p:spPr>
                <a:xfrm rot="7200000" flipV="1">
                  <a:off x="5710180" y="3015022"/>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6" name="円/楕円 34">
                  <a:extLst>
                    <a:ext uri="{FF2B5EF4-FFF2-40B4-BE49-F238E27FC236}">
                      <a16:creationId xmlns:a16="http://schemas.microsoft.com/office/drawing/2014/main" id="{C02274B0-75B2-0727-A3DF-54FF7A4E4AEF}"/>
                    </a:ext>
                  </a:extLst>
                </p:cNvPr>
                <p:cNvSpPr/>
                <p:nvPr/>
              </p:nvSpPr>
              <p:spPr>
                <a:xfrm rot="4020000" flipH="1">
                  <a:off x="5944684" y="3253968"/>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円/楕円 34">
                  <a:extLst>
                    <a:ext uri="{FF2B5EF4-FFF2-40B4-BE49-F238E27FC236}">
                      <a16:creationId xmlns:a16="http://schemas.microsoft.com/office/drawing/2014/main" id="{1C73892E-75A0-AF6B-E313-EE5D91983ACA}"/>
                    </a:ext>
                  </a:extLst>
                </p:cNvPr>
                <p:cNvSpPr/>
                <p:nvPr/>
              </p:nvSpPr>
              <p:spPr>
                <a:xfrm rot="4020000" flipH="1">
                  <a:off x="6248235" y="291886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円/楕円 34">
                  <a:extLst>
                    <a:ext uri="{FF2B5EF4-FFF2-40B4-BE49-F238E27FC236}">
                      <a16:creationId xmlns:a16="http://schemas.microsoft.com/office/drawing/2014/main" id="{C56D10DE-6EEA-26FF-C0F4-3508622404F1}"/>
                    </a:ext>
                  </a:extLst>
                </p:cNvPr>
                <p:cNvSpPr/>
                <p:nvPr/>
              </p:nvSpPr>
              <p:spPr>
                <a:xfrm rot="17580000">
                  <a:off x="7543714" y="280445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9" name="直線コネクタ 88">
                  <a:extLst>
                    <a:ext uri="{FF2B5EF4-FFF2-40B4-BE49-F238E27FC236}">
                      <a16:creationId xmlns:a16="http://schemas.microsoft.com/office/drawing/2014/main" id="{FABF7288-E0B3-B6C4-A3A0-A0D597E5F484}"/>
                    </a:ext>
                  </a:extLst>
                </p:cNvPr>
                <p:cNvCxnSpPr/>
                <p:nvPr/>
              </p:nvCxnSpPr>
              <p:spPr>
                <a:xfrm rot="18000000" flipH="1" flipV="1">
                  <a:off x="6890076" y="2697330"/>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7CE7F147-1F98-3592-26E5-B12ACCD458C0}"/>
                    </a:ext>
                  </a:extLst>
                </p:cNvPr>
                <p:cNvCxnSpPr/>
                <p:nvPr/>
              </p:nvCxnSpPr>
              <p:spPr>
                <a:xfrm rot="14400000" flipH="1" flipV="1">
                  <a:off x="7202242" y="3015022"/>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1" name="円/楕円 34">
                  <a:extLst>
                    <a:ext uri="{FF2B5EF4-FFF2-40B4-BE49-F238E27FC236}">
                      <a16:creationId xmlns:a16="http://schemas.microsoft.com/office/drawing/2014/main" id="{29449285-8FFF-A87F-B2F6-FBA604340001}"/>
                    </a:ext>
                  </a:extLst>
                </p:cNvPr>
                <p:cNvSpPr/>
                <p:nvPr/>
              </p:nvSpPr>
              <p:spPr>
                <a:xfrm rot="17580000">
                  <a:off x="7419516" y="3253968"/>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円/楕円 34">
                  <a:extLst>
                    <a:ext uri="{FF2B5EF4-FFF2-40B4-BE49-F238E27FC236}">
                      <a16:creationId xmlns:a16="http://schemas.microsoft.com/office/drawing/2014/main" id="{E0BBE132-E06C-0340-99EB-1D0F6D64D03E}"/>
                    </a:ext>
                  </a:extLst>
                </p:cNvPr>
                <p:cNvSpPr/>
                <p:nvPr/>
              </p:nvSpPr>
              <p:spPr>
                <a:xfrm rot="17580000">
                  <a:off x="7115965" y="291886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円/楕円 34">
                  <a:extLst>
                    <a:ext uri="{FF2B5EF4-FFF2-40B4-BE49-F238E27FC236}">
                      <a16:creationId xmlns:a16="http://schemas.microsoft.com/office/drawing/2014/main" id="{5F1FF13F-B833-498E-C511-B4D2145DB98F}"/>
                    </a:ext>
                  </a:extLst>
                </p:cNvPr>
                <p:cNvSpPr/>
                <p:nvPr/>
              </p:nvSpPr>
              <p:spPr>
                <a:xfrm rot="17580000" flipH="1" flipV="1">
                  <a:off x="5820486" y="453363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4" name="直線コネクタ 93">
                  <a:extLst>
                    <a:ext uri="{FF2B5EF4-FFF2-40B4-BE49-F238E27FC236}">
                      <a16:creationId xmlns:a16="http://schemas.microsoft.com/office/drawing/2014/main" id="{0276C695-D950-D70B-958D-B413DD5426F5}"/>
                    </a:ext>
                  </a:extLst>
                </p:cNvPr>
                <p:cNvCxnSpPr/>
                <p:nvPr/>
              </p:nvCxnSpPr>
              <p:spPr>
                <a:xfrm rot="18000000">
                  <a:off x="6022346" y="4187504"/>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4AD2D507-4001-7140-A2B8-4FA8326F2811}"/>
                    </a:ext>
                  </a:extLst>
                </p:cNvPr>
                <p:cNvCxnSpPr/>
                <p:nvPr/>
              </p:nvCxnSpPr>
              <p:spPr>
                <a:xfrm rot="14400000">
                  <a:off x="5710180" y="3869812"/>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6" name="円/楕円 34">
                  <a:extLst>
                    <a:ext uri="{FF2B5EF4-FFF2-40B4-BE49-F238E27FC236}">
                      <a16:creationId xmlns:a16="http://schemas.microsoft.com/office/drawing/2014/main" id="{5AB5834D-F749-8234-CDC2-1EBBDB8F1104}"/>
                    </a:ext>
                  </a:extLst>
                </p:cNvPr>
                <p:cNvSpPr/>
                <p:nvPr/>
              </p:nvSpPr>
              <p:spPr>
                <a:xfrm rot="17580000" flipH="1" flipV="1">
                  <a:off x="5944684" y="4084120"/>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円/楕円 34">
                  <a:extLst>
                    <a:ext uri="{FF2B5EF4-FFF2-40B4-BE49-F238E27FC236}">
                      <a16:creationId xmlns:a16="http://schemas.microsoft.com/office/drawing/2014/main" id="{3EEBAD1A-CD2E-F069-F9D2-5F3603031E23}"/>
                    </a:ext>
                  </a:extLst>
                </p:cNvPr>
                <p:cNvSpPr/>
                <p:nvPr/>
              </p:nvSpPr>
              <p:spPr>
                <a:xfrm rot="17580000" flipH="1" flipV="1">
                  <a:off x="6248235" y="441922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円/楕円 34">
                  <a:extLst>
                    <a:ext uri="{FF2B5EF4-FFF2-40B4-BE49-F238E27FC236}">
                      <a16:creationId xmlns:a16="http://schemas.microsoft.com/office/drawing/2014/main" id="{DBE801BA-1F30-0376-7A93-812B7A977E1D}"/>
                    </a:ext>
                  </a:extLst>
                </p:cNvPr>
                <p:cNvSpPr/>
                <p:nvPr/>
              </p:nvSpPr>
              <p:spPr>
                <a:xfrm rot="4020000" flipV="1">
                  <a:off x="7543714" y="453363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9" name="直線コネクタ 98">
                  <a:extLst>
                    <a:ext uri="{FF2B5EF4-FFF2-40B4-BE49-F238E27FC236}">
                      <a16:creationId xmlns:a16="http://schemas.microsoft.com/office/drawing/2014/main" id="{6EC2A0FC-10EF-EB46-63D1-7C22C50BD81C}"/>
                    </a:ext>
                  </a:extLst>
                </p:cNvPr>
                <p:cNvCxnSpPr/>
                <p:nvPr/>
              </p:nvCxnSpPr>
              <p:spPr>
                <a:xfrm rot="3600000" flipH="1">
                  <a:off x="6890076" y="4187504"/>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11BEAF12-44F9-455D-9D69-5E624D0693FD}"/>
                    </a:ext>
                  </a:extLst>
                </p:cNvPr>
                <p:cNvCxnSpPr/>
                <p:nvPr/>
              </p:nvCxnSpPr>
              <p:spPr>
                <a:xfrm rot="7200000" flipH="1">
                  <a:off x="7202242" y="3869812"/>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1" name="円/楕円 34">
                  <a:extLst>
                    <a:ext uri="{FF2B5EF4-FFF2-40B4-BE49-F238E27FC236}">
                      <a16:creationId xmlns:a16="http://schemas.microsoft.com/office/drawing/2014/main" id="{7AE2D37C-E89F-E731-C473-5C3FBF8B72CD}"/>
                    </a:ext>
                  </a:extLst>
                </p:cNvPr>
                <p:cNvSpPr/>
                <p:nvPr/>
              </p:nvSpPr>
              <p:spPr>
                <a:xfrm rot="4020000" flipV="1">
                  <a:off x="7419516" y="4084120"/>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円/楕円 34">
                  <a:extLst>
                    <a:ext uri="{FF2B5EF4-FFF2-40B4-BE49-F238E27FC236}">
                      <a16:creationId xmlns:a16="http://schemas.microsoft.com/office/drawing/2014/main" id="{7A81E519-6A9C-3A5C-2B88-9C4EC08D72E6}"/>
                    </a:ext>
                  </a:extLst>
                </p:cNvPr>
                <p:cNvSpPr/>
                <p:nvPr/>
              </p:nvSpPr>
              <p:spPr>
                <a:xfrm rot="4020000" flipV="1">
                  <a:off x="7115965" y="441922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03" name="テキスト ボックス 102">
              <a:extLst>
                <a:ext uri="{FF2B5EF4-FFF2-40B4-BE49-F238E27FC236}">
                  <a16:creationId xmlns:a16="http://schemas.microsoft.com/office/drawing/2014/main" id="{EFC8FC4A-57A9-F401-D123-F0F7A37A266D}"/>
                </a:ext>
              </a:extLst>
            </p:cNvPr>
            <p:cNvSpPr txBox="1"/>
            <p:nvPr/>
          </p:nvSpPr>
          <p:spPr>
            <a:xfrm>
              <a:off x="7644172" y="3971469"/>
              <a:ext cx="3042820" cy="461665"/>
            </a:xfrm>
            <a:prstGeom prst="rect">
              <a:avLst/>
            </a:prstGeom>
            <a:noFill/>
          </p:spPr>
          <p:txBody>
            <a:bodyPr wrap="none" rtlCol="0">
              <a:spAutoFit/>
            </a:bodyPr>
            <a:lstStyle/>
            <a:p>
              <a:pPr algn="ctr"/>
              <a:r>
                <a:rPr lang="ja-JP" altLang="en-US" sz="2400" dirty="0">
                  <a:solidFill>
                    <a:srgbClr val="008000"/>
                  </a:solidFill>
                </a:rPr>
                <a:t>折れ曲がった</a:t>
              </a:r>
              <a:r>
                <a:rPr lang="en-US" altLang="ja-JP" sz="2400" dirty="0">
                  <a:solidFill>
                    <a:srgbClr val="008000"/>
                  </a:solidFill>
                </a:rPr>
                <a:t>2</a:t>
              </a:r>
              <a:r>
                <a:rPr lang="ja-JP" altLang="en-US" sz="2400" dirty="0">
                  <a:solidFill>
                    <a:srgbClr val="008000"/>
                  </a:solidFill>
                </a:rPr>
                <a:t>次要素</a:t>
              </a:r>
            </a:p>
          </p:txBody>
        </p:sp>
        <p:sp>
          <p:nvSpPr>
            <p:cNvPr id="104" name="テキスト ボックス 103">
              <a:extLst>
                <a:ext uri="{FF2B5EF4-FFF2-40B4-BE49-F238E27FC236}">
                  <a16:creationId xmlns:a16="http://schemas.microsoft.com/office/drawing/2014/main" id="{6BC29CA1-54B9-7867-9F74-1DBD245845C1}"/>
                </a:ext>
              </a:extLst>
            </p:cNvPr>
            <p:cNvSpPr txBox="1"/>
            <p:nvPr/>
          </p:nvSpPr>
          <p:spPr>
            <a:xfrm>
              <a:off x="7717301" y="4463824"/>
              <a:ext cx="2880000" cy="369332"/>
            </a:xfrm>
            <a:prstGeom prst="rect">
              <a:avLst/>
            </a:prstGeom>
            <a:noFill/>
          </p:spPr>
          <p:txBody>
            <a:bodyPr wrap="square" rtlCol="0">
              <a:spAutoFit/>
            </a:bodyPr>
            <a:lstStyle/>
            <a:p>
              <a:r>
                <a:rPr lang="en-US" altLang="ja-JP" b="1" dirty="0">
                  <a:solidFill>
                    <a:srgbClr val="FF0000"/>
                  </a:solidFill>
                </a:rPr>
                <a:t>✗ </a:t>
              </a:r>
              <a:r>
                <a:rPr lang="ja-JP" altLang="en-US" dirty="0"/>
                <a:t>内挿精度が犠牲になる．</a:t>
              </a:r>
              <a:endParaRPr lang="en-US" altLang="ja-JP" dirty="0"/>
            </a:p>
          </p:txBody>
        </p:sp>
      </p:grpSp>
      <p:grpSp>
        <p:nvGrpSpPr>
          <p:cNvPr id="105" name="グループ化 104">
            <a:extLst>
              <a:ext uri="{FF2B5EF4-FFF2-40B4-BE49-F238E27FC236}">
                <a16:creationId xmlns:a16="http://schemas.microsoft.com/office/drawing/2014/main" id="{D26BD44A-66F5-36AF-D7C1-37BA0514254F}"/>
              </a:ext>
            </a:extLst>
          </p:cNvPr>
          <p:cNvGrpSpPr/>
          <p:nvPr/>
        </p:nvGrpSpPr>
        <p:grpSpPr>
          <a:xfrm>
            <a:off x="4655840" y="1558863"/>
            <a:ext cx="2880000" cy="3250765"/>
            <a:chOff x="6192180" y="1821925"/>
            <a:chExt cx="2880000" cy="3250765"/>
          </a:xfrm>
        </p:grpSpPr>
        <p:sp>
          <p:nvSpPr>
            <p:cNvPr id="106" name="正方形/長方形 105">
              <a:extLst>
                <a:ext uri="{FF2B5EF4-FFF2-40B4-BE49-F238E27FC236}">
                  <a16:creationId xmlns:a16="http://schemas.microsoft.com/office/drawing/2014/main" id="{E0C7D77E-9ECC-5729-0FAD-10912A68B8C3}"/>
                </a:ext>
              </a:extLst>
            </p:cNvPr>
            <p:cNvSpPr/>
            <p:nvPr/>
          </p:nvSpPr>
          <p:spPr>
            <a:xfrm>
              <a:off x="6192180" y="1821925"/>
              <a:ext cx="2880000" cy="2880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400" dirty="0">
                  <a:solidFill>
                    <a:schemeClr val="tx1"/>
                  </a:solidFill>
                  <a:latin typeface="MS UI Gothic" panose="020B0600070205080204" pitchFamily="50" charset="-128"/>
                  <a:ea typeface="MS UI Gothic" panose="020B0600070205080204" pitchFamily="50" charset="-128"/>
                </a:rPr>
                <a:t>部品</a:t>
              </a:r>
            </a:p>
          </p:txBody>
        </p:sp>
        <p:sp>
          <p:nvSpPr>
            <p:cNvPr id="107" name="楕円 106">
              <a:extLst>
                <a:ext uri="{FF2B5EF4-FFF2-40B4-BE49-F238E27FC236}">
                  <a16:creationId xmlns:a16="http://schemas.microsoft.com/office/drawing/2014/main" id="{36CFF93C-E60D-DD39-9E69-289936CD96E6}"/>
                </a:ext>
              </a:extLst>
            </p:cNvPr>
            <p:cNvSpPr/>
            <p:nvPr/>
          </p:nvSpPr>
          <p:spPr>
            <a:xfrm>
              <a:off x="6994955" y="2598943"/>
              <a:ext cx="1296000" cy="129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8" name="グループ化 107">
              <a:extLst>
                <a:ext uri="{FF2B5EF4-FFF2-40B4-BE49-F238E27FC236}">
                  <a16:creationId xmlns:a16="http://schemas.microsoft.com/office/drawing/2014/main" id="{AC1A7490-8315-9BE7-5810-9D7978356E4D}"/>
                </a:ext>
              </a:extLst>
            </p:cNvPr>
            <p:cNvGrpSpPr/>
            <p:nvPr/>
          </p:nvGrpSpPr>
          <p:grpSpPr>
            <a:xfrm>
              <a:off x="6669221" y="2286433"/>
              <a:ext cx="1918242" cy="1931014"/>
              <a:chOff x="5767150" y="2755115"/>
              <a:chExt cx="1918242" cy="1931014"/>
            </a:xfrm>
          </p:grpSpPr>
          <p:cxnSp>
            <p:nvCxnSpPr>
              <p:cNvPr id="112" name="直線コネクタ 111">
                <a:extLst>
                  <a:ext uri="{FF2B5EF4-FFF2-40B4-BE49-F238E27FC236}">
                    <a16:creationId xmlns:a16="http://schemas.microsoft.com/office/drawing/2014/main" id="{612B4B31-BB98-A0F7-54D5-B6945A10C616}"/>
                  </a:ext>
                </a:extLst>
              </p:cNvPr>
              <p:cNvCxnSpPr/>
              <p:nvPr/>
            </p:nvCxnSpPr>
            <p:spPr>
              <a:xfrm rot="16200000" flipH="1" flipV="1">
                <a:off x="6879917" y="4089078"/>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7E39F8C9-AD02-AEA4-1E8E-35362B3B60DF}"/>
                  </a:ext>
                </a:extLst>
              </p:cNvPr>
              <p:cNvCxnSpPr/>
              <p:nvPr/>
            </p:nvCxnSpPr>
            <p:spPr>
              <a:xfrm rot="16200000" flipV="1">
                <a:off x="6879863" y="3019129"/>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B3C93692-C139-E114-910A-21D485DA280D}"/>
                  </a:ext>
                </a:extLst>
              </p:cNvPr>
              <p:cNvCxnSpPr/>
              <p:nvPr/>
            </p:nvCxnSpPr>
            <p:spPr>
              <a:xfrm rot="16200000" flipH="1">
                <a:off x="6437923" y="4089078"/>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C3FB52ED-D122-C2FD-965B-BBBB3148CA3F}"/>
                  </a:ext>
                </a:extLst>
              </p:cNvPr>
              <p:cNvCxnSpPr/>
              <p:nvPr/>
            </p:nvCxnSpPr>
            <p:spPr>
              <a:xfrm rot="16200000">
                <a:off x="6437977" y="3019129"/>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円/楕円 34">
                <a:extLst>
                  <a:ext uri="{FF2B5EF4-FFF2-40B4-BE49-F238E27FC236}">
                    <a16:creationId xmlns:a16="http://schemas.microsoft.com/office/drawing/2014/main" id="{32F5BE1C-F3A4-C192-AF17-5D1ABA317E63}"/>
                  </a:ext>
                </a:extLst>
              </p:cNvPr>
              <p:cNvSpPr/>
              <p:nvPr/>
            </p:nvSpPr>
            <p:spPr>
              <a:xfrm>
                <a:off x="6679610" y="3038462"/>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円/楕円 34">
                <a:extLst>
                  <a:ext uri="{FF2B5EF4-FFF2-40B4-BE49-F238E27FC236}">
                    <a16:creationId xmlns:a16="http://schemas.microsoft.com/office/drawing/2014/main" id="{4F626D5F-F15D-3F9B-256C-938CAA271EDE}"/>
                  </a:ext>
                </a:extLst>
              </p:cNvPr>
              <p:cNvSpPr/>
              <p:nvPr/>
            </p:nvSpPr>
            <p:spPr>
              <a:xfrm>
                <a:off x="6681331" y="429332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円/楕円 34">
                <a:extLst>
                  <a:ext uri="{FF2B5EF4-FFF2-40B4-BE49-F238E27FC236}">
                    <a16:creationId xmlns:a16="http://schemas.microsoft.com/office/drawing/2014/main" id="{EBE08AED-CDB2-95EF-1FBB-1FB33E1BC0F2}"/>
                  </a:ext>
                </a:extLst>
              </p:cNvPr>
              <p:cNvSpPr/>
              <p:nvPr/>
            </p:nvSpPr>
            <p:spPr>
              <a:xfrm rot="16200000">
                <a:off x="6053742" y="3666592"/>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円/楕円 34">
                <a:extLst>
                  <a:ext uri="{FF2B5EF4-FFF2-40B4-BE49-F238E27FC236}">
                    <a16:creationId xmlns:a16="http://schemas.microsoft.com/office/drawing/2014/main" id="{C84B14D2-7C88-A870-4792-F7B3CB608D55}"/>
                  </a:ext>
                </a:extLst>
              </p:cNvPr>
              <p:cNvSpPr/>
              <p:nvPr/>
            </p:nvSpPr>
            <p:spPr>
              <a:xfrm rot="16200000">
                <a:off x="7308601" y="366487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円/楕円 34">
                <a:extLst>
                  <a:ext uri="{FF2B5EF4-FFF2-40B4-BE49-F238E27FC236}">
                    <a16:creationId xmlns:a16="http://schemas.microsoft.com/office/drawing/2014/main" id="{EC227D35-4642-6C60-50B9-515CE9ACF566}"/>
                  </a:ext>
                </a:extLst>
              </p:cNvPr>
              <p:cNvSpPr/>
              <p:nvPr/>
            </p:nvSpPr>
            <p:spPr>
              <a:xfrm rot="18900000">
                <a:off x="6241331" y="322605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円/楕円 34">
                <a:extLst>
                  <a:ext uri="{FF2B5EF4-FFF2-40B4-BE49-F238E27FC236}">
                    <a16:creationId xmlns:a16="http://schemas.microsoft.com/office/drawing/2014/main" id="{E50F9678-8754-6737-D208-D7A3646D825F}"/>
                  </a:ext>
                </a:extLst>
              </p:cNvPr>
              <p:cNvSpPr/>
              <p:nvPr/>
            </p:nvSpPr>
            <p:spPr>
              <a:xfrm rot="18900000">
                <a:off x="7121012" y="410573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円/楕円 34">
                <a:extLst>
                  <a:ext uri="{FF2B5EF4-FFF2-40B4-BE49-F238E27FC236}">
                    <a16:creationId xmlns:a16="http://schemas.microsoft.com/office/drawing/2014/main" id="{82405127-8BBD-9CC8-EA67-47403E1E7FBC}"/>
                  </a:ext>
                </a:extLst>
              </p:cNvPr>
              <p:cNvSpPr/>
              <p:nvPr/>
            </p:nvSpPr>
            <p:spPr>
              <a:xfrm rot="2700000" flipH="1">
                <a:off x="7121012" y="322605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円/楕円 34">
                <a:extLst>
                  <a:ext uri="{FF2B5EF4-FFF2-40B4-BE49-F238E27FC236}">
                    <a16:creationId xmlns:a16="http://schemas.microsoft.com/office/drawing/2014/main" id="{13765A75-D58A-669B-736A-64A38A7D6FF9}"/>
                  </a:ext>
                </a:extLst>
              </p:cNvPr>
              <p:cNvSpPr/>
              <p:nvPr/>
            </p:nvSpPr>
            <p:spPr>
              <a:xfrm rot="2700000" flipH="1">
                <a:off x="6241331" y="410573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 name="直線コネクタ 123">
                <a:extLst>
                  <a:ext uri="{FF2B5EF4-FFF2-40B4-BE49-F238E27FC236}">
                    <a16:creationId xmlns:a16="http://schemas.microsoft.com/office/drawing/2014/main" id="{69FEC0BD-7CA9-A9AC-9180-87B52F0E68C6}"/>
                  </a:ext>
                </a:extLst>
              </p:cNvPr>
              <p:cNvCxnSpPr/>
              <p:nvPr/>
            </p:nvCxnSpPr>
            <p:spPr>
              <a:xfrm flipH="1" flipV="1">
                <a:off x="6123945" y="3770235"/>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74C42005-8B36-B6D9-7F2F-FEE7199E8ACF}"/>
                  </a:ext>
                </a:extLst>
              </p:cNvPr>
              <p:cNvCxnSpPr/>
              <p:nvPr/>
            </p:nvCxnSpPr>
            <p:spPr>
              <a:xfrm flipV="1">
                <a:off x="7193894" y="3770181"/>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50CCDEE5-4787-DAF1-E585-2865C7076849}"/>
                  </a:ext>
                </a:extLst>
              </p:cNvPr>
              <p:cNvCxnSpPr/>
              <p:nvPr/>
            </p:nvCxnSpPr>
            <p:spPr>
              <a:xfrm flipH="1">
                <a:off x="6123945" y="3328241"/>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60B31398-ADA7-6143-45F7-4BEFB7D6894E}"/>
                  </a:ext>
                </a:extLst>
              </p:cNvPr>
              <p:cNvCxnSpPr/>
              <p:nvPr/>
            </p:nvCxnSpPr>
            <p:spPr>
              <a:xfrm>
                <a:off x="7193894" y="3328295"/>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7EBA525B-C548-C1E5-2063-3EAA703DCC32}"/>
                  </a:ext>
                </a:extLst>
              </p:cNvPr>
              <p:cNvCxnSpPr/>
              <p:nvPr/>
            </p:nvCxnSpPr>
            <p:spPr>
              <a:xfrm rot="3600000" flipH="1">
                <a:off x="5979613" y="3130044"/>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3E16E78F-8127-E14D-D670-BDF6A4582DA0}"/>
                  </a:ext>
                </a:extLst>
              </p:cNvPr>
              <p:cNvCxnSpPr/>
              <p:nvPr/>
            </p:nvCxnSpPr>
            <p:spPr>
              <a:xfrm rot="7200000" flipH="1">
                <a:off x="5878574" y="3366626"/>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0" name="円/楕円 34">
                <a:extLst>
                  <a:ext uri="{FF2B5EF4-FFF2-40B4-BE49-F238E27FC236}">
                    <a16:creationId xmlns:a16="http://schemas.microsoft.com/office/drawing/2014/main" id="{17D82DAA-627D-9AD3-9E23-DB7977A04AC3}"/>
                  </a:ext>
                </a:extLst>
              </p:cNvPr>
              <p:cNvSpPr/>
              <p:nvPr/>
            </p:nvSpPr>
            <p:spPr>
              <a:xfrm rot="18900000">
                <a:off x="5767150" y="328990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1" name="直線コネクタ 130">
                <a:extLst>
                  <a:ext uri="{FF2B5EF4-FFF2-40B4-BE49-F238E27FC236}">
                    <a16:creationId xmlns:a16="http://schemas.microsoft.com/office/drawing/2014/main" id="{0FE7A370-10F8-938F-2C36-A70228AC9772}"/>
                  </a:ext>
                </a:extLst>
              </p:cNvPr>
              <p:cNvCxnSpPr/>
              <p:nvPr/>
            </p:nvCxnSpPr>
            <p:spPr>
              <a:xfrm rot="6300000" flipH="1">
                <a:off x="6472764" y="2772852"/>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6948DCB4-483A-3327-F173-4255D4CEFE36}"/>
                  </a:ext>
                </a:extLst>
              </p:cNvPr>
              <p:cNvCxnSpPr/>
              <p:nvPr/>
            </p:nvCxnSpPr>
            <p:spPr>
              <a:xfrm rot="9900000" flipH="1">
                <a:off x="6234030" y="2868696"/>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3" name="円/楕円 34">
                <a:extLst>
                  <a:ext uri="{FF2B5EF4-FFF2-40B4-BE49-F238E27FC236}">
                    <a16:creationId xmlns:a16="http://schemas.microsoft.com/office/drawing/2014/main" id="{244CFAED-47DD-D795-BBCE-4286802B8AB1}"/>
                  </a:ext>
                </a:extLst>
              </p:cNvPr>
              <p:cNvSpPr/>
              <p:nvPr/>
            </p:nvSpPr>
            <p:spPr>
              <a:xfrm>
                <a:off x="6299243" y="275511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4" name="直線コネクタ 133">
                <a:extLst>
                  <a:ext uri="{FF2B5EF4-FFF2-40B4-BE49-F238E27FC236}">
                    <a16:creationId xmlns:a16="http://schemas.microsoft.com/office/drawing/2014/main" id="{1240958C-7734-BDD3-6F17-00CB6E97A12D}"/>
                  </a:ext>
                </a:extLst>
              </p:cNvPr>
              <p:cNvCxnSpPr/>
              <p:nvPr/>
            </p:nvCxnSpPr>
            <p:spPr>
              <a:xfrm rot="18000000">
                <a:off x="7327946" y="3125658"/>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603E34D4-7285-5600-4DBF-D5776ABA9D40}"/>
                  </a:ext>
                </a:extLst>
              </p:cNvPr>
              <p:cNvCxnSpPr/>
              <p:nvPr/>
            </p:nvCxnSpPr>
            <p:spPr>
              <a:xfrm rot="14400000">
                <a:off x="7428985" y="3362240"/>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6" name="円/楕円 34">
                <a:extLst>
                  <a:ext uri="{FF2B5EF4-FFF2-40B4-BE49-F238E27FC236}">
                    <a16:creationId xmlns:a16="http://schemas.microsoft.com/office/drawing/2014/main" id="{7A38306A-8F50-A426-42B1-F5AA7FBB1722}"/>
                  </a:ext>
                </a:extLst>
              </p:cNvPr>
              <p:cNvSpPr/>
              <p:nvPr/>
            </p:nvSpPr>
            <p:spPr>
              <a:xfrm rot="2700000" flipH="1">
                <a:off x="7583182" y="3285518"/>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7" name="直線コネクタ 136">
                <a:extLst>
                  <a:ext uri="{FF2B5EF4-FFF2-40B4-BE49-F238E27FC236}">
                    <a16:creationId xmlns:a16="http://schemas.microsoft.com/office/drawing/2014/main" id="{35CA36B5-19C6-6092-9E61-C90C240DE9A2}"/>
                  </a:ext>
                </a:extLst>
              </p:cNvPr>
              <p:cNvCxnSpPr/>
              <p:nvPr/>
            </p:nvCxnSpPr>
            <p:spPr>
              <a:xfrm rot="18000000" flipH="1" flipV="1">
                <a:off x="5984257" y="3975649"/>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50677D2F-5E2C-A386-CD8C-DEEC27D906CA}"/>
                  </a:ext>
                </a:extLst>
              </p:cNvPr>
              <p:cNvCxnSpPr/>
              <p:nvPr/>
            </p:nvCxnSpPr>
            <p:spPr>
              <a:xfrm rot="14400000" flipH="1" flipV="1">
                <a:off x="5883219" y="3739067"/>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9" name="円/楕円 34">
                <a:extLst>
                  <a:ext uri="{FF2B5EF4-FFF2-40B4-BE49-F238E27FC236}">
                    <a16:creationId xmlns:a16="http://schemas.microsoft.com/office/drawing/2014/main" id="{3708D40A-B46F-4C2E-EC81-410040CF5852}"/>
                  </a:ext>
                </a:extLst>
              </p:cNvPr>
              <p:cNvSpPr/>
              <p:nvPr/>
            </p:nvSpPr>
            <p:spPr>
              <a:xfrm rot="2700000" flipV="1">
                <a:off x="5771794" y="4051929"/>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0" name="直線コネクタ 139">
                <a:extLst>
                  <a:ext uri="{FF2B5EF4-FFF2-40B4-BE49-F238E27FC236}">
                    <a16:creationId xmlns:a16="http://schemas.microsoft.com/office/drawing/2014/main" id="{72DE151A-530B-F5F2-E70E-6C1854F41B44}"/>
                  </a:ext>
                </a:extLst>
              </p:cNvPr>
              <p:cNvCxnSpPr/>
              <p:nvPr/>
            </p:nvCxnSpPr>
            <p:spPr>
              <a:xfrm rot="15300000">
                <a:off x="6848216" y="2772852"/>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496C408E-3F17-C047-D89E-220E0DB1EB4C}"/>
                  </a:ext>
                </a:extLst>
              </p:cNvPr>
              <p:cNvCxnSpPr/>
              <p:nvPr/>
            </p:nvCxnSpPr>
            <p:spPr>
              <a:xfrm rot="11700000">
                <a:off x="7086950" y="2868695"/>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2" name="円/楕円 34">
                <a:extLst>
                  <a:ext uri="{FF2B5EF4-FFF2-40B4-BE49-F238E27FC236}">
                    <a16:creationId xmlns:a16="http://schemas.microsoft.com/office/drawing/2014/main" id="{723BD8CE-F81A-5752-4256-03437ED6A9C4}"/>
                  </a:ext>
                </a:extLst>
              </p:cNvPr>
              <p:cNvSpPr/>
              <p:nvPr/>
            </p:nvSpPr>
            <p:spPr>
              <a:xfrm flipH="1">
                <a:off x="7064509" y="275511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3" name="直線コネクタ 142">
                <a:extLst>
                  <a:ext uri="{FF2B5EF4-FFF2-40B4-BE49-F238E27FC236}">
                    <a16:creationId xmlns:a16="http://schemas.microsoft.com/office/drawing/2014/main" id="{57C1E1CB-88E7-C693-C9AD-DBBF768655E8}"/>
                  </a:ext>
                </a:extLst>
              </p:cNvPr>
              <p:cNvCxnSpPr/>
              <p:nvPr/>
            </p:nvCxnSpPr>
            <p:spPr>
              <a:xfrm rot="3600000" flipV="1">
                <a:off x="7327946" y="3961375"/>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0AEF5F56-7B2E-4F59-52E9-68B23353B70E}"/>
                  </a:ext>
                </a:extLst>
              </p:cNvPr>
              <p:cNvCxnSpPr/>
              <p:nvPr/>
            </p:nvCxnSpPr>
            <p:spPr>
              <a:xfrm rot="7200000" flipV="1">
                <a:off x="7428985" y="3724793"/>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5" name="円/楕円 34">
                <a:extLst>
                  <a:ext uri="{FF2B5EF4-FFF2-40B4-BE49-F238E27FC236}">
                    <a16:creationId xmlns:a16="http://schemas.microsoft.com/office/drawing/2014/main" id="{B2D072CE-37DE-DDD5-6B8D-0365A9A77255}"/>
                  </a:ext>
                </a:extLst>
              </p:cNvPr>
              <p:cNvSpPr/>
              <p:nvPr/>
            </p:nvSpPr>
            <p:spPr>
              <a:xfrm rot="18900000" flipH="1" flipV="1">
                <a:off x="7583182" y="4037654"/>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6" name="直線コネクタ 145">
                <a:extLst>
                  <a:ext uri="{FF2B5EF4-FFF2-40B4-BE49-F238E27FC236}">
                    <a16:creationId xmlns:a16="http://schemas.microsoft.com/office/drawing/2014/main" id="{BFD11D10-E413-FAE4-FCE9-5A7B64C6ADED}"/>
                  </a:ext>
                </a:extLst>
              </p:cNvPr>
              <p:cNvCxnSpPr/>
              <p:nvPr/>
            </p:nvCxnSpPr>
            <p:spPr>
              <a:xfrm rot="15300000" flipH="1" flipV="1">
                <a:off x="6472764" y="4329650"/>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直線コネクタ 146">
                <a:extLst>
                  <a:ext uri="{FF2B5EF4-FFF2-40B4-BE49-F238E27FC236}">
                    <a16:creationId xmlns:a16="http://schemas.microsoft.com/office/drawing/2014/main" id="{C1A6655E-8089-F275-1338-12A306D1755D}"/>
                  </a:ext>
                </a:extLst>
              </p:cNvPr>
              <p:cNvCxnSpPr/>
              <p:nvPr/>
            </p:nvCxnSpPr>
            <p:spPr>
              <a:xfrm rot="11700000" flipH="1" flipV="1">
                <a:off x="6234030" y="4233807"/>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8" name="円/楕円 34">
                <a:extLst>
                  <a:ext uri="{FF2B5EF4-FFF2-40B4-BE49-F238E27FC236}">
                    <a16:creationId xmlns:a16="http://schemas.microsoft.com/office/drawing/2014/main" id="{C5FF80F3-929D-C077-AF73-3BA9209C8735}"/>
                  </a:ext>
                </a:extLst>
              </p:cNvPr>
              <p:cNvSpPr/>
              <p:nvPr/>
            </p:nvSpPr>
            <p:spPr>
              <a:xfrm flipV="1">
                <a:off x="6299243" y="458352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9" name="直線コネクタ 148">
                <a:extLst>
                  <a:ext uri="{FF2B5EF4-FFF2-40B4-BE49-F238E27FC236}">
                    <a16:creationId xmlns:a16="http://schemas.microsoft.com/office/drawing/2014/main" id="{7BA2030D-E357-E4E8-150B-F900E30E7F8C}"/>
                  </a:ext>
                </a:extLst>
              </p:cNvPr>
              <p:cNvCxnSpPr/>
              <p:nvPr/>
            </p:nvCxnSpPr>
            <p:spPr>
              <a:xfrm rot="6300000" flipV="1">
                <a:off x="6848216" y="4329649"/>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直線コネクタ 149">
                <a:extLst>
                  <a:ext uri="{FF2B5EF4-FFF2-40B4-BE49-F238E27FC236}">
                    <a16:creationId xmlns:a16="http://schemas.microsoft.com/office/drawing/2014/main" id="{C3983A89-F8CA-B140-5E5F-80E2E16EA584}"/>
                  </a:ext>
                </a:extLst>
              </p:cNvPr>
              <p:cNvCxnSpPr/>
              <p:nvPr/>
            </p:nvCxnSpPr>
            <p:spPr>
              <a:xfrm rot="9900000" flipV="1">
                <a:off x="7086950" y="4233806"/>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1" name="円/楕円 34">
                <a:extLst>
                  <a:ext uri="{FF2B5EF4-FFF2-40B4-BE49-F238E27FC236}">
                    <a16:creationId xmlns:a16="http://schemas.microsoft.com/office/drawing/2014/main" id="{25BB3313-5DF6-0DA6-F65A-E1B0C052B53A}"/>
                  </a:ext>
                </a:extLst>
              </p:cNvPr>
              <p:cNvSpPr/>
              <p:nvPr/>
            </p:nvSpPr>
            <p:spPr>
              <a:xfrm flipH="1" flipV="1">
                <a:off x="7064509" y="458352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円/楕円 34">
                <a:extLst>
                  <a:ext uri="{FF2B5EF4-FFF2-40B4-BE49-F238E27FC236}">
                    <a16:creationId xmlns:a16="http://schemas.microsoft.com/office/drawing/2014/main" id="{65075382-A2E8-1D1A-4E9C-532CB18B479E}"/>
                  </a:ext>
                </a:extLst>
              </p:cNvPr>
              <p:cNvSpPr/>
              <p:nvPr/>
            </p:nvSpPr>
            <p:spPr>
              <a:xfrm rot="1320000">
                <a:off x="6902944" y="313104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円/楕円 34">
                <a:extLst>
                  <a:ext uri="{FF2B5EF4-FFF2-40B4-BE49-F238E27FC236}">
                    <a16:creationId xmlns:a16="http://schemas.microsoft.com/office/drawing/2014/main" id="{C21B824E-1F99-A790-B1F1-2E3988C697C7}"/>
                  </a:ext>
                </a:extLst>
              </p:cNvPr>
              <p:cNvSpPr/>
              <p:nvPr/>
            </p:nvSpPr>
            <p:spPr>
              <a:xfrm rot="1320000">
                <a:off x="6459719" y="421116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円/楕円 34">
                <a:extLst>
                  <a:ext uri="{FF2B5EF4-FFF2-40B4-BE49-F238E27FC236}">
                    <a16:creationId xmlns:a16="http://schemas.microsoft.com/office/drawing/2014/main" id="{B4AB3962-1DA7-A718-305E-BAFB20A684AB}"/>
                  </a:ext>
                </a:extLst>
              </p:cNvPr>
              <p:cNvSpPr/>
              <p:nvPr/>
            </p:nvSpPr>
            <p:spPr>
              <a:xfrm rot="17520000">
                <a:off x="6146642" y="3444118"/>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円/楕円 34">
                <a:extLst>
                  <a:ext uri="{FF2B5EF4-FFF2-40B4-BE49-F238E27FC236}">
                    <a16:creationId xmlns:a16="http://schemas.microsoft.com/office/drawing/2014/main" id="{CF57AE53-B030-D471-ED83-4351C1D7C99B}"/>
                  </a:ext>
                </a:extLst>
              </p:cNvPr>
              <p:cNvSpPr/>
              <p:nvPr/>
            </p:nvSpPr>
            <p:spPr>
              <a:xfrm rot="17520000">
                <a:off x="7216021" y="3887343"/>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円/楕円 34">
                <a:extLst>
                  <a:ext uri="{FF2B5EF4-FFF2-40B4-BE49-F238E27FC236}">
                    <a16:creationId xmlns:a16="http://schemas.microsoft.com/office/drawing/2014/main" id="{8FE1C5DC-5A86-19E5-BF64-2F91769A5A68}"/>
                  </a:ext>
                </a:extLst>
              </p:cNvPr>
              <p:cNvSpPr/>
              <p:nvPr/>
            </p:nvSpPr>
            <p:spPr>
              <a:xfrm rot="20220000">
                <a:off x="6460207" y="3130563"/>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円/楕円 34">
                <a:extLst>
                  <a:ext uri="{FF2B5EF4-FFF2-40B4-BE49-F238E27FC236}">
                    <a16:creationId xmlns:a16="http://schemas.microsoft.com/office/drawing/2014/main" id="{B6885D21-3323-531E-18C2-19591177E9DA}"/>
                  </a:ext>
                </a:extLst>
              </p:cNvPr>
              <p:cNvSpPr/>
              <p:nvPr/>
            </p:nvSpPr>
            <p:spPr>
              <a:xfrm rot="20220000">
                <a:off x="6902456" y="4210683"/>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円/楕円 34">
                <a:extLst>
                  <a:ext uri="{FF2B5EF4-FFF2-40B4-BE49-F238E27FC236}">
                    <a16:creationId xmlns:a16="http://schemas.microsoft.com/office/drawing/2014/main" id="{2D142DE9-E786-DC7E-EEF4-34830C895010}"/>
                  </a:ext>
                </a:extLst>
              </p:cNvPr>
              <p:cNvSpPr/>
              <p:nvPr/>
            </p:nvSpPr>
            <p:spPr>
              <a:xfrm rot="4020000" flipH="1">
                <a:off x="7216499" y="3444606"/>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円/楕円 34">
                <a:extLst>
                  <a:ext uri="{FF2B5EF4-FFF2-40B4-BE49-F238E27FC236}">
                    <a16:creationId xmlns:a16="http://schemas.microsoft.com/office/drawing/2014/main" id="{AEF12CC0-8D17-16BE-2CD9-48A35FC3C174}"/>
                  </a:ext>
                </a:extLst>
              </p:cNvPr>
              <p:cNvSpPr/>
              <p:nvPr/>
            </p:nvSpPr>
            <p:spPr>
              <a:xfrm rot="4020000" flipH="1">
                <a:off x="6146164" y="3886855"/>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円/楕円 34">
                <a:extLst>
                  <a:ext uri="{FF2B5EF4-FFF2-40B4-BE49-F238E27FC236}">
                    <a16:creationId xmlns:a16="http://schemas.microsoft.com/office/drawing/2014/main" id="{CEEEA549-9D7C-7466-0182-634EB1831C48}"/>
                  </a:ext>
                </a:extLst>
              </p:cNvPr>
              <p:cNvSpPr/>
              <p:nvPr/>
            </p:nvSpPr>
            <p:spPr>
              <a:xfrm>
                <a:off x="6255415" y="298507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円/楕円 34">
                <a:extLst>
                  <a:ext uri="{FF2B5EF4-FFF2-40B4-BE49-F238E27FC236}">
                    <a16:creationId xmlns:a16="http://schemas.microsoft.com/office/drawing/2014/main" id="{30A4352D-4B29-A72B-E06F-77A1D5FD65DD}"/>
                  </a:ext>
                </a:extLst>
              </p:cNvPr>
              <p:cNvSpPr/>
              <p:nvPr/>
            </p:nvSpPr>
            <p:spPr>
              <a:xfrm>
                <a:off x="7109665" y="298507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円/楕円 34">
                <a:extLst>
                  <a:ext uri="{FF2B5EF4-FFF2-40B4-BE49-F238E27FC236}">
                    <a16:creationId xmlns:a16="http://schemas.microsoft.com/office/drawing/2014/main" id="{36828672-DEB9-FD34-47D1-FB12786A62F2}"/>
                  </a:ext>
                </a:extLst>
              </p:cNvPr>
              <p:cNvSpPr/>
              <p:nvPr/>
            </p:nvSpPr>
            <p:spPr>
              <a:xfrm>
                <a:off x="6255415" y="434993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円/楕円 34">
                <a:extLst>
                  <a:ext uri="{FF2B5EF4-FFF2-40B4-BE49-F238E27FC236}">
                    <a16:creationId xmlns:a16="http://schemas.microsoft.com/office/drawing/2014/main" id="{F743E638-81CB-7F94-77C3-DFEBB168DD66}"/>
                  </a:ext>
                </a:extLst>
              </p:cNvPr>
              <p:cNvSpPr/>
              <p:nvPr/>
            </p:nvSpPr>
            <p:spPr>
              <a:xfrm>
                <a:off x="7109665" y="434993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円/楕円 34">
                <a:extLst>
                  <a:ext uri="{FF2B5EF4-FFF2-40B4-BE49-F238E27FC236}">
                    <a16:creationId xmlns:a16="http://schemas.microsoft.com/office/drawing/2014/main" id="{DAFBBE64-A1F6-35C7-C183-E7D7D45807EF}"/>
                  </a:ext>
                </a:extLst>
              </p:cNvPr>
              <p:cNvSpPr/>
              <p:nvPr/>
            </p:nvSpPr>
            <p:spPr>
              <a:xfrm>
                <a:off x="6488267" y="2888089"/>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円/楕円 34">
                <a:extLst>
                  <a:ext uri="{FF2B5EF4-FFF2-40B4-BE49-F238E27FC236}">
                    <a16:creationId xmlns:a16="http://schemas.microsoft.com/office/drawing/2014/main" id="{FC855030-BA26-0476-589A-B3998FA32F2C}"/>
                  </a:ext>
                </a:extLst>
              </p:cNvPr>
              <p:cNvSpPr/>
              <p:nvPr/>
            </p:nvSpPr>
            <p:spPr>
              <a:xfrm>
                <a:off x="6869256" y="2888089"/>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円/楕円 34">
                <a:extLst>
                  <a:ext uri="{FF2B5EF4-FFF2-40B4-BE49-F238E27FC236}">
                    <a16:creationId xmlns:a16="http://schemas.microsoft.com/office/drawing/2014/main" id="{27322BE2-2457-9C41-4F45-2CB24BA7CC63}"/>
                  </a:ext>
                </a:extLst>
              </p:cNvPr>
              <p:cNvSpPr/>
              <p:nvPr/>
            </p:nvSpPr>
            <p:spPr>
              <a:xfrm>
                <a:off x="6488267" y="444196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円/楕円 34">
                <a:extLst>
                  <a:ext uri="{FF2B5EF4-FFF2-40B4-BE49-F238E27FC236}">
                    <a16:creationId xmlns:a16="http://schemas.microsoft.com/office/drawing/2014/main" id="{6B97863D-7746-28A3-21EA-E68A63157564}"/>
                  </a:ext>
                </a:extLst>
              </p:cNvPr>
              <p:cNvSpPr/>
              <p:nvPr/>
            </p:nvSpPr>
            <p:spPr>
              <a:xfrm>
                <a:off x="6869256" y="444196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円/楕円 34">
                <a:extLst>
                  <a:ext uri="{FF2B5EF4-FFF2-40B4-BE49-F238E27FC236}">
                    <a16:creationId xmlns:a16="http://schemas.microsoft.com/office/drawing/2014/main" id="{13154BBA-356F-B64A-27D8-CA24CE94F294}"/>
                  </a:ext>
                </a:extLst>
              </p:cNvPr>
              <p:cNvSpPr/>
              <p:nvPr/>
            </p:nvSpPr>
            <p:spPr>
              <a:xfrm>
                <a:off x="5988319" y="3248980"/>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円/楕円 34">
                <a:extLst>
                  <a:ext uri="{FF2B5EF4-FFF2-40B4-BE49-F238E27FC236}">
                    <a16:creationId xmlns:a16="http://schemas.microsoft.com/office/drawing/2014/main" id="{267E0CC5-2F4A-51F7-2CBB-7AEF6FC791C6}"/>
                  </a:ext>
                </a:extLst>
              </p:cNvPr>
              <p:cNvSpPr/>
              <p:nvPr/>
            </p:nvSpPr>
            <p:spPr>
              <a:xfrm>
                <a:off x="5988319" y="408797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円/楕円 34">
                <a:extLst>
                  <a:ext uri="{FF2B5EF4-FFF2-40B4-BE49-F238E27FC236}">
                    <a16:creationId xmlns:a16="http://schemas.microsoft.com/office/drawing/2014/main" id="{48DA7E1D-01F2-CE50-64E3-465C8F86D006}"/>
                  </a:ext>
                </a:extLst>
              </p:cNvPr>
              <p:cNvSpPr/>
              <p:nvPr/>
            </p:nvSpPr>
            <p:spPr>
              <a:xfrm>
                <a:off x="5911125" y="349071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円/楕円 34">
                <a:extLst>
                  <a:ext uri="{FF2B5EF4-FFF2-40B4-BE49-F238E27FC236}">
                    <a16:creationId xmlns:a16="http://schemas.microsoft.com/office/drawing/2014/main" id="{D0C809CE-99A1-991B-B4EF-B70F4C634650}"/>
                  </a:ext>
                </a:extLst>
              </p:cNvPr>
              <p:cNvSpPr/>
              <p:nvPr/>
            </p:nvSpPr>
            <p:spPr>
              <a:xfrm>
                <a:off x="5911125" y="3839259"/>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円/楕円 34">
                <a:extLst>
                  <a:ext uri="{FF2B5EF4-FFF2-40B4-BE49-F238E27FC236}">
                    <a16:creationId xmlns:a16="http://schemas.microsoft.com/office/drawing/2014/main" id="{95CBC760-7090-FD86-8E5D-5C0FC8CE9F9E}"/>
                  </a:ext>
                </a:extLst>
              </p:cNvPr>
              <p:cNvSpPr/>
              <p:nvPr/>
            </p:nvSpPr>
            <p:spPr>
              <a:xfrm>
                <a:off x="7447881" y="348646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円/楕円 34">
                <a:extLst>
                  <a:ext uri="{FF2B5EF4-FFF2-40B4-BE49-F238E27FC236}">
                    <a16:creationId xmlns:a16="http://schemas.microsoft.com/office/drawing/2014/main" id="{F6C6DA9A-A537-55FF-5095-4E488C96589D}"/>
                  </a:ext>
                </a:extLst>
              </p:cNvPr>
              <p:cNvSpPr/>
              <p:nvPr/>
            </p:nvSpPr>
            <p:spPr>
              <a:xfrm>
                <a:off x="7447881" y="3835009"/>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円/楕円 34">
                <a:extLst>
                  <a:ext uri="{FF2B5EF4-FFF2-40B4-BE49-F238E27FC236}">
                    <a16:creationId xmlns:a16="http://schemas.microsoft.com/office/drawing/2014/main" id="{3AE29F5F-B51A-7680-ADBB-C36087684A21}"/>
                  </a:ext>
                </a:extLst>
              </p:cNvPr>
              <p:cNvSpPr/>
              <p:nvPr/>
            </p:nvSpPr>
            <p:spPr>
              <a:xfrm>
                <a:off x="7351859" y="3248980"/>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円/楕円 34">
                <a:extLst>
                  <a:ext uri="{FF2B5EF4-FFF2-40B4-BE49-F238E27FC236}">
                    <a16:creationId xmlns:a16="http://schemas.microsoft.com/office/drawing/2014/main" id="{E735D05F-AA2C-F47E-C469-B5BC15155059}"/>
                  </a:ext>
                </a:extLst>
              </p:cNvPr>
              <p:cNvSpPr/>
              <p:nvPr/>
            </p:nvSpPr>
            <p:spPr>
              <a:xfrm>
                <a:off x="7353806" y="4078298"/>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9" name="テキスト ボックス 108">
              <a:extLst>
                <a:ext uri="{FF2B5EF4-FFF2-40B4-BE49-F238E27FC236}">
                  <a16:creationId xmlns:a16="http://schemas.microsoft.com/office/drawing/2014/main" id="{C4FADE82-6331-52E7-FBD6-94AF67162AA3}"/>
                </a:ext>
              </a:extLst>
            </p:cNvPr>
            <p:cNvSpPr txBox="1"/>
            <p:nvPr/>
          </p:nvSpPr>
          <p:spPr>
            <a:xfrm>
              <a:off x="7223252" y="3087867"/>
              <a:ext cx="841136" cy="338554"/>
            </a:xfrm>
            <a:prstGeom prst="rect">
              <a:avLst/>
            </a:prstGeom>
            <a:noFill/>
          </p:spPr>
          <p:txBody>
            <a:bodyPr wrap="square" lIns="0" tIns="0" rIns="0" bIns="0" rtlCol="0">
              <a:spAutoFit/>
            </a:bodyPr>
            <a:lstStyle/>
            <a:p>
              <a:pPr algn="ctr"/>
              <a:r>
                <a:rPr lang="ja-JP" altLang="en-US" sz="2200" dirty="0"/>
                <a:t>穴</a:t>
              </a:r>
            </a:p>
          </p:txBody>
        </p:sp>
        <p:sp>
          <p:nvSpPr>
            <p:cNvPr id="110" name="テキスト ボックス 109">
              <a:extLst>
                <a:ext uri="{FF2B5EF4-FFF2-40B4-BE49-F238E27FC236}">
                  <a16:creationId xmlns:a16="http://schemas.microsoft.com/office/drawing/2014/main" id="{1036AFC4-8658-A176-10D2-85DE4C34390A}"/>
                </a:ext>
              </a:extLst>
            </p:cNvPr>
            <p:cNvSpPr txBox="1"/>
            <p:nvPr/>
          </p:nvSpPr>
          <p:spPr>
            <a:xfrm>
              <a:off x="6284771" y="4234530"/>
              <a:ext cx="2710999" cy="461665"/>
            </a:xfrm>
            <a:prstGeom prst="rect">
              <a:avLst/>
            </a:prstGeom>
            <a:noFill/>
          </p:spPr>
          <p:txBody>
            <a:bodyPr wrap="none" rtlCol="0">
              <a:spAutoFit/>
            </a:bodyPr>
            <a:lstStyle/>
            <a:p>
              <a:pPr algn="ctr"/>
              <a:r>
                <a:rPr lang="ja-JP" altLang="en-US" sz="2400" dirty="0">
                  <a:solidFill>
                    <a:srgbClr val="0000CC"/>
                  </a:solidFill>
                </a:rPr>
                <a:t>真っ直ぐな２次要素</a:t>
              </a:r>
            </a:p>
          </p:txBody>
        </p:sp>
        <p:sp>
          <p:nvSpPr>
            <p:cNvPr id="111" name="テキスト ボックス 110">
              <a:extLst>
                <a:ext uri="{FF2B5EF4-FFF2-40B4-BE49-F238E27FC236}">
                  <a16:creationId xmlns:a16="http://schemas.microsoft.com/office/drawing/2014/main" id="{65C4FA31-CB6D-225F-E2ED-D19E0D335F21}"/>
                </a:ext>
              </a:extLst>
            </p:cNvPr>
            <p:cNvSpPr txBox="1"/>
            <p:nvPr/>
          </p:nvSpPr>
          <p:spPr>
            <a:xfrm>
              <a:off x="6192180" y="4703358"/>
              <a:ext cx="2880000" cy="369332"/>
            </a:xfrm>
            <a:prstGeom prst="rect">
              <a:avLst/>
            </a:prstGeom>
            <a:noFill/>
          </p:spPr>
          <p:txBody>
            <a:bodyPr wrap="square">
              <a:spAutoFit/>
            </a:bodyPr>
            <a:lstStyle/>
            <a:p>
              <a:r>
                <a:rPr lang="en-US" altLang="ja-JP" b="1" dirty="0">
                  <a:solidFill>
                    <a:srgbClr val="FF0000"/>
                  </a:solidFill>
                </a:rPr>
                <a:t>✗ </a:t>
              </a:r>
              <a:r>
                <a:rPr lang="ja-JP" altLang="en-US" dirty="0"/>
                <a:t>節点数が猛烈に増える．</a:t>
              </a:r>
              <a:endParaRPr lang="en-US" altLang="ja-JP" dirty="0"/>
            </a:p>
          </p:txBody>
        </p:sp>
      </p:grpSp>
      <p:grpSp>
        <p:nvGrpSpPr>
          <p:cNvPr id="177" name="グループ化 176">
            <a:extLst>
              <a:ext uri="{FF2B5EF4-FFF2-40B4-BE49-F238E27FC236}">
                <a16:creationId xmlns:a16="http://schemas.microsoft.com/office/drawing/2014/main" id="{7DB98F5B-9741-3CF6-0675-2283AB3757A5}"/>
              </a:ext>
            </a:extLst>
          </p:cNvPr>
          <p:cNvGrpSpPr>
            <a:grpSpLocks noChangeAspect="1"/>
          </p:cNvGrpSpPr>
          <p:nvPr/>
        </p:nvGrpSpPr>
        <p:grpSpPr>
          <a:xfrm>
            <a:off x="83332" y="2007072"/>
            <a:ext cx="1358034" cy="1052727"/>
            <a:chOff x="7896806" y="3359140"/>
            <a:chExt cx="1113158" cy="862902"/>
          </a:xfrm>
        </p:grpSpPr>
        <p:cxnSp>
          <p:nvCxnSpPr>
            <p:cNvPr id="178" name="直線コネクタ 177">
              <a:extLst>
                <a:ext uri="{FF2B5EF4-FFF2-40B4-BE49-F238E27FC236}">
                  <a16:creationId xmlns:a16="http://schemas.microsoft.com/office/drawing/2014/main" id="{2856D551-0137-0A45-A781-D11612766346}"/>
                </a:ext>
              </a:extLst>
            </p:cNvPr>
            <p:cNvCxnSpPr>
              <a:stCxn id="179" idx="2"/>
              <a:endCxn id="184" idx="2"/>
            </p:cNvCxnSpPr>
            <p:nvPr/>
          </p:nvCxnSpPr>
          <p:spPr>
            <a:xfrm flipV="1">
              <a:off x="7971688" y="3863909"/>
              <a:ext cx="923745" cy="291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9" name="二等辺三角形 178">
              <a:extLst>
                <a:ext uri="{FF2B5EF4-FFF2-40B4-BE49-F238E27FC236}">
                  <a16:creationId xmlns:a16="http://schemas.microsoft.com/office/drawing/2014/main" id="{E749610E-B8FD-A9FF-615C-856B83073F10}"/>
                </a:ext>
              </a:extLst>
            </p:cNvPr>
            <p:cNvSpPr/>
            <p:nvPr/>
          </p:nvSpPr>
          <p:spPr>
            <a:xfrm>
              <a:off x="7971688" y="3456737"/>
              <a:ext cx="678702" cy="698928"/>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0" name="二等辺三角形 179">
              <a:extLst>
                <a:ext uri="{FF2B5EF4-FFF2-40B4-BE49-F238E27FC236}">
                  <a16:creationId xmlns:a16="http://schemas.microsoft.com/office/drawing/2014/main" id="{AFEBB6C8-8FB4-7F65-EDBB-F1FB4F4306EF}"/>
                </a:ext>
              </a:extLst>
            </p:cNvPr>
            <p:cNvSpPr/>
            <p:nvPr/>
          </p:nvSpPr>
          <p:spPr>
            <a:xfrm rot="4162743">
              <a:off x="8321115" y="3552465"/>
              <a:ext cx="769725" cy="383075"/>
            </a:xfrm>
            <a:prstGeom prst="triangle">
              <a:avLst>
                <a:gd name="adj" fmla="val 759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円/楕円 34">
              <a:extLst>
                <a:ext uri="{FF2B5EF4-FFF2-40B4-BE49-F238E27FC236}">
                  <a16:creationId xmlns:a16="http://schemas.microsoft.com/office/drawing/2014/main" id="{ECBCFC2C-7DB8-7AA3-914F-83F94637ABF3}"/>
                </a:ext>
              </a:extLst>
            </p:cNvPr>
            <p:cNvSpPr/>
            <p:nvPr/>
          </p:nvSpPr>
          <p:spPr>
            <a:xfrm>
              <a:off x="8333426" y="34106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円/楕円 35">
              <a:extLst>
                <a:ext uri="{FF2B5EF4-FFF2-40B4-BE49-F238E27FC236}">
                  <a16:creationId xmlns:a16="http://schemas.microsoft.com/office/drawing/2014/main" id="{4D42F7E0-4AE5-57BD-893D-5605CDD00125}"/>
                </a:ext>
              </a:extLst>
            </p:cNvPr>
            <p:cNvSpPr/>
            <p:nvPr/>
          </p:nvSpPr>
          <p:spPr>
            <a:xfrm>
              <a:off x="7896806" y="409795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円/楕円 36">
              <a:extLst>
                <a:ext uri="{FF2B5EF4-FFF2-40B4-BE49-F238E27FC236}">
                  <a16:creationId xmlns:a16="http://schemas.microsoft.com/office/drawing/2014/main" id="{37C66482-13A6-0F5D-AE45-4E3D9D73A918}"/>
                </a:ext>
              </a:extLst>
            </p:cNvPr>
            <p:cNvSpPr/>
            <p:nvPr/>
          </p:nvSpPr>
          <p:spPr>
            <a:xfrm>
              <a:off x="8610740" y="410662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円/楕円 37">
              <a:extLst>
                <a:ext uri="{FF2B5EF4-FFF2-40B4-BE49-F238E27FC236}">
                  <a16:creationId xmlns:a16="http://schemas.microsoft.com/office/drawing/2014/main" id="{8C5F0203-2A97-DD25-255B-09B9E78054CF}"/>
                </a:ext>
              </a:extLst>
            </p:cNvPr>
            <p:cNvSpPr/>
            <p:nvPr/>
          </p:nvSpPr>
          <p:spPr>
            <a:xfrm>
              <a:off x="8895433" y="380620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5" name="テキスト ボックス 184">
            <a:extLst>
              <a:ext uri="{FF2B5EF4-FFF2-40B4-BE49-F238E27FC236}">
                <a16:creationId xmlns:a16="http://schemas.microsoft.com/office/drawing/2014/main" id="{630CF027-0847-6A08-10DA-F015CFADBEC0}"/>
              </a:ext>
            </a:extLst>
          </p:cNvPr>
          <p:cNvSpPr txBox="1"/>
          <p:nvPr/>
        </p:nvSpPr>
        <p:spPr>
          <a:xfrm>
            <a:off x="426017" y="3083178"/>
            <a:ext cx="519694" cy="461665"/>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T4</a:t>
            </a:r>
            <a:endParaRPr kumimoji="1" lang="ja-JP" altLang="en-US" sz="2400" dirty="0">
              <a:latin typeface="MS UI Gothic" panose="020B0600070205080204" pitchFamily="50" charset="-128"/>
              <a:ea typeface="MS UI Gothic" panose="020B0600070205080204" pitchFamily="50" charset="-128"/>
            </a:endParaRPr>
          </a:p>
        </p:txBody>
      </p:sp>
      <p:grpSp>
        <p:nvGrpSpPr>
          <p:cNvPr id="187" name="グループ化 186">
            <a:extLst>
              <a:ext uri="{FF2B5EF4-FFF2-40B4-BE49-F238E27FC236}">
                <a16:creationId xmlns:a16="http://schemas.microsoft.com/office/drawing/2014/main" id="{C7264F7A-7FEE-9CA2-4251-BB72FE54E2C7}"/>
              </a:ext>
            </a:extLst>
          </p:cNvPr>
          <p:cNvGrpSpPr>
            <a:grpSpLocks noChangeAspect="1"/>
          </p:cNvGrpSpPr>
          <p:nvPr/>
        </p:nvGrpSpPr>
        <p:grpSpPr>
          <a:xfrm>
            <a:off x="10645212" y="1922443"/>
            <a:ext cx="1391448" cy="1078919"/>
            <a:chOff x="7033157" y="4150041"/>
            <a:chExt cx="1113158" cy="863135"/>
          </a:xfrm>
        </p:grpSpPr>
        <p:grpSp>
          <p:nvGrpSpPr>
            <p:cNvPr id="188" name="グループ化 187">
              <a:extLst>
                <a:ext uri="{FF2B5EF4-FFF2-40B4-BE49-F238E27FC236}">
                  <a16:creationId xmlns:a16="http://schemas.microsoft.com/office/drawing/2014/main" id="{B2F536AC-1625-55C2-EC2B-29B294D7D1F3}"/>
                </a:ext>
              </a:extLst>
            </p:cNvPr>
            <p:cNvGrpSpPr/>
            <p:nvPr/>
          </p:nvGrpSpPr>
          <p:grpSpPr>
            <a:xfrm>
              <a:off x="7033157" y="4150041"/>
              <a:ext cx="1113158" cy="862902"/>
              <a:chOff x="7896806" y="3359140"/>
              <a:chExt cx="1113158" cy="862902"/>
            </a:xfrm>
          </p:grpSpPr>
          <p:cxnSp>
            <p:nvCxnSpPr>
              <p:cNvPr id="195" name="直線コネクタ 194">
                <a:extLst>
                  <a:ext uri="{FF2B5EF4-FFF2-40B4-BE49-F238E27FC236}">
                    <a16:creationId xmlns:a16="http://schemas.microsoft.com/office/drawing/2014/main" id="{D9C1FC51-34FA-81A2-392C-F1F4DAE9ADC4}"/>
                  </a:ext>
                </a:extLst>
              </p:cNvPr>
              <p:cNvCxnSpPr>
                <a:stCxn id="196" idx="2"/>
                <a:endCxn id="201" idx="2"/>
              </p:cNvCxnSpPr>
              <p:nvPr/>
            </p:nvCxnSpPr>
            <p:spPr>
              <a:xfrm flipV="1">
                <a:off x="7971688" y="3863909"/>
                <a:ext cx="923745" cy="291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6" name="二等辺三角形 195">
                <a:extLst>
                  <a:ext uri="{FF2B5EF4-FFF2-40B4-BE49-F238E27FC236}">
                    <a16:creationId xmlns:a16="http://schemas.microsoft.com/office/drawing/2014/main" id="{E3DF2A3E-048D-ED20-53CF-99F9562CA625}"/>
                  </a:ext>
                </a:extLst>
              </p:cNvPr>
              <p:cNvSpPr/>
              <p:nvPr/>
            </p:nvSpPr>
            <p:spPr>
              <a:xfrm>
                <a:off x="7971688" y="3456737"/>
                <a:ext cx="678702" cy="698928"/>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7" name="二等辺三角形 196">
                <a:extLst>
                  <a:ext uri="{FF2B5EF4-FFF2-40B4-BE49-F238E27FC236}">
                    <a16:creationId xmlns:a16="http://schemas.microsoft.com/office/drawing/2014/main" id="{4D237595-E037-99C5-BA93-837868CA4AC3}"/>
                  </a:ext>
                </a:extLst>
              </p:cNvPr>
              <p:cNvSpPr/>
              <p:nvPr/>
            </p:nvSpPr>
            <p:spPr>
              <a:xfrm rot="4162743">
                <a:off x="8321115" y="3552465"/>
                <a:ext cx="769725" cy="383075"/>
              </a:xfrm>
              <a:prstGeom prst="triangle">
                <a:avLst>
                  <a:gd name="adj" fmla="val 759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円/楕円 34">
                <a:extLst>
                  <a:ext uri="{FF2B5EF4-FFF2-40B4-BE49-F238E27FC236}">
                    <a16:creationId xmlns:a16="http://schemas.microsoft.com/office/drawing/2014/main" id="{7BDC0152-C9A1-E58D-31E0-BBC87A0E75D6}"/>
                  </a:ext>
                </a:extLst>
              </p:cNvPr>
              <p:cNvSpPr/>
              <p:nvPr/>
            </p:nvSpPr>
            <p:spPr>
              <a:xfrm>
                <a:off x="8333426" y="34106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円/楕円 35">
                <a:extLst>
                  <a:ext uri="{FF2B5EF4-FFF2-40B4-BE49-F238E27FC236}">
                    <a16:creationId xmlns:a16="http://schemas.microsoft.com/office/drawing/2014/main" id="{E841B272-3E5E-6A3A-4E3D-C83AC2D0884A}"/>
                  </a:ext>
                </a:extLst>
              </p:cNvPr>
              <p:cNvSpPr/>
              <p:nvPr/>
            </p:nvSpPr>
            <p:spPr>
              <a:xfrm>
                <a:off x="7896806" y="409795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円/楕円 36">
                <a:extLst>
                  <a:ext uri="{FF2B5EF4-FFF2-40B4-BE49-F238E27FC236}">
                    <a16:creationId xmlns:a16="http://schemas.microsoft.com/office/drawing/2014/main" id="{8C44C202-60A1-920D-C9E5-5CC79251DC0E}"/>
                  </a:ext>
                </a:extLst>
              </p:cNvPr>
              <p:cNvSpPr/>
              <p:nvPr/>
            </p:nvSpPr>
            <p:spPr>
              <a:xfrm>
                <a:off x="8610740" y="410662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円/楕円 37">
                <a:extLst>
                  <a:ext uri="{FF2B5EF4-FFF2-40B4-BE49-F238E27FC236}">
                    <a16:creationId xmlns:a16="http://schemas.microsoft.com/office/drawing/2014/main" id="{8A1BE737-5A45-DFB7-6836-E8666264873A}"/>
                  </a:ext>
                </a:extLst>
              </p:cNvPr>
              <p:cNvSpPr/>
              <p:nvPr/>
            </p:nvSpPr>
            <p:spPr>
              <a:xfrm>
                <a:off x="8895433" y="380620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9" name="円/楕円 36">
              <a:extLst>
                <a:ext uri="{FF2B5EF4-FFF2-40B4-BE49-F238E27FC236}">
                  <a16:creationId xmlns:a16="http://schemas.microsoft.com/office/drawing/2014/main" id="{114BE05A-82FB-EA17-7D60-19B2986AE5ED}"/>
                </a:ext>
              </a:extLst>
            </p:cNvPr>
            <p:cNvSpPr/>
            <p:nvPr/>
          </p:nvSpPr>
          <p:spPr>
            <a:xfrm>
              <a:off x="7769837" y="4401108"/>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円/楕円 36">
              <a:extLst>
                <a:ext uri="{FF2B5EF4-FFF2-40B4-BE49-F238E27FC236}">
                  <a16:creationId xmlns:a16="http://schemas.microsoft.com/office/drawing/2014/main" id="{2A943338-C582-3EF2-D21C-698CF5DD70B0}"/>
                </a:ext>
              </a:extLst>
            </p:cNvPr>
            <p:cNvSpPr/>
            <p:nvPr/>
          </p:nvSpPr>
          <p:spPr>
            <a:xfrm>
              <a:off x="7884368" y="47537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円/楕円 36">
              <a:extLst>
                <a:ext uri="{FF2B5EF4-FFF2-40B4-BE49-F238E27FC236}">
                  <a16:creationId xmlns:a16="http://schemas.microsoft.com/office/drawing/2014/main" id="{B0199D29-0440-9FEE-65D4-D935C858C290}"/>
                </a:ext>
              </a:extLst>
            </p:cNvPr>
            <p:cNvSpPr/>
            <p:nvPr/>
          </p:nvSpPr>
          <p:spPr>
            <a:xfrm>
              <a:off x="7409797" y="489776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円/楕円 36">
              <a:extLst>
                <a:ext uri="{FF2B5EF4-FFF2-40B4-BE49-F238E27FC236}">
                  <a16:creationId xmlns:a16="http://schemas.microsoft.com/office/drawing/2014/main" id="{44000378-91A3-8189-6032-7BE124C745AE}"/>
                </a:ext>
              </a:extLst>
            </p:cNvPr>
            <p:cNvSpPr/>
            <p:nvPr/>
          </p:nvSpPr>
          <p:spPr>
            <a:xfrm>
              <a:off x="7236296" y="453772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円/楕円 36">
              <a:extLst>
                <a:ext uri="{FF2B5EF4-FFF2-40B4-BE49-F238E27FC236}">
                  <a16:creationId xmlns:a16="http://schemas.microsoft.com/office/drawing/2014/main" id="{81E9FC00-02DB-70B8-C89A-3FA6631F2380}"/>
                </a:ext>
              </a:extLst>
            </p:cNvPr>
            <p:cNvSpPr/>
            <p:nvPr/>
          </p:nvSpPr>
          <p:spPr>
            <a:xfrm>
              <a:off x="7625821" y="4581128"/>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円/楕円 36">
              <a:extLst>
                <a:ext uri="{FF2B5EF4-FFF2-40B4-BE49-F238E27FC236}">
                  <a16:creationId xmlns:a16="http://schemas.microsoft.com/office/drawing/2014/main" id="{E64E0A5B-464E-145E-7A1C-EFE846A29F6B}"/>
                </a:ext>
              </a:extLst>
            </p:cNvPr>
            <p:cNvSpPr/>
            <p:nvPr/>
          </p:nvSpPr>
          <p:spPr>
            <a:xfrm>
              <a:off x="7517809" y="4733528"/>
              <a:ext cx="114531" cy="115415"/>
            </a:xfrm>
            <a:prstGeom prst="ellipse">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2" name="テキスト ボックス 201">
            <a:extLst>
              <a:ext uri="{FF2B5EF4-FFF2-40B4-BE49-F238E27FC236}">
                <a16:creationId xmlns:a16="http://schemas.microsoft.com/office/drawing/2014/main" id="{24D7ACB7-7588-4D5F-F7C9-3FB1D352E05A}"/>
              </a:ext>
            </a:extLst>
          </p:cNvPr>
          <p:cNvSpPr txBox="1"/>
          <p:nvPr/>
        </p:nvSpPr>
        <p:spPr>
          <a:xfrm>
            <a:off x="10928893" y="3049870"/>
            <a:ext cx="673582" cy="461665"/>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T10</a:t>
            </a:r>
            <a:endParaRPr kumimoji="1" lang="ja-JP" altLang="en-US" sz="2400" dirty="0">
              <a:latin typeface="MS UI Gothic" panose="020B0600070205080204" pitchFamily="50" charset="-128"/>
              <a:ea typeface="MS UI Gothic" panose="020B0600070205080204" pitchFamily="50" charset="-128"/>
            </a:endParaRPr>
          </a:p>
        </p:txBody>
      </p:sp>
      <p:sp>
        <p:nvSpPr>
          <p:cNvPr id="204" name="テキスト ボックス 203">
            <a:extLst>
              <a:ext uri="{FF2B5EF4-FFF2-40B4-BE49-F238E27FC236}">
                <a16:creationId xmlns:a16="http://schemas.microsoft.com/office/drawing/2014/main" id="{73222259-D4A9-ABE6-9972-E9713D2BD3D6}"/>
              </a:ext>
            </a:extLst>
          </p:cNvPr>
          <p:cNvSpPr txBox="1"/>
          <p:nvPr/>
        </p:nvSpPr>
        <p:spPr>
          <a:xfrm>
            <a:off x="1792084" y="5151132"/>
            <a:ext cx="8602034" cy="830997"/>
          </a:xfrm>
          <a:prstGeom prst="rect">
            <a:avLst/>
          </a:prstGeom>
          <a:solidFill>
            <a:srgbClr val="FFFF00"/>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400" dirty="0">
                <a:latin typeface="MS UI Gothic" panose="020B0600070205080204" pitchFamily="50" charset="-128"/>
                <a:ea typeface="MS UI Gothic" panose="020B0600070205080204" pitchFamily="50" charset="-128"/>
              </a:rPr>
              <a:t>穴やアールの多い部品の形状を２次要素で正確に表現しようとすると，</a:t>
            </a:r>
            <a:br>
              <a:rPr kumimoji="1" lang="en-US" altLang="ja-JP" sz="2400" dirty="0">
                <a:latin typeface="MS UI Gothic" panose="020B0600070205080204" pitchFamily="50" charset="-128"/>
                <a:ea typeface="MS UI Gothic" panose="020B0600070205080204" pitchFamily="50" charset="-128"/>
              </a:rPr>
            </a:br>
            <a:r>
              <a:rPr kumimoji="1" lang="ja-JP" altLang="en-US" sz="2400" dirty="0">
                <a:latin typeface="MS UI Gothic" panose="020B0600070205080204" pitchFamily="50" charset="-128"/>
                <a:ea typeface="MS UI Gothic" panose="020B0600070205080204" pitchFamily="50" charset="-128"/>
              </a:rPr>
              <a:t>相当な節点数が必要になることを覚悟しなければならない．</a:t>
            </a:r>
          </a:p>
        </p:txBody>
      </p:sp>
      <p:sp>
        <p:nvSpPr>
          <p:cNvPr id="11" name="テキスト ボックス 10">
            <a:extLst>
              <a:ext uri="{FF2B5EF4-FFF2-40B4-BE49-F238E27FC236}">
                <a16:creationId xmlns:a16="http://schemas.microsoft.com/office/drawing/2014/main" id="{4EDE2405-3D4D-A526-EC0A-48BA67C520DA}"/>
              </a:ext>
            </a:extLst>
          </p:cNvPr>
          <p:cNvSpPr txBox="1"/>
          <p:nvPr/>
        </p:nvSpPr>
        <p:spPr>
          <a:xfrm>
            <a:off x="1487488" y="4463824"/>
            <a:ext cx="2880000" cy="369332"/>
          </a:xfrm>
          <a:prstGeom prst="rect">
            <a:avLst/>
          </a:prstGeom>
          <a:noFill/>
        </p:spPr>
        <p:txBody>
          <a:bodyPr wrap="square">
            <a:spAutoFit/>
          </a:bodyPr>
          <a:lstStyle/>
          <a:p>
            <a:pPr algn="ctr"/>
            <a:r>
              <a:rPr lang="ja-JP" altLang="en-US"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何の問題もない．</a:t>
            </a:r>
            <a:endParaRPr lang="en-US" altLang="ja-JP" dirty="0"/>
          </a:p>
        </p:txBody>
      </p:sp>
    </p:spTree>
    <p:extLst>
      <p:ext uri="{BB962C8B-B14F-4D97-AF65-F5344CB8AC3E}">
        <p14:creationId xmlns:p14="http://schemas.microsoft.com/office/powerpoint/2010/main" val="4080544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C280FBF-58E1-F1EE-F38D-F9D838900F4F}"/>
              </a:ext>
            </a:extLst>
          </p:cNvPr>
          <p:cNvSpPr>
            <a:spLocks noGrp="1"/>
          </p:cNvSpPr>
          <p:nvPr>
            <p:ph idx="1"/>
          </p:nvPr>
        </p:nvSpPr>
        <p:spPr/>
        <p:txBody>
          <a:bodyPr/>
          <a:lstStyle/>
          <a:p>
            <a:pPr>
              <a:buFont typeface="Wingdings" panose="05000000000000000000" pitchFamily="2" charset="2"/>
              <a:buChar char="p"/>
            </a:pPr>
            <a:r>
              <a:rPr lang="ja-JP" altLang="en-US" dirty="0"/>
              <a:t>「メッシュ収束速度」の代表的な定義：</a:t>
            </a:r>
            <a:endParaRPr lang="en-US" altLang="ja-JP" dirty="0"/>
          </a:p>
          <a:p>
            <a:pPr lvl="1"/>
            <a:r>
              <a:rPr lang="ja-JP" altLang="en-US" dirty="0"/>
              <a:t>メッシュシードサイズ（長さ）を</a:t>
            </a:r>
            <a:r>
              <a:rPr lang="en-US" altLang="ja-JP" dirty="0"/>
              <a:t>1/2</a:t>
            </a:r>
            <a:r>
              <a:rPr lang="ja-JP" altLang="en-US" dirty="0"/>
              <a:t>にしたら誤差が</a:t>
            </a:r>
            <a:r>
              <a:rPr lang="en-US" altLang="ja-JP" dirty="0"/>
              <a:t>1/2</a:t>
            </a:r>
            <a:r>
              <a:rPr lang="ja-JP" altLang="en-US" dirty="0"/>
              <a:t>になるのを</a:t>
            </a:r>
            <a:r>
              <a:rPr lang="en-US" altLang="ja-JP" dirty="0"/>
              <a:t>1</a:t>
            </a:r>
            <a:r>
              <a:rPr lang="ja-JP" altLang="en-US" dirty="0"/>
              <a:t>次収束．</a:t>
            </a:r>
            <a:endParaRPr lang="en-US" altLang="ja-JP" dirty="0"/>
          </a:p>
          <a:p>
            <a:pPr lvl="1"/>
            <a:r>
              <a:rPr kumimoji="1" lang="ja-JP" altLang="en-US" dirty="0"/>
              <a:t>メッシュシードサイズ（長さ）を</a:t>
            </a:r>
            <a:r>
              <a:rPr kumimoji="1" lang="en-US" altLang="ja-JP" dirty="0"/>
              <a:t>1/2</a:t>
            </a:r>
            <a:r>
              <a:rPr kumimoji="1" lang="ja-JP" altLang="en-US" dirty="0"/>
              <a:t>にしたら誤差が</a:t>
            </a:r>
            <a:r>
              <a:rPr kumimoji="1" lang="en-US" altLang="ja-JP" dirty="0"/>
              <a:t>1/4</a:t>
            </a:r>
            <a:r>
              <a:rPr kumimoji="1" lang="ja-JP" altLang="en-US" dirty="0"/>
              <a:t>になるのを</a:t>
            </a:r>
            <a:r>
              <a:rPr kumimoji="1" lang="en-US" altLang="ja-JP" dirty="0"/>
              <a:t>2</a:t>
            </a:r>
            <a:r>
              <a:rPr kumimoji="1" lang="ja-JP" altLang="en-US" dirty="0"/>
              <a:t>次収束．以下同様．</a:t>
            </a:r>
            <a:endParaRPr kumimoji="1" lang="en-US" altLang="ja-JP" dirty="0"/>
          </a:p>
          <a:p>
            <a:r>
              <a:rPr kumimoji="1" lang="ja-JP" altLang="en-US" dirty="0"/>
              <a:t>低メッシュ収束速度とは：</a:t>
            </a:r>
            <a:endParaRPr lang="en-US" altLang="ja-JP" dirty="0"/>
          </a:p>
          <a:p>
            <a:pPr lvl="1"/>
            <a:r>
              <a:rPr kumimoji="1" lang="ja-JP" altLang="en-US" dirty="0"/>
              <a:t>メッシュを細かくしてもなかなか一定の解へと収束しない現象．</a:t>
            </a:r>
            <a:endParaRPr kumimoji="1" lang="en-US" altLang="ja-JP" dirty="0"/>
          </a:p>
          <a:p>
            <a:pPr lvl="1"/>
            <a:r>
              <a:rPr kumimoji="1" lang="ja-JP" altLang="en-US" dirty="0"/>
              <a:t>数学的裏付けの有無は不明だが，経験上，厳しい大ひずみ解析になると</a:t>
            </a:r>
            <a:br>
              <a:rPr kumimoji="1" lang="en-US" altLang="ja-JP" dirty="0"/>
            </a:br>
            <a:r>
              <a:rPr kumimoji="1" lang="ja-JP" altLang="en-US" dirty="0"/>
              <a:t>微小変形解析よりメッシュ収束速度が低下する傾向にある．</a:t>
            </a:r>
            <a:br>
              <a:rPr lang="en-US" altLang="ja-JP" dirty="0"/>
            </a:br>
            <a:r>
              <a:rPr lang="ja-JP" altLang="en-US" sz="2400" dirty="0"/>
              <a:t>例）</a:t>
            </a:r>
            <a:r>
              <a:rPr lang="en-US" altLang="ja-JP" sz="2400" dirty="0"/>
              <a:t>	</a:t>
            </a:r>
            <a:r>
              <a:rPr lang="ja-JP" altLang="en-US" sz="2400" dirty="0"/>
              <a:t>微小変形だと変位</a:t>
            </a:r>
            <a:r>
              <a:rPr lang="en-US" altLang="ja-JP" sz="2400" dirty="0"/>
              <a:t>/</a:t>
            </a:r>
            <a:r>
              <a:rPr lang="ja-JP" altLang="en-US" sz="2400" dirty="0"/>
              <a:t>荷重が</a:t>
            </a:r>
            <a:r>
              <a:rPr lang="en-US" altLang="ja-JP" sz="2400" dirty="0"/>
              <a:t>2</a:t>
            </a:r>
            <a:r>
              <a:rPr lang="ja-JP" altLang="en-US" sz="2400" dirty="0"/>
              <a:t>次収束，ひずみ</a:t>
            </a:r>
            <a:r>
              <a:rPr lang="en-US" altLang="ja-JP" sz="2400" dirty="0"/>
              <a:t>/</a:t>
            </a:r>
            <a:r>
              <a:rPr lang="ja-JP" altLang="en-US" sz="2400" dirty="0"/>
              <a:t>応力は</a:t>
            </a:r>
            <a:r>
              <a:rPr lang="en-US" altLang="ja-JP" sz="2400" dirty="0"/>
              <a:t>1</a:t>
            </a:r>
            <a:r>
              <a:rPr lang="ja-JP" altLang="en-US" sz="2400" dirty="0"/>
              <a:t>次収束だが，</a:t>
            </a:r>
            <a:br>
              <a:rPr lang="en-US" altLang="ja-JP" sz="2400" dirty="0"/>
            </a:br>
            <a:r>
              <a:rPr lang="ja-JP" altLang="en-US" sz="2400" dirty="0"/>
              <a:t>     </a:t>
            </a:r>
            <a:r>
              <a:rPr lang="en-US" altLang="ja-JP" sz="2400" dirty="0"/>
              <a:t>	</a:t>
            </a:r>
            <a:r>
              <a:rPr lang="ja-JP" altLang="en-US" sz="2400" dirty="0"/>
              <a:t>大ひずみだと変位</a:t>
            </a:r>
            <a:r>
              <a:rPr lang="en-US" altLang="ja-JP" sz="2400" dirty="0"/>
              <a:t>/</a:t>
            </a:r>
            <a:r>
              <a:rPr lang="ja-JP" altLang="en-US" sz="2400" dirty="0"/>
              <a:t>荷重が</a:t>
            </a:r>
            <a:r>
              <a:rPr lang="en-US" altLang="ja-JP" sz="2400" dirty="0"/>
              <a:t>1.3</a:t>
            </a:r>
            <a:r>
              <a:rPr lang="ja-JP" altLang="en-US" sz="2400" dirty="0"/>
              <a:t>次収束，ひずみ</a:t>
            </a:r>
            <a:r>
              <a:rPr lang="en-US" altLang="ja-JP" sz="2400" dirty="0"/>
              <a:t>/</a:t>
            </a:r>
            <a:r>
              <a:rPr lang="ja-JP" altLang="en-US" sz="2400" dirty="0"/>
              <a:t>応力は</a:t>
            </a:r>
            <a:r>
              <a:rPr lang="en-US" altLang="ja-JP" sz="2400" dirty="0"/>
              <a:t>0.2</a:t>
            </a:r>
            <a:r>
              <a:rPr lang="ja-JP" altLang="en-US" sz="2400" dirty="0"/>
              <a:t>次収束になる，など．</a:t>
            </a:r>
            <a:endParaRPr kumimoji="1" lang="en-US" altLang="ja-JP" sz="2400" dirty="0"/>
          </a:p>
          <a:p>
            <a:r>
              <a:rPr kumimoji="1" lang="ja-JP" altLang="en-US" dirty="0"/>
              <a:t>原因と対策：</a:t>
            </a:r>
            <a:endParaRPr lang="en-US" altLang="ja-JP" dirty="0"/>
          </a:p>
          <a:p>
            <a:pPr lvl="1"/>
            <a:r>
              <a:rPr kumimoji="1" lang="ja-JP" altLang="en-US" dirty="0"/>
              <a:t>大ひずみ・ロッキング</a:t>
            </a:r>
            <a:r>
              <a:rPr lang="ja-JP" altLang="en-US" dirty="0"/>
              <a:t>・</a:t>
            </a:r>
            <a:r>
              <a:rPr kumimoji="1" lang="ja-JP" altLang="en-US" dirty="0"/>
              <a:t>アスペクト比硬化等は</a:t>
            </a:r>
            <a:r>
              <a:rPr lang="ja-JP" altLang="en-US" dirty="0"/>
              <a:t>もちろん</a:t>
            </a:r>
            <a:r>
              <a:rPr kumimoji="1" lang="ja-JP" altLang="en-US" dirty="0"/>
              <a:t>，変形追従荷重</a:t>
            </a:r>
            <a:r>
              <a:rPr lang="ja-JP" altLang="en-US" dirty="0"/>
              <a:t>など</a:t>
            </a:r>
            <a:r>
              <a:rPr kumimoji="1" lang="ja-JP" altLang="en-US" dirty="0"/>
              <a:t>も原因．</a:t>
            </a:r>
            <a:endParaRPr kumimoji="1" lang="en-US" altLang="ja-JP" dirty="0"/>
          </a:p>
          <a:p>
            <a:pPr lvl="1"/>
            <a:r>
              <a:rPr lang="ja-JP" altLang="en-US" dirty="0"/>
              <a:t>圧力</a:t>
            </a:r>
            <a:r>
              <a:rPr kumimoji="1" lang="ja-JP" altLang="en-US" dirty="0"/>
              <a:t>チェッカーボーディングに至ってはメッシュ収束速度が</a:t>
            </a:r>
            <a:r>
              <a:rPr kumimoji="1" lang="en-US" altLang="ja-JP" dirty="0"/>
              <a:t>0</a:t>
            </a:r>
            <a:r>
              <a:rPr kumimoji="1" lang="ja-JP" altLang="en-US" dirty="0"/>
              <a:t>次（一向に収束しない</a:t>
            </a:r>
            <a:r>
              <a:rPr lang="ja-JP" altLang="en-US" dirty="0"/>
              <a:t>）</a:t>
            </a:r>
            <a:r>
              <a:rPr kumimoji="1" lang="ja-JP" altLang="en-US" dirty="0"/>
              <a:t>になる．</a:t>
            </a:r>
            <a:endParaRPr kumimoji="1" lang="en-US" altLang="ja-JP" dirty="0"/>
          </a:p>
          <a:p>
            <a:pPr lvl="1"/>
            <a:r>
              <a:rPr lang="ja-JP" altLang="en-US" dirty="0"/>
              <a:t>対策はケースバイケース．</a:t>
            </a:r>
            <a:endParaRPr kumimoji="1" lang="en-US" altLang="ja-JP" dirty="0"/>
          </a:p>
          <a:p>
            <a:endParaRPr kumimoji="1" lang="ja-JP" altLang="en-US" dirty="0"/>
          </a:p>
        </p:txBody>
      </p:sp>
      <p:sp>
        <p:nvSpPr>
          <p:cNvPr id="3" name="タイトル 2">
            <a:extLst>
              <a:ext uri="{FF2B5EF4-FFF2-40B4-BE49-F238E27FC236}">
                <a16:creationId xmlns:a16="http://schemas.microsoft.com/office/drawing/2014/main" id="{65F99201-E85B-0121-4611-26195B265C71}"/>
              </a:ext>
            </a:extLst>
          </p:cNvPr>
          <p:cNvSpPr>
            <a:spLocks noGrp="1"/>
          </p:cNvSpPr>
          <p:nvPr>
            <p:ph type="title"/>
          </p:nvPr>
        </p:nvSpPr>
        <p:spPr/>
        <p:txBody>
          <a:bodyPr/>
          <a:lstStyle/>
          <a:p>
            <a:r>
              <a:rPr kumimoji="1" lang="en-US" altLang="ja-JP" dirty="0"/>
              <a:t>7) </a:t>
            </a:r>
            <a:r>
              <a:rPr kumimoji="1" lang="ja-JP" altLang="en-US" dirty="0"/>
              <a:t>低メッシュ収束速度</a:t>
            </a:r>
          </a:p>
        </p:txBody>
      </p:sp>
      <p:sp>
        <p:nvSpPr>
          <p:cNvPr id="4" name="スライド番号プレースホルダー 3">
            <a:extLst>
              <a:ext uri="{FF2B5EF4-FFF2-40B4-BE49-F238E27FC236}">
                <a16:creationId xmlns:a16="http://schemas.microsoft.com/office/drawing/2014/main" id="{10981AE4-6F78-BC16-48EE-237BFC3C86B7}"/>
              </a:ext>
            </a:extLst>
          </p:cNvPr>
          <p:cNvSpPr>
            <a:spLocks noGrp="1"/>
          </p:cNvSpPr>
          <p:nvPr>
            <p:ph type="sldNum" sz="quarter" idx="4"/>
          </p:nvPr>
        </p:nvSpPr>
        <p:spPr/>
        <p:txBody>
          <a:bodyPr/>
          <a:lstStyle/>
          <a:p>
            <a:r>
              <a:rPr lang="en-US" altLang="ja-JP"/>
              <a:t>P. </a:t>
            </a:r>
            <a:fld id="{F8FDF831-B0A3-4B44-A20D-7581D5587101}" type="slidenum">
              <a:rPr lang="ja-JP" altLang="en-US" smtClean="0"/>
              <a:pPr/>
              <a:t>37</a:t>
            </a:fld>
            <a:endParaRPr lang="ja-JP" altLang="en-US" dirty="0"/>
          </a:p>
        </p:txBody>
      </p:sp>
    </p:spTree>
    <p:extLst>
      <p:ext uri="{BB962C8B-B14F-4D97-AF65-F5344CB8AC3E}">
        <p14:creationId xmlns:p14="http://schemas.microsoft.com/office/powerpoint/2010/main" val="609265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D7CAD98-5EBF-B2E9-4FF0-0E7F77122B0D}"/>
              </a:ext>
            </a:extLst>
          </p:cNvPr>
          <p:cNvSpPr>
            <a:spLocks noGrp="1"/>
          </p:cNvSpPr>
          <p:nvPr>
            <p:ph idx="1"/>
          </p:nvPr>
        </p:nvSpPr>
        <p:spPr/>
        <p:txBody>
          <a:bodyPr/>
          <a:lstStyle/>
          <a:p>
            <a:r>
              <a:rPr kumimoji="1" lang="ja-JP" altLang="en-US" dirty="0"/>
              <a:t>具体例：厳しい大変形によるメッシュ収束速度低下</a:t>
            </a:r>
          </a:p>
        </p:txBody>
      </p:sp>
      <p:sp>
        <p:nvSpPr>
          <p:cNvPr id="3" name="タイトル 2">
            <a:extLst>
              <a:ext uri="{FF2B5EF4-FFF2-40B4-BE49-F238E27FC236}">
                <a16:creationId xmlns:a16="http://schemas.microsoft.com/office/drawing/2014/main" id="{BE26D510-E2BF-D186-5353-E49E9DB69824}"/>
              </a:ext>
            </a:extLst>
          </p:cNvPr>
          <p:cNvSpPr>
            <a:spLocks noGrp="1"/>
          </p:cNvSpPr>
          <p:nvPr>
            <p:ph type="title"/>
          </p:nvPr>
        </p:nvSpPr>
        <p:spPr/>
        <p:txBody>
          <a:bodyPr/>
          <a:lstStyle/>
          <a:p>
            <a:r>
              <a:rPr kumimoji="1" lang="en-US" altLang="ja-JP" dirty="0"/>
              <a:t>7) </a:t>
            </a:r>
            <a:r>
              <a:rPr kumimoji="1" lang="ja-JP" altLang="en-US" dirty="0"/>
              <a:t>低メッシュ収束速度</a:t>
            </a:r>
          </a:p>
        </p:txBody>
      </p:sp>
      <p:sp>
        <p:nvSpPr>
          <p:cNvPr id="4" name="スライド番号プレースホルダー 3">
            <a:extLst>
              <a:ext uri="{FF2B5EF4-FFF2-40B4-BE49-F238E27FC236}">
                <a16:creationId xmlns:a16="http://schemas.microsoft.com/office/drawing/2014/main" id="{DD5BBB7D-5EE3-6FCF-174C-1BA421BB93A9}"/>
              </a:ext>
            </a:extLst>
          </p:cNvPr>
          <p:cNvSpPr>
            <a:spLocks noGrp="1"/>
          </p:cNvSpPr>
          <p:nvPr>
            <p:ph type="sldNum" sz="quarter" idx="4"/>
          </p:nvPr>
        </p:nvSpPr>
        <p:spPr/>
        <p:txBody>
          <a:bodyPr/>
          <a:lstStyle/>
          <a:p>
            <a:r>
              <a:rPr lang="en-US" altLang="ja-JP"/>
              <a:t>P. </a:t>
            </a:r>
            <a:fld id="{F8FDF831-B0A3-4B44-A20D-7581D5587101}" type="slidenum">
              <a:rPr lang="ja-JP" altLang="en-US" smtClean="0"/>
              <a:pPr/>
              <a:t>38</a:t>
            </a:fld>
            <a:endParaRPr lang="ja-JP" altLang="en-US" dirty="0"/>
          </a:p>
        </p:txBody>
      </p:sp>
      <p:sp>
        <p:nvSpPr>
          <p:cNvPr id="5" name="テキスト ボックス 4">
            <a:extLst>
              <a:ext uri="{FF2B5EF4-FFF2-40B4-BE49-F238E27FC236}">
                <a16:creationId xmlns:a16="http://schemas.microsoft.com/office/drawing/2014/main" id="{5A1FCF21-2AB4-37EF-EF71-CC44011A2092}"/>
              </a:ext>
            </a:extLst>
          </p:cNvPr>
          <p:cNvSpPr txBox="1"/>
          <p:nvPr/>
        </p:nvSpPr>
        <p:spPr>
          <a:xfrm>
            <a:off x="7140117" y="2060848"/>
            <a:ext cx="5004555" cy="3662541"/>
          </a:xfrm>
          <a:prstGeom prst="rect">
            <a:avLst/>
          </a:prstGeom>
          <a:solidFill>
            <a:schemeClr val="bg1">
              <a:lumMod val="75000"/>
            </a:schemeClr>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ja-JP" sz="2000" dirty="0">
                <a:latin typeface="MS UI Gothic" panose="020B0600070205080204" pitchFamily="50" charset="-128"/>
                <a:ea typeface="MS UI Gothic" panose="020B0600070205080204" pitchFamily="50" charset="-128"/>
              </a:rPr>
              <a:t>【</a:t>
            </a:r>
            <a:r>
              <a:rPr lang="ja-JP" altLang="en-US" sz="2000" dirty="0">
                <a:latin typeface="MS UI Gothic" panose="020B0600070205080204" pitchFamily="50" charset="-128"/>
                <a:ea typeface="MS UI Gothic" panose="020B0600070205080204" pitchFamily="50" charset="-128"/>
              </a:rPr>
              <a:t>解析条件</a:t>
            </a:r>
            <a:r>
              <a:rPr lang="en-US" altLang="ja-JP" sz="2000" dirty="0">
                <a:latin typeface="MS UI Gothic" panose="020B0600070205080204" pitchFamily="50" charset="-128"/>
                <a:ea typeface="MS UI Gothic" panose="020B0600070205080204" pitchFamily="50" charset="-128"/>
              </a:rPr>
              <a:t>】</a:t>
            </a:r>
          </a:p>
          <a:p>
            <a:pPr marL="342900" indent="-342900">
              <a:buFont typeface="Wingdings" panose="05000000000000000000" pitchFamily="2" charset="2"/>
              <a:buChar char="Ø"/>
            </a:pPr>
            <a:r>
              <a:rPr lang="ja-JP" altLang="en-US" sz="2000" dirty="0">
                <a:latin typeface="MS UI Gothic" panose="020B0600070205080204" pitchFamily="50" charset="-128"/>
                <a:ea typeface="MS UI Gothic" panose="020B0600070205080204" pitchFamily="50" charset="-128"/>
              </a:rPr>
              <a:t>初期形状は </a:t>
            </a:r>
            <a:r>
              <a:rPr lang="en-US" altLang="ja-JP" sz="2000" dirty="0">
                <a:latin typeface="MS UI Gothic" panose="020B0600070205080204" pitchFamily="50" charset="-128"/>
                <a:ea typeface="MS UI Gothic" panose="020B0600070205080204" pitchFamily="50" charset="-128"/>
              </a:rPr>
              <a:t>1 m x 1 m </a:t>
            </a:r>
            <a:r>
              <a:rPr lang="ja-JP" altLang="en-US" sz="2000" dirty="0">
                <a:latin typeface="MS UI Gothic" panose="020B0600070205080204" pitchFamily="50" charset="-128"/>
                <a:ea typeface="MS UI Gothic" panose="020B0600070205080204" pitchFamily="50" charset="-128"/>
              </a:rPr>
              <a:t>の正方形．</a:t>
            </a:r>
            <a:endParaRPr lang="en-US" altLang="ja-JP" sz="2000"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Ø"/>
            </a:pPr>
            <a:r>
              <a:rPr lang="ja-JP" altLang="en-US" sz="2000" dirty="0">
                <a:latin typeface="MS UI Gothic" panose="020B0600070205080204" pitchFamily="50" charset="-128"/>
                <a:ea typeface="MS UI Gothic" panose="020B0600070205080204" pitchFamily="50" charset="-128"/>
              </a:rPr>
              <a:t>材料モデルは</a:t>
            </a:r>
            <a:endParaRPr lang="en-US" altLang="ja-JP" sz="2000" dirty="0">
              <a:latin typeface="MS UI Gothic" panose="020B0600070205080204" pitchFamily="50" charset="-128"/>
              <a:ea typeface="MS UI Gothic" panose="020B0600070205080204" pitchFamily="50" charset="-128"/>
            </a:endParaRPr>
          </a:p>
          <a:p>
            <a:pPr marL="800100" lvl="1" indent="-342900">
              <a:buFont typeface="Wingdings" panose="05000000000000000000" pitchFamily="2" charset="2"/>
              <a:buChar char="l"/>
            </a:pPr>
            <a:r>
              <a:rPr lang="ja-JP" altLang="en-US" dirty="0">
                <a:latin typeface="MS UI Gothic" panose="020B0600070205080204" pitchFamily="50" charset="-128"/>
                <a:ea typeface="MS UI Gothic" panose="020B0600070205080204" pitchFamily="50" charset="-128"/>
              </a:rPr>
              <a:t>大変形：初期ポアソン比</a:t>
            </a:r>
            <a:r>
              <a:rPr lang="en-US" altLang="ja-JP" dirty="0">
                <a:solidFill>
                  <a:srgbClr val="C00000"/>
                </a:solidFill>
                <a:latin typeface="MS UI Gothic" panose="020B0600070205080204" pitchFamily="50" charset="-128"/>
                <a:ea typeface="MS UI Gothic" panose="020B0600070205080204" pitchFamily="50" charset="-128"/>
              </a:rPr>
              <a:t>0.49</a:t>
            </a:r>
            <a:r>
              <a:rPr lang="ja-JP" altLang="en-US" dirty="0">
                <a:latin typeface="MS UI Gothic" panose="020B0600070205080204" pitchFamily="50" charset="-128"/>
                <a:ea typeface="MS UI Gothic" panose="020B0600070205080204" pitchFamily="50" charset="-128"/>
              </a:rPr>
              <a:t>の</a:t>
            </a:r>
            <a:br>
              <a:rPr lang="en-US" altLang="ja-JP" dirty="0">
                <a:latin typeface="MS UI Gothic" panose="020B0600070205080204" pitchFamily="50" charset="-128"/>
                <a:ea typeface="MS UI Gothic" panose="020B0600070205080204" pitchFamily="50" charset="-128"/>
              </a:rPr>
            </a:br>
            <a:r>
              <a:rPr lang="en-US" altLang="ja-JP" dirty="0">
                <a:latin typeface="MS UI Gothic" panose="020B0600070205080204" pitchFamily="50" charset="-128"/>
                <a:ea typeface="MS UI Gothic" panose="020B0600070205080204" pitchFamily="50" charset="-128"/>
              </a:rPr>
              <a:t>Neo-Hooke</a:t>
            </a:r>
            <a:r>
              <a:rPr lang="ja-JP" altLang="en-US" dirty="0">
                <a:latin typeface="MS UI Gothic" panose="020B0600070205080204" pitchFamily="50" charset="-128"/>
                <a:ea typeface="MS UI Gothic" panose="020B0600070205080204" pitchFamily="50" charset="-128"/>
              </a:rPr>
              <a:t>超弾性体．</a:t>
            </a:r>
            <a:endParaRPr lang="en-US" altLang="ja-JP" dirty="0">
              <a:latin typeface="MS UI Gothic" panose="020B0600070205080204" pitchFamily="50" charset="-128"/>
              <a:ea typeface="MS UI Gothic" panose="020B0600070205080204" pitchFamily="50" charset="-128"/>
            </a:endParaRPr>
          </a:p>
          <a:p>
            <a:pPr marL="800100" lvl="1" indent="-342900">
              <a:buFont typeface="Wingdings" panose="05000000000000000000" pitchFamily="2" charset="2"/>
              <a:buChar char="l"/>
            </a:pPr>
            <a:r>
              <a:rPr lang="ja-JP" altLang="en-US" dirty="0">
                <a:latin typeface="MS UI Gothic" panose="020B0600070205080204" pitchFamily="50" charset="-128"/>
                <a:ea typeface="MS UI Gothic" panose="020B0600070205080204" pitchFamily="50" charset="-128"/>
              </a:rPr>
              <a:t>微小変形：ポアソン比</a:t>
            </a:r>
            <a:r>
              <a:rPr lang="en-US" altLang="ja-JP" dirty="0">
                <a:solidFill>
                  <a:srgbClr val="C00000"/>
                </a:solidFill>
                <a:latin typeface="MS UI Gothic" panose="020B0600070205080204" pitchFamily="50" charset="-128"/>
                <a:ea typeface="MS UI Gothic" panose="020B0600070205080204" pitchFamily="50" charset="-128"/>
              </a:rPr>
              <a:t>0.49</a:t>
            </a:r>
            <a:r>
              <a:rPr lang="ja-JP" altLang="en-US" dirty="0">
                <a:latin typeface="MS UI Gothic" panose="020B0600070205080204" pitchFamily="50" charset="-128"/>
                <a:ea typeface="MS UI Gothic" panose="020B0600070205080204" pitchFamily="50" charset="-128"/>
              </a:rPr>
              <a:t>の</a:t>
            </a:r>
            <a:br>
              <a:rPr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線形弾性体．</a:t>
            </a:r>
            <a:endParaRPr lang="en-US" altLang="ja-JP"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Ø"/>
            </a:pPr>
            <a:r>
              <a:rPr lang="ja-JP" altLang="en-US" sz="2000" dirty="0">
                <a:latin typeface="MS UI Gothic" panose="020B0600070205080204" pitchFamily="50" charset="-128"/>
                <a:ea typeface="MS UI Gothic" panose="020B0600070205080204" pitchFamily="50" charset="-128"/>
              </a:rPr>
              <a:t>使用した要素は</a:t>
            </a:r>
            <a:r>
              <a:rPr lang="en-US" altLang="ja-JP" sz="2000" dirty="0">
                <a:latin typeface="MS UI Gothic" panose="020B0600070205080204" pitchFamily="50" charset="-128"/>
                <a:ea typeface="MS UI Gothic" panose="020B0600070205080204" pitchFamily="50" charset="-128"/>
              </a:rPr>
              <a:t>ABAQUS CPE4</a:t>
            </a:r>
            <a:r>
              <a:rPr lang="ja-JP" altLang="en-US" sz="2000" dirty="0">
                <a:latin typeface="MS UI Gothic" panose="020B0600070205080204" pitchFamily="50" charset="-128"/>
                <a:ea typeface="MS UI Gothic" panose="020B0600070205080204" pitchFamily="50" charset="-128"/>
              </a:rPr>
              <a:t>．</a:t>
            </a:r>
            <a:endParaRPr lang="en-US" altLang="ja-JP" sz="2000"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Ø"/>
            </a:pPr>
            <a:r>
              <a:rPr lang="ja-JP" altLang="en-US" sz="2000" dirty="0">
                <a:latin typeface="MS UI Gothic" panose="020B0600070205080204" pitchFamily="50" charset="-128"/>
                <a:ea typeface="MS UI Gothic" panose="020B0600070205080204" pitchFamily="50" charset="-128"/>
              </a:rPr>
              <a:t>メッシュは正方形の構造格子．</a:t>
            </a:r>
            <a:endParaRPr lang="en-US" altLang="ja-JP" sz="2000"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Ø"/>
            </a:pPr>
            <a:r>
              <a:rPr lang="ja-JP" altLang="en-US" sz="2000" dirty="0">
                <a:latin typeface="MS UI Gothic" panose="020B0600070205080204" pitchFamily="50" charset="-128"/>
                <a:ea typeface="MS UI Gothic" panose="020B0600070205080204" pitchFamily="50" charset="-128"/>
              </a:rPr>
              <a:t>メッシュシードサイズを</a:t>
            </a:r>
            <a:r>
              <a:rPr lang="en-US" altLang="ja-JP" sz="2000" dirty="0">
                <a:latin typeface="MS UI Gothic" panose="020B0600070205080204" pitchFamily="50" charset="-128"/>
                <a:ea typeface="MS UI Gothic" panose="020B0600070205080204" pitchFamily="50" charset="-128"/>
              </a:rPr>
              <a:t>1/2</a:t>
            </a:r>
            <a:r>
              <a:rPr lang="ja-JP" altLang="en-US" sz="2000" dirty="0">
                <a:latin typeface="MS UI Gothic" panose="020B0600070205080204" pitchFamily="50" charset="-128"/>
                <a:ea typeface="MS UI Gothic" panose="020B0600070205080204" pitchFamily="50" charset="-128"/>
              </a:rPr>
              <a:t>～</a:t>
            </a:r>
            <a:r>
              <a:rPr lang="en-US" altLang="ja-JP" sz="2000" dirty="0">
                <a:latin typeface="MS UI Gothic" panose="020B0600070205080204" pitchFamily="50" charset="-128"/>
                <a:ea typeface="MS UI Gothic" panose="020B0600070205080204" pitchFamily="50" charset="-128"/>
              </a:rPr>
              <a:t>1/128</a:t>
            </a:r>
            <a:r>
              <a:rPr lang="ja-JP" altLang="en-US" sz="2000" dirty="0">
                <a:latin typeface="MS UI Gothic" panose="020B0600070205080204" pitchFamily="50" charset="-128"/>
                <a:ea typeface="MS UI Gothic" panose="020B0600070205080204" pitchFamily="50" charset="-128"/>
              </a:rPr>
              <a:t>まで変えて</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左上角の下向き変位のメッシュ収束速度を比較．</a:t>
            </a:r>
            <a:endParaRPr kumimoji="1" lang="ja-JP" altLang="en-US" sz="2000" dirty="0">
              <a:latin typeface="MS UI Gothic" panose="020B0600070205080204" pitchFamily="50" charset="-128"/>
              <a:ea typeface="MS UI Gothic" panose="020B0600070205080204" pitchFamily="50" charset="-128"/>
            </a:endParaRPr>
          </a:p>
        </p:txBody>
      </p:sp>
      <p:pic>
        <p:nvPicPr>
          <p:cNvPr id="6" name="Mises">
            <a:hlinkClick r:id="" action="ppaction://media"/>
            <a:extLst>
              <a:ext uri="{FF2B5EF4-FFF2-40B4-BE49-F238E27FC236}">
                <a16:creationId xmlns:a16="http://schemas.microsoft.com/office/drawing/2014/main" id="{8CF803CA-9150-A618-B62D-C6B2DA92FF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45922"/>
            <a:ext cx="7141212" cy="4107314"/>
          </a:xfrm>
          <a:prstGeom prst="rect">
            <a:avLst/>
          </a:prstGeom>
        </p:spPr>
      </p:pic>
      <p:grpSp>
        <p:nvGrpSpPr>
          <p:cNvPr id="11" name="グループ化 10">
            <a:extLst>
              <a:ext uri="{FF2B5EF4-FFF2-40B4-BE49-F238E27FC236}">
                <a16:creationId xmlns:a16="http://schemas.microsoft.com/office/drawing/2014/main" id="{4518FA18-565D-BA7E-452A-42D1BCFF8A81}"/>
              </a:ext>
            </a:extLst>
          </p:cNvPr>
          <p:cNvGrpSpPr>
            <a:grpSpLocks noChangeAspect="1"/>
          </p:cNvGrpSpPr>
          <p:nvPr/>
        </p:nvGrpSpPr>
        <p:grpSpPr>
          <a:xfrm>
            <a:off x="2747628" y="5553236"/>
            <a:ext cx="251565" cy="337910"/>
            <a:chOff x="5807505" y="5597687"/>
            <a:chExt cx="576064" cy="773788"/>
          </a:xfrm>
        </p:grpSpPr>
        <p:sp>
          <p:nvSpPr>
            <p:cNvPr id="8" name="二等辺三角形 7">
              <a:extLst>
                <a:ext uri="{FF2B5EF4-FFF2-40B4-BE49-F238E27FC236}">
                  <a16:creationId xmlns:a16="http://schemas.microsoft.com/office/drawing/2014/main" id="{7222E609-D167-C149-8829-3C8C2BE4BA47}"/>
                </a:ext>
              </a:extLst>
            </p:cNvPr>
            <p:cNvSpPr/>
            <p:nvPr/>
          </p:nvSpPr>
          <p:spPr>
            <a:xfrm>
              <a:off x="5807505" y="5597687"/>
              <a:ext cx="576064" cy="496607"/>
            </a:xfrm>
            <a:prstGeom prst="triangle">
              <a:avLst/>
            </a:prstGeom>
            <a:no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9" name="楕円 8">
              <a:extLst>
                <a:ext uri="{FF2B5EF4-FFF2-40B4-BE49-F238E27FC236}">
                  <a16:creationId xmlns:a16="http://schemas.microsoft.com/office/drawing/2014/main" id="{FE4E2B56-7F5F-7AE3-6593-A20C628CB14E}"/>
                </a:ext>
              </a:extLst>
            </p:cNvPr>
            <p:cNvSpPr/>
            <p:nvPr/>
          </p:nvSpPr>
          <p:spPr>
            <a:xfrm>
              <a:off x="5807505" y="6120445"/>
              <a:ext cx="257749" cy="251030"/>
            </a:xfrm>
            <a:prstGeom prst="ellipse">
              <a:avLst/>
            </a:prstGeom>
            <a:no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0" name="楕円 9">
              <a:extLst>
                <a:ext uri="{FF2B5EF4-FFF2-40B4-BE49-F238E27FC236}">
                  <a16:creationId xmlns:a16="http://schemas.microsoft.com/office/drawing/2014/main" id="{62ACF832-FBF7-F8DC-E046-8E18222C0A75}"/>
                </a:ext>
              </a:extLst>
            </p:cNvPr>
            <p:cNvSpPr/>
            <p:nvPr/>
          </p:nvSpPr>
          <p:spPr>
            <a:xfrm>
              <a:off x="6125820" y="6120445"/>
              <a:ext cx="257749" cy="251030"/>
            </a:xfrm>
            <a:prstGeom prst="ellipse">
              <a:avLst/>
            </a:prstGeom>
            <a:no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grpSp>
      <p:grpSp>
        <p:nvGrpSpPr>
          <p:cNvPr id="12" name="グループ化 11">
            <a:extLst>
              <a:ext uri="{FF2B5EF4-FFF2-40B4-BE49-F238E27FC236}">
                <a16:creationId xmlns:a16="http://schemas.microsoft.com/office/drawing/2014/main" id="{A93D3493-3A39-658B-9BC2-5F8797926478}"/>
              </a:ext>
            </a:extLst>
          </p:cNvPr>
          <p:cNvGrpSpPr>
            <a:grpSpLocks noChangeAspect="1"/>
          </p:cNvGrpSpPr>
          <p:nvPr/>
        </p:nvGrpSpPr>
        <p:grpSpPr>
          <a:xfrm rot="5400000">
            <a:off x="738572" y="3260045"/>
            <a:ext cx="251565" cy="337910"/>
            <a:chOff x="5807505" y="5597687"/>
            <a:chExt cx="576064" cy="773788"/>
          </a:xfrm>
        </p:grpSpPr>
        <p:sp>
          <p:nvSpPr>
            <p:cNvPr id="13" name="二等辺三角形 12">
              <a:extLst>
                <a:ext uri="{FF2B5EF4-FFF2-40B4-BE49-F238E27FC236}">
                  <a16:creationId xmlns:a16="http://schemas.microsoft.com/office/drawing/2014/main" id="{092A409D-FD6D-804C-8796-37C85C5D1797}"/>
                </a:ext>
              </a:extLst>
            </p:cNvPr>
            <p:cNvSpPr/>
            <p:nvPr/>
          </p:nvSpPr>
          <p:spPr>
            <a:xfrm>
              <a:off x="5807505" y="5597687"/>
              <a:ext cx="576064" cy="496607"/>
            </a:xfrm>
            <a:prstGeom prst="triangle">
              <a:avLst/>
            </a:prstGeom>
            <a:no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4" name="楕円 13">
              <a:extLst>
                <a:ext uri="{FF2B5EF4-FFF2-40B4-BE49-F238E27FC236}">
                  <a16:creationId xmlns:a16="http://schemas.microsoft.com/office/drawing/2014/main" id="{51024011-9456-C4C2-E5E7-D0A909A07CBF}"/>
                </a:ext>
              </a:extLst>
            </p:cNvPr>
            <p:cNvSpPr/>
            <p:nvPr/>
          </p:nvSpPr>
          <p:spPr>
            <a:xfrm>
              <a:off x="5807505" y="6120445"/>
              <a:ext cx="257749" cy="251030"/>
            </a:xfrm>
            <a:prstGeom prst="ellipse">
              <a:avLst/>
            </a:prstGeom>
            <a:no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5" name="楕円 14">
              <a:extLst>
                <a:ext uri="{FF2B5EF4-FFF2-40B4-BE49-F238E27FC236}">
                  <a16:creationId xmlns:a16="http://schemas.microsoft.com/office/drawing/2014/main" id="{4FCE9FD7-A28B-580B-F681-5E9617105EDA}"/>
                </a:ext>
              </a:extLst>
            </p:cNvPr>
            <p:cNvSpPr/>
            <p:nvPr/>
          </p:nvSpPr>
          <p:spPr>
            <a:xfrm>
              <a:off x="6125820" y="6120445"/>
              <a:ext cx="257749" cy="251030"/>
            </a:xfrm>
            <a:prstGeom prst="ellipse">
              <a:avLst/>
            </a:prstGeom>
            <a:no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grpSp>
      <p:grpSp>
        <p:nvGrpSpPr>
          <p:cNvPr id="16" name="グループ化 15">
            <a:extLst>
              <a:ext uri="{FF2B5EF4-FFF2-40B4-BE49-F238E27FC236}">
                <a16:creationId xmlns:a16="http://schemas.microsoft.com/office/drawing/2014/main" id="{3E33E8AD-B28B-9556-42FB-F3CEFB84AD62}"/>
              </a:ext>
            </a:extLst>
          </p:cNvPr>
          <p:cNvGrpSpPr>
            <a:grpSpLocks noChangeAspect="1"/>
          </p:cNvGrpSpPr>
          <p:nvPr/>
        </p:nvGrpSpPr>
        <p:grpSpPr>
          <a:xfrm rot="5400000">
            <a:off x="1782688" y="1621632"/>
            <a:ext cx="251565" cy="337910"/>
            <a:chOff x="5807505" y="5597687"/>
            <a:chExt cx="576064" cy="773788"/>
          </a:xfrm>
        </p:grpSpPr>
        <p:sp>
          <p:nvSpPr>
            <p:cNvPr id="17" name="二等辺三角形 16">
              <a:extLst>
                <a:ext uri="{FF2B5EF4-FFF2-40B4-BE49-F238E27FC236}">
                  <a16:creationId xmlns:a16="http://schemas.microsoft.com/office/drawing/2014/main" id="{2424B0AF-B383-08D0-C587-1C0E4C1D5BDD}"/>
                </a:ext>
              </a:extLst>
            </p:cNvPr>
            <p:cNvSpPr/>
            <p:nvPr/>
          </p:nvSpPr>
          <p:spPr>
            <a:xfrm>
              <a:off x="5807505" y="5597687"/>
              <a:ext cx="576064" cy="496607"/>
            </a:xfrm>
            <a:prstGeom prst="triangle">
              <a:avLst/>
            </a:prstGeom>
            <a:no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8" name="楕円 17">
              <a:extLst>
                <a:ext uri="{FF2B5EF4-FFF2-40B4-BE49-F238E27FC236}">
                  <a16:creationId xmlns:a16="http://schemas.microsoft.com/office/drawing/2014/main" id="{97CBAFB6-3B57-1439-53A1-6B6D1EC04525}"/>
                </a:ext>
              </a:extLst>
            </p:cNvPr>
            <p:cNvSpPr/>
            <p:nvPr/>
          </p:nvSpPr>
          <p:spPr>
            <a:xfrm>
              <a:off x="5807505" y="6120445"/>
              <a:ext cx="257749" cy="251030"/>
            </a:xfrm>
            <a:prstGeom prst="ellipse">
              <a:avLst/>
            </a:prstGeom>
            <a:no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9" name="楕円 18">
              <a:extLst>
                <a:ext uri="{FF2B5EF4-FFF2-40B4-BE49-F238E27FC236}">
                  <a16:creationId xmlns:a16="http://schemas.microsoft.com/office/drawing/2014/main" id="{7838C5CC-6572-9EBB-7289-B98359D787CE}"/>
                </a:ext>
              </a:extLst>
            </p:cNvPr>
            <p:cNvSpPr/>
            <p:nvPr/>
          </p:nvSpPr>
          <p:spPr>
            <a:xfrm>
              <a:off x="6125820" y="6120445"/>
              <a:ext cx="257749" cy="251030"/>
            </a:xfrm>
            <a:prstGeom prst="ellipse">
              <a:avLst/>
            </a:prstGeom>
            <a:no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grpSp>
      <p:cxnSp>
        <p:nvCxnSpPr>
          <p:cNvPr id="21" name="直線コネクタ 20">
            <a:extLst>
              <a:ext uri="{FF2B5EF4-FFF2-40B4-BE49-F238E27FC236}">
                <a16:creationId xmlns:a16="http://schemas.microsoft.com/office/drawing/2014/main" id="{0EA2D009-3229-BC41-76E3-4F68F900EDBA}"/>
              </a:ext>
            </a:extLst>
          </p:cNvPr>
          <p:cNvCxnSpPr/>
          <p:nvPr/>
        </p:nvCxnSpPr>
        <p:spPr>
          <a:xfrm>
            <a:off x="1055440" y="1790587"/>
            <a:ext cx="177059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矢印: 下 22">
            <a:extLst>
              <a:ext uri="{FF2B5EF4-FFF2-40B4-BE49-F238E27FC236}">
                <a16:creationId xmlns:a16="http://schemas.microsoft.com/office/drawing/2014/main" id="{ABB4229B-1B97-4A11-D6B0-702966EE510C}"/>
              </a:ext>
            </a:extLst>
          </p:cNvPr>
          <p:cNvSpPr/>
          <p:nvPr/>
        </p:nvSpPr>
        <p:spPr>
          <a:xfrm>
            <a:off x="1055440" y="1160748"/>
            <a:ext cx="1770597" cy="448343"/>
          </a:xfrm>
          <a:prstGeom prst="downArrow">
            <a:avLst>
              <a:gd name="adj1" fmla="val 66309"/>
              <a:gd name="adj2" fmla="val 60734"/>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S UI Gothic" panose="020B0600070205080204" pitchFamily="50" charset="-128"/>
                <a:ea typeface="MS UI Gothic" panose="020B0600070205080204" pitchFamily="50" charset="-128"/>
              </a:rPr>
              <a:t>圧力</a:t>
            </a:r>
          </a:p>
        </p:txBody>
      </p:sp>
    </p:spTree>
    <p:extLst>
      <p:ext uri="{BB962C8B-B14F-4D97-AF65-F5344CB8AC3E}">
        <p14:creationId xmlns:p14="http://schemas.microsoft.com/office/powerpoint/2010/main" val="43410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47BB4-5E51-75A3-CCBB-27A4511B8789}"/>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955AA9F1-0D99-549E-81D9-BCC5025B726F}"/>
              </a:ext>
            </a:extLst>
          </p:cNvPr>
          <p:cNvSpPr>
            <a:spLocks noGrp="1"/>
          </p:cNvSpPr>
          <p:nvPr>
            <p:ph idx="1"/>
          </p:nvPr>
        </p:nvSpPr>
        <p:spPr/>
        <p:txBody>
          <a:bodyPr/>
          <a:lstStyle/>
          <a:p>
            <a:pPr>
              <a:buFont typeface="Wingdings" panose="05000000000000000000" pitchFamily="2" charset="2"/>
              <a:buChar char="p"/>
            </a:pPr>
            <a:r>
              <a:rPr kumimoji="1" lang="ja-JP" altLang="en-US" dirty="0"/>
              <a:t>メッシュ収束速度</a:t>
            </a:r>
          </a:p>
        </p:txBody>
      </p:sp>
      <p:sp>
        <p:nvSpPr>
          <p:cNvPr id="3" name="タイトル 2">
            <a:extLst>
              <a:ext uri="{FF2B5EF4-FFF2-40B4-BE49-F238E27FC236}">
                <a16:creationId xmlns:a16="http://schemas.microsoft.com/office/drawing/2014/main" id="{C7608A6F-B9EC-7686-2BEE-4432918C9E1D}"/>
              </a:ext>
            </a:extLst>
          </p:cNvPr>
          <p:cNvSpPr>
            <a:spLocks noGrp="1"/>
          </p:cNvSpPr>
          <p:nvPr>
            <p:ph type="title"/>
          </p:nvPr>
        </p:nvSpPr>
        <p:spPr/>
        <p:txBody>
          <a:bodyPr/>
          <a:lstStyle/>
          <a:p>
            <a:r>
              <a:rPr kumimoji="1" lang="en-US" altLang="ja-JP" dirty="0"/>
              <a:t>7) </a:t>
            </a:r>
            <a:r>
              <a:rPr kumimoji="1" lang="ja-JP" altLang="en-US" dirty="0"/>
              <a:t>低メッシュ収束速度</a:t>
            </a:r>
          </a:p>
        </p:txBody>
      </p:sp>
      <p:sp>
        <p:nvSpPr>
          <p:cNvPr id="4" name="スライド番号プレースホルダー 3">
            <a:extLst>
              <a:ext uri="{FF2B5EF4-FFF2-40B4-BE49-F238E27FC236}">
                <a16:creationId xmlns:a16="http://schemas.microsoft.com/office/drawing/2014/main" id="{266C563B-2072-9CA5-02A3-28C88AF2A520}"/>
              </a:ext>
            </a:extLst>
          </p:cNvPr>
          <p:cNvSpPr>
            <a:spLocks noGrp="1"/>
          </p:cNvSpPr>
          <p:nvPr>
            <p:ph type="sldNum" sz="quarter" idx="4"/>
          </p:nvPr>
        </p:nvSpPr>
        <p:spPr/>
        <p:txBody>
          <a:bodyPr/>
          <a:lstStyle/>
          <a:p>
            <a:r>
              <a:rPr lang="en-US" altLang="ja-JP"/>
              <a:t>P. </a:t>
            </a:r>
            <a:fld id="{F8FDF831-B0A3-4B44-A20D-7581D5587101}" type="slidenum">
              <a:rPr lang="ja-JP" altLang="en-US" smtClean="0"/>
              <a:pPr/>
              <a:t>39</a:t>
            </a:fld>
            <a:endParaRPr lang="ja-JP" altLang="en-US" dirty="0"/>
          </a:p>
        </p:txBody>
      </p:sp>
      <p:graphicFrame>
        <p:nvGraphicFramePr>
          <p:cNvPr id="7" name="表 6">
            <a:extLst>
              <a:ext uri="{FF2B5EF4-FFF2-40B4-BE49-F238E27FC236}">
                <a16:creationId xmlns:a16="http://schemas.microsoft.com/office/drawing/2014/main" id="{650C0518-6791-71A1-274D-1EE3AAA91C34}"/>
              </a:ext>
            </a:extLst>
          </p:cNvPr>
          <p:cNvGraphicFramePr>
            <a:graphicFrameLocks noGrp="1"/>
          </p:cNvGraphicFramePr>
          <p:nvPr>
            <p:extLst>
              <p:ext uri="{D42A27DB-BD31-4B8C-83A1-F6EECF244321}">
                <p14:modId xmlns:p14="http://schemas.microsoft.com/office/powerpoint/2010/main" val="483444704"/>
              </p:ext>
            </p:extLst>
          </p:nvPr>
        </p:nvGraphicFramePr>
        <p:xfrm>
          <a:off x="8253804" y="1268760"/>
          <a:ext cx="3546561" cy="3505200"/>
        </p:xfrm>
        <a:graphic>
          <a:graphicData uri="http://schemas.openxmlformats.org/drawingml/2006/table">
            <a:tbl>
              <a:tblPr firstRow="1" bandRow="1">
                <a:tableStyleId>{00A15C55-8517-42AA-B614-E9B94910E393}</a:tableStyleId>
              </a:tblPr>
              <a:tblGrid>
                <a:gridCol w="1835468">
                  <a:extLst>
                    <a:ext uri="{9D8B030D-6E8A-4147-A177-3AD203B41FA5}">
                      <a16:colId xmlns:a16="http://schemas.microsoft.com/office/drawing/2014/main" val="3198675668"/>
                    </a:ext>
                  </a:extLst>
                </a:gridCol>
                <a:gridCol w="1711093">
                  <a:extLst>
                    <a:ext uri="{9D8B030D-6E8A-4147-A177-3AD203B41FA5}">
                      <a16:colId xmlns:a16="http://schemas.microsoft.com/office/drawing/2014/main" val="328636970"/>
                    </a:ext>
                  </a:extLst>
                </a:gridCol>
              </a:tblGrid>
              <a:tr h="370840">
                <a:tc>
                  <a:txBody>
                    <a:bodyPr/>
                    <a:lstStyle/>
                    <a:p>
                      <a:pPr algn="ctr"/>
                      <a:r>
                        <a:rPr kumimoji="1" lang="ja-JP" altLang="en-US" dirty="0"/>
                        <a:t>メッシュシード</a:t>
                      </a:r>
                      <a:br>
                        <a:rPr kumimoji="1" lang="en-US" altLang="ja-JP" dirty="0"/>
                      </a:br>
                      <a:r>
                        <a:rPr kumimoji="1" lang="ja-JP" altLang="en-US" dirty="0"/>
                        <a:t>サイズ </a:t>
                      </a:r>
                      <a:r>
                        <a:rPr kumimoji="1" lang="en-US" altLang="ja-JP" dirty="0"/>
                        <a:t>(m)</a:t>
                      </a:r>
                      <a:endParaRPr kumimoji="1" lang="ja-JP" altLang="en-US" dirty="0"/>
                    </a:p>
                  </a:txBody>
                  <a:tcPr/>
                </a:tc>
                <a:tc>
                  <a:txBody>
                    <a:bodyPr/>
                    <a:lstStyle/>
                    <a:p>
                      <a:pPr algn="ctr"/>
                      <a:r>
                        <a:rPr kumimoji="1" lang="ja-JP" altLang="en-US" dirty="0"/>
                        <a:t>要素数 </a:t>
                      </a:r>
                      <a:r>
                        <a:rPr kumimoji="1" lang="en-US" altLang="ja-JP" dirty="0"/>
                        <a:t>(</a:t>
                      </a:r>
                      <a:r>
                        <a:rPr kumimoji="1" lang="ja-JP" altLang="en-US" dirty="0"/>
                        <a:t>個</a:t>
                      </a:r>
                      <a:r>
                        <a:rPr kumimoji="1" lang="en-US" altLang="ja-JP" dirty="0"/>
                        <a:t>)</a:t>
                      </a:r>
                      <a:endParaRPr kumimoji="1" lang="ja-JP" altLang="en-US" dirty="0"/>
                    </a:p>
                  </a:txBody>
                  <a:tcPr anchor="ctr"/>
                </a:tc>
                <a:extLst>
                  <a:ext uri="{0D108BD9-81ED-4DB2-BD59-A6C34878D82A}">
                    <a16:rowId xmlns:a16="http://schemas.microsoft.com/office/drawing/2014/main" val="1966627306"/>
                  </a:ext>
                </a:extLst>
              </a:tr>
              <a:tr h="370840">
                <a:tc>
                  <a:txBody>
                    <a:bodyPr/>
                    <a:lstStyle/>
                    <a:p>
                      <a:pPr algn="ctr"/>
                      <a:r>
                        <a:rPr kumimoji="1" lang="en-US" altLang="ja-JP" dirty="0"/>
                        <a:t>1/2</a:t>
                      </a:r>
                      <a:endParaRPr kumimoji="1" lang="ja-JP" altLang="en-US" dirty="0"/>
                    </a:p>
                  </a:txBody>
                  <a:tcPr/>
                </a:tc>
                <a:tc>
                  <a:txBody>
                    <a:bodyPr/>
                    <a:lstStyle/>
                    <a:p>
                      <a:pPr algn="ctr"/>
                      <a:r>
                        <a:rPr kumimoji="1" lang="en-US" altLang="ja-JP" dirty="0"/>
                        <a:t>4</a:t>
                      </a:r>
                      <a:endParaRPr kumimoji="1" lang="ja-JP" altLang="en-US" dirty="0"/>
                    </a:p>
                  </a:txBody>
                  <a:tcPr/>
                </a:tc>
                <a:extLst>
                  <a:ext uri="{0D108BD9-81ED-4DB2-BD59-A6C34878D82A}">
                    <a16:rowId xmlns:a16="http://schemas.microsoft.com/office/drawing/2014/main" val="3033514633"/>
                  </a:ext>
                </a:extLst>
              </a:tr>
              <a:tr h="370840">
                <a:tc>
                  <a:txBody>
                    <a:bodyPr/>
                    <a:lstStyle/>
                    <a:p>
                      <a:pPr algn="ctr"/>
                      <a:r>
                        <a:rPr kumimoji="1" lang="en-US" altLang="ja-JP" dirty="0"/>
                        <a:t>1/4</a:t>
                      </a:r>
                      <a:endParaRPr kumimoji="1" lang="ja-JP" altLang="en-US" dirty="0"/>
                    </a:p>
                  </a:txBody>
                  <a:tcPr/>
                </a:tc>
                <a:tc>
                  <a:txBody>
                    <a:bodyPr/>
                    <a:lstStyle/>
                    <a:p>
                      <a:pPr algn="ctr"/>
                      <a:r>
                        <a:rPr kumimoji="1" lang="en-US" altLang="ja-JP" dirty="0"/>
                        <a:t>16</a:t>
                      </a:r>
                      <a:endParaRPr kumimoji="1" lang="ja-JP" altLang="en-US" dirty="0"/>
                    </a:p>
                  </a:txBody>
                  <a:tcPr/>
                </a:tc>
                <a:extLst>
                  <a:ext uri="{0D108BD9-81ED-4DB2-BD59-A6C34878D82A}">
                    <a16:rowId xmlns:a16="http://schemas.microsoft.com/office/drawing/2014/main" val="1639203814"/>
                  </a:ext>
                </a:extLst>
              </a:tr>
              <a:tr h="370840">
                <a:tc>
                  <a:txBody>
                    <a:bodyPr/>
                    <a:lstStyle/>
                    <a:p>
                      <a:pPr algn="ctr"/>
                      <a:r>
                        <a:rPr kumimoji="1" lang="en-US" altLang="ja-JP" dirty="0"/>
                        <a:t>1/8</a:t>
                      </a:r>
                      <a:endParaRPr kumimoji="1" lang="ja-JP" altLang="en-US" dirty="0"/>
                    </a:p>
                  </a:txBody>
                  <a:tcPr/>
                </a:tc>
                <a:tc>
                  <a:txBody>
                    <a:bodyPr/>
                    <a:lstStyle/>
                    <a:p>
                      <a:pPr algn="ctr"/>
                      <a:r>
                        <a:rPr kumimoji="1" lang="en-US" altLang="ja-JP" dirty="0"/>
                        <a:t>64</a:t>
                      </a:r>
                      <a:endParaRPr kumimoji="1" lang="ja-JP" altLang="en-US" dirty="0"/>
                    </a:p>
                  </a:txBody>
                  <a:tcPr/>
                </a:tc>
                <a:extLst>
                  <a:ext uri="{0D108BD9-81ED-4DB2-BD59-A6C34878D82A}">
                    <a16:rowId xmlns:a16="http://schemas.microsoft.com/office/drawing/2014/main" val="1548117905"/>
                  </a:ext>
                </a:extLst>
              </a:tr>
              <a:tr h="370840">
                <a:tc>
                  <a:txBody>
                    <a:bodyPr/>
                    <a:lstStyle/>
                    <a:p>
                      <a:pPr algn="ctr"/>
                      <a:r>
                        <a:rPr kumimoji="1" lang="en-US" altLang="ja-JP" dirty="0"/>
                        <a:t>1/16</a:t>
                      </a:r>
                      <a:endParaRPr kumimoji="1" lang="ja-JP" altLang="en-US" dirty="0"/>
                    </a:p>
                  </a:txBody>
                  <a:tcPr/>
                </a:tc>
                <a:tc>
                  <a:txBody>
                    <a:bodyPr/>
                    <a:lstStyle/>
                    <a:p>
                      <a:pPr algn="ctr"/>
                      <a:r>
                        <a:rPr kumimoji="1" lang="en-US" altLang="ja-JP" dirty="0"/>
                        <a:t>256</a:t>
                      </a:r>
                      <a:endParaRPr kumimoji="1" lang="ja-JP" altLang="en-US" dirty="0"/>
                    </a:p>
                  </a:txBody>
                  <a:tcPr/>
                </a:tc>
                <a:extLst>
                  <a:ext uri="{0D108BD9-81ED-4DB2-BD59-A6C34878D82A}">
                    <a16:rowId xmlns:a16="http://schemas.microsoft.com/office/drawing/2014/main" val="2259301437"/>
                  </a:ext>
                </a:extLst>
              </a:tr>
              <a:tr h="370840">
                <a:tc>
                  <a:txBody>
                    <a:bodyPr/>
                    <a:lstStyle/>
                    <a:p>
                      <a:pPr algn="ctr"/>
                      <a:r>
                        <a:rPr kumimoji="1" lang="en-US" altLang="ja-JP" dirty="0"/>
                        <a:t>1/32</a:t>
                      </a:r>
                      <a:endParaRPr kumimoji="1" lang="ja-JP" altLang="en-US" dirty="0"/>
                    </a:p>
                  </a:txBody>
                  <a:tcPr/>
                </a:tc>
                <a:tc>
                  <a:txBody>
                    <a:bodyPr/>
                    <a:lstStyle/>
                    <a:p>
                      <a:pPr algn="ctr"/>
                      <a:r>
                        <a:rPr kumimoji="1" lang="en-US" altLang="ja-JP" dirty="0"/>
                        <a:t>1,024</a:t>
                      </a:r>
                      <a:endParaRPr kumimoji="1" lang="ja-JP" altLang="en-US" dirty="0"/>
                    </a:p>
                  </a:txBody>
                  <a:tcPr/>
                </a:tc>
                <a:extLst>
                  <a:ext uri="{0D108BD9-81ED-4DB2-BD59-A6C34878D82A}">
                    <a16:rowId xmlns:a16="http://schemas.microsoft.com/office/drawing/2014/main" val="53395166"/>
                  </a:ext>
                </a:extLst>
              </a:tr>
              <a:tr h="370840">
                <a:tc>
                  <a:txBody>
                    <a:bodyPr/>
                    <a:lstStyle/>
                    <a:p>
                      <a:pPr algn="ctr"/>
                      <a:r>
                        <a:rPr kumimoji="1" lang="en-US" altLang="ja-JP" dirty="0"/>
                        <a:t>1/64</a:t>
                      </a:r>
                      <a:endParaRPr kumimoji="1" lang="ja-JP" altLang="en-US" dirty="0"/>
                    </a:p>
                  </a:txBody>
                  <a:tcPr/>
                </a:tc>
                <a:tc>
                  <a:txBody>
                    <a:bodyPr/>
                    <a:lstStyle/>
                    <a:p>
                      <a:pPr algn="ctr"/>
                      <a:r>
                        <a:rPr kumimoji="1" lang="en-US" altLang="ja-JP" dirty="0"/>
                        <a:t>4,096</a:t>
                      </a:r>
                      <a:endParaRPr kumimoji="1" lang="ja-JP" altLang="en-US" dirty="0"/>
                    </a:p>
                  </a:txBody>
                  <a:tcPr/>
                </a:tc>
                <a:extLst>
                  <a:ext uri="{0D108BD9-81ED-4DB2-BD59-A6C34878D82A}">
                    <a16:rowId xmlns:a16="http://schemas.microsoft.com/office/drawing/2014/main" val="2590217547"/>
                  </a:ext>
                </a:extLst>
              </a:tr>
              <a:tr h="370840">
                <a:tc>
                  <a:txBody>
                    <a:bodyPr/>
                    <a:lstStyle/>
                    <a:p>
                      <a:pPr algn="ctr"/>
                      <a:r>
                        <a:rPr kumimoji="1" lang="en-US" altLang="ja-JP" dirty="0"/>
                        <a:t>1/128</a:t>
                      </a:r>
                      <a:br>
                        <a:rPr kumimoji="1" lang="en-US" altLang="ja-JP" dirty="0"/>
                      </a:br>
                      <a:r>
                        <a:rPr kumimoji="1" lang="en-US" altLang="ja-JP" dirty="0"/>
                        <a:t>(</a:t>
                      </a:r>
                      <a:r>
                        <a:rPr kumimoji="1" lang="ja-JP" altLang="en-US" dirty="0"/>
                        <a:t>参照解</a:t>
                      </a:r>
                      <a:r>
                        <a:rPr kumimoji="1" lang="en-US" altLang="ja-JP" dirty="0"/>
                        <a:t>)</a:t>
                      </a:r>
                      <a:endParaRPr kumimoji="1" lang="ja-JP" altLang="en-US" dirty="0"/>
                    </a:p>
                  </a:txBody>
                  <a:tcPr/>
                </a:tc>
                <a:tc>
                  <a:txBody>
                    <a:bodyPr/>
                    <a:lstStyle/>
                    <a:p>
                      <a:pPr algn="ctr"/>
                      <a:r>
                        <a:rPr kumimoji="1" lang="en-US" altLang="ja-JP" dirty="0"/>
                        <a:t>16,384</a:t>
                      </a:r>
                      <a:endParaRPr kumimoji="1" lang="ja-JP" altLang="en-US" dirty="0"/>
                    </a:p>
                  </a:txBody>
                  <a:tcPr/>
                </a:tc>
                <a:extLst>
                  <a:ext uri="{0D108BD9-81ED-4DB2-BD59-A6C34878D82A}">
                    <a16:rowId xmlns:a16="http://schemas.microsoft.com/office/drawing/2014/main" val="3471884683"/>
                  </a:ext>
                </a:extLst>
              </a:tr>
            </a:tbl>
          </a:graphicData>
        </a:graphic>
      </p:graphicFrame>
      <p:sp>
        <p:nvSpPr>
          <p:cNvPr id="8" name="テキスト ボックス 7">
            <a:extLst>
              <a:ext uri="{FF2B5EF4-FFF2-40B4-BE49-F238E27FC236}">
                <a16:creationId xmlns:a16="http://schemas.microsoft.com/office/drawing/2014/main" id="{FA7B4D10-0319-B907-2573-5155AE33F5F7}"/>
              </a:ext>
            </a:extLst>
          </p:cNvPr>
          <p:cNvSpPr txBox="1"/>
          <p:nvPr/>
        </p:nvSpPr>
        <p:spPr>
          <a:xfrm>
            <a:off x="125603" y="5510104"/>
            <a:ext cx="11939867" cy="769441"/>
          </a:xfrm>
          <a:prstGeom prst="rect">
            <a:avLst/>
          </a:prstGeom>
          <a:solidFill>
            <a:srgbClr val="E89049"/>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2200" dirty="0">
                <a:latin typeface="MS UI Gothic" panose="020B0600070205080204" pitchFamily="50" charset="-128"/>
                <a:ea typeface="MS UI Gothic" panose="020B0600070205080204" pitchFamily="50" charset="-128"/>
              </a:rPr>
              <a:t>ロッキングフリーな</a:t>
            </a:r>
            <a:r>
              <a:rPr lang="en-US" altLang="ja-JP" sz="2200" dirty="0">
                <a:latin typeface="MS UI Gothic" panose="020B0600070205080204" pitchFamily="50" charset="-128"/>
                <a:ea typeface="MS UI Gothic" panose="020B0600070205080204" pitchFamily="50" charset="-128"/>
              </a:rPr>
              <a:t>CPE4(Q4-SRI)</a:t>
            </a:r>
            <a:r>
              <a:rPr lang="ja-JP" altLang="en-US" sz="2200" dirty="0">
                <a:latin typeface="MS UI Gothic" panose="020B0600070205080204" pitchFamily="50" charset="-128"/>
                <a:ea typeface="MS UI Gothic" panose="020B0600070205080204" pitchFamily="50" charset="-128"/>
              </a:rPr>
              <a:t>要素を正方形の構造メッシュで用いているため粗いメッシュでも高精度だが，</a:t>
            </a:r>
            <a:br>
              <a:rPr lang="en-US" altLang="ja-JP" sz="2200" dirty="0">
                <a:latin typeface="MS UI Gothic" panose="020B0600070205080204" pitchFamily="50" charset="-128"/>
                <a:ea typeface="MS UI Gothic" panose="020B0600070205080204" pitchFamily="50" charset="-128"/>
              </a:rPr>
            </a:br>
            <a:r>
              <a:rPr lang="ja-JP" altLang="en-US" sz="2200" dirty="0">
                <a:latin typeface="MS UI Gothic" panose="020B0600070205080204" pitchFamily="50" charset="-128"/>
                <a:ea typeface="MS UI Gothic" panose="020B0600070205080204" pitchFamily="50" charset="-128"/>
              </a:rPr>
              <a:t>微小変形解析と比較すると厳しい大変形解析のメッシュ収束速度は通例低下する．</a:t>
            </a:r>
            <a:endParaRPr kumimoji="1" lang="ja-JP" altLang="en-US" sz="2200" dirty="0">
              <a:latin typeface="MS UI Gothic" panose="020B0600070205080204" pitchFamily="50" charset="-128"/>
              <a:ea typeface="MS UI Gothic" panose="020B0600070205080204" pitchFamily="50" charset="-128"/>
            </a:endParaRPr>
          </a:p>
        </p:txBody>
      </p:sp>
      <p:sp>
        <p:nvSpPr>
          <p:cNvPr id="5" name="テキスト ボックス 4">
            <a:extLst>
              <a:ext uri="{FF2B5EF4-FFF2-40B4-BE49-F238E27FC236}">
                <a16:creationId xmlns:a16="http://schemas.microsoft.com/office/drawing/2014/main" id="{A43C674D-B4D3-664C-CD10-4D22386200A0}"/>
              </a:ext>
            </a:extLst>
          </p:cNvPr>
          <p:cNvSpPr txBox="1"/>
          <p:nvPr/>
        </p:nvSpPr>
        <p:spPr>
          <a:xfrm>
            <a:off x="8642754" y="4773960"/>
            <a:ext cx="2973891" cy="584775"/>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en-US" altLang="ja-JP" sz="1600" dirty="0">
                <a:latin typeface="MS UI Gothic" panose="020B0600070205080204" pitchFamily="50" charset="-128"/>
                <a:ea typeface="MS UI Gothic" panose="020B0600070205080204" pitchFamily="50" charset="-128"/>
              </a:rPr>
              <a:t>※</a:t>
            </a:r>
            <a:r>
              <a:rPr kumimoji="1" lang="ja-JP" altLang="en-US" sz="1600" dirty="0">
                <a:latin typeface="MS UI Gothic" panose="020B0600070205080204" pitchFamily="50" charset="-128"/>
                <a:ea typeface="MS UI Gothic" panose="020B0600070205080204" pitchFamily="50" charset="-128"/>
              </a:rPr>
              <a:t>大変形解析の参照解の</a:t>
            </a:r>
            <a:br>
              <a:rPr kumimoji="1" lang="en-US" altLang="ja-JP" sz="1600" dirty="0">
                <a:latin typeface="MS UI Gothic" panose="020B0600070205080204" pitchFamily="50" charset="-128"/>
                <a:ea typeface="MS UI Gothic" panose="020B0600070205080204" pitchFamily="50" charset="-128"/>
              </a:rPr>
            </a:br>
            <a:r>
              <a:rPr kumimoji="1" lang="ja-JP" altLang="en-US" sz="1600" dirty="0">
                <a:latin typeface="MS UI Gothic" panose="020B0600070205080204" pitchFamily="50" charset="-128"/>
                <a:ea typeface="MS UI Gothic" panose="020B0600070205080204" pitchFamily="50" charset="-128"/>
              </a:rPr>
              <a:t>　 左上角の下向き変位： </a:t>
            </a:r>
            <a:r>
              <a:rPr kumimoji="1" lang="en-US" altLang="ja-JP" sz="1600" dirty="0">
                <a:latin typeface="MS UI Gothic" panose="020B0600070205080204" pitchFamily="50" charset="-128"/>
                <a:ea typeface="MS UI Gothic" panose="020B0600070205080204" pitchFamily="50" charset="-128"/>
              </a:rPr>
              <a:t>0.855 m</a:t>
            </a:r>
            <a:endParaRPr kumimoji="1" lang="ja-JP" altLang="en-US" sz="1600" dirty="0">
              <a:latin typeface="MS UI Gothic" panose="020B0600070205080204" pitchFamily="50" charset="-128"/>
              <a:ea typeface="MS UI Gothic" panose="020B0600070205080204" pitchFamily="50" charset="-128"/>
            </a:endParaRPr>
          </a:p>
        </p:txBody>
      </p:sp>
      <p:pic>
        <p:nvPicPr>
          <p:cNvPr id="10" name="グラフィックス 9">
            <a:extLst>
              <a:ext uri="{FF2B5EF4-FFF2-40B4-BE49-F238E27FC236}">
                <a16:creationId xmlns:a16="http://schemas.microsoft.com/office/drawing/2014/main" id="{123B172A-E516-7799-42C9-A3B0C3CC0A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233" y="1109837"/>
            <a:ext cx="7645894" cy="4344558"/>
          </a:xfrm>
          <a:prstGeom prst="rect">
            <a:avLst/>
          </a:prstGeom>
        </p:spPr>
      </p:pic>
    </p:spTree>
    <p:extLst>
      <p:ext uri="{BB962C8B-B14F-4D97-AF65-F5344CB8AC3E}">
        <p14:creationId xmlns:p14="http://schemas.microsoft.com/office/powerpoint/2010/main" val="2206379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1081436-B530-728B-6AD9-A1AAF16DA9FE}"/>
              </a:ext>
            </a:extLst>
          </p:cNvPr>
          <p:cNvSpPr>
            <a:spLocks noGrp="1"/>
          </p:cNvSpPr>
          <p:nvPr>
            <p:ph idx="1"/>
          </p:nvPr>
        </p:nvSpPr>
        <p:spPr/>
        <p:txBody>
          <a:bodyPr/>
          <a:lstStyle/>
          <a:p>
            <a:pPr algn="just"/>
            <a:r>
              <a:rPr kumimoji="1" lang="ja-JP" altLang="en-US" dirty="0"/>
              <a:t>大変形の定式化についてはこれまでの講義で学習済みかと思うので，あまり深くは解説しません．そして，本講義では</a:t>
            </a:r>
            <a:r>
              <a:rPr kumimoji="1" lang="en-US" altLang="ja-JP" b="1" dirty="0">
                <a:solidFill>
                  <a:srgbClr val="C00000"/>
                </a:solidFill>
              </a:rPr>
              <a:t>(</a:t>
            </a:r>
            <a:r>
              <a:rPr kumimoji="1" lang="ja-JP" altLang="en-US" b="1" dirty="0">
                <a:solidFill>
                  <a:srgbClr val="C00000"/>
                </a:solidFill>
              </a:rPr>
              <a:t>超</a:t>
            </a:r>
            <a:r>
              <a:rPr kumimoji="1" lang="en-US" altLang="ja-JP" b="1" dirty="0">
                <a:solidFill>
                  <a:srgbClr val="C00000"/>
                </a:solidFill>
              </a:rPr>
              <a:t>)</a:t>
            </a:r>
            <a:r>
              <a:rPr kumimoji="1" lang="ja-JP" altLang="en-US" b="1" dirty="0">
                <a:solidFill>
                  <a:srgbClr val="C00000"/>
                </a:solidFill>
              </a:rPr>
              <a:t>弾性体の静解析</a:t>
            </a:r>
            <a:r>
              <a:rPr kumimoji="1" lang="ja-JP" altLang="en-US" dirty="0"/>
              <a:t>のみを取り扱います．</a:t>
            </a:r>
            <a:endParaRPr kumimoji="1" lang="en-US" altLang="ja-JP" dirty="0"/>
          </a:p>
          <a:p>
            <a:pPr algn="just"/>
            <a:r>
              <a:rPr lang="ja-JP" altLang="en-US" dirty="0"/>
              <a:t>「</a:t>
            </a:r>
            <a:r>
              <a:rPr lang="en-US" altLang="ja-JP" dirty="0"/>
              <a:t>2. </a:t>
            </a:r>
            <a:r>
              <a:rPr lang="ja-JP" altLang="en-US" dirty="0"/>
              <a:t>微圧縮大変形</a:t>
            </a:r>
            <a:r>
              <a:rPr lang="en-US" altLang="ja-JP" dirty="0"/>
              <a:t>FEM</a:t>
            </a:r>
            <a:r>
              <a:rPr lang="ja-JP" altLang="en-US" dirty="0"/>
              <a:t>の頻出トラブル」にて列挙する</a:t>
            </a:r>
            <a:r>
              <a:rPr lang="ja-JP" altLang="en-US" dirty="0">
                <a:solidFill>
                  <a:srgbClr val="008000"/>
                </a:solidFill>
              </a:rPr>
              <a:t>トラブル一覧にざっと目を通し，頭に留めてもらうことが本講義最大のねらい</a:t>
            </a:r>
            <a:r>
              <a:rPr lang="ja-JP" altLang="en-US" dirty="0"/>
              <a:t>です．本資料はトラブルに遭遇した時に読み返す読み物だとお考えください．</a:t>
            </a:r>
            <a:endParaRPr lang="en-US" altLang="ja-JP" dirty="0"/>
          </a:p>
          <a:p>
            <a:pPr algn="just"/>
            <a:r>
              <a:rPr lang="ja-JP" altLang="en-US" dirty="0"/>
              <a:t>実務寄りの「お話」（</a:t>
            </a:r>
            <a:r>
              <a:rPr lang="ja-JP" altLang="en-US" dirty="0">
                <a:solidFill>
                  <a:srgbClr val="0000CC"/>
                </a:solidFill>
              </a:rPr>
              <a:t>私見強め</a:t>
            </a:r>
            <a:r>
              <a:rPr lang="ja-JP" altLang="en-US" dirty="0"/>
              <a:t>）がメインです．</a:t>
            </a:r>
            <a:endParaRPr lang="en-US" altLang="ja-JP" dirty="0"/>
          </a:p>
          <a:p>
            <a:pPr algn="just"/>
            <a:r>
              <a:rPr lang="ja-JP" altLang="en-US" dirty="0"/>
              <a:t>要素の性能は</a:t>
            </a:r>
            <a:r>
              <a:rPr lang="en-US" altLang="ja-JP" dirty="0"/>
              <a:t>FEM</a:t>
            </a:r>
            <a:r>
              <a:rPr lang="ja-JP" altLang="en-US" dirty="0"/>
              <a:t>コード毎に異なります．ある程度の一般性を持った話を心がけますが，私が普段使用している</a:t>
            </a:r>
            <a:r>
              <a:rPr lang="en-US" altLang="ja-JP" dirty="0"/>
              <a:t>ABAQUS</a:t>
            </a:r>
            <a:r>
              <a:rPr lang="ja-JP" altLang="en-US" dirty="0"/>
              <a:t>に関する話が多めになること御了承ください．</a:t>
            </a:r>
            <a:endParaRPr lang="en-US" altLang="ja-JP" dirty="0"/>
          </a:p>
          <a:p>
            <a:pPr algn="just"/>
            <a:r>
              <a:rPr lang="en-US" altLang="ja-JP" dirty="0"/>
              <a:t>ABAQUS Learning Edition</a:t>
            </a:r>
            <a:r>
              <a:rPr lang="ja-JP" altLang="en-US" dirty="0"/>
              <a:t>（無料，ただし最大</a:t>
            </a:r>
            <a:r>
              <a:rPr lang="en-US" altLang="ja-JP" dirty="0"/>
              <a:t>1000</a:t>
            </a:r>
            <a:r>
              <a:rPr lang="ja-JP" altLang="en-US" dirty="0"/>
              <a:t>節点まで）のダウンロードを強く推奨します．パッケージに含まれている</a:t>
            </a:r>
            <a:r>
              <a:rPr lang="en-US" altLang="ja-JP" dirty="0"/>
              <a:t>ABAQUS Documentation</a:t>
            </a:r>
            <a:r>
              <a:rPr lang="ja-JP" altLang="en-US" dirty="0"/>
              <a:t>は下手な</a:t>
            </a:r>
            <a:r>
              <a:rPr lang="en-US" altLang="ja-JP" dirty="0"/>
              <a:t>FEM</a:t>
            </a:r>
            <a:r>
              <a:rPr lang="ja-JP" altLang="en-US" dirty="0"/>
              <a:t>の本より遥かに読む価値が高いです．</a:t>
            </a:r>
          </a:p>
          <a:p>
            <a:pPr algn="just"/>
            <a:endParaRPr lang="en-US" altLang="ja-JP" dirty="0"/>
          </a:p>
          <a:p>
            <a:pPr algn="just"/>
            <a:endParaRPr lang="en-US" altLang="ja-JP" dirty="0"/>
          </a:p>
          <a:p>
            <a:pPr algn="just"/>
            <a:endParaRPr lang="en-US" altLang="ja-JP" dirty="0"/>
          </a:p>
        </p:txBody>
      </p:sp>
      <p:sp>
        <p:nvSpPr>
          <p:cNvPr id="3" name="タイトル 2">
            <a:extLst>
              <a:ext uri="{FF2B5EF4-FFF2-40B4-BE49-F238E27FC236}">
                <a16:creationId xmlns:a16="http://schemas.microsoft.com/office/drawing/2014/main" id="{761CA8AD-DD66-FD47-0071-08C2DA95D49E}"/>
              </a:ext>
            </a:extLst>
          </p:cNvPr>
          <p:cNvSpPr>
            <a:spLocks noGrp="1"/>
          </p:cNvSpPr>
          <p:nvPr>
            <p:ph type="title"/>
          </p:nvPr>
        </p:nvSpPr>
        <p:spPr/>
        <p:txBody>
          <a:bodyPr/>
          <a:lstStyle/>
          <a:p>
            <a:r>
              <a:rPr lang="ja-JP" altLang="en-US" dirty="0"/>
              <a:t>はじめに</a:t>
            </a:r>
            <a:endParaRPr kumimoji="1" lang="ja-JP" altLang="en-US" dirty="0"/>
          </a:p>
        </p:txBody>
      </p:sp>
      <p:sp>
        <p:nvSpPr>
          <p:cNvPr id="4" name="スライド番号プレースホルダー 3">
            <a:extLst>
              <a:ext uri="{FF2B5EF4-FFF2-40B4-BE49-F238E27FC236}">
                <a16:creationId xmlns:a16="http://schemas.microsoft.com/office/drawing/2014/main" id="{CC615049-FE9A-72D6-5096-AB20B8CA6EB9}"/>
              </a:ext>
            </a:extLst>
          </p:cNvPr>
          <p:cNvSpPr>
            <a:spLocks noGrp="1"/>
          </p:cNvSpPr>
          <p:nvPr>
            <p:ph type="sldNum" sz="quarter" idx="4"/>
          </p:nvPr>
        </p:nvSpPr>
        <p:spPr/>
        <p:txBody>
          <a:bodyPr/>
          <a:lstStyle/>
          <a:p>
            <a:r>
              <a:rPr lang="en-US" altLang="ja-JP"/>
              <a:t>P. </a:t>
            </a:r>
            <a:fld id="{F8FDF831-B0A3-4B44-A20D-7581D5587101}" type="slidenum">
              <a:rPr lang="ja-JP" altLang="en-US" smtClean="0"/>
              <a:pPr/>
              <a:t>4</a:t>
            </a:fld>
            <a:endParaRPr lang="ja-JP" altLang="en-US" dirty="0"/>
          </a:p>
        </p:txBody>
      </p:sp>
    </p:spTree>
    <p:extLst>
      <p:ext uri="{BB962C8B-B14F-4D97-AF65-F5344CB8AC3E}">
        <p14:creationId xmlns:p14="http://schemas.microsoft.com/office/powerpoint/2010/main" val="422035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C827C4F-A1D1-8C0F-5B35-376139D441A1}"/>
              </a:ext>
            </a:extLst>
          </p:cNvPr>
          <p:cNvSpPr>
            <a:spLocks noGrp="1"/>
          </p:cNvSpPr>
          <p:nvPr>
            <p:ph idx="1"/>
          </p:nvPr>
        </p:nvSpPr>
        <p:spPr/>
        <p:txBody>
          <a:bodyPr/>
          <a:lstStyle/>
          <a:p>
            <a:r>
              <a:rPr kumimoji="1" lang="ja-JP" altLang="en-US" dirty="0"/>
              <a:t>早期収束困難とは：</a:t>
            </a:r>
            <a:endParaRPr kumimoji="1" lang="en-US" altLang="ja-JP" dirty="0"/>
          </a:p>
          <a:p>
            <a:pPr lvl="1"/>
            <a:r>
              <a:rPr kumimoji="1" lang="ja-JP" altLang="en-US" dirty="0"/>
              <a:t>もっと変形が進んでも良さそうなのに（悲鳴を上げている要素がいない様に見えるのに），</a:t>
            </a:r>
            <a:br>
              <a:rPr kumimoji="1" lang="en-US" altLang="ja-JP" dirty="0"/>
            </a:br>
            <a:r>
              <a:rPr kumimoji="1" lang="ja-JP" altLang="en-US" dirty="0"/>
              <a:t>ソルバーが収束困難に陥って解析が進まなくなる現象．</a:t>
            </a:r>
            <a:endParaRPr kumimoji="1" lang="en-US" altLang="ja-JP" dirty="0"/>
          </a:p>
          <a:p>
            <a:pPr lvl="1"/>
            <a:r>
              <a:rPr lang="ja-JP" altLang="en-US" dirty="0"/>
              <a:t>原因と対策はケースバイケースで千差万別なので，簡単には判断できない．</a:t>
            </a:r>
            <a:br>
              <a:rPr lang="en-US" altLang="ja-JP" dirty="0"/>
            </a:br>
            <a:r>
              <a:rPr lang="ja-JP" altLang="en-US" dirty="0"/>
              <a:t>（解析経験を積んでも，早期収束困難には常に悩まされ続ける．）</a:t>
            </a:r>
            <a:endParaRPr lang="en-US" altLang="ja-JP" dirty="0"/>
          </a:p>
          <a:p>
            <a:pPr lvl="1"/>
            <a:r>
              <a:rPr kumimoji="1" lang="ja-JP" altLang="en-US" dirty="0"/>
              <a:t>大抵の場合，大変形・接触・材料構成則がらみ</a:t>
            </a:r>
            <a:r>
              <a:rPr lang="ja-JP" altLang="en-US" dirty="0"/>
              <a:t>の強い非線形性</a:t>
            </a:r>
            <a:r>
              <a:rPr kumimoji="1" lang="ja-JP" altLang="en-US" dirty="0"/>
              <a:t>が原因．</a:t>
            </a:r>
            <a:endParaRPr kumimoji="1" lang="en-US" altLang="ja-JP" dirty="0"/>
          </a:p>
          <a:p>
            <a:pPr lvl="1"/>
            <a:r>
              <a:rPr kumimoji="1" lang="ja-JP" altLang="en-US" dirty="0">
                <a:solidFill>
                  <a:srgbClr val="0000CC"/>
                </a:solidFill>
              </a:rPr>
              <a:t>微圧縮性が直接の原因になることは少ない．</a:t>
            </a:r>
            <a:br>
              <a:rPr lang="en-US" altLang="ja-JP" dirty="0">
                <a:solidFill>
                  <a:srgbClr val="0000CC"/>
                </a:solidFill>
              </a:rPr>
            </a:br>
            <a:r>
              <a:rPr lang="ja-JP" altLang="en-US" dirty="0"/>
              <a:t>∵</a:t>
            </a:r>
            <a:r>
              <a:rPr kumimoji="1" lang="ja-JP" altLang="en-US" dirty="0"/>
              <a:t>通例，微圧縮性大変形より圧縮性大変形の方が早く計算が止まる．</a:t>
            </a:r>
            <a:endParaRPr kumimoji="1" lang="en-US" altLang="ja-JP" dirty="0"/>
          </a:p>
          <a:p>
            <a:pPr lvl="1"/>
            <a:r>
              <a:rPr lang="ja-JP" altLang="en-US" dirty="0"/>
              <a:t>ソルバーが吐き出す</a:t>
            </a:r>
            <a:r>
              <a:rPr lang="ja-JP" altLang="en-US" dirty="0">
                <a:solidFill>
                  <a:srgbClr val="FF0000"/>
                </a:solidFill>
              </a:rPr>
              <a:t>ログやメッセージファイルを精読</a:t>
            </a:r>
            <a:r>
              <a:rPr lang="ja-JP" altLang="en-US" dirty="0"/>
              <a:t>し，収束困難に陥った原因を調べることが解決への大切な手がかりになる．</a:t>
            </a:r>
            <a:endParaRPr lang="en-US" altLang="ja-JP" dirty="0"/>
          </a:p>
          <a:p>
            <a:pPr marL="0" indent="0">
              <a:buNone/>
            </a:pPr>
            <a:endParaRPr lang="en-US" altLang="ja-JP" dirty="0"/>
          </a:p>
        </p:txBody>
      </p:sp>
      <p:sp>
        <p:nvSpPr>
          <p:cNvPr id="3" name="タイトル 2">
            <a:extLst>
              <a:ext uri="{FF2B5EF4-FFF2-40B4-BE49-F238E27FC236}">
                <a16:creationId xmlns:a16="http://schemas.microsoft.com/office/drawing/2014/main" id="{9EABF73C-9F2E-4A78-DF15-F1C170343D8A}"/>
              </a:ext>
            </a:extLst>
          </p:cNvPr>
          <p:cNvSpPr>
            <a:spLocks noGrp="1"/>
          </p:cNvSpPr>
          <p:nvPr>
            <p:ph type="title"/>
          </p:nvPr>
        </p:nvSpPr>
        <p:spPr/>
        <p:txBody>
          <a:bodyPr/>
          <a:lstStyle/>
          <a:p>
            <a:r>
              <a:rPr kumimoji="1" lang="en-US" altLang="ja-JP" dirty="0"/>
              <a:t>8) </a:t>
            </a:r>
            <a:r>
              <a:rPr kumimoji="1" lang="ja-JP" altLang="en-US" dirty="0"/>
              <a:t>早期収束困難</a:t>
            </a:r>
          </a:p>
        </p:txBody>
      </p:sp>
      <p:sp>
        <p:nvSpPr>
          <p:cNvPr id="4" name="スライド番号プレースホルダー 3">
            <a:extLst>
              <a:ext uri="{FF2B5EF4-FFF2-40B4-BE49-F238E27FC236}">
                <a16:creationId xmlns:a16="http://schemas.microsoft.com/office/drawing/2014/main" id="{B74DF775-5529-E742-0F85-9D276F626672}"/>
              </a:ext>
            </a:extLst>
          </p:cNvPr>
          <p:cNvSpPr>
            <a:spLocks noGrp="1"/>
          </p:cNvSpPr>
          <p:nvPr>
            <p:ph type="sldNum" sz="quarter" idx="4"/>
          </p:nvPr>
        </p:nvSpPr>
        <p:spPr/>
        <p:txBody>
          <a:bodyPr/>
          <a:lstStyle/>
          <a:p>
            <a:r>
              <a:rPr lang="en-US" altLang="ja-JP"/>
              <a:t>P. </a:t>
            </a:r>
            <a:fld id="{F8FDF831-B0A3-4B44-A20D-7581D5587101}" type="slidenum">
              <a:rPr lang="ja-JP" altLang="en-US" smtClean="0"/>
              <a:pPr/>
              <a:t>40</a:t>
            </a:fld>
            <a:endParaRPr lang="ja-JP" altLang="en-US" dirty="0"/>
          </a:p>
        </p:txBody>
      </p:sp>
    </p:spTree>
    <p:extLst>
      <p:ext uri="{BB962C8B-B14F-4D97-AF65-F5344CB8AC3E}">
        <p14:creationId xmlns:p14="http://schemas.microsoft.com/office/powerpoint/2010/main" val="2753394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C827C4F-A1D1-8C0F-5B35-376139D441A1}"/>
              </a:ext>
            </a:extLst>
          </p:cNvPr>
          <p:cNvSpPr>
            <a:spLocks noGrp="1"/>
          </p:cNvSpPr>
          <p:nvPr>
            <p:ph idx="1"/>
          </p:nvPr>
        </p:nvSpPr>
        <p:spPr/>
        <p:txBody>
          <a:bodyPr/>
          <a:lstStyle/>
          <a:p>
            <a:r>
              <a:rPr lang="ja-JP" altLang="en-US" dirty="0"/>
              <a:t>原因と対策の例（その１）：</a:t>
            </a:r>
            <a:endParaRPr kumimoji="1" lang="en-US" altLang="ja-JP" dirty="0"/>
          </a:p>
          <a:p>
            <a:pPr marL="914400" lvl="1" indent="-457200">
              <a:buFont typeface="+mj-lt"/>
              <a:buAutoNum type="alphaLcPeriod"/>
            </a:pPr>
            <a:r>
              <a:rPr kumimoji="1" lang="ja-JP" altLang="en-US" b="1" u="sng" dirty="0">
                <a:effectLst>
                  <a:outerShdw blurRad="38100" dist="38100" dir="2700000" algn="tl">
                    <a:srgbClr val="000000">
                      <a:alpha val="43137"/>
                    </a:srgbClr>
                  </a:outerShdw>
                </a:effectLst>
              </a:rPr>
              <a:t>行列ソルバーに反復法を使用している．</a:t>
            </a:r>
            <a:br>
              <a:rPr lang="en-US" altLang="ja-JP" b="1" u="sng" dirty="0">
                <a:effectLst>
                  <a:outerShdw blurRad="38100" dist="38100" dir="2700000" algn="tl">
                    <a:srgbClr val="000000">
                      <a:alpha val="43137"/>
                    </a:srgbClr>
                  </a:outerShdw>
                </a:effectLst>
              </a:rPr>
            </a:br>
            <a:r>
              <a:rPr lang="ja-JP" altLang="en-US" dirty="0"/>
              <a:t>反復法</a:t>
            </a:r>
            <a:r>
              <a:rPr lang="en-US" altLang="ja-JP" dirty="0"/>
              <a:t>(CG,</a:t>
            </a:r>
            <a:r>
              <a:rPr lang="ja-JP" altLang="en-US" dirty="0"/>
              <a:t> </a:t>
            </a:r>
            <a:r>
              <a:rPr lang="en-US" altLang="ja-JP" dirty="0"/>
              <a:t>GMRES</a:t>
            </a:r>
            <a:r>
              <a:rPr lang="ja-JP" altLang="en-US" dirty="0"/>
              <a:t>など</a:t>
            </a:r>
            <a:r>
              <a:rPr lang="en-US" altLang="ja-JP" dirty="0"/>
              <a:t>)</a:t>
            </a:r>
            <a:r>
              <a:rPr lang="ja-JP" altLang="en-US" dirty="0"/>
              <a:t>で微圧縮問題を解くことは困難．</a:t>
            </a:r>
            <a:br>
              <a:rPr lang="en-US" altLang="ja-JP" dirty="0"/>
            </a:br>
            <a:r>
              <a:rPr lang="ja-JP" altLang="en-US" dirty="0"/>
              <a:t>如何なる前処理（</a:t>
            </a:r>
            <a:r>
              <a:rPr lang="en-US" altLang="ja-JP" dirty="0"/>
              <a:t>Jacobi, ILU</a:t>
            </a:r>
            <a:r>
              <a:rPr lang="ja-JP" altLang="en-US" dirty="0"/>
              <a:t>など）を施しても反復法で安定して解けた試しがない．</a:t>
            </a:r>
            <a:br>
              <a:rPr lang="en-US" altLang="ja-JP" dirty="0"/>
            </a:br>
            <a:r>
              <a:rPr lang="ja-JP" altLang="en-US" dirty="0"/>
              <a:t>微圧縮問題では必ず直接法を使用する必要がある．</a:t>
            </a:r>
            <a:br>
              <a:rPr lang="en-US" altLang="ja-JP" dirty="0"/>
            </a:br>
            <a:r>
              <a:rPr lang="ja-JP" altLang="en-US" dirty="0"/>
              <a:t>（自作コードの場合は</a:t>
            </a:r>
            <a:r>
              <a:rPr lang="en-US" altLang="ja-JP" dirty="0"/>
              <a:t>Intel MKL Paradiso</a:t>
            </a:r>
            <a:r>
              <a:rPr lang="ja-JP" altLang="en-US" dirty="0"/>
              <a:t>がオススメ．）</a:t>
            </a:r>
            <a:endParaRPr kumimoji="1" lang="en-US" altLang="ja-JP" dirty="0"/>
          </a:p>
          <a:p>
            <a:pPr marL="914400" lvl="1" indent="-457200">
              <a:buFont typeface="+mj-lt"/>
              <a:buAutoNum type="alphaLcPeriod"/>
            </a:pPr>
            <a:r>
              <a:rPr kumimoji="1" lang="ja-JP" altLang="en-US" b="1" u="sng" dirty="0">
                <a:effectLst>
                  <a:outerShdw blurRad="38100" dist="38100" dir="2700000" algn="tl">
                    <a:srgbClr val="000000">
                      <a:alpha val="43137"/>
                    </a:srgbClr>
                  </a:outerShdw>
                </a:effectLst>
              </a:rPr>
              <a:t>対称化した剛性マトリックスを使っている．</a:t>
            </a:r>
            <a:br>
              <a:rPr kumimoji="1" lang="ja-JP" altLang="en-US" b="1" u="sng" dirty="0">
                <a:effectLst>
                  <a:outerShdw blurRad="38100" dist="38100" dir="2700000" algn="tl">
                    <a:srgbClr val="000000">
                      <a:alpha val="43137"/>
                    </a:srgbClr>
                  </a:outerShdw>
                </a:effectLst>
              </a:rPr>
            </a:br>
            <a:r>
              <a:rPr kumimoji="1" lang="ja-JP" altLang="en-US" dirty="0"/>
              <a:t>前述の通り，大変形問題の正確な剛性マトリックスは非対称となる．</a:t>
            </a:r>
            <a:br>
              <a:rPr lang="en-US" altLang="ja-JP" dirty="0"/>
            </a:br>
            <a:r>
              <a:rPr lang="ja-JP" altLang="en-US" dirty="0"/>
              <a:t>無理やり対称化した近似剛性を使用すると収束速度が遅くなり（</a:t>
            </a:r>
            <a:r>
              <a:rPr lang="en-US" altLang="ja-JP" dirty="0"/>
              <a:t>Newton-Raphson</a:t>
            </a:r>
            <a:r>
              <a:rPr lang="ja-JP" altLang="en-US" dirty="0"/>
              <a:t>法の反復回数が多くなり），最悪収束しない場合もある．</a:t>
            </a:r>
            <a:br>
              <a:rPr kumimoji="1" lang="en-US" altLang="ja-JP" dirty="0"/>
            </a:br>
            <a:r>
              <a:rPr kumimoji="1" lang="ja-JP" altLang="en-US" dirty="0"/>
              <a:t>非対称のままの正確な剛性マトリックスを使用すると，改善する場合がある．</a:t>
            </a:r>
            <a:endParaRPr kumimoji="1" lang="en-US" altLang="ja-JP" dirty="0"/>
          </a:p>
          <a:p>
            <a:pPr marL="914400" lvl="1" indent="-457200">
              <a:buFont typeface="+mj-lt"/>
              <a:buAutoNum type="alphaLcPeriod"/>
            </a:pPr>
            <a:r>
              <a:rPr lang="en-US" altLang="ja-JP" b="1" u="sng" dirty="0">
                <a:effectLst>
                  <a:outerShdw blurRad="38100" dist="38100" dir="2700000" algn="tl">
                    <a:srgbClr val="000000">
                      <a:alpha val="43137"/>
                    </a:srgbClr>
                  </a:outerShdw>
                </a:effectLst>
              </a:rPr>
              <a:t>Newton-Raphson</a:t>
            </a:r>
            <a:r>
              <a:rPr lang="ja-JP" altLang="en-US" b="1" u="sng" dirty="0">
                <a:effectLst>
                  <a:outerShdw blurRad="38100" dist="38100" dir="2700000" algn="tl">
                    <a:srgbClr val="000000">
                      <a:alpha val="43137"/>
                    </a:srgbClr>
                  </a:outerShdw>
                </a:effectLst>
              </a:rPr>
              <a:t>ループの試行回数不足</a:t>
            </a:r>
            <a:br>
              <a:rPr lang="en-US" altLang="ja-JP" dirty="0"/>
            </a:br>
            <a:r>
              <a:rPr lang="ja-JP" altLang="en-US" dirty="0"/>
              <a:t>まずは準ニュートン法ではなく普通のニュートン法を使用していることを確認．</a:t>
            </a:r>
            <a:br>
              <a:rPr lang="en-US" altLang="ja-JP" dirty="0"/>
            </a:br>
            <a:r>
              <a:rPr lang="ja-JP" altLang="en-US" dirty="0"/>
              <a:t>試行回数を増やすオプションを付ける．</a:t>
            </a:r>
            <a:r>
              <a:rPr lang="en-US" altLang="ja-JP" dirty="0"/>
              <a:t>(*controls, analysis=discontinuous </a:t>
            </a:r>
            <a:r>
              <a:rPr lang="ja-JP" altLang="en-US" dirty="0"/>
              <a:t>等</a:t>
            </a:r>
            <a:r>
              <a:rPr lang="en-US" altLang="ja-JP" dirty="0"/>
              <a:t>)</a:t>
            </a:r>
            <a:br>
              <a:rPr lang="en-US" altLang="ja-JP" dirty="0"/>
            </a:br>
            <a:endParaRPr lang="en-US" altLang="ja-JP" dirty="0"/>
          </a:p>
          <a:p>
            <a:pPr lvl="1"/>
            <a:endParaRPr kumimoji="1" lang="en-US" altLang="ja-JP" dirty="0"/>
          </a:p>
        </p:txBody>
      </p:sp>
      <p:sp>
        <p:nvSpPr>
          <p:cNvPr id="3" name="タイトル 2">
            <a:extLst>
              <a:ext uri="{FF2B5EF4-FFF2-40B4-BE49-F238E27FC236}">
                <a16:creationId xmlns:a16="http://schemas.microsoft.com/office/drawing/2014/main" id="{9EABF73C-9F2E-4A78-DF15-F1C170343D8A}"/>
              </a:ext>
            </a:extLst>
          </p:cNvPr>
          <p:cNvSpPr>
            <a:spLocks noGrp="1"/>
          </p:cNvSpPr>
          <p:nvPr>
            <p:ph type="title"/>
          </p:nvPr>
        </p:nvSpPr>
        <p:spPr/>
        <p:txBody>
          <a:bodyPr/>
          <a:lstStyle/>
          <a:p>
            <a:r>
              <a:rPr kumimoji="1" lang="en-US" altLang="ja-JP" dirty="0"/>
              <a:t>8) </a:t>
            </a:r>
            <a:r>
              <a:rPr kumimoji="1" lang="ja-JP" altLang="en-US" dirty="0"/>
              <a:t>早期収束困難</a:t>
            </a:r>
          </a:p>
        </p:txBody>
      </p:sp>
      <p:sp>
        <p:nvSpPr>
          <p:cNvPr id="4" name="スライド番号プレースホルダー 3">
            <a:extLst>
              <a:ext uri="{FF2B5EF4-FFF2-40B4-BE49-F238E27FC236}">
                <a16:creationId xmlns:a16="http://schemas.microsoft.com/office/drawing/2014/main" id="{B74DF775-5529-E742-0F85-9D276F626672}"/>
              </a:ext>
            </a:extLst>
          </p:cNvPr>
          <p:cNvSpPr>
            <a:spLocks noGrp="1"/>
          </p:cNvSpPr>
          <p:nvPr>
            <p:ph type="sldNum" sz="quarter" idx="4"/>
          </p:nvPr>
        </p:nvSpPr>
        <p:spPr/>
        <p:txBody>
          <a:bodyPr/>
          <a:lstStyle/>
          <a:p>
            <a:r>
              <a:rPr lang="en-US" altLang="ja-JP"/>
              <a:t>P. </a:t>
            </a:r>
            <a:fld id="{F8FDF831-B0A3-4B44-A20D-7581D5587101}" type="slidenum">
              <a:rPr lang="ja-JP" altLang="en-US" smtClean="0"/>
              <a:pPr/>
              <a:t>41</a:t>
            </a:fld>
            <a:endParaRPr lang="ja-JP" altLang="en-US" dirty="0"/>
          </a:p>
        </p:txBody>
      </p:sp>
    </p:spTree>
    <p:extLst>
      <p:ext uri="{BB962C8B-B14F-4D97-AF65-F5344CB8AC3E}">
        <p14:creationId xmlns:p14="http://schemas.microsoft.com/office/powerpoint/2010/main" val="3626295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C7B25E4-AA85-1786-0109-4BA813B5E22D}"/>
              </a:ext>
            </a:extLst>
          </p:cNvPr>
          <p:cNvSpPr>
            <a:spLocks noGrp="1"/>
          </p:cNvSpPr>
          <p:nvPr>
            <p:ph idx="1"/>
          </p:nvPr>
        </p:nvSpPr>
        <p:spPr/>
        <p:txBody>
          <a:bodyPr/>
          <a:lstStyle/>
          <a:p>
            <a:r>
              <a:rPr kumimoji="1" lang="ja-JP" altLang="en-US" dirty="0"/>
              <a:t>具体例：非対称剛性マトリックスと最大</a:t>
            </a:r>
            <a:r>
              <a:rPr kumimoji="1" lang="en-US" altLang="ja-JP" dirty="0"/>
              <a:t>NR</a:t>
            </a:r>
            <a:r>
              <a:rPr kumimoji="1" lang="ja-JP" altLang="en-US" dirty="0"/>
              <a:t>反復回数増の効果について</a:t>
            </a:r>
          </a:p>
        </p:txBody>
      </p:sp>
      <p:sp>
        <p:nvSpPr>
          <p:cNvPr id="3" name="タイトル 2">
            <a:extLst>
              <a:ext uri="{FF2B5EF4-FFF2-40B4-BE49-F238E27FC236}">
                <a16:creationId xmlns:a16="http://schemas.microsoft.com/office/drawing/2014/main" id="{340C16D8-519C-BCD4-976A-CFAF5A551B0B}"/>
              </a:ext>
            </a:extLst>
          </p:cNvPr>
          <p:cNvSpPr>
            <a:spLocks noGrp="1"/>
          </p:cNvSpPr>
          <p:nvPr>
            <p:ph type="title"/>
          </p:nvPr>
        </p:nvSpPr>
        <p:spPr/>
        <p:txBody>
          <a:bodyPr/>
          <a:lstStyle/>
          <a:p>
            <a:r>
              <a:rPr kumimoji="1" lang="en-US" altLang="zh-TW" dirty="0"/>
              <a:t>8) </a:t>
            </a:r>
            <a:r>
              <a:rPr kumimoji="1" lang="zh-TW" altLang="en-US" dirty="0"/>
              <a:t>早期収束困難</a:t>
            </a:r>
            <a:endParaRPr kumimoji="1" lang="ja-JP" altLang="en-US" dirty="0"/>
          </a:p>
        </p:txBody>
      </p:sp>
      <p:sp>
        <p:nvSpPr>
          <p:cNvPr id="4" name="スライド番号プレースホルダー 3">
            <a:extLst>
              <a:ext uri="{FF2B5EF4-FFF2-40B4-BE49-F238E27FC236}">
                <a16:creationId xmlns:a16="http://schemas.microsoft.com/office/drawing/2014/main" id="{DEF10FD7-C2D0-9598-9118-A1C845240869}"/>
              </a:ext>
            </a:extLst>
          </p:cNvPr>
          <p:cNvSpPr>
            <a:spLocks noGrp="1"/>
          </p:cNvSpPr>
          <p:nvPr>
            <p:ph type="sldNum" sz="quarter" idx="4"/>
          </p:nvPr>
        </p:nvSpPr>
        <p:spPr/>
        <p:txBody>
          <a:bodyPr/>
          <a:lstStyle/>
          <a:p>
            <a:r>
              <a:rPr lang="en-US" altLang="ja-JP"/>
              <a:t>P. </a:t>
            </a:r>
            <a:fld id="{F8FDF831-B0A3-4B44-A20D-7581D5587101}" type="slidenum">
              <a:rPr lang="ja-JP" altLang="en-US" smtClean="0"/>
              <a:pPr/>
              <a:t>42</a:t>
            </a:fld>
            <a:endParaRPr lang="ja-JP" altLang="en-US" dirty="0"/>
          </a:p>
        </p:txBody>
      </p:sp>
      <p:sp>
        <p:nvSpPr>
          <p:cNvPr id="5" name="テキスト ボックス 4">
            <a:extLst>
              <a:ext uri="{FF2B5EF4-FFF2-40B4-BE49-F238E27FC236}">
                <a16:creationId xmlns:a16="http://schemas.microsoft.com/office/drawing/2014/main" id="{0FFC3D1C-3EB4-6353-49C0-F0DE8A47E640}"/>
              </a:ext>
            </a:extLst>
          </p:cNvPr>
          <p:cNvSpPr txBox="1"/>
          <p:nvPr/>
        </p:nvSpPr>
        <p:spPr>
          <a:xfrm>
            <a:off x="6348028" y="1520788"/>
            <a:ext cx="5699955" cy="4401205"/>
          </a:xfrm>
          <a:prstGeom prst="rect">
            <a:avLst/>
          </a:prstGeom>
          <a:solidFill>
            <a:schemeClr val="bg1">
              <a:lumMod val="75000"/>
            </a:schemeClr>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en-US" altLang="ja-JP" sz="2000" dirty="0">
                <a:latin typeface="MS UI Gothic" panose="020B0600070205080204" pitchFamily="50" charset="-128"/>
                <a:ea typeface="MS UI Gothic" panose="020B0600070205080204" pitchFamily="50" charset="-128"/>
              </a:rPr>
              <a:t>【</a:t>
            </a:r>
            <a:r>
              <a:rPr kumimoji="1" lang="ja-JP" altLang="en-US" sz="2000" dirty="0">
                <a:latin typeface="MS UI Gothic" panose="020B0600070205080204" pitchFamily="50" charset="-128"/>
                <a:ea typeface="MS UI Gothic" panose="020B0600070205080204" pitchFamily="50" charset="-128"/>
              </a:rPr>
              <a:t>解析条件</a:t>
            </a:r>
            <a:r>
              <a:rPr kumimoji="1" lang="en-US" altLang="ja-JP" sz="2000" dirty="0">
                <a:latin typeface="MS UI Gothic" panose="020B0600070205080204" pitchFamily="50" charset="-128"/>
                <a:ea typeface="MS UI Gothic" panose="020B0600070205080204" pitchFamily="50" charset="-128"/>
              </a:rPr>
              <a:t>】</a:t>
            </a:r>
          </a:p>
          <a:p>
            <a:pPr marL="342900" indent="-342900">
              <a:buFont typeface="Wingdings" panose="05000000000000000000" pitchFamily="2" charset="2"/>
              <a:buChar char="Ø"/>
            </a:pPr>
            <a:r>
              <a:rPr kumimoji="1" lang="ja-JP" altLang="en-US" sz="2000" dirty="0">
                <a:latin typeface="MS UI Gothic" panose="020B0600070205080204" pitchFamily="50" charset="-128"/>
                <a:ea typeface="MS UI Gothic" panose="020B0600070205080204" pitchFamily="50" charset="-128"/>
              </a:rPr>
              <a:t>１要素検証．</a:t>
            </a:r>
            <a:endParaRPr kumimoji="1" lang="en-US" altLang="ja-JP" sz="2000"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Ø"/>
            </a:pPr>
            <a:r>
              <a:rPr lang="ja-JP" altLang="en-US" sz="2000" dirty="0">
                <a:latin typeface="MS UI Gothic" panose="020B0600070205080204" pitchFamily="50" charset="-128"/>
                <a:ea typeface="MS UI Gothic" panose="020B0600070205080204" pitchFamily="50" charset="-128"/>
              </a:rPr>
              <a:t>正方形の要素を引っ張って，縦約２倍・横約半分の長方形にするだけの大変形解析．</a:t>
            </a:r>
            <a:endParaRPr kumimoji="1" lang="en-US" altLang="ja-JP" sz="2000"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Ø"/>
            </a:pPr>
            <a:r>
              <a:rPr lang="ja-JP" altLang="en-US" sz="2000" dirty="0">
                <a:latin typeface="MS UI Gothic" panose="020B0600070205080204" pitchFamily="50" charset="-128"/>
                <a:ea typeface="MS UI Gothic" panose="020B0600070205080204" pitchFamily="50" charset="-128"/>
              </a:rPr>
              <a:t>使用した要素は</a:t>
            </a:r>
            <a:r>
              <a:rPr lang="en-US" altLang="ja-JP" sz="2000" dirty="0">
                <a:latin typeface="MS UI Gothic" panose="020B0600070205080204" pitchFamily="50" charset="-128"/>
                <a:ea typeface="MS UI Gothic" panose="020B0600070205080204" pitchFamily="50" charset="-128"/>
              </a:rPr>
              <a:t>CPE4</a:t>
            </a:r>
            <a:r>
              <a:rPr lang="ja-JP" altLang="en-US" sz="2000" dirty="0">
                <a:latin typeface="MS UI Gothic" panose="020B0600070205080204" pitchFamily="50" charset="-128"/>
                <a:ea typeface="MS UI Gothic" panose="020B0600070205080204" pitchFamily="50" charset="-128"/>
              </a:rPr>
              <a:t>．</a:t>
            </a:r>
            <a:endParaRPr lang="en-US" altLang="ja-JP" sz="2000"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Ø"/>
            </a:pPr>
            <a:r>
              <a:rPr lang="ja-JP" altLang="en-US" sz="2000" dirty="0">
                <a:latin typeface="MS UI Gothic" panose="020B0600070205080204" pitchFamily="50" charset="-128"/>
                <a:ea typeface="MS UI Gothic" panose="020B0600070205080204" pitchFamily="50" charset="-128"/>
              </a:rPr>
              <a:t>材料は初期ポアソン比</a:t>
            </a:r>
            <a:r>
              <a:rPr lang="en-US" altLang="ja-JP" sz="2000" dirty="0">
                <a:solidFill>
                  <a:srgbClr val="C00000"/>
                </a:solidFill>
                <a:latin typeface="MS UI Gothic" panose="020B0600070205080204" pitchFamily="50" charset="-128"/>
                <a:ea typeface="MS UI Gothic" panose="020B0600070205080204" pitchFamily="50" charset="-128"/>
              </a:rPr>
              <a:t>0.49</a:t>
            </a:r>
            <a:r>
              <a:rPr lang="ja-JP" altLang="en-US" sz="2000" dirty="0">
                <a:latin typeface="MS UI Gothic" panose="020B0600070205080204" pitchFamily="50" charset="-128"/>
                <a:ea typeface="MS UI Gothic" panose="020B0600070205080204" pitchFamily="50" charset="-128"/>
              </a:rPr>
              <a:t>の</a:t>
            </a:r>
            <a:r>
              <a:rPr lang="en-US" altLang="ja-JP" sz="2000" dirty="0">
                <a:latin typeface="MS UI Gothic" panose="020B0600070205080204" pitchFamily="50" charset="-128"/>
                <a:ea typeface="MS UI Gothic" panose="020B0600070205080204" pitchFamily="50" charset="-128"/>
              </a:rPr>
              <a:t>Neo-Hooke</a:t>
            </a:r>
            <a:r>
              <a:rPr lang="ja-JP" altLang="en-US" sz="2000" dirty="0">
                <a:latin typeface="MS UI Gothic" panose="020B0600070205080204" pitchFamily="50" charset="-128"/>
                <a:ea typeface="MS UI Gothic" panose="020B0600070205080204" pitchFamily="50" charset="-128"/>
              </a:rPr>
              <a:t>超弾性体．</a:t>
            </a:r>
            <a:endParaRPr lang="en-US" altLang="ja-JP" sz="2000"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Ø"/>
            </a:pPr>
            <a:r>
              <a:rPr kumimoji="1" lang="ja-JP" altLang="en-US" sz="2000" dirty="0">
                <a:latin typeface="MS UI Gothic" panose="020B0600070205080204" pitchFamily="50" charset="-128"/>
                <a:ea typeface="MS UI Gothic" panose="020B0600070205080204" pitchFamily="50" charset="-128"/>
              </a:rPr>
              <a:t>行列解法は直接法．</a:t>
            </a:r>
            <a:endParaRPr kumimoji="1" lang="en-US" altLang="ja-JP" sz="2000"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Ø"/>
            </a:pPr>
            <a:r>
              <a:rPr kumimoji="1" lang="ja-JP" altLang="en-US" sz="2000" dirty="0">
                <a:latin typeface="MS UI Gothic" panose="020B0600070205080204" pitchFamily="50" charset="-128"/>
                <a:ea typeface="MS UI Gothic" panose="020B0600070205080204" pitchFamily="50" charset="-128"/>
              </a:rPr>
              <a:t>３種類の方法：</a:t>
            </a:r>
            <a:endParaRPr kumimoji="1" lang="en-US" altLang="ja-JP" sz="2000" dirty="0">
              <a:latin typeface="MS UI Gothic" panose="020B0600070205080204" pitchFamily="50" charset="-128"/>
              <a:ea typeface="MS UI Gothic" panose="020B0600070205080204" pitchFamily="50" charset="-128"/>
            </a:endParaRPr>
          </a:p>
          <a:p>
            <a:pPr marL="914400" lvl="1" indent="-457200">
              <a:buFont typeface="+mj-lt"/>
              <a:buAutoNum type="arabicPeriod"/>
            </a:pPr>
            <a:r>
              <a:rPr lang="ja-JP" altLang="en-US" sz="2000" dirty="0">
                <a:latin typeface="MS UI Gothic" panose="020B0600070205080204" pitchFamily="50" charset="-128"/>
                <a:ea typeface="MS UI Gothic" panose="020B0600070205080204" pitchFamily="50" charset="-128"/>
              </a:rPr>
              <a:t>対称剛性：デフォルト設定のまま</a:t>
            </a:r>
            <a:endParaRPr lang="en-US" altLang="ja-JP" sz="2000" dirty="0">
              <a:latin typeface="MS UI Gothic" panose="020B0600070205080204" pitchFamily="50" charset="-128"/>
              <a:ea typeface="MS UI Gothic" panose="020B0600070205080204" pitchFamily="50" charset="-128"/>
            </a:endParaRPr>
          </a:p>
          <a:p>
            <a:pPr marL="914400" lvl="1" indent="-457200">
              <a:buFont typeface="+mj-lt"/>
              <a:buAutoNum type="arabicPeriod"/>
            </a:pPr>
            <a:r>
              <a:rPr lang="ja-JP" altLang="en-US" sz="2000" dirty="0">
                <a:latin typeface="MS UI Gothic" panose="020B0600070205080204" pitchFamily="50" charset="-128"/>
                <a:ea typeface="MS UI Gothic" panose="020B0600070205080204" pitchFamily="50" charset="-128"/>
              </a:rPr>
              <a:t>最大</a:t>
            </a:r>
            <a:r>
              <a:rPr lang="en-US" altLang="ja-JP" sz="2000" dirty="0">
                <a:latin typeface="MS UI Gothic" panose="020B0600070205080204" pitchFamily="50" charset="-128"/>
                <a:ea typeface="MS UI Gothic" panose="020B0600070205080204" pitchFamily="50" charset="-128"/>
              </a:rPr>
              <a:t>NR</a:t>
            </a:r>
            <a:r>
              <a:rPr lang="ja-JP" altLang="en-US" sz="2000" dirty="0">
                <a:latin typeface="MS UI Gothic" panose="020B0600070205080204" pitchFamily="50" charset="-128"/>
                <a:ea typeface="MS UI Gothic" panose="020B0600070205080204" pitchFamily="50" charset="-128"/>
              </a:rPr>
              <a:t>反復回数増：</a:t>
            </a:r>
            <a:r>
              <a:rPr lang="en-US" altLang="ja-JP" sz="2000" dirty="0">
                <a:latin typeface="MS UI Gothic" panose="020B0600070205080204" pitchFamily="50" charset="-128"/>
                <a:ea typeface="MS UI Gothic" panose="020B0600070205080204" pitchFamily="50" charset="-128"/>
              </a:rPr>
              <a:t>*Static</a:t>
            </a:r>
            <a:r>
              <a:rPr lang="ja-JP" altLang="en-US" sz="2000" dirty="0">
                <a:latin typeface="MS UI Gothic" panose="020B0600070205080204" pitchFamily="50" charset="-128"/>
                <a:ea typeface="MS UI Gothic" panose="020B0600070205080204" pitchFamily="50" charset="-128"/>
              </a:rPr>
              <a:t>の後に</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a:t>
            </a:r>
            <a:r>
              <a:rPr lang="en-US" altLang="ja-JP" sz="2000" dirty="0">
                <a:latin typeface="MS UI Gothic" panose="020B0600070205080204" pitchFamily="50" charset="-128"/>
                <a:ea typeface="MS UI Gothic" panose="020B0600070205080204" pitchFamily="50" charset="-128"/>
              </a:rPr>
              <a:t>*controls, analysis=discontinuous</a:t>
            </a:r>
            <a:r>
              <a:rPr lang="ja-JP" altLang="en-US" sz="2000" dirty="0">
                <a:latin typeface="MS UI Gothic" panose="020B0600070205080204" pitchFamily="50" charset="-128"/>
                <a:ea typeface="MS UI Gothic" panose="020B0600070205080204" pitchFamily="50" charset="-128"/>
              </a:rPr>
              <a:t>」を追加．</a:t>
            </a:r>
            <a:endParaRPr lang="en-US" altLang="ja-JP" sz="2000" dirty="0">
              <a:latin typeface="MS UI Gothic" panose="020B0600070205080204" pitchFamily="50" charset="-128"/>
              <a:ea typeface="MS UI Gothic" panose="020B0600070205080204" pitchFamily="50" charset="-128"/>
            </a:endParaRPr>
          </a:p>
          <a:p>
            <a:pPr marL="914400" lvl="1" indent="-457200">
              <a:buFont typeface="+mj-lt"/>
              <a:buAutoNum type="arabicPeriod"/>
            </a:pPr>
            <a:r>
              <a:rPr kumimoji="1" lang="ja-JP" altLang="en-US" sz="2000" dirty="0">
                <a:latin typeface="MS UI Gothic" panose="020B0600070205080204" pitchFamily="50" charset="-128"/>
                <a:ea typeface="MS UI Gothic" panose="020B0600070205080204" pitchFamily="50" charset="-128"/>
              </a:rPr>
              <a:t>非対称剛性：</a:t>
            </a:r>
            <a:r>
              <a:rPr kumimoji="1" lang="en-US" altLang="ja-JP" sz="2000" dirty="0">
                <a:latin typeface="MS UI Gothic" panose="020B0600070205080204" pitchFamily="50" charset="-128"/>
                <a:ea typeface="MS UI Gothic" panose="020B0600070205080204" pitchFamily="50" charset="-128"/>
              </a:rPr>
              <a:t>*Step</a:t>
            </a:r>
            <a:r>
              <a:rPr kumimoji="1" lang="ja-JP" altLang="en-US" sz="2000" dirty="0">
                <a:latin typeface="MS UI Gothic" panose="020B0600070205080204" pitchFamily="50" charset="-128"/>
                <a:ea typeface="MS UI Gothic" panose="020B0600070205080204" pitchFamily="50" charset="-128"/>
              </a:rPr>
              <a:t>に</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a:t>
            </a:r>
            <a:r>
              <a:rPr kumimoji="1" lang="en-US" altLang="ja-JP" sz="2000" dirty="0" err="1">
                <a:latin typeface="MS UI Gothic" panose="020B0600070205080204" pitchFamily="50" charset="-128"/>
                <a:ea typeface="MS UI Gothic" panose="020B0600070205080204" pitchFamily="50" charset="-128"/>
              </a:rPr>
              <a:t>unsymm</a:t>
            </a:r>
            <a:r>
              <a:rPr kumimoji="1" lang="en-US" altLang="ja-JP" sz="2000" dirty="0">
                <a:latin typeface="MS UI Gothic" panose="020B0600070205080204" pitchFamily="50" charset="-128"/>
                <a:ea typeface="MS UI Gothic" panose="020B0600070205080204" pitchFamily="50" charset="-128"/>
              </a:rPr>
              <a:t>=YES</a:t>
            </a:r>
            <a:r>
              <a:rPr kumimoji="1" lang="ja-JP" altLang="en-US" sz="2000" dirty="0">
                <a:latin typeface="MS UI Gothic" panose="020B0600070205080204" pitchFamily="50" charset="-128"/>
                <a:ea typeface="MS UI Gothic" panose="020B0600070205080204" pitchFamily="50" charset="-128"/>
              </a:rPr>
              <a:t>」オプションを追加．</a:t>
            </a:r>
            <a:endParaRPr kumimoji="1" lang="en-US" altLang="ja-JP" sz="2000"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Ø"/>
            </a:pPr>
            <a:r>
              <a:rPr kumimoji="1" lang="en-US" altLang="ja-JP" sz="2000" dirty="0">
                <a:latin typeface="MS UI Gothic" panose="020B0600070205080204" pitchFamily="50" charset="-128"/>
                <a:ea typeface="MS UI Gothic" panose="020B0600070205080204" pitchFamily="50" charset="-128"/>
              </a:rPr>
              <a:t>NR</a:t>
            </a:r>
            <a:r>
              <a:rPr kumimoji="1" lang="ja-JP" altLang="en-US" sz="2000" dirty="0">
                <a:latin typeface="MS UI Gothic" panose="020B0600070205080204" pitchFamily="50" charset="-128"/>
                <a:ea typeface="MS UI Gothic" panose="020B0600070205080204" pitchFamily="50" charset="-128"/>
              </a:rPr>
              <a:t>反復の収束の様子を比較．</a:t>
            </a:r>
            <a:endParaRPr kumimoji="1" lang="en-US" altLang="ja-JP" sz="2000" dirty="0">
              <a:latin typeface="MS UI Gothic" panose="020B0600070205080204" pitchFamily="50" charset="-128"/>
              <a:ea typeface="MS UI Gothic" panose="020B0600070205080204" pitchFamily="50" charset="-128"/>
            </a:endParaRPr>
          </a:p>
        </p:txBody>
      </p:sp>
      <p:pic>
        <p:nvPicPr>
          <p:cNvPr id="6" name="for_anim">
            <a:hlinkClick r:id="" action="ppaction://media"/>
            <a:extLst>
              <a:ext uri="{FF2B5EF4-FFF2-40B4-BE49-F238E27FC236}">
                <a16:creationId xmlns:a16="http://schemas.microsoft.com/office/drawing/2014/main" id="{A7CB1C45-46F0-F89C-1752-C905222BD6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5098" y="1033599"/>
            <a:ext cx="4403703" cy="5344891"/>
          </a:xfrm>
          <a:prstGeom prst="rect">
            <a:avLst/>
          </a:prstGeom>
        </p:spPr>
      </p:pic>
      <p:grpSp>
        <p:nvGrpSpPr>
          <p:cNvPr id="7" name="グループ化 6">
            <a:extLst>
              <a:ext uri="{FF2B5EF4-FFF2-40B4-BE49-F238E27FC236}">
                <a16:creationId xmlns:a16="http://schemas.microsoft.com/office/drawing/2014/main" id="{C5384B6A-E69B-6885-8276-DBFACE915899}"/>
              </a:ext>
            </a:extLst>
          </p:cNvPr>
          <p:cNvGrpSpPr>
            <a:grpSpLocks noChangeAspect="1"/>
          </p:cNvGrpSpPr>
          <p:nvPr/>
        </p:nvGrpSpPr>
        <p:grpSpPr>
          <a:xfrm>
            <a:off x="3719736" y="6295446"/>
            <a:ext cx="251565" cy="337910"/>
            <a:chOff x="5807505" y="5597687"/>
            <a:chExt cx="576064" cy="773788"/>
          </a:xfrm>
        </p:grpSpPr>
        <p:sp>
          <p:nvSpPr>
            <p:cNvPr id="8" name="二等辺三角形 7">
              <a:extLst>
                <a:ext uri="{FF2B5EF4-FFF2-40B4-BE49-F238E27FC236}">
                  <a16:creationId xmlns:a16="http://schemas.microsoft.com/office/drawing/2014/main" id="{05548881-89E1-C695-543B-DC8052E68A8F}"/>
                </a:ext>
              </a:extLst>
            </p:cNvPr>
            <p:cNvSpPr/>
            <p:nvPr/>
          </p:nvSpPr>
          <p:spPr>
            <a:xfrm>
              <a:off x="5807505" y="5597687"/>
              <a:ext cx="576064" cy="496607"/>
            </a:xfrm>
            <a:prstGeom prst="triangle">
              <a:avLst/>
            </a:prstGeom>
            <a:no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9" name="楕円 8">
              <a:extLst>
                <a:ext uri="{FF2B5EF4-FFF2-40B4-BE49-F238E27FC236}">
                  <a16:creationId xmlns:a16="http://schemas.microsoft.com/office/drawing/2014/main" id="{842775CC-5266-F91A-A1C1-59614AB5092F}"/>
                </a:ext>
              </a:extLst>
            </p:cNvPr>
            <p:cNvSpPr/>
            <p:nvPr/>
          </p:nvSpPr>
          <p:spPr>
            <a:xfrm>
              <a:off x="5807505" y="6120445"/>
              <a:ext cx="257749" cy="251030"/>
            </a:xfrm>
            <a:prstGeom prst="ellipse">
              <a:avLst/>
            </a:prstGeom>
            <a:no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0" name="楕円 9">
              <a:extLst>
                <a:ext uri="{FF2B5EF4-FFF2-40B4-BE49-F238E27FC236}">
                  <a16:creationId xmlns:a16="http://schemas.microsoft.com/office/drawing/2014/main" id="{FF45D9B8-1961-02B0-6810-C59CC0186AF4}"/>
                </a:ext>
              </a:extLst>
            </p:cNvPr>
            <p:cNvSpPr/>
            <p:nvPr/>
          </p:nvSpPr>
          <p:spPr>
            <a:xfrm>
              <a:off x="6125820" y="6120445"/>
              <a:ext cx="257749" cy="251030"/>
            </a:xfrm>
            <a:prstGeom prst="ellipse">
              <a:avLst/>
            </a:prstGeom>
            <a:no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grpSp>
      <p:grpSp>
        <p:nvGrpSpPr>
          <p:cNvPr id="11" name="グループ化 10">
            <a:extLst>
              <a:ext uri="{FF2B5EF4-FFF2-40B4-BE49-F238E27FC236}">
                <a16:creationId xmlns:a16="http://schemas.microsoft.com/office/drawing/2014/main" id="{F0746AAA-32BB-AE16-E021-BFF873B7BE76}"/>
              </a:ext>
            </a:extLst>
          </p:cNvPr>
          <p:cNvGrpSpPr>
            <a:grpSpLocks noChangeAspect="1"/>
          </p:cNvGrpSpPr>
          <p:nvPr/>
        </p:nvGrpSpPr>
        <p:grpSpPr>
          <a:xfrm rot="5400000">
            <a:off x="2164858" y="4718438"/>
            <a:ext cx="251565" cy="337910"/>
            <a:chOff x="5807505" y="5597687"/>
            <a:chExt cx="576064" cy="773788"/>
          </a:xfrm>
        </p:grpSpPr>
        <p:sp>
          <p:nvSpPr>
            <p:cNvPr id="12" name="二等辺三角形 11">
              <a:extLst>
                <a:ext uri="{FF2B5EF4-FFF2-40B4-BE49-F238E27FC236}">
                  <a16:creationId xmlns:a16="http://schemas.microsoft.com/office/drawing/2014/main" id="{792CE074-C5F5-8594-6862-A9755AAB6C50}"/>
                </a:ext>
              </a:extLst>
            </p:cNvPr>
            <p:cNvSpPr/>
            <p:nvPr/>
          </p:nvSpPr>
          <p:spPr>
            <a:xfrm>
              <a:off x="5807505" y="5597687"/>
              <a:ext cx="576064" cy="496607"/>
            </a:xfrm>
            <a:prstGeom prst="triangle">
              <a:avLst/>
            </a:prstGeom>
            <a:no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3" name="楕円 12">
              <a:extLst>
                <a:ext uri="{FF2B5EF4-FFF2-40B4-BE49-F238E27FC236}">
                  <a16:creationId xmlns:a16="http://schemas.microsoft.com/office/drawing/2014/main" id="{4E3E52D8-62C9-73AA-7D95-ED9F75A571D0}"/>
                </a:ext>
              </a:extLst>
            </p:cNvPr>
            <p:cNvSpPr/>
            <p:nvPr/>
          </p:nvSpPr>
          <p:spPr>
            <a:xfrm>
              <a:off x="5807505" y="6120445"/>
              <a:ext cx="257749" cy="251030"/>
            </a:xfrm>
            <a:prstGeom prst="ellipse">
              <a:avLst/>
            </a:prstGeom>
            <a:no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
          <p:nvSpPr>
            <p:cNvPr id="14" name="楕円 13">
              <a:extLst>
                <a:ext uri="{FF2B5EF4-FFF2-40B4-BE49-F238E27FC236}">
                  <a16:creationId xmlns:a16="http://schemas.microsoft.com/office/drawing/2014/main" id="{356B1305-B980-4C1E-07AD-B73CE4944641}"/>
                </a:ext>
              </a:extLst>
            </p:cNvPr>
            <p:cNvSpPr/>
            <p:nvPr/>
          </p:nvSpPr>
          <p:spPr>
            <a:xfrm>
              <a:off x="6125820" y="6120445"/>
              <a:ext cx="257749" cy="251030"/>
            </a:xfrm>
            <a:prstGeom prst="ellipse">
              <a:avLst/>
            </a:prstGeom>
            <a:no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grpSp>
    </p:spTree>
    <p:extLst>
      <p:ext uri="{BB962C8B-B14F-4D97-AF65-F5344CB8AC3E}">
        <p14:creationId xmlns:p14="http://schemas.microsoft.com/office/powerpoint/2010/main" val="347666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05FAB-562E-7290-0CA4-B4B08E344221}"/>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967A712-D92C-B21E-8DFA-C990CB459C50}"/>
              </a:ext>
            </a:extLst>
          </p:cNvPr>
          <p:cNvSpPr>
            <a:spLocks noGrp="1"/>
          </p:cNvSpPr>
          <p:nvPr>
            <p:ph idx="1"/>
          </p:nvPr>
        </p:nvSpPr>
        <p:spPr/>
        <p:txBody>
          <a:bodyPr/>
          <a:lstStyle/>
          <a:p>
            <a:pPr>
              <a:buFont typeface="Wingdings" panose="05000000000000000000" pitchFamily="2" charset="2"/>
              <a:buChar char="p"/>
            </a:pPr>
            <a:r>
              <a:rPr kumimoji="1" lang="ja-JP" altLang="en-US" dirty="0"/>
              <a:t>対称剛性を使用した場合（デフォルト設定）の</a:t>
            </a:r>
            <a:r>
              <a:rPr kumimoji="1" lang="en-US" altLang="ja-JP" dirty="0" err="1"/>
              <a:t>sta</a:t>
            </a:r>
            <a:r>
              <a:rPr kumimoji="1" lang="ja-JP" altLang="en-US" dirty="0"/>
              <a:t>ファイルの中身</a:t>
            </a:r>
          </a:p>
        </p:txBody>
      </p:sp>
      <p:sp>
        <p:nvSpPr>
          <p:cNvPr id="3" name="タイトル 2">
            <a:extLst>
              <a:ext uri="{FF2B5EF4-FFF2-40B4-BE49-F238E27FC236}">
                <a16:creationId xmlns:a16="http://schemas.microsoft.com/office/drawing/2014/main" id="{E0F9C954-D1FD-91D9-D2CA-DC1F36367085}"/>
              </a:ext>
            </a:extLst>
          </p:cNvPr>
          <p:cNvSpPr>
            <a:spLocks noGrp="1"/>
          </p:cNvSpPr>
          <p:nvPr>
            <p:ph type="title"/>
          </p:nvPr>
        </p:nvSpPr>
        <p:spPr/>
        <p:txBody>
          <a:bodyPr/>
          <a:lstStyle/>
          <a:p>
            <a:r>
              <a:rPr kumimoji="1" lang="en-US" altLang="zh-TW" dirty="0"/>
              <a:t>8) </a:t>
            </a:r>
            <a:r>
              <a:rPr kumimoji="1" lang="zh-TW" altLang="en-US" dirty="0"/>
              <a:t>早期収束困難</a:t>
            </a:r>
            <a:endParaRPr kumimoji="1" lang="ja-JP" altLang="en-US" dirty="0"/>
          </a:p>
        </p:txBody>
      </p:sp>
      <p:sp>
        <p:nvSpPr>
          <p:cNvPr id="4" name="スライド番号プレースホルダー 3">
            <a:extLst>
              <a:ext uri="{FF2B5EF4-FFF2-40B4-BE49-F238E27FC236}">
                <a16:creationId xmlns:a16="http://schemas.microsoft.com/office/drawing/2014/main" id="{9ABC1787-BB0D-4637-7869-799B2EA5D456}"/>
              </a:ext>
            </a:extLst>
          </p:cNvPr>
          <p:cNvSpPr>
            <a:spLocks noGrp="1"/>
          </p:cNvSpPr>
          <p:nvPr>
            <p:ph type="sldNum" sz="quarter" idx="4"/>
          </p:nvPr>
        </p:nvSpPr>
        <p:spPr/>
        <p:txBody>
          <a:bodyPr/>
          <a:lstStyle/>
          <a:p>
            <a:r>
              <a:rPr lang="en-US" altLang="ja-JP"/>
              <a:t>P. </a:t>
            </a:r>
            <a:fld id="{F8FDF831-B0A3-4B44-A20D-7581D5587101}" type="slidenum">
              <a:rPr lang="ja-JP" altLang="en-US" smtClean="0"/>
              <a:pPr/>
              <a:t>43</a:t>
            </a:fld>
            <a:endParaRPr lang="ja-JP" altLang="en-US" dirty="0"/>
          </a:p>
        </p:txBody>
      </p:sp>
      <p:sp>
        <p:nvSpPr>
          <p:cNvPr id="5" name="テキスト ボックス 4">
            <a:extLst>
              <a:ext uri="{FF2B5EF4-FFF2-40B4-BE49-F238E27FC236}">
                <a16:creationId xmlns:a16="http://schemas.microsoft.com/office/drawing/2014/main" id="{9216B8E2-68D0-10D1-0FEA-05F6F35E5195}"/>
              </a:ext>
            </a:extLst>
          </p:cNvPr>
          <p:cNvSpPr txBox="1"/>
          <p:nvPr/>
        </p:nvSpPr>
        <p:spPr>
          <a:xfrm>
            <a:off x="982969" y="1088740"/>
            <a:ext cx="10225136" cy="5262979"/>
          </a:xfrm>
          <a:prstGeom prst="rect">
            <a:avLst/>
          </a:prstGeom>
          <a:solidFill>
            <a:schemeClr val="tx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ja-JP" sz="1600" dirty="0">
                <a:solidFill>
                  <a:schemeClr val="bg1"/>
                </a:solidFill>
                <a:latin typeface="Consolas" panose="020B0609020204030204" pitchFamily="49" charset="0"/>
                <a:ea typeface="MS UI Gothic" panose="020B0600070205080204" pitchFamily="50" charset="-128"/>
              </a:rPr>
              <a:t> Abaqus/Standard 2024                  DATE 03-Dec-2024 TIME 16:08:40</a:t>
            </a:r>
          </a:p>
          <a:p>
            <a:r>
              <a:rPr lang="en-US" altLang="ja-JP" sz="1600" dirty="0">
                <a:solidFill>
                  <a:schemeClr val="bg1"/>
                </a:solidFill>
                <a:latin typeface="Consolas" panose="020B0609020204030204" pitchFamily="49" charset="0"/>
                <a:ea typeface="MS UI Gothic" panose="020B0600070205080204" pitchFamily="50" charset="-128"/>
              </a:rPr>
              <a:t> SUMMARY OF JOB INFORMATION:</a:t>
            </a:r>
          </a:p>
          <a:p>
            <a:r>
              <a:rPr lang="en-US" altLang="ja-JP" sz="1600" dirty="0">
                <a:solidFill>
                  <a:schemeClr val="bg1"/>
                </a:solidFill>
                <a:latin typeface="Consolas" panose="020B0609020204030204" pitchFamily="49" charset="0"/>
                <a:ea typeface="MS UI Gothic" panose="020B0600070205080204" pitchFamily="50" charset="-128"/>
              </a:rPr>
              <a:t> STEP  INC ATT SEVERE EQUIL TOTAL  </a:t>
            </a:r>
            <a:r>
              <a:rPr lang="en-US" altLang="ja-JP" sz="1600" dirty="0" err="1">
                <a:solidFill>
                  <a:schemeClr val="bg1"/>
                </a:solidFill>
                <a:latin typeface="Consolas" panose="020B0609020204030204" pitchFamily="49" charset="0"/>
                <a:ea typeface="MS UI Gothic" panose="020B0600070205080204" pitchFamily="50" charset="-128"/>
              </a:rPr>
              <a:t>TOTAL</a:t>
            </a:r>
            <a:r>
              <a:rPr lang="en-US" altLang="ja-JP" sz="1600" dirty="0">
                <a:solidFill>
                  <a:schemeClr val="bg1"/>
                </a:solidFill>
                <a:latin typeface="Consolas" panose="020B0609020204030204" pitchFamily="49" charset="0"/>
                <a:ea typeface="MS UI Gothic" panose="020B0600070205080204" pitchFamily="50" charset="-128"/>
              </a:rPr>
              <a:t>      STEP       INC OF       DOF    IF</a:t>
            </a:r>
          </a:p>
          <a:p>
            <a:r>
              <a:rPr lang="en-US" altLang="ja-JP" sz="1600" dirty="0">
                <a:solidFill>
                  <a:schemeClr val="bg1"/>
                </a:solidFill>
                <a:latin typeface="Consolas" panose="020B0609020204030204" pitchFamily="49" charset="0"/>
                <a:ea typeface="MS UI Gothic" panose="020B0600070205080204" pitchFamily="50" charset="-128"/>
              </a:rPr>
              <a:t>               DISCON ITERS </a:t>
            </a:r>
            <a:r>
              <a:rPr lang="en-US" altLang="ja-JP" sz="1600" dirty="0" err="1">
                <a:solidFill>
                  <a:schemeClr val="bg1"/>
                </a:solidFill>
                <a:latin typeface="Consolas" panose="020B0609020204030204" pitchFamily="49" charset="0"/>
                <a:ea typeface="MS UI Gothic" panose="020B0600070205080204" pitchFamily="50" charset="-128"/>
              </a:rPr>
              <a:t>ITERS</a:t>
            </a:r>
            <a:r>
              <a:rPr lang="en-US" altLang="ja-JP" sz="1600" dirty="0">
                <a:solidFill>
                  <a:schemeClr val="bg1"/>
                </a:solidFill>
                <a:latin typeface="Consolas" panose="020B0609020204030204" pitchFamily="49" charset="0"/>
                <a:ea typeface="MS UI Gothic" panose="020B0600070205080204" pitchFamily="50" charset="-128"/>
              </a:rPr>
              <a:t>  TIME/    TIME/LPF    TIME/LPF    MONITOR RIKS</a:t>
            </a:r>
          </a:p>
          <a:p>
            <a:r>
              <a:rPr lang="en-US" altLang="ja-JP" sz="1600" dirty="0">
                <a:solidFill>
                  <a:schemeClr val="bg1"/>
                </a:solidFill>
                <a:latin typeface="Consolas" panose="020B0609020204030204" pitchFamily="49" charset="0"/>
                <a:ea typeface="MS UI Gothic" panose="020B0600070205080204" pitchFamily="50" charset="-128"/>
              </a:rPr>
              <a:t>               ITERS               FREQ</a:t>
            </a:r>
          </a:p>
          <a:p>
            <a:r>
              <a:rPr lang="en-US" altLang="ja-JP" sz="1600" dirty="0">
                <a:solidFill>
                  <a:schemeClr val="bg1"/>
                </a:solidFill>
                <a:latin typeface="Consolas" panose="020B0609020204030204" pitchFamily="49" charset="0"/>
                <a:ea typeface="MS UI Gothic" panose="020B0600070205080204" pitchFamily="50" charset="-128"/>
              </a:rPr>
              <a:t>   1     1   1     0     2     2  1.00       1.00       1.000     </a:t>
            </a:r>
          </a:p>
          <a:p>
            <a:r>
              <a:rPr lang="en-US" altLang="ja-JP" sz="1600" dirty="0">
                <a:solidFill>
                  <a:schemeClr val="bg1"/>
                </a:solidFill>
                <a:latin typeface="Consolas" panose="020B0609020204030204" pitchFamily="49" charset="0"/>
                <a:ea typeface="MS UI Gothic" panose="020B0600070205080204" pitchFamily="50" charset="-128"/>
              </a:rPr>
              <a:t>   1     2   1     0     1     1  2.00       2.00       1.000     </a:t>
            </a:r>
          </a:p>
          <a:p>
            <a:r>
              <a:rPr lang="en-US" altLang="ja-JP" sz="1600" dirty="0">
                <a:solidFill>
                  <a:schemeClr val="bg1"/>
                </a:solidFill>
                <a:latin typeface="Consolas" panose="020B0609020204030204" pitchFamily="49" charset="0"/>
                <a:ea typeface="MS UI Gothic" panose="020B0600070205080204" pitchFamily="50" charset="-128"/>
              </a:rPr>
              <a:t>   1     3   1     0     1     1  3.50       3.50       1.500     </a:t>
            </a:r>
          </a:p>
          <a:p>
            <a:r>
              <a:rPr lang="en-US" altLang="ja-JP" sz="1600" dirty="0">
                <a:solidFill>
                  <a:schemeClr val="bg1"/>
                </a:solidFill>
                <a:latin typeface="Consolas" panose="020B0609020204030204" pitchFamily="49" charset="0"/>
                <a:ea typeface="MS UI Gothic" panose="020B0600070205080204" pitchFamily="50" charset="-128"/>
              </a:rPr>
              <a:t>   1     4   1     0     1     1  5.75       5.75       2.250     </a:t>
            </a:r>
          </a:p>
          <a:p>
            <a:r>
              <a:rPr lang="en-US" altLang="ja-JP" sz="1600" dirty="0">
                <a:solidFill>
                  <a:schemeClr val="bg1"/>
                </a:solidFill>
                <a:latin typeface="Consolas" panose="020B0609020204030204" pitchFamily="49" charset="0"/>
                <a:ea typeface="MS UI Gothic" panose="020B0600070205080204" pitchFamily="50" charset="-128"/>
              </a:rPr>
              <a:t>   1     5   1     0     1     1  9.12       9.12       3.375     </a:t>
            </a:r>
          </a:p>
          <a:p>
            <a:r>
              <a:rPr lang="en-US" altLang="ja-JP" sz="1600" dirty="0">
                <a:solidFill>
                  <a:schemeClr val="bg1"/>
                </a:solidFill>
                <a:latin typeface="Consolas" panose="020B0609020204030204" pitchFamily="49" charset="0"/>
                <a:ea typeface="MS UI Gothic" panose="020B0600070205080204" pitchFamily="50" charset="-128"/>
              </a:rPr>
              <a:t>   1     6   1     0     2     2  14.2       14.2       5.062     </a:t>
            </a:r>
          </a:p>
          <a:p>
            <a:r>
              <a:rPr lang="en-US" altLang="ja-JP" sz="1600" dirty="0">
                <a:solidFill>
                  <a:schemeClr val="bg1"/>
                </a:solidFill>
                <a:latin typeface="Consolas" panose="020B0609020204030204" pitchFamily="49" charset="0"/>
                <a:ea typeface="MS UI Gothic" panose="020B0600070205080204" pitchFamily="50" charset="-128"/>
              </a:rPr>
              <a:t>   1     7   1     0     3     3  21.8       21.8       7.594     </a:t>
            </a:r>
          </a:p>
          <a:p>
            <a:r>
              <a:rPr lang="en-US" altLang="ja-JP" sz="1600" dirty="0">
                <a:solidFill>
                  <a:schemeClr val="bg1"/>
                </a:solidFill>
                <a:latin typeface="Consolas" panose="020B0609020204030204" pitchFamily="49" charset="0"/>
                <a:ea typeface="MS UI Gothic" panose="020B0600070205080204" pitchFamily="50" charset="-128"/>
              </a:rPr>
              <a:t>   1     8   1     0     4     4  33.2       33.2       11.39     </a:t>
            </a:r>
          </a:p>
          <a:p>
            <a:r>
              <a:rPr lang="en-US" altLang="ja-JP" sz="1600" dirty="0">
                <a:solidFill>
                  <a:schemeClr val="bg1"/>
                </a:solidFill>
                <a:latin typeface="Consolas" panose="020B0609020204030204" pitchFamily="49" charset="0"/>
                <a:ea typeface="MS UI Gothic" panose="020B0600070205080204" pitchFamily="50" charset="-128"/>
              </a:rPr>
              <a:t>   1     9   1     0     7     7  50.3       50.3       17.09     </a:t>
            </a:r>
          </a:p>
          <a:p>
            <a:r>
              <a:rPr lang="en-US" altLang="ja-JP" sz="1600" dirty="0">
                <a:solidFill>
                  <a:schemeClr val="bg1"/>
                </a:solidFill>
                <a:latin typeface="Consolas" panose="020B0609020204030204" pitchFamily="49" charset="0"/>
                <a:ea typeface="MS UI Gothic" panose="020B0600070205080204" pitchFamily="50" charset="-128"/>
              </a:rPr>
              <a:t>   1    10   1     0     9     9  67.3       67.3       17.09     </a:t>
            </a:r>
          </a:p>
          <a:p>
            <a:r>
              <a:rPr lang="en-US" altLang="ja-JP" sz="1600" dirty="0">
                <a:solidFill>
                  <a:schemeClr val="bg1"/>
                </a:solidFill>
                <a:latin typeface="Consolas" panose="020B0609020204030204" pitchFamily="49" charset="0"/>
                <a:ea typeface="MS UI Gothic" panose="020B0600070205080204" pitchFamily="50" charset="-128"/>
              </a:rPr>
              <a:t>   1    11   1     0    10    10  84.4       84.4       17.09     </a:t>
            </a:r>
          </a:p>
          <a:p>
            <a:r>
              <a:rPr lang="en-US" altLang="ja-JP" sz="1600" dirty="0">
                <a:solidFill>
                  <a:schemeClr val="bg1"/>
                </a:solidFill>
                <a:latin typeface="Consolas" panose="020B0609020204030204" pitchFamily="49" charset="0"/>
                <a:ea typeface="MS UI Gothic" panose="020B0600070205080204" pitchFamily="50" charset="-128"/>
              </a:rPr>
              <a:t>   1    12   1U    0    10    10  84.4       84.4       15.57     </a:t>
            </a:r>
          </a:p>
          <a:p>
            <a:r>
              <a:rPr lang="en-US" altLang="ja-JP" sz="1600" dirty="0">
                <a:solidFill>
                  <a:schemeClr val="bg1"/>
                </a:solidFill>
                <a:latin typeface="Consolas" panose="020B0609020204030204" pitchFamily="49" charset="0"/>
                <a:ea typeface="MS UI Gothic" panose="020B0600070205080204" pitchFamily="50" charset="-128"/>
              </a:rPr>
              <a:t>   1    12   2     0     9     9  92.2       92.2       7.785     </a:t>
            </a:r>
          </a:p>
          <a:p>
            <a:r>
              <a:rPr lang="en-US" altLang="ja-JP" sz="1600" dirty="0">
                <a:solidFill>
                  <a:schemeClr val="bg1"/>
                </a:solidFill>
                <a:latin typeface="Consolas" panose="020B0609020204030204" pitchFamily="49" charset="0"/>
                <a:ea typeface="MS UI Gothic" panose="020B0600070205080204" pitchFamily="50" charset="-128"/>
              </a:rPr>
              <a:t>   1    13   1     0     9     9  100.       100.       7.785     </a:t>
            </a:r>
          </a:p>
          <a:p>
            <a:r>
              <a:rPr lang="en-US" altLang="ja-JP" sz="1600" dirty="0">
                <a:solidFill>
                  <a:schemeClr val="bg1"/>
                </a:solidFill>
                <a:latin typeface="Consolas" panose="020B0609020204030204" pitchFamily="49" charset="0"/>
                <a:ea typeface="MS UI Gothic" panose="020B0600070205080204" pitchFamily="50" charset="-128"/>
              </a:rPr>
              <a:t>                          </a:t>
            </a:r>
          </a:p>
          <a:p>
            <a:r>
              <a:rPr lang="en-US" altLang="ja-JP" sz="1600" dirty="0">
                <a:solidFill>
                  <a:schemeClr val="bg1"/>
                </a:solidFill>
                <a:latin typeface="Consolas" panose="020B0609020204030204" pitchFamily="49" charset="0"/>
                <a:ea typeface="MS UI Gothic" panose="020B0600070205080204" pitchFamily="50" charset="-128"/>
              </a:rPr>
              <a:t> THE ANALYSIS HAS COMPLETED SUCCESSFULLY</a:t>
            </a:r>
            <a:endParaRPr kumimoji="1" lang="en-US" altLang="ja-JP" sz="1600" dirty="0">
              <a:solidFill>
                <a:schemeClr val="bg1"/>
              </a:solidFill>
              <a:latin typeface="Consolas" panose="020B0609020204030204" pitchFamily="49" charset="0"/>
              <a:ea typeface="MS UI Gothic" panose="020B0600070205080204" pitchFamily="50" charset="-128"/>
            </a:endParaRP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C305A37B-0C17-FAD0-3D1A-E5427E53C46C}"/>
                  </a:ext>
                </a:extLst>
              </p:cNvPr>
              <p:cNvSpPr txBox="1"/>
              <p:nvPr/>
            </p:nvSpPr>
            <p:spPr>
              <a:xfrm>
                <a:off x="8334312" y="4041068"/>
                <a:ext cx="3601948" cy="707886"/>
              </a:xfrm>
              <a:prstGeom prst="rect">
                <a:avLst/>
              </a:prstGeom>
              <a:solidFill>
                <a:srgbClr val="FFFF00"/>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latin typeface="MS UI Gothic" panose="020B0600070205080204" pitchFamily="50" charset="-128"/>
                    <a:ea typeface="MS UI Gothic" panose="020B0600070205080204" pitchFamily="50" charset="-128"/>
                  </a:rPr>
                  <a:t>NR</a:t>
                </a:r>
                <a:r>
                  <a:rPr kumimoji="1" lang="ja-JP" altLang="en-US" sz="2000" dirty="0">
                    <a:latin typeface="MS UI Gothic" panose="020B0600070205080204" pitchFamily="50" charset="-128"/>
                    <a:ea typeface="MS UI Gothic" panose="020B0600070205080204" pitchFamily="50" charset="-128"/>
                  </a:rPr>
                  <a:t>反復回数は最大</a:t>
                </a:r>
                <a:r>
                  <a:rPr lang="en-US" altLang="ja-JP" sz="2000" dirty="0">
                    <a:latin typeface="MS UI Gothic" panose="020B0600070205080204" pitchFamily="50" charset="-128"/>
                    <a:ea typeface="MS UI Gothic" panose="020B0600070205080204" pitchFamily="50" charset="-128"/>
                  </a:rPr>
                  <a:t>10</a:t>
                </a:r>
                <a:r>
                  <a:rPr kumimoji="1" lang="ja-JP" altLang="en-US" sz="2000" dirty="0">
                    <a:latin typeface="MS UI Gothic" panose="020B0600070205080204" pitchFamily="50" charset="-128"/>
                    <a:ea typeface="MS UI Gothic" panose="020B0600070205080204" pitchFamily="50" charset="-128"/>
                  </a:rPr>
                  <a:t>回で，</a:t>
                </a:r>
                <a:br>
                  <a:rPr kumimoji="1" lang="en-US" altLang="ja-JP" sz="2000" dirty="0">
                    <a:latin typeface="MS UI Gothic" panose="020B0600070205080204" pitchFamily="50" charset="-128"/>
                    <a:ea typeface="MS UI Gothic" panose="020B0600070205080204" pitchFamily="50" charset="-128"/>
                  </a:rPr>
                </a:br>
                <a14:m>
                  <m:oMath xmlns:m="http://schemas.openxmlformats.org/officeDocument/2006/math">
                    <m:r>
                      <m:rPr>
                        <m:sty m:val="p"/>
                      </m:rPr>
                      <a:rPr kumimoji="1" lang="en-US" altLang="ja-JP" sz="2000" b="0" i="0" smtClean="0">
                        <a:latin typeface="Cambria Math" panose="02040503050406030204" pitchFamily="18" charset="0"/>
                        <a:ea typeface="MS UI Gothic" panose="020B0600070205080204" pitchFamily="50" charset="-128"/>
                      </a:rPr>
                      <m:t>Δ</m:t>
                    </m:r>
                    <m:r>
                      <a:rPr kumimoji="1" lang="en-US" altLang="ja-JP" sz="2000" b="0" i="1" smtClean="0">
                        <a:latin typeface="Cambria Math" panose="02040503050406030204" pitchFamily="18" charset="0"/>
                        <a:ea typeface="MS UI Gothic" panose="020B0600070205080204" pitchFamily="50" charset="-128"/>
                      </a:rPr>
                      <m:t>𝑡</m:t>
                    </m:r>
                    <m:r>
                      <a:rPr kumimoji="1" lang="en-US" altLang="ja-JP" sz="2000" b="0" i="1" smtClean="0">
                        <a:latin typeface="Cambria Math" panose="02040503050406030204" pitchFamily="18" charset="0"/>
                        <a:ea typeface="MS UI Gothic" panose="020B0600070205080204" pitchFamily="50" charset="-128"/>
                      </a:rPr>
                      <m:t>=15.57</m:t>
                    </m:r>
                  </m:oMath>
                </a14:m>
                <a:r>
                  <a:rPr kumimoji="1" lang="ja-JP" altLang="en-US" sz="2000" dirty="0">
                    <a:latin typeface="MS UI Gothic" panose="020B0600070205080204" pitchFamily="50" charset="-128"/>
                    <a:ea typeface="MS UI Gothic" panose="020B0600070205080204" pitchFamily="50" charset="-128"/>
                  </a:rPr>
                  <a:t>で一度失敗している．</a:t>
                </a:r>
              </a:p>
            </p:txBody>
          </p:sp>
        </mc:Choice>
        <mc:Fallback xmlns="">
          <p:sp>
            <p:nvSpPr>
              <p:cNvPr id="6" name="テキスト ボックス 5">
                <a:extLst>
                  <a:ext uri="{FF2B5EF4-FFF2-40B4-BE49-F238E27FC236}">
                    <a16:creationId xmlns:a16="http://schemas.microsoft.com/office/drawing/2014/main" id="{C305A37B-0C17-FAD0-3D1A-E5427E53C46C}"/>
                  </a:ext>
                </a:extLst>
              </p:cNvPr>
              <p:cNvSpPr txBox="1">
                <a:spLocks noRot="1" noChangeAspect="1" noMove="1" noResize="1" noEditPoints="1" noAdjustHandles="1" noChangeArrowheads="1" noChangeShapeType="1" noTextEdit="1"/>
              </p:cNvSpPr>
              <p:nvPr/>
            </p:nvSpPr>
            <p:spPr>
              <a:xfrm>
                <a:off x="8334312" y="4041068"/>
                <a:ext cx="3601948" cy="707886"/>
              </a:xfrm>
              <a:prstGeom prst="rect">
                <a:avLst/>
              </a:prstGeom>
              <a:blipFill>
                <a:blip r:embed="rId2"/>
                <a:stretch>
                  <a:fillRect t="-2459" r="-1007" b="-9836"/>
                </a:stretch>
              </a:blipFill>
              <a:ln>
                <a:noFill/>
              </a:ln>
            </p:spPr>
            <p:txBody>
              <a:bodyPr/>
              <a:lstStyle/>
              <a:p>
                <a:r>
                  <a:rPr lang="ja-JP" altLang="en-US">
                    <a:noFill/>
                  </a:rPr>
                  <a:t> </a:t>
                </a:r>
              </a:p>
            </p:txBody>
          </p:sp>
        </mc:Fallback>
      </mc:AlternateContent>
    </p:spTree>
    <p:extLst>
      <p:ext uri="{BB962C8B-B14F-4D97-AF65-F5344CB8AC3E}">
        <p14:creationId xmlns:p14="http://schemas.microsoft.com/office/powerpoint/2010/main" val="3183772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DE991-7BE0-C0BB-C430-01F6C9BF944B}"/>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685C4D9-C753-52E7-3C81-9C9AE1CA7DB9}"/>
              </a:ext>
            </a:extLst>
          </p:cNvPr>
          <p:cNvSpPr>
            <a:spLocks noGrp="1"/>
          </p:cNvSpPr>
          <p:nvPr>
            <p:ph idx="1"/>
          </p:nvPr>
        </p:nvSpPr>
        <p:spPr/>
        <p:txBody>
          <a:bodyPr/>
          <a:lstStyle/>
          <a:p>
            <a:pPr>
              <a:buFont typeface="Wingdings" panose="05000000000000000000" pitchFamily="2" charset="2"/>
              <a:buChar char="p"/>
            </a:pPr>
            <a:r>
              <a:rPr kumimoji="1" lang="ja-JP" altLang="en-US" dirty="0"/>
              <a:t>対称剛性のままで最大</a:t>
            </a:r>
            <a:r>
              <a:rPr kumimoji="1" lang="en-US" altLang="ja-JP" dirty="0"/>
              <a:t>NR</a:t>
            </a:r>
            <a:r>
              <a:rPr kumimoji="1" lang="ja-JP" altLang="en-US" dirty="0"/>
              <a:t>反復回数を増やした場合の</a:t>
            </a:r>
            <a:r>
              <a:rPr kumimoji="1" lang="en-US" altLang="ja-JP" dirty="0" err="1"/>
              <a:t>sta</a:t>
            </a:r>
            <a:r>
              <a:rPr kumimoji="1" lang="ja-JP" altLang="en-US" dirty="0"/>
              <a:t>ファイルの中身</a:t>
            </a:r>
          </a:p>
        </p:txBody>
      </p:sp>
      <p:sp>
        <p:nvSpPr>
          <p:cNvPr id="3" name="タイトル 2">
            <a:extLst>
              <a:ext uri="{FF2B5EF4-FFF2-40B4-BE49-F238E27FC236}">
                <a16:creationId xmlns:a16="http://schemas.microsoft.com/office/drawing/2014/main" id="{F471936C-60E8-AD65-2F2A-7D55D59A4E74}"/>
              </a:ext>
            </a:extLst>
          </p:cNvPr>
          <p:cNvSpPr>
            <a:spLocks noGrp="1"/>
          </p:cNvSpPr>
          <p:nvPr>
            <p:ph type="title"/>
          </p:nvPr>
        </p:nvSpPr>
        <p:spPr/>
        <p:txBody>
          <a:bodyPr/>
          <a:lstStyle/>
          <a:p>
            <a:r>
              <a:rPr kumimoji="1" lang="en-US" altLang="zh-TW" dirty="0"/>
              <a:t>8) </a:t>
            </a:r>
            <a:r>
              <a:rPr kumimoji="1" lang="zh-TW" altLang="en-US" dirty="0"/>
              <a:t>早期収束困難</a:t>
            </a:r>
            <a:endParaRPr kumimoji="1" lang="ja-JP" altLang="en-US" dirty="0"/>
          </a:p>
        </p:txBody>
      </p:sp>
      <p:sp>
        <p:nvSpPr>
          <p:cNvPr id="4" name="スライド番号プレースホルダー 3">
            <a:extLst>
              <a:ext uri="{FF2B5EF4-FFF2-40B4-BE49-F238E27FC236}">
                <a16:creationId xmlns:a16="http://schemas.microsoft.com/office/drawing/2014/main" id="{38A85345-7005-07A9-0E33-F54168F4C180}"/>
              </a:ext>
            </a:extLst>
          </p:cNvPr>
          <p:cNvSpPr>
            <a:spLocks noGrp="1"/>
          </p:cNvSpPr>
          <p:nvPr>
            <p:ph type="sldNum" sz="quarter" idx="4"/>
          </p:nvPr>
        </p:nvSpPr>
        <p:spPr/>
        <p:txBody>
          <a:bodyPr/>
          <a:lstStyle/>
          <a:p>
            <a:r>
              <a:rPr lang="en-US" altLang="ja-JP"/>
              <a:t>P. </a:t>
            </a:r>
            <a:fld id="{F8FDF831-B0A3-4B44-A20D-7581D5587101}" type="slidenum">
              <a:rPr lang="ja-JP" altLang="en-US" smtClean="0"/>
              <a:pPr/>
              <a:t>44</a:t>
            </a:fld>
            <a:endParaRPr lang="ja-JP" altLang="en-US" dirty="0"/>
          </a:p>
        </p:txBody>
      </p:sp>
      <p:sp>
        <p:nvSpPr>
          <p:cNvPr id="5" name="テキスト ボックス 4">
            <a:extLst>
              <a:ext uri="{FF2B5EF4-FFF2-40B4-BE49-F238E27FC236}">
                <a16:creationId xmlns:a16="http://schemas.microsoft.com/office/drawing/2014/main" id="{A5C5F10A-7A4B-3357-3173-3FA6CBC60CE8}"/>
              </a:ext>
            </a:extLst>
          </p:cNvPr>
          <p:cNvSpPr txBox="1"/>
          <p:nvPr/>
        </p:nvSpPr>
        <p:spPr>
          <a:xfrm>
            <a:off x="982969" y="1088740"/>
            <a:ext cx="10225136" cy="4770537"/>
          </a:xfrm>
          <a:prstGeom prst="rect">
            <a:avLst/>
          </a:prstGeom>
          <a:solidFill>
            <a:schemeClr val="tx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en-US" altLang="ja-JP" sz="1600" dirty="0">
                <a:solidFill>
                  <a:schemeClr val="bg1"/>
                </a:solidFill>
                <a:latin typeface="Consolas" panose="020B0609020204030204" pitchFamily="49" charset="0"/>
                <a:ea typeface="MS UI Gothic" panose="020B0600070205080204" pitchFamily="50" charset="-128"/>
              </a:rPr>
              <a:t> Abaqus/Standard 2024                  DATE 05-Dec-2024 TIME 13:41:53</a:t>
            </a:r>
          </a:p>
          <a:p>
            <a:r>
              <a:rPr kumimoji="1" lang="en-US" altLang="ja-JP" sz="1600" dirty="0">
                <a:solidFill>
                  <a:schemeClr val="bg1"/>
                </a:solidFill>
                <a:latin typeface="Consolas" panose="020B0609020204030204" pitchFamily="49" charset="0"/>
                <a:ea typeface="MS UI Gothic" panose="020B0600070205080204" pitchFamily="50" charset="-128"/>
              </a:rPr>
              <a:t> SUMMARY OF JOB INFORMATION:</a:t>
            </a:r>
          </a:p>
          <a:p>
            <a:r>
              <a:rPr kumimoji="1" lang="en-US" altLang="ja-JP" sz="1600" dirty="0">
                <a:solidFill>
                  <a:schemeClr val="bg1"/>
                </a:solidFill>
                <a:latin typeface="Consolas" panose="020B0609020204030204" pitchFamily="49" charset="0"/>
                <a:ea typeface="MS UI Gothic" panose="020B0600070205080204" pitchFamily="50" charset="-128"/>
              </a:rPr>
              <a:t> STEP  INC ATT SEVERE EQUIL TOTAL  </a:t>
            </a:r>
            <a:r>
              <a:rPr kumimoji="1" lang="en-US" altLang="ja-JP" sz="1600" dirty="0" err="1">
                <a:solidFill>
                  <a:schemeClr val="bg1"/>
                </a:solidFill>
                <a:latin typeface="Consolas" panose="020B0609020204030204" pitchFamily="49" charset="0"/>
                <a:ea typeface="MS UI Gothic" panose="020B0600070205080204" pitchFamily="50" charset="-128"/>
              </a:rPr>
              <a:t>TOTAL</a:t>
            </a:r>
            <a:r>
              <a:rPr kumimoji="1" lang="en-US" altLang="ja-JP" sz="1600" dirty="0">
                <a:solidFill>
                  <a:schemeClr val="bg1"/>
                </a:solidFill>
                <a:latin typeface="Consolas" panose="020B0609020204030204" pitchFamily="49" charset="0"/>
                <a:ea typeface="MS UI Gothic" panose="020B0600070205080204" pitchFamily="50" charset="-128"/>
              </a:rPr>
              <a:t>      STEP       INC OF       DOF    IF</a:t>
            </a:r>
          </a:p>
          <a:p>
            <a:r>
              <a:rPr kumimoji="1" lang="en-US" altLang="ja-JP" sz="1600" dirty="0">
                <a:solidFill>
                  <a:schemeClr val="bg1"/>
                </a:solidFill>
                <a:latin typeface="Consolas" panose="020B0609020204030204" pitchFamily="49" charset="0"/>
                <a:ea typeface="MS UI Gothic" panose="020B0600070205080204" pitchFamily="50" charset="-128"/>
              </a:rPr>
              <a:t>               DISCON ITERS </a:t>
            </a:r>
            <a:r>
              <a:rPr kumimoji="1" lang="en-US" altLang="ja-JP" sz="1600" dirty="0" err="1">
                <a:solidFill>
                  <a:schemeClr val="bg1"/>
                </a:solidFill>
                <a:latin typeface="Consolas" panose="020B0609020204030204" pitchFamily="49" charset="0"/>
                <a:ea typeface="MS UI Gothic" panose="020B0600070205080204" pitchFamily="50" charset="-128"/>
              </a:rPr>
              <a:t>ITERS</a:t>
            </a:r>
            <a:r>
              <a:rPr kumimoji="1" lang="en-US" altLang="ja-JP" sz="1600" dirty="0">
                <a:solidFill>
                  <a:schemeClr val="bg1"/>
                </a:solidFill>
                <a:latin typeface="Consolas" panose="020B0609020204030204" pitchFamily="49" charset="0"/>
                <a:ea typeface="MS UI Gothic" panose="020B0600070205080204" pitchFamily="50" charset="-128"/>
              </a:rPr>
              <a:t>  TIME/    TIME/LPF    TIME/LPF    MONITOR RIKS</a:t>
            </a:r>
          </a:p>
          <a:p>
            <a:r>
              <a:rPr kumimoji="1" lang="en-US" altLang="ja-JP" sz="1600" dirty="0">
                <a:solidFill>
                  <a:schemeClr val="bg1"/>
                </a:solidFill>
                <a:latin typeface="Consolas" panose="020B0609020204030204" pitchFamily="49" charset="0"/>
                <a:ea typeface="MS UI Gothic" panose="020B0600070205080204" pitchFamily="50" charset="-128"/>
              </a:rPr>
              <a:t>               ITERS               FREQ</a:t>
            </a:r>
          </a:p>
          <a:p>
            <a:r>
              <a:rPr kumimoji="1" lang="en-US" altLang="ja-JP" sz="1600" dirty="0">
                <a:solidFill>
                  <a:schemeClr val="bg1"/>
                </a:solidFill>
                <a:latin typeface="Consolas" panose="020B0609020204030204" pitchFamily="49" charset="0"/>
                <a:ea typeface="MS UI Gothic" panose="020B0600070205080204" pitchFamily="50" charset="-128"/>
              </a:rPr>
              <a:t>   1     1   1     0     2     2  1.00       1.00       1.000     </a:t>
            </a:r>
          </a:p>
          <a:p>
            <a:r>
              <a:rPr kumimoji="1" lang="en-US" altLang="ja-JP" sz="1600" dirty="0">
                <a:solidFill>
                  <a:schemeClr val="bg1"/>
                </a:solidFill>
                <a:latin typeface="Consolas" panose="020B0609020204030204" pitchFamily="49" charset="0"/>
                <a:ea typeface="MS UI Gothic" panose="020B0600070205080204" pitchFamily="50" charset="-128"/>
              </a:rPr>
              <a:t>   1     2   1     0     1     1  2.00       2.00       1.000     </a:t>
            </a:r>
          </a:p>
          <a:p>
            <a:r>
              <a:rPr kumimoji="1" lang="en-US" altLang="ja-JP" sz="1600" dirty="0">
                <a:solidFill>
                  <a:schemeClr val="bg1"/>
                </a:solidFill>
                <a:latin typeface="Consolas" panose="020B0609020204030204" pitchFamily="49" charset="0"/>
                <a:ea typeface="MS UI Gothic" panose="020B0600070205080204" pitchFamily="50" charset="-128"/>
              </a:rPr>
              <a:t>   1     3   1     0     1     1  3.50       3.50       1.500     </a:t>
            </a:r>
          </a:p>
          <a:p>
            <a:r>
              <a:rPr kumimoji="1" lang="en-US" altLang="ja-JP" sz="1600" dirty="0">
                <a:solidFill>
                  <a:schemeClr val="bg1"/>
                </a:solidFill>
                <a:latin typeface="Consolas" panose="020B0609020204030204" pitchFamily="49" charset="0"/>
                <a:ea typeface="MS UI Gothic" panose="020B0600070205080204" pitchFamily="50" charset="-128"/>
              </a:rPr>
              <a:t>   1     4   1     0     1     1  5.75       5.75       2.250     </a:t>
            </a:r>
          </a:p>
          <a:p>
            <a:r>
              <a:rPr kumimoji="1" lang="en-US" altLang="ja-JP" sz="1600" dirty="0">
                <a:solidFill>
                  <a:schemeClr val="bg1"/>
                </a:solidFill>
                <a:latin typeface="Consolas" panose="020B0609020204030204" pitchFamily="49" charset="0"/>
                <a:ea typeface="MS UI Gothic" panose="020B0600070205080204" pitchFamily="50" charset="-128"/>
              </a:rPr>
              <a:t>   1     5   1     0     1     1  9.12       9.12       3.375     </a:t>
            </a:r>
          </a:p>
          <a:p>
            <a:r>
              <a:rPr kumimoji="1" lang="en-US" altLang="ja-JP" sz="1600" dirty="0">
                <a:solidFill>
                  <a:schemeClr val="bg1"/>
                </a:solidFill>
                <a:latin typeface="Consolas" panose="020B0609020204030204" pitchFamily="49" charset="0"/>
                <a:ea typeface="MS UI Gothic" panose="020B0600070205080204" pitchFamily="50" charset="-128"/>
              </a:rPr>
              <a:t>   1     6   1     0     2     2  14.2       14.2       5.062     </a:t>
            </a:r>
          </a:p>
          <a:p>
            <a:r>
              <a:rPr kumimoji="1" lang="en-US" altLang="ja-JP" sz="1600" dirty="0">
                <a:solidFill>
                  <a:schemeClr val="bg1"/>
                </a:solidFill>
                <a:latin typeface="Consolas" panose="020B0609020204030204" pitchFamily="49" charset="0"/>
                <a:ea typeface="MS UI Gothic" panose="020B0600070205080204" pitchFamily="50" charset="-128"/>
              </a:rPr>
              <a:t>   1     7   1     0     3     3  21.8       21.8       7.594     </a:t>
            </a:r>
          </a:p>
          <a:p>
            <a:r>
              <a:rPr kumimoji="1" lang="en-US" altLang="ja-JP" sz="1600" dirty="0">
                <a:solidFill>
                  <a:schemeClr val="bg1"/>
                </a:solidFill>
                <a:latin typeface="Consolas" panose="020B0609020204030204" pitchFamily="49" charset="0"/>
                <a:ea typeface="MS UI Gothic" panose="020B0600070205080204" pitchFamily="50" charset="-128"/>
              </a:rPr>
              <a:t>   1     8   1     0     4     4  33.2       33.2       11.39     </a:t>
            </a:r>
          </a:p>
          <a:p>
            <a:r>
              <a:rPr kumimoji="1" lang="en-US" altLang="ja-JP" sz="1600" dirty="0">
                <a:solidFill>
                  <a:schemeClr val="bg1"/>
                </a:solidFill>
                <a:latin typeface="Consolas" panose="020B0609020204030204" pitchFamily="49" charset="0"/>
                <a:ea typeface="MS UI Gothic" panose="020B0600070205080204" pitchFamily="50" charset="-128"/>
              </a:rPr>
              <a:t>   1     9   1     0     7     7  50.3       50.3       17.09     </a:t>
            </a:r>
          </a:p>
          <a:p>
            <a:r>
              <a:rPr kumimoji="1" lang="en-US" altLang="ja-JP" sz="1600" dirty="0">
                <a:solidFill>
                  <a:schemeClr val="bg1"/>
                </a:solidFill>
                <a:latin typeface="Consolas" panose="020B0609020204030204" pitchFamily="49" charset="0"/>
                <a:ea typeface="MS UI Gothic" panose="020B0600070205080204" pitchFamily="50" charset="-128"/>
              </a:rPr>
              <a:t>   1    10   1     0     9     9  67.3       67.3       17.09     </a:t>
            </a:r>
          </a:p>
          <a:p>
            <a:r>
              <a:rPr kumimoji="1" lang="en-US" altLang="ja-JP" sz="1600" dirty="0">
                <a:solidFill>
                  <a:schemeClr val="bg1"/>
                </a:solidFill>
                <a:latin typeface="Consolas" panose="020B0609020204030204" pitchFamily="49" charset="0"/>
                <a:ea typeface="MS UI Gothic" panose="020B0600070205080204" pitchFamily="50" charset="-128"/>
              </a:rPr>
              <a:t>   1    11   1     0    10    10  84.4       84.4       17.09     </a:t>
            </a:r>
          </a:p>
          <a:p>
            <a:r>
              <a:rPr kumimoji="1" lang="en-US" altLang="ja-JP" sz="1600" dirty="0">
                <a:solidFill>
                  <a:schemeClr val="bg1"/>
                </a:solidFill>
                <a:latin typeface="Consolas" panose="020B0609020204030204" pitchFamily="49" charset="0"/>
                <a:ea typeface="MS UI Gothic" panose="020B0600070205080204" pitchFamily="50" charset="-128"/>
              </a:rPr>
              <a:t>   1    12   1     0    11    11  100.       100.       15.57     </a:t>
            </a:r>
          </a:p>
          <a:p>
            <a:r>
              <a:rPr kumimoji="1" lang="en-US" altLang="ja-JP" sz="1600" dirty="0">
                <a:solidFill>
                  <a:schemeClr val="bg1"/>
                </a:solidFill>
                <a:latin typeface="Consolas" panose="020B0609020204030204" pitchFamily="49" charset="0"/>
                <a:ea typeface="MS UI Gothic" panose="020B0600070205080204" pitchFamily="50" charset="-128"/>
              </a:rPr>
              <a:t>                          </a:t>
            </a:r>
          </a:p>
          <a:p>
            <a:r>
              <a:rPr kumimoji="1" lang="en-US" altLang="ja-JP" sz="1600" dirty="0">
                <a:solidFill>
                  <a:schemeClr val="bg1"/>
                </a:solidFill>
                <a:latin typeface="Consolas" panose="020B0609020204030204" pitchFamily="49" charset="0"/>
                <a:ea typeface="MS UI Gothic" panose="020B0600070205080204" pitchFamily="50" charset="-128"/>
              </a:rPr>
              <a:t> THE ANALYSIS HAS COMPLETED SUCCESSFULLY</a:t>
            </a: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9C7FD82E-3698-40A6-E9D3-2563955E38C9}"/>
                  </a:ext>
                </a:extLst>
              </p:cNvPr>
              <p:cNvSpPr txBox="1"/>
              <p:nvPr/>
            </p:nvSpPr>
            <p:spPr>
              <a:xfrm>
                <a:off x="8493010" y="4041068"/>
                <a:ext cx="3284552" cy="707886"/>
              </a:xfrm>
              <a:prstGeom prst="rect">
                <a:avLst/>
              </a:prstGeom>
              <a:solidFill>
                <a:schemeClr val="bg1">
                  <a:lumMod val="75000"/>
                </a:schemeClr>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latin typeface="MS UI Gothic" panose="020B0600070205080204" pitchFamily="50" charset="-128"/>
                    <a:ea typeface="MS UI Gothic" panose="020B0600070205080204" pitchFamily="50" charset="-128"/>
                  </a:rPr>
                  <a:t>NR</a:t>
                </a:r>
                <a:r>
                  <a:rPr kumimoji="1" lang="ja-JP" altLang="en-US" sz="2000" dirty="0">
                    <a:latin typeface="MS UI Gothic" panose="020B0600070205080204" pitchFamily="50" charset="-128"/>
                    <a:ea typeface="MS UI Gothic" panose="020B0600070205080204" pitchFamily="50" charset="-128"/>
                  </a:rPr>
                  <a:t>反復回数は最大</a:t>
                </a:r>
                <a:r>
                  <a:rPr lang="en-US" altLang="ja-JP" sz="2000" dirty="0">
                    <a:latin typeface="MS UI Gothic" panose="020B0600070205080204" pitchFamily="50" charset="-128"/>
                    <a:ea typeface="MS UI Gothic" panose="020B0600070205080204" pitchFamily="50" charset="-128"/>
                  </a:rPr>
                  <a:t>11</a:t>
                </a:r>
                <a:r>
                  <a:rPr kumimoji="1" lang="ja-JP" altLang="en-US" sz="2000" dirty="0">
                    <a:latin typeface="MS UI Gothic" panose="020B0600070205080204" pitchFamily="50" charset="-128"/>
                    <a:ea typeface="MS UI Gothic" panose="020B0600070205080204" pitchFamily="50" charset="-128"/>
                  </a:rPr>
                  <a:t>回で，</a:t>
                </a:r>
                <a:br>
                  <a:rPr kumimoji="1" lang="en-US" altLang="ja-JP" sz="2000" dirty="0">
                    <a:latin typeface="MS UI Gothic" panose="020B0600070205080204" pitchFamily="50" charset="-128"/>
                    <a:ea typeface="MS UI Gothic" panose="020B0600070205080204" pitchFamily="50" charset="-128"/>
                  </a:rPr>
                </a:br>
                <a14:m>
                  <m:oMath xmlns:m="http://schemas.openxmlformats.org/officeDocument/2006/math">
                    <m:r>
                      <m:rPr>
                        <m:sty m:val="p"/>
                      </m:rPr>
                      <a:rPr kumimoji="1" lang="en-US" altLang="ja-JP" sz="2000" b="0" i="0" smtClean="0">
                        <a:latin typeface="Cambria Math" panose="02040503050406030204" pitchFamily="18" charset="0"/>
                        <a:ea typeface="MS UI Gothic" panose="020B0600070205080204" pitchFamily="50" charset="-128"/>
                      </a:rPr>
                      <m:t>Δ</m:t>
                    </m:r>
                    <m:r>
                      <a:rPr kumimoji="1" lang="en-US" altLang="ja-JP" sz="2000" b="0" i="1" smtClean="0">
                        <a:latin typeface="Cambria Math" panose="02040503050406030204" pitchFamily="18" charset="0"/>
                        <a:ea typeface="MS UI Gothic" panose="020B0600070205080204" pitchFamily="50" charset="-128"/>
                      </a:rPr>
                      <m:t>𝑡</m:t>
                    </m:r>
                    <m:r>
                      <a:rPr kumimoji="1" lang="en-US" altLang="ja-JP" sz="2000" b="0" i="1" smtClean="0">
                        <a:latin typeface="Cambria Math" panose="02040503050406030204" pitchFamily="18" charset="0"/>
                        <a:ea typeface="MS UI Gothic" panose="020B0600070205080204" pitchFamily="50" charset="-128"/>
                      </a:rPr>
                      <m:t>=15.57</m:t>
                    </m:r>
                  </m:oMath>
                </a14:m>
                <a:r>
                  <a:rPr kumimoji="1" lang="ja-JP" altLang="en-US" sz="2000" dirty="0">
                    <a:latin typeface="MS UI Gothic" panose="020B0600070205080204" pitchFamily="50" charset="-128"/>
                    <a:ea typeface="MS UI Gothic" panose="020B0600070205080204" pitchFamily="50" charset="-128"/>
                  </a:rPr>
                  <a:t>でも失敗しない．</a:t>
                </a:r>
              </a:p>
            </p:txBody>
          </p:sp>
        </mc:Choice>
        <mc:Fallback xmlns="">
          <p:sp>
            <p:nvSpPr>
              <p:cNvPr id="6" name="テキスト ボックス 5">
                <a:extLst>
                  <a:ext uri="{FF2B5EF4-FFF2-40B4-BE49-F238E27FC236}">
                    <a16:creationId xmlns:a16="http://schemas.microsoft.com/office/drawing/2014/main" id="{9C7FD82E-3698-40A6-E9D3-2563955E38C9}"/>
                  </a:ext>
                </a:extLst>
              </p:cNvPr>
              <p:cNvSpPr txBox="1">
                <a:spLocks noRot="1" noChangeAspect="1" noMove="1" noResize="1" noEditPoints="1" noAdjustHandles="1" noChangeArrowheads="1" noChangeShapeType="1" noTextEdit="1"/>
              </p:cNvSpPr>
              <p:nvPr/>
            </p:nvSpPr>
            <p:spPr>
              <a:xfrm>
                <a:off x="8493010" y="4041068"/>
                <a:ext cx="3284552" cy="707886"/>
              </a:xfrm>
              <a:prstGeom prst="rect">
                <a:avLst/>
              </a:prstGeom>
              <a:blipFill>
                <a:blip r:embed="rId2"/>
                <a:stretch>
                  <a:fillRect t="-2459" b="-9836"/>
                </a:stretch>
              </a:blipFill>
              <a:ln>
                <a:noFill/>
              </a:ln>
            </p:spPr>
            <p:txBody>
              <a:bodyPr/>
              <a:lstStyle/>
              <a:p>
                <a:r>
                  <a:rPr lang="ja-JP" altLang="en-US">
                    <a:noFill/>
                  </a:rPr>
                  <a:t> </a:t>
                </a:r>
              </a:p>
            </p:txBody>
          </p:sp>
        </mc:Fallback>
      </mc:AlternateContent>
    </p:spTree>
    <p:extLst>
      <p:ext uri="{BB962C8B-B14F-4D97-AF65-F5344CB8AC3E}">
        <p14:creationId xmlns:p14="http://schemas.microsoft.com/office/powerpoint/2010/main" val="1253788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1B9E89A-C87F-4AFF-AE6D-8D07602C0440}"/>
              </a:ext>
            </a:extLst>
          </p:cNvPr>
          <p:cNvSpPr>
            <a:spLocks noGrp="1"/>
          </p:cNvSpPr>
          <p:nvPr>
            <p:ph idx="1"/>
          </p:nvPr>
        </p:nvSpPr>
        <p:spPr/>
        <p:txBody>
          <a:bodyPr/>
          <a:lstStyle/>
          <a:p>
            <a:pPr>
              <a:buFont typeface="Wingdings" panose="05000000000000000000" pitchFamily="2" charset="2"/>
              <a:buChar char="p"/>
            </a:pPr>
            <a:r>
              <a:rPr kumimoji="1" lang="ja-JP" altLang="en-US" dirty="0"/>
              <a:t>非対称剛性を使用した場合の</a:t>
            </a:r>
            <a:r>
              <a:rPr kumimoji="1" lang="en-US" altLang="ja-JP" dirty="0" err="1"/>
              <a:t>sta</a:t>
            </a:r>
            <a:r>
              <a:rPr kumimoji="1" lang="ja-JP" altLang="en-US" dirty="0"/>
              <a:t>ファイルの中身</a:t>
            </a:r>
          </a:p>
        </p:txBody>
      </p:sp>
      <p:sp>
        <p:nvSpPr>
          <p:cNvPr id="3" name="タイトル 2">
            <a:extLst>
              <a:ext uri="{FF2B5EF4-FFF2-40B4-BE49-F238E27FC236}">
                <a16:creationId xmlns:a16="http://schemas.microsoft.com/office/drawing/2014/main" id="{A2B037C9-3A44-6C7C-6CB1-40C30B7B353B}"/>
              </a:ext>
            </a:extLst>
          </p:cNvPr>
          <p:cNvSpPr>
            <a:spLocks noGrp="1"/>
          </p:cNvSpPr>
          <p:nvPr>
            <p:ph type="title"/>
          </p:nvPr>
        </p:nvSpPr>
        <p:spPr/>
        <p:txBody>
          <a:bodyPr/>
          <a:lstStyle/>
          <a:p>
            <a:r>
              <a:rPr kumimoji="1" lang="en-US" altLang="zh-TW" dirty="0"/>
              <a:t>8) </a:t>
            </a:r>
            <a:r>
              <a:rPr kumimoji="1" lang="zh-TW" altLang="en-US" dirty="0"/>
              <a:t>早期収束困難</a:t>
            </a:r>
            <a:endParaRPr kumimoji="1" lang="ja-JP" altLang="en-US" dirty="0"/>
          </a:p>
        </p:txBody>
      </p:sp>
      <p:sp>
        <p:nvSpPr>
          <p:cNvPr id="4" name="スライド番号プレースホルダー 3">
            <a:extLst>
              <a:ext uri="{FF2B5EF4-FFF2-40B4-BE49-F238E27FC236}">
                <a16:creationId xmlns:a16="http://schemas.microsoft.com/office/drawing/2014/main" id="{A0899666-EEBD-C915-CC9A-9AE85A57453B}"/>
              </a:ext>
            </a:extLst>
          </p:cNvPr>
          <p:cNvSpPr>
            <a:spLocks noGrp="1"/>
          </p:cNvSpPr>
          <p:nvPr>
            <p:ph type="sldNum" sz="quarter" idx="4"/>
          </p:nvPr>
        </p:nvSpPr>
        <p:spPr/>
        <p:txBody>
          <a:bodyPr/>
          <a:lstStyle/>
          <a:p>
            <a:r>
              <a:rPr lang="en-US" altLang="ja-JP"/>
              <a:t>P. </a:t>
            </a:r>
            <a:fld id="{F8FDF831-B0A3-4B44-A20D-7581D5587101}" type="slidenum">
              <a:rPr lang="ja-JP" altLang="en-US" smtClean="0"/>
              <a:pPr/>
              <a:t>45</a:t>
            </a:fld>
            <a:endParaRPr lang="ja-JP" altLang="en-US" dirty="0"/>
          </a:p>
        </p:txBody>
      </p:sp>
      <p:sp>
        <p:nvSpPr>
          <p:cNvPr id="5" name="テキスト ボックス 4">
            <a:extLst>
              <a:ext uri="{FF2B5EF4-FFF2-40B4-BE49-F238E27FC236}">
                <a16:creationId xmlns:a16="http://schemas.microsoft.com/office/drawing/2014/main" id="{89AC2F34-79EB-C094-5423-A93C882DDC9F}"/>
              </a:ext>
            </a:extLst>
          </p:cNvPr>
          <p:cNvSpPr txBox="1"/>
          <p:nvPr/>
        </p:nvSpPr>
        <p:spPr>
          <a:xfrm>
            <a:off x="982969" y="1088740"/>
            <a:ext cx="10225136" cy="4647426"/>
          </a:xfrm>
          <a:prstGeom prst="rect">
            <a:avLst/>
          </a:prstGeom>
          <a:solidFill>
            <a:schemeClr val="tx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en-US" altLang="ja-JP" sz="1600" dirty="0">
                <a:solidFill>
                  <a:schemeClr val="bg1"/>
                </a:solidFill>
                <a:latin typeface="Consolas" panose="020B0609020204030204" pitchFamily="49" charset="0"/>
                <a:ea typeface="MS UI Gothic" panose="020B0600070205080204" pitchFamily="50" charset="-128"/>
              </a:rPr>
              <a:t> Abaqus/Standard 2024                  DATE 03-Dec-2024 TIME 16:04:37</a:t>
            </a:r>
          </a:p>
          <a:p>
            <a:r>
              <a:rPr kumimoji="1" lang="en-US" altLang="ja-JP" sz="1600" dirty="0">
                <a:solidFill>
                  <a:schemeClr val="bg1"/>
                </a:solidFill>
                <a:latin typeface="Consolas" panose="020B0609020204030204" pitchFamily="49" charset="0"/>
                <a:ea typeface="MS UI Gothic" panose="020B0600070205080204" pitchFamily="50" charset="-128"/>
              </a:rPr>
              <a:t> SUMMARY OF JOB INFORMATION:</a:t>
            </a:r>
          </a:p>
          <a:p>
            <a:r>
              <a:rPr kumimoji="1" lang="en-US" altLang="ja-JP" sz="1600" dirty="0">
                <a:solidFill>
                  <a:schemeClr val="bg1"/>
                </a:solidFill>
                <a:latin typeface="Consolas" panose="020B0609020204030204" pitchFamily="49" charset="0"/>
                <a:ea typeface="MS UI Gothic" panose="020B0600070205080204" pitchFamily="50" charset="-128"/>
              </a:rPr>
              <a:t> STEP  INC ATT SEVERE EQUIL TOTAL  </a:t>
            </a:r>
            <a:r>
              <a:rPr kumimoji="1" lang="en-US" altLang="ja-JP" sz="1600" dirty="0" err="1">
                <a:solidFill>
                  <a:schemeClr val="bg1"/>
                </a:solidFill>
                <a:latin typeface="Consolas" panose="020B0609020204030204" pitchFamily="49" charset="0"/>
                <a:ea typeface="MS UI Gothic" panose="020B0600070205080204" pitchFamily="50" charset="-128"/>
              </a:rPr>
              <a:t>TOTAL</a:t>
            </a:r>
            <a:r>
              <a:rPr kumimoji="1" lang="en-US" altLang="ja-JP" sz="1600" dirty="0">
                <a:solidFill>
                  <a:schemeClr val="bg1"/>
                </a:solidFill>
                <a:latin typeface="Consolas" panose="020B0609020204030204" pitchFamily="49" charset="0"/>
                <a:ea typeface="MS UI Gothic" panose="020B0600070205080204" pitchFamily="50" charset="-128"/>
              </a:rPr>
              <a:t>      STEP       INC OF       DOF    IF</a:t>
            </a:r>
          </a:p>
          <a:p>
            <a:r>
              <a:rPr kumimoji="1" lang="en-US" altLang="ja-JP" sz="1600" dirty="0">
                <a:solidFill>
                  <a:schemeClr val="bg1"/>
                </a:solidFill>
                <a:latin typeface="Consolas" panose="020B0609020204030204" pitchFamily="49" charset="0"/>
                <a:ea typeface="MS UI Gothic" panose="020B0600070205080204" pitchFamily="50" charset="-128"/>
              </a:rPr>
              <a:t>               DISCON ITERS </a:t>
            </a:r>
            <a:r>
              <a:rPr kumimoji="1" lang="en-US" altLang="ja-JP" sz="1600" dirty="0" err="1">
                <a:solidFill>
                  <a:schemeClr val="bg1"/>
                </a:solidFill>
                <a:latin typeface="Consolas" panose="020B0609020204030204" pitchFamily="49" charset="0"/>
                <a:ea typeface="MS UI Gothic" panose="020B0600070205080204" pitchFamily="50" charset="-128"/>
              </a:rPr>
              <a:t>ITERS</a:t>
            </a:r>
            <a:r>
              <a:rPr kumimoji="1" lang="en-US" altLang="ja-JP" sz="1600" dirty="0">
                <a:solidFill>
                  <a:schemeClr val="bg1"/>
                </a:solidFill>
                <a:latin typeface="Consolas" panose="020B0609020204030204" pitchFamily="49" charset="0"/>
                <a:ea typeface="MS UI Gothic" panose="020B0600070205080204" pitchFamily="50" charset="-128"/>
              </a:rPr>
              <a:t>  TIME/    TIME/LPF    TIME/LPF    MONITOR RIKS</a:t>
            </a:r>
          </a:p>
          <a:p>
            <a:r>
              <a:rPr kumimoji="1" lang="en-US" altLang="ja-JP" sz="1600" dirty="0">
                <a:solidFill>
                  <a:schemeClr val="bg1"/>
                </a:solidFill>
                <a:latin typeface="Consolas" panose="020B0609020204030204" pitchFamily="49" charset="0"/>
                <a:ea typeface="MS UI Gothic" panose="020B0600070205080204" pitchFamily="50" charset="-128"/>
              </a:rPr>
              <a:t>               ITERS               FREQ</a:t>
            </a:r>
          </a:p>
          <a:p>
            <a:r>
              <a:rPr kumimoji="1" lang="en-US" altLang="ja-JP" sz="1600" dirty="0">
                <a:solidFill>
                  <a:schemeClr val="bg1"/>
                </a:solidFill>
                <a:latin typeface="Consolas" panose="020B0609020204030204" pitchFamily="49" charset="0"/>
                <a:ea typeface="MS UI Gothic" panose="020B0600070205080204" pitchFamily="50" charset="-128"/>
              </a:rPr>
              <a:t>   1     1   1     0     2     2  1.00       1.00       1.000</a:t>
            </a:r>
          </a:p>
          <a:p>
            <a:r>
              <a:rPr kumimoji="1" lang="en-US" altLang="ja-JP" sz="1600" dirty="0">
                <a:solidFill>
                  <a:schemeClr val="bg1"/>
                </a:solidFill>
                <a:latin typeface="Consolas" panose="020B0609020204030204" pitchFamily="49" charset="0"/>
                <a:ea typeface="MS UI Gothic" panose="020B0600070205080204" pitchFamily="50" charset="-128"/>
              </a:rPr>
              <a:t>   1     2   1     0     1     1  2.00       2.00       1.000</a:t>
            </a:r>
          </a:p>
          <a:p>
            <a:r>
              <a:rPr kumimoji="1" lang="en-US" altLang="ja-JP" sz="1600" dirty="0">
                <a:solidFill>
                  <a:schemeClr val="bg1"/>
                </a:solidFill>
                <a:latin typeface="Consolas" panose="020B0609020204030204" pitchFamily="49" charset="0"/>
                <a:ea typeface="MS UI Gothic" panose="020B0600070205080204" pitchFamily="50" charset="-128"/>
              </a:rPr>
              <a:t>   1     3   1     0     1     1  3.50       3.50       1.500</a:t>
            </a:r>
          </a:p>
          <a:p>
            <a:r>
              <a:rPr kumimoji="1" lang="en-US" altLang="ja-JP" sz="1600" dirty="0">
                <a:solidFill>
                  <a:schemeClr val="bg1"/>
                </a:solidFill>
                <a:latin typeface="Consolas" panose="020B0609020204030204" pitchFamily="49" charset="0"/>
                <a:ea typeface="MS UI Gothic" panose="020B0600070205080204" pitchFamily="50" charset="-128"/>
              </a:rPr>
              <a:t>   1     4   1     0     1     1  5.75       5.75       2.250</a:t>
            </a:r>
          </a:p>
          <a:p>
            <a:r>
              <a:rPr kumimoji="1" lang="en-US" altLang="ja-JP" sz="1600" dirty="0">
                <a:solidFill>
                  <a:schemeClr val="bg1"/>
                </a:solidFill>
                <a:latin typeface="Consolas" panose="020B0609020204030204" pitchFamily="49" charset="0"/>
                <a:ea typeface="MS UI Gothic" panose="020B0600070205080204" pitchFamily="50" charset="-128"/>
              </a:rPr>
              <a:t>   1     5   1     0     1     1  9.12       9.12       3.375</a:t>
            </a:r>
          </a:p>
          <a:p>
            <a:r>
              <a:rPr kumimoji="1" lang="en-US" altLang="ja-JP" sz="1600" dirty="0">
                <a:solidFill>
                  <a:schemeClr val="bg1"/>
                </a:solidFill>
                <a:latin typeface="Consolas" panose="020B0609020204030204" pitchFamily="49" charset="0"/>
                <a:ea typeface="MS UI Gothic" panose="020B0600070205080204" pitchFamily="50" charset="-128"/>
              </a:rPr>
              <a:t>   1     6   1     0     1     1  14.2       14.2       5.062</a:t>
            </a:r>
          </a:p>
          <a:p>
            <a:r>
              <a:rPr kumimoji="1" lang="en-US" altLang="ja-JP" sz="1600" dirty="0">
                <a:solidFill>
                  <a:schemeClr val="bg1"/>
                </a:solidFill>
                <a:latin typeface="Consolas" panose="020B0609020204030204" pitchFamily="49" charset="0"/>
                <a:ea typeface="MS UI Gothic" panose="020B0600070205080204" pitchFamily="50" charset="-128"/>
              </a:rPr>
              <a:t>   1     7   1     0     2     2  21.8       21.8       7.594</a:t>
            </a:r>
          </a:p>
          <a:p>
            <a:r>
              <a:rPr kumimoji="1" lang="en-US" altLang="ja-JP" sz="1600" dirty="0">
                <a:solidFill>
                  <a:schemeClr val="bg1"/>
                </a:solidFill>
                <a:latin typeface="Consolas" panose="020B0609020204030204" pitchFamily="49" charset="0"/>
                <a:ea typeface="MS UI Gothic" panose="020B0600070205080204" pitchFamily="50" charset="-128"/>
              </a:rPr>
              <a:t>   1     8   1     0     2     2  33.2       33.2       11.39</a:t>
            </a:r>
          </a:p>
          <a:p>
            <a:r>
              <a:rPr kumimoji="1" lang="en-US" altLang="ja-JP" sz="1600" dirty="0">
                <a:solidFill>
                  <a:schemeClr val="bg1"/>
                </a:solidFill>
                <a:latin typeface="Consolas" panose="020B0609020204030204" pitchFamily="49" charset="0"/>
                <a:ea typeface="MS UI Gothic" panose="020B0600070205080204" pitchFamily="50" charset="-128"/>
              </a:rPr>
              <a:t>   1     9   1     0     2     2  50.3       50.3       17.09</a:t>
            </a:r>
          </a:p>
          <a:p>
            <a:r>
              <a:rPr kumimoji="1" lang="en-US" altLang="ja-JP" sz="1600" dirty="0">
                <a:solidFill>
                  <a:schemeClr val="bg1"/>
                </a:solidFill>
                <a:latin typeface="Consolas" panose="020B0609020204030204" pitchFamily="49" charset="0"/>
                <a:ea typeface="MS UI Gothic" panose="020B0600070205080204" pitchFamily="50" charset="-128"/>
              </a:rPr>
              <a:t>   1    10   1     0     3     3  75.9       75.9       25.63</a:t>
            </a:r>
          </a:p>
          <a:p>
            <a:r>
              <a:rPr kumimoji="1" lang="en-US" altLang="ja-JP" sz="1600" dirty="0">
                <a:solidFill>
                  <a:schemeClr val="bg1"/>
                </a:solidFill>
                <a:latin typeface="Consolas" panose="020B0609020204030204" pitchFamily="49" charset="0"/>
                <a:ea typeface="MS UI Gothic" panose="020B0600070205080204" pitchFamily="50" charset="-128"/>
              </a:rPr>
              <a:t>   1    11   1     0     3     3  100.       100.       24.11</a:t>
            </a:r>
          </a:p>
          <a:p>
            <a:endParaRPr kumimoji="1" lang="en-US" altLang="ja-JP" sz="1600" dirty="0">
              <a:solidFill>
                <a:schemeClr val="bg1"/>
              </a:solidFill>
              <a:latin typeface="Consolas" panose="020B0609020204030204" pitchFamily="49" charset="0"/>
              <a:ea typeface="MS UI Gothic" panose="020B0600070205080204" pitchFamily="50" charset="-128"/>
            </a:endParaRPr>
          </a:p>
          <a:p>
            <a:r>
              <a:rPr kumimoji="1" lang="en-US" altLang="ja-JP" sz="1600" dirty="0">
                <a:solidFill>
                  <a:schemeClr val="bg1"/>
                </a:solidFill>
                <a:latin typeface="Consolas" panose="020B0609020204030204" pitchFamily="49" charset="0"/>
                <a:ea typeface="MS UI Gothic" panose="020B0600070205080204" pitchFamily="50" charset="-128"/>
              </a:rPr>
              <a:t> THE ANALYSIS HAS COMPLETED SUCCESSFULLY</a:t>
            </a: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BD775B55-AB23-D6ED-0011-6D96FA04CFBF}"/>
                  </a:ext>
                </a:extLst>
              </p:cNvPr>
              <p:cNvSpPr txBox="1"/>
              <p:nvPr/>
            </p:nvSpPr>
            <p:spPr>
              <a:xfrm>
                <a:off x="8618684" y="4041068"/>
                <a:ext cx="3033202" cy="1015663"/>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latin typeface="MS UI Gothic" panose="020B0600070205080204" pitchFamily="50" charset="-128"/>
                    <a:ea typeface="MS UI Gothic" panose="020B0600070205080204" pitchFamily="50" charset="-128"/>
                  </a:rPr>
                  <a:t>NR</a:t>
                </a:r>
                <a:r>
                  <a:rPr kumimoji="1" lang="ja-JP" altLang="en-US" sz="2000" dirty="0">
                    <a:latin typeface="MS UI Gothic" panose="020B0600070205080204" pitchFamily="50" charset="-128"/>
                    <a:ea typeface="MS UI Gothic" panose="020B0600070205080204" pitchFamily="50" charset="-128"/>
                  </a:rPr>
                  <a:t>反復回数は最大</a:t>
                </a:r>
                <a:r>
                  <a:rPr kumimoji="1" lang="en-US" altLang="ja-JP" sz="2000" dirty="0">
                    <a:latin typeface="MS UI Gothic" panose="020B0600070205080204" pitchFamily="50" charset="-128"/>
                    <a:ea typeface="MS UI Gothic" panose="020B0600070205080204" pitchFamily="50" charset="-128"/>
                  </a:rPr>
                  <a:t>3</a:t>
                </a:r>
                <a:r>
                  <a:rPr kumimoji="1" lang="ja-JP" altLang="en-US" sz="2000" dirty="0">
                    <a:latin typeface="MS UI Gothic" panose="020B0600070205080204" pitchFamily="50" charset="-128"/>
                    <a:ea typeface="MS UI Gothic" panose="020B0600070205080204" pitchFamily="50" charset="-128"/>
                  </a:rPr>
                  <a:t>回で，</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一度も失敗することなく，</a:t>
                </a:r>
                <a:br>
                  <a:rPr kumimoji="1" lang="en-US" altLang="ja-JP" sz="2000" dirty="0">
                    <a:latin typeface="MS UI Gothic" panose="020B0600070205080204" pitchFamily="50" charset="-128"/>
                    <a:ea typeface="MS UI Gothic" panose="020B0600070205080204" pitchFamily="50" charset="-128"/>
                  </a:rPr>
                </a:br>
                <a14:m>
                  <m:oMath xmlns:m="http://schemas.openxmlformats.org/officeDocument/2006/math">
                    <m:r>
                      <m:rPr>
                        <m:sty m:val="p"/>
                      </m:rPr>
                      <a:rPr kumimoji="1" lang="en-US" altLang="ja-JP" sz="2000" b="0" i="0" smtClean="0">
                        <a:latin typeface="Cambria Math" panose="02040503050406030204" pitchFamily="18" charset="0"/>
                        <a:ea typeface="MS UI Gothic" panose="020B0600070205080204" pitchFamily="50" charset="-128"/>
                      </a:rPr>
                      <m:t>Δ</m:t>
                    </m:r>
                    <m:r>
                      <a:rPr kumimoji="1" lang="en-US" altLang="ja-JP" sz="2000" b="0" i="1" smtClean="0">
                        <a:latin typeface="Cambria Math" panose="02040503050406030204" pitchFamily="18" charset="0"/>
                        <a:ea typeface="MS UI Gothic" panose="020B0600070205080204" pitchFamily="50" charset="-128"/>
                      </a:rPr>
                      <m:t>𝑡</m:t>
                    </m:r>
                  </m:oMath>
                </a14:m>
                <a:r>
                  <a:rPr kumimoji="1" lang="ja-JP" altLang="en-US" sz="2000" dirty="0">
                    <a:latin typeface="MS UI Gothic" panose="020B0600070205080204" pitchFamily="50" charset="-128"/>
                    <a:ea typeface="MS UI Gothic" panose="020B0600070205080204" pitchFamily="50" charset="-128"/>
                  </a:rPr>
                  <a:t>は最大</a:t>
                </a:r>
                <a:r>
                  <a:rPr kumimoji="1" lang="en-US" altLang="ja-JP" sz="2000" dirty="0">
                    <a:latin typeface="MS UI Gothic" panose="020B0600070205080204" pitchFamily="50" charset="-128"/>
                    <a:ea typeface="MS UI Gothic" panose="020B0600070205080204" pitchFamily="50" charset="-128"/>
                  </a:rPr>
                  <a:t>25</a:t>
                </a:r>
                <a:r>
                  <a:rPr kumimoji="1" lang="ja-JP" altLang="en-US" sz="2000" dirty="0">
                    <a:latin typeface="MS UI Gothic" panose="020B0600070205080204" pitchFamily="50" charset="-128"/>
                    <a:ea typeface="MS UI Gothic" panose="020B0600070205080204" pitchFamily="50" charset="-128"/>
                  </a:rPr>
                  <a:t>秒．</a:t>
                </a:r>
              </a:p>
            </p:txBody>
          </p:sp>
        </mc:Choice>
        <mc:Fallback xmlns="">
          <p:sp>
            <p:nvSpPr>
              <p:cNvPr id="6" name="テキスト ボックス 5">
                <a:extLst>
                  <a:ext uri="{FF2B5EF4-FFF2-40B4-BE49-F238E27FC236}">
                    <a16:creationId xmlns:a16="http://schemas.microsoft.com/office/drawing/2014/main" id="{BD775B55-AB23-D6ED-0011-6D96FA04CFBF}"/>
                  </a:ext>
                </a:extLst>
              </p:cNvPr>
              <p:cNvSpPr txBox="1">
                <a:spLocks noRot="1" noChangeAspect="1" noMove="1" noResize="1" noEditPoints="1" noAdjustHandles="1" noChangeArrowheads="1" noChangeShapeType="1" noTextEdit="1"/>
              </p:cNvSpPr>
              <p:nvPr/>
            </p:nvSpPr>
            <p:spPr>
              <a:xfrm>
                <a:off x="8618684" y="4041068"/>
                <a:ext cx="3033202" cy="1015663"/>
              </a:xfrm>
              <a:prstGeom prst="rect">
                <a:avLst/>
              </a:prstGeom>
              <a:blipFill>
                <a:blip r:embed="rId2"/>
                <a:stretch>
                  <a:fillRect l="-1590" t="-1744" r="-1193" b="-6977"/>
                </a:stretch>
              </a:blipFill>
              <a:ln>
                <a:noFill/>
              </a:ln>
            </p:spPr>
            <p:txBody>
              <a:bodyPr/>
              <a:lstStyle/>
              <a:p>
                <a:r>
                  <a:rPr lang="ja-JP" altLang="en-US">
                    <a:noFill/>
                  </a:rPr>
                  <a:t> </a:t>
                </a:r>
              </a:p>
            </p:txBody>
          </p:sp>
        </mc:Fallback>
      </mc:AlternateContent>
      <p:sp>
        <p:nvSpPr>
          <p:cNvPr id="7" name="テキスト ボックス 6">
            <a:extLst>
              <a:ext uri="{FF2B5EF4-FFF2-40B4-BE49-F238E27FC236}">
                <a16:creationId xmlns:a16="http://schemas.microsoft.com/office/drawing/2014/main" id="{A8F10846-5736-0629-8249-FEE1E61DDA7E}"/>
              </a:ext>
            </a:extLst>
          </p:cNvPr>
          <p:cNvSpPr txBox="1"/>
          <p:nvPr/>
        </p:nvSpPr>
        <p:spPr>
          <a:xfrm>
            <a:off x="897019" y="5815350"/>
            <a:ext cx="10397962" cy="430887"/>
          </a:xfrm>
          <a:prstGeom prst="rect">
            <a:avLst/>
          </a:prstGeom>
          <a:solidFill>
            <a:schemeClr val="accent6">
              <a:lumMod val="40000"/>
              <a:lumOff val="60000"/>
            </a:schemeClr>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2200" dirty="0">
                <a:latin typeface="MS UI Gothic" panose="020B0600070205080204" pitchFamily="50" charset="-128"/>
                <a:ea typeface="MS UI Gothic" panose="020B0600070205080204" pitchFamily="50" charset="-128"/>
              </a:rPr>
              <a:t>メモリが許すなら，非対称剛性を使う方が</a:t>
            </a:r>
            <a:r>
              <a:rPr lang="en-US" altLang="ja-JP" sz="2200" dirty="0">
                <a:latin typeface="MS UI Gothic" panose="020B0600070205080204" pitchFamily="50" charset="-128"/>
                <a:ea typeface="MS UI Gothic" panose="020B0600070205080204" pitchFamily="50" charset="-128"/>
              </a:rPr>
              <a:t>NR</a:t>
            </a:r>
            <a:r>
              <a:rPr lang="ja-JP" altLang="en-US" sz="2200" dirty="0">
                <a:latin typeface="MS UI Gothic" panose="020B0600070205080204" pitchFamily="50" charset="-128"/>
                <a:ea typeface="MS UI Gothic" panose="020B0600070205080204" pitchFamily="50" charset="-128"/>
              </a:rPr>
              <a:t>反復回数が減るので計算が速くなることも多い．</a:t>
            </a:r>
            <a:endParaRPr kumimoji="1" lang="ja-JP" altLang="en-US" sz="2200" dirty="0">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3562789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ABBF9-C055-CF55-7027-CD93996F039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4D7BEC3D-629F-FB94-FD69-C14CE0E44E87}"/>
                  </a:ext>
                </a:extLst>
              </p:cNvPr>
              <p:cNvSpPr>
                <a:spLocks noGrp="1"/>
              </p:cNvSpPr>
              <p:nvPr>
                <p:ph idx="1"/>
              </p:nvPr>
            </p:nvSpPr>
            <p:spPr/>
            <p:txBody>
              <a:bodyPr/>
              <a:lstStyle/>
              <a:p>
                <a:r>
                  <a:rPr lang="ja-JP" altLang="en-US" dirty="0"/>
                  <a:t>原因と対策の例（その２）：</a:t>
                </a:r>
                <a:endParaRPr kumimoji="1" lang="en-US" altLang="ja-JP" b="1" u="sng" dirty="0">
                  <a:effectLst>
                    <a:outerShdw blurRad="38100" dist="38100" dir="2700000" algn="tl">
                      <a:srgbClr val="000000">
                        <a:alpha val="43137"/>
                      </a:srgbClr>
                    </a:outerShdw>
                  </a:effectLst>
                </a:endParaRPr>
              </a:p>
              <a:p>
                <a:pPr marL="914400" lvl="1" indent="-457200">
                  <a:buFont typeface="+mj-lt"/>
                  <a:buAutoNum type="alphaLcPeriod" startAt="4"/>
                </a:pPr>
                <a:r>
                  <a:rPr kumimoji="1" lang="ja-JP" altLang="en-US" b="1" u="sng" dirty="0">
                    <a:effectLst>
                      <a:outerShdw blurRad="38100" dist="38100" dir="2700000" algn="tl">
                        <a:srgbClr val="000000">
                          <a:alpha val="43137"/>
                        </a:srgbClr>
                      </a:outerShdw>
                    </a:effectLst>
                  </a:rPr>
                  <a:t>応力特異性</a:t>
                </a:r>
                <a:br>
                  <a:rPr lang="en-US" altLang="ja-JP" dirty="0"/>
                </a:br>
                <a:r>
                  <a:rPr lang="ja-JP" altLang="en-US" dirty="0"/>
                  <a:t>応力特異点周辺のメッシュは細かくするほど応力が高くなり，早く止まる．</a:t>
                </a:r>
                <a:br>
                  <a:rPr lang="en-US" altLang="ja-JP" dirty="0"/>
                </a:br>
                <a:r>
                  <a:rPr lang="ja-JP" altLang="en-US" dirty="0"/>
                  <a:t>角にアールを設ける，節点集中荷重を止める等で特異性を無くす工夫を施す．</a:t>
                </a:r>
                <a:endParaRPr lang="en-US" altLang="ja-JP" b="1" u="sng" dirty="0">
                  <a:effectLst>
                    <a:outerShdw blurRad="38100" dist="38100" dir="2700000" algn="tl">
                      <a:srgbClr val="000000">
                        <a:alpha val="43137"/>
                      </a:srgbClr>
                    </a:outerShdw>
                  </a:effectLst>
                </a:endParaRPr>
              </a:p>
              <a:p>
                <a:pPr marL="914400" lvl="1" indent="-457200">
                  <a:buFont typeface="+mj-lt"/>
                  <a:buAutoNum type="alphaLcPeriod" startAt="4"/>
                </a:pPr>
                <a:endParaRPr kumimoji="1" lang="en-US" altLang="ja-JP" b="1" u="sng" dirty="0">
                  <a:effectLst>
                    <a:outerShdw blurRad="38100" dist="38100" dir="2700000" algn="tl">
                      <a:srgbClr val="000000">
                        <a:alpha val="43137"/>
                      </a:srgbClr>
                    </a:outerShdw>
                  </a:effectLst>
                </a:endParaRPr>
              </a:p>
              <a:p>
                <a:pPr marL="914400" lvl="1" indent="-457200">
                  <a:buFont typeface="+mj-lt"/>
                  <a:buAutoNum type="alphaLcPeriod" startAt="4"/>
                </a:pPr>
                <a:r>
                  <a:rPr kumimoji="1" lang="ja-JP" altLang="en-US" b="1" u="sng" dirty="0">
                    <a:effectLst>
                      <a:outerShdw blurRad="38100" dist="38100" dir="2700000" algn="tl">
                        <a:srgbClr val="000000">
                          <a:alpha val="43137"/>
                        </a:srgbClr>
                      </a:outerShdw>
                    </a:effectLst>
                  </a:rPr>
                  <a:t>要素裏返り</a:t>
                </a:r>
                <a:br>
                  <a:rPr kumimoji="1" lang="en-US" altLang="ja-JP" b="1" u="sng" dirty="0">
                    <a:effectLst>
                      <a:outerShdw blurRad="38100" dist="38100" dir="2700000" algn="tl">
                        <a:srgbClr val="000000">
                          <a:alpha val="43137"/>
                        </a:srgbClr>
                      </a:outerShdw>
                    </a:effectLst>
                  </a:rPr>
                </a:br>
                <a:r>
                  <a:rPr kumimoji="1" lang="ja-JP" altLang="en-US" dirty="0"/>
                  <a:t>積分点で</a:t>
                </a:r>
                <a14:m>
                  <m:oMath xmlns:m="http://schemas.openxmlformats.org/officeDocument/2006/math">
                    <m:r>
                      <a:rPr kumimoji="1" lang="en-US" altLang="ja-JP" b="0" i="1" smtClean="0">
                        <a:latin typeface="Cambria Math" panose="02040503050406030204" pitchFamily="18" charset="0"/>
                      </a:rPr>
                      <m:t>𝐽</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m:t>
                        </m:r>
                        <m:func>
                          <m:funcPr>
                            <m:ctrlPr>
                              <a:rPr kumimoji="1" lang="en-US" altLang="ja-JP" b="0" i="1" smtClean="0">
                                <a:latin typeface="Cambria Math" panose="02040503050406030204" pitchFamily="18" charset="0"/>
                              </a:rPr>
                            </m:ctrlPr>
                          </m:funcPr>
                          <m:fName>
                            <m:r>
                              <m:rPr>
                                <m:sty m:val="p"/>
                              </m:rPr>
                              <a:rPr kumimoji="1" lang="en-US" altLang="ja-JP" b="0" i="0" smtClean="0">
                                <a:latin typeface="Cambria Math" panose="02040503050406030204" pitchFamily="18" charset="0"/>
                              </a:rPr>
                              <m:t>det</m:t>
                            </m:r>
                          </m:fName>
                          <m:e>
                            <m:d>
                              <m:dPr>
                                <m:ctrlPr>
                                  <a:rPr kumimoji="1" lang="en-US" altLang="ja-JP" b="0" i="1" smtClean="0">
                                    <a:latin typeface="Cambria Math" panose="02040503050406030204" pitchFamily="18" charset="0"/>
                                  </a:rPr>
                                </m:ctrlPr>
                              </m:dPr>
                              <m:e>
                                <m:r>
                                  <a:rPr kumimoji="1" lang="en-US" altLang="ja-JP" b="1" i="1" smtClean="0">
                                    <a:latin typeface="Cambria Math" panose="02040503050406030204" pitchFamily="18" charset="0"/>
                                  </a:rPr>
                                  <m:t>𝑭</m:t>
                                </m:r>
                              </m:e>
                            </m:d>
                          </m:e>
                        </m:func>
                      </m:e>
                    </m:d>
                    <m:r>
                      <a:rPr kumimoji="1" lang="en-US" altLang="ja-JP" b="0" i="1" smtClean="0">
                        <a:latin typeface="Cambria Math" panose="02040503050406030204" pitchFamily="18" charset="0"/>
                      </a:rPr>
                      <m:t>&lt;0</m:t>
                    </m:r>
                  </m:oMath>
                </a14:m>
                <a:r>
                  <a:rPr kumimoji="1" lang="ja-JP" altLang="en-US" dirty="0"/>
                  <a:t>になった途端に増分計算を中止するソルバーで起こる．</a:t>
                </a:r>
                <a:br>
                  <a:rPr kumimoji="1" lang="en-US" altLang="ja-JP" dirty="0"/>
                </a:br>
                <a:r>
                  <a:rPr kumimoji="1" lang="ja-JP" altLang="en-US" dirty="0"/>
                  <a:t>ニュートン方向にラインサーチを入れれば突破出来ることがある．</a:t>
                </a:r>
                <a:br>
                  <a:rPr kumimoji="1" lang="en-US" altLang="ja-JP" dirty="0"/>
                </a:br>
                <a:r>
                  <a:rPr kumimoji="1" lang="ja-JP" altLang="en-US" dirty="0"/>
                  <a:t>要素内積分点のひずみ不均一が原因で要素裏返りが起こる場合</a:t>
                </a:r>
                <a:br>
                  <a:rPr kumimoji="1" lang="en-US" altLang="ja-JP" dirty="0"/>
                </a:br>
                <a:r>
                  <a:rPr kumimoji="1" lang="ja-JP" altLang="en-US" dirty="0"/>
                  <a:t>（例えば四角形要素の角１点に変形が集中して凹四角形になる様な変形）もあり，</a:t>
                </a:r>
                <a:br>
                  <a:rPr kumimoji="1" lang="en-US" altLang="ja-JP" dirty="0"/>
                </a:br>
                <a:r>
                  <a:rPr kumimoji="1" lang="ja-JP" altLang="en-US" dirty="0"/>
                  <a:t>その場合はメッシュの切り方や粗密を変えると突破できる場合もある．</a:t>
                </a:r>
                <a:br>
                  <a:rPr lang="en-US" altLang="ja-JP" dirty="0"/>
                </a:br>
                <a14:m>
                  <m:oMath xmlns:m="http://schemas.openxmlformats.org/officeDocument/2006/math">
                    <m:r>
                      <a:rPr lang="en-US" altLang="ja-JP" i="1">
                        <a:latin typeface="Cambria Math" panose="02040503050406030204" pitchFamily="18" charset="0"/>
                      </a:rPr>
                      <m:t>𝑝</m:t>
                    </m:r>
                    <m:r>
                      <a:rPr lang="en-US" altLang="ja-JP" i="1">
                        <a:latin typeface="Cambria Math" panose="02040503050406030204" pitchFamily="18" charset="0"/>
                        <a:ea typeface="Cambria Math" panose="02040503050406030204" pitchFamily="18" charset="0"/>
                      </a:rPr>
                      <m:t>⟶∞ (</m:t>
                    </m:r>
                    <m:r>
                      <a:rPr lang="en-US" altLang="ja-JP" i="1">
                        <a:latin typeface="Cambria Math" panose="02040503050406030204" pitchFamily="18" charset="0"/>
                        <a:ea typeface="Cambria Math" panose="02040503050406030204" pitchFamily="18" charset="0"/>
                      </a:rPr>
                      <m:t>𝐽</m:t>
                    </m:r>
                    <m:r>
                      <a:rPr lang="en-US" altLang="ja-JP" i="1">
                        <a:latin typeface="Cambria Math" panose="02040503050406030204" pitchFamily="18" charset="0"/>
                        <a:ea typeface="Cambria Math" panose="02040503050406030204" pitchFamily="18" charset="0"/>
                      </a:rPr>
                      <m:t>⟶0)</m:t>
                    </m:r>
                  </m:oMath>
                </a14:m>
                <a:r>
                  <a:rPr lang="ja-JP" altLang="en-US" dirty="0"/>
                  <a:t>を満たす材料構成式を用いれば突破できる場合もある．</a:t>
                </a:r>
                <a:br>
                  <a:rPr lang="en-US" altLang="ja-JP" dirty="0"/>
                </a:br>
                <a:endParaRPr kumimoji="1" lang="en-US" altLang="ja-JP" dirty="0"/>
              </a:p>
            </p:txBody>
          </p:sp>
        </mc:Choice>
        <mc:Fallback xmlns="">
          <p:sp>
            <p:nvSpPr>
              <p:cNvPr id="2" name="コンテンツ プレースホルダー 1">
                <a:extLst>
                  <a:ext uri="{FF2B5EF4-FFF2-40B4-BE49-F238E27FC236}">
                    <a16:creationId xmlns:a16="http://schemas.microsoft.com/office/drawing/2014/main" id="{4D7BEC3D-629F-FB94-FD69-C14CE0E44E87}"/>
                  </a:ext>
                </a:extLst>
              </p:cNvPr>
              <p:cNvSpPr>
                <a:spLocks noGrp="1" noRot="1" noChangeAspect="1" noMove="1" noResize="1" noEditPoints="1" noAdjustHandles="1" noChangeArrowheads="1" noChangeShapeType="1" noTextEdit="1"/>
              </p:cNvSpPr>
              <p:nvPr>
                <p:ph idx="1"/>
              </p:nvPr>
            </p:nvSpPr>
            <p:spPr>
              <a:blipFill>
                <a:blip r:embed="rId2"/>
                <a:stretch>
                  <a:fillRect l="-1746" t="-1901"/>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53AF5328-878B-9D7B-0DAF-72C8B06E540B}"/>
              </a:ext>
            </a:extLst>
          </p:cNvPr>
          <p:cNvSpPr>
            <a:spLocks noGrp="1"/>
          </p:cNvSpPr>
          <p:nvPr>
            <p:ph type="title"/>
          </p:nvPr>
        </p:nvSpPr>
        <p:spPr/>
        <p:txBody>
          <a:bodyPr/>
          <a:lstStyle/>
          <a:p>
            <a:r>
              <a:rPr kumimoji="1" lang="en-US" altLang="ja-JP" dirty="0"/>
              <a:t>8) </a:t>
            </a:r>
            <a:r>
              <a:rPr kumimoji="1" lang="ja-JP" altLang="en-US" dirty="0"/>
              <a:t>早期収束困難</a:t>
            </a:r>
          </a:p>
        </p:txBody>
      </p:sp>
      <p:sp>
        <p:nvSpPr>
          <p:cNvPr id="4" name="スライド番号プレースホルダー 3">
            <a:extLst>
              <a:ext uri="{FF2B5EF4-FFF2-40B4-BE49-F238E27FC236}">
                <a16:creationId xmlns:a16="http://schemas.microsoft.com/office/drawing/2014/main" id="{17B97867-7955-DB5D-1F7A-B03DE72CF587}"/>
              </a:ext>
            </a:extLst>
          </p:cNvPr>
          <p:cNvSpPr>
            <a:spLocks noGrp="1"/>
          </p:cNvSpPr>
          <p:nvPr>
            <p:ph type="sldNum" sz="quarter" idx="4"/>
          </p:nvPr>
        </p:nvSpPr>
        <p:spPr/>
        <p:txBody>
          <a:bodyPr/>
          <a:lstStyle/>
          <a:p>
            <a:r>
              <a:rPr lang="en-US" altLang="ja-JP"/>
              <a:t>P. </a:t>
            </a:r>
            <a:fld id="{F8FDF831-B0A3-4B44-A20D-7581D5587101}" type="slidenum">
              <a:rPr lang="ja-JP" altLang="en-US" smtClean="0"/>
              <a:pPr/>
              <a:t>46</a:t>
            </a:fld>
            <a:endParaRPr lang="ja-JP" altLang="en-US" dirty="0"/>
          </a:p>
        </p:txBody>
      </p:sp>
    </p:spTree>
    <p:extLst>
      <p:ext uri="{BB962C8B-B14F-4D97-AF65-F5344CB8AC3E}">
        <p14:creationId xmlns:p14="http://schemas.microsoft.com/office/powerpoint/2010/main" val="22247037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41863-0D28-100F-2AED-8B2174A4CF16}"/>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C6C9D5AF-C747-2149-9CF7-748630E75A34}"/>
              </a:ext>
            </a:extLst>
          </p:cNvPr>
          <p:cNvSpPr>
            <a:spLocks noGrp="1"/>
          </p:cNvSpPr>
          <p:nvPr>
            <p:ph idx="1"/>
          </p:nvPr>
        </p:nvSpPr>
        <p:spPr/>
        <p:txBody>
          <a:bodyPr/>
          <a:lstStyle/>
          <a:p>
            <a:r>
              <a:rPr kumimoji="1" lang="ja-JP" altLang="en-US" dirty="0"/>
              <a:t>具体例：</a:t>
            </a:r>
            <a:r>
              <a:rPr lang="en-US" altLang="ja-JP" dirty="0"/>
              <a:t>ABAQUS</a:t>
            </a:r>
            <a:r>
              <a:rPr lang="ja-JP" altLang="en-US" dirty="0"/>
              <a:t>における</a:t>
            </a:r>
            <a:r>
              <a:rPr lang="en-US" altLang="ja-JP" dirty="0"/>
              <a:t>Neo-Hooke</a:t>
            </a:r>
            <a:r>
              <a:rPr lang="ja-JP" altLang="en-US" dirty="0"/>
              <a:t>と</a:t>
            </a:r>
            <a:r>
              <a:rPr lang="en-US" altLang="ja-JP" dirty="0"/>
              <a:t>Arruda-Boyce</a:t>
            </a:r>
            <a:r>
              <a:rPr lang="ja-JP" altLang="en-US" dirty="0"/>
              <a:t>の比較</a:t>
            </a:r>
            <a:endParaRPr kumimoji="1" lang="en-US" altLang="ja-JP" dirty="0"/>
          </a:p>
        </p:txBody>
      </p:sp>
      <p:sp>
        <p:nvSpPr>
          <p:cNvPr id="3" name="タイトル 2">
            <a:extLst>
              <a:ext uri="{FF2B5EF4-FFF2-40B4-BE49-F238E27FC236}">
                <a16:creationId xmlns:a16="http://schemas.microsoft.com/office/drawing/2014/main" id="{E8546655-FD40-D7BE-91D0-58EBD75651F1}"/>
              </a:ext>
            </a:extLst>
          </p:cNvPr>
          <p:cNvSpPr>
            <a:spLocks noGrp="1"/>
          </p:cNvSpPr>
          <p:nvPr>
            <p:ph type="title"/>
          </p:nvPr>
        </p:nvSpPr>
        <p:spPr/>
        <p:txBody>
          <a:bodyPr/>
          <a:lstStyle/>
          <a:p>
            <a:r>
              <a:rPr kumimoji="1" lang="en-US" altLang="ja-JP" dirty="0"/>
              <a:t>8) </a:t>
            </a:r>
            <a:r>
              <a:rPr kumimoji="1" lang="ja-JP" altLang="en-US" dirty="0"/>
              <a:t>早期収束困難</a:t>
            </a:r>
          </a:p>
        </p:txBody>
      </p:sp>
      <p:sp>
        <p:nvSpPr>
          <p:cNvPr id="4" name="スライド番号プレースホルダー 3">
            <a:extLst>
              <a:ext uri="{FF2B5EF4-FFF2-40B4-BE49-F238E27FC236}">
                <a16:creationId xmlns:a16="http://schemas.microsoft.com/office/drawing/2014/main" id="{C9B81A61-7DA2-DFDC-620D-1A3876871A32}"/>
              </a:ext>
            </a:extLst>
          </p:cNvPr>
          <p:cNvSpPr>
            <a:spLocks noGrp="1"/>
          </p:cNvSpPr>
          <p:nvPr>
            <p:ph type="sldNum" sz="quarter" idx="4"/>
          </p:nvPr>
        </p:nvSpPr>
        <p:spPr/>
        <p:txBody>
          <a:bodyPr/>
          <a:lstStyle/>
          <a:p>
            <a:r>
              <a:rPr lang="en-US" altLang="ja-JP"/>
              <a:t>P. </a:t>
            </a:r>
            <a:fld id="{F8FDF831-B0A3-4B44-A20D-7581D5587101}" type="slidenum">
              <a:rPr lang="ja-JP" altLang="en-US" smtClean="0"/>
              <a:pPr/>
              <a:t>47</a:t>
            </a:fld>
            <a:endParaRPr lang="ja-JP" altLang="en-US" dirty="0"/>
          </a:p>
        </p:txBody>
      </p:sp>
      <p:sp>
        <p:nvSpPr>
          <p:cNvPr id="5" name="テキスト ボックス 4">
            <a:extLst>
              <a:ext uri="{FF2B5EF4-FFF2-40B4-BE49-F238E27FC236}">
                <a16:creationId xmlns:a16="http://schemas.microsoft.com/office/drawing/2014/main" id="{B9EF87C6-409E-310D-2153-09FF3BA41500}"/>
              </a:ext>
            </a:extLst>
          </p:cNvPr>
          <p:cNvSpPr txBox="1"/>
          <p:nvPr/>
        </p:nvSpPr>
        <p:spPr>
          <a:xfrm>
            <a:off x="9623928" y="1006854"/>
            <a:ext cx="2568071" cy="3970318"/>
          </a:xfrm>
          <a:prstGeom prst="rect">
            <a:avLst/>
          </a:prstGeom>
          <a:solidFill>
            <a:schemeClr val="bg1">
              <a:lumMod val="75000"/>
            </a:schemeClr>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ja-JP" dirty="0">
                <a:latin typeface="MS UI Gothic" panose="020B0600070205080204" pitchFamily="50" charset="-128"/>
                <a:ea typeface="MS UI Gothic" panose="020B0600070205080204" pitchFamily="50" charset="-128"/>
              </a:rPr>
              <a:t>【</a:t>
            </a:r>
            <a:r>
              <a:rPr lang="ja-JP" altLang="en-US" dirty="0">
                <a:latin typeface="MS UI Gothic" panose="020B0600070205080204" pitchFamily="50" charset="-128"/>
                <a:ea typeface="MS UI Gothic" panose="020B0600070205080204" pitchFamily="50" charset="-128"/>
              </a:rPr>
              <a:t>解析条件</a:t>
            </a:r>
            <a:r>
              <a:rPr lang="en-US" altLang="ja-JP" dirty="0">
                <a:latin typeface="MS UI Gothic" panose="020B0600070205080204" pitchFamily="50" charset="-128"/>
                <a:ea typeface="MS UI Gothic" panose="020B0600070205080204" pitchFamily="50" charset="-128"/>
              </a:rPr>
              <a:t>】</a:t>
            </a:r>
            <a:endParaRPr kumimoji="1" lang="en-US" altLang="ja-JP"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Ø"/>
            </a:pPr>
            <a:r>
              <a:rPr kumimoji="1" lang="ja-JP" altLang="en-US" dirty="0">
                <a:latin typeface="MS UI Gothic" panose="020B0600070205080204" pitchFamily="50" charset="-128"/>
                <a:ea typeface="MS UI Gothic" panose="020B0600070205080204" pitchFamily="50" charset="-128"/>
              </a:rPr>
              <a:t>１要素検証．</a:t>
            </a:r>
            <a:endParaRPr kumimoji="1" lang="en-US" altLang="ja-JP"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Ø"/>
            </a:pPr>
            <a:r>
              <a:rPr lang="ja-JP" altLang="en-US" dirty="0">
                <a:latin typeface="MS UI Gothic" panose="020B0600070205080204" pitchFamily="50" charset="-128"/>
                <a:ea typeface="MS UI Gothic" panose="020B0600070205080204" pitchFamily="50" charset="-128"/>
              </a:rPr>
              <a:t>四面体に等方圧縮荷重をかけて縮小するだけの大変形解析．</a:t>
            </a:r>
            <a:endParaRPr lang="en-US" altLang="ja-JP"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Ø"/>
            </a:pPr>
            <a:r>
              <a:rPr kumimoji="1" lang="en-US" altLang="ja-JP" dirty="0">
                <a:latin typeface="MS UI Gothic" panose="020B0600070205080204" pitchFamily="50" charset="-128"/>
                <a:ea typeface="MS UI Gothic" panose="020B0600070205080204" pitchFamily="50" charset="-128"/>
              </a:rPr>
              <a:t>Mises</a:t>
            </a:r>
            <a:r>
              <a:rPr kumimoji="1" lang="ja-JP" altLang="en-US" dirty="0">
                <a:latin typeface="MS UI Gothic" panose="020B0600070205080204" pitchFamily="50" charset="-128"/>
                <a:ea typeface="MS UI Gothic" panose="020B0600070205080204" pitchFamily="50" charset="-128"/>
              </a:rPr>
              <a:t>応力は常にゼロで圧力のみが発生．</a:t>
            </a:r>
            <a:endParaRPr kumimoji="1" lang="en-US" altLang="ja-JP"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Ø"/>
            </a:pPr>
            <a:r>
              <a:rPr lang="ja-JP" altLang="en-US" dirty="0">
                <a:latin typeface="MS UI Gothic" panose="020B0600070205080204" pitchFamily="50" charset="-128"/>
                <a:ea typeface="MS UI Gothic" panose="020B0600070205080204" pitchFamily="50" charset="-128"/>
              </a:rPr>
              <a:t>使用した要素は</a:t>
            </a:r>
            <a:r>
              <a:rPr lang="en-US" altLang="ja-JP" dirty="0">
                <a:latin typeface="MS UI Gothic" panose="020B0600070205080204" pitchFamily="50" charset="-128"/>
                <a:ea typeface="MS UI Gothic" panose="020B0600070205080204" pitchFamily="50" charset="-128"/>
              </a:rPr>
              <a:t>C3D4</a:t>
            </a:r>
            <a:r>
              <a:rPr lang="ja-JP" altLang="en-US" dirty="0">
                <a:latin typeface="MS UI Gothic" panose="020B0600070205080204" pitchFamily="50" charset="-128"/>
                <a:ea typeface="MS UI Gothic" panose="020B0600070205080204" pitchFamily="50" charset="-128"/>
              </a:rPr>
              <a:t>．</a:t>
            </a:r>
            <a:endParaRPr lang="en-US" altLang="ja-JP"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Ø"/>
            </a:pPr>
            <a:r>
              <a:rPr lang="ja-JP" altLang="en-US" dirty="0">
                <a:latin typeface="MS UI Gothic" panose="020B0600070205080204" pitchFamily="50" charset="-128"/>
                <a:ea typeface="MS UI Gothic" panose="020B0600070205080204" pitchFamily="50" charset="-128"/>
              </a:rPr>
              <a:t>材料２種の初期弾性率は共通：</a:t>
            </a:r>
            <a:endParaRPr lang="en-US" altLang="ja-JP" dirty="0">
              <a:latin typeface="MS UI Gothic" panose="020B0600070205080204" pitchFamily="50" charset="-128"/>
              <a:ea typeface="MS UI Gothic" panose="020B0600070205080204" pitchFamily="50" charset="-128"/>
            </a:endParaRPr>
          </a:p>
          <a:p>
            <a:pPr marL="800100" lvl="1" indent="-342900">
              <a:buFont typeface="Wingdings" panose="05000000000000000000" pitchFamily="2" charset="2"/>
              <a:buChar char="l"/>
            </a:pPr>
            <a:r>
              <a:rPr lang="ja-JP" altLang="en-US" dirty="0">
                <a:latin typeface="MS UI Gothic" panose="020B0600070205080204" pitchFamily="50" charset="-128"/>
                <a:ea typeface="MS UI Gothic" panose="020B0600070205080204" pitchFamily="50" charset="-128"/>
              </a:rPr>
              <a:t>初期ヤング率：</a:t>
            </a:r>
            <a:r>
              <a:rPr lang="en-US" altLang="ja-JP" dirty="0">
                <a:latin typeface="MS UI Gothic" panose="020B0600070205080204" pitchFamily="50" charset="-128"/>
                <a:ea typeface="MS UI Gothic" panose="020B0600070205080204" pitchFamily="50" charset="-128"/>
              </a:rPr>
              <a:t>238 MPa</a:t>
            </a:r>
          </a:p>
          <a:p>
            <a:pPr marL="800100" lvl="1" indent="-342900">
              <a:buFont typeface="Wingdings" panose="05000000000000000000" pitchFamily="2" charset="2"/>
              <a:buChar char="l"/>
            </a:pPr>
            <a:r>
              <a:rPr lang="ja-JP" altLang="en-US" dirty="0">
                <a:latin typeface="MS UI Gothic" panose="020B0600070205080204" pitchFamily="50" charset="-128"/>
                <a:ea typeface="MS UI Gothic" panose="020B0600070205080204" pitchFamily="50" charset="-128"/>
              </a:rPr>
              <a:t>初期ポアソン比：</a:t>
            </a:r>
            <a:r>
              <a:rPr lang="en-US" altLang="ja-JP" dirty="0">
                <a:latin typeface="MS UI Gothic" panose="020B0600070205080204" pitchFamily="50" charset="-128"/>
                <a:ea typeface="MS UI Gothic" panose="020B0600070205080204" pitchFamily="50" charset="-128"/>
              </a:rPr>
              <a:t>0.49</a:t>
            </a:r>
          </a:p>
        </p:txBody>
      </p:sp>
      <p:pic>
        <p:nvPicPr>
          <p:cNvPr id="6" name="C3D4-AB-umag">
            <a:hlinkClick r:id="" action="ppaction://media"/>
            <a:extLst>
              <a:ext uri="{FF2B5EF4-FFF2-40B4-BE49-F238E27FC236}">
                <a16:creationId xmlns:a16="http://schemas.microsoft.com/office/drawing/2014/main" id="{BDB14384-ACD2-2661-0959-3CD79F0EE84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07498" y="1052136"/>
            <a:ext cx="4810907" cy="5344891"/>
          </a:xfrm>
          <a:prstGeom prst="rect">
            <a:avLst/>
          </a:prstGeom>
        </p:spPr>
      </p:pic>
      <p:pic>
        <p:nvPicPr>
          <p:cNvPr id="8" name="C3D4-NH-umag">
            <a:hlinkClick r:id="" action="ppaction://media"/>
            <a:extLst>
              <a:ext uri="{FF2B5EF4-FFF2-40B4-BE49-F238E27FC236}">
                <a16:creationId xmlns:a16="http://schemas.microsoft.com/office/drawing/2014/main" id="{D5E319A7-C4B4-ED4B-DA8B-3E185B7408B5}"/>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924" y="1052536"/>
            <a:ext cx="4810727" cy="5344691"/>
          </a:xfrm>
          <a:prstGeom prst="rect">
            <a:avLst/>
          </a:prstGeom>
        </p:spPr>
      </p:pic>
      <p:sp>
        <p:nvSpPr>
          <p:cNvPr id="9" name="テキスト ボックス 8">
            <a:extLst>
              <a:ext uri="{FF2B5EF4-FFF2-40B4-BE49-F238E27FC236}">
                <a16:creationId xmlns:a16="http://schemas.microsoft.com/office/drawing/2014/main" id="{16CF396F-E77C-F6B5-A05A-4B46E3C77A06}"/>
              </a:ext>
            </a:extLst>
          </p:cNvPr>
          <p:cNvSpPr txBox="1"/>
          <p:nvPr/>
        </p:nvSpPr>
        <p:spPr>
          <a:xfrm>
            <a:off x="9623004" y="5085184"/>
            <a:ext cx="2568071" cy="1200329"/>
          </a:xfrm>
          <a:prstGeom prst="rect">
            <a:avLst/>
          </a:prstGeom>
          <a:solidFill>
            <a:srgbClr val="FFFF00"/>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ja-JP" altLang="en-US" dirty="0">
                <a:latin typeface="MS UI Gothic" panose="020B0600070205080204" pitchFamily="50" charset="-128"/>
                <a:ea typeface="MS UI Gothic" panose="020B0600070205080204" pitchFamily="50" charset="-128"/>
              </a:rPr>
              <a:t>荷重で強引に</a:t>
            </a:r>
            <a:r>
              <a:rPr kumimoji="1" lang="ja-JP" altLang="en-US" dirty="0">
                <a:latin typeface="MS UI Gothic" panose="020B0600070205080204" pitchFamily="50" charset="-128"/>
                <a:ea typeface="MS UI Gothic" panose="020B0600070205080204" pitchFamily="50" charset="-128"/>
              </a:rPr>
              <a:t>圧縮すると</a:t>
            </a:r>
            <a:r>
              <a:rPr kumimoji="1" lang="en-US" altLang="ja-JP" dirty="0">
                <a:latin typeface="MS UI Gothic" panose="020B0600070205080204" pitchFamily="50" charset="-128"/>
                <a:ea typeface="MS UI Gothic" panose="020B0600070205080204" pitchFamily="50" charset="-128"/>
              </a:rPr>
              <a:t>Neo-Hooke</a:t>
            </a:r>
            <a:r>
              <a:rPr kumimoji="1" lang="ja-JP" altLang="en-US" dirty="0">
                <a:latin typeface="MS UI Gothic" panose="020B0600070205080204" pitchFamily="50" charset="-128"/>
                <a:ea typeface="MS UI Gothic" panose="020B0600070205080204" pitchFamily="50" charset="-128"/>
              </a:rPr>
              <a:t>の方が</a:t>
            </a:r>
            <a:r>
              <a:rPr kumimoji="1" lang="en-US" altLang="ja-JP" dirty="0">
                <a:latin typeface="MS UI Gothic" panose="020B0600070205080204" pitchFamily="50" charset="-128"/>
                <a:ea typeface="MS UI Gothic" panose="020B0600070205080204" pitchFamily="50" charset="-128"/>
              </a:rPr>
              <a:t>Arruda-</a:t>
            </a:r>
            <a:r>
              <a:rPr kumimoji="1" lang="en-US" altLang="ja-JP" dirty="0" err="1">
                <a:latin typeface="MS UI Gothic" panose="020B0600070205080204" pitchFamily="50" charset="-128"/>
                <a:ea typeface="MS UI Gothic" panose="020B0600070205080204" pitchFamily="50" charset="-128"/>
              </a:rPr>
              <a:t>Boce</a:t>
            </a:r>
            <a:r>
              <a:rPr kumimoji="1" lang="ja-JP" altLang="en-US" dirty="0">
                <a:latin typeface="MS UI Gothic" panose="020B0600070205080204" pitchFamily="50" charset="-128"/>
                <a:ea typeface="MS UI Gothic" panose="020B0600070205080204" pitchFamily="50" charset="-128"/>
              </a:rPr>
              <a:t>より相当</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早い段階で計算が止まる．</a:t>
            </a:r>
            <a:endParaRPr kumimoji="1" lang="en-US" altLang="ja-JP" dirty="0">
              <a:latin typeface="MS UI Gothic" panose="020B0600070205080204" pitchFamily="50" charset="-128"/>
              <a:ea typeface="MS UI Gothic" panose="020B0600070205080204" pitchFamily="50" charset="-128"/>
            </a:endParaRPr>
          </a:p>
        </p:txBody>
      </p:sp>
      <p:sp>
        <p:nvSpPr>
          <p:cNvPr id="11" name="テキスト ボックス 10">
            <a:extLst>
              <a:ext uri="{FF2B5EF4-FFF2-40B4-BE49-F238E27FC236}">
                <a16:creationId xmlns:a16="http://schemas.microsoft.com/office/drawing/2014/main" id="{2B2CBD9D-DCE3-383F-A14A-80B24A73F23B}"/>
              </a:ext>
            </a:extLst>
          </p:cNvPr>
          <p:cNvSpPr txBox="1"/>
          <p:nvPr/>
        </p:nvSpPr>
        <p:spPr>
          <a:xfrm>
            <a:off x="5617426" y="5696695"/>
            <a:ext cx="1702710" cy="400110"/>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latin typeface="MS UI Gothic" panose="020B0600070205080204" pitchFamily="50" charset="-128"/>
                <a:ea typeface="MS UI Gothic" panose="020B0600070205080204" pitchFamily="50" charset="-128"/>
              </a:rPr>
              <a:t>Arruda-Boyce</a:t>
            </a:r>
            <a:endParaRPr kumimoji="1" lang="ja-JP" altLang="en-US" sz="2000" dirty="0">
              <a:latin typeface="MS UI Gothic" panose="020B0600070205080204" pitchFamily="50" charset="-128"/>
              <a:ea typeface="MS UI Gothic" panose="020B0600070205080204" pitchFamily="50" charset="-128"/>
            </a:endParaRPr>
          </a:p>
        </p:txBody>
      </p:sp>
      <p:sp>
        <p:nvSpPr>
          <p:cNvPr id="10" name="テキスト ボックス 9">
            <a:extLst>
              <a:ext uri="{FF2B5EF4-FFF2-40B4-BE49-F238E27FC236}">
                <a16:creationId xmlns:a16="http://schemas.microsoft.com/office/drawing/2014/main" id="{6AEB273E-DD1E-3D43-6D4B-FCC76A107CDE}"/>
              </a:ext>
            </a:extLst>
          </p:cNvPr>
          <p:cNvSpPr txBox="1"/>
          <p:nvPr/>
        </p:nvSpPr>
        <p:spPr>
          <a:xfrm>
            <a:off x="871818" y="5696695"/>
            <a:ext cx="1407758" cy="400110"/>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latin typeface="MS UI Gothic" panose="020B0600070205080204" pitchFamily="50" charset="-128"/>
                <a:ea typeface="MS UI Gothic" panose="020B0600070205080204" pitchFamily="50" charset="-128"/>
              </a:rPr>
              <a:t>Neo-Hooke</a:t>
            </a:r>
            <a:endParaRPr kumimoji="1" lang="ja-JP" altLang="en-US" sz="2000" dirty="0">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376294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35" fill="hold"/>
                                        <p:tgtEl>
                                          <p:spTgt spid="8"/>
                                        </p:tgtEl>
                                      </p:cBhvr>
                                    </p:cmd>
                                  </p:childTnLst>
                                </p:cTn>
                              </p:par>
                              <p:par>
                                <p:cTn id="7" presetID="1" presetClass="mediacall" presetSubtype="0" fill="hold" nodeType="withEffect">
                                  <p:stCondLst>
                                    <p:cond delay="0"/>
                                  </p:stCondLst>
                                  <p:childTnLst>
                                    <p:cmd type="call" cmd="playFrom(0.0)">
                                      <p:cBhvr>
                                        <p:cTn id="8" dur="105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repeatCount="indefinite"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9037E-5234-F039-EE38-A6722FC65DEA}"/>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0FFACF2-1947-69EE-5EE1-F4A79A649002}"/>
              </a:ext>
            </a:extLst>
          </p:cNvPr>
          <p:cNvSpPr>
            <a:spLocks noGrp="1"/>
          </p:cNvSpPr>
          <p:nvPr>
            <p:ph idx="1"/>
          </p:nvPr>
        </p:nvSpPr>
        <p:spPr/>
        <p:txBody>
          <a:bodyPr/>
          <a:lstStyle/>
          <a:p>
            <a:pPr>
              <a:buFont typeface="Wingdings" panose="05000000000000000000" pitchFamily="2" charset="2"/>
              <a:buChar char="p"/>
            </a:pPr>
            <a:r>
              <a:rPr kumimoji="1" lang="ja-JP" altLang="en-US" dirty="0"/>
              <a:t>強制変位で等方圧縮した場合の節点変位に対する圧力変化</a:t>
            </a:r>
            <a:endParaRPr kumimoji="1" lang="en-US" altLang="ja-JP" dirty="0"/>
          </a:p>
        </p:txBody>
      </p:sp>
      <p:sp>
        <p:nvSpPr>
          <p:cNvPr id="3" name="タイトル 2">
            <a:extLst>
              <a:ext uri="{FF2B5EF4-FFF2-40B4-BE49-F238E27FC236}">
                <a16:creationId xmlns:a16="http://schemas.microsoft.com/office/drawing/2014/main" id="{6B9ECBC9-DF51-23B7-590A-EF11EF38149B}"/>
              </a:ext>
            </a:extLst>
          </p:cNvPr>
          <p:cNvSpPr>
            <a:spLocks noGrp="1"/>
          </p:cNvSpPr>
          <p:nvPr>
            <p:ph type="title"/>
          </p:nvPr>
        </p:nvSpPr>
        <p:spPr/>
        <p:txBody>
          <a:bodyPr/>
          <a:lstStyle/>
          <a:p>
            <a:r>
              <a:rPr kumimoji="1" lang="en-US" altLang="ja-JP" dirty="0"/>
              <a:t>8) </a:t>
            </a:r>
            <a:r>
              <a:rPr kumimoji="1" lang="ja-JP" altLang="en-US" dirty="0"/>
              <a:t>早期収束困難</a:t>
            </a:r>
          </a:p>
        </p:txBody>
      </p:sp>
      <p:sp>
        <p:nvSpPr>
          <p:cNvPr id="4" name="スライド番号プレースホルダー 3">
            <a:extLst>
              <a:ext uri="{FF2B5EF4-FFF2-40B4-BE49-F238E27FC236}">
                <a16:creationId xmlns:a16="http://schemas.microsoft.com/office/drawing/2014/main" id="{ABA9323E-5E27-2C2E-4E7F-D0F0018CB0EA}"/>
              </a:ext>
            </a:extLst>
          </p:cNvPr>
          <p:cNvSpPr>
            <a:spLocks noGrp="1"/>
          </p:cNvSpPr>
          <p:nvPr>
            <p:ph type="sldNum" sz="quarter" idx="4"/>
          </p:nvPr>
        </p:nvSpPr>
        <p:spPr/>
        <p:txBody>
          <a:bodyPr/>
          <a:lstStyle/>
          <a:p>
            <a:r>
              <a:rPr lang="en-US" altLang="ja-JP"/>
              <a:t>P. </a:t>
            </a:r>
            <a:fld id="{F8FDF831-B0A3-4B44-A20D-7581D5587101}" type="slidenum">
              <a:rPr lang="ja-JP" altLang="en-US" smtClean="0"/>
              <a:pPr/>
              <a:t>48</a:t>
            </a:fld>
            <a:endParaRPr lang="ja-JP" altLang="en-US" dirty="0"/>
          </a:p>
        </p:txBody>
      </p:sp>
      <p:sp>
        <p:nvSpPr>
          <p:cNvPr id="5" name="テキスト ボックス 4">
            <a:extLst>
              <a:ext uri="{FF2B5EF4-FFF2-40B4-BE49-F238E27FC236}">
                <a16:creationId xmlns:a16="http://schemas.microsoft.com/office/drawing/2014/main" id="{4508ED4D-4DCC-4974-434D-604C345BB027}"/>
              </a:ext>
            </a:extLst>
          </p:cNvPr>
          <p:cNvSpPr txBox="1"/>
          <p:nvPr/>
        </p:nvSpPr>
        <p:spPr>
          <a:xfrm>
            <a:off x="1415017" y="5329661"/>
            <a:ext cx="9361040" cy="1015663"/>
          </a:xfrm>
          <a:prstGeom prst="rect">
            <a:avLst/>
          </a:prstGeom>
          <a:solidFill>
            <a:schemeClr val="bg1">
              <a:lumMod val="75000"/>
            </a:schemeClr>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ja-JP" sz="2000" dirty="0">
                <a:latin typeface="MS UI Gothic" panose="020B0600070205080204" pitchFamily="50" charset="-128"/>
                <a:ea typeface="MS UI Gothic" panose="020B0600070205080204" pitchFamily="50" charset="-128"/>
              </a:rPr>
              <a:t>ABAQUS</a:t>
            </a:r>
            <a:r>
              <a:rPr kumimoji="1" lang="ja-JP" altLang="en-US" sz="2000" dirty="0">
                <a:latin typeface="MS UI Gothic" panose="020B0600070205080204" pitchFamily="50" charset="-128"/>
                <a:ea typeface="MS UI Gothic" panose="020B0600070205080204" pitchFamily="50" charset="-128"/>
              </a:rPr>
              <a:t>の</a:t>
            </a:r>
            <a:r>
              <a:rPr kumimoji="1" lang="en-US" altLang="ja-JP" sz="2000" dirty="0">
                <a:latin typeface="MS UI Gothic" panose="020B0600070205080204" pitchFamily="50" charset="-128"/>
                <a:ea typeface="MS UI Gothic" panose="020B0600070205080204" pitchFamily="50" charset="-128"/>
              </a:rPr>
              <a:t>Arruda-Boyce</a:t>
            </a:r>
            <a:r>
              <a:rPr kumimoji="1" lang="ja-JP" altLang="en-US" sz="2000" dirty="0">
                <a:latin typeface="MS UI Gothic" panose="020B0600070205080204" pitchFamily="50" charset="-128"/>
                <a:ea typeface="MS UI Gothic" panose="020B0600070205080204" pitchFamily="50" charset="-128"/>
              </a:rPr>
              <a:t>は圧縮によって</a:t>
            </a:r>
            <a:r>
              <a:rPr kumimoji="1" lang="ja-JP" altLang="en-US" sz="2000" dirty="0">
                <a:solidFill>
                  <a:srgbClr val="7030A0"/>
                </a:solidFill>
                <a:latin typeface="MS UI Gothic" panose="020B0600070205080204" pitchFamily="50" charset="-128"/>
                <a:ea typeface="MS UI Gothic" panose="020B0600070205080204" pitchFamily="50" charset="-128"/>
              </a:rPr>
              <a:t>圧力が無限大まで上昇</a:t>
            </a:r>
            <a:r>
              <a:rPr kumimoji="1" lang="ja-JP" altLang="en-US" sz="2000" dirty="0">
                <a:latin typeface="MS UI Gothic" panose="020B0600070205080204" pitchFamily="50" charset="-128"/>
                <a:ea typeface="MS UI Gothic" panose="020B0600070205080204" pitchFamily="50" charset="-128"/>
              </a:rPr>
              <a:t>してくれている．</a:t>
            </a:r>
            <a:endParaRPr kumimoji="1" lang="en-US" altLang="ja-JP" sz="2000" dirty="0">
              <a:latin typeface="MS UI Gothic" panose="020B0600070205080204" pitchFamily="50" charset="-128"/>
              <a:ea typeface="MS UI Gothic" panose="020B0600070205080204" pitchFamily="50" charset="-128"/>
            </a:endParaRPr>
          </a:p>
          <a:p>
            <a:pPr algn="ctr"/>
            <a:r>
              <a:rPr kumimoji="1" lang="ja-JP" altLang="en-US" sz="2000" dirty="0">
                <a:latin typeface="MS UI Gothic" panose="020B0600070205080204" pitchFamily="50" charset="-128"/>
                <a:ea typeface="MS UI Gothic" panose="020B0600070205080204" pitchFamily="50" charset="-128"/>
              </a:rPr>
              <a:t>他方，</a:t>
            </a:r>
            <a:r>
              <a:rPr kumimoji="1" lang="en-US" altLang="ja-JP" sz="2000" dirty="0">
                <a:latin typeface="MS UI Gothic" panose="020B0600070205080204" pitchFamily="50" charset="-128"/>
                <a:ea typeface="MS UI Gothic" panose="020B0600070205080204" pitchFamily="50" charset="-128"/>
              </a:rPr>
              <a:t>ABAQUS</a:t>
            </a:r>
            <a:r>
              <a:rPr kumimoji="1" lang="ja-JP" altLang="en-US" sz="2000" dirty="0">
                <a:latin typeface="MS UI Gothic" panose="020B0600070205080204" pitchFamily="50" charset="-128"/>
                <a:ea typeface="MS UI Gothic" panose="020B0600070205080204" pitchFamily="50" charset="-128"/>
              </a:rPr>
              <a:t>の</a:t>
            </a:r>
            <a:r>
              <a:rPr kumimoji="1" lang="en-US" altLang="ja-JP" sz="2000" dirty="0">
                <a:latin typeface="MS UI Gothic" panose="020B0600070205080204" pitchFamily="50" charset="-128"/>
                <a:ea typeface="MS UI Gothic" panose="020B0600070205080204" pitchFamily="50" charset="-128"/>
              </a:rPr>
              <a:t>Neo-Hooke</a:t>
            </a:r>
            <a:r>
              <a:rPr lang="ja-JP" altLang="en-US" sz="2000" dirty="0">
                <a:latin typeface="MS UI Gothic" panose="020B0600070205080204" pitchFamily="50" charset="-128"/>
                <a:ea typeface="MS UI Gothic" panose="020B0600070205080204" pitchFamily="50" charset="-128"/>
              </a:rPr>
              <a:t>は幾ら圧縮しても</a:t>
            </a:r>
            <a:r>
              <a:rPr lang="ja-JP" altLang="en-US" sz="2000" dirty="0">
                <a:solidFill>
                  <a:srgbClr val="008000"/>
                </a:solidFill>
                <a:latin typeface="MS UI Gothic" panose="020B0600070205080204" pitchFamily="50" charset="-128"/>
                <a:ea typeface="MS UI Gothic" panose="020B0600070205080204" pitchFamily="50" charset="-128"/>
              </a:rPr>
              <a:t>圧力の上昇が頭打ち</a:t>
            </a:r>
            <a:r>
              <a:rPr lang="ja-JP" altLang="en-US" sz="2000" dirty="0">
                <a:latin typeface="MS UI Gothic" panose="020B0600070205080204" pitchFamily="50" charset="-128"/>
                <a:ea typeface="MS UI Gothic" panose="020B0600070205080204" pitchFamily="50" charset="-128"/>
              </a:rPr>
              <a:t>になってしまっている．</a:t>
            </a:r>
            <a:endParaRPr lang="en-US" altLang="ja-JP" sz="2000" dirty="0">
              <a:latin typeface="MS UI Gothic" panose="020B0600070205080204" pitchFamily="50" charset="-128"/>
              <a:ea typeface="MS UI Gothic" panose="020B0600070205080204" pitchFamily="50" charset="-128"/>
            </a:endParaRPr>
          </a:p>
          <a:p>
            <a:pPr algn="ctr"/>
            <a:r>
              <a:rPr kumimoji="1" lang="ja-JP" altLang="en-US" sz="2000" dirty="0">
                <a:latin typeface="MS UI Gothic" panose="020B0600070205080204" pitchFamily="50" charset="-128"/>
                <a:ea typeface="MS UI Gothic" panose="020B0600070205080204" pitchFamily="50" charset="-128"/>
              </a:rPr>
              <a:t>変位させても応力が変わらない ⇒ 接線剛性がほぼゼロ ⇒ 収束困難．</a:t>
            </a:r>
          </a:p>
        </p:txBody>
      </p:sp>
      <p:pic>
        <p:nvPicPr>
          <p:cNvPr id="7" name="グラフィックス 6">
            <a:extLst>
              <a:ext uri="{FF2B5EF4-FFF2-40B4-BE49-F238E27FC236}">
                <a16:creationId xmlns:a16="http://schemas.microsoft.com/office/drawing/2014/main" id="{3C907722-DD91-57C4-AF6E-55D3B21E8C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31504" y="1027893"/>
            <a:ext cx="7632848" cy="4277603"/>
          </a:xfrm>
          <a:prstGeom prst="rect">
            <a:avLst/>
          </a:prstGeom>
        </p:spPr>
      </p:pic>
    </p:spTree>
    <p:extLst>
      <p:ext uri="{BB962C8B-B14F-4D97-AF65-F5344CB8AC3E}">
        <p14:creationId xmlns:p14="http://schemas.microsoft.com/office/powerpoint/2010/main" val="1666548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71E12-AEAF-F867-DB00-0BFA7D268A1D}"/>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A3176D5D-08CD-0826-422F-EC54E5EB9E35}"/>
                  </a:ext>
                </a:extLst>
              </p:cNvPr>
              <p:cNvSpPr>
                <a:spLocks noGrp="1"/>
              </p:cNvSpPr>
              <p:nvPr>
                <p:ph idx="1"/>
              </p:nvPr>
            </p:nvSpPr>
            <p:spPr/>
            <p:txBody>
              <a:bodyPr/>
              <a:lstStyle/>
              <a:p>
                <a:pPr>
                  <a:buFont typeface="Wingdings" panose="05000000000000000000" pitchFamily="2" charset="2"/>
                  <a:buChar char="p"/>
                </a:pPr>
                <a:r>
                  <a:rPr lang="en-US" altLang="ja-JP" dirty="0"/>
                  <a:t>ABAQUS</a:t>
                </a:r>
                <a:r>
                  <a:rPr lang="ja-JP" altLang="en-US" dirty="0"/>
                  <a:t>の</a:t>
                </a:r>
                <a:r>
                  <a:rPr lang="en-US" altLang="ja-JP" dirty="0"/>
                  <a:t>Neo-Hooke</a:t>
                </a:r>
                <a:r>
                  <a:rPr lang="ja-JP" altLang="en-US" dirty="0"/>
                  <a:t>の圧力が頭打ちになる理由</a:t>
                </a:r>
                <a:endParaRPr lang="en-US" altLang="ja-JP" dirty="0"/>
              </a:p>
              <a:p>
                <a:pPr marL="0" indent="0">
                  <a:buNone/>
                </a:pPr>
                <a:r>
                  <a:rPr lang="ja-JP" altLang="en-US" dirty="0"/>
                  <a:t>∵エネルギー密度関数の体積項が </a:t>
                </a:r>
                <a14:m>
                  <m:oMath xmlns:m="http://schemas.openxmlformats.org/officeDocument/2006/math">
                    <m:r>
                      <a:rPr lang="en-US" altLang="ja-JP" b="0" i="1" smtClean="0">
                        <a:latin typeface="Cambria Math" panose="02040503050406030204" pitchFamily="18" charset="0"/>
                      </a:rPr>
                      <m:t>𝐽</m:t>
                    </m:r>
                    <m:r>
                      <a:rPr lang="en-US" altLang="ja-JP" b="0" i="1" smtClean="0">
                        <a:latin typeface="Cambria Math" panose="02040503050406030204" pitchFamily="18" charset="0"/>
                      </a:rPr>
                      <m:t>→+0</m:t>
                    </m:r>
                  </m:oMath>
                </a14:m>
                <a:r>
                  <a:rPr lang="ja-JP" altLang="en-US" dirty="0"/>
                  <a:t> で無限大とならず有限だから．</a:t>
                </a:r>
                <a:endParaRPr lang="en-US" altLang="ja-JP" dirty="0"/>
              </a:p>
              <a:p>
                <a:pPr marL="457200" lvl="1" indent="0">
                  <a:buNone/>
                </a:pPr>
                <a:r>
                  <a:rPr lang="en-US" altLang="ja-JP" sz="2000" dirty="0"/>
                  <a:t>Neo-Hooke: </a:t>
                </a:r>
                <a14:m>
                  <m:oMath xmlns:m="http://schemas.openxmlformats.org/officeDocument/2006/math">
                    <m:r>
                      <a:rPr lang="en-US" altLang="ja-JP" sz="2000" i="1" dirty="0">
                        <a:latin typeface="Cambria Math" panose="02040503050406030204" pitchFamily="18" charset="0"/>
                      </a:rPr>
                      <m:t>𝑊</m:t>
                    </m:r>
                    <m:r>
                      <a:rPr lang="en-US" altLang="ja-JP" sz="2000" b="0" i="1" dirty="0" smtClean="0">
                        <a:latin typeface="Cambria Math" panose="02040503050406030204" pitchFamily="18" charset="0"/>
                      </a:rPr>
                      <m:t>(</m:t>
                    </m:r>
                    <m:r>
                      <a:rPr lang="en-US" altLang="ja-JP" sz="2000" b="1" i="1" dirty="0" smtClean="0">
                        <a:solidFill>
                          <a:schemeClr val="tx1"/>
                        </a:solidFill>
                        <a:latin typeface="Cambria Math" panose="02040503050406030204" pitchFamily="18" charset="0"/>
                      </a:rPr>
                      <m:t>𝑭</m:t>
                    </m:r>
                    <m:r>
                      <a:rPr lang="en-US" altLang="ja-JP" sz="2000" b="0" i="1" dirty="0" smtClean="0">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𝐶</m:t>
                        </m:r>
                      </m:e>
                      <m:sub>
                        <m:r>
                          <a:rPr lang="en-US" altLang="ja-JP" sz="2000" i="1">
                            <a:latin typeface="Cambria Math" panose="02040503050406030204" pitchFamily="18" charset="0"/>
                          </a:rPr>
                          <m:t>10</m:t>
                        </m:r>
                      </m:sub>
                    </m:sSub>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acc>
                              <m:accPr>
                                <m:chr m:val="̅"/>
                                <m:ctrlPr>
                                  <a:rPr lang="en-US" altLang="ja-JP" sz="2000" i="1">
                                    <a:latin typeface="Cambria Math" panose="02040503050406030204" pitchFamily="18" charset="0"/>
                                  </a:rPr>
                                </m:ctrlPr>
                              </m:accPr>
                              <m:e>
                                <m:r>
                                  <a:rPr lang="en-US" altLang="ja-JP" sz="2000" i="1">
                                    <a:latin typeface="Cambria Math" panose="02040503050406030204" pitchFamily="18" charset="0"/>
                                  </a:rPr>
                                  <m:t>𝐼</m:t>
                                </m:r>
                              </m:e>
                            </m:acc>
                          </m:e>
                          <m:sub>
                            <m:r>
                              <a:rPr lang="en-US" altLang="ja-JP" sz="2000" i="1">
                                <a:latin typeface="Cambria Math" panose="02040503050406030204" pitchFamily="18" charset="0"/>
                              </a:rPr>
                              <m:t>1</m:t>
                            </m:r>
                          </m:sub>
                        </m:sSub>
                        <m:r>
                          <a:rPr lang="en-US" altLang="ja-JP" sz="2000" i="1">
                            <a:latin typeface="Cambria Math" panose="02040503050406030204" pitchFamily="18" charset="0"/>
                          </a:rPr>
                          <m:t>−3</m:t>
                        </m:r>
                      </m:e>
                    </m:d>
                    <m:r>
                      <a:rPr lang="en-US" altLang="ja-JP" sz="2000" i="1">
                        <a:latin typeface="Cambria Math" panose="02040503050406030204" pitchFamily="18" charset="0"/>
                      </a:rPr>
                      <m:t>+</m:t>
                    </m:r>
                    <m:f>
                      <m:fPr>
                        <m:ctrlPr>
                          <a:rPr lang="en-US" altLang="ja-JP" sz="2000" i="1">
                            <a:highlight>
                              <a:srgbClr val="FFFF00"/>
                            </a:highlight>
                            <a:latin typeface="Cambria Math" panose="02040503050406030204" pitchFamily="18" charset="0"/>
                          </a:rPr>
                        </m:ctrlPr>
                      </m:fPr>
                      <m:num>
                        <m:r>
                          <a:rPr lang="en-US" altLang="ja-JP" sz="2000" i="1">
                            <a:highlight>
                              <a:srgbClr val="FFFF00"/>
                            </a:highlight>
                            <a:latin typeface="Cambria Math" panose="02040503050406030204" pitchFamily="18" charset="0"/>
                          </a:rPr>
                          <m:t>1</m:t>
                        </m:r>
                      </m:num>
                      <m:den>
                        <m:sSub>
                          <m:sSubPr>
                            <m:ctrlPr>
                              <a:rPr lang="en-US" altLang="ja-JP" sz="2000" i="1" smtClean="0">
                                <a:highlight>
                                  <a:srgbClr val="FFFF00"/>
                                </a:highlight>
                                <a:latin typeface="Cambria Math" panose="02040503050406030204" pitchFamily="18" charset="0"/>
                              </a:rPr>
                            </m:ctrlPr>
                          </m:sSubPr>
                          <m:e>
                            <m:r>
                              <a:rPr lang="en-US" altLang="ja-JP" sz="2000" i="1">
                                <a:highlight>
                                  <a:srgbClr val="FFFF00"/>
                                </a:highlight>
                                <a:latin typeface="Cambria Math" panose="02040503050406030204" pitchFamily="18" charset="0"/>
                              </a:rPr>
                              <m:t>𝐷</m:t>
                            </m:r>
                          </m:e>
                          <m:sub>
                            <m:r>
                              <a:rPr lang="en-US" altLang="ja-JP" sz="2000" i="1" smtClean="0">
                                <a:highlight>
                                  <a:srgbClr val="FFFF00"/>
                                </a:highlight>
                                <a:latin typeface="Cambria Math" panose="02040503050406030204" pitchFamily="18" charset="0"/>
                              </a:rPr>
                              <m:t>1</m:t>
                            </m:r>
                          </m:sub>
                        </m:sSub>
                      </m:den>
                    </m:f>
                    <m:sSup>
                      <m:sSupPr>
                        <m:ctrlPr>
                          <a:rPr lang="en-US" altLang="ja-JP" sz="2000" i="1">
                            <a:highlight>
                              <a:srgbClr val="FFFF00"/>
                            </a:highlight>
                            <a:latin typeface="Cambria Math" panose="02040503050406030204" pitchFamily="18" charset="0"/>
                          </a:rPr>
                        </m:ctrlPr>
                      </m:sSupPr>
                      <m:e>
                        <m:d>
                          <m:dPr>
                            <m:ctrlPr>
                              <a:rPr lang="en-US" altLang="ja-JP" sz="2000" i="1">
                                <a:highlight>
                                  <a:srgbClr val="FFFF00"/>
                                </a:highlight>
                                <a:latin typeface="Cambria Math" panose="02040503050406030204" pitchFamily="18" charset="0"/>
                              </a:rPr>
                            </m:ctrlPr>
                          </m:dPr>
                          <m:e>
                            <m:r>
                              <a:rPr lang="en-US" altLang="ja-JP" sz="2000" i="1">
                                <a:highlight>
                                  <a:srgbClr val="FFFF00"/>
                                </a:highlight>
                                <a:latin typeface="Cambria Math" panose="02040503050406030204" pitchFamily="18" charset="0"/>
                              </a:rPr>
                              <m:t>𝐽</m:t>
                            </m:r>
                            <m:r>
                              <a:rPr lang="en-US" altLang="ja-JP" sz="2000" i="1">
                                <a:highlight>
                                  <a:srgbClr val="FFFF00"/>
                                </a:highlight>
                                <a:latin typeface="Cambria Math" panose="02040503050406030204" pitchFamily="18" charset="0"/>
                              </a:rPr>
                              <m:t>−1</m:t>
                            </m:r>
                          </m:e>
                        </m:d>
                      </m:e>
                      <m:sup>
                        <m:r>
                          <a:rPr lang="en-US" altLang="ja-JP" sz="2000" i="1">
                            <a:highlight>
                              <a:srgbClr val="FFFF00"/>
                            </a:highlight>
                            <a:latin typeface="Cambria Math" panose="02040503050406030204" pitchFamily="18" charset="0"/>
                          </a:rPr>
                          <m:t>2</m:t>
                        </m:r>
                      </m:sup>
                    </m:sSup>
                  </m:oMath>
                </a14:m>
                <a:endParaRPr kumimoji="1" lang="en-US" altLang="ja-JP" sz="2000" dirty="0"/>
              </a:p>
              <a:p>
                <a:pPr marL="457200" lvl="1" indent="0">
                  <a:buNone/>
                </a:pPr>
                <a:r>
                  <a:rPr lang="en-US" altLang="ja-JP" sz="2000" dirty="0"/>
                  <a:t>	</a:t>
                </a:r>
                <a14:m>
                  <m:oMath xmlns:m="http://schemas.openxmlformats.org/officeDocument/2006/math">
                    <m:r>
                      <a:rPr lang="en-US" altLang="ja-JP" sz="2000" b="0" i="1" smtClean="0">
                        <a:latin typeface="Cambria Math" panose="02040503050406030204" pitchFamily="18" charset="0"/>
                      </a:rPr>
                      <m:t>𝑝</m:t>
                    </m:r>
                    <m:r>
                      <a:rPr lang="en-US" altLang="ja-JP" sz="2000" b="0" i="1" smtClean="0">
                        <a:latin typeface="Cambria Math" panose="02040503050406030204" pitchFamily="18" charset="0"/>
                      </a:rPr>
                      <m:t>=−</m:t>
                    </m:r>
                    <m:f>
                      <m:fPr>
                        <m:ctrlPr>
                          <a:rPr lang="en-US" altLang="ja-JP" sz="2000" b="0" i="1" smtClean="0">
                            <a:latin typeface="Cambria Math" panose="02040503050406030204" pitchFamily="18" charset="0"/>
                          </a:rPr>
                        </m:ctrlPr>
                      </m:fPr>
                      <m:num>
                        <m:r>
                          <a:rPr lang="en-US" altLang="ja-JP" sz="2000" b="0" i="1" smtClean="0">
                            <a:latin typeface="Cambria Math" panose="02040503050406030204" pitchFamily="18" charset="0"/>
                          </a:rPr>
                          <m:t>𝜕</m:t>
                        </m:r>
                      </m:num>
                      <m:den>
                        <m:r>
                          <a:rPr lang="en-US" altLang="ja-JP" sz="2000" b="0" i="1" smtClean="0">
                            <a:latin typeface="Cambria Math" panose="02040503050406030204" pitchFamily="18" charset="0"/>
                          </a:rPr>
                          <m:t>𝜕</m:t>
                        </m:r>
                        <m:r>
                          <a:rPr lang="en-US" altLang="ja-JP" sz="2000" b="0" i="1" smtClean="0">
                            <a:latin typeface="Cambria Math" panose="02040503050406030204" pitchFamily="18" charset="0"/>
                          </a:rPr>
                          <m:t>𝐽</m:t>
                        </m:r>
                      </m:den>
                    </m:f>
                    <m:d>
                      <m:dPr>
                        <m:begChr m:val="{"/>
                        <m:endChr m:val="}"/>
                        <m:ctrlPr>
                          <a:rPr lang="en-US" altLang="ja-JP" sz="2000" b="0" i="1" smtClean="0">
                            <a:latin typeface="Cambria Math" panose="02040503050406030204" pitchFamily="18" charset="0"/>
                          </a:rPr>
                        </m:ctrlPr>
                      </m:dPr>
                      <m:e>
                        <m:f>
                          <m:fPr>
                            <m:ctrlPr>
                              <a:rPr lang="en-US" altLang="ja-JP" sz="2000" i="1">
                                <a:latin typeface="Cambria Math" panose="02040503050406030204" pitchFamily="18" charset="0"/>
                              </a:rPr>
                            </m:ctrlPr>
                          </m:fPr>
                          <m:num>
                            <m:r>
                              <a:rPr lang="en-US" altLang="ja-JP" sz="2000" i="1">
                                <a:latin typeface="Cambria Math" panose="02040503050406030204" pitchFamily="18" charset="0"/>
                              </a:rPr>
                              <m:t>1</m:t>
                            </m:r>
                          </m:num>
                          <m:den>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𝐷</m:t>
                                </m:r>
                              </m:e>
                              <m:sub>
                                <m:r>
                                  <a:rPr lang="en-US" altLang="ja-JP" sz="2000" i="1">
                                    <a:latin typeface="Cambria Math" panose="02040503050406030204" pitchFamily="18" charset="0"/>
                                  </a:rPr>
                                  <m:t>1</m:t>
                                </m:r>
                              </m:sub>
                            </m:sSub>
                          </m:den>
                        </m:f>
                        <m:sSup>
                          <m:sSupPr>
                            <m:ctrlPr>
                              <a:rPr lang="en-US" altLang="ja-JP" sz="2000" i="1">
                                <a:latin typeface="Cambria Math" panose="02040503050406030204" pitchFamily="18" charset="0"/>
                              </a:rPr>
                            </m:ctrlPr>
                          </m:sSupPr>
                          <m:e>
                            <m:d>
                              <m:dPr>
                                <m:ctrlPr>
                                  <a:rPr lang="en-US" altLang="ja-JP" sz="2000" i="1">
                                    <a:latin typeface="Cambria Math" panose="02040503050406030204" pitchFamily="18" charset="0"/>
                                  </a:rPr>
                                </m:ctrlPr>
                              </m:dPr>
                              <m:e>
                                <m:r>
                                  <a:rPr lang="en-US" altLang="ja-JP" sz="2000" i="1">
                                    <a:latin typeface="Cambria Math" panose="02040503050406030204" pitchFamily="18" charset="0"/>
                                  </a:rPr>
                                  <m:t>𝐽</m:t>
                                </m:r>
                                <m:r>
                                  <a:rPr lang="en-US" altLang="ja-JP" sz="2000" i="1">
                                    <a:latin typeface="Cambria Math" panose="02040503050406030204" pitchFamily="18" charset="0"/>
                                  </a:rPr>
                                  <m:t>−1</m:t>
                                </m:r>
                              </m:e>
                            </m:d>
                          </m:e>
                          <m:sup>
                            <m:r>
                              <a:rPr lang="en-US" altLang="ja-JP" sz="2000" i="1">
                                <a:latin typeface="Cambria Math" panose="02040503050406030204" pitchFamily="18" charset="0"/>
                              </a:rPr>
                              <m:t>2</m:t>
                            </m:r>
                          </m:sup>
                        </m:sSup>
                      </m:e>
                    </m:d>
                    <m:r>
                      <a:rPr lang="en-US" altLang="ja-JP" sz="2000" b="0" i="1" smtClean="0">
                        <a:latin typeface="Cambria Math" panose="02040503050406030204" pitchFamily="18" charset="0"/>
                      </a:rPr>
                      <m:t>=</m:t>
                    </m:r>
                    <m:f>
                      <m:fPr>
                        <m:ctrlPr>
                          <a:rPr lang="en-US" altLang="ja-JP" sz="2000" b="0" i="1" smtClean="0">
                            <a:latin typeface="Cambria Math" panose="02040503050406030204" pitchFamily="18" charset="0"/>
                          </a:rPr>
                        </m:ctrlPr>
                      </m:fPr>
                      <m:num>
                        <m:r>
                          <a:rPr lang="en-US" altLang="ja-JP" sz="2000" b="0" i="1" smtClean="0">
                            <a:latin typeface="Cambria Math" panose="02040503050406030204" pitchFamily="18" charset="0"/>
                          </a:rPr>
                          <m:t>2</m:t>
                        </m:r>
                        <m:d>
                          <m:dPr>
                            <m:ctrlPr>
                              <a:rPr lang="en-US" altLang="ja-JP" sz="2000" b="0" i="1" smtClean="0">
                                <a:latin typeface="Cambria Math" panose="02040503050406030204" pitchFamily="18" charset="0"/>
                              </a:rPr>
                            </m:ctrlPr>
                          </m:dPr>
                          <m:e>
                            <m:r>
                              <a:rPr lang="en-US" altLang="ja-JP" sz="2000" b="0" i="1" smtClean="0">
                                <a:latin typeface="Cambria Math" panose="02040503050406030204" pitchFamily="18" charset="0"/>
                              </a:rPr>
                              <m:t>𝐽</m:t>
                            </m:r>
                            <m:r>
                              <a:rPr lang="en-US" altLang="ja-JP" sz="2000" b="0" i="1" smtClean="0">
                                <a:latin typeface="Cambria Math" panose="02040503050406030204" pitchFamily="18" charset="0"/>
                              </a:rPr>
                              <m:t>−1</m:t>
                            </m:r>
                          </m:e>
                        </m:d>
                      </m:num>
                      <m:den>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𝐷</m:t>
                            </m:r>
                          </m:e>
                          <m:sub>
                            <m:r>
                              <a:rPr lang="en-US" altLang="ja-JP" sz="2000" b="0" i="1" smtClean="0">
                                <a:latin typeface="Cambria Math" panose="02040503050406030204" pitchFamily="18" charset="0"/>
                              </a:rPr>
                              <m:t>1</m:t>
                            </m:r>
                          </m:sub>
                        </m:sSub>
                      </m:den>
                    </m:f>
                    <m:r>
                      <a:rPr lang="en-US" altLang="ja-JP" sz="2000" b="0" i="1" smtClean="0">
                        <a:latin typeface="Cambria Math" panose="02040503050406030204" pitchFamily="18" charset="0"/>
                      </a:rPr>
                      <m:t>;   </m:t>
                    </m:r>
                    <m:r>
                      <a:rPr lang="en-US" altLang="ja-JP" sz="2000" b="0" i="1" smtClean="0">
                        <a:solidFill>
                          <a:srgbClr val="FF0000"/>
                        </a:solidFill>
                        <a:latin typeface="Cambria Math" panose="02040503050406030204" pitchFamily="18" charset="0"/>
                      </a:rPr>
                      <m:t>𝑝</m:t>
                    </m:r>
                    <m:sSub>
                      <m:sSubPr>
                        <m:ctrlPr>
                          <a:rPr lang="en-US" altLang="ja-JP" sz="2000" b="0" i="1" smtClean="0">
                            <a:solidFill>
                              <a:srgbClr val="FF0000"/>
                            </a:solidFill>
                            <a:latin typeface="Cambria Math" panose="02040503050406030204" pitchFamily="18" charset="0"/>
                          </a:rPr>
                        </m:ctrlPr>
                      </m:sSubPr>
                      <m:e>
                        <m:d>
                          <m:dPr>
                            <m:begChr m:val=""/>
                            <m:endChr m:val="|"/>
                            <m:ctrlPr>
                              <a:rPr lang="en-US" altLang="ja-JP" sz="2000" b="0" i="1" smtClean="0">
                                <a:solidFill>
                                  <a:srgbClr val="FF0000"/>
                                </a:solidFill>
                                <a:latin typeface="Cambria Math" panose="02040503050406030204" pitchFamily="18" charset="0"/>
                              </a:rPr>
                            </m:ctrlPr>
                          </m:dPr>
                          <m:e>
                            <m:r>
                              <a:rPr lang="ja-JP" altLang="en-US" sz="2000">
                                <a:solidFill>
                                  <a:srgbClr val="FF0000"/>
                                </a:solidFill>
                                <a:latin typeface="Cambria Math" panose="02040503050406030204" pitchFamily="18" charset="0"/>
                              </a:rPr>
                              <m:t>​</m:t>
                            </m:r>
                          </m:e>
                        </m:d>
                      </m:e>
                      <m:sub>
                        <m:r>
                          <a:rPr lang="en-US" altLang="ja-JP" sz="2000" b="0" i="1" smtClean="0">
                            <a:solidFill>
                              <a:srgbClr val="FF0000"/>
                            </a:solidFill>
                            <a:latin typeface="Cambria Math" panose="02040503050406030204" pitchFamily="18" charset="0"/>
                          </a:rPr>
                          <m:t>𝐽</m:t>
                        </m:r>
                        <m:r>
                          <a:rPr lang="en-US" altLang="ja-JP" sz="2000" b="0" i="1" smtClean="0">
                            <a:solidFill>
                              <a:srgbClr val="FF0000"/>
                            </a:solidFill>
                            <a:latin typeface="Cambria Math" panose="02040503050406030204" pitchFamily="18" charset="0"/>
                          </a:rPr>
                          <m:t>=0</m:t>
                        </m:r>
                      </m:sub>
                    </m:sSub>
                    <m:r>
                      <a:rPr lang="en-US" altLang="ja-JP" sz="2000" b="0" i="1" smtClean="0">
                        <a:solidFill>
                          <a:srgbClr val="FF0000"/>
                        </a:solidFill>
                        <a:latin typeface="Cambria Math" panose="02040503050406030204" pitchFamily="18" charset="0"/>
                      </a:rPr>
                      <m:t>=</m:t>
                    </m:r>
                    <m:f>
                      <m:fPr>
                        <m:ctrlPr>
                          <a:rPr lang="en-US" altLang="ja-JP" sz="2000" b="0" i="1" smtClean="0">
                            <a:solidFill>
                              <a:srgbClr val="FF0000"/>
                            </a:solidFill>
                            <a:latin typeface="Cambria Math" panose="02040503050406030204" pitchFamily="18" charset="0"/>
                          </a:rPr>
                        </m:ctrlPr>
                      </m:fPr>
                      <m:num>
                        <m:r>
                          <a:rPr lang="en-US" altLang="ja-JP" sz="2000" b="0" i="1" smtClean="0">
                            <a:solidFill>
                              <a:srgbClr val="FF0000"/>
                            </a:solidFill>
                            <a:latin typeface="Cambria Math" panose="02040503050406030204" pitchFamily="18" charset="0"/>
                          </a:rPr>
                          <m:t>2</m:t>
                        </m:r>
                      </m:num>
                      <m:den>
                        <m:sSub>
                          <m:sSubPr>
                            <m:ctrlPr>
                              <a:rPr lang="en-US" altLang="ja-JP" sz="2000" b="0" i="1" smtClean="0">
                                <a:solidFill>
                                  <a:srgbClr val="FF0000"/>
                                </a:solidFill>
                                <a:latin typeface="Cambria Math" panose="02040503050406030204" pitchFamily="18" charset="0"/>
                              </a:rPr>
                            </m:ctrlPr>
                          </m:sSubPr>
                          <m:e>
                            <m:r>
                              <a:rPr lang="en-US" altLang="ja-JP" sz="2000" b="0" i="1" smtClean="0">
                                <a:solidFill>
                                  <a:srgbClr val="FF0000"/>
                                </a:solidFill>
                                <a:latin typeface="Cambria Math" panose="02040503050406030204" pitchFamily="18" charset="0"/>
                              </a:rPr>
                              <m:t>𝐷</m:t>
                            </m:r>
                          </m:e>
                          <m:sub>
                            <m:r>
                              <a:rPr lang="en-US" altLang="ja-JP" sz="2000" b="0" i="1" smtClean="0">
                                <a:solidFill>
                                  <a:srgbClr val="FF0000"/>
                                </a:solidFill>
                                <a:latin typeface="Cambria Math" panose="02040503050406030204" pitchFamily="18" charset="0"/>
                              </a:rPr>
                              <m:t>1</m:t>
                            </m:r>
                          </m:sub>
                        </m:sSub>
                      </m:den>
                    </m:f>
                  </m:oMath>
                </a14:m>
                <a:endParaRPr kumimoji="1" lang="en-US" altLang="ja-JP" sz="2000" dirty="0"/>
              </a:p>
              <a:p>
                <a:pPr marL="457200" lvl="1" indent="0">
                  <a:buNone/>
                </a:pPr>
                <a:r>
                  <a:rPr lang="ja-JP" altLang="en-US" sz="2000" dirty="0"/>
                  <a:t>他方，</a:t>
                </a:r>
                <a:r>
                  <a:rPr lang="en-US" altLang="ja-JP" sz="2000" dirty="0"/>
                  <a:t>Arruda-Boyce</a:t>
                </a:r>
                <a:r>
                  <a:rPr lang="ja-JP" altLang="en-US" sz="2000" dirty="0"/>
                  <a:t>の体積項　</a:t>
                </a:r>
                <a14:m>
                  <m:oMath xmlns:m="http://schemas.openxmlformats.org/officeDocument/2006/math">
                    <m:f>
                      <m:fPr>
                        <m:ctrlPr>
                          <a:rPr lang="en-US" altLang="ja-JP" sz="2000" b="0" i="1" smtClean="0">
                            <a:highlight>
                              <a:srgbClr val="FFFF00"/>
                            </a:highlight>
                            <a:latin typeface="Cambria Math" panose="02040503050406030204" pitchFamily="18" charset="0"/>
                          </a:rPr>
                        </m:ctrlPr>
                      </m:fPr>
                      <m:num>
                        <m:r>
                          <a:rPr lang="en-US" altLang="ja-JP" sz="2000" b="0" i="1" smtClean="0">
                            <a:highlight>
                              <a:srgbClr val="FFFF00"/>
                            </a:highlight>
                            <a:latin typeface="Cambria Math" panose="02040503050406030204" pitchFamily="18" charset="0"/>
                          </a:rPr>
                          <m:t>1</m:t>
                        </m:r>
                      </m:num>
                      <m:den>
                        <m:r>
                          <a:rPr lang="en-US" altLang="ja-JP" sz="2000" b="0" i="1" smtClean="0">
                            <a:highlight>
                              <a:srgbClr val="FFFF00"/>
                            </a:highlight>
                            <a:latin typeface="Cambria Math" panose="02040503050406030204" pitchFamily="18" charset="0"/>
                          </a:rPr>
                          <m:t>𝐷</m:t>
                        </m:r>
                      </m:den>
                    </m:f>
                    <m:d>
                      <m:dPr>
                        <m:ctrlPr>
                          <a:rPr lang="en-US" altLang="ja-JP" sz="2000" b="0" i="1" smtClean="0">
                            <a:highlight>
                              <a:srgbClr val="FFFF00"/>
                            </a:highlight>
                            <a:latin typeface="Cambria Math" panose="02040503050406030204" pitchFamily="18" charset="0"/>
                          </a:rPr>
                        </m:ctrlPr>
                      </m:dPr>
                      <m:e>
                        <m:f>
                          <m:fPr>
                            <m:ctrlPr>
                              <a:rPr lang="en-US" altLang="ja-JP" sz="2000" b="0" i="1" smtClean="0">
                                <a:highlight>
                                  <a:srgbClr val="FFFF00"/>
                                </a:highlight>
                                <a:latin typeface="Cambria Math" panose="02040503050406030204" pitchFamily="18" charset="0"/>
                              </a:rPr>
                            </m:ctrlPr>
                          </m:fPr>
                          <m:num>
                            <m:sSup>
                              <m:sSupPr>
                                <m:ctrlPr>
                                  <a:rPr lang="en-US" altLang="ja-JP" sz="2000" b="0" i="1" smtClean="0">
                                    <a:highlight>
                                      <a:srgbClr val="FFFF00"/>
                                    </a:highlight>
                                    <a:latin typeface="Cambria Math" panose="02040503050406030204" pitchFamily="18" charset="0"/>
                                  </a:rPr>
                                </m:ctrlPr>
                              </m:sSupPr>
                              <m:e>
                                <m:r>
                                  <a:rPr lang="en-US" altLang="ja-JP" sz="2000" b="0" i="1" smtClean="0">
                                    <a:highlight>
                                      <a:srgbClr val="FFFF00"/>
                                    </a:highlight>
                                    <a:latin typeface="Cambria Math" panose="02040503050406030204" pitchFamily="18" charset="0"/>
                                  </a:rPr>
                                  <m:t>𝐽</m:t>
                                </m:r>
                              </m:e>
                              <m:sup>
                                <m:r>
                                  <a:rPr lang="en-US" altLang="ja-JP" sz="2000" b="0" i="1" smtClean="0">
                                    <a:highlight>
                                      <a:srgbClr val="FFFF00"/>
                                    </a:highlight>
                                    <a:latin typeface="Cambria Math" panose="02040503050406030204" pitchFamily="18" charset="0"/>
                                  </a:rPr>
                                  <m:t>2</m:t>
                                </m:r>
                              </m:sup>
                            </m:sSup>
                            <m:r>
                              <a:rPr lang="en-US" altLang="ja-JP" sz="2000" b="0" i="1" smtClean="0">
                                <a:highlight>
                                  <a:srgbClr val="FFFF00"/>
                                </a:highlight>
                                <a:latin typeface="Cambria Math" panose="02040503050406030204" pitchFamily="18" charset="0"/>
                              </a:rPr>
                              <m:t>−1</m:t>
                            </m:r>
                          </m:num>
                          <m:den>
                            <m:r>
                              <a:rPr lang="en-US" altLang="ja-JP" sz="2000" b="0" i="1" smtClean="0">
                                <a:highlight>
                                  <a:srgbClr val="FFFF00"/>
                                </a:highlight>
                                <a:latin typeface="Cambria Math" panose="02040503050406030204" pitchFamily="18" charset="0"/>
                              </a:rPr>
                              <m:t>2</m:t>
                            </m:r>
                          </m:den>
                        </m:f>
                        <m:r>
                          <a:rPr lang="en-US" altLang="ja-JP" sz="2000" b="0" i="1" smtClean="0">
                            <a:highlight>
                              <a:srgbClr val="FFFF00"/>
                            </a:highlight>
                            <a:latin typeface="Cambria Math" panose="02040503050406030204" pitchFamily="18" charset="0"/>
                          </a:rPr>
                          <m:t>−</m:t>
                        </m:r>
                        <m:func>
                          <m:funcPr>
                            <m:ctrlPr>
                              <a:rPr lang="en-US" altLang="ja-JP" sz="2000" b="0" i="1" smtClean="0">
                                <a:highlight>
                                  <a:srgbClr val="FFFF00"/>
                                </a:highlight>
                                <a:latin typeface="Cambria Math" panose="02040503050406030204" pitchFamily="18" charset="0"/>
                              </a:rPr>
                            </m:ctrlPr>
                          </m:funcPr>
                          <m:fName>
                            <m:sSub>
                              <m:sSubPr>
                                <m:ctrlPr>
                                  <a:rPr lang="en-US" altLang="ja-JP" sz="2000" b="0" i="1" smtClean="0">
                                    <a:highlight>
                                      <a:srgbClr val="FFFF00"/>
                                    </a:highlight>
                                    <a:latin typeface="Cambria Math" panose="02040503050406030204" pitchFamily="18" charset="0"/>
                                  </a:rPr>
                                </m:ctrlPr>
                              </m:sSubPr>
                              <m:e>
                                <m:r>
                                  <m:rPr>
                                    <m:sty m:val="p"/>
                                  </m:rPr>
                                  <a:rPr lang="en-US" altLang="ja-JP" sz="2000" b="0" i="0" smtClean="0">
                                    <a:highlight>
                                      <a:srgbClr val="FFFF00"/>
                                    </a:highlight>
                                    <a:latin typeface="Cambria Math" panose="02040503050406030204" pitchFamily="18" charset="0"/>
                                  </a:rPr>
                                  <m:t>log</m:t>
                                </m:r>
                              </m:e>
                              <m:sub>
                                <m:r>
                                  <m:rPr>
                                    <m:sty m:val="p"/>
                                  </m:rPr>
                                  <a:rPr lang="en-US" altLang="ja-JP" sz="2000" b="0" i="0" smtClean="0">
                                    <a:highlight>
                                      <a:srgbClr val="FFFF00"/>
                                    </a:highlight>
                                    <a:latin typeface="Cambria Math" panose="02040503050406030204" pitchFamily="18" charset="0"/>
                                  </a:rPr>
                                  <m:t>e</m:t>
                                </m:r>
                              </m:sub>
                            </m:sSub>
                          </m:fName>
                          <m:e>
                            <m:r>
                              <a:rPr lang="en-US" altLang="ja-JP" sz="2000" b="0" i="1" smtClean="0">
                                <a:highlight>
                                  <a:srgbClr val="FFFF00"/>
                                </a:highlight>
                                <a:latin typeface="Cambria Math" panose="02040503050406030204" pitchFamily="18" charset="0"/>
                              </a:rPr>
                              <m:t>𝐽</m:t>
                            </m:r>
                          </m:e>
                        </m:func>
                      </m:e>
                    </m:d>
                  </m:oMath>
                </a14:m>
                <a:r>
                  <a:rPr kumimoji="1" lang="ja-JP" altLang="en-US" sz="2000" dirty="0"/>
                  <a:t>　</a:t>
                </a:r>
                <a:r>
                  <a:rPr lang="ja-JP" altLang="en-US" sz="2000" dirty="0"/>
                  <a:t>であれば，</a:t>
                </a:r>
                <a:r>
                  <a:rPr lang="en-US" altLang="ja-JP" sz="2000" dirty="0"/>
                  <a:t> </a:t>
                </a:r>
                <a14:m>
                  <m:oMath xmlns:m="http://schemas.openxmlformats.org/officeDocument/2006/math">
                    <m:r>
                      <a:rPr lang="en-US" altLang="ja-JP" sz="2000" i="1">
                        <a:latin typeface="Cambria Math" panose="02040503050406030204" pitchFamily="18" charset="0"/>
                      </a:rPr>
                      <m:t>𝐽</m:t>
                    </m:r>
                    <m:r>
                      <a:rPr lang="en-US" altLang="ja-JP" sz="2000" i="1">
                        <a:latin typeface="Cambria Math" panose="02040503050406030204" pitchFamily="18" charset="0"/>
                      </a:rPr>
                      <m:t>→+0</m:t>
                    </m:r>
                  </m:oMath>
                </a14:m>
                <a:r>
                  <a:rPr lang="ja-JP" altLang="en-US" sz="2000" dirty="0"/>
                  <a:t> で </a:t>
                </a:r>
                <a14:m>
                  <m:oMath xmlns:m="http://schemas.openxmlformats.org/officeDocument/2006/math">
                    <m:r>
                      <a:rPr lang="en-US" altLang="ja-JP" sz="2000" b="0" i="1" smtClean="0">
                        <a:latin typeface="Cambria Math" panose="02040503050406030204" pitchFamily="18" charset="0"/>
                      </a:rPr>
                      <m:t>𝑝</m:t>
                    </m:r>
                    <m:r>
                      <a:rPr lang="en-US" altLang="ja-JP" sz="2000" b="0" i="1" smtClean="0">
                        <a:latin typeface="Cambria Math" panose="02040503050406030204" pitchFamily="18" charset="0"/>
                      </a:rPr>
                      <m:t>→∞</m:t>
                    </m:r>
                  </m:oMath>
                </a14:m>
                <a:r>
                  <a:rPr kumimoji="1" lang="ja-JP" altLang="en-US" sz="2000" dirty="0"/>
                  <a:t> となってくれる．</a:t>
                </a:r>
                <a:endParaRPr kumimoji="1" lang="en-US" altLang="ja-JP" sz="2000" dirty="0"/>
              </a:p>
              <a:p>
                <a:pPr lvl="1"/>
                <a:endParaRPr lang="en-US" altLang="ja-JP" sz="2000" dirty="0"/>
              </a:p>
            </p:txBody>
          </p:sp>
        </mc:Choice>
        <mc:Fallback xmlns="">
          <p:sp>
            <p:nvSpPr>
              <p:cNvPr id="2" name="コンテンツ プレースホルダー 1">
                <a:extLst>
                  <a:ext uri="{FF2B5EF4-FFF2-40B4-BE49-F238E27FC236}">
                    <a16:creationId xmlns:a16="http://schemas.microsoft.com/office/drawing/2014/main" id="{A3176D5D-08CD-0826-422F-EC54E5EB9E35}"/>
                  </a:ext>
                </a:extLst>
              </p:cNvPr>
              <p:cNvSpPr>
                <a:spLocks noGrp="1" noRot="1" noChangeAspect="1" noMove="1" noResize="1" noEditPoints="1" noAdjustHandles="1" noChangeArrowheads="1" noChangeShapeType="1" noTextEdit="1"/>
              </p:cNvSpPr>
              <p:nvPr>
                <p:ph idx="1"/>
              </p:nvPr>
            </p:nvSpPr>
            <p:spPr>
              <a:blipFill>
                <a:blip r:embed="rId2"/>
                <a:stretch>
                  <a:fillRect l="-1905" t="-1901"/>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DBAEBCBA-110E-7DF7-DE16-2FB3832D4410}"/>
              </a:ext>
            </a:extLst>
          </p:cNvPr>
          <p:cNvSpPr>
            <a:spLocks noGrp="1"/>
          </p:cNvSpPr>
          <p:nvPr>
            <p:ph type="title"/>
          </p:nvPr>
        </p:nvSpPr>
        <p:spPr/>
        <p:txBody>
          <a:bodyPr/>
          <a:lstStyle/>
          <a:p>
            <a:r>
              <a:rPr kumimoji="1" lang="en-US" altLang="ja-JP" dirty="0"/>
              <a:t>8) </a:t>
            </a:r>
            <a:r>
              <a:rPr kumimoji="1" lang="ja-JP" altLang="en-US" dirty="0"/>
              <a:t>早期収束困難</a:t>
            </a:r>
          </a:p>
        </p:txBody>
      </p:sp>
      <p:sp>
        <p:nvSpPr>
          <p:cNvPr id="4" name="スライド番号プレースホルダー 3">
            <a:extLst>
              <a:ext uri="{FF2B5EF4-FFF2-40B4-BE49-F238E27FC236}">
                <a16:creationId xmlns:a16="http://schemas.microsoft.com/office/drawing/2014/main" id="{4B28A020-AC5F-0D8C-690C-16A9115B4BAB}"/>
              </a:ext>
            </a:extLst>
          </p:cNvPr>
          <p:cNvSpPr>
            <a:spLocks noGrp="1"/>
          </p:cNvSpPr>
          <p:nvPr>
            <p:ph type="sldNum" sz="quarter" idx="4"/>
          </p:nvPr>
        </p:nvSpPr>
        <p:spPr/>
        <p:txBody>
          <a:bodyPr/>
          <a:lstStyle/>
          <a:p>
            <a:r>
              <a:rPr lang="en-US" altLang="ja-JP"/>
              <a:t>P. </a:t>
            </a:r>
            <a:fld id="{F8FDF831-B0A3-4B44-A20D-7581D5587101}" type="slidenum">
              <a:rPr lang="ja-JP" altLang="en-US" smtClean="0"/>
              <a:pPr/>
              <a:t>49</a:t>
            </a:fld>
            <a:endParaRPr lang="ja-JP" altLang="en-US" dirty="0"/>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C45EEA8D-56CA-313C-2B6A-01F248A786F3}"/>
                  </a:ext>
                </a:extLst>
              </p:cNvPr>
              <p:cNvSpPr txBox="1"/>
              <p:nvPr/>
            </p:nvSpPr>
            <p:spPr>
              <a:xfrm>
                <a:off x="6204012" y="1952836"/>
                <a:ext cx="5824095" cy="729367"/>
              </a:xfrm>
              <a:prstGeom prst="rect">
                <a:avLst/>
              </a:prstGeom>
              <a:solidFill>
                <a:schemeClr val="bg1">
                  <a:lumMod val="75000"/>
                </a:schemeClr>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実際，本解析で用いた</a:t>
                </a:r>
                <a14:m>
                  <m:oMath xmlns:m="http://schemas.openxmlformats.org/officeDocument/2006/math">
                    <m:sSub>
                      <m:sSubPr>
                        <m:ctrlPr>
                          <a:rPr kumimoji="1" lang="en-US" altLang="ja-JP" sz="2000" b="0" i="1" smtClean="0">
                            <a:latin typeface="Cambria Math" panose="02040503050406030204" pitchFamily="18" charset="0"/>
                            <a:ea typeface="MS UI Gothic" panose="020B0600070205080204" pitchFamily="50" charset="-128"/>
                          </a:rPr>
                        </m:ctrlPr>
                      </m:sSubPr>
                      <m:e>
                        <m:r>
                          <a:rPr kumimoji="1" lang="en-US" altLang="ja-JP" sz="2000" b="0" i="1" smtClean="0">
                            <a:latin typeface="Cambria Math" panose="02040503050406030204" pitchFamily="18" charset="0"/>
                            <a:ea typeface="MS UI Gothic" panose="020B0600070205080204" pitchFamily="50" charset="-128"/>
                          </a:rPr>
                          <m:t>𝐷</m:t>
                        </m:r>
                      </m:e>
                      <m:sub>
                        <m:r>
                          <a:rPr kumimoji="1" lang="en-US" altLang="ja-JP" sz="2000" b="0" i="1" smtClean="0">
                            <a:latin typeface="Cambria Math" panose="02040503050406030204" pitchFamily="18" charset="0"/>
                            <a:ea typeface="MS UI Gothic" panose="020B0600070205080204" pitchFamily="50" charset="-128"/>
                          </a:rPr>
                          <m:t>1</m:t>
                        </m:r>
                      </m:sub>
                    </m:sSub>
                    <m:r>
                      <a:rPr kumimoji="1" lang="en-US" altLang="ja-JP" sz="2000" b="0" i="1" smtClean="0">
                        <a:latin typeface="Cambria Math" panose="02040503050406030204" pitchFamily="18" charset="0"/>
                        <a:ea typeface="MS UI Gothic" panose="020B0600070205080204" pitchFamily="50" charset="-128"/>
                      </a:rPr>
                      <m:t>=5×</m:t>
                    </m:r>
                    <m:sSup>
                      <m:sSupPr>
                        <m:ctrlPr>
                          <a:rPr kumimoji="1" lang="en-US" altLang="ja-JP" sz="2000" b="0" i="1" smtClean="0">
                            <a:latin typeface="Cambria Math" panose="02040503050406030204" pitchFamily="18" charset="0"/>
                            <a:ea typeface="MS UI Gothic" panose="020B0600070205080204" pitchFamily="50" charset="-128"/>
                          </a:rPr>
                        </m:ctrlPr>
                      </m:sSupPr>
                      <m:e>
                        <m:r>
                          <a:rPr kumimoji="1" lang="en-US" altLang="ja-JP" sz="2000" b="0" i="1" smtClean="0">
                            <a:latin typeface="Cambria Math" panose="02040503050406030204" pitchFamily="18" charset="0"/>
                            <a:ea typeface="MS UI Gothic" panose="020B0600070205080204" pitchFamily="50" charset="-128"/>
                          </a:rPr>
                          <m:t>10</m:t>
                        </m:r>
                      </m:e>
                      <m:sup>
                        <m:r>
                          <a:rPr kumimoji="1" lang="en-US" altLang="ja-JP" sz="2000" b="0" i="1" smtClean="0">
                            <a:latin typeface="Cambria Math" panose="02040503050406030204" pitchFamily="18" charset="0"/>
                            <a:ea typeface="MS UI Gothic" panose="020B0600070205080204" pitchFamily="50" charset="-128"/>
                          </a:rPr>
                          <m:t>−10</m:t>
                        </m:r>
                      </m:sup>
                    </m:sSup>
                  </m:oMath>
                </a14:m>
                <a:r>
                  <a:rPr kumimoji="1" lang="ja-JP" altLang="en-US" sz="2000" dirty="0">
                    <a:latin typeface="MS UI Gothic" panose="020B0600070205080204" pitchFamily="50" charset="-128"/>
                    <a:ea typeface="MS UI Gothic" panose="020B0600070205080204" pitchFamily="50" charset="-128"/>
                  </a:rPr>
                  <a:t>を代入すると，</a:t>
                </a:r>
                <a:br>
                  <a:rPr kumimoji="1" lang="en-US" altLang="ja-JP" sz="2000" dirty="0">
                    <a:latin typeface="MS UI Gothic" panose="020B0600070205080204" pitchFamily="50" charset="-128"/>
                    <a:ea typeface="MS UI Gothic" panose="020B0600070205080204" pitchFamily="50" charset="-128"/>
                  </a:rPr>
                </a:br>
                <a14:m>
                  <m:oMath xmlns:m="http://schemas.openxmlformats.org/officeDocument/2006/math">
                    <m:r>
                      <a:rPr kumimoji="1" lang="en-US" altLang="ja-JP" sz="2000" b="0" i="1" smtClean="0">
                        <a:latin typeface="Cambria Math" panose="02040503050406030204" pitchFamily="18" charset="0"/>
                        <a:ea typeface="MS UI Gothic" panose="020B0600070205080204" pitchFamily="50" charset="-128"/>
                      </a:rPr>
                      <m:t>𝑝</m:t>
                    </m:r>
                    <m:sSub>
                      <m:sSubPr>
                        <m:ctrlPr>
                          <a:rPr kumimoji="1" lang="en-US" altLang="ja-JP" sz="2000" b="0" i="1" smtClean="0">
                            <a:latin typeface="Cambria Math" panose="02040503050406030204" pitchFamily="18" charset="0"/>
                            <a:ea typeface="MS UI Gothic" panose="020B0600070205080204" pitchFamily="50" charset="-128"/>
                          </a:rPr>
                        </m:ctrlPr>
                      </m:sSubPr>
                      <m:e>
                        <m:r>
                          <a:rPr kumimoji="1" lang="en-US" altLang="ja-JP" sz="2000" b="0" i="1" smtClean="0">
                            <a:latin typeface="Cambria Math" panose="02040503050406030204" pitchFamily="18" charset="0"/>
                            <a:ea typeface="MS UI Gothic" panose="020B0600070205080204" pitchFamily="50" charset="-128"/>
                          </a:rPr>
                          <m:t>|</m:t>
                        </m:r>
                      </m:e>
                      <m:sub>
                        <m:r>
                          <a:rPr kumimoji="1" lang="en-US" altLang="ja-JP" sz="2000" b="0" i="1" smtClean="0">
                            <a:latin typeface="Cambria Math" panose="02040503050406030204" pitchFamily="18" charset="0"/>
                            <a:ea typeface="MS UI Gothic" panose="020B0600070205080204" pitchFamily="50" charset="-128"/>
                          </a:rPr>
                          <m:t>𝐽</m:t>
                        </m:r>
                        <m:r>
                          <a:rPr kumimoji="1" lang="en-US" altLang="ja-JP" sz="2000" b="0" i="1" smtClean="0">
                            <a:latin typeface="Cambria Math" panose="02040503050406030204" pitchFamily="18" charset="0"/>
                            <a:ea typeface="MS UI Gothic" panose="020B0600070205080204" pitchFamily="50" charset="-128"/>
                          </a:rPr>
                          <m:t>=0</m:t>
                        </m:r>
                      </m:sub>
                    </m:sSub>
                    <m:r>
                      <a:rPr kumimoji="1" lang="en-US" altLang="ja-JP" sz="2000" b="0" i="1" smtClean="0">
                        <a:latin typeface="Cambria Math" panose="02040503050406030204" pitchFamily="18" charset="0"/>
                        <a:ea typeface="MS UI Gothic" panose="020B0600070205080204" pitchFamily="50" charset="-128"/>
                      </a:rPr>
                      <m:t>=4 </m:t>
                    </m:r>
                    <m:r>
                      <m:rPr>
                        <m:sty m:val="p"/>
                      </m:rPr>
                      <a:rPr kumimoji="1" lang="en-US" altLang="ja-JP" sz="2000" b="0" i="0" smtClean="0">
                        <a:latin typeface="Cambria Math" panose="02040503050406030204" pitchFamily="18" charset="0"/>
                        <a:ea typeface="MS UI Gothic" panose="020B0600070205080204" pitchFamily="50" charset="-128"/>
                      </a:rPr>
                      <m:t>GPa</m:t>
                    </m:r>
                  </m:oMath>
                </a14:m>
                <a:r>
                  <a:rPr kumimoji="1" lang="ja-JP" altLang="en-US" sz="2000" dirty="0">
                    <a:latin typeface="MS UI Gothic" panose="020B0600070205080204" pitchFamily="50" charset="-128"/>
                    <a:ea typeface="MS UI Gothic" panose="020B0600070205080204" pitchFamily="50" charset="-128"/>
                  </a:rPr>
                  <a:t> となり，先程のグラフと整合する．</a:t>
                </a:r>
              </a:p>
            </p:txBody>
          </p:sp>
        </mc:Choice>
        <mc:Fallback xmlns="">
          <p:sp>
            <p:nvSpPr>
              <p:cNvPr id="5" name="テキスト ボックス 4">
                <a:extLst>
                  <a:ext uri="{FF2B5EF4-FFF2-40B4-BE49-F238E27FC236}">
                    <a16:creationId xmlns:a16="http://schemas.microsoft.com/office/drawing/2014/main" id="{C45EEA8D-56CA-313C-2B6A-01F248A786F3}"/>
                  </a:ext>
                </a:extLst>
              </p:cNvPr>
              <p:cNvSpPr txBox="1">
                <a:spLocks noRot="1" noChangeAspect="1" noMove="1" noResize="1" noEditPoints="1" noAdjustHandles="1" noChangeArrowheads="1" noChangeShapeType="1" noTextEdit="1"/>
              </p:cNvSpPr>
              <p:nvPr/>
            </p:nvSpPr>
            <p:spPr>
              <a:xfrm>
                <a:off x="6204012" y="1952836"/>
                <a:ext cx="5824095" cy="729367"/>
              </a:xfrm>
              <a:prstGeom prst="rect">
                <a:avLst/>
              </a:prstGeom>
              <a:blipFill>
                <a:blip r:embed="rId3"/>
                <a:stretch>
                  <a:fillRect t="-4032" b="-6452"/>
                </a:stretch>
              </a:blipFill>
              <a:ln>
                <a:noFill/>
              </a:ln>
            </p:spPr>
            <p:txBody>
              <a:bodyPr/>
              <a:lstStyle/>
              <a:p>
                <a:r>
                  <a:rPr lang="ja-JP" altLang="en-US">
                    <a:noFill/>
                  </a:rPr>
                  <a:t> </a:t>
                </a:r>
              </a:p>
            </p:txBody>
          </p:sp>
        </mc:Fallback>
      </mc:AlternateContent>
      <p:sp>
        <p:nvSpPr>
          <p:cNvPr id="6" name="四角形: 角を丸くする 5">
            <a:extLst>
              <a:ext uri="{FF2B5EF4-FFF2-40B4-BE49-F238E27FC236}">
                <a16:creationId xmlns:a16="http://schemas.microsoft.com/office/drawing/2014/main" id="{E2BDE901-F68A-0FB0-736F-5D1446EC2531}"/>
              </a:ext>
            </a:extLst>
          </p:cNvPr>
          <p:cNvSpPr/>
          <p:nvPr/>
        </p:nvSpPr>
        <p:spPr>
          <a:xfrm>
            <a:off x="965430" y="3387436"/>
            <a:ext cx="10261140" cy="2916324"/>
          </a:xfrm>
          <a:prstGeom prst="roundRect">
            <a:avLst>
              <a:gd name="adj" fmla="val 10610"/>
            </a:avLst>
          </a:prstGeom>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indent="0">
              <a:buNone/>
            </a:pPr>
            <a:r>
              <a:rPr lang="ja-JP" altLang="en-US" sz="2400" dirty="0">
                <a:solidFill>
                  <a:schemeClr val="tx1"/>
                </a:solidFill>
                <a:latin typeface="MS UI Gothic" panose="020B0600070205080204" pitchFamily="50" charset="-128"/>
                <a:ea typeface="MS UI Gothic" panose="020B0600070205080204" pitchFamily="50" charset="-128"/>
              </a:rPr>
              <a:t>現実の微圧縮大変形で本例題の様な強烈な圧縮を扱うことは稀だが，</a:t>
            </a:r>
            <a:endParaRPr lang="en-US" altLang="ja-JP" sz="2400" dirty="0">
              <a:solidFill>
                <a:schemeClr val="tx1"/>
              </a:solidFill>
              <a:latin typeface="MS UI Gothic" panose="020B0600070205080204" pitchFamily="50" charset="-128"/>
              <a:ea typeface="MS UI Gothic" panose="020B0600070205080204" pitchFamily="50" charset="-128"/>
            </a:endParaRPr>
          </a:p>
          <a:p>
            <a:pPr lvl="1">
              <a:buFont typeface="Arial" panose="020B0604020202020204" pitchFamily="34" charset="0"/>
              <a:buChar char="•"/>
            </a:pPr>
            <a:r>
              <a:rPr lang="ja-JP" altLang="en-US" sz="2400" dirty="0">
                <a:solidFill>
                  <a:schemeClr val="tx1"/>
                </a:solidFill>
                <a:latin typeface="MS UI Gothic" panose="020B0600070205080204" pitchFamily="50" charset="-128"/>
                <a:ea typeface="MS UI Gothic" panose="020B0600070205080204" pitchFamily="50" charset="-128"/>
              </a:rPr>
              <a:t>応力特異点周り</a:t>
            </a:r>
            <a:endParaRPr lang="en-US" altLang="ja-JP" sz="2400" dirty="0">
              <a:solidFill>
                <a:schemeClr val="tx1"/>
              </a:solidFill>
              <a:latin typeface="MS UI Gothic" panose="020B0600070205080204" pitchFamily="50" charset="-128"/>
              <a:ea typeface="MS UI Gothic" panose="020B0600070205080204" pitchFamily="50" charset="-128"/>
            </a:endParaRPr>
          </a:p>
          <a:p>
            <a:pPr lvl="1">
              <a:buFont typeface="Arial" panose="020B0604020202020204" pitchFamily="34" charset="0"/>
              <a:buChar char="•"/>
            </a:pPr>
            <a:r>
              <a:rPr lang="ja-JP" altLang="en-US" sz="2400" dirty="0">
                <a:solidFill>
                  <a:schemeClr val="tx1"/>
                </a:solidFill>
                <a:latin typeface="MS UI Gothic" panose="020B0600070205080204" pitchFamily="50" charset="-128"/>
                <a:ea typeface="MS UI Gothic" panose="020B0600070205080204" pitchFamily="50" charset="-128"/>
              </a:rPr>
              <a:t>局所的な座屈や折れ曲がり等が生じる場合</a:t>
            </a:r>
            <a:endParaRPr lang="en-US" altLang="ja-JP" sz="2400" dirty="0">
              <a:solidFill>
                <a:schemeClr val="tx1"/>
              </a:solidFill>
              <a:latin typeface="MS UI Gothic" panose="020B0600070205080204" pitchFamily="50" charset="-128"/>
              <a:ea typeface="MS UI Gothic" panose="020B0600070205080204" pitchFamily="50" charset="-128"/>
            </a:endParaRPr>
          </a:p>
          <a:p>
            <a:pPr lvl="1">
              <a:buFont typeface="Arial" panose="020B0604020202020204" pitchFamily="34" charset="0"/>
              <a:buChar char="•"/>
            </a:pPr>
            <a:r>
              <a:rPr lang="en-US" altLang="ja-JP" sz="2400" dirty="0">
                <a:solidFill>
                  <a:schemeClr val="tx1"/>
                </a:solidFill>
                <a:latin typeface="MS UI Gothic" panose="020B0600070205080204" pitchFamily="50" charset="-128"/>
                <a:ea typeface="MS UI Gothic" panose="020B0600070205080204" pitchFamily="50" charset="-128"/>
              </a:rPr>
              <a:t>NR</a:t>
            </a:r>
            <a:r>
              <a:rPr lang="ja-JP" altLang="en-US" sz="2400" dirty="0">
                <a:solidFill>
                  <a:schemeClr val="tx1"/>
                </a:solidFill>
                <a:latin typeface="MS UI Gothic" panose="020B0600070205080204" pitchFamily="50" charset="-128"/>
                <a:ea typeface="MS UI Gothic" panose="020B0600070205080204" pitchFamily="50" charset="-128"/>
              </a:rPr>
              <a:t>反復の試行状態の内力</a:t>
            </a:r>
            <a:r>
              <a:rPr lang="en-US" altLang="ja-JP" sz="2400" dirty="0">
                <a:solidFill>
                  <a:schemeClr val="tx1"/>
                </a:solidFill>
                <a:latin typeface="MS UI Gothic" panose="020B0600070205080204" pitchFamily="50" charset="-128"/>
                <a:ea typeface="MS UI Gothic" panose="020B0600070205080204" pitchFamily="50" charset="-128"/>
              </a:rPr>
              <a:t>/</a:t>
            </a:r>
            <a:r>
              <a:rPr lang="ja-JP" altLang="en-US" sz="2400" dirty="0">
                <a:solidFill>
                  <a:schemeClr val="tx1"/>
                </a:solidFill>
                <a:latin typeface="MS UI Gothic" panose="020B0600070205080204" pitchFamily="50" charset="-128"/>
                <a:ea typeface="MS UI Gothic" panose="020B0600070205080204" pitchFamily="50" charset="-128"/>
              </a:rPr>
              <a:t>剛性の計算中</a:t>
            </a:r>
            <a:endParaRPr lang="en-US" altLang="ja-JP" sz="2400" dirty="0">
              <a:solidFill>
                <a:schemeClr val="tx1"/>
              </a:solidFill>
              <a:latin typeface="MS UI Gothic" panose="020B0600070205080204" pitchFamily="50" charset="-128"/>
              <a:ea typeface="MS UI Gothic" panose="020B0600070205080204" pitchFamily="50" charset="-128"/>
            </a:endParaRPr>
          </a:p>
          <a:p>
            <a:pPr marL="457200" lvl="1" indent="0">
              <a:buNone/>
            </a:pPr>
            <a:r>
              <a:rPr lang="ja-JP" altLang="en-US" sz="2400" dirty="0">
                <a:solidFill>
                  <a:schemeClr val="tx1"/>
                </a:solidFill>
                <a:latin typeface="MS UI Gothic" panose="020B0600070205080204" pitchFamily="50" charset="-128"/>
                <a:ea typeface="MS UI Gothic" panose="020B0600070205080204" pitchFamily="50" charset="-128"/>
              </a:rPr>
              <a:t>には強烈な圧縮状態の計算が避けられないことがある．</a:t>
            </a:r>
            <a:br>
              <a:rPr lang="en-US" altLang="ja-JP" sz="2400" dirty="0">
                <a:solidFill>
                  <a:schemeClr val="tx1"/>
                </a:solidFill>
                <a:latin typeface="MS UI Gothic" panose="020B0600070205080204" pitchFamily="50" charset="-128"/>
                <a:ea typeface="MS UI Gothic" panose="020B0600070205080204" pitchFamily="50" charset="-128"/>
              </a:rPr>
            </a:br>
            <a:r>
              <a:rPr lang="ja-JP" altLang="en-US" sz="2400" dirty="0">
                <a:solidFill>
                  <a:schemeClr val="tx1"/>
                </a:solidFill>
                <a:latin typeface="MS UI Gothic" panose="020B0600070205080204" pitchFamily="50" charset="-128"/>
                <a:ea typeface="MS UI Gothic" panose="020B0600070205080204" pitchFamily="50" charset="-128"/>
              </a:rPr>
              <a:t>要素裏返りの警告やエラーが出てくる早期収束困難な解析において</a:t>
            </a:r>
            <a:br>
              <a:rPr lang="en-US" altLang="ja-JP" sz="2400" dirty="0">
                <a:solidFill>
                  <a:schemeClr val="tx1"/>
                </a:solidFill>
                <a:latin typeface="MS UI Gothic" panose="020B0600070205080204" pitchFamily="50" charset="-128"/>
                <a:ea typeface="MS UI Gothic" panose="020B0600070205080204" pitchFamily="50" charset="-128"/>
              </a:rPr>
            </a:br>
            <a:r>
              <a:rPr lang="en-US" altLang="ja-JP" sz="2400" dirty="0">
                <a:solidFill>
                  <a:schemeClr val="tx1"/>
                </a:solidFill>
                <a:latin typeface="MS UI Gothic" panose="020B0600070205080204" pitchFamily="50" charset="-128"/>
                <a:ea typeface="MS UI Gothic" panose="020B0600070205080204" pitchFamily="50" charset="-128"/>
              </a:rPr>
              <a:t>log</a:t>
            </a:r>
            <a:r>
              <a:rPr lang="ja-JP" altLang="en-US" sz="2400" dirty="0">
                <a:solidFill>
                  <a:schemeClr val="tx1"/>
                </a:solidFill>
                <a:latin typeface="MS UI Gothic" panose="020B0600070205080204" pitchFamily="50" charset="-128"/>
                <a:ea typeface="MS UI Gothic" panose="020B0600070205080204" pitchFamily="50" charset="-128"/>
              </a:rPr>
              <a:t>タイプの体積エネルギー密度関数の利用が解決策になる場合がある．</a:t>
            </a: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3154608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5930FE2C-4874-7544-CA0F-44B717A27C04}"/>
              </a:ext>
            </a:extLst>
          </p:cNvPr>
          <p:cNvSpPr>
            <a:spLocks noGrp="1"/>
          </p:cNvSpPr>
          <p:nvPr>
            <p:ph type="ctrTitle"/>
          </p:nvPr>
        </p:nvSpPr>
        <p:spPr>
          <a:solidFill>
            <a:srgbClr val="404040"/>
          </a:solidFill>
        </p:spPr>
        <p:txBody>
          <a:bodyPr/>
          <a:lstStyle/>
          <a:p>
            <a:r>
              <a:rPr lang="en-US" altLang="ja-JP" dirty="0">
                <a:solidFill>
                  <a:schemeClr val="bg1"/>
                </a:solidFill>
              </a:rPr>
              <a:t>1. </a:t>
            </a:r>
            <a:r>
              <a:rPr lang="ja-JP" altLang="en-US" dirty="0">
                <a:solidFill>
                  <a:schemeClr val="bg1"/>
                </a:solidFill>
              </a:rPr>
              <a:t>微圧縮大変形の基本</a:t>
            </a:r>
          </a:p>
        </p:txBody>
      </p:sp>
      <p:sp>
        <p:nvSpPr>
          <p:cNvPr id="4" name="スライド番号プレースホルダー 3">
            <a:extLst>
              <a:ext uri="{FF2B5EF4-FFF2-40B4-BE49-F238E27FC236}">
                <a16:creationId xmlns:a16="http://schemas.microsoft.com/office/drawing/2014/main" id="{5ABB1D65-F0A8-DEF3-78E9-A6BE985C3E52}"/>
              </a:ext>
            </a:extLst>
          </p:cNvPr>
          <p:cNvSpPr>
            <a:spLocks noGrp="1"/>
          </p:cNvSpPr>
          <p:nvPr>
            <p:ph type="sldNum" sz="quarter" idx="4"/>
          </p:nvPr>
        </p:nvSpPr>
        <p:spPr/>
        <p:txBody>
          <a:bodyPr/>
          <a:lstStyle/>
          <a:p>
            <a:r>
              <a:rPr lang="en-US" altLang="ja-JP"/>
              <a:t>P. </a:t>
            </a:r>
            <a:fld id="{F8FDF831-B0A3-4B44-A20D-7581D5587101}" type="slidenum">
              <a:rPr lang="ja-JP" altLang="en-US" smtClean="0"/>
              <a:pPr/>
              <a:t>5</a:t>
            </a:fld>
            <a:endParaRPr lang="ja-JP" altLang="en-US" dirty="0"/>
          </a:p>
        </p:txBody>
      </p:sp>
    </p:spTree>
    <p:extLst>
      <p:ext uri="{BB962C8B-B14F-4D97-AF65-F5344CB8AC3E}">
        <p14:creationId xmlns:p14="http://schemas.microsoft.com/office/powerpoint/2010/main" val="20439568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BC952236-8584-0D33-29D1-EC0CA85FAA08}"/>
              </a:ext>
            </a:extLst>
          </p:cNvPr>
          <p:cNvSpPr>
            <a:spLocks noGrp="1"/>
          </p:cNvSpPr>
          <p:nvPr>
            <p:ph idx="1"/>
          </p:nvPr>
        </p:nvSpPr>
        <p:spPr/>
        <p:txBody>
          <a:bodyPr/>
          <a:lstStyle/>
          <a:p>
            <a:r>
              <a:rPr lang="ja-JP" altLang="en-US" dirty="0"/>
              <a:t>原因と対策の例（その３）：</a:t>
            </a:r>
            <a:endParaRPr kumimoji="1" lang="en-US" altLang="ja-JP" b="1" u="sng" dirty="0">
              <a:effectLst>
                <a:outerShdw blurRad="38100" dist="38100" dir="2700000" algn="tl">
                  <a:srgbClr val="000000">
                    <a:alpha val="43137"/>
                  </a:srgbClr>
                </a:outerShdw>
              </a:effectLst>
            </a:endParaRPr>
          </a:p>
          <a:p>
            <a:pPr marL="914400" lvl="1" indent="-457200">
              <a:buFont typeface="+mj-lt"/>
              <a:buAutoNum type="alphaLcPeriod" startAt="6"/>
            </a:pPr>
            <a:r>
              <a:rPr kumimoji="1" lang="ja-JP" altLang="en-US" b="1" u="sng" dirty="0">
                <a:effectLst>
                  <a:outerShdw blurRad="38100" dist="38100" dir="2700000" algn="tl">
                    <a:srgbClr val="000000">
                      <a:alpha val="43137"/>
                    </a:srgbClr>
                  </a:outerShdw>
                </a:effectLst>
              </a:rPr>
              <a:t>不安定現象による突然死</a:t>
            </a:r>
            <a:br>
              <a:rPr lang="en-US" altLang="ja-JP" dirty="0"/>
            </a:br>
            <a:r>
              <a:rPr kumimoji="1" lang="ja-JP" altLang="en-US" dirty="0"/>
              <a:t>座屈やスティック＆スリップの様な不安定現象が原因であることが多い．</a:t>
            </a:r>
            <a:br>
              <a:rPr lang="en-US" altLang="ja-JP" dirty="0"/>
            </a:br>
            <a:r>
              <a:rPr lang="ja-JP" altLang="en-US" dirty="0"/>
              <a:t>剛性マトリックスのランク落ちや非正定値化（負の固有値）を確認する．</a:t>
            </a:r>
            <a:br>
              <a:rPr lang="en-US" altLang="ja-JP" dirty="0"/>
            </a:br>
            <a:r>
              <a:rPr kumimoji="1" lang="ja-JP" altLang="en-US" dirty="0"/>
              <a:t>静解析ではなく動解析を検討する．</a:t>
            </a:r>
            <a:br>
              <a:rPr lang="en-US" altLang="ja-JP" dirty="0"/>
            </a:br>
            <a:r>
              <a:rPr lang="ja-JP" altLang="en-US" dirty="0"/>
              <a:t>その際は，</a:t>
            </a:r>
            <a:r>
              <a:rPr kumimoji="1" lang="ja-JP" altLang="en-US" dirty="0"/>
              <a:t>計算安定化のために動的陰解法で高散逸問題を扱うプロシージャ</a:t>
            </a:r>
            <a:br>
              <a:rPr kumimoji="1" lang="en-US" altLang="ja-JP" dirty="0"/>
            </a:br>
            <a:r>
              <a:rPr kumimoji="1" lang="en-US" altLang="ja-JP" dirty="0"/>
              <a:t>(ABAQUS</a:t>
            </a:r>
            <a:r>
              <a:rPr kumimoji="1" lang="ja-JP" altLang="en-US" dirty="0"/>
              <a:t>だと </a:t>
            </a:r>
            <a:r>
              <a:rPr kumimoji="1" lang="en-US" altLang="ja-JP" dirty="0"/>
              <a:t>*</a:t>
            </a:r>
            <a:r>
              <a:rPr kumimoji="1" lang="en-US" altLang="ja-JP" dirty="0" err="1"/>
              <a:t>Dynamic,Application</a:t>
            </a:r>
            <a:r>
              <a:rPr kumimoji="1" lang="en-US" altLang="ja-JP" dirty="0"/>
              <a:t>=QUASI-STATIC) </a:t>
            </a:r>
            <a:r>
              <a:rPr kumimoji="1" lang="ja-JP" altLang="en-US" dirty="0"/>
              <a:t>を用いると良い．</a:t>
            </a:r>
            <a:br>
              <a:rPr lang="en-US" altLang="ja-JP" dirty="0"/>
            </a:br>
            <a:r>
              <a:rPr lang="ja-JP" altLang="en-US" dirty="0"/>
              <a:t>荷重制御と変位制御を入れ替えたり，弧長法を用いる手もある．</a:t>
            </a:r>
            <a:endParaRPr lang="en-US" altLang="ja-JP" dirty="0"/>
          </a:p>
          <a:p>
            <a:pPr marL="914400" lvl="1" indent="-457200">
              <a:buFont typeface="+mj-lt"/>
              <a:buAutoNum type="alphaLcPeriod" startAt="6"/>
            </a:pPr>
            <a:endParaRPr kumimoji="1" lang="en-US" altLang="ja-JP" b="1" u="sng" dirty="0">
              <a:effectLst>
                <a:outerShdw blurRad="38100" dist="38100" dir="2700000" algn="tl">
                  <a:srgbClr val="000000">
                    <a:alpha val="43137"/>
                  </a:srgbClr>
                </a:outerShdw>
              </a:effectLst>
            </a:endParaRPr>
          </a:p>
          <a:p>
            <a:pPr marL="914400" lvl="1" indent="-457200">
              <a:buFont typeface="+mj-lt"/>
              <a:buAutoNum type="alphaLcPeriod" startAt="6"/>
            </a:pPr>
            <a:r>
              <a:rPr kumimoji="1" lang="ja-JP" altLang="en-US" b="1" u="sng" dirty="0">
                <a:effectLst>
                  <a:outerShdw blurRad="38100" dist="38100" dir="2700000" algn="tl">
                    <a:srgbClr val="000000">
                      <a:alpha val="43137"/>
                    </a:srgbClr>
                  </a:outerShdw>
                </a:effectLst>
              </a:rPr>
              <a:t>ポアソン比が大きすぎる</a:t>
            </a:r>
            <a:br>
              <a:rPr kumimoji="1" lang="en-US" altLang="ja-JP" dirty="0"/>
            </a:br>
            <a:r>
              <a:rPr kumimoji="1" lang="ja-JP" altLang="en-US" dirty="0"/>
              <a:t>ポアソン比が</a:t>
            </a:r>
            <a:r>
              <a:rPr kumimoji="1" lang="en-US" altLang="ja-JP" dirty="0"/>
              <a:t>0.5</a:t>
            </a:r>
            <a:r>
              <a:rPr kumimoji="1" lang="ja-JP" altLang="en-US" dirty="0"/>
              <a:t>に近づけば近づくほど計算は不安定になる（行列の条件数が大きくなる）．</a:t>
            </a:r>
            <a:br>
              <a:rPr kumimoji="1" lang="en-US" altLang="ja-JP" dirty="0"/>
            </a:br>
            <a:r>
              <a:rPr kumimoji="1" lang="ja-JP" altLang="en-US" dirty="0"/>
              <a:t>ポアソン比を</a:t>
            </a:r>
            <a:r>
              <a:rPr kumimoji="1" lang="en-US" altLang="ja-JP" dirty="0"/>
              <a:t>0.49</a:t>
            </a:r>
            <a:r>
              <a:rPr kumimoji="1" lang="ja-JP" altLang="en-US" dirty="0"/>
              <a:t>程度まで下げても問題がないなら下げるべき．</a:t>
            </a:r>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1E409B67-29FE-EB41-BDA7-F758D801EEE4}"/>
              </a:ext>
            </a:extLst>
          </p:cNvPr>
          <p:cNvSpPr>
            <a:spLocks noGrp="1"/>
          </p:cNvSpPr>
          <p:nvPr>
            <p:ph type="title"/>
          </p:nvPr>
        </p:nvSpPr>
        <p:spPr/>
        <p:txBody>
          <a:bodyPr/>
          <a:lstStyle/>
          <a:p>
            <a:r>
              <a:rPr kumimoji="1" lang="en-US" altLang="ja-JP" dirty="0"/>
              <a:t>8) </a:t>
            </a:r>
            <a:r>
              <a:rPr kumimoji="1" lang="ja-JP" altLang="en-US" dirty="0"/>
              <a:t>早期収束困難</a:t>
            </a:r>
          </a:p>
        </p:txBody>
      </p:sp>
      <p:sp>
        <p:nvSpPr>
          <p:cNvPr id="4" name="スライド番号プレースホルダー 3">
            <a:extLst>
              <a:ext uri="{FF2B5EF4-FFF2-40B4-BE49-F238E27FC236}">
                <a16:creationId xmlns:a16="http://schemas.microsoft.com/office/drawing/2014/main" id="{314B7539-B9F1-9058-7540-31CF068ADFEF}"/>
              </a:ext>
            </a:extLst>
          </p:cNvPr>
          <p:cNvSpPr>
            <a:spLocks noGrp="1"/>
          </p:cNvSpPr>
          <p:nvPr>
            <p:ph type="sldNum" sz="quarter" idx="4"/>
          </p:nvPr>
        </p:nvSpPr>
        <p:spPr/>
        <p:txBody>
          <a:bodyPr/>
          <a:lstStyle/>
          <a:p>
            <a:r>
              <a:rPr lang="en-US" altLang="ja-JP"/>
              <a:t>P. </a:t>
            </a:r>
            <a:fld id="{F8FDF831-B0A3-4B44-A20D-7581D5587101}" type="slidenum">
              <a:rPr lang="ja-JP" altLang="en-US" smtClean="0"/>
              <a:pPr/>
              <a:t>50</a:t>
            </a:fld>
            <a:endParaRPr lang="ja-JP" altLang="en-US" dirty="0"/>
          </a:p>
        </p:txBody>
      </p:sp>
    </p:spTree>
    <p:extLst>
      <p:ext uri="{BB962C8B-B14F-4D97-AF65-F5344CB8AC3E}">
        <p14:creationId xmlns:p14="http://schemas.microsoft.com/office/powerpoint/2010/main" val="2120473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5930FE2C-4874-7544-CA0F-44B717A27C04}"/>
              </a:ext>
            </a:extLst>
          </p:cNvPr>
          <p:cNvSpPr>
            <a:spLocks noGrp="1"/>
          </p:cNvSpPr>
          <p:nvPr>
            <p:ph type="ctrTitle"/>
          </p:nvPr>
        </p:nvSpPr>
        <p:spPr/>
        <p:txBody>
          <a:bodyPr/>
          <a:lstStyle/>
          <a:p>
            <a:r>
              <a:rPr lang="en-US" altLang="ja-JP" dirty="0"/>
              <a:t>3. </a:t>
            </a:r>
            <a:r>
              <a:rPr lang="ja-JP" altLang="en-US" dirty="0"/>
              <a:t>微圧縮大変形</a:t>
            </a:r>
            <a:r>
              <a:rPr lang="en-US" altLang="ja-JP" dirty="0"/>
              <a:t>FEM</a:t>
            </a:r>
            <a:r>
              <a:rPr lang="ja-JP" altLang="en-US" dirty="0"/>
              <a:t>の要素選択</a:t>
            </a:r>
          </a:p>
        </p:txBody>
      </p:sp>
      <p:sp>
        <p:nvSpPr>
          <p:cNvPr id="4" name="スライド番号プレースホルダー 3">
            <a:extLst>
              <a:ext uri="{FF2B5EF4-FFF2-40B4-BE49-F238E27FC236}">
                <a16:creationId xmlns:a16="http://schemas.microsoft.com/office/drawing/2014/main" id="{5ABB1D65-F0A8-DEF3-78E9-A6BE985C3E52}"/>
              </a:ext>
            </a:extLst>
          </p:cNvPr>
          <p:cNvSpPr>
            <a:spLocks noGrp="1"/>
          </p:cNvSpPr>
          <p:nvPr>
            <p:ph type="sldNum" sz="quarter" idx="4"/>
          </p:nvPr>
        </p:nvSpPr>
        <p:spPr/>
        <p:txBody>
          <a:bodyPr/>
          <a:lstStyle/>
          <a:p>
            <a:r>
              <a:rPr lang="en-US" altLang="ja-JP"/>
              <a:t>P. </a:t>
            </a:r>
            <a:fld id="{F8FDF831-B0A3-4B44-A20D-7581D5587101}" type="slidenum">
              <a:rPr lang="ja-JP" altLang="en-US" smtClean="0"/>
              <a:pPr/>
              <a:t>51</a:t>
            </a:fld>
            <a:endParaRPr lang="ja-JP" altLang="en-US" dirty="0"/>
          </a:p>
        </p:txBody>
      </p:sp>
    </p:spTree>
    <p:extLst>
      <p:ext uri="{BB962C8B-B14F-4D97-AF65-F5344CB8AC3E}">
        <p14:creationId xmlns:p14="http://schemas.microsoft.com/office/powerpoint/2010/main" val="2327197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E6BD48A-FB35-3A4E-D2DC-F4C2F6C45656}"/>
              </a:ext>
            </a:extLst>
          </p:cNvPr>
          <p:cNvSpPr>
            <a:spLocks noGrp="1"/>
          </p:cNvSpPr>
          <p:nvPr>
            <p:ph idx="1"/>
          </p:nvPr>
        </p:nvSpPr>
        <p:spPr/>
        <p:txBody>
          <a:bodyPr/>
          <a:lstStyle/>
          <a:p>
            <a:r>
              <a:rPr kumimoji="1" lang="ja-JP" altLang="en-US" dirty="0"/>
              <a:t>個別の</a:t>
            </a:r>
            <a:r>
              <a:rPr kumimoji="1" lang="en-US" altLang="ja-JP" dirty="0"/>
              <a:t>FEM</a:t>
            </a:r>
            <a:r>
              <a:rPr kumimoji="1" lang="ja-JP" altLang="en-US" dirty="0"/>
              <a:t>コードの要素について，その性能を試さずして評価することはほぼ不可能である．</a:t>
            </a:r>
            <a:br>
              <a:rPr kumimoji="1" lang="en-US" altLang="ja-JP" dirty="0"/>
            </a:br>
            <a:r>
              <a:rPr kumimoji="1" lang="ja-JP" altLang="en-US" dirty="0"/>
              <a:t>∵定式化の詳細が企業秘密で非公開である場合が多い．</a:t>
            </a:r>
            <a:br>
              <a:rPr kumimoji="1" lang="en-US" altLang="ja-JP" dirty="0"/>
            </a:br>
            <a:r>
              <a:rPr kumimoji="1" lang="ja-JP" altLang="en-US" dirty="0"/>
              <a:t>　 </a:t>
            </a:r>
            <a:r>
              <a:rPr lang="ja-JP" altLang="en-US" dirty="0"/>
              <a:t>独自の味付けがされているケースもある．</a:t>
            </a:r>
            <a:endParaRPr lang="en-US" altLang="ja-JP" dirty="0"/>
          </a:p>
          <a:p>
            <a:r>
              <a:rPr kumimoji="1" lang="ja-JP" altLang="en-US" dirty="0"/>
              <a:t>使用する</a:t>
            </a:r>
            <a:r>
              <a:rPr kumimoji="1" lang="en-US" altLang="ja-JP" dirty="0"/>
              <a:t>FEM</a:t>
            </a:r>
            <a:r>
              <a:rPr kumimoji="1" lang="ja-JP" altLang="en-US" dirty="0"/>
              <a:t>コードのめぼしい要素に対してベンチマーク解析を実施し，自分が解きたい問題に対して満足行く結果が得られるか（トラブルを我慢出来るか）を評価する必要がある．</a:t>
            </a:r>
            <a:endParaRPr kumimoji="1" lang="en-US" altLang="ja-JP" dirty="0"/>
          </a:p>
          <a:p>
            <a:r>
              <a:rPr kumimoji="1" lang="ja-JP" altLang="en-US" dirty="0"/>
              <a:t>従って，本章ではあくまで一般論としての要素選択方法</a:t>
            </a:r>
            <a:r>
              <a:rPr lang="ja-JP" altLang="en-US" dirty="0"/>
              <a:t>および</a:t>
            </a:r>
            <a:r>
              <a:rPr kumimoji="1" lang="en-US" altLang="ja-JP" dirty="0"/>
              <a:t>ABAQUS</a:t>
            </a:r>
            <a:r>
              <a:rPr kumimoji="1" lang="ja-JP" altLang="en-US" dirty="0"/>
              <a:t>での推奨要素について解説する．</a:t>
            </a:r>
          </a:p>
        </p:txBody>
      </p:sp>
      <p:sp>
        <p:nvSpPr>
          <p:cNvPr id="3" name="タイトル 2">
            <a:extLst>
              <a:ext uri="{FF2B5EF4-FFF2-40B4-BE49-F238E27FC236}">
                <a16:creationId xmlns:a16="http://schemas.microsoft.com/office/drawing/2014/main" id="{BA8B6EBE-ADD4-03A8-DD3E-19927A34526D}"/>
              </a:ext>
            </a:extLst>
          </p:cNvPr>
          <p:cNvSpPr>
            <a:spLocks noGrp="1"/>
          </p:cNvSpPr>
          <p:nvPr>
            <p:ph type="title"/>
          </p:nvPr>
        </p:nvSpPr>
        <p:spPr/>
        <p:txBody>
          <a:bodyPr/>
          <a:lstStyle/>
          <a:p>
            <a:r>
              <a:rPr kumimoji="1" lang="ja-JP" altLang="en-US" dirty="0"/>
              <a:t>前置き</a:t>
            </a:r>
          </a:p>
        </p:txBody>
      </p:sp>
      <p:sp>
        <p:nvSpPr>
          <p:cNvPr id="4" name="スライド番号プレースホルダー 3">
            <a:extLst>
              <a:ext uri="{FF2B5EF4-FFF2-40B4-BE49-F238E27FC236}">
                <a16:creationId xmlns:a16="http://schemas.microsoft.com/office/drawing/2014/main" id="{83C9B105-6F23-130F-5031-DB2D5F7B2324}"/>
              </a:ext>
            </a:extLst>
          </p:cNvPr>
          <p:cNvSpPr>
            <a:spLocks noGrp="1"/>
          </p:cNvSpPr>
          <p:nvPr>
            <p:ph type="sldNum" sz="quarter" idx="4"/>
          </p:nvPr>
        </p:nvSpPr>
        <p:spPr/>
        <p:txBody>
          <a:bodyPr/>
          <a:lstStyle/>
          <a:p>
            <a:r>
              <a:rPr lang="en-US" altLang="ja-JP"/>
              <a:t>P. </a:t>
            </a:r>
            <a:fld id="{F8FDF831-B0A3-4B44-A20D-7581D5587101}" type="slidenum">
              <a:rPr lang="ja-JP" altLang="en-US" smtClean="0"/>
              <a:pPr/>
              <a:t>52</a:t>
            </a:fld>
            <a:endParaRPr lang="ja-JP" altLang="en-US" dirty="0"/>
          </a:p>
        </p:txBody>
      </p:sp>
    </p:spTree>
    <p:extLst>
      <p:ext uri="{BB962C8B-B14F-4D97-AF65-F5344CB8AC3E}">
        <p14:creationId xmlns:p14="http://schemas.microsoft.com/office/powerpoint/2010/main" val="29272171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29C48FE0-B6E5-75A4-0332-42245FD6377E}"/>
              </a:ext>
            </a:extLst>
          </p:cNvPr>
          <p:cNvSpPr>
            <a:spLocks noGrp="1"/>
          </p:cNvSpPr>
          <p:nvPr>
            <p:ph idx="1"/>
          </p:nvPr>
        </p:nvSpPr>
        <p:spPr/>
        <p:txBody>
          <a:bodyPr/>
          <a:lstStyle/>
          <a:p>
            <a:r>
              <a:rPr kumimoji="1" lang="ja-JP" altLang="en-US" dirty="0"/>
              <a:t>厳しい大変形には１次要素を使うべき．ただし，ロッキングに注意．</a:t>
            </a:r>
            <a:br>
              <a:rPr kumimoji="1" lang="en-US" altLang="ja-JP" dirty="0"/>
            </a:br>
            <a:r>
              <a:rPr kumimoji="1" lang="ja-JP" altLang="en-US" dirty="0"/>
              <a:t>∵大変形と高次の内挿関数は相性が悪い．</a:t>
            </a:r>
            <a:endParaRPr kumimoji="1" lang="en-US" altLang="ja-JP" dirty="0"/>
          </a:p>
          <a:p>
            <a:r>
              <a:rPr lang="ja-JP" altLang="en-US" dirty="0"/>
              <a:t>完全積分要素，低減積分</a:t>
            </a:r>
            <a:r>
              <a:rPr lang="en-US" altLang="ja-JP" dirty="0"/>
              <a:t>(RI)</a:t>
            </a:r>
            <a:r>
              <a:rPr lang="ja-JP" altLang="en-US" dirty="0"/>
              <a:t>要素，非適合要素は避けるべき．</a:t>
            </a:r>
            <a:br>
              <a:rPr lang="en-US" altLang="ja-JP" dirty="0"/>
            </a:br>
            <a:r>
              <a:rPr lang="ja-JP" altLang="en-US" dirty="0"/>
              <a:t>代わりに</a:t>
            </a:r>
            <a:r>
              <a:rPr lang="en-US" altLang="ja-JP" dirty="0"/>
              <a:t>SRI</a:t>
            </a:r>
            <a:r>
              <a:rPr lang="ja-JP" altLang="en-US" dirty="0"/>
              <a:t>要素，</a:t>
            </a:r>
            <a:r>
              <a:rPr lang="en-US" altLang="ja-JP" dirty="0"/>
              <a:t>F-bar</a:t>
            </a:r>
            <a:r>
              <a:rPr lang="ja-JP" altLang="en-US" dirty="0"/>
              <a:t>要素，</a:t>
            </a:r>
            <a:r>
              <a:rPr lang="en-US" altLang="ja-JP" dirty="0"/>
              <a:t>B-bar</a:t>
            </a:r>
            <a:r>
              <a:rPr lang="ja-JP" altLang="en-US" dirty="0"/>
              <a:t>要素，もしくは高度な混合要素</a:t>
            </a:r>
            <a:br>
              <a:rPr lang="en-US" altLang="ja-JP" dirty="0"/>
            </a:br>
            <a:r>
              <a:rPr lang="ja-JP" altLang="en-US" dirty="0"/>
              <a:t>（</a:t>
            </a:r>
            <a:r>
              <a:rPr lang="en-US" altLang="ja-JP" dirty="0"/>
              <a:t>Mixed</a:t>
            </a:r>
            <a:r>
              <a:rPr lang="ja-JP" altLang="en-US" dirty="0"/>
              <a:t>要素</a:t>
            </a:r>
            <a:r>
              <a:rPr lang="en-US" altLang="ja-JP" dirty="0"/>
              <a:t>/Hybrid</a:t>
            </a:r>
            <a:r>
              <a:rPr lang="ja-JP" altLang="en-US" dirty="0"/>
              <a:t>要素）を使用すべき．</a:t>
            </a:r>
            <a:br>
              <a:rPr lang="en-US" altLang="ja-JP" dirty="0"/>
            </a:br>
            <a:endParaRPr lang="en-US" altLang="ja-JP" dirty="0"/>
          </a:p>
          <a:p>
            <a:r>
              <a:rPr lang="ja-JP" altLang="en-US" dirty="0"/>
              <a:t>２次元（平面ひずみ等）の場合，そこそこ綺麗な４節点四角形メッシュ生成が大抵の場合可能なので，</a:t>
            </a:r>
            <a:r>
              <a:rPr lang="en-US" altLang="ja-JP" dirty="0"/>
              <a:t>Q4-SRI</a:t>
            </a:r>
            <a:r>
              <a:rPr lang="ja-JP" altLang="en-US" dirty="0"/>
              <a:t>要素（</a:t>
            </a:r>
            <a:r>
              <a:rPr lang="en-US" altLang="ja-JP" dirty="0"/>
              <a:t>ABAQUS</a:t>
            </a:r>
            <a:r>
              <a:rPr lang="ja-JP" altLang="en-US" dirty="0"/>
              <a:t>だと</a:t>
            </a:r>
            <a:r>
              <a:rPr lang="en-US" altLang="ja-JP" dirty="0"/>
              <a:t>CPE4</a:t>
            </a:r>
            <a:r>
              <a:rPr lang="ja-JP" altLang="en-US" dirty="0"/>
              <a:t>等）の一択で</a:t>
            </a:r>
            <a:r>
              <a:rPr lang="en-US" altLang="ja-JP" dirty="0"/>
              <a:t>OK</a:t>
            </a:r>
            <a:r>
              <a:rPr lang="ja-JP" altLang="en-US" dirty="0"/>
              <a:t>．</a:t>
            </a:r>
            <a:endParaRPr lang="en-US" altLang="ja-JP" dirty="0"/>
          </a:p>
          <a:p>
            <a:r>
              <a:rPr kumimoji="1" lang="ja-JP" altLang="en-US" dirty="0"/>
              <a:t>３次元の場合，余りにも形状が複雑で，綺麗な８節点六面体メッシュ生成が困難な場合が出てくるため要素選択が難しい．</a:t>
            </a:r>
            <a:br>
              <a:rPr kumimoji="1" lang="en-US" altLang="ja-JP" dirty="0"/>
            </a:br>
            <a:endParaRPr kumimoji="1" lang="en-US" altLang="ja-JP" dirty="0"/>
          </a:p>
          <a:p>
            <a:r>
              <a:rPr lang="ja-JP" altLang="en-US" dirty="0"/>
              <a:t>要素選択の如何を問わず，メッシュ収束性は必ずチェックする．</a:t>
            </a:r>
            <a:endParaRPr kumimoji="1" lang="ja-JP" altLang="en-US" dirty="0"/>
          </a:p>
        </p:txBody>
      </p:sp>
      <p:sp>
        <p:nvSpPr>
          <p:cNvPr id="3" name="タイトル 2">
            <a:extLst>
              <a:ext uri="{FF2B5EF4-FFF2-40B4-BE49-F238E27FC236}">
                <a16:creationId xmlns:a16="http://schemas.microsoft.com/office/drawing/2014/main" id="{B50496D8-3A8E-191F-F0FD-FF6835D4BBA4}"/>
              </a:ext>
            </a:extLst>
          </p:cNvPr>
          <p:cNvSpPr>
            <a:spLocks noGrp="1"/>
          </p:cNvSpPr>
          <p:nvPr>
            <p:ph type="title"/>
          </p:nvPr>
        </p:nvSpPr>
        <p:spPr/>
        <p:txBody>
          <a:bodyPr/>
          <a:lstStyle/>
          <a:p>
            <a:r>
              <a:rPr kumimoji="1" lang="ja-JP" altLang="en-US" dirty="0"/>
              <a:t>一般論</a:t>
            </a:r>
          </a:p>
        </p:txBody>
      </p:sp>
      <p:sp>
        <p:nvSpPr>
          <p:cNvPr id="4" name="スライド番号プレースホルダー 3">
            <a:extLst>
              <a:ext uri="{FF2B5EF4-FFF2-40B4-BE49-F238E27FC236}">
                <a16:creationId xmlns:a16="http://schemas.microsoft.com/office/drawing/2014/main" id="{44CE5699-483F-1F1B-4264-E3468D21AF1C}"/>
              </a:ext>
            </a:extLst>
          </p:cNvPr>
          <p:cNvSpPr>
            <a:spLocks noGrp="1"/>
          </p:cNvSpPr>
          <p:nvPr>
            <p:ph type="sldNum" sz="quarter" idx="4"/>
          </p:nvPr>
        </p:nvSpPr>
        <p:spPr/>
        <p:txBody>
          <a:bodyPr/>
          <a:lstStyle/>
          <a:p>
            <a:r>
              <a:rPr lang="en-US" altLang="ja-JP"/>
              <a:t>P. </a:t>
            </a:r>
            <a:fld id="{F8FDF831-B0A3-4B44-A20D-7581D5587101}" type="slidenum">
              <a:rPr lang="ja-JP" altLang="en-US" smtClean="0"/>
              <a:pPr/>
              <a:t>53</a:t>
            </a:fld>
            <a:endParaRPr lang="ja-JP" altLang="en-US" dirty="0"/>
          </a:p>
        </p:txBody>
      </p:sp>
    </p:spTree>
    <p:extLst>
      <p:ext uri="{BB962C8B-B14F-4D97-AF65-F5344CB8AC3E}">
        <p14:creationId xmlns:p14="http://schemas.microsoft.com/office/powerpoint/2010/main" val="16296176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0425482C-0096-F4E1-486D-3976743097E8}"/>
              </a:ext>
            </a:extLst>
          </p:cNvPr>
          <p:cNvSpPr>
            <a:spLocks noGrp="1"/>
          </p:cNvSpPr>
          <p:nvPr>
            <p:ph type="title"/>
          </p:nvPr>
        </p:nvSpPr>
        <p:spPr/>
        <p:txBody>
          <a:bodyPr/>
          <a:lstStyle/>
          <a:p>
            <a:r>
              <a:rPr lang="en-US" altLang="ja-JP" dirty="0"/>
              <a:t>ABAQUS</a:t>
            </a:r>
            <a:r>
              <a:rPr lang="ja-JP" altLang="en-US" dirty="0"/>
              <a:t>での３次元微圧縮大変形要素選択フローチャート</a:t>
            </a:r>
          </a:p>
        </p:txBody>
      </p:sp>
      <p:sp>
        <p:nvSpPr>
          <p:cNvPr id="4" name="スライド番号プレースホルダー 3">
            <a:extLst>
              <a:ext uri="{FF2B5EF4-FFF2-40B4-BE49-F238E27FC236}">
                <a16:creationId xmlns:a16="http://schemas.microsoft.com/office/drawing/2014/main" id="{2B41D2A7-59AD-8229-3480-41188DB85B40}"/>
              </a:ext>
            </a:extLst>
          </p:cNvPr>
          <p:cNvSpPr>
            <a:spLocks noGrp="1"/>
          </p:cNvSpPr>
          <p:nvPr>
            <p:ph type="sldNum" sz="quarter" idx="4"/>
          </p:nvPr>
        </p:nvSpPr>
        <p:spPr/>
        <p:txBody>
          <a:bodyPr/>
          <a:lstStyle/>
          <a:p>
            <a:r>
              <a:rPr lang="en-US" altLang="ja-JP"/>
              <a:t>P. </a:t>
            </a:r>
            <a:fld id="{F8FDF831-B0A3-4B44-A20D-7581D5587101}" type="slidenum">
              <a:rPr lang="ja-JP" altLang="en-US" smtClean="0"/>
              <a:pPr/>
              <a:t>54</a:t>
            </a:fld>
            <a:endParaRPr lang="ja-JP" altLang="en-US" dirty="0"/>
          </a:p>
        </p:txBody>
      </p:sp>
      <p:sp>
        <p:nvSpPr>
          <p:cNvPr id="5" name="フローチャート: 判断 4">
            <a:extLst>
              <a:ext uri="{FF2B5EF4-FFF2-40B4-BE49-F238E27FC236}">
                <a16:creationId xmlns:a16="http://schemas.microsoft.com/office/drawing/2014/main" id="{2BE135C3-3AF1-5217-A1D2-440B4E7D9D7E}"/>
              </a:ext>
            </a:extLst>
          </p:cNvPr>
          <p:cNvSpPr/>
          <p:nvPr/>
        </p:nvSpPr>
        <p:spPr>
          <a:xfrm>
            <a:off x="334434" y="766955"/>
            <a:ext cx="4428492" cy="1329897"/>
          </a:xfrm>
          <a:prstGeom prst="flowChartDecisio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MS UI Gothic" panose="020B0600070205080204" pitchFamily="50" charset="-128"/>
                <a:ea typeface="MS UI Gothic" panose="020B0600070205080204" pitchFamily="50" charset="-128"/>
              </a:rPr>
              <a:t>綺麗な六面体</a:t>
            </a:r>
            <a:br>
              <a:rPr kumimoji="1" lang="en-US" altLang="ja-JP" sz="2000" dirty="0">
                <a:solidFill>
                  <a:schemeClr val="tx1"/>
                </a:solidFill>
                <a:latin typeface="MS UI Gothic" panose="020B0600070205080204" pitchFamily="50" charset="-128"/>
                <a:ea typeface="MS UI Gothic" panose="020B0600070205080204" pitchFamily="50" charset="-128"/>
              </a:rPr>
            </a:br>
            <a:r>
              <a:rPr kumimoji="1" lang="ja-JP" altLang="en-US" sz="2000" dirty="0">
                <a:solidFill>
                  <a:schemeClr val="tx1"/>
                </a:solidFill>
                <a:latin typeface="MS UI Gothic" panose="020B0600070205080204" pitchFamily="50" charset="-128"/>
                <a:ea typeface="MS UI Gothic" panose="020B0600070205080204" pitchFamily="50" charset="-128"/>
              </a:rPr>
              <a:t>メッシュが現実的な時間内で切れる</a:t>
            </a:r>
          </a:p>
        </p:txBody>
      </p:sp>
      <p:sp>
        <p:nvSpPr>
          <p:cNvPr id="7" name="フローチャート: 端子 6">
            <a:extLst>
              <a:ext uri="{FF2B5EF4-FFF2-40B4-BE49-F238E27FC236}">
                <a16:creationId xmlns:a16="http://schemas.microsoft.com/office/drawing/2014/main" id="{B3729817-3CA9-C668-C159-3F4669D51362}"/>
              </a:ext>
            </a:extLst>
          </p:cNvPr>
          <p:cNvSpPr/>
          <p:nvPr/>
        </p:nvSpPr>
        <p:spPr>
          <a:xfrm>
            <a:off x="6095534" y="766955"/>
            <a:ext cx="4068918" cy="1329890"/>
          </a:xfrm>
          <a:prstGeom prst="flowChartTerminator">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chemeClr val="tx1"/>
                </a:solidFill>
                <a:latin typeface="MS UI Gothic" panose="020B0600070205080204" pitchFamily="50" charset="-128"/>
                <a:ea typeface="MS UI Gothic" panose="020B0600070205080204" pitchFamily="50" charset="-128"/>
              </a:rPr>
              <a:t>8</a:t>
            </a:r>
            <a:r>
              <a:rPr lang="ja-JP" altLang="en-US" sz="2000" dirty="0">
                <a:solidFill>
                  <a:schemeClr val="tx1"/>
                </a:solidFill>
                <a:latin typeface="MS UI Gothic" panose="020B0600070205080204" pitchFamily="50" charset="-128"/>
                <a:ea typeface="MS UI Gothic" panose="020B0600070205080204" pitchFamily="50" charset="-128"/>
              </a:rPr>
              <a:t>節点六面体</a:t>
            </a:r>
            <a:r>
              <a:rPr lang="en-US" altLang="ja-JP" sz="2000" dirty="0">
                <a:solidFill>
                  <a:schemeClr val="tx1"/>
                </a:solidFill>
                <a:latin typeface="MS UI Gothic" panose="020B0600070205080204" pitchFamily="50" charset="-128"/>
                <a:ea typeface="MS UI Gothic" panose="020B0600070205080204" pitchFamily="50" charset="-128"/>
              </a:rPr>
              <a:t>SRI</a:t>
            </a:r>
            <a:r>
              <a:rPr lang="ja-JP" altLang="en-US" sz="2000" dirty="0">
                <a:solidFill>
                  <a:schemeClr val="tx1"/>
                </a:solidFill>
                <a:latin typeface="MS UI Gothic" panose="020B0600070205080204" pitchFamily="50" charset="-128"/>
                <a:ea typeface="MS UI Gothic" panose="020B0600070205080204" pitchFamily="50" charset="-128"/>
              </a:rPr>
              <a:t>要素</a:t>
            </a:r>
            <a:r>
              <a:rPr lang="en-US" altLang="ja-JP" sz="2000" dirty="0">
                <a:solidFill>
                  <a:schemeClr val="tx1"/>
                </a:solidFill>
                <a:latin typeface="MS UI Gothic" panose="020B0600070205080204" pitchFamily="50" charset="-128"/>
                <a:ea typeface="MS UI Gothic" panose="020B0600070205080204" pitchFamily="50" charset="-128"/>
              </a:rPr>
              <a:t>(C3D8</a:t>
            </a:r>
            <a:r>
              <a:rPr lang="ja-JP" altLang="en-US" sz="2000" dirty="0">
                <a:solidFill>
                  <a:schemeClr val="tx1"/>
                </a:solidFill>
                <a:latin typeface="MS UI Gothic" panose="020B0600070205080204" pitchFamily="50" charset="-128"/>
                <a:ea typeface="MS UI Gothic" panose="020B0600070205080204" pitchFamily="50" charset="-128"/>
              </a:rPr>
              <a:t>）</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または</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同ハイブリッド要素</a:t>
            </a:r>
            <a:r>
              <a:rPr lang="en-US" altLang="ja-JP" sz="2000" dirty="0">
                <a:solidFill>
                  <a:schemeClr val="tx1"/>
                </a:solidFill>
                <a:latin typeface="MS UI Gothic" panose="020B0600070205080204" pitchFamily="50" charset="-128"/>
                <a:ea typeface="MS UI Gothic" panose="020B0600070205080204" pitchFamily="50" charset="-128"/>
              </a:rPr>
              <a:t>(C3D8H)</a:t>
            </a:r>
            <a:endParaRPr kumimoji="1" lang="ja-JP" altLang="en-US" sz="1400" dirty="0">
              <a:solidFill>
                <a:schemeClr val="tx1"/>
              </a:solidFill>
              <a:latin typeface="MS UI Gothic" panose="020B0600070205080204" pitchFamily="50" charset="-128"/>
              <a:ea typeface="MS UI Gothic" panose="020B0600070205080204" pitchFamily="50" charset="-128"/>
            </a:endParaRPr>
          </a:p>
        </p:txBody>
      </p:sp>
      <p:sp>
        <p:nvSpPr>
          <p:cNvPr id="8" name="フローチャート: 判断 7">
            <a:extLst>
              <a:ext uri="{FF2B5EF4-FFF2-40B4-BE49-F238E27FC236}">
                <a16:creationId xmlns:a16="http://schemas.microsoft.com/office/drawing/2014/main" id="{97A3FB05-2A1B-513A-3964-12B427C1EF77}"/>
              </a:ext>
            </a:extLst>
          </p:cNvPr>
          <p:cNvSpPr/>
          <p:nvPr/>
        </p:nvSpPr>
        <p:spPr>
          <a:xfrm>
            <a:off x="334434" y="2774994"/>
            <a:ext cx="4428492" cy="1329897"/>
          </a:xfrm>
          <a:prstGeom prst="flowChartDecisio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MS UI Gothic" panose="020B0600070205080204" pitchFamily="50" charset="-128"/>
                <a:ea typeface="MS UI Gothic" panose="020B0600070205080204" pitchFamily="50" charset="-128"/>
              </a:rPr>
              <a:t>そこまで厳しい</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大変形ではない</a:t>
            </a:r>
            <a:endParaRPr kumimoji="1" lang="ja-JP" altLang="en-US" sz="1400" dirty="0">
              <a:solidFill>
                <a:schemeClr val="tx1"/>
              </a:solidFill>
              <a:latin typeface="MS UI Gothic" panose="020B0600070205080204" pitchFamily="50" charset="-128"/>
              <a:ea typeface="MS UI Gothic" panose="020B0600070205080204" pitchFamily="50" charset="-128"/>
            </a:endParaRPr>
          </a:p>
        </p:txBody>
      </p:sp>
      <p:cxnSp>
        <p:nvCxnSpPr>
          <p:cNvPr id="10" name="直線矢印コネクタ 9">
            <a:extLst>
              <a:ext uri="{FF2B5EF4-FFF2-40B4-BE49-F238E27FC236}">
                <a16:creationId xmlns:a16="http://schemas.microsoft.com/office/drawing/2014/main" id="{98DB94A7-31B6-6FCC-4F33-4075678F321F}"/>
              </a:ext>
            </a:extLst>
          </p:cNvPr>
          <p:cNvCxnSpPr>
            <a:cxnSpLocks/>
            <a:stCxn id="5" idx="3"/>
            <a:endCxn id="7" idx="1"/>
          </p:cNvCxnSpPr>
          <p:nvPr/>
        </p:nvCxnSpPr>
        <p:spPr>
          <a:xfrm flipV="1">
            <a:off x="4762926" y="1431900"/>
            <a:ext cx="1332608" cy="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85330579-1048-B118-AA52-31300C58A090}"/>
              </a:ext>
            </a:extLst>
          </p:cNvPr>
          <p:cNvCxnSpPr>
            <a:cxnSpLocks/>
            <a:stCxn id="5" idx="2"/>
            <a:endCxn id="8" idx="0"/>
          </p:cNvCxnSpPr>
          <p:nvPr/>
        </p:nvCxnSpPr>
        <p:spPr>
          <a:xfrm>
            <a:off x="2548680" y="2096852"/>
            <a:ext cx="0" cy="6781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AD48C04E-E665-1E76-FABC-A86855C47585}"/>
              </a:ext>
            </a:extLst>
          </p:cNvPr>
          <p:cNvCxnSpPr>
            <a:cxnSpLocks/>
            <a:stCxn id="8" idx="3"/>
            <a:endCxn id="17" idx="1"/>
          </p:cNvCxnSpPr>
          <p:nvPr/>
        </p:nvCxnSpPr>
        <p:spPr>
          <a:xfrm flipV="1">
            <a:off x="4762926" y="3439940"/>
            <a:ext cx="1332608" cy="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フローチャート: 端子 16">
            <a:extLst>
              <a:ext uri="{FF2B5EF4-FFF2-40B4-BE49-F238E27FC236}">
                <a16:creationId xmlns:a16="http://schemas.microsoft.com/office/drawing/2014/main" id="{F482C794-4E42-C1AB-E774-24985D30859A}"/>
              </a:ext>
            </a:extLst>
          </p:cNvPr>
          <p:cNvSpPr/>
          <p:nvPr/>
        </p:nvSpPr>
        <p:spPr>
          <a:xfrm>
            <a:off x="6095534" y="2774995"/>
            <a:ext cx="5545082" cy="1329890"/>
          </a:xfrm>
          <a:prstGeom prst="flowChartTerminator">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chemeClr val="tx1"/>
                </a:solidFill>
                <a:latin typeface="MS UI Gothic" panose="020B0600070205080204" pitchFamily="50" charset="-128"/>
                <a:ea typeface="MS UI Gothic" panose="020B0600070205080204" pitchFamily="50" charset="-128"/>
              </a:rPr>
              <a:t>10</a:t>
            </a:r>
            <a:r>
              <a:rPr lang="ja-JP" altLang="en-US" sz="2000" dirty="0">
                <a:solidFill>
                  <a:schemeClr val="tx1"/>
                </a:solidFill>
                <a:latin typeface="MS UI Gothic" panose="020B0600070205080204" pitchFamily="50" charset="-128"/>
                <a:ea typeface="MS UI Gothic" panose="020B0600070205080204" pitchFamily="50" charset="-128"/>
              </a:rPr>
              <a:t>節点四面体修正要素</a:t>
            </a:r>
            <a:r>
              <a:rPr lang="en-US" altLang="ja-JP" sz="2000" dirty="0">
                <a:solidFill>
                  <a:schemeClr val="tx1"/>
                </a:solidFill>
                <a:latin typeface="MS UI Gothic" panose="020B0600070205080204" pitchFamily="50" charset="-128"/>
                <a:ea typeface="MS UI Gothic" panose="020B0600070205080204" pitchFamily="50" charset="-128"/>
              </a:rPr>
              <a:t>(C3D10M)</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または</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同修正ハイブリッド要素</a:t>
            </a:r>
            <a:r>
              <a:rPr lang="en-US" altLang="ja-JP" sz="2000" dirty="0">
                <a:solidFill>
                  <a:schemeClr val="tx1"/>
                </a:solidFill>
                <a:latin typeface="MS UI Gothic" panose="020B0600070205080204" pitchFamily="50" charset="-128"/>
                <a:ea typeface="MS UI Gothic" panose="020B0600070205080204" pitchFamily="50" charset="-128"/>
              </a:rPr>
              <a:t>(C3D10MH) </a:t>
            </a:r>
            <a:endParaRPr kumimoji="1" lang="ja-JP" altLang="en-US" sz="1400" dirty="0">
              <a:solidFill>
                <a:schemeClr val="tx1"/>
              </a:solidFill>
              <a:latin typeface="MS UI Gothic" panose="020B0600070205080204" pitchFamily="50" charset="-128"/>
              <a:ea typeface="MS UI Gothic" panose="020B0600070205080204" pitchFamily="50" charset="-128"/>
            </a:endParaRPr>
          </a:p>
        </p:txBody>
      </p:sp>
      <p:cxnSp>
        <p:nvCxnSpPr>
          <p:cNvPr id="32" name="直線矢印コネクタ 31">
            <a:extLst>
              <a:ext uri="{FF2B5EF4-FFF2-40B4-BE49-F238E27FC236}">
                <a16:creationId xmlns:a16="http://schemas.microsoft.com/office/drawing/2014/main" id="{89903F7C-A21B-9C3D-CED6-38955526FFEC}"/>
              </a:ext>
            </a:extLst>
          </p:cNvPr>
          <p:cNvCxnSpPr>
            <a:cxnSpLocks/>
            <a:stCxn id="8" idx="2"/>
            <a:endCxn id="34" idx="0"/>
          </p:cNvCxnSpPr>
          <p:nvPr/>
        </p:nvCxnSpPr>
        <p:spPr>
          <a:xfrm>
            <a:off x="2548680" y="4104891"/>
            <a:ext cx="0" cy="6943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フローチャート: 端子 33">
            <a:extLst>
              <a:ext uri="{FF2B5EF4-FFF2-40B4-BE49-F238E27FC236}">
                <a16:creationId xmlns:a16="http://schemas.microsoft.com/office/drawing/2014/main" id="{C905CC7A-4D58-8A18-9767-F14F0820D2D4}"/>
              </a:ext>
            </a:extLst>
          </p:cNvPr>
          <p:cNvSpPr/>
          <p:nvPr/>
        </p:nvSpPr>
        <p:spPr>
          <a:xfrm>
            <a:off x="334434" y="4799276"/>
            <a:ext cx="4428492" cy="1329890"/>
          </a:xfrm>
          <a:prstGeom prst="flowChartTerminator">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MS UI Gothic" panose="020B0600070205080204" pitchFamily="50" charset="-128"/>
                <a:ea typeface="MS UI Gothic" panose="020B0600070205080204" pitchFamily="50" charset="-128"/>
              </a:rPr>
              <a:t>４節点四面体ハイブリッド要素</a:t>
            </a:r>
            <a:r>
              <a:rPr kumimoji="1" lang="en-US" altLang="ja-JP" sz="2000" dirty="0">
                <a:solidFill>
                  <a:schemeClr val="tx1"/>
                </a:solidFill>
                <a:latin typeface="MS UI Gothic" panose="020B0600070205080204" pitchFamily="50" charset="-128"/>
                <a:ea typeface="MS UI Gothic" panose="020B0600070205080204" pitchFamily="50" charset="-128"/>
              </a:rPr>
              <a:t>(C3D4H)</a:t>
            </a:r>
            <a:endParaRPr kumimoji="1" lang="ja-JP" altLang="en-US" sz="2000" dirty="0">
              <a:solidFill>
                <a:schemeClr val="tx1"/>
              </a:solidFill>
              <a:latin typeface="MS UI Gothic" panose="020B0600070205080204" pitchFamily="50" charset="-128"/>
              <a:ea typeface="MS UI Gothic" panose="020B0600070205080204" pitchFamily="50" charset="-128"/>
            </a:endParaRPr>
          </a:p>
        </p:txBody>
      </p:sp>
      <p:sp>
        <p:nvSpPr>
          <p:cNvPr id="38" name="テキスト ボックス 37">
            <a:extLst>
              <a:ext uri="{FF2B5EF4-FFF2-40B4-BE49-F238E27FC236}">
                <a16:creationId xmlns:a16="http://schemas.microsoft.com/office/drawing/2014/main" id="{D5B59416-1732-5920-C263-F874321CFFB8}"/>
              </a:ext>
            </a:extLst>
          </p:cNvPr>
          <p:cNvSpPr txBox="1"/>
          <p:nvPr/>
        </p:nvSpPr>
        <p:spPr>
          <a:xfrm>
            <a:off x="5111675" y="1031790"/>
            <a:ext cx="635110"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latin typeface="MS UI Gothic" panose="020B0600070205080204" pitchFamily="50" charset="-128"/>
                <a:ea typeface="MS UI Gothic" panose="020B0600070205080204" pitchFamily="50" charset="-128"/>
              </a:rPr>
              <a:t>YES</a:t>
            </a:r>
            <a:endParaRPr kumimoji="1" lang="ja-JP" altLang="en-US" sz="2000" dirty="0">
              <a:latin typeface="MS UI Gothic" panose="020B0600070205080204" pitchFamily="50" charset="-128"/>
              <a:ea typeface="MS UI Gothic" panose="020B0600070205080204" pitchFamily="50" charset="-128"/>
            </a:endParaRPr>
          </a:p>
        </p:txBody>
      </p:sp>
      <p:sp>
        <p:nvSpPr>
          <p:cNvPr id="39" name="テキスト ボックス 38">
            <a:extLst>
              <a:ext uri="{FF2B5EF4-FFF2-40B4-BE49-F238E27FC236}">
                <a16:creationId xmlns:a16="http://schemas.microsoft.com/office/drawing/2014/main" id="{3350554D-7390-DDF6-823E-D34928537C53}"/>
              </a:ext>
            </a:extLst>
          </p:cNvPr>
          <p:cNvSpPr txBox="1"/>
          <p:nvPr/>
        </p:nvSpPr>
        <p:spPr>
          <a:xfrm>
            <a:off x="5111675" y="3039830"/>
            <a:ext cx="635110"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latin typeface="MS UI Gothic" panose="020B0600070205080204" pitchFamily="50" charset="-128"/>
                <a:ea typeface="MS UI Gothic" panose="020B0600070205080204" pitchFamily="50" charset="-128"/>
              </a:rPr>
              <a:t>YES</a:t>
            </a:r>
            <a:endParaRPr kumimoji="1" lang="ja-JP" altLang="en-US" sz="2000" dirty="0">
              <a:latin typeface="MS UI Gothic" panose="020B0600070205080204" pitchFamily="50" charset="-128"/>
              <a:ea typeface="MS UI Gothic" panose="020B0600070205080204" pitchFamily="50" charset="-128"/>
            </a:endParaRPr>
          </a:p>
        </p:txBody>
      </p:sp>
      <p:sp>
        <p:nvSpPr>
          <p:cNvPr id="40" name="テキスト ボックス 39">
            <a:extLst>
              <a:ext uri="{FF2B5EF4-FFF2-40B4-BE49-F238E27FC236}">
                <a16:creationId xmlns:a16="http://schemas.microsoft.com/office/drawing/2014/main" id="{7C4F09F9-9333-9D0E-50D4-8C944448FAEF}"/>
              </a:ext>
            </a:extLst>
          </p:cNvPr>
          <p:cNvSpPr txBox="1"/>
          <p:nvPr/>
        </p:nvSpPr>
        <p:spPr>
          <a:xfrm>
            <a:off x="2548680" y="2172829"/>
            <a:ext cx="530915"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latin typeface="MS UI Gothic" panose="020B0600070205080204" pitchFamily="50" charset="-128"/>
                <a:ea typeface="MS UI Gothic" panose="020B0600070205080204" pitchFamily="50" charset="-128"/>
              </a:rPr>
              <a:t>NO</a:t>
            </a:r>
            <a:endParaRPr kumimoji="1" lang="ja-JP" altLang="en-US" sz="2000" dirty="0">
              <a:latin typeface="MS UI Gothic" panose="020B0600070205080204" pitchFamily="50" charset="-128"/>
              <a:ea typeface="MS UI Gothic" panose="020B0600070205080204" pitchFamily="50" charset="-128"/>
            </a:endParaRPr>
          </a:p>
        </p:txBody>
      </p:sp>
      <p:sp>
        <p:nvSpPr>
          <p:cNvPr id="41" name="テキスト ボックス 40">
            <a:extLst>
              <a:ext uri="{FF2B5EF4-FFF2-40B4-BE49-F238E27FC236}">
                <a16:creationId xmlns:a16="http://schemas.microsoft.com/office/drawing/2014/main" id="{590EB7B4-6B51-E3D4-953C-CB55A0D23B2E}"/>
              </a:ext>
            </a:extLst>
          </p:cNvPr>
          <p:cNvSpPr txBox="1"/>
          <p:nvPr/>
        </p:nvSpPr>
        <p:spPr>
          <a:xfrm>
            <a:off x="2548679" y="4169671"/>
            <a:ext cx="530915"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latin typeface="MS UI Gothic" panose="020B0600070205080204" pitchFamily="50" charset="-128"/>
                <a:ea typeface="MS UI Gothic" panose="020B0600070205080204" pitchFamily="50" charset="-128"/>
              </a:rPr>
              <a:t>NO</a:t>
            </a:r>
            <a:endParaRPr kumimoji="1" lang="ja-JP" altLang="en-US" sz="2000" dirty="0">
              <a:latin typeface="MS UI Gothic" panose="020B0600070205080204" pitchFamily="50" charset="-128"/>
              <a:ea typeface="MS UI Gothic" panose="020B0600070205080204" pitchFamily="50" charset="-128"/>
            </a:endParaRPr>
          </a:p>
        </p:txBody>
      </p:sp>
      <p:sp>
        <p:nvSpPr>
          <p:cNvPr id="2" name="テキスト ボックス 1">
            <a:extLst>
              <a:ext uri="{FF2B5EF4-FFF2-40B4-BE49-F238E27FC236}">
                <a16:creationId xmlns:a16="http://schemas.microsoft.com/office/drawing/2014/main" id="{51C8870E-8ECF-6A2D-A586-62728FA1FB50}"/>
              </a:ext>
            </a:extLst>
          </p:cNvPr>
          <p:cNvSpPr txBox="1"/>
          <p:nvPr/>
        </p:nvSpPr>
        <p:spPr>
          <a:xfrm>
            <a:off x="10561263" y="761045"/>
            <a:ext cx="1284326" cy="1323439"/>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あくまで</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１つの指針</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に過ぎない</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ことに注意</a:t>
            </a:r>
          </a:p>
        </p:txBody>
      </p:sp>
      <p:cxnSp>
        <p:nvCxnSpPr>
          <p:cNvPr id="9" name="直線矢印コネクタ 8">
            <a:extLst>
              <a:ext uri="{FF2B5EF4-FFF2-40B4-BE49-F238E27FC236}">
                <a16:creationId xmlns:a16="http://schemas.microsoft.com/office/drawing/2014/main" id="{B931A8F7-21CC-56CC-7462-63D9DB43642F}"/>
              </a:ext>
            </a:extLst>
          </p:cNvPr>
          <p:cNvCxnSpPr>
            <a:cxnSpLocks/>
            <a:stCxn id="17" idx="2"/>
            <a:endCxn id="18" idx="0"/>
          </p:cNvCxnSpPr>
          <p:nvPr/>
        </p:nvCxnSpPr>
        <p:spPr>
          <a:xfrm>
            <a:off x="8868075" y="4104885"/>
            <a:ext cx="0" cy="69051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7477FE55-AA46-4430-1605-AA66FFCB8E9C}"/>
              </a:ext>
            </a:extLst>
          </p:cNvPr>
          <p:cNvCxnSpPr>
            <a:cxnSpLocks/>
          </p:cNvCxnSpPr>
          <p:nvPr/>
        </p:nvCxnSpPr>
        <p:spPr>
          <a:xfrm flipV="1">
            <a:off x="4762926" y="5464221"/>
            <a:ext cx="1332608" cy="3"/>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38C77A5B-032A-05A3-15DF-20EE5FA72168}"/>
              </a:ext>
            </a:extLst>
          </p:cNvPr>
          <p:cNvSpPr txBox="1"/>
          <p:nvPr/>
        </p:nvSpPr>
        <p:spPr>
          <a:xfrm>
            <a:off x="7449898" y="4199152"/>
            <a:ext cx="1412567"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000" dirty="0">
                <a:solidFill>
                  <a:schemeClr val="bg1">
                    <a:lumMod val="50000"/>
                  </a:schemeClr>
                </a:solidFill>
                <a:latin typeface="MS UI Gothic" panose="020B0600070205080204" pitchFamily="50" charset="-128"/>
                <a:ea typeface="MS UI Gothic" panose="020B0600070205080204" pitchFamily="50" charset="-128"/>
              </a:rPr>
              <a:t>結果に不満</a:t>
            </a:r>
            <a:endParaRPr kumimoji="1" lang="ja-JP" altLang="en-US" sz="2000" dirty="0">
              <a:solidFill>
                <a:schemeClr val="bg1">
                  <a:lumMod val="50000"/>
                </a:schemeClr>
              </a:solidFill>
              <a:latin typeface="MS UI Gothic" panose="020B0600070205080204" pitchFamily="50" charset="-128"/>
              <a:ea typeface="MS UI Gothic" panose="020B0600070205080204" pitchFamily="50" charset="-128"/>
            </a:endParaRPr>
          </a:p>
        </p:txBody>
      </p:sp>
      <p:sp>
        <p:nvSpPr>
          <p:cNvPr id="16" name="テキスト ボックス 15">
            <a:extLst>
              <a:ext uri="{FF2B5EF4-FFF2-40B4-BE49-F238E27FC236}">
                <a16:creationId xmlns:a16="http://schemas.microsoft.com/office/drawing/2014/main" id="{15A51EED-590A-3C54-13CC-8EF41C05AC4B}"/>
              </a:ext>
            </a:extLst>
          </p:cNvPr>
          <p:cNvSpPr txBox="1"/>
          <p:nvPr/>
        </p:nvSpPr>
        <p:spPr>
          <a:xfrm>
            <a:off x="4685429" y="5512756"/>
            <a:ext cx="1412567"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000" dirty="0">
                <a:solidFill>
                  <a:schemeClr val="bg1">
                    <a:lumMod val="50000"/>
                  </a:schemeClr>
                </a:solidFill>
                <a:latin typeface="MS UI Gothic" panose="020B0600070205080204" pitchFamily="50" charset="-128"/>
                <a:ea typeface="MS UI Gothic" panose="020B0600070205080204" pitchFamily="50" charset="-128"/>
              </a:rPr>
              <a:t>結果に不満</a:t>
            </a:r>
            <a:endParaRPr kumimoji="1" lang="ja-JP" altLang="en-US" sz="2000" dirty="0">
              <a:solidFill>
                <a:schemeClr val="bg1">
                  <a:lumMod val="50000"/>
                </a:schemeClr>
              </a:solidFill>
              <a:latin typeface="MS UI Gothic" panose="020B0600070205080204" pitchFamily="50" charset="-128"/>
              <a:ea typeface="MS UI Gothic" panose="020B0600070205080204" pitchFamily="50" charset="-128"/>
            </a:endParaRPr>
          </a:p>
        </p:txBody>
      </p:sp>
      <p:sp>
        <p:nvSpPr>
          <p:cNvPr id="18" name="フローチャート: 端子 17">
            <a:extLst>
              <a:ext uri="{FF2B5EF4-FFF2-40B4-BE49-F238E27FC236}">
                <a16:creationId xmlns:a16="http://schemas.microsoft.com/office/drawing/2014/main" id="{A4A515DC-30E2-08BF-2AAE-C0901A0544A0}"/>
              </a:ext>
            </a:extLst>
          </p:cNvPr>
          <p:cNvSpPr/>
          <p:nvPr/>
        </p:nvSpPr>
        <p:spPr>
          <a:xfrm>
            <a:off x="6095534" y="4795396"/>
            <a:ext cx="5545082" cy="1329890"/>
          </a:xfrm>
          <a:prstGeom prst="flowChartTerminator">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chemeClr val="bg1">
                    <a:lumMod val="50000"/>
                  </a:schemeClr>
                </a:solidFill>
                <a:latin typeface="MS UI Gothic" panose="020B0600070205080204" pitchFamily="50" charset="-128"/>
                <a:ea typeface="MS UI Gothic" panose="020B0600070205080204" pitchFamily="50" charset="-128"/>
              </a:rPr>
              <a:t>《</a:t>
            </a:r>
            <a:r>
              <a:rPr lang="ja-JP" altLang="en-US" sz="2000" dirty="0">
                <a:solidFill>
                  <a:schemeClr val="bg1">
                    <a:lumMod val="50000"/>
                  </a:schemeClr>
                </a:solidFill>
                <a:latin typeface="MS UI Gothic" panose="020B0600070205080204" pitchFamily="50" charset="-128"/>
                <a:ea typeface="MS UI Gothic" panose="020B0600070205080204" pitchFamily="50" charset="-128"/>
              </a:rPr>
              <a:t>奥の手</a:t>
            </a:r>
            <a:r>
              <a:rPr lang="en-US" altLang="ja-JP" sz="2000" dirty="0">
                <a:solidFill>
                  <a:schemeClr val="bg1">
                    <a:lumMod val="50000"/>
                  </a:schemeClr>
                </a:solidFill>
                <a:latin typeface="MS UI Gothic" panose="020B0600070205080204" pitchFamily="50" charset="-128"/>
                <a:ea typeface="MS UI Gothic" panose="020B0600070205080204" pitchFamily="50" charset="-128"/>
              </a:rPr>
              <a:t>》</a:t>
            </a:r>
            <a:br>
              <a:rPr lang="en-US" altLang="ja-JP" sz="2000" dirty="0">
                <a:solidFill>
                  <a:schemeClr val="bg1">
                    <a:lumMod val="50000"/>
                  </a:schemeClr>
                </a:solidFill>
                <a:latin typeface="MS UI Gothic" panose="020B0600070205080204" pitchFamily="50" charset="-128"/>
                <a:ea typeface="MS UI Gothic" panose="020B0600070205080204" pitchFamily="50" charset="-128"/>
              </a:rPr>
            </a:br>
            <a:r>
              <a:rPr lang="ja-JP" altLang="en-US" sz="2000" dirty="0">
                <a:solidFill>
                  <a:schemeClr val="bg1">
                    <a:lumMod val="50000"/>
                  </a:schemeClr>
                </a:solidFill>
                <a:latin typeface="MS UI Gothic" panose="020B0600070205080204" pitchFamily="50" charset="-128"/>
                <a:ea typeface="MS UI Gothic" panose="020B0600070205080204" pitchFamily="50" charset="-128"/>
              </a:rPr>
              <a:t>細かい四面体メッシュを</a:t>
            </a:r>
            <a:br>
              <a:rPr lang="en-US" altLang="ja-JP" sz="2000" dirty="0">
                <a:solidFill>
                  <a:schemeClr val="bg1">
                    <a:lumMod val="50000"/>
                  </a:schemeClr>
                </a:solidFill>
                <a:latin typeface="MS UI Gothic" panose="020B0600070205080204" pitchFamily="50" charset="-128"/>
                <a:ea typeface="MS UI Gothic" panose="020B0600070205080204" pitchFamily="50" charset="-128"/>
              </a:rPr>
            </a:br>
            <a:r>
              <a:rPr lang="ja-JP" altLang="en-US" sz="2000" dirty="0">
                <a:solidFill>
                  <a:schemeClr val="bg1">
                    <a:lumMod val="50000"/>
                  </a:schemeClr>
                </a:solidFill>
                <a:latin typeface="MS UI Gothic" panose="020B0600070205080204" pitchFamily="50" charset="-128"/>
                <a:ea typeface="MS UI Gothic" panose="020B0600070205080204" pitchFamily="50" charset="-128"/>
              </a:rPr>
              <a:t>六面体に再分割したメッシュで</a:t>
            </a:r>
            <a:br>
              <a:rPr lang="en-US" altLang="ja-JP" sz="2000" dirty="0">
                <a:solidFill>
                  <a:schemeClr val="bg1">
                    <a:lumMod val="50000"/>
                  </a:schemeClr>
                </a:solidFill>
                <a:latin typeface="MS UI Gothic" panose="020B0600070205080204" pitchFamily="50" charset="-128"/>
                <a:ea typeface="MS UI Gothic" panose="020B0600070205080204" pitchFamily="50" charset="-128"/>
              </a:rPr>
            </a:br>
            <a:r>
              <a:rPr lang="en-US" altLang="ja-JP" sz="2000" dirty="0">
                <a:solidFill>
                  <a:schemeClr val="bg1">
                    <a:lumMod val="50000"/>
                  </a:schemeClr>
                </a:solidFill>
                <a:latin typeface="MS UI Gothic" panose="020B0600070205080204" pitchFamily="50" charset="-128"/>
                <a:ea typeface="MS UI Gothic" panose="020B0600070205080204" pitchFamily="50" charset="-128"/>
              </a:rPr>
              <a:t>8</a:t>
            </a:r>
            <a:r>
              <a:rPr lang="ja-JP" altLang="en-US" sz="2000" dirty="0">
                <a:solidFill>
                  <a:schemeClr val="bg1">
                    <a:lumMod val="50000"/>
                  </a:schemeClr>
                </a:solidFill>
                <a:latin typeface="MS UI Gothic" panose="020B0600070205080204" pitchFamily="50" charset="-128"/>
                <a:ea typeface="MS UI Gothic" panose="020B0600070205080204" pitchFamily="50" charset="-128"/>
              </a:rPr>
              <a:t>節点六面体</a:t>
            </a:r>
            <a:r>
              <a:rPr lang="en-US" altLang="ja-JP" sz="2000" dirty="0">
                <a:solidFill>
                  <a:schemeClr val="bg1">
                    <a:lumMod val="50000"/>
                  </a:schemeClr>
                </a:solidFill>
                <a:latin typeface="MS UI Gothic" panose="020B0600070205080204" pitchFamily="50" charset="-128"/>
                <a:ea typeface="MS UI Gothic" panose="020B0600070205080204" pitchFamily="50" charset="-128"/>
              </a:rPr>
              <a:t>SRI</a:t>
            </a:r>
            <a:r>
              <a:rPr lang="ja-JP" altLang="en-US" sz="2000" dirty="0">
                <a:solidFill>
                  <a:schemeClr val="bg1">
                    <a:lumMod val="50000"/>
                  </a:schemeClr>
                </a:solidFill>
                <a:latin typeface="MS UI Gothic" panose="020B0600070205080204" pitchFamily="50" charset="-128"/>
                <a:ea typeface="MS UI Gothic" panose="020B0600070205080204" pitchFamily="50" charset="-128"/>
              </a:rPr>
              <a:t>要素</a:t>
            </a:r>
            <a:r>
              <a:rPr lang="en-US" altLang="ja-JP" sz="2000" dirty="0">
                <a:solidFill>
                  <a:schemeClr val="bg1">
                    <a:lumMod val="50000"/>
                  </a:schemeClr>
                </a:solidFill>
                <a:latin typeface="MS UI Gothic" panose="020B0600070205080204" pitchFamily="50" charset="-128"/>
                <a:ea typeface="MS UI Gothic" panose="020B0600070205080204" pitchFamily="50" charset="-128"/>
              </a:rPr>
              <a:t>(C3D8)</a:t>
            </a:r>
            <a:r>
              <a:rPr lang="ja-JP" altLang="en-US" sz="2000" dirty="0">
                <a:solidFill>
                  <a:schemeClr val="bg1">
                    <a:lumMod val="50000"/>
                  </a:schemeClr>
                </a:solidFill>
                <a:latin typeface="MS UI Gothic" panose="020B0600070205080204" pitchFamily="50" charset="-128"/>
                <a:ea typeface="MS UI Gothic" panose="020B0600070205080204" pitchFamily="50" charset="-128"/>
              </a:rPr>
              <a:t> </a:t>
            </a:r>
            <a:endParaRPr kumimoji="1" lang="ja-JP" altLang="en-US" sz="2000" dirty="0">
              <a:solidFill>
                <a:schemeClr val="bg1">
                  <a:lumMod val="50000"/>
                </a:schemeClr>
              </a:solidFill>
              <a:latin typeface="MS UI Gothic" panose="020B0600070205080204" pitchFamily="50" charset="-128"/>
              <a:ea typeface="MS UI Gothic" panose="020B0600070205080204" pitchFamily="50" charset="-128"/>
            </a:endParaRPr>
          </a:p>
        </p:txBody>
      </p:sp>
      <p:sp>
        <p:nvSpPr>
          <p:cNvPr id="22" name="テキスト ボックス 21">
            <a:extLst>
              <a:ext uri="{FF2B5EF4-FFF2-40B4-BE49-F238E27FC236}">
                <a16:creationId xmlns:a16="http://schemas.microsoft.com/office/drawing/2014/main" id="{631B5159-F5C7-517E-5552-C8D6A16B1EE0}"/>
              </a:ext>
            </a:extLst>
          </p:cNvPr>
          <p:cNvSpPr txBox="1"/>
          <p:nvPr/>
        </p:nvSpPr>
        <p:spPr>
          <a:xfrm>
            <a:off x="6109126" y="1222709"/>
            <a:ext cx="441147"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①</a:t>
            </a:r>
          </a:p>
        </p:txBody>
      </p:sp>
      <p:sp>
        <p:nvSpPr>
          <p:cNvPr id="23" name="テキスト ボックス 22">
            <a:extLst>
              <a:ext uri="{FF2B5EF4-FFF2-40B4-BE49-F238E27FC236}">
                <a16:creationId xmlns:a16="http://schemas.microsoft.com/office/drawing/2014/main" id="{68DD194D-9DDE-1775-7569-C01DECC43C1E}"/>
              </a:ext>
            </a:extLst>
          </p:cNvPr>
          <p:cNvSpPr txBox="1"/>
          <p:nvPr/>
        </p:nvSpPr>
        <p:spPr>
          <a:xfrm>
            <a:off x="6109126" y="3228945"/>
            <a:ext cx="441147"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②</a:t>
            </a:r>
          </a:p>
        </p:txBody>
      </p:sp>
      <p:sp>
        <p:nvSpPr>
          <p:cNvPr id="24" name="テキスト ボックス 23">
            <a:extLst>
              <a:ext uri="{FF2B5EF4-FFF2-40B4-BE49-F238E27FC236}">
                <a16:creationId xmlns:a16="http://schemas.microsoft.com/office/drawing/2014/main" id="{80C50EDE-5169-AE6F-8488-CF6D6FB07530}"/>
              </a:ext>
            </a:extLst>
          </p:cNvPr>
          <p:cNvSpPr txBox="1"/>
          <p:nvPr/>
        </p:nvSpPr>
        <p:spPr>
          <a:xfrm>
            <a:off x="6109126" y="5260286"/>
            <a:ext cx="441147"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000" dirty="0">
                <a:solidFill>
                  <a:schemeClr val="bg1">
                    <a:lumMod val="50000"/>
                  </a:schemeClr>
                </a:solidFill>
                <a:latin typeface="MS UI Gothic" panose="020B0600070205080204" pitchFamily="50" charset="-128"/>
                <a:ea typeface="MS UI Gothic" panose="020B0600070205080204" pitchFamily="50" charset="-128"/>
              </a:rPr>
              <a:t>④</a:t>
            </a:r>
            <a:endParaRPr kumimoji="1" lang="ja-JP" altLang="en-US" sz="2000" dirty="0">
              <a:solidFill>
                <a:schemeClr val="bg1">
                  <a:lumMod val="50000"/>
                </a:schemeClr>
              </a:solidFill>
              <a:latin typeface="MS UI Gothic" panose="020B0600070205080204" pitchFamily="50" charset="-128"/>
              <a:ea typeface="MS UI Gothic" panose="020B0600070205080204" pitchFamily="50" charset="-128"/>
            </a:endParaRPr>
          </a:p>
        </p:txBody>
      </p:sp>
      <p:sp>
        <p:nvSpPr>
          <p:cNvPr id="25" name="テキスト ボックス 24">
            <a:extLst>
              <a:ext uri="{FF2B5EF4-FFF2-40B4-BE49-F238E27FC236}">
                <a16:creationId xmlns:a16="http://schemas.microsoft.com/office/drawing/2014/main" id="{E1E53A61-58B9-F698-8D7F-DF05821401CE}"/>
              </a:ext>
            </a:extLst>
          </p:cNvPr>
          <p:cNvSpPr txBox="1"/>
          <p:nvPr/>
        </p:nvSpPr>
        <p:spPr>
          <a:xfrm>
            <a:off x="330810" y="5256457"/>
            <a:ext cx="441147"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000" dirty="0">
                <a:latin typeface="MS UI Gothic" panose="020B0600070205080204" pitchFamily="50" charset="-128"/>
                <a:ea typeface="MS UI Gothic" panose="020B0600070205080204" pitchFamily="50" charset="-128"/>
              </a:rPr>
              <a:t>③</a:t>
            </a:r>
            <a:endParaRPr kumimoji="1" lang="ja-JP" altLang="en-US" sz="2000" dirty="0">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3768983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70EB8CF1-43AE-9728-3AC4-AA2A85B77EFB}"/>
              </a:ext>
            </a:extLst>
          </p:cNvPr>
          <p:cNvSpPr>
            <a:spLocks noGrp="1"/>
          </p:cNvSpPr>
          <p:nvPr>
            <p:ph idx="1"/>
          </p:nvPr>
        </p:nvSpPr>
        <p:spPr/>
        <p:txBody>
          <a:bodyPr/>
          <a:lstStyle/>
          <a:p>
            <a:r>
              <a:rPr kumimoji="1" lang="ja-JP" altLang="en-US" sz="2800" dirty="0">
                <a:latin typeface="MS UI Gothic" panose="020B0600070205080204" pitchFamily="50" charset="-128"/>
                <a:ea typeface="MS UI Gothic" panose="020B0600070205080204" pitchFamily="50" charset="-128"/>
              </a:rPr>
              <a:t>複雑形状の領域に綺麗な六面体メッシュを作れるようになるスキルと根気が必要．</a:t>
            </a:r>
            <a:br>
              <a:rPr kumimoji="1" lang="en-US" altLang="ja-JP" sz="2800" dirty="0">
                <a:latin typeface="MS UI Gothic" panose="020B0600070205080204" pitchFamily="50" charset="-128"/>
                <a:ea typeface="MS UI Gothic" panose="020B0600070205080204" pitchFamily="50" charset="-128"/>
              </a:rPr>
            </a:br>
            <a:r>
              <a:rPr kumimoji="1" lang="ja-JP" altLang="en-US" sz="2800" dirty="0">
                <a:latin typeface="MS UI Gothic" panose="020B0600070205080204" pitchFamily="50" charset="-128"/>
                <a:ea typeface="MS UI Gothic" panose="020B0600070205080204" pitchFamily="50" charset="-128"/>
              </a:rPr>
              <a:t>腕と心の鍛錬が不可欠．</a:t>
            </a:r>
            <a:endParaRPr kumimoji="1" lang="en-US" altLang="ja-JP" sz="2800" dirty="0">
              <a:latin typeface="MS UI Gothic" panose="020B0600070205080204" pitchFamily="50" charset="-128"/>
              <a:ea typeface="MS UI Gothic" panose="020B0600070205080204" pitchFamily="50" charset="-128"/>
            </a:endParaRPr>
          </a:p>
          <a:p>
            <a:endParaRPr lang="en-US" altLang="ja-JP" sz="1000" dirty="0"/>
          </a:p>
          <a:p>
            <a:r>
              <a:rPr lang="ja-JP" altLang="en-US" sz="2800" dirty="0">
                <a:latin typeface="MS UI Gothic" panose="020B0600070205080204" pitchFamily="50" charset="-128"/>
                <a:ea typeface="MS UI Gothic" panose="020B0600070205080204" pitchFamily="50" charset="-128"/>
              </a:rPr>
              <a:t>標準的な４</a:t>
            </a:r>
            <a:r>
              <a:rPr kumimoji="1" lang="ja-JP" altLang="en-US" sz="2800" dirty="0">
                <a:latin typeface="MS UI Gothic" panose="020B0600070205080204" pitchFamily="50" charset="-128"/>
                <a:ea typeface="MS UI Gothic" panose="020B0600070205080204" pitchFamily="50" charset="-128"/>
              </a:rPr>
              <a:t>節点四面体要素</a:t>
            </a:r>
            <a:r>
              <a:rPr kumimoji="1" lang="en-US" altLang="ja-JP" sz="2800" dirty="0">
                <a:latin typeface="MS UI Gothic" panose="020B0600070205080204" pitchFamily="50" charset="-128"/>
                <a:ea typeface="MS UI Gothic" panose="020B0600070205080204" pitchFamily="50" charset="-128"/>
              </a:rPr>
              <a:t>(C3D4)</a:t>
            </a:r>
            <a:r>
              <a:rPr kumimoji="1" lang="ja-JP" altLang="en-US" sz="2800" dirty="0">
                <a:latin typeface="MS UI Gothic" panose="020B0600070205080204" pitchFamily="50" charset="-128"/>
                <a:ea typeface="MS UI Gothic" panose="020B0600070205080204" pitchFamily="50" charset="-128"/>
              </a:rPr>
              <a:t>は如何なる場合においてもお薦め出来ない．</a:t>
            </a:r>
            <a:br>
              <a:rPr kumimoji="1" lang="en-US" altLang="ja-JP" sz="2800" dirty="0">
                <a:latin typeface="MS UI Gothic" panose="020B0600070205080204" pitchFamily="50" charset="-128"/>
                <a:ea typeface="MS UI Gothic" panose="020B0600070205080204" pitchFamily="50" charset="-128"/>
              </a:rPr>
            </a:br>
            <a:r>
              <a:rPr kumimoji="1" lang="en-US" altLang="ja-JP" sz="2800" dirty="0">
                <a:latin typeface="MS UI Gothic" panose="020B0600070205080204" pitchFamily="50" charset="-128"/>
                <a:ea typeface="MS UI Gothic" panose="020B0600070205080204" pitchFamily="50" charset="-128"/>
              </a:rPr>
              <a:t>C3D4</a:t>
            </a:r>
            <a:r>
              <a:rPr kumimoji="1" lang="ja-JP" altLang="en-US" sz="2800" dirty="0">
                <a:latin typeface="MS UI Gothic" panose="020B0600070205080204" pitchFamily="50" charset="-128"/>
                <a:ea typeface="MS UI Gothic" panose="020B0600070205080204" pitchFamily="50" charset="-128"/>
              </a:rPr>
              <a:t>を使うぐらいなら，</a:t>
            </a:r>
            <a:r>
              <a:rPr kumimoji="1" lang="en-US" altLang="ja-JP" sz="2800" dirty="0">
                <a:latin typeface="MS UI Gothic" panose="020B0600070205080204" pitchFamily="50" charset="-128"/>
                <a:ea typeface="MS UI Gothic" panose="020B0600070205080204" pitchFamily="50" charset="-128"/>
              </a:rPr>
              <a:t>C3D4H</a:t>
            </a:r>
            <a:r>
              <a:rPr kumimoji="1" lang="ja-JP" altLang="en-US" sz="2800" dirty="0">
                <a:latin typeface="MS UI Gothic" panose="020B0600070205080204" pitchFamily="50" charset="-128"/>
                <a:ea typeface="MS UI Gothic" panose="020B0600070205080204" pitchFamily="50" charset="-128"/>
              </a:rPr>
              <a:t>を使うべき．（</a:t>
            </a:r>
            <a:r>
              <a:rPr kumimoji="1" lang="en-US" altLang="ja-JP" sz="2800" dirty="0">
                <a:latin typeface="MS UI Gothic" panose="020B0600070205080204" pitchFamily="50" charset="-128"/>
                <a:ea typeface="MS UI Gothic" panose="020B0600070205080204" pitchFamily="50" charset="-128"/>
              </a:rPr>
              <a:t>ANSYS</a:t>
            </a:r>
            <a:r>
              <a:rPr kumimoji="1" lang="ja-JP" altLang="en-US" sz="2800" dirty="0">
                <a:latin typeface="MS UI Gothic" panose="020B0600070205080204" pitchFamily="50" charset="-128"/>
                <a:ea typeface="MS UI Gothic" panose="020B0600070205080204" pitchFamily="50" charset="-128"/>
              </a:rPr>
              <a:t>だと「</a:t>
            </a:r>
            <a:r>
              <a:rPr kumimoji="1" lang="en-US" altLang="ja-JP" sz="2800" dirty="0">
                <a:latin typeface="MS UI Gothic" panose="020B0600070205080204" pitchFamily="50" charset="-128"/>
                <a:ea typeface="MS UI Gothic" panose="020B0600070205080204" pitchFamily="50" charset="-128"/>
              </a:rPr>
              <a:t>SOLID285</a:t>
            </a:r>
            <a:r>
              <a:rPr kumimoji="1" lang="ja-JP" altLang="en-US" sz="2800" dirty="0">
                <a:latin typeface="MS UI Gothic" panose="020B0600070205080204" pitchFamily="50" charset="-128"/>
                <a:ea typeface="MS UI Gothic" panose="020B0600070205080204" pitchFamily="50" charset="-128"/>
              </a:rPr>
              <a:t>」？）</a:t>
            </a:r>
            <a:endParaRPr lang="en-US" altLang="ja-JP" dirty="0"/>
          </a:p>
          <a:p>
            <a:r>
              <a:rPr lang="en-US" altLang="ja-JP" sz="2800" dirty="0">
                <a:latin typeface="MS UI Gothic" panose="020B0600070205080204" pitchFamily="50" charset="-128"/>
                <a:ea typeface="MS UI Gothic" panose="020B0600070205080204" pitchFamily="50" charset="-128"/>
              </a:rPr>
              <a:t>RI</a:t>
            </a:r>
            <a:r>
              <a:rPr lang="ja-JP" altLang="en-US" sz="2800" dirty="0">
                <a:latin typeface="MS UI Gothic" panose="020B0600070205080204" pitchFamily="50" charset="-128"/>
                <a:ea typeface="MS UI Gothic" panose="020B0600070205080204" pitchFamily="50" charset="-128"/>
              </a:rPr>
              <a:t>要素</a:t>
            </a:r>
            <a:r>
              <a:rPr lang="en-US" altLang="ja-JP" sz="2800" dirty="0">
                <a:latin typeface="MS UI Gothic" panose="020B0600070205080204" pitchFamily="50" charset="-128"/>
                <a:ea typeface="MS UI Gothic" panose="020B0600070205080204" pitchFamily="50" charset="-128"/>
              </a:rPr>
              <a:t>(C3D8R</a:t>
            </a:r>
            <a:r>
              <a:rPr lang="ja-JP" altLang="en-US" sz="2800" dirty="0">
                <a:latin typeface="MS UI Gothic" panose="020B0600070205080204" pitchFamily="50" charset="-128"/>
                <a:ea typeface="MS UI Gothic" panose="020B0600070205080204" pitchFamily="50" charset="-128"/>
              </a:rPr>
              <a:t>など</a:t>
            </a:r>
            <a:r>
              <a:rPr lang="en-US" altLang="ja-JP" sz="2800" dirty="0">
                <a:latin typeface="MS UI Gothic" panose="020B0600070205080204" pitchFamily="50" charset="-128"/>
                <a:ea typeface="MS UI Gothic" panose="020B0600070205080204" pitchFamily="50" charset="-128"/>
              </a:rPr>
              <a:t>)</a:t>
            </a:r>
            <a:r>
              <a:rPr lang="ja-JP" altLang="en-US" sz="2800" dirty="0">
                <a:latin typeface="MS UI Gothic" panose="020B0600070205080204" pitchFamily="50" charset="-128"/>
                <a:ea typeface="MS UI Gothic" panose="020B0600070205080204" pitchFamily="50" charset="-128"/>
              </a:rPr>
              <a:t>も基本的にお薦めしない（第一選択にすべきでない）．アワーグラス制御のパラメータスタディにハマると時間ばかり奪われる．</a:t>
            </a:r>
            <a:r>
              <a:rPr lang="en-US" altLang="ja-JP" sz="2800" dirty="0">
                <a:latin typeface="MS UI Gothic" panose="020B0600070205080204" pitchFamily="50" charset="-128"/>
                <a:ea typeface="MS UI Gothic" panose="020B0600070205080204" pitchFamily="50" charset="-128"/>
              </a:rPr>
              <a:t>SRI</a:t>
            </a:r>
            <a:r>
              <a:rPr lang="ja-JP" altLang="en-US" sz="2800" dirty="0">
                <a:latin typeface="MS UI Gothic" panose="020B0600070205080204" pitchFamily="50" charset="-128"/>
                <a:ea typeface="MS UI Gothic" panose="020B0600070205080204" pitchFamily="50" charset="-128"/>
              </a:rPr>
              <a:t>要素</a:t>
            </a:r>
            <a:r>
              <a:rPr lang="en-US" altLang="ja-JP" sz="2800" dirty="0">
                <a:latin typeface="MS UI Gothic" panose="020B0600070205080204" pitchFamily="50" charset="-128"/>
                <a:ea typeface="MS UI Gothic" panose="020B0600070205080204" pitchFamily="50" charset="-128"/>
              </a:rPr>
              <a:t>(C3D8</a:t>
            </a:r>
            <a:r>
              <a:rPr lang="ja-JP" altLang="en-US" sz="2800" dirty="0">
                <a:latin typeface="MS UI Gothic" panose="020B0600070205080204" pitchFamily="50" charset="-128"/>
                <a:ea typeface="MS UI Gothic" panose="020B0600070205080204" pitchFamily="50" charset="-128"/>
              </a:rPr>
              <a:t>など）では早期収束困難がどうしても解決できない時などに使途を限定すべき．</a:t>
            </a:r>
            <a:endParaRPr lang="en-US" altLang="ja-JP" sz="2800" dirty="0">
              <a:latin typeface="MS UI Gothic" panose="020B0600070205080204" pitchFamily="50" charset="-128"/>
              <a:ea typeface="MS UI Gothic" panose="020B0600070205080204" pitchFamily="50" charset="-128"/>
            </a:endParaRPr>
          </a:p>
          <a:p>
            <a:endParaRPr lang="en-US" altLang="ja-JP" sz="2400" dirty="0"/>
          </a:p>
          <a:p>
            <a:r>
              <a:rPr kumimoji="1" lang="en-US" altLang="ja-JP" sz="2800" dirty="0">
                <a:latin typeface="MS UI Gothic" panose="020B0600070205080204" pitchFamily="50" charset="-128"/>
                <a:ea typeface="MS UI Gothic" panose="020B0600070205080204" pitchFamily="50" charset="-128"/>
              </a:rPr>
              <a:t>C3D8H</a:t>
            </a:r>
            <a:r>
              <a:rPr kumimoji="1" lang="ja-JP" altLang="en-US" sz="2800" dirty="0">
                <a:latin typeface="MS UI Gothic" panose="020B0600070205080204" pitchFamily="50" charset="-128"/>
                <a:ea typeface="MS UI Gothic" panose="020B0600070205080204" pitchFamily="50" charset="-128"/>
              </a:rPr>
              <a:t>が</a:t>
            </a:r>
            <a:r>
              <a:rPr kumimoji="1" lang="en-US" altLang="ja-JP" sz="2800" dirty="0">
                <a:latin typeface="MS UI Gothic" panose="020B0600070205080204" pitchFamily="50" charset="-128"/>
                <a:ea typeface="MS UI Gothic" panose="020B0600070205080204" pitchFamily="50" charset="-128"/>
              </a:rPr>
              <a:t>C3D8</a:t>
            </a:r>
            <a:r>
              <a:rPr kumimoji="1" lang="ja-JP" altLang="en-US" sz="2800" dirty="0">
                <a:latin typeface="MS UI Gothic" panose="020B0600070205080204" pitchFamily="50" charset="-128"/>
                <a:ea typeface="MS UI Gothic" panose="020B0600070205080204" pitchFamily="50" charset="-128"/>
              </a:rPr>
              <a:t>と異なる解を出すケースに出会ったことがない．</a:t>
            </a:r>
            <a:br>
              <a:rPr kumimoji="1" lang="en-US" altLang="ja-JP" dirty="0"/>
            </a:br>
            <a:r>
              <a:rPr lang="ja-JP" altLang="en-US" sz="2800" dirty="0">
                <a:latin typeface="MS UI Gothic" panose="020B0600070205080204" pitchFamily="50" charset="-128"/>
                <a:ea typeface="MS UI Gothic" panose="020B0600070205080204" pitchFamily="50" charset="-128"/>
              </a:rPr>
              <a:t>同様に，</a:t>
            </a:r>
            <a:r>
              <a:rPr lang="en-US" altLang="ja-JP" sz="2800" dirty="0">
                <a:latin typeface="MS UI Gothic" panose="020B0600070205080204" pitchFamily="50" charset="-128"/>
                <a:ea typeface="MS UI Gothic" panose="020B0600070205080204" pitchFamily="50" charset="-128"/>
              </a:rPr>
              <a:t>C3D10MH</a:t>
            </a:r>
            <a:r>
              <a:rPr lang="ja-JP" altLang="en-US" sz="2800" dirty="0">
                <a:latin typeface="MS UI Gothic" panose="020B0600070205080204" pitchFamily="50" charset="-128"/>
                <a:ea typeface="MS UI Gothic" panose="020B0600070205080204" pitchFamily="50" charset="-128"/>
              </a:rPr>
              <a:t>が</a:t>
            </a:r>
            <a:r>
              <a:rPr lang="en-US" altLang="ja-JP" sz="2800" dirty="0">
                <a:latin typeface="MS UI Gothic" panose="020B0600070205080204" pitchFamily="50" charset="-128"/>
                <a:ea typeface="MS UI Gothic" panose="020B0600070205080204" pitchFamily="50" charset="-128"/>
              </a:rPr>
              <a:t>C3D10M</a:t>
            </a:r>
            <a:r>
              <a:rPr lang="ja-JP" altLang="en-US" sz="2800" dirty="0">
                <a:latin typeface="MS UI Gothic" panose="020B0600070205080204" pitchFamily="50" charset="-128"/>
                <a:ea typeface="MS UI Gothic" panose="020B0600070205080204" pitchFamily="50" charset="-128"/>
              </a:rPr>
              <a:t>と異なる解を出すケースに出会ったことがない．</a:t>
            </a:r>
            <a:br>
              <a:rPr lang="en-US" altLang="ja-JP" sz="2800" dirty="0">
                <a:latin typeface="MS UI Gothic" panose="020B0600070205080204" pitchFamily="50" charset="-128"/>
                <a:ea typeface="MS UI Gothic" panose="020B0600070205080204" pitchFamily="50" charset="-128"/>
              </a:rPr>
            </a:br>
            <a:r>
              <a:rPr lang="ja-JP" altLang="en-US" dirty="0"/>
              <a:t>これらの要素では，末尾の</a:t>
            </a:r>
            <a:r>
              <a:rPr lang="en-US" altLang="ja-JP" dirty="0"/>
              <a:t>H</a:t>
            </a:r>
            <a:r>
              <a:rPr lang="ja-JP" altLang="en-US" dirty="0"/>
              <a:t>は有っても無くても変わらないと思われる．</a:t>
            </a:r>
            <a:br>
              <a:rPr lang="en-US" altLang="ja-JP" dirty="0"/>
            </a:br>
            <a:r>
              <a:rPr lang="ja-JP" altLang="en-US" dirty="0"/>
              <a:t>（どなたか，解に違いが出るケースをご存知でしたら教えて下さい．）</a:t>
            </a:r>
          </a:p>
        </p:txBody>
      </p:sp>
      <p:sp>
        <p:nvSpPr>
          <p:cNvPr id="2" name="タイトル 1">
            <a:extLst>
              <a:ext uri="{FF2B5EF4-FFF2-40B4-BE49-F238E27FC236}">
                <a16:creationId xmlns:a16="http://schemas.microsoft.com/office/drawing/2014/main" id="{692E1B6C-F2D3-62CD-6127-81289BC07492}"/>
              </a:ext>
            </a:extLst>
          </p:cNvPr>
          <p:cNvSpPr>
            <a:spLocks noGrp="1"/>
          </p:cNvSpPr>
          <p:nvPr>
            <p:ph type="title"/>
          </p:nvPr>
        </p:nvSpPr>
        <p:spPr/>
        <p:txBody>
          <a:bodyPr/>
          <a:lstStyle/>
          <a:p>
            <a:r>
              <a:rPr kumimoji="1" lang="ja-JP" altLang="en-US" dirty="0"/>
              <a:t>フローチャートの補足</a:t>
            </a:r>
          </a:p>
        </p:txBody>
      </p:sp>
      <p:sp>
        <p:nvSpPr>
          <p:cNvPr id="3" name="スライド番号プレースホルダー 2">
            <a:extLst>
              <a:ext uri="{FF2B5EF4-FFF2-40B4-BE49-F238E27FC236}">
                <a16:creationId xmlns:a16="http://schemas.microsoft.com/office/drawing/2014/main" id="{5F00CFE0-CB46-6CB1-E0D8-5F915BC5612F}"/>
              </a:ext>
            </a:extLst>
          </p:cNvPr>
          <p:cNvSpPr>
            <a:spLocks noGrp="1"/>
          </p:cNvSpPr>
          <p:nvPr>
            <p:ph type="sldNum" sz="quarter" idx="4"/>
          </p:nvPr>
        </p:nvSpPr>
        <p:spPr/>
        <p:txBody>
          <a:bodyPr/>
          <a:lstStyle/>
          <a:p>
            <a:r>
              <a:rPr lang="en-US" altLang="ja-JP"/>
              <a:t>P. </a:t>
            </a:r>
            <a:fld id="{F8FDF831-B0A3-4B44-A20D-7581D5587101}" type="slidenum">
              <a:rPr lang="ja-JP" altLang="en-US" smtClean="0"/>
              <a:pPr/>
              <a:t>55</a:t>
            </a:fld>
            <a:endParaRPr lang="ja-JP" altLang="en-US" dirty="0"/>
          </a:p>
        </p:txBody>
      </p:sp>
    </p:spTree>
    <p:extLst>
      <p:ext uri="{BB962C8B-B14F-4D97-AF65-F5344CB8AC3E}">
        <p14:creationId xmlns:p14="http://schemas.microsoft.com/office/powerpoint/2010/main" val="39642863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chor="t"/>
              <a:lstStyle/>
              <a:p>
                <a:pPr marL="0" indent="0">
                  <a:buNone/>
                </a:pPr>
                <a:r>
                  <a:rPr lang="ja-JP" altLang="en-US" b="1" i="1" u="sng" dirty="0">
                    <a:effectLst>
                      <a:outerShdw blurRad="38100" dist="38100" dir="2700000" algn="tl">
                        <a:srgbClr val="000000">
                          <a:alpha val="43137"/>
                        </a:srgbClr>
                      </a:outerShdw>
                    </a:effectLst>
                  </a:rPr>
                  <a:t>概要</a:t>
                </a: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4800" dirty="0"/>
              </a:p>
              <a:p>
                <a:r>
                  <a:rPr lang="en-US" altLang="ja-JP" dirty="0"/>
                  <a:t>1/4</a:t>
                </a:r>
                <a:r>
                  <a:rPr lang="ja-JP" altLang="en-US" dirty="0"/>
                  <a:t>モデル．</a:t>
                </a:r>
                <a:endParaRPr lang="en-US" altLang="ja-JP" dirty="0"/>
              </a:p>
              <a:p>
                <a:r>
                  <a:rPr lang="en-US" altLang="ja-JP" dirty="0"/>
                  <a:t>Arruda-Boyce</a:t>
                </a:r>
                <a:r>
                  <a:rPr lang="ja-JP" altLang="en-US" dirty="0"/>
                  <a:t>超弾性体</a:t>
                </a:r>
                <a:r>
                  <a:rPr lang="en-US" altLang="ja-JP" dirty="0"/>
                  <a:t> (</a:t>
                </a:r>
                <a14:m>
                  <m:oMath xmlns:m="http://schemas.openxmlformats.org/officeDocument/2006/math">
                    <m:sSub>
                      <m:sSubPr>
                        <m:ctrlPr>
                          <a:rPr lang="en-US" altLang="ja-JP" b="1" i="1">
                            <a:solidFill>
                              <a:srgbClr val="C00000"/>
                            </a:solidFill>
                            <a:latin typeface="Cambria Math" panose="02040503050406030204" pitchFamily="18" charset="0"/>
                          </a:rPr>
                        </m:ctrlPr>
                      </m:sSubPr>
                      <m:e>
                        <m:r>
                          <a:rPr lang="en-US" altLang="ja-JP" b="1" i="1">
                            <a:solidFill>
                              <a:srgbClr val="C00000"/>
                            </a:solidFill>
                            <a:latin typeface="Cambria Math" panose="02040503050406030204" pitchFamily="18" charset="0"/>
                          </a:rPr>
                          <m:t>𝝂</m:t>
                        </m:r>
                      </m:e>
                      <m:sub>
                        <m:r>
                          <a:rPr lang="en-US" altLang="ja-JP" b="1" i="0">
                            <a:solidFill>
                              <a:srgbClr val="C00000"/>
                            </a:solidFill>
                            <a:latin typeface="Cambria Math" panose="02040503050406030204" pitchFamily="18" charset="0"/>
                          </a:rPr>
                          <m:t>𝐢𝐧𝐢</m:t>
                        </m:r>
                      </m:sub>
                    </m:sSub>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𝟎</m:t>
                    </m:r>
                    <m:r>
                      <a:rPr lang="en-US" altLang="ja-JP" b="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𝟒𝟗</m:t>
                    </m:r>
                  </m:oMath>
                </a14:m>
                <a:r>
                  <a:rPr lang="en-US" altLang="ja-JP" dirty="0"/>
                  <a:t>).</a:t>
                </a:r>
              </a:p>
              <a:p>
                <a:r>
                  <a:rPr lang="ja-JP" altLang="en-US" dirty="0"/>
                  <a:t>上面の</a:t>
                </a:r>
                <a:r>
                  <a:rPr lang="en-US" altLang="ja-JP" dirty="0"/>
                  <a:t>1/4</a:t>
                </a:r>
                <a:r>
                  <a:rPr lang="ja-JP" altLang="en-US" dirty="0"/>
                  <a:t>の領域に圧力を加えて押し込む．</a:t>
                </a:r>
                <a:endParaRPr lang="en-US" altLang="ja-JP" dirty="0"/>
              </a:p>
              <a:p>
                <a:r>
                  <a:rPr lang="ja-JP" altLang="en-US" dirty="0"/>
                  <a:t>①構造格子の</a:t>
                </a:r>
                <a:r>
                  <a:rPr kumimoji="1" lang="en-US" altLang="ja-JP" dirty="0"/>
                  <a:t>C3D8</a:t>
                </a:r>
                <a:r>
                  <a:rPr kumimoji="1" lang="ja-JP" altLang="en-US" dirty="0"/>
                  <a:t>，②</a:t>
                </a:r>
                <a:r>
                  <a:rPr kumimoji="1" lang="en-US" altLang="ja-JP" dirty="0"/>
                  <a:t>C3D10M</a:t>
                </a:r>
                <a:r>
                  <a:rPr kumimoji="1" lang="ja-JP" altLang="en-US" dirty="0"/>
                  <a:t>，③</a:t>
                </a:r>
                <a:r>
                  <a:rPr kumimoji="1" lang="en-US" altLang="ja-JP" dirty="0"/>
                  <a:t>C3D4H</a:t>
                </a:r>
                <a:r>
                  <a:rPr kumimoji="1" lang="ja-JP" altLang="en-US" dirty="0"/>
                  <a:t>，④</a:t>
                </a:r>
                <a:r>
                  <a:rPr kumimoji="1" lang="en-US" altLang="ja-JP" dirty="0"/>
                  <a:t>&lt;&lt;</a:t>
                </a:r>
                <a:r>
                  <a:rPr kumimoji="1" lang="ja-JP" altLang="en-US" dirty="0"/>
                  <a:t>奥の手</a:t>
                </a:r>
                <a:r>
                  <a:rPr kumimoji="1" lang="en-US" altLang="ja-JP" dirty="0"/>
                  <a:t>&gt;&gt;</a:t>
                </a:r>
                <a:r>
                  <a:rPr kumimoji="1" lang="ja-JP" altLang="en-US" dirty="0"/>
                  <a:t>の</a:t>
                </a:r>
                <a:r>
                  <a:rPr kumimoji="1" lang="en-US" altLang="ja-JP" dirty="0"/>
                  <a:t>C3D8</a:t>
                </a:r>
                <a:r>
                  <a:rPr kumimoji="1" lang="ja-JP" altLang="en-US" dirty="0"/>
                  <a:t>で比較</a:t>
                </a:r>
              </a:p>
              <a:p>
                <a:endParaRPr lang="en-US" altLang="ja-JP" dirty="0"/>
              </a:p>
              <a:p>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958" t="-2006"/>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rmAutofit/>
          </a:bodyPr>
          <a:lstStyle/>
          <a:p>
            <a:r>
              <a:rPr kumimoji="1" lang="ja-JP" altLang="en-US" dirty="0"/>
              <a:t>性能評価の例題</a:t>
            </a:r>
            <a:endParaRPr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56</a:t>
            </a:fld>
            <a:endParaRPr lang="ja-JP" altLang="en-US" dirty="0"/>
          </a:p>
        </p:txBody>
      </p:sp>
      <p:grpSp>
        <p:nvGrpSpPr>
          <p:cNvPr id="7" name="グループ化 6"/>
          <p:cNvGrpSpPr/>
          <p:nvPr/>
        </p:nvGrpSpPr>
        <p:grpSpPr>
          <a:xfrm>
            <a:off x="3791743" y="657227"/>
            <a:ext cx="5184577" cy="3527858"/>
            <a:chOff x="2113145" y="664575"/>
            <a:chExt cx="4906598" cy="3671875"/>
          </a:xfrm>
        </p:grpSpPr>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3145" y="664575"/>
              <a:ext cx="4906598" cy="3671875"/>
            </a:xfrm>
            <a:prstGeom prst="rect">
              <a:avLst/>
            </a:prstGeom>
          </p:spPr>
        </p:pic>
        <p:sp>
          <p:nvSpPr>
            <p:cNvPr id="9" name="テキスト ボックス 8"/>
            <p:cNvSpPr txBox="1"/>
            <p:nvPr/>
          </p:nvSpPr>
          <p:spPr>
            <a:xfrm>
              <a:off x="5652119" y="1187460"/>
              <a:ext cx="1116125" cy="339382"/>
            </a:xfrm>
            <a:prstGeom prst="rect">
              <a:avLst/>
            </a:prstGeom>
            <a:solidFill>
              <a:schemeClr val="bg1"/>
            </a:solidFill>
          </p:spPr>
          <p:txBody>
            <a:bodyPr wrap="square" rtlCol="0">
              <a:spAutoFit/>
            </a:bodyPr>
            <a:lstStyle/>
            <a:p>
              <a:pPr algn="ctr"/>
              <a:r>
                <a:rPr kumimoji="1" lang="en-US" altLang="ja-JP" dirty="0">
                  <a:solidFill>
                    <a:srgbClr val="FF0000"/>
                  </a:solidFill>
                </a:rPr>
                <a:t>Load</a:t>
              </a:r>
              <a:endParaRPr kumimoji="1" lang="ja-JP" altLang="en-US" dirty="0">
                <a:solidFill>
                  <a:srgbClr val="FF0000"/>
                </a:solidFill>
              </a:endParaRPr>
            </a:p>
          </p:txBody>
        </p:sp>
      </p:grpSp>
    </p:spTree>
    <p:extLst>
      <p:ext uri="{BB962C8B-B14F-4D97-AF65-F5344CB8AC3E}">
        <p14:creationId xmlns:p14="http://schemas.microsoft.com/office/powerpoint/2010/main" val="24996436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915FD287-A9E3-C90A-C124-BEC738A21027}"/>
              </a:ext>
            </a:extLst>
          </p:cNvPr>
          <p:cNvSpPr>
            <a:spLocks noGrp="1"/>
          </p:cNvSpPr>
          <p:nvPr>
            <p:ph idx="1"/>
          </p:nvPr>
        </p:nvSpPr>
        <p:spPr/>
        <p:txBody>
          <a:bodyPr/>
          <a:lstStyle/>
          <a:p>
            <a:r>
              <a:rPr lang="ja-JP" altLang="en-US" dirty="0"/>
              <a:t>いわゆる８節点六面体選択的低減積分要素（</a:t>
            </a:r>
            <a:r>
              <a:rPr lang="en-US" altLang="ja-JP" dirty="0"/>
              <a:t>H8-SRI</a:t>
            </a:r>
            <a:r>
              <a:rPr lang="ja-JP" altLang="en-US" dirty="0"/>
              <a:t>）．</a:t>
            </a:r>
            <a:endParaRPr lang="en-US" altLang="ja-JP" dirty="0"/>
          </a:p>
          <a:p>
            <a:r>
              <a:rPr lang="ja-JP" altLang="en-US" dirty="0"/>
              <a:t>積分点は要素内に８個．</a:t>
            </a:r>
            <a:br>
              <a:rPr lang="en-US" altLang="ja-JP" dirty="0"/>
            </a:br>
            <a:r>
              <a:rPr lang="ja-JP" altLang="en-US" dirty="0"/>
              <a:t>ただし，体積成分用の評価点は要素中心に１点のみ．</a:t>
            </a:r>
            <a:br>
              <a:rPr lang="en-US" altLang="ja-JP" dirty="0"/>
            </a:br>
            <a:r>
              <a:rPr lang="ja-JP" altLang="en-US" dirty="0"/>
              <a:t>よって，</a:t>
            </a:r>
            <a:r>
              <a:rPr lang="en-US" altLang="ja-JP" dirty="0"/>
              <a:t>Mises</a:t>
            </a:r>
            <a:r>
              <a:rPr lang="ja-JP" altLang="en-US" dirty="0"/>
              <a:t>応力等のせん断成分は８積分点で一般に異なるが，</a:t>
            </a:r>
            <a:br>
              <a:rPr lang="en-US" altLang="ja-JP" dirty="0"/>
            </a:br>
            <a:r>
              <a:rPr lang="ja-JP" altLang="en-US" dirty="0"/>
              <a:t>圧力等の体積成分は８積分点で同一の値となる．</a:t>
            </a:r>
            <a:endParaRPr lang="en-US" altLang="ja-JP" dirty="0"/>
          </a:p>
          <a:p>
            <a:r>
              <a:rPr lang="ja-JP" altLang="en-US" dirty="0"/>
              <a:t>低減積分要素である</a:t>
            </a:r>
            <a:r>
              <a:rPr lang="en-US" altLang="ja-JP" dirty="0"/>
              <a:t>C3D8</a:t>
            </a:r>
            <a:r>
              <a:rPr lang="en-US" altLang="ja-JP" b="1" u="sng" dirty="0"/>
              <a:t>R</a:t>
            </a:r>
            <a:r>
              <a:rPr lang="ja-JP" altLang="en-US" dirty="0"/>
              <a:t>とは全く異なる定式化．</a:t>
            </a:r>
            <a:endParaRPr lang="en-US" altLang="ja-JP" dirty="0"/>
          </a:p>
          <a:p>
            <a:r>
              <a:rPr lang="ja-JP" altLang="en-US" dirty="0"/>
              <a:t>ハイブリッド要素である</a:t>
            </a:r>
            <a:r>
              <a:rPr lang="en-US" altLang="ja-JP" dirty="0"/>
              <a:t>C3D8</a:t>
            </a:r>
            <a:r>
              <a:rPr lang="en-US" altLang="ja-JP" b="1" u="sng" dirty="0"/>
              <a:t>H</a:t>
            </a:r>
            <a:r>
              <a:rPr lang="ja-JP" altLang="en-US" dirty="0"/>
              <a:t>とは解析結果がほぼ完全に一致する．</a:t>
            </a:r>
            <a:br>
              <a:rPr lang="en-US" altLang="ja-JP" dirty="0"/>
            </a:br>
            <a:r>
              <a:rPr lang="ja-JP" altLang="en-US" dirty="0"/>
              <a:t>（定式化は異なるが，得られる結果は同一の要素）</a:t>
            </a:r>
            <a:endParaRPr lang="en-US" altLang="ja-JP" dirty="0"/>
          </a:p>
          <a:p>
            <a:endParaRPr lang="en-US" altLang="ja-JP" dirty="0"/>
          </a:p>
          <a:p>
            <a:endParaRPr lang="en-US" altLang="ja-JP" dirty="0"/>
          </a:p>
        </p:txBody>
      </p:sp>
      <p:sp>
        <p:nvSpPr>
          <p:cNvPr id="3" name="タイトル 2">
            <a:extLst>
              <a:ext uri="{FF2B5EF4-FFF2-40B4-BE49-F238E27FC236}">
                <a16:creationId xmlns:a16="http://schemas.microsoft.com/office/drawing/2014/main" id="{2F8DC837-5506-1CA8-AD86-0A3622F962C7}"/>
              </a:ext>
            </a:extLst>
          </p:cNvPr>
          <p:cNvSpPr>
            <a:spLocks noGrp="1"/>
          </p:cNvSpPr>
          <p:nvPr>
            <p:ph type="title"/>
          </p:nvPr>
        </p:nvSpPr>
        <p:spPr/>
        <p:txBody>
          <a:bodyPr/>
          <a:lstStyle/>
          <a:p>
            <a:r>
              <a:rPr kumimoji="1" lang="ja-JP" altLang="en-US" dirty="0"/>
              <a:t>① </a:t>
            </a:r>
            <a:r>
              <a:rPr kumimoji="1" lang="en-US" altLang="ja-JP" dirty="0"/>
              <a:t>ABAQUS C3D8</a:t>
            </a:r>
            <a:r>
              <a:rPr kumimoji="1" lang="ja-JP" altLang="en-US" dirty="0"/>
              <a:t>の性能評価</a:t>
            </a:r>
          </a:p>
        </p:txBody>
      </p:sp>
      <p:sp>
        <p:nvSpPr>
          <p:cNvPr id="4" name="スライド番号プレースホルダー 3">
            <a:extLst>
              <a:ext uri="{FF2B5EF4-FFF2-40B4-BE49-F238E27FC236}">
                <a16:creationId xmlns:a16="http://schemas.microsoft.com/office/drawing/2014/main" id="{3D30D73E-E558-BF35-7CA2-5C3AE5DC1C08}"/>
              </a:ext>
            </a:extLst>
          </p:cNvPr>
          <p:cNvSpPr>
            <a:spLocks noGrp="1"/>
          </p:cNvSpPr>
          <p:nvPr>
            <p:ph type="sldNum" sz="quarter" idx="4"/>
          </p:nvPr>
        </p:nvSpPr>
        <p:spPr/>
        <p:txBody>
          <a:bodyPr/>
          <a:lstStyle/>
          <a:p>
            <a:r>
              <a:rPr lang="en-US" altLang="ja-JP"/>
              <a:t>P. </a:t>
            </a:r>
            <a:fld id="{F8FDF831-B0A3-4B44-A20D-7581D5587101}" type="slidenum">
              <a:rPr lang="ja-JP" altLang="en-US" smtClean="0"/>
              <a:pPr/>
              <a:t>57</a:t>
            </a:fld>
            <a:endParaRPr lang="ja-JP" altLang="en-US" dirty="0"/>
          </a:p>
        </p:txBody>
      </p:sp>
    </p:spTree>
    <p:extLst>
      <p:ext uri="{BB962C8B-B14F-4D97-AF65-F5344CB8AC3E}">
        <p14:creationId xmlns:p14="http://schemas.microsoft.com/office/powerpoint/2010/main" val="20740458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915FD287-A9E3-C90A-C124-BEC738A21027}"/>
              </a:ext>
            </a:extLst>
          </p:cNvPr>
          <p:cNvSpPr>
            <a:spLocks noGrp="1"/>
          </p:cNvSpPr>
          <p:nvPr>
            <p:ph idx="1"/>
          </p:nvPr>
        </p:nvSpPr>
        <p:spPr/>
        <p:txBody>
          <a:bodyPr/>
          <a:lstStyle/>
          <a:p>
            <a:r>
              <a:rPr lang="ja-JP" altLang="en-US" dirty="0"/>
              <a:t>節点間隔</a:t>
            </a:r>
            <a:r>
              <a:rPr lang="en-US" altLang="ja-JP" dirty="0"/>
              <a:t>0.05 m</a:t>
            </a:r>
            <a:r>
              <a:rPr lang="ja-JP" altLang="en-US" dirty="0"/>
              <a:t>の構造メッシュ（</a:t>
            </a:r>
            <a:r>
              <a:rPr lang="en-US" altLang="ja-JP" dirty="0"/>
              <a:t>9261</a:t>
            </a:r>
            <a:r>
              <a:rPr lang="ja-JP" altLang="en-US" dirty="0"/>
              <a:t>節点，</a:t>
            </a:r>
            <a:r>
              <a:rPr lang="en-US" altLang="ja-JP" dirty="0"/>
              <a:t>8000</a:t>
            </a:r>
            <a:r>
              <a:rPr lang="ja-JP" altLang="en-US" dirty="0"/>
              <a:t>要素）</a:t>
            </a:r>
            <a:endParaRPr lang="en-US" altLang="ja-JP" dirty="0"/>
          </a:p>
          <a:p>
            <a:pPr marL="0" indent="0">
              <a:buNone/>
            </a:pPr>
            <a:endParaRPr lang="en-US" altLang="ja-JP" dirty="0"/>
          </a:p>
        </p:txBody>
      </p:sp>
      <p:sp>
        <p:nvSpPr>
          <p:cNvPr id="3" name="タイトル 2">
            <a:extLst>
              <a:ext uri="{FF2B5EF4-FFF2-40B4-BE49-F238E27FC236}">
                <a16:creationId xmlns:a16="http://schemas.microsoft.com/office/drawing/2014/main" id="{2F8DC837-5506-1CA8-AD86-0A3622F962C7}"/>
              </a:ext>
            </a:extLst>
          </p:cNvPr>
          <p:cNvSpPr>
            <a:spLocks noGrp="1"/>
          </p:cNvSpPr>
          <p:nvPr>
            <p:ph type="title"/>
          </p:nvPr>
        </p:nvSpPr>
        <p:spPr/>
        <p:txBody>
          <a:bodyPr/>
          <a:lstStyle/>
          <a:p>
            <a:r>
              <a:rPr kumimoji="1" lang="ja-JP" altLang="en-US" dirty="0"/>
              <a:t>① </a:t>
            </a:r>
            <a:r>
              <a:rPr kumimoji="1" lang="en-US" altLang="ja-JP" dirty="0"/>
              <a:t>ABAQUS C3D8</a:t>
            </a:r>
            <a:r>
              <a:rPr kumimoji="1" lang="ja-JP" altLang="en-US" dirty="0"/>
              <a:t>の性能評価</a:t>
            </a:r>
          </a:p>
        </p:txBody>
      </p:sp>
      <p:sp>
        <p:nvSpPr>
          <p:cNvPr id="4" name="スライド番号プレースホルダー 3">
            <a:extLst>
              <a:ext uri="{FF2B5EF4-FFF2-40B4-BE49-F238E27FC236}">
                <a16:creationId xmlns:a16="http://schemas.microsoft.com/office/drawing/2014/main" id="{3D30D73E-E558-BF35-7CA2-5C3AE5DC1C08}"/>
              </a:ext>
            </a:extLst>
          </p:cNvPr>
          <p:cNvSpPr>
            <a:spLocks noGrp="1"/>
          </p:cNvSpPr>
          <p:nvPr>
            <p:ph type="sldNum" sz="quarter" idx="4"/>
          </p:nvPr>
        </p:nvSpPr>
        <p:spPr/>
        <p:txBody>
          <a:bodyPr/>
          <a:lstStyle/>
          <a:p>
            <a:r>
              <a:rPr lang="en-US" altLang="ja-JP"/>
              <a:t>P. </a:t>
            </a:r>
            <a:fld id="{F8FDF831-B0A3-4B44-A20D-7581D5587101}" type="slidenum">
              <a:rPr lang="ja-JP" altLang="en-US" smtClean="0"/>
              <a:pPr/>
              <a:t>58</a:t>
            </a:fld>
            <a:endParaRPr lang="ja-JP" altLang="en-US" dirty="0"/>
          </a:p>
        </p:txBody>
      </p:sp>
      <p:pic>
        <p:nvPicPr>
          <p:cNvPr id="5" name="Misese-C3D8">
            <a:hlinkClick r:id="" action="ppaction://media"/>
            <a:extLst>
              <a:ext uri="{FF2B5EF4-FFF2-40B4-BE49-F238E27FC236}">
                <a16:creationId xmlns:a16="http://schemas.microsoft.com/office/drawing/2014/main" id="{A0F7EC2D-9376-8213-FB13-968BE55EDF7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016732"/>
            <a:ext cx="6096000" cy="4318562"/>
          </a:xfrm>
          <a:prstGeom prst="rect">
            <a:avLst/>
          </a:prstGeom>
        </p:spPr>
      </p:pic>
      <p:pic>
        <p:nvPicPr>
          <p:cNvPr id="6" name="Pressure-C3D8">
            <a:hlinkClick r:id="" action="ppaction://media"/>
            <a:extLst>
              <a:ext uri="{FF2B5EF4-FFF2-40B4-BE49-F238E27FC236}">
                <a16:creationId xmlns:a16="http://schemas.microsoft.com/office/drawing/2014/main" id="{196206CC-A49D-739F-3ECE-BE7FBA53EBD5}"/>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094966" y="1016732"/>
            <a:ext cx="6096000" cy="4318562"/>
          </a:xfrm>
          <a:prstGeom prst="rect">
            <a:avLst/>
          </a:prstGeom>
        </p:spPr>
      </p:pic>
      <p:sp>
        <p:nvSpPr>
          <p:cNvPr id="7" name="テキスト ボックス 6">
            <a:extLst>
              <a:ext uri="{FF2B5EF4-FFF2-40B4-BE49-F238E27FC236}">
                <a16:creationId xmlns:a16="http://schemas.microsoft.com/office/drawing/2014/main" id="{992BADBF-3406-BC9E-EF6E-EDC5934AFD2C}"/>
              </a:ext>
            </a:extLst>
          </p:cNvPr>
          <p:cNvSpPr txBox="1"/>
          <p:nvPr/>
        </p:nvSpPr>
        <p:spPr>
          <a:xfrm>
            <a:off x="47328" y="3058691"/>
            <a:ext cx="1308371" cy="707886"/>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latin typeface="MS UI Gothic" panose="020B0600070205080204" pitchFamily="50" charset="-128"/>
                <a:ea typeface="MS UI Gothic" panose="020B0600070205080204" pitchFamily="50" charset="-128"/>
              </a:rPr>
              <a:t>Mises</a:t>
            </a:r>
            <a:r>
              <a:rPr kumimoji="1" lang="ja-JP" altLang="en-US" sz="2000" dirty="0">
                <a:latin typeface="MS UI Gothic" panose="020B0600070205080204" pitchFamily="50" charset="-128"/>
                <a:ea typeface="MS UI Gothic" panose="020B0600070205080204" pitchFamily="50" charset="-128"/>
              </a:rPr>
              <a:t>応力</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時刻歴</a:t>
            </a:r>
          </a:p>
        </p:txBody>
      </p:sp>
      <p:sp>
        <p:nvSpPr>
          <p:cNvPr id="8" name="テキスト ボックス 7">
            <a:extLst>
              <a:ext uri="{FF2B5EF4-FFF2-40B4-BE49-F238E27FC236}">
                <a16:creationId xmlns:a16="http://schemas.microsoft.com/office/drawing/2014/main" id="{5966690F-6D40-F686-EAB8-69D23C74BC91}"/>
              </a:ext>
            </a:extLst>
          </p:cNvPr>
          <p:cNvSpPr txBox="1"/>
          <p:nvPr/>
        </p:nvSpPr>
        <p:spPr>
          <a:xfrm>
            <a:off x="6320458" y="3058691"/>
            <a:ext cx="954107" cy="707886"/>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圧力</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時刻歴</a:t>
            </a:r>
          </a:p>
        </p:txBody>
      </p:sp>
      <p:sp>
        <p:nvSpPr>
          <p:cNvPr id="9" name="四角形: 角を丸くする 8">
            <a:extLst>
              <a:ext uri="{FF2B5EF4-FFF2-40B4-BE49-F238E27FC236}">
                <a16:creationId xmlns:a16="http://schemas.microsoft.com/office/drawing/2014/main" id="{076EF50D-3A47-3C60-38FF-9F070B7B034F}"/>
              </a:ext>
            </a:extLst>
          </p:cNvPr>
          <p:cNvSpPr/>
          <p:nvPr/>
        </p:nvSpPr>
        <p:spPr>
          <a:xfrm>
            <a:off x="4575648" y="5643746"/>
            <a:ext cx="3038636" cy="59036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S UI Gothic" panose="020B0600070205080204" pitchFamily="50" charset="-128"/>
                <a:ea typeface="MS UI Gothic" panose="020B0600070205080204" pitchFamily="50" charset="-128"/>
              </a:rPr>
              <a:t>全く問題なし</a:t>
            </a:r>
          </a:p>
        </p:txBody>
      </p:sp>
    </p:spTree>
    <p:extLst>
      <p:ext uri="{BB962C8B-B14F-4D97-AF65-F5344CB8AC3E}">
        <p14:creationId xmlns:p14="http://schemas.microsoft.com/office/powerpoint/2010/main" val="353085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75" fill="hold"/>
                                        <p:tgtEl>
                                          <p:spTgt spid="5"/>
                                        </p:tgtEl>
                                      </p:cBhvr>
                                    </p:cmd>
                                  </p:childTnLst>
                                </p:cTn>
                              </p:par>
                              <p:par>
                                <p:cTn id="7" presetID="1" presetClass="mediacall" presetSubtype="0" fill="hold" nodeType="withEffect">
                                  <p:stCondLst>
                                    <p:cond delay="0"/>
                                  </p:stCondLst>
                                  <p:childTnLst>
                                    <p:cmd type="call" cmd="playFrom(0.0)">
                                      <p:cBhvr>
                                        <p:cTn id="8" dur="108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6"/>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915FD287-A9E3-C90A-C124-BEC738A21027}"/>
              </a:ext>
            </a:extLst>
          </p:cNvPr>
          <p:cNvSpPr>
            <a:spLocks noGrp="1"/>
          </p:cNvSpPr>
          <p:nvPr>
            <p:ph idx="1"/>
          </p:nvPr>
        </p:nvSpPr>
        <p:spPr/>
        <p:txBody>
          <a:bodyPr/>
          <a:lstStyle/>
          <a:p>
            <a:r>
              <a:rPr lang="ja-JP" altLang="en-US" dirty="0"/>
              <a:t>節点間隔</a:t>
            </a:r>
            <a:r>
              <a:rPr lang="en-US" altLang="ja-JP" dirty="0"/>
              <a:t>0.05 m</a:t>
            </a:r>
            <a:r>
              <a:rPr lang="ja-JP" altLang="en-US" dirty="0"/>
              <a:t>の構造メッシュ（</a:t>
            </a:r>
            <a:r>
              <a:rPr lang="en-US" altLang="ja-JP" dirty="0"/>
              <a:t>9261</a:t>
            </a:r>
            <a:r>
              <a:rPr lang="ja-JP" altLang="en-US" dirty="0"/>
              <a:t>節点，</a:t>
            </a:r>
            <a:r>
              <a:rPr lang="en-US" altLang="ja-JP" dirty="0"/>
              <a:t>8000</a:t>
            </a:r>
            <a:r>
              <a:rPr lang="ja-JP" altLang="en-US" dirty="0"/>
              <a:t>要素）</a:t>
            </a:r>
            <a:endParaRPr lang="en-US" altLang="ja-JP" dirty="0"/>
          </a:p>
          <a:p>
            <a:endParaRPr lang="en-US" altLang="ja-JP" dirty="0"/>
          </a:p>
        </p:txBody>
      </p:sp>
      <p:sp>
        <p:nvSpPr>
          <p:cNvPr id="3" name="タイトル 2">
            <a:extLst>
              <a:ext uri="{FF2B5EF4-FFF2-40B4-BE49-F238E27FC236}">
                <a16:creationId xmlns:a16="http://schemas.microsoft.com/office/drawing/2014/main" id="{2F8DC837-5506-1CA8-AD86-0A3622F962C7}"/>
              </a:ext>
            </a:extLst>
          </p:cNvPr>
          <p:cNvSpPr>
            <a:spLocks noGrp="1"/>
          </p:cNvSpPr>
          <p:nvPr>
            <p:ph type="title"/>
          </p:nvPr>
        </p:nvSpPr>
        <p:spPr/>
        <p:txBody>
          <a:bodyPr/>
          <a:lstStyle/>
          <a:p>
            <a:r>
              <a:rPr kumimoji="1" lang="ja-JP" altLang="en-US" dirty="0"/>
              <a:t>① </a:t>
            </a:r>
            <a:r>
              <a:rPr kumimoji="1" lang="en-US" altLang="ja-JP" dirty="0"/>
              <a:t>ABAQUS C3D8</a:t>
            </a:r>
            <a:r>
              <a:rPr kumimoji="1" lang="ja-JP" altLang="en-US" dirty="0"/>
              <a:t>の性能評価</a:t>
            </a:r>
          </a:p>
        </p:txBody>
      </p:sp>
      <p:sp>
        <p:nvSpPr>
          <p:cNvPr id="4" name="スライド番号プレースホルダー 3">
            <a:extLst>
              <a:ext uri="{FF2B5EF4-FFF2-40B4-BE49-F238E27FC236}">
                <a16:creationId xmlns:a16="http://schemas.microsoft.com/office/drawing/2014/main" id="{3D30D73E-E558-BF35-7CA2-5C3AE5DC1C08}"/>
              </a:ext>
            </a:extLst>
          </p:cNvPr>
          <p:cNvSpPr>
            <a:spLocks noGrp="1"/>
          </p:cNvSpPr>
          <p:nvPr>
            <p:ph type="sldNum" sz="quarter" idx="4"/>
          </p:nvPr>
        </p:nvSpPr>
        <p:spPr/>
        <p:txBody>
          <a:bodyPr/>
          <a:lstStyle/>
          <a:p>
            <a:r>
              <a:rPr lang="en-US" altLang="ja-JP"/>
              <a:t>P. </a:t>
            </a:r>
            <a:fld id="{F8FDF831-B0A3-4B44-A20D-7581D5587101}" type="slidenum">
              <a:rPr lang="ja-JP" altLang="en-US" smtClean="0"/>
              <a:pPr/>
              <a:t>59</a:t>
            </a:fld>
            <a:endParaRPr lang="ja-JP" altLang="en-US" dirty="0"/>
          </a:p>
        </p:txBody>
      </p:sp>
      <p:pic>
        <p:nvPicPr>
          <p:cNvPr id="6" name="図 5" descr="グラフ が含まれている画像&#10;&#10;自動的に生成された説明">
            <a:extLst>
              <a:ext uri="{FF2B5EF4-FFF2-40B4-BE49-F238E27FC236}">
                <a16:creationId xmlns:a16="http://schemas.microsoft.com/office/drawing/2014/main" id="{AD1B381B-5A61-5C0E-3D60-D1B12C8C8C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8573" y="1016732"/>
            <a:ext cx="6253922" cy="4437112"/>
          </a:xfrm>
          <a:prstGeom prst="rect">
            <a:avLst/>
          </a:prstGeom>
        </p:spPr>
      </p:pic>
      <p:sp>
        <p:nvSpPr>
          <p:cNvPr id="5" name="四角形: 角を丸くする 4">
            <a:extLst>
              <a:ext uri="{FF2B5EF4-FFF2-40B4-BE49-F238E27FC236}">
                <a16:creationId xmlns:a16="http://schemas.microsoft.com/office/drawing/2014/main" id="{52D370EB-2CFB-4477-664F-2301F6A4BBC3}"/>
              </a:ext>
            </a:extLst>
          </p:cNvPr>
          <p:cNvSpPr/>
          <p:nvPr/>
        </p:nvSpPr>
        <p:spPr>
          <a:xfrm>
            <a:off x="8615760" y="5040189"/>
            <a:ext cx="3038636" cy="59036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S UI Gothic" panose="020B0600070205080204" pitchFamily="50" charset="-128"/>
                <a:ea typeface="MS UI Gothic" panose="020B0600070205080204" pitchFamily="50" charset="-128"/>
              </a:rPr>
              <a:t>全く問題なし</a:t>
            </a:r>
          </a:p>
        </p:txBody>
      </p:sp>
      <p:sp>
        <p:nvSpPr>
          <p:cNvPr id="8" name="テキスト ボックス 7">
            <a:extLst>
              <a:ext uri="{FF2B5EF4-FFF2-40B4-BE49-F238E27FC236}">
                <a16:creationId xmlns:a16="http://schemas.microsoft.com/office/drawing/2014/main" id="{F64DA993-EEF6-5AC3-57D2-7E9EC739B410}"/>
              </a:ext>
            </a:extLst>
          </p:cNvPr>
          <p:cNvSpPr txBox="1"/>
          <p:nvPr/>
        </p:nvSpPr>
        <p:spPr>
          <a:xfrm>
            <a:off x="1631504" y="3075057"/>
            <a:ext cx="1723549" cy="707886"/>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解析初期の</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底面節点反力</a:t>
            </a:r>
          </a:p>
        </p:txBody>
      </p:sp>
    </p:spTree>
    <p:extLst>
      <p:ext uri="{BB962C8B-B14F-4D97-AF65-F5344CB8AC3E}">
        <p14:creationId xmlns:p14="http://schemas.microsoft.com/office/powerpoint/2010/main" val="2737208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C710A8A5-313F-483A-E3CA-E23D9CCC02C7}"/>
              </a:ext>
            </a:extLst>
          </p:cNvPr>
          <p:cNvSpPr>
            <a:spLocks noGrp="1"/>
          </p:cNvSpPr>
          <p:nvPr>
            <p:ph idx="1"/>
          </p:nvPr>
        </p:nvSpPr>
        <p:spPr/>
        <p:txBody>
          <a:bodyPr/>
          <a:lstStyle/>
          <a:p>
            <a:r>
              <a:rPr lang="ja-JP" altLang="en-US" dirty="0"/>
              <a:t>「固体」の例：ゴム，塑性加工，熱加工，生体，軍事兵器など</a:t>
            </a:r>
            <a:br>
              <a:rPr lang="en-US" altLang="ja-JP" dirty="0"/>
            </a:br>
            <a:r>
              <a:rPr lang="ja-JP" altLang="en-US" dirty="0"/>
              <a:t>機械系の固体解析はもっぱらこれらが対象．</a:t>
            </a:r>
            <a:endParaRPr lang="en-US" altLang="ja-JP" dirty="0"/>
          </a:p>
          <a:p>
            <a:r>
              <a:rPr lang="ja-JP" altLang="en-US" dirty="0"/>
              <a:t>「粉体」（粉粒体）の例：地すべり，雪崩，流水侵食，トナー，食品加工など</a:t>
            </a:r>
            <a:br>
              <a:rPr lang="en-US" altLang="ja-JP" dirty="0"/>
            </a:br>
            <a:r>
              <a:rPr lang="ja-JP" altLang="en-US" dirty="0"/>
              <a:t>主に土木系でしばしば登場する．</a:t>
            </a:r>
            <a:endParaRPr lang="en-US" altLang="ja-JP" dirty="0"/>
          </a:p>
          <a:p>
            <a:r>
              <a:rPr lang="ja-JP" altLang="en-US" dirty="0">
                <a:solidFill>
                  <a:schemeClr val="bg1">
                    <a:lumMod val="50000"/>
                  </a:schemeClr>
                </a:solidFill>
              </a:rPr>
              <a:t>「流体」の例：水しぶき，スロッシングなど</a:t>
            </a:r>
            <a:br>
              <a:rPr lang="en-US" altLang="ja-JP" dirty="0">
                <a:solidFill>
                  <a:schemeClr val="bg1">
                    <a:lumMod val="50000"/>
                  </a:schemeClr>
                </a:solidFill>
              </a:rPr>
            </a:br>
            <a:r>
              <a:rPr lang="ja-JP" altLang="en-US" dirty="0">
                <a:solidFill>
                  <a:schemeClr val="bg1">
                    <a:lumMod val="50000"/>
                  </a:schemeClr>
                </a:solidFill>
              </a:rPr>
              <a:t>流体の先生が上記の解析を「大変形」解析と呼んでいるのを時々耳にする．</a:t>
            </a:r>
            <a:endParaRPr lang="en-US" altLang="ja-JP" dirty="0">
              <a:solidFill>
                <a:schemeClr val="bg1">
                  <a:lumMod val="50000"/>
                </a:schemeClr>
              </a:solidFill>
            </a:endParaRPr>
          </a:p>
          <a:p>
            <a:endParaRPr lang="en-US" altLang="ja-JP" dirty="0"/>
          </a:p>
          <a:p>
            <a:r>
              <a:rPr lang="ja-JP" altLang="en-US" dirty="0"/>
              <a:t>変形（流動）の大きさ：　</a:t>
            </a:r>
            <a:r>
              <a:rPr lang="ja-JP" altLang="en-US" dirty="0">
                <a:solidFill>
                  <a:schemeClr val="bg1">
                    <a:lumMod val="50000"/>
                  </a:schemeClr>
                </a:solidFill>
              </a:rPr>
              <a:t>流体＞</a:t>
            </a:r>
            <a:r>
              <a:rPr lang="ja-JP" altLang="en-US" dirty="0"/>
              <a:t>粉体＞固体</a:t>
            </a:r>
            <a:endParaRPr lang="en-US" altLang="ja-JP" dirty="0"/>
          </a:p>
          <a:p>
            <a:r>
              <a:rPr lang="ja-JP" altLang="en-US" dirty="0"/>
              <a:t>本講義では</a:t>
            </a:r>
            <a:r>
              <a:rPr lang="ja-JP" altLang="en-US" dirty="0">
                <a:solidFill>
                  <a:srgbClr val="FF0000"/>
                </a:solidFill>
              </a:rPr>
              <a:t>原形をある程度留める固体の大変形</a:t>
            </a:r>
            <a:r>
              <a:rPr lang="ja-JP" altLang="en-US" dirty="0"/>
              <a:t>のみを対象とします．</a:t>
            </a:r>
            <a:br>
              <a:rPr lang="en-US" altLang="ja-JP" dirty="0"/>
            </a:br>
            <a:r>
              <a:rPr lang="ja-JP" altLang="en-US" dirty="0"/>
              <a:t>粉体の様に原形を留めない変形や，破断（ガラスが砕ける）等は考慮しません．</a:t>
            </a:r>
            <a:endParaRPr lang="en-US" altLang="ja-JP" dirty="0"/>
          </a:p>
          <a:p>
            <a:r>
              <a:rPr lang="ja-JP" altLang="en-US" dirty="0">
                <a:solidFill>
                  <a:srgbClr val="0000CC"/>
                </a:solidFill>
              </a:rPr>
              <a:t>原形をある程度留める大変形解析では，もっぱら</a:t>
            </a:r>
            <a:r>
              <a:rPr lang="en-US" altLang="ja-JP" dirty="0">
                <a:solidFill>
                  <a:srgbClr val="0000CC"/>
                </a:solidFill>
              </a:rPr>
              <a:t>Lagrange</a:t>
            </a:r>
            <a:r>
              <a:rPr lang="ja-JP" altLang="en-US" dirty="0">
                <a:solidFill>
                  <a:srgbClr val="0000CC"/>
                </a:solidFill>
              </a:rPr>
              <a:t>メッシュの</a:t>
            </a:r>
            <a:r>
              <a:rPr lang="en-US" altLang="ja-JP" dirty="0">
                <a:solidFill>
                  <a:srgbClr val="0000CC"/>
                </a:solidFill>
              </a:rPr>
              <a:t>FEM</a:t>
            </a:r>
            <a:r>
              <a:rPr lang="ja-JP" altLang="en-US" dirty="0">
                <a:solidFill>
                  <a:srgbClr val="0000CC"/>
                </a:solidFill>
              </a:rPr>
              <a:t>が使用される．</a:t>
            </a:r>
            <a:endParaRPr lang="en-US" altLang="ja-JP" dirty="0">
              <a:solidFill>
                <a:srgbClr val="0000CC"/>
              </a:solidFill>
            </a:endParaRPr>
          </a:p>
          <a:p>
            <a:endParaRPr lang="en-US" altLang="ja-JP" dirty="0"/>
          </a:p>
          <a:p>
            <a:pPr marL="0" indent="0">
              <a:buNone/>
            </a:pPr>
            <a:br>
              <a:rPr lang="en-US" altLang="ja-JP" dirty="0"/>
            </a:br>
            <a:endParaRPr lang="ja-JP" altLang="en-US" dirty="0"/>
          </a:p>
        </p:txBody>
      </p:sp>
      <p:sp>
        <p:nvSpPr>
          <p:cNvPr id="4" name="タイトル 3">
            <a:extLst>
              <a:ext uri="{FF2B5EF4-FFF2-40B4-BE49-F238E27FC236}">
                <a16:creationId xmlns:a16="http://schemas.microsoft.com/office/drawing/2014/main" id="{FD1E3D18-7737-2DA3-1FF1-BCC1E47DE0AF}"/>
              </a:ext>
            </a:extLst>
          </p:cNvPr>
          <p:cNvSpPr>
            <a:spLocks noGrp="1"/>
          </p:cNvSpPr>
          <p:nvPr>
            <p:ph type="title"/>
          </p:nvPr>
        </p:nvSpPr>
        <p:spPr/>
        <p:txBody>
          <a:bodyPr/>
          <a:lstStyle/>
          <a:p>
            <a:r>
              <a:rPr lang="ja-JP" altLang="en-US" dirty="0"/>
              <a:t>大変形の色々</a:t>
            </a:r>
          </a:p>
        </p:txBody>
      </p:sp>
      <p:sp>
        <p:nvSpPr>
          <p:cNvPr id="3" name="スライド番号プレースホルダー 2">
            <a:extLst>
              <a:ext uri="{FF2B5EF4-FFF2-40B4-BE49-F238E27FC236}">
                <a16:creationId xmlns:a16="http://schemas.microsoft.com/office/drawing/2014/main" id="{B35BF199-91F3-2C3B-D6F8-3FF4A3A7C932}"/>
              </a:ext>
            </a:extLst>
          </p:cNvPr>
          <p:cNvSpPr>
            <a:spLocks noGrp="1"/>
          </p:cNvSpPr>
          <p:nvPr>
            <p:ph type="sldNum" sz="quarter" idx="4"/>
          </p:nvPr>
        </p:nvSpPr>
        <p:spPr/>
        <p:txBody>
          <a:bodyPr/>
          <a:lstStyle/>
          <a:p>
            <a:r>
              <a:rPr lang="en-US" altLang="ja-JP"/>
              <a:t>P. </a:t>
            </a:r>
            <a:fld id="{F8FDF831-B0A3-4B44-A20D-7581D5587101}" type="slidenum">
              <a:rPr lang="ja-JP" altLang="en-US" smtClean="0"/>
              <a:pPr/>
              <a:t>6</a:t>
            </a:fld>
            <a:endParaRPr lang="ja-JP" altLang="en-US" dirty="0"/>
          </a:p>
        </p:txBody>
      </p:sp>
    </p:spTree>
    <p:extLst>
      <p:ext uri="{BB962C8B-B14F-4D97-AF65-F5344CB8AC3E}">
        <p14:creationId xmlns:p14="http://schemas.microsoft.com/office/powerpoint/2010/main" val="42419338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6B83A45-FEEB-9C8C-F585-7C91B4773BF8}"/>
              </a:ext>
            </a:extLst>
          </p:cNvPr>
          <p:cNvSpPr>
            <a:spLocks noGrp="1"/>
          </p:cNvSpPr>
          <p:nvPr>
            <p:ph idx="1"/>
          </p:nvPr>
        </p:nvSpPr>
        <p:spPr/>
        <p:txBody>
          <a:bodyPr/>
          <a:lstStyle/>
          <a:p>
            <a:r>
              <a:rPr kumimoji="1" lang="ja-JP" altLang="en-US" dirty="0"/>
              <a:t>定式化の詳細は企業秘密で不明．</a:t>
            </a:r>
            <a:endParaRPr kumimoji="1" lang="en-US" altLang="ja-JP" dirty="0"/>
          </a:p>
          <a:p>
            <a:r>
              <a:rPr lang="ja-JP" altLang="en-US" dirty="0"/>
              <a:t>１要素あたり４個の積分点．</a:t>
            </a:r>
            <a:endParaRPr lang="en-US" altLang="ja-JP" dirty="0"/>
          </a:p>
          <a:p>
            <a:r>
              <a:rPr lang="ja-JP" altLang="en-US" dirty="0"/>
              <a:t>圧力一定ではない．</a:t>
            </a:r>
            <a:endParaRPr lang="en-US" altLang="ja-JP" dirty="0"/>
          </a:p>
          <a:p>
            <a:r>
              <a:rPr lang="en-US" altLang="ja-JP" dirty="0"/>
              <a:t>&lt;&lt;</a:t>
            </a:r>
            <a:r>
              <a:rPr lang="ja-JP" altLang="en-US" dirty="0"/>
              <a:t>奥の手</a:t>
            </a:r>
            <a:r>
              <a:rPr lang="en-US" altLang="ja-JP" dirty="0"/>
              <a:t>&gt;&gt;</a:t>
            </a:r>
            <a:r>
              <a:rPr lang="ja-JP" altLang="en-US" dirty="0"/>
              <a:t>と同様，四面体を六面体に再分割するアイデアを基礎として開発されたとの噂を聞くが，真偽は不明．</a:t>
            </a:r>
            <a:endParaRPr lang="en-US" altLang="ja-JP" dirty="0"/>
          </a:p>
          <a:p>
            <a:r>
              <a:rPr kumimoji="1" lang="ja-JP" altLang="en-US" dirty="0"/>
              <a:t>ハイブリッド要素である</a:t>
            </a:r>
            <a:r>
              <a:rPr kumimoji="1" lang="en-US" altLang="ja-JP" dirty="0"/>
              <a:t>C3D10M</a:t>
            </a:r>
            <a:r>
              <a:rPr kumimoji="1" lang="en-US" altLang="ja-JP" b="1" u="sng" dirty="0"/>
              <a:t>H</a:t>
            </a:r>
            <a:r>
              <a:rPr lang="ja-JP" altLang="en-US" dirty="0"/>
              <a:t>とは解析結果がほぼ完全に一致する．</a:t>
            </a:r>
            <a:br>
              <a:rPr lang="en-US" altLang="ja-JP" dirty="0"/>
            </a:br>
            <a:r>
              <a:rPr lang="ja-JP" altLang="en-US" dirty="0"/>
              <a:t>（定式化は異なるが，得られる結果は同一の要素？）</a:t>
            </a:r>
            <a:endParaRPr lang="en-US" altLang="ja-JP" dirty="0"/>
          </a:p>
          <a:p>
            <a:endParaRPr kumimoji="1" lang="ja-JP" altLang="en-US" dirty="0"/>
          </a:p>
        </p:txBody>
      </p:sp>
      <p:sp>
        <p:nvSpPr>
          <p:cNvPr id="3" name="タイトル 2">
            <a:extLst>
              <a:ext uri="{FF2B5EF4-FFF2-40B4-BE49-F238E27FC236}">
                <a16:creationId xmlns:a16="http://schemas.microsoft.com/office/drawing/2014/main" id="{739C5392-E403-51C6-9C9F-2459A8EAB601}"/>
              </a:ext>
            </a:extLst>
          </p:cNvPr>
          <p:cNvSpPr>
            <a:spLocks noGrp="1"/>
          </p:cNvSpPr>
          <p:nvPr>
            <p:ph type="title"/>
          </p:nvPr>
        </p:nvSpPr>
        <p:spPr/>
        <p:txBody>
          <a:bodyPr/>
          <a:lstStyle/>
          <a:p>
            <a:r>
              <a:rPr kumimoji="1" lang="ja-JP" altLang="en-US" dirty="0"/>
              <a:t>② </a:t>
            </a:r>
            <a:r>
              <a:rPr kumimoji="1" lang="en-US" altLang="ja-JP" dirty="0"/>
              <a:t>ABAQUS C3D10M</a:t>
            </a:r>
            <a:r>
              <a:rPr kumimoji="1" lang="ja-JP" altLang="en-US" dirty="0"/>
              <a:t>の性能評価</a:t>
            </a:r>
          </a:p>
        </p:txBody>
      </p:sp>
      <p:sp>
        <p:nvSpPr>
          <p:cNvPr id="4" name="スライド番号プレースホルダー 3">
            <a:extLst>
              <a:ext uri="{FF2B5EF4-FFF2-40B4-BE49-F238E27FC236}">
                <a16:creationId xmlns:a16="http://schemas.microsoft.com/office/drawing/2014/main" id="{5BBD62ED-0707-8660-B6BF-BF8C63FD3699}"/>
              </a:ext>
            </a:extLst>
          </p:cNvPr>
          <p:cNvSpPr>
            <a:spLocks noGrp="1"/>
          </p:cNvSpPr>
          <p:nvPr>
            <p:ph type="sldNum" sz="quarter" idx="4"/>
          </p:nvPr>
        </p:nvSpPr>
        <p:spPr/>
        <p:txBody>
          <a:bodyPr/>
          <a:lstStyle/>
          <a:p>
            <a:r>
              <a:rPr lang="en-US" altLang="ja-JP"/>
              <a:t>P. </a:t>
            </a:r>
            <a:fld id="{F8FDF831-B0A3-4B44-A20D-7581D5587101}" type="slidenum">
              <a:rPr lang="ja-JP" altLang="en-US" smtClean="0"/>
              <a:pPr/>
              <a:t>60</a:t>
            </a:fld>
            <a:endParaRPr lang="ja-JP" altLang="en-US" dirty="0"/>
          </a:p>
        </p:txBody>
      </p:sp>
    </p:spTree>
    <p:extLst>
      <p:ext uri="{BB962C8B-B14F-4D97-AF65-F5344CB8AC3E}">
        <p14:creationId xmlns:p14="http://schemas.microsoft.com/office/powerpoint/2010/main" val="35152705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6B83A45-FEEB-9C8C-F585-7C91B4773BF8}"/>
              </a:ext>
            </a:extLst>
          </p:cNvPr>
          <p:cNvSpPr>
            <a:spLocks noGrp="1"/>
          </p:cNvSpPr>
          <p:nvPr>
            <p:ph idx="1"/>
          </p:nvPr>
        </p:nvSpPr>
        <p:spPr/>
        <p:txBody>
          <a:bodyPr/>
          <a:lstStyle/>
          <a:p>
            <a:r>
              <a:rPr lang="ja-JP" altLang="en-US" dirty="0"/>
              <a:t>節点間隔</a:t>
            </a:r>
            <a:r>
              <a:rPr lang="en-US" altLang="ja-JP" dirty="0"/>
              <a:t>0.05 m</a:t>
            </a:r>
            <a:r>
              <a:rPr lang="ja-JP" altLang="en-US" dirty="0"/>
              <a:t>の非構造メッシュ（</a:t>
            </a:r>
            <a:r>
              <a:rPr lang="en-US" altLang="ja-JP" dirty="0"/>
              <a:t>11214</a:t>
            </a:r>
            <a:r>
              <a:rPr lang="ja-JP" altLang="en-US" dirty="0"/>
              <a:t>節点，</a:t>
            </a:r>
            <a:r>
              <a:rPr lang="en-US" altLang="ja-JP" dirty="0"/>
              <a:t>7335</a:t>
            </a:r>
            <a:r>
              <a:rPr lang="ja-JP" altLang="en-US" dirty="0"/>
              <a:t>要素）</a:t>
            </a:r>
            <a:endParaRPr kumimoji="1" lang="ja-JP" altLang="en-US" dirty="0"/>
          </a:p>
        </p:txBody>
      </p:sp>
      <p:sp>
        <p:nvSpPr>
          <p:cNvPr id="3" name="タイトル 2">
            <a:extLst>
              <a:ext uri="{FF2B5EF4-FFF2-40B4-BE49-F238E27FC236}">
                <a16:creationId xmlns:a16="http://schemas.microsoft.com/office/drawing/2014/main" id="{739C5392-E403-51C6-9C9F-2459A8EAB601}"/>
              </a:ext>
            </a:extLst>
          </p:cNvPr>
          <p:cNvSpPr>
            <a:spLocks noGrp="1"/>
          </p:cNvSpPr>
          <p:nvPr>
            <p:ph type="title"/>
          </p:nvPr>
        </p:nvSpPr>
        <p:spPr/>
        <p:txBody>
          <a:bodyPr/>
          <a:lstStyle/>
          <a:p>
            <a:r>
              <a:rPr kumimoji="1" lang="ja-JP" altLang="en-US" dirty="0"/>
              <a:t>② </a:t>
            </a:r>
            <a:r>
              <a:rPr kumimoji="1" lang="en-US" altLang="ja-JP" dirty="0"/>
              <a:t>ABAQUS C3D10M</a:t>
            </a:r>
            <a:r>
              <a:rPr kumimoji="1" lang="ja-JP" altLang="en-US" dirty="0"/>
              <a:t>の性能評価</a:t>
            </a:r>
          </a:p>
        </p:txBody>
      </p:sp>
      <p:sp>
        <p:nvSpPr>
          <p:cNvPr id="4" name="スライド番号プレースホルダー 3">
            <a:extLst>
              <a:ext uri="{FF2B5EF4-FFF2-40B4-BE49-F238E27FC236}">
                <a16:creationId xmlns:a16="http://schemas.microsoft.com/office/drawing/2014/main" id="{5BBD62ED-0707-8660-B6BF-BF8C63FD3699}"/>
              </a:ext>
            </a:extLst>
          </p:cNvPr>
          <p:cNvSpPr>
            <a:spLocks noGrp="1"/>
          </p:cNvSpPr>
          <p:nvPr>
            <p:ph type="sldNum" sz="quarter" idx="4"/>
          </p:nvPr>
        </p:nvSpPr>
        <p:spPr/>
        <p:txBody>
          <a:bodyPr/>
          <a:lstStyle/>
          <a:p>
            <a:r>
              <a:rPr lang="en-US" altLang="ja-JP"/>
              <a:t>P. </a:t>
            </a:r>
            <a:fld id="{F8FDF831-B0A3-4B44-A20D-7581D5587101}" type="slidenum">
              <a:rPr lang="ja-JP" altLang="en-US" smtClean="0"/>
              <a:pPr/>
              <a:t>61</a:t>
            </a:fld>
            <a:endParaRPr lang="ja-JP" altLang="en-US" dirty="0"/>
          </a:p>
        </p:txBody>
      </p:sp>
      <p:pic>
        <p:nvPicPr>
          <p:cNvPr id="5" name="Mises-C3D10M">
            <a:hlinkClick r:id="" action="ppaction://media"/>
            <a:extLst>
              <a:ext uri="{FF2B5EF4-FFF2-40B4-BE49-F238E27FC236}">
                <a16:creationId xmlns:a16="http://schemas.microsoft.com/office/drawing/2014/main" id="{A62EAF41-DADB-A895-E0FD-80E7F636C4F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022310"/>
            <a:ext cx="6096000" cy="4318562"/>
          </a:xfrm>
          <a:prstGeom prst="rect">
            <a:avLst/>
          </a:prstGeom>
        </p:spPr>
      </p:pic>
      <p:pic>
        <p:nvPicPr>
          <p:cNvPr id="6" name="Pressure-C3D10M">
            <a:hlinkClick r:id="" action="ppaction://media"/>
            <a:extLst>
              <a:ext uri="{FF2B5EF4-FFF2-40B4-BE49-F238E27FC236}">
                <a16:creationId xmlns:a16="http://schemas.microsoft.com/office/drawing/2014/main" id="{BB9918B2-2A09-47E3-AA47-B87488175D7D}"/>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095075" y="1022310"/>
            <a:ext cx="6096000" cy="4318562"/>
          </a:xfrm>
          <a:prstGeom prst="rect">
            <a:avLst/>
          </a:prstGeom>
        </p:spPr>
      </p:pic>
      <p:sp>
        <p:nvSpPr>
          <p:cNvPr id="7" name="テキスト ボックス 6">
            <a:extLst>
              <a:ext uri="{FF2B5EF4-FFF2-40B4-BE49-F238E27FC236}">
                <a16:creationId xmlns:a16="http://schemas.microsoft.com/office/drawing/2014/main" id="{A80FBA55-1105-FC6C-33D5-65155C320FB5}"/>
              </a:ext>
            </a:extLst>
          </p:cNvPr>
          <p:cNvSpPr txBox="1"/>
          <p:nvPr/>
        </p:nvSpPr>
        <p:spPr>
          <a:xfrm>
            <a:off x="47328" y="3058691"/>
            <a:ext cx="1308371" cy="707886"/>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latin typeface="MS UI Gothic" panose="020B0600070205080204" pitchFamily="50" charset="-128"/>
                <a:ea typeface="MS UI Gothic" panose="020B0600070205080204" pitchFamily="50" charset="-128"/>
              </a:rPr>
              <a:t>Mises</a:t>
            </a:r>
            <a:r>
              <a:rPr kumimoji="1" lang="ja-JP" altLang="en-US" sz="2000" dirty="0">
                <a:latin typeface="MS UI Gothic" panose="020B0600070205080204" pitchFamily="50" charset="-128"/>
                <a:ea typeface="MS UI Gothic" panose="020B0600070205080204" pitchFamily="50" charset="-128"/>
              </a:rPr>
              <a:t>応力</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時刻歴</a:t>
            </a:r>
          </a:p>
        </p:txBody>
      </p:sp>
      <p:sp>
        <p:nvSpPr>
          <p:cNvPr id="8" name="テキスト ボックス 7">
            <a:extLst>
              <a:ext uri="{FF2B5EF4-FFF2-40B4-BE49-F238E27FC236}">
                <a16:creationId xmlns:a16="http://schemas.microsoft.com/office/drawing/2014/main" id="{BB3D3AA3-831F-2A44-DD7B-C84A8048EF38}"/>
              </a:ext>
            </a:extLst>
          </p:cNvPr>
          <p:cNvSpPr txBox="1"/>
          <p:nvPr/>
        </p:nvSpPr>
        <p:spPr>
          <a:xfrm>
            <a:off x="6320458" y="3058691"/>
            <a:ext cx="954107" cy="707886"/>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圧力</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時刻歴</a:t>
            </a:r>
          </a:p>
        </p:txBody>
      </p:sp>
      <p:sp>
        <p:nvSpPr>
          <p:cNvPr id="9" name="四角形: 角を丸くする 8">
            <a:extLst>
              <a:ext uri="{FF2B5EF4-FFF2-40B4-BE49-F238E27FC236}">
                <a16:creationId xmlns:a16="http://schemas.microsoft.com/office/drawing/2014/main" id="{E3FD90A1-D6A4-6543-25BC-FD12C672975E}"/>
              </a:ext>
            </a:extLst>
          </p:cNvPr>
          <p:cNvSpPr/>
          <p:nvPr/>
        </p:nvSpPr>
        <p:spPr>
          <a:xfrm>
            <a:off x="4575757" y="5643746"/>
            <a:ext cx="3038636" cy="590364"/>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S UI Gothic" panose="020B0600070205080204" pitchFamily="50" charset="-128"/>
                <a:ea typeface="MS UI Gothic" panose="020B0600070205080204" pitchFamily="50" charset="-128"/>
              </a:rPr>
              <a:t>やや早期の収束困難</a:t>
            </a:r>
          </a:p>
        </p:txBody>
      </p:sp>
    </p:spTree>
    <p:extLst>
      <p:ext uri="{BB962C8B-B14F-4D97-AF65-F5344CB8AC3E}">
        <p14:creationId xmlns:p14="http://schemas.microsoft.com/office/powerpoint/2010/main" val="194079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5"/>
                                        </p:tgtEl>
                                      </p:cBhvr>
                                    </p:cmd>
                                  </p:childTnLst>
                                </p:cTn>
                              </p:par>
                              <p:par>
                                <p:cTn id="7" presetID="1" presetClass="mediacall" presetSubtype="0" fill="hold" nodeType="withEffect">
                                  <p:stCondLst>
                                    <p:cond delay="0"/>
                                  </p:stCondLst>
                                  <p:childTnLst>
                                    <p:cmd type="call" cmd="playFrom(0.0)">
                                      <p:cBhvr>
                                        <p:cTn id="8" dur="3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6"/>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39C5392-E403-51C6-9C9F-2459A8EAB601}"/>
              </a:ext>
            </a:extLst>
          </p:cNvPr>
          <p:cNvSpPr>
            <a:spLocks noGrp="1"/>
          </p:cNvSpPr>
          <p:nvPr>
            <p:ph type="title"/>
          </p:nvPr>
        </p:nvSpPr>
        <p:spPr/>
        <p:txBody>
          <a:bodyPr/>
          <a:lstStyle/>
          <a:p>
            <a:r>
              <a:rPr kumimoji="1" lang="ja-JP" altLang="en-US" dirty="0"/>
              <a:t>② </a:t>
            </a:r>
            <a:r>
              <a:rPr kumimoji="1" lang="en-US" altLang="ja-JP" dirty="0"/>
              <a:t>ABAQUS C3D10M</a:t>
            </a:r>
            <a:r>
              <a:rPr kumimoji="1" lang="ja-JP" altLang="en-US" dirty="0"/>
              <a:t>の性能評価</a:t>
            </a:r>
          </a:p>
        </p:txBody>
      </p:sp>
      <p:sp>
        <p:nvSpPr>
          <p:cNvPr id="4" name="スライド番号プレースホルダー 3">
            <a:extLst>
              <a:ext uri="{FF2B5EF4-FFF2-40B4-BE49-F238E27FC236}">
                <a16:creationId xmlns:a16="http://schemas.microsoft.com/office/drawing/2014/main" id="{5BBD62ED-0707-8660-B6BF-BF8C63FD3699}"/>
              </a:ext>
            </a:extLst>
          </p:cNvPr>
          <p:cNvSpPr>
            <a:spLocks noGrp="1"/>
          </p:cNvSpPr>
          <p:nvPr>
            <p:ph type="sldNum" sz="quarter" idx="4"/>
          </p:nvPr>
        </p:nvSpPr>
        <p:spPr/>
        <p:txBody>
          <a:bodyPr/>
          <a:lstStyle/>
          <a:p>
            <a:r>
              <a:rPr lang="en-US" altLang="ja-JP"/>
              <a:t>P. </a:t>
            </a:r>
            <a:fld id="{F8FDF831-B0A3-4B44-A20D-7581D5587101}" type="slidenum">
              <a:rPr lang="ja-JP" altLang="en-US" smtClean="0"/>
              <a:pPr/>
              <a:t>62</a:t>
            </a:fld>
            <a:endParaRPr lang="ja-JP" altLang="en-US" dirty="0"/>
          </a:p>
        </p:txBody>
      </p:sp>
      <p:sp>
        <p:nvSpPr>
          <p:cNvPr id="7" name="コンテンツ プレースホルダー 6">
            <a:extLst>
              <a:ext uri="{FF2B5EF4-FFF2-40B4-BE49-F238E27FC236}">
                <a16:creationId xmlns:a16="http://schemas.microsoft.com/office/drawing/2014/main" id="{E57B0AD2-5B7B-84B9-2022-C3973C22E80B}"/>
              </a:ext>
            </a:extLst>
          </p:cNvPr>
          <p:cNvSpPr>
            <a:spLocks noGrp="1"/>
          </p:cNvSpPr>
          <p:nvPr>
            <p:ph idx="1"/>
          </p:nvPr>
        </p:nvSpPr>
        <p:spPr/>
        <p:txBody>
          <a:bodyPr/>
          <a:lstStyle/>
          <a:p>
            <a:r>
              <a:rPr lang="ja-JP" altLang="en-US" dirty="0"/>
              <a:t>節点間隔</a:t>
            </a:r>
            <a:r>
              <a:rPr lang="en-US" altLang="ja-JP" dirty="0"/>
              <a:t>0.05 m</a:t>
            </a:r>
            <a:r>
              <a:rPr lang="ja-JP" altLang="en-US" dirty="0"/>
              <a:t>の非構造メッシュ（</a:t>
            </a:r>
            <a:r>
              <a:rPr lang="en-US" altLang="ja-JP" dirty="0"/>
              <a:t>11214</a:t>
            </a:r>
            <a:r>
              <a:rPr lang="ja-JP" altLang="en-US" dirty="0"/>
              <a:t>節点，</a:t>
            </a:r>
            <a:r>
              <a:rPr lang="en-US" altLang="ja-JP" dirty="0"/>
              <a:t>7335</a:t>
            </a:r>
            <a:r>
              <a:rPr lang="ja-JP" altLang="en-US" dirty="0"/>
              <a:t>要素）</a:t>
            </a:r>
            <a:endParaRPr kumimoji="1" lang="ja-JP" altLang="en-US" dirty="0"/>
          </a:p>
          <a:p>
            <a:endParaRPr kumimoji="1" lang="ja-JP" altLang="en-US" dirty="0"/>
          </a:p>
        </p:txBody>
      </p:sp>
      <p:pic>
        <p:nvPicPr>
          <p:cNvPr id="8" name="コンテンツ プレースホルダー 5" descr="背景パターン が含まれている画像&#10;&#10;自動的に生成された説明">
            <a:extLst>
              <a:ext uri="{FF2B5EF4-FFF2-40B4-BE49-F238E27FC236}">
                <a16:creationId xmlns:a16="http://schemas.microsoft.com/office/drawing/2014/main" id="{B2A94E61-478A-8314-A52B-4EEB57939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659941" y="991141"/>
            <a:ext cx="6872117" cy="487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3EC9F8EB-0B73-416A-AC26-EAC8F2E8AE49}"/>
              </a:ext>
            </a:extLst>
          </p:cNvPr>
          <p:cNvSpPr txBox="1"/>
          <p:nvPr/>
        </p:nvSpPr>
        <p:spPr>
          <a:xfrm>
            <a:off x="1631504" y="3075057"/>
            <a:ext cx="1723549" cy="707886"/>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解析初期の</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底面節点反力</a:t>
            </a:r>
          </a:p>
        </p:txBody>
      </p:sp>
      <p:sp>
        <p:nvSpPr>
          <p:cNvPr id="5" name="四角形: 角を丸くする 4">
            <a:extLst>
              <a:ext uri="{FF2B5EF4-FFF2-40B4-BE49-F238E27FC236}">
                <a16:creationId xmlns:a16="http://schemas.microsoft.com/office/drawing/2014/main" id="{69AD6ABF-305A-8C20-A847-DBCAA33D5A22}"/>
              </a:ext>
            </a:extLst>
          </p:cNvPr>
          <p:cNvSpPr/>
          <p:nvPr/>
        </p:nvSpPr>
        <p:spPr>
          <a:xfrm>
            <a:off x="8615760" y="5040189"/>
            <a:ext cx="3038636" cy="59036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S UI Gothic" panose="020B0600070205080204" pitchFamily="50" charset="-128"/>
                <a:ea typeface="MS UI Gothic" panose="020B0600070205080204" pitchFamily="50" charset="-128"/>
              </a:rPr>
              <a:t>目立った問題なし</a:t>
            </a:r>
          </a:p>
        </p:txBody>
      </p:sp>
    </p:spTree>
    <p:extLst>
      <p:ext uri="{BB962C8B-B14F-4D97-AF65-F5344CB8AC3E}">
        <p14:creationId xmlns:p14="http://schemas.microsoft.com/office/powerpoint/2010/main" val="28378438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CC48FA3-3B33-33E1-4878-8BA3CEC01C88}"/>
              </a:ext>
            </a:extLst>
          </p:cNvPr>
          <p:cNvSpPr>
            <a:spLocks noGrp="1"/>
          </p:cNvSpPr>
          <p:nvPr>
            <p:ph idx="1"/>
          </p:nvPr>
        </p:nvSpPr>
        <p:spPr/>
        <p:txBody>
          <a:bodyPr/>
          <a:lstStyle/>
          <a:p>
            <a:r>
              <a:rPr kumimoji="1" lang="ja-JP" altLang="en-US" dirty="0"/>
              <a:t>定式化の詳細は企業秘密で不明．</a:t>
            </a:r>
            <a:endParaRPr lang="en-US" altLang="ja-JP" dirty="0"/>
          </a:p>
          <a:p>
            <a:r>
              <a:rPr kumimoji="1" lang="ja-JP" altLang="en-US" dirty="0"/>
              <a:t>ハイブリッド要素で，なおかつ要素をまたぐ何らかの「平滑化」を行っている（圧力を節点で平滑化し，節点に圧力変数を追加している）模様．</a:t>
            </a:r>
            <a:endParaRPr kumimoji="1" lang="en-US" altLang="ja-JP" dirty="0"/>
          </a:p>
          <a:p>
            <a:r>
              <a:rPr lang="ja-JP" altLang="en-US" dirty="0"/>
              <a:t>異なる材料と節点を共有すると，材料境界をまたいでひずみ平滑化を行ってしまうらしく，警告が出る．</a:t>
            </a:r>
            <a:r>
              <a:rPr lang="en-US" altLang="ja-JP" dirty="0"/>
              <a:t>*MPC TIE</a:t>
            </a:r>
            <a:r>
              <a:rPr lang="ja-JP" altLang="en-US" dirty="0"/>
              <a:t>を使用して材料境界の節点同士を拘束することで解決できるが，面倒くさい．</a:t>
            </a:r>
            <a:endParaRPr lang="en-US" altLang="ja-JP" dirty="0"/>
          </a:p>
          <a:p>
            <a:endParaRPr kumimoji="1" lang="en-US" altLang="ja-JP" dirty="0"/>
          </a:p>
          <a:p>
            <a:endParaRPr lang="en-US" altLang="ja-JP" dirty="0"/>
          </a:p>
          <a:p>
            <a:endParaRPr kumimoji="1" lang="en-US" altLang="ja-JP" dirty="0"/>
          </a:p>
          <a:p>
            <a:r>
              <a:rPr kumimoji="1" lang="ja-JP" altLang="en-US" dirty="0"/>
              <a:t>そもそも</a:t>
            </a:r>
            <a:r>
              <a:rPr kumimoji="1" lang="en-US" altLang="ja-JP" dirty="0"/>
              <a:t>ABAQUS</a:t>
            </a:r>
            <a:r>
              <a:rPr kumimoji="1" lang="ja-JP" altLang="en-US" dirty="0"/>
              <a:t>は</a:t>
            </a:r>
            <a:r>
              <a:rPr kumimoji="1" lang="en-US" altLang="ja-JP" dirty="0"/>
              <a:t>C3D4H</a:t>
            </a:r>
            <a:r>
              <a:rPr kumimoji="1" lang="ja-JP" altLang="en-US" dirty="0"/>
              <a:t>を微圧縮材料全体に使うことを推奨していない．</a:t>
            </a:r>
          </a:p>
        </p:txBody>
      </p:sp>
      <p:sp>
        <p:nvSpPr>
          <p:cNvPr id="3" name="タイトル 2">
            <a:extLst>
              <a:ext uri="{FF2B5EF4-FFF2-40B4-BE49-F238E27FC236}">
                <a16:creationId xmlns:a16="http://schemas.microsoft.com/office/drawing/2014/main" id="{2BD05AC8-C32E-60A3-967A-999E8958A284}"/>
              </a:ext>
            </a:extLst>
          </p:cNvPr>
          <p:cNvSpPr>
            <a:spLocks noGrp="1"/>
          </p:cNvSpPr>
          <p:nvPr>
            <p:ph type="title"/>
          </p:nvPr>
        </p:nvSpPr>
        <p:spPr/>
        <p:txBody>
          <a:bodyPr/>
          <a:lstStyle/>
          <a:p>
            <a:r>
              <a:rPr kumimoji="1" lang="ja-JP" altLang="en-US" dirty="0"/>
              <a:t>③ </a:t>
            </a:r>
            <a:r>
              <a:rPr kumimoji="1" lang="en-US" altLang="ja-JP" dirty="0"/>
              <a:t>ABAQUS C3D4H</a:t>
            </a:r>
            <a:r>
              <a:rPr kumimoji="1" lang="ja-JP" altLang="en-US" dirty="0"/>
              <a:t>の性能評価</a:t>
            </a:r>
          </a:p>
        </p:txBody>
      </p:sp>
      <p:sp>
        <p:nvSpPr>
          <p:cNvPr id="4" name="スライド番号プレースホルダー 3">
            <a:extLst>
              <a:ext uri="{FF2B5EF4-FFF2-40B4-BE49-F238E27FC236}">
                <a16:creationId xmlns:a16="http://schemas.microsoft.com/office/drawing/2014/main" id="{83CC7C25-6AE8-4C12-BAA0-D14E14089A2A}"/>
              </a:ext>
            </a:extLst>
          </p:cNvPr>
          <p:cNvSpPr>
            <a:spLocks noGrp="1"/>
          </p:cNvSpPr>
          <p:nvPr>
            <p:ph type="sldNum" sz="quarter" idx="4"/>
          </p:nvPr>
        </p:nvSpPr>
        <p:spPr/>
        <p:txBody>
          <a:bodyPr/>
          <a:lstStyle/>
          <a:p>
            <a:r>
              <a:rPr lang="en-US" altLang="ja-JP"/>
              <a:t>P. </a:t>
            </a:r>
            <a:fld id="{F8FDF831-B0A3-4B44-A20D-7581D5587101}" type="slidenum">
              <a:rPr lang="ja-JP" altLang="en-US" smtClean="0"/>
              <a:pPr/>
              <a:t>63</a:t>
            </a:fld>
            <a:endParaRPr lang="ja-JP" altLang="en-US" dirty="0"/>
          </a:p>
        </p:txBody>
      </p:sp>
      <p:sp>
        <p:nvSpPr>
          <p:cNvPr id="5" name="テキスト ボックス 4">
            <a:extLst>
              <a:ext uri="{FF2B5EF4-FFF2-40B4-BE49-F238E27FC236}">
                <a16:creationId xmlns:a16="http://schemas.microsoft.com/office/drawing/2014/main" id="{2EFB959D-A81B-3A75-1D9A-15D00EAF24F3}"/>
              </a:ext>
            </a:extLst>
          </p:cNvPr>
          <p:cNvSpPr txBox="1"/>
          <p:nvPr/>
        </p:nvSpPr>
        <p:spPr>
          <a:xfrm>
            <a:off x="903279" y="3429000"/>
            <a:ext cx="10341293" cy="1015663"/>
          </a:xfrm>
          <a:prstGeom prst="rect">
            <a:avLst/>
          </a:prstGeom>
          <a:solidFill>
            <a:schemeClr val="tx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en-US" altLang="ja-JP" sz="2000" dirty="0">
                <a:solidFill>
                  <a:schemeClr val="bg1"/>
                </a:solidFill>
                <a:latin typeface="Consolas" panose="020B0609020204030204" pitchFamily="49" charset="0"/>
                <a:ea typeface="MS UI Gothic" panose="020B0600070205080204" pitchFamily="50" charset="-128"/>
              </a:rPr>
              <a:t>***NOTE: C3D10HS AND HYBRID TETRAHEDRAL ELEMENTS WILL ENFORCE VOLUMETRIC</a:t>
            </a:r>
          </a:p>
          <a:p>
            <a:r>
              <a:rPr kumimoji="1" lang="en-US" altLang="ja-JP" sz="2000" dirty="0">
                <a:solidFill>
                  <a:schemeClr val="bg1"/>
                </a:solidFill>
                <a:latin typeface="Consolas" panose="020B0609020204030204" pitchFamily="49" charset="0"/>
                <a:ea typeface="MS UI Gothic" panose="020B0600070205080204" pitchFamily="50" charset="-128"/>
              </a:rPr>
              <a:t>         CONTINUITY ACROSS MATERIAL BOUNDARIES. IN ORDER TO ALLOW</a:t>
            </a:r>
          </a:p>
          <a:p>
            <a:r>
              <a:rPr kumimoji="1" lang="en-US" altLang="ja-JP" sz="2000" dirty="0">
                <a:solidFill>
                  <a:schemeClr val="bg1"/>
                </a:solidFill>
                <a:latin typeface="Consolas" panose="020B0609020204030204" pitchFamily="49" charset="0"/>
                <a:ea typeface="MS UI Gothic" panose="020B0600070205080204" pitchFamily="50" charset="-128"/>
              </a:rPr>
              <a:t>         DISCONTINUITIES IN THE VOLUMETRIC FIELD </a:t>
            </a:r>
            <a:r>
              <a:rPr kumimoji="1" lang="en-US" altLang="ja-JP" sz="2000" dirty="0">
                <a:solidFill>
                  <a:srgbClr val="FF0000"/>
                </a:solidFill>
                <a:latin typeface="Consolas" panose="020B0609020204030204" pitchFamily="49" charset="0"/>
                <a:ea typeface="MS UI Gothic" panose="020B0600070205080204" pitchFamily="50" charset="-128"/>
              </a:rPr>
              <a:t>USE *TIE</a:t>
            </a:r>
            <a:r>
              <a:rPr kumimoji="1" lang="en-US" altLang="ja-JP" sz="2000" dirty="0">
                <a:solidFill>
                  <a:schemeClr val="bg1"/>
                </a:solidFill>
                <a:latin typeface="Consolas" panose="020B0609020204030204" pitchFamily="49" charset="0"/>
                <a:ea typeface="MS UI Gothic" panose="020B0600070205080204" pitchFamily="50" charset="-128"/>
              </a:rPr>
              <a:t>. </a:t>
            </a:r>
          </a:p>
        </p:txBody>
      </p:sp>
    </p:spTree>
    <p:extLst>
      <p:ext uri="{BB962C8B-B14F-4D97-AF65-F5344CB8AC3E}">
        <p14:creationId xmlns:p14="http://schemas.microsoft.com/office/powerpoint/2010/main" val="17025531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CC48FA3-3B33-33E1-4878-8BA3CEC01C88}"/>
              </a:ext>
            </a:extLst>
          </p:cNvPr>
          <p:cNvSpPr>
            <a:spLocks noGrp="1"/>
          </p:cNvSpPr>
          <p:nvPr>
            <p:ph idx="1"/>
          </p:nvPr>
        </p:nvSpPr>
        <p:spPr/>
        <p:txBody>
          <a:bodyPr/>
          <a:lstStyle/>
          <a:p>
            <a:r>
              <a:rPr lang="ja-JP" altLang="en-US" dirty="0"/>
              <a:t>節点間隔</a:t>
            </a:r>
            <a:r>
              <a:rPr lang="en-US" altLang="ja-JP" dirty="0"/>
              <a:t>0.05 m</a:t>
            </a:r>
            <a:r>
              <a:rPr lang="ja-JP" altLang="en-US" dirty="0"/>
              <a:t>の非構造メッシュ（</a:t>
            </a:r>
            <a:r>
              <a:rPr lang="en-US" altLang="ja-JP" dirty="0"/>
              <a:t>10685</a:t>
            </a:r>
            <a:r>
              <a:rPr lang="ja-JP" altLang="en-US" dirty="0"/>
              <a:t>節点，</a:t>
            </a:r>
            <a:r>
              <a:rPr lang="en-US" altLang="ja-JP" dirty="0"/>
              <a:t>55821</a:t>
            </a:r>
            <a:r>
              <a:rPr lang="ja-JP" altLang="en-US" dirty="0"/>
              <a:t>要素）</a:t>
            </a:r>
            <a:endParaRPr kumimoji="1" lang="ja-JP" altLang="en-US" dirty="0"/>
          </a:p>
          <a:p>
            <a:endParaRPr kumimoji="1" lang="ja-JP" altLang="en-US" dirty="0"/>
          </a:p>
        </p:txBody>
      </p:sp>
      <p:sp>
        <p:nvSpPr>
          <p:cNvPr id="3" name="タイトル 2">
            <a:extLst>
              <a:ext uri="{FF2B5EF4-FFF2-40B4-BE49-F238E27FC236}">
                <a16:creationId xmlns:a16="http://schemas.microsoft.com/office/drawing/2014/main" id="{2BD05AC8-C32E-60A3-967A-999E8958A284}"/>
              </a:ext>
            </a:extLst>
          </p:cNvPr>
          <p:cNvSpPr>
            <a:spLocks noGrp="1"/>
          </p:cNvSpPr>
          <p:nvPr>
            <p:ph type="title"/>
          </p:nvPr>
        </p:nvSpPr>
        <p:spPr/>
        <p:txBody>
          <a:bodyPr/>
          <a:lstStyle/>
          <a:p>
            <a:r>
              <a:rPr kumimoji="1" lang="ja-JP" altLang="en-US" dirty="0"/>
              <a:t>③ </a:t>
            </a:r>
            <a:r>
              <a:rPr kumimoji="1" lang="en-US" altLang="ja-JP" dirty="0"/>
              <a:t>ABAQUS C3D4H</a:t>
            </a:r>
            <a:r>
              <a:rPr kumimoji="1" lang="ja-JP" altLang="en-US" dirty="0"/>
              <a:t>の性能評価</a:t>
            </a:r>
          </a:p>
        </p:txBody>
      </p:sp>
      <p:sp>
        <p:nvSpPr>
          <p:cNvPr id="4" name="スライド番号プレースホルダー 3">
            <a:extLst>
              <a:ext uri="{FF2B5EF4-FFF2-40B4-BE49-F238E27FC236}">
                <a16:creationId xmlns:a16="http://schemas.microsoft.com/office/drawing/2014/main" id="{83CC7C25-6AE8-4C12-BAA0-D14E14089A2A}"/>
              </a:ext>
            </a:extLst>
          </p:cNvPr>
          <p:cNvSpPr>
            <a:spLocks noGrp="1"/>
          </p:cNvSpPr>
          <p:nvPr>
            <p:ph type="sldNum" sz="quarter" idx="4"/>
          </p:nvPr>
        </p:nvSpPr>
        <p:spPr/>
        <p:txBody>
          <a:bodyPr/>
          <a:lstStyle/>
          <a:p>
            <a:r>
              <a:rPr lang="en-US" altLang="ja-JP"/>
              <a:t>P. </a:t>
            </a:r>
            <a:fld id="{F8FDF831-B0A3-4B44-A20D-7581D5587101}" type="slidenum">
              <a:rPr lang="ja-JP" altLang="en-US" smtClean="0"/>
              <a:pPr/>
              <a:t>64</a:t>
            </a:fld>
            <a:endParaRPr lang="ja-JP" altLang="en-US" dirty="0"/>
          </a:p>
        </p:txBody>
      </p:sp>
      <p:pic>
        <p:nvPicPr>
          <p:cNvPr id="6" name="Mises-C3D4H">
            <a:hlinkClick r:id="" action="ppaction://media"/>
            <a:extLst>
              <a:ext uri="{FF2B5EF4-FFF2-40B4-BE49-F238E27FC236}">
                <a16:creationId xmlns:a16="http://schemas.microsoft.com/office/drawing/2014/main" id="{B5EA0A7F-294D-977A-D8A0-BC912E9C585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052736"/>
            <a:ext cx="6096000" cy="4318561"/>
          </a:xfrm>
          <a:prstGeom prst="rect">
            <a:avLst/>
          </a:prstGeom>
        </p:spPr>
      </p:pic>
      <p:pic>
        <p:nvPicPr>
          <p:cNvPr id="7" name="Pressure-C3D4H">
            <a:hlinkClick r:id="" action="ppaction://media"/>
            <a:extLst>
              <a:ext uri="{FF2B5EF4-FFF2-40B4-BE49-F238E27FC236}">
                <a16:creationId xmlns:a16="http://schemas.microsoft.com/office/drawing/2014/main" id="{1FDA5151-1990-54F6-0F40-FF257E93626F}"/>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095076" y="1052736"/>
            <a:ext cx="6095999" cy="4318561"/>
          </a:xfrm>
          <a:prstGeom prst="rect">
            <a:avLst/>
          </a:prstGeom>
        </p:spPr>
      </p:pic>
      <p:sp>
        <p:nvSpPr>
          <p:cNvPr id="5" name="テキスト ボックス 4">
            <a:extLst>
              <a:ext uri="{FF2B5EF4-FFF2-40B4-BE49-F238E27FC236}">
                <a16:creationId xmlns:a16="http://schemas.microsoft.com/office/drawing/2014/main" id="{AE833072-5BD8-968B-8514-8E1DC9FD397E}"/>
              </a:ext>
            </a:extLst>
          </p:cNvPr>
          <p:cNvSpPr txBox="1"/>
          <p:nvPr/>
        </p:nvSpPr>
        <p:spPr>
          <a:xfrm>
            <a:off x="47328" y="3058691"/>
            <a:ext cx="1308371" cy="707886"/>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latin typeface="MS UI Gothic" panose="020B0600070205080204" pitchFamily="50" charset="-128"/>
                <a:ea typeface="MS UI Gothic" panose="020B0600070205080204" pitchFamily="50" charset="-128"/>
              </a:rPr>
              <a:t>Mises</a:t>
            </a:r>
            <a:r>
              <a:rPr kumimoji="1" lang="ja-JP" altLang="en-US" sz="2000" dirty="0">
                <a:latin typeface="MS UI Gothic" panose="020B0600070205080204" pitchFamily="50" charset="-128"/>
                <a:ea typeface="MS UI Gothic" panose="020B0600070205080204" pitchFamily="50" charset="-128"/>
              </a:rPr>
              <a:t>応力</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時刻歴</a:t>
            </a:r>
          </a:p>
        </p:txBody>
      </p:sp>
      <p:sp>
        <p:nvSpPr>
          <p:cNvPr id="8" name="テキスト ボックス 7">
            <a:extLst>
              <a:ext uri="{FF2B5EF4-FFF2-40B4-BE49-F238E27FC236}">
                <a16:creationId xmlns:a16="http://schemas.microsoft.com/office/drawing/2014/main" id="{B16BF7EF-4A9D-9600-2415-061DE1BAAFB8}"/>
              </a:ext>
            </a:extLst>
          </p:cNvPr>
          <p:cNvSpPr txBox="1"/>
          <p:nvPr/>
        </p:nvSpPr>
        <p:spPr>
          <a:xfrm>
            <a:off x="6320458" y="3058691"/>
            <a:ext cx="954107" cy="707886"/>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圧力</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時刻歴</a:t>
            </a:r>
          </a:p>
        </p:txBody>
      </p:sp>
      <p:sp>
        <p:nvSpPr>
          <p:cNvPr id="9" name="四角形: 角を丸くする 8">
            <a:extLst>
              <a:ext uri="{FF2B5EF4-FFF2-40B4-BE49-F238E27FC236}">
                <a16:creationId xmlns:a16="http://schemas.microsoft.com/office/drawing/2014/main" id="{58AF69EE-565A-A810-B735-BD1EDCCAA95F}"/>
              </a:ext>
            </a:extLst>
          </p:cNvPr>
          <p:cNvSpPr/>
          <p:nvPr/>
        </p:nvSpPr>
        <p:spPr>
          <a:xfrm>
            <a:off x="3337657" y="5643746"/>
            <a:ext cx="5514838" cy="59036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S UI Gothic" panose="020B0600070205080204" pitchFamily="50" charset="-128"/>
                <a:ea typeface="MS UI Gothic" panose="020B0600070205080204" pitchFamily="50" charset="-128"/>
              </a:rPr>
              <a:t>硬い解＆圧力チェッカーボーディング</a:t>
            </a:r>
          </a:p>
        </p:txBody>
      </p:sp>
    </p:spTree>
    <p:extLst>
      <p:ext uri="{BB962C8B-B14F-4D97-AF65-F5344CB8AC3E}">
        <p14:creationId xmlns:p14="http://schemas.microsoft.com/office/powerpoint/2010/main" val="112154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0" fill="hold"/>
                                        <p:tgtEl>
                                          <p:spTgt spid="6"/>
                                        </p:tgtEl>
                                      </p:cBhvr>
                                    </p:cmd>
                                  </p:childTnLst>
                                </p:cTn>
                              </p:par>
                              <p:par>
                                <p:cTn id="7" presetID="1" presetClass="mediacall" presetSubtype="0" fill="hold" nodeType="withEffect">
                                  <p:stCondLst>
                                    <p:cond delay="0"/>
                                  </p:stCondLst>
                                  <p:childTnLst>
                                    <p:cmd type="call" cmd="playFrom(0.0)">
                                      <p:cBhvr>
                                        <p:cTn id="8" dur="27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6"/>
                  </p:tgtEl>
                </p:cond>
              </p:nextCondLst>
            </p:seq>
            <p:video>
              <p:cMediaNode vol="80000">
                <p:cTn id="19" fill="hold" display="0">
                  <p:stCondLst>
                    <p:cond delay="indefinite"/>
                  </p:stCondLst>
                </p:cTn>
                <p:tgtEl>
                  <p:spTgt spid="7"/>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CC48FA3-3B33-33E1-4878-8BA3CEC01C88}"/>
              </a:ext>
            </a:extLst>
          </p:cNvPr>
          <p:cNvSpPr>
            <a:spLocks noGrp="1"/>
          </p:cNvSpPr>
          <p:nvPr>
            <p:ph idx="1"/>
          </p:nvPr>
        </p:nvSpPr>
        <p:spPr/>
        <p:txBody>
          <a:bodyPr/>
          <a:lstStyle/>
          <a:p>
            <a:r>
              <a:rPr lang="ja-JP" altLang="en-US" dirty="0"/>
              <a:t>節点間隔</a:t>
            </a:r>
            <a:r>
              <a:rPr lang="en-US" altLang="ja-JP" dirty="0"/>
              <a:t>0.05 m</a:t>
            </a:r>
            <a:r>
              <a:rPr lang="ja-JP" altLang="en-US" dirty="0"/>
              <a:t>の非構造メッシュ（</a:t>
            </a:r>
            <a:r>
              <a:rPr lang="en-US" altLang="ja-JP" dirty="0"/>
              <a:t>10685</a:t>
            </a:r>
            <a:r>
              <a:rPr lang="ja-JP" altLang="en-US" dirty="0"/>
              <a:t>節点，</a:t>
            </a:r>
            <a:r>
              <a:rPr lang="en-US" altLang="ja-JP" dirty="0"/>
              <a:t>55821</a:t>
            </a:r>
            <a:r>
              <a:rPr lang="ja-JP" altLang="en-US" dirty="0"/>
              <a:t>要素）</a:t>
            </a:r>
            <a:endParaRPr kumimoji="1" lang="ja-JP" altLang="en-US" dirty="0"/>
          </a:p>
          <a:p>
            <a:endParaRPr kumimoji="1" lang="ja-JP" altLang="en-US" dirty="0"/>
          </a:p>
        </p:txBody>
      </p:sp>
      <p:sp>
        <p:nvSpPr>
          <p:cNvPr id="3" name="タイトル 2">
            <a:extLst>
              <a:ext uri="{FF2B5EF4-FFF2-40B4-BE49-F238E27FC236}">
                <a16:creationId xmlns:a16="http://schemas.microsoft.com/office/drawing/2014/main" id="{2BD05AC8-C32E-60A3-967A-999E8958A284}"/>
              </a:ext>
            </a:extLst>
          </p:cNvPr>
          <p:cNvSpPr>
            <a:spLocks noGrp="1"/>
          </p:cNvSpPr>
          <p:nvPr>
            <p:ph type="title"/>
          </p:nvPr>
        </p:nvSpPr>
        <p:spPr/>
        <p:txBody>
          <a:bodyPr/>
          <a:lstStyle/>
          <a:p>
            <a:r>
              <a:rPr kumimoji="1" lang="ja-JP" altLang="en-US" dirty="0"/>
              <a:t>③ </a:t>
            </a:r>
            <a:r>
              <a:rPr kumimoji="1" lang="en-US" altLang="ja-JP" dirty="0"/>
              <a:t>ABAQUS C3D4H</a:t>
            </a:r>
            <a:r>
              <a:rPr kumimoji="1" lang="ja-JP" altLang="en-US" dirty="0"/>
              <a:t>の性能評価</a:t>
            </a:r>
          </a:p>
        </p:txBody>
      </p:sp>
      <p:sp>
        <p:nvSpPr>
          <p:cNvPr id="4" name="スライド番号プレースホルダー 3">
            <a:extLst>
              <a:ext uri="{FF2B5EF4-FFF2-40B4-BE49-F238E27FC236}">
                <a16:creationId xmlns:a16="http://schemas.microsoft.com/office/drawing/2014/main" id="{83CC7C25-6AE8-4C12-BAA0-D14E14089A2A}"/>
              </a:ext>
            </a:extLst>
          </p:cNvPr>
          <p:cNvSpPr>
            <a:spLocks noGrp="1"/>
          </p:cNvSpPr>
          <p:nvPr>
            <p:ph type="sldNum" sz="quarter" idx="4"/>
          </p:nvPr>
        </p:nvSpPr>
        <p:spPr/>
        <p:txBody>
          <a:bodyPr/>
          <a:lstStyle/>
          <a:p>
            <a:r>
              <a:rPr lang="en-US" altLang="ja-JP"/>
              <a:t>P. </a:t>
            </a:r>
            <a:fld id="{F8FDF831-B0A3-4B44-A20D-7581D5587101}" type="slidenum">
              <a:rPr lang="ja-JP" altLang="en-US" smtClean="0"/>
              <a:pPr/>
              <a:t>65</a:t>
            </a:fld>
            <a:endParaRPr lang="ja-JP" altLang="en-US" dirty="0"/>
          </a:p>
        </p:txBody>
      </p:sp>
      <p:pic>
        <p:nvPicPr>
          <p:cNvPr id="8" name="図 7" descr="黒い背景と白い文字&#10;&#10;自動的に生成された説明">
            <a:extLst>
              <a:ext uri="{FF2B5EF4-FFF2-40B4-BE49-F238E27FC236}">
                <a16:creationId xmlns:a16="http://schemas.microsoft.com/office/drawing/2014/main" id="{C50A2839-0C47-0D29-7D47-32AC2E185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580" y="927031"/>
            <a:ext cx="7052840" cy="5003938"/>
          </a:xfrm>
          <a:prstGeom prst="rect">
            <a:avLst/>
          </a:prstGeom>
        </p:spPr>
      </p:pic>
      <p:sp>
        <p:nvSpPr>
          <p:cNvPr id="5" name="テキスト ボックス 4">
            <a:extLst>
              <a:ext uri="{FF2B5EF4-FFF2-40B4-BE49-F238E27FC236}">
                <a16:creationId xmlns:a16="http://schemas.microsoft.com/office/drawing/2014/main" id="{FA7E2DE7-3156-057A-B9FF-DCF3B2781453}"/>
              </a:ext>
            </a:extLst>
          </p:cNvPr>
          <p:cNvSpPr txBox="1"/>
          <p:nvPr/>
        </p:nvSpPr>
        <p:spPr>
          <a:xfrm>
            <a:off x="1631504" y="3075057"/>
            <a:ext cx="1723549" cy="707886"/>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解析初期の</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底面節点反力</a:t>
            </a:r>
          </a:p>
        </p:txBody>
      </p:sp>
      <p:sp>
        <p:nvSpPr>
          <p:cNvPr id="6" name="四角形: 角を丸くする 5">
            <a:extLst>
              <a:ext uri="{FF2B5EF4-FFF2-40B4-BE49-F238E27FC236}">
                <a16:creationId xmlns:a16="http://schemas.microsoft.com/office/drawing/2014/main" id="{79E9BBC5-E9EF-FC2A-1228-6C956C594EC8}"/>
              </a:ext>
            </a:extLst>
          </p:cNvPr>
          <p:cNvSpPr/>
          <p:nvPr/>
        </p:nvSpPr>
        <p:spPr>
          <a:xfrm>
            <a:off x="8615760" y="5040189"/>
            <a:ext cx="3038636" cy="59036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S UI Gothic" panose="020B0600070205080204" pitchFamily="50" charset="-128"/>
                <a:ea typeface="MS UI Gothic" panose="020B0600070205080204" pitchFamily="50" charset="-128"/>
              </a:rPr>
              <a:t>目立った問題なし</a:t>
            </a:r>
          </a:p>
        </p:txBody>
      </p:sp>
    </p:spTree>
    <p:extLst>
      <p:ext uri="{BB962C8B-B14F-4D97-AF65-F5344CB8AC3E}">
        <p14:creationId xmlns:p14="http://schemas.microsoft.com/office/powerpoint/2010/main" val="35650750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F193B0C-D28D-0844-7293-34477E676A9E}"/>
              </a:ext>
            </a:extLst>
          </p:cNvPr>
          <p:cNvSpPr>
            <a:spLocks noGrp="1"/>
          </p:cNvSpPr>
          <p:nvPr>
            <p:ph idx="1"/>
          </p:nvPr>
        </p:nvSpPr>
        <p:spPr/>
        <p:txBody>
          <a:bodyPr/>
          <a:lstStyle/>
          <a:p>
            <a:r>
              <a:rPr lang="ja-JP" altLang="en-US" sz="2400" dirty="0"/>
              <a:t>概略</a:t>
            </a:r>
            <a:r>
              <a:rPr kumimoji="1" lang="ja-JP" altLang="en-US" sz="2400" dirty="0"/>
              <a:t>：</a:t>
            </a:r>
            <a:r>
              <a:rPr lang="ja-JP" altLang="en-US" sz="2400" dirty="0"/>
              <a:t>２次元の場合</a:t>
            </a:r>
            <a:br>
              <a:rPr lang="en-US" altLang="ja-JP" sz="2400" dirty="0"/>
            </a:br>
            <a:r>
              <a:rPr lang="ja-JP" altLang="en-US" sz="2400" dirty="0"/>
              <a:t>６節点三角形要素→４節点四角形要素</a:t>
            </a:r>
            <a:r>
              <a:rPr lang="en-US" altLang="ja-JP" sz="2400" dirty="0"/>
              <a:t>x</a:t>
            </a:r>
            <a:r>
              <a:rPr lang="ja-JP" altLang="en-US" sz="2400" dirty="0"/>
              <a:t>３に変換．</a:t>
            </a:r>
            <a:endParaRPr kumimoji="1" lang="en-US" altLang="ja-JP" sz="2400" dirty="0"/>
          </a:p>
          <a:p>
            <a:r>
              <a:rPr kumimoji="1" lang="ja-JP" altLang="en-US" sz="2400" dirty="0"/>
              <a:t>３次元では，</a:t>
            </a:r>
            <a:r>
              <a:rPr lang="ja-JP" altLang="en-US" sz="2400" dirty="0"/>
              <a:t>まず</a:t>
            </a:r>
            <a:r>
              <a:rPr kumimoji="1" lang="ja-JP" altLang="en-US" sz="2400" dirty="0"/>
              <a:t>四面体メッシュを作り，その各四面体を４個の六面体に再分割する．</a:t>
            </a:r>
            <a:endParaRPr kumimoji="1" lang="en-US" altLang="ja-JP" sz="2400" dirty="0"/>
          </a:p>
          <a:p>
            <a:r>
              <a:rPr kumimoji="1" lang="ja-JP" altLang="en-US" sz="2400" dirty="0"/>
              <a:t>産業的にはそこそこ頻繁に使われている．再分割でメッシュ数が多くなる分コストは上がるが，</a:t>
            </a:r>
            <a:br>
              <a:rPr kumimoji="1" lang="en-US" altLang="ja-JP" sz="2400" dirty="0"/>
            </a:br>
            <a:r>
              <a:rPr lang="ja-JP" altLang="en-US" sz="2400" dirty="0"/>
              <a:t>四面体</a:t>
            </a:r>
            <a:r>
              <a:rPr kumimoji="1" lang="ja-JP" altLang="en-US" sz="2400" dirty="0"/>
              <a:t>の結果では満足できない場合はトライする価値はある</a:t>
            </a:r>
            <a:r>
              <a:rPr kumimoji="1" lang="en-US" altLang="ja-JP" sz="2400" dirty="0"/>
              <a:t>《</a:t>
            </a:r>
            <a:r>
              <a:rPr kumimoji="1" lang="ja-JP" altLang="en-US" sz="2400" dirty="0"/>
              <a:t>奥の手</a:t>
            </a:r>
            <a:r>
              <a:rPr kumimoji="1" lang="en-US" altLang="ja-JP" sz="2400" dirty="0"/>
              <a:t>》</a:t>
            </a:r>
            <a:r>
              <a:rPr kumimoji="1" lang="ja-JP" altLang="en-US" sz="2400" dirty="0"/>
              <a:t>．</a:t>
            </a:r>
            <a:endParaRPr kumimoji="1" lang="en-US" altLang="ja-JP" sz="2400" dirty="0"/>
          </a:p>
          <a:p>
            <a:r>
              <a:rPr kumimoji="1" lang="ja-JP" altLang="en-US" sz="2400" dirty="0"/>
              <a:t>ただし，大変形では思いの外早い段階で収束困難に陥る事がある．（２次元だと，内角の１つが</a:t>
            </a:r>
            <a:r>
              <a:rPr kumimoji="1" lang="en-US" altLang="ja-JP" sz="2400" dirty="0"/>
              <a:t>180</a:t>
            </a:r>
            <a:r>
              <a:rPr kumimoji="1" lang="ja-JP" altLang="en-US" sz="2400" dirty="0"/>
              <a:t>度を超えて凹四角形になるなど．）メッシュが粗いと顕著．</a:t>
            </a:r>
            <a:endParaRPr kumimoji="1" lang="en-US" altLang="ja-JP" sz="2400" dirty="0"/>
          </a:p>
          <a:p>
            <a:r>
              <a:rPr lang="ja-JP" altLang="en-US" sz="2400" dirty="0"/>
              <a:t>メッシュのゆがみが酷いので，下記の様な警告が大量に出て来る．</a:t>
            </a:r>
            <a:br>
              <a:rPr lang="en-US" altLang="ja-JP" sz="2400" dirty="0"/>
            </a:br>
            <a:br>
              <a:rPr lang="en-US" altLang="ja-JP" sz="2400" dirty="0"/>
            </a:br>
            <a:br>
              <a:rPr lang="en-US" altLang="ja-JP" sz="2400" dirty="0"/>
            </a:br>
            <a:endParaRPr lang="en-US" altLang="ja-JP" sz="2400" dirty="0"/>
          </a:p>
          <a:p>
            <a:r>
              <a:rPr lang="ja-JP" altLang="en-US" sz="2400" dirty="0"/>
              <a:t>メッシュ形状が悪いとメッシュ収束性が悪くなる（アスペクト比硬化と類似）．ただし，根本的におかしい解を出すことは極稀．</a:t>
            </a:r>
            <a:endParaRPr lang="en-US" altLang="ja-JP" sz="2400" dirty="0"/>
          </a:p>
          <a:p>
            <a:r>
              <a:rPr lang="ja-JP" altLang="en-US" sz="2400" dirty="0"/>
              <a:t>節点反力振動が起こるのは避けられない．</a:t>
            </a:r>
            <a:endParaRPr lang="en-US" altLang="ja-JP" sz="2400" dirty="0"/>
          </a:p>
          <a:p>
            <a:endParaRPr kumimoji="1" lang="ja-JP" altLang="en-US" sz="2400" dirty="0"/>
          </a:p>
          <a:p>
            <a:endParaRPr kumimoji="1" lang="en-US" altLang="ja-JP" sz="2400" dirty="0"/>
          </a:p>
          <a:p>
            <a:endParaRPr kumimoji="1" lang="ja-JP" altLang="en-US" sz="2400" dirty="0"/>
          </a:p>
        </p:txBody>
      </p:sp>
      <p:sp>
        <p:nvSpPr>
          <p:cNvPr id="3" name="タイトル 2">
            <a:extLst>
              <a:ext uri="{FF2B5EF4-FFF2-40B4-BE49-F238E27FC236}">
                <a16:creationId xmlns:a16="http://schemas.microsoft.com/office/drawing/2014/main" id="{86ED0831-34C0-5C18-1C97-8530386694AE}"/>
              </a:ext>
            </a:extLst>
          </p:cNvPr>
          <p:cNvSpPr>
            <a:spLocks noGrp="1"/>
          </p:cNvSpPr>
          <p:nvPr>
            <p:ph type="title"/>
          </p:nvPr>
        </p:nvSpPr>
        <p:spPr/>
        <p:txBody>
          <a:bodyPr/>
          <a:lstStyle/>
          <a:p>
            <a:r>
              <a:rPr kumimoji="1" lang="ja-JP" altLang="en-US" dirty="0"/>
              <a:t>④</a:t>
            </a:r>
            <a:r>
              <a:rPr kumimoji="1" lang="en-US" altLang="ja-JP" dirty="0"/>
              <a:t>《</a:t>
            </a:r>
            <a:r>
              <a:rPr kumimoji="1" lang="ja-JP" altLang="en-US" dirty="0"/>
              <a:t>奥の手</a:t>
            </a:r>
            <a:r>
              <a:rPr kumimoji="1" lang="en-US" altLang="ja-JP" dirty="0"/>
              <a:t>》</a:t>
            </a:r>
            <a:r>
              <a:rPr kumimoji="1" lang="ja-JP" altLang="en-US" dirty="0"/>
              <a:t>の性能評価</a:t>
            </a:r>
          </a:p>
        </p:txBody>
      </p:sp>
      <p:sp>
        <p:nvSpPr>
          <p:cNvPr id="4" name="スライド番号プレースホルダー 3">
            <a:extLst>
              <a:ext uri="{FF2B5EF4-FFF2-40B4-BE49-F238E27FC236}">
                <a16:creationId xmlns:a16="http://schemas.microsoft.com/office/drawing/2014/main" id="{1BD5A9D1-F2F4-9396-0B98-BE65D9FFAA4E}"/>
              </a:ext>
            </a:extLst>
          </p:cNvPr>
          <p:cNvSpPr>
            <a:spLocks noGrp="1"/>
          </p:cNvSpPr>
          <p:nvPr>
            <p:ph type="sldNum" sz="quarter" idx="4"/>
          </p:nvPr>
        </p:nvSpPr>
        <p:spPr/>
        <p:txBody>
          <a:bodyPr/>
          <a:lstStyle/>
          <a:p>
            <a:r>
              <a:rPr lang="en-US" altLang="ja-JP"/>
              <a:t>P. </a:t>
            </a:r>
            <a:fld id="{F8FDF831-B0A3-4B44-A20D-7581D5587101}" type="slidenum">
              <a:rPr lang="ja-JP" altLang="en-US" smtClean="0"/>
              <a:pPr/>
              <a:t>66</a:t>
            </a:fld>
            <a:endParaRPr lang="ja-JP" altLang="en-US" dirty="0"/>
          </a:p>
        </p:txBody>
      </p:sp>
      <p:sp>
        <p:nvSpPr>
          <p:cNvPr id="7" name="テキスト ボックス 6">
            <a:extLst>
              <a:ext uri="{FF2B5EF4-FFF2-40B4-BE49-F238E27FC236}">
                <a16:creationId xmlns:a16="http://schemas.microsoft.com/office/drawing/2014/main" id="{EE8AA3FF-028A-3A75-D05E-DA2766B37AE6}"/>
              </a:ext>
            </a:extLst>
          </p:cNvPr>
          <p:cNvSpPr txBox="1"/>
          <p:nvPr/>
        </p:nvSpPr>
        <p:spPr>
          <a:xfrm>
            <a:off x="676932" y="3848851"/>
            <a:ext cx="10837204" cy="1200329"/>
          </a:xfrm>
          <a:prstGeom prst="rect">
            <a:avLst/>
          </a:prstGeom>
          <a:solidFill>
            <a:schemeClr val="tx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en-US" altLang="ja-JP" dirty="0">
                <a:solidFill>
                  <a:schemeClr val="bg1"/>
                </a:solidFill>
                <a:latin typeface="Consolas" panose="020B0609020204030204" pitchFamily="49" charset="0"/>
                <a:ea typeface="MS UI Gothic" panose="020B0600070205080204" pitchFamily="50" charset="-128"/>
              </a:rPr>
              <a:t>***WARNING: 5170 elements are distorted. Either the </a:t>
            </a:r>
            <a:r>
              <a:rPr kumimoji="1" lang="en-US" altLang="ja-JP" dirty="0" err="1">
                <a:solidFill>
                  <a:schemeClr val="bg1"/>
                </a:solidFill>
                <a:latin typeface="Consolas" panose="020B0609020204030204" pitchFamily="49" charset="0"/>
                <a:ea typeface="MS UI Gothic" panose="020B0600070205080204" pitchFamily="50" charset="-128"/>
              </a:rPr>
              <a:t>isoparametric</a:t>
            </a:r>
            <a:r>
              <a:rPr kumimoji="1" lang="en-US" altLang="ja-JP" dirty="0">
                <a:solidFill>
                  <a:schemeClr val="bg1"/>
                </a:solidFill>
                <a:latin typeface="Consolas" panose="020B0609020204030204" pitchFamily="49" charset="0"/>
                <a:ea typeface="MS UI Gothic" panose="020B0600070205080204" pitchFamily="50" charset="-128"/>
              </a:rPr>
              <a:t> angles are</a:t>
            </a:r>
          </a:p>
          <a:p>
            <a:r>
              <a:rPr kumimoji="1" lang="en-US" altLang="ja-JP" dirty="0">
                <a:solidFill>
                  <a:schemeClr val="bg1"/>
                </a:solidFill>
                <a:latin typeface="Consolas" panose="020B0609020204030204" pitchFamily="49" charset="0"/>
                <a:ea typeface="MS UI Gothic" panose="020B0600070205080204" pitchFamily="50" charset="-128"/>
              </a:rPr>
              <a:t>            out of the suggested limits or the triangular or tetrahedral</a:t>
            </a:r>
          </a:p>
          <a:p>
            <a:r>
              <a:rPr kumimoji="1" lang="en-US" altLang="ja-JP" dirty="0">
                <a:solidFill>
                  <a:schemeClr val="bg1"/>
                </a:solidFill>
                <a:latin typeface="Consolas" panose="020B0609020204030204" pitchFamily="49" charset="0"/>
                <a:ea typeface="MS UI Gothic" panose="020B0600070205080204" pitchFamily="50" charset="-128"/>
              </a:rPr>
              <a:t>            quality measure is bad. The elements have been identified in</a:t>
            </a:r>
          </a:p>
          <a:p>
            <a:r>
              <a:rPr kumimoji="1" lang="en-US" altLang="ja-JP" dirty="0">
                <a:solidFill>
                  <a:schemeClr val="bg1"/>
                </a:solidFill>
                <a:latin typeface="Consolas" panose="020B0609020204030204" pitchFamily="49" charset="0"/>
                <a:ea typeface="MS UI Gothic" panose="020B0600070205080204" pitchFamily="50" charset="-128"/>
              </a:rPr>
              <a:t>            element set </a:t>
            </a:r>
            <a:r>
              <a:rPr kumimoji="1" lang="en-US" altLang="ja-JP" dirty="0" err="1">
                <a:solidFill>
                  <a:schemeClr val="bg1"/>
                </a:solidFill>
                <a:latin typeface="Consolas" panose="020B0609020204030204" pitchFamily="49" charset="0"/>
                <a:ea typeface="MS UI Gothic" panose="020B0600070205080204" pitchFamily="50" charset="-128"/>
              </a:rPr>
              <a:t>WarnElemDistorted</a:t>
            </a:r>
            <a:r>
              <a:rPr kumimoji="1" lang="en-US" altLang="ja-JP" dirty="0">
                <a:solidFill>
                  <a:schemeClr val="bg1"/>
                </a:solidFill>
                <a:latin typeface="Consolas" panose="020B0609020204030204" pitchFamily="49" charset="0"/>
                <a:ea typeface="MS UI Gothic" panose="020B0600070205080204" pitchFamily="50" charset="-128"/>
              </a:rPr>
              <a:t>.</a:t>
            </a:r>
          </a:p>
        </p:txBody>
      </p:sp>
      <p:grpSp>
        <p:nvGrpSpPr>
          <p:cNvPr id="28" name="グループ化 27">
            <a:extLst>
              <a:ext uri="{FF2B5EF4-FFF2-40B4-BE49-F238E27FC236}">
                <a16:creationId xmlns:a16="http://schemas.microsoft.com/office/drawing/2014/main" id="{7C1A206A-E7E2-F3FF-0B92-EE4E87C984B3}"/>
              </a:ext>
            </a:extLst>
          </p:cNvPr>
          <p:cNvGrpSpPr/>
          <p:nvPr/>
        </p:nvGrpSpPr>
        <p:grpSpPr>
          <a:xfrm>
            <a:off x="7962758" y="612088"/>
            <a:ext cx="992801" cy="847165"/>
            <a:chOff x="7104538" y="612088"/>
            <a:chExt cx="992801" cy="847165"/>
          </a:xfrm>
        </p:grpSpPr>
        <p:sp>
          <p:nvSpPr>
            <p:cNvPr id="15" name="二等辺三角形 14">
              <a:extLst>
                <a:ext uri="{FF2B5EF4-FFF2-40B4-BE49-F238E27FC236}">
                  <a16:creationId xmlns:a16="http://schemas.microsoft.com/office/drawing/2014/main" id="{4932C55C-B202-B611-64AE-40FB7C7AEE9E}"/>
                </a:ext>
              </a:extLst>
            </p:cNvPr>
            <p:cNvSpPr/>
            <p:nvPr/>
          </p:nvSpPr>
          <p:spPr>
            <a:xfrm>
              <a:off x="7176120" y="689836"/>
              <a:ext cx="848378" cy="685481"/>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円/楕円 35">
              <a:extLst>
                <a:ext uri="{FF2B5EF4-FFF2-40B4-BE49-F238E27FC236}">
                  <a16:creationId xmlns:a16="http://schemas.microsoft.com/office/drawing/2014/main" id="{5C85D429-EC48-1645-AC20-071664D4986B}"/>
                </a:ext>
              </a:extLst>
            </p:cNvPr>
            <p:cNvSpPr/>
            <p:nvPr/>
          </p:nvSpPr>
          <p:spPr>
            <a:xfrm>
              <a:off x="7644172" y="612088"/>
              <a:ext cx="143164" cy="14426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35">
              <a:extLst>
                <a:ext uri="{FF2B5EF4-FFF2-40B4-BE49-F238E27FC236}">
                  <a16:creationId xmlns:a16="http://schemas.microsoft.com/office/drawing/2014/main" id="{AF31FA4B-B272-6BA2-4153-1C5EEB4E0039}"/>
                </a:ext>
              </a:extLst>
            </p:cNvPr>
            <p:cNvSpPr/>
            <p:nvPr/>
          </p:nvSpPr>
          <p:spPr>
            <a:xfrm>
              <a:off x="7104538" y="1303182"/>
              <a:ext cx="143164" cy="14426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35">
              <a:extLst>
                <a:ext uri="{FF2B5EF4-FFF2-40B4-BE49-F238E27FC236}">
                  <a16:creationId xmlns:a16="http://schemas.microsoft.com/office/drawing/2014/main" id="{74CD9724-DDE2-4E80-D62B-E7A6FD5B2DFB}"/>
                </a:ext>
              </a:extLst>
            </p:cNvPr>
            <p:cNvSpPr/>
            <p:nvPr/>
          </p:nvSpPr>
          <p:spPr>
            <a:xfrm>
              <a:off x="7954175" y="1303181"/>
              <a:ext cx="143164" cy="14426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35">
              <a:extLst>
                <a:ext uri="{FF2B5EF4-FFF2-40B4-BE49-F238E27FC236}">
                  <a16:creationId xmlns:a16="http://schemas.microsoft.com/office/drawing/2014/main" id="{8B564767-207D-3883-902B-46B021D8C068}"/>
                </a:ext>
              </a:extLst>
            </p:cNvPr>
            <p:cNvSpPr/>
            <p:nvPr/>
          </p:nvSpPr>
          <p:spPr>
            <a:xfrm>
              <a:off x="7356140" y="961019"/>
              <a:ext cx="143164" cy="14426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35">
              <a:extLst>
                <a:ext uri="{FF2B5EF4-FFF2-40B4-BE49-F238E27FC236}">
                  <a16:creationId xmlns:a16="http://schemas.microsoft.com/office/drawing/2014/main" id="{C72052B5-4058-6241-6B6C-F1EE93D65861}"/>
                </a:ext>
              </a:extLst>
            </p:cNvPr>
            <p:cNvSpPr/>
            <p:nvPr/>
          </p:nvSpPr>
          <p:spPr>
            <a:xfrm>
              <a:off x="7800313" y="961019"/>
              <a:ext cx="143164" cy="14426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35">
              <a:extLst>
                <a:ext uri="{FF2B5EF4-FFF2-40B4-BE49-F238E27FC236}">
                  <a16:creationId xmlns:a16="http://schemas.microsoft.com/office/drawing/2014/main" id="{3E1B11B4-BD34-0F0A-941A-403ADBFC6979}"/>
                </a:ext>
              </a:extLst>
            </p:cNvPr>
            <p:cNvSpPr/>
            <p:nvPr/>
          </p:nvSpPr>
          <p:spPr>
            <a:xfrm>
              <a:off x="7526637" y="1314984"/>
              <a:ext cx="143164" cy="14426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矢印: 右 36">
            <a:extLst>
              <a:ext uri="{FF2B5EF4-FFF2-40B4-BE49-F238E27FC236}">
                <a16:creationId xmlns:a16="http://schemas.microsoft.com/office/drawing/2014/main" id="{4B64C033-95EE-51D1-0912-A0E76E072E3C}"/>
              </a:ext>
            </a:extLst>
          </p:cNvPr>
          <p:cNvSpPr/>
          <p:nvPr/>
        </p:nvSpPr>
        <p:spPr>
          <a:xfrm>
            <a:off x="9306076" y="908720"/>
            <a:ext cx="384448" cy="32403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grpSp>
        <p:nvGrpSpPr>
          <p:cNvPr id="60" name="グループ化 59">
            <a:extLst>
              <a:ext uri="{FF2B5EF4-FFF2-40B4-BE49-F238E27FC236}">
                <a16:creationId xmlns:a16="http://schemas.microsoft.com/office/drawing/2014/main" id="{EA3D8BB3-944E-A107-5D59-7A91CFB1D30E}"/>
              </a:ext>
            </a:extLst>
          </p:cNvPr>
          <p:cNvGrpSpPr/>
          <p:nvPr/>
        </p:nvGrpSpPr>
        <p:grpSpPr>
          <a:xfrm>
            <a:off x="10071751" y="612088"/>
            <a:ext cx="992801" cy="847165"/>
            <a:chOff x="9213531" y="612088"/>
            <a:chExt cx="992801" cy="847165"/>
          </a:xfrm>
        </p:grpSpPr>
        <p:sp>
          <p:nvSpPr>
            <p:cNvPr id="30" name="二等辺三角形 29">
              <a:extLst>
                <a:ext uri="{FF2B5EF4-FFF2-40B4-BE49-F238E27FC236}">
                  <a16:creationId xmlns:a16="http://schemas.microsoft.com/office/drawing/2014/main" id="{98182190-289E-2383-818C-5C19A8E3C30A}"/>
                </a:ext>
              </a:extLst>
            </p:cNvPr>
            <p:cNvSpPr/>
            <p:nvPr/>
          </p:nvSpPr>
          <p:spPr>
            <a:xfrm>
              <a:off x="9285113" y="689836"/>
              <a:ext cx="848378" cy="685481"/>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円/楕円 35">
              <a:extLst>
                <a:ext uri="{FF2B5EF4-FFF2-40B4-BE49-F238E27FC236}">
                  <a16:creationId xmlns:a16="http://schemas.microsoft.com/office/drawing/2014/main" id="{8BC85EAA-8D06-C380-4371-576AD5E2B7C3}"/>
                </a:ext>
              </a:extLst>
            </p:cNvPr>
            <p:cNvSpPr/>
            <p:nvPr/>
          </p:nvSpPr>
          <p:spPr>
            <a:xfrm>
              <a:off x="9753165" y="612088"/>
              <a:ext cx="143164" cy="14426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5">
              <a:extLst>
                <a:ext uri="{FF2B5EF4-FFF2-40B4-BE49-F238E27FC236}">
                  <a16:creationId xmlns:a16="http://schemas.microsoft.com/office/drawing/2014/main" id="{10D26FC1-0355-5AE9-C8F7-33971EAC4CD8}"/>
                </a:ext>
              </a:extLst>
            </p:cNvPr>
            <p:cNvSpPr/>
            <p:nvPr/>
          </p:nvSpPr>
          <p:spPr>
            <a:xfrm>
              <a:off x="9213531" y="1303182"/>
              <a:ext cx="143164" cy="14426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5">
              <a:extLst>
                <a:ext uri="{FF2B5EF4-FFF2-40B4-BE49-F238E27FC236}">
                  <a16:creationId xmlns:a16="http://schemas.microsoft.com/office/drawing/2014/main" id="{07DC45C3-B95E-E690-E200-C2E34C0881A6}"/>
                </a:ext>
              </a:extLst>
            </p:cNvPr>
            <p:cNvSpPr/>
            <p:nvPr/>
          </p:nvSpPr>
          <p:spPr>
            <a:xfrm>
              <a:off x="10063168" y="1303181"/>
              <a:ext cx="143164" cy="14426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a:extLst>
                <a:ext uri="{FF2B5EF4-FFF2-40B4-BE49-F238E27FC236}">
                  <a16:creationId xmlns:a16="http://schemas.microsoft.com/office/drawing/2014/main" id="{4B6CFCCC-38F5-AA14-13CA-C03045095820}"/>
                </a:ext>
              </a:extLst>
            </p:cNvPr>
            <p:cNvCxnSpPr>
              <a:cxnSpLocks/>
            </p:cNvCxnSpPr>
            <p:nvPr/>
          </p:nvCxnSpPr>
          <p:spPr>
            <a:xfrm>
              <a:off x="9536715" y="1038133"/>
              <a:ext cx="186296" cy="961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A4CDB6BE-D464-37B7-A28B-171B36951DB7}"/>
                </a:ext>
              </a:extLst>
            </p:cNvPr>
            <p:cNvCxnSpPr>
              <a:cxnSpLocks/>
            </p:cNvCxnSpPr>
            <p:nvPr/>
          </p:nvCxnSpPr>
          <p:spPr>
            <a:xfrm flipH="1">
              <a:off x="9707212" y="1142462"/>
              <a:ext cx="25192" cy="2358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37B76EF4-DBFB-8FCF-DDE3-68A4CF7FCD76}"/>
                </a:ext>
              </a:extLst>
            </p:cNvPr>
            <p:cNvCxnSpPr>
              <a:cxnSpLocks/>
            </p:cNvCxnSpPr>
            <p:nvPr/>
          </p:nvCxnSpPr>
          <p:spPr>
            <a:xfrm flipV="1">
              <a:off x="9724673" y="1033154"/>
              <a:ext cx="259759" cy="1049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円/楕円 35">
              <a:extLst>
                <a:ext uri="{FF2B5EF4-FFF2-40B4-BE49-F238E27FC236}">
                  <a16:creationId xmlns:a16="http://schemas.microsoft.com/office/drawing/2014/main" id="{E7B5F5AC-4119-2A13-4879-879B6CFD9D43}"/>
                </a:ext>
              </a:extLst>
            </p:cNvPr>
            <p:cNvSpPr/>
            <p:nvPr/>
          </p:nvSpPr>
          <p:spPr>
            <a:xfrm>
              <a:off x="9684073" y="1085610"/>
              <a:ext cx="94721" cy="8771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5">
              <a:extLst>
                <a:ext uri="{FF2B5EF4-FFF2-40B4-BE49-F238E27FC236}">
                  <a16:creationId xmlns:a16="http://schemas.microsoft.com/office/drawing/2014/main" id="{572BF18D-308D-1222-2115-CE1A2CA68F67}"/>
                </a:ext>
              </a:extLst>
            </p:cNvPr>
            <p:cNvSpPr/>
            <p:nvPr/>
          </p:nvSpPr>
          <p:spPr>
            <a:xfrm>
              <a:off x="9465133" y="961019"/>
              <a:ext cx="143164" cy="14426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5">
              <a:extLst>
                <a:ext uri="{FF2B5EF4-FFF2-40B4-BE49-F238E27FC236}">
                  <a16:creationId xmlns:a16="http://schemas.microsoft.com/office/drawing/2014/main" id="{9CE35028-E28A-F942-D52C-D84783BACDCE}"/>
                </a:ext>
              </a:extLst>
            </p:cNvPr>
            <p:cNvSpPr/>
            <p:nvPr/>
          </p:nvSpPr>
          <p:spPr>
            <a:xfrm>
              <a:off x="9909306" y="961019"/>
              <a:ext cx="143164" cy="14426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a:extLst>
                <a:ext uri="{FF2B5EF4-FFF2-40B4-BE49-F238E27FC236}">
                  <a16:creationId xmlns:a16="http://schemas.microsoft.com/office/drawing/2014/main" id="{6AEC29FA-13E5-2198-6ADC-3BEACA0768B8}"/>
                </a:ext>
              </a:extLst>
            </p:cNvPr>
            <p:cNvSpPr/>
            <p:nvPr/>
          </p:nvSpPr>
          <p:spPr>
            <a:xfrm>
              <a:off x="9635630" y="1314984"/>
              <a:ext cx="143164" cy="14426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5019251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a16="http://schemas.microsoft.com/office/drawing/2014/main" id="{2E8335CE-6948-7FF4-F326-0963A0B93BAE}"/>
              </a:ext>
            </a:extLst>
          </p:cNvPr>
          <p:cNvSpPr>
            <a:spLocks noGrp="1"/>
          </p:cNvSpPr>
          <p:nvPr>
            <p:ph idx="1"/>
          </p:nvPr>
        </p:nvSpPr>
        <p:spPr/>
        <p:txBody>
          <a:bodyPr/>
          <a:lstStyle/>
          <a:p>
            <a:r>
              <a:rPr lang="en-US" altLang="ja-JP" dirty="0"/>
              <a:t>C3D10M</a:t>
            </a:r>
            <a:r>
              <a:rPr lang="ja-JP" altLang="en-US" dirty="0"/>
              <a:t>の非構造メッシュ（</a:t>
            </a:r>
            <a:r>
              <a:rPr lang="en-US" altLang="ja-JP" dirty="0"/>
              <a:t>11214</a:t>
            </a:r>
            <a:r>
              <a:rPr lang="ja-JP" altLang="en-US" dirty="0"/>
              <a:t>節点，</a:t>
            </a:r>
            <a:r>
              <a:rPr lang="en-US" altLang="ja-JP" dirty="0"/>
              <a:t>7335</a:t>
            </a:r>
            <a:r>
              <a:rPr lang="ja-JP" altLang="en-US" dirty="0"/>
              <a:t>要素）の要素中心と各面中心に節点を追加し六面体へと再分割した非構造メッシュ（</a:t>
            </a:r>
            <a:r>
              <a:rPr lang="en-US" altLang="ja-JP" dirty="0"/>
              <a:t>33907</a:t>
            </a:r>
            <a:r>
              <a:rPr lang="ja-JP" altLang="en-US" dirty="0"/>
              <a:t>節点，</a:t>
            </a:r>
            <a:r>
              <a:rPr lang="en-US" altLang="ja-JP" dirty="0"/>
              <a:t>29340</a:t>
            </a:r>
            <a:r>
              <a:rPr lang="ja-JP" altLang="en-US" dirty="0"/>
              <a:t>要素）</a:t>
            </a:r>
            <a:endParaRPr kumimoji="1" lang="ja-JP" altLang="en-US" dirty="0"/>
          </a:p>
          <a:p>
            <a:endParaRPr lang="ja-JP" altLang="en-US" dirty="0"/>
          </a:p>
        </p:txBody>
      </p:sp>
      <p:sp>
        <p:nvSpPr>
          <p:cNvPr id="3" name="タイトル 2">
            <a:extLst>
              <a:ext uri="{FF2B5EF4-FFF2-40B4-BE49-F238E27FC236}">
                <a16:creationId xmlns:a16="http://schemas.microsoft.com/office/drawing/2014/main" id="{86ED0831-34C0-5C18-1C97-8530386694AE}"/>
              </a:ext>
            </a:extLst>
          </p:cNvPr>
          <p:cNvSpPr>
            <a:spLocks noGrp="1"/>
          </p:cNvSpPr>
          <p:nvPr>
            <p:ph type="title"/>
          </p:nvPr>
        </p:nvSpPr>
        <p:spPr/>
        <p:txBody>
          <a:bodyPr/>
          <a:lstStyle/>
          <a:p>
            <a:r>
              <a:rPr kumimoji="1" lang="ja-JP" altLang="en-US" dirty="0"/>
              <a:t>④</a:t>
            </a:r>
            <a:r>
              <a:rPr kumimoji="1" lang="en-US" altLang="ja-JP" dirty="0"/>
              <a:t>《</a:t>
            </a:r>
            <a:r>
              <a:rPr kumimoji="1" lang="ja-JP" altLang="en-US" dirty="0"/>
              <a:t>奥の手</a:t>
            </a:r>
            <a:r>
              <a:rPr kumimoji="1" lang="en-US" altLang="ja-JP" dirty="0"/>
              <a:t>》</a:t>
            </a:r>
            <a:r>
              <a:rPr kumimoji="1" lang="ja-JP" altLang="en-US" dirty="0"/>
              <a:t>の性能評価</a:t>
            </a:r>
          </a:p>
        </p:txBody>
      </p:sp>
      <p:sp>
        <p:nvSpPr>
          <p:cNvPr id="4" name="スライド番号プレースホルダー 3">
            <a:extLst>
              <a:ext uri="{FF2B5EF4-FFF2-40B4-BE49-F238E27FC236}">
                <a16:creationId xmlns:a16="http://schemas.microsoft.com/office/drawing/2014/main" id="{1BD5A9D1-F2F4-9396-0B98-BE65D9FFAA4E}"/>
              </a:ext>
            </a:extLst>
          </p:cNvPr>
          <p:cNvSpPr>
            <a:spLocks noGrp="1"/>
          </p:cNvSpPr>
          <p:nvPr>
            <p:ph type="sldNum" sz="quarter" idx="4"/>
          </p:nvPr>
        </p:nvSpPr>
        <p:spPr/>
        <p:txBody>
          <a:bodyPr/>
          <a:lstStyle/>
          <a:p>
            <a:r>
              <a:rPr lang="en-US" altLang="ja-JP"/>
              <a:t>P. </a:t>
            </a:r>
            <a:fld id="{F8FDF831-B0A3-4B44-A20D-7581D5587101}" type="slidenum">
              <a:rPr lang="ja-JP" altLang="en-US" smtClean="0"/>
              <a:pPr/>
              <a:t>67</a:t>
            </a:fld>
            <a:endParaRPr lang="ja-JP" altLang="en-US" dirty="0"/>
          </a:p>
        </p:txBody>
      </p:sp>
      <p:pic>
        <p:nvPicPr>
          <p:cNvPr id="8" name="Mises-T10toH8-C3D8">
            <a:hlinkClick r:id="" action="ppaction://media"/>
            <a:extLst>
              <a:ext uri="{FF2B5EF4-FFF2-40B4-BE49-F238E27FC236}">
                <a16:creationId xmlns:a16="http://schemas.microsoft.com/office/drawing/2014/main" id="{2960E959-5ADF-DC1C-B548-9DBA1FDDA1E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1455356"/>
            <a:ext cx="6096000" cy="4318562"/>
          </a:xfrm>
          <a:prstGeom prst="rect">
            <a:avLst/>
          </a:prstGeom>
        </p:spPr>
      </p:pic>
      <p:pic>
        <p:nvPicPr>
          <p:cNvPr id="9" name="Pressure-T10toH8-C3D8">
            <a:hlinkClick r:id="" action="ppaction://media"/>
            <a:extLst>
              <a:ext uri="{FF2B5EF4-FFF2-40B4-BE49-F238E27FC236}">
                <a16:creationId xmlns:a16="http://schemas.microsoft.com/office/drawing/2014/main" id="{487928DC-B8EE-498E-C9F9-CC51F5A8FBE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095073" y="1450983"/>
            <a:ext cx="6096001" cy="4318562"/>
          </a:xfrm>
          <a:prstGeom prst="rect">
            <a:avLst/>
          </a:prstGeom>
        </p:spPr>
      </p:pic>
      <p:sp>
        <p:nvSpPr>
          <p:cNvPr id="2" name="テキスト ボックス 1">
            <a:extLst>
              <a:ext uri="{FF2B5EF4-FFF2-40B4-BE49-F238E27FC236}">
                <a16:creationId xmlns:a16="http://schemas.microsoft.com/office/drawing/2014/main" id="{25DC70AF-8E57-D2D9-FB5E-07D56B4246E4}"/>
              </a:ext>
            </a:extLst>
          </p:cNvPr>
          <p:cNvSpPr txBox="1"/>
          <p:nvPr/>
        </p:nvSpPr>
        <p:spPr>
          <a:xfrm>
            <a:off x="47328" y="3058691"/>
            <a:ext cx="1308371" cy="707886"/>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latin typeface="MS UI Gothic" panose="020B0600070205080204" pitchFamily="50" charset="-128"/>
                <a:ea typeface="MS UI Gothic" panose="020B0600070205080204" pitchFamily="50" charset="-128"/>
              </a:rPr>
              <a:t>Mises</a:t>
            </a:r>
            <a:r>
              <a:rPr kumimoji="1" lang="ja-JP" altLang="en-US" sz="2000" dirty="0">
                <a:latin typeface="MS UI Gothic" panose="020B0600070205080204" pitchFamily="50" charset="-128"/>
                <a:ea typeface="MS UI Gothic" panose="020B0600070205080204" pitchFamily="50" charset="-128"/>
              </a:rPr>
              <a:t>応力</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時刻歴</a:t>
            </a:r>
          </a:p>
        </p:txBody>
      </p:sp>
      <p:sp>
        <p:nvSpPr>
          <p:cNvPr id="5" name="テキスト ボックス 4">
            <a:extLst>
              <a:ext uri="{FF2B5EF4-FFF2-40B4-BE49-F238E27FC236}">
                <a16:creationId xmlns:a16="http://schemas.microsoft.com/office/drawing/2014/main" id="{F8220577-CB01-7F5F-40DF-F82DA21F1C06}"/>
              </a:ext>
            </a:extLst>
          </p:cNvPr>
          <p:cNvSpPr txBox="1"/>
          <p:nvPr/>
        </p:nvSpPr>
        <p:spPr>
          <a:xfrm>
            <a:off x="6320458" y="3058691"/>
            <a:ext cx="954107" cy="707886"/>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圧力</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時刻歴</a:t>
            </a:r>
          </a:p>
        </p:txBody>
      </p:sp>
      <p:sp>
        <p:nvSpPr>
          <p:cNvPr id="7" name="四角形: 角を丸くする 6">
            <a:extLst>
              <a:ext uri="{FF2B5EF4-FFF2-40B4-BE49-F238E27FC236}">
                <a16:creationId xmlns:a16="http://schemas.microsoft.com/office/drawing/2014/main" id="{54CFDA72-6256-866F-4117-D1BA5F5CACD0}"/>
              </a:ext>
            </a:extLst>
          </p:cNvPr>
          <p:cNvSpPr/>
          <p:nvPr/>
        </p:nvSpPr>
        <p:spPr>
          <a:xfrm>
            <a:off x="2734034" y="5747890"/>
            <a:ext cx="6722077" cy="59036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S UI Gothic" panose="020B0600070205080204" pitchFamily="50" charset="-128"/>
                <a:ea typeface="MS UI Gothic" panose="020B0600070205080204" pitchFamily="50" charset="-128"/>
              </a:rPr>
              <a:t>やや早期の収束困難＆圧力チェッカーボーディング</a:t>
            </a:r>
          </a:p>
        </p:txBody>
      </p:sp>
    </p:spTree>
    <p:extLst>
      <p:ext uri="{BB962C8B-B14F-4D97-AF65-F5344CB8AC3E}">
        <p14:creationId xmlns:p14="http://schemas.microsoft.com/office/powerpoint/2010/main" val="27777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 fill="hold"/>
                                        <p:tgtEl>
                                          <p:spTgt spid="8"/>
                                        </p:tgtEl>
                                      </p:cBhvr>
                                    </p:cmd>
                                  </p:childTnLst>
                                </p:cTn>
                              </p:par>
                              <p:par>
                                <p:cTn id="7" presetID="1" presetClass="mediacall" presetSubtype="0" fill="hold" nodeType="withEffect">
                                  <p:stCondLst>
                                    <p:cond delay="0"/>
                                  </p:stCondLst>
                                  <p:childTnLst>
                                    <p:cmd type="call" cmd="playFrom(0.0)">
                                      <p:cBhvr>
                                        <p:cTn id="8" dur="25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8"/>
                  </p:tgtEl>
                </p:cond>
              </p:nextCondLst>
            </p:seq>
            <p:video>
              <p:cMediaNode vol="80000">
                <p:cTn id="19" fill="hold" display="0">
                  <p:stCondLst>
                    <p:cond delay="indefinite"/>
                  </p:stCondLst>
                </p:cTn>
                <p:tgtEl>
                  <p:spTgt spid="9"/>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a16="http://schemas.microsoft.com/office/drawing/2014/main" id="{2E8335CE-6948-7FF4-F326-0963A0B93BAE}"/>
              </a:ext>
            </a:extLst>
          </p:cNvPr>
          <p:cNvSpPr>
            <a:spLocks noGrp="1"/>
          </p:cNvSpPr>
          <p:nvPr>
            <p:ph idx="1"/>
          </p:nvPr>
        </p:nvSpPr>
        <p:spPr/>
        <p:txBody>
          <a:bodyPr/>
          <a:lstStyle/>
          <a:p>
            <a:r>
              <a:rPr lang="en-US" altLang="ja-JP" dirty="0"/>
              <a:t>C3D10M</a:t>
            </a:r>
            <a:r>
              <a:rPr lang="ja-JP" altLang="en-US" dirty="0"/>
              <a:t>の非構造メッシュ（</a:t>
            </a:r>
            <a:r>
              <a:rPr lang="en-US" altLang="ja-JP" dirty="0"/>
              <a:t>11214</a:t>
            </a:r>
            <a:r>
              <a:rPr lang="ja-JP" altLang="en-US" dirty="0"/>
              <a:t>節点，</a:t>
            </a:r>
            <a:r>
              <a:rPr lang="en-US" altLang="ja-JP" dirty="0"/>
              <a:t>7335</a:t>
            </a:r>
            <a:r>
              <a:rPr lang="ja-JP" altLang="en-US" dirty="0"/>
              <a:t>要素）の要素中心と各面中心に節点を追加し六面体へと再分割した非構造メッシュ（</a:t>
            </a:r>
            <a:r>
              <a:rPr lang="en-US" altLang="ja-JP" dirty="0"/>
              <a:t>33907</a:t>
            </a:r>
            <a:r>
              <a:rPr lang="ja-JP" altLang="en-US" dirty="0"/>
              <a:t>節点，</a:t>
            </a:r>
            <a:r>
              <a:rPr lang="en-US" altLang="ja-JP" dirty="0"/>
              <a:t>29340</a:t>
            </a:r>
            <a:r>
              <a:rPr lang="ja-JP" altLang="en-US" dirty="0"/>
              <a:t>要素）</a:t>
            </a:r>
            <a:endParaRPr kumimoji="1" lang="ja-JP" altLang="en-US" dirty="0"/>
          </a:p>
          <a:p>
            <a:endParaRPr lang="ja-JP" altLang="en-US" dirty="0"/>
          </a:p>
        </p:txBody>
      </p:sp>
      <p:sp>
        <p:nvSpPr>
          <p:cNvPr id="3" name="タイトル 2">
            <a:extLst>
              <a:ext uri="{FF2B5EF4-FFF2-40B4-BE49-F238E27FC236}">
                <a16:creationId xmlns:a16="http://schemas.microsoft.com/office/drawing/2014/main" id="{86ED0831-34C0-5C18-1C97-8530386694AE}"/>
              </a:ext>
            </a:extLst>
          </p:cNvPr>
          <p:cNvSpPr>
            <a:spLocks noGrp="1"/>
          </p:cNvSpPr>
          <p:nvPr>
            <p:ph type="title"/>
          </p:nvPr>
        </p:nvSpPr>
        <p:spPr/>
        <p:txBody>
          <a:bodyPr/>
          <a:lstStyle/>
          <a:p>
            <a:r>
              <a:rPr kumimoji="1" lang="ja-JP" altLang="en-US" dirty="0"/>
              <a:t>④</a:t>
            </a:r>
            <a:r>
              <a:rPr kumimoji="1" lang="en-US" altLang="ja-JP" dirty="0"/>
              <a:t>《</a:t>
            </a:r>
            <a:r>
              <a:rPr kumimoji="1" lang="ja-JP" altLang="en-US" dirty="0"/>
              <a:t>奥の手</a:t>
            </a:r>
            <a:r>
              <a:rPr kumimoji="1" lang="en-US" altLang="ja-JP" dirty="0"/>
              <a:t>》</a:t>
            </a:r>
            <a:r>
              <a:rPr kumimoji="1" lang="ja-JP" altLang="en-US" dirty="0"/>
              <a:t>の性能評価</a:t>
            </a:r>
          </a:p>
        </p:txBody>
      </p:sp>
      <p:sp>
        <p:nvSpPr>
          <p:cNvPr id="4" name="スライド番号プレースホルダー 3">
            <a:extLst>
              <a:ext uri="{FF2B5EF4-FFF2-40B4-BE49-F238E27FC236}">
                <a16:creationId xmlns:a16="http://schemas.microsoft.com/office/drawing/2014/main" id="{1BD5A9D1-F2F4-9396-0B98-BE65D9FFAA4E}"/>
              </a:ext>
            </a:extLst>
          </p:cNvPr>
          <p:cNvSpPr>
            <a:spLocks noGrp="1"/>
          </p:cNvSpPr>
          <p:nvPr>
            <p:ph type="sldNum" sz="quarter" idx="4"/>
          </p:nvPr>
        </p:nvSpPr>
        <p:spPr/>
        <p:txBody>
          <a:bodyPr/>
          <a:lstStyle/>
          <a:p>
            <a:r>
              <a:rPr lang="en-US" altLang="ja-JP"/>
              <a:t>P. </a:t>
            </a:r>
            <a:fld id="{F8FDF831-B0A3-4B44-A20D-7581D5587101}" type="slidenum">
              <a:rPr lang="ja-JP" altLang="en-US" smtClean="0"/>
              <a:pPr/>
              <a:t>68</a:t>
            </a:fld>
            <a:endParaRPr lang="ja-JP" altLang="en-US" dirty="0"/>
          </a:p>
        </p:txBody>
      </p:sp>
      <p:pic>
        <p:nvPicPr>
          <p:cNvPr id="5" name="図 4" descr="カラフルな光のcg&#10;&#10;自動的に生成された説明">
            <a:extLst>
              <a:ext uri="{FF2B5EF4-FFF2-40B4-BE49-F238E27FC236}">
                <a16:creationId xmlns:a16="http://schemas.microsoft.com/office/drawing/2014/main" id="{6294EDB9-8EFB-8A33-5D40-D7E229BEB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2565" y="1412776"/>
            <a:ext cx="7025938" cy="4984851"/>
          </a:xfrm>
          <a:prstGeom prst="rect">
            <a:avLst/>
          </a:prstGeom>
        </p:spPr>
      </p:pic>
      <p:sp>
        <p:nvSpPr>
          <p:cNvPr id="2" name="テキスト ボックス 1">
            <a:extLst>
              <a:ext uri="{FF2B5EF4-FFF2-40B4-BE49-F238E27FC236}">
                <a16:creationId xmlns:a16="http://schemas.microsoft.com/office/drawing/2014/main" id="{24BB82BE-7753-9228-B3B2-C90C3AFE68C6}"/>
              </a:ext>
            </a:extLst>
          </p:cNvPr>
          <p:cNvSpPr txBox="1"/>
          <p:nvPr/>
        </p:nvSpPr>
        <p:spPr>
          <a:xfrm>
            <a:off x="1631504" y="3075057"/>
            <a:ext cx="1723549" cy="707886"/>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解析初期の</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底面節点反力</a:t>
            </a:r>
          </a:p>
        </p:txBody>
      </p:sp>
      <p:sp>
        <p:nvSpPr>
          <p:cNvPr id="7" name="四角形: 角を丸くする 6">
            <a:extLst>
              <a:ext uri="{FF2B5EF4-FFF2-40B4-BE49-F238E27FC236}">
                <a16:creationId xmlns:a16="http://schemas.microsoft.com/office/drawing/2014/main" id="{8D169D18-0D0F-9F26-7048-AA218AF9883C}"/>
              </a:ext>
            </a:extLst>
          </p:cNvPr>
          <p:cNvSpPr/>
          <p:nvPr/>
        </p:nvSpPr>
        <p:spPr>
          <a:xfrm>
            <a:off x="8615760" y="5040189"/>
            <a:ext cx="3038636" cy="59036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S UI Gothic" panose="020B0600070205080204" pitchFamily="50" charset="-128"/>
                <a:ea typeface="MS UI Gothic" panose="020B0600070205080204" pitchFamily="50" charset="-128"/>
              </a:rPr>
              <a:t>節点反力振動</a:t>
            </a:r>
            <a:r>
              <a:rPr lang="ja-JP" altLang="en-US" sz="2400" dirty="0">
                <a:solidFill>
                  <a:schemeClr val="tx1"/>
                </a:solidFill>
                <a:latin typeface="MS UI Gothic" panose="020B0600070205080204" pitchFamily="50" charset="-128"/>
                <a:ea typeface="MS UI Gothic" panose="020B0600070205080204" pitchFamily="50" charset="-128"/>
              </a:rPr>
              <a:t>あり</a:t>
            </a: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5430920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a16="http://schemas.microsoft.com/office/drawing/2014/main" id="{2E8335CE-6948-7FF4-F326-0963A0B93BAE}"/>
              </a:ext>
            </a:extLst>
          </p:cNvPr>
          <p:cNvSpPr>
            <a:spLocks noGrp="1"/>
          </p:cNvSpPr>
          <p:nvPr>
            <p:ph idx="1"/>
          </p:nvPr>
        </p:nvSpPr>
        <p:spPr/>
        <p:txBody>
          <a:bodyPr/>
          <a:lstStyle/>
          <a:p>
            <a:r>
              <a:rPr lang="ja-JP" altLang="en-US" dirty="0"/>
              <a:t>先のメッシュの間隔を半分にした非構造メッシュ（</a:t>
            </a:r>
            <a:r>
              <a:rPr lang="en-US" altLang="ja-JP" dirty="0">
                <a:solidFill>
                  <a:srgbClr val="FF0000"/>
                </a:solidFill>
              </a:rPr>
              <a:t>250109</a:t>
            </a:r>
            <a:r>
              <a:rPr lang="ja-JP" altLang="en-US" dirty="0">
                <a:solidFill>
                  <a:srgbClr val="FF0000"/>
                </a:solidFill>
              </a:rPr>
              <a:t>節点，</a:t>
            </a:r>
            <a:r>
              <a:rPr lang="en-US" altLang="ja-JP" dirty="0">
                <a:solidFill>
                  <a:srgbClr val="FF0000"/>
                </a:solidFill>
              </a:rPr>
              <a:t>223284</a:t>
            </a:r>
            <a:r>
              <a:rPr lang="ja-JP" altLang="en-US" dirty="0">
                <a:solidFill>
                  <a:srgbClr val="FF0000"/>
                </a:solidFill>
              </a:rPr>
              <a:t>要素</a:t>
            </a:r>
            <a:r>
              <a:rPr lang="ja-JP" altLang="en-US" dirty="0"/>
              <a:t>）</a:t>
            </a:r>
          </a:p>
        </p:txBody>
      </p:sp>
      <p:sp>
        <p:nvSpPr>
          <p:cNvPr id="3" name="タイトル 2">
            <a:extLst>
              <a:ext uri="{FF2B5EF4-FFF2-40B4-BE49-F238E27FC236}">
                <a16:creationId xmlns:a16="http://schemas.microsoft.com/office/drawing/2014/main" id="{86ED0831-34C0-5C18-1C97-8530386694AE}"/>
              </a:ext>
            </a:extLst>
          </p:cNvPr>
          <p:cNvSpPr>
            <a:spLocks noGrp="1"/>
          </p:cNvSpPr>
          <p:nvPr>
            <p:ph type="title"/>
          </p:nvPr>
        </p:nvSpPr>
        <p:spPr/>
        <p:txBody>
          <a:bodyPr/>
          <a:lstStyle/>
          <a:p>
            <a:r>
              <a:rPr kumimoji="1" lang="ja-JP" altLang="en-US" dirty="0"/>
              <a:t>④</a:t>
            </a:r>
            <a:r>
              <a:rPr kumimoji="1" lang="en-US" altLang="ja-JP" dirty="0"/>
              <a:t>《</a:t>
            </a:r>
            <a:r>
              <a:rPr kumimoji="1" lang="ja-JP" altLang="en-US" dirty="0"/>
              <a:t>奥の手</a:t>
            </a:r>
            <a:r>
              <a:rPr kumimoji="1" lang="en-US" altLang="ja-JP" dirty="0"/>
              <a:t>》</a:t>
            </a:r>
            <a:r>
              <a:rPr kumimoji="1" lang="ja-JP" altLang="en-US" dirty="0"/>
              <a:t>の性能評価</a:t>
            </a:r>
          </a:p>
        </p:txBody>
      </p:sp>
      <p:sp>
        <p:nvSpPr>
          <p:cNvPr id="4" name="スライド番号プレースホルダー 3">
            <a:extLst>
              <a:ext uri="{FF2B5EF4-FFF2-40B4-BE49-F238E27FC236}">
                <a16:creationId xmlns:a16="http://schemas.microsoft.com/office/drawing/2014/main" id="{1BD5A9D1-F2F4-9396-0B98-BE65D9FFAA4E}"/>
              </a:ext>
            </a:extLst>
          </p:cNvPr>
          <p:cNvSpPr>
            <a:spLocks noGrp="1"/>
          </p:cNvSpPr>
          <p:nvPr>
            <p:ph type="sldNum" sz="quarter" idx="4"/>
          </p:nvPr>
        </p:nvSpPr>
        <p:spPr/>
        <p:txBody>
          <a:bodyPr/>
          <a:lstStyle/>
          <a:p>
            <a:r>
              <a:rPr lang="en-US" altLang="ja-JP"/>
              <a:t>P. </a:t>
            </a:r>
            <a:fld id="{F8FDF831-B0A3-4B44-A20D-7581D5587101}" type="slidenum">
              <a:rPr lang="ja-JP" altLang="en-US" smtClean="0"/>
              <a:pPr/>
              <a:t>69</a:t>
            </a:fld>
            <a:endParaRPr lang="ja-JP" altLang="en-US" dirty="0"/>
          </a:p>
        </p:txBody>
      </p:sp>
      <p:pic>
        <p:nvPicPr>
          <p:cNvPr id="2" name="Mises-T10toH8-C3D8-fine">
            <a:hlinkClick r:id="" action="ppaction://media"/>
            <a:extLst>
              <a:ext uri="{FF2B5EF4-FFF2-40B4-BE49-F238E27FC236}">
                <a16:creationId xmlns:a16="http://schemas.microsoft.com/office/drawing/2014/main" id="{F8515702-91AF-C0A9-60EA-B80A550A129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1094318"/>
            <a:ext cx="6096000" cy="4318562"/>
          </a:xfrm>
          <a:prstGeom prst="rect">
            <a:avLst/>
          </a:prstGeom>
        </p:spPr>
      </p:pic>
      <p:pic>
        <p:nvPicPr>
          <p:cNvPr id="5" name="Pressure-T10toH8-C3D8-fine">
            <a:hlinkClick r:id="" action="ppaction://media"/>
            <a:extLst>
              <a:ext uri="{FF2B5EF4-FFF2-40B4-BE49-F238E27FC236}">
                <a16:creationId xmlns:a16="http://schemas.microsoft.com/office/drawing/2014/main" id="{06C42B92-DE4E-7004-6D2A-DA0325EF5BFE}"/>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091880" y="1094319"/>
            <a:ext cx="6096000" cy="4318562"/>
          </a:xfrm>
          <a:prstGeom prst="rect">
            <a:avLst/>
          </a:prstGeom>
        </p:spPr>
      </p:pic>
      <p:sp>
        <p:nvSpPr>
          <p:cNvPr id="7" name="テキスト ボックス 6">
            <a:extLst>
              <a:ext uri="{FF2B5EF4-FFF2-40B4-BE49-F238E27FC236}">
                <a16:creationId xmlns:a16="http://schemas.microsoft.com/office/drawing/2014/main" id="{E30A2839-4706-8EAA-FD93-77FD50767A27}"/>
              </a:ext>
            </a:extLst>
          </p:cNvPr>
          <p:cNvSpPr txBox="1"/>
          <p:nvPr/>
        </p:nvSpPr>
        <p:spPr>
          <a:xfrm>
            <a:off x="47328" y="3058691"/>
            <a:ext cx="1308371" cy="707886"/>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latin typeface="MS UI Gothic" panose="020B0600070205080204" pitchFamily="50" charset="-128"/>
                <a:ea typeface="MS UI Gothic" panose="020B0600070205080204" pitchFamily="50" charset="-128"/>
              </a:rPr>
              <a:t>Mises</a:t>
            </a:r>
            <a:r>
              <a:rPr kumimoji="1" lang="ja-JP" altLang="en-US" sz="2000" dirty="0">
                <a:latin typeface="MS UI Gothic" panose="020B0600070205080204" pitchFamily="50" charset="-128"/>
                <a:ea typeface="MS UI Gothic" panose="020B0600070205080204" pitchFamily="50" charset="-128"/>
              </a:rPr>
              <a:t>応力</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時刻歴</a:t>
            </a:r>
          </a:p>
        </p:txBody>
      </p:sp>
      <p:sp>
        <p:nvSpPr>
          <p:cNvPr id="8" name="テキスト ボックス 7">
            <a:extLst>
              <a:ext uri="{FF2B5EF4-FFF2-40B4-BE49-F238E27FC236}">
                <a16:creationId xmlns:a16="http://schemas.microsoft.com/office/drawing/2014/main" id="{A8C01178-6123-D4A2-19A8-1DD8E7B7A2A4}"/>
              </a:ext>
            </a:extLst>
          </p:cNvPr>
          <p:cNvSpPr txBox="1"/>
          <p:nvPr/>
        </p:nvSpPr>
        <p:spPr>
          <a:xfrm>
            <a:off x="6320458" y="3058691"/>
            <a:ext cx="954107" cy="707886"/>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圧力</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時刻歴</a:t>
            </a:r>
          </a:p>
        </p:txBody>
      </p:sp>
      <p:sp>
        <p:nvSpPr>
          <p:cNvPr id="9" name="四角形: 角を丸くする 8">
            <a:extLst>
              <a:ext uri="{FF2B5EF4-FFF2-40B4-BE49-F238E27FC236}">
                <a16:creationId xmlns:a16="http://schemas.microsoft.com/office/drawing/2014/main" id="{5BD2E5D2-7C4E-CBF8-9FB1-338008695AAE}"/>
              </a:ext>
            </a:extLst>
          </p:cNvPr>
          <p:cNvSpPr/>
          <p:nvPr/>
        </p:nvSpPr>
        <p:spPr>
          <a:xfrm>
            <a:off x="2734034" y="5747890"/>
            <a:ext cx="6722077" cy="590364"/>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S UI Gothic" panose="020B0600070205080204" pitchFamily="50" charset="-128"/>
                <a:ea typeface="MS UI Gothic" panose="020B0600070205080204" pitchFamily="50" charset="-128"/>
              </a:rPr>
              <a:t>猛烈にメッシュを切れば比較的良好な解</a:t>
            </a:r>
          </a:p>
        </p:txBody>
      </p:sp>
    </p:spTree>
    <p:extLst>
      <p:ext uri="{BB962C8B-B14F-4D97-AF65-F5344CB8AC3E}">
        <p14:creationId xmlns:p14="http://schemas.microsoft.com/office/powerpoint/2010/main" val="36602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75" fill="hold"/>
                                        <p:tgtEl>
                                          <p:spTgt spid="2"/>
                                        </p:tgtEl>
                                      </p:cBhvr>
                                    </p:cmd>
                                  </p:childTnLst>
                                </p:cTn>
                              </p:par>
                              <p:par>
                                <p:cTn id="7" presetID="1" presetClass="mediacall" presetSubtype="0" fill="hold" nodeType="withEffect">
                                  <p:stCondLst>
                                    <p:cond delay="0"/>
                                  </p:stCondLst>
                                  <p:childTnLst>
                                    <p:cmd type="call" cmd="playFrom(0.0)">
                                      <p:cBhvr>
                                        <p:cTn id="8" dur="78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2"/>
                  </p:tgtEl>
                </p:cond>
              </p:nextCondLst>
            </p:seq>
            <p:video>
              <p:cMediaNode vol="80000">
                <p:cTn id="19"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dirty="0"/>
                  <a:t>微圧縮性とは？：</a:t>
                </a:r>
                <a:br>
                  <a:rPr lang="en-US" altLang="ja-JP" dirty="0"/>
                </a:br>
                <a:r>
                  <a:rPr lang="ja-JP" altLang="en-US" dirty="0"/>
                  <a:t>高い圧力を加えても全然縮まない性質．（体積弾性率</a:t>
                </a:r>
                <a14:m>
                  <m:oMath xmlns:m="http://schemas.openxmlformats.org/officeDocument/2006/math">
                    <m:r>
                      <a:rPr lang="en-US" altLang="ja-JP" b="0" i="1" smtClean="0">
                        <a:latin typeface="Cambria Math" panose="02040503050406030204" pitchFamily="18" charset="0"/>
                      </a:rPr>
                      <m:t>𝐾</m:t>
                    </m:r>
                  </m:oMath>
                </a14:m>
                <a:r>
                  <a:rPr lang="ja-JP" altLang="en-US" dirty="0"/>
                  <a:t> </a:t>
                </a:r>
                <a:r>
                  <a:rPr lang="en-US" altLang="ja-JP" dirty="0"/>
                  <a:t>&gt;&gt; </a:t>
                </a:r>
                <a:r>
                  <a:rPr lang="ja-JP" altLang="en-US" dirty="0"/>
                  <a:t>横弾性率</a:t>
                </a:r>
                <a14:m>
                  <m:oMath xmlns:m="http://schemas.openxmlformats.org/officeDocument/2006/math">
                    <m:r>
                      <a:rPr lang="en-US" altLang="ja-JP" b="0" i="1" smtClean="0">
                        <a:latin typeface="Cambria Math" panose="02040503050406030204" pitchFamily="18" charset="0"/>
                      </a:rPr>
                      <m:t>𝐺</m:t>
                    </m:r>
                  </m:oMath>
                </a14:m>
                <a:r>
                  <a:rPr lang="ja-JP" altLang="en-US" dirty="0"/>
                  <a:t>）</a:t>
                </a:r>
                <a:endParaRPr lang="en-US" altLang="ja-JP" dirty="0"/>
              </a:p>
              <a:p>
                <a:pPr lvl="0"/>
                <a:r>
                  <a:rPr lang="ja-JP" altLang="en-US" sz="2400" dirty="0"/>
                  <a:t>具体例：</a:t>
                </a:r>
                <a:endParaRPr lang="en-US" altLang="ja-JP" sz="2400" dirty="0"/>
              </a:p>
              <a:p>
                <a:pPr lvl="1"/>
                <a:r>
                  <a:rPr lang="ja-JP" altLang="en-US" dirty="0">
                    <a:solidFill>
                      <a:srgbClr val="FF0000"/>
                    </a:solidFill>
                  </a:rPr>
                  <a:t>ゴム・生体の</a:t>
                </a:r>
                <a:r>
                  <a:rPr lang="en-US" altLang="ja-JP" dirty="0">
                    <a:solidFill>
                      <a:srgbClr val="FF0000"/>
                    </a:solidFill>
                  </a:rPr>
                  <a:t>(</a:t>
                </a:r>
                <a:r>
                  <a:rPr lang="ja-JP" altLang="en-US" dirty="0">
                    <a:solidFill>
                      <a:srgbClr val="FF0000"/>
                    </a:solidFill>
                  </a:rPr>
                  <a:t>超</a:t>
                </a:r>
                <a:r>
                  <a:rPr lang="en-US" altLang="ja-JP" dirty="0">
                    <a:solidFill>
                      <a:srgbClr val="FF0000"/>
                    </a:solidFill>
                  </a:rPr>
                  <a:t>)</a:t>
                </a:r>
                <a:r>
                  <a:rPr lang="ja-JP" altLang="en-US" dirty="0">
                    <a:solidFill>
                      <a:srgbClr val="FF0000"/>
                    </a:solidFill>
                  </a:rPr>
                  <a:t>弾性変形（ポアソン比が常に</a:t>
                </a:r>
                <a:r>
                  <a:rPr lang="en-US" altLang="ja-JP" dirty="0">
                    <a:solidFill>
                      <a:srgbClr val="FF0000"/>
                    </a:solidFill>
                  </a:rPr>
                  <a:t>0.5</a:t>
                </a:r>
                <a:r>
                  <a:rPr lang="ja-JP" altLang="en-US" dirty="0">
                    <a:solidFill>
                      <a:srgbClr val="FF0000"/>
                    </a:solidFill>
                  </a:rPr>
                  <a:t>付近）</a:t>
                </a:r>
                <a:endParaRPr lang="en-US" altLang="ja-JP" dirty="0">
                  <a:solidFill>
                    <a:srgbClr val="FF0000"/>
                  </a:solidFill>
                </a:endParaRPr>
              </a:p>
              <a:p>
                <a:pPr lvl="1"/>
                <a:r>
                  <a:rPr lang="ja-JP" altLang="en-US" dirty="0"/>
                  <a:t>金属の塑性変形</a:t>
                </a:r>
                <a:br>
                  <a:rPr lang="en-US" altLang="ja-JP" dirty="0"/>
                </a:br>
                <a:r>
                  <a:rPr lang="ja-JP" altLang="en-US" dirty="0"/>
                  <a:t>（弾性域は圧縮性でも，塑性ひずみは体積一定なので，塑性域で微圧縮性が現れる．）</a:t>
                </a:r>
                <a:endParaRPr lang="en-US" altLang="ja-JP" dirty="0"/>
              </a:p>
              <a:p>
                <a:pPr lvl="1"/>
                <a:r>
                  <a:rPr lang="ja-JP" altLang="en-US" dirty="0"/>
                  <a:t>ガラス・プラの熱粘弾性変形</a:t>
                </a:r>
                <a:br>
                  <a:rPr lang="en-US" altLang="ja-JP" dirty="0"/>
                </a:br>
                <a:r>
                  <a:rPr lang="ja-JP" altLang="en-US" dirty="0"/>
                  <a:t>（ガラス転移温度付近より高温域で横弾性率が低下し，ポアソン比がほぼ</a:t>
                </a:r>
                <a:r>
                  <a:rPr lang="en-US" altLang="ja-JP" dirty="0"/>
                  <a:t>0.5</a:t>
                </a:r>
                <a:r>
                  <a:rPr lang="ja-JP" altLang="en-US" dirty="0"/>
                  <a:t>になる．）</a:t>
                </a:r>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746" t="-1901"/>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lstStyle/>
          <a:p>
            <a:r>
              <a:rPr lang="ja-JP" altLang="en-US" dirty="0"/>
              <a:t>微圧縮の色々</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7</a:t>
            </a:fld>
            <a:endParaRPr lang="ja-JP" altLang="en-US" dirty="0"/>
          </a:p>
        </p:txBody>
      </p:sp>
      <p:grpSp>
        <p:nvGrpSpPr>
          <p:cNvPr id="8" name="グループ化 7">
            <a:extLst>
              <a:ext uri="{FF2B5EF4-FFF2-40B4-BE49-F238E27FC236}">
                <a16:creationId xmlns:a16="http://schemas.microsoft.com/office/drawing/2014/main" id="{51C327C6-B51A-524F-C266-09EB4D54F637}"/>
              </a:ext>
            </a:extLst>
          </p:cNvPr>
          <p:cNvGrpSpPr/>
          <p:nvPr/>
        </p:nvGrpSpPr>
        <p:grpSpPr>
          <a:xfrm>
            <a:off x="651490" y="3953773"/>
            <a:ext cx="4082060" cy="2463559"/>
            <a:chOff x="46314" y="3875856"/>
            <a:chExt cx="4082060" cy="2463559"/>
          </a:xfrm>
        </p:grpSpPr>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14" y="3875856"/>
              <a:ext cx="4082060" cy="2463559"/>
            </a:xfrm>
            <a:prstGeom prst="rect">
              <a:avLst/>
            </a:prstGeom>
            <a:ln w="12700">
              <a:noFill/>
            </a:ln>
          </p:spPr>
        </p:pic>
        <p:sp>
          <p:nvSpPr>
            <p:cNvPr id="14" name="テキスト ボックス 13"/>
            <p:cNvSpPr txBox="1"/>
            <p:nvPr/>
          </p:nvSpPr>
          <p:spPr>
            <a:xfrm>
              <a:off x="3360912" y="5820071"/>
              <a:ext cx="718864" cy="461665"/>
            </a:xfrm>
            <a:prstGeom prst="rect">
              <a:avLst/>
            </a:prstGeom>
            <a:noFill/>
          </p:spPr>
          <p:txBody>
            <a:bodyPr wrap="square" rtlCol="0">
              <a:spAutoFit/>
            </a:bodyPr>
            <a:lstStyle/>
            <a:p>
              <a:r>
                <a:rPr lang="ja-JP" altLang="en-US" sz="2400" b="1" dirty="0">
                  <a:solidFill>
                    <a:srgbClr val="C00000"/>
                  </a:solidFill>
                  <a:effectLst>
                    <a:outerShdw blurRad="38100" dist="38100" dir="2700000" algn="tl">
                      <a:srgbClr val="000000">
                        <a:alpha val="43137"/>
                      </a:srgbClr>
                    </a:outerShdw>
                  </a:effectLst>
                  <a:ea typeface="MS UI Gothic" panose="020B0600070205080204" pitchFamily="50" charset="-128"/>
                </a:rPr>
                <a:t>ゴム</a:t>
              </a:r>
            </a:p>
          </p:txBody>
        </p:sp>
      </p:grpSp>
      <p:grpSp>
        <p:nvGrpSpPr>
          <p:cNvPr id="7" name="グループ化 6">
            <a:extLst>
              <a:ext uri="{FF2B5EF4-FFF2-40B4-BE49-F238E27FC236}">
                <a16:creationId xmlns:a16="http://schemas.microsoft.com/office/drawing/2014/main" id="{07AAE39E-055A-84C8-25A6-998DFAEF2F87}"/>
              </a:ext>
            </a:extLst>
          </p:cNvPr>
          <p:cNvGrpSpPr/>
          <p:nvPr/>
        </p:nvGrpSpPr>
        <p:grpSpPr>
          <a:xfrm>
            <a:off x="8104318" y="3933056"/>
            <a:ext cx="3392282" cy="2463559"/>
            <a:chOff x="7921774" y="3789040"/>
            <a:chExt cx="3392282" cy="2463559"/>
          </a:xfrm>
        </p:grpSpPr>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1774" y="3789040"/>
              <a:ext cx="3392282" cy="2463559"/>
            </a:xfrm>
            <a:prstGeom prst="rect">
              <a:avLst/>
            </a:prstGeom>
            <a:ln w="12700">
              <a:solidFill>
                <a:schemeClr val="tx1"/>
              </a:solidFill>
            </a:ln>
          </p:spPr>
        </p:pic>
        <p:sp>
          <p:nvSpPr>
            <p:cNvPr id="15" name="テキスト ボックス 14"/>
            <p:cNvSpPr txBox="1"/>
            <p:nvPr/>
          </p:nvSpPr>
          <p:spPr>
            <a:xfrm>
              <a:off x="8785870" y="5589239"/>
              <a:ext cx="2528186" cy="461665"/>
            </a:xfrm>
            <a:prstGeom prst="rect">
              <a:avLst/>
            </a:prstGeom>
            <a:noFill/>
          </p:spPr>
          <p:txBody>
            <a:bodyPr wrap="square" rtlCol="0">
              <a:spAutoFit/>
            </a:bodyPr>
            <a:lstStyle/>
            <a:p>
              <a:r>
                <a:rPr lang="ja-JP" altLang="en-US" sz="2400" b="1" dirty="0">
                  <a:solidFill>
                    <a:srgbClr val="C00000"/>
                  </a:solidFill>
                  <a:effectLst>
                    <a:outerShdw blurRad="38100" dist="38100" dir="2700000" algn="tl">
                      <a:srgbClr val="000000">
                        <a:alpha val="43137"/>
                      </a:srgbClr>
                    </a:outerShdw>
                  </a:effectLst>
                  <a:ea typeface="MS UI Gothic" panose="020B0600070205080204" pitchFamily="50" charset="-128"/>
                </a:rPr>
                <a:t>プラスチック／ガラス</a:t>
              </a:r>
            </a:p>
          </p:txBody>
        </p:sp>
      </p:grpSp>
      <p:grpSp>
        <p:nvGrpSpPr>
          <p:cNvPr id="5" name="グループ化 4">
            <a:extLst>
              <a:ext uri="{FF2B5EF4-FFF2-40B4-BE49-F238E27FC236}">
                <a16:creationId xmlns:a16="http://schemas.microsoft.com/office/drawing/2014/main" id="{6E9E69D3-6F3F-3816-EE42-A678FAB998F3}"/>
              </a:ext>
            </a:extLst>
          </p:cNvPr>
          <p:cNvGrpSpPr/>
          <p:nvPr/>
        </p:nvGrpSpPr>
        <p:grpSpPr>
          <a:xfrm>
            <a:off x="5090668" y="3933056"/>
            <a:ext cx="2641991" cy="2448272"/>
            <a:chOff x="4774538" y="3875856"/>
            <a:chExt cx="2641991" cy="2448272"/>
          </a:xfrm>
        </p:grpSpPr>
        <p:pic>
          <p:nvPicPr>
            <p:cNvPr id="6" name="図 5"/>
            <p:cNvPicPr>
              <a:picLocks noChangeAspect="1"/>
            </p:cNvPicPr>
            <p:nvPr/>
          </p:nvPicPr>
          <p:blipFill rotWithShape="1">
            <a:blip r:embed="rId6">
              <a:extLst>
                <a:ext uri="{28A0092B-C50C-407E-A947-70E740481C1C}">
                  <a14:useLocalDpi xmlns:a14="http://schemas.microsoft.com/office/drawing/2010/main" val="0"/>
                </a:ext>
              </a:extLst>
            </a:blip>
            <a:srcRect l="1" r="44439" b="802"/>
            <a:stretch/>
          </p:blipFill>
          <p:spPr>
            <a:xfrm>
              <a:off x="4774538" y="3875856"/>
              <a:ext cx="2641991" cy="2448272"/>
            </a:xfrm>
            <a:prstGeom prst="rect">
              <a:avLst/>
            </a:prstGeom>
            <a:ln w="12700">
              <a:solidFill>
                <a:schemeClr val="tx1"/>
              </a:solidFill>
            </a:ln>
          </p:spPr>
        </p:pic>
        <p:sp>
          <p:nvSpPr>
            <p:cNvPr id="16" name="テキスト ボックス 15"/>
            <p:cNvSpPr txBox="1"/>
            <p:nvPr/>
          </p:nvSpPr>
          <p:spPr>
            <a:xfrm>
              <a:off x="5695890" y="4869160"/>
              <a:ext cx="800219" cy="461665"/>
            </a:xfrm>
            <a:prstGeom prst="rect">
              <a:avLst/>
            </a:prstGeom>
            <a:noFill/>
            <a:ln w="12700">
              <a:noFill/>
            </a:ln>
          </p:spPr>
          <p:txBody>
            <a:bodyPr wrap="none" rtlCol="0">
              <a:spAutoFit/>
            </a:bodyPr>
            <a:lstStyle/>
            <a:p>
              <a:r>
                <a:rPr lang="ja-JP" altLang="en-US" sz="2400" dirty="0">
                  <a:solidFill>
                    <a:srgbClr val="C00000"/>
                  </a:solidFill>
                  <a:effectLst>
                    <a:outerShdw blurRad="38100" dist="38100" dir="2700000" algn="tl">
                      <a:srgbClr val="000000">
                        <a:alpha val="43137"/>
                      </a:srgbClr>
                    </a:outerShdw>
                  </a:effectLst>
                  <a:ea typeface="MS UI Gothic" panose="020B0600070205080204" pitchFamily="50" charset="-128"/>
                </a:rPr>
                <a:t>金属</a:t>
              </a:r>
            </a:p>
          </p:txBody>
        </p:sp>
      </p:grpSp>
      <p:sp>
        <p:nvSpPr>
          <p:cNvPr id="9" name="テキスト ボックス 8">
            <a:extLst>
              <a:ext uri="{FF2B5EF4-FFF2-40B4-BE49-F238E27FC236}">
                <a16:creationId xmlns:a16="http://schemas.microsoft.com/office/drawing/2014/main" id="{4A050279-9DA0-4C59-64F8-A5BF73F67161}"/>
              </a:ext>
            </a:extLst>
          </p:cNvPr>
          <p:cNvSpPr txBox="1"/>
          <p:nvPr/>
        </p:nvSpPr>
        <p:spPr>
          <a:xfrm>
            <a:off x="7730917" y="1979528"/>
            <a:ext cx="1677062" cy="400110"/>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本講義の対象</a:t>
            </a:r>
          </a:p>
        </p:txBody>
      </p:sp>
    </p:spTree>
    <p:extLst>
      <p:ext uri="{BB962C8B-B14F-4D97-AF65-F5344CB8AC3E}">
        <p14:creationId xmlns:p14="http://schemas.microsoft.com/office/powerpoint/2010/main" val="31807467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a16="http://schemas.microsoft.com/office/drawing/2014/main" id="{2E8335CE-6948-7FF4-F326-0963A0B93BAE}"/>
              </a:ext>
            </a:extLst>
          </p:cNvPr>
          <p:cNvSpPr>
            <a:spLocks noGrp="1"/>
          </p:cNvSpPr>
          <p:nvPr>
            <p:ph idx="1"/>
          </p:nvPr>
        </p:nvSpPr>
        <p:spPr/>
        <p:txBody>
          <a:bodyPr/>
          <a:lstStyle/>
          <a:p>
            <a:r>
              <a:rPr lang="ja-JP" altLang="en-US" dirty="0"/>
              <a:t>先のメッシュの間隔を半分にした非構造メッシュ（</a:t>
            </a:r>
            <a:r>
              <a:rPr lang="en-US" altLang="ja-JP" dirty="0">
                <a:solidFill>
                  <a:srgbClr val="FF0000"/>
                </a:solidFill>
              </a:rPr>
              <a:t>250109</a:t>
            </a:r>
            <a:r>
              <a:rPr lang="ja-JP" altLang="en-US" dirty="0">
                <a:solidFill>
                  <a:srgbClr val="FF0000"/>
                </a:solidFill>
              </a:rPr>
              <a:t>節点，</a:t>
            </a:r>
            <a:r>
              <a:rPr lang="en-US" altLang="ja-JP" dirty="0">
                <a:solidFill>
                  <a:srgbClr val="FF0000"/>
                </a:solidFill>
              </a:rPr>
              <a:t>223284</a:t>
            </a:r>
            <a:r>
              <a:rPr lang="ja-JP" altLang="en-US" dirty="0">
                <a:solidFill>
                  <a:srgbClr val="FF0000"/>
                </a:solidFill>
              </a:rPr>
              <a:t>要素</a:t>
            </a:r>
            <a:r>
              <a:rPr lang="ja-JP" altLang="en-US" dirty="0"/>
              <a:t>）</a:t>
            </a:r>
          </a:p>
          <a:p>
            <a:endParaRPr lang="ja-JP" altLang="en-US" dirty="0"/>
          </a:p>
        </p:txBody>
      </p:sp>
      <p:sp>
        <p:nvSpPr>
          <p:cNvPr id="3" name="タイトル 2">
            <a:extLst>
              <a:ext uri="{FF2B5EF4-FFF2-40B4-BE49-F238E27FC236}">
                <a16:creationId xmlns:a16="http://schemas.microsoft.com/office/drawing/2014/main" id="{86ED0831-34C0-5C18-1C97-8530386694AE}"/>
              </a:ext>
            </a:extLst>
          </p:cNvPr>
          <p:cNvSpPr>
            <a:spLocks noGrp="1"/>
          </p:cNvSpPr>
          <p:nvPr>
            <p:ph type="title"/>
          </p:nvPr>
        </p:nvSpPr>
        <p:spPr/>
        <p:txBody>
          <a:bodyPr/>
          <a:lstStyle/>
          <a:p>
            <a:r>
              <a:rPr kumimoji="1" lang="ja-JP" altLang="en-US" dirty="0"/>
              <a:t>④</a:t>
            </a:r>
            <a:r>
              <a:rPr kumimoji="1" lang="en-US" altLang="ja-JP" dirty="0"/>
              <a:t>《</a:t>
            </a:r>
            <a:r>
              <a:rPr kumimoji="1" lang="ja-JP" altLang="en-US" dirty="0"/>
              <a:t>奥の手</a:t>
            </a:r>
            <a:r>
              <a:rPr kumimoji="1" lang="en-US" altLang="ja-JP" dirty="0"/>
              <a:t>》</a:t>
            </a:r>
            <a:r>
              <a:rPr kumimoji="1" lang="ja-JP" altLang="en-US" dirty="0"/>
              <a:t>の性能評価</a:t>
            </a:r>
          </a:p>
        </p:txBody>
      </p:sp>
      <p:sp>
        <p:nvSpPr>
          <p:cNvPr id="4" name="スライド番号プレースホルダー 3">
            <a:extLst>
              <a:ext uri="{FF2B5EF4-FFF2-40B4-BE49-F238E27FC236}">
                <a16:creationId xmlns:a16="http://schemas.microsoft.com/office/drawing/2014/main" id="{1BD5A9D1-F2F4-9396-0B98-BE65D9FFAA4E}"/>
              </a:ext>
            </a:extLst>
          </p:cNvPr>
          <p:cNvSpPr>
            <a:spLocks noGrp="1"/>
          </p:cNvSpPr>
          <p:nvPr>
            <p:ph type="sldNum" sz="quarter" idx="4"/>
          </p:nvPr>
        </p:nvSpPr>
        <p:spPr/>
        <p:txBody>
          <a:bodyPr/>
          <a:lstStyle/>
          <a:p>
            <a:r>
              <a:rPr lang="en-US" altLang="ja-JP"/>
              <a:t>P. </a:t>
            </a:r>
            <a:fld id="{F8FDF831-B0A3-4B44-A20D-7581D5587101}" type="slidenum">
              <a:rPr lang="ja-JP" altLang="en-US" smtClean="0"/>
              <a:pPr/>
              <a:t>70</a:t>
            </a:fld>
            <a:endParaRPr lang="ja-JP" altLang="en-US" dirty="0"/>
          </a:p>
        </p:txBody>
      </p:sp>
      <p:pic>
        <p:nvPicPr>
          <p:cNvPr id="5" name="図 4" descr="モニター画面に映る青い光&#10;&#10;中程度の精度で自動的に生成された説明">
            <a:extLst>
              <a:ext uri="{FF2B5EF4-FFF2-40B4-BE49-F238E27FC236}">
                <a16:creationId xmlns:a16="http://schemas.microsoft.com/office/drawing/2014/main" id="{957093A9-3F2D-BA99-8730-6E07FF6FA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6009" y="1088740"/>
            <a:ext cx="6799981" cy="4824536"/>
          </a:xfrm>
          <a:prstGeom prst="rect">
            <a:avLst/>
          </a:prstGeom>
        </p:spPr>
      </p:pic>
      <p:sp>
        <p:nvSpPr>
          <p:cNvPr id="2" name="テキスト ボックス 1">
            <a:extLst>
              <a:ext uri="{FF2B5EF4-FFF2-40B4-BE49-F238E27FC236}">
                <a16:creationId xmlns:a16="http://schemas.microsoft.com/office/drawing/2014/main" id="{2CF3E8FC-7C70-E991-30A7-312AC6FD8DEE}"/>
              </a:ext>
            </a:extLst>
          </p:cNvPr>
          <p:cNvSpPr txBox="1"/>
          <p:nvPr/>
        </p:nvSpPr>
        <p:spPr>
          <a:xfrm>
            <a:off x="1631504" y="3075057"/>
            <a:ext cx="1723549" cy="707886"/>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解析初期の</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底面節点反力</a:t>
            </a:r>
          </a:p>
        </p:txBody>
      </p:sp>
      <p:sp>
        <p:nvSpPr>
          <p:cNvPr id="7" name="四角形: 角を丸くする 6">
            <a:extLst>
              <a:ext uri="{FF2B5EF4-FFF2-40B4-BE49-F238E27FC236}">
                <a16:creationId xmlns:a16="http://schemas.microsoft.com/office/drawing/2014/main" id="{DE8D74B0-BCF0-DB87-6584-746A581EE317}"/>
              </a:ext>
            </a:extLst>
          </p:cNvPr>
          <p:cNvSpPr/>
          <p:nvPr/>
        </p:nvSpPr>
        <p:spPr>
          <a:xfrm>
            <a:off x="8615760" y="5040189"/>
            <a:ext cx="3038636" cy="59036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S UI Gothic" panose="020B0600070205080204" pitchFamily="50" charset="-128"/>
                <a:ea typeface="MS UI Gothic" panose="020B0600070205080204" pitchFamily="50" charset="-128"/>
              </a:rPr>
              <a:t>節点反力振動</a:t>
            </a:r>
            <a:r>
              <a:rPr lang="ja-JP" altLang="en-US" sz="2400" dirty="0">
                <a:solidFill>
                  <a:schemeClr val="tx1"/>
                </a:solidFill>
                <a:latin typeface="MS UI Gothic" panose="020B0600070205080204" pitchFamily="50" charset="-128"/>
                <a:ea typeface="MS UI Gothic" panose="020B0600070205080204" pitchFamily="50" charset="-128"/>
              </a:rPr>
              <a:t>あり</a:t>
            </a:r>
            <a:endParaRPr kumimoji="1" lang="ja-JP" altLang="en-US" sz="2400" dirty="0">
              <a:solidFill>
                <a:schemeClr val="tx1"/>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19860911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5930FE2C-4874-7544-CA0F-44B717A27C04}"/>
              </a:ext>
            </a:extLst>
          </p:cNvPr>
          <p:cNvSpPr>
            <a:spLocks noGrp="1"/>
          </p:cNvSpPr>
          <p:nvPr>
            <p:ph type="ctrTitle"/>
          </p:nvPr>
        </p:nvSpPr>
        <p:spPr/>
        <p:txBody>
          <a:bodyPr/>
          <a:lstStyle/>
          <a:p>
            <a:r>
              <a:rPr lang="en-US" altLang="ja-JP" dirty="0"/>
              <a:t>4. </a:t>
            </a:r>
            <a:r>
              <a:rPr lang="ja-JP" altLang="en-US" dirty="0"/>
              <a:t>平滑化有限要素法</a:t>
            </a:r>
            <a:r>
              <a:rPr lang="en-US" altLang="ja-JP" dirty="0"/>
              <a:t>(S-FEM)</a:t>
            </a:r>
            <a:r>
              <a:rPr lang="ja-JP" altLang="en-US" dirty="0"/>
              <a:t>による微圧縮大変形解析</a:t>
            </a:r>
          </a:p>
        </p:txBody>
      </p:sp>
      <p:sp>
        <p:nvSpPr>
          <p:cNvPr id="4" name="スライド番号プレースホルダー 3">
            <a:extLst>
              <a:ext uri="{FF2B5EF4-FFF2-40B4-BE49-F238E27FC236}">
                <a16:creationId xmlns:a16="http://schemas.microsoft.com/office/drawing/2014/main" id="{5ABB1D65-F0A8-DEF3-78E9-A6BE985C3E52}"/>
              </a:ext>
            </a:extLst>
          </p:cNvPr>
          <p:cNvSpPr>
            <a:spLocks noGrp="1"/>
          </p:cNvSpPr>
          <p:nvPr>
            <p:ph type="sldNum" sz="quarter" idx="4"/>
          </p:nvPr>
        </p:nvSpPr>
        <p:spPr/>
        <p:txBody>
          <a:bodyPr/>
          <a:lstStyle/>
          <a:p>
            <a:r>
              <a:rPr lang="en-US" altLang="ja-JP"/>
              <a:t>P. </a:t>
            </a:r>
            <a:fld id="{F8FDF831-B0A3-4B44-A20D-7581D5587101}" type="slidenum">
              <a:rPr lang="ja-JP" altLang="en-US" smtClean="0"/>
              <a:pPr/>
              <a:t>71</a:t>
            </a:fld>
            <a:endParaRPr lang="ja-JP" altLang="en-US" dirty="0"/>
          </a:p>
        </p:txBody>
      </p:sp>
    </p:spTree>
    <p:extLst>
      <p:ext uri="{BB962C8B-B14F-4D97-AF65-F5344CB8AC3E}">
        <p14:creationId xmlns:p14="http://schemas.microsoft.com/office/powerpoint/2010/main" val="5536525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2D6C3F40-DE98-2CA9-65EF-E06D2A27D581}"/>
              </a:ext>
            </a:extLst>
          </p:cNvPr>
          <p:cNvSpPr>
            <a:spLocks noGrp="1"/>
          </p:cNvSpPr>
          <p:nvPr>
            <p:ph idx="1"/>
          </p:nvPr>
        </p:nvSpPr>
        <p:spPr/>
        <p:txBody>
          <a:bodyPr anchor="ctr"/>
          <a:lstStyle/>
          <a:p>
            <a:pPr marL="0" indent="0" algn="ctr">
              <a:buNone/>
            </a:pPr>
            <a:r>
              <a:rPr kumimoji="1" lang="en-US" altLang="ja-JP" dirty="0"/>
              <a:t>S-FEM</a:t>
            </a:r>
            <a:r>
              <a:rPr kumimoji="1" lang="ja-JP" altLang="en-US" dirty="0"/>
              <a:t>の</a:t>
            </a:r>
            <a:r>
              <a:rPr lang="ja-JP" altLang="en-US" dirty="0"/>
              <a:t>関連スライドは下記</a:t>
            </a:r>
            <a:r>
              <a:rPr lang="en-US" altLang="ja-JP" dirty="0"/>
              <a:t>URL</a:t>
            </a:r>
            <a:r>
              <a:rPr lang="ja-JP" altLang="en-US" dirty="0"/>
              <a:t>に公開されています．</a:t>
            </a:r>
            <a:endParaRPr lang="en-US" altLang="ja-JP" dirty="0"/>
          </a:p>
          <a:p>
            <a:pPr marL="0" indent="0" algn="ctr">
              <a:buNone/>
            </a:pPr>
            <a:r>
              <a:rPr kumimoji="1" lang="en-US" altLang="ja-JP" dirty="0">
                <a:hlinkClick r:id="rId2"/>
              </a:rPr>
              <a:t>https://www.a.sc.e.titech.ac.jp/~yuki/slide/</a:t>
            </a:r>
            <a:endParaRPr kumimoji="1" lang="en-US" altLang="ja-JP" dirty="0"/>
          </a:p>
          <a:p>
            <a:pPr marL="0" indent="0" algn="ctr">
              <a:buNone/>
            </a:pPr>
            <a:endParaRPr kumimoji="1" lang="en-US" altLang="ja-JP" dirty="0"/>
          </a:p>
        </p:txBody>
      </p:sp>
      <p:sp>
        <p:nvSpPr>
          <p:cNvPr id="3" name="タイトル 2">
            <a:extLst>
              <a:ext uri="{FF2B5EF4-FFF2-40B4-BE49-F238E27FC236}">
                <a16:creationId xmlns:a16="http://schemas.microsoft.com/office/drawing/2014/main" id="{F79EC438-9C34-58EE-848A-97070233C033}"/>
              </a:ext>
            </a:extLst>
          </p:cNvPr>
          <p:cNvSpPr>
            <a:spLocks noGrp="1"/>
          </p:cNvSpPr>
          <p:nvPr>
            <p:ph type="title"/>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60800DA-73AB-C8A5-2D4C-7A1DEBE89C6E}"/>
              </a:ext>
            </a:extLst>
          </p:cNvPr>
          <p:cNvSpPr>
            <a:spLocks noGrp="1"/>
          </p:cNvSpPr>
          <p:nvPr>
            <p:ph type="sldNum" sz="quarter" idx="4"/>
          </p:nvPr>
        </p:nvSpPr>
        <p:spPr/>
        <p:txBody>
          <a:bodyPr/>
          <a:lstStyle/>
          <a:p>
            <a:r>
              <a:rPr lang="en-US" altLang="ja-JP"/>
              <a:t>P. </a:t>
            </a:r>
            <a:fld id="{F8FDF831-B0A3-4B44-A20D-7581D5587101}" type="slidenum">
              <a:rPr lang="ja-JP" altLang="en-US" smtClean="0"/>
              <a:pPr/>
              <a:t>72</a:t>
            </a:fld>
            <a:endParaRPr lang="ja-JP" altLang="en-US" dirty="0"/>
          </a:p>
        </p:txBody>
      </p:sp>
    </p:spTree>
    <p:extLst>
      <p:ext uri="{BB962C8B-B14F-4D97-AF65-F5344CB8AC3E}">
        <p14:creationId xmlns:p14="http://schemas.microsoft.com/office/powerpoint/2010/main" val="8491350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title"/>
          </p:nvPr>
        </p:nvSpPr>
        <p:spPr/>
        <p:txBody>
          <a:bodyPr/>
          <a:lstStyle/>
          <a:p>
            <a:r>
              <a:rPr lang="en-US" altLang="ja-JP" dirty="0"/>
              <a:t>5.</a:t>
            </a:r>
            <a:r>
              <a:rPr kumimoji="1" lang="en-US" altLang="ja-JP" dirty="0"/>
              <a:t> </a:t>
            </a:r>
            <a:r>
              <a:rPr kumimoji="1" lang="ja-JP" altLang="en-US" dirty="0"/>
              <a:t>まとめ</a:t>
            </a:r>
          </a:p>
        </p:txBody>
      </p:sp>
      <p:sp>
        <p:nvSpPr>
          <p:cNvPr id="3" name="スライド番号プレースホルダー 2">
            <a:extLst>
              <a:ext uri="{FF2B5EF4-FFF2-40B4-BE49-F238E27FC236}">
                <a16:creationId xmlns:a16="http://schemas.microsoft.com/office/drawing/2014/main" id="{62540705-575E-4234-8E7B-92D569340FB6}"/>
              </a:ext>
            </a:extLst>
          </p:cNvPr>
          <p:cNvSpPr>
            <a:spLocks noGrp="1"/>
          </p:cNvSpPr>
          <p:nvPr>
            <p:ph type="sldNum" sz="quarter" idx="4"/>
          </p:nvPr>
        </p:nvSpPr>
        <p:spPr/>
        <p:txBody>
          <a:bodyPr/>
          <a:lstStyle/>
          <a:p>
            <a:r>
              <a:rPr lang="en-US" altLang="ja-JP"/>
              <a:t>P. </a:t>
            </a:r>
            <a:fld id="{F8FDF831-B0A3-4B44-A20D-7581D5587101}" type="slidenum">
              <a:rPr lang="ja-JP" altLang="en-US" smtClean="0"/>
              <a:pPr/>
              <a:t>73</a:t>
            </a:fld>
            <a:endParaRPr lang="ja-JP" altLang="en-US" dirty="0"/>
          </a:p>
        </p:txBody>
      </p:sp>
    </p:spTree>
    <p:extLst>
      <p:ext uri="{BB962C8B-B14F-4D97-AF65-F5344CB8AC3E}">
        <p14:creationId xmlns:p14="http://schemas.microsoft.com/office/powerpoint/2010/main" val="25351522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lang="ja-JP" altLang="en-US" dirty="0"/>
              <a:t>微圧縮大変形</a:t>
            </a:r>
            <a:r>
              <a:rPr lang="en-US" altLang="ja-JP" dirty="0"/>
              <a:t>FEM</a:t>
            </a:r>
            <a:r>
              <a:rPr lang="ja-JP" altLang="en-US" dirty="0"/>
              <a:t>に頻出するトラブル事例を紹介しました．</a:t>
            </a:r>
            <a:endParaRPr lang="en-US" altLang="ja-JP" dirty="0"/>
          </a:p>
          <a:p>
            <a:r>
              <a:rPr lang="ja-JP" altLang="en-US" dirty="0"/>
              <a:t>紹介したトラブル事例を頭の隅に留めておいてもらえると幸いです．</a:t>
            </a:r>
            <a:endParaRPr lang="en-US" altLang="ja-JP" dirty="0"/>
          </a:p>
          <a:p>
            <a:pPr marL="0" indent="0">
              <a:buNone/>
            </a:pPr>
            <a:endParaRPr lang="ja-JP" altLang="en-US" dirty="0"/>
          </a:p>
          <a:p>
            <a:r>
              <a:rPr lang="ja-JP" altLang="en-US" dirty="0"/>
              <a:t>トラブルを極力避けるための要素選択の指針を紹介しました．</a:t>
            </a:r>
            <a:endParaRPr lang="en-US" altLang="ja-JP" dirty="0"/>
          </a:p>
          <a:p>
            <a:r>
              <a:rPr lang="ja-JP" altLang="en-US" dirty="0"/>
              <a:t>紹介した指針を参考に，ご自身の業務内容に応じた独自の要素選択指針を</a:t>
            </a:r>
            <a:br>
              <a:rPr lang="en-US" altLang="ja-JP" dirty="0"/>
            </a:br>
            <a:r>
              <a:rPr lang="ja-JP" altLang="en-US" dirty="0"/>
              <a:t>確立してください．</a:t>
            </a:r>
            <a:endParaRPr lang="en-US" altLang="ja-JP" dirty="0"/>
          </a:p>
          <a:p>
            <a:endParaRPr lang="en-US" altLang="ja-JP" dirty="0"/>
          </a:p>
          <a:p>
            <a:r>
              <a:rPr lang="ja-JP" altLang="en-US" dirty="0"/>
              <a:t>もし，平滑化有限要素法</a:t>
            </a:r>
            <a:r>
              <a:rPr lang="en-US" altLang="ja-JP" dirty="0"/>
              <a:t>(S-FEM)</a:t>
            </a:r>
            <a:r>
              <a:rPr lang="ja-JP" altLang="en-US" dirty="0"/>
              <a:t>に興味をお持ちになられましたら，</a:t>
            </a:r>
            <a:br>
              <a:rPr lang="en-US" altLang="ja-JP" dirty="0"/>
            </a:br>
            <a:r>
              <a:rPr lang="ja-JP" altLang="en-US" dirty="0"/>
              <a:t>大西までご相談ください．</a:t>
            </a:r>
            <a:endParaRPr lang="en-US" altLang="ja-JP" dirty="0"/>
          </a:p>
        </p:txBody>
      </p:sp>
      <p:sp>
        <p:nvSpPr>
          <p:cNvPr id="2" name="タイトル 1"/>
          <p:cNvSpPr>
            <a:spLocks noGrp="1"/>
          </p:cNvSpPr>
          <p:nvPr>
            <p:ph type="title"/>
          </p:nvPr>
        </p:nvSpPr>
        <p:spPr/>
        <p:txBody>
          <a:bodyPr>
            <a:noAutofit/>
          </a:bodyPr>
          <a:lstStyle/>
          <a:p>
            <a:r>
              <a:rPr lang="ja-JP" altLang="en-US" dirty="0"/>
              <a:t>まとめ</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74</a:t>
            </a:fld>
            <a:endParaRPr lang="ja-JP" altLang="en-US" dirty="0"/>
          </a:p>
        </p:txBody>
      </p:sp>
      <p:sp>
        <p:nvSpPr>
          <p:cNvPr id="7" name="テキスト ボックス 6"/>
          <p:cNvSpPr txBox="1"/>
          <p:nvPr/>
        </p:nvSpPr>
        <p:spPr>
          <a:xfrm>
            <a:off x="4151732" y="5409220"/>
            <a:ext cx="3887603" cy="461665"/>
          </a:xfrm>
          <a:prstGeom prst="rect">
            <a:avLst/>
          </a:prstGeom>
          <a:solidFill>
            <a:schemeClr val="bg1">
              <a:lumMod val="85000"/>
            </a:schemeClr>
          </a:solidFill>
          <a:ln>
            <a:noFill/>
          </a:ln>
          <a:scene3d>
            <a:camera prst="orthographicFront"/>
            <a:lightRig rig="threePt" dir="t"/>
          </a:scene3d>
          <a:sp3d>
            <a:bevelT/>
          </a:sp3d>
        </p:spPr>
        <p:txBody>
          <a:bodyPr wrap="none" rtlCol="0">
            <a:spAutoFit/>
          </a:bodyPr>
          <a:lstStyle/>
          <a:p>
            <a:pPr algn="ctr"/>
            <a:r>
              <a:rPr lang="ja-JP" altLang="en-US" sz="2400" dirty="0">
                <a:latin typeface="+mj-lt"/>
                <a:ea typeface="MS UI Gothic" panose="020B0600070205080204" pitchFamily="50" charset="-128"/>
              </a:rPr>
              <a:t>ご清聴ありがとう御座いました．</a:t>
            </a:r>
            <a:endParaRPr lang="ja-JP" altLang="en-US" sz="2400" dirty="0">
              <a:solidFill>
                <a:srgbClr val="FF0000"/>
              </a:solidFill>
              <a:latin typeface="+mj-lt"/>
              <a:ea typeface="MS UI Gothic" panose="020B0600070205080204" pitchFamily="50" charset="-128"/>
            </a:endParaRPr>
          </a:p>
        </p:txBody>
      </p:sp>
    </p:spTree>
    <p:extLst>
      <p:ext uri="{BB962C8B-B14F-4D97-AF65-F5344CB8AC3E}">
        <p14:creationId xmlns:p14="http://schemas.microsoft.com/office/powerpoint/2010/main" val="2467636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0285DC8-A953-021D-02A5-69289227F113}"/>
              </a:ext>
            </a:extLst>
          </p:cNvPr>
          <p:cNvSpPr>
            <a:spLocks noGrp="1"/>
          </p:cNvSpPr>
          <p:nvPr>
            <p:ph idx="1"/>
          </p:nvPr>
        </p:nvSpPr>
        <p:spPr/>
        <p:txBody>
          <a:bodyPr/>
          <a:lstStyle/>
          <a:p>
            <a:r>
              <a:rPr lang="ja-JP" altLang="en-US" dirty="0"/>
              <a:t>ゴムなどの</a:t>
            </a:r>
            <a:r>
              <a:rPr kumimoji="1" lang="ja-JP" altLang="en-US" dirty="0"/>
              <a:t>微圧縮性材料は</a:t>
            </a:r>
            <a:r>
              <a:rPr lang="ja-JP" altLang="en-US" dirty="0"/>
              <a:t>大変形を起こす前提で使用されることが多い．</a:t>
            </a:r>
            <a:br>
              <a:rPr lang="en-US" altLang="ja-JP" dirty="0"/>
            </a:br>
            <a:r>
              <a:rPr lang="ja-JP" altLang="en-US" dirty="0"/>
              <a:t>例：ゴムタイヤ，ゴムパッキンなど．</a:t>
            </a:r>
            <a:endParaRPr lang="en-US" altLang="ja-JP" dirty="0"/>
          </a:p>
          <a:p>
            <a:r>
              <a:rPr lang="ja-JP" altLang="en-US" dirty="0"/>
              <a:t>大変形は何かしらの微圧縮性を伴うことが多い．</a:t>
            </a:r>
            <a:br>
              <a:rPr lang="en-US" altLang="ja-JP" dirty="0"/>
            </a:br>
            <a:r>
              <a:rPr lang="ja-JP" altLang="en-US" dirty="0"/>
              <a:t>∵大抵の圧縮性材料は大きくひずむ前に壊れてしまうか，</a:t>
            </a:r>
            <a:br>
              <a:rPr lang="en-US" altLang="ja-JP" dirty="0"/>
            </a:br>
            <a:r>
              <a:rPr lang="ja-JP" altLang="en-US" dirty="0"/>
              <a:t>　 あるいは流れる（塑性流動・粘弾性流動）ことで微圧縮性を持つようになるから．</a:t>
            </a:r>
            <a:endParaRPr lang="en-US" altLang="ja-JP" dirty="0"/>
          </a:p>
          <a:p>
            <a:pPr>
              <a:buFont typeface="Wingdings" panose="05000000000000000000" pitchFamily="2" charset="2"/>
              <a:buChar char="p"/>
            </a:pPr>
            <a:r>
              <a:rPr kumimoji="1" lang="ja-JP" altLang="en-US" dirty="0"/>
              <a:t>例外：スポンジ（フォーム）</a:t>
            </a:r>
            <a:endParaRPr kumimoji="1" lang="en-US" altLang="ja-JP" dirty="0"/>
          </a:p>
          <a:p>
            <a:pPr lvl="1"/>
            <a:r>
              <a:rPr kumimoji="1" lang="ja-JP" altLang="en-US" dirty="0"/>
              <a:t>スカスカのスポンジは巨視的に見ればポアソン比ゼロの圧縮性材料だが幾らでも大変形する．</a:t>
            </a:r>
            <a:endParaRPr lang="en-US" altLang="ja-JP" dirty="0"/>
          </a:p>
          <a:p>
            <a:pPr lvl="1"/>
            <a:r>
              <a:rPr kumimoji="1" lang="ja-JP" altLang="en-US" dirty="0"/>
              <a:t>ただし，微視的に見ればポリマーの部分は微圧縮材である．</a:t>
            </a:r>
          </a:p>
          <a:p>
            <a:pPr>
              <a:buFont typeface="Wingdings" panose="05000000000000000000" pitchFamily="2" charset="2"/>
              <a:buChar char="p"/>
            </a:pPr>
            <a:r>
              <a:rPr kumimoji="1" lang="ja-JP" altLang="en-US" dirty="0"/>
              <a:t>注意：大たわみは圧縮性材料でも起きる．</a:t>
            </a:r>
            <a:br>
              <a:rPr lang="en-US" altLang="ja-JP" dirty="0"/>
            </a:br>
            <a:r>
              <a:rPr lang="ja-JP" altLang="en-US" dirty="0"/>
              <a:t>例：下敷き（梁）の曲げ，針金の巻取り</a:t>
            </a:r>
            <a:endParaRPr lang="en-US" altLang="ja-JP" dirty="0"/>
          </a:p>
          <a:p>
            <a:endParaRPr kumimoji="1" lang="en-US" altLang="ja-JP" dirty="0"/>
          </a:p>
        </p:txBody>
      </p:sp>
      <p:sp>
        <p:nvSpPr>
          <p:cNvPr id="3" name="タイトル 2">
            <a:extLst>
              <a:ext uri="{FF2B5EF4-FFF2-40B4-BE49-F238E27FC236}">
                <a16:creationId xmlns:a16="http://schemas.microsoft.com/office/drawing/2014/main" id="{E86B520B-D575-6558-6C9E-2E29B1EECA6D}"/>
              </a:ext>
            </a:extLst>
          </p:cNvPr>
          <p:cNvSpPr>
            <a:spLocks noGrp="1"/>
          </p:cNvSpPr>
          <p:nvPr>
            <p:ph type="title"/>
          </p:nvPr>
        </p:nvSpPr>
        <p:spPr/>
        <p:txBody>
          <a:bodyPr/>
          <a:lstStyle/>
          <a:p>
            <a:r>
              <a:rPr kumimoji="1" lang="ja-JP" altLang="en-US" dirty="0"/>
              <a:t>大変形と微圧縮の関係</a:t>
            </a:r>
          </a:p>
        </p:txBody>
      </p:sp>
      <p:sp>
        <p:nvSpPr>
          <p:cNvPr id="4" name="スライド番号プレースホルダー 3">
            <a:extLst>
              <a:ext uri="{FF2B5EF4-FFF2-40B4-BE49-F238E27FC236}">
                <a16:creationId xmlns:a16="http://schemas.microsoft.com/office/drawing/2014/main" id="{C1FA38C6-F64C-2B7E-34D7-E97571A27AE2}"/>
              </a:ext>
            </a:extLst>
          </p:cNvPr>
          <p:cNvSpPr>
            <a:spLocks noGrp="1"/>
          </p:cNvSpPr>
          <p:nvPr>
            <p:ph type="sldNum" sz="quarter" idx="4"/>
          </p:nvPr>
        </p:nvSpPr>
        <p:spPr/>
        <p:txBody>
          <a:bodyPr/>
          <a:lstStyle/>
          <a:p>
            <a:r>
              <a:rPr lang="en-US" altLang="ja-JP"/>
              <a:t>P. </a:t>
            </a:r>
            <a:fld id="{F8FDF831-B0A3-4B44-A20D-7581D5587101}" type="slidenum">
              <a:rPr lang="ja-JP" altLang="en-US" smtClean="0"/>
              <a:pPr/>
              <a:t>8</a:t>
            </a:fld>
            <a:endParaRPr lang="ja-JP" altLang="en-US" dirty="0"/>
          </a:p>
        </p:txBody>
      </p:sp>
      <p:sp>
        <p:nvSpPr>
          <p:cNvPr id="5" name="四角形: 角を丸くする 4">
            <a:extLst>
              <a:ext uri="{FF2B5EF4-FFF2-40B4-BE49-F238E27FC236}">
                <a16:creationId xmlns:a16="http://schemas.microsoft.com/office/drawing/2014/main" id="{1B528889-7405-F6C3-313E-C5F8959ACD08}"/>
              </a:ext>
            </a:extLst>
          </p:cNvPr>
          <p:cNvSpPr/>
          <p:nvPr/>
        </p:nvSpPr>
        <p:spPr>
          <a:xfrm>
            <a:off x="1541028" y="5337212"/>
            <a:ext cx="9109012" cy="672788"/>
          </a:xfrm>
          <a:prstGeom prst="roundRect">
            <a:avLst>
              <a:gd name="adj" fmla="val 25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MS UI Gothic" panose="020B0600070205080204" pitchFamily="50" charset="-128"/>
                <a:ea typeface="MS UI Gothic" panose="020B0600070205080204" pitchFamily="50" charset="-128"/>
              </a:rPr>
              <a:t>大変形（特に大ひずみ）と微圧縮はセットで現れることが多い．</a:t>
            </a:r>
          </a:p>
        </p:txBody>
      </p:sp>
    </p:spTree>
    <p:extLst>
      <p:ext uri="{BB962C8B-B14F-4D97-AF65-F5344CB8AC3E}">
        <p14:creationId xmlns:p14="http://schemas.microsoft.com/office/powerpoint/2010/main" val="1430931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5F14E821-EBD8-0F7D-E9E7-AD5027EF26CC}"/>
                  </a:ext>
                </a:extLst>
              </p:cNvPr>
              <p:cNvSpPr>
                <a:spLocks noGrp="1"/>
              </p:cNvSpPr>
              <p:nvPr>
                <p:ph idx="1"/>
              </p:nvPr>
            </p:nvSpPr>
            <p:spPr/>
            <p:txBody>
              <a:bodyPr/>
              <a:lstStyle/>
              <a:p>
                <a:pPr marL="0" indent="0">
                  <a:buNone/>
                </a:pPr>
                <a:r>
                  <a:rPr kumimoji="1" lang="en-US" altLang="ja-JP" dirty="0">
                    <a:solidFill>
                      <a:srgbClr val="0000CC"/>
                    </a:solidFill>
                  </a:rPr>
                  <a:t>Q) </a:t>
                </a:r>
                <a:r>
                  <a:rPr kumimoji="1" lang="ja-JP" altLang="en-US" dirty="0">
                    <a:solidFill>
                      <a:srgbClr val="0000CC"/>
                    </a:solidFill>
                  </a:rPr>
                  <a:t>微圧縮性材料のポアソン比は幾つにすべき？</a:t>
                </a:r>
                <a14:m>
                  <m:oMath xmlns:m="http://schemas.openxmlformats.org/officeDocument/2006/math">
                    <m:r>
                      <a:rPr kumimoji="1" lang="en-US" altLang="ja-JP" b="0" i="1" smtClean="0">
                        <a:solidFill>
                          <a:srgbClr val="0000CC"/>
                        </a:solidFill>
                        <a:latin typeface="Cambria Math" panose="02040503050406030204" pitchFamily="18" charset="0"/>
                      </a:rPr>
                      <m:t>𝜈</m:t>
                    </m:r>
                    <m:r>
                      <a:rPr kumimoji="1" lang="en-US" altLang="ja-JP" b="0" i="1" smtClean="0">
                        <a:solidFill>
                          <a:srgbClr val="0000CC"/>
                        </a:solidFill>
                        <a:latin typeface="Cambria Math" panose="02040503050406030204" pitchFamily="18" charset="0"/>
                      </a:rPr>
                      <m:t>=0.49 ? 0.495 ? 0.499 ?</m:t>
                    </m:r>
                  </m:oMath>
                </a14:m>
                <a:br>
                  <a:rPr kumimoji="1" lang="en-US" altLang="ja-JP" dirty="0">
                    <a:solidFill>
                      <a:srgbClr val="0000CC"/>
                    </a:solidFill>
                  </a:rPr>
                </a:br>
                <a:br>
                  <a:rPr kumimoji="1" lang="en-US" altLang="ja-JP" sz="1000" dirty="0">
                    <a:solidFill>
                      <a:srgbClr val="0000CC"/>
                    </a:solidFill>
                  </a:rPr>
                </a:br>
                <a:r>
                  <a:rPr kumimoji="1" lang="en-US" altLang="ja-JP" dirty="0">
                    <a:solidFill>
                      <a:srgbClr val="FF0000"/>
                    </a:solidFill>
                  </a:rPr>
                  <a:t>A)</a:t>
                </a:r>
                <a:r>
                  <a:rPr lang="en-US" altLang="ja-JP" dirty="0">
                    <a:solidFill>
                      <a:srgbClr val="FF0000"/>
                    </a:solidFill>
                  </a:rPr>
                  <a:t> </a:t>
                </a:r>
                <a:r>
                  <a:rPr kumimoji="1" lang="ja-JP" altLang="en-US" dirty="0">
                    <a:solidFill>
                      <a:srgbClr val="FF0000"/>
                    </a:solidFill>
                  </a:rPr>
                  <a:t>決まった答えは無いです</a:t>
                </a:r>
                <a:r>
                  <a:rPr lang="ja-JP" altLang="en-US" dirty="0">
                    <a:solidFill>
                      <a:srgbClr val="FF0000"/>
                    </a:solidFill>
                  </a:rPr>
                  <a:t>．</a:t>
                </a:r>
                <a:endParaRPr lang="en-US" altLang="ja-JP" dirty="0">
                  <a:solidFill>
                    <a:srgbClr val="FF0000"/>
                  </a:solidFill>
                </a:endParaRPr>
              </a:p>
              <a:p>
                <a:pPr>
                  <a:buFont typeface="Arial" panose="020B0604020202020204" pitchFamily="34" charset="0"/>
                  <a:buChar char="•"/>
                </a:pPr>
                <a:r>
                  <a:rPr lang="en-US" altLang="ja-JP" dirty="0"/>
                  <a:t>ABAQUS</a:t>
                </a:r>
                <a:r>
                  <a:rPr lang="ja-JP" altLang="en-US" dirty="0"/>
                  <a:t>は微圧縮非対応の要素で</a:t>
                </a:r>
                <a14:m>
                  <m:oMath xmlns:m="http://schemas.openxmlformats.org/officeDocument/2006/math">
                    <m:r>
                      <a:rPr lang="en-US" altLang="ja-JP" b="0" i="1" smtClean="0">
                        <a:latin typeface="Cambria Math" panose="02040503050406030204" pitchFamily="18" charset="0"/>
                      </a:rPr>
                      <m:t>𝜈</m:t>
                    </m:r>
                    <m:r>
                      <a:rPr lang="en-US" altLang="ja-JP" b="0" i="1" smtClean="0">
                        <a:latin typeface="Cambria Math" panose="02040503050406030204" pitchFamily="18" charset="0"/>
                      </a:rPr>
                      <m:t>=0.48</m:t>
                    </m:r>
                  </m:oMath>
                </a14:m>
                <a:r>
                  <a:rPr lang="ja-JP" altLang="en-US" dirty="0"/>
                  <a:t>を超えると警告を出します．</a:t>
                </a:r>
                <a:br>
                  <a:rPr lang="en-US" altLang="ja-JP" dirty="0"/>
                </a:br>
                <a:r>
                  <a:rPr lang="ja-JP" altLang="en-US" dirty="0"/>
                  <a:t>その意味で，</a:t>
                </a:r>
                <a:r>
                  <a:rPr lang="en-US" altLang="ja-JP" dirty="0"/>
                  <a:t>ABAQUS</a:t>
                </a:r>
                <a:r>
                  <a:rPr lang="ja-JP" altLang="en-US" dirty="0"/>
                  <a:t>は</a:t>
                </a:r>
                <a14:m>
                  <m:oMath xmlns:m="http://schemas.openxmlformats.org/officeDocument/2006/math">
                    <m:r>
                      <a:rPr lang="en-US" altLang="ja-JP" i="1">
                        <a:latin typeface="Cambria Math" panose="02040503050406030204" pitchFamily="18" charset="0"/>
                      </a:rPr>
                      <m:t>𝜈</m:t>
                    </m:r>
                    <m:r>
                      <a:rPr lang="en-US" altLang="ja-JP" i="1">
                        <a:latin typeface="Cambria Math" panose="02040503050406030204" pitchFamily="18" charset="0"/>
                      </a:rPr>
                      <m:t>=0.48</m:t>
                    </m:r>
                  </m:oMath>
                </a14:m>
                <a:r>
                  <a:rPr lang="ja-JP" altLang="en-US" dirty="0"/>
                  <a:t>以上を微圧縮性だと見做しています．</a:t>
                </a:r>
                <a:endParaRPr lang="en-US" altLang="ja-JP" dirty="0"/>
              </a:p>
              <a:p>
                <a:pPr>
                  <a:buFont typeface="Arial" panose="020B0604020202020204" pitchFamily="34" charset="0"/>
                  <a:buChar char="•"/>
                </a:pPr>
                <a:r>
                  <a:rPr lang="ja-JP" altLang="en-US" dirty="0"/>
                  <a:t>大西の経験としては，余程極端な拘束が無い限り，</a:t>
                </a:r>
                <a14:m>
                  <m:oMath xmlns:m="http://schemas.openxmlformats.org/officeDocument/2006/math">
                    <m:r>
                      <a:rPr lang="en-US" altLang="ja-JP" b="0" i="1" smtClean="0">
                        <a:latin typeface="Cambria Math" panose="02040503050406030204" pitchFamily="18" charset="0"/>
                      </a:rPr>
                      <m:t>𝜈</m:t>
                    </m:r>
                    <m:r>
                      <a:rPr lang="en-US" altLang="ja-JP" b="0" i="1" smtClean="0">
                        <a:latin typeface="Cambria Math" panose="02040503050406030204" pitchFamily="18" charset="0"/>
                      </a:rPr>
                      <m:t>=0.49</m:t>
                    </m:r>
                  </m:oMath>
                </a14:m>
                <a:r>
                  <a:rPr kumimoji="1" lang="ja-JP" altLang="en-US" dirty="0"/>
                  <a:t>で解析をすれば</a:t>
                </a:r>
                <a:br>
                  <a:rPr kumimoji="1" lang="en-US" altLang="ja-JP" dirty="0"/>
                </a:br>
                <a:r>
                  <a:rPr kumimoji="1" lang="ja-JP" altLang="en-US" dirty="0"/>
                  <a:t>実用上十分な解が得られると考えます．</a:t>
                </a:r>
                <a:endParaRPr kumimoji="1" lang="en-US" altLang="ja-JP" dirty="0"/>
              </a:p>
              <a:p>
                <a:endParaRPr kumimoji="1" lang="en-US" altLang="ja-JP" dirty="0"/>
              </a:p>
              <a:p>
                <a:pPr marL="0" indent="0">
                  <a:buNone/>
                </a:pPr>
                <a:endParaRPr kumimoji="1" lang="ja-JP" altLang="en-US" dirty="0"/>
              </a:p>
            </p:txBody>
          </p:sp>
        </mc:Choice>
        <mc:Fallback xmlns="">
          <p:sp>
            <p:nvSpPr>
              <p:cNvPr id="2" name="コンテンツ プレースホルダー 1">
                <a:extLst>
                  <a:ext uri="{FF2B5EF4-FFF2-40B4-BE49-F238E27FC236}">
                    <a16:creationId xmlns:a16="http://schemas.microsoft.com/office/drawing/2014/main" id="{5F14E821-EBD8-0F7D-E9E7-AD5027EF26CC}"/>
                  </a:ext>
                </a:extLst>
              </p:cNvPr>
              <p:cNvSpPr>
                <a:spLocks noGrp="1" noRot="1" noChangeAspect="1" noMove="1" noResize="1" noEditPoints="1" noAdjustHandles="1" noChangeArrowheads="1" noChangeShapeType="1" noTextEdit="1"/>
              </p:cNvSpPr>
              <p:nvPr>
                <p:ph idx="1"/>
              </p:nvPr>
            </p:nvSpPr>
            <p:spPr>
              <a:blipFill>
                <a:blip r:embed="rId2"/>
                <a:stretch>
                  <a:fillRect l="-1905" t="-1901"/>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F8583670-D21C-21E9-7891-339EC5EDBDFD}"/>
              </a:ext>
            </a:extLst>
          </p:cNvPr>
          <p:cNvSpPr>
            <a:spLocks noGrp="1"/>
          </p:cNvSpPr>
          <p:nvPr>
            <p:ph type="title"/>
          </p:nvPr>
        </p:nvSpPr>
        <p:spPr/>
        <p:txBody>
          <a:bodyPr/>
          <a:lstStyle/>
          <a:p>
            <a:r>
              <a:rPr kumimoji="1" lang="ja-JP" altLang="en-US" dirty="0"/>
              <a:t>余談１</a:t>
            </a:r>
          </a:p>
        </p:txBody>
      </p:sp>
      <p:sp>
        <p:nvSpPr>
          <p:cNvPr id="4" name="スライド番号プレースホルダー 3">
            <a:extLst>
              <a:ext uri="{FF2B5EF4-FFF2-40B4-BE49-F238E27FC236}">
                <a16:creationId xmlns:a16="http://schemas.microsoft.com/office/drawing/2014/main" id="{885BA9ED-4B9F-E44A-EE4D-A4C7B3E4B08B}"/>
              </a:ext>
            </a:extLst>
          </p:cNvPr>
          <p:cNvSpPr>
            <a:spLocks noGrp="1"/>
          </p:cNvSpPr>
          <p:nvPr>
            <p:ph type="sldNum" sz="quarter" idx="4"/>
          </p:nvPr>
        </p:nvSpPr>
        <p:spPr/>
        <p:txBody>
          <a:bodyPr/>
          <a:lstStyle/>
          <a:p>
            <a:r>
              <a:rPr lang="en-US" altLang="ja-JP"/>
              <a:t>P. </a:t>
            </a:r>
            <a:fld id="{F8FDF831-B0A3-4B44-A20D-7581D5587101}" type="slidenum">
              <a:rPr lang="ja-JP" altLang="en-US" smtClean="0"/>
              <a:pPr/>
              <a:t>9</a:t>
            </a:fld>
            <a:endParaRPr lang="ja-JP" altLang="en-US" dirty="0"/>
          </a:p>
        </p:txBody>
      </p:sp>
      <mc:AlternateContent xmlns:mc="http://schemas.openxmlformats.org/markup-compatibility/2006" xmlns:a14="http://schemas.microsoft.com/office/drawing/2010/main">
        <mc:Choice Requires="a14">
          <p:graphicFrame>
            <p:nvGraphicFramePr>
              <p:cNvPr id="5" name="表 4">
                <a:extLst>
                  <a:ext uri="{FF2B5EF4-FFF2-40B4-BE49-F238E27FC236}">
                    <a16:creationId xmlns:a16="http://schemas.microsoft.com/office/drawing/2014/main" id="{6F5CC6B9-A866-9BCB-43A9-F49410DC10AD}"/>
                  </a:ext>
                </a:extLst>
              </p:cNvPr>
              <p:cNvGraphicFramePr>
                <a:graphicFrameLocks noGrp="1"/>
              </p:cNvGraphicFramePr>
              <p:nvPr/>
            </p:nvGraphicFramePr>
            <p:xfrm>
              <a:off x="3935444" y="3789040"/>
              <a:ext cx="4320180" cy="2225040"/>
            </p:xfrm>
            <a:graphic>
              <a:graphicData uri="http://schemas.openxmlformats.org/drawingml/2006/table">
                <a:tbl>
                  <a:tblPr firstRow="1" bandRow="1">
                    <a:tableStyleId>{073A0DAA-6AF3-43AB-8588-CEC1D06C72B9}</a:tableStyleId>
                  </a:tblPr>
                  <a:tblGrid>
                    <a:gridCol w="1620180">
                      <a:extLst>
                        <a:ext uri="{9D8B030D-6E8A-4147-A177-3AD203B41FA5}">
                          <a16:colId xmlns:a16="http://schemas.microsoft.com/office/drawing/2014/main" val="1147865548"/>
                        </a:ext>
                      </a:extLst>
                    </a:gridCol>
                    <a:gridCol w="2700000">
                      <a:extLst>
                        <a:ext uri="{9D8B030D-6E8A-4147-A177-3AD203B41FA5}">
                          <a16:colId xmlns:a16="http://schemas.microsoft.com/office/drawing/2014/main" val="1289769664"/>
                        </a:ext>
                      </a:extLst>
                    </a:gridCol>
                  </a:tblGrid>
                  <a:tr h="370840">
                    <a:tc>
                      <a:txBody>
                        <a:bodyPr/>
                        <a:lstStyle/>
                        <a:p>
                          <a:r>
                            <a:rPr kumimoji="1" lang="ja-JP" altLang="en-US" dirty="0"/>
                            <a:t>ポアソン比</a:t>
                          </a:r>
                          <a:r>
                            <a:rPr kumimoji="1" lang="en-US" altLang="ja-JP" dirty="0"/>
                            <a:t>(</a:t>
                          </a:r>
                          <a14:m>
                            <m:oMath xmlns:m="http://schemas.openxmlformats.org/officeDocument/2006/math">
                              <m:r>
                                <a:rPr kumimoji="1" lang="en-US" altLang="ja-JP" b="1" i="1" smtClean="0">
                                  <a:latin typeface="Cambria Math" panose="02040503050406030204" pitchFamily="18" charset="0"/>
                                </a:rPr>
                                <m:t>𝝂</m:t>
                              </m:r>
                            </m:oMath>
                          </a14:m>
                          <a:r>
                            <a:rPr kumimoji="1" lang="en-US" altLang="ja-JP" dirty="0"/>
                            <a:t>)</a:t>
                          </a:r>
                          <a:endParaRPr kumimoji="1" lang="ja-JP" altLang="en-US" dirty="0"/>
                        </a:p>
                      </a:txBody>
                      <a:tcPr/>
                    </a:tc>
                    <a:tc>
                      <a:txBody>
                        <a:bodyPr/>
                        <a:lstStyle/>
                        <a:p>
                          <a:r>
                            <a:rPr kumimoji="1" lang="ja-JP" altLang="en-US" b="1" dirty="0"/>
                            <a:t>体積</a:t>
                          </a:r>
                          <a:r>
                            <a:rPr kumimoji="1" lang="en-US" altLang="ja-JP" b="1" dirty="0"/>
                            <a:t>/</a:t>
                          </a:r>
                          <a:r>
                            <a:rPr kumimoji="1" lang="ja-JP" altLang="en-US" b="1" dirty="0"/>
                            <a:t>横弾性率比</a:t>
                          </a:r>
                          <a:r>
                            <a:rPr kumimoji="1" lang="en-US" altLang="ja-JP" b="1" dirty="0"/>
                            <a:t>(</a:t>
                          </a:r>
                          <a14:m>
                            <m:oMath xmlns:m="http://schemas.openxmlformats.org/officeDocument/2006/math">
                              <m:sSub>
                                <m:sSubPr>
                                  <m:ctrlPr>
                                    <a:rPr kumimoji="1" lang="en-US" altLang="ja-JP" b="1" i="1" smtClean="0">
                                      <a:latin typeface="Cambria Math" panose="02040503050406030204" pitchFamily="18" charset="0"/>
                                    </a:rPr>
                                  </m:ctrlPr>
                                </m:sSubPr>
                                <m:e>
                                  <m:r>
                                    <a:rPr kumimoji="1" lang="en-US" altLang="ja-JP" b="1" i="1" smtClean="0">
                                      <a:latin typeface="Cambria Math" panose="02040503050406030204" pitchFamily="18" charset="0"/>
                                    </a:rPr>
                                    <m:t>𝑲</m:t>
                                  </m:r>
                                </m:e>
                                <m:sub>
                                  <m:r>
                                    <a:rPr kumimoji="1" lang="en-US" altLang="ja-JP" b="1" i="1" smtClean="0">
                                      <a:latin typeface="Cambria Math" panose="02040503050406030204" pitchFamily="18" charset="0"/>
                                    </a:rPr>
                                    <m:t>𝟎</m:t>
                                  </m:r>
                                </m:sub>
                              </m:sSub>
                              <m:r>
                                <a:rPr kumimoji="1" lang="en-US" altLang="ja-JP" b="1" i="1" smtClean="0">
                                  <a:latin typeface="Cambria Math" panose="02040503050406030204" pitchFamily="18" charset="0"/>
                                </a:rPr>
                                <m:t>/</m:t>
                              </m:r>
                              <m:sSub>
                                <m:sSubPr>
                                  <m:ctrlPr>
                                    <a:rPr kumimoji="1" lang="en-US" altLang="ja-JP" b="1" i="1" smtClean="0">
                                      <a:latin typeface="Cambria Math" panose="02040503050406030204" pitchFamily="18" charset="0"/>
                                    </a:rPr>
                                  </m:ctrlPr>
                                </m:sSubPr>
                                <m:e>
                                  <m:r>
                                    <a:rPr kumimoji="1" lang="en-US" altLang="ja-JP" b="1" i="1" smtClean="0">
                                      <a:latin typeface="Cambria Math" panose="02040503050406030204" pitchFamily="18" charset="0"/>
                                    </a:rPr>
                                    <m:t>𝑮</m:t>
                                  </m:r>
                                </m:e>
                                <m:sub>
                                  <m:r>
                                    <a:rPr kumimoji="1" lang="en-US" altLang="ja-JP" b="1" i="1" smtClean="0">
                                      <a:latin typeface="Cambria Math" panose="02040503050406030204" pitchFamily="18" charset="0"/>
                                    </a:rPr>
                                    <m:t>𝟎</m:t>
                                  </m:r>
                                </m:sub>
                              </m:sSub>
                            </m:oMath>
                          </a14:m>
                          <a:r>
                            <a:rPr kumimoji="1" lang="en-US" altLang="ja-JP" dirty="0"/>
                            <a:t>)</a:t>
                          </a:r>
                          <a:endParaRPr kumimoji="1" lang="ja-JP" altLang="en-US" dirty="0"/>
                        </a:p>
                      </a:txBody>
                      <a:tcPr/>
                    </a:tc>
                    <a:extLst>
                      <a:ext uri="{0D108BD9-81ED-4DB2-BD59-A6C34878D82A}">
                        <a16:rowId xmlns:a16="http://schemas.microsoft.com/office/drawing/2014/main" val="2134977378"/>
                      </a:ext>
                    </a:extLst>
                  </a:tr>
                  <a:tr h="370840">
                    <a:tc>
                      <a:txBody>
                        <a:bodyPr/>
                        <a:lstStyle/>
                        <a:p>
                          <a:r>
                            <a:rPr kumimoji="1" lang="en-US" altLang="ja-JP" dirty="0"/>
                            <a:t>0.48</a:t>
                          </a:r>
                          <a:endParaRPr kumimoji="1" lang="ja-JP" altLang="en-US" dirty="0"/>
                        </a:p>
                      </a:txBody>
                      <a:tcPr/>
                    </a:tc>
                    <a:tc>
                      <a:txBody>
                        <a:bodyPr/>
                        <a:lstStyle/>
                        <a:p>
                          <a:r>
                            <a:rPr kumimoji="1" lang="ja-JP" altLang="en-US" dirty="0"/>
                            <a:t>約</a:t>
                          </a:r>
                          <a:r>
                            <a:rPr kumimoji="1" lang="en-US" altLang="ja-JP" dirty="0"/>
                            <a:t>25</a:t>
                          </a:r>
                          <a:endParaRPr kumimoji="1" lang="ja-JP" altLang="en-US" dirty="0"/>
                        </a:p>
                      </a:txBody>
                      <a:tcPr/>
                    </a:tc>
                    <a:extLst>
                      <a:ext uri="{0D108BD9-81ED-4DB2-BD59-A6C34878D82A}">
                        <a16:rowId xmlns:a16="http://schemas.microsoft.com/office/drawing/2014/main" val="238077135"/>
                      </a:ext>
                    </a:extLst>
                  </a:tr>
                  <a:tr h="370840">
                    <a:tc>
                      <a:txBody>
                        <a:bodyPr/>
                        <a:lstStyle/>
                        <a:p>
                          <a:r>
                            <a:rPr kumimoji="1" lang="en-US" altLang="ja-JP" dirty="0"/>
                            <a:t>0.49</a:t>
                          </a:r>
                          <a:endParaRPr kumimoji="1" lang="ja-JP" altLang="en-US" dirty="0"/>
                        </a:p>
                      </a:txBody>
                      <a:tcPr/>
                    </a:tc>
                    <a:tc>
                      <a:txBody>
                        <a:bodyPr/>
                        <a:lstStyle/>
                        <a:p>
                          <a:r>
                            <a:rPr kumimoji="1" lang="ja-JP" altLang="en-US" dirty="0"/>
                            <a:t>約</a:t>
                          </a:r>
                          <a:r>
                            <a:rPr kumimoji="1" lang="en-US" altLang="ja-JP" dirty="0"/>
                            <a:t>50</a:t>
                          </a:r>
                          <a:endParaRPr kumimoji="1" lang="ja-JP" altLang="en-US" dirty="0"/>
                        </a:p>
                      </a:txBody>
                      <a:tcPr/>
                    </a:tc>
                    <a:extLst>
                      <a:ext uri="{0D108BD9-81ED-4DB2-BD59-A6C34878D82A}">
                        <a16:rowId xmlns:a16="http://schemas.microsoft.com/office/drawing/2014/main" val="2504601368"/>
                      </a:ext>
                    </a:extLst>
                  </a:tr>
                  <a:tr h="370840">
                    <a:tc>
                      <a:txBody>
                        <a:bodyPr/>
                        <a:lstStyle/>
                        <a:p>
                          <a:r>
                            <a:rPr kumimoji="1" lang="en-US" altLang="ja-JP" dirty="0"/>
                            <a:t>0.495</a:t>
                          </a:r>
                          <a:endParaRPr kumimoji="1" lang="ja-JP" altLang="en-US" dirty="0"/>
                        </a:p>
                      </a:txBody>
                      <a:tcPr/>
                    </a:tc>
                    <a:tc>
                      <a:txBody>
                        <a:bodyPr/>
                        <a:lstStyle/>
                        <a:p>
                          <a:r>
                            <a:rPr kumimoji="1" lang="ja-JP" altLang="en-US" dirty="0"/>
                            <a:t>約</a:t>
                          </a:r>
                          <a:r>
                            <a:rPr kumimoji="1" lang="en-US" altLang="ja-JP" dirty="0"/>
                            <a:t>100</a:t>
                          </a:r>
                        </a:p>
                      </a:txBody>
                      <a:tcPr/>
                    </a:tc>
                    <a:extLst>
                      <a:ext uri="{0D108BD9-81ED-4DB2-BD59-A6C34878D82A}">
                        <a16:rowId xmlns:a16="http://schemas.microsoft.com/office/drawing/2014/main" val="4205278780"/>
                      </a:ext>
                    </a:extLst>
                  </a:tr>
                  <a:tr h="370840">
                    <a:tc>
                      <a:txBody>
                        <a:bodyPr/>
                        <a:lstStyle/>
                        <a:p>
                          <a:r>
                            <a:rPr kumimoji="1" lang="en-US" altLang="ja-JP" dirty="0"/>
                            <a:t>0.499</a:t>
                          </a:r>
                          <a:endParaRPr kumimoji="1" lang="ja-JP" altLang="en-US" dirty="0"/>
                        </a:p>
                      </a:txBody>
                      <a:tcPr/>
                    </a:tc>
                    <a:tc>
                      <a:txBody>
                        <a:bodyPr/>
                        <a:lstStyle/>
                        <a:p>
                          <a:r>
                            <a:rPr kumimoji="1" lang="ja-JP" altLang="en-US" dirty="0"/>
                            <a:t>約</a:t>
                          </a:r>
                          <a:r>
                            <a:rPr kumimoji="1" lang="en-US" altLang="ja-JP" dirty="0"/>
                            <a:t>500</a:t>
                          </a:r>
                          <a:endParaRPr kumimoji="1" lang="ja-JP" altLang="en-US" dirty="0"/>
                        </a:p>
                      </a:txBody>
                      <a:tcPr/>
                    </a:tc>
                    <a:extLst>
                      <a:ext uri="{0D108BD9-81ED-4DB2-BD59-A6C34878D82A}">
                        <a16:rowId xmlns:a16="http://schemas.microsoft.com/office/drawing/2014/main" val="729452836"/>
                      </a:ext>
                    </a:extLst>
                  </a:tr>
                  <a:tr h="370840">
                    <a:tc>
                      <a:txBody>
                        <a:bodyPr/>
                        <a:lstStyle/>
                        <a:p>
                          <a:r>
                            <a:rPr kumimoji="1" lang="en-US" altLang="ja-JP" dirty="0"/>
                            <a:t>0.4995</a:t>
                          </a:r>
                          <a:endParaRPr kumimoji="1" lang="ja-JP" altLang="en-US" dirty="0"/>
                        </a:p>
                      </a:txBody>
                      <a:tcPr/>
                    </a:tc>
                    <a:tc>
                      <a:txBody>
                        <a:bodyPr/>
                        <a:lstStyle/>
                        <a:p>
                          <a:r>
                            <a:rPr kumimoji="1" lang="ja-JP" altLang="en-US" dirty="0"/>
                            <a:t>約</a:t>
                          </a:r>
                          <a:r>
                            <a:rPr kumimoji="1" lang="en-US" altLang="ja-JP" dirty="0"/>
                            <a:t>1000</a:t>
                          </a:r>
                          <a:endParaRPr kumimoji="1" lang="ja-JP" altLang="en-US" dirty="0"/>
                        </a:p>
                      </a:txBody>
                      <a:tcPr/>
                    </a:tc>
                    <a:extLst>
                      <a:ext uri="{0D108BD9-81ED-4DB2-BD59-A6C34878D82A}">
                        <a16:rowId xmlns:a16="http://schemas.microsoft.com/office/drawing/2014/main" val="2531156833"/>
                      </a:ext>
                    </a:extLst>
                  </a:tr>
                </a:tbl>
              </a:graphicData>
            </a:graphic>
          </p:graphicFrame>
        </mc:Choice>
        <mc:Fallback xmlns="">
          <p:graphicFrame>
            <p:nvGraphicFramePr>
              <p:cNvPr id="5" name="表 4">
                <a:extLst>
                  <a:ext uri="{FF2B5EF4-FFF2-40B4-BE49-F238E27FC236}">
                    <a16:creationId xmlns:a16="http://schemas.microsoft.com/office/drawing/2014/main" id="{6F5CC6B9-A866-9BCB-43A9-F49410DC10AD}"/>
                  </a:ext>
                </a:extLst>
              </p:cNvPr>
              <p:cNvGraphicFramePr>
                <a:graphicFrameLocks noGrp="1"/>
              </p:cNvGraphicFramePr>
              <p:nvPr>
                <p:extLst>
                  <p:ext uri="{D42A27DB-BD31-4B8C-83A1-F6EECF244321}">
                    <p14:modId xmlns:p14="http://schemas.microsoft.com/office/powerpoint/2010/main" val="976837632"/>
                  </p:ext>
                </p:extLst>
              </p:nvPr>
            </p:nvGraphicFramePr>
            <p:xfrm>
              <a:off x="3935444" y="3789040"/>
              <a:ext cx="4320180" cy="2225040"/>
            </p:xfrm>
            <a:graphic>
              <a:graphicData uri="http://schemas.openxmlformats.org/drawingml/2006/table">
                <a:tbl>
                  <a:tblPr firstRow="1" bandRow="1">
                    <a:tableStyleId>{073A0DAA-6AF3-43AB-8588-CEC1D06C72B9}</a:tableStyleId>
                  </a:tblPr>
                  <a:tblGrid>
                    <a:gridCol w="1620180">
                      <a:extLst>
                        <a:ext uri="{9D8B030D-6E8A-4147-A177-3AD203B41FA5}">
                          <a16:colId xmlns:a16="http://schemas.microsoft.com/office/drawing/2014/main" val="1147865548"/>
                        </a:ext>
                      </a:extLst>
                    </a:gridCol>
                    <a:gridCol w="2700000">
                      <a:extLst>
                        <a:ext uri="{9D8B030D-6E8A-4147-A177-3AD203B41FA5}">
                          <a16:colId xmlns:a16="http://schemas.microsoft.com/office/drawing/2014/main" val="1289769664"/>
                        </a:ext>
                      </a:extLst>
                    </a:gridCol>
                  </a:tblGrid>
                  <a:tr h="370840">
                    <a:tc>
                      <a:txBody>
                        <a:bodyPr/>
                        <a:lstStyle/>
                        <a:p>
                          <a:endParaRPr lang="ja-JP"/>
                        </a:p>
                      </a:txBody>
                      <a:tcPr>
                        <a:blipFill>
                          <a:blip r:embed="rId3"/>
                          <a:stretch>
                            <a:fillRect l="-376" t="-11475" r="-168421" b="-527869"/>
                          </a:stretch>
                        </a:blipFill>
                      </a:tcPr>
                    </a:tc>
                    <a:tc>
                      <a:txBody>
                        <a:bodyPr/>
                        <a:lstStyle/>
                        <a:p>
                          <a:endParaRPr lang="ja-JP"/>
                        </a:p>
                      </a:txBody>
                      <a:tcPr>
                        <a:blipFill>
                          <a:blip r:embed="rId3"/>
                          <a:stretch>
                            <a:fillRect l="-60135" t="-11475" r="-901" b="-527869"/>
                          </a:stretch>
                        </a:blipFill>
                      </a:tcPr>
                    </a:tc>
                    <a:extLst>
                      <a:ext uri="{0D108BD9-81ED-4DB2-BD59-A6C34878D82A}">
                        <a16:rowId xmlns:a16="http://schemas.microsoft.com/office/drawing/2014/main" val="2134977378"/>
                      </a:ext>
                    </a:extLst>
                  </a:tr>
                  <a:tr h="370840">
                    <a:tc>
                      <a:txBody>
                        <a:bodyPr/>
                        <a:lstStyle/>
                        <a:p>
                          <a:r>
                            <a:rPr kumimoji="1" lang="en-US" altLang="ja-JP" dirty="0"/>
                            <a:t>0.48</a:t>
                          </a:r>
                          <a:endParaRPr kumimoji="1" lang="ja-JP" altLang="en-US" dirty="0"/>
                        </a:p>
                      </a:txBody>
                      <a:tcPr/>
                    </a:tc>
                    <a:tc>
                      <a:txBody>
                        <a:bodyPr/>
                        <a:lstStyle/>
                        <a:p>
                          <a:r>
                            <a:rPr kumimoji="1" lang="ja-JP" altLang="en-US" dirty="0"/>
                            <a:t>約</a:t>
                          </a:r>
                          <a:r>
                            <a:rPr kumimoji="1" lang="en-US" altLang="ja-JP" dirty="0"/>
                            <a:t>25</a:t>
                          </a:r>
                          <a:endParaRPr kumimoji="1" lang="ja-JP" altLang="en-US" dirty="0"/>
                        </a:p>
                      </a:txBody>
                      <a:tcPr/>
                    </a:tc>
                    <a:extLst>
                      <a:ext uri="{0D108BD9-81ED-4DB2-BD59-A6C34878D82A}">
                        <a16:rowId xmlns:a16="http://schemas.microsoft.com/office/drawing/2014/main" val="238077135"/>
                      </a:ext>
                    </a:extLst>
                  </a:tr>
                  <a:tr h="370840">
                    <a:tc>
                      <a:txBody>
                        <a:bodyPr/>
                        <a:lstStyle/>
                        <a:p>
                          <a:r>
                            <a:rPr kumimoji="1" lang="en-US" altLang="ja-JP" dirty="0"/>
                            <a:t>0.49</a:t>
                          </a:r>
                          <a:endParaRPr kumimoji="1" lang="ja-JP" altLang="en-US" dirty="0"/>
                        </a:p>
                      </a:txBody>
                      <a:tcPr/>
                    </a:tc>
                    <a:tc>
                      <a:txBody>
                        <a:bodyPr/>
                        <a:lstStyle/>
                        <a:p>
                          <a:r>
                            <a:rPr kumimoji="1" lang="ja-JP" altLang="en-US" dirty="0"/>
                            <a:t>約</a:t>
                          </a:r>
                          <a:r>
                            <a:rPr kumimoji="1" lang="en-US" altLang="ja-JP" dirty="0"/>
                            <a:t>50</a:t>
                          </a:r>
                          <a:endParaRPr kumimoji="1" lang="ja-JP" altLang="en-US" dirty="0"/>
                        </a:p>
                      </a:txBody>
                      <a:tcPr/>
                    </a:tc>
                    <a:extLst>
                      <a:ext uri="{0D108BD9-81ED-4DB2-BD59-A6C34878D82A}">
                        <a16:rowId xmlns:a16="http://schemas.microsoft.com/office/drawing/2014/main" val="2504601368"/>
                      </a:ext>
                    </a:extLst>
                  </a:tr>
                  <a:tr h="370840">
                    <a:tc>
                      <a:txBody>
                        <a:bodyPr/>
                        <a:lstStyle/>
                        <a:p>
                          <a:r>
                            <a:rPr kumimoji="1" lang="en-US" altLang="ja-JP" dirty="0"/>
                            <a:t>0.495</a:t>
                          </a:r>
                          <a:endParaRPr kumimoji="1" lang="ja-JP" altLang="en-US" dirty="0"/>
                        </a:p>
                      </a:txBody>
                      <a:tcPr/>
                    </a:tc>
                    <a:tc>
                      <a:txBody>
                        <a:bodyPr/>
                        <a:lstStyle/>
                        <a:p>
                          <a:r>
                            <a:rPr kumimoji="1" lang="ja-JP" altLang="en-US" dirty="0"/>
                            <a:t>約</a:t>
                          </a:r>
                          <a:r>
                            <a:rPr kumimoji="1" lang="en-US" altLang="ja-JP" dirty="0"/>
                            <a:t>100</a:t>
                          </a:r>
                        </a:p>
                      </a:txBody>
                      <a:tcPr/>
                    </a:tc>
                    <a:extLst>
                      <a:ext uri="{0D108BD9-81ED-4DB2-BD59-A6C34878D82A}">
                        <a16:rowId xmlns:a16="http://schemas.microsoft.com/office/drawing/2014/main" val="4205278780"/>
                      </a:ext>
                    </a:extLst>
                  </a:tr>
                  <a:tr h="370840">
                    <a:tc>
                      <a:txBody>
                        <a:bodyPr/>
                        <a:lstStyle/>
                        <a:p>
                          <a:r>
                            <a:rPr kumimoji="1" lang="en-US" altLang="ja-JP" dirty="0"/>
                            <a:t>0.499</a:t>
                          </a:r>
                          <a:endParaRPr kumimoji="1" lang="ja-JP" altLang="en-US" dirty="0"/>
                        </a:p>
                      </a:txBody>
                      <a:tcPr/>
                    </a:tc>
                    <a:tc>
                      <a:txBody>
                        <a:bodyPr/>
                        <a:lstStyle/>
                        <a:p>
                          <a:r>
                            <a:rPr kumimoji="1" lang="ja-JP" altLang="en-US" dirty="0"/>
                            <a:t>約</a:t>
                          </a:r>
                          <a:r>
                            <a:rPr kumimoji="1" lang="en-US" altLang="ja-JP" dirty="0"/>
                            <a:t>500</a:t>
                          </a:r>
                          <a:endParaRPr kumimoji="1" lang="ja-JP" altLang="en-US" dirty="0"/>
                        </a:p>
                      </a:txBody>
                      <a:tcPr/>
                    </a:tc>
                    <a:extLst>
                      <a:ext uri="{0D108BD9-81ED-4DB2-BD59-A6C34878D82A}">
                        <a16:rowId xmlns:a16="http://schemas.microsoft.com/office/drawing/2014/main" val="729452836"/>
                      </a:ext>
                    </a:extLst>
                  </a:tr>
                  <a:tr h="370840">
                    <a:tc>
                      <a:txBody>
                        <a:bodyPr/>
                        <a:lstStyle/>
                        <a:p>
                          <a:r>
                            <a:rPr kumimoji="1" lang="en-US" altLang="ja-JP" dirty="0"/>
                            <a:t>0.4995</a:t>
                          </a:r>
                          <a:endParaRPr kumimoji="1" lang="ja-JP" altLang="en-US" dirty="0"/>
                        </a:p>
                      </a:txBody>
                      <a:tcPr/>
                    </a:tc>
                    <a:tc>
                      <a:txBody>
                        <a:bodyPr/>
                        <a:lstStyle/>
                        <a:p>
                          <a:r>
                            <a:rPr kumimoji="1" lang="ja-JP" altLang="en-US" dirty="0"/>
                            <a:t>約</a:t>
                          </a:r>
                          <a:r>
                            <a:rPr kumimoji="1" lang="en-US" altLang="ja-JP" dirty="0"/>
                            <a:t>1000</a:t>
                          </a:r>
                          <a:endParaRPr kumimoji="1" lang="ja-JP" altLang="en-US" dirty="0"/>
                        </a:p>
                      </a:txBody>
                      <a:tcPr/>
                    </a:tc>
                    <a:extLst>
                      <a:ext uri="{0D108BD9-81ED-4DB2-BD59-A6C34878D82A}">
                        <a16:rowId xmlns:a16="http://schemas.microsoft.com/office/drawing/2014/main" val="2531156833"/>
                      </a:ext>
                    </a:extLst>
                  </a:tr>
                </a:tbl>
              </a:graphicData>
            </a:graphic>
          </p:graphicFrame>
        </mc:Fallback>
      </mc:AlternateContent>
    </p:spTree>
    <p:extLst>
      <p:ext uri="{BB962C8B-B14F-4D97-AF65-F5344CB8AC3E}">
        <p14:creationId xmlns:p14="http://schemas.microsoft.com/office/powerpoint/2010/main" val="8004823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1"/>
  <p:tag name="ISPRING_LMS_API_VERSION" val="SCORM 1.2"/>
  <p:tag name="ISPRING_ULTRA_SCORM_COURSE_ID" val="3F38C8C8-9BE9-4FF2-99FD-35F8FCC6C998"/>
  <p:tag name="ISPRING_CMI5_LAUNCH_METHOD" val="any window"/>
  <p:tag name="ISPRING_SCORM_RATE_SLIDES" val="1"/>
  <p:tag name="ISPRINGCLOUDFOLDERID" val="1"/>
  <p:tag name="ISPRINGONLINEFOLDERID" val="1"/>
  <p:tag name="ISPRING_FIRST_PUBLISH"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FIT_TO_WINDOW&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ULTRA_SCORM_COURCE_TITLE" val="cmd2024.S-FEM"/>
  <p:tag name="ISPRING_SCORM_ENDPOINT" val="&lt;endpoint&gt;&lt;enable&gt;0&lt;/enable&gt;&lt;lrs&gt;http://&lt;/lrs&gt;&lt;auth&gt;0&lt;/auth&gt;&lt;login&gt;&lt;/login&gt;&lt;password&gt;&lt;/password&gt;&lt;key&gt;&lt;/key&gt;&lt;name&gt;&lt;/name&gt;&lt;email&gt;&lt;/email&gt;&lt;/endpoint&gt;&#10;"/>
  <p:tag name="ISPRING_OUTPUT_FOLDER" val="[[&quot;0\uFFFD\u0016\uFFFD{72CC8BE8-5273-4F89-A9DB-6C2224B55B6C}&quot;,&quot;Z:\\ACHIEVEMENT\\conference\\2024\\cmd2024&quot;],[&quot;0\uFFFD\u0016\uFFFD{DEE640B2-8B0E-4298-9AB9-4AB5AACAD798}&quot;,&quot;Z:\\ACHIEVEMENT\\conference\\2023\\jsces2023&quot;],[&quot;\uFFFD\uFFFD&lt;{A673FCB7-976C-4B3E-91BB-80E00AB4F6CF}&quot;,&quot;D:\\share\\ACHIEVEMENT\\conference\\2021\\srij-seminar&quot;]]"/>
  <p:tag name="ISPRING_SCORM_RATE_QUIZZES" val="0"/>
  <p:tag name="ISPRING_SCORM_PASSING_SCORE" val="3.000000"/>
  <p:tag name="ISPRING_PRESENTATION_TITLE" val="cmd2024.S-FEM"/>
</p:tagLst>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cene3d>
          <a:camera prst="orthographicFront"/>
          <a:lightRig rig="threePt" dir="t"/>
        </a:scene3d>
        <a:sp3d>
          <a:bevelT/>
        </a:sp3d>
      </a:spPr>
      <a:bodyPr rtlCol="0" anchor="ctr"/>
      <a:lstStyle>
        <a:defPPr algn="ctr">
          <a:defRPr sz="2400" dirty="0" smtClean="0">
            <a:solidFill>
              <a:schemeClr val="tx1"/>
            </a:solidFill>
            <a:latin typeface="MS UI Gothic" panose="020B0600070205080204" pitchFamily="50" charset="-128"/>
            <a:ea typeface="MS UI Gothic" panose="020B060007020508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accent1"/>
        </a:solidFill>
        <a:ln>
          <a:noFill/>
        </a:ln>
        <a:scene3d>
          <a:camera prst="orthographicFront"/>
          <a:lightRig rig="threePt" dir="t"/>
        </a:scene3d>
        <a:sp3d>
          <a:bevelT/>
        </a:sp3d>
      </a:spPr>
      <a:bodyPr wrap="square" rtlCol="0">
        <a:spAutoFit/>
      </a:bodyPr>
      <a:lstStyle>
        <a:defPPr algn="ctr">
          <a:defRPr sz="2000" dirty="0">
            <a:latin typeface="MS UI Gothic" panose="020B0600070205080204" pitchFamily="50" charset="-128"/>
            <a:ea typeface="MS UI Gothic" panose="020B0600070205080204" pitchFamily="50" charset="-128"/>
          </a:defRPr>
        </a:defPPr>
      </a:lstStyle>
      <a:style>
        <a:lnRef idx="1">
          <a:schemeClr val="accent1"/>
        </a:lnRef>
        <a:fillRef idx="2">
          <a:schemeClr val="accent1"/>
        </a:fillRef>
        <a:effectRef idx="1">
          <a:schemeClr val="accent1"/>
        </a:effectRef>
        <a:fontRef idx="minor">
          <a:schemeClr val="dk1"/>
        </a:fontRef>
      </a:style>
    </a:txDef>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91639</TotalTime>
  <Words>8532</Words>
  <Application>Microsoft Office PowerPoint</Application>
  <PresentationFormat>ワイド画面</PresentationFormat>
  <Paragraphs>755</Paragraphs>
  <Slides>74</Slides>
  <Notes>7</Notes>
  <HiddenSlides>0</HiddenSlides>
  <MMClips>16</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74</vt:i4>
      </vt:variant>
    </vt:vector>
  </HeadingPairs>
  <TitlesOfParts>
    <vt:vector size="85" baseType="lpstr">
      <vt:lpstr>MS PGothic</vt:lpstr>
      <vt:lpstr>MS UI Gothic</vt:lpstr>
      <vt:lpstr>Yu Gothic UI</vt:lpstr>
      <vt:lpstr>メイリオ</vt:lpstr>
      <vt:lpstr>Arial</vt:lpstr>
      <vt:lpstr>Calibri</vt:lpstr>
      <vt:lpstr>Cambria Math</vt:lpstr>
      <vt:lpstr>Consolas</vt:lpstr>
      <vt:lpstr>Microsoft Tai Le</vt:lpstr>
      <vt:lpstr>Wingdings</vt:lpstr>
      <vt:lpstr>デザインの設定</vt:lpstr>
      <vt:lpstr>微圧縮大変形FEMの要素選択と解法</vt:lpstr>
      <vt:lpstr>目次</vt:lpstr>
      <vt:lpstr>0. はじめに</vt:lpstr>
      <vt:lpstr>はじめに</vt:lpstr>
      <vt:lpstr>1. 微圧縮大変形の基本</vt:lpstr>
      <vt:lpstr>大変形の色々</vt:lpstr>
      <vt:lpstr>微圧縮の色々</vt:lpstr>
      <vt:lpstr>大変形と微圧縮の関係</vt:lpstr>
      <vt:lpstr>余談１</vt:lpstr>
      <vt:lpstr>FEMの釣合方程式</vt:lpstr>
      <vt:lpstr>(接線)剛性マトリックス</vt:lpstr>
      <vt:lpstr>超弾性体の構成式</vt:lpstr>
      <vt:lpstr>超弾性体の構成式</vt:lpstr>
      <vt:lpstr>余談２</vt:lpstr>
      <vt:lpstr>低減積分(RI)要素と選択的低減積分(SRI)要素</vt:lpstr>
      <vt:lpstr>余談３</vt:lpstr>
      <vt:lpstr>2. 微圧縮大変形FEMの頻出トラブル</vt:lpstr>
      <vt:lpstr>心構え</vt:lpstr>
      <vt:lpstr>1) せん断ロッキング</vt:lpstr>
      <vt:lpstr>1) せん断ロッキング</vt:lpstr>
      <vt:lpstr>1) せん断ロッキング</vt:lpstr>
      <vt:lpstr>2) 体積ロッキング</vt:lpstr>
      <vt:lpstr>2) 体積ロッキング</vt:lpstr>
      <vt:lpstr>2) 体積ロッキング</vt:lpstr>
      <vt:lpstr>3) 圧力チェッカーボーディング</vt:lpstr>
      <vt:lpstr>3) 圧力チェッカーボーディング</vt:lpstr>
      <vt:lpstr>3) 圧力チェッカーボーディング</vt:lpstr>
      <vt:lpstr>4) アスペクト比硬化</vt:lpstr>
      <vt:lpstr>4) アスペクト比硬化</vt:lpstr>
      <vt:lpstr>4) アスペクト比硬化</vt:lpstr>
      <vt:lpstr>5) ２次要素の節点反力振動</vt:lpstr>
      <vt:lpstr>5) ２次要素の節点反力振動</vt:lpstr>
      <vt:lpstr>5) ２次要素の節点反力振動</vt:lpstr>
      <vt:lpstr>6) ２次要素の内挿精度低下</vt:lpstr>
      <vt:lpstr>6) ２次要素の内挿精度低下</vt:lpstr>
      <vt:lpstr>6) ２次要素の内挿精度低下</vt:lpstr>
      <vt:lpstr>7) 低メッシュ収束速度</vt:lpstr>
      <vt:lpstr>7) 低メッシュ収束速度</vt:lpstr>
      <vt:lpstr>7) 低メッシュ収束速度</vt:lpstr>
      <vt:lpstr>8) 早期収束困難</vt:lpstr>
      <vt:lpstr>8) 早期収束困難</vt:lpstr>
      <vt:lpstr>8) 早期収束困難</vt:lpstr>
      <vt:lpstr>8) 早期収束困難</vt:lpstr>
      <vt:lpstr>8) 早期収束困難</vt:lpstr>
      <vt:lpstr>8) 早期収束困難</vt:lpstr>
      <vt:lpstr>8) 早期収束困難</vt:lpstr>
      <vt:lpstr>8) 早期収束困難</vt:lpstr>
      <vt:lpstr>8) 早期収束困難</vt:lpstr>
      <vt:lpstr>8) 早期収束困難</vt:lpstr>
      <vt:lpstr>8) 早期収束困難</vt:lpstr>
      <vt:lpstr>3. 微圧縮大変形FEMの要素選択</vt:lpstr>
      <vt:lpstr>前置き</vt:lpstr>
      <vt:lpstr>一般論</vt:lpstr>
      <vt:lpstr>ABAQUSでの３次元微圧縮大変形要素選択フローチャート</vt:lpstr>
      <vt:lpstr>フローチャートの補足</vt:lpstr>
      <vt:lpstr>性能評価の例題</vt:lpstr>
      <vt:lpstr>① ABAQUS C3D8の性能評価</vt:lpstr>
      <vt:lpstr>① ABAQUS C3D8の性能評価</vt:lpstr>
      <vt:lpstr>① ABAQUS C3D8の性能評価</vt:lpstr>
      <vt:lpstr>② ABAQUS C3D10Mの性能評価</vt:lpstr>
      <vt:lpstr>② ABAQUS C3D10Mの性能評価</vt:lpstr>
      <vt:lpstr>② ABAQUS C3D10Mの性能評価</vt:lpstr>
      <vt:lpstr>③ ABAQUS C3D4Hの性能評価</vt:lpstr>
      <vt:lpstr>③ ABAQUS C3D4Hの性能評価</vt:lpstr>
      <vt:lpstr>③ ABAQUS C3D4Hの性能評価</vt:lpstr>
      <vt:lpstr>④《奥の手》の性能評価</vt:lpstr>
      <vt:lpstr>④《奥の手》の性能評価</vt:lpstr>
      <vt:lpstr>④《奥の手》の性能評価</vt:lpstr>
      <vt:lpstr>④《奥の手》の性能評価</vt:lpstr>
      <vt:lpstr>④《奥の手》の性能評価</vt:lpstr>
      <vt:lpstr>4. 平滑化有限要素法(S-FEM)による微圧縮大変形解析</vt:lpstr>
      <vt:lpstr>PowerPoint プレゼンテーション</vt:lpstr>
      <vt:lpstr>5. まとめ</vt:lpstr>
      <vt:lpstr>まとめ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cmd2024.S-FEM</dc:title>
  <dc:creator>Yuki ONISHI</dc:creator>
  <cp:lastModifiedBy>Yuki ONISHI</cp:lastModifiedBy>
  <cp:revision>3420</cp:revision>
  <cp:lastPrinted>2012-03-06T10:21:50Z</cp:lastPrinted>
  <dcterms:created xsi:type="dcterms:W3CDTF">2007-11-22T18:02:40Z</dcterms:created>
  <dcterms:modified xsi:type="dcterms:W3CDTF">2024-12-12T12:31:58Z</dcterms:modified>
</cp:coreProperties>
</file>