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3"/>
  </p:notesMasterIdLst>
  <p:sldIdLst>
    <p:sldId id="469" r:id="rId2"/>
    <p:sldId id="388" r:id="rId3"/>
    <p:sldId id="651" r:id="rId4"/>
    <p:sldId id="647" r:id="rId5"/>
    <p:sldId id="549" r:id="rId6"/>
    <p:sldId id="602" r:id="rId7"/>
    <p:sldId id="603" r:id="rId8"/>
    <p:sldId id="501" r:id="rId9"/>
    <p:sldId id="652" r:id="rId10"/>
    <p:sldId id="556" r:id="rId11"/>
    <p:sldId id="557" r:id="rId12"/>
    <p:sldId id="558" r:id="rId13"/>
    <p:sldId id="559" r:id="rId14"/>
    <p:sldId id="678" r:id="rId15"/>
    <p:sldId id="663" r:id="rId16"/>
    <p:sldId id="624" r:id="rId17"/>
    <p:sldId id="604" r:id="rId18"/>
    <p:sldId id="605" r:id="rId19"/>
    <p:sldId id="655" r:id="rId20"/>
    <p:sldId id="606" r:id="rId21"/>
    <p:sldId id="656" r:id="rId22"/>
    <p:sldId id="657" r:id="rId23"/>
    <p:sldId id="658" r:id="rId24"/>
    <p:sldId id="659" r:id="rId25"/>
    <p:sldId id="660" r:id="rId26"/>
    <p:sldId id="607" r:id="rId27"/>
    <p:sldId id="608" r:id="rId28"/>
    <p:sldId id="609" r:id="rId29"/>
    <p:sldId id="661" r:id="rId30"/>
    <p:sldId id="662" r:id="rId31"/>
    <p:sldId id="610" r:id="rId32"/>
    <p:sldId id="611" r:id="rId33"/>
    <p:sldId id="664" r:id="rId34"/>
    <p:sldId id="665" r:id="rId35"/>
    <p:sldId id="626" r:id="rId36"/>
    <p:sldId id="653" r:id="rId37"/>
    <p:sldId id="598" r:id="rId38"/>
    <p:sldId id="599" r:id="rId39"/>
    <p:sldId id="597" r:id="rId40"/>
    <p:sldId id="570" r:id="rId41"/>
    <p:sldId id="571" r:id="rId42"/>
    <p:sldId id="572" r:id="rId43"/>
    <p:sldId id="587" r:id="rId44"/>
    <p:sldId id="586" r:id="rId45"/>
    <p:sldId id="588" r:id="rId46"/>
    <p:sldId id="615" r:id="rId47"/>
    <p:sldId id="589" r:id="rId48"/>
    <p:sldId id="592" r:id="rId49"/>
    <p:sldId id="591" r:id="rId50"/>
    <p:sldId id="593" r:id="rId51"/>
    <p:sldId id="668" r:id="rId52"/>
    <p:sldId id="654" r:id="rId53"/>
    <p:sldId id="667" r:id="rId54"/>
    <p:sldId id="669" r:id="rId55"/>
    <p:sldId id="670" r:id="rId56"/>
    <p:sldId id="635" r:id="rId57"/>
    <p:sldId id="630" r:id="rId58"/>
    <p:sldId id="644" r:id="rId59"/>
    <p:sldId id="673" r:id="rId60"/>
    <p:sldId id="679" r:id="rId61"/>
    <p:sldId id="648" r:id="rId62"/>
    <p:sldId id="675" r:id="rId63"/>
    <p:sldId id="676" r:id="rId64"/>
    <p:sldId id="649" r:id="rId65"/>
    <p:sldId id="677" r:id="rId66"/>
    <p:sldId id="595" r:id="rId67"/>
    <p:sldId id="403" r:id="rId68"/>
    <p:sldId id="416" r:id="rId69"/>
    <p:sldId id="666" r:id="rId70"/>
    <p:sldId id="622" r:id="rId71"/>
    <p:sldId id="650" r:id="rId72"/>
  </p:sldIdLst>
  <p:sldSz cx="9144000" cy="6858000" type="screen4x3"/>
  <p:notesSz cx="9971088" cy="6823075"/>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FF9900"/>
    <a:srgbClr val="6600CC"/>
    <a:srgbClr val="FF00FF"/>
    <a:srgbClr val="FFCC00"/>
    <a:srgbClr val="FF0000"/>
    <a:srgbClr val="00CC00"/>
    <a:srgbClr val="404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3" autoAdjust="0"/>
    <p:restoredTop sz="88252" autoAdjust="0"/>
  </p:normalViewPr>
  <p:slideViewPr>
    <p:cSldViewPr>
      <p:cViewPr varScale="1">
        <p:scale>
          <a:sx n="76" d="100"/>
          <a:sy n="76" d="100"/>
        </p:scale>
        <p:origin x="45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2014/9/27</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smtClean="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617992" y="6446838"/>
              <a:ext cx="1955665"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smtClean="0">
                  <a:solidFill>
                    <a:schemeClr val="bg1"/>
                  </a:solidFill>
                </a:rPr>
                <a:t>計算数理工学フォーラム</a:t>
              </a:r>
              <a:r>
                <a:rPr kumimoji="0" lang="en-GB" altLang="ja-JP" sz="1200" dirty="0" smtClean="0">
                  <a:solidFill>
                    <a:schemeClr val="bg1"/>
                  </a:solidFill>
                </a:rPr>
                <a:t>2014</a:t>
              </a:r>
              <a:endParaRPr kumimoji="0" lang="en-GB" altLang="ja-JP" sz="1200" dirty="0">
                <a:solidFill>
                  <a:schemeClr val="bg1"/>
                </a:solidFill>
              </a:endParaRP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wmf"/><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7.png"/><Relationship Id="rId4" Type="http://schemas.openxmlformats.org/officeDocument/2006/relationships/image" Target="../media/image160.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FEM.avi"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90.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70.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avi"/><Relationship Id="rId1" Type="http://schemas.microsoft.com/office/2007/relationships/media" Target="../media/media5.avi"/><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avi"/><Relationship Id="rId1" Type="http://schemas.microsoft.com/office/2007/relationships/media" Target="../media/media8.avi"/><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60.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avi"/><Relationship Id="rId1" Type="http://schemas.microsoft.com/office/2007/relationships/media" Target="../media/media9.avi"/><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520788"/>
            <a:ext cx="7772400" cy="1836204"/>
          </a:xfrm>
          <a:effectLst/>
        </p:spPr>
        <p:txBody>
          <a:bodyPr>
            <a:noAutofit/>
          </a:bodyPr>
          <a:lstStyle/>
          <a:p>
            <a:r>
              <a:rPr lang="ja-JP" altLang="en-US" sz="3600" b="0" dirty="0" smtClean="0"/>
              <a:t>四</a:t>
            </a:r>
            <a:r>
              <a:rPr lang="ja-JP" altLang="en-US" sz="3600" b="0" dirty="0"/>
              <a:t>面体要素を</a:t>
            </a:r>
            <a:r>
              <a:rPr lang="ja-JP" altLang="en-US" sz="3600" b="0" dirty="0" smtClean="0"/>
              <a:t>用いた</a:t>
            </a:r>
            <a:r>
              <a:rPr lang="en-US" altLang="ja-JP" sz="3600" b="0" dirty="0" smtClean="0"/>
              <a:t/>
            </a:r>
            <a:br>
              <a:rPr lang="en-US" altLang="ja-JP" sz="3600" b="0" dirty="0" smtClean="0"/>
            </a:br>
            <a:r>
              <a:rPr lang="ja-JP" altLang="en-US" sz="3600" b="0" dirty="0" smtClean="0"/>
              <a:t>選択的</a:t>
            </a:r>
            <a:r>
              <a:rPr lang="ja-JP" altLang="en-US" sz="3600" b="0" u="sng" dirty="0">
                <a:solidFill>
                  <a:srgbClr val="FF00FF"/>
                </a:solidFill>
              </a:rPr>
              <a:t>平滑化有限要素法</a:t>
            </a:r>
            <a:r>
              <a:rPr lang="ja-JP" altLang="en-US" sz="3600" b="0" dirty="0"/>
              <a:t>に</a:t>
            </a:r>
            <a:r>
              <a:rPr lang="ja-JP" altLang="en-US" sz="3600" b="0" dirty="0" smtClean="0"/>
              <a:t>よる</a:t>
            </a:r>
            <a:r>
              <a:rPr lang="en-US" altLang="ja-JP" sz="3600" b="0" dirty="0" smtClean="0"/>
              <a:t/>
            </a:r>
            <a:br>
              <a:rPr lang="en-US" altLang="ja-JP" sz="3600" b="0" dirty="0" smtClean="0"/>
            </a:br>
            <a:r>
              <a:rPr lang="ja-JP" altLang="en-US" sz="3600" b="0" dirty="0" smtClean="0"/>
              <a:t>ロッキングフリー大変形</a:t>
            </a:r>
            <a:r>
              <a:rPr lang="en-US" altLang="ja-JP" sz="3600" b="0" dirty="0" smtClean="0"/>
              <a:t/>
            </a:r>
            <a:br>
              <a:rPr lang="en-US" altLang="ja-JP" sz="3600" b="0" dirty="0" smtClean="0"/>
            </a:br>
            <a:r>
              <a:rPr lang="ja-JP" altLang="en-US" sz="3600" b="0" dirty="0" smtClean="0"/>
              <a:t>アダプティブメッシュリゾーニング</a:t>
            </a:r>
            <a:r>
              <a:rPr lang="ja-JP" altLang="en-US" sz="3600" b="0" dirty="0"/>
              <a:t>解析</a:t>
            </a:r>
            <a:endParaRPr kumimoji="1" lang="ja-JP" altLang="en-US" sz="3600" dirty="0">
              <a:solidFill>
                <a:srgbClr val="0000CC"/>
              </a:solidFill>
              <a:effectLst>
                <a:outerShdw blurRad="38100" dist="38100" dir="2700000" algn="tl">
                  <a:srgbClr val="000000">
                    <a:alpha val="43137"/>
                  </a:srgbClr>
                </a:outerShdw>
              </a:effectLst>
            </a:endParaRPr>
          </a:p>
        </p:txBody>
      </p:sp>
      <p:sp>
        <p:nvSpPr>
          <p:cNvPr id="6" name="サブタイトル 5"/>
          <p:cNvSpPr>
            <a:spLocks noGrp="1"/>
          </p:cNvSpPr>
          <p:nvPr>
            <p:ph type="subTitle" idx="1"/>
          </p:nvPr>
        </p:nvSpPr>
        <p:spPr>
          <a:xfrm>
            <a:off x="1371600" y="4315544"/>
            <a:ext cx="6400800" cy="1129680"/>
          </a:xfrm>
        </p:spPr>
        <p:txBody>
          <a:bodyPr/>
          <a:lstStyle/>
          <a:p>
            <a:r>
              <a:rPr lang="zh-TW" altLang="en-US" dirty="0" smtClean="0"/>
              <a:t>大西 有希 </a:t>
            </a:r>
            <a:r>
              <a:rPr lang="ja-JP" altLang="en-US" dirty="0" smtClean="0"/>
              <a:t>（</a:t>
            </a:r>
            <a:r>
              <a:rPr lang="zh-TW" altLang="en-US" dirty="0" smtClean="0"/>
              <a:t>東京</a:t>
            </a:r>
            <a:r>
              <a:rPr lang="zh-TW" altLang="en-US" dirty="0"/>
              <a:t>工業</a:t>
            </a:r>
            <a:r>
              <a:rPr lang="zh-TW" altLang="en-US" dirty="0" smtClean="0"/>
              <a:t>大学</a:t>
            </a:r>
            <a:r>
              <a:rPr lang="ja-JP" altLang="en-US" dirty="0" smtClean="0"/>
              <a:t>）</a:t>
            </a:r>
            <a:endParaRPr lang="zh-TW"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Edge-based S-FEM (ES-FEM)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smtClean="0"/>
                  <a:t>スタンダードな</a:t>
                </a:r>
                <a:r>
                  <a:rPr lang="en-US" altLang="ja-JP" sz="2400" dirty="0" smtClean="0"/>
                  <a:t>FEM</a:t>
                </a:r>
                <a:r>
                  <a:rPr lang="ja-JP" altLang="en-US" sz="2400" dirty="0" smtClean="0"/>
                  <a:t>と同様に要素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FF0000"/>
                    </a:solidFill>
                  </a:rPr>
                  <a:t>エッジ</a:t>
                </a:r>
                <a:r>
                  <a:rPr lang="ja-JP" altLang="en-US" sz="2400" dirty="0" smtClean="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概して高精度</a:t>
                </a:r>
                <a:r>
                  <a:rPr lang="ja-JP" altLang="en-US" sz="2400" dirty="0" smtClean="0"/>
                  <a:t>だが，</a:t>
                </a:r>
                <a:r>
                  <a:rPr lang="ja-JP" altLang="en-US" sz="2400" b="1" u="sng" dirty="0" smtClean="0"/>
                  <a:t>体積ロッキングを起こす</a:t>
                </a:r>
                <a:r>
                  <a:rPr lang="ja-JP" altLang="en-US" sz="2400" dirty="0" smtClean="0"/>
                  <a:t>のが欠点</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10</a:t>
            </a:fld>
            <a:endParaRPr lang="ja-JP" altLang="en-US" dirty="0"/>
          </a:p>
        </p:txBody>
      </p:sp>
      <p:sp>
        <p:nvSpPr>
          <p:cNvPr id="6" name="テキスト ボックス 5"/>
          <p:cNvSpPr txBox="1"/>
          <p:nvPr/>
        </p:nvSpPr>
        <p:spPr>
          <a:xfrm>
            <a:off x="6605576" y="4761148"/>
            <a:ext cx="2183611" cy="923330"/>
          </a:xfrm>
          <a:prstGeom prst="rect">
            <a:avLst/>
          </a:prstGeom>
          <a:solidFill>
            <a:schemeClr val="bg1">
              <a:lumMod val="95000"/>
            </a:schemeClr>
          </a:solidFill>
        </p:spPr>
        <p:txBody>
          <a:bodyPr wrap="none" rtlCol="0">
            <a:spAutoFit/>
          </a:bodyPr>
          <a:lstStyle/>
          <a:p>
            <a:pPr algn="ctr"/>
            <a:r>
              <a:rPr kumimoji="1" lang="ja-JP" altLang="en-US" dirty="0" smtClean="0"/>
              <a:t>「エッジ」を「フェイス」</a:t>
            </a:r>
            <a:endParaRPr kumimoji="1" lang="en-US" altLang="ja-JP" dirty="0" smtClean="0"/>
          </a:p>
          <a:p>
            <a:pPr algn="ctr"/>
            <a:r>
              <a:rPr kumimoji="1" lang="ja-JP" altLang="en-US" dirty="0" smtClean="0"/>
              <a:t>と読み替えれば</a:t>
            </a:r>
            <a:endParaRPr kumimoji="1" lang="en-US" altLang="ja-JP" dirty="0" smtClean="0"/>
          </a:p>
          <a:p>
            <a:pPr algn="ctr"/>
            <a:r>
              <a:rPr lang="en-US" altLang="ja-JP" dirty="0" smtClean="0">
                <a:solidFill>
                  <a:srgbClr val="FF0000"/>
                </a:solidFill>
              </a:rPr>
              <a:t>FS-FEM</a:t>
            </a:r>
            <a:r>
              <a:rPr lang="en-US" altLang="ja-JP" dirty="0" smtClean="0"/>
              <a:t> for 3D</a:t>
            </a:r>
            <a:endParaRPr kumimoji="1"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364" y="2332208"/>
            <a:ext cx="1119704" cy="1924884"/>
          </a:xfrm>
          <a:prstGeom prst="rect">
            <a:avLst/>
          </a:prstGeom>
        </p:spPr>
      </p:pic>
      <p:sp>
        <p:nvSpPr>
          <p:cNvPr id="5" name="テキスト ボックス 4"/>
          <p:cNvSpPr txBox="1"/>
          <p:nvPr/>
        </p:nvSpPr>
        <p:spPr>
          <a:xfrm>
            <a:off x="1034791" y="4758141"/>
            <a:ext cx="1678665" cy="923330"/>
          </a:xfrm>
          <a:prstGeom prst="rect">
            <a:avLst/>
          </a:prstGeom>
          <a:solidFill>
            <a:schemeClr val="bg1">
              <a:lumMod val="95000"/>
            </a:schemeClr>
          </a:solidFill>
        </p:spPr>
        <p:txBody>
          <a:bodyPr wrap="none" rtlCol="0">
            <a:spAutoFit/>
          </a:bodyPr>
          <a:lstStyle/>
          <a:p>
            <a:pPr algn="ctr"/>
            <a:r>
              <a:rPr kumimoji="1" lang="ja-JP" altLang="en-US" dirty="0" smtClean="0"/>
              <a:t>積分点が</a:t>
            </a:r>
            <a:r>
              <a:rPr kumimoji="1" lang="en-US" altLang="ja-JP" dirty="0" smtClean="0"/>
              <a:t/>
            </a:r>
            <a:br>
              <a:rPr kumimoji="1" lang="en-US" altLang="ja-JP" dirty="0" smtClean="0"/>
            </a:br>
            <a:r>
              <a:rPr kumimoji="1" lang="ja-JP" altLang="en-US" dirty="0" smtClean="0"/>
              <a:t>各エッジ中心</a:t>
            </a:r>
            <a:r>
              <a:rPr lang="ja-JP" altLang="en-US" dirty="0"/>
              <a:t>に</a:t>
            </a:r>
            <a:r>
              <a:rPr kumimoji="1" lang="en-US" altLang="ja-JP" dirty="0" smtClean="0"/>
              <a:t/>
            </a:r>
            <a:br>
              <a:rPr kumimoji="1" lang="en-US" altLang="ja-JP" dirty="0" smtClean="0"/>
            </a:br>
            <a:r>
              <a:rPr kumimoji="1" lang="ja-JP" altLang="en-US" dirty="0" smtClean="0"/>
              <a:t>あるイメージ</a:t>
            </a:r>
            <a:endParaRPr kumimoji="1" lang="ja-JP" altLang="en-US" dirty="0"/>
          </a:p>
        </p:txBody>
      </p:sp>
    </p:spTree>
    <p:extLst>
      <p:ext uri="{BB962C8B-B14F-4D97-AF65-F5344CB8AC3E}">
        <p14:creationId xmlns:p14="http://schemas.microsoft.com/office/powerpoint/2010/main" val="132760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Node-based S-FEM (NS-FEM)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スタンダードな</a:t>
                </a:r>
                <a:r>
                  <a:rPr lang="en-US" altLang="ja-JP" sz="2400" dirty="0"/>
                  <a:t>FEM</a:t>
                </a:r>
                <a:r>
                  <a:rPr lang="ja-JP" altLang="en-US" sz="2400" dirty="0"/>
                  <a:t>と同様に要素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を接する</a:t>
                </a:r>
                <a:r>
                  <a:rPr lang="ja-JP" altLang="en-US" sz="2400" dirty="0" smtClean="0">
                    <a:solidFill>
                      <a:srgbClr val="0000CC"/>
                    </a:solidFill>
                  </a:rPr>
                  <a:t>ノード</a:t>
                </a:r>
                <a:r>
                  <a:rPr lang="ja-JP" altLang="en-US" sz="2400" dirty="0" smtClean="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Node</m:t>
                        </m:r>
                      </m:sup>
                    </m:sSup>
                    <m:r>
                      <a:rPr lang="en-US" altLang="ja-JP" sz="2400" i="1">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0000CC"/>
                    </a:solidFill>
                  </a:rPr>
                  <a:t>ノード</a:t>
                </a:r>
                <a:r>
                  <a:rPr lang="ja-JP" altLang="en-US" sz="2400" dirty="0" smtClean="0"/>
                  <a:t>で計算．</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せん断・体積ロッキングを起こさない</a:t>
                </a:r>
                <a:r>
                  <a:rPr lang="ja-JP" altLang="en-US" sz="2400" dirty="0" smtClean="0"/>
                  <a:t>が，</a:t>
                </a:r>
                <a:r>
                  <a:rPr lang="ja-JP" altLang="en-US" sz="2400" b="1" u="sng" dirty="0" smtClean="0"/>
                  <a:t>概して低精度</a:t>
                </a:r>
                <a:r>
                  <a:rPr lang="ja-JP" altLang="en-US" sz="2400" dirty="0" smtClean="0"/>
                  <a:t>なのが欠点</a:t>
                </a:r>
                <a:endParaRPr lang="ja-JP" altLang="en-US" sz="2400" dirty="0"/>
              </a:p>
              <a:p>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r="-49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11</a:t>
            </a:fld>
            <a:endParaRPr lang="ja-JP" altLang="en-US" dirty="0"/>
          </a:p>
        </p:txBody>
      </p:sp>
      <p:sp>
        <p:nvSpPr>
          <p:cNvPr id="6" name="テキスト ボックス 5"/>
          <p:cNvSpPr txBox="1"/>
          <p:nvPr/>
        </p:nvSpPr>
        <p:spPr>
          <a:xfrm>
            <a:off x="6120172" y="2326067"/>
            <a:ext cx="2787943" cy="1200329"/>
          </a:xfrm>
          <a:prstGeom prst="rect">
            <a:avLst/>
          </a:prstGeom>
          <a:noFill/>
        </p:spPr>
        <p:txBody>
          <a:bodyPr wrap="none" rtlCol="0">
            <a:spAutoFit/>
          </a:bodyPr>
          <a:lstStyle/>
          <a:p>
            <a:pPr algn="ctr"/>
            <a:r>
              <a:rPr kumimoji="1" lang="ja-JP" altLang="en-US" dirty="0" smtClean="0"/>
              <a:t>∵ゼロエネルギーモード</a:t>
            </a:r>
            <a:endParaRPr kumimoji="1" lang="en-US" altLang="ja-JP" dirty="0" smtClean="0"/>
          </a:p>
          <a:p>
            <a:pPr algn="ctr"/>
            <a:r>
              <a:rPr lang="ja-JP" altLang="en-US" dirty="0" smtClean="0"/>
              <a:t>が現れてしまうから．</a:t>
            </a:r>
            <a:endParaRPr kumimoji="1" lang="en-US" altLang="ja-JP" dirty="0" smtClean="0"/>
          </a:p>
          <a:p>
            <a:pPr algn="ctr"/>
            <a:r>
              <a:rPr kumimoji="1" lang="ja-JP" altLang="en-US" dirty="0" smtClean="0"/>
              <a:t>（低減積分要素で現れる</a:t>
            </a:r>
            <a:endParaRPr kumimoji="1" lang="en-US" altLang="ja-JP" dirty="0" smtClean="0"/>
          </a:p>
          <a:p>
            <a:pPr algn="ctr"/>
            <a:r>
              <a:rPr lang="ja-JP" altLang="en-US" dirty="0" smtClean="0"/>
              <a:t>アワーグラスモードと同等）</a:t>
            </a:r>
            <a:endParaRPr lang="en-US" altLang="ja-JP" dirty="0" smtClean="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646" y="2600908"/>
            <a:ext cx="1700446" cy="1404156"/>
          </a:xfrm>
          <a:prstGeom prst="rect">
            <a:avLst/>
          </a:prstGeom>
        </p:spPr>
      </p:pic>
      <p:sp>
        <p:nvSpPr>
          <p:cNvPr id="9" name="テキスト ボックス 8"/>
          <p:cNvSpPr txBox="1"/>
          <p:nvPr/>
        </p:nvSpPr>
        <p:spPr>
          <a:xfrm>
            <a:off x="1180666" y="4758141"/>
            <a:ext cx="1386918" cy="923330"/>
          </a:xfrm>
          <a:prstGeom prst="rect">
            <a:avLst/>
          </a:prstGeom>
          <a:solidFill>
            <a:schemeClr val="bg1">
              <a:lumMod val="95000"/>
            </a:schemeClr>
          </a:solidFill>
        </p:spPr>
        <p:txBody>
          <a:bodyPr wrap="none" rtlCol="0">
            <a:spAutoFit/>
          </a:bodyPr>
          <a:lstStyle/>
          <a:p>
            <a:pPr algn="ctr"/>
            <a:r>
              <a:rPr kumimoji="1" lang="ja-JP" altLang="en-US" dirty="0" smtClean="0"/>
              <a:t>積分点が</a:t>
            </a:r>
            <a:r>
              <a:rPr kumimoji="1" lang="en-US" altLang="ja-JP" dirty="0" smtClean="0"/>
              <a:t/>
            </a:r>
            <a:br>
              <a:rPr kumimoji="1" lang="en-US" altLang="ja-JP" dirty="0" smtClean="0"/>
            </a:br>
            <a:r>
              <a:rPr kumimoji="1" lang="ja-JP" altLang="en-US" dirty="0" smtClean="0"/>
              <a:t>各ノードに</a:t>
            </a:r>
            <a:r>
              <a:rPr kumimoji="1" lang="en-US" altLang="ja-JP" dirty="0" smtClean="0"/>
              <a:t/>
            </a:r>
            <a:br>
              <a:rPr kumimoji="1" lang="en-US" altLang="ja-JP" dirty="0" smtClean="0"/>
            </a:br>
            <a:r>
              <a:rPr kumimoji="1" lang="ja-JP" altLang="en-US" dirty="0" smtClean="0"/>
              <a:t>あるイメージ</a:t>
            </a:r>
            <a:endParaRPr kumimoji="1" lang="ja-JP" altLang="en-US" dirty="0"/>
          </a:p>
        </p:txBody>
      </p:sp>
    </p:spTree>
    <p:extLst>
      <p:ext uri="{BB962C8B-B14F-4D97-AF65-F5344CB8AC3E}">
        <p14:creationId xmlns:p14="http://schemas.microsoft.com/office/powerpoint/2010/main" val="255781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オリジナル版 </a:t>
            </a:r>
            <a:r>
              <a:rPr kumimoji="1" lang="en-US" altLang="ja-JP" dirty="0" smtClean="0"/>
              <a:t>Selective ES/NS-FEM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sz="2400" dirty="0" smtClean="0"/>
                  <a:t>Lame</a:t>
                </a:r>
                <a:r>
                  <a:rPr lang="ja-JP" altLang="en-US" sz="2400" dirty="0" smtClean="0"/>
                  <a:t>定数 </a:t>
                </a:r>
                <a14:m>
                  <m:oMath xmlns:m="http://schemas.openxmlformats.org/officeDocument/2006/math">
                    <m:r>
                      <a:rPr lang="en-US" altLang="ja-JP" sz="2400" i="1">
                        <a:latin typeface="Cambria Math"/>
                      </a:rPr>
                      <m:t>𝜇</m:t>
                    </m:r>
                    <m:r>
                      <a:rPr lang="en-US" altLang="ja-JP" sz="2400" b="0" i="1" smtClean="0">
                        <a:latin typeface="Cambria Math"/>
                      </a:rPr>
                      <m:t> </m:t>
                    </m:r>
                  </m:oMath>
                </a14:m>
                <a:r>
                  <a:rPr lang="ja-JP" altLang="en-US" sz="2400" dirty="0" smtClean="0"/>
                  <a:t>と </a:t>
                </a:r>
                <a14:m>
                  <m:oMath xmlns:m="http://schemas.openxmlformats.org/officeDocument/2006/math">
                    <m:r>
                      <a:rPr lang="en-US" altLang="ja-JP" sz="2400" i="1">
                        <a:latin typeface="Cambria Math"/>
                      </a:rPr>
                      <m:t>𝜆</m:t>
                    </m:r>
                  </m:oMath>
                </a14:m>
                <a:r>
                  <a:rPr lang="ja-JP" altLang="en-US" sz="2400" dirty="0" smtClean="0">
                    <a:solidFill>
                      <a:srgbClr val="0000CC"/>
                    </a:solidFill>
                  </a:rPr>
                  <a:t> </a:t>
                </a:r>
                <a:r>
                  <a:rPr lang="ja-JP" altLang="en-US" sz="2400" dirty="0" smtClean="0"/>
                  <a:t>に従い，応力を</a:t>
                </a:r>
                <a:r>
                  <a:rPr lang="ja-JP" altLang="en-US" sz="2400" dirty="0" smtClean="0">
                    <a:solidFill>
                      <a:srgbClr val="0000CC"/>
                    </a:solidFill>
                  </a:rPr>
                  <a:t> </a:t>
                </a:r>
                <a:r>
                  <a:rPr lang="en-US" altLang="ja-JP" sz="2400" dirty="0" smtClean="0">
                    <a:solidFill>
                      <a:srgbClr val="FF0000"/>
                    </a:solidFill>
                  </a:rPr>
                  <a:t>"</a:t>
                </a:r>
                <a14:m>
                  <m:oMath xmlns:m="http://schemas.openxmlformats.org/officeDocument/2006/math">
                    <m:r>
                      <a:rPr lang="en-US" altLang="ja-JP" sz="2400" i="1">
                        <a:solidFill>
                          <a:srgbClr val="FF0000"/>
                        </a:solidFill>
                        <a:latin typeface="Cambria Math"/>
                      </a:rPr>
                      <m:t>𝜇</m:t>
                    </m:r>
                  </m:oMath>
                </a14:m>
                <a:r>
                  <a:rPr lang="ja-JP" altLang="en-US" sz="2400" dirty="0">
                    <a:solidFill>
                      <a:srgbClr val="FF0000"/>
                    </a:solidFill>
                  </a:rPr>
                  <a:t> </a:t>
                </a:r>
                <a:r>
                  <a:rPr lang="en-US" altLang="ja-JP" sz="2400" dirty="0">
                    <a:solidFill>
                      <a:srgbClr val="FF0000"/>
                    </a:solidFill>
                  </a:rPr>
                  <a:t>part</a:t>
                </a:r>
                <a:r>
                  <a:rPr lang="en-US" altLang="ja-JP" sz="2400" dirty="0" smtClean="0">
                    <a:solidFill>
                      <a:srgbClr val="FF0000"/>
                    </a:solidFill>
                  </a:rPr>
                  <a:t>" </a:t>
                </a:r>
                <a:r>
                  <a:rPr lang="ja-JP" altLang="en-US" sz="2400" dirty="0" smtClean="0">
                    <a:solidFill>
                      <a:srgbClr val="FF0000"/>
                    </a:solidFill>
                  </a:rPr>
                  <a:t>と </a:t>
                </a:r>
                <a:r>
                  <a:rPr lang="en-US" altLang="ja-JP" sz="2400" dirty="0" smtClean="0">
                    <a:solidFill>
                      <a:srgbClr val="0000CC"/>
                    </a:solidFill>
                  </a:rPr>
                  <a:t>"</a:t>
                </a:r>
                <a14:m>
                  <m:oMath xmlns:m="http://schemas.openxmlformats.org/officeDocument/2006/math">
                    <m:r>
                      <a:rPr lang="en-US" altLang="ja-JP" sz="2400" i="1">
                        <a:solidFill>
                          <a:srgbClr val="0000CC"/>
                        </a:solidFill>
                        <a:latin typeface="Cambria Math"/>
                      </a:rPr>
                      <m:t>𝜆</m:t>
                    </m:r>
                  </m:oMath>
                </a14:m>
                <a:r>
                  <a:rPr lang="ja-JP" altLang="en-US" sz="2400" dirty="0">
                    <a:solidFill>
                      <a:srgbClr val="0000CC"/>
                    </a:solidFill>
                  </a:rPr>
                  <a:t> </a:t>
                </a:r>
                <a:r>
                  <a:rPr lang="en-US" altLang="ja-JP" sz="2400" dirty="0">
                    <a:solidFill>
                      <a:srgbClr val="0000CC"/>
                    </a:solidFill>
                  </a:rPr>
                  <a:t>part</a:t>
                </a:r>
                <a:r>
                  <a:rPr lang="en-US" altLang="ja-JP" sz="2400" dirty="0" smtClean="0">
                    <a:solidFill>
                      <a:schemeClr val="tx1"/>
                    </a:solidFill>
                  </a:rPr>
                  <a:t>" </a:t>
                </a:r>
                <a:r>
                  <a:rPr lang="ja-JP" altLang="en-US" sz="2400" dirty="0" smtClean="0">
                    <a:solidFill>
                      <a:schemeClr val="tx1"/>
                    </a:solidFill>
                  </a:rPr>
                  <a:t>に分解，</a:t>
                </a:r>
                <a:endParaRPr lang="en-US" altLang="ja-JP" sz="2400" dirty="0" smtClean="0">
                  <a:solidFill>
                    <a:schemeClr val="tx1"/>
                  </a:solidFill>
                </a:endParaRPr>
              </a:p>
              <a:p>
                <a:r>
                  <a:rPr lang="en-US" altLang="ja-JP" sz="2400" b="1" i="1" dirty="0" smtClean="0"/>
                  <a:t>F</a:t>
                </a:r>
                <a:r>
                  <a:rPr lang="en-US" altLang="ja-JP" sz="2400" b="1" i="1" dirty="0"/>
                  <a:t>,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と</a:t>
                </a:r>
                <a:r>
                  <a:rPr lang="ja-JP" altLang="en-US" sz="2400" dirty="0" smtClean="0">
                    <a:solidFill>
                      <a:srgbClr val="0000CC"/>
                    </a:solidFill>
                  </a:rPr>
                  <a:t>ノード</a:t>
                </a:r>
                <a:r>
                  <a:rPr lang="ja-JP" altLang="en-US" sz="2400" dirty="0" smtClean="0"/>
                  <a:t>の両方でそれぞれ計算して</a:t>
                </a:r>
                <a:r>
                  <a:rPr lang="ja-JP" altLang="en-US" sz="2400" dirty="0" smtClean="0">
                    <a:solidFill>
                      <a:srgbClr val="FF00FF"/>
                    </a:solidFill>
                  </a:rPr>
                  <a:t>合算</a:t>
                </a:r>
                <a:r>
                  <a:rPr lang="ja-JP" altLang="en-US" sz="2400" dirty="0" smtClean="0"/>
                  <a:t>．</a:t>
                </a:r>
                <a:endParaRPr lang="en-US" altLang="ja-JP" sz="2400" dirty="0" smtClean="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高精度</a:t>
                </a:r>
                <a:r>
                  <a:rPr lang="ja-JP" altLang="en-US" sz="2400" dirty="0" smtClean="0"/>
                  <a:t>で</a:t>
                </a:r>
                <a:r>
                  <a:rPr lang="ja-JP" altLang="en-US" sz="2400" b="1" dirty="0" smtClean="0">
                    <a:effectLst>
                      <a:outerShdw blurRad="38100" dist="38100" dir="2700000" algn="tl">
                        <a:srgbClr val="000000">
                          <a:alpha val="43137"/>
                        </a:srgbClr>
                      </a:outerShdw>
                    </a:effectLst>
                  </a:rPr>
                  <a:t>せん断・体積</a:t>
                </a:r>
                <a:r>
                  <a:rPr lang="ja-JP" altLang="en-US" sz="2400" dirty="0" smtClean="0">
                    <a:effectLst>
                      <a:outerShdw blurRad="38100" dist="38100" dir="2700000" algn="tl">
                        <a:srgbClr val="000000">
                          <a:alpha val="43137"/>
                        </a:srgbClr>
                      </a:outerShdw>
                    </a:effectLst>
                  </a:rPr>
                  <a:t>ロッキングも回避</a:t>
                </a:r>
                <a:r>
                  <a:rPr lang="ja-JP" altLang="en-US" sz="2400" dirty="0" smtClean="0"/>
                  <a:t>できるが，</a:t>
                </a:r>
                <a:r>
                  <a:rPr lang="en-US" altLang="ja-JP" sz="2400" dirty="0" smtClean="0"/>
                  <a:t/>
                </a:r>
                <a:br>
                  <a:rPr lang="en-US" altLang="ja-JP" sz="2400" dirty="0" smtClean="0"/>
                </a:br>
                <a:r>
                  <a:rPr lang="en-US" altLang="ja-JP" sz="2400" b="1" u="sng" dirty="0" smtClean="0"/>
                  <a:t>Lame</a:t>
                </a:r>
                <a:r>
                  <a:rPr lang="ja-JP" altLang="en-US" sz="2400" b="1" u="sng" dirty="0" smtClean="0"/>
                  <a:t>定数で陽に表される弾性材料モデルしか扱えない</a:t>
                </a:r>
                <a:endParaRPr kumimoji="1" lang="ja-JP" altLang="en-US" sz="2400" b="1" u="sng"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12</a:t>
            </a:fld>
            <a:endParaRPr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8" y="2232901"/>
            <a:ext cx="7396881" cy="4153066"/>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7" name="テキスト ボックス 6"/>
          <p:cNvSpPr txBox="1"/>
          <p:nvPr/>
        </p:nvSpPr>
        <p:spPr>
          <a:xfrm>
            <a:off x="7596085" y="4194954"/>
            <a:ext cx="1547218" cy="1754326"/>
          </a:xfrm>
          <a:prstGeom prst="rect">
            <a:avLst/>
          </a:prstGeom>
          <a:solidFill>
            <a:schemeClr val="bg1">
              <a:lumMod val="95000"/>
            </a:schemeClr>
          </a:solidFill>
        </p:spPr>
        <p:txBody>
          <a:bodyPr wrap="none" rtlCol="0">
            <a:spAutoFit/>
          </a:bodyPr>
          <a:lstStyle/>
          <a:p>
            <a:pPr algn="ctr"/>
            <a:r>
              <a:rPr kumimoji="1" lang="ja-JP" altLang="en-US" dirty="0" smtClean="0"/>
              <a:t>「エッジ」を</a:t>
            </a:r>
            <a:endParaRPr kumimoji="1" lang="en-US" altLang="ja-JP" dirty="0" smtClean="0"/>
          </a:p>
          <a:p>
            <a:pPr algn="ctr"/>
            <a:r>
              <a:rPr kumimoji="1" lang="ja-JP" altLang="en-US" dirty="0" smtClean="0"/>
              <a:t>「フェイス」と</a:t>
            </a:r>
            <a:endParaRPr kumimoji="1" lang="en-US" altLang="ja-JP" dirty="0" smtClean="0"/>
          </a:p>
          <a:p>
            <a:pPr algn="ctr"/>
            <a:r>
              <a:rPr kumimoji="1" lang="ja-JP" altLang="en-US" dirty="0" smtClean="0"/>
              <a:t>読み替えれば</a:t>
            </a:r>
            <a:endParaRPr kumimoji="1" lang="en-US" altLang="ja-JP" dirty="0" smtClean="0"/>
          </a:p>
          <a:p>
            <a:pPr algn="ctr"/>
            <a:r>
              <a:rPr lang="en-US" altLang="ja-JP" dirty="0" smtClean="0">
                <a:solidFill>
                  <a:srgbClr val="FF00FF"/>
                </a:solidFill>
              </a:rPr>
              <a:t>selective</a:t>
            </a:r>
          </a:p>
          <a:p>
            <a:pPr algn="ctr"/>
            <a:r>
              <a:rPr lang="en-US" altLang="ja-JP" dirty="0" smtClean="0">
                <a:solidFill>
                  <a:srgbClr val="FF00FF"/>
                </a:solidFill>
              </a:rPr>
              <a:t>FS/NS-FEM</a:t>
            </a:r>
          </a:p>
          <a:p>
            <a:pPr algn="ctr"/>
            <a:r>
              <a:rPr lang="en-US" altLang="ja-JP" dirty="0" smtClean="0"/>
              <a:t> for 3D</a:t>
            </a:r>
            <a:endParaRPr kumimoji="1" lang="ja-JP" altLang="en-US" dirty="0"/>
          </a:p>
        </p:txBody>
      </p:sp>
    </p:spTree>
    <p:extLst>
      <p:ext uri="{BB962C8B-B14F-4D97-AF65-F5344CB8AC3E}">
        <p14:creationId xmlns:p14="http://schemas.microsoft.com/office/powerpoint/2010/main" val="270449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提案する独自改良版</a:t>
            </a:r>
            <a:r>
              <a:rPr kumimoji="1" lang="en-US" altLang="ja-JP" dirty="0" smtClean="0"/>
              <a:t> Selective ES/NS-FEM</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smtClean="0"/>
              <a:t>応力を</a:t>
            </a:r>
            <a:r>
              <a:rPr lang="en-US" altLang="ja-JP" sz="2400" dirty="0" smtClean="0"/>
              <a:t> </a:t>
            </a:r>
            <a:r>
              <a:rPr lang="en-US" altLang="ja-JP" sz="2400" dirty="0" smtClean="0">
                <a:solidFill>
                  <a:srgbClr val="FF0000"/>
                </a:solidFill>
              </a:rPr>
              <a:t>"</a:t>
            </a:r>
            <a:r>
              <a:rPr lang="en-US" altLang="ja-JP" sz="2400" dirty="0" err="1" smtClean="0">
                <a:solidFill>
                  <a:srgbClr val="FF0000"/>
                </a:solidFill>
              </a:rPr>
              <a:t>deviatoric</a:t>
            </a:r>
            <a:r>
              <a:rPr lang="en-US" altLang="ja-JP" sz="2400" dirty="0" smtClean="0">
                <a:solidFill>
                  <a:srgbClr val="FF0000"/>
                </a:solidFill>
              </a:rPr>
              <a:t> (</a:t>
            </a:r>
            <a:r>
              <a:rPr lang="ja-JP" altLang="en-US" sz="2400" dirty="0" smtClean="0">
                <a:solidFill>
                  <a:srgbClr val="FF0000"/>
                </a:solidFill>
              </a:rPr>
              <a:t>偏差</a:t>
            </a:r>
            <a:r>
              <a:rPr lang="en-US" altLang="ja-JP" sz="2400" dirty="0" smtClean="0">
                <a:solidFill>
                  <a:srgbClr val="FF0000"/>
                </a:solidFill>
              </a:rPr>
              <a:t>) part"</a:t>
            </a:r>
            <a:r>
              <a:rPr lang="en-US" altLang="ja-JP" sz="2400" dirty="0" smtClean="0"/>
              <a:t> </a:t>
            </a:r>
            <a:r>
              <a:rPr lang="ja-JP" altLang="en-US" sz="2400" dirty="0" smtClean="0"/>
              <a:t>と </a:t>
            </a:r>
            <a:r>
              <a:rPr lang="en-US" altLang="ja-JP" sz="2400" dirty="0" smtClean="0">
                <a:solidFill>
                  <a:srgbClr val="0000CC"/>
                </a:solidFill>
              </a:rPr>
              <a:t>"hydrostatic (</a:t>
            </a:r>
            <a:r>
              <a:rPr lang="ja-JP" altLang="en-US" sz="2400" dirty="0" smtClean="0">
                <a:solidFill>
                  <a:srgbClr val="0000CC"/>
                </a:solidFill>
              </a:rPr>
              <a:t>静水圧</a:t>
            </a:r>
            <a:r>
              <a:rPr lang="en-US" altLang="ja-JP" sz="2400" dirty="0" smtClean="0">
                <a:solidFill>
                  <a:srgbClr val="0000CC"/>
                </a:solidFill>
              </a:rPr>
              <a:t>) part"</a:t>
            </a:r>
            <a:br>
              <a:rPr lang="en-US" altLang="ja-JP" sz="2400" dirty="0" smtClean="0">
                <a:solidFill>
                  <a:srgbClr val="0000CC"/>
                </a:solidFill>
              </a:rPr>
            </a:br>
            <a:r>
              <a:rPr lang="ja-JP" altLang="en-US" sz="2400" dirty="0" smtClean="0"/>
              <a:t>に分解</a:t>
            </a:r>
            <a:endParaRPr lang="en-US" altLang="ja-JP" sz="2400" dirty="0" smtClean="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smtClean="0">
                <a:effectLst>
                  <a:outerShdw blurRad="38100" dist="38100" dir="2700000" algn="tl">
                    <a:srgbClr val="000000">
                      <a:alpha val="43137"/>
                    </a:srgbClr>
                  </a:outerShdw>
                </a:effectLst>
              </a:rPr>
              <a:t>高精度でロッキングを回避し，</a:t>
            </a:r>
            <a:r>
              <a:rPr lang="ja-JP" altLang="en-US" sz="2400" u="sng" dirty="0" smtClean="0">
                <a:effectLst>
                  <a:outerShdw blurRad="38100" dist="38100" dir="2700000" algn="tl">
                    <a:srgbClr val="000000">
                      <a:alpha val="43137"/>
                    </a:srgbClr>
                  </a:outerShdw>
                </a:effectLst>
              </a:rPr>
              <a:t>ほぼ</a:t>
            </a:r>
            <a:r>
              <a:rPr lang="ja-JP" altLang="en-US" sz="2400" dirty="0" smtClean="0">
                <a:effectLst>
                  <a:outerShdw blurRad="38100" dist="38100" dir="2700000" algn="tl">
                    <a:srgbClr val="000000">
                      <a:alpha val="43137"/>
                    </a:srgbClr>
                  </a:outerShdw>
                </a:effectLst>
              </a:rPr>
              <a:t>任意の材料モデルに適用可能</a:t>
            </a:r>
            <a:endParaRPr kumimoji="1" lang="ja-JP" altLang="en-US" sz="24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13</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88" y="2240868"/>
            <a:ext cx="7396925" cy="4153091"/>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8" name="テキスト ボックス 7"/>
          <p:cNvSpPr txBox="1"/>
          <p:nvPr/>
        </p:nvSpPr>
        <p:spPr>
          <a:xfrm>
            <a:off x="7596782" y="4194954"/>
            <a:ext cx="1547218" cy="1754326"/>
          </a:xfrm>
          <a:prstGeom prst="rect">
            <a:avLst/>
          </a:prstGeom>
          <a:solidFill>
            <a:schemeClr val="bg1">
              <a:lumMod val="95000"/>
            </a:schemeClr>
          </a:solidFill>
          <a:ln>
            <a:noFill/>
          </a:ln>
        </p:spPr>
        <p:txBody>
          <a:bodyPr wrap="none" rtlCol="0">
            <a:spAutoFit/>
          </a:bodyPr>
          <a:lstStyle/>
          <a:p>
            <a:pPr algn="ctr"/>
            <a:r>
              <a:rPr kumimoji="1" lang="ja-JP" altLang="en-US" dirty="0" smtClean="0"/>
              <a:t>「エッジ」を</a:t>
            </a:r>
            <a:endParaRPr kumimoji="1" lang="en-US" altLang="ja-JP" dirty="0" smtClean="0"/>
          </a:p>
          <a:p>
            <a:pPr algn="ctr"/>
            <a:r>
              <a:rPr kumimoji="1" lang="ja-JP" altLang="en-US" dirty="0" smtClean="0"/>
              <a:t>「フェイス」と</a:t>
            </a:r>
            <a:endParaRPr kumimoji="1" lang="en-US" altLang="ja-JP" dirty="0" smtClean="0"/>
          </a:p>
          <a:p>
            <a:pPr algn="ctr"/>
            <a:r>
              <a:rPr kumimoji="1" lang="ja-JP" altLang="en-US" dirty="0" smtClean="0"/>
              <a:t>読み替えれば</a:t>
            </a:r>
            <a:endParaRPr kumimoji="1" lang="en-US" altLang="ja-JP" dirty="0" smtClean="0"/>
          </a:p>
          <a:p>
            <a:pPr algn="ctr"/>
            <a:r>
              <a:rPr lang="en-US" altLang="ja-JP" dirty="0" smtClean="0">
                <a:solidFill>
                  <a:srgbClr val="FF00FF"/>
                </a:solidFill>
              </a:rPr>
              <a:t>selective</a:t>
            </a:r>
          </a:p>
          <a:p>
            <a:pPr algn="ctr"/>
            <a:r>
              <a:rPr lang="en-US" altLang="ja-JP" dirty="0" smtClean="0">
                <a:solidFill>
                  <a:srgbClr val="FF00FF"/>
                </a:solidFill>
              </a:rPr>
              <a:t>FS/NS-FEM</a:t>
            </a:r>
          </a:p>
          <a:p>
            <a:pPr algn="ctr"/>
            <a:r>
              <a:rPr lang="en-US" altLang="ja-JP" dirty="0" smtClean="0"/>
              <a:t> for 3D</a:t>
            </a:r>
            <a:endParaRPr kumimoji="1" lang="ja-JP" altLang="en-US" dirty="0"/>
          </a:p>
        </p:txBody>
      </p:sp>
      <p:sp>
        <p:nvSpPr>
          <p:cNvPr id="5" name="テキスト ボックス 4"/>
          <p:cNvSpPr txBox="1"/>
          <p:nvPr/>
        </p:nvSpPr>
        <p:spPr>
          <a:xfrm>
            <a:off x="3774976" y="2259707"/>
            <a:ext cx="1721946" cy="1477328"/>
          </a:xfrm>
          <a:prstGeom prst="rect">
            <a:avLst/>
          </a:prstGeom>
          <a:solidFill>
            <a:schemeClr val="bg1">
              <a:lumMod val="95000"/>
            </a:schemeClr>
          </a:solidFill>
        </p:spPr>
        <p:txBody>
          <a:bodyPr wrap="none" rtlCol="0">
            <a:spAutoFit/>
          </a:bodyPr>
          <a:lstStyle/>
          <a:p>
            <a:pPr algn="ctr"/>
            <a:r>
              <a:rPr kumimoji="1" lang="ja-JP" altLang="en-US" dirty="0" smtClean="0"/>
              <a:t>例外：</a:t>
            </a:r>
            <a:endParaRPr kumimoji="1" lang="en-US" altLang="ja-JP" dirty="0" smtClean="0"/>
          </a:p>
          <a:p>
            <a:pPr algn="ctr"/>
            <a:r>
              <a:rPr lang="ja-JP" altLang="en-US" dirty="0" smtClean="0"/>
              <a:t>圧力依存性</a:t>
            </a:r>
            <a:endParaRPr lang="en-US" altLang="ja-JP" dirty="0" smtClean="0"/>
          </a:p>
          <a:p>
            <a:pPr algn="ctr"/>
            <a:r>
              <a:rPr lang="ja-JP" altLang="en-US" dirty="0" smtClean="0"/>
              <a:t>など</a:t>
            </a:r>
            <a:r>
              <a:rPr lang="en-US" altLang="ja-JP" dirty="0" err="1" smtClean="0"/>
              <a:t>dev</a:t>
            </a:r>
            <a:r>
              <a:rPr lang="en-US" altLang="ja-JP" dirty="0" smtClean="0"/>
              <a:t>/</a:t>
            </a:r>
            <a:r>
              <a:rPr lang="en-US" altLang="ja-JP" dirty="0" err="1" smtClean="0"/>
              <a:t>vol</a:t>
            </a:r>
            <a:endParaRPr lang="en-US" altLang="ja-JP" dirty="0" smtClean="0"/>
          </a:p>
          <a:p>
            <a:pPr algn="ctr"/>
            <a:r>
              <a:rPr kumimoji="1" lang="ja-JP" altLang="en-US" dirty="0"/>
              <a:t>カップリング</a:t>
            </a:r>
            <a:r>
              <a:rPr kumimoji="1" lang="ja-JP" altLang="en-US" dirty="0" smtClean="0"/>
              <a:t>が</a:t>
            </a:r>
            <a:endParaRPr kumimoji="1" lang="en-US" altLang="ja-JP" dirty="0" smtClean="0"/>
          </a:p>
          <a:p>
            <a:pPr algn="ctr"/>
            <a:r>
              <a:rPr lang="ja-JP" altLang="en-US" dirty="0" smtClean="0"/>
              <a:t>ある材料モデル</a:t>
            </a:r>
            <a:endParaRPr kumimoji="1" lang="ja-JP" altLang="en-US" dirty="0"/>
          </a:p>
        </p:txBody>
      </p:sp>
    </p:spTree>
    <p:extLst>
      <p:ext uri="{BB962C8B-B14F-4D97-AF65-F5344CB8AC3E}">
        <p14:creationId xmlns:p14="http://schemas.microsoft.com/office/powerpoint/2010/main" val="12336347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四面体を用いた２通りの</a:t>
            </a:r>
            <a:r>
              <a:rPr lang="en-US" altLang="ja-JP" dirty="0"/>
              <a:t>selective S-FEM</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14</a:t>
            </a:fld>
            <a:endParaRPr lang="ja-JP" altLang="en-US" dirty="0"/>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873823"/>
            <a:ext cx="3276607" cy="328879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2060" y="884665"/>
            <a:ext cx="3264415" cy="3264415"/>
          </a:xfrm>
          <a:prstGeom prst="rect">
            <a:avLst/>
          </a:prstGeom>
        </p:spPr>
      </p:pic>
      <p:sp>
        <p:nvSpPr>
          <p:cNvPr id="5" name="テキスト ボックス 4"/>
          <p:cNvSpPr txBox="1"/>
          <p:nvPr/>
        </p:nvSpPr>
        <p:spPr>
          <a:xfrm>
            <a:off x="4878011" y="4145686"/>
            <a:ext cx="3690433" cy="1754326"/>
          </a:xfrm>
          <a:prstGeom prst="rect">
            <a:avLst/>
          </a:prstGeom>
          <a:noFill/>
        </p:spPr>
        <p:txBody>
          <a:bodyPr wrap="none" rtlCol="0">
            <a:spAutoFit/>
          </a:bodyPr>
          <a:lstStyle/>
          <a:p>
            <a:pPr algn="ctr"/>
            <a:r>
              <a:rPr lang="en-US" altLang="ja-JP" sz="2400" dirty="0" smtClean="0"/>
              <a:t>Selective </a:t>
            </a:r>
            <a:r>
              <a:rPr lang="en-US" altLang="ja-JP" sz="2400" b="1" dirty="0" smtClean="0">
                <a:effectLst>
                  <a:outerShdw blurRad="38100" dist="38100" dir="2700000" algn="tl">
                    <a:srgbClr val="000000">
                      <a:alpha val="43137"/>
                    </a:srgbClr>
                  </a:outerShdw>
                </a:effectLst>
              </a:rPr>
              <a:t>FS</a:t>
            </a:r>
            <a:r>
              <a:rPr lang="en-US" altLang="ja-JP" sz="2400" dirty="0" smtClean="0"/>
              <a:t>/NS-FEM-T4</a:t>
            </a:r>
          </a:p>
          <a:p>
            <a:pPr algn="ctr"/>
            <a:endParaRPr lang="en-US" altLang="ja-JP" sz="800" dirty="0" smtClean="0"/>
          </a:p>
          <a:p>
            <a:pPr algn="ctr"/>
            <a:r>
              <a:rPr lang="ja-JP" altLang="en-US" sz="2400" dirty="0" smtClean="0"/>
              <a:t>ある要素が受け持つ</a:t>
            </a:r>
            <a:r>
              <a:rPr lang="en-US" altLang="ja-JP" sz="2400" dirty="0" smtClean="0"/>
              <a:t/>
            </a:r>
            <a:br>
              <a:rPr lang="en-US" altLang="ja-JP" sz="2400" dirty="0" smtClean="0"/>
            </a:br>
            <a:r>
              <a:rPr lang="ja-JP" altLang="en-US" sz="2400" b="1" dirty="0" smtClean="0">
                <a:effectLst>
                  <a:outerShdw blurRad="38100" dist="38100" dir="2700000" algn="tl">
                    <a:srgbClr val="000000">
                      <a:alpha val="43137"/>
                    </a:srgbClr>
                  </a:outerShdw>
                </a:effectLst>
              </a:rPr>
              <a:t>フェイス</a:t>
            </a:r>
            <a:r>
              <a:rPr lang="ja-JP" altLang="en-US" sz="2400" dirty="0" smtClean="0"/>
              <a:t>の</a:t>
            </a:r>
            <a:r>
              <a:rPr lang="ja-JP" altLang="en-US" sz="2400" dirty="0" smtClean="0">
                <a:solidFill>
                  <a:srgbClr val="FF0000"/>
                </a:solidFill>
              </a:rPr>
              <a:t>平滑化領域</a:t>
            </a:r>
            <a:r>
              <a:rPr lang="ja-JP" altLang="en-US" sz="2400" dirty="0" smtClean="0"/>
              <a:t>は</a:t>
            </a:r>
            <a:r>
              <a:rPr lang="en-US" altLang="ja-JP" sz="2400" dirty="0" smtClean="0"/>
              <a:t/>
            </a:r>
            <a:br>
              <a:rPr lang="en-US" altLang="ja-JP" sz="2400" dirty="0" smtClean="0"/>
            </a:br>
            <a:r>
              <a:rPr lang="en-US" altLang="ja-JP" sz="2400" dirty="0" smtClean="0"/>
              <a:t>1/4</a:t>
            </a:r>
            <a:r>
              <a:rPr lang="ja-JP" altLang="en-US" sz="2400" dirty="0" smtClean="0"/>
              <a:t>体積の三角錐（四面体）</a:t>
            </a:r>
            <a:endParaRPr kumimoji="1" lang="ja-JP" altLang="en-US" sz="2400" dirty="0"/>
          </a:p>
        </p:txBody>
      </p:sp>
      <p:sp>
        <p:nvSpPr>
          <p:cNvPr id="6" name="テキスト ボックス 5"/>
          <p:cNvSpPr txBox="1"/>
          <p:nvPr/>
        </p:nvSpPr>
        <p:spPr>
          <a:xfrm>
            <a:off x="575556" y="4145686"/>
            <a:ext cx="3656770" cy="1754326"/>
          </a:xfrm>
          <a:prstGeom prst="rect">
            <a:avLst/>
          </a:prstGeom>
          <a:noFill/>
        </p:spPr>
        <p:txBody>
          <a:bodyPr wrap="none" rtlCol="0">
            <a:spAutoFit/>
          </a:bodyPr>
          <a:lstStyle/>
          <a:p>
            <a:pPr algn="ctr"/>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p>
          <a:p>
            <a:pPr algn="ctr"/>
            <a:endParaRPr kumimoji="1" lang="en-US" altLang="ja-JP" sz="800" dirty="0"/>
          </a:p>
          <a:p>
            <a:pPr algn="ctr"/>
            <a:r>
              <a:rPr lang="ja-JP" altLang="en-US" sz="2400" dirty="0" smtClean="0"/>
              <a:t>ある要素が受け持つ</a:t>
            </a:r>
            <a:r>
              <a:rPr lang="en-US" altLang="ja-JP" sz="2400" dirty="0" smtClean="0"/>
              <a:t/>
            </a:r>
            <a:br>
              <a:rPr lang="en-US" altLang="ja-JP" sz="2400" dirty="0" smtClean="0"/>
            </a:br>
            <a:r>
              <a:rPr lang="ja-JP" altLang="en-US" sz="2400" b="1" dirty="0" smtClean="0">
                <a:effectLst>
                  <a:outerShdw blurRad="38100" dist="38100" dir="2700000" algn="tl">
                    <a:srgbClr val="000000">
                      <a:alpha val="43137"/>
                    </a:srgbClr>
                  </a:outerShdw>
                </a:effectLst>
              </a:rPr>
              <a:t>エッジ</a:t>
            </a:r>
            <a:r>
              <a:rPr lang="ja-JP" altLang="en-US" sz="2400" dirty="0" smtClean="0"/>
              <a:t>の</a:t>
            </a:r>
            <a:r>
              <a:rPr lang="ja-JP" altLang="en-US" sz="2400" dirty="0" smtClean="0">
                <a:solidFill>
                  <a:srgbClr val="FF0000"/>
                </a:solidFill>
              </a:rPr>
              <a:t>平滑化領域</a:t>
            </a:r>
            <a:r>
              <a:rPr lang="ja-JP" altLang="en-US" sz="2400" dirty="0" smtClean="0"/>
              <a:t>は</a:t>
            </a:r>
            <a:endParaRPr lang="en-US" altLang="ja-JP" sz="2400" dirty="0" smtClean="0"/>
          </a:p>
          <a:p>
            <a:pPr algn="ctr"/>
            <a:r>
              <a:rPr kumimoji="1" lang="en-US" altLang="ja-JP" sz="2400" dirty="0" smtClean="0"/>
              <a:t>1/6</a:t>
            </a:r>
            <a:r>
              <a:rPr kumimoji="1" lang="ja-JP" altLang="en-US" sz="2400" dirty="0" smtClean="0"/>
              <a:t>体積の双三角錐</a:t>
            </a:r>
            <a:endParaRPr kumimoji="1" lang="ja-JP" altLang="en-US" sz="2400" dirty="0"/>
          </a:p>
        </p:txBody>
      </p:sp>
    </p:spTree>
    <p:extLst>
      <p:ext uri="{BB962C8B-B14F-4D97-AF65-F5344CB8AC3E}">
        <p14:creationId xmlns:p14="http://schemas.microsoft.com/office/powerpoint/2010/main" val="3193854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S-FEM</a:t>
            </a:r>
            <a:r>
              <a:rPr kumimoji="1" lang="ja-JP" altLang="en-US" dirty="0" smtClean="0"/>
              <a:t>定式化の特徴</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u="sng" dirty="0" smtClean="0">
                <a:effectLst>
                  <a:outerShdw blurRad="38100" dist="38100" dir="2700000" algn="tl">
                    <a:srgbClr val="000000">
                      <a:alpha val="43137"/>
                    </a:srgbClr>
                  </a:outerShdw>
                </a:effectLst>
              </a:rPr>
              <a:t>未知数が節点変位のみ</a:t>
            </a:r>
            <a:endParaRPr lang="en-US" altLang="ja-JP" b="1" u="sng" dirty="0">
              <a:effectLst>
                <a:outerShdw blurRad="38100" dist="38100" dir="2700000" algn="tl">
                  <a:srgbClr val="000000">
                    <a:alpha val="43137"/>
                  </a:srgbClr>
                </a:outerShdw>
              </a:effectLst>
            </a:endParaRPr>
          </a:p>
          <a:p>
            <a:pPr lvl="1"/>
            <a:r>
              <a:rPr lang="ja-JP" altLang="en-US" dirty="0" smtClean="0"/>
              <a:t>ハイブリッド要素と異なり，</a:t>
            </a:r>
            <a:r>
              <a:rPr kumimoji="1" lang="ja-JP" altLang="en-US" dirty="0" smtClean="0"/>
              <a:t>圧力や体積ひずみ等の</a:t>
            </a:r>
            <a:r>
              <a:rPr kumimoji="1" lang="en-US" altLang="ja-JP" dirty="0" smtClean="0"/>
              <a:t/>
            </a:r>
            <a:br>
              <a:rPr kumimoji="1" lang="en-US" altLang="ja-JP" dirty="0" smtClean="0"/>
            </a:br>
            <a:r>
              <a:rPr kumimoji="1" lang="ja-JP" altLang="en-US" dirty="0" smtClean="0">
                <a:solidFill>
                  <a:srgbClr val="FF0000"/>
                </a:solidFill>
              </a:rPr>
              <a:t>追加変数を必要としない</a:t>
            </a:r>
            <a:r>
              <a:rPr kumimoji="1" lang="ja-JP" altLang="en-US" dirty="0" smtClean="0"/>
              <a:t>．</a:t>
            </a:r>
            <a:endParaRPr lang="en-US" altLang="ja-JP" dirty="0"/>
          </a:p>
          <a:p>
            <a:pPr lvl="1"/>
            <a:r>
              <a:rPr kumimoji="1" lang="en-US" altLang="ja-JP" dirty="0" smtClean="0"/>
              <a:t>Lagrange</a:t>
            </a:r>
            <a:r>
              <a:rPr kumimoji="1" lang="ja-JP" altLang="en-US" dirty="0" smtClean="0"/>
              <a:t>未定乗数法が不要．</a:t>
            </a:r>
            <a:r>
              <a:rPr kumimoji="1" lang="en-US" altLang="ja-JP" dirty="0" smtClean="0"/>
              <a:t/>
            </a:r>
            <a:br>
              <a:rPr kumimoji="1" lang="en-US" altLang="ja-JP" dirty="0" smtClean="0"/>
            </a:br>
            <a:r>
              <a:rPr kumimoji="1" lang="ja-JP" altLang="en-US" dirty="0" smtClean="0"/>
              <a:t>⇒静的縮約が不要で</a:t>
            </a:r>
            <a:r>
              <a:rPr kumimoji="1" lang="ja-JP" altLang="en-US" dirty="0" smtClean="0">
                <a:solidFill>
                  <a:srgbClr val="0000CC"/>
                </a:solidFill>
              </a:rPr>
              <a:t>マトリックスの形が崩れない</a:t>
            </a:r>
            <a:r>
              <a:rPr kumimoji="1" lang="ja-JP" altLang="en-US" dirty="0" smtClean="0"/>
              <a:t>．</a:t>
            </a:r>
            <a:r>
              <a:rPr lang="en-US" altLang="ja-JP" dirty="0"/>
              <a:t/>
            </a:r>
            <a:br>
              <a:rPr lang="en-US" altLang="ja-JP" dirty="0"/>
            </a:br>
            <a:r>
              <a:rPr lang="ja-JP" altLang="en-US" dirty="0" smtClean="0"/>
              <a:t>⇒陽解法でも微圧縮性材料が扱える．</a:t>
            </a:r>
            <a:r>
              <a:rPr lang="en-US" altLang="ja-JP" dirty="0"/>
              <a:t/>
            </a:r>
            <a:br>
              <a:rPr lang="en-US" altLang="ja-JP" dirty="0"/>
            </a:br>
            <a:r>
              <a:rPr lang="ja-JP" altLang="en-US" dirty="0" smtClean="0"/>
              <a:t>＆反復法ソルバーでも解ける．</a:t>
            </a:r>
            <a:endParaRPr lang="en-US" altLang="ja-JP" dirty="0"/>
          </a:p>
          <a:p>
            <a:pPr lvl="1"/>
            <a:r>
              <a:rPr kumimoji="1" lang="ja-JP" altLang="en-US" dirty="0" smtClean="0"/>
              <a:t>ただし，標準</a:t>
            </a:r>
            <a:r>
              <a:rPr kumimoji="1" lang="en-US" altLang="ja-JP" dirty="0" smtClean="0"/>
              <a:t>FEM</a:t>
            </a:r>
            <a:r>
              <a:rPr lang="ja-JP" altLang="en-US" dirty="0"/>
              <a:t>より</a:t>
            </a:r>
            <a:r>
              <a:rPr lang="ja-JP" altLang="en-US" dirty="0">
                <a:solidFill>
                  <a:srgbClr val="FF9900"/>
                </a:solidFill>
              </a:rPr>
              <a:t>バンド幅が広がる</a:t>
            </a:r>
            <a:r>
              <a:rPr kumimoji="1" lang="ja-JP" altLang="en-US" dirty="0" smtClean="0"/>
              <a:t>．</a:t>
            </a:r>
            <a:endParaRPr kumimoji="1" lang="en-US" altLang="ja-JP" dirty="0" smtClean="0"/>
          </a:p>
          <a:p>
            <a:endParaRPr lang="en-US" altLang="ja-JP" sz="600" dirty="0"/>
          </a:p>
          <a:p>
            <a:r>
              <a:rPr lang="ja-JP" altLang="en-US" b="1" u="sng" dirty="0" smtClean="0">
                <a:effectLst>
                  <a:outerShdw blurRad="38100" dist="38100" dir="2700000" algn="tl">
                    <a:srgbClr val="000000">
                      <a:alpha val="43137"/>
                    </a:srgbClr>
                  </a:outerShdw>
                </a:effectLst>
              </a:rPr>
              <a:t>実装が</a:t>
            </a:r>
            <a:r>
              <a:rPr lang="ja-JP" altLang="en-US" b="1" u="sng" dirty="0">
                <a:effectLst>
                  <a:outerShdw blurRad="38100" dist="38100" dir="2700000" algn="tl">
                    <a:srgbClr val="000000">
                      <a:alpha val="43137"/>
                    </a:srgbClr>
                  </a:outerShdw>
                </a:effectLst>
              </a:rPr>
              <a:t>極</a:t>
            </a:r>
            <a:r>
              <a:rPr lang="ja-JP" altLang="en-US" b="1" u="sng" dirty="0" smtClean="0">
                <a:effectLst>
                  <a:outerShdw blurRad="38100" dist="38100" dir="2700000" algn="tl">
                    <a:srgbClr val="000000">
                      <a:alpha val="43137"/>
                    </a:srgbClr>
                  </a:outerShdw>
                </a:effectLst>
              </a:rPr>
              <a:t>めて容易</a:t>
            </a:r>
            <a:endParaRPr lang="en-US" altLang="ja-JP" b="1" u="sng" dirty="0" smtClean="0">
              <a:effectLst>
                <a:outerShdw blurRad="38100" dist="38100" dir="2700000" algn="tl">
                  <a:srgbClr val="000000">
                    <a:alpha val="43137"/>
                  </a:srgbClr>
                </a:outerShdw>
              </a:effectLst>
            </a:endParaRPr>
          </a:p>
          <a:p>
            <a:pPr lvl="1"/>
            <a:r>
              <a:rPr lang="ja-JP" altLang="en-US" dirty="0">
                <a:solidFill>
                  <a:srgbClr val="008000"/>
                </a:solidFill>
              </a:rPr>
              <a:t>弱々形式化した仮想仕事の</a:t>
            </a:r>
            <a:r>
              <a:rPr lang="ja-JP" altLang="en-US" dirty="0" smtClean="0">
                <a:solidFill>
                  <a:srgbClr val="008000"/>
                </a:solidFill>
              </a:rPr>
              <a:t>原理</a:t>
            </a:r>
            <a:r>
              <a:rPr lang="ja-JP" altLang="en-US" dirty="0" smtClean="0"/>
              <a:t>に基づいている．</a:t>
            </a:r>
            <a:r>
              <a:rPr lang="en-US" altLang="ja-JP" dirty="0" smtClean="0"/>
              <a:t/>
            </a:r>
            <a:br>
              <a:rPr lang="en-US" altLang="ja-JP" dirty="0" smtClean="0"/>
            </a:br>
            <a:r>
              <a:rPr lang="ja-JP" altLang="en-US" dirty="0" smtClean="0"/>
              <a:t>⇒混合型変分原理を理解する必要がない．</a:t>
            </a:r>
            <a:r>
              <a:rPr lang="en-US" altLang="ja-JP" dirty="0" smtClean="0"/>
              <a:t/>
            </a:r>
            <a:br>
              <a:rPr lang="en-US" altLang="ja-JP" dirty="0" smtClean="0"/>
            </a:br>
            <a:r>
              <a:rPr lang="ja-JP" altLang="en-US" dirty="0"/>
              <a:t>＆</a:t>
            </a:r>
            <a:r>
              <a:rPr lang="ja-JP" altLang="en-US" dirty="0" smtClean="0"/>
              <a:t>難しい数学を理解しなくてもプログラムが書ける．</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15</a:t>
            </a:fld>
            <a:endParaRPr lang="ja-JP" altLang="en-US" dirty="0"/>
          </a:p>
        </p:txBody>
      </p:sp>
    </p:spTree>
    <p:extLst>
      <p:ext uri="{BB962C8B-B14F-4D97-AF65-F5344CB8AC3E}">
        <p14:creationId xmlns:p14="http://schemas.microsoft.com/office/powerpoint/2010/main" val="3868208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3600" dirty="0" smtClean="0"/>
              <a:t>メッシュリゾーニング</a:t>
            </a:r>
            <a:r>
              <a:rPr lang="ja-JP" altLang="en-US" sz="3600" u="sng" dirty="0"/>
              <a:t>無し</a:t>
            </a:r>
            <a:r>
              <a:rPr lang="ja-JP" altLang="en-US" sz="3600" dirty="0" smtClean="0"/>
              <a:t>の検証解析</a:t>
            </a:r>
            <a:r>
              <a:rPr lang="en-US" altLang="ja-JP" sz="3600" dirty="0" smtClean="0"/>
              <a:t/>
            </a:r>
            <a:br>
              <a:rPr lang="en-US" altLang="ja-JP" sz="3600" dirty="0" smtClean="0"/>
            </a:b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16</a:t>
            </a:fld>
            <a:endParaRPr lang="ja-JP" altLang="en-US" dirty="0"/>
          </a:p>
        </p:txBody>
      </p:sp>
    </p:spTree>
    <p:extLst>
      <p:ext uri="{BB962C8B-B14F-4D97-AF65-F5344CB8AC3E}">
        <p14:creationId xmlns:p14="http://schemas.microsoft.com/office/powerpoint/2010/main" val="2290564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smtClean="0"/>
              </a:p>
              <a:p>
                <a:pPr marL="0" indent="0">
                  <a:buNone/>
                </a:pPr>
                <a:endParaRPr lang="en-US" altLang="ja-JP" sz="2800" dirty="0" smtClean="0"/>
              </a:p>
              <a:p>
                <a:pPr marL="0" indent="0">
                  <a:buNone/>
                </a:pPr>
                <a:endParaRPr lang="en-US" altLang="ja-JP" sz="1000" dirty="0"/>
              </a:p>
              <a:p>
                <a:r>
                  <a:rPr lang="en-US" altLang="ja-JP" sz="2800" dirty="0" smtClean="0"/>
                  <a:t>10m x 1m x 1m </a:t>
                </a:r>
                <a:r>
                  <a:rPr lang="ja-JP" altLang="en-US" sz="2800" dirty="0" smtClean="0"/>
                  <a:t>の片持ち梁の先端に </a:t>
                </a:r>
                <a:r>
                  <a:rPr lang="en-US" altLang="ja-JP" sz="2800" dirty="0" smtClean="0"/>
                  <a:t>20 </a:t>
                </a:r>
                <a:r>
                  <a:rPr lang="en-US" altLang="ja-JP" sz="2800" dirty="0" err="1" smtClean="0"/>
                  <a:t>kN</a:t>
                </a:r>
                <a:r>
                  <a:rPr lang="ja-JP" altLang="en-US" sz="2800" dirty="0" smtClean="0"/>
                  <a:t>の死荷重．</a:t>
                </a:r>
                <a:endParaRPr lang="en-US" altLang="ja-JP" sz="2800" dirty="0" smtClean="0"/>
              </a:p>
              <a:p>
                <a:r>
                  <a:rPr lang="en-US" altLang="ja-JP" sz="2800" dirty="0" smtClean="0"/>
                  <a:t>Neo-</a:t>
                </a:r>
                <a:r>
                  <a:rPr lang="en-US" altLang="ja-JP" sz="2800" dirty="0" err="1" smtClean="0"/>
                  <a:t>Hookean</a:t>
                </a:r>
                <a:r>
                  <a:rPr lang="ja-JP" altLang="en-US" sz="2800" dirty="0" smtClean="0"/>
                  <a:t>超弾性体：</a:t>
                </a:r>
                <a:endParaRPr lang="en-US" altLang="ja-JP" sz="2800" dirty="0"/>
              </a:p>
              <a:p>
                <a:pPr marL="0" indent="0" algn="ctr">
                  <a:buNone/>
                </a:pP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=2</m:t>
                    </m:r>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f>
                      <m:fPr>
                        <m:ctrlPr>
                          <a:rPr lang="en-US" altLang="ja-JP" sz="2800" b="0" i="1" smtClean="0">
                            <a:latin typeface="Cambria Math" panose="02040503050406030204" pitchFamily="18" charset="0"/>
                          </a:rPr>
                        </m:ctrlPr>
                      </m:fPr>
                      <m:num>
                        <m:r>
                          <m:rPr>
                            <m:sty m:val="p"/>
                          </m:rPr>
                          <a:rPr lang="en-US" altLang="ja-JP" sz="2800" b="0" i="0" smtClean="0">
                            <a:latin typeface="Cambria Math"/>
                          </a:rPr>
                          <m:t>Dev</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b="0" i="1" smtClean="0">
                                <a:latin typeface="Cambria Math"/>
                              </a:rPr>
                              <m:t>𝐵</m:t>
                            </m:r>
                          </m:e>
                        </m:acc>
                        <m:r>
                          <a:rPr lang="en-US" altLang="ja-JP" sz="2800" b="0" i="1" smtClean="0">
                            <a:latin typeface="Cambria Math"/>
                          </a:rPr>
                          <m:t>)</m:t>
                        </m:r>
                      </m:num>
                      <m:den>
                        <m:r>
                          <a:rPr lang="en-US" altLang="ja-JP" sz="2800" b="0" i="1" smtClean="0">
                            <a:latin typeface="Cambria Math"/>
                          </a:rPr>
                          <m:t>𝐽</m:t>
                        </m:r>
                      </m:den>
                    </m:f>
                    <m:r>
                      <a:rPr lang="en-US" altLang="ja-JP" sz="2800" b="0" i="1" smtClean="0">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2</m:t>
                        </m:r>
                      </m:num>
                      <m:den>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den>
                    </m:f>
                    <m:d>
                      <m:dPr>
                        <m:ctrlPr>
                          <a:rPr lang="en-US" altLang="ja-JP" sz="2800" b="0" i="1" smtClean="0">
                            <a:latin typeface="Cambria Math" panose="02040503050406030204" pitchFamily="18" charset="0"/>
                          </a:rPr>
                        </m:ctrlPr>
                      </m:dPr>
                      <m:e>
                        <m:r>
                          <a:rPr lang="en-US" altLang="ja-JP" sz="2800" b="0" i="1" smtClean="0">
                            <a:latin typeface="Cambria Math"/>
                          </a:rPr>
                          <m:t>𝐽</m:t>
                        </m:r>
                        <m:r>
                          <a:rPr lang="en-US" altLang="ja-JP" sz="2800" b="0" i="1" smtClean="0">
                            <a:latin typeface="Cambria Math"/>
                          </a:rPr>
                          <m:t>−1</m:t>
                        </m:r>
                      </m:e>
                    </m:d>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𝐼</m:t>
                        </m:r>
                      </m:e>
                    </m:d>
                  </m:oMath>
                </a14:m>
                <a:r>
                  <a:rPr lang="ja-JP" altLang="en-US" sz="2800" dirty="0" smtClean="0"/>
                  <a:t>．</a:t>
                </a:r>
                <a:endParaRPr lang="en-US" altLang="ja-JP" sz="2800" dirty="0"/>
              </a:p>
              <a:p>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oMath>
                </a14:m>
                <a:r>
                  <a:rPr lang="ja-JP" altLang="en-US" sz="2800" dirty="0" smtClean="0"/>
                  <a:t>は </a:t>
                </a:r>
                <a:r>
                  <a:rPr lang="en-US" altLang="ja-JP" sz="2800" dirty="0" smtClean="0"/>
                  <a:t>1 </a:t>
                </a:r>
                <a:r>
                  <a:rPr lang="en-US" altLang="ja-JP" sz="2800" dirty="0" err="1" smtClean="0"/>
                  <a:t>GPa</a:t>
                </a:r>
                <a:r>
                  <a:rPr lang="en-US" altLang="ja-JP" sz="2800" dirty="0" smtClean="0"/>
                  <a:t> </a:t>
                </a:r>
                <a:r>
                  <a:rPr lang="ja-JP" altLang="en-US" sz="2800" dirty="0" smtClean="0"/>
                  <a:t>で一定，</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oMath>
                </a14:m>
                <a:r>
                  <a:rPr lang="ja-JP" altLang="en-US" sz="2800" dirty="0" smtClean="0"/>
                  <a:t> を様々に変化させて，</a:t>
                </a:r>
                <a:r>
                  <a:rPr lang="en-US" altLang="ja-JP" sz="2800" dirty="0" smtClean="0"/>
                  <a:t/>
                </a:r>
                <a:br>
                  <a:rPr lang="en-US" altLang="ja-JP" sz="2800" dirty="0" smtClean="0"/>
                </a:br>
                <a:r>
                  <a:rPr lang="ja-JP" altLang="en-US" sz="2800" dirty="0" smtClean="0"/>
                  <a:t>初期ポアソン比を</a:t>
                </a:r>
                <a:r>
                  <a:rPr lang="en-US" altLang="ja-JP" sz="2800" dirty="0" smtClean="0"/>
                  <a:t>0.4</a:t>
                </a:r>
                <a:r>
                  <a:rPr lang="ja-JP" altLang="en-US" sz="2800" dirty="0" smtClean="0"/>
                  <a:t>～</a:t>
                </a:r>
                <a:r>
                  <a:rPr lang="en-US" altLang="ja-JP" sz="2800" dirty="0" smtClean="0"/>
                  <a:t>0.499999</a:t>
                </a:r>
                <a:r>
                  <a:rPr lang="ja-JP" altLang="en-US" sz="2800" dirty="0" smtClean="0"/>
                  <a:t>の間で種々に設定．</a:t>
                </a:r>
                <a:endParaRPr lang="en-US" altLang="ja-JP" sz="2800" dirty="0" smtClean="0"/>
              </a:p>
              <a:p>
                <a:r>
                  <a:rPr kumimoji="1" lang="en-US" altLang="ja-JP" sz="2800" dirty="0" smtClean="0"/>
                  <a:t>ABAQUS/Standard</a:t>
                </a:r>
                <a:r>
                  <a:rPr lang="ja-JP" altLang="en-US" sz="2800" dirty="0" smtClean="0"/>
                  <a:t>の結果と比較．</a:t>
                </a:r>
                <a:endParaRPr kumimoji="1"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310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17</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Tree>
    <p:extLst>
      <p:ext uri="{BB962C8B-B14F-4D97-AF65-F5344CB8AC3E}">
        <p14:creationId xmlns:p14="http://schemas.microsoft.com/office/powerpoint/2010/main" val="3318627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FS/NS-FEM</a:t>
                </a:r>
                <a:r>
                  <a:rPr lang="ja-JP" altLang="en-US" sz="2800" b="1" i="1" u="sng" dirty="0" smtClean="0">
                    <a:effectLst>
                      <a:outerShdw blurRad="38100" dist="38100" dir="2700000" algn="tl">
                        <a:srgbClr val="000000">
                          <a:alpha val="43137"/>
                        </a:srgbClr>
                      </a:outerShdw>
                    </a:effectLst>
                  </a:rPr>
                  <a:t>の解析結果</a:t>
                </a:r>
                <a:r>
                  <a:rPr kumimoji="1" lang="ja-JP" altLang="en-US" sz="2800" b="1" i="1" u="sng" dirty="0" smtClean="0">
                    <a:effectLst>
                      <a:outerShdw blurRad="38100" dist="38100" dir="2700000" algn="tl">
                        <a:srgbClr val="000000">
                          <a:alpha val="43137"/>
                        </a:srgbClr>
                      </a:outerShdw>
                    </a:effectLst>
                  </a:rPr>
                  <a:t> </a:t>
                </a:r>
                <a:r>
                  <a:rPr kumimoji="1" lang="en-US" altLang="ja-JP" sz="2800" b="1" i="1" u="sng" dirty="0" smtClean="0">
                    <a:effectLst>
                      <a:outerShdw blurRad="38100" dist="38100" dir="2700000" algn="tl">
                        <a:srgbClr val="000000">
                          <a:alpha val="43137"/>
                        </a:srgbClr>
                      </a:outerShdw>
                    </a:effectLst>
                  </a:rPr>
                  <a:t>(</a:t>
                </a:r>
                <a14:m>
                  <m:oMath xmlns:m="http://schemas.openxmlformats.org/officeDocument/2006/math">
                    <m:sSub>
                      <m:sSubPr>
                        <m:ctrlPr>
                          <a:rPr kumimoji="1" lang="en-US" altLang="ja-JP" sz="2800" b="1" i="1" u="sng" dirty="0"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dirty="0" smtClean="0">
                            <a:effectLst>
                              <a:outerShdw blurRad="38100" dist="38100" dir="2700000" algn="tl">
                                <a:srgbClr val="000000">
                                  <a:alpha val="43137"/>
                                </a:srgbClr>
                              </a:outerShdw>
                            </a:effectLst>
                            <a:latin typeface="Cambria Math"/>
                          </a:rPr>
                          <m:t>𝝂</m:t>
                        </m:r>
                      </m:e>
                      <m:sub>
                        <m:r>
                          <a:rPr kumimoji="1" lang="en-US" altLang="ja-JP" sz="2800" b="1" i="1" u="sng" dirty="0" smtClean="0">
                            <a:effectLst>
                              <a:outerShdw blurRad="38100" dist="38100" dir="2700000" algn="tl">
                                <a:srgbClr val="000000">
                                  <a:alpha val="43137"/>
                                </a:srgbClr>
                              </a:outerShdw>
                            </a:effectLst>
                            <a:latin typeface="Cambria Math"/>
                          </a:rPr>
                          <m:t>𝟎</m:t>
                        </m:r>
                      </m:sub>
                    </m:sSub>
                  </m:oMath>
                </a14:m>
                <a:r>
                  <a:rPr kumimoji="1" lang="en-US" altLang="ja-JP" sz="2800" b="1" i="1" u="sng" dirty="0" smtClean="0">
                    <a:effectLst>
                      <a:outerShdw blurRad="38100" dist="38100" dir="2700000" algn="tl">
                        <a:srgbClr val="000000">
                          <a:alpha val="43137"/>
                        </a:srgbClr>
                      </a:outerShdw>
                    </a:effectLst>
                  </a:rPr>
                  <a:t>=0.499999)</a:t>
                </a:r>
                <a:endParaRPr kumimoji="1" lang="ja-JP" altLang="en-US" sz="2800"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4"/>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18</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7354" y="1052737"/>
            <a:ext cx="6412898" cy="5328592"/>
          </a:xfrm>
          <a:prstGeom prst="rect">
            <a:avLst/>
          </a:prstGeom>
        </p:spPr>
      </p:pic>
      <p:sp>
        <p:nvSpPr>
          <p:cNvPr id="7" name="テキスト ボックス 6"/>
          <p:cNvSpPr txBox="1"/>
          <p:nvPr/>
        </p:nvSpPr>
        <p:spPr>
          <a:xfrm>
            <a:off x="7050308" y="2701370"/>
            <a:ext cx="1842171" cy="2031325"/>
          </a:xfrm>
          <a:prstGeom prst="rect">
            <a:avLst/>
          </a:prstGeom>
          <a:solidFill>
            <a:schemeClr val="bg1">
              <a:lumMod val="95000"/>
            </a:schemeClr>
          </a:solidFill>
        </p:spPr>
        <p:txBody>
          <a:bodyPr wrap="none" rtlCol="0">
            <a:spAutoFit/>
          </a:bodyPr>
          <a:lstStyle/>
          <a:p>
            <a:pPr algn="ctr"/>
            <a:r>
              <a:rPr kumimoji="1" lang="ja-JP" altLang="en-US" dirty="0" smtClean="0"/>
              <a:t>たわみ</a:t>
            </a:r>
            <a:r>
              <a:rPr lang="ja-JP" altLang="en-US" dirty="0" smtClean="0"/>
              <a:t>量が</a:t>
            </a:r>
            <a:endParaRPr kumimoji="1" lang="en-US" altLang="ja-JP" dirty="0" smtClean="0"/>
          </a:p>
          <a:p>
            <a:pPr algn="ctr"/>
            <a:r>
              <a:rPr kumimoji="1" lang="ja-JP" altLang="en-US" dirty="0" smtClean="0"/>
              <a:t>およそ</a:t>
            </a:r>
            <a:r>
              <a:rPr lang="en-US" altLang="ja-JP" dirty="0" smtClean="0"/>
              <a:t>6.5 m</a:t>
            </a:r>
            <a:r>
              <a:rPr lang="ja-JP" altLang="en-US" dirty="0" smtClean="0"/>
              <a:t>の</a:t>
            </a:r>
            <a:endParaRPr lang="en-US" altLang="ja-JP" dirty="0" smtClean="0"/>
          </a:p>
          <a:p>
            <a:pPr algn="ctr"/>
            <a:r>
              <a:rPr lang="ja-JP" altLang="en-US" dirty="0" smtClean="0"/>
              <a:t>大たわみ問題．</a:t>
            </a:r>
            <a:r>
              <a:rPr lang="en-US" altLang="ja-JP" dirty="0" smtClean="0"/>
              <a:t/>
            </a:r>
            <a:br>
              <a:rPr lang="en-US" altLang="ja-JP" dirty="0" smtClean="0"/>
            </a:br>
            <a:r>
              <a:rPr lang="en-US" altLang="ja-JP" dirty="0" smtClean="0"/>
              <a:t/>
            </a:r>
            <a:br>
              <a:rPr lang="en-US" altLang="ja-JP" dirty="0" smtClean="0"/>
            </a:br>
            <a:r>
              <a:rPr lang="ja-JP" altLang="en-US" dirty="0" smtClean="0"/>
              <a:t>滑らかな</a:t>
            </a:r>
            <a:r>
              <a:rPr lang="en-US" altLang="ja-JP" dirty="0" smtClean="0"/>
              <a:t/>
            </a:r>
            <a:br>
              <a:rPr lang="en-US" altLang="ja-JP" dirty="0" smtClean="0"/>
            </a:br>
            <a:r>
              <a:rPr lang="en-US" altLang="ja-JP" dirty="0" smtClean="0"/>
              <a:t>Mises</a:t>
            </a:r>
            <a:r>
              <a:rPr lang="ja-JP" altLang="en-US" dirty="0" smtClean="0"/>
              <a:t>応力分布</a:t>
            </a:r>
            <a:endParaRPr lang="en-US" altLang="ja-JP" dirty="0" smtClean="0"/>
          </a:p>
          <a:p>
            <a:pPr algn="ctr"/>
            <a:r>
              <a:rPr kumimoji="1" lang="ja-JP" altLang="en-US" dirty="0" smtClean="0"/>
              <a:t>が得られている．</a:t>
            </a:r>
            <a:endParaRPr kumimoji="1" lang="ja-JP" altLang="en-US" dirty="0"/>
          </a:p>
        </p:txBody>
      </p:sp>
    </p:spTree>
    <p:extLst>
      <p:ext uri="{BB962C8B-B14F-4D97-AF65-F5344CB8AC3E}">
        <p14:creationId xmlns:p14="http://schemas.microsoft.com/office/powerpoint/2010/main" val="206677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種々の</a:t>
            </a:r>
            <a:r>
              <a:rPr lang="ja-JP" altLang="en-US" sz="2800" b="1" i="1" u="sng" dirty="0">
                <a:effectLst>
                  <a:outerShdw blurRad="38100" dist="38100" dir="2700000" algn="tl">
                    <a:srgbClr val="000000">
                      <a:alpha val="43137"/>
                    </a:srgbClr>
                  </a:outerShdw>
                </a:effectLst>
              </a:rPr>
              <a:t>初期</a:t>
            </a:r>
            <a:r>
              <a:rPr lang="ja-JP" altLang="en-US" sz="2800" b="1" i="1" u="sng" dirty="0" smtClean="0">
                <a:effectLst>
                  <a:outerShdw blurRad="38100" dist="38100" dir="2700000" algn="tl">
                    <a:srgbClr val="000000">
                      <a:alpha val="43137"/>
                    </a:srgbClr>
                  </a:outerShdw>
                </a:effectLst>
              </a:rPr>
              <a:t>ポアソン比での先端たわみ量の比較</a:t>
            </a:r>
            <a:endParaRPr kumimoji="1" lang="en-US" altLang="ja-JP" sz="2800" dirty="0" smtClean="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19</a:t>
            </a:fld>
            <a:endParaRPr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556" y="1060133"/>
            <a:ext cx="6948772" cy="5211579"/>
          </a:xfrm>
          <a:prstGeom prst="rect">
            <a:avLst/>
          </a:prstGeom>
        </p:spPr>
      </p:pic>
      <p:sp>
        <p:nvSpPr>
          <p:cNvPr id="6" name="テキスト ボックス 5"/>
          <p:cNvSpPr txBox="1"/>
          <p:nvPr/>
        </p:nvSpPr>
        <p:spPr>
          <a:xfrm>
            <a:off x="6876256" y="3320988"/>
            <a:ext cx="2141984" cy="1938992"/>
          </a:xfrm>
          <a:prstGeom prst="rect">
            <a:avLst/>
          </a:prstGeom>
          <a:solidFill>
            <a:schemeClr val="accent1"/>
          </a:solidFill>
          <a:scene3d>
            <a:camera prst="orthographicFront"/>
            <a:lightRig rig="threePt" dir="t"/>
          </a:scene3d>
          <a:sp3d>
            <a:bevelT/>
          </a:sp3d>
        </p:spPr>
        <p:txBody>
          <a:bodyPr wrap="square" rtlCol="0">
            <a:spAutoFit/>
          </a:bodyPr>
          <a:lstStyle/>
          <a:p>
            <a:pPr algn="ctr"/>
            <a:r>
              <a:rPr lang="ja-JP" altLang="en-US" sz="2400" dirty="0" smtClean="0"/>
              <a:t>提案手法は</a:t>
            </a:r>
            <a:r>
              <a:rPr lang="en-US" altLang="ja-JP" sz="2400" dirty="0" smtClean="0"/>
              <a:t/>
            </a:r>
            <a:br>
              <a:rPr lang="en-US" altLang="ja-JP" sz="2400" dirty="0" smtClean="0"/>
            </a:br>
            <a:r>
              <a:rPr lang="ja-JP" altLang="en-US" sz="2400" dirty="0" smtClean="0"/>
              <a:t>大たわみ問題</a:t>
            </a:r>
            <a:r>
              <a:rPr lang="en-US" altLang="ja-JP" sz="2400" dirty="0" smtClean="0"/>
              <a:t/>
            </a:r>
            <a:br>
              <a:rPr lang="en-US" altLang="ja-JP" sz="2400" dirty="0" smtClean="0"/>
            </a:br>
            <a:r>
              <a:rPr lang="ja-JP" altLang="en-US" sz="2400" dirty="0" smtClean="0"/>
              <a:t>において</a:t>
            </a:r>
            <a:r>
              <a:rPr lang="en-US" altLang="ja-JP" sz="2400" dirty="0" smtClean="0"/>
              <a:t/>
            </a:r>
            <a:br>
              <a:rPr lang="en-US" altLang="ja-JP" sz="2400" dirty="0" smtClean="0"/>
            </a:br>
            <a:r>
              <a:rPr lang="ja-JP" altLang="en-US" sz="2400" dirty="0" smtClean="0"/>
              <a:t>ロッキングを</a:t>
            </a:r>
            <a:r>
              <a:rPr lang="en-US" altLang="ja-JP" sz="2400" dirty="0" smtClean="0"/>
              <a:t/>
            </a:r>
            <a:br>
              <a:rPr lang="en-US" altLang="ja-JP" sz="2400" dirty="0" smtClean="0"/>
            </a:br>
            <a:r>
              <a:rPr lang="ja-JP" altLang="en-US" sz="2400" dirty="0" smtClean="0"/>
              <a:t>起こさない！！</a:t>
            </a:r>
            <a:endParaRPr lang="en-US" altLang="ja-JP" sz="2400" dirty="0" smtClean="0"/>
          </a:p>
        </p:txBody>
      </p:sp>
      <p:sp>
        <p:nvSpPr>
          <p:cNvPr id="5" name="テキスト ボックス 4"/>
          <p:cNvSpPr txBox="1"/>
          <p:nvPr/>
        </p:nvSpPr>
        <p:spPr>
          <a:xfrm>
            <a:off x="4896036" y="2492896"/>
            <a:ext cx="1555234" cy="369332"/>
          </a:xfrm>
          <a:prstGeom prst="rect">
            <a:avLst/>
          </a:prstGeom>
          <a:noFill/>
        </p:spPr>
        <p:txBody>
          <a:bodyPr wrap="none" rtlCol="0">
            <a:spAutoFit/>
          </a:bodyPr>
          <a:lstStyle/>
          <a:p>
            <a:r>
              <a:rPr kumimoji="1" lang="ja-JP" altLang="en-US" dirty="0" smtClean="0"/>
              <a:t>定ひずみ要素</a:t>
            </a:r>
            <a:endParaRPr kumimoji="1" lang="ja-JP" altLang="en-US" dirty="0"/>
          </a:p>
        </p:txBody>
      </p:sp>
    </p:spTree>
    <p:extLst>
      <p:ext uri="{BB962C8B-B14F-4D97-AF65-F5344CB8AC3E}">
        <p14:creationId xmlns:p14="http://schemas.microsoft.com/office/powerpoint/2010/main" val="1728015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a:t>
            </a:r>
            <a:r>
              <a:rPr lang="ja-JP" altLang="en-US" dirty="0" smtClean="0"/>
              <a:t>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smtClean="0">
                <a:solidFill>
                  <a:srgbClr val="000000"/>
                </a:solidFill>
              </a:rPr>
              <a:t>柔らかい微圧縮材料の</a:t>
            </a:r>
            <a:r>
              <a:rPr lang="ja-JP" altLang="en-US" dirty="0" smtClean="0">
                <a:solidFill>
                  <a:srgbClr val="6600CC"/>
                </a:solidFill>
              </a:rPr>
              <a:t>静的超大変形問題</a:t>
            </a:r>
            <a:r>
              <a:rPr lang="ja-JP" altLang="en-US" dirty="0" smtClean="0">
                <a:solidFill>
                  <a:srgbClr val="000000"/>
                </a:solidFill>
              </a:rPr>
              <a:t>を</a:t>
            </a:r>
            <a:r>
              <a:rPr lang="en-US" altLang="ja-JP" dirty="0">
                <a:solidFill>
                  <a:srgbClr val="000000"/>
                </a:solidFill>
              </a:rPr>
              <a:t/>
            </a:r>
            <a:br>
              <a:rPr lang="en-US" altLang="ja-JP" dirty="0">
                <a:solidFill>
                  <a:srgbClr val="000000"/>
                </a:solidFill>
              </a:rPr>
            </a:br>
            <a:r>
              <a:rPr lang="ja-JP" altLang="en-US" b="1" u="sng" dirty="0" smtClean="0">
                <a:solidFill>
                  <a:srgbClr val="000000"/>
                </a:solidFill>
              </a:rPr>
              <a:t>高精度かつ安定</a:t>
            </a:r>
            <a:r>
              <a:rPr lang="ja-JP" altLang="en-US" dirty="0" smtClean="0">
                <a:solidFill>
                  <a:srgbClr val="000000"/>
                </a:solidFill>
              </a:rPr>
              <a:t>に解きたい</a:t>
            </a:r>
            <a:r>
              <a:rPr lang="ja-JP" altLang="en-US" dirty="0">
                <a:solidFill>
                  <a:srgbClr val="000000"/>
                </a:solidFill>
              </a:rPr>
              <a:t>．</a:t>
            </a:r>
            <a:r>
              <a:rPr lang="en-US" altLang="ja-JP" dirty="0">
                <a:solidFill>
                  <a:srgbClr val="000000"/>
                </a:solidFill>
              </a:rPr>
              <a:t/>
            </a:r>
            <a:br>
              <a:rPr lang="en-US" altLang="ja-JP" dirty="0">
                <a:solidFill>
                  <a:srgbClr val="000000"/>
                </a:solidFill>
              </a:rPr>
            </a:br>
            <a:r>
              <a:rPr lang="ja-JP" altLang="en-US" dirty="0" smtClean="0">
                <a:solidFill>
                  <a:srgbClr val="000000"/>
                </a:solidFill>
              </a:rPr>
              <a:t>（最終目標：タイヤゴムの大変形，</a:t>
            </a:r>
            <a:r>
              <a:rPr lang="en-US" altLang="ja-JP" dirty="0">
                <a:solidFill>
                  <a:srgbClr val="000000"/>
                </a:solidFill>
              </a:rPr>
              <a:t/>
            </a:r>
            <a:br>
              <a:rPr lang="en-US" altLang="ja-JP" dirty="0">
                <a:solidFill>
                  <a:srgbClr val="000000"/>
                </a:solidFill>
              </a:rPr>
            </a:br>
            <a:r>
              <a:rPr lang="ja-JP" altLang="en-US" dirty="0" smtClean="0">
                <a:solidFill>
                  <a:srgbClr val="000000"/>
                </a:solidFill>
              </a:rPr>
              <a:t>　熱ナノインプリント樹脂成形など）</a:t>
            </a:r>
            <a:endParaRPr lang="en-US" altLang="ja-JP" dirty="0">
              <a:solidFill>
                <a:srgbClr val="000000"/>
              </a:solidFill>
            </a:endParaRPr>
          </a:p>
          <a:p>
            <a:pPr lvl="0"/>
            <a:r>
              <a:rPr lang="ja-JP" altLang="en-US" dirty="0"/>
              <a:t>メッシュ</a:t>
            </a:r>
            <a:r>
              <a:rPr lang="ja-JP" altLang="en-US" dirty="0" smtClean="0"/>
              <a:t>固定の</a:t>
            </a:r>
            <a:r>
              <a:rPr lang="en-US" altLang="ja-JP" dirty="0" smtClean="0"/>
              <a:t>FEM</a:t>
            </a:r>
            <a:r>
              <a:rPr lang="ja-JP" altLang="en-US" dirty="0">
                <a:solidFill>
                  <a:srgbClr val="000000"/>
                </a:solidFill>
              </a:rPr>
              <a:t>を</a:t>
            </a:r>
            <a:r>
              <a:rPr lang="ja-JP" altLang="en-US" dirty="0" smtClean="0">
                <a:solidFill>
                  <a:srgbClr val="000000"/>
                </a:solidFill>
              </a:rPr>
              <a:t>使用すると</a:t>
            </a:r>
            <a:r>
              <a:rPr lang="en-US" altLang="ja-JP" dirty="0">
                <a:solidFill>
                  <a:srgbClr val="000000"/>
                </a:solidFill>
              </a:rPr>
              <a:t/>
            </a:r>
            <a:br>
              <a:rPr lang="en-US" altLang="ja-JP" dirty="0">
                <a:solidFill>
                  <a:srgbClr val="000000"/>
                </a:solidFill>
              </a:rPr>
            </a:br>
            <a:r>
              <a:rPr lang="ja-JP" altLang="en-US" dirty="0">
                <a:solidFill>
                  <a:srgbClr val="000000"/>
                </a:solidFill>
              </a:rPr>
              <a:t>メッシュがすぐに潰れ</a:t>
            </a:r>
            <a:r>
              <a:rPr lang="ja-JP" altLang="en-US" dirty="0" smtClean="0">
                <a:solidFill>
                  <a:srgbClr val="000000"/>
                </a:solidFill>
              </a:rPr>
              <a:t>てしまい，解</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marL="0" lvl="0" indent="0">
              <a:buNone/>
            </a:pPr>
            <a:r>
              <a:rPr lang="ja-JP" altLang="en-US" dirty="0" smtClean="0">
                <a:solidFill>
                  <a:srgbClr val="FF0000"/>
                </a:solidFill>
              </a:rPr>
              <a:t>メッシュリゾーニング</a:t>
            </a:r>
            <a:r>
              <a:rPr lang="ja-JP" altLang="en-US" dirty="0" smtClean="0"/>
              <a:t>（メッシュを何度</a:t>
            </a:r>
            <a:r>
              <a:rPr lang="en-US" altLang="ja-JP" dirty="0"/>
              <a:t/>
            </a:r>
            <a:br>
              <a:rPr lang="en-US" altLang="ja-JP" dirty="0"/>
            </a:br>
            <a:r>
              <a:rPr lang="ja-JP" altLang="en-US" dirty="0" smtClean="0"/>
              <a:t>も切り直して計算を続行すること）</a:t>
            </a:r>
            <a:r>
              <a:rPr lang="ja-JP" altLang="en-US" dirty="0" smtClean="0">
                <a:solidFill>
                  <a:srgbClr val="000000"/>
                </a:solidFill>
              </a:rPr>
              <a:t>が</a:t>
            </a:r>
            <a:r>
              <a:rPr lang="en-US" altLang="ja-JP" dirty="0" smtClean="0">
                <a:solidFill>
                  <a:srgbClr val="000000"/>
                </a:solidFill>
              </a:rPr>
              <a:t/>
            </a:r>
            <a:br>
              <a:rPr lang="en-US" altLang="ja-JP" dirty="0" smtClean="0">
                <a:solidFill>
                  <a:srgbClr val="000000"/>
                </a:solidFill>
              </a:rPr>
            </a:br>
            <a:r>
              <a:rPr lang="ja-JP" altLang="en-US" dirty="0" smtClean="0">
                <a:solidFill>
                  <a:srgbClr val="000000"/>
                </a:solidFill>
              </a:rPr>
              <a:t>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2"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3" action="ppaction://hlinkfile"/>
          </p:cNvPr>
          <p:cNvPicPr>
            <a:picLocks noChangeAspect="1" noChangeArrowheads="1"/>
          </p:cNvPicPr>
          <p:nvPr/>
        </p:nvPicPr>
        <p:blipFill>
          <a:blip r:embed="rId4" cstate="print"/>
          <a:srcRect l="29990" t="3392" r="29990" b="39569"/>
          <a:stretch>
            <a:fillRect/>
          </a:stretch>
        </p:blipFill>
        <p:spPr bwMode="auto">
          <a:xfrm>
            <a:off x="6379083" y="2759253"/>
            <a:ext cx="2765425" cy="3632353"/>
          </a:xfrm>
          <a:prstGeom prst="rect">
            <a:avLst/>
          </a:prstGeom>
          <a:noFill/>
          <a:ln w="9525">
            <a:noFill/>
            <a:round/>
            <a:headEnd/>
            <a:tailEnd/>
          </a:ln>
        </p:spPr>
      </p:pic>
      <p:sp>
        <p:nvSpPr>
          <p:cNvPr id="8" name="テキスト ボックス 7"/>
          <p:cNvSpPr txBox="1"/>
          <p:nvPr/>
        </p:nvSpPr>
        <p:spPr>
          <a:xfrm>
            <a:off x="7990590" y="3687217"/>
            <a:ext cx="853119" cy="461665"/>
          </a:xfrm>
          <a:prstGeom prst="rect">
            <a:avLst/>
          </a:prstGeom>
          <a:noFill/>
        </p:spPr>
        <p:txBody>
          <a:bodyPr wrap="none" rtlCol="0">
            <a:spAutoFit/>
          </a:bodyPr>
          <a:lstStyle/>
          <a:p>
            <a:r>
              <a:rPr kumimoji="1" lang="en-US" altLang="ja-JP" sz="2400" dirty="0" smtClean="0">
                <a:solidFill>
                  <a:schemeClr val="bg1"/>
                </a:solidFill>
              </a:rPr>
              <a:t>Mold</a:t>
            </a:r>
            <a:endParaRPr kumimoji="1" lang="ja-JP" altLang="en-US" sz="2400" dirty="0">
              <a:solidFill>
                <a:schemeClr val="bg1"/>
              </a:solidFill>
            </a:endParaRPr>
          </a:p>
        </p:txBody>
      </p:sp>
      <p:sp>
        <p:nvSpPr>
          <p:cNvPr id="9" name="テキスト ボックス 8"/>
          <p:cNvSpPr txBox="1"/>
          <p:nvPr/>
        </p:nvSpPr>
        <p:spPr>
          <a:xfrm>
            <a:off x="7298093" y="5517232"/>
            <a:ext cx="1314784" cy="461665"/>
          </a:xfrm>
          <a:prstGeom prst="rect">
            <a:avLst/>
          </a:prstGeom>
          <a:noFill/>
        </p:spPr>
        <p:txBody>
          <a:bodyPr wrap="none" rtlCol="0">
            <a:spAutoFit/>
          </a:bodyPr>
          <a:lstStyle/>
          <a:p>
            <a:r>
              <a:rPr lang="en-US" altLang="ja-JP" sz="2400" dirty="0" smtClean="0">
                <a:solidFill>
                  <a:schemeClr val="bg1"/>
                </a:solidFill>
              </a:rPr>
              <a:t>Polymer</a:t>
            </a:r>
            <a:endParaRPr kumimoji="1" lang="ja-JP" altLang="en-US" sz="2400" dirty="0">
              <a:solidFill>
                <a:schemeClr val="bg1"/>
              </a:solidFill>
            </a:endParaRPr>
          </a:p>
        </p:txBody>
      </p:sp>
    </p:spTree>
    <p:extLst>
      <p:ext uri="{BB962C8B-B14F-4D97-AF65-F5344CB8AC3E}">
        <p14:creationId xmlns:p14="http://schemas.microsoft.com/office/powerpoint/2010/main" val="436988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種々の初期ポアソン比</a:t>
            </a:r>
            <a:r>
              <a:rPr lang="ja-JP" altLang="en-US" sz="2800" b="1" i="1" u="sng" dirty="0">
                <a:effectLst>
                  <a:outerShdw blurRad="38100" dist="38100" dir="2700000" algn="tl">
                    <a:srgbClr val="000000">
                      <a:alpha val="43137"/>
                    </a:srgbClr>
                  </a:outerShdw>
                </a:effectLst>
              </a:rPr>
              <a:t>での先端たわみ量</a:t>
            </a:r>
            <a:r>
              <a:rPr lang="ja-JP" altLang="en-US" sz="2800" b="1" i="1" u="sng" dirty="0" smtClean="0">
                <a:effectLst>
                  <a:outerShdw blurRad="38100" dist="38100" dir="2700000" algn="tl">
                    <a:srgbClr val="000000">
                      <a:alpha val="43137"/>
                    </a:srgbClr>
                  </a:outerShdw>
                </a:effectLst>
              </a:rPr>
              <a:t>の誤差比較</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en-US" altLang="ja-JP" sz="2400" b="1" i="1" u="sng" dirty="0" smtClean="0">
                <a:effectLst>
                  <a:outerShdw blurRad="38100" dist="38100" dir="2700000" algn="tl">
                    <a:srgbClr val="000000">
                      <a:alpha val="43137"/>
                    </a:srgbClr>
                  </a:outerShdw>
                </a:effectLst>
              </a:rPr>
              <a:t>(</a:t>
            </a:r>
            <a:r>
              <a:rPr lang="ja-JP" altLang="en-US" sz="2400" b="1" i="1" u="sng" dirty="0" smtClean="0">
                <a:effectLst>
                  <a:outerShdw blurRad="38100" dist="38100" dir="2700000" algn="tl">
                    <a:srgbClr val="000000">
                      <a:alpha val="43137"/>
                    </a:srgbClr>
                  </a:outerShdw>
                </a:effectLst>
              </a:rPr>
              <a:t>六面体２次ハイブリッド要素の結果を参照解とした時の誤差</a:t>
            </a:r>
            <a:r>
              <a:rPr lang="en-US" altLang="ja-JP" sz="2400" b="1" i="1" u="sng" dirty="0" smtClean="0">
                <a:effectLst>
                  <a:outerShdw blurRad="38100" dist="38100" dir="2700000" algn="tl">
                    <a:srgbClr val="000000">
                      <a:alpha val="43137"/>
                    </a:srgbClr>
                  </a:outerShdw>
                </a:effectLst>
              </a:rPr>
              <a:t>)</a:t>
            </a:r>
            <a:endParaRPr kumimoji="1" lang="en-US" altLang="ja-JP" sz="2400" b="1" i="1" u="sng" dirty="0" smtClean="0">
              <a:effectLst>
                <a:outerShdw blurRad="38100" dist="38100" dir="2700000" algn="tl">
                  <a:srgbClr val="000000">
                    <a:alpha val="43137"/>
                  </a:srgbClr>
                </a:outerShdw>
              </a:effectLst>
            </a:endParaRPr>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20</a:t>
            </a:fld>
            <a:endParaRPr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4" y="1736812"/>
            <a:ext cx="6969976" cy="4356235"/>
          </a:xfrm>
          <a:prstGeom prst="rect">
            <a:avLst/>
          </a:prstGeom>
        </p:spPr>
      </p:pic>
      <p:sp>
        <p:nvSpPr>
          <p:cNvPr id="6" name="テキスト ボックス 5"/>
          <p:cNvSpPr txBox="1"/>
          <p:nvPr/>
        </p:nvSpPr>
        <p:spPr>
          <a:xfrm>
            <a:off x="6587646" y="2888940"/>
            <a:ext cx="2287752" cy="1631216"/>
          </a:xfrm>
          <a:prstGeom prst="rect">
            <a:avLst/>
          </a:prstGeom>
          <a:solidFill>
            <a:schemeClr val="accent1"/>
          </a:solidFill>
          <a:scene3d>
            <a:camera prst="orthographicFront"/>
            <a:lightRig rig="threePt" dir="t"/>
          </a:scene3d>
          <a:sp3d>
            <a:bevelT/>
          </a:sp3d>
        </p:spPr>
        <p:txBody>
          <a:bodyPr wrap="square" rtlCol="0">
            <a:spAutoFit/>
          </a:bodyPr>
          <a:lstStyle/>
          <a:p>
            <a:pPr algn="ctr"/>
            <a:r>
              <a:rPr lang="ja-JP" altLang="en-US" sz="2000" dirty="0" smtClean="0"/>
              <a:t>大たわみ解析の</a:t>
            </a:r>
            <a:r>
              <a:rPr lang="en-US" altLang="ja-JP" sz="2000" dirty="0" smtClean="0"/>
              <a:t/>
            </a:r>
            <a:br>
              <a:rPr lang="en-US" altLang="ja-JP" sz="2000" dirty="0" smtClean="0"/>
            </a:br>
            <a:r>
              <a:rPr lang="ja-JP" altLang="en-US" sz="2000" dirty="0" smtClean="0"/>
              <a:t>精度は</a:t>
            </a:r>
            <a:r>
              <a:rPr lang="en-US" altLang="ja-JP" sz="2000" dirty="0" smtClean="0"/>
              <a:t/>
            </a:r>
            <a:br>
              <a:rPr lang="en-US" altLang="ja-JP" sz="2000" dirty="0" smtClean="0"/>
            </a:br>
            <a:r>
              <a:rPr lang="en-US" altLang="ja-JP" sz="2000" dirty="0" smtClean="0">
                <a:solidFill>
                  <a:srgbClr val="FF0000"/>
                </a:solidFill>
              </a:rPr>
              <a:t>ES/NS-FEM</a:t>
            </a:r>
            <a:r>
              <a:rPr lang="ja-JP" altLang="en-US" sz="2000" dirty="0" smtClean="0"/>
              <a:t>が１位</a:t>
            </a:r>
            <a:r>
              <a:rPr lang="en-US" altLang="ja-JP" sz="2000" dirty="0" smtClean="0">
                <a:solidFill>
                  <a:srgbClr val="FF0000"/>
                </a:solidFill>
              </a:rPr>
              <a:t/>
            </a:r>
            <a:br>
              <a:rPr lang="en-US" altLang="ja-JP" sz="2000" dirty="0" smtClean="0">
                <a:solidFill>
                  <a:srgbClr val="FF0000"/>
                </a:solidFill>
              </a:rPr>
            </a:br>
            <a:r>
              <a:rPr lang="en-US" altLang="ja-JP" sz="2000" dirty="0" smtClean="0">
                <a:solidFill>
                  <a:srgbClr val="008000"/>
                </a:solidFill>
              </a:rPr>
              <a:t>FS/NS-FEM</a:t>
            </a:r>
            <a:r>
              <a:rPr lang="ja-JP" altLang="en-US" sz="2000" dirty="0" smtClean="0"/>
              <a:t>が</a:t>
            </a:r>
            <a:r>
              <a:rPr lang="en-US" altLang="ja-JP" sz="2000" dirty="0" smtClean="0"/>
              <a:t>2</a:t>
            </a:r>
            <a:r>
              <a:rPr lang="ja-JP" altLang="en-US" sz="2000" dirty="0" smtClean="0"/>
              <a:t>位</a:t>
            </a:r>
            <a:endParaRPr lang="en-US" altLang="ja-JP" sz="2000" dirty="0" smtClean="0"/>
          </a:p>
          <a:p>
            <a:pPr algn="ctr"/>
            <a:r>
              <a:rPr lang="en-US" altLang="ja-JP" sz="2000" dirty="0" smtClean="0">
                <a:solidFill>
                  <a:srgbClr val="0000CC"/>
                </a:solidFill>
              </a:rPr>
              <a:t>C3D4H</a:t>
            </a:r>
            <a:r>
              <a:rPr lang="ja-JP" altLang="en-US" sz="2000" dirty="0" smtClean="0"/>
              <a:t>が３位</a:t>
            </a:r>
            <a:endParaRPr lang="en-US" altLang="ja-JP" sz="2000" dirty="0" smtClean="0"/>
          </a:p>
        </p:txBody>
      </p:sp>
    </p:spTree>
    <p:extLst>
      <p:ext uri="{BB962C8B-B14F-4D97-AF65-F5344CB8AC3E}">
        <p14:creationId xmlns:p14="http://schemas.microsoft.com/office/powerpoint/2010/main" val="3090465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節点圧力の符号の分布</a:t>
                </a:r>
                <a:r>
                  <a:rPr kumimoji="1" lang="en-US" altLang="ja-JP" sz="2800" b="1" i="1" u="sng" dirty="0" smtClean="0">
                    <a:effectLst>
                      <a:outerShdw blurRad="38100" dist="38100" dir="2700000" algn="tl">
                        <a:srgbClr val="000000">
                          <a:alpha val="43137"/>
                        </a:srgbClr>
                      </a:outerShdw>
                    </a:effectLst>
                  </a:rPr>
                  <a:t> </a:t>
                </a:r>
                <a:r>
                  <a:rPr lang="en-US" altLang="ja-JP" sz="2800" b="1" i="1" u="sng" dirty="0" smtClean="0">
                    <a:effectLst>
                      <a:outerShdw blurRad="38100" dist="38100" dir="2700000" algn="tl">
                        <a:srgbClr val="000000">
                          <a:alpha val="43137"/>
                        </a:srgbClr>
                      </a:outerShdw>
                    </a:effectLst>
                  </a:rPr>
                  <a:t>(</a:t>
                </a:r>
                <a14:m>
                  <m:oMath xmlns:m="http://schemas.openxmlformats.org/officeDocument/2006/math">
                    <m:sSub>
                      <m:sSubPr>
                        <m:ctrlPr>
                          <a:rPr lang="en-US" altLang="ja-JP" sz="2800" b="1" i="1" u="sng" dirty="0">
                            <a:effectLst>
                              <a:outerShdw blurRad="38100" dist="38100" dir="2700000" algn="tl">
                                <a:srgbClr val="000000">
                                  <a:alpha val="43137"/>
                                </a:srgbClr>
                              </a:outerShdw>
                            </a:effectLst>
                            <a:latin typeface="Cambria Math" panose="02040503050406030204" pitchFamily="18" charset="0"/>
                          </a:rPr>
                        </m:ctrlPr>
                      </m:sSubPr>
                      <m:e>
                        <m:r>
                          <a:rPr lang="en-US" altLang="ja-JP" sz="2800" b="1" i="1" u="sng" dirty="0">
                            <a:effectLst>
                              <a:outerShdw blurRad="38100" dist="38100" dir="2700000" algn="tl">
                                <a:srgbClr val="000000">
                                  <a:alpha val="43137"/>
                                </a:srgbClr>
                              </a:outerShdw>
                            </a:effectLst>
                            <a:latin typeface="Cambria Math"/>
                          </a:rPr>
                          <m:t>𝝂</m:t>
                        </m:r>
                      </m:e>
                      <m:sub>
                        <m:r>
                          <a:rPr lang="en-US" altLang="ja-JP" sz="2800" b="1" u="sng" dirty="0">
                            <a:effectLst>
                              <a:outerShdw blurRad="38100" dist="38100" dir="2700000" algn="tl">
                                <a:srgbClr val="000000">
                                  <a:alpha val="43137"/>
                                </a:srgbClr>
                              </a:outerShdw>
                            </a:effectLst>
                            <a:latin typeface="Cambria Math" panose="02040503050406030204" pitchFamily="18" charset="0"/>
                          </a:rPr>
                          <m:t>𝐢𝐧𝐢</m:t>
                        </m:r>
                      </m:sub>
                    </m:sSub>
                  </m:oMath>
                </a14:m>
                <a:r>
                  <a:rPr lang="en-US" altLang="ja-JP" sz="2800" b="1" i="1" u="sng" dirty="0">
                    <a:effectLst>
                      <a:outerShdw blurRad="38100" dist="38100" dir="2700000" algn="tl">
                        <a:srgbClr val="000000">
                          <a:alpha val="43137"/>
                        </a:srgbClr>
                      </a:outerShdw>
                    </a:effectLst>
                  </a:rPr>
                  <a:t>=0.499999)</a:t>
                </a:r>
                <a:endParaRPr lang="ja-JP" altLang="en-US" sz="2800" b="1" i="1" u="sng" dirty="0">
                  <a:effectLst>
                    <a:outerShdw blurRad="38100" dist="38100" dir="2700000" algn="tl">
                      <a:srgbClr val="000000">
                        <a:alpha val="43137"/>
                      </a:srgbClr>
                    </a:outerShdw>
                  </a:effectLst>
                </a:endParaRPr>
              </a:p>
              <a:p>
                <a:pPr marL="0" indent="0">
                  <a:buNone/>
                </a:pPr>
                <a:endParaRPr kumimoji="1" lang="ja-JP" altLang="en-US"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21</a:t>
            </a:fld>
            <a:endParaRPr lang="ja-JP" altLang="en-US" dirty="0"/>
          </a:p>
        </p:txBody>
      </p:sp>
      <p:sp>
        <p:nvSpPr>
          <p:cNvPr id="7" name="テキスト ボックス 6"/>
          <p:cNvSpPr txBox="1"/>
          <p:nvPr/>
        </p:nvSpPr>
        <p:spPr>
          <a:xfrm>
            <a:off x="238179" y="5839567"/>
            <a:ext cx="8656537" cy="523220"/>
          </a:xfrm>
          <a:prstGeom prst="rect">
            <a:avLst/>
          </a:prstGeom>
          <a:solidFill>
            <a:srgbClr val="FFC000"/>
          </a:solidFill>
          <a:scene3d>
            <a:camera prst="orthographicFront"/>
            <a:lightRig rig="threePt" dir="t"/>
          </a:scene3d>
          <a:sp3d>
            <a:bevelT/>
          </a:sp3d>
        </p:spPr>
        <p:txBody>
          <a:bodyPr wrap="none" rtlCol="0">
            <a:spAutoFit/>
          </a:bodyPr>
          <a:lstStyle/>
          <a:p>
            <a:pPr algn="ctr"/>
            <a:r>
              <a:rPr lang="ja-JP" altLang="en-US" sz="2800" dirty="0" smtClean="0"/>
              <a:t>両</a:t>
            </a:r>
            <a:r>
              <a:rPr lang="en-US" altLang="ja-JP" sz="2800" dirty="0"/>
              <a:t>s</a:t>
            </a:r>
            <a:r>
              <a:rPr lang="en-US" altLang="ja-JP" sz="2800" dirty="0" smtClean="0"/>
              <a:t>elective S-FEM</a:t>
            </a:r>
            <a:r>
              <a:rPr lang="ja-JP" altLang="en-US" sz="2800" dirty="0" smtClean="0"/>
              <a:t>共に</a:t>
            </a:r>
            <a:r>
              <a:rPr lang="ja-JP" altLang="en-US" sz="2800" dirty="0" smtClean="0">
                <a:solidFill>
                  <a:srgbClr val="6600CC"/>
                </a:solidFill>
              </a:rPr>
              <a:t>圧力振動</a:t>
            </a:r>
            <a:r>
              <a:rPr lang="ja-JP" altLang="en-US" sz="2800" dirty="0" smtClean="0"/>
              <a:t>を生じてしまっている．</a:t>
            </a:r>
            <a:endParaRPr lang="en-US" altLang="ja-JP" sz="2800" dirty="0" smtClean="0"/>
          </a:p>
        </p:txBody>
      </p:sp>
      <p:grpSp>
        <p:nvGrpSpPr>
          <p:cNvPr id="5" name="グループ化 4"/>
          <p:cNvGrpSpPr/>
          <p:nvPr/>
        </p:nvGrpSpPr>
        <p:grpSpPr>
          <a:xfrm>
            <a:off x="4676231" y="1086601"/>
            <a:ext cx="4117658" cy="4632471"/>
            <a:chOff x="274322" y="1094398"/>
            <a:chExt cx="4117658" cy="4632471"/>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2" y="1094398"/>
              <a:ext cx="4117658" cy="4098798"/>
            </a:xfrm>
            <a:prstGeom prst="rect">
              <a:avLst/>
            </a:prstGeom>
          </p:spPr>
        </p:pic>
        <p:sp>
          <p:nvSpPr>
            <p:cNvPr id="6" name="テキスト ボックス 5"/>
            <p:cNvSpPr txBox="1"/>
            <p:nvPr/>
          </p:nvSpPr>
          <p:spPr>
            <a:xfrm>
              <a:off x="647564" y="5265204"/>
              <a:ext cx="3639138"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FS</a:t>
              </a:r>
              <a:r>
                <a:rPr lang="en-US" altLang="ja-JP" sz="2400" dirty="0" smtClean="0"/>
                <a:t>/NS-FEM-T4</a:t>
              </a:r>
              <a:endParaRPr kumimoji="1" lang="ja-JP" altLang="en-US" sz="2400" dirty="0"/>
            </a:p>
          </p:txBody>
        </p:sp>
      </p:grpSp>
      <p:grpSp>
        <p:nvGrpSpPr>
          <p:cNvPr id="11" name="グループ化 10"/>
          <p:cNvGrpSpPr/>
          <p:nvPr/>
        </p:nvGrpSpPr>
        <p:grpSpPr>
          <a:xfrm>
            <a:off x="351227" y="1080947"/>
            <a:ext cx="4117658" cy="4638125"/>
            <a:chOff x="4652022" y="1088744"/>
            <a:chExt cx="4117658" cy="4638125"/>
          </a:xfrm>
        </p:grpSpPr>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022" y="1088744"/>
              <a:ext cx="4117658" cy="4098798"/>
            </a:xfrm>
            <a:prstGeom prst="rect">
              <a:avLst/>
            </a:prstGeom>
          </p:spPr>
        </p:pic>
        <p:sp>
          <p:nvSpPr>
            <p:cNvPr id="8" name="テキスト ボックス 7"/>
            <p:cNvSpPr txBox="1"/>
            <p:nvPr/>
          </p:nvSpPr>
          <p:spPr>
            <a:xfrm>
              <a:off x="5015585" y="5265204"/>
              <a:ext cx="3656770"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endParaRPr kumimoji="1" lang="ja-JP" altLang="en-US" sz="2400" dirty="0"/>
            </a:p>
          </p:txBody>
        </p:sp>
      </p:grpSp>
      <p:sp>
        <p:nvSpPr>
          <p:cNvPr id="12" name="テキスト ボックス 11"/>
          <p:cNvSpPr txBox="1"/>
          <p:nvPr/>
        </p:nvSpPr>
        <p:spPr>
          <a:xfrm>
            <a:off x="3718444" y="2142429"/>
            <a:ext cx="1752403" cy="923330"/>
          </a:xfrm>
          <a:prstGeom prst="rect">
            <a:avLst/>
          </a:prstGeom>
          <a:solidFill>
            <a:schemeClr val="bg1">
              <a:lumMod val="95000"/>
            </a:schemeClr>
          </a:solidFill>
        </p:spPr>
        <p:txBody>
          <a:bodyPr wrap="none" rtlCol="0">
            <a:spAutoFit/>
          </a:bodyPr>
          <a:lstStyle/>
          <a:p>
            <a:pPr algn="ctr"/>
            <a:r>
              <a:rPr kumimoji="1" lang="ja-JP" altLang="en-US" dirty="0" smtClean="0"/>
              <a:t>いわゆる</a:t>
            </a:r>
            <a:r>
              <a:rPr kumimoji="1" lang="en-US" altLang="ja-JP" dirty="0" smtClean="0"/>
              <a:t/>
            </a:r>
            <a:br>
              <a:rPr kumimoji="1" lang="en-US" altLang="ja-JP" dirty="0" smtClean="0"/>
            </a:br>
            <a:r>
              <a:rPr kumimoji="1" lang="ja-JP" altLang="en-US" dirty="0" smtClean="0"/>
              <a:t>チェッカーボード</a:t>
            </a:r>
            <a:r>
              <a:rPr kumimoji="1" lang="en-US" altLang="ja-JP" dirty="0" smtClean="0"/>
              <a:t/>
            </a:r>
            <a:br>
              <a:rPr kumimoji="1" lang="en-US" altLang="ja-JP" dirty="0" smtClean="0"/>
            </a:br>
            <a:r>
              <a:rPr kumimoji="1" lang="ja-JP" altLang="en-US" dirty="0" smtClean="0"/>
              <a:t>になっている．</a:t>
            </a:r>
            <a:endParaRPr kumimoji="1" lang="ja-JP" altLang="en-US" dirty="0"/>
          </a:p>
        </p:txBody>
      </p:sp>
    </p:spTree>
    <p:extLst>
      <p:ext uri="{BB962C8B-B14F-4D97-AF65-F5344CB8AC3E}">
        <p14:creationId xmlns:p14="http://schemas.microsoft.com/office/powerpoint/2010/main" val="1668473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b="1" i="1" u="sng" dirty="0" smtClean="0">
                    <a:effectLst>
                      <a:outerShdw blurRad="38100" dist="38100" dir="2700000" algn="tl">
                        <a:srgbClr val="000000">
                          <a:alpha val="43137"/>
                        </a:srgbClr>
                      </a:outerShdw>
                    </a:effectLst>
                  </a:rPr>
                  <a:t>節点圧力の符号の分布</a:t>
                </a:r>
                <a:r>
                  <a:rPr kumimoji="1" lang="en-US" altLang="ja-JP" b="1" i="1" u="sng" dirty="0" smtClean="0">
                    <a:effectLst>
                      <a:outerShdw blurRad="38100" dist="38100" dir="2700000" algn="tl">
                        <a:srgbClr val="000000">
                          <a:alpha val="43137"/>
                        </a:srgbClr>
                      </a:outerShdw>
                    </a:effectLst>
                  </a:rPr>
                  <a:t> </a:t>
                </a:r>
                <a:r>
                  <a:rPr lang="en-US" altLang="ja-JP" b="1" i="1" u="sng" dirty="0" smtClean="0">
                    <a:effectLst>
                      <a:outerShdw blurRad="38100" dist="38100" dir="2700000" algn="tl">
                        <a:srgbClr val="000000">
                          <a:alpha val="43137"/>
                        </a:srgbClr>
                      </a:outerShdw>
                    </a:effectLst>
                  </a:rPr>
                  <a:t>(</a:t>
                </a:r>
                <a14:m>
                  <m:oMath xmlns:m="http://schemas.openxmlformats.org/officeDocument/2006/math">
                    <m:sSub>
                      <m:sSubPr>
                        <m:ctrlPr>
                          <a:rPr lang="en-US" altLang="ja-JP" b="1" i="1" u="sng" dirty="0">
                            <a:effectLst>
                              <a:outerShdw blurRad="38100" dist="38100" dir="2700000" algn="tl">
                                <a:srgbClr val="000000">
                                  <a:alpha val="43137"/>
                                </a:srgbClr>
                              </a:outerShdw>
                            </a:effectLst>
                            <a:latin typeface="Cambria Math" panose="02040503050406030204" pitchFamily="18" charset="0"/>
                          </a:rPr>
                        </m:ctrlPr>
                      </m:sSubPr>
                      <m:e>
                        <m:r>
                          <a:rPr lang="en-US" altLang="ja-JP" b="1" i="1" u="sng" dirty="0">
                            <a:effectLst>
                              <a:outerShdw blurRad="38100" dist="38100" dir="2700000" algn="tl">
                                <a:srgbClr val="000000">
                                  <a:alpha val="43137"/>
                                </a:srgbClr>
                              </a:outerShdw>
                            </a:effectLst>
                            <a:latin typeface="Cambria Math"/>
                          </a:rPr>
                          <m:t>𝝂</m:t>
                        </m:r>
                      </m:e>
                      <m:sub>
                        <m:r>
                          <a:rPr lang="en-US" altLang="ja-JP" b="1" u="sng" dirty="0">
                            <a:effectLst>
                              <a:outerShdw blurRad="38100" dist="38100" dir="2700000" algn="tl">
                                <a:srgbClr val="000000">
                                  <a:alpha val="43137"/>
                                </a:srgbClr>
                              </a:outerShdw>
                            </a:effectLst>
                            <a:latin typeface="Cambria Math" panose="02040503050406030204" pitchFamily="18" charset="0"/>
                          </a:rPr>
                          <m:t>𝐢𝐧𝐢</m:t>
                        </m:r>
                      </m:sub>
                    </m:sSub>
                  </m:oMath>
                </a14:m>
                <a:r>
                  <a:rPr lang="en-US" altLang="ja-JP" b="1" i="1" u="sng" dirty="0">
                    <a:effectLst>
                      <a:outerShdw blurRad="38100" dist="38100" dir="2700000" algn="tl">
                        <a:srgbClr val="000000">
                          <a:alpha val="43137"/>
                        </a:srgbClr>
                      </a:outerShdw>
                    </a:effectLst>
                  </a:rPr>
                  <a:t>=0.499999)</a:t>
                </a:r>
                <a:endParaRPr lang="ja-JP" altLang="en-US" b="1" i="1" u="sng" dirty="0">
                  <a:effectLst>
                    <a:outerShdw blurRad="38100" dist="38100" dir="2700000" algn="tl">
                      <a:srgbClr val="000000">
                        <a:alpha val="43137"/>
                      </a:srgbClr>
                    </a:outerShdw>
                  </a:effectLst>
                </a:endParaRPr>
              </a:p>
              <a:p>
                <a:pPr marL="0" indent="0">
                  <a:buNone/>
                </a:pPr>
                <a:endParaRPr kumimoji="1" lang="ja-JP" altLang="en-US" b="1" i="1" u="sng"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891" t="-253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22</a:t>
            </a:fld>
            <a:endParaRPr lang="ja-JP" altLang="en-US" dirty="0"/>
          </a:p>
        </p:txBody>
      </p:sp>
      <p:sp>
        <p:nvSpPr>
          <p:cNvPr id="7" name="テキスト ボックス 6"/>
          <p:cNvSpPr txBox="1"/>
          <p:nvPr/>
        </p:nvSpPr>
        <p:spPr>
          <a:xfrm>
            <a:off x="71500" y="5327383"/>
            <a:ext cx="9031587" cy="954107"/>
          </a:xfrm>
          <a:prstGeom prst="rect">
            <a:avLst/>
          </a:prstGeom>
          <a:solidFill>
            <a:srgbClr val="FFC000"/>
          </a:solidFill>
          <a:scene3d>
            <a:camera prst="orthographicFront"/>
            <a:lightRig rig="threePt" dir="t"/>
          </a:scene3d>
          <a:sp3d>
            <a:bevelT/>
          </a:sp3d>
        </p:spPr>
        <p:txBody>
          <a:bodyPr wrap="square" rtlCol="0">
            <a:spAutoFit/>
          </a:bodyPr>
          <a:lstStyle/>
          <a:p>
            <a:pPr algn="ctr"/>
            <a:r>
              <a:rPr lang="ja-JP" altLang="en-US" sz="2800" dirty="0" smtClean="0"/>
              <a:t>単なる</a:t>
            </a:r>
            <a:r>
              <a:rPr lang="en-US" altLang="ja-JP" sz="2800" dirty="0" smtClean="0"/>
              <a:t>NS-FEM</a:t>
            </a:r>
            <a:r>
              <a:rPr lang="ja-JP" altLang="en-US" sz="2800" dirty="0" smtClean="0"/>
              <a:t>でも多少の</a:t>
            </a:r>
            <a:r>
              <a:rPr lang="ja-JP" altLang="en-US" sz="2800" dirty="0" smtClean="0">
                <a:solidFill>
                  <a:srgbClr val="6600CC"/>
                </a:solidFill>
              </a:rPr>
              <a:t>圧力振動</a:t>
            </a:r>
            <a:r>
              <a:rPr lang="ja-JP" altLang="en-US" sz="2800" dirty="0" smtClean="0"/>
              <a:t>が見られる．</a:t>
            </a:r>
            <a:endParaRPr lang="en-US" altLang="ja-JP" sz="2800" dirty="0" smtClean="0"/>
          </a:p>
          <a:p>
            <a:pPr algn="ctr"/>
            <a:r>
              <a:rPr lang="en-US" altLang="ja-JP" sz="2800" dirty="0" smtClean="0"/>
              <a:t>Selective S-FEM</a:t>
            </a:r>
            <a:r>
              <a:rPr lang="ja-JP" altLang="en-US" sz="2800" dirty="0" smtClean="0"/>
              <a:t>では</a:t>
            </a:r>
            <a:r>
              <a:rPr lang="ja-JP" altLang="en-US" sz="2800" dirty="0" smtClean="0">
                <a:solidFill>
                  <a:srgbClr val="6600CC"/>
                </a:solidFill>
              </a:rPr>
              <a:t>圧力振動</a:t>
            </a:r>
            <a:r>
              <a:rPr lang="ja-JP" altLang="en-US" sz="2800" dirty="0" smtClean="0"/>
              <a:t>がさらに増幅されている．</a:t>
            </a:r>
            <a:endParaRPr lang="en-US" altLang="ja-JP" sz="2800" dirty="0" smtClean="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757" y="1124744"/>
            <a:ext cx="4117658" cy="4098798"/>
          </a:xfrm>
          <a:prstGeom prst="rect">
            <a:avLst/>
          </a:prstGeom>
        </p:spPr>
      </p:pic>
      <p:sp>
        <p:nvSpPr>
          <p:cNvPr id="6" name="テキスト ボックス 5"/>
          <p:cNvSpPr txBox="1"/>
          <p:nvPr/>
        </p:nvSpPr>
        <p:spPr>
          <a:xfrm>
            <a:off x="3653373" y="4618815"/>
            <a:ext cx="1826141" cy="461665"/>
          </a:xfrm>
          <a:prstGeom prst="rect">
            <a:avLst/>
          </a:prstGeom>
          <a:noFill/>
        </p:spPr>
        <p:txBody>
          <a:bodyPr wrap="none" rtlCol="0">
            <a:spAutoFit/>
          </a:bodyPr>
          <a:lstStyle/>
          <a:p>
            <a:r>
              <a:rPr lang="en-US" altLang="ja-JP" sz="2400" b="1" dirty="0" smtClean="0">
                <a:solidFill>
                  <a:srgbClr val="008000"/>
                </a:solidFill>
                <a:effectLst>
                  <a:outerShdw blurRad="38100" dist="38100" dir="2700000" algn="tl">
                    <a:srgbClr val="000000">
                      <a:alpha val="43137"/>
                    </a:srgbClr>
                  </a:outerShdw>
                </a:effectLst>
              </a:rPr>
              <a:t>NS-FEM-T4</a:t>
            </a:r>
            <a:endParaRPr kumimoji="1" lang="ja-JP" altLang="en-US" sz="2400" b="1" dirty="0">
              <a:solidFill>
                <a:srgbClr val="008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3774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内部エネルギーと外力仕事の比較</a:t>
                </a:r>
                <a:r>
                  <a:rPr lang="en-US" altLang="ja-JP" sz="2800" b="1" i="1" u="sng" dirty="0" smtClean="0">
                    <a:effectLst>
                      <a:outerShdw blurRad="38100" dist="38100" dir="2700000" algn="tl">
                        <a:srgbClr val="000000">
                          <a:alpha val="43137"/>
                        </a:srgbClr>
                      </a:outerShdw>
                    </a:effectLst>
                  </a:rPr>
                  <a:t> </a:t>
                </a:r>
                <a:r>
                  <a:rPr lang="en-US" altLang="ja-JP" sz="2800" b="1" i="1" u="sng" dirty="0">
                    <a:effectLst>
                      <a:outerShdw blurRad="38100" dist="38100" dir="2700000" algn="tl">
                        <a:srgbClr val="000000">
                          <a:alpha val="43137"/>
                        </a:srgbClr>
                      </a:outerShdw>
                    </a:effectLst>
                  </a:rPr>
                  <a:t>(</a:t>
                </a:r>
                <a14:m>
                  <m:oMath xmlns:m="http://schemas.openxmlformats.org/officeDocument/2006/math">
                    <m:sSub>
                      <m:sSubPr>
                        <m:ctrlPr>
                          <a:rPr lang="en-US" altLang="ja-JP" sz="2800" b="1" i="1" u="sng" dirty="0">
                            <a:effectLst>
                              <a:outerShdw blurRad="38100" dist="38100" dir="2700000" algn="tl">
                                <a:srgbClr val="000000">
                                  <a:alpha val="43137"/>
                                </a:srgbClr>
                              </a:outerShdw>
                            </a:effectLst>
                            <a:latin typeface="Cambria Math" panose="02040503050406030204" pitchFamily="18" charset="0"/>
                          </a:rPr>
                        </m:ctrlPr>
                      </m:sSubPr>
                      <m:e>
                        <m:r>
                          <a:rPr lang="en-US" altLang="ja-JP" sz="2800" b="1" i="1" u="sng" dirty="0">
                            <a:effectLst>
                              <a:outerShdw blurRad="38100" dist="38100" dir="2700000" algn="tl">
                                <a:srgbClr val="000000">
                                  <a:alpha val="43137"/>
                                </a:srgbClr>
                              </a:outerShdw>
                            </a:effectLst>
                            <a:latin typeface="Cambria Math"/>
                          </a:rPr>
                          <m:t>𝝂</m:t>
                        </m:r>
                      </m:e>
                      <m:sub>
                        <m:r>
                          <a:rPr lang="en-US" altLang="ja-JP" sz="2800" b="1" u="sng" dirty="0">
                            <a:effectLst>
                              <a:outerShdw blurRad="38100" dist="38100" dir="2700000" algn="tl">
                                <a:srgbClr val="000000">
                                  <a:alpha val="43137"/>
                                </a:srgbClr>
                              </a:outerShdw>
                            </a:effectLst>
                            <a:latin typeface="Cambria Math" panose="02040503050406030204" pitchFamily="18" charset="0"/>
                          </a:rPr>
                          <m:t>𝐢𝐧𝐢</m:t>
                        </m:r>
                      </m:sub>
                    </m:sSub>
                  </m:oMath>
                </a14:m>
                <a:r>
                  <a:rPr lang="en-US" altLang="ja-JP" sz="2800" b="1" i="1" u="sng" dirty="0">
                    <a:effectLst>
                      <a:outerShdw blurRad="38100" dist="38100" dir="2700000" algn="tl">
                        <a:srgbClr val="000000">
                          <a:alpha val="43137"/>
                        </a:srgbClr>
                      </a:outerShdw>
                    </a:effectLst>
                  </a:rPr>
                  <a:t>=</a:t>
                </a:r>
                <a:r>
                  <a:rPr lang="en-US" altLang="ja-JP" sz="2800" b="1" i="1" u="sng" dirty="0" smtClean="0">
                    <a:effectLst>
                      <a:outerShdw blurRad="38100" dist="38100" dir="2700000" algn="tl">
                        <a:srgbClr val="000000">
                          <a:alpha val="43137"/>
                        </a:srgbClr>
                      </a:outerShdw>
                    </a:effectLst>
                  </a:rPr>
                  <a:t>0.499999)</a:t>
                </a:r>
                <a:endParaRPr lang="en-US" altLang="ja-JP" sz="2800"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sz="100" b="1" i="1" u="sng" dirty="0">
                  <a:effectLst>
                    <a:outerShdw blurRad="38100" dist="38100" dir="2700000" algn="tl">
                      <a:srgbClr val="000000">
                        <a:alpha val="43137"/>
                      </a:srgbClr>
                    </a:outerShdw>
                  </a:effectLst>
                </a:endParaRPr>
              </a:p>
              <a:p>
                <a:pPr marL="0" indent="0" algn="ctr">
                  <a:buNone/>
                </a:pPr>
                <a:r>
                  <a:rPr lang="ja-JP" altLang="en-US" sz="2800" dirty="0" smtClean="0"/>
                  <a:t>エネルギー保存則は正確に満たされている．</a:t>
                </a:r>
                <a:endParaRPr lang="en-US" altLang="ja-JP" sz="2800" dirty="0" smtClean="0"/>
              </a:p>
              <a:p>
                <a:pPr marL="0" indent="0" algn="ctr">
                  <a:buNone/>
                </a:pPr>
                <a14:m>
                  <m:oMathPara xmlns:m="http://schemas.openxmlformats.org/officeDocument/2006/math">
                    <m:oMathParaPr>
                      <m:jc m:val="left"/>
                    </m:oMathParaPr>
                    <m:oMath xmlns:m="http://schemas.openxmlformats.org/officeDocument/2006/math">
                      <m:r>
                        <a:rPr lang="en-US" altLang="ja-JP" sz="2800" b="0" i="0" smtClean="0">
                          <a:latin typeface="Cambria Math" panose="02040503050406030204" pitchFamily="18" charset="0"/>
                          <a:ea typeface="Cambria Math" panose="02040503050406030204" pitchFamily="18" charset="0"/>
                        </a:rPr>
                        <m:t>  </m:t>
                      </m:r>
                      <m:r>
                        <a:rPr lang="en-US" altLang="ja-JP" sz="2800" i="0" smtClean="0">
                          <a:latin typeface="Cambria Math" panose="02040503050406030204" pitchFamily="18" charset="0"/>
                          <a:ea typeface="Cambria Math" panose="02040503050406030204" pitchFamily="18" charset="0"/>
                        </a:rPr>
                        <m:t>⟹</m:t>
                      </m:r>
                    </m:oMath>
                  </m:oMathPara>
                </a14:m>
                <a:endParaRPr kumimoji="1" lang="ja-JP" altLang="en-US" sz="2800" b="1" dirty="0">
                  <a:effectLst>
                    <a:outerShdw blurRad="38100" dist="38100" dir="2700000" algn="tl">
                      <a:srgbClr val="000000">
                        <a:alpha val="43137"/>
                      </a:srgbClr>
                    </a:outerShdw>
                  </a:effectLst>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23</a:t>
            </a:fld>
            <a:endParaRPr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3361" b="5043"/>
          <a:stretch/>
        </p:blipFill>
        <p:spPr>
          <a:xfrm>
            <a:off x="1007604" y="1196752"/>
            <a:ext cx="7010959" cy="3924436"/>
          </a:xfrm>
          <a:prstGeom prst="rect">
            <a:avLst/>
          </a:prstGeom>
        </p:spPr>
      </p:pic>
      <p:sp>
        <p:nvSpPr>
          <p:cNvPr id="6" name="テキスト ボックス 5"/>
          <p:cNvSpPr txBox="1"/>
          <p:nvPr/>
        </p:nvSpPr>
        <p:spPr>
          <a:xfrm>
            <a:off x="895003" y="5660715"/>
            <a:ext cx="7353295" cy="523220"/>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800" u="sng" dirty="0" smtClean="0"/>
              <a:t>エネルギー発散の無い純粋な圧力振動である．</a:t>
            </a:r>
            <a:endParaRPr lang="ja-JP" altLang="en-US" sz="2800" b="1" i="1" u="sng" dirty="0">
              <a:effectLst>
                <a:outerShdw blurRad="38100" dist="38100" dir="2700000" algn="tl">
                  <a:srgbClr val="000000">
                    <a:alpha val="43137"/>
                  </a:srgbClr>
                </a:outerShdw>
              </a:effectLst>
            </a:endParaRPr>
          </a:p>
        </p:txBody>
      </p:sp>
      <p:sp>
        <p:nvSpPr>
          <p:cNvPr id="7" name="テキスト ボックス 6"/>
          <p:cNvSpPr txBox="1"/>
          <p:nvPr/>
        </p:nvSpPr>
        <p:spPr>
          <a:xfrm>
            <a:off x="8248298" y="5460660"/>
            <a:ext cx="877163" cy="923330"/>
          </a:xfrm>
          <a:prstGeom prst="rect">
            <a:avLst/>
          </a:prstGeom>
          <a:solidFill>
            <a:schemeClr val="bg1">
              <a:lumMod val="95000"/>
            </a:schemeClr>
          </a:solidFill>
        </p:spPr>
        <p:txBody>
          <a:bodyPr wrap="none" rtlCol="0">
            <a:spAutoFit/>
          </a:bodyPr>
          <a:lstStyle/>
          <a:p>
            <a:pPr algn="ctr"/>
            <a:r>
              <a:rPr kumimoji="1" lang="ja-JP" altLang="en-US" dirty="0" smtClean="0"/>
              <a:t>根本的</a:t>
            </a:r>
            <a:r>
              <a:rPr kumimoji="1" lang="en-US" altLang="ja-JP" dirty="0" smtClean="0"/>
              <a:t/>
            </a:r>
            <a:br>
              <a:rPr kumimoji="1" lang="en-US" altLang="ja-JP" dirty="0" smtClean="0"/>
            </a:br>
            <a:r>
              <a:rPr kumimoji="1" lang="ja-JP" altLang="en-US" dirty="0" smtClean="0"/>
              <a:t>原因は</a:t>
            </a:r>
            <a:r>
              <a:rPr kumimoji="1" lang="en-US" altLang="ja-JP" dirty="0" smtClean="0"/>
              <a:t/>
            </a:r>
            <a:br>
              <a:rPr kumimoji="1" lang="en-US" altLang="ja-JP" dirty="0" smtClean="0"/>
            </a:br>
            <a:r>
              <a:rPr kumimoji="1" lang="ja-JP" altLang="en-US" dirty="0" smtClean="0"/>
              <a:t>不明．</a:t>
            </a:r>
            <a:endParaRPr kumimoji="1" lang="ja-JP" altLang="en-US" dirty="0"/>
          </a:p>
        </p:txBody>
      </p:sp>
    </p:spTree>
    <p:extLst>
      <p:ext uri="{BB962C8B-B14F-4D97-AF65-F5344CB8AC3E}">
        <p14:creationId xmlns:p14="http://schemas.microsoft.com/office/powerpoint/2010/main" val="2109316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超弾性片持ち梁</a:t>
            </a:r>
            <a:r>
              <a:rPr lang="ja-JP" altLang="en-US" dirty="0"/>
              <a:t>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FS/NS-FEM</a:t>
            </a:r>
            <a:r>
              <a:rPr lang="ja-JP" altLang="en-US" sz="2800" b="1" i="1" u="sng" dirty="0" smtClean="0">
                <a:effectLst>
                  <a:outerShdw blurRad="38100" dist="38100" dir="2700000" algn="tl">
                    <a:srgbClr val="000000">
                      <a:alpha val="43137"/>
                    </a:srgbClr>
                  </a:outerShdw>
                </a:effectLst>
              </a:rPr>
              <a:t>のメッシュサイズに対する収束速度</a:t>
            </a:r>
            <a:r>
              <a:rPr lang="en-US" altLang="ja-JP" sz="2800" b="1" i="1" u="sng" dirty="0" smtClean="0">
                <a:effectLst>
                  <a:outerShdw blurRad="38100" dist="38100" dir="2700000" algn="tl">
                    <a:srgbClr val="000000">
                      <a:alpha val="43137"/>
                    </a:srgbClr>
                  </a:outerShdw>
                </a:effectLst>
              </a:rPr>
              <a:t/>
            </a:r>
            <a:br>
              <a:rPr lang="en-US" altLang="ja-JP" sz="2800" b="1" i="1" u="sng" dirty="0" smtClean="0">
                <a:effectLst>
                  <a:outerShdw blurRad="38100" dist="38100" dir="2700000" algn="tl">
                    <a:srgbClr val="000000">
                      <a:alpha val="43137"/>
                    </a:srgbClr>
                  </a:outerShdw>
                </a:effectLst>
              </a:rPr>
            </a:br>
            <a:r>
              <a:rPr lang="ja-JP" altLang="en-US" sz="2800" b="1" i="1" u="sng" dirty="0">
                <a:effectLst>
                  <a:outerShdw blurRad="38100" dist="38100" dir="2700000" algn="tl">
                    <a:srgbClr val="000000">
                      <a:alpha val="43137"/>
                    </a:srgbClr>
                  </a:outerShdw>
                </a:effectLst>
              </a:rPr>
              <a:t>（</a:t>
            </a:r>
            <a:r>
              <a:rPr lang="ja-JP" altLang="en-US" sz="2800" b="1" i="1" u="sng" dirty="0" smtClean="0">
                <a:effectLst>
                  <a:outerShdw blurRad="38100" dist="38100" dir="2700000" algn="tl">
                    <a:srgbClr val="000000">
                      <a:alpha val="43137"/>
                    </a:srgbClr>
                  </a:outerShdw>
                </a:effectLst>
              </a:rPr>
              <a:t>先端のたわみ量誤差から算出）</a:t>
            </a:r>
            <a:endParaRPr lang="en-US" altLang="ja-JP" sz="2800" b="1" i="1" u="sng" dirty="0" smtClean="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24</a:t>
            </a:fld>
            <a:endParaRPr lang="ja-JP" altLang="en-US"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r="4016" b="5499"/>
          <a:stretch/>
        </p:blipFill>
        <p:spPr>
          <a:xfrm>
            <a:off x="1065683" y="1484784"/>
            <a:ext cx="6530653" cy="4018578"/>
          </a:xfrm>
          <a:prstGeom prst="rect">
            <a:avLst/>
          </a:prstGeom>
        </p:spPr>
      </p:pic>
      <p:sp>
        <p:nvSpPr>
          <p:cNvPr id="6" name="テキスト ボックス 5"/>
          <p:cNvSpPr txBox="1"/>
          <p:nvPr/>
        </p:nvSpPr>
        <p:spPr>
          <a:xfrm>
            <a:off x="1158307" y="5631631"/>
            <a:ext cx="6816290" cy="461665"/>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400" dirty="0"/>
              <a:t>標準的</a:t>
            </a:r>
            <a:r>
              <a:rPr lang="ja-JP" altLang="en-US" sz="2400" dirty="0" smtClean="0"/>
              <a:t>な</a:t>
            </a:r>
            <a:r>
              <a:rPr lang="en-US" altLang="ja-JP" sz="2400" dirty="0" smtClean="0"/>
              <a:t>FEM</a:t>
            </a:r>
            <a:r>
              <a:rPr lang="ja-JP" altLang="en-US" sz="2400" dirty="0"/>
              <a:t>１</a:t>
            </a:r>
            <a:r>
              <a:rPr lang="ja-JP" altLang="en-US" sz="2400" dirty="0" smtClean="0"/>
              <a:t>次要素と同様に線形収束している．</a:t>
            </a:r>
            <a:endParaRPr lang="ja-JP" altLang="en-US" sz="2400" dirty="0"/>
          </a:p>
        </p:txBody>
      </p:sp>
    </p:spTree>
    <p:extLst>
      <p:ext uri="{BB962C8B-B14F-4D97-AF65-F5344CB8AC3E}">
        <p14:creationId xmlns:p14="http://schemas.microsoft.com/office/powerpoint/2010/main" val="2884848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超弾性片持ち梁</a:t>
            </a:r>
            <a:r>
              <a:rPr lang="ja-JP" altLang="en-US" dirty="0"/>
              <a:t>の曲げ</a:t>
            </a:r>
            <a:r>
              <a:rPr lang="ja-JP" altLang="en-US" dirty="0" smtClean="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smtClean="0">
                <a:effectLst>
                  <a:outerShdw blurRad="38100" dist="38100" dir="2700000" algn="tl">
                    <a:srgbClr val="000000">
                      <a:alpha val="43137"/>
                    </a:srgbClr>
                  </a:outerShdw>
                </a:effectLst>
              </a:rPr>
              <a:t>FS/NS-FEM</a:t>
            </a:r>
            <a:r>
              <a:rPr lang="ja-JP" altLang="en-US" sz="2400" b="1" i="1" u="sng" dirty="0" smtClean="0">
                <a:effectLst>
                  <a:outerShdw blurRad="38100" dist="38100" dir="2700000" algn="tl">
                    <a:srgbClr val="000000">
                      <a:alpha val="43137"/>
                    </a:srgbClr>
                  </a:outerShdw>
                </a:effectLst>
              </a:rPr>
              <a:t>の</a:t>
            </a:r>
            <a:r>
              <a:rPr lang="en-US" altLang="ja-JP" sz="2400" b="1" i="1" u="sng" dirty="0" smtClean="0">
                <a:effectLst>
                  <a:outerShdw blurRad="38100" dist="38100" dir="2700000" algn="tl">
                    <a:srgbClr val="000000">
                      <a:alpha val="43137"/>
                    </a:srgbClr>
                  </a:outerShdw>
                </a:effectLst>
              </a:rPr>
              <a:t>Newton-Raphson</a:t>
            </a:r>
            <a:r>
              <a:rPr lang="ja-JP" altLang="en-US" sz="2400" b="1" i="1" u="sng" dirty="0" smtClean="0">
                <a:effectLst>
                  <a:outerShdw blurRad="38100" dist="38100" dir="2700000" algn="tl">
                    <a:srgbClr val="000000">
                      <a:alpha val="43137"/>
                    </a:srgbClr>
                  </a:outerShdw>
                </a:effectLst>
              </a:rPr>
              <a:t>ループ収束挙動</a:t>
            </a:r>
            <a:endParaRPr lang="en-US" altLang="ja-JP" sz="2400" b="1" i="1" u="sng" dirty="0" smtClean="0">
              <a:effectLst>
                <a:outerShdw blurRad="38100" dist="38100" dir="2700000" algn="tl">
                  <a:srgbClr val="000000">
                    <a:alpha val="43137"/>
                  </a:srgbClr>
                </a:outerShdw>
              </a:effectLst>
            </a:endParaRPr>
          </a:p>
          <a:p>
            <a:pPr marL="0" indent="0">
              <a:buNone/>
            </a:pPr>
            <a:r>
              <a:rPr lang="ja-JP" altLang="en-US" sz="2400" b="1" i="1" u="sng" dirty="0" smtClean="0">
                <a:effectLst>
                  <a:outerShdw blurRad="38100" dist="38100" dir="2700000" algn="tl">
                    <a:srgbClr val="000000">
                      <a:alpha val="43137"/>
                    </a:srgbClr>
                  </a:outerShdw>
                </a:effectLst>
              </a:rPr>
              <a:t>（１ステップ目で比較）</a:t>
            </a:r>
            <a:endParaRPr kumimoji="1" lang="en-US" altLang="ja-JP" sz="2800" b="1" i="1" u="sng" dirty="0">
              <a:effectLst>
                <a:outerShdw blurRad="38100" dist="38100" dir="2700000" algn="tl">
                  <a:srgbClr val="000000">
                    <a:alpha val="43137"/>
                  </a:srgbClr>
                </a:outerShdw>
              </a:effectLst>
            </a:endParaRPr>
          </a:p>
          <a:p>
            <a:endParaRPr lang="en-US" altLang="ja-JP" sz="2800" b="1" i="1" u="sng" dirty="0" smtClean="0">
              <a:effectLst>
                <a:outerShdw blurRad="38100" dist="38100" dir="2700000" algn="tl">
                  <a:srgbClr val="000000">
                    <a:alpha val="43137"/>
                  </a:srgbClr>
                </a:outerShdw>
              </a:effectLst>
            </a:endParaRPr>
          </a:p>
          <a:p>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000" b="1" i="1" u="sng" dirty="0" smtClean="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25</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7480" y="1431028"/>
            <a:ext cx="6537927" cy="4086204"/>
          </a:xfrm>
          <a:prstGeom prst="rect">
            <a:avLst/>
          </a:prstGeom>
        </p:spPr>
      </p:pic>
      <p:sp>
        <p:nvSpPr>
          <p:cNvPr id="6" name="テキスト ボックス 5"/>
          <p:cNvSpPr txBox="1"/>
          <p:nvPr/>
        </p:nvSpPr>
        <p:spPr>
          <a:xfrm>
            <a:off x="779200" y="5537845"/>
            <a:ext cx="7574509" cy="769441"/>
          </a:xfrm>
          <a:prstGeom prst="rect">
            <a:avLst/>
          </a:prstGeom>
          <a:solidFill>
            <a:schemeClr val="bg1">
              <a:lumMod val="85000"/>
            </a:schemeClr>
          </a:solidFill>
          <a:scene3d>
            <a:camera prst="orthographicFront"/>
            <a:lightRig rig="threePt" dir="t"/>
          </a:scene3d>
          <a:sp3d>
            <a:bevelT/>
          </a:sp3d>
        </p:spPr>
        <p:txBody>
          <a:bodyPr wrap="none" rtlCol="0">
            <a:spAutoFit/>
          </a:bodyPr>
          <a:lstStyle/>
          <a:p>
            <a:pPr algn="ctr"/>
            <a:r>
              <a:rPr lang="en-US" altLang="ja-JP" sz="2400" dirty="0" smtClean="0"/>
              <a:t>N-R</a:t>
            </a:r>
            <a:r>
              <a:rPr lang="ja-JP" altLang="en-US" sz="2400" dirty="0" smtClean="0"/>
              <a:t>ループの収束速度はポアソン比に少し依存している．</a:t>
            </a:r>
            <a:r>
              <a:rPr lang="en-US" altLang="ja-JP" sz="2400" dirty="0"/>
              <a:t/>
            </a:r>
            <a:br>
              <a:rPr lang="en-US" altLang="ja-JP" sz="2400" dirty="0"/>
            </a:br>
            <a:r>
              <a:rPr lang="ja-JP" altLang="en-US" sz="2000" dirty="0"/>
              <a:t>（</a:t>
            </a:r>
            <a:r>
              <a:rPr lang="ja-JP" altLang="en-US" sz="2000" dirty="0" smtClean="0"/>
              <a:t>おそらく浮動小数点計算の桁落ちや情報落ちが原因）</a:t>
            </a:r>
            <a:endParaRPr kumimoji="1" lang="ja-JP" altLang="en-US" sz="2000" dirty="0"/>
          </a:p>
        </p:txBody>
      </p:sp>
    </p:spTree>
    <p:extLst>
      <p:ext uri="{BB962C8B-B14F-4D97-AF65-F5344CB8AC3E}">
        <p14:creationId xmlns:p14="http://schemas.microsoft.com/office/powerpoint/2010/main" val="1942067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超弾性ブロックの部分押込解析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smtClean="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dirty="0"/>
              </a:p>
              <a:p>
                <a:r>
                  <a:rPr lang="ja-JP" altLang="en-US" sz="2800" dirty="0" smtClean="0"/>
                  <a:t>上面の</a:t>
                </a:r>
                <a:r>
                  <a:rPr lang="en-US" altLang="ja-JP" sz="2800" dirty="0" smtClean="0"/>
                  <a:t>¼</a:t>
                </a:r>
                <a:r>
                  <a:rPr lang="ja-JP" altLang="en-US" sz="2800" dirty="0" smtClean="0"/>
                  <a:t>に圧力荷重を負荷</a:t>
                </a:r>
                <a:endParaRPr lang="en-US" altLang="ja-JP" sz="2800" dirty="0" smtClean="0"/>
              </a:p>
              <a:p>
                <a:r>
                  <a:rPr lang="en-US" altLang="ja-JP" sz="2800" dirty="0"/>
                  <a:t>Arruda-Boyce</a:t>
                </a:r>
                <a:r>
                  <a:rPr lang="ja-JP" altLang="en-US" sz="2800" dirty="0"/>
                  <a:t>超弾性体（</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𝜈</m:t>
                        </m:r>
                      </m:e>
                      <m:sub>
                        <m:r>
                          <m:rPr>
                            <m:sty m:val="p"/>
                          </m:rPr>
                          <a:rPr lang="en-US" altLang="ja-JP" sz="2800">
                            <a:latin typeface="Cambria Math" panose="02040503050406030204" pitchFamily="18" charset="0"/>
                          </a:rPr>
                          <m:t>ini</m:t>
                        </m:r>
                      </m:sub>
                    </m:sSub>
                    <m:r>
                      <a:rPr lang="en-US" altLang="ja-JP" sz="2800" i="1">
                        <a:latin typeface="Cambria Math" panose="02040503050406030204" pitchFamily="18" charset="0"/>
                      </a:rPr>
                      <m:t>=0.4999</m:t>
                    </m:r>
                  </m:oMath>
                </a14:m>
                <a:r>
                  <a:rPr lang="ja-JP" altLang="en-US" sz="2800" dirty="0"/>
                  <a:t>）</a:t>
                </a:r>
                <a:endParaRPr lang="en-US" altLang="ja-JP" sz="2800" dirty="0" smtClean="0"/>
              </a:p>
              <a:p>
                <a:r>
                  <a:rPr lang="en-US" altLang="ja-JP" sz="2800" dirty="0" smtClean="0"/>
                  <a:t>ABAQUS/Standard</a:t>
                </a:r>
                <a:r>
                  <a:rPr lang="ja-JP" altLang="en-US" sz="2800" dirty="0" smtClean="0"/>
                  <a:t>と比較</a:t>
                </a:r>
                <a:endParaRPr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26</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Tree>
    <p:extLst>
      <p:ext uri="{BB962C8B-B14F-4D97-AF65-F5344CB8AC3E}">
        <p14:creationId xmlns:p14="http://schemas.microsoft.com/office/powerpoint/2010/main" val="4057723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超弾性</a:t>
            </a:r>
            <a:r>
              <a:rPr lang="ja-JP" altLang="en-US" dirty="0" smtClean="0"/>
              <a:t>ブロックの</a:t>
            </a:r>
            <a:r>
              <a:rPr lang="ja-JP" altLang="en-US" dirty="0"/>
              <a:t>部分押込解析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smtClean="0">
                <a:effectLst>
                  <a:outerShdw blurRad="38100" dist="38100" dir="2700000" algn="tl">
                    <a:srgbClr val="000000">
                      <a:alpha val="43137"/>
                    </a:srgbClr>
                  </a:outerShdw>
                </a:effectLst>
              </a:rPr>
              <a:t>FS/NS-</a:t>
            </a:r>
            <a:br>
              <a:rPr lang="en-US" altLang="ja-JP" sz="2400" b="1" i="1" u="sng" dirty="0" smtClean="0">
                <a:effectLst>
                  <a:outerShdw blurRad="38100" dist="38100" dir="2700000" algn="tl">
                    <a:srgbClr val="000000">
                      <a:alpha val="43137"/>
                    </a:srgbClr>
                  </a:outerShdw>
                </a:effectLst>
              </a:rPr>
            </a:br>
            <a:r>
              <a:rPr lang="en-US" altLang="ja-JP" sz="2400" b="1" i="1" u="sng" dirty="0" smtClean="0">
                <a:effectLst>
                  <a:outerShdw blurRad="38100" dist="38100" dir="2700000" algn="tl">
                    <a:srgbClr val="000000">
                      <a:alpha val="43137"/>
                    </a:srgbClr>
                  </a:outerShdw>
                </a:effectLst>
              </a:rPr>
              <a:t>FEM</a:t>
            </a:r>
            <a:r>
              <a:rPr lang="ja-JP" altLang="en-US" sz="2400" b="1" i="1" u="sng" dirty="0" err="1" smtClean="0">
                <a:effectLst>
                  <a:outerShdw blurRad="38100" dist="38100" dir="2700000" algn="tl">
                    <a:srgbClr val="000000">
                      <a:alpha val="43137"/>
                    </a:srgbClr>
                  </a:outerShdw>
                </a:effectLst>
              </a:rPr>
              <a:t>での</a:t>
            </a:r>
            <a:r>
              <a:rPr lang="en-US" altLang="ja-JP" sz="2400" b="1" i="1" u="sng" dirty="0" smtClean="0">
                <a:effectLst>
                  <a:outerShdw blurRad="38100" dist="38100" dir="2700000" algn="tl">
                    <a:srgbClr val="000000">
                      <a:alpha val="43137"/>
                    </a:srgbClr>
                  </a:outerShdw>
                </a:effectLst>
              </a:rPr>
              <a:t/>
            </a:r>
            <a:br>
              <a:rPr lang="en-US" altLang="ja-JP" sz="2400" b="1" i="1" u="sng" dirty="0" smtClean="0">
                <a:effectLst>
                  <a:outerShdw blurRad="38100" dist="38100" dir="2700000" algn="tl">
                    <a:srgbClr val="000000">
                      <a:alpha val="43137"/>
                    </a:srgbClr>
                  </a:outerShdw>
                </a:effectLst>
              </a:rPr>
            </a:br>
            <a:r>
              <a:rPr lang="ja-JP" altLang="en-US" sz="2400" b="1" i="1" u="sng" dirty="0" smtClean="0">
                <a:effectLst>
                  <a:outerShdw blurRad="38100" dist="38100" dir="2700000" algn="tl">
                    <a:srgbClr val="000000">
                      <a:alpha val="43137"/>
                    </a:srgbClr>
                  </a:outerShdw>
                </a:effectLst>
              </a:rPr>
              <a:t>解析結果</a:t>
            </a:r>
            <a:endParaRPr kumimoji="1" lang="ja-JP" altLang="en-US" sz="2400" dirty="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27</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662"/>
          <a:stretch/>
        </p:blipFill>
        <p:spPr>
          <a:xfrm>
            <a:off x="1560748" y="657225"/>
            <a:ext cx="7403740" cy="5740399"/>
          </a:xfrm>
          <a:prstGeom prst="rect">
            <a:avLst/>
          </a:prstGeom>
        </p:spPr>
      </p:pic>
      <p:sp>
        <p:nvSpPr>
          <p:cNvPr id="6" name="テキスト ボックス 5"/>
          <p:cNvSpPr txBox="1"/>
          <p:nvPr/>
        </p:nvSpPr>
        <p:spPr>
          <a:xfrm>
            <a:off x="239679" y="3527424"/>
            <a:ext cx="1249060" cy="2308324"/>
          </a:xfrm>
          <a:prstGeom prst="rect">
            <a:avLst/>
          </a:prstGeom>
          <a:solidFill>
            <a:schemeClr val="bg1">
              <a:lumMod val="95000"/>
            </a:schemeClr>
          </a:solidFill>
        </p:spPr>
        <p:txBody>
          <a:bodyPr wrap="none" rtlCol="0">
            <a:spAutoFit/>
          </a:bodyPr>
          <a:lstStyle/>
          <a:p>
            <a:pPr algn="ctr"/>
            <a:r>
              <a:rPr kumimoji="1" lang="ja-JP" altLang="en-US" dirty="0" smtClean="0"/>
              <a:t>明らかな</a:t>
            </a:r>
            <a:endParaRPr kumimoji="1" lang="en-US" altLang="ja-JP" dirty="0" smtClean="0"/>
          </a:p>
          <a:p>
            <a:pPr algn="ctr"/>
            <a:r>
              <a:rPr lang="ja-JP" altLang="en-US" dirty="0"/>
              <a:t>大</a:t>
            </a:r>
            <a:r>
              <a:rPr lang="ja-JP" altLang="en-US" dirty="0" smtClean="0"/>
              <a:t>ひずみ</a:t>
            </a:r>
            <a:endParaRPr lang="en-US" altLang="ja-JP" dirty="0" smtClean="0"/>
          </a:p>
          <a:p>
            <a:pPr algn="ctr"/>
            <a:r>
              <a:rPr lang="ja-JP" altLang="en-US" dirty="0" smtClean="0"/>
              <a:t>問題．</a:t>
            </a:r>
            <a:endParaRPr lang="en-US" altLang="ja-JP" dirty="0" smtClean="0"/>
          </a:p>
          <a:p>
            <a:pPr algn="ctr"/>
            <a:endParaRPr kumimoji="1" lang="en-US" altLang="ja-JP" dirty="0" smtClean="0"/>
          </a:p>
          <a:p>
            <a:pPr algn="ctr"/>
            <a:r>
              <a:rPr lang="ja-JP" altLang="en-US" dirty="0" smtClean="0"/>
              <a:t>ほぼ</a:t>
            </a:r>
            <a:endParaRPr lang="en-US" altLang="ja-JP" dirty="0" smtClean="0"/>
          </a:p>
          <a:p>
            <a:pPr algn="ctr"/>
            <a:r>
              <a:rPr lang="ja-JP" altLang="en-US" dirty="0" smtClean="0"/>
              <a:t>滑らかな</a:t>
            </a:r>
            <a:endParaRPr lang="en-US" altLang="ja-JP" dirty="0" smtClean="0"/>
          </a:p>
          <a:p>
            <a:pPr algn="ctr"/>
            <a:r>
              <a:rPr lang="en-US" altLang="ja-JP" dirty="0" smtClean="0"/>
              <a:t>Mises</a:t>
            </a:r>
            <a:r>
              <a:rPr lang="ja-JP" altLang="en-US" dirty="0" smtClean="0"/>
              <a:t>応力</a:t>
            </a:r>
            <a:endParaRPr lang="en-US" altLang="ja-JP" dirty="0"/>
          </a:p>
          <a:p>
            <a:pPr algn="ctr"/>
            <a:r>
              <a:rPr kumimoji="1" lang="ja-JP" altLang="en-US" dirty="0" smtClean="0"/>
              <a:t>分布．</a:t>
            </a:r>
            <a:endParaRPr kumimoji="1" lang="ja-JP" altLang="en-US" dirty="0"/>
          </a:p>
        </p:txBody>
      </p:sp>
    </p:spTree>
    <p:extLst>
      <p:ext uri="{BB962C8B-B14F-4D97-AF65-F5344CB8AC3E}">
        <p14:creationId xmlns:p14="http://schemas.microsoft.com/office/powerpoint/2010/main" val="24312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超弾性ブロックの</a:t>
            </a:r>
            <a:r>
              <a:rPr lang="ja-JP" altLang="en-US" dirty="0" smtClean="0"/>
              <a:t>部分押込解析</a:t>
            </a:r>
            <a:endParaRPr kumimoji="1" lang="ja-JP" altLang="en-US" dirty="0"/>
          </a:p>
        </p:txBody>
      </p:sp>
      <p:sp>
        <p:nvSpPr>
          <p:cNvPr id="3" name="コンテンツ プレースホルダー 2"/>
          <p:cNvSpPr>
            <a:spLocks noGrp="1"/>
          </p:cNvSpPr>
          <p:nvPr>
            <p:ph idx="1"/>
          </p:nvPr>
        </p:nvSpPr>
        <p:spPr/>
        <p:txBody>
          <a:bodyPr anchor="t"/>
          <a:lstStyle/>
          <a:p>
            <a:pPr marL="0" indent="0">
              <a:buNone/>
            </a:pPr>
            <a:r>
              <a:rPr lang="ja-JP" altLang="en-US" sz="2400" b="1" i="1" u="sng" dirty="0" smtClean="0">
                <a:effectLst>
                  <a:outerShdw blurRad="38100" dist="38100" dir="2700000" algn="tl">
                    <a:srgbClr val="000000">
                      <a:alpha val="43137"/>
                    </a:srgbClr>
                  </a:outerShdw>
                </a:effectLst>
              </a:rPr>
              <a:t>角点の垂直変位 </a:t>
            </a:r>
            <a:r>
              <a:rPr lang="ja-JP" altLang="en-US" sz="2400" b="1" i="1" u="sng" dirty="0">
                <a:effectLst>
                  <a:outerShdw blurRad="38100" dist="38100" dir="2700000" algn="tl">
                    <a:srgbClr val="000000">
                      <a:alpha val="43137"/>
                    </a:srgbClr>
                  </a:outerShdw>
                </a:effectLst>
              </a:rPr>
              <a:t> </a:t>
            </a:r>
            <a:r>
              <a:rPr lang="en-US" altLang="ja-JP" sz="2400" b="1" i="1" u="sng" dirty="0" smtClean="0">
                <a:effectLst>
                  <a:outerShdw blurRad="38100" dist="38100" dir="2700000" algn="tl">
                    <a:srgbClr val="000000">
                      <a:alpha val="43137"/>
                    </a:srgbClr>
                  </a:outerShdw>
                </a:effectLst>
              </a:rPr>
              <a:t>vs. </a:t>
            </a:r>
            <a:r>
              <a:rPr lang="ja-JP" altLang="en-US" sz="2400" b="1" i="1" u="sng" dirty="0" smtClean="0">
                <a:effectLst>
                  <a:outerShdw blurRad="38100" dist="38100" dir="2700000" algn="tl">
                    <a:srgbClr val="000000">
                      <a:alpha val="43137"/>
                    </a:srgbClr>
                  </a:outerShdw>
                </a:effectLst>
              </a:rPr>
              <a:t>負荷圧</a:t>
            </a:r>
            <a:r>
              <a:rPr lang="en-US" altLang="ja-JP" sz="2400" b="1" i="1" u="sng" dirty="0" smtClean="0">
                <a:effectLst>
                  <a:outerShdw blurRad="38100" dist="38100" dir="2700000" algn="tl">
                    <a:srgbClr val="000000">
                      <a:alpha val="43137"/>
                    </a:srgbClr>
                  </a:outerShdw>
                </a:effectLst>
              </a:rPr>
              <a:t> </a:t>
            </a:r>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sz="2400" dirty="0"/>
          </a:p>
          <a:p>
            <a:pPr marL="0" indent="0">
              <a:buNone/>
            </a:pPr>
            <a:endParaRPr lang="en-US" altLang="ja-JP" sz="2400" dirty="0" smtClean="0"/>
          </a:p>
          <a:p>
            <a:pPr marL="0" indent="0">
              <a:buNone/>
            </a:pPr>
            <a:endParaRPr lang="en-US" altLang="ja-JP" dirty="0" smtClean="0"/>
          </a:p>
          <a:p>
            <a:r>
              <a:rPr lang="ja-JP" altLang="en-US" sz="2400" dirty="0" smtClean="0"/>
              <a:t>定ひずみ要素</a:t>
            </a:r>
            <a:r>
              <a:rPr lang="en-US" altLang="ja-JP" sz="2400" dirty="0" smtClean="0"/>
              <a:t> (C3D4)</a:t>
            </a:r>
            <a:r>
              <a:rPr lang="ja-JP" altLang="en-US" sz="2400" dirty="0" smtClean="0"/>
              <a:t>はすぐにロックしている．</a:t>
            </a:r>
            <a:endParaRPr lang="en-US" altLang="ja-JP" sz="2400" dirty="0"/>
          </a:p>
          <a:p>
            <a:r>
              <a:rPr lang="ja-JP" altLang="en-US" sz="2400" dirty="0" smtClean="0"/>
              <a:t>その他の要素および提案手法はロックせず，いずれも</a:t>
            </a:r>
            <a:r>
              <a:rPr lang="en-US" altLang="ja-JP" sz="2400" dirty="0" smtClean="0"/>
              <a:t/>
            </a:r>
            <a:br>
              <a:rPr lang="en-US" altLang="ja-JP" sz="2400" dirty="0" smtClean="0"/>
            </a:br>
            <a:r>
              <a:rPr lang="ja-JP" altLang="en-US" sz="2400" dirty="0" smtClean="0"/>
              <a:t>ほとんど同じ結果を示している．</a:t>
            </a:r>
            <a:endParaRPr lang="en-US" altLang="ja-JP" sz="2400" dirty="0" smtClean="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28</a:t>
            </a:fld>
            <a:endParaRPr lang="ja-JP" altLang="en-US" dirty="0"/>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863588" y="1016732"/>
            <a:ext cx="6822607" cy="4025354"/>
          </a:xfrm>
          <a:prstGeom prst="rect">
            <a:avLst/>
          </a:prstGeom>
        </p:spPr>
      </p:pic>
      <p:sp>
        <p:nvSpPr>
          <p:cNvPr id="7" name="テキスト ボックス 6"/>
          <p:cNvSpPr txBox="1"/>
          <p:nvPr/>
        </p:nvSpPr>
        <p:spPr>
          <a:xfrm>
            <a:off x="7561929" y="4462490"/>
            <a:ext cx="1474959" cy="1938992"/>
          </a:xfrm>
          <a:prstGeom prst="rect">
            <a:avLst/>
          </a:prstGeom>
          <a:solidFill>
            <a:schemeClr val="accent1"/>
          </a:solidFill>
          <a:scene3d>
            <a:camera prst="orthographicFront"/>
            <a:lightRig rig="threePt" dir="t"/>
          </a:scene3d>
          <a:sp3d>
            <a:bevelT/>
          </a:sp3d>
        </p:spPr>
        <p:txBody>
          <a:bodyPr wrap="square" rtlCol="0">
            <a:spAutoFit/>
          </a:bodyPr>
          <a:lstStyle/>
          <a:p>
            <a:pPr algn="ctr"/>
            <a:r>
              <a:rPr lang="ja-JP" altLang="en-US" sz="2000" dirty="0" smtClean="0"/>
              <a:t>提案手法は</a:t>
            </a:r>
            <a:r>
              <a:rPr lang="en-US" altLang="ja-JP" sz="2000" dirty="0" smtClean="0"/>
              <a:t> </a:t>
            </a:r>
            <a:r>
              <a:rPr lang="ja-JP" altLang="en-US" sz="2000" dirty="0" smtClean="0"/>
              <a:t>大ひずみ</a:t>
            </a:r>
            <a:r>
              <a:rPr lang="en-US" altLang="ja-JP" sz="2000" dirty="0" smtClean="0"/>
              <a:t/>
            </a:r>
            <a:br>
              <a:rPr lang="en-US" altLang="ja-JP" sz="2000" dirty="0" smtClean="0"/>
            </a:br>
            <a:r>
              <a:rPr lang="ja-JP" altLang="en-US" sz="2000" dirty="0" smtClean="0"/>
              <a:t>問題でも</a:t>
            </a:r>
            <a:r>
              <a:rPr lang="en-US" altLang="ja-JP" sz="2000" dirty="0" smtClean="0"/>
              <a:t/>
            </a:r>
            <a:br>
              <a:rPr lang="en-US" altLang="ja-JP" sz="2000" dirty="0" smtClean="0"/>
            </a:br>
            <a:r>
              <a:rPr lang="ja-JP" altLang="en-US" sz="2000" dirty="0" smtClean="0"/>
              <a:t>ロッキングを起こさない！！</a:t>
            </a:r>
            <a:endParaRPr lang="en-US" altLang="ja-JP" sz="2000" dirty="0" smtClean="0"/>
          </a:p>
        </p:txBody>
      </p:sp>
      <p:sp>
        <p:nvSpPr>
          <p:cNvPr id="5" name="テキスト ボックス 4"/>
          <p:cNvSpPr txBox="1"/>
          <p:nvPr/>
        </p:nvSpPr>
        <p:spPr>
          <a:xfrm>
            <a:off x="4824028" y="3284984"/>
            <a:ext cx="1555234" cy="369332"/>
          </a:xfrm>
          <a:prstGeom prst="rect">
            <a:avLst/>
          </a:prstGeom>
          <a:noFill/>
        </p:spPr>
        <p:txBody>
          <a:bodyPr wrap="none" rtlCol="0">
            <a:spAutoFit/>
          </a:bodyPr>
          <a:lstStyle/>
          <a:p>
            <a:r>
              <a:rPr kumimoji="1" lang="ja-JP" altLang="en-US" dirty="0" smtClean="0"/>
              <a:t>定ひずみ要素</a:t>
            </a:r>
            <a:endParaRPr kumimoji="1" lang="ja-JP" altLang="en-US" dirty="0"/>
          </a:p>
        </p:txBody>
      </p:sp>
    </p:spTree>
    <p:extLst>
      <p:ext uri="{BB962C8B-B14F-4D97-AF65-F5344CB8AC3E}">
        <p14:creationId xmlns:p14="http://schemas.microsoft.com/office/powerpoint/2010/main" val="65563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超弾性ブロックの部分押込解析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圧力の符号の分布</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29</a:t>
            </a:fld>
            <a:endParaRPr lang="ja-JP" altLang="en-US" dirty="0"/>
          </a:p>
        </p:txBody>
      </p:sp>
      <p:sp>
        <p:nvSpPr>
          <p:cNvPr id="10" name="テキスト ボックス 9"/>
          <p:cNvSpPr txBox="1"/>
          <p:nvPr/>
        </p:nvSpPr>
        <p:spPr>
          <a:xfrm>
            <a:off x="469284" y="5517232"/>
            <a:ext cx="8194319" cy="523220"/>
          </a:xfrm>
          <a:prstGeom prst="rect">
            <a:avLst/>
          </a:prstGeom>
          <a:solidFill>
            <a:srgbClr val="FFC000"/>
          </a:solidFill>
          <a:scene3d>
            <a:camera prst="orthographicFront"/>
            <a:lightRig rig="threePt" dir="t"/>
          </a:scene3d>
          <a:sp3d>
            <a:bevelT/>
          </a:sp3d>
        </p:spPr>
        <p:txBody>
          <a:bodyPr wrap="square" rtlCol="0">
            <a:spAutoFit/>
          </a:bodyPr>
          <a:lstStyle/>
          <a:p>
            <a:pPr algn="ctr"/>
            <a:r>
              <a:rPr lang="ja-JP" altLang="en-US" sz="2800" dirty="0" smtClean="0"/>
              <a:t>やっぱり</a:t>
            </a:r>
            <a:r>
              <a:rPr lang="ja-JP" altLang="en-US" sz="2800" dirty="0" smtClean="0">
                <a:solidFill>
                  <a:srgbClr val="6600CC"/>
                </a:solidFill>
              </a:rPr>
              <a:t>圧力振動</a:t>
            </a:r>
            <a:r>
              <a:rPr lang="ja-JP" altLang="en-US" sz="2800" dirty="0" smtClean="0"/>
              <a:t>を生じてしまっている．</a:t>
            </a:r>
            <a:endParaRPr lang="en-US" altLang="ja-JP" sz="2800" dirty="0"/>
          </a:p>
        </p:txBody>
      </p:sp>
      <p:grpSp>
        <p:nvGrpSpPr>
          <p:cNvPr id="14" name="グループ化 13"/>
          <p:cNvGrpSpPr/>
          <p:nvPr/>
        </p:nvGrpSpPr>
        <p:grpSpPr>
          <a:xfrm>
            <a:off x="4572000" y="982005"/>
            <a:ext cx="4573905" cy="4583604"/>
            <a:chOff x="4572000" y="982005"/>
            <a:chExt cx="4573905" cy="4583604"/>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982005"/>
              <a:ext cx="4573905" cy="4067175"/>
            </a:xfrm>
            <a:prstGeom prst="rect">
              <a:avLst/>
            </a:prstGeom>
          </p:spPr>
        </p:pic>
        <p:sp>
          <p:nvSpPr>
            <p:cNvPr id="12" name="テキスト ボックス 11"/>
            <p:cNvSpPr txBox="1"/>
            <p:nvPr/>
          </p:nvSpPr>
          <p:spPr>
            <a:xfrm>
              <a:off x="5039383" y="5103944"/>
              <a:ext cx="3639138" cy="461665"/>
            </a:xfrm>
            <a:prstGeom prst="rect">
              <a:avLst/>
            </a:prstGeom>
            <a:noFill/>
          </p:spPr>
          <p:txBody>
            <a:bodyPr wrap="none" rtlCol="0">
              <a:spAutoFit/>
            </a:bodyPr>
            <a:lstStyle/>
            <a:p>
              <a:r>
                <a:rPr lang="en-US" altLang="ja-JP" sz="2400" dirty="0" smtClean="0"/>
                <a:t>Selective </a:t>
              </a:r>
              <a:r>
                <a:rPr lang="en-US" altLang="ja-JP" sz="2400" b="1" dirty="0">
                  <a:effectLst>
                    <a:outerShdw blurRad="38100" dist="38100" dir="2700000" algn="tl">
                      <a:srgbClr val="000000">
                        <a:alpha val="43137"/>
                      </a:srgbClr>
                    </a:outerShdw>
                  </a:effectLst>
                </a:rPr>
                <a:t>F</a:t>
              </a:r>
              <a:r>
                <a:rPr lang="en-US" altLang="ja-JP" sz="2400" b="1" dirty="0" smtClean="0">
                  <a:effectLst>
                    <a:outerShdw blurRad="38100" dist="38100" dir="2700000" algn="tl">
                      <a:srgbClr val="000000">
                        <a:alpha val="43137"/>
                      </a:srgbClr>
                    </a:outerShdw>
                  </a:effectLst>
                </a:rPr>
                <a:t>S</a:t>
              </a:r>
              <a:r>
                <a:rPr lang="en-US" altLang="ja-JP" sz="2400" dirty="0" smtClean="0"/>
                <a:t>/NS-FEM-T4</a:t>
              </a:r>
              <a:endParaRPr kumimoji="1" lang="ja-JP" altLang="en-US" sz="2400" dirty="0"/>
            </a:p>
          </p:txBody>
        </p:sp>
      </p:grpSp>
      <p:grpSp>
        <p:nvGrpSpPr>
          <p:cNvPr id="15" name="グループ化 14"/>
          <p:cNvGrpSpPr/>
          <p:nvPr/>
        </p:nvGrpSpPr>
        <p:grpSpPr>
          <a:xfrm>
            <a:off x="86645" y="1287760"/>
            <a:ext cx="4485355" cy="4282306"/>
            <a:chOff x="86645" y="1287760"/>
            <a:chExt cx="4485355" cy="4282306"/>
          </a:xfrm>
        </p:grpSpPr>
        <p:sp>
          <p:nvSpPr>
            <p:cNvPr id="11" name="テキスト ボックス 10"/>
            <p:cNvSpPr txBox="1"/>
            <p:nvPr/>
          </p:nvSpPr>
          <p:spPr>
            <a:xfrm>
              <a:off x="500937" y="5108401"/>
              <a:ext cx="3656770"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endParaRPr kumimoji="1" lang="ja-JP" altLang="en-US" sz="2400" dirty="0"/>
            </a:p>
          </p:txBody>
        </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5" y="1287760"/>
              <a:ext cx="4485355" cy="3725416"/>
            </a:xfrm>
            <a:prstGeom prst="rect">
              <a:avLst/>
            </a:prstGeom>
          </p:spPr>
        </p:pic>
      </p:grpSp>
    </p:spTree>
    <p:extLst>
      <p:ext uri="{BB962C8B-B14F-4D97-AF65-F5344CB8AC3E}">
        <p14:creationId xmlns:p14="http://schemas.microsoft.com/office/powerpoint/2010/main" val="3333892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実現したい解析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a:t>
            </a:fld>
            <a:endParaRPr lang="ja-JP" altLang="en-US" dirty="0"/>
          </a:p>
        </p:txBody>
      </p:sp>
      <p:pic>
        <p:nvPicPr>
          <p:cNvPr id="5" name="punch-2x3x4-nu_0.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544" y="656692"/>
            <a:ext cx="5952801" cy="5720010"/>
          </a:xfrm>
          <a:prstGeom prst="rect">
            <a:avLst/>
          </a:prstGeom>
        </p:spPr>
      </p:pic>
      <p:sp>
        <p:nvSpPr>
          <p:cNvPr id="3" name="テキスト ボックス 2"/>
          <p:cNvSpPr txBox="1"/>
          <p:nvPr/>
        </p:nvSpPr>
        <p:spPr>
          <a:xfrm>
            <a:off x="6699183" y="2549013"/>
            <a:ext cx="2165978" cy="1938992"/>
          </a:xfrm>
          <a:prstGeom prst="rect">
            <a:avLst/>
          </a:prstGeom>
          <a:noFill/>
        </p:spPr>
        <p:txBody>
          <a:bodyPr wrap="none" rtlCol="0">
            <a:spAutoFit/>
          </a:bodyPr>
          <a:lstStyle/>
          <a:p>
            <a:pPr marL="342900" indent="-342900">
              <a:buFont typeface="Arial" panose="020B0604020202020204" pitchFamily="34" charset="0"/>
              <a:buChar char="•"/>
            </a:pPr>
            <a:r>
              <a:rPr lang="ja-JP" altLang="en-US" sz="2400" dirty="0" smtClean="0"/>
              <a:t>大変形</a:t>
            </a:r>
            <a:endParaRPr lang="en-US" altLang="ja-JP" sz="2400" dirty="0" smtClean="0"/>
          </a:p>
          <a:p>
            <a:pPr marL="342900" indent="-342900">
              <a:buFont typeface="Arial" panose="020B0604020202020204" pitchFamily="34" charset="0"/>
              <a:buChar char="•"/>
            </a:pPr>
            <a:r>
              <a:rPr lang="ja-JP" altLang="en-US" sz="2400" dirty="0" smtClean="0"/>
              <a:t>静的</a:t>
            </a:r>
            <a:endParaRPr lang="en-US" altLang="ja-JP" sz="2400" dirty="0" smtClean="0"/>
          </a:p>
          <a:p>
            <a:pPr marL="342900" indent="-342900">
              <a:buFont typeface="Arial" panose="020B0604020202020204" pitchFamily="34" charset="0"/>
              <a:buChar char="•"/>
            </a:pPr>
            <a:r>
              <a:rPr lang="ja-JP" altLang="en-US" sz="2400" dirty="0" smtClean="0"/>
              <a:t>陰解法</a:t>
            </a:r>
            <a:endParaRPr lang="en-US" altLang="ja-JP" sz="2400" dirty="0" smtClean="0"/>
          </a:p>
          <a:p>
            <a:pPr marL="342900" indent="-342900">
              <a:buFont typeface="Arial" panose="020B0604020202020204" pitchFamily="34" charset="0"/>
              <a:buChar char="•"/>
            </a:pPr>
            <a:r>
              <a:rPr kumimoji="1" lang="ja-JP" altLang="en-US" sz="2400" dirty="0" smtClean="0"/>
              <a:t>メッシュ</a:t>
            </a:r>
            <a:r>
              <a:rPr kumimoji="1" lang="en-US" altLang="ja-JP" sz="2400" dirty="0" smtClean="0"/>
              <a:t/>
            </a:r>
            <a:br>
              <a:rPr kumimoji="1" lang="en-US" altLang="ja-JP" sz="2400" dirty="0" smtClean="0"/>
            </a:br>
            <a:r>
              <a:rPr kumimoji="1" lang="ja-JP" altLang="en-US" sz="2400" dirty="0" smtClean="0"/>
              <a:t>リゾーニング</a:t>
            </a:r>
            <a:endParaRPr kumimoji="1" lang="en-US" altLang="ja-JP" sz="2400" dirty="0" smtClean="0"/>
          </a:p>
        </p:txBody>
      </p:sp>
    </p:spTree>
    <p:extLst>
      <p:ext uri="{BB962C8B-B14F-4D97-AF65-F5344CB8AC3E}">
        <p14:creationId xmlns:p14="http://schemas.microsoft.com/office/powerpoint/2010/main" val="37770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超弾性ブロックの部分押込解析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b="1" i="1" u="sng" dirty="0" smtClean="0">
                <a:effectLst>
                  <a:outerShdw blurRad="38100" dist="38100" dir="2700000" algn="tl">
                    <a:srgbClr val="000000">
                      <a:alpha val="43137"/>
                    </a:srgbClr>
                  </a:outerShdw>
                </a:effectLst>
              </a:rPr>
              <a:t>Mises</a:t>
            </a:r>
            <a:r>
              <a:rPr lang="ja-JP" altLang="en-US" b="1" i="1" u="sng" dirty="0" smtClean="0">
                <a:effectLst>
                  <a:outerShdw blurRad="38100" dist="38100" dir="2700000" algn="tl">
                    <a:srgbClr val="000000">
                      <a:alpha val="43137"/>
                    </a:srgbClr>
                  </a:outerShdw>
                </a:effectLst>
              </a:rPr>
              <a:t>応力分布</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30</a:t>
            </a:fld>
            <a:endParaRPr lang="ja-JP" altLang="en-US" dirty="0"/>
          </a:p>
        </p:txBody>
      </p:sp>
      <p:sp>
        <p:nvSpPr>
          <p:cNvPr id="7" name="テキスト ボックス 6"/>
          <p:cNvSpPr txBox="1"/>
          <p:nvPr/>
        </p:nvSpPr>
        <p:spPr>
          <a:xfrm>
            <a:off x="250824" y="5481694"/>
            <a:ext cx="8642041" cy="503590"/>
          </a:xfrm>
          <a:prstGeom prst="rect">
            <a:avLst/>
          </a:prstGeom>
          <a:solidFill>
            <a:srgbClr val="FFC000"/>
          </a:solidFill>
          <a:scene3d>
            <a:camera prst="orthographicFront"/>
            <a:lightRig rig="threePt" dir="t"/>
          </a:scene3d>
          <a:sp3d>
            <a:bevelT/>
          </a:sp3d>
        </p:spPr>
        <p:txBody>
          <a:bodyPr wrap="square" lIns="36000" tIns="36000" rIns="36000" bIns="36000" rtlCol="0">
            <a:spAutoFit/>
          </a:bodyPr>
          <a:lstStyle/>
          <a:p>
            <a:pPr algn="ctr"/>
            <a:r>
              <a:rPr lang="ja-JP" altLang="en-US" sz="2800" dirty="0" smtClean="0"/>
              <a:t>よく見ると，</a:t>
            </a:r>
            <a:r>
              <a:rPr lang="ja-JP" altLang="en-US" sz="2800" dirty="0" smtClean="0">
                <a:solidFill>
                  <a:srgbClr val="FF00FF"/>
                </a:solidFill>
              </a:rPr>
              <a:t>角部</a:t>
            </a:r>
            <a:r>
              <a:rPr lang="ja-JP" altLang="en-US" sz="2800" dirty="0" smtClean="0"/>
              <a:t>にロッキングが見られる．</a:t>
            </a:r>
            <a:endParaRPr lang="en-US" altLang="ja-JP" sz="2800" dirty="0" smtClean="0"/>
          </a:p>
        </p:txBody>
      </p:sp>
      <p:grpSp>
        <p:nvGrpSpPr>
          <p:cNvPr id="14" name="グループ化 13"/>
          <p:cNvGrpSpPr/>
          <p:nvPr/>
        </p:nvGrpSpPr>
        <p:grpSpPr>
          <a:xfrm>
            <a:off x="4565717" y="980728"/>
            <a:ext cx="4573905" cy="4584881"/>
            <a:chOff x="4565717" y="980728"/>
            <a:chExt cx="4573905" cy="4584881"/>
          </a:xfrm>
        </p:grpSpPr>
        <p:pic>
          <p:nvPicPr>
            <p:cNvPr id="5" name="コンテンツ プレースホルダー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65717" y="980728"/>
              <a:ext cx="457390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5039383" y="5103944"/>
              <a:ext cx="3639138" cy="461665"/>
            </a:xfrm>
            <a:prstGeom prst="rect">
              <a:avLst/>
            </a:prstGeom>
            <a:noFill/>
          </p:spPr>
          <p:txBody>
            <a:bodyPr wrap="none" rtlCol="0">
              <a:spAutoFit/>
            </a:bodyPr>
            <a:lstStyle/>
            <a:p>
              <a:r>
                <a:rPr lang="en-US" altLang="ja-JP" sz="2400" dirty="0" smtClean="0"/>
                <a:t>Selective </a:t>
              </a:r>
              <a:r>
                <a:rPr lang="en-US" altLang="ja-JP" sz="2400" b="1" dirty="0">
                  <a:effectLst>
                    <a:outerShdw blurRad="38100" dist="38100" dir="2700000" algn="tl">
                      <a:srgbClr val="000000">
                        <a:alpha val="43137"/>
                      </a:srgbClr>
                    </a:outerShdw>
                  </a:effectLst>
                </a:rPr>
                <a:t>F</a:t>
              </a:r>
              <a:r>
                <a:rPr lang="en-US" altLang="ja-JP" sz="2400" b="1" dirty="0" smtClean="0">
                  <a:effectLst>
                    <a:outerShdw blurRad="38100" dist="38100" dir="2700000" algn="tl">
                      <a:srgbClr val="000000">
                        <a:alpha val="43137"/>
                      </a:srgbClr>
                    </a:outerShdw>
                  </a:effectLst>
                </a:rPr>
                <a:t>S</a:t>
              </a:r>
              <a:r>
                <a:rPr lang="en-US" altLang="ja-JP" sz="2400" dirty="0" smtClean="0"/>
                <a:t>/NS-FEM-T4</a:t>
              </a:r>
              <a:endParaRPr kumimoji="1" lang="ja-JP" altLang="en-US" sz="2400" dirty="0"/>
            </a:p>
          </p:txBody>
        </p:sp>
      </p:grpSp>
      <p:grpSp>
        <p:nvGrpSpPr>
          <p:cNvPr id="13" name="グループ化 12"/>
          <p:cNvGrpSpPr/>
          <p:nvPr/>
        </p:nvGrpSpPr>
        <p:grpSpPr>
          <a:xfrm>
            <a:off x="85725" y="1304764"/>
            <a:ext cx="4486275" cy="4265302"/>
            <a:chOff x="85725" y="1304764"/>
            <a:chExt cx="4486275" cy="4265302"/>
          </a:xfrm>
        </p:grpSpPr>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1304764"/>
              <a:ext cx="4486275" cy="3726180"/>
            </a:xfrm>
            <a:prstGeom prst="rect">
              <a:avLst/>
            </a:prstGeom>
          </p:spPr>
        </p:pic>
        <p:sp>
          <p:nvSpPr>
            <p:cNvPr id="12" name="テキスト ボックス 11"/>
            <p:cNvSpPr txBox="1"/>
            <p:nvPr/>
          </p:nvSpPr>
          <p:spPr>
            <a:xfrm>
              <a:off x="500937" y="5108401"/>
              <a:ext cx="3656770" cy="461665"/>
            </a:xfrm>
            <a:prstGeom prst="rect">
              <a:avLst/>
            </a:prstGeom>
            <a:noFill/>
          </p:spPr>
          <p:txBody>
            <a:bodyPr wrap="none" rtlCol="0">
              <a:spAutoFit/>
            </a:bodyPr>
            <a:lstStyle/>
            <a:p>
              <a:r>
                <a:rPr lang="en-US" altLang="ja-JP" sz="2400" dirty="0" smtClean="0"/>
                <a:t>Selective </a:t>
              </a:r>
              <a:r>
                <a:rPr lang="en-US" altLang="ja-JP" sz="2400" b="1" dirty="0" smtClean="0">
                  <a:effectLst>
                    <a:outerShdw blurRad="38100" dist="38100" dir="2700000" algn="tl">
                      <a:srgbClr val="000000">
                        <a:alpha val="43137"/>
                      </a:srgbClr>
                    </a:outerShdw>
                  </a:effectLst>
                </a:rPr>
                <a:t>ES</a:t>
              </a:r>
              <a:r>
                <a:rPr lang="en-US" altLang="ja-JP" sz="2400" dirty="0" smtClean="0"/>
                <a:t>/NS-FEM-T4</a:t>
              </a:r>
              <a:endParaRPr kumimoji="1" lang="ja-JP" altLang="en-US" sz="2400" dirty="0"/>
            </a:p>
          </p:txBody>
        </p:sp>
      </p:grpSp>
      <p:cxnSp>
        <p:nvCxnSpPr>
          <p:cNvPr id="9" name="直線矢印コネクタ 8"/>
          <p:cNvCxnSpPr/>
          <p:nvPr/>
        </p:nvCxnSpPr>
        <p:spPr>
          <a:xfrm flipH="1" flipV="1">
            <a:off x="2411760" y="4923400"/>
            <a:ext cx="396044" cy="125780"/>
          </a:xfrm>
          <a:prstGeom prst="straightConnector1">
            <a:avLst/>
          </a:prstGeom>
          <a:ln w="635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flipV="1">
            <a:off x="6984268" y="4933165"/>
            <a:ext cx="396044" cy="125780"/>
          </a:xfrm>
          <a:prstGeom prst="straightConnector1">
            <a:avLst/>
          </a:prstGeom>
          <a:ln w="635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869" y="5958022"/>
            <a:ext cx="9175910" cy="400110"/>
          </a:xfrm>
          <a:prstGeom prst="rect">
            <a:avLst/>
          </a:prstGeom>
          <a:noFill/>
        </p:spPr>
        <p:txBody>
          <a:bodyPr wrap="none" rtlCol="0">
            <a:spAutoFit/>
          </a:bodyPr>
          <a:lstStyle/>
          <a:p>
            <a:pPr algn="ctr"/>
            <a:r>
              <a:rPr lang="ja-JP" altLang="en-US" sz="2000" dirty="0" smtClean="0"/>
              <a:t>∵角部には１つの要素からしか使用されない節点・辺・面があり，平滑化されない．</a:t>
            </a:r>
            <a:endParaRPr kumimoji="1" lang="ja-JP" altLang="en-US" sz="2000" dirty="0"/>
          </a:p>
        </p:txBody>
      </p:sp>
    </p:spTree>
    <p:extLst>
      <p:ext uri="{BB962C8B-B14F-4D97-AF65-F5344CB8AC3E}">
        <p14:creationId xmlns:p14="http://schemas.microsoft.com/office/powerpoint/2010/main" val="3446532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0" indent="0">
              <a:buNone/>
            </a:pPr>
            <a:r>
              <a:rPr lang="ja-JP" altLang="en-US" dirty="0" smtClean="0"/>
              <a:t>超弾性</a:t>
            </a:r>
            <a:r>
              <a:rPr lang="en-US" altLang="ja-JP" dirty="0" smtClean="0"/>
              <a:t>1/8</a:t>
            </a:r>
            <a:r>
              <a:rPr lang="ja-JP" altLang="en-US" dirty="0" smtClean="0"/>
              <a:t>円柱の押込解析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1050" b="1" i="1" u="sng" dirty="0" smtClean="0">
                  <a:effectLst>
                    <a:outerShdw blurRad="38100" dist="38100" dir="2700000" algn="tl">
                      <a:srgbClr val="000000">
                        <a:alpha val="43137"/>
                      </a:srgbClr>
                    </a:outerShdw>
                  </a:effectLst>
                </a:endParaRPr>
              </a:p>
              <a:p>
                <a:r>
                  <a:rPr lang="ja-JP" altLang="en-US" sz="2400" dirty="0" smtClean="0"/>
                  <a:t>軸方向に</a:t>
                </a:r>
                <a:r>
                  <a:rPr lang="en-US" altLang="ja-JP" sz="2400" dirty="0" smtClean="0"/>
                  <a:t>50%</a:t>
                </a:r>
                <a:r>
                  <a:rPr lang="ja-JP" altLang="en-US" sz="2400" dirty="0" smtClean="0"/>
                  <a:t>圧縮．</a:t>
                </a:r>
                <a:endParaRPr lang="en-US" altLang="ja-JP" sz="2400" dirty="0" smtClean="0"/>
              </a:p>
              <a:p>
                <a:r>
                  <a:rPr lang="en-US" altLang="ja-JP" sz="2400" b="0" dirty="0" smtClean="0"/>
                  <a:t>Neo-</a:t>
                </a:r>
                <a:r>
                  <a:rPr lang="en-US" altLang="ja-JP" sz="2400" b="0" dirty="0" err="1" smtClean="0"/>
                  <a:t>Hookean</a:t>
                </a:r>
                <a:r>
                  <a:rPr lang="ja-JP" altLang="en-US" sz="2400" dirty="0" smtClean="0"/>
                  <a:t>超</a:t>
                </a:r>
                <a:r>
                  <a:rPr lang="ja-JP" altLang="en-US" sz="2400" b="0" dirty="0" smtClean="0"/>
                  <a:t>弾性体</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𝐶</m:t>
                        </m:r>
                      </m:e>
                      <m:sub>
                        <m:r>
                          <a:rPr lang="en-US" altLang="ja-JP" sz="2400" b="0" i="1" smtClean="0">
                            <a:latin typeface="Cambria Math" panose="02040503050406030204" pitchFamily="18" charset="0"/>
                          </a:rPr>
                          <m:t>10</m:t>
                        </m:r>
                      </m:sub>
                    </m:sSub>
                    <m:r>
                      <a:rPr lang="en-US" altLang="ja-JP" sz="2400" b="0" i="1" smtClean="0">
                        <a:latin typeface="Cambria Math" panose="02040503050406030204" pitchFamily="18" charset="0"/>
                      </a:rPr>
                      <m:t>=40×</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6</m:t>
                        </m:r>
                      </m:sup>
                    </m:sSup>
                    <m:r>
                      <a:rPr lang="en-US" altLang="ja-JP" sz="2400" b="0" i="0" smtClean="0">
                        <a:latin typeface="Cambria Math" panose="02040503050406030204" pitchFamily="18" charset="0"/>
                      </a:rPr>
                      <m:t> </m:t>
                    </m:r>
                    <m:r>
                      <m:rPr>
                        <m:sty m:val="p"/>
                      </m:rPr>
                      <a:rPr lang="en-US" altLang="ja-JP" sz="2400" b="0" i="0" smtClean="0">
                        <a:latin typeface="Cambria Math" panose="02040503050406030204" pitchFamily="18" charset="0"/>
                      </a:rPr>
                      <m:t>Pa</m:t>
                    </m:r>
                    <m:r>
                      <a:rPr lang="en-US" altLang="ja-JP" sz="2400" b="0" i="1" smtClean="0">
                        <a:latin typeface="Cambria Math" panose="02040503050406030204" pitchFamily="18" charset="0"/>
                      </a:rPr>
                      <m:t>,  </m:t>
                    </m:r>
                    <m:r>
                      <a:rPr lang="en-US" altLang="ja-JP" sz="2400" b="0" i="1" smtClean="0">
                        <a:latin typeface="Cambria Math" panose="02040503050406030204" pitchFamily="18" charset="0"/>
                      </a:rPr>
                      <m:t>𝐷</m:t>
                    </m:r>
                    <m:r>
                      <a:rPr lang="en-US" altLang="ja-JP" sz="2400" b="0" i="1" smtClean="0">
                        <a:latin typeface="Cambria Math" panose="02040503050406030204" pitchFamily="18" charset="0"/>
                      </a:rPr>
                      <m:t>=5×</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10</m:t>
                        </m:r>
                      </m:e>
                      <m:sup>
                        <m:r>
                          <a:rPr lang="en-US" altLang="ja-JP" sz="2400" b="0" i="1" smtClean="0">
                            <a:latin typeface="Cambria Math" panose="02040503050406030204" pitchFamily="18" charset="0"/>
                          </a:rPr>
                          <m:t>−12</m:t>
                        </m:r>
                      </m:sup>
                    </m:sSup>
                    <m:r>
                      <a:rPr lang="en-US" altLang="ja-JP" sz="2400" b="0" i="1" smtClean="0">
                        <a:latin typeface="Cambria Math" panose="02040503050406030204" pitchFamily="18" charset="0"/>
                      </a:rPr>
                      <m:t> </m:t>
                    </m:r>
                    <m:r>
                      <m:rPr>
                        <m:sty m:val="p"/>
                      </m:rPr>
                      <a:rPr lang="en-US" altLang="ja-JP" sz="2400" b="0" i="0" smtClean="0">
                        <a:latin typeface="Cambria Math" panose="02040503050406030204" pitchFamily="18" charset="0"/>
                      </a:rPr>
                      <m:t>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panose="02040503050406030204" pitchFamily="18" charset="0"/>
                          </a:rPr>
                          <m:t>a</m:t>
                        </m:r>
                      </m:e>
                      <m:sup>
                        <m:r>
                          <a:rPr lang="en-US" altLang="ja-JP" sz="2400" b="0" i="1" smtClean="0">
                            <a:latin typeface="Cambria Math" panose="02040503050406030204" pitchFamily="18" charset="0"/>
                          </a:rPr>
                          <m:t>−1</m:t>
                        </m:r>
                      </m:sup>
                    </m:sSup>
                  </m:oMath>
                </a14:m>
                <a:r>
                  <a:rPr lang="ja-JP" altLang="en-US" sz="2400" dirty="0" smtClean="0"/>
                  <a:t>  </a:t>
                </a:r>
                <a:r>
                  <a:rPr lang="en-US" altLang="ja-JP" sz="2400" dirty="0" smtClean="0"/>
                  <a:t>(i.e., </a:t>
                </a:r>
                <a14:m>
                  <m:oMath xmlns:m="http://schemas.openxmlformats.org/officeDocument/2006/math">
                    <m:sSub>
                      <m:sSubPr>
                        <m:ctrlPr>
                          <a:rPr lang="en-US" altLang="ja-JP" sz="2400" b="0" i="1" dirty="0" smtClean="0">
                            <a:latin typeface="Cambria Math" panose="02040503050406030204" pitchFamily="18" charset="0"/>
                          </a:rPr>
                        </m:ctrlPr>
                      </m:sSubPr>
                      <m:e>
                        <m:r>
                          <a:rPr lang="en-US" altLang="ja-JP" sz="2400" b="0" i="1" dirty="0" smtClean="0">
                            <a:latin typeface="Cambria Math" panose="02040503050406030204" pitchFamily="18" charset="0"/>
                          </a:rPr>
                          <m:t>𝜈</m:t>
                        </m:r>
                      </m:e>
                      <m:sub>
                        <m:r>
                          <m:rPr>
                            <m:sty m:val="p"/>
                          </m:rPr>
                          <a:rPr lang="en-US" altLang="ja-JP" sz="2400" b="0" i="0" dirty="0" smtClean="0">
                            <a:latin typeface="Cambria Math" panose="02040503050406030204" pitchFamily="18" charset="0"/>
                          </a:rPr>
                          <m:t>ini</m:t>
                        </m:r>
                      </m:sub>
                    </m:sSub>
                    <m:r>
                      <a:rPr lang="en-US" altLang="ja-JP" sz="2400" b="0" i="1" dirty="0" smtClean="0">
                        <a:latin typeface="Cambria Math" panose="02040503050406030204" pitchFamily="18" charset="0"/>
                      </a:rPr>
                      <m:t>=0.4999</m:t>
                    </m:r>
                  </m:oMath>
                </a14:m>
                <a:r>
                  <a:rPr lang="en-US" altLang="ja-JP" sz="2400" dirty="0" smtClean="0"/>
                  <a:t>).</a:t>
                </a:r>
              </a:p>
              <a:p>
                <a:r>
                  <a:rPr lang="ja-JP" altLang="en-US" sz="2400" dirty="0" smtClean="0"/>
                  <a:t>完全に同一のメッシュ分割で</a:t>
                </a:r>
                <a:r>
                  <a:rPr lang="ja-JP" altLang="en-US" sz="2400" dirty="0"/>
                  <a:t>，</a:t>
                </a:r>
                <a:r>
                  <a:rPr lang="en-US" altLang="ja-JP" sz="2400" dirty="0" smtClean="0"/>
                  <a:t>ABAQUS/Standard</a:t>
                </a:r>
                <a:r>
                  <a:rPr lang="ja-JP" altLang="en-US" sz="2400" dirty="0" smtClean="0"/>
                  <a:t>の</a:t>
                </a:r>
                <a:r>
                  <a:rPr lang="en-US" altLang="ja-JP" sz="2400" dirty="0" smtClean="0">
                    <a:solidFill>
                      <a:srgbClr val="0000CC"/>
                    </a:solidFill>
                  </a:rPr>
                  <a:t>C3D4H</a:t>
                </a:r>
                <a:r>
                  <a:rPr lang="ja-JP" altLang="en-US" sz="2400" dirty="0" smtClean="0"/>
                  <a:t>と結果を比較</a:t>
                </a:r>
                <a:r>
                  <a:rPr lang="ja-JP" altLang="en-US" sz="2400" dirty="0" smtClean="0">
                    <a:solidFill>
                      <a:srgbClr val="0000CC"/>
                    </a:solidFill>
                  </a:rPr>
                  <a:t>．</a:t>
                </a:r>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635" b="-242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31</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207" y="657225"/>
            <a:ext cx="4294473" cy="3815891"/>
          </a:xfrm>
          <a:prstGeom prst="rect">
            <a:avLst/>
          </a:prstGeom>
        </p:spPr>
      </p:pic>
    </p:spTree>
    <p:extLst>
      <p:ext uri="{BB962C8B-B14F-4D97-AF65-F5344CB8AC3E}">
        <p14:creationId xmlns:p14="http://schemas.microsoft.com/office/powerpoint/2010/main" val="4274691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smtClean="0">
                <a:effectLst>
                  <a:outerShdw blurRad="38100" dist="38100" dir="2700000" algn="tl">
                    <a:srgbClr val="000000">
                      <a:alpha val="43137"/>
                    </a:srgbClr>
                  </a:outerShdw>
                </a:effectLst>
              </a:rPr>
              <a:t>FS/NS-</a:t>
            </a:r>
            <a:br>
              <a:rPr lang="en-US" altLang="ja-JP" sz="2400" b="1" i="1" u="sng" dirty="0" smtClean="0">
                <a:effectLst>
                  <a:outerShdw blurRad="38100" dist="38100" dir="2700000" algn="tl">
                    <a:srgbClr val="000000">
                      <a:alpha val="43137"/>
                    </a:srgbClr>
                  </a:outerShdw>
                </a:effectLst>
              </a:rPr>
            </a:br>
            <a:r>
              <a:rPr lang="en-US" altLang="ja-JP" sz="2400" b="1" i="1" u="sng" dirty="0" smtClean="0">
                <a:effectLst>
                  <a:outerShdw blurRad="38100" dist="38100" dir="2700000" algn="tl">
                    <a:srgbClr val="000000">
                      <a:alpha val="43137"/>
                    </a:srgbClr>
                  </a:outerShdw>
                </a:effectLst>
              </a:rPr>
              <a:t>FEM</a:t>
            </a:r>
            <a:r>
              <a:rPr lang="ja-JP" altLang="en-US" sz="2400" b="1" i="1" u="sng" dirty="0" smtClean="0">
                <a:effectLst>
                  <a:outerShdw blurRad="38100" dist="38100" dir="2700000" algn="tl">
                    <a:srgbClr val="000000">
                      <a:alpha val="43137"/>
                    </a:srgbClr>
                  </a:outerShdw>
                </a:effectLst>
              </a:rPr>
              <a:t>の</a:t>
            </a:r>
            <a:r>
              <a:rPr lang="en-US" altLang="ja-JP" sz="2400" b="1" i="1" u="sng" dirty="0">
                <a:effectLst>
                  <a:outerShdw blurRad="38100" dist="38100" dir="2700000" algn="tl">
                    <a:srgbClr val="000000">
                      <a:alpha val="43137"/>
                    </a:srgbClr>
                  </a:outerShdw>
                </a:effectLst>
              </a:rPr>
              <a:t/>
            </a:r>
            <a:br>
              <a:rPr lang="en-US" altLang="ja-JP" sz="2400" b="1" i="1" u="sng" dirty="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解析結果</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32</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8297" y="628506"/>
            <a:ext cx="6156071" cy="5769118"/>
          </a:xfrm>
          <a:prstGeom prst="rect">
            <a:avLst/>
          </a:prstGeom>
        </p:spPr>
      </p:pic>
    </p:spTree>
    <p:extLst>
      <p:ext uri="{BB962C8B-B14F-4D97-AF65-F5344CB8AC3E}">
        <p14:creationId xmlns:p14="http://schemas.microsoft.com/office/powerpoint/2010/main" val="21167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10" name="コンテンツ プレースホルダー 9"/>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ABAQUS</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C3D4H</a:t>
            </a:r>
            <a:r>
              <a:rPr lang="ja-JP" altLang="en-US" sz="2800" b="1" i="1" u="sng" dirty="0" smtClean="0">
                <a:effectLst>
                  <a:outerShdw blurRad="38100" dist="38100" dir="2700000" algn="tl">
                    <a:srgbClr val="000000">
                      <a:alpha val="43137"/>
                    </a:srgbClr>
                  </a:outerShdw>
                </a:effectLst>
              </a:rPr>
              <a:t>と</a:t>
            </a:r>
            <a:r>
              <a:rPr lang="en-US" altLang="ja-JP" sz="2800" b="1" i="1" u="sng" dirty="0" smtClean="0">
                <a:effectLst>
                  <a:outerShdw blurRad="38100" dist="38100" dir="2700000" algn="tl">
                    <a:srgbClr val="000000">
                      <a:alpha val="43137"/>
                    </a:srgbClr>
                  </a:outerShdw>
                </a:effectLst>
              </a:rPr>
              <a:t>ES/NS-FEM</a:t>
            </a:r>
            <a:r>
              <a:rPr lang="ja-JP" altLang="en-US" sz="2800" b="1" i="1" u="sng" dirty="0" smtClean="0">
                <a:effectLst>
                  <a:outerShdw blurRad="38100" dist="38100" dir="2700000" algn="tl">
                    <a:srgbClr val="000000">
                      <a:alpha val="43137"/>
                    </a:srgbClr>
                  </a:outerShdw>
                </a:effectLst>
              </a:rPr>
              <a:t>の比較</a:t>
            </a: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1200" b="1" i="1" u="sng" dirty="0" smtClean="0">
              <a:effectLst>
                <a:outerShdw blurRad="38100" dist="38100" dir="2700000" algn="tl">
                  <a:srgbClr val="000000">
                    <a:alpha val="43137"/>
                  </a:srgbClr>
                </a:outerShdw>
              </a:effectLst>
            </a:endParaRPr>
          </a:p>
          <a:p>
            <a:r>
              <a:rPr kumimoji="1" lang="ja-JP" altLang="en-US" sz="2800" dirty="0" smtClean="0"/>
              <a:t>両者の変形形状は互いに酷似している．</a:t>
            </a:r>
            <a:endParaRPr kumimoji="1" lang="en-US" altLang="ja-JP" sz="2800" dirty="0" smtClean="0"/>
          </a:p>
          <a:p>
            <a:r>
              <a:rPr lang="ja-JP" altLang="en-US" sz="2800" dirty="0" smtClean="0"/>
              <a:t>両者共に角部</a:t>
            </a:r>
            <a:r>
              <a:rPr lang="ja-JP" altLang="en-US" sz="2800" dirty="0"/>
              <a:t>でのロッキングが見られる</a:t>
            </a:r>
            <a:r>
              <a:rPr lang="ja-JP" altLang="en-US" sz="2800" dirty="0" smtClean="0"/>
              <a:t>．</a:t>
            </a:r>
            <a:endParaRPr kumimoji="1" lang="en-US" altLang="ja-JP" sz="2800" dirty="0" smtClean="0"/>
          </a:p>
          <a:p>
            <a:r>
              <a:rPr lang="ja-JP" altLang="en-US" sz="2800" dirty="0" smtClean="0"/>
              <a:t>提案</a:t>
            </a:r>
            <a:r>
              <a:rPr lang="ja-JP" altLang="en-US" sz="2800" dirty="0"/>
              <a:t>手法の圧力振動の振幅が</a:t>
            </a:r>
            <a:r>
              <a:rPr lang="en-US" altLang="ja-JP" sz="2800" dirty="0"/>
              <a:t>C3D4H</a:t>
            </a:r>
            <a:r>
              <a:rPr lang="ja-JP" altLang="en-US" sz="2800" dirty="0"/>
              <a:t>の約２倍</a:t>
            </a:r>
            <a:r>
              <a:rPr lang="ja-JP" altLang="en-US" sz="2800" dirty="0" smtClean="0"/>
              <a:t>．</a:t>
            </a:r>
            <a:endParaRPr lang="ja-JP" altLang="en-US" sz="28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33</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r="15886" b="870"/>
          <a:stretch/>
        </p:blipFill>
        <p:spPr>
          <a:xfrm>
            <a:off x="-15081" y="1067980"/>
            <a:ext cx="4767102" cy="3873188"/>
          </a:xfrm>
          <a:prstGeom prst="rect">
            <a:avLst/>
          </a:prstGeom>
        </p:spPr>
      </p:pic>
      <p:sp>
        <p:nvSpPr>
          <p:cNvPr id="6" name="テキスト ボックス 5"/>
          <p:cNvSpPr txBox="1"/>
          <p:nvPr/>
        </p:nvSpPr>
        <p:spPr>
          <a:xfrm>
            <a:off x="1756066" y="1213876"/>
            <a:ext cx="2635914" cy="707886"/>
          </a:xfrm>
          <a:prstGeom prst="rect">
            <a:avLst/>
          </a:prstGeom>
          <a:solidFill>
            <a:schemeClr val="bg1"/>
          </a:solidFill>
        </p:spPr>
        <p:txBody>
          <a:bodyPr wrap="none" rtlCol="0">
            <a:spAutoFit/>
          </a:bodyPr>
          <a:lstStyle/>
          <a:p>
            <a:pPr algn="ctr"/>
            <a:r>
              <a:rPr kumimoji="1" lang="en-US" altLang="ja-JP" sz="2000" dirty="0" smtClean="0">
                <a:solidFill>
                  <a:srgbClr val="0000CC"/>
                </a:solidFill>
              </a:rPr>
              <a:t>C3D4H</a:t>
            </a:r>
          </a:p>
          <a:p>
            <a:pPr algn="ctr"/>
            <a:r>
              <a:rPr kumimoji="1" lang="en-US" altLang="ja-JP" sz="2000" dirty="0" smtClean="0">
                <a:solidFill>
                  <a:srgbClr val="0000CC"/>
                </a:solidFill>
              </a:rPr>
              <a:t>of ABAQUS/Standard</a:t>
            </a:r>
            <a:endParaRPr kumimoji="1" lang="ja-JP" altLang="en-US" sz="2000" dirty="0">
              <a:solidFill>
                <a:srgbClr val="0000CC"/>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022" y="1918428"/>
            <a:ext cx="4084698" cy="3018274"/>
          </a:xfrm>
          <a:prstGeom prst="rect">
            <a:avLst/>
          </a:prstGeom>
        </p:spPr>
      </p:pic>
      <p:sp>
        <p:nvSpPr>
          <p:cNvPr id="9" name="テキスト ボックス 8"/>
          <p:cNvSpPr txBox="1"/>
          <p:nvPr/>
        </p:nvSpPr>
        <p:spPr>
          <a:xfrm>
            <a:off x="5536895" y="1213876"/>
            <a:ext cx="1967205" cy="707886"/>
          </a:xfrm>
          <a:prstGeom prst="rect">
            <a:avLst/>
          </a:prstGeom>
          <a:noFill/>
          <a:ln>
            <a:solidFill>
              <a:schemeClr val="tx1"/>
            </a:solidFill>
          </a:ln>
        </p:spPr>
        <p:txBody>
          <a:bodyPr wrap="none" rtlCol="0">
            <a:spAutoFit/>
          </a:bodyPr>
          <a:lstStyle/>
          <a:p>
            <a:pPr algn="ctr"/>
            <a:r>
              <a:rPr lang="en-US" altLang="ja-JP" sz="2000" dirty="0" smtClean="0">
                <a:solidFill>
                  <a:srgbClr val="FF0000"/>
                </a:solidFill>
              </a:rPr>
              <a:t>Selective</a:t>
            </a:r>
          </a:p>
          <a:p>
            <a:pPr algn="ctr"/>
            <a:r>
              <a:rPr lang="en-US" altLang="ja-JP" sz="2000" b="1" dirty="0" smtClean="0">
                <a:solidFill>
                  <a:srgbClr val="FF0000"/>
                </a:solidFill>
                <a:effectLst>
                  <a:outerShdw blurRad="38100" dist="38100" dir="2700000" algn="tl">
                    <a:srgbClr val="000000">
                      <a:alpha val="43137"/>
                    </a:srgbClr>
                  </a:outerShdw>
                </a:effectLst>
              </a:rPr>
              <a:t>ES</a:t>
            </a:r>
            <a:r>
              <a:rPr lang="en-US" altLang="ja-JP" sz="2000" dirty="0" smtClean="0">
                <a:solidFill>
                  <a:srgbClr val="FF0000"/>
                </a:solidFill>
              </a:rPr>
              <a:t>/NS-FEM-T4</a:t>
            </a:r>
            <a:endParaRPr kumimoji="1" lang="ja-JP" altLang="en-US" sz="2000" dirty="0">
              <a:solidFill>
                <a:srgbClr val="FF0000"/>
              </a:solidFill>
            </a:endParaRPr>
          </a:p>
        </p:txBody>
      </p:sp>
    </p:spTree>
    <p:extLst>
      <p:ext uri="{BB962C8B-B14F-4D97-AF65-F5344CB8AC3E}">
        <p14:creationId xmlns:p14="http://schemas.microsoft.com/office/powerpoint/2010/main" val="657078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超弾性</a:t>
            </a:r>
            <a:r>
              <a:rPr lang="en-US" altLang="ja-JP" dirty="0" smtClean="0"/>
              <a:t>1/8</a:t>
            </a:r>
            <a:r>
              <a:rPr lang="ja-JP" altLang="en-US" dirty="0"/>
              <a:t>円柱の押込解析</a:t>
            </a:r>
            <a:endParaRPr kumimoji="1" lang="ja-JP" altLang="en-US" dirty="0"/>
          </a:p>
        </p:txBody>
      </p:sp>
      <p:sp>
        <p:nvSpPr>
          <p:cNvPr id="10" name="コンテンツ プレースホルダー 9"/>
          <p:cNvSpPr>
            <a:spLocks noGrp="1"/>
          </p:cNvSpPr>
          <p:nvPr>
            <p:ph idx="1"/>
          </p:nvPr>
        </p:nvSpPr>
        <p:spPr/>
        <p:txBody>
          <a:bodyPr/>
          <a:lstStyle/>
          <a:p>
            <a:pPr marL="0" indent="0">
              <a:buNone/>
            </a:pPr>
            <a:r>
              <a:rPr lang="en-US" altLang="ja-JP" sz="2800" b="1" i="1" u="sng" dirty="0" smtClean="0">
                <a:effectLst>
                  <a:outerShdw blurRad="38100" dist="38100" dir="2700000" algn="tl">
                    <a:srgbClr val="000000">
                      <a:alpha val="43137"/>
                    </a:srgbClr>
                  </a:outerShdw>
                </a:effectLst>
              </a:rPr>
              <a:t>ABAQUS</a:t>
            </a:r>
            <a:r>
              <a:rPr lang="ja-JP" altLang="en-US" sz="2800" b="1" i="1" u="sng" dirty="0" smtClean="0">
                <a:effectLst>
                  <a:outerShdw blurRad="38100" dist="38100" dir="2700000" algn="tl">
                    <a:srgbClr val="000000">
                      <a:alpha val="43137"/>
                    </a:srgbClr>
                  </a:outerShdw>
                </a:effectLst>
              </a:rPr>
              <a:t>の</a:t>
            </a:r>
            <a:r>
              <a:rPr lang="en-US" altLang="ja-JP" sz="2800" b="1" i="1" u="sng" dirty="0" smtClean="0">
                <a:effectLst>
                  <a:outerShdw blurRad="38100" dist="38100" dir="2700000" algn="tl">
                    <a:srgbClr val="000000">
                      <a:alpha val="43137"/>
                    </a:srgbClr>
                  </a:outerShdw>
                </a:effectLst>
              </a:rPr>
              <a:t>C3D4H</a:t>
            </a:r>
            <a:r>
              <a:rPr lang="ja-JP" altLang="en-US" sz="2800" b="1" i="1" u="sng" dirty="0" smtClean="0">
                <a:effectLst>
                  <a:outerShdw blurRad="38100" dist="38100" dir="2700000" algn="tl">
                    <a:srgbClr val="000000">
                      <a:alpha val="43137"/>
                    </a:srgbClr>
                  </a:outerShdw>
                </a:effectLst>
              </a:rPr>
              <a:t>と</a:t>
            </a:r>
            <a:r>
              <a:rPr lang="en-US" altLang="ja-JP" sz="2800" b="1" i="1" u="sng" dirty="0" smtClean="0">
                <a:effectLst>
                  <a:outerShdw blurRad="38100" dist="38100" dir="2700000" algn="tl">
                    <a:srgbClr val="000000">
                      <a:alpha val="43137"/>
                    </a:srgbClr>
                  </a:outerShdw>
                </a:effectLst>
              </a:rPr>
              <a:t>FS/NS-FEM</a:t>
            </a:r>
            <a:r>
              <a:rPr lang="ja-JP" altLang="en-US" sz="2800" b="1" i="1" u="sng" dirty="0" smtClean="0">
                <a:effectLst>
                  <a:outerShdw blurRad="38100" dist="38100" dir="2700000" algn="tl">
                    <a:srgbClr val="000000">
                      <a:alpha val="43137"/>
                    </a:srgbClr>
                  </a:outerShdw>
                </a:effectLst>
              </a:rPr>
              <a:t>の比較</a:t>
            </a: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smtClean="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1200" b="1" i="1" u="sng" dirty="0" smtClean="0">
              <a:effectLst>
                <a:outerShdw blurRad="38100" dist="38100" dir="2700000" algn="tl">
                  <a:srgbClr val="000000">
                    <a:alpha val="43137"/>
                  </a:srgbClr>
                </a:outerShdw>
              </a:effectLst>
            </a:endParaRPr>
          </a:p>
          <a:p>
            <a:r>
              <a:rPr lang="ja-JP" altLang="en-US" sz="2800" dirty="0"/>
              <a:t>両者の変形形状は互いに酷似している．</a:t>
            </a:r>
            <a:endParaRPr lang="en-US" altLang="ja-JP" sz="2800" dirty="0"/>
          </a:p>
          <a:p>
            <a:r>
              <a:rPr lang="ja-JP" altLang="en-US" sz="2800" dirty="0"/>
              <a:t>両者共に角部でのロッキングが見られる．</a:t>
            </a:r>
            <a:endParaRPr lang="en-US" altLang="ja-JP" sz="2800" dirty="0"/>
          </a:p>
          <a:p>
            <a:r>
              <a:rPr lang="ja-JP" altLang="en-US" sz="2800" dirty="0"/>
              <a:t>提案手法の圧力振動の振幅が</a:t>
            </a:r>
            <a:r>
              <a:rPr lang="en-US" altLang="ja-JP" sz="2800" dirty="0"/>
              <a:t>C3D4H</a:t>
            </a:r>
            <a:r>
              <a:rPr lang="ja-JP" altLang="en-US" sz="2800" dirty="0"/>
              <a:t>の約２倍</a:t>
            </a:r>
            <a:r>
              <a:rPr lang="ja-JP" altLang="en-US" sz="2800" dirty="0" smtClean="0"/>
              <a:t>．</a:t>
            </a:r>
            <a:endParaRPr kumimoji="1" lang="ja-JP" altLang="en-US" sz="28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34</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r="15886" b="870"/>
          <a:stretch/>
        </p:blipFill>
        <p:spPr>
          <a:xfrm>
            <a:off x="-15081" y="1067980"/>
            <a:ext cx="4767102" cy="3873188"/>
          </a:xfrm>
          <a:prstGeom prst="rect">
            <a:avLst/>
          </a:prstGeom>
        </p:spPr>
      </p:pic>
      <p:sp>
        <p:nvSpPr>
          <p:cNvPr id="6" name="テキスト ボックス 5"/>
          <p:cNvSpPr txBox="1"/>
          <p:nvPr/>
        </p:nvSpPr>
        <p:spPr>
          <a:xfrm>
            <a:off x="1756066" y="1213876"/>
            <a:ext cx="2635914" cy="707886"/>
          </a:xfrm>
          <a:prstGeom prst="rect">
            <a:avLst/>
          </a:prstGeom>
          <a:solidFill>
            <a:schemeClr val="bg1"/>
          </a:solidFill>
        </p:spPr>
        <p:txBody>
          <a:bodyPr wrap="none" rtlCol="0">
            <a:spAutoFit/>
          </a:bodyPr>
          <a:lstStyle/>
          <a:p>
            <a:pPr algn="ctr"/>
            <a:r>
              <a:rPr kumimoji="1" lang="en-US" altLang="ja-JP" sz="2000" dirty="0" smtClean="0">
                <a:solidFill>
                  <a:srgbClr val="0000CC"/>
                </a:solidFill>
              </a:rPr>
              <a:t>C3D4H</a:t>
            </a:r>
          </a:p>
          <a:p>
            <a:pPr algn="ctr"/>
            <a:r>
              <a:rPr kumimoji="1" lang="en-US" altLang="ja-JP" sz="2000" dirty="0" smtClean="0">
                <a:solidFill>
                  <a:srgbClr val="0000CC"/>
                </a:solidFill>
              </a:rPr>
              <a:t>of ABAQUS/Standard</a:t>
            </a:r>
            <a:endParaRPr kumimoji="1" lang="ja-JP" altLang="en-US" sz="2000" dirty="0">
              <a:solidFill>
                <a:srgbClr val="0000CC"/>
              </a:solidFill>
            </a:endParaRPr>
          </a:p>
        </p:txBody>
      </p:sp>
      <p:sp>
        <p:nvSpPr>
          <p:cNvPr id="9" name="テキスト ボックス 8"/>
          <p:cNvSpPr txBox="1"/>
          <p:nvPr/>
        </p:nvSpPr>
        <p:spPr>
          <a:xfrm>
            <a:off x="5544108" y="1213876"/>
            <a:ext cx="1952779" cy="707886"/>
          </a:xfrm>
          <a:prstGeom prst="rect">
            <a:avLst/>
          </a:prstGeom>
          <a:noFill/>
          <a:ln>
            <a:solidFill>
              <a:schemeClr val="tx1"/>
            </a:solidFill>
          </a:ln>
        </p:spPr>
        <p:txBody>
          <a:bodyPr wrap="none" rtlCol="0">
            <a:spAutoFit/>
          </a:bodyPr>
          <a:lstStyle/>
          <a:p>
            <a:pPr algn="ctr"/>
            <a:r>
              <a:rPr lang="en-US" altLang="ja-JP" sz="2000" dirty="0" smtClean="0">
                <a:solidFill>
                  <a:srgbClr val="FF0000"/>
                </a:solidFill>
              </a:rPr>
              <a:t>Selective</a:t>
            </a:r>
          </a:p>
          <a:p>
            <a:pPr algn="ctr"/>
            <a:r>
              <a:rPr lang="en-US" altLang="ja-JP" sz="2000" b="1" dirty="0" smtClean="0">
                <a:solidFill>
                  <a:srgbClr val="FF0000"/>
                </a:solidFill>
                <a:effectLst>
                  <a:outerShdw blurRad="38100" dist="38100" dir="2700000" algn="tl">
                    <a:srgbClr val="000000">
                      <a:alpha val="43137"/>
                    </a:srgbClr>
                  </a:outerShdw>
                </a:effectLst>
              </a:rPr>
              <a:t>FS</a:t>
            </a:r>
            <a:r>
              <a:rPr lang="en-US" altLang="ja-JP" sz="2000" dirty="0" smtClean="0">
                <a:solidFill>
                  <a:srgbClr val="FF0000"/>
                </a:solidFill>
              </a:rPr>
              <a:t>/NS-FEM-T4</a:t>
            </a:r>
            <a:endParaRPr kumimoji="1" lang="ja-JP" altLang="en-US" sz="2000" dirty="0">
              <a:solidFill>
                <a:srgbClr val="FF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030882"/>
            <a:ext cx="3869392" cy="2931851"/>
          </a:xfrm>
          <a:prstGeom prst="rect">
            <a:avLst/>
          </a:prstGeom>
        </p:spPr>
      </p:pic>
    </p:spTree>
    <p:extLst>
      <p:ext uri="{BB962C8B-B14F-4D97-AF65-F5344CB8AC3E}">
        <p14:creationId xmlns:p14="http://schemas.microsoft.com/office/powerpoint/2010/main" val="8601033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Selective S-FEM</a:t>
            </a:r>
            <a:r>
              <a:rPr lang="ja-JP" altLang="en-US" dirty="0" smtClean="0"/>
              <a:t>の３つの問題点</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ja-JP" altLang="en-US" sz="2800" dirty="0" smtClean="0"/>
              <a:t>応力積分の際に</a:t>
            </a:r>
            <a:r>
              <a:rPr lang="en-US" altLang="ja-JP" sz="2800" dirty="0" err="1" smtClean="0"/>
              <a:t>dev</a:t>
            </a:r>
            <a:r>
              <a:rPr lang="en-US" altLang="ja-JP" sz="2800" dirty="0" smtClean="0"/>
              <a:t>/</a:t>
            </a:r>
            <a:r>
              <a:rPr lang="en-US" altLang="ja-JP" sz="2800" dirty="0" err="1" smtClean="0"/>
              <a:t>hyd</a:t>
            </a:r>
            <a:r>
              <a:rPr lang="en-US" altLang="ja-JP" sz="2800" dirty="0" smtClean="0"/>
              <a:t> split</a:t>
            </a:r>
            <a:r>
              <a:rPr lang="ja-JP" altLang="en-US" sz="2800" dirty="0" smtClean="0"/>
              <a:t>を行っている為</a:t>
            </a:r>
            <a:r>
              <a:rPr lang="en-US" altLang="ja-JP" sz="2800" b="1" u="sng" dirty="0" err="1" smtClean="0">
                <a:effectLst>
                  <a:outerShdw blurRad="38100" dist="38100" dir="2700000" algn="tl">
                    <a:srgbClr val="000000">
                      <a:alpha val="43137"/>
                    </a:srgbClr>
                  </a:outerShdw>
                </a:effectLst>
              </a:rPr>
              <a:t>dev</a:t>
            </a:r>
            <a:r>
              <a:rPr lang="en-US" altLang="ja-JP" sz="2800" b="1" u="sng" dirty="0" smtClean="0">
                <a:effectLst>
                  <a:outerShdw blurRad="38100" dist="38100" dir="2700000" algn="tl">
                    <a:srgbClr val="000000">
                      <a:alpha val="43137"/>
                    </a:srgbClr>
                  </a:outerShdw>
                </a:effectLst>
              </a:rPr>
              <a:t>/</a:t>
            </a:r>
            <a:r>
              <a:rPr lang="en-US" altLang="ja-JP" sz="2800" b="1" u="sng" dirty="0" err="1" smtClean="0">
                <a:effectLst>
                  <a:outerShdw blurRad="38100" dist="38100" dir="2700000" algn="tl">
                    <a:srgbClr val="000000">
                      <a:alpha val="43137"/>
                    </a:srgbClr>
                  </a:outerShdw>
                </a:effectLst>
              </a:rPr>
              <a:t>vol</a:t>
            </a:r>
            <a:r>
              <a:rPr lang="ja-JP" altLang="en-US" sz="2800" b="1" u="sng" dirty="0">
                <a:effectLst>
                  <a:outerShdw blurRad="38100" dist="38100" dir="2700000" algn="tl">
                    <a:srgbClr val="000000">
                      <a:alpha val="43137"/>
                    </a:srgbClr>
                  </a:outerShdw>
                </a:effectLst>
              </a:rPr>
              <a:t>カップリング</a:t>
            </a:r>
            <a:r>
              <a:rPr lang="ja-JP" altLang="en-US" sz="2800" dirty="0"/>
              <a:t>のある材料モデルを扱うことが出来ない</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は</a:t>
            </a:r>
            <a:r>
              <a:rPr lang="en-US" altLang="ja-JP" sz="2400" dirty="0" err="1" smtClean="0">
                <a:solidFill>
                  <a:schemeClr val="accent2">
                    <a:lumMod val="50000"/>
                  </a:schemeClr>
                </a:solidFill>
              </a:rPr>
              <a:t>dev</a:t>
            </a:r>
            <a:r>
              <a:rPr lang="en-US" altLang="ja-JP" sz="2400" dirty="0" smtClean="0">
                <a:solidFill>
                  <a:schemeClr val="accent2">
                    <a:lumMod val="50000"/>
                  </a:schemeClr>
                </a:solidFill>
              </a:rPr>
              <a:t>/</a:t>
            </a:r>
            <a:r>
              <a:rPr lang="en-US" altLang="ja-JP" sz="2400" dirty="0" err="1" smtClean="0">
                <a:solidFill>
                  <a:schemeClr val="accent2">
                    <a:lumMod val="50000"/>
                  </a:schemeClr>
                </a:solidFill>
              </a:rPr>
              <a:t>vol</a:t>
            </a:r>
            <a:r>
              <a:rPr lang="ja-JP" altLang="en-US" sz="2400" dirty="0" smtClean="0">
                <a:solidFill>
                  <a:schemeClr val="accent2">
                    <a:lumMod val="50000"/>
                  </a:schemeClr>
                </a:solidFill>
              </a:rPr>
              <a:t>カップリングも扱える．）</a:t>
            </a:r>
            <a:r>
              <a:rPr lang="en-US" altLang="ja-JP" sz="2400" dirty="0" smtClean="0">
                <a:solidFill>
                  <a:schemeClr val="accent2">
                    <a:lumMod val="50000"/>
                  </a:schemeClr>
                </a:solidFill>
              </a:rPr>
              <a:t/>
            </a:r>
            <a:br>
              <a:rPr lang="en-US" altLang="ja-JP" sz="2400" dirty="0" smtClean="0">
                <a:solidFill>
                  <a:schemeClr val="accent2">
                    <a:lumMod val="50000"/>
                  </a:schemeClr>
                </a:solidFill>
              </a:rPr>
            </a:br>
            <a:endParaRPr lang="en-US" altLang="ja-JP" sz="1000" dirty="0" smtClean="0">
              <a:solidFill>
                <a:schemeClr val="accent2">
                  <a:lumMod val="50000"/>
                </a:schemeClr>
              </a:solidFill>
            </a:endParaRPr>
          </a:p>
          <a:p>
            <a:pPr marL="514350" indent="-514350">
              <a:buFont typeface="+mj-lt"/>
              <a:buAutoNum type="arabicPeriod"/>
            </a:pPr>
            <a:r>
              <a:rPr lang="ja-JP" altLang="en-US" sz="2800" dirty="0" smtClean="0"/>
              <a:t>微圧縮材料</a:t>
            </a:r>
            <a:r>
              <a:rPr lang="ja-JP" altLang="en-US" sz="2800" dirty="0"/>
              <a:t>の変形解析において</a:t>
            </a:r>
            <a:r>
              <a:rPr lang="ja-JP" altLang="en-US" sz="2800" dirty="0" smtClean="0"/>
              <a:t>変位・荷重・</a:t>
            </a:r>
            <a:r>
              <a:rPr lang="en-US" altLang="ja-JP" sz="2800" dirty="0" smtClean="0"/>
              <a:t>Mises</a:t>
            </a:r>
            <a:r>
              <a:rPr lang="ja-JP" altLang="en-US" sz="2800" dirty="0"/>
              <a:t>応力は高精度に求められるが，</a:t>
            </a:r>
            <a:r>
              <a:rPr lang="ja-JP" altLang="en-US" sz="2800" b="1" u="sng" dirty="0">
                <a:effectLst>
                  <a:outerShdw blurRad="38100" dist="38100" dir="2700000" algn="tl">
                    <a:srgbClr val="000000">
                      <a:alpha val="43137"/>
                    </a:srgbClr>
                  </a:outerShdw>
                </a:effectLst>
              </a:rPr>
              <a:t>圧力振動</a:t>
            </a:r>
            <a:r>
              <a:rPr lang="ja-JP" altLang="en-US" sz="2800" dirty="0"/>
              <a:t>が起こる為に圧力の精度が悪い</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も圧力振動はあるが，振幅は半分程度．）</a:t>
            </a:r>
            <a:r>
              <a:rPr lang="en-US" altLang="ja-JP" sz="2400" dirty="0" smtClean="0">
                <a:solidFill>
                  <a:schemeClr val="accent2">
                    <a:lumMod val="50000"/>
                  </a:schemeClr>
                </a:solidFill>
              </a:rPr>
              <a:t/>
            </a:r>
            <a:br>
              <a:rPr lang="en-US" altLang="ja-JP" sz="2400" dirty="0" smtClean="0">
                <a:solidFill>
                  <a:schemeClr val="accent2">
                    <a:lumMod val="50000"/>
                  </a:schemeClr>
                </a:solidFill>
              </a:rPr>
            </a:br>
            <a:endParaRPr lang="en-US" altLang="ja-JP" sz="1000" dirty="0" smtClean="0">
              <a:solidFill>
                <a:schemeClr val="accent2">
                  <a:lumMod val="50000"/>
                </a:schemeClr>
              </a:solidFill>
            </a:endParaRPr>
          </a:p>
          <a:p>
            <a:pPr marL="514350" indent="-514350">
              <a:buFont typeface="+mj-lt"/>
              <a:buAutoNum type="arabicPeriod"/>
            </a:pPr>
            <a:r>
              <a:rPr lang="ja-JP" altLang="en-US" sz="2800" dirty="0" smtClean="0"/>
              <a:t>角の節点・辺・面を</a:t>
            </a:r>
            <a:r>
              <a:rPr lang="ja-JP" altLang="en-US" sz="2800" dirty="0"/>
              <a:t>使用する要素が１つしかない場合</a:t>
            </a:r>
            <a:r>
              <a:rPr lang="ja-JP" altLang="en-US" sz="2800" dirty="0" smtClean="0"/>
              <a:t>，それらにはひずみ</a:t>
            </a:r>
            <a:r>
              <a:rPr lang="ja-JP" altLang="en-US" sz="2800" dirty="0"/>
              <a:t>平滑化がかからないため</a:t>
            </a:r>
            <a:r>
              <a:rPr lang="ja-JP" altLang="en-US" sz="2800" b="1" u="sng" dirty="0">
                <a:effectLst>
                  <a:outerShdw blurRad="38100" dist="38100" dir="2700000" algn="tl">
                    <a:srgbClr val="000000">
                      <a:alpha val="43137"/>
                    </a:srgbClr>
                  </a:outerShdw>
                </a:effectLst>
              </a:rPr>
              <a:t>角部がロッキング</a:t>
            </a:r>
            <a:r>
              <a:rPr lang="ja-JP" altLang="en-US" sz="2800" dirty="0"/>
              <a:t>してしまう</a:t>
            </a:r>
            <a:r>
              <a:rPr lang="ja-JP" altLang="en-US" sz="2800" dirty="0" smtClean="0"/>
              <a:t>．</a:t>
            </a:r>
            <a:r>
              <a:rPr lang="en-US" altLang="ja-JP" sz="2800" dirty="0" smtClean="0"/>
              <a:t/>
            </a:r>
            <a:br>
              <a:rPr lang="en-US" altLang="ja-JP" sz="2800" dirty="0" smtClean="0"/>
            </a:br>
            <a:r>
              <a:rPr lang="ja-JP" altLang="en-US" sz="2400" dirty="0" smtClean="0">
                <a:solidFill>
                  <a:schemeClr val="accent2">
                    <a:lumMod val="50000"/>
                  </a:schemeClr>
                </a:solidFill>
              </a:rPr>
              <a:t>（</a:t>
            </a:r>
            <a:r>
              <a:rPr lang="en-US" altLang="ja-JP" sz="2400" dirty="0" smtClean="0">
                <a:solidFill>
                  <a:schemeClr val="accent2">
                    <a:lumMod val="50000"/>
                  </a:schemeClr>
                </a:solidFill>
              </a:rPr>
              <a:t>ABAQUS C3D4H</a:t>
            </a:r>
            <a:r>
              <a:rPr lang="ja-JP" altLang="en-US" sz="2400" dirty="0" smtClean="0">
                <a:solidFill>
                  <a:schemeClr val="accent2">
                    <a:lumMod val="50000"/>
                  </a:schemeClr>
                </a:solidFill>
              </a:rPr>
              <a:t>も同様にロッキングする</a:t>
            </a:r>
            <a:r>
              <a:rPr lang="ja-JP" altLang="en-US" sz="2400" dirty="0">
                <a:solidFill>
                  <a:schemeClr val="accent2">
                    <a:lumMod val="50000"/>
                  </a:schemeClr>
                </a:solidFill>
              </a:rPr>
              <a:t>．</a:t>
            </a:r>
            <a:r>
              <a:rPr lang="ja-JP" altLang="en-US" sz="2400" dirty="0" smtClean="0">
                <a:solidFill>
                  <a:schemeClr val="accent2">
                    <a:lumMod val="50000"/>
                  </a:schemeClr>
                </a:solidFill>
              </a:rPr>
              <a:t>）</a:t>
            </a:r>
            <a:endParaRPr lang="en-US" altLang="ja-JP" sz="2400" dirty="0" smtClean="0">
              <a:solidFill>
                <a:schemeClr val="accent2">
                  <a:lumMod val="50000"/>
                </a:schemeClr>
              </a:solidFill>
            </a:endParaRPr>
          </a:p>
          <a:p>
            <a:pPr marL="514350" indent="-514350">
              <a:buFont typeface="+mj-lt"/>
              <a:buAutoNum type="arabicPeriod"/>
            </a:pPr>
            <a:endParaRPr lang="en-US" altLang="ja-JP" dirty="0"/>
          </a:p>
          <a:p>
            <a:pPr marL="0" indent="0">
              <a:buNone/>
            </a:pPr>
            <a:endParaRPr lang="ja-JP" altLang="en-US" dirty="0"/>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35</a:t>
            </a:fld>
            <a:endParaRPr lang="ja-JP" altLang="en-US" dirty="0"/>
          </a:p>
        </p:txBody>
      </p:sp>
    </p:spTree>
    <p:extLst>
      <p:ext uri="{BB962C8B-B14F-4D97-AF65-F5344CB8AC3E}">
        <p14:creationId xmlns:p14="http://schemas.microsoft.com/office/powerpoint/2010/main" val="954409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3600" dirty="0" smtClean="0"/>
              <a:t>メッシュリゾーニング</a:t>
            </a:r>
            <a:r>
              <a:rPr lang="ja-JP" altLang="en-US" sz="3600" u="sng" dirty="0" smtClean="0"/>
              <a:t>有り</a:t>
            </a:r>
            <a:r>
              <a:rPr lang="ja-JP" altLang="en-US" sz="3600" dirty="0" smtClean="0"/>
              <a:t>のデモ解析例</a:t>
            </a:r>
            <a:r>
              <a:rPr lang="en-US" altLang="ja-JP" sz="3600" dirty="0" smtClean="0"/>
              <a:t/>
            </a:r>
            <a:br>
              <a:rPr lang="en-US" altLang="ja-JP" sz="3600" dirty="0" smtClean="0"/>
            </a:b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36</a:t>
            </a:fld>
            <a:endParaRPr lang="ja-JP" altLang="en-US" dirty="0"/>
          </a:p>
        </p:txBody>
      </p:sp>
    </p:spTree>
    <p:extLst>
      <p:ext uri="{BB962C8B-B14F-4D97-AF65-F5344CB8AC3E}">
        <p14:creationId xmlns:p14="http://schemas.microsoft.com/office/powerpoint/2010/main" val="958100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47"/>
          <p:cNvSpPr>
            <a:spLocks noGrp="1"/>
          </p:cNvSpPr>
          <p:nvPr>
            <p:ph type="title"/>
          </p:nvPr>
        </p:nvSpPr>
        <p:spPr/>
        <p:txBody>
          <a:bodyPr>
            <a:normAutofit/>
          </a:bodyPr>
          <a:lstStyle/>
          <a:p>
            <a:r>
              <a:rPr lang="ja-JP" altLang="en-US" dirty="0" smtClean="0"/>
              <a:t>メッシュリゾーニング手順</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37</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77" y="1550421"/>
            <a:ext cx="2124075" cy="1838325"/>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962" y="1550421"/>
            <a:ext cx="2124075" cy="1838325"/>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840" y="1567362"/>
            <a:ext cx="2171700" cy="1838325"/>
          </a:xfrm>
          <a:prstGeom prst="rect">
            <a:avLst/>
          </a:prstGeom>
        </p:spPr>
      </p:pic>
      <p:sp>
        <p:nvSpPr>
          <p:cNvPr id="9" name="テキスト ボックス 8"/>
          <p:cNvSpPr txBox="1"/>
          <p:nvPr/>
        </p:nvSpPr>
        <p:spPr>
          <a:xfrm>
            <a:off x="119219" y="620688"/>
            <a:ext cx="816377" cy="707886"/>
          </a:xfrm>
          <a:prstGeom prst="rect">
            <a:avLst/>
          </a:prstGeom>
          <a:noFill/>
        </p:spPr>
        <p:txBody>
          <a:bodyPr wrap="none" rtlCol="0">
            <a:spAutoFit/>
          </a:bodyPr>
          <a:lstStyle/>
          <a:p>
            <a:pPr algn="ctr"/>
            <a:r>
              <a:rPr kumimoji="1" lang="en-US" altLang="ja-JP" sz="2000" dirty="0" smtClean="0"/>
              <a:t>Time:</a:t>
            </a:r>
            <a:br>
              <a:rPr kumimoji="1" lang="en-US" altLang="ja-JP" sz="2000" dirty="0" smtClean="0"/>
            </a:br>
            <a:r>
              <a:rPr kumimoji="1" lang="en-US" altLang="ja-JP" sz="2000" i="1" dirty="0" smtClean="0"/>
              <a:t>t</a:t>
            </a:r>
            <a:r>
              <a:rPr kumimoji="1" lang="en-US" altLang="ja-JP" sz="2000" baseline="-25000" dirty="0" smtClean="0"/>
              <a:t>n-1</a:t>
            </a:r>
            <a:endParaRPr kumimoji="1" lang="ja-JP" altLang="en-US" sz="2000" dirty="0"/>
          </a:p>
        </p:txBody>
      </p:sp>
      <p:sp>
        <p:nvSpPr>
          <p:cNvPr id="10" name="テキスト ボックス 9"/>
          <p:cNvSpPr txBox="1"/>
          <p:nvPr/>
        </p:nvSpPr>
        <p:spPr>
          <a:xfrm>
            <a:off x="4145728" y="620688"/>
            <a:ext cx="816377" cy="707886"/>
          </a:xfrm>
          <a:prstGeom prst="rect">
            <a:avLst/>
          </a:prstGeom>
          <a:noFill/>
        </p:spPr>
        <p:txBody>
          <a:bodyPr wrap="none" rtlCol="0">
            <a:spAutoFit/>
          </a:bodyPr>
          <a:lstStyle/>
          <a:p>
            <a:pPr algn="ctr"/>
            <a:r>
              <a:rPr kumimoji="1" lang="en-US" altLang="ja-JP" sz="2000" dirty="0" smtClean="0"/>
              <a:t>Time:</a:t>
            </a:r>
          </a:p>
          <a:p>
            <a:pPr algn="ctr"/>
            <a:r>
              <a:rPr kumimoji="1" lang="en-US" altLang="ja-JP" sz="2000" i="1" dirty="0" err="1" smtClean="0"/>
              <a:t>t</a:t>
            </a:r>
            <a:r>
              <a:rPr kumimoji="1" lang="en-US" altLang="ja-JP" sz="2000" baseline="-25000" dirty="0" err="1" smtClean="0"/>
              <a:t>n</a:t>
            </a:r>
            <a:endParaRPr kumimoji="1" lang="ja-JP" altLang="en-US" sz="2000" dirty="0"/>
          </a:p>
        </p:txBody>
      </p:sp>
      <p:sp>
        <p:nvSpPr>
          <p:cNvPr id="11" name="テキスト ボックス 10"/>
          <p:cNvSpPr txBox="1"/>
          <p:nvPr/>
        </p:nvSpPr>
        <p:spPr>
          <a:xfrm>
            <a:off x="8184115" y="620688"/>
            <a:ext cx="816377" cy="707886"/>
          </a:xfrm>
          <a:prstGeom prst="rect">
            <a:avLst/>
          </a:prstGeom>
          <a:noFill/>
        </p:spPr>
        <p:txBody>
          <a:bodyPr wrap="none" rtlCol="0">
            <a:spAutoFit/>
          </a:bodyPr>
          <a:lstStyle/>
          <a:p>
            <a:pPr algn="ctr"/>
            <a:r>
              <a:rPr kumimoji="1" lang="en-US" altLang="ja-JP" sz="2000" dirty="0" smtClean="0"/>
              <a:t>Time:</a:t>
            </a:r>
          </a:p>
          <a:p>
            <a:pPr algn="ctr"/>
            <a:r>
              <a:rPr kumimoji="1" lang="en-US" altLang="ja-JP" sz="2000" i="1" dirty="0" smtClean="0"/>
              <a:t>t</a:t>
            </a:r>
            <a:r>
              <a:rPr kumimoji="1" lang="en-US" altLang="ja-JP" sz="2000" baseline="-25000" dirty="0" smtClean="0"/>
              <a:t>n+1</a:t>
            </a:r>
            <a:endParaRPr kumimoji="1" lang="ja-JP" altLang="en-US" sz="2000" dirty="0"/>
          </a:p>
        </p:txBody>
      </p:sp>
      <p:sp>
        <p:nvSpPr>
          <p:cNvPr id="12" name="上カーブ矢印 11"/>
          <p:cNvSpPr/>
          <p:nvPr/>
        </p:nvSpPr>
        <p:spPr>
          <a:xfrm>
            <a:off x="259178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4" name="直線コネクタ 13"/>
          <p:cNvCxnSpPr/>
          <p:nvPr/>
        </p:nvCxnSpPr>
        <p:spPr>
          <a:xfrm>
            <a:off x="953598" y="673634"/>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0" y="1342781"/>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244408" y="1340768"/>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043608" y="1340768"/>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172400" y="660550"/>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上カーブ矢印 35"/>
          <p:cNvSpPr/>
          <p:nvPr/>
        </p:nvSpPr>
        <p:spPr>
          <a:xfrm>
            <a:off x="179512"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上カーブ矢印 39"/>
          <p:cNvSpPr/>
          <p:nvPr/>
        </p:nvSpPr>
        <p:spPr>
          <a:xfrm>
            <a:off x="493204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上カーブ矢印 40"/>
          <p:cNvSpPr/>
          <p:nvPr/>
        </p:nvSpPr>
        <p:spPr>
          <a:xfrm>
            <a:off x="7344308"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ボックス 41"/>
          <p:cNvSpPr txBox="1"/>
          <p:nvPr/>
        </p:nvSpPr>
        <p:spPr>
          <a:xfrm>
            <a:off x="114590" y="4169421"/>
            <a:ext cx="1455848" cy="707886"/>
          </a:xfrm>
          <a:prstGeom prst="rect">
            <a:avLst/>
          </a:prstGeom>
          <a:noFill/>
        </p:spPr>
        <p:txBody>
          <a:bodyPr wrap="none" rtlCol="0">
            <a:spAutoFit/>
          </a:bodyPr>
          <a:lstStyle/>
          <a:p>
            <a:pPr algn="ctr"/>
            <a:r>
              <a:rPr kumimoji="1" lang="en-US" altLang="ja-JP" sz="2000" dirty="0" smtClean="0"/>
              <a:t>Solve</a:t>
            </a:r>
          </a:p>
          <a:p>
            <a:pPr algn="ctr"/>
            <a:r>
              <a:rPr kumimoji="1" lang="en-US" altLang="ja-JP" sz="2000" dirty="0" smtClean="0"/>
              <a:t>Equilibrium</a:t>
            </a:r>
            <a:endParaRPr kumimoji="1" lang="ja-JP" altLang="en-US" sz="2000" dirty="0"/>
          </a:p>
        </p:txBody>
      </p:sp>
      <p:sp>
        <p:nvSpPr>
          <p:cNvPr id="43" name="テキスト ボックス 42"/>
          <p:cNvSpPr txBox="1"/>
          <p:nvPr/>
        </p:nvSpPr>
        <p:spPr>
          <a:xfrm>
            <a:off x="2492123" y="4169421"/>
            <a:ext cx="1537601" cy="1015663"/>
          </a:xfrm>
          <a:prstGeom prst="rect">
            <a:avLst/>
          </a:prstGeom>
          <a:noFill/>
        </p:spPr>
        <p:txBody>
          <a:bodyPr wrap="none" rtlCol="0">
            <a:spAutoFit/>
          </a:bodyPr>
          <a:lstStyle/>
          <a:p>
            <a:pPr algn="ctr"/>
            <a:r>
              <a:rPr lang="en-US" altLang="ja-JP" sz="2000" dirty="0" err="1" smtClean="0"/>
              <a:t>Remesh</a:t>
            </a:r>
            <a:endParaRPr lang="en-US" altLang="ja-JP" sz="2000" dirty="0" smtClean="0"/>
          </a:p>
          <a:p>
            <a:pPr algn="ctr"/>
            <a:r>
              <a:rPr lang="en-US" altLang="ja-JP" sz="2000" dirty="0"/>
              <a:t>&amp;</a:t>
            </a:r>
            <a:endParaRPr kumimoji="1" lang="en-US" altLang="ja-JP" sz="2000" dirty="0" smtClean="0"/>
          </a:p>
          <a:p>
            <a:pPr algn="ctr"/>
            <a:r>
              <a:rPr lang="en-US" altLang="ja-JP" sz="2000" b="1" i="1" u="sng" dirty="0" smtClean="0">
                <a:solidFill>
                  <a:srgbClr val="FF0000"/>
                </a:solidFill>
                <a:effectLst>
                  <a:outerShdw blurRad="38100" dist="38100" dir="2700000" algn="tl">
                    <a:srgbClr val="000000">
                      <a:alpha val="43137"/>
                    </a:srgbClr>
                  </a:outerShdw>
                </a:effectLst>
              </a:rPr>
              <a:t>Map States</a:t>
            </a:r>
            <a:endParaRPr kumimoji="1" lang="ja-JP" altLang="en-US" sz="2000" b="1" i="1" u="sng" dirty="0">
              <a:solidFill>
                <a:srgbClr val="FF0000"/>
              </a:solidFill>
              <a:effectLst>
                <a:outerShdw blurRad="38100" dist="38100" dir="2700000" algn="tl">
                  <a:srgbClr val="000000">
                    <a:alpha val="43137"/>
                  </a:srgbClr>
                </a:outerShdw>
              </a:effectLst>
            </a:endParaRPr>
          </a:p>
        </p:txBody>
      </p:sp>
      <p:sp>
        <p:nvSpPr>
          <p:cNvPr id="44" name="テキスト ボックス 43"/>
          <p:cNvSpPr txBox="1"/>
          <p:nvPr/>
        </p:nvSpPr>
        <p:spPr>
          <a:xfrm>
            <a:off x="4896441" y="4169421"/>
            <a:ext cx="1455848" cy="707886"/>
          </a:xfrm>
          <a:prstGeom prst="rect">
            <a:avLst/>
          </a:prstGeom>
          <a:noFill/>
        </p:spPr>
        <p:txBody>
          <a:bodyPr wrap="none" rtlCol="0">
            <a:spAutoFit/>
          </a:bodyPr>
          <a:lstStyle/>
          <a:p>
            <a:pPr algn="ctr"/>
            <a:r>
              <a:rPr lang="en-US" altLang="ja-JP" sz="2000" dirty="0" smtClean="0"/>
              <a:t>Resolve</a:t>
            </a:r>
          </a:p>
          <a:p>
            <a:pPr algn="ctr"/>
            <a:r>
              <a:rPr lang="en-US" altLang="ja-JP" sz="2000" dirty="0" smtClean="0"/>
              <a:t>Equilibrium</a:t>
            </a:r>
            <a:endParaRPr kumimoji="1" lang="ja-JP" altLang="en-US" sz="2000" dirty="0"/>
          </a:p>
        </p:txBody>
      </p:sp>
      <p:sp>
        <p:nvSpPr>
          <p:cNvPr id="45" name="テキスト ボックス 44"/>
          <p:cNvSpPr txBox="1"/>
          <p:nvPr/>
        </p:nvSpPr>
        <p:spPr>
          <a:xfrm>
            <a:off x="7279386" y="4169421"/>
            <a:ext cx="1455848" cy="707886"/>
          </a:xfrm>
          <a:prstGeom prst="rect">
            <a:avLst/>
          </a:prstGeom>
          <a:noFill/>
        </p:spPr>
        <p:txBody>
          <a:bodyPr wrap="none" rtlCol="0">
            <a:spAutoFit/>
          </a:bodyPr>
          <a:lstStyle/>
          <a:p>
            <a:pPr algn="ctr"/>
            <a:r>
              <a:rPr kumimoji="1" lang="en-US" altLang="ja-JP" sz="2000" dirty="0" smtClean="0"/>
              <a:t>Solve</a:t>
            </a:r>
            <a:endParaRPr lang="en-US" altLang="ja-JP" sz="2000" dirty="0">
              <a:solidFill>
                <a:srgbClr val="6600CC"/>
              </a:solidFill>
            </a:endParaRPr>
          </a:p>
          <a:p>
            <a:pPr algn="ctr"/>
            <a:r>
              <a:rPr kumimoji="1" lang="en-US" altLang="ja-JP" sz="2000" dirty="0" smtClean="0"/>
              <a:t>Equilibrium</a:t>
            </a:r>
          </a:p>
        </p:txBody>
      </p:sp>
      <p:sp>
        <p:nvSpPr>
          <p:cNvPr id="46" name="テキスト ボックス 45"/>
          <p:cNvSpPr txBox="1"/>
          <p:nvPr/>
        </p:nvSpPr>
        <p:spPr>
          <a:xfrm>
            <a:off x="2591780" y="1622429"/>
            <a:ext cx="840295" cy="400110"/>
          </a:xfrm>
          <a:prstGeom prst="rect">
            <a:avLst/>
          </a:prstGeom>
          <a:noFill/>
        </p:spPr>
        <p:txBody>
          <a:bodyPr wrap="none" rtlCol="0">
            <a:spAutoFit/>
          </a:bodyPr>
          <a:lstStyle/>
          <a:p>
            <a:r>
              <a:rPr kumimoji="1" lang="en-US" altLang="ja-JP" sz="2000" dirty="0" smtClean="0">
                <a:solidFill>
                  <a:srgbClr val="FF9900"/>
                </a:solidFill>
              </a:rPr>
              <a:t>Force</a:t>
            </a:r>
            <a:endParaRPr kumimoji="1" lang="ja-JP" altLang="en-US" sz="2000" dirty="0">
              <a:solidFill>
                <a:srgbClr val="FF9900"/>
              </a:solidFill>
            </a:endParaRPr>
          </a:p>
        </p:txBody>
      </p:sp>
      <mc:AlternateContent xmlns:mc="http://schemas.openxmlformats.org/markup-compatibility/2006" xmlns:a14="http://schemas.microsoft.com/office/drawing/2010/main">
        <mc:Choice Requires="a14">
          <p:sp>
            <p:nvSpPr>
              <p:cNvPr id="51" name="テキスト ボックス 50"/>
              <p:cNvSpPr txBox="1"/>
              <p:nvPr/>
            </p:nvSpPr>
            <p:spPr>
              <a:xfrm>
                <a:off x="1393826"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1393826" y="3242609"/>
                <a:ext cx="1374864" cy="357342"/>
              </a:xfrm>
              <a:prstGeom prst="rect">
                <a:avLst/>
              </a:prstGeom>
              <a:blipFill rotWithShape="0">
                <a:blip r:embed="rId5"/>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3809204"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oMath>
                  </m:oMathPara>
                </a14:m>
                <a:endParaRPr kumimoji="1" lang="ja-JP" altLang="en-US" sz="2000" dirty="0">
                  <a:solidFill>
                    <a:srgbClr val="FF0000"/>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3809204" y="3242609"/>
                <a:ext cx="1374864" cy="357342"/>
              </a:xfrm>
              <a:prstGeom prst="rect">
                <a:avLst/>
              </a:prstGeom>
              <a:blipFill rotWithShape="0">
                <a:blip r:embed="rId6"/>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p:cNvSpPr txBox="1"/>
              <p:nvPr/>
            </p:nvSpPr>
            <p:spPr>
              <a:xfrm>
                <a:off x="6120172" y="3245307"/>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a:off x="6120172" y="3245307"/>
                <a:ext cx="1374864" cy="357342"/>
              </a:xfrm>
              <a:prstGeom prst="rect">
                <a:avLst/>
              </a:prstGeom>
              <a:blipFill rotWithShape="0">
                <a:blip r:embed="rId7"/>
                <a:stretch>
                  <a:fillRect l="-5263" r="-1754" b="-29508"/>
                </a:stretch>
              </a:blipFill>
              <a:ln>
                <a:solidFill>
                  <a:schemeClr val="tx1"/>
                </a:solidFill>
              </a:ln>
            </p:spPr>
            <p:txBody>
              <a:bodyPr/>
              <a:lstStyle/>
              <a:p>
                <a:r>
                  <a:rPr lang="ja-JP" altLang="en-US">
                    <a:noFill/>
                  </a:rPr>
                  <a:t> </a:t>
                </a:r>
              </a:p>
            </p:txBody>
          </p:sp>
        </mc:Fallback>
      </mc:AlternateContent>
      <p:sp>
        <p:nvSpPr>
          <p:cNvPr id="2" name="テキスト ボックス 1"/>
          <p:cNvSpPr txBox="1"/>
          <p:nvPr/>
        </p:nvSpPr>
        <p:spPr>
          <a:xfrm>
            <a:off x="394414" y="5415607"/>
            <a:ext cx="8355172" cy="461665"/>
          </a:xfrm>
          <a:prstGeom prst="rect">
            <a:avLst/>
          </a:prstGeom>
          <a:solidFill>
            <a:schemeClr val="bg1">
              <a:lumMod val="85000"/>
            </a:schemeClr>
          </a:solidFill>
          <a:scene3d>
            <a:camera prst="orthographicFront"/>
            <a:lightRig rig="threePt" dir="t"/>
          </a:scene3d>
          <a:sp3d>
            <a:bevelT/>
          </a:sp3d>
        </p:spPr>
        <p:txBody>
          <a:bodyPr wrap="none" rtlCol="0">
            <a:spAutoFit/>
          </a:bodyPr>
          <a:lstStyle/>
          <a:p>
            <a:pPr algn="ctr"/>
            <a:r>
              <a:rPr lang="ja-JP" altLang="en-US" sz="2400" dirty="0" smtClean="0"/>
              <a:t>状態量のマッピング処理の内容は材料モデル毎に多少異なる．</a:t>
            </a:r>
            <a:endParaRPr kumimoji="1" lang="en-US" altLang="ja-JP" sz="2400" dirty="0" smtClean="0"/>
          </a:p>
        </p:txBody>
      </p:sp>
    </p:spTree>
    <p:extLst>
      <p:ext uri="{BB962C8B-B14F-4D97-AF65-F5344CB8AC3E}">
        <p14:creationId xmlns:p14="http://schemas.microsoft.com/office/powerpoint/2010/main" val="1898346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状態量のマッピング処理</a:t>
            </a:r>
            <a:endParaRPr kumimoji="1" lang="ja-JP" altLang="en-US" dirty="0"/>
          </a:p>
        </p:txBody>
      </p:sp>
      <mc:AlternateContent xmlns:mc="http://schemas.openxmlformats.org/markup-compatibility/2006" xmlns:a14="http://schemas.microsoft.com/office/drawing/2010/main">
        <mc:Choice Requires="a14">
          <p:sp>
            <p:nvSpPr>
              <p:cNvPr id="4" name="コンテンツ プレースホルダー 3"/>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弾性体および超弾性体の場合</a:t>
                </a:r>
                <a:endParaRPr lang="en-US" altLang="ja-JP" sz="2800" b="1" i="1" u="sng" dirty="0" smtClean="0">
                  <a:effectLst>
                    <a:outerShdw blurRad="38100" dist="38100" dir="2700000" algn="tl">
                      <a:srgbClr val="000000">
                        <a:alpha val="43137"/>
                      </a:srgbClr>
                    </a:outerShdw>
                  </a:effectLst>
                </a:endParaRPr>
              </a:p>
              <a:p>
                <a:pPr marL="0" indent="0" algn="ctr">
                  <a:buNone/>
                </a:pPr>
                <a:endParaRPr lang="en-US" altLang="ja-JP" sz="1000" b="1" i="1" u="sng" dirty="0" smtClean="0">
                  <a:effectLst>
                    <a:outerShdw blurRad="38100" dist="38100" dir="2700000" algn="tl">
                      <a:srgbClr val="000000">
                        <a:alpha val="43137"/>
                      </a:srgbClr>
                    </a:outerShdw>
                  </a:effectLst>
                </a:endParaRPr>
              </a:p>
              <a:p>
                <a:pPr marL="0" indent="0" algn="ctr">
                  <a:buNone/>
                </a:pPr>
                <a:r>
                  <a:rPr lang="en-US" altLang="ja-JP" sz="2800" b="0" dirty="0" smtClean="0"/>
                  <a:t>i.e., </a:t>
                </a: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m:t>
                    </m:r>
                    <m:r>
                      <a:rPr lang="en-US" altLang="ja-JP" sz="2800" b="0" i="1" smtClean="0">
                        <a:latin typeface="Cambria Math"/>
                      </a:rPr>
                      <m:t>𝑇</m:t>
                    </m:r>
                    <m:d>
                      <m:dPr>
                        <m:ctrlPr>
                          <a:rPr lang="en-US" altLang="ja-JP" sz="2800" b="0" i="1" smtClean="0">
                            <a:latin typeface="Cambria Math" panose="02040503050406030204" pitchFamily="18" charset="0"/>
                          </a:rPr>
                        </m:ctrlPr>
                      </m:dPr>
                      <m:e>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𝐹</m:t>
                            </m:r>
                          </m:e>
                        </m:d>
                      </m:e>
                    </m:d>
                    <m:r>
                      <a:rPr lang="en-US" altLang="ja-JP" sz="2800" b="0" i="1" smtClean="0">
                        <a:latin typeface="Cambria Math"/>
                      </a:rPr>
                      <m:t>]</m:t>
                    </m:r>
                  </m:oMath>
                </a14:m>
                <a:endParaRPr lang="en-US" altLang="ja-JP" sz="2800" dirty="0" smtClean="0"/>
              </a:p>
              <a:p>
                <a:pPr marL="0" indent="0" algn="ctr">
                  <a:buNone/>
                </a:pPr>
                <a:endParaRPr lang="en-US" altLang="ja-JP" sz="1000" dirty="0" smtClean="0"/>
              </a:p>
              <a:p>
                <a:r>
                  <a:rPr lang="ja-JP" altLang="en-US" sz="2800" dirty="0" smtClean="0">
                    <a:solidFill>
                      <a:srgbClr val="0000CC"/>
                    </a:solidFill>
                    <a:effectLst/>
                  </a:rPr>
                  <a:t>各</a:t>
                </a:r>
                <a:r>
                  <a:rPr lang="en-US" altLang="ja-JP" sz="2800" dirty="0" smtClean="0">
                    <a:solidFill>
                      <a:srgbClr val="0000CC"/>
                    </a:solidFill>
                    <a:effectLst/>
                  </a:rPr>
                  <a:t>node</a:t>
                </a:r>
                <a:r>
                  <a:rPr lang="ja-JP" altLang="en-US" sz="2800" dirty="0" smtClean="0">
                    <a:solidFill>
                      <a:srgbClr val="0000CC"/>
                    </a:solidFill>
                    <a:effectLst/>
                  </a:rPr>
                  <a:t>の初期位置</a:t>
                </a:r>
                <a14:m>
                  <m:oMath xmlns:m="http://schemas.openxmlformats.org/officeDocument/2006/math">
                    <m:r>
                      <a:rPr lang="en-US" altLang="ja-JP" sz="2800" b="0" i="0" smtClean="0">
                        <a:solidFill>
                          <a:srgbClr val="0000CC"/>
                        </a:solidFill>
                        <a:effectLst/>
                        <a:latin typeface="Cambria Math"/>
                      </a:rPr>
                      <m:t>{</m:t>
                    </m:r>
                    <m:sSup>
                      <m:sSupPr>
                        <m:ctrlPr>
                          <a:rPr lang="en-US" altLang="ja-JP" sz="2800" i="1" smtClean="0">
                            <a:solidFill>
                              <a:srgbClr val="0000CC"/>
                            </a:solidFill>
                            <a:effectLst/>
                            <a:latin typeface="Cambria Math" panose="02040503050406030204" pitchFamily="18" charset="0"/>
                          </a:rPr>
                        </m:ctrlPr>
                      </m:sSupPr>
                      <m:e>
                        <m:r>
                          <a:rPr lang="en-US" altLang="ja-JP" sz="2800" b="0" i="1" smtClean="0">
                            <a:solidFill>
                              <a:srgbClr val="0000CC"/>
                            </a:solidFill>
                            <a:effectLst/>
                            <a:latin typeface="Cambria Math"/>
                          </a:rPr>
                          <m:t>𝑥</m:t>
                        </m:r>
                      </m:e>
                      <m:sup>
                        <m:r>
                          <m:rPr>
                            <m:nor/>
                          </m:rPr>
                          <a:rPr lang="en-US" altLang="ja-JP" sz="2800" smtClean="0">
                            <a:solidFill>
                              <a:srgbClr val="0000CC"/>
                            </a:solidFill>
                            <a:effectLst/>
                            <a:latin typeface="Cambria Math"/>
                          </a:rPr>
                          <m:t>initial</m:t>
                        </m:r>
                      </m:sup>
                    </m:sSup>
                    <m:r>
                      <a:rPr lang="en-US" altLang="ja-JP" sz="2800" b="0" i="0" smtClean="0">
                        <a:solidFill>
                          <a:srgbClr val="0000CC"/>
                        </a:solidFill>
                        <a:effectLst/>
                        <a:latin typeface="Cambria Math"/>
                      </a:rPr>
                      <m:t>}</m:t>
                    </m:r>
                  </m:oMath>
                </a14:m>
                <a:r>
                  <a:rPr lang="ja-JP" altLang="en-US" sz="2800" dirty="0" smtClean="0">
                    <a:solidFill>
                      <a:srgbClr val="0000CC"/>
                    </a:solidFill>
                    <a:effectLst/>
                  </a:rPr>
                  <a:t>を要素形状関数を用いてマップ</a:t>
                </a:r>
                <a:r>
                  <a:rPr lang="ja-JP" altLang="en-US" sz="2800" dirty="0" smtClean="0"/>
                  <a:t>した後，それを用いて各節点・辺・面の</a:t>
                </a:r>
                <a:r>
                  <a:rPr lang="ja-JP" altLang="en-US" sz="2800" dirty="0" smtClean="0">
                    <a:solidFill>
                      <a:schemeClr val="tx1"/>
                    </a:solidFill>
                    <a:effectLst/>
                  </a:rPr>
                  <a:t>変形勾配テンソル</a:t>
                </a:r>
                <a14:m>
                  <m:oMath xmlns:m="http://schemas.openxmlformats.org/officeDocument/2006/math">
                    <m:d>
                      <m:dPr>
                        <m:begChr m:val="["/>
                        <m:endChr m:val="]"/>
                        <m:ctrlPr>
                          <a:rPr lang="en-US" altLang="ja-JP" sz="2800" b="0" i="1" smtClean="0">
                            <a:solidFill>
                              <a:schemeClr val="tx1"/>
                            </a:solidFill>
                            <a:effectLst/>
                            <a:latin typeface="Cambria Math" panose="02040503050406030204" pitchFamily="18" charset="0"/>
                          </a:rPr>
                        </m:ctrlPr>
                      </m:dPr>
                      <m:e>
                        <m:r>
                          <a:rPr lang="en-US" altLang="ja-JP" sz="2800" b="0" i="1" smtClean="0">
                            <a:solidFill>
                              <a:schemeClr val="tx1"/>
                            </a:solidFill>
                            <a:effectLst/>
                            <a:latin typeface="Cambria Math"/>
                          </a:rPr>
                          <m:t>𝐹</m:t>
                        </m:r>
                      </m:e>
                    </m:d>
                  </m:oMath>
                </a14:m>
                <a:r>
                  <a:rPr lang="ja-JP" altLang="en-US" sz="2800" b="0" dirty="0" smtClean="0">
                    <a:effectLst/>
                  </a:rPr>
                  <a:t>を作り直す．（以上，これだけ．）</a:t>
                </a:r>
                <a:endParaRPr lang="en-US" altLang="ja-JP" sz="2800" b="0" dirty="0" smtClean="0">
                  <a:effectLst/>
                </a:endParaRPr>
              </a:p>
            </p:txBody>
          </p:sp>
        </mc:Choice>
        <mc:Fallback xmlns="">
          <p:sp>
            <p:nvSpPr>
              <p:cNvPr id="4" name="コンテンツ プレースホルダー 3"/>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38</a:t>
            </a:fld>
            <a:endParaRPr lang="ja-JP" altLang="en-US" dirty="0"/>
          </a:p>
        </p:txBody>
      </p:sp>
      <p:sp>
        <p:nvSpPr>
          <p:cNvPr id="5" name="テキスト ボックス 4"/>
          <p:cNvSpPr txBox="1"/>
          <p:nvPr/>
        </p:nvSpPr>
        <p:spPr>
          <a:xfrm>
            <a:off x="1568265" y="3556173"/>
            <a:ext cx="6006773" cy="1384995"/>
          </a:xfrm>
          <a:prstGeom prst="rect">
            <a:avLst/>
          </a:prstGeom>
          <a:solidFill>
            <a:schemeClr val="accent1"/>
          </a:solidFill>
          <a:scene3d>
            <a:camera prst="orthographicFront"/>
            <a:lightRig rig="threePt" dir="t"/>
          </a:scene3d>
          <a:sp3d>
            <a:bevelT/>
          </a:sp3d>
        </p:spPr>
        <p:txBody>
          <a:bodyPr wrap="none" rtlCol="0">
            <a:spAutoFit/>
          </a:bodyPr>
          <a:lstStyle/>
          <a:p>
            <a:pPr marL="0" indent="0" algn="ctr">
              <a:buNone/>
            </a:pPr>
            <a:r>
              <a:rPr lang="ja-JP" altLang="en-US" sz="2800" dirty="0" smtClean="0"/>
              <a:t>各節点に</a:t>
            </a:r>
            <a:r>
              <a:rPr lang="ja-JP" altLang="en-US" sz="2800" dirty="0"/>
              <a:t>その初期位置を保持させる</a:t>
            </a:r>
            <a:endParaRPr lang="en-US" altLang="ja-JP" sz="2800" dirty="0"/>
          </a:p>
          <a:p>
            <a:pPr marL="0" indent="0" algn="ctr">
              <a:buNone/>
            </a:pPr>
            <a:r>
              <a:rPr lang="ja-JP" altLang="en-US" sz="2800" dirty="0"/>
              <a:t>ことにより，</a:t>
            </a:r>
            <a:r>
              <a:rPr lang="ja-JP" altLang="en-US" sz="2800" dirty="0">
                <a:solidFill>
                  <a:srgbClr val="FF0000"/>
                </a:solidFill>
              </a:rPr>
              <a:t>除荷を行った際には</a:t>
            </a:r>
            <a:endParaRPr lang="en-US" altLang="ja-JP" sz="2800" dirty="0">
              <a:solidFill>
                <a:srgbClr val="FF0000"/>
              </a:solidFill>
            </a:endParaRPr>
          </a:p>
          <a:p>
            <a:pPr marL="0" indent="0" algn="ctr">
              <a:buNone/>
            </a:pPr>
            <a:r>
              <a:rPr lang="ja-JP" altLang="en-US" sz="2800" dirty="0">
                <a:solidFill>
                  <a:srgbClr val="FF0000"/>
                </a:solidFill>
              </a:rPr>
              <a:t>初期形状に正確に戻すことが出来る</a:t>
            </a:r>
            <a:r>
              <a:rPr lang="ja-JP" altLang="en-US" sz="2800" dirty="0" smtClean="0">
                <a:solidFill>
                  <a:srgbClr val="FF0000"/>
                </a:solidFill>
              </a:rPr>
              <a:t>．</a:t>
            </a:r>
            <a:endParaRPr lang="ja-JP" altLang="en-US" sz="2800" dirty="0">
              <a:solidFill>
                <a:srgbClr val="FF0000"/>
              </a:solidFill>
            </a:endParaRPr>
          </a:p>
        </p:txBody>
      </p:sp>
      <p:sp>
        <p:nvSpPr>
          <p:cNvPr id="6" name="テキスト ボックス 5"/>
          <p:cNvSpPr txBox="1"/>
          <p:nvPr/>
        </p:nvSpPr>
        <p:spPr>
          <a:xfrm>
            <a:off x="1630782" y="5158320"/>
            <a:ext cx="5894562" cy="707886"/>
          </a:xfrm>
          <a:prstGeom prst="rect">
            <a:avLst/>
          </a:prstGeom>
          <a:noFill/>
        </p:spPr>
        <p:txBody>
          <a:bodyPr wrap="none" rtlCol="0">
            <a:spAutoFit/>
          </a:bodyPr>
          <a:lstStyle/>
          <a:p>
            <a:pPr algn="ctr"/>
            <a:r>
              <a:rPr lang="ja-JP" altLang="en-US" sz="2000" dirty="0" smtClean="0"/>
              <a:t>本</a:t>
            </a:r>
            <a:r>
              <a:rPr lang="ja-JP" altLang="en-US" sz="2000" dirty="0"/>
              <a:t>発表</a:t>
            </a:r>
            <a:r>
              <a:rPr lang="ja-JP" altLang="en-US" sz="2000" dirty="0" smtClean="0"/>
              <a:t>の定式化ではこの点を重視．</a:t>
            </a:r>
            <a:endParaRPr kumimoji="1" lang="en-US" altLang="ja-JP" sz="2000" dirty="0" smtClean="0"/>
          </a:p>
          <a:p>
            <a:pPr algn="ctr"/>
            <a:r>
              <a:rPr kumimoji="1" lang="ja-JP" altLang="en-US" sz="2000" dirty="0" smtClean="0"/>
              <a:t>（増分形の定式化を用いると，この点は犠牲になる．）</a:t>
            </a:r>
            <a:endParaRPr kumimoji="1" lang="en-US" altLang="ja-JP" sz="2000" dirty="0" smtClean="0"/>
          </a:p>
        </p:txBody>
      </p:sp>
    </p:spTree>
    <p:extLst>
      <p:ext uri="{BB962C8B-B14F-4D97-AF65-F5344CB8AC3E}">
        <p14:creationId xmlns:p14="http://schemas.microsoft.com/office/powerpoint/2010/main" val="2473034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状態量のマッピング</a:t>
            </a:r>
            <a:r>
              <a:rPr lang="ja-JP" altLang="en-US" dirty="0" smtClean="0"/>
              <a:t>処理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弾塑性体の場合</a:t>
                </a:r>
                <a:endParaRPr kumimoji="1" lang="en-US" altLang="ja-JP" sz="2800" b="1" i="1" u="sng" dirty="0" smtClean="0">
                  <a:effectLst>
                    <a:outerShdw blurRad="38100" dist="38100" dir="2700000" algn="tl">
                      <a:srgbClr val="000000">
                        <a:alpha val="43137"/>
                      </a:srgbClr>
                    </a:outerShdw>
                  </a:effectLst>
                </a:endParaRPr>
              </a:p>
              <a:p>
                <a:pPr marL="0" indent="0">
                  <a:buNone/>
                </a:pPr>
                <a:r>
                  <a:rPr kumimoji="1" lang="ja-JP" altLang="en-US" sz="2400" dirty="0" smtClean="0"/>
                  <a:t>弾性体の場合の処理に加えて下記の処理を行う．</a:t>
                </a:r>
                <a:endParaRPr kumimoji="1" lang="en-US" altLang="ja-JP" sz="1000" dirty="0" smtClean="0"/>
              </a:p>
              <a:p>
                <a:pPr marL="914400" lvl="1" indent="-514350">
                  <a:buFont typeface="+mj-lt"/>
                  <a:buAutoNum type="arabicPeriod"/>
                </a:pPr>
                <a:r>
                  <a:rPr lang="ja-JP" altLang="en-US" sz="2400" dirty="0" smtClean="0"/>
                  <a:t>相当塑性歪み（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𝑒</m:t>
                        </m:r>
                      </m:e>
                      <m:sub>
                        <m:r>
                          <m:rPr>
                            <m:sty m:val="p"/>
                          </m:rPr>
                          <a:rPr lang="en-US" altLang="ja-JP" sz="2400" b="0" i="1" smtClean="0">
                            <a:latin typeface="Cambria Math"/>
                          </a:rPr>
                          <m:t>pl</m:t>
                        </m:r>
                      </m:sub>
                    </m:sSub>
                  </m:oMath>
                </a14:m>
                <a:r>
                  <a:rPr lang="ja-JP" altLang="en-US" sz="2400" dirty="0" smtClean="0"/>
                  <a:t>）や塑性歪み（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1" i="1" smtClean="0">
                            <a:latin typeface="Cambria Math"/>
                          </a:rPr>
                          <m:t>𝑬</m:t>
                        </m:r>
                      </m:e>
                      <m:sub>
                        <m:r>
                          <m:rPr>
                            <m:sty m:val="p"/>
                          </m:rPr>
                          <a:rPr lang="en-US" altLang="ja-JP" sz="2400" b="0" i="1" smtClean="0">
                            <a:latin typeface="Cambria Math"/>
                          </a:rPr>
                          <m:t>pl</m:t>
                        </m:r>
                      </m:sub>
                    </m:sSub>
                  </m:oMath>
                </a14:m>
                <a:r>
                  <a:rPr lang="ja-JP" altLang="en-US" sz="2400" dirty="0" smtClean="0"/>
                  <a:t>）等の</a:t>
                </a:r>
                <a:r>
                  <a:rPr lang="ja-JP" altLang="en-US" sz="2400" u="sng" dirty="0" smtClean="0"/>
                  <a:t>履歴依存状態量</a:t>
                </a:r>
                <a:r>
                  <a:rPr lang="ja-JP" altLang="en-US" sz="2400" dirty="0" smtClean="0"/>
                  <a:t>も同様にマッピングを行う．その際，新メッシュの各節点の状態量は旧メッシュの節点の状態量のみを用いてマッピングを行う．各辺・面の状態量も同様．（節点・辺・面を混ぜない．）</a:t>
                </a:r>
                <a:endParaRPr lang="en-US" altLang="ja-JP" sz="1000" dirty="0"/>
              </a:p>
              <a:p>
                <a:pPr marL="914400" lvl="1" indent="-514350">
                  <a:buFont typeface="+mj-lt"/>
                  <a:buAutoNum type="arabicPeriod"/>
                </a:pPr>
                <a:r>
                  <a:rPr lang="ja-JP" altLang="en-US" sz="2400" dirty="0" smtClean="0"/>
                  <a:t>マッピング後</a:t>
                </a:r>
                <a:r>
                  <a:rPr lang="ja-JP" altLang="en-US" sz="2400" dirty="0"/>
                  <a:t>の弾性</a:t>
                </a:r>
                <a:r>
                  <a:rPr lang="ja-JP" altLang="en-US" sz="2400" dirty="0" smtClean="0"/>
                  <a:t>歪みから</a:t>
                </a:r>
                <a:r>
                  <a:rPr lang="ja-JP" altLang="en-US" sz="2400" dirty="0"/>
                  <a:t>計算される相当応力がマッピング後の相当塑性歪みにおける降伏応力を超えている場合，弾性歪みから得られる応力が</a:t>
                </a:r>
                <a:r>
                  <a:rPr lang="ja-JP" altLang="en-US" sz="2400" dirty="0" smtClean="0"/>
                  <a:t>降伏曲線上</a:t>
                </a:r>
                <a:r>
                  <a:rPr lang="ja-JP" altLang="en-US" sz="2400" dirty="0"/>
                  <a:t>に位置する</a:t>
                </a:r>
                <a:r>
                  <a:rPr lang="ja-JP" altLang="en-US" sz="2400" dirty="0" smtClean="0"/>
                  <a:t>ように</a:t>
                </a:r>
                <a:r>
                  <a:rPr lang="ja-JP" altLang="en-US" sz="2400" dirty="0" smtClean="0">
                    <a:solidFill>
                      <a:srgbClr val="0000CC"/>
                    </a:solidFill>
                  </a:rPr>
                  <a:t>相当</a:t>
                </a:r>
                <a:r>
                  <a:rPr lang="ja-JP" altLang="en-US" sz="2400" dirty="0">
                    <a:solidFill>
                      <a:srgbClr val="0000CC"/>
                    </a:solidFill>
                  </a:rPr>
                  <a:t>塑性歪みを補正</a:t>
                </a:r>
                <a:r>
                  <a:rPr lang="ja-JP" altLang="en-US" sz="2400" dirty="0"/>
                  <a:t>する</a:t>
                </a:r>
                <a:r>
                  <a:rPr lang="ja-JP" altLang="en-US" sz="2400" dirty="0" smtClean="0"/>
                  <a:t>．</a:t>
                </a:r>
                <a:endParaRPr lang="en-US" altLang="ja-JP" sz="2400" dirty="0" smtClean="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smtClean="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smtClean="0"/>
              </a:p>
              <a:p>
                <a:pPr marL="914400" lvl="1" indent="-514350">
                  <a:buFont typeface="+mj-lt"/>
                  <a:buAutoNum type="arabicPeriod"/>
                </a:pP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119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39</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4302124"/>
            <a:ext cx="3648075" cy="2095500"/>
          </a:xfrm>
          <a:prstGeom prst="rect">
            <a:avLst/>
          </a:prstGeom>
        </p:spPr>
      </p:pic>
      <p:sp>
        <p:nvSpPr>
          <p:cNvPr id="9" name="テキスト ボックス 8"/>
          <p:cNvSpPr txBox="1"/>
          <p:nvPr/>
        </p:nvSpPr>
        <p:spPr>
          <a:xfrm>
            <a:off x="600398" y="5085184"/>
            <a:ext cx="4129422" cy="1015663"/>
          </a:xfrm>
          <a:prstGeom prst="rect">
            <a:avLst/>
          </a:prstGeom>
          <a:noFill/>
        </p:spPr>
        <p:txBody>
          <a:bodyPr wrap="square" rtlCol="0">
            <a:spAutoFit/>
          </a:bodyPr>
          <a:lstStyle/>
          <a:p>
            <a:pPr marL="0" lvl="1"/>
            <a:r>
              <a:rPr lang="ja-JP" altLang="en-US" sz="2000" dirty="0"/>
              <a:t>相当塑性歪みの時間的連続性を</a:t>
            </a:r>
            <a:r>
              <a:rPr lang="ja-JP" altLang="en-US" sz="2000" dirty="0" smtClean="0"/>
              <a:t>犠牲に</a:t>
            </a:r>
            <a:r>
              <a:rPr lang="ja-JP" altLang="en-US" sz="2000" dirty="0"/>
              <a:t>する代わりに，応力歪み状態の破綻を防いでいる</a:t>
            </a:r>
            <a:r>
              <a:rPr lang="ja-JP" altLang="en-US" sz="2000" dirty="0" smtClean="0"/>
              <a:t>．</a:t>
            </a:r>
            <a:endParaRPr kumimoji="1" lang="ja-JP" altLang="en-US" sz="2000" dirty="0"/>
          </a:p>
        </p:txBody>
      </p:sp>
    </p:spTree>
    <p:extLst>
      <p:ext uri="{BB962C8B-B14F-4D97-AF65-F5344CB8AC3E}">
        <p14:creationId xmlns:p14="http://schemas.microsoft.com/office/powerpoint/2010/main" val="3449175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微圧縮材料の大変形</a:t>
            </a:r>
            <a:r>
              <a:rPr lang="en-US" altLang="ja-JP" dirty="0" smtClean="0"/>
              <a:t>FEM</a:t>
            </a:r>
            <a:r>
              <a:rPr lang="ja-JP" altLang="en-US" dirty="0" smtClean="0"/>
              <a:t>における諸問題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ロッキング</a:t>
            </a:r>
            <a:endParaRPr kumimoji="1" lang="en-US" altLang="ja-JP" dirty="0" smtClean="0"/>
          </a:p>
          <a:p>
            <a:pPr lvl="1"/>
            <a:r>
              <a:rPr lang="ja-JP" altLang="en-US" dirty="0"/>
              <a:t>せん</a:t>
            </a:r>
            <a:r>
              <a:rPr lang="ja-JP" altLang="en-US" dirty="0" smtClean="0"/>
              <a:t>断ロッキング</a:t>
            </a:r>
            <a:endParaRPr lang="en-US" altLang="ja-JP" dirty="0" smtClean="0"/>
          </a:p>
          <a:p>
            <a:pPr lvl="1"/>
            <a:r>
              <a:rPr kumimoji="1" lang="ja-JP" altLang="en-US" dirty="0" smtClean="0"/>
              <a:t>体積ロッキング</a:t>
            </a:r>
            <a:endParaRPr kumimoji="1" lang="en-US" altLang="ja-JP" dirty="0" smtClean="0"/>
          </a:p>
          <a:p>
            <a:pPr lvl="1"/>
            <a:r>
              <a:rPr lang="ja-JP" altLang="en-US" dirty="0" smtClean="0"/>
              <a:t>アスペクト比硬化</a:t>
            </a:r>
            <a:r>
              <a:rPr lang="en-US" altLang="ja-JP" dirty="0" smtClean="0"/>
              <a:t/>
            </a:r>
            <a:br>
              <a:rPr lang="en-US" altLang="ja-JP" dirty="0" smtClean="0"/>
            </a:br>
            <a:r>
              <a:rPr lang="ja-JP" altLang="en-US" dirty="0" smtClean="0"/>
              <a:t>（要素が扁平になり過ぎるために生ずるロッキング）</a:t>
            </a:r>
            <a:endParaRPr lang="en-US" altLang="ja-JP" dirty="0" smtClean="0"/>
          </a:p>
          <a:p>
            <a:endParaRPr kumimoji="1" lang="en-US" altLang="ja-JP" sz="1000" dirty="0" smtClean="0"/>
          </a:p>
          <a:p>
            <a:r>
              <a:rPr kumimoji="1" lang="ja-JP" altLang="en-US" dirty="0" smtClean="0"/>
              <a:t>圧力振動（チェッカーボード）</a:t>
            </a:r>
            <a:r>
              <a:rPr kumimoji="1" lang="en-US" altLang="ja-JP" dirty="0" smtClean="0"/>
              <a:t/>
            </a:r>
            <a:br>
              <a:rPr kumimoji="1" lang="en-US" altLang="ja-JP" dirty="0" smtClean="0"/>
            </a:br>
            <a:r>
              <a:rPr kumimoji="1" lang="ja-JP" altLang="en-US" sz="2800" dirty="0" smtClean="0"/>
              <a:t>（注</a:t>
            </a:r>
            <a:r>
              <a:rPr lang="ja-JP" altLang="en-US" sz="2800" dirty="0" smtClean="0"/>
              <a:t>：体積ロッキングとは別の問題</a:t>
            </a:r>
            <a:r>
              <a:rPr kumimoji="1" lang="ja-JP" altLang="en-US" sz="2800" dirty="0" smtClean="0"/>
              <a:t>）</a:t>
            </a:r>
            <a:endParaRPr kumimoji="1" lang="en-US" altLang="ja-JP" sz="2800" dirty="0" smtClean="0"/>
          </a:p>
          <a:p>
            <a:endParaRPr lang="en-US" altLang="ja-JP" sz="1000" dirty="0" smtClean="0"/>
          </a:p>
          <a:p>
            <a:r>
              <a:rPr lang="ja-JP" altLang="en-US" dirty="0" smtClean="0"/>
              <a:t>高次要素の精度低下と破綻</a:t>
            </a:r>
            <a:r>
              <a:rPr lang="en-US" altLang="ja-JP" dirty="0" smtClean="0"/>
              <a:t/>
            </a:r>
            <a:br>
              <a:rPr lang="en-US" altLang="ja-JP" dirty="0" smtClean="0"/>
            </a:br>
            <a:r>
              <a:rPr lang="ja-JP" altLang="en-US" sz="2800" dirty="0" smtClean="0"/>
              <a:t>（中間節点が辺の中点から端にずれるにつれ積分精度が低下し，最終的には破綻する．）</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a:t>
            </a:fld>
            <a:endParaRPr lang="ja-JP" altLang="en-US" dirty="0"/>
          </a:p>
        </p:txBody>
      </p:sp>
      <p:sp>
        <p:nvSpPr>
          <p:cNvPr id="5" name="テキスト ボックス 4"/>
          <p:cNvSpPr txBox="1"/>
          <p:nvPr/>
        </p:nvSpPr>
        <p:spPr>
          <a:xfrm>
            <a:off x="5759890" y="1529926"/>
            <a:ext cx="3132589" cy="369332"/>
          </a:xfrm>
          <a:prstGeom prst="rect">
            <a:avLst/>
          </a:prstGeom>
          <a:solidFill>
            <a:schemeClr val="accent1"/>
          </a:solidFill>
        </p:spPr>
        <p:txBody>
          <a:bodyPr wrap="none" rtlCol="0">
            <a:spAutoFit/>
          </a:bodyPr>
          <a:lstStyle/>
          <a:p>
            <a:pPr algn="ctr"/>
            <a:r>
              <a:rPr kumimoji="1" lang="ja-JP" altLang="en-US" dirty="0" smtClean="0"/>
              <a:t>ロッキングフリーな要素が必要</a:t>
            </a:r>
            <a:endParaRPr kumimoji="1" lang="ja-JP" altLang="en-US" dirty="0"/>
          </a:p>
        </p:txBody>
      </p:sp>
      <p:sp>
        <p:nvSpPr>
          <p:cNvPr id="6" name="テキスト ボックス 5"/>
          <p:cNvSpPr txBox="1"/>
          <p:nvPr/>
        </p:nvSpPr>
        <p:spPr>
          <a:xfrm>
            <a:off x="6063390" y="3068960"/>
            <a:ext cx="2831223" cy="369332"/>
          </a:xfrm>
          <a:prstGeom prst="rect">
            <a:avLst/>
          </a:prstGeom>
          <a:solidFill>
            <a:schemeClr val="accent1"/>
          </a:solidFill>
        </p:spPr>
        <p:txBody>
          <a:bodyPr wrap="none" rtlCol="0">
            <a:spAutoFit/>
          </a:bodyPr>
          <a:lstStyle/>
          <a:p>
            <a:pPr algn="ctr"/>
            <a:r>
              <a:rPr kumimoji="1" lang="ja-JP" altLang="en-US" dirty="0" smtClean="0">
                <a:solidFill>
                  <a:srgbClr val="FF0000"/>
                </a:solidFill>
              </a:rPr>
              <a:t>メッシュリゾーニング</a:t>
            </a:r>
            <a:r>
              <a:rPr kumimoji="1" lang="ja-JP" altLang="en-US" dirty="0" smtClean="0"/>
              <a:t>が必要</a:t>
            </a:r>
            <a:endParaRPr kumimoji="1" lang="ja-JP" altLang="en-US" dirty="0"/>
          </a:p>
        </p:txBody>
      </p:sp>
      <p:sp>
        <p:nvSpPr>
          <p:cNvPr id="7" name="テキスト ボックス 6"/>
          <p:cNvSpPr txBox="1"/>
          <p:nvPr/>
        </p:nvSpPr>
        <p:spPr>
          <a:xfrm>
            <a:off x="5729434" y="4257092"/>
            <a:ext cx="3163045" cy="369332"/>
          </a:xfrm>
          <a:prstGeom prst="rect">
            <a:avLst/>
          </a:prstGeom>
          <a:solidFill>
            <a:schemeClr val="accent1"/>
          </a:solidFill>
        </p:spPr>
        <p:txBody>
          <a:bodyPr wrap="none" rtlCol="0">
            <a:spAutoFit/>
          </a:bodyPr>
          <a:lstStyle/>
          <a:p>
            <a:pPr algn="ctr"/>
            <a:r>
              <a:rPr kumimoji="1" lang="ja-JP" altLang="en-US" dirty="0" smtClean="0"/>
              <a:t>圧力振動フリーな要素が必要</a:t>
            </a:r>
            <a:endParaRPr kumimoji="1" lang="ja-JP" altLang="en-US" dirty="0"/>
          </a:p>
        </p:txBody>
      </p:sp>
      <p:sp>
        <p:nvSpPr>
          <p:cNvPr id="8" name="テキスト ボックス 7"/>
          <p:cNvSpPr txBox="1"/>
          <p:nvPr/>
        </p:nvSpPr>
        <p:spPr>
          <a:xfrm>
            <a:off x="6723295" y="5611460"/>
            <a:ext cx="2169184" cy="369332"/>
          </a:xfrm>
          <a:prstGeom prst="rect">
            <a:avLst/>
          </a:prstGeom>
          <a:solidFill>
            <a:schemeClr val="accent1"/>
          </a:solidFill>
        </p:spPr>
        <p:txBody>
          <a:bodyPr wrap="none" rtlCol="0">
            <a:spAutoFit/>
          </a:bodyPr>
          <a:lstStyle/>
          <a:p>
            <a:pPr algn="r"/>
            <a:r>
              <a:rPr kumimoji="1" lang="ja-JP" altLang="en-US" dirty="0" smtClean="0"/>
              <a:t>低次要素が望ましい</a:t>
            </a:r>
            <a:endParaRPr kumimoji="1" lang="en-US" altLang="ja-JP" dirty="0" smtClean="0"/>
          </a:p>
        </p:txBody>
      </p:sp>
    </p:spTree>
    <p:extLst>
      <p:ext uri="{BB962C8B-B14F-4D97-AF65-F5344CB8AC3E}">
        <p14:creationId xmlns:p14="http://schemas.microsoft.com/office/powerpoint/2010/main" val="1582909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724" y="659879"/>
            <a:ext cx="3862129" cy="3309181"/>
          </a:xfrm>
          <a:prstGeom prst="rect">
            <a:avLst/>
          </a:prstGeom>
        </p:spPr>
      </p:pic>
      <p:sp>
        <p:nvSpPr>
          <p:cNvPr id="2" name="タイトル 1"/>
          <p:cNvSpPr>
            <a:spLocks noGrp="1"/>
          </p:cNvSpPr>
          <p:nvPr>
            <p:ph type="title"/>
          </p:nvPr>
        </p:nvSpPr>
        <p:spPr/>
        <p:txBody>
          <a:bodyPr>
            <a:normAutofit/>
          </a:bodyPr>
          <a:lstStyle/>
          <a:p>
            <a:r>
              <a:rPr lang="ja-JP" altLang="en-US" dirty="0" smtClean="0"/>
              <a:t>超弾性ブロックのねじり引張り解析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40</a:t>
            </a:fld>
            <a:endParaRPr lang="ja-JP" altLang="en-US" dirty="0"/>
          </a:p>
        </p:txBody>
      </p:sp>
      <mc:AlternateContent xmlns:mc="http://schemas.openxmlformats.org/markup-compatibility/2006" xmlns:a14="http://schemas.microsoft.com/office/drawing/2010/main">
        <mc:Choice Requires="a14">
          <p:sp>
            <p:nvSpPr>
              <p:cNvPr id="5" name="コンテンツ プレースホルダー 4"/>
              <p:cNvSpPr txBox="1">
                <a:spLocks noGrp="1"/>
              </p:cNvSpPr>
              <p:nvPr>
                <p:ph idx="1"/>
              </p:nvPr>
            </p:nvSpPr>
            <p:spPr>
              <a:xfrm>
                <a:off x="250824" y="623887"/>
                <a:ext cx="8641655" cy="5823133"/>
              </a:xfrm>
              <a:prstGeom prst="rect">
                <a:avLst/>
              </a:prstGeom>
              <a:noFill/>
            </p:spPr>
            <p:txBody>
              <a:bodyPr wrap="square" rtlCol="0">
                <a:spAutoFit/>
              </a:bodyPr>
              <a:lstStyle/>
              <a:p>
                <a:pPr marL="0" indent="0">
                  <a:buNone/>
                </a:pPr>
                <a:r>
                  <a:rPr lang="ja-JP" altLang="en-US" sz="2800" b="1" i="1" u="sng" dirty="0" smtClean="0">
                    <a:effectLst>
                      <a:outerShdw blurRad="38100" dist="38100" dir="2700000" algn="tl">
                        <a:srgbClr val="000000">
                          <a:alpha val="43137"/>
                        </a:srgbClr>
                      </a:outerShdw>
                    </a:effectLst>
                  </a:rPr>
                  <a:t>概要</a:t>
                </a:r>
                <a:endParaRPr lang="en-US" altLang="ja-JP" sz="2400" b="1" i="1" u="sng" dirty="0" smtClean="0">
                  <a:effectLst>
                    <a:outerShdw blurRad="38100" dist="38100" dir="2700000" algn="tl">
                      <a:srgbClr val="000000">
                        <a:alpha val="43137"/>
                      </a:srgbClr>
                    </a:outerShdw>
                  </a:effectLst>
                </a:endParaRPr>
              </a:p>
              <a:p>
                <a:pPr marL="0" indent="0">
                  <a:buNone/>
                </a:pPr>
                <a:endParaRPr lang="en-US" altLang="ja-JP" sz="2400" dirty="0" smtClean="0"/>
              </a:p>
              <a:p>
                <a:pPr marL="342900" indent="-342900">
                  <a:buFont typeface="Wingdings" pitchFamily="2" charset="2"/>
                  <a:buChar char="n"/>
                </a:pPr>
                <a:endParaRPr lang="en-US" altLang="ja-JP" sz="2400" dirty="0"/>
              </a:p>
              <a:p>
                <a:pPr marL="342900" indent="-342900">
                  <a:buFont typeface="Wingdings" pitchFamily="2" charset="2"/>
                  <a:buChar char="n"/>
                </a:pPr>
                <a:endParaRPr lang="en-US" altLang="ja-JP" sz="2400" dirty="0" smtClean="0"/>
              </a:p>
              <a:p>
                <a:pPr marL="0" indent="0">
                  <a:buNone/>
                </a:pPr>
                <a:endParaRPr lang="en-US" altLang="ja-JP" sz="3600" dirty="0"/>
              </a:p>
              <a:p>
                <a:pPr marL="0" indent="0">
                  <a:buNone/>
                </a:pPr>
                <a:endParaRPr lang="en-US" altLang="ja-JP" sz="2400" dirty="0"/>
              </a:p>
              <a:p>
                <a:r>
                  <a:rPr lang="en-US" altLang="ja-JP" sz="2400" dirty="0" smtClean="0"/>
                  <a:t>1 m x 2 m x 4 m </a:t>
                </a:r>
                <a:r>
                  <a:rPr lang="ja-JP" altLang="en-US" sz="2400" dirty="0" smtClean="0"/>
                  <a:t>直方体</a:t>
                </a:r>
                <a:endParaRPr lang="en-US" altLang="ja-JP" sz="2400" dirty="0" smtClean="0"/>
              </a:p>
              <a:p>
                <a:pPr marL="342900" indent="-342900">
                  <a:buFont typeface="Wingdings" pitchFamily="2" charset="2"/>
                  <a:buChar char="n"/>
                </a:pPr>
                <a:r>
                  <a:rPr lang="en-US" altLang="ja-JP" sz="2400" dirty="0" smtClean="0"/>
                  <a:t>Neo-</a:t>
                </a:r>
                <a:r>
                  <a:rPr lang="en-US" altLang="ja-JP" sz="2400" dirty="0" err="1" smtClean="0"/>
                  <a:t>Hookean</a:t>
                </a:r>
                <a:r>
                  <a:rPr lang="ja-JP" altLang="en-US" sz="2400" dirty="0" smtClean="0"/>
                  <a:t>超弾性体：</a:t>
                </a:r>
                <a:r>
                  <a:rPr lang="en-US" altLang="ja-JP" sz="2400" dirty="0" smtClean="0"/>
                  <a:t/>
                </a:r>
                <a:br>
                  <a:rPr lang="en-US" altLang="ja-JP" sz="2400" dirty="0" smtClean="0"/>
                </a:b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𝐶</m:t>
                        </m:r>
                      </m:e>
                      <m:sub>
                        <m:r>
                          <a:rPr lang="en-US" altLang="ja-JP" sz="2400" b="0" i="1" smtClean="0">
                            <a:latin typeface="Cambria Math"/>
                          </a:rPr>
                          <m:t>10</m:t>
                        </m:r>
                      </m:sub>
                    </m:sSub>
                    <m:r>
                      <a:rPr lang="en-US" altLang="ja-JP" sz="2400" b="0" i="1" smtClean="0">
                        <a:latin typeface="Cambria Math"/>
                      </a:rPr>
                      <m:t>=1 </m:t>
                    </m:r>
                    <m:r>
                      <m:rPr>
                        <m:sty m:val="p"/>
                      </m:rPr>
                      <a:rPr lang="en-US" altLang="ja-JP" sz="2400" b="0" i="0" smtClean="0">
                        <a:latin typeface="Cambria Math"/>
                      </a:rPr>
                      <m:t>GPa</m:t>
                    </m:r>
                    <m:r>
                      <a:rPr lang="en-US" altLang="ja-JP" sz="2400" b="0" i="1" smtClean="0">
                        <a:latin typeface="Cambria Math"/>
                      </a:rPr>
                      <m:t>,  </m:t>
                    </m:r>
                    <m:sSub>
                      <m:sSubPr>
                        <m:ctrlPr>
                          <a:rPr lang="en-US" altLang="ja-JP" sz="2400" b="0" i="1" smtClean="0">
                            <a:latin typeface="Cambria Math" panose="02040503050406030204" pitchFamily="18" charset="0"/>
                          </a:rPr>
                        </m:ctrlPr>
                      </m:sSubPr>
                      <m:e>
                        <m:r>
                          <a:rPr lang="en-US" altLang="ja-JP" sz="2400" b="0" i="1" smtClean="0">
                            <a:latin typeface="Cambria Math"/>
                          </a:rPr>
                          <m:t>𝐷</m:t>
                        </m:r>
                      </m:e>
                      <m:sub>
                        <m:r>
                          <a:rPr lang="en-US" altLang="ja-JP" sz="2400" b="0" i="1" smtClean="0">
                            <a:latin typeface="Cambria Math"/>
                          </a:rPr>
                          <m:t>1</m:t>
                        </m:r>
                      </m:sub>
                    </m:sSub>
                    <m:r>
                      <a:rPr lang="en-US" altLang="ja-JP" sz="2400" b="0" i="1" smtClean="0">
                        <a:latin typeface="Cambria Math"/>
                      </a:rPr>
                      <m:t>=400 </m:t>
                    </m:r>
                    <m:r>
                      <m:rPr>
                        <m:sty m:val="p"/>
                      </m:rPr>
                      <a:rPr lang="en-US" altLang="ja-JP" sz="2400" b="0" i="0" smtClean="0">
                        <a:latin typeface="Cambria Math"/>
                      </a:rPr>
                      <m:t>GP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a:rPr>
                          <m:t>a</m:t>
                        </m:r>
                      </m:e>
                      <m:sup>
                        <m:r>
                          <a:rPr lang="en-US" altLang="ja-JP" sz="2400" b="0" i="0" smtClean="0">
                            <a:latin typeface="Cambria Math"/>
                          </a:rPr>
                          <m:t>−1</m:t>
                        </m:r>
                      </m:sup>
                    </m:sSup>
                  </m:oMath>
                </a14:m>
                <a:r>
                  <a:rPr lang="en-US" altLang="ja-JP" sz="2400" dirty="0" smtClean="0"/>
                  <a:t> (</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𝜈</m:t>
                        </m:r>
                      </m:e>
                      <m:sub>
                        <m:r>
                          <a:rPr lang="en-US" altLang="ja-JP" sz="2400" b="0" i="1" smtClean="0">
                            <a:latin typeface="Cambria Math"/>
                          </a:rPr>
                          <m:t>0</m:t>
                        </m:r>
                      </m:sub>
                    </m:sSub>
                    <m:r>
                      <a:rPr lang="en-US" altLang="ja-JP" sz="2400" i="1">
                        <a:latin typeface="Cambria Math"/>
                        <a:ea typeface="Cambria Math"/>
                      </a:rPr>
                      <m:t>≈</m:t>
                    </m:r>
                    <m:r>
                      <a:rPr lang="en-US" altLang="ja-JP" sz="2400" b="0" i="1" smtClean="0">
                        <a:latin typeface="Cambria Math"/>
                      </a:rPr>
                      <m:t>0.48</m:t>
                    </m:r>
                  </m:oMath>
                </a14:m>
                <a:r>
                  <a:rPr lang="en-US" altLang="ja-JP" sz="2400" dirty="0" smtClean="0"/>
                  <a:t>)</a:t>
                </a:r>
                <a:endParaRPr lang="en-US" altLang="ja-JP" sz="2400" dirty="0"/>
              </a:p>
              <a:p>
                <a:r>
                  <a:rPr lang="ja-JP" altLang="en-US" sz="2400" dirty="0" smtClean="0"/>
                  <a:t>下面を完全拘束し，上面を</a:t>
                </a:r>
                <a:r>
                  <a:rPr lang="en-US" altLang="ja-JP" sz="2400" dirty="0" smtClean="0"/>
                  <a:t>360</a:t>
                </a:r>
                <a:r>
                  <a:rPr lang="ja-JP" altLang="en-US" sz="2400" dirty="0" smtClean="0"/>
                  <a:t>度ねじる</a:t>
                </a:r>
                <a:r>
                  <a:rPr lang="en-US" altLang="ja-JP" sz="2400" dirty="0" smtClean="0"/>
                  <a:t> </a:t>
                </a:r>
                <a14:m>
                  <m:oMath xmlns:m="http://schemas.openxmlformats.org/officeDocument/2006/math">
                    <m:r>
                      <a:rPr lang="en-US" altLang="ja-JP" sz="2400" i="1" smtClean="0">
                        <a:latin typeface="Cambria Math"/>
                        <a:ea typeface="Cambria Math"/>
                      </a:rPr>
                      <m:t>⟹</m:t>
                    </m:r>
                  </m:oMath>
                </a14:m>
                <a:r>
                  <a:rPr lang="en-US" altLang="ja-JP" sz="2400" dirty="0" smtClean="0"/>
                  <a:t> </a:t>
                </a:r>
                <a:r>
                  <a:rPr lang="ja-JP" altLang="en-US" sz="2400" dirty="0" smtClean="0"/>
                  <a:t>公称ひずみで</a:t>
                </a:r>
                <a:r>
                  <a:rPr lang="en-US" altLang="ja-JP" sz="2400" dirty="0" smtClean="0"/>
                  <a:t>100%</a:t>
                </a:r>
                <a:r>
                  <a:rPr lang="ja-JP" altLang="en-US" sz="2400" dirty="0" smtClean="0"/>
                  <a:t>引張る </a:t>
                </a:r>
                <a14:m>
                  <m:oMath xmlns:m="http://schemas.openxmlformats.org/officeDocument/2006/math">
                    <m:r>
                      <a:rPr lang="en-US" altLang="ja-JP" sz="2400" i="1">
                        <a:latin typeface="Cambria Math"/>
                        <a:ea typeface="Cambria Math"/>
                      </a:rPr>
                      <m:t>⟹</m:t>
                    </m:r>
                  </m:oMath>
                </a14:m>
                <a:r>
                  <a:rPr lang="en-US" altLang="ja-JP" sz="2400" dirty="0" smtClean="0"/>
                  <a:t> </a:t>
                </a:r>
                <a:r>
                  <a:rPr lang="ja-JP" altLang="en-US" sz="2400" dirty="0" smtClean="0"/>
                  <a:t>ねじりを戻す</a:t>
                </a:r>
                <a:r>
                  <a:rPr lang="en-US" altLang="ja-JP" sz="2400" dirty="0" smtClean="0"/>
                  <a:t> </a:t>
                </a:r>
                <a14:m>
                  <m:oMath xmlns:m="http://schemas.openxmlformats.org/officeDocument/2006/math">
                    <m:r>
                      <a:rPr lang="en-US" altLang="ja-JP" sz="2400" i="1">
                        <a:latin typeface="Cambria Math"/>
                        <a:ea typeface="Cambria Math"/>
                      </a:rPr>
                      <m:t>⟹</m:t>
                    </m:r>
                  </m:oMath>
                </a14:m>
                <a:r>
                  <a:rPr lang="en-US" altLang="ja-JP" sz="2400" dirty="0" smtClean="0"/>
                  <a:t> </a:t>
                </a:r>
                <a:r>
                  <a:rPr lang="ja-JP" altLang="en-US" sz="2400" dirty="0"/>
                  <a:t>引張り</a:t>
                </a:r>
                <a:r>
                  <a:rPr lang="ja-JP" altLang="en-US" sz="2400" dirty="0" smtClean="0"/>
                  <a:t>を戻す</a:t>
                </a:r>
                <a:endParaRPr lang="en-US" altLang="ja-JP" sz="2400" dirty="0" smtClean="0"/>
              </a:p>
              <a:p>
                <a:r>
                  <a:rPr lang="ja-JP" altLang="en-US" sz="2400" dirty="0" smtClean="0"/>
                  <a:t>独自改良版</a:t>
                </a:r>
                <a:r>
                  <a:rPr lang="en-US" altLang="ja-JP" sz="2400" dirty="0" smtClean="0"/>
                  <a:t> </a:t>
                </a:r>
                <a:r>
                  <a:rPr lang="en-US" altLang="ja-JP" sz="2400" dirty="0"/>
                  <a:t>selective FS/NS-FEM </a:t>
                </a:r>
                <a:r>
                  <a:rPr lang="ja-JP" altLang="en-US" sz="2400" dirty="0"/>
                  <a:t>で</a:t>
                </a:r>
                <a:r>
                  <a:rPr lang="ja-JP" altLang="en-US" sz="2400" dirty="0" smtClean="0"/>
                  <a:t>四面体要素を使用</a:t>
                </a:r>
                <a:endParaRPr lang="en-US" altLang="ja-JP" sz="2400" dirty="0"/>
              </a:p>
              <a:p>
                <a:pPr marL="342900" indent="-342900">
                  <a:buFont typeface="Wingdings" pitchFamily="2" charset="2"/>
                  <a:buChar char="n"/>
                </a:pPr>
                <a:r>
                  <a:rPr lang="en-US" altLang="ja-JP" sz="2400" dirty="0" smtClean="0"/>
                  <a:t>90</a:t>
                </a:r>
                <a:r>
                  <a:rPr lang="ja-JP" altLang="en-US" sz="2400" dirty="0" smtClean="0"/>
                  <a:t>度ねじり，および</a:t>
                </a:r>
                <a:r>
                  <a:rPr lang="en-US" altLang="ja-JP" sz="2400" dirty="0" smtClean="0"/>
                  <a:t>50%</a:t>
                </a:r>
                <a:r>
                  <a:rPr lang="ja-JP" altLang="en-US" sz="2400" dirty="0" smtClean="0"/>
                  <a:t>伸縮ごとにメッシュリゾーニングを実施</a:t>
                </a:r>
                <a:endParaRPr lang="en-US" altLang="ja-JP" sz="2400" dirty="0" smtClean="0"/>
              </a:p>
            </p:txBody>
          </p:sp>
        </mc:Choice>
        <mc:Fallback xmlns="">
          <p:sp>
            <p:nvSpPr>
              <p:cNvPr id="5" name="コンテンツ プレースホルダー 4"/>
              <p:cNvSpPr txBox="1">
                <a:spLocks noGrp="1" noRot="1" noChangeAspect="1" noMove="1" noResize="1" noEditPoints="1" noAdjustHandles="1" noChangeArrowheads="1" noChangeShapeType="1" noTextEdit="1"/>
              </p:cNvSpPr>
              <p:nvPr>
                <p:ph idx="1"/>
              </p:nvPr>
            </p:nvSpPr>
            <p:spPr>
              <a:xfrm>
                <a:off x="250824" y="623887"/>
                <a:ext cx="8641655" cy="5823133"/>
              </a:xfrm>
              <a:prstGeom prst="rect">
                <a:avLst/>
              </a:prstGeom>
              <a:blipFill rotWithShape="0">
                <a:blip r:embed="rId3"/>
                <a:stretch>
                  <a:fillRect l="-2539" t="-2301" b="-230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29863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超弾性ブロックの</a:t>
            </a:r>
            <a:r>
              <a:rPr lang="ja-JP" altLang="en-US" dirty="0"/>
              <a:t>ねじり引張り解析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41</a:t>
            </a:fld>
            <a:endParaRPr lang="ja-JP" altLang="en-US" dirty="0"/>
          </a:p>
        </p:txBody>
      </p:sp>
      <p:pic>
        <p:nvPicPr>
          <p:cNvPr id="5" name="twist_stretch_bac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9712" y="663711"/>
            <a:ext cx="5256584" cy="5686367"/>
          </a:xfrm>
          <a:prstGeom prst="rect">
            <a:avLst/>
          </a:prstGeom>
        </p:spPr>
      </p:pic>
      <p:sp>
        <p:nvSpPr>
          <p:cNvPr id="6" name="テキスト ボックス 5"/>
          <p:cNvSpPr txBox="1"/>
          <p:nvPr/>
        </p:nvSpPr>
        <p:spPr>
          <a:xfrm>
            <a:off x="123623" y="656692"/>
            <a:ext cx="1568058" cy="2246769"/>
          </a:xfrm>
          <a:prstGeom prst="rect">
            <a:avLst/>
          </a:prstGeom>
          <a:noFill/>
        </p:spPr>
        <p:txBody>
          <a:bodyPr wrap="none" rtlCol="0">
            <a:spAutoFit/>
          </a:bodyPr>
          <a:lstStyle/>
          <a:p>
            <a:pPr algn="ctr"/>
            <a:r>
              <a:rPr kumimoji="1" lang="ja-JP" altLang="en-US" sz="2000" b="1" i="1" u="sng" dirty="0" smtClean="0">
                <a:effectLst>
                  <a:outerShdw blurRad="38100" dist="38100" dir="2700000" algn="tl">
                    <a:srgbClr val="000000">
                      <a:alpha val="43137"/>
                    </a:srgbClr>
                  </a:outerShdw>
                </a:effectLst>
              </a:rPr>
              <a:t>独自改良版</a:t>
            </a:r>
            <a:endParaRPr kumimoji="1" lang="en-US" altLang="ja-JP" sz="2000" b="1" i="1" u="sng" dirty="0" smtClean="0">
              <a:effectLst>
                <a:outerShdw blurRad="38100" dist="38100" dir="2700000" algn="tl">
                  <a:srgbClr val="000000">
                    <a:alpha val="43137"/>
                  </a:srgbClr>
                </a:outerShdw>
              </a:effectLst>
            </a:endParaRPr>
          </a:p>
          <a:p>
            <a:pPr algn="ctr"/>
            <a:r>
              <a:rPr kumimoji="1" lang="en-US" altLang="ja-JP" sz="2000" b="1" i="1" u="sng" dirty="0" smtClean="0">
                <a:effectLst>
                  <a:outerShdw blurRad="38100" dist="38100" dir="2700000" algn="tl">
                    <a:srgbClr val="000000">
                      <a:alpha val="43137"/>
                    </a:srgbClr>
                  </a:outerShdw>
                </a:effectLst>
              </a:rPr>
              <a:t>selective</a:t>
            </a:r>
            <a:br>
              <a:rPr kumimoji="1" lang="en-US" altLang="ja-JP" sz="2000" b="1" i="1" u="sng" dirty="0" smtClean="0">
                <a:effectLst>
                  <a:outerShdw blurRad="38100" dist="38100" dir="2700000" algn="tl">
                    <a:srgbClr val="000000">
                      <a:alpha val="43137"/>
                    </a:srgbClr>
                  </a:outerShdw>
                </a:effectLst>
              </a:rPr>
            </a:br>
            <a:r>
              <a:rPr kumimoji="1" lang="en-US" altLang="ja-JP" sz="2000" b="1" i="1" u="sng" dirty="0" smtClean="0">
                <a:effectLst>
                  <a:outerShdw blurRad="38100" dist="38100" dir="2700000" algn="tl">
                    <a:srgbClr val="000000">
                      <a:alpha val="43137"/>
                    </a:srgbClr>
                  </a:outerShdw>
                </a:effectLst>
              </a:rPr>
              <a:t>FS/NS-FEM</a:t>
            </a:r>
            <a:br>
              <a:rPr kumimoji="1" lang="en-US" altLang="ja-JP" sz="2000" b="1" i="1" u="sng" dirty="0" smtClean="0">
                <a:effectLst>
                  <a:outerShdw blurRad="38100" dist="38100" dir="2700000" algn="tl">
                    <a:srgbClr val="000000">
                      <a:alpha val="43137"/>
                    </a:srgbClr>
                  </a:outerShdw>
                </a:effectLst>
              </a:rPr>
            </a:br>
            <a:r>
              <a:rPr kumimoji="1" lang="ja-JP" altLang="en-US" sz="2000" b="1" i="1" u="sng" dirty="0" smtClean="0">
                <a:effectLst>
                  <a:outerShdw blurRad="38100" dist="38100" dir="2700000" algn="tl">
                    <a:srgbClr val="000000">
                      <a:alpha val="43137"/>
                    </a:srgbClr>
                  </a:outerShdw>
                </a:effectLst>
              </a:rPr>
              <a:t>の結果</a:t>
            </a:r>
            <a:r>
              <a:rPr kumimoji="1" lang="en-US" altLang="ja-JP" sz="2000" b="1" i="1" u="sng" dirty="0" smtClean="0">
                <a:effectLst>
                  <a:outerShdw blurRad="38100" dist="38100" dir="2700000" algn="tl">
                    <a:srgbClr val="000000">
                      <a:alpha val="43137"/>
                    </a:srgbClr>
                  </a:outerShdw>
                </a:effectLst>
              </a:rPr>
              <a:t/>
            </a:r>
            <a:br>
              <a:rPr kumimoji="1" lang="en-US" altLang="ja-JP" sz="2000" b="1" i="1" u="sng" dirty="0" smtClean="0">
                <a:effectLst>
                  <a:outerShdw blurRad="38100" dist="38100" dir="2700000" algn="tl">
                    <a:srgbClr val="000000">
                      <a:alpha val="43137"/>
                    </a:srgbClr>
                  </a:outerShdw>
                </a:effectLst>
              </a:rPr>
            </a:br>
            <a:r>
              <a:rPr kumimoji="1" lang="ja-JP" altLang="en-US" sz="2000" dirty="0" smtClean="0">
                <a:solidFill>
                  <a:srgbClr val="FF0000"/>
                </a:solidFill>
              </a:rPr>
              <a:t>メッシュ</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リゾーニング</a:t>
            </a:r>
            <a:endParaRPr kumimoji="1" lang="en-US" altLang="ja-JP" sz="2000" dirty="0" smtClean="0">
              <a:solidFill>
                <a:srgbClr val="FF0000"/>
              </a:solidFill>
            </a:endParaRPr>
          </a:p>
          <a:p>
            <a:pPr algn="ctr"/>
            <a:r>
              <a:rPr kumimoji="1" lang="ja-JP" altLang="en-US" sz="2000" dirty="0" smtClean="0">
                <a:solidFill>
                  <a:srgbClr val="FF0000"/>
                </a:solidFill>
              </a:rPr>
              <a:t>あり</a:t>
            </a:r>
            <a:endParaRPr kumimoji="1" lang="ja-JP" altLang="en-US" sz="2000" dirty="0">
              <a:solidFill>
                <a:srgbClr val="FF0000"/>
              </a:solidFill>
            </a:endParaRPr>
          </a:p>
        </p:txBody>
      </p:sp>
      <p:sp>
        <p:nvSpPr>
          <p:cNvPr id="8" name="テキスト ボックス 7"/>
          <p:cNvSpPr txBox="1"/>
          <p:nvPr/>
        </p:nvSpPr>
        <p:spPr>
          <a:xfrm>
            <a:off x="7416316" y="663711"/>
            <a:ext cx="1568058" cy="2246769"/>
          </a:xfrm>
          <a:prstGeom prst="rect">
            <a:avLst/>
          </a:prstGeom>
          <a:noFill/>
        </p:spPr>
        <p:txBody>
          <a:bodyPr wrap="none" rtlCol="0">
            <a:spAutoFit/>
          </a:bodyPr>
          <a:lstStyle/>
          <a:p>
            <a:pPr algn="ctr"/>
            <a:r>
              <a:rPr kumimoji="1" lang="ja-JP" altLang="en-US" sz="2000" b="1" i="1" u="sng" dirty="0" smtClean="0">
                <a:effectLst>
                  <a:outerShdw blurRad="38100" dist="38100" dir="2700000" algn="tl">
                    <a:srgbClr val="000000">
                      <a:alpha val="43137"/>
                    </a:srgbClr>
                  </a:outerShdw>
                </a:effectLst>
              </a:rPr>
              <a:t>独自改良版</a:t>
            </a:r>
            <a:endParaRPr kumimoji="1" lang="en-US" altLang="ja-JP" sz="2000" b="1" i="1" u="sng" dirty="0" smtClean="0">
              <a:effectLst>
                <a:outerShdw blurRad="38100" dist="38100" dir="2700000" algn="tl">
                  <a:srgbClr val="000000">
                    <a:alpha val="43137"/>
                  </a:srgbClr>
                </a:outerShdw>
              </a:effectLst>
            </a:endParaRPr>
          </a:p>
          <a:p>
            <a:pPr algn="ctr"/>
            <a:r>
              <a:rPr kumimoji="1" lang="en-US" altLang="ja-JP" sz="2000" b="1" i="1" u="sng" dirty="0" smtClean="0">
                <a:effectLst>
                  <a:outerShdw blurRad="38100" dist="38100" dir="2700000" algn="tl">
                    <a:srgbClr val="000000">
                      <a:alpha val="43137"/>
                    </a:srgbClr>
                  </a:outerShdw>
                </a:effectLst>
              </a:rPr>
              <a:t>selective</a:t>
            </a:r>
            <a:br>
              <a:rPr kumimoji="1" lang="en-US" altLang="ja-JP" sz="2000" b="1" i="1" u="sng" dirty="0" smtClean="0">
                <a:effectLst>
                  <a:outerShdw blurRad="38100" dist="38100" dir="2700000" algn="tl">
                    <a:srgbClr val="000000">
                      <a:alpha val="43137"/>
                    </a:srgbClr>
                  </a:outerShdw>
                </a:effectLst>
              </a:rPr>
            </a:br>
            <a:r>
              <a:rPr kumimoji="1" lang="en-US" altLang="ja-JP" sz="2000" b="1" i="1" u="sng" dirty="0" smtClean="0">
                <a:effectLst>
                  <a:outerShdw blurRad="38100" dist="38100" dir="2700000" algn="tl">
                    <a:srgbClr val="000000">
                      <a:alpha val="43137"/>
                    </a:srgbClr>
                  </a:outerShdw>
                </a:effectLst>
              </a:rPr>
              <a:t>FS/NS-FEM</a:t>
            </a:r>
            <a:br>
              <a:rPr kumimoji="1" lang="en-US" altLang="ja-JP" sz="2000" b="1" i="1" u="sng" dirty="0" smtClean="0">
                <a:effectLst>
                  <a:outerShdw blurRad="38100" dist="38100" dir="2700000" algn="tl">
                    <a:srgbClr val="000000">
                      <a:alpha val="43137"/>
                    </a:srgbClr>
                  </a:outerShdw>
                </a:effectLst>
              </a:rPr>
            </a:br>
            <a:r>
              <a:rPr kumimoji="1" lang="ja-JP" altLang="en-US" sz="2000" b="1" i="1" u="sng" dirty="0" smtClean="0">
                <a:effectLst>
                  <a:outerShdw blurRad="38100" dist="38100" dir="2700000" algn="tl">
                    <a:srgbClr val="000000">
                      <a:alpha val="43137"/>
                    </a:srgbClr>
                  </a:outerShdw>
                </a:effectLst>
              </a:rPr>
              <a:t>の結果</a:t>
            </a:r>
            <a:r>
              <a:rPr kumimoji="1" lang="en-US" altLang="ja-JP" sz="2000" b="1" i="1" u="sng" dirty="0" smtClean="0">
                <a:effectLst>
                  <a:outerShdw blurRad="38100" dist="38100" dir="2700000" algn="tl">
                    <a:srgbClr val="000000">
                      <a:alpha val="43137"/>
                    </a:srgbClr>
                  </a:outerShdw>
                </a:effectLst>
              </a:rPr>
              <a:t/>
            </a:r>
            <a:br>
              <a:rPr kumimoji="1" lang="en-US" altLang="ja-JP" sz="2000" b="1" i="1" u="sng" dirty="0" smtClean="0">
                <a:effectLst>
                  <a:outerShdw blurRad="38100" dist="38100" dir="2700000" algn="tl">
                    <a:srgbClr val="000000">
                      <a:alpha val="43137"/>
                    </a:srgbClr>
                  </a:outerShdw>
                </a:effectLst>
              </a:rPr>
            </a:br>
            <a:r>
              <a:rPr kumimoji="1" lang="ja-JP" altLang="en-US" sz="2000" dirty="0" smtClean="0">
                <a:solidFill>
                  <a:srgbClr val="0000CC"/>
                </a:solidFill>
              </a:rPr>
              <a:t>メッシュ</a:t>
            </a:r>
            <a:r>
              <a:rPr kumimoji="1" lang="en-US" altLang="ja-JP" sz="2000" dirty="0" smtClean="0">
                <a:solidFill>
                  <a:srgbClr val="0000CC"/>
                </a:solidFill>
              </a:rPr>
              <a:t/>
            </a:r>
            <a:br>
              <a:rPr kumimoji="1" lang="en-US" altLang="ja-JP" sz="2000" dirty="0" smtClean="0">
                <a:solidFill>
                  <a:srgbClr val="0000CC"/>
                </a:solidFill>
              </a:rPr>
            </a:br>
            <a:r>
              <a:rPr kumimoji="1" lang="ja-JP" altLang="en-US" sz="2000" dirty="0" smtClean="0">
                <a:solidFill>
                  <a:srgbClr val="0000CC"/>
                </a:solidFill>
              </a:rPr>
              <a:t>リゾーニング</a:t>
            </a:r>
            <a:endParaRPr kumimoji="1" lang="en-US" altLang="ja-JP" sz="2000" dirty="0" smtClean="0">
              <a:solidFill>
                <a:srgbClr val="0000CC"/>
              </a:solidFill>
            </a:endParaRPr>
          </a:p>
          <a:p>
            <a:pPr algn="ctr"/>
            <a:r>
              <a:rPr lang="ja-JP" altLang="en-US" sz="2000" dirty="0">
                <a:solidFill>
                  <a:srgbClr val="0000CC"/>
                </a:solidFill>
              </a:rPr>
              <a:t>なし</a:t>
            </a:r>
            <a:endParaRPr kumimoji="1" lang="ja-JP" altLang="en-US" sz="2000" dirty="0">
              <a:solidFill>
                <a:srgbClr val="0000CC"/>
              </a:solidFill>
            </a:endParaRPr>
          </a:p>
        </p:txBody>
      </p:sp>
    </p:spTree>
    <p:extLst>
      <p:ext uri="{BB962C8B-B14F-4D97-AF65-F5344CB8AC3E}">
        <p14:creationId xmlns:p14="http://schemas.microsoft.com/office/powerpoint/2010/main" val="25616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21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dirty="0" smtClean="0"/>
              <a:t>超弾性ブロックの</a:t>
            </a:r>
            <a:r>
              <a:rPr lang="ja-JP" altLang="en-US" dirty="0"/>
              <a:t>ねじり引張り解析</a:t>
            </a:r>
            <a:endParaRPr kumimoji="1" lang="ja-JP" altLang="en-US" dirty="0"/>
          </a:p>
        </p:txBody>
      </p:sp>
      <p:sp>
        <p:nvSpPr>
          <p:cNvPr id="6" name="コンテンツ プレースホルダー 5"/>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最終状態の残留変位</a:t>
            </a:r>
            <a:endParaRPr kumimoji="1" lang="ja-JP" altLang="en-US" sz="2800" b="1" i="1" u="sng" dirty="0">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42</a:t>
            </a:fld>
            <a:endParaRPr lang="ja-JP" altLang="en-US" dirty="0"/>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23760"/>
          <a:stretch/>
        </p:blipFill>
        <p:spPr>
          <a:xfrm>
            <a:off x="1452562" y="1088740"/>
            <a:ext cx="6238875" cy="5126912"/>
          </a:xfrm>
          <a:prstGeom prst="rect">
            <a:avLst/>
          </a:prstGeom>
        </p:spPr>
      </p:pic>
      <p:sp>
        <p:nvSpPr>
          <p:cNvPr id="2" name="テキスト ボックス 1"/>
          <p:cNvSpPr txBox="1"/>
          <p:nvPr/>
        </p:nvSpPr>
        <p:spPr>
          <a:xfrm>
            <a:off x="0" y="4150855"/>
            <a:ext cx="1545616" cy="2246769"/>
          </a:xfrm>
          <a:prstGeom prst="rect">
            <a:avLst/>
          </a:prstGeom>
          <a:solidFill>
            <a:schemeClr val="accent1"/>
          </a:solidFill>
          <a:scene3d>
            <a:camera prst="orthographicFront"/>
            <a:lightRig rig="threePt" dir="t"/>
          </a:scene3d>
          <a:sp3d>
            <a:bevelT/>
          </a:sp3d>
        </p:spPr>
        <p:txBody>
          <a:bodyPr wrap="none" rtlCol="0">
            <a:spAutoFit/>
          </a:bodyPr>
          <a:lstStyle/>
          <a:p>
            <a:pPr algn="ctr"/>
            <a:r>
              <a:rPr kumimoji="1" lang="ja-JP" altLang="en-US" sz="2000" dirty="0" smtClean="0"/>
              <a:t>多数回</a:t>
            </a:r>
            <a:endParaRPr kumimoji="1" lang="en-US" altLang="ja-JP" sz="2000" dirty="0" smtClean="0"/>
          </a:p>
          <a:p>
            <a:pPr algn="ctr"/>
            <a:r>
              <a:rPr kumimoji="1" lang="ja-JP" altLang="en-US" sz="2000" dirty="0" smtClean="0"/>
              <a:t>メッシュ</a:t>
            </a:r>
            <a:endParaRPr kumimoji="1" lang="en-US" altLang="ja-JP" sz="2000" dirty="0" smtClean="0"/>
          </a:p>
          <a:p>
            <a:pPr algn="ctr"/>
            <a:r>
              <a:rPr kumimoji="1" lang="ja-JP" altLang="en-US" sz="2000" dirty="0" smtClean="0"/>
              <a:t>リゾーニング</a:t>
            </a:r>
            <a:endParaRPr kumimoji="1" lang="en-US" altLang="ja-JP" sz="2000" dirty="0" smtClean="0"/>
          </a:p>
          <a:p>
            <a:pPr algn="ctr"/>
            <a:r>
              <a:rPr lang="ja-JP" altLang="en-US" sz="2000" dirty="0" smtClean="0"/>
              <a:t>を行っても</a:t>
            </a:r>
            <a:endParaRPr lang="en-US" altLang="ja-JP" sz="2000" dirty="0" smtClean="0"/>
          </a:p>
          <a:p>
            <a:pPr algn="ctr"/>
            <a:r>
              <a:rPr kumimoji="1" lang="ja-JP" altLang="en-US" sz="2000" dirty="0" smtClean="0"/>
              <a:t>正確に</a:t>
            </a:r>
            <a:endParaRPr kumimoji="1" lang="en-US" altLang="ja-JP" sz="2000" dirty="0" smtClean="0"/>
          </a:p>
          <a:p>
            <a:pPr algn="ctr"/>
            <a:r>
              <a:rPr kumimoji="1" lang="ja-JP" altLang="en-US" sz="2000" dirty="0" smtClean="0"/>
              <a:t>元の位置に</a:t>
            </a:r>
            <a:endParaRPr kumimoji="1" lang="en-US" altLang="ja-JP" sz="2000" dirty="0" smtClean="0"/>
          </a:p>
          <a:p>
            <a:pPr algn="ctr"/>
            <a:r>
              <a:rPr lang="ja-JP" altLang="en-US" sz="2000" dirty="0"/>
              <a:t>戻って</a:t>
            </a:r>
            <a:r>
              <a:rPr lang="ja-JP" altLang="en-US" sz="2000" dirty="0" smtClean="0"/>
              <a:t>いる</a:t>
            </a:r>
            <a:r>
              <a:rPr lang="en-US" altLang="ja-JP" sz="2000" dirty="0" smtClean="0"/>
              <a:t>!!</a:t>
            </a:r>
            <a:endParaRPr kumimoji="1" lang="ja-JP" altLang="en-US" sz="2000" dirty="0"/>
          </a:p>
        </p:txBody>
      </p:sp>
      <p:sp>
        <p:nvSpPr>
          <p:cNvPr id="7" name="テキスト ボックス 6"/>
          <p:cNvSpPr txBox="1"/>
          <p:nvPr/>
        </p:nvSpPr>
        <p:spPr>
          <a:xfrm>
            <a:off x="4824028" y="1340768"/>
            <a:ext cx="1935145" cy="369332"/>
          </a:xfrm>
          <a:prstGeom prst="rect">
            <a:avLst/>
          </a:prstGeom>
          <a:solidFill>
            <a:schemeClr val="bg1">
              <a:lumMod val="85000"/>
            </a:schemeClr>
          </a:solidFill>
        </p:spPr>
        <p:txBody>
          <a:bodyPr wrap="none" rtlCol="0">
            <a:spAutoFit/>
          </a:bodyPr>
          <a:lstStyle/>
          <a:p>
            <a:r>
              <a:rPr kumimoji="1" lang="en-US" altLang="ja-JP" dirty="0" smtClean="0"/>
              <a:t>=</a:t>
            </a:r>
            <a:r>
              <a:rPr kumimoji="1" lang="ja-JP" altLang="en-US" dirty="0" smtClean="0"/>
              <a:t>収束計算の残差</a:t>
            </a:r>
            <a:endParaRPr kumimoji="1" lang="ja-JP" altLang="en-US" dirty="0"/>
          </a:p>
        </p:txBody>
      </p:sp>
    </p:spTree>
    <p:extLst>
      <p:ext uri="{BB962C8B-B14F-4D97-AF65-F5344CB8AC3E}">
        <p14:creationId xmlns:p14="http://schemas.microsoft.com/office/powerpoint/2010/main" val="2000323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弾塑性円柱のせん断ネッキング</a:t>
            </a:r>
            <a:r>
              <a:rPr lang="ja-JP" altLang="en-US" dirty="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smtClean="0"/>
          </a:p>
          <a:p>
            <a:r>
              <a:rPr lang="ja-JP" altLang="en-US" sz="2800" dirty="0" smtClean="0"/>
              <a:t>３次元，</a:t>
            </a:r>
            <a:r>
              <a:rPr lang="ja-JP" altLang="en-US" sz="2800" dirty="0"/>
              <a:t>静的</a:t>
            </a:r>
            <a:r>
              <a:rPr lang="ja-JP" altLang="en-US" sz="2800" dirty="0" smtClean="0"/>
              <a:t>，直径</a:t>
            </a:r>
            <a:r>
              <a:rPr lang="en-US" altLang="ja-JP" sz="2800" dirty="0" smtClean="0"/>
              <a:t>1 </a:t>
            </a:r>
            <a:r>
              <a:rPr lang="en-US" altLang="ja-JP" sz="2800" dirty="0"/>
              <a:t>m </a:t>
            </a:r>
            <a:r>
              <a:rPr lang="ja-JP" altLang="en-US" sz="2800" dirty="0"/>
              <a:t>長</a:t>
            </a:r>
            <a:r>
              <a:rPr lang="ja-JP" altLang="en-US" sz="2800" dirty="0" smtClean="0"/>
              <a:t>さ</a:t>
            </a:r>
            <a:r>
              <a:rPr lang="en-US" altLang="ja-JP" sz="2800" dirty="0" smtClean="0"/>
              <a:t>1 m</a:t>
            </a:r>
            <a:r>
              <a:rPr lang="ja-JP" altLang="en-US" sz="2800" dirty="0" smtClean="0"/>
              <a:t>の円柱領域</a:t>
            </a:r>
            <a:endParaRPr lang="en-US" altLang="ja-JP" sz="2800" dirty="0"/>
          </a:p>
          <a:p>
            <a:r>
              <a:rPr lang="ja-JP" altLang="en-US" sz="2800" dirty="0" smtClean="0"/>
              <a:t>片面を完全拘束</a:t>
            </a:r>
            <a:endParaRPr lang="en-US" altLang="ja-JP" sz="2800" dirty="0"/>
          </a:p>
          <a:p>
            <a:r>
              <a:rPr lang="ja-JP" altLang="en-US" sz="2800" dirty="0" smtClean="0"/>
              <a:t>もう片面を</a:t>
            </a:r>
            <a:r>
              <a:rPr lang="en-US" altLang="ja-JP" sz="2800" dirty="0" err="1" smtClean="0"/>
              <a:t>x,y</a:t>
            </a:r>
            <a:r>
              <a:rPr lang="ja-JP" altLang="en-US" sz="2800" dirty="0" smtClean="0"/>
              <a:t>変位拘束の上，</a:t>
            </a:r>
            <a:r>
              <a:rPr lang="en-US" altLang="ja-JP" sz="2800" dirty="0" smtClean="0"/>
              <a:t>-z</a:t>
            </a:r>
            <a:r>
              <a:rPr lang="ja-JP" altLang="en-US" sz="2800" dirty="0" smtClean="0"/>
              <a:t>方向に強制</a:t>
            </a:r>
            <a:r>
              <a:rPr lang="ja-JP" altLang="en-US" sz="2800" dirty="0"/>
              <a:t>変位</a:t>
            </a:r>
            <a:endParaRPr lang="en-US" altLang="ja-JP" sz="2800" dirty="0"/>
          </a:p>
          <a:p>
            <a:r>
              <a:rPr lang="ja-JP" altLang="en-US" sz="2800" dirty="0"/>
              <a:t>独自改良版</a:t>
            </a:r>
            <a:r>
              <a:rPr lang="en-US" altLang="ja-JP" sz="2800" dirty="0"/>
              <a:t>selective </a:t>
            </a:r>
            <a:r>
              <a:rPr lang="en-US" altLang="ja-JP" sz="2800" dirty="0" smtClean="0"/>
              <a:t>FS/NS-FEM</a:t>
            </a:r>
            <a:r>
              <a:rPr lang="ja-JP" altLang="en-US" sz="2800" dirty="0" smtClean="0"/>
              <a:t>で</a:t>
            </a:r>
            <a:r>
              <a:rPr lang="ja-JP" altLang="en-US" sz="2800" dirty="0"/>
              <a:t>四</a:t>
            </a:r>
            <a:r>
              <a:rPr lang="ja-JP" altLang="en-US" sz="2800" dirty="0" smtClean="0"/>
              <a:t>面体要素</a:t>
            </a:r>
            <a:r>
              <a:rPr lang="ja-JP" altLang="en-US" sz="2800" dirty="0"/>
              <a:t>を</a:t>
            </a:r>
            <a:r>
              <a:rPr lang="ja-JP" altLang="en-US" sz="2800" dirty="0" smtClean="0"/>
              <a:t>使用</a:t>
            </a:r>
            <a:endParaRPr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43</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18451499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弾塑性円柱のせん断</a:t>
            </a:r>
            <a:r>
              <a:rPr lang="ja-JP" altLang="en-US" dirty="0"/>
              <a:t>ネッキング解析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a:p>
              <a:p>
                <a:endParaRPr kumimoji="1" lang="en-US" altLang="ja-JP" sz="2800" dirty="0" smtClean="0"/>
              </a:p>
              <a:p>
                <a:endParaRPr lang="en-US" altLang="ja-JP" sz="2800" dirty="0"/>
              </a:p>
              <a:p>
                <a:endParaRPr kumimoji="1" lang="en-US" altLang="ja-JP" sz="2800" dirty="0" smtClean="0"/>
              </a:p>
              <a:p>
                <a:endParaRPr lang="en-US" altLang="ja-JP" sz="2800" dirty="0"/>
              </a:p>
              <a:p>
                <a:endParaRPr kumimoji="1" lang="en-US" altLang="ja-JP" sz="2800" dirty="0" smtClean="0"/>
              </a:p>
              <a:p>
                <a:r>
                  <a:rPr kumimoji="1" lang="ja-JP" altLang="en-US" sz="2800" dirty="0" smtClean="0"/>
                  <a:t>ジュラルミンを想定した</a:t>
                </a:r>
                <a:r>
                  <a:rPr kumimoji="1" lang="en-US" altLang="ja-JP" sz="2800" dirty="0" err="1" smtClean="0"/>
                  <a:t>Hencky</a:t>
                </a:r>
                <a:r>
                  <a:rPr kumimoji="1" lang="ja-JP" altLang="en-US" sz="2800" dirty="0" smtClean="0"/>
                  <a:t>弾塑性体モデル</a:t>
                </a:r>
                <a:r>
                  <a:rPr kumimoji="1" lang="en-US" altLang="ja-JP" sz="2800" dirty="0" smtClean="0"/>
                  <a:t/>
                </a:r>
                <a:br>
                  <a:rPr kumimoji="1" lang="en-US" altLang="ja-JP" sz="2800" dirty="0" smtClean="0"/>
                </a:br>
                <a:r>
                  <a:rPr kumimoji="1" lang="ja-JP" altLang="en-US" sz="2800" dirty="0" smtClean="0"/>
                  <a:t>（</a:t>
                </a:r>
                <a14:m>
                  <m:oMath xmlns:m="http://schemas.openxmlformats.org/officeDocument/2006/math">
                    <m:r>
                      <a:rPr lang="en-US" altLang="ja-JP" sz="2800" b="1" i="1">
                        <a:latin typeface="Cambria Math"/>
                      </a:rPr>
                      <m:t>𝑻</m:t>
                    </m:r>
                    <m:r>
                      <a:rPr lang="en-US" altLang="ja-JP" sz="2800" i="1">
                        <a:latin typeface="Cambria Math"/>
                      </a:rPr>
                      <m:t>=</m:t>
                    </m:r>
                    <m:r>
                      <a:rPr lang="en-US" altLang="ja-JP" sz="2800" b="1" i="1">
                        <a:latin typeface="Cambria Math"/>
                      </a:rPr>
                      <m:t>𝑪</m:t>
                    </m:r>
                    <m:r>
                      <a:rPr lang="en-US" altLang="ja-JP" sz="2800" i="1">
                        <a:latin typeface="Cambria Math"/>
                      </a:rPr>
                      <m:t> :</m:t>
                    </m:r>
                    <m:sSub>
                      <m:sSubPr>
                        <m:ctrlPr>
                          <a:rPr lang="en-US" altLang="ja-JP" sz="2800" i="1">
                            <a:latin typeface="Cambria Math" panose="02040503050406030204" pitchFamily="18" charset="0"/>
                          </a:rPr>
                        </m:ctrlPr>
                      </m:sSubPr>
                      <m:e>
                        <m:r>
                          <a:rPr lang="en-US" altLang="ja-JP" sz="2800" b="1" i="1">
                            <a:latin typeface="Cambria Math"/>
                          </a:rPr>
                          <m:t>𝒉</m:t>
                        </m:r>
                      </m:e>
                      <m:sub>
                        <m:r>
                          <m:rPr>
                            <m:sty m:val="p"/>
                          </m:rPr>
                          <a:rPr lang="en-US" altLang="ja-JP" sz="2800">
                            <a:latin typeface="Cambria Math"/>
                          </a:rPr>
                          <m:t>el</m:t>
                        </m:r>
                      </m:sub>
                    </m:sSub>
                    <m:r>
                      <a:rPr lang="en-US" altLang="ja-JP" sz="2800" i="1">
                        <a:latin typeface="Cambria Math"/>
                      </a:rPr>
                      <m:t>/</m:t>
                    </m:r>
                    <m:r>
                      <a:rPr lang="en-US" altLang="ja-JP" sz="2800" i="1">
                        <a:latin typeface="Cambria Math"/>
                      </a:rPr>
                      <m:t>𝐽</m:t>
                    </m:r>
                  </m:oMath>
                </a14:m>
                <a:r>
                  <a:rPr lang="ja-JP" altLang="en-US" sz="2800" dirty="0" smtClean="0"/>
                  <a:t>） </a:t>
                </a:r>
                <a:r>
                  <a:rPr lang="ja-JP" altLang="en-US" sz="2800" dirty="0"/>
                  <a:t>＆</a:t>
                </a:r>
                <a:r>
                  <a:rPr lang="en-US" altLang="ja-JP" sz="2800" dirty="0" smtClean="0"/>
                  <a:t> </a:t>
                </a:r>
                <a:r>
                  <a:rPr kumimoji="1" lang="en-US" altLang="ja-JP" sz="2800" dirty="0" smtClean="0"/>
                  <a:t>von Mises</a:t>
                </a:r>
                <a:r>
                  <a:rPr lang="ja-JP" altLang="en-US" sz="2800" dirty="0"/>
                  <a:t>降伏</a:t>
                </a:r>
                <a:r>
                  <a:rPr lang="ja-JP" altLang="en-US" sz="2800" dirty="0" smtClean="0"/>
                  <a:t>条件 </a:t>
                </a:r>
                <a:r>
                  <a:rPr lang="ja-JP" altLang="en-US" sz="2800" dirty="0"/>
                  <a:t>＆</a:t>
                </a:r>
                <a:r>
                  <a:rPr lang="en-US" altLang="ja-JP" sz="2800" dirty="0" smtClean="0"/>
                  <a:t> </a:t>
                </a:r>
                <a:r>
                  <a:rPr lang="ja-JP" altLang="en-US" sz="2800" dirty="0" smtClean="0"/>
                  <a:t>等方硬化則</a:t>
                </a:r>
                <a:endParaRPr kumimoji="1" lang="en-US" altLang="ja-JP" sz="2800" dirty="0" smtClean="0"/>
              </a:p>
              <a:p>
                <a:pPr lvl="1"/>
                <a:r>
                  <a:rPr kumimoji="1" lang="ja-JP" altLang="en-US" sz="2400" dirty="0" smtClean="0"/>
                  <a:t>ヤング率：</a:t>
                </a:r>
                <a:r>
                  <a:rPr lang="en-US" altLang="ja-JP" sz="2400" dirty="0" smtClean="0"/>
                  <a:t>70</a:t>
                </a:r>
                <a:r>
                  <a:rPr kumimoji="1" lang="en-US" altLang="ja-JP" sz="2400" dirty="0" smtClean="0"/>
                  <a:t> </a:t>
                </a:r>
                <a:r>
                  <a:rPr kumimoji="1" lang="en-US" altLang="ja-JP" sz="2400" dirty="0" err="1" smtClean="0"/>
                  <a:t>GPa</a:t>
                </a:r>
                <a:r>
                  <a:rPr kumimoji="1" lang="en-US" altLang="ja-JP" sz="2400" dirty="0" smtClean="0"/>
                  <a:t>, </a:t>
                </a:r>
                <a:r>
                  <a:rPr lang="ja-JP" altLang="en-US" sz="2400" dirty="0" smtClean="0"/>
                  <a:t>ポアソン比：</a:t>
                </a:r>
                <a:r>
                  <a:rPr lang="en-US" altLang="ja-JP" sz="2400" dirty="0" smtClean="0"/>
                  <a:t>0.3</a:t>
                </a:r>
              </a:p>
              <a:p>
                <a:pPr lvl="1"/>
                <a:r>
                  <a:rPr lang="ja-JP" altLang="en-US" sz="2400" dirty="0" smtClean="0"/>
                  <a:t>降伏応力：</a:t>
                </a:r>
                <a:r>
                  <a:rPr kumimoji="1" lang="en-US" altLang="ja-JP" sz="2400" dirty="0" smtClean="0"/>
                  <a:t>100 </a:t>
                </a:r>
                <a:r>
                  <a:rPr kumimoji="1" lang="en-US" altLang="ja-JP" sz="2400" dirty="0" err="1" smtClean="0"/>
                  <a:t>MPa</a:t>
                </a:r>
                <a:r>
                  <a:rPr kumimoji="1" lang="ja-JP" altLang="en-US" sz="2400" dirty="0" err="1" smtClean="0"/>
                  <a:t>，</a:t>
                </a:r>
                <a:r>
                  <a:rPr lang="ja-JP" altLang="en-US" sz="2400" dirty="0" smtClean="0"/>
                  <a:t>塑性</a:t>
                </a:r>
                <a:r>
                  <a:rPr kumimoji="1" lang="ja-JP" altLang="en-US" sz="2400" dirty="0" smtClean="0"/>
                  <a:t>係数：</a:t>
                </a:r>
                <a:r>
                  <a:rPr kumimoji="1" lang="en-US" altLang="ja-JP" sz="2400" dirty="0" smtClean="0"/>
                  <a:t>0.7 </a:t>
                </a:r>
                <a:r>
                  <a:rPr kumimoji="1" lang="en-US" altLang="ja-JP" sz="2400" dirty="0" err="1" smtClean="0"/>
                  <a:t>GPa</a:t>
                </a:r>
                <a:endParaRPr kumimoji="1" lang="en-US" altLang="ja-JP" sz="2400" dirty="0" smtClean="0"/>
              </a:p>
              <a:p>
                <a:r>
                  <a:rPr lang="ja-JP" altLang="en-US" sz="2800" dirty="0" smtClean="0"/>
                  <a:t>時間ステップ</a:t>
                </a:r>
                <a:r>
                  <a:rPr lang="en-US" altLang="ja-JP" sz="2800" dirty="0" smtClean="0"/>
                  <a:t>25</a:t>
                </a:r>
                <a:r>
                  <a:rPr lang="ja-JP" altLang="en-US" sz="2800" dirty="0" smtClean="0"/>
                  <a:t>回毎にメッシュリゾーニングを実施</a:t>
                </a:r>
                <a:endParaRPr kumimoji="1"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r="-1975" b="-475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44</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330912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弾</a:t>
            </a:r>
            <a:r>
              <a:rPr lang="ja-JP" altLang="en-US" dirty="0" smtClean="0"/>
              <a:t>塑性円柱の</a:t>
            </a:r>
            <a:r>
              <a:rPr lang="ja-JP" altLang="en-US" dirty="0"/>
              <a:t>せん断ネッキング解析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sz="2400" b="1" i="1" u="sng" dirty="0" smtClean="0">
                <a:effectLst>
                  <a:outerShdw blurRad="38100" dist="38100" dir="2700000" algn="tl">
                    <a:srgbClr val="000000">
                      <a:alpha val="43137"/>
                    </a:srgbClr>
                  </a:outerShdw>
                </a:effectLst>
              </a:rPr>
              <a:t>FS/NS-</a:t>
            </a:r>
            <a:br>
              <a:rPr kumimoji="1" lang="en-US" altLang="ja-JP" sz="2400" b="1" i="1" u="sng" dirty="0" smtClean="0">
                <a:effectLst>
                  <a:outerShdw blurRad="38100" dist="38100" dir="2700000" algn="tl">
                    <a:srgbClr val="000000">
                      <a:alpha val="43137"/>
                    </a:srgbClr>
                  </a:outerShdw>
                </a:effectLst>
              </a:rPr>
            </a:br>
            <a:r>
              <a:rPr kumimoji="1" lang="en-US" altLang="ja-JP" sz="2400" b="1" i="1" u="sng" dirty="0" smtClean="0">
                <a:effectLst>
                  <a:outerShdw blurRad="38100" dist="38100" dir="2700000" algn="tl">
                    <a:srgbClr val="000000">
                      <a:alpha val="43137"/>
                    </a:srgbClr>
                  </a:outerShdw>
                </a:effectLst>
              </a:rPr>
              <a:t>FEM</a:t>
            </a:r>
            <a:r>
              <a:rPr kumimoji="1" lang="ja-JP" altLang="en-US" sz="2400" b="1" i="1" u="sng" dirty="0" smtClean="0">
                <a:effectLst>
                  <a:outerShdw blurRad="38100" dist="38100" dir="2700000" algn="tl">
                    <a:srgbClr val="000000">
                      <a:alpha val="43137"/>
                    </a:srgbClr>
                  </a:outerShdw>
                </a:effectLst>
              </a:rPr>
              <a:t>の</a:t>
            </a:r>
            <a:r>
              <a:rPr lang="en-US" altLang="ja-JP" sz="2400" b="1" i="1" u="sng" dirty="0">
                <a:effectLst>
                  <a:outerShdw blurRad="38100" dist="38100" dir="2700000" algn="tl">
                    <a:srgbClr val="000000">
                      <a:alpha val="43137"/>
                    </a:srgbClr>
                  </a:outerShdw>
                </a:effectLst>
              </a:rPr>
              <a:t/>
            </a:r>
            <a:br>
              <a:rPr lang="en-US" altLang="ja-JP" sz="2400" b="1" i="1" u="sng" dirty="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解析</a:t>
            </a:r>
            <a:r>
              <a:rPr lang="en-US" altLang="ja-JP" sz="2400" b="1" i="1" u="sng" dirty="0">
                <a:effectLst>
                  <a:outerShdw blurRad="38100" dist="38100" dir="2700000" algn="tl">
                    <a:srgbClr val="000000">
                      <a:alpha val="43137"/>
                    </a:srgbClr>
                  </a:outerShdw>
                </a:effectLst>
              </a:rPr>
              <a:t/>
            </a:r>
            <a:br>
              <a:rPr lang="en-US" altLang="ja-JP" sz="2400" b="1" i="1" u="sng" dirty="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結果</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45</a:t>
            </a:fld>
            <a:endParaRPr lang="ja-JP" altLang="en-US" dirty="0"/>
          </a:p>
        </p:txBody>
      </p:sp>
      <p:pic>
        <p:nvPicPr>
          <p:cNvPr id="6" name="shear_nec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5433" y="661104"/>
            <a:ext cx="6712435" cy="5739132"/>
          </a:xfrm>
          <a:prstGeom prst="rect">
            <a:avLst/>
          </a:prstGeom>
        </p:spPr>
      </p:pic>
      <mc:AlternateContent xmlns:mc="http://schemas.openxmlformats.org/markup-compatibility/2006" xmlns:a14="http://schemas.microsoft.com/office/drawing/2010/main">
        <mc:Choice Requires="a14">
          <p:sp>
            <p:nvSpPr>
              <p:cNvPr id="7" name="テキスト ボックス 6"/>
              <p:cNvSpPr txBox="1"/>
              <p:nvPr/>
            </p:nvSpPr>
            <p:spPr>
              <a:xfrm>
                <a:off x="7927867" y="2464575"/>
                <a:ext cx="1215435" cy="3939540"/>
              </a:xfrm>
              <a:prstGeom prst="rect">
                <a:avLst/>
              </a:prstGeom>
              <a:solidFill>
                <a:schemeClr val="bg1">
                  <a:lumMod val="95000"/>
                </a:schemeClr>
              </a:solidFill>
            </p:spPr>
            <p:txBody>
              <a:bodyPr wrap="square" lIns="0" tIns="0" rIns="0" bIns="0" rtlCol="0">
                <a:spAutoFit/>
              </a:bodyPr>
              <a:lstStyle/>
              <a:p>
                <a:pPr algn="ctr"/>
                <a:r>
                  <a:rPr kumimoji="1" lang="ja-JP" altLang="en-US" sz="1600" dirty="0" smtClean="0"/>
                  <a:t>妥当な解が</a:t>
                </a:r>
                <a:endParaRPr kumimoji="1" lang="en-US" altLang="ja-JP" sz="1600" dirty="0" smtClean="0"/>
              </a:p>
              <a:p>
                <a:pPr algn="ctr"/>
                <a:r>
                  <a:rPr lang="ja-JP" altLang="en-US" sz="1600" dirty="0"/>
                  <a:t>得</a:t>
                </a:r>
                <a:r>
                  <a:rPr lang="ja-JP" altLang="en-US" sz="1600" dirty="0" smtClean="0"/>
                  <a:t>られている．</a:t>
                </a:r>
                <a:endParaRPr lang="en-US" altLang="ja-JP" sz="1600" dirty="0" smtClean="0"/>
              </a:p>
              <a:p>
                <a:pPr algn="ctr"/>
                <a:endParaRPr lang="en-US" altLang="ja-JP" sz="1600" dirty="0" smtClean="0"/>
              </a:p>
              <a:p>
                <a:pPr algn="ctr"/>
                <a:r>
                  <a:rPr kumimoji="1" lang="ja-JP" altLang="en-US" sz="1600" dirty="0" smtClean="0"/>
                  <a:t>しかし，</a:t>
                </a:r>
                <a:endParaRPr kumimoji="1" lang="en-US" altLang="ja-JP" sz="1600" dirty="0" smtClean="0"/>
              </a:p>
              <a:p>
                <a:pPr algn="ctr"/>
                <a:r>
                  <a:rPr lang="en-US" altLang="ja-JP" sz="1600" dirty="0" smtClean="0"/>
                  <a:t>2.8m</a:t>
                </a:r>
                <a:r>
                  <a:rPr lang="ja-JP" altLang="en-US" sz="1600" dirty="0" smtClean="0"/>
                  <a:t>変位を</a:t>
                </a:r>
                <a:endParaRPr lang="en-US" altLang="ja-JP" sz="1600" dirty="0" smtClean="0"/>
              </a:p>
              <a:p>
                <a:pPr algn="ctr"/>
                <a:r>
                  <a:rPr kumimoji="1" lang="ja-JP" altLang="en-US" sz="1600" dirty="0" smtClean="0"/>
                  <a:t>超えた所で</a:t>
                </a:r>
                <a:endParaRPr kumimoji="1" lang="en-US" altLang="ja-JP" sz="1600" dirty="0" smtClean="0"/>
              </a:p>
              <a:p>
                <a:pPr algn="ctr"/>
                <a:r>
                  <a:rPr kumimoji="1" lang="ja-JP" altLang="en-US" sz="1600" dirty="0" smtClean="0"/>
                  <a:t>メッシュ</a:t>
                </a:r>
                <a:r>
                  <a:rPr kumimoji="1" lang="en-US" altLang="ja-JP" sz="1600" dirty="0" smtClean="0"/>
                  <a:t/>
                </a:r>
                <a:br>
                  <a:rPr kumimoji="1" lang="en-US" altLang="ja-JP" sz="1600" dirty="0" smtClean="0"/>
                </a:br>
                <a:r>
                  <a:rPr kumimoji="1" lang="ja-JP" altLang="en-US" sz="1600" dirty="0" smtClean="0"/>
                  <a:t>リゾーニング</a:t>
                </a:r>
                <a:r>
                  <a:rPr kumimoji="1" lang="en-US" altLang="ja-JP" sz="1600" dirty="0" smtClean="0"/>
                  <a:t/>
                </a:r>
                <a:br>
                  <a:rPr kumimoji="1" lang="en-US" altLang="ja-JP" sz="1600" dirty="0" smtClean="0"/>
                </a:br>
                <a:r>
                  <a:rPr kumimoji="1" lang="ja-JP" altLang="en-US" sz="1600" dirty="0" smtClean="0"/>
                  <a:t>エラーで</a:t>
                </a:r>
                <a:endParaRPr kumimoji="1" lang="en-US" altLang="ja-JP" sz="1600" dirty="0" smtClean="0"/>
              </a:p>
              <a:p>
                <a:pPr algn="ctr"/>
                <a:r>
                  <a:rPr lang="ja-JP" altLang="en-US" sz="1600" dirty="0" smtClean="0"/>
                  <a:t>解析終了．</a:t>
                </a:r>
                <a:endParaRPr lang="en-US" altLang="ja-JP" sz="1600" dirty="0" smtClean="0"/>
              </a:p>
              <a:p>
                <a:pPr algn="ctr"/>
                <a:endParaRPr lang="en-US" altLang="ja-JP" sz="1600" dirty="0"/>
              </a:p>
              <a:p>
                <a:pPr algn="ctr"/>
                <a:r>
                  <a:rPr lang="ja-JP" altLang="en-US" sz="1600" dirty="0" smtClean="0"/>
                  <a:t>ネックの最終</a:t>
                </a:r>
                <a:r>
                  <a:rPr lang="en-US" altLang="ja-JP" sz="1600" dirty="0" smtClean="0"/>
                  <a:t/>
                </a:r>
                <a:br>
                  <a:rPr lang="en-US" altLang="ja-JP" sz="1600" dirty="0" smtClean="0"/>
                </a:br>
                <a:r>
                  <a:rPr lang="ja-JP" altLang="en-US" sz="1600" dirty="0" smtClean="0"/>
                  <a:t>ひずみ</a:t>
                </a:r>
                <a:r>
                  <a:rPr lang="en-US" altLang="ja-JP" sz="1600" dirty="0" smtClean="0"/>
                  <a:t>(</a:t>
                </a:r>
                <a14:m>
                  <m:oMath xmlns:m="http://schemas.openxmlformats.org/officeDocument/2006/math">
                    <m:sSub>
                      <m:sSubPr>
                        <m:ctrlPr>
                          <a:rPr lang="en-US" altLang="ja-JP" sz="1600" b="0" i="1" smtClean="0">
                            <a:latin typeface="Cambria Math" panose="02040503050406030204" pitchFamily="18" charset="0"/>
                          </a:rPr>
                        </m:ctrlPr>
                      </m:sSubPr>
                      <m:e>
                        <m:r>
                          <a:rPr lang="en-US" altLang="ja-JP" sz="1600" b="0" i="1" smtClean="0">
                            <a:latin typeface="Cambria Math" panose="02040503050406030204" pitchFamily="18" charset="0"/>
                          </a:rPr>
                          <m:t>𝐹</m:t>
                        </m:r>
                      </m:e>
                      <m:sub>
                        <m:r>
                          <a:rPr lang="en-US" altLang="ja-JP" sz="1600" b="0" i="1" smtClean="0">
                            <a:latin typeface="Cambria Math" panose="02040503050406030204" pitchFamily="18" charset="0"/>
                          </a:rPr>
                          <m:t>𝑧𝑧</m:t>
                        </m:r>
                      </m:sub>
                    </m:sSub>
                  </m:oMath>
                </a14:m>
                <a:r>
                  <a:rPr lang="en-US" altLang="ja-JP" sz="1600" dirty="0" smtClean="0"/>
                  <a:t>)</a:t>
                </a:r>
                <a:r>
                  <a:rPr lang="ja-JP" altLang="en-US" sz="1600" dirty="0" smtClean="0"/>
                  <a:t>は</a:t>
                </a:r>
                <a:r>
                  <a:rPr lang="en-US" altLang="ja-JP" sz="1600" dirty="0" smtClean="0"/>
                  <a:t/>
                </a:r>
                <a:br>
                  <a:rPr lang="en-US" altLang="ja-JP" sz="1600" dirty="0" smtClean="0"/>
                </a:br>
                <a:r>
                  <a:rPr lang="en-US" altLang="ja-JP" sz="1600" dirty="0" smtClean="0"/>
                  <a:t>72.9</a:t>
                </a:r>
                <a:r>
                  <a:rPr lang="ja-JP" altLang="en-US" sz="1600" dirty="0" err="1" smtClean="0"/>
                  <a:t>．</a:t>
                </a:r>
                <a:r>
                  <a:rPr lang="ja-JP" altLang="en-US" sz="1600" dirty="0" smtClean="0"/>
                  <a:t>つまり</a:t>
                </a:r>
                <a:r>
                  <a:rPr lang="en-US" altLang="ja-JP" sz="1600" dirty="0" smtClean="0"/>
                  <a:t/>
                </a:r>
                <a:br>
                  <a:rPr lang="en-US" altLang="ja-JP" sz="1600" dirty="0" smtClean="0"/>
                </a:br>
                <a:r>
                  <a:rPr lang="en-US" altLang="ja-JP" sz="1600" dirty="0" smtClean="0"/>
                  <a:t>7000%</a:t>
                </a:r>
                <a:r>
                  <a:rPr lang="ja-JP" altLang="en-US" sz="1600" dirty="0" smtClean="0"/>
                  <a:t>超の</a:t>
                </a:r>
                <a:r>
                  <a:rPr lang="en-US" altLang="ja-JP" sz="1600" dirty="0" smtClean="0"/>
                  <a:t/>
                </a:r>
                <a:br>
                  <a:rPr lang="en-US" altLang="ja-JP" sz="1600" dirty="0" smtClean="0"/>
                </a:br>
                <a:r>
                  <a:rPr lang="ja-JP" altLang="en-US" sz="1600" dirty="0" smtClean="0"/>
                  <a:t>公称ひずみ．</a:t>
                </a:r>
                <a:endParaRPr kumimoji="1" lang="ja-JP" altLang="en-US" sz="16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927867" y="2464575"/>
                <a:ext cx="1215435" cy="3939540"/>
              </a:xfrm>
              <a:prstGeom prst="rect">
                <a:avLst/>
              </a:prstGeom>
              <a:blipFill rotWithShape="0">
                <a:blip r:embed="rId5"/>
                <a:stretch>
                  <a:fillRect l="-12060" t="-1700" r="-12060" b="-200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971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13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75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smtClean="0"/>
              <a:t>弾塑性２</a:t>
            </a:r>
            <a:r>
              <a:rPr lang="en-US" altLang="ja-JP" dirty="0" smtClean="0"/>
              <a:t>D</a:t>
            </a:r>
            <a:r>
              <a:rPr lang="ja-JP" altLang="en-US" dirty="0" smtClean="0"/>
              <a:t>角柱の</a:t>
            </a:r>
            <a:r>
              <a:rPr lang="ja-JP" altLang="en-US" dirty="0"/>
              <a:t>せん断ネッキング解析</a:t>
            </a:r>
            <a:endParaRPr kumimoji="1" lang="ja-JP" altLang="en-US" dirty="0"/>
          </a:p>
        </p:txBody>
      </p:sp>
      <p:sp>
        <p:nvSpPr>
          <p:cNvPr id="5" name="コンテンツ プレースホルダー 4"/>
          <p:cNvSpPr>
            <a:spLocks noGrp="1"/>
          </p:cNvSpPr>
          <p:nvPr>
            <p:ph idx="1"/>
          </p:nvPr>
        </p:nvSpPr>
        <p:spPr/>
        <p:txBody>
          <a:bodyPr/>
          <a:lstStyle/>
          <a:p>
            <a:pPr marL="0" indent="0">
              <a:buNone/>
            </a:pPr>
            <a:r>
              <a:rPr kumimoji="1" lang="en-US" altLang="ja-JP" sz="2400" b="1" i="1" u="sng" dirty="0" smtClean="0">
                <a:effectLst>
                  <a:outerShdw blurRad="38100" dist="38100" dir="2700000" algn="tl">
                    <a:srgbClr val="000000">
                      <a:alpha val="43137"/>
                    </a:srgbClr>
                  </a:outerShdw>
                </a:effectLst>
              </a:rPr>
              <a:t>ES/NS-</a:t>
            </a:r>
            <a:br>
              <a:rPr kumimoji="1" lang="en-US" altLang="ja-JP" sz="2400" b="1" i="1" u="sng" dirty="0" smtClean="0">
                <a:effectLst>
                  <a:outerShdw blurRad="38100" dist="38100" dir="2700000" algn="tl">
                    <a:srgbClr val="000000">
                      <a:alpha val="43137"/>
                    </a:srgbClr>
                  </a:outerShdw>
                </a:effectLst>
              </a:rPr>
            </a:br>
            <a:r>
              <a:rPr kumimoji="1" lang="en-US" altLang="ja-JP" sz="2400" b="1" i="1" u="sng" dirty="0" smtClean="0">
                <a:effectLst>
                  <a:outerShdw blurRad="38100" dist="38100" dir="2700000" algn="tl">
                    <a:srgbClr val="000000">
                      <a:alpha val="43137"/>
                    </a:srgbClr>
                  </a:outerShdw>
                </a:effectLst>
              </a:rPr>
              <a:t>FEM</a:t>
            </a:r>
            <a:r>
              <a:rPr kumimoji="1" lang="ja-JP" altLang="en-US" sz="2400" b="1" i="1" u="sng" dirty="0" smtClean="0">
                <a:effectLst>
                  <a:outerShdw blurRad="38100" dist="38100" dir="2700000" algn="tl">
                    <a:srgbClr val="000000">
                      <a:alpha val="43137"/>
                    </a:srgbClr>
                  </a:outerShdw>
                </a:effectLst>
              </a:rPr>
              <a:t>の</a:t>
            </a:r>
            <a:r>
              <a:rPr kumimoji="1" lang="en-US" altLang="ja-JP" sz="2400" b="1" i="1" u="sng" dirty="0" smtClean="0">
                <a:effectLst>
                  <a:outerShdw blurRad="38100" dist="38100" dir="2700000" algn="tl">
                    <a:srgbClr val="000000">
                      <a:alpha val="43137"/>
                    </a:srgbClr>
                  </a:outerShdw>
                </a:effectLst>
              </a:rPr>
              <a:t/>
            </a:r>
            <a:br>
              <a:rPr kumimoji="1" lang="en-US" altLang="ja-JP" sz="2400" b="1" i="1" u="sng" dirty="0" smtClean="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解析</a:t>
            </a:r>
            <a:r>
              <a:rPr lang="en-US" altLang="ja-JP" sz="2400" b="1" i="1" u="sng" dirty="0">
                <a:effectLst>
                  <a:outerShdw blurRad="38100" dist="38100" dir="2700000" algn="tl">
                    <a:srgbClr val="000000">
                      <a:alpha val="43137"/>
                    </a:srgbClr>
                  </a:outerShdw>
                </a:effectLst>
              </a:rPr>
              <a:t/>
            </a:r>
            <a:br>
              <a:rPr lang="en-US" altLang="ja-JP" sz="2400" b="1" i="1" u="sng" dirty="0">
                <a:effectLst>
                  <a:outerShdw blurRad="38100" dist="38100" dir="2700000" algn="tl">
                    <a:srgbClr val="000000">
                      <a:alpha val="43137"/>
                    </a:srgbClr>
                  </a:outerShdw>
                </a:effectLst>
              </a:rPr>
            </a:br>
            <a:r>
              <a:rPr kumimoji="1" lang="ja-JP" altLang="en-US" sz="2400" b="1" i="1" u="sng" dirty="0" smtClean="0">
                <a:effectLst>
                  <a:outerShdw blurRad="38100" dist="38100" dir="2700000" algn="tl">
                    <a:srgbClr val="000000">
                      <a:alpha val="43137"/>
                    </a:srgbClr>
                  </a:outerShdw>
                </a:effectLst>
              </a:rPr>
              <a:t>結果</a:t>
            </a:r>
            <a:endParaRPr kumimoji="1" lang="ja-JP" altLang="en-US" sz="2800" dirty="0"/>
          </a:p>
        </p:txBody>
      </p:sp>
      <p:sp>
        <p:nvSpPr>
          <p:cNvPr id="3" name="スライド番号プレースホルダー 2"/>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46</a:t>
            </a:fld>
            <a:endParaRPr lang="ja-JP" altLang="en-US" dirty="0"/>
          </a:p>
        </p:txBody>
      </p:sp>
      <p:pic>
        <p:nvPicPr>
          <p:cNvPr id="6" name="2d_shift-e_p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636" y="678904"/>
            <a:ext cx="7783813" cy="5718720"/>
          </a:xfrm>
          <a:prstGeom prst="rect">
            <a:avLst/>
          </a:prstGeom>
        </p:spPr>
      </p:pic>
    </p:spTree>
    <p:extLst>
      <p:ext uri="{BB962C8B-B14F-4D97-AF65-F5344CB8AC3E}">
        <p14:creationId xmlns:p14="http://schemas.microsoft.com/office/powerpoint/2010/main" val="10814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50"/>
                                  </p:stCondLst>
                                  <p:childTnLst>
                                    <p:cmd type="call" cmd="playFrom(0.0)">
                                      <p:cBhvr>
                                        <p:cTn id="6" dur="68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75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超弾性フィラー充填ゴムの引張り</a:t>
            </a:r>
            <a:r>
              <a:rPr lang="ja-JP" altLang="en-US" dirty="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a:p>
          <a:p>
            <a:r>
              <a:rPr lang="ja-JP" altLang="en-US" sz="2800" dirty="0"/>
              <a:t>平面</a:t>
            </a:r>
            <a:r>
              <a:rPr lang="ja-JP" altLang="en-US" sz="2800" dirty="0" smtClean="0"/>
              <a:t>ひずみ，</a:t>
            </a:r>
            <a:r>
              <a:rPr lang="en-US" altLang="ja-JP" sz="2800" dirty="0" smtClean="0"/>
              <a:t>1 </a:t>
            </a:r>
            <a:r>
              <a:rPr lang="en-US" altLang="ja-JP" sz="2800" dirty="0"/>
              <a:t>m </a:t>
            </a:r>
            <a:r>
              <a:rPr lang="en-US" altLang="ja-JP" sz="2800" dirty="0" smtClean="0"/>
              <a:t>x 1 </a:t>
            </a:r>
            <a:r>
              <a:rPr lang="en-US" altLang="ja-JP" sz="2800" dirty="0"/>
              <a:t>m</a:t>
            </a:r>
            <a:r>
              <a:rPr lang="ja-JP" altLang="en-US" sz="2800" dirty="0" smtClean="0"/>
              <a:t>の</a:t>
            </a:r>
            <a:r>
              <a:rPr lang="ja-JP" altLang="en-US" sz="2800" dirty="0"/>
              <a:t>正方形</a:t>
            </a:r>
            <a:r>
              <a:rPr lang="ja-JP" altLang="en-US" sz="2800" dirty="0" smtClean="0"/>
              <a:t>領域</a:t>
            </a:r>
            <a:endParaRPr lang="en-US" altLang="ja-JP" sz="2800" dirty="0"/>
          </a:p>
          <a:p>
            <a:r>
              <a:rPr lang="ja-JP" altLang="en-US" sz="2800" dirty="0" smtClean="0"/>
              <a:t>左辺を</a:t>
            </a:r>
            <a:r>
              <a:rPr lang="ja-JP" altLang="en-US" sz="2800" dirty="0"/>
              <a:t>完全拘束</a:t>
            </a:r>
            <a:endParaRPr lang="en-US" altLang="ja-JP" sz="2800" dirty="0"/>
          </a:p>
          <a:p>
            <a:r>
              <a:rPr lang="ja-JP" altLang="en-US" sz="2800" dirty="0" smtClean="0"/>
              <a:t>右辺を</a:t>
            </a:r>
            <a:r>
              <a:rPr lang="en-US" altLang="ja-JP" sz="2800" dirty="0" smtClean="0"/>
              <a:t>y</a:t>
            </a:r>
            <a:r>
              <a:rPr lang="ja-JP" altLang="en-US" sz="2800" dirty="0"/>
              <a:t>変位拘束の上</a:t>
            </a:r>
            <a:r>
              <a:rPr lang="ja-JP" altLang="en-US" sz="2800" dirty="0" smtClean="0"/>
              <a:t>，</a:t>
            </a:r>
            <a:r>
              <a:rPr lang="en-US" altLang="ja-JP" sz="2800" dirty="0" smtClean="0"/>
              <a:t>+x</a:t>
            </a:r>
            <a:r>
              <a:rPr lang="ja-JP" altLang="en-US" sz="2800" dirty="0" smtClean="0"/>
              <a:t>方向</a:t>
            </a:r>
            <a:r>
              <a:rPr lang="ja-JP" altLang="en-US" sz="2800" dirty="0"/>
              <a:t>に強制変位</a:t>
            </a:r>
            <a:endParaRPr lang="en-US" altLang="ja-JP" sz="2800" dirty="0"/>
          </a:p>
          <a:p>
            <a:r>
              <a:rPr lang="ja-JP" altLang="en-US" sz="2800" dirty="0"/>
              <a:t>独自改良版</a:t>
            </a:r>
            <a:r>
              <a:rPr lang="en-US" altLang="ja-JP" sz="2800" dirty="0"/>
              <a:t>selective </a:t>
            </a:r>
            <a:r>
              <a:rPr lang="en-US" altLang="ja-JP" sz="2800" spc="-150" dirty="0"/>
              <a:t>E</a:t>
            </a:r>
            <a:r>
              <a:rPr lang="en-US" altLang="ja-JP" sz="2800" spc="-150" dirty="0" smtClean="0"/>
              <a:t>S/NS-FEM</a:t>
            </a:r>
            <a:r>
              <a:rPr lang="ja-JP" altLang="en-US" sz="2800" dirty="0" smtClean="0"/>
              <a:t>で三角形要素</a:t>
            </a:r>
            <a:r>
              <a:rPr lang="ja-JP" altLang="en-US" sz="2800" dirty="0"/>
              <a:t>を使用</a:t>
            </a:r>
          </a:p>
          <a:p>
            <a:pPr marL="0" indent="0">
              <a:buNone/>
            </a:pP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47</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079664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超弾性フィラー充填ゴムの引張り</a:t>
            </a:r>
            <a:r>
              <a:rPr lang="ja-JP" altLang="en-US" dirty="0"/>
              <a:t>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smtClean="0"/>
              </a:p>
              <a:p>
                <a:endParaRPr lang="en-US" altLang="ja-JP" sz="2800" dirty="0"/>
              </a:p>
              <a:p>
                <a:endParaRPr lang="en-US" altLang="ja-JP" sz="2800" dirty="0" smtClean="0"/>
              </a:p>
              <a:p>
                <a:endParaRPr lang="en-US" altLang="ja-JP" sz="2800" dirty="0"/>
              </a:p>
              <a:p>
                <a:endParaRPr lang="en-US" altLang="ja-JP" sz="2800" dirty="0" smtClean="0"/>
              </a:p>
              <a:p>
                <a:endParaRPr lang="en-US" altLang="ja-JP" sz="2800" dirty="0"/>
              </a:p>
              <a:p>
                <a:r>
                  <a:rPr kumimoji="1" lang="ja-JP" altLang="en-US" sz="2800" dirty="0" smtClean="0"/>
                  <a:t>フィラー，マトリックス共に</a:t>
                </a:r>
                <a:r>
                  <a:rPr kumimoji="1" lang="en-US" altLang="ja-JP" sz="2800" dirty="0" smtClean="0"/>
                  <a:t>Neo-</a:t>
                </a:r>
                <a:r>
                  <a:rPr kumimoji="1" lang="en-US" altLang="ja-JP" sz="2800" dirty="0" err="1" smtClean="0"/>
                  <a:t>Hookean</a:t>
                </a:r>
                <a:r>
                  <a:rPr kumimoji="1" lang="ja-JP" altLang="en-US" sz="2800" dirty="0" smtClean="0"/>
                  <a:t>超弾性体</a:t>
                </a:r>
                <a:endParaRPr kumimoji="1" lang="en-US" altLang="ja-JP" sz="2800" dirty="0" smtClean="0"/>
              </a:p>
              <a:p>
                <a:pPr lvl="1"/>
                <a:r>
                  <a:rPr lang="ja-JP" altLang="en-US" sz="2400" dirty="0" smtClean="0">
                    <a:solidFill>
                      <a:srgbClr val="FF00FF"/>
                    </a:solidFill>
                  </a:rPr>
                  <a:t>フィラーは硬いゴム（</a:t>
                </a:r>
                <a14:m>
                  <m:oMath xmlns:m="http://schemas.openxmlformats.org/officeDocument/2006/math">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𝐸</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=100 </m:t>
                    </m:r>
                    <m:r>
                      <m:rPr>
                        <m:nor/>
                      </m:rPr>
                      <a:rPr lang="en-US" altLang="ja-JP" sz="2400" b="0" i="0" smtClean="0">
                        <a:solidFill>
                          <a:srgbClr val="FF00FF"/>
                        </a:solidFill>
                        <a:latin typeface="Cambria Math" panose="02040503050406030204" pitchFamily="18" charset="0"/>
                      </a:rPr>
                      <m:t>GPa</m:t>
                    </m:r>
                    <m:r>
                      <a:rPr lang="en-US" altLang="ja-JP" sz="2400" b="0" i="1" smtClean="0">
                        <a:solidFill>
                          <a:srgbClr val="FF00FF"/>
                        </a:solidFill>
                        <a:latin typeface="Cambria Math" panose="02040503050406030204" pitchFamily="18" charset="0"/>
                      </a:rPr>
                      <m:t>, </m:t>
                    </m:r>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 </m:t>
                        </m:r>
                        <m:r>
                          <a:rPr lang="en-US" altLang="ja-JP" sz="2400" b="0" i="1" smtClean="0">
                            <a:solidFill>
                              <a:srgbClr val="FF00FF"/>
                            </a:solidFill>
                            <a:latin typeface="Cambria Math" panose="02040503050406030204" pitchFamily="18" charset="0"/>
                          </a:rPr>
                          <m:t>𝜈</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=0.49</m:t>
                    </m:r>
                  </m:oMath>
                </a14:m>
                <a:r>
                  <a:rPr lang="ja-JP" altLang="en-US" sz="2400" dirty="0" smtClean="0">
                    <a:solidFill>
                      <a:srgbClr val="FF00FF"/>
                    </a:solidFill>
                  </a:rPr>
                  <a:t>）</a:t>
                </a:r>
                <a:endParaRPr lang="en-US" altLang="ja-JP" sz="2400" dirty="0" smtClean="0">
                  <a:solidFill>
                    <a:srgbClr val="FF00FF"/>
                  </a:solidFill>
                </a:endParaRPr>
              </a:p>
              <a:p>
                <a:pPr lvl="1"/>
                <a:r>
                  <a:rPr kumimoji="1" lang="ja-JP" altLang="en-US" sz="2400" dirty="0" smtClean="0"/>
                  <a:t>マトリックスは柔らかい</a:t>
                </a:r>
                <a:r>
                  <a:rPr lang="ja-JP" altLang="en-US" sz="2400" dirty="0" smtClean="0">
                    <a:solidFill>
                      <a:schemeClr val="tx1"/>
                    </a:solidFill>
                  </a:rPr>
                  <a:t>（</a:t>
                </a:r>
                <a14:m>
                  <m:oMath xmlns:m="http://schemas.openxmlformats.org/officeDocument/2006/math">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𝐸</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=1 </m:t>
                    </m:r>
                    <m:r>
                      <m:rPr>
                        <m:nor/>
                      </m:rPr>
                      <a:rPr lang="en-US" altLang="ja-JP" sz="2400">
                        <a:solidFill>
                          <a:schemeClr val="tx1"/>
                        </a:solidFill>
                        <a:latin typeface="Cambria Math" panose="02040503050406030204" pitchFamily="18" charset="0"/>
                      </a:rPr>
                      <m:t>GPa</m:t>
                    </m:r>
                    <m:r>
                      <a:rPr lang="en-US" altLang="ja-JP" sz="2400" i="1">
                        <a:solidFill>
                          <a:schemeClr val="tx1"/>
                        </a:solidFill>
                        <a:latin typeface="Cambria Math" panose="02040503050406030204" pitchFamily="18" charset="0"/>
                      </a:rPr>
                      <m:t>, </m:t>
                    </m:r>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 </m:t>
                        </m:r>
                        <m:r>
                          <a:rPr lang="en-US" altLang="ja-JP" sz="2400" i="1">
                            <a:solidFill>
                              <a:schemeClr val="tx1"/>
                            </a:solidFill>
                            <a:latin typeface="Cambria Math" panose="02040503050406030204" pitchFamily="18" charset="0"/>
                          </a:rPr>
                          <m:t>𝜈</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=0.49</m:t>
                    </m:r>
                  </m:oMath>
                </a14:m>
                <a:r>
                  <a:rPr lang="ja-JP" altLang="en-US" sz="2400" dirty="0" smtClean="0">
                    <a:solidFill>
                      <a:schemeClr val="tx1"/>
                    </a:solidFill>
                  </a:rPr>
                  <a:t>）</a:t>
                </a:r>
                <a:endParaRPr lang="en-US" altLang="ja-JP" sz="2400" dirty="0" smtClean="0">
                  <a:solidFill>
                    <a:schemeClr val="tx1"/>
                  </a:solidFill>
                </a:endParaRPr>
              </a:p>
              <a:p>
                <a:r>
                  <a:rPr lang="en-US" altLang="ja-JP" sz="2800" dirty="0" smtClean="0"/>
                  <a:t>0.2 m</a:t>
                </a:r>
                <a:r>
                  <a:rPr lang="ja-JP" altLang="en-US" sz="2800" dirty="0" smtClean="0"/>
                  <a:t>変位毎にメッシュリゾーニングを実施．</a:t>
                </a:r>
                <a:endParaRPr lang="en-US" altLang="ja-JP" sz="2800" dirty="0">
                  <a:solidFill>
                    <a:schemeClr val="tx1"/>
                  </a:solidFill>
                </a:endParaRPr>
              </a:p>
              <a:p>
                <a:pPr lvl="1"/>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48</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271149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超弾性フィラー充填ゴムの引張り</a:t>
            </a:r>
            <a:r>
              <a:rPr lang="ja-JP" altLang="en-US" dirty="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sz="2800" b="1" i="1" u="sng" dirty="0" smtClean="0">
                <a:effectLst>
                  <a:outerShdw blurRad="38100" dist="38100" dir="2700000" algn="tl">
                    <a:srgbClr val="000000">
                      <a:alpha val="43137"/>
                    </a:srgbClr>
                  </a:outerShdw>
                </a:effectLst>
              </a:rPr>
              <a:t>ES/NS-FEM</a:t>
            </a:r>
            <a:r>
              <a:rPr kumimoji="1" lang="ja-JP" altLang="en-US" sz="2800" b="1" i="1" u="sng" dirty="0" smtClean="0">
                <a:effectLst>
                  <a:outerShdw blurRad="38100" dist="38100" dir="2700000" algn="tl">
                    <a:srgbClr val="000000">
                      <a:alpha val="43137"/>
                    </a:srgbClr>
                  </a:outerShdw>
                </a:effectLst>
              </a:rPr>
              <a:t>の解析結果</a:t>
            </a: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smtClean="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1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49</a:t>
            </a:fld>
            <a:endParaRPr lang="ja-JP" altLang="en-US" dirty="0"/>
          </a:p>
        </p:txBody>
      </p:sp>
      <p:pic>
        <p:nvPicPr>
          <p:cNvPr id="5" name="filler_particle_composi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6429"/>
            <a:ext cx="9144000" cy="4168775"/>
          </a:xfrm>
          <a:prstGeom prst="rect">
            <a:avLst/>
          </a:prstGeom>
        </p:spPr>
      </p:pic>
      <p:sp>
        <p:nvSpPr>
          <p:cNvPr id="6" name="テキスト ボックス 5"/>
          <p:cNvSpPr txBox="1"/>
          <p:nvPr/>
        </p:nvSpPr>
        <p:spPr>
          <a:xfrm>
            <a:off x="4854194" y="5395133"/>
            <a:ext cx="4038285" cy="923330"/>
          </a:xfrm>
          <a:prstGeom prst="rect">
            <a:avLst/>
          </a:prstGeom>
          <a:solidFill>
            <a:schemeClr val="bg1">
              <a:lumMod val="95000"/>
            </a:schemeClr>
          </a:solidFill>
        </p:spPr>
        <p:txBody>
          <a:bodyPr wrap="none" rtlCol="0">
            <a:spAutoFit/>
          </a:bodyPr>
          <a:lstStyle/>
          <a:p>
            <a:pPr algn="ctr"/>
            <a:r>
              <a:rPr lang="ja-JP" altLang="en-US" dirty="0"/>
              <a:t>妥当な解が得られている．</a:t>
            </a:r>
            <a:r>
              <a:rPr lang="en-US" altLang="ja-JP" dirty="0"/>
              <a:t/>
            </a:r>
            <a:br>
              <a:rPr lang="en-US" altLang="ja-JP" dirty="0"/>
            </a:br>
            <a:r>
              <a:rPr lang="ja-JP" altLang="en-US" dirty="0"/>
              <a:t>しかし，</a:t>
            </a:r>
            <a:r>
              <a:rPr lang="en-US" altLang="ja-JP" dirty="0"/>
              <a:t>1.8m</a:t>
            </a:r>
            <a:r>
              <a:rPr lang="ja-JP" altLang="en-US" dirty="0"/>
              <a:t>変位を超えた所で</a:t>
            </a:r>
            <a:r>
              <a:rPr lang="en-US" altLang="ja-JP" dirty="0"/>
              <a:t/>
            </a:r>
            <a:br>
              <a:rPr lang="en-US" altLang="ja-JP" dirty="0"/>
            </a:br>
            <a:r>
              <a:rPr lang="ja-JP" altLang="en-US" dirty="0"/>
              <a:t>メッシュリゾーニングエラーで解析終了</a:t>
            </a:r>
            <a:r>
              <a:rPr lang="ja-JP" altLang="en-US" dirty="0" smtClean="0"/>
              <a:t>．</a:t>
            </a:r>
            <a:endParaRPr lang="ja-JP" altLang="en-US" dirty="0"/>
          </a:p>
        </p:txBody>
      </p:sp>
    </p:spTree>
    <p:extLst>
      <p:ext uri="{BB962C8B-B14F-4D97-AF65-F5344CB8AC3E}">
        <p14:creationId xmlns:p14="http://schemas.microsoft.com/office/powerpoint/2010/main" val="165023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750"/>
                                  </p:stCondLst>
                                  <p:childTnLst>
                                    <p:cmd type="call" cmd="playFrom(0.0)">
                                      <p:cBhvr>
                                        <p:cTn id="6" dur="8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t>メッシュリゾーニングの問題</a:t>
            </a:r>
            <a:r>
              <a:rPr lang="ja-JP" altLang="en-US" dirty="0"/>
              <a:t>点</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dirty="0" smtClean="0"/>
              <a:t>任意の変形状態を持つ領域を良質な</a:t>
            </a:r>
            <a:r>
              <a:rPr lang="ja-JP" altLang="en-US" sz="2800" dirty="0" smtClean="0">
                <a:solidFill>
                  <a:srgbClr val="C00000"/>
                </a:solidFill>
              </a:rPr>
              <a:t>四角形要素</a:t>
            </a:r>
            <a:r>
              <a:rPr lang="ja-JP" altLang="en-US" sz="2800" dirty="0" smtClean="0"/>
              <a:t>（２</a:t>
            </a:r>
            <a:r>
              <a:rPr lang="en-US" altLang="ja-JP" sz="2800" dirty="0" smtClean="0"/>
              <a:t>D</a:t>
            </a:r>
            <a:r>
              <a:rPr lang="ja-JP" altLang="en-US" sz="2800" dirty="0" smtClean="0"/>
              <a:t>）および</a:t>
            </a:r>
            <a:r>
              <a:rPr lang="ja-JP" altLang="en-US" sz="2800" dirty="0" smtClean="0">
                <a:solidFill>
                  <a:srgbClr val="C00000"/>
                </a:solidFill>
              </a:rPr>
              <a:t>六面体要素</a:t>
            </a:r>
            <a:r>
              <a:rPr lang="ja-JP" altLang="en-US" sz="2800" dirty="0" smtClean="0"/>
              <a:t>（３</a:t>
            </a:r>
            <a:r>
              <a:rPr lang="en-US" altLang="ja-JP" sz="2800" dirty="0" smtClean="0"/>
              <a:t>D</a:t>
            </a:r>
            <a:r>
              <a:rPr lang="ja-JP" altLang="en-US" sz="2800" dirty="0" smtClean="0"/>
              <a:t>）でリメッシュすることが出来ない．</a:t>
            </a:r>
            <a:endParaRPr lang="en-US" altLang="ja-JP" sz="2800" dirty="0" smtClean="0"/>
          </a:p>
          <a:p>
            <a:pPr marL="0" indent="0">
              <a:buNone/>
            </a:pPr>
            <a:endParaRPr lang="en-US" altLang="ja-JP" sz="2800" dirty="0" smtClean="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lgn="ctr">
              <a:buNone/>
            </a:pPr>
            <a:endParaRPr lang="en-US" altLang="ja-JP" sz="1200" dirty="0" smtClean="0"/>
          </a:p>
          <a:p>
            <a:pPr marL="0" indent="0">
              <a:buNone/>
            </a:pPr>
            <a:r>
              <a:rPr lang="ja-JP" altLang="en-US" sz="2800" dirty="0" smtClean="0"/>
              <a:t>しかし，標準的な（定ひずみ）三角形要素および四面体要素は容易に</a:t>
            </a:r>
            <a:r>
              <a:rPr lang="ja-JP" altLang="en-US" sz="2800" b="1" u="sng" dirty="0" smtClean="0">
                <a:effectLst>
                  <a:outerShdw blurRad="38100" dist="38100" dir="2700000" algn="tl">
                    <a:srgbClr val="000000">
                      <a:alpha val="43137"/>
                    </a:srgbClr>
                  </a:outerShdw>
                </a:effectLst>
              </a:rPr>
              <a:t>せん断ロッキング</a:t>
            </a:r>
            <a:r>
              <a:rPr lang="ja-JP" altLang="en-US" sz="2800" dirty="0" smtClean="0"/>
              <a:t>および</a:t>
            </a:r>
            <a:r>
              <a:rPr lang="ja-JP" altLang="en-US" sz="2800" b="1" u="sng" dirty="0" smtClean="0">
                <a:effectLst>
                  <a:outerShdw blurRad="38100" dist="38100" dir="2700000" algn="tl">
                    <a:srgbClr val="000000">
                      <a:alpha val="43137"/>
                    </a:srgbClr>
                  </a:outerShdw>
                </a:effectLst>
              </a:rPr>
              <a:t>体積ロッキング</a:t>
            </a:r>
            <a:r>
              <a:rPr lang="ja-JP" altLang="en-US" sz="2800" dirty="0" smtClean="0"/>
              <a:t>を引き起こす為，低精度</a:t>
            </a:r>
            <a:r>
              <a:rPr lang="ja-JP" altLang="en-US" sz="2800" dirty="0"/>
              <a:t>な</a:t>
            </a:r>
            <a:r>
              <a:rPr lang="ja-JP" altLang="en-US" sz="2800" dirty="0" smtClean="0"/>
              <a:t>解しか得ることが出来ない</a:t>
            </a:r>
            <a:r>
              <a:rPr lang="en-US" altLang="ja-JP" sz="2800" dirty="0" smtClean="0"/>
              <a:t>…</a:t>
            </a:r>
          </a:p>
          <a:p>
            <a:pPr marL="0" indent="0">
              <a:buNone/>
            </a:pP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a:t>
            </a:fld>
            <a:endParaRPr lang="ja-JP" altLang="en-US" dirty="0"/>
          </a:p>
        </p:txBody>
      </p:sp>
      <p:sp>
        <p:nvSpPr>
          <p:cNvPr id="5" name="下矢印 4"/>
          <p:cNvSpPr/>
          <p:nvPr/>
        </p:nvSpPr>
        <p:spPr>
          <a:xfrm>
            <a:off x="4247964" y="1484784"/>
            <a:ext cx="612068" cy="1512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13" y="1664805"/>
            <a:ext cx="2749327" cy="1040854"/>
          </a:xfrm>
          <a:prstGeom prst="rect">
            <a:avLst/>
          </a:prstGeom>
        </p:spPr>
      </p:pic>
      <p:sp>
        <p:nvSpPr>
          <p:cNvPr id="7" name="乗算記号 6"/>
          <p:cNvSpPr/>
          <p:nvPr/>
        </p:nvSpPr>
        <p:spPr>
          <a:xfrm>
            <a:off x="300546" y="1664804"/>
            <a:ext cx="1175110" cy="1112863"/>
          </a:xfrm>
          <a:prstGeom prst="mathMultiply">
            <a:avLst>
              <a:gd name="adj1" fmla="val 132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82" y="1707651"/>
            <a:ext cx="2739866" cy="1037273"/>
          </a:xfrm>
          <a:prstGeom prst="rect">
            <a:avLst/>
          </a:prstGeom>
        </p:spPr>
      </p:pic>
      <p:sp>
        <p:nvSpPr>
          <p:cNvPr id="8" name="円/楕円 7"/>
          <p:cNvSpPr>
            <a:spLocks noChangeAspect="1"/>
          </p:cNvSpPr>
          <p:nvPr/>
        </p:nvSpPr>
        <p:spPr>
          <a:xfrm>
            <a:off x="5112065" y="1895342"/>
            <a:ext cx="777687" cy="745283"/>
          </a:xfrm>
          <a:prstGeom prst="ellipse">
            <a:avLst/>
          </a:prstGeom>
          <a:noFill/>
          <a:ln w="1270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308" y="3068960"/>
            <a:ext cx="8350363" cy="523220"/>
          </a:xfrm>
          <a:prstGeom prst="rect">
            <a:avLst/>
          </a:prstGeom>
          <a:solidFill>
            <a:schemeClr val="accent2">
              <a:lumMod val="20000"/>
              <a:lumOff val="80000"/>
            </a:schemeClr>
          </a:solidFill>
          <a:effectLst/>
          <a:scene3d>
            <a:camera prst="orthographicFront"/>
            <a:lightRig rig="threePt" dir="t"/>
          </a:scene3d>
          <a:sp3d>
            <a:bevelT/>
          </a:sp3d>
        </p:spPr>
        <p:txBody>
          <a:bodyPr wrap="none" rtlCol="0">
            <a:spAutoFit/>
          </a:bodyPr>
          <a:lstStyle/>
          <a:p>
            <a:pPr algn="ctr"/>
            <a:r>
              <a:rPr lang="ja-JP" altLang="en-US" sz="2800" dirty="0" smtClean="0">
                <a:solidFill>
                  <a:srgbClr val="0000CC"/>
                </a:solidFill>
              </a:rPr>
              <a:t>三角形要素</a:t>
            </a:r>
            <a:r>
              <a:rPr lang="ja-JP" altLang="en-US" sz="2800" dirty="0" smtClean="0"/>
              <a:t>および</a:t>
            </a:r>
            <a:r>
              <a:rPr lang="ja-JP" altLang="en-US" sz="2800" dirty="0" smtClean="0">
                <a:solidFill>
                  <a:srgbClr val="0000CC"/>
                </a:solidFill>
              </a:rPr>
              <a:t>四面体要素</a:t>
            </a:r>
            <a:r>
              <a:rPr lang="ja-JP" altLang="en-US" sz="2800" dirty="0" smtClean="0"/>
              <a:t>を使用せざるを得ない．</a:t>
            </a:r>
            <a:endParaRPr lang="en-US" altLang="ja-JP" sz="2800" dirty="0"/>
          </a:p>
        </p:txBody>
      </p:sp>
    </p:spTree>
    <p:extLst>
      <p:ext uri="{BB962C8B-B14F-4D97-AF65-F5344CB8AC3E}">
        <p14:creationId xmlns:p14="http://schemas.microsoft.com/office/powerpoint/2010/main" val="1198707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メッシュリゾーニングエラーの原因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50</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915" y="683133"/>
            <a:ext cx="6210313" cy="3352807"/>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471" y="657225"/>
            <a:ext cx="7505715" cy="337871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70" y="657225"/>
            <a:ext cx="8827026" cy="3378715"/>
          </a:xfrm>
          <a:prstGeom prst="rect">
            <a:avLst/>
          </a:prstGeom>
        </p:spPr>
      </p:pic>
      <mc:AlternateContent xmlns:mc="http://schemas.openxmlformats.org/markup-compatibility/2006" xmlns:a14="http://schemas.microsoft.com/office/drawing/2010/main">
        <mc:Choice Requires="a14">
          <p:sp>
            <p:nvSpPr>
              <p:cNvPr id="6" name="コンテンツ プレースホルダー 5"/>
              <p:cNvSpPr>
                <a:spLocks noGrp="1"/>
              </p:cNvSpPr>
              <p:nvPr>
                <p:ph idx="1"/>
              </p:nvPr>
            </p:nvSpPr>
            <p:spPr/>
            <p:txBody>
              <a:bodyPr anchor="t"/>
              <a:lstStyle/>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a:p>
                <a:pPr marL="0" indent="0">
                  <a:buNone/>
                </a:pPr>
                <a:r>
                  <a:rPr lang="ja-JP" altLang="en-US" sz="2800" dirty="0" smtClean="0"/>
                  <a:t>初期節点位置と現在節点位置から変形勾配テンソル</a:t>
                </a:r>
                <a14:m>
                  <m:oMath xmlns:m="http://schemas.openxmlformats.org/officeDocument/2006/math">
                    <m:r>
                      <a:rPr lang="en-US" altLang="ja-JP" sz="2800" b="1" i="1" smtClean="0">
                        <a:latin typeface="Cambria Math" panose="02040503050406030204" pitchFamily="18" charset="0"/>
                      </a:rPr>
                      <m:t>𝑭</m:t>
                    </m:r>
                  </m:oMath>
                </a14:m>
                <a:r>
                  <a:rPr lang="ja-JP" altLang="en-US" sz="2800" dirty="0" smtClean="0"/>
                  <a:t>を作り直す方法をとる場合，</a:t>
                </a:r>
                <a:r>
                  <a:rPr lang="ja-JP" altLang="en-US" sz="2800" dirty="0" smtClean="0">
                    <a:solidFill>
                      <a:srgbClr val="FF0000"/>
                    </a:solidFill>
                  </a:rPr>
                  <a:t>元々裏返っている要素</a:t>
                </a:r>
                <a:r>
                  <a:rPr lang="ja-JP" altLang="en-US" sz="2800" dirty="0" smtClean="0"/>
                  <a:t>の存在は致命的なエラーとなる．</a:t>
                </a:r>
                <a:endParaRPr lang="en-US" altLang="ja-JP" sz="2800" dirty="0"/>
              </a:p>
            </p:txBody>
          </p:sp>
        </mc:Choice>
        <mc:Fallback xmlns="">
          <p:sp>
            <p:nvSpPr>
              <p:cNvPr id="6" name="コンテンツ プレースホルダー 5"/>
              <p:cNvSpPr>
                <a:spLocks noGrp="1" noRot="1" noChangeAspect="1" noMove="1" noResize="1" noEditPoints="1" noAdjustHandles="1" noChangeArrowheads="1" noChangeShapeType="1" noTextEdit="1"/>
              </p:cNvSpPr>
              <p:nvPr>
                <p:ph idx="1"/>
              </p:nvPr>
            </p:nvSpPr>
            <p:spPr>
              <a:blipFill rotWithShape="0">
                <a:blip r:embed="rId5"/>
                <a:stretch>
                  <a:fillRect l="-246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5265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提案する</a:t>
            </a:r>
            <a:r>
              <a:rPr kumimoji="1" lang="en-US" altLang="ja-JP" dirty="0" smtClean="0"/>
              <a:t>Selective S-FEM</a:t>
            </a:r>
            <a:r>
              <a:rPr kumimoji="1" lang="ja-JP" altLang="en-US" dirty="0" smtClean="0"/>
              <a:t>の現状まとめ</a:t>
            </a:r>
            <a:endParaRPr kumimoji="1" lang="ja-JP" altLang="en-US" dirty="0"/>
          </a:p>
        </p:txBody>
      </p:sp>
      <p:sp>
        <p:nvSpPr>
          <p:cNvPr id="3" name="コンテンツ プレースホルダー 2"/>
          <p:cNvSpPr>
            <a:spLocks noGrp="1"/>
          </p:cNvSpPr>
          <p:nvPr>
            <p:ph idx="1"/>
          </p:nvPr>
        </p:nvSpPr>
        <p:spPr/>
        <p:txBody>
          <a:bodyPr/>
          <a:lstStyle/>
          <a:p>
            <a:r>
              <a:rPr lang="ja-JP" altLang="en-US" sz="2800" dirty="0" smtClean="0"/>
              <a:t>変位，荷重，</a:t>
            </a:r>
            <a:r>
              <a:rPr lang="en-US" altLang="ja-JP" sz="2800" dirty="0" smtClean="0"/>
              <a:t>Mises</a:t>
            </a:r>
            <a:r>
              <a:rPr lang="ja-JP" altLang="en-US" sz="2800" dirty="0" smtClean="0"/>
              <a:t>応力さえ分かれば事足りるならば，</a:t>
            </a:r>
            <a:r>
              <a:rPr lang="en-US" altLang="ja-JP" sz="2800" dirty="0" smtClean="0"/>
              <a:t>selective S-FEM</a:t>
            </a:r>
            <a:r>
              <a:rPr lang="ja-JP" altLang="en-US" sz="2800" dirty="0" smtClean="0"/>
              <a:t>は既に</a:t>
            </a:r>
            <a:r>
              <a:rPr lang="ja-JP" altLang="en-US" sz="2800" dirty="0" smtClean="0">
                <a:solidFill>
                  <a:srgbClr val="FF0000"/>
                </a:solidFill>
              </a:rPr>
              <a:t>充分実用的</a:t>
            </a:r>
            <a:r>
              <a:rPr lang="ja-JP" altLang="en-US" sz="2800" dirty="0" smtClean="0"/>
              <a:t>な性能を有している．市販</a:t>
            </a:r>
            <a:r>
              <a:rPr lang="ja-JP" altLang="en-US" sz="2800" dirty="0"/>
              <a:t>ソフト</a:t>
            </a:r>
            <a:r>
              <a:rPr lang="ja-JP" altLang="en-US" sz="2800" dirty="0" smtClean="0"/>
              <a:t>の四面体ハイブリッド要素（</a:t>
            </a:r>
            <a:r>
              <a:rPr lang="en-US" altLang="ja-JP" sz="2800" dirty="0" smtClean="0"/>
              <a:t>ABAQUS</a:t>
            </a:r>
            <a:r>
              <a:rPr lang="ja-JP" altLang="en-US" sz="2800" dirty="0" smtClean="0"/>
              <a:t>の</a:t>
            </a:r>
            <a:r>
              <a:rPr lang="en-US" altLang="ja-JP" sz="2800" dirty="0" smtClean="0"/>
              <a:t>C3D4H</a:t>
            </a:r>
            <a:r>
              <a:rPr lang="ja-JP" altLang="en-US" sz="2800" dirty="0" smtClean="0"/>
              <a:t>）と比べても遜色の無い結果が得られている．</a:t>
            </a:r>
            <a:endParaRPr lang="en-US" altLang="ja-JP" sz="2800" dirty="0" smtClean="0"/>
          </a:p>
          <a:p>
            <a:r>
              <a:rPr lang="ja-JP" altLang="en-US" sz="2800" dirty="0" smtClean="0"/>
              <a:t>メッシュリゾーニングを行えば</a:t>
            </a:r>
            <a:r>
              <a:rPr lang="ja-JP" altLang="en-US" sz="2800" dirty="0" smtClean="0">
                <a:solidFill>
                  <a:srgbClr val="0000CC"/>
                </a:solidFill>
              </a:rPr>
              <a:t>相当な大変形</a:t>
            </a:r>
            <a:r>
              <a:rPr lang="ja-JP" altLang="en-US" sz="2800" dirty="0" smtClean="0"/>
              <a:t>も扱うことが出来る．</a:t>
            </a:r>
            <a:endParaRPr lang="en-US" altLang="ja-JP" sz="2800" dirty="0" smtClean="0"/>
          </a:p>
          <a:p>
            <a:pPr marL="0" indent="0">
              <a:buNone/>
            </a:pPr>
            <a:endParaRPr lang="en-US" altLang="ja-JP" sz="1100" dirty="0" smtClean="0"/>
          </a:p>
          <a:p>
            <a:pPr marL="0" indent="0">
              <a:buNone/>
            </a:pPr>
            <a:r>
              <a:rPr lang="ja-JP" altLang="en-US" sz="2800" dirty="0" smtClean="0"/>
              <a:t>ただし，</a:t>
            </a:r>
            <a:endParaRPr lang="en-US" altLang="ja-JP" sz="2800" dirty="0" smtClean="0"/>
          </a:p>
          <a:p>
            <a:pPr>
              <a:buFont typeface="Wingdings" panose="05000000000000000000" pitchFamily="2" charset="2"/>
              <a:buChar char="Ø"/>
            </a:pPr>
            <a:r>
              <a:rPr kumimoji="1" lang="ja-JP" altLang="en-US" sz="2800" dirty="0" smtClean="0"/>
              <a:t>（滅多に使われない）</a:t>
            </a:r>
            <a:r>
              <a:rPr kumimoji="1" lang="en-US" altLang="ja-JP" sz="2800" b="1" dirty="0" err="1" smtClean="0">
                <a:effectLst>
                  <a:outerShdw blurRad="38100" dist="38100" dir="2700000" algn="tl">
                    <a:srgbClr val="000000">
                      <a:alpha val="43137"/>
                    </a:srgbClr>
                  </a:outerShdw>
                </a:effectLst>
              </a:rPr>
              <a:t>dev</a:t>
            </a:r>
            <a:r>
              <a:rPr kumimoji="1" lang="en-US" altLang="ja-JP" sz="2800" b="1" dirty="0" smtClean="0">
                <a:effectLst>
                  <a:outerShdw blurRad="38100" dist="38100" dir="2700000" algn="tl">
                    <a:srgbClr val="000000">
                      <a:alpha val="43137"/>
                    </a:srgbClr>
                  </a:outerShdw>
                </a:effectLst>
              </a:rPr>
              <a:t>/</a:t>
            </a:r>
            <a:r>
              <a:rPr kumimoji="1" lang="en-US" altLang="ja-JP" sz="2800" b="1" dirty="0" err="1" smtClean="0">
                <a:effectLst>
                  <a:outerShdw blurRad="38100" dist="38100" dir="2700000" algn="tl">
                    <a:srgbClr val="000000">
                      <a:alpha val="43137"/>
                    </a:srgbClr>
                  </a:outerShdw>
                </a:effectLst>
              </a:rPr>
              <a:t>vol</a:t>
            </a:r>
            <a:r>
              <a:rPr kumimoji="1" lang="ja-JP" altLang="en-US" sz="2800" b="1" dirty="0" smtClean="0">
                <a:effectLst>
                  <a:outerShdw blurRad="38100" dist="38100" dir="2700000" algn="tl">
                    <a:srgbClr val="000000">
                      <a:alpha val="43137"/>
                    </a:srgbClr>
                  </a:outerShdw>
                </a:effectLst>
              </a:rPr>
              <a:t>カップリング</a:t>
            </a:r>
            <a:r>
              <a:rPr kumimoji="1" lang="ja-JP" altLang="en-US" sz="2800" dirty="0" smtClean="0"/>
              <a:t>のある材料を使いたい場合，</a:t>
            </a:r>
            <a:r>
              <a:rPr lang="ja-JP" altLang="en-US" sz="2800" dirty="0" smtClean="0"/>
              <a:t>四面体</a:t>
            </a:r>
            <a:r>
              <a:rPr lang="ja-JP" altLang="en-US" sz="2800" dirty="0"/>
              <a:t>ハイブリッド</a:t>
            </a:r>
            <a:r>
              <a:rPr lang="ja-JP" altLang="en-US" sz="2800" dirty="0" smtClean="0"/>
              <a:t>要素でないと駄目．</a:t>
            </a:r>
            <a:endParaRPr lang="en-US" altLang="ja-JP" sz="2800" dirty="0" smtClean="0"/>
          </a:p>
          <a:p>
            <a:pPr>
              <a:buFont typeface="Wingdings" panose="05000000000000000000" pitchFamily="2" charset="2"/>
              <a:buChar char="Ø"/>
            </a:pPr>
            <a:r>
              <a:rPr lang="ja-JP" altLang="en-US" sz="2800" b="1" dirty="0" smtClean="0">
                <a:effectLst>
                  <a:outerShdw blurRad="38100" dist="38100" dir="2700000" algn="tl">
                    <a:srgbClr val="000000">
                      <a:alpha val="43137"/>
                    </a:srgbClr>
                  </a:outerShdw>
                </a:effectLst>
              </a:rPr>
              <a:t>圧力</a:t>
            </a:r>
            <a:r>
              <a:rPr lang="ja-JP" altLang="en-US" sz="2800" b="1" dirty="0">
                <a:effectLst>
                  <a:outerShdw blurRad="38100" dist="38100" dir="2700000" algn="tl">
                    <a:srgbClr val="000000">
                      <a:alpha val="43137"/>
                    </a:srgbClr>
                  </a:outerShdw>
                </a:effectLst>
              </a:rPr>
              <a:t>振動</a:t>
            </a:r>
            <a:r>
              <a:rPr lang="ja-JP" altLang="en-US" sz="2800" dirty="0"/>
              <a:t>と</a:t>
            </a:r>
            <a:r>
              <a:rPr lang="ja-JP" altLang="en-US" sz="2800" b="1" dirty="0">
                <a:effectLst>
                  <a:outerShdw blurRad="38100" dist="38100" dir="2700000" algn="tl">
                    <a:srgbClr val="000000">
                      <a:alpha val="43137"/>
                    </a:srgbClr>
                  </a:outerShdw>
                </a:effectLst>
              </a:rPr>
              <a:t>角部の</a:t>
            </a:r>
            <a:r>
              <a:rPr lang="ja-JP" altLang="en-US" sz="2800" b="1" dirty="0" smtClean="0">
                <a:effectLst>
                  <a:outerShdw blurRad="38100" dist="38100" dir="2700000" algn="tl">
                    <a:srgbClr val="000000">
                      <a:alpha val="43137"/>
                    </a:srgbClr>
                  </a:outerShdw>
                </a:effectLst>
              </a:rPr>
              <a:t>ロッキング</a:t>
            </a:r>
            <a:r>
              <a:rPr lang="ja-JP" altLang="en-US" sz="2800" dirty="0" smtClean="0"/>
              <a:t>が許容できない場合，四面体２次ハイブリッド要素を使い高頻度にメッシュリゾーニングを行うしかない．（あまり現実的でない．）</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51</a:t>
            </a:fld>
            <a:endParaRPr lang="ja-JP" altLang="en-US" dirty="0"/>
          </a:p>
        </p:txBody>
      </p:sp>
    </p:spTree>
    <p:extLst>
      <p:ext uri="{BB962C8B-B14F-4D97-AF65-F5344CB8AC3E}">
        <p14:creationId xmlns:p14="http://schemas.microsoft.com/office/powerpoint/2010/main" val="31502649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chor="ctr"/>
          <a:lstStyle/>
          <a:p>
            <a:pPr marL="0" indent="0" algn="ctr">
              <a:buNone/>
            </a:pPr>
            <a:r>
              <a:rPr lang="ja-JP" altLang="en-US" sz="3600" dirty="0"/>
              <a:t>現在検討中の手法（</a:t>
            </a:r>
            <a:r>
              <a:rPr lang="en-US" altLang="ja-JP" sz="3600" dirty="0" err="1"/>
              <a:t>bES</a:t>
            </a:r>
            <a:r>
              <a:rPr lang="en-US" altLang="ja-JP" sz="3600" dirty="0"/>
              <a:t>-FEM</a:t>
            </a:r>
            <a:r>
              <a:rPr lang="ja-JP" altLang="en-US" sz="3600" dirty="0"/>
              <a:t>）の紹介</a:t>
            </a:r>
            <a:endParaRPr lang="en-US" altLang="ja-JP" sz="3600" dirty="0"/>
          </a:p>
          <a:p>
            <a:endParaRPr kumimoji="1" lang="ja-JP" altLang="en-US" sz="4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52</a:t>
            </a:fld>
            <a:endParaRPr lang="ja-JP" altLang="en-US" dirty="0"/>
          </a:p>
        </p:txBody>
      </p:sp>
    </p:spTree>
    <p:extLst>
      <p:ext uri="{BB962C8B-B14F-4D97-AF65-F5344CB8AC3E}">
        <p14:creationId xmlns:p14="http://schemas.microsoft.com/office/powerpoint/2010/main" val="17178195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bES</a:t>
            </a:r>
            <a:r>
              <a:rPr kumimoji="1" lang="en-US" altLang="ja-JP" dirty="0" smtClean="0"/>
              <a:t>-FEM</a:t>
            </a:r>
            <a:r>
              <a:rPr kumimoji="1" lang="ja-JP" altLang="en-US" dirty="0" err="1" smtClean="0"/>
              <a:t>への</a:t>
            </a:r>
            <a:r>
              <a:rPr kumimoji="1" lang="ja-JP" altLang="en-US" dirty="0" smtClean="0"/>
              <a:t>道</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dirty="0" err="1" smtClean="0"/>
              <a:t>d</a:t>
            </a:r>
            <a:r>
              <a:rPr kumimoji="1" lang="en-US" altLang="ja-JP" sz="2800" dirty="0" err="1" smtClean="0"/>
              <a:t>ev</a:t>
            </a:r>
            <a:r>
              <a:rPr kumimoji="1" lang="en-US" altLang="ja-JP" sz="2800" dirty="0" smtClean="0"/>
              <a:t>/</a:t>
            </a:r>
            <a:r>
              <a:rPr kumimoji="1" lang="en-US" altLang="ja-JP" sz="2800" dirty="0" err="1" smtClean="0"/>
              <a:t>vol</a:t>
            </a:r>
            <a:r>
              <a:rPr kumimoji="1" lang="ja-JP" altLang="en-US" sz="2800" dirty="0" smtClean="0"/>
              <a:t>カップリング，圧力振動，角部のロッキングの問題を何とかしたい．取るべき道は・・・</a:t>
            </a:r>
            <a:endParaRPr lang="en-US" altLang="ja-JP" sz="2800" dirty="0"/>
          </a:p>
          <a:p>
            <a:pPr lvl="1"/>
            <a:r>
              <a:rPr kumimoji="1" lang="ja-JP" altLang="en-US" u="sng" dirty="0" smtClean="0">
                <a:effectLst>
                  <a:outerShdw blurRad="38100" dist="38100" dir="2700000" algn="tl">
                    <a:srgbClr val="000000">
                      <a:alpha val="43137"/>
                    </a:srgbClr>
                  </a:outerShdw>
                </a:effectLst>
              </a:rPr>
              <a:t>（</a:t>
            </a:r>
            <a:r>
              <a:rPr kumimoji="1" lang="en-US" altLang="ja-JP" u="sng" dirty="0" smtClean="0">
                <a:effectLst>
                  <a:outerShdw blurRad="38100" dist="38100" dir="2700000" algn="tl">
                    <a:srgbClr val="000000">
                      <a:alpha val="43137"/>
                    </a:srgbClr>
                  </a:outerShdw>
                </a:effectLst>
              </a:rPr>
              <a:t>S-FEM</a:t>
            </a:r>
            <a:r>
              <a:rPr kumimoji="1" lang="ja-JP" altLang="en-US" u="sng" dirty="0" smtClean="0">
                <a:effectLst>
                  <a:outerShdw blurRad="38100" dist="38100" dir="2700000" algn="tl">
                    <a:srgbClr val="000000">
                      <a:alpha val="43137"/>
                    </a:srgbClr>
                  </a:outerShdw>
                </a:effectLst>
              </a:rPr>
              <a:t>は諦めて）２次ハイブリッド要素</a:t>
            </a:r>
            <a:r>
              <a:rPr kumimoji="1" lang="en-US" altLang="ja-JP" u="sng" dirty="0" smtClean="0"/>
              <a:t/>
            </a:r>
            <a:br>
              <a:rPr kumimoji="1" lang="en-US" altLang="ja-JP" u="sng" dirty="0" smtClean="0"/>
            </a:br>
            <a:r>
              <a:rPr kumimoji="1" lang="ja-JP" altLang="en-US" sz="2400" dirty="0" smtClean="0"/>
              <a:t>高頻度なメッシュリゾーニングが必要となり，現実的でない．</a:t>
            </a:r>
            <a:endParaRPr kumimoji="1" lang="en-US" altLang="ja-JP" sz="2400" dirty="0" smtClean="0"/>
          </a:p>
          <a:p>
            <a:pPr lvl="1"/>
            <a:r>
              <a:rPr kumimoji="1" lang="ja-JP" altLang="en-US" u="sng" dirty="0" smtClean="0">
                <a:effectLst>
                  <a:outerShdw blurRad="38100" dist="38100" dir="2700000" algn="tl">
                    <a:srgbClr val="000000">
                      <a:alpha val="43137"/>
                    </a:srgbClr>
                  </a:outerShdw>
                </a:effectLst>
              </a:rPr>
              <a:t>平滑化範囲を広げた</a:t>
            </a:r>
            <a:r>
              <a:rPr kumimoji="1" lang="en-US" altLang="ja-JP" u="sng" dirty="0" smtClean="0">
                <a:effectLst>
                  <a:outerShdw blurRad="38100" dist="38100" dir="2700000" algn="tl">
                    <a:srgbClr val="000000">
                      <a:alpha val="43137"/>
                    </a:srgbClr>
                  </a:outerShdw>
                </a:effectLst>
              </a:rPr>
              <a:t>S-FEM</a:t>
            </a:r>
            <a:r>
              <a:rPr kumimoji="1" lang="en-US" altLang="ja-JP" u="sng" dirty="0" smtClean="0"/>
              <a:t/>
            </a:r>
            <a:br>
              <a:rPr kumimoji="1" lang="en-US" altLang="ja-JP" u="sng" dirty="0" smtClean="0"/>
            </a:br>
            <a:r>
              <a:rPr kumimoji="1" lang="en-US" altLang="ja-JP" sz="2400" dirty="0" smtClean="0"/>
              <a:t>NSES-FEM, ESCS-FEM</a:t>
            </a:r>
            <a:r>
              <a:rPr kumimoji="1" lang="ja-JP" altLang="en-US" sz="2400" dirty="0" smtClean="0"/>
              <a:t>等々散々試したが全部駄目．</a:t>
            </a:r>
            <a:endParaRPr lang="en-US" altLang="ja-JP" sz="2400" dirty="0"/>
          </a:p>
          <a:p>
            <a:pPr lvl="1"/>
            <a:r>
              <a:rPr kumimoji="1" lang="ja-JP" altLang="en-US" u="sng" dirty="0" smtClean="0">
                <a:effectLst>
                  <a:outerShdw blurRad="38100" dist="38100" dir="2700000" algn="tl">
                    <a:srgbClr val="000000">
                      <a:alpha val="43137"/>
                    </a:srgbClr>
                  </a:outerShdw>
                </a:effectLst>
              </a:rPr>
              <a:t>ハイブリッド</a:t>
            </a:r>
            <a:r>
              <a:rPr kumimoji="1" lang="en-US" altLang="ja-JP" u="sng" dirty="0" smtClean="0">
                <a:effectLst>
                  <a:outerShdw blurRad="38100" dist="38100" dir="2700000" algn="tl">
                    <a:srgbClr val="000000">
                      <a:alpha val="43137"/>
                    </a:srgbClr>
                  </a:outerShdw>
                </a:effectLst>
              </a:rPr>
              <a:t>S-FEM</a:t>
            </a:r>
            <a:r>
              <a:rPr kumimoji="1" lang="en-US" altLang="ja-JP" dirty="0" smtClean="0"/>
              <a:t/>
            </a:r>
            <a:br>
              <a:rPr kumimoji="1" lang="en-US" altLang="ja-JP" dirty="0" smtClean="0"/>
            </a:br>
            <a:r>
              <a:rPr lang="ja-JP" altLang="en-US" sz="2400" dirty="0" smtClean="0"/>
              <a:t>「未知数が節点変位のみ」という最大の特徴が失われてしまう．</a:t>
            </a:r>
            <a:endParaRPr kumimoji="1" lang="en-US" altLang="ja-JP" sz="2400" dirty="0" smtClean="0"/>
          </a:p>
          <a:p>
            <a:pPr lvl="1"/>
            <a:r>
              <a:rPr kumimoji="1" lang="ja-JP" altLang="en-US" u="sng" dirty="0" smtClean="0">
                <a:effectLst>
                  <a:outerShdw blurRad="38100" dist="38100" dir="2700000" algn="tl">
                    <a:srgbClr val="000000">
                      <a:alpha val="43137"/>
                    </a:srgbClr>
                  </a:outerShdw>
                </a:effectLst>
              </a:rPr>
              <a:t>２次要素の</a:t>
            </a:r>
            <a:r>
              <a:rPr kumimoji="1" lang="en-US" altLang="ja-JP" u="sng" dirty="0" smtClean="0">
                <a:effectLst>
                  <a:outerShdw blurRad="38100" dist="38100" dir="2700000" algn="tl">
                    <a:srgbClr val="000000">
                      <a:alpha val="43137"/>
                    </a:srgbClr>
                  </a:outerShdw>
                </a:effectLst>
              </a:rPr>
              <a:t>S-FEM</a:t>
            </a:r>
            <a:r>
              <a:rPr kumimoji="1" lang="en-US" altLang="ja-JP" dirty="0" smtClean="0"/>
              <a:t/>
            </a:r>
            <a:br>
              <a:rPr kumimoji="1" lang="en-US" altLang="ja-JP" dirty="0" smtClean="0"/>
            </a:br>
            <a:r>
              <a:rPr kumimoji="1" lang="ja-JP" altLang="en-US" sz="2400" dirty="0" smtClean="0"/>
              <a:t>中間節点があると大ひずみの積分精度低下が避けられない．</a:t>
            </a:r>
            <a:endParaRPr kumimoji="1" lang="en-US" altLang="ja-JP" sz="2400" dirty="0" smtClean="0"/>
          </a:p>
          <a:p>
            <a:pPr lvl="1"/>
            <a:r>
              <a:rPr lang="ja-JP" altLang="en-US" u="sng" dirty="0" smtClean="0">
                <a:solidFill>
                  <a:srgbClr val="FF0000"/>
                </a:solidFill>
                <a:effectLst>
                  <a:outerShdw blurRad="38100" dist="38100" dir="2700000" algn="tl">
                    <a:srgbClr val="000000">
                      <a:alpha val="43137"/>
                    </a:srgbClr>
                  </a:outerShdw>
                </a:effectLst>
              </a:rPr>
              <a:t>バブル節点を追加した</a:t>
            </a:r>
            <a:r>
              <a:rPr lang="en-US" altLang="ja-JP" u="sng" dirty="0" smtClean="0">
                <a:solidFill>
                  <a:srgbClr val="FF0000"/>
                </a:solidFill>
                <a:effectLst>
                  <a:outerShdw blurRad="38100" dist="38100" dir="2700000" algn="tl">
                    <a:srgbClr val="000000">
                      <a:alpha val="43137"/>
                    </a:srgbClr>
                  </a:outerShdw>
                </a:effectLst>
              </a:rPr>
              <a:t>S-FEM</a:t>
            </a:r>
            <a:r>
              <a:rPr lang="en-US" altLang="ja-JP" dirty="0" smtClean="0">
                <a:effectLst>
                  <a:outerShdw blurRad="38100" dist="38100" dir="2700000" algn="tl">
                    <a:srgbClr val="000000">
                      <a:alpha val="43137"/>
                    </a:srgbClr>
                  </a:outerShdw>
                </a:effectLst>
              </a:rPr>
              <a:t/>
            </a:r>
            <a:br>
              <a:rPr lang="en-US" altLang="ja-JP" dirty="0" smtClean="0">
                <a:effectLst>
                  <a:outerShdw blurRad="38100" dist="38100" dir="2700000" algn="tl">
                    <a:srgbClr val="000000">
                      <a:alpha val="43137"/>
                    </a:srgbClr>
                  </a:outerShdw>
                </a:effectLst>
              </a:rPr>
            </a:br>
            <a:r>
              <a:rPr lang="ja-JP" altLang="en-US" sz="2400" dirty="0" smtClean="0"/>
              <a:t>バブル節点の追加なら三角形・四面体の外形は崩れないので，積分精度低下が最小限で済む．</a:t>
            </a:r>
            <a:endParaRPr kumimoji="1" lang="en-US" altLang="ja-JP" sz="24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53</a:t>
            </a:fld>
            <a:endParaRPr lang="ja-JP" altLang="en-US" dirty="0"/>
          </a:p>
        </p:txBody>
      </p:sp>
      <p:sp>
        <p:nvSpPr>
          <p:cNvPr id="5" name="テキスト ボックス 4"/>
          <p:cNvSpPr txBox="1"/>
          <p:nvPr/>
        </p:nvSpPr>
        <p:spPr>
          <a:xfrm>
            <a:off x="6491615" y="5865689"/>
            <a:ext cx="2651688" cy="646331"/>
          </a:xfrm>
          <a:prstGeom prst="rect">
            <a:avLst/>
          </a:prstGeom>
          <a:solidFill>
            <a:schemeClr val="bg1">
              <a:lumMod val="95000"/>
            </a:schemeClr>
          </a:solidFill>
        </p:spPr>
        <p:txBody>
          <a:bodyPr wrap="none" rtlCol="0">
            <a:spAutoFit/>
          </a:bodyPr>
          <a:lstStyle/>
          <a:p>
            <a:r>
              <a:rPr kumimoji="1" lang="ja-JP" altLang="en-US" dirty="0" smtClean="0"/>
              <a:t>他グループが微小変形で</a:t>
            </a:r>
            <a:r>
              <a:rPr kumimoji="1" lang="en-US" altLang="ja-JP" dirty="0" smtClean="0"/>
              <a:t/>
            </a:r>
            <a:br>
              <a:rPr kumimoji="1" lang="en-US" altLang="ja-JP" dirty="0" smtClean="0"/>
            </a:br>
            <a:r>
              <a:rPr kumimoji="1" lang="ja-JP" altLang="en-US" dirty="0" smtClean="0"/>
              <a:t>昨年既に論文掲載済み</a:t>
            </a:r>
            <a:endParaRPr kumimoji="1" lang="ja-JP" altLang="en-US" dirty="0"/>
          </a:p>
        </p:txBody>
      </p:sp>
    </p:spTree>
    <p:extLst>
      <p:ext uri="{BB962C8B-B14F-4D97-AF65-F5344CB8AC3E}">
        <p14:creationId xmlns:p14="http://schemas.microsoft.com/office/powerpoint/2010/main" val="8413141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バブル節点を持つ三角形要素とは？</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endParaRPr kumimoji="1" lang="en-US" altLang="ja-JP" sz="2800" dirty="0" smtClean="0"/>
              </a:p>
              <a:p>
                <a:endParaRPr lang="en-US" altLang="ja-JP" sz="2800" dirty="0"/>
              </a:p>
              <a:p>
                <a:endParaRPr kumimoji="1" lang="en-US" altLang="ja-JP" sz="2800" dirty="0" smtClean="0"/>
              </a:p>
              <a:p>
                <a:pPr marL="0" indent="0">
                  <a:buNone/>
                </a:pPr>
                <a:endParaRPr kumimoji="1" lang="en-US" altLang="ja-JP" sz="2800" dirty="0" smtClean="0"/>
              </a:p>
              <a:p>
                <a:r>
                  <a:rPr lang="ja-JP" altLang="en-US" sz="2800" dirty="0" smtClean="0"/>
                  <a:t>通常の三角形要素の重心位置に</a:t>
                </a:r>
                <a:r>
                  <a:rPr lang="ja-JP" altLang="en-US" sz="2800" dirty="0"/>
                  <a:t>バブル</a:t>
                </a:r>
                <a:r>
                  <a:rPr lang="ja-JP" altLang="en-US" sz="2800" dirty="0" smtClean="0"/>
                  <a:t>節点を追加．</a:t>
                </a:r>
                <a:endParaRPr lang="en-US" altLang="ja-JP" sz="2800" dirty="0" smtClean="0"/>
              </a:p>
              <a:p>
                <a:r>
                  <a:rPr lang="ja-JP" altLang="en-US" sz="2800" dirty="0" smtClean="0"/>
                  <a:t>バブル節点</a:t>
                </a:r>
                <a:r>
                  <a:rPr lang="en-US" altLang="ja-JP" sz="2800" dirty="0" smtClean="0"/>
                  <a:t>4</a:t>
                </a:r>
                <a:r>
                  <a:rPr lang="ja-JP" altLang="en-US" sz="2800" dirty="0" smtClean="0"/>
                  <a:t>の形状関数は</a:t>
                </a:r>
                <a:r>
                  <a:rPr lang="ja-JP" altLang="en-US" sz="2800" dirty="0" smtClean="0">
                    <a:solidFill>
                      <a:srgbClr val="FF0000"/>
                    </a:solidFill>
                  </a:rPr>
                  <a:t>バブル関数（気泡関数）</a:t>
                </a:r>
                <a:r>
                  <a:rPr lang="ja-JP" altLang="en-US" sz="2800" dirty="0" smtClean="0"/>
                  <a:t>：</a:t>
                </a:r>
                <a:endParaRPr lang="en-US" altLang="ja-JP" sz="2800" i="1" dirty="0" smtClean="0">
                  <a:latin typeface="Cambria Math" panose="02040503050406030204" pitchFamily="18" charset="0"/>
                </a:endParaRPr>
              </a:p>
              <a:p>
                <a:pPr marL="0" indent="0" algn="ctr">
                  <a:buNone/>
                </a:pP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𝑁</m:t>
                        </m:r>
                      </m:e>
                      <m:sub>
                        <m:r>
                          <a:rPr lang="en-US" altLang="ja-JP" sz="2800" i="1">
                            <a:latin typeface="Cambria Math" panose="02040503050406030204" pitchFamily="18" charset="0"/>
                          </a:rPr>
                          <m:t>4</m:t>
                        </m:r>
                      </m:sub>
                    </m:sSub>
                    <m:r>
                      <a:rPr lang="en-US" altLang="ja-JP" sz="2800" i="1">
                        <a:latin typeface="Cambria Math" panose="02040503050406030204" pitchFamily="18" charset="0"/>
                      </a:rPr>
                      <m:t>=27</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1</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2</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3</m:t>
                        </m:r>
                      </m:sub>
                    </m:sSub>
                    <m:r>
                      <a:rPr lang="en-US" altLang="ja-JP" sz="2800" b="0" i="1" smtClean="0">
                        <a:latin typeface="Cambria Math" panose="02040503050406030204" pitchFamily="18" charset="0"/>
                      </a:rPr>
                      <m:t>.</m:t>
                    </m:r>
                  </m:oMath>
                </a14:m>
                <a:r>
                  <a:rPr lang="ja-JP" altLang="en-US" sz="2800" dirty="0" smtClean="0"/>
                  <a:t> </a:t>
                </a:r>
                <a:endParaRPr lang="en-US" altLang="ja-JP" sz="2800" dirty="0" smtClean="0"/>
              </a:p>
              <a:p>
                <a:r>
                  <a:rPr lang="ja-JP" altLang="en-US" sz="2800" dirty="0" smtClean="0"/>
                  <a:t>節点</a:t>
                </a:r>
                <a:r>
                  <a:rPr lang="en-US" altLang="ja-JP" sz="2800" dirty="0" smtClean="0"/>
                  <a:t>1,2,3</a:t>
                </a:r>
                <a:r>
                  <a:rPr lang="ja-JP" altLang="en-US" sz="2800" dirty="0" smtClean="0"/>
                  <a:t>の形状関数は通常の三角形要素の形状関数（</a:t>
                </a:r>
                <a:r>
                  <a:rPr lang="en-US" altLang="ja-JP" sz="2800" dirty="0" smtClean="0"/>
                  <a:t>i.e., </a:t>
                </a:r>
                <a:r>
                  <a:rPr lang="ja-JP" altLang="en-US" sz="2800" dirty="0" smtClean="0"/>
                  <a:t>面積座標値）からバブル関数を引いたものになる．</a:t>
                </a:r>
                <a:r>
                  <a:rPr lang="en-US" altLang="ja-JP" sz="2800" dirty="0" smtClean="0"/>
                  <a:t/>
                </a:r>
                <a:br>
                  <a:rPr lang="en-US" altLang="ja-JP" sz="2800" dirty="0" smtClean="0"/>
                </a:b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𝑁</m:t>
                        </m:r>
                      </m:e>
                      <m:sub>
                        <m:r>
                          <a:rPr lang="en-US" altLang="ja-JP" sz="2800" b="0" i="1" smtClean="0">
                            <a:latin typeface="Cambria Math" panose="02040503050406030204" pitchFamily="18" charset="0"/>
                          </a:rPr>
                          <m:t>1</m:t>
                        </m:r>
                      </m:sub>
                    </m:sSub>
                    <m:r>
                      <a:rPr lang="en-US" altLang="ja-JP" sz="2800" i="1">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r>
                      <a:rPr lang="en-US" altLang="ja-JP" sz="2800" b="0" i="1" smtClean="0">
                        <a:latin typeface="Cambria Math" panose="02040503050406030204" pitchFamily="18" charset="0"/>
                      </a:rPr>
                      <m:t>−9</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1</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2</m:t>
                        </m:r>
                      </m:sub>
                    </m:sSub>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𝜉</m:t>
                        </m:r>
                      </m:e>
                      <m:sub>
                        <m:r>
                          <a:rPr lang="en-US" altLang="ja-JP" sz="2800" i="1">
                            <a:latin typeface="Cambria Math" panose="02040503050406030204" pitchFamily="18" charset="0"/>
                          </a:rPr>
                          <m:t>3</m:t>
                        </m:r>
                      </m:sub>
                    </m:sSub>
                    <m:r>
                      <a:rPr lang="en-US" altLang="ja-JP" sz="2800" b="0" i="1" smtClean="0">
                        <a:latin typeface="Cambria Math" panose="02040503050406030204" pitchFamily="18" charset="0"/>
                      </a:rPr>
                      <m:t>, </m:t>
                    </m:r>
                  </m:oMath>
                </a14:m>
                <a:r>
                  <a:rPr lang="en-US" altLang="ja-JP" sz="2800" b="0" i="1" dirty="0" smtClean="0">
                    <a:latin typeface="Cambria Math" panose="02040503050406030204" pitchFamily="18" charset="0"/>
                  </a:rPr>
                  <a:t/>
                </a:r>
                <a:br>
                  <a:rPr lang="en-US" altLang="ja-JP" sz="2800" b="0" i="1" dirty="0" smtClean="0">
                    <a:latin typeface="Cambria Math" panose="02040503050406030204" pitchFamily="18" charset="0"/>
                  </a:rPr>
                </a:b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𝑁</m:t>
                        </m:r>
                      </m:e>
                      <m:sub>
                        <m:r>
                          <a:rPr lang="en-US" altLang="ja-JP" sz="2800" b="0" i="1" smtClean="0">
                            <a:latin typeface="Cambria Math" panose="02040503050406030204" pitchFamily="18" charset="0"/>
                          </a:rPr>
                          <m:t>2</m:t>
                        </m:r>
                      </m:sub>
                    </m:sSub>
                    <m:r>
                      <a:rPr lang="en-US" altLang="ja-JP" sz="2800" b="0" i="1" smtClean="0">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r>
                      <a:rPr lang="en-US" altLang="ja-JP" sz="2800" b="0" i="1" smtClean="0">
                        <a:latin typeface="Cambria Math" panose="02040503050406030204" pitchFamily="18" charset="0"/>
                      </a:rPr>
                      <m:t>−9</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 </m:t>
                    </m:r>
                  </m:oMath>
                </a14:m>
                <a:r>
                  <a:rPr lang="en-US" altLang="ja-JP" sz="2800" b="0" i="1" dirty="0" smtClean="0">
                    <a:latin typeface="Cambria Math" panose="02040503050406030204" pitchFamily="18" charset="0"/>
                  </a:rPr>
                  <a:t/>
                </a:r>
                <a:br>
                  <a:rPr lang="en-US" altLang="ja-JP" sz="2800" b="0" i="1" dirty="0" smtClean="0">
                    <a:latin typeface="Cambria Math" panose="02040503050406030204" pitchFamily="18" charset="0"/>
                  </a:rPr>
                </a:b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𝑁</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−9</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1</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2</m:t>
                        </m:r>
                      </m:sub>
                    </m:sSub>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𝜉</m:t>
                        </m:r>
                      </m:e>
                      <m:sub>
                        <m:r>
                          <a:rPr lang="en-US" altLang="ja-JP" sz="2800" b="0" i="1" smtClean="0">
                            <a:latin typeface="Cambria Math" panose="02040503050406030204" pitchFamily="18" charset="0"/>
                          </a:rPr>
                          <m:t>3</m:t>
                        </m:r>
                      </m:sub>
                    </m:sSub>
                    <m:r>
                      <a:rPr lang="en-US" altLang="ja-JP" sz="2800" b="0" i="1" smtClean="0">
                        <a:latin typeface="Cambria Math" panose="02040503050406030204" pitchFamily="18" charset="0"/>
                      </a:rPr>
                      <m:t>.</m:t>
                    </m:r>
                  </m:oMath>
                </a14:m>
                <a:r>
                  <a:rPr lang="en-US" altLang="ja-JP" sz="2800" dirty="0" smtClean="0"/>
                  <a:t/>
                </a:r>
                <a:br>
                  <a:rPr lang="en-US" altLang="ja-JP" sz="2800" dirty="0" smtClean="0"/>
                </a:b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257" r="-310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54</a:t>
            </a:fld>
            <a:endParaRPr lang="ja-JP" altLang="en-US" dirty="0"/>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1762" b="3025"/>
          <a:stretch/>
        </p:blipFill>
        <p:spPr>
          <a:xfrm>
            <a:off x="719571" y="656692"/>
            <a:ext cx="3808423" cy="2016224"/>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13086" t="27163" r="49508" b="27162"/>
          <a:stretch/>
        </p:blipFill>
        <p:spPr>
          <a:xfrm>
            <a:off x="4896036" y="662709"/>
            <a:ext cx="2664297" cy="2033279"/>
          </a:xfrm>
          <a:prstGeom prst="rect">
            <a:avLst/>
          </a:prstGeom>
        </p:spPr>
      </p:pic>
      <p:sp>
        <p:nvSpPr>
          <p:cNvPr id="7" name="テキスト ボックス 6"/>
          <p:cNvSpPr txBox="1"/>
          <p:nvPr/>
        </p:nvSpPr>
        <p:spPr>
          <a:xfrm>
            <a:off x="5572395" y="2312876"/>
            <a:ext cx="1311578" cy="369332"/>
          </a:xfrm>
          <a:prstGeom prst="rect">
            <a:avLst/>
          </a:prstGeom>
          <a:noFill/>
        </p:spPr>
        <p:txBody>
          <a:bodyPr wrap="none" rtlCol="0">
            <a:spAutoFit/>
          </a:bodyPr>
          <a:lstStyle/>
          <a:p>
            <a:r>
              <a:rPr kumimoji="1" lang="ja-JP" altLang="en-US" dirty="0" smtClean="0"/>
              <a:t>バブル関数</a:t>
            </a:r>
            <a:endParaRPr kumimoji="1" lang="ja-JP" altLang="en-US" dirty="0"/>
          </a:p>
        </p:txBody>
      </p:sp>
      <p:sp>
        <p:nvSpPr>
          <p:cNvPr id="8" name="テキスト ボックス 7"/>
          <p:cNvSpPr txBox="1"/>
          <p:nvPr/>
        </p:nvSpPr>
        <p:spPr>
          <a:xfrm>
            <a:off x="5958972" y="5337733"/>
            <a:ext cx="2864887" cy="707886"/>
          </a:xfrm>
          <a:prstGeom prst="rect">
            <a:avLst/>
          </a:prstGeom>
          <a:solidFill>
            <a:schemeClr val="bg1">
              <a:lumMod val="95000"/>
            </a:schemeClr>
          </a:solidFill>
        </p:spPr>
        <p:txBody>
          <a:bodyPr wrap="none" rtlCol="0">
            <a:spAutoFit/>
          </a:bodyPr>
          <a:lstStyle/>
          <a:p>
            <a:pPr algn="ctr"/>
            <a:r>
              <a:rPr kumimoji="1" lang="ja-JP" altLang="en-US" sz="2000" dirty="0" smtClean="0"/>
              <a:t>３次関数なので</a:t>
            </a:r>
            <a:r>
              <a:rPr kumimoji="1" lang="en-US" altLang="ja-JP" sz="2000" dirty="0" smtClean="0"/>
              <a:t/>
            </a:r>
            <a:br>
              <a:rPr kumimoji="1" lang="en-US" altLang="ja-JP" sz="2000" dirty="0" smtClean="0"/>
            </a:br>
            <a:r>
              <a:rPr kumimoji="1" lang="ja-JP" altLang="en-US" sz="2000" dirty="0" smtClean="0"/>
              <a:t>ガウスの４点積分が必要</a:t>
            </a:r>
            <a:endParaRPr kumimoji="1" lang="ja-JP" altLang="en-US" sz="2000" dirty="0"/>
          </a:p>
        </p:txBody>
      </p:sp>
      <p:sp>
        <p:nvSpPr>
          <p:cNvPr id="9" name="テキスト ボックス 8"/>
          <p:cNvSpPr txBox="1"/>
          <p:nvPr/>
        </p:nvSpPr>
        <p:spPr>
          <a:xfrm>
            <a:off x="7504834" y="1244599"/>
            <a:ext cx="1627369" cy="923330"/>
          </a:xfrm>
          <a:prstGeom prst="rect">
            <a:avLst/>
          </a:prstGeom>
          <a:noFill/>
        </p:spPr>
        <p:txBody>
          <a:bodyPr wrap="none" rtlCol="0">
            <a:spAutoFit/>
          </a:bodyPr>
          <a:lstStyle/>
          <a:p>
            <a:r>
              <a:rPr lang="ja-JP" altLang="en-US" dirty="0" smtClean="0"/>
              <a:t>重心</a:t>
            </a:r>
            <a:r>
              <a:rPr lang="ja-JP" altLang="en-US" dirty="0"/>
              <a:t>で値が１</a:t>
            </a:r>
            <a:r>
              <a:rPr lang="ja-JP" altLang="en-US" dirty="0" smtClean="0"/>
              <a:t>，</a:t>
            </a:r>
            <a:endParaRPr lang="en-US" altLang="ja-JP" dirty="0" smtClean="0"/>
          </a:p>
          <a:p>
            <a:r>
              <a:rPr lang="ja-JP" altLang="en-US" dirty="0" smtClean="0"/>
              <a:t>辺上</a:t>
            </a:r>
            <a:r>
              <a:rPr lang="ja-JP" altLang="en-US" dirty="0"/>
              <a:t>や頂点</a:t>
            </a:r>
            <a:r>
              <a:rPr lang="ja-JP" altLang="en-US" dirty="0" smtClean="0"/>
              <a:t>で</a:t>
            </a:r>
            <a:r>
              <a:rPr lang="en-US" altLang="ja-JP" dirty="0" smtClean="0"/>
              <a:t/>
            </a:r>
            <a:br>
              <a:rPr lang="en-US" altLang="ja-JP" dirty="0" smtClean="0"/>
            </a:br>
            <a:r>
              <a:rPr lang="ja-JP" altLang="en-US" dirty="0" smtClean="0"/>
              <a:t>値</a:t>
            </a:r>
            <a:r>
              <a:rPr lang="ja-JP" altLang="en-US" dirty="0"/>
              <a:t>が０．</a:t>
            </a:r>
            <a:endParaRPr kumimoji="1" lang="ja-JP" altLang="en-US" dirty="0"/>
          </a:p>
        </p:txBody>
      </p:sp>
    </p:spTree>
    <p:extLst>
      <p:ext uri="{BB962C8B-B14F-4D97-AF65-F5344CB8AC3E}">
        <p14:creationId xmlns:p14="http://schemas.microsoft.com/office/powerpoint/2010/main" val="2928265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Bubble-enhanced ES-FEM (</a:t>
            </a:r>
            <a:r>
              <a:rPr kumimoji="1" lang="en-US" altLang="ja-JP" dirty="0" err="1" smtClean="0"/>
              <a:t>bES</a:t>
            </a:r>
            <a:r>
              <a:rPr kumimoji="1" lang="en-US" altLang="ja-JP" dirty="0" smtClean="0"/>
              <a:t>-FEM)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smtClean="0">
                    <a:solidFill>
                      <a:srgbClr val="FF0000"/>
                    </a:solidFill>
                  </a:rPr>
                  <a:t>エッジ</a:t>
                </a:r>
                <a:r>
                  <a:rPr lang="ja-JP" altLang="en-US" sz="2400" dirty="0" smtClean="0"/>
                  <a:t>周辺の８つガウス点でそれぞれ</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を計算，</a:t>
                </a:r>
                <a:endParaRPr lang="en-US" altLang="ja-JP" sz="2400" dirty="0"/>
              </a:p>
              <a:p>
                <a:r>
                  <a:rPr lang="ja-JP" altLang="en-US" sz="2400" dirty="0" smtClean="0"/>
                  <a:t>８つの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smtClean="0"/>
                  <a:t>を</a:t>
                </a:r>
                <a:r>
                  <a:rPr lang="ja-JP" altLang="en-US" sz="2400" dirty="0" smtClean="0">
                    <a:solidFill>
                      <a:srgbClr val="FF0000"/>
                    </a:solidFill>
                  </a:rPr>
                  <a:t>エッジ</a:t>
                </a:r>
                <a:r>
                  <a:rPr lang="ja-JP" altLang="en-US" sz="2400" dirty="0" smtClean="0"/>
                  <a:t>にガウスの重み係数比で分配し</a:t>
                </a:r>
                <a14:m>
                  <m:oMath xmlns:m="http://schemas.openxmlformats.org/officeDocument/2006/math">
                    <m:sSup>
                      <m:sSupPr>
                        <m:ctrlPr>
                          <a:rPr lang="en-US" altLang="ja-JP" sz="2400" i="1">
                            <a:latin typeface="Cambria Math" panose="02040503050406030204" pitchFamily="18" charset="0"/>
                          </a:rPr>
                        </m:ctrlPr>
                      </m:sSupPr>
                      <m:e>
                        <m:r>
                          <a:rPr lang="en-US" altLang="ja-JP" sz="2400" b="0" i="1" smtClean="0">
                            <a:latin typeface="Cambria Math" panose="02040503050406030204" pitchFamily="18" charset="0"/>
                          </a:rPr>
                          <m:t>[</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smtClean="0"/>
                  <a:t>を作成，</a:t>
                </a:r>
                <a:endParaRPr lang="en-US" altLang="ja-JP" sz="2400" dirty="0"/>
              </a:p>
              <a:p>
                <a:r>
                  <a:rPr lang="en-US" altLang="ja-JP" sz="2400" b="1" i="1" dirty="0" smtClean="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smtClean="0"/>
                  <a:t>等を</a:t>
                </a:r>
                <a:r>
                  <a:rPr lang="ja-JP" altLang="en-US" sz="2400" dirty="0" smtClean="0">
                    <a:solidFill>
                      <a:srgbClr val="FF0000"/>
                    </a:solidFill>
                  </a:rPr>
                  <a:t>エッジ</a:t>
                </a:r>
                <a:r>
                  <a:rPr lang="ja-JP" altLang="en-US" sz="2400" dirty="0" smtClean="0"/>
                  <a:t>で計算．</a:t>
                </a:r>
                <a:endParaRPr lang="en-US" altLang="ja-JP" sz="2400" dirty="0">
                  <a:solidFill>
                    <a:srgbClr val="0000CC"/>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t="-1901" r="-444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55</a:t>
            </a:fld>
            <a:endParaRPr lang="ja-JP" altLang="en-US" dirty="0"/>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t="47802"/>
          <a:stretch/>
        </p:blipFill>
        <p:spPr>
          <a:xfrm>
            <a:off x="3117887" y="4257092"/>
            <a:ext cx="3362325" cy="2122959"/>
          </a:xfrm>
          <a:prstGeom prst="rect">
            <a:avLst/>
          </a:prstGeom>
        </p:spPr>
      </p:pic>
      <p:sp>
        <p:nvSpPr>
          <p:cNvPr id="5" name="テキスト ボックス 4"/>
          <p:cNvSpPr txBox="1"/>
          <p:nvPr/>
        </p:nvSpPr>
        <p:spPr>
          <a:xfrm>
            <a:off x="1034791" y="4758141"/>
            <a:ext cx="1678665" cy="923330"/>
          </a:xfrm>
          <a:prstGeom prst="rect">
            <a:avLst/>
          </a:prstGeom>
          <a:solidFill>
            <a:schemeClr val="bg1">
              <a:lumMod val="95000"/>
            </a:schemeClr>
          </a:solidFill>
        </p:spPr>
        <p:txBody>
          <a:bodyPr wrap="none" rtlCol="0">
            <a:spAutoFit/>
          </a:bodyPr>
          <a:lstStyle/>
          <a:p>
            <a:pPr algn="ctr"/>
            <a:r>
              <a:rPr kumimoji="1" lang="ja-JP" altLang="en-US" dirty="0" smtClean="0"/>
              <a:t>積分点が</a:t>
            </a:r>
            <a:r>
              <a:rPr kumimoji="1" lang="en-US" altLang="ja-JP" dirty="0" smtClean="0"/>
              <a:t/>
            </a:r>
            <a:br>
              <a:rPr kumimoji="1" lang="en-US" altLang="ja-JP" dirty="0" smtClean="0"/>
            </a:br>
            <a:r>
              <a:rPr kumimoji="1" lang="ja-JP" altLang="en-US" dirty="0" smtClean="0"/>
              <a:t>各エッジ中心</a:t>
            </a:r>
            <a:r>
              <a:rPr lang="ja-JP" altLang="en-US" dirty="0"/>
              <a:t>に</a:t>
            </a:r>
            <a:r>
              <a:rPr kumimoji="1" lang="en-US" altLang="ja-JP" dirty="0" smtClean="0"/>
              <a:t/>
            </a:r>
            <a:br>
              <a:rPr kumimoji="1" lang="en-US" altLang="ja-JP" dirty="0" smtClean="0"/>
            </a:br>
            <a:r>
              <a:rPr kumimoji="1" lang="ja-JP" altLang="en-US" dirty="0" smtClean="0"/>
              <a:t>あるイメージ．</a:t>
            </a:r>
            <a:endParaRPr kumimoji="1" lang="ja-JP" altLang="en-US" dirty="0"/>
          </a:p>
        </p:txBody>
      </p:sp>
      <p:sp>
        <p:nvSpPr>
          <p:cNvPr id="9" name="テキスト ボックス 8"/>
          <p:cNvSpPr txBox="1"/>
          <p:nvPr/>
        </p:nvSpPr>
        <p:spPr>
          <a:xfrm>
            <a:off x="3680047" y="5985284"/>
            <a:ext cx="279885" cy="380237"/>
          </a:xfrm>
          <a:prstGeom prst="rect">
            <a:avLst/>
          </a:prstGeom>
          <a:solidFill>
            <a:srgbClr val="FF0000"/>
          </a:solidFill>
        </p:spPr>
        <p:txBody>
          <a:bodyPr wrap="none" tIns="0" rIns="0" bIns="10800" rtlCol="0">
            <a:spAutoFit/>
          </a:bodyPr>
          <a:lstStyle/>
          <a:p>
            <a:r>
              <a:rPr kumimoji="1" lang="en-US" altLang="ja-JP" sz="2400" b="1" u="sng" dirty="0" smtClean="0">
                <a:solidFill>
                  <a:schemeClr val="bg1"/>
                </a:solidFill>
              </a:rPr>
              <a:t>b</a:t>
            </a:r>
            <a:endParaRPr kumimoji="1" lang="ja-JP" altLang="en-US" sz="2400" b="1" u="sng" dirty="0">
              <a:solidFill>
                <a:schemeClr val="bg1"/>
              </a:solidFill>
            </a:endParaRPr>
          </a:p>
        </p:txBody>
      </p:sp>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2353" y="1917116"/>
            <a:ext cx="5647979" cy="2339976"/>
          </a:xfrm>
          <a:prstGeom prst="rect">
            <a:avLst/>
          </a:prstGeom>
        </p:spPr>
      </p:pic>
      <mc:AlternateContent xmlns:mc="http://schemas.openxmlformats.org/markup-compatibility/2006" xmlns:a14="http://schemas.microsoft.com/office/drawing/2010/main">
        <mc:Choice Requires="a14">
          <p:sp>
            <p:nvSpPr>
              <p:cNvPr id="12" name="テキスト ボックス 11"/>
              <p:cNvSpPr txBox="1"/>
              <p:nvPr/>
            </p:nvSpPr>
            <p:spPr>
              <a:xfrm>
                <a:off x="6156176" y="4474826"/>
                <a:ext cx="2529860" cy="1489960"/>
              </a:xfrm>
              <a:prstGeom prst="rect">
                <a:avLst/>
              </a:prstGeom>
              <a:solidFill>
                <a:schemeClr val="bg1">
                  <a:lumMod val="95000"/>
                </a:schemeClr>
              </a:solidFill>
            </p:spPr>
            <p:txBody>
              <a:bodyPr wrap="none" rtlCol="0">
                <a:spAutoFit/>
              </a:bodyPr>
              <a:lstStyle/>
              <a:p>
                <a:pPr algn="ctr"/>
                <a14:m>
                  <m:oMath xmlns:m="http://schemas.openxmlformats.org/officeDocument/2006/math">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m:t>
                        </m:r>
                      </m:e>
                      <m:sup>
                        <m:r>
                          <m:rPr>
                            <m:sty m:val="p"/>
                          </m:rPr>
                          <a:rPr kumimoji="1" lang="en-US" altLang="ja-JP" b="0" i="0" smtClean="0">
                            <a:latin typeface="Cambria Math" panose="02040503050406030204" pitchFamily="18" charset="0"/>
                          </a:rPr>
                          <m:t>Edge</m:t>
                        </m:r>
                      </m:sup>
                    </m:sSup>
                    <m:r>
                      <a:rPr kumimoji="1" lang="en-US" altLang="ja-JP" b="0" i="1" smtClean="0">
                        <a:latin typeface="Cambria Math" panose="02040503050406030204" pitchFamily="18" charset="0"/>
                      </a:rPr>
                      <m:t>𝐵</m:t>
                    </m:r>
                    <m:r>
                      <a:rPr kumimoji="1" lang="en-US" altLang="ja-JP" b="0" i="1" smtClean="0">
                        <a:latin typeface="Cambria Math" panose="02040503050406030204" pitchFamily="18" charset="0"/>
                      </a:rPr>
                      <m:t>]</m:t>
                    </m:r>
                  </m:oMath>
                </a14:m>
                <a:r>
                  <a:rPr kumimoji="1" lang="ja-JP" altLang="en-US" dirty="0" smtClean="0"/>
                  <a:t>が出来上がった</a:t>
                </a:r>
                <a:endParaRPr kumimoji="1" lang="en-US" altLang="ja-JP" dirty="0" smtClean="0"/>
              </a:p>
              <a:p>
                <a:pPr algn="ctr"/>
                <a:r>
                  <a:rPr kumimoji="1" lang="ja-JP" altLang="en-US" dirty="0" smtClean="0"/>
                  <a:t>後の処理は</a:t>
                </a:r>
                <a:r>
                  <a:rPr kumimoji="1" lang="en-US" altLang="ja-JP" dirty="0" smtClean="0"/>
                  <a:t>ES-FEM</a:t>
                </a:r>
                <a:r>
                  <a:rPr kumimoji="1" lang="ja-JP" altLang="en-US" dirty="0" smtClean="0"/>
                  <a:t>と</a:t>
                </a:r>
                <a:r>
                  <a:rPr kumimoji="1" lang="en-US" altLang="ja-JP" dirty="0" smtClean="0"/>
                  <a:t/>
                </a:r>
                <a:br>
                  <a:rPr kumimoji="1" lang="en-US" altLang="ja-JP" dirty="0" smtClean="0"/>
                </a:br>
                <a:r>
                  <a:rPr kumimoji="1" lang="ja-JP" altLang="en-US" dirty="0" smtClean="0"/>
                  <a:t>ほぼ同じ．</a:t>
                </a:r>
                <a:r>
                  <a:rPr kumimoji="1" lang="en-US" altLang="ja-JP" dirty="0" smtClean="0"/>
                  <a:t/>
                </a:r>
                <a:br>
                  <a:rPr kumimoji="1" lang="en-US" altLang="ja-JP" dirty="0" smtClean="0"/>
                </a:br>
                <a:r>
                  <a:rPr kumimoji="1" lang="ja-JP" altLang="en-US" dirty="0" smtClean="0"/>
                  <a:t>⇒</a:t>
                </a:r>
                <a:r>
                  <a:rPr kumimoji="1" lang="en-US" altLang="ja-JP" dirty="0" err="1" smtClean="0"/>
                  <a:t>dev</a:t>
                </a:r>
                <a:r>
                  <a:rPr kumimoji="1" lang="en-US" altLang="ja-JP" dirty="0" smtClean="0"/>
                  <a:t>/</a:t>
                </a:r>
                <a:r>
                  <a:rPr kumimoji="1" lang="en-US" altLang="ja-JP" dirty="0" err="1" smtClean="0"/>
                  <a:t>vol</a:t>
                </a:r>
                <a:r>
                  <a:rPr lang="ja-JP" altLang="en-US" dirty="0" smtClean="0"/>
                  <a:t>カップリングの</a:t>
                </a:r>
                <a:r>
                  <a:rPr lang="en-US" altLang="ja-JP" dirty="0" smtClean="0"/>
                  <a:t/>
                </a:r>
                <a:br>
                  <a:rPr lang="en-US" altLang="ja-JP" dirty="0" smtClean="0"/>
                </a:br>
                <a:r>
                  <a:rPr lang="ja-JP" altLang="en-US" dirty="0" smtClean="0"/>
                  <a:t>ある材料も扱える．</a:t>
                </a:r>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6156176" y="4474826"/>
                <a:ext cx="2529860" cy="1489960"/>
              </a:xfrm>
              <a:prstGeom prst="rect">
                <a:avLst/>
              </a:prstGeom>
              <a:blipFill rotWithShape="0">
                <a:blip r:embed="rId5"/>
                <a:stretch>
                  <a:fillRect l="-2169" t="-2049" r="-1687" b="-491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13323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超弾性</a:t>
            </a:r>
            <a:r>
              <a:rPr lang="en-US" altLang="ja-JP" dirty="0" smtClean="0"/>
              <a:t>2D</a:t>
            </a:r>
            <a:r>
              <a:rPr lang="ja-JP" altLang="en-US" dirty="0" smtClean="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smtClean="0">
                <a:effectLst>
                  <a:outerShdw blurRad="38100" dist="38100" dir="2700000" algn="tl">
                    <a:srgbClr val="000000">
                      <a:alpha val="43137"/>
                    </a:srgbClr>
                  </a:outerShdw>
                </a:effectLst>
              </a:rPr>
              <a:t>概要</a:t>
            </a:r>
            <a:endParaRPr kumimoji="1" lang="en-US" altLang="ja-JP" sz="2800" b="1" i="1" u="sng" dirty="0" smtClean="0">
              <a:effectLst>
                <a:outerShdw blurRad="38100" dist="38100" dir="2700000" algn="tl">
                  <a:srgbClr val="000000">
                    <a:alpha val="43137"/>
                  </a:srgbClr>
                </a:outerShdw>
              </a:effectLst>
            </a:endParaRPr>
          </a:p>
          <a:p>
            <a:endParaRPr lang="en-US" altLang="ja-JP" sz="2800" dirty="0"/>
          </a:p>
          <a:p>
            <a:endParaRPr kumimoji="1" lang="en-US" altLang="ja-JP" sz="2800" dirty="0" smtClean="0"/>
          </a:p>
          <a:p>
            <a:endParaRPr lang="en-US" altLang="ja-JP" sz="2800" dirty="0"/>
          </a:p>
          <a:p>
            <a:endParaRPr kumimoji="1" lang="en-US" altLang="ja-JP" sz="2800" dirty="0" smtClean="0"/>
          </a:p>
          <a:p>
            <a:endParaRPr kumimoji="1" lang="en-US" altLang="ja-JP" sz="2800" dirty="0" smtClean="0"/>
          </a:p>
          <a:p>
            <a:r>
              <a:rPr kumimoji="1" lang="ja-JP" altLang="en-US" sz="2800" dirty="0" smtClean="0"/>
              <a:t>平面ひずみ．</a:t>
            </a:r>
            <a:endParaRPr kumimoji="1" lang="en-US" altLang="ja-JP" sz="2800" dirty="0" smtClean="0"/>
          </a:p>
          <a:p>
            <a:r>
              <a:rPr lang="ja-JP" altLang="en-US" sz="2800" dirty="0"/>
              <a:t>先端に下向きの集中荷重を</a:t>
            </a:r>
            <a:r>
              <a:rPr lang="ja-JP" altLang="en-US" sz="2800" dirty="0" smtClean="0"/>
              <a:t>加える</a:t>
            </a:r>
            <a:endParaRPr kumimoji="1" lang="en-US" altLang="ja-JP" sz="2800" dirty="0" smtClean="0"/>
          </a:p>
          <a:p>
            <a:r>
              <a:rPr lang="en-US" altLang="ja-JP" sz="2800" dirty="0" smtClean="0"/>
              <a:t>Neo-</a:t>
            </a:r>
            <a:r>
              <a:rPr lang="en-US" altLang="ja-JP" sz="2800" dirty="0" err="1" smtClean="0"/>
              <a:t>Hookean</a:t>
            </a:r>
            <a:r>
              <a:rPr lang="ja-JP" altLang="en-US" sz="2800" dirty="0" smtClean="0"/>
              <a:t>超弾性体</a:t>
            </a:r>
            <a:r>
              <a:rPr lang="en-US" altLang="ja-JP" sz="2800" dirty="0" smtClean="0"/>
              <a:t/>
            </a:r>
            <a:br>
              <a:rPr lang="en-US" altLang="ja-JP" sz="2800" dirty="0" smtClean="0"/>
            </a:br>
            <a:r>
              <a:rPr lang="ja-JP" altLang="en-US" sz="2800" dirty="0" smtClean="0"/>
              <a:t>（初期ポアソン比は</a:t>
            </a:r>
            <a:r>
              <a:rPr lang="en-US" altLang="ja-JP" sz="2800" dirty="0" smtClean="0"/>
              <a:t>0.499999</a:t>
            </a:r>
            <a:r>
              <a:rPr lang="ja-JP" altLang="en-US" sz="2800" dirty="0" smtClean="0"/>
              <a:t>）</a:t>
            </a:r>
            <a:endParaRPr lang="en-US" altLang="ja-JP" sz="2800" dirty="0" smtClean="0"/>
          </a:p>
          <a:p>
            <a:r>
              <a:rPr lang="ja-JP" altLang="en-US" sz="2800" dirty="0"/>
              <a:t>大</a:t>
            </a:r>
            <a:r>
              <a:rPr lang="ja-JP" altLang="en-US" sz="2800" dirty="0" smtClean="0"/>
              <a:t>たわみ</a:t>
            </a:r>
            <a:r>
              <a:rPr lang="ja-JP" altLang="en-US" sz="2800" dirty="0"/>
              <a:t>問題</a:t>
            </a:r>
            <a:r>
              <a:rPr lang="ja-JP" altLang="en-US" sz="2800" dirty="0" smtClean="0"/>
              <a:t>で</a:t>
            </a:r>
            <a:r>
              <a:rPr lang="ja-JP" altLang="en-US" sz="2800" dirty="0" smtClean="0">
                <a:solidFill>
                  <a:srgbClr val="6600CC"/>
                </a:solidFill>
              </a:rPr>
              <a:t>圧力振動</a:t>
            </a:r>
            <a:r>
              <a:rPr lang="ja-JP" altLang="en-US" sz="2800" dirty="0" smtClean="0"/>
              <a:t>が無くなるかを検討．</a:t>
            </a:r>
            <a:endParaRPr lang="en-US" altLang="ja-JP" sz="2800" dirty="0" smtClean="0"/>
          </a:p>
          <a:p>
            <a:endParaRPr lang="en-US" altLang="ja-JP" sz="2800" dirty="0" smtClean="0"/>
          </a:p>
          <a:p>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56</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229" y="1124744"/>
            <a:ext cx="8018259" cy="2088270"/>
          </a:xfrm>
          <a:prstGeom prst="rect">
            <a:avLst/>
          </a:prstGeom>
        </p:spPr>
      </p:pic>
    </p:spTree>
    <p:extLst>
      <p:ext uri="{BB962C8B-B14F-4D97-AF65-F5344CB8AC3E}">
        <p14:creationId xmlns:p14="http://schemas.microsoft.com/office/powerpoint/2010/main" val="3660801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超弾性</a:t>
            </a:r>
            <a:r>
              <a:rPr lang="en-US" altLang="ja-JP" dirty="0"/>
              <a:t>2D</a:t>
            </a:r>
            <a:r>
              <a:rPr lang="ja-JP" altLang="en-US" dirty="0"/>
              <a:t>片持ち梁の曲げ</a:t>
            </a:r>
            <a:r>
              <a:rPr lang="ja-JP" altLang="en-US" dirty="0" smtClean="0"/>
              <a:t>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b="1" i="1" u="sng" dirty="0" smtClean="0">
                <a:effectLst>
                  <a:outerShdw blurRad="38100" dist="38100" dir="2700000" algn="tl">
                    <a:srgbClr val="000000">
                      <a:alpha val="43137"/>
                    </a:srgbClr>
                  </a:outerShdw>
                </a:effectLst>
              </a:rPr>
              <a:t>ES/NS-FEM</a:t>
            </a:r>
            <a:r>
              <a:rPr lang="ja-JP" altLang="en-US" b="1" i="1" u="sng" dirty="0" smtClean="0">
                <a:effectLst>
                  <a:outerShdw blurRad="38100" dist="38100" dir="2700000" algn="tl">
                    <a:srgbClr val="000000">
                      <a:alpha val="43137"/>
                    </a:srgbClr>
                  </a:outerShdw>
                </a:effectLst>
              </a:rPr>
              <a:t>の結果（圧力分布）</a:t>
            </a: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lgn="ctr">
              <a:buNone/>
            </a:pPr>
            <a:r>
              <a:rPr lang="ja-JP" altLang="en-US" sz="2800" dirty="0" smtClean="0">
                <a:solidFill>
                  <a:srgbClr val="C00000"/>
                </a:solidFill>
              </a:rPr>
              <a:t>案の定，ロッキングはしていないが，圧力振動がある．</a:t>
            </a:r>
            <a:endParaRPr kumimoji="1" lang="en-US" altLang="ja-JP" sz="2800" dirty="0" smtClean="0">
              <a:solidFill>
                <a:srgbClr val="C00000"/>
              </a:solidFill>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57</a:t>
            </a:fld>
            <a:endParaRPr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487" y="1124744"/>
            <a:ext cx="5350813" cy="4809884"/>
          </a:xfrm>
          <a:prstGeom prst="rect">
            <a:avLst/>
          </a:prstGeom>
        </p:spPr>
      </p:pic>
    </p:spTree>
    <p:extLst>
      <p:ext uri="{BB962C8B-B14F-4D97-AF65-F5344CB8AC3E}">
        <p14:creationId xmlns:p14="http://schemas.microsoft.com/office/powerpoint/2010/main" val="17611540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b="1" i="1" u="sng" dirty="0" err="1" smtClean="0">
                <a:effectLst>
                  <a:outerShdw blurRad="38100" dist="38100" dir="2700000" algn="tl">
                    <a:srgbClr val="000000">
                      <a:alpha val="43137"/>
                    </a:srgbClr>
                  </a:outerShdw>
                </a:effectLst>
              </a:rPr>
              <a:t>bES</a:t>
            </a:r>
            <a:r>
              <a:rPr kumimoji="1" lang="en-US" altLang="ja-JP" b="1" i="1" u="sng" dirty="0" smtClean="0">
                <a:effectLst>
                  <a:outerShdw blurRad="38100" dist="38100" dir="2700000" algn="tl">
                    <a:srgbClr val="000000">
                      <a:alpha val="43137"/>
                    </a:srgbClr>
                  </a:outerShdw>
                </a:effectLst>
              </a:rPr>
              <a:t>-FEM</a:t>
            </a:r>
            <a:r>
              <a:rPr kumimoji="1" lang="ja-JP" altLang="en-US" b="1" i="1" u="sng" dirty="0" smtClean="0">
                <a:effectLst>
                  <a:outerShdw blurRad="38100" dist="38100" dir="2700000" algn="tl">
                    <a:srgbClr val="000000">
                      <a:alpha val="43137"/>
                    </a:srgbClr>
                  </a:outerShdw>
                </a:effectLst>
              </a:rPr>
              <a:t>の結果（圧力分布</a:t>
            </a:r>
            <a:r>
              <a:rPr lang="ja-JP" altLang="en-US" b="1" i="1" u="sng" dirty="0">
                <a:effectLst>
                  <a:outerShdw blurRad="38100" dist="38100" dir="2700000" algn="tl">
                    <a:srgbClr val="000000">
                      <a:alpha val="43137"/>
                    </a:srgbClr>
                  </a:outerShdw>
                </a:effectLst>
              </a:rPr>
              <a:t>）</a:t>
            </a: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lgn="ctr">
              <a:buNone/>
            </a:pPr>
            <a:r>
              <a:rPr lang="ja-JP" altLang="en-US" dirty="0" smtClean="0">
                <a:solidFill>
                  <a:srgbClr val="FF0000"/>
                </a:solidFill>
              </a:rPr>
              <a:t>圧力振動</a:t>
            </a:r>
            <a:r>
              <a:rPr lang="ja-JP" altLang="en-US" dirty="0">
                <a:solidFill>
                  <a:srgbClr val="FF0000"/>
                </a:solidFill>
              </a:rPr>
              <a:t>が</a:t>
            </a:r>
            <a:r>
              <a:rPr lang="ja-JP" altLang="en-US" dirty="0" smtClean="0">
                <a:solidFill>
                  <a:srgbClr val="FF0000"/>
                </a:solidFill>
              </a:rPr>
              <a:t>抑制されている</a:t>
            </a:r>
            <a:r>
              <a:rPr lang="en-US" altLang="ja-JP" dirty="0" smtClean="0">
                <a:solidFill>
                  <a:srgbClr val="FF0000"/>
                </a:solidFill>
              </a:rPr>
              <a:t>!!</a:t>
            </a:r>
            <a:endParaRPr kumimoji="1" lang="ja-JP" altLang="en-US"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58</a:t>
            </a:fld>
            <a:endParaRPr lang="ja-JP" altLang="en-US" dirty="0"/>
          </a:p>
        </p:txBody>
      </p:sp>
      <p:sp>
        <p:nvSpPr>
          <p:cNvPr id="7" name="テキスト ボックス 6"/>
          <p:cNvSpPr txBox="1"/>
          <p:nvPr/>
        </p:nvSpPr>
        <p:spPr>
          <a:xfrm>
            <a:off x="847035" y="2023601"/>
            <a:ext cx="2108269" cy="646331"/>
          </a:xfrm>
          <a:prstGeom prst="rect">
            <a:avLst/>
          </a:prstGeom>
          <a:noFill/>
        </p:spPr>
        <p:txBody>
          <a:bodyPr wrap="none" rtlCol="0">
            <a:spAutoFit/>
          </a:bodyPr>
          <a:lstStyle/>
          <a:p>
            <a:pPr algn="ctr"/>
            <a:r>
              <a:rPr kumimoji="1" lang="en-US" altLang="ja-JP" dirty="0" smtClean="0"/>
              <a:t>ABAQUS</a:t>
            </a:r>
            <a:endParaRPr lang="en-US" altLang="ja-JP" dirty="0"/>
          </a:p>
          <a:p>
            <a:pPr algn="ctr"/>
            <a:r>
              <a:rPr kumimoji="1" lang="en-US" altLang="ja-JP" dirty="0" smtClean="0"/>
              <a:t>CPE8H</a:t>
            </a:r>
            <a:r>
              <a:rPr kumimoji="1" lang="ja-JP" altLang="en-US" dirty="0" smtClean="0"/>
              <a:t>の解析結果</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123367"/>
            <a:ext cx="5364596" cy="4822273"/>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 y="2600908"/>
            <a:ext cx="3659340" cy="3318696"/>
          </a:xfrm>
          <a:prstGeom prst="rect">
            <a:avLst/>
          </a:prstGeom>
          <a:ln>
            <a:solidFill>
              <a:schemeClr val="tx1"/>
            </a:solidFill>
          </a:ln>
        </p:spPr>
      </p:pic>
    </p:spTree>
    <p:extLst>
      <p:ext uri="{BB962C8B-B14F-4D97-AF65-F5344CB8AC3E}">
        <p14:creationId xmlns:p14="http://schemas.microsoft.com/office/powerpoint/2010/main" val="2048822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b="1" i="1" u="sng" dirty="0" err="1" smtClean="0">
                <a:effectLst>
                  <a:outerShdw blurRad="38100" dist="38100" dir="2700000" algn="tl">
                    <a:srgbClr val="000000">
                      <a:alpha val="43137"/>
                    </a:srgbClr>
                  </a:outerShdw>
                </a:effectLst>
              </a:rPr>
              <a:t>bES</a:t>
            </a:r>
            <a:r>
              <a:rPr kumimoji="1" lang="en-US" altLang="ja-JP" b="1" i="1" u="sng" dirty="0" smtClean="0">
                <a:effectLst>
                  <a:outerShdw blurRad="38100" dist="38100" dir="2700000" algn="tl">
                    <a:srgbClr val="000000">
                      <a:alpha val="43137"/>
                    </a:srgbClr>
                  </a:outerShdw>
                </a:effectLst>
              </a:rPr>
              <a:t>-FEM</a:t>
            </a:r>
            <a:r>
              <a:rPr kumimoji="1" lang="ja-JP" altLang="en-US" b="1" i="1" u="sng" dirty="0" smtClean="0">
                <a:effectLst>
                  <a:outerShdw blurRad="38100" dist="38100" dir="2700000" algn="tl">
                    <a:srgbClr val="000000">
                      <a:alpha val="43137"/>
                    </a:srgbClr>
                  </a:outerShdw>
                </a:effectLst>
              </a:rPr>
              <a:t>の結果（圧力の符号の分布</a:t>
            </a:r>
            <a:r>
              <a:rPr lang="ja-JP" altLang="en-US" b="1" i="1" u="sng" dirty="0">
                <a:effectLst>
                  <a:outerShdw blurRad="38100" dist="38100" dir="2700000" algn="tl">
                    <a:srgbClr val="000000">
                      <a:alpha val="43137"/>
                    </a:srgbClr>
                  </a:outerShdw>
                </a:effectLst>
              </a:rPr>
              <a:t>）</a:t>
            </a: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lgn="ctr">
              <a:buNone/>
            </a:pPr>
            <a:r>
              <a:rPr lang="ja-JP" altLang="en-US" dirty="0" smtClean="0">
                <a:solidFill>
                  <a:srgbClr val="FF0000"/>
                </a:solidFill>
              </a:rPr>
              <a:t>圧力振動</a:t>
            </a:r>
            <a:r>
              <a:rPr lang="ja-JP" altLang="en-US" dirty="0">
                <a:solidFill>
                  <a:srgbClr val="FF0000"/>
                </a:solidFill>
              </a:rPr>
              <a:t>が</a:t>
            </a:r>
            <a:r>
              <a:rPr lang="ja-JP" altLang="en-US" dirty="0" smtClean="0">
                <a:solidFill>
                  <a:srgbClr val="FF0000"/>
                </a:solidFill>
              </a:rPr>
              <a:t>抑制されている</a:t>
            </a:r>
            <a:r>
              <a:rPr lang="en-US" altLang="ja-JP" dirty="0" smtClean="0">
                <a:solidFill>
                  <a:srgbClr val="FF0000"/>
                </a:solidFill>
              </a:rPr>
              <a:t>!!</a:t>
            </a:r>
            <a:endParaRPr kumimoji="1" lang="ja-JP" altLang="en-US"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59</a:t>
            </a:fld>
            <a:endParaRPr lang="ja-JP" altLang="en-US" dirty="0"/>
          </a:p>
        </p:txBody>
      </p:sp>
      <p:sp>
        <p:nvSpPr>
          <p:cNvPr id="7" name="テキスト ボックス 6"/>
          <p:cNvSpPr txBox="1"/>
          <p:nvPr/>
        </p:nvSpPr>
        <p:spPr>
          <a:xfrm>
            <a:off x="847035" y="2023601"/>
            <a:ext cx="2108269" cy="646331"/>
          </a:xfrm>
          <a:prstGeom prst="rect">
            <a:avLst/>
          </a:prstGeom>
          <a:noFill/>
        </p:spPr>
        <p:txBody>
          <a:bodyPr wrap="none" rtlCol="0">
            <a:spAutoFit/>
          </a:bodyPr>
          <a:lstStyle/>
          <a:p>
            <a:pPr algn="ctr"/>
            <a:r>
              <a:rPr kumimoji="1" lang="en-US" altLang="ja-JP" dirty="0" smtClean="0"/>
              <a:t>ABAQUS</a:t>
            </a:r>
            <a:endParaRPr lang="en-US" altLang="ja-JP" dirty="0"/>
          </a:p>
          <a:p>
            <a:pPr algn="ctr"/>
            <a:r>
              <a:rPr kumimoji="1" lang="en-US" altLang="ja-JP" dirty="0" smtClean="0"/>
              <a:t>CPE8H</a:t>
            </a:r>
            <a:r>
              <a:rPr kumimoji="1" lang="ja-JP" altLang="en-US" dirty="0" smtClean="0"/>
              <a:t>の解析結果</a:t>
            </a:r>
            <a:endParaRPr kumimoji="1"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7" y="1127006"/>
            <a:ext cx="5364597" cy="4822274"/>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 y="2600908"/>
            <a:ext cx="3659340" cy="3318696"/>
          </a:xfrm>
          <a:prstGeom prst="rect">
            <a:avLst/>
          </a:prstGeom>
          <a:ln>
            <a:solidFill>
              <a:schemeClr val="tx1"/>
            </a:solidFill>
          </a:ln>
        </p:spPr>
      </p:pic>
    </p:spTree>
    <p:extLst>
      <p:ext uri="{BB962C8B-B14F-4D97-AF65-F5344CB8AC3E}">
        <p14:creationId xmlns:p14="http://schemas.microsoft.com/office/powerpoint/2010/main" val="1579984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ロッキング回避のための従来法</a:t>
            </a:r>
            <a:endParaRPr kumimoji="1" lang="ja-JP" altLang="en-US" dirty="0"/>
          </a:p>
        </p:txBody>
      </p:sp>
      <p:sp>
        <p:nvSpPr>
          <p:cNvPr id="3" name="コンテンツ プレースホルダー 2"/>
          <p:cNvSpPr>
            <a:spLocks noGrp="1"/>
          </p:cNvSpPr>
          <p:nvPr>
            <p:ph idx="1"/>
          </p:nvPr>
        </p:nvSpPr>
        <p:spPr/>
        <p:txBody>
          <a:bodyPr/>
          <a:lstStyle/>
          <a:p>
            <a:pPr>
              <a:lnSpc>
                <a:spcPct val="98000"/>
              </a:lnSpc>
            </a:pPr>
            <a:r>
              <a:rPr lang="ja-JP" altLang="en-US" sz="2400" dirty="0"/>
              <a:t>高次</a:t>
            </a:r>
            <a:r>
              <a:rPr lang="ja-JP" altLang="en-US" sz="2400" dirty="0" smtClean="0"/>
              <a:t>要素</a:t>
            </a:r>
            <a:r>
              <a:rPr lang="ja-JP" altLang="en-US" sz="2400" dirty="0"/>
              <a:t>：</a:t>
            </a:r>
            <a:r>
              <a:rPr lang="en-US" altLang="ja-JP" sz="2400" dirty="0"/>
              <a:t/>
            </a:r>
            <a:br>
              <a:rPr lang="en-US" altLang="ja-JP" sz="2400" dirty="0"/>
            </a:br>
            <a:r>
              <a:rPr lang="en-US" altLang="ja-JP" sz="2400" dirty="0" smtClean="0"/>
              <a:t>  </a:t>
            </a:r>
            <a:r>
              <a:rPr lang="en-US" altLang="ja-JP" sz="2400" b="1" dirty="0" smtClean="0">
                <a:solidFill>
                  <a:srgbClr val="FF0000"/>
                </a:solidFill>
              </a:rPr>
              <a:t>✗</a:t>
            </a:r>
            <a:r>
              <a:rPr lang="ja-JP" altLang="en-US" sz="2400" dirty="0" smtClean="0"/>
              <a:t> 体積ロッキングを回避できない．</a:t>
            </a:r>
            <a:r>
              <a:rPr lang="en-US" altLang="ja-JP" sz="2400" dirty="0" smtClean="0"/>
              <a:t/>
            </a:r>
            <a:br>
              <a:rPr lang="en-US" altLang="ja-JP" sz="2400" dirty="0" smtClean="0"/>
            </a:br>
            <a:r>
              <a:rPr lang="ja-JP" altLang="en-US" sz="2400" dirty="0" smtClean="0"/>
              <a:t>　</a:t>
            </a:r>
            <a:r>
              <a:rPr lang="ja-JP" altLang="en-US" sz="2400" dirty="0"/>
              <a:t> </a:t>
            </a:r>
            <a:r>
              <a:rPr lang="ja-JP" altLang="en-US" sz="2400" dirty="0" smtClean="0"/>
              <a:t>   中間節点があるため大変形で積分精度が悪化する．</a:t>
            </a:r>
            <a:endParaRPr lang="en-US" altLang="ja-JP" sz="2400" dirty="0" smtClean="0"/>
          </a:p>
          <a:p>
            <a:pPr>
              <a:lnSpc>
                <a:spcPct val="98000"/>
              </a:lnSpc>
            </a:pPr>
            <a:r>
              <a:rPr lang="ja-JP" altLang="en-US" sz="2400" dirty="0" smtClean="0"/>
              <a:t>拡張ひずみ仮定法</a:t>
            </a:r>
            <a:r>
              <a:rPr lang="en-US" altLang="ja-JP" sz="2400" dirty="0" smtClean="0"/>
              <a:t>(EAS)</a:t>
            </a:r>
            <a:r>
              <a:rPr lang="ja-JP" altLang="en-US" sz="2400" dirty="0" smtClean="0"/>
              <a:t>：</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ja-JP" altLang="en-US" sz="2400" dirty="0" smtClean="0"/>
              <a:t> 不安定．</a:t>
            </a:r>
            <a:endParaRPr lang="en-US" altLang="ja-JP" sz="2400" dirty="0" smtClean="0"/>
          </a:p>
          <a:p>
            <a:pPr>
              <a:lnSpc>
                <a:spcPct val="98000"/>
              </a:lnSpc>
            </a:pPr>
            <a:r>
              <a:rPr lang="en-US" altLang="ja-JP" sz="2400" dirty="0" smtClean="0"/>
              <a:t>B-bar</a:t>
            </a:r>
            <a:r>
              <a:rPr lang="ja-JP" altLang="en-US" sz="2400" dirty="0" smtClean="0"/>
              <a:t>法，</a:t>
            </a:r>
            <a:r>
              <a:rPr lang="en-US" altLang="ja-JP" sz="2400" dirty="0" smtClean="0"/>
              <a:t>F-bar</a:t>
            </a:r>
            <a:r>
              <a:rPr lang="ja-JP" altLang="en-US" sz="2400" dirty="0" smtClean="0"/>
              <a:t>法，選択的次数低減積分法：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en-US" altLang="ja-JP" sz="2400" dirty="0" smtClean="0"/>
              <a:t> </a:t>
            </a:r>
            <a:r>
              <a:rPr lang="ja-JP" altLang="en-US" sz="2400" dirty="0" smtClean="0"/>
              <a:t>四面体要素や三角形要素にはそのまま適用できない．</a:t>
            </a:r>
            <a:endParaRPr lang="en-US" altLang="ja-JP" sz="2400" dirty="0" smtClean="0"/>
          </a:p>
          <a:p>
            <a:pPr>
              <a:lnSpc>
                <a:spcPct val="98000"/>
              </a:lnSpc>
            </a:pPr>
            <a:r>
              <a:rPr lang="en-US" altLang="ja-JP" sz="2400" dirty="0" smtClean="0"/>
              <a:t>F-bar</a:t>
            </a:r>
            <a:r>
              <a:rPr lang="ja-JP" altLang="en-US" sz="2400" dirty="0" smtClean="0"/>
              <a:t>パッチ法：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 </a:t>
            </a:r>
            <a:r>
              <a:rPr lang="ja-JP" altLang="en-US" sz="2400" dirty="0" smtClean="0"/>
              <a:t>良いパッチを作ることが難しい．</a:t>
            </a:r>
            <a:endParaRPr lang="en-US" altLang="ja-JP" sz="2400" dirty="0" smtClean="0"/>
          </a:p>
          <a:p>
            <a:pPr>
              <a:lnSpc>
                <a:spcPct val="98000"/>
              </a:lnSpc>
            </a:pPr>
            <a:r>
              <a:rPr lang="en-US" altLang="ja-JP" sz="2400" dirty="0" smtClean="0"/>
              <a:t>u/p</a:t>
            </a:r>
            <a:r>
              <a:rPr lang="ja-JP" altLang="en-US" sz="2400" dirty="0" smtClean="0"/>
              <a:t>混合（ハイブリッド）法：</a:t>
            </a:r>
            <a:r>
              <a:rPr lang="en-US" altLang="ja-JP" sz="2400" dirty="0" smtClean="0"/>
              <a:t/>
            </a:r>
            <a:br>
              <a:rPr lang="en-US" altLang="ja-JP" sz="2400" dirty="0" smtClean="0"/>
            </a:br>
            <a:r>
              <a:rPr lang="en-US" altLang="ja-JP" sz="2400" dirty="0" smtClean="0"/>
              <a:t>  </a:t>
            </a:r>
            <a:r>
              <a:rPr lang="en-US" altLang="ja-JP" sz="2400" b="1" dirty="0" smtClean="0">
                <a:solidFill>
                  <a:srgbClr val="FF0000"/>
                </a:solidFill>
              </a:rPr>
              <a:t>✗</a:t>
            </a:r>
            <a:r>
              <a:rPr lang="ja-JP" altLang="en-US" sz="2400" dirty="0" smtClean="0"/>
              <a:t> </a:t>
            </a:r>
            <a:r>
              <a:rPr lang="ja-JP" altLang="en-US" sz="2400" dirty="0"/>
              <a:t>今</a:t>
            </a:r>
            <a:r>
              <a:rPr lang="ja-JP" altLang="en-US" sz="2400" dirty="0" smtClean="0"/>
              <a:t>のところ完全に満足できる定式化が提案されていない．</a:t>
            </a:r>
            <a:r>
              <a:rPr lang="en-US" altLang="ja-JP" sz="2400" dirty="0" smtClean="0"/>
              <a:t/>
            </a:r>
            <a:br>
              <a:rPr lang="en-US" altLang="ja-JP" sz="2400" dirty="0" smtClean="0"/>
            </a:br>
            <a:r>
              <a:rPr lang="ja-JP" altLang="en-US" sz="2400" dirty="0" smtClean="0"/>
              <a:t>　　　ただし，ほぼ許容出来るものは提案されている．</a:t>
            </a:r>
            <a:r>
              <a:rPr lang="en-US" altLang="ja-JP" sz="2400" dirty="0" smtClean="0"/>
              <a:t/>
            </a:r>
            <a:br>
              <a:rPr lang="en-US" altLang="ja-JP" sz="2400" dirty="0" smtClean="0"/>
            </a:br>
            <a:r>
              <a:rPr lang="ja-JP" altLang="en-US" sz="2400" dirty="0" smtClean="0"/>
              <a:t>　　　（例：</a:t>
            </a:r>
            <a:r>
              <a:rPr lang="en-US" altLang="ja-JP" sz="2400" dirty="0" smtClean="0"/>
              <a:t>ABAQUS/Standard</a:t>
            </a:r>
            <a:r>
              <a:rPr lang="ja-JP" altLang="en-US" sz="2400" dirty="0" smtClean="0"/>
              <a:t>の「</a:t>
            </a:r>
            <a:r>
              <a:rPr lang="en-US" altLang="ja-JP" sz="2400" dirty="0" smtClean="0"/>
              <a:t>C3D4H</a:t>
            </a:r>
            <a:r>
              <a:rPr lang="ja-JP" altLang="en-US" sz="2400" dirty="0" smtClean="0"/>
              <a:t>」や「</a:t>
            </a:r>
            <a:r>
              <a:rPr lang="en-US" altLang="ja-JP" sz="2400" dirty="0" smtClean="0"/>
              <a:t>C3D10H</a:t>
            </a:r>
            <a:r>
              <a:rPr lang="ja-JP" altLang="en-US" sz="2400" dirty="0" smtClean="0"/>
              <a:t>」など）</a:t>
            </a:r>
            <a:endParaRPr lang="en-US" altLang="ja-JP" sz="2400" dirty="0" smtClean="0"/>
          </a:p>
          <a:p>
            <a:pPr>
              <a:lnSpc>
                <a:spcPct val="98000"/>
              </a:lnSpc>
            </a:pPr>
            <a:r>
              <a:rPr lang="ja-JP" altLang="en-US" sz="2400" dirty="0" smtClean="0">
                <a:solidFill>
                  <a:srgbClr val="FF00FF"/>
                </a:solidFill>
              </a:rPr>
              <a:t>平滑化有限要素法（</a:t>
            </a:r>
            <a:r>
              <a:rPr lang="en-US" altLang="ja-JP" sz="2400" dirty="0" smtClean="0">
                <a:solidFill>
                  <a:srgbClr val="FF00FF"/>
                </a:solidFill>
              </a:rPr>
              <a:t>Smoothed FEM: S-FEM</a:t>
            </a:r>
            <a:r>
              <a:rPr lang="ja-JP" altLang="en-US" sz="2400" dirty="0" smtClean="0">
                <a:solidFill>
                  <a:srgbClr val="FF00FF"/>
                </a:solidFill>
              </a:rPr>
              <a:t>）：</a:t>
            </a:r>
            <a:r>
              <a:rPr lang="en-US" altLang="ja-JP" sz="2400" dirty="0">
                <a:solidFill>
                  <a:srgbClr val="FF00FF"/>
                </a:solidFill>
              </a:rPr>
              <a:t/>
            </a:r>
            <a:br>
              <a:rPr lang="en-US" altLang="ja-JP" sz="2400" dirty="0">
                <a:solidFill>
                  <a:srgbClr val="FF00FF"/>
                </a:solidFill>
              </a:rPr>
            </a:br>
            <a:r>
              <a:rPr lang="en-US" altLang="ja-JP" sz="2400" dirty="0" smtClean="0"/>
              <a:t>  </a:t>
            </a:r>
            <a:r>
              <a:rPr lang="en-US" altLang="ja-JP" sz="2400" dirty="0" smtClean="0">
                <a:solidFill>
                  <a:srgbClr val="0000CC"/>
                </a:solidFill>
              </a:rPr>
              <a:t>?</a:t>
            </a:r>
            <a:r>
              <a:rPr lang="en-US" altLang="ja-JP" sz="2400" dirty="0" smtClean="0"/>
              <a:t> </a:t>
            </a:r>
            <a:r>
              <a:rPr lang="ja-JP" altLang="en-US" sz="2400" dirty="0" smtClean="0"/>
              <a:t>可能性を模索中．（拙著論文</a:t>
            </a:r>
            <a:r>
              <a:rPr lang="en-US" altLang="ja-JP" sz="2400" dirty="0" smtClean="0"/>
              <a:t>(IJNME 2014)</a:t>
            </a:r>
            <a:r>
              <a:rPr lang="ja-JP" altLang="en-US" sz="2400" dirty="0" smtClean="0"/>
              <a:t>を参照）</a:t>
            </a:r>
            <a:endParaRPr lang="en-US" altLang="ja-JP" sz="2400" b="1" i="1"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dirty="0" smtClean="0"/>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30908117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片持ち梁の曲げ解析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smtClean="0">
                <a:effectLst>
                  <a:outerShdw blurRad="38100" dist="38100" dir="2700000" algn="tl">
                    <a:srgbClr val="000000">
                      <a:alpha val="43137"/>
                    </a:srgbClr>
                  </a:outerShdw>
                </a:effectLst>
              </a:rPr>
              <a:t>構造メッシュでの</a:t>
            </a:r>
            <a:r>
              <a:rPr lang="en-US" altLang="ja-JP" b="1" i="1" u="sng" dirty="0" err="1">
                <a:effectLst>
                  <a:outerShdw blurRad="38100" dist="38100" dir="2700000" algn="tl">
                    <a:srgbClr val="000000">
                      <a:alpha val="43137"/>
                    </a:srgbClr>
                  </a:outerShdw>
                </a:effectLst>
              </a:rPr>
              <a:t>bES</a:t>
            </a:r>
            <a:r>
              <a:rPr lang="en-US" altLang="ja-JP" b="1" i="1" u="sng" dirty="0">
                <a:effectLst>
                  <a:outerShdw blurRad="38100" dist="38100" dir="2700000" algn="tl">
                    <a:srgbClr val="000000">
                      <a:alpha val="43137"/>
                    </a:srgbClr>
                  </a:outerShdw>
                </a:effectLst>
              </a:rPr>
              <a:t>-FEM</a:t>
            </a:r>
            <a:r>
              <a:rPr lang="ja-JP" altLang="en-US" b="1" i="1" u="sng" dirty="0">
                <a:effectLst>
                  <a:outerShdw blurRad="38100" dist="38100" dir="2700000" algn="tl">
                    <a:srgbClr val="000000">
                      <a:alpha val="43137"/>
                    </a:srgbClr>
                  </a:outerShdw>
                </a:effectLst>
              </a:rPr>
              <a:t>の</a:t>
            </a:r>
            <a:r>
              <a:rPr lang="ja-JP" altLang="en-US" b="1" i="1" u="sng" dirty="0" smtClean="0">
                <a:effectLst>
                  <a:outerShdw blurRad="38100" dist="38100" dir="2700000" algn="tl">
                    <a:srgbClr val="000000">
                      <a:alpha val="43137"/>
                    </a:srgbClr>
                  </a:outerShdw>
                </a:effectLst>
              </a:rPr>
              <a:t>結果</a:t>
            </a:r>
            <a:r>
              <a:rPr lang="en-US" altLang="ja-JP" b="1" i="1" u="sng" dirty="0" smtClean="0">
                <a:effectLst>
                  <a:outerShdw blurRad="38100" dist="38100" dir="2700000" algn="tl">
                    <a:srgbClr val="000000">
                      <a:alpha val="43137"/>
                    </a:srgbClr>
                  </a:outerShdw>
                </a:effectLst>
              </a:rPr>
              <a:t/>
            </a:r>
            <a:br>
              <a:rPr lang="en-US" altLang="ja-JP" b="1" i="1" u="sng" dirty="0" smtClean="0">
                <a:effectLst>
                  <a:outerShdw blurRad="38100" dist="38100" dir="2700000" algn="tl">
                    <a:srgbClr val="000000">
                      <a:alpha val="43137"/>
                    </a:srgbClr>
                  </a:outerShdw>
                </a:effectLst>
              </a:rPr>
            </a:br>
            <a:r>
              <a:rPr lang="ja-JP" altLang="en-US" dirty="0" smtClean="0"/>
              <a:t>　　　　　　</a:t>
            </a:r>
            <a:r>
              <a:rPr lang="ja-JP" altLang="en-US" b="1" i="1" u="sng" dirty="0" smtClean="0">
                <a:effectLst>
                  <a:outerShdw blurRad="38100" dist="38100" dir="2700000" algn="tl">
                    <a:srgbClr val="000000">
                      <a:alpha val="43137"/>
                    </a:srgbClr>
                  </a:outerShdw>
                </a:effectLst>
              </a:rPr>
              <a:t>圧力</a:t>
            </a:r>
            <a:r>
              <a:rPr lang="ja-JP" altLang="en-US" dirty="0" smtClean="0"/>
              <a:t>　　　　　　　　　　　</a:t>
            </a:r>
            <a:r>
              <a:rPr lang="ja-JP" altLang="en-US" b="1" i="1" u="sng" dirty="0" smtClean="0">
                <a:effectLst>
                  <a:outerShdw blurRad="38100" dist="38100" dir="2700000" algn="tl">
                    <a:srgbClr val="000000">
                      <a:alpha val="43137"/>
                    </a:srgbClr>
                  </a:outerShdw>
                </a:effectLst>
              </a:rPr>
              <a:t>圧力の符号</a:t>
            </a:r>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smtClean="0">
              <a:solidFill>
                <a:srgbClr val="FF0000"/>
              </a:solidFill>
            </a:endParaRPr>
          </a:p>
          <a:p>
            <a:endParaRPr lang="en-US" altLang="ja-JP" dirty="0">
              <a:solidFill>
                <a:srgbClr val="FF0000"/>
              </a:solidFill>
            </a:endParaRPr>
          </a:p>
          <a:p>
            <a:endParaRPr lang="en-US" altLang="ja-JP" dirty="0">
              <a:solidFill>
                <a:srgbClr val="FF0000"/>
              </a:solidFill>
            </a:endParaRPr>
          </a:p>
          <a:p>
            <a:pPr marL="0" indent="0" algn="ctr">
              <a:buNone/>
            </a:pPr>
            <a:r>
              <a:rPr lang="ja-JP" altLang="en-US" dirty="0" smtClean="0">
                <a:solidFill>
                  <a:srgbClr val="C00000"/>
                </a:solidFill>
              </a:rPr>
              <a:t>メッシュ依存性もない模様</a:t>
            </a:r>
            <a:endParaRPr kumimoji="1" lang="ja-JP" altLang="en-US" dirty="0">
              <a:solidFill>
                <a:srgbClr val="C00000"/>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60</a:t>
            </a:fld>
            <a:endParaRPr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67417"/>
            <a:ext cx="4322826" cy="3885819"/>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666" y="1667417"/>
            <a:ext cx="4322826" cy="3885819"/>
          </a:xfrm>
          <a:prstGeom prst="rect">
            <a:avLst/>
          </a:prstGeom>
        </p:spPr>
      </p:pic>
    </p:spTree>
    <p:extLst>
      <p:ext uri="{BB962C8B-B14F-4D97-AF65-F5344CB8AC3E}">
        <p14:creationId xmlns:p14="http://schemas.microsoft.com/office/powerpoint/2010/main" val="490372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超</a:t>
            </a:r>
            <a:r>
              <a:rPr kumimoji="1" lang="ja-JP" altLang="en-US" dirty="0" smtClean="0"/>
              <a:t>弾性</a:t>
            </a:r>
            <a:r>
              <a:rPr kumimoji="1" lang="en-US" altLang="ja-JP" dirty="0" smtClean="0"/>
              <a:t>2D</a:t>
            </a:r>
            <a:r>
              <a:rPr kumimoji="1" lang="ja-JP" altLang="en-US" dirty="0" smtClean="0"/>
              <a:t>ブロックの押込解析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lvl="0" indent="0">
                  <a:buNone/>
                </a:pPr>
                <a:r>
                  <a:rPr lang="ja-JP" altLang="en-US" sz="2800" b="1" i="1" u="sng" dirty="0" smtClean="0">
                    <a:solidFill>
                      <a:srgbClr val="000000"/>
                    </a:solidFill>
                    <a:effectLst>
                      <a:outerShdw blurRad="38100" dist="38100" dir="2700000" algn="tl">
                        <a:srgbClr val="000000">
                          <a:alpha val="43137"/>
                        </a:srgbClr>
                      </a:outerShdw>
                    </a:effectLst>
                  </a:rPr>
                  <a:t>概要</a:t>
                </a:r>
                <a:endParaRPr lang="en-US" altLang="ja-JP" sz="2800" i="1" dirty="0" smtClean="0">
                  <a:latin typeface="Cambria Math" panose="02040503050406030204" pitchFamily="18" charset="0"/>
                </a:endParaRPr>
              </a:p>
              <a:p>
                <a:r>
                  <a:rPr lang="ja-JP" altLang="en-US" sz="2800" dirty="0" smtClean="0"/>
                  <a:t>平面ひずみ．</a:t>
                </a:r>
                <a:endParaRPr lang="en-US" altLang="ja-JP" sz="2800" dirty="0" smtClean="0"/>
              </a:p>
              <a:p>
                <a:r>
                  <a:rPr lang="ja-JP" altLang="en-US" sz="2800" dirty="0" smtClean="0"/>
                  <a:t>左面を</a:t>
                </a:r>
                <a:r>
                  <a:rPr lang="en-US" altLang="ja-JP" sz="2800" dirty="0" smtClean="0"/>
                  <a:t>x</a:t>
                </a:r>
                <a:r>
                  <a:rPr lang="ja-JP" altLang="en-US" sz="2800" dirty="0" smtClean="0"/>
                  <a:t>方向拘束，</a:t>
                </a:r>
                <a:r>
                  <a:rPr lang="en-US" altLang="ja-JP" sz="2800" dirty="0" smtClean="0"/>
                  <a:t/>
                </a:r>
                <a:br>
                  <a:rPr lang="en-US" altLang="ja-JP" sz="2800" dirty="0" smtClean="0"/>
                </a:br>
                <a:r>
                  <a:rPr lang="ja-JP" altLang="en-US" sz="2800" dirty="0" smtClean="0"/>
                  <a:t>下面を</a:t>
                </a:r>
                <a:r>
                  <a:rPr lang="en-US" altLang="ja-JP" sz="2800" dirty="0" smtClean="0"/>
                  <a:t>y</a:t>
                </a:r>
                <a:r>
                  <a:rPr lang="ja-JP" altLang="en-US" sz="2800" dirty="0" smtClean="0"/>
                  <a:t>方向拘束，</a:t>
                </a:r>
                <a:r>
                  <a:rPr lang="en-US" altLang="ja-JP" sz="2800" dirty="0" smtClean="0"/>
                  <a:t/>
                </a:r>
                <a:br>
                  <a:rPr lang="en-US" altLang="ja-JP" sz="2800" dirty="0" smtClean="0"/>
                </a:br>
                <a:r>
                  <a:rPr lang="ja-JP" altLang="en-US" sz="2800" dirty="0" smtClean="0"/>
                  <a:t>上面を</a:t>
                </a:r>
                <a:r>
                  <a:rPr lang="en-US" altLang="ja-JP" sz="2800" dirty="0" smtClean="0"/>
                  <a:t>x</a:t>
                </a:r>
                <a:r>
                  <a:rPr lang="ja-JP" altLang="en-US" sz="2800" dirty="0" smtClean="0"/>
                  <a:t>方向拘束の上</a:t>
                </a:r>
                <a:r>
                  <a:rPr lang="en-US" altLang="ja-JP" sz="2800" dirty="0" smtClean="0"/>
                  <a:t/>
                </a:r>
                <a:br>
                  <a:rPr lang="en-US" altLang="ja-JP" sz="2800" dirty="0" smtClean="0"/>
                </a:br>
                <a:r>
                  <a:rPr lang="ja-JP" altLang="en-US" sz="2800" dirty="0" smtClean="0"/>
                  <a:t>上面左半分に圧力荷重</a:t>
                </a:r>
                <a:endParaRPr lang="en-US" altLang="ja-JP" sz="2800" dirty="0" smtClean="0"/>
              </a:p>
              <a:p>
                <a:r>
                  <a:rPr lang="en-US" altLang="ja-JP" sz="2800" dirty="0" smtClean="0"/>
                  <a:t>Neo-</a:t>
                </a:r>
                <a:r>
                  <a:rPr lang="en-US" altLang="ja-JP" sz="2800" dirty="0" err="1" smtClean="0"/>
                  <a:t>Hookean</a:t>
                </a:r>
                <a:r>
                  <a:rPr lang="ja-JP" altLang="en-US" sz="2800" dirty="0" smtClean="0"/>
                  <a:t>超弾性体</a:t>
                </a:r>
                <a:r>
                  <a:rPr lang="en-US" altLang="ja-JP" sz="2800" dirty="0" smtClean="0"/>
                  <a:t/>
                </a:r>
                <a:br>
                  <a:rPr lang="en-US" altLang="ja-JP" sz="2800" dirty="0" smtClean="0"/>
                </a:br>
                <a:r>
                  <a:rPr lang="en-US" altLang="ja-JP" sz="2800" dirty="0" smtClean="0"/>
                  <a:t>(</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𝜈</m:t>
                        </m:r>
                      </m:e>
                      <m:sub>
                        <m:r>
                          <m:rPr>
                            <m:sty m:val="p"/>
                          </m:rPr>
                          <a:rPr lang="en-US" altLang="ja-JP" sz="2800" b="0" i="0" smtClean="0">
                            <a:latin typeface="Cambria Math" panose="02040503050406030204" pitchFamily="18" charset="0"/>
                          </a:rPr>
                          <m:t>ini</m:t>
                        </m:r>
                      </m:sub>
                    </m:sSub>
                    <m:r>
                      <a:rPr lang="en-US" altLang="ja-JP" sz="2800" b="0" i="1" smtClean="0">
                        <a:latin typeface="Cambria Math" panose="02040503050406030204" pitchFamily="18" charset="0"/>
                      </a:rPr>
                      <m:t>=0.499999</m:t>
                    </m:r>
                  </m:oMath>
                </a14:m>
                <a:r>
                  <a:rPr lang="en-US" altLang="ja-JP" sz="2800" dirty="0" smtClean="0"/>
                  <a:t>)</a:t>
                </a:r>
                <a:r>
                  <a:rPr lang="ja-JP" altLang="en-US" sz="2800" dirty="0" smtClean="0"/>
                  <a:t>．</a:t>
                </a:r>
                <a:endParaRPr lang="en-US" altLang="ja-JP" sz="2800" dirty="0" smtClean="0"/>
              </a:p>
              <a:p>
                <a:r>
                  <a:rPr lang="ja-JP" altLang="en-US" sz="2800" dirty="0" smtClean="0"/>
                  <a:t>大ひずみ問題でも圧力</a:t>
                </a:r>
                <a:r>
                  <a:rPr lang="en-US" altLang="ja-JP" sz="2800" dirty="0" smtClean="0"/>
                  <a:t/>
                </a:r>
                <a:br>
                  <a:rPr lang="en-US" altLang="ja-JP" sz="2800" dirty="0" smtClean="0"/>
                </a:br>
                <a:r>
                  <a:rPr lang="ja-JP" altLang="en-US" sz="2800" dirty="0" smtClean="0"/>
                  <a:t>振動がなくなるかを検討．</a:t>
                </a:r>
                <a:endParaRPr lang="en-US" altLang="ja-JP" sz="2800" dirty="0"/>
              </a:p>
              <a:p>
                <a:endParaRPr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61</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068439"/>
            <a:ext cx="4050703" cy="4935498"/>
          </a:xfrm>
          <a:prstGeom prst="rect">
            <a:avLst/>
          </a:prstGeom>
        </p:spPr>
      </p:pic>
    </p:spTree>
    <p:extLst>
      <p:ext uri="{BB962C8B-B14F-4D97-AF65-F5344CB8AC3E}">
        <p14:creationId xmlns:p14="http://schemas.microsoft.com/office/powerpoint/2010/main" val="12910606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solidFill>
                  <a:srgbClr val="000000"/>
                </a:solidFill>
                <a:effectLst>
                  <a:outerShdw blurRad="38100" dist="38100" dir="2700000" algn="tl">
                    <a:srgbClr val="000000">
                      <a:alpha val="43137"/>
                    </a:srgbClr>
                  </a:outerShdw>
                </a:effectLst>
              </a:rPr>
              <a:t>ES/NS-FEM</a:t>
            </a:r>
            <a:r>
              <a:rPr lang="ja-JP" altLang="en-US" sz="2800" b="1" i="1" u="sng" dirty="0" smtClean="0">
                <a:solidFill>
                  <a:srgbClr val="000000"/>
                </a:solidFill>
                <a:effectLst>
                  <a:outerShdw blurRad="38100" dist="38100" dir="2700000" algn="tl">
                    <a:srgbClr val="000000">
                      <a:alpha val="43137"/>
                    </a:srgbClr>
                  </a:outerShdw>
                </a:effectLst>
              </a:rPr>
              <a:t>の結果（</a:t>
            </a:r>
            <a:r>
              <a:rPr lang="en-US" altLang="ja-JP" sz="2800" b="1" i="1" u="sng" dirty="0" smtClean="0">
                <a:solidFill>
                  <a:srgbClr val="000000"/>
                </a:solidFill>
                <a:effectLst>
                  <a:outerShdw blurRad="38100" dist="38100" dir="2700000" algn="tl">
                    <a:srgbClr val="000000">
                      <a:alpha val="43137"/>
                    </a:srgbClr>
                  </a:outerShdw>
                </a:effectLst>
              </a:rPr>
              <a:t>Mises</a:t>
            </a:r>
            <a:r>
              <a:rPr lang="ja-JP" altLang="en-US" sz="2800" b="1" i="1" u="sng" dirty="0" smtClean="0">
                <a:solidFill>
                  <a:srgbClr val="000000"/>
                </a:solidFill>
                <a:effectLst>
                  <a:outerShdw blurRad="38100" dist="38100" dir="2700000" algn="tl">
                    <a:srgbClr val="000000">
                      <a:alpha val="43137"/>
                    </a:srgbClr>
                  </a:outerShdw>
                </a:effectLst>
              </a:rPr>
              <a:t>応力分布）</a:t>
            </a:r>
            <a:endParaRPr kumimoji="1" lang="ja-JP" altLang="en-US" dirty="0"/>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62</a:t>
            </a:fld>
            <a:endParaRPr lang="ja-JP" altLang="en-US" dirty="0"/>
          </a:p>
        </p:txBody>
      </p:sp>
      <p:pic>
        <p:nvPicPr>
          <p:cNvPr id="5" name="2d_block_pressur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824" y="1052736"/>
            <a:ext cx="8641655" cy="5270509"/>
          </a:xfrm>
          <a:prstGeom prst="rect">
            <a:avLst/>
          </a:prstGeom>
        </p:spPr>
      </p:pic>
    </p:spTree>
    <p:extLst>
      <p:ext uri="{BB962C8B-B14F-4D97-AF65-F5344CB8AC3E}">
        <p14:creationId xmlns:p14="http://schemas.microsoft.com/office/powerpoint/2010/main" val="370032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smtClean="0">
                <a:solidFill>
                  <a:srgbClr val="000000"/>
                </a:solidFill>
                <a:effectLst>
                  <a:outerShdw blurRad="38100" dist="38100" dir="2700000" algn="tl">
                    <a:srgbClr val="000000">
                      <a:alpha val="43137"/>
                    </a:srgbClr>
                  </a:outerShdw>
                </a:effectLst>
              </a:rPr>
              <a:t>ES/NS-FEM</a:t>
            </a:r>
            <a:r>
              <a:rPr lang="ja-JP" altLang="en-US" sz="2800" b="1" i="1" u="sng" dirty="0" smtClean="0">
                <a:solidFill>
                  <a:srgbClr val="000000"/>
                </a:solidFill>
                <a:effectLst>
                  <a:outerShdw blurRad="38100" dist="38100" dir="2700000" algn="tl">
                    <a:srgbClr val="000000">
                      <a:alpha val="43137"/>
                    </a:srgbClr>
                  </a:outerShdw>
                </a:effectLst>
              </a:rPr>
              <a:t>の結果（解析途中の圧力分布）</a:t>
            </a: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lang="en-US" altLang="ja-JP" sz="4000" dirty="0"/>
          </a:p>
          <a:p>
            <a:pPr marL="0" indent="0" algn="ctr">
              <a:buNone/>
            </a:pPr>
            <a:r>
              <a:rPr kumimoji="1" lang="ja-JP" altLang="en-US" sz="2800" dirty="0" smtClean="0">
                <a:solidFill>
                  <a:srgbClr val="C00000"/>
                </a:solidFill>
              </a:rPr>
              <a:t>案の定，ロッキングはしていないが，圧力振動がある．</a:t>
            </a:r>
            <a:endParaRPr kumimoji="1" lang="en-US" altLang="ja-JP" sz="2800" dirty="0">
              <a:solidFill>
                <a:srgbClr val="C00000"/>
              </a:solidFill>
            </a:endParaRPr>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63</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045435"/>
            <a:ext cx="7036243" cy="4867841"/>
          </a:xfrm>
          <a:prstGeom prst="rect">
            <a:avLst/>
          </a:prstGeom>
        </p:spPr>
      </p:pic>
    </p:spTree>
    <p:extLst>
      <p:ext uri="{BB962C8B-B14F-4D97-AF65-F5344CB8AC3E}">
        <p14:creationId xmlns:p14="http://schemas.microsoft.com/office/powerpoint/2010/main" val="3909085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超弾性</a:t>
            </a:r>
            <a:r>
              <a:rPr lang="en-US" altLang="ja-JP" dirty="0"/>
              <a:t>2D</a:t>
            </a:r>
            <a:r>
              <a:rPr lang="ja-JP" altLang="en-US" dirty="0"/>
              <a:t>ブロックの押込解析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800" b="1" i="1" u="sng" dirty="0" err="1" smtClean="0">
                <a:solidFill>
                  <a:srgbClr val="000000"/>
                </a:solidFill>
                <a:effectLst>
                  <a:outerShdw blurRad="38100" dist="38100" dir="2700000" algn="tl">
                    <a:srgbClr val="000000">
                      <a:alpha val="43137"/>
                    </a:srgbClr>
                  </a:outerShdw>
                </a:effectLst>
              </a:rPr>
              <a:t>bES</a:t>
            </a:r>
            <a:r>
              <a:rPr lang="en-US" altLang="ja-JP" sz="2800" b="1" i="1" u="sng" dirty="0" smtClean="0">
                <a:solidFill>
                  <a:srgbClr val="000000"/>
                </a:solidFill>
                <a:effectLst>
                  <a:outerShdw blurRad="38100" dist="38100" dir="2700000" algn="tl">
                    <a:srgbClr val="000000">
                      <a:alpha val="43137"/>
                    </a:srgbClr>
                  </a:outerShdw>
                </a:effectLst>
              </a:rPr>
              <a:t>-FEM</a:t>
            </a:r>
            <a:r>
              <a:rPr lang="ja-JP" altLang="en-US" sz="2800" b="1" i="1" u="sng" dirty="0" smtClean="0">
                <a:solidFill>
                  <a:srgbClr val="000000"/>
                </a:solidFill>
                <a:effectLst>
                  <a:outerShdw blurRad="38100" dist="38100" dir="2700000" algn="tl">
                    <a:srgbClr val="000000">
                      <a:alpha val="43137"/>
                    </a:srgbClr>
                  </a:outerShdw>
                </a:effectLst>
              </a:rPr>
              <a:t>の結果（解析途中の圧力分布）</a:t>
            </a: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kumimoji="1" lang="en-US" altLang="ja-JP" sz="2800" b="1" i="1" u="sng" dirty="0">
              <a:solidFill>
                <a:srgbClr val="000000"/>
              </a:solidFill>
              <a:effectLst>
                <a:outerShdw blurRad="38100" dist="38100" dir="2700000" algn="tl">
                  <a:srgbClr val="000000">
                    <a:alpha val="43137"/>
                  </a:srgbClr>
                </a:outerShdw>
              </a:effectLst>
            </a:endParaRPr>
          </a:p>
          <a:p>
            <a:pPr marL="0" indent="0">
              <a:buNone/>
            </a:pPr>
            <a:endParaRPr lang="en-US" altLang="ja-JP" sz="2800" b="1" i="1" u="sng" dirty="0" smtClean="0">
              <a:solidFill>
                <a:srgbClr val="000000"/>
              </a:solidFill>
              <a:effectLst>
                <a:outerShdw blurRad="38100" dist="38100" dir="2700000" algn="tl">
                  <a:srgbClr val="000000">
                    <a:alpha val="43137"/>
                  </a:srgbClr>
                </a:outerShdw>
              </a:effectLst>
            </a:endParaRPr>
          </a:p>
          <a:p>
            <a:pPr marL="0" indent="0">
              <a:buNone/>
            </a:pPr>
            <a:endParaRPr lang="en-US" altLang="ja-JP" sz="4000" dirty="0" smtClean="0"/>
          </a:p>
          <a:p>
            <a:pPr marL="0" indent="0" algn="ctr">
              <a:buNone/>
            </a:pPr>
            <a:r>
              <a:rPr kumimoji="1" lang="ja-JP" altLang="en-US" sz="2800" dirty="0" smtClean="0">
                <a:solidFill>
                  <a:srgbClr val="FF0000"/>
                </a:solidFill>
              </a:rPr>
              <a:t>圧力振動が抑制されている</a:t>
            </a:r>
            <a:r>
              <a:rPr kumimoji="1" lang="en-US" altLang="ja-JP" sz="2800" dirty="0" smtClean="0">
                <a:solidFill>
                  <a:srgbClr val="FF0000"/>
                </a:solidFill>
              </a:rPr>
              <a:t>!!</a:t>
            </a:r>
            <a:endParaRPr kumimoji="1" lang="en-US" altLang="ja-JP" sz="2800" dirty="0">
              <a:solidFill>
                <a:srgbClr val="FF0000"/>
              </a:solidFill>
            </a:endParaRPr>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64</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19" y="1061654"/>
            <a:ext cx="7107190" cy="4916924"/>
          </a:xfrm>
          <a:prstGeom prst="rect">
            <a:avLst/>
          </a:prstGeom>
        </p:spPr>
      </p:pic>
      <p:sp>
        <p:nvSpPr>
          <p:cNvPr id="5" name="テキスト ボックス 4"/>
          <p:cNvSpPr txBox="1"/>
          <p:nvPr/>
        </p:nvSpPr>
        <p:spPr>
          <a:xfrm>
            <a:off x="5724128" y="4296028"/>
            <a:ext cx="2060179" cy="1477328"/>
          </a:xfrm>
          <a:prstGeom prst="rect">
            <a:avLst/>
          </a:prstGeom>
          <a:solidFill>
            <a:schemeClr val="bg1">
              <a:lumMod val="95000"/>
            </a:schemeClr>
          </a:solidFill>
        </p:spPr>
        <p:txBody>
          <a:bodyPr wrap="none" rtlCol="0">
            <a:spAutoFit/>
          </a:bodyPr>
          <a:lstStyle/>
          <a:p>
            <a:pPr algn="ctr"/>
            <a:r>
              <a:rPr kumimoji="1" lang="ja-JP" altLang="en-US" dirty="0" smtClean="0"/>
              <a:t>剛性マトリックス</a:t>
            </a:r>
            <a:r>
              <a:rPr kumimoji="1" lang="en-US" altLang="ja-JP" dirty="0" smtClean="0"/>
              <a:t>[K]</a:t>
            </a:r>
            <a:br>
              <a:rPr kumimoji="1" lang="en-US" altLang="ja-JP" dirty="0" smtClean="0"/>
            </a:br>
            <a:r>
              <a:rPr kumimoji="1" lang="ja-JP" altLang="en-US" dirty="0" smtClean="0"/>
              <a:t>コーディングの誤り</a:t>
            </a:r>
            <a:r>
              <a:rPr kumimoji="1" lang="en-US" altLang="ja-JP" dirty="0" smtClean="0"/>
              <a:t/>
            </a:r>
            <a:br>
              <a:rPr kumimoji="1" lang="en-US" altLang="ja-JP" dirty="0" smtClean="0"/>
            </a:br>
            <a:r>
              <a:rPr kumimoji="1" lang="ja-JP" altLang="en-US" dirty="0" smtClean="0"/>
              <a:t>があるらしく，</a:t>
            </a:r>
            <a:r>
              <a:rPr kumimoji="1" lang="en-US" altLang="ja-JP" dirty="0" smtClean="0"/>
              <a:t/>
            </a:r>
            <a:br>
              <a:rPr kumimoji="1" lang="en-US" altLang="ja-JP" dirty="0" smtClean="0"/>
            </a:br>
            <a:r>
              <a:rPr kumimoji="1" lang="ja-JP" altLang="en-US" dirty="0" smtClean="0"/>
              <a:t>これより以上押すと</a:t>
            </a:r>
            <a:r>
              <a:rPr kumimoji="1" lang="en-US" altLang="ja-JP" dirty="0" smtClean="0"/>
              <a:t/>
            </a:r>
            <a:br>
              <a:rPr kumimoji="1" lang="en-US" altLang="ja-JP" dirty="0" smtClean="0"/>
            </a:br>
            <a:r>
              <a:rPr kumimoji="1" lang="ja-JP" altLang="en-US" dirty="0" smtClean="0"/>
              <a:t>収束しない</a:t>
            </a:r>
            <a:r>
              <a:rPr kumimoji="1" lang="ja-JP" altLang="en-US" dirty="0" err="1" smtClean="0"/>
              <a:t>．．．</a:t>
            </a:r>
            <a:endParaRPr kumimoji="1" lang="ja-JP" altLang="en-US" dirty="0"/>
          </a:p>
        </p:txBody>
      </p:sp>
    </p:spTree>
    <p:extLst>
      <p:ext uri="{BB962C8B-B14F-4D97-AF65-F5344CB8AC3E}">
        <p14:creationId xmlns:p14="http://schemas.microsoft.com/office/powerpoint/2010/main" val="10131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bES</a:t>
            </a:r>
            <a:r>
              <a:rPr kumimoji="1" lang="en-US" altLang="ja-JP" dirty="0" smtClean="0"/>
              <a:t>-FEM</a:t>
            </a:r>
            <a:r>
              <a:rPr kumimoji="1" lang="ja-JP" altLang="en-US" dirty="0" smtClean="0"/>
              <a:t>の現状まとめ</a:t>
            </a:r>
            <a:endParaRPr kumimoji="1" lang="ja-JP" altLang="en-US" dirty="0"/>
          </a:p>
        </p:txBody>
      </p:sp>
      <p:sp>
        <p:nvSpPr>
          <p:cNvPr id="3" name="コンテンツ プレースホルダー 2"/>
          <p:cNvSpPr>
            <a:spLocks noGrp="1"/>
          </p:cNvSpPr>
          <p:nvPr>
            <p:ph idx="1"/>
          </p:nvPr>
        </p:nvSpPr>
        <p:spPr/>
        <p:txBody>
          <a:bodyPr/>
          <a:lstStyle/>
          <a:p>
            <a:r>
              <a:rPr kumimoji="1" lang="en-US" altLang="ja-JP" sz="2800" dirty="0" smtClean="0"/>
              <a:t>Selective S-FEM</a:t>
            </a:r>
            <a:r>
              <a:rPr kumimoji="1" lang="ja-JP" altLang="en-US" sz="2800" dirty="0" smtClean="0"/>
              <a:t>で問題となっていた</a:t>
            </a:r>
            <a:r>
              <a:rPr lang="ja-JP" altLang="en-US" sz="2800" dirty="0" smtClean="0"/>
              <a:t>，</a:t>
            </a:r>
            <a:r>
              <a:rPr lang="ja-JP" altLang="en-US" sz="2800" b="1" dirty="0" smtClean="0">
                <a:effectLst>
                  <a:outerShdw blurRad="38100" dist="38100" dir="2700000" algn="tl">
                    <a:srgbClr val="000000">
                      <a:alpha val="43137"/>
                    </a:srgbClr>
                  </a:outerShdw>
                </a:effectLst>
              </a:rPr>
              <a:t>圧力振動</a:t>
            </a:r>
            <a:r>
              <a:rPr lang="ja-JP" altLang="en-US" sz="2800" dirty="0" smtClean="0"/>
              <a:t>と</a:t>
            </a:r>
            <a:r>
              <a:rPr lang="en-US" altLang="ja-JP" sz="2800" b="1" dirty="0" err="1" smtClean="0">
                <a:effectLst>
                  <a:outerShdw blurRad="38100" dist="38100" dir="2700000" algn="tl">
                    <a:srgbClr val="000000">
                      <a:alpha val="43137"/>
                    </a:srgbClr>
                  </a:outerShdw>
                </a:effectLst>
              </a:rPr>
              <a:t>dev</a:t>
            </a:r>
            <a:r>
              <a:rPr lang="en-US" altLang="ja-JP" sz="2800" b="1" dirty="0" smtClean="0">
                <a:effectLst>
                  <a:outerShdw blurRad="38100" dist="38100" dir="2700000" algn="tl">
                    <a:srgbClr val="000000">
                      <a:alpha val="43137"/>
                    </a:srgbClr>
                  </a:outerShdw>
                </a:effectLst>
              </a:rPr>
              <a:t>/ </a:t>
            </a:r>
            <a:r>
              <a:rPr lang="en-US" altLang="ja-JP" sz="2800" b="1" dirty="0" err="1" smtClean="0">
                <a:effectLst>
                  <a:outerShdw blurRad="38100" dist="38100" dir="2700000" algn="tl">
                    <a:srgbClr val="000000">
                      <a:alpha val="43137"/>
                    </a:srgbClr>
                  </a:outerShdw>
                </a:effectLst>
              </a:rPr>
              <a:t>vol</a:t>
            </a:r>
            <a:r>
              <a:rPr lang="ja-JP" altLang="en-US" sz="2800" b="1" dirty="0" smtClean="0">
                <a:effectLst>
                  <a:outerShdw blurRad="38100" dist="38100" dir="2700000" algn="tl">
                    <a:srgbClr val="000000">
                      <a:alpha val="43137"/>
                    </a:srgbClr>
                  </a:outerShdw>
                </a:effectLst>
              </a:rPr>
              <a:t>カップリング</a:t>
            </a:r>
            <a:r>
              <a:rPr lang="ja-JP" altLang="en-US" sz="2800" dirty="0" smtClean="0"/>
              <a:t>の問題が</a:t>
            </a:r>
            <a:r>
              <a:rPr lang="ja-JP" altLang="en-US" sz="2800" dirty="0" smtClean="0">
                <a:solidFill>
                  <a:srgbClr val="FF0000"/>
                </a:solidFill>
              </a:rPr>
              <a:t>解決</a:t>
            </a:r>
            <a:r>
              <a:rPr lang="ja-JP" altLang="en-US" sz="2800" dirty="0" smtClean="0"/>
              <a:t>されている様に思われる．</a:t>
            </a:r>
            <a:endParaRPr lang="en-US" altLang="ja-JP" sz="2800" dirty="0" smtClean="0"/>
          </a:p>
          <a:p>
            <a:r>
              <a:rPr lang="ja-JP" altLang="en-US" sz="2800" dirty="0" smtClean="0"/>
              <a:t>ただし，大ひずみの入口まで</a:t>
            </a:r>
            <a:r>
              <a:rPr lang="ja-JP" altLang="en-US" sz="2800" dirty="0"/>
              <a:t>しかまだ検討出来ていない</a:t>
            </a:r>
            <a:r>
              <a:rPr lang="ja-JP" altLang="en-US" sz="2800" dirty="0" smtClean="0"/>
              <a:t>．</a:t>
            </a:r>
            <a:endParaRPr lang="en-US" altLang="ja-JP" sz="2800" dirty="0" smtClean="0"/>
          </a:p>
          <a:p>
            <a:r>
              <a:rPr kumimoji="1" lang="ja-JP" altLang="en-US" sz="2800" b="1" dirty="0" smtClean="0">
                <a:effectLst>
                  <a:outerShdw blurRad="38100" dist="38100" dir="2700000" algn="tl">
                    <a:srgbClr val="000000">
                      <a:alpha val="43137"/>
                    </a:srgbClr>
                  </a:outerShdw>
                </a:effectLst>
              </a:rPr>
              <a:t>角部のロッキング</a:t>
            </a:r>
            <a:r>
              <a:rPr kumimoji="1" lang="ja-JP" altLang="en-US" sz="2800" dirty="0" smtClean="0"/>
              <a:t>については未検討．</a:t>
            </a:r>
            <a:endParaRPr kumimoji="1" lang="en-US" altLang="ja-JP" sz="2800" dirty="0" smtClean="0"/>
          </a:p>
          <a:p>
            <a:r>
              <a:rPr lang="ja-JP" altLang="en-US" sz="2800" dirty="0" smtClean="0"/>
              <a:t>今後の課題として以下のものが挙げられる．</a:t>
            </a:r>
            <a:endParaRPr lang="en-US" altLang="ja-JP" sz="2800" dirty="0" smtClean="0"/>
          </a:p>
          <a:p>
            <a:pPr lvl="1"/>
            <a:r>
              <a:rPr lang="ja-JP" altLang="en-US" sz="2400" dirty="0" smtClean="0"/>
              <a:t>剛性</a:t>
            </a:r>
            <a:r>
              <a:rPr lang="ja-JP" altLang="en-US" sz="2400" dirty="0"/>
              <a:t>マトリックス</a:t>
            </a:r>
            <a:r>
              <a:rPr lang="en-US" altLang="ja-JP" sz="2400" dirty="0"/>
              <a:t>[K]</a:t>
            </a:r>
            <a:r>
              <a:rPr lang="ja-JP" altLang="en-US" sz="2400" dirty="0"/>
              <a:t>の</a:t>
            </a:r>
            <a:r>
              <a:rPr lang="ja-JP" altLang="en-US" sz="2400" dirty="0" smtClean="0"/>
              <a:t>コーディング修正，</a:t>
            </a:r>
            <a:endParaRPr lang="en-US" altLang="ja-JP" sz="2400" dirty="0" smtClean="0"/>
          </a:p>
          <a:p>
            <a:pPr lvl="1"/>
            <a:r>
              <a:rPr lang="ja-JP" altLang="en-US" sz="2400" dirty="0" smtClean="0"/>
              <a:t>メッシュリゾーニングを組み合わせた超大変形解析，</a:t>
            </a:r>
            <a:endParaRPr lang="en-US" altLang="ja-JP" sz="2400" dirty="0"/>
          </a:p>
          <a:p>
            <a:pPr lvl="1"/>
            <a:r>
              <a:rPr lang="ja-JP" altLang="en-US" sz="2400" dirty="0" smtClean="0"/>
              <a:t>収束速度の検討，</a:t>
            </a:r>
            <a:endParaRPr lang="en-US" altLang="ja-JP" sz="2400" dirty="0" smtClean="0"/>
          </a:p>
          <a:p>
            <a:pPr lvl="1"/>
            <a:r>
              <a:rPr lang="ja-JP" altLang="en-US" sz="2400" dirty="0"/>
              <a:t>四</a:t>
            </a:r>
            <a:r>
              <a:rPr lang="ja-JP" altLang="en-US" sz="2400" dirty="0" smtClean="0"/>
              <a:t>面体にバブル節点を追加した３次元</a:t>
            </a:r>
            <a:r>
              <a:rPr lang="en-US" altLang="ja-JP" sz="2400" dirty="0" err="1" smtClean="0"/>
              <a:t>bFS</a:t>
            </a:r>
            <a:r>
              <a:rPr lang="en-US" altLang="ja-JP" sz="2400" dirty="0" smtClean="0"/>
              <a:t>-FEM</a:t>
            </a:r>
            <a:r>
              <a:rPr lang="ja-JP" altLang="en-US" sz="2400" dirty="0" smtClean="0"/>
              <a:t>の開発．</a:t>
            </a:r>
            <a:endParaRPr lang="en-US" altLang="ja-JP" sz="2400" dirty="0"/>
          </a:p>
          <a:p>
            <a:endParaRPr kumimoji="1" lang="en-US" altLang="ja-JP" sz="2800" dirty="0" smtClean="0"/>
          </a:p>
          <a:p>
            <a:pPr marL="0" indent="0">
              <a:buNone/>
            </a:pPr>
            <a:endParaRPr lang="en-US" altLang="ja-JP" sz="2800" dirty="0" smtClean="0"/>
          </a:p>
          <a:p>
            <a:pPr marL="0" indent="0">
              <a:buNone/>
            </a:pPr>
            <a:endParaRPr lang="en-US" altLang="ja-JP" sz="2800" dirty="0"/>
          </a:p>
          <a:p>
            <a:pPr marL="0" indent="0">
              <a:buNone/>
            </a:pPr>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65</a:t>
            </a:fld>
            <a:endParaRPr lang="ja-JP" altLang="en-US" dirty="0"/>
          </a:p>
        </p:txBody>
      </p:sp>
    </p:spTree>
    <p:extLst>
      <p:ext uri="{BB962C8B-B14F-4D97-AF65-F5344CB8AC3E}">
        <p14:creationId xmlns:p14="http://schemas.microsoft.com/office/powerpoint/2010/main" val="23808123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smtClean="0"/>
              <a:t>まとめ</a:t>
            </a:r>
            <a:endParaRPr lang="en-US" altLang="ja-JP" sz="4000" dirty="0" smtClean="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66</a:t>
            </a:fld>
            <a:endParaRPr lang="ja-JP" altLang="en-US" dirty="0"/>
          </a:p>
        </p:txBody>
      </p:sp>
    </p:spTree>
    <p:extLst>
      <p:ext uri="{BB962C8B-B14F-4D97-AF65-F5344CB8AC3E}">
        <p14:creationId xmlns:p14="http://schemas.microsoft.com/office/powerpoint/2010/main" val="15140101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全体まとめ</a:t>
            </a:r>
            <a:endParaRPr kumimoji="1" lang="ja-JP" altLang="en-US" dirty="0"/>
          </a:p>
        </p:txBody>
      </p:sp>
      <p:sp>
        <p:nvSpPr>
          <p:cNvPr id="3" name="コンテンツ プレースホルダー 2"/>
          <p:cNvSpPr>
            <a:spLocks noGrp="1"/>
          </p:cNvSpPr>
          <p:nvPr>
            <p:ph idx="1"/>
          </p:nvPr>
        </p:nvSpPr>
        <p:spPr/>
        <p:txBody>
          <a:bodyPr/>
          <a:lstStyle/>
          <a:p>
            <a:r>
              <a:rPr lang="ja-JP" altLang="en-US" sz="2800" dirty="0" smtClean="0"/>
              <a:t>四面体要素／三角形形</a:t>
            </a:r>
            <a:r>
              <a:rPr lang="ja-JP" altLang="en-US" sz="2800" dirty="0"/>
              <a:t>要素を</a:t>
            </a:r>
            <a:r>
              <a:rPr lang="ja-JP" altLang="en-US" sz="2800" dirty="0" smtClean="0"/>
              <a:t>用いた</a:t>
            </a:r>
            <a:r>
              <a:rPr lang="en-US" altLang="ja-JP" sz="2800" dirty="0" smtClean="0">
                <a:solidFill>
                  <a:srgbClr val="FF00FF"/>
                </a:solidFill>
              </a:rPr>
              <a:t>selective S-FEM</a:t>
            </a:r>
            <a:r>
              <a:rPr lang="ja-JP" altLang="en-US" sz="2800" dirty="0" smtClean="0"/>
              <a:t>を提案した．</a:t>
            </a:r>
            <a:endParaRPr lang="en-US" altLang="ja-JP" sz="2800" dirty="0"/>
          </a:p>
          <a:p>
            <a:r>
              <a:rPr lang="en-US" altLang="ja-JP" sz="2800" dirty="0"/>
              <a:t>Selective </a:t>
            </a:r>
            <a:r>
              <a:rPr lang="en-US" altLang="ja-JP" sz="2800" dirty="0" smtClean="0"/>
              <a:t>S-FEM</a:t>
            </a:r>
            <a:r>
              <a:rPr lang="ja-JP" altLang="en-US" sz="2800" dirty="0" smtClean="0"/>
              <a:t>は</a:t>
            </a:r>
            <a:r>
              <a:rPr lang="ja-JP" altLang="en-US" sz="2800" dirty="0" smtClean="0">
                <a:solidFill>
                  <a:srgbClr val="0000CC"/>
                </a:solidFill>
              </a:rPr>
              <a:t>ロッキングフリー</a:t>
            </a:r>
            <a:r>
              <a:rPr lang="ja-JP" altLang="en-US" sz="2800" dirty="0" smtClean="0"/>
              <a:t>であり，多くの場合で実用に耐えうる精度を持っていることを確認した．</a:t>
            </a:r>
            <a:endParaRPr lang="en-US" altLang="ja-JP" sz="2800" dirty="0" smtClean="0"/>
          </a:p>
          <a:p>
            <a:r>
              <a:rPr lang="ja-JP" altLang="en-US" sz="2800" dirty="0" smtClean="0">
                <a:solidFill>
                  <a:srgbClr val="FF9900"/>
                </a:solidFill>
              </a:rPr>
              <a:t>メッシュリゾーニング</a:t>
            </a:r>
            <a:r>
              <a:rPr lang="ja-JP" altLang="en-US" sz="2800" dirty="0" smtClean="0"/>
              <a:t>と</a:t>
            </a:r>
            <a:r>
              <a:rPr lang="en-US" altLang="ja-JP" sz="2800" dirty="0" smtClean="0"/>
              <a:t>selective S-FEM</a:t>
            </a:r>
            <a:r>
              <a:rPr lang="ja-JP" altLang="en-US" sz="2800" dirty="0" smtClean="0"/>
              <a:t>を組み合わせれば相当な大変形問題も扱えることを示した．</a:t>
            </a:r>
            <a:endParaRPr lang="en-US" altLang="ja-JP" sz="2800" dirty="0"/>
          </a:p>
          <a:p>
            <a:r>
              <a:rPr lang="ja-JP" altLang="en-US" sz="2800" dirty="0" smtClean="0"/>
              <a:t>ただし，</a:t>
            </a:r>
            <a:r>
              <a:rPr lang="en-US" altLang="ja-JP" sz="2800" dirty="0" smtClean="0"/>
              <a:t>selective S-FEM</a:t>
            </a:r>
            <a:r>
              <a:rPr lang="ja-JP" altLang="en-US" sz="2800" dirty="0" err="1" smtClean="0"/>
              <a:t>には</a:t>
            </a:r>
            <a:r>
              <a:rPr lang="ja-JP" altLang="en-US" sz="2800" dirty="0" smtClean="0">
                <a:solidFill>
                  <a:srgbClr val="008000"/>
                </a:solidFill>
              </a:rPr>
              <a:t>圧力振動などの問題</a:t>
            </a:r>
            <a:r>
              <a:rPr lang="ja-JP" altLang="en-US" sz="2800" dirty="0" smtClean="0"/>
              <a:t>が残されていることも明らかにした．</a:t>
            </a:r>
            <a:endParaRPr lang="en-US" altLang="ja-JP" sz="2800" dirty="0" smtClean="0"/>
          </a:p>
          <a:p>
            <a:r>
              <a:rPr lang="ja-JP" altLang="en-US" sz="2800" dirty="0"/>
              <a:t>検討中</a:t>
            </a:r>
            <a:r>
              <a:rPr lang="ja-JP" altLang="en-US" sz="2800" dirty="0" smtClean="0"/>
              <a:t>の</a:t>
            </a:r>
            <a:r>
              <a:rPr lang="en-US" altLang="ja-JP" sz="2800" dirty="0" err="1" smtClean="0">
                <a:solidFill>
                  <a:srgbClr val="FF0000"/>
                </a:solidFill>
              </a:rPr>
              <a:t>bES</a:t>
            </a:r>
            <a:r>
              <a:rPr lang="en-US" altLang="ja-JP" sz="2800" dirty="0" smtClean="0">
                <a:solidFill>
                  <a:srgbClr val="FF0000"/>
                </a:solidFill>
              </a:rPr>
              <a:t>-FEM</a:t>
            </a:r>
            <a:r>
              <a:rPr lang="ja-JP" altLang="en-US" sz="2800" dirty="0" smtClean="0"/>
              <a:t>であれば上記の問題を解決できる可能性があることを簡単な例題で示した．</a:t>
            </a:r>
            <a:endParaRPr lang="en-US" altLang="ja-JP" sz="2800" dirty="0"/>
          </a:p>
          <a:p>
            <a:pPr marL="0" indent="0">
              <a:buNone/>
            </a:pPr>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67</a:t>
            </a:fld>
            <a:endParaRPr lang="ja-JP" altLang="en-US" dirty="0"/>
          </a:p>
        </p:txBody>
      </p:sp>
      <p:sp>
        <p:nvSpPr>
          <p:cNvPr id="5" name="テキスト ボックス 4"/>
          <p:cNvSpPr txBox="1"/>
          <p:nvPr/>
        </p:nvSpPr>
        <p:spPr>
          <a:xfrm>
            <a:off x="1801334" y="5229200"/>
            <a:ext cx="5527475" cy="1138773"/>
          </a:xfrm>
          <a:prstGeom prst="rect">
            <a:avLst/>
          </a:prstGeom>
          <a:solidFill>
            <a:schemeClr val="accent1"/>
          </a:solidFill>
          <a:ln>
            <a:solidFill>
              <a:schemeClr val="tx1"/>
            </a:solidFill>
          </a:ln>
        </p:spPr>
        <p:txBody>
          <a:bodyPr wrap="none" rtlCol="0">
            <a:spAutoFit/>
          </a:bodyPr>
          <a:lstStyle/>
          <a:p>
            <a:pPr algn="ctr"/>
            <a:r>
              <a:rPr lang="en-US" altLang="ja-JP" sz="3600" dirty="0" err="1" smtClean="0">
                <a:solidFill>
                  <a:srgbClr val="FF0000"/>
                </a:solidFill>
              </a:rPr>
              <a:t>bES</a:t>
            </a:r>
            <a:r>
              <a:rPr lang="en-US" altLang="ja-JP" sz="3600" dirty="0" smtClean="0">
                <a:solidFill>
                  <a:srgbClr val="FF0000"/>
                </a:solidFill>
              </a:rPr>
              <a:t>-FEM</a:t>
            </a:r>
            <a:r>
              <a:rPr lang="ja-JP" altLang="en-US" sz="3600" dirty="0" smtClean="0">
                <a:solidFill>
                  <a:srgbClr val="FF0000"/>
                </a:solidFill>
              </a:rPr>
              <a:t>に乞うご期待</a:t>
            </a:r>
            <a:r>
              <a:rPr lang="en-US" altLang="ja-JP" sz="3600" dirty="0" smtClean="0">
                <a:solidFill>
                  <a:srgbClr val="FF0000"/>
                </a:solidFill>
              </a:rPr>
              <a:t>!!</a:t>
            </a:r>
          </a:p>
          <a:p>
            <a:pPr algn="ctr"/>
            <a:r>
              <a:rPr lang="ja-JP" altLang="en-US" sz="3200" dirty="0" smtClean="0"/>
              <a:t>ご清聴</a:t>
            </a:r>
            <a:r>
              <a:rPr lang="ja-JP" altLang="en-US" sz="3200" dirty="0"/>
              <a:t>ありがとうございました</a:t>
            </a:r>
            <a:r>
              <a:rPr lang="ja-JP" altLang="en-US" sz="3200" dirty="0" smtClean="0"/>
              <a:t>．</a:t>
            </a:r>
            <a:endParaRPr lang="en-US" altLang="ja-JP" sz="3600" dirty="0" smtClean="0">
              <a:solidFill>
                <a:srgbClr val="FF0000"/>
              </a:solidFill>
            </a:endParaRPr>
          </a:p>
        </p:txBody>
      </p:sp>
    </p:spTree>
    <p:extLst>
      <p:ext uri="{BB962C8B-B14F-4D97-AF65-F5344CB8AC3E}">
        <p14:creationId xmlns:p14="http://schemas.microsoft.com/office/powerpoint/2010/main" val="15125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pPr marL="0" indent="0" algn="ctr">
              <a:buNone/>
            </a:pPr>
            <a:endParaRPr lang="en-US" altLang="ja-JP" sz="9600" dirty="0" smtClean="0"/>
          </a:p>
          <a:p>
            <a:pPr marL="0" indent="0" algn="ctr">
              <a:buNone/>
            </a:pPr>
            <a:r>
              <a:rPr lang="ja-JP" altLang="en-US" sz="13800" dirty="0" smtClean="0"/>
              <a:t>付録</a:t>
            </a:r>
            <a:endParaRPr kumimoji="1" lang="ja-JP" altLang="en-US" sz="13800" dirty="0"/>
          </a:p>
        </p:txBody>
      </p:sp>
      <p:sp>
        <p:nvSpPr>
          <p:cNvPr id="4" name="スライド番号プレースホルダー 3"/>
          <p:cNvSpPr>
            <a:spLocks noGrp="1"/>
          </p:cNvSpPr>
          <p:nvPr>
            <p:ph type="sldNum" sz="quarter" idx="4"/>
          </p:nvPr>
        </p:nvSpPr>
        <p:spPr/>
        <p:txBody>
          <a:bodyPr/>
          <a:lstStyle/>
          <a:p>
            <a:r>
              <a:rPr lang="en-US" altLang="ja-JP" dirty="0" smtClean="0"/>
              <a:t>P. </a:t>
            </a:r>
            <a:fld id="{F8FDF831-B0A3-4B44-A20D-7581D5587101}" type="slidenum">
              <a:rPr lang="ja-JP" altLang="en-US" smtClean="0"/>
              <a:pPr/>
              <a:t>68</a:t>
            </a:fld>
            <a:endParaRPr lang="ja-JP" altLang="en-US" dirty="0"/>
          </a:p>
        </p:txBody>
      </p:sp>
    </p:spTree>
    <p:extLst>
      <p:ext uri="{BB962C8B-B14F-4D97-AF65-F5344CB8AC3E}">
        <p14:creationId xmlns:p14="http://schemas.microsoft.com/office/powerpoint/2010/main" val="1289829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Characteristics of S-FEMs &amp; C3D4H </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69</a:t>
            </a:fld>
            <a:endParaRPr lang="ja-JP" altLang="en-US" dirty="0"/>
          </a:p>
        </p:txBody>
      </p:sp>
      <p:graphicFrame>
        <p:nvGraphicFramePr>
          <p:cNvPr id="5" name="表 4"/>
          <p:cNvGraphicFramePr>
            <a:graphicFrameLocks noGrp="1"/>
          </p:cNvGraphicFramePr>
          <p:nvPr>
            <p:extLst/>
          </p:nvPr>
        </p:nvGraphicFramePr>
        <p:xfrm>
          <a:off x="71500" y="656612"/>
          <a:ext cx="8856479" cy="5760720"/>
        </p:xfrm>
        <a:graphic>
          <a:graphicData uri="http://schemas.openxmlformats.org/drawingml/2006/table">
            <a:tbl>
              <a:tblPr firstRow="1" bandRow="1">
                <a:tableStyleId>{073A0DAA-6AF3-43AB-8588-CEC1D06C72B9}</a:tableStyleId>
              </a:tblPr>
              <a:tblGrid>
                <a:gridCol w="1952487"/>
                <a:gridCol w="987423"/>
                <a:gridCol w="1433205"/>
                <a:gridCol w="1028968"/>
                <a:gridCol w="1086908"/>
                <a:gridCol w="1296144"/>
                <a:gridCol w="1071344"/>
              </a:tblGrid>
              <a:tr h="597815">
                <a:tc>
                  <a:txBody>
                    <a:bodyPr/>
                    <a:lstStyle/>
                    <a:p>
                      <a:endParaRPr kumimoji="1" lang="ja-JP" altLang="en-US" sz="2000" dirty="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Shear</a:t>
                      </a:r>
                      <a:r>
                        <a:rPr kumimoji="1" lang="en-US" altLang="ja-JP" sz="1800" b="0" baseline="0" dirty="0" smtClean="0">
                          <a:latin typeface="Arial" panose="020B0604020202020204" pitchFamily="34" charset="0"/>
                          <a:cs typeface="Arial" panose="020B0604020202020204" pitchFamily="34" charset="0"/>
                        </a:rPr>
                        <a:t> Locking</a:t>
                      </a:r>
                      <a:endParaRPr kumimoji="1" lang="ja-JP" altLang="en-US" sz="1800" b="0" dirty="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Volumetric Locking</a:t>
                      </a:r>
                      <a:endParaRPr kumimoji="1" lang="ja-JP" altLang="en-US" sz="1800" b="0" dirty="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Zero</a:t>
                      </a:r>
                    </a:p>
                    <a:p>
                      <a:pPr algn="ctr"/>
                      <a:r>
                        <a:rPr kumimoji="1" lang="en-US" altLang="ja-JP" sz="1800" b="0" dirty="0" smtClean="0">
                          <a:latin typeface="Arial" panose="020B0604020202020204" pitchFamily="34" charset="0"/>
                          <a:cs typeface="Arial" panose="020B0604020202020204" pitchFamily="34" charset="0"/>
                        </a:rPr>
                        <a:t>Energy</a:t>
                      </a:r>
                      <a:r>
                        <a:rPr kumimoji="1" lang="en-US" altLang="ja-JP" sz="1800" b="0" baseline="0" dirty="0" smtClean="0">
                          <a:latin typeface="Arial" panose="020B0604020202020204" pitchFamily="34" charset="0"/>
                          <a:cs typeface="Arial" panose="020B0604020202020204" pitchFamily="34" charset="0"/>
                        </a:rPr>
                        <a:t/>
                      </a:r>
                      <a:br>
                        <a:rPr kumimoji="1" lang="en-US" altLang="ja-JP" sz="1800" b="0" baseline="0" dirty="0" smtClean="0">
                          <a:latin typeface="Arial" panose="020B0604020202020204" pitchFamily="34" charset="0"/>
                          <a:cs typeface="Arial" panose="020B0604020202020204" pitchFamily="34" charset="0"/>
                        </a:rPr>
                      </a:br>
                      <a:r>
                        <a:rPr kumimoji="1" lang="en-US" altLang="ja-JP" sz="1800" b="0" baseline="0" dirty="0" smtClean="0">
                          <a:latin typeface="Arial" panose="020B0604020202020204" pitchFamily="34" charset="0"/>
                          <a:cs typeface="Arial" panose="020B0604020202020204" pitchFamily="34" charset="0"/>
                        </a:rPr>
                        <a:t>Mode</a:t>
                      </a:r>
                      <a:endParaRPr kumimoji="1" lang="en-US" altLang="ja-JP" sz="1800" b="0" dirty="0" smtClean="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No</a:t>
                      </a:r>
                      <a:br>
                        <a:rPr kumimoji="1" lang="en-US" altLang="ja-JP" sz="1800" b="0" dirty="0" smtClean="0">
                          <a:latin typeface="Arial" panose="020B0604020202020204" pitchFamily="34" charset="0"/>
                          <a:cs typeface="Arial" panose="020B0604020202020204" pitchFamily="34" charset="0"/>
                        </a:rPr>
                      </a:br>
                      <a:r>
                        <a:rPr kumimoji="1" lang="en-US" altLang="ja-JP" sz="1800" b="0" dirty="0" smtClean="0">
                          <a:latin typeface="Arial" panose="020B0604020202020204" pitchFamily="34" charset="0"/>
                          <a:cs typeface="Arial" panose="020B0604020202020204" pitchFamily="34" charset="0"/>
                        </a:rPr>
                        <a:t>Increase</a:t>
                      </a:r>
                      <a:br>
                        <a:rPr kumimoji="1" lang="en-US" altLang="ja-JP" sz="1800" b="0" dirty="0" smtClean="0">
                          <a:latin typeface="Arial" panose="020B0604020202020204" pitchFamily="34" charset="0"/>
                          <a:cs typeface="Arial" panose="020B0604020202020204" pitchFamily="34" charset="0"/>
                        </a:rPr>
                      </a:br>
                      <a:r>
                        <a:rPr kumimoji="1" lang="en-US" altLang="ja-JP" sz="1800" b="0" dirty="0" smtClean="0">
                          <a:latin typeface="Arial" panose="020B0604020202020204" pitchFamily="34" charset="0"/>
                          <a:cs typeface="Arial" panose="020B0604020202020204" pitchFamily="34" charset="0"/>
                        </a:rPr>
                        <a:t>in</a:t>
                      </a:r>
                      <a:r>
                        <a:rPr kumimoji="1" lang="en-US" altLang="ja-JP" sz="1800" b="0" baseline="0" dirty="0" smtClean="0">
                          <a:latin typeface="Arial" panose="020B0604020202020204" pitchFamily="34" charset="0"/>
                          <a:cs typeface="Arial" panose="020B0604020202020204" pitchFamily="34" charset="0"/>
                        </a:rPr>
                        <a:t> DOF</a:t>
                      </a:r>
                      <a:endParaRPr kumimoji="1" lang="en-US" altLang="ja-JP" sz="1800" b="0" dirty="0" smtClean="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Pressure Oscillation</a:t>
                      </a:r>
                    </a:p>
                    <a:p>
                      <a:pPr algn="ctr"/>
                      <a:r>
                        <a:rPr kumimoji="1" lang="en-US" altLang="ja-JP" sz="1800" b="0" dirty="0" smtClean="0">
                          <a:latin typeface="Arial" panose="020B0604020202020204" pitchFamily="34" charset="0"/>
                          <a:cs typeface="Arial" panose="020B0604020202020204" pitchFamily="34" charset="0"/>
                        </a:rPr>
                        <a:t>&amp;</a:t>
                      </a:r>
                      <a:r>
                        <a:rPr kumimoji="1" lang="en-US" altLang="ja-JP" sz="1800" b="0" baseline="0" dirty="0" smtClean="0">
                          <a:latin typeface="Arial" panose="020B0604020202020204" pitchFamily="34" charset="0"/>
                          <a:cs typeface="Arial" panose="020B0604020202020204" pitchFamily="34" charset="0"/>
                        </a:rPr>
                        <a:t/>
                      </a:r>
                      <a:br>
                        <a:rPr kumimoji="1" lang="en-US" altLang="ja-JP" sz="1800" b="0" baseline="0" dirty="0" smtClean="0">
                          <a:latin typeface="Arial" panose="020B0604020202020204" pitchFamily="34" charset="0"/>
                          <a:cs typeface="Arial" panose="020B0604020202020204" pitchFamily="34" charset="0"/>
                        </a:rPr>
                      </a:br>
                      <a:r>
                        <a:rPr kumimoji="1" lang="en-US" altLang="ja-JP" sz="1800" b="0" baseline="0" dirty="0" smtClean="0">
                          <a:latin typeface="Arial" panose="020B0604020202020204" pitchFamily="34" charset="0"/>
                          <a:cs typeface="Arial" panose="020B0604020202020204" pitchFamily="34" charset="0"/>
                        </a:rPr>
                        <a:t>Locking at Corner</a:t>
                      </a:r>
                      <a:endParaRPr kumimoji="1" lang="ja-JP" altLang="en-US" sz="1800" b="0" dirty="0">
                        <a:latin typeface="Arial" panose="020B0604020202020204" pitchFamily="34" charset="0"/>
                        <a:cs typeface="Arial" panose="020B0604020202020204" pitchFamily="34" charset="0"/>
                      </a:endParaRPr>
                    </a:p>
                  </a:txBody>
                  <a:tcPr anchor="ctr"/>
                </a:tc>
                <a:tc>
                  <a:txBody>
                    <a:bodyPr/>
                    <a:lstStyle/>
                    <a:p>
                      <a:pPr algn="ctr"/>
                      <a:r>
                        <a:rPr kumimoji="1" lang="en-US" altLang="ja-JP" sz="1800" b="0" dirty="0" smtClean="0">
                          <a:latin typeface="Arial" panose="020B0604020202020204" pitchFamily="34" charset="0"/>
                          <a:cs typeface="Arial" panose="020B0604020202020204" pitchFamily="34" charset="0"/>
                        </a:rPr>
                        <a:t>Dev/</a:t>
                      </a:r>
                      <a:r>
                        <a:rPr kumimoji="1" lang="en-US" altLang="ja-JP" sz="1800" b="0" dirty="0" err="1" smtClean="0">
                          <a:latin typeface="Arial" panose="020B0604020202020204" pitchFamily="34" charset="0"/>
                          <a:cs typeface="Arial" panose="020B0604020202020204" pitchFamily="34" charset="0"/>
                        </a:rPr>
                        <a:t>Vol</a:t>
                      </a:r>
                      <a:endParaRPr kumimoji="1" lang="en-US" altLang="ja-JP" sz="1800" b="0" dirty="0" smtClean="0">
                        <a:latin typeface="Arial" panose="020B0604020202020204" pitchFamily="34" charset="0"/>
                        <a:cs typeface="Arial" panose="020B0604020202020204" pitchFamily="34" charset="0"/>
                      </a:endParaRPr>
                    </a:p>
                    <a:p>
                      <a:pPr algn="ctr"/>
                      <a:r>
                        <a:rPr kumimoji="1" lang="en-US" altLang="ja-JP" sz="1800" b="0" dirty="0" smtClean="0">
                          <a:latin typeface="Arial" panose="020B0604020202020204" pitchFamily="34" charset="0"/>
                          <a:cs typeface="Arial" panose="020B0604020202020204" pitchFamily="34" charset="0"/>
                        </a:rPr>
                        <a:t>Coupled</a:t>
                      </a:r>
                      <a:r>
                        <a:rPr kumimoji="1" lang="en-US" altLang="ja-JP" sz="1800" b="0" baseline="0" dirty="0" smtClean="0">
                          <a:latin typeface="Arial" panose="020B0604020202020204" pitchFamily="34" charset="0"/>
                          <a:cs typeface="Arial" panose="020B0604020202020204" pitchFamily="34" charset="0"/>
                        </a:rPr>
                        <a:t> </a:t>
                      </a:r>
                    </a:p>
                    <a:p>
                      <a:pPr algn="ctr"/>
                      <a:r>
                        <a:rPr kumimoji="1" lang="en-US" altLang="ja-JP" sz="1800" b="0" baseline="0" dirty="0" smtClean="0">
                          <a:latin typeface="Arial" panose="020B0604020202020204" pitchFamily="34" charset="0"/>
                          <a:cs typeface="Arial" panose="020B0604020202020204" pitchFamily="34" charset="0"/>
                        </a:rPr>
                        <a:t>Material</a:t>
                      </a:r>
                      <a:endParaRPr kumimoji="1" lang="ja-JP" altLang="en-US" sz="1800" b="0" dirty="0">
                        <a:latin typeface="Arial" panose="020B0604020202020204" pitchFamily="34" charset="0"/>
                        <a:cs typeface="Arial" panose="020B0604020202020204" pitchFamily="34" charset="0"/>
                      </a:endParaRPr>
                    </a:p>
                  </a:txBody>
                  <a:tcPr anchor="ctr"/>
                </a:tc>
              </a:tr>
              <a:tr h="632955">
                <a:tc>
                  <a:txBody>
                    <a:bodyPr/>
                    <a:lstStyle/>
                    <a:p>
                      <a:pPr algn="ctr"/>
                      <a:r>
                        <a:rPr kumimoji="1" lang="en-US" altLang="ja-JP" sz="2000" dirty="0" smtClean="0">
                          <a:latin typeface="Arial" panose="020B0604020202020204" pitchFamily="34" charset="0"/>
                          <a:cs typeface="Arial" panose="020B0604020202020204" pitchFamily="34" charset="0"/>
                        </a:rPr>
                        <a:t>Standard</a:t>
                      </a:r>
                      <a:br>
                        <a:rPr kumimoji="1" lang="en-US" altLang="ja-JP" sz="2000" dirty="0" smtClean="0">
                          <a:latin typeface="Arial" panose="020B0604020202020204" pitchFamily="34" charset="0"/>
                          <a:cs typeface="Arial" panose="020B0604020202020204" pitchFamily="34" charset="0"/>
                        </a:rPr>
                      </a:br>
                      <a:r>
                        <a:rPr kumimoji="1" lang="en-US" altLang="ja-JP" sz="2000" dirty="0" smtClean="0">
                          <a:latin typeface="Arial" panose="020B0604020202020204" pitchFamily="34" charset="0"/>
                          <a:cs typeface="Arial" panose="020B0604020202020204" pitchFamily="34" charset="0"/>
                        </a:rPr>
                        <a:t>FEM-T4</a:t>
                      </a:r>
                      <a:endParaRPr kumimoji="1" lang="ja-JP" altLang="en-US" sz="2000" dirty="0">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chemeClr val="tx1"/>
                          </a:solidFill>
                          <a:latin typeface="Arial" panose="020B0604020202020204" pitchFamily="34" charset="0"/>
                          <a:cs typeface="Arial" panose="020B0604020202020204" pitchFamily="34" charset="0"/>
                        </a:rPr>
                        <a:t>-</a:t>
                      </a:r>
                      <a:endParaRPr lang="ja-JP" altLang="en-US" sz="4000" b="1" dirty="0" smtClean="0">
                        <a:solidFill>
                          <a:schemeClr val="tx1"/>
                        </a:solidFill>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B w="38100" cap="flat" cmpd="sng" algn="ctr">
                      <a:solidFill>
                        <a:schemeClr val="tx1"/>
                      </a:solidFill>
                      <a:prstDash val="sysDash"/>
                      <a:round/>
                      <a:headEnd type="none" w="med" len="med"/>
                      <a:tailEnd type="none" w="med" len="med"/>
                    </a:lnB>
                  </a:tcPr>
                </a:tc>
              </a:tr>
              <a:tr h="632955">
                <a:tc>
                  <a:txBody>
                    <a:bodyPr/>
                    <a:lstStyle/>
                    <a:p>
                      <a:pPr algn="ctr"/>
                      <a:r>
                        <a:rPr kumimoji="1" lang="en-US" altLang="ja-JP" sz="2000" dirty="0" smtClean="0">
                          <a:latin typeface="Arial" panose="020B0604020202020204" pitchFamily="34" charset="0"/>
                          <a:cs typeface="Arial" panose="020B0604020202020204" pitchFamily="34" charset="0"/>
                        </a:rPr>
                        <a:t>ES-FEM-T4</a:t>
                      </a:r>
                      <a:br>
                        <a:rPr kumimoji="1" lang="en-US" altLang="ja-JP" sz="2000" dirty="0" smtClean="0">
                          <a:latin typeface="Arial" panose="020B0604020202020204" pitchFamily="34" charset="0"/>
                          <a:cs typeface="Arial" panose="020B0604020202020204" pitchFamily="34" charset="0"/>
                        </a:rPr>
                      </a:br>
                      <a:r>
                        <a:rPr kumimoji="1" lang="en-US" altLang="ja-JP" sz="2000" dirty="0" smtClean="0">
                          <a:latin typeface="Arial" panose="020B0604020202020204" pitchFamily="34" charset="0"/>
                          <a:cs typeface="Arial" panose="020B0604020202020204" pitchFamily="34" charset="0"/>
                        </a:rPr>
                        <a:t>&amp;</a:t>
                      </a:r>
                      <a:br>
                        <a:rPr kumimoji="1" lang="en-US" altLang="ja-JP" sz="2000" dirty="0" smtClean="0">
                          <a:latin typeface="Arial" panose="020B0604020202020204" pitchFamily="34" charset="0"/>
                          <a:cs typeface="Arial" panose="020B0604020202020204" pitchFamily="34" charset="0"/>
                        </a:rPr>
                      </a:br>
                      <a:r>
                        <a:rPr kumimoji="1" lang="en-US" altLang="ja-JP" sz="2000" dirty="0" smtClean="0">
                          <a:latin typeface="Arial" panose="020B0604020202020204" pitchFamily="34" charset="0"/>
                          <a:cs typeface="Arial" panose="020B0604020202020204" pitchFamily="34" charset="0"/>
                        </a:rPr>
                        <a:t>FS-FEM-T4</a:t>
                      </a:r>
                      <a:endParaRPr kumimoji="1" lang="ja-JP" altLang="en-US" sz="2000" dirty="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chemeClr val="tx1"/>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12700" cap="flat" cmpd="sng" algn="ctr">
                      <a:solidFill>
                        <a:schemeClr val="bg1"/>
                      </a:solidFill>
                      <a:prstDash val="solid"/>
                      <a:round/>
                      <a:headEnd type="none" w="med" len="med"/>
                      <a:tailEnd type="none" w="med" len="med"/>
                    </a:lnB>
                  </a:tcPr>
                </a:tc>
              </a:tr>
              <a:tr h="632955">
                <a:tc>
                  <a:txBody>
                    <a:bodyPr/>
                    <a:lstStyle/>
                    <a:p>
                      <a:pPr algn="ctr"/>
                      <a:r>
                        <a:rPr kumimoji="1" lang="en-US" altLang="ja-JP" sz="2000" dirty="0" smtClean="0">
                          <a:latin typeface="Arial" panose="020B0604020202020204" pitchFamily="34" charset="0"/>
                          <a:cs typeface="Arial" panose="020B0604020202020204" pitchFamily="34" charset="0"/>
                        </a:rPr>
                        <a:t>NS-FEM-T4</a:t>
                      </a:r>
                      <a:endParaRPr kumimoji="1" lang="ja-JP" altLang="en-US" sz="2000" dirty="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12700" cap="flat" cmpd="sng" algn="ctr">
                      <a:solidFill>
                        <a:schemeClr val="bg1"/>
                      </a:solidFill>
                      <a:prstDash val="solid"/>
                      <a:round/>
                      <a:headEnd type="none" w="med" len="med"/>
                      <a:tailEnd type="none" w="med" len="med"/>
                    </a:lnT>
                    <a:lnB w="38100" cap="flat" cmpd="sng" algn="ctr">
                      <a:solidFill>
                        <a:schemeClr val="tx1"/>
                      </a:solidFill>
                      <a:prstDash val="sysDash"/>
                      <a:round/>
                      <a:headEnd type="none" w="med" len="med"/>
                      <a:tailEnd type="none" w="med" len="med"/>
                    </a:lnB>
                  </a:tcPr>
                </a:tc>
              </a:tr>
              <a:tr h="597815">
                <a:tc>
                  <a:txBody>
                    <a:bodyPr/>
                    <a:lstStyle/>
                    <a:p>
                      <a:pPr algn="ctr"/>
                      <a:r>
                        <a:rPr kumimoji="1" lang="en-US" altLang="ja-JP" sz="1800" dirty="0" smtClean="0">
                          <a:latin typeface="Arial" panose="020B0604020202020204" pitchFamily="34" charset="0"/>
                          <a:cs typeface="Arial" panose="020B0604020202020204" pitchFamily="34" charset="0"/>
                        </a:rPr>
                        <a:t>Selective </a:t>
                      </a:r>
                      <a:br>
                        <a:rPr kumimoji="1" lang="en-US" altLang="ja-JP" sz="1800" dirty="0" smtClean="0">
                          <a:latin typeface="Arial" panose="020B0604020202020204" pitchFamily="34" charset="0"/>
                          <a:cs typeface="Arial" panose="020B0604020202020204" pitchFamily="34" charset="0"/>
                        </a:rPr>
                      </a:br>
                      <a:r>
                        <a:rPr kumimoji="1" lang="en-US" altLang="ja-JP" sz="1800" dirty="0" smtClean="0">
                          <a:latin typeface="Arial" panose="020B0604020202020204" pitchFamily="34" charset="0"/>
                          <a:cs typeface="Arial" panose="020B0604020202020204" pitchFamily="34" charset="0"/>
                        </a:rPr>
                        <a:t>FS/NS-FEM-T4</a:t>
                      </a:r>
                      <a:br>
                        <a:rPr kumimoji="1" lang="en-US" altLang="ja-JP" sz="1800" dirty="0" smtClean="0">
                          <a:latin typeface="Arial" panose="020B0604020202020204" pitchFamily="34" charset="0"/>
                          <a:cs typeface="Arial" panose="020B0604020202020204" pitchFamily="34" charset="0"/>
                        </a:rPr>
                      </a:br>
                      <a:r>
                        <a:rPr kumimoji="1" lang="en-US" altLang="ja-JP" sz="1800" dirty="0" smtClean="0">
                          <a:latin typeface="Arial" panose="020B0604020202020204" pitchFamily="34" charset="0"/>
                          <a:cs typeface="Arial" panose="020B0604020202020204" pitchFamily="34" charset="0"/>
                        </a:rPr>
                        <a:t>&amp;</a:t>
                      </a:r>
                      <a:br>
                        <a:rPr kumimoji="1" lang="en-US" altLang="ja-JP" sz="1800" dirty="0" smtClean="0">
                          <a:latin typeface="Arial" panose="020B0604020202020204" pitchFamily="34" charset="0"/>
                          <a:cs typeface="Arial" panose="020B0604020202020204" pitchFamily="34" charset="0"/>
                        </a:rPr>
                      </a:br>
                      <a:r>
                        <a:rPr kumimoji="1" lang="en-US" altLang="ja-JP" sz="1800" dirty="0" smtClean="0">
                          <a:latin typeface="Arial" panose="020B0604020202020204" pitchFamily="34" charset="0"/>
                          <a:cs typeface="Arial" panose="020B0604020202020204" pitchFamily="34" charset="0"/>
                        </a:rPr>
                        <a:t>ES/NS-FEM-T4</a:t>
                      </a:r>
                      <a:endParaRPr kumimoji="1" lang="ja-JP" altLang="en-US" sz="1800" dirty="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algn="ct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tcPr>
                </a:tc>
              </a:tr>
              <a:tr h="597815">
                <a:tc>
                  <a:txBody>
                    <a:bodyPr/>
                    <a:lstStyle/>
                    <a:p>
                      <a:pPr algn="ctr"/>
                      <a:r>
                        <a:rPr kumimoji="1" lang="en-US" altLang="ja-JP" sz="2000" dirty="0" smtClean="0">
                          <a:latin typeface="Arial" panose="020B0604020202020204" pitchFamily="34" charset="0"/>
                          <a:cs typeface="Arial" panose="020B0604020202020204" pitchFamily="34" charset="0"/>
                        </a:rPr>
                        <a:t>ABAQUS</a:t>
                      </a:r>
                      <a:br>
                        <a:rPr kumimoji="1" lang="en-US" altLang="ja-JP" sz="2000" dirty="0" smtClean="0">
                          <a:latin typeface="Arial" panose="020B0604020202020204" pitchFamily="34" charset="0"/>
                          <a:cs typeface="Arial" panose="020B0604020202020204" pitchFamily="34" charset="0"/>
                        </a:rPr>
                      </a:br>
                      <a:r>
                        <a:rPr kumimoji="1" lang="en-US" altLang="ja-JP" sz="2000" dirty="0" smtClean="0">
                          <a:latin typeface="Arial" panose="020B0604020202020204" pitchFamily="34" charset="0"/>
                          <a:cs typeface="Arial" panose="020B0604020202020204" pitchFamily="34" charset="0"/>
                        </a:rPr>
                        <a:t>C3D4H</a:t>
                      </a:r>
                      <a:endParaRPr kumimoji="1" lang="ja-JP" altLang="en-US" sz="2000" dirty="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4000" b="1" dirty="0" smtClean="0">
                          <a:solidFill>
                            <a:srgbClr val="FF0000"/>
                          </a:solidFill>
                          <a:latin typeface="Arial" panose="020B0604020202020204" pitchFamily="34" charset="0"/>
                          <a:cs typeface="Arial" panose="020B0604020202020204" pitchFamily="34" charset="0"/>
                        </a:rPr>
                        <a:t>✗</a:t>
                      </a:r>
                      <a:endParaRPr lang="ja-JP" altLang="en-US" sz="4000" dirty="0" smtClean="0">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4000" b="1" dirty="0" smtClean="0">
                          <a:solidFill>
                            <a:srgbClr val="0000CC"/>
                          </a:solidFill>
                          <a:latin typeface="Arial" panose="020B0604020202020204" pitchFamily="34" charset="0"/>
                          <a:cs typeface="Arial" panose="020B0604020202020204" pitchFamily="34" charset="0"/>
                          <a:sym typeface="Wingdings" panose="05000000000000000000" pitchFamily="2" charset="2"/>
                        </a:rPr>
                        <a:t></a:t>
                      </a:r>
                      <a:endParaRPr lang="ja-JP" altLang="en-US" sz="4000" b="1" dirty="0" smtClean="0">
                        <a:solidFill>
                          <a:srgbClr val="0000CC"/>
                        </a:solidFill>
                        <a:latin typeface="Arial" panose="020B0604020202020204" pitchFamily="34" charset="0"/>
                        <a:cs typeface="Arial" panose="020B0604020202020204" pitchFamily="34" charset="0"/>
                      </a:endParaRPr>
                    </a:p>
                  </a:txBody>
                  <a:tcPr anchor="ctr">
                    <a:lnT w="38100" cap="flat" cmpd="sng" algn="ctr">
                      <a:solidFill>
                        <a:schemeClr val="tx1"/>
                      </a:solidFill>
                      <a:prstDash val="sysDash"/>
                      <a:round/>
                      <a:headEnd type="none" w="med" len="med"/>
                      <a:tailEnd type="none" w="med" len="med"/>
                    </a:lnT>
                  </a:tcPr>
                </a:tc>
              </a:tr>
            </a:tbl>
          </a:graphicData>
        </a:graphic>
      </p:graphicFrame>
      <p:sp>
        <p:nvSpPr>
          <p:cNvPr id="3" name="角丸四角形 2"/>
          <p:cNvSpPr/>
          <p:nvPr/>
        </p:nvSpPr>
        <p:spPr>
          <a:xfrm>
            <a:off x="6899404" y="4901098"/>
            <a:ext cx="1836205" cy="468052"/>
          </a:xfrm>
          <a:prstGeom prst="roundRect">
            <a:avLst>
              <a:gd name="adj" fmla="val 31263"/>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9900"/>
              </a:solidFill>
            </a:endParaRPr>
          </a:p>
        </p:txBody>
      </p:sp>
      <p:sp>
        <p:nvSpPr>
          <p:cNvPr id="6" name="テキスト ボックス 5"/>
          <p:cNvSpPr txBox="1"/>
          <p:nvPr/>
        </p:nvSpPr>
        <p:spPr>
          <a:xfrm>
            <a:off x="6742532" y="5297142"/>
            <a:ext cx="2149948" cy="400110"/>
          </a:xfrm>
          <a:prstGeom prst="rect">
            <a:avLst/>
          </a:prstGeom>
          <a:noFill/>
        </p:spPr>
        <p:txBody>
          <a:bodyPr wrap="none" rtlCol="0">
            <a:spAutoFit/>
          </a:bodyPr>
          <a:lstStyle/>
          <a:p>
            <a:r>
              <a:rPr kumimoji="1" lang="en-US" altLang="ja-JP" sz="2000" b="1" dirty="0" smtClean="0">
                <a:solidFill>
                  <a:srgbClr val="FF9900"/>
                </a:solidFill>
                <a:effectLst>
                  <a:outerShdw blurRad="38100" dist="38100" dir="2700000" algn="tl">
                    <a:srgbClr val="000000">
                      <a:alpha val="43137"/>
                    </a:srgbClr>
                  </a:outerShdw>
                </a:effectLst>
              </a:rPr>
              <a:t>Issues in Future</a:t>
            </a:r>
            <a:endParaRPr kumimoji="1" lang="ja-JP" altLang="en-US" sz="2000" b="1" dirty="0">
              <a:solidFill>
                <a:srgbClr val="FF9900"/>
              </a:solidFill>
              <a:effectLst>
                <a:outerShdw blurRad="38100" dist="38100" dir="2700000" algn="tl">
                  <a:srgbClr val="000000">
                    <a:alpha val="43137"/>
                  </a:srgbClr>
                </a:outerShdw>
              </a:effectLst>
            </a:endParaRPr>
          </a:p>
        </p:txBody>
      </p:sp>
      <p:sp>
        <p:nvSpPr>
          <p:cNvPr id="7" name="円/楕円 6"/>
          <p:cNvSpPr/>
          <p:nvPr/>
        </p:nvSpPr>
        <p:spPr>
          <a:xfrm>
            <a:off x="5728606" y="4829090"/>
            <a:ext cx="612068" cy="54006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488109" y="5297142"/>
            <a:ext cx="1053494" cy="400110"/>
          </a:xfrm>
          <a:prstGeom prst="rect">
            <a:avLst/>
          </a:prstGeom>
          <a:noFill/>
        </p:spPr>
        <p:txBody>
          <a:bodyPr wrap="none" rtlCol="0">
            <a:spAutoFit/>
          </a:bodyPr>
          <a:lstStyle/>
          <a:p>
            <a:r>
              <a:rPr kumimoji="1" lang="en-US" altLang="ja-JP" sz="2000" b="1" dirty="0" smtClean="0">
                <a:solidFill>
                  <a:srgbClr val="00B0F0"/>
                </a:solidFill>
                <a:effectLst>
                  <a:outerShdw blurRad="38100" dist="38100" dir="2700000" algn="tl">
                    <a:srgbClr val="000000">
                      <a:alpha val="43137"/>
                    </a:srgbClr>
                  </a:outerShdw>
                </a:effectLst>
              </a:rPr>
              <a:t>Benefit</a:t>
            </a:r>
            <a:endParaRPr kumimoji="1" lang="ja-JP" altLang="en-US" sz="20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6470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研究目的</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7</a:t>
            </a:fld>
            <a:endParaRPr lang="ja-JP" altLang="en-US" dirty="0"/>
          </a:p>
        </p:txBody>
      </p:sp>
      <p:sp>
        <p:nvSpPr>
          <p:cNvPr id="5" name="角丸四角形 4"/>
          <p:cNvSpPr/>
          <p:nvPr/>
        </p:nvSpPr>
        <p:spPr>
          <a:xfrm>
            <a:off x="251520" y="872716"/>
            <a:ext cx="8640960" cy="1872208"/>
          </a:xfrm>
          <a:prstGeom prst="roundRect">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3200" dirty="0">
                <a:solidFill>
                  <a:srgbClr val="FF00FF"/>
                </a:solidFill>
                <a:effectLst>
                  <a:outerShdw blurRad="38100" dist="38100" dir="2700000" algn="tl">
                    <a:srgbClr val="000000">
                      <a:alpha val="43137"/>
                    </a:srgbClr>
                  </a:outerShdw>
                </a:effectLst>
              </a:rPr>
              <a:t>平滑化有限要素法</a:t>
            </a:r>
            <a:r>
              <a:rPr lang="en-US" altLang="ja-JP" sz="3200" dirty="0">
                <a:solidFill>
                  <a:srgbClr val="FF00FF"/>
                </a:solidFill>
                <a:effectLst>
                  <a:outerShdw blurRad="38100" dist="38100" dir="2700000" algn="tl">
                    <a:srgbClr val="000000">
                      <a:alpha val="43137"/>
                    </a:srgbClr>
                  </a:outerShdw>
                </a:effectLst>
              </a:rPr>
              <a:t>(S-FEM</a:t>
            </a:r>
            <a:r>
              <a:rPr lang="en-US" altLang="ja-JP" sz="3200" dirty="0" smtClean="0">
                <a:solidFill>
                  <a:srgbClr val="FF00FF"/>
                </a:solidFill>
                <a:effectLst>
                  <a:outerShdw blurRad="38100" dist="38100" dir="2700000" algn="tl">
                    <a:srgbClr val="000000">
                      <a:alpha val="43137"/>
                    </a:srgbClr>
                  </a:outerShdw>
                </a:effectLst>
              </a:rPr>
              <a:t>)</a:t>
            </a:r>
            <a:r>
              <a:rPr lang="ja-JP" altLang="en-US" sz="3200" dirty="0" smtClean="0">
                <a:solidFill>
                  <a:schemeClr val="tx1"/>
                </a:solidFill>
                <a:effectLst>
                  <a:outerShdw blurRad="38100" dist="38100" dir="2700000" algn="tl">
                    <a:srgbClr val="000000">
                      <a:alpha val="43137"/>
                    </a:srgbClr>
                  </a:outerShdw>
                </a:effectLst>
              </a:rPr>
              <a:t>のアイデアに基づき，</a:t>
            </a:r>
            <a:r>
              <a:rPr lang="ja-JP" altLang="en-US" sz="3200" dirty="0" smtClean="0">
                <a:solidFill>
                  <a:srgbClr val="0000CC"/>
                </a:solidFill>
                <a:effectLst>
                  <a:outerShdw blurRad="38100" dist="38100" dir="2700000" algn="tl">
                    <a:srgbClr val="000000">
                      <a:alpha val="43137"/>
                    </a:srgbClr>
                  </a:outerShdw>
                </a:effectLst>
              </a:rPr>
              <a:t>四</a:t>
            </a:r>
            <a:r>
              <a:rPr lang="ja-JP" altLang="en-US" sz="3200" dirty="0">
                <a:solidFill>
                  <a:srgbClr val="0000CC"/>
                </a:solidFill>
                <a:effectLst>
                  <a:outerShdw blurRad="38100" dist="38100" dir="2700000" algn="tl">
                    <a:srgbClr val="000000">
                      <a:alpha val="43137"/>
                    </a:srgbClr>
                  </a:outerShdw>
                </a:effectLst>
              </a:rPr>
              <a:t>面体</a:t>
            </a:r>
            <a:r>
              <a:rPr lang="ja-JP" altLang="en-US" sz="3200" dirty="0" smtClean="0">
                <a:solidFill>
                  <a:srgbClr val="0000CC"/>
                </a:solidFill>
                <a:effectLst>
                  <a:outerShdw blurRad="38100" dist="38100" dir="2700000" algn="tl">
                    <a:srgbClr val="000000">
                      <a:alpha val="43137"/>
                    </a:srgbClr>
                  </a:outerShdw>
                </a:effectLst>
              </a:rPr>
              <a:t>要素のみ</a:t>
            </a:r>
            <a:r>
              <a:rPr lang="ja-JP" altLang="en-US" sz="3200" dirty="0" smtClean="0">
                <a:solidFill>
                  <a:schemeClr val="tx1"/>
                </a:solidFill>
                <a:effectLst>
                  <a:outerShdw blurRad="38100" dist="38100" dir="2700000" algn="tl">
                    <a:srgbClr val="000000">
                      <a:alpha val="43137"/>
                    </a:srgbClr>
                  </a:outerShdw>
                </a:effectLst>
              </a:rPr>
              <a:t>を用いた高精度な大変形</a:t>
            </a:r>
            <a:r>
              <a:rPr lang="en-US" altLang="ja-JP" sz="3200" dirty="0" smtClean="0">
                <a:solidFill>
                  <a:schemeClr val="tx1"/>
                </a:solidFill>
                <a:effectLst>
                  <a:outerShdw blurRad="38100" dist="38100" dir="2700000" algn="tl">
                    <a:srgbClr val="000000">
                      <a:alpha val="43137"/>
                    </a:srgbClr>
                  </a:outerShdw>
                </a:effectLst>
              </a:rPr>
              <a:t/>
            </a:r>
            <a:br>
              <a:rPr lang="en-US" altLang="ja-JP" sz="3200" dirty="0" smtClean="0">
                <a:solidFill>
                  <a:schemeClr val="tx1"/>
                </a:solidFill>
                <a:effectLst>
                  <a:outerShdw blurRad="38100" dist="38100" dir="2700000" algn="tl">
                    <a:srgbClr val="000000">
                      <a:alpha val="43137"/>
                    </a:srgbClr>
                  </a:outerShdw>
                </a:effectLst>
              </a:rPr>
            </a:br>
            <a:r>
              <a:rPr lang="ja-JP" altLang="en-US" sz="3200" dirty="0" smtClean="0">
                <a:solidFill>
                  <a:schemeClr val="tx1"/>
                </a:solidFill>
                <a:effectLst>
                  <a:outerShdw blurRad="38100" dist="38100" dir="2700000" algn="tl">
                    <a:srgbClr val="000000">
                      <a:alpha val="43137"/>
                    </a:srgbClr>
                  </a:outerShdw>
                </a:effectLst>
              </a:rPr>
              <a:t>メッシュリゾーニング解析手法を確立する．</a:t>
            </a:r>
            <a:endParaRPr lang="en-US" altLang="ja-JP" sz="3200" dirty="0" smtClean="0">
              <a:solidFill>
                <a:schemeClr val="tx1"/>
              </a:solidFill>
              <a:effectLst>
                <a:outerShdw blurRad="38100" dist="38100" dir="2700000" algn="tl">
                  <a:srgbClr val="000000">
                    <a:alpha val="43137"/>
                  </a:srgbClr>
                </a:outerShdw>
              </a:effectLst>
            </a:endParaRPr>
          </a:p>
        </p:txBody>
      </p:sp>
      <p:sp>
        <p:nvSpPr>
          <p:cNvPr id="6" name="テキスト ボックス 5"/>
          <p:cNvSpPr txBox="1"/>
          <p:nvPr/>
        </p:nvSpPr>
        <p:spPr>
          <a:xfrm>
            <a:off x="717322" y="3030612"/>
            <a:ext cx="7709356" cy="2585323"/>
          </a:xfrm>
          <a:prstGeom prst="rect">
            <a:avLst/>
          </a:prstGeom>
          <a:noFill/>
        </p:spPr>
        <p:txBody>
          <a:bodyPr wrap="square" lIns="0" tIns="0" rIns="0" bIns="0" rtlCol="0">
            <a:spAutoFit/>
          </a:bodyPr>
          <a:lstStyle/>
          <a:p>
            <a:r>
              <a:rPr lang="ja-JP" altLang="en-US" sz="2800" b="1" i="1" u="sng" dirty="0" smtClean="0">
                <a:effectLst>
                  <a:outerShdw blurRad="38100" dist="38100" dir="2700000" algn="tl">
                    <a:srgbClr val="000000">
                      <a:alpha val="43137"/>
                    </a:srgbClr>
                  </a:outerShdw>
                </a:effectLst>
              </a:rPr>
              <a:t>発表目次</a:t>
            </a:r>
            <a:endParaRPr lang="en-US" altLang="ja-JP" sz="2800" b="1" i="1" u="sng" dirty="0" smtClean="0">
              <a:effectLst>
                <a:outerShdw blurRad="38100" dist="38100" dir="2700000" algn="tl">
                  <a:srgbClr val="000000">
                    <a:alpha val="43137"/>
                  </a:srgbClr>
                </a:outerShdw>
              </a:effectLst>
            </a:endParaRPr>
          </a:p>
          <a:p>
            <a:pPr marL="457200" indent="-457200">
              <a:buClr>
                <a:srgbClr val="000000"/>
              </a:buClr>
              <a:buFont typeface="Wingdings" panose="05000000000000000000" pitchFamily="2" charset="2"/>
              <a:buChar char="l"/>
            </a:pPr>
            <a:r>
              <a:rPr lang="ja-JP" altLang="en-US" sz="2800" dirty="0" smtClean="0"/>
              <a:t>提案する</a:t>
            </a:r>
            <a:r>
              <a:rPr lang="en-US" altLang="ja-JP" sz="2800" dirty="0" smtClean="0"/>
              <a:t>selective S-FEM</a:t>
            </a:r>
            <a:r>
              <a:rPr lang="ja-JP" altLang="en-US" sz="2800" dirty="0" smtClean="0"/>
              <a:t>の定式化</a:t>
            </a:r>
            <a:endParaRPr lang="en-US" altLang="ja-JP" sz="2800" dirty="0" smtClean="0"/>
          </a:p>
          <a:p>
            <a:pPr marL="457200" indent="-457200">
              <a:buClr>
                <a:srgbClr val="000000"/>
              </a:buClr>
              <a:buFont typeface="Wingdings" panose="05000000000000000000" pitchFamily="2" charset="2"/>
              <a:buChar char="l"/>
            </a:pPr>
            <a:r>
              <a:rPr lang="ja-JP" altLang="en-US" sz="2800" dirty="0" smtClean="0"/>
              <a:t>メッシュリゾーニング</a:t>
            </a:r>
            <a:r>
              <a:rPr lang="ja-JP" altLang="en-US" sz="2800" u="sng" dirty="0" smtClean="0"/>
              <a:t>無し</a:t>
            </a:r>
            <a:r>
              <a:rPr lang="ja-JP" altLang="en-US" sz="2800" dirty="0" smtClean="0"/>
              <a:t>の検証解析例</a:t>
            </a:r>
            <a:endParaRPr lang="en-US" altLang="ja-JP" sz="2800" dirty="0"/>
          </a:p>
          <a:p>
            <a:pPr marL="457200" indent="-457200">
              <a:buClr>
                <a:srgbClr val="000000"/>
              </a:buClr>
              <a:buFont typeface="Wingdings" panose="05000000000000000000" pitchFamily="2" charset="2"/>
              <a:buChar char="l"/>
            </a:pPr>
            <a:r>
              <a:rPr lang="ja-JP" altLang="en-US" sz="2800" dirty="0" smtClean="0"/>
              <a:t>メッシュリゾーニング</a:t>
            </a:r>
            <a:r>
              <a:rPr lang="ja-JP" altLang="en-US" sz="2800" u="sng" dirty="0" smtClean="0"/>
              <a:t>有り</a:t>
            </a:r>
            <a:r>
              <a:rPr lang="ja-JP" altLang="en-US" sz="2800" dirty="0" smtClean="0"/>
              <a:t>のデモ解析例</a:t>
            </a:r>
            <a:endParaRPr lang="en-US" altLang="ja-JP" sz="2800" dirty="0" smtClean="0"/>
          </a:p>
          <a:p>
            <a:pPr marL="457200" indent="-457200">
              <a:buClr>
                <a:srgbClr val="000000"/>
              </a:buClr>
              <a:buFont typeface="Wingdings" panose="05000000000000000000" pitchFamily="2" charset="2"/>
              <a:buChar char="l"/>
            </a:pPr>
            <a:r>
              <a:rPr lang="ja-JP" altLang="en-US" sz="2800" dirty="0" smtClean="0"/>
              <a:t>現在検討中の手法（</a:t>
            </a:r>
            <a:r>
              <a:rPr lang="en-US" altLang="ja-JP" sz="2800" dirty="0" err="1" smtClean="0"/>
              <a:t>bES</a:t>
            </a:r>
            <a:r>
              <a:rPr lang="en-US" altLang="ja-JP" sz="2800" dirty="0" smtClean="0"/>
              <a:t>-FEM</a:t>
            </a:r>
            <a:r>
              <a:rPr lang="ja-JP" altLang="en-US" sz="2800" dirty="0" smtClean="0"/>
              <a:t>）の紹介</a:t>
            </a:r>
            <a:endParaRPr lang="en-US" altLang="ja-JP" sz="2800" dirty="0"/>
          </a:p>
          <a:p>
            <a:pPr marL="457200" indent="-457200">
              <a:buClr>
                <a:srgbClr val="000000"/>
              </a:buClr>
              <a:buFont typeface="Wingdings" panose="05000000000000000000" pitchFamily="2" charset="2"/>
              <a:buChar char="l"/>
            </a:pPr>
            <a:r>
              <a:rPr lang="ja-JP" altLang="en-US" sz="2800" dirty="0" smtClean="0"/>
              <a:t>まとめ</a:t>
            </a:r>
            <a:endParaRPr lang="ja-JP" altLang="en-US" sz="2800" dirty="0"/>
          </a:p>
        </p:txBody>
      </p:sp>
    </p:spTree>
    <p:extLst>
      <p:ext uri="{BB962C8B-B14F-4D97-AF65-F5344CB8AC3E}">
        <p14:creationId xmlns:p14="http://schemas.microsoft.com/office/powerpoint/2010/main" val="150429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特徴比較</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70</a:t>
            </a:fld>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441206236"/>
              </p:ext>
            </p:extLst>
          </p:nvPr>
        </p:nvGraphicFramePr>
        <p:xfrm>
          <a:off x="215516" y="657225"/>
          <a:ext cx="8676966" cy="5899775"/>
        </p:xfrm>
        <a:graphic>
          <a:graphicData uri="http://schemas.openxmlformats.org/drawingml/2006/table">
            <a:tbl>
              <a:tblPr firstRow="1" bandRow="1">
                <a:tableStyleId>{073A0DAA-6AF3-43AB-8588-CEC1D06C72B9}</a:tableStyleId>
              </a:tblPr>
              <a:tblGrid>
                <a:gridCol w="2988333"/>
                <a:gridCol w="2796311"/>
                <a:gridCol w="2892322"/>
              </a:tblGrid>
              <a:tr h="431515">
                <a:tc>
                  <a:txBody>
                    <a:bodyPr/>
                    <a:lstStyle/>
                    <a:p>
                      <a:endParaRPr kumimoji="1" lang="ja-JP" altLang="en-US" sz="2000" dirty="0"/>
                    </a:p>
                  </a:txBody>
                  <a:tcPr anchor="ctr"/>
                </a:tc>
                <a:tc>
                  <a:txBody>
                    <a:bodyPr/>
                    <a:lstStyle/>
                    <a:p>
                      <a:pPr algn="ctr"/>
                      <a:r>
                        <a:rPr kumimoji="1" lang="en-US" altLang="ja-JP" sz="2000" dirty="0" smtClean="0"/>
                        <a:t>Selective S-FEM-T4</a:t>
                      </a:r>
                      <a:endParaRPr kumimoji="1" lang="ja-JP" altLang="en-US" sz="2000" dirty="0"/>
                    </a:p>
                  </a:txBody>
                  <a:tcPr anchor="ctr"/>
                </a:tc>
                <a:tc>
                  <a:txBody>
                    <a:bodyPr/>
                    <a:lstStyle/>
                    <a:p>
                      <a:pPr algn="ctr"/>
                      <a:r>
                        <a:rPr kumimoji="1" lang="en-US" altLang="ja-JP" sz="2000" dirty="0" smtClean="0"/>
                        <a:t>ABAQUS/Standard</a:t>
                      </a:r>
                      <a:br>
                        <a:rPr kumimoji="1" lang="en-US" altLang="ja-JP" sz="2000" dirty="0" smtClean="0"/>
                      </a:br>
                      <a:r>
                        <a:rPr kumimoji="1" lang="en-US" altLang="ja-JP" sz="2000" dirty="0" smtClean="0"/>
                        <a:t>C3D4H, C3D10H</a:t>
                      </a:r>
                      <a:endParaRPr kumimoji="1" lang="ja-JP" altLang="en-US" sz="2000" dirty="0"/>
                    </a:p>
                  </a:txBody>
                  <a:tcPr anchor="ctr"/>
                </a:tc>
              </a:tr>
              <a:tr h="632955">
                <a:tc>
                  <a:txBody>
                    <a:bodyPr/>
                    <a:lstStyle/>
                    <a:p>
                      <a:pPr algn="ctr"/>
                      <a:r>
                        <a:rPr kumimoji="1" lang="ja-JP" altLang="en-US" sz="2000" dirty="0" smtClean="0"/>
                        <a:t>未知数の数</a:t>
                      </a:r>
                      <a:endParaRPr kumimoji="1" lang="ja-JP" altLang="en-US" sz="2000" dirty="0"/>
                    </a:p>
                  </a:txBody>
                  <a:tcPr anchor="ctr"/>
                </a:tc>
                <a:tc>
                  <a:txBody>
                    <a:bodyPr/>
                    <a:lstStyle/>
                    <a:p>
                      <a:r>
                        <a:rPr kumimoji="1" lang="ja-JP" altLang="en-US" sz="2000" dirty="0" smtClean="0">
                          <a:solidFill>
                            <a:srgbClr val="0000CC"/>
                          </a:solidFill>
                        </a:rPr>
                        <a:t>増えない</a:t>
                      </a:r>
                      <a:endParaRPr kumimoji="1" lang="ja-JP" altLang="en-US" sz="2000" dirty="0">
                        <a:solidFill>
                          <a:srgbClr val="0000CC"/>
                        </a:solidFill>
                      </a:endParaRPr>
                    </a:p>
                  </a:txBody>
                  <a:tcPr anchor="ctr"/>
                </a:tc>
                <a:tc>
                  <a:txBody>
                    <a:bodyPr/>
                    <a:lstStyle/>
                    <a:p>
                      <a:r>
                        <a:rPr kumimoji="1" lang="ja-JP" altLang="en-US" sz="2000" dirty="0" smtClean="0">
                          <a:solidFill>
                            <a:srgbClr val="FF0000"/>
                          </a:solidFill>
                        </a:rPr>
                        <a:t>増える</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（未定乗数個分）</a:t>
                      </a:r>
                      <a:endParaRPr kumimoji="1" lang="ja-JP" altLang="en-US" sz="2000" dirty="0">
                        <a:solidFill>
                          <a:srgbClr val="FF0000"/>
                        </a:solidFill>
                      </a:endParaRPr>
                    </a:p>
                  </a:txBody>
                  <a:tcPr anchor="ctr"/>
                </a:tc>
              </a:tr>
              <a:tr h="597815">
                <a:tc>
                  <a:txBody>
                    <a:bodyPr/>
                    <a:lstStyle/>
                    <a:p>
                      <a:pPr algn="ctr"/>
                      <a:r>
                        <a:rPr kumimoji="1" lang="ja-JP" altLang="en-US" sz="2000" dirty="0" smtClean="0"/>
                        <a:t>剛性マトリックスの形</a:t>
                      </a:r>
                      <a:endParaRPr kumimoji="1" lang="ja-JP" altLang="en-US" sz="2000" dirty="0"/>
                    </a:p>
                  </a:txBody>
                  <a:tcPr anchor="ctr"/>
                </a:tc>
                <a:tc>
                  <a:txBody>
                    <a:bodyPr/>
                    <a:lstStyle/>
                    <a:p>
                      <a:r>
                        <a:rPr kumimoji="1" lang="ja-JP" altLang="en-US" sz="2000" dirty="0" smtClean="0">
                          <a:solidFill>
                            <a:srgbClr val="0000CC"/>
                          </a:solidFill>
                        </a:rPr>
                        <a:t>バンド幅が増えるだけ．</a:t>
                      </a:r>
                      <a:r>
                        <a:rPr kumimoji="1" lang="en-US" altLang="ja-JP" sz="2000" dirty="0" smtClean="0">
                          <a:solidFill>
                            <a:srgbClr val="0000CC"/>
                          </a:solidFill>
                        </a:rPr>
                        <a:t/>
                      </a:r>
                      <a:br>
                        <a:rPr kumimoji="1" lang="en-US" altLang="ja-JP" sz="2000" dirty="0" smtClean="0">
                          <a:solidFill>
                            <a:srgbClr val="0000CC"/>
                          </a:solidFill>
                        </a:rPr>
                      </a:br>
                      <a:r>
                        <a:rPr kumimoji="1" lang="ja-JP" altLang="en-US" sz="2000" dirty="0" smtClean="0">
                          <a:solidFill>
                            <a:srgbClr val="0000CC"/>
                          </a:solidFill>
                        </a:rPr>
                        <a:t>ポアソン比</a:t>
                      </a:r>
                      <a:r>
                        <a:rPr kumimoji="1" lang="en-US" altLang="ja-JP" sz="2000" dirty="0" smtClean="0">
                          <a:solidFill>
                            <a:srgbClr val="0000CC"/>
                          </a:solidFill>
                        </a:rPr>
                        <a:t>0.4999</a:t>
                      </a:r>
                      <a:r>
                        <a:rPr kumimoji="1" lang="ja-JP" altLang="en-US" sz="2000" dirty="0" smtClean="0">
                          <a:solidFill>
                            <a:srgbClr val="0000CC"/>
                          </a:solidFill>
                        </a:rPr>
                        <a:t>程度であれば反復法で解ける．（良い前処理が見つかればもっといけるかも．）</a:t>
                      </a:r>
                      <a:endParaRPr kumimoji="1" lang="ja-JP" altLang="en-US" sz="2000" dirty="0">
                        <a:solidFill>
                          <a:srgbClr val="0000CC"/>
                        </a:solidFill>
                      </a:endParaRPr>
                    </a:p>
                  </a:txBody>
                  <a:tcPr anchor="ctr"/>
                </a:tc>
                <a:tc>
                  <a:txBody>
                    <a:bodyPr/>
                    <a:lstStyle/>
                    <a:p>
                      <a:r>
                        <a:rPr kumimoji="1" lang="ja-JP" altLang="en-US" sz="2000" dirty="0" smtClean="0">
                          <a:solidFill>
                            <a:srgbClr val="FF0000"/>
                          </a:solidFill>
                        </a:rPr>
                        <a:t>未定乗数の式が増える．</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性的縮約した方程式は，恐らく直接法でないと解きづらい（はず）．</a:t>
                      </a:r>
                      <a:endParaRPr kumimoji="1" lang="ja-JP" altLang="en-US" sz="2000" dirty="0">
                        <a:solidFill>
                          <a:srgbClr val="FF0000"/>
                        </a:solidFill>
                      </a:endParaRPr>
                    </a:p>
                  </a:txBody>
                  <a:tcPr anchor="ctr"/>
                </a:tc>
              </a:tr>
              <a:tr h="474335">
                <a:tc>
                  <a:txBody>
                    <a:bodyPr/>
                    <a:lstStyle/>
                    <a:p>
                      <a:pPr algn="ctr"/>
                      <a:r>
                        <a:rPr kumimoji="1" lang="ja-JP" altLang="en-US" sz="2000" dirty="0" smtClean="0"/>
                        <a:t>微圧縮材料での圧力振動</a:t>
                      </a:r>
                      <a:endParaRPr kumimoji="1" lang="ja-JP" altLang="en-US" sz="2000" dirty="0"/>
                    </a:p>
                  </a:txBody>
                  <a:tcPr anchor="ctr"/>
                </a:tc>
                <a:tc>
                  <a:txBody>
                    <a:bodyPr/>
                    <a:lstStyle/>
                    <a:p>
                      <a:r>
                        <a:rPr kumimoji="1" lang="ja-JP" altLang="en-US" sz="2000" dirty="0" smtClean="0">
                          <a:solidFill>
                            <a:srgbClr val="FF0000"/>
                          </a:solidFill>
                        </a:rPr>
                        <a:t>大きめ</a:t>
                      </a:r>
                      <a:endParaRPr kumimoji="1" lang="ja-JP" altLang="en-US" sz="2000" dirty="0">
                        <a:solidFill>
                          <a:srgbClr val="FF0000"/>
                        </a:solidFill>
                      </a:endParaRPr>
                    </a:p>
                  </a:txBody>
                  <a:tcPr anchor="ctr"/>
                </a:tc>
                <a:tc>
                  <a:txBody>
                    <a:bodyPr/>
                    <a:lstStyle/>
                    <a:p>
                      <a:r>
                        <a:rPr kumimoji="1" lang="ja-JP" altLang="en-US" sz="2000" dirty="0" smtClean="0">
                          <a:solidFill>
                            <a:srgbClr val="0000CC"/>
                          </a:solidFill>
                        </a:rPr>
                        <a:t>小さめ</a:t>
                      </a:r>
                      <a:endParaRPr kumimoji="1" lang="ja-JP" altLang="en-US" sz="2000" dirty="0">
                        <a:solidFill>
                          <a:srgbClr val="0000CC"/>
                        </a:solidFill>
                      </a:endParaRPr>
                    </a:p>
                  </a:txBody>
                  <a:tcPr anchor="ctr"/>
                </a:tc>
              </a:tr>
              <a:tr h="540060">
                <a:tc>
                  <a:txBody>
                    <a:bodyPr/>
                    <a:lstStyle/>
                    <a:p>
                      <a:pPr algn="ctr"/>
                      <a:r>
                        <a:rPr kumimoji="1" lang="ja-JP" altLang="en-US" sz="2000" dirty="0" smtClean="0"/>
                        <a:t>扱える材料モデルの制限</a:t>
                      </a:r>
                      <a:endParaRPr kumimoji="1" lang="ja-JP" altLang="en-US" sz="2000" dirty="0"/>
                    </a:p>
                  </a:txBody>
                  <a:tcPr anchor="ctr"/>
                </a:tc>
                <a:tc>
                  <a:txBody>
                    <a:bodyPr/>
                    <a:lstStyle/>
                    <a:p>
                      <a:r>
                        <a:rPr kumimoji="1" lang="en-US" altLang="ja-JP" sz="2000" dirty="0" smtClean="0">
                          <a:solidFill>
                            <a:srgbClr val="FF0000"/>
                          </a:solidFill>
                        </a:rPr>
                        <a:t>Dev/</a:t>
                      </a:r>
                      <a:r>
                        <a:rPr kumimoji="1" lang="en-US" altLang="ja-JP" sz="2000" dirty="0" err="1" smtClean="0">
                          <a:solidFill>
                            <a:srgbClr val="FF0000"/>
                          </a:solidFill>
                        </a:rPr>
                        <a:t>Vol</a:t>
                      </a:r>
                      <a:r>
                        <a:rPr kumimoji="1" lang="ja-JP" altLang="en-US" sz="2000" dirty="0" smtClean="0">
                          <a:solidFill>
                            <a:srgbClr val="FF0000"/>
                          </a:solidFill>
                        </a:rPr>
                        <a:t>カップリングのある材料</a:t>
                      </a:r>
                      <a:endParaRPr kumimoji="1" lang="ja-JP" altLang="en-US" sz="2000" dirty="0">
                        <a:solidFill>
                          <a:srgbClr val="FF0000"/>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solidFill>
                            <a:srgbClr val="0000CC"/>
                          </a:solidFill>
                        </a:rPr>
                        <a:t>制限なし</a:t>
                      </a:r>
                    </a:p>
                  </a:txBody>
                  <a:tcPr anchor="ctr"/>
                </a:tc>
              </a:tr>
              <a:tr h="235064">
                <a:tc>
                  <a:txBody>
                    <a:bodyPr/>
                    <a:lstStyle/>
                    <a:p>
                      <a:pPr algn="ctr"/>
                      <a:r>
                        <a:rPr kumimoji="1" lang="ja-JP" altLang="en-US" sz="2000" dirty="0" smtClean="0"/>
                        <a:t>複数材料界面の処理</a:t>
                      </a:r>
                      <a:endParaRPr kumimoji="1" lang="ja-JP" altLang="en-US" sz="2000" dirty="0"/>
                    </a:p>
                  </a:txBody>
                  <a:tcPr anchor="ctr"/>
                </a:tc>
                <a:tc>
                  <a:txBody>
                    <a:bodyPr/>
                    <a:lstStyle/>
                    <a:p>
                      <a:r>
                        <a:rPr kumimoji="1" lang="ja-JP" altLang="en-US" sz="2000" dirty="0" smtClean="0">
                          <a:solidFill>
                            <a:srgbClr val="0000CC"/>
                          </a:solidFill>
                        </a:rPr>
                        <a:t>特別な処理は不要</a:t>
                      </a:r>
                      <a:endParaRPr kumimoji="1" lang="ja-JP" altLang="en-US" sz="2000" dirty="0">
                        <a:solidFill>
                          <a:srgbClr val="0000CC"/>
                        </a:solidFill>
                      </a:endParaRPr>
                    </a:p>
                  </a:txBody>
                  <a:tcPr anchor="ctr"/>
                </a:tc>
                <a:tc>
                  <a:txBody>
                    <a:bodyPr/>
                    <a:lstStyle/>
                    <a:p>
                      <a:r>
                        <a:rPr kumimoji="1" lang="en-US" altLang="ja-JP" sz="2000" dirty="0" smtClean="0">
                          <a:solidFill>
                            <a:srgbClr val="FF0000"/>
                          </a:solidFill>
                        </a:rPr>
                        <a:t>*TIE</a:t>
                      </a:r>
                      <a:r>
                        <a:rPr kumimoji="1" lang="ja-JP" altLang="en-US" sz="2000" dirty="0" smtClean="0">
                          <a:solidFill>
                            <a:srgbClr val="FF0000"/>
                          </a:solidFill>
                        </a:rPr>
                        <a:t>を用いる必要あり</a:t>
                      </a:r>
                      <a:r>
                        <a:rPr kumimoji="1" lang="en-US" altLang="ja-JP" sz="2000" dirty="0" smtClean="0">
                          <a:solidFill>
                            <a:srgbClr val="FF0000"/>
                          </a:solidFill>
                        </a:rPr>
                        <a:t/>
                      </a:r>
                      <a:br>
                        <a:rPr kumimoji="1" lang="en-US" altLang="ja-JP" sz="2000" dirty="0" smtClean="0">
                          <a:solidFill>
                            <a:srgbClr val="FF0000"/>
                          </a:solidFill>
                        </a:rPr>
                      </a:br>
                      <a:r>
                        <a:rPr kumimoji="1" lang="ja-JP" altLang="en-US" sz="2000" dirty="0" smtClean="0">
                          <a:solidFill>
                            <a:srgbClr val="FF0000"/>
                          </a:solidFill>
                        </a:rPr>
                        <a:t>（未知数がさらに増える）</a:t>
                      </a:r>
                      <a:endParaRPr kumimoji="1" lang="ja-JP" altLang="en-US" sz="2000" dirty="0">
                        <a:solidFill>
                          <a:srgbClr val="FF0000"/>
                        </a:solidFill>
                      </a:endParaRPr>
                    </a:p>
                  </a:txBody>
                  <a:tcPr anchor="ctr"/>
                </a:tc>
              </a:tr>
              <a:tr h="254637">
                <a:tc>
                  <a:txBody>
                    <a:bodyPr/>
                    <a:lstStyle/>
                    <a:p>
                      <a:pPr algn="ctr"/>
                      <a:r>
                        <a:rPr kumimoji="1" lang="ja-JP" altLang="en-US" sz="2000" dirty="0" smtClean="0"/>
                        <a:t>現状の完成度</a:t>
                      </a:r>
                      <a:endParaRPr kumimoji="1" lang="ja-JP" altLang="en-US" sz="2000" dirty="0"/>
                    </a:p>
                  </a:txBody>
                  <a:tcPr anchor="ctr"/>
                </a:tc>
                <a:tc>
                  <a:txBody>
                    <a:bodyPr/>
                    <a:lstStyle/>
                    <a:p>
                      <a:r>
                        <a:rPr kumimoji="1" lang="ja-JP" altLang="en-US" sz="2000" b="0" dirty="0" smtClean="0">
                          <a:solidFill>
                            <a:srgbClr val="FF0000"/>
                          </a:solidFill>
                          <a:effectLst/>
                        </a:rPr>
                        <a:t>まだ開発途上．</a:t>
                      </a:r>
                      <a:r>
                        <a:rPr kumimoji="1" lang="en-US" altLang="ja-JP" sz="2000" b="0" dirty="0" smtClean="0">
                          <a:solidFill>
                            <a:srgbClr val="FF0000"/>
                          </a:solidFill>
                          <a:effectLst/>
                        </a:rPr>
                        <a:t/>
                      </a:r>
                      <a:br>
                        <a:rPr kumimoji="1" lang="en-US" altLang="ja-JP" sz="2000" b="0" dirty="0" smtClean="0">
                          <a:solidFill>
                            <a:srgbClr val="FF0000"/>
                          </a:solidFill>
                          <a:effectLst/>
                        </a:rPr>
                      </a:br>
                      <a:r>
                        <a:rPr kumimoji="1" lang="ja-JP" altLang="en-US" sz="2000" b="0" dirty="0" smtClean="0">
                          <a:solidFill>
                            <a:srgbClr val="FF0000"/>
                          </a:solidFill>
                          <a:effectLst/>
                        </a:rPr>
                        <a:t>接触その他の機能も自ら開発が必要．</a:t>
                      </a:r>
                      <a:endParaRPr kumimoji="1" lang="ja-JP" altLang="en-US" sz="2000" b="0" dirty="0">
                        <a:solidFill>
                          <a:srgbClr val="FF0000"/>
                        </a:solidFill>
                        <a:effectLst/>
                      </a:endParaRPr>
                    </a:p>
                  </a:txBody>
                  <a:tcPr anchor="ctr"/>
                </a:tc>
                <a:tc>
                  <a:txBody>
                    <a:bodyPr/>
                    <a:lstStyle/>
                    <a:p>
                      <a:r>
                        <a:rPr kumimoji="1" lang="ja-JP" altLang="en-US" sz="2000" dirty="0" smtClean="0">
                          <a:solidFill>
                            <a:srgbClr val="0000CC"/>
                          </a:solidFill>
                        </a:rPr>
                        <a:t>完成品．</a:t>
                      </a:r>
                      <a:r>
                        <a:rPr kumimoji="1" lang="en-US" altLang="ja-JP" sz="2000" dirty="0" smtClean="0">
                          <a:solidFill>
                            <a:srgbClr val="0000CC"/>
                          </a:solidFill>
                        </a:rPr>
                        <a:t/>
                      </a:r>
                      <a:br>
                        <a:rPr kumimoji="1" lang="en-US" altLang="ja-JP" sz="2000" dirty="0" smtClean="0">
                          <a:solidFill>
                            <a:srgbClr val="0000CC"/>
                          </a:solidFill>
                        </a:rPr>
                      </a:br>
                      <a:r>
                        <a:rPr kumimoji="1" lang="en-US" altLang="ja-JP" sz="2000" dirty="0" smtClean="0">
                          <a:solidFill>
                            <a:srgbClr val="0000CC"/>
                          </a:solidFill>
                        </a:rPr>
                        <a:t>ABAQUS</a:t>
                      </a:r>
                      <a:r>
                        <a:rPr kumimoji="1" lang="ja-JP" altLang="en-US" sz="2000" dirty="0" smtClean="0">
                          <a:solidFill>
                            <a:srgbClr val="0000CC"/>
                          </a:solidFill>
                        </a:rPr>
                        <a:t>の膨大な機能が全て使える．</a:t>
                      </a:r>
                      <a:endParaRPr kumimoji="1" lang="en-US" altLang="ja-JP" sz="2000" dirty="0" smtClean="0">
                        <a:solidFill>
                          <a:srgbClr val="0000CC"/>
                        </a:solidFill>
                      </a:endParaRPr>
                    </a:p>
                  </a:txBody>
                  <a:tcPr anchor="ctr"/>
                </a:tc>
              </a:tr>
            </a:tbl>
          </a:graphicData>
        </a:graphic>
      </p:graphicFrame>
    </p:spTree>
    <p:extLst>
      <p:ext uri="{BB962C8B-B14F-4D97-AF65-F5344CB8AC3E}">
        <p14:creationId xmlns:p14="http://schemas.microsoft.com/office/powerpoint/2010/main" val="1387434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Verification of Our Selective S-FEM</a:t>
            </a:r>
            <a:endParaRPr kumimoji="1" lang="ja-JP" altLang="en-US" dirty="0"/>
          </a:p>
        </p:txBody>
      </p:sp>
      <p:sp>
        <p:nvSpPr>
          <p:cNvPr id="3" name="コンテンツ プレースホルダー 2"/>
          <p:cNvSpPr>
            <a:spLocks noGrp="1"/>
          </p:cNvSpPr>
          <p:nvPr>
            <p:ph idx="1"/>
          </p:nvPr>
        </p:nvSpPr>
        <p:spPr/>
        <p:txBody>
          <a:bodyPr/>
          <a:lstStyle/>
          <a:p>
            <a:pPr marL="0" lvl="0" indent="0">
              <a:buNone/>
            </a:pPr>
            <a:r>
              <a:rPr lang="en-US" altLang="ja-JP" sz="2800" b="1" i="1" u="sng" dirty="0">
                <a:solidFill>
                  <a:srgbClr val="000000"/>
                </a:solidFill>
                <a:effectLst>
                  <a:outerShdw blurRad="38100" dist="38100" dir="2700000" algn="tl">
                    <a:srgbClr val="000000">
                      <a:alpha val="43137"/>
                    </a:srgbClr>
                  </a:outerShdw>
                </a:effectLst>
              </a:rPr>
              <a:t>Comparison to ABAQUS Hybrid </a:t>
            </a:r>
            <a:r>
              <a:rPr lang="en-US" altLang="ja-JP" sz="2800" b="1" i="1" u="sng" dirty="0" smtClean="0">
                <a:solidFill>
                  <a:srgbClr val="000000"/>
                </a:solidFill>
                <a:effectLst>
                  <a:outerShdw blurRad="38100" dist="38100" dir="2700000" algn="tl">
                    <a:srgbClr val="000000">
                      <a:alpha val="43137"/>
                    </a:srgbClr>
                  </a:outerShdw>
                </a:effectLst>
              </a:rPr>
              <a:t>Elements</a:t>
            </a:r>
            <a:endParaRPr lang="en-US" altLang="ja-JP" sz="2800" b="1" i="1" u="sng" dirty="0">
              <a:solidFill>
                <a:srgbClr val="000000"/>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a:xfrm>
            <a:off x="4037625" y="6626416"/>
            <a:ext cx="1054894" cy="196968"/>
          </a:xfrm>
        </p:spPr>
        <p:txBody>
          <a:bodyPr/>
          <a:lstStyle/>
          <a:p>
            <a:r>
              <a:rPr lang="en-US" altLang="ja-JP" smtClean="0"/>
              <a:t>P. </a:t>
            </a:r>
            <a:fld id="{F8FDF831-B0A3-4B44-A20D-7581D5587101}" type="slidenum">
              <a:rPr lang="ja-JP" altLang="en-US" smtClean="0"/>
              <a:pPr/>
              <a:t>71</a:t>
            </a:fld>
            <a:endParaRPr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2" y="1088740"/>
            <a:ext cx="7315215" cy="4572009"/>
          </a:xfrm>
          <a:prstGeom prst="rect">
            <a:avLst/>
          </a:prstGeom>
        </p:spPr>
      </p:pic>
      <p:sp>
        <p:nvSpPr>
          <p:cNvPr id="6" name="テキスト ボックス 5"/>
          <p:cNvSpPr txBox="1"/>
          <p:nvPr/>
        </p:nvSpPr>
        <p:spPr>
          <a:xfrm>
            <a:off x="377500" y="5739643"/>
            <a:ext cx="8398453" cy="461665"/>
          </a:xfrm>
          <a:prstGeom prst="rect">
            <a:avLst/>
          </a:prstGeom>
          <a:solidFill>
            <a:schemeClr val="accent2">
              <a:lumMod val="20000"/>
              <a:lumOff val="80000"/>
            </a:schemeClr>
          </a:solidFill>
          <a:scene3d>
            <a:camera prst="orthographicFront"/>
            <a:lightRig rig="threePt" dir="t"/>
          </a:scene3d>
          <a:sp3d>
            <a:bevelT/>
          </a:sp3d>
        </p:spPr>
        <p:txBody>
          <a:bodyPr wrap="none" rtlCol="0">
            <a:spAutoFit/>
          </a:bodyPr>
          <a:lstStyle/>
          <a:p>
            <a:pPr algn="ctr"/>
            <a:r>
              <a:rPr lang="en-US" altLang="ja-JP" sz="2400" dirty="0"/>
              <a:t>Our selective </a:t>
            </a:r>
            <a:r>
              <a:rPr lang="en-US" altLang="ja-JP" sz="2400" dirty="0" smtClean="0"/>
              <a:t>S-FEM is locking-free in large strain analysis!!</a:t>
            </a:r>
          </a:p>
        </p:txBody>
      </p:sp>
    </p:spTree>
    <p:extLst>
      <p:ext uri="{BB962C8B-B14F-4D97-AF65-F5344CB8AC3E}">
        <p14:creationId xmlns:p14="http://schemas.microsoft.com/office/powerpoint/2010/main" val="1946135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3600" dirty="0"/>
              <a:t>提案</a:t>
            </a:r>
            <a:r>
              <a:rPr lang="ja-JP" altLang="en-US" sz="3600" dirty="0" smtClean="0"/>
              <a:t>する</a:t>
            </a:r>
            <a:r>
              <a:rPr lang="en-US" altLang="ja-JP" sz="3600" dirty="0" smtClean="0"/>
              <a:t>Selective S-FEM</a:t>
            </a:r>
            <a:r>
              <a:rPr lang="ja-JP" altLang="en-US" sz="3600" dirty="0" smtClean="0"/>
              <a:t>の定式化</a:t>
            </a:r>
            <a:endParaRPr lang="en-US" altLang="ja-JP" sz="3600" dirty="0" smtClean="0"/>
          </a:p>
          <a:p>
            <a:pPr marL="0" indent="0" algn="ctr">
              <a:buNone/>
            </a:pPr>
            <a:endParaRPr lang="en-US" altLang="ja-JP" sz="36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2544604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smtClean="0"/>
              <a:t>Smoothed Finite Element Method (S-FEM)</a:t>
            </a:r>
            <a:r>
              <a:rPr lang="ja-JP" altLang="en-US" sz="3200" dirty="0" smtClean="0"/>
              <a:t>とは</a:t>
            </a:r>
            <a:r>
              <a:rPr lang="en-US" altLang="ja-JP" sz="3200" dirty="0" smtClean="0"/>
              <a:t>?</a:t>
            </a:r>
            <a:endParaRPr kumimoji="1" lang="ja-JP" altLang="en-US" sz="3200" dirty="0"/>
          </a:p>
        </p:txBody>
      </p:sp>
      <p:sp>
        <p:nvSpPr>
          <p:cNvPr id="3" name="コンテンツ プレースホルダー 2"/>
          <p:cNvSpPr>
            <a:spLocks noGrp="1"/>
          </p:cNvSpPr>
          <p:nvPr>
            <p:ph idx="1"/>
          </p:nvPr>
        </p:nvSpPr>
        <p:spPr/>
        <p:txBody>
          <a:bodyPr/>
          <a:lstStyle/>
          <a:p>
            <a:r>
              <a:rPr lang="en-US" altLang="ja-JP" sz="2800" dirty="0" smtClean="0"/>
              <a:t>G. R. Liu</a:t>
            </a:r>
            <a:r>
              <a:rPr lang="ja-JP" altLang="en-US" sz="2800" dirty="0" smtClean="0"/>
              <a:t>らが</a:t>
            </a:r>
            <a:r>
              <a:rPr lang="en-US" altLang="ja-JP" sz="2800" dirty="0" smtClean="0"/>
              <a:t>2007</a:t>
            </a:r>
            <a:r>
              <a:rPr lang="ja-JP" altLang="en-US" sz="2800" dirty="0" smtClean="0"/>
              <a:t>年に</a:t>
            </a:r>
            <a:r>
              <a:rPr lang="ja-JP" altLang="en-US" sz="2800" dirty="0"/>
              <a:t>提案</a:t>
            </a:r>
            <a:r>
              <a:rPr lang="ja-JP" altLang="en-US" sz="2800" dirty="0" smtClean="0"/>
              <a:t>した新しい</a:t>
            </a:r>
            <a:r>
              <a:rPr lang="en-US" altLang="ja-JP" sz="2800" dirty="0" smtClean="0"/>
              <a:t>FEM</a:t>
            </a:r>
            <a:r>
              <a:rPr lang="ja-JP" altLang="en-US" sz="2800" dirty="0" smtClean="0"/>
              <a:t>の定式化．</a:t>
            </a:r>
            <a:endParaRPr lang="en-US" altLang="ja-JP" sz="2800" dirty="0" smtClean="0"/>
          </a:p>
          <a:p>
            <a:r>
              <a:rPr lang="ja-JP" altLang="en-US" sz="2800" dirty="0" smtClean="0"/>
              <a:t>ひずみ平滑化手法</a:t>
            </a:r>
            <a:r>
              <a:rPr lang="en-US" altLang="ja-JP" sz="2400" dirty="0" smtClean="0"/>
              <a:t>(strain smoothing)</a:t>
            </a:r>
            <a:r>
              <a:rPr lang="ja-JP" altLang="en-US" sz="2800" dirty="0" smtClean="0"/>
              <a:t>の一種．</a:t>
            </a:r>
            <a:endParaRPr lang="en-US" altLang="ja-JP" sz="2800" dirty="0" smtClean="0"/>
          </a:p>
          <a:p>
            <a:r>
              <a:rPr lang="en-US" altLang="ja-JP" sz="2800" dirty="0" smtClean="0"/>
              <a:t>S-FEM</a:t>
            </a:r>
            <a:r>
              <a:rPr lang="ja-JP" altLang="en-US" sz="2800" dirty="0" err="1" smtClean="0"/>
              <a:t>には</a:t>
            </a:r>
            <a:r>
              <a:rPr lang="ja-JP" altLang="en-US" sz="2800" dirty="0" smtClean="0"/>
              <a:t>幾つ</a:t>
            </a:r>
            <a:r>
              <a:rPr lang="ja-JP" altLang="en-US" sz="2800" dirty="0"/>
              <a:t>か</a:t>
            </a:r>
            <a:r>
              <a:rPr lang="ja-JP" altLang="en-US" sz="2800" dirty="0" smtClean="0"/>
              <a:t>のタイプがある</a:t>
            </a:r>
            <a:r>
              <a:rPr lang="en-US" altLang="ja-JP" sz="2800" dirty="0" smtClean="0"/>
              <a:t>.</a:t>
            </a:r>
          </a:p>
          <a:p>
            <a:pPr lvl="1"/>
            <a:r>
              <a:rPr lang="ja-JP" altLang="en-US" sz="2400" dirty="0" smtClean="0"/>
              <a:t>節点で平滑化する</a:t>
            </a:r>
            <a:r>
              <a:rPr lang="en-US" altLang="ja-JP" sz="2400" dirty="0" smtClean="0"/>
              <a:t>Node-based S-FEM</a:t>
            </a:r>
            <a:r>
              <a:rPr lang="ja-JP" altLang="en-US" sz="2400" dirty="0" smtClean="0"/>
              <a:t> </a:t>
            </a:r>
            <a:r>
              <a:rPr lang="en-US" altLang="ja-JP" sz="2400" dirty="0" smtClean="0"/>
              <a:t>(</a:t>
            </a:r>
            <a:r>
              <a:rPr lang="en-US" altLang="ja-JP" sz="2400" dirty="0" smtClean="0">
                <a:solidFill>
                  <a:srgbClr val="0000CC"/>
                </a:solidFill>
              </a:rPr>
              <a:t>NS-FEM</a:t>
            </a:r>
            <a:r>
              <a:rPr lang="en-US" altLang="ja-JP" sz="2400" dirty="0" smtClean="0"/>
              <a:t>)</a:t>
            </a:r>
          </a:p>
          <a:p>
            <a:pPr lvl="1"/>
            <a:r>
              <a:rPr lang="ja-JP" altLang="en-US" sz="2400" dirty="0" smtClean="0"/>
              <a:t>要素辺で平滑化する</a:t>
            </a:r>
            <a:r>
              <a:rPr lang="en-US" altLang="ja-JP" sz="2400" dirty="0" smtClean="0"/>
              <a:t>Edge-based S-FEM (</a:t>
            </a:r>
            <a:r>
              <a:rPr lang="en-US" altLang="ja-JP" sz="2400" dirty="0" smtClean="0">
                <a:solidFill>
                  <a:srgbClr val="FF0000"/>
                </a:solidFill>
              </a:rPr>
              <a:t>ES-FEM</a:t>
            </a:r>
            <a:r>
              <a:rPr lang="en-US" altLang="ja-JP" sz="2400" dirty="0" smtClean="0"/>
              <a:t>)</a:t>
            </a:r>
            <a:endParaRPr lang="en-US" altLang="ja-JP" sz="2400" dirty="0"/>
          </a:p>
          <a:p>
            <a:pPr lvl="1"/>
            <a:r>
              <a:rPr lang="ja-JP" altLang="en-US" sz="2400" dirty="0" smtClean="0"/>
              <a:t>要素面で平滑化する</a:t>
            </a:r>
            <a:r>
              <a:rPr lang="en-US" altLang="ja-JP" sz="2400" dirty="0" smtClean="0"/>
              <a:t>Face-based S-FEM (</a:t>
            </a:r>
            <a:r>
              <a:rPr lang="en-US" altLang="ja-JP" sz="2400" dirty="0" smtClean="0">
                <a:solidFill>
                  <a:srgbClr val="FF0000"/>
                </a:solidFill>
              </a:rPr>
              <a:t>FS-FEM</a:t>
            </a:r>
            <a:r>
              <a:rPr lang="en-US" altLang="ja-JP" sz="2400" dirty="0"/>
              <a:t>) </a:t>
            </a:r>
            <a:endParaRPr lang="en-US" altLang="ja-JP" sz="2400" dirty="0" smtClean="0"/>
          </a:p>
          <a:p>
            <a:pPr lvl="1"/>
            <a:r>
              <a:rPr lang="ja-JP" altLang="en-US" sz="2400" dirty="0" smtClean="0"/>
              <a:t>上記を選択的積分で組み合わせた</a:t>
            </a:r>
            <a:r>
              <a:rPr lang="en-US" altLang="ja-JP" sz="2400" dirty="0" smtClean="0">
                <a:solidFill>
                  <a:srgbClr val="FF00FF"/>
                </a:solidFill>
              </a:rPr>
              <a:t>Selective S-FEM</a:t>
            </a:r>
            <a:r>
              <a:rPr lang="ja-JP" altLang="en-US" sz="2400" dirty="0" smtClean="0"/>
              <a:t>各種</a:t>
            </a:r>
            <a:endParaRPr lang="en-US" altLang="ja-JP" dirty="0" smtClean="0"/>
          </a:p>
          <a:p>
            <a:r>
              <a:rPr lang="en-US" altLang="ja-JP" sz="2800" dirty="0" smtClean="0">
                <a:solidFill>
                  <a:srgbClr val="FF00FF"/>
                </a:solidFill>
              </a:rPr>
              <a:t>Selective S-FEM</a:t>
            </a:r>
            <a:r>
              <a:rPr lang="ja-JP" altLang="en-US" sz="2800" dirty="0" smtClean="0"/>
              <a:t>は三角形要素および四面体要素でもせん断・体積ロッキングを避ける</a:t>
            </a:r>
            <a:r>
              <a:rPr lang="ja-JP" altLang="en-US" sz="2800" dirty="0"/>
              <a:t>ことが出来るため，現行の最善手法と</a:t>
            </a:r>
            <a:r>
              <a:rPr lang="ja-JP" altLang="en-US" sz="2800" dirty="0" smtClean="0"/>
              <a:t>考えられている．</a:t>
            </a:r>
            <a:endParaRPr lang="en-US" altLang="ja-JP" sz="28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9</a:t>
            </a:fld>
            <a:endParaRPr lang="ja-JP" altLang="en-US" dirty="0"/>
          </a:p>
        </p:txBody>
      </p:sp>
      <p:sp>
        <p:nvSpPr>
          <p:cNvPr id="5" name="テキスト ボックス 4"/>
          <p:cNvSpPr txBox="1"/>
          <p:nvPr/>
        </p:nvSpPr>
        <p:spPr>
          <a:xfrm>
            <a:off x="541541" y="5180999"/>
            <a:ext cx="8060220" cy="1200329"/>
          </a:xfrm>
          <a:prstGeom prst="rect">
            <a:avLst/>
          </a:prstGeom>
          <a:solidFill>
            <a:schemeClr val="accent5"/>
          </a:solidFill>
        </p:spPr>
        <p:txBody>
          <a:bodyPr wrap="none" rtlCol="0">
            <a:spAutoFit/>
          </a:bodyPr>
          <a:lstStyle/>
          <a:p>
            <a:pPr algn="ctr"/>
            <a:r>
              <a:rPr lang="ja-JP" altLang="en-US" sz="2400" dirty="0"/>
              <a:t>簡単のため，三角形要素を用いた</a:t>
            </a:r>
            <a:r>
              <a:rPr lang="en-US" altLang="ja-JP" sz="2400" dirty="0"/>
              <a:t>2D</a:t>
            </a:r>
            <a:r>
              <a:rPr lang="ja-JP" altLang="en-US" sz="2400" dirty="0"/>
              <a:t>解析で使用する</a:t>
            </a:r>
            <a:r>
              <a:rPr lang="en-US" altLang="ja-JP" sz="2400" dirty="0"/>
              <a:t/>
            </a:r>
            <a:br>
              <a:rPr lang="en-US" altLang="ja-JP" sz="2400" dirty="0"/>
            </a:br>
            <a:r>
              <a:rPr lang="en-US" altLang="ja-JP" sz="2400" dirty="0">
                <a:solidFill>
                  <a:srgbClr val="FF0000"/>
                </a:solidFill>
              </a:rPr>
              <a:t>ES-FEM</a:t>
            </a:r>
            <a:r>
              <a:rPr lang="en-US" altLang="ja-JP" sz="2400" dirty="0"/>
              <a:t>, </a:t>
            </a:r>
            <a:r>
              <a:rPr lang="en-US" altLang="ja-JP" sz="2400" dirty="0">
                <a:solidFill>
                  <a:srgbClr val="0000CC"/>
                </a:solidFill>
              </a:rPr>
              <a:t>NS-FEM</a:t>
            </a:r>
            <a:r>
              <a:rPr lang="en-US" altLang="ja-JP" sz="2400" dirty="0"/>
              <a:t>, </a:t>
            </a:r>
            <a:r>
              <a:rPr lang="en-US" altLang="ja-JP" sz="2400" dirty="0">
                <a:solidFill>
                  <a:srgbClr val="FF00FF"/>
                </a:solidFill>
              </a:rPr>
              <a:t>selective ES/NS-FEM</a:t>
            </a:r>
            <a:r>
              <a:rPr lang="en-US" altLang="ja-JP" sz="2400" dirty="0"/>
              <a:t>, </a:t>
            </a:r>
            <a:r>
              <a:rPr lang="ja-JP" altLang="en-US" sz="2400" dirty="0"/>
              <a:t>および</a:t>
            </a:r>
            <a:r>
              <a:rPr lang="en-US" altLang="ja-JP" sz="2400" dirty="0"/>
              <a:t/>
            </a:r>
            <a:br>
              <a:rPr lang="en-US" altLang="ja-JP" sz="2400" dirty="0"/>
            </a:br>
            <a:r>
              <a:rPr lang="ja-JP" altLang="en-US" sz="2400" dirty="0">
                <a:solidFill>
                  <a:srgbClr val="FF00FF"/>
                </a:solidFill>
                <a:effectLst>
                  <a:outerShdw blurRad="38100" dist="38100" dir="2700000" algn="tl">
                    <a:srgbClr val="000000">
                      <a:alpha val="43137"/>
                    </a:srgbClr>
                  </a:outerShdw>
                </a:effectLst>
              </a:rPr>
              <a:t>独自改良版</a:t>
            </a:r>
            <a:r>
              <a:rPr lang="en-US" altLang="ja-JP" sz="2400" dirty="0">
                <a:solidFill>
                  <a:srgbClr val="FF00FF"/>
                </a:solidFill>
              </a:rPr>
              <a:t>selective ES/NS-FEM</a:t>
            </a:r>
            <a:r>
              <a:rPr lang="ja-JP" altLang="en-US" sz="2400" dirty="0"/>
              <a:t>について順に解説します</a:t>
            </a:r>
            <a:r>
              <a:rPr lang="ja-JP" altLang="en-US" sz="2400" dirty="0" smtClean="0"/>
              <a:t>．</a:t>
            </a:r>
            <a:endParaRPr lang="en-US" altLang="ja-JP" sz="2400" dirty="0"/>
          </a:p>
        </p:txBody>
      </p:sp>
    </p:spTree>
    <p:extLst>
      <p:ext uri="{BB962C8B-B14F-4D97-AF65-F5344CB8AC3E}">
        <p14:creationId xmlns:p14="http://schemas.microsoft.com/office/powerpoint/2010/main" val="3494821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35556</TotalTime>
  <Words>2606</Words>
  <Application>Microsoft Office PowerPoint</Application>
  <PresentationFormat>画面に合わせる (4:3)</PresentationFormat>
  <Paragraphs>734</Paragraphs>
  <Slides>71</Slides>
  <Notes>0</Notes>
  <HiddenSlides>0</HiddenSlides>
  <MMClips>9</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71</vt:i4>
      </vt:variant>
    </vt:vector>
  </HeadingPairs>
  <TitlesOfParts>
    <vt:vector size="77" baseType="lpstr">
      <vt:lpstr>MS PGothic</vt:lpstr>
      <vt:lpstr>Arial</vt:lpstr>
      <vt:lpstr>Calibri</vt:lpstr>
      <vt:lpstr>Cambria Math</vt:lpstr>
      <vt:lpstr>Wingdings</vt:lpstr>
      <vt:lpstr>デザインの設定</vt:lpstr>
      <vt:lpstr>四面体要素を用いた 選択的平滑化有限要素法による ロッキングフリー大変形 アダプティブメッシュリゾーニング解析</vt:lpstr>
      <vt:lpstr>研究背景</vt:lpstr>
      <vt:lpstr>実現したい解析</vt:lpstr>
      <vt:lpstr>微圧縮材料の大変形FEMにおける諸問題</vt:lpstr>
      <vt:lpstr>メッシュリゾーニングの問題点</vt:lpstr>
      <vt:lpstr>ロッキング回避のための従来法</vt:lpstr>
      <vt:lpstr>研究目的</vt:lpstr>
      <vt:lpstr>PowerPoint プレゼンテーション</vt:lpstr>
      <vt:lpstr>Smoothed Finite Element Method (S-FEM)とは?</vt:lpstr>
      <vt:lpstr>Edge-based S-FEM (ES-FEM)</vt:lpstr>
      <vt:lpstr>Node-based S-FEM (NS-FEM)</vt:lpstr>
      <vt:lpstr>オリジナル版 Selective ES/NS-FEM</vt:lpstr>
      <vt:lpstr>提案する独自改良版 Selective ES/NS-FEM</vt:lpstr>
      <vt:lpstr>四面体を用いた２通りのselective S-FEM</vt:lpstr>
      <vt:lpstr>S-FEM定式化の特徴</vt:lpstr>
      <vt:lpstr>PowerPoint プレゼンテーション</vt:lpstr>
      <vt:lpstr>超弾性片持ち梁の曲げ解析</vt:lpstr>
      <vt:lpstr>超弾性片持ち梁の曲げ解析</vt:lpstr>
      <vt:lpstr>超弾性片持ち梁の曲げ解析</vt:lpstr>
      <vt:lpstr>超弾性片持ち梁の曲げ解析</vt:lpstr>
      <vt:lpstr>超弾性片持ち梁の曲げ解析</vt:lpstr>
      <vt:lpstr>超弾性片持ち梁の曲げ解析</vt:lpstr>
      <vt:lpstr>超弾性片持ち梁の曲げ解析</vt:lpstr>
      <vt:lpstr>超弾性片持ち梁の曲げ解析</vt:lpstr>
      <vt:lpstr>超弾性片持ち梁の曲げ解析</vt:lpstr>
      <vt:lpstr>超弾性ブロックの部分押込解析</vt:lpstr>
      <vt:lpstr>超弾性ブロックの部分押込解析</vt:lpstr>
      <vt:lpstr>超弾性ブロックの部分押込解析</vt:lpstr>
      <vt:lpstr>超弾性ブロックの部分押込解析</vt:lpstr>
      <vt:lpstr>超弾性ブロックの部分押込解析</vt:lpstr>
      <vt:lpstr>超弾性1/8円柱の押込解析</vt:lpstr>
      <vt:lpstr>超弾性1/8円柱の押込解析</vt:lpstr>
      <vt:lpstr>超弾性1/8円柱の押込解析</vt:lpstr>
      <vt:lpstr>超弾性1/8円柱の押込解析</vt:lpstr>
      <vt:lpstr>Selective S-FEMの３つの問題点</vt:lpstr>
      <vt:lpstr>PowerPoint プレゼンテーション</vt:lpstr>
      <vt:lpstr>メッシュリゾーニング手順</vt:lpstr>
      <vt:lpstr>状態量のマッピング処理</vt:lpstr>
      <vt:lpstr>状態量のマッピング処理</vt:lpstr>
      <vt:lpstr>超弾性ブロックのねじり引張り解析</vt:lpstr>
      <vt:lpstr>超弾性ブロックのねじり引張り解析</vt:lpstr>
      <vt:lpstr>超弾性ブロックのねじり引張り解析</vt:lpstr>
      <vt:lpstr>弾塑性円柱のせん断ネッキング解析</vt:lpstr>
      <vt:lpstr>弾塑性円柱のせん断ネッキング解析</vt:lpstr>
      <vt:lpstr>弾塑性円柱のせん断ネッキング解析</vt:lpstr>
      <vt:lpstr>弾塑性２D角柱のせん断ネッキング解析</vt:lpstr>
      <vt:lpstr>超弾性フィラー充填ゴムの引張り解析</vt:lpstr>
      <vt:lpstr>超弾性フィラー充填ゴムの引張り解析</vt:lpstr>
      <vt:lpstr>超弾性フィラー充填ゴムの引張り解析</vt:lpstr>
      <vt:lpstr>メッシュリゾーニングエラーの原因</vt:lpstr>
      <vt:lpstr>提案するSelective S-FEMの現状まとめ</vt:lpstr>
      <vt:lpstr>PowerPoint プレゼンテーション</vt:lpstr>
      <vt:lpstr>bES-FEMへの道</vt:lpstr>
      <vt:lpstr>バブル節点を持つ三角形要素とは？</vt:lpstr>
      <vt:lpstr>Bubble-enhanced ES-FEM (bES-FEM)</vt:lpstr>
      <vt:lpstr>超弾性2D片持ち梁の曲げ解析</vt:lpstr>
      <vt:lpstr>超弾性2D片持ち梁の曲げ解析</vt:lpstr>
      <vt:lpstr>超弾性2D片持ち梁の曲げ解析</vt:lpstr>
      <vt:lpstr>超弾性2D片持ち梁の曲げ解析</vt:lpstr>
      <vt:lpstr>超弾性2D片持ち梁の曲げ解析</vt:lpstr>
      <vt:lpstr>超弾性2Dブロックの押込解析</vt:lpstr>
      <vt:lpstr>超弾性2Dブロックの押込解析</vt:lpstr>
      <vt:lpstr>超弾性2Dブロックの押込解析</vt:lpstr>
      <vt:lpstr>超弾性2Dブロックの押込解析</vt:lpstr>
      <vt:lpstr>bES-FEMの現状まとめ</vt:lpstr>
      <vt:lpstr>PowerPoint プレゼンテーション</vt:lpstr>
      <vt:lpstr>全体まとめ</vt:lpstr>
      <vt:lpstr>PowerPoint プレゼンテーション</vt:lpstr>
      <vt:lpstr>Characteristics of S-FEMs &amp; C3D4H </vt:lpstr>
      <vt:lpstr>特徴比較</vt:lpstr>
      <vt:lpstr>Verification of Our Selective S-FEM</vt:lpstr>
    </vt:vector>
  </TitlesOfParts>
  <Company>みずほ情報総研</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Yuki ONISHI</dc:creator>
  <cp:lastModifiedBy>amayalab</cp:lastModifiedBy>
  <cp:revision>1700</cp:revision>
  <cp:lastPrinted>2012-03-06T10:21:50Z</cp:lastPrinted>
  <dcterms:created xsi:type="dcterms:W3CDTF">2007-11-22T18:02:40Z</dcterms:created>
  <dcterms:modified xsi:type="dcterms:W3CDTF">2014-09-27T04:55:36Z</dcterms:modified>
</cp:coreProperties>
</file>