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6" r:id="rId1"/>
  </p:sldMasterIdLst>
  <p:notesMasterIdLst>
    <p:notesMasterId r:id="rId41"/>
  </p:notesMasterIdLst>
  <p:handoutMasterIdLst>
    <p:handoutMasterId r:id="rId42"/>
  </p:handoutMasterIdLst>
  <p:sldIdLst>
    <p:sldId id="402" r:id="rId2"/>
    <p:sldId id="459" r:id="rId3"/>
    <p:sldId id="519" r:id="rId4"/>
    <p:sldId id="518" r:id="rId5"/>
    <p:sldId id="452" r:id="rId6"/>
    <p:sldId id="502" r:id="rId7"/>
    <p:sldId id="453" r:id="rId8"/>
    <p:sldId id="554" r:id="rId9"/>
    <p:sldId id="454" r:id="rId10"/>
    <p:sldId id="455" r:id="rId11"/>
    <p:sldId id="456" r:id="rId12"/>
    <p:sldId id="503" r:id="rId13"/>
    <p:sldId id="517" r:id="rId14"/>
    <p:sldId id="330" r:id="rId15"/>
    <p:sldId id="534" r:id="rId16"/>
    <p:sldId id="458" r:id="rId17"/>
    <p:sldId id="490" r:id="rId18"/>
    <p:sldId id="521" r:id="rId19"/>
    <p:sldId id="489" r:id="rId20"/>
    <p:sldId id="548" r:id="rId21"/>
    <p:sldId id="535" r:id="rId22"/>
    <p:sldId id="480" r:id="rId23"/>
    <p:sldId id="476" r:id="rId24"/>
    <p:sldId id="528" r:id="rId25"/>
    <p:sldId id="481" r:id="rId26"/>
    <p:sldId id="531" r:id="rId27"/>
    <p:sldId id="483" r:id="rId28"/>
    <p:sldId id="556" r:id="rId29"/>
    <p:sldId id="501" r:id="rId30"/>
    <p:sldId id="552" r:id="rId31"/>
    <p:sldId id="553" r:id="rId32"/>
    <p:sldId id="547" r:id="rId33"/>
    <p:sldId id="460" r:id="rId34"/>
    <p:sldId id="545" r:id="rId35"/>
    <p:sldId id="462" r:id="rId36"/>
    <p:sldId id="463" r:id="rId37"/>
    <p:sldId id="542" r:id="rId38"/>
    <p:sldId id="551" r:id="rId39"/>
    <p:sldId id="512" r:id="rId40"/>
  </p:sldIdLst>
  <p:sldSz cx="9144000" cy="6858000" type="screen4x3"/>
  <p:notesSz cx="9906000" cy="67691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32" userDrawn="1">
          <p15:clr>
            <a:srgbClr val="A4A3A4"/>
          </p15:clr>
        </p15:guide>
        <p15:guide id="2" pos="31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5988EF"/>
    <a:srgbClr val="BBF42C"/>
    <a:srgbClr val="FF7C80"/>
    <a:srgbClr val="F8CBAD"/>
    <a:srgbClr val="FFFFFF"/>
    <a:srgbClr val="2D2D8A"/>
    <a:srgbClr val="F79646"/>
    <a:srgbClr val="0000C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autoAdjust="0"/>
    <p:restoredTop sz="86387" autoAdjust="0"/>
  </p:normalViewPr>
  <p:slideViewPr>
    <p:cSldViewPr>
      <p:cViewPr varScale="1">
        <p:scale>
          <a:sx n="65" d="100"/>
          <a:sy n="65" d="100"/>
        </p:scale>
        <p:origin x="1584" y="78"/>
      </p:cViewPr>
      <p:guideLst>
        <p:guide orient="horz" pos="2160"/>
        <p:guide pos="2880"/>
      </p:guideLst>
    </p:cSldViewPr>
  </p:slideViewPr>
  <p:outlineViewPr>
    <p:cViewPr>
      <p:scale>
        <a:sx n="33" d="100"/>
        <a:sy n="33" d="100"/>
      </p:scale>
      <p:origin x="0" y="-23256"/>
    </p:cViewPr>
  </p:outlineViewPr>
  <p:notesTextViewPr>
    <p:cViewPr>
      <p:scale>
        <a:sx n="100" d="100"/>
        <a:sy n="100" d="100"/>
      </p:scale>
      <p:origin x="0" y="0"/>
    </p:cViewPr>
  </p:notesTextViewPr>
  <p:notesViewPr>
    <p:cSldViewPr>
      <p:cViewPr varScale="1">
        <p:scale>
          <a:sx n="81" d="100"/>
          <a:sy n="81" d="100"/>
        </p:scale>
        <p:origin x="1104" y="90"/>
      </p:cViewPr>
      <p:guideLst>
        <p:guide orient="horz" pos="2132"/>
        <p:guide pos="3120"/>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4291524" cy="338400"/>
          </a:xfrm>
          <a:prstGeom prst="rect">
            <a:avLst/>
          </a:prstGeom>
        </p:spPr>
        <p:txBody>
          <a:bodyPr vert="horz" lIns="90778" tIns="45389" rIns="90778" bIns="4538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12176" y="5"/>
            <a:ext cx="4291524" cy="338400"/>
          </a:xfrm>
          <a:prstGeom prst="rect">
            <a:avLst/>
          </a:prstGeom>
        </p:spPr>
        <p:txBody>
          <a:bodyPr vert="horz" lIns="90778" tIns="45389" rIns="90778" bIns="45389" rtlCol="0"/>
          <a:lstStyle>
            <a:lvl1pPr algn="r">
              <a:defRPr sz="1200"/>
            </a:lvl1pPr>
          </a:lstStyle>
          <a:p>
            <a:fld id="{037FF16A-0895-48CC-8E4A-9DD3DA8A24AF}" type="datetimeFigureOut">
              <a:rPr kumimoji="1" lang="ja-JP" altLang="en-US" smtClean="0"/>
              <a:pPr/>
              <a:t>2015/11/12</a:t>
            </a:fld>
            <a:endParaRPr kumimoji="1" lang="ja-JP" altLang="en-US"/>
          </a:p>
        </p:txBody>
      </p:sp>
      <p:sp>
        <p:nvSpPr>
          <p:cNvPr id="4" name="フッター プレースホルダー 3"/>
          <p:cNvSpPr>
            <a:spLocks noGrp="1"/>
          </p:cNvSpPr>
          <p:nvPr>
            <p:ph type="ftr" sz="quarter" idx="2"/>
          </p:nvPr>
        </p:nvSpPr>
        <p:spPr>
          <a:xfrm>
            <a:off x="5" y="6429622"/>
            <a:ext cx="4291524" cy="338400"/>
          </a:xfrm>
          <a:prstGeom prst="rect">
            <a:avLst/>
          </a:prstGeom>
        </p:spPr>
        <p:txBody>
          <a:bodyPr vert="horz" lIns="90778" tIns="45389" rIns="90778" bIns="4538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12176" y="6429622"/>
            <a:ext cx="4291524" cy="338400"/>
          </a:xfrm>
          <a:prstGeom prst="rect">
            <a:avLst/>
          </a:prstGeom>
        </p:spPr>
        <p:txBody>
          <a:bodyPr vert="horz" lIns="90778" tIns="45389" rIns="90778" bIns="45389" rtlCol="0" anchor="b"/>
          <a:lstStyle>
            <a:lvl1pPr algn="r">
              <a:defRPr sz="1200"/>
            </a:lvl1pPr>
          </a:lstStyle>
          <a:p>
            <a:fld id="{79EFA33A-C897-49F6-A4DA-94620DAEF3C4}" type="slidenum">
              <a:rPr kumimoji="1" lang="ja-JP" altLang="en-US" smtClean="0"/>
              <a:pPr/>
              <a:t>‹#›</a:t>
            </a:fld>
            <a:endParaRPr kumimoji="1" lang="ja-JP" altLang="en-US"/>
          </a:p>
        </p:txBody>
      </p:sp>
    </p:spTree>
    <p:extLst>
      <p:ext uri="{BB962C8B-B14F-4D97-AF65-F5344CB8AC3E}">
        <p14:creationId xmlns:p14="http://schemas.microsoft.com/office/powerpoint/2010/main" val="1331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3"/>
            <a:ext cx="4292600" cy="338454"/>
          </a:xfrm>
          <a:prstGeom prst="rect">
            <a:avLst/>
          </a:prstGeom>
        </p:spPr>
        <p:txBody>
          <a:bodyPr vert="horz" lIns="90778" tIns="45389" rIns="90778" bIns="45389" rtlCol="0"/>
          <a:lstStyle>
            <a:lvl1pPr algn="l">
              <a:defRPr sz="1200"/>
            </a:lvl1pPr>
          </a:lstStyle>
          <a:p>
            <a:endParaRPr kumimoji="1" lang="ja-JP" altLang="en-US"/>
          </a:p>
        </p:txBody>
      </p:sp>
      <p:sp>
        <p:nvSpPr>
          <p:cNvPr id="3" name="日付プレースホルダ 2"/>
          <p:cNvSpPr>
            <a:spLocks noGrp="1"/>
          </p:cNvSpPr>
          <p:nvPr>
            <p:ph type="dt" idx="1"/>
          </p:nvPr>
        </p:nvSpPr>
        <p:spPr>
          <a:xfrm>
            <a:off x="5611109" y="3"/>
            <a:ext cx="4292600" cy="338454"/>
          </a:xfrm>
          <a:prstGeom prst="rect">
            <a:avLst/>
          </a:prstGeom>
        </p:spPr>
        <p:txBody>
          <a:bodyPr vert="horz" lIns="90778" tIns="45389" rIns="90778" bIns="45389" rtlCol="0"/>
          <a:lstStyle>
            <a:lvl1pPr algn="r">
              <a:defRPr sz="1200"/>
            </a:lvl1pPr>
          </a:lstStyle>
          <a:p>
            <a:fld id="{59874977-97EF-4FE2-839B-702F8C0901CF}" type="datetimeFigureOut">
              <a:rPr kumimoji="1" lang="ja-JP" altLang="en-US" smtClean="0"/>
              <a:pPr/>
              <a:t>2015/11/12</a:t>
            </a:fld>
            <a:endParaRPr kumimoji="1" lang="ja-JP" altLang="en-US"/>
          </a:p>
        </p:txBody>
      </p:sp>
      <p:sp>
        <p:nvSpPr>
          <p:cNvPr id="4" name="スライド イメージ プレースホルダ 3"/>
          <p:cNvSpPr>
            <a:spLocks noGrp="1" noRot="1" noChangeAspect="1"/>
          </p:cNvSpPr>
          <p:nvPr>
            <p:ph type="sldImg" idx="2"/>
          </p:nvPr>
        </p:nvSpPr>
        <p:spPr>
          <a:xfrm>
            <a:off x="3259138" y="506413"/>
            <a:ext cx="3387725" cy="2540000"/>
          </a:xfrm>
          <a:prstGeom prst="rect">
            <a:avLst/>
          </a:prstGeom>
          <a:noFill/>
          <a:ln w="12700">
            <a:solidFill>
              <a:prstClr val="black"/>
            </a:solidFill>
          </a:ln>
        </p:spPr>
        <p:txBody>
          <a:bodyPr vert="horz" lIns="90778" tIns="45389" rIns="90778" bIns="45389" rtlCol="0" anchor="ctr"/>
          <a:lstStyle/>
          <a:p>
            <a:endParaRPr lang="ja-JP" altLang="en-US"/>
          </a:p>
        </p:txBody>
      </p:sp>
      <p:sp>
        <p:nvSpPr>
          <p:cNvPr id="5" name="ノート プレースホルダ 4"/>
          <p:cNvSpPr>
            <a:spLocks noGrp="1"/>
          </p:cNvSpPr>
          <p:nvPr>
            <p:ph type="body" sz="quarter" idx="3"/>
          </p:nvPr>
        </p:nvSpPr>
        <p:spPr>
          <a:xfrm>
            <a:off x="990601" y="3215323"/>
            <a:ext cx="7924800" cy="3046095"/>
          </a:xfrm>
          <a:prstGeom prst="rect">
            <a:avLst/>
          </a:prstGeom>
        </p:spPr>
        <p:txBody>
          <a:bodyPr vert="horz" lIns="90778" tIns="45389" rIns="90778" bIns="45389"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5" y="6429474"/>
            <a:ext cx="4292600" cy="338454"/>
          </a:xfrm>
          <a:prstGeom prst="rect">
            <a:avLst/>
          </a:prstGeom>
        </p:spPr>
        <p:txBody>
          <a:bodyPr vert="horz" lIns="90778" tIns="45389" rIns="90778" bIns="4538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11109" y="6429474"/>
            <a:ext cx="4292600" cy="338454"/>
          </a:xfrm>
          <a:prstGeom prst="rect">
            <a:avLst/>
          </a:prstGeom>
        </p:spPr>
        <p:txBody>
          <a:bodyPr vert="horz" lIns="90778" tIns="45389" rIns="90778" bIns="45389" rtlCol="0" anchor="b"/>
          <a:lstStyle>
            <a:lvl1pPr algn="r">
              <a:defRPr sz="1200"/>
            </a:lvl1pPr>
          </a:lstStyle>
          <a:p>
            <a:fld id="{2EA02A11-A8D2-4EC3-A33C-F8D51B661793}" type="slidenum">
              <a:rPr kumimoji="1" lang="ja-JP" altLang="en-US" smtClean="0"/>
              <a:pPr/>
              <a:t>‹#›</a:t>
            </a:fld>
            <a:endParaRPr kumimoji="1" lang="ja-JP" altLang="en-US"/>
          </a:p>
        </p:txBody>
      </p:sp>
    </p:spTree>
    <p:extLst>
      <p:ext uri="{BB962C8B-B14F-4D97-AF65-F5344CB8AC3E}">
        <p14:creationId xmlns:p14="http://schemas.microsoft.com/office/powerpoint/2010/main" val="126255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a:t>
            </a:fld>
            <a:endParaRPr kumimoji="1" lang="ja-JP" altLang="en-US"/>
          </a:p>
        </p:txBody>
      </p:sp>
    </p:spTree>
    <p:extLst>
      <p:ext uri="{BB962C8B-B14F-4D97-AF65-F5344CB8AC3E}">
        <p14:creationId xmlns:p14="http://schemas.microsoft.com/office/powerpoint/2010/main" val="66395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4262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215262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12</a:t>
            </a:fld>
            <a:endParaRPr kumimoji="1" lang="ja-JP" altLang="en-US"/>
          </a:p>
        </p:txBody>
      </p:sp>
    </p:spTree>
    <p:extLst>
      <p:ext uri="{BB962C8B-B14F-4D97-AF65-F5344CB8AC3E}">
        <p14:creationId xmlns:p14="http://schemas.microsoft.com/office/powerpoint/2010/main" val="2661350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13</a:t>
            </a:fld>
            <a:endParaRPr kumimoji="1" lang="ja-JP" altLang="en-US"/>
          </a:p>
        </p:txBody>
      </p:sp>
    </p:spTree>
    <p:extLst>
      <p:ext uri="{BB962C8B-B14F-4D97-AF65-F5344CB8AC3E}">
        <p14:creationId xmlns:p14="http://schemas.microsoft.com/office/powerpoint/2010/main" val="77287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14</a:t>
            </a:fld>
            <a:endParaRPr kumimoji="1" lang="ja-JP" altLang="en-US"/>
          </a:p>
        </p:txBody>
      </p:sp>
    </p:spTree>
    <p:extLst>
      <p:ext uri="{BB962C8B-B14F-4D97-AF65-F5344CB8AC3E}">
        <p14:creationId xmlns:p14="http://schemas.microsoft.com/office/powerpoint/2010/main" val="63776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15</a:t>
            </a:fld>
            <a:endParaRPr kumimoji="1" lang="ja-JP" altLang="en-US"/>
          </a:p>
        </p:txBody>
      </p:sp>
    </p:spTree>
    <p:extLst>
      <p:ext uri="{BB962C8B-B14F-4D97-AF65-F5344CB8AC3E}">
        <p14:creationId xmlns:p14="http://schemas.microsoft.com/office/powerpoint/2010/main" val="343321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16</a:t>
            </a:fld>
            <a:endParaRPr kumimoji="1" lang="ja-JP" altLang="en-US"/>
          </a:p>
        </p:txBody>
      </p:sp>
    </p:spTree>
    <p:extLst>
      <p:ext uri="{BB962C8B-B14F-4D97-AF65-F5344CB8AC3E}">
        <p14:creationId xmlns:p14="http://schemas.microsoft.com/office/powerpoint/2010/main" val="160385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17</a:t>
            </a:fld>
            <a:endParaRPr kumimoji="1" lang="ja-JP" altLang="en-US"/>
          </a:p>
        </p:txBody>
      </p:sp>
    </p:spTree>
    <p:extLst>
      <p:ext uri="{BB962C8B-B14F-4D97-AF65-F5344CB8AC3E}">
        <p14:creationId xmlns:p14="http://schemas.microsoft.com/office/powerpoint/2010/main" val="64452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18</a:t>
            </a:fld>
            <a:endParaRPr kumimoji="1" lang="ja-JP" altLang="en-US"/>
          </a:p>
        </p:txBody>
      </p:sp>
    </p:spTree>
    <p:extLst>
      <p:ext uri="{BB962C8B-B14F-4D97-AF65-F5344CB8AC3E}">
        <p14:creationId xmlns:p14="http://schemas.microsoft.com/office/powerpoint/2010/main" val="82954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19</a:t>
            </a:fld>
            <a:endParaRPr kumimoji="1" lang="ja-JP" altLang="en-US"/>
          </a:p>
        </p:txBody>
      </p:sp>
    </p:spTree>
    <p:extLst>
      <p:ext uri="{BB962C8B-B14F-4D97-AF65-F5344CB8AC3E}">
        <p14:creationId xmlns:p14="http://schemas.microsoft.com/office/powerpoint/2010/main" val="69623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2</a:t>
            </a:fld>
            <a:endParaRPr kumimoji="1" lang="ja-JP" altLang="en-US" dirty="0"/>
          </a:p>
        </p:txBody>
      </p:sp>
    </p:spTree>
    <p:extLst>
      <p:ext uri="{BB962C8B-B14F-4D97-AF65-F5344CB8AC3E}">
        <p14:creationId xmlns:p14="http://schemas.microsoft.com/office/powerpoint/2010/main" val="22702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20</a:t>
            </a:fld>
            <a:endParaRPr kumimoji="1" lang="ja-JP" altLang="en-US"/>
          </a:p>
        </p:txBody>
      </p:sp>
    </p:spTree>
    <p:extLst>
      <p:ext uri="{BB962C8B-B14F-4D97-AF65-F5344CB8AC3E}">
        <p14:creationId xmlns:p14="http://schemas.microsoft.com/office/powerpoint/2010/main" val="873332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21</a:t>
            </a:fld>
            <a:endParaRPr kumimoji="1" lang="ja-JP" altLang="en-US"/>
          </a:p>
        </p:txBody>
      </p:sp>
    </p:spTree>
    <p:extLst>
      <p:ext uri="{BB962C8B-B14F-4D97-AF65-F5344CB8AC3E}">
        <p14:creationId xmlns:p14="http://schemas.microsoft.com/office/powerpoint/2010/main" val="664144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22</a:t>
            </a:fld>
            <a:endParaRPr kumimoji="1" lang="ja-JP" altLang="en-US"/>
          </a:p>
        </p:txBody>
      </p:sp>
    </p:spTree>
    <p:extLst>
      <p:ext uri="{BB962C8B-B14F-4D97-AF65-F5344CB8AC3E}">
        <p14:creationId xmlns:p14="http://schemas.microsoft.com/office/powerpoint/2010/main" val="3549306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defTabSz="910102">
                  <a:defRPr/>
                </a:pPr>
                <a:r>
                  <a:rPr lang="ja-JP" altLang="en-US" b="0" dirty="0" smtClean="0"/>
                  <a:t>静電場解析において電気的中性を満たすためのタイムスケールは腐食現象のそれと比べて非常に小さいため，</a:t>
                </a:r>
                <a:endParaRPr lang="en-US" altLang="ja-JP" b="0" dirty="0" smtClean="0"/>
              </a:p>
              <a:p>
                <a:pPr defTabSz="910102">
                  <a:defRPr/>
                </a:pPr>
                <a:r>
                  <a:rPr lang="ja-JP" altLang="en-US" b="0" dirty="0" smtClean="0"/>
                  <a:t>電場解析の支配方程式は</a:t>
                </a:r>
                <a:r>
                  <a:rPr lang="ja-JP" altLang="en-US" b="0" dirty="0" smtClean="0">
                    <a:solidFill>
                      <a:srgbClr val="00B0F0"/>
                    </a:solidFill>
                  </a:rPr>
                  <a:t>ポアソン方程式</a:t>
                </a:r>
                <a:r>
                  <a:rPr lang="ja-JP" altLang="en-US" b="0" dirty="0" smtClean="0"/>
                  <a:t>ではなく次の</a:t>
                </a:r>
                <a:r>
                  <a:rPr lang="ja-JP" altLang="en-US" b="0" dirty="0" smtClean="0">
                    <a:solidFill>
                      <a:srgbClr val="FF0000"/>
                    </a:solidFill>
                  </a:rPr>
                  <a:t>ラプラス方程式</a:t>
                </a:r>
                <a:r>
                  <a:rPr lang="ja-JP" altLang="en-US" b="0" dirty="0" smtClean="0"/>
                  <a:t>とします．</a:t>
                </a:r>
                <a:endParaRPr lang="en-US" altLang="ja-JP" b="0" dirty="0" smtClean="0"/>
              </a:p>
              <a:p>
                <a:pPr defTabSz="910102">
                  <a:defRPr/>
                </a:pPr>
                <a:r>
                  <a:rPr lang="ja-JP" altLang="en-US" b="0" dirty="0" smtClean="0"/>
                  <a:t>物質移動解析において物質流束密度</a:t>
                </a:r>
                <a:r>
                  <a:rPr lang="en-US" altLang="ja-JP" b="0" i="0">
                    <a:latin typeface="Cambria Math" panose="02040503050406030204" pitchFamily="18" charset="0"/>
                  </a:rPr>
                  <a:t>𝑁_𝑖</a:t>
                </a:r>
                <a:r>
                  <a:rPr lang="en-US" altLang="ja-JP" b="0" i="0" smtClean="0">
                    <a:latin typeface="Cambria Math" panose="02040503050406030204" pitchFamily="18" charset="0"/>
                  </a:rPr>
                  <a:t> (</a:t>
                </a:r>
                <a:r>
                  <a:rPr lang="en-US" altLang="ja-JP" b="0" i="0">
                    <a:latin typeface="Cambria Math" panose="02040503050406030204" pitchFamily="18" charset="0"/>
                  </a:rPr>
                  <a:t>=</a:t>
                </a:r>
                <a:r>
                  <a:rPr lang="en-US" altLang="ja-JP" b="0" i="0">
                    <a:latin typeface="Cambria Math" panose="02040503050406030204" pitchFamily="18" charset="0"/>
                    <a:ea typeface="Cambria Math" panose="02040503050406030204" pitchFamily="18" charset="0"/>
                  </a:rPr>
                  <a:t>−𝑧_𝑖 𝑢_𝑖 𝐶_𝑖 𝐹𝛻𝜙−𝐷_𝑖 𝛻𝐶_𝑖</a:t>
                </a:r>
                <a:r>
                  <a:rPr lang="en-US" altLang="ja-JP" b="0" i="0" smtClean="0">
                    <a:latin typeface="Cambria Math" panose="02040503050406030204" pitchFamily="18" charset="0"/>
                    <a:ea typeface="Cambria Math" panose="02040503050406030204" pitchFamily="18" charset="0"/>
                  </a:rPr>
                  <a:t>)</a:t>
                </a:r>
                <a:r>
                  <a:rPr lang="ja-JP" altLang="en-US" b="0" dirty="0" smtClean="0"/>
                  <a:t>に電流密度</a:t>
                </a:r>
                <a:r>
                  <a:rPr lang="en-US" altLang="ja-JP" b="0" i="0">
                    <a:latin typeface="Cambria Math" panose="02040503050406030204" pitchFamily="18" charset="0"/>
                  </a:rPr>
                  <a:t>𝐽</a:t>
                </a:r>
                <a:r>
                  <a:rPr lang="ja-JP" altLang="en-US" b="0" dirty="0" smtClean="0"/>
                  <a:t>との間に以下の拘束条件を課すことで電気的中性を満足します．</a:t>
                </a:r>
                <a:endParaRPr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26</a:t>
            </a:fld>
            <a:endParaRPr kumimoji="1" lang="ja-JP" altLang="en-US"/>
          </a:p>
        </p:txBody>
      </p:sp>
    </p:spTree>
    <p:extLst>
      <p:ext uri="{BB962C8B-B14F-4D97-AF65-F5344CB8AC3E}">
        <p14:creationId xmlns:p14="http://schemas.microsoft.com/office/powerpoint/2010/main" val="3798818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27</a:t>
            </a:fld>
            <a:endParaRPr kumimoji="1" lang="ja-JP" altLang="en-US"/>
          </a:p>
        </p:txBody>
      </p:sp>
    </p:spTree>
    <p:extLst>
      <p:ext uri="{BB962C8B-B14F-4D97-AF65-F5344CB8AC3E}">
        <p14:creationId xmlns:p14="http://schemas.microsoft.com/office/powerpoint/2010/main" val="1881436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29</a:t>
            </a:fld>
            <a:endParaRPr kumimoji="1" lang="ja-JP" altLang="en-US"/>
          </a:p>
        </p:txBody>
      </p:sp>
    </p:spTree>
    <p:extLst>
      <p:ext uri="{BB962C8B-B14F-4D97-AF65-F5344CB8AC3E}">
        <p14:creationId xmlns:p14="http://schemas.microsoft.com/office/powerpoint/2010/main" val="1714325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30</a:t>
            </a:fld>
            <a:endParaRPr kumimoji="1" lang="ja-JP" altLang="en-US"/>
          </a:p>
        </p:txBody>
      </p:sp>
    </p:spTree>
    <p:extLst>
      <p:ext uri="{BB962C8B-B14F-4D97-AF65-F5344CB8AC3E}">
        <p14:creationId xmlns:p14="http://schemas.microsoft.com/office/powerpoint/2010/main" val="3481131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31</a:t>
            </a:fld>
            <a:endParaRPr kumimoji="1" lang="ja-JP" altLang="en-US"/>
          </a:p>
        </p:txBody>
      </p:sp>
    </p:spTree>
    <p:extLst>
      <p:ext uri="{BB962C8B-B14F-4D97-AF65-F5344CB8AC3E}">
        <p14:creationId xmlns:p14="http://schemas.microsoft.com/office/powerpoint/2010/main" val="307038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32</a:t>
            </a:fld>
            <a:endParaRPr kumimoji="1" lang="ja-JP" altLang="en-US"/>
          </a:p>
        </p:txBody>
      </p:sp>
    </p:spTree>
    <p:extLst>
      <p:ext uri="{BB962C8B-B14F-4D97-AF65-F5344CB8AC3E}">
        <p14:creationId xmlns:p14="http://schemas.microsoft.com/office/powerpoint/2010/main" val="3843182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33</a:t>
            </a:fld>
            <a:endParaRPr kumimoji="1" lang="ja-JP" altLang="en-US"/>
          </a:p>
        </p:txBody>
      </p:sp>
    </p:spTree>
    <p:extLst>
      <p:ext uri="{BB962C8B-B14F-4D97-AF65-F5344CB8AC3E}">
        <p14:creationId xmlns:p14="http://schemas.microsoft.com/office/powerpoint/2010/main" val="220330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a:t>
            </a:fld>
            <a:endParaRPr kumimoji="1" lang="ja-JP" altLang="en-US" dirty="0"/>
          </a:p>
        </p:txBody>
      </p:sp>
    </p:spTree>
    <p:extLst>
      <p:ext uri="{BB962C8B-B14F-4D97-AF65-F5344CB8AC3E}">
        <p14:creationId xmlns:p14="http://schemas.microsoft.com/office/powerpoint/2010/main" val="2682165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34</a:t>
            </a:fld>
            <a:endParaRPr kumimoji="1" lang="ja-JP" altLang="en-US"/>
          </a:p>
        </p:txBody>
      </p:sp>
    </p:spTree>
    <p:extLst>
      <p:ext uri="{BB962C8B-B14F-4D97-AF65-F5344CB8AC3E}">
        <p14:creationId xmlns:p14="http://schemas.microsoft.com/office/powerpoint/2010/main" val="821951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35</a:t>
            </a:fld>
            <a:endParaRPr kumimoji="1" lang="ja-JP" altLang="en-US"/>
          </a:p>
        </p:txBody>
      </p:sp>
    </p:spTree>
    <p:extLst>
      <p:ext uri="{BB962C8B-B14F-4D97-AF65-F5344CB8AC3E}">
        <p14:creationId xmlns:p14="http://schemas.microsoft.com/office/powerpoint/2010/main" val="2438199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36</a:t>
            </a:fld>
            <a:endParaRPr kumimoji="1" lang="ja-JP" altLang="en-US"/>
          </a:p>
        </p:txBody>
      </p:sp>
    </p:spTree>
    <p:extLst>
      <p:ext uri="{BB962C8B-B14F-4D97-AF65-F5344CB8AC3E}">
        <p14:creationId xmlns:p14="http://schemas.microsoft.com/office/powerpoint/2010/main" val="996903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37</a:t>
            </a:fld>
            <a:endParaRPr kumimoji="1" lang="ja-JP" altLang="en-US"/>
          </a:p>
        </p:txBody>
      </p:sp>
    </p:spTree>
    <p:extLst>
      <p:ext uri="{BB962C8B-B14F-4D97-AF65-F5344CB8AC3E}">
        <p14:creationId xmlns:p14="http://schemas.microsoft.com/office/powerpoint/2010/main" val="2901872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39</a:t>
            </a:fld>
            <a:endParaRPr kumimoji="1" lang="ja-JP" altLang="en-US"/>
          </a:p>
        </p:txBody>
      </p:sp>
    </p:spTree>
    <p:extLst>
      <p:ext uri="{BB962C8B-B14F-4D97-AF65-F5344CB8AC3E}">
        <p14:creationId xmlns:p14="http://schemas.microsoft.com/office/powerpoint/2010/main" val="224428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4</a:t>
            </a:fld>
            <a:endParaRPr kumimoji="1" lang="ja-JP" altLang="en-US"/>
          </a:p>
        </p:txBody>
      </p:sp>
    </p:spTree>
    <p:extLst>
      <p:ext uri="{BB962C8B-B14F-4D97-AF65-F5344CB8AC3E}">
        <p14:creationId xmlns:p14="http://schemas.microsoft.com/office/powerpoint/2010/main" val="142003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5</a:t>
            </a:fld>
            <a:endParaRPr kumimoji="1" lang="ja-JP" altLang="en-US"/>
          </a:p>
        </p:txBody>
      </p:sp>
    </p:spTree>
    <p:extLst>
      <p:ext uri="{BB962C8B-B14F-4D97-AF65-F5344CB8AC3E}">
        <p14:creationId xmlns:p14="http://schemas.microsoft.com/office/powerpoint/2010/main" val="302563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02">
              <a:defRPr/>
            </a:pPr>
            <a:endParaRPr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6</a:t>
            </a:fld>
            <a:endParaRPr kumimoji="1" lang="ja-JP" altLang="en-US"/>
          </a:p>
        </p:txBody>
      </p:sp>
    </p:spTree>
    <p:extLst>
      <p:ext uri="{BB962C8B-B14F-4D97-AF65-F5344CB8AC3E}">
        <p14:creationId xmlns:p14="http://schemas.microsoft.com/office/powerpoint/2010/main" val="228509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56372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419512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379861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31088" name="Picture 16" descr="ロゴPPT用3-3-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4700"/>
            <a:ext cx="91440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p:cNvSpPr>
            <a:spLocks noGrp="1" noChangeArrowheads="1"/>
          </p:cNvSpPr>
          <p:nvPr>
            <p:ph type="ctrTitle"/>
          </p:nvPr>
        </p:nvSpPr>
        <p:spPr>
          <a:xfrm>
            <a:off x="1152525" y="1727200"/>
            <a:ext cx="7272338" cy="892175"/>
          </a:xfrm>
        </p:spPr>
        <p:txBody>
          <a:bodyPr/>
          <a:lstStyle>
            <a:lvl1pPr>
              <a:defRPr/>
            </a:lvl1pPr>
          </a:lstStyle>
          <a:p>
            <a:pPr lvl="0"/>
            <a:r>
              <a:rPr lang="ja-JP" altLang="en-US" noProof="0" smtClean="0"/>
              <a:t>マスター タイトルの書式設定</a:t>
            </a:r>
          </a:p>
        </p:txBody>
      </p:sp>
      <p:sp>
        <p:nvSpPr>
          <p:cNvPr id="131076" name="Rectangle 4"/>
          <p:cNvSpPr>
            <a:spLocks noGrp="1" noChangeArrowheads="1"/>
          </p:cNvSpPr>
          <p:nvPr>
            <p:ph type="subTitle" idx="1"/>
          </p:nvPr>
        </p:nvSpPr>
        <p:spPr>
          <a:xfrm>
            <a:off x="3436938" y="3948906"/>
            <a:ext cx="5184775" cy="576263"/>
          </a:xfrm>
        </p:spPr>
        <p:txBody>
          <a:bodyPr/>
          <a:lstStyle>
            <a:lvl1pPr marL="0" indent="0">
              <a:buFontTx/>
              <a:buNone/>
              <a:defRPr i="1"/>
            </a:lvl1pPr>
          </a:lstStyle>
          <a:p>
            <a:pPr lvl="0"/>
            <a:r>
              <a:rPr lang="ja-JP" altLang="en-US" noProof="0" smtClean="0"/>
              <a:t>マスター サブタイトルの書式設定</a:t>
            </a:r>
          </a:p>
        </p:txBody>
      </p:sp>
      <p:sp>
        <p:nvSpPr>
          <p:cNvPr id="131081" name="Rectangle 9"/>
          <p:cNvSpPr>
            <a:spLocks noGrp="1" noChangeArrowheads="1"/>
          </p:cNvSpPr>
          <p:nvPr>
            <p:ph type="ftr" sz="quarter" idx="3"/>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1812233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6828717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69100" y="346075"/>
            <a:ext cx="2195513" cy="55324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79388" y="346075"/>
            <a:ext cx="6437312" cy="55324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21871668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00B0F0"/>
                </a:solidFill>
                <a:effectLst/>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1pPr>
              <a:defRPr>
                <a:effectLst/>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26487860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33349153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95288" y="866274"/>
            <a:ext cx="4038600" cy="5012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86288" y="866274"/>
            <a:ext cx="4038600" cy="5012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4144741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9604"/>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9936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99369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12912941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2714161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2982920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36653778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ja-JP" altLang="en-US">
              <a:solidFill>
                <a:srgbClr val="000000"/>
              </a:solidFill>
            </a:endParaRPr>
          </a:p>
        </p:txBody>
      </p:sp>
    </p:spTree>
    <p:extLst>
      <p:ext uri="{BB962C8B-B14F-4D97-AF65-F5344CB8AC3E}">
        <p14:creationId xmlns:p14="http://schemas.microsoft.com/office/powerpoint/2010/main" val="2652577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ロゴPPT用3-3-englis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54700"/>
            <a:ext cx="91440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395288" y="828000"/>
            <a:ext cx="8229600" cy="48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2700338" y="6500813"/>
            <a:ext cx="4176712"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effectLst>
                  <a:outerShdw blurRad="38100" dist="38100" dir="2700000" algn="tl">
                    <a:srgbClr val="C0C0C0"/>
                  </a:outerShdw>
                </a:effectLst>
                <a:latin typeface="+mn-lt"/>
                <a:ea typeface="ＭＳ Ｐゴシック" pitchFamily="-108" charset="-128"/>
              </a:defRPr>
            </a:lvl1pPr>
          </a:lstStyle>
          <a:p>
            <a:endParaRPr lang="ja-JP" altLang="en-US">
              <a:solidFill>
                <a:srgbClr val="000000"/>
              </a:solidFill>
            </a:endParaRPr>
          </a:p>
        </p:txBody>
      </p:sp>
      <p:sp>
        <p:nvSpPr>
          <p:cNvPr id="1026" name="Rectangle 2"/>
          <p:cNvSpPr>
            <a:spLocks noGrp="1" noChangeArrowheads="1"/>
          </p:cNvSpPr>
          <p:nvPr>
            <p:ph type="title"/>
          </p:nvPr>
        </p:nvSpPr>
        <p:spPr bwMode="auto">
          <a:xfrm>
            <a:off x="179388" y="79375"/>
            <a:ext cx="878522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Title</a:t>
            </a:r>
            <a:r>
              <a:rPr lang="ja-JP" altLang="en-US" smtClean="0"/>
              <a:t>あいうえお</a:t>
            </a:r>
          </a:p>
        </p:txBody>
      </p:sp>
      <p:sp>
        <p:nvSpPr>
          <p:cNvPr id="2" name="テキスト ボックス 1"/>
          <p:cNvSpPr txBox="1"/>
          <p:nvPr userDrawn="1"/>
        </p:nvSpPr>
        <p:spPr>
          <a:xfrm>
            <a:off x="8677206" y="5987018"/>
            <a:ext cx="466794" cy="369332"/>
          </a:xfrm>
          <a:prstGeom prst="rect">
            <a:avLst/>
          </a:prstGeom>
          <a:noFill/>
        </p:spPr>
        <p:txBody>
          <a:bodyPr wrap="none" rtlCol="0">
            <a:spAutoFit/>
          </a:bodyPr>
          <a:lstStyle/>
          <a:p>
            <a:fld id="{E9B15373-5E6B-4367-BD5E-207B47E9E1FB}"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37399673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kumimoji="1" sz="4000" b="1">
          <a:solidFill>
            <a:srgbClr val="00B0F0"/>
          </a:solidFill>
          <a:effectLst/>
          <a:latin typeface="+mj-lt"/>
          <a:ea typeface="+mj-ea"/>
          <a:cs typeface="+mj-cs"/>
        </a:defRPr>
      </a:lvl1pPr>
      <a:lvl2pPr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2pPr>
      <a:lvl3pPr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3pPr>
      <a:lvl4pPr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4pPr>
      <a:lvl5pPr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5pPr>
      <a:lvl6pPr marL="457200"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6pPr>
      <a:lvl7pPr marL="914400"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7pPr>
      <a:lvl8pPr marL="1371600"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8pPr>
      <a:lvl9pPr marL="1828800" algn="l" rtl="0" eaLnBrk="1" fontAlgn="base" hangingPunct="1">
        <a:spcBef>
          <a:spcPct val="0"/>
        </a:spcBef>
        <a:spcAft>
          <a:spcPct val="0"/>
        </a:spcAft>
        <a:defRPr kumimoji="1" sz="4400" b="1">
          <a:solidFill>
            <a:srgbClr val="00CCFF"/>
          </a:solidFill>
          <a:effectLst>
            <a:outerShdw blurRad="38100" dist="38100" dir="2700000" algn="tl">
              <a:srgbClr val="C0C0C0"/>
            </a:outerShdw>
          </a:effectLst>
          <a:latin typeface="Arial" charset="0"/>
          <a:ea typeface="ＤＨＰ平成ゴシックW5" pitchFamily="2" charset="-128"/>
        </a:defRPr>
      </a:lvl9pPr>
    </p:titleStyle>
    <p:bodyStyle>
      <a:lvl1pPr marL="342900" indent="-342900" algn="l" rtl="0" eaLnBrk="1" fontAlgn="base" hangingPunct="1">
        <a:spcBef>
          <a:spcPct val="20000"/>
        </a:spcBef>
        <a:spcAft>
          <a:spcPct val="0"/>
        </a:spcAft>
        <a:buChar char="•"/>
        <a:defRPr kumimoji="1" sz="2400" b="1">
          <a:solidFill>
            <a:schemeClr val="tx1"/>
          </a:solidFill>
          <a:effectLst/>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ＭＳ Ｐゴシック" pitchFamily="-108" charset="-128"/>
        </a:defRPr>
      </a:lvl2pPr>
      <a:lvl3pPr marL="1143000" indent="-228600" algn="l" rtl="0" eaLnBrk="1" fontAlgn="base" hangingPunct="1">
        <a:spcBef>
          <a:spcPct val="20000"/>
        </a:spcBef>
        <a:spcAft>
          <a:spcPct val="0"/>
        </a:spcAft>
        <a:buChar char="•"/>
        <a:defRPr kumimoji="1" sz="2000">
          <a:solidFill>
            <a:schemeClr val="tx1"/>
          </a:solidFill>
          <a:latin typeface="+mn-lt"/>
          <a:ea typeface="ＭＳ Ｐゴシック" pitchFamily="-108" charset="-128"/>
        </a:defRPr>
      </a:lvl3pPr>
      <a:lvl4pPr marL="1600200" indent="-228600" algn="l" rtl="0" eaLnBrk="1" fontAlgn="base" hangingPunct="1">
        <a:spcBef>
          <a:spcPct val="20000"/>
        </a:spcBef>
        <a:spcAft>
          <a:spcPct val="0"/>
        </a:spcAft>
        <a:buChar char="–"/>
        <a:defRPr kumimoji="1">
          <a:solidFill>
            <a:schemeClr val="tx1"/>
          </a:solidFill>
          <a:latin typeface="+mn-lt"/>
          <a:ea typeface="ＭＳ Ｐゴシック" pitchFamily="-108" charset="-128"/>
        </a:defRPr>
      </a:lvl4pPr>
      <a:lvl5pPr marL="20574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6pPr>
      <a:lvl7pPr marL="29718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7pPr>
      <a:lvl8pPr marL="34290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8pPr>
      <a:lvl9pPr marL="38862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80.png"/></Relationships>
</file>

<file path=ppt/slides/_rels/slide11.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7.png"/><Relationship Id="rId2" Type="http://schemas.openxmlformats.org/officeDocument/2006/relationships/notesSlide" Target="../notesSlides/notesSlide1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1.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video" Target="../media/media4.avi"/><Relationship Id="rId13" Type="http://schemas.openxmlformats.org/officeDocument/2006/relationships/image" Target="../media/image39.png"/><Relationship Id="rId3" Type="http://schemas.microsoft.com/office/2007/relationships/media" Target="../media/media2.avi"/><Relationship Id="rId7" Type="http://schemas.microsoft.com/office/2007/relationships/media" Target="../media/media4.avi"/><Relationship Id="rId12" Type="http://schemas.openxmlformats.org/officeDocument/2006/relationships/image" Target="../media/image38.png"/><Relationship Id="rId2" Type="http://schemas.openxmlformats.org/officeDocument/2006/relationships/video" Target="../media/media1.avi"/><Relationship Id="rId16" Type="http://schemas.openxmlformats.org/officeDocument/2006/relationships/image" Target="../media/image43.png"/><Relationship Id="rId1" Type="http://schemas.microsoft.com/office/2007/relationships/media" Target="../media/media1.avi"/><Relationship Id="rId6" Type="http://schemas.openxmlformats.org/officeDocument/2006/relationships/video" Target="../media/media3.avi"/><Relationship Id="rId11" Type="http://schemas.openxmlformats.org/officeDocument/2006/relationships/image" Target="../media/image37.png"/><Relationship Id="rId5" Type="http://schemas.microsoft.com/office/2007/relationships/media" Target="../media/media3.avi"/><Relationship Id="rId15" Type="http://schemas.openxmlformats.org/officeDocument/2006/relationships/image" Target="../media/image41.png"/><Relationship Id="rId10" Type="http://schemas.openxmlformats.org/officeDocument/2006/relationships/notesSlide" Target="../notesSlides/notesSlide30.xml"/><Relationship Id="rId4" Type="http://schemas.openxmlformats.org/officeDocument/2006/relationships/video" Target="../media/media2.avi"/><Relationship Id="rId9" Type="http://schemas.openxmlformats.org/officeDocument/2006/relationships/slideLayout" Target="../slideLayouts/slideLayout2.xml"/><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png"/><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avi"/><Relationship Id="rId1" Type="http://schemas.microsoft.com/office/2007/relationships/media" Target="../media/media5.avi"/><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0.png"/><Relationship Id="rId10" Type="http://schemas.openxmlformats.org/officeDocument/2006/relationships/image" Target="../media/image12.png"/><Relationship Id="rId4" Type="http://schemas.openxmlformats.org/officeDocument/2006/relationships/image" Target="../media/image60.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3.png"/><Relationship Id="rId5" Type="http://schemas.openxmlformats.org/officeDocument/2006/relationships/image" Target="../media/image70.png"/><Relationship Id="rId10" Type="http://schemas.openxmlformats.org/officeDocument/2006/relationships/image" Target="../media/image12.png"/><Relationship Id="rId4" Type="http://schemas.openxmlformats.org/officeDocument/2006/relationships/image" Target="../media/image60.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1340768"/>
            <a:ext cx="8640960" cy="1902073"/>
          </a:xfrm>
        </p:spPr>
        <p:txBody>
          <a:bodyPr>
            <a:normAutofit fontScale="90000"/>
          </a:bodyPr>
          <a:lstStyle/>
          <a:p>
            <a:pPr algn="ctr"/>
            <a:r>
              <a:rPr lang="ja-JP" altLang="en-US" dirty="0" smtClean="0"/>
              <a:t>塩水</a:t>
            </a:r>
            <a:r>
              <a:rPr lang="ja-JP" altLang="en-US" dirty="0"/>
              <a:t>膜環境に</a:t>
            </a:r>
            <a:r>
              <a:rPr lang="ja-JP" altLang="en-US" dirty="0" smtClean="0"/>
              <a:t>おける</a:t>
            </a:r>
            <a:r>
              <a:rPr lang="en-US" altLang="ja-JP" dirty="0" smtClean="0"/>
              <a:t>carbon-</a:t>
            </a:r>
            <a:r>
              <a:rPr lang="en-US" altLang="ja-JP" dirty="0" err="1" smtClean="0"/>
              <a:t>aluminium</a:t>
            </a:r>
            <a:r>
              <a:rPr lang="ja-JP" altLang="en-US" dirty="0" smtClean="0"/>
              <a:t>ガルバニック</a:t>
            </a:r>
            <a:r>
              <a:rPr lang="ja-JP" altLang="en-US" dirty="0"/>
              <a:t>腐食の数値解析</a:t>
            </a:r>
            <a:endParaRPr kumimoji="1" lang="ja-JP" altLang="en-US" dirty="0"/>
          </a:p>
        </p:txBody>
      </p:sp>
      <p:sp>
        <p:nvSpPr>
          <p:cNvPr id="2" name="サブタイトル 1"/>
          <p:cNvSpPr>
            <a:spLocks noGrp="1"/>
          </p:cNvSpPr>
          <p:nvPr>
            <p:ph type="subTitle" idx="1"/>
          </p:nvPr>
        </p:nvSpPr>
        <p:spPr/>
        <p:txBody>
          <a:bodyPr/>
          <a:lstStyle/>
          <a:p>
            <a:r>
              <a:rPr lang="ja-JP" altLang="en-US" dirty="0"/>
              <a:t>○</a:t>
            </a:r>
            <a:r>
              <a:rPr lang="zh-TW" altLang="en-US" dirty="0"/>
              <a:t>増谷浩一（東工大） </a:t>
            </a:r>
            <a:endParaRPr lang="en-US" altLang="zh-TW" dirty="0"/>
          </a:p>
          <a:p>
            <a:r>
              <a:rPr lang="ja-JP" altLang="en-US" dirty="0"/>
              <a:t>　</a:t>
            </a:r>
            <a:r>
              <a:rPr lang="zh-TW" altLang="en-US" dirty="0"/>
              <a:t>大西有希（東工大） </a:t>
            </a:r>
            <a:endParaRPr lang="en-US" altLang="zh-TW" dirty="0"/>
          </a:p>
          <a:p>
            <a:r>
              <a:rPr lang="ja-JP" altLang="en-US" dirty="0"/>
              <a:t>　</a:t>
            </a:r>
            <a:r>
              <a:rPr lang="zh-TW" altLang="en-US" dirty="0"/>
              <a:t>天谷賢治（東工大）</a:t>
            </a:r>
            <a:endParaRPr lang="ja-JP" altLang="en-US" dirty="0"/>
          </a:p>
          <a:p>
            <a:endParaRPr kumimoji="1" lang="ja-JP" altLang="en-US" dirty="0"/>
          </a:p>
        </p:txBody>
      </p:sp>
    </p:spTree>
    <p:extLst>
      <p:ext uri="{BB962C8B-B14F-4D97-AF65-F5344CB8AC3E}">
        <p14:creationId xmlns:p14="http://schemas.microsoft.com/office/powerpoint/2010/main" val="356359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algn="just"/>
                <a:r>
                  <a:rPr lang="ja-JP" altLang="en-US" b="0" dirty="0" smtClean="0"/>
                  <a:t>発生した</a:t>
                </a:r>
                <a14:m>
                  <m:oMath xmlns:m="http://schemas.openxmlformats.org/officeDocument/2006/math">
                    <m:sSup>
                      <m:sSupPr>
                        <m:ctrlPr>
                          <a:rPr kumimoji="0" lang="en-US" altLang="ja-JP" i="1">
                            <a:ln>
                              <a:solidFill>
                                <a:srgbClr val="00B050"/>
                              </a:solidFill>
                            </a:ln>
                            <a:solidFill>
                              <a:prstClr val="black"/>
                            </a:solidFill>
                            <a:latin typeface="Cambria Math" panose="02040503050406030204" pitchFamily="18" charset="0"/>
                          </a:rPr>
                        </m:ctrlPr>
                      </m:sSupPr>
                      <m:e>
                        <m:r>
                          <a:rPr kumimoji="0" lang="en-US" altLang="ja-JP">
                            <a:ln>
                              <a:solidFill>
                                <a:srgbClr val="00B050"/>
                              </a:solidFill>
                            </a:ln>
                            <a:solidFill>
                              <a:prstClr val="black"/>
                            </a:solidFill>
                            <a:latin typeface="Cambria Math" panose="02040503050406030204" pitchFamily="18" charset="0"/>
                          </a:rPr>
                          <m:t>𝐎𝐇</m:t>
                        </m:r>
                      </m:e>
                      <m:sup>
                        <m:r>
                          <a:rPr kumimoji="0" lang="en-US" altLang="ja-JP">
                            <a:ln>
                              <a:solidFill>
                                <a:srgbClr val="00B050"/>
                              </a:solidFill>
                            </a:ln>
                            <a:solidFill>
                              <a:prstClr val="black"/>
                            </a:solidFill>
                            <a:latin typeface="Cambria Math" panose="02040503050406030204" pitchFamily="18" charset="0"/>
                          </a:rPr>
                          <m:t>−</m:t>
                        </m:r>
                      </m:sup>
                    </m:sSup>
                  </m:oMath>
                </a14:m>
                <a:r>
                  <a:rPr lang="ja-JP" altLang="en-US" b="0" dirty="0" smtClean="0"/>
                  <a:t>および</a:t>
                </a:r>
                <a14:m>
                  <m:oMath xmlns:m="http://schemas.openxmlformats.org/officeDocument/2006/math">
                    <m:sSup>
                      <m:sSupPr>
                        <m:ctrlPr>
                          <a:rPr lang="en-US" altLang="ja-JP" i="1">
                            <a:ln>
                              <a:solidFill>
                                <a:schemeClr val="bg2"/>
                              </a:solidFill>
                            </a:ln>
                            <a:solidFill>
                              <a:srgbClr val="000000"/>
                            </a:solidFill>
                            <a:latin typeface="Cambria Math" panose="02040503050406030204" pitchFamily="18" charset="0"/>
                          </a:rPr>
                        </m:ctrlPr>
                      </m:sSupPr>
                      <m:e>
                        <m:r>
                          <a:rPr lang="en-US" altLang="ja-JP">
                            <a:ln>
                              <a:solidFill>
                                <a:schemeClr val="bg2"/>
                              </a:solidFill>
                            </a:ln>
                            <a:solidFill>
                              <a:srgbClr val="000000"/>
                            </a:solidFill>
                            <a:latin typeface="Cambria Math" panose="02040503050406030204" pitchFamily="18" charset="0"/>
                          </a:rPr>
                          <m:t>𝐀𝐥</m:t>
                        </m:r>
                      </m:e>
                      <m:sup>
                        <m:r>
                          <a:rPr lang="en-US" altLang="ja-JP">
                            <a:ln>
                              <a:solidFill>
                                <a:schemeClr val="bg2"/>
                              </a:solidFill>
                            </a:ln>
                            <a:solidFill>
                              <a:srgbClr val="000000"/>
                            </a:solidFill>
                            <a:latin typeface="Cambria Math" panose="02040503050406030204" pitchFamily="18" charset="0"/>
                          </a:rPr>
                          <m:t>𝟑</m:t>
                        </m:r>
                        <m:r>
                          <a:rPr lang="en-US" altLang="ja-JP">
                            <a:ln>
                              <a:solidFill>
                                <a:schemeClr val="bg2"/>
                              </a:solidFill>
                            </a:ln>
                            <a:solidFill>
                              <a:srgbClr val="000000"/>
                            </a:solidFill>
                            <a:latin typeface="Cambria Math" panose="02040503050406030204" pitchFamily="18" charset="0"/>
                          </a:rPr>
                          <m:t>+</m:t>
                        </m:r>
                      </m:sup>
                    </m:sSup>
                  </m:oMath>
                </a14:m>
                <a:r>
                  <a:rPr lang="ja-JP" altLang="en-US" b="0" dirty="0" smtClean="0"/>
                  <a:t>は</a:t>
                </a:r>
                <a14:m>
                  <m:oMath xmlns:m="http://schemas.openxmlformats.org/officeDocument/2006/math">
                    <m:r>
                      <a:rPr lang="en-US" altLang="ja-JP">
                        <a:ln>
                          <a:solidFill>
                            <a:srgbClr val="FFFF00"/>
                          </a:solidFill>
                        </a:ln>
                        <a:latin typeface="Cambria Math" panose="02040503050406030204" pitchFamily="18" charset="0"/>
                      </a:rPr>
                      <m:t>𝐍</m:t>
                    </m:r>
                    <m:sSup>
                      <m:sSupPr>
                        <m:ctrlPr>
                          <a:rPr lang="en-US" altLang="ja-JP" i="1">
                            <a:ln>
                              <a:solidFill>
                                <a:srgbClr val="FFFF00"/>
                              </a:solidFill>
                            </a:ln>
                            <a:latin typeface="Cambria Math" panose="02040503050406030204" pitchFamily="18" charset="0"/>
                          </a:rPr>
                        </m:ctrlPr>
                      </m:sSupPr>
                      <m:e>
                        <m:r>
                          <a:rPr lang="en-US" altLang="ja-JP">
                            <a:ln>
                              <a:solidFill>
                                <a:srgbClr val="FFFF00"/>
                              </a:solidFill>
                            </a:ln>
                            <a:latin typeface="Cambria Math" panose="02040503050406030204" pitchFamily="18" charset="0"/>
                          </a:rPr>
                          <m:t>𝐚</m:t>
                        </m:r>
                      </m:e>
                      <m:sup>
                        <m:r>
                          <a:rPr lang="en-US" altLang="ja-JP">
                            <a:ln>
                              <a:solidFill>
                                <a:srgbClr val="FFFF00"/>
                              </a:solidFill>
                            </a:ln>
                            <a:latin typeface="Cambria Math" panose="02040503050406030204" pitchFamily="18" charset="0"/>
                          </a:rPr>
                          <m:t>+</m:t>
                        </m:r>
                      </m:sup>
                    </m:sSup>
                  </m:oMath>
                </a14:m>
                <a:r>
                  <a:rPr lang="ja-JP" altLang="en-US" b="0" dirty="0" smtClean="0"/>
                  <a:t>および</a:t>
                </a:r>
                <a14:m>
                  <m:oMath xmlns:m="http://schemas.openxmlformats.org/officeDocument/2006/math">
                    <m:r>
                      <a:rPr lang="en-US" altLang="ja-JP">
                        <a:ln>
                          <a:solidFill>
                            <a:srgbClr val="0070C0"/>
                          </a:solidFill>
                        </a:ln>
                        <a:latin typeface="Cambria Math" panose="02040503050406030204" pitchFamily="18" charset="0"/>
                      </a:rPr>
                      <m:t>𝐂</m:t>
                    </m:r>
                    <m:sSup>
                      <m:sSupPr>
                        <m:ctrlPr>
                          <a:rPr lang="en-US" altLang="ja-JP" i="1">
                            <a:ln>
                              <a:solidFill>
                                <a:srgbClr val="0070C0"/>
                              </a:solidFill>
                            </a:ln>
                            <a:latin typeface="Cambria Math" panose="02040503050406030204" pitchFamily="18" charset="0"/>
                          </a:rPr>
                        </m:ctrlPr>
                      </m:sSupPr>
                      <m:e>
                        <m:r>
                          <a:rPr lang="en-US" altLang="ja-JP">
                            <a:ln>
                              <a:solidFill>
                                <a:srgbClr val="0070C0"/>
                              </a:solidFill>
                            </a:ln>
                            <a:latin typeface="Cambria Math" panose="02040503050406030204" pitchFamily="18" charset="0"/>
                          </a:rPr>
                          <m:t>𝐥</m:t>
                        </m:r>
                      </m:e>
                      <m:sup>
                        <m:r>
                          <a:rPr lang="en-US" altLang="ja-JP">
                            <a:ln>
                              <a:solidFill>
                                <a:srgbClr val="0070C0"/>
                              </a:solidFill>
                            </a:ln>
                            <a:latin typeface="Cambria Math" panose="02040503050406030204" pitchFamily="18" charset="0"/>
                          </a:rPr>
                          <m:t>−</m:t>
                        </m:r>
                      </m:sup>
                    </m:sSup>
                  </m:oMath>
                </a14:m>
                <a:r>
                  <a:rPr lang="ja-JP" altLang="en-US" b="0" dirty="0" smtClean="0"/>
                  <a:t>によって電気的に</a:t>
                </a:r>
                <a:r>
                  <a:rPr lang="ja-JP" altLang="en-US" b="0" dirty="0"/>
                  <a:t>中和</a:t>
                </a:r>
                <a:r>
                  <a:rPr lang="ja-JP" altLang="en-US" b="0" dirty="0" smtClean="0"/>
                  <a:t>される．これらのイオンが溶液内における電流のキャリアとなる．</a:t>
                </a:r>
                <a:endParaRPr lang="en-US" altLang="ja-JP" b="0" dirty="0"/>
              </a:p>
              <a:p>
                <a:pPr algn="just"/>
                <a:r>
                  <a:rPr kumimoji="1" lang="ja-JP" altLang="en-US" b="0" dirty="0" smtClean="0"/>
                  <a:t>発生した</a:t>
                </a:r>
                <a14:m>
                  <m:oMath xmlns:m="http://schemas.openxmlformats.org/officeDocument/2006/math">
                    <m:sSup>
                      <m:sSupPr>
                        <m:ctrlPr>
                          <a:rPr kumimoji="0" lang="en-US" altLang="ja-JP" i="1" smtClean="0">
                            <a:ln>
                              <a:solidFill>
                                <a:srgbClr val="00B050"/>
                              </a:solidFill>
                            </a:ln>
                            <a:solidFill>
                              <a:prstClr val="black"/>
                            </a:solidFill>
                            <a:latin typeface="Cambria Math" panose="02040503050406030204" pitchFamily="18" charset="0"/>
                          </a:rPr>
                        </m:ctrlPr>
                      </m:sSupPr>
                      <m:e>
                        <m:r>
                          <a:rPr kumimoji="0" lang="en-US" altLang="ja-JP" b="1" i="0">
                            <a:ln>
                              <a:solidFill>
                                <a:srgbClr val="00B050"/>
                              </a:solidFill>
                            </a:ln>
                            <a:solidFill>
                              <a:prstClr val="black"/>
                            </a:solidFill>
                            <a:latin typeface="Cambria Math" panose="02040503050406030204" pitchFamily="18" charset="0"/>
                          </a:rPr>
                          <m:t>𝐎𝐇</m:t>
                        </m:r>
                      </m:e>
                      <m:sup>
                        <m:r>
                          <a:rPr kumimoji="0" lang="en-US" altLang="ja-JP" b="1" i="0">
                            <a:ln>
                              <a:solidFill>
                                <a:srgbClr val="00B050"/>
                              </a:solidFill>
                            </a:ln>
                            <a:solidFill>
                              <a:prstClr val="black"/>
                            </a:solidFill>
                            <a:latin typeface="Cambria Math" panose="02040503050406030204" pitchFamily="18" charset="0"/>
                          </a:rPr>
                          <m:t>−</m:t>
                        </m:r>
                      </m:sup>
                    </m:sSup>
                  </m:oMath>
                </a14:m>
                <a:r>
                  <a:rPr lang="ja-JP" altLang="en-US" b="0" dirty="0" smtClean="0"/>
                  <a:t>によって</a:t>
                </a:r>
                <a:r>
                  <a:rPr lang="en-US" altLang="ja-JP" b="0" dirty="0" smtClean="0"/>
                  <a:t>GC</a:t>
                </a:r>
                <a:r>
                  <a:rPr lang="ja-JP" altLang="en-US" b="0" dirty="0" smtClean="0"/>
                  <a:t>上の溶液は</a:t>
                </a:r>
                <a:r>
                  <a:rPr lang="ja-JP" altLang="en-US" b="0" dirty="0" smtClean="0">
                    <a:solidFill>
                      <a:srgbClr val="00B050"/>
                    </a:solidFill>
                  </a:rPr>
                  <a:t>塩基性</a:t>
                </a:r>
                <a:r>
                  <a:rPr lang="ja-JP" altLang="en-US" b="0" dirty="0" smtClean="0"/>
                  <a:t>になる．</a:t>
                </a:r>
                <a:endParaRPr lang="en-US" altLang="ja-JP" b="0" dirty="0" smtClean="0"/>
              </a:p>
              <a:p>
                <a:pPr marL="0" indent="0">
                  <a:buNone/>
                </a:pPr>
                <a:r>
                  <a:rPr lang="en-US" altLang="ja-JP" dirty="0" smtClean="0"/>
                  <a:t/>
                </a:r>
                <a:br>
                  <a:rPr lang="en-US" altLang="ja-JP" dirty="0" smtClean="0"/>
                </a:br>
                <a:endParaRPr lang="ja-JP" altLang="en-US" dirty="0"/>
              </a:p>
              <a:p>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037" t="-885" r="-1111"/>
                </a:stretch>
              </a:blipFill>
            </p:spPr>
            <p:txBody>
              <a:bodyPr/>
              <a:lstStyle/>
              <a:p>
                <a:r>
                  <a:rPr lang="ja-JP" altLang="en-US">
                    <a:noFill/>
                  </a:rPr>
                  <a:t> </a:t>
                </a:r>
              </a:p>
            </p:txBody>
          </p:sp>
        </mc:Fallback>
      </mc:AlternateContent>
      <p:sp>
        <p:nvSpPr>
          <p:cNvPr id="56" name="片側の 2 つの角を丸めた四角形 55"/>
          <p:cNvSpPr/>
          <p:nvPr/>
        </p:nvSpPr>
        <p:spPr>
          <a:xfrm>
            <a:off x="755288" y="3126449"/>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57" name="正方形/長方形 5"/>
          <p:cNvSpPr/>
          <p:nvPr/>
        </p:nvSpPr>
        <p:spPr>
          <a:xfrm>
            <a:off x="4365736" y="4915289"/>
            <a:ext cx="3960000" cy="726638"/>
          </a:xfrm>
          <a:custGeom>
            <a:avLst/>
            <a:gdLst>
              <a:gd name="connsiteX0" fmla="*/ 0 w 3960000"/>
              <a:gd name="connsiteY0" fmla="*/ 0 h 720000"/>
              <a:gd name="connsiteX1" fmla="*/ 3960000 w 3960000"/>
              <a:gd name="connsiteY1" fmla="*/ 0 h 720000"/>
              <a:gd name="connsiteX2" fmla="*/ 3960000 w 3960000"/>
              <a:gd name="connsiteY2" fmla="*/ 720000 h 720000"/>
              <a:gd name="connsiteX3" fmla="*/ 0 w 3960000"/>
              <a:gd name="connsiteY3" fmla="*/ 720000 h 720000"/>
              <a:gd name="connsiteX4" fmla="*/ 0 w 3960000"/>
              <a:gd name="connsiteY4" fmla="*/ 0 h 720000"/>
              <a:gd name="connsiteX0" fmla="*/ 0 w 3960000"/>
              <a:gd name="connsiteY0" fmla="*/ 6638 h 726638"/>
              <a:gd name="connsiteX1" fmla="*/ 2074821 w 3960000"/>
              <a:gd name="connsiteY1" fmla="*/ 0 h 726638"/>
              <a:gd name="connsiteX2" fmla="*/ 3960000 w 3960000"/>
              <a:gd name="connsiteY2" fmla="*/ 6638 h 726638"/>
              <a:gd name="connsiteX3" fmla="*/ 3960000 w 3960000"/>
              <a:gd name="connsiteY3" fmla="*/ 726638 h 726638"/>
              <a:gd name="connsiteX4" fmla="*/ 0 w 3960000"/>
              <a:gd name="connsiteY4" fmla="*/ 726638 h 726638"/>
              <a:gd name="connsiteX5" fmla="*/ 0 w 3960000"/>
              <a:gd name="connsiteY5" fmla="*/ 6638 h 726638"/>
              <a:gd name="connsiteX0" fmla="*/ 0 w 3960000"/>
              <a:gd name="connsiteY0" fmla="*/ 6638 h 726638"/>
              <a:gd name="connsiteX1" fmla="*/ 1173673 w 3960000"/>
              <a:gd name="connsiteY1" fmla="*/ 0 h 726638"/>
              <a:gd name="connsiteX2" fmla="*/ 2074821 w 3960000"/>
              <a:gd name="connsiteY2" fmla="*/ 0 h 726638"/>
              <a:gd name="connsiteX3" fmla="*/ 3960000 w 3960000"/>
              <a:gd name="connsiteY3" fmla="*/ 6638 h 726638"/>
              <a:gd name="connsiteX4" fmla="*/ 3960000 w 3960000"/>
              <a:gd name="connsiteY4" fmla="*/ 726638 h 726638"/>
              <a:gd name="connsiteX5" fmla="*/ 0 w 3960000"/>
              <a:gd name="connsiteY5" fmla="*/ 726638 h 726638"/>
              <a:gd name="connsiteX6" fmla="*/ 0 w 3960000"/>
              <a:gd name="connsiteY6" fmla="*/ 6638 h 726638"/>
              <a:gd name="connsiteX0" fmla="*/ 0 w 3960000"/>
              <a:gd name="connsiteY0" fmla="*/ 19890 h 739890"/>
              <a:gd name="connsiteX1" fmla="*/ 1173673 w 3960000"/>
              <a:gd name="connsiteY1" fmla="*/ 13252 h 739890"/>
              <a:gd name="connsiteX2" fmla="*/ 1610994 w 3960000"/>
              <a:gd name="connsiteY2" fmla="*/ 0 h 739890"/>
              <a:gd name="connsiteX3" fmla="*/ 2074821 w 3960000"/>
              <a:gd name="connsiteY3" fmla="*/ 13252 h 739890"/>
              <a:gd name="connsiteX4" fmla="*/ 3960000 w 3960000"/>
              <a:gd name="connsiteY4" fmla="*/ 19890 h 739890"/>
              <a:gd name="connsiteX5" fmla="*/ 3960000 w 3960000"/>
              <a:gd name="connsiteY5" fmla="*/ 739890 h 739890"/>
              <a:gd name="connsiteX6" fmla="*/ 0 w 3960000"/>
              <a:gd name="connsiteY6" fmla="*/ 739890 h 739890"/>
              <a:gd name="connsiteX7" fmla="*/ 0 w 3960000"/>
              <a:gd name="connsiteY7" fmla="*/ 19890 h 739890"/>
              <a:gd name="connsiteX0" fmla="*/ 0 w 3960000"/>
              <a:gd name="connsiteY0" fmla="*/ 6638 h 726638"/>
              <a:gd name="connsiteX1" fmla="*/ 1173673 w 3960000"/>
              <a:gd name="connsiteY1" fmla="*/ 0 h 726638"/>
              <a:gd name="connsiteX2" fmla="*/ 1624247 w 3960000"/>
              <a:gd name="connsiteY2" fmla="*/ 185531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0" h="726638">
                <a:moveTo>
                  <a:pt x="0" y="6638"/>
                </a:moveTo>
                <a:lnTo>
                  <a:pt x="1173673" y="0"/>
                </a:lnTo>
                <a:cubicBezTo>
                  <a:pt x="1323864" y="79513"/>
                  <a:pt x="1434300" y="106018"/>
                  <a:pt x="1624247" y="238540"/>
                </a:cubicBezTo>
                <a:cubicBezTo>
                  <a:pt x="1814194" y="92766"/>
                  <a:pt x="1924630" y="79513"/>
                  <a:pt x="2074821" y="0"/>
                </a:cubicBezTo>
                <a:lnTo>
                  <a:pt x="3960000" y="6638"/>
                </a:lnTo>
                <a:lnTo>
                  <a:pt x="3960000" y="726638"/>
                </a:lnTo>
                <a:lnTo>
                  <a:pt x="0" y="726638"/>
                </a:lnTo>
                <a:lnTo>
                  <a:pt x="0" y="6638"/>
                </a:lnTo>
                <a:close/>
              </a:path>
            </a:pathLst>
          </a:cu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8" name="正方形/長方形 57"/>
          <p:cNvSpPr/>
          <p:nvPr/>
        </p:nvSpPr>
        <p:spPr>
          <a:xfrm>
            <a:off x="395288" y="4921927"/>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630570" y="3221605"/>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65" name="テキスト ボックス 64"/>
          <p:cNvSpPr txBox="1"/>
          <p:nvPr/>
        </p:nvSpPr>
        <p:spPr>
          <a:xfrm>
            <a:off x="4129906" y="2754521"/>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66" name="グループ化 65"/>
          <p:cNvGrpSpPr/>
          <p:nvPr/>
        </p:nvGrpSpPr>
        <p:grpSpPr>
          <a:xfrm>
            <a:off x="5708071" y="3998644"/>
            <a:ext cx="562398" cy="432000"/>
            <a:chOff x="5708071" y="3708364"/>
            <a:chExt cx="562398" cy="432000"/>
          </a:xfrm>
        </p:grpSpPr>
        <p:sp>
          <p:nvSpPr>
            <p:cNvPr id="67" name="円/楕円 66"/>
            <p:cNvSpPr/>
            <p:nvPr/>
          </p:nvSpPr>
          <p:spPr>
            <a:xfrm>
              <a:off x="5752392" y="3708364"/>
              <a:ext cx="432000" cy="43200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5708071" y="3781867"/>
                  <a:ext cx="562398"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smtClean="0">
                                <a:solidFill>
                                  <a:prstClr val="black"/>
                                </a:solidFill>
                                <a:latin typeface="Cambria Math" panose="02040503050406030204" pitchFamily="18" charset="0"/>
                              </a:rPr>
                            </m:ctrlPr>
                          </m:sSupPr>
                          <m:e>
                            <m:r>
                              <m:rPr>
                                <m:sty m:val="p"/>
                              </m:rPr>
                              <a:rPr kumimoji="0" lang="en-US" altLang="ja-JP" sz="1400" b="0" i="0" kern="0" smtClean="0">
                                <a:solidFill>
                                  <a:prstClr val="black"/>
                                </a:solidFill>
                                <a:latin typeface="Cambria Math" panose="02040503050406030204" pitchFamily="18" charset="0"/>
                              </a:rPr>
                              <m:t>Al</m:t>
                            </m:r>
                          </m:e>
                          <m:sup>
                            <m:r>
                              <a:rPr kumimoji="0" lang="en-US" altLang="ja-JP" sz="1400" i="1" kern="0">
                                <a:solidFill>
                                  <a:prstClr val="black"/>
                                </a:solidFill>
                                <a:latin typeface="Cambria Math" panose="02040503050406030204" pitchFamily="18" charset="0"/>
                              </a:rPr>
                              <m:t>3+</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5708071" y="3781867"/>
                  <a:ext cx="562398" cy="307777"/>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101" name="上矢印 100"/>
          <p:cNvSpPr/>
          <p:nvPr/>
        </p:nvSpPr>
        <p:spPr>
          <a:xfrm>
            <a:off x="5905095" y="4553901"/>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102" name="上矢印 101"/>
          <p:cNvSpPr/>
          <p:nvPr/>
        </p:nvSpPr>
        <p:spPr>
          <a:xfrm>
            <a:off x="967646" y="4515706"/>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103" name="上矢印 102"/>
          <p:cNvSpPr/>
          <p:nvPr/>
        </p:nvSpPr>
        <p:spPr>
          <a:xfrm>
            <a:off x="3007196" y="4466219"/>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104" name="上矢印 103"/>
          <p:cNvSpPr/>
          <p:nvPr/>
        </p:nvSpPr>
        <p:spPr>
          <a:xfrm>
            <a:off x="1987421" y="4518268"/>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grpSp>
        <p:nvGrpSpPr>
          <p:cNvPr id="108" name="グループ化 107"/>
          <p:cNvGrpSpPr/>
          <p:nvPr/>
        </p:nvGrpSpPr>
        <p:grpSpPr>
          <a:xfrm>
            <a:off x="6467928" y="4034787"/>
            <a:ext cx="475836" cy="432000"/>
            <a:chOff x="1547553" y="2102196"/>
            <a:chExt cx="475836" cy="432000"/>
          </a:xfrm>
        </p:grpSpPr>
        <p:sp>
          <p:nvSpPr>
            <p:cNvPr id="109" name="円/楕円 108"/>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0" name="テキスト ボックス 109"/>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0" name="テキスト ボックス 109"/>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11" name="グループ化 110"/>
          <p:cNvGrpSpPr/>
          <p:nvPr/>
        </p:nvGrpSpPr>
        <p:grpSpPr>
          <a:xfrm>
            <a:off x="1106925" y="3332675"/>
            <a:ext cx="536750" cy="432000"/>
            <a:chOff x="3488447" y="1903448"/>
            <a:chExt cx="536750" cy="432000"/>
          </a:xfrm>
        </p:grpSpPr>
        <p:sp>
          <p:nvSpPr>
            <p:cNvPr id="112" name="円/楕円 111"/>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3" name="テキスト ボックス 112"/>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3" name="テキスト ボックス 112"/>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114" name="グループ化 113"/>
          <p:cNvGrpSpPr/>
          <p:nvPr/>
        </p:nvGrpSpPr>
        <p:grpSpPr>
          <a:xfrm>
            <a:off x="2992727" y="3381325"/>
            <a:ext cx="536750" cy="432000"/>
            <a:chOff x="3488447" y="1903448"/>
            <a:chExt cx="536750" cy="432000"/>
          </a:xfrm>
        </p:grpSpPr>
        <p:sp>
          <p:nvSpPr>
            <p:cNvPr id="115" name="円/楕円 11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6" name="テキスト ボックス 11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6" name="テキスト ボックス 11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117" name="グループ化 116"/>
          <p:cNvGrpSpPr/>
          <p:nvPr/>
        </p:nvGrpSpPr>
        <p:grpSpPr>
          <a:xfrm>
            <a:off x="1937358" y="3449576"/>
            <a:ext cx="536750" cy="432000"/>
            <a:chOff x="3488447" y="1903448"/>
            <a:chExt cx="536750" cy="432000"/>
          </a:xfrm>
        </p:grpSpPr>
        <p:sp>
          <p:nvSpPr>
            <p:cNvPr id="118" name="円/楕円 11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9" name="テキスト ボックス 11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120" name="グループ化 119"/>
          <p:cNvGrpSpPr/>
          <p:nvPr/>
        </p:nvGrpSpPr>
        <p:grpSpPr>
          <a:xfrm>
            <a:off x="5959382" y="3339831"/>
            <a:ext cx="475836" cy="432000"/>
            <a:chOff x="1547553" y="2102196"/>
            <a:chExt cx="475836" cy="432000"/>
          </a:xfrm>
        </p:grpSpPr>
        <p:sp>
          <p:nvSpPr>
            <p:cNvPr id="121" name="円/楕円 12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22" name="テキスト ボックス 12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22" name="テキスト ボックス 12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23" name="グループ化 122"/>
          <p:cNvGrpSpPr/>
          <p:nvPr/>
        </p:nvGrpSpPr>
        <p:grpSpPr>
          <a:xfrm>
            <a:off x="5220101" y="3759972"/>
            <a:ext cx="475836" cy="432000"/>
            <a:chOff x="1547553" y="2102196"/>
            <a:chExt cx="475836" cy="432000"/>
          </a:xfrm>
        </p:grpSpPr>
        <p:sp>
          <p:nvSpPr>
            <p:cNvPr id="124" name="円/楕円 12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25" name="テキスト ボックス 12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sp>
        <p:nvSpPr>
          <p:cNvPr id="126" name="右カーブ矢印 125"/>
          <p:cNvSpPr/>
          <p:nvPr/>
        </p:nvSpPr>
        <p:spPr>
          <a:xfrm rot="16200000">
            <a:off x="4185736" y="4032950"/>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132" name="テキスト ボックス 131"/>
          <p:cNvSpPr txBox="1"/>
          <p:nvPr/>
        </p:nvSpPr>
        <p:spPr>
          <a:xfrm>
            <a:off x="6160429" y="5286449"/>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sz="3200" dirty="0"/>
              <a:t>塩水膜下におけるガルバニック腐食メカニズム</a:t>
            </a:r>
            <a:endParaRPr kumimoji="1" lang="ja-JP" altLang="en-US" sz="3200" dirty="0"/>
          </a:p>
        </p:txBody>
      </p:sp>
      <p:grpSp>
        <p:nvGrpSpPr>
          <p:cNvPr id="51" name="グループ化 50"/>
          <p:cNvGrpSpPr/>
          <p:nvPr/>
        </p:nvGrpSpPr>
        <p:grpSpPr>
          <a:xfrm>
            <a:off x="1800501" y="3991719"/>
            <a:ext cx="572913" cy="432000"/>
            <a:chOff x="1439462" y="5625263"/>
            <a:chExt cx="572913" cy="432000"/>
          </a:xfrm>
        </p:grpSpPr>
        <p:sp>
          <p:nvSpPr>
            <p:cNvPr id="52" name="円/楕円 51"/>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53" name="テキスト ボックス 52"/>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54" name="グループ化 53"/>
          <p:cNvGrpSpPr/>
          <p:nvPr/>
        </p:nvGrpSpPr>
        <p:grpSpPr>
          <a:xfrm>
            <a:off x="758727" y="4005064"/>
            <a:ext cx="572913" cy="432000"/>
            <a:chOff x="1439462" y="5625263"/>
            <a:chExt cx="572913" cy="432000"/>
          </a:xfrm>
        </p:grpSpPr>
        <p:sp>
          <p:nvSpPr>
            <p:cNvPr id="55" name="円/楕円 54"/>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0" name="テキスト ボックス 59"/>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11"/>
                  <a:stretch>
                    <a:fillRect/>
                  </a:stretch>
                </a:blipFill>
              </p:spPr>
              <p:txBody>
                <a:bodyPr/>
                <a:lstStyle/>
                <a:p>
                  <a:r>
                    <a:rPr lang="ja-JP" altLang="en-US">
                      <a:noFill/>
                    </a:rPr>
                    <a:t> </a:t>
                  </a:r>
                </a:p>
              </p:txBody>
            </p:sp>
          </mc:Fallback>
        </mc:AlternateContent>
      </p:grpSp>
      <p:grpSp>
        <p:nvGrpSpPr>
          <p:cNvPr id="64" name="グループ化 63"/>
          <p:cNvGrpSpPr/>
          <p:nvPr/>
        </p:nvGrpSpPr>
        <p:grpSpPr>
          <a:xfrm>
            <a:off x="2826942" y="3905375"/>
            <a:ext cx="572913" cy="432000"/>
            <a:chOff x="1439462" y="5625263"/>
            <a:chExt cx="572913" cy="432000"/>
          </a:xfrm>
        </p:grpSpPr>
        <p:sp>
          <p:nvSpPr>
            <p:cNvPr id="70" name="円/楕円 69"/>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1" name="テキスト ボックス 70"/>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5"/>
                  <a:stretch>
                    <a:fillRect/>
                  </a:stretch>
                </a:blipFill>
              </p:spPr>
              <p:txBody>
                <a:bodyPr/>
                <a:lstStyle/>
                <a:p>
                  <a:r>
                    <a:rPr lang="ja-JP" altLang="en-US">
                      <a:noFill/>
                    </a:rPr>
                    <a:t> </a:t>
                  </a:r>
                </a:p>
              </p:txBody>
            </p:sp>
          </mc:Fallback>
        </mc:AlternateContent>
      </p:grpSp>
      <p:sp>
        <p:nvSpPr>
          <p:cNvPr id="49" name="テキスト ボックス 48"/>
          <p:cNvSpPr txBox="1"/>
          <p:nvPr/>
        </p:nvSpPr>
        <p:spPr>
          <a:xfrm>
            <a:off x="2046512" y="5279522"/>
            <a:ext cx="453970" cy="369332"/>
          </a:xfrm>
          <a:prstGeom prst="rect">
            <a:avLst/>
          </a:prstGeom>
          <a:noFill/>
        </p:spPr>
        <p:txBody>
          <a:bodyPr wrap="none" rtlCol="0">
            <a:spAutoFit/>
          </a:bodyPr>
          <a:lstStyle/>
          <a:p>
            <a:pPr>
              <a:defRPr/>
            </a:pPr>
            <a:r>
              <a:rPr kumimoji="0" lang="en-US" altLang="ja-JP" kern="0" dirty="0" smtClean="0">
                <a:solidFill>
                  <a:prstClr val="white"/>
                </a:solidFill>
                <a:latin typeface="Calibri" panose="020F0502020204030204"/>
                <a:ea typeface="ＭＳ Ｐゴシック" panose="020B0600070205080204" pitchFamily="50" charset="-128"/>
              </a:rPr>
              <a:t>GC</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50" name="テキスト ボックス 49"/>
          <p:cNvSpPr txBox="1"/>
          <p:nvPr/>
        </p:nvSpPr>
        <p:spPr>
          <a:xfrm>
            <a:off x="5292080" y="5762578"/>
            <a:ext cx="1774845" cy="369332"/>
          </a:xfrm>
          <a:prstGeom prst="rect">
            <a:avLst/>
          </a:prstGeom>
          <a:noFill/>
        </p:spPr>
        <p:txBody>
          <a:bodyPr wrap="none" rtlCol="0">
            <a:spAutoFit/>
          </a:bodyPr>
          <a:lstStyle/>
          <a:p>
            <a:r>
              <a:rPr kumimoji="1" lang="en-US" altLang="ja-JP" dirty="0" smtClean="0">
                <a:solidFill>
                  <a:srgbClr val="104AEE"/>
                </a:solidFill>
              </a:rPr>
              <a:t>Lower </a:t>
            </a:r>
            <a:r>
              <a:rPr lang="en-US" altLang="ja-JP" dirty="0">
                <a:solidFill>
                  <a:srgbClr val="104AEE"/>
                </a:solidFill>
              </a:rPr>
              <a:t>P</a:t>
            </a:r>
            <a:r>
              <a:rPr kumimoji="1" lang="en-US" altLang="ja-JP" dirty="0" smtClean="0">
                <a:solidFill>
                  <a:srgbClr val="104AEE"/>
                </a:solidFill>
              </a:rPr>
              <a:t>otential</a:t>
            </a:r>
            <a:endParaRPr kumimoji="1" lang="ja-JP" altLang="en-US" dirty="0">
              <a:solidFill>
                <a:srgbClr val="104AEE"/>
              </a:solidFill>
            </a:endParaRPr>
          </a:p>
        </p:txBody>
      </p:sp>
      <p:sp>
        <p:nvSpPr>
          <p:cNvPr id="61" name="テキスト ボックス 60"/>
          <p:cNvSpPr txBox="1"/>
          <p:nvPr/>
        </p:nvSpPr>
        <p:spPr>
          <a:xfrm>
            <a:off x="1683164" y="5762578"/>
            <a:ext cx="1826141" cy="369332"/>
          </a:xfrm>
          <a:prstGeom prst="rect">
            <a:avLst/>
          </a:prstGeom>
          <a:noFill/>
        </p:spPr>
        <p:txBody>
          <a:bodyPr wrap="none" rtlCol="0">
            <a:spAutoFit/>
          </a:bodyPr>
          <a:lstStyle/>
          <a:p>
            <a:r>
              <a:rPr lang="en-US" altLang="ja-JP" dirty="0" smtClean="0">
                <a:solidFill>
                  <a:srgbClr val="FF0000"/>
                </a:solidFill>
              </a:rPr>
              <a:t>Higher</a:t>
            </a:r>
            <a:r>
              <a:rPr kumimoji="1" lang="en-US" altLang="ja-JP" dirty="0" smtClean="0">
                <a:solidFill>
                  <a:srgbClr val="FF0000"/>
                </a:solidFill>
              </a:rPr>
              <a:t> </a:t>
            </a:r>
            <a:r>
              <a:rPr lang="en-US" altLang="ja-JP" dirty="0">
                <a:solidFill>
                  <a:srgbClr val="FF0000"/>
                </a:solidFill>
              </a:rPr>
              <a:t>P</a:t>
            </a:r>
            <a:r>
              <a:rPr kumimoji="1" lang="en-US" altLang="ja-JP" dirty="0" smtClean="0">
                <a:solidFill>
                  <a:srgbClr val="FF0000"/>
                </a:solidFill>
              </a:rPr>
              <a:t>otential</a:t>
            </a:r>
            <a:endParaRPr kumimoji="1" lang="ja-JP" altLang="en-US" dirty="0">
              <a:solidFill>
                <a:srgbClr val="FF0000"/>
              </a:solidFill>
            </a:endParaRPr>
          </a:p>
        </p:txBody>
      </p:sp>
      <p:sp>
        <p:nvSpPr>
          <p:cNvPr id="62" name="テキスト ボックス 61"/>
          <p:cNvSpPr txBox="1"/>
          <p:nvPr/>
        </p:nvSpPr>
        <p:spPr>
          <a:xfrm>
            <a:off x="3569593" y="5479450"/>
            <a:ext cx="1642181" cy="369332"/>
          </a:xfrm>
          <a:prstGeom prst="rect">
            <a:avLst/>
          </a:prstGeom>
          <a:solidFill>
            <a:schemeClr val="bg1"/>
          </a:solidFill>
          <a:effectLst>
            <a:softEdge rad="63500"/>
          </a:effectLst>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Flow of </a:t>
            </a:r>
            <a:r>
              <a:rPr lang="en-US" altLang="ja-JP" dirty="0" smtClean="0">
                <a:solidFill>
                  <a:prstClr val="black"/>
                </a:solidFill>
                <a:latin typeface="Calibri" panose="020F0502020204030204"/>
                <a:ea typeface="ＭＳ Ｐゴシック" panose="020B0600070205080204" pitchFamily="50" charset="-128"/>
              </a:rPr>
              <a:t>Current</a:t>
            </a:r>
            <a:endParaRPr lang="en-US" altLang="ja-JP"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942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288" y="548680"/>
                <a:ext cx="8229600" cy="4824000"/>
              </a:xfrm>
            </p:spPr>
            <p:txBody>
              <a:bodyPr/>
              <a:lstStyle/>
              <a:p>
                <a14:m>
                  <m:oMath xmlns:m="http://schemas.openxmlformats.org/officeDocument/2006/math">
                    <m:sSup>
                      <m:sSupPr>
                        <m:ctrlPr>
                          <a:rPr lang="en-US" altLang="ja-JP" b="0" i="1" smtClean="0">
                            <a:ln>
                              <a:solidFill>
                                <a:schemeClr val="bg2"/>
                              </a:solidFill>
                            </a:ln>
                            <a:solidFill>
                              <a:srgbClr val="000000"/>
                            </a:solidFill>
                            <a:latin typeface="Cambria Math" panose="02040503050406030204" pitchFamily="18" charset="0"/>
                          </a:rPr>
                        </m:ctrlPr>
                      </m:sSupPr>
                      <m:e>
                        <m:r>
                          <m:rPr>
                            <m:sty m:val="p"/>
                          </m:rPr>
                          <a:rPr lang="en-US" altLang="ja-JP" b="0" i="0">
                            <a:ln>
                              <a:solidFill>
                                <a:schemeClr val="bg2"/>
                              </a:solidFill>
                            </a:ln>
                            <a:solidFill>
                              <a:srgbClr val="000000"/>
                            </a:solidFill>
                            <a:latin typeface="Cambria Math" panose="02040503050406030204" pitchFamily="18" charset="0"/>
                          </a:rPr>
                          <m:t>Al</m:t>
                        </m:r>
                      </m:e>
                      <m:sup>
                        <m:r>
                          <a:rPr lang="en-US" altLang="ja-JP" b="0" i="0">
                            <a:ln>
                              <a:solidFill>
                                <a:schemeClr val="bg2"/>
                              </a:solidFill>
                            </a:ln>
                            <a:solidFill>
                              <a:srgbClr val="000000"/>
                            </a:solidFill>
                            <a:latin typeface="Cambria Math" panose="02040503050406030204" pitchFamily="18" charset="0"/>
                          </a:rPr>
                          <m:t>3+</m:t>
                        </m:r>
                      </m:sup>
                    </m:sSup>
                  </m:oMath>
                </a14:m>
                <a:r>
                  <a:rPr kumimoji="1" lang="ja-JP" altLang="en-US" b="0" dirty="0" smtClean="0"/>
                  <a:t>の加水分解によって</a:t>
                </a:r>
                <a:r>
                  <a:rPr kumimoji="1" lang="en-US" altLang="ja-JP" b="0" dirty="0" smtClean="0"/>
                  <a:t>Al</a:t>
                </a:r>
                <a:r>
                  <a:rPr kumimoji="1" lang="ja-JP" altLang="en-US" b="0" dirty="0" smtClean="0"/>
                  <a:t>上の溶液は</a:t>
                </a:r>
                <a:r>
                  <a:rPr kumimoji="1" lang="ja-JP" altLang="en-US" b="0" dirty="0" smtClean="0">
                    <a:solidFill>
                      <a:srgbClr val="FF7C80"/>
                    </a:solidFill>
                  </a:rPr>
                  <a:t>酸性</a:t>
                </a:r>
                <a:r>
                  <a:rPr kumimoji="1" lang="ja-JP" altLang="en-US" b="0" dirty="0" smtClean="0"/>
                  <a:t>となる．</a:t>
                </a:r>
                <a:endParaRPr kumimoji="1" lang="en-US" altLang="ja-JP" b="0" dirty="0" smtClean="0"/>
              </a:p>
              <a:p>
                <a:pPr marL="0" indent="0">
                  <a:buNone/>
                </a:pPr>
                <a:r>
                  <a:rPr lang="en-US" altLang="ja-JP" sz="2000" b="0" u="sng" dirty="0" smtClean="0"/>
                  <a:t>Chemical Reactions:</a:t>
                </a:r>
              </a:p>
              <a:p>
                <a:pPr marL="0" indent="0">
                  <a:buNone/>
                </a:pPr>
                <a:r>
                  <a:rPr lang="en-US" altLang="ja-JP" sz="2000" dirty="0" smtClean="0"/>
                  <a:t>      </a:t>
                </a:r>
                <a14:m>
                  <m:oMath xmlns:m="http://schemas.openxmlformats.org/officeDocument/2006/math">
                    <m:sSup>
                      <m:sSupPr>
                        <m:ctrlPr>
                          <a:rPr lang="en-US" altLang="ja-JP" sz="2000" i="1">
                            <a:latin typeface="Cambria Math" panose="02040503050406030204" pitchFamily="18" charset="0"/>
                          </a:rPr>
                        </m:ctrlPr>
                      </m:sSupPr>
                      <m:e>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Al</m:t>
                            </m:r>
                          </m:e>
                          <m:sup>
                            <m:r>
                              <a:rPr lang="en-US" altLang="ja-JP" sz="2000">
                                <a:latin typeface="Cambria Math" panose="02040503050406030204" pitchFamily="18" charset="0"/>
                              </a:rPr>
                              <m:t>3+</m:t>
                            </m:r>
                          </m:sup>
                        </m:sSup>
                        <m:r>
                          <a:rPr lang="en-US" altLang="ja-JP" sz="2000">
                            <a:latin typeface="Cambria Math" panose="02040503050406030204" pitchFamily="18" charset="0"/>
                          </a:rPr>
                          <m:t>+</m:t>
                        </m:r>
                        <m:sSub>
                          <m:sSubPr>
                            <m:ctrlPr>
                              <a:rPr lang="en-US" altLang="ja-JP" sz="2000" i="1">
                                <a:latin typeface="Cambria Math" panose="02040503050406030204" pitchFamily="18" charset="0"/>
                              </a:rPr>
                            </m:ctrlPr>
                          </m:sSubPr>
                          <m:e>
                            <m:r>
                              <m:rPr>
                                <m:sty m:val="p"/>
                              </m:rPr>
                              <a:rPr lang="en-US" altLang="ja-JP" sz="2000">
                                <a:latin typeface="Cambria Math" panose="02040503050406030204" pitchFamily="18" charset="0"/>
                              </a:rPr>
                              <m:t>H</m:t>
                            </m:r>
                          </m:e>
                          <m:sub>
                            <m:r>
                              <a:rPr lang="en-US" altLang="ja-JP" sz="2000">
                                <a:latin typeface="Cambria Math" panose="02040503050406030204" pitchFamily="18" charset="0"/>
                              </a:rPr>
                              <m:t>2</m:t>
                            </m:r>
                          </m:sub>
                        </m:sSub>
                        <m:r>
                          <m:rPr>
                            <m:sty m:val="p"/>
                          </m:rPr>
                          <a:rPr lang="en-US" altLang="ja-JP" sz="2000">
                            <a:latin typeface="Cambria Math" panose="02040503050406030204" pitchFamily="18" charset="0"/>
                          </a:rPr>
                          <m:t>O</m:t>
                        </m:r>
                        <m:r>
                          <a:rPr lang="en-US" altLang="ja-JP" sz="2000" i="1">
                            <a:latin typeface="Cambria Math" panose="02040503050406030204" pitchFamily="18" charset="0"/>
                            <a:ea typeface="Cambria Math" panose="02040503050406030204" pitchFamily="18" charset="0"/>
                          </a:rPr>
                          <m:t>⇄</m:t>
                        </m:r>
                        <m:r>
                          <m:rPr>
                            <m:sty m:val="p"/>
                          </m:rPr>
                          <a:rPr lang="en-US" altLang="ja-JP" sz="2000">
                            <a:latin typeface="Cambria Math" panose="02040503050406030204" pitchFamily="18" charset="0"/>
                          </a:rPr>
                          <m:t>AlOH</m:t>
                        </m:r>
                      </m:e>
                      <m:sup>
                        <m:r>
                          <a:rPr lang="en-US" altLang="ja-JP" sz="2000">
                            <a:latin typeface="Cambria Math" panose="02040503050406030204" pitchFamily="18" charset="0"/>
                          </a:rPr>
                          <m:t>2+</m:t>
                        </m:r>
                      </m:sup>
                    </m:sSup>
                    <m:r>
                      <a:rPr lang="en-US" altLang="ja-JP" sz="2000" b="0" i="1">
                        <a:latin typeface="Cambria Math" panose="02040503050406030204" pitchFamily="18" charset="0"/>
                      </a:rPr>
                      <m:t>+</m:t>
                    </m:r>
                    <m:sSup>
                      <m:sSupPr>
                        <m:ctrlPr>
                          <a:rPr lang="en-US" altLang="ja-JP" sz="2000" b="0" i="1">
                            <a:latin typeface="Cambria Math" panose="02040503050406030204" pitchFamily="18" charset="0"/>
                          </a:rPr>
                        </m:ctrlPr>
                      </m:sSupPr>
                      <m:e>
                        <m:r>
                          <m:rPr>
                            <m:sty m:val="p"/>
                          </m:rPr>
                          <a:rPr lang="en-US" altLang="ja-JP" sz="2000" b="0">
                            <a:latin typeface="Cambria Math" panose="02040503050406030204" pitchFamily="18" charset="0"/>
                          </a:rPr>
                          <m:t>H</m:t>
                        </m:r>
                      </m:e>
                      <m:sup>
                        <m:r>
                          <a:rPr lang="en-US" altLang="ja-JP" sz="2000" b="0">
                            <a:latin typeface="Cambria Math" panose="02040503050406030204" pitchFamily="18" charset="0"/>
                          </a:rPr>
                          <m:t>+</m:t>
                        </m:r>
                      </m:sup>
                    </m:sSup>
                  </m:oMath>
                </a14:m>
                <a:r>
                  <a:rPr lang="en-US" altLang="ja-JP" sz="2000" b="0" dirty="0" smtClean="0">
                    <a:latin typeface="Cambria Math" panose="02040503050406030204" pitchFamily="18" charset="0"/>
                  </a:rPr>
                  <a:t>,</a:t>
                </a:r>
                <a:r>
                  <a:rPr lang="en-US" altLang="ja-JP" sz="2000" b="1" i="1" dirty="0" smtClean="0">
                    <a:latin typeface="Cambria Math" panose="02040503050406030204" pitchFamily="18" charset="0"/>
                  </a:rPr>
                  <a:t>		</a:t>
                </a:r>
                <a14:m>
                  <m:oMath xmlns:m="http://schemas.openxmlformats.org/officeDocument/2006/math">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Al</m:t>
                        </m:r>
                      </m:e>
                      <m:sup>
                        <m:r>
                          <a:rPr lang="en-US" altLang="ja-JP" sz="2000">
                            <a:latin typeface="Cambria Math" panose="02040503050406030204" pitchFamily="18" charset="0"/>
                          </a:rPr>
                          <m:t>3+</m:t>
                        </m:r>
                      </m:sup>
                    </m:sSup>
                    <m:r>
                      <a:rPr lang="en-US" altLang="ja-JP" sz="2000">
                        <a:latin typeface="Cambria Math" panose="02040503050406030204" pitchFamily="18" charset="0"/>
                      </a:rPr>
                      <m:t>+</m:t>
                    </m:r>
                    <m:r>
                      <a:rPr lang="en-US" altLang="ja-JP" sz="2000" b="0" i="1">
                        <a:latin typeface="Cambria Math" panose="02040503050406030204" pitchFamily="18" charset="0"/>
                      </a:rPr>
                      <m:t>2</m:t>
                    </m:r>
                    <m:sSub>
                      <m:sSubPr>
                        <m:ctrlPr>
                          <a:rPr lang="en-US" altLang="ja-JP" sz="2000" i="1">
                            <a:latin typeface="Cambria Math" panose="02040503050406030204" pitchFamily="18" charset="0"/>
                          </a:rPr>
                        </m:ctrlPr>
                      </m:sSubPr>
                      <m:e>
                        <m:r>
                          <m:rPr>
                            <m:sty m:val="p"/>
                          </m:rPr>
                          <a:rPr lang="en-US" altLang="ja-JP" sz="2000">
                            <a:latin typeface="Cambria Math" panose="02040503050406030204" pitchFamily="18" charset="0"/>
                          </a:rPr>
                          <m:t>H</m:t>
                        </m:r>
                      </m:e>
                      <m:sub>
                        <m:r>
                          <a:rPr lang="en-US" altLang="ja-JP" sz="2000">
                            <a:latin typeface="Cambria Math" panose="02040503050406030204" pitchFamily="18" charset="0"/>
                          </a:rPr>
                          <m:t>2</m:t>
                        </m:r>
                      </m:sub>
                    </m:sSub>
                    <m:r>
                      <m:rPr>
                        <m:sty m:val="p"/>
                      </m:rPr>
                      <a:rPr lang="en-US" altLang="ja-JP" sz="2000">
                        <a:latin typeface="Cambria Math" panose="02040503050406030204" pitchFamily="18" charset="0"/>
                      </a:rPr>
                      <m:t>O</m:t>
                    </m:r>
                    <m:r>
                      <a:rPr lang="en-US" altLang="ja-JP" sz="2000" i="1">
                        <a:latin typeface="Cambria Math" panose="02040503050406030204" pitchFamily="18" charset="0"/>
                        <a:ea typeface="Cambria Math" panose="02040503050406030204" pitchFamily="18" charset="0"/>
                      </a:rPr>
                      <m:t>⇄</m:t>
                    </m:r>
                    <m:r>
                      <m:rPr>
                        <m:sty m:val="p"/>
                      </m:rPr>
                      <a:rPr lang="en-US" altLang="ja-JP" sz="2000">
                        <a:latin typeface="Cambria Math" panose="02040503050406030204" pitchFamily="18" charset="0"/>
                      </a:rPr>
                      <m:t>Al</m:t>
                    </m:r>
                    <m:sSubSup>
                      <m:sSubSupPr>
                        <m:ctrlPr>
                          <a:rPr lang="en-US" altLang="ja-JP" sz="2000" i="1">
                            <a:latin typeface="Cambria Math" panose="02040503050406030204" pitchFamily="18" charset="0"/>
                          </a:rPr>
                        </m:ctrlPr>
                      </m:sSubSupPr>
                      <m:e>
                        <m:r>
                          <a:rPr lang="en-US" altLang="ja-JP" sz="2000" b="0" i="1">
                            <a:latin typeface="Cambria Math" panose="02040503050406030204" pitchFamily="18" charset="0"/>
                          </a:rPr>
                          <m:t>(</m:t>
                        </m:r>
                        <m:r>
                          <m:rPr>
                            <m:sty m:val="p"/>
                          </m:rPr>
                          <a:rPr lang="en-US" altLang="ja-JP" sz="2000" b="0">
                            <a:latin typeface="Cambria Math" panose="02040503050406030204" pitchFamily="18" charset="0"/>
                          </a:rPr>
                          <m:t>OH</m:t>
                        </m:r>
                        <m:r>
                          <a:rPr lang="en-US" altLang="ja-JP" sz="2000" b="0" i="1">
                            <a:latin typeface="Cambria Math" panose="02040503050406030204" pitchFamily="18" charset="0"/>
                          </a:rPr>
                          <m:t>)</m:t>
                        </m:r>
                      </m:e>
                      <m:sub>
                        <m:r>
                          <a:rPr lang="en-US" altLang="ja-JP" sz="2000" b="0" i="1">
                            <a:latin typeface="Cambria Math" panose="02040503050406030204" pitchFamily="18" charset="0"/>
                          </a:rPr>
                          <m:t>2</m:t>
                        </m:r>
                      </m:sub>
                      <m:sup>
                        <m:r>
                          <a:rPr lang="en-US" altLang="ja-JP" sz="2000" b="0" i="1">
                            <a:latin typeface="Cambria Math" panose="02040503050406030204" pitchFamily="18" charset="0"/>
                          </a:rPr>
                          <m:t>+</m:t>
                        </m:r>
                      </m:sup>
                    </m:sSubSup>
                    <m:r>
                      <a:rPr lang="en-US" altLang="ja-JP" sz="2000" i="1">
                        <a:latin typeface="Cambria Math" panose="02040503050406030204" pitchFamily="18" charset="0"/>
                      </a:rPr>
                      <m:t>+</m:t>
                    </m:r>
                    <m:r>
                      <a:rPr lang="en-US" altLang="ja-JP" sz="2000" b="0" i="1">
                        <a:latin typeface="Cambria Math" panose="02040503050406030204" pitchFamily="18" charset="0"/>
                      </a:rPr>
                      <m:t>2</m:t>
                    </m:r>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H</m:t>
                        </m:r>
                      </m:e>
                      <m:sup>
                        <m:r>
                          <a:rPr lang="en-US" altLang="ja-JP" sz="2000">
                            <a:latin typeface="Cambria Math" panose="02040503050406030204" pitchFamily="18" charset="0"/>
                          </a:rPr>
                          <m:t>+</m:t>
                        </m:r>
                      </m:sup>
                    </m:sSup>
                  </m:oMath>
                </a14:m>
                <a:r>
                  <a:rPr lang="en-US" altLang="ja-JP" sz="2000" b="0" dirty="0" smtClean="0">
                    <a:latin typeface="Cambria Math" panose="02040503050406030204" pitchFamily="18" charset="0"/>
                  </a:rPr>
                  <a:t>,</a:t>
                </a:r>
                <a:endParaRPr lang="en-US" altLang="ja-JP" sz="2000" b="0" dirty="0">
                  <a:latin typeface="Cambria Math" panose="02040503050406030204" pitchFamily="18" charset="0"/>
                </a:endParaRPr>
              </a:p>
              <a:p>
                <a:pPr marL="0" indent="0">
                  <a:buNone/>
                </a:pPr>
                <a:r>
                  <a:rPr lang="en-US" altLang="ja-JP" sz="2000" dirty="0"/>
                  <a:t> </a:t>
                </a:r>
                <a:r>
                  <a:rPr lang="en-US" altLang="ja-JP" sz="2000" dirty="0" smtClean="0"/>
                  <a:t>     </a:t>
                </a:r>
                <a14:m>
                  <m:oMath xmlns:m="http://schemas.openxmlformats.org/officeDocument/2006/math">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Al</m:t>
                        </m:r>
                      </m:e>
                      <m:sup>
                        <m:r>
                          <a:rPr lang="en-US" altLang="ja-JP" sz="2000">
                            <a:latin typeface="Cambria Math" panose="02040503050406030204" pitchFamily="18" charset="0"/>
                          </a:rPr>
                          <m:t>3+</m:t>
                        </m:r>
                      </m:sup>
                    </m:sSup>
                    <m:r>
                      <a:rPr lang="en-US" altLang="ja-JP" sz="2000">
                        <a:latin typeface="Cambria Math" panose="02040503050406030204" pitchFamily="18" charset="0"/>
                      </a:rPr>
                      <m:t>+</m:t>
                    </m:r>
                    <m:r>
                      <a:rPr lang="en-US" altLang="ja-JP" sz="2000" b="0" i="1">
                        <a:latin typeface="Cambria Math" panose="02040503050406030204" pitchFamily="18" charset="0"/>
                      </a:rPr>
                      <m:t>3</m:t>
                    </m:r>
                    <m:sSub>
                      <m:sSubPr>
                        <m:ctrlPr>
                          <a:rPr lang="en-US" altLang="ja-JP" sz="2000" i="1">
                            <a:latin typeface="Cambria Math" panose="02040503050406030204" pitchFamily="18" charset="0"/>
                          </a:rPr>
                        </m:ctrlPr>
                      </m:sSubPr>
                      <m:e>
                        <m:r>
                          <m:rPr>
                            <m:sty m:val="p"/>
                          </m:rPr>
                          <a:rPr lang="en-US" altLang="ja-JP" sz="2000">
                            <a:latin typeface="Cambria Math" panose="02040503050406030204" pitchFamily="18" charset="0"/>
                          </a:rPr>
                          <m:t>H</m:t>
                        </m:r>
                      </m:e>
                      <m:sub>
                        <m:r>
                          <a:rPr lang="en-US" altLang="ja-JP" sz="2000">
                            <a:latin typeface="Cambria Math" panose="02040503050406030204" pitchFamily="18" charset="0"/>
                          </a:rPr>
                          <m:t>2</m:t>
                        </m:r>
                      </m:sub>
                    </m:sSub>
                    <m:r>
                      <m:rPr>
                        <m:sty m:val="p"/>
                      </m:rPr>
                      <a:rPr lang="en-US" altLang="ja-JP" sz="2000">
                        <a:latin typeface="Cambria Math" panose="02040503050406030204" pitchFamily="18" charset="0"/>
                      </a:rPr>
                      <m:t>O</m:t>
                    </m:r>
                    <m:r>
                      <a:rPr lang="en-US" altLang="ja-JP" sz="2000" i="1">
                        <a:latin typeface="Cambria Math" panose="02040503050406030204" pitchFamily="18" charset="0"/>
                        <a:ea typeface="Cambria Math" panose="02040503050406030204" pitchFamily="18" charset="0"/>
                      </a:rPr>
                      <m:t>⇄</m:t>
                    </m:r>
                    <m:r>
                      <m:rPr>
                        <m:sty m:val="p"/>
                      </m:rPr>
                      <a:rPr lang="en-US" altLang="ja-JP" sz="2000">
                        <a:latin typeface="Cambria Math" panose="02040503050406030204" pitchFamily="18" charset="0"/>
                      </a:rPr>
                      <m:t>Al</m:t>
                    </m:r>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m:t>
                        </m:r>
                        <m:r>
                          <m:rPr>
                            <m:sty m:val="p"/>
                          </m:rPr>
                          <a:rPr lang="en-US" altLang="ja-JP" sz="2000" b="0">
                            <a:latin typeface="Cambria Math" panose="02040503050406030204" pitchFamily="18" charset="0"/>
                          </a:rPr>
                          <m:t>OH</m:t>
                        </m:r>
                        <m:r>
                          <a:rPr lang="en-US" altLang="ja-JP" sz="2000" b="0" i="1">
                            <a:latin typeface="Cambria Math" panose="02040503050406030204" pitchFamily="18" charset="0"/>
                          </a:rPr>
                          <m:t>)</m:t>
                        </m:r>
                      </m:e>
                      <m:sub>
                        <m:r>
                          <a:rPr lang="en-US" altLang="ja-JP" sz="2000" b="0" i="1">
                            <a:latin typeface="Cambria Math" panose="02040503050406030204" pitchFamily="18" charset="0"/>
                          </a:rPr>
                          <m:t>3</m:t>
                        </m:r>
                      </m:sub>
                    </m:sSub>
                    <m:r>
                      <a:rPr lang="en-US" altLang="ja-JP" sz="2000" b="0" i="1" smtClean="0">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rPr>
                      <m:t>+</m:t>
                    </m:r>
                    <m:r>
                      <a:rPr lang="en-US" altLang="ja-JP" sz="2000" b="0" i="1">
                        <a:latin typeface="Cambria Math" panose="02040503050406030204" pitchFamily="18" charset="0"/>
                      </a:rPr>
                      <m:t>3</m:t>
                    </m:r>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H</m:t>
                        </m:r>
                      </m:e>
                      <m:sup>
                        <m:r>
                          <a:rPr lang="en-US" altLang="ja-JP" sz="2000">
                            <a:latin typeface="Cambria Math" panose="02040503050406030204" pitchFamily="18" charset="0"/>
                          </a:rPr>
                          <m:t>+</m:t>
                        </m:r>
                      </m:sup>
                    </m:sSup>
                  </m:oMath>
                </a14:m>
                <a:r>
                  <a:rPr lang="en-US" altLang="ja-JP" sz="2000" b="0" dirty="0" smtClean="0"/>
                  <a:t>,</a:t>
                </a:r>
                <a:r>
                  <a:rPr lang="en-US" altLang="ja-JP" sz="2000" dirty="0" smtClean="0"/>
                  <a:t>	</a:t>
                </a:r>
                <a14:m>
                  <m:oMath xmlns:m="http://schemas.openxmlformats.org/officeDocument/2006/math">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Al</m:t>
                        </m:r>
                      </m:e>
                      <m:sup>
                        <m:r>
                          <a:rPr lang="en-US" altLang="ja-JP" sz="2000">
                            <a:latin typeface="Cambria Math" panose="02040503050406030204" pitchFamily="18" charset="0"/>
                          </a:rPr>
                          <m:t>3+</m:t>
                        </m:r>
                      </m:sup>
                    </m:sSup>
                    <m:r>
                      <a:rPr lang="en-US" altLang="ja-JP" sz="2000">
                        <a:latin typeface="Cambria Math" panose="02040503050406030204" pitchFamily="18" charset="0"/>
                      </a:rPr>
                      <m:t>+</m:t>
                    </m:r>
                    <m:r>
                      <a:rPr lang="en-US" altLang="ja-JP" sz="2000" b="0" i="1">
                        <a:latin typeface="Cambria Math" panose="02040503050406030204" pitchFamily="18" charset="0"/>
                      </a:rPr>
                      <m:t>4</m:t>
                    </m:r>
                    <m:sSub>
                      <m:sSubPr>
                        <m:ctrlPr>
                          <a:rPr lang="en-US" altLang="ja-JP" sz="2000" i="1">
                            <a:latin typeface="Cambria Math" panose="02040503050406030204" pitchFamily="18" charset="0"/>
                          </a:rPr>
                        </m:ctrlPr>
                      </m:sSubPr>
                      <m:e>
                        <m:r>
                          <m:rPr>
                            <m:sty m:val="p"/>
                          </m:rPr>
                          <a:rPr lang="en-US" altLang="ja-JP" sz="2000">
                            <a:latin typeface="Cambria Math" panose="02040503050406030204" pitchFamily="18" charset="0"/>
                          </a:rPr>
                          <m:t>H</m:t>
                        </m:r>
                      </m:e>
                      <m:sub>
                        <m:r>
                          <a:rPr lang="en-US" altLang="ja-JP" sz="2000">
                            <a:latin typeface="Cambria Math" panose="02040503050406030204" pitchFamily="18" charset="0"/>
                          </a:rPr>
                          <m:t>2</m:t>
                        </m:r>
                      </m:sub>
                    </m:sSub>
                    <m:r>
                      <m:rPr>
                        <m:sty m:val="p"/>
                      </m:rPr>
                      <a:rPr lang="en-US" altLang="ja-JP" sz="2000">
                        <a:latin typeface="Cambria Math" panose="02040503050406030204" pitchFamily="18" charset="0"/>
                      </a:rPr>
                      <m:t>O</m:t>
                    </m:r>
                    <m:r>
                      <a:rPr lang="en-US" altLang="ja-JP" sz="2000" i="1">
                        <a:latin typeface="Cambria Math" panose="02040503050406030204" pitchFamily="18" charset="0"/>
                        <a:ea typeface="Cambria Math" panose="02040503050406030204" pitchFamily="18" charset="0"/>
                      </a:rPr>
                      <m:t>⇄</m:t>
                    </m:r>
                    <m:r>
                      <m:rPr>
                        <m:sty m:val="p"/>
                      </m:rPr>
                      <a:rPr lang="en-US" altLang="ja-JP" sz="2000">
                        <a:latin typeface="Cambria Math" panose="02040503050406030204" pitchFamily="18" charset="0"/>
                      </a:rPr>
                      <m:t>Al</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m:t>
                        </m:r>
                        <m:r>
                          <m:rPr>
                            <m:sty m:val="p"/>
                          </m:rPr>
                          <a:rPr lang="en-US" altLang="ja-JP" sz="2000">
                            <a:latin typeface="Cambria Math" panose="02040503050406030204" pitchFamily="18" charset="0"/>
                          </a:rPr>
                          <m:t>OH</m:t>
                        </m:r>
                        <m:r>
                          <a:rPr lang="en-US" altLang="ja-JP" sz="2000" i="1">
                            <a:latin typeface="Cambria Math" panose="02040503050406030204" pitchFamily="18" charset="0"/>
                          </a:rPr>
                          <m:t>)</m:t>
                        </m:r>
                      </m:e>
                      <m:sub>
                        <m:r>
                          <a:rPr lang="en-US" altLang="ja-JP" sz="2000" b="0" i="1">
                            <a:latin typeface="Cambria Math" panose="02040503050406030204" pitchFamily="18" charset="0"/>
                          </a:rPr>
                          <m:t>4</m:t>
                        </m:r>
                      </m:sub>
                      <m:sup>
                        <m:r>
                          <a:rPr lang="en-US" altLang="ja-JP" sz="2000" b="0" i="1">
                            <a:latin typeface="Cambria Math" panose="02040503050406030204" pitchFamily="18" charset="0"/>
                          </a:rPr>
                          <m:t>−</m:t>
                        </m:r>
                      </m:sup>
                    </m:sSubSup>
                    <m:r>
                      <a:rPr lang="en-US" altLang="ja-JP" sz="2000" i="1">
                        <a:latin typeface="Cambria Math" panose="02040503050406030204" pitchFamily="18" charset="0"/>
                      </a:rPr>
                      <m:t>+</m:t>
                    </m:r>
                    <m:r>
                      <a:rPr lang="en-US" altLang="ja-JP" sz="2000" b="0" i="1">
                        <a:latin typeface="Cambria Math" panose="02040503050406030204" pitchFamily="18" charset="0"/>
                      </a:rPr>
                      <m:t>4</m:t>
                    </m:r>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H</m:t>
                        </m:r>
                      </m:e>
                      <m:sup>
                        <m:r>
                          <a:rPr lang="en-US" altLang="ja-JP" sz="2000">
                            <a:latin typeface="Cambria Math" panose="02040503050406030204" pitchFamily="18" charset="0"/>
                          </a:rPr>
                          <m:t>+</m:t>
                        </m:r>
                      </m:sup>
                    </m:sSup>
                  </m:oMath>
                </a14:m>
                <a:r>
                  <a:rPr lang="en-US" altLang="ja-JP" sz="2000" b="0" dirty="0" smtClean="0">
                    <a:latin typeface="Cambria Math" panose="02040503050406030204" pitchFamily="18" charset="0"/>
                  </a:rPr>
                  <a:t>.</a:t>
                </a:r>
              </a:p>
              <a:p>
                <a:r>
                  <a:rPr lang="ja-JP" altLang="en-US" b="0" dirty="0" smtClean="0"/>
                  <a:t>水酸化アルミニウム</a:t>
                </a:r>
                <a14:m>
                  <m:oMath xmlns:m="http://schemas.openxmlformats.org/officeDocument/2006/math">
                    <m:r>
                      <m:rPr>
                        <m:sty m:val="p"/>
                      </m:rPr>
                      <a:rPr lang="en-US" altLang="ja-JP" b="0" i="0" smtClean="0">
                        <a:latin typeface="Cambria Math" panose="02040503050406030204" pitchFamily="18" charset="0"/>
                      </a:rPr>
                      <m:t>Al</m:t>
                    </m:r>
                    <m:sSub>
                      <m:sSubPr>
                        <m:ctrlPr>
                          <a:rPr lang="en-US" altLang="ja-JP" b="0" i="1" smtClean="0">
                            <a:latin typeface="Cambria Math" panose="02040503050406030204" pitchFamily="18" charset="0"/>
                          </a:rPr>
                        </m:ctrlPr>
                      </m:sSubPr>
                      <m:e>
                        <m:d>
                          <m:dPr>
                            <m:ctrlPr>
                              <a:rPr lang="en-US" altLang="ja-JP" b="0" i="1" smtClean="0">
                                <a:latin typeface="Cambria Math" panose="02040503050406030204" pitchFamily="18" charset="0"/>
                              </a:rPr>
                            </m:ctrlPr>
                          </m:dPr>
                          <m:e>
                            <m:r>
                              <m:rPr>
                                <m:sty m:val="p"/>
                              </m:rPr>
                              <a:rPr lang="en-US" altLang="ja-JP" b="0" i="0" smtClean="0">
                                <a:latin typeface="Cambria Math" panose="02040503050406030204" pitchFamily="18" charset="0"/>
                              </a:rPr>
                              <m:t>OH</m:t>
                            </m:r>
                          </m:e>
                        </m:d>
                      </m:e>
                      <m:sub>
                        <m:r>
                          <a:rPr lang="en-US" altLang="ja-JP" b="0" i="0" smtClean="0">
                            <a:latin typeface="Cambria Math" panose="02040503050406030204" pitchFamily="18" charset="0"/>
                          </a:rPr>
                          <m:t>3</m:t>
                        </m:r>
                      </m:sub>
                    </m:sSub>
                  </m:oMath>
                </a14:m>
                <a:r>
                  <a:rPr lang="en-US" altLang="ja-JP" b="0" dirty="0" smtClean="0"/>
                  <a:t> </a:t>
                </a:r>
                <a:r>
                  <a:rPr lang="ja-JP" altLang="en-US" b="0" dirty="0" smtClean="0"/>
                  <a:t>は白い沈殿物となって</a:t>
                </a:r>
                <a:r>
                  <a:rPr lang="en-US" altLang="ja-JP" b="0" dirty="0" smtClean="0"/>
                  <a:t>Al</a:t>
                </a:r>
                <a:r>
                  <a:rPr lang="ja-JP" altLang="en-US" b="0" dirty="0" smtClean="0"/>
                  <a:t>上に</a:t>
                </a:r>
                <a:r>
                  <a:rPr lang="ja-JP" altLang="en-US" b="0" dirty="0"/>
                  <a:t>堆積</a:t>
                </a:r>
                <a:r>
                  <a:rPr lang="ja-JP" altLang="en-US" b="0" dirty="0" smtClean="0"/>
                  <a:t>する．</a:t>
                </a:r>
                <a:endParaRPr kumimoji="1" lang="en-US" altLang="ja-JP" b="0" dirty="0" smtClean="0"/>
              </a:p>
              <a:p>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288" y="548680"/>
                <a:ext cx="8229600" cy="4824000"/>
              </a:xfrm>
              <a:blipFill rotWithShape="0">
                <a:blip r:embed="rId3"/>
                <a:stretch>
                  <a:fillRect l="-1037" t="-1517"/>
                </a:stretch>
              </a:blipFill>
            </p:spPr>
            <p:txBody>
              <a:bodyPr/>
              <a:lstStyle/>
              <a:p>
                <a:r>
                  <a:rPr lang="ja-JP" altLang="en-US">
                    <a:noFill/>
                  </a:rPr>
                  <a:t> </a:t>
                </a:r>
              </a:p>
            </p:txBody>
          </p:sp>
        </mc:Fallback>
      </mc:AlternateContent>
      <p:sp>
        <p:nvSpPr>
          <p:cNvPr id="56" name="片側の 2 つの角を丸めた四角形 55"/>
          <p:cNvSpPr/>
          <p:nvPr/>
        </p:nvSpPr>
        <p:spPr>
          <a:xfrm>
            <a:off x="755288" y="3126449"/>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57" name="正方形/長方形 5"/>
          <p:cNvSpPr/>
          <p:nvPr/>
        </p:nvSpPr>
        <p:spPr>
          <a:xfrm>
            <a:off x="4365736" y="4915289"/>
            <a:ext cx="3960000" cy="726638"/>
          </a:xfrm>
          <a:custGeom>
            <a:avLst/>
            <a:gdLst>
              <a:gd name="connsiteX0" fmla="*/ 0 w 3960000"/>
              <a:gd name="connsiteY0" fmla="*/ 0 h 720000"/>
              <a:gd name="connsiteX1" fmla="*/ 3960000 w 3960000"/>
              <a:gd name="connsiteY1" fmla="*/ 0 h 720000"/>
              <a:gd name="connsiteX2" fmla="*/ 3960000 w 3960000"/>
              <a:gd name="connsiteY2" fmla="*/ 720000 h 720000"/>
              <a:gd name="connsiteX3" fmla="*/ 0 w 3960000"/>
              <a:gd name="connsiteY3" fmla="*/ 720000 h 720000"/>
              <a:gd name="connsiteX4" fmla="*/ 0 w 3960000"/>
              <a:gd name="connsiteY4" fmla="*/ 0 h 720000"/>
              <a:gd name="connsiteX0" fmla="*/ 0 w 3960000"/>
              <a:gd name="connsiteY0" fmla="*/ 6638 h 726638"/>
              <a:gd name="connsiteX1" fmla="*/ 2074821 w 3960000"/>
              <a:gd name="connsiteY1" fmla="*/ 0 h 726638"/>
              <a:gd name="connsiteX2" fmla="*/ 3960000 w 3960000"/>
              <a:gd name="connsiteY2" fmla="*/ 6638 h 726638"/>
              <a:gd name="connsiteX3" fmla="*/ 3960000 w 3960000"/>
              <a:gd name="connsiteY3" fmla="*/ 726638 h 726638"/>
              <a:gd name="connsiteX4" fmla="*/ 0 w 3960000"/>
              <a:gd name="connsiteY4" fmla="*/ 726638 h 726638"/>
              <a:gd name="connsiteX5" fmla="*/ 0 w 3960000"/>
              <a:gd name="connsiteY5" fmla="*/ 6638 h 726638"/>
              <a:gd name="connsiteX0" fmla="*/ 0 w 3960000"/>
              <a:gd name="connsiteY0" fmla="*/ 6638 h 726638"/>
              <a:gd name="connsiteX1" fmla="*/ 1173673 w 3960000"/>
              <a:gd name="connsiteY1" fmla="*/ 0 h 726638"/>
              <a:gd name="connsiteX2" fmla="*/ 2074821 w 3960000"/>
              <a:gd name="connsiteY2" fmla="*/ 0 h 726638"/>
              <a:gd name="connsiteX3" fmla="*/ 3960000 w 3960000"/>
              <a:gd name="connsiteY3" fmla="*/ 6638 h 726638"/>
              <a:gd name="connsiteX4" fmla="*/ 3960000 w 3960000"/>
              <a:gd name="connsiteY4" fmla="*/ 726638 h 726638"/>
              <a:gd name="connsiteX5" fmla="*/ 0 w 3960000"/>
              <a:gd name="connsiteY5" fmla="*/ 726638 h 726638"/>
              <a:gd name="connsiteX6" fmla="*/ 0 w 3960000"/>
              <a:gd name="connsiteY6" fmla="*/ 6638 h 726638"/>
              <a:gd name="connsiteX0" fmla="*/ 0 w 3960000"/>
              <a:gd name="connsiteY0" fmla="*/ 19890 h 739890"/>
              <a:gd name="connsiteX1" fmla="*/ 1173673 w 3960000"/>
              <a:gd name="connsiteY1" fmla="*/ 13252 h 739890"/>
              <a:gd name="connsiteX2" fmla="*/ 1610994 w 3960000"/>
              <a:gd name="connsiteY2" fmla="*/ 0 h 739890"/>
              <a:gd name="connsiteX3" fmla="*/ 2074821 w 3960000"/>
              <a:gd name="connsiteY3" fmla="*/ 13252 h 739890"/>
              <a:gd name="connsiteX4" fmla="*/ 3960000 w 3960000"/>
              <a:gd name="connsiteY4" fmla="*/ 19890 h 739890"/>
              <a:gd name="connsiteX5" fmla="*/ 3960000 w 3960000"/>
              <a:gd name="connsiteY5" fmla="*/ 739890 h 739890"/>
              <a:gd name="connsiteX6" fmla="*/ 0 w 3960000"/>
              <a:gd name="connsiteY6" fmla="*/ 739890 h 739890"/>
              <a:gd name="connsiteX7" fmla="*/ 0 w 3960000"/>
              <a:gd name="connsiteY7" fmla="*/ 19890 h 739890"/>
              <a:gd name="connsiteX0" fmla="*/ 0 w 3960000"/>
              <a:gd name="connsiteY0" fmla="*/ 6638 h 726638"/>
              <a:gd name="connsiteX1" fmla="*/ 1173673 w 3960000"/>
              <a:gd name="connsiteY1" fmla="*/ 0 h 726638"/>
              <a:gd name="connsiteX2" fmla="*/ 1624247 w 3960000"/>
              <a:gd name="connsiteY2" fmla="*/ 185531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0" h="726638">
                <a:moveTo>
                  <a:pt x="0" y="6638"/>
                </a:moveTo>
                <a:lnTo>
                  <a:pt x="1173673" y="0"/>
                </a:lnTo>
                <a:cubicBezTo>
                  <a:pt x="1323864" y="79513"/>
                  <a:pt x="1434300" y="106018"/>
                  <a:pt x="1624247" y="238540"/>
                </a:cubicBezTo>
                <a:cubicBezTo>
                  <a:pt x="1814194" y="92766"/>
                  <a:pt x="1924630" y="79513"/>
                  <a:pt x="2074821" y="0"/>
                </a:cubicBezTo>
                <a:lnTo>
                  <a:pt x="3960000" y="6638"/>
                </a:lnTo>
                <a:lnTo>
                  <a:pt x="3960000" y="726638"/>
                </a:lnTo>
                <a:lnTo>
                  <a:pt x="0" y="726638"/>
                </a:lnTo>
                <a:lnTo>
                  <a:pt x="0" y="6638"/>
                </a:lnTo>
                <a:close/>
              </a:path>
            </a:pathLst>
          </a:cu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8" name="正方形/長方形 57"/>
          <p:cNvSpPr/>
          <p:nvPr/>
        </p:nvSpPr>
        <p:spPr>
          <a:xfrm>
            <a:off x="395288" y="4921927"/>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630570" y="3221605"/>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65" name="テキスト ボックス 64"/>
          <p:cNvSpPr txBox="1"/>
          <p:nvPr/>
        </p:nvSpPr>
        <p:spPr>
          <a:xfrm>
            <a:off x="4129906" y="2754521"/>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66" name="グループ化 65"/>
          <p:cNvGrpSpPr/>
          <p:nvPr/>
        </p:nvGrpSpPr>
        <p:grpSpPr>
          <a:xfrm>
            <a:off x="2826942" y="3905375"/>
            <a:ext cx="572913" cy="432000"/>
            <a:chOff x="1439462" y="5625263"/>
            <a:chExt cx="572913" cy="432000"/>
          </a:xfrm>
        </p:grpSpPr>
        <p:sp>
          <p:nvSpPr>
            <p:cNvPr id="67" name="円/楕円 66"/>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101" name="グループ化 100"/>
          <p:cNvGrpSpPr/>
          <p:nvPr/>
        </p:nvGrpSpPr>
        <p:grpSpPr>
          <a:xfrm>
            <a:off x="1800501" y="3991719"/>
            <a:ext cx="572913" cy="432000"/>
            <a:chOff x="1439462" y="5625263"/>
            <a:chExt cx="572913" cy="432000"/>
          </a:xfrm>
        </p:grpSpPr>
        <p:sp>
          <p:nvSpPr>
            <p:cNvPr id="102" name="円/楕円 101"/>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3" name="テキスト ボックス 102"/>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104" name="グループ化 103"/>
          <p:cNvGrpSpPr/>
          <p:nvPr/>
        </p:nvGrpSpPr>
        <p:grpSpPr>
          <a:xfrm>
            <a:off x="1106925" y="3332675"/>
            <a:ext cx="536750" cy="432000"/>
            <a:chOff x="3488447" y="1903448"/>
            <a:chExt cx="536750" cy="432000"/>
          </a:xfrm>
        </p:grpSpPr>
        <p:sp>
          <p:nvSpPr>
            <p:cNvPr id="105" name="円/楕円 10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6" name="テキスト ボックス 10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6" name="テキスト ボックス 10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07" name="グループ化 106"/>
          <p:cNvGrpSpPr/>
          <p:nvPr/>
        </p:nvGrpSpPr>
        <p:grpSpPr>
          <a:xfrm>
            <a:off x="2992727" y="3381325"/>
            <a:ext cx="536750" cy="432000"/>
            <a:chOff x="3488447" y="1903448"/>
            <a:chExt cx="536750" cy="432000"/>
          </a:xfrm>
        </p:grpSpPr>
        <p:sp>
          <p:nvSpPr>
            <p:cNvPr id="108" name="円/楕円 10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9" name="テキスト ボックス 10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10" name="グループ化 109"/>
          <p:cNvGrpSpPr/>
          <p:nvPr/>
        </p:nvGrpSpPr>
        <p:grpSpPr>
          <a:xfrm>
            <a:off x="1937358" y="3449576"/>
            <a:ext cx="536750" cy="432000"/>
            <a:chOff x="3488447" y="1903448"/>
            <a:chExt cx="536750" cy="432000"/>
          </a:xfrm>
        </p:grpSpPr>
        <p:sp>
          <p:nvSpPr>
            <p:cNvPr id="111" name="円/楕円 110"/>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2" name="テキスト ボックス 111"/>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sp>
        <p:nvSpPr>
          <p:cNvPr id="113" name="右カーブ矢印 112"/>
          <p:cNvSpPr/>
          <p:nvPr/>
        </p:nvSpPr>
        <p:spPr>
          <a:xfrm rot="16200000">
            <a:off x="4185736" y="4032950"/>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147" name="テキスト ボックス 146"/>
          <p:cNvSpPr txBox="1"/>
          <p:nvPr/>
        </p:nvSpPr>
        <p:spPr>
          <a:xfrm>
            <a:off x="6160429" y="5286449"/>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151" name="フリーフォーム 150"/>
          <p:cNvSpPr/>
          <p:nvPr/>
        </p:nvSpPr>
        <p:spPr>
          <a:xfrm>
            <a:off x="4281382" y="4701741"/>
            <a:ext cx="2444511" cy="311337"/>
          </a:xfrm>
          <a:custGeom>
            <a:avLst/>
            <a:gdLst>
              <a:gd name="connsiteX0" fmla="*/ 15240 w 1371600"/>
              <a:gd name="connsiteY0" fmla="*/ 259080 h 350520"/>
              <a:gd name="connsiteX1" fmla="*/ 228600 w 1371600"/>
              <a:gd name="connsiteY1" fmla="*/ 0 h 350520"/>
              <a:gd name="connsiteX2" fmla="*/ 701040 w 1371600"/>
              <a:gd name="connsiteY2" fmla="*/ 15240 h 350520"/>
              <a:gd name="connsiteX3" fmla="*/ 1066800 w 1371600"/>
              <a:gd name="connsiteY3" fmla="*/ 0 h 350520"/>
              <a:gd name="connsiteX4" fmla="*/ 1325880 w 1371600"/>
              <a:gd name="connsiteY4" fmla="*/ 167640 h 350520"/>
              <a:gd name="connsiteX5" fmla="*/ 1371600 w 1371600"/>
              <a:gd name="connsiteY5" fmla="*/ 335280 h 350520"/>
              <a:gd name="connsiteX6" fmla="*/ 0 w 1371600"/>
              <a:gd name="connsiteY6" fmla="*/ 350520 h 350520"/>
              <a:gd name="connsiteX7" fmla="*/ 15240 w 1371600"/>
              <a:gd name="connsiteY7" fmla="*/ 259080 h 350520"/>
              <a:gd name="connsiteX0" fmla="*/ 15240 w 1371600"/>
              <a:gd name="connsiteY0" fmla="*/ 288757 h 380197"/>
              <a:gd name="connsiteX1" fmla="*/ 76200 w 1371600"/>
              <a:gd name="connsiteY1" fmla="*/ 0 h 380197"/>
              <a:gd name="connsiteX2" fmla="*/ 701040 w 1371600"/>
              <a:gd name="connsiteY2" fmla="*/ 44917 h 380197"/>
              <a:gd name="connsiteX3" fmla="*/ 1066800 w 1371600"/>
              <a:gd name="connsiteY3" fmla="*/ 29677 h 380197"/>
              <a:gd name="connsiteX4" fmla="*/ 1325880 w 1371600"/>
              <a:gd name="connsiteY4" fmla="*/ 197317 h 380197"/>
              <a:gd name="connsiteX5" fmla="*/ 1371600 w 1371600"/>
              <a:gd name="connsiteY5" fmla="*/ 364957 h 380197"/>
              <a:gd name="connsiteX6" fmla="*/ 0 w 1371600"/>
              <a:gd name="connsiteY6" fmla="*/ 380197 h 380197"/>
              <a:gd name="connsiteX7" fmla="*/ 15240 w 1371600"/>
              <a:gd name="connsiteY7" fmla="*/ 288757 h 380197"/>
              <a:gd name="connsiteX0" fmla="*/ 15240 w 1371600"/>
              <a:gd name="connsiteY0" fmla="*/ 288757 h 380197"/>
              <a:gd name="connsiteX1" fmla="*/ 76200 w 1371600"/>
              <a:gd name="connsiteY1" fmla="*/ 0 h 380197"/>
              <a:gd name="connsiteX2" fmla="*/ 701040 w 1371600"/>
              <a:gd name="connsiteY2" fmla="*/ 44917 h 380197"/>
              <a:gd name="connsiteX3" fmla="*/ 1013792 w 1371600"/>
              <a:gd name="connsiteY3" fmla="*/ 119093 h 380197"/>
              <a:gd name="connsiteX4" fmla="*/ 1325880 w 1371600"/>
              <a:gd name="connsiteY4" fmla="*/ 197317 h 380197"/>
              <a:gd name="connsiteX5" fmla="*/ 1371600 w 1371600"/>
              <a:gd name="connsiteY5" fmla="*/ 364957 h 380197"/>
              <a:gd name="connsiteX6" fmla="*/ 0 w 1371600"/>
              <a:gd name="connsiteY6" fmla="*/ 380197 h 380197"/>
              <a:gd name="connsiteX7" fmla="*/ 15240 w 1371600"/>
              <a:gd name="connsiteY7" fmla="*/ 288757 h 380197"/>
              <a:gd name="connsiteX0" fmla="*/ 15240 w 1371600"/>
              <a:gd name="connsiteY0" fmla="*/ 288757 h 380197"/>
              <a:gd name="connsiteX1" fmla="*/ 76200 w 1371600"/>
              <a:gd name="connsiteY1" fmla="*/ 0 h 380197"/>
              <a:gd name="connsiteX2" fmla="*/ 701040 w 1371600"/>
              <a:gd name="connsiteY2" fmla="*/ 44917 h 380197"/>
              <a:gd name="connsiteX3" fmla="*/ 1017870 w 1371600"/>
              <a:gd name="connsiteY3" fmla="*/ 96739 h 380197"/>
              <a:gd name="connsiteX4" fmla="*/ 1325880 w 1371600"/>
              <a:gd name="connsiteY4" fmla="*/ 197317 h 380197"/>
              <a:gd name="connsiteX5" fmla="*/ 1371600 w 1371600"/>
              <a:gd name="connsiteY5" fmla="*/ 364957 h 380197"/>
              <a:gd name="connsiteX6" fmla="*/ 0 w 1371600"/>
              <a:gd name="connsiteY6" fmla="*/ 380197 h 380197"/>
              <a:gd name="connsiteX7" fmla="*/ 15240 w 1371600"/>
              <a:gd name="connsiteY7" fmla="*/ 288757 h 3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380197">
                <a:moveTo>
                  <a:pt x="15240" y="288757"/>
                </a:moveTo>
                <a:lnTo>
                  <a:pt x="76200" y="0"/>
                </a:lnTo>
                <a:lnTo>
                  <a:pt x="701040" y="44917"/>
                </a:lnTo>
                <a:lnTo>
                  <a:pt x="1017870" y="96739"/>
                </a:lnTo>
                <a:lnTo>
                  <a:pt x="1325880" y="197317"/>
                </a:lnTo>
                <a:lnTo>
                  <a:pt x="1371600" y="364957"/>
                </a:lnTo>
                <a:lnTo>
                  <a:pt x="0" y="380197"/>
                </a:lnTo>
                <a:lnTo>
                  <a:pt x="15240" y="288757"/>
                </a:lnTo>
                <a:close/>
              </a:path>
            </a:pathLst>
          </a:custGeom>
          <a:solidFill>
            <a:sysClr val="window" lastClr="FFFFFF"/>
          </a:solidFill>
          <a:ln w="12700" cap="flat" cmpd="sng" algn="ctr">
            <a:solidFill>
              <a:srgbClr val="5B9BD5">
                <a:shade val="50000"/>
              </a:srgbClr>
            </a:solid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endParaRPr>
          </a:p>
        </p:txBody>
      </p:sp>
      <p:grpSp>
        <p:nvGrpSpPr>
          <p:cNvPr id="63" name="グループ化 62"/>
          <p:cNvGrpSpPr/>
          <p:nvPr/>
        </p:nvGrpSpPr>
        <p:grpSpPr>
          <a:xfrm>
            <a:off x="6725893" y="4246799"/>
            <a:ext cx="475836" cy="432000"/>
            <a:chOff x="1547553" y="2102196"/>
            <a:chExt cx="475836" cy="432000"/>
          </a:xfrm>
        </p:grpSpPr>
        <p:sp>
          <p:nvSpPr>
            <p:cNvPr id="64" name="円/楕円 6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9" name="テキスト ボックス 68"/>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9" name="テキスト ボックス 68"/>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70" name="グループ化 69"/>
          <p:cNvGrpSpPr/>
          <p:nvPr/>
        </p:nvGrpSpPr>
        <p:grpSpPr>
          <a:xfrm>
            <a:off x="4073651" y="4277789"/>
            <a:ext cx="475836" cy="432000"/>
            <a:chOff x="1547553" y="2102196"/>
            <a:chExt cx="475836" cy="432000"/>
          </a:xfrm>
        </p:grpSpPr>
        <p:sp>
          <p:nvSpPr>
            <p:cNvPr id="71" name="円/楕円 7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2" name="テキスト ボックス 7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73" name="グループ化 72"/>
          <p:cNvGrpSpPr/>
          <p:nvPr/>
        </p:nvGrpSpPr>
        <p:grpSpPr>
          <a:xfrm>
            <a:off x="5718500" y="3428449"/>
            <a:ext cx="475836" cy="432000"/>
            <a:chOff x="1547553" y="2102196"/>
            <a:chExt cx="475836" cy="432000"/>
          </a:xfrm>
        </p:grpSpPr>
        <p:sp>
          <p:nvSpPr>
            <p:cNvPr id="74" name="円/楕円 7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5" name="テキスト ボックス 7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76" name="グループ化 75"/>
          <p:cNvGrpSpPr/>
          <p:nvPr/>
        </p:nvGrpSpPr>
        <p:grpSpPr>
          <a:xfrm>
            <a:off x="7165503" y="3336342"/>
            <a:ext cx="455894" cy="432000"/>
            <a:chOff x="5971138" y="5878618"/>
            <a:chExt cx="455894" cy="432000"/>
          </a:xfrm>
        </p:grpSpPr>
        <p:sp>
          <p:nvSpPr>
            <p:cNvPr id="77" name="円/楕円 76"/>
            <p:cNvSpPr/>
            <p:nvPr/>
          </p:nvSpPr>
          <p:spPr>
            <a:xfrm>
              <a:off x="5983085" y="5878618"/>
              <a:ext cx="432000" cy="43200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8" name="テキスト ボックス 77"/>
                <p:cNvSpPr txBox="1"/>
                <p:nvPr/>
              </p:nvSpPr>
              <p:spPr>
                <a:xfrm>
                  <a:off x="5971138" y="5959381"/>
                  <a:ext cx="455894"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5971138" y="5959381"/>
                  <a:ext cx="455894"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79" name="グループ化 78"/>
          <p:cNvGrpSpPr/>
          <p:nvPr/>
        </p:nvGrpSpPr>
        <p:grpSpPr>
          <a:xfrm>
            <a:off x="5955372" y="4179380"/>
            <a:ext cx="455894" cy="432000"/>
            <a:chOff x="5971138" y="5878618"/>
            <a:chExt cx="455894" cy="432000"/>
          </a:xfrm>
        </p:grpSpPr>
        <p:sp>
          <p:nvSpPr>
            <p:cNvPr id="80" name="円/楕円 79"/>
            <p:cNvSpPr/>
            <p:nvPr/>
          </p:nvSpPr>
          <p:spPr>
            <a:xfrm>
              <a:off x="5983085" y="5878618"/>
              <a:ext cx="432000" cy="43200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1" name="テキスト ボックス 80"/>
                <p:cNvSpPr txBox="1"/>
                <p:nvPr/>
              </p:nvSpPr>
              <p:spPr>
                <a:xfrm>
                  <a:off x="5971138" y="5959381"/>
                  <a:ext cx="455894"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5971138" y="5959381"/>
                  <a:ext cx="455894"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82" name="グループ化 81"/>
          <p:cNvGrpSpPr/>
          <p:nvPr/>
        </p:nvGrpSpPr>
        <p:grpSpPr>
          <a:xfrm>
            <a:off x="5063624" y="3338279"/>
            <a:ext cx="455894" cy="432000"/>
            <a:chOff x="5971138" y="5878618"/>
            <a:chExt cx="455894" cy="432000"/>
          </a:xfrm>
        </p:grpSpPr>
        <p:sp>
          <p:nvSpPr>
            <p:cNvPr id="83" name="円/楕円 82"/>
            <p:cNvSpPr/>
            <p:nvPr/>
          </p:nvSpPr>
          <p:spPr>
            <a:xfrm>
              <a:off x="5983085" y="5878618"/>
              <a:ext cx="432000" cy="43200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4" name="テキスト ボックス 83"/>
                <p:cNvSpPr txBox="1"/>
                <p:nvPr/>
              </p:nvSpPr>
              <p:spPr>
                <a:xfrm>
                  <a:off x="5971138" y="5959381"/>
                  <a:ext cx="455894"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4" name="テキスト ボックス 83"/>
                <p:cNvSpPr txBox="1">
                  <a:spLocks noRot="1" noChangeAspect="1" noMove="1" noResize="1" noEditPoints="1" noAdjustHandles="1" noChangeArrowheads="1" noChangeShapeType="1" noTextEdit="1"/>
                </p:cNvSpPr>
                <p:nvPr/>
              </p:nvSpPr>
              <p:spPr>
                <a:xfrm>
                  <a:off x="5971138" y="5959381"/>
                  <a:ext cx="455894" cy="307777"/>
                </a:xfrm>
                <a:prstGeom prst="rect">
                  <a:avLst/>
                </a:prstGeom>
                <a:blipFill rotWithShape="0">
                  <a:blip r:embed="rId11"/>
                  <a:stretch>
                    <a:fillRect/>
                  </a:stretch>
                </a:blipFill>
              </p:spPr>
              <p:txBody>
                <a:bodyPr/>
                <a:lstStyle/>
                <a:p>
                  <a:r>
                    <a:rPr lang="ja-JP" altLang="en-US">
                      <a:noFill/>
                    </a:rPr>
                    <a:t> </a:t>
                  </a:r>
                </a:p>
              </p:txBody>
            </p:sp>
          </mc:Fallback>
        </mc:AlternateContent>
      </p:grpSp>
      <p:pic>
        <p:nvPicPr>
          <p:cNvPr id="85" name="図 84"/>
          <p:cNvPicPr>
            <a:picLocks noChangeAspect="1"/>
          </p:cNvPicPr>
          <p:nvPr/>
        </p:nvPicPr>
        <p:blipFill>
          <a:blip r:embed="rId12"/>
          <a:stretch>
            <a:fillRect/>
          </a:stretch>
        </p:blipFill>
        <p:spPr>
          <a:xfrm>
            <a:off x="5053653" y="3869072"/>
            <a:ext cx="897409" cy="726706"/>
          </a:xfrm>
          <a:prstGeom prst="rect">
            <a:avLst/>
          </a:prstGeom>
        </p:spPr>
      </p:pic>
      <p:pic>
        <p:nvPicPr>
          <p:cNvPr id="86" name="図 85"/>
          <p:cNvPicPr>
            <a:picLocks noChangeAspect="1"/>
          </p:cNvPicPr>
          <p:nvPr/>
        </p:nvPicPr>
        <p:blipFill>
          <a:blip r:embed="rId13"/>
          <a:stretch>
            <a:fillRect/>
          </a:stretch>
        </p:blipFill>
        <p:spPr>
          <a:xfrm>
            <a:off x="4273730" y="3556310"/>
            <a:ext cx="912041" cy="780356"/>
          </a:xfrm>
          <a:prstGeom prst="rect">
            <a:avLst/>
          </a:prstGeom>
        </p:spPr>
      </p:pic>
      <p:pic>
        <p:nvPicPr>
          <p:cNvPr id="87" name="図 86"/>
          <p:cNvPicPr>
            <a:picLocks noChangeAspect="1"/>
          </p:cNvPicPr>
          <p:nvPr/>
        </p:nvPicPr>
        <p:blipFill>
          <a:blip r:embed="rId14"/>
          <a:stretch>
            <a:fillRect/>
          </a:stretch>
        </p:blipFill>
        <p:spPr>
          <a:xfrm>
            <a:off x="6399226" y="3317691"/>
            <a:ext cx="619407" cy="770601"/>
          </a:xfrm>
          <a:prstGeom prst="rect">
            <a:avLst/>
          </a:prstGeom>
        </p:spPr>
      </p:pic>
      <p:pic>
        <p:nvPicPr>
          <p:cNvPr id="88" name="図 87"/>
          <p:cNvPicPr>
            <a:picLocks noChangeAspect="1"/>
          </p:cNvPicPr>
          <p:nvPr/>
        </p:nvPicPr>
        <p:blipFill>
          <a:blip r:embed="rId15"/>
          <a:stretch>
            <a:fillRect/>
          </a:stretch>
        </p:blipFill>
        <p:spPr>
          <a:xfrm>
            <a:off x="7172564" y="3946388"/>
            <a:ext cx="648670" cy="546249"/>
          </a:xfrm>
          <a:prstGeom prst="rect">
            <a:avLst/>
          </a:prstGeom>
        </p:spPr>
      </p:pic>
      <p:sp>
        <p:nvSpPr>
          <p:cNvPr id="89" name="上矢印 88"/>
          <p:cNvSpPr/>
          <p:nvPr/>
        </p:nvSpPr>
        <p:spPr>
          <a:xfrm rot="10800000">
            <a:off x="5403155" y="4482839"/>
            <a:ext cx="155567" cy="253185"/>
          </a:xfrm>
          <a:prstGeom prst="upArrow">
            <a:avLst/>
          </a:prstGeom>
          <a:solidFill>
            <a:sysClr val="window" lastClr="FFFFFF"/>
          </a:solidFill>
          <a:ln w="12700" cap="flat" cmpd="sng" algn="ctr">
            <a:solidFill>
              <a:srgbClr val="FF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sz="3200" dirty="0"/>
              <a:t>塩水膜下におけるガルバニック腐食メカニズム</a:t>
            </a:r>
            <a:endParaRPr kumimoji="1" lang="ja-JP" altLang="en-US" sz="3200" dirty="0"/>
          </a:p>
        </p:txBody>
      </p:sp>
      <p:grpSp>
        <p:nvGrpSpPr>
          <p:cNvPr id="60" name="グループ化 59"/>
          <p:cNvGrpSpPr/>
          <p:nvPr/>
        </p:nvGrpSpPr>
        <p:grpSpPr>
          <a:xfrm>
            <a:off x="758727" y="4005064"/>
            <a:ext cx="572913" cy="432000"/>
            <a:chOff x="1439462" y="5625263"/>
            <a:chExt cx="572913" cy="432000"/>
          </a:xfrm>
        </p:grpSpPr>
        <p:sp>
          <p:nvSpPr>
            <p:cNvPr id="61" name="円/楕円 60"/>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2" name="テキスト ボックス 61"/>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16"/>
                  <a:stretch>
                    <a:fillRect/>
                  </a:stretch>
                </a:blipFill>
              </p:spPr>
              <p:txBody>
                <a:bodyPr/>
                <a:lstStyle/>
                <a:p>
                  <a:r>
                    <a:rPr lang="ja-JP" altLang="en-US">
                      <a:noFill/>
                    </a:rPr>
                    <a:t> </a:t>
                  </a:r>
                </a:p>
              </p:txBody>
            </p:sp>
          </mc:Fallback>
        </mc:AlternateContent>
      </p:grpSp>
      <p:sp>
        <p:nvSpPr>
          <p:cNvPr id="93" name="テキスト ボックス 92"/>
          <p:cNvSpPr txBox="1"/>
          <p:nvPr/>
        </p:nvSpPr>
        <p:spPr>
          <a:xfrm>
            <a:off x="2046512" y="5279522"/>
            <a:ext cx="453970" cy="369332"/>
          </a:xfrm>
          <a:prstGeom prst="rect">
            <a:avLst/>
          </a:prstGeom>
          <a:noFill/>
        </p:spPr>
        <p:txBody>
          <a:bodyPr wrap="none" rtlCol="0">
            <a:spAutoFit/>
          </a:bodyPr>
          <a:lstStyle/>
          <a:p>
            <a:pPr>
              <a:defRPr/>
            </a:pPr>
            <a:r>
              <a:rPr kumimoji="0" lang="en-US" altLang="ja-JP" kern="0" dirty="0" smtClean="0">
                <a:solidFill>
                  <a:prstClr val="white"/>
                </a:solidFill>
                <a:latin typeface="Calibri" panose="020F0502020204030204"/>
                <a:ea typeface="ＭＳ Ｐゴシック" panose="020B0600070205080204" pitchFamily="50" charset="-128"/>
              </a:rPr>
              <a:t>GC</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94" name="テキスト ボックス 93"/>
          <p:cNvSpPr txBox="1"/>
          <p:nvPr/>
        </p:nvSpPr>
        <p:spPr>
          <a:xfrm>
            <a:off x="5292080" y="5762578"/>
            <a:ext cx="1774845" cy="369332"/>
          </a:xfrm>
          <a:prstGeom prst="rect">
            <a:avLst/>
          </a:prstGeom>
          <a:noFill/>
        </p:spPr>
        <p:txBody>
          <a:bodyPr wrap="none" rtlCol="0">
            <a:spAutoFit/>
          </a:bodyPr>
          <a:lstStyle/>
          <a:p>
            <a:r>
              <a:rPr kumimoji="1" lang="en-US" altLang="ja-JP" dirty="0" smtClean="0">
                <a:solidFill>
                  <a:srgbClr val="104AEE"/>
                </a:solidFill>
              </a:rPr>
              <a:t>Lower </a:t>
            </a:r>
            <a:r>
              <a:rPr lang="en-US" altLang="ja-JP" dirty="0">
                <a:solidFill>
                  <a:srgbClr val="104AEE"/>
                </a:solidFill>
              </a:rPr>
              <a:t>P</a:t>
            </a:r>
            <a:r>
              <a:rPr kumimoji="1" lang="en-US" altLang="ja-JP" dirty="0" smtClean="0">
                <a:solidFill>
                  <a:srgbClr val="104AEE"/>
                </a:solidFill>
              </a:rPr>
              <a:t>otential</a:t>
            </a:r>
            <a:endParaRPr kumimoji="1" lang="ja-JP" altLang="en-US" dirty="0">
              <a:solidFill>
                <a:srgbClr val="104AEE"/>
              </a:solidFill>
            </a:endParaRPr>
          </a:p>
        </p:txBody>
      </p:sp>
      <p:sp>
        <p:nvSpPr>
          <p:cNvPr id="95" name="テキスト ボックス 94"/>
          <p:cNvSpPr txBox="1"/>
          <p:nvPr/>
        </p:nvSpPr>
        <p:spPr>
          <a:xfrm>
            <a:off x="1683164" y="5762578"/>
            <a:ext cx="1826141" cy="369332"/>
          </a:xfrm>
          <a:prstGeom prst="rect">
            <a:avLst/>
          </a:prstGeom>
          <a:noFill/>
        </p:spPr>
        <p:txBody>
          <a:bodyPr wrap="none" rtlCol="0">
            <a:spAutoFit/>
          </a:bodyPr>
          <a:lstStyle/>
          <a:p>
            <a:r>
              <a:rPr lang="en-US" altLang="ja-JP" dirty="0" smtClean="0">
                <a:solidFill>
                  <a:srgbClr val="FF0000"/>
                </a:solidFill>
              </a:rPr>
              <a:t>Higher</a:t>
            </a:r>
            <a:r>
              <a:rPr kumimoji="1" lang="en-US" altLang="ja-JP" dirty="0" smtClean="0">
                <a:solidFill>
                  <a:srgbClr val="FF0000"/>
                </a:solidFill>
              </a:rPr>
              <a:t> </a:t>
            </a:r>
            <a:r>
              <a:rPr lang="en-US" altLang="ja-JP" dirty="0">
                <a:solidFill>
                  <a:srgbClr val="FF0000"/>
                </a:solidFill>
              </a:rPr>
              <a:t>P</a:t>
            </a:r>
            <a:r>
              <a:rPr kumimoji="1" lang="en-US" altLang="ja-JP" dirty="0" smtClean="0">
                <a:solidFill>
                  <a:srgbClr val="FF0000"/>
                </a:solidFill>
              </a:rPr>
              <a:t>otential</a:t>
            </a:r>
            <a:endParaRPr kumimoji="1" lang="ja-JP" altLang="en-US" dirty="0">
              <a:solidFill>
                <a:srgbClr val="FF0000"/>
              </a:solidFill>
            </a:endParaRPr>
          </a:p>
        </p:txBody>
      </p:sp>
      <p:sp>
        <p:nvSpPr>
          <p:cNvPr id="91" name="テキスト ボックス 90"/>
          <p:cNvSpPr txBox="1"/>
          <p:nvPr/>
        </p:nvSpPr>
        <p:spPr>
          <a:xfrm>
            <a:off x="3569593" y="5479450"/>
            <a:ext cx="1642181" cy="369332"/>
          </a:xfrm>
          <a:prstGeom prst="rect">
            <a:avLst/>
          </a:prstGeom>
          <a:solidFill>
            <a:schemeClr val="bg1"/>
          </a:solidFill>
          <a:effectLst>
            <a:softEdge rad="63500"/>
          </a:effectLst>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Flow of </a:t>
            </a:r>
            <a:r>
              <a:rPr lang="en-US" altLang="ja-JP" dirty="0" smtClean="0">
                <a:solidFill>
                  <a:prstClr val="black"/>
                </a:solidFill>
                <a:latin typeface="Calibri" panose="020F0502020204030204"/>
                <a:ea typeface="ＭＳ Ｐゴシック" panose="020B0600070205080204" pitchFamily="50" charset="-128"/>
              </a:rPr>
              <a:t>Current</a:t>
            </a:r>
            <a:endParaRPr lang="en-US" altLang="ja-JP"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011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par>
                                <p:cTn id="13" presetID="10" presetClass="exit" presetSubtype="0" fill="hold" nodeType="with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89"/>
                                        </p:tgtEl>
                                      </p:cBhvr>
                                    </p:animEffect>
                                    <p:set>
                                      <p:cBhvr>
                                        <p:cTn id="18" dur="1" fill="hold">
                                          <p:stCondLst>
                                            <p:cond delay="4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89" grpId="0" animBg="1"/>
      <p:bldP spid="8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88840"/>
            <a:ext cx="8857109" cy="1800200"/>
          </a:xfrm>
        </p:spPr>
        <p:txBody>
          <a:bodyPr/>
          <a:lstStyle/>
          <a:p>
            <a:pPr algn="ctr"/>
            <a:r>
              <a:rPr lang="ja-JP" altLang="en-US" dirty="0"/>
              <a:t>数値</a:t>
            </a:r>
            <a:r>
              <a:rPr lang="ja-JP" altLang="en-US" dirty="0" smtClean="0"/>
              <a:t>解析手法</a:t>
            </a:r>
            <a:endParaRPr kumimoji="1" lang="ja-JP" altLang="en-US" sz="3600" dirty="0">
              <a:solidFill>
                <a:schemeClr val="tx1"/>
              </a:solidFill>
            </a:endParaRPr>
          </a:p>
        </p:txBody>
      </p:sp>
    </p:spTree>
    <p:extLst>
      <p:ext uri="{BB962C8B-B14F-4D97-AF65-F5344CB8AC3E}">
        <p14:creationId xmlns:p14="http://schemas.microsoft.com/office/powerpoint/2010/main" val="2839359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数値解析手法の</a:t>
            </a:r>
            <a:r>
              <a:rPr lang="ja-JP" altLang="en-US" dirty="0"/>
              <a:t>概略</a:t>
            </a:r>
            <a:endParaRPr kumimoji="1" lang="ja-JP" altLang="en-US" dirty="0"/>
          </a:p>
        </p:txBody>
      </p:sp>
      <p:sp>
        <p:nvSpPr>
          <p:cNvPr id="3" name="コンテンツ プレースホルダー 2"/>
          <p:cNvSpPr>
            <a:spLocks noGrp="1"/>
          </p:cNvSpPr>
          <p:nvPr>
            <p:ph idx="1"/>
          </p:nvPr>
        </p:nvSpPr>
        <p:spPr>
          <a:xfrm>
            <a:off x="179389" y="828000"/>
            <a:ext cx="3901584" cy="4824000"/>
          </a:xfrm>
        </p:spPr>
        <p:txBody>
          <a:bodyPr/>
          <a:lstStyle/>
          <a:p>
            <a:r>
              <a:rPr kumimoji="1" lang="ja-JP" altLang="en-US" dirty="0" smtClean="0"/>
              <a:t>腐食の支配方程式を境界条件の元で</a:t>
            </a:r>
            <a:r>
              <a:rPr kumimoji="1" lang="ja-JP" altLang="en-US" dirty="0" smtClean="0">
                <a:solidFill>
                  <a:srgbClr val="FF0000"/>
                </a:solidFill>
              </a:rPr>
              <a:t>有限体積法</a:t>
            </a:r>
            <a:r>
              <a:rPr lang="ja-JP" altLang="en-US" dirty="0" smtClean="0"/>
              <a:t>を用いて解くことで，腐食を再現する．</a:t>
            </a:r>
            <a:endParaRPr kumimoji="1" lang="en-US" altLang="ja-JP" dirty="0" smtClean="0"/>
          </a:p>
          <a:p>
            <a:r>
              <a:rPr kumimoji="1" lang="ja-JP" altLang="en-US" dirty="0" smtClean="0"/>
              <a:t>支配方程式は３ステップに分けて計算する</a:t>
            </a:r>
            <a:endParaRPr kumimoji="1" lang="ja-JP" altLang="en-US" dirty="0"/>
          </a:p>
        </p:txBody>
      </p:sp>
      <p:grpSp>
        <p:nvGrpSpPr>
          <p:cNvPr id="14" name="グループ化 13"/>
          <p:cNvGrpSpPr/>
          <p:nvPr/>
        </p:nvGrpSpPr>
        <p:grpSpPr>
          <a:xfrm>
            <a:off x="4309488" y="660929"/>
            <a:ext cx="4502328" cy="5322080"/>
            <a:chOff x="3647737" y="806266"/>
            <a:chExt cx="4321300" cy="5322080"/>
          </a:xfrm>
        </p:grpSpPr>
        <p:sp>
          <p:nvSpPr>
            <p:cNvPr id="15" name="テキスト ボックス 14"/>
            <p:cNvSpPr txBox="1"/>
            <p:nvPr/>
          </p:nvSpPr>
          <p:spPr>
            <a:xfrm>
              <a:off x="3665993" y="1522237"/>
              <a:ext cx="4283968" cy="400110"/>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000" b="1" dirty="0" err="1" smtClean="0"/>
                <a:t>VOF</a:t>
              </a:r>
              <a:r>
                <a:rPr lang="ja-JP" altLang="en-US" sz="2000" b="1" dirty="0" smtClean="0"/>
                <a:t>を元に金属形状を生成</a:t>
              </a:r>
              <a:endParaRPr kumimoji="1" lang="ja-JP" altLang="en-US" sz="2000" b="1" dirty="0"/>
            </a:p>
          </p:txBody>
        </p:sp>
        <p:sp>
          <p:nvSpPr>
            <p:cNvPr id="16" name="テキスト ボックス 15"/>
            <p:cNvSpPr txBox="1"/>
            <p:nvPr/>
          </p:nvSpPr>
          <p:spPr>
            <a:xfrm>
              <a:off x="3656865" y="2204864"/>
              <a:ext cx="4302224"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u="sng" dirty="0"/>
                <a:t>静電場</a:t>
              </a:r>
              <a:r>
                <a:rPr lang="ja-JP" altLang="en-US" sz="2000" b="1" u="sng" dirty="0" smtClean="0"/>
                <a:t>解析</a:t>
              </a:r>
              <a:endParaRPr lang="en-US" altLang="ja-JP" sz="2000" b="1" u="sng" dirty="0" smtClean="0"/>
            </a:p>
            <a:p>
              <a:pPr algn="ctr"/>
              <a:r>
                <a:rPr lang="ja-JP" altLang="en-US" sz="2000" b="1" dirty="0" smtClean="0"/>
                <a:t>電流密度を計算</a:t>
              </a:r>
              <a:endParaRPr kumimoji="1" lang="ja-JP" altLang="en-US" sz="2000" b="1" dirty="0"/>
            </a:p>
          </p:txBody>
        </p:sp>
        <p:sp>
          <p:nvSpPr>
            <p:cNvPr id="17" name="テキスト ボックス 16"/>
            <p:cNvSpPr txBox="1"/>
            <p:nvPr/>
          </p:nvSpPr>
          <p:spPr>
            <a:xfrm>
              <a:off x="3647737" y="3140968"/>
              <a:ext cx="4320480"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u="sng" dirty="0" smtClean="0"/>
                <a:t>物質移動解析</a:t>
              </a:r>
              <a:endParaRPr lang="en-US" altLang="ja-JP" sz="2000" b="1" u="sng" dirty="0" smtClean="0"/>
            </a:p>
            <a:p>
              <a:pPr algn="ctr"/>
              <a:r>
                <a:rPr lang="ja-JP" altLang="en-US" sz="2000" b="1" dirty="0"/>
                <a:t>モル</a:t>
              </a:r>
              <a:r>
                <a:rPr lang="ja-JP" altLang="en-US" sz="2000" b="1" dirty="0" smtClean="0"/>
                <a:t>流束密度を計算</a:t>
              </a:r>
              <a:endParaRPr kumimoji="1" lang="ja-JP" altLang="en-US" sz="2000" b="1" dirty="0"/>
            </a:p>
          </p:txBody>
        </p:sp>
        <p:sp>
          <p:nvSpPr>
            <p:cNvPr id="18" name="テキスト ボックス 17"/>
            <p:cNvSpPr txBox="1"/>
            <p:nvPr/>
          </p:nvSpPr>
          <p:spPr>
            <a:xfrm>
              <a:off x="3647737" y="5013176"/>
              <a:ext cx="4320480" cy="400110"/>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a:t>各セル</a:t>
              </a:r>
              <a:r>
                <a:rPr lang="ja-JP" altLang="en-US" sz="2000" b="1" dirty="0" smtClean="0"/>
                <a:t>の</a:t>
              </a:r>
              <a:r>
                <a:rPr lang="en-US" altLang="ja-JP" sz="2000" b="1" dirty="0" err="1" smtClean="0"/>
                <a:t>VOF</a:t>
              </a:r>
              <a:r>
                <a:rPr lang="ja-JP" altLang="en-US" sz="2000" b="1" dirty="0" smtClean="0"/>
                <a:t>を更新</a:t>
              </a:r>
              <a:endParaRPr kumimoji="1" lang="en-US" altLang="ja-JP" sz="2000" b="1" dirty="0" smtClean="0"/>
            </a:p>
          </p:txBody>
        </p:sp>
        <p:cxnSp>
          <p:nvCxnSpPr>
            <p:cNvPr id="19" name="直線矢印コネクタ 18"/>
            <p:cNvCxnSpPr>
              <a:stCxn id="15" idx="2"/>
              <a:endCxn id="16" idx="0"/>
            </p:cNvCxnSpPr>
            <p:nvPr/>
          </p:nvCxnSpPr>
          <p:spPr>
            <a:xfrm>
              <a:off x="5807977" y="1922347"/>
              <a:ext cx="1" cy="28251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0" name="直線矢印コネクタ 19"/>
            <p:cNvCxnSpPr>
              <a:stCxn id="16" idx="2"/>
              <a:endCxn id="17" idx="0"/>
            </p:cNvCxnSpPr>
            <p:nvPr/>
          </p:nvCxnSpPr>
          <p:spPr>
            <a:xfrm>
              <a:off x="5807977" y="2912750"/>
              <a:ext cx="0" cy="22821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1" name="直線矢印コネクタ 20"/>
            <p:cNvCxnSpPr>
              <a:stCxn id="25" idx="2"/>
              <a:endCxn id="18" idx="0"/>
            </p:cNvCxnSpPr>
            <p:nvPr/>
          </p:nvCxnSpPr>
          <p:spPr>
            <a:xfrm flipH="1">
              <a:off x="5807977" y="4784958"/>
              <a:ext cx="820" cy="22821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2" name="直線矢印コネクタ 21"/>
            <p:cNvCxnSpPr>
              <a:stCxn id="28" idx="2"/>
              <a:endCxn id="15" idx="0"/>
            </p:cNvCxnSpPr>
            <p:nvPr/>
          </p:nvCxnSpPr>
          <p:spPr>
            <a:xfrm>
              <a:off x="5807976" y="1206376"/>
              <a:ext cx="1" cy="31586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3" name="直線矢印コネクタ 22"/>
            <p:cNvCxnSpPr>
              <a:stCxn id="18" idx="2"/>
              <a:endCxn id="27" idx="0"/>
            </p:cNvCxnSpPr>
            <p:nvPr/>
          </p:nvCxnSpPr>
          <p:spPr>
            <a:xfrm flipH="1">
              <a:off x="5807976" y="5413286"/>
              <a:ext cx="1" cy="31495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4" name="カギ線コネクタ 23"/>
            <p:cNvCxnSpPr>
              <a:stCxn id="18" idx="3"/>
              <a:endCxn id="15" idx="3"/>
            </p:cNvCxnSpPr>
            <p:nvPr/>
          </p:nvCxnSpPr>
          <p:spPr>
            <a:xfrm flipH="1" flipV="1">
              <a:off x="7949961" y="1722292"/>
              <a:ext cx="18257" cy="3490939"/>
            </a:xfrm>
            <a:prstGeom prst="bentConnector3">
              <a:avLst>
                <a:gd name="adj1" fmla="val -999956"/>
              </a:avLst>
            </a:prstGeom>
            <a:ln>
              <a:solidFill>
                <a:schemeClr val="tx1"/>
              </a:solidFill>
              <a:tailEnd type="arrow"/>
            </a:ln>
            <a:effectLst/>
          </p:spPr>
          <p:style>
            <a:lnRef idx="2">
              <a:schemeClr val="dk1"/>
            </a:lnRef>
            <a:fillRef idx="0">
              <a:schemeClr val="dk1"/>
            </a:fillRef>
            <a:effectRef idx="1">
              <a:schemeClr val="dk1"/>
            </a:effectRef>
            <a:fontRef idx="minor">
              <a:schemeClr val="tx1"/>
            </a:fontRef>
          </p:style>
        </p:cxnSp>
        <p:sp>
          <p:nvSpPr>
            <p:cNvPr id="25" name="テキスト ボックス 24"/>
            <p:cNvSpPr txBox="1"/>
            <p:nvPr/>
          </p:nvSpPr>
          <p:spPr>
            <a:xfrm>
              <a:off x="3648557" y="4077072"/>
              <a:ext cx="4320480"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u="sng" dirty="0" smtClean="0"/>
                <a:t>化学反応解析</a:t>
              </a:r>
              <a:endParaRPr lang="en-US" altLang="ja-JP" sz="2000" b="1" u="sng" dirty="0" smtClean="0"/>
            </a:p>
            <a:p>
              <a:pPr algn="ctr"/>
              <a:r>
                <a:rPr lang="ja-JP" altLang="en-US" sz="2000" b="1" dirty="0" smtClean="0"/>
                <a:t>化学平衡式を満たすように濃度を修正</a:t>
              </a:r>
              <a:endParaRPr kumimoji="1" lang="ja-JP" altLang="en-US" sz="2000" b="1" dirty="0"/>
            </a:p>
          </p:txBody>
        </p:sp>
        <p:cxnSp>
          <p:nvCxnSpPr>
            <p:cNvPr id="26" name="直線矢印コネクタ 25"/>
            <p:cNvCxnSpPr>
              <a:stCxn id="17" idx="2"/>
              <a:endCxn id="25" idx="0"/>
            </p:cNvCxnSpPr>
            <p:nvPr/>
          </p:nvCxnSpPr>
          <p:spPr>
            <a:xfrm>
              <a:off x="5807977" y="3848854"/>
              <a:ext cx="820" cy="22821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テキスト ボックス 26"/>
            <p:cNvSpPr txBox="1"/>
            <p:nvPr/>
          </p:nvSpPr>
          <p:spPr>
            <a:xfrm>
              <a:off x="5324187" y="5728236"/>
              <a:ext cx="96757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a:t>終了</a:t>
              </a:r>
              <a:endParaRPr kumimoji="1" lang="ja-JP" altLang="en-US" sz="2000" b="1" dirty="0"/>
            </a:p>
          </p:txBody>
        </p:sp>
        <p:sp>
          <p:nvSpPr>
            <p:cNvPr id="28" name="テキスト ボックス 27"/>
            <p:cNvSpPr txBox="1"/>
            <p:nvPr/>
          </p:nvSpPr>
          <p:spPr>
            <a:xfrm>
              <a:off x="5324187" y="806266"/>
              <a:ext cx="96757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a:t>開始</a:t>
              </a:r>
              <a:endParaRPr kumimoji="1" lang="ja-JP" altLang="en-US" sz="2000" b="1" dirty="0"/>
            </a:p>
          </p:txBody>
        </p:sp>
      </p:grpSp>
    </p:spTree>
    <p:extLst>
      <p:ext uri="{BB962C8B-B14F-4D97-AF65-F5344CB8AC3E}">
        <p14:creationId xmlns:p14="http://schemas.microsoft.com/office/powerpoint/2010/main" val="1150037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lang="ja-JP" altLang="en-US" dirty="0" smtClean="0"/>
              <a:t>溶液内における腐食現象の支配</a:t>
            </a:r>
            <a:r>
              <a:rPr lang="ja-JP" altLang="en-US" dirty="0"/>
              <a:t>方程式</a:t>
            </a:r>
            <a:endParaRPr kumimoji="1" lang="ja-JP" altLang="en-US" sz="2200" dirty="0"/>
          </a:p>
        </p:txBody>
      </p:sp>
      <p:sp>
        <p:nvSpPr>
          <p:cNvPr id="23" name="テキスト ボックス 22"/>
          <p:cNvSpPr txBox="1"/>
          <p:nvPr/>
        </p:nvSpPr>
        <p:spPr>
          <a:xfrm>
            <a:off x="43778" y="772167"/>
            <a:ext cx="4516529" cy="769441"/>
          </a:xfrm>
          <a:prstGeom prst="rect">
            <a:avLst/>
          </a:prstGeom>
          <a:noFill/>
        </p:spPr>
        <p:txBody>
          <a:bodyPr wrap="square" rtlCol="0">
            <a:spAutoFit/>
          </a:bodyPr>
          <a:lstStyle/>
          <a:p>
            <a:r>
              <a:rPr lang="en-US" altLang="ja-JP" sz="2400" b="1" i="1" u="sng" dirty="0" smtClean="0">
                <a:effectLst>
                  <a:outerShdw blurRad="38100" dist="38100" dir="2700000" algn="tl">
                    <a:srgbClr val="000000">
                      <a:alpha val="43137"/>
                    </a:srgbClr>
                  </a:outerShdw>
                </a:effectLst>
              </a:rPr>
              <a:t>1) </a:t>
            </a:r>
            <a:r>
              <a:rPr lang="ja-JP" altLang="en-US" sz="2400" b="1" i="1" u="sng" dirty="0" smtClean="0">
                <a:effectLst>
                  <a:outerShdw blurRad="38100" dist="38100" dir="2700000" algn="tl">
                    <a:srgbClr val="000000">
                      <a:alpha val="43137"/>
                    </a:srgbClr>
                  </a:outerShdw>
                </a:effectLst>
              </a:rPr>
              <a:t>電場のポアソン方程式</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000" b="1" i="1" u="sng" dirty="0" smtClean="0">
                <a:effectLst>
                  <a:outerShdw blurRad="38100" dist="38100" dir="2700000" algn="tl">
                    <a:srgbClr val="000000">
                      <a:alpha val="43137"/>
                    </a:srgbClr>
                  </a:outerShdw>
                </a:effectLst>
              </a:rPr>
              <a:t>（</a:t>
            </a:r>
            <a:r>
              <a:rPr lang="ja-JP" altLang="en-US" sz="2000" b="1" i="1" u="sng" dirty="0">
                <a:effectLst>
                  <a:outerShdw blurRad="38100" dist="38100" dir="2700000" algn="tl">
                    <a:srgbClr val="000000">
                      <a:alpha val="43137"/>
                    </a:srgbClr>
                  </a:outerShdw>
                </a:effectLst>
              </a:rPr>
              <a:t>静電場解析</a:t>
            </a:r>
            <a:r>
              <a:rPr lang="ja-JP" altLang="en-US" sz="2000" b="1" i="1" u="sng" dirty="0" smtClean="0">
                <a:effectLst>
                  <a:outerShdw blurRad="38100" dist="38100" dir="2700000" algn="tl">
                    <a:srgbClr val="000000">
                      <a:alpha val="43137"/>
                    </a:srgbClr>
                  </a:outerShdw>
                </a:effectLst>
              </a:rPr>
              <a:t>）</a:t>
            </a:r>
            <a:endParaRPr kumimoji="1" lang="ja-JP" altLang="en-US" sz="2000" b="1" i="1" u="sng" dirty="0">
              <a:effectLst>
                <a:outerShdw blurRad="38100" dist="38100" dir="2700000" algn="tl">
                  <a:srgbClr val="000000">
                    <a:alpha val="43137"/>
                  </a:srgbClr>
                </a:outerShdw>
              </a:effectLst>
            </a:endParaRPr>
          </a:p>
        </p:txBody>
      </p:sp>
      <p:sp>
        <p:nvSpPr>
          <p:cNvPr id="25" name="テキスト ボックス 24"/>
          <p:cNvSpPr txBox="1"/>
          <p:nvPr/>
        </p:nvSpPr>
        <p:spPr>
          <a:xfrm>
            <a:off x="14557" y="3025665"/>
            <a:ext cx="4031873" cy="769441"/>
          </a:xfrm>
          <a:prstGeom prst="rect">
            <a:avLst/>
          </a:prstGeom>
          <a:noFill/>
        </p:spPr>
        <p:txBody>
          <a:bodyPr wrap="none" rtlCol="0">
            <a:spAutoFit/>
          </a:bodyPr>
          <a:lstStyle/>
          <a:p>
            <a:r>
              <a:rPr lang="en-US" altLang="ja-JP" sz="2400" b="1" i="1" u="sng" dirty="0" smtClean="0">
                <a:effectLst>
                  <a:outerShdw blurRad="38100" dist="38100" dir="2700000" algn="tl">
                    <a:srgbClr val="000000">
                      <a:alpha val="43137"/>
                    </a:srgbClr>
                  </a:outerShdw>
                </a:effectLst>
              </a:rPr>
              <a:t>2) </a:t>
            </a:r>
            <a:r>
              <a:rPr lang="ja-JP" altLang="en-US" sz="2400" b="1" i="1" u="sng" dirty="0">
                <a:effectLst>
                  <a:outerShdw blurRad="38100" dist="38100" dir="2700000" algn="tl">
                    <a:srgbClr val="000000">
                      <a:alpha val="43137"/>
                    </a:srgbClr>
                  </a:outerShdw>
                </a:effectLst>
              </a:rPr>
              <a:t>物質移動の</a:t>
            </a:r>
            <a:r>
              <a:rPr lang="ja-JP" altLang="en-US" sz="2400" b="1" i="1" u="sng" dirty="0" smtClean="0">
                <a:effectLst>
                  <a:outerShdw blurRad="38100" dist="38100" dir="2700000" algn="tl">
                    <a:srgbClr val="000000">
                      <a:alpha val="43137"/>
                    </a:srgbClr>
                  </a:outerShdw>
                </a:effectLst>
              </a:rPr>
              <a:t>方程式</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000" b="1" i="1" u="sng" dirty="0" smtClean="0">
                <a:effectLst>
                  <a:outerShdw blurRad="38100" dist="38100" dir="2700000" algn="tl">
                    <a:srgbClr val="000000">
                      <a:alpha val="43137"/>
                    </a:srgbClr>
                  </a:outerShdw>
                </a:effectLst>
              </a:rPr>
              <a:t>（物質移動解析＋化学反応解析）</a:t>
            </a:r>
            <a:endParaRPr kumimoji="1" lang="ja-JP" altLang="en-US" sz="2000" b="1" i="1" u="sng" dirty="0">
              <a:effectLst>
                <a:outerShdw blurRad="38100" dist="38100" dir="2700000" algn="tl">
                  <a:srgbClr val="000000">
                    <a:alpha val="43137"/>
                  </a:srgbClr>
                </a:outerShdw>
              </a:effectLst>
            </a:endParaRPr>
          </a:p>
        </p:txBody>
      </p:sp>
      <p:graphicFrame>
        <p:nvGraphicFramePr>
          <p:cNvPr id="11" name="表 10"/>
          <p:cNvGraphicFramePr>
            <a:graphicFrameLocks noGrp="1"/>
          </p:cNvGraphicFramePr>
          <p:nvPr>
            <p:extLst>
              <p:ext uri="{D42A27DB-BD31-4B8C-83A1-F6EECF244321}">
                <p14:modId xmlns:p14="http://schemas.microsoft.com/office/powerpoint/2010/main" val="3796886849"/>
              </p:ext>
            </p:extLst>
          </p:nvPr>
        </p:nvGraphicFramePr>
        <p:xfrm>
          <a:off x="4705274" y="658620"/>
          <a:ext cx="3755158" cy="2834640"/>
        </p:xfrm>
        <a:graphic>
          <a:graphicData uri="http://schemas.openxmlformats.org/drawingml/2006/table">
            <a:tbl>
              <a:tblPr firstRow="1" bandRow="1">
                <a:tableStyleId>{5940675A-B579-460E-94D1-54222C63F5DA}</a:tableStyleId>
              </a:tblPr>
              <a:tblGrid>
                <a:gridCol w="774874"/>
                <a:gridCol w="2980284"/>
              </a:tblGrid>
              <a:tr h="212782">
                <a:tc>
                  <a:txBody>
                    <a:bodyPr/>
                    <a:lstStyle/>
                    <a:p>
                      <a:r>
                        <a:rPr kumimoji="1" lang="en-US" altLang="ja-JP" sz="1600" dirty="0" smtClean="0"/>
                        <a:t>Φ</a:t>
                      </a:r>
                      <a:endParaRPr kumimoji="1" lang="ja-JP" altLang="en-US" sz="1600" dirty="0"/>
                    </a:p>
                  </a:txBody>
                  <a:tcPr/>
                </a:tc>
                <a:tc>
                  <a:txBody>
                    <a:bodyPr/>
                    <a:lstStyle/>
                    <a:p>
                      <a:r>
                        <a:rPr kumimoji="1" lang="en-US" altLang="ja-JP" sz="1600" dirty="0" smtClean="0"/>
                        <a:t>Electrostatic</a:t>
                      </a:r>
                      <a:r>
                        <a:rPr kumimoji="1" lang="en-US" altLang="ja-JP" sz="1600" baseline="0" dirty="0" smtClean="0"/>
                        <a:t> potential</a:t>
                      </a:r>
                      <a:r>
                        <a:rPr kumimoji="1" lang="ja-JP" altLang="en-US" sz="1600" dirty="0" smtClean="0"/>
                        <a:t> </a:t>
                      </a:r>
                      <a:r>
                        <a:rPr kumimoji="1" lang="en-US" altLang="ja-JP" sz="1600" dirty="0" smtClean="0"/>
                        <a:t>[V]</a:t>
                      </a:r>
                    </a:p>
                  </a:txBody>
                  <a:tcPr/>
                </a:tc>
              </a:tr>
              <a:tr h="212782">
                <a:tc>
                  <a:txBody>
                    <a:bodyPr/>
                    <a:lstStyle/>
                    <a:p>
                      <a:r>
                        <a:rPr kumimoji="1" lang="en-US" altLang="ja-JP" sz="1600" i="1" dirty="0" smtClean="0"/>
                        <a:t>F</a:t>
                      </a:r>
                      <a:endParaRPr kumimoji="1" lang="ja-JP" altLang="en-US" sz="1600" i="1" dirty="0"/>
                    </a:p>
                  </a:txBody>
                  <a:tcPr/>
                </a:tc>
                <a:tc>
                  <a:txBody>
                    <a:bodyPr/>
                    <a:lstStyle/>
                    <a:p>
                      <a:r>
                        <a:rPr kumimoji="1" lang="en-US" altLang="ja-JP" sz="1600" dirty="0" smtClean="0"/>
                        <a:t>Faraday’s constant [F m</a:t>
                      </a:r>
                      <a:r>
                        <a:rPr kumimoji="1" lang="en-US" altLang="ja-JP" sz="1600" baseline="30000" dirty="0" smtClean="0"/>
                        <a:t>-1</a:t>
                      </a:r>
                      <a:r>
                        <a:rPr kumimoji="1" lang="en-US" altLang="ja-JP" sz="1600" dirty="0" smtClean="0"/>
                        <a:t>]</a:t>
                      </a:r>
                      <a:endParaRPr kumimoji="1" lang="ja-JP" altLang="en-US" sz="1600" dirty="0"/>
                    </a:p>
                  </a:txBody>
                  <a:tcPr/>
                </a:tc>
              </a:tr>
              <a:tr h="212782">
                <a:tc>
                  <a:txBody>
                    <a:bodyPr/>
                    <a:lstStyle/>
                    <a:p>
                      <a:r>
                        <a:rPr kumimoji="1" lang="el-GR" altLang="ja-JP" sz="1600" i="1" dirty="0" smtClean="0"/>
                        <a:t>ε</a:t>
                      </a:r>
                      <a:endParaRPr kumimoji="1" lang="ja-JP" altLang="en-US" sz="1600" i="1" dirty="0"/>
                    </a:p>
                  </a:txBody>
                  <a:tcPr/>
                </a:tc>
                <a:tc>
                  <a:txBody>
                    <a:bodyPr/>
                    <a:lstStyle/>
                    <a:p>
                      <a:r>
                        <a:rPr kumimoji="1" lang="en-US" altLang="ja-JP" sz="1600" dirty="0" smtClean="0"/>
                        <a:t>Permittivity</a:t>
                      </a:r>
                      <a:r>
                        <a:rPr kumimoji="1" lang="ja-JP" altLang="en-US" sz="1600" dirty="0" smtClean="0"/>
                        <a:t> </a:t>
                      </a:r>
                      <a:r>
                        <a:rPr kumimoji="1" lang="en-US" altLang="ja-JP" sz="1600" dirty="0" smtClean="0"/>
                        <a:t>[(</a:t>
                      </a:r>
                      <a:r>
                        <a:rPr kumimoji="1" lang="en-US" altLang="ja-JP" sz="1600" dirty="0" err="1" smtClean="0"/>
                        <a:t>Ωm</a:t>
                      </a:r>
                      <a:r>
                        <a:rPr kumimoji="1" lang="en-US" altLang="ja-JP" sz="1600" dirty="0" smtClean="0"/>
                        <a:t>)</a:t>
                      </a:r>
                      <a:r>
                        <a:rPr kumimoji="1" lang="en-US" altLang="ja-JP" sz="1600" baseline="30000" dirty="0" smtClean="0"/>
                        <a:t>-1</a:t>
                      </a:r>
                      <a:r>
                        <a:rPr kumimoji="1" lang="en-US" altLang="ja-JP" sz="1600" dirty="0" smtClean="0"/>
                        <a:t>]</a:t>
                      </a:r>
                      <a:endParaRPr kumimoji="1" lang="ja-JP" altLang="en-US" sz="1600" dirty="0"/>
                    </a:p>
                  </a:txBody>
                  <a:tcPr/>
                </a:tc>
              </a:tr>
              <a:tr h="212782">
                <a:tc>
                  <a:txBody>
                    <a:bodyPr/>
                    <a:lstStyle/>
                    <a:p>
                      <a:r>
                        <a:rPr kumimoji="1" lang="en-US" altLang="ja-JP" sz="1600" i="1" dirty="0" err="1" smtClean="0"/>
                        <a:t>z</a:t>
                      </a:r>
                      <a:r>
                        <a:rPr kumimoji="1" lang="en-US" altLang="ja-JP" sz="1600" i="1" baseline="-25000" dirty="0" err="1" smtClean="0"/>
                        <a:t>i</a:t>
                      </a:r>
                      <a:endParaRPr kumimoji="1" lang="ja-JP" altLang="en-US" sz="1600" i="1" baseline="-25000" dirty="0"/>
                    </a:p>
                  </a:txBody>
                  <a:tcPr/>
                </a:tc>
                <a:tc>
                  <a:txBody>
                    <a:bodyPr/>
                    <a:lstStyle/>
                    <a:p>
                      <a:r>
                        <a:rPr kumimoji="1" lang="en-US" altLang="ja-JP" sz="1600" dirty="0" smtClean="0"/>
                        <a:t>Charge</a:t>
                      </a:r>
                      <a:r>
                        <a:rPr kumimoji="1" lang="en-US" altLang="ja-JP" sz="1600" baseline="0" dirty="0" smtClean="0"/>
                        <a:t> number of ion </a:t>
                      </a:r>
                      <a:r>
                        <a:rPr kumimoji="1" lang="en-US" altLang="ja-JP" sz="1600" baseline="0" dirty="0" err="1" smtClean="0"/>
                        <a:t>i</a:t>
                      </a:r>
                      <a:endParaRPr kumimoji="1" lang="ja-JP" altLang="en-US" sz="1600" dirty="0"/>
                    </a:p>
                  </a:txBody>
                  <a:tcPr/>
                </a:tc>
              </a:tr>
              <a:tr h="212782">
                <a:tc>
                  <a:txBody>
                    <a:bodyPr/>
                    <a:lstStyle/>
                    <a:p>
                      <a:r>
                        <a:rPr kumimoji="1" lang="en-US" altLang="ja-JP" sz="1600" i="1" dirty="0" smtClean="0"/>
                        <a:t>C</a:t>
                      </a:r>
                      <a:r>
                        <a:rPr kumimoji="1" lang="en-US" altLang="ja-JP" sz="1600" i="1" baseline="-25000" dirty="0" smtClean="0"/>
                        <a:t>i</a:t>
                      </a:r>
                      <a:endParaRPr kumimoji="1" lang="ja-JP" altLang="en-US" sz="1600" i="1" baseline="-25000" dirty="0"/>
                    </a:p>
                  </a:txBody>
                  <a:tcPr/>
                </a:tc>
                <a:tc>
                  <a:txBody>
                    <a:bodyPr/>
                    <a:lstStyle/>
                    <a:p>
                      <a:r>
                        <a:rPr kumimoji="1" lang="en-US" altLang="ja-JP" sz="1600" dirty="0" smtClean="0"/>
                        <a:t>Molar</a:t>
                      </a:r>
                      <a:r>
                        <a:rPr kumimoji="1" lang="en-US" altLang="ja-JP" sz="1600" baseline="0" dirty="0" smtClean="0"/>
                        <a:t> concentration of ion </a:t>
                      </a:r>
                      <a:r>
                        <a:rPr kumimoji="1" lang="en-US" altLang="ja-JP" sz="1600" baseline="0" dirty="0" err="1" smtClean="0"/>
                        <a:t>i</a:t>
                      </a:r>
                      <a:r>
                        <a:rPr kumimoji="1" lang="ja-JP" altLang="en-US" sz="1600" dirty="0" smtClean="0"/>
                        <a:t> </a:t>
                      </a:r>
                      <a:r>
                        <a:rPr kumimoji="1" lang="en-US" altLang="ja-JP" sz="1600" dirty="0" smtClean="0"/>
                        <a:t>[</a:t>
                      </a:r>
                      <a:r>
                        <a:rPr kumimoji="1" lang="en-US" altLang="ja-JP" sz="1600" dirty="0" err="1" smtClean="0"/>
                        <a:t>mol</a:t>
                      </a:r>
                      <a:r>
                        <a:rPr kumimoji="1" lang="en-US" altLang="ja-JP" sz="1600" dirty="0" smtClean="0"/>
                        <a:t> m</a:t>
                      </a:r>
                      <a:r>
                        <a:rPr kumimoji="1" lang="en-US" altLang="ja-JP" sz="1600" baseline="30000" dirty="0" smtClean="0"/>
                        <a:t>-3</a:t>
                      </a:r>
                      <a:r>
                        <a:rPr kumimoji="1" lang="en-US" altLang="ja-JP" sz="1600" dirty="0" smtClean="0"/>
                        <a:t>]</a:t>
                      </a:r>
                      <a:endParaRPr kumimoji="1" lang="ja-JP" altLang="en-US" sz="1600" dirty="0"/>
                    </a:p>
                  </a:txBody>
                  <a:tcPr/>
                </a:tc>
              </a:tr>
              <a:tr h="212782">
                <a:tc>
                  <a:txBody>
                    <a:bodyPr/>
                    <a:lstStyle/>
                    <a:p>
                      <a:r>
                        <a:rPr kumimoji="1" lang="en-US" altLang="ja-JP" sz="1600" i="1" smtClean="0"/>
                        <a:t>D</a:t>
                      </a:r>
                      <a:r>
                        <a:rPr kumimoji="1" lang="en-US" altLang="ja-JP" sz="1600" i="1" baseline="-25000" smtClean="0"/>
                        <a:t>i</a:t>
                      </a:r>
                      <a:endParaRPr kumimoji="1" lang="ja-JP" altLang="en-US" sz="1600" i="1" baseline="-25000"/>
                    </a:p>
                  </a:txBody>
                  <a:tcPr/>
                </a:tc>
                <a:tc>
                  <a:txBody>
                    <a:bodyPr/>
                    <a:lstStyle/>
                    <a:p>
                      <a:r>
                        <a:rPr kumimoji="1" lang="en-US" altLang="ja-JP" sz="1600" baseline="0" dirty="0" smtClean="0"/>
                        <a:t>Diffusion coefficient of ion </a:t>
                      </a:r>
                      <a:r>
                        <a:rPr kumimoji="1" lang="en-US" altLang="ja-JP" sz="1600" baseline="0" dirty="0" err="1" smtClean="0"/>
                        <a:t>i</a:t>
                      </a:r>
                      <a:endParaRPr kumimoji="1" lang="en-US" altLang="ja-JP" sz="1600" baseline="0" dirty="0" smtClean="0"/>
                    </a:p>
                    <a:p>
                      <a:r>
                        <a:rPr kumimoji="1" lang="ja-JP" altLang="en-US" sz="1600" baseline="0" dirty="0" smtClean="0"/>
                        <a:t> </a:t>
                      </a:r>
                      <a:r>
                        <a:rPr kumimoji="1" lang="en-US" altLang="ja-JP" sz="1600" baseline="0" dirty="0" smtClean="0"/>
                        <a:t>[m</a:t>
                      </a:r>
                      <a:r>
                        <a:rPr kumimoji="1" lang="en-US" altLang="ja-JP" sz="1600" baseline="30000" dirty="0" smtClean="0"/>
                        <a:t>2</a:t>
                      </a:r>
                      <a:r>
                        <a:rPr kumimoji="1" lang="en-US" altLang="ja-JP" sz="1600" baseline="0" dirty="0" smtClean="0"/>
                        <a:t> s</a:t>
                      </a:r>
                      <a:r>
                        <a:rPr kumimoji="1" lang="en-US" altLang="ja-JP" sz="1600" baseline="30000" dirty="0" smtClean="0"/>
                        <a:t>-1</a:t>
                      </a:r>
                      <a:r>
                        <a:rPr kumimoji="1" lang="en-US" altLang="ja-JP" sz="1600" baseline="0" dirty="0" smtClean="0"/>
                        <a:t>]</a:t>
                      </a:r>
                      <a:endParaRPr kumimoji="1" lang="ja-JP" altLang="en-US" sz="1600" dirty="0"/>
                    </a:p>
                  </a:txBody>
                  <a:tcPr/>
                </a:tc>
              </a:tr>
              <a:tr h="212782">
                <a:tc>
                  <a:txBody>
                    <a:bodyPr/>
                    <a:lstStyle/>
                    <a:p>
                      <a:r>
                        <a:rPr kumimoji="1" lang="en-US" altLang="ja-JP" sz="1600" i="1" err="1" smtClean="0"/>
                        <a:t>u</a:t>
                      </a:r>
                      <a:r>
                        <a:rPr kumimoji="1" lang="en-US" altLang="ja-JP" sz="1600" i="1" baseline="-25000" err="1" smtClean="0"/>
                        <a:t>i</a:t>
                      </a:r>
                      <a:endParaRPr kumimoji="1" lang="ja-JP" altLang="en-US" sz="1600" i="1" baseline="-25000"/>
                    </a:p>
                  </a:txBody>
                  <a:tcPr/>
                </a:tc>
                <a:tc>
                  <a:txBody>
                    <a:bodyPr/>
                    <a:lstStyle/>
                    <a:p>
                      <a:r>
                        <a:rPr kumimoji="1" lang="en-US" altLang="ja-JP" sz="1600" dirty="0" smtClean="0"/>
                        <a:t>Mobility</a:t>
                      </a:r>
                      <a:r>
                        <a:rPr kumimoji="1" lang="en-US" altLang="ja-JP" sz="1600" baseline="0" dirty="0" smtClean="0"/>
                        <a:t> of ion </a:t>
                      </a:r>
                      <a:r>
                        <a:rPr kumimoji="1" lang="en-US" altLang="ja-JP" sz="1600" baseline="0" dirty="0" err="1" smtClean="0"/>
                        <a:t>i</a:t>
                      </a:r>
                      <a:r>
                        <a:rPr kumimoji="1" lang="ja-JP" altLang="en-US" sz="1600" dirty="0" smtClean="0"/>
                        <a:t> </a:t>
                      </a:r>
                      <a:r>
                        <a:rPr kumimoji="1" lang="en-US" altLang="ja-JP" sz="1600" dirty="0" smtClean="0"/>
                        <a:t>[m</a:t>
                      </a:r>
                      <a:r>
                        <a:rPr kumimoji="1" lang="en-US" altLang="ja-JP" sz="1600" baseline="30000" dirty="0" smtClean="0"/>
                        <a:t>2</a:t>
                      </a:r>
                      <a:r>
                        <a:rPr kumimoji="1" lang="en-US" altLang="ja-JP" sz="1600" dirty="0" smtClean="0"/>
                        <a:t> </a:t>
                      </a:r>
                      <a:r>
                        <a:rPr kumimoji="1" lang="en-US" altLang="ja-JP" sz="1600" dirty="0" err="1" smtClean="0"/>
                        <a:t>mol</a:t>
                      </a:r>
                      <a:r>
                        <a:rPr kumimoji="1" lang="en-US" altLang="ja-JP" sz="1600" dirty="0" smtClean="0"/>
                        <a:t> J</a:t>
                      </a:r>
                      <a:r>
                        <a:rPr kumimoji="1" lang="en-US" altLang="ja-JP" sz="1600" baseline="30000" dirty="0" smtClean="0"/>
                        <a:t>-1</a:t>
                      </a:r>
                      <a:r>
                        <a:rPr kumimoji="1" lang="en-US" altLang="ja-JP" sz="1600" dirty="0" smtClean="0"/>
                        <a:t> s</a:t>
                      </a:r>
                      <a:r>
                        <a:rPr kumimoji="1" lang="en-US" altLang="ja-JP" sz="1600" baseline="30000" dirty="0" smtClean="0"/>
                        <a:t>-1</a:t>
                      </a:r>
                      <a:r>
                        <a:rPr kumimoji="1" lang="en-US" altLang="ja-JP" sz="1600" dirty="0" smtClean="0"/>
                        <a:t>]</a:t>
                      </a:r>
                      <a:endParaRPr kumimoji="1" lang="ja-JP" altLang="en-US" sz="1600" dirty="0"/>
                    </a:p>
                  </a:txBody>
                  <a:tcPr/>
                </a:tc>
              </a:tr>
            </a:tbl>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607929" y="1484784"/>
                <a:ext cx="3048581" cy="10455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kumimoji="1" lang="en-US" altLang="ja-JP" sz="2800" i="1" smtClean="0">
                              <a:latin typeface="Cambria Math" panose="02040503050406030204" pitchFamily="18" charset="0"/>
                            </a:rPr>
                          </m:ctrlPr>
                        </m:sSupPr>
                        <m:e>
                          <m:r>
                            <a:rPr kumimoji="1" lang="en-US" altLang="ja-JP" sz="2800" i="1" smtClean="0">
                              <a:latin typeface="Cambria Math" panose="02040503050406030204" pitchFamily="18" charset="0"/>
                              <a:ea typeface="Cambria Math" panose="02040503050406030204" pitchFamily="18" charset="0"/>
                            </a:rPr>
                            <m:t>𝛻</m:t>
                          </m:r>
                        </m:e>
                        <m:sup>
                          <m:r>
                            <a:rPr kumimoji="1" lang="en-US" altLang="ja-JP" sz="2800" b="0" i="1" smtClean="0">
                              <a:latin typeface="Cambria Math" panose="02040503050406030204" pitchFamily="18" charset="0"/>
                            </a:rPr>
                            <m:t>2</m:t>
                          </m:r>
                        </m:sup>
                      </m:sSup>
                      <m:r>
                        <a:rPr kumimoji="1" lang="ja-JP" altLang="en-US" sz="2800" i="1" smtClean="0">
                          <a:latin typeface="Cambria Math" panose="02040503050406030204" pitchFamily="18" charset="0"/>
                        </a:rPr>
                        <m:t>𝜙</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𝐹</m:t>
                          </m:r>
                        </m:num>
                        <m:den>
                          <m:r>
                            <a:rPr kumimoji="1" lang="ja-JP" altLang="en-US" sz="2800" b="0" i="1" smtClean="0">
                              <a:latin typeface="Cambria Math" panose="02040503050406030204" pitchFamily="18" charset="0"/>
                            </a:rPr>
                            <m:t>𝜀</m:t>
                          </m:r>
                        </m:den>
                      </m:f>
                      <m:nary>
                        <m:naryPr>
                          <m:chr m:val="∑"/>
                          <m:supHide m:val="on"/>
                          <m:ctrlPr>
                            <a:rPr kumimoji="1" lang="en-US" altLang="ja-JP" sz="2800" b="0" i="1" smtClean="0">
                              <a:latin typeface="Cambria Math" panose="02040503050406030204" pitchFamily="18" charset="0"/>
                            </a:rPr>
                          </m:ctrlPr>
                        </m:naryPr>
                        <m:sub>
                          <m:r>
                            <m:rPr>
                              <m:brk m:alnAt="7"/>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𝕀</m:t>
                          </m:r>
                        </m:sub>
                        <m:sup/>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𝑧</m:t>
                              </m:r>
                            </m:e>
                            <m:sub>
                              <m:r>
                                <a:rPr kumimoji="1" lang="en-US" altLang="ja-JP" sz="2800" b="0" i="1" smtClean="0">
                                  <a:latin typeface="Cambria Math" panose="02040503050406030204" pitchFamily="18" charset="0"/>
                                </a:rPr>
                                <m:t>𝑖</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𝐶</m:t>
                              </m:r>
                            </m:e>
                            <m:sub>
                              <m:r>
                                <a:rPr kumimoji="1" lang="en-US" altLang="ja-JP" sz="2800" b="0" i="1" smtClean="0">
                                  <a:latin typeface="Cambria Math" panose="02040503050406030204" pitchFamily="18" charset="0"/>
                                </a:rPr>
                                <m:t>𝑖</m:t>
                              </m:r>
                            </m:sub>
                          </m:sSub>
                        </m:e>
                      </m:nary>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7929" y="1484784"/>
                <a:ext cx="3048581" cy="1045543"/>
              </a:xfrm>
              <a:prstGeom prst="rect">
                <a:avLst/>
              </a:prstGeom>
              <a:blipFill rotWithShape="0">
                <a:blip r:embed="rId3"/>
                <a:stretch>
                  <a:fillRect/>
                </a:stretch>
              </a:blipFill>
            </p:spPr>
            <p:txBody>
              <a:bodyPr/>
              <a:lstStyle/>
              <a:p>
                <a:r>
                  <a:rPr lang="ja-JP" altLang="en-US">
                    <a:noFill/>
                  </a:rPr>
                  <a:t> </a:t>
                </a:r>
              </a:p>
            </p:txBody>
          </p:sp>
        </mc:Fallback>
      </mc:AlternateContent>
      <p:sp>
        <p:nvSpPr>
          <p:cNvPr id="2" name="テキスト ボックス 1"/>
          <p:cNvSpPr txBox="1"/>
          <p:nvPr/>
        </p:nvSpPr>
        <p:spPr>
          <a:xfrm>
            <a:off x="1074109" y="5598898"/>
            <a:ext cx="6723447" cy="461665"/>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r>
              <a:rPr lang="ja-JP" altLang="en-US" sz="2400" dirty="0"/>
              <a:t>２つの</a:t>
            </a:r>
            <a:r>
              <a:rPr lang="ja-JP" altLang="en-US" sz="2400" dirty="0" smtClean="0"/>
              <a:t>方程式を弱連成で解く．</a:t>
            </a:r>
            <a:endParaRPr lang="en-US" altLang="ja-JP" sz="2400" dirty="0" smtClean="0"/>
          </a:p>
        </p:txBody>
      </p:sp>
      <p:sp>
        <p:nvSpPr>
          <p:cNvPr id="19" name="左大かっこ 18"/>
          <p:cNvSpPr/>
          <p:nvPr/>
        </p:nvSpPr>
        <p:spPr>
          <a:xfrm rot="16200000">
            <a:off x="1068643" y="2046781"/>
            <a:ext cx="81200" cy="372655"/>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786077" y="2318603"/>
            <a:ext cx="646331" cy="369332"/>
          </a:xfrm>
          <a:prstGeom prst="rect">
            <a:avLst/>
          </a:prstGeom>
          <a:noFill/>
        </p:spPr>
        <p:txBody>
          <a:bodyPr wrap="none" rtlCol="0">
            <a:spAutoFit/>
          </a:bodyPr>
          <a:lstStyle/>
          <a:p>
            <a:r>
              <a:rPr lang="ja-JP" altLang="en-US" dirty="0"/>
              <a:t>電位</a:t>
            </a:r>
            <a:endParaRPr kumimoji="1" lang="ja-JP" altLang="en-US" dirty="0"/>
          </a:p>
        </p:txBody>
      </p:sp>
      <p:sp>
        <p:nvSpPr>
          <p:cNvPr id="21" name="左大かっこ 20"/>
          <p:cNvSpPr/>
          <p:nvPr/>
        </p:nvSpPr>
        <p:spPr>
          <a:xfrm rot="16200000">
            <a:off x="2322849" y="1793315"/>
            <a:ext cx="119385" cy="149859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1844187" y="2626825"/>
            <a:ext cx="1107996" cy="369332"/>
          </a:xfrm>
          <a:prstGeom prst="rect">
            <a:avLst/>
          </a:prstGeom>
          <a:noFill/>
        </p:spPr>
        <p:txBody>
          <a:bodyPr wrap="none" rtlCol="0">
            <a:spAutoFit/>
          </a:bodyPr>
          <a:lstStyle/>
          <a:p>
            <a:r>
              <a:rPr lang="ja-JP" altLang="en-US" i="1" dirty="0" smtClean="0"/>
              <a:t>電荷密度</a:t>
            </a:r>
            <a:endParaRPr lang="ja-JP" altLang="en-US" i="1" dirty="0"/>
          </a:p>
        </p:txBody>
      </p:sp>
      <p:grpSp>
        <p:nvGrpSpPr>
          <p:cNvPr id="3" name="グループ化 2"/>
          <p:cNvGrpSpPr/>
          <p:nvPr/>
        </p:nvGrpSpPr>
        <p:grpSpPr>
          <a:xfrm>
            <a:off x="674427" y="3833171"/>
            <a:ext cx="6780773" cy="1466305"/>
            <a:chOff x="674427" y="3746311"/>
            <a:chExt cx="6780773" cy="1466305"/>
          </a:xfrm>
        </p:grpSpPr>
        <p:grpSp>
          <p:nvGrpSpPr>
            <p:cNvPr id="5" name="グループ化 4"/>
            <p:cNvGrpSpPr/>
            <p:nvPr/>
          </p:nvGrpSpPr>
          <p:grpSpPr>
            <a:xfrm>
              <a:off x="674427" y="3746311"/>
              <a:ext cx="6780773" cy="1110426"/>
              <a:chOff x="674427" y="3530287"/>
              <a:chExt cx="6780773" cy="1110426"/>
            </a:xfrm>
          </p:grpSpPr>
          <p:sp>
            <p:nvSpPr>
              <p:cNvPr id="8" name="左大かっこ 7"/>
              <p:cNvSpPr/>
              <p:nvPr/>
            </p:nvSpPr>
            <p:spPr>
              <a:xfrm rot="16200000">
                <a:off x="3431712" y="3190017"/>
                <a:ext cx="89300" cy="20074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左大かっこ 29"/>
              <p:cNvSpPr/>
              <p:nvPr/>
            </p:nvSpPr>
            <p:spPr>
              <a:xfrm rot="16200000">
                <a:off x="5172528" y="3536861"/>
                <a:ext cx="89300" cy="13137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左大かっこ 30"/>
              <p:cNvSpPr/>
              <p:nvPr/>
            </p:nvSpPr>
            <p:spPr>
              <a:xfrm rot="16200000">
                <a:off x="6741136" y="3777366"/>
                <a:ext cx="89300" cy="83273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806948" y="4271381"/>
                <a:ext cx="1338828" cy="369332"/>
              </a:xfrm>
              <a:prstGeom prst="rect">
                <a:avLst/>
              </a:prstGeom>
              <a:noFill/>
            </p:spPr>
            <p:txBody>
              <a:bodyPr wrap="none" rtlCol="0">
                <a:spAutoFit/>
              </a:bodyPr>
              <a:lstStyle/>
              <a:p>
                <a:r>
                  <a:rPr kumimoji="1" lang="ja-JP" altLang="en-US" dirty="0" smtClean="0"/>
                  <a:t>電気泳動項</a:t>
                </a:r>
                <a:endParaRPr kumimoji="1" lang="ja-JP" altLang="en-US" dirty="0"/>
              </a:p>
            </p:txBody>
          </p:sp>
          <p:sp>
            <p:nvSpPr>
              <p:cNvPr id="32" name="テキスト ボックス 31"/>
              <p:cNvSpPr txBox="1"/>
              <p:nvPr/>
            </p:nvSpPr>
            <p:spPr>
              <a:xfrm>
                <a:off x="4547764" y="4271381"/>
                <a:ext cx="1338828" cy="369332"/>
              </a:xfrm>
              <a:prstGeom prst="rect">
                <a:avLst/>
              </a:prstGeom>
              <a:noFill/>
            </p:spPr>
            <p:txBody>
              <a:bodyPr wrap="none" rtlCol="0">
                <a:spAutoFit/>
              </a:bodyPr>
              <a:lstStyle/>
              <a:p>
                <a:r>
                  <a:rPr kumimoji="1" lang="ja-JP" altLang="en-US" dirty="0" smtClean="0"/>
                  <a:t>物質拡散項</a:t>
                </a:r>
                <a:endParaRPr kumimoji="1" lang="ja-JP" altLang="en-US" dirty="0"/>
              </a:p>
            </p:txBody>
          </p:sp>
          <p:sp>
            <p:nvSpPr>
              <p:cNvPr id="33" name="テキスト ボックス 32"/>
              <p:cNvSpPr txBox="1"/>
              <p:nvPr/>
            </p:nvSpPr>
            <p:spPr>
              <a:xfrm>
                <a:off x="6116372" y="4271381"/>
                <a:ext cx="1338828" cy="369332"/>
              </a:xfrm>
              <a:prstGeom prst="rect">
                <a:avLst/>
              </a:prstGeom>
              <a:noFill/>
            </p:spPr>
            <p:txBody>
              <a:bodyPr wrap="none" rtlCol="0">
                <a:spAutoFit/>
              </a:bodyPr>
              <a:lstStyle/>
              <a:p>
                <a:r>
                  <a:rPr kumimoji="1" lang="ja-JP" altLang="en-US" dirty="0" smtClean="0"/>
                  <a:t>化学反応項</a:t>
                </a:r>
                <a:endParaRPr kumimoji="1" lang="ja-JP" altLang="en-US"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674427" y="3530287"/>
                    <a:ext cx="6675802" cy="819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𝐶</m:t>
                                  </m:r>
                                </m:e>
                                <m:sub>
                                  <m:r>
                                    <a:rPr kumimoji="1" lang="en-US" altLang="ja-JP" sz="2800" b="0" i="1" smtClean="0">
                                      <a:latin typeface="Cambria Math" panose="02040503050406030204" pitchFamily="18" charset="0"/>
                                    </a:rPr>
                                    <m:t>𝑖</m:t>
                                  </m:r>
                                </m:sub>
                              </m:sSub>
                            </m:num>
                            <m:den>
                              <m:r>
                                <a:rPr kumimoji="1" lang="en-US" altLang="ja-JP" sz="2800" i="1" smtClean="0">
                                  <a:latin typeface="Cambria Math" panose="02040503050406030204" pitchFamily="18" charset="0"/>
                                </a:rPr>
                                <m:t>𝜕</m:t>
                              </m:r>
                              <m:r>
                                <a:rPr kumimoji="1" lang="en-US" altLang="ja-JP" sz="2800" b="0" i="1" smtClean="0">
                                  <a:latin typeface="Cambria Math" panose="02040503050406030204" pitchFamily="18" charset="0"/>
                                </a:rPr>
                                <m:t>𝑡</m:t>
                              </m:r>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𝑧</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𝑢</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𝐹</m:t>
                              </m:r>
                              <m:r>
                                <a:rPr kumimoji="1" lang="en-US" altLang="ja-JP" sz="2800" b="0" i="1" smtClean="0">
                                  <a:latin typeface="Cambria Math" panose="02040503050406030204" pitchFamily="18" charset="0"/>
                                  <a:ea typeface="Cambria Math" panose="02040503050406030204" pitchFamily="18" charset="0"/>
                                </a:rPr>
                                <m:t>𝛻𝜙</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𝐷</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𝐸</m:t>
                              </m:r>
                            </m:e>
                            <m:sub>
                              <m:r>
                                <a:rPr kumimoji="1" lang="en-US" altLang="ja-JP" sz="2800" b="0" i="1" smtClean="0">
                                  <a:latin typeface="Cambria Math" panose="02040503050406030204" pitchFamily="18" charset="0"/>
                                  <a:ea typeface="Cambria Math" panose="02040503050406030204" pitchFamily="18" charset="0"/>
                                </a:rPr>
                                <m:t>𝑖</m:t>
                              </m:r>
                            </m:sub>
                          </m:sSub>
                          <m:d>
                            <m:dPr>
                              <m:ctrlPr>
                                <a:rPr kumimoji="1" lang="en-US" altLang="ja-JP" sz="2800" b="0" i="1" smtClean="0">
                                  <a:latin typeface="Cambria Math" panose="02040503050406030204" pitchFamily="18" charset="0"/>
                                  <a:ea typeface="Cambria Math" panose="02040503050406030204" pitchFamily="18" charset="0"/>
                                </a:rPr>
                              </m:ctrlPr>
                            </m:dPr>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74427" y="3530287"/>
                    <a:ext cx="6675802" cy="819263"/>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24" name="左大かっこ 23"/>
            <p:cNvSpPr/>
            <p:nvPr/>
          </p:nvSpPr>
          <p:spPr>
            <a:xfrm rot="16200000">
              <a:off x="4123115" y="3074681"/>
              <a:ext cx="100469" cy="3401397"/>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テキスト ボックス 25"/>
                <p:cNvSpPr txBox="1"/>
                <p:nvPr/>
              </p:nvSpPr>
              <p:spPr>
                <a:xfrm>
                  <a:off x="2894067" y="4843284"/>
                  <a:ext cx="2261517" cy="369332"/>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𝑖</m:t>
                          </m:r>
                        </m:sub>
                      </m:sSub>
                    </m:oMath>
                  </a14:m>
                  <a:r>
                    <a:rPr kumimoji="1" lang="ja-JP" altLang="en-US" dirty="0" smtClean="0"/>
                    <a:t>：モル流束密度</a:t>
                  </a:r>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894067" y="4843284"/>
                  <a:ext cx="2261517" cy="369332"/>
                </a:xfrm>
                <a:prstGeom prst="rect">
                  <a:avLst/>
                </a:prstGeom>
                <a:blipFill rotWithShape="0">
                  <a:blip r:embed="rId5"/>
                  <a:stretch>
                    <a:fillRect t="-6667" r="-1887" b="-30000"/>
                  </a:stretch>
                </a:blipFill>
              </p:spPr>
              <p:txBody>
                <a:bodyPr/>
                <a:lstStyle/>
                <a:p>
                  <a:r>
                    <a:rPr lang="ja-JP" altLang="en-US">
                      <a:noFill/>
                    </a:rPr>
                    <a:t> </a:t>
                  </a:r>
                </a:p>
              </p:txBody>
            </p:sp>
          </mc:Fallback>
        </mc:AlternateContent>
      </p:grpSp>
      <p:sp>
        <p:nvSpPr>
          <p:cNvPr id="28" name="テキスト ボックス 27"/>
          <p:cNvSpPr txBox="1"/>
          <p:nvPr/>
        </p:nvSpPr>
        <p:spPr>
          <a:xfrm>
            <a:off x="179512" y="4797152"/>
            <a:ext cx="1800493" cy="369332"/>
          </a:xfrm>
          <a:prstGeom prst="rect">
            <a:avLst/>
          </a:prstGeom>
          <a:noFill/>
        </p:spPr>
        <p:txBody>
          <a:bodyPr wrap="none" rtlCol="0">
            <a:spAutoFit/>
          </a:bodyPr>
          <a:lstStyle/>
          <a:p>
            <a:r>
              <a:rPr lang="ja-JP" altLang="en-US" i="1" dirty="0"/>
              <a:t>濃度の時間変化</a:t>
            </a:r>
          </a:p>
        </p:txBody>
      </p:sp>
      <p:sp>
        <p:nvSpPr>
          <p:cNvPr id="29" name="左大かっこ 28"/>
          <p:cNvSpPr/>
          <p:nvPr/>
        </p:nvSpPr>
        <p:spPr>
          <a:xfrm rot="16200000">
            <a:off x="912737" y="4351959"/>
            <a:ext cx="117727" cy="720081"/>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8847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lang="ja-JP" altLang="en-US" dirty="0" smtClean="0"/>
              <a:t>溶液内における腐食現象の支配</a:t>
            </a:r>
            <a:r>
              <a:rPr lang="ja-JP" altLang="en-US" dirty="0"/>
              <a:t>方程式</a:t>
            </a:r>
            <a:endParaRPr kumimoji="1" lang="ja-JP" altLang="en-US" sz="2200" dirty="0"/>
          </a:p>
        </p:txBody>
      </p:sp>
      <p:sp>
        <p:nvSpPr>
          <p:cNvPr id="23" name="テキスト ボックス 22"/>
          <p:cNvSpPr txBox="1"/>
          <p:nvPr/>
        </p:nvSpPr>
        <p:spPr>
          <a:xfrm>
            <a:off x="43778" y="772167"/>
            <a:ext cx="4516529" cy="769441"/>
          </a:xfrm>
          <a:prstGeom prst="rect">
            <a:avLst/>
          </a:prstGeom>
          <a:noFill/>
        </p:spPr>
        <p:txBody>
          <a:bodyPr wrap="square" rtlCol="0">
            <a:spAutoFit/>
          </a:bodyPr>
          <a:lstStyle/>
          <a:p>
            <a:r>
              <a:rPr lang="en-US" altLang="ja-JP" sz="2400" b="1" i="1" u="sng" dirty="0" smtClean="0">
                <a:effectLst>
                  <a:outerShdw blurRad="38100" dist="38100" dir="2700000" algn="tl">
                    <a:srgbClr val="000000">
                      <a:alpha val="43137"/>
                    </a:srgbClr>
                  </a:outerShdw>
                </a:effectLst>
              </a:rPr>
              <a:t>1) </a:t>
            </a:r>
            <a:r>
              <a:rPr lang="ja-JP" altLang="en-US" sz="2400" b="1" i="1" u="sng" dirty="0" smtClean="0">
                <a:effectLst>
                  <a:outerShdw blurRad="38100" dist="38100" dir="2700000" algn="tl">
                    <a:srgbClr val="000000">
                      <a:alpha val="43137"/>
                    </a:srgbClr>
                  </a:outerShdw>
                </a:effectLst>
              </a:rPr>
              <a:t>電場の</a:t>
            </a:r>
            <a:r>
              <a:rPr lang="ja-JP" altLang="en-US" sz="2400" b="1" i="1" u="sng" dirty="0">
                <a:effectLst>
                  <a:outerShdw blurRad="38100" dist="38100" dir="2700000" algn="tl">
                    <a:srgbClr val="000000">
                      <a:alpha val="43137"/>
                    </a:srgbClr>
                  </a:outerShdw>
                </a:effectLst>
              </a:rPr>
              <a:t>ラプラス</a:t>
            </a:r>
            <a:r>
              <a:rPr lang="ja-JP" altLang="en-US" sz="2400" b="1" i="1" u="sng" dirty="0" smtClean="0">
                <a:effectLst>
                  <a:outerShdw blurRad="38100" dist="38100" dir="2700000" algn="tl">
                    <a:srgbClr val="000000">
                      <a:alpha val="43137"/>
                    </a:srgbClr>
                  </a:outerShdw>
                </a:effectLst>
              </a:rPr>
              <a:t>方程式</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000" b="1" i="1" u="sng" dirty="0" smtClean="0">
                <a:effectLst>
                  <a:outerShdw blurRad="38100" dist="38100" dir="2700000" algn="tl">
                    <a:srgbClr val="000000">
                      <a:alpha val="43137"/>
                    </a:srgbClr>
                  </a:outerShdw>
                </a:effectLst>
              </a:rPr>
              <a:t>（</a:t>
            </a:r>
            <a:r>
              <a:rPr lang="ja-JP" altLang="en-US" sz="2000" b="1" i="1" u="sng" dirty="0">
                <a:effectLst>
                  <a:outerShdw blurRad="38100" dist="38100" dir="2700000" algn="tl">
                    <a:srgbClr val="000000">
                      <a:alpha val="43137"/>
                    </a:srgbClr>
                  </a:outerShdw>
                </a:effectLst>
              </a:rPr>
              <a:t>静電場解析</a:t>
            </a:r>
            <a:r>
              <a:rPr lang="ja-JP" altLang="en-US" sz="2000" b="1" i="1" u="sng" dirty="0" smtClean="0">
                <a:effectLst>
                  <a:outerShdw blurRad="38100" dist="38100" dir="2700000" algn="tl">
                    <a:srgbClr val="000000">
                      <a:alpha val="43137"/>
                    </a:srgbClr>
                  </a:outerShdw>
                </a:effectLst>
              </a:rPr>
              <a:t>）</a:t>
            </a:r>
            <a:endParaRPr kumimoji="1" lang="ja-JP" altLang="en-US" sz="2000" b="1" i="1" u="sng" dirty="0">
              <a:effectLst>
                <a:outerShdw blurRad="38100" dist="38100" dir="2700000" algn="tl">
                  <a:srgbClr val="000000">
                    <a:alpha val="43137"/>
                  </a:srgbClr>
                </a:outerShdw>
              </a:effectLst>
            </a:endParaRPr>
          </a:p>
        </p:txBody>
      </p:sp>
      <p:sp>
        <p:nvSpPr>
          <p:cNvPr id="25" name="テキスト ボックス 24"/>
          <p:cNvSpPr txBox="1"/>
          <p:nvPr/>
        </p:nvSpPr>
        <p:spPr>
          <a:xfrm>
            <a:off x="14557" y="3025665"/>
            <a:ext cx="4031873" cy="769441"/>
          </a:xfrm>
          <a:prstGeom prst="rect">
            <a:avLst/>
          </a:prstGeom>
          <a:noFill/>
        </p:spPr>
        <p:txBody>
          <a:bodyPr wrap="none" rtlCol="0">
            <a:spAutoFit/>
          </a:bodyPr>
          <a:lstStyle/>
          <a:p>
            <a:r>
              <a:rPr lang="en-US" altLang="ja-JP" sz="2400" b="1" i="1" u="sng" dirty="0" smtClean="0">
                <a:effectLst>
                  <a:outerShdw blurRad="38100" dist="38100" dir="2700000" algn="tl">
                    <a:srgbClr val="000000">
                      <a:alpha val="43137"/>
                    </a:srgbClr>
                  </a:outerShdw>
                </a:effectLst>
              </a:rPr>
              <a:t>2) </a:t>
            </a:r>
            <a:r>
              <a:rPr lang="ja-JP" altLang="en-US" sz="2400" b="1" i="1" u="sng" dirty="0">
                <a:effectLst>
                  <a:outerShdw blurRad="38100" dist="38100" dir="2700000" algn="tl">
                    <a:srgbClr val="000000">
                      <a:alpha val="43137"/>
                    </a:srgbClr>
                  </a:outerShdw>
                </a:effectLst>
              </a:rPr>
              <a:t>物質移動の</a:t>
            </a:r>
            <a:r>
              <a:rPr lang="ja-JP" altLang="en-US" sz="2400" b="1" i="1" u="sng" dirty="0" smtClean="0">
                <a:effectLst>
                  <a:outerShdw blurRad="38100" dist="38100" dir="2700000" algn="tl">
                    <a:srgbClr val="000000">
                      <a:alpha val="43137"/>
                    </a:srgbClr>
                  </a:outerShdw>
                </a:effectLst>
              </a:rPr>
              <a:t>方程式</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000" b="1" i="1" u="sng" dirty="0" smtClean="0">
                <a:effectLst>
                  <a:outerShdw blurRad="38100" dist="38100" dir="2700000" algn="tl">
                    <a:srgbClr val="000000">
                      <a:alpha val="43137"/>
                    </a:srgbClr>
                  </a:outerShdw>
                </a:effectLst>
              </a:rPr>
              <a:t>（物質移動解析＋化学反応解析）</a:t>
            </a:r>
            <a:endParaRPr kumimoji="1" lang="ja-JP" altLang="en-US" sz="2000" b="1" i="1" u="sng" dirty="0">
              <a:effectLst>
                <a:outerShdw blurRad="38100" dist="38100" dir="2700000" algn="tl">
                  <a:srgbClr val="000000">
                    <a:alpha val="43137"/>
                  </a:srgbClr>
                </a:outerShdw>
              </a:effectLst>
            </a:endParaRPr>
          </a:p>
        </p:txBody>
      </p:sp>
      <p:graphicFrame>
        <p:nvGraphicFramePr>
          <p:cNvPr id="11" name="表 10"/>
          <p:cNvGraphicFramePr>
            <a:graphicFrameLocks noGrp="1"/>
          </p:cNvGraphicFramePr>
          <p:nvPr>
            <p:extLst/>
          </p:nvPr>
        </p:nvGraphicFramePr>
        <p:xfrm>
          <a:off x="4705274" y="658620"/>
          <a:ext cx="3755158" cy="2834640"/>
        </p:xfrm>
        <a:graphic>
          <a:graphicData uri="http://schemas.openxmlformats.org/drawingml/2006/table">
            <a:tbl>
              <a:tblPr firstRow="1" bandRow="1">
                <a:tableStyleId>{5940675A-B579-460E-94D1-54222C63F5DA}</a:tableStyleId>
              </a:tblPr>
              <a:tblGrid>
                <a:gridCol w="774874"/>
                <a:gridCol w="2980284"/>
              </a:tblGrid>
              <a:tr h="212782">
                <a:tc>
                  <a:txBody>
                    <a:bodyPr/>
                    <a:lstStyle/>
                    <a:p>
                      <a:r>
                        <a:rPr kumimoji="1" lang="en-US" altLang="ja-JP" sz="1600" dirty="0" smtClean="0"/>
                        <a:t>Φ</a:t>
                      </a:r>
                      <a:endParaRPr kumimoji="1" lang="ja-JP" altLang="en-US" sz="1600" dirty="0"/>
                    </a:p>
                  </a:txBody>
                  <a:tcPr/>
                </a:tc>
                <a:tc>
                  <a:txBody>
                    <a:bodyPr/>
                    <a:lstStyle/>
                    <a:p>
                      <a:r>
                        <a:rPr kumimoji="1" lang="en-US" altLang="ja-JP" sz="1600" dirty="0" smtClean="0"/>
                        <a:t>Electrostatic</a:t>
                      </a:r>
                      <a:r>
                        <a:rPr kumimoji="1" lang="en-US" altLang="ja-JP" sz="1600" baseline="0" dirty="0" smtClean="0"/>
                        <a:t> potential</a:t>
                      </a:r>
                      <a:r>
                        <a:rPr kumimoji="1" lang="ja-JP" altLang="en-US" sz="1600" dirty="0" smtClean="0"/>
                        <a:t> </a:t>
                      </a:r>
                      <a:r>
                        <a:rPr kumimoji="1" lang="en-US" altLang="ja-JP" sz="1600" dirty="0" smtClean="0"/>
                        <a:t>[V]</a:t>
                      </a:r>
                    </a:p>
                  </a:txBody>
                  <a:tcPr/>
                </a:tc>
              </a:tr>
              <a:tr h="212782">
                <a:tc>
                  <a:txBody>
                    <a:bodyPr/>
                    <a:lstStyle/>
                    <a:p>
                      <a:r>
                        <a:rPr kumimoji="1" lang="en-US" altLang="ja-JP" sz="1600" i="1" dirty="0" smtClean="0"/>
                        <a:t>F</a:t>
                      </a:r>
                      <a:endParaRPr kumimoji="1" lang="ja-JP" altLang="en-US" sz="1600" i="1" dirty="0"/>
                    </a:p>
                  </a:txBody>
                  <a:tcPr/>
                </a:tc>
                <a:tc>
                  <a:txBody>
                    <a:bodyPr/>
                    <a:lstStyle/>
                    <a:p>
                      <a:r>
                        <a:rPr kumimoji="1" lang="en-US" altLang="ja-JP" sz="1600" dirty="0" smtClean="0"/>
                        <a:t>Faraday’s constant [F m</a:t>
                      </a:r>
                      <a:r>
                        <a:rPr kumimoji="1" lang="en-US" altLang="ja-JP" sz="1600" baseline="30000" dirty="0" smtClean="0"/>
                        <a:t>-1</a:t>
                      </a:r>
                      <a:r>
                        <a:rPr kumimoji="1" lang="en-US" altLang="ja-JP" sz="1600" dirty="0" smtClean="0"/>
                        <a:t>]</a:t>
                      </a:r>
                      <a:endParaRPr kumimoji="1" lang="ja-JP" altLang="en-US" sz="1600" dirty="0"/>
                    </a:p>
                  </a:txBody>
                  <a:tcPr/>
                </a:tc>
              </a:tr>
              <a:tr h="212782">
                <a:tc>
                  <a:txBody>
                    <a:bodyPr/>
                    <a:lstStyle/>
                    <a:p>
                      <a:r>
                        <a:rPr kumimoji="1" lang="el-GR" altLang="ja-JP" sz="1600" i="1" dirty="0" smtClean="0"/>
                        <a:t>ε</a:t>
                      </a:r>
                      <a:endParaRPr kumimoji="1" lang="ja-JP" altLang="en-US" sz="1600" i="1" dirty="0"/>
                    </a:p>
                  </a:txBody>
                  <a:tcPr/>
                </a:tc>
                <a:tc>
                  <a:txBody>
                    <a:bodyPr/>
                    <a:lstStyle/>
                    <a:p>
                      <a:r>
                        <a:rPr kumimoji="1" lang="en-US" altLang="ja-JP" sz="1600" dirty="0" smtClean="0"/>
                        <a:t>Permittivity</a:t>
                      </a:r>
                      <a:r>
                        <a:rPr kumimoji="1" lang="ja-JP" altLang="en-US" sz="1600" dirty="0" smtClean="0"/>
                        <a:t> </a:t>
                      </a:r>
                      <a:r>
                        <a:rPr kumimoji="1" lang="en-US" altLang="ja-JP" sz="1600" dirty="0" smtClean="0"/>
                        <a:t>[(</a:t>
                      </a:r>
                      <a:r>
                        <a:rPr kumimoji="1" lang="en-US" altLang="ja-JP" sz="1600" dirty="0" err="1" smtClean="0"/>
                        <a:t>Ωm</a:t>
                      </a:r>
                      <a:r>
                        <a:rPr kumimoji="1" lang="en-US" altLang="ja-JP" sz="1600" dirty="0" smtClean="0"/>
                        <a:t>)</a:t>
                      </a:r>
                      <a:r>
                        <a:rPr kumimoji="1" lang="en-US" altLang="ja-JP" sz="1600" baseline="30000" dirty="0" smtClean="0"/>
                        <a:t>-1</a:t>
                      </a:r>
                      <a:r>
                        <a:rPr kumimoji="1" lang="en-US" altLang="ja-JP" sz="1600" dirty="0" smtClean="0"/>
                        <a:t>]</a:t>
                      </a:r>
                      <a:endParaRPr kumimoji="1" lang="ja-JP" altLang="en-US" sz="1600" dirty="0"/>
                    </a:p>
                  </a:txBody>
                  <a:tcPr/>
                </a:tc>
              </a:tr>
              <a:tr h="212782">
                <a:tc>
                  <a:txBody>
                    <a:bodyPr/>
                    <a:lstStyle/>
                    <a:p>
                      <a:r>
                        <a:rPr kumimoji="1" lang="en-US" altLang="ja-JP" sz="1600" i="1" dirty="0" err="1" smtClean="0"/>
                        <a:t>z</a:t>
                      </a:r>
                      <a:r>
                        <a:rPr kumimoji="1" lang="en-US" altLang="ja-JP" sz="1600" i="1" baseline="-25000" dirty="0" err="1" smtClean="0"/>
                        <a:t>i</a:t>
                      </a:r>
                      <a:endParaRPr kumimoji="1" lang="ja-JP" altLang="en-US" sz="1600" i="1" baseline="-25000" dirty="0"/>
                    </a:p>
                  </a:txBody>
                  <a:tcPr/>
                </a:tc>
                <a:tc>
                  <a:txBody>
                    <a:bodyPr/>
                    <a:lstStyle/>
                    <a:p>
                      <a:r>
                        <a:rPr kumimoji="1" lang="en-US" altLang="ja-JP" sz="1600" dirty="0" smtClean="0"/>
                        <a:t>Charge</a:t>
                      </a:r>
                      <a:r>
                        <a:rPr kumimoji="1" lang="en-US" altLang="ja-JP" sz="1600" baseline="0" dirty="0" smtClean="0"/>
                        <a:t> number of ion </a:t>
                      </a:r>
                      <a:r>
                        <a:rPr kumimoji="1" lang="en-US" altLang="ja-JP" sz="1600" baseline="0" dirty="0" err="1" smtClean="0"/>
                        <a:t>i</a:t>
                      </a:r>
                      <a:endParaRPr kumimoji="1" lang="ja-JP" altLang="en-US" sz="1600" dirty="0"/>
                    </a:p>
                  </a:txBody>
                  <a:tcPr/>
                </a:tc>
              </a:tr>
              <a:tr h="212782">
                <a:tc>
                  <a:txBody>
                    <a:bodyPr/>
                    <a:lstStyle/>
                    <a:p>
                      <a:r>
                        <a:rPr kumimoji="1" lang="en-US" altLang="ja-JP" sz="1600" i="1" dirty="0" smtClean="0"/>
                        <a:t>C</a:t>
                      </a:r>
                      <a:r>
                        <a:rPr kumimoji="1" lang="en-US" altLang="ja-JP" sz="1600" i="1" baseline="-25000" dirty="0" smtClean="0"/>
                        <a:t>i</a:t>
                      </a:r>
                      <a:endParaRPr kumimoji="1" lang="ja-JP" altLang="en-US" sz="1600" i="1" baseline="-25000" dirty="0"/>
                    </a:p>
                  </a:txBody>
                  <a:tcPr/>
                </a:tc>
                <a:tc>
                  <a:txBody>
                    <a:bodyPr/>
                    <a:lstStyle/>
                    <a:p>
                      <a:r>
                        <a:rPr kumimoji="1" lang="en-US" altLang="ja-JP" sz="1600" dirty="0" smtClean="0"/>
                        <a:t>Molar</a:t>
                      </a:r>
                      <a:r>
                        <a:rPr kumimoji="1" lang="en-US" altLang="ja-JP" sz="1600" baseline="0" dirty="0" smtClean="0"/>
                        <a:t> concentration of ion </a:t>
                      </a:r>
                      <a:r>
                        <a:rPr kumimoji="1" lang="en-US" altLang="ja-JP" sz="1600" baseline="0" dirty="0" err="1" smtClean="0"/>
                        <a:t>i</a:t>
                      </a:r>
                      <a:r>
                        <a:rPr kumimoji="1" lang="ja-JP" altLang="en-US" sz="1600" dirty="0" smtClean="0"/>
                        <a:t> </a:t>
                      </a:r>
                      <a:r>
                        <a:rPr kumimoji="1" lang="en-US" altLang="ja-JP" sz="1600" dirty="0" smtClean="0"/>
                        <a:t>[</a:t>
                      </a:r>
                      <a:r>
                        <a:rPr kumimoji="1" lang="en-US" altLang="ja-JP" sz="1600" dirty="0" err="1" smtClean="0"/>
                        <a:t>mol</a:t>
                      </a:r>
                      <a:r>
                        <a:rPr kumimoji="1" lang="en-US" altLang="ja-JP" sz="1600" dirty="0" smtClean="0"/>
                        <a:t> m</a:t>
                      </a:r>
                      <a:r>
                        <a:rPr kumimoji="1" lang="en-US" altLang="ja-JP" sz="1600" baseline="30000" dirty="0" smtClean="0"/>
                        <a:t>-3</a:t>
                      </a:r>
                      <a:r>
                        <a:rPr kumimoji="1" lang="en-US" altLang="ja-JP" sz="1600" dirty="0" smtClean="0"/>
                        <a:t>]</a:t>
                      </a:r>
                      <a:endParaRPr kumimoji="1" lang="ja-JP" altLang="en-US" sz="1600" dirty="0"/>
                    </a:p>
                  </a:txBody>
                  <a:tcPr/>
                </a:tc>
              </a:tr>
              <a:tr h="212782">
                <a:tc>
                  <a:txBody>
                    <a:bodyPr/>
                    <a:lstStyle/>
                    <a:p>
                      <a:r>
                        <a:rPr kumimoji="1" lang="en-US" altLang="ja-JP" sz="1600" i="1" smtClean="0"/>
                        <a:t>D</a:t>
                      </a:r>
                      <a:r>
                        <a:rPr kumimoji="1" lang="en-US" altLang="ja-JP" sz="1600" i="1" baseline="-25000" smtClean="0"/>
                        <a:t>i</a:t>
                      </a:r>
                      <a:endParaRPr kumimoji="1" lang="ja-JP" altLang="en-US" sz="1600" i="1" baseline="-25000"/>
                    </a:p>
                  </a:txBody>
                  <a:tcPr/>
                </a:tc>
                <a:tc>
                  <a:txBody>
                    <a:bodyPr/>
                    <a:lstStyle/>
                    <a:p>
                      <a:r>
                        <a:rPr kumimoji="1" lang="en-US" altLang="ja-JP" sz="1600" baseline="0" dirty="0" smtClean="0"/>
                        <a:t>Diffusion coefficient of ion </a:t>
                      </a:r>
                      <a:r>
                        <a:rPr kumimoji="1" lang="en-US" altLang="ja-JP" sz="1600" baseline="0" dirty="0" err="1" smtClean="0"/>
                        <a:t>i</a:t>
                      </a:r>
                      <a:endParaRPr kumimoji="1" lang="en-US" altLang="ja-JP" sz="1600" baseline="0" dirty="0" smtClean="0"/>
                    </a:p>
                    <a:p>
                      <a:r>
                        <a:rPr kumimoji="1" lang="ja-JP" altLang="en-US" sz="1600" baseline="0" dirty="0" smtClean="0"/>
                        <a:t> </a:t>
                      </a:r>
                      <a:r>
                        <a:rPr kumimoji="1" lang="en-US" altLang="ja-JP" sz="1600" baseline="0" dirty="0" smtClean="0"/>
                        <a:t>[m</a:t>
                      </a:r>
                      <a:r>
                        <a:rPr kumimoji="1" lang="en-US" altLang="ja-JP" sz="1600" baseline="30000" dirty="0" smtClean="0"/>
                        <a:t>2</a:t>
                      </a:r>
                      <a:r>
                        <a:rPr kumimoji="1" lang="en-US" altLang="ja-JP" sz="1600" baseline="0" dirty="0" smtClean="0"/>
                        <a:t> s</a:t>
                      </a:r>
                      <a:r>
                        <a:rPr kumimoji="1" lang="en-US" altLang="ja-JP" sz="1600" baseline="30000" dirty="0" smtClean="0"/>
                        <a:t>-1</a:t>
                      </a:r>
                      <a:r>
                        <a:rPr kumimoji="1" lang="en-US" altLang="ja-JP" sz="1600" baseline="0" dirty="0" smtClean="0"/>
                        <a:t>]</a:t>
                      </a:r>
                      <a:endParaRPr kumimoji="1" lang="ja-JP" altLang="en-US" sz="1600" dirty="0"/>
                    </a:p>
                  </a:txBody>
                  <a:tcPr/>
                </a:tc>
              </a:tr>
              <a:tr h="212782">
                <a:tc>
                  <a:txBody>
                    <a:bodyPr/>
                    <a:lstStyle/>
                    <a:p>
                      <a:r>
                        <a:rPr kumimoji="1" lang="en-US" altLang="ja-JP" sz="1600" i="1" err="1" smtClean="0"/>
                        <a:t>u</a:t>
                      </a:r>
                      <a:r>
                        <a:rPr kumimoji="1" lang="en-US" altLang="ja-JP" sz="1600" i="1" baseline="-25000" err="1" smtClean="0"/>
                        <a:t>i</a:t>
                      </a:r>
                      <a:endParaRPr kumimoji="1" lang="ja-JP" altLang="en-US" sz="1600" i="1" baseline="-25000"/>
                    </a:p>
                  </a:txBody>
                  <a:tcPr/>
                </a:tc>
                <a:tc>
                  <a:txBody>
                    <a:bodyPr/>
                    <a:lstStyle/>
                    <a:p>
                      <a:r>
                        <a:rPr kumimoji="1" lang="en-US" altLang="ja-JP" sz="1600" dirty="0" smtClean="0"/>
                        <a:t>Mobility</a:t>
                      </a:r>
                      <a:r>
                        <a:rPr kumimoji="1" lang="en-US" altLang="ja-JP" sz="1600" baseline="0" dirty="0" smtClean="0"/>
                        <a:t> of ion </a:t>
                      </a:r>
                      <a:r>
                        <a:rPr kumimoji="1" lang="en-US" altLang="ja-JP" sz="1600" baseline="0" dirty="0" err="1" smtClean="0"/>
                        <a:t>i</a:t>
                      </a:r>
                      <a:r>
                        <a:rPr kumimoji="1" lang="ja-JP" altLang="en-US" sz="1600" dirty="0" smtClean="0"/>
                        <a:t> </a:t>
                      </a:r>
                      <a:r>
                        <a:rPr kumimoji="1" lang="en-US" altLang="ja-JP" sz="1600" dirty="0" smtClean="0"/>
                        <a:t>[m</a:t>
                      </a:r>
                      <a:r>
                        <a:rPr kumimoji="1" lang="en-US" altLang="ja-JP" sz="1600" baseline="30000" dirty="0" smtClean="0"/>
                        <a:t>2</a:t>
                      </a:r>
                      <a:r>
                        <a:rPr kumimoji="1" lang="en-US" altLang="ja-JP" sz="1600" dirty="0" smtClean="0"/>
                        <a:t> </a:t>
                      </a:r>
                      <a:r>
                        <a:rPr kumimoji="1" lang="en-US" altLang="ja-JP" sz="1600" dirty="0" err="1" smtClean="0"/>
                        <a:t>mol</a:t>
                      </a:r>
                      <a:r>
                        <a:rPr kumimoji="1" lang="en-US" altLang="ja-JP" sz="1600" dirty="0" smtClean="0"/>
                        <a:t> J</a:t>
                      </a:r>
                      <a:r>
                        <a:rPr kumimoji="1" lang="en-US" altLang="ja-JP" sz="1600" baseline="30000" dirty="0" smtClean="0"/>
                        <a:t>-1</a:t>
                      </a:r>
                      <a:r>
                        <a:rPr kumimoji="1" lang="en-US" altLang="ja-JP" sz="1600" dirty="0" smtClean="0"/>
                        <a:t> s</a:t>
                      </a:r>
                      <a:r>
                        <a:rPr kumimoji="1" lang="en-US" altLang="ja-JP" sz="1600" baseline="30000" dirty="0" smtClean="0"/>
                        <a:t>-1</a:t>
                      </a:r>
                      <a:r>
                        <a:rPr kumimoji="1" lang="en-US" altLang="ja-JP" sz="1600" dirty="0" smtClean="0"/>
                        <a:t>]</a:t>
                      </a:r>
                      <a:endParaRPr kumimoji="1" lang="ja-JP" altLang="en-US" sz="1600" dirty="0"/>
                    </a:p>
                  </a:txBody>
                  <a:tcPr/>
                </a:tc>
              </a:tr>
            </a:tbl>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607929" y="1484784"/>
                <a:ext cx="3048581" cy="10455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kumimoji="1" lang="en-US" altLang="ja-JP" sz="2800" i="1" smtClean="0">
                              <a:latin typeface="Cambria Math" panose="02040503050406030204" pitchFamily="18" charset="0"/>
                            </a:rPr>
                          </m:ctrlPr>
                        </m:sSupPr>
                        <m:e>
                          <m:r>
                            <a:rPr kumimoji="1" lang="en-US" altLang="ja-JP" sz="2800" i="1" smtClean="0">
                              <a:latin typeface="Cambria Math" panose="02040503050406030204" pitchFamily="18" charset="0"/>
                              <a:ea typeface="Cambria Math" panose="02040503050406030204" pitchFamily="18" charset="0"/>
                            </a:rPr>
                            <m:t>𝛻</m:t>
                          </m:r>
                        </m:e>
                        <m:sup>
                          <m:r>
                            <a:rPr kumimoji="1" lang="en-US" altLang="ja-JP" sz="2800" b="0" i="1" smtClean="0">
                              <a:latin typeface="Cambria Math" panose="02040503050406030204" pitchFamily="18" charset="0"/>
                            </a:rPr>
                            <m:t>2</m:t>
                          </m:r>
                        </m:sup>
                      </m:sSup>
                      <m:r>
                        <a:rPr kumimoji="1" lang="ja-JP" altLang="en-US" sz="2800" i="1" smtClean="0">
                          <a:latin typeface="Cambria Math" panose="02040503050406030204" pitchFamily="18" charset="0"/>
                        </a:rPr>
                        <m:t>𝜙</m:t>
                      </m:r>
                      <m:r>
                        <a:rPr kumimoji="1" lang="en-US" altLang="ja-JP" sz="2800" b="0" i="1" smtClean="0">
                          <a:latin typeface="Cambria Math" panose="02040503050406030204" pitchFamily="18" charset="0"/>
                        </a:rPr>
                        <m:t>=0</m:t>
                      </m:r>
                      <m:f>
                        <m:fPr>
                          <m:ctrlPr>
                            <a:rPr kumimoji="1" lang="en-US" altLang="ja-JP" sz="2800" b="0" i="1" smtClean="0">
                              <a:solidFill>
                                <a:schemeClr val="bg1"/>
                              </a:solidFill>
                              <a:latin typeface="Cambria Math" panose="02040503050406030204" pitchFamily="18" charset="0"/>
                            </a:rPr>
                          </m:ctrlPr>
                        </m:fPr>
                        <m:num>
                          <m:r>
                            <a:rPr kumimoji="1" lang="en-US" altLang="ja-JP" sz="2800" b="0" i="1" smtClean="0">
                              <a:solidFill>
                                <a:schemeClr val="bg1"/>
                              </a:solidFill>
                              <a:latin typeface="Cambria Math" panose="02040503050406030204" pitchFamily="18" charset="0"/>
                            </a:rPr>
                            <m:t>𝐹</m:t>
                          </m:r>
                        </m:num>
                        <m:den>
                          <m:r>
                            <a:rPr kumimoji="1" lang="ja-JP" altLang="en-US" sz="2800" b="0" i="1" smtClean="0">
                              <a:solidFill>
                                <a:schemeClr val="bg1"/>
                              </a:solidFill>
                              <a:latin typeface="Cambria Math" panose="02040503050406030204" pitchFamily="18" charset="0"/>
                            </a:rPr>
                            <m:t>𝜀</m:t>
                          </m:r>
                        </m:den>
                      </m:f>
                      <m:nary>
                        <m:naryPr>
                          <m:chr m:val="∑"/>
                          <m:supHide m:val="on"/>
                          <m:ctrlPr>
                            <a:rPr kumimoji="1" lang="en-US" altLang="ja-JP" sz="2800" b="0" i="1" smtClean="0">
                              <a:solidFill>
                                <a:schemeClr val="bg1"/>
                              </a:solidFill>
                              <a:latin typeface="Cambria Math" panose="02040503050406030204" pitchFamily="18" charset="0"/>
                            </a:rPr>
                          </m:ctrlPr>
                        </m:naryPr>
                        <m:sub>
                          <m:r>
                            <m:rPr>
                              <m:brk m:alnAt="7"/>
                            </m:rPr>
                            <a:rPr kumimoji="1" lang="en-US" altLang="ja-JP" sz="2800" b="0" i="1" smtClean="0">
                              <a:solidFill>
                                <a:schemeClr val="bg1"/>
                              </a:solidFill>
                              <a:latin typeface="Cambria Math" panose="02040503050406030204" pitchFamily="18" charset="0"/>
                            </a:rPr>
                            <m:t>𝑖</m:t>
                          </m:r>
                          <m:r>
                            <a:rPr kumimoji="1" lang="en-US" altLang="ja-JP" sz="2800" b="0" i="1" smtClean="0">
                              <a:solidFill>
                                <a:schemeClr val="bg1"/>
                              </a:solidFill>
                              <a:latin typeface="Cambria Math" panose="02040503050406030204" pitchFamily="18" charset="0"/>
                              <a:ea typeface="Cambria Math" panose="02040503050406030204" pitchFamily="18" charset="0"/>
                            </a:rPr>
                            <m:t>∈</m:t>
                          </m:r>
                          <m:r>
                            <a:rPr kumimoji="1" lang="en-US" altLang="ja-JP" sz="2800" b="0" i="1" smtClean="0">
                              <a:solidFill>
                                <a:schemeClr val="bg1"/>
                              </a:solidFill>
                              <a:latin typeface="Cambria Math" panose="02040503050406030204" pitchFamily="18" charset="0"/>
                              <a:ea typeface="Cambria Math" panose="02040503050406030204" pitchFamily="18" charset="0"/>
                            </a:rPr>
                            <m:t>𝕀</m:t>
                          </m:r>
                        </m:sub>
                        <m:sup/>
                        <m:e>
                          <m:sSub>
                            <m:sSubPr>
                              <m:ctrlPr>
                                <a:rPr kumimoji="1" lang="en-US" altLang="ja-JP" sz="2800" b="0" i="1" smtClean="0">
                                  <a:solidFill>
                                    <a:schemeClr val="bg1"/>
                                  </a:solidFill>
                                  <a:latin typeface="Cambria Math" panose="02040503050406030204" pitchFamily="18" charset="0"/>
                                </a:rPr>
                              </m:ctrlPr>
                            </m:sSubPr>
                            <m:e>
                              <m:r>
                                <a:rPr kumimoji="1" lang="en-US" altLang="ja-JP" sz="2800" b="0" i="1" smtClean="0">
                                  <a:solidFill>
                                    <a:schemeClr val="bg1"/>
                                  </a:solidFill>
                                  <a:latin typeface="Cambria Math" panose="02040503050406030204" pitchFamily="18" charset="0"/>
                                </a:rPr>
                                <m:t>𝑧</m:t>
                              </m:r>
                            </m:e>
                            <m:sub>
                              <m:r>
                                <a:rPr kumimoji="1" lang="en-US" altLang="ja-JP" sz="2800" b="0" i="1" smtClean="0">
                                  <a:solidFill>
                                    <a:schemeClr val="bg1"/>
                                  </a:solidFill>
                                  <a:latin typeface="Cambria Math" panose="02040503050406030204" pitchFamily="18" charset="0"/>
                                </a:rPr>
                                <m:t>𝑖</m:t>
                              </m:r>
                            </m:sub>
                          </m:sSub>
                          <m:sSub>
                            <m:sSubPr>
                              <m:ctrlPr>
                                <a:rPr kumimoji="1" lang="en-US" altLang="ja-JP" sz="2800" b="0" i="1" smtClean="0">
                                  <a:solidFill>
                                    <a:schemeClr val="bg1"/>
                                  </a:solidFill>
                                  <a:latin typeface="Cambria Math" panose="02040503050406030204" pitchFamily="18" charset="0"/>
                                </a:rPr>
                              </m:ctrlPr>
                            </m:sSubPr>
                            <m:e>
                              <m:r>
                                <a:rPr kumimoji="1" lang="en-US" altLang="ja-JP" sz="2800" b="0" i="1" smtClean="0">
                                  <a:solidFill>
                                    <a:schemeClr val="bg1"/>
                                  </a:solidFill>
                                  <a:latin typeface="Cambria Math" panose="02040503050406030204" pitchFamily="18" charset="0"/>
                                </a:rPr>
                                <m:t>𝐶</m:t>
                              </m:r>
                            </m:e>
                            <m:sub>
                              <m:r>
                                <a:rPr kumimoji="1" lang="en-US" altLang="ja-JP" sz="2800" b="0" i="1" smtClean="0">
                                  <a:solidFill>
                                    <a:schemeClr val="bg1"/>
                                  </a:solidFill>
                                  <a:latin typeface="Cambria Math" panose="02040503050406030204" pitchFamily="18" charset="0"/>
                                </a:rPr>
                                <m:t>𝑖</m:t>
                              </m:r>
                            </m:sub>
                          </m:sSub>
                        </m:e>
                      </m:nary>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7929" y="1484784"/>
                <a:ext cx="3048581" cy="1045543"/>
              </a:xfrm>
              <a:prstGeom prst="rect">
                <a:avLst/>
              </a:prstGeom>
              <a:blipFill rotWithShape="0">
                <a:blip r:embed="rId3"/>
                <a:stretch>
                  <a:fillRect/>
                </a:stretch>
              </a:blipFill>
            </p:spPr>
            <p:txBody>
              <a:bodyPr/>
              <a:lstStyle/>
              <a:p>
                <a:r>
                  <a:rPr lang="ja-JP" altLang="en-US">
                    <a:noFill/>
                  </a:rPr>
                  <a:t> </a:t>
                </a:r>
              </a:p>
            </p:txBody>
          </p:sp>
        </mc:Fallback>
      </mc:AlternateContent>
      <p:sp>
        <p:nvSpPr>
          <p:cNvPr id="2" name="テキスト ボックス 1"/>
          <p:cNvSpPr txBox="1"/>
          <p:nvPr/>
        </p:nvSpPr>
        <p:spPr>
          <a:xfrm>
            <a:off x="1074109" y="5598898"/>
            <a:ext cx="6723447" cy="461665"/>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r>
              <a:rPr lang="ja-JP" altLang="en-US" sz="2400" dirty="0"/>
              <a:t>２つの</a:t>
            </a:r>
            <a:r>
              <a:rPr lang="ja-JP" altLang="en-US" sz="2400" dirty="0" smtClean="0"/>
              <a:t>方程式を弱連成で解く．</a:t>
            </a:r>
            <a:endParaRPr lang="en-US" altLang="ja-JP" sz="2400" dirty="0" smtClean="0"/>
          </a:p>
        </p:txBody>
      </p:sp>
      <p:sp>
        <p:nvSpPr>
          <p:cNvPr id="19" name="左大かっこ 18"/>
          <p:cNvSpPr/>
          <p:nvPr/>
        </p:nvSpPr>
        <p:spPr>
          <a:xfrm rot="16200000">
            <a:off x="1068643" y="2046781"/>
            <a:ext cx="81200" cy="372655"/>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786077" y="2318603"/>
            <a:ext cx="646331" cy="369332"/>
          </a:xfrm>
          <a:prstGeom prst="rect">
            <a:avLst/>
          </a:prstGeom>
          <a:noFill/>
        </p:spPr>
        <p:txBody>
          <a:bodyPr wrap="none" rtlCol="0">
            <a:spAutoFit/>
          </a:bodyPr>
          <a:lstStyle/>
          <a:p>
            <a:r>
              <a:rPr lang="ja-JP" altLang="en-US" dirty="0"/>
              <a:t>電位</a:t>
            </a:r>
            <a:endParaRPr kumimoji="1" lang="ja-JP" altLang="en-US" dirty="0"/>
          </a:p>
        </p:txBody>
      </p:sp>
      <p:grpSp>
        <p:nvGrpSpPr>
          <p:cNvPr id="3" name="グループ化 2"/>
          <p:cNvGrpSpPr/>
          <p:nvPr/>
        </p:nvGrpSpPr>
        <p:grpSpPr>
          <a:xfrm>
            <a:off x="674427" y="3833171"/>
            <a:ext cx="6780773" cy="1466305"/>
            <a:chOff x="674427" y="3746311"/>
            <a:chExt cx="6780773" cy="1466305"/>
          </a:xfrm>
        </p:grpSpPr>
        <p:grpSp>
          <p:nvGrpSpPr>
            <p:cNvPr id="5" name="グループ化 4"/>
            <p:cNvGrpSpPr/>
            <p:nvPr/>
          </p:nvGrpSpPr>
          <p:grpSpPr>
            <a:xfrm>
              <a:off x="674427" y="3746311"/>
              <a:ext cx="6780773" cy="1110426"/>
              <a:chOff x="674427" y="3530287"/>
              <a:chExt cx="6780773" cy="1110426"/>
            </a:xfrm>
          </p:grpSpPr>
          <p:sp>
            <p:nvSpPr>
              <p:cNvPr id="8" name="左大かっこ 7"/>
              <p:cNvSpPr/>
              <p:nvPr/>
            </p:nvSpPr>
            <p:spPr>
              <a:xfrm rot="16200000">
                <a:off x="3431712" y="3190017"/>
                <a:ext cx="89300" cy="20074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左大かっこ 29"/>
              <p:cNvSpPr/>
              <p:nvPr/>
            </p:nvSpPr>
            <p:spPr>
              <a:xfrm rot="16200000">
                <a:off x="5172528" y="3536861"/>
                <a:ext cx="89300" cy="13137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左大かっこ 30"/>
              <p:cNvSpPr/>
              <p:nvPr/>
            </p:nvSpPr>
            <p:spPr>
              <a:xfrm rot="16200000">
                <a:off x="6741136" y="3777366"/>
                <a:ext cx="89300" cy="83273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806948" y="4271381"/>
                <a:ext cx="1338828" cy="369332"/>
              </a:xfrm>
              <a:prstGeom prst="rect">
                <a:avLst/>
              </a:prstGeom>
              <a:noFill/>
            </p:spPr>
            <p:txBody>
              <a:bodyPr wrap="none" rtlCol="0">
                <a:spAutoFit/>
              </a:bodyPr>
              <a:lstStyle/>
              <a:p>
                <a:r>
                  <a:rPr kumimoji="1" lang="ja-JP" altLang="en-US" dirty="0" smtClean="0"/>
                  <a:t>電気泳動項</a:t>
                </a:r>
                <a:endParaRPr kumimoji="1" lang="ja-JP" altLang="en-US" dirty="0"/>
              </a:p>
            </p:txBody>
          </p:sp>
          <p:sp>
            <p:nvSpPr>
              <p:cNvPr id="32" name="テキスト ボックス 31"/>
              <p:cNvSpPr txBox="1"/>
              <p:nvPr/>
            </p:nvSpPr>
            <p:spPr>
              <a:xfrm>
                <a:off x="4547764" y="4271381"/>
                <a:ext cx="1338828" cy="369332"/>
              </a:xfrm>
              <a:prstGeom prst="rect">
                <a:avLst/>
              </a:prstGeom>
              <a:noFill/>
            </p:spPr>
            <p:txBody>
              <a:bodyPr wrap="none" rtlCol="0">
                <a:spAutoFit/>
              </a:bodyPr>
              <a:lstStyle/>
              <a:p>
                <a:r>
                  <a:rPr kumimoji="1" lang="ja-JP" altLang="en-US" dirty="0" smtClean="0"/>
                  <a:t>物質拡散項</a:t>
                </a:r>
                <a:endParaRPr kumimoji="1" lang="ja-JP" altLang="en-US" dirty="0"/>
              </a:p>
            </p:txBody>
          </p:sp>
          <p:sp>
            <p:nvSpPr>
              <p:cNvPr id="33" name="テキスト ボックス 32"/>
              <p:cNvSpPr txBox="1"/>
              <p:nvPr/>
            </p:nvSpPr>
            <p:spPr>
              <a:xfrm>
                <a:off x="6116372" y="4271381"/>
                <a:ext cx="1338828" cy="369332"/>
              </a:xfrm>
              <a:prstGeom prst="rect">
                <a:avLst/>
              </a:prstGeom>
              <a:noFill/>
            </p:spPr>
            <p:txBody>
              <a:bodyPr wrap="none" rtlCol="0">
                <a:spAutoFit/>
              </a:bodyPr>
              <a:lstStyle/>
              <a:p>
                <a:r>
                  <a:rPr kumimoji="1" lang="ja-JP" altLang="en-US" dirty="0" smtClean="0"/>
                  <a:t>化学反応項</a:t>
                </a:r>
                <a:endParaRPr kumimoji="1" lang="ja-JP" altLang="en-US"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674427" y="3530287"/>
                    <a:ext cx="6675802" cy="819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𝐶</m:t>
                                  </m:r>
                                </m:e>
                                <m:sub>
                                  <m:r>
                                    <a:rPr kumimoji="1" lang="en-US" altLang="ja-JP" sz="2800" b="0" i="1" smtClean="0">
                                      <a:latin typeface="Cambria Math" panose="02040503050406030204" pitchFamily="18" charset="0"/>
                                    </a:rPr>
                                    <m:t>𝑖</m:t>
                                  </m:r>
                                </m:sub>
                              </m:sSub>
                            </m:num>
                            <m:den>
                              <m:r>
                                <a:rPr kumimoji="1" lang="en-US" altLang="ja-JP" sz="2800" i="1" smtClean="0">
                                  <a:latin typeface="Cambria Math" panose="02040503050406030204" pitchFamily="18" charset="0"/>
                                </a:rPr>
                                <m:t>𝜕</m:t>
                              </m:r>
                              <m:r>
                                <a:rPr kumimoji="1" lang="en-US" altLang="ja-JP" sz="2800" b="0" i="1" smtClean="0">
                                  <a:latin typeface="Cambria Math" panose="02040503050406030204" pitchFamily="18" charset="0"/>
                                </a:rPr>
                                <m:t>𝑡</m:t>
                              </m:r>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𝑧</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𝑢</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𝐹</m:t>
                              </m:r>
                              <m:r>
                                <a:rPr kumimoji="1" lang="en-US" altLang="ja-JP" sz="2800" b="0" i="1" smtClean="0">
                                  <a:latin typeface="Cambria Math" panose="02040503050406030204" pitchFamily="18" charset="0"/>
                                  <a:ea typeface="Cambria Math" panose="02040503050406030204" pitchFamily="18" charset="0"/>
                                </a:rPr>
                                <m:t>𝛻𝜙</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𝐷</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𝐸</m:t>
                              </m:r>
                            </m:e>
                            <m:sub>
                              <m:r>
                                <a:rPr kumimoji="1" lang="en-US" altLang="ja-JP" sz="2800" b="0" i="1" smtClean="0">
                                  <a:latin typeface="Cambria Math" panose="02040503050406030204" pitchFamily="18" charset="0"/>
                                  <a:ea typeface="Cambria Math" panose="02040503050406030204" pitchFamily="18" charset="0"/>
                                </a:rPr>
                                <m:t>𝑖</m:t>
                              </m:r>
                            </m:sub>
                          </m:sSub>
                          <m:d>
                            <m:dPr>
                              <m:ctrlPr>
                                <a:rPr kumimoji="1" lang="en-US" altLang="ja-JP" sz="2800" b="0" i="1" smtClean="0">
                                  <a:latin typeface="Cambria Math" panose="02040503050406030204" pitchFamily="18" charset="0"/>
                                  <a:ea typeface="Cambria Math" panose="02040503050406030204" pitchFamily="18" charset="0"/>
                                </a:rPr>
                              </m:ctrlPr>
                            </m:dPr>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74427" y="3530287"/>
                    <a:ext cx="6675802" cy="819263"/>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24" name="左大かっこ 23"/>
            <p:cNvSpPr/>
            <p:nvPr/>
          </p:nvSpPr>
          <p:spPr>
            <a:xfrm rot="16200000">
              <a:off x="4123115" y="3074681"/>
              <a:ext cx="100469" cy="3401397"/>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テキスト ボックス 25"/>
                <p:cNvSpPr txBox="1"/>
                <p:nvPr/>
              </p:nvSpPr>
              <p:spPr>
                <a:xfrm>
                  <a:off x="2894067" y="4843284"/>
                  <a:ext cx="2261517" cy="369332"/>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𝑖</m:t>
                          </m:r>
                        </m:sub>
                      </m:sSub>
                    </m:oMath>
                  </a14:m>
                  <a:r>
                    <a:rPr kumimoji="1" lang="ja-JP" altLang="en-US" dirty="0" smtClean="0"/>
                    <a:t>：モル流束密度</a:t>
                  </a:r>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894067" y="4843284"/>
                  <a:ext cx="2261517" cy="369332"/>
                </a:xfrm>
                <a:prstGeom prst="rect">
                  <a:avLst/>
                </a:prstGeom>
                <a:blipFill rotWithShape="0">
                  <a:blip r:embed="rId5"/>
                  <a:stretch>
                    <a:fillRect t="-6667" r="-1887" b="-30000"/>
                  </a:stretch>
                </a:blipFill>
              </p:spPr>
              <p:txBody>
                <a:bodyPr/>
                <a:lstStyle/>
                <a:p>
                  <a:r>
                    <a:rPr lang="ja-JP" altLang="en-US">
                      <a:noFill/>
                    </a:rPr>
                    <a:t> </a:t>
                  </a:r>
                </a:p>
              </p:txBody>
            </p:sp>
          </mc:Fallback>
        </mc:AlternateContent>
      </p:grpSp>
      <p:sp>
        <p:nvSpPr>
          <p:cNvPr id="21" name="テキスト ボックス 20"/>
          <p:cNvSpPr txBox="1"/>
          <p:nvPr/>
        </p:nvSpPr>
        <p:spPr>
          <a:xfrm>
            <a:off x="179512" y="4797152"/>
            <a:ext cx="1800493" cy="369332"/>
          </a:xfrm>
          <a:prstGeom prst="rect">
            <a:avLst/>
          </a:prstGeom>
          <a:noFill/>
        </p:spPr>
        <p:txBody>
          <a:bodyPr wrap="none" rtlCol="0">
            <a:spAutoFit/>
          </a:bodyPr>
          <a:lstStyle/>
          <a:p>
            <a:r>
              <a:rPr lang="ja-JP" altLang="en-US" i="1" dirty="0"/>
              <a:t>濃度の時間変化</a:t>
            </a:r>
          </a:p>
        </p:txBody>
      </p:sp>
      <p:sp>
        <p:nvSpPr>
          <p:cNvPr id="22" name="左大かっこ 21"/>
          <p:cNvSpPr/>
          <p:nvPr/>
        </p:nvSpPr>
        <p:spPr>
          <a:xfrm rot="16200000">
            <a:off x="912737" y="4351959"/>
            <a:ext cx="117727" cy="720081"/>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5309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解析領域および境界条件</a:t>
            </a:r>
            <a:endParaRPr kumimoji="1" lang="ja-JP" altLang="en-US" dirty="0"/>
          </a:p>
        </p:txBody>
      </p:sp>
      <p:grpSp>
        <p:nvGrpSpPr>
          <p:cNvPr id="4" name="グループ化 3"/>
          <p:cNvGrpSpPr/>
          <p:nvPr/>
        </p:nvGrpSpPr>
        <p:grpSpPr>
          <a:xfrm>
            <a:off x="1104885" y="2481388"/>
            <a:ext cx="6934230" cy="1451668"/>
            <a:chOff x="5148064" y="770350"/>
            <a:chExt cx="2664296" cy="1451668"/>
          </a:xfrm>
        </p:grpSpPr>
        <p:sp>
          <p:nvSpPr>
            <p:cNvPr id="20" name="正方形/長方形 19"/>
            <p:cNvSpPr/>
            <p:nvPr/>
          </p:nvSpPr>
          <p:spPr>
            <a:xfrm>
              <a:off x="5148064" y="770350"/>
              <a:ext cx="2664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21" name="正方形/長方形 20"/>
            <p:cNvSpPr/>
            <p:nvPr/>
          </p:nvSpPr>
          <p:spPr>
            <a:xfrm>
              <a:off x="6480360" y="1849558"/>
              <a:ext cx="1332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2" name="正方形/長方形 21"/>
            <p:cNvSpPr/>
            <p:nvPr/>
          </p:nvSpPr>
          <p:spPr>
            <a:xfrm>
              <a:off x="5148064" y="1850350"/>
              <a:ext cx="1332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3" name="テキスト ボックス 22"/>
            <p:cNvSpPr txBox="1"/>
            <p:nvPr/>
          </p:nvSpPr>
          <p:spPr>
            <a:xfrm>
              <a:off x="6370764" y="775617"/>
              <a:ext cx="218599" cy="369332"/>
            </a:xfrm>
            <a:prstGeom prst="rect">
              <a:avLst/>
            </a:prstGeom>
            <a:noFill/>
          </p:spPr>
          <p:txBody>
            <a:bodyPr wrap="none" rtlCol="0">
              <a:spAutoFit/>
            </a:bodyPr>
            <a:lstStyle/>
            <a:p>
              <a:pPr algn="ctr"/>
              <a:r>
                <a:rPr lang="en-US" altLang="ja-JP" dirty="0">
                  <a:solidFill>
                    <a:prstClr val="black"/>
                  </a:solidFill>
                  <a:latin typeface="Calibri" panose="020F0502020204030204"/>
                  <a:ea typeface="ＭＳ Ｐゴシック" panose="020B0600070205080204" pitchFamily="50" charset="-128"/>
                </a:rPr>
                <a:t>A</a:t>
              </a:r>
              <a:r>
                <a:rPr lang="en-US" altLang="ja-JP" dirty="0" smtClean="0">
                  <a:solidFill>
                    <a:prstClr val="black"/>
                  </a:solidFill>
                  <a:latin typeface="Calibri" panose="020F0502020204030204"/>
                  <a:ea typeface="ＭＳ Ｐゴシック" panose="020B0600070205080204" pitchFamily="50" charset="-128"/>
                </a:rPr>
                <a:t>ir</a:t>
              </a:r>
              <a:endParaRPr lang="ja-JP" altLang="en-US" dirty="0">
                <a:solidFill>
                  <a:prstClr val="black"/>
                </a:solidFill>
                <a:latin typeface="Calibri" panose="020F0502020204030204"/>
                <a:ea typeface="ＭＳ Ｐゴシック" panose="020B0600070205080204" pitchFamily="50" charset="-128"/>
              </a:endParaRPr>
            </a:p>
          </p:txBody>
        </p:sp>
        <p:sp>
          <p:nvSpPr>
            <p:cNvPr id="24" name="テキスト ボックス 23"/>
            <p:cNvSpPr txBox="1"/>
            <p:nvPr/>
          </p:nvSpPr>
          <p:spPr>
            <a:xfrm>
              <a:off x="7016435" y="1852686"/>
              <a:ext cx="179730"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28" name="テキスト ボックス 27"/>
            <p:cNvSpPr txBox="1"/>
            <p:nvPr/>
          </p:nvSpPr>
          <p:spPr>
            <a:xfrm>
              <a:off x="5704370" y="1849558"/>
              <a:ext cx="174426" cy="369332"/>
            </a:xfrm>
            <a:prstGeom prst="rect">
              <a:avLst/>
            </a:prstGeom>
            <a:noFill/>
          </p:spPr>
          <p:txBody>
            <a:bodyPr wrap="none" rtlCol="0">
              <a:spAutoFit/>
            </a:bodyPr>
            <a:lstStyle/>
            <a:p>
              <a:pPr algn="ctr"/>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sp>
          <p:nvSpPr>
            <p:cNvPr id="30" name="正方形/長方形 29"/>
            <p:cNvSpPr/>
            <p:nvPr/>
          </p:nvSpPr>
          <p:spPr>
            <a:xfrm>
              <a:off x="5290523" y="1130350"/>
              <a:ext cx="2379378"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38" name="テキスト ボックス 37"/>
            <p:cNvSpPr txBox="1"/>
            <p:nvPr/>
          </p:nvSpPr>
          <p:spPr>
            <a:xfrm>
              <a:off x="6247161" y="1301915"/>
              <a:ext cx="465805"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Solution</a:t>
              </a:r>
              <a:endParaRPr lang="ja-JP" altLang="en-US" dirty="0">
                <a:solidFill>
                  <a:prstClr val="black"/>
                </a:solidFill>
                <a:latin typeface="Calibri" panose="020F0502020204030204"/>
                <a:ea typeface="ＭＳ Ｐゴシック" panose="020B0600070205080204" pitchFamily="50" charset="-128"/>
              </a:endParaRPr>
            </a:p>
          </p:txBody>
        </p:sp>
      </p:grpSp>
      <p:sp>
        <p:nvSpPr>
          <p:cNvPr id="6" name="コンテンツ プレースホルダー 5"/>
          <p:cNvSpPr>
            <a:spLocks noGrp="1"/>
          </p:cNvSpPr>
          <p:nvPr>
            <p:ph idx="1"/>
          </p:nvPr>
        </p:nvSpPr>
        <p:spPr>
          <a:xfrm>
            <a:off x="395288" y="4156588"/>
            <a:ext cx="8229600" cy="1720684"/>
          </a:xfrm>
        </p:spPr>
        <p:txBody>
          <a:bodyPr/>
          <a:lstStyle/>
          <a:p>
            <a:pPr marL="0" indent="0">
              <a:buNone/>
            </a:pPr>
            <a:r>
              <a:rPr lang="ja-JP" altLang="en-US" u="sng" dirty="0" smtClean="0"/>
              <a:t>解析領域</a:t>
            </a:r>
            <a:r>
              <a:rPr lang="en-US" altLang="ja-JP" b="0" dirty="0"/>
              <a:t/>
            </a:r>
            <a:br>
              <a:rPr lang="en-US" altLang="ja-JP" b="0" dirty="0"/>
            </a:br>
            <a:r>
              <a:rPr lang="ja-JP" altLang="en-US" b="0" dirty="0" smtClean="0"/>
              <a:t>金属や空気に囲まれた溶液内が解析領域である．</a:t>
            </a:r>
            <a:endParaRPr lang="en-US" altLang="ja-JP" b="0" dirty="0" smtClean="0"/>
          </a:p>
          <a:p>
            <a:pPr marL="0" indent="0">
              <a:buNone/>
            </a:pPr>
            <a:r>
              <a:rPr kumimoji="1" lang="ja-JP" altLang="en-US" b="0" dirty="0" smtClean="0"/>
              <a:t>溶液内にはイオンなどの化学種が</a:t>
            </a:r>
            <a:r>
              <a:rPr kumimoji="1" lang="ja-JP" altLang="en-US" b="0" dirty="0"/>
              <a:t>存在</a:t>
            </a:r>
            <a:r>
              <a:rPr kumimoji="1" lang="ja-JP" altLang="en-US" b="0" dirty="0" smtClean="0"/>
              <a:t>する．</a:t>
            </a:r>
            <a:endParaRPr lang="en-US" altLang="ja-JP" dirty="0" smtClean="0"/>
          </a:p>
          <a:p>
            <a:pPr marL="0" indent="0">
              <a:buNone/>
            </a:pPr>
            <a:r>
              <a:rPr kumimoji="1" lang="ja-JP" altLang="en-US" b="0" dirty="0" smtClean="0"/>
              <a:t>金属イオンの加水分解などの化学</a:t>
            </a:r>
            <a:r>
              <a:rPr kumimoji="1" lang="ja-JP" altLang="en-US" b="0" dirty="0"/>
              <a:t>反応が</a:t>
            </a:r>
            <a:r>
              <a:rPr kumimoji="1" lang="ja-JP" altLang="en-US" b="0" dirty="0" smtClean="0"/>
              <a:t>起こる</a:t>
            </a:r>
            <a:r>
              <a:rPr kumimoji="1" lang="ja-JP" altLang="en-US" b="0" dirty="0"/>
              <a:t>．</a:t>
            </a:r>
            <a:endParaRPr kumimoji="1" lang="en-US" altLang="ja-JP" b="0" dirty="0" smtClean="0"/>
          </a:p>
        </p:txBody>
      </p:sp>
      <p:sp>
        <p:nvSpPr>
          <p:cNvPr id="14" name="正方形/長方形 13"/>
          <p:cNvSpPr/>
          <p:nvPr/>
        </p:nvSpPr>
        <p:spPr>
          <a:xfrm>
            <a:off x="4299553" y="3564444"/>
            <a:ext cx="580744" cy="360000"/>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5" name="テキスト ボックス 14"/>
          <p:cNvSpPr txBox="1"/>
          <p:nvPr/>
        </p:nvSpPr>
        <p:spPr>
          <a:xfrm>
            <a:off x="4271723" y="3559804"/>
            <a:ext cx="618863" cy="369332"/>
          </a:xfrm>
          <a:prstGeom prst="rect">
            <a:avLst/>
          </a:prstGeom>
          <a:noFill/>
        </p:spPr>
        <p:txBody>
          <a:bodyPr wrap="squar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Wall</a:t>
            </a:r>
            <a:endParaRPr lang="ja-JP" altLang="en-US" dirty="0">
              <a:solidFill>
                <a:prstClr val="black"/>
              </a:solidFill>
              <a:latin typeface="Calibri" panose="020F0502020204030204"/>
              <a:ea typeface="ＭＳ Ｐゴシック" panose="020B0600070205080204" pitchFamily="50" charset="-128"/>
            </a:endParaRPr>
          </a:p>
        </p:txBody>
      </p:sp>
      <p:sp>
        <p:nvSpPr>
          <p:cNvPr id="8" name="角丸四角形 7"/>
          <p:cNvSpPr/>
          <p:nvPr/>
        </p:nvSpPr>
        <p:spPr bwMode="auto">
          <a:xfrm>
            <a:off x="1475656" y="2855987"/>
            <a:ext cx="6192688" cy="704609"/>
          </a:xfrm>
          <a:prstGeom prst="roundRect">
            <a:avLst/>
          </a:prstGeom>
          <a:no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cxnSp>
        <p:nvCxnSpPr>
          <p:cNvPr id="17" name="直線コネクタ 16"/>
          <p:cNvCxnSpPr/>
          <p:nvPr/>
        </p:nvCxnSpPr>
        <p:spPr>
          <a:xfrm>
            <a:off x="3740399" y="1525473"/>
            <a:ext cx="0" cy="432000"/>
          </a:xfrm>
          <a:prstGeom prst="line">
            <a:avLst/>
          </a:prstGeom>
          <a:noFill/>
          <a:ln w="19050" cap="flat" cmpd="sng" algn="ctr">
            <a:solidFill>
              <a:sysClr val="windowText" lastClr="000000"/>
            </a:solidFill>
            <a:prstDash val="solid"/>
            <a:miter lim="800000"/>
          </a:ln>
          <a:effectLst/>
        </p:spPr>
      </p:cxnSp>
      <p:sp>
        <p:nvSpPr>
          <p:cNvPr id="18" name="円/楕円 17"/>
          <p:cNvSpPr/>
          <p:nvPr/>
        </p:nvSpPr>
        <p:spPr>
          <a:xfrm>
            <a:off x="4279391" y="1754536"/>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19" name="直線コネクタ 18"/>
          <p:cNvCxnSpPr/>
          <p:nvPr/>
        </p:nvCxnSpPr>
        <p:spPr>
          <a:xfrm rot="5400000">
            <a:off x="4009391" y="1694568"/>
            <a:ext cx="0" cy="540000"/>
          </a:xfrm>
          <a:prstGeom prst="line">
            <a:avLst/>
          </a:prstGeom>
          <a:noFill/>
          <a:ln w="19050" cap="flat" cmpd="sng" algn="ctr">
            <a:solidFill>
              <a:sysClr val="windowText" lastClr="000000"/>
            </a:solidFill>
            <a:prstDash val="solid"/>
            <a:miter lim="800000"/>
          </a:ln>
          <a:effectLst/>
        </p:spPr>
      </p:cxnSp>
      <p:cxnSp>
        <p:nvCxnSpPr>
          <p:cNvPr id="25" name="直線コネクタ 24"/>
          <p:cNvCxnSpPr/>
          <p:nvPr/>
        </p:nvCxnSpPr>
        <p:spPr>
          <a:xfrm rot="5400000">
            <a:off x="4909391" y="1694568"/>
            <a:ext cx="0" cy="540000"/>
          </a:xfrm>
          <a:prstGeom prst="line">
            <a:avLst/>
          </a:prstGeom>
          <a:noFill/>
          <a:ln w="19050" cap="flat" cmpd="sng" algn="ctr">
            <a:solidFill>
              <a:sysClr val="windowText" lastClr="000000"/>
            </a:solidFill>
            <a:prstDash val="solid"/>
            <a:miter lim="800000"/>
          </a:ln>
          <a:effectLst/>
        </p:spPr>
      </p:cxnSp>
      <p:cxnSp>
        <p:nvCxnSpPr>
          <p:cNvPr id="26" name="直線コネクタ 25"/>
          <p:cNvCxnSpPr/>
          <p:nvPr/>
        </p:nvCxnSpPr>
        <p:spPr>
          <a:xfrm>
            <a:off x="5180399" y="1525473"/>
            <a:ext cx="0" cy="432000"/>
          </a:xfrm>
          <a:prstGeom prst="line">
            <a:avLst/>
          </a:prstGeom>
          <a:noFill/>
          <a:ln w="19050" cap="flat" cmpd="sng" algn="ctr">
            <a:solidFill>
              <a:sysClr val="windowText" lastClr="000000"/>
            </a:solidFill>
            <a:prstDash val="solid"/>
            <a:miter lim="800000"/>
          </a:ln>
          <a:effectLst/>
        </p:spPr>
      </p:cxnSp>
      <p:sp>
        <p:nvSpPr>
          <p:cNvPr id="27" name="直方体 26"/>
          <p:cNvSpPr/>
          <p:nvPr/>
        </p:nvSpPr>
        <p:spPr bwMode="auto">
          <a:xfrm>
            <a:off x="2767584" y="808521"/>
            <a:ext cx="2206752" cy="853440"/>
          </a:xfrm>
          <a:prstGeom prst="cube">
            <a:avLst>
              <a:gd name="adj" fmla="val 70714"/>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29" name="直方体 28"/>
          <p:cNvSpPr/>
          <p:nvPr/>
        </p:nvSpPr>
        <p:spPr bwMode="auto">
          <a:xfrm>
            <a:off x="4370832" y="808521"/>
            <a:ext cx="883920" cy="853440"/>
          </a:xfrm>
          <a:prstGeom prst="cube">
            <a:avLst>
              <a:gd name="adj" fmla="val 70714"/>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1" name="直方体 30"/>
          <p:cNvSpPr/>
          <p:nvPr/>
        </p:nvSpPr>
        <p:spPr bwMode="auto">
          <a:xfrm>
            <a:off x="4520618" y="808521"/>
            <a:ext cx="2206752" cy="853440"/>
          </a:xfrm>
          <a:prstGeom prst="cube">
            <a:avLst>
              <a:gd name="adj" fmla="val 70714"/>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2" name="直方体 31"/>
          <p:cNvSpPr/>
          <p:nvPr/>
        </p:nvSpPr>
        <p:spPr bwMode="auto">
          <a:xfrm>
            <a:off x="3301417" y="692696"/>
            <a:ext cx="2929565" cy="716715"/>
          </a:xfrm>
          <a:prstGeom prst="cube">
            <a:avLst>
              <a:gd name="adj" fmla="val 86020"/>
            </a:avLst>
          </a:prstGeom>
          <a:solidFill>
            <a:schemeClr val="accent5">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cxnSp>
        <p:nvCxnSpPr>
          <p:cNvPr id="33" name="直線コネクタ 32"/>
          <p:cNvCxnSpPr/>
          <p:nvPr/>
        </p:nvCxnSpPr>
        <p:spPr>
          <a:xfrm>
            <a:off x="3852000" y="3924000"/>
            <a:ext cx="1008" cy="297000"/>
          </a:xfrm>
          <a:prstGeom prst="line">
            <a:avLst/>
          </a:prstGeom>
          <a:noFill/>
          <a:ln w="19050" cap="flat" cmpd="sng" algn="ctr">
            <a:solidFill>
              <a:sysClr val="windowText" lastClr="000000"/>
            </a:solidFill>
            <a:prstDash val="solid"/>
            <a:miter lim="800000"/>
          </a:ln>
          <a:effectLst/>
        </p:spPr>
      </p:cxnSp>
      <p:sp>
        <p:nvSpPr>
          <p:cNvPr id="34" name="円/楕円 33"/>
          <p:cNvSpPr/>
          <p:nvPr/>
        </p:nvSpPr>
        <p:spPr>
          <a:xfrm>
            <a:off x="4392000" y="4018063"/>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35" name="直線コネクタ 34"/>
          <p:cNvCxnSpPr/>
          <p:nvPr/>
        </p:nvCxnSpPr>
        <p:spPr>
          <a:xfrm rot="5400000">
            <a:off x="4122000" y="3958095"/>
            <a:ext cx="0" cy="540000"/>
          </a:xfrm>
          <a:prstGeom prst="line">
            <a:avLst/>
          </a:prstGeom>
          <a:noFill/>
          <a:ln w="19050" cap="flat" cmpd="sng" algn="ctr">
            <a:solidFill>
              <a:sysClr val="windowText" lastClr="000000"/>
            </a:solidFill>
            <a:prstDash val="solid"/>
            <a:miter lim="800000"/>
          </a:ln>
          <a:effectLst/>
        </p:spPr>
      </p:cxnSp>
      <p:cxnSp>
        <p:nvCxnSpPr>
          <p:cNvPr id="36" name="直線コネクタ 35"/>
          <p:cNvCxnSpPr/>
          <p:nvPr/>
        </p:nvCxnSpPr>
        <p:spPr>
          <a:xfrm rot="5400000">
            <a:off x="5022000" y="3958095"/>
            <a:ext cx="0" cy="540000"/>
          </a:xfrm>
          <a:prstGeom prst="line">
            <a:avLst/>
          </a:prstGeom>
          <a:noFill/>
          <a:ln w="19050" cap="flat" cmpd="sng" algn="ctr">
            <a:solidFill>
              <a:sysClr val="windowText" lastClr="000000"/>
            </a:solidFill>
            <a:prstDash val="solid"/>
            <a:miter lim="800000"/>
          </a:ln>
          <a:effectLst/>
        </p:spPr>
      </p:cxnSp>
      <p:cxnSp>
        <p:nvCxnSpPr>
          <p:cNvPr id="37" name="直線コネクタ 36"/>
          <p:cNvCxnSpPr/>
          <p:nvPr/>
        </p:nvCxnSpPr>
        <p:spPr>
          <a:xfrm>
            <a:off x="5292000" y="3924000"/>
            <a:ext cx="1008" cy="297000"/>
          </a:xfrm>
          <a:prstGeom prst="line">
            <a:avLst/>
          </a:prstGeom>
          <a:noFill/>
          <a:ln w="19050" cap="flat" cmpd="sng" algn="ctr">
            <a:solidFill>
              <a:sysClr val="windowText" lastClr="000000"/>
            </a:solidFill>
            <a:prstDash val="solid"/>
            <a:miter lim="800000"/>
          </a:ln>
          <a:effectLst/>
        </p:spPr>
      </p:cxnSp>
    </p:spTree>
    <p:extLst>
      <p:ext uri="{BB962C8B-B14F-4D97-AF65-F5344CB8AC3E}">
        <p14:creationId xmlns:p14="http://schemas.microsoft.com/office/powerpoint/2010/main" val="291022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解析</a:t>
            </a:r>
            <a:r>
              <a:rPr lang="ja-JP" altLang="en-US" dirty="0"/>
              <a:t>領域および境界条件</a:t>
            </a:r>
            <a:endParaRPr kumimoji="1" lang="ja-JP" altLang="en-US" dirty="0"/>
          </a:p>
        </p:txBody>
      </p:sp>
      <p:grpSp>
        <p:nvGrpSpPr>
          <p:cNvPr id="4" name="グループ化 3"/>
          <p:cNvGrpSpPr/>
          <p:nvPr/>
        </p:nvGrpSpPr>
        <p:grpSpPr>
          <a:xfrm>
            <a:off x="1104885" y="2481388"/>
            <a:ext cx="6934230" cy="1451668"/>
            <a:chOff x="5148064" y="770350"/>
            <a:chExt cx="2664296" cy="1451668"/>
          </a:xfrm>
        </p:grpSpPr>
        <p:sp>
          <p:nvSpPr>
            <p:cNvPr id="20" name="正方形/長方形 19"/>
            <p:cNvSpPr/>
            <p:nvPr/>
          </p:nvSpPr>
          <p:spPr>
            <a:xfrm>
              <a:off x="5148064" y="770350"/>
              <a:ext cx="2664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21" name="正方形/長方形 20"/>
            <p:cNvSpPr/>
            <p:nvPr/>
          </p:nvSpPr>
          <p:spPr>
            <a:xfrm>
              <a:off x="6480360" y="1849558"/>
              <a:ext cx="1332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2" name="正方形/長方形 21"/>
            <p:cNvSpPr/>
            <p:nvPr/>
          </p:nvSpPr>
          <p:spPr>
            <a:xfrm>
              <a:off x="5148064" y="1850350"/>
              <a:ext cx="1332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3" name="テキスト ボックス 22"/>
            <p:cNvSpPr txBox="1"/>
            <p:nvPr/>
          </p:nvSpPr>
          <p:spPr>
            <a:xfrm>
              <a:off x="6370764" y="775617"/>
              <a:ext cx="218599" cy="369332"/>
            </a:xfrm>
            <a:prstGeom prst="rect">
              <a:avLst/>
            </a:prstGeom>
            <a:noFill/>
          </p:spPr>
          <p:txBody>
            <a:bodyPr wrap="none" rtlCol="0">
              <a:spAutoFit/>
            </a:bodyPr>
            <a:lstStyle/>
            <a:p>
              <a:pPr algn="ctr"/>
              <a:r>
                <a:rPr lang="en-US" altLang="ja-JP" dirty="0">
                  <a:solidFill>
                    <a:prstClr val="black"/>
                  </a:solidFill>
                  <a:latin typeface="Calibri" panose="020F0502020204030204"/>
                  <a:ea typeface="ＭＳ Ｐゴシック" panose="020B0600070205080204" pitchFamily="50" charset="-128"/>
                </a:rPr>
                <a:t>A</a:t>
              </a:r>
              <a:r>
                <a:rPr lang="en-US" altLang="ja-JP" dirty="0" smtClean="0">
                  <a:solidFill>
                    <a:prstClr val="black"/>
                  </a:solidFill>
                  <a:latin typeface="Calibri" panose="020F0502020204030204"/>
                  <a:ea typeface="ＭＳ Ｐゴシック" panose="020B0600070205080204" pitchFamily="50" charset="-128"/>
                </a:rPr>
                <a:t>ir</a:t>
              </a:r>
              <a:endParaRPr lang="ja-JP" altLang="en-US" dirty="0">
                <a:solidFill>
                  <a:prstClr val="black"/>
                </a:solidFill>
                <a:latin typeface="Calibri" panose="020F0502020204030204"/>
                <a:ea typeface="ＭＳ Ｐゴシック" panose="020B0600070205080204" pitchFamily="50" charset="-128"/>
              </a:endParaRPr>
            </a:p>
          </p:txBody>
        </p:sp>
        <p:sp>
          <p:nvSpPr>
            <p:cNvPr id="24" name="テキスト ボックス 23"/>
            <p:cNvSpPr txBox="1"/>
            <p:nvPr/>
          </p:nvSpPr>
          <p:spPr>
            <a:xfrm>
              <a:off x="7016435" y="1852686"/>
              <a:ext cx="179730"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30" name="正方形/長方形 29"/>
            <p:cNvSpPr/>
            <p:nvPr/>
          </p:nvSpPr>
          <p:spPr>
            <a:xfrm>
              <a:off x="5290523" y="1130350"/>
              <a:ext cx="2379378"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38" name="テキスト ボックス 37"/>
            <p:cNvSpPr txBox="1"/>
            <p:nvPr/>
          </p:nvSpPr>
          <p:spPr>
            <a:xfrm>
              <a:off x="6247161" y="1301915"/>
              <a:ext cx="465805"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Solution</a:t>
              </a:r>
              <a:endParaRPr lang="ja-JP" altLang="en-US" dirty="0">
                <a:solidFill>
                  <a:prstClr val="black"/>
                </a:solidFill>
                <a:latin typeface="Calibri" panose="020F0502020204030204"/>
                <a:ea typeface="ＭＳ Ｐゴシック" panose="020B0600070205080204" pitchFamily="50" charset="-128"/>
              </a:endParaRPr>
            </a:p>
          </p:txBody>
        </p:sp>
      </p:grpSp>
      <p:sp>
        <p:nvSpPr>
          <p:cNvPr id="6" name="コンテンツ プレースホルダー 5"/>
          <p:cNvSpPr>
            <a:spLocks noGrp="1"/>
          </p:cNvSpPr>
          <p:nvPr>
            <p:ph idx="1"/>
          </p:nvPr>
        </p:nvSpPr>
        <p:spPr>
          <a:xfrm>
            <a:off x="395288" y="4156588"/>
            <a:ext cx="8229600" cy="1720684"/>
          </a:xfrm>
        </p:spPr>
        <p:txBody>
          <a:bodyPr/>
          <a:lstStyle/>
          <a:p>
            <a:pPr marL="0" indent="0">
              <a:buNone/>
            </a:pPr>
            <a:r>
              <a:rPr lang="ja-JP" altLang="en-US" u="sng" dirty="0" smtClean="0"/>
              <a:t>壁の境界条件</a:t>
            </a:r>
            <a:r>
              <a:rPr lang="en-US" altLang="ja-JP" u="sng" dirty="0" smtClean="0"/>
              <a:t/>
            </a:r>
            <a:br>
              <a:rPr lang="en-US" altLang="ja-JP" u="sng" dirty="0" smtClean="0"/>
            </a:br>
            <a:r>
              <a:rPr lang="ja-JP" altLang="en-US" b="0" dirty="0" smtClean="0"/>
              <a:t>絶縁物に対して設定</a:t>
            </a:r>
            <a:endParaRPr lang="en-US" altLang="ja-JP" b="0" dirty="0" smtClean="0"/>
          </a:p>
          <a:p>
            <a:r>
              <a:rPr lang="ja-JP" altLang="en-US" b="0" dirty="0" smtClean="0"/>
              <a:t>静電場解析：電流密度０の境界条件を与える．</a:t>
            </a:r>
            <a:endParaRPr lang="en-US" altLang="ja-JP" b="0" dirty="0" smtClean="0"/>
          </a:p>
          <a:p>
            <a:r>
              <a:rPr kumimoji="1" lang="ja-JP" altLang="en-US" b="0" dirty="0"/>
              <a:t>物質移動</a:t>
            </a:r>
            <a:r>
              <a:rPr kumimoji="1" lang="ja-JP" altLang="en-US" b="0" dirty="0" smtClean="0"/>
              <a:t>解析：モル流束密度０の境界条件を与える．</a:t>
            </a:r>
            <a:endParaRPr kumimoji="1" lang="en-US" altLang="ja-JP" b="0" dirty="0" smtClean="0"/>
          </a:p>
        </p:txBody>
      </p:sp>
      <p:sp>
        <p:nvSpPr>
          <p:cNvPr id="14" name="正方形/長方形 13"/>
          <p:cNvSpPr/>
          <p:nvPr/>
        </p:nvSpPr>
        <p:spPr>
          <a:xfrm>
            <a:off x="4299553" y="3564444"/>
            <a:ext cx="580744" cy="360000"/>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5" name="テキスト ボックス 14"/>
          <p:cNvSpPr txBox="1"/>
          <p:nvPr/>
        </p:nvSpPr>
        <p:spPr>
          <a:xfrm>
            <a:off x="4271723" y="3559804"/>
            <a:ext cx="618863" cy="369332"/>
          </a:xfrm>
          <a:prstGeom prst="rect">
            <a:avLst/>
          </a:prstGeom>
          <a:noFill/>
        </p:spPr>
        <p:txBody>
          <a:bodyPr wrap="squar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Wall</a:t>
            </a:r>
            <a:endParaRPr lang="ja-JP" altLang="en-US" dirty="0">
              <a:solidFill>
                <a:prstClr val="black"/>
              </a:solidFill>
              <a:latin typeface="Calibri" panose="020F0502020204030204"/>
              <a:ea typeface="ＭＳ Ｐゴシック" panose="020B0600070205080204" pitchFamily="50" charset="-128"/>
            </a:endParaRPr>
          </a:p>
        </p:txBody>
      </p:sp>
      <p:sp>
        <p:nvSpPr>
          <p:cNvPr id="16" name="角丸四角形 15"/>
          <p:cNvSpPr/>
          <p:nvPr/>
        </p:nvSpPr>
        <p:spPr bwMode="auto">
          <a:xfrm>
            <a:off x="4271723" y="3563233"/>
            <a:ext cx="618864" cy="344609"/>
          </a:xfrm>
          <a:prstGeom prst="roundRect">
            <a:avLst/>
          </a:prstGeom>
          <a:no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grpSp>
        <p:nvGrpSpPr>
          <p:cNvPr id="17" name="グループ化 16"/>
          <p:cNvGrpSpPr/>
          <p:nvPr/>
        </p:nvGrpSpPr>
        <p:grpSpPr>
          <a:xfrm>
            <a:off x="2767584" y="692696"/>
            <a:ext cx="3959786" cy="1421840"/>
            <a:chOff x="2767584" y="1188719"/>
            <a:chExt cx="3959786" cy="1421840"/>
          </a:xfrm>
        </p:grpSpPr>
        <p:cxnSp>
          <p:nvCxnSpPr>
            <p:cNvPr id="18" name="直線コネクタ 17"/>
            <p:cNvCxnSpPr/>
            <p:nvPr/>
          </p:nvCxnSpPr>
          <p:spPr>
            <a:xfrm>
              <a:off x="3740399" y="2021496"/>
              <a:ext cx="0" cy="432000"/>
            </a:xfrm>
            <a:prstGeom prst="line">
              <a:avLst/>
            </a:prstGeom>
            <a:noFill/>
            <a:ln w="19050" cap="flat" cmpd="sng" algn="ctr">
              <a:solidFill>
                <a:sysClr val="windowText" lastClr="000000"/>
              </a:solidFill>
              <a:prstDash val="solid"/>
              <a:miter lim="800000"/>
            </a:ln>
            <a:effectLst/>
          </p:spPr>
        </p:cxnSp>
        <p:sp>
          <p:nvSpPr>
            <p:cNvPr id="19" name="円/楕円 18"/>
            <p:cNvSpPr/>
            <p:nvPr/>
          </p:nvSpPr>
          <p:spPr>
            <a:xfrm>
              <a:off x="4279391" y="2250559"/>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25" name="直線コネクタ 24"/>
            <p:cNvCxnSpPr/>
            <p:nvPr/>
          </p:nvCxnSpPr>
          <p:spPr>
            <a:xfrm rot="5400000">
              <a:off x="4009391" y="2190591"/>
              <a:ext cx="0" cy="540000"/>
            </a:xfrm>
            <a:prstGeom prst="line">
              <a:avLst/>
            </a:prstGeom>
            <a:noFill/>
            <a:ln w="19050" cap="flat" cmpd="sng" algn="ctr">
              <a:solidFill>
                <a:sysClr val="windowText" lastClr="000000"/>
              </a:solidFill>
              <a:prstDash val="solid"/>
              <a:miter lim="800000"/>
            </a:ln>
            <a:effectLst/>
          </p:spPr>
        </p:cxnSp>
        <p:cxnSp>
          <p:nvCxnSpPr>
            <p:cNvPr id="26" name="直線コネクタ 25"/>
            <p:cNvCxnSpPr/>
            <p:nvPr/>
          </p:nvCxnSpPr>
          <p:spPr>
            <a:xfrm rot="5400000">
              <a:off x="4909391" y="2190591"/>
              <a:ext cx="0" cy="540000"/>
            </a:xfrm>
            <a:prstGeom prst="line">
              <a:avLst/>
            </a:prstGeom>
            <a:noFill/>
            <a:ln w="19050" cap="flat" cmpd="sng" algn="ctr">
              <a:solidFill>
                <a:sysClr val="windowText" lastClr="000000"/>
              </a:solidFill>
              <a:prstDash val="solid"/>
              <a:miter lim="800000"/>
            </a:ln>
            <a:effectLst/>
          </p:spPr>
        </p:cxnSp>
        <p:cxnSp>
          <p:nvCxnSpPr>
            <p:cNvPr id="27" name="直線コネクタ 26"/>
            <p:cNvCxnSpPr/>
            <p:nvPr/>
          </p:nvCxnSpPr>
          <p:spPr>
            <a:xfrm>
              <a:off x="5180399" y="2021496"/>
              <a:ext cx="0" cy="432000"/>
            </a:xfrm>
            <a:prstGeom prst="line">
              <a:avLst/>
            </a:prstGeom>
            <a:noFill/>
            <a:ln w="19050" cap="flat" cmpd="sng" algn="ctr">
              <a:solidFill>
                <a:sysClr val="windowText" lastClr="000000"/>
              </a:solidFill>
              <a:prstDash val="solid"/>
              <a:miter lim="800000"/>
            </a:ln>
            <a:effectLst/>
          </p:spPr>
        </p:cxnSp>
        <p:sp>
          <p:nvSpPr>
            <p:cNvPr id="29" name="直方体 28"/>
            <p:cNvSpPr/>
            <p:nvPr/>
          </p:nvSpPr>
          <p:spPr bwMode="auto">
            <a:xfrm>
              <a:off x="2767584" y="1304544"/>
              <a:ext cx="2206752" cy="853440"/>
            </a:xfrm>
            <a:prstGeom prst="cube">
              <a:avLst>
                <a:gd name="adj" fmla="val 70714"/>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1" name="直方体 30"/>
            <p:cNvSpPr/>
            <p:nvPr/>
          </p:nvSpPr>
          <p:spPr bwMode="auto">
            <a:xfrm>
              <a:off x="4370832" y="1304544"/>
              <a:ext cx="883920" cy="853440"/>
            </a:xfrm>
            <a:prstGeom prst="cube">
              <a:avLst>
                <a:gd name="adj" fmla="val 70714"/>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2" name="直方体 31"/>
            <p:cNvSpPr/>
            <p:nvPr/>
          </p:nvSpPr>
          <p:spPr bwMode="auto">
            <a:xfrm>
              <a:off x="4520618" y="1304544"/>
              <a:ext cx="2206752" cy="853440"/>
            </a:xfrm>
            <a:prstGeom prst="cube">
              <a:avLst>
                <a:gd name="adj" fmla="val 70714"/>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3" name="直方体 32"/>
            <p:cNvSpPr/>
            <p:nvPr/>
          </p:nvSpPr>
          <p:spPr bwMode="auto">
            <a:xfrm>
              <a:off x="3301417" y="1188719"/>
              <a:ext cx="2929565" cy="716715"/>
            </a:xfrm>
            <a:prstGeom prst="cube">
              <a:avLst>
                <a:gd name="adj" fmla="val 86020"/>
              </a:avLst>
            </a:prstGeom>
            <a:solidFill>
              <a:schemeClr val="accent5">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grpSp>
      <p:cxnSp>
        <p:nvCxnSpPr>
          <p:cNvPr id="34" name="直線コネクタ 33"/>
          <p:cNvCxnSpPr/>
          <p:nvPr/>
        </p:nvCxnSpPr>
        <p:spPr>
          <a:xfrm>
            <a:off x="3852000" y="3924000"/>
            <a:ext cx="1008" cy="297000"/>
          </a:xfrm>
          <a:prstGeom prst="line">
            <a:avLst/>
          </a:prstGeom>
          <a:noFill/>
          <a:ln w="19050" cap="flat" cmpd="sng" algn="ctr">
            <a:solidFill>
              <a:sysClr val="windowText" lastClr="000000"/>
            </a:solidFill>
            <a:prstDash val="solid"/>
            <a:miter lim="800000"/>
          </a:ln>
          <a:effectLst/>
        </p:spPr>
      </p:cxnSp>
      <p:sp>
        <p:nvSpPr>
          <p:cNvPr id="35" name="円/楕円 34"/>
          <p:cNvSpPr/>
          <p:nvPr/>
        </p:nvSpPr>
        <p:spPr>
          <a:xfrm>
            <a:off x="4392000" y="4018063"/>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36" name="直線コネクタ 35"/>
          <p:cNvCxnSpPr/>
          <p:nvPr/>
        </p:nvCxnSpPr>
        <p:spPr>
          <a:xfrm rot="5400000">
            <a:off x="4122000" y="3958095"/>
            <a:ext cx="0" cy="540000"/>
          </a:xfrm>
          <a:prstGeom prst="line">
            <a:avLst/>
          </a:prstGeom>
          <a:noFill/>
          <a:ln w="19050" cap="flat" cmpd="sng" algn="ctr">
            <a:solidFill>
              <a:sysClr val="windowText" lastClr="000000"/>
            </a:solidFill>
            <a:prstDash val="solid"/>
            <a:miter lim="800000"/>
          </a:ln>
          <a:effectLst/>
        </p:spPr>
      </p:cxnSp>
      <p:cxnSp>
        <p:nvCxnSpPr>
          <p:cNvPr id="37" name="直線コネクタ 36"/>
          <p:cNvCxnSpPr/>
          <p:nvPr/>
        </p:nvCxnSpPr>
        <p:spPr>
          <a:xfrm rot="5400000">
            <a:off x="5022000" y="3958095"/>
            <a:ext cx="0" cy="540000"/>
          </a:xfrm>
          <a:prstGeom prst="line">
            <a:avLst/>
          </a:prstGeom>
          <a:noFill/>
          <a:ln w="19050" cap="flat" cmpd="sng" algn="ctr">
            <a:solidFill>
              <a:sysClr val="windowText" lastClr="000000"/>
            </a:solidFill>
            <a:prstDash val="solid"/>
            <a:miter lim="800000"/>
          </a:ln>
          <a:effectLst/>
        </p:spPr>
      </p:cxnSp>
      <p:cxnSp>
        <p:nvCxnSpPr>
          <p:cNvPr id="39" name="直線コネクタ 38"/>
          <p:cNvCxnSpPr/>
          <p:nvPr/>
        </p:nvCxnSpPr>
        <p:spPr>
          <a:xfrm>
            <a:off x="5292000" y="3924000"/>
            <a:ext cx="1008" cy="297000"/>
          </a:xfrm>
          <a:prstGeom prst="line">
            <a:avLst/>
          </a:prstGeom>
          <a:noFill/>
          <a:ln w="19050" cap="flat" cmpd="sng" algn="ctr">
            <a:solidFill>
              <a:sysClr val="windowText" lastClr="000000"/>
            </a:solidFill>
            <a:prstDash val="solid"/>
            <a:miter lim="800000"/>
          </a:ln>
          <a:effectLst/>
        </p:spPr>
      </p:cxnSp>
      <p:sp>
        <p:nvSpPr>
          <p:cNvPr id="40" name="テキスト ボックス 39"/>
          <p:cNvSpPr txBox="1"/>
          <p:nvPr/>
        </p:nvSpPr>
        <p:spPr>
          <a:xfrm>
            <a:off x="2552755" y="3560596"/>
            <a:ext cx="453970" cy="369332"/>
          </a:xfrm>
          <a:prstGeom prst="rect">
            <a:avLst/>
          </a:prstGeom>
          <a:noFill/>
        </p:spPr>
        <p:txBody>
          <a:bodyPr wrap="none" rtlCol="0">
            <a:spAutoFit/>
          </a:bodyPr>
          <a:lstStyle/>
          <a:p>
            <a:pPr algn="ctr"/>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18222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解析</a:t>
            </a:r>
            <a:r>
              <a:rPr lang="ja-JP" altLang="en-US" dirty="0"/>
              <a:t>領域および境界条件</a:t>
            </a:r>
            <a:endParaRPr kumimoji="1" lang="ja-JP" altLang="en-US" dirty="0"/>
          </a:p>
        </p:txBody>
      </p:sp>
      <p:grpSp>
        <p:nvGrpSpPr>
          <p:cNvPr id="4" name="グループ化 3"/>
          <p:cNvGrpSpPr/>
          <p:nvPr/>
        </p:nvGrpSpPr>
        <p:grpSpPr>
          <a:xfrm>
            <a:off x="1104885" y="2481388"/>
            <a:ext cx="6934230" cy="1451668"/>
            <a:chOff x="5148064" y="770350"/>
            <a:chExt cx="2664296" cy="1451668"/>
          </a:xfrm>
        </p:grpSpPr>
        <p:sp>
          <p:nvSpPr>
            <p:cNvPr id="20" name="正方形/長方形 19"/>
            <p:cNvSpPr/>
            <p:nvPr/>
          </p:nvSpPr>
          <p:spPr>
            <a:xfrm>
              <a:off x="5148064" y="770350"/>
              <a:ext cx="2664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21" name="正方形/長方形 20"/>
            <p:cNvSpPr/>
            <p:nvPr/>
          </p:nvSpPr>
          <p:spPr>
            <a:xfrm>
              <a:off x="6480360" y="1849558"/>
              <a:ext cx="1332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2" name="正方形/長方形 21"/>
            <p:cNvSpPr/>
            <p:nvPr/>
          </p:nvSpPr>
          <p:spPr>
            <a:xfrm>
              <a:off x="5148064" y="1850350"/>
              <a:ext cx="1332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3" name="テキスト ボックス 22"/>
            <p:cNvSpPr txBox="1"/>
            <p:nvPr/>
          </p:nvSpPr>
          <p:spPr>
            <a:xfrm>
              <a:off x="6370764" y="775617"/>
              <a:ext cx="218599" cy="369332"/>
            </a:xfrm>
            <a:prstGeom prst="rect">
              <a:avLst/>
            </a:prstGeom>
            <a:noFill/>
          </p:spPr>
          <p:txBody>
            <a:bodyPr wrap="none" rtlCol="0">
              <a:spAutoFit/>
            </a:bodyPr>
            <a:lstStyle/>
            <a:p>
              <a:pPr algn="ctr"/>
              <a:r>
                <a:rPr lang="en-US" altLang="ja-JP" dirty="0">
                  <a:solidFill>
                    <a:prstClr val="black"/>
                  </a:solidFill>
                  <a:latin typeface="Calibri" panose="020F0502020204030204"/>
                  <a:ea typeface="ＭＳ Ｐゴシック" panose="020B0600070205080204" pitchFamily="50" charset="-128"/>
                </a:rPr>
                <a:t>A</a:t>
              </a:r>
              <a:r>
                <a:rPr lang="en-US" altLang="ja-JP" dirty="0" smtClean="0">
                  <a:solidFill>
                    <a:prstClr val="black"/>
                  </a:solidFill>
                  <a:latin typeface="Calibri" panose="020F0502020204030204"/>
                  <a:ea typeface="ＭＳ Ｐゴシック" panose="020B0600070205080204" pitchFamily="50" charset="-128"/>
                </a:rPr>
                <a:t>ir</a:t>
              </a:r>
              <a:endParaRPr lang="ja-JP" altLang="en-US" dirty="0">
                <a:solidFill>
                  <a:prstClr val="black"/>
                </a:solidFill>
                <a:latin typeface="Calibri" panose="020F0502020204030204"/>
                <a:ea typeface="ＭＳ Ｐゴシック" panose="020B0600070205080204" pitchFamily="50" charset="-128"/>
              </a:endParaRPr>
            </a:p>
          </p:txBody>
        </p:sp>
        <p:sp>
          <p:nvSpPr>
            <p:cNvPr id="24" name="テキスト ボックス 23"/>
            <p:cNvSpPr txBox="1"/>
            <p:nvPr/>
          </p:nvSpPr>
          <p:spPr>
            <a:xfrm>
              <a:off x="7016435" y="1852686"/>
              <a:ext cx="179730"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30" name="正方形/長方形 29"/>
            <p:cNvSpPr/>
            <p:nvPr/>
          </p:nvSpPr>
          <p:spPr>
            <a:xfrm>
              <a:off x="5290523" y="1130350"/>
              <a:ext cx="2379378"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38" name="テキスト ボックス 37"/>
            <p:cNvSpPr txBox="1"/>
            <p:nvPr/>
          </p:nvSpPr>
          <p:spPr>
            <a:xfrm>
              <a:off x="6247161" y="1301915"/>
              <a:ext cx="465805"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Solution</a:t>
              </a:r>
              <a:endParaRPr lang="ja-JP" altLang="en-US" dirty="0">
                <a:solidFill>
                  <a:prstClr val="black"/>
                </a:solidFill>
                <a:latin typeface="Calibri" panose="020F0502020204030204"/>
                <a:ea typeface="ＭＳ Ｐゴシック" panose="020B0600070205080204" pitchFamily="50" charset="-128"/>
              </a:endParaRPr>
            </a:p>
          </p:txBody>
        </p:sp>
      </p:grpSp>
      <p:sp>
        <p:nvSpPr>
          <p:cNvPr id="6" name="コンテンツ プレースホルダー 5"/>
          <p:cNvSpPr>
            <a:spLocks noGrp="1"/>
          </p:cNvSpPr>
          <p:nvPr>
            <p:ph idx="1"/>
          </p:nvPr>
        </p:nvSpPr>
        <p:spPr>
          <a:xfrm>
            <a:off x="395288" y="4156588"/>
            <a:ext cx="8229600" cy="1288636"/>
          </a:xfrm>
        </p:spPr>
        <p:txBody>
          <a:bodyPr/>
          <a:lstStyle/>
          <a:p>
            <a:pPr marL="0" indent="0">
              <a:buNone/>
            </a:pPr>
            <a:r>
              <a:rPr lang="ja-JP" altLang="en-US" u="sng" dirty="0"/>
              <a:t>空気</a:t>
            </a:r>
            <a:r>
              <a:rPr lang="ja-JP" altLang="en-US" u="sng" dirty="0" smtClean="0"/>
              <a:t>上の境界条件</a:t>
            </a:r>
            <a:endParaRPr lang="en-US" altLang="ja-JP" b="0" dirty="0" smtClean="0"/>
          </a:p>
          <a:p>
            <a:r>
              <a:rPr lang="ja-JP" altLang="en-US" b="0" dirty="0" smtClean="0"/>
              <a:t>静電場解析：電流密度０の境界条件を与える．</a:t>
            </a:r>
            <a:endParaRPr lang="en-US" altLang="ja-JP" b="0" dirty="0" smtClean="0"/>
          </a:p>
          <a:p>
            <a:r>
              <a:rPr kumimoji="1" lang="ja-JP" altLang="en-US" b="0" dirty="0"/>
              <a:t>物質移動</a:t>
            </a:r>
            <a:r>
              <a:rPr kumimoji="1" lang="ja-JP" altLang="en-US" b="0" dirty="0" smtClean="0"/>
              <a:t>解析：酸素濃度一定の境界条件を与える．</a:t>
            </a:r>
            <a:r>
              <a:rPr kumimoji="1" lang="en-US" altLang="ja-JP" b="0" dirty="0" smtClean="0"/>
              <a:t/>
            </a:r>
            <a:br>
              <a:rPr kumimoji="1" lang="en-US" altLang="ja-JP" b="0" dirty="0" smtClean="0"/>
            </a:br>
            <a:r>
              <a:rPr kumimoji="1" lang="en-US" altLang="ja-JP" b="0" dirty="0" smtClean="0"/>
              <a:t>		</a:t>
            </a:r>
            <a:r>
              <a:rPr kumimoji="1" lang="ja-JP" altLang="en-US" b="0" dirty="0" smtClean="0"/>
              <a:t>　　（二酸化炭素濃度一定）</a:t>
            </a:r>
            <a:endParaRPr kumimoji="1" lang="en-US" altLang="ja-JP" b="0" dirty="0" smtClean="0"/>
          </a:p>
        </p:txBody>
      </p:sp>
      <p:sp>
        <p:nvSpPr>
          <p:cNvPr id="5" name="フリーフォーム 4"/>
          <p:cNvSpPr/>
          <p:nvPr/>
        </p:nvSpPr>
        <p:spPr bwMode="auto">
          <a:xfrm>
            <a:off x="1125415" y="2505891"/>
            <a:ext cx="6879102" cy="1026941"/>
          </a:xfrm>
          <a:custGeom>
            <a:avLst/>
            <a:gdLst>
              <a:gd name="connsiteX0" fmla="*/ 14068 w 6879102"/>
              <a:gd name="connsiteY0" fmla="*/ 0 h 1026941"/>
              <a:gd name="connsiteX1" fmla="*/ 6879102 w 6879102"/>
              <a:gd name="connsiteY1" fmla="*/ 0 h 1026941"/>
              <a:gd name="connsiteX2" fmla="*/ 6879102 w 6879102"/>
              <a:gd name="connsiteY2" fmla="*/ 1012874 h 1026941"/>
              <a:gd name="connsiteX3" fmla="*/ 6555545 w 6879102"/>
              <a:gd name="connsiteY3" fmla="*/ 1012874 h 1026941"/>
              <a:gd name="connsiteX4" fmla="*/ 6555545 w 6879102"/>
              <a:gd name="connsiteY4" fmla="*/ 323557 h 1026941"/>
              <a:gd name="connsiteX5" fmla="*/ 337625 w 6879102"/>
              <a:gd name="connsiteY5" fmla="*/ 323557 h 1026941"/>
              <a:gd name="connsiteX6" fmla="*/ 337625 w 6879102"/>
              <a:gd name="connsiteY6" fmla="*/ 1026941 h 1026941"/>
              <a:gd name="connsiteX7" fmla="*/ 0 w 6879102"/>
              <a:gd name="connsiteY7" fmla="*/ 1026941 h 1026941"/>
              <a:gd name="connsiteX8" fmla="*/ 14068 w 6879102"/>
              <a:gd name="connsiteY8" fmla="*/ 0 h 102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9102" h="1026941">
                <a:moveTo>
                  <a:pt x="14068" y="0"/>
                </a:moveTo>
                <a:lnTo>
                  <a:pt x="6879102" y="0"/>
                </a:lnTo>
                <a:lnTo>
                  <a:pt x="6879102" y="1012874"/>
                </a:lnTo>
                <a:lnTo>
                  <a:pt x="6555545" y="1012874"/>
                </a:lnTo>
                <a:lnTo>
                  <a:pt x="6555545" y="323557"/>
                </a:lnTo>
                <a:lnTo>
                  <a:pt x="337625" y="323557"/>
                </a:lnTo>
                <a:lnTo>
                  <a:pt x="337625" y="1026941"/>
                </a:lnTo>
                <a:lnTo>
                  <a:pt x="0" y="1026941"/>
                </a:lnTo>
                <a:lnTo>
                  <a:pt x="14068" y="0"/>
                </a:lnTo>
                <a:close/>
              </a:path>
            </a:pathLst>
          </a:custGeom>
          <a:no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15" name="正方形/長方形 14"/>
          <p:cNvSpPr/>
          <p:nvPr/>
        </p:nvSpPr>
        <p:spPr>
          <a:xfrm>
            <a:off x="4299553" y="3564444"/>
            <a:ext cx="580744" cy="360000"/>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6" name="テキスト ボックス 15"/>
          <p:cNvSpPr txBox="1"/>
          <p:nvPr/>
        </p:nvSpPr>
        <p:spPr>
          <a:xfrm>
            <a:off x="4271723" y="3559804"/>
            <a:ext cx="618863" cy="369332"/>
          </a:xfrm>
          <a:prstGeom prst="rect">
            <a:avLst/>
          </a:prstGeom>
          <a:noFill/>
        </p:spPr>
        <p:txBody>
          <a:bodyPr wrap="squar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Wall</a:t>
            </a:r>
            <a:endParaRPr lang="ja-JP" altLang="en-US" dirty="0">
              <a:solidFill>
                <a:prstClr val="black"/>
              </a:solidFill>
              <a:latin typeface="Calibri" panose="020F0502020204030204"/>
              <a:ea typeface="ＭＳ Ｐゴシック" panose="020B0600070205080204" pitchFamily="50" charset="-128"/>
            </a:endParaRPr>
          </a:p>
        </p:txBody>
      </p:sp>
      <p:grpSp>
        <p:nvGrpSpPr>
          <p:cNvPr id="17" name="グループ化 16"/>
          <p:cNvGrpSpPr/>
          <p:nvPr/>
        </p:nvGrpSpPr>
        <p:grpSpPr>
          <a:xfrm>
            <a:off x="2767584" y="692696"/>
            <a:ext cx="3959786" cy="1421840"/>
            <a:chOff x="2767584" y="1188719"/>
            <a:chExt cx="3959786" cy="1421840"/>
          </a:xfrm>
        </p:grpSpPr>
        <p:cxnSp>
          <p:nvCxnSpPr>
            <p:cNvPr id="18" name="直線コネクタ 17"/>
            <p:cNvCxnSpPr/>
            <p:nvPr/>
          </p:nvCxnSpPr>
          <p:spPr>
            <a:xfrm>
              <a:off x="3740399" y="2021496"/>
              <a:ext cx="0" cy="432000"/>
            </a:xfrm>
            <a:prstGeom prst="line">
              <a:avLst/>
            </a:prstGeom>
            <a:noFill/>
            <a:ln w="19050" cap="flat" cmpd="sng" algn="ctr">
              <a:solidFill>
                <a:sysClr val="windowText" lastClr="000000"/>
              </a:solidFill>
              <a:prstDash val="solid"/>
              <a:miter lim="800000"/>
            </a:ln>
            <a:effectLst/>
          </p:spPr>
        </p:cxnSp>
        <p:sp>
          <p:nvSpPr>
            <p:cNvPr id="19" name="円/楕円 18"/>
            <p:cNvSpPr/>
            <p:nvPr/>
          </p:nvSpPr>
          <p:spPr>
            <a:xfrm>
              <a:off x="4279391" y="2250559"/>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25" name="直線コネクタ 24"/>
            <p:cNvCxnSpPr/>
            <p:nvPr/>
          </p:nvCxnSpPr>
          <p:spPr>
            <a:xfrm rot="5400000">
              <a:off x="4009391" y="2190591"/>
              <a:ext cx="0" cy="540000"/>
            </a:xfrm>
            <a:prstGeom prst="line">
              <a:avLst/>
            </a:prstGeom>
            <a:noFill/>
            <a:ln w="19050" cap="flat" cmpd="sng" algn="ctr">
              <a:solidFill>
                <a:sysClr val="windowText" lastClr="000000"/>
              </a:solidFill>
              <a:prstDash val="solid"/>
              <a:miter lim="800000"/>
            </a:ln>
            <a:effectLst/>
          </p:spPr>
        </p:cxnSp>
        <p:cxnSp>
          <p:nvCxnSpPr>
            <p:cNvPr id="26" name="直線コネクタ 25"/>
            <p:cNvCxnSpPr/>
            <p:nvPr/>
          </p:nvCxnSpPr>
          <p:spPr>
            <a:xfrm rot="5400000">
              <a:off x="4909391" y="2190591"/>
              <a:ext cx="0" cy="540000"/>
            </a:xfrm>
            <a:prstGeom prst="line">
              <a:avLst/>
            </a:prstGeom>
            <a:noFill/>
            <a:ln w="19050" cap="flat" cmpd="sng" algn="ctr">
              <a:solidFill>
                <a:sysClr val="windowText" lastClr="000000"/>
              </a:solidFill>
              <a:prstDash val="solid"/>
              <a:miter lim="800000"/>
            </a:ln>
            <a:effectLst/>
          </p:spPr>
        </p:cxnSp>
        <p:cxnSp>
          <p:nvCxnSpPr>
            <p:cNvPr id="27" name="直線コネクタ 26"/>
            <p:cNvCxnSpPr/>
            <p:nvPr/>
          </p:nvCxnSpPr>
          <p:spPr>
            <a:xfrm>
              <a:off x="5180399" y="2021496"/>
              <a:ext cx="0" cy="432000"/>
            </a:xfrm>
            <a:prstGeom prst="line">
              <a:avLst/>
            </a:prstGeom>
            <a:noFill/>
            <a:ln w="19050" cap="flat" cmpd="sng" algn="ctr">
              <a:solidFill>
                <a:sysClr val="windowText" lastClr="000000"/>
              </a:solidFill>
              <a:prstDash val="solid"/>
              <a:miter lim="800000"/>
            </a:ln>
            <a:effectLst/>
          </p:spPr>
        </p:cxnSp>
        <p:sp>
          <p:nvSpPr>
            <p:cNvPr id="29" name="直方体 28"/>
            <p:cNvSpPr/>
            <p:nvPr/>
          </p:nvSpPr>
          <p:spPr bwMode="auto">
            <a:xfrm>
              <a:off x="2767584" y="1304544"/>
              <a:ext cx="2206752" cy="853440"/>
            </a:xfrm>
            <a:prstGeom prst="cube">
              <a:avLst>
                <a:gd name="adj" fmla="val 70714"/>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1" name="直方体 30"/>
            <p:cNvSpPr/>
            <p:nvPr/>
          </p:nvSpPr>
          <p:spPr bwMode="auto">
            <a:xfrm>
              <a:off x="4370832" y="1304544"/>
              <a:ext cx="883920" cy="853440"/>
            </a:xfrm>
            <a:prstGeom prst="cube">
              <a:avLst>
                <a:gd name="adj" fmla="val 70714"/>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2" name="直方体 31"/>
            <p:cNvSpPr/>
            <p:nvPr/>
          </p:nvSpPr>
          <p:spPr bwMode="auto">
            <a:xfrm>
              <a:off x="4520618" y="1304544"/>
              <a:ext cx="2206752" cy="853440"/>
            </a:xfrm>
            <a:prstGeom prst="cube">
              <a:avLst>
                <a:gd name="adj" fmla="val 70714"/>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3" name="直方体 32"/>
            <p:cNvSpPr/>
            <p:nvPr/>
          </p:nvSpPr>
          <p:spPr bwMode="auto">
            <a:xfrm>
              <a:off x="3301417" y="1188719"/>
              <a:ext cx="2929565" cy="716715"/>
            </a:xfrm>
            <a:prstGeom prst="cube">
              <a:avLst>
                <a:gd name="adj" fmla="val 86020"/>
              </a:avLst>
            </a:prstGeom>
            <a:solidFill>
              <a:schemeClr val="accent5">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grpSp>
      <p:cxnSp>
        <p:nvCxnSpPr>
          <p:cNvPr id="34" name="直線コネクタ 33"/>
          <p:cNvCxnSpPr/>
          <p:nvPr/>
        </p:nvCxnSpPr>
        <p:spPr>
          <a:xfrm>
            <a:off x="3852000" y="3924000"/>
            <a:ext cx="1008" cy="297000"/>
          </a:xfrm>
          <a:prstGeom prst="line">
            <a:avLst/>
          </a:prstGeom>
          <a:noFill/>
          <a:ln w="19050" cap="flat" cmpd="sng" algn="ctr">
            <a:solidFill>
              <a:sysClr val="windowText" lastClr="000000"/>
            </a:solidFill>
            <a:prstDash val="solid"/>
            <a:miter lim="800000"/>
          </a:ln>
          <a:effectLst/>
        </p:spPr>
      </p:cxnSp>
      <p:sp>
        <p:nvSpPr>
          <p:cNvPr id="35" name="円/楕円 34"/>
          <p:cNvSpPr/>
          <p:nvPr/>
        </p:nvSpPr>
        <p:spPr>
          <a:xfrm>
            <a:off x="4392000" y="4018063"/>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36" name="直線コネクタ 35"/>
          <p:cNvCxnSpPr/>
          <p:nvPr/>
        </p:nvCxnSpPr>
        <p:spPr>
          <a:xfrm rot="5400000">
            <a:off x="4122000" y="3958095"/>
            <a:ext cx="0" cy="540000"/>
          </a:xfrm>
          <a:prstGeom prst="line">
            <a:avLst/>
          </a:prstGeom>
          <a:noFill/>
          <a:ln w="19050" cap="flat" cmpd="sng" algn="ctr">
            <a:solidFill>
              <a:sysClr val="windowText" lastClr="000000"/>
            </a:solidFill>
            <a:prstDash val="solid"/>
            <a:miter lim="800000"/>
          </a:ln>
          <a:effectLst/>
        </p:spPr>
      </p:cxnSp>
      <p:cxnSp>
        <p:nvCxnSpPr>
          <p:cNvPr id="37" name="直線コネクタ 36"/>
          <p:cNvCxnSpPr/>
          <p:nvPr/>
        </p:nvCxnSpPr>
        <p:spPr>
          <a:xfrm rot="5400000">
            <a:off x="5022000" y="3958095"/>
            <a:ext cx="0" cy="540000"/>
          </a:xfrm>
          <a:prstGeom prst="line">
            <a:avLst/>
          </a:prstGeom>
          <a:noFill/>
          <a:ln w="19050" cap="flat" cmpd="sng" algn="ctr">
            <a:solidFill>
              <a:sysClr val="windowText" lastClr="000000"/>
            </a:solidFill>
            <a:prstDash val="solid"/>
            <a:miter lim="800000"/>
          </a:ln>
          <a:effectLst/>
        </p:spPr>
      </p:cxnSp>
      <p:cxnSp>
        <p:nvCxnSpPr>
          <p:cNvPr id="39" name="直線コネクタ 38"/>
          <p:cNvCxnSpPr/>
          <p:nvPr/>
        </p:nvCxnSpPr>
        <p:spPr>
          <a:xfrm>
            <a:off x="5292000" y="3924000"/>
            <a:ext cx="1008" cy="297000"/>
          </a:xfrm>
          <a:prstGeom prst="line">
            <a:avLst/>
          </a:prstGeom>
          <a:noFill/>
          <a:ln w="19050" cap="flat" cmpd="sng" algn="ctr">
            <a:solidFill>
              <a:sysClr val="windowText" lastClr="000000"/>
            </a:solidFill>
            <a:prstDash val="solid"/>
            <a:miter lim="800000"/>
          </a:ln>
          <a:effectLst/>
        </p:spPr>
      </p:cxnSp>
      <p:sp>
        <p:nvSpPr>
          <p:cNvPr id="40" name="テキスト ボックス 39"/>
          <p:cNvSpPr txBox="1"/>
          <p:nvPr/>
        </p:nvSpPr>
        <p:spPr>
          <a:xfrm>
            <a:off x="2552755" y="3560596"/>
            <a:ext cx="453970" cy="369332"/>
          </a:xfrm>
          <a:prstGeom prst="rect">
            <a:avLst/>
          </a:prstGeom>
          <a:noFill/>
        </p:spPr>
        <p:txBody>
          <a:bodyPr wrap="none" rtlCol="0">
            <a:spAutoFit/>
          </a:bodyPr>
          <a:lstStyle/>
          <a:p>
            <a:pPr algn="ctr"/>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31658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解析領域および境界条件</a:t>
            </a:r>
            <a:endParaRPr kumimoji="1" lang="ja-JP" altLang="en-US" dirty="0"/>
          </a:p>
        </p:txBody>
      </p:sp>
      <p:grpSp>
        <p:nvGrpSpPr>
          <p:cNvPr id="4" name="グループ化 3"/>
          <p:cNvGrpSpPr/>
          <p:nvPr/>
        </p:nvGrpSpPr>
        <p:grpSpPr>
          <a:xfrm>
            <a:off x="1104885" y="2492896"/>
            <a:ext cx="6934230" cy="1451668"/>
            <a:chOff x="5148064" y="770350"/>
            <a:chExt cx="2664296" cy="1451668"/>
          </a:xfrm>
        </p:grpSpPr>
        <p:sp>
          <p:nvSpPr>
            <p:cNvPr id="20" name="正方形/長方形 19"/>
            <p:cNvSpPr/>
            <p:nvPr/>
          </p:nvSpPr>
          <p:spPr>
            <a:xfrm>
              <a:off x="5148064" y="770350"/>
              <a:ext cx="2664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21" name="正方形/長方形 20"/>
            <p:cNvSpPr/>
            <p:nvPr/>
          </p:nvSpPr>
          <p:spPr>
            <a:xfrm>
              <a:off x="6480360" y="1849558"/>
              <a:ext cx="1332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2" name="正方形/長方形 21"/>
            <p:cNvSpPr/>
            <p:nvPr/>
          </p:nvSpPr>
          <p:spPr>
            <a:xfrm>
              <a:off x="5148064" y="1850350"/>
              <a:ext cx="1332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3" name="テキスト ボックス 22"/>
            <p:cNvSpPr txBox="1"/>
            <p:nvPr/>
          </p:nvSpPr>
          <p:spPr>
            <a:xfrm>
              <a:off x="6370764" y="775617"/>
              <a:ext cx="218599" cy="369332"/>
            </a:xfrm>
            <a:prstGeom prst="rect">
              <a:avLst/>
            </a:prstGeom>
            <a:noFill/>
          </p:spPr>
          <p:txBody>
            <a:bodyPr wrap="none" rtlCol="0">
              <a:spAutoFit/>
            </a:bodyPr>
            <a:lstStyle/>
            <a:p>
              <a:pPr algn="ctr"/>
              <a:r>
                <a:rPr lang="en-US" altLang="ja-JP" dirty="0">
                  <a:solidFill>
                    <a:prstClr val="black"/>
                  </a:solidFill>
                  <a:latin typeface="Calibri" panose="020F0502020204030204"/>
                  <a:ea typeface="ＭＳ Ｐゴシック" panose="020B0600070205080204" pitchFamily="50" charset="-128"/>
                </a:rPr>
                <a:t>A</a:t>
              </a:r>
              <a:r>
                <a:rPr lang="en-US" altLang="ja-JP" dirty="0" smtClean="0">
                  <a:solidFill>
                    <a:prstClr val="black"/>
                  </a:solidFill>
                  <a:latin typeface="Calibri" panose="020F0502020204030204"/>
                  <a:ea typeface="ＭＳ Ｐゴシック" panose="020B0600070205080204" pitchFamily="50" charset="-128"/>
                </a:rPr>
                <a:t>ir</a:t>
              </a:r>
              <a:endParaRPr lang="ja-JP" altLang="en-US" dirty="0">
                <a:solidFill>
                  <a:prstClr val="black"/>
                </a:solidFill>
                <a:latin typeface="Calibri" panose="020F0502020204030204"/>
                <a:ea typeface="ＭＳ Ｐゴシック" panose="020B0600070205080204" pitchFamily="50" charset="-128"/>
              </a:endParaRPr>
            </a:p>
          </p:txBody>
        </p:sp>
        <p:sp>
          <p:nvSpPr>
            <p:cNvPr id="24" name="テキスト ボックス 23"/>
            <p:cNvSpPr txBox="1"/>
            <p:nvPr/>
          </p:nvSpPr>
          <p:spPr>
            <a:xfrm>
              <a:off x="7016435" y="1852686"/>
              <a:ext cx="179730"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30" name="正方形/長方形 29"/>
            <p:cNvSpPr/>
            <p:nvPr/>
          </p:nvSpPr>
          <p:spPr>
            <a:xfrm>
              <a:off x="5290523" y="1130350"/>
              <a:ext cx="2379378"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38" name="テキスト ボックス 37"/>
            <p:cNvSpPr txBox="1"/>
            <p:nvPr/>
          </p:nvSpPr>
          <p:spPr>
            <a:xfrm>
              <a:off x="6247161" y="1301915"/>
              <a:ext cx="465805"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Solution</a:t>
              </a:r>
              <a:endParaRPr lang="ja-JP" altLang="en-US" dirty="0">
                <a:solidFill>
                  <a:prstClr val="black"/>
                </a:solidFill>
                <a:latin typeface="Calibri" panose="020F0502020204030204"/>
                <a:ea typeface="ＭＳ Ｐゴシック" panose="020B0600070205080204" pitchFamily="50" charset="-128"/>
              </a:endParaRPr>
            </a:p>
          </p:txBody>
        </p:sp>
      </p:grpSp>
      <p:sp>
        <p:nvSpPr>
          <p:cNvPr id="6" name="コンテンツ プレースホルダー 5"/>
          <p:cNvSpPr>
            <a:spLocks noGrp="1"/>
          </p:cNvSpPr>
          <p:nvPr>
            <p:ph idx="1"/>
          </p:nvPr>
        </p:nvSpPr>
        <p:spPr>
          <a:xfrm>
            <a:off x="395288" y="4165836"/>
            <a:ext cx="8229600" cy="2503524"/>
          </a:xfrm>
        </p:spPr>
        <p:txBody>
          <a:bodyPr/>
          <a:lstStyle/>
          <a:p>
            <a:pPr marL="0" indent="0">
              <a:buNone/>
            </a:pPr>
            <a:r>
              <a:rPr lang="ja-JP" altLang="en-US" u="sng" dirty="0" smtClean="0"/>
              <a:t>金属上の境界条件</a:t>
            </a:r>
            <a:endParaRPr lang="en-US" altLang="ja-JP" b="0" dirty="0" smtClean="0"/>
          </a:p>
          <a:p>
            <a:r>
              <a:rPr lang="ja-JP" altLang="en-US" b="0" dirty="0" smtClean="0"/>
              <a:t>静電場解析：分極曲線から得られる電流密度を与える．</a:t>
            </a:r>
            <a:endParaRPr lang="en-US" altLang="ja-JP" b="0" dirty="0" smtClean="0"/>
          </a:p>
          <a:p>
            <a:r>
              <a:rPr lang="ja-JP" altLang="en-US" b="0" dirty="0"/>
              <a:t>物質移動解析：分極曲線から得られた電流密度</a:t>
            </a:r>
            <a:r>
              <a:rPr lang="ja-JP" altLang="en-US" b="0" dirty="0" smtClean="0"/>
              <a:t>に拘束された</a:t>
            </a:r>
            <a:r>
              <a:rPr lang="ja-JP" altLang="en-US" b="0" dirty="0"/>
              <a:t>モル流束密度を与える</a:t>
            </a:r>
            <a:r>
              <a:rPr lang="ja-JP" altLang="en-US" b="0" dirty="0" smtClean="0"/>
              <a:t>．（金属上</a:t>
            </a:r>
            <a:r>
              <a:rPr lang="ja-JP" altLang="en-US" b="0" dirty="0"/>
              <a:t>の酸化還元</a:t>
            </a:r>
            <a:r>
              <a:rPr lang="ja-JP" altLang="en-US" b="0" dirty="0" smtClean="0"/>
              <a:t>反応）</a:t>
            </a:r>
            <a:endParaRPr kumimoji="1" lang="en-US" altLang="ja-JP" b="0" dirty="0" smtClean="0"/>
          </a:p>
        </p:txBody>
      </p:sp>
      <p:sp>
        <p:nvSpPr>
          <p:cNvPr id="15" name="正方形/長方形 14"/>
          <p:cNvSpPr/>
          <p:nvPr/>
        </p:nvSpPr>
        <p:spPr>
          <a:xfrm>
            <a:off x="4299553" y="3575952"/>
            <a:ext cx="580744" cy="360000"/>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6" name="テキスト ボックス 15"/>
          <p:cNvSpPr txBox="1"/>
          <p:nvPr/>
        </p:nvSpPr>
        <p:spPr>
          <a:xfrm>
            <a:off x="4271723" y="3571312"/>
            <a:ext cx="618863" cy="369332"/>
          </a:xfrm>
          <a:prstGeom prst="rect">
            <a:avLst/>
          </a:prstGeom>
          <a:noFill/>
        </p:spPr>
        <p:txBody>
          <a:bodyPr wrap="squar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Wall</a:t>
            </a:r>
            <a:endParaRPr lang="ja-JP" altLang="en-US" dirty="0">
              <a:solidFill>
                <a:prstClr val="black"/>
              </a:solidFill>
              <a:latin typeface="Calibri" panose="020F0502020204030204"/>
              <a:ea typeface="ＭＳ Ｐゴシック" panose="020B0600070205080204" pitchFamily="50" charset="-128"/>
            </a:endParaRPr>
          </a:p>
        </p:txBody>
      </p:sp>
      <p:sp>
        <p:nvSpPr>
          <p:cNvPr id="8" name="角丸四角形 7"/>
          <p:cNvSpPr/>
          <p:nvPr/>
        </p:nvSpPr>
        <p:spPr bwMode="auto">
          <a:xfrm>
            <a:off x="1115961" y="3586703"/>
            <a:ext cx="3182822" cy="351460"/>
          </a:xfrm>
          <a:prstGeom prst="roundRect">
            <a:avLst/>
          </a:prstGeom>
          <a:no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14" name="角丸四角形 13"/>
          <p:cNvSpPr/>
          <p:nvPr/>
        </p:nvSpPr>
        <p:spPr bwMode="auto">
          <a:xfrm>
            <a:off x="4880296" y="3589976"/>
            <a:ext cx="3148087" cy="351460"/>
          </a:xfrm>
          <a:prstGeom prst="roundRect">
            <a:avLst/>
          </a:prstGeom>
          <a:no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grpSp>
        <p:nvGrpSpPr>
          <p:cNvPr id="17" name="グループ化 16"/>
          <p:cNvGrpSpPr/>
          <p:nvPr/>
        </p:nvGrpSpPr>
        <p:grpSpPr>
          <a:xfrm>
            <a:off x="2767584" y="692696"/>
            <a:ext cx="3959786" cy="1421840"/>
            <a:chOff x="2767584" y="1188719"/>
            <a:chExt cx="3959786" cy="1421840"/>
          </a:xfrm>
        </p:grpSpPr>
        <p:cxnSp>
          <p:nvCxnSpPr>
            <p:cNvPr id="18" name="直線コネクタ 17"/>
            <p:cNvCxnSpPr/>
            <p:nvPr/>
          </p:nvCxnSpPr>
          <p:spPr>
            <a:xfrm>
              <a:off x="3740399" y="2021496"/>
              <a:ext cx="0" cy="432000"/>
            </a:xfrm>
            <a:prstGeom prst="line">
              <a:avLst/>
            </a:prstGeom>
            <a:noFill/>
            <a:ln w="19050" cap="flat" cmpd="sng" algn="ctr">
              <a:solidFill>
                <a:sysClr val="windowText" lastClr="000000"/>
              </a:solidFill>
              <a:prstDash val="solid"/>
              <a:miter lim="800000"/>
            </a:ln>
            <a:effectLst/>
          </p:spPr>
        </p:cxnSp>
        <p:sp>
          <p:nvSpPr>
            <p:cNvPr id="19" name="円/楕円 18"/>
            <p:cNvSpPr/>
            <p:nvPr/>
          </p:nvSpPr>
          <p:spPr>
            <a:xfrm>
              <a:off x="4279391" y="2250559"/>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25" name="直線コネクタ 24"/>
            <p:cNvCxnSpPr/>
            <p:nvPr/>
          </p:nvCxnSpPr>
          <p:spPr>
            <a:xfrm rot="5400000">
              <a:off x="4009391" y="2190591"/>
              <a:ext cx="0" cy="540000"/>
            </a:xfrm>
            <a:prstGeom prst="line">
              <a:avLst/>
            </a:prstGeom>
            <a:noFill/>
            <a:ln w="19050" cap="flat" cmpd="sng" algn="ctr">
              <a:solidFill>
                <a:sysClr val="windowText" lastClr="000000"/>
              </a:solidFill>
              <a:prstDash val="solid"/>
              <a:miter lim="800000"/>
            </a:ln>
            <a:effectLst/>
          </p:spPr>
        </p:cxnSp>
        <p:cxnSp>
          <p:nvCxnSpPr>
            <p:cNvPr id="26" name="直線コネクタ 25"/>
            <p:cNvCxnSpPr/>
            <p:nvPr/>
          </p:nvCxnSpPr>
          <p:spPr>
            <a:xfrm rot="5400000">
              <a:off x="4909391" y="2190591"/>
              <a:ext cx="0" cy="540000"/>
            </a:xfrm>
            <a:prstGeom prst="line">
              <a:avLst/>
            </a:prstGeom>
            <a:noFill/>
            <a:ln w="19050" cap="flat" cmpd="sng" algn="ctr">
              <a:solidFill>
                <a:sysClr val="windowText" lastClr="000000"/>
              </a:solidFill>
              <a:prstDash val="solid"/>
              <a:miter lim="800000"/>
            </a:ln>
            <a:effectLst/>
          </p:spPr>
        </p:cxnSp>
        <p:cxnSp>
          <p:nvCxnSpPr>
            <p:cNvPr id="27" name="直線コネクタ 26"/>
            <p:cNvCxnSpPr/>
            <p:nvPr/>
          </p:nvCxnSpPr>
          <p:spPr>
            <a:xfrm>
              <a:off x="5180399" y="2021496"/>
              <a:ext cx="0" cy="432000"/>
            </a:xfrm>
            <a:prstGeom prst="line">
              <a:avLst/>
            </a:prstGeom>
            <a:noFill/>
            <a:ln w="19050" cap="flat" cmpd="sng" algn="ctr">
              <a:solidFill>
                <a:sysClr val="windowText" lastClr="000000"/>
              </a:solidFill>
              <a:prstDash val="solid"/>
              <a:miter lim="800000"/>
            </a:ln>
            <a:effectLst/>
          </p:spPr>
        </p:cxnSp>
        <p:sp>
          <p:nvSpPr>
            <p:cNvPr id="29" name="直方体 28"/>
            <p:cNvSpPr/>
            <p:nvPr/>
          </p:nvSpPr>
          <p:spPr bwMode="auto">
            <a:xfrm>
              <a:off x="2767584" y="1304544"/>
              <a:ext cx="2206752" cy="853440"/>
            </a:xfrm>
            <a:prstGeom prst="cube">
              <a:avLst>
                <a:gd name="adj" fmla="val 70714"/>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1" name="直方体 30"/>
            <p:cNvSpPr/>
            <p:nvPr/>
          </p:nvSpPr>
          <p:spPr bwMode="auto">
            <a:xfrm>
              <a:off x="4370832" y="1304544"/>
              <a:ext cx="883920" cy="853440"/>
            </a:xfrm>
            <a:prstGeom prst="cube">
              <a:avLst>
                <a:gd name="adj" fmla="val 70714"/>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2" name="直方体 31"/>
            <p:cNvSpPr/>
            <p:nvPr/>
          </p:nvSpPr>
          <p:spPr bwMode="auto">
            <a:xfrm>
              <a:off x="4520618" y="1304544"/>
              <a:ext cx="2206752" cy="853440"/>
            </a:xfrm>
            <a:prstGeom prst="cube">
              <a:avLst>
                <a:gd name="adj" fmla="val 70714"/>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3" name="直方体 32"/>
            <p:cNvSpPr/>
            <p:nvPr/>
          </p:nvSpPr>
          <p:spPr bwMode="auto">
            <a:xfrm>
              <a:off x="3301417" y="1188719"/>
              <a:ext cx="2929565" cy="716715"/>
            </a:xfrm>
            <a:prstGeom prst="cube">
              <a:avLst>
                <a:gd name="adj" fmla="val 86020"/>
              </a:avLst>
            </a:prstGeom>
            <a:solidFill>
              <a:schemeClr val="accent5">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grpSp>
      <p:cxnSp>
        <p:nvCxnSpPr>
          <p:cNvPr id="34" name="直線コネクタ 33"/>
          <p:cNvCxnSpPr/>
          <p:nvPr/>
        </p:nvCxnSpPr>
        <p:spPr>
          <a:xfrm>
            <a:off x="3852000" y="3924000"/>
            <a:ext cx="1008" cy="297000"/>
          </a:xfrm>
          <a:prstGeom prst="line">
            <a:avLst/>
          </a:prstGeom>
          <a:noFill/>
          <a:ln w="19050" cap="flat" cmpd="sng" algn="ctr">
            <a:solidFill>
              <a:sysClr val="windowText" lastClr="000000"/>
            </a:solidFill>
            <a:prstDash val="solid"/>
            <a:miter lim="800000"/>
          </a:ln>
          <a:effectLst/>
        </p:spPr>
      </p:cxnSp>
      <p:sp>
        <p:nvSpPr>
          <p:cNvPr id="35" name="円/楕円 34"/>
          <p:cNvSpPr/>
          <p:nvPr/>
        </p:nvSpPr>
        <p:spPr>
          <a:xfrm>
            <a:off x="4392000" y="4018063"/>
            <a:ext cx="360000" cy="3600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rPr>
              <a:t>A</a:t>
            </a: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endParaRPr>
          </a:p>
        </p:txBody>
      </p:sp>
      <p:cxnSp>
        <p:nvCxnSpPr>
          <p:cNvPr id="36" name="直線コネクタ 35"/>
          <p:cNvCxnSpPr/>
          <p:nvPr/>
        </p:nvCxnSpPr>
        <p:spPr>
          <a:xfrm rot="5400000">
            <a:off x="4122000" y="3958095"/>
            <a:ext cx="0" cy="540000"/>
          </a:xfrm>
          <a:prstGeom prst="line">
            <a:avLst/>
          </a:prstGeom>
          <a:noFill/>
          <a:ln w="19050" cap="flat" cmpd="sng" algn="ctr">
            <a:solidFill>
              <a:sysClr val="windowText" lastClr="000000"/>
            </a:solidFill>
            <a:prstDash val="solid"/>
            <a:miter lim="800000"/>
          </a:ln>
          <a:effectLst/>
        </p:spPr>
      </p:cxnSp>
      <p:cxnSp>
        <p:nvCxnSpPr>
          <p:cNvPr id="37" name="直線コネクタ 36"/>
          <p:cNvCxnSpPr/>
          <p:nvPr/>
        </p:nvCxnSpPr>
        <p:spPr>
          <a:xfrm rot="5400000">
            <a:off x="5022000" y="3958095"/>
            <a:ext cx="0" cy="540000"/>
          </a:xfrm>
          <a:prstGeom prst="line">
            <a:avLst/>
          </a:prstGeom>
          <a:noFill/>
          <a:ln w="19050" cap="flat" cmpd="sng" algn="ctr">
            <a:solidFill>
              <a:sysClr val="windowText" lastClr="000000"/>
            </a:solidFill>
            <a:prstDash val="solid"/>
            <a:miter lim="800000"/>
          </a:ln>
          <a:effectLst/>
        </p:spPr>
      </p:cxnSp>
      <p:cxnSp>
        <p:nvCxnSpPr>
          <p:cNvPr id="39" name="直線コネクタ 38"/>
          <p:cNvCxnSpPr/>
          <p:nvPr/>
        </p:nvCxnSpPr>
        <p:spPr>
          <a:xfrm>
            <a:off x="5292000" y="3924000"/>
            <a:ext cx="1008" cy="297000"/>
          </a:xfrm>
          <a:prstGeom prst="line">
            <a:avLst/>
          </a:prstGeom>
          <a:noFill/>
          <a:ln w="19050" cap="flat" cmpd="sng" algn="ctr">
            <a:solidFill>
              <a:sysClr val="windowText" lastClr="000000"/>
            </a:solidFill>
            <a:prstDash val="solid"/>
            <a:miter lim="800000"/>
          </a:ln>
          <a:effectLst/>
        </p:spPr>
      </p:cxnSp>
      <p:sp>
        <p:nvSpPr>
          <p:cNvPr id="40" name="テキスト ボックス 39"/>
          <p:cNvSpPr txBox="1"/>
          <p:nvPr/>
        </p:nvSpPr>
        <p:spPr>
          <a:xfrm>
            <a:off x="2552755" y="3560596"/>
            <a:ext cx="453970" cy="369332"/>
          </a:xfrm>
          <a:prstGeom prst="rect">
            <a:avLst/>
          </a:prstGeom>
          <a:noFill/>
        </p:spPr>
        <p:txBody>
          <a:bodyPr wrap="none" rtlCol="0">
            <a:spAutoFit/>
          </a:bodyPr>
          <a:lstStyle/>
          <a:p>
            <a:pPr algn="ctr"/>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03085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研究背景</a:t>
            </a:r>
            <a:endParaRPr kumimoji="1" lang="ja-JP" altLang="en-US" dirty="0"/>
          </a:p>
        </p:txBody>
      </p:sp>
      <p:sp>
        <p:nvSpPr>
          <p:cNvPr id="3" name="コンテンツ プレースホルダー 2"/>
          <p:cNvSpPr>
            <a:spLocks noGrp="1"/>
          </p:cNvSpPr>
          <p:nvPr>
            <p:ph idx="1"/>
          </p:nvPr>
        </p:nvSpPr>
        <p:spPr/>
        <p:txBody>
          <a:bodyPr/>
          <a:lstStyle/>
          <a:p>
            <a:pPr algn="just"/>
            <a:r>
              <a:rPr lang="ja-JP" altLang="en-US" b="0" kern="1200" dirty="0" smtClean="0">
                <a:solidFill>
                  <a:sysClr val="windowText" lastClr="000000"/>
                </a:solidFill>
              </a:rPr>
              <a:t>近年，自動車の軽量化のために，車体に</a:t>
            </a:r>
            <a:r>
              <a:rPr lang="en-US" altLang="ja-JP" b="0" kern="1200" dirty="0" smtClean="0">
                <a:solidFill>
                  <a:sysClr val="windowText" lastClr="000000"/>
                </a:solidFill>
              </a:rPr>
              <a:t>CFRP</a:t>
            </a:r>
            <a:r>
              <a:rPr lang="ja-JP" altLang="en-US" b="0" kern="1200" dirty="0" smtClean="0">
                <a:solidFill>
                  <a:sysClr val="windowText" lastClr="000000"/>
                </a:solidFill>
              </a:rPr>
              <a:t>やアルミニウムなどの軽量材料を適材適所に用いるマルチマテリアル化が進んでいる．</a:t>
            </a:r>
            <a:r>
              <a:rPr lang="en-US" altLang="ja-JP" b="0" kern="1200" dirty="0" smtClean="0">
                <a:solidFill>
                  <a:sysClr val="windowText" lastClr="000000"/>
                </a:solidFill>
              </a:rPr>
              <a:t> </a:t>
            </a:r>
          </a:p>
          <a:p>
            <a:pPr algn="just"/>
            <a:r>
              <a:rPr lang="ja-JP" altLang="en-US" b="0" kern="1200" dirty="0" smtClean="0">
                <a:solidFill>
                  <a:sysClr val="windowText" lastClr="000000"/>
                </a:solidFill>
              </a:rPr>
              <a:t>異種の導電性材料の接合部に海水や融雪剤などに起因した</a:t>
            </a:r>
            <a:r>
              <a:rPr lang="ja-JP" altLang="en-US" b="0" kern="1200" dirty="0" smtClean="0">
                <a:solidFill>
                  <a:srgbClr val="0070C0"/>
                </a:solidFill>
              </a:rPr>
              <a:t>塩水膜環境</a:t>
            </a:r>
            <a:r>
              <a:rPr lang="ja-JP" altLang="en-US" b="0" kern="1200" dirty="0" smtClean="0">
                <a:solidFill>
                  <a:sysClr val="windowText" lastClr="000000"/>
                </a:solidFill>
              </a:rPr>
              <a:t>が形成されると，</a:t>
            </a:r>
            <a:r>
              <a:rPr lang="ja-JP" altLang="en-US" b="0" kern="1200" dirty="0" smtClean="0">
                <a:solidFill>
                  <a:srgbClr val="FF0000"/>
                </a:solidFill>
              </a:rPr>
              <a:t>ガルバニック腐食</a:t>
            </a:r>
            <a:r>
              <a:rPr lang="ja-JP" altLang="en-US" b="0" kern="1200" dirty="0" smtClean="0">
                <a:solidFill>
                  <a:sysClr val="windowText" lastClr="000000"/>
                </a:solidFill>
              </a:rPr>
              <a:t>の発生が懸念される．</a:t>
            </a:r>
            <a:endParaRPr lang="en-US" altLang="ja-JP" b="0" kern="1200" dirty="0" smtClean="0">
              <a:solidFill>
                <a:sysClr val="windowText" lastClr="000000"/>
              </a:solidFill>
            </a:endParaRPr>
          </a:p>
          <a:p>
            <a:pPr algn="just"/>
            <a:endParaRPr lang="en-US" altLang="ja-JP" b="0" kern="1200" dirty="0">
              <a:solidFill>
                <a:sysClr val="windowText" lastClr="000000"/>
              </a:solidFill>
              <a:effectLst/>
            </a:endParaRPr>
          </a:p>
          <a:p>
            <a:pPr lvl="0"/>
            <a:endParaRPr lang="en-US" altLang="ja-JP" kern="1200" dirty="0" smtClean="0">
              <a:solidFill>
                <a:sysClr val="windowText" lastClr="000000"/>
              </a:solidFill>
              <a:effectLst/>
              <a:latin typeface="+mn-ea"/>
            </a:endParaRPr>
          </a:p>
          <a:p>
            <a:pPr lvl="0"/>
            <a:endParaRPr lang="en-US" altLang="ja-JP" kern="1200" dirty="0" smtClean="0">
              <a:solidFill>
                <a:sysClr val="windowText" lastClr="000000"/>
              </a:solidFill>
              <a:effectLst/>
              <a:latin typeface="+mn-ea"/>
            </a:endParaRPr>
          </a:p>
          <a:p>
            <a:pPr lvl="0"/>
            <a:endParaRPr lang="en-US" altLang="ja-JP" kern="1200" dirty="0">
              <a:solidFill>
                <a:sysClr val="windowText" lastClr="000000"/>
              </a:solidFill>
              <a:effectLst/>
              <a:latin typeface="+mn-ea"/>
            </a:endParaRPr>
          </a:p>
          <a:p>
            <a:pPr marL="0" lvl="0" indent="0">
              <a:buNone/>
            </a:pPr>
            <a:endParaRPr lang="en-US" altLang="ja-JP" kern="1200" dirty="0" smtClean="0">
              <a:solidFill>
                <a:sysClr val="windowText" lastClr="000000"/>
              </a:solidFill>
              <a:effectLst/>
              <a:latin typeface="+mn-ea"/>
            </a:endParaRPr>
          </a:p>
          <a:p>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956" y="3501008"/>
            <a:ext cx="4465532" cy="2515584"/>
          </a:xfrm>
          <a:prstGeom prst="rect">
            <a:avLst/>
          </a:prstGeom>
        </p:spPr>
      </p:pic>
      <p:sp>
        <p:nvSpPr>
          <p:cNvPr id="7" name="テキスト ボックス 6"/>
          <p:cNvSpPr txBox="1"/>
          <p:nvPr/>
        </p:nvSpPr>
        <p:spPr>
          <a:xfrm>
            <a:off x="395968" y="3861048"/>
            <a:ext cx="4102988" cy="1754326"/>
          </a:xfrm>
          <a:prstGeom prst="rect">
            <a:avLst/>
          </a:prstGeom>
          <a:noFill/>
        </p:spPr>
        <p:txBody>
          <a:bodyPr wrap="square" rtlCol="0">
            <a:spAutoFit/>
          </a:bodyPr>
          <a:lstStyle/>
          <a:p>
            <a:r>
              <a:rPr lang="en-US" altLang="ja-JP" dirty="0"/>
              <a:t>Fig</a:t>
            </a:r>
            <a:r>
              <a:rPr lang="en-US" altLang="ja-JP" dirty="0" smtClean="0"/>
              <a:t>. multi-material designed vehicle</a:t>
            </a:r>
          </a:p>
          <a:p>
            <a:r>
              <a:rPr lang="ja-JP" altLang="en-US" dirty="0" smtClean="0"/>
              <a:t>上部</a:t>
            </a:r>
            <a:r>
              <a:rPr lang="ja-JP" altLang="en-US" dirty="0"/>
              <a:t>モジュール</a:t>
            </a:r>
            <a:r>
              <a:rPr lang="ja-JP" altLang="en-US" dirty="0" smtClean="0"/>
              <a:t>が</a:t>
            </a:r>
            <a:r>
              <a:rPr lang="en-US" altLang="ja-JP" dirty="0" smtClean="0"/>
              <a:t>CFRP</a:t>
            </a:r>
            <a:r>
              <a:rPr lang="ja-JP" altLang="en-US" dirty="0" err="1" smtClean="0"/>
              <a:t>，</a:t>
            </a:r>
            <a:r>
              <a:rPr lang="ja-JP" altLang="en-US" dirty="0" smtClean="0"/>
              <a:t>下部モジュールがアルミニウムで構成される．</a:t>
            </a:r>
            <a:endParaRPr lang="en-US" altLang="ja-JP" dirty="0" smtClean="0"/>
          </a:p>
          <a:p>
            <a:r>
              <a:rPr lang="en-US" altLang="ja-JP" dirty="0"/>
              <a:t>BMW Japan Corp</a:t>
            </a:r>
            <a:r>
              <a:rPr lang="en-US" altLang="ja-JP" dirty="0" smtClean="0"/>
              <a:t>.</a:t>
            </a:r>
            <a:r>
              <a:rPr lang="ja-JP" altLang="en-US" dirty="0" smtClean="0"/>
              <a:t>から引用</a:t>
            </a:r>
            <a:endParaRPr lang="en-US" altLang="ja-JP" dirty="0"/>
          </a:p>
          <a:p>
            <a:r>
              <a:rPr lang="en-GB" altLang="ja-JP" dirty="0" smtClean="0"/>
              <a:t>http</a:t>
            </a:r>
            <a:r>
              <a:rPr lang="en-GB" altLang="ja-JP" dirty="0"/>
              <a:t>://www.bmw.co.jp/jp/ja/insights/corporation/bmwi/concept.html</a:t>
            </a:r>
            <a:endParaRPr lang="ja-JP" altLang="en-US" dirty="0"/>
          </a:p>
        </p:txBody>
      </p:sp>
    </p:spTree>
    <p:extLst>
      <p:ext uri="{BB962C8B-B14F-4D97-AF65-F5344CB8AC3E}">
        <p14:creationId xmlns:p14="http://schemas.microsoft.com/office/powerpoint/2010/main" val="299364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金属上の分極曲線</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実験で</a:t>
            </a:r>
            <a:r>
              <a:rPr lang="ja-JP" altLang="en-US" dirty="0"/>
              <a:t>取得した</a:t>
            </a:r>
            <a:r>
              <a:rPr kumimoji="1" lang="ja-JP" altLang="en-US" dirty="0" smtClean="0"/>
              <a:t>電位</a:t>
            </a:r>
            <a:r>
              <a:rPr kumimoji="1" lang="en-US" altLang="ja-JP" dirty="0" smtClean="0"/>
              <a:t>-</a:t>
            </a:r>
            <a:r>
              <a:rPr kumimoji="1" lang="ja-JP" altLang="en-US" dirty="0" smtClean="0"/>
              <a:t>電流密度データを</a:t>
            </a:r>
            <a:r>
              <a:rPr kumimoji="1" lang="en-US" altLang="ja-JP" dirty="0" err="1" smtClean="0"/>
              <a:t>tafel</a:t>
            </a:r>
            <a:r>
              <a:rPr kumimoji="1" lang="ja-JP" altLang="en-US" dirty="0" smtClean="0"/>
              <a:t>曲線で補間．</a:t>
            </a:r>
            <a:endParaRPr kumimoji="1" lang="en-US" altLang="ja-JP" dirty="0" smtClean="0"/>
          </a:p>
          <a:p>
            <a:r>
              <a:rPr lang="ja-JP" altLang="en-US" dirty="0" smtClean="0"/>
              <a:t>本研究では電位</a:t>
            </a:r>
            <a:r>
              <a:rPr lang="en-US" altLang="ja-JP" dirty="0" smtClean="0"/>
              <a:t>-</a:t>
            </a:r>
            <a:r>
              <a:rPr lang="ja-JP" altLang="en-US" dirty="0" smtClean="0"/>
              <a:t>電流密度曲線が</a:t>
            </a:r>
            <a:r>
              <a:rPr lang="en-US" altLang="ja-JP" dirty="0" smtClean="0"/>
              <a:t>pH</a:t>
            </a:r>
            <a:r>
              <a:rPr lang="ja-JP" altLang="en-US" dirty="0" smtClean="0"/>
              <a:t>のみに依存するとした．</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000" y="1629000"/>
            <a:ext cx="6814982" cy="4543321"/>
          </a:xfrm>
          <a:prstGeom prst="rect">
            <a:avLst/>
          </a:prstGeom>
        </p:spPr>
      </p:pic>
      <p:sp>
        <p:nvSpPr>
          <p:cNvPr id="8" name="テキスト ボックス 7"/>
          <p:cNvSpPr txBox="1"/>
          <p:nvPr/>
        </p:nvSpPr>
        <p:spPr>
          <a:xfrm>
            <a:off x="5157000" y="5139000"/>
            <a:ext cx="1826141" cy="369332"/>
          </a:xfrm>
          <a:prstGeom prst="rect">
            <a:avLst/>
          </a:prstGeom>
          <a:noFill/>
        </p:spPr>
        <p:txBody>
          <a:bodyPr wrap="none" rtlCol="0">
            <a:spAutoFit/>
          </a:bodyPr>
          <a:lstStyle/>
          <a:p>
            <a:r>
              <a:rPr kumimoji="1" lang="en-US" altLang="ja-JP" dirty="0" smtClean="0"/>
              <a:t>pH  5   4 10 3 7</a:t>
            </a:r>
            <a:endParaRPr kumimoji="1" lang="ja-JP" altLang="en-US" dirty="0"/>
          </a:p>
        </p:txBody>
      </p:sp>
      <p:sp>
        <p:nvSpPr>
          <p:cNvPr id="9" name="テキスト ボックス 8"/>
          <p:cNvSpPr txBox="1"/>
          <p:nvPr/>
        </p:nvSpPr>
        <p:spPr>
          <a:xfrm>
            <a:off x="5967000" y="2079000"/>
            <a:ext cx="1505540" cy="369332"/>
          </a:xfrm>
          <a:prstGeom prst="rect">
            <a:avLst/>
          </a:prstGeom>
          <a:noFill/>
        </p:spPr>
        <p:txBody>
          <a:bodyPr wrap="none" rtlCol="0">
            <a:spAutoFit/>
          </a:bodyPr>
          <a:lstStyle/>
          <a:p>
            <a:r>
              <a:rPr lang="en-US" altLang="ja-JP" dirty="0" smtClean="0"/>
              <a:t>pH  7 10     3</a:t>
            </a:r>
            <a:endParaRPr kumimoji="1" lang="ja-JP" altLang="en-US" dirty="0"/>
          </a:p>
        </p:txBody>
      </p:sp>
      <p:sp>
        <p:nvSpPr>
          <p:cNvPr id="10" name="テキスト ボックス 9"/>
          <p:cNvSpPr txBox="1"/>
          <p:nvPr/>
        </p:nvSpPr>
        <p:spPr>
          <a:xfrm>
            <a:off x="7722000" y="1989000"/>
            <a:ext cx="458780" cy="461665"/>
          </a:xfrm>
          <a:prstGeom prst="rect">
            <a:avLst/>
          </a:prstGeom>
          <a:noFill/>
        </p:spPr>
        <p:txBody>
          <a:bodyPr wrap="none" rtlCol="0">
            <a:spAutoFit/>
          </a:bodyPr>
          <a:lstStyle/>
          <a:p>
            <a:r>
              <a:rPr kumimoji="1" lang="en-US" altLang="ja-JP" sz="2400" dirty="0" smtClean="0"/>
              <a:t>Al</a:t>
            </a:r>
            <a:endParaRPr kumimoji="1" lang="ja-JP" altLang="en-US" sz="2400" dirty="0"/>
          </a:p>
        </p:txBody>
      </p:sp>
      <p:sp>
        <p:nvSpPr>
          <p:cNvPr id="11" name="テキスト ボックス 10"/>
          <p:cNvSpPr txBox="1"/>
          <p:nvPr/>
        </p:nvSpPr>
        <p:spPr>
          <a:xfrm>
            <a:off x="3222000" y="4824000"/>
            <a:ext cx="646331" cy="461665"/>
          </a:xfrm>
          <a:prstGeom prst="rect">
            <a:avLst/>
          </a:prstGeom>
          <a:noFill/>
        </p:spPr>
        <p:txBody>
          <a:bodyPr wrap="none" rtlCol="0">
            <a:spAutoFit/>
          </a:bodyPr>
          <a:lstStyle/>
          <a:p>
            <a:r>
              <a:rPr lang="en-US" altLang="ja-JP" sz="2400" dirty="0" smtClean="0"/>
              <a:t>GC</a:t>
            </a:r>
            <a:endParaRPr kumimoji="1" lang="ja-JP" altLang="en-US" sz="2400" dirty="0"/>
          </a:p>
        </p:txBody>
      </p:sp>
    </p:spTree>
    <p:extLst>
      <p:ext uri="{BB962C8B-B14F-4D97-AF65-F5344CB8AC3E}">
        <p14:creationId xmlns:p14="http://schemas.microsoft.com/office/powerpoint/2010/main" val="1331425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グループ化 193"/>
          <p:cNvGrpSpPr/>
          <p:nvPr/>
        </p:nvGrpSpPr>
        <p:grpSpPr>
          <a:xfrm>
            <a:off x="251520" y="2204864"/>
            <a:ext cx="3960000" cy="1440000"/>
            <a:chOff x="972000" y="1989000"/>
            <a:chExt cx="3960000" cy="1440000"/>
          </a:xfrm>
        </p:grpSpPr>
        <p:sp>
          <p:nvSpPr>
            <p:cNvPr id="195" name="正方形/長方形 194"/>
            <p:cNvSpPr/>
            <p:nvPr/>
          </p:nvSpPr>
          <p:spPr>
            <a:xfrm>
              <a:off x="972000" y="3069000"/>
              <a:ext cx="1800000" cy="360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6" name="正方形/長方形 195"/>
            <p:cNvSpPr/>
            <p:nvPr/>
          </p:nvSpPr>
          <p:spPr>
            <a:xfrm>
              <a:off x="2772000" y="3069000"/>
              <a:ext cx="360000" cy="360000"/>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7" name="正方形/長方形 196"/>
            <p:cNvSpPr/>
            <p:nvPr/>
          </p:nvSpPr>
          <p:spPr>
            <a:xfrm>
              <a:off x="3132000" y="3069000"/>
              <a:ext cx="1800000" cy="360000"/>
            </a:xfrm>
            <a:prstGeom prst="rect">
              <a:avLst/>
            </a:prstGeom>
            <a:solidFill>
              <a:srgbClr val="A5A5A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8" name="正方形/長方形 197"/>
            <p:cNvSpPr/>
            <p:nvPr/>
          </p:nvSpPr>
          <p:spPr>
            <a:xfrm>
              <a:off x="972000" y="1989000"/>
              <a:ext cx="3960000" cy="108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9" name="正方形/長方形 198"/>
            <p:cNvSpPr/>
            <p:nvPr/>
          </p:nvSpPr>
          <p:spPr>
            <a:xfrm>
              <a:off x="1332000" y="2349000"/>
              <a:ext cx="3240000" cy="72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00" name="グループ化 199"/>
          <p:cNvGrpSpPr/>
          <p:nvPr/>
        </p:nvGrpSpPr>
        <p:grpSpPr>
          <a:xfrm>
            <a:off x="251520" y="2204864"/>
            <a:ext cx="3960000" cy="1440000"/>
            <a:chOff x="972000" y="189000"/>
            <a:chExt cx="3960000" cy="1440000"/>
          </a:xfrm>
          <a:noFill/>
        </p:grpSpPr>
        <p:sp>
          <p:nvSpPr>
            <p:cNvPr id="201" name="正方形/長方形 200"/>
            <p:cNvSpPr/>
            <p:nvPr/>
          </p:nvSpPr>
          <p:spPr>
            <a:xfrm>
              <a:off x="133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2" name="正方形/長方形 201"/>
            <p:cNvSpPr/>
            <p:nvPr/>
          </p:nvSpPr>
          <p:spPr>
            <a:xfrm>
              <a:off x="205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3" name="正方形/長方形 202"/>
            <p:cNvSpPr/>
            <p:nvPr/>
          </p:nvSpPr>
          <p:spPr>
            <a:xfrm>
              <a:off x="169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4" name="正方形/長方形 203"/>
            <p:cNvSpPr/>
            <p:nvPr/>
          </p:nvSpPr>
          <p:spPr>
            <a:xfrm>
              <a:off x="241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5" name="正方形/長方形 204"/>
            <p:cNvSpPr/>
            <p:nvPr/>
          </p:nvSpPr>
          <p:spPr>
            <a:xfrm>
              <a:off x="313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6" name="正方形/長方形 205"/>
            <p:cNvSpPr/>
            <p:nvPr/>
          </p:nvSpPr>
          <p:spPr>
            <a:xfrm>
              <a:off x="277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7" name="正方形/長方形 206"/>
            <p:cNvSpPr/>
            <p:nvPr/>
          </p:nvSpPr>
          <p:spPr>
            <a:xfrm>
              <a:off x="385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8" name="正方形/長方形 207"/>
            <p:cNvSpPr/>
            <p:nvPr/>
          </p:nvSpPr>
          <p:spPr>
            <a:xfrm>
              <a:off x="349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9" name="正方形/長方形 208"/>
            <p:cNvSpPr/>
            <p:nvPr/>
          </p:nvSpPr>
          <p:spPr>
            <a:xfrm>
              <a:off x="421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0" name="正方形/長方形 209"/>
            <p:cNvSpPr/>
            <p:nvPr/>
          </p:nvSpPr>
          <p:spPr>
            <a:xfrm>
              <a:off x="457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1" name="正方形/長方形 210"/>
            <p:cNvSpPr/>
            <p:nvPr/>
          </p:nvSpPr>
          <p:spPr>
            <a:xfrm>
              <a:off x="972000" y="18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2" name="正方形/長方形 211"/>
            <p:cNvSpPr/>
            <p:nvPr/>
          </p:nvSpPr>
          <p:spPr>
            <a:xfrm>
              <a:off x="133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3" name="正方形/長方形 212"/>
            <p:cNvSpPr/>
            <p:nvPr/>
          </p:nvSpPr>
          <p:spPr>
            <a:xfrm>
              <a:off x="205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4" name="正方形/長方形 213"/>
            <p:cNvSpPr/>
            <p:nvPr/>
          </p:nvSpPr>
          <p:spPr>
            <a:xfrm>
              <a:off x="169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5" name="正方形/長方形 214"/>
            <p:cNvSpPr/>
            <p:nvPr/>
          </p:nvSpPr>
          <p:spPr>
            <a:xfrm>
              <a:off x="241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6" name="正方形/長方形 215"/>
            <p:cNvSpPr/>
            <p:nvPr/>
          </p:nvSpPr>
          <p:spPr>
            <a:xfrm>
              <a:off x="313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7" name="正方形/長方形 216"/>
            <p:cNvSpPr/>
            <p:nvPr/>
          </p:nvSpPr>
          <p:spPr>
            <a:xfrm>
              <a:off x="277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8" name="正方形/長方形 217"/>
            <p:cNvSpPr/>
            <p:nvPr/>
          </p:nvSpPr>
          <p:spPr>
            <a:xfrm>
              <a:off x="385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9" name="正方形/長方形 218"/>
            <p:cNvSpPr/>
            <p:nvPr/>
          </p:nvSpPr>
          <p:spPr>
            <a:xfrm>
              <a:off x="349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7" name="正方形/長方形 266"/>
            <p:cNvSpPr/>
            <p:nvPr/>
          </p:nvSpPr>
          <p:spPr>
            <a:xfrm>
              <a:off x="421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8" name="正方形/長方形 267"/>
            <p:cNvSpPr/>
            <p:nvPr/>
          </p:nvSpPr>
          <p:spPr>
            <a:xfrm>
              <a:off x="457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9" name="正方形/長方形 268"/>
            <p:cNvSpPr/>
            <p:nvPr/>
          </p:nvSpPr>
          <p:spPr>
            <a:xfrm>
              <a:off x="972000" y="54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0" name="正方形/長方形 269"/>
            <p:cNvSpPr/>
            <p:nvPr/>
          </p:nvSpPr>
          <p:spPr>
            <a:xfrm>
              <a:off x="133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1" name="正方形/長方形 270"/>
            <p:cNvSpPr/>
            <p:nvPr/>
          </p:nvSpPr>
          <p:spPr>
            <a:xfrm>
              <a:off x="205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2" name="正方形/長方形 271"/>
            <p:cNvSpPr/>
            <p:nvPr/>
          </p:nvSpPr>
          <p:spPr>
            <a:xfrm>
              <a:off x="169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3" name="正方形/長方形 272"/>
            <p:cNvSpPr/>
            <p:nvPr/>
          </p:nvSpPr>
          <p:spPr>
            <a:xfrm>
              <a:off x="241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4" name="正方形/長方形 273"/>
            <p:cNvSpPr/>
            <p:nvPr/>
          </p:nvSpPr>
          <p:spPr>
            <a:xfrm>
              <a:off x="313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5" name="正方形/長方形 274"/>
            <p:cNvSpPr/>
            <p:nvPr/>
          </p:nvSpPr>
          <p:spPr>
            <a:xfrm>
              <a:off x="277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6" name="正方形/長方形 275"/>
            <p:cNvSpPr/>
            <p:nvPr/>
          </p:nvSpPr>
          <p:spPr>
            <a:xfrm>
              <a:off x="385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7" name="正方形/長方形 276"/>
            <p:cNvSpPr/>
            <p:nvPr/>
          </p:nvSpPr>
          <p:spPr>
            <a:xfrm>
              <a:off x="349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8" name="正方形/長方形 277"/>
            <p:cNvSpPr/>
            <p:nvPr/>
          </p:nvSpPr>
          <p:spPr>
            <a:xfrm>
              <a:off x="421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9" name="正方形/長方形 278"/>
            <p:cNvSpPr/>
            <p:nvPr/>
          </p:nvSpPr>
          <p:spPr>
            <a:xfrm>
              <a:off x="457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0" name="正方形/長方形 279"/>
            <p:cNvSpPr/>
            <p:nvPr/>
          </p:nvSpPr>
          <p:spPr>
            <a:xfrm>
              <a:off x="972000" y="90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1" name="正方形/長方形 280"/>
            <p:cNvSpPr/>
            <p:nvPr/>
          </p:nvSpPr>
          <p:spPr>
            <a:xfrm>
              <a:off x="133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2" name="正方形/長方形 281"/>
            <p:cNvSpPr/>
            <p:nvPr/>
          </p:nvSpPr>
          <p:spPr>
            <a:xfrm>
              <a:off x="205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3" name="正方形/長方形 282"/>
            <p:cNvSpPr/>
            <p:nvPr/>
          </p:nvSpPr>
          <p:spPr>
            <a:xfrm>
              <a:off x="169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4" name="正方形/長方形 283"/>
            <p:cNvSpPr/>
            <p:nvPr/>
          </p:nvSpPr>
          <p:spPr>
            <a:xfrm>
              <a:off x="241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5" name="正方形/長方形 284"/>
            <p:cNvSpPr/>
            <p:nvPr/>
          </p:nvSpPr>
          <p:spPr>
            <a:xfrm>
              <a:off x="313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6" name="正方形/長方形 285"/>
            <p:cNvSpPr/>
            <p:nvPr/>
          </p:nvSpPr>
          <p:spPr>
            <a:xfrm>
              <a:off x="277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7" name="正方形/長方形 286"/>
            <p:cNvSpPr/>
            <p:nvPr/>
          </p:nvSpPr>
          <p:spPr>
            <a:xfrm>
              <a:off x="385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8" name="正方形/長方形 287"/>
            <p:cNvSpPr/>
            <p:nvPr/>
          </p:nvSpPr>
          <p:spPr>
            <a:xfrm>
              <a:off x="349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9" name="正方形/長方形 288"/>
            <p:cNvSpPr/>
            <p:nvPr/>
          </p:nvSpPr>
          <p:spPr>
            <a:xfrm>
              <a:off x="421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0" name="正方形/長方形 289"/>
            <p:cNvSpPr/>
            <p:nvPr/>
          </p:nvSpPr>
          <p:spPr>
            <a:xfrm>
              <a:off x="457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1" name="正方形/長方形 290"/>
            <p:cNvSpPr/>
            <p:nvPr/>
          </p:nvSpPr>
          <p:spPr>
            <a:xfrm>
              <a:off x="972000" y="1269000"/>
              <a:ext cx="360000" cy="360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 name="タイトル 1"/>
          <p:cNvSpPr>
            <a:spLocks noGrp="1"/>
          </p:cNvSpPr>
          <p:nvPr>
            <p:ph type="title"/>
          </p:nvPr>
        </p:nvSpPr>
        <p:spPr/>
        <p:txBody>
          <a:bodyPr/>
          <a:lstStyle/>
          <a:p>
            <a:r>
              <a:rPr lang="ja-JP" altLang="en-US" dirty="0" smtClean="0"/>
              <a:t>解析領域の離散化</a:t>
            </a:r>
            <a:r>
              <a:rPr lang="ja-JP" altLang="en-US" dirty="0"/>
              <a:t>手法</a:t>
            </a:r>
            <a:endParaRPr kumimoji="1" lang="ja-JP" altLang="en-US" dirty="0"/>
          </a:p>
        </p:txBody>
      </p:sp>
      <p:sp>
        <p:nvSpPr>
          <p:cNvPr id="3" name="コンテンツ プレースホルダー 2"/>
          <p:cNvSpPr>
            <a:spLocks noGrp="1"/>
          </p:cNvSpPr>
          <p:nvPr>
            <p:ph idx="1"/>
          </p:nvPr>
        </p:nvSpPr>
        <p:spPr>
          <a:xfrm>
            <a:off x="107503" y="764704"/>
            <a:ext cx="8857109" cy="5193288"/>
          </a:xfrm>
        </p:spPr>
        <p:txBody>
          <a:bodyPr/>
          <a:lstStyle/>
          <a:p>
            <a:r>
              <a:rPr lang="ja-JP" altLang="en-US" b="0" dirty="0" smtClean="0"/>
              <a:t>本手法で採用した有限体積法は</a:t>
            </a:r>
            <a:r>
              <a:rPr lang="ja-JP" altLang="en-US" b="0" dirty="0" smtClean="0">
                <a:solidFill>
                  <a:srgbClr val="FF0000"/>
                </a:solidFill>
              </a:rPr>
              <a:t>質量保存を満足</a:t>
            </a:r>
            <a:r>
              <a:rPr lang="ja-JP" altLang="en-US" b="0" dirty="0" smtClean="0"/>
              <a:t>する．</a:t>
            </a:r>
            <a:endParaRPr lang="en-US" altLang="ja-JP" b="0" dirty="0"/>
          </a:p>
          <a:p>
            <a:r>
              <a:rPr lang="ja-JP" altLang="en-US" b="0" dirty="0" smtClean="0"/>
              <a:t>現在</a:t>
            </a:r>
            <a:r>
              <a:rPr lang="ja-JP" altLang="en-US" b="0" dirty="0"/>
              <a:t>は二次元解析であり，解析領域を分割するコントロールボリュームと</a:t>
            </a:r>
            <a:r>
              <a:rPr lang="ja-JP" altLang="en-US" b="0" dirty="0" smtClean="0"/>
              <a:t>して直交等間隔な正方形ピクセル</a:t>
            </a:r>
            <a:r>
              <a:rPr lang="ja-JP" altLang="en-US" b="0" dirty="0"/>
              <a:t>を用いる．</a:t>
            </a:r>
          </a:p>
          <a:p>
            <a:endParaRPr lang="en-US" altLang="ja-JP" b="0" dirty="0" smtClean="0"/>
          </a:p>
          <a:p>
            <a:endParaRPr kumimoji="1" lang="ja-JP" altLang="en-US" dirty="0"/>
          </a:p>
        </p:txBody>
      </p:sp>
      <p:graphicFrame>
        <p:nvGraphicFramePr>
          <p:cNvPr id="5" name="表 4"/>
          <p:cNvGraphicFramePr>
            <a:graphicFrameLocks noGrp="1"/>
          </p:cNvGraphicFramePr>
          <p:nvPr>
            <p:extLst/>
          </p:nvPr>
        </p:nvGraphicFramePr>
        <p:xfrm>
          <a:off x="251520" y="4005064"/>
          <a:ext cx="3788497" cy="1828800"/>
        </p:xfrm>
        <a:graphic>
          <a:graphicData uri="http://schemas.openxmlformats.org/drawingml/2006/table">
            <a:tbl>
              <a:tblPr firstRow="1" bandRow="1">
                <a:tableStyleId>{5940675A-B579-460E-94D1-54222C63F5DA}</a:tableStyleId>
              </a:tblPr>
              <a:tblGrid>
                <a:gridCol w="490017"/>
                <a:gridCol w="3298480"/>
              </a:tblGrid>
              <a:tr h="233420">
                <a:tc>
                  <a:txBody>
                    <a:bodyPr/>
                    <a:lstStyle/>
                    <a:p>
                      <a:r>
                        <a:rPr kumimoji="1" lang="en-US" altLang="ja-JP" sz="1600" i="1" dirty="0" smtClean="0"/>
                        <a:t>J</a:t>
                      </a:r>
                      <a:endParaRPr kumimoji="1" lang="ja-JP" altLang="en-US" sz="1600" i="1" dirty="0"/>
                    </a:p>
                  </a:txBody>
                  <a:tcPr/>
                </a:tc>
                <a:tc>
                  <a:txBody>
                    <a:bodyPr/>
                    <a:lstStyle/>
                    <a:p>
                      <a:r>
                        <a:rPr kumimoji="1" lang="en-US" altLang="ja-JP" sz="1600" dirty="0" smtClean="0"/>
                        <a:t>Current density</a:t>
                      </a:r>
                      <a:r>
                        <a:rPr kumimoji="1" lang="ja-JP" altLang="en-US" sz="1600" dirty="0" smtClean="0"/>
                        <a:t> </a:t>
                      </a:r>
                      <a:r>
                        <a:rPr kumimoji="1" lang="en-US" altLang="ja-JP" sz="1600" dirty="0" smtClean="0"/>
                        <a:t>[A</a:t>
                      </a:r>
                      <a:r>
                        <a:rPr kumimoji="1" lang="en-US" altLang="ja-JP" sz="1600" baseline="0" dirty="0" smtClean="0"/>
                        <a:t> </a:t>
                      </a:r>
                      <a:r>
                        <a:rPr kumimoji="1" lang="en-US" altLang="ja-JP" sz="1600" dirty="0" smtClean="0"/>
                        <a:t>m</a:t>
                      </a:r>
                      <a:r>
                        <a:rPr kumimoji="1" lang="en-US" altLang="ja-JP" sz="1600" baseline="30000" dirty="0" smtClean="0"/>
                        <a:t>-2</a:t>
                      </a:r>
                      <a:r>
                        <a:rPr kumimoji="1" lang="en-US" altLang="ja-JP" sz="1600" dirty="0" smtClean="0"/>
                        <a:t>]</a:t>
                      </a:r>
                      <a:endParaRPr kumimoji="1" lang="ja-JP" altLang="en-US" sz="1600" dirty="0"/>
                    </a:p>
                  </a:txBody>
                  <a:tcPr/>
                </a:tc>
              </a:tr>
              <a:tr h="233420">
                <a:tc>
                  <a:txBody>
                    <a:bodyPr/>
                    <a:lstStyle/>
                    <a:p>
                      <a:r>
                        <a:rPr kumimoji="1" lang="en-US" altLang="ja-JP" sz="1600" smtClean="0"/>
                        <a:t>Φ</a:t>
                      </a:r>
                      <a:endParaRPr kumimoji="1" lang="ja-JP" altLang="en-US" sz="1600"/>
                    </a:p>
                  </a:txBody>
                  <a:tcPr/>
                </a:tc>
                <a:tc>
                  <a:txBody>
                    <a:bodyPr/>
                    <a:lstStyle/>
                    <a:p>
                      <a:r>
                        <a:rPr kumimoji="1" lang="en-US" altLang="ja-JP" sz="1600" smtClean="0"/>
                        <a:t>Electrostatic</a:t>
                      </a:r>
                      <a:r>
                        <a:rPr kumimoji="1" lang="en-US" altLang="ja-JP" sz="1600" baseline="0" smtClean="0"/>
                        <a:t> potential</a:t>
                      </a:r>
                      <a:r>
                        <a:rPr kumimoji="1" lang="ja-JP" altLang="en-US" sz="1600" smtClean="0"/>
                        <a:t> </a:t>
                      </a:r>
                      <a:r>
                        <a:rPr kumimoji="1" lang="en-US" altLang="ja-JP" sz="1600" smtClean="0"/>
                        <a:t>[V]</a:t>
                      </a:r>
                    </a:p>
                  </a:txBody>
                  <a:tcPr/>
                </a:tc>
              </a:tr>
              <a:tr h="403179">
                <a:tc>
                  <a:txBody>
                    <a:bodyPr/>
                    <a:lstStyle/>
                    <a:p>
                      <a:r>
                        <a:rPr kumimoji="1" lang="en-US" altLang="ja-JP" sz="1600" i="1" dirty="0" smtClean="0"/>
                        <a:t>N</a:t>
                      </a:r>
                      <a:r>
                        <a:rPr kumimoji="1" lang="en-US" altLang="ja-JP" sz="1000" i="1" dirty="0" smtClean="0"/>
                        <a:t>i</a:t>
                      </a:r>
                      <a:endParaRPr kumimoji="1" lang="ja-JP" altLang="en-US" sz="1600" i="1" dirty="0"/>
                    </a:p>
                  </a:txBody>
                  <a:tcPr/>
                </a:tc>
                <a:tc>
                  <a:txBody>
                    <a:bodyPr/>
                    <a:lstStyle/>
                    <a:p>
                      <a:r>
                        <a:rPr kumimoji="1" lang="en-US" altLang="ja-JP" sz="1600" dirty="0" smtClean="0"/>
                        <a:t>Ionic molar flux density vector of ion </a:t>
                      </a:r>
                      <a:r>
                        <a:rPr kumimoji="1" lang="en-US" altLang="ja-JP" sz="1600" dirty="0" err="1" smtClean="0"/>
                        <a:t>i</a:t>
                      </a:r>
                      <a:r>
                        <a:rPr kumimoji="1" lang="en-US" altLang="ja-JP" sz="1600" dirty="0" smtClean="0"/>
                        <a:t> [</a:t>
                      </a:r>
                      <a:r>
                        <a:rPr kumimoji="1" lang="en-US" altLang="ja-JP" sz="1600" dirty="0" err="1" smtClean="0"/>
                        <a:t>mol</a:t>
                      </a:r>
                      <a:r>
                        <a:rPr kumimoji="1" lang="en-US" altLang="ja-JP" sz="1600" baseline="0" dirty="0" smtClean="0"/>
                        <a:t> m</a:t>
                      </a:r>
                      <a:r>
                        <a:rPr kumimoji="1" lang="en-US" altLang="ja-JP" sz="1600" baseline="30000" dirty="0" smtClean="0"/>
                        <a:t>-2</a:t>
                      </a:r>
                      <a:r>
                        <a:rPr kumimoji="1" lang="en-US" altLang="ja-JP" sz="1600" baseline="0" dirty="0" smtClean="0"/>
                        <a:t> s</a:t>
                      </a:r>
                      <a:r>
                        <a:rPr kumimoji="1" lang="en-US" altLang="ja-JP" sz="1600" baseline="30000" dirty="0" smtClean="0"/>
                        <a:t>-1</a:t>
                      </a:r>
                      <a:r>
                        <a:rPr kumimoji="1" lang="en-US" altLang="ja-JP" sz="1600" dirty="0" smtClean="0"/>
                        <a:t>]</a:t>
                      </a:r>
                      <a:endParaRPr kumimoji="1" lang="ja-JP" altLang="en-US" sz="1600" dirty="0"/>
                    </a:p>
                  </a:txBody>
                  <a:tcPr/>
                </a:tc>
              </a:tr>
              <a:tr h="233420">
                <a:tc>
                  <a:txBody>
                    <a:bodyPr/>
                    <a:lstStyle/>
                    <a:p>
                      <a:r>
                        <a:rPr lang="en-US" altLang="ja-JP" sz="1600" i="1" dirty="0" smtClean="0"/>
                        <a:t>C</a:t>
                      </a:r>
                      <a:r>
                        <a:rPr lang="en-US" altLang="ja-JP" sz="1600" i="1" baseline="-25000" dirty="0" smtClean="0"/>
                        <a:t>i</a:t>
                      </a:r>
                      <a:endParaRPr lang="ja-JP" altLang="en-US" sz="1600" i="1"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Molar</a:t>
                      </a:r>
                      <a:r>
                        <a:rPr kumimoji="1" lang="en-US" altLang="ja-JP" sz="1600" baseline="0" dirty="0" smtClean="0"/>
                        <a:t> concentration of ion </a:t>
                      </a:r>
                      <a:r>
                        <a:rPr kumimoji="1" lang="en-US" altLang="ja-JP" sz="1600" baseline="0" dirty="0" err="1" smtClean="0"/>
                        <a:t>i</a:t>
                      </a:r>
                      <a:r>
                        <a:rPr kumimoji="1" lang="ja-JP" altLang="en-US" sz="1600" dirty="0" smtClean="0"/>
                        <a:t> </a:t>
                      </a:r>
                      <a:r>
                        <a:rPr kumimoji="1" lang="en-US" altLang="ja-JP" sz="1600" dirty="0" smtClean="0"/>
                        <a:t>[</a:t>
                      </a:r>
                      <a:r>
                        <a:rPr kumimoji="1" lang="en-US" altLang="ja-JP" sz="1600" dirty="0" err="1" smtClean="0"/>
                        <a:t>mol</a:t>
                      </a:r>
                      <a:r>
                        <a:rPr kumimoji="1" lang="en-US" altLang="ja-JP" sz="1600" dirty="0" smtClean="0"/>
                        <a:t> m</a:t>
                      </a:r>
                      <a:r>
                        <a:rPr kumimoji="1" lang="en-US" altLang="ja-JP" sz="1600" baseline="30000" dirty="0" smtClean="0"/>
                        <a:t>-3</a:t>
                      </a:r>
                      <a:r>
                        <a:rPr kumimoji="1" lang="en-US" altLang="ja-JP" sz="1600" dirty="0" smtClean="0"/>
                        <a:t>]</a:t>
                      </a:r>
                      <a:endParaRPr kumimoji="1" lang="ja-JP" altLang="en-US" sz="1600" dirty="0" smtClean="0"/>
                    </a:p>
                  </a:txBody>
                  <a:tcPr/>
                </a:tc>
              </a:tr>
            </a:tbl>
          </a:graphicData>
        </a:graphic>
      </p:graphicFrame>
      <p:pic>
        <p:nvPicPr>
          <p:cNvPr id="27" name="図 26"/>
          <p:cNvPicPr>
            <a:picLocks noChangeAspect="1"/>
          </p:cNvPicPr>
          <p:nvPr/>
        </p:nvPicPr>
        <p:blipFill>
          <a:blip r:embed="rId3"/>
          <a:stretch>
            <a:fillRect/>
          </a:stretch>
        </p:blipFill>
        <p:spPr>
          <a:xfrm>
            <a:off x="5004048" y="2420888"/>
            <a:ext cx="3418066" cy="3439745"/>
          </a:xfrm>
          <a:prstGeom prst="rect">
            <a:avLst/>
          </a:prstGeom>
        </p:spPr>
      </p:pic>
      <p:sp>
        <p:nvSpPr>
          <p:cNvPr id="265" name="円形吹き出し 264"/>
          <p:cNvSpPr/>
          <p:nvPr/>
        </p:nvSpPr>
        <p:spPr bwMode="auto">
          <a:xfrm>
            <a:off x="4427984" y="2060848"/>
            <a:ext cx="4572000" cy="4104456"/>
          </a:xfrm>
          <a:prstGeom prst="wedgeEllipseCallout">
            <a:avLst>
              <a:gd name="adj1" fmla="val -66894"/>
              <a:gd name="adj2" fmla="val -22562"/>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58" name="テキスト ボックス 57"/>
          <p:cNvSpPr txBox="1"/>
          <p:nvPr/>
        </p:nvSpPr>
        <p:spPr>
          <a:xfrm>
            <a:off x="1062000" y="3294000"/>
            <a:ext cx="453970" cy="369332"/>
          </a:xfrm>
          <a:prstGeom prst="rect">
            <a:avLst/>
          </a:prstGeom>
          <a:noFill/>
        </p:spPr>
        <p:txBody>
          <a:bodyPr wrap="none" rtlCol="0">
            <a:spAutoFit/>
          </a:bodyPr>
          <a:lstStyle/>
          <a:p>
            <a:pPr algn="ctr"/>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2862000" y="3294000"/>
            <a:ext cx="467774"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60" name="テキスト ボックス 59"/>
          <p:cNvSpPr txBox="1"/>
          <p:nvPr/>
        </p:nvSpPr>
        <p:spPr>
          <a:xfrm>
            <a:off x="1647000" y="2754000"/>
            <a:ext cx="1212327" cy="369332"/>
          </a:xfrm>
          <a:prstGeom prst="rect">
            <a:avLst/>
          </a:prstGeom>
          <a:noFill/>
        </p:spPr>
        <p:txBody>
          <a:bodyPr wrap="non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Solution</a:t>
            </a:r>
            <a:endParaRPr lang="ja-JP" altLang="en-US" dirty="0">
              <a:solidFill>
                <a:prstClr val="black"/>
              </a:solidFill>
              <a:latin typeface="Calibri" panose="020F0502020204030204"/>
              <a:ea typeface="ＭＳ Ｐゴシック" panose="020B0600070205080204" pitchFamily="50" charset="-128"/>
            </a:endParaRPr>
          </a:p>
        </p:txBody>
      </p:sp>
      <p:sp>
        <p:nvSpPr>
          <p:cNvPr id="61" name="テキスト ボックス 60"/>
          <p:cNvSpPr txBox="1"/>
          <p:nvPr/>
        </p:nvSpPr>
        <p:spPr>
          <a:xfrm>
            <a:off x="1962000" y="2214000"/>
            <a:ext cx="568937" cy="369332"/>
          </a:xfrm>
          <a:prstGeom prst="rect">
            <a:avLst/>
          </a:prstGeom>
          <a:noFill/>
        </p:spPr>
        <p:txBody>
          <a:bodyPr wrap="none" rtlCol="0">
            <a:spAutoFit/>
          </a:bodyPr>
          <a:lstStyle/>
          <a:p>
            <a:pPr algn="ctr"/>
            <a:r>
              <a:rPr lang="en-US" altLang="ja-JP" dirty="0">
                <a:solidFill>
                  <a:prstClr val="black"/>
                </a:solidFill>
                <a:latin typeface="Calibri" panose="020F0502020204030204"/>
                <a:ea typeface="ＭＳ Ｐゴシック" panose="020B0600070205080204" pitchFamily="50" charset="-128"/>
              </a:rPr>
              <a:t>A</a:t>
            </a:r>
            <a:r>
              <a:rPr lang="en-US" altLang="ja-JP" dirty="0" smtClean="0">
                <a:solidFill>
                  <a:prstClr val="black"/>
                </a:solidFill>
                <a:latin typeface="Calibri" panose="020F0502020204030204"/>
                <a:ea typeface="ＭＳ Ｐゴシック" panose="020B0600070205080204" pitchFamily="50" charset="-128"/>
              </a:rPr>
              <a:t>ir</a:t>
            </a:r>
            <a:endParaRPr lang="ja-JP" altLang="en-US" dirty="0">
              <a:solidFill>
                <a:prstClr val="black"/>
              </a:solidFill>
              <a:latin typeface="Calibri" panose="020F0502020204030204"/>
              <a:ea typeface="ＭＳ Ｐゴシック" panose="020B0600070205080204" pitchFamily="50" charset="-128"/>
            </a:endParaRPr>
          </a:p>
        </p:txBody>
      </p:sp>
      <p:sp>
        <p:nvSpPr>
          <p:cNvPr id="62" name="テキスト ボックス 61"/>
          <p:cNvSpPr txBox="1"/>
          <p:nvPr/>
        </p:nvSpPr>
        <p:spPr>
          <a:xfrm>
            <a:off x="1917000" y="3294000"/>
            <a:ext cx="618863" cy="369332"/>
          </a:xfrm>
          <a:prstGeom prst="rect">
            <a:avLst/>
          </a:prstGeom>
          <a:noFill/>
        </p:spPr>
        <p:txBody>
          <a:bodyPr wrap="square" rtlCol="0">
            <a:spAutoFit/>
          </a:bodyPr>
          <a:lstStyle/>
          <a:p>
            <a:pPr algn="ctr"/>
            <a:r>
              <a:rPr lang="en-US" altLang="ja-JP" dirty="0" smtClean="0">
                <a:solidFill>
                  <a:prstClr val="black"/>
                </a:solidFill>
                <a:latin typeface="Calibri" panose="020F0502020204030204"/>
                <a:ea typeface="ＭＳ Ｐゴシック" panose="020B0600070205080204" pitchFamily="50" charset="-128"/>
              </a:rPr>
              <a:t>Wall</a:t>
            </a:r>
            <a:endParaRPr lang="ja-JP" altLang="en-US"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400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579296" cy="562074"/>
          </a:xfrm>
        </p:spPr>
        <p:txBody>
          <a:bodyPr>
            <a:normAutofit fontScale="90000"/>
          </a:bodyPr>
          <a:lstStyle/>
          <a:p>
            <a:r>
              <a:rPr kumimoji="1" lang="ja-JP" altLang="en-US" dirty="0" smtClean="0"/>
              <a:t>金属表面形状の再現</a:t>
            </a:r>
            <a:endParaRPr kumimoji="1" lang="ja-JP" altLang="en-US" dirty="0"/>
          </a:p>
        </p:txBody>
      </p:sp>
      <mc:AlternateContent xmlns:mc="http://schemas.openxmlformats.org/markup-compatibility/2006" xmlns:a14="http://schemas.microsoft.com/office/drawing/2010/main">
        <mc:Choice Requires="a14">
          <p:sp>
            <p:nvSpPr>
              <p:cNvPr id="11" name="コンテンツ プレースホルダー 2"/>
              <p:cNvSpPr>
                <a:spLocks noGrp="1"/>
              </p:cNvSpPr>
              <p:nvPr>
                <p:ph idx="1"/>
              </p:nvPr>
            </p:nvSpPr>
            <p:spPr>
              <a:xfrm>
                <a:off x="107504" y="836712"/>
                <a:ext cx="8424936" cy="980381"/>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r>
                        <a:rPr lang="ja-JP" altLang="en-US" sz="2800" b="1" i="1" smtClean="0">
                          <a:latin typeface="Cambria Math" panose="02040503050406030204" pitchFamily="18" charset="0"/>
                        </a:rPr>
                        <m:t>（</m:t>
                      </m:r>
                      <m:r>
                        <a:rPr lang="ja-JP" altLang="en-US" sz="2800" i="1">
                          <a:latin typeface="Cambria Math" panose="02040503050406030204" pitchFamily="18" charset="0"/>
                        </a:rPr>
                        <m:t>腐食速度</m:t>
                      </m:r>
                      <m:r>
                        <a:rPr lang="ja-JP" altLang="en-US" sz="2800" b="1" i="1" smtClean="0">
                          <a:latin typeface="Cambria Math" panose="02040503050406030204" pitchFamily="18" charset="0"/>
                        </a:rPr>
                        <m:t>）</m:t>
                      </m:r>
                      <m:r>
                        <a:rPr kumimoji="1" lang="en-US" altLang="ja-JP" sz="2800" b="1" i="0" smtClean="0">
                          <a:latin typeface="Cambria Math" panose="02040503050406030204" pitchFamily="18" charset="0"/>
                        </a:rPr>
                        <m:t>∝</m:t>
                      </m:r>
                      <m:r>
                        <a:rPr kumimoji="1" lang="ja-JP" altLang="en-US" sz="2800" b="1" i="1" smtClean="0">
                          <a:latin typeface="Cambria Math" panose="02040503050406030204" pitchFamily="18" charset="0"/>
                        </a:rPr>
                        <m:t>（</m:t>
                      </m:r>
                      <m:r>
                        <a:rPr lang="ja-JP" altLang="en-US" sz="2800" i="1">
                          <a:latin typeface="Cambria Math" panose="02040503050406030204" pitchFamily="18" charset="0"/>
                        </a:rPr>
                        <m:t>表面積</m:t>
                      </m:r>
                      <m:r>
                        <a:rPr lang="ja-JP" altLang="en-US" sz="2800" b="1" i="1" smtClean="0">
                          <a:latin typeface="Cambria Math" panose="02040503050406030204" pitchFamily="18" charset="0"/>
                        </a:rPr>
                        <m:t>）</m:t>
                      </m:r>
                      <m:r>
                        <a:rPr kumimoji="1" lang="en-US" altLang="ja-JP" sz="2800" b="1" i="0" smtClean="0">
                          <a:latin typeface="Cambria Math" panose="02040503050406030204" pitchFamily="18" charset="0"/>
                        </a:rPr>
                        <m:t>×</m:t>
                      </m:r>
                      <m:r>
                        <a:rPr kumimoji="1" lang="ja-JP" altLang="en-US" sz="2800" b="1" i="1" smtClean="0">
                          <a:latin typeface="Cambria Math" panose="02040503050406030204" pitchFamily="18" charset="0"/>
                        </a:rPr>
                        <m:t>（</m:t>
                      </m:r>
                      <m:r>
                        <a:rPr lang="ja-JP" altLang="en-US" sz="2800" i="1">
                          <a:latin typeface="Cambria Math" panose="02040503050406030204" pitchFamily="18" charset="0"/>
                        </a:rPr>
                        <m:t>電流密度</m:t>
                      </m:r>
                      <m:r>
                        <a:rPr lang="ja-JP" altLang="en-US" sz="2800" b="1" i="1" smtClean="0">
                          <a:latin typeface="Cambria Math" panose="02040503050406030204" pitchFamily="18" charset="0"/>
                        </a:rPr>
                        <m:t>）</m:t>
                      </m:r>
                    </m:oMath>
                  </m:oMathPara>
                </a14:m>
                <a:endParaRPr kumimoji="1" lang="en-US" altLang="ja-JP" sz="2800" dirty="0" smtClean="0">
                  <a:latin typeface="+mn-ea"/>
                </a:endParaRPr>
              </a:p>
              <a:p>
                <a:pPr marL="0" indent="0">
                  <a:buNone/>
                </a:pPr>
                <a:r>
                  <a:rPr lang="ja-JP" altLang="en-US" sz="2800" dirty="0" smtClean="0"/>
                  <a:t>∴ 表面積は正確に見積もる必要がある．</a:t>
                </a:r>
                <a:endParaRPr kumimoji="1" lang="en-US" altLang="ja-JP" sz="2800" dirty="0" smtClean="0"/>
              </a:p>
            </p:txBody>
          </p:sp>
        </mc:Choice>
        <mc:Fallback xmlns="">
          <p:sp>
            <p:nvSpPr>
              <p:cNvPr id="11" name="コンテンツ プレースホルダー 2"/>
              <p:cNvSpPr>
                <a:spLocks noGrp="1" noRot="1" noChangeAspect="1" noMove="1" noResize="1" noEditPoints="1" noAdjustHandles="1" noChangeArrowheads="1" noChangeShapeType="1" noTextEdit="1"/>
              </p:cNvSpPr>
              <p:nvPr>
                <p:ph idx="1"/>
              </p:nvPr>
            </p:nvSpPr>
            <p:spPr>
              <a:xfrm>
                <a:off x="107504" y="836712"/>
                <a:ext cx="8424936" cy="980381"/>
              </a:xfrm>
              <a:blipFill rotWithShape="0">
                <a:blip r:embed="rId3"/>
                <a:stretch>
                  <a:fillRect l="-1302" t="-1863" b="-16149"/>
                </a:stretch>
              </a:blipFill>
            </p:spPr>
            <p:txBody>
              <a:bodyPr/>
              <a:lstStyle/>
              <a:p>
                <a:r>
                  <a:rPr lang="ja-JP" altLang="en-US">
                    <a:noFill/>
                  </a:rPr>
                  <a:t> </a:t>
                </a:r>
              </a:p>
            </p:txBody>
          </p:sp>
        </mc:Fallback>
      </mc:AlternateContent>
      <p:sp>
        <p:nvSpPr>
          <p:cNvPr id="8" name="テキスト ボックス 7"/>
          <p:cNvSpPr txBox="1"/>
          <p:nvPr/>
        </p:nvSpPr>
        <p:spPr>
          <a:xfrm>
            <a:off x="515984" y="5085184"/>
            <a:ext cx="7800432" cy="954107"/>
          </a:xfrm>
          <a:prstGeom prst="rect">
            <a:avLst/>
          </a:prstGeom>
          <a:noFill/>
        </p:spPr>
        <p:txBody>
          <a:bodyPr wrap="square" rtlCol="0">
            <a:spAutoFit/>
          </a:bodyPr>
          <a:lstStyle/>
          <a:p>
            <a:r>
              <a:rPr lang="ja-JP" altLang="en-US" sz="2800" dirty="0" smtClean="0"/>
              <a:t>セルにおける体積分率（</a:t>
            </a:r>
            <a:r>
              <a:rPr lang="en-US" altLang="ja-JP" sz="2800" dirty="0" err="1" smtClean="0"/>
              <a:t>VOF:volume</a:t>
            </a:r>
            <a:r>
              <a:rPr lang="en-US" altLang="ja-JP" sz="2800" dirty="0" smtClean="0"/>
              <a:t> of fluid</a:t>
            </a:r>
            <a:r>
              <a:rPr lang="ja-JP" altLang="en-US" sz="2800" dirty="0" smtClean="0"/>
              <a:t>）を用いて滑らかな境界線を再現する．</a:t>
            </a:r>
            <a:endParaRPr lang="en-US" altLang="ja-JP" sz="2800" dirty="0" smtClean="0"/>
          </a:p>
        </p:txBody>
      </p:sp>
      <p:pic>
        <p:nvPicPr>
          <p:cNvPr id="144" name="図 143"/>
          <p:cNvPicPr>
            <a:picLocks noChangeAspect="1"/>
          </p:cNvPicPr>
          <p:nvPr/>
        </p:nvPicPr>
        <p:blipFill>
          <a:blip r:embed="rId4"/>
          <a:stretch>
            <a:fillRect/>
          </a:stretch>
        </p:blipFill>
        <p:spPr>
          <a:xfrm>
            <a:off x="1115617" y="1777848"/>
            <a:ext cx="6635012" cy="3373238"/>
          </a:xfrm>
          <a:prstGeom prst="rect">
            <a:avLst/>
          </a:prstGeom>
        </p:spPr>
      </p:pic>
    </p:spTree>
    <p:extLst>
      <p:ext uri="{BB962C8B-B14F-4D97-AF65-F5344CB8AC3E}">
        <p14:creationId xmlns:p14="http://schemas.microsoft.com/office/powerpoint/2010/main" val="221474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滑らかな境界線を引く方法</a:t>
            </a:r>
            <a:endParaRPr kumimoji="1" lang="ja-JP" altLang="en-US" dirty="0"/>
          </a:p>
        </p:txBody>
      </p:sp>
      <p:sp>
        <p:nvSpPr>
          <p:cNvPr id="3" name="コンテンツ プレースホルダー 2"/>
          <p:cNvSpPr>
            <a:spLocks noGrp="1"/>
          </p:cNvSpPr>
          <p:nvPr>
            <p:ph idx="1"/>
          </p:nvPr>
        </p:nvSpPr>
        <p:spPr>
          <a:xfrm>
            <a:off x="395288" y="828000"/>
            <a:ext cx="4032696" cy="4824000"/>
          </a:xfrm>
        </p:spPr>
        <p:txBody>
          <a:bodyPr/>
          <a:lstStyle/>
          <a:p>
            <a:r>
              <a:rPr kumimoji="1" lang="ja-JP" altLang="en-US" dirty="0" smtClean="0"/>
              <a:t>１つのセルを８個の三角形に分割し，９個の頂点を設定．頂点の</a:t>
            </a:r>
            <a:r>
              <a:rPr kumimoji="1" lang="en-US" altLang="ja-JP" dirty="0" smtClean="0"/>
              <a:t>VOF</a:t>
            </a:r>
            <a:r>
              <a:rPr kumimoji="1" lang="ja-JP" altLang="en-US" dirty="0" smtClean="0"/>
              <a:t>を，その頂点が属するセルの</a:t>
            </a:r>
            <a:r>
              <a:rPr kumimoji="1" lang="en-US" altLang="ja-JP" dirty="0" smtClean="0"/>
              <a:t>VOF</a:t>
            </a:r>
            <a:r>
              <a:rPr kumimoji="1" lang="ja-JP" altLang="en-US" dirty="0" smtClean="0"/>
              <a:t>の平均値とする．</a:t>
            </a:r>
            <a:endParaRPr kumimoji="1" lang="en-US" altLang="ja-JP" dirty="0" smtClean="0"/>
          </a:p>
          <a:p>
            <a:r>
              <a:rPr lang="ja-JP" altLang="en-US" dirty="0" smtClean="0"/>
              <a:t>各頂点の</a:t>
            </a:r>
            <a:r>
              <a:rPr lang="en-US" altLang="ja-JP" dirty="0" smtClean="0"/>
              <a:t>VOF</a:t>
            </a:r>
            <a:r>
              <a:rPr lang="ja-JP" altLang="en-US" dirty="0" smtClean="0"/>
              <a:t>を三角形の辺上で線形補間して，三角形内に</a:t>
            </a:r>
            <a:r>
              <a:rPr lang="en-US" altLang="ja-JP" dirty="0" smtClean="0"/>
              <a:t>VOF=0.5</a:t>
            </a:r>
            <a:r>
              <a:rPr lang="ja-JP" altLang="en-US" dirty="0" smtClean="0"/>
              <a:t>となる等高線を引くことにより，セルのサイズ以上の滑らかな境界線を引く．</a:t>
            </a:r>
            <a:endParaRPr kumimoji="1" lang="ja-JP" altLang="en-US" dirty="0"/>
          </a:p>
        </p:txBody>
      </p:sp>
      <p:pic>
        <p:nvPicPr>
          <p:cNvPr id="75" name="図 74"/>
          <p:cNvPicPr>
            <a:picLocks noChangeAspect="1"/>
          </p:cNvPicPr>
          <p:nvPr/>
        </p:nvPicPr>
        <p:blipFill>
          <a:blip r:embed="rId2"/>
          <a:stretch>
            <a:fillRect/>
          </a:stretch>
        </p:blipFill>
        <p:spPr>
          <a:xfrm>
            <a:off x="4439000" y="1052736"/>
            <a:ext cx="4391108" cy="4763237"/>
          </a:xfrm>
          <a:prstGeom prst="rect">
            <a:avLst/>
          </a:prstGeom>
        </p:spPr>
      </p:pic>
    </p:spTree>
    <p:extLst>
      <p:ext uri="{BB962C8B-B14F-4D97-AF65-F5344CB8AC3E}">
        <p14:creationId xmlns:p14="http://schemas.microsoft.com/office/powerpoint/2010/main" val="1952551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支配方程式の解法</a:t>
            </a:r>
            <a:endParaRPr kumimoji="1" lang="ja-JP" altLang="en-US" dirty="0"/>
          </a:p>
        </p:txBody>
      </p:sp>
      <p:grpSp>
        <p:nvGrpSpPr>
          <p:cNvPr id="4" name="グループ化 3"/>
          <p:cNvGrpSpPr/>
          <p:nvPr/>
        </p:nvGrpSpPr>
        <p:grpSpPr>
          <a:xfrm>
            <a:off x="1835696" y="771216"/>
            <a:ext cx="5472608" cy="5322080"/>
            <a:chOff x="3647737" y="806266"/>
            <a:chExt cx="4321300" cy="5322080"/>
          </a:xfrm>
        </p:grpSpPr>
        <p:sp>
          <p:nvSpPr>
            <p:cNvPr id="5" name="テキスト ボックス 4"/>
            <p:cNvSpPr txBox="1"/>
            <p:nvPr/>
          </p:nvSpPr>
          <p:spPr>
            <a:xfrm>
              <a:off x="3665993" y="1522237"/>
              <a:ext cx="4283968" cy="400110"/>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000" b="1" dirty="0" err="1" smtClean="0"/>
                <a:t>VOF</a:t>
              </a:r>
              <a:r>
                <a:rPr lang="ja-JP" altLang="en-US" sz="2000" b="1" dirty="0" smtClean="0"/>
                <a:t>を元に解析領域形状を生成</a:t>
              </a:r>
              <a:endParaRPr kumimoji="1" lang="ja-JP" altLang="en-US" sz="2000" b="1" dirty="0"/>
            </a:p>
          </p:txBody>
        </p:sp>
        <p:sp>
          <p:nvSpPr>
            <p:cNvPr id="6" name="テキスト ボックス 5"/>
            <p:cNvSpPr txBox="1"/>
            <p:nvPr/>
          </p:nvSpPr>
          <p:spPr>
            <a:xfrm>
              <a:off x="3656865" y="2204864"/>
              <a:ext cx="4302224"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u="sng" dirty="0"/>
                <a:t>静電場</a:t>
              </a:r>
              <a:r>
                <a:rPr lang="ja-JP" altLang="en-US" sz="2000" b="1" u="sng" dirty="0" smtClean="0"/>
                <a:t>解析</a:t>
              </a:r>
              <a:endParaRPr lang="en-US" altLang="ja-JP" sz="2000" b="1" u="sng" dirty="0" smtClean="0"/>
            </a:p>
            <a:p>
              <a:pPr algn="ctr"/>
              <a:r>
                <a:rPr lang="ja-JP" altLang="en-US" sz="2000" b="1" dirty="0" smtClean="0"/>
                <a:t>電流密度を計算</a:t>
              </a:r>
              <a:endParaRPr kumimoji="1" lang="ja-JP" altLang="en-US" sz="2000" b="1" dirty="0"/>
            </a:p>
          </p:txBody>
        </p:sp>
        <p:sp>
          <p:nvSpPr>
            <p:cNvPr id="7" name="テキスト ボックス 6"/>
            <p:cNvSpPr txBox="1"/>
            <p:nvPr/>
          </p:nvSpPr>
          <p:spPr>
            <a:xfrm>
              <a:off x="3647737" y="3140968"/>
              <a:ext cx="4320480"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u="sng" dirty="0" smtClean="0"/>
                <a:t>物質移動解析</a:t>
              </a:r>
              <a:endParaRPr lang="en-US" altLang="ja-JP" sz="2000" b="1" u="sng" dirty="0" smtClean="0"/>
            </a:p>
            <a:p>
              <a:pPr algn="ctr"/>
              <a:r>
                <a:rPr lang="ja-JP" altLang="en-US" sz="2000" b="1" dirty="0"/>
                <a:t>モル</a:t>
              </a:r>
              <a:r>
                <a:rPr lang="ja-JP" altLang="en-US" sz="2000" b="1" dirty="0" smtClean="0"/>
                <a:t>流束密度を計算</a:t>
              </a:r>
              <a:endParaRPr kumimoji="1" lang="ja-JP" altLang="en-US" sz="2000" b="1" dirty="0"/>
            </a:p>
          </p:txBody>
        </p:sp>
        <p:sp>
          <p:nvSpPr>
            <p:cNvPr id="8" name="テキスト ボックス 7"/>
            <p:cNvSpPr txBox="1"/>
            <p:nvPr/>
          </p:nvSpPr>
          <p:spPr>
            <a:xfrm>
              <a:off x="3647737" y="5013176"/>
              <a:ext cx="4320480" cy="400110"/>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a:t>各セル</a:t>
              </a:r>
              <a:r>
                <a:rPr lang="ja-JP" altLang="en-US" sz="2000" b="1" dirty="0" smtClean="0"/>
                <a:t>の</a:t>
              </a:r>
              <a:r>
                <a:rPr lang="en-US" altLang="ja-JP" sz="2000" b="1" dirty="0" err="1" smtClean="0"/>
                <a:t>VOF</a:t>
              </a:r>
              <a:r>
                <a:rPr lang="ja-JP" altLang="en-US" sz="2000" b="1" dirty="0" smtClean="0"/>
                <a:t>を更新</a:t>
              </a:r>
              <a:endParaRPr kumimoji="1" lang="en-US" altLang="ja-JP" sz="2000" b="1" dirty="0" smtClean="0"/>
            </a:p>
          </p:txBody>
        </p:sp>
        <p:cxnSp>
          <p:nvCxnSpPr>
            <p:cNvPr id="9" name="直線矢印コネクタ 8"/>
            <p:cNvCxnSpPr>
              <a:stCxn id="5" idx="2"/>
              <a:endCxn id="6" idx="0"/>
            </p:cNvCxnSpPr>
            <p:nvPr/>
          </p:nvCxnSpPr>
          <p:spPr>
            <a:xfrm>
              <a:off x="5807977" y="1922347"/>
              <a:ext cx="1" cy="28251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0" name="直線矢印コネクタ 9"/>
            <p:cNvCxnSpPr>
              <a:stCxn id="6" idx="2"/>
              <a:endCxn id="7" idx="0"/>
            </p:cNvCxnSpPr>
            <p:nvPr/>
          </p:nvCxnSpPr>
          <p:spPr>
            <a:xfrm>
              <a:off x="5807977" y="2912750"/>
              <a:ext cx="0" cy="22821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1" name="直線矢印コネクタ 10"/>
            <p:cNvCxnSpPr>
              <a:stCxn id="15" idx="2"/>
              <a:endCxn id="8" idx="0"/>
            </p:cNvCxnSpPr>
            <p:nvPr/>
          </p:nvCxnSpPr>
          <p:spPr>
            <a:xfrm flipH="1">
              <a:off x="5807977" y="4784958"/>
              <a:ext cx="820" cy="22821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2" name="直線矢印コネクタ 11"/>
            <p:cNvCxnSpPr>
              <a:stCxn id="18" idx="2"/>
              <a:endCxn id="5" idx="0"/>
            </p:cNvCxnSpPr>
            <p:nvPr/>
          </p:nvCxnSpPr>
          <p:spPr>
            <a:xfrm>
              <a:off x="5807976" y="1206376"/>
              <a:ext cx="1" cy="31586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3" name="直線矢印コネクタ 12"/>
            <p:cNvCxnSpPr>
              <a:stCxn id="8" idx="2"/>
              <a:endCxn id="17" idx="0"/>
            </p:cNvCxnSpPr>
            <p:nvPr/>
          </p:nvCxnSpPr>
          <p:spPr>
            <a:xfrm flipH="1">
              <a:off x="5807976" y="5413286"/>
              <a:ext cx="1" cy="31495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4" name="カギ線コネクタ 13"/>
            <p:cNvCxnSpPr>
              <a:stCxn id="8" idx="3"/>
              <a:endCxn id="5" idx="3"/>
            </p:cNvCxnSpPr>
            <p:nvPr/>
          </p:nvCxnSpPr>
          <p:spPr>
            <a:xfrm flipH="1" flipV="1">
              <a:off x="7949961" y="1722292"/>
              <a:ext cx="18257" cy="3490939"/>
            </a:xfrm>
            <a:prstGeom prst="bentConnector3">
              <a:avLst>
                <a:gd name="adj1" fmla="val -999956"/>
              </a:avLst>
            </a:prstGeom>
            <a:ln>
              <a:solidFill>
                <a:schemeClr val="tx1"/>
              </a:solidFill>
              <a:tailEnd type="arrow"/>
            </a:ln>
            <a:effectLst/>
          </p:spPr>
          <p:style>
            <a:lnRef idx="2">
              <a:schemeClr val="dk1"/>
            </a:lnRef>
            <a:fillRef idx="0">
              <a:schemeClr val="dk1"/>
            </a:fillRef>
            <a:effectRef idx="1">
              <a:schemeClr val="dk1"/>
            </a:effectRef>
            <a:fontRef idx="minor">
              <a:schemeClr val="tx1"/>
            </a:fontRef>
          </p:style>
        </p:cxnSp>
        <p:sp>
          <p:nvSpPr>
            <p:cNvPr id="15" name="テキスト ボックス 14"/>
            <p:cNvSpPr txBox="1"/>
            <p:nvPr/>
          </p:nvSpPr>
          <p:spPr>
            <a:xfrm>
              <a:off x="3648557" y="4077072"/>
              <a:ext cx="4320480"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u="sng" dirty="0" smtClean="0"/>
                <a:t>化学反応解析</a:t>
              </a:r>
              <a:endParaRPr lang="en-US" altLang="ja-JP" sz="2000" b="1" u="sng" dirty="0" smtClean="0"/>
            </a:p>
            <a:p>
              <a:pPr algn="ctr"/>
              <a:r>
                <a:rPr lang="ja-JP" altLang="en-US" sz="2000" b="1" dirty="0" smtClean="0"/>
                <a:t>化学平衡式を満たすように濃度を修正</a:t>
              </a:r>
              <a:endParaRPr kumimoji="1" lang="ja-JP" altLang="en-US" sz="2000" b="1" dirty="0"/>
            </a:p>
          </p:txBody>
        </p:sp>
        <p:cxnSp>
          <p:nvCxnSpPr>
            <p:cNvPr id="16" name="直線矢印コネクタ 15"/>
            <p:cNvCxnSpPr>
              <a:stCxn id="7" idx="2"/>
              <a:endCxn id="15" idx="0"/>
            </p:cNvCxnSpPr>
            <p:nvPr/>
          </p:nvCxnSpPr>
          <p:spPr>
            <a:xfrm>
              <a:off x="5807977" y="3848854"/>
              <a:ext cx="820" cy="22821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テキスト ボックス 16"/>
            <p:cNvSpPr txBox="1"/>
            <p:nvPr/>
          </p:nvSpPr>
          <p:spPr>
            <a:xfrm>
              <a:off x="5324187" y="5728236"/>
              <a:ext cx="96757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a:t>終了</a:t>
              </a:r>
              <a:endParaRPr kumimoji="1" lang="ja-JP" altLang="en-US" sz="2000" b="1" dirty="0"/>
            </a:p>
          </p:txBody>
        </p:sp>
        <p:sp>
          <p:nvSpPr>
            <p:cNvPr id="18" name="テキスト ボックス 17"/>
            <p:cNvSpPr txBox="1"/>
            <p:nvPr/>
          </p:nvSpPr>
          <p:spPr>
            <a:xfrm>
              <a:off x="5324187" y="806266"/>
              <a:ext cx="96757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a:t>開始</a:t>
              </a:r>
              <a:endParaRPr kumimoji="1" lang="ja-JP" altLang="en-US" sz="2000" b="1" dirty="0"/>
            </a:p>
          </p:txBody>
        </p:sp>
      </p:grpSp>
      <p:sp>
        <p:nvSpPr>
          <p:cNvPr id="3" name="正方形/長方形 2"/>
          <p:cNvSpPr/>
          <p:nvPr/>
        </p:nvSpPr>
        <p:spPr>
          <a:xfrm>
            <a:off x="522000" y="909000"/>
            <a:ext cx="1800493" cy="369332"/>
          </a:xfrm>
          <a:prstGeom prst="rect">
            <a:avLst/>
          </a:prstGeom>
        </p:spPr>
        <p:txBody>
          <a:bodyPr wrap="none">
            <a:spAutoFit/>
          </a:bodyPr>
          <a:lstStyle/>
          <a:p>
            <a:r>
              <a:rPr lang="ja-JP" altLang="en-US" u="sng" dirty="0" smtClean="0"/>
              <a:t>フローチャート</a:t>
            </a:r>
            <a:endParaRPr lang="en-US" altLang="ja-JP" dirty="0"/>
          </a:p>
        </p:txBody>
      </p:sp>
    </p:spTree>
    <p:extLst>
      <p:ext uri="{BB962C8B-B14F-4D97-AF65-F5344CB8AC3E}">
        <p14:creationId xmlns:p14="http://schemas.microsoft.com/office/powerpoint/2010/main" val="2833071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静電場解析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288" y="548680"/>
                <a:ext cx="8229600" cy="5553328"/>
              </a:xfrm>
            </p:spPr>
            <p:txBody>
              <a:bodyPr/>
              <a:lstStyle/>
              <a:p>
                <a:pPr marL="0" indent="0">
                  <a:buNone/>
                </a:pPr>
                <a:r>
                  <a:rPr kumimoji="1" lang="ja-JP" altLang="en-US" dirty="0" smtClean="0"/>
                  <a:t>電場の支配方程式を解くことでセル間を流れる電流密度を求める解析ステップ</a:t>
                </a:r>
                <a:endParaRPr kumimoji="1" lang="en-US" altLang="ja-JP" dirty="0" smtClean="0"/>
              </a:p>
              <a:p>
                <a:r>
                  <a:rPr lang="ja-JP" altLang="en-US" b="0" dirty="0" smtClean="0"/>
                  <a:t>支配方程式はラプラス方程式</a:t>
                </a:r>
                <a:endParaRPr lang="en-US" altLang="ja-JP" b="0" dirty="0"/>
              </a:p>
              <a:p>
                <a:pPr marL="0" indent="0" algn="ctr">
                  <a:buNone/>
                </a:pPr>
                <a14:m>
                  <m:oMathPara xmlns:m="http://schemas.openxmlformats.org/officeDocument/2006/math">
                    <m:oMathParaPr>
                      <m:jc m:val="centerGroup"/>
                    </m:oMathParaPr>
                    <m:oMath xmlns:m="http://schemas.openxmlformats.org/officeDocument/2006/math">
                      <m:r>
                        <a:rPr lang="ja-JP" altLang="en-US" b="0" i="1">
                          <a:latin typeface="Cambria Math" panose="02040503050406030204" pitchFamily="18" charset="0"/>
                        </a:rPr>
                        <m:t>𝜅</m:t>
                      </m:r>
                      <m:sSup>
                        <m:sSupPr>
                          <m:ctrlPr>
                            <a:rPr lang="en-US" altLang="ja-JP" b="0" i="1">
                              <a:latin typeface="Cambria Math" panose="02040503050406030204" pitchFamily="18" charset="0"/>
                            </a:rPr>
                          </m:ctrlPr>
                        </m:sSupPr>
                        <m:e>
                          <m:r>
                            <a:rPr lang="en-US" altLang="ja-JP" b="0" i="1">
                              <a:latin typeface="Cambria Math" panose="02040503050406030204" pitchFamily="18" charset="0"/>
                              <a:ea typeface="Cambria Math" panose="02040503050406030204" pitchFamily="18" charset="0"/>
                            </a:rPr>
                            <m:t>𝛻</m:t>
                          </m:r>
                        </m:e>
                        <m:sup>
                          <m:r>
                            <a:rPr lang="en-US" altLang="ja-JP" b="0" i="1">
                              <a:latin typeface="Cambria Math" panose="02040503050406030204" pitchFamily="18" charset="0"/>
                            </a:rPr>
                            <m:t>2</m:t>
                          </m:r>
                        </m:sup>
                      </m:sSup>
                      <m:r>
                        <a:rPr lang="ja-JP" altLang="en-US" b="0" i="1">
                          <a:latin typeface="Cambria Math" panose="02040503050406030204" pitchFamily="18" charset="0"/>
                        </a:rPr>
                        <m:t>𝜙</m:t>
                      </m:r>
                      <m:r>
                        <a:rPr lang="en-US" altLang="ja-JP" b="0" i="1">
                          <a:latin typeface="Cambria Math" panose="02040503050406030204" pitchFamily="18" charset="0"/>
                        </a:rPr>
                        <m:t>=</m:t>
                      </m:r>
                      <m:r>
                        <a:rPr lang="en-US" altLang="ja-JP" b="0" i="1">
                          <a:latin typeface="Cambria Math" panose="02040503050406030204" pitchFamily="18" charset="0"/>
                          <a:ea typeface="Cambria Math" panose="02040503050406030204" pitchFamily="18" charset="0"/>
                        </a:rPr>
                        <m:t>𝛻</m:t>
                      </m:r>
                      <m:r>
                        <a:rPr lang="en-US" altLang="ja-JP" b="0" i="1">
                          <a:latin typeface="Cambria Math" panose="02040503050406030204" pitchFamily="18" charset="0"/>
                          <a:ea typeface="Cambria Math" panose="02040503050406030204" pitchFamily="18" charset="0"/>
                        </a:rPr>
                        <m:t>𝐽</m:t>
                      </m:r>
                      <m:r>
                        <a:rPr lang="en-US" altLang="ja-JP" b="0" i="1">
                          <a:latin typeface="Cambria Math" panose="02040503050406030204" pitchFamily="18" charset="0"/>
                          <a:ea typeface="Cambria Math" panose="02040503050406030204" pitchFamily="18" charset="0"/>
                        </a:rPr>
                        <m:t>=0</m:t>
                      </m:r>
                    </m:oMath>
                  </m:oMathPara>
                </a14:m>
                <a:endParaRPr kumimoji="1" lang="en-US" altLang="ja-JP" dirty="0" smtClean="0"/>
              </a:p>
              <a:p>
                <a:pPr algn="ctr"/>
                <a:r>
                  <a:rPr kumimoji="1" lang="ja-JP" altLang="en-US" b="0" dirty="0" smtClean="0"/>
                  <a:t>未知数をセルの電位とし，各セルに流入する電流の合計を示す残差式を立てる．</a:t>
                </a:r>
                <a:r>
                  <a:rPr kumimoji="1" lang="en-US" altLang="ja-JP" b="0" dirty="0" smtClean="0"/>
                  <a:t/>
                </a:r>
                <a:br>
                  <a:rPr kumimoji="1" lang="en-US" altLang="ja-JP" b="0" dirty="0" smtClean="0"/>
                </a:br>
                <a14:m>
                  <m:oMath xmlns:m="http://schemas.openxmlformats.org/officeDocument/2006/math">
                    <m:sPre>
                      <m:sPrePr>
                        <m:ctrlPr>
                          <a:rPr lang="en-US" altLang="ja-JP" b="0" i="1" smtClean="0">
                            <a:latin typeface="Cambria Math" panose="02040503050406030204" pitchFamily="18" charset="0"/>
                          </a:rPr>
                        </m:ctrlPr>
                      </m:sPrePr>
                      <m:sub/>
                      <m:sup>
                        <m:r>
                          <a:rPr lang="en-US" altLang="ja-JP" b="1" i="1" smtClean="0">
                            <a:latin typeface="Cambria Math" panose="02040503050406030204" pitchFamily="18" charset="0"/>
                          </a:rPr>
                          <m:t>𝒋</m:t>
                        </m:r>
                      </m:sup>
                      <m:e>
                        <m:r>
                          <a:rPr lang="en-US" altLang="ja-JP" b="1" i="1" smtClean="0">
                            <a:latin typeface="Cambria Math" panose="02040503050406030204" pitchFamily="18" charset="0"/>
                          </a:rPr>
                          <m:t>𝒓</m:t>
                        </m:r>
                      </m:e>
                    </m:sPre>
                    <m:r>
                      <a:rPr lang="en-US" altLang="ja-JP" b="0" i="1">
                        <a:latin typeface="Cambria Math" panose="02040503050406030204" pitchFamily="18" charset="0"/>
                      </a:rPr>
                      <m:t>=</m:t>
                    </m:r>
                    <m:nary>
                      <m:naryPr>
                        <m:chr m:val="∑"/>
                        <m:supHide m:val="on"/>
                        <m:ctrlPr>
                          <a:rPr lang="en-US" altLang="ja-JP" b="0" i="1">
                            <a:latin typeface="Cambria Math" panose="02040503050406030204" pitchFamily="18" charset="0"/>
                          </a:rPr>
                        </m:ctrlPr>
                      </m:naryPr>
                      <m:sub>
                        <m:r>
                          <a:rPr lang="en-US" altLang="ja-JP" b="0" i="1" smtClean="0">
                            <a:latin typeface="Cambria Math" panose="02040503050406030204" pitchFamily="18" charset="0"/>
                          </a:rPr>
                          <m:t>𝑘</m:t>
                        </m:r>
                        <m:r>
                          <a:rPr lang="en-US" altLang="ja-JP" b="0"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𝐹</m:t>
                        </m:r>
                      </m:sub>
                      <m:sup/>
                      <m:e>
                        <m:r>
                          <a:rPr lang="en-US" altLang="ja-JP" b="0" i="1" smtClean="0">
                            <a:latin typeface="Cambria Math" panose="02040503050406030204" pitchFamily="18" charset="0"/>
                          </a:rPr>
                          <m:t>𝜅</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𝐴</m:t>
                            </m:r>
                          </m:e>
                          <m:sub>
                            <m:r>
                              <a:rPr lang="en-US" altLang="ja-JP" b="0" i="1" smtClean="0">
                                <a:latin typeface="Cambria Math" panose="02040503050406030204" pitchFamily="18" charset="0"/>
                              </a:rPr>
                              <m:t>𝑘</m:t>
                            </m:r>
                          </m:sub>
                        </m:sSub>
                        <m:sSub>
                          <m:sSubPr>
                            <m:ctrlPr>
                              <a:rPr lang="en-US" altLang="ja-JP" b="0" i="1" smtClean="0">
                                <a:latin typeface="Cambria Math" panose="02040503050406030204" pitchFamily="18" charset="0"/>
                              </a:rPr>
                            </m:ctrlPr>
                          </m:sSubPr>
                          <m:e>
                            <m:d>
                              <m:dPr>
                                <m:begChr m:val=""/>
                                <m:endChr m:val="|"/>
                                <m:ctrlPr>
                                  <a:rPr lang="en-US" altLang="ja-JP" b="0" i="1" smtClean="0">
                                    <a:latin typeface="Cambria Math" panose="02040503050406030204" pitchFamily="18" charset="0"/>
                                  </a:rPr>
                                </m:ctrlPr>
                              </m:dPr>
                              <m:e>
                                <m:f>
                                  <m:fPr>
                                    <m:ctrlPr>
                                      <a:rPr lang="en-US" altLang="ja-JP" b="0" i="1">
                                        <a:latin typeface="Cambria Math" panose="02040503050406030204" pitchFamily="18" charset="0"/>
                                      </a:rPr>
                                    </m:ctrlPr>
                                  </m:fPr>
                                  <m:num>
                                    <m:r>
                                      <a:rPr lang="en-US" altLang="ja-JP" b="0" i="1">
                                        <a:latin typeface="Cambria Math" panose="02040503050406030204" pitchFamily="18" charset="0"/>
                                      </a:rPr>
                                      <m:t>𝜕𝜙</m:t>
                                    </m:r>
                                  </m:num>
                                  <m:den>
                                    <m:r>
                                      <a:rPr lang="en-US" altLang="ja-JP" b="0" i="1">
                                        <a:latin typeface="Cambria Math" panose="02040503050406030204" pitchFamily="18" charset="0"/>
                                      </a:rPr>
                                      <m:t>𝜕</m:t>
                                    </m:r>
                                    <m:r>
                                      <a:rPr lang="en-US" altLang="ja-JP" b="0" i="1">
                                        <a:latin typeface="Cambria Math" panose="02040503050406030204" pitchFamily="18" charset="0"/>
                                      </a:rPr>
                                      <m:t>𝑛</m:t>
                                    </m:r>
                                  </m:den>
                                </m:f>
                              </m:e>
                            </m:d>
                          </m:e>
                          <m:sub>
                            <m:r>
                              <a:rPr lang="en-US" altLang="ja-JP" b="0" i="1" smtClean="0">
                                <a:latin typeface="Cambria Math" panose="02040503050406030204" pitchFamily="18" charset="0"/>
                              </a:rPr>
                              <m:t>𝑘</m:t>
                            </m:r>
                          </m:sub>
                        </m:sSub>
                      </m:e>
                    </m:nary>
                  </m:oMath>
                </a14:m>
                <a:endParaRPr kumimoji="1" lang="en-US" altLang="ja-JP" dirty="0" smtClean="0"/>
              </a:p>
              <a:p>
                <a:r>
                  <a:rPr kumimoji="1" lang="ja-JP" altLang="en-US" b="0" dirty="0" smtClean="0"/>
                  <a:t>適当に仮定した電位分布を初期値とし，残差</a:t>
                </a:r>
                <a:r>
                  <a:rPr kumimoji="1" lang="en-US" altLang="ja-JP" b="0" dirty="0" smtClean="0"/>
                  <a:t>r=0</a:t>
                </a:r>
                <a:r>
                  <a:rPr kumimoji="1" lang="ja-JP" altLang="en-US" b="0" dirty="0" smtClean="0"/>
                  <a:t>と境界条件を満たすように</a:t>
                </a:r>
                <a:r>
                  <a:rPr lang="ja-JP" altLang="en-US" b="0" dirty="0"/>
                  <a:t>電位</a:t>
                </a:r>
                <a:r>
                  <a:rPr lang="ja-JP" altLang="en-US" b="0" dirty="0" smtClean="0"/>
                  <a:t>分布</a:t>
                </a:r>
                <a:r>
                  <a:rPr lang="ja-JP" altLang="en-US" b="0" dirty="0"/>
                  <a:t>を</a:t>
                </a:r>
                <a:r>
                  <a:rPr kumimoji="1" lang="ja-JP" altLang="en-US" b="0" dirty="0" smtClean="0"/>
                  <a:t>修正</a:t>
                </a:r>
                <a:r>
                  <a:rPr lang="ja-JP" altLang="en-US" b="0" dirty="0"/>
                  <a:t>すること</a:t>
                </a:r>
                <a:r>
                  <a:rPr lang="ja-JP" altLang="en-US" b="0" dirty="0" smtClean="0"/>
                  <a:t>によって支配方程式を満足する電位分布を求める．（</a:t>
                </a:r>
                <a:r>
                  <a:rPr kumimoji="1" lang="ja-JP" altLang="en-US" b="0" dirty="0" smtClean="0"/>
                  <a:t>ニュートン</a:t>
                </a:r>
                <a:r>
                  <a:rPr kumimoji="1" lang="en-US" altLang="ja-JP" b="0" dirty="0" smtClean="0"/>
                  <a:t>-</a:t>
                </a:r>
                <a:r>
                  <a:rPr kumimoji="1" lang="ja-JP" altLang="en-US" b="0" dirty="0" smtClean="0"/>
                  <a:t>ラフソン法）</a:t>
                </a:r>
                <a:endParaRPr kumimoji="1" lang="ja-JP" altLang="en-US" b="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288" y="548680"/>
                <a:ext cx="8229600" cy="5553328"/>
              </a:xfrm>
              <a:blipFill rotWithShape="0">
                <a:blip r:embed="rId2"/>
                <a:stretch>
                  <a:fillRect l="-1185" t="-878" r="-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0301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物質移動解析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b="0" dirty="0"/>
                  <a:t>物質移動の支配方程式の電気泳動項と拡散項による濃度の時間変化を計算するステップ．</a:t>
                </a:r>
                <a:endParaRPr lang="en-US" altLang="ja-JP" b="0" dirty="0"/>
              </a:p>
              <a:p>
                <a:pPr marL="0" indent="0">
                  <a:buNone/>
                </a:pPr>
                <a:endParaRPr lang="en-US" altLang="ja-JP" b="0" dirty="0"/>
              </a:p>
              <a:p>
                <a:pPr marL="0" indent="0">
                  <a:buNone/>
                </a:pPr>
                <a:endParaRPr lang="en-US" altLang="ja-JP" b="0" dirty="0"/>
              </a:p>
              <a:p>
                <a:pPr marL="0" indent="0">
                  <a:buNone/>
                </a:pPr>
                <a:endParaRPr lang="en-US" altLang="ja-JP" b="0" dirty="0"/>
              </a:p>
              <a:p>
                <a:pPr marL="0" indent="0">
                  <a:buNone/>
                </a:pPr>
                <a:endParaRPr lang="en-US" altLang="ja-JP" b="0" dirty="0"/>
              </a:p>
              <a:p>
                <a:pPr marL="0" indent="0">
                  <a:buNone/>
                </a:pPr>
                <a:r>
                  <a:rPr lang="ja-JP" altLang="en-US" b="0" dirty="0"/>
                  <a:t>モル流束密度</a:t>
                </a:r>
                <a14:m>
                  <m:oMath xmlns:m="http://schemas.openxmlformats.org/officeDocument/2006/math">
                    <m:sSub>
                      <m:sSubPr>
                        <m:ctrlPr>
                          <a:rPr lang="en-US" altLang="ja-JP" b="0" i="1">
                            <a:latin typeface="Cambria Math" panose="02040503050406030204" pitchFamily="18" charset="0"/>
                          </a:rPr>
                        </m:ctrlPr>
                      </m:sSubPr>
                      <m:e>
                        <m:r>
                          <a:rPr lang="en-US" altLang="ja-JP" b="0" i="1">
                            <a:latin typeface="Cambria Math" panose="02040503050406030204" pitchFamily="18" charset="0"/>
                          </a:rPr>
                          <m:t>𝑁</m:t>
                        </m:r>
                      </m:e>
                      <m:sub>
                        <m:r>
                          <a:rPr lang="en-US" altLang="ja-JP" b="0" i="1">
                            <a:latin typeface="Cambria Math" panose="02040503050406030204" pitchFamily="18" charset="0"/>
                          </a:rPr>
                          <m:t>𝑖</m:t>
                        </m:r>
                      </m:sub>
                    </m:sSub>
                    <m:r>
                      <a:rPr lang="en-US" altLang="ja-JP" b="0" i="1">
                        <a:latin typeface="Cambria Math" panose="02040503050406030204" pitchFamily="18" charset="0"/>
                      </a:rPr>
                      <m:t>(=</m:t>
                    </m:r>
                    <m:r>
                      <a:rPr lang="en-US" altLang="ja-JP" b="0" i="1">
                        <a:latin typeface="Cambria Math" panose="02040503050406030204" pitchFamily="18" charset="0"/>
                        <a:ea typeface="Cambria Math" panose="02040503050406030204" pitchFamily="18" charset="0"/>
                      </a:rPr>
                      <m:t>−</m:t>
                    </m:r>
                    <m:sSub>
                      <m:sSubPr>
                        <m:ctrlPr>
                          <a:rPr lang="en-US" altLang="ja-JP" b="0" i="1">
                            <a:latin typeface="Cambria Math" panose="02040503050406030204" pitchFamily="18" charset="0"/>
                            <a:ea typeface="Cambria Math" panose="02040503050406030204" pitchFamily="18" charset="0"/>
                          </a:rPr>
                        </m:ctrlPr>
                      </m:sSubPr>
                      <m:e>
                        <m:r>
                          <a:rPr lang="en-US" altLang="ja-JP" b="0" i="1">
                            <a:latin typeface="Cambria Math" panose="02040503050406030204" pitchFamily="18" charset="0"/>
                            <a:ea typeface="Cambria Math" panose="02040503050406030204" pitchFamily="18" charset="0"/>
                          </a:rPr>
                          <m:t>𝑧</m:t>
                        </m:r>
                      </m:e>
                      <m:sub>
                        <m:r>
                          <a:rPr lang="en-US" altLang="ja-JP" b="0" i="1">
                            <a:latin typeface="Cambria Math" panose="02040503050406030204" pitchFamily="18" charset="0"/>
                            <a:ea typeface="Cambria Math" panose="02040503050406030204" pitchFamily="18" charset="0"/>
                          </a:rPr>
                          <m:t>𝑖</m:t>
                        </m:r>
                      </m:sub>
                    </m:sSub>
                    <m:sSub>
                      <m:sSubPr>
                        <m:ctrlPr>
                          <a:rPr lang="en-US" altLang="ja-JP" b="0" i="1">
                            <a:latin typeface="Cambria Math" panose="02040503050406030204" pitchFamily="18" charset="0"/>
                            <a:ea typeface="Cambria Math" panose="02040503050406030204" pitchFamily="18" charset="0"/>
                          </a:rPr>
                        </m:ctrlPr>
                      </m:sSubPr>
                      <m:e>
                        <m:r>
                          <a:rPr lang="en-US" altLang="ja-JP" b="0" i="1">
                            <a:latin typeface="Cambria Math" panose="02040503050406030204" pitchFamily="18" charset="0"/>
                            <a:ea typeface="Cambria Math" panose="02040503050406030204" pitchFamily="18" charset="0"/>
                          </a:rPr>
                          <m:t>𝑢</m:t>
                        </m:r>
                      </m:e>
                      <m:sub>
                        <m:r>
                          <a:rPr lang="en-US" altLang="ja-JP" b="0" i="1">
                            <a:latin typeface="Cambria Math" panose="02040503050406030204" pitchFamily="18" charset="0"/>
                            <a:ea typeface="Cambria Math" panose="02040503050406030204" pitchFamily="18" charset="0"/>
                          </a:rPr>
                          <m:t>𝑖</m:t>
                        </m:r>
                      </m:sub>
                    </m:sSub>
                    <m:sSub>
                      <m:sSubPr>
                        <m:ctrlPr>
                          <a:rPr lang="en-US" altLang="ja-JP" b="0" i="1">
                            <a:latin typeface="Cambria Math" panose="02040503050406030204" pitchFamily="18" charset="0"/>
                            <a:ea typeface="Cambria Math" panose="02040503050406030204" pitchFamily="18" charset="0"/>
                          </a:rPr>
                        </m:ctrlPr>
                      </m:sSubPr>
                      <m:e>
                        <m:r>
                          <a:rPr lang="en-US" altLang="ja-JP" b="0" i="1">
                            <a:latin typeface="Cambria Math" panose="02040503050406030204" pitchFamily="18" charset="0"/>
                            <a:ea typeface="Cambria Math" panose="02040503050406030204" pitchFamily="18" charset="0"/>
                          </a:rPr>
                          <m:t>𝐶</m:t>
                        </m:r>
                      </m:e>
                      <m:sub>
                        <m:r>
                          <a:rPr lang="en-US" altLang="ja-JP" b="0" i="1">
                            <a:latin typeface="Cambria Math" panose="02040503050406030204" pitchFamily="18" charset="0"/>
                            <a:ea typeface="Cambria Math" panose="02040503050406030204" pitchFamily="18" charset="0"/>
                          </a:rPr>
                          <m:t>𝑖</m:t>
                        </m:r>
                      </m:sub>
                    </m:sSub>
                    <m:r>
                      <a:rPr lang="en-US" altLang="ja-JP" b="0" i="1">
                        <a:latin typeface="Cambria Math" panose="02040503050406030204" pitchFamily="18" charset="0"/>
                        <a:ea typeface="Cambria Math" panose="02040503050406030204" pitchFamily="18" charset="0"/>
                      </a:rPr>
                      <m:t>𝐹</m:t>
                    </m:r>
                    <m:r>
                      <a:rPr lang="en-US" altLang="ja-JP" b="0" i="1">
                        <a:latin typeface="Cambria Math" panose="02040503050406030204" pitchFamily="18" charset="0"/>
                        <a:ea typeface="Cambria Math" panose="02040503050406030204" pitchFamily="18" charset="0"/>
                      </a:rPr>
                      <m:t>𝛻𝜙</m:t>
                    </m:r>
                    <m:r>
                      <a:rPr lang="en-US" altLang="ja-JP" b="0" i="1">
                        <a:latin typeface="Cambria Math" panose="02040503050406030204" pitchFamily="18" charset="0"/>
                        <a:ea typeface="Cambria Math" panose="02040503050406030204" pitchFamily="18" charset="0"/>
                      </a:rPr>
                      <m:t>−</m:t>
                    </m:r>
                    <m:sSub>
                      <m:sSubPr>
                        <m:ctrlPr>
                          <a:rPr lang="en-US" altLang="ja-JP" b="0" i="1">
                            <a:latin typeface="Cambria Math" panose="02040503050406030204" pitchFamily="18" charset="0"/>
                            <a:ea typeface="Cambria Math" panose="02040503050406030204" pitchFamily="18" charset="0"/>
                          </a:rPr>
                        </m:ctrlPr>
                      </m:sSubPr>
                      <m:e>
                        <m:r>
                          <a:rPr lang="en-US" altLang="ja-JP" b="0" i="1">
                            <a:latin typeface="Cambria Math" panose="02040503050406030204" pitchFamily="18" charset="0"/>
                            <a:ea typeface="Cambria Math" panose="02040503050406030204" pitchFamily="18" charset="0"/>
                          </a:rPr>
                          <m:t>𝐷</m:t>
                        </m:r>
                      </m:e>
                      <m:sub>
                        <m:r>
                          <a:rPr lang="en-US" altLang="ja-JP" b="0" i="1">
                            <a:latin typeface="Cambria Math" panose="02040503050406030204" pitchFamily="18" charset="0"/>
                            <a:ea typeface="Cambria Math" panose="02040503050406030204" pitchFamily="18" charset="0"/>
                          </a:rPr>
                          <m:t>𝑖</m:t>
                        </m:r>
                      </m:sub>
                    </m:sSub>
                    <m:r>
                      <a:rPr lang="en-US" altLang="ja-JP" b="0" i="1">
                        <a:latin typeface="Cambria Math" panose="02040503050406030204" pitchFamily="18" charset="0"/>
                        <a:ea typeface="Cambria Math" panose="02040503050406030204" pitchFamily="18" charset="0"/>
                      </a:rPr>
                      <m:t>𝛻</m:t>
                    </m:r>
                    <m:sSub>
                      <m:sSubPr>
                        <m:ctrlPr>
                          <a:rPr lang="en-US" altLang="ja-JP" b="0" i="1">
                            <a:latin typeface="Cambria Math" panose="02040503050406030204" pitchFamily="18" charset="0"/>
                            <a:ea typeface="Cambria Math" panose="02040503050406030204" pitchFamily="18" charset="0"/>
                          </a:rPr>
                        </m:ctrlPr>
                      </m:sSubPr>
                      <m:e>
                        <m:r>
                          <a:rPr lang="en-US" altLang="ja-JP" b="0" i="1">
                            <a:latin typeface="Cambria Math" panose="02040503050406030204" pitchFamily="18" charset="0"/>
                            <a:ea typeface="Cambria Math" panose="02040503050406030204" pitchFamily="18" charset="0"/>
                          </a:rPr>
                          <m:t>𝐶</m:t>
                        </m:r>
                      </m:e>
                      <m:sub>
                        <m:r>
                          <a:rPr lang="en-US" altLang="ja-JP" b="0" i="1">
                            <a:latin typeface="Cambria Math" panose="02040503050406030204" pitchFamily="18" charset="0"/>
                            <a:ea typeface="Cambria Math" panose="02040503050406030204" pitchFamily="18" charset="0"/>
                          </a:rPr>
                          <m:t>𝑖</m:t>
                        </m:r>
                      </m:sub>
                    </m:sSub>
                    <m:r>
                      <a:rPr lang="en-US" altLang="ja-JP" b="0" i="1">
                        <a:latin typeface="Cambria Math" panose="02040503050406030204" pitchFamily="18" charset="0"/>
                        <a:ea typeface="Cambria Math" panose="02040503050406030204" pitchFamily="18" charset="0"/>
                      </a:rPr>
                      <m:t>)</m:t>
                    </m:r>
                  </m:oMath>
                </a14:m>
                <a:r>
                  <a:rPr lang="ja-JP" altLang="en-US" b="0" dirty="0"/>
                  <a:t>と電流密度</a:t>
                </a:r>
                <a14:m>
                  <m:oMath xmlns:m="http://schemas.openxmlformats.org/officeDocument/2006/math">
                    <m:r>
                      <a:rPr lang="en-US" altLang="ja-JP" b="0" i="1">
                        <a:latin typeface="Cambria Math" panose="02040503050406030204" pitchFamily="18" charset="0"/>
                      </a:rPr>
                      <m:t>𝐽</m:t>
                    </m:r>
                  </m:oMath>
                </a14:m>
                <a:r>
                  <a:rPr lang="ja-JP" altLang="en-US" b="0" dirty="0"/>
                  <a:t>との間に以下の拘束条件を課すことで</a:t>
                </a:r>
                <a:r>
                  <a:rPr lang="ja-JP" altLang="en-US" b="0" dirty="0">
                    <a:solidFill>
                      <a:srgbClr val="FF0000"/>
                    </a:solidFill>
                  </a:rPr>
                  <a:t>電気的中性を満足</a:t>
                </a:r>
                <a:r>
                  <a:rPr lang="ja-JP" altLang="en-US" b="0" dirty="0"/>
                  <a:t>する．</a:t>
                </a:r>
                <a:endParaRPr lang="en-US" altLang="ja-JP" b="0" dirty="0"/>
              </a:p>
              <a:p>
                <a:pPr marL="0" indent="0" algn="just">
                  <a:buNone/>
                </a:pPr>
                <a14:m>
                  <m:oMathPara xmlns:m="http://schemas.openxmlformats.org/officeDocument/2006/math">
                    <m:oMathParaPr>
                      <m:jc m:val="centerGroup"/>
                    </m:oMathParaPr>
                    <m:oMath xmlns:m="http://schemas.openxmlformats.org/officeDocument/2006/math">
                      <m:r>
                        <a:rPr lang="en-US" altLang="ja-JP" b="0" i="1">
                          <a:latin typeface="Cambria Math" panose="02040503050406030204" pitchFamily="18" charset="0"/>
                        </a:rPr>
                        <m:t>𝐽</m:t>
                      </m:r>
                      <m:r>
                        <a:rPr lang="en-US" altLang="ja-JP" b="0" i="1">
                          <a:latin typeface="Cambria Math" panose="02040503050406030204" pitchFamily="18" charset="0"/>
                        </a:rPr>
                        <m:t>=</m:t>
                      </m:r>
                      <m:r>
                        <a:rPr lang="en-US" altLang="ja-JP" b="0" i="1">
                          <a:latin typeface="Cambria Math" panose="02040503050406030204" pitchFamily="18" charset="0"/>
                        </a:rPr>
                        <m:t>𝐹</m:t>
                      </m:r>
                      <m:nary>
                        <m:naryPr>
                          <m:chr m:val="∑"/>
                          <m:supHide m:val="on"/>
                          <m:ctrlPr>
                            <a:rPr lang="en-US" altLang="ja-JP" b="0" i="1">
                              <a:latin typeface="Cambria Math" panose="02040503050406030204" pitchFamily="18" charset="0"/>
                            </a:rPr>
                          </m:ctrlPr>
                        </m:naryPr>
                        <m:sub>
                          <m:r>
                            <m:rPr>
                              <m:brk m:alnAt="7"/>
                            </m:rPr>
                            <a:rPr lang="en-US" altLang="ja-JP" b="0" i="1">
                              <a:latin typeface="Cambria Math" panose="02040503050406030204" pitchFamily="18" charset="0"/>
                            </a:rPr>
                            <m:t>𝑖</m:t>
                          </m:r>
                          <m:r>
                            <a:rPr lang="en-US" altLang="ja-JP" b="0" i="1">
                              <a:latin typeface="Cambria Math" panose="02040503050406030204" pitchFamily="18" charset="0"/>
                              <a:ea typeface="Cambria Math" panose="02040503050406030204" pitchFamily="18" charset="0"/>
                            </a:rPr>
                            <m:t>∈</m:t>
                          </m:r>
                          <m:r>
                            <a:rPr lang="en-US" altLang="ja-JP" b="0" i="1">
                              <a:latin typeface="Cambria Math" panose="02040503050406030204" pitchFamily="18" charset="0"/>
                              <a:ea typeface="Cambria Math" panose="02040503050406030204" pitchFamily="18" charset="0"/>
                            </a:rPr>
                            <m:t>𝕀</m:t>
                          </m:r>
                        </m:sub>
                        <m:sup/>
                        <m:e>
                          <m:sSub>
                            <m:sSubPr>
                              <m:ctrlPr>
                                <a:rPr lang="en-US" altLang="ja-JP" b="0" i="1">
                                  <a:latin typeface="Cambria Math" panose="02040503050406030204" pitchFamily="18" charset="0"/>
                                </a:rPr>
                              </m:ctrlPr>
                            </m:sSubPr>
                            <m:e>
                              <m:r>
                                <a:rPr lang="en-US" altLang="ja-JP" b="0" i="1">
                                  <a:latin typeface="Cambria Math" panose="02040503050406030204" pitchFamily="18" charset="0"/>
                                </a:rPr>
                                <m:t>𝑧</m:t>
                              </m:r>
                            </m:e>
                            <m:sub>
                              <m:r>
                                <a:rPr lang="en-US" altLang="ja-JP" b="0" i="1">
                                  <a:latin typeface="Cambria Math" panose="02040503050406030204" pitchFamily="18" charset="0"/>
                                </a:rPr>
                                <m:t>𝑖</m:t>
                              </m:r>
                            </m:sub>
                          </m:sSub>
                          <m:sSub>
                            <m:sSubPr>
                              <m:ctrlPr>
                                <a:rPr lang="en-US" altLang="ja-JP" b="0" i="1">
                                  <a:latin typeface="Cambria Math" panose="02040503050406030204" pitchFamily="18" charset="0"/>
                                </a:rPr>
                              </m:ctrlPr>
                            </m:sSubPr>
                            <m:e>
                              <m:r>
                                <a:rPr lang="en-US" altLang="ja-JP" b="0" i="1">
                                  <a:latin typeface="Cambria Math" panose="02040503050406030204" pitchFamily="18" charset="0"/>
                                </a:rPr>
                                <m:t>𝑁</m:t>
                              </m:r>
                            </m:e>
                            <m:sub>
                              <m:r>
                                <a:rPr lang="en-US" altLang="ja-JP" b="0" i="1">
                                  <a:latin typeface="Cambria Math" panose="02040503050406030204" pitchFamily="18" charset="0"/>
                                </a:rPr>
                                <m:t>𝑖</m:t>
                              </m:r>
                            </m:sub>
                          </m:sSub>
                        </m:e>
                      </m:nary>
                    </m:oMath>
                  </m:oMathPara>
                </a14:m>
                <a:endParaRPr lang="en-US" altLang="ja-JP" b="0" dirty="0"/>
              </a:p>
              <a:p>
                <a:pPr marL="0" indent="0">
                  <a:buNone/>
                </a:pPr>
                <a:r>
                  <a:rPr lang="ja-JP" altLang="en-US" b="0" dirty="0"/>
                  <a:t>未知数を</a:t>
                </a:r>
                <a14:m>
                  <m:oMath xmlns:m="http://schemas.openxmlformats.org/officeDocument/2006/math">
                    <m:sSub>
                      <m:sSubPr>
                        <m:ctrlPr>
                          <a:rPr lang="en-US" altLang="ja-JP" b="0" i="1">
                            <a:latin typeface="Cambria Math" panose="02040503050406030204" pitchFamily="18" charset="0"/>
                          </a:rPr>
                        </m:ctrlPr>
                      </m:sSubPr>
                      <m:e>
                        <m:r>
                          <a:rPr lang="en-US" altLang="ja-JP" b="0" i="1">
                            <a:latin typeface="Cambria Math" panose="02040503050406030204" pitchFamily="18" charset="0"/>
                          </a:rPr>
                          <m:t>𝑁</m:t>
                        </m:r>
                      </m:e>
                      <m:sub>
                        <m:r>
                          <a:rPr lang="en-US" altLang="ja-JP" b="0" i="1">
                            <a:latin typeface="Cambria Math" panose="02040503050406030204" pitchFamily="18" charset="0"/>
                          </a:rPr>
                          <m:t>𝑖</m:t>
                        </m:r>
                      </m:sub>
                    </m:sSub>
                  </m:oMath>
                </a14:m>
                <a:r>
                  <a:rPr lang="ja-JP" altLang="en-US" b="0" dirty="0"/>
                  <a:t>と</a:t>
                </a:r>
                <a:r>
                  <a:rPr lang="ja-JP" altLang="en-US" b="0" dirty="0" smtClean="0"/>
                  <a:t>して上記２式から残差の式を立て，ニュートン</a:t>
                </a:r>
                <a:r>
                  <a:rPr lang="en-US" altLang="ja-JP" b="0" dirty="0" smtClean="0"/>
                  <a:t>-</a:t>
                </a:r>
                <a:r>
                  <a:rPr lang="ja-JP" altLang="en-US" b="0" dirty="0" smtClean="0"/>
                  <a:t>ラフソン法</a:t>
                </a:r>
                <a:r>
                  <a:rPr lang="ja-JP" altLang="en-US" b="0" dirty="0"/>
                  <a:t>を用いて解く．</a:t>
                </a:r>
                <a:endParaRPr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185" t="-1011" b="-84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171476" y="4299455"/>
                <a:ext cx="2951898" cy="707886"/>
              </a:xfrm>
              <a:prstGeom prst="rect">
                <a:avLst/>
              </a:prstGeom>
              <a:noFill/>
            </p:spPr>
            <p:txBody>
              <a:bodyPr wrap="none" rtlCol="0">
                <a:spAutoFit/>
              </a:bodyPr>
              <a:lstStyle/>
              <a:p>
                <a14:m>
                  <m:oMath xmlns:m="http://schemas.openxmlformats.org/officeDocument/2006/math">
                    <m:r>
                      <a:rPr lang="ja-JP" altLang="en-US" sz="2000" i="1">
                        <a:latin typeface="Cambria Math" panose="02040503050406030204" pitchFamily="18" charset="0"/>
                      </a:rPr>
                      <m:t>𝜅</m:t>
                    </m:r>
                  </m:oMath>
                </a14:m>
                <a:r>
                  <a:rPr lang="en-US" altLang="ja-JP" sz="2000" b="1" i="1" dirty="0" smtClean="0">
                    <a:latin typeface="Cambria Math" panose="02040503050406030204" pitchFamily="18" charset="0"/>
                    <a:ea typeface="Cambria Math" panose="02040503050406030204" pitchFamily="18" charset="0"/>
                  </a:rPr>
                  <a:t> </a:t>
                </a:r>
                <a:r>
                  <a:rPr lang="en-US" altLang="ja-JP" sz="2000" dirty="0" smtClean="0"/>
                  <a:t>: electrical conductivity</a:t>
                </a:r>
                <a:endParaRPr lang="en-US" altLang="ja-JP" sz="2000" b="1" i="1" dirty="0" smtClean="0">
                  <a:latin typeface="Cambria Math" panose="02040503050406030204" pitchFamily="18" charset="0"/>
                  <a:ea typeface="Cambria Math" panose="02040503050406030204" pitchFamily="18" charset="0"/>
                </a:endParaRPr>
              </a:p>
              <a:p>
                <a14:m>
                  <m:oMath xmlns:m="http://schemas.openxmlformats.org/officeDocument/2006/math">
                    <m:r>
                      <a:rPr lang="en-US" altLang="ja-JP" sz="2000" b="0" i="1">
                        <a:latin typeface="Cambria Math" panose="02040503050406030204" pitchFamily="18" charset="0"/>
                        <a:ea typeface="Cambria Math" panose="02040503050406030204" pitchFamily="18" charset="0"/>
                      </a:rPr>
                      <m:t>𝐽</m:t>
                    </m:r>
                  </m:oMath>
                </a14:m>
                <a:r>
                  <a:rPr kumimoji="1" lang="en-US" altLang="ja-JP" sz="2000" dirty="0" smtClean="0"/>
                  <a:t> : current density</a:t>
                </a:r>
                <a:endParaRPr kumimoji="1" lang="ja-JP" alt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71476" y="4299455"/>
                <a:ext cx="2951898" cy="707886"/>
              </a:xfrm>
              <a:prstGeom prst="rect">
                <a:avLst/>
              </a:prstGeom>
              <a:blipFill rotWithShape="0">
                <a:blip r:embed="rId4"/>
                <a:stretch>
                  <a:fillRect l="-619" t="-3448" r="-1856" b="-15517"/>
                </a:stretch>
              </a:blipFill>
            </p:spPr>
            <p:txBody>
              <a:bodyPr/>
              <a:lstStyle/>
              <a:p>
                <a:r>
                  <a:rPr lang="ja-JP" altLang="en-US">
                    <a:noFill/>
                  </a:rPr>
                  <a:t> </a:t>
                </a:r>
              </a:p>
            </p:txBody>
          </p:sp>
        </mc:Fallback>
      </mc:AlternateContent>
      <p:grpSp>
        <p:nvGrpSpPr>
          <p:cNvPr id="5" name="グループ化 4"/>
          <p:cNvGrpSpPr/>
          <p:nvPr/>
        </p:nvGrpSpPr>
        <p:grpSpPr>
          <a:xfrm>
            <a:off x="1119701" y="1840227"/>
            <a:ext cx="6780773" cy="1466305"/>
            <a:chOff x="674427" y="3746311"/>
            <a:chExt cx="6780773" cy="1466305"/>
          </a:xfrm>
        </p:grpSpPr>
        <p:grpSp>
          <p:nvGrpSpPr>
            <p:cNvPr id="6" name="グループ化 5"/>
            <p:cNvGrpSpPr/>
            <p:nvPr/>
          </p:nvGrpSpPr>
          <p:grpSpPr>
            <a:xfrm>
              <a:off x="674427" y="3746311"/>
              <a:ext cx="6780773" cy="1110426"/>
              <a:chOff x="674427" y="3530287"/>
              <a:chExt cx="6780773" cy="1110426"/>
            </a:xfrm>
          </p:grpSpPr>
          <p:sp>
            <p:nvSpPr>
              <p:cNvPr id="9" name="左大かっこ 8"/>
              <p:cNvSpPr/>
              <p:nvPr/>
            </p:nvSpPr>
            <p:spPr>
              <a:xfrm rot="16200000">
                <a:off x="3431712" y="3190017"/>
                <a:ext cx="89300" cy="20074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左大かっこ 9"/>
              <p:cNvSpPr/>
              <p:nvPr/>
            </p:nvSpPr>
            <p:spPr>
              <a:xfrm rot="16200000">
                <a:off x="5172528" y="3536861"/>
                <a:ext cx="89300" cy="13137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左大かっこ 10"/>
              <p:cNvSpPr/>
              <p:nvPr/>
            </p:nvSpPr>
            <p:spPr>
              <a:xfrm rot="16200000">
                <a:off x="6741136" y="3777366"/>
                <a:ext cx="89300" cy="83273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806948" y="4271381"/>
                <a:ext cx="1338828" cy="369332"/>
              </a:xfrm>
              <a:prstGeom prst="rect">
                <a:avLst/>
              </a:prstGeom>
              <a:noFill/>
            </p:spPr>
            <p:txBody>
              <a:bodyPr wrap="none" rtlCol="0">
                <a:spAutoFit/>
              </a:bodyPr>
              <a:lstStyle/>
              <a:p>
                <a:r>
                  <a:rPr kumimoji="1" lang="ja-JP" altLang="en-US" dirty="0" smtClean="0"/>
                  <a:t>電気泳動項</a:t>
                </a:r>
                <a:endParaRPr kumimoji="1" lang="ja-JP" altLang="en-US" dirty="0"/>
              </a:p>
            </p:txBody>
          </p:sp>
          <p:sp>
            <p:nvSpPr>
              <p:cNvPr id="13" name="テキスト ボックス 12"/>
              <p:cNvSpPr txBox="1"/>
              <p:nvPr/>
            </p:nvSpPr>
            <p:spPr>
              <a:xfrm>
                <a:off x="4547764" y="4271381"/>
                <a:ext cx="1338828" cy="369332"/>
              </a:xfrm>
              <a:prstGeom prst="rect">
                <a:avLst/>
              </a:prstGeom>
              <a:noFill/>
            </p:spPr>
            <p:txBody>
              <a:bodyPr wrap="none" rtlCol="0">
                <a:spAutoFit/>
              </a:bodyPr>
              <a:lstStyle/>
              <a:p>
                <a:r>
                  <a:rPr kumimoji="1" lang="ja-JP" altLang="en-US" dirty="0" smtClean="0"/>
                  <a:t>物質拡散項</a:t>
                </a:r>
                <a:endParaRPr kumimoji="1" lang="ja-JP" altLang="en-US" dirty="0"/>
              </a:p>
            </p:txBody>
          </p:sp>
          <p:sp>
            <p:nvSpPr>
              <p:cNvPr id="14" name="テキスト ボックス 13"/>
              <p:cNvSpPr txBox="1"/>
              <p:nvPr/>
            </p:nvSpPr>
            <p:spPr>
              <a:xfrm>
                <a:off x="6116372" y="4271381"/>
                <a:ext cx="1338828" cy="369332"/>
              </a:xfrm>
              <a:prstGeom prst="rect">
                <a:avLst/>
              </a:prstGeom>
              <a:noFill/>
            </p:spPr>
            <p:txBody>
              <a:bodyPr wrap="none" rtlCol="0">
                <a:spAutoFit/>
              </a:bodyPr>
              <a:lstStyle/>
              <a:p>
                <a:r>
                  <a:rPr kumimoji="1" lang="ja-JP" altLang="en-US" dirty="0" smtClean="0"/>
                  <a:t>化学反応項</a:t>
                </a:r>
                <a:endParaRPr kumimoji="1" lang="ja-JP" altLang="en-US"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674427" y="3530287"/>
                    <a:ext cx="6675802" cy="819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𝐶</m:t>
                                  </m:r>
                                </m:e>
                                <m:sub>
                                  <m:r>
                                    <a:rPr kumimoji="1" lang="en-US" altLang="ja-JP" sz="2800" b="0" i="1" smtClean="0">
                                      <a:latin typeface="Cambria Math" panose="02040503050406030204" pitchFamily="18" charset="0"/>
                                    </a:rPr>
                                    <m:t>𝑖</m:t>
                                  </m:r>
                                </m:sub>
                              </m:sSub>
                            </m:num>
                            <m:den>
                              <m:r>
                                <a:rPr kumimoji="1" lang="en-US" altLang="ja-JP" sz="2800" i="1" smtClean="0">
                                  <a:latin typeface="Cambria Math" panose="02040503050406030204" pitchFamily="18" charset="0"/>
                                </a:rPr>
                                <m:t>𝜕</m:t>
                              </m:r>
                              <m:r>
                                <a:rPr kumimoji="1" lang="en-US" altLang="ja-JP" sz="2800" b="0" i="1" smtClean="0">
                                  <a:latin typeface="Cambria Math" panose="02040503050406030204" pitchFamily="18" charset="0"/>
                                </a:rPr>
                                <m:t>𝑡</m:t>
                              </m:r>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𝑧</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𝑢</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𝐹</m:t>
                              </m:r>
                              <m:r>
                                <a:rPr kumimoji="1" lang="en-US" altLang="ja-JP" sz="2800" b="0" i="1" smtClean="0">
                                  <a:latin typeface="Cambria Math" panose="02040503050406030204" pitchFamily="18" charset="0"/>
                                  <a:ea typeface="Cambria Math" panose="02040503050406030204" pitchFamily="18" charset="0"/>
                                </a:rPr>
                                <m:t>𝛻𝜙</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𝐷</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𝐸</m:t>
                              </m:r>
                            </m:e>
                            <m:sub>
                              <m:r>
                                <a:rPr kumimoji="1" lang="en-US" altLang="ja-JP" sz="2800" b="0" i="1" smtClean="0">
                                  <a:latin typeface="Cambria Math" panose="02040503050406030204" pitchFamily="18" charset="0"/>
                                  <a:ea typeface="Cambria Math" panose="02040503050406030204" pitchFamily="18" charset="0"/>
                                </a:rPr>
                                <m:t>𝑖</m:t>
                              </m:r>
                            </m:sub>
                          </m:sSub>
                          <m:d>
                            <m:dPr>
                              <m:ctrlPr>
                                <a:rPr kumimoji="1" lang="en-US" altLang="ja-JP" sz="2800" b="0" i="1" smtClean="0">
                                  <a:latin typeface="Cambria Math" panose="02040503050406030204" pitchFamily="18" charset="0"/>
                                  <a:ea typeface="Cambria Math" panose="02040503050406030204" pitchFamily="18" charset="0"/>
                                </a:rPr>
                              </m:ctrlPr>
                            </m:dPr>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74427" y="3530287"/>
                    <a:ext cx="6675802" cy="819263"/>
                  </a:xfrm>
                  <a:prstGeom prst="rect">
                    <a:avLst/>
                  </a:prstGeom>
                  <a:blipFill rotWithShape="0">
                    <a:blip r:embed="rId5"/>
                    <a:stretch>
                      <a:fillRect/>
                    </a:stretch>
                  </a:blipFill>
                </p:spPr>
                <p:txBody>
                  <a:bodyPr/>
                  <a:lstStyle/>
                  <a:p>
                    <a:r>
                      <a:rPr lang="ja-JP" altLang="en-US">
                        <a:noFill/>
                      </a:rPr>
                      <a:t> </a:t>
                    </a:r>
                  </a:p>
                </p:txBody>
              </p:sp>
            </mc:Fallback>
          </mc:AlternateContent>
        </p:grpSp>
        <p:sp>
          <p:nvSpPr>
            <p:cNvPr id="7" name="左大かっこ 6"/>
            <p:cNvSpPr/>
            <p:nvPr/>
          </p:nvSpPr>
          <p:spPr>
            <a:xfrm rot="16200000">
              <a:off x="4123115" y="3074681"/>
              <a:ext cx="100469" cy="3401397"/>
            </a:xfrm>
            <a:prstGeom prst="leftBracket">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srgbClr val="FF0000"/>
                </a:solidFill>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2894067" y="4843284"/>
                  <a:ext cx="2261517" cy="369332"/>
                </a:xfrm>
                <a:prstGeom prst="rect">
                  <a:avLst/>
                </a:prstGeom>
                <a:noFill/>
              </p:spPr>
              <p:txBody>
                <a:bodyPr wrap="none" rtlCol="0">
                  <a:spAutoFit/>
                </a:bodyPr>
                <a:lstStyle/>
                <a:p>
                  <a14:m>
                    <m:oMath xmlns:m="http://schemas.openxmlformats.org/officeDocument/2006/math">
                      <m:r>
                        <a:rPr kumimoji="1" lang="en-US" altLang="ja-JP" b="0" i="1" smtClean="0">
                          <a:solidFill>
                            <a:srgbClr val="FF0000"/>
                          </a:solidFill>
                          <a:latin typeface="Cambria Math" panose="02040503050406030204" pitchFamily="18" charset="0"/>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𝑁</m:t>
                          </m:r>
                        </m:e>
                        <m:sub>
                          <m:r>
                            <a:rPr kumimoji="1" lang="en-US" altLang="ja-JP" b="0" i="1" smtClean="0">
                              <a:solidFill>
                                <a:srgbClr val="FF0000"/>
                              </a:solidFill>
                              <a:latin typeface="Cambria Math" panose="02040503050406030204" pitchFamily="18" charset="0"/>
                            </a:rPr>
                            <m:t>𝑖</m:t>
                          </m:r>
                        </m:sub>
                      </m:sSub>
                    </m:oMath>
                  </a14:m>
                  <a:r>
                    <a:rPr kumimoji="1" lang="ja-JP" altLang="en-US" dirty="0" smtClean="0">
                      <a:solidFill>
                        <a:srgbClr val="FF0000"/>
                      </a:solidFill>
                    </a:rPr>
                    <a:t>：モル流束密度</a:t>
                  </a:r>
                  <a:endParaRPr kumimoji="1" lang="ja-JP" altLang="en-US" dirty="0">
                    <a:solidFill>
                      <a:srgbClr val="FF0000"/>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894067" y="4843284"/>
                  <a:ext cx="2261517" cy="369332"/>
                </a:xfrm>
                <a:prstGeom prst="rect">
                  <a:avLst/>
                </a:prstGeom>
                <a:blipFill rotWithShape="0">
                  <a:blip r:embed="rId6"/>
                  <a:stretch>
                    <a:fillRect t="-6667" r="-1887" b="-30000"/>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004705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化学反応解析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288" y="774000"/>
                <a:ext cx="8229600" cy="4824000"/>
              </a:xfrm>
            </p:spPr>
            <p:txBody>
              <a:bodyPr/>
              <a:lstStyle/>
              <a:p>
                <a:pPr marL="0" indent="0">
                  <a:buNone/>
                </a:pPr>
                <a:r>
                  <a:rPr kumimoji="1" lang="ja-JP" altLang="en-US" dirty="0" smtClean="0"/>
                  <a:t>溶液内の化学反応による各化学種濃度の変化量を計算するステップ</a:t>
                </a:r>
                <a:endParaRPr kumimoji="1" lang="en-US" altLang="ja-JP" dirty="0" smtClean="0"/>
              </a:p>
              <a:p>
                <a:r>
                  <a:rPr kumimoji="1" lang="ja-JP" altLang="en-US" dirty="0" smtClean="0"/>
                  <a:t>溶液内の化学反応</a:t>
                </a:r>
                <a:r>
                  <a:rPr lang="ja-JP" altLang="en-US" dirty="0" smtClean="0"/>
                  <a:t>は充分に速いとして，</a:t>
                </a:r>
                <a:r>
                  <a:rPr lang="en-US" altLang="ja-JP" dirty="0" smtClean="0"/>
                  <a:t>1</a:t>
                </a:r>
                <a:r>
                  <a:rPr lang="ja-JP" altLang="en-US" dirty="0" smtClean="0"/>
                  <a:t>タイムステップで濃度が化学平衡式を満足すると仮定している．</a:t>
                </a:r>
                <a:endParaRPr kumimoji="1" lang="en-US" altLang="ja-JP" dirty="0" smtClean="0"/>
              </a:p>
              <a:p>
                <a:r>
                  <a:rPr kumimoji="1" lang="ja-JP" altLang="en-US" dirty="0" smtClean="0"/>
                  <a:t>セルごとに独立して計算を行う．</a:t>
                </a:r>
                <a:endParaRPr lang="en-US" altLang="ja-JP" dirty="0"/>
              </a:p>
              <a:p>
                <a:pPr marL="0" indent="0">
                  <a:buNone/>
                </a:pPr>
                <a:endParaRPr lang="en-US" altLang="ja-JP" i="1" dirty="0" smtClean="0">
                  <a:latin typeface="Cambria Math" panose="02040503050406030204" pitchFamily="18" charset="0"/>
                </a:endParaRPr>
              </a:p>
              <a:p>
                <a:pPr marL="0" indent="0">
                  <a:buNone/>
                </a:pPr>
                <a:r>
                  <a:rPr lang="ja-JP" altLang="en-US" i="1" dirty="0" smtClean="0">
                    <a:latin typeface="Cambria Math" panose="02040503050406030204" pitchFamily="18" charset="0"/>
                  </a:rPr>
                  <a:t>考慮する化学</a:t>
                </a:r>
                <a:r>
                  <a:rPr lang="ja-JP" altLang="en-US" i="1" dirty="0">
                    <a:latin typeface="Cambria Math" panose="02040503050406030204" pitchFamily="18" charset="0"/>
                  </a:rPr>
                  <a:t>反応式</a:t>
                </a:r>
                <a:r>
                  <a:rPr lang="en-US" altLang="ja-JP" i="1" dirty="0">
                    <a:latin typeface="Cambria Math" panose="02040503050406030204" pitchFamily="18" charset="0"/>
                  </a:rPr>
                  <a:t>		</a:t>
                </a:r>
                <a:r>
                  <a:rPr lang="ja-JP" altLang="en-US" i="1" dirty="0" smtClean="0">
                    <a:latin typeface="Cambria Math" panose="02040503050406030204" pitchFamily="18" charset="0"/>
                  </a:rPr>
                  <a:t>右</a:t>
                </a:r>
                <a:r>
                  <a:rPr lang="ja-JP" altLang="en-US" i="1" dirty="0">
                    <a:latin typeface="Cambria Math" panose="02040503050406030204" pitchFamily="18" charset="0"/>
                  </a:rPr>
                  <a:t>から左へ反応した濃度</a:t>
                </a:r>
                <a:endParaRPr lang="en-US" altLang="ja-JP" i="1" dirty="0">
                  <a:latin typeface="Cambria Math" panose="02040503050406030204" pitchFamily="18" charset="0"/>
                </a:endParaRPr>
              </a:p>
              <a:p>
                <a14:m>
                  <m:oMath xmlns:m="http://schemas.openxmlformats.org/officeDocument/2006/math">
                    <m:sSup>
                      <m:sSupPr>
                        <m:ctrlPr>
                          <a:rPr lang="en-US" altLang="ja-JP" i="1">
                            <a:latin typeface="Cambria Math" panose="02040503050406030204" pitchFamily="18" charset="0"/>
                          </a:rPr>
                        </m:ctrlPr>
                      </m:sSupPr>
                      <m:e>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Al</m:t>
                            </m:r>
                          </m:e>
                          <m:sup>
                            <m:r>
                              <a:rPr lang="en-US" altLang="ja-JP">
                                <a:latin typeface="Cambria Math" panose="02040503050406030204" pitchFamily="18" charset="0"/>
                              </a:rPr>
                              <m:t>3+</m:t>
                            </m:r>
                          </m:sup>
                        </m:sSup>
                        <m:r>
                          <a:rPr lang="en-US" altLang="ja-JP">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H</m:t>
                            </m:r>
                          </m:e>
                          <m:sub>
                            <m:r>
                              <a:rPr lang="en-US" altLang="ja-JP">
                                <a:latin typeface="Cambria Math" panose="02040503050406030204" pitchFamily="18" charset="0"/>
                              </a:rPr>
                              <m:t>2</m:t>
                            </m:r>
                          </m:sub>
                        </m:sSub>
                        <m:r>
                          <m:rPr>
                            <m:sty m:val="p"/>
                          </m:rPr>
                          <a:rPr lang="en-US" altLang="ja-JP">
                            <a:latin typeface="Cambria Math" panose="02040503050406030204" pitchFamily="18" charset="0"/>
                          </a:rPr>
                          <m:t>O</m:t>
                        </m:r>
                        <m:r>
                          <a:rPr lang="en-US" altLang="ja-JP" i="1">
                            <a:latin typeface="Cambria Math" panose="02040503050406030204" pitchFamily="18" charset="0"/>
                            <a:ea typeface="Cambria Math" panose="02040503050406030204" pitchFamily="18" charset="0"/>
                          </a:rPr>
                          <m:t>⇄</m:t>
                        </m:r>
                        <m:r>
                          <m:rPr>
                            <m:sty m:val="p"/>
                          </m:rPr>
                          <a:rPr lang="en-US" altLang="ja-JP">
                            <a:latin typeface="Cambria Math" panose="02040503050406030204" pitchFamily="18" charset="0"/>
                          </a:rPr>
                          <m:t>AlOH</m:t>
                        </m:r>
                      </m:e>
                      <m:sup>
                        <m:r>
                          <a:rPr lang="en-US" altLang="ja-JP">
                            <a:latin typeface="Cambria Math" panose="02040503050406030204" pitchFamily="18" charset="0"/>
                          </a:rPr>
                          <m:t>2+</m:t>
                        </m:r>
                      </m:sup>
                    </m:sSup>
                    <m:r>
                      <a:rPr lang="en-US" altLang="ja-JP" b="0" i="1">
                        <a:latin typeface="Cambria Math" panose="02040503050406030204" pitchFamily="18" charset="0"/>
                      </a:rPr>
                      <m:t>+</m:t>
                    </m:r>
                    <m:sSup>
                      <m:sSupPr>
                        <m:ctrlPr>
                          <a:rPr lang="en-US" altLang="ja-JP" b="0" i="1">
                            <a:latin typeface="Cambria Math" panose="02040503050406030204" pitchFamily="18" charset="0"/>
                          </a:rPr>
                        </m:ctrlPr>
                      </m:sSupPr>
                      <m:e>
                        <m:r>
                          <m:rPr>
                            <m:sty m:val="p"/>
                          </m:rPr>
                          <a:rPr lang="en-US" altLang="ja-JP" b="0">
                            <a:latin typeface="Cambria Math" panose="02040503050406030204" pitchFamily="18" charset="0"/>
                          </a:rPr>
                          <m:t>H</m:t>
                        </m:r>
                      </m:e>
                      <m:sup>
                        <m:r>
                          <a:rPr lang="en-US" altLang="ja-JP" b="0">
                            <a:latin typeface="Cambria Math" panose="02040503050406030204" pitchFamily="18" charset="0"/>
                          </a:rPr>
                          <m:t>+</m:t>
                        </m:r>
                      </m:sup>
                    </m:sSup>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𝒙</m:t>
                        </m:r>
                      </m:e>
                      <m:sub>
                        <m:r>
                          <a:rPr lang="en-US" altLang="ja-JP" i="1">
                            <a:latin typeface="Cambria Math" panose="02040503050406030204" pitchFamily="18" charset="0"/>
                          </a:rPr>
                          <m:t>𝟏</m:t>
                        </m:r>
                      </m:sub>
                    </m:sSub>
                    <m:r>
                      <a:rPr lang="en-US" altLang="ja-JP" i="1">
                        <a:latin typeface="Cambria Math" panose="02040503050406030204" pitchFamily="18" charset="0"/>
                      </a:rPr>
                      <m:t> </m:t>
                    </m:r>
                    <m:r>
                      <a:rPr lang="en-US" altLang="ja-JP">
                        <a:latin typeface="Cambria Math" panose="02040503050406030204" pitchFamily="18" charset="0"/>
                      </a:rPr>
                      <m:t>[</m:t>
                    </m:r>
                    <m:r>
                      <a:rPr lang="en-US" altLang="ja-JP">
                        <a:latin typeface="Cambria Math" panose="02040503050406030204" pitchFamily="18" charset="0"/>
                      </a:rPr>
                      <m:t>𝐦𝐨𝐥</m:t>
                    </m:r>
                    <m:r>
                      <a:rPr lang="en-US" altLang="ja-JP">
                        <a:latin typeface="Cambria Math" panose="02040503050406030204" pitchFamily="18" charset="0"/>
                      </a:rPr>
                      <m:t> </m:t>
                    </m:r>
                    <m:sSup>
                      <m:sSupPr>
                        <m:ctrlPr>
                          <a:rPr lang="en-US" altLang="ja-JP" i="1">
                            <a:latin typeface="Cambria Math" panose="02040503050406030204" pitchFamily="18" charset="0"/>
                          </a:rPr>
                        </m:ctrlPr>
                      </m:sSupPr>
                      <m:e>
                        <m:r>
                          <a:rPr lang="en-US" altLang="ja-JP">
                            <a:latin typeface="Cambria Math" panose="02040503050406030204" pitchFamily="18" charset="0"/>
                          </a:rPr>
                          <m:t>𝐦</m:t>
                        </m:r>
                      </m:e>
                      <m:sup>
                        <m:r>
                          <a:rPr lang="en-US" altLang="ja-JP">
                            <a:latin typeface="Cambria Math" panose="02040503050406030204" pitchFamily="18" charset="0"/>
                          </a:rPr>
                          <m:t>−</m:t>
                        </m:r>
                        <m:r>
                          <a:rPr lang="en-US" altLang="ja-JP">
                            <a:latin typeface="Cambria Math" panose="02040503050406030204" pitchFamily="18" charset="0"/>
                          </a:rPr>
                          <m:t>𝟑</m:t>
                        </m:r>
                      </m:sup>
                    </m:sSup>
                    <m:r>
                      <a:rPr lang="en-US" altLang="ja-JP">
                        <a:latin typeface="Cambria Math" panose="02040503050406030204" pitchFamily="18" charset="0"/>
                      </a:rPr>
                      <m:t>]</m:t>
                    </m:r>
                  </m:oMath>
                </a14:m>
                <a:endParaRPr lang="en-US" altLang="ja-JP" dirty="0"/>
              </a:p>
              <a:p>
                <a14:m>
                  <m:oMath xmlns:m="http://schemas.openxmlformats.org/officeDocument/2006/math">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Al</m:t>
                        </m:r>
                      </m:e>
                      <m:sup>
                        <m:r>
                          <a:rPr lang="en-US" altLang="ja-JP">
                            <a:latin typeface="Cambria Math" panose="02040503050406030204" pitchFamily="18" charset="0"/>
                          </a:rPr>
                          <m:t>3+</m:t>
                        </m:r>
                      </m:sup>
                    </m:sSup>
                    <m:r>
                      <a:rPr lang="en-US" altLang="ja-JP">
                        <a:latin typeface="Cambria Math" panose="02040503050406030204" pitchFamily="18" charset="0"/>
                      </a:rPr>
                      <m:t>+</m:t>
                    </m:r>
                    <m:r>
                      <a:rPr lang="en-US" altLang="ja-JP" b="0" i="1">
                        <a:latin typeface="Cambria Math" panose="02040503050406030204" pitchFamily="18" charset="0"/>
                      </a:rPr>
                      <m:t>2</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H</m:t>
                        </m:r>
                      </m:e>
                      <m:sub>
                        <m:r>
                          <a:rPr lang="en-US" altLang="ja-JP">
                            <a:latin typeface="Cambria Math" panose="02040503050406030204" pitchFamily="18" charset="0"/>
                          </a:rPr>
                          <m:t>2</m:t>
                        </m:r>
                      </m:sub>
                    </m:sSub>
                    <m:r>
                      <m:rPr>
                        <m:sty m:val="p"/>
                      </m:rPr>
                      <a:rPr lang="en-US" altLang="ja-JP">
                        <a:latin typeface="Cambria Math" panose="02040503050406030204" pitchFamily="18" charset="0"/>
                      </a:rPr>
                      <m:t>O</m:t>
                    </m:r>
                    <m:r>
                      <a:rPr lang="en-US" altLang="ja-JP" i="1">
                        <a:latin typeface="Cambria Math" panose="02040503050406030204" pitchFamily="18" charset="0"/>
                        <a:ea typeface="Cambria Math" panose="02040503050406030204" pitchFamily="18" charset="0"/>
                      </a:rPr>
                      <m:t>⇄</m:t>
                    </m:r>
                    <m:r>
                      <m:rPr>
                        <m:sty m:val="p"/>
                      </m:rPr>
                      <a:rPr lang="en-US" altLang="ja-JP">
                        <a:latin typeface="Cambria Math" panose="02040503050406030204" pitchFamily="18" charset="0"/>
                      </a:rPr>
                      <m:t>Al</m:t>
                    </m:r>
                    <m:sSubSup>
                      <m:sSubSupPr>
                        <m:ctrlPr>
                          <a:rPr lang="en-US" altLang="ja-JP" i="1">
                            <a:latin typeface="Cambria Math" panose="02040503050406030204" pitchFamily="18" charset="0"/>
                          </a:rPr>
                        </m:ctrlPr>
                      </m:sSubSupPr>
                      <m:e>
                        <m:r>
                          <a:rPr lang="en-US" altLang="ja-JP" b="0" i="1">
                            <a:latin typeface="Cambria Math" panose="02040503050406030204" pitchFamily="18" charset="0"/>
                          </a:rPr>
                          <m:t>(</m:t>
                        </m:r>
                        <m:r>
                          <m:rPr>
                            <m:sty m:val="p"/>
                          </m:rPr>
                          <a:rPr lang="en-US" altLang="ja-JP" b="0">
                            <a:latin typeface="Cambria Math" panose="02040503050406030204" pitchFamily="18" charset="0"/>
                          </a:rPr>
                          <m:t>OH</m:t>
                        </m:r>
                        <m:r>
                          <a:rPr lang="en-US" altLang="ja-JP" b="0" i="1">
                            <a:latin typeface="Cambria Math" panose="02040503050406030204" pitchFamily="18" charset="0"/>
                          </a:rPr>
                          <m:t>)</m:t>
                        </m:r>
                      </m:e>
                      <m:sub>
                        <m:r>
                          <a:rPr lang="en-US" altLang="ja-JP" b="0" i="1">
                            <a:latin typeface="Cambria Math" panose="02040503050406030204" pitchFamily="18" charset="0"/>
                          </a:rPr>
                          <m:t>2</m:t>
                        </m:r>
                      </m:sub>
                      <m:sup>
                        <m:r>
                          <a:rPr lang="en-US" altLang="ja-JP" b="0" i="1">
                            <a:latin typeface="Cambria Math" panose="02040503050406030204" pitchFamily="18" charset="0"/>
                          </a:rPr>
                          <m:t>+</m:t>
                        </m:r>
                      </m:sup>
                    </m:sSubSup>
                    <m:r>
                      <a:rPr lang="en-US" altLang="ja-JP" i="1">
                        <a:latin typeface="Cambria Math" panose="02040503050406030204" pitchFamily="18" charset="0"/>
                      </a:rPr>
                      <m:t>+</m:t>
                    </m:r>
                    <m:r>
                      <a:rPr lang="en-US" altLang="ja-JP" b="0" i="1">
                        <a:latin typeface="Cambria Math" panose="02040503050406030204" pitchFamily="18" charset="0"/>
                      </a:rPr>
                      <m:t>2</m:t>
                    </m:r>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H</m:t>
                        </m:r>
                      </m:e>
                      <m:sup>
                        <m:r>
                          <a:rPr lang="en-US" altLang="ja-JP">
                            <a:latin typeface="Cambria Math" panose="02040503050406030204" pitchFamily="18" charset="0"/>
                          </a:rPr>
                          <m:t>+</m:t>
                        </m:r>
                      </m:sup>
                    </m:sSup>
                  </m:oMath>
                </a14:m>
                <a:r>
                  <a:rPr lang="en-US" altLang="ja-JP" i="1" dirty="0">
                    <a:latin typeface="Cambria Math" panose="02040503050406030204" pitchFamily="18" charset="0"/>
                  </a:rPr>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𝒙</m:t>
                        </m:r>
                      </m:e>
                      <m:sub>
                        <m:r>
                          <a:rPr lang="en-US" altLang="ja-JP" i="1">
                            <a:latin typeface="Cambria Math" panose="02040503050406030204" pitchFamily="18" charset="0"/>
                          </a:rPr>
                          <m:t>𝟐</m:t>
                        </m:r>
                      </m:sub>
                    </m:sSub>
                  </m:oMath>
                </a14:m>
                <a:endParaRPr lang="en-US" altLang="ja-JP" i="1" dirty="0">
                  <a:latin typeface="Cambria Math" panose="02040503050406030204" pitchFamily="18" charset="0"/>
                </a:endParaRPr>
              </a:p>
              <a:p>
                <a14:m>
                  <m:oMath xmlns:m="http://schemas.openxmlformats.org/officeDocument/2006/math">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Al</m:t>
                        </m:r>
                      </m:e>
                      <m:sup>
                        <m:r>
                          <a:rPr lang="en-US" altLang="ja-JP">
                            <a:latin typeface="Cambria Math" panose="02040503050406030204" pitchFamily="18" charset="0"/>
                          </a:rPr>
                          <m:t>3+</m:t>
                        </m:r>
                      </m:sup>
                    </m:sSup>
                    <m:r>
                      <a:rPr lang="en-US" altLang="ja-JP">
                        <a:latin typeface="Cambria Math" panose="02040503050406030204" pitchFamily="18" charset="0"/>
                      </a:rPr>
                      <m:t>+</m:t>
                    </m:r>
                    <m:r>
                      <a:rPr lang="en-US" altLang="ja-JP" b="0" i="1">
                        <a:latin typeface="Cambria Math" panose="02040503050406030204" pitchFamily="18" charset="0"/>
                      </a:rPr>
                      <m:t>3</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H</m:t>
                        </m:r>
                      </m:e>
                      <m:sub>
                        <m:r>
                          <a:rPr lang="en-US" altLang="ja-JP">
                            <a:latin typeface="Cambria Math" panose="02040503050406030204" pitchFamily="18" charset="0"/>
                          </a:rPr>
                          <m:t>2</m:t>
                        </m:r>
                      </m:sub>
                    </m:sSub>
                    <m:r>
                      <m:rPr>
                        <m:sty m:val="p"/>
                      </m:rPr>
                      <a:rPr lang="en-US" altLang="ja-JP">
                        <a:latin typeface="Cambria Math" panose="02040503050406030204" pitchFamily="18" charset="0"/>
                      </a:rPr>
                      <m:t>O</m:t>
                    </m:r>
                    <m:r>
                      <a:rPr lang="en-US" altLang="ja-JP" i="1">
                        <a:latin typeface="Cambria Math" panose="02040503050406030204" pitchFamily="18" charset="0"/>
                        <a:ea typeface="Cambria Math" panose="02040503050406030204" pitchFamily="18" charset="0"/>
                      </a:rPr>
                      <m:t>⇄</m:t>
                    </m:r>
                    <m:r>
                      <m:rPr>
                        <m:sty m:val="p"/>
                      </m:rPr>
                      <a:rPr lang="en-US" altLang="ja-JP">
                        <a:latin typeface="Cambria Math" panose="02040503050406030204" pitchFamily="18" charset="0"/>
                      </a:rPr>
                      <m:t>Al</m:t>
                    </m:r>
                    <m:sSub>
                      <m:sSubPr>
                        <m:ctrlPr>
                          <a:rPr lang="en-US" altLang="ja-JP" i="1">
                            <a:latin typeface="Cambria Math" panose="02040503050406030204" pitchFamily="18" charset="0"/>
                          </a:rPr>
                        </m:ctrlPr>
                      </m:sSubPr>
                      <m:e>
                        <m:r>
                          <a:rPr lang="en-US" altLang="ja-JP" b="0" i="1">
                            <a:latin typeface="Cambria Math" panose="02040503050406030204" pitchFamily="18" charset="0"/>
                          </a:rPr>
                          <m:t>(</m:t>
                        </m:r>
                        <m:r>
                          <m:rPr>
                            <m:sty m:val="p"/>
                          </m:rPr>
                          <a:rPr lang="en-US" altLang="ja-JP" b="0">
                            <a:latin typeface="Cambria Math" panose="02040503050406030204" pitchFamily="18" charset="0"/>
                          </a:rPr>
                          <m:t>OH</m:t>
                        </m:r>
                        <m:r>
                          <a:rPr lang="en-US" altLang="ja-JP" b="0" i="1">
                            <a:latin typeface="Cambria Math" panose="02040503050406030204" pitchFamily="18" charset="0"/>
                          </a:rPr>
                          <m:t>)</m:t>
                        </m:r>
                      </m:e>
                      <m:sub>
                        <m:r>
                          <a:rPr lang="en-US" altLang="ja-JP" b="0" i="1">
                            <a:latin typeface="Cambria Math" panose="02040503050406030204" pitchFamily="18" charset="0"/>
                          </a:rPr>
                          <m:t>3</m:t>
                        </m:r>
                      </m:sub>
                    </m:sSub>
                    <m:r>
                      <a:rPr lang="en-US" altLang="ja-JP" i="1">
                        <a:latin typeface="Cambria Math" panose="02040503050406030204" pitchFamily="18" charset="0"/>
                      </a:rPr>
                      <m:t>+</m:t>
                    </m:r>
                    <m:r>
                      <a:rPr lang="en-US" altLang="ja-JP" b="0" i="1">
                        <a:latin typeface="Cambria Math" panose="02040503050406030204" pitchFamily="18" charset="0"/>
                      </a:rPr>
                      <m:t>3</m:t>
                    </m:r>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H</m:t>
                        </m:r>
                      </m:e>
                      <m:sup>
                        <m:r>
                          <a:rPr lang="en-US" altLang="ja-JP">
                            <a:latin typeface="Cambria Math" panose="02040503050406030204" pitchFamily="18" charset="0"/>
                          </a:rPr>
                          <m:t>+</m:t>
                        </m:r>
                      </m:sup>
                    </m:sSup>
                  </m:oMath>
                </a14:m>
                <a:r>
                  <a:rPr lang="en-US" altLang="ja-JP" i="1" dirty="0">
                    <a:latin typeface="Cambria Math" panose="02040503050406030204" pitchFamily="18" charset="0"/>
                  </a:rPr>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𝒙</m:t>
                        </m:r>
                      </m:e>
                      <m:sub>
                        <m:r>
                          <a:rPr lang="en-US" altLang="ja-JP" i="1">
                            <a:latin typeface="Cambria Math" panose="02040503050406030204" pitchFamily="18" charset="0"/>
                          </a:rPr>
                          <m:t>𝟑</m:t>
                        </m:r>
                      </m:sub>
                    </m:sSub>
                  </m:oMath>
                </a14:m>
                <a:endParaRPr lang="en-US" altLang="ja-JP" i="1" dirty="0">
                  <a:latin typeface="Cambria Math" panose="02040503050406030204" pitchFamily="18" charset="0"/>
                </a:endParaRPr>
              </a:p>
              <a:p>
                <a14:m>
                  <m:oMath xmlns:m="http://schemas.openxmlformats.org/officeDocument/2006/math">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Al</m:t>
                        </m:r>
                      </m:e>
                      <m:sup>
                        <m:r>
                          <a:rPr lang="en-US" altLang="ja-JP">
                            <a:latin typeface="Cambria Math" panose="02040503050406030204" pitchFamily="18" charset="0"/>
                          </a:rPr>
                          <m:t>3+</m:t>
                        </m:r>
                      </m:sup>
                    </m:sSup>
                    <m:r>
                      <a:rPr lang="en-US" altLang="ja-JP">
                        <a:latin typeface="Cambria Math" panose="02040503050406030204" pitchFamily="18" charset="0"/>
                      </a:rPr>
                      <m:t>+</m:t>
                    </m:r>
                    <m:r>
                      <a:rPr lang="en-US" altLang="ja-JP" b="0" i="1">
                        <a:latin typeface="Cambria Math" panose="02040503050406030204" pitchFamily="18" charset="0"/>
                      </a:rPr>
                      <m:t>4</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H</m:t>
                        </m:r>
                      </m:e>
                      <m:sub>
                        <m:r>
                          <a:rPr lang="en-US" altLang="ja-JP">
                            <a:latin typeface="Cambria Math" panose="02040503050406030204" pitchFamily="18" charset="0"/>
                          </a:rPr>
                          <m:t>2</m:t>
                        </m:r>
                      </m:sub>
                    </m:sSub>
                    <m:r>
                      <m:rPr>
                        <m:sty m:val="p"/>
                      </m:rPr>
                      <a:rPr lang="en-US" altLang="ja-JP">
                        <a:latin typeface="Cambria Math" panose="02040503050406030204" pitchFamily="18" charset="0"/>
                      </a:rPr>
                      <m:t>O</m:t>
                    </m:r>
                    <m:r>
                      <a:rPr lang="en-US" altLang="ja-JP" i="1">
                        <a:latin typeface="Cambria Math" panose="02040503050406030204" pitchFamily="18" charset="0"/>
                        <a:ea typeface="Cambria Math" panose="02040503050406030204" pitchFamily="18" charset="0"/>
                      </a:rPr>
                      <m:t>⇄</m:t>
                    </m:r>
                    <m:r>
                      <m:rPr>
                        <m:sty m:val="p"/>
                      </m:rPr>
                      <a:rPr lang="en-US" altLang="ja-JP">
                        <a:latin typeface="Cambria Math" panose="02040503050406030204" pitchFamily="18" charset="0"/>
                      </a:rPr>
                      <m:t>Al</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m:t>
                        </m:r>
                        <m:r>
                          <m:rPr>
                            <m:sty m:val="p"/>
                          </m:rPr>
                          <a:rPr lang="en-US" altLang="ja-JP">
                            <a:latin typeface="Cambria Math" panose="02040503050406030204" pitchFamily="18" charset="0"/>
                          </a:rPr>
                          <m:t>OH</m:t>
                        </m:r>
                        <m:r>
                          <a:rPr lang="en-US" altLang="ja-JP" i="1">
                            <a:latin typeface="Cambria Math" panose="02040503050406030204" pitchFamily="18" charset="0"/>
                          </a:rPr>
                          <m:t>)</m:t>
                        </m:r>
                      </m:e>
                      <m:sub>
                        <m:r>
                          <a:rPr lang="en-US" altLang="ja-JP" b="0" i="1">
                            <a:latin typeface="Cambria Math" panose="02040503050406030204" pitchFamily="18" charset="0"/>
                          </a:rPr>
                          <m:t>4</m:t>
                        </m:r>
                      </m:sub>
                      <m:sup>
                        <m:r>
                          <a:rPr lang="en-US" altLang="ja-JP" b="0" i="1">
                            <a:latin typeface="Cambria Math" panose="02040503050406030204" pitchFamily="18" charset="0"/>
                          </a:rPr>
                          <m:t>−</m:t>
                        </m:r>
                      </m:sup>
                    </m:sSubSup>
                    <m:r>
                      <a:rPr lang="en-US" altLang="ja-JP" i="1">
                        <a:latin typeface="Cambria Math" panose="02040503050406030204" pitchFamily="18" charset="0"/>
                      </a:rPr>
                      <m:t>+</m:t>
                    </m:r>
                    <m:r>
                      <a:rPr lang="en-US" altLang="ja-JP" b="0" i="1">
                        <a:latin typeface="Cambria Math" panose="02040503050406030204" pitchFamily="18" charset="0"/>
                      </a:rPr>
                      <m:t>4</m:t>
                    </m:r>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H</m:t>
                        </m:r>
                      </m:e>
                      <m:sup>
                        <m:r>
                          <a:rPr lang="en-US" altLang="ja-JP">
                            <a:latin typeface="Cambria Math" panose="02040503050406030204" pitchFamily="18" charset="0"/>
                          </a:rPr>
                          <m:t>+</m:t>
                        </m:r>
                      </m:sup>
                    </m:sSup>
                  </m:oMath>
                </a14:m>
                <a:r>
                  <a:rPr lang="en-US" altLang="ja-JP" i="1" dirty="0">
                    <a:latin typeface="Cambria Math" panose="02040503050406030204" pitchFamily="18" charset="0"/>
                  </a:rPr>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𝒙</m:t>
                        </m:r>
                      </m:e>
                      <m:sub>
                        <m:r>
                          <a:rPr lang="en-US" altLang="ja-JP" i="1">
                            <a:latin typeface="Cambria Math" panose="02040503050406030204" pitchFamily="18" charset="0"/>
                          </a:rPr>
                          <m:t>𝟒</m:t>
                        </m:r>
                      </m:sub>
                    </m:sSub>
                  </m:oMath>
                </a14:m>
                <a:endParaRPr lang="en-US" altLang="ja-JP" i="1" dirty="0">
                  <a:latin typeface="Cambria Math" panose="02040503050406030204" pitchFamily="18" charset="0"/>
                </a:endParaRPr>
              </a:p>
              <a:p>
                <a14:m>
                  <m:oMath xmlns:m="http://schemas.openxmlformats.org/officeDocument/2006/math">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H</m:t>
                        </m:r>
                      </m:e>
                      <m:sup>
                        <m:r>
                          <a:rPr lang="en-US" altLang="ja-JP">
                            <a:latin typeface="Cambria Math" panose="02040503050406030204" pitchFamily="18" charset="0"/>
                          </a:rPr>
                          <m:t>+</m:t>
                        </m:r>
                      </m:sup>
                    </m:sSup>
                    <m:r>
                      <a:rPr lang="en-US" altLang="ja-JP">
                        <a:latin typeface="Cambria Math" panose="02040503050406030204" pitchFamily="18" charset="0"/>
                      </a:rPr>
                      <m:t>+</m:t>
                    </m:r>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OH</m:t>
                        </m:r>
                      </m:e>
                      <m:sup>
                        <m:r>
                          <a:rPr lang="en-US" altLang="ja-JP">
                            <a:latin typeface="Cambria Math" panose="02040503050406030204" pitchFamily="18" charset="0"/>
                          </a:rPr>
                          <m:t>−</m:t>
                        </m:r>
                      </m:sup>
                    </m:sSup>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H</m:t>
                        </m:r>
                      </m:e>
                      <m:sub>
                        <m:r>
                          <a:rPr lang="en-US" altLang="ja-JP">
                            <a:latin typeface="Cambria Math" panose="02040503050406030204" pitchFamily="18" charset="0"/>
                          </a:rPr>
                          <m:t>2</m:t>
                        </m:r>
                      </m:sub>
                    </m:sSub>
                    <m:r>
                      <m:rPr>
                        <m:sty m:val="p"/>
                      </m:rPr>
                      <a:rPr lang="en-US" altLang="ja-JP">
                        <a:latin typeface="Cambria Math" panose="02040503050406030204" pitchFamily="18" charset="0"/>
                      </a:rPr>
                      <m:t>O</m:t>
                    </m:r>
                  </m:oMath>
                </a14:m>
                <a:r>
                  <a:rPr lang="en-US" altLang="ja-JP" i="1" dirty="0">
                    <a:latin typeface="Cambria Math" panose="02040503050406030204" pitchFamily="18" charset="0"/>
                  </a:rPr>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𝒙</m:t>
                        </m:r>
                      </m:e>
                      <m:sub>
                        <m:r>
                          <a:rPr lang="en-US" altLang="ja-JP" i="1">
                            <a:latin typeface="Cambria Math" panose="02040503050406030204" pitchFamily="18" charset="0"/>
                          </a:rPr>
                          <m:t>𝟓</m:t>
                        </m:r>
                      </m:sub>
                    </m:sSub>
                  </m:oMath>
                </a14:m>
                <a:endParaRPr lang="en-US" altLang="ja-JP" i="1" dirty="0">
                  <a:latin typeface="Cambria Math" panose="02040503050406030204" pitchFamily="18" charset="0"/>
                </a:endParaRPr>
              </a:p>
              <a:p>
                <a:pPr marL="0" indent="0">
                  <a:buNone/>
                </a:pPr>
                <a:endParaRPr lang="ja-JP" altLang="en-US" dirty="0"/>
              </a:p>
              <a:p>
                <a:pPr marL="0" indent="0">
                  <a:buNone/>
                </a:pP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288" y="774000"/>
                <a:ext cx="8229600" cy="4824000"/>
              </a:xfrm>
              <a:blipFill rotWithShape="0">
                <a:blip r:embed="rId3"/>
                <a:stretch>
                  <a:fillRect l="-1185" t="-1011" b="-948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9419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化学反応解析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07000" y="774000"/>
                <a:ext cx="8937000" cy="4824000"/>
              </a:xfrm>
            </p:spPr>
            <p:txBody>
              <a:bodyPr/>
              <a:lstStyle/>
              <a:p>
                <a:pPr marL="0" indent="0">
                  <a:lnSpc>
                    <a:spcPct val="120000"/>
                  </a:lnSpc>
                  <a:buNone/>
                </a:pPr>
                <a:r>
                  <a:rPr lang="ja-JP" altLang="en-US" sz="2600" i="1" dirty="0" smtClean="0">
                    <a:latin typeface="Cambria Math" panose="02040503050406030204" pitchFamily="18" charset="0"/>
                  </a:rPr>
                  <a:t>前記の化学反応に対応する以下の方程式を連立させて解く．</a:t>
                </a:r>
                <a:endParaRPr lang="en-US" altLang="ja-JP" sz="2600" i="1" dirty="0">
                  <a:latin typeface="Cambria Math" panose="02040503050406030204" pitchFamily="18" charset="0"/>
                </a:endParaRPr>
              </a:p>
              <a:p>
                <a:pPr marL="0" indent="0">
                  <a:lnSpc>
                    <a:spcPct val="120000"/>
                  </a:lnSpc>
                  <a:buNone/>
                </a:pPr>
                <a14:m>
                  <m:oMathPara xmlns:m="http://schemas.openxmlformats.org/officeDocument/2006/math">
                    <m:oMathParaPr>
                      <m:jc m:val="left"/>
                    </m:oMathParaPr>
                    <m:oMath xmlns:m="http://schemas.openxmlformats.org/officeDocument/2006/math">
                      <m:f>
                        <m:fPr>
                          <m:ctrlPr>
                            <a:rPr lang="en-US" altLang="ja-JP" sz="2200" i="1">
                              <a:latin typeface="Cambria Math" panose="02040503050406030204" pitchFamily="18" charset="0"/>
                            </a:rPr>
                          </m:ctrlPr>
                        </m:fPr>
                        <m:num>
                          <m:sSup>
                            <m:sSupPr>
                              <m:ctrlPr>
                                <a:rPr lang="en-US" altLang="ja-JP" sz="2200" i="1">
                                  <a:latin typeface="Cambria Math" panose="02040503050406030204" pitchFamily="18" charset="0"/>
                                </a:rPr>
                              </m:ctrlPr>
                            </m:sSupPr>
                            <m:e>
                              <m:r>
                                <a:rPr lang="en-US" altLang="ja-JP" sz="2200">
                                  <a:latin typeface="Cambria Math" panose="02040503050406030204" pitchFamily="18" charset="0"/>
                                </a:rPr>
                                <m:t>([</m:t>
                              </m:r>
                              <m:r>
                                <m:rPr>
                                  <m:sty m:val="p"/>
                                </m:rPr>
                                <a:rPr lang="en-US" altLang="ja-JP" sz="2200">
                                  <a:latin typeface="Cambria Math" panose="02040503050406030204" pitchFamily="18" charset="0"/>
                                </a:rPr>
                                <m:t>AlOH</m:t>
                              </m:r>
                            </m:e>
                            <m:sup>
                              <m:r>
                                <a:rPr lang="en-US" altLang="ja-JP" sz="2200" i="1">
                                  <a:latin typeface="Cambria Math" panose="02040503050406030204" pitchFamily="18" charset="0"/>
                                </a:rPr>
                                <m:t>2+</m:t>
                              </m:r>
                            </m:sup>
                          </m:sSup>
                          <m:r>
                            <a:rPr lang="en-US" altLang="ja-JP" sz="2200" i="1">
                              <a:latin typeface="Cambria Math" panose="02040503050406030204" pitchFamily="18" charset="0"/>
                            </a:rPr>
                            <m:t>]−</m:t>
                          </m:r>
                          <m:sSub>
                            <m:sSubPr>
                              <m:ctrlPr>
                                <a:rPr lang="en-US" altLang="ja-JP" sz="2200" b="1" i="1" smtClean="0">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1" i="1" smtClean="0">
                                  <a:latin typeface="Cambria Math" panose="02040503050406030204" pitchFamily="18" charset="0"/>
                                </a:rPr>
                                <m:t>𝟏</m:t>
                              </m:r>
                            </m:sub>
                          </m:sSub>
                          <m:r>
                            <a:rPr lang="en-US" altLang="ja-JP" sz="2200" i="1">
                              <a:latin typeface="Cambria Math" panose="02040503050406030204" pitchFamily="18" charset="0"/>
                            </a:rPr>
                            <m:t>)</m:t>
                          </m:r>
                          <m:sSub>
                            <m:sSubPr>
                              <m:ctrlPr>
                                <a:rPr lang="en-US" altLang="ja-JP" sz="2200" i="1">
                                  <a:latin typeface="Cambria Math" panose="02040503050406030204" pitchFamily="18" charset="0"/>
                                </a:rPr>
                              </m:ctrlPr>
                            </m:sSubPr>
                            <m:e>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H</m:t>
                                      </m:r>
                                    </m:e>
                                    <m:sup>
                                      <m:r>
                                        <a:rPr lang="en-US" altLang="ja-JP" sz="2200">
                                          <a:latin typeface="Cambria Math" panose="02040503050406030204" pitchFamily="18" charset="0"/>
                                        </a:rPr>
                                        <m:t>+</m:t>
                                      </m:r>
                                    </m:sup>
                                  </m:sSup>
                                </m:e>
                              </m:d>
                            </m:e>
                            <m:sub>
                              <m:r>
                                <a:rPr lang="en-US" altLang="ja-JP" sz="2200" i="1">
                                  <a:latin typeface="Cambria Math" panose="02040503050406030204" pitchFamily="18" charset="0"/>
                                </a:rPr>
                                <m:t>𝑎</m:t>
                              </m:r>
                            </m:sub>
                          </m:sSub>
                        </m:num>
                        <m:den>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Al</m:t>
                                  </m:r>
                                </m:e>
                                <m:sup>
                                  <m:r>
                                    <a:rPr lang="en-US" altLang="ja-JP" sz="2200">
                                      <a:latin typeface="Cambria Math" panose="02040503050406030204" pitchFamily="18" charset="0"/>
                                    </a:rPr>
                                    <m:t>3+</m:t>
                                  </m:r>
                                </m:sup>
                              </m:sSup>
                            </m:e>
                          </m:d>
                          <m:r>
                            <a:rPr lang="en-US" altLang="ja-JP" sz="2200" i="1">
                              <a:latin typeface="Cambria Math" panose="02040503050406030204" pitchFamily="18" charset="0"/>
                            </a:rPr>
                            <m:t>+</m:t>
                          </m:r>
                          <m:sSub>
                            <m:sSubPr>
                              <m:ctrlPr>
                                <a:rPr lang="en-US" altLang="ja-JP" sz="2200" b="0" i="1" smtClean="0">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0" i="1" smtClean="0">
                                  <a:latin typeface="Cambria Math" panose="02040503050406030204" pitchFamily="18" charset="0"/>
                                </a:rPr>
                                <m:t>1</m:t>
                              </m:r>
                            </m:sub>
                          </m:sSub>
                          <m:r>
                            <a:rPr lang="en-US" altLang="ja-JP" sz="2200" b="0" i="1">
                              <a:latin typeface="Cambria Math" panose="02040503050406030204" pitchFamily="18" charset="0"/>
                            </a:rPr>
                            <m:t>+</m:t>
                          </m:r>
                          <m:sSub>
                            <m:sSubPr>
                              <m:ctrlPr>
                                <a:rPr lang="en-US" altLang="ja-JP" sz="2200" b="0" i="1" smtClean="0">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smtClean="0">
                                  <a:latin typeface="Cambria Math" panose="02040503050406030204" pitchFamily="18" charset="0"/>
                                </a:rPr>
                                <m:t>2</m:t>
                              </m:r>
                            </m:sub>
                          </m:sSub>
                          <m:r>
                            <a:rPr lang="en-US" altLang="ja-JP" sz="2200" b="0" i="1">
                              <a:latin typeface="Cambria Math" panose="02040503050406030204" pitchFamily="18" charset="0"/>
                            </a:rPr>
                            <m:t>+</m:t>
                          </m:r>
                          <m:sSub>
                            <m:sSubPr>
                              <m:ctrlPr>
                                <a:rPr lang="en-US" altLang="ja-JP" sz="2200" b="0" i="1" smtClean="0">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smtClean="0">
                                  <a:latin typeface="Cambria Math" panose="02040503050406030204" pitchFamily="18" charset="0"/>
                                </a:rPr>
                                <m:t>3</m:t>
                              </m:r>
                            </m:sub>
                          </m:sSub>
                          <m:r>
                            <a:rPr lang="en-US" altLang="ja-JP" sz="2200" b="0" i="1">
                              <a:latin typeface="Cambria Math" panose="02040503050406030204" pitchFamily="18" charset="0"/>
                            </a:rPr>
                            <m:t>+</m:t>
                          </m:r>
                          <m:sSub>
                            <m:sSubPr>
                              <m:ctrlPr>
                                <a:rPr lang="en-US" altLang="ja-JP" sz="2200" b="0" i="1" smtClean="0">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smtClean="0">
                                  <a:latin typeface="Cambria Math" panose="02040503050406030204" pitchFamily="18" charset="0"/>
                                </a:rPr>
                                <m:t>4</m:t>
                              </m:r>
                            </m:sub>
                          </m:sSub>
                        </m:den>
                      </m:f>
                      <m:r>
                        <a:rPr lang="en-US" altLang="ja-JP" sz="2200" i="1">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𝐾</m:t>
                          </m:r>
                        </m:e>
                        <m:sub>
                          <m:r>
                            <a:rPr lang="en-US" altLang="ja-JP" sz="2200" i="1">
                              <a:latin typeface="Cambria Math" panose="02040503050406030204" pitchFamily="18" charset="0"/>
                            </a:rPr>
                            <m:t>1</m:t>
                          </m:r>
                        </m:sub>
                      </m:sSub>
                    </m:oMath>
                  </m:oMathPara>
                </a14:m>
                <a:endParaRPr lang="en-US" altLang="ja-JP" sz="2200" i="1" dirty="0">
                  <a:latin typeface="Cambria Math" panose="02040503050406030204" pitchFamily="18" charset="0"/>
                </a:endParaRPr>
              </a:p>
              <a:p>
                <a:pPr marL="0" indent="0">
                  <a:lnSpc>
                    <a:spcPct val="120000"/>
                  </a:lnSpc>
                  <a:buNone/>
                </a:pPr>
                <a14:m>
                  <m:oMathPara xmlns:m="http://schemas.openxmlformats.org/officeDocument/2006/math">
                    <m:oMathParaPr>
                      <m:jc m:val="left"/>
                    </m:oMathParaPr>
                    <m:oMath xmlns:m="http://schemas.openxmlformats.org/officeDocument/2006/math">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m:rPr>
                              <m:sty m:val="p"/>
                            </m:rPr>
                            <a:rPr lang="en-US" altLang="ja-JP" sz="2200">
                              <a:latin typeface="Cambria Math" panose="02040503050406030204" pitchFamily="18" charset="0"/>
                            </a:rPr>
                            <m:t>Al</m:t>
                          </m:r>
                          <m:sSubSup>
                            <m:sSubSupPr>
                              <m:ctrlPr>
                                <a:rPr lang="en-US" altLang="ja-JP" sz="2200" i="1">
                                  <a:latin typeface="Cambria Math" panose="02040503050406030204" pitchFamily="18" charset="0"/>
                                </a:rPr>
                              </m:ctrlPr>
                            </m:sSubSupPr>
                            <m:e>
                              <m:d>
                                <m:dPr>
                                  <m:ctrlPr>
                                    <a:rPr lang="en-US" altLang="ja-JP" sz="2200" i="1">
                                      <a:latin typeface="Cambria Math" panose="02040503050406030204" pitchFamily="18" charset="0"/>
                                    </a:rPr>
                                  </m:ctrlPr>
                                </m:dPr>
                                <m:e>
                                  <m:r>
                                    <m:rPr>
                                      <m:sty m:val="p"/>
                                    </m:rPr>
                                    <a:rPr lang="en-US" altLang="ja-JP" sz="2200">
                                      <a:latin typeface="Cambria Math" panose="02040503050406030204" pitchFamily="18" charset="0"/>
                                    </a:rPr>
                                    <m:t>OH</m:t>
                                  </m:r>
                                </m:e>
                              </m:d>
                            </m:e>
                            <m:sub>
                              <m:r>
                                <a:rPr lang="en-US" altLang="ja-JP" sz="2200" i="1">
                                  <a:latin typeface="Cambria Math" panose="02040503050406030204" pitchFamily="18" charset="0"/>
                                </a:rPr>
                                <m:t>2</m:t>
                              </m:r>
                            </m:sub>
                            <m:sup>
                              <m:r>
                                <a:rPr lang="en-US" altLang="ja-JP" sz="2200" i="1">
                                  <a:latin typeface="Cambria Math" panose="02040503050406030204" pitchFamily="18" charset="0"/>
                                </a:rPr>
                                <m:t>+</m:t>
                              </m:r>
                            </m:sup>
                          </m:sSubSup>
                          <m:r>
                            <a:rPr lang="en-US" altLang="ja-JP" sz="2200" i="1">
                              <a:latin typeface="Cambria Math" panose="02040503050406030204" pitchFamily="18" charset="0"/>
                            </a:rPr>
                            <m:t>]−</m:t>
                          </m:r>
                          <m:sSub>
                            <m:sSubPr>
                              <m:ctrlPr>
                                <a:rPr lang="en-US" altLang="ja-JP" sz="2200" b="1" i="1" smtClean="0">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1" i="1" smtClean="0">
                                  <a:latin typeface="Cambria Math" panose="02040503050406030204" pitchFamily="18" charset="0"/>
                                </a:rPr>
                                <m:t>𝟐</m:t>
                              </m:r>
                            </m:sub>
                          </m:sSub>
                          <m:r>
                            <a:rPr lang="en-US" altLang="ja-JP" sz="2200" i="1">
                              <a:latin typeface="Cambria Math" panose="02040503050406030204" pitchFamily="18" charset="0"/>
                            </a:rPr>
                            <m:t>)</m:t>
                          </m:r>
                          <m:sSup>
                            <m:sSupPr>
                              <m:ctrlPr>
                                <a:rPr lang="en-US" altLang="ja-JP" sz="2200" i="1">
                                  <a:latin typeface="Cambria Math" panose="02040503050406030204" pitchFamily="18" charset="0"/>
                                </a:rPr>
                              </m:ctrlPr>
                            </m:sSupPr>
                            <m:e>
                              <m:sSub>
                                <m:sSubPr>
                                  <m:ctrlPr>
                                    <a:rPr lang="en-US" altLang="ja-JP" sz="2200" i="1">
                                      <a:latin typeface="Cambria Math" panose="02040503050406030204" pitchFamily="18" charset="0"/>
                                    </a:rPr>
                                  </m:ctrlPr>
                                </m:sSubPr>
                                <m:e>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H</m:t>
                                          </m:r>
                                        </m:e>
                                        <m:sup>
                                          <m:r>
                                            <a:rPr lang="en-US" altLang="ja-JP" sz="2200">
                                              <a:latin typeface="Cambria Math" panose="02040503050406030204" pitchFamily="18" charset="0"/>
                                            </a:rPr>
                                            <m:t>+</m:t>
                                          </m:r>
                                        </m:sup>
                                      </m:sSup>
                                    </m:e>
                                  </m:d>
                                </m:e>
                                <m:sub>
                                  <m:r>
                                    <a:rPr lang="en-US" altLang="ja-JP" sz="2200" i="1">
                                      <a:latin typeface="Cambria Math" panose="02040503050406030204" pitchFamily="18" charset="0"/>
                                    </a:rPr>
                                    <m:t>𝑎</m:t>
                                  </m:r>
                                </m:sub>
                              </m:sSub>
                            </m:e>
                            <m:sup>
                              <m:r>
                                <a:rPr lang="en-US" altLang="ja-JP" sz="2200" b="0" i="1">
                                  <a:latin typeface="Cambria Math" panose="02040503050406030204" pitchFamily="18" charset="0"/>
                                </a:rPr>
                                <m:t>2</m:t>
                              </m:r>
                            </m:sup>
                          </m:sSup>
                        </m:num>
                        <m:den>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Al</m:t>
                                  </m:r>
                                </m:e>
                                <m:sup>
                                  <m:r>
                                    <a:rPr lang="en-US" altLang="ja-JP" sz="2200">
                                      <a:latin typeface="Cambria Math" panose="02040503050406030204" pitchFamily="18" charset="0"/>
                                    </a:rPr>
                                    <m:t>3+</m:t>
                                  </m:r>
                                </m:sup>
                              </m:sSup>
                            </m:e>
                          </m:d>
                          <m:r>
                            <a:rPr lang="en-US" altLang="ja-JP" sz="220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0" i="1">
                                  <a:latin typeface="Cambria Math" panose="02040503050406030204" pitchFamily="18" charset="0"/>
                                </a:rPr>
                                <m:t>1</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2</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3</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4</m:t>
                              </m:r>
                            </m:sub>
                          </m:sSub>
                        </m:den>
                      </m:f>
                      <m:r>
                        <a:rPr lang="en-US" altLang="ja-JP" sz="2200" i="1">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b="0" i="1">
                              <a:latin typeface="Cambria Math" panose="02040503050406030204" pitchFamily="18" charset="0"/>
                            </a:rPr>
                            <m:t>𝐾</m:t>
                          </m:r>
                        </m:e>
                        <m:sub>
                          <m:r>
                            <a:rPr lang="en-US" altLang="ja-JP" sz="2200" b="0" i="1">
                              <a:latin typeface="Cambria Math" panose="02040503050406030204" pitchFamily="18" charset="0"/>
                            </a:rPr>
                            <m:t>2</m:t>
                          </m:r>
                        </m:sub>
                      </m:sSub>
                    </m:oMath>
                  </m:oMathPara>
                </a14:m>
                <a:endParaRPr lang="en-US" altLang="ja-JP" sz="2200" dirty="0"/>
              </a:p>
              <a:p>
                <a:pPr marL="0" indent="0">
                  <a:lnSpc>
                    <a:spcPct val="120000"/>
                  </a:lnSpc>
                  <a:buNone/>
                </a:pPr>
                <a14:m>
                  <m:oMathPara xmlns:m="http://schemas.openxmlformats.org/officeDocument/2006/math">
                    <m:oMathParaPr>
                      <m:jc m:val="left"/>
                    </m:oMathParaPr>
                    <m:oMath xmlns:m="http://schemas.openxmlformats.org/officeDocument/2006/math">
                      <m:f>
                        <m:fPr>
                          <m:ctrlPr>
                            <a:rPr lang="en-US" altLang="ja-JP" sz="2200" i="1">
                              <a:latin typeface="Cambria Math" panose="02040503050406030204" pitchFamily="18" charset="0"/>
                            </a:rPr>
                          </m:ctrlPr>
                        </m:fPr>
                        <m:num>
                          <m:r>
                            <a:rPr lang="en-US" altLang="ja-JP" sz="2200" i="1">
                              <a:latin typeface="Cambria Math" panose="02040503050406030204" pitchFamily="18" charset="0"/>
                            </a:rPr>
                            <m:t>([</m:t>
                          </m:r>
                          <m:r>
                            <m:rPr>
                              <m:sty m:val="p"/>
                            </m:rPr>
                            <a:rPr lang="en-US" altLang="ja-JP" sz="2200">
                              <a:latin typeface="Cambria Math" panose="02040503050406030204" pitchFamily="18" charset="0"/>
                            </a:rPr>
                            <m:t>Al</m:t>
                          </m:r>
                          <m:sSub>
                            <m:sSubPr>
                              <m:ctrlPr>
                                <a:rPr lang="en-US" altLang="ja-JP" sz="2200" i="1">
                                  <a:latin typeface="Cambria Math" panose="02040503050406030204" pitchFamily="18" charset="0"/>
                                </a:rPr>
                              </m:ctrlPr>
                            </m:sSubPr>
                            <m:e>
                              <m:d>
                                <m:dPr>
                                  <m:ctrlPr>
                                    <a:rPr lang="en-US" altLang="ja-JP" sz="2200" i="1">
                                      <a:latin typeface="Cambria Math" panose="02040503050406030204" pitchFamily="18" charset="0"/>
                                    </a:rPr>
                                  </m:ctrlPr>
                                </m:dPr>
                                <m:e>
                                  <m:r>
                                    <m:rPr>
                                      <m:sty m:val="p"/>
                                    </m:rPr>
                                    <a:rPr lang="en-US" altLang="ja-JP" sz="2200">
                                      <a:latin typeface="Cambria Math" panose="02040503050406030204" pitchFamily="18" charset="0"/>
                                    </a:rPr>
                                    <m:t>OH</m:t>
                                  </m:r>
                                </m:e>
                              </m:d>
                            </m:e>
                            <m:sub>
                              <m:r>
                                <a:rPr lang="en-US" altLang="ja-JP" sz="2200" i="1">
                                  <a:latin typeface="Cambria Math" panose="02040503050406030204" pitchFamily="18" charset="0"/>
                                </a:rPr>
                                <m:t>3</m:t>
                              </m:r>
                            </m:sub>
                          </m:sSub>
                          <m:r>
                            <a:rPr lang="en-US" altLang="ja-JP" sz="2200" i="1">
                              <a:latin typeface="Cambria Math" panose="02040503050406030204" pitchFamily="18" charset="0"/>
                            </a:rPr>
                            <m:t>]−</m:t>
                          </m:r>
                          <m:sSub>
                            <m:sSubPr>
                              <m:ctrlPr>
                                <a:rPr lang="en-US" altLang="ja-JP" sz="2200" b="1" i="1" smtClean="0">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1" i="1" smtClean="0">
                                  <a:latin typeface="Cambria Math" panose="02040503050406030204" pitchFamily="18" charset="0"/>
                                </a:rPr>
                                <m:t>𝟑</m:t>
                              </m:r>
                            </m:sub>
                          </m:sSub>
                          <m:r>
                            <a:rPr lang="en-US" altLang="ja-JP" sz="2200" i="1">
                              <a:latin typeface="Cambria Math" panose="02040503050406030204" pitchFamily="18" charset="0"/>
                            </a:rPr>
                            <m:t>)</m:t>
                          </m:r>
                          <m:sSup>
                            <m:sSupPr>
                              <m:ctrlPr>
                                <a:rPr lang="en-US" altLang="ja-JP" sz="2200" i="1">
                                  <a:latin typeface="Cambria Math" panose="02040503050406030204" pitchFamily="18" charset="0"/>
                                </a:rPr>
                              </m:ctrlPr>
                            </m:sSupPr>
                            <m:e>
                              <m:sSub>
                                <m:sSubPr>
                                  <m:ctrlPr>
                                    <a:rPr lang="en-US" altLang="ja-JP" sz="2200" i="1">
                                      <a:latin typeface="Cambria Math" panose="02040503050406030204" pitchFamily="18" charset="0"/>
                                    </a:rPr>
                                  </m:ctrlPr>
                                </m:sSubPr>
                                <m:e>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H</m:t>
                                          </m:r>
                                        </m:e>
                                        <m:sup>
                                          <m:r>
                                            <a:rPr lang="en-US" altLang="ja-JP" sz="2200">
                                              <a:latin typeface="Cambria Math" panose="02040503050406030204" pitchFamily="18" charset="0"/>
                                            </a:rPr>
                                            <m:t>+</m:t>
                                          </m:r>
                                        </m:sup>
                                      </m:sSup>
                                    </m:e>
                                  </m:d>
                                </m:e>
                                <m:sub>
                                  <m:r>
                                    <a:rPr lang="en-US" altLang="ja-JP" sz="2200" i="1">
                                      <a:latin typeface="Cambria Math" panose="02040503050406030204" pitchFamily="18" charset="0"/>
                                    </a:rPr>
                                    <m:t>𝑎</m:t>
                                  </m:r>
                                </m:sub>
                              </m:sSub>
                            </m:e>
                            <m:sup>
                              <m:r>
                                <a:rPr lang="en-US" altLang="ja-JP" sz="2200" b="0" i="1">
                                  <a:latin typeface="Cambria Math" panose="02040503050406030204" pitchFamily="18" charset="0"/>
                                </a:rPr>
                                <m:t>3</m:t>
                              </m:r>
                            </m:sup>
                          </m:sSup>
                        </m:num>
                        <m:den>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Al</m:t>
                                  </m:r>
                                </m:e>
                                <m:sup>
                                  <m:r>
                                    <a:rPr lang="en-US" altLang="ja-JP" sz="2200">
                                      <a:latin typeface="Cambria Math" panose="02040503050406030204" pitchFamily="18" charset="0"/>
                                    </a:rPr>
                                    <m:t>3+</m:t>
                                  </m:r>
                                </m:sup>
                              </m:sSup>
                            </m:e>
                          </m:d>
                          <m:r>
                            <a:rPr lang="en-US" altLang="ja-JP" sz="220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0" i="1">
                                  <a:latin typeface="Cambria Math" panose="02040503050406030204" pitchFamily="18" charset="0"/>
                                </a:rPr>
                                <m:t>1</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2</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3</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4</m:t>
                              </m:r>
                            </m:sub>
                          </m:sSub>
                        </m:den>
                      </m:f>
                      <m:r>
                        <a:rPr lang="en-US" altLang="ja-JP" sz="2200" i="1">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𝐾</m:t>
                          </m:r>
                        </m:e>
                        <m:sub>
                          <m:r>
                            <a:rPr lang="en-US" altLang="ja-JP" sz="2200" b="0" i="1">
                              <a:latin typeface="Cambria Math" panose="02040503050406030204" pitchFamily="18" charset="0"/>
                            </a:rPr>
                            <m:t>3</m:t>
                          </m:r>
                        </m:sub>
                      </m:sSub>
                    </m:oMath>
                  </m:oMathPara>
                </a14:m>
                <a:endParaRPr lang="en-US" altLang="ja-JP" sz="2200" dirty="0"/>
              </a:p>
              <a:p>
                <a:pPr marL="0" indent="0">
                  <a:lnSpc>
                    <a:spcPct val="120000"/>
                  </a:lnSpc>
                  <a:buNone/>
                </a:pPr>
                <a14:m>
                  <m:oMathPara xmlns:m="http://schemas.openxmlformats.org/officeDocument/2006/math">
                    <m:oMathParaPr>
                      <m:jc m:val="left"/>
                    </m:oMathParaPr>
                    <m:oMath xmlns:m="http://schemas.openxmlformats.org/officeDocument/2006/math">
                      <m:f>
                        <m:fPr>
                          <m:ctrlPr>
                            <a:rPr lang="en-US" altLang="ja-JP" sz="2200" i="1">
                              <a:latin typeface="Cambria Math" panose="02040503050406030204" pitchFamily="18" charset="0"/>
                            </a:rPr>
                          </m:ctrlPr>
                        </m:fPr>
                        <m:num>
                          <m:r>
                            <a:rPr lang="en-US" altLang="ja-JP" sz="2200" i="1">
                              <a:latin typeface="Cambria Math" panose="02040503050406030204" pitchFamily="18" charset="0"/>
                            </a:rPr>
                            <m:t>([</m:t>
                          </m:r>
                          <m:r>
                            <m:rPr>
                              <m:sty m:val="p"/>
                            </m:rPr>
                            <a:rPr lang="en-US" altLang="ja-JP" sz="2200">
                              <a:latin typeface="Cambria Math" panose="02040503050406030204" pitchFamily="18" charset="0"/>
                            </a:rPr>
                            <m:t>Al</m:t>
                          </m:r>
                          <m:sSubSup>
                            <m:sSubSupPr>
                              <m:ctrlPr>
                                <a:rPr lang="en-US" altLang="ja-JP" sz="2200" i="1">
                                  <a:latin typeface="Cambria Math" panose="02040503050406030204" pitchFamily="18" charset="0"/>
                                </a:rPr>
                              </m:ctrlPr>
                            </m:sSubSupPr>
                            <m:e>
                              <m:d>
                                <m:dPr>
                                  <m:ctrlPr>
                                    <a:rPr lang="en-US" altLang="ja-JP" sz="2200" i="1">
                                      <a:latin typeface="Cambria Math" panose="02040503050406030204" pitchFamily="18" charset="0"/>
                                    </a:rPr>
                                  </m:ctrlPr>
                                </m:dPr>
                                <m:e>
                                  <m:r>
                                    <m:rPr>
                                      <m:sty m:val="p"/>
                                    </m:rPr>
                                    <a:rPr lang="en-US" altLang="ja-JP" sz="2200">
                                      <a:latin typeface="Cambria Math" panose="02040503050406030204" pitchFamily="18" charset="0"/>
                                    </a:rPr>
                                    <m:t>OH</m:t>
                                  </m:r>
                                </m:e>
                              </m:d>
                            </m:e>
                            <m:sub>
                              <m:r>
                                <a:rPr lang="en-US" altLang="ja-JP" sz="2200" i="1">
                                  <a:latin typeface="Cambria Math" panose="02040503050406030204" pitchFamily="18" charset="0"/>
                                </a:rPr>
                                <m:t>4</m:t>
                              </m:r>
                            </m:sub>
                            <m:sup>
                              <m:r>
                                <a:rPr lang="en-US" altLang="ja-JP" sz="2200" i="1">
                                  <a:latin typeface="Cambria Math" panose="02040503050406030204" pitchFamily="18" charset="0"/>
                                </a:rPr>
                                <m:t>−</m:t>
                              </m:r>
                            </m:sup>
                          </m:sSubSup>
                          <m:r>
                            <a:rPr lang="en-US" altLang="ja-JP" sz="2200" i="1">
                              <a:latin typeface="Cambria Math" panose="02040503050406030204" pitchFamily="18" charset="0"/>
                            </a:rPr>
                            <m:t>]−</m:t>
                          </m:r>
                          <m:sSub>
                            <m:sSubPr>
                              <m:ctrlPr>
                                <a:rPr lang="en-US" altLang="ja-JP" sz="2200" b="1" i="1" smtClean="0">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1" i="1" smtClean="0">
                                  <a:latin typeface="Cambria Math" panose="02040503050406030204" pitchFamily="18" charset="0"/>
                                </a:rPr>
                                <m:t>𝟒</m:t>
                              </m:r>
                            </m:sub>
                          </m:sSub>
                          <m:r>
                            <a:rPr lang="en-US" altLang="ja-JP" sz="2200" i="1">
                              <a:latin typeface="Cambria Math" panose="02040503050406030204" pitchFamily="18" charset="0"/>
                            </a:rPr>
                            <m:t>)</m:t>
                          </m:r>
                          <m:sSup>
                            <m:sSupPr>
                              <m:ctrlPr>
                                <a:rPr lang="en-US" altLang="ja-JP" sz="2200" i="1">
                                  <a:latin typeface="Cambria Math" panose="02040503050406030204" pitchFamily="18" charset="0"/>
                                </a:rPr>
                              </m:ctrlPr>
                            </m:sSupPr>
                            <m:e>
                              <m:sSub>
                                <m:sSubPr>
                                  <m:ctrlPr>
                                    <a:rPr lang="en-US" altLang="ja-JP" sz="2200" i="1">
                                      <a:latin typeface="Cambria Math" panose="02040503050406030204" pitchFamily="18" charset="0"/>
                                    </a:rPr>
                                  </m:ctrlPr>
                                </m:sSubPr>
                                <m:e>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H</m:t>
                                          </m:r>
                                        </m:e>
                                        <m:sup>
                                          <m:r>
                                            <a:rPr lang="en-US" altLang="ja-JP" sz="2200">
                                              <a:latin typeface="Cambria Math" panose="02040503050406030204" pitchFamily="18" charset="0"/>
                                            </a:rPr>
                                            <m:t>+</m:t>
                                          </m:r>
                                        </m:sup>
                                      </m:sSup>
                                    </m:e>
                                  </m:d>
                                </m:e>
                                <m:sub>
                                  <m:r>
                                    <a:rPr lang="en-US" altLang="ja-JP" sz="2200" i="1">
                                      <a:latin typeface="Cambria Math" panose="02040503050406030204" pitchFamily="18" charset="0"/>
                                    </a:rPr>
                                    <m:t>𝑎</m:t>
                                  </m:r>
                                </m:sub>
                              </m:sSub>
                            </m:e>
                            <m:sup>
                              <m:r>
                                <a:rPr lang="en-US" altLang="ja-JP" sz="2200" b="0" i="1">
                                  <a:latin typeface="Cambria Math" panose="02040503050406030204" pitchFamily="18" charset="0"/>
                                </a:rPr>
                                <m:t>4</m:t>
                              </m:r>
                            </m:sup>
                          </m:sSup>
                        </m:num>
                        <m:den>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Al</m:t>
                                  </m:r>
                                </m:e>
                                <m:sup>
                                  <m:r>
                                    <a:rPr lang="en-US" altLang="ja-JP" sz="2200">
                                      <a:latin typeface="Cambria Math" panose="02040503050406030204" pitchFamily="18" charset="0"/>
                                    </a:rPr>
                                    <m:t>3+</m:t>
                                  </m:r>
                                </m:sup>
                              </m:sSup>
                            </m:e>
                          </m:d>
                          <m:r>
                            <a:rPr lang="en-US" altLang="ja-JP" sz="220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i="1">
                                  <a:latin typeface="Cambria Math" panose="02040503050406030204" pitchFamily="18" charset="0"/>
                                </a:rPr>
                                <m:t>𝑥</m:t>
                              </m:r>
                            </m:e>
                            <m:sub>
                              <m:r>
                                <a:rPr lang="en-US" altLang="ja-JP" sz="2200" b="0" i="1">
                                  <a:latin typeface="Cambria Math" panose="02040503050406030204" pitchFamily="18" charset="0"/>
                                </a:rPr>
                                <m:t>1</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2</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3</m:t>
                              </m:r>
                            </m:sub>
                          </m:sSub>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a:latin typeface="Cambria Math" panose="02040503050406030204" pitchFamily="18" charset="0"/>
                                </a:rPr>
                                <m:t>4</m:t>
                              </m:r>
                            </m:sub>
                          </m:sSub>
                        </m:den>
                      </m:f>
                      <m:r>
                        <a:rPr lang="en-US" altLang="ja-JP" sz="2200" i="1">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𝐾</m:t>
                          </m:r>
                        </m:e>
                        <m:sub>
                          <m:r>
                            <a:rPr lang="en-US" altLang="ja-JP" sz="2200" b="0" i="1">
                              <a:latin typeface="Cambria Math" panose="02040503050406030204" pitchFamily="18" charset="0"/>
                            </a:rPr>
                            <m:t>4</m:t>
                          </m:r>
                        </m:sub>
                      </m:sSub>
                    </m:oMath>
                  </m:oMathPara>
                </a14:m>
                <a:endParaRPr lang="en-US" altLang="ja-JP" sz="2200" dirty="0"/>
              </a:p>
              <a:p>
                <a:pPr marL="0" indent="0">
                  <a:lnSpc>
                    <a:spcPct val="50000"/>
                  </a:lnSpc>
                  <a:buNone/>
                </a:pPr>
                <a:endParaRPr lang="en-US" altLang="ja-JP" sz="2200" dirty="0"/>
              </a:p>
              <a:p>
                <a:pPr marL="0" indent="0">
                  <a:lnSpc>
                    <a:spcPct val="120000"/>
                  </a:lnSpc>
                  <a:buNone/>
                </a:pPr>
                <a14:m>
                  <m:oMathPara xmlns:m="http://schemas.openxmlformats.org/officeDocument/2006/math">
                    <m:oMathParaPr>
                      <m:jc m:val="left"/>
                    </m:oMathParaPr>
                    <m:oMath xmlns:m="http://schemas.openxmlformats.org/officeDocument/2006/math">
                      <m:sSub>
                        <m:sSubPr>
                          <m:ctrlPr>
                            <a:rPr lang="en-US" altLang="ja-JP" sz="2200" i="1">
                              <a:latin typeface="Cambria Math" panose="02040503050406030204" pitchFamily="18" charset="0"/>
                            </a:rPr>
                          </m:ctrlPr>
                        </m:sSubPr>
                        <m:e>
                          <m:d>
                            <m:dPr>
                              <m:begChr m:val="["/>
                              <m:endChr m:val="]"/>
                              <m:ctrlPr>
                                <a:rPr lang="en-US" altLang="ja-JP" sz="2200" i="1">
                                  <a:latin typeface="Cambria Math" panose="02040503050406030204" pitchFamily="18" charset="0"/>
                                </a:rPr>
                              </m:ctrlPr>
                            </m:dPr>
                            <m:e>
                              <m:sSup>
                                <m:sSupPr>
                                  <m:ctrlPr>
                                    <a:rPr lang="en-US" altLang="ja-JP" sz="2200" i="1">
                                      <a:latin typeface="Cambria Math" panose="02040503050406030204" pitchFamily="18" charset="0"/>
                                    </a:rPr>
                                  </m:ctrlPr>
                                </m:sSupPr>
                                <m:e>
                                  <m:r>
                                    <m:rPr>
                                      <m:sty m:val="p"/>
                                    </m:rPr>
                                    <a:rPr lang="en-US" altLang="ja-JP" sz="2200">
                                      <a:latin typeface="Cambria Math" panose="02040503050406030204" pitchFamily="18" charset="0"/>
                                    </a:rPr>
                                    <m:t>H</m:t>
                                  </m:r>
                                </m:e>
                                <m:sup>
                                  <m:r>
                                    <a:rPr lang="en-US" altLang="ja-JP" sz="2200">
                                      <a:latin typeface="Cambria Math" panose="02040503050406030204" pitchFamily="18" charset="0"/>
                                    </a:rPr>
                                    <m:t>+</m:t>
                                  </m:r>
                                </m:sup>
                              </m:sSup>
                            </m:e>
                          </m:d>
                        </m:e>
                        <m:sub>
                          <m:r>
                            <a:rPr lang="en-US" altLang="ja-JP" sz="2200" b="0" i="1">
                              <a:latin typeface="Cambria Math" panose="02040503050406030204" pitchFamily="18" charset="0"/>
                            </a:rPr>
                            <m:t>𝑎</m:t>
                          </m:r>
                        </m:sub>
                      </m:sSub>
                      <m:d>
                        <m:dPr>
                          <m:ctrlPr>
                            <a:rPr lang="en-US" altLang="ja-JP" sz="2200" b="0" i="1">
                              <a:latin typeface="Cambria Math" panose="02040503050406030204" pitchFamily="18" charset="0"/>
                            </a:rPr>
                          </m:ctrlPr>
                        </m:dPr>
                        <m:e>
                          <m:d>
                            <m:dPr>
                              <m:begChr m:val="["/>
                              <m:endChr m:val="]"/>
                              <m:ctrlPr>
                                <a:rPr lang="en-US" altLang="ja-JP" sz="2200" b="0" i="1">
                                  <a:latin typeface="Cambria Math" panose="02040503050406030204" pitchFamily="18" charset="0"/>
                                </a:rPr>
                              </m:ctrlPr>
                            </m:dPr>
                            <m:e>
                              <m:sSup>
                                <m:sSupPr>
                                  <m:ctrlPr>
                                    <a:rPr lang="en-US" altLang="ja-JP" sz="2200" b="0" i="1">
                                      <a:latin typeface="Cambria Math" panose="02040503050406030204" pitchFamily="18" charset="0"/>
                                    </a:rPr>
                                  </m:ctrlPr>
                                </m:sSupPr>
                                <m:e>
                                  <m:r>
                                    <m:rPr>
                                      <m:sty m:val="p"/>
                                    </m:rPr>
                                    <a:rPr lang="en-US" altLang="ja-JP" sz="2200" b="0">
                                      <a:latin typeface="Cambria Math" panose="02040503050406030204" pitchFamily="18" charset="0"/>
                                    </a:rPr>
                                    <m:t>OH</m:t>
                                  </m:r>
                                </m:e>
                                <m:sup>
                                  <m:r>
                                    <a:rPr lang="en-US" altLang="ja-JP" sz="2200" b="0" i="1">
                                      <a:latin typeface="Cambria Math" panose="02040503050406030204" pitchFamily="18" charset="0"/>
                                    </a:rPr>
                                    <m:t>−</m:t>
                                  </m:r>
                                </m:sup>
                              </m:sSup>
                            </m:e>
                          </m:d>
                          <m:r>
                            <a:rPr lang="en-US" altLang="ja-JP" sz="2200" b="0" i="1">
                              <a:latin typeface="Cambria Math" panose="02040503050406030204" pitchFamily="18" charset="0"/>
                            </a:rPr>
                            <m:t>+</m:t>
                          </m:r>
                          <m:sSub>
                            <m:sSubPr>
                              <m:ctrlPr>
                                <a:rPr lang="en-US" altLang="ja-JP" sz="2200" b="0" i="1" smtClean="0">
                                  <a:latin typeface="Cambria Math" panose="02040503050406030204" pitchFamily="18" charset="0"/>
                                </a:rPr>
                              </m:ctrlPr>
                            </m:sSubPr>
                            <m:e>
                              <m:r>
                                <a:rPr lang="en-US" altLang="ja-JP" sz="2200" b="0" i="1">
                                  <a:latin typeface="Cambria Math" panose="02040503050406030204" pitchFamily="18" charset="0"/>
                                </a:rPr>
                                <m:t>𝑥</m:t>
                              </m:r>
                            </m:e>
                            <m:sub>
                              <m:r>
                                <a:rPr lang="en-US" altLang="ja-JP" sz="2200" b="0" i="1" smtClean="0">
                                  <a:latin typeface="Cambria Math" panose="02040503050406030204" pitchFamily="18" charset="0"/>
                                </a:rPr>
                                <m:t>5</m:t>
                              </m:r>
                            </m:sub>
                          </m:sSub>
                        </m:e>
                      </m:d>
                      <m:r>
                        <a:rPr lang="en-US" altLang="ja-JP" sz="2200" b="0" i="1">
                          <a:latin typeface="Cambria Math" panose="02040503050406030204" pitchFamily="18" charset="0"/>
                        </a:rPr>
                        <m:t>=</m:t>
                      </m:r>
                      <m:sSub>
                        <m:sSubPr>
                          <m:ctrlPr>
                            <a:rPr lang="en-US" altLang="ja-JP" sz="2200" b="0" i="1">
                              <a:latin typeface="Cambria Math" panose="02040503050406030204" pitchFamily="18" charset="0"/>
                            </a:rPr>
                          </m:ctrlPr>
                        </m:sSubPr>
                        <m:e>
                          <m:r>
                            <a:rPr lang="en-US" altLang="ja-JP" sz="2200" b="0" i="1">
                              <a:latin typeface="Cambria Math" panose="02040503050406030204" pitchFamily="18" charset="0"/>
                            </a:rPr>
                            <m:t>𝐾</m:t>
                          </m:r>
                        </m:e>
                        <m:sub>
                          <m:r>
                            <a:rPr lang="en-US" altLang="ja-JP" sz="2200" b="0" i="1">
                              <a:latin typeface="Cambria Math" panose="02040503050406030204" pitchFamily="18" charset="0"/>
                            </a:rPr>
                            <m:t>𝑤</m:t>
                          </m:r>
                        </m:sub>
                      </m:sSub>
                    </m:oMath>
                  </m:oMathPara>
                </a14:m>
                <a:endParaRPr kumimoji="1" lang="en-US" altLang="ja-JP" sz="22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07000" y="774000"/>
                <a:ext cx="8937000" cy="4824000"/>
              </a:xfrm>
              <a:blipFill rotWithShape="0">
                <a:blip r:embed="rId2"/>
                <a:stretch>
                  <a:fillRect l="-1228" r="-3001"/>
                </a:stretch>
              </a:blipFill>
            </p:spPr>
            <p:txBody>
              <a:bodyPr/>
              <a:lstStyle/>
              <a:p>
                <a:r>
                  <a:rPr lang="ja-JP" altLang="en-US">
                    <a:noFill/>
                  </a:rPr>
                  <a:t> </a:t>
                </a:r>
              </a:p>
            </p:txBody>
          </p:sp>
        </mc:Fallback>
      </mc:AlternateContent>
      <p:sp>
        <p:nvSpPr>
          <p:cNvPr id="4" name="テキスト ボックス 3"/>
          <p:cNvSpPr txBox="1"/>
          <p:nvPr/>
        </p:nvSpPr>
        <p:spPr>
          <a:xfrm>
            <a:off x="5247000" y="2844000"/>
            <a:ext cx="3570208" cy="1200329"/>
          </a:xfrm>
          <a:prstGeom prst="rect">
            <a:avLst/>
          </a:prstGeom>
          <a:noFill/>
        </p:spPr>
        <p:txBody>
          <a:bodyPr wrap="none" rtlCol="0">
            <a:spAutoFit/>
          </a:bodyPr>
          <a:lstStyle/>
          <a:p>
            <a:r>
              <a:rPr kumimoji="1" lang="en-US" altLang="ja-JP" sz="2400" dirty="0" smtClean="0"/>
              <a:t>5</a:t>
            </a:r>
            <a:r>
              <a:rPr kumimoji="1" lang="ja-JP" altLang="en-US" sz="2400" dirty="0" smtClean="0"/>
              <a:t>元</a:t>
            </a:r>
            <a:r>
              <a:rPr kumimoji="1" lang="en-US" altLang="ja-JP" sz="2400" dirty="0" smtClean="0"/>
              <a:t>5</a:t>
            </a:r>
            <a:r>
              <a:rPr kumimoji="1" lang="ja-JP" altLang="en-US" sz="2400" dirty="0" smtClean="0"/>
              <a:t>次方程式となり，</a:t>
            </a:r>
            <a:endParaRPr kumimoji="1" lang="en-US" altLang="ja-JP" sz="2400" dirty="0" smtClean="0"/>
          </a:p>
          <a:p>
            <a:r>
              <a:rPr kumimoji="1" lang="ja-JP" altLang="en-US" sz="2400" dirty="0" smtClean="0"/>
              <a:t>解析的に解くのは困難．</a:t>
            </a:r>
            <a:endParaRPr kumimoji="1" lang="en-US" altLang="ja-JP" sz="2400" dirty="0" smtClean="0"/>
          </a:p>
          <a:p>
            <a:r>
              <a:rPr kumimoji="1" lang="ja-JP" altLang="en-US" sz="2400" dirty="0" smtClean="0"/>
              <a:t>そのため数値的に解く．</a:t>
            </a:r>
            <a:endParaRPr kumimoji="1" lang="ja-JP" altLang="en-US" sz="2400" dirty="0"/>
          </a:p>
        </p:txBody>
      </p:sp>
    </p:spTree>
    <p:extLst>
      <p:ext uri="{BB962C8B-B14F-4D97-AF65-F5344CB8AC3E}">
        <p14:creationId xmlns:p14="http://schemas.microsoft.com/office/powerpoint/2010/main" val="103557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88840"/>
            <a:ext cx="8857109" cy="1800200"/>
          </a:xfrm>
        </p:spPr>
        <p:txBody>
          <a:bodyPr/>
          <a:lstStyle/>
          <a:p>
            <a:pPr algn="ctr"/>
            <a:r>
              <a:rPr lang="ja-JP" altLang="en-US" dirty="0"/>
              <a:t>検証例題によるシミュレーター</a:t>
            </a:r>
            <a:r>
              <a:rPr lang="ja-JP" altLang="en-US" dirty="0" smtClean="0"/>
              <a:t>の検証</a:t>
            </a:r>
            <a:r>
              <a:rPr lang="ja-JP" altLang="en-US" dirty="0"/>
              <a:t/>
            </a:r>
            <a:br>
              <a:rPr lang="ja-JP" altLang="en-US" dirty="0"/>
            </a:br>
            <a:r>
              <a:rPr lang="en-US" altLang="ja-JP" sz="3600" dirty="0" smtClean="0">
                <a:solidFill>
                  <a:schemeClr val="tx1"/>
                </a:solidFill>
              </a:rPr>
              <a:t>GC/Al</a:t>
            </a:r>
            <a:r>
              <a:rPr lang="ja-JP" altLang="en-US" sz="3600" dirty="0" smtClean="0">
                <a:solidFill>
                  <a:schemeClr val="tx1"/>
                </a:solidFill>
              </a:rPr>
              <a:t>ガルバニック腐食</a:t>
            </a:r>
            <a:endParaRPr kumimoji="1" lang="ja-JP" altLang="en-US" sz="3600" dirty="0">
              <a:solidFill>
                <a:schemeClr val="tx1"/>
              </a:solidFill>
            </a:endParaRPr>
          </a:p>
        </p:txBody>
      </p:sp>
    </p:spTree>
    <p:extLst>
      <p:ext uri="{BB962C8B-B14F-4D97-AF65-F5344CB8AC3E}">
        <p14:creationId xmlns:p14="http://schemas.microsoft.com/office/powerpoint/2010/main" val="320230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研究背景</a:t>
            </a:r>
            <a:endParaRPr kumimoji="1" lang="ja-JP" altLang="en-US" dirty="0"/>
          </a:p>
        </p:txBody>
      </p:sp>
      <p:sp>
        <p:nvSpPr>
          <p:cNvPr id="3" name="コンテンツ プレースホルダー 2"/>
          <p:cNvSpPr>
            <a:spLocks noGrp="1"/>
          </p:cNvSpPr>
          <p:nvPr>
            <p:ph idx="1"/>
          </p:nvPr>
        </p:nvSpPr>
        <p:spPr>
          <a:xfrm>
            <a:off x="395288" y="828000"/>
            <a:ext cx="8496712" cy="4824000"/>
          </a:xfrm>
        </p:spPr>
        <p:txBody>
          <a:bodyPr/>
          <a:lstStyle/>
          <a:p>
            <a:pPr algn="just"/>
            <a:r>
              <a:rPr lang="ja-JP" altLang="en-US" b="0" kern="1200" dirty="0" smtClean="0">
                <a:solidFill>
                  <a:sysClr val="windowText" lastClr="000000"/>
                </a:solidFill>
              </a:rPr>
              <a:t>腐食に対して適切な対策を施すためには，どのように腐食するか評価することが必要．</a:t>
            </a:r>
            <a:r>
              <a:rPr lang="en-US" altLang="ja-JP" b="0" kern="1200" dirty="0" smtClean="0">
                <a:solidFill>
                  <a:sysClr val="windowText" lastClr="000000"/>
                </a:solidFill>
              </a:rPr>
              <a:t> </a:t>
            </a:r>
          </a:p>
          <a:p>
            <a:pPr algn="just"/>
            <a:r>
              <a:rPr lang="ja-JP" altLang="en-US" b="0" kern="1200" dirty="0" smtClean="0">
                <a:solidFill>
                  <a:sysClr val="windowText" lastClr="000000"/>
                </a:solidFill>
              </a:rPr>
              <a:t>これまでは促進試験装置やテストコースによる実験的手法による評価が行われてきたが，高コストと長い実験時間がネックとなってきた．</a:t>
            </a:r>
            <a:endParaRPr lang="en-US" altLang="ja-JP" b="0" kern="1200" dirty="0" smtClean="0">
              <a:solidFill>
                <a:sysClr val="windowText" lastClr="000000"/>
              </a:solidFill>
            </a:endParaRPr>
          </a:p>
          <a:p>
            <a:pPr marL="0" indent="0" algn="just">
              <a:buNone/>
            </a:pPr>
            <a:r>
              <a:rPr lang="ja-JP" altLang="en-US" b="0" kern="1200" dirty="0" smtClean="0">
                <a:solidFill>
                  <a:srgbClr val="FFC000"/>
                </a:solidFill>
              </a:rPr>
              <a:t>⇒</a:t>
            </a:r>
            <a:r>
              <a:rPr lang="ja-JP" altLang="en-US" b="0" kern="1200" dirty="0" smtClean="0">
                <a:solidFill>
                  <a:srgbClr val="FF0000"/>
                </a:solidFill>
              </a:rPr>
              <a:t>数値解析による低コストで高速な評価が必要とされている．</a:t>
            </a:r>
            <a:endParaRPr lang="en-US" altLang="ja-JP" b="0" kern="1200" dirty="0" smtClean="0">
              <a:solidFill>
                <a:srgbClr val="FF0000"/>
              </a:solidFill>
            </a:endParaRPr>
          </a:p>
          <a:p>
            <a:pPr algn="just"/>
            <a:endParaRPr lang="en-US" altLang="ja-JP" b="0" kern="1200" dirty="0">
              <a:solidFill>
                <a:sysClr val="windowText" lastClr="000000"/>
              </a:solidFill>
              <a:effectLst/>
            </a:endParaRPr>
          </a:p>
          <a:p>
            <a:pPr lvl="0"/>
            <a:endParaRPr lang="en-US" altLang="ja-JP" kern="1200" dirty="0" smtClean="0">
              <a:solidFill>
                <a:sysClr val="windowText" lastClr="000000"/>
              </a:solidFill>
              <a:effectLst/>
              <a:latin typeface="+mn-ea"/>
            </a:endParaRPr>
          </a:p>
          <a:p>
            <a:pPr lvl="0"/>
            <a:endParaRPr lang="en-US" altLang="ja-JP" kern="1200" dirty="0" smtClean="0">
              <a:solidFill>
                <a:sysClr val="windowText" lastClr="000000"/>
              </a:solidFill>
              <a:effectLst/>
              <a:latin typeface="+mn-ea"/>
            </a:endParaRPr>
          </a:p>
          <a:p>
            <a:pPr lvl="0"/>
            <a:endParaRPr lang="en-US" altLang="ja-JP" kern="1200" dirty="0">
              <a:solidFill>
                <a:sysClr val="windowText" lastClr="000000"/>
              </a:solidFill>
              <a:effectLst/>
              <a:latin typeface="+mn-ea"/>
            </a:endParaRPr>
          </a:p>
          <a:p>
            <a:pPr marL="0" lvl="0" indent="0">
              <a:buNone/>
            </a:pPr>
            <a:endParaRPr lang="en-US" altLang="ja-JP" kern="1200" dirty="0" smtClean="0">
              <a:solidFill>
                <a:sysClr val="windowText" lastClr="000000"/>
              </a:solidFill>
              <a:effectLst/>
              <a:latin typeface="+mn-ea"/>
            </a:endParaRPr>
          </a:p>
          <a:p>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956" y="3501008"/>
            <a:ext cx="4465532" cy="2515584"/>
          </a:xfrm>
          <a:prstGeom prst="rect">
            <a:avLst/>
          </a:prstGeom>
        </p:spPr>
      </p:pic>
      <p:sp>
        <p:nvSpPr>
          <p:cNvPr id="7" name="テキスト ボックス 6"/>
          <p:cNvSpPr txBox="1"/>
          <p:nvPr/>
        </p:nvSpPr>
        <p:spPr>
          <a:xfrm>
            <a:off x="395968" y="3861048"/>
            <a:ext cx="4102988" cy="1754326"/>
          </a:xfrm>
          <a:prstGeom prst="rect">
            <a:avLst/>
          </a:prstGeom>
          <a:noFill/>
        </p:spPr>
        <p:txBody>
          <a:bodyPr wrap="square" rtlCol="0">
            <a:spAutoFit/>
          </a:bodyPr>
          <a:lstStyle/>
          <a:p>
            <a:r>
              <a:rPr lang="en-US" altLang="ja-JP" dirty="0"/>
              <a:t>Fig</a:t>
            </a:r>
            <a:r>
              <a:rPr lang="en-US" altLang="ja-JP" dirty="0" smtClean="0"/>
              <a:t>. multi-material designed vehicle</a:t>
            </a:r>
          </a:p>
          <a:p>
            <a:r>
              <a:rPr lang="ja-JP" altLang="en-US" dirty="0" smtClean="0"/>
              <a:t>上部</a:t>
            </a:r>
            <a:r>
              <a:rPr lang="ja-JP" altLang="en-US" dirty="0"/>
              <a:t>モジュール</a:t>
            </a:r>
            <a:r>
              <a:rPr lang="ja-JP" altLang="en-US" dirty="0" smtClean="0"/>
              <a:t>が</a:t>
            </a:r>
            <a:r>
              <a:rPr lang="en-US" altLang="ja-JP" dirty="0" smtClean="0"/>
              <a:t>CFRP</a:t>
            </a:r>
            <a:r>
              <a:rPr lang="ja-JP" altLang="en-US" dirty="0" err="1" smtClean="0"/>
              <a:t>，</a:t>
            </a:r>
            <a:r>
              <a:rPr lang="ja-JP" altLang="en-US" dirty="0" smtClean="0"/>
              <a:t>下部モジュールがアルミニウムで構成される．</a:t>
            </a:r>
            <a:endParaRPr lang="en-US" altLang="ja-JP" dirty="0" smtClean="0"/>
          </a:p>
          <a:p>
            <a:r>
              <a:rPr lang="en-US" altLang="ja-JP" dirty="0"/>
              <a:t>BMW Japan Corp</a:t>
            </a:r>
            <a:r>
              <a:rPr lang="en-US" altLang="ja-JP" dirty="0" smtClean="0"/>
              <a:t>.</a:t>
            </a:r>
            <a:r>
              <a:rPr lang="ja-JP" altLang="en-US" dirty="0" smtClean="0"/>
              <a:t>から引用</a:t>
            </a:r>
            <a:endParaRPr lang="en-US" altLang="ja-JP" dirty="0"/>
          </a:p>
          <a:p>
            <a:r>
              <a:rPr lang="en-GB" altLang="ja-JP" dirty="0" smtClean="0"/>
              <a:t>http</a:t>
            </a:r>
            <a:r>
              <a:rPr lang="en-GB" altLang="ja-JP" dirty="0"/>
              <a:t>://www.bmw.co.jp/jp/ja/insights/corporation/bmwi/concept.html</a:t>
            </a:r>
            <a:endParaRPr lang="ja-JP" altLang="en-US" dirty="0"/>
          </a:p>
        </p:txBody>
      </p:sp>
    </p:spTree>
    <p:extLst>
      <p:ext uri="{BB962C8B-B14F-4D97-AF65-F5344CB8AC3E}">
        <p14:creationId xmlns:p14="http://schemas.microsoft.com/office/powerpoint/2010/main" val="1664968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実験概要</a:t>
            </a:r>
            <a:endParaRPr kumimoji="1" lang="ja-JP" altLang="en-US" dirty="0"/>
          </a:p>
        </p:txBody>
      </p:sp>
      <p:sp>
        <p:nvSpPr>
          <p:cNvPr id="3" name="コンテンツ プレースホルダー 2"/>
          <p:cNvSpPr>
            <a:spLocks noGrp="1"/>
          </p:cNvSpPr>
          <p:nvPr>
            <p:ph idx="1"/>
          </p:nvPr>
        </p:nvSpPr>
        <p:spPr>
          <a:xfrm>
            <a:off x="72008" y="620688"/>
            <a:ext cx="3275856" cy="5193288"/>
          </a:xfrm>
        </p:spPr>
        <p:txBody>
          <a:bodyPr/>
          <a:lstStyle/>
          <a:p>
            <a:pPr algn="just"/>
            <a:r>
              <a:rPr lang="ja-JP" altLang="en-US" b="0" dirty="0" smtClean="0"/>
              <a:t>試験片は電極</a:t>
            </a:r>
            <a:r>
              <a:rPr lang="ja-JP" altLang="en-US" b="0" dirty="0"/>
              <a:t>となる板状の</a:t>
            </a:r>
            <a:r>
              <a:rPr lang="en-US" altLang="ja-JP" b="0" dirty="0"/>
              <a:t>GC</a:t>
            </a:r>
            <a:r>
              <a:rPr lang="ja-JP" altLang="en-US" b="0" dirty="0" smtClean="0"/>
              <a:t>と純アルミニウム</a:t>
            </a:r>
            <a:r>
              <a:rPr lang="en-US" altLang="ja-JP" b="0" dirty="0" smtClean="0"/>
              <a:t>(A1050)</a:t>
            </a:r>
            <a:r>
              <a:rPr lang="ja-JP" altLang="en-US" b="0" dirty="0" smtClean="0"/>
              <a:t>の</a:t>
            </a:r>
            <a:r>
              <a:rPr lang="ja-JP" altLang="en-US" b="0" dirty="0"/>
              <a:t>一辺をコーキング剤で接着した</a:t>
            </a:r>
            <a:r>
              <a:rPr lang="ja-JP" altLang="en-US" b="0" dirty="0" smtClean="0"/>
              <a:t>もの．</a:t>
            </a:r>
            <a:endParaRPr lang="en-US" altLang="ja-JP" b="0" dirty="0"/>
          </a:p>
          <a:p>
            <a:pPr algn="just"/>
            <a:r>
              <a:rPr lang="ja-JP" altLang="en-US" b="0" dirty="0"/>
              <a:t>試験片上に</a:t>
            </a:r>
            <a:r>
              <a:rPr lang="en-US" altLang="ja-JP" b="0" dirty="0"/>
              <a:t>NaCl</a:t>
            </a:r>
            <a:r>
              <a:rPr lang="ja-JP" altLang="en-US" b="0" dirty="0"/>
              <a:t>溶液膜を張り，電極間を電流計で導通させて腐食を発生させた．</a:t>
            </a:r>
            <a:endParaRPr lang="en-US" altLang="ja-JP" b="0" dirty="0"/>
          </a:p>
        </p:txBody>
      </p:sp>
      <p:sp>
        <p:nvSpPr>
          <p:cNvPr id="4" name="テキスト ボックス 3"/>
          <p:cNvSpPr txBox="1"/>
          <p:nvPr/>
        </p:nvSpPr>
        <p:spPr>
          <a:xfrm>
            <a:off x="4656180" y="1215429"/>
            <a:ext cx="679325" cy="464253"/>
          </a:xfrm>
          <a:prstGeom prst="rect">
            <a:avLst/>
          </a:prstGeom>
          <a:noFill/>
        </p:spPr>
        <p:txBody>
          <a:bodyPr wrap="none" rtlCol="0">
            <a:spAutoFit/>
          </a:bodyPr>
          <a:lstStyle/>
          <a:p>
            <a:r>
              <a:rPr kumimoji="1" lang="en-US" altLang="ja-JP" sz="2000" dirty="0" smtClean="0">
                <a:solidFill>
                  <a:schemeClr val="bg1"/>
                </a:solidFill>
              </a:rPr>
              <a:t>GC</a:t>
            </a:r>
            <a:endParaRPr kumimoji="1" lang="ja-JP" altLang="en-US" dirty="0">
              <a:solidFill>
                <a:schemeClr val="bg1"/>
              </a:solidFill>
            </a:endParaRPr>
          </a:p>
        </p:txBody>
      </p:sp>
      <p:sp>
        <p:nvSpPr>
          <p:cNvPr id="7" name="テキスト ボックス 6"/>
          <p:cNvSpPr txBox="1"/>
          <p:nvPr/>
        </p:nvSpPr>
        <p:spPr>
          <a:xfrm>
            <a:off x="6460319" y="1215429"/>
            <a:ext cx="493812" cy="464253"/>
          </a:xfrm>
          <a:prstGeom prst="rect">
            <a:avLst/>
          </a:prstGeom>
          <a:noFill/>
        </p:spPr>
        <p:txBody>
          <a:bodyPr wrap="none" rtlCol="0">
            <a:spAutoFit/>
          </a:bodyPr>
          <a:lstStyle/>
          <a:p>
            <a:r>
              <a:rPr lang="en-US" altLang="ja-JP" sz="2000" dirty="0" smtClean="0">
                <a:solidFill>
                  <a:schemeClr val="bg1"/>
                </a:solidFill>
              </a:rPr>
              <a:t>Al</a:t>
            </a:r>
            <a:endParaRPr kumimoji="1" lang="ja-JP" altLang="en-US" dirty="0">
              <a:solidFill>
                <a:schemeClr val="bg1"/>
              </a:solidFill>
            </a:endParaRPr>
          </a:p>
        </p:txBody>
      </p:sp>
      <p:cxnSp>
        <p:nvCxnSpPr>
          <p:cNvPr id="8" name="直線矢印コネクタ 7"/>
          <p:cNvCxnSpPr/>
          <p:nvPr/>
        </p:nvCxnSpPr>
        <p:spPr bwMode="auto">
          <a:xfrm>
            <a:off x="8172400" y="1196752"/>
            <a:ext cx="0" cy="1455013"/>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8254013" y="1700808"/>
            <a:ext cx="889987" cy="369332"/>
          </a:xfrm>
          <a:prstGeom prst="rect">
            <a:avLst/>
          </a:prstGeom>
          <a:noFill/>
        </p:spPr>
        <p:txBody>
          <a:bodyPr wrap="none" rtlCol="0">
            <a:spAutoFit/>
          </a:bodyPr>
          <a:lstStyle/>
          <a:p>
            <a:r>
              <a:rPr lang="en-US" altLang="ja-JP" dirty="0" smtClean="0"/>
              <a:t>50</a:t>
            </a:r>
            <a:r>
              <a:rPr kumimoji="1" lang="en-US" altLang="ja-JP" dirty="0" smtClean="0"/>
              <a:t> mm</a:t>
            </a:r>
            <a:endParaRPr kumimoji="1" lang="ja-JP" altLang="en-US" dirty="0"/>
          </a:p>
        </p:txBody>
      </p:sp>
      <p:pic>
        <p:nvPicPr>
          <p:cNvPr id="35" name="図 3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635896" y="764704"/>
            <a:ext cx="4313700" cy="2322266"/>
          </a:xfrm>
          <a:prstGeom prst="rect">
            <a:avLst/>
          </a:prstGeom>
        </p:spPr>
      </p:pic>
      <p:grpSp>
        <p:nvGrpSpPr>
          <p:cNvPr id="37" name="グループ化 36"/>
          <p:cNvGrpSpPr/>
          <p:nvPr/>
        </p:nvGrpSpPr>
        <p:grpSpPr>
          <a:xfrm>
            <a:off x="3707904" y="3933056"/>
            <a:ext cx="5112568" cy="1872208"/>
            <a:chOff x="252000" y="3789000"/>
            <a:chExt cx="8831040" cy="2700000"/>
          </a:xfrm>
        </p:grpSpPr>
        <p:sp>
          <p:nvSpPr>
            <p:cNvPr id="38" name="正方形/長方形 37"/>
            <p:cNvSpPr/>
            <p:nvPr/>
          </p:nvSpPr>
          <p:spPr>
            <a:xfrm>
              <a:off x="252000" y="3789000"/>
              <a:ext cx="7920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39" name="正方形/長方形 38"/>
            <p:cNvSpPr/>
            <p:nvPr/>
          </p:nvSpPr>
          <p:spPr>
            <a:xfrm>
              <a:off x="612000" y="4149000"/>
              <a:ext cx="7200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0" name="正方形/長方形 39"/>
            <p:cNvSpPr/>
            <p:nvPr/>
          </p:nvSpPr>
          <p:spPr>
            <a:xfrm>
              <a:off x="4572000" y="4869000"/>
              <a:ext cx="3600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1" name="正方形/長方形 40"/>
            <p:cNvSpPr/>
            <p:nvPr/>
          </p:nvSpPr>
          <p:spPr>
            <a:xfrm>
              <a:off x="252000" y="4869000"/>
              <a:ext cx="3600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2" name="テキスト ボックス 41"/>
            <p:cNvSpPr txBox="1"/>
            <p:nvPr/>
          </p:nvSpPr>
          <p:spPr>
            <a:xfrm>
              <a:off x="3672000" y="4329000"/>
              <a:ext cx="944489"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s</a:t>
              </a:r>
              <a:r>
                <a:rPr lang="en-US" altLang="ja-JP" dirty="0" smtClean="0">
                  <a:solidFill>
                    <a:prstClr val="black"/>
                  </a:solidFill>
                  <a:latin typeface="Calibri" panose="020F0502020204030204"/>
                  <a:ea typeface="ＭＳ Ｐゴシック" panose="020B0600070205080204" pitchFamily="50" charset="-128"/>
                </a:rPr>
                <a:t>olution</a:t>
              </a:r>
              <a:endParaRPr lang="ja-JP" altLang="en-US" dirty="0">
                <a:solidFill>
                  <a:prstClr val="black"/>
                </a:solidFill>
                <a:latin typeface="Calibri" panose="020F0502020204030204"/>
                <a:ea typeface="ＭＳ Ｐゴシック" panose="020B0600070205080204" pitchFamily="50" charset="-128"/>
              </a:endParaRPr>
            </a:p>
          </p:txBody>
        </p:sp>
        <p:sp>
          <p:nvSpPr>
            <p:cNvPr id="43" name="テキスト ボックス 42"/>
            <p:cNvSpPr txBox="1"/>
            <p:nvPr/>
          </p:nvSpPr>
          <p:spPr>
            <a:xfrm>
              <a:off x="4032000" y="3789000"/>
              <a:ext cx="428322"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air</a:t>
              </a:r>
              <a:endParaRPr lang="ja-JP" altLang="en-US"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6192000" y="4869000"/>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1872000" y="4869000"/>
              <a:ext cx="453970" cy="369332"/>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46" name="直線矢印コネクタ 45"/>
            <p:cNvCxnSpPr/>
            <p:nvPr/>
          </p:nvCxnSpPr>
          <p:spPr>
            <a:xfrm>
              <a:off x="61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47" name="直線矢印コネクタ 46"/>
            <p:cNvCxnSpPr/>
            <p:nvPr/>
          </p:nvCxnSpPr>
          <p:spPr>
            <a:xfrm>
              <a:off x="457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48" name="テキスト ボックス 47"/>
            <p:cNvSpPr txBox="1"/>
            <p:nvPr/>
          </p:nvSpPr>
          <p:spPr>
            <a:xfrm>
              <a:off x="169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49" name="テキスト ボックス 48"/>
            <p:cNvSpPr txBox="1"/>
            <p:nvPr/>
          </p:nvSpPr>
          <p:spPr>
            <a:xfrm>
              <a:off x="601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50" name="直線矢印コネクタ 49"/>
            <p:cNvCxnSpPr/>
            <p:nvPr/>
          </p:nvCxnSpPr>
          <p:spPr>
            <a:xfrm flipH="1">
              <a:off x="3852000" y="5589000"/>
              <a:ext cx="720000" cy="3367"/>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1" name="直線矢印コネクタ 50"/>
            <p:cNvCxnSpPr/>
            <p:nvPr/>
          </p:nvCxnSpPr>
          <p:spPr>
            <a:xfrm>
              <a:off x="8352000" y="4149000"/>
              <a:ext cx="119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2" name="テキスト ボックス 51"/>
            <p:cNvSpPr txBox="1"/>
            <p:nvPr/>
          </p:nvSpPr>
          <p:spPr>
            <a:xfrm>
              <a:off x="3852000" y="5589000"/>
              <a:ext cx="670376"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1mm</a:t>
              </a:r>
              <a:endParaRPr lang="ja-JP" altLang="en-US" dirty="0">
                <a:solidFill>
                  <a:prstClr val="black"/>
                </a:solidFill>
                <a:latin typeface="Calibri" panose="020F0502020204030204"/>
                <a:ea typeface="ＭＳ Ｐゴシック" panose="020B0600070205080204" pitchFamily="50" charset="-128"/>
              </a:endParaRPr>
            </a:p>
          </p:txBody>
        </p:sp>
        <p:sp>
          <p:nvSpPr>
            <p:cNvPr id="53" name="テキスト ボックス 52"/>
            <p:cNvSpPr txBox="1"/>
            <p:nvPr/>
          </p:nvSpPr>
          <p:spPr>
            <a:xfrm>
              <a:off x="8359765" y="4329000"/>
              <a:ext cx="72327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54" name="正方形/長方形 53"/>
            <p:cNvSpPr/>
            <p:nvPr/>
          </p:nvSpPr>
          <p:spPr>
            <a:xfrm>
              <a:off x="3852000" y="4869000"/>
              <a:ext cx="720000" cy="36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cxnSp>
          <p:nvCxnSpPr>
            <p:cNvPr id="56" name="直線コネクタ 55"/>
            <p:cNvCxnSpPr/>
            <p:nvPr/>
          </p:nvCxnSpPr>
          <p:spPr>
            <a:xfrm>
              <a:off x="313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4032000" y="612900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mtClean="0"/>
                <a:t>A</a:t>
              </a:r>
              <a:endParaRPr kumimoji="1" lang="ja-JP" altLang="en-US"/>
            </a:p>
          </p:txBody>
        </p:sp>
        <p:cxnSp>
          <p:nvCxnSpPr>
            <p:cNvPr id="58" name="直線コネクタ 57"/>
            <p:cNvCxnSpPr>
              <a:stCxn id="57" idx="2"/>
            </p:cNvCxnSpPr>
            <p:nvPr/>
          </p:nvCxnSpPr>
          <p:spPr>
            <a:xfrm flipH="1">
              <a:off x="313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endCxn id="57" idx="6"/>
            </p:cNvCxnSpPr>
            <p:nvPr/>
          </p:nvCxnSpPr>
          <p:spPr>
            <a:xfrm flipH="1">
              <a:off x="439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29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5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sp>
          <p:nvSpPr>
            <p:cNvPr id="62" name="正方形/長方形 61"/>
            <p:cNvSpPr/>
            <p:nvPr/>
          </p:nvSpPr>
          <p:spPr>
            <a:xfrm>
              <a:off x="781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grpSp>
      <p:sp>
        <p:nvSpPr>
          <p:cNvPr id="5" name="テキスト ボックス 4"/>
          <p:cNvSpPr txBox="1"/>
          <p:nvPr/>
        </p:nvSpPr>
        <p:spPr>
          <a:xfrm>
            <a:off x="3707904" y="332656"/>
            <a:ext cx="2920671" cy="369332"/>
          </a:xfrm>
          <a:prstGeom prst="rect">
            <a:avLst/>
          </a:prstGeom>
          <a:noFill/>
        </p:spPr>
        <p:txBody>
          <a:bodyPr wrap="none" rtlCol="0">
            <a:spAutoFit/>
          </a:bodyPr>
          <a:lstStyle/>
          <a:p>
            <a:r>
              <a:rPr kumimoji="1" lang="ja-JP" altLang="en-US" u="sng" dirty="0" smtClean="0"/>
              <a:t>試験片写真（</a:t>
            </a:r>
            <a:r>
              <a:rPr kumimoji="1" lang="en-US" altLang="ja-JP" u="sng" dirty="0" smtClean="0"/>
              <a:t>TOP VIEW</a:t>
            </a:r>
            <a:r>
              <a:rPr kumimoji="1" lang="ja-JP" altLang="en-US" u="sng" dirty="0" smtClean="0"/>
              <a:t>）</a:t>
            </a:r>
            <a:endParaRPr kumimoji="1" lang="ja-JP" altLang="en-US" u="sng" dirty="0"/>
          </a:p>
        </p:txBody>
      </p:sp>
      <p:sp>
        <p:nvSpPr>
          <p:cNvPr id="36" name="テキスト ボックス 35"/>
          <p:cNvSpPr txBox="1"/>
          <p:nvPr/>
        </p:nvSpPr>
        <p:spPr>
          <a:xfrm>
            <a:off x="3707904" y="3573016"/>
            <a:ext cx="2993127" cy="369332"/>
          </a:xfrm>
          <a:prstGeom prst="rect">
            <a:avLst/>
          </a:prstGeom>
          <a:noFill/>
        </p:spPr>
        <p:txBody>
          <a:bodyPr wrap="none" rtlCol="0">
            <a:spAutoFit/>
          </a:bodyPr>
          <a:lstStyle/>
          <a:p>
            <a:r>
              <a:rPr lang="ja-JP" altLang="en-US" u="sng" dirty="0" smtClean="0"/>
              <a:t>側面概略図</a:t>
            </a:r>
            <a:r>
              <a:rPr kumimoji="1" lang="ja-JP" altLang="en-US" u="sng" dirty="0" smtClean="0"/>
              <a:t>（</a:t>
            </a:r>
            <a:r>
              <a:rPr lang="en-US" altLang="ja-JP" u="sng" dirty="0" smtClean="0"/>
              <a:t>SIDE</a:t>
            </a:r>
            <a:r>
              <a:rPr kumimoji="1" lang="en-US" altLang="ja-JP" u="sng" dirty="0" smtClean="0"/>
              <a:t> VIEW</a:t>
            </a:r>
            <a:r>
              <a:rPr kumimoji="1" lang="ja-JP" altLang="en-US" u="sng" dirty="0" smtClean="0"/>
              <a:t>）</a:t>
            </a:r>
            <a:endParaRPr kumimoji="1" lang="ja-JP" altLang="en-US" u="sng" dirty="0"/>
          </a:p>
        </p:txBody>
      </p:sp>
      <p:sp>
        <p:nvSpPr>
          <p:cNvPr id="63" name="テキスト ボックス 62"/>
          <p:cNvSpPr txBox="1"/>
          <p:nvPr/>
        </p:nvSpPr>
        <p:spPr>
          <a:xfrm>
            <a:off x="5742000" y="4644000"/>
            <a:ext cx="337988" cy="256099"/>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g</a:t>
            </a:r>
            <a:r>
              <a:rPr lang="en-US" altLang="ja-JP" dirty="0" smtClean="0">
                <a:solidFill>
                  <a:prstClr val="black"/>
                </a:solidFill>
                <a:latin typeface="Calibri" panose="020F0502020204030204"/>
                <a:ea typeface="ＭＳ Ｐゴシック" panose="020B0600070205080204" pitchFamily="50" charset="-128"/>
              </a:rPr>
              <a:t>lue</a:t>
            </a:r>
            <a:endParaRPr lang="ja-JP" altLang="en-US" dirty="0">
              <a:solidFill>
                <a:prstClr val="black"/>
              </a:solidFill>
              <a:latin typeface="Calibri" panose="020F0502020204030204"/>
              <a:ea typeface="ＭＳ Ｐゴシック" panose="020B0600070205080204" pitchFamily="50" charset="-128"/>
            </a:endParaRPr>
          </a:p>
        </p:txBody>
      </p:sp>
      <p:sp>
        <p:nvSpPr>
          <p:cNvPr id="6" name="テキスト ボックス 5"/>
          <p:cNvSpPr txBox="1"/>
          <p:nvPr/>
        </p:nvSpPr>
        <p:spPr>
          <a:xfrm>
            <a:off x="7362000" y="144000"/>
            <a:ext cx="1633781" cy="369332"/>
          </a:xfrm>
          <a:prstGeom prst="rect">
            <a:avLst/>
          </a:prstGeom>
          <a:noFill/>
        </p:spPr>
        <p:txBody>
          <a:bodyPr wrap="none" rtlCol="0">
            <a:spAutoFit/>
          </a:bodyPr>
          <a:lstStyle/>
          <a:p>
            <a:r>
              <a:rPr kumimoji="1" lang="en-US" altLang="ja-JP" dirty="0" smtClean="0"/>
              <a:t>pH</a:t>
            </a:r>
            <a:r>
              <a:rPr kumimoji="1" lang="ja-JP" altLang="en-US" dirty="0" smtClean="0"/>
              <a:t>ガラス電極</a:t>
            </a:r>
            <a:endParaRPr kumimoji="1" lang="ja-JP" altLang="en-US" dirty="0"/>
          </a:p>
        </p:txBody>
      </p:sp>
      <p:cxnSp>
        <p:nvCxnSpPr>
          <p:cNvPr id="11" name="直線矢印コネクタ 10"/>
          <p:cNvCxnSpPr>
            <a:stCxn id="6" idx="2"/>
          </p:cNvCxnSpPr>
          <p:nvPr/>
        </p:nvCxnSpPr>
        <p:spPr bwMode="auto">
          <a:xfrm flipH="1">
            <a:off x="4662006" y="513332"/>
            <a:ext cx="3516885" cy="485668"/>
          </a:xfrm>
          <a:prstGeom prst="straightConnector1">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矢印コネクタ 54"/>
          <p:cNvCxnSpPr>
            <a:stCxn id="6" idx="2"/>
          </p:cNvCxnSpPr>
          <p:nvPr/>
        </p:nvCxnSpPr>
        <p:spPr bwMode="auto">
          <a:xfrm flipH="1">
            <a:off x="7452006" y="513332"/>
            <a:ext cx="726885" cy="575668"/>
          </a:xfrm>
          <a:prstGeom prst="straightConnector1">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2501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実験概要</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2008" y="620688"/>
                <a:ext cx="3464992" cy="5193288"/>
              </a:xfrm>
            </p:spPr>
            <p:txBody>
              <a:bodyPr/>
              <a:lstStyle/>
              <a:p>
                <a:pPr algn="just"/>
                <a:r>
                  <a:rPr lang="ja-JP" altLang="en-US" dirty="0" smtClean="0"/>
                  <a:t>実験条件</a:t>
                </a:r>
                <a:endParaRPr lang="en-US" altLang="ja-JP" dirty="0" smtClean="0"/>
              </a:p>
              <a:p>
                <a:pPr lvl="1" algn="just"/>
                <a:r>
                  <a:rPr lang="ja-JP" altLang="en-US" dirty="0"/>
                  <a:t>腐食時間：</a:t>
                </a:r>
                <a:r>
                  <a:rPr lang="en-US" altLang="ja-JP" dirty="0"/>
                  <a:t>48</a:t>
                </a:r>
                <a:r>
                  <a:rPr lang="ja-JP" altLang="en-US" dirty="0"/>
                  <a:t>時間</a:t>
                </a:r>
              </a:p>
              <a:p>
                <a:pPr lvl="1" algn="just"/>
                <a:r>
                  <a:rPr lang="ja-JP" altLang="en-US" dirty="0"/>
                  <a:t>液膜厚さ：</a:t>
                </a:r>
                <a:r>
                  <a:rPr lang="en-US" altLang="ja-JP" dirty="0"/>
                  <a:t>2 mm</a:t>
                </a:r>
              </a:p>
              <a:p>
                <a:pPr lvl="1" algn="just"/>
                <a:r>
                  <a:rPr lang="ja-JP" altLang="en-US" dirty="0"/>
                  <a:t>電極面積：</a:t>
                </a:r>
                <a:r>
                  <a:rPr lang="en-US" altLang="ja-JP" dirty="0"/>
                  <a:t>40×50 </a:t>
                </a:r>
                <a14:m>
                  <m:oMath xmlns:m="http://schemas.openxmlformats.org/officeDocument/2006/math">
                    <m:r>
                      <m:rPr>
                        <m:sty m:val="p"/>
                      </m:rPr>
                      <a:rPr lang="en-US" altLang="ja-JP" b="0" i="0" smtClean="0">
                        <a:latin typeface="Cambria Math" panose="02040503050406030204" pitchFamily="18" charset="0"/>
                      </a:rPr>
                      <m:t>m</m:t>
                    </m:r>
                    <m:sSup>
                      <m:sSupPr>
                        <m:ctrlPr>
                          <a:rPr lang="en-US" altLang="ja-JP" b="0" i="1" smtClean="0">
                            <a:latin typeface="Cambria Math" panose="02040503050406030204" pitchFamily="18" charset="0"/>
                          </a:rPr>
                        </m:ctrlPr>
                      </m:sSupPr>
                      <m:e>
                        <m:r>
                          <m:rPr>
                            <m:sty m:val="p"/>
                          </m:rPr>
                          <a:rPr lang="en-US" altLang="ja-JP" b="0" i="0" smtClean="0">
                            <a:latin typeface="Cambria Math" panose="02040503050406030204" pitchFamily="18" charset="0"/>
                          </a:rPr>
                          <m:t>m</m:t>
                        </m:r>
                      </m:e>
                      <m:sup>
                        <m:r>
                          <a:rPr lang="en-US" altLang="ja-JP" b="0" i="0" smtClean="0">
                            <a:latin typeface="Cambria Math" panose="02040503050406030204" pitchFamily="18" charset="0"/>
                          </a:rPr>
                          <m:t>2</m:t>
                        </m:r>
                      </m:sup>
                    </m:sSup>
                  </m:oMath>
                </a14:m>
                <a:endParaRPr lang="en-US" altLang="ja-JP" dirty="0"/>
              </a:p>
              <a:p>
                <a:pPr lvl="1" algn="just"/>
                <a:r>
                  <a:rPr lang="en-US" altLang="ja-JP" dirty="0"/>
                  <a:t>NaCl</a:t>
                </a:r>
                <a:r>
                  <a:rPr lang="ja-JP" altLang="en-US" dirty="0"/>
                  <a:t>濃度：</a:t>
                </a:r>
                <a:r>
                  <a:rPr lang="en-US" altLang="ja-JP" dirty="0"/>
                  <a:t>0.5 wt%</a:t>
                </a:r>
              </a:p>
              <a:p>
                <a:pPr lvl="1" algn="just"/>
                <a:endParaRPr lang="en-US" altLang="ja-JP" b="0" dirty="0" smtClean="0"/>
              </a:p>
              <a:p>
                <a:r>
                  <a:rPr lang="ja-JP" altLang="en-US" dirty="0"/>
                  <a:t>湿度維持と二酸化炭素除去について</a:t>
                </a:r>
                <a:r>
                  <a:rPr lang="en-US" altLang="ja-JP" dirty="0"/>
                  <a:t/>
                </a:r>
                <a:br>
                  <a:rPr lang="en-US" altLang="ja-JP" dirty="0"/>
                </a:br>
                <a:r>
                  <a:rPr lang="ja-JP" altLang="en-US" b="0" dirty="0"/>
                  <a:t>試験片を水酸化ナトリウム溶液と共にアクリルケース内</a:t>
                </a:r>
                <a:r>
                  <a:rPr lang="ja-JP" altLang="en-US" b="0" dirty="0" smtClean="0"/>
                  <a:t>に設置した</a:t>
                </a:r>
                <a:r>
                  <a:rPr lang="ja-JP" altLang="en-US" b="0" dirty="0"/>
                  <a:t>．</a:t>
                </a:r>
              </a:p>
              <a:p>
                <a:pPr algn="just"/>
                <a:endParaRPr lang="en-US" altLang="ja-JP" b="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2008" y="620688"/>
                <a:ext cx="3464992" cy="5193288"/>
              </a:xfrm>
              <a:blipFill rotWithShape="0">
                <a:blip r:embed="rId3"/>
                <a:stretch>
                  <a:fillRect l="-2465" t="-939" r="-2641" b="-4695"/>
                </a:stretch>
              </a:blipFill>
            </p:spPr>
            <p:txBody>
              <a:bodyPr/>
              <a:lstStyle/>
              <a:p>
                <a:r>
                  <a:rPr lang="ja-JP" altLang="en-US">
                    <a:noFill/>
                  </a:rPr>
                  <a:t> </a:t>
                </a:r>
              </a:p>
            </p:txBody>
          </p:sp>
        </mc:Fallback>
      </mc:AlternateContent>
      <p:sp>
        <p:nvSpPr>
          <p:cNvPr id="4" name="テキスト ボックス 3"/>
          <p:cNvSpPr txBox="1"/>
          <p:nvPr/>
        </p:nvSpPr>
        <p:spPr>
          <a:xfrm>
            <a:off x="4656180" y="1215429"/>
            <a:ext cx="679325" cy="464253"/>
          </a:xfrm>
          <a:prstGeom prst="rect">
            <a:avLst/>
          </a:prstGeom>
          <a:noFill/>
        </p:spPr>
        <p:txBody>
          <a:bodyPr wrap="none" rtlCol="0">
            <a:spAutoFit/>
          </a:bodyPr>
          <a:lstStyle/>
          <a:p>
            <a:r>
              <a:rPr kumimoji="1" lang="en-US" altLang="ja-JP" sz="2000" dirty="0" smtClean="0">
                <a:solidFill>
                  <a:schemeClr val="bg1"/>
                </a:solidFill>
              </a:rPr>
              <a:t>GC</a:t>
            </a:r>
            <a:endParaRPr kumimoji="1" lang="ja-JP" altLang="en-US" dirty="0">
              <a:solidFill>
                <a:schemeClr val="bg1"/>
              </a:solidFill>
            </a:endParaRPr>
          </a:p>
        </p:txBody>
      </p:sp>
      <p:sp>
        <p:nvSpPr>
          <p:cNvPr id="7" name="テキスト ボックス 6"/>
          <p:cNvSpPr txBox="1"/>
          <p:nvPr/>
        </p:nvSpPr>
        <p:spPr>
          <a:xfrm>
            <a:off x="6460319" y="1215429"/>
            <a:ext cx="493812" cy="464253"/>
          </a:xfrm>
          <a:prstGeom prst="rect">
            <a:avLst/>
          </a:prstGeom>
          <a:noFill/>
        </p:spPr>
        <p:txBody>
          <a:bodyPr wrap="none" rtlCol="0">
            <a:spAutoFit/>
          </a:bodyPr>
          <a:lstStyle/>
          <a:p>
            <a:r>
              <a:rPr lang="en-US" altLang="ja-JP" sz="2000" dirty="0" smtClean="0">
                <a:solidFill>
                  <a:schemeClr val="bg1"/>
                </a:solidFill>
              </a:rPr>
              <a:t>Al</a:t>
            </a:r>
            <a:endParaRPr kumimoji="1" lang="ja-JP" altLang="en-US" dirty="0">
              <a:solidFill>
                <a:schemeClr val="bg1"/>
              </a:solidFill>
            </a:endParaRPr>
          </a:p>
        </p:txBody>
      </p:sp>
      <p:cxnSp>
        <p:nvCxnSpPr>
          <p:cNvPr id="8" name="直線矢印コネクタ 7"/>
          <p:cNvCxnSpPr/>
          <p:nvPr/>
        </p:nvCxnSpPr>
        <p:spPr bwMode="auto">
          <a:xfrm>
            <a:off x="8172400" y="1196752"/>
            <a:ext cx="0" cy="1455013"/>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8254013" y="1700808"/>
            <a:ext cx="889987" cy="369332"/>
          </a:xfrm>
          <a:prstGeom prst="rect">
            <a:avLst/>
          </a:prstGeom>
          <a:noFill/>
        </p:spPr>
        <p:txBody>
          <a:bodyPr wrap="none" rtlCol="0">
            <a:spAutoFit/>
          </a:bodyPr>
          <a:lstStyle/>
          <a:p>
            <a:r>
              <a:rPr lang="en-US" altLang="ja-JP" dirty="0" smtClean="0"/>
              <a:t>50</a:t>
            </a:r>
            <a:r>
              <a:rPr kumimoji="1" lang="en-US" altLang="ja-JP" dirty="0" smtClean="0"/>
              <a:t> mm</a:t>
            </a:r>
            <a:endParaRPr kumimoji="1" lang="ja-JP" altLang="en-US" dirty="0"/>
          </a:p>
        </p:txBody>
      </p:sp>
      <p:pic>
        <p:nvPicPr>
          <p:cNvPr id="35" name="図 3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3635896" y="764704"/>
            <a:ext cx="4313700" cy="2322266"/>
          </a:xfrm>
          <a:prstGeom prst="rect">
            <a:avLst/>
          </a:prstGeom>
        </p:spPr>
      </p:pic>
      <p:grpSp>
        <p:nvGrpSpPr>
          <p:cNvPr id="37" name="グループ化 36"/>
          <p:cNvGrpSpPr/>
          <p:nvPr/>
        </p:nvGrpSpPr>
        <p:grpSpPr>
          <a:xfrm>
            <a:off x="3707904" y="3933056"/>
            <a:ext cx="5112568" cy="1872208"/>
            <a:chOff x="252000" y="3789000"/>
            <a:chExt cx="8831040" cy="2700000"/>
          </a:xfrm>
        </p:grpSpPr>
        <p:sp>
          <p:nvSpPr>
            <p:cNvPr id="38" name="正方形/長方形 37"/>
            <p:cNvSpPr/>
            <p:nvPr/>
          </p:nvSpPr>
          <p:spPr>
            <a:xfrm>
              <a:off x="252000" y="3789000"/>
              <a:ext cx="7920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39" name="正方形/長方形 38"/>
            <p:cNvSpPr/>
            <p:nvPr/>
          </p:nvSpPr>
          <p:spPr>
            <a:xfrm>
              <a:off x="612000" y="4149000"/>
              <a:ext cx="7200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0" name="正方形/長方形 39"/>
            <p:cNvSpPr/>
            <p:nvPr/>
          </p:nvSpPr>
          <p:spPr>
            <a:xfrm>
              <a:off x="4572000" y="4869000"/>
              <a:ext cx="3600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1" name="正方形/長方形 40"/>
            <p:cNvSpPr/>
            <p:nvPr/>
          </p:nvSpPr>
          <p:spPr>
            <a:xfrm>
              <a:off x="252000" y="4869000"/>
              <a:ext cx="3600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2" name="テキスト ボックス 41"/>
            <p:cNvSpPr txBox="1"/>
            <p:nvPr/>
          </p:nvSpPr>
          <p:spPr>
            <a:xfrm>
              <a:off x="3672000" y="4329000"/>
              <a:ext cx="944489"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s</a:t>
              </a:r>
              <a:r>
                <a:rPr lang="en-US" altLang="ja-JP" dirty="0" smtClean="0">
                  <a:solidFill>
                    <a:prstClr val="black"/>
                  </a:solidFill>
                  <a:latin typeface="Calibri" panose="020F0502020204030204"/>
                  <a:ea typeface="ＭＳ Ｐゴシック" panose="020B0600070205080204" pitchFamily="50" charset="-128"/>
                </a:rPr>
                <a:t>olution</a:t>
              </a:r>
              <a:endParaRPr lang="ja-JP" altLang="en-US" dirty="0">
                <a:solidFill>
                  <a:prstClr val="black"/>
                </a:solidFill>
                <a:latin typeface="Calibri" panose="020F0502020204030204"/>
                <a:ea typeface="ＭＳ Ｐゴシック" panose="020B0600070205080204" pitchFamily="50" charset="-128"/>
              </a:endParaRPr>
            </a:p>
          </p:txBody>
        </p:sp>
        <p:sp>
          <p:nvSpPr>
            <p:cNvPr id="43" name="テキスト ボックス 42"/>
            <p:cNvSpPr txBox="1"/>
            <p:nvPr/>
          </p:nvSpPr>
          <p:spPr>
            <a:xfrm>
              <a:off x="4032000" y="3789000"/>
              <a:ext cx="428322"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air</a:t>
              </a:r>
              <a:endParaRPr lang="ja-JP" altLang="en-US"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6192000" y="4869000"/>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1872000" y="4869000"/>
              <a:ext cx="453970" cy="369332"/>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46" name="直線矢印コネクタ 45"/>
            <p:cNvCxnSpPr/>
            <p:nvPr/>
          </p:nvCxnSpPr>
          <p:spPr>
            <a:xfrm>
              <a:off x="61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47" name="直線矢印コネクタ 46"/>
            <p:cNvCxnSpPr/>
            <p:nvPr/>
          </p:nvCxnSpPr>
          <p:spPr>
            <a:xfrm>
              <a:off x="457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48" name="テキスト ボックス 47"/>
            <p:cNvSpPr txBox="1"/>
            <p:nvPr/>
          </p:nvSpPr>
          <p:spPr>
            <a:xfrm>
              <a:off x="169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49" name="テキスト ボックス 48"/>
            <p:cNvSpPr txBox="1"/>
            <p:nvPr/>
          </p:nvSpPr>
          <p:spPr>
            <a:xfrm>
              <a:off x="601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50" name="直線矢印コネクタ 49"/>
            <p:cNvCxnSpPr/>
            <p:nvPr/>
          </p:nvCxnSpPr>
          <p:spPr>
            <a:xfrm flipH="1">
              <a:off x="3852000" y="5589000"/>
              <a:ext cx="720000" cy="3367"/>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1" name="直線矢印コネクタ 50"/>
            <p:cNvCxnSpPr/>
            <p:nvPr/>
          </p:nvCxnSpPr>
          <p:spPr>
            <a:xfrm>
              <a:off x="8352000" y="4149000"/>
              <a:ext cx="119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2" name="テキスト ボックス 51"/>
            <p:cNvSpPr txBox="1"/>
            <p:nvPr/>
          </p:nvSpPr>
          <p:spPr>
            <a:xfrm>
              <a:off x="3852000" y="5589000"/>
              <a:ext cx="670376"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1mm</a:t>
              </a:r>
              <a:endParaRPr lang="ja-JP" altLang="en-US" dirty="0">
                <a:solidFill>
                  <a:prstClr val="black"/>
                </a:solidFill>
                <a:latin typeface="Calibri" panose="020F0502020204030204"/>
                <a:ea typeface="ＭＳ Ｐゴシック" panose="020B0600070205080204" pitchFamily="50" charset="-128"/>
              </a:endParaRPr>
            </a:p>
          </p:txBody>
        </p:sp>
        <p:sp>
          <p:nvSpPr>
            <p:cNvPr id="53" name="テキスト ボックス 52"/>
            <p:cNvSpPr txBox="1"/>
            <p:nvPr/>
          </p:nvSpPr>
          <p:spPr>
            <a:xfrm>
              <a:off x="8359765" y="4329000"/>
              <a:ext cx="72327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54" name="正方形/長方形 53"/>
            <p:cNvSpPr/>
            <p:nvPr/>
          </p:nvSpPr>
          <p:spPr>
            <a:xfrm>
              <a:off x="3852000" y="4869000"/>
              <a:ext cx="720000" cy="36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cxnSp>
          <p:nvCxnSpPr>
            <p:cNvPr id="56" name="直線コネクタ 55"/>
            <p:cNvCxnSpPr/>
            <p:nvPr/>
          </p:nvCxnSpPr>
          <p:spPr>
            <a:xfrm>
              <a:off x="313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4032000" y="612900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mtClean="0"/>
                <a:t>A</a:t>
              </a:r>
              <a:endParaRPr kumimoji="1" lang="ja-JP" altLang="en-US"/>
            </a:p>
          </p:txBody>
        </p:sp>
        <p:cxnSp>
          <p:nvCxnSpPr>
            <p:cNvPr id="58" name="直線コネクタ 57"/>
            <p:cNvCxnSpPr>
              <a:stCxn id="57" idx="2"/>
            </p:cNvCxnSpPr>
            <p:nvPr/>
          </p:nvCxnSpPr>
          <p:spPr>
            <a:xfrm flipH="1">
              <a:off x="313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endCxn id="57" idx="6"/>
            </p:cNvCxnSpPr>
            <p:nvPr/>
          </p:nvCxnSpPr>
          <p:spPr>
            <a:xfrm flipH="1">
              <a:off x="439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29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5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sp>
          <p:nvSpPr>
            <p:cNvPr id="62" name="正方形/長方形 61"/>
            <p:cNvSpPr/>
            <p:nvPr/>
          </p:nvSpPr>
          <p:spPr>
            <a:xfrm>
              <a:off x="781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grpSp>
      <p:sp>
        <p:nvSpPr>
          <p:cNvPr id="5" name="テキスト ボックス 4"/>
          <p:cNvSpPr txBox="1"/>
          <p:nvPr/>
        </p:nvSpPr>
        <p:spPr>
          <a:xfrm>
            <a:off x="3707904" y="332656"/>
            <a:ext cx="2920671" cy="369332"/>
          </a:xfrm>
          <a:prstGeom prst="rect">
            <a:avLst/>
          </a:prstGeom>
          <a:noFill/>
        </p:spPr>
        <p:txBody>
          <a:bodyPr wrap="none" rtlCol="0">
            <a:spAutoFit/>
          </a:bodyPr>
          <a:lstStyle/>
          <a:p>
            <a:r>
              <a:rPr kumimoji="1" lang="ja-JP" altLang="en-US" u="sng" dirty="0" smtClean="0"/>
              <a:t>試験片写真（</a:t>
            </a:r>
            <a:r>
              <a:rPr kumimoji="1" lang="en-US" altLang="ja-JP" u="sng" dirty="0" smtClean="0"/>
              <a:t>TOP VIEW</a:t>
            </a:r>
            <a:r>
              <a:rPr kumimoji="1" lang="ja-JP" altLang="en-US" u="sng" dirty="0" smtClean="0"/>
              <a:t>）</a:t>
            </a:r>
            <a:endParaRPr kumimoji="1" lang="ja-JP" altLang="en-US" u="sng" dirty="0"/>
          </a:p>
        </p:txBody>
      </p:sp>
      <p:sp>
        <p:nvSpPr>
          <p:cNvPr id="36" name="テキスト ボックス 35"/>
          <p:cNvSpPr txBox="1"/>
          <p:nvPr/>
        </p:nvSpPr>
        <p:spPr>
          <a:xfrm>
            <a:off x="3707904" y="3573016"/>
            <a:ext cx="2993127" cy="369332"/>
          </a:xfrm>
          <a:prstGeom prst="rect">
            <a:avLst/>
          </a:prstGeom>
          <a:noFill/>
        </p:spPr>
        <p:txBody>
          <a:bodyPr wrap="none" rtlCol="0">
            <a:spAutoFit/>
          </a:bodyPr>
          <a:lstStyle/>
          <a:p>
            <a:r>
              <a:rPr lang="ja-JP" altLang="en-US" u="sng" dirty="0" smtClean="0"/>
              <a:t>側面概略図</a:t>
            </a:r>
            <a:r>
              <a:rPr kumimoji="1" lang="ja-JP" altLang="en-US" u="sng" dirty="0" smtClean="0"/>
              <a:t>（</a:t>
            </a:r>
            <a:r>
              <a:rPr lang="en-US" altLang="ja-JP" u="sng" dirty="0" smtClean="0"/>
              <a:t>SIDE</a:t>
            </a:r>
            <a:r>
              <a:rPr kumimoji="1" lang="en-US" altLang="ja-JP" u="sng" dirty="0" smtClean="0"/>
              <a:t> VIEW</a:t>
            </a:r>
            <a:r>
              <a:rPr kumimoji="1" lang="ja-JP" altLang="en-US" u="sng" dirty="0" smtClean="0"/>
              <a:t>）</a:t>
            </a:r>
            <a:endParaRPr kumimoji="1" lang="ja-JP" altLang="en-US" u="sng" dirty="0"/>
          </a:p>
        </p:txBody>
      </p:sp>
      <p:sp>
        <p:nvSpPr>
          <p:cNvPr id="63" name="テキスト ボックス 62"/>
          <p:cNvSpPr txBox="1"/>
          <p:nvPr/>
        </p:nvSpPr>
        <p:spPr>
          <a:xfrm>
            <a:off x="5742000" y="4644000"/>
            <a:ext cx="337988" cy="256099"/>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g</a:t>
            </a:r>
            <a:r>
              <a:rPr lang="en-US" altLang="ja-JP" dirty="0" smtClean="0">
                <a:solidFill>
                  <a:prstClr val="black"/>
                </a:solidFill>
                <a:latin typeface="Calibri" panose="020F0502020204030204"/>
                <a:ea typeface="ＭＳ Ｐゴシック" panose="020B0600070205080204" pitchFamily="50" charset="-128"/>
              </a:rPr>
              <a:t>lue</a:t>
            </a:r>
            <a:endParaRPr lang="ja-JP" altLang="en-US" dirty="0">
              <a:solidFill>
                <a:prstClr val="black"/>
              </a:solidFill>
              <a:latin typeface="Calibri" panose="020F0502020204030204"/>
              <a:ea typeface="ＭＳ Ｐゴシック" panose="020B0600070205080204" pitchFamily="50" charset="-128"/>
            </a:endParaRPr>
          </a:p>
        </p:txBody>
      </p:sp>
      <p:sp>
        <p:nvSpPr>
          <p:cNvPr id="55" name="テキスト ボックス 54"/>
          <p:cNvSpPr txBox="1"/>
          <p:nvPr/>
        </p:nvSpPr>
        <p:spPr>
          <a:xfrm>
            <a:off x="7362000" y="144000"/>
            <a:ext cx="1633781" cy="369332"/>
          </a:xfrm>
          <a:prstGeom prst="rect">
            <a:avLst/>
          </a:prstGeom>
          <a:noFill/>
        </p:spPr>
        <p:txBody>
          <a:bodyPr wrap="none" rtlCol="0">
            <a:spAutoFit/>
          </a:bodyPr>
          <a:lstStyle/>
          <a:p>
            <a:r>
              <a:rPr kumimoji="1" lang="en-US" altLang="ja-JP" dirty="0" smtClean="0"/>
              <a:t>pH</a:t>
            </a:r>
            <a:r>
              <a:rPr kumimoji="1" lang="ja-JP" altLang="en-US" dirty="0" smtClean="0"/>
              <a:t>ガラス電極</a:t>
            </a:r>
            <a:endParaRPr kumimoji="1" lang="ja-JP" altLang="en-US" dirty="0"/>
          </a:p>
        </p:txBody>
      </p:sp>
      <p:cxnSp>
        <p:nvCxnSpPr>
          <p:cNvPr id="64" name="直線矢印コネクタ 63"/>
          <p:cNvCxnSpPr>
            <a:stCxn id="55" idx="2"/>
          </p:cNvCxnSpPr>
          <p:nvPr/>
        </p:nvCxnSpPr>
        <p:spPr bwMode="auto">
          <a:xfrm flipH="1">
            <a:off x="4662006" y="513332"/>
            <a:ext cx="3516885" cy="485668"/>
          </a:xfrm>
          <a:prstGeom prst="straightConnector1">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矢印コネクタ 64"/>
          <p:cNvCxnSpPr>
            <a:stCxn id="55" idx="2"/>
          </p:cNvCxnSpPr>
          <p:nvPr/>
        </p:nvCxnSpPr>
        <p:spPr bwMode="auto">
          <a:xfrm flipH="1">
            <a:off x="7452006" y="513332"/>
            <a:ext cx="726885" cy="575668"/>
          </a:xfrm>
          <a:prstGeom prst="straightConnector1">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6541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実験概要</a:t>
            </a:r>
            <a:endParaRPr kumimoji="1" lang="ja-JP" altLang="en-US" dirty="0"/>
          </a:p>
        </p:txBody>
      </p:sp>
      <p:sp>
        <p:nvSpPr>
          <p:cNvPr id="3" name="コンテンツ プレースホルダー 2"/>
          <p:cNvSpPr>
            <a:spLocks noGrp="1"/>
          </p:cNvSpPr>
          <p:nvPr>
            <p:ph idx="1"/>
          </p:nvPr>
        </p:nvSpPr>
        <p:spPr>
          <a:xfrm>
            <a:off x="0" y="620688"/>
            <a:ext cx="3582000" cy="5193288"/>
          </a:xfrm>
        </p:spPr>
        <p:txBody>
          <a:bodyPr/>
          <a:lstStyle/>
          <a:p>
            <a:r>
              <a:rPr lang="ja-JP" altLang="en-US" dirty="0" smtClean="0"/>
              <a:t>測定</a:t>
            </a:r>
            <a:endParaRPr lang="en-US" altLang="ja-JP" dirty="0" smtClean="0"/>
          </a:p>
          <a:p>
            <a:pPr lvl="1"/>
            <a:r>
              <a:rPr lang="ja-JP" altLang="en-US" dirty="0"/>
              <a:t>腐食</a:t>
            </a:r>
            <a:r>
              <a:rPr kumimoji="1" lang="ja-JP" altLang="en-US" b="0" dirty="0" smtClean="0"/>
              <a:t>電流時刻歴</a:t>
            </a:r>
            <a:endParaRPr kumimoji="1" lang="en-US" altLang="ja-JP" b="0" dirty="0" smtClean="0"/>
          </a:p>
          <a:p>
            <a:pPr lvl="1"/>
            <a:r>
              <a:rPr kumimoji="1" lang="en-US" altLang="ja-JP" b="0" dirty="0" smtClean="0"/>
              <a:t>pH</a:t>
            </a:r>
            <a:r>
              <a:rPr kumimoji="1" lang="ja-JP" altLang="en-US" b="0" dirty="0" smtClean="0"/>
              <a:t>時刻歴（ガラス電極にて，各電極上で</a:t>
            </a:r>
            <a:r>
              <a:rPr kumimoji="1" lang="en-US" altLang="ja-JP" b="0" dirty="0" smtClean="0"/>
              <a:t>1</a:t>
            </a:r>
            <a:r>
              <a:rPr kumimoji="1" lang="ja-JP" altLang="en-US" b="0" dirty="0" smtClean="0"/>
              <a:t>点ずつ）</a:t>
            </a:r>
            <a:endParaRPr kumimoji="1" lang="en-US" altLang="ja-JP" b="0" dirty="0" smtClean="0"/>
          </a:p>
          <a:p>
            <a:pPr lvl="1"/>
            <a:r>
              <a:rPr kumimoji="1" lang="ja-JP" altLang="en-US" b="0" dirty="0" smtClean="0"/>
              <a:t>試験片のインターバル写真（</a:t>
            </a:r>
            <a:r>
              <a:rPr kumimoji="1" lang="en-US" altLang="ja-JP" b="0" dirty="0" smtClean="0"/>
              <a:t>1</a:t>
            </a:r>
            <a:r>
              <a:rPr kumimoji="1" lang="ja-JP" altLang="en-US" b="0" dirty="0" smtClean="0"/>
              <a:t>時間に</a:t>
            </a:r>
            <a:r>
              <a:rPr kumimoji="1" lang="en-US" altLang="ja-JP" b="0" dirty="0" smtClean="0"/>
              <a:t>1</a:t>
            </a:r>
            <a:r>
              <a:rPr kumimoji="1" lang="ja-JP" altLang="en-US" b="0" dirty="0" smtClean="0"/>
              <a:t>枚）</a:t>
            </a:r>
            <a:endParaRPr kumimoji="1" lang="en-US" altLang="ja-JP" b="0" dirty="0" smtClean="0"/>
          </a:p>
          <a:p>
            <a:pPr lvl="1"/>
            <a:r>
              <a:rPr kumimoji="1" lang="en-US" altLang="ja-JP" b="0" dirty="0" smtClean="0"/>
              <a:t>pH</a:t>
            </a:r>
            <a:r>
              <a:rPr kumimoji="1" lang="ja-JP" altLang="en-US" b="0" dirty="0" smtClean="0"/>
              <a:t>分布（</a:t>
            </a:r>
            <a:r>
              <a:rPr lang="en-US" altLang="ja-JP" dirty="0" smtClean="0"/>
              <a:t>pH</a:t>
            </a:r>
            <a:r>
              <a:rPr kumimoji="1" lang="ja-JP" altLang="en-US" b="0" dirty="0" smtClean="0"/>
              <a:t>試験紙）</a:t>
            </a:r>
            <a:endParaRPr kumimoji="1" lang="en-US" altLang="ja-JP" b="0" dirty="0" smtClean="0"/>
          </a:p>
          <a:p>
            <a:pPr marL="0" indent="0">
              <a:buNone/>
            </a:pPr>
            <a:r>
              <a:rPr lang="en-US" altLang="ja-JP" b="0" dirty="0" smtClean="0"/>
              <a:t>※</a:t>
            </a:r>
            <a:r>
              <a:rPr lang="ja-JP" altLang="en-US" b="0" dirty="0" smtClean="0"/>
              <a:t>短時間の腐食であるため，腐食</a:t>
            </a:r>
            <a:r>
              <a:rPr lang="ja-JP" altLang="en-US" b="0" dirty="0"/>
              <a:t>に</a:t>
            </a:r>
            <a:r>
              <a:rPr lang="ja-JP" altLang="en-US" b="0" dirty="0" smtClean="0"/>
              <a:t>よる金属の形状</a:t>
            </a:r>
            <a:r>
              <a:rPr lang="ja-JP" altLang="en-US" b="0" dirty="0"/>
              <a:t>変化</a:t>
            </a:r>
            <a:r>
              <a:rPr lang="ja-JP" altLang="en-US" b="0" dirty="0" smtClean="0"/>
              <a:t>は比較しない．</a:t>
            </a:r>
            <a:endParaRPr kumimoji="1" lang="ja-JP" altLang="en-US" b="0" dirty="0"/>
          </a:p>
        </p:txBody>
      </p:sp>
      <p:sp>
        <p:nvSpPr>
          <p:cNvPr id="4" name="テキスト ボックス 3"/>
          <p:cNvSpPr txBox="1"/>
          <p:nvPr/>
        </p:nvSpPr>
        <p:spPr>
          <a:xfrm>
            <a:off x="4656180" y="1215429"/>
            <a:ext cx="679325" cy="464253"/>
          </a:xfrm>
          <a:prstGeom prst="rect">
            <a:avLst/>
          </a:prstGeom>
          <a:noFill/>
        </p:spPr>
        <p:txBody>
          <a:bodyPr wrap="none" rtlCol="0">
            <a:spAutoFit/>
          </a:bodyPr>
          <a:lstStyle/>
          <a:p>
            <a:r>
              <a:rPr kumimoji="1" lang="en-US" altLang="ja-JP" sz="2000" dirty="0" smtClean="0">
                <a:solidFill>
                  <a:schemeClr val="bg1"/>
                </a:solidFill>
              </a:rPr>
              <a:t>GC</a:t>
            </a:r>
            <a:endParaRPr kumimoji="1" lang="ja-JP" altLang="en-US" dirty="0">
              <a:solidFill>
                <a:schemeClr val="bg1"/>
              </a:solidFill>
            </a:endParaRPr>
          </a:p>
        </p:txBody>
      </p:sp>
      <p:sp>
        <p:nvSpPr>
          <p:cNvPr id="7" name="テキスト ボックス 6"/>
          <p:cNvSpPr txBox="1"/>
          <p:nvPr/>
        </p:nvSpPr>
        <p:spPr>
          <a:xfrm>
            <a:off x="6460319" y="1215429"/>
            <a:ext cx="493812" cy="464253"/>
          </a:xfrm>
          <a:prstGeom prst="rect">
            <a:avLst/>
          </a:prstGeom>
          <a:noFill/>
        </p:spPr>
        <p:txBody>
          <a:bodyPr wrap="none" rtlCol="0">
            <a:spAutoFit/>
          </a:bodyPr>
          <a:lstStyle/>
          <a:p>
            <a:r>
              <a:rPr lang="en-US" altLang="ja-JP" sz="2000" dirty="0" smtClean="0">
                <a:solidFill>
                  <a:schemeClr val="bg1"/>
                </a:solidFill>
              </a:rPr>
              <a:t>Al</a:t>
            </a:r>
            <a:endParaRPr kumimoji="1" lang="ja-JP" altLang="en-US" dirty="0">
              <a:solidFill>
                <a:schemeClr val="bg1"/>
              </a:solidFill>
            </a:endParaRPr>
          </a:p>
        </p:txBody>
      </p:sp>
      <p:cxnSp>
        <p:nvCxnSpPr>
          <p:cNvPr id="8" name="直線矢印コネクタ 7"/>
          <p:cNvCxnSpPr/>
          <p:nvPr/>
        </p:nvCxnSpPr>
        <p:spPr bwMode="auto">
          <a:xfrm>
            <a:off x="8172400" y="1196752"/>
            <a:ext cx="0" cy="1455013"/>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8254013" y="1700808"/>
            <a:ext cx="889987" cy="369332"/>
          </a:xfrm>
          <a:prstGeom prst="rect">
            <a:avLst/>
          </a:prstGeom>
          <a:noFill/>
        </p:spPr>
        <p:txBody>
          <a:bodyPr wrap="none" rtlCol="0">
            <a:spAutoFit/>
          </a:bodyPr>
          <a:lstStyle/>
          <a:p>
            <a:r>
              <a:rPr lang="en-US" altLang="ja-JP" dirty="0" smtClean="0"/>
              <a:t>50</a:t>
            </a:r>
            <a:r>
              <a:rPr kumimoji="1" lang="en-US" altLang="ja-JP" dirty="0" smtClean="0"/>
              <a:t> mm</a:t>
            </a:r>
            <a:endParaRPr kumimoji="1" lang="ja-JP" altLang="en-US" dirty="0"/>
          </a:p>
        </p:txBody>
      </p:sp>
      <p:pic>
        <p:nvPicPr>
          <p:cNvPr id="35" name="図 3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635896" y="764704"/>
            <a:ext cx="4313700" cy="2322266"/>
          </a:xfrm>
          <a:prstGeom prst="rect">
            <a:avLst/>
          </a:prstGeom>
        </p:spPr>
      </p:pic>
      <p:grpSp>
        <p:nvGrpSpPr>
          <p:cNvPr id="37" name="グループ化 36"/>
          <p:cNvGrpSpPr/>
          <p:nvPr/>
        </p:nvGrpSpPr>
        <p:grpSpPr>
          <a:xfrm>
            <a:off x="3707904" y="3933056"/>
            <a:ext cx="5112568" cy="1872208"/>
            <a:chOff x="252000" y="3789000"/>
            <a:chExt cx="8831040" cy="2700000"/>
          </a:xfrm>
        </p:grpSpPr>
        <p:sp>
          <p:nvSpPr>
            <p:cNvPr id="38" name="正方形/長方形 37"/>
            <p:cNvSpPr/>
            <p:nvPr/>
          </p:nvSpPr>
          <p:spPr>
            <a:xfrm>
              <a:off x="252000" y="3789000"/>
              <a:ext cx="7920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39" name="正方形/長方形 38"/>
            <p:cNvSpPr/>
            <p:nvPr/>
          </p:nvSpPr>
          <p:spPr>
            <a:xfrm>
              <a:off x="612000" y="4149000"/>
              <a:ext cx="7200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0" name="正方形/長方形 39"/>
            <p:cNvSpPr/>
            <p:nvPr/>
          </p:nvSpPr>
          <p:spPr>
            <a:xfrm>
              <a:off x="4572000" y="4869000"/>
              <a:ext cx="3600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1" name="正方形/長方形 40"/>
            <p:cNvSpPr/>
            <p:nvPr/>
          </p:nvSpPr>
          <p:spPr>
            <a:xfrm>
              <a:off x="252000" y="4869000"/>
              <a:ext cx="3600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2" name="テキスト ボックス 41"/>
            <p:cNvSpPr txBox="1"/>
            <p:nvPr/>
          </p:nvSpPr>
          <p:spPr>
            <a:xfrm>
              <a:off x="3672000" y="4329000"/>
              <a:ext cx="944489"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s</a:t>
              </a:r>
              <a:r>
                <a:rPr lang="en-US" altLang="ja-JP" dirty="0" smtClean="0">
                  <a:solidFill>
                    <a:prstClr val="black"/>
                  </a:solidFill>
                  <a:latin typeface="Calibri" panose="020F0502020204030204"/>
                  <a:ea typeface="ＭＳ Ｐゴシック" panose="020B0600070205080204" pitchFamily="50" charset="-128"/>
                </a:rPr>
                <a:t>olution</a:t>
              </a:r>
              <a:endParaRPr lang="ja-JP" altLang="en-US" dirty="0">
                <a:solidFill>
                  <a:prstClr val="black"/>
                </a:solidFill>
                <a:latin typeface="Calibri" panose="020F0502020204030204"/>
                <a:ea typeface="ＭＳ Ｐゴシック" panose="020B0600070205080204" pitchFamily="50" charset="-128"/>
              </a:endParaRPr>
            </a:p>
          </p:txBody>
        </p:sp>
        <p:sp>
          <p:nvSpPr>
            <p:cNvPr id="43" name="テキスト ボックス 42"/>
            <p:cNvSpPr txBox="1"/>
            <p:nvPr/>
          </p:nvSpPr>
          <p:spPr>
            <a:xfrm>
              <a:off x="4032000" y="3789000"/>
              <a:ext cx="428322"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air</a:t>
              </a:r>
              <a:endParaRPr lang="ja-JP" altLang="en-US"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6192000" y="4869000"/>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1872000" y="4869000"/>
              <a:ext cx="453970" cy="369332"/>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46" name="直線矢印コネクタ 45"/>
            <p:cNvCxnSpPr/>
            <p:nvPr/>
          </p:nvCxnSpPr>
          <p:spPr>
            <a:xfrm>
              <a:off x="61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47" name="直線矢印コネクタ 46"/>
            <p:cNvCxnSpPr/>
            <p:nvPr/>
          </p:nvCxnSpPr>
          <p:spPr>
            <a:xfrm>
              <a:off x="457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48" name="テキスト ボックス 47"/>
            <p:cNvSpPr txBox="1"/>
            <p:nvPr/>
          </p:nvSpPr>
          <p:spPr>
            <a:xfrm>
              <a:off x="169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49" name="テキスト ボックス 48"/>
            <p:cNvSpPr txBox="1"/>
            <p:nvPr/>
          </p:nvSpPr>
          <p:spPr>
            <a:xfrm>
              <a:off x="601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50" name="直線矢印コネクタ 49"/>
            <p:cNvCxnSpPr/>
            <p:nvPr/>
          </p:nvCxnSpPr>
          <p:spPr>
            <a:xfrm flipH="1">
              <a:off x="3852000" y="5589000"/>
              <a:ext cx="720000" cy="3367"/>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1" name="直線矢印コネクタ 50"/>
            <p:cNvCxnSpPr/>
            <p:nvPr/>
          </p:nvCxnSpPr>
          <p:spPr>
            <a:xfrm>
              <a:off x="8352000" y="4149000"/>
              <a:ext cx="119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2" name="テキスト ボックス 51"/>
            <p:cNvSpPr txBox="1"/>
            <p:nvPr/>
          </p:nvSpPr>
          <p:spPr>
            <a:xfrm>
              <a:off x="3852000" y="5589000"/>
              <a:ext cx="670376"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1mm</a:t>
              </a:r>
              <a:endParaRPr lang="ja-JP" altLang="en-US" dirty="0">
                <a:solidFill>
                  <a:prstClr val="black"/>
                </a:solidFill>
                <a:latin typeface="Calibri" panose="020F0502020204030204"/>
                <a:ea typeface="ＭＳ Ｐゴシック" panose="020B0600070205080204" pitchFamily="50" charset="-128"/>
              </a:endParaRPr>
            </a:p>
          </p:txBody>
        </p:sp>
        <p:sp>
          <p:nvSpPr>
            <p:cNvPr id="53" name="テキスト ボックス 52"/>
            <p:cNvSpPr txBox="1"/>
            <p:nvPr/>
          </p:nvSpPr>
          <p:spPr>
            <a:xfrm>
              <a:off x="8359765" y="4329000"/>
              <a:ext cx="72327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54" name="正方形/長方形 53"/>
            <p:cNvSpPr/>
            <p:nvPr/>
          </p:nvSpPr>
          <p:spPr>
            <a:xfrm>
              <a:off x="3852000" y="4869000"/>
              <a:ext cx="720000" cy="36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cxnSp>
          <p:nvCxnSpPr>
            <p:cNvPr id="56" name="直線コネクタ 55"/>
            <p:cNvCxnSpPr/>
            <p:nvPr/>
          </p:nvCxnSpPr>
          <p:spPr>
            <a:xfrm>
              <a:off x="313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4032000" y="612900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mtClean="0"/>
                <a:t>A</a:t>
              </a:r>
              <a:endParaRPr kumimoji="1" lang="ja-JP" altLang="en-US"/>
            </a:p>
          </p:txBody>
        </p:sp>
        <p:cxnSp>
          <p:nvCxnSpPr>
            <p:cNvPr id="58" name="直線コネクタ 57"/>
            <p:cNvCxnSpPr>
              <a:stCxn id="57" idx="2"/>
            </p:cNvCxnSpPr>
            <p:nvPr/>
          </p:nvCxnSpPr>
          <p:spPr>
            <a:xfrm flipH="1">
              <a:off x="313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endCxn id="57" idx="6"/>
            </p:cNvCxnSpPr>
            <p:nvPr/>
          </p:nvCxnSpPr>
          <p:spPr>
            <a:xfrm flipH="1">
              <a:off x="439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29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5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sp>
          <p:nvSpPr>
            <p:cNvPr id="62" name="正方形/長方形 61"/>
            <p:cNvSpPr/>
            <p:nvPr/>
          </p:nvSpPr>
          <p:spPr>
            <a:xfrm>
              <a:off x="781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grpSp>
      <p:sp>
        <p:nvSpPr>
          <p:cNvPr id="5" name="テキスト ボックス 4"/>
          <p:cNvSpPr txBox="1"/>
          <p:nvPr/>
        </p:nvSpPr>
        <p:spPr>
          <a:xfrm>
            <a:off x="3707904" y="332656"/>
            <a:ext cx="2920671" cy="369332"/>
          </a:xfrm>
          <a:prstGeom prst="rect">
            <a:avLst/>
          </a:prstGeom>
          <a:noFill/>
        </p:spPr>
        <p:txBody>
          <a:bodyPr wrap="none" rtlCol="0">
            <a:spAutoFit/>
          </a:bodyPr>
          <a:lstStyle/>
          <a:p>
            <a:r>
              <a:rPr kumimoji="1" lang="ja-JP" altLang="en-US" u="sng" dirty="0" smtClean="0"/>
              <a:t>試験片写真（</a:t>
            </a:r>
            <a:r>
              <a:rPr kumimoji="1" lang="en-US" altLang="ja-JP" u="sng" dirty="0" smtClean="0"/>
              <a:t>TOP VIEW</a:t>
            </a:r>
            <a:r>
              <a:rPr kumimoji="1" lang="ja-JP" altLang="en-US" u="sng" dirty="0" smtClean="0"/>
              <a:t>）</a:t>
            </a:r>
            <a:endParaRPr kumimoji="1" lang="ja-JP" altLang="en-US" u="sng" dirty="0"/>
          </a:p>
        </p:txBody>
      </p:sp>
      <p:sp>
        <p:nvSpPr>
          <p:cNvPr id="36" name="テキスト ボックス 35"/>
          <p:cNvSpPr txBox="1"/>
          <p:nvPr/>
        </p:nvSpPr>
        <p:spPr>
          <a:xfrm>
            <a:off x="3707904" y="3573016"/>
            <a:ext cx="2993127" cy="369332"/>
          </a:xfrm>
          <a:prstGeom prst="rect">
            <a:avLst/>
          </a:prstGeom>
          <a:noFill/>
        </p:spPr>
        <p:txBody>
          <a:bodyPr wrap="none" rtlCol="0">
            <a:spAutoFit/>
          </a:bodyPr>
          <a:lstStyle/>
          <a:p>
            <a:r>
              <a:rPr lang="ja-JP" altLang="en-US" u="sng" dirty="0" smtClean="0"/>
              <a:t>側面概略図</a:t>
            </a:r>
            <a:r>
              <a:rPr kumimoji="1" lang="ja-JP" altLang="en-US" u="sng" dirty="0" smtClean="0"/>
              <a:t>（</a:t>
            </a:r>
            <a:r>
              <a:rPr lang="en-US" altLang="ja-JP" u="sng" dirty="0" smtClean="0"/>
              <a:t>SIDE</a:t>
            </a:r>
            <a:r>
              <a:rPr kumimoji="1" lang="en-US" altLang="ja-JP" u="sng" dirty="0" smtClean="0"/>
              <a:t> VIEW</a:t>
            </a:r>
            <a:r>
              <a:rPr kumimoji="1" lang="ja-JP" altLang="en-US" u="sng" dirty="0" smtClean="0"/>
              <a:t>）</a:t>
            </a:r>
            <a:endParaRPr kumimoji="1" lang="ja-JP" altLang="en-US" u="sng" dirty="0"/>
          </a:p>
        </p:txBody>
      </p:sp>
      <p:sp>
        <p:nvSpPr>
          <p:cNvPr id="63" name="テキスト ボックス 62"/>
          <p:cNvSpPr txBox="1"/>
          <p:nvPr/>
        </p:nvSpPr>
        <p:spPr>
          <a:xfrm>
            <a:off x="5742000" y="4644000"/>
            <a:ext cx="337988" cy="256099"/>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g</a:t>
            </a:r>
            <a:r>
              <a:rPr lang="en-US" altLang="ja-JP" dirty="0" smtClean="0">
                <a:solidFill>
                  <a:prstClr val="black"/>
                </a:solidFill>
                <a:latin typeface="Calibri" panose="020F0502020204030204"/>
                <a:ea typeface="ＭＳ Ｐゴシック" panose="020B0600070205080204" pitchFamily="50" charset="-128"/>
              </a:rPr>
              <a:t>lue</a:t>
            </a:r>
            <a:endParaRPr lang="ja-JP" altLang="en-US" dirty="0">
              <a:solidFill>
                <a:prstClr val="black"/>
              </a:solidFill>
              <a:latin typeface="Calibri" panose="020F0502020204030204"/>
              <a:ea typeface="ＭＳ Ｐゴシック" panose="020B0600070205080204" pitchFamily="50" charset="-128"/>
            </a:endParaRPr>
          </a:p>
        </p:txBody>
      </p:sp>
      <p:sp>
        <p:nvSpPr>
          <p:cNvPr id="55" name="テキスト ボックス 54"/>
          <p:cNvSpPr txBox="1"/>
          <p:nvPr/>
        </p:nvSpPr>
        <p:spPr>
          <a:xfrm>
            <a:off x="7362000" y="144000"/>
            <a:ext cx="1633781" cy="369332"/>
          </a:xfrm>
          <a:prstGeom prst="rect">
            <a:avLst/>
          </a:prstGeom>
          <a:noFill/>
        </p:spPr>
        <p:txBody>
          <a:bodyPr wrap="none" rtlCol="0">
            <a:spAutoFit/>
          </a:bodyPr>
          <a:lstStyle/>
          <a:p>
            <a:r>
              <a:rPr kumimoji="1" lang="en-US" altLang="ja-JP" dirty="0" smtClean="0"/>
              <a:t>pH</a:t>
            </a:r>
            <a:r>
              <a:rPr kumimoji="1" lang="ja-JP" altLang="en-US" dirty="0" smtClean="0"/>
              <a:t>ガラス電極</a:t>
            </a:r>
            <a:endParaRPr kumimoji="1" lang="ja-JP" altLang="en-US" dirty="0"/>
          </a:p>
        </p:txBody>
      </p:sp>
      <p:cxnSp>
        <p:nvCxnSpPr>
          <p:cNvPr id="64" name="直線矢印コネクタ 63"/>
          <p:cNvCxnSpPr>
            <a:stCxn id="55" idx="2"/>
          </p:cNvCxnSpPr>
          <p:nvPr/>
        </p:nvCxnSpPr>
        <p:spPr bwMode="auto">
          <a:xfrm flipH="1">
            <a:off x="4662006" y="513332"/>
            <a:ext cx="3516885" cy="485668"/>
          </a:xfrm>
          <a:prstGeom prst="straightConnector1">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矢印コネクタ 64"/>
          <p:cNvCxnSpPr>
            <a:stCxn id="55" idx="2"/>
          </p:cNvCxnSpPr>
          <p:nvPr/>
        </p:nvCxnSpPr>
        <p:spPr bwMode="auto">
          <a:xfrm flipH="1">
            <a:off x="7452006" y="513332"/>
            <a:ext cx="726885" cy="575668"/>
          </a:xfrm>
          <a:prstGeom prst="straightConnector1">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8617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数値解析概要</a:t>
            </a:r>
            <a:endParaRPr kumimoji="1" lang="ja-JP" altLang="en-US" dirty="0"/>
          </a:p>
        </p:txBody>
      </p:sp>
      <p:sp>
        <p:nvSpPr>
          <p:cNvPr id="9" name="テキスト ボックス 8"/>
          <p:cNvSpPr txBox="1"/>
          <p:nvPr/>
        </p:nvSpPr>
        <p:spPr>
          <a:xfrm>
            <a:off x="179388" y="643197"/>
            <a:ext cx="1210588" cy="400110"/>
          </a:xfrm>
          <a:prstGeom prst="rect">
            <a:avLst/>
          </a:prstGeom>
          <a:noFill/>
        </p:spPr>
        <p:txBody>
          <a:bodyPr wrap="none" rtlCol="0">
            <a:spAutoFit/>
          </a:bodyPr>
          <a:lstStyle/>
          <a:p>
            <a:r>
              <a:rPr lang="ja-JP" altLang="en-US" sz="2000" b="1" i="1" u="sng" dirty="0" smtClean="0">
                <a:solidFill>
                  <a:srgbClr val="000000"/>
                </a:solidFill>
                <a:effectLst>
                  <a:outerShdw blurRad="38100" dist="38100" dir="2700000" algn="tl">
                    <a:srgbClr val="000000">
                      <a:alpha val="43137"/>
                    </a:srgbClr>
                  </a:outerShdw>
                </a:effectLst>
              </a:rPr>
              <a:t>幾何形状</a:t>
            </a:r>
            <a:endParaRPr lang="en-US" altLang="ja-JP" sz="2000" b="1" i="1" u="sng" dirty="0" smtClean="0">
              <a:solidFill>
                <a:srgbClr val="0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10" name="表 9"/>
              <p:cNvGraphicFramePr>
                <a:graphicFrameLocks noGrp="1"/>
              </p:cNvGraphicFramePr>
              <p:nvPr>
                <p:extLst>
                  <p:ext uri="{D42A27DB-BD31-4B8C-83A1-F6EECF244321}">
                    <p14:modId xmlns:p14="http://schemas.microsoft.com/office/powerpoint/2010/main" val="3444500520"/>
                  </p:ext>
                </p:extLst>
              </p:nvPr>
            </p:nvGraphicFramePr>
            <p:xfrm>
              <a:off x="4720982" y="3566120"/>
              <a:ext cx="3883466" cy="2743200"/>
            </p:xfrm>
            <a:graphic>
              <a:graphicData uri="http://schemas.openxmlformats.org/drawingml/2006/table">
                <a:tbl>
                  <a:tblPr firstRow="1" bandRow="1">
                    <a:tableStyleId>{21E4AEA4-8DFA-4A89-87EB-49C32662AFE0}</a:tableStyleId>
                  </a:tblPr>
                  <a:tblGrid>
                    <a:gridCol w="1006154"/>
                    <a:gridCol w="2877312"/>
                  </a:tblGrid>
                  <a:tr h="355239">
                    <a:tc>
                      <a:txBody>
                        <a:bodyPr/>
                        <a:lstStyle/>
                        <a:p>
                          <a:r>
                            <a:rPr kumimoji="1" lang="en-US" altLang="ja-JP" dirty="0" smtClean="0"/>
                            <a:t>part</a:t>
                          </a:r>
                          <a:endParaRPr kumimoji="1" lang="ja-JP" altLang="en-US" dirty="0"/>
                        </a:p>
                      </a:txBody>
                      <a:tcPr/>
                    </a:tc>
                    <a:tc>
                      <a:txBody>
                        <a:bodyPr/>
                        <a:lstStyle/>
                        <a:p>
                          <a:r>
                            <a:rPr kumimoji="1" lang="en-US" altLang="ja-JP" dirty="0" smtClean="0"/>
                            <a:t>boundary condition</a:t>
                          </a:r>
                          <a:endParaRPr kumimoji="1" lang="ja-JP" altLang="en-US" dirty="0"/>
                        </a:p>
                      </a:txBody>
                      <a:tcPr/>
                    </a:tc>
                  </a:tr>
                  <a:tr h="621669">
                    <a:tc>
                      <a:txBody>
                        <a:bodyPr/>
                        <a:lstStyle/>
                        <a:p>
                          <a:r>
                            <a:rPr kumimoji="1" lang="en-US" altLang="ja-JP" smtClean="0"/>
                            <a:t>GC</a:t>
                          </a:r>
                          <a:endParaRPr kumimoji="1" lang="ja-JP" altLang="en-US"/>
                        </a:p>
                      </a:txBody>
                      <a:tcPr/>
                    </a:tc>
                    <a:tc>
                      <a:txBody>
                        <a:bodyPr/>
                        <a:lstStyle/>
                        <a:p>
                          <a:pPr algn="ctr"/>
                          <a:r>
                            <a:rPr kumimoji="1" lang="en-US" altLang="ja-JP"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𝐽</m:t>
                                  </m:r>
                                </m:e>
                                <m:sub>
                                  <m:r>
                                    <m:rPr>
                                      <m:sty m:val="p"/>
                                    </m:rPr>
                                    <a:rPr kumimoji="1" lang="en-US" altLang="ja-JP" b="0" i="0" smtClean="0">
                                      <a:latin typeface="Cambria Math" panose="02040503050406030204" pitchFamily="18" charset="0"/>
                                    </a:rPr>
                                    <m:t>cathode</m:t>
                                  </m:r>
                                </m:sub>
                              </m:sSub>
                              <m:r>
                                <a:rPr kumimoji="1" lang="en-US" altLang="ja-JP" b="0" i="1" smtClean="0">
                                  <a:latin typeface="Cambria Math" panose="02040503050406030204" pitchFamily="18" charset="0"/>
                                </a:rPr>
                                <m:t>(</m:t>
                              </m:r>
                              <m:r>
                                <a:rPr kumimoji="1" lang="ja-JP" altLang="en-US" b="0" i="1" smtClean="0">
                                  <a:latin typeface="Cambria Math" panose="02040503050406030204" pitchFamily="18" charset="0"/>
                                </a:rPr>
                                <m:t>𝜙</m:t>
                              </m:r>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pH</m:t>
                              </m:r>
                              <m:r>
                                <a:rPr kumimoji="1" lang="en-US" altLang="ja-JP" b="0" i="1" smtClean="0">
                                  <a:latin typeface="Cambria Math" panose="02040503050406030204" pitchFamily="18" charset="0"/>
                                </a:rPr>
                                <m:t>)</m:t>
                              </m:r>
                            </m:oMath>
                          </a14:m>
                          <a:r>
                            <a:rPr kumimoji="1" lang="ja-JP" altLang="en-US" dirty="0" smtClean="0"/>
                            <a:t> </a:t>
                          </a:r>
                          <a:r>
                            <a:rPr kumimoji="1" lang="en-US" altLang="ja-JP" dirty="0" smtClean="0"/>
                            <a:t>,insoluble</a:t>
                          </a:r>
                        </a:p>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b="0" i="0" smtClean="0">
                                        <a:latin typeface="Cambria Math" panose="02040503050406030204" pitchFamily="18" charset="0"/>
                                      </a:rPr>
                                      <m:t>O</m:t>
                                    </m:r>
                                  </m:e>
                                  <m:sub>
                                    <m:r>
                                      <a:rPr kumimoji="1" lang="en-US" altLang="ja-JP" b="0" i="0" smtClean="0">
                                        <a:latin typeface="Cambria Math" panose="02040503050406030204" pitchFamily="18" charset="0"/>
                                      </a:rPr>
                                      <m:t>2</m:t>
                                    </m:r>
                                  </m:sub>
                                </m:sSub>
                                <m:r>
                                  <a:rPr kumimoji="1" lang="en-US" altLang="ja-JP" b="0" i="0"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H</m:t>
                                    </m:r>
                                  </m:e>
                                  <m:sub>
                                    <m:r>
                                      <a:rPr kumimoji="1" lang="en-US" altLang="ja-JP" b="0" i="0" smtClean="0">
                                        <a:latin typeface="Cambria Math" panose="02040503050406030204" pitchFamily="18" charset="0"/>
                                      </a:rPr>
                                      <m:t>2</m:t>
                                    </m:r>
                                  </m:sub>
                                </m:sSub>
                                <m:r>
                                  <m:rPr>
                                    <m:sty m:val="p"/>
                                  </m:rPr>
                                  <a:rPr kumimoji="1" lang="en-US" altLang="ja-JP" b="0" i="0" smtClean="0">
                                    <a:latin typeface="Cambria Math" panose="02040503050406030204" pitchFamily="18" charset="0"/>
                                  </a:rPr>
                                  <m:t>O</m:t>
                                </m:r>
                                <m:r>
                                  <a:rPr kumimoji="1" lang="en-US" altLang="ja-JP" b="0" i="0" smtClean="0">
                                    <a:latin typeface="Cambria Math" panose="02040503050406030204" pitchFamily="18" charset="0"/>
                                  </a:rPr>
                                  <m:t>+4</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e</m:t>
                                    </m:r>
                                  </m:e>
                                  <m:sup>
                                    <m:r>
                                      <a:rPr kumimoji="1" lang="en-US" altLang="ja-JP" b="0" i="0" smtClean="0">
                                        <a:latin typeface="Cambria Math" panose="02040503050406030204" pitchFamily="18" charset="0"/>
                                      </a:rPr>
                                      <m:t>−</m:t>
                                    </m:r>
                                  </m:sup>
                                </m:sSup>
                                <m:r>
                                  <a:rPr kumimoji="1" lang="en-US" altLang="ja-JP" b="0" i="0" smtClean="0">
                                    <a:latin typeface="Cambria Math" panose="02040503050406030204" pitchFamily="18" charset="0"/>
                                    <a:ea typeface="Cambria Math" panose="02040503050406030204" pitchFamily="18" charset="0"/>
                                  </a:rPr>
                                  <m:t>→4</m:t>
                                </m:r>
                                <m:sSup>
                                  <m:sSupPr>
                                    <m:ctrlPr>
                                      <a:rPr kumimoji="1" lang="en-US" altLang="ja-JP" b="0" i="1" smtClean="0">
                                        <a:latin typeface="Cambria Math" panose="02040503050406030204" pitchFamily="18" charset="0"/>
                                        <a:ea typeface="Cambria Math" panose="02040503050406030204" pitchFamily="18" charset="0"/>
                                      </a:rPr>
                                    </m:ctrlPr>
                                  </m:sSupPr>
                                  <m:e>
                                    <m:r>
                                      <m:rPr>
                                        <m:sty m:val="p"/>
                                      </m:rPr>
                                      <a:rPr kumimoji="1" lang="en-US" altLang="ja-JP" b="0" i="0" smtClean="0">
                                        <a:latin typeface="Cambria Math" panose="02040503050406030204" pitchFamily="18" charset="0"/>
                                        <a:ea typeface="Cambria Math" panose="02040503050406030204" pitchFamily="18" charset="0"/>
                                      </a:rPr>
                                      <m:t>OH</m:t>
                                    </m:r>
                                  </m:e>
                                  <m:sup>
                                    <m:r>
                                      <a:rPr kumimoji="1" lang="en-US" altLang="ja-JP" b="0" i="0" smtClean="0">
                                        <a:latin typeface="Cambria Math" panose="02040503050406030204" pitchFamily="18" charset="0"/>
                                        <a:ea typeface="Cambria Math" panose="02040503050406030204" pitchFamily="18" charset="0"/>
                                      </a:rPr>
                                      <m:t>−</m:t>
                                    </m:r>
                                  </m:sup>
                                </m:sSup>
                              </m:oMath>
                            </m:oMathPara>
                          </a14:m>
                          <a:endParaRPr kumimoji="1" lang="en-US" altLang="ja-JP" b="0" i="0" dirty="0" smtClean="0">
                            <a:ea typeface="Cambria Math" panose="02040503050406030204" pitchFamily="18" charset="0"/>
                          </a:endParaRPr>
                        </a:p>
                      </a:txBody>
                      <a:tcPr/>
                    </a:tc>
                  </a:tr>
                  <a:tr h="621669">
                    <a:tc>
                      <a:txBody>
                        <a:bodyPr/>
                        <a:lstStyle/>
                        <a:p>
                          <a:r>
                            <a:rPr kumimoji="1" lang="en-US" altLang="ja-JP" smtClean="0"/>
                            <a:t>Al</a:t>
                          </a:r>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𝐽</m:t>
                                  </m:r>
                                </m:e>
                                <m:sub>
                                  <m:r>
                                    <m:rPr>
                                      <m:sty m:val="p"/>
                                    </m:rPr>
                                    <a:rPr lang="en-US" altLang="ja-JP" b="0" i="0" smtClean="0">
                                      <a:latin typeface="Cambria Math" panose="02040503050406030204" pitchFamily="18" charset="0"/>
                                    </a:rPr>
                                    <m:t>anode</m:t>
                                  </m:r>
                                </m:sub>
                              </m:sSub>
                              <m:r>
                                <a:rPr lang="en-US" altLang="ja-JP" i="1" smtClean="0">
                                  <a:latin typeface="Cambria Math" panose="02040503050406030204" pitchFamily="18" charset="0"/>
                                </a:rPr>
                                <m:t>(</m:t>
                              </m:r>
                              <m:r>
                                <a:rPr lang="ja-JP" altLang="en-US" i="1">
                                  <a:latin typeface="Cambria Math" panose="02040503050406030204" pitchFamily="18" charset="0"/>
                                </a:rPr>
                                <m:t>𝜙</m:t>
                              </m:r>
                              <m:r>
                                <a:rPr lang="en-US" altLang="ja-JP" i="1">
                                  <a:latin typeface="Cambria Math" panose="02040503050406030204" pitchFamily="18" charset="0"/>
                                </a:rPr>
                                <m:t>,</m:t>
                              </m:r>
                              <m:r>
                                <m:rPr>
                                  <m:sty m:val="p"/>
                                </m:rPr>
                                <a:rPr lang="en-US" altLang="ja-JP">
                                  <a:latin typeface="Cambria Math" panose="02040503050406030204" pitchFamily="18" charset="0"/>
                                </a:rPr>
                                <m:t>pH</m:t>
                              </m:r>
                              <m:r>
                                <a:rPr lang="en-US" altLang="ja-JP" i="1">
                                  <a:latin typeface="Cambria Math" panose="02040503050406030204" pitchFamily="18" charset="0"/>
                                </a:rPr>
                                <m:t>)</m:t>
                              </m:r>
                            </m:oMath>
                          </a14:m>
                          <a:r>
                            <a:rPr kumimoji="1" lang="ja-JP" altLang="en-US" dirty="0" smtClean="0"/>
                            <a:t> </a:t>
                          </a:r>
                          <a:r>
                            <a:rPr kumimoji="1" lang="en-US" altLang="ja-JP" dirty="0" smtClean="0"/>
                            <a:t>,soluble(</a:t>
                          </a:r>
                          <a:r>
                            <a:rPr kumimoji="1" lang="en-US" altLang="ja-JP" dirty="0" err="1" smtClean="0"/>
                            <a:t>ρ,M</a:t>
                          </a:r>
                          <a:r>
                            <a:rPr kumimoji="1" lang="en-US" altLang="ja-JP" dirty="0" smtClean="0"/>
                            <a:t>)</a:t>
                          </a:r>
                        </a:p>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Al</m:t>
                                </m:r>
                                <m:r>
                                  <a:rPr kumimoji="1" lang="en-US" altLang="ja-JP" b="0" i="0" smtClean="0">
                                    <a:latin typeface="Cambria Math" panose="02040503050406030204" pitchFamily="18" charset="0"/>
                                    <a:ea typeface="Cambria Math" panose="02040503050406030204" pitchFamily="18" charset="0"/>
                                  </a:rPr>
                                  <m:t>→</m:t>
                                </m:r>
                                <m:sSup>
                                  <m:sSupPr>
                                    <m:ctrlPr>
                                      <a:rPr kumimoji="1" lang="en-US" altLang="ja-JP" b="0" i="1" smtClean="0">
                                        <a:latin typeface="Cambria Math" panose="02040503050406030204" pitchFamily="18" charset="0"/>
                                        <a:ea typeface="Cambria Math" panose="02040503050406030204" pitchFamily="18" charset="0"/>
                                      </a:rPr>
                                    </m:ctrlPr>
                                  </m:sSupPr>
                                  <m:e>
                                    <m:r>
                                      <m:rPr>
                                        <m:sty m:val="p"/>
                                      </m:rPr>
                                      <a:rPr kumimoji="1" lang="en-US" altLang="ja-JP" b="0" i="0" smtClean="0">
                                        <a:latin typeface="Cambria Math" panose="02040503050406030204" pitchFamily="18" charset="0"/>
                                        <a:ea typeface="Cambria Math" panose="02040503050406030204" pitchFamily="18" charset="0"/>
                                      </a:rPr>
                                      <m:t>Al</m:t>
                                    </m:r>
                                  </m:e>
                                  <m:sup>
                                    <m:r>
                                      <a:rPr kumimoji="1" lang="en-US" altLang="ja-JP" b="0" i="0" smtClean="0">
                                        <a:latin typeface="Cambria Math" panose="02040503050406030204" pitchFamily="18" charset="0"/>
                                        <a:ea typeface="Cambria Math" panose="02040503050406030204" pitchFamily="18" charset="0"/>
                                      </a:rPr>
                                      <m:t>3+</m:t>
                                    </m:r>
                                  </m:sup>
                                </m:sSup>
                                <m:r>
                                  <a:rPr kumimoji="1" lang="en-US" altLang="ja-JP" b="0" i="0" smtClean="0">
                                    <a:latin typeface="Cambria Math" panose="02040503050406030204" pitchFamily="18" charset="0"/>
                                    <a:ea typeface="Cambria Math" panose="02040503050406030204" pitchFamily="18" charset="0"/>
                                  </a:rPr>
                                  <m:t>+3</m:t>
                                </m:r>
                                <m:sSup>
                                  <m:sSupPr>
                                    <m:ctrlPr>
                                      <a:rPr kumimoji="1" lang="en-US" altLang="ja-JP" b="0" i="1" smtClean="0">
                                        <a:latin typeface="Cambria Math" panose="02040503050406030204" pitchFamily="18" charset="0"/>
                                        <a:ea typeface="Cambria Math" panose="02040503050406030204" pitchFamily="18" charset="0"/>
                                      </a:rPr>
                                    </m:ctrlPr>
                                  </m:sSupPr>
                                  <m:e>
                                    <m:r>
                                      <m:rPr>
                                        <m:sty m:val="p"/>
                                      </m:rPr>
                                      <a:rPr kumimoji="1" lang="en-US" altLang="ja-JP" b="0" i="0" smtClean="0">
                                        <a:latin typeface="Cambria Math" panose="02040503050406030204" pitchFamily="18" charset="0"/>
                                        <a:ea typeface="Cambria Math" panose="02040503050406030204" pitchFamily="18" charset="0"/>
                                      </a:rPr>
                                      <m:t>e</m:t>
                                    </m:r>
                                  </m:e>
                                  <m:sup>
                                    <m:r>
                                      <a:rPr kumimoji="1" lang="en-US" altLang="ja-JP" b="0" i="0" smtClean="0">
                                        <a:latin typeface="Cambria Math" panose="02040503050406030204" pitchFamily="18" charset="0"/>
                                        <a:ea typeface="Cambria Math" panose="02040503050406030204" pitchFamily="18" charset="0"/>
                                      </a:rPr>
                                      <m:t>−</m:t>
                                    </m:r>
                                  </m:sup>
                                </m:sSup>
                              </m:oMath>
                            </m:oMathPara>
                          </a14:m>
                          <a:endParaRPr kumimoji="1" lang="en-US" altLang="ja-JP" i="0" dirty="0" smtClean="0"/>
                        </a:p>
                      </a:txBody>
                      <a:tcPr/>
                    </a:tc>
                  </a:tr>
                  <a:tr h="355239">
                    <a:tc>
                      <a:txBody>
                        <a:bodyPr/>
                        <a:lstStyle/>
                        <a:p>
                          <a:r>
                            <a:rPr kumimoji="1" lang="en-US" altLang="ja-JP" smtClean="0"/>
                            <a:t>air</a:t>
                          </a:r>
                          <a:endParaRPr kumimoji="1" lang="ja-JP" altLang="en-US"/>
                        </a:p>
                      </a:txBody>
                      <a:tcPr/>
                    </a:tc>
                    <a:tc>
                      <a:txBody>
                        <a:bodyPr/>
                        <a:lstStyle/>
                        <a:p>
                          <a:pPr algn="ctr"/>
                          <a:r>
                            <a:rPr lang="en-US" altLang="ja-JP" dirty="0" smtClean="0"/>
                            <a:t>J=0,N=0 except [O2]=inf.</a:t>
                          </a:r>
                          <a:endParaRPr kumimoji="1" lang="ja-JP" altLang="en-US" dirty="0"/>
                        </a:p>
                      </a:txBody>
                      <a:tcPr/>
                    </a:tc>
                  </a:tr>
                  <a:tr h="355239">
                    <a:tc>
                      <a:txBody>
                        <a:bodyPr/>
                        <a:lstStyle/>
                        <a:p>
                          <a:r>
                            <a:rPr kumimoji="1" lang="en-US" altLang="ja-JP" smtClean="0"/>
                            <a:t>glue</a:t>
                          </a:r>
                          <a:endParaRPr kumimoji="1" lang="ja-JP" altLang="en-US"/>
                        </a:p>
                      </a:txBody>
                      <a:tcPr/>
                    </a:tc>
                    <a:tc>
                      <a:txBody>
                        <a:bodyPr/>
                        <a:lstStyle/>
                        <a:p>
                          <a:pPr algn="ctr"/>
                          <a:r>
                            <a:rPr lang="en-US" altLang="ja-JP" smtClean="0"/>
                            <a:t>J=0,N=0</a:t>
                          </a:r>
                          <a:endParaRPr kumimoji="1" lang="ja-JP" altLang="en-US"/>
                        </a:p>
                      </a:txBody>
                      <a:tcPr/>
                    </a:tc>
                  </a:tr>
                  <a:tr h="3552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solution</a:t>
                          </a:r>
                          <a:endParaRPr kumimoji="1" lang="ja-JP" altLang="en-US"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ja-JP" altLang="en-US" i="1" smtClean="0">
                                  <a:latin typeface="Cambria Math" panose="02040503050406030204" pitchFamily="18" charset="0"/>
                                </a:rPr>
                                <m:t>𝜅</m:t>
                              </m:r>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const</m:t>
                              </m:r>
                              <m:r>
                                <a:rPr kumimoji="1" lang="en-US" altLang="ja-JP" b="0" i="0" smtClean="0">
                                  <a:latin typeface="Cambria Math" panose="02040503050406030204" pitchFamily="18" charset="0"/>
                                </a:rPr>
                                <m:t>.</m:t>
                              </m:r>
                            </m:oMath>
                          </a14:m>
                          <a:r>
                            <a:rPr kumimoji="1" lang="ja-JP" altLang="en-US" dirty="0" smtClean="0"/>
                            <a:t> </a:t>
                          </a:r>
                          <a:r>
                            <a:rPr kumimoji="1" lang="en-US" altLang="ja-JP" dirty="0" smtClean="0"/>
                            <a:t>, </a:t>
                          </a:r>
                          <a14:m>
                            <m:oMath xmlns:m="http://schemas.openxmlformats.org/officeDocument/2006/math">
                              <m:r>
                                <a:rPr kumimoji="1" lang="en-US" altLang="ja-JP" b="0" i="1" smtClean="0">
                                  <a:latin typeface="Cambria Math" panose="02040503050406030204" pitchFamily="18" charset="0"/>
                                </a:rPr>
                                <m:t>𝐷</m:t>
                              </m:r>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const</m:t>
                              </m:r>
                              <m:r>
                                <a:rPr kumimoji="1" lang="en-US" altLang="ja-JP" b="0" i="0" smtClean="0">
                                  <a:latin typeface="Cambria Math" panose="02040503050406030204" pitchFamily="18" charset="0"/>
                                </a:rPr>
                                <m:t>.</m:t>
                              </m:r>
                            </m:oMath>
                          </a14:m>
                          <a:endParaRPr kumimoji="1" lang="en-US" altLang="ja-JP" dirty="0" smtClean="0"/>
                        </a:p>
                      </a:txBody>
                      <a:tcPr/>
                    </a:tc>
                  </a:tr>
                </a:tbl>
              </a:graphicData>
            </a:graphic>
          </p:graphicFrame>
        </mc:Choice>
        <mc:Fallback xmlns="">
          <p:graphicFrame>
            <p:nvGraphicFramePr>
              <p:cNvPr id="10" name="表 9"/>
              <p:cNvGraphicFramePr>
                <a:graphicFrameLocks noGrp="1"/>
              </p:cNvGraphicFramePr>
              <p:nvPr>
                <p:extLst>
                  <p:ext uri="{D42A27DB-BD31-4B8C-83A1-F6EECF244321}">
                    <p14:modId xmlns:p14="http://schemas.microsoft.com/office/powerpoint/2010/main" val="3444500520"/>
                  </p:ext>
                </p:extLst>
              </p:nvPr>
            </p:nvGraphicFramePr>
            <p:xfrm>
              <a:off x="4720982" y="3566120"/>
              <a:ext cx="3883466" cy="2743200"/>
            </p:xfrm>
            <a:graphic>
              <a:graphicData uri="http://schemas.openxmlformats.org/drawingml/2006/table">
                <a:tbl>
                  <a:tblPr firstRow="1" bandRow="1">
                    <a:tableStyleId>{21E4AEA4-8DFA-4A89-87EB-49C32662AFE0}</a:tableStyleId>
                  </a:tblPr>
                  <a:tblGrid>
                    <a:gridCol w="1006154"/>
                    <a:gridCol w="2877312"/>
                  </a:tblGrid>
                  <a:tr h="365760">
                    <a:tc>
                      <a:txBody>
                        <a:bodyPr/>
                        <a:lstStyle/>
                        <a:p>
                          <a:r>
                            <a:rPr kumimoji="1" lang="en-US" altLang="ja-JP" dirty="0" smtClean="0"/>
                            <a:t>part</a:t>
                          </a:r>
                          <a:endParaRPr kumimoji="1" lang="ja-JP" altLang="en-US" dirty="0"/>
                        </a:p>
                      </a:txBody>
                      <a:tcPr/>
                    </a:tc>
                    <a:tc>
                      <a:txBody>
                        <a:bodyPr/>
                        <a:lstStyle/>
                        <a:p>
                          <a:r>
                            <a:rPr kumimoji="1" lang="en-US" altLang="ja-JP" dirty="0" smtClean="0"/>
                            <a:t>boundary condition</a:t>
                          </a:r>
                          <a:endParaRPr kumimoji="1" lang="ja-JP" altLang="en-US" dirty="0"/>
                        </a:p>
                      </a:txBody>
                      <a:tcPr/>
                    </a:tc>
                  </a:tr>
                  <a:tr h="640080">
                    <a:tc>
                      <a:txBody>
                        <a:bodyPr/>
                        <a:lstStyle/>
                        <a:p>
                          <a:r>
                            <a:rPr kumimoji="1" lang="en-US" altLang="ja-JP" smtClean="0"/>
                            <a:t>GC</a:t>
                          </a:r>
                          <a:endParaRPr kumimoji="1" lang="ja-JP" altLang="en-US"/>
                        </a:p>
                      </a:txBody>
                      <a:tcPr/>
                    </a:tc>
                    <a:tc>
                      <a:txBody>
                        <a:bodyPr/>
                        <a:lstStyle/>
                        <a:p>
                          <a:endParaRPr lang="ja-JP"/>
                        </a:p>
                      </a:txBody>
                      <a:tcPr>
                        <a:blipFill rotWithShape="0">
                          <a:blip r:embed="rId5"/>
                          <a:stretch>
                            <a:fillRect l="-35095" t="-61905" r="-846" b="-287619"/>
                          </a:stretch>
                        </a:blipFill>
                      </a:tcPr>
                    </a:tc>
                  </a:tr>
                  <a:tr h="640080">
                    <a:tc>
                      <a:txBody>
                        <a:bodyPr/>
                        <a:lstStyle/>
                        <a:p>
                          <a:r>
                            <a:rPr kumimoji="1" lang="en-US" altLang="ja-JP" smtClean="0"/>
                            <a:t>Al</a:t>
                          </a:r>
                          <a:endParaRPr kumimoji="1" lang="ja-JP" altLang="en-US"/>
                        </a:p>
                      </a:txBody>
                      <a:tcPr/>
                    </a:tc>
                    <a:tc>
                      <a:txBody>
                        <a:bodyPr/>
                        <a:lstStyle/>
                        <a:p>
                          <a:endParaRPr lang="ja-JP"/>
                        </a:p>
                      </a:txBody>
                      <a:tcPr>
                        <a:blipFill rotWithShape="0">
                          <a:blip r:embed="rId5"/>
                          <a:stretch>
                            <a:fillRect l="-35095" t="-160377" r="-846" b="-184906"/>
                          </a:stretch>
                        </a:blipFill>
                      </a:tcPr>
                    </a:tc>
                  </a:tr>
                  <a:tr h="365760">
                    <a:tc>
                      <a:txBody>
                        <a:bodyPr/>
                        <a:lstStyle/>
                        <a:p>
                          <a:r>
                            <a:rPr kumimoji="1" lang="en-US" altLang="ja-JP" smtClean="0"/>
                            <a:t>air</a:t>
                          </a:r>
                          <a:endParaRPr kumimoji="1" lang="ja-JP" altLang="en-US"/>
                        </a:p>
                      </a:txBody>
                      <a:tcPr/>
                    </a:tc>
                    <a:tc>
                      <a:txBody>
                        <a:bodyPr/>
                        <a:lstStyle/>
                        <a:p>
                          <a:pPr algn="ctr"/>
                          <a:r>
                            <a:rPr lang="en-US" altLang="ja-JP" dirty="0" smtClean="0"/>
                            <a:t>J=0,N=0 except [O2]=inf.</a:t>
                          </a:r>
                          <a:endParaRPr kumimoji="1" lang="ja-JP" altLang="en-US" dirty="0"/>
                        </a:p>
                      </a:txBody>
                      <a:tcPr/>
                    </a:tc>
                  </a:tr>
                  <a:tr h="365760">
                    <a:tc>
                      <a:txBody>
                        <a:bodyPr/>
                        <a:lstStyle/>
                        <a:p>
                          <a:r>
                            <a:rPr kumimoji="1" lang="en-US" altLang="ja-JP" smtClean="0"/>
                            <a:t>glue</a:t>
                          </a:r>
                          <a:endParaRPr kumimoji="1" lang="ja-JP" altLang="en-US"/>
                        </a:p>
                      </a:txBody>
                      <a:tcPr/>
                    </a:tc>
                    <a:tc>
                      <a:txBody>
                        <a:bodyPr/>
                        <a:lstStyle/>
                        <a:p>
                          <a:pPr algn="ctr"/>
                          <a:r>
                            <a:rPr lang="en-US" altLang="ja-JP" smtClean="0"/>
                            <a:t>J=0,N=0</a:t>
                          </a:r>
                          <a:endParaRPr kumimoji="1" lang="ja-JP" altLang="en-US"/>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solution</a:t>
                          </a:r>
                          <a:endParaRPr kumimoji="1" lang="ja-JP" altLang="en-US" smtClean="0"/>
                        </a:p>
                      </a:txBody>
                      <a:tcPr/>
                    </a:tc>
                    <a:tc>
                      <a:txBody>
                        <a:bodyPr/>
                        <a:lstStyle/>
                        <a:p>
                          <a:endParaRPr lang="ja-JP"/>
                        </a:p>
                      </a:txBody>
                      <a:tcPr>
                        <a:blipFill rotWithShape="0">
                          <a:blip r:embed="rId5"/>
                          <a:stretch>
                            <a:fillRect l="-35095" t="-660000" r="-846" b="-26667"/>
                          </a:stretch>
                        </a:blipFill>
                      </a:tcPr>
                    </a:tc>
                  </a:tr>
                </a:tbl>
              </a:graphicData>
            </a:graphic>
          </p:graphicFrame>
        </mc:Fallback>
      </mc:AlternateContent>
      <p:sp>
        <p:nvSpPr>
          <p:cNvPr id="11" name="テキスト ボックス 10"/>
          <p:cNvSpPr txBox="1"/>
          <p:nvPr/>
        </p:nvSpPr>
        <p:spPr>
          <a:xfrm>
            <a:off x="5364088" y="3172906"/>
            <a:ext cx="2794355" cy="400110"/>
          </a:xfrm>
          <a:prstGeom prst="rect">
            <a:avLst/>
          </a:prstGeom>
          <a:noFill/>
        </p:spPr>
        <p:txBody>
          <a:bodyPr wrap="none" rtlCol="0">
            <a:spAutoFit/>
          </a:bodyPr>
          <a:lstStyle/>
          <a:p>
            <a:r>
              <a:rPr lang="en-US" altLang="ja-JP" sz="2000" b="1" i="1" u="sng" dirty="0" smtClean="0">
                <a:solidFill>
                  <a:srgbClr val="000000"/>
                </a:solidFill>
                <a:effectLst>
                  <a:outerShdw blurRad="38100" dist="38100" dir="2700000" algn="tl">
                    <a:srgbClr val="000000">
                      <a:alpha val="43137"/>
                    </a:srgbClr>
                  </a:outerShdw>
                </a:effectLst>
              </a:rPr>
              <a:t>Boundary Conditions</a:t>
            </a:r>
          </a:p>
        </p:txBody>
      </p:sp>
      <p:grpSp>
        <p:nvGrpSpPr>
          <p:cNvPr id="8" name="グループ化 7"/>
          <p:cNvGrpSpPr/>
          <p:nvPr/>
        </p:nvGrpSpPr>
        <p:grpSpPr>
          <a:xfrm>
            <a:off x="323528" y="1052736"/>
            <a:ext cx="8604448" cy="2376264"/>
            <a:chOff x="252000" y="3789000"/>
            <a:chExt cx="8831040" cy="2700000"/>
          </a:xfrm>
        </p:grpSpPr>
        <p:sp>
          <p:nvSpPr>
            <p:cNvPr id="12" name="正方形/長方形 11"/>
            <p:cNvSpPr/>
            <p:nvPr/>
          </p:nvSpPr>
          <p:spPr>
            <a:xfrm>
              <a:off x="252000" y="3789000"/>
              <a:ext cx="7920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13" name="正方形/長方形 12"/>
            <p:cNvSpPr/>
            <p:nvPr/>
          </p:nvSpPr>
          <p:spPr>
            <a:xfrm>
              <a:off x="612000" y="4149000"/>
              <a:ext cx="7200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4" name="正方形/長方形 13"/>
            <p:cNvSpPr/>
            <p:nvPr/>
          </p:nvSpPr>
          <p:spPr>
            <a:xfrm>
              <a:off x="4572000" y="4869000"/>
              <a:ext cx="3600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5" name="正方形/長方形 14"/>
            <p:cNvSpPr/>
            <p:nvPr/>
          </p:nvSpPr>
          <p:spPr>
            <a:xfrm>
              <a:off x="252000" y="4869000"/>
              <a:ext cx="3600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16" name="テキスト ボックス 15"/>
            <p:cNvSpPr txBox="1"/>
            <p:nvPr/>
          </p:nvSpPr>
          <p:spPr>
            <a:xfrm>
              <a:off x="3672000" y="4329000"/>
              <a:ext cx="944489"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s</a:t>
              </a:r>
              <a:r>
                <a:rPr lang="en-US" altLang="ja-JP" dirty="0" smtClean="0">
                  <a:solidFill>
                    <a:prstClr val="black"/>
                  </a:solidFill>
                  <a:latin typeface="Calibri" panose="020F0502020204030204"/>
                  <a:ea typeface="ＭＳ Ｐゴシック" panose="020B0600070205080204" pitchFamily="50" charset="-128"/>
                </a:rPr>
                <a:t>olution</a:t>
              </a:r>
              <a:endParaRPr lang="ja-JP" altLang="en-US" dirty="0">
                <a:solidFill>
                  <a:prstClr val="black"/>
                </a:solidFill>
                <a:latin typeface="Calibri" panose="020F0502020204030204"/>
                <a:ea typeface="ＭＳ Ｐゴシック" panose="020B0600070205080204" pitchFamily="50" charset="-128"/>
              </a:endParaRPr>
            </a:p>
          </p:txBody>
        </p:sp>
        <p:sp>
          <p:nvSpPr>
            <p:cNvPr id="17" name="テキスト ボックス 16"/>
            <p:cNvSpPr txBox="1"/>
            <p:nvPr/>
          </p:nvSpPr>
          <p:spPr>
            <a:xfrm>
              <a:off x="4032000" y="3789000"/>
              <a:ext cx="428322"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air</a:t>
              </a:r>
              <a:endParaRPr lang="ja-JP" altLang="en-US" dirty="0">
                <a:solidFill>
                  <a:prstClr val="black"/>
                </a:solidFill>
                <a:latin typeface="Calibri" panose="020F0502020204030204"/>
                <a:ea typeface="ＭＳ Ｐゴシック" panose="020B0600070205080204" pitchFamily="50" charset="-128"/>
              </a:endParaRPr>
            </a:p>
          </p:txBody>
        </p:sp>
        <p:sp>
          <p:nvSpPr>
            <p:cNvPr id="18" name="テキスト ボックス 17"/>
            <p:cNvSpPr txBox="1"/>
            <p:nvPr/>
          </p:nvSpPr>
          <p:spPr>
            <a:xfrm>
              <a:off x="6192000" y="4869000"/>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19" name="テキスト ボックス 18"/>
            <p:cNvSpPr txBox="1"/>
            <p:nvPr/>
          </p:nvSpPr>
          <p:spPr>
            <a:xfrm>
              <a:off x="1872000" y="4869000"/>
              <a:ext cx="453970" cy="369332"/>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20" name="直線矢印コネクタ 19"/>
            <p:cNvCxnSpPr/>
            <p:nvPr/>
          </p:nvCxnSpPr>
          <p:spPr>
            <a:xfrm>
              <a:off x="61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21" name="直線矢印コネクタ 20"/>
            <p:cNvCxnSpPr/>
            <p:nvPr/>
          </p:nvCxnSpPr>
          <p:spPr>
            <a:xfrm>
              <a:off x="4572000" y="5589000"/>
              <a:ext cx="3240000"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22" name="テキスト ボックス 21"/>
            <p:cNvSpPr txBox="1"/>
            <p:nvPr/>
          </p:nvSpPr>
          <p:spPr>
            <a:xfrm>
              <a:off x="169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23" name="テキスト ボックス 22"/>
            <p:cNvSpPr txBox="1"/>
            <p:nvPr/>
          </p:nvSpPr>
          <p:spPr>
            <a:xfrm>
              <a:off x="6012000" y="558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24" name="直線矢印コネクタ 23"/>
            <p:cNvCxnSpPr/>
            <p:nvPr/>
          </p:nvCxnSpPr>
          <p:spPr>
            <a:xfrm flipH="1">
              <a:off x="3852000" y="5589000"/>
              <a:ext cx="720000" cy="3367"/>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25" name="直線矢印コネクタ 24"/>
            <p:cNvCxnSpPr/>
            <p:nvPr/>
          </p:nvCxnSpPr>
          <p:spPr>
            <a:xfrm>
              <a:off x="8352000" y="4149000"/>
              <a:ext cx="119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26" name="テキスト ボックス 25"/>
            <p:cNvSpPr txBox="1"/>
            <p:nvPr/>
          </p:nvSpPr>
          <p:spPr>
            <a:xfrm>
              <a:off x="3852000" y="5589000"/>
              <a:ext cx="670376"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1mm</a:t>
              </a:r>
              <a:endParaRPr lang="ja-JP" altLang="en-US" dirty="0">
                <a:solidFill>
                  <a:prstClr val="black"/>
                </a:solidFill>
                <a:latin typeface="Calibri" panose="020F0502020204030204"/>
                <a:ea typeface="ＭＳ Ｐゴシック" panose="020B0600070205080204" pitchFamily="50" charset="-128"/>
              </a:endParaRPr>
            </a:p>
          </p:txBody>
        </p:sp>
        <p:sp>
          <p:nvSpPr>
            <p:cNvPr id="27" name="テキスト ボックス 26"/>
            <p:cNvSpPr txBox="1"/>
            <p:nvPr/>
          </p:nvSpPr>
          <p:spPr>
            <a:xfrm>
              <a:off x="8359765" y="4329000"/>
              <a:ext cx="72327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28" name="正方形/長方形 27"/>
            <p:cNvSpPr/>
            <p:nvPr/>
          </p:nvSpPr>
          <p:spPr>
            <a:xfrm>
              <a:off x="3852000" y="4869000"/>
              <a:ext cx="720000" cy="36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sp>
          <p:nvSpPr>
            <p:cNvPr id="29" name="テキスト ボックス 28"/>
            <p:cNvSpPr txBox="1"/>
            <p:nvPr/>
          </p:nvSpPr>
          <p:spPr>
            <a:xfrm>
              <a:off x="3852000" y="4869000"/>
              <a:ext cx="583814"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g</a:t>
              </a:r>
              <a:r>
                <a:rPr lang="en-US" altLang="ja-JP" dirty="0" smtClean="0">
                  <a:solidFill>
                    <a:prstClr val="black"/>
                  </a:solidFill>
                  <a:latin typeface="Calibri" panose="020F0502020204030204"/>
                  <a:ea typeface="ＭＳ Ｐゴシック" panose="020B0600070205080204" pitchFamily="50" charset="-128"/>
                </a:rPr>
                <a:t>lue</a:t>
              </a:r>
              <a:endParaRPr lang="ja-JP" altLang="en-US" dirty="0">
                <a:solidFill>
                  <a:prstClr val="black"/>
                </a:solidFill>
                <a:latin typeface="Calibri" panose="020F0502020204030204"/>
                <a:ea typeface="ＭＳ Ｐゴシック" panose="020B0600070205080204" pitchFamily="50" charset="-128"/>
              </a:endParaRPr>
            </a:p>
          </p:txBody>
        </p:sp>
        <p:cxnSp>
          <p:nvCxnSpPr>
            <p:cNvPr id="30" name="直線コネクタ 29"/>
            <p:cNvCxnSpPr/>
            <p:nvPr/>
          </p:nvCxnSpPr>
          <p:spPr>
            <a:xfrm>
              <a:off x="313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4032000" y="612900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mtClean="0"/>
                <a:t>A</a:t>
              </a:r>
              <a:endParaRPr kumimoji="1" lang="ja-JP" altLang="en-US"/>
            </a:p>
          </p:txBody>
        </p:sp>
        <p:cxnSp>
          <p:nvCxnSpPr>
            <p:cNvPr id="32" name="直線コネクタ 31"/>
            <p:cNvCxnSpPr>
              <a:stCxn id="31" idx="2"/>
            </p:cNvCxnSpPr>
            <p:nvPr/>
          </p:nvCxnSpPr>
          <p:spPr>
            <a:xfrm flipH="1">
              <a:off x="313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31" idx="6"/>
            </p:cNvCxnSpPr>
            <p:nvPr/>
          </p:nvCxnSpPr>
          <p:spPr>
            <a:xfrm flipH="1">
              <a:off x="4392000" y="630900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292000" y="5229000"/>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5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sp>
          <p:nvSpPr>
            <p:cNvPr id="36" name="正方形/長方形 35"/>
            <p:cNvSpPr/>
            <p:nvPr/>
          </p:nvSpPr>
          <p:spPr>
            <a:xfrm>
              <a:off x="7812000" y="4149000"/>
              <a:ext cx="360000" cy="720000"/>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MS PGothic"/>
                <a:ea typeface="MS PGothic"/>
              </a:endParaRPr>
            </a:p>
          </p:txBody>
        </p:sp>
      </p:grpSp>
      <p:sp>
        <p:nvSpPr>
          <p:cNvPr id="37" name="テキスト ボックス 36"/>
          <p:cNvSpPr txBox="1"/>
          <p:nvPr/>
        </p:nvSpPr>
        <p:spPr>
          <a:xfrm>
            <a:off x="207000" y="3384000"/>
            <a:ext cx="2874271" cy="369332"/>
          </a:xfrm>
          <a:prstGeom prst="rect">
            <a:avLst/>
          </a:prstGeom>
          <a:noFill/>
        </p:spPr>
        <p:txBody>
          <a:bodyPr wrap="square" rtlCol="0">
            <a:spAutoFit/>
          </a:bodyPr>
          <a:lstStyle/>
          <a:p>
            <a:r>
              <a:rPr lang="ja-JP" altLang="en-US" u="sng" dirty="0" smtClean="0">
                <a:solidFill>
                  <a:srgbClr val="000000"/>
                </a:solidFill>
              </a:rPr>
              <a:t>溶液内に存在</a:t>
            </a:r>
            <a:r>
              <a:rPr lang="ja-JP" altLang="en-US" u="sng" dirty="0">
                <a:solidFill>
                  <a:srgbClr val="000000"/>
                </a:solidFill>
              </a:rPr>
              <a:t>する</a:t>
            </a:r>
            <a:r>
              <a:rPr lang="ja-JP" altLang="en-US" u="sng" dirty="0" smtClean="0">
                <a:solidFill>
                  <a:srgbClr val="000000"/>
                </a:solidFill>
              </a:rPr>
              <a:t>化学種</a:t>
            </a:r>
            <a:endParaRPr lang="en-US" altLang="ja-JP" u="sng" dirty="0" smtClean="0">
              <a:solidFill>
                <a:srgbClr val="000000"/>
              </a:solidFill>
            </a:endParaRPr>
          </a:p>
        </p:txBody>
      </p:sp>
      <mc:AlternateContent xmlns:mc="http://schemas.openxmlformats.org/markup-compatibility/2006" xmlns:a14="http://schemas.microsoft.com/office/drawing/2010/main">
        <mc:Choice Requires="a14">
          <p:sp>
            <p:nvSpPr>
              <p:cNvPr id="38" name="テキスト ボックス 37"/>
              <p:cNvSpPr txBox="1"/>
              <p:nvPr/>
            </p:nvSpPr>
            <p:spPr>
              <a:xfrm>
                <a:off x="342000" y="3744000"/>
                <a:ext cx="3420000" cy="923330"/>
              </a:xfrm>
              <a:prstGeom prst="rect">
                <a:avLst/>
              </a:prstGeom>
              <a:noFill/>
            </p:spPr>
            <p:txBody>
              <a:bodyPr wrap="square" lIns="0" tIns="0" rIns="0" bIns="0" rtlCol="0">
                <a:spAutoFit/>
              </a:bodyPr>
              <a:lstStyle/>
              <a:p>
                <a14:m>
                  <m:oMath xmlns:m="http://schemas.openxmlformats.org/officeDocument/2006/math">
                    <m:sSup>
                      <m:sSupPr>
                        <m:ctrlPr>
                          <a:rPr lang="en-US" altLang="ja-JP" sz="2000" i="1" smtClean="0">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H</m:t>
                        </m:r>
                      </m:e>
                      <m:sup>
                        <m:r>
                          <a:rPr lang="en-US" altLang="ja-JP" sz="2000">
                            <a:solidFill>
                              <a:srgbClr val="000000"/>
                            </a:solidFill>
                            <a:latin typeface="Cambria Math" panose="02040503050406030204" pitchFamily="18" charset="0"/>
                          </a:rPr>
                          <m:t>+</m:t>
                        </m:r>
                      </m:sup>
                    </m:sSup>
                  </m:oMath>
                </a14:m>
                <a:r>
                  <a:rPr lang="ja-JP" altLang="en-US" sz="2000" dirty="0" err="1">
                    <a:solidFill>
                      <a:srgbClr val="000000"/>
                    </a:solidFill>
                  </a:rPr>
                  <a:t>，</a:t>
                </a:r>
                <a14:m>
                  <m:oMath xmlns:m="http://schemas.openxmlformats.org/officeDocument/2006/math">
                    <m:sSup>
                      <m:sSupPr>
                        <m:ctrlPr>
                          <a:rPr lang="en-US" altLang="ja-JP" sz="2000" i="1" smtClean="0">
                            <a:solidFill>
                              <a:srgbClr val="000000"/>
                            </a:solidFill>
                            <a:latin typeface="Cambria Math" panose="02040503050406030204" pitchFamily="18" charset="0"/>
                          </a:rPr>
                        </m:ctrlPr>
                      </m:sSupPr>
                      <m:e>
                        <m:r>
                          <m:rPr>
                            <m:sty m:val="p"/>
                          </m:rPr>
                          <a:rPr lang="en-US" altLang="ja-JP" sz="2000" smtClean="0">
                            <a:solidFill>
                              <a:srgbClr val="000000"/>
                            </a:solidFill>
                            <a:latin typeface="Cambria Math" panose="02040503050406030204" pitchFamily="18" charset="0"/>
                          </a:rPr>
                          <m:t>OH</m:t>
                        </m:r>
                      </m:e>
                      <m:sup>
                        <m:r>
                          <a:rPr lang="en-US" altLang="ja-JP" sz="2000" i="1" smtClean="0">
                            <a:solidFill>
                              <a:srgbClr val="000000"/>
                            </a:solidFill>
                            <a:latin typeface="Cambria Math" panose="02040503050406030204" pitchFamily="18" charset="0"/>
                          </a:rPr>
                          <m:t>−</m:t>
                        </m:r>
                      </m:sup>
                    </m:sSup>
                  </m:oMath>
                </a14:m>
                <a:r>
                  <a:rPr lang="ja-JP" altLang="en-US" sz="2000" dirty="0" err="1" smtClean="0">
                    <a:solidFill>
                      <a:srgbClr val="000000"/>
                    </a:solidFill>
                  </a:rPr>
                  <a:t>，</a:t>
                </a:r>
                <a14:m>
                  <m:oMath xmlns:m="http://schemas.openxmlformats.org/officeDocument/2006/math">
                    <m:sSup>
                      <m:sSupPr>
                        <m:ctrlPr>
                          <a:rPr lang="en-US" altLang="ja-JP" sz="2000" i="1" smtClean="0">
                            <a:solidFill>
                              <a:srgbClr val="000000"/>
                            </a:solidFill>
                            <a:latin typeface="Cambria Math" panose="02040503050406030204" pitchFamily="18" charset="0"/>
                          </a:rPr>
                        </m:ctrlPr>
                      </m:sSupPr>
                      <m:e>
                        <m:r>
                          <m:rPr>
                            <m:sty m:val="p"/>
                          </m:rPr>
                          <a:rPr lang="en-US" altLang="ja-JP" sz="2000" smtClean="0">
                            <a:solidFill>
                              <a:srgbClr val="000000"/>
                            </a:solidFill>
                            <a:latin typeface="Cambria Math" panose="02040503050406030204" pitchFamily="18" charset="0"/>
                          </a:rPr>
                          <m:t>Na</m:t>
                        </m:r>
                      </m:e>
                      <m:sup>
                        <m:r>
                          <a:rPr lang="en-US" altLang="ja-JP" sz="2000" smtClean="0">
                            <a:solidFill>
                              <a:srgbClr val="000000"/>
                            </a:solidFill>
                            <a:latin typeface="Cambria Math" panose="02040503050406030204" pitchFamily="18" charset="0"/>
                          </a:rPr>
                          <m:t>+</m:t>
                        </m:r>
                      </m:sup>
                    </m:sSup>
                  </m:oMath>
                </a14:m>
                <a:r>
                  <a:rPr lang="ja-JP" altLang="en-US" sz="2000" dirty="0" err="1" smtClean="0">
                    <a:solidFill>
                      <a:srgbClr val="000000"/>
                    </a:solidFill>
                  </a:rPr>
                  <a:t>，</a:t>
                </a:r>
                <a14:m>
                  <m:oMath xmlns:m="http://schemas.openxmlformats.org/officeDocument/2006/math">
                    <m:sSup>
                      <m:sSupPr>
                        <m:ctrlPr>
                          <a:rPr lang="en-US" altLang="ja-JP" sz="2000" i="1" smtClean="0">
                            <a:solidFill>
                              <a:srgbClr val="000000"/>
                            </a:solidFill>
                            <a:latin typeface="Cambria Math" panose="02040503050406030204" pitchFamily="18" charset="0"/>
                          </a:rPr>
                        </m:ctrlPr>
                      </m:sSupPr>
                      <m:e>
                        <m:r>
                          <m:rPr>
                            <m:sty m:val="p"/>
                          </m:rPr>
                          <a:rPr lang="en-US" altLang="ja-JP" sz="2000" smtClean="0">
                            <a:solidFill>
                              <a:srgbClr val="000000"/>
                            </a:solidFill>
                            <a:latin typeface="Cambria Math" panose="02040503050406030204" pitchFamily="18" charset="0"/>
                          </a:rPr>
                          <m:t>Cl</m:t>
                        </m:r>
                      </m:e>
                      <m:sup>
                        <m:r>
                          <a:rPr lang="en-US" altLang="ja-JP" sz="2000" smtClean="0">
                            <a:solidFill>
                              <a:srgbClr val="000000"/>
                            </a:solidFill>
                            <a:latin typeface="Cambria Math" panose="02040503050406030204" pitchFamily="18" charset="0"/>
                          </a:rPr>
                          <m:t>−</m:t>
                        </m:r>
                      </m:sup>
                    </m:sSup>
                  </m:oMath>
                </a14:m>
                <a:r>
                  <a:rPr lang="ja-JP" altLang="en-US" sz="2000" dirty="0" err="1">
                    <a:solidFill>
                      <a:srgbClr val="000000"/>
                    </a:solidFill>
                  </a:rPr>
                  <a:t>，</a:t>
                </a:r>
                <a14:m>
                  <m:oMath xmlns:m="http://schemas.openxmlformats.org/officeDocument/2006/math">
                    <m:sSub>
                      <m:sSubPr>
                        <m:ctrlPr>
                          <a:rPr lang="en-US" altLang="ja-JP" sz="2000" i="1">
                            <a:solidFill>
                              <a:srgbClr val="000000"/>
                            </a:solidFill>
                            <a:latin typeface="Cambria Math" panose="02040503050406030204" pitchFamily="18" charset="0"/>
                          </a:rPr>
                        </m:ctrlPr>
                      </m:sSubPr>
                      <m:e>
                        <m:r>
                          <m:rPr>
                            <m:sty m:val="p"/>
                          </m:rPr>
                          <a:rPr lang="en-US" altLang="ja-JP" sz="2000">
                            <a:solidFill>
                              <a:srgbClr val="000000"/>
                            </a:solidFill>
                            <a:latin typeface="Cambria Math" panose="02040503050406030204" pitchFamily="18" charset="0"/>
                          </a:rPr>
                          <m:t>O</m:t>
                        </m:r>
                      </m:e>
                      <m:sub>
                        <m:r>
                          <a:rPr lang="en-US" altLang="ja-JP" sz="2000">
                            <a:solidFill>
                              <a:srgbClr val="000000"/>
                            </a:solidFill>
                            <a:latin typeface="Cambria Math" panose="02040503050406030204" pitchFamily="18" charset="0"/>
                          </a:rPr>
                          <m:t>2</m:t>
                        </m:r>
                      </m:sub>
                    </m:sSub>
                  </m:oMath>
                </a14:m>
                <a:r>
                  <a:rPr lang="ja-JP" altLang="en-US" sz="2000" dirty="0" err="1" smtClean="0">
                    <a:solidFill>
                      <a:srgbClr val="000000"/>
                    </a:solidFill>
                  </a:rPr>
                  <a:t>，</a:t>
                </a:r>
                <a14:m>
                  <m:oMath xmlns:m="http://schemas.openxmlformats.org/officeDocument/2006/math">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Al</m:t>
                        </m:r>
                      </m:e>
                      <m:sup>
                        <m:r>
                          <a:rPr lang="en-US" altLang="ja-JP" sz="2000" i="1">
                            <a:solidFill>
                              <a:srgbClr val="000000"/>
                            </a:solidFill>
                            <a:latin typeface="Cambria Math" panose="02040503050406030204" pitchFamily="18" charset="0"/>
                          </a:rPr>
                          <m:t>3+</m:t>
                        </m:r>
                      </m:sup>
                    </m:sSup>
                  </m:oMath>
                </a14:m>
                <a:r>
                  <a:rPr lang="ja-JP" altLang="en-US" sz="2000" dirty="0" err="1">
                    <a:solidFill>
                      <a:srgbClr val="000000"/>
                    </a:solidFill>
                  </a:rPr>
                  <a:t>，</a:t>
                </a:r>
                <a14:m>
                  <m:oMath xmlns:m="http://schemas.openxmlformats.org/officeDocument/2006/math">
                    <m:r>
                      <m:rPr>
                        <m:sty m:val="p"/>
                      </m:rPr>
                      <a:rPr lang="en-US" altLang="ja-JP" sz="2000">
                        <a:solidFill>
                          <a:srgbClr val="000000"/>
                        </a:solidFill>
                        <a:latin typeface="Cambria Math" panose="02040503050406030204" pitchFamily="18" charset="0"/>
                      </a:rPr>
                      <m:t>Al</m:t>
                    </m:r>
                    <m:sSup>
                      <m:sSupPr>
                        <m:ctrlPr>
                          <a:rPr lang="en-US" altLang="ja-JP" sz="2000" i="1" smtClean="0">
                            <a:solidFill>
                              <a:srgbClr val="000000"/>
                            </a:solidFill>
                            <a:latin typeface="Cambria Math" panose="02040503050406030204" pitchFamily="18" charset="0"/>
                          </a:rPr>
                        </m:ctrlPr>
                      </m:sSupPr>
                      <m:e>
                        <m:r>
                          <m:rPr>
                            <m:sty m:val="p"/>
                          </m:rPr>
                          <a:rPr lang="en-US" altLang="ja-JP" sz="2000" b="0" i="0" smtClean="0">
                            <a:solidFill>
                              <a:srgbClr val="000000"/>
                            </a:solidFill>
                            <a:latin typeface="Cambria Math" panose="02040503050406030204" pitchFamily="18" charset="0"/>
                          </a:rPr>
                          <m:t>OH</m:t>
                        </m:r>
                      </m:e>
                      <m:sup>
                        <m:r>
                          <a:rPr lang="en-US" altLang="ja-JP" sz="2000" b="0" i="1" smtClean="0">
                            <a:solidFill>
                              <a:srgbClr val="000000"/>
                            </a:solidFill>
                            <a:latin typeface="Cambria Math" panose="02040503050406030204" pitchFamily="18" charset="0"/>
                          </a:rPr>
                          <m:t>2+</m:t>
                        </m:r>
                      </m:sup>
                    </m:sSup>
                  </m:oMath>
                </a14:m>
                <a:r>
                  <a:rPr lang="ja-JP" altLang="en-US" sz="2000" i="1" dirty="0" smtClean="0">
                    <a:solidFill>
                      <a:srgbClr val="000000"/>
                    </a:solidFill>
                    <a:latin typeface="Cambria Math" panose="02040503050406030204" pitchFamily="18" charset="0"/>
                  </a:rPr>
                  <a:t>，</a:t>
                </a:r>
                <a14:m>
                  <m:oMath xmlns:m="http://schemas.openxmlformats.org/officeDocument/2006/math">
                    <m:sSubSup>
                      <m:sSubSupPr>
                        <m:ctrlPr>
                          <a:rPr lang="en-US" altLang="ja-JP" sz="2000" i="1" smtClean="0">
                            <a:solidFill>
                              <a:srgbClr val="000000"/>
                            </a:solidFill>
                            <a:latin typeface="Cambria Math" panose="02040503050406030204" pitchFamily="18" charset="0"/>
                          </a:rPr>
                        </m:ctrlPr>
                      </m:sSubSupPr>
                      <m:e>
                        <m:r>
                          <m:rPr>
                            <m:sty m:val="p"/>
                          </m:rPr>
                          <a:rPr lang="en-US" altLang="ja-JP" sz="2000" b="0" i="0" smtClean="0">
                            <a:solidFill>
                              <a:srgbClr val="000000"/>
                            </a:solidFill>
                            <a:latin typeface="Cambria Math" panose="02040503050406030204" pitchFamily="18" charset="0"/>
                          </a:rPr>
                          <m:t>Al</m:t>
                        </m:r>
                        <m:r>
                          <a:rPr lang="en-US" altLang="ja-JP" sz="2000" b="0" i="0" smtClean="0">
                            <a:solidFill>
                              <a:srgbClr val="000000"/>
                            </a:solidFill>
                            <a:latin typeface="Cambria Math" panose="02040503050406030204" pitchFamily="18" charset="0"/>
                          </a:rPr>
                          <m:t>(</m:t>
                        </m:r>
                        <m:r>
                          <m:rPr>
                            <m:sty m:val="p"/>
                          </m:rPr>
                          <a:rPr lang="en-US" altLang="ja-JP" sz="2000" b="0" i="0" smtClean="0">
                            <a:solidFill>
                              <a:srgbClr val="000000"/>
                            </a:solidFill>
                            <a:latin typeface="Cambria Math" panose="02040503050406030204" pitchFamily="18" charset="0"/>
                          </a:rPr>
                          <m:t>OH</m:t>
                        </m:r>
                        <m:r>
                          <a:rPr lang="en-US" altLang="ja-JP" sz="2000" b="0" i="1" smtClean="0">
                            <a:solidFill>
                              <a:srgbClr val="000000"/>
                            </a:solidFill>
                            <a:latin typeface="Cambria Math" panose="02040503050406030204" pitchFamily="18" charset="0"/>
                          </a:rPr>
                          <m:t>)</m:t>
                        </m:r>
                      </m:e>
                      <m:sub>
                        <m:r>
                          <a:rPr lang="en-US" altLang="ja-JP" sz="2000" b="0" i="1" smtClean="0">
                            <a:solidFill>
                              <a:srgbClr val="000000"/>
                            </a:solidFill>
                            <a:latin typeface="Cambria Math" panose="02040503050406030204" pitchFamily="18" charset="0"/>
                          </a:rPr>
                          <m:t>2</m:t>
                        </m:r>
                      </m:sub>
                      <m:sup>
                        <m:r>
                          <a:rPr lang="en-US" altLang="ja-JP" sz="2000" b="0" i="1" smtClean="0">
                            <a:solidFill>
                              <a:srgbClr val="000000"/>
                            </a:solidFill>
                            <a:latin typeface="Cambria Math" panose="02040503050406030204" pitchFamily="18" charset="0"/>
                          </a:rPr>
                          <m:t>+</m:t>
                        </m:r>
                      </m:sup>
                    </m:sSubSup>
                  </m:oMath>
                </a14:m>
                <a:r>
                  <a:rPr lang="ja-JP" altLang="en-US" sz="2000" dirty="0" err="1" smtClean="0">
                    <a:solidFill>
                      <a:srgbClr val="000000"/>
                    </a:solidFill>
                  </a:rPr>
                  <a:t>，</a:t>
                </a:r>
                <a14:m>
                  <m:oMath xmlns:m="http://schemas.openxmlformats.org/officeDocument/2006/math">
                    <m:r>
                      <m:rPr>
                        <m:sty m:val="p"/>
                      </m:rPr>
                      <a:rPr lang="en-US" altLang="ja-JP" sz="2000">
                        <a:solidFill>
                          <a:srgbClr val="000000"/>
                        </a:solidFill>
                        <a:latin typeface="Cambria Math" panose="02040503050406030204" pitchFamily="18" charset="0"/>
                      </a:rPr>
                      <m:t>Al</m:t>
                    </m:r>
                    <m:sSub>
                      <m:sSubPr>
                        <m:ctrlPr>
                          <a:rPr lang="en-US" altLang="ja-JP" sz="2000" i="1">
                            <a:solidFill>
                              <a:srgbClr val="000000"/>
                            </a:solidFill>
                            <a:latin typeface="Cambria Math" panose="02040503050406030204" pitchFamily="18" charset="0"/>
                          </a:rPr>
                        </m:ctrlPr>
                      </m:sSubPr>
                      <m:e>
                        <m:d>
                          <m:dPr>
                            <m:ctrlPr>
                              <a:rPr lang="en-US" altLang="ja-JP" sz="2000" i="1">
                                <a:solidFill>
                                  <a:srgbClr val="000000"/>
                                </a:solidFill>
                                <a:latin typeface="Cambria Math" panose="02040503050406030204" pitchFamily="18" charset="0"/>
                              </a:rPr>
                            </m:ctrlPr>
                          </m:dPr>
                          <m:e>
                            <m:r>
                              <m:rPr>
                                <m:sty m:val="p"/>
                              </m:rPr>
                              <a:rPr lang="en-US" altLang="ja-JP" sz="2000">
                                <a:solidFill>
                                  <a:srgbClr val="000000"/>
                                </a:solidFill>
                                <a:latin typeface="Cambria Math" panose="02040503050406030204" pitchFamily="18" charset="0"/>
                              </a:rPr>
                              <m:t>OH</m:t>
                            </m:r>
                          </m:e>
                        </m:d>
                      </m:e>
                      <m:sub>
                        <m:r>
                          <a:rPr lang="en-US" altLang="ja-JP" sz="2000">
                            <a:solidFill>
                              <a:srgbClr val="000000"/>
                            </a:solidFill>
                            <a:latin typeface="Cambria Math" panose="02040503050406030204" pitchFamily="18" charset="0"/>
                          </a:rPr>
                          <m:t>3</m:t>
                        </m:r>
                      </m:sub>
                    </m:sSub>
                  </m:oMath>
                </a14:m>
                <a:r>
                  <a:rPr lang="ja-JP" altLang="en-US" sz="2000" dirty="0" err="1" smtClean="0">
                    <a:solidFill>
                      <a:srgbClr val="000000"/>
                    </a:solidFill>
                  </a:rPr>
                  <a:t>，</a:t>
                </a:r>
                <a14:m>
                  <m:oMath xmlns:m="http://schemas.openxmlformats.org/officeDocument/2006/math">
                    <m:sSubSup>
                      <m:sSubSupPr>
                        <m:ctrlPr>
                          <a:rPr lang="en-US" altLang="ja-JP" sz="2000" i="1">
                            <a:solidFill>
                              <a:srgbClr val="000000"/>
                            </a:solidFill>
                            <a:latin typeface="Cambria Math" panose="02040503050406030204" pitchFamily="18" charset="0"/>
                          </a:rPr>
                        </m:ctrlPr>
                      </m:sSubSupPr>
                      <m:e>
                        <m:r>
                          <m:rPr>
                            <m:sty m:val="p"/>
                          </m:rPr>
                          <a:rPr lang="en-US" altLang="ja-JP" sz="2000">
                            <a:solidFill>
                              <a:srgbClr val="000000"/>
                            </a:solidFill>
                            <a:latin typeface="Cambria Math" panose="02040503050406030204" pitchFamily="18" charset="0"/>
                          </a:rPr>
                          <m:t>Al</m:t>
                        </m:r>
                        <m:r>
                          <a:rPr lang="en-US" altLang="ja-JP" sz="2000">
                            <a:solidFill>
                              <a:srgbClr val="000000"/>
                            </a:solidFill>
                            <a:latin typeface="Cambria Math" panose="02040503050406030204" pitchFamily="18" charset="0"/>
                          </a:rPr>
                          <m:t>(</m:t>
                        </m:r>
                        <m:r>
                          <m:rPr>
                            <m:sty m:val="p"/>
                          </m:rPr>
                          <a:rPr lang="en-US" altLang="ja-JP" sz="2000">
                            <a:solidFill>
                              <a:srgbClr val="000000"/>
                            </a:solidFill>
                            <a:latin typeface="Cambria Math" panose="02040503050406030204" pitchFamily="18" charset="0"/>
                          </a:rPr>
                          <m:t>OH</m:t>
                        </m:r>
                        <m:r>
                          <a:rPr lang="en-US" altLang="ja-JP" sz="2000" i="1">
                            <a:solidFill>
                              <a:srgbClr val="000000"/>
                            </a:solidFill>
                            <a:latin typeface="Cambria Math" panose="02040503050406030204" pitchFamily="18" charset="0"/>
                          </a:rPr>
                          <m:t>)</m:t>
                        </m:r>
                      </m:e>
                      <m:sub>
                        <m:r>
                          <a:rPr lang="en-US" altLang="ja-JP" sz="2000" b="0" i="1" smtClean="0">
                            <a:solidFill>
                              <a:srgbClr val="000000"/>
                            </a:solidFill>
                            <a:latin typeface="Cambria Math" panose="02040503050406030204" pitchFamily="18" charset="0"/>
                          </a:rPr>
                          <m:t>4</m:t>
                        </m:r>
                      </m:sub>
                      <m:sup>
                        <m:r>
                          <a:rPr lang="en-US" altLang="ja-JP" sz="2000" b="0" i="1" smtClean="0">
                            <a:solidFill>
                              <a:srgbClr val="000000"/>
                            </a:solidFill>
                            <a:latin typeface="Cambria Math" panose="02040503050406030204" pitchFamily="18" charset="0"/>
                          </a:rPr>
                          <m:t>−</m:t>
                        </m:r>
                      </m:sup>
                    </m:sSubSup>
                  </m:oMath>
                </a14:m>
                <a:endParaRPr lang="ja-JP" altLang="en-US" sz="2000" dirty="0">
                  <a:solidFill>
                    <a:srgbClr val="000000"/>
                  </a:solidFill>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42000" y="3744000"/>
                <a:ext cx="3420000" cy="923330"/>
              </a:xfrm>
              <a:prstGeom prst="rect">
                <a:avLst/>
              </a:prstGeom>
              <a:blipFill rotWithShape="0">
                <a:blip r:embed="rId6"/>
                <a:stretch>
                  <a:fillRect l="-2674" t="-8553" b="-16447"/>
                </a:stretch>
              </a:blipFill>
            </p:spPr>
            <p:txBody>
              <a:bodyPr/>
              <a:lstStyle/>
              <a:p>
                <a:r>
                  <a:rPr lang="ja-JP" altLang="en-US">
                    <a:noFill/>
                  </a:rPr>
                  <a:t> </a:t>
                </a:r>
              </a:p>
            </p:txBody>
          </p:sp>
        </mc:Fallback>
      </mc:AlternateContent>
      <p:sp>
        <p:nvSpPr>
          <p:cNvPr id="39" name="テキスト ボックス 38"/>
          <p:cNvSpPr txBox="1"/>
          <p:nvPr/>
        </p:nvSpPr>
        <p:spPr>
          <a:xfrm>
            <a:off x="207000" y="4869000"/>
            <a:ext cx="2874271" cy="923330"/>
          </a:xfrm>
          <a:prstGeom prst="rect">
            <a:avLst/>
          </a:prstGeom>
          <a:noFill/>
        </p:spPr>
        <p:txBody>
          <a:bodyPr wrap="square" rtlCol="0">
            <a:spAutoFit/>
          </a:bodyPr>
          <a:lstStyle/>
          <a:p>
            <a:r>
              <a:rPr lang="ja-JP" altLang="en-US" u="sng" dirty="0" smtClean="0">
                <a:solidFill>
                  <a:srgbClr val="000000"/>
                </a:solidFill>
              </a:rPr>
              <a:t>解析条件</a:t>
            </a:r>
            <a:endParaRPr lang="en-US" altLang="ja-JP" u="sng" dirty="0" smtClean="0">
              <a:solidFill>
                <a:srgbClr val="000000"/>
              </a:solidFill>
            </a:endParaRPr>
          </a:p>
          <a:p>
            <a:r>
              <a:rPr lang="ja-JP" altLang="en-US" dirty="0" smtClean="0">
                <a:solidFill>
                  <a:srgbClr val="000000"/>
                </a:solidFill>
              </a:rPr>
              <a:t>セルサイズ：</a:t>
            </a:r>
            <a:r>
              <a:rPr lang="en-US" altLang="ja-JP" dirty="0" smtClean="0">
                <a:solidFill>
                  <a:srgbClr val="000000"/>
                </a:solidFill>
              </a:rPr>
              <a:t>1 mm</a:t>
            </a:r>
          </a:p>
          <a:p>
            <a:r>
              <a:rPr lang="ja-JP" altLang="en-US" dirty="0" smtClean="0">
                <a:solidFill>
                  <a:srgbClr val="000000"/>
                </a:solidFill>
              </a:rPr>
              <a:t>セル数：</a:t>
            </a:r>
            <a:r>
              <a:rPr lang="en-US" altLang="ja-JP" dirty="0" smtClean="0">
                <a:solidFill>
                  <a:srgbClr val="000000"/>
                </a:solidFill>
              </a:rPr>
              <a:t>336 </a:t>
            </a:r>
            <a:r>
              <a:rPr lang="ja-JP" altLang="en-US" dirty="0" smtClean="0">
                <a:solidFill>
                  <a:srgbClr val="000000"/>
                </a:solidFill>
              </a:rPr>
              <a:t>個</a:t>
            </a:r>
            <a:endParaRPr lang="en-US" altLang="ja-JP" dirty="0" smtClean="0">
              <a:solidFill>
                <a:srgbClr val="000000"/>
              </a:solidFill>
            </a:endParaRPr>
          </a:p>
        </p:txBody>
      </p:sp>
    </p:spTree>
    <p:extLst>
      <p:ext uri="{BB962C8B-B14F-4D97-AF65-F5344CB8AC3E}">
        <p14:creationId xmlns:p14="http://schemas.microsoft.com/office/powerpoint/2010/main" val="111411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C-Al_40-40_cell-1mm_curr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4815000" y="4149080"/>
            <a:ext cx="4401164" cy="2158666"/>
          </a:xfrm>
          <a:prstGeom prst="rect">
            <a:avLst/>
          </a:prstGeom>
        </p:spPr>
      </p:pic>
      <p:pic>
        <p:nvPicPr>
          <p:cNvPr id="5" name="GC-Al_40-40_cell-1mm_AlOH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2"/>
          <a:stretch>
            <a:fillRect/>
          </a:stretch>
        </p:blipFill>
        <p:spPr>
          <a:xfrm>
            <a:off x="4815000" y="2564904"/>
            <a:ext cx="4404372" cy="2160240"/>
          </a:xfrm>
          <a:prstGeom prst="rect">
            <a:avLst/>
          </a:prstGeom>
        </p:spPr>
      </p:pic>
      <p:pic>
        <p:nvPicPr>
          <p:cNvPr id="3" name="GC-Al_40-40_cell-1mm_pH">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3"/>
          <a:stretch>
            <a:fillRect/>
          </a:stretch>
        </p:blipFill>
        <p:spPr>
          <a:xfrm>
            <a:off x="4499920" y="694074"/>
            <a:ext cx="4842080" cy="2374925"/>
          </a:xfrm>
          <a:prstGeom prst="rect">
            <a:avLst/>
          </a:prstGeom>
        </p:spPr>
      </p:pic>
      <p:sp>
        <p:nvSpPr>
          <p:cNvPr id="7" name="タイトル 6"/>
          <p:cNvSpPr>
            <a:spLocks noGrp="1"/>
          </p:cNvSpPr>
          <p:nvPr>
            <p:ph type="title"/>
          </p:nvPr>
        </p:nvSpPr>
        <p:spPr/>
        <p:txBody>
          <a:bodyPr/>
          <a:lstStyle/>
          <a:p>
            <a:r>
              <a:rPr lang="ja-JP" altLang="en-US" dirty="0" smtClean="0"/>
              <a:t>結果（動画）</a:t>
            </a:r>
            <a:endParaRPr kumimoji="1" lang="ja-JP" altLang="en-US" dirty="0"/>
          </a:p>
        </p:txBody>
      </p:sp>
      <p:sp>
        <p:nvSpPr>
          <p:cNvPr id="14" name="テキスト ボックス 13"/>
          <p:cNvSpPr txBox="1"/>
          <p:nvPr/>
        </p:nvSpPr>
        <p:spPr>
          <a:xfrm>
            <a:off x="50523" y="597442"/>
            <a:ext cx="1107996" cy="369332"/>
          </a:xfrm>
          <a:prstGeom prst="rect">
            <a:avLst/>
          </a:prstGeom>
          <a:noFill/>
        </p:spPr>
        <p:txBody>
          <a:bodyPr wrap="none" rtlCol="0">
            <a:spAutoFit/>
          </a:bodyPr>
          <a:lstStyle/>
          <a:p>
            <a:r>
              <a:rPr kumimoji="1" lang="ja-JP" altLang="en-US" b="1" i="1" u="sng" dirty="0" smtClean="0">
                <a:effectLst>
                  <a:outerShdw blurRad="38100" dist="38100" dir="2700000" algn="tl">
                    <a:srgbClr val="000000">
                      <a:alpha val="43137"/>
                    </a:srgbClr>
                  </a:outerShdw>
                </a:effectLst>
              </a:rPr>
              <a:t>実験結果</a:t>
            </a:r>
            <a:endParaRPr kumimoji="1" lang="ja-JP" altLang="en-US" b="1" i="1" u="sng" dirty="0">
              <a:effectLst>
                <a:outerShdw blurRad="38100" dist="38100" dir="2700000" algn="tl">
                  <a:srgbClr val="000000">
                    <a:alpha val="43137"/>
                  </a:srgbClr>
                </a:outerShdw>
              </a:effectLst>
            </a:endParaRPr>
          </a:p>
        </p:txBody>
      </p:sp>
      <p:sp>
        <p:nvSpPr>
          <p:cNvPr id="15" name="テキスト ボックス 14"/>
          <p:cNvSpPr txBox="1"/>
          <p:nvPr/>
        </p:nvSpPr>
        <p:spPr>
          <a:xfrm>
            <a:off x="4429015" y="597442"/>
            <a:ext cx="3877985" cy="369332"/>
          </a:xfrm>
          <a:prstGeom prst="rect">
            <a:avLst/>
          </a:prstGeom>
          <a:noFill/>
        </p:spPr>
        <p:txBody>
          <a:bodyPr wrap="none" rtlCol="0">
            <a:spAutoFit/>
          </a:bodyPr>
          <a:lstStyle/>
          <a:p>
            <a:r>
              <a:rPr lang="ja-JP" altLang="en-US" b="1" i="1" u="sng" dirty="0" smtClean="0">
                <a:effectLst>
                  <a:outerShdw blurRad="38100" dist="38100" dir="2700000" algn="tl">
                    <a:srgbClr val="000000">
                      <a:alpha val="43137"/>
                    </a:srgbClr>
                  </a:outerShdw>
                </a:effectLst>
              </a:rPr>
              <a:t>数値解析</a:t>
            </a:r>
            <a:r>
              <a:rPr lang="ja-JP" altLang="en-US" b="1" i="1" u="sng" dirty="0">
                <a:effectLst>
                  <a:outerShdw blurRad="38100" dist="38100" dir="2700000" algn="tl">
                    <a:srgbClr val="000000">
                      <a:alpha val="43137"/>
                    </a:srgbClr>
                  </a:outerShdw>
                </a:effectLst>
              </a:rPr>
              <a:t>結果（溶液内の値の分布</a:t>
            </a:r>
            <a:r>
              <a:rPr lang="ja-JP" altLang="en-US" b="1" i="1" u="sng" dirty="0" smtClean="0">
                <a:effectLst>
                  <a:outerShdw blurRad="38100" dist="38100" dir="2700000" algn="tl">
                    <a:srgbClr val="000000">
                      <a:alpha val="43137"/>
                    </a:srgbClr>
                  </a:outerShdw>
                </a:effectLst>
              </a:rPr>
              <a:t>）</a:t>
            </a:r>
            <a:endParaRPr lang="ja-JP" altLang="en-US" b="1" i="1" u="sng" dirty="0">
              <a:effectLst>
                <a:outerShdw blurRad="38100" dist="38100" dir="2700000" algn="tl">
                  <a:srgbClr val="000000">
                    <a:alpha val="43137"/>
                  </a:srgbClr>
                </a:outerShdw>
              </a:effectLst>
            </a:endParaRPr>
          </a:p>
        </p:txBody>
      </p:sp>
      <p:sp>
        <p:nvSpPr>
          <p:cNvPr id="20" name="テキスト ボックス 19"/>
          <p:cNvSpPr txBox="1"/>
          <p:nvPr/>
        </p:nvSpPr>
        <p:spPr>
          <a:xfrm>
            <a:off x="4905000" y="1719000"/>
            <a:ext cx="415498" cy="276999"/>
          </a:xfrm>
          <a:prstGeom prst="rect">
            <a:avLst/>
          </a:prstGeom>
          <a:noFill/>
        </p:spPr>
        <p:txBody>
          <a:bodyPr wrap="none" rtlCol="0">
            <a:spAutoFit/>
          </a:bodyPr>
          <a:lstStyle/>
          <a:p>
            <a:r>
              <a:rPr lang="en-US" altLang="ja-JP" sz="1200" dirty="0" smtClean="0"/>
              <a:t>GC</a:t>
            </a:r>
            <a:endParaRPr kumimoji="1" lang="ja-JP" altLang="en-US" sz="1200" dirty="0"/>
          </a:p>
        </p:txBody>
      </p:sp>
      <p:sp>
        <p:nvSpPr>
          <p:cNvPr id="21" name="テキスト ボックス 20"/>
          <p:cNvSpPr txBox="1"/>
          <p:nvPr/>
        </p:nvSpPr>
        <p:spPr>
          <a:xfrm>
            <a:off x="8640000" y="1719000"/>
            <a:ext cx="320922" cy="276999"/>
          </a:xfrm>
          <a:prstGeom prst="rect">
            <a:avLst/>
          </a:prstGeom>
          <a:noFill/>
        </p:spPr>
        <p:txBody>
          <a:bodyPr wrap="none" rtlCol="0">
            <a:spAutoFit/>
          </a:bodyPr>
          <a:lstStyle/>
          <a:p>
            <a:r>
              <a:rPr lang="en-US" altLang="ja-JP" sz="1200" dirty="0" smtClean="0"/>
              <a:t>Al</a:t>
            </a:r>
            <a:endParaRPr kumimoji="1" lang="ja-JP" altLang="en-US" sz="1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4409960" y="2843644"/>
                <a:ext cx="1692258" cy="369332"/>
              </a:xfrm>
              <a:prstGeom prst="rect">
                <a:avLst/>
              </a:prstGeom>
              <a:noFill/>
            </p:spPr>
            <p:txBody>
              <a:bodyPr wrap="none" rtlCol="0">
                <a:spAutoFit/>
              </a:bodyPr>
              <a:lstStyle/>
              <a:p>
                <a:r>
                  <a:rPr kumimoji="1" lang="ja-JP" altLang="en-US" dirty="0" smtClean="0">
                    <a:solidFill>
                      <a:srgbClr val="FF0000"/>
                    </a:solidFill>
                  </a:rPr>
                  <a:t>・</a:t>
                </a:r>
                <a14:m>
                  <m:oMath xmlns:m="http://schemas.openxmlformats.org/officeDocument/2006/math">
                    <m:r>
                      <m:rPr>
                        <m:sty m:val="p"/>
                      </m:rPr>
                      <a:rPr lang="en-US" altLang="ja-JP">
                        <a:solidFill>
                          <a:srgbClr val="FF0000"/>
                        </a:solidFill>
                        <a:latin typeface="Cambria Math" panose="02040503050406030204" pitchFamily="18" charset="0"/>
                      </a:rPr>
                      <m:t>Al</m:t>
                    </m:r>
                    <m:sSub>
                      <m:sSubPr>
                        <m:ctrlPr>
                          <a:rPr lang="en-US" altLang="ja-JP" i="1">
                            <a:solidFill>
                              <a:srgbClr val="FF0000"/>
                            </a:solidFill>
                            <a:latin typeface="Cambria Math" panose="02040503050406030204" pitchFamily="18" charset="0"/>
                          </a:rPr>
                        </m:ctrlPr>
                      </m:sSubPr>
                      <m:e>
                        <m:d>
                          <m:dPr>
                            <m:ctrlPr>
                              <a:rPr lang="en-US" altLang="ja-JP" i="1">
                                <a:solidFill>
                                  <a:srgbClr val="FF0000"/>
                                </a:solidFill>
                                <a:latin typeface="Cambria Math" panose="02040503050406030204" pitchFamily="18" charset="0"/>
                              </a:rPr>
                            </m:ctrlPr>
                          </m:dPr>
                          <m:e>
                            <m:r>
                              <m:rPr>
                                <m:sty m:val="p"/>
                              </m:rPr>
                              <a:rPr lang="en-US" altLang="ja-JP">
                                <a:solidFill>
                                  <a:srgbClr val="FF0000"/>
                                </a:solidFill>
                                <a:latin typeface="Cambria Math" panose="02040503050406030204" pitchFamily="18" charset="0"/>
                              </a:rPr>
                              <m:t>OH</m:t>
                            </m:r>
                          </m:e>
                        </m:d>
                      </m:e>
                      <m:sub>
                        <m:r>
                          <a:rPr lang="en-US" altLang="ja-JP">
                            <a:solidFill>
                              <a:srgbClr val="FF0000"/>
                            </a:solidFill>
                            <a:latin typeface="Cambria Math" panose="02040503050406030204" pitchFamily="18" charset="0"/>
                          </a:rPr>
                          <m:t>3</m:t>
                        </m:r>
                      </m:sub>
                    </m:sSub>
                  </m:oMath>
                </a14:m>
                <a:r>
                  <a:rPr kumimoji="1" lang="ja-JP" altLang="en-US" dirty="0" smtClean="0">
                    <a:solidFill>
                      <a:srgbClr val="FF0000"/>
                    </a:solidFill>
                  </a:rPr>
                  <a:t>分布</a:t>
                </a:r>
                <a:endParaRPr kumimoji="1" lang="ja-JP" altLang="en-US" dirty="0">
                  <a:solidFill>
                    <a:srgbClr val="FF0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409960" y="2843644"/>
                <a:ext cx="1692258" cy="369332"/>
              </a:xfrm>
              <a:prstGeom prst="rect">
                <a:avLst/>
              </a:prstGeom>
              <a:blipFill rotWithShape="0">
                <a:blip r:embed="rId14"/>
                <a:stretch>
                  <a:fillRect l="-2878" t="-4918" r="-2518" b="-27869"/>
                </a:stretch>
              </a:blipFill>
            </p:spPr>
            <p:txBody>
              <a:bodyPr/>
              <a:lstStyle/>
              <a:p>
                <a:r>
                  <a:rPr lang="ja-JP" altLang="en-US">
                    <a:noFill/>
                  </a:rPr>
                  <a:t> </a:t>
                </a:r>
              </a:p>
            </p:txBody>
          </p:sp>
        </mc:Fallback>
      </mc:AlternateContent>
      <p:sp>
        <p:nvSpPr>
          <p:cNvPr id="23" name="テキスト ボックス 22"/>
          <p:cNvSpPr txBox="1"/>
          <p:nvPr/>
        </p:nvSpPr>
        <p:spPr>
          <a:xfrm>
            <a:off x="4950000" y="3519000"/>
            <a:ext cx="415498" cy="276999"/>
          </a:xfrm>
          <a:prstGeom prst="rect">
            <a:avLst/>
          </a:prstGeom>
          <a:noFill/>
        </p:spPr>
        <p:txBody>
          <a:bodyPr wrap="none" rtlCol="0">
            <a:spAutoFit/>
          </a:bodyPr>
          <a:lstStyle/>
          <a:p>
            <a:r>
              <a:rPr lang="en-US" altLang="ja-JP" sz="1200" dirty="0" smtClean="0"/>
              <a:t>GC</a:t>
            </a:r>
            <a:endParaRPr kumimoji="1" lang="ja-JP" altLang="en-US" sz="1200" dirty="0"/>
          </a:p>
        </p:txBody>
      </p:sp>
      <p:sp>
        <p:nvSpPr>
          <p:cNvPr id="24" name="テキスト ボックス 23"/>
          <p:cNvSpPr txBox="1"/>
          <p:nvPr/>
        </p:nvSpPr>
        <p:spPr>
          <a:xfrm>
            <a:off x="8640000" y="3519000"/>
            <a:ext cx="320922" cy="276999"/>
          </a:xfrm>
          <a:prstGeom prst="rect">
            <a:avLst/>
          </a:prstGeom>
          <a:noFill/>
        </p:spPr>
        <p:txBody>
          <a:bodyPr wrap="none" rtlCol="0">
            <a:spAutoFit/>
          </a:bodyPr>
          <a:lstStyle/>
          <a:p>
            <a:r>
              <a:rPr lang="en-US" altLang="ja-JP" sz="1200" dirty="0" smtClean="0"/>
              <a:t>Al</a:t>
            </a:r>
            <a:endParaRPr kumimoji="1" lang="ja-JP" altLang="en-US" sz="1200" dirty="0"/>
          </a:p>
        </p:txBody>
      </p:sp>
      <p:sp>
        <p:nvSpPr>
          <p:cNvPr id="25" name="テキスト ボックス 24"/>
          <p:cNvSpPr txBox="1"/>
          <p:nvPr/>
        </p:nvSpPr>
        <p:spPr>
          <a:xfrm>
            <a:off x="4409960" y="1052736"/>
            <a:ext cx="1172116" cy="369332"/>
          </a:xfrm>
          <a:prstGeom prst="rect">
            <a:avLst/>
          </a:prstGeom>
          <a:noFill/>
        </p:spPr>
        <p:txBody>
          <a:bodyPr wrap="none" rtlCol="0">
            <a:spAutoFit/>
          </a:bodyPr>
          <a:lstStyle/>
          <a:p>
            <a:r>
              <a:rPr kumimoji="1" lang="ja-JP" altLang="en-US" dirty="0" smtClean="0">
                <a:solidFill>
                  <a:srgbClr val="FF0000"/>
                </a:solidFill>
              </a:rPr>
              <a:t>・</a:t>
            </a:r>
            <a:r>
              <a:rPr lang="en-US" altLang="ja-JP" dirty="0" smtClean="0">
                <a:solidFill>
                  <a:srgbClr val="FF0000"/>
                </a:solidFill>
              </a:rPr>
              <a:t>pH</a:t>
            </a:r>
            <a:r>
              <a:rPr lang="ja-JP" altLang="en-US" dirty="0" smtClean="0">
                <a:solidFill>
                  <a:srgbClr val="FF0000"/>
                </a:solidFill>
              </a:rPr>
              <a:t>分布</a:t>
            </a:r>
            <a:endParaRPr kumimoji="1" lang="ja-JP" altLang="en-US" dirty="0">
              <a:solidFill>
                <a:srgbClr val="FF0000"/>
              </a:solidFill>
            </a:endParaRPr>
          </a:p>
        </p:txBody>
      </p:sp>
      <p:sp>
        <p:nvSpPr>
          <p:cNvPr id="22" name="テキスト ボックス 21"/>
          <p:cNvSpPr txBox="1"/>
          <p:nvPr/>
        </p:nvSpPr>
        <p:spPr>
          <a:xfrm flipH="1">
            <a:off x="926655" y="3068566"/>
            <a:ext cx="569387" cy="400110"/>
          </a:xfrm>
          <a:prstGeom prst="rect">
            <a:avLst/>
          </a:prstGeom>
          <a:noFill/>
        </p:spPr>
        <p:txBody>
          <a:bodyPr wrap="none" rtlCol="0">
            <a:spAutoFit/>
          </a:bodyPr>
          <a:lstStyle/>
          <a:p>
            <a:r>
              <a:rPr kumimoji="1" lang="en-US" altLang="ja-JP" sz="2000" dirty="0" smtClean="0">
                <a:solidFill>
                  <a:schemeClr val="bg1"/>
                </a:solidFill>
              </a:rPr>
              <a:t>GC</a:t>
            </a:r>
            <a:endParaRPr kumimoji="1" lang="ja-JP" altLang="en-US" dirty="0">
              <a:solidFill>
                <a:schemeClr val="bg1"/>
              </a:solidFill>
            </a:endParaRPr>
          </a:p>
        </p:txBody>
      </p:sp>
      <p:sp>
        <p:nvSpPr>
          <p:cNvPr id="26" name="テキスト ボックス 25"/>
          <p:cNvSpPr txBox="1"/>
          <p:nvPr/>
        </p:nvSpPr>
        <p:spPr>
          <a:xfrm flipH="1">
            <a:off x="2332775" y="3056794"/>
            <a:ext cx="413896" cy="400110"/>
          </a:xfrm>
          <a:prstGeom prst="rect">
            <a:avLst/>
          </a:prstGeom>
          <a:noFill/>
        </p:spPr>
        <p:txBody>
          <a:bodyPr wrap="none" rtlCol="0">
            <a:spAutoFit/>
          </a:bodyPr>
          <a:lstStyle/>
          <a:p>
            <a:r>
              <a:rPr kumimoji="1" lang="en-US" altLang="ja-JP" sz="2000" dirty="0" smtClean="0">
                <a:solidFill>
                  <a:schemeClr val="bg1"/>
                </a:solidFill>
              </a:rPr>
              <a:t>Al</a:t>
            </a:r>
            <a:endParaRPr kumimoji="1" lang="ja-JP" altLang="en-US" dirty="0">
              <a:solidFill>
                <a:schemeClr val="bg1"/>
              </a:solidFill>
            </a:endParaRPr>
          </a:p>
        </p:txBody>
      </p:sp>
      <p:sp>
        <p:nvSpPr>
          <p:cNvPr id="27" name="テキスト ボックス 26"/>
          <p:cNvSpPr txBox="1"/>
          <p:nvPr/>
        </p:nvSpPr>
        <p:spPr>
          <a:xfrm>
            <a:off x="4167000" y="4419000"/>
            <a:ext cx="2262158" cy="369332"/>
          </a:xfrm>
          <a:prstGeom prst="rect">
            <a:avLst/>
          </a:prstGeom>
          <a:noFill/>
        </p:spPr>
        <p:txBody>
          <a:bodyPr wrap="none" rtlCol="0">
            <a:spAutoFit/>
          </a:bodyPr>
          <a:lstStyle/>
          <a:p>
            <a:r>
              <a:rPr kumimoji="1" lang="ja-JP" altLang="en-US" dirty="0" smtClean="0">
                <a:solidFill>
                  <a:srgbClr val="FF0000"/>
                </a:solidFill>
              </a:rPr>
              <a:t>・電極上の</a:t>
            </a:r>
            <a:r>
              <a:rPr lang="ja-JP" altLang="en-US" dirty="0" smtClean="0">
                <a:solidFill>
                  <a:srgbClr val="FF0000"/>
                </a:solidFill>
              </a:rPr>
              <a:t>電流</a:t>
            </a:r>
            <a:r>
              <a:rPr lang="ja-JP" altLang="en-US" dirty="0">
                <a:solidFill>
                  <a:srgbClr val="FF0000"/>
                </a:solidFill>
              </a:rPr>
              <a:t>分布</a:t>
            </a:r>
            <a:endParaRPr kumimoji="1" lang="ja-JP" altLang="en-US" dirty="0">
              <a:solidFill>
                <a:srgbClr val="FF0000"/>
              </a:solidFill>
            </a:endParaRPr>
          </a:p>
        </p:txBody>
      </p:sp>
      <p:pic>
        <p:nvPicPr>
          <p:cNvPr id="28" name="図 27"/>
          <p:cNvPicPr>
            <a:picLocks noChangeAspect="1"/>
          </p:cNvPicPr>
          <p:nvPr/>
        </p:nvPicPr>
        <p:blipFill>
          <a:blip r:embed="rId15"/>
          <a:stretch>
            <a:fillRect/>
          </a:stretch>
        </p:blipFill>
        <p:spPr>
          <a:xfrm flipV="1">
            <a:off x="4860000" y="1629000"/>
            <a:ext cx="4095000" cy="64946"/>
          </a:xfrm>
          <a:prstGeom prst="rect">
            <a:avLst/>
          </a:prstGeom>
        </p:spPr>
      </p:pic>
      <p:pic>
        <p:nvPicPr>
          <p:cNvPr id="29" name="図 28"/>
          <p:cNvPicPr>
            <a:picLocks noChangeAspect="1"/>
          </p:cNvPicPr>
          <p:nvPr/>
        </p:nvPicPr>
        <p:blipFill>
          <a:blip r:embed="rId15"/>
          <a:stretch>
            <a:fillRect/>
          </a:stretch>
        </p:blipFill>
        <p:spPr>
          <a:xfrm flipV="1">
            <a:off x="4905000" y="3429000"/>
            <a:ext cx="4095000" cy="64946"/>
          </a:xfrm>
          <a:prstGeom prst="rect">
            <a:avLst/>
          </a:prstGeom>
        </p:spPr>
      </p:pic>
      <p:pic>
        <p:nvPicPr>
          <p:cNvPr id="30" name="図 29"/>
          <p:cNvPicPr>
            <a:picLocks noChangeAspect="1"/>
          </p:cNvPicPr>
          <p:nvPr/>
        </p:nvPicPr>
        <p:blipFill>
          <a:blip r:embed="rId15"/>
          <a:stretch>
            <a:fillRect/>
          </a:stretch>
        </p:blipFill>
        <p:spPr>
          <a:xfrm flipV="1">
            <a:off x="4905000" y="5004000"/>
            <a:ext cx="4095000" cy="64946"/>
          </a:xfrm>
          <a:prstGeom prst="rect">
            <a:avLst/>
          </a:prstGeom>
        </p:spPr>
      </p:pic>
      <p:sp>
        <p:nvSpPr>
          <p:cNvPr id="31" name="テキスト ボックス 30"/>
          <p:cNvSpPr txBox="1"/>
          <p:nvPr/>
        </p:nvSpPr>
        <p:spPr>
          <a:xfrm>
            <a:off x="4950000" y="5094000"/>
            <a:ext cx="415498" cy="276999"/>
          </a:xfrm>
          <a:prstGeom prst="rect">
            <a:avLst/>
          </a:prstGeom>
          <a:noFill/>
        </p:spPr>
        <p:txBody>
          <a:bodyPr wrap="none" rtlCol="0">
            <a:spAutoFit/>
          </a:bodyPr>
          <a:lstStyle/>
          <a:p>
            <a:r>
              <a:rPr lang="en-US" altLang="ja-JP" sz="1200" dirty="0" smtClean="0"/>
              <a:t>GC</a:t>
            </a:r>
            <a:endParaRPr kumimoji="1" lang="ja-JP" altLang="en-US" sz="1200" dirty="0"/>
          </a:p>
        </p:txBody>
      </p:sp>
      <p:sp>
        <p:nvSpPr>
          <p:cNvPr id="32" name="テキスト ボックス 31"/>
          <p:cNvSpPr txBox="1"/>
          <p:nvPr/>
        </p:nvSpPr>
        <p:spPr>
          <a:xfrm>
            <a:off x="8640000" y="5094000"/>
            <a:ext cx="320922" cy="276999"/>
          </a:xfrm>
          <a:prstGeom prst="rect">
            <a:avLst/>
          </a:prstGeom>
          <a:noFill/>
        </p:spPr>
        <p:txBody>
          <a:bodyPr wrap="none" rtlCol="0">
            <a:spAutoFit/>
          </a:bodyPr>
          <a:lstStyle/>
          <a:p>
            <a:r>
              <a:rPr lang="en-US" altLang="ja-JP" sz="1200" dirty="0" smtClean="0"/>
              <a:t>Al</a:t>
            </a:r>
            <a:endParaRPr kumimoji="1" lang="ja-JP" altLang="en-US" sz="1200" dirty="0"/>
          </a:p>
        </p:txBody>
      </p:sp>
      <p:pic>
        <p:nvPicPr>
          <p:cNvPr id="2" name="GC-Al_40-40_interval-photo">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a:blip r:embed="rId16"/>
          <a:stretch>
            <a:fillRect/>
          </a:stretch>
        </p:blipFill>
        <p:spPr>
          <a:xfrm>
            <a:off x="0" y="2280642"/>
            <a:ext cx="4482000" cy="2152007"/>
          </a:xfrm>
          <a:prstGeom prst="rect">
            <a:avLst/>
          </a:prstGeom>
        </p:spPr>
      </p:pic>
      <p:cxnSp>
        <p:nvCxnSpPr>
          <p:cNvPr id="8" name="直線コネクタ 7"/>
          <p:cNvCxnSpPr/>
          <p:nvPr/>
        </p:nvCxnSpPr>
        <p:spPr bwMode="auto">
          <a:xfrm>
            <a:off x="6912000" y="999000"/>
            <a:ext cx="0" cy="51300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p:cNvSpPr txBox="1"/>
          <p:nvPr/>
        </p:nvSpPr>
        <p:spPr>
          <a:xfrm>
            <a:off x="7002000" y="2754000"/>
            <a:ext cx="389850" cy="369332"/>
          </a:xfrm>
          <a:prstGeom prst="rect">
            <a:avLst/>
          </a:prstGeom>
          <a:noFill/>
        </p:spPr>
        <p:txBody>
          <a:bodyPr wrap="none" rtlCol="0">
            <a:spAutoFit/>
          </a:bodyPr>
          <a:lstStyle/>
          <a:p>
            <a:r>
              <a:rPr lang="en-US" altLang="ja-JP" dirty="0" smtClean="0"/>
              <a:t>Al</a:t>
            </a:r>
            <a:endParaRPr kumimoji="1" lang="ja-JP" altLang="en-US" dirty="0"/>
          </a:p>
        </p:txBody>
      </p:sp>
      <p:sp>
        <p:nvSpPr>
          <p:cNvPr id="34" name="テキスト ボックス 33"/>
          <p:cNvSpPr txBox="1"/>
          <p:nvPr/>
        </p:nvSpPr>
        <p:spPr>
          <a:xfrm>
            <a:off x="6327000" y="2754000"/>
            <a:ext cx="530915" cy="369332"/>
          </a:xfrm>
          <a:prstGeom prst="rect">
            <a:avLst/>
          </a:prstGeom>
          <a:noFill/>
        </p:spPr>
        <p:txBody>
          <a:bodyPr wrap="none" rtlCol="0">
            <a:spAutoFit/>
          </a:bodyPr>
          <a:lstStyle/>
          <a:p>
            <a:r>
              <a:rPr lang="en-US" altLang="ja-JP" dirty="0" smtClean="0"/>
              <a:t>GC</a:t>
            </a:r>
            <a:endParaRPr kumimoji="1" lang="ja-JP" altLang="en-US" dirty="0"/>
          </a:p>
        </p:txBody>
      </p:sp>
      <p:sp>
        <p:nvSpPr>
          <p:cNvPr id="35" name="テキスト ボックス 34"/>
          <p:cNvSpPr txBox="1"/>
          <p:nvPr/>
        </p:nvSpPr>
        <p:spPr>
          <a:xfrm>
            <a:off x="7002000" y="954000"/>
            <a:ext cx="389850" cy="369332"/>
          </a:xfrm>
          <a:prstGeom prst="rect">
            <a:avLst/>
          </a:prstGeom>
          <a:noFill/>
        </p:spPr>
        <p:txBody>
          <a:bodyPr wrap="none" rtlCol="0">
            <a:spAutoFit/>
          </a:bodyPr>
          <a:lstStyle/>
          <a:p>
            <a:r>
              <a:rPr lang="en-US" altLang="ja-JP" dirty="0" smtClean="0"/>
              <a:t>Al</a:t>
            </a:r>
            <a:endParaRPr kumimoji="1" lang="ja-JP" altLang="en-US" dirty="0"/>
          </a:p>
        </p:txBody>
      </p:sp>
      <p:sp>
        <p:nvSpPr>
          <p:cNvPr id="36" name="テキスト ボックス 35"/>
          <p:cNvSpPr txBox="1"/>
          <p:nvPr/>
        </p:nvSpPr>
        <p:spPr>
          <a:xfrm>
            <a:off x="6327000" y="954000"/>
            <a:ext cx="530915" cy="369332"/>
          </a:xfrm>
          <a:prstGeom prst="rect">
            <a:avLst/>
          </a:prstGeom>
          <a:noFill/>
        </p:spPr>
        <p:txBody>
          <a:bodyPr wrap="none" rtlCol="0">
            <a:spAutoFit/>
          </a:bodyPr>
          <a:lstStyle/>
          <a:p>
            <a:r>
              <a:rPr lang="en-US" altLang="ja-JP" dirty="0" smtClean="0"/>
              <a:t>GC</a:t>
            </a:r>
            <a:endParaRPr kumimoji="1" lang="ja-JP" altLang="en-US" dirty="0"/>
          </a:p>
        </p:txBody>
      </p:sp>
      <p:sp>
        <p:nvSpPr>
          <p:cNvPr id="37" name="テキスト ボックス 36"/>
          <p:cNvSpPr txBox="1"/>
          <p:nvPr/>
        </p:nvSpPr>
        <p:spPr>
          <a:xfrm>
            <a:off x="7002000" y="4374000"/>
            <a:ext cx="389850" cy="369332"/>
          </a:xfrm>
          <a:prstGeom prst="rect">
            <a:avLst/>
          </a:prstGeom>
          <a:noFill/>
        </p:spPr>
        <p:txBody>
          <a:bodyPr wrap="none" rtlCol="0">
            <a:spAutoFit/>
          </a:bodyPr>
          <a:lstStyle/>
          <a:p>
            <a:r>
              <a:rPr lang="en-US" altLang="ja-JP" dirty="0" smtClean="0"/>
              <a:t>Al</a:t>
            </a:r>
            <a:endParaRPr kumimoji="1" lang="ja-JP" altLang="en-US" dirty="0"/>
          </a:p>
        </p:txBody>
      </p:sp>
      <p:sp>
        <p:nvSpPr>
          <p:cNvPr id="38" name="テキスト ボックス 37"/>
          <p:cNvSpPr txBox="1"/>
          <p:nvPr/>
        </p:nvSpPr>
        <p:spPr>
          <a:xfrm>
            <a:off x="6327000" y="4374000"/>
            <a:ext cx="530915" cy="369332"/>
          </a:xfrm>
          <a:prstGeom prst="rect">
            <a:avLst/>
          </a:prstGeom>
          <a:noFill/>
        </p:spPr>
        <p:txBody>
          <a:bodyPr wrap="none" rtlCol="0">
            <a:spAutoFit/>
          </a:bodyPr>
          <a:lstStyle/>
          <a:p>
            <a:r>
              <a:rPr lang="en-US" altLang="ja-JP" dirty="0" smtClean="0"/>
              <a:t>GC</a:t>
            </a:r>
            <a:endParaRPr kumimoji="1" lang="ja-JP" altLang="en-US" dirty="0"/>
          </a:p>
        </p:txBody>
      </p:sp>
    </p:spTree>
    <p:extLst>
      <p:ext uri="{BB962C8B-B14F-4D97-AF65-F5344CB8AC3E}">
        <p14:creationId xmlns:p14="http://schemas.microsoft.com/office/powerpoint/2010/main" val="199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33" fill="hold"/>
                                        <p:tgtEl>
                                          <p:spTgt spid="3"/>
                                        </p:tgtEl>
                                      </p:cBhvr>
                                    </p:cmd>
                                  </p:childTnLst>
                                </p:cTn>
                              </p:par>
                              <p:par>
                                <p:cTn id="7" presetID="1" presetClass="mediacall" presetSubtype="0" fill="hold" nodeType="withEffect">
                                  <p:stCondLst>
                                    <p:cond delay="0"/>
                                  </p:stCondLst>
                                  <p:childTnLst>
                                    <p:cmd type="call" cmd="playFrom(0.0)">
                                      <p:cBhvr>
                                        <p:cTn id="8" dur="12033" fill="hold"/>
                                        <p:tgtEl>
                                          <p:spTgt spid="5"/>
                                        </p:tgtEl>
                                      </p:cBhvr>
                                    </p:cmd>
                                  </p:childTnLst>
                                </p:cTn>
                              </p:par>
                              <p:par>
                                <p:cTn id="9" presetID="1" presetClass="mediacall" presetSubtype="0" fill="hold" nodeType="withEffect">
                                  <p:stCondLst>
                                    <p:cond delay="0"/>
                                  </p:stCondLst>
                                  <p:childTnLst>
                                    <p:cmd type="call" cmd="playFrom(0.0)">
                                      <p:cBhvr>
                                        <p:cTn id="10" dur="12033" fill="hold"/>
                                        <p:tgtEl>
                                          <p:spTgt spid="9"/>
                                        </p:tgtEl>
                                      </p:cBhvr>
                                    </p:cmd>
                                  </p:childTnLst>
                                </p:cTn>
                              </p:par>
                              <p:par>
                                <p:cTn id="11" presetID="1" presetClass="mediacall" presetSubtype="0" fill="hold" nodeType="withEffect">
                                  <p:stCondLst>
                                    <p:cond delay="0"/>
                                  </p:stCondLst>
                                  <p:childTnLst>
                                    <p:cmd type="call" cmd="playFrom(0.0)">
                                      <p:cBhvr>
                                        <p:cTn id="12" dur="12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endCondLst>
                    <p:cond evt="onNext" delay="0">
                      <p:tgtEl>
                        <p:sldTgt/>
                      </p:tgtEl>
                    </p:cond>
                  </p:end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repeatCount="indefinite" fill="hold" display="0">
                  <p:stCondLst>
                    <p:cond delay="indefinite"/>
                  </p:stCondLst>
                  <p:endCondLst>
                    <p:cond evt="onNext" delay="0">
                      <p:tgtEl>
                        <p:sldTgt/>
                      </p:tgtEl>
                    </p:cond>
                  </p:endCondLst>
                </p:cTn>
                <p:tgtEl>
                  <p:spTgt spid="5"/>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vol="80000">
                <p:cTn id="25" repeatCount="indefinite" fill="hold" display="0">
                  <p:stCondLst>
                    <p:cond delay="indefinite"/>
                  </p:stCondLst>
                  <p:endCondLst>
                    <p:cond evt="onNext" delay="0">
                      <p:tgtEl>
                        <p:sldTgt/>
                      </p:tgtEl>
                    </p:cond>
                  </p:endCondLst>
                </p:cTn>
                <p:tgtEl>
                  <p:spTgt spid="9"/>
                </p:tgtEl>
              </p:cMediaNode>
            </p:vide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withEffect">
                                  <p:stCondLst>
                                    <p:cond delay="0"/>
                                  </p:stCondLst>
                                  <p:childTnLst>
                                    <p:cmd type="call" cmd="togglePause">
                                      <p:cBhvr>
                                        <p:cTn id="30" dur="1" fill="hold"/>
                                        <p:tgtEl>
                                          <p:spTgt spid="9"/>
                                        </p:tgtEl>
                                      </p:cBhvr>
                                    </p:cmd>
                                  </p:childTnLst>
                                </p:cTn>
                              </p:par>
                            </p:childTnLst>
                          </p:cTn>
                        </p:par>
                      </p:childTnLst>
                    </p:cTn>
                  </p:par>
                </p:childTnLst>
              </p:cTn>
              <p:nextCondLst>
                <p:cond evt="onClick" delay="0">
                  <p:tgtEl>
                    <p:spTgt spid="9"/>
                  </p:tgtEl>
                </p:cond>
              </p:nextCondLst>
            </p:seq>
            <p:video>
              <p:cMediaNode vol="80000">
                <p:cTn id="31" repeatCount="indefinite" fill="hold" display="0">
                  <p:stCondLst>
                    <p:cond delay="indefinite"/>
                  </p:stCondLst>
                  <p:endCondLst>
                    <p:cond evt="onNext" delay="0">
                      <p:tgtEl>
                        <p:sldTgt/>
                      </p:tgtEl>
                    </p:cond>
                  </p:endCondLst>
                </p:cTn>
                <p:tgtEl>
                  <p:spTgt spid="2"/>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60752" y="1449000"/>
            <a:ext cx="4963394" cy="1331928"/>
          </a:xfrm>
          <a:prstGeom prst="rect">
            <a:avLst/>
          </a:prstGeom>
        </p:spPr>
      </p:pic>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t="41120" b="15187"/>
          <a:stretch/>
        </p:blipFill>
        <p:spPr>
          <a:xfrm>
            <a:off x="4124976" y="3754582"/>
            <a:ext cx="5022458" cy="1330602"/>
          </a:xfrm>
          <a:prstGeom prst="rect">
            <a:avLst/>
          </a:prstGeom>
        </p:spPr>
      </p:pic>
      <p:sp>
        <p:nvSpPr>
          <p:cNvPr id="7" name="タイトル 6"/>
          <p:cNvSpPr>
            <a:spLocks noGrp="1"/>
          </p:cNvSpPr>
          <p:nvPr>
            <p:ph type="title"/>
          </p:nvPr>
        </p:nvSpPr>
        <p:spPr/>
        <p:txBody>
          <a:bodyPr/>
          <a:lstStyle/>
          <a:p>
            <a:r>
              <a:rPr lang="ja-JP" altLang="en-US" dirty="0" smtClean="0"/>
              <a:t>結果（</a:t>
            </a:r>
            <a:r>
              <a:rPr lang="en-US" altLang="ja-JP" dirty="0" smtClean="0"/>
              <a:t>48</a:t>
            </a:r>
            <a:r>
              <a:rPr lang="ja-JP" altLang="en-US" dirty="0" smtClean="0"/>
              <a:t>時間時点の</a:t>
            </a:r>
            <a:r>
              <a:rPr lang="en-US" altLang="ja-JP" dirty="0" smtClean="0"/>
              <a:t>pH</a:t>
            </a:r>
            <a:r>
              <a:rPr lang="ja-JP" altLang="en-US" dirty="0" smtClean="0"/>
              <a:t>と沈殿）</a:t>
            </a:r>
            <a:endParaRPr kumimoji="1" lang="ja-JP" altLang="en-US" dirty="0"/>
          </a:p>
        </p:txBody>
      </p:sp>
      <p:sp>
        <p:nvSpPr>
          <p:cNvPr id="14" name="テキスト ボックス 13"/>
          <p:cNvSpPr txBox="1"/>
          <p:nvPr/>
        </p:nvSpPr>
        <p:spPr>
          <a:xfrm>
            <a:off x="50523" y="597442"/>
            <a:ext cx="1107996" cy="369332"/>
          </a:xfrm>
          <a:prstGeom prst="rect">
            <a:avLst/>
          </a:prstGeom>
          <a:noFill/>
        </p:spPr>
        <p:txBody>
          <a:bodyPr wrap="none" rtlCol="0">
            <a:spAutoFit/>
          </a:bodyPr>
          <a:lstStyle/>
          <a:p>
            <a:r>
              <a:rPr kumimoji="1" lang="ja-JP" altLang="en-US" b="1" i="1" u="sng" dirty="0" smtClean="0">
                <a:effectLst>
                  <a:outerShdw blurRad="38100" dist="38100" dir="2700000" algn="tl">
                    <a:srgbClr val="000000">
                      <a:alpha val="43137"/>
                    </a:srgbClr>
                  </a:outerShdw>
                </a:effectLst>
              </a:rPr>
              <a:t>実験結果</a:t>
            </a:r>
            <a:endParaRPr kumimoji="1" lang="ja-JP" altLang="en-US" b="1" i="1" u="sng" dirty="0">
              <a:effectLst>
                <a:outerShdw blurRad="38100" dist="38100" dir="2700000" algn="tl">
                  <a:srgbClr val="000000">
                    <a:alpha val="43137"/>
                  </a:srgbClr>
                </a:outerShdw>
              </a:effectLst>
            </a:endParaRPr>
          </a:p>
        </p:txBody>
      </p:sp>
      <p:sp>
        <p:nvSpPr>
          <p:cNvPr id="15" name="テキスト ボックス 14"/>
          <p:cNvSpPr txBox="1"/>
          <p:nvPr/>
        </p:nvSpPr>
        <p:spPr>
          <a:xfrm>
            <a:off x="4031665" y="597442"/>
            <a:ext cx="3877985" cy="369332"/>
          </a:xfrm>
          <a:prstGeom prst="rect">
            <a:avLst/>
          </a:prstGeom>
          <a:noFill/>
        </p:spPr>
        <p:txBody>
          <a:bodyPr wrap="none" rtlCol="0">
            <a:spAutoFit/>
          </a:bodyPr>
          <a:lstStyle/>
          <a:p>
            <a:r>
              <a:rPr lang="ja-JP" altLang="en-US" b="1" i="1" u="sng" dirty="0" smtClean="0">
                <a:effectLst>
                  <a:outerShdw blurRad="38100" dist="38100" dir="2700000" algn="tl">
                    <a:srgbClr val="000000">
                      <a:alpha val="43137"/>
                    </a:srgbClr>
                  </a:outerShdw>
                </a:effectLst>
              </a:rPr>
              <a:t>数値解析結果（溶液内の値の分布）</a:t>
            </a:r>
            <a:endParaRPr kumimoji="1" lang="ja-JP" altLang="en-US" b="1" i="1" u="sng" dirty="0">
              <a:effectLst>
                <a:outerShdw blurRad="38100" dist="38100" dir="2700000" algn="tl">
                  <a:srgbClr val="000000">
                    <a:alpha val="43137"/>
                  </a:srgbClr>
                </a:outerShdw>
              </a:effectLst>
            </a:endParaRPr>
          </a:p>
        </p:txBody>
      </p:sp>
      <p:sp>
        <p:nvSpPr>
          <p:cNvPr id="20" name="テキスト ボックス 19"/>
          <p:cNvSpPr txBox="1"/>
          <p:nvPr/>
        </p:nvSpPr>
        <p:spPr>
          <a:xfrm>
            <a:off x="4355976" y="1988840"/>
            <a:ext cx="415498" cy="276999"/>
          </a:xfrm>
          <a:prstGeom prst="rect">
            <a:avLst/>
          </a:prstGeom>
          <a:noFill/>
        </p:spPr>
        <p:txBody>
          <a:bodyPr wrap="none" rtlCol="0">
            <a:spAutoFit/>
          </a:bodyPr>
          <a:lstStyle/>
          <a:p>
            <a:r>
              <a:rPr lang="en-US" altLang="ja-JP" sz="1200" dirty="0" smtClean="0"/>
              <a:t>GC</a:t>
            </a:r>
            <a:endParaRPr kumimoji="1" lang="ja-JP" altLang="en-US" sz="1200" dirty="0"/>
          </a:p>
        </p:txBody>
      </p:sp>
      <p:sp>
        <p:nvSpPr>
          <p:cNvPr id="21" name="テキスト ボックス 20"/>
          <p:cNvSpPr txBox="1"/>
          <p:nvPr/>
        </p:nvSpPr>
        <p:spPr>
          <a:xfrm>
            <a:off x="8676456" y="1988840"/>
            <a:ext cx="320922" cy="276999"/>
          </a:xfrm>
          <a:prstGeom prst="rect">
            <a:avLst/>
          </a:prstGeom>
          <a:noFill/>
        </p:spPr>
        <p:txBody>
          <a:bodyPr wrap="none" rtlCol="0">
            <a:spAutoFit/>
          </a:bodyPr>
          <a:lstStyle/>
          <a:p>
            <a:r>
              <a:rPr lang="en-US" altLang="ja-JP" sz="1200" dirty="0" smtClean="0"/>
              <a:t>Al</a:t>
            </a:r>
            <a:endParaRPr kumimoji="1" lang="ja-JP" altLang="en-US" sz="1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3852687" y="3391462"/>
                <a:ext cx="1692258" cy="369332"/>
              </a:xfrm>
              <a:prstGeom prst="rect">
                <a:avLst/>
              </a:prstGeom>
              <a:noFill/>
            </p:spPr>
            <p:txBody>
              <a:bodyPr wrap="none" rtlCol="0">
                <a:spAutoFit/>
              </a:bodyPr>
              <a:lstStyle/>
              <a:p>
                <a:r>
                  <a:rPr kumimoji="1" lang="ja-JP" altLang="en-US" dirty="0" smtClean="0">
                    <a:solidFill>
                      <a:srgbClr val="FF0000"/>
                    </a:solidFill>
                  </a:rPr>
                  <a:t>・</a:t>
                </a:r>
                <a14:m>
                  <m:oMath xmlns:m="http://schemas.openxmlformats.org/officeDocument/2006/math">
                    <m:r>
                      <m:rPr>
                        <m:sty m:val="p"/>
                      </m:rPr>
                      <a:rPr lang="en-US" altLang="ja-JP">
                        <a:solidFill>
                          <a:srgbClr val="FF0000"/>
                        </a:solidFill>
                        <a:latin typeface="Cambria Math" panose="02040503050406030204" pitchFamily="18" charset="0"/>
                      </a:rPr>
                      <m:t>Al</m:t>
                    </m:r>
                    <m:sSub>
                      <m:sSubPr>
                        <m:ctrlPr>
                          <a:rPr lang="en-US" altLang="ja-JP" i="1">
                            <a:solidFill>
                              <a:srgbClr val="FF0000"/>
                            </a:solidFill>
                            <a:latin typeface="Cambria Math" panose="02040503050406030204" pitchFamily="18" charset="0"/>
                          </a:rPr>
                        </m:ctrlPr>
                      </m:sSubPr>
                      <m:e>
                        <m:d>
                          <m:dPr>
                            <m:ctrlPr>
                              <a:rPr lang="en-US" altLang="ja-JP" i="1">
                                <a:solidFill>
                                  <a:srgbClr val="FF0000"/>
                                </a:solidFill>
                                <a:latin typeface="Cambria Math" panose="02040503050406030204" pitchFamily="18" charset="0"/>
                              </a:rPr>
                            </m:ctrlPr>
                          </m:dPr>
                          <m:e>
                            <m:r>
                              <m:rPr>
                                <m:sty m:val="p"/>
                              </m:rPr>
                              <a:rPr lang="en-US" altLang="ja-JP">
                                <a:solidFill>
                                  <a:srgbClr val="FF0000"/>
                                </a:solidFill>
                                <a:latin typeface="Cambria Math" panose="02040503050406030204" pitchFamily="18" charset="0"/>
                              </a:rPr>
                              <m:t>OH</m:t>
                            </m:r>
                          </m:e>
                        </m:d>
                      </m:e>
                      <m:sub>
                        <m:r>
                          <a:rPr lang="en-US" altLang="ja-JP">
                            <a:solidFill>
                              <a:srgbClr val="FF0000"/>
                            </a:solidFill>
                            <a:latin typeface="Cambria Math" panose="02040503050406030204" pitchFamily="18" charset="0"/>
                          </a:rPr>
                          <m:t>3</m:t>
                        </m:r>
                      </m:sub>
                    </m:sSub>
                  </m:oMath>
                </a14:m>
                <a:r>
                  <a:rPr kumimoji="1" lang="ja-JP" altLang="en-US" dirty="0" smtClean="0">
                    <a:solidFill>
                      <a:srgbClr val="FF0000"/>
                    </a:solidFill>
                  </a:rPr>
                  <a:t>分布</a:t>
                </a:r>
                <a:endParaRPr kumimoji="1" lang="ja-JP" altLang="en-US" dirty="0">
                  <a:solidFill>
                    <a:srgbClr val="FF0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852687" y="3391462"/>
                <a:ext cx="1692258" cy="369332"/>
              </a:xfrm>
              <a:prstGeom prst="rect">
                <a:avLst/>
              </a:prstGeom>
              <a:blipFill rotWithShape="0">
                <a:blip r:embed="rId5"/>
                <a:stretch>
                  <a:fillRect l="-2878" t="-4918" r="-2518" b="-27869"/>
                </a:stretch>
              </a:blipFill>
            </p:spPr>
            <p:txBody>
              <a:bodyPr/>
              <a:lstStyle/>
              <a:p>
                <a:r>
                  <a:rPr lang="ja-JP" altLang="en-US">
                    <a:noFill/>
                  </a:rPr>
                  <a:t> </a:t>
                </a:r>
              </a:p>
            </p:txBody>
          </p:sp>
        </mc:Fallback>
      </mc:AlternateContent>
      <p:sp>
        <p:nvSpPr>
          <p:cNvPr id="23" name="テキスト ボックス 22"/>
          <p:cNvSpPr txBox="1"/>
          <p:nvPr/>
        </p:nvSpPr>
        <p:spPr>
          <a:xfrm>
            <a:off x="4386328" y="4286806"/>
            <a:ext cx="415498" cy="276999"/>
          </a:xfrm>
          <a:prstGeom prst="rect">
            <a:avLst/>
          </a:prstGeom>
          <a:noFill/>
        </p:spPr>
        <p:txBody>
          <a:bodyPr wrap="none" rtlCol="0">
            <a:spAutoFit/>
          </a:bodyPr>
          <a:lstStyle/>
          <a:p>
            <a:r>
              <a:rPr lang="en-US" altLang="ja-JP" sz="1200" dirty="0" smtClean="0"/>
              <a:t>GC</a:t>
            </a:r>
            <a:endParaRPr kumimoji="1" lang="ja-JP" altLang="en-US" sz="1200" dirty="0"/>
          </a:p>
        </p:txBody>
      </p:sp>
      <p:sp>
        <p:nvSpPr>
          <p:cNvPr id="24" name="テキスト ボックス 23"/>
          <p:cNvSpPr txBox="1"/>
          <p:nvPr/>
        </p:nvSpPr>
        <p:spPr>
          <a:xfrm>
            <a:off x="8676456" y="4293096"/>
            <a:ext cx="320922" cy="276999"/>
          </a:xfrm>
          <a:prstGeom prst="rect">
            <a:avLst/>
          </a:prstGeom>
          <a:noFill/>
        </p:spPr>
        <p:txBody>
          <a:bodyPr wrap="none" rtlCol="0">
            <a:spAutoFit/>
          </a:bodyPr>
          <a:lstStyle/>
          <a:p>
            <a:r>
              <a:rPr lang="en-US" altLang="ja-JP" sz="1200" dirty="0" smtClean="0"/>
              <a:t>Al</a:t>
            </a:r>
            <a:endParaRPr kumimoji="1" lang="ja-JP" altLang="en-US" sz="1200" dirty="0"/>
          </a:p>
        </p:txBody>
      </p:sp>
      <p:sp>
        <p:nvSpPr>
          <p:cNvPr id="25" name="テキスト ボックス 24"/>
          <p:cNvSpPr txBox="1"/>
          <p:nvPr/>
        </p:nvSpPr>
        <p:spPr>
          <a:xfrm>
            <a:off x="3857200" y="1106125"/>
            <a:ext cx="1172116" cy="369332"/>
          </a:xfrm>
          <a:prstGeom prst="rect">
            <a:avLst/>
          </a:prstGeom>
          <a:noFill/>
        </p:spPr>
        <p:txBody>
          <a:bodyPr wrap="none" rtlCol="0">
            <a:spAutoFit/>
          </a:bodyPr>
          <a:lstStyle/>
          <a:p>
            <a:r>
              <a:rPr kumimoji="1" lang="ja-JP" altLang="en-US" dirty="0" smtClean="0">
                <a:solidFill>
                  <a:srgbClr val="FF0000"/>
                </a:solidFill>
              </a:rPr>
              <a:t>・</a:t>
            </a:r>
            <a:r>
              <a:rPr lang="en-US" altLang="ja-JP" dirty="0" smtClean="0">
                <a:solidFill>
                  <a:srgbClr val="FF0000"/>
                </a:solidFill>
              </a:rPr>
              <a:t>pH</a:t>
            </a:r>
            <a:r>
              <a:rPr lang="ja-JP" altLang="en-US" dirty="0" smtClean="0">
                <a:solidFill>
                  <a:srgbClr val="FF0000"/>
                </a:solidFill>
              </a:rPr>
              <a:t>分布</a:t>
            </a:r>
            <a:endParaRPr kumimoji="1" lang="ja-JP" altLang="en-US" dirty="0">
              <a:solidFill>
                <a:srgbClr val="FF0000"/>
              </a:solidFill>
            </a:endParaRPr>
          </a:p>
        </p:txBody>
      </p:sp>
      <p:sp>
        <p:nvSpPr>
          <p:cNvPr id="22" name="テキスト ボックス 21"/>
          <p:cNvSpPr txBox="1"/>
          <p:nvPr/>
        </p:nvSpPr>
        <p:spPr>
          <a:xfrm flipH="1">
            <a:off x="926655" y="3068566"/>
            <a:ext cx="569387" cy="400110"/>
          </a:xfrm>
          <a:prstGeom prst="rect">
            <a:avLst/>
          </a:prstGeom>
          <a:noFill/>
        </p:spPr>
        <p:txBody>
          <a:bodyPr wrap="none" rtlCol="0">
            <a:spAutoFit/>
          </a:bodyPr>
          <a:lstStyle/>
          <a:p>
            <a:r>
              <a:rPr kumimoji="1" lang="en-US" altLang="ja-JP" sz="2000" dirty="0" smtClean="0">
                <a:solidFill>
                  <a:schemeClr val="bg1"/>
                </a:solidFill>
              </a:rPr>
              <a:t>GC</a:t>
            </a:r>
            <a:endParaRPr kumimoji="1" lang="ja-JP" altLang="en-US" dirty="0">
              <a:solidFill>
                <a:schemeClr val="bg1"/>
              </a:solidFill>
            </a:endParaRPr>
          </a:p>
        </p:txBody>
      </p:sp>
      <p:sp>
        <p:nvSpPr>
          <p:cNvPr id="26" name="テキスト ボックス 25"/>
          <p:cNvSpPr txBox="1"/>
          <p:nvPr/>
        </p:nvSpPr>
        <p:spPr>
          <a:xfrm flipH="1">
            <a:off x="2332775" y="3056794"/>
            <a:ext cx="413896" cy="400110"/>
          </a:xfrm>
          <a:prstGeom prst="rect">
            <a:avLst/>
          </a:prstGeom>
          <a:noFill/>
        </p:spPr>
        <p:txBody>
          <a:bodyPr wrap="none" rtlCol="0">
            <a:spAutoFit/>
          </a:bodyPr>
          <a:lstStyle/>
          <a:p>
            <a:r>
              <a:rPr kumimoji="1" lang="en-US" altLang="ja-JP" sz="2000" dirty="0" smtClean="0">
                <a:solidFill>
                  <a:schemeClr val="bg1"/>
                </a:solidFill>
              </a:rPr>
              <a:t>Al</a:t>
            </a:r>
            <a:endParaRPr kumimoji="1" lang="ja-JP" altLang="en-US" dirty="0">
              <a:solidFill>
                <a:schemeClr val="bg1"/>
              </a:solidFill>
            </a:endParaRPr>
          </a:p>
        </p:txBody>
      </p:sp>
      <p:pic>
        <p:nvPicPr>
          <p:cNvPr id="6" name="図 5"/>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19607" t="15556" r="20367" b="41615"/>
          <a:stretch/>
        </p:blipFill>
        <p:spPr>
          <a:xfrm flipH="1">
            <a:off x="107505" y="3356992"/>
            <a:ext cx="3767810" cy="2016223"/>
          </a:xfrm>
          <a:prstGeom prst="rect">
            <a:avLst/>
          </a:prstGeom>
        </p:spPr>
      </p:pic>
      <p:pic>
        <p:nvPicPr>
          <p:cNvPr id="8" name="図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flipH="1">
            <a:off x="107504" y="1052736"/>
            <a:ext cx="3787370" cy="2188855"/>
          </a:xfrm>
          <a:prstGeom prst="rect">
            <a:avLst/>
          </a:prstGeom>
        </p:spPr>
      </p:pic>
      <p:sp>
        <p:nvSpPr>
          <p:cNvPr id="28" name="テキスト ボックス 27"/>
          <p:cNvSpPr txBox="1"/>
          <p:nvPr/>
        </p:nvSpPr>
        <p:spPr>
          <a:xfrm>
            <a:off x="467544" y="5445224"/>
            <a:ext cx="8337334" cy="707886"/>
          </a:xfrm>
          <a:prstGeom prst="rect">
            <a:avLst/>
          </a:prstGeom>
          <a:solidFill>
            <a:schemeClr val="bg1">
              <a:lumMod val="95000"/>
            </a:schemeClr>
          </a:solidFill>
        </p:spPr>
        <p:txBody>
          <a:bodyPr wrap="square" rtlCol="0">
            <a:spAutoFit/>
          </a:bodyPr>
          <a:lstStyle/>
          <a:p>
            <a:pPr marL="342900" indent="-342900" algn="just">
              <a:buFont typeface="Arial" panose="020B0604020202020204" pitchFamily="34" charset="0"/>
              <a:buChar char="•"/>
            </a:pPr>
            <a:r>
              <a:rPr lang="ja-JP" altLang="en-US" sz="2000" dirty="0"/>
              <a:t>酸</a:t>
            </a:r>
            <a:r>
              <a:rPr lang="ja-JP" altLang="en-US" sz="2000" dirty="0" smtClean="0"/>
              <a:t>とアルカリ</a:t>
            </a:r>
            <a:r>
              <a:rPr lang="ja-JP" altLang="en-US" sz="2000" dirty="0"/>
              <a:t>の</a:t>
            </a:r>
            <a:r>
              <a:rPr lang="ja-JP" altLang="en-US" sz="2000" dirty="0" smtClean="0"/>
              <a:t>境界に水酸化アルミニウムが生じる様子を再現することができたが，境界</a:t>
            </a:r>
            <a:r>
              <a:rPr lang="ja-JP" altLang="en-US" sz="2000" dirty="0"/>
              <a:t>位置</a:t>
            </a:r>
            <a:r>
              <a:rPr lang="ja-JP" altLang="en-US" sz="2000" dirty="0" smtClean="0"/>
              <a:t>は</a:t>
            </a:r>
            <a:r>
              <a:rPr lang="ja-JP" altLang="en-US" sz="2000" dirty="0"/>
              <a:t>再現</a:t>
            </a:r>
            <a:r>
              <a:rPr lang="ja-JP" altLang="en-US" sz="2000" dirty="0" smtClean="0"/>
              <a:t>できなかった．</a:t>
            </a:r>
            <a:endParaRPr lang="en-US" altLang="ja-JP" sz="2000" dirty="0" smtClean="0"/>
          </a:p>
        </p:txBody>
      </p:sp>
      <p:pic>
        <p:nvPicPr>
          <p:cNvPr id="2" name="図 1"/>
          <p:cNvPicPr>
            <a:picLocks noChangeAspect="1"/>
          </p:cNvPicPr>
          <p:nvPr/>
        </p:nvPicPr>
        <p:blipFill>
          <a:blip r:embed="rId9"/>
          <a:stretch>
            <a:fillRect/>
          </a:stretch>
        </p:blipFill>
        <p:spPr>
          <a:xfrm flipV="1">
            <a:off x="4302000" y="1916832"/>
            <a:ext cx="4680520" cy="74232"/>
          </a:xfrm>
          <a:prstGeom prst="rect">
            <a:avLst/>
          </a:prstGeom>
        </p:spPr>
      </p:pic>
      <p:pic>
        <p:nvPicPr>
          <p:cNvPr id="31" name="図 30"/>
          <p:cNvPicPr>
            <a:picLocks noChangeAspect="1"/>
          </p:cNvPicPr>
          <p:nvPr/>
        </p:nvPicPr>
        <p:blipFill>
          <a:blip r:embed="rId9"/>
          <a:stretch>
            <a:fillRect/>
          </a:stretch>
        </p:blipFill>
        <p:spPr>
          <a:xfrm flipV="1">
            <a:off x="4257000" y="4220383"/>
            <a:ext cx="4725000" cy="74937"/>
          </a:xfrm>
          <a:prstGeom prst="rect">
            <a:avLst/>
          </a:prstGeom>
        </p:spPr>
      </p:pic>
      <p:sp>
        <p:nvSpPr>
          <p:cNvPr id="3" name="テキスト ボックス 2"/>
          <p:cNvSpPr txBox="1"/>
          <p:nvPr/>
        </p:nvSpPr>
        <p:spPr>
          <a:xfrm>
            <a:off x="2502000" y="639000"/>
            <a:ext cx="1172116" cy="369332"/>
          </a:xfrm>
          <a:prstGeom prst="rect">
            <a:avLst/>
          </a:prstGeom>
          <a:noFill/>
        </p:spPr>
        <p:txBody>
          <a:bodyPr wrap="none" rtlCol="0">
            <a:spAutoFit/>
          </a:bodyPr>
          <a:lstStyle/>
          <a:p>
            <a:r>
              <a:rPr kumimoji="1" lang="en-US" altLang="ja-JP" dirty="0" smtClean="0"/>
              <a:t>pH</a:t>
            </a:r>
            <a:r>
              <a:rPr kumimoji="1" lang="ja-JP" altLang="en-US" dirty="0" smtClean="0"/>
              <a:t>試験紙</a:t>
            </a:r>
            <a:endParaRPr kumimoji="1" lang="ja-JP" altLang="en-US" dirty="0"/>
          </a:p>
        </p:txBody>
      </p:sp>
      <p:cxnSp>
        <p:nvCxnSpPr>
          <p:cNvPr id="9" name="直線矢印コネクタ 8"/>
          <p:cNvCxnSpPr>
            <a:stCxn id="3" idx="2"/>
          </p:cNvCxnSpPr>
          <p:nvPr/>
        </p:nvCxnSpPr>
        <p:spPr bwMode="auto">
          <a:xfrm flipH="1">
            <a:off x="2817000" y="1008332"/>
            <a:ext cx="271058" cy="4406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矢印コネクタ 31"/>
          <p:cNvCxnSpPr>
            <a:stCxn id="3" idx="2"/>
          </p:cNvCxnSpPr>
          <p:nvPr/>
        </p:nvCxnSpPr>
        <p:spPr bwMode="auto">
          <a:xfrm flipH="1">
            <a:off x="2862000" y="1008332"/>
            <a:ext cx="226058" cy="10706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3" idx="2"/>
          </p:cNvCxnSpPr>
          <p:nvPr/>
        </p:nvCxnSpPr>
        <p:spPr bwMode="auto">
          <a:xfrm>
            <a:off x="3088058" y="1008332"/>
            <a:ext cx="88942" cy="17006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6597000" y="1089000"/>
            <a:ext cx="0" cy="40500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6732000" y="1134000"/>
            <a:ext cx="389850" cy="369332"/>
          </a:xfrm>
          <a:prstGeom prst="rect">
            <a:avLst/>
          </a:prstGeom>
          <a:noFill/>
        </p:spPr>
        <p:txBody>
          <a:bodyPr wrap="none" rtlCol="0">
            <a:spAutoFit/>
          </a:bodyPr>
          <a:lstStyle/>
          <a:p>
            <a:r>
              <a:rPr lang="en-US" altLang="ja-JP" dirty="0" smtClean="0"/>
              <a:t>Al</a:t>
            </a:r>
            <a:endParaRPr kumimoji="1" lang="ja-JP" altLang="en-US" dirty="0"/>
          </a:p>
        </p:txBody>
      </p:sp>
      <p:sp>
        <p:nvSpPr>
          <p:cNvPr id="30" name="テキスト ボックス 29"/>
          <p:cNvSpPr txBox="1"/>
          <p:nvPr/>
        </p:nvSpPr>
        <p:spPr>
          <a:xfrm>
            <a:off x="5967000" y="1134000"/>
            <a:ext cx="530915" cy="369332"/>
          </a:xfrm>
          <a:prstGeom prst="rect">
            <a:avLst/>
          </a:prstGeom>
          <a:noFill/>
        </p:spPr>
        <p:txBody>
          <a:bodyPr wrap="none" rtlCol="0">
            <a:spAutoFit/>
          </a:bodyPr>
          <a:lstStyle/>
          <a:p>
            <a:r>
              <a:rPr lang="en-US" altLang="ja-JP" dirty="0" smtClean="0"/>
              <a:t>GC</a:t>
            </a:r>
            <a:endParaRPr kumimoji="1" lang="ja-JP" altLang="en-US" dirty="0"/>
          </a:p>
        </p:txBody>
      </p:sp>
      <p:sp>
        <p:nvSpPr>
          <p:cNvPr id="34" name="テキスト ボックス 33"/>
          <p:cNvSpPr txBox="1"/>
          <p:nvPr/>
        </p:nvSpPr>
        <p:spPr>
          <a:xfrm>
            <a:off x="6012000" y="3474000"/>
            <a:ext cx="530915" cy="369332"/>
          </a:xfrm>
          <a:prstGeom prst="rect">
            <a:avLst/>
          </a:prstGeom>
          <a:noFill/>
        </p:spPr>
        <p:txBody>
          <a:bodyPr wrap="none" rtlCol="0">
            <a:spAutoFit/>
          </a:bodyPr>
          <a:lstStyle/>
          <a:p>
            <a:r>
              <a:rPr lang="en-US" altLang="ja-JP" dirty="0" smtClean="0"/>
              <a:t>GC</a:t>
            </a:r>
            <a:endParaRPr kumimoji="1" lang="ja-JP" altLang="en-US" dirty="0"/>
          </a:p>
        </p:txBody>
      </p:sp>
      <p:sp>
        <p:nvSpPr>
          <p:cNvPr id="35" name="テキスト ボックス 34"/>
          <p:cNvSpPr txBox="1"/>
          <p:nvPr/>
        </p:nvSpPr>
        <p:spPr>
          <a:xfrm>
            <a:off x="6732000" y="3474000"/>
            <a:ext cx="389850" cy="369332"/>
          </a:xfrm>
          <a:prstGeom prst="rect">
            <a:avLst/>
          </a:prstGeom>
          <a:noFill/>
        </p:spPr>
        <p:txBody>
          <a:bodyPr wrap="none" rtlCol="0">
            <a:spAutoFit/>
          </a:bodyPr>
          <a:lstStyle/>
          <a:p>
            <a:r>
              <a:rPr lang="en-US" altLang="ja-JP" dirty="0" smtClean="0"/>
              <a:t>Al</a:t>
            </a:r>
            <a:endParaRPr kumimoji="1" lang="ja-JP" altLang="en-US" dirty="0"/>
          </a:p>
        </p:txBody>
      </p:sp>
    </p:spTree>
    <p:extLst>
      <p:ext uri="{BB962C8B-B14F-4D97-AF65-F5344CB8AC3E}">
        <p14:creationId xmlns:p14="http://schemas.microsoft.com/office/powerpoint/2010/main" val="3579903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785" y="9000"/>
            <a:ext cx="7315215" cy="4572009"/>
          </a:xfrm>
          <a:prstGeom prst="rect">
            <a:avLst/>
          </a:prstGeom>
        </p:spPr>
      </p:pic>
      <p:sp>
        <p:nvSpPr>
          <p:cNvPr id="2" name="タイトル 1"/>
          <p:cNvSpPr>
            <a:spLocks noGrp="1"/>
          </p:cNvSpPr>
          <p:nvPr>
            <p:ph type="title"/>
          </p:nvPr>
        </p:nvSpPr>
        <p:spPr/>
        <p:txBody>
          <a:bodyPr/>
          <a:lstStyle/>
          <a:p>
            <a:r>
              <a:rPr lang="ja-JP" altLang="en-US" dirty="0" smtClean="0"/>
              <a:t>結果（</a:t>
            </a:r>
            <a:r>
              <a:rPr lang="en-US" altLang="ja-JP" dirty="0" smtClean="0"/>
              <a:t>pH</a:t>
            </a:r>
            <a:r>
              <a:rPr lang="ja-JP" altLang="en-US" dirty="0" smtClean="0"/>
              <a:t>時刻歴）</a:t>
            </a:r>
            <a:endParaRPr kumimoji="1" lang="ja-JP" altLang="en-US" dirty="0"/>
          </a:p>
        </p:txBody>
      </p:sp>
      <p:sp>
        <p:nvSpPr>
          <p:cNvPr id="6" name="テキスト ボックス 5"/>
          <p:cNvSpPr txBox="1"/>
          <p:nvPr/>
        </p:nvSpPr>
        <p:spPr>
          <a:xfrm>
            <a:off x="32774" y="580900"/>
            <a:ext cx="4461478" cy="400110"/>
          </a:xfrm>
          <a:prstGeom prst="rect">
            <a:avLst/>
          </a:prstGeom>
          <a:noFill/>
        </p:spPr>
        <p:txBody>
          <a:bodyPr wrap="none" rtlCol="0">
            <a:spAutoFit/>
          </a:bodyPr>
          <a:lstStyle/>
          <a:p>
            <a:r>
              <a:rPr lang="en-US" altLang="ja-JP" sz="2000" b="1" u="sng" dirty="0" smtClean="0">
                <a:effectLst>
                  <a:outerShdw blurRad="38100" dist="38100" dir="2700000" algn="tl">
                    <a:srgbClr val="000000">
                      <a:alpha val="43137"/>
                    </a:srgbClr>
                  </a:outerShdw>
                </a:effectLst>
              </a:rPr>
              <a:t>pH</a:t>
            </a:r>
            <a:r>
              <a:rPr lang="ja-JP" altLang="en-US" sz="2000" b="1" u="sng" dirty="0" smtClean="0">
                <a:effectLst>
                  <a:outerShdw blurRad="38100" dist="38100" dir="2700000" algn="tl">
                    <a:srgbClr val="000000">
                      <a:alpha val="43137"/>
                    </a:srgbClr>
                  </a:outerShdw>
                </a:effectLst>
              </a:rPr>
              <a:t>ガラス</a:t>
            </a:r>
            <a:r>
              <a:rPr lang="ja-JP" altLang="en-US" sz="2000" b="1" u="sng" dirty="0">
                <a:effectLst>
                  <a:outerShdw blurRad="38100" dist="38100" dir="2700000" algn="tl">
                    <a:srgbClr val="000000">
                      <a:alpha val="43137"/>
                    </a:srgbClr>
                  </a:outerShdw>
                </a:effectLst>
              </a:rPr>
              <a:t>電極で測定した</a:t>
            </a:r>
            <a:r>
              <a:rPr lang="en-US" altLang="ja-JP" sz="2000" b="1" u="sng" dirty="0" smtClean="0">
                <a:effectLst>
                  <a:outerShdw blurRad="38100" dist="38100" dir="2700000" algn="tl">
                    <a:srgbClr val="000000">
                      <a:alpha val="43137"/>
                    </a:srgbClr>
                  </a:outerShdw>
                </a:effectLst>
              </a:rPr>
              <a:t>pH</a:t>
            </a:r>
            <a:r>
              <a:rPr lang="ja-JP" altLang="en-US" sz="2000" b="1" i="1" u="sng" dirty="0" smtClean="0">
                <a:effectLst>
                  <a:outerShdw blurRad="38100" dist="38100" dir="2700000" algn="tl">
                    <a:srgbClr val="000000">
                      <a:alpha val="43137"/>
                    </a:srgbClr>
                  </a:outerShdw>
                </a:effectLst>
              </a:rPr>
              <a:t>の時刻歴</a:t>
            </a:r>
            <a:endParaRPr kumimoji="1" lang="ja-JP" altLang="en-US" sz="2000" b="1" i="1" u="sng" dirty="0">
              <a:effectLst>
                <a:outerShdw blurRad="38100" dist="38100" dir="2700000" algn="tl">
                  <a:srgbClr val="000000">
                    <a:alpha val="43137"/>
                  </a:srgbClr>
                </a:outerShdw>
              </a:effectLst>
            </a:endParaRPr>
          </a:p>
        </p:txBody>
      </p:sp>
      <p:sp>
        <p:nvSpPr>
          <p:cNvPr id="10" name="テキスト ボックス 9"/>
          <p:cNvSpPr txBox="1"/>
          <p:nvPr/>
        </p:nvSpPr>
        <p:spPr>
          <a:xfrm>
            <a:off x="395536" y="4587784"/>
            <a:ext cx="8337334" cy="1938992"/>
          </a:xfrm>
          <a:prstGeom prst="rect">
            <a:avLst/>
          </a:prstGeom>
          <a:solidFill>
            <a:schemeClr val="bg1">
              <a:lumMod val="95000"/>
            </a:schemeClr>
          </a:solidFill>
        </p:spPr>
        <p:txBody>
          <a:bodyPr wrap="square" rtlCol="0">
            <a:spAutoFit/>
          </a:bodyPr>
          <a:lstStyle/>
          <a:p>
            <a:pPr marL="342900" indent="-342900" algn="just">
              <a:buFont typeface="Arial" panose="020B0604020202020204" pitchFamily="34" charset="0"/>
              <a:buChar char="•"/>
            </a:pPr>
            <a:r>
              <a:rPr lang="ja-JP" altLang="en-US" sz="2000" dirty="0"/>
              <a:t>アノード</a:t>
            </a:r>
            <a:r>
              <a:rPr lang="ja-JP" altLang="en-US" sz="2000" dirty="0" smtClean="0"/>
              <a:t>側の誤差は約</a:t>
            </a:r>
            <a:r>
              <a:rPr lang="en-US" altLang="ja-JP" sz="2000" dirty="0" smtClean="0"/>
              <a:t>0.7</a:t>
            </a:r>
            <a:r>
              <a:rPr lang="ja-JP" altLang="en-US" sz="2000" dirty="0" err="1" smtClean="0"/>
              <a:t>，</a:t>
            </a:r>
            <a:r>
              <a:rPr lang="ja-JP" altLang="en-US" sz="2000" dirty="0" smtClean="0"/>
              <a:t>カソード側の誤差は約</a:t>
            </a:r>
            <a:r>
              <a:rPr lang="en-US" altLang="ja-JP" sz="2000" dirty="0" smtClean="0"/>
              <a:t>1.2</a:t>
            </a:r>
            <a:r>
              <a:rPr lang="ja-JP" altLang="en-US" sz="2000" dirty="0" smtClean="0"/>
              <a:t>となった．</a:t>
            </a:r>
            <a:endParaRPr lang="en-US" altLang="ja-JP" sz="2000" dirty="0" smtClean="0"/>
          </a:p>
          <a:p>
            <a:pPr marL="342900" indent="-342900" algn="just">
              <a:buFont typeface="Arial" panose="020B0604020202020204" pitchFamily="34" charset="0"/>
              <a:buChar char="•"/>
            </a:pPr>
            <a:r>
              <a:rPr lang="en-US" altLang="ja-JP" sz="2000" dirty="0" smtClean="0"/>
              <a:t>pH</a:t>
            </a:r>
            <a:r>
              <a:rPr lang="ja-JP" altLang="en-US" sz="2000" dirty="0" smtClean="0"/>
              <a:t>が再現できない原因</a:t>
            </a:r>
            <a:endParaRPr lang="en-US" altLang="ja-JP" sz="2000" dirty="0" smtClean="0"/>
          </a:p>
          <a:p>
            <a:pPr marL="800100" lvl="1" indent="-342900" algn="just">
              <a:buFont typeface="Wingdings" panose="05000000000000000000" pitchFamily="2" charset="2"/>
              <a:buChar char="Ø"/>
            </a:pPr>
            <a:r>
              <a:rPr lang="ja-JP" altLang="en-US" sz="2000" dirty="0" smtClean="0"/>
              <a:t>二酸化炭素が完全に除去できていなかった可能性（</a:t>
            </a:r>
            <a:r>
              <a:rPr lang="en-US" altLang="ja-JP" sz="2000" dirty="0" smtClean="0"/>
              <a:t>GC</a:t>
            </a:r>
            <a:r>
              <a:rPr lang="ja-JP" altLang="en-US" sz="2000" dirty="0" smtClean="0"/>
              <a:t>上）</a:t>
            </a:r>
            <a:endParaRPr lang="en-US" altLang="ja-JP" sz="2000" dirty="0" smtClean="0"/>
          </a:p>
          <a:p>
            <a:pPr marL="800100" lvl="1" indent="-342900" algn="just">
              <a:buFont typeface="Wingdings" panose="05000000000000000000" pitchFamily="2" charset="2"/>
              <a:buChar char="Ø"/>
            </a:pPr>
            <a:r>
              <a:rPr lang="ja-JP" altLang="en-US" sz="2000" dirty="0" smtClean="0"/>
              <a:t>塩酸の蒸発を考慮していないこと（</a:t>
            </a:r>
            <a:r>
              <a:rPr lang="en-US" altLang="ja-JP" sz="2000" dirty="0" smtClean="0"/>
              <a:t>Al</a:t>
            </a:r>
            <a:r>
              <a:rPr lang="ja-JP" altLang="en-US" sz="2000" dirty="0" smtClean="0"/>
              <a:t>上）</a:t>
            </a:r>
            <a:endParaRPr lang="en-US" altLang="ja-JP" sz="2000" dirty="0" smtClean="0"/>
          </a:p>
          <a:p>
            <a:pPr marL="800100" lvl="1" indent="-342900" algn="just">
              <a:buFont typeface="Wingdings" panose="05000000000000000000" pitchFamily="2" charset="2"/>
              <a:buChar char="Ø"/>
            </a:pPr>
            <a:r>
              <a:rPr lang="ja-JP" altLang="en-US" sz="2000" dirty="0" smtClean="0"/>
              <a:t>沈殿物の扱い</a:t>
            </a:r>
            <a:endParaRPr lang="en-US" altLang="ja-JP" sz="2000" dirty="0" smtClean="0"/>
          </a:p>
          <a:p>
            <a:pPr marL="800100" lvl="1" indent="-342900" algn="just">
              <a:buFont typeface="Wingdings" panose="05000000000000000000" pitchFamily="2" charset="2"/>
              <a:buChar char="Ø"/>
            </a:pPr>
            <a:r>
              <a:rPr lang="ja-JP" altLang="en-US" sz="2000" dirty="0"/>
              <a:t>考慮する化学反応の速度，種類，平衡定数の値</a:t>
            </a:r>
            <a:r>
              <a:rPr lang="ja-JP" altLang="en-US" sz="2000" dirty="0" smtClean="0"/>
              <a:t>など</a:t>
            </a:r>
            <a:endParaRPr lang="en-US" altLang="ja-JP" sz="2000" dirty="0" smtClean="0"/>
          </a:p>
        </p:txBody>
      </p:sp>
    </p:spTree>
    <p:extLst>
      <p:ext uri="{BB962C8B-B14F-4D97-AF65-F5344CB8AC3E}">
        <p14:creationId xmlns:p14="http://schemas.microsoft.com/office/powerpoint/2010/main" val="132106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785" y="26991"/>
            <a:ext cx="7315215" cy="4572009"/>
          </a:xfrm>
          <a:prstGeom prst="rect">
            <a:avLst/>
          </a:prstGeom>
        </p:spPr>
      </p:pic>
      <p:sp>
        <p:nvSpPr>
          <p:cNvPr id="2" name="タイトル 1"/>
          <p:cNvSpPr>
            <a:spLocks noGrp="1"/>
          </p:cNvSpPr>
          <p:nvPr>
            <p:ph type="title"/>
          </p:nvPr>
        </p:nvSpPr>
        <p:spPr/>
        <p:txBody>
          <a:bodyPr/>
          <a:lstStyle/>
          <a:p>
            <a:r>
              <a:rPr lang="ja-JP" altLang="en-US" dirty="0" smtClean="0"/>
              <a:t>結果（電流時刻歴）</a:t>
            </a:r>
            <a:endParaRPr kumimoji="1" lang="ja-JP" altLang="en-US" dirty="0"/>
          </a:p>
        </p:txBody>
      </p:sp>
      <p:sp>
        <p:nvSpPr>
          <p:cNvPr id="4" name="コンテンツ プレースホルダー 3"/>
          <p:cNvSpPr>
            <a:spLocks noGrp="1"/>
          </p:cNvSpPr>
          <p:nvPr>
            <p:ph idx="1"/>
          </p:nvPr>
        </p:nvSpPr>
        <p:spPr>
          <a:xfrm>
            <a:off x="0" y="4599000"/>
            <a:ext cx="8667000" cy="1710000"/>
          </a:xfrm>
          <a:solidFill>
            <a:schemeClr val="bg1">
              <a:lumMod val="95000"/>
            </a:schemeClr>
          </a:solidFill>
        </p:spPr>
        <p:txBody>
          <a:bodyPr/>
          <a:lstStyle/>
          <a:p>
            <a:pPr algn="just"/>
            <a:r>
              <a:rPr lang="ja-JP" altLang="en-US" sz="2000" b="0" dirty="0" smtClean="0"/>
              <a:t>オーダーは一致したが，実験における電流値の変化は再現できなかった．</a:t>
            </a:r>
            <a:endParaRPr lang="en-US" altLang="ja-JP" sz="2000" b="0" dirty="0" smtClean="0"/>
          </a:p>
          <a:p>
            <a:pPr lvl="1" algn="just"/>
            <a:r>
              <a:rPr lang="ja-JP" altLang="en-US" sz="2000" b="0" dirty="0" smtClean="0"/>
              <a:t>実験において開始直後に電流が大きく下がるのは，</a:t>
            </a:r>
            <a:r>
              <a:rPr lang="en-US" altLang="ja-JP" sz="2000" b="0" dirty="0" smtClean="0"/>
              <a:t>GC</a:t>
            </a:r>
            <a:r>
              <a:rPr lang="ja-JP" altLang="en-US" sz="2000" b="0" dirty="0" smtClean="0"/>
              <a:t>近傍の酸素の消費によって酸素の拡散律速状態によるものか．</a:t>
            </a:r>
            <a:endParaRPr lang="en-US" altLang="ja-JP" sz="2000" b="0" dirty="0" smtClean="0"/>
          </a:p>
          <a:p>
            <a:pPr lvl="1" algn="just"/>
            <a:r>
              <a:rPr lang="ja-JP" altLang="en-US" sz="2000" b="0" dirty="0" smtClean="0"/>
              <a:t>実験における</a:t>
            </a:r>
            <a:r>
              <a:rPr lang="en-US" altLang="ja-JP" sz="2000" b="0" dirty="0" smtClean="0"/>
              <a:t>20</a:t>
            </a:r>
            <a:r>
              <a:rPr lang="ja-JP" altLang="en-US" sz="2000" b="0" dirty="0" smtClean="0"/>
              <a:t>時間までの電流の上昇は酸性</a:t>
            </a:r>
            <a:r>
              <a:rPr lang="ja-JP" altLang="en-US" sz="2000" dirty="0"/>
              <a:t>溶液</a:t>
            </a:r>
            <a:r>
              <a:rPr lang="ja-JP" altLang="en-US" sz="2000" b="0" dirty="0" smtClean="0"/>
              <a:t>の</a:t>
            </a:r>
            <a:r>
              <a:rPr lang="en-US" altLang="ja-JP" sz="2000" b="0" dirty="0" smtClean="0"/>
              <a:t>GC</a:t>
            </a:r>
            <a:r>
              <a:rPr lang="ja-JP" altLang="en-US" sz="2000" b="0" dirty="0" smtClean="0"/>
              <a:t>側への侵入によるものか．</a:t>
            </a:r>
            <a:endParaRPr lang="en-US" altLang="ja-JP" sz="2000" b="0" dirty="0" smtClean="0"/>
          </a:p>
        </p:txBody>
      </p:sp>
      <p:sp>
        <p:nvSpPr>
          <p:cNvPr id="6" name="テキスト ボックス 5"/>
          <p:cNvSpPr txBox="1"/>
          <p:nvPr/>
        </p:nvSpPr>
        <p:spPr>
          <a:xfrm>
            <a:off x="32774" y="580900"/>
            <a:ext cx="1723549" cy="400110"/>
          </a:xfrm>
          <a:prstGeom prst="rect">
            <a:avLst/>
          </a:prstGeom>
          <a:noFill/>
        </p:spPr>
        <p:txBody>
          <a:bodyPr wrap="none" rtlCol="0">
            <a:spAutoFit/>
          </a:bodyPr>
          <a:lstStyle/>
          <a:p>
            <a:r>
              <a:rPr lang="ja-JP" altLang="en-US" sz="2000" b="1" i="1" u="sng" dirty="0" smtClean="0">
                <a:effectLst>
                  <a:outerShdw blurRad="38100" dist="38100" dir="2700000" algn="tl">
                    <a:srgbClr val="000000">
                      <a:alpha val="43137"/>
                    </a:srgbClr>
                  </a:outerShdw>
                </a:effectLst>
              </a:rPr>
              <a:t>電流の時刻歴</a:t>
            </a:r>
            <a:endParaRPr kumimoji="1" lang="ja-JP" altLang="en-US" sz="20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66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l_corn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7000" y="1359000"/>
            <a:ext cx="8001000" cy="3924300"/>
          </a:xfrm>
          <a:prstGeom prst="rect">
            <a:avLst/>
          </a:prstGeom>
        </p:spPr>
      </p:pic>
      <p:sp>
        <p:nvSpPr>
          <p:cNvPr id="2" name="タイトル 1"/>
          <p:cNvSpPr>
            <a:spLocks noGrp="1"/>
          </p:cNvSpPr>
          <p:nvPr>
            <p:ph type="title"/>
          </p:nvPr>
        </p:nvSpPr>
        <p:spPr/>
        <p:txBody>
          <a:bodyPr/>
          <a:lstStyle/>
          <a:p>
            <a:r>
              <a:rPr kumimoji="1" lang="ja-JP" altLang="en-US" dirty="0" smtClean="0"/>
              <a:t>腐食による金属の形状変化デモ</a:t>
            </a:r>
            <a:endParaRPr kumimoji="1" lang="ja-JP" altLang="en-US" dirty="0"/>
          </a:p>
        </p:txBody>
      </p:sp>
      <p:sp>
        <p:nvSpPr>
          <p:cNvPr id="3" name="コンテンツ プレースホルダー 2"/>
          <p:cNvSpPr>
            <a:spLocks noGrp="1"/>
          </p:cNvSpPr>
          <p:nvPr>
            <p:ph idx="1"/>
          </p:nvPr>
        </p:nvSpPr>
        <p:spPr>
          <a:xfrm>
            <a:off x="395288" y="828000"/>
            <a:ext cx="8451712" cy="4824000"/>
          </a:xfrm>
        </p:spPr>
        <p:txBody>
          <a:bodyPr/>
          <a:lstStyle/>
          <a:p>
            <a:pPr marL="0" indent="0">
              <a:buNone/>
            </a:pPr>
            <a:r>
              <a:rPr kumimoji="1" lang="ja-JP" altLang="en-US" dirty="0" smtClean="0"/>
              <a:t>赤いセルがアルミニウム，青いセルが溶液とカソードを示す．黒い線が固体と溶液の境界線を示す．</a:t>
            </a:r>
            <a:endParaRPr kumimoji="1" lang="ja-JP" altLang="en-US" dirty="0"/>
          </a:p>
        </p:txBody>
      </p:sp>
      <p:sp>
        <p:nvSpPr>
          <p:cNvPr id="5" name="テキスト ボックス 4"/>
          <p:cNvSpPr txBox="1"/>
          <p:nvPr/>
        </p:nvSpPr>
        <p:spPr>
          <a:xfrm>
            <a:off x="342000" y="5049000"/>
            <a:ext cx="6032421" cy="830997"/>
          </a:xfrm>
          <a:prstGeom prst="rect">
            <a:avLst/>
          </a:prstGeom>
          <a:noFill/>
        </p:spPr>
        <p:txBody>
          <a:bodyPr wrap="none" rtlCol="0">
            <a:spAutoFit/>
          </a:bodyPr>
          <a:lstStyle/>
          <a:p>
            <a:r>
              <a:rPr kumimoji="1" lang="en-US" altLang="ja-JP" sz="2400" dirty="0" smtClean="0"/>
              <a:t>※</a:t>
            </a:r>
            <a:r>
              <a:rPr kumimoji="1" lang="ja-JP" altLang="en-US" sz="2400" dirty="0" smtClean="0"/>
              <a:t>短い時間でも変化がわかりやすいように</a:t>
            </a:r>
            <a:endParaRPr kumimoji="1" lang="en-US" altLang="ja-JP" sz="2400" dirty="0" smtClean="0"/>
          </a:p>
          <a:p>
            <a:r>
              <a:rPr kumimoji="1" lang="ja-JP" altLang="en-US" sz="2400" dirty="0" smtClean="0"/>
              <a:t>金属密度を低く設定した．</a:t>
            </a:r>
            <a:endParaRPr kumimoji="1" lang="ja-JP" altLang="en-US" sz="2400" dirty="0"/>
          </a:p>
        </p:txBody>
      </p:sp>
    </p:spTree>
    <p:extLst>
      <p:ext uri="{BB962C8B-B14F-4D97-AF65-F5344CB8AC3E}">
        <p14:creationId xmlns:p14="http://schemas.microsoft.com/office/powerpoint/2010/main" val="2077624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結論</a:t>
            </a:r>
            <a:endParaRPr kumimoji="1" lang="ja-JP" altLang="en-US" dirty="0"/>
          </a:p>
        </p:txBody>
      </p:sp>
      <p:sp>
        <p:nvSpPr>
          <p:cNvPr id="3" name="コンテンツ プレースホルダー 2"/>
          <p:cNvSpPr>
            <a:spLocks noGrp="1"/>
          </p:cNvSpPr>
          <p:nvPr>
            <p:ph idx="1"/>
          </p:nvPr>
        </p:nvSpPr>
        <p:spPr>
          <a:xfrm>
            <a:off x="395288" y="620688"/>
            <a:ext cx="8229600" cy="5121280"/>
          </a:xfrm>
        </p:spPr>
        <p:txBody>
          <a:bodyPr/>
          <a:lstStyle/>
          <a:p>
            <a:pPr algn="just"/>
            <a:r>
              <a:rPr lang="ja-JP" altLang="en-US" b="0" dirty="0" smtClean="0"/>
              <a:t>ガルバニック腐食を再現する腐食シミュレーターを開発した．</a:t>
            </a:r>
            <a:endParaRPr lang="en-US" altLang="ja-JP" b="0" dirty="0" smtClean="0"/>
          </a:p>
          <a:p>
            <a:r>
              <a:rPr lang="ja-JP" altLang="en-US" b="0" dirty="0"/>
              <a:t>シミュレーター</a:t>
            </a:r>
            <a:r>
              <a:rPr lang="ja-JP" altLang="en-US" b="0" dirty="0" smtClean="0"/>
              <a:t>において以下に示す要素を考慮した．</a:t>
            </a:r>
            <a:r>
              <a:rPr lang="en-US" altLang="ja-JP" b="0" dirty="0" smtClean="0"/>
              <a:t/>
            </a:r>
            <a:br>
              <a:rPr lang="en-US" altLang="ja-JP" b="0" dirty="0" smtClean="0"/>
            </a:br>
            <a:r>
              <a:rPr lang="en-US" altLang="ja-JP" b="0" dirty="0"/>
              <a:t>	</a:t>
            </a:r>
            <a:r>
              <a:rPr lang="en-US" altLang="ja-JP" b="0" dirty="0" smtClean="0"/>
              <a:t>* </a:t>
            </a:r>
            <a:r>
              <a:rPr lang="ja-JP" altLang="en-US" b="0" dirty="0" smtClean="0"/>
              <a:t>電気泳動，</a:t>
            </a:r>
            <a:r>
              <a:rPr lang="en-US" altLang="ja-JP" b="0" dirty="0" smtClean="0"/>
              <a:t>		* </a:t>
            </a:r>
            <a:r>
              <a:rPr lang="ja-JP" altLang="en-US" b="0" dirty="0" smtClean="0"/>
              <a:t>物質拡散，</a:t>
            </a:r>
            <a:endParaRPr lang="en-US" altLang="ja-JP" b="0" dirty="0" smtClean="0"/>
          </a:p>
          <a:p>
            <a:pPr marL="0" indent="0">
              <a:buNone/>
            </a:pPr>
            <a:r>
              <a:rPr lang="en-US" altLang="ja-JP" b="0" dirty="0"/>
              <a:t>	</a:t>
            </a:r>
            <a:r>
              <a:rPr lang="en-US" altLang="ja-JP" b="0" dirty="0" smtClean="0"/>
              <a:t>* </a:t>
            </a:r>
            <a:r>
              <a:rPr lang="ja-JP" altLang="en-US" b="0" dirty="0" smtClean="0"/>
              <a:t>化学反応，</a:t>
            </a:r>
            <a:r>
              <a:rPr lang="en-US" altLang="ja-JP" b="0" dirty="0" smtClean="0"/>
              <a:t>		* </a:t>
            </a:r>
            <a:r>
              <a:rPr lang="ja-JP" altLang="en-US" b="0" dirty="0" smtClean="0"/>
              <a:t>移動境界，</a:t>
            </a:r>
            <a:endParaRPr lang="en-US" altLang="ja-JP" b="0" dirty="0" smtClean="0"/>
          </a:p>
          <a:p>
            <a:pPr marL="0" indent="0">
              <a:buNone/>
            </a:pPr>
            <a:r>
              <a:rPr lang="en-US" altLang="ja-JP" b="0" dirty="0" smtClean="0"/>
              <a:t>	* </a:t>
            </a:r>
            <a:r>
              <a:rPr lang="ja-JP" altLang="en-US" b="0" dirty="0" smtClean="0"/>
              <a:t>質量保存，</a:t>
            </a:r>
            <a:r>
              <a:rPr lang="en-US" altLang="ja-JP" b="0" dirty="0" smtClean="0"/>
              <a:t>		*</a:t>
            </a:r>
            <a:r>
              <a:rPr lang="ja-JP" altLang="en-US" b="0" dirty="0" smtClean="0"/>
              <a:t>電気的中性．</a:t>
            </a:r>
            <a:endParaRPr lang="en-US" altLang="ja-JP" b="0" dirty="0" smtClean="0"/>
          </a:p>
          <a:p>
            <a:pPr algn="just"/>
            <a:r>
              <a:rPr lang="ja-JP" altLang="en-US" b="0" dirty="0" smtClean="0"/>
              <a:t>検証のために</a:t>
            </a:r>
            <a:r>
              <a:rPr lang="en-US" altLang="ja-JP" b="0" dirty="0" smtClean="0"/>
              <a:t>GC/Al</a:t>
            </a:r>
            <a:r>
              <a:rPr lang="ja-JP" altLang="en-US" b="0" dirty="0" smtClean="0"/>
              <a:t>ガルバニック腐食実験を行い，シミュレーターによって溶液内の状態（</a:t>
            </a:r>
            <a:r>
              <a:rPr lang="en-US" altLang="ja-JP" b="0" dirty="0" smtClean="0"/>
              <a:t>pH</a:t>
            </a:r>
            <a:r>
              <a:rPr lang="ja-JP" altLang="en-US" b="0" dirty="0" err="1" smtClean="0"/>
              <a:t>，</a:t>
            </a:r>
            <a:r>
              <a:rPr lang="ja-JP" altLang="en-US" b="0" dirty="0" smtClean="0"/>
              <a:t>沈殿の分布および腐食電流）を定性的に再現できることを確認した．</a:t>
            </a:r>
            <a:endParaRPr lang="en-US" altLang="ja-JP" b="0" dirty="0" smtClean="0"/>
          </a:p>
          <a:p>
            <a:pPr algn="just"/>
            <a:r>
              <a:rPr lang="ja-JP" altLang="en-US" dirty="0" smtClean="0"/>
              <a:t>今後の課題</a:t>
            </a:r>
            <a:endParaRPr lang="en-US" altLang="ja-JP" dirty="0" smtClean="0"/>
          </a:p>
          <a:p>
            <a:pPr lvl="1" algn="just"/>
            <a:r>
              <a:rPr lang="ja-JP" altLang="en-US" dirty="0" smtClean="0"/>
              <a:t>腐食電流の精度を上げる．</a:t>
            </a:r>
            <a:endParaRPr lang="en-US" altLang="ja-JP" dirty="0" smtClean="0"/>
          </a:p>
          <a:p>
            <a:pPr lvl="1" algn="just"/>
            <a:r>
              <a:rPr lang="ja-JP" altLang="en-US" dirty="0" smtClean="0"/>
              <a:t>腐食による金属形状の変化を</a:t>
            </a:r>
            <a:r>
              <a:rPr lang="ja-JP" altLang="en-US" dirty="0"/>
              <a:t>再現</a:t>
            </a:r>
            <a:r>
              <a:rPr lang="ja-JP" altLang="en-US" dirty="0" smtClean="0"/>
              <a:t>する</a:t>
            </a:r>
            <a:r>
              <a:rPr lang="ja-JP" altLang="en-US" dirty="0"/>
              <a:t>．</a:t>
            </a:r>
            <a:endParaRPr lang="en-US" altLang="ja-JP" dirty="0" smtClean="0"/>
          </a:p>
        </p:txBody>
      </p:sp>
    </p:spTree>
    <p:extLst>
      <p:ext uri="{BB962C8B-B14F-4D97-AF65-F5344CB8AC3E}">
        <p14:creationId xmlns:p14="http://schemas.microsoft.com/office/powerpoint/2010/main" val="304890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腐食の数値解析に関する従来研究</a:t>
            </a:r>
            <a:endParaRPr kumimoji="1" lang="ja-JP" altLang="en-US" dirty="0"/>
          </a:p>
        </p:txBody>
      </p:sp>
      <p:sp>
        <p:nvSpPr>
          <p:cNvPr id="4" name="コンテンツ プレースホルダー 6"/>
          <p:cNvSpPr txBox="1">
            <a:spLocks/>
          </p:cNvSpPr>
          <p:nvPr/>
        </p:nvSpPr>
        <p:spPr bwMode="auto">
          <a:xfrm>
            <a:off x="250374" y="828000"/>
            <a:ext cx="4033594" cy="1016824"/>
          </a:xfrm>
          <a:prstGeom prst="roundRect">
            <a:avLst/>
          </a:prstGeom>
          <a:solidFill>
            <a:sysClr val="window" lastClr="FFFFFF"/>
          </a:solidFill>
          <a:ln w="38100" cap="flat" cmpd="sng" algn="ctr">
            <a:solidFill>
              <a:srgbClr val="ED7D31"/>
            </a:solidFill>
            <a:prstDash val="solid"/>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Char char="•"/>
              <a:defRPr kumimoji="1" sz="2400" b="1">
                <a:solidFill>
                  <a:schemeClr val="tx1"/>
                </a:solidFill>
                <a:effectLst/>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ＭＳ Ｐゴシック" pitchFamily="-108" charset="-128"/>
              </a:defRPr>
            </a:lvl2pPr>
            <a:lvl3pPr marL="1143000" indent="-228600" algn="l" rtl="0" eaLnBrk="1" fontAlgn="base" hangingPunct="1">
              <a:spcBef>
                <a:spcPct val="20000"/>
              </a:spcBef>
              <a:spcAft>
                <a:spcPct val="0"/>
              </a:spcAft>
              <a:buChar char="•"/>
              <a:defRPr kumimoji="1" sz="2000">
                <a:solidFill>
                  <a:schemeClr val="tx1"/>
                </a:solidFill>
                <a:latin typeface="+mn-lt"/>
                <a:ea typeface="ＭＳ Ｐゴシック" pitchFamily="-108" charset="-128"/>
              </a:defRPr>
            </a:lvl3pPr>
            <a:lvl4pPr marL="1600200" indent="-228600" algn="l" rtl="0" eaLnBrk="1" fontAlgn="base" hangingPunct="1">
              <a:spcBef>
                <a:spcPct val="20000"/>
              </a:spcBef>
              <a:spcAft>
                <a:spcPct val="0"/>
              </a:spcAft>
              <a:buChar char="–"/>
              <a:defRPr kumimoji="1">
                <a:solidFill>
                  <a:schemeClr val="tx1"/>
                </a:solidFill>
                <a:latin typeface="+mn-lt"/>
                <a:ea typeface="ＭＳ Ｐゴシック" pitchFamily="-108" charset="-128"/>
              </a:defRPr>
            </a:lvl4pPr>
            <a:lvl5pPr marL="20574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6pPr>
            <a:lvl7pPr marL="29718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7pPr>
            <a:lvl8pPr marL="34290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8pPr>
            <a:lvl9pPr marL="38862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9pPr>
          </a:lstStyle>
          <a:p>
            <a:pPr marL="0" indent="0" algn="ctr" fontAlgn="auto">
              <a:spcBef>
                <a:spcPts val="0"/>
              </a:spcBef>
              <a:spcAft>
                <a:spcPts val="0"/>
              </a:spcAft>
              <a:buFontTx/>
              <a:buNone/>
              <a:defRPr/>
            </a:pPr>
            <a:r>
              <a:rPr kumimoji="0" lang="ja-JP" altLang="en-US" sz="2000" kern="0" dirty="0" smtClean="0">
                <a:solidFill>
                  <a:srgbClr val="5B9BD5">
                    <a:lumMod val="75000"/>
                  </a:srgbClr>
                </a:solidFill>
                <a:latin typeface="Calibri" panose="020F0502020204030204"/>
                <a:ea typeface="ＭＳ Ｐゴシック" panose="020B0600070205080204" pitchFamily="50" charset="-128"/>
              </a:rPr>
              <a:t>腐食が含む物理</a:t>
            </a:r>
            <a:r>
              <a:rPr kumimoji="0" lang="ja-JP" altLang="en-US" sz="2000" kern="0" dirty="0">
                <a:solidFill>
                  <a:srgbClr val="5B9BD5">
                    <a:lumMod val="75000"/>
                  </a:srgbClr>
                </a:solidFill>
                <a:latin typeface="Calibri" panose="020F0502020204030204"/>
                <a:ea typeface="ＭＳ Ｐゴシック" panose="020B0600070205080204" pitchFamily="50" charset="-128"/>
              </a:rPr>
              <a:t>現象</a:t>
            </a:r>
            <a:endParaRPr kumimoji="0" lang="en-US" altLang="ja-JP" sz="2000" kern="0" dirty="0" smtClean="0">
              <a:solidFill>
                <a:srgbClr val="5B9BD5">
                  <a:lumMod val="75000"/>
                </a:srgbClr>
              </a:solidFill>
              <a:latin typeface="Calibri" panose="020F0502020204030204"/>
              <a:ea typeface="ＭＳ Ｐゴシック" panose="020B0600070205080204" pitchFamily="50" charset="-128"/>
            </a:endParaRPr>
          </a:p>
          <a:p>
            <a:pPr marL="0" indent="0" algn="ctr" fontAlgn="auto">
              <a:spcBef>
                <a:spcPts val="0"/>
              </a:spcBef>
              <a:spcAft>
                <a:spcPts val="0"/>
              </a:spcAft>
              <a:buFontTx/>
              <a:buNone/>
              <a:defRPr/>
            </a:pPr>
            <a:r>
              <a:rPr kumimoji="0" lang="ja-JP" altLang="en-US" sz="2000" b="0" kern="0" dirty="0" smtClean="0">
                <a:solidFill>
                  <a:prstClr val="black"/>
                </a:solidFill>
                <a:latin typeface="Calibri" panose="020F0502020204030204"/>
                <a:ea typeface="ＭＳ Ｐゴシック" panose="020B0600070205080204" pitchFamily="50" charset="-128"/>
              </a:rPr>
              <a:t>電気泳動　　物質拡散　　化学反応</a:t>
            </a:r>
          </a:p>
        </p:txBody>
      </p:sp>
      <p:sp>
        <p:nvSpPr>
          <p:cNvPr id="5" name="コンテンツ プレースホルダー 6"/>
          <p:cNvSpPr txBox="1">
            <a:spLocks/>
          </p:cNvSpPr>
          <p:nvPr/>
        </p:nvSpPr>
        <p:spPr bwMode="auto">
          <a:xfrm>
            <a:off x="4397736" y="842257"/>
            <a:ext cx="4666064" cy="1006791"/>
          </a:xfrm>
          <a:prstGeom prst="roundRect">
            <a:avLst/>
          </a:prstGeom>
          <a:solidFill>
            <a:sysClr val="window" lastClr="FFFFFF"/>
          </a:solidFill>
          <a:ln w="38100" cap="flat" cmpd="sng" algn="ctr">
            <a:solidFill>
              <a:srgbClr val="ED7D31"/>
            </a:solidFill>
            <a:prstDash val="solid"/>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Char char="•"/>
              <a:defRPr kumimoji="1" sz="2400" b="1">
                <a:solidFill>
                  <a:schemeClr val="tx1"/>
                </a:solidFill>
                <a:effectLst/>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ＭＳ Ｐゴシック" pitchFamily="-108" charset="-128"/>
              </a:defRPr>
            </a:lvl2pPr>
            <a:lvl3pPr marL="1143000" indent="-228600" algn="l" rtl="0" eaLnBrk="1" fontAlgn="base" hangingPunct="1">
              <a:spcBef>
                <a:spcPct val="20000"/>
              </a:spcBef>
              <a:spcAft>
                <a:spcPct val="0"/>
              </a:spcAft>
              <a:buChar char="•"/>
              <a:defRPr kumimoji="1" sz="2000">
                <a:solidFill>
                  <a:schemeClr val="tx1"/>
                </a:solidFill>
                <a:latin typeface="+mn-lt"/>
                <a:ea typeface="ＭＳ Ｐゴシック" pitchFamily="-108" charset="-128"/>
              </a:defRPr>
            </a:lvl3pPr>
            <a:lvl4pPr marL="1600200" indent="-228600" algn="l" rtl="0" eaLnBrk="1" fontAlgn="base" hangingPunct="1">
              <a:spcBef>
                <a:spcPct val="20000"/>
              </a:spcBef>
              <a:spcAft>
                <a:spcPct val="0"/>
              </a:spcAft>
              <a:buChar char="–"/>
              <a:defRPr kumimoji="1">
                <a:solidFill>
                  <a:schemeClr val="tx1"/>
                </a:solidFill>
                <a:latin typeface="+mn-lt"/>
                <a:ea typeface="ＭＳ Ｐゴシック" pitchFamily="-108" charset="-128"/>
              </a:defRPr>
            </a:lvl4pPr>
            <a:lvl5pPr marL="20574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6pPr>
            <a:lvl7pPr marL="29718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7pPr>
            <a:lvl8pPr marL="34290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8pPr>
            <a:lvl9pPr marL="3886200" indent="-228600" algn="l" rtl="0" eaLnBrk="1" fontAlgn="base" hangingPunct="1">
              <a:spcBef>
                <a:spcPct val="20000"/>
              </a:spcBef>
              <a:spcAft>
                <a:spcPct val="0"/>
              </a:spcAft>
              <a:buChar char="»"/>
              <a:defRPr kumimoji="1" sz="1600">
                <a:solidFill>
                  <a:schemeClr val="tx1"/>
                </a:solidFill>
                <a:latin typeface="+mn-lt"/>
                <a:ea typeface="ＭＳ Ｐゴシック" pitchFamily="-108" charset="-128"/>
              </a:defRPr>
            </a:lvl9pPr>
          </a:lstStyle>
          <a:p>
            <a:pPr marL="0" indent="0" algn="ctr" fontAlgn="auto">
              <a:spcBef>
                <a:spcPts val="0"/>
              </a:spcBef>
              <a:spcAft>
                <a:spcPts val="0"/>
              </a:spcAft>
              <a:buFontTx/>
              <a:buNone/>
              <a:defRPr/>
            </a:pPr>
            <a:r>
              <a:rPr kumimoji="0" lang="ja-JP" altLang="en-US" sz="2000" kern="0" dirty="0">
                <a:solidFill>
                  <a:srgbClr val="5B9BD5">
                    <a:lumMod val="75000"/>
                  </a:srgbClr>
                </a:solidFill>
                <a:latin typeface="Calibri" panose="020F0502020204030204"/>
                <a:ea typeface="ＭＳ Ｐゴシック" panose="020B0600070205080204" pitchFamily="50" charset="-128"/>
              </a:rPr>
              <a:t>計算に</a:t>
            </a:r>
            <a:r>
              <a:rPr kumimoji="0" lang="ja-JP" altLang="en-US" sz="2000" kern="0" dirty="0" smtClean="0">
                <a:solidFill>
                  <a:srgbClr val="5B9BD5">
                    <a:lumMod val="75000"/>
                  </a:srgbClr>
                </a:solidFill>
                <a:latin typeface="Calibri" panose="020F0502020204030204"/>
                <a:ea typeface="ＭＳ Ｐゴシック" panose="020B0600070205080204" pitchFamily="50" charset="-128"/>
              </a:rPr>
              <a:t>おいて満足すべき条件</a:t>
            </a:r>
            <a:endParaRPr kumimoji="0" lang="en-US" altLang="ja-JP" sz="2000" b="0" kern="0" dirty="0" smtClean="0">
              <a:solidFill>
                <a:prstClr val="black"/>
              </a:solidFill>
              <a:latin typeface="Calibri" panose="020F0502020204030204"/>
              <a:ea typeface="ＭＳ Ｐゴシック" panose="020B0600070205080204" pitchFamily="50" charset="-128"/>
            </a:endParaRPr>
          </a:p>
          <a:p>
            <a:pPr marL="0" indent="0" algn="ctr" fontAlgn="auto">
              <a:spcBef>
                <a:spcPts val="0"/>
              </a:spcBef>
              <a:spcAft>
                <a:spcPts val="0"/>
              </a:spcAft>
              <a:buFontTx/>
              <a:buNone/>
              <a:defRPr/>
            </a:pPr>
            <a:r>
              <a:rPr kumimoji="0" lang="ja-JP" altLang="en-US" sz="2000" b="0" kern="0" dirty="0" smtClean="0">
                <a:solidFill>
                  <a:prstClr val="black"/>
                </a:solidFill>
                <a:latin typeface="Calibri" panose="020F0502020204030204"/>
                <a:ea typeface="ＭＳ Ｐゴシック" panose="020B0600070205080204" pitchFamily="50" charset="-128"/>
              </a:rPr>
              <a:t>質量保存　　電気的中性</a:t>
            </a:r>
            <a:endParaRPr kumimoji="0" lang="en-US" altLang="ja-JP" sz="2000" b="0" kern="0" dirty="0" smtClean="0">
              <a:solidFill>
                <a:prstClr val="black"/>
              </a:solidFill>
              <a:latin typeface="Calibri" panose="020F0502020204030204"/>
              <a:ea typeface="ＭＳ Ｐゴシック" panose="020B0600070205080204" pitchFamily="50" charset="-128"/>
            </a:endParaRPr>
          </a:p>
          <a:p>
            <a:pPr marL="0" indent="0" algn="ctr" fontAlgn="auto">
              <a:spcBef>
                <a:spcPts val="0"/>
              </a:spcBef>
              <a:spcAft>
                <a:spcPts val="0"/>
              </a:spcAft>
              <a:buFontTx/>
              <a:buNone/>
              <a:defRPr/>
            </a:pPr>
            <a:r>
              <a:rPr kumimoji="0" lang="ja-JP" altLang="en-US" sz="2000" b="0" kern="0" dirty="0">
                <a:solidFill>
                  <a:prstClr val="black"/>
                </a:solidFill>
                <a:latin typeface="Calibri" panose="020F0502020204030204"/>
                <a:ea typeface="ＭＳ Ｐゴシック" panose="020B0600070205080204" pitchFamily="50" charset="-128"/>
              </a:rPr>
              <a:t>移動</a:t>
            </a:r>
            <a:r>
              <a:rPr kumimoji="0" lang="ja-JP" altLang="en-US" sz="2000" b="0" kern="0" dirty="0" smtClean="0">
                <a:solidFill>
                  <a:prstClr val="black"/>
                </a:solidFill>
                <a:latin typeface="Calibri" panose="020F0502020204030204"/>
                <a:ea typeface="ＭＳ Ｐゴシック" panose="020B0600070205080204" pitchFamily="50" charset="-128"/>
              </a:rPr>
              <a:t>境界（腐食による金属の形状変化）</a:t>
            </a:r>
          </a:p>
        </p:txBody>
      </p:sp>
      <p:graphicFrame>
        <p:nvGraphicFramePr>
          <p:cNvPr id="6" name="表 5"/>
          <p:cNvGraphicFramePr>
            <a:graphicFrameLocks noGrp="1"/>
          </p:cNvGraphicFramePr>
          <p:nvPr>
            <p:extLst>
              <p:ext uri="{D42A27DB-BD31-4B8C-83A1-F6EECF244321}">
                <p14:modId xmlns:p14="http://schemas.microsoft.com/office/powerpoint/2010/main" val="3728942337"/>
              </p:ext>
            </p:extLst>
          </p:nvPr>
        </p:nvGraphicFramePr>
        <p:xfrm>
          <a:off x="359470" y="2163728"/>
          <a:ext cx="8425060" cy="2345272"/>
        </p:xfrm>
        <a:graphic>
          <a:graphicData uri="http://schemas.openxmlformats.org/drawingml/2006/table">
            <a:tbl>
              <a:tblPr firstRow="1" bandRow="1">
                <a:tableStyleId>{5940675A-B579-460E-94D1-54222C63F5DA}</a:tableStyleId>
              </a:tblPr>
              <a:tblGrid>
                <a:gridCol w="3223501"/>
                <a:gridCol w="2537262"/>
                <a:gridCol w="2664297"/>
              </a:tblGrid>
              <a:tr h="663464">
                <a:tc>
                  <a:txBody>
                    <a:bodyPr/>
                    <a:lstStyle/>
                    <a:p>
                      <a:endParaRPr kumimoji="1" lang="ja-JP" altLang="en-US" sz="2000" dirty="0"/>
                    </a:p>
                  </a:txBody>
                  <a:tcPr/>
                </a:tc>
                <a:tc>
                  <a:txBody>
                    <a:bodyPr/>
                    <a:lstStyle/>
                    <a:p>
                      <a:r>
                        <a:rPr kumimoji="1" lang="en-US" altLang="ja-JP" sz="2000" dirty="0" smtClean="0"/>
                        <a:t>K. L. Heppner</a:t>
                      </a:r>
                      <a:r>
                        <a:rPr kumimoji="1" lang="ja-JP" altLang="en-US" sz="2000" dirty="0" smtClean="0"/>
                        <a:t> </a:t>
                      </a:r>
                      <a:r>
                        <a:rPr kumimoji="1" lang="en-US" altLang="ja-JP" sz="2000" i="1" dirty="0" smtClean="0"/>
                        <a:t>et al</a:t>
                      </a:r>
                      <a:r>
                        <a:rPr kumimoji="1" lang="en-US" altLang="ja-JP" sz="2000" dirty="0" smtClean="0"/>
                        <a:t>.</a:t>
                      </a:r>
                      <a:r>
                        <a:rPr kumimoji="1" lang="en-US" altLang="ja-JP" sz="2000" baseline="30000" dirty="0" smtClean="0"/>
                        <a:t>[2]</a:t>
                      </a:r>
                    </a:p>
                  </a:txBody>
                  <a:tcPr/>
                </a:tc>
                <a:tc>
                  <a:txBody>
                    <a:bodyPr/>
                    <a:lstStyle/>
                    <a:p>
                      <a:r>
                        <a:rPr kumimoji="1" lang="en-US" altLang="ja-JP" sz="2000" dirty="0" smtClean="0"/>
                        <a:t>S. </a:t>
                      </a:r>
                      <a:r>
                        <a:rPr kumimoji="1" lang="en-US" altLang="ja-JP" sz="2000" dirty="0" err="1" smtClean="0"/>
                        <a:t>Scheiner</a:t>
                      </a:r>
                      <a:r>
                        <a:rPr kumimoji="1" lang="en-US" altLang="ja-JP" sz="2000" baseline="0" dirty="0" smtClean="0"/>
                        <a:t> </a:t>
                      </a:r>
                      <a:r>
                        <a:rPr kumimoji="1" lang="en-US" altLang="ja-JP" sz="2000" i="1" baseline="0" dirty="0" smtClean="0"/>
                        <a:t>et al</a:t>
                      </a:r>
                      <a:r>
                        <a:rPr kumimoji="1" lang="en-US" altLang="ja-JP" sz="2000" baseline="0" dirty="0" smtClean="0"/>
                        <a:t>.</a:t>
                      </a:r>
                      <a:r>
                        <a:rPr kumimoji="1" lang="en-US" altLang="ja-JP" sz="2000" baseline="30000" dirty="0" smtClean="0"/>
                        <a:t>[3]</a:t>
                      </a:r>
                      <a:endParaRPr kumimoji="1" lang="ja-JP" altLang="en-US" sz="2000" baseline="30000" dirty="0"/>
                    </a:p>
                  </a:txBody>
                  <a:tcPr/>
                </a:tc>
              </a:tr>
              <a:tr h="444221">
                <a:tc>
                  <a:txBody>
                    <a:bodyPr/>
                    <a:lstStyle/>
                    <a:p>
                      <a:r>
                        <a:rPr kumimoji="1" lang="ja-JP" altLang="en-US" sz="2000" dirty="0" smtClean="0"/>
                        <a:t>マルチフィジックス問題</a:t>
                      </a:r>
                      <a:endParaRPr kumimoji="1" lang="en-US" altLang="ja-JP" sz="2000" dirty="0" smtClean="0"/>
                    </a:p>
                  </a:txBody>
                  <a:tcPr/>
                </a:tc>
                <a:tc>
                  <a:txBody>
                    <a:bodyPr/>
                    <a:lstStyle/>
                    <a:p>
                      <a:r>
                        <a:rPr kumimoji="1" lang="ja-JP" altLang="en-US" sz="2000" dirty="0" smtClean="0"/>
                        <a:t>○</a:t>
                      </a:r>
                      <a:endParaRPr kumimoji="1" lang="ja-JP" altLang="en-US" sz="2000" dirty="0"/>
                    </a:p>
                  </a:txBody>
                  <a:tcPr/>
                </a:tc>
                <a:tc>
                  <a:txBody>
                    <a:bodyPr/>
                    <a:lstStyle/>
                    <a:p>
                      <a:r>
                        <a:rPr kumimoji="1" lang="en-US" altLang="ja-JP" sz="2000" dirty="0" smtClean="0"/>
                        <a:t>X</a:t>
                      </a:r>
                      <a:endParaRPr kumimoji="1" lang="ja-JP" altLang="en-US" sz="2000" dirty="0"/>
                    </a:p>
                  </a:txBody>
                  <a:tcPr/>
                </a:tc>
              </a:tr>
              <a:tr h="375001">
                <a:tc>
                  <a:txBody>
                    <a:bodyPr/>
                    <a:lstStyle/>
                    <a:p>
                      <a:r>
                        <a:rPr kumimoji="1" lang="ja-JP" altLang="en-US" sz="2000" dirty="0" smtClean="0"/>
                        <a:t>電気的中性の成立</a:t>
                      </a:r>
                      <a:endParaRPr kumimoji="1" lang="ja-JP" altLang="en-US" sz="2000" dirty="0"/>
                    </a:p>
                  </a:txBody>
                  <a:tcPr/>
                </a:tc>
                <a:tc>
                  <a:txBody>
                    <a:bodyPr/>
                    <a:lstStyle/>
                    <a:p>
                      <a:r>
                        <a:rPr kumimoji="1" lang="ja-JP" altLang="en-US" sz="2000" dirty="0" smtClean="0"/>
                        <a:t>○</a:t>
                      </a:r>
                      <a:endParaRPr kumimoji="1" lang="ja-JP" altLang="en-US" sz="2000" dirty="0"/>
                    </a:p>
                  </a:txBody>
                  <a:tcPr/>
                </a:tc>
                <a:tc>
                  <a:txBody>
                    <a:bodyPr/>
                    <a:lstStyle/>
                    <a:p>
                      <a:r>
                        <a:rPr kumimoji="1" lang="en-US" altLang="ja-JP" sz="2000" dirty="0" smtClean="0"/>
                        <a:t>X</a:t>
                      </a:r>
                      <a:r>
                        <a:rPr kumimoji="1" lang="ja-JP" altLang="en-US" sz="2000" dirty="0" smtClean="0"/>
                        <a:t>（イオン１種のみ）</a:t>
                      </a:r>
                    </a:p>
                  </a:txBody>
                  <a:tcPr/>
                </a:tc>
              </a:tr>
              <a:tr h="407531">
                <a:tc>
                  <a:txBody>
                    <a:bodyPr/>
                    <a:lstStyle/>
                    <a:p>
                      <a:r>
                        <a:rPr kumimoji="1" lang="ja-JP" altLang="en-US" sz="2000" dirty="0" smtClean="0"/>
                        <a:t>物質量保存の成立</a:t>
                      </a:r>
                      <a:endParaRPr kumimoji="1" lang="ja-JP" altLang="en-US" sz="2000" dirty="0"/>
                    </a:p>
                  </a:txBody>
                  <a:tcPr/>
                </a:tc>
                <a:tc>
                  <a:txBody>
                    <a:bodyPr/>
                    <a:lstStyle/>
                    <a:p>
                      <a:r>
                        <a:rPr kumimoji="1" lang="ja-JP" altLang="en-US" sz="2000" dirty="0" smtClean="0"/>
                        <a:t>△（メッシュ依存）</a:t>
                      </a:r>
                      <a:endParaRPr kumimoji="1" lang="ja-JP" altLang="en-US" sz="2000" dirty="0"/>
                    </a:p>
                  </a:txBody>
                  <a:tcPr/>
                </a:tc>
                <a:tc>
                  <a:txBody>
                    <a:bodyPr/>
                    <a:lstStyle/>
                    <a:p>
                      <a:r>
                        <a:rPr kumimoji="1" lang="ja-JP" altLang="en-US" sz="2000" dirty="0" smtClean="0"/>
                        <a:t>○</a:t>
                      </a:r>
                      <a:endParaRPr kumimoji="1" lang="ja-JP" altLang="en-US" sz="2000" dirty="0"/>
                    </a:p>
                  </a:txBody>
                  <a:tcPr/>
                </a:tc>
              </a:tr>
              <a:tr h="375001">
                <a:tc>
                  <a:txBody>
                    <a:bodyPr/>
                    <a:lstStyle/>
                    <a:p>
                      <a:r>
                        <a:rPr kumimoji="1" lang="ja-JP" altLang="en-US" sz="2000" dirty="0" smtClean="0"/>
                        <a:t>形状変化の考慮</a:t>
                      </a:r>
                      <a:endParaRPr kumimoji="1" lang="en-US" altLang="ja-JP" sz="2000" dirty="0" smtClean="0"/>
                    </a:p>
                  </a:txBody>
                  <a:tcPr/>
                </a:tc>
                <a:tc>
                  <a:txBody>
                    <a:bodyPr/>
                    <a:lstStyle/>
                    <a:p>
                      <a:r>
                        <a:rPr kumimoji="1" lang="en-US" altLang="ja-JP" sz="2000" dirty="0" smtClean="0"/>
                        <a:t>X</a:t>
                      </a:r>
                      <a:endParaRPr kumimoji="1" lang="ja-JP" altLang="en-US" sz="2000" dirty="0"/>
                    </a:p>
                  </a:txBody>
                  <a:tcPr/>
                </a:tc>
                <a:tc>
                  <a:txBody>
                    <a:bodyPr/>
                    <a:lstStyle/>
                    <a:p>
                      <a:r>
                        <a:rPr kumimoji="1" lang="ja-JP" altLang="en-US" sz="2000" dirty="0" smtClean="0"/>
                        <a:t>○</a:t>
                      </a:r>
                      <a:endParaRPr kumimoji="1" lang="ja-JP" altLang="en-US" sz="2000" dirty="0"/>
                    </a:p>
                  </a:txBody>
                  <a:tcPr/>
                </a:tc>
              </a:tr>
            </a:tbl>
          </a:graphicData>
        </a:graphic>
      </p:graphicFrame>
      <p:sp>
        <p:nvSpPr>
          <p:cNvPr id="7" name="テキスト ボックス 6"/>
          <p:cNvSpPr txBox="1"/>
          <p:nvPr/>
        </p:nvSpPr>
        <p:spPr>
          <a:xfrm>
            <a:off x="288032" y="4779000"/>
            <a:ext cx="8532440" cy="954107"/>
          </a:xfrm>
          <a:prstGeom prst="rect">
            <a:avLst/>
          </a:prstGeom>
          <a:noFill/>
          <a:ln>
            <a:solidFill>
              <a:srgbClr val="5988EF"/>
            </a:solidFill>
          </a:ln>
        </p:spPr>
        <p:txBody>
          <a:bodyPr wrap="square" rtlCol="0">
            <a:spAutoFit/>
          </a:bodyPr>
          <a:lstStyle/>
          <a:p>
            <a:pPr lvl="0" fontAlgn="base">
              <a:spcBef>
                <a:spcPct val="20000"/>
              </a:spcBef>
              <a:spcAft>
                <a:spcPct val="0"/>
              </a:spcAft>
            </a:pPr>
            <a:r>
              <a:rPr lang="ja-JP" altLang="en-US" sz="2800" kern="0" dirty="0" smtClean="0">
                <a:solidFill>
                  <a:srgbClr val="000000"/>
                </a:solidFill>
              </a:rPr>
              <a:t>これらの要素を全て考慮した局部腐食シミュレータを開発してきた．</a:t>
            </a:r>
            <a:endParaRPr lang="en-US" altLang="ja-JP" sz="2800" kern="0" dirty="0">
              <a:solidFill>
                <a:srgbClr val="000000"/>
              </a:solidFill>
            </a:endParaRPr>
          </a:p>
        </p:txBody>
      </p:sp>
      <p:sp>
        <p:nvSpPr>
          <p:cNvPr id="8" name="テキスト ボックス 7"/>
          <p:cNvSpPr txBox="1"/>
          <p:nvPr/>
        </p:nvSpPr>
        <p:spPr>
          <a:xfrm>
            <a:off x="2142000" y="5769000"/>
            <a:ext cx="6570000" cy="523220"/>
          </a:xfrm>
          <a:prstGeom prst="rect">
            <a:avLst/>
          </a:prstGeom>
          <a:noFill/>
        </p:spPr>
        <p:txBody>
          <a:bodyPr wrap="square" rtlCol="0">
            <a:spAutoFit/>
          </a:bodyPr>
          <a:lstStyle/>
          <a:p>
            <a:r>
              <a:rPr lang="en-US" altLang="ja-JP" sz="1400" dirty="0" smtClean="0"/>
              <a:t>[2] K. L. Heppner </a:t>
            </a:r>
            <a:r>
              <a:rPr lang="en-US" altLang="ja-JP" sz="1400" i="1" dirty="0" smtClean="0"/>
              <a:t>et al</a:t>
            </a:r>
            <a:r>
              <a:rPr lang="en-US" altLang="ja-JP" sz="1400" dirty="0" smtClean="0"/>
              <a:t>. Corrosion Eng </a:t>
            </a:r>
            <a:r>
              <a:rPr lang="en-US" altLang="ja-JP" sz="1400" dirty="0" err="1" smtClean="0"/>
              <a:t>Sci</a:t>
            </a:r>
            <a:r>
              <a:rPr lang="en-US" altLang="ja-JP" sz="1400" dirty="0" smtClean="0"/>
              <a:t> Tec, Vol. 41, No. 2, pp. 110–121, 2006.</a:t>
            </a:r>
          </a:p>
          <a:p>
            <a:r>
              <a:rPr lang="en-US" altLang="ja-JP" sz="1400" dirty="0" smtClean="0"/>
              <a:t>[3] S. </a:t>
            </a:r>
            <a:r>
              <a:rPr lang="en-US" altLang="ja-JP" sz="1400" dirty="0" err="1" smtClean="0"/>
              <a:t>Scheiner</a:t>
            </a:r>
            <a:r>
              <a:rPr lang="en-US" altLang="ja-JP" sz="1400" dirty="0" smtClean="0"/>
              <a:t> </a:t>
            </a:r>
            <a:r>
              <a:rPr lang="en-US" altLang="ja-JP" sz="1400" i="1" dirty="0" smtClean="0"/>
              <a:t>et al</a:t>
            </a:r>
            <a:r>
              <a:rPr lang="en-US" altLang="ja-JP" sz="1400" dirty="0" smtClean="0"/>
              <a:t>. CMAME</a:t>
            </a:r>
            <a:r>
              <a:rPr lang="en-US" altLang="ja-JP" sz="1400" i="1" dirty="0" smtClean="0"/>
              <a:t> </a:t>
            </a:r>
            <a:r>
              <a:rPr lang="en-US" altLang="ja-JP" sz="1400" dirty="0" smtClean="0"/>
              <a:t>Vol. 198, No. 37-40, pp. 2898 – 2910, 2009.</a:t>
            </a:r>
          </a:p>
        </p:txBody>
      </p:sp>
    </p:spTree>
    <p:extLst>
      <p:ext uri="{BB962C8B-B14F-4D97-AF65-F5344CB8AC3E}">
        <p14:creationId xmlns:p14="http://schemas.microsoft.com/office/powerpoint/2010/main" val="3777388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研究目的</a:t>
            </a:r>
            <a:endParaRPr kumimoji="1" lang="ja-JP" altLang="en-US" dirty="0"/>
          </a:p>
        </p:txBody>
      </p:sp>
      <p:sp>
        <p:nvSpPr>
          <p:cNvPr id="16" name="テキスト ボックス 15"/>
          <p:cNvSpPr txBox="1"/>
          <p:nvPr/>
        </p:nvSpPr>
        <p:spPr>
          <a:xfrm>
            <a:off x="179388" y="764704"/>
            <a:ext cx="8857108" cy="1569660"/>
          </a:xfrm>
          <a:prstGeom prst="rect">
            <a:avLst/>
          </a:prstGeom>
          <a:noFill/>
          <a:ln w="38100">
            <a:solidFill>
              <a:srgbClr val="0070C0"/>
            </a:solidFill>
          </a:ln>
        </p:spPr>
        <p:txBody>
          <a:bodyPr wrap="square" rtlCol="0">
            <a:spAutoFit/>
          </a:bodyPr>
          <a:lstStyle/>
          <a:p>
            <a:pPr algn="ctr"/>
            <a:r>
              <a:rPr lang="ja-JP" altLang="en-US" sz="3200" dirty="0"/>
              <a:t>実際の車両で発生が懸念</a:t>
            </a:r>
            <a:r>
              <a:rPr lang="ja-JP" altLang="en-US" sz="3200" dirty="0" smtClean="0"/>
              <a:t>される</a:t>
            </a:r>
            <a:endParaRPr lang="en-US" altLang="ja-JP" sz="3200" dirty="0" smtClean="0"/>
          </a:p>
          <a:p>
            <a:pPr algn="ctr"/>
            <a:r>
              <a:rPr lang="ja-JP" altLang="en-US" sz="3200" dirty="0" smtClean="0">
                <a:solidFill>
                  <a:srgbClr val="FF0000"/>
                </a:solidFill>
              </a:rPr>
              <a:t>塩水膜下</a:t>
            </a:r>
            <a:r>
              <a:rPr lang="en-US" altLang="ja-JP" sz="3200" dirty="0" smtClean="0">
                <a:solidFill>
                  <a:srgbClr val="FF0000"/>
                </a:solidFill>
              </a:rPr>
              <a:t>carbon-</a:t>
            </a:r>
            <a:r>
              <a:rPr lang="en-US" altLang="ja-JP" sz="3200" dirty="0" err="1" smtClean="0">
                <a:solidFill>
                  <a:srgbClr val="FF0000"/>
                </a:solidFill>
              </a:rPr>
              <a:t>aluminium</a:t>
            </a:r>
            <a:r>
              <a:rPr lang="ja-JP" altLang="en-US" sz="3200" dirty="0" smtClean="0">
                <a:solidFill>
                  <a:srgbClr val="FF0000"/>
                </a:solidFill>
              </a:rPr>
              <a:t>ガルバニック</a:t>
            </a:r>
            <a:r>
              <a:rPr lang="ja-JP" altLang="en-US" sz="3200" dirty="0">
                <a:solidFill>
                  <a:srgbClr val="FF0000"/>
                </a:solidFill>
              </a:rPr>
              <a:t>腐食</a:t>
            </a:r>
            <a:r>
              <a:rPr lang="ja-JP" altLang="en-US" sz="3200" dirty="0" smtClean="0"/>
              <a:t>を再現する</a:t>
            </a:r>
            <a:r>
              <a:rPr lang="ja-JP" altLang="en-US" sz="3200" dirty="0" smtClean="0">
                <a:solidFill>
                  <a:srgbClr val="00B0F0"/>
                </a:solidFill>
              </a:rPr>
              <a:t>シミュレータ</a:t>
            </a:r>
            <a:r>
              <a:rPr lang="ja-JP" altLang="en-US" sz="3200" dirty="0" smtClean="0"/>
              <a:t>の開発を目的とする．</a:t>
            </a:r>
            <a:endParaRPr lang="en-US" altLang="ja-JP" sz="3200" dirty="0" smtClean="0"/>
          </a:p>
        </p:txBody>
      </p:sp>
      <p:sp>
        <p:nvSpPr>
          <p:cNvPr id="3" name="コンテンツ プレースホルダー 2"/>
          <p:cNvSpPr>
            <a:spLocks noGrp="1"/>
          </p:cNvSpPr>
          <p:nvPr>
            <p:ph idx="1"/>
          </p:nvPr>
        </p:nvSpPr>
        <p:spPr>
          <a:xfrm>
            <a:off x="395288" y="3140968"/>
            <a:ext cx="8229600" cy="2511032"/>
          </a:xfrm>
        </p:spPr>
        <p:txBody>
          <a:bodyPr/>
          <a:lstStyle/>
          <a:p>
            <a:pPr marL="0" indent="0">
              <a:buNone/>
            </a:pPr>
            <a:r>
              <a:rPr lang="ja-JP" altLang="en-US" dirty="0" smtClean="0"/>
              <a:t>目次</a:t>
            </a:r>
            <a:endParaRPr lang="en-US" altLang="ja-JP" dirty="0" smtClean="0"/>
          </a:p>
          <a:p>
            <a:r>
              <a:rPr lang="ja-JP" altLang="en-US" dirty="0" smtClean="0"/>
              <a:t>想定する</a:t>
            </a:r>
            <a:r>
              <a:rPr lang="en-US" altLang="ja-JP" dirty="0" smtClean="0"/>
              <a:t>GC/Al</a:t>
            </a:r>
            <a:r>
              <a:rPr lang="ja-JP" altLang="en-US" dirty="0" smtClean="0"/>
              <a:t>ガルバニック腐食現象のメカニズム</a:t>
            </a:r>
            <a:endParaRPr lang="en-US" altLang="ja-JP" dirty="0" smtClean="0"/>
          </a:p>
          <a:p>
            <a:r>
              <a:rPr kumimoji="1" lang="ja-JP" altLang="en-US" dirty="0" smtClean="0"/>
              <a:t>数値解析手法</a:t>
            </a:r>
            <a:endParaRPr kumimoji="1" lang="en-US" altLang="ja-JP" dirty="0" smtClean="0"/>
          </a:p>
          <a:p>
            <a:r>
              <a:rPr kumimoji="1" lang="ja-JP" altLang="en-US" dirty="0" smtClean="0"/>
              <a:t>実験によるシミュレータの検証</a:t>
            </a:r>
            <a:endParaRPr kumimoji="1" lang="en-US" altLang="ja-JP" dirty="0" smtClean="0"/>
          </a:p>
        </p:txBody>
      </p:sp>
    </p:spTree>
    <p:extLst>
      <p:ext uri="{BB962C8B-B14F-4D97-AF65-F5344CB8AC3E}">
        <p14:creationId xmlns:p14="http://schemas.microsoft.com/office/powerpoint/2010/main" val="159828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88840"/>
            <a:ext cx="8857109" cy="1800200"/>
          </a:xfrm>
        </p:spPr>
        <p:txBody>
          <a:bodyPr/>
          <a:lstStyle/>
          <a:p>
            <a:pPr algn="ctr"/>
            <a:r>
              <a:rPr lang="en-US" altLang="ja-JP" dirty="0" smtClean="0"/>
              <a:t>GC/Al</a:t>
            </a:r>
            <a:r>
              <a:rPr lang="ja-JP" altLang="en-US" dirty="0"/>
              <a:t>ガルバニック腐食</a:t>
            </a:r>
            <a:r>
              <a:rPr lang="ja-JP" altLang="en-US" dirty="0" smtClean="0"/>
              <a:t>の</a:t>
            </a:r>
            <a:r>
              <a:rPr lang="en-US" altLang="ja-JP" dirty="0" smtClean="0"/>
              <a:t/>
            </a:r>
            <a:br>
              <a:rPr lang="en-US" altLang="ja-JP" dirty="0" smtClean="0"/>
            </a:br>
            <a:r>
              <a:rPr lang="ja-JP" altLang="en-US" dirty="0" smtClean="0"/>
              <a:t>メカニズム</a:t>
            </a:r>
            <a:endParaRPr kumimoji="1" lang="ja-JP" altLang="en-US" sz="3600" dirty="0">
              <a:solidFill>
                <a:schemeClr val="tx1"/>
              </a:solidFill>
            </a:endParaRPr>
          </a:p>
        </p:txBody>
      </p:sp>
    </p:spTree>
    <p:extLst>
      <p:ext uri="{BB962C8B-B14F-4D97-AF65-F5344CB8AC3E}">
        <p14:creationId xmlns:p14="http://schemas.microsoft.com/office/powerpoint/2010/main" val="357019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片側の 2 つの角を丸めた四角形 40"/>
          <p:cNvSpPr/>
          <p:nvPr/>
        </p:nvSpPr>
        <p:spPr>
          <a:xfrm>
            <a:off x="755288" y="3126449"/>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42" name="正方形/長方形 41"/>
          <p:cNvSpPr/>
          <p:nvPr/>
        </p:nvSpPr>
        <p:spPr>
          <a:xfrm>
            <a:off x="395288" y="4921927"/>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 name="テキスト ボックス 42"/>
          <p:cNvSpPr txBox="1"/>
          <p:nvPr/>
        </p:nvSpPr>
        <p:spPr>
          <a:xfrm>
            <a:off x="3630570" y="3221605"/>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4129906" y="2754521"/>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2046512" y="5279522"/>
            <a:ext cx="453970" cy="369332"/>
          </a:xfrm>
          <a:prstGeom prst="rect">
            <a:avLst/>
          </a:prstGeom>
          <a:noFill/>
        </p:spPr>
        <p:txBody>
          <a:bodyPr wrap="none" rtlCol="0">
            <a:spAutoFit/>
          </a:bodyPr>
          <a:lstStyle/>
          <a:p>
            <a:pPr>
              <a:defRPr/>
            </a:pPr>
            <a:r>
              <a:rPr kumimoji="0" lang="en-US" altLang="ja-JP" kern="0" dirty="0" smtClean="0">
                <a:solidFill>
                  <a:prstClr val="white"/>
                </a:solidFill>
                <a:latin typeface="Calibri" panose="020F0502020204030204"/>
                <a:ea typeface="ＭＳ Ｐゴシック" panose="020B0600070205080204" pitchFamily="50" charset="-128"/>
              </a:rPr>
              <a:t>GC</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49" name="正方形/長方形 48"/>
          <p:cNvSpPr/>
          <p:nvPr/>
        </p:nvSpPr>
        <p:spPr>
          <a:xfrm>
            <a:off x="4365736" y="4921927"/>
            <a:ext cx="3960000" cy="72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63" name="テキスト ボックス 62"/>
          <p:cNvSpPr txBox="1"/>
          <p:nvPr/>
        </p:nvSpPr>
        <p:spPr>
          <a:xfrm>
            <a:off x="6160429" y="5286449"/>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72" name="グループ化 71"/>
          <p:cNvGrpSpPr/>
          <p:nvPr/>
        </p:nvGrpSpPr>
        <p:grpSpPr>
          <a:xfrm>
            <a:off x="5058533" y="3556093"/>
            <a:ext cx="444038" cy="432000"/>
            <a:chOff x="5961751" y="3049551"/>
            <a:chExt cx="444038" cy="432000"/>
          </a:xfrm>
        </p:grpSpPr>
        <p:sp>
          <p:nvSpPr>
            <p:cNvPr id="73" name="円/楕円 72"/>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4" name="テキスト ボックス 73"/>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75" name="グループ化 74"/>
          <p:cNvGrpSpPr/>
          <p:nvPr/>
        </p:nvGrpSpPr>
        <p:grpSpPr>
          <a:xfrm>
            <a:off x="6941546" y="3459401"/>
            <a:ext cx="444038" cy="432000"/>
            <a:chOff x="5961751" y="3049551"/>
            <a:chExt cx="444038" cy="432000"/>
          </a:xfrm>
        </p:grpSpPr>
        <p:sp>
          <p:nvSpPr>
            <p:cNvPr id="76" name="円/楕円 75"/>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7" name="テキスト ボックス 76"/>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78" name="グループ化 77"/>
          <p:cNvGrpSpPr/>
          <p:nvPr/>
        </p:nvGrpSpPr>
        <p:grpSpPr>
          <a:xfrm>
            <a:off x="5928475" y="3862517"/>
            <a:ext cx="444038" cy="432000"/>
            <a:chOff x="5961751" y="3049551"/>
            <a:chExt cx="444038" cy="432000"/>
          </a:xfrm>
        </p:grpSpPr>
        <p:sp>
          <p:nvSpPr>
            <p:cNvPr id="79" name="円/楕円 78"/>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0" name="テキスト ボックス 79"/>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81" name="グループ化 80"/>
          <p:cNvGrpSpPr/>
          <p:nvPr/>
        </p:nvGrpSpPr>
        <p:grpSpPr>
          <a:xfrm>
            <a:off x="1656179" y="3413051"/>
            <a:ext cx="536750" cy="432000"/>
            <a:chOff x="3488447" y="1903448"/>
            <a:chExt cx="536750" cy="432000"/>
          </a:xfrm>
        </p:grpSpPr>
        <p:sp>
          <p:nvSpPr>
            <p:cNvPr id="82" name="円/楕円 81"/>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3" name="テキスト ボックス 82"/>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84" name="グループ化 83"/>
          <p:cNvGrpSpPr/>
          <p:nvPr/>
        </p:nvGrpSpPr>
        <p:grpSpPr>
          <a:xfrm>
            <a:off x="6286976" y="4214334"/>
            <a:ext cx="536750" cy="432000"/>
            <a:chOff x="3488447" y="1903448"/>
            <a:chExt cx="536750" cy="432000"/>
          </a:xfrm>
        </p:grpSpPr>
        <p:sp>
          <p:nvSpPr>
            <p:cNvPr id="85" name="円/楕円 8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6" name="テキスト ボックス 8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87" name="グループ化 86"/>
          <p:cNvGrpSpPr/>
          <p:nvPr/>
        </p:nvGrpSpPr>
        <p:grpSpPr>
          <a:xfrm>
            <a:off x="4106681" y="4251524"/>
            <a:ext cx="536750" cy="432000"/>
            <a:chOff x="3488447" y="1903448"/>
            <a:chExt cx="536750" cy="432000"/>
          </a:xfrm>
        </p:grpSpPr>
        <p:sp>
          <p:nvSpPr>
            <p:cNvPr id="88" name="円/楕円 8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9" name="テキスト ボックス 8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89" name="テキスト ボックス 8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90" name="グループ化 89"/>
          <p:cNvGrpSpPr/>
          <p:nvPr/>
        </p:nvGrpSpPr>
        <p:grpSpPr>
          <a:xfrm>
            <a:off x="7322461" y="4013121"/>
            <a:ext cx="475836" cy="432000"/>
            <a:chOff x="1547553" y="2102196"/>
            <a:chExt cx="475836" cy="432000"/>
          </a:xfrm>
        </p:grpSpPr>
        <p:sp>
          <p:nvSpPr>
            <p:cNvPr id="91" name="円/楕円 9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2" name="テキスト ボックス 9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93" name="グループ化 92"/>
          <p:cNvGrpSpPr/>
          <p:nvPr/>
        </p:nvGrpSpPr>
        <p:grpSpPr>
          <a:xfrm>
            <a:off x="4965733" y="4164141"/>
            <a:ext cx="475836" cy="432000"/>
            <a:chOff x="1547553" y="2102196"/>
            <a:chExt cx="475836" cy="432000"/>
          </a:xfrm>
        </p:grpSpPr>
        <p:sp>
          <p:nvSpPr>
            <p:cNvPr id="94" name="円/楕円 9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5" name="テキスト ボックス 9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5" name="テキスト ボックス 9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96" name="グループ化 95"/>
          <p:cNvGrpSpPr/>
          <p:nvPr/>
        </p:nvGrpSpPr>
        <p:grpSpPr>
          <a:xfrm>
            <a:off x="2945600" y="3507733"/>
            <a:ext cx="475836" cy="432000"/>
            <a:chOff x="1547553" y="2102196"/>
            <a:chExt cx="475836" cy="432000"/>
          </a:xfrm>
        </p:grpSpPr>
        <p:sp>
          <p:nvSpPr>
            <p:cNvPr id="97" name="円/楕円 96"/>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8" name="テキスト ボックス 97"/>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10"/>
                  <a:stretch>
                    <a:fillRect/>
                  </a:stretch>
                </a:blipFill>
              </p:spPr>
              <p:txBody>
                <a:bodyPr/>
                <a:lstStyle/>
                <a:p>
                  <a:r>
                    <a:rPr lang="ja-JP" altLang="en-US">
                      <a:noFill/>
                    </a:rPr>
                    <a:t> </a:t>
                  </a:r>
                </a:p>
              </p:txBody>
            </p:sp>
          </mc:Fallback>
        </mc:AlternateContent>
      </p:grpSp>
      <p:sp>
        <p:nvSpPr>
          <p:cNvPr id="5" name="タイトル 4"/>
          <p:cNvSpPr>
            <a:spLocks noGrp="1"/>
          </p:cNvSpPr>
          <p:nvPr>
            <p:ph type="title"/>
          </p:nvPr>
        </p:nvSpPr>
        <p:spPr>
          <a:xfrm>
            <a:off x="179388" y="79375"/>
            <a:ext cx="8785225" cy="644610"/>
          </a:xfrm>
        </p:spPr>
        <p:txBody>
          <a:bodyPr/>
          <a:lstStyle/>
          <a:p>
            <a:r>
              <a:rPr lang="ja-JP" altLang="en-US" sz="3200" dirty="0"/>
              <a:t>塩水膜下に</a:t>
            </a:r>
            <a:r>
              <a:rPr lang="ja-JP" altLang="en-US" sz="3200" dirty="0" smtClean="0"/>
              <a:t>おけるガルバニック腐食メカニズム</a:t>
            </a:r>
            <a:endParaRPr kumimoji="1" lang="ja-JP" altLang="en-US" sz="3200" dirty="0"/>
          </a:p>
        </p:txBody>
      </p:sp>
      <p:sp>
        <p:nvSpPr>
          <p:cNvPr id="6" name="コンテンツ プレースホルダー 5"/>
          <p:cNvSpPr>
            <a:spLocks noGrp="1"/>
          </p:cNvSpPr>
          <p:nvPr>
            <p:ph idx="1"/>
          </p:nvPr>
        </p:nvSpPr>
        <p:spPr>
          <a:xfrm>
            <a:off x="395288" y="692696"/>
            <a:ext cx="8316712" cy="4824000"/>
          </a:xfrm>
        </p:spPr>
        <p:txBody>
          <a:bodyPr/>
          <a:lstStyle/>
          <a:p>
            <a:r>
              <a:rPr lang="ja-JP" altLang="en-US" b="0" dirty="0" smtClean="0"/>
              <a:t>グラッシーカーボン板（</a:t>
            </a:r>
            <a:r>
              <a:rPr lang="en-US" altLang="ja-JP" b="0" dirty="0" smtClean="0"/>
              <a:t>GC</a:t>
            </a:r>
            <a:r>
              <a:rPr lang="ja-JP" altLang="en-US" b="0" dirty="0" smtClean="0"/>
              <a:t>）と純アルミニウム板（</a:t>
            </a:r>
            <a:r>
              <a:rPr lang="en-US" altLang="ja-JP" b="0" dirty="0" smtClean="0"/>
              <a:t>Al</a:t>
            </a:r>
            <a:r>
              <a:rPr lang="ja-JP" altLang="en-US" b="0" dirty="0" smtClean="0"/>
              <a:t>）の</a:t>
            </a:r>
            <a:r>
              <a:rPr lang="ja-JP" altLang="en-US" b="0" dirty="0"/>
              <a:t>接合部に塩水膜が張られた場合を</a:t>
            </a:r>
            <a:r>
              <a:rPr lang="ja-JP" altLang="en-US" b="0" dirty="0" smtClean="0"/>
              <a:t>考える．</a:t>
            </a:r>
            <a:endParaRPr lang="en-US" altLang="ja-JP" b="0" dirty="0" smtClean="0"/>
          </a:p>
          <a:p>
            <a:pPr marL="0" indent="0">
              <a:buNone/>
            </a:pPr>
            <a:endParaRPr kumimoji="1" lang="ja-JP" altLang="en-US" dirty="0"/>
          </a:p>
        </p:txBody>
      </p:sp>
      <p:grpSp>
        <p:nvGrpSpPr>
          <p:cNvPr id="56" name="グループ化 55"/>
          <p:cNvGrpSpPr/>
          <p:nvPr/>
        </p:nvGrpSpPr>
        <p:grpSpPr>
          <a:xfrm>
            <a:off x="1391658" y="4023848"/>
            <a:ext cx="444038" cy="432000"/>
            <a:chOff x="5961751" y="3049551"/>
            <a:chExt cx="444038" cy="432000"/>
          </a:xfrm>
        </p:grpSpPr>
        <p:sp>
          <p:nvSpPr>
            <p:cNvPr id="57" name="円/楕円 56"/>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58" name="テキスト ボックス 57"/>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99" name="グループ化 98"/>
          <p:cNvGrpSpPr/>
          <p:nvPr/>
        </p:nvGrpSpPr>
        <p:grpSpPr>
          <a:xfrm>
            <a:off x="3623906" y="3933056"/>
            <a:ext cx="444038" cy="432000"/>
            <a:chOff x="5961751" y="3049551"/>
            <a:chExt cx="444038" cy="432000"/>
          </a:xfrm>
        </p:grpSpPr>
        <p:sp>
          <p:nvSpPr>
            <p:cNvPr id="100" name="円/楕円 99"/>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1" name="テキスト ボックス 100"/>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102" name="グループ化 101"/>
          <p:cNvGrpSpPr/>
          <p:nvPr/>
        </p:nvGrpSpPr>
        <p:grpSpPr>
          <a:xfrm>
            <a:off x="2518846" y="3969321"/>
            <a:ext cx="444038" cy="432000"/>
            <a:chOff x="5961751" y="3049551"/>
            <a:chExt cx="444038" cy="432000"/>
          </a:xfrm>
        </p:grpSpPr>
        <p:sp>
          <p:nvSpPr>
            <p:cNvPr id="103" name="円/楕円 102"/>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4" name="テキスト ボックス 103"/>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47" name="グループ化 46"/>
          <p:cNvGrpSpPr/>
          <p:nvPr/>
        </p:nvGrpSpPr>
        <p:grpSpPr>
          <a:xfrm>
            <a:off x="2680248" y="1539000"/>
            <a:ext cx="3781752" cy="969265"/>
            <a:chOff x="2767584" y="1188719"/>
            <a:chExt cx="3781752" cy="969265"/>
          </a:xfrm>
        </p:grpSpPr>
        <p:sp>
          <p:nvSpPr>
            <p:cNvPr id="54" name="直方体 53"/>
            <p:cNvSpPr/>
            <p:nvPr/>
          </p:nvSpPr>
          <p:spPr bwMode="auto">
            <a:xfrm>
              <a:off x="2767584" y="1304544"/>
              <a:ext cx="2206752" cy="853440"/>
            </a:xfrm>
            <a:prstGeom prst="cube">
              <a:avLst>
                <a:gd name="adj" fmla="val 70714"/>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59" name="直方体 58"/>
            <p:cNvSpPr/>
            <p:nvPr/>
          </p:nvSpPr>
          <p:spPr bwMode="auto">
            <a:xfrm>
              <a:off x="4342584" y="1304544"/>
              <a:ext cx="2206752" cy="853440"/>
            </a:xfrm>
            <a:prstGeom prst="cube">
              <a:avLst>
                <a:gd name="adj" fmla="val 70714"/>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60" name="直方体 59"/>
            <p:cNvSpPr/>
            <p:nvPr/>
          </p:nvSpPr>
          <p:spPr bwMode="auto">
            <a:xfrm>
              <a:off x="3217584" y="1188719"/>
              <a:ext cx="2929565" cy="716715"/>
            </a:xfrm>
            <a:prstGeom prst="cube">
              <a:avLst>
                <a:gd name="adj" fmla="val 86020"/>
              </a:avLst>
            </a:prstGeom>
            <a:solidFill>
              <a:schemeClr val="accent5">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grpSp>
    </p:spTree>
    <p:extLst>
      <p:ext uri="{BB962C8B-B14F-4D97-AF65-F5344CB8AC3E}">
        <p14:creationId xmlns:p14="http://schemas.microsoft.com/office/powerpoint/2010/main" val="313365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片側の 2 つの角を丸めた四角形 40"/>
          <p:cNvSpPr/>
          <p:nvPr/>
        </p:nvSpPr>
        <p:spPr>
          <a:xfrm>
            <a:off x="755288" y="3126449"/>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42" name="正方形/長方形 41"/>
          <p:cNvSpPr/>
          <p:nvPr/>
        </p:nvSpPr>
        <p:spPr>
          <a:xfrm>
            <a:off x="395288" y="4921927"/>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 name="テキスト ボックス 42"/>
          <p:cNvSpPr txBox="1"/>
          <p:nvPr/>
        </p:nvSpPr>
        <p:spPr>
          <a:xfrm>
            <a:off x="3630570" y="3221605"/>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4129906" y="2754521"/>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2046512" y="5279522"/>
            <a:ext cx="453970" cy="369332"/>
          </a:xfrm>
          <a:prstGeom prst="rect">
            <a:avLst/>
          </a:prstGeom>
          <a:noFill/>
        </p:spPr>
        <p:txBody>
          <a:bodyPr wrap="none" rtlCol="0">
            <a:spAutoFit/>
          </a:bodyPr>
          <a:lstStyle/>
          <a:p>
            <a:pPr>
              <a:defRPr/>
            </a:pPr>
            <a:r>
              <a:rPr kumimoji="0" lang="en-US" altLang="ja-JP" kern="0" dirty="0" smtClean="0">
                <a:solidFill>
                  <a:prstClr val="white"/>
                </a:solidFill>
                <a:latin typeface="Calibri" panose="020F0502020204030204"/>
                <a:ea typeface="ＭＳ Ｐゴシック" panose="020B0600070205080204" pitchFamily="50" charset="-128"/>
              </a:rPr>
              <a:t>GC</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49" name="正方形/長方形 48"/>
          <p:cNvSpPr/>
          <p:nvPr/>
        </p:nvSpPr>
        <p:spPr>
          <a:xfrm>
            <a:off x="4365736" y="4921927"/>
            <a:ext cx="3960000" cy="72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63" name="テキスト ボックス 62"/>
          <p:cNvSpPr txBox="1"/>
          <p:nvPr/>
        </p:nvSpPr>
        <p:spPr>
          <a:xfrm>
            <a:off x="6160429" y="5286449"/>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72" name="グループ化 71"/>
          <p:cNvGrpSpPr/>
          <p:nvPr/>
        </p:nvGrpSpPr>
        <p:grpSpPr>
          <a:xfrm>
            <a:off x="5058533" y="3556093"/>
            <a:ext cx="444038" cy="432000"/>
            <a:chOff x="5961751" y="3049551"/>
            <a:chExt cx="444038" cy="432000"/>
          </a:xfrm>
        </p:grpSpPr>
        <p:sp>
          <p:nvSpPr>
            <p:cNvPr id="73" name="円/楕円 72"/>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4" name="テキスト ボックス 73"/>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75" name="グループ化 74"/>
          <p:cNvGrpSpPr/>
          <p:nvPr/>
        </p:nvGrpSpPr>
        <p:grpSpPr>
          <a:xfrm>
            <a:off x="6941546" y="3459401"/>
            <a:ext cx="444038" cy="432000"/>
            <a:chOff x="5961751" y="3049551"/>
            <a:chExt cx="444038" cy="432000"/>
          </a:xfrm>
        </p:grpSpPr>
        <p:sp>
          <p:nvSpPr>
            <p:cNvPr id="76" name="円/楕円 75"/>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7" name="テキスト ボックス 76"/>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78" name="グループ化 77"/>
          <p:cNvGrpSpPr/>
          <p:nvPr/>
        </p:nvGrpSpPr>
        <p:grpSpPr>
          <a:xfrm>
            <a:off x="5928475" y="3862517"/>
            <a:ext cx="444038" cy="432000"/>
            <a:chOff x="5961751" y="3049551"/>
            <a:chExt cx="444038" cy="432000"/>
          </a:xfrm>
        </p:grpSpPr>
        <p:sp>
          <p:nvSpPr>
            <p:cNvPr id="79" name="円/楕円 78"/>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0" name="テキスト ボックス 79"/>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81" name="グループ化 80"/>
          <p:cNvGrpSpPr/>
          <p:nvPr/>
        </p:nvGrpSpPr>
        <p:grpSpPr>
          <a:xfrm>
            <a:off x="1656179" y="3413051"/>
            <a:ext cx="536750" cy="432000"/>
            <a:chOff x="3488447" y="1903448"/>
            <a:chExt cx="536750" cy="432000"/>
          </a:xfrm>
        </p:grpSpPr>
        <p:sp>
          <p:nvSpPr>
            <p:cNvPr id="82" name="円/楕円 81"/>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3" name="テキスト ボックス 82"/>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84" name="グループ化 83"/>
          <p:cNvGrpSpPr/>
          <p:nvPr/>
        </p:nvGrpSpPr>
        <p:grpSpPr>
          <a:xfrm>
            <a:off x="6286976" y="4214334"/>
            <a:ext cx="536750" cy="432000"/>
            <a:chOff x="3488447" y="1903448"/>
            <a:chExt cx="536750" cy="432000"/>
          </a:xfrm>
        </p:grpSpPr>
        <p:sp>
          <p:nvSpPr>
            <p:cNvPr id="85" name="円/楕円 8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6" name="テキスト ボックス 8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87" name="グループ化 86"/>
          <p:cNvGrpSpPr/>
          <p:nvPr/>
        </p:nvGrpSpPr>
        <p:grpSpPr>
          <a:xfrm>
            <a:off x="4106681" y="4251524"/>
            <a:ext cx="536750" cy="432000"/>
            <a:chOff x="3488447" y="1903448"/>
            <a:chExt cx="536750" cy="432000"/>
          </a:xfrm>
        </p:grpSpPr>
        <p:sp>
          <p:nvSpPr>
            <p:cNvPr id="88" name="円/楕円 8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9" name="テキスト ボックス 8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89" name="テキスト ボックス 8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90" name="グループ化 89"/>
          <p:cNvGrpSpPr/>
          <p:nvPr/>
        </p:nvGrpSpPr>
        <p:grpSpPr>
          <a:xfrm>
            <a:off x="7322461" y="4013121"/>
            <a:ext cx="475836" cy="432000"/>
            <a:chOff x="1547553" y="2102196"/>
            <a:chExt cx="475836" cy="432000"/>
          </a:xfrm>
        </p:grpSpPr>
        <p:sp>
          <p:nvSpPr>
            <p:cNvPr id="91" name="円/楕円 9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2" name="テキスト ボックス 9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93" name="グループ化 92"/>
          <p:cNvGrpSpPr/>
          <p:nvPr/>
        </p:nvGrpSpPr>
        <p:grpSpPr>
          <a:xfrm>
            <a:off x="4965733" y="4164141"/>
            <a:ext cx="475836" cy="432000"/>
            <a:chOff x="1547553" y="2102196"/>
            <a:chExt cx="475836" cy="432000"/>
          </a:xfrm>
        </p:grpSpPr>
        <p:sp>
          <p:nvSpPr>
            <p:cNvPr id="94" name="円/楕円 9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5" name="テキスト ボックス 9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5" name="テキスト ボックス 9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96" name="グループ化 95"/>
          <p:cNvGrpSpPr/>
          <p:nvPr/>
        </p:nvGrpSpPr>
        <p:grpSpPr>
          <a:xfrm>
            <a:off x="2945600" y="3507733"/>
            <a:ext cx="475836" cy="432000"/>
            <a:chOff x="1547553" y="2102196"/>
            <a:chExt cx="475836" cy="432000"/>
          </a:xfrm>
        </p:grpSpPr>
        <p:sp>
          <p:nvSpPr>
            <p:cNvPr id="97" name="円/楕円 96"/>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8" name="テキスト ボックス 97"/>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10"/>
                  <a:stretch>
                    <a:fillRect/>
                  </a:stretch>
                </a:blipFill>
              </p:spPr>
              <p:txBody>
                <a:bodyPr/>
                <a:lstStyle/>
                <a:p>
                  <a:r>
                    <a:rPr lang="ja-JP" altLang="en-US">
                      <a:noFill/>
                    </a:rPr>
                    <a:t> </a:t>
                  </a:r>
                </a:p>
              </p:txBody>
            </p:sp>
          </mc:Fallback>
        </mc:AlternateContent>
      </p:grpSp>
      <p:sp>
        <p:nvSpPr>
          <p:cNvPr id="5" name="タイトル 4"/>
          <p:cNvSpPr>
            <a:spLocks noGrp="1"/>
          </p:cNvSpPr>
          <p:nvPr>
            <p:ph type="title"/>
          </p:nvPr>
        </p:nvSpPr>
        <p:spPr>
          <a:xfrm>
            <a:off x="179388" y="79375"/>
            <a:ext cx="8785225" cy="644610"/>
          </a:xfrm>
        </p:spPr>
        <p:txBody>
          <a:bodyPr/>
          <a:lstStyle/>
          <a:p>
            <a:r>
              <a:rPr lang="ja-JP" altLang="en-US" sz="3200" dirty="0"/>
              <a:t>塩水膜下に</a:t>
            </a:r>
            <a:r>
              <a:rPr lang="ja-JP" altLang="en-US" sz="3200" dirty="0" smtClean="0"/>
              <a:t>おけるガルバニック腐食メカニズム</a:t>
            </a:r>
            <a:endParaRPr kumimoji="1" lang="ja-JP" altLang="en-US" sz="3200" dirty="0"/>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idx="1"/>
              </p:nvPr>
            </p:nvSpPr>
            <p:spPr>
              <a:xfrm>
                <a:off x="395288" y="692696"/>
                <a:ext cx="8229600" cy="4824000"/>
              </a:xfrm>
            </p:spPr>
            <p:txBody>
              <a:bodyPr/>
              <a:lstStyle/>
              <a:p>
                <a:r>
                  <a:rPr lang="ja-JP" altLang="en-US" b="0" dirty="0" smtClean="0"/>
                  <a:t>液膜内には</a:t>
                </a:r>
                <a:r>
                  <a:rPr lang="en-US" altLang="ja-JP" b="0" dirty="0" err="1" smtClean="0"/>
                  <a:t>NaCl</a:t>
                </a:r>
                <a:r>
                  <a:rPr lang="ja-JP" altLang="en-US" b="0" dirty="0" smtClean="0"/>
                  <a:t>が電離して</a:t>
                </a:r>
                <a:r>
                  <a:rPr lang="en-US" altLang="ja-JP" b="0" dirty="0" smtClean="0"/>
                  <a:t> </a:t>
                </a:r>
                <a14:m>
                  <m:oMath xmlns:m="http://schemas.openxmlformats.org/officeDocument/2006/math">
                    <m:r>
                      <a:rPr lang="en-US" altLang="ja-JP" b="1" i="0" smtClean="0">
                        <a:ln>
                          <a:solidFill>
                            <a:srgbClr val="FFFF00"/>
                          </a:solidFill>
                        </a:ln>
                        <a:latin typeface="Cambria Math" panose="02040503050406030204" pitchFamily="18" charset="0"/>
                      </a:rPr>
                      <m:t>𝐍</m:t>
                    </m:r>
                    <m:sSup>
                      <m:sSupPr>
                        <m:ctrlPr>
                          <a:rPr lang="en-US" altLang="ja-JP" i="1" smtClean="0">
                            <a:ln>
                              <a:solidFill>
                                <a:srgbClr val="FFFF00"/>
                              </a:solidFill>
                            </a:ln>
                            <a:latin typeface="Cambria Math" panose="02040503050406030204" pitchFamily="18" charset="0"/>
                          </a:rPr>
                        </m:ctrlPr>
                      </m:sSupPr>
                      <m:e>
                        <m:r>
                          <a:rPr lang="en-US" altLang="ja-JP" b="1" i="0" smtClean="0">
                            <a:ln>
                              <a:solidFill>
                                <a:srgbClr val="FFFF00"/>
                              </a:solidFill>
                            </a:ln>
                            <a:latin typeface="Cambria Math" panose="02040503050406030204" pitchFamily="18" charset="0"/>
                          </a:rPr>
                          <m:t>𝐚</m:t>
                        </m:r>
                      </m:e>
                      <m:sup>
                        <m:r>
                          <a:rPr lang="en-US" altLang="ja-JP" b="1" i="0" smtClean="0">
                            <a:ln>
                              <a:solidFill>
                                <a:srgbClr val="FFFF00"/>
                              </a:solidFill>
                            </a:ln>
                            <a:latin typeface="Cambria Math" panose="02040503050406030204" pitchFamily="18" charset="0"/>
                          </a:rPr>
                          <m:t>+</m:t>
                        </m:r>
                      </m:sup>
                    </m:sSup>
                  </m:oMath>
                </a14:m>
                <a:r>
                  <a:rPr lang="en-US" altLang="ja-JP" b="0" dirty="0" smtClean="0"/>
                  <a:t> </a:t>
                </a:r>
                <a:r>
                  <a:rPr lang="ja-JP" altLang="en-US" b="0" dirty="0" smtClean="0"/>
                  <a:t>イオンと</a:t>
                </a:r>
                <a:r>
                  <a:rPr lang="en-US" altLang="ja-JP" b="0" dirty="0" smtClean="0"/>
                  <a:t> </a:t>
                </a:r>
                <a14:m>
                  <m:oMath xmlns:m="http://schemas.openxmlformats.org/officeDocument/2006/math">
                    <m:r>
                      <a:rPr lang="en-US" altLang="ja-JP" b="1" i="0" smtClean="0">
                        <a:ln>
                          <a:solidFill>
                            <a:srgbClr val="0070C0"/>
                          </a:solidFill>
                        </a:ln>
                        <a:latin typeface="Cambria Math" panose="02040503050406030204" pitchFamily="18" charset="0"/>
                      </a:rPr>
                      <m:t>𝐂</m:t>
                    </m:r>
                    <m:sSup>
                      <m:sSupPr>
                        <m:ctrlPr>
                          <a:rPr lang="en-US" altLang="ja-JP" i="1" smtClean="0">
                            <a:ln>
                              <a:solidFill>
                                <a:srgbClr val="0070C0"/>
                              </a:solidFill>
                            </a:ln>
                            <a:latin typeface="Cambria Math" panose="02040503050406030204" pitchFamily="18" charset="0"/>
                          </a:rPr>
                        </m:ctrlPr>
                      </m:sSupPr>
                      <m:e>
                        <m:r>
                          <a:rPr lang="en-US" altLang="ja-JP" b="1" i="0" smtClean="0">
                            <a:ln>
                              <a:solidFill>
                                <a:srgbClr val="0070C0"/>
                              </a:solidFill>
                            </a:ln>
                            <a:latin typeface="Cambria Math" panose="02040503050406030204" pitchFamily="18" charset="0"/>
                          </a:rPr>
                          <m:t>𝐥</m:t>
                        </m:r>
                      </m:e>
                      <m:sup>
                        <m:r>
                          <a:rPr lang="en-US" altLang="ja-JP" b="1" i="0" smtClean="0">
                            <a:ln>
                              <a:solidFill>
                                <a:srgbClr val="0070C0"/>
                              </a:solidFill>
                            </a:ln>
                            <a:latin typeface="Cambria Math" panose="02040503050406030204" pitchFamily="18" charset="0"/>
                          </a:rPr>
                          <m:t>−</m:t>
                        </m:r>
                      </m:sup>
                    </m:sSup>
                  </m:oMath>
                </a14:m>
                <a:r>
                  <a:rPr lang="en-US" altLang="ja-JP" b="0" dirty="0" smtClean="0"/>
                  <a:t> </a:t>
                </a:r>
                <a:r>
                  <a:rPr lang="ja-JP" altLang="en-US" b="0" dirty="0" smtClean="0"/>
                  <a:t>イオンが存在する．</a:t>
                </a:r>
                <a:endParaRPr lang="en-US" altLang="ja-JP" b="0" dirty="0" smtClean="0"/>
              </a:p>
              <a:p>
                <a:r>
                  <a:rPr lang="ja-JP" altLang="en-US" b="0" dirty="0" smtClean="0"/>
                  <a:t>水膜の厚さは</a:t>
                </a:r>
                <a:r>
                  <a:rPr lang="en-US" altLang="ja-JP" b="0" dirty="0" smtClean="0"/>
                  <a:t>1</a:t>
                </a:r>
                <a:r>
                  <a:rPr lang="ja-JP" altLang="en-US" b="0" dirty="0" smtClean="0"/>
                  <a:t>～</a:t>
                </a:r>
                <a:r>
                  <a:rPr lang="en-US" altLang="ja-JP" b="0" dirty="0" smtClean="0"/>
                  <a:t>2 mm</a:t>
                </a:r>
                <a:r>
                  <a:rPr lang="ja-JP" altLang="en-US" b="0" dirty="0" smtClean="0"/>
                  <a:t>程度と薄いため，液膜内には酸素が豊富に溶存している．</a:t>
                </a:r>
                <a:endParaRPr lang="en-US" altLang="ja-JP" b="0" dirty="0"/>
              </a:p>
              <a:p>
                <a:pPr marL="0" indent="0">
                  <a:buNone/>
                </a:pPr>
                <a:endParaRPr kumimoji="1" lang="ja-JP" altLang="en-US" dirty="0"/>
              </a:p>
            </p:txBody>
          </p:sp>
        </mc:Choice>
        <mc:Fallback xmlns="">
          <p:sp>
            <p:nvSpPr>
              <p:cNvPr id="6" name="コンテンツ プレースホルダー 5"/>
              <p:cNvSpPr>
                <a:spLocks noGrp="1" noRot="1" noChangeAspect="1" noMove="1" noResize="1" noEditPoints="1" noAdjustHandles="1" noChangeArrowheads="1" noChangeShapeType="1" noTextEdit="1"/>
              </p:cNvSpPr>
              <p:nvPr>
                <p:ph idx="1"/>
              </p:nvPr>
            </p:nvSpPr>
            <p:spPr>
              <a:xfrm>
                <a:off x="395288" y="692696"/>
                <a:ext cx="8229600" cy="4824000"/>
              </a:xfrm>
              <a:blipFill rotWithShape="0">
                <a:blip r:embed="rId11"/>
                <a:stretch>
                  <a:fillRect l="-1037" t="-1517" r="-74"/>
                </a:stretch>
              </a:blipFill>
            </p:spPr>
            <p:txBody>
              <a:bodyPr/>
              <a:lstStyle/>
              <a:p>
                <a:r>
                  <a:rPr lang="ja-JP" altLang="en-US">
                    <a:noFill/>
                  </a:rPr>
                  <a:t> </a:t>
                </a:r>
              </a:p>
            </p:txBody>
          </p:sp>
        </mc:Fallback>
      </mc:AlternateContent>
      <p:grpSp>
        <p:nvGrpSpPr>
          <p:cNvPr id="56" name="グループ化 55"/>
          <p:cNvGrpSpPr/>
          <p:nvPr/>
        </p:nvGrpSpPr>
        <p:grpSpPr>
          <a:xfrm>
            <a:off x="1391658" y="4023848"/>
            <a:ext cx="444038" cy="432000"/>
            <a:chOff x="5961751" y="3049551"/>
            <a:chExt cx="444038" cy="432000"/>
          </a:xfrm>
        </p:grpSpPr>
        <p:sp>
          <p:nvSpPr>
            <p:cNvPr id="57" name="円/楕円 56"/>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58" name="テキスト ボックス 57"/>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99" name="グループ化 98"/>
          <p:cNvGrpSpPr/>
          <p:nvPr/>
        </p:nvGrpSpPr>
        <p:grpSpPr>
          <a:xfrm>
            <a:off x="3623906" y="3933056"/>
            <a:ext cx="444038" cy="432000"/>
            <a:chOff x="5961751" y="3049551"/>
            <a:chExt cx="444038" cy="432000"/>
          </a:xfrm>
        </p:grpSpPr>
        <p:sp>
          <p:nvSpPr>
            <p:cNvPr id="100" name="円/楕円 99"/>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1" name="テキスト ボックス 100"/>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102" name="グループ化 101"/>
          <p:cNvGrpSpPr/>
          <p:nvPr/>
        </p:nvGrpSpPr>
        <p:grpSpPr>
          <a:xfrm>
            <a:off x="2518846" y="3969321"/>
            <a:ext cx="444038" cy="432000"/>
            <a:chOff x="5961751" y="3049551"/>
            <a:chExt cx="444038" cy="432000"/>
          </a:xfrm>
        </p:grpSpPr>
        <p:sp>
          <p:nvSpPr>
            <p:cNvPr id="103" name="円/楕円 102"/>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4" name="テキスト ボックス 103"/>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5939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79388" y="692696"/>
                <a:ext cx="8785225" cy="4824000"/>
              </a:xfrm>
            </p:spPr>
            <p:txBody>
              <a:bodyPr/>
              <a:lstStyle/>
              <a:p>
                <a:pPr algn="just"/>
                <a:r>
                  <a:rPr lang="en-US" altLang="ja-JP" sz="2200" b="0" dirty="0" smtClean="0"/>
                  <a:t>Al</a:t>
                </a:r>
                <a:r>
                  <a:rPr lang="ja-JP" altLang="en-US" sz="2200" b="0" dirty="0" smtClean="0"/>
                  <a:t>は</a:t>
                </a:r>
                <a:r>
                  <a:rPr lang="en-US" altLang="ja-JP" sz="2200" b="0" dirty="0" smtClean="0"/>
                  <a:t>GC</a:t>
                </a:r>
                <a:r>
                  <a:rPr lang="ja-JP" altLang="en-US" sz="2200" b="0" dirty="0" smtClean="0"/>
                  <a:t>より</a:t>
                </a:r>
                <a:r>
                  <a:rPr lang="ja-JP" altLang="en-US" sz="2200" b="0" dirty="0"/>
                  <a:t>低い</a:t>
                </a:r>
                <a:r>
                  <a:rPr lang="ja-JP" altLang="en-US" sz="2200" b="0" dirty="0" smtClean="0"/>
                  <a:t>自然電位を持つため，</a:t>
                </a:r>
                <a:r>
                  <a:rPr lang="en-US" altLang="ja-JP" sz="2200" b="0" dirty="0" smtClean="0"/>
                  <a:t>Al</a:t>
                </a:r>
                <a:r>
                  <a:rPr lang="ja-JP" altLang="en-US" sz="2200" b="0" dirty="0" smtClean="0"/>
                  <a:t>表面では酸化反応により</a:t>
                </a:r>
                <a14:m>
                  <m:oMath xmlns:m="http://schemas.openxmlformats.org/officeDocument/2006/math">
                    <m:sSup>
                      <m:sSupPr>
                        <m:ctrlPr>
                          <a:rPr lang="en-US" altLang="ja-JP" sz="2200" b="0" i="1">
                            <a:latin typeface="Cambria Math" panose="02040503050406030204" pitchFamily="18" charset="0"/>
                            <a:ea typeface="Cambria Math" panose="02040503050406030204" pitchFamily="18" charset="0"/>
                          </a:rPr>
                        </m:ctrlPr>
                      </m:sSupPr>
                      <m:e>
                        <m:r>
                          <m:rPr>
                            <m:sty m:val="p"/>
                          </m:rPr>
                          <a:rPr lang="en-US" altLang="ja-JP" sz="2200" b="0">
                            <a:latin typeface="Cambria Math" panose="02040503050406030204" pitchFamily="18" charset="0"/>
                            <a:ea typeface="Cambria Math" panose="02040503050406030204" pitchFamily="18" charset="0"/>
                          </a:rPr>
                          <m:t>Al</m:t>
                        </m:r>
                      </m:e>
                      <m:sup>
                        <m:r>
                          <a:rPr lang="en-US" altLang="ja-JP" sz="2200" b="0">
                            <a:latin typeface="Cambria Math" panose="02040503050406030204" pitchFamily="18" charset="0"/>
                            <a:ea typeface="Cambria Math" panose="02040503050406030204" pitchFamily="18" charset="0"/>
                          </a:rPr>
                          <m:t>3+</m:t>
                        </m:r>
                      </m:sup>
                    </m:sSup>
                  </m:oMath>
                </a14:m>
                <a:r>
                  <a:rPr lang="ja-JP" altLang="en-US" sz="2200" b="0" dirty="0" smtClean="0"/>
                  <a:t>が，</a:t>
                </a:r>
                <a:r>
                  <a:rPr lang="en-US" altLang="ja-JP" sz="2200" b="0" dirty="0" smtClean="0"/>
                  <a:t>GC</a:t>
                </a:r>
                <a:r>
                  <a:rPr lang="ja-JP" altLang="en-US" sz="2200" b="0" dirty="0" smtClean="0"/>
                  <a:t>表面では還元反応</a:t>
                </a:r>
                <a:r>
                  <a:rPr lang="ja-JP" altLang="en-US" sz="2200" b="0" dirty="0"/>
                  <a:t>により</a:t>
                </a:r>
                <a14:m>
                  <m:oMath xmlns:m="http://schemas.openxmlformats.org/officeDocument/2006/math">
                    <m:sSup>
                      <m:sSupPr>
                        <m:ctrlPr>
                          <a:rPr lang="en-US" altLang="ja-JP" sz="2200" b="0" i="1">
                            <a:latin typeface="Cambria Math" panose="02040503050406030204" pitchFamily="18" charset="0"/>
                            <a:ea typeface="Cambria Math" panose="02040503050406030204" pitchFamily="18" charset="0"/>
                          </a:rPr>
                        </m:ctrlPr>
                      </m:sSupPr>
                      <m:e>
                        <m:r>
                          <m:rPr>
                            <m:sty m:val="p"/>
                          </m:rPr>
                          <a:rPr lang="en-US" altLang="ja-JP" sz="2200" b="0">
                            <a:latin typeface="Cambria Math" panose="02040503050406030204" pitchFamily="18" charset="0"/>
                            <a:ea typeface="Cambria Math" panose="02040503050406030204" pitchFamily="18" charset="0"/>
                          </a:rPr>
                          <m:t>OH</m:t>
                        </m:r>
                      </m:e>
                      <m:sup>
                        <m:r>
                          <a:rPr lang="en-US" altLang="ja-JP" sz="2200" b="0">
                            <a:latin typeface="Cambria Math" panose="02040503050406030204" pitchFamily="18" charset="0"/>
                            <a:ea typeface="Cambria Math" panose="02040503050406030204" pitchFamily="18" charset="0"/>
                          </a:rPr>
                          <m:t>−</m:t>
                        </m:r>
                      </m:sup>
                    </m:sSup>
                  </m:oMath>
                </a14:m>
                <a:r>
                  <a:rPr lang="ja-JP" altLang="en-US" sz="2200" b="0" dirty="0" smtClean="0"/>
                  <a:t>が発生する．</a:t>
                </a:r>
                <a:endParaRPr lang="en-US" altLang="ja-JP" sz="2200" b="0" dirty="0" smtClean="0"/>
              </a:p>
              <a:p>
                <a:pPr marL="0" indent="0" algn="just">
                  <a:buNone/>
                </a:pPr>
                <a:r>
                  <a:rPr lang="en-US" altLang="ja-JP" b="0" u="sng" dirty="0" smtClean="0"/>
                  <a:t>Chemical Reactions:</a:t>
                </a:r>
              </a:p>
              <a:p>
                <a:pPr marL="0" indent="0">
                  <a:buNone/>
                </a:pPr>
                <a:r>
                  <a:rPr lang="en-US" altLang="ja-JP" b="0" dirty="0" smtClean="0"/>
                  <a:t>on Al	</a:t>
                </a:r>
                <a:r>
                  <a:rPr lang="en-US" altLang="ja-JP" b="0" dirty="0"/>
                  <a:t>	</a:t>
                </a:r>
                <a:r>
                  <a:rPr lang="en-US" altLang="ja-JP" b="0" dirty="0" smtClean="0"/>
                  <a:t>: </a:t>
                </a:r>
                <a14:m>
                  <m:oMath xmlns:m="http://schemas.openxmlformats.org/officeDocument/2006/math">
                    <m:r>
                      <m:rPr>
                        <m:sty m:val="p"/>
                      </m:rPr>
                      <a:rPr lang="en-US" altLang="ja-JP" b="0" i="0">
                        <a:latin typeface="Cambria Math" panose="02040503050406030204" pitchFamily="18" charset="0"/>
                      </a:rPr>
                      <m:t>Al</m:t>
                    </m:r>
                    <m:r>
                      <a:rPr lang="en-US" altLang="ja-JP" b="0" i="0">
                        <a:latin typeface="Cambria Math" panose="02040503050406030204" pitchFamily="18" charset="0"/>
                        <a:ea typeface="Cambria Math" panose="02040503050406030204" pitchFamily="18" charset="0"/>
                      </a:rPr>
                      <m:t>→</m:t>
                    </m:r>
                    <m:sSup>
                      <m:sSupPr>
                        <m:ctrlPr>
                          <a:rPr lang="en-US" altLang="ja-JP" b="0" i="1">
                            <a:latin typeface="Cambria Math" panose="02040503050406030204" pitchFamily="18" charset="0"/>
                            <a:ea typeface="Cambria Math" panose="02040503050406030204" pitchFamily="18" charset="0"/>
                          </a:rPr>
                        </m:ctrlPr>
                      </m:sSupPr>
                      <m:e>
                        <m:r>
                          <m:rPr>
                            <m:sty m:val="p"/>
                          </m:rPr>
                          <a:rPr lang="en-US" altLang="ja-JP" b="0" i="0">
                            <a:latin typeface="Cambria Math" panose="02040503050406030204" pitchFamily="18" charset="0"/>
                            <a:ea typeface="Cambria Math" panose="02040503050406030204" pitchFamily="18" charset="0"/>
                          </a:rPr>
                          <m:t>Al</m:t>
                        </m:r>
                      </m:e>
                      <m:sup>
                        <m:r>
                          <a:rPr lang="en-US" altLang="ja-JP" b="0" i="0">
                            <a:latin typeface="Cambria Math" panose="02040503050406030204" pitchFamily="18" charset="0"/>
                            <a:ea typeface="Cambria Math" panose="02040503050406030204" pitchFamily="18" charset="0"/>
                          </a:rPr>
                          <m:t>3+</m:t>
                        </m:r>
                      </m:sup>
                    </m:sSup>
                    <m:r>
                      <a:rPr lang="en-US" altLang="ja-JP" b="0" i="0">
                        <a:latin typeface="Cambria Math" panose="02040503050406030204" pitchFamily="18" charset="0"/>
                        <a:ea typeface="Cambria Math" panose="02040503050406030204" pitchFamily="18" charset="0"/>
                      </a:rPr>
                      <m:t>+3</m:t>
                    </m:r>
                    <m:sSup>
                      <m:sSupPr>
                        <m:ctrlPr>
                          <a:rPr lang="en-US" altLang="ja-JP" b="0" i="1">
                            <a:latin typeface="Cambria Math" panose="02040503050406030204" pitchFamily="18" charset="0"/>
                            <a:ea typeface="Cambria Math" panose="02040503050406030204" pitchFamily="18" charset="0"/>
                          </a:rPr>
                        </m:ctrlPr>
                      </m:sSupPr>
                      <m:e>
                        <m:r>
                          <m:rPr>
                            <m:sty m:val="p"/>
                          </m:rPr>
                          <a:rPr lang="en-US" altLang="ja-JP" b="0" i="0">
                            <a:latin typeface="Cambria Math" panose="02040503050406030204" pitchFamily="18" charset="0"/>
                            <a:ea typeface="Cambria Math" panose="02040503050406030204" pitchFamily="18" charset="0"/>
                          </a:rPr>
                          <m:t>e</m:t>
                        </m:r>
                      </m:e>
                      <m:sup>
                        <m:r>
                          <a:rPr lang="en-US" altLang="ja-JP" b="0" i="0">
                            <a:latin typeface="Cambria Math" panose="02040503050406030204" pitchFamily="18" charset="0"/>
                            <a:ea typeface="Cambria Math" panose="02040503050406030204" pitchFamily="18" charset="0"/>
                          </a:rPr>
                          <m:t>−</m:t>
                        </m:r>
                      </m:sup>
                    </m:sSup>
                  </m:oMath>
                </a14:m>
                <a:r>
                  <a:rPr lang="en-US" altLang="ja-JP" b="0" dirty="0" smtClean="0"/>
                  <a:t>		(anodic reaction)</a:t>
                </a:r>
              </a:p>
              <a:p>
                <a:pPr marL="0" indent="0">
                  <a:buNone/>
                </a:pPr>
                <a:r>
                  <a:rPr lang="en-US" altLang="ja-JP" b="0" dirty="0" smtClean="0"/>
                  <a:t>on GC		: </a:t>
                </a:r>
                <a14:m>
                  <m:oMath xmlns:m="http://schemas.openxmlformats.org/officeDocument/2006/math">
                    <m:sSub>
                      <m:sSubPr>
                        <m:ctrlPr>
                          <a:rPr lang="en-US" altLang="ja-JP" b="0" i="1">
                            <a:latin typeface="Cambria Math" panose="02040503050406030204" pitchFamily="18" charset="0"/>
                          </a:rPr>
                        </m:ctrlPr>
                      </m:sSubPr>
                      <m:e>
                        <m:r>
                          <m:rPr>
                            <m:sty m:val="p"/>
                          </m:rPr>
                          <a:rPr lang="en-US" altLang="ja-JP" b="0" i="0">
                            <a:latin typeface="Cambria Math" panose="02040503050406030204" pitchFamily="18" charset="0"/>
                          </a:rPr>
                          <m:t>O</m:t>
                        </m:r>
                      </m:e>
                      <m:sub>
                        <m:r>
                          <a:rPr lang="en-US" altLang="ja-JP" b="0" i="0">
                            <a:latin typeface="Cambria Math" panose="02040503050406030204" pitchFamily="18" charset="0"/>
                          </a:rPr>
                          <m:t>2</m:t>
                        </m:r>
                      </m:sub>
                    </m:sSub>
                    <m:r>
                      <a:rPr lang="en-US" altLang="ja-JP" b="0" i="0">
                        <a:latin typeface="Cambria Math" panose="02040503050406030204" pitchFamily="18" charset="0"/>
                      </a:rPr>
                      <m:t>+2</m:t>
                    </m:r>
                    <m:sSub>
                      <m:sSubPr>
                        <m:ctrlPr>
                          <a:rPr lang="en-US" altLang="ja-JP" b="0" i="1">
                            <a:latin typeface="Cambria Math" panose="02040503050406030204" pitchFamily="18" charset="0"/>
                          </a:rPr>
                        </m:ctrlPr>
                      </m:sSubPr>
                      <m:e>
                        <m:r>
                          <m:rPr>
                            <m:sty m:val="p"/>
                          </m:rPr>
                          <a:rPr lang="en-US" altLang="ja-JP" b="0" i="0">
                            <a:latin typeface="Cambria Math" panose="02040503050406030204" pitchFamily="18" charset="0"/>
                          </a:rPr>
                          <m:t>H</m:t>
                        </m:r>
                      </m:e>
                      <m:sub>
                        <m:r>
                          <a:rPr lang="en-US" altLang="ja-JP" b="0" i="0">
                            <a:latin typeface="Cambria Math" panose="02040503050406030204" pitchFamily="18" charset="0"/>
                          </a:rPr>
                          <m:t>2</m:t>
                        </m:r>
                      </m:sub>
                    </m:sSub>
                    <m:r>
                      <m:rPr>
                        <m:sty m:val="p"/>
                      </m:rPr>
                      <a:rPr lang="en-US" altLang="ja-JP" b="0" i="0">
                        <a:latin typeface="Cambria Math" panose="02040503050406030204" pitchFamily="18" charset="0"/>
                      </a:rPr>
                      <m:t>O</m:t>
                    </m:r>
                    <m:r>
                      <a:rPr lang="en-US" altLang="ja-JP" b="0" i="0">
                        <a:latin typeface="Cambria Math" panose="02040503050406030204" pitchFamily="18" charset="0"/>
                      </a:rPr>
                      <m:t>+4</m:t>
                    </m:r>
                    <m:sSup>
                      <m:sSupPr>
                        <m:ctrlPr>
                          <a:rPr lang="en-US" altLang="ja-JP" b="0" i="1">
                            <a:latin typeface="Cambria Math" panose="02040503050406030204" pitchFamily="18" charset="0"/>
                          </a:rPr>
                        </m:ctrlPr>
                      </m:sSupPr>
                      <m:e>
                        <m:r>
                          <m:rPr>
                            <m:sty m:val="p"/>
                          </m:rPr>
                          <a:rPr lang="en-US" altLang="ja-JP" b="0" i="0">
                            <a:latin typeface="Cambria Math" panose="02040503050406030204" pitchFamily="18" charset="0"/>
                          </a:rPr>
                          <m:t>e</m:t>
                        </m:r>
                      </m:e>
                      <m:sup>
                        <m:r>
                          <a:rPr lang="en-US" altLang="ja-JP" b="0" i="0">
                            <a:latin typeface="Cambria Math" panose="02040503050406030204" pitchFamily="18" charset="0"/>
                          </a:rPr>
                          <m:t>−</m:t>
                        </m:r>
                      </m:sup>
                    </m:sSup>
                    <m:r>
                      <a:rPr lang="en-US" altLang="ja-JP" b="0" i="0">
                        <a:latin typeface="Cambria Math" panose="02040503050406030204" pitchFamily="18" charset="0"/>
                        <a:ea typeface="Cambria Math" panose="02040503050406030204" pitchFamily="18" charset="0"/>
                      </a:rPr>
                      <m:t>→4</m:t>
                    </m:r>
                    <m:sSup>
                      <m:sSupPr>
                        <m:ctrlPr>
                          <a:rPr lang="en-US" altLang="ja-JP" b="0" i="1">
                            <a:latin typeface="Cambria Math" panose="02040503050406030204" pitchFamily="18" charset="0"/>
                            <a:ea typeface="Cambria Math" panose="02040503050406030204" pitchFamily="18" charset="0"/>
                          </a:rPr>
                        </m:ctrlPr>
                      </m:sSupPr>
                      <m:e>
                        <m:r>
                          <m:rPr>
                            <m:sty m:val="p"/>
                          </m:rPr>
                          <a:rPr lang="en-US" altLang="ja-JP" b="0" i="0">
                            <a:latin typeface="Cambria Math" panose="02040503050406030204" pitchFamily="18" charset="0"/>
                            <a:ea typeface="Cambria Math" panose="02040503050406030204" pitchFamily="18" charset="0"/>
                          </a:rPr>
                          <m:t>OH</m:t>
                        </m:r>
                      </m:e>
                      <m:sup>
                        <m:r>
                          <a:rPr lang="en-US" altLang="ja-JP" b="0" i="0">
                            <a:latin typeface="Cambria Math" panose="02040503050406030204" pitchFamily="18" charset="0"/>
                            <a:ea typeface="Cambria Math" panose="02040503050406030204" pitchFamily="18" charset="0"/>
                          </a:rPr>
                          <m:t>−</m:t>
                        </m:r>
                      </m:sup>
                    </m:sSup>
                  </m:oMath>
                </a14:m>
                <a:r>
                  <a:rPr lang="en-US" altLang="ja-JP" b="0" dirty="0" smtClean="0"/>
                  <a:t>	(cathodic reaction)</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79388" y="692696"/>
                <a:ext cx="8785225" cy="4824000"/>
              </a:xfrm>
              <a:blipFill rotWithShape="0">
                <a:blip r:embed="rId3"/>
                <a:stretch>
                  <a:fillRect l="-1040" t="-1391" r="-832"/>
                </a:stretch>
              </a:blipFill>
            </p:spPr>
            <p:txBody>
              <a:bodyPr/>
              <a:lstStyle/>
              <a:p>
                <a:r>
                  <a:rPr lang="ja-JP" altLang="en-US">
                    <a:noFill/>
                  </a:rPr>
                  <a:t> </a:t>
                </a:r>
              </a:p>
            </p:txBody>
          </p:sp>
        </mc:Fallback>
      </mc:AlternateContent>
      <p:sp>
        <p:nvSpPr>
          <p:cNvPr id="56" name="片側の 2 つの角を丸めた四角形 55"/>
          <p:cNvSpPr/>
          <p:nvPr/>
        </p:nvSpPr>
        <p:spPr>
          <a:xfrm>
            <a:off x="755288" y="3126449"/>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57" name="正方形/長方形 5"/>
          <p:cNvSpPr/>
          <p:nvPr/>
        </p:nvSpPr>
        <p:spPr>
          <a:xfrm>
            <a:off x="4365736" y="4915289"/>
            <a:ext cx="3960000" cy="726638"/>
          </a:xfrm>
          <a:custGeom>
            <a:avLst/>
            <a:gdLst>
              <a:gd name="connsiteX0" fmla="*/ 0 w 3960000"/>
              <a:gd name="connsiteY0" fmla="*/ 0 h 720000"/>
              <a:gd name="connsiteX1" fmla="*/ 3960000 w 3960000"/>
              <a:gd name="connsiteY1" fmla="*/ 0 h 720000"/>
              <a:gd name="connsiteX2" fmla="*/ 3960000 w 3960000"/>
              <a:gd name="connsiteY2" fmla="*/ 720000 h 720000"/>
              <a:gd name="connsiteX3" fmla="*/ 0 w 3960000"/>
              <a:gd name="connsiteY3" fmla="*/ 720000 h 720000"/>
              <a:gd name="connsiteX4" fmla="*/ 0 w 3960000"/>
              <a:gd name="connsiteY4" fmla="*/ 0 h 720000"/>
              <a:gd name="connsiteX0" fmla="*/ 0 w 3960000"/>
              <a:gd name="connsiteY0" fmla="*/ 6638 h 726638"/>
              <a:gd name="connsiteX1" fmla="*/ 2074821 w 3960000"/>
              <a:gd name="connsiteY1" fmla="*/ 0 h 726638"/>
              <a:gd name="connsiteX2" fmla="*/ 3960000 w 3960000"/>
              <a:gd name="connsiteY2" fmla="*/ 6638 h 726638"/>
              <a:gd name="connsiteX3" fmla="*/ 3960000 w 3960000"/>
              <a:gd name="connsiteY3" fmla="*/ 726638 h 726638"/>
              <a:gd name="connsiteX4" fmla="*/ 0 w 3960000"/>
              <a:gd name="connsiteY4" fmla="*/ 726638 h 726638"/>
              <a:gd name="connsiteX5" fmla="*/ 0 w 3960000"/>
              <a:gd name="connsiteY5" fmla="*/ 6638 h 726638"/>
              <a:gd name="connsiteX0" fmla="*/ 0 w 3960000"/>
              <a:gd name="connsiteY0" fmla="*/ 6638 h 726638"/>
              <a:gd name="connsiteX1" fmla="*/ 1173673 w 3960000"/>
              <a:gd name="connsiteY1" fmla="*/ 0 h 726638"/>
              <a:gd name="connsiteX2" fmla="*/ 2074821 w 3960000"/>
              <a:gd name="connsiteY2" fmla="*/ 0 h 726638"/>
              <a:gd name="connsiteX3" fmla="*/ 3960000 w 3960000"/>
              <a:gd name="connsiteY3" fmla="*/ 6638 h 726638"/>
              <a:gd name="connsiteX4" fmla="*/ 3960000 w 3960000"/>
              <a:gd name="connsiteY4" fmla="*/ 726638 h 726638"/>
              <a:gd name="connsiteX5" fmla="*/ 0 w 3960000"/>
              <a:gd name="connsiteY5" fmla="*/ 726638 h 726638"/>
              <a:gd name="connsiteX6" fmla="*/ 0 w 3960000"/>
              <a:gd name="connsiteY6" fmla="*/ 6638 h 726638"/>
              <a:gd name="connsiteX0" fmla="*/ 0 w 3960000"/>
              <a:gd name="connsiteY0" fmla="*/ 19890 h 739890"/>
              <a:gd name="connsiteX1" fmla="*/ 1173673 w 3960000"/>
              <a:gd name="connsiteY1" fmla="*/ 13252 h 739890"/>
              <a:gd name="connsiteX2" fmla="*/ 1610994 w 3960000"/>
              <a:gd name="connsiteY2" fmla="*/ 0 h 739890"/>
              <a:gd name="connsiteX3" fmla="*/ 2074821 w 3960000"/>
              <a:gd name="connsiteY3" fmla="*/ 13252 h 739890"/>
              <a:gd name="connsiteX4" fmla="*/ 3960000 w 3960000"/>
              <a:gd name="connsiteY4" fmla="*/ 19890 h 739890"/>
              <a:gd name="connsiteX5" fmla="*/ 3960000 w 3960000"/>
              <a:gd name="connsiteY5" fmla="*/ 739890 h 739890"/>
              <a:gd name="connsiteX6" fmla="*/ 0 w 3960000"/>
              <a:gd name="connsiteY6" fmla="*/ 739890 h 739890"/>
              <a:gd name="connsiteX7" fmla="*/ 0 w 3960000"/>
              <a:gd name="connsiteY7" fmla="*/ 19890 h 739890"/>
              <a:gd name="connsiteX0" fmla="*/ 0 w 3960000"/>
              <a:gd name="connsiteY0" fmla="*/ 6638 h 726638"/>
              <a:gd name="connsiteX1" fmla="*/ 1173673 w 3960000"/>
              <a:gd name="connsiteY1" fmla="*/ 0 h 726638"/>
              <a:gd name="connsiteX2" fmla="*/ 1624247 w 3960000"/>
              <a:gd name="connsiteY2" fmla="*/ 185531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0" h="726638">
                <a:moveTo>
                  <a:pt x="0" y="6638"/>
                </a:moveTo>
                <a:lnTo>
                  <a:pt x="1173673" y="0"/>
                </a:lnTo>
                <a:cubicBezTo>
                  <a:pt x="1323864" y="79513"/>
                  <a:pt x="1434300" y="106018"/>
                  <a:pt x="1624247" y="238540"/>
                </a:cubicBezTo>
                <a:cubicBezTo>
                  <a:pt x="1814194" y="92766"/>
                  <a:pt x="1924630" y="79513"/>
                  <a:pt x="2074821" y="0"/>
                </a:cubicBezTo>
                <a:lnTo>
                  <a:pt x="3960000" y="6638"/>
                </a:lnTo>
                <a:lnTo>
                  <a:pt x="3960000" y="726638"/>
                </a:lnTo>
                <a:lnTo>
                  <a:pt x="0" y="726638"/>
                </a:lnTo>
                <a:lnTo>
                  <a:pt x="0" y="6638"/>
                </a:lnTo>
                <a:close/>
              </a:path>
            </a:pathLst>
          </a:cu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8" name="正方形/長方形 57"/>
          <p:cNvSpPr/>
          <p:nvPr/>
        </p:nvSpPr>
        <p:spPr>
          <a:xfrm>
            <a:off x="395288" y="4921927"/>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630570" y="3221605"/>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65" name="テキスト ボックス 64"/>
          <p:cNvSpPr txBox="1"/>
          <p:nvPr/>
        </p:nvSpPr>
        <p:spPr>
          <a:xfrm>
            <a:off x="4129906" y="2754521"/>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66" name="グループ化 65"/>
          <p:cNvGrpSpPr/>
          <p:nvPr/>
        </p:nvGrpSpPr>
        <p:grpSpPr>
          <a:xfrm>
            <a:off x="5708071" y="3998644"/>
            <a:ext cx="562398" cy="432000"/>
            <a:chOff x="5708071" y="3708364"/>
            <a:chExt cx="562398" cy="432000"/>
          </a:xfrm>
        </p:grpSpPr>
        <p:sp>
          <p:nvSpPr>
            <p:cNvPr id="67" name="円/楕円 66"/>
            <p:cNvSpPr/>
            <p:nvPr/>
          </p:nvSpPr>
          <p:spPr>
            <a:xfrm>
              <a:off x="5752392" y="3708364"/>
              <a:ext cx="432000" cy="43200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5708071" y="3781867"/>
                  <a:ext cx="562398"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smtClean="0">
                                <a:solidFill>
                                  <a:prstClr val="black"/>
                                </a:solidFill>
                                <a:latin typeface="Cambria Math" panose="02040503050406030204" pitchFamily="18" charset="0"/>
                              </a:rPr>
                            </m:ctrlPr>
                          </m:sSupPr>
                          <m:e>
                            <m:r>
                              <m:rPr>
                                <m:sty m:val="p"/>
                              </m:rPr>
                              <a:rPr kumimoji="0" lang="en-US" altLang="ja-JP" sz="1400" b="0" i="0" kern="0" smtClean="0">
                                <a:solidFill>
                                  <a:prstClr val="black"/>
                                </a:solidFill>
                                <a:latin typeface="Cambria Math" panose="02040503050406030204" pitchFamily="18" charset="0"/>
                              </a:rPr>
                              <m:t>Al</m:t>
                            </m:r>
                          </m:e>
                          <m:sup>
                            <m:r>
                              <a:rPr kumimoji="0" lang="en-US" altLang="ja-JP" sz="1400" i="1" kern="0">
                                <a:solidFill>
                                  <a:prstClr val="black"/>
                                </a:solidFill>
                                <a:latin typeface="Cambria Math" panose="02040503050406030204" pitchFamily="18" charset="0"/>
                              </a:rPr>
                              <m:t>3+</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5708071" y="3781867"/>
                  <a:ext cx="562398" cy="307777"/>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101" name="上矢印 100"/>
          <p:cNvSpPr/>
          <p:nvPr/>
        </p:nvSpPr>
        <p:spPr>
          <a:xfrm>
            <a:off x="5905095" y="4553901"/>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grpSp>
        <p:nvGrpSpPr>
          <p:cNvPr id="37" name="グループ化 36"/>
          <p:cNvGrpSpPr/>
          <p:nvPr/>
        </p:nvGrpSpPr>
        <p:grpSpPr>
          <a:xfrm>
            <a:off x="1391658" y="4023848"/>
            <a:ext cx="444038" cy="432000"/>
            <a:chOff x="5961751" y="3049551"/>
            <a:chExt cx="444038" cy="432000"/>
          </a:xfrm>
        </p:grpSpPr>
        <p:sp>
          <p:nvSpPr>
            <p:cNvPr id="38" name="円/楕円 37"/>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9" name="テキスト ボックス 38"/>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105" name="グループ化 104"/>
          <p:cNvGrpSpPr/>
          <p:nvPr/>
        </p:nvGrpSpPr>
        <p:grpSpPr>
          <a:xfrm>
            <a:off x="1800501" y="3991719"/>
            <a:ext cx="572913" cy="432000"/>
            <a:chOff x="1439462" y="5625263"/>
            <a:chExt cx="572913" cy="432000"/>
          </a:xfrm>
        </p:grpSpPr>
        <p:sp>
          <p:nvSpPr>
            <p:cNvPr id="106" name="円/楕円 105"/>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7" name="テキスト ボックス 106"/>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126" name="右カーブ矢印 125"/>
          <p:cNvSpPr/>
          <p:nvPr/>
        </p:nvSpPr>
        <p:spPr>
          <a:xfrm rot="16200000">
            <a:off x="4185736" y="4032950"/>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127" name="テキスト ボックス 126"/>
          <p:cNvSpPr txBox="1"/>
          <p:nvPr/>
        </p:nvSpPr>
        <p:spPr>
          <a:xfrm>
            <a:off x="3569593" y="5479450"/>
            <a:ext cx="1642181" cy="369332"/>
          </a:xfrm>
          <a:prstGeom prst="rect">
            <a:avLst/>
          </a:prstGeom>
          <a:solidFill>
            <a:schemeClr val="bg1"/>
          </a:solidFill>
          <a:effectLst>
            <a:softEdge rad="63500"/>
          </a:effectLst>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Flow of </a:t>
            </a:r>
            <a:r>
              <a:rPr lang="en-US" altLang="ja-JP" dirty="0" smtClean="0">
                <a:solidFill>
                  <a:prstClr val="black"/>
                </a:solidFill>
                <a:latin typeface="Calibri" panose="020F0502020204030204"/>
                <a:ea typeface="ＭＳ Ｐゴシック" panose="020B0600070205080204" pitchFamily="50" charset="-128"/>
              </a:rPr>
              <a:t>Current</a:t>
            </a:r>
            <a:endParaRPr lang="en-US" altLang="ja-JP" dirty="0">
              <a:solidFill>
                <a:prstClr val="black"/>
              </a:solidFill>
              <a:latin typeface="Calibri" panose="020F0502020204030204"/>
              <a:ea typeface="ＭＳ Ｐゴシック" panose="020B0600070205080204" pitchFamily="50" charset="-128"/>
            </a:endParaRPr>
          </a:p>
        </p:txBody>
      </p:sp>
      <p:grpSp>
        <p:nvGrpSpPr>
          <p:cNvPr id="128" name="グループ化 127"/>
          <p:cNvGrpSpPr/>
          <p:nvPr/>
        </p:nvGrpSpPr>
        <p:grpSpPr>
          <a:xfrm>
            <a:off x="758727" y="4005064"/>
            <a:ext cx="572913" cy="432000"/>
            <a:chOff x="1439462" y="5625263"/>
            <a:chExt cx="572913" cy="432000"/>
          </a:xfrm>
        </p:grpSpPr>
        <p:sp>
          <p:nvSpPr>
            <p:cNvPr id="129" name="円/楕円 128"/>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30" name="テキスト ボックス 129"/>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7"/>
                  <a:stretch>
                    <a:fillRect/>
                  </a:stretch>
                </a:blipFill>
              </p:spPr>
              <p:txBody>
                <a:bodyPr/>
                <a:lstStyle/>
                <a:p>
                  <a:r>
                    <a:rPr lang="ja-JP" altLang="en-US">
                      <a:noFill/>
                    </a:rPr>
                    <a:t> </a:t>
                  </a:r>
                </a:p>
              </p:txBody>
            </p:sp>
          </mc:Fallback>
        </mc:AlternateContent>
      </p:grpSp>
      <p:sp>
        <p:nvSpPr>
          <p:cNvPr id="132" name="テキスト ボックス 131"/>
          <p:cNvSpPr txBox="1"/>
          <p:nvPr/>
        </p:nvSpPr>
        <p:spPr>
          <a:xfrm>
            <a:off x="6160429" y="5286449"/>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sz="3200" dirty="0"/>
              <a:t>塩水膜下におけるガルバニック腐食メカニズム</a:t>
            </a:r>
            <a:endParaRPr kumimoji="1" lang="ja-JP" altLang="en-US" sz="3200" dirty="0"/>
          </a:p>
        </p:txBody>
      </p:sp>
      <p:sp>
        <p:nvSpPr>
          <p:cNvPr id="30" name="右カーブ矢印 29"/>
          <p:cNvSpPr/>
          <p:nvPr/>
        </p:nvSpPr>
        <p:spPr>
          <a:xfrm rot="5400000" flipH="1">
            <a:off x="3289092" y="4391277"/>
            <a:ext cx="379985" cy="632850"/>
          </a:xfrm>
          <a:prstGeom prst="curvedRightArrow">
            <a:avLst/>
          </a:prstGeom>
          <a:solidFill>
            <a:srgbClr val="FFFFFF"/>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31" name="グループ化 30"/>
          <p:cNvGrpSpPr/>
          <p:nvPr/>
        </p:nvGrpSpPr>
        <p:grpSpPr>
          <a:xfrm>
            <a:off x="3623906" y="3933056"/>
            <a:ext cx="444038" cy="432000"/>
            <a:chOff x="5961751" y="3049551"/>
            <a:chExt cx="444038" cy="432000"/>
          </a:xfrm>
        </p:grpSpPr>
        <p:sp>
          <p:nvSpPr>
            <p:cNvPr id="32" name="円/楕円 31"/>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3" name="テキスト ボックス 32"/>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34" name="グループ化 33"/>
          <p:cNvGrpSpPr/>
          <p:nvPr/>
        </p:nvGrpSpPr>
        <p:grpSpPr>
          <a:xfrm>
            <a:off x="2518846" y="3969321"/>
            <a:ext cx="444038" cy="432000"/>
            <a:chOff x="5961751" y="3049551"/>
            <a:chExt cx="444038" cy="432000"/>
          </a:xfrm>
        </p:grpSpPr>
        <p:sp>
          <p:nvSpPr>
            <p:cNvPr id="35" name="円/楕円 34"/>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6" name="テキスト ボックス 35"/>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69" name="グループ化 68"/>
          <p:cNvGrpSpPr/>
          <p:nvPr/>
        </p:nvGrpSpPr>
        <p:grpSpPr>
          <a:xfrm>
            <a:off x="2826942" y="3905375"/>
            <a:ext cx="572913" cy="432000"/>
            <a:chOff x="1439462" y="5625263"/>
            <a:chExt cx="572913" cy="432000"/>
          </a:xfrm>
        </p:grpSpPr>
        <p:sp>
          <p:nvSpPr>
            <p:cNvPr id="99" name="円/楕円 98"/>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0" name="テキスト ボックス 99"/>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8"/>
                  <a:stretch>
                    <a:fillRect/>
                  </a:stretch>
                </a:blipFill>
              </p:spPr>
              <p:txBody>
                <a:bodyPr/>
                <a:lstStyle/>
                <a:p>
                  <a:r>
                    <a:rPr lang="ja-JP" altLang="en-US">
                      <a:noFill/>
                    </a:rPr>
                    <a:t> </a:t>
                  </a:r>
                </a:p>
              </p:txBody>
            </p:sp>
          </mc:Fallback>
        </mc:AlternateContent>
      </p:grpSp>
      <p:sp>
        <p:nvSpPr>
          <p:cNvPr id="40" name="右カーブ矢印 39"/>
          <p:cNvSpPr/>
          <p:nvPr/>
        </p:nvSpPr>
        <p:spPr>
          <a:xfrm rot="5400000" flipH="1">
            <a:off x="2232919" y="4377444"/>
            <a:ext cx="379985" cy="632850"/>
          </a:xfrm>
          <a:prstGeom prst="curvedRightArrow">
            <a:avLst/>
          </a:prstGeom>
          <a:solidFill>
            <a:srgbClr val="FFFFFF"/>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41" name="右カーブ矢印 40"/>
          <p:cNvSpPr/>
          <p:nvPr/>
        </p:nvSpPr>
        <p:spPr>
          <a:xfrm rot="5400000" flipH="1">
            <a:off x="1176746" y="4415758"/>
            <a:ext cx="379985" cy="632850"/>
          </a:xfrm>
          <a:prstGeom prst="curvedRightArrow">
            <a:avLst/>
          </a:prstGeom>
          <a:solidFill>
            <a:srgbClr val="FFFFFF"/>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4" name="テキスト ボックス 3"/>
          <p:cNvSpPr txBox="1"/>
          <p:nvPr/>
        </p:nvSpPr>
        <p:spPr>
          <a:xfrm>
            <a:off x="5292080" y="5762578"/>
            <a:ext cx="1774845" cy="369332"/>
          </a:xfrm>
          <a:prstGeom prst="rect">
            <a:avLst/>
          </a:prstGeom>
          <a:noFill/>
        </p:spPr>
        <p:txBody>
          <a:bodyPr wrap="none" rtlCol="0">
            <a:spAutoFit/>
          </a:bodyPr>
          <a:lstStyle/>
          <a:p>
            <a:r>
              <a:rPr kumimoji="1" lang="en-US" altLang="ja-JP" dirty="0" smtClean="0">
                <a:solidFill>
                  <a:srgbClr val="104AEE"/>
                </a:solidFill>
              </a:rPr>
              <a:t>Lower </a:t>
            </a:r>
            <a:r>
              <a:rPr lang="en-US" altLang="ja-JP" dirty="0">
                <a:solidFill>
                  <a:srgbClr val="104AEE"/>
                </a:solidFill>
              </a:rPr>
              <a:t>P</a:t>
            </a:r>
            <a:r>
              <a:rPr kumimoji="1" lang="en-US" altLang="ja-JP" dirty="0" smtClean="0">
                <a:solidFill>
                  <a:srgbClr val="104AEE"/>
                </a:solidFill>
              </a:rPr>
              <a:t>otential</a:t>
            </a:r>
            <a:endParaRPr kumimoji="1" lang="ja-JP" altLang="en-US" dirty="0">
              <a:solidFill>
                <a:srgbClr val="104AEE"/>
              </a:solidFill>
            </a:endParaRPr>
          </a:p>
        </p:txBody>
      </p:sp>
      <p:sp>
        <p:nvSpPr>
          <p:cNvPr id="43" name="テキスト ボックス 42"/>
          <p:cNvSpPr txBox="1"/>
          <p:nvPr/>
        </p:nvSpPr>
        <p:spPr>
          <a:xfrm>
            <a:off x="1683164" y="5762578"/>
            <a:ext cx="1826141" cy="369332"/>
          </a:xfrm>
          <a:prstGeom prst="rect">
            <a:avLst/>
          </a:prstGeom>
          <a:noFill/>
        </p:spPr>
        <p:txBody>
          <a:bodyPr wrap="none" rtlCol="0">
            <a:spAutoFit/>
          </a:bodyPr>
          <a:lstStyle/>
          <a:p>
            <a:r>
              <a:rPr lang="en-US" altLang="ja-JP" dirty="0" smtClean="0">
                <a:solidFill>
                  <a:srgbClr val="FF0000"/>
                </a:solidFill>
              </a:rPr>
              <a:t>Higher</a:t>
            </a:r>
            <a:r>
              <a:rPr kumimoji="1" lang="en-US" altLang="ja-JP" dirty="0" smtClean="0">
                <a:solidFill>
                  <a:srgbClr val="FF0000"/>
                </a:solidFill>
              </a:rPr>
              <a:t> </a:t>
            </a:r>
            <a:r>
              <a:rPr lang="en-US" altLang="ja-JP" dirty="0">
                <a:solidFill>
                  <a:srgbClr val="FF0000"/>
                </a:solidFill>
              </a:rPr>
              <a:t>P</a:t>
            </a:r>
            <a:r>
              <a:rPr kumimoji="1" lang="en-US" altLang="ja-JP" dirty="0" smtClean="0">
                <a:solidFill>
                  <a:srgbClr val="FF0000"/>
                </a:solidFill>
              </a:rPr>
              <a:t>otential</a:t>
            </a:r>
            <a:endParaRPr kumimoji="1" lang="ja-JP" altLang="en-US" dirty="0">
              <a:solidFill>
                <a:srgbClr val="FF0000"/>
              </a:solidFill>
            </a:endParaRPr>
          </a:p>
        </p:txBody>
      </p:sp>
      <p:sp>
        <p:nvSpPr>
          <p:cNvPr id="42" name="テキスト ボックス 41"/>
          <p:cNvSpPr txBox="1"/>
          <p:nvPr/>
        </p:nvSpPr>
        <p:spPr>
          <a:xfrm>
            <a:off x="2046512" y="5279522"/>
            <a:ext cx="453970" cy="369332"/>
          </a:xfrm>
          <a:prstGeom prst="rect">
            <a:avLst/>
          </a:prstGeom>
          <a:noFill/>
        </p:spPr>
        <p:txBody>
          <a:bodyPr wrap="none" rtlCol="0">
            <a:spAutoFit/>
          </a:bodyPr>
          <a:lstStyle/>
          <a:p>
            <a:pPr>
              <a:defRPr/>
            </a:pPr>
            <a:r>
              <a:rPr kumimoji="0" lang="en-US" altLang="ja-JP" kern="0" dirty="0" smtClean="0">
                <a:solidFill>
                  <a:prstClr val="white"/>
                </a:solidFill>
                <a:latin typeface="Calibri" panose="020F0502020204030204"/>
                <a:ea typeface="ＭＳ Ｐゴシック" panose="020B0600070205080204" pitchFamily="50" charset="-128"/>
              </a:rPr>
              <a:t>GC</a:t>
            </a:r>
            <a:endParaRPr kumimoji="0" lang="ja-JP" altLang="en-US" kern="0"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73776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theme/theme1.xml><?xml version="1.0" encoding="utf-8"?>
<a:theme xmlns:a="http://schemas.openxmlformats.org/drawingml/2006/main" name="東工大テーマ">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ＤＨＰ平成ゴシックW5"/>
        <a:cs typeface=""/>
      </a:majorFont>
      <a:minorFont>
        <a:latin typeface="Arial"/>
        <a:ea typeface="ＤＨＰ平成ゴシック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200" b="1" i="0" u="none" strike="noStrike" cap="none" normalizeH="0" baseline="0" smtClean="0">
            <a:ln>
              <a:noFill/>
            </a:ln>
            <a:solidFill>
              <a:schemeClr val="tx1"/>
            </a:solidFill>
            <a:effectLst/>
            <a:latin typeface="ＭＳ 明朝" pitchFamily="17" charset="-128"/>
            <a:ea typeface="ＭＳ 明朝"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東工大テーマ" id="{E9F1312B-0418-491E-BFB1-8B224195E74F}" vid="{A5894ED0-FE19-4B2F-9D3D-B073643E1B1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2086</Words>
  <Application>Microsoft Office PowerPoint</Application>
  <PresentationFormat>画面に合わせる (4:3)</PresentationFormat>
  <Paragraphs>555</Paragraphs>
  <Slides>39</Slides>
  <Notes>34</Notes>
  <HiddenSlides>0</HiddenSlides>
  <MMClips>5</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39</vt:i4>
      </vt:variant>
    </vt:vector>
  </HeadingPairs>
  <TitlesOfParts>
    <vt:vector size="48" baseType="lpstr">
      <vt:lpstr>ＤＨＰ平成ゴシックW5</vt:lpstr>
      <vt:lpstr>ＭＳ Ｐゴシック</vt:lpstr>
      <vt:lpstr>ＭＳ Ｐゴシック</vt:lpstr>
      <vt:lpstr>ＭＳ 明朝</vt:lpstr>
      <vt:lpstr>Arial</vt:lpstr>
      <vt:lpstr>Calibri</vt:lpstr>
      <vt:lpstr>Cambria Math</vt:lpstr>
      <vt:lpstr>Wingdings</vt:lpstr>
      <vt:lpstr>東工大テーマ</vt:lpstr>
      <vt:lpstr>塩水膜環境におけるcarbon-aluminiumガルバニック腐食の数値解析</vt:lpstr>
      <vt:lpstr>研究背景</vt:lpstr>
      <vt:lpstr>研究背景</vt:lpstr>
      <vt:lpstr>腐食の数値解析に関する従来研究</vt:lpstr>
      <vt:lpstr>研究目的</vt:lpstr>
      <vt:lpstr>GC/Alガルバニック腐食の メカニズム</vt:lpstr>
      <vt:lpstr>塩水膜下におけるガルバニック腐食メカニズム</vt:lpstr>
      <vt:lpstr>塩水膜下におけるガルバニック腐食メカニズム</vt:lpstr>
      <vt:lpstr>塩水膜下におけるガルバニック腐食メカニズム</vt:lpstr>
      <vt:lpstr>塩水膜下におけるガルバニック腐食メカニズム</vt:lpstr>
      <vt:lpstr>塩水膜下におけるガルバニック腐食メカニズム</vt:lpstr>
      <vt:lpstr>数値解析手法</vt:lpstr>
      <vt:lpstr>数値解析手法の概略</vt:lpstr>
      <vt:lpstr>溶液内における腐食現象の支配方程式</vt:lpstr>
      <vt:lpstr>溶液内における腐食現象の支配方程式</vt:lpstr>
      <vt:lpstr>解析領域および境界条件</vt:lpstr>
      <vt:lpstr>解析領域および境界条件</vt:lpstr>
      <vt:lpstr>解析領域および境界条件</vt:lpstr>
      <vt:lpstr>解析領域および境界条件</vt:lpstr>
      <vt:lpstr>金属上の分極曲線</vt:lpstr>
      <vt:lpstr>解析領域の離散化手法</vt:lpstr>
      <vt:lpstr>金属表面形状の再現</vt:lpstr>
      <vt:lpstr>滑らかな境界線を引く方法</vt:lpstr>
      <vt:lpstr>支配方程式の解法</vt:lpstr>
      <vt:lpstr>静電場解析</vt:lpstr>
      <vt:lpstr>物質移動解析</vt:lpstr>
      <vt:lpstr>化学反応解析</vt:lpstr>
      <vt:lpstr>化学反応解析</vt:lpstr>
      <vt:lpstr>検証例題によるシミュレーターの検証 GC/Alガルバニック腐食</vt:lpstr>
      <vt:lpstr>実験概要</vt:lpstr>
      <vt:lpstr>実験概要</vt:lpstr>
      <vt:lpstr>実験概要</vt:lpstr>
      <vt:lpstr>数値解析概要</vt:lpstr>
      <vt:lpstr>結果（動画）</vt:lpstr>
      <vt:lpstr>結果（48時間時点のpHと沈殿）</vt:lpstr>
      <vt:lpstr>結果（pH時刻歴）</vt:lpstr>
      <vt:lpstr>結果（電流時刻歴）</vt:lpstr>
      <vt:lpstr>腐食による金属の形状変化デモ</vt:lpstr>
      <vt:lpstr>結論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2015-11-12T09:54:42Z</dcterms:created>
  <dcterms:modified xsi:type="dcterms:W3CDTF">2015-11-12T09:56:28Z</dcterms:modified>
</cp:coreProperties>
</file>