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18" r:id="rId3"/>
    <p:sldId id="278" r:id="rId4"/>
    <p:sldId id="258" r:id="rId5"/>
    <p:sldId id="305" r:id="rId6"/>
    <p:sldId id="335" r:id="rId7"/>
    <p:sldId id="261" r:id="rId8"/>
    <p:sldId id="319" r:id="rId9"/>
    <p:sldId id="308" r:id="rId10"/>
    <p:sldId id="309" r:id="rId11"/>
    <p:sldId id="307" r:id="rId12"/>
    <p:sldId id="268" r:id="rId13"/>
    <p:sldId id="317" r:id="rId14"/>
    <p:sldId id="320" r:id="rId15"/>
    <p:sldId id="263" r:id="rId16"/>
    <p:sldId id="266" r:id="rId17"/>
    <p:sldId id="321" r:id="rId18"/>
    <p:sldId id="272" r:id="rId19"/>
    <p:sldId id="313" r:id="rId20"/>
    <p:sldId id="274" r:id="rId21"/>
    <p:sldId id="273" r:id="rId22"/>
    <p:sldId id="340" r:id="rId23"/>
    <p:sldId id="341" r:id="rId24"/>
    <p:sldId id="342" r:id="rId25"/>
    <p:sldId id="344" r:id="rId26"/>
    <p:sldId id="343" r:id="rId27"/>
    <p:sldId id="352" r:id="rId28"/>
    <p:sldId id="353" r:id="rId29"/>
    <p:sldId id="311" r:id="rId30"/>
    <p:sldId id="312" r:id="rId31"/>
    <p:sldId id="289" r:id="rId32"/>
    <p:sldId id="276" r:id="rId33"/>
    <p:sldId id="332" r:id="rId34"/>
    <p:sldId id="264" r:id="rId35"/>
    <p:sldId id="322" r:id="rId36"/>
    <p:sldId id="323" r:id="rId37"/>
    <p:sldId id="324" r:id="rId38"/>
    <p:sldId id="325" r:id="rId39"/>
    <p:sldId id="326" r:id="rId40"/>
    <p:sldId id="327" r:id="rId41"/>
    <p:sldId id="328" r:id="rId42"/>
    <p:sldId id="330" r:id="rId43"/>
    <p:sldId id="331" r:id="rId44"/>
    <p:sldId id="333" r:id="rId45"/>
    <p:sldId id="348" r:id="rId46"/>
    <p:sldId id="349" r:id="rId47"/>
    <p:sldId id="350" r:id="rId48"/>
    <p:sldId id="337" r:id="rId49"/>
    <p:sldId id="338" r:id="rId50"/>
    <p:sldId id="329" r:id="rId51"/>
    <p:sldId id="345" r:id="rId52"/>
    <p:sldId id="339" r:id="rId53"/>
    <p:sldId id="314" r:id="rId54"/>
    <p:sldId id="315" r:id="rId55"/>
    <p:sldId id="346" r:id="rId56"/>
    <p:sldId id="347" r:id="rId57"/>
    <p:sldId id="351" r:id="rId58"/>
  </p:sldIdLst>
  <p:sldSz cx="9144000" cy="6858000" type="screen4x3"/>
  <p:notesSz cx="9926638" cy="6797675"/>
  <p:custDataLst>
    <p:tags r:id="rId6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2235" autoAdjust="0"/>
  </p:normalViewPr>
  <p:slideViewPr>
    <p:cSldViewPr>
      <p:cViewPr varScale="1">
        <p:scale>
          <a:sx n="82" d="100"/>
          <a:sy n="82" d="100"/>
        </p:scale>
        <p:origin x="1474" y="62"/>
      </p:cViewPr>
      <p:guideLst>
        <p:guide orient="horz" pos="2160"/>
        <p:guide pos="2880"/>
      </p:guideLst>
    </p:cSldViewPr>
  </p:slideViewPr>
  <p:outlineViewPr>
    <p:cViewPr>
      <p:scale>
        <a:sx n="33" d="100"/>
        <a:sy n="33" d="100"/>
      </p:scale>
      <p:origin x="0" y="72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4301544" cy="339883"/>
          </a:xfrm>
          <a:prstGeom prst="rect">
            <a:avLst/>
          </a:prstGeom>
        </p:spPr>
        <p:txBody>
          <a:bodyPr vert="horz" lIns="91264" tIns="45633" rIns="91264" bIns="4563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2800" y="1"/>
            <a:ext cx="4301544" cy="339883"/>
          </a:xfrm>
          <a:prstGeom prst="rect">
            <a:avLst/>
          </a:prstGeom>
        </p:spPr>
        <p:txBody>
          <a:bodyPr vert="horz" lIns="91264" tIns="45633" rIns="91264" bIns="45633" rtlCol="0"/>
          <a:lstStyle>
            <a:lvl1pPr algn="r">
              <a:defRPr sz="1200"/>
            </a:lvl1pPr>
          </a:lstStyle>
          <a:p>
            <a:fld id="{9134D232-03AC-43DF-A5E0-D9BEF58872AA}" type="datetimeFigureOut">
              <a:rPr kumimoji="1" lang="ja-JP" altLang="en-US" smtClean="0"/>
              <a:t>2024/4/9</a:t>
            </a:fld>
            <a:endParaRPr kumimoji="1" lang="ja-JP" altLang="en-US"/>
          </a:p>
        </p:txBody>
      </p:sp>
      <p:sp>
        <p:nvSpPr>
          <p:cNvPr id="4" name="フッター プレースホルダー 3"/>
          <p:cNvSpPr>
            <a:spLocks noGrp="1"/>
          </p:cNvSpPr>
          <p:nvPr>
            <p:ph type="ftr" sz="quarter" idx="2"/>
          </p:nvPr>
        </p:nvSpPr>
        <p:spPr>
          <a:xfrm>
            <a:off x="2" y="6456613"/>
            <a:ext cx="4301544" cy="339883"/>
          </a:xfrm>
          <a:prstGeom prst="rect">
            <a:avLst/>
          </a:prstGeom>
        </p:spPr>
        <p:txBody>
          <a:bodyPr vert="horz" lIns="91264" tIns="45633" rIns="91264" bIns="4563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2800" y="6456613"/>
            <a:ext cx="4301544" cy="339883"/>
          </a:xfrm>
          <a:prstGeom prst="rect">
            <a:avLst/>
          </a:prstGeom>
        </p:spPr>
        <p:txBody>
          <a:bodyPr vert="horz" lIns="91264" tIns="45633" rIns="91264" bIns="45633" rtlCol="0" anchor="b"/>
          <a:lstStyle>
            <a:lvl1pPr algn="r">
              <a:defRPr sz="1200"/>
            </a:lvl1pPr>
          </a:lstStyle>
          <a:p>
            <a:fld id="{756A5224-7CA6-41B0-BB63-C02458B51082}" type="slidenum">
              <a:rPr kumimoji="1" lang="ja-JP" altLang="en-US" smtClean="0"/>
              <a:t>‹#›</a:t>
            </a:fld>
            <a:endParaRPr kumimoji="1" lang="ja-JP" altLang="en-US"/>
          </a:p>
        </p:txBody>
      </p:sp>
    </p:spTree>
    <p:extLst>
      <p:ext uri="{BB962C8B-B14F-4D97-AF65-F5344CB8AC3E}">
        <p14:creationId xmlns:p14="http://schemas.microsoft.com/office/powerpoint/2010/main" val="325465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4301544" cy="339883"/>
          </a:xfrm>
          <a:prstGeom prst="rect">
            <a:avLst/>
          </a:prstGeom>
        </p:spPr>
        <p:txBody>
          <a:bodyPr vert="horz" lIns="91264" tIns="45633" rIns="91264" bIns="45633"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800" y="1"/>
            <a:ext cx="4301544" cy="339883"/>
          </a:xfrm>
          <a:prstGeom prst="rect">
            <a:avLst/>
          </a:prstGeom>
        </p:spPr>
        <p:txBody>
          <a:bodyPr vert="horz" lIns="91264" tIns="45633" rIns="91264" bIns="45633" rtlCol="0"/>
          <a:lstStyle>
            <a:lvl1pPr algn="r">
              <a:defRPr sz="1200"/>
            </a:lvl1pPr>
          </a:lstStyle>
          <a:p>
            <a:fld id="{52C21DEB-5C63-4A8A-A2D9-4F3E9E479E3B}" type="datetimeFigureOut">
              <a:rPr kumimoji="1" lang="ja-JP" altLang="en-US" smtClean="0"/>
              <a:t>2024/4/9</a:t>
            </a:fld>
            <a:endParaRPr kumimoji="1" lang="ja-JP" altLang="en-US"/>
          </a:p>
        </p:txBody>
      </p:sp>
      <p:sp>
        <p:nvSpPr>
          <p:cNvPr id="4" name="スライド イメージ プレースホルダー 3"/>
          <p:cNvSpPr>
            <a:spLocks noGrp="1" noRot="1" noChangeAspect="1"/>
          </p:cNvSpPr>
          <p:nvPr>
            <p:ph type="sldImg" idx="2"/>
          </p:nvPr>
        </p:nvSpPr>
        <p:spPr>
          <a:xfrm>
            <a:off x="3263900" y="509588"/>
            <a:ext cx="3398838" cy="2547937"/>
          </a:xfrm>
          <a:prstGeom prst="rect">
            <a:avLst/>
          </a:prstGeom>
          <a:noFill/>
          <a:ln w="12700">
            <a:solidFill>
              <a:prstClr val="black"/>
            </a:solidFill>
          </a:ln>
        </p:spPr>
        <p:txBody>
          <a:bodyPr vert="horz" lIns="91264" tIns="45633" rIns="91264" bIns="45633" rtlCol="0" anchor="ctr"/>
          <a:lstStyle/>
          <a:p>
            <a:endParaRPr lang="ja-JP" altLang="en-US"/>
          </a:p>
        </p:txBody>
      </p:sp>
      <p:sp>
        <p:nvSpPr>
          <p:cNvPr id="5" name="ノート プレースホルダー 4"/>
          <p:cNvSpPr>
            <a:spLocks noGrp="1"/>
          </p:cNvSpPr>
          <p:nvPr>
            <p:ph type="body" sz="quarter" idx="3"/>
          </p:nvPr>
        </p:nvSpPr>
        <p:spPr>
          <a:xfrm>
            <a:off x="992665" y="3228896"/>
            <a:ext cx="7941310" cy="3058954"/>
          </a:xfrm>
          <a:prstGeom prst="rect">
            <a:avLst/>
          </a:prstGeom>
        </p:spPr>
        <p:txBody>
          <a:bodyPr vert="horz" lIns="91264" tIns="45633" rIns="91264" bIns="4563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456613"/>
            <a:ext cx="4301544" cy="339883"/>
          </a:xfrm>
          <a:prstGeom prst="rect">
            <a:avLst/>
          </a:prstGeom>
        </p:spPr>
        <p:txBody>
          <a:bodyPr vert="horz" lIns="91264" tIns="45633" rIns="91264" bIns="4563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800" y="6456613"/>
            <a:ext cx="4301544" cy="339883"/>
          </a:xfrm>
          <a:prstGeom prst="rect">
            <a:avLst/>
          </a:prstGeom>
        </p:spPr>
        <p:txBody>
          <a:bodyPr vert="horz" lIns="91264" tIns="45633" rIns="91264" bIns="45633" rtlCol="0" anchor="b"/>
          <a:lstStyle>
            <a:lvl1pPr algn="r">
              <a:defRPr sz="1200"/>
            </a:lvl1pPr>
          </a:lstStyle>
          <a:p>
            <a:fld id="{F115632A-0CD7-46D1-8B3E-C427E47B8BB2}" type="slidenum">
              <a:rPr kumimoji="1" lang="ja-JP" altLang="en-US" smtClean="0"/>
              <a:t>‹#›</a:t>
            </a:fld>
            <a:endParaRPr kumimoji="1" lang="ja-JP" altLang="en-US"/>
          </a:p>
        </p:txBody>
      </p:sp>
    </p:spTree>
    <p:extLst>
      <p:ext uri="{BB962C8B-B14F-4D97-AF65-F5344CB8AC3E}">
        <p14:creationId xmlns:p14="http://schemas.microsoft.com/office/powerpoint/2010/main" val="22436201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a:t>
            </a:fld>
            <a:endParaRPr kumimoji="1" lang="ja-JP" altLang="en-US" dirty="0"/>
          </a:p>
        </p:txBody>
      </p:sp>
    </p:spTree>
    <p:extLst>
      <p:ext uri="{BB962C8B-B14F-4D97-AF65-F5344CB8AC3E}">
        <p14:creationId xmlns:p14="http://schemas.microsoft.com/office/powerpoint/2010/main" val="220636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生成した</a:t>
            </a:r>
            <a:r>
              <a:rPr kumimoji="1" lang="en-US" altLang="ja-JP" dirty="0"/>
              <a:t>OH</a:t>
            </a:r>
            <a:r>
              <a:rPr kumimoji="1" lang="ja-JP" altLang="en-US" dirty="0"/>
              <a:t>イオンと酸性の塗料に溶解していた塗料イオンが結びつき塗膜となって析出します．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10</a:t>
            </a:fld>
            <a:endParaRPr kumimoji="1" lang="ja-JP" altLang="en-US"/>
          </a:p>
        </p:txBody>
      </p:sp>
    </p:spTree>
    <p:extLst>
      <p:ext uri="{BB962C8B-B14F-4D97-AF65-F5344CB8AC3E}">
        <p14:creationId xmlns:p14="http://schemas.microsoft.com/office/powerpoint/2010/main" val="162647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以上のように，塗膜析出反応にかかわる</a:t>
            </a:r>
            <a:r>
              <a:rPr kumimoji="1" lang="en-US" altLang="ja-JP" dirty="0"/>
              <a:t>OH</a:t>
            </a:r>
            <a:r>
              <a:rPr kumimoji="1" lang="ja-JP" altLang="en-US" dirty="0"/>
              <a:t>イオンの発生量は通電量から計算できるため，電着塗装シミュレーションは電場解析に帰着できます．</a:t>
            </a:r>
            <a:endParaRPr kumimoji="1" lang="en-US" altLang="ja-JP" dirty="0"/>
          </a:p>
          <a:p>
            <a:r>
              <a:rPr kumimoji="1" lang="ja-JP" altLang="en-US" dirty="0"/>
              <a:t>また，電解液中のイオンの移動は</a:t>
            </a:r>
            <a:r>
              <a:rPr kumimoji="1" lang="en-US" altLang="ja-JP" dirty="0" err="1"/>
              <a:t>nsec</a:t>
            </a:r>
            <a:r>
              <a:rPr kumimoji="1" lang="ja-JP" altLang="en-US" dirty="0"/>
              <a:t>オーダーの時間スケールで完了し，この時間スケールは塗膜析出の時間スケールに対して十分小さいため，電解液中はこのような</a:t>
            </a:r>
            <a:r>
              <a:rPr kumimoji="1" lang="en-US" altLang="ja-JP" dirty="0"/>
              <a:t>Laplace</a:t>
            </a:r>
            <a:r>
              <a:rPr kumimoji="1" lang="ja-JP" altLang="en-US" dirty="0"/>
              <a:t>方程式を支配方程式を満足します．</a:t>
            </a:r>
            <a:endParaRPr kumimoji="1" lang="en-US" altLang="ja-JP" dirty="0"/>
          </a:p>
          <a:p>
            <a:r>
              <a:rPr kumimoji="1" lang="ja-JP" altLang="en-US" dirty="0"/>
              <a:t>境界条件はこのように設定いたします．</a:t>
            </a:r>
            <a:endParaRPr kumimoji="1" lang="en-US" altLang="ja-JP" dirty="0"/>
          </a:p>
          <a:p>
            <a:r>
              <a:rPr kumimoji="1" lang="ja-JP" altLang="en-US" dirty="0"/>
              <a:t>アノードでは，アノードの電位を指定し，液表面や壁面では，絶縁状態となるような境界条件とします．</a:t>
            </a:r>
            <a:endParaRPr kumimoji="1" lang="en-US" altLang="ja-JP" dirty="0"/>
          </a:p>
          <a:p>
            <a:r>
              <a:rPr kumimoji="1" lang="ja-JP" altLang="en-US" dirty="0"/>
              <a:t>また，カソードでは，塗膜の抵抗と分極抵抗による電圧降下を考慮し，このような式で表します．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11</a:t>
            </a:fld>
            <a:endParaRPr kumimoji="1" lang="ja-JP" altLang="en-US"/>
          </a:p>
        </p:txBody>
      </p:sp>
    </p:spTree>
    <p:extLst>
      <p:ext uri="{BB962C8B-B14F-4D97-AF65-F5344CB8AC3E}">
        <p14:creationId xmlns:p14="http://schemas.microsoft.com/office/powerpoint/2010/main" val="100996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塗膜析出モデルについて説明します</a:t>
            </a:r>
            <a:endParaRPr kumimoji="1" lang="en-US" altLang="ja-JP" dirty="0"/>
          </a:p>
          <a:p>
            <a:r>
              <a:rPr kumimoji="1" lang="ja-JP" altLang="en-US" dirty="0"/>
              <a:t>塗膜析出では，カソード近傍の</a:t>
            </a:r>
            <a:r>
              <a:rPr kumimoji="1" lang="en-US" altLang="ja-JP" dirty="0"/>
              <a:t>pH</a:t>
            </a:r>
            <a:r>
              <a:rPr kumimoji="1" lang="ja-JP" altLang="en-US" dirty="0"/>
              <a:t>がある一定の値を超えると析出を開始するということ，</a:t>
            </a:r>
            <a:endParaRPr kumimoji="1" lang="en-US" altLang="ja-JP" dirty="0"/>
          </a:p>
          <a:p>
            <a:r>
              <a:rPr kumimoji="1" lang="ja-JP" altLang="en-US" dirty="0"/>
              <a:t>また，カソード近傍から</a:t>
            </a:r>
            <a:r>
              <a:rPr kumimoji="1" lang="en-US" altLang="ja-JP" dirty="0"/>
              <a:t>OH</a:t>
            </a:r>
            <a:r>
              <a:rPr kumimoji="1" lang="ja-JP" altLang="en-US" dirty="0"/>
              <a:t>イオンはある一定の割合で拡散消費されるという</a:t>
            </a:r>
            <a:r>
              <a:rPr kumimoji="1" lang="en-US" altLang="ja-JP" dirty="0"/>
              <a:t>2</a:t>
            </a:r>
            <a:r>
              <a:rPr kumimoji="1" lang="ja-JP" altLang="en-US" dirty="0" err="1"/>
              <a:t>つの</a:t>
            </a:r>
            <a:r>
              <a:rPr kumimoji="1" lang="ja-JP" altLang="en-US" dirty="0"/>
              <a:t>特徴を考慮したモデルを設定しました．</a:t>
            </a:r>
            <a:endParaRPr kumimoji="1" lang="en-US" altLang="ja-JP" dirty="0"/>
          </a:p>
          <a:p>
            <a:r>
              <a:rPr kumimoji="1" lang="ja-JP" altLang="en-US" dirty="0"/>
              <a:t>つまり，カソードに流れた総電流量から拡散消費，</a:t>
            </a:r>
            <a:r>
              <a:rPr kumimoji="1" lang="en-US" altLang="ja-JP" dirty="0"/>
              <a:t>pH</a:t>
            </a:r>
            <a:r>
              <a:rPr kumimoji="1" lang="ja-JP" altLang="en-US" dirty="0"/>
              <a:t>上昇に使用されるものを差し引いたものが塗膜析出反応に使用されるということです．</a:t>
            </a:r>
            <a:endParaRPr kumimoji="1" lang="en-US" altLang="ja-JP" dirty="0"/>
          </a:p>
          <a:p>
            <a:r>
              <a:rPr kumimoji="1" lang="ja-JP" altLang="en-US" dirty="0"/>
              <a:t>塗膜析出に使用される電流量に有効クーロン効率をかけて塗膜析出量を算出します．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12</a:t>
            </a:fld>
            <a:endParaRPr kumimoji="1" lang="ja-JP" altLang="en-US"/>
          </a:p>
        </p:txBody>
      </p:sp>
    </p:spTree>
    <p:extLst>
      <p:ext uri="{BB962C8B-B14F-4D97-AF65-F5344CB8AC3E}">
        <p14:creationId xmlns:p14="http://schemas.microsoft.com/office/powerpoint/2010/main" val="322385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計算の流れを説明します．</a:t>
            </a:r>
            <a:endParaRPr kumimoji="1" lang="en-US" altLang="ja-JP" dirty="0"/>
          </a:p>
          <a:p>
            <a:r>
              <a:rPr kumimoji="1" lang="ja-JP" altLang="en-US" dirty="0"/>
              <a:t>まず電場解析を行い，カソードに流れる電流量を計算します．</a:t>
            </a:r>
            <a:endParaRPr kumimoji="1" lang="en-US" altLang="ja-JP" dirty="0"/>
          </a:p>
          <a:p>
            <a:r>
              <a:rPr kumimoji="1" lang="ja-JP" altLang="en-US" dirty="0"/>
              <a:t>計算した電流量から拡散消費，</a:t>
            </a:r>
            <a:r>
              <a:rPr kumimoji="1" lang="en-US" altLang="ja-JP" dirty="0"/>
              <a:t>pH</a:t>
            </a:r>
            <a:r>
              <a:rPr kumimoji="1" lang="ja-JP" altLang="en-US" dirty="0"/>
              <a:t>上昇を考慮して塗膜成長量を計算します．</a:t>
            </a:r>
            <a:endParaRPr kumimoji="1" lang="en-US" altLang="ja-JP" dirty="0"/>
          </a:p>
          <a:p>
            <a:r>
              <a:rPr kumimoji="1" lang="ja-JP" altLang="en-US" dirty="0"/>
              <a:t>現在の膜厚に塗膜成長量を足し，時間更新を行います．</a:t>
            </a:r>
            <a:endParaRPr kumimoji="1" lang="en-US" altLang="ja-JP" dirty="0"/>
          </a:p>
          <a:p>
            <a:r>
              <a:rPr kumimoji="1" lang="ja-JP" altLang="en-US" dirty="0"/>
              <a:t>新しい膜厚のもとで，再び電場解析，塗膜成長量の計算を行い次の時刻における膜厚を計算します．</a:t>
            </a:r>
            <a:endParaRPr kumimoji="1" lang="en-US" altLang="ja-JP" dirty="0"/>
          </a:p>
          <a:p>
            <a:r>
              <a:rPr kumimoji="1" lang="ja-JP" altLang="en-US" dirty="0"/>
              <a:t>このように，電場解析，塗膜成長量の計算を繰り返し計算していき塗膜成長の時間経過をシミュレーションしていきます．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13</a:t>
            </a:fld>
            <a:endParaRPr kumimoji="1" lang="ja-JP" altLang="en-US"/>
          </a:p>
        </p:txBody>
      </p:sp>
    </p:spTree>
    <p:extLst>
      <p:ext uri="{BB962C8B-B14F-4D97-AF65-F5344CB8AC3E}">
        <p14:creationId xmlns:p14="http://schemas.microsoft.com/office/powerpoint/2010/main" val="322385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14</a:t>
            </a:fld>
            <a:endParaRPr kumimoji="1" lang="ja-JP" altLang="en-US"/>
          </a:p>
        </p:txBody>
      </p:sp>
    </p:spTree>
    <p:extLst>
      <p:ext uri="{BB962C8B-B14F-4D97-AF65-F5344CB8AC3E}">
        <p14:creationId xmlns:p14="http://schemas.microsoft.com/office/powerpoint/2010/main" val="2246470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塗料パラメータ同定のために実験を行いました．</a:t>
            </a:r>
            <a:endParaRPr kumimoji="1" lang="en-US" altLang="ja-JP" dirty="0"/>
          </a:p>
          <a:p>
            <a:r>
              <a:rPr kumimoji="1" lang="ja-JP" altLang="en-US" dirty="0"/>
              <a:t>鋼板をこのように円筒状の容器の中に全没させ，印加電圧，電着時間の異なる場合について実験を行いました．</a:t>
            </a:r>
            <a:endParaRPr kumimoji="1" lang="en-US" altLang="ja-JP" dirty="0"/>
          </a:p>
          <a:p>
            <a:r>
              <a:rPr kumimoji="1" lang="ja-JP" altLang="en-US" dirty="0"/>
              <a:t>電位の時間変化，電流密度の時間変化，最終膜厚を測定しました．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15</a:t>
            </a:fld>
            <a:endParaRPr kumimoji="1" lang="ja-JP" altLang="en-US"/>
          </a:p>
        </p:txBody>
      </p:sp>
    </p:spTree>
    <p:extLst>
      <p:ext uri="{BB962C8B-B14F-4D97-AF65-F5344CB8AC3E}">
        <p14:creationId xmlns:p14="http://schemas.microsoft.com/office/powerpoint/2010/main" val="331035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こちらがカソード分極曲線の同定結果です．</a:t>
            </a:r>
            <a:endParaRPr kumimoji="1" lang="en-US" altLang="ja-JP" dirty="0"/>
          </a:p>
          <a:p>
            <a:r>
              <a:rPr kumimoji="1" lang="ja-JP" altLang="en-US" dirty="0"/>
              <a:t>電流密度，膜厚，電位の測定点に対して，このような塗膜抵抗と分極抵抗と</a:t>
            </a:r>
            <a:endParaRPr kumimoji="1" lang="en-US" altLang="ja-JP" dirty="0"/>
          </a:p>
          <a:p>
            <a:r>
              <a:rPr kumimoji="1" lang="ja-JP" altLang="en-US" dirty="0"/>
              <a:t>膜厚と電流密度に対して双線形性のあるモデル式と一致していることが確認できます．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16</a:t>
            </a:fld>
            <a:endParaRPr kumimoji="1" lang="ja-JP" altLang="en-US"/>
          </a:p>
        </p:txBody>
      </p:sp>
    </p:spTree>
    <p:extLst>
      <p:ext uri="{BB962C8B-B14F-4D97-AF65-F5344CB8AC3E}">
        <p14:creationId xmlns:p14="http://schemas.microsoft.com/office/powerpoint/2010/main" val="86853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17</a:t>
            </a:fld>
            <a:endParaRPr kumimoji="1" lang="ja-JP" altLang="en-US"/>
          </a:p>
        </p:txBody>
      </p:sp>
    </p:spTree>
    <p:extLst>
      <p:ext uri="{BB962C8B-B14F-4D97-AF65-F5344CB8AC3E}">
        <p14:creationId xmlns:p14="http://schemas.microsoft.com/office/powerpoint/2010/main" val="50349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次に有効性検証のため数値シミュレーションを行いました．</a:t>
            </a:r>
            <a:endParaRPr kumimoji="1" lang="en-US" altLang="ja-JP" dirty="0"/>
          </a:p>
          <a:p>
            <a:r>
              <a:rPr kumimoji="1" lang="ja-JP" altLang="en-US" dirty="0"/>
              <a:t>問題設定はこのようにしました．</a:t>
            </a:r>
            <a:endParaRPr kumimoji="1" lang="en-US" altLang="ja-JP" dirty="0"/>
          </a:p>
          <a:p>
            <a:r>
              <a:rPr kumimoji="1" lang="ja-JP" altLang="en-US" dirty="0"/>
              <a:t>実験と同じ状況を模擬し，このような形状についてシミュレーションを行いました．</a:t>
            </a:r>
            <a:endParaRPr kumimoji="1" lang="en-US" altLang="ja-JP" dirty="0"/>
          </a:p>
          <a:p>
            <a:r>
              <a:rPr kumimoji="1" lang="ja-JP" altLang="en-US" dirty="0"/>
              <a:t>解析条件はこのようにし，塗料パラメータは先ほど同定したものを用いました．</a:t>
            </a:r>
            <a:endParaRPr kumimoji="1" lang="en-US" altLang="ja-JP" dirty="0"/>
          </a:p>
          <a:p>
            <a:r>
              <a:rPr kumimoji="1" lang="ja-JP" altLang="en-US" dirty="0"/>
              <a:t>印加電圧はこのように</a:t>
            </a:r>
            <a:r>
              <a:rPr kumimoji="1" lang="en-US" altLang="ja-JP" dirty="0"/>
              <a:t>30</a:t>
            </a:r>
            <a:r>
              <a:rPr kumimoji="1" lang="ja-JP" altLang="en-US" dirty="0"/>
              <a:t>秒間で</a:t>
            </a:r>
            <a:r>
              <a:rPr kumimoji="1" lang="en-US" altLang="ja-JP" dirty="0"/>
              <a:t>250V</a:t>
            </a:r>
            <a:r>
              <a:rPr kumimoji="1" lang="ja-JP" altLang="en-US" dirty="0" err="1"/>
              <a:t>まで</a:t>
            </a:r>
            <a:r>
              <a:rPr kumimoji="1" lang="ja-JP" altLang="en-US" dirty="0"/>
              <a:t>上昇させ，その後一定にするような標準条件と同じにしました．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18</a:t>
            </a:fld>
            <a:endParaRPr kumimoji="1" lang="ja-JP" altLang="en-US"/>
          </a:p>
        </p:txBody>
      </p:sp>
    </p:spTree>
    <p:extLst>
      <p:ext uri="{BB962C8B-B14F-4D97-AF65-F5344CB8AC3E}">
        <p14:creationId xmlns:p14="http://schemas.microsoft.com/office/powerpoint/2010/main" val="178457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こちらがその膜厚の時間変化です．時間経過とともに膜厚成長しているのが確認できると思います．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19</a:t>
            </a:fld>
            <a:endParaRPr kumimoji="1" lang="ja-JP" altLang="en-US"/>
          </a:p>
        </p:txBody>
      </p:sp>
    </p:spTree>
    <p:extLst>
      <p:ext uri="{BB962C8B-B14F-4D97-AF65-F5344CB8AC3E}">
        <p14:creationId xmlns:p14="http://schemas.microsoft.com/office/powerpoint/2010/main" val="403553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a:t>
            </a:fld>
            <a:endParaRPr kumimoji="1" lang="ja-JP" altLang="en-US" dirty="0"/>
          </a:p>
        </p:txBody>
      </p:sp>
    </p:spTree>
    <p:extLst>
      <p:ext uri="{BB962C8B-B14F-4D97-AF65-F5344CB8AC3E}">
        <p14:creationId xmlns:p14="http://schemas.microsoft.com/office/powerpoint/2010/main" val="829992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こちらは電流密度の時間変化です．</a:t>
            </a:r>
            <a:endParaRPr kumimoji="1" lang="en-US" altLang="ja-JP" dirty="0"/>
          </a:p>
          <a:p>
            <a:r>
              <a:rPr kumimoji="1" lang="ja-JP" altLang="en-US" dirty="0"/>
              <a:t>横軸に時間を，縦軸に電流密度の値を示しています．</a:t>
            </a:r>
            <a:endParaRPr kumimoji="1" lang="en-US" altLang="ja-JP" dirty="0"/>
          </a:p>
          <a:p>
            <a:r>
              <a:rPr kumimoji="1" lang="ja-JP" altLang="en-US" dirty="0"/>
              <a:t>大きなピークをとったのち，塗膜成長とともに漸次的に減少しているという同じ結果を得ることができました．</a:t>
            </a:r>
            <a:endParaRPr kumimoji="1" lang="en-US" altLang="ja-JP" dirty="0"/>
          </a:p>
          <a:p>
            <a:r>
              <a:rPr kumimoji="1" lang="en-US" altLang="ja-JP" dirty="0"/>
              <a:t>2</a:t>
            </a:r>
            <a:r>
              <a:rPr kumimoji="1" lang="ja-JP" altLang="en-US" dirty="0"/>
              <a:t>つ目のピークにおいて実験とシミュレーションの結果にずれがあるため，この結果を定量的評価に用いるにはモデルの改良が必要だと考えられますが，全体としてはおおむね同じ挙動を再現できました．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20</a:t>
            </a:fld>
            <a:endParaRPr kumimoji="1" lang="ja-JP" altLang="en-US"/>
          </a:p>
        </p:txBody>
      </p:sp>
    </p:spTree>
    <p:extLst>
      <p:ext uri="{BB962C8B-B14F-4D97-AF65-F5344CB8AC3E}">
        <p14:creationId xmlns:p14="http://schemas.microsoft.com/office/powerpoint/2010/main" val="99915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こちらは印加電圧が異なる場合についての最終膜厚の結果です．</a:t>
            </a:r>
            <a:endParaRPr kumimoji="1" lang="en-US" altLang="ja-JP" dirty="0"/>
          </a:p>
          <a:p>
            <a:r>
              <a:rPr kumimoji="1" lang="ja-JP" altLang="en-US" dirty="0"/>
              <a:t>印加電圧が異なる場合でもおよそ同じ結果が得られました．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21</a:t>
            </a:fld>
            <a:endParaRPr kumimoji="1" lang="ja-JP" altLang="en-US"/>
          </a:p>
        </p:txBody>
      </p:sp>
    </p:spTree>
    <p:extLst>
      <p:ext uri="{BB962C8B-B14F-4D97-AF65-F5344CB8AC3E}">
        <p14:creationId xmlns:p14="http://schemas.microsoft.com/office/powerpoint/2010/main" val="1231830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次に有効性検証のため数値シミュレーションを行いました．</a:t>
            </a:r>
            <a:endParaRPr kumimoji="1" lang="en-US" altLang="ja-JP" dirty="0"/>
          </a:p>
          <a:p>
            <a:r>
              <a:rPr kumimoji="1" lang="ja-JP" altLang="en-US" dirty="0"/>
              <a:t>問題設定はこのようにしました．</a:t>
            </a:r>
            <a:endParaRPr kumimoji="1" lang="en-US" altLang="ja-JP" dirty="0"/>
          </a:p>
          <a:p>
            <a:r>
              <a:rPr kumimoji="1" lang="ja-JP" altLang="en-US" dirty="0"/>
              <a:t>実験と同じ状況を模擬し，このような形状についてシミュレーションを行いました．</a:t>
            </a:r>
            <a:endParaRPr kumimoji="1" lang="en-US" altLang="ja-JP" dirty="0"/>
          </a:p>
          <a:p>
            <a:r>
              <a:rPr kumimoji="1" lang="ja-JP" altLang="en-US" dirty="0"/>
              <a:t>解析条件はこのようにし，塗料パラメータは先ほど同定したものを用いました．</a:t>
            </a:r>
            <a:endParaRPr kumimoji="1" lang="en-US" altLang="ja-JP" dirty="0"/>
          </a:p>
          <a:p>
            <a:r>
              <a:rPr kumimoji="1" lang="ja-JP" altLang="en-US" dirty="0"/>
              <a:t>印加電圧はこのように</a:t>
            </a:r>
            <a:r>
              <a:rPr kumimoji="1" lang="en-US" altLang="ja-JP" dirty="0"/>
              <a:t>30</a:t>
            </a:r>
            <a:r>
              <a:rPr kumimoji="1" lang="ja-JP" altLang="en-US" dirty="0"/>
              <a:t>秒間で</a:t>
            </a:r>
            <a:r>
              <a:rPr kumimoji="1" lang="en-US" altLang="ja-JP" dirty="0"/>
              <a:t>250V</a:t>
            </a:r>
            <a:r>
              <a:rPr kumimoji="1" lang="ja-JP" altLang="en-US" dirty="0" err="1"/>
              <a:t>まで</a:t>
            </a:r>
            <a:r>
              <a:rPr kumimoji="1" lang="ja-JP" altLang="en-US" dirty="0"/>
              <a:t>上昇させ，その後一定にするような標準条件と同じにしました．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22</a:t>
            </a:fld>
            <a:endParaRPr kumimoji="1" lang="ja-JP" altLang="en-US"/>
          </a:p>
        </p:txBody>
      </p:sp>
    </p:spTree>
    <p:extLst>
      <p:ext uri="{BB962C8B-B14F-4D97-AF65-F5344CB8AC3E}">
        <p14:creationId xmlns:p14="http://schemas.microsoft.com/office/powerpoint/2010/main" val="178457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23</a:t>
            </a:fld>
            <a:endParaRPr kumimoji="1" lang="ja-JP" altLang="en-US"/>
          </a:p>
        </p:txBody>
      </p:sp>
    </p:spTree>
    <p:extLst>
      <p:ext uri="{BB962C8B-B14F-4D97-AF65-F5344CB8AC3E}">
        <p14:creationId xmlns:p14="http://schemas.microsoft.com/office/powerpoint/2010/main" val="3940658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次に有効性検証のため数値シミュレーションを行いました．</a:t>
            </a:r>
            <a:endParaRPr kumimoji="1" lang="en-US" altLang="ja-JP" dirty="0"/>
          </a:p>
          <a:p>
            <a:r>
              <a:rPr kumimoji="1" lang="ja-JP" altLang="en-US" dirty="0"/>
              <a:t>問題設定はこのようにしました．</a:t>
            </a:r>
            <a:endParaRPr kumimoji="1" lang="en-US" altLang="ja-JP" dirty="0"/>
          </a:p>
          <a:p>
            <a:r>
              <a:rPr kumimoji="1" lang="ja-JP" altLang="en-US" dirty="0"/>
              <a:t>実験と同じ状況を模擬し，このような形状についてシミュレーションを行いました．</a:t>
            </a:r>
            <a:endParaRPr kumimoji="1" lang="en-US" altLang="ja-JP" dirty="0"/>
          </a:p>
          <a:p>
            <a:r>
              <a:rPr kumimoji="1" lang="ja-JP" altLang="en-US" dirty="0"/>
              <a:t>解析条件はこのようにし，塗料パラメータは先ほど同定したものを用いました．</a:t>
            </a:r>
            <a:endParaRPr kumimoji="1" lang="en-US" altLang="ja-JP" dirty="0"/>
          </a:p>
          <a:p>
            <a:r>
              <a:rPr kumimoji="1" lang="ja-JP" altLang="en-US" dirty="0"/>
              <a:t>印加電圧はこのように</a:t>
            </a:r>
            <a:r>
              <a:rPr kumimoji="1" lang="en-US" altLang="ja-JP" dirty="0"/>
              <a:t>30</a:t>
            </a:r>
            <a:r>
              <a:rPr kumimoji="1" lang="ja-JP" altLang="en-US" dirty="0"/>
              <a:t>秒間で</a:t>
            </a:r>
            <a:r>
              <a:rPr kumimoji="1" lang="en-US" altLang="ja-JP" dirty="0"/>
              <a:t>250V</a:t>
            </a:r>
            <a:r>
              <a:rPr kumimoji="1" lang="ja-JP" altLang="en-US" dirty="0" err="1"/>
              <a:t>まで</a:t>
            </a:r>
            <a:r>
              <a:rPr kumimoji="1" lang="ja-JP" altLang="en-US" dirty="0"/>
              <a:t>上昇させ，その後一定にするような標準条件と同じにしました．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24</a:t>
            </a:fld>
            <a:endParaRPr kumimoji="1" lang="ja-JP" altLang="en-US"/>
          </a:p>
        </p:txBody>
      </p:sp>
    </p:spTree>
    <p:extLst>
      <p:ext uri="{BB962C8B-B14F-4D97-AF65-F5344CB8AC3E}">
        <p14:creationId xmlns:p14="http://schemas.microsoft.com/office/powerpoint/2010/main" val="1784574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25</a:t>
            </a:fld>
            <a:endParaRPr kumimoji="1" lang="ja-JP" altLang="en-US"/>
          </a:p>
        </p:txBody>
      </p:sp>
    </p:spTree>
    <p:extLst>
      <p:ext uri="{BB962C8B-B14F-4D97-AF65-F5344CB8AC3E}">
        <p14:creationId xmlns:p14="http://schemas.microsoft.com/office/powerpoint/2010/main" val="935784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26</a:t>
            </a:fld>
            <a:endParaRPr kumimoji="1" lang="ja-JP" altLang="en-US"/>
          </a:p>
        </p:txBody>
      </p:sp>
    </p:spTree>
    <p:extLst>
      <p:ext uri="{BB962C8B-B14F-4D97-AF65-F5344CB8AC3E}">
        <p14:creationId xmlns:p14="http://schemas.microsoft.com/office/powerpoint/2010/main" val="3192386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27</a:t>
            </a:fld>
            <a:endParaRPr kumimoji="1" lang="ja-JP" altLang="en-US"/>
          </a:p>
        </p:txBody>
      </p:sp>
    </p:spTree>
    <p:extLst>
      <p:ext uri="{BB962C8B-B14F-4D97-AF65-F5344CB8AC3E}">
        <p14:creationId xmlns:p14="http://schemas.microsoft.com/office/powerpoint/2010/main" val="86863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28</a:t>
            </a:fld>
            <a:endParaRPr kumimoji="1" lang="ja-JP" altLang="en-US"/>
          </a:p>
        </p:txBody>
      </p:sp>
    </p:spTree>
    <p:extLst>
      <p:ext uri="{BB962C8B-B14F-4D97-AF65-F5344CB8AC3E}">
        <p14:creationId xmlns:p14="http://schemas.microsoft.com/office/powerpoint/2010/main" val="143677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次に被塗装物が電解槽中を移動するシミュレーションを行いました．</a:t>
            </a:r>
            <a:endParaRPr kumimoji="1" lang="en-US" altLang="ja-JP" dirty="0"/>
          </a:p>
          <a:p>
            <a:r>
              <a:rPr kumimoji="1" lang="ja-JP" altLang="en-US" dirty="0"/>
              <a:t>電解層中をこのようにボディを模擬した物体が右側から左側へと移動していく様子を模擬しました．</a:t>
            </a:r>
            <a:endParaRPr kumimoji="1" lang="en-US" altLang="ja-JP" dirty="0"/>
          </a:p>
          <a:p>
            <a:r>
              <a:rPr kumimoji="1" lang="ja-JP" altLang="en-US" dirty="0"/>
              <a:t>左右には円柱状の電極を配置しました．</a:t>
            </a:r>
            <a:endParaRPr kumimoji="1" lang="en-US" altLang="ja-JP" dirty="0"/>
          </a:p>
          <a:p>
            <a:r>
              <a:rPr kumimoji="1" lang="ja-JP" altLang="en-US" dirty="0"/>
              <a:t>有限要素法や有限体積法の場合は移動するごとにメッシュを再分割する必要がありますが，境界要素法場合は表面のメッシュのみでよいため，効率的に解析ができます．</a:t>
            </a:r>
            <a:endParaRPr kumimoji="1" lang="en-US" altLang="ja-JP" dirty="0"/>
          </a:p>
          <a:p>
            <a:r>
              <a:rPr kumimoji="1" lang="ja-JP" altLang="en-US" dirty="0"/>
              <a:t>従来解析できていなかった塗装工程全体を模擬するシミュレーションが可能になりました．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29</a:t>
            </a:fld>
            <a:endParaRPr kumimoji="1" lang="ja-JP" altLang="en-US"/>
          </a:p>
        </p:txBody>
      </p:sp>
    </p:spTree>
    <p:extLst>
      <p:ext uri="{BB962C8B-B14F-4D97-AF65-F5344CB8AC3E}">
        <p14:creationId xmlns:p14="http://schemas.microsoft.com/office/powerpoint/2010/main" val="329000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電着塗装とは自動車ボディの下塗りに用いられている塗装法で，主に防食や防錆のために行われています．</a:t>
            </a:r>
            <a:endParaRPr kumimoji="1" lang="en-US" altLang="ja-JP" dirty="0"/>
          </a:p>
          <a:p>
            <a:r>
              <a:rPr kumimoji="1" lang="ja-JP" altLang="en-US" dirty="0"/>
              <a:t>電着塗装はこの図のようにドアなどが組みあがった状態のボディを電解液中に沈め，電流を流し，電気めっきと同じ要領で塗膜をボディ表面に析出させるという塗装法です．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3</a:t>
            </a:fld>
            <a:endParaRPr kumimoji="1" lang="ja-JP" altLang="en-US" dirty="0"/>
          </a:p>
        </p:txBody>
      </p:sp>
    </p:spTree>
    <p:extLst>
      <p:ext uri="{BB962C8B-B14F-4D97-AF65-F5344CB8AC3E}">
        <p14:creationId xmlns:p14="http://schemas.microsoft.com/office/powerpoint/2010/main" val="2532457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30</a:t>
            </a:fld>
            <a:endParaRPr kumimoji="1" lang="ja-JP" altLang="en-US"/>
          </a:p>
        </p:txBody>
      </p:sp>
    </p:spTree>
    <p:extLst>
      <p:ext uri="{BB962C8B-B14F-4D97-AF65-F5344CB8AC3E}">
        <p14:creationId xmlns:p14="http://schemas.microsoft.com/office/powerpoint/2010/main" val="4248864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31</a:t>
            </a:fld>
            <a:endParaRPr kumimoji="1" lang="ja-JP" altLang="en-US"/>
          </a:p>
        </p:txBody>
      </p:sp>
    </p:spTree>
    <p:extLst>
      <p:ext uri="{BB962C8B-B14F-4D97-AF65-F5344CB8AC3E}">
        <p14:creationId xmlns:p14="http://schemas.microsoft.com/office/powerpoint/2010/main" val="2533040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最後に結論です．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32</a:t>
            </a:fld>
            <a:endParaRPr kumimoji="1" lang="ja-JP" altLang="en-US"/>
          </a:p>
        </p:txBody>
      </p:sp>
    </p:spTree>
    <p:extLst>
      <p:ext uri="{BB962C8B-B14F-4D97-AF65-F5344CB8AC3E}">
        <p14:creationId xmlns:p14="http://schemas.microsoft.com/office/powerpoint/2010/main" val="3503308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33</a:t>
            </a:fld>
            <a:endParaRPr kumimoji="1" lang="ja-JP" altLang="en-US"/>
          </a:p>
        </p:txBody>
      </p:sp>
    </p:spTree>
    <p:extLst>
      <p:ext uri="{BB962C8B-B14F-4D97-AF65-F5344CB8AC3E}">
        <p14:creationId xmlns:p14="http://schemas.microsoft.com/office/powerpoint/2010/main" val="2827480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34</a:t>
            </a:fld>
            <a:endParaRPr kumimoji="1" lang="ja-JP" altLang="en-US"/>
          </a:p>
        </p:txBody>
      </p:sp>
    </p:spTree>
    <p:extLst>
      <p:ext uri="{BB962C8B-B14F-4D97-AF65-F5344CB8AC3E}">
        <p14:creationId xmlns:p14="http://schemas.microsoft.com/office/powerpoint/2010/main" val="663529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35</a:t>
            </a:fld>
            <a:endParaRPr kumimoji="1" lang="ja-JP" altLang="en-US"/>
          </a:p>
        </p:txBody>
      </p:sp>
    </p:spTree>
    <p:extLst>
      <p:ext uri="{BB962C8B-B14F-4D97-AF65-F5344CB8AC3E}">
        <p14:creationId xmlns:p14="http://schemas.microsoft.com/office/powerpoint/2010/main" val="435404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36</a:t>
            </a:fld>
            <a:endParaRPr kumimoji="1" lang="ja-JP" altLang="en-US"/>
          </a:p>
        </p:txBody>
      </p:sp>
    </p:spTree>
    <p:extLst>
      <p:ext uri="{BB962C8B-B14F-4D97-AF65-F5344CB8AC3E}">
        <p14:creationId xmlns:p14="http://schemas.microsoft.com/office/powerpoint/2010/main" val="1073522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37</a:t>
            </a:fld>
            <a:endParaRPr kumimoji="1" lang="ja-JP" altLang="en-US"/>
          </a:p>
        </p:txBody>
      </p:sp>
    </p:spTree>
    <p:extLst>
      <p:ext uri="{BB962C8B-B14F-4D97-AF65-F5344CB8AC3E}">
        <p14:creationId xmlns:p14="http://schemas.microsoft.com/office/powerpoint/2010/main" val="260482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38</a:t>
            </a:fld>
            <a:endParaRPr kumimoji="1" lang="ja-JP" altLang="en-US"/>
          </a:p>
        </p:txBody>
      </p:sp>
    </p:spTree>
    <p:extLst>
      <p:ext uri="{BB962C8B-B14F-4D97-AF65-F5344CB8AC3E}">
        <p14:creationId xmlns:p14="http://schemas.microsoft.com/office/powerpoint/2010/main" val="1374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39</a:t>
            </a:fld>
            <a:endParaRPr kumimoji="1" lang="ja-JP" altLang="en-US"/>
          </a:p>
        </p:txBody>
      </p:sp>
    </p:spTree>
    <p:extLst>
      <p:ext uri="{BB962C8B-B14F-4D97-AF65-F5344CB8AC3E}">
        <p14:creationId xmlns:p14="http://schemas.microsoft.com/office/powerpoint/2010/main" val="319174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現状では，その問題に対して，経験や勘により電極の配置，数，電圧などの塗装条件を工夫したり，塗装されづらい箇所に穴をあけて塗装しやすくするなどして対処</a:t>
            </a:r>
            <a:r>
              <a:rPr kumimoji="1" lang="ja-JP" altLang="en-US" dirty="0" err="1"/>
              <a:t>したいます</a:t>
            </a:r>
            <a:r>
              <a:rPr kumimoji="1" lang="ja-JP" altLang="en-US" dirty="0"/>
              <a:t>．</a:t>
            </a:r>
            <a:endParaRPr kumimoji="1" lang="en-US" altLang="ja-JP" dirty="0"/>
          </a:p>
          <a:p>
            <a:r>
              <a:rPr kumimoji="1" lang="ja-JP" altLang="en-US" dirty="0"/>
              <a:t>しかし，経験や勘だけではその対処法が最適であるのか，必要以上に穴をあけすぎていないかといったことは不明なため，数値シミュレーションにより合理的かつ効率的に決定することが求められています．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4</a:t>
            </a:fld>
            <a:endParaRPr kumimoji="1" lang="ja-JP" altLang="en-US"/>
          </a:p>
        </p:txBody>
      </p:sp>
    </p:spTree>
    <p:extLst>
      <p:ext uri="{BB962C8B-B14F-4D97-AF65-F5344CB8AC3E}">
        <p14:creationId xmlns:p14="http://schemas.microsoft.com/office/powerpoint/2010/main" val="3001998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40</a:t>
            </a:fld>
            <a:endParaRPr kumimoji="1" lang="ja-JP" altLang="en-US"/>
          </a:p>
        </p:txBody>
      </p:sp>
    </p:spTree>
    <p:extLst>
      <p:ext uri="{BB962C8B-B14F-4D97-AF65-F5344CB8AC3E}">
        <p14:creationId xmlns:p14="http://schemas.microsoft.com/office/powerpoint/2010/main" val="3191166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41</a:t>
            </a:fld>
            <a:endParaRPr kumimoji="1" lang="ja-JP" altLang="en-US"/>
          </a:p>
        </p:txBody>
      </p:sp>
    </p:spTree>
    <p:extLst>
      <p:ext uri="{BB962C8B-B14F-4D97-AF65-F5344CB8AC3E}">
        <p14:creationId xmlns:p14="http://schemas.microsoft.com/office/powerpoint/2010/main" val="3642715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42</a:t>
            </a:fld>
            <a:endParaRPr kumimoji="1" lang="ja-JP" altLang="en-US"/>
          </a:p>
        </p:txBody>
      </p:sp>
    </p:spTree>
    <p:extLst>
      <p:ext uri="{BB962C8B-B14F-4D97-AF65-F5344CB8AC3E}">
        <p14:creationId xmlns:p14="http://schemas.microsoft.com/office/powerpoint/2010/main" val="1198676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43</a:t>
            </a:fld>
            <a:endParaRPr kumimoji="1" lang="ja-JP" altLang="en-US"/>
          </a:p>
        </p:txBody>
      </p:sp>
    </p:spTree>
    <p:extLst>
      <p:ext uri="{BB962C8B-B14F-4D97-AF65-F5344CB8AC3E}">
        <p14:creationId xmlns:p14="http://schemas.microsoft.com/office/powerpoint/2010/main" val="1532490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44</a:t>
            </a:fld>
            <a:endParaRPr kumimoji="1" lang="ja-JP" altLang="en-US"/>
          </a:p>
        </p:txBody>
      </p:sp>
    </p:spTree>
    <p:extLst>
      <p:ext uri="{BB962C8B-B14F-4D97-AF65-F5344CB8AC3E}">
        <p14:creationId xmlns:p14="http://schemas.microsoft.com/office/powerpoint/2010/main" val="2281033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45</a:t>
            </a:fld>
            <a:endParaRPr kumimoji="1" lang="ja-JP" altLang="en-US"/>
          </a:p>
        </p:txBody>
      </p:sp>
    </p:spTree>
    <p:extLst>
      <p:ext uri="{BB962C8B-B14F-4D97-AF65-F5344CB8AC3E}">
        <p14:creationId xmlns:p14="http://schemas.microsoft.com/office/powerpoint/2010/main" val="3173470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46</a:t>
            </a:fld>
            <a:endParaRPr kumimoji="1" lang="ja-JP" altLang="en-US"/>
          </a:p>
        </p:txBody>
      </p:sp>
    </p:spTree>
    <p:extLst>
      <p:ext uri="{BB962C8B-B14F-4D97-AF65-F5344CB8AC3E}">
        <p14:creationId xmlns:p14="http://schemas.microsoft.com/office/powerpoint/2010/main" val="3497850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47</a:t>
            </a:fld>
            <a:endParaRPr kumimoji="1" lang="ja-JP" altLang="en-US"/>
          </a:p>
        </p:txBody>
      </p:sp>
    </p:spTree>
    <p:extLst>
      <p:ext uri="{BB962C8B-B14F-4D97-AF65-F5344CB8AC3E}">
        <p14:creationId xmlns:p14="http://schemas.microsoft.com/office/powerpoint/2010/main" val="2738355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そのような要求に対して有限要素法や有限体積法を用いてシミュレーションを行った例もあります．</a:t>
            </a:r>
            <a:endParaRPr kumimoji="1" lang="en-US" altLang="ja-JP" dirty="0"/>
          </a:p>
          <a:p>
            <a:r>
              <a:rPr kumimoji="1" lang="ja-JP" altLang="en-US" dirty="0"/>
              <a:t>しかし，これらの手法では，メッシュを生成する工程においてコストが大きいという問題点があります．</a:t>
            </a:r>
            <a:endParaRPr kumimoji="1" lang="en-US" altLang="ja-JP" dirty="0"/>
          </a:p>
          <a:p>
            <a:r>
              <a:rPr kumimoji="1" lang="ja-JP" altLang="en-US" dirty="0"/>
              <a:t>自動車ボディは複雑な形状の部品が多数組み合わさってできているため，メッシュ生成には多大な労力が必要となります．</a:t>
            </a:r>
            <a:endParaRPr kumimoji="1" lang="en-US" altLang="ja-JP" dirty="0"/>
          </a:p>
          <a:p>
            <a:r>
              <a:rPr kumimoji="1" lang="ja-JP" altLang="en-US" dirty="0"/>
              <a:t>また，</a:t>
            </a:r>
            <a:r>
              <a:rPr kumimoji="1" lang="en-US" altLang="ja-JP" dirty="0"/>
              <a:t>CAD</a:t>
            </a:r>
            <a:r>
              <a:rPr kumimoji="1" lang="ja-JP" altLang="en-US" dirty="0"/>
              <a:t>データを修正したり，メッシュの整合性や品質に注意しながらメッシュ分割するには，専門的な知識と経験が必要となります．</a:t>
            </a:r>
            <a:endParaRPr kumimoji="1" lang="en-US" altLang="ja-JP" dirty="0"/>
          </a:p>
          <a:p>
            <a:r>
              <a:rPr kumimoji="1" lang="ja-JP" altLang="en-US" dirty="0"/>
              <a:t>さらに有限要素法・有限体積法ではラインに乗って電解槽中をボディが移動する解析が困難であるといった問題点もあります．</a:t>
            </a:r>
            <a:endParaRPr kumimoji="1" lang="en-US" altLang="ja-JP" dirty="0"/>
          </a:p>
          <a:p>
            <a:r>
              <a:rPr kumimoji="1" lang="ja-JP" altLang="en-US" dirty="0"/>
              <a:t>したがって，現在ではこういった部品など一部の解析や単純化したモデルでの解析にとどまっているため，効率的に塗装工程全体の詳細な解析を行う手法が望まれています．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48</a:t>
            </a:fld>
            <a:endParaRPr kumimoji="1" lang="ja-JP" altLang="en-US"/>
          </a:p>
        </p:txBody>
      </p:sp>
    </p:spTree>
    <p:extLst>
      <p:ext uri="{BB962C8B-B14F-4D97-AF65-F5344CB8AC3E}">
        <p14:creationId xmlns:p14="http://schemas.microsoft.com/office/powerpoint/2010/main" val="3817253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塗膜の析出モデルは，カソード近傍での</a:t>
            </a:r>
            <a:r>
              <a:rPr kumimoji="1" lang="en-US" altLang="ja-JP" dirty="0"/>
              <a:t>OH</a:t>
            </a:r>
            <a:r>
              <a:rPr kumimoji="1" lang="ja-JP" altLang="en-US" dirty="0"/>
              <a:t>イオンはある一定の濃度を超えると析出を開始すること，またカソード近傍から</a:t>
            </a:r>
            <a:r>
              <a:rPr kumimoji="1" lang="en-US" altLang="ja-JP" dirty="0"/>
              <a:t>OH</a:t>
            </a:r>
            <a:r>
              <a:rPr kumimoji="1" lang="ja-JP" altLang="en-US" dirty="0"/>
              <a:t>イオンはある一定の割合で拡散消費されるという</a:t>
            </a:r>
            <a:r>
              <a:rPr kumimoji="1" lang="en-US" altLang="ja-JP" dirty="0"/>
              <a:t>2</a:t>
            </a:r>
            <a:r>
              <a:rPr kumimoji="1" lang="ja-JP" altLang="en-US" dirty="0" err="1"/>
              <a:t>つの</a:t>
            </a:r>
            <a:r>
              <a:rPr kumimoji="1" lang="ja-JP" altLang="en-US" dirty="0"/>
              <a:t>特徴を考慮したモデルを設定しました．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49</a:t>
            </a:fld>
            <a:endParaRPr kumimoji="1" lang="ja-JP" altLang="en-US"/>
          </a:p>
        </p:txBody>
      </p:sp>
    </p:spTree>
    <p:extLst>
      <p:ext uri="{BB962C8B-B14F-4D97-AF65-F5344CB8AC3E}">
        <p14:creationId xmlns:p14="http://schemas.microsoft.com/office/powerpoint/2010/main" val="32238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そのような要求に対して有限要素法（</a:t>
            </a:r>
            <a:r>
              <a:rPr kumimoji="1" lang="en-US" altLang="ja-JP" dirty="0"/>
              <a:t>FEM</a:t>
            </a:r>
            <a:r>
              <a:rPr kumimoji="1" lang="ja-JP" altLang="en-US" dirty="0"/>
              <a:t>）や有限体積法（</a:t>
            </a:r>
            <a:r>
              <a:rPr kumimoji="1" lang="en-US" altLang="ja-JP" dirty="0"/>
              <a:t>FVM</a:t>
            </a:r>
            <a:r>
              <a:rPr kumimoji="1" lang="ja-JP" altLang="en-US" dirty="0"/>
              <a:t>）を用いてシミュレーションを行った例もすでに報告されています．</a:t>
            </a:r>
            <a:endParaRPr kumimoji="1" lang="en-US" altLang="ja-JP" dirty="0"/>
          </a:p>
          <a:p>
            <a:r>
              <a:rPr kumimoji="1" lang="ja-JP" altLang="en-US" dirty="0"/>
              <a:t>電着塗装シミュレーションでは，シミュレーションの前段階として自動車ボディの</a:t>
            </a:r>
            <a:r>
              <a:rPr kumimoji="1" lang="en-US" altLang="ja-JP" dirty="0"/>
              <a:t>CAD</a:t>
            </a:r>
            <a:r>
              <a:rPr kumimoji="1" lang="ja-JP" altLang="en-US" dirty="0"/>
              <a:t>データと電着槽の寸法や極の配置からメッシュデータを作成する工程があります．</a:t>
            </a:r>
            <a:endParaRPr kumimoji="1" lang="en-US" altLang="ja-JP" dirty="0"/>
          </a:p>
          <a:p>
            <a:r>
              <a:rPr kumimoji="1" lang="ja-JP" altLang="en-US" dirty="0"/>
              <a:t>有限要素法（</a:t>
            </a:r>
            <a:r>
              <a:rPr kumimoji="1" lang="en-US" altLang="ja-JP" dirty="0"/>
              <a:t>FEM</a:t>
            </a:r>
            <a:r>
              <a:rPr kumimoji="1" lang="ja-JP" altLang="en-US" dirty="0"/>
              <a:t>）や有限体積法（</a:t>
            </a:r>
            <a:r>
              <a:rPr kumimoji="1" lang="en-US" altLang="ja-JP" dirty="0"/>
              <a:t>FVM</a:t>
            </a:r>
            <a:r>
              <a:rPr kumimoji="1" lang="ja-JP" altLang="en-US" dirty="0"/>
              <a:t>）では，解析領域である電解液の部分をメッシュ分割するため，このようなメッシュ分割になります．</a:t>
            </a:r>
            <a:endParaRPr kumimoji="1" lang="en-US" altLang="ja-JP" dirty="0"/>
          </a:p>
          <a:p>
            <a:r>
              <a:rPr kumimoji="1" lang="ja-JP" altLang="en-US" dirty="0"/>
              <a:t>この図では，形状が非常に簡単であるため単純なメッシュ分割になっておりますが，実際の自動車ボディは非常に複雑なため，メッシュ分割には多大な労力を必要とします．</a:t>
            </a:r>
            <a:endParaRPr kumimoji="1" lang="en-US" altLang="ja-JP" dirty="0"/>
          </a:p>
          <a:p>
            <a:r>
              <a:rPr kumimoji="1" lang="ja-JP" altLang="en-US" dirty="0"/>
              <a:t>さらに精度良いシミュレーションのためによい品質のメッシュ分割をするには多大な労力と専門的な知識と経験が必要となります．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a:t>
            </a:fld>
            <a:endParaRPr kumimoji="1" lang="ja-JP" altLang="en-US"/>
          </a:p>
        </p:txBody>
      </p:sp>
    </p:spTree>
    <p:extLst>
      <p:ext uri="{BB962C8B-B14F-4D97-AF65-F5344CB8AC3E}">
        <p14:creationId xmlns:p14="http://schemas.microsoft.com/office/powerpoint/2010/main" val="3817253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50</a:t>
            </a:fld>
            <a:endParaRPr kumimoji="1" lang="ja-JP" altLang="en-US"/>
          </a:p>
        </p:txBody>
      </p:sp>
    </p:spTree>
    <p:extLst>
      <p:ext uri="{BB962C8B-B14F-4D97-AF65-F5344CB8AC3E}">
        <p14:creationId xmlns:p14="http://schemas.microsoft.com/office/powerpoint/2010/main" val="1611003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51</a:t>
            </a:fld>
            <a:endParaRPr kumimoji="1" lang="ja-JP" altLang="en-US"/>
          </a:p>
        </p:txBody>
      </p:sp>
    </p:spTree>
    <p:extLst>
      <p:ext uri="{BB962C8B-B14F-4D97-AF65-F5344CB8AC3E}">
        <p14:creationId xmlns:p14="http://schemas.microsoft.com/office/powerpoint/2010/main" val="4284516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塗膜析出パラメータを同定した結果がこのようになりました．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52</a:t>
            </a:fld>
            <a:endParaRPr kumimoji="1" lang="ja-JP" altLang="en-US"/>
          </a:p>
        </p:txBody>
      </p:sp>
    </p:spTree>
    <p:extLst>
      <p:ext uri="{BB962C8B-B14F-4D97-AF65-F5344CB8AC3E}">
        <p14:creationId xmlns:p14="http://schemas.microsoft.com/office/powerpoint/2010/main" val="3465872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高速多重極法による計算の効率化も行いました．</a:t>
            </a:r>
            <a:endParaRPr kumimoji="1" lang="en-US" altLang="ja-JP" dirty="0"/>
          </a:p>
          <a:p>
            <a:r>
              <a:rPr kumimoji="1" lang="ja-JP" altLang="en-US" dirty="0"/>
              <a:t>境界要素法では，一つの要素のポテンシャルを計算するのに，すべての要素からの寄与を計算しますが，高速多重極法では，遠方にある要素の寄与はあるまとまった単位で計算します．</a:t>
            </a:r>
            <a:endParaRPr kumimoji="1" lang="en-US" altLang="ja-JP" dirty="0"/>
          </a:p>
          <a:p>
            <a:r>
              <a:rPr kumimoji="1" lang="ja-JP" altLang="en-US" dirty="0"/>
              <a:t>したがって，記憶量，計算量ともに小さくすることができます．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53</a:t>
            </a:fld>
            <a:endParaRPr kumimoji="1" lang="ja-JP" altLang="en-US"/>
          </a:p>
        </p:txBody>
      </p:sp>
    </p:spTree>
    <p:extLst>
      <p:ext uri="{BB962C8B-B14F-4D97-AF65-F5344CB8AC3E}">
        <p14:creationId xmlns:p14="http://schemas.microsoft.com/office/powerpoint/2010/main" val="2629189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こちらが実際にプログラムを実行した結果になります．</a:t>
            </a:r>
            <a:endParaRPr kumimoji="1" lang="en-US" altLang="ja-JP" dirty="0"/>
          </a:p>
          <a:p>
            <a:r>
              <a:rPr kumimoji="1" lang="ja-JP" altLang="en-US" dirty="0"/>
              <a:t>こちらは横軸に要素数，縦軸に消費メモリ量を示しています．</a:t>
            </a:r>
            <a:endParaRPr kumimoji="1" lang="en-US" altLang="ja-JP" dirty="0"/>
          </a:p>
          <a:p>
            <a:r>
              <a:rPr kumimoji="1" lang="ja-JP" altLang="en-US" dirty="0"/>
              <a:t>計算時間についてはまだ，チューニングや高速化の手法を行う必要があり，効果は確認できませんでしたが，消費メモリについては効率化できたことが確認できました．</a:t>
            </a:r>
            <a:endParaRPr kumimoji="1" lang="en-US" altLang="ja-JP"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54</a:t>
            </a:fld>
            <a:endParaRPr kumimoji="1" lang="ja-JP" altLang="en-US"/>
          </a:p>
        </p:txBody>
      </p:sp>
    </p:spTree>
    <p:extLst>
      <p:ext uri="{BB962C8B-B14F-4D97-AF65-F5344CB8AC3E}">
        <p14:creationId xmlns:p14="http://schemas.microsoft.com/office/powerpoint/2010/main" val="589085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次に有効性検証のため数値シミュレーションを行いました．</a:t>
            </a:r>
            <a:endParaRPr kumimoji="1" lang="en-US" altLang="ja-JP" dirty="0"/>
          </a:p>
          <a:p>
            <a:r>
              <a:rPr kumimoji="1" lang="ja-JP" altLang="en-US" dirty="0"/>
              <a:t>問題設定はこのようにしました．</a:t>
            </a:r>
            <a:endParaRPr kumimoji="1" lang="en-US" altLang="ja-JP" dirty="0"/>
          </a:p>
          <a:p>
            <a:r>
              <a:rPr kumimoji="1" lang="ja-JP" altLang="en-US" dirty="0"/>
              <a:t>実験と同じ状況を模擬し，このような形状についてシミュレーションを行いました．</a:t>
            </a:r>
            <a:endParaRPr kumimoji="1" lang="en-US" altLang="ja-JP" dirty="0"/>
          </a:p>
          <a:p>
            <a:r>
              <a:rPr kumimoji="1" lang="ja-JP" altLang="en-US" dirty="0"/>
              <a:t>解析条件はこのようにし，塗料パラメータは先ほど同定したものを用いました．</a:t>
            </a:r>
            <a:endParaRPr kumimoji="1" lang="en-US" altLang="ja-JP" dirty="0"/>
          </a:p>
          <a:p>
            <a:r>
              <a:rPr kumimoji="1" lang="ja-JP" altLang="en-US" dirty="0"/>
              <a:t>印加電圧はこのように</a:t>
            </a:r>
            <a:r>
              <a:rPr kumimoji="1" lang="en-US" altLang="ja-JP" dirty="0"/>
              <a:t>30</a:t>
            </a:r>
            <a:r>
              <a:rPr kumimoji="1" lang="ja-JP" altLang="en-US" dirty="0"/>
              <a:t>秒間で</a:t>
            </a:r>
            <a:r>
              <a:rPr kumimoji="1" lang="en-US" altLang="ja-JP" dirty="0"/>
              <a:t>250V</a:t>
            </a:r>
            <a:r>
              <a:rPr kumimoji="1" lang="ja-JP" altLang="en-US" dirty="0" err="1"/>
              <a:t>まで</a:t>
            </a:r>
            <a:r>
              <a:rPr kumimoji="1" lang="ja-JP" altLang="en-US" dirty="0"/>
              <a:t>上昇させ，その後一定にするような標準条件と同じにしました．</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55</a:t>
            </a:fld>
            <a:endParaRPr kumimoji="1" lang="ja-JP" altLang="en-US"/>
          </a:p>
        </p:txBody>
      </p:sp>
    </p:spTree>
    <p:extLst>
      <p:ext uri="{BB962C8B-B14F-4D97-AF65-F5344CB8AC3E}">
        <p14:creationId xmlns:p14="http://schemas.microsoft.com/office/powerpoint/2010/main" val="1784574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115632A-0CD7-46D1-8B3E-C427E47B8BB2}" type="slidenum">
              <a:rPr kumimoji="1" lang="ja-JP" altLang="en-US" smtClean="0"/>
              <a:t>56</a:t>
            </a:fld>
            <a:endParaRPr kumimoji="1" lang="ja-JP" altLang="en-US"/>
          </a:p>
        </p:txBody>
      </p:sp>
    </p:spTree>
    <p:extLst>
      <p:ext uri="{BB962C8B-B14F-4D97-AF65-F5344CB8AC3E}">
        <p14:creationId xmlns:p14="http://schemas.microsoft.com/office/powerpoint/2010/main" val="2550295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そのような要求に対して有限要素法や有限体積法を用いてシミュレーションを行った例もあります．</a:t>
            </a:r>
            <a:endParaRPr kumimoji="1" lang="en-US" altLang="ja-JP" dirty="0"/>
          </a:p>
          <a:p>
            <a:r>
              <a:rPr kumimoji="1" lang="ja-JP" altLang="en-US" dirty="0"/>
              <a:t>しかし，これらの手法では，メッシュを生成する工程においてコストが大きいという問題点があります．</a:t>
            </a:r>
            <a:endParaRPr kumimoji="1" lang="en-US" altLang="ja-JP" dirty="0"/>
          </a:p>
          <a:p>
            <a:r>
              <a:rPr kumimoji="1" lang="ja-JP" altLang="en-US" dirty="0"/>
              <a:t>自動車ボディは複雑な形状の部品が多数組み合わさってできているため，メッシュ生成には多大な労力が必要となります．</a:t>
            </a:r>
            <a:endParaRPr kumimoji="1" lang="en-US" altLang="ja-JP" dirty="0"/>
          </a:p>
          <a:p>
            <a:r>
              <a:rPr kumimoji="1" lang="ja-JP" altLang="en-US" dirty="0"/>
              <a:t>また，</a:t>
            </a:r>
            <a:r>
              <a:rPr kumimoji="1" lang="en-US" altLang="ja-JP" dirty="0"/>
              <a:t>CAD</a:t>
            </a:r>
            <a:r>
              <a:rPr kumimoji="1" lang="ja-JP" altLang="en-US" dirty="0"/>
              <a:t>データを修正したり，メッシュの整合性や品質に注意しながらメッシュ分割するには，専門的な知識と経験が必要となります．</a:t>
            </a:r>
            <a:endParaRPr kumimoji="1" lang="en-US" altLang="ja-JP" dirty="0"/>
          </a:p>
          <a:p>
            <a:r>
              <a:rPr kumimoji="1" lang="ja-JP" altLang="en-US" dirty="0"/>
              <a:t>さらに有限要素法・有限体積法ではラインに乗って電解槽中をボディが移動する解析が困難であるといった問題点もあります．</a:t>
            </a:r>
            <a:endParaRPr kumimoji="1" lang="en-US" altLang="ja-JP" dirty="0"/>
          </a:p>
          <a:p>
            <a:r>
              <a:rPr kumimoji="1" lang="ja-JP" altLang="en-US" dirty="0"/>
              <a:t>したがって，現在ではこういった部品など一部の解析や単純化したモデルでの解析にとどまっているため，効率的に塗装工程全体の詳細な解析を行う手法が望まれています．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57</a:t>
            </a:fld>
            <a:endParaRPr kumimoji="1" lang="ja-JP" altLang="en-US"/>
          </a:p>
        </p:txBody>
      </p:sp>
    </p:spTree>
    <p:extLst>
      <p:ext uri="{BB962C8B-B14F-4D97-AF65-F5344CB8AC3E}">
        <p14:creationId xmlns:p14="http://schemas.microsoft.com/office/powerpoint/2010/main" val="381725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さらに有限要素法・有限体積法ではラインに乗って電解槽中をボディが移動する解析が困難であるといった問題点もあります．</a:t>
            </a:r>
            <a:endParaRPr kumimoji="1" lang="en-US" altLang="ja-JP" dirty="0"/>
          </a:p>
          <a:p>
            <a:r>
              <a:rPr kumimoji="1" lang="ja-JP" altLang="en-US" dirty="0"/>
              <a:t>したがって，現在ではこういった部品など一部の解析や単純化したモデルでの解析にとどまっているため，効率的に塗装工程全体の詳細な解析を行う手法が望まれています．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6</a:t>
            </a:fld>
            <a:endParaRPr kumimoji="1" lang="ja-JP" altLang="en-US"/>
          </a:p>
        </p:txBody>
      </p:sp>
    </p:spTree>
    <p:extLst>
      <p:ext uri="{BB962C8B-B14F-4D97-AF65-F5344CB8AC3E}">
        <p14:creationId xmlns:p14="http://schemas.microsoft.com/office/powerpoint/2010/main" val="381725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そこで本研究では，メッシュ生成・電解槽内を移動する解析が容易で，大規模な解析も効率的にできる，高速多重極境界要素法を用いた電着塗装シミュレーション技術の開発を目的とします．</a:t>
            </a:r>
            <a:endParaRPr kumimoji="1" lang="en-US" altLang="ja-JP" dirty="0"/>
          </a:p>
          <a:p>
            <a:r>
              <a:rPr kumimoji="1" lang="ja-JP" altLang="en-US" dirty="0"/>
              <a:t>電着塗装シミュレーションでは，電解液の部分が解析領域となるのですが，有限要素法・有限体積法はその解析領域をメッシュ分割する必要があります．</a:t>
            </a:r>
            <a:endParaRPr kumimoji="1" lang="en-US" altLang="ja-JP" dirty="0"/>
          </a:p>
          <a:p>
            <a:r>
              <a:rPr kumimoji="1" lang="ja-JP" altLang="en-US" dirty="0"/>
              <a:t>一方，境界要素法ならば解析領域を囲む境界面のみのメッシュ分割でよいためメッシュの生成における労力は格段に小さいと考えられます．</a:t>
            </a:r>
            <a:endParaRPr kumimoji="1" lang="en-US" altLang="ja-JP" dirty="0"/>
          </a:p>
          <a:p>
            <a:r>
              <a:rPr kumimoji="1" lang="ja-JP" altLang="en-US" dirty="0"/>
              <a:t>またボディが電解装中を移動する解析も，有限要素法・有限体積法ですと，移動するたびに解析領域の形が変わるため領域を再びメッシュ分割する必要がありますが，境界要素法ならばメッシュを再分割せず，相対位置関係を変えるのみで解析が行えます．</a:t>
            </a:r>
            <a:endParaRPr kumimoji="1" lang="en-US" altLang="ja-JP" dirty="0"/>
          </a:p>
          <a:p>
            <a:r>
              <a:rPr kumimoji="1" lang="ja-JP" altLang="en-US" dirty="0"/>
              <a:t>また，高速多重極境界要素法により，塗装工程全体のような大規模な計算を効率化しときます．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7</a:t>
            </a:fld>
            <a:endParaRPr kumimoji="1" lang="ja-JP" altLang="en-US"/>
          </a:p>
        </p:txBody>
      </p:sp>
    </p:spTree>
    <p:extLst>
      <p:ext uri="{BB962C8B-B14F-4D97-AF65-F5344CB8AC3E}">
        <p14:creationId xmlns:p14="http://schemas.microsoft.com/office/powerpoint/2010/main" val="222247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8</a:t>
            </a:fld>
            <a:endParaRPr kumimoji="1" lang="ja-JP" altLang="en-US"/>
          </a:p>
        </p:txBody>
      </p:sp>
    </p:spTree>
    <p:extLst>
      <p:ext uri="{BB962C8B-B14F-4D97-AF65-F5344CB8AC3E}">
        <p14:creationId xmlns:p14="http://schemas.microsoft.com/office/powerpoint/2010/main" val="262285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ここからは電着塗装シミュレーションにおける数理モデル構築のために，塗膜析出メカニズムについて簡単に説明いたします．</a:t>
            </a:r>
            <a:endParaRPr kumimoji="1" lang="en-US" altLang="ja-JP" dirty="0"/>
          </a:p>
          <a:p>
            <a:r>
              <a:rPr kumimoji="1" lang="ja-JP" altLang="en-US" dirty="0"/>
              <a:t>まず，ボディに電流が流れると，水が電気分解され，カソード側では</a:t>
            </a:r>
            <a:r>
              <a:rPr kumimoji="1" lang="en-US" altLang="ja-JP" dirty="0"/>
              <a:t>OH</a:t>
            </a:r>
            <a:r>
              <a:rPr kumimoji="1" lang="ja-JP" altLang="en-US" dirty="0"/>
              <a:t>イオンが生成されます．</a:t>
            </a:r>
          </a:p>
        </p:txBody>
      </p:sp>
      <p:sp>
        <p:nvSpPr>
          <p:cNvPr id="4" name="スライド番号プレースホルダー 3"/>
          <p:cNvSpPr>
            <a:spLocks noGrp="1"/>
          </p:cNvSpPr>
          <p:nvPr>
            <p:ph type="sldNum" sz="quarter" idx="10"/>
          </p:nvPr>
        </p:nvSpPr>
        <p:spPr/>
        <p:txBody>
          <a:bodyPr/>
          <a:lstStyle/>
          <a:p>
            <a:fld id="{F115632A-0CD7-46D1-8B3E-C427E47B8BB2}" type="slidenum">
              <a:rPr kumimoji="1" lang="ja-JP" altLang="en-US" smtClean="0"/>
              <a:t>9</a:t>
            </a:fld>
            <a:endParaRPr kumimoji="1" lang="ja-JP" altLang="en-US"/>
          </a:p>
        </p:txBody>
      </p:sp>
    </p:spTree>
    <p:extLst>
      <p:ext uri="{BB962C8B-B14F-4D97-AF65-F5344CB8AC3E}">
        <p14:creationId xmlns:p14="http://schemas.microsoft.com/office/powerpoint/2010/main" val="61705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57439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3567002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302451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336938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265515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197029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135800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1103436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56802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298357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B30435-2606-41C1-8373-35172F48DCBD}" type="datetimeFigureOut">
              <a:rPr kumimoji="1" lang="ja-JP" altLang="en-US" smtClean="0"/>
              <a:t>2024/4/9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363433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30435-2606-41C1-8373-35172F48DCBD}" type="datetimeFigureOut">
              <a:rPr kumimoji="1" lang="ja-JP" altLang="en-US" smtClean="0"/>
              <a:t>2024/4/9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9AFC1-F891-464C-A332-F611AF1DE405}" type="slidenum">
              <a:rPr kumimoji="1" lang="ja-JP" altLang="en-US" smtClean="0"/>
              <a:t>‹#›</a:t>
            </a:fld>
            <a:endParaRPr kumimoji="1" lang="ja-JP" altLang="en-US"/>
          </a:p>
        </p:txBody>
      </p:sp>
    </p:spTree>
    <p:extLst>
      <p:ext uri="{BB962C8B-B14F-4D97-AF65-F5344CB8AC3E}">
        <p14:creationId xmlns:p14="http://schemas.microsoft.com/office/powerpoint/2010/main" val="3506473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4"/><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rodip.com.br/"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rodip.com.b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8.png"/><Relationship Id="rId4" Type="http://schemas.openxmlformats.org/officeDocument/2006/relationships/image" Target="../media/image6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45.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476672"/>
            <a:ext cx="9144000" cy="1470025"/>
          </a:xfrm>
        </p:spPr>
        <p:txBody>
          <a:bodyPr>
            <a:normAutofit/>
          </a:bodyPr>
          <a:lstStyle/>
          <a:p>
            <a:r>
              <a:rPr lang="ja-JP" altLang="en-US" dirty="0"/>
              <a:t> 	境界要素法を用いた</a:t>
            </a:r>
            <a:br>
              <a:rPr lang="en-US" altLang="ja-JP" dirty="0"/>
            </a:br>
            <a:r>
              <a:rPr lang="ja-JP" altLang="en-US" dirty="0"/>
              <a:t>電着塗装シミュレータの開発　</a:t>
            </a:r>
            <a:endParaRPr kumimoji="1" lang="ja-JP" altLang="en-US" dirty="0"/>
          </a:p>
        </p:txBody>
      </p:sp>
      <p:sp>
        <p:nvSpPr>
          <p:cNvPr id="3" name="サブタイトル 2"/>
          <p:cNvSpPr>
            <a:spLocks noGrp="1"/>
          </p:cNvSpPr>
          <p:nvPr>
            <p:ph type="subTitle" idx="1"/>
          </p:nvPr>
        </p:nvSpPr>
        <p:spPr>
          <a:xfrm>
            <a:off x="0" y="5348808"/>
            <a:ext cx="9144000" cy="1176536"/>
          </a:xfrm>
        </p:spPr>
        <p:txBody>
          <a:bodyPr>
            <a:normAutofit fontScale="77500" lnSpcReduction="20000"/>
          </a:bodyPr>
          <a:lstStyle/>
          <a:p>
            <a:r>
              <a:rPr lang="ja-JP" altLang="en-US" dirty="0">
                <a:solidFill>
                  <a:schemeClr val="tx1"/>
                </a:solidFill>
              </a:rPr>
              <a:t>○</a:t>
            </a:r>
            <a:r>
              <a:rPr kumimoji="1" lang="ja-JP" altLang="en-US" dirty="0">
                <a:solidFill>
                  <a:schemeClr val="tx1"/>
                </a:solidFill>
              </a:rPr>
              <a:t>　水野　哲　　（東京工業大学）</a:t>
            </a:r>
            <a:endParaRPr kumimoji="1" lang="en-US" altLang="ja-JP" dirty="0">
              <a:solidFill>
                <a:schemeClr val="tx1"/>
              </a:solidFill>
            </a:endParaRPr>
          </a:p>
          <a:p>
            <a:r>
              <a:rPr lang="ja-JP" altLang="en-US" dirty="0">
                <a:solidFill>
                  <a:schemeClr val="bg1"/>
                </a:solidFill>
              </a:rPr>
              <a:t>○</a:t>
            </a:r>
            <a:r>
              <a:rPr lang="ja-JP" altLang="en-US" dirty="0">
                <a:solidFill>
                  <a:schemeClr val="tx1"/>
                </a:solidFill>
              </a:rPr>
              <a:t>　大西　有希　（東京工業大学）</a:t>
            </a:r>
            <a:endParaRPr lang="en-US" altLang="ja-JP" dirty="0">
              <a:solidFill>
                <a:schemeClr val="tx1"/>
              </a:solidFill>
            </a:endParaRPr>
          </a:p>
          <a:p>
            <a:r>
              <a:rPr lang="ja-JP" altLang="en-US" dirty="0">
                <a:solidFill>
                  <a:schemeClr val="bg1"/>
                </a:solidFill>
              </a:rPr>
              <a:t>○</a:t>
            </a:r>
            <a:r>
              <a:rPr lang="ja-JP" altLang="en-US" dirty="0">
                <a:solidFill>
                  <a:schemeClr val="tx1"/>
                </a:solidFill>
              </a:rPr>
              <a:t>　天谷　賢治　（東京工業大学）</a:t>
            </a:r>
            <a:endParaRPr lang="en-US" altLang="ja-JP" dirty="0">
              <a:solidFill>
                <a:schemeClr val="tx1"/>
              </a:solidFill>
            </a:endParaRPr>
          </a:p>
          <a:p>
            <a:endParaRPr kumimoji="1" lang="ja-JP" altLang="en-US" dirty="0">
              <a:solidFill>
                <a:schemeClr val="tx1"/>
              </a:solidFill>
            </a:endParaRP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9632" y="2416064"/>
            <a:ext cx="6408712" cy="265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02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tetsu\デスクトップ\deposition_model1.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54801" y="2926800"/>
            <a:ext cx="4561416" cy="365499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塗膜析出メカニズム</a:t>
            </a:r>
          </a:p>
        </p:txBody>
      </p:sp>
      <p:sp>
        <p:nvSpPr>
          <p:cNvPr id="6" name="コンテンツ プレースホルダー 4"/>
          <p:cNvSpPr txBox="1">
            <a:spLocks/>
          </p:cNvSpPr>
          <p:nvPr/>
        </p:nvSpPr>
        <p:spPr>
          <a:xfrm>
            <a:off x="755576" y="1268760"/>
            <a:ext cx="7704856" cy="936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400" dirty="0"/>
              <a:t>２．</a:t>
            </a:r>
            <a:r>
              <a:rPr lang="en-US" altLang="ja-JP" sz="2400" dirty="0"/>
              <a:t>OH</a:t>
            </a:r>
            <a:r>
              <a:rPr lang="ja-JP" altLang="en-US" sz="2400" dirty="0"/>
              <a:t>イオンと酸性の塗料に溶解していた塗料イオンが</a:t>
            </a:r>
            <a:endParaRPr lang="en-US" altLang="ja-JP" sz="2400" dirty="0"/>
          </a:p>
          <a:p>
            <a:pPr marL="0" indent="0">
              <a:buFont typeface="Arial" pitchFamily="34" charset="0"/>
              <a:buNone/>
            </a:pPr>
            <a:r>
              <a:rPr lang="ja-JP" altLang="en-US" sz="2400" dirty="0"/>
              <a:t>結びつき塗膜析出</a:t>
            </a:r>
          </a:p>
        </p:txBody>
      </p:sp>
      <p:pic>
        <p:nvPicPr>
          <p:cNvPr id="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1720" y="2204864"/>
            <a:ext cx="4566657" cy="41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1810800" y="2204864"/>
            <a:ext cx="4924800" cy="50405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4"/>
          <p:cNvSpPr txBox="1">
            <a:spLocks/>
          </p:cNvSpPr>
          <p:nvPr/>
        </p:nvSpPr>
        <p:spPr>
          <a:xfrm>
            <a:off x="6372200" y="4192150"/>
            <a:ext cx="1647800" cy="38897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（アノード）</a:t>
            </a:r>
          </a:p>
        </p:txBody>
      </p:sp>
      <p:sp>
        <p:nvSpPr>
          <p:cNvPr id="13" name="コンテンツ プレースホルダー 4"/>
          <p:cNvSpPr txBox="1">
            <a:spLocks/>
          </p:cNvSpPr>
          <p:nvPr/>
        </p:nvSpPr>
        <p:spPr>
          <a:xfrm>
            <a:off x="179512" y="4178018"/>
            <a:ext cx="2529902" cy="4751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（カソード：被塗装側）</a:t>
            </a:r>
          </a:p>
        </p:txBody>
      </p:sp>
    </p:spTree>
    <p:extLst>
      <p:ext uri="{BB962C8B-B14F-4D97-AF65-F5344CB8AC3E}">
        <p14:creationId xmlns:p14="http://schemas.microsoft.com/office/powerpoint/2010/main" val="1827878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支配方程式，境界条件</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848" y="3163301"/>
            <a:ext cx="1565469" cy="53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87824" y="4646942"/>
            <a:ext cx="4392488" cy="21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コンテンツ プレースホルダー 4"/>
          <p:cNvSpPr txBox="1">
            <a:spLocks/>
          </p:cNvSpPr>
          <p:nvPr/>
        </p:nvSpPr>
        <p:spPr>
          <a:xfrm>
            <a:off x="4860032" y="3317055"/>
            <a:ext cx="2160240" cy="39997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Laplace</a:t>
            </a:r>
            <a:r>
              <a:rPr lang="ja-JP" altLang="en-US" sz="2400" dirty="0"/>
              <a:t>方程式</a:t>
            </a:r>
          </a:p>
        </p:txBody>
      </p:sp>
      <p:sp>
        <p:nvSpPr>
          <p:cNvPr id="15" name="コンテンツ プレースホルダー 4"/>
          <p:cNvSpPr txBox="1">
            <a:spLocks/>
          </p:cNvSpPr>
          <p:nvPr/>
        </p:nvSpPr>
        <p:spPr>
          <a:xfrm>
            <a:off x="539552" y="4865709"/>
            <a:ext cx="1544488" cy="3999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（アノード）</a:t>
            </a:r>
          </a:p>
        </p:txBody>
      </p:sp>
      <p:sp>
        <p:nvSpPr>
          <p:cNvPr id="16" name="コンテンツ プレースホルダー 4"/>
          <p:cNvSpPr txBox="1">
            <a:spLocks/>
          </p:cNvSpPr>
          <p:nvPr/>
        </p:nvSpPr>
        <p:spPr>
          <a:xfrm>
            <a:off x="540386" y="5337694"/>
            <a:ext cx="3023502" cy="3999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（カソード：被塗装側）</a:t>
            </a:r>
          </a:p>
        </p:txBody>
      </p:sp>
      <p:sp>
        <p:nvSpPr>
          <p:cNvPr id="17" name="コンテンツ プレースホルダー 4"/>
          <p:cNvSpPr txBox="1">
            <a:spLocks/>
          </p:cNvSpPr>
          <p:nvPr/>
        </p:nvSpPr>
        <p:spPr>
          <a:xfrm>
            <a:off x="539552" y="5841750"/>
            <a:ext cx="2335561" cy="3999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（液表面や壁面）</a:t>
            </a:r>
          </a:p>
        </p:txBody>
      </p:sp>
      <p:sp>
        <p:nvSpPr>
          <p:cNvPr id="11" name="コンテンツ プレースホルダー 2"/>
          <p:cNvSpPr txBox="1">
            <a:spLocks/>
          </p:cNvSpPr>
          <p:nvPr/>
        </p:nvSpPr>
        <p:spPr>
          <a:xfrm>
            <a:off x="539552" y="3933056"/>
            <a:ext cx="8229600"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カソード近傍では</a:t>
            </a:r>
            <a:endParaRPr lang="en-US" altLang="ja-JP" sz="2000" dirty="0"/>
          </a:p>
          <a:p>
            <a:pPr marL="0" indent="0">
              <a:buFont typeface="Arial" pitchFamily="34" charset="0"/>
              <a:buNone/>
            </a:pPr>
            <a:r>
              <a:rPr lang="ja-JP" altLang="en-US" sz="2000" dirty="0"/>
              <a:t>　塗膜の抵抗　　　　　　と分極抵抗　　　　により電圧降下</a:t>
            </a:r>
          </a:p>
        </p:txBody>
      </p:sp>
      <p:sp>
        <p:nvSpPr>
          <p:cNvPr id="12" name="コンテンツ プレースホルダー 2"/>
          <p:cNvSpPr txBox="1">
            <a:spLocks/>
          </p:cNvSpPr>
          <p:nvPr/>
        </p:nvSpPr>
        <p:spPr>
          <a:xfrm>
            <a:off x="494476" y="1674068"/>
            <a:ext cx="8507288" cy="17281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sz="2000" dirty="0"/>
              <a:t>OH</a:t>
            </a:r>
            <a:r>
              <a:rPr lang="ja-JP" altLang="en-US" sz="2000" dirty="0"/>
              <a:t>イオン発生量　∝　通電電流量</a:t>
            </a:r>
            <a:endParaRPr lang="en-US" altLang="ja-JP" sz="2000" dirty="0"/>
          </a:p>
          <a:p>
            <a:pPr marL="457200" lvl="1" indent="0">
              <a:buNone/>
            </a:pPr>
            <a:r>
              <a:rPr lang="ja-JP" altLang="en-US" sz="2000" dirty="0"/>
              <a:t>→電着塗装シミュレーションは</a:t>
            </a:r>
            <a:r>
              <a:rPr lang="ja-JP" altLang="en-US" sz="2000" b="1" dirty="0">
                <a:solidFill>
                  <a:schemeClr val="accent2"/>
                </a:solidFill>
              </a:rPr>
              <a:t>電場解析</a:t>
            </a:r>
            <a:r>
              <a:rPr lang="ja-JP" altLang="en-US" sz="2000" dirty="0"/>
              <a:t>に帰着できる</a:t>
            </a:r>
            <a:endParaRPr lang="en-US" altLang="ja-JP" sz="2000" dirty="0"/>
          </a:p>
          <a:p>
            <a:r>
              <a:rPr lang="ja-JP" altLang="en-US" sz="2000" dirty="0"/>
              <a:t>イオンの移動は</a:t>
            </a:r>
            <a:r>
              <a:rPr lang="en-US" altLang="ja-JP" sz="2000" dirty="0" err="1"/>
              <a:t>nsec</a:t>
            </a:r>
            <a:r>
              <a:rPr lang="ja-JP" altLang="en-US" sz="2000" dirty="0"/>
              <a:t>オーダーの時間スケールで完了</a:t>
            </a:r>
            <a:endParaRPr lang="en-US" altLang="ja-JP" sz="2000" dirty="0"/>
          </a:p>
          <a:p>
            <a:r>
              <a:rPr lang="ja-JP" altLang="en-US" sz="2000" dirty="0"/>
              <a:t>注目している塗膜析出の時間スケール</a:t>
            </a:r>
            <a:r>
              <a:rPr lang="en-US" altLang="ja-JP" sz="2000" dirty="0"/>
              <a:t>(sec)</a:t>
            </a:r>
            <a:r>
              <a:rPr lang="ja-JP" altLang="en-US" sz="2000" dirty="0"/>
              <a:t>に対して十分小さい</a:t>
            </a:r>
            <a:endParaRPr lang="en-US" altLang="ja-JP" sz="2000" dirty="0"/>
          </a:p>
        </p:txBody>
      </p:sp>
      <p:pic>
        <p:nvPicPr>
          <p:cNvPr id="18" name="Picture 2" descr="C:\Documents and Settings\tetsu\デスクトップ\texclip\texclip20110109210355.b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8343" y="4352225"/>
            <a:ext cx="769481" cy="3184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Documents and Settings\tetsu\デスクトップ\texclip\texclip20110109210425.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02447" y="4334730"/>
            <a:ext cx="529593" cy="3184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Documents and Settings\tetsu\デスクトップ\tmpfigs\cathode_pol_image.bm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1028" y="4797152"/>
            <a:ext cx="1765468" cy="1646018"/>
          </a:xfrm>
          <a:prstGeom prst="rect">
            <a:avLst/>
          </a:prstGeom>
          <a:noFill/>
          <a:extLst>
            <a:ext uri="{909E8E84-426E-40DD-AFC4-6F175D3DCCD1}">
              <a14:hiddenFill xmlns:a14="http://schemas.microsoft.com/office/drawing/2010/main">
                <a:solidFill>
                  <a:srgbClr val="FFFFFF"/>
                </a:solidFill>
              </a14:hiddenFill>
            </a:ext>
          </a:extLst>
        </p:spPr>
      </p:pic>
      <p:sp>
        <p:nvSpPr>
          <p:cNvPr id="21" name="コンテンツ プレースホルダー 4"/>
          <p:cNvSpPr txBox="1">
            <a:spLocks/>
          </p:cNvSpPr>
          <p:nvPr/>
        </p:nvSpPr>
        <p:spPr>
          <a:xfrm>
            <a:off x="179512" y="3573016"/>
            <a:ext cx="1908720" cy="5405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a:t>
            </a:r>
            <a:r>
              <a:rPr lang="ja-JP" altLang="en-US" sz="2400" dirty="0"/>
              <a:t>境界条件</a:t>
            </a:r>
            <a:r>
              <a:rPr lang="en-US" altLang="ja-JP" sz="2400" dirty="0"/>
              <a:t>】</a:t>
            </a:r>
            <a:endParaRPr lang="ja-JP" altLang="en-US" sz="2400" dirty="0"/>
          </a:p>
        </p:txBody>
      </p:sp>
      <p:sp>
        <p:nvSpPr>
          <p:cNvPr id="22" name="コンテンツ プレースホルダー 4"/>
          <p:cNvSpPr txBox="1">
            <a:spLocks/>
          </p:cNvSpPr>
          <p:nvPr/>
        </p:nvSpPr>
        <p:spPr>
          <a:xfrm>
            <a:off x="179512" y="1265704"/>
            <a:ext cx="2205136" cy="507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a:t>
            </a:r>
            <a:r>
              <a:rPr lang="ja-JP" altLang="en-US" sz="2400" dirty="0"/>
              <a:t>支配方程式</a:t>
            </a:r>
            <a:r>
              <a:rPr lang="en-US" altLang="ja-JP" sz="2400" dirty="0"/>
              <a:t>】</a:t>
            </a:r>
            <a:endParaRPr lang="ja-JP" altLang="en-US" sz="2400" dirty="0"/>
          </a:p>
        </p:txBody>
      </p:sp>
      <p:sp>
        <p:nvSpPr>
          <p:cNvPr id="4" name="角丸四角形 3"/>
          <p:cNvSpPr/>
          <p:nvPr/>
        </p:nvSpPr>
        <p:spPr>
          <a:xfrm>
            <a:off x="3228215" y="3163301"/>
            <a:ext cx="1559809" cy="62573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395536" y="4679168"/>
            <a:ext cx="6840760" cy="20622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7498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1925536" y="3020455"/>
            <a:ext cx="2907288" cy="11812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塗膜析出</a:t>
            </a:r>
            <a:r>
              <a:rPr lang="ja-JP" altLang="en-US" dirty="0"/>
              <a:t>モデル</a:t>
            </a:r>
            <a:endParaRPr kumimoji="1" lang="ja-JP" altLang="en-US" dirty="0"/>
          </a:p>
        </p:txBody>
      </p:sp>
      <p:sp>
        <p:nvSpPr>
          <p:cNvPr id="3" name="コンテンツ プレースホルダー 2"/>
          <p:cNvSpPr>
            <a:spLocks noGrp="1"/>
          </p:cNvSpPr>
          <p:nvPr>
            <p:ph idx="1"/>
          </p:nvPr>
        </p:nvSpPr>
        <p:spPr>
          <a:xfrm>
            <a:off x="306775" y="1268760"/>
            <a:ext cx="8585705" cy="1362836"/>
          </a:xfrm>
        </p:spPr>
        <p:txBody>
          <a:bodyPr>
            <a:normAutofit fontScale="92500" lnSpcReduction="20000"/>
          </a:bodyPr>
          <a:lstStyle/>
          <a:p>
            <a:r>
              <a:rPr lang="ja-JP" altLang="en-US" sz="2600" dirty="0"/>
              <a:t>カソード近傍の</a:t>
            </a:r>
            <a:r>
              <a:rPr lang="en-US" altLang="ja-JP" sz="2600" dirty="0"/>
              <a:t>pH</a:t>
            </a:r>
            <a:r>
              <a:rPr lang="ja-JP" altLang="en-US" sz="2600" dirty="0"/>
              <a:t>が</a:t>
            </a:r>
            <a:r>
              <a:rPr kumimoji="1" lang="ja-JP" altLang="en-US" sz="2600" dirty="0"/>
              <a:t>ある一定の値を超えると析出を開始する　（　パラメータ　　　　）</a:t>
            </a:r>
            <a:endParaRPr lang="en-US" altLang="ja-JP" sz="2600" dirty="0"/>
          </a:p>
          <a:p>
            <a:r>
              <a:rPr lang="ja-JP" altLang="en-US" sz="2600" dirty="0"/>
              <a:t>カソード近傍から</a:t>
            </a:r>
            <a:r>
              <a:rPr lang="en-US" altLang="ja-JP" sz="2600" dirty="0"/>
              <a:t>OH</a:t>
            </a:r>
            <a:r>
              <a:rPr lang="ja-JP" altLang="en-US" sz="2600" dirty="0"/>
              <a:t>イオンはある一定の割合で拡散消費される（　パラメータ　　　　）</a:t>
            </a:r>
            <a:endParaRPr lang="en-US" altLang="ja-JP" sz="2600" dirty="0"/>
          </a:p>
          <a:p>
            <a:endParaRPr kumimoji="1" lang="ja-JP" altLang="en-US" sz="2400" dirty="0"/>
          </a:p>
        </p:txBody>
      </p:sp>
      <p:pic>
        <p:nvPicPr>
          <p:cNvPr id="6" name="Picture 5" descr="C:\Documents and Settings\tetsu\デスクトップ\texclip\texclip20110108163305.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121" y="2263923"/>
            <a:ext cx="259687" cy="2844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Documents and Settings\tetsu\デスクトップ\texclip\texclip20110108161600.b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290" y="1628800"/>
            <a:ext cx="345964" cy="2519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exclip2011010816075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60032" y="3429000"/>
            <a:ext cx="730205" cy="4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texclip201101081616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0032" y="4437112"/>
            <a:ext cx="560724" cy="4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925536" y="4201706"/>
            <a:ext cx="2907288" cy="16035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flipV="1">
            <a:off x="1925536" y="3012658"/>
            <a:ext cx="1" cy="27926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4832824" y="2996952"/>
            <a:ext cx="0" cy="2808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925536" y="5805264"/>
            <a:ext cx="29072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925537" y="4216974"/>
            <a:ext cx="6711062"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925536" y="3011466"/>
            <a:ext cx="29072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1925536" y="5013176"/>
            <a:ext cx="6711063"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322391" y="4088453"/>
            <a:ext cx="1297281" cy="400110"/>
          </a:xfrm>
          <a:prstGeom prst="rect">
            <a:avLst/>
          </a:prstGeom>
          <a:solidFill>
            <a:schemeClr val="bg1"/>
          </a:solidFill>
        </p:spPr>
        <p:txBody>
          <a:bodyPr wrap="square" rtlCol="0">
            <a:spAutoFit/>
          </a:bodyPr>
          <a:lstStyle/>
          <a:p>
            <a:r>
              <a:rPr kumimoji="1" lang="ja-JP" altLang="en-US" sz="2000" dirty="0"/>
              <a:t>総電流量</a:t>
            </a:r>
          </a:p>
        </p:txBody>
      </p:sp>
      <p:sp>
        <p:nvSpPr>
          <p:cNvPr id="57" name="テキスト ボックス 56"/>
          <p:cNvSpPr txBox="1"/>
          <p:nvPr/>
        </p:nvSpPr>
        <p:spPr>
          <a:xfrm>
            <a:off x="2730539" y="5174303"/>
            <a:ext cx="1297281" cy="400110"/>
          </a:xfrm>
          <a:prstGeom prst="rect">
            <a:avLst/>
          </a:prstGeom>
          <a:solidFill>
            <a:schemeClr val="bg1"/>
          </a:solidFill>
        </p:spPr>
        <p:txBody>
          <a:bodyPr wrap="square" rtlCol="0">
            <a:spAutoFit/>
          </a:bodyPr>
          <a:lstStyle/>
          <a:p>
            <a:r>
              <a:rPr kumimoji="1" lang="ja-JP" altLang="en-US" sz="2000" dirty="0"/>
              <a:t>拡散消費</a:t>
            </a:r>
          </a:p>
        </p:txBody>
      </p:sp>
      <p:sp>
        <p:nvSpPr>
          <p:cNvPr id="63" name="テキスト ボックス 62"/>
          <p:cNvSpPr txBox="1"/>
          <p:nvPr/>
        </p:nvSpPr>
        <p:spPr>
          <a:xfrm>
            <a:off x="2730538" y="4385932"/>
            <a:ext cx="1297281" cy="400110"/>
          </a:xfrm>
          <a:prstGeom prst="rect">
            <a:avLst/>
          </a:prstGeom>
          <a:solidFill>
            <a:schemeClr val="bg1"/>
          </a:solidFill>
        </p:spPr>
        <p:txBody>
          <a:bodyPr wrap="square" rtlCol="0">
            <a:spAutoFit/>
          </a:bodyPr>
          <a:lstStyle/>
          <a:p>
            <a:r>
              <a:rPr lang="ja-JP" altLang="en-US" sz="2000" dirty="0"/>
              <a:t>　</a:t>
            </a:r>
            <a:r>
              <a:rPr lang="en-US" altLang="ja-JP" sz="2000" dirty="0"/>
              <a:t>pH</a:t>
            </a:r>
            <a:r>
              <a:rPr lang="ja-JP" altLang="en-US" sz="2000" dirty="0"/>
              <a:t>上昇</a:t>
            </a:r>
            <a:endParaRPr kumimoji="1" lang="ja-JP" altLang="en-US" sz="2000" dirty="0"/>
          </a:p>
        </p:txBody>
      </p:sp>
      <p:cxnSp>
        <p:nvCxnSpPr>
          <p:cNvPr id="65" name="直線矢印コネクタ 64"/>
          <p:cNvCxnSpPr/>
          <p:nvPr/>
        </p:nvCxnSpPr>
        <p:spPr>
          <a:xfrm>
            <a:off x="1664472" y="2997482"/>
            <a:ext cx="0" cy="2807781"/>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600576" y="3399383"/>
            <a:ext cx="1471465" cy="461665"/>
          </a:xfrm>
          <a:prstGeom prst="rect">
            <a:avLst/>
          </a:prstGeom>
          <a:solidFill>
            <a:schemeClr val="bg1"/>
          </a:solidFill>
        </p:spPr>
        <p:txBody>
          <a:bodyPr wrap="square" rtlCol="0">
            <a:spAutoFit/>
          </a:bodyPr>
          <a:lstStyle/>
          <a:p>
            <a:r>
              <a:rPr kumimoji="1" lang="ja-JP" altLang="en-US" sz="2400" dirty="0"/>
              <a:t>塗膜析出</a:t>
            </a:r>
          </a:p>
        </p:txBody>
      </p:sp>
      <p:pic>
        <p:nvPicPr>
          <p:cNvPr id="2050" name="Picture 2" descr="C:\Documents and Settings\tetsu\デスクトップ\texclip20110305214516.bm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51354" y="5273303"/>
            <a:ext cx="752475" cy="3968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5" descr="C:\Documents and Settings\tetsu\デスクトップ\texclip\texclip20110108163305.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5420" y="5232810"/>
            <a:ext cx="259687" cy="284422"/>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5940152" y="5118283"/>
            <a:ext cx="2720405" cy="830997"/>
          </a:xfrm>
          <a:prstGeom prst="rect">
            <a:avLst/>
          </a:prstGeom>
          <a:noFill/>
        </p:spPr>
        <p:txBody>
          <a:bodyPr wrap="square" rtlCol="0">
            <a:spAutoFit/>
          </a:bodyPr>
          <a:lstStyle/>
          <a:p>
            <a:r>
              <a:rPr lang="ja-JP" altLang="en-US" sz="2400" dirty="0"/>
              <a:t>拡散消費電流密度の時間積分</a:t>
            </a:r>
            <a:endParaRPr kumimoji="1" lang="ja-JP" altLang="en-US" sz="2400" dirty="0"/>
          </a:p>
        </p:txBody>
      </p:sp>
      <p:sp>
        <p:nvSpPr>
          <p:cNvPr id="25" name="テキスト ボックス 24"/>
          <p:cNvSpPr txBox="1"/>
          <p:nvPr/>
        </p:nvSpPr>
        <p:spPr>
          <a:xfrm>
            <a:off x="5603829" y="5174303"/>
            <a:ext cx="490369" cy="584775"/>
          </a:xfrm>
          <a:prstGeom prst="rect">
            <a:avLst/>
          </a:prstGeom>
          <a:noFill/>
        </p:spPr>
        <p:txBody>
          <a:bodyPr wrap="square" rtlCol="0">
            <a:spAutoFit/>
          </a:bodyPr>
          <a:lstStyle/>
          <a:p>
            <a:r>
              <a:rPr kumimoji="1" lang="ja-JP" altLang="en-US" sz="3200" dirty="0"/>
              <a:t>：</a:t>
            </a:r>
          </a:p>
        </p:txBody>
      </p:sp>
      <p:sp>
        <p:nvSpPr>
          <p:cNvPr id="26" name="テキスト ボックス 25"/>
          <p:cNvSpPr txBox="1"/>
          <p:nvPr/>
        </p:nvSpPr>
        <p:spPr>
          <a:xfrm>
            <a:off x="5511044" y="4381747"/>
            <a:ext cx="490369" cy="584775"/>
          </a:xfrm>
          <a:prstGeom prst="rect">
            <a:avLst/>
          </a:prstGeom>
          <a:noFill/>
        </p:spPr>
        <p:txBody>
          <a:bodyPr wrap="square" rtlCol="0">
            <a:spAutoFit/>
          </a:bodyPr>
          <a:lstStyle/>
          <a:p>
            <a:r>
              <a:rPr kumimoji="1" lang="ja-JP" altLang="en-US" sz="3200" dirty="0"/>
              <a:t>：</a:t>
            </a:r>
          </a:p>
        </p:txBody>
      </p:sp>
      <p:sp>
        <p:nvSpPr>
          <p:cNvPr id="27" name="テキスト ボックス 26"/>
          <p:cNvSpPr txBox="1"/>
          <p:nvPr/>
        </p:nvSpPr>
        <p:spPr>
          <a:xfrm>
            <a:off x="5635540" y="3343503"/>
            <a:ext cx="490369" cy="584775"/>
          </a:xfrm>
          <a:prstGeom prst="rect">
            <a:avLst/>
          </a:prstGeom>
          <a:noFill/>
        </p:spPr>
        <p:txBody>
          <a:bodyPr wrap="square" rtlCol="0">
            <a:spAutoFit/>
          </a:bodyPr>
          <a:lstStyle/>
          <a:p>
            <a:r>
              <a:rPr kumimoji="1" lang="ja-JP" altLang="en-US" sz="3200" dirty="0"/>
              <a:t>：</a:t>
            </a:r>
          </a:p>
        </p:txBody>
      </p:sp>
      <p:sp>
        <p:nvSpPr>
          <p:cNvPr id="28" name="テキスト ボックス 27"/>
          <p:cNvSpPr txBox="1"/>
          <p:nvPr/>
        </p:nvSpPr>
        <p:spPr>
          <a:xfrm>
            <a:off x="5964539" y="3195581"/>
            <a:ext cx="2423885" cy="830997"/>
          </a:xfrm>
          <a:prstGeom prst="rect">
            <a:avLst/>
          </a:prstGeom>
          <a:noFill/>
        </p:spPr>
        <p:txBody>
          <a:bodyPr wrap="square" rtlCol="0">
            <a:spAutoFit/>
          </a:bodyPr>
          <a:lstStyle/>
          <a:p>
            <a:r>
              <a:rPr kumimoji="1" lang="ja-JP" altLang="en-US" sz="2400" dirty="0"/>
              <a:t>塗膜析出反応に使用される</a:t>
            </a:r>
          </a:p>
        </p:txBody>
      </p:sp>
      <p:sp>
        <p:nvSpPr>
          <p:cNvPr id="30" name="テキスト ボックス 29"/>
          <p:cNvSpPr txBox="1"/>
          <p:nvPr/>
        </p:nvSpPr>
        <p:spPr>
          <a:xfrm>
            <a:off x="5936073" y="4233878"/>
            <a:ext cx="2720405" cy="830997"/>
          </a:xfrm>
          <a:prstGeom prst="rect">
            <a:avLst/>
          </a:prstGeom>
          <a:noFill/>
        </p:spPr>
        <p:txBody>
          <a:bodyPr wrap="square" rtlCol="0">
            <a:spAutoFit/>
          </a:bodyPr>
          <a:lstStyle/>
          <a:p>
            <a:r>
              <a:rPr lang="en-US" altLang="ja-JP" sz="2400" dirty="0"/>
              <a:t>pH</a:t>
            </a:r>
            <a:r>
              <a:rPr lang="ja-JP" altLang="en-US" sz="2400" dirty="0"/>
              <a:t>上昇に</a:t>
            </a:r>
            <a:endParaRPr lang="en-US" altLang="ja-JP" sz="2400" dirty="0"/>
          </a:p>
          <a:p>
            <a:r>
              <a:rPr kumimoji="1" lang="ja-JP" altLang="en-US" sz="2400" dirty="0"/>
              <a:t>使用される</a:t>
            </a:r>
          </a:p>
        </p:txBody>
      </p:sp>
      <p:sp>
        <p:nvSpPr>
          <p:cNvPr id="32" name="テキスト ボックス 31"/>
          <p:cNvSpPr txBox="1"/>
          <p:nvPr/>
        </p:nvSpPr>
        <p:spPr>
          <a:xfrm>
            <a:off x="1187624" y="6238297"/>
            <a:ext cx="2423885" cy="461665"/>
          </a:xfrm>
          <a:prstGeom prst="rect">
            <a:avLst/>
          </a:prstGeom>
          <a:noFill/>
        </p:spPr>
        <p:txBody>
          <a:bodyPr wrap="square" rtlCol="0">
            <a:spAutoFit/>
          </a:bodyPr>
          <a:lstStyle/>
          <a:p>
            <a:r>
              <a:rPr kumimoji="1" lang="ja-JP" altLang="en-US" sz="2400" dirty="0"/>
              <a:t>（塗膜析出</a:t>
            </a:r>
            <a:r>
              <a:rPr lang="ja-JP" altLang="en-US" sz="2400" dirty="0"/>
              <a:t>量）＝　</a:t>
            </a:r>
            <a:endParaRPr kumimoji="1" lang="ja-JP" altLang="en-US" sz="2400" dirty="0"/>
          </a:p>
        </p:txBody>
      </p:sp>
      <p:pic>
        <p:nvPicPr>
          <p:cNvPr id="33" name="Picture 2" descr="C:\Documents and Settings\tetsu\デスクトップ\texclip20110209163825.bmp"/>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83807"/>
          <a:stretch/>
        </p:blipFill>
        <p:spPr bwMode="auto">
          <a:xfrm>
            <a:off x="3590234" y="6237312"/>
            <a:ext cx="333694" cy="391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xclip2011010816075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33364" y="6286179"/>
            <a:ext cx="730205" cy="4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Documents and Settings\tetsu\デスクトップ\texclip20110209163825.bmp"/>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83807"/>
          <a:stretch/>
        </p:blipFill>
        <p:spPr bwMode="auto">
          <a:xfrm>
            <a:off x="5682166" y="6273499"/>
            <a:ext cx="333694" cy="391259"/>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6029743" y="6237312"/>
            <a:ext cx="2720405" cy="461665"/>
          </a:xfrm>
          <a:prstGeom prst="rect">
            <a:avLst/>
          </a:prstGeom>
          <a:noFill/>
        </p:spPr>
        <p:txBody>
          <a:bodyPr wrap="square" rtlCol="0">
            <a:spAutoFit/>
          </a:bodyPr>
          <a:lstStyle/>
          <a:p>
            <a:r>
              <a:rPr kumimoji="1" lang="ja-JP" altLang="en-US" sz="2400" dirty="0"/>
              <a:t>：有効クーロン効率</a:t>
            </a:r>
          </a:p>
        </p:txBody>
      </p:sp>
    </p:spTree>
    <p:extLst>
      <p:ext uri="{BB962C8B-B14F-4D97-AF65-F5344CB8AC3E}">
        <p14:creationId xmlns:p14="http://schemas.microsoft.com/office/powerpoint/2010/main" val="222653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曲折矢印 20"/>
          <p:cNvSpPr/>
          <p:nvPr/>
        </p:nvSpPr>
        <p:spPr>
          <a:xfrm>
            <a:off x="1115616" y="2490798"/>
            <a:ext cx="1512168" cy="1710457"/>
          </a:xfrm>
          <a:prstGeom prst="bentArrow">
            <a:avLst>
              <a:gd name="adj1" fmla="val 19285"/>
              <a:gd name="adj2" fmla="val 20680"/>
              <a:gd name="adj3" fmla="val 22121"/>
              <a:gd name="adj4" fmla="val 447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曲折矢印 49"/>
          <p:cNvSpPr/>
          <p:nvPr/>
        </p:nvSpPr>
        <p:spPr>
          <a:xfrm rot="16200000">
            <a:off x="1566508" y="3324210"/>
            <a:ext cx="1512168" cy="2701976"/>
          </a:xfrm>
          <a:prstGeom prst="bentArrow">
            <a:avLst>
              <a:gd name="adj1" fmla="val 19285"/>
              <a:gd name="adj2" fmla="val 20680"/>
              <a:gd name="adj3" fmla="val 22121"/>
              <a:gd name="adj4" fmla="val 447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p:nvPr>
        </p:nvSpPr>
        <p:spPr/>
        <p:txBody>
          <a:bodyPr/>
          <a:lstStyle/>
          <a:p>
            <a:r>
              <a:rPr kumimoji="1" lang="ja-JP" altLang="en-US" dirty="0"/>
              <a:t>計算の流れ</a:t>
            </a:r>
          </a:p>
        </p:txBody>
      </p:sp>
      <p:sp>
        <p:nvSpPr>
          <p:cNvPr id="16" name="角丸四角形 15"/>
          <p:cNvSpPr/>
          <p:nvPr/>
        </p:nvSpPr>
        <p:spPr>
          <a:xfrm>
            <a:off x="2627784" y="2444477"/>
            <a:ext cx="6336704" cy="768499"/>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u="sng" dirty="0">
                <a:solidFill>
                  <a:schemeClr val="tx1"/>
                </a:solidFill>
              </a:rPr>
              <a:t>電場解析</a:t>
            </a:r>
            <a:endParaRPr kumimoji="1" lang="en-US" altLang="ja-JP" sz="2400" b="1" u="sng" dirty="0">
              <a:solidFill>
                <a:schemeClr val="tx1"/>
              </a:solidFill>
            </a:endParaRPr>
          </a:p>
          <a:p>
            <a:r>
              <a:rPr lang="ja-JP" altLang="en-US" sz="2400" dirty="0">
                <a:solidFill>
                  <a:schemeClr val="tx1"/>
                </a:solidFill>
              </a:rPr>
              <a:t>　カソードに流れる電流量を計算</a:t>
            </a:r>
            <a:endParaRPr kumimoji="1" lang="ja-JP" altLang="en-US" sz="2400" dirty="0">
              <a:solidFill>
                <a:schemeClr val="tx1"/>
              </a:solidFill>
            </a:endParaRPr>
          </a:p>
        </p:txBody>
      </p:sp>
      <p:sp>
        <p:nvSpPr>
          <p:cNvPr id="18" name="角丸四角形 17"/>
          <p:cNvSpPr/>
          <p:nvPr/>
        </p:nvSpPr>
        <p:spPr>
          <a:xfrm>
            <a:off x="2627784" y="3717032"/>
            <a:ext cx="6336704" cy="2016223"/>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u="sng" dirty="0">
                <a:solidFill>
                  <a:schemeClr val="tx1"/>
                </a:solidFill>
              </a:rPr>
              <a:t>塗膜成長量の計算</a:t>
            </a:r>
            <a:endParaRPr kumimoji="1"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OH</a:t>
            </a:r>
            <a:r>
              <a:rPr lang="ja-JP" altLang="en-US" sz="2400" dirty="0">
                <a:solidFill>
                  <a:schemeClr val="tx1"/>
                </a:solidFill>
              </a:rPr>
              <a:t>イオンの拡散消費、</a:t>
            </a:r>
            <a:endParaRPr lang="en-US" altLang="ja-JP" sz="2400" dirty="0">
              <a:solidFill>
                <a:schemeClr val="tx1"/>
              </a:solidFill>
            </a:endParaRPr>
          </a:p>
          <a:p>
            <a:r>
              <a:rPr lang="ja-JP" altLang="en-US" sz="2400" dirty="0">
                <a:solidFill>
                  <a:schemeClr val="tx1"/>
                </a:solidFill>
              </a:rPr>
              <a:t>　</a:t>
            </a:r>
            <a:r>
              <a:rPr lang="en-US" altLang="ja-JP" sz="2400" dirty="0">
                <a:solidFill>
                  <a:schemeClr val="tx1"/>
                </a:solidFill>
              </a:rPr>
              <a:t>pH</a:t>
            </a:r>
            <a:r>
              <a:rPr lang="ja-JP" altLang="en-US" sz="2400" dirty="0">
                <a:solidFill>
                  <a:schemeClr val="tx1"/>
                </a:solidFill>
              </a:rPr>
              <a:t>上昇を考慮して</a:t>
            </a:r>
            <a:endParaRPr lang="en-US" altLang="ja-JP" sz="2400" dirty="0">
              <a:solidFill>
                <a:schemeClr val="tx1"/>
              </a:solidFill>
            </a:endParaRPr>
          </a:p>
          <a:p>
            <a:r>
              <a:rPr lang="ja-JP" altLang="en-US" sz="2400" dirty="0">
                <a:solidFill>
                  <a:schemeClr val="tx1"/>
                </a:solidFill>
              </a:rPr>
              <a:t>　塗膜成長量を計算</a:t>
            </a:r>
            <a:endParaRPr lang="en-US" altLang="ja-JP" sz="2400" dirty="0">
              <a:solidFill>
                <a:schemeClr val="tx1"/>
              </a:solidFill>
            </a:endParaRPr>
          </a:p>
          <a:p>
            <a:pPr algn="ctr"/>
            <a:endParaRPr kumimoji="1" lang="ja-JP" altLang="en-US" sz="2400" dirty="0">
              <a:solidFill>
                <a:schemeClr val="tx1"/>
              </a:solidFill>
            </a:endParaRPr>
          </a:p>
        </p:txBody>
      </p:sp>
      <p:sp>
        <p:nvSpPr>
          <p:cNvPr id="20" name="下矢印 19"/>
          <p:cNvSpPr/>
          <p:nvPr/>
        </p:nvSpPr>
        <p:spPr>
          <a:xfrm>
            <a:off x="4361645" y="3216390"/>
            <a:ext cx="648072" cy="50064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a:off x="4361645" y="5733256"/>
            <a:ext cx="648072" cy="64807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4361645" y="1772816"/>
            <a:ext cx="648072" cy="64807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284838" y="1311151"/>
            <a:ext cx="803426" cy="461665"/>
          </a:xfrm>
          <a:prstGeom prst="rect">
            <a:avLst/>
          </a:prstGeom>
        </p:spPr>
        <p:txBody>
          <a:bodyPr wrap="none">
            <a:spAutoFit/>
          </a:bodyPr>
          <a:lstStyle/>
          <a:p>
            <a:pPr algn="ctr"/>
            <a:r>
              <a:rPr lang="ja-JP" altLang="en-US" sz="2400" b="1" dirty="0">
                <a:solidFill>
                  <a:schemeClr val="accent2"/>
                </a:solidFill>
              </a:rPr>
              <a:t>開始</a:t>
            </a:r>
          </a:p>
        </p:txBody>
      </p:sp>
      <p:sp>
        <p:nvSpPr>
          <p:cNvPr id="35" name="正方形/長方形 34"/>
          <p:cNvSpPr/>
          <p:nvPr/>
        </p:nvSpPr>
        <p:spPr>
          <a:xfrm>
            <a:off x="4363385" y="6381328"/>
            <a:ext cx="646332" cy="369332"/>
          </a:xfrm>
          <a:prstGeom prst="rect">
            <a:avLst/>
          </a:prstGeom>
        </p:spPr>
        <p:txBody>
          <a:bodyPr wrap="none">
            <a:spAutoFit/>
          </a:bodyPr>
          <a:lstStyle/>
          <a:p>
            <a:pPr algn="ctr"/>
            <a:r>
              <a:rPr lang="ja-JP" altLang="en-US" b="1" dirty="0">
                <a:solidFill>
                  <a:schemeClr val="accent2"/>
                </a:solidFill>
              </a:rPr>
              <a:t>終了</a:t>
            </a:r>
          </a:p>
        </p:txBody>
      </p:sp>
      <p:sp>
        <p:nvSpPr>
          <p:cNvPr id="27" name="角丸四角形 26"/>
          <p:cNvSpPr/>
          <p:nvPr/>
        </p:nvSpPr>
        <p:spPr>
          <a:xfrm>
            <a:off x="216025" y="3356992"/>
            <a:ext cx="2051719" cy="133044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u="sng" dirty="0">
                <a:solidFill>
                  <a:schemeClr val="tx1"/>
                </a:solidFill>
              </a:rPr>
              <a:t>時刻の更新</a:t>
            </a:r>
            <a:endParaRPr kumimoji="1" lang="en-US" altLang="ja-JP" sz="2400" b="1" u="sng" dirty="0">
              <a:solidFill>
                <a:schemeClr val="tx1"/>
              </a:solidFill>
            </a:endParaRPr>
          </a:p>
          <a:p>
            <a:r>
              <a:rPr lang="ja-JP" altLang="en-US" sz="2400" dirty="0">
                <a:solidFill>
                  <a:schemeClr val="tx1"/>
                </a:solidFill>
              </a:rPr>
              <a:t>　カソードの膜厚を更新　</a:t>
            </a:r>
            <a:endParaRPr kumimoji="1" lang="ja-JP" altLang="en-US" sz="2400" dirty="0">
              <a:solidFill>
                <a:schemeClr val="tx1"/>
              </a:solidFill>
            </a:endParaRPr>
          </a:p>
        </p:txBody>
      </p:sp>
      <p:grpSp>
        <p:nvGrpSpPr>
          <p:cNvPr id="10" name="グループ化 9"/>
          <p:cNvGrpSpPr/>
          <p:nvPr/>
        </p:nvGrpSpPr>
        <p:grpSpPr>
          <a:xfrm>
            <a:off x="5708309" y="3861048"/>
            <a:ext cx="3040155" cy="1555712"/>
            <a:chOff x="6081552" y="3491386"/>
            <a:chExt cx="4920590" cy="2808312"/>
          </a:xfrm>
        </p:grpSpPr>
        <p:sp>
          <p:nvSpPr>
            <p:cNvPr id="32" name="正方形/長方形 31"/>
            <p:cNvSpPr/>
            <p:nvPr/>
          </p:nvSpPr>
          <p:spPr>
            <a:xfrm>
              <a:off x="8094853" y="3514889"/>
              <a:ext cx="2907288" cy="11812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8094853" y="4696140"/>
              <a:ext cx="2907288" cy="16035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flipV="1">
              <a:off x="8094853" y="3507092"/>
              <a:ext cx="1" cy="27926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11002141" y="3491386"/>
              <a:ext cx="0" cy="2808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094853" y="6299698"/>
              <a:ext cx="29072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094854" y="4711408"/>
              <a:ext cx="2907288"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8094853" y="3505900"/>
              <a:ext cx="29072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8094853" y="5507610"/>
              <a:ext cx="2907288" cy="512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081552" y="4582886"/>
              <a:ext cx="1752238" cy="611145"/>
            </a:xfrm>
            <a:prstGeom prst="rect">
              <a:avLst/>
            </a:prstGeom>
            <a:solidFill>
              <a:schemeClr val="bg1"/>
            </a:solidFill>
          </p:spPr>
          <p:txBody>
            <a:bodyPr wrap="square" rtlCol="0">
              <a:spAutoFit/>
            </a:bodyPr>
            <a:lstStyle/>
            <a:p>
              <a:r>
                <a:rPr kumimoji="1" lang="ja-JP" altLang="en-US" sz="1600" dirty="0"/>
                <a:t>総電流量</a:t>
              </a:r>
            </a:p>
          </p:txBody>
        </p:sp>
        <p:sp>
          <p:nvSpPr>
            <p:cNvPr id="46" name="テキスト ボックス 45"/>
            <p:cNvSpPr txBox="1"/>
            <p:nvPr/>
          </p:nvSpPr>
          <p:spPr>
            <a:xfrm>
              <a:off x="8793384" y="5588533"/>
              <a:ext cx="1623913" cy="630962"/>
            </a:xfrm>
            <a:prstGeom prst="rect">
              <a:avLst/>
            </a:prstGeom>
            <a:solidFill>
              <a:schemeClr val="bg1"/>
            </a:solidFill>
          </p:spPr>
          <p:txBody>
            <a:bodyPr wrap="square" rtlCol="0">
              <a:spAutoFit/>
            </a:bodyPr>
            <a:lstStyle/>
            <a:p>
              <a:r>
                <a:rPr kumimoji="1" lang="ja-JP" altLang="en-US" sz="1600" dirty="0"/>
                <a:t>拡散消費</a:t>
              </a:r>
            </a:p>
          </p:txBody>
        </p:sp>
        <p:sp>
          <p:nvSpPr>
            <p:cNvPr id="47" name="テキスト ボックス 46"/>
            <p:cNvSpPr txBox="1"/>
            <p:nvPr/>
          </p:nvSpPr>
          <p:spPr>
            <a:xfrm>
              <a:off x="8769894" y="4827966"/>
              <a:ext cx="1623913" cy="611145"/>
            </a:xfrm>
            <a:prstGeom prst="rect">
              <a:avLst/>
            </a:prstGeom>
            <a:solidFill>
              <a:schemeClr val="bg1"/>
            </a:solidFill>
          </p:spPr>
          <p:txBody>
            <a:bodyPr wrap="square" rtlCol="0">
              <a:spAutoFit/>
            </a:bodyPr>
            <a:lstStyle/>
            <a:p>
              <a:r>
                <a:rPr lang="ja-JP" altLang="en-US" sz="1600" dirty="0"/>
                <a:t>　</a:t>
              </a:r>
              <a:r>
                <a:rPr lang="en-US" altLang="ja-JP" sz="1600" dirty="0"/>
                <a:t>pH</a:t>
              </a:r>
              <a:r>
                <a:rPr lang="ja-JP" altLang="en-US" sz="1600" dirty="0"/>
                <a:t>上昇</a:t>
              </a:r>
              <a:endParaRPr kumimoji="1" lang="ja-JP" altLang="en-US" sz="1600" dirty="0"/>
            </a:p>
          </p:txBody>
        </p:sp>
        <p:cxnSp>
          <p:nvCxnSpPr>
            <p:cNvPr id="48" name="直線矢印コネクタ 47"/>
            <p:cNvCxnSpPr/>
            <p:nvPr/>
          </p:nvCxnSpPr>
          <p:spPr>
            <a:xfrm>
              <a:off x="7833789" y="3491916"/>
              <a:ext cx="0" cy="2807781"/>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8769892" y="3893816"/>
              <a:ext cx="1623913" cy="611145"/>
            </a:xfrm>
            <a:prstGeom prst="rect">
              <a:avLst/>
            </a:prstGeom>
            <a:solidFill>
              <a:schemeClr val="bg1"/>
            </a:solidFill>
          </p:spPr>
          <p:txBody>
            <a:bodyPr wrap="square" rtlCol="0">
              <a:spAutoFit/>
            </a:bodyPr>
            <a:lstStyle/>
            <a:p>
              <a:r>
                <a:rPr kumimoji="1" lang="ja-JP" altLang="en-US" sz="1600" dirty="0"/>
                <a:t>塗膜析出</a:t>
              </a:r>
            </a:p>
          </p:txBody>
        </p:sp>
      </p:grpSp>
    </p:spTree>
    <p:extLst>
      <p:ext uri="{BB962C8B-B14F-4D97-AF65-F5344CB8AC3E}">
        <p14:creationId xmlns:p14="http://schemas.microsoft.com/office/powerpoint/2010/main" val="416001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塗料パラメータ同定実験</a:t>
            </a:r>
          </a:p>
        </p:txBody>
      </p:sp>
      <p:pic>
        <p:nvPicPr>
          <p:cNvPr id="4" name="Picture 3" descr="R:\MIZUNO_Tetsu\experiment-2010_12_21\100CASIO_1221\CIMG959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52120" y="3501008"/>
            <a:ext cx="3024336" cy="30469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Documents and Settings\tetsu\デスクトップ\experiment_sys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584" y="3429000"/>
            <a:ext cx="4128459"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p:cNvSpPr txBox="1">
            <a:spLocks/>
          </p:cNvSpPr>
          <p:nvPr/>
        </p:nvSpPr>
        <p:spPr>
          <a:xfrm>
            <a:off x="1259632" y="1412776"/>
            <a:ext cx="7416824" cy="20162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カソード分極曲線（塗膜抵抗，分極抵抗）</a:t>
            </a:r>
            <a:endParaRPr lang="en-US" altLang="ja-JP" sz="2400" dirty="0"/>
          </a:p>
          <a:p>
            <a:r>
              <a:rPr lang="ja-JP" altLang="en-US" sz="2400" dirty="0"/>
              <a:t>塗膜析出パラメータ</a:t>
            </a:r>
            <a:endParaRPr lang="en-US" altLang="ja-JP" sz="2400" dirty="0"/>
          </a:p>
          <a:p>
            <a:pPr lvl="1"/>
            <a:r>
              <a:rPr lang="ja-JP" altLang="en-US" sz="2000" dirty="0"/>
              <a:t>析出無効電荷密度</a:t>
            </a:r>
            <a:endParaRPr lang="en-US" altLang="ja-JP" sz="2000" dirty="0"/>
          </a:p>
          <a:p>
            <a:pPr lvl="1"/>
            <a:r>
              <a:rPr lang="ja-JP" altLang="en-US" sz="2000" dirty="0"/>
              <a:t>拡散消費電流密度</a:t>
            </a:r>
            <a:endParaRPr lang="en-US" altLang="ja-JP" sz="2000" dirty="0"/>
          </a:p>
          <a:p>
            <a:pPr lvl="1"/>
            <a:r>
              <a:rPr lang="ja-JP" altLang="en-US" sz="2000" dirty="0"/>
              <a:t>有効クーロン効率</a:t>
            </a:r>
            <a:endParaRPr lang="en-US" altLang="ja-JP" sz="2000" dirty="0"/>
          </a:p>
        </p:txBody>
      </p:sp>
      <p:pic>
        <p:nvPicPr>
          <p:cNvPr id="6" name="Picture 5" descr="C:\Documents and Settings\tetsu\デスクトップ\texclip\texclip20110108163305.b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8047" y="2695503"/>
            <a:ext cx="259687" cy="284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Documents and Settings\tetsu\デスクトップ\texclip\texclip20110108161600.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98047" y="2351277"/>
            <a:ext cx="345964" cy="25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tetsu\デスクトップ\texclip20110209163825.bmp"/>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83807"/>
          <a:stretch/>
        </p:blipFill>
        <p:spPr bwMode="auto">
          <a:xfrm>
            <a:off x="4261043" y="2979925"/>
            <a:ext cx="333694" cy="3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26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塗料パラメータ同定実験</a:t>
            </a:r>
          </a:p>
        </p:txBody>
      </p:sp>
      <p:pic>
        <p:nvPicPr>
          <p:cNvPr id="3074" name="Picture 2" descr="C:\Documents and Settings\tetsu\デスクトップ\tmpfigs\コピー ～ Gambit_ImageFile.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646" y="1331977"/>
            <a:ext cx="3203242" cy="2678032"/>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p:cNvSpPr txBox="1">
            <a:spLocks/>
          </p:cNvSpPr>
          <p:nvPr/>
        </p:nvSpPr>
        <p:spPr>
          <a:xfrm>
            <a:off x="3704811" y="1331977"/>
            <a:ext cx="5043653" cy="519336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t>【</a:t>
            </a:r>
            <a:r>
              <a:rPr lang="ja-JP" altLang="en-US" sz="2400" dirty="0"/>
              <a:t>塗料</a:t>
            </a:r>
            <a:r>
              <a:rPr lang="en-US" altLang="ja-JP" sz="2400" dirty="0"/>
              <a:t>】</a:t>
            </a:r>
          </a:p>
          <a:p>
            <a:pPr marL="0" indent="0">
              <a:buNone/>
            </a:pPr>
            <a:r>
              <a:rPr lang="ja-JP" altLang="en-US" sz="2400" dirty="0"/>
              <a:t>　</a:t>
            </a:r>
            <a:r>
              <a:rPr lang="ja-JP" altLang="ja-JP" sz="2400" dirty="0"/>
              <a:t>一般的な自動車電着塗装用塗料</a:t>
            </a:r>
            <a:r>
              <a:rPr lang="ja-JP" altLang="en-US" sz="2400" dirty="0"/>
              <a:t>　　　</a:t>
            </a:r>
            <a:r>
              <a:rPr lang="ja-JP" altLang="ja-JP" sz="2400" dirty="0"/>
              <a:t>（日本ペイント社製）</a:t>
            </a:r>
            <a:endParaRPr lang="en-US" altLang="ja-JP" sz="2400" dirty="0"/>
          </a:p>
          <a:p>
            <a:pPr marL="0" indent="0">
              <a:buNone/>
            </a:pPr>
            <a:r>
              <a:rPr lang="en-US" altLang="ja-JP" sz="2400" dirty="0"/>
              <a:t>【</a:t>
            </a:r>
            <a:r>
              <a:rPr lang="ja-JP" altLang="en-US" sz="2400" dirty="0"/>
              <a:t>試験片</a:t>
            </a:r>
            <a:r>
              <a:rPr lang="en-US" altLang="ja-JP" sz="2400" dirty="0"/>
              <a:t>】</a:t>
            </a:r>
          </a:p>
          <a:p>
            <a:pPr marL="0" indent="0">
              <a:buNone/>
            </a:pPr>
            <a:r>
              <a:rPr lang="ja-JP" altLang="en-US" sz="2400" dirty="0"/>
              <a:t>　</a:t>
            </a:r>
            <a:r>
              <a:rPr lang="en-US" altLang="ja-JP" sz="2400" dirty="0"/>
              <a:t>70mm</a:t>
            </a:r>
            <a:r>
              <a:rPr lang="ja-JP" altLang="ja-JP" sz="2400" dirty="0"/>
              <a:t>×</a:t>
            </a:r>
            <a:r>
              <a:rPr lang="en-US" altLang="ja-JP" sz="2400" dirty="0"/>
              <a:t>150mm</a:t>
            </a:r>
            <a:r>
              <a:rPr lang="ja-JP" altLang="ja-JP" sz="2400" dirty="0"/>
              <a:t>前処理済冷延鋼板</a:t>
            </a:r>
            <a:endParaRPr lang="en-US" altLang="ja-JP" sz="2400" dirty="0"/>
          </a:p>
          <a:p>
            <a:pPr marL="0" indent="0">
              <a:buNone/>
            </a:pPr>
            <a:endParaRPr lang="en-US" altLang="ja-JP" sz="2400" dirty="0"/>
          </a:p>
          <a:p>
            <a:pPr marL="0" indent="0">
              <a:buNone/>
            </a:pPr>
            <a:r>
              <a:rPr lang="en-US" altLang="ja-JP" sz="2400" dirty="0"/>
              <a:t>【</a:t>
            </a:r>
            <a:r>
              <a:rPr lang="ja-JP" altLang="en-US" sz="2400" dirty="0"/>
              <a:t>実験条件</a:t>
            </a:r>
            <a:r>
              <a:rPr lang="en-US" altLang="ja-JP" sz="2400" dirty="0"/>
              <a:t>】</a:t>
            </a:r>
          </a:p>
          <a:p>
            <a:pPr marL="0" indent="0">
              <a:buNone/>
            </a:pPr>
            <a:r>
              <a:rPr lang="ja-JP" altLang="en-US" sz="2400" dirty="0"/>
              <a:t>　印加電圧</a:t>
            </a:r>
            <a:r>
              <a:rPr lang="en-US" altLang="ja-JP" sz="2400" dirty="0"/>
              <a:t>(10,30,50,100,150,250V)</a:t>
            </a:r>
          </a:p>
          <a:p>
            <a:pPr marL="0" indent="0">
              <a:buNone/>
            </a:pPr>
            <a:r>
              <a:rPr lang="ja-JP" altLang="en-US" sz="2400" dirty="0"/>
              <a:t>　電着時間</a:t>
            </a:r>
            <a:r>
              <a:rPr lang="en-US" altLang="ja-JP" sz="2400" dirty="0"/>
              <a:t>(30,60,90,120,150,180</a:t>
            </a:r>
            <a:r>
              <a:rPr lang="ja-JP" altLang="en-US" sz="2400" dirty="0"/>
              <a:t>秒</a:t>
            </a:r>
            <a:r>
              <a:rPr lang="en-US" altLang="ja-JP" sz="2400" dirty="0"/>
              <a:t>)</a:t>
            </a:r>
          </a:p>
          <a:p>
            <a:pPr marL="0" indent="0">
              <a:buNone/>
            </a:pPr>
            <a:r>
              <a:rPr lang="en-US" altLang="ja-JP" sz="2400" dirty="0"/>
              <a:t>【</a:t>
            </a:r>
            <a:r>
              <a:rPr lang="ja-JP" altLang="en-US" sz="2400" dirty="0"/>
              <a:t>測定するもの</a:t>
            </a:r>
            <a:r>
              <a:rPr lang="en-US" altLang="ja-JP" sz="2400" dirty="0"/>
              <a:t>】</a:t>
            </a:r>
          </a:p>
          <a:p>
            <a:pPr marL="0" indent="0">
              <a:buNone/>
            </a:pPr>
            <a:r>
              <a:rPr lang="ja-JP" altLang="en-US" sz="2400" dirty="0"/>
              <a:t>　電位の時間変化</a:t>
            </a:r>
            <a:endParaRPr lang="en-US" altLang="ja-JP" sz="2400" dirty="0"/>
          </a:p>
          <a:p>
            <a:pPr marL="0" indent="0">
              <a:buNone/>
            </a:pPr>
            <a:r>
              <a:rPr lang="ja-JP" altLang="en-US" sz="2400" dirty="0"/>
              <a:t>　電流密度の時間変化</a:t>
            </a:r>
            <a:endParaRPr lang="en-US" altLang="ja-JP" sz="2400" dirty="0"/>
          </a:p>
          <a:p>
            <a:pPr marL="0" indent="0">
              <a:buNone/>
            </a:pPr>
            <a:r>
              <a:rPr lang="ja-JP" altLang="en-US" sz="2400" dirty="0"/>
              <a:t>　最終膜厚</a:t>
            </a:r>
            <a:endParaRPr lang="en-US" altLang="ja-JP" sz="2400" dirty="0"/>
          </a:p>
        </p:txBody>
      </p:sp>
      <p:pic>
        <p:nvPicPr>
          <p:cNvPr id="3075" name="Picture 3" descr="R:\MIZUNO_Tetsu\experiment-2010_12_21\100CASIO_1221\CIMG959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9" y="4148587"/>
            <a:ext cx="2359126" cy="23767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V="1">
            <a:off x="467544" y="1052736"/>
            <a:ext cx="0" cy="720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259632" y="1052736"/>
            <a:ext cx="0" cy="90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67544" y="1094068"/>
            <a:ext cx="2160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27584" y="1094068"/>
            <a:ext cx="432048" cy="13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699479" y="839791"/>
            <a:ext cx="0" cy="6449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827584" y="946265"/>
            <a:ext cx="0" cy="3224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53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同定</a:t>
            </a:r>
            <a:r>
              <a:rPr kumimoji="1" lang="ja-JP" altLang="en-US" dirty="0"/>
              <a:t>結果</a:t>
            </a:r>
          </a:p>
        </p:txBody>
      </p:sp>
      <p:pic>
        <p:nvPicPr>
          <p:cNvPr id="6146" name="Picture 2" descr="C:\Documents and Settings\tetsu\デスクトップ\tmpfigs\cathode_po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556" y="2728025"/>
            <a:ext cx="3725390" cy="2018857"/>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4"/>
          <p:cNvSpPr>
            <a:spLocks noGrp="1"/>
          </p:cNvSpPr>
          <p:nvPr>
            <p:ph idx="1"/>
          </p:nvPr>
        </p:nvSpPr>
        <p:spPr>
          <a:xfrm>
            <a:off x="4548946" y="2728025"/>
            <a:ext cx="4506244" cy="916999"/>
          </a:xfrm>
        </p:spPr>
        <p:txBody>
          <a:bodyPr>
            <a:normAutofit/>
          </a:bodyPr>
          <a:lstStyle/>
          <a:p>
            <a:pPr marL="0" indent="0">
              <a:buNone/>
            </a:pPr>
            <a:r>
              <a:rPr lang="ja-JP" altLang="en-US" sz="2400" dirty="0"/>
              <a:t>実験結果に対して同定結果がよく一致している．</a:t>
            </a:r>
            <a:endParaRPr lang="en-US" altLang="ja-JP" sz="2400" dirty="0"/>
          </a:p>
        </p:txBody>
      </p:sp>
      <p:grpSp>
        <p:nvGrpSpPr>
          <p:cNvPr id="4" name="グループ化 3"/>
          <p:cNvGrpSpPr/>
          <p:nvPr/>
        </p:nvGrpSpPr>
        <p:grpSpPr>
          <a:xfrm>
            <a:off x="4938474" y="3848631"/>
            <a:ext cx="4205526" cy="1224136"/>
            <a:chOff x="4938474" y="1340768"/>
            <a:chExt cx="4205526" cy="1224136"/>
          </a:xfrm>
        </p:grpSpPr>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86529" y="1440675"/>
              <a:ext cx="4157471" cy="51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8474" y="2034275"/>
              <a:ext cx="1903389" cy="41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4938474" y="1340768"/>
              <a:ext cx="4050687" cy="1224136"/>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コンテンツ プレースホルダー 4"/>
          <p:cNvSpPr txBox="1">
            <a:spLocks/>
          </p:cNvSpPr>
          <p:nvPr/>
        </p:nvSpPr>
        <p:spPr>
          <a:xfrm>
            <a:off x="440321" y="1369544"/>
            <a:ext cx="2108723" cy="49567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u="sng" dirty="0"/>
              <a:t>カソード分極曲線</a:t>
            </a:r>
          </a:p>
        </p:txBody>
      </p:sp>
      <p:pic>
        <p:nvPicPr>
          <p:cNvPr id="3074" name="Picture 2" descr="texclip2011011215385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3556" y="5513065"/>
            <a:ext cx="7741297" cy="115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コンテンツ プレースホルダー 4"/>
          <p:cNvSpPr txBox="1">
            <a:spLocks/>
          </p:cNvSpPr>
          <p:nvPr/>
        </p:nvSpPr>
        <p:spPr>
          <a:xfrm>
            <a:off x="440321" y="4996150"/>
            <a:ext cx="2495035" cy="4956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u="sng" dirty="0"/>
              <a:t>塗膜析出パラメータ</a:t>
            </a:r>
          </a:p>
        </p:txBody>
      </p:sp>
      <p:pic>
        <p:nvPicPr>
          <p:cNvPr id="3076" name="Picture 4" descr="C:\Documents and Settings\tetsu\デスクトップ\texclip20110305223422.bm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3557" y="1757954"/>
            <a:ext cx="7060811" cy="80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3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数値シミュレーション</a:t>
            </a:r>
          </a:p>
        </p:txBody>
      </p:sp>
      <p:sp>
        <p:nvSpPr>
          <p:cNvPr id="3" name="コンテンツ プレースホルダー 2"/>
          <p:cNvSpPr txBox="1">
            <a:spLocks/>
          </p:cNvSpPr>
          <p:nvPr/>
        </p:nvSpPr>
        <p:spPr>
          <a:xfrm>
            <a:off x="1259632" y="2852936"/>
            <a:ext cx="6840760"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sz="2400" dirty="0"/>
              <a:t>1</a:t>
            </a:r>
            <a:r>
              <a:rPr lang="ja-JP" altLang="en-US" sz="2400" dirty="0"/>
              <a:t>枚板電着塗装シミュレーション</a:t>
            </a:r>
            <a:endParaRPr lang="en-US" altLang="ja-JP" sz="2400" dirty="0"/>
          </a:p>
          <a:p>
            <a:r>
              <a:rPr lang="en-US" altLang="ja-JP" sz="2400" dirty="0"/>
              <a:t>4</a:t>
            </a:r>
            <a:r>
              <a:rPr lang="ja-JP" altLang="en-US" sz="2400" dirty="0"/>
              <a:t>枚</a:t>
            </a:r>
            <a:r>
              <a:rPr lang="en-US" altLang="ja-JP" sz="2400" dirty="0"/>
              <a:t>BOX</a:t>
            </a:r>
          </a:p>
          <a:p>
            <a:r>
              <a:rPr lang="ja-JP" altLang="en-US" sz="2400" dirty="0"/>
              <a:t>筒状部材</a:t>
            </a:r>
            <a:endParaRPr lang="en-US" altLang="ja-JP" sz="2400" dirty="0"/>
          </a:p>
          <a:p>
            <a:r>
              <a:rPr lang="ja-JP" altLang="en-US" sz="2400" dirty="0"/>
              <a:t>被塗装物が電解槽中を移動するシミュレーション</a:t>
            </a:r>
            <a:endParaRPr lang="en-US" altLang="ja-JP" sz="2400" dirty="0"/>
          </a:p>
        </p:txBody>
      </p:sp>
    </p:spTree>
    <p:extLst>
      <p:ext uri="{BB962C8B-B14F-4D97-AF65-F5344CB8AC3E}">
        <p14:creationId xmlns:p14="http://schemas.microsoft.com/office/powerpoint/2010/main" val="287519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数値シミュレーション</a:t>
            </a:r>
            <a:r>
              <a:rPr kumimoji="1" lang="en-US" altLang="ja-JP" dirty="0"/>
              <a:t>-1</a:t>
            </a:r>
            <a:r>
              <a:rPr kumimoji="1" lang="ja-JP" altLang="en-US" dirty="0"/>
              <a:t>枚板</a:t>
            </a:r>
          </a:p>
        </p:txBody>
      </p:sp>
      <p:pic>
        <p:nvPicPr>
          <p:cNvPr id="4" name="Picture 2" descr="C:\Documents and Settings\tetsu\デスクトップ\tmpfigs\コピー ～ Gambit_ImageFile.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592" y="1693937"/>
            <a:ext cx="2880320" cy="24080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Documents and Settings\tetsu\デスクトップ\texclip\texclip20110113135143.b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568" y="4221087"/>
            <a:ext cx="7200800" cy="2516929"/>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4"/>
          <p:cNvSpPr>
            <a:spLocks noGrp="1"/>
          </p:cNvSpPr>
          <p:nvPr>
            <p:ph idx="1"/>
          </p:nvPr>
        </p:nvSpPr>
        <p:spPr>
          <a:xfrm>
            <a:off x="513589" y="1268759"/>
            <a:ext cx="3744416" cy="576064"/>
          </a:xfrm>
        </p:spPr>
        <p:txBody>
          <a:bodyPr>
            <a:normAutofit/>
          </a:bodyPr>
          <a:lstStyle/>
          <a:p>
            <a:r>
              <a:rPr kumimoji="1" lang="ja-JP" altLang="en-US" sz="2400" dirty="0"/>
              <a:t>実験と同じ状況を模擬</a:t>
            </a:r>
            <a:endParaRPr kumimoji="1" lang="en-US" altLang="ja-JP" sz="2400" dirty="0"/>
          </a:p>
        </p:txBody>
      </p:sp>
      <p:pic>
        <p:nvPicPr>
          <p:cNvPr id="1026" name="Picture 2" descr="C:\Documents and Settings\tetsu\デスクトップ\setting_voltage.bm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59702" y="1565316"/>
            <a:ext cx="3597412" cy="2540233"/>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4"/>
          <p:cNvSpPr txBox="1">
            <a:spLocks/>
          </p:cNvSpPr>
          <p:nvPr/>
        </p:nvSpPr>
        <p:spPr>
          <a:xfrm>
            <a:off x="4860032" y="1177992"/>
            <a:ext cx="1368152" cy="4695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印加電圧</a:t>
            </a:r>
            <a:endParaRPr lang="en-US" altLang="ja-JP" sz="2400" dirty="0"/>
          </a:p>
        </p:txBody>
      </p:sp>
    </p:spTree>
    <p:extLst>
      <p:ext uri="{BB962C8B-B14F-4D97-AF65-F5344CB8AC3E}">
        <p14:creationId xmlns:p14="http://schemas.microsoft.com/office/powerpoint/2010/main" val="222653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結果（</a:t>
            </a:r>
            <a:r>
              <a:rPr kumimoji="1" lang="ja-JP" altLang="en-US" dirty="0"/>
              <a:t>膜厚の時間変化）</a:t>
            </a:r>
          </a:p>
        </p:txBody>
      </p:sp>
      <p:pic>
        <p:nvPicPr>
          <p:cNvPr id="9" name="one_plate_p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3588" y="1600200"/>
            <a:ext cx="7615237" cy="4525963"/>
          </a:xfrm>
        </p:spPr>
      </p:pic>
      <p:sp>
        <p:nvSpPr>
          <p:cNvPr id="4" name="コンテンツ プレースホルダー 4"/>
          <p:cNvSpPr txBox="1">
            <a:spLocks/>
          </p:cNvSpPr>
          <p:nvPr/>
        </p:nvSpPr>
        <p:spPr>
          <a:xfrm>
            <a:off x="1043608" y="5710469"/>
            <a:ext cx="7344816" cy="886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時間経過とともに膜が成長していく様子が再現できている</a:t>
            </a:r>
          </a:p>
        </p:txBody>
      </p:sp>
    </p:spTree>
    <p:extLst>
      <p:ext uri="{BB962C8B-B14F-4D97-AF65-F5344CB8AC3E}">
        <p14:creationId xmlns:p14="http://schemas.microsoft.com/office/powerpoint/2010/main" val="329666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研究背景</a:t>
            </a: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9632" y="2416064"/>
            <a:ext cx="6408712" cy="265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284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r>
              <a:rPr lang="ja-JP" altLang="en-US" dirty="0"/>
              <a:t>（</a:t>
            </a:r>
            <a:r>
              <a:rPr kumimoji="1" lang="ja-JP" altLang="en-US" dirty="0"/>
              <a:t>電流密度の時間変化）</a:t>
            </a:r>
          </a:p>
        </p:txBody>
      </p:sp>
      <p:pic>
        <p:nvPicPr>
          <p:cNvPr id="6146" name="Picture 2" descr="C:\Documents and Settings\tetsu\デスクトップ\tmpfigs\one_plate_25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2204863"/>
            <a:ext cx="3888432" cy="2767259"/>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4"/>
          <p:cNvSpPr>
            <a:spLocks noGrp="1"/>
          </p:cNvSpPr>
          <p:nvPr>
            <p:ph idx="1"/>
          </p:nvPr>
        </p:nvSpPr>
        <p:spPr>
          <a:xfrm>
            <a:off x="755576" y="5301208"/>
            <a:ext cx="7920880" cy="1440160"/>
          </a:xfrm>
        </p:spPr>
        <p:txBody>
          <a:bodyPr>
            <a:normAutofit/>
          </a:bodyPr>
          <a:lstStyle/>
          <a:p>
            <a:r>
              <a:rPr kumimoji="1" lang="ja-JP" altLang="en-US" sz="2400" dirty="0"/>
              <a:t>大きなピークをとったのち，塗膜成長とともに漸次的に減少していく</a:t>
            </a:r>
            <a:endParaRPr kumimoji="1" lang="en-US" altLang="ja-JP" sz="2400" dirty="0"/>
          </a:p>
          <a:p>
            <a:r>
              <a:rPr kumimoji="1" lang="ja-JP" altLang="en-US" sz="2400" dirty="0"/>
              <a:t>実験結果と同じ結果</a:t>
            </a:r>
            <a:r>
              <a:rPr lang="ja-JP" altLang="en-US" sz="2400" dirty="0"/>
              <a:t>が得られた</a:t>
            </a:r>
            <a:endParaRPr kumimoji="1" lang="en-US" altLang="ja-JP" sz="2400" dirty="0"/>
          </a:p>
        </p:txBody>
      </p:sp>
      <p:sp>
        <p:nvSpPr>
          <p:cNvPr id="6" name="コンテンツ プレースホルダー 4"/>
          <p:cNvSpPr txBox="1">
            <a:spLocks/>
          </p:cNvSpPr>
          <p:nvPr/>
        </p:nvSpPr>
        <p:spPr>
          <a:xfrm>
            <a:off x="1043608" y="1775498"/>
            <a:ext cx="2304256" cy="59837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dirty="0"/>
              <a:t>【250V</a:t>
            </a:r>
            <a:r>
              <a:rPr lang="ja-JP" altLang="en-US" dirty="0" err="1"/>
              <a:t>，</a:t>
            </a:r>
            <a:r>
              <a:rPr lang="en-US" altLang="ja-JP" dirty="0"/>
              <a:t>180</a:t>
            </a:r>
            <a:r>
              <a:rPr lang="ja-JP" altLang="en-US" dirty="0"/>
              <a:t>秒</a:t>
            </a:r>
            <a:r>
              <a:rPr lang="en-US" altLang="ja-JP" dirty="0"/>
              <a:t>】</a:t>
            </a:r>
            <a:endParaRPr lang="ja-JP" altLang="en-US" dirty="0"/>
          </a:p>
        </p:txBody>
      </p:sp>
      <p:sp>
        <p:nvSpPr>
          <p:cNvPr id="7" name="コンテンツ プレースホルダー 4"/>
          <p:cNvSpPr txBox="1">
            <a:spLocks/>
          </p:cNvSpPr>
          <p:nvPr/>
        </p:nvSpPr>
        <p:spPr>
          <a:xfrm>
            <a:off x="5724128" y="1775498"/>
            <a:ext cx="2304256" cy="59837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dirty="0"/>
              <a:t>【100V</a:t>
            </a:r>
            <a:r>
              <a:rPr lang="ja-JP" altLang="en-US" dirty="0" err="1"/>
              <a:t>，</a:t>
            </a:r>
            <a:r>
              <a:rPr lang="en-US" altLang="ja-JP" dirty="0"/>
              <a:t>180</a:t>
            </a:r>
            <a:r>
              <a:rPr lang="ja-JP" altLang="en-US" dirty="0"/>
              <a:t>秒</a:t>
            </a:r>
            <a:r>
              <a:rPr lang="en-US" altLang="ja-JP" dirty="0"/>
              <a:t>】</a:t>
            </a:r>
            <a:endParaRPr lang="ja-JP" altLang="en-US" dirty="0"/>
          </a:p>
        </p:txBody>
      </p:sp>
      <p:pic>
        <p:nvPicPr>
          <p:cNvPr id="8" name="Picture 2" descr="C:\Documents and Settings\tetsu\デスクトップ\tmpfigs\one_plate_100.cd.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040" y="2291161"/>
            <a:ext cx="3744416" cy="265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3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結果（印加電圧と最終膜厚）</a:t>
            </a:r>
          </a:p>
        </p:txBody>
      </p:sp>
      <p:pic>
        <p:nvPicPr>
          <p:cNvPr id="5122" name="Picture 2" descr="C:\Documents and Settings\tetsu\デスクトップ\tmpfigs\one-plate.pt_en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1640" y="1268760"/>
            <a:ext cx="5832648" cy="4441709"/>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4"/>
          <p:cNvSpPr>
            <a:spLocks noGrp="1"/>
          </p:cNvSpPr>
          <p:nvPr>
            <p:ph idx="1"/>
          </p:nvPr>
        </p:nvSpPr>
        <p:spPr>
          <a:xfrm>
            <a:off x="1043608" y="5710469"/>
            <a:ext cx="7344816" cy="886883"/>
          </a:xfrm>
        </p:spPr>
        <p:txBody>
          <a:bodyPr>
            <a:normAutofit/>
          </a:bodyPr>
          <a:lstStyle/>
          <a:p>
            <a:r>
              <a:rPr kumimoji="1" lang="ja-JP" altLang="en-US" sz="2400" dirty="0"/>
              <a:t>印加電圧が異なる場合について実験結果とおよそ同じ結果が得られている</a:t>
            </a:r>
          </a:p>
        </p:txBody>
      </p:sp>
    </p:spTree>
    <p:extLst>
      <p:ext uri="{BB962C8B-B14F-4D97-AF65-F5344CB8AC3E}">
        <p14:creationId xmlns:p14="http://schemas.microsoft.com/office/powerpoint/2010/main" val="2226532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数値シミュレーション</a:t>
            </a:r>
            <a:r>
              <a:rPr kumimoji="1" lang="en-US" altLang="ja-JP" dirty="0"/>
              <a:t>-4</a:t>
            </a:r>
            <a:r>
              <a:rPr kumimoji="1" lang="ja-JP" altLang="en-US" dirty="0"/>
              <a:t>枚</a:t>
            </a:r>
            <a:r>
              <a:rPr kumimoji="1" lang="en-US" altLang="ja-JP" dirty="0"/>
              <a:t>BOX</a:t>
            </a:r>
            <a:endParaRPr kumimoji="1" lang="ja-JP" altLang="en-US" dirty="0"/>
          </a:p>
        </p:txBody>
      </p:sp>
      <p:pic>
        <p:nvPicPr>
          <p:cNvPr id="4098" name="Picture 2" descr="C:\Documents and Settings\tetsu\デスクトップ\texclip\texclip20110113135143.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221087"/>
            <a:ext cx="7200800" cy="25169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tetsu\デスクトップ\setting_voltage.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9702" y="1565316"/>
            <a:ext cx="3597412" cy="2540233"/>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4"/>
          <p:cNvSpPr txBox="1">
            <a:spLocks/>
          </p:cNvSpPr>
          <p:nvPr/>
        </p:nvSpPr>
        <p:spPr>
          <a:xfrm>
            <a:off x="4860032" y="1177992"/>
            <a:ext cx="1368152" cy="4695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印加電圧</a:t>
            </a:r>
            <a:endParaRPr lang="en-US" altLang="ja-JP" sz="2400" dirty="0"/>
          </a:p>
        </p:txBody>
      </p:sp>
      <p:pic>
        <p:nvPicPr>
          <p:cNvPr id="3" name="Picture 2" descr="4box"/>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9592" y="1340768"/>
            <a:ext cx="3096344" cy="264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コンテンツ プレースホルダー 4"/>
          <p:cNvSpPr>
            <a:spLocks noGrp="1"/>
          </p:cNvSpPr>
          <p:nvPr>
            <p:ph idx="1"/>
          </p:nvPr>
        </p:nvSpPr>
        <p:spPr>
          <a:xfrm>
            <a:off x="1547664" y="3212976"/>
            <a:ext cx="1998599" cy="452768"/>
          </a:xfrm>
        </p:spPr>
        <p:txBody>
          <a:bodyPr>
            <a:normAutofit fontScale="92500"/>
          </a:bodyPr>
          <a:lstStyle/>
          <a:p>
            <a:pPr marL="0" indent="0">
              <a:buNone/>
            </a:pPr>
            <a:r>
              <a:rPr lang="ja-JP" altLang="en-US" sz="2400" dirty="0"/>
              <a:t>オモテ　</a:t>
            </a:r>
            <a:r>
              <a:rPr kumimoji="1" lang="en-US" altLang="ja-JP" sz="2400" dirty="0"/>
              <a:t>A</a:t>
            </a:r>
            <a:r>
              <a:rPr lang="ja-JP" altLang="en-US" sz="2400" dirty="0"/>
              <a:t> </a:t>
            </a:r>
            <a:r>
              <a:rPr kumimoji="1" lang="en-US" altLang="ja-JP" sz="2400" dirty="0"/>
              <a:t>C E G</a:t>
            </a:r>
            <a:endParaRPr kumimoji="1" lang="ja-JP" altLang="en-US" sz="2400" dirty="0"/>
          </a:p>
        </p:txBody>
      </p:sp>
      <p:sp>
        <p:nvSpPr>
          <p:cNvPr id="9" name="コンテンツ プレースホルダー 4"/>
          <p:cNvSpPr txBox="1">
            <a:spLocks/>
          </p:cNvSpPr>
          <p:nvPr/>
        </p:nvSpPr>
        <p:spPr>
          <a:xfrm>
            <a:off x="1835696" y="3531576"/>
            <a:ext cx="1998599" cy="4527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400" dirty="0"/>
              <a:t>ウラ　</a:t>
            </a:r>
            <a:r>
              <a:rPr lang="en-US" altLang="ja-JP" sz="2400" dirty="0"/>
              <a:t>B D F H</a:t>
            </a:r>
            <a:endParaRPr lang="ja-JP" altLang="en-US" sz="2400" dirty="0"/>
          </a:p>
        </p:txBody>
      </p:sp>
    </p:spTree>
    <p:extLst>
      <p:ext uri="{BB962C8B-B14F-4D97-AF65-F5344CB8AC3E}">
        <p14:creationId xmlns:p14="http://schemas.microsoft.com/office/powerpoint/2010/main" val="84742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r>
              <a:rPr lang="ja-JP" altLang="en-US" dirty="0"/>
              <a:t>（</a:t>
            </a:r>
            <a:r>
              <a:rPr kumimoji="1" lang="ja-JP" altLang="en-US" dirty="0"/>
              <a:t>膜厚の時間変化）</a:t>
            </a:r>
          </a:p>
        </p:txBody>
      </p:sp>
      <p:pic>
        <p:nvPicPr>
          <p:cNvPr id="5" name="4box-ACEG.p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786" r="34409" b="9134"/>
          <a:stretch/>
        </p:blipFill>
        <p:spPr>
          <a:xfrm>
            <a:off x="395537" y="2035523"/>
            <a:ext cx="2952327" cy="3985765"/>
          </a:xfrm>
          <a:prstGeom prst="rect">
            <a:avLst/>
          </a:prstGeom>
        </p:spPr>
      </p:pic>
      <p:pic>
        <p:nvPicPr>
          <p:cNvPr id="6" name="4box-BDFH.pt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1111" r="7143" b="10175"/>
          <a:stretch/>
        </p:blipFill>
        <p:spPr>
          <a:xfrm>
            <a:off x="3919567" y="2179538"/>
            <a:ext cx="4396850" cy="3746321"/>
          </a:xfrm>
          <a:prstGeom prst="rect">
            <a:avLst/>
          </a:prstGeom>
        </p:spPr>
      </p:pic>
      <p:sp>
        <p:nvSpPr>
          <p:cNvPr id="7" name="コンテンツ プレースホルダー 4"/>
          <p:cNvSpPr>
            <a:spLocks noGrp="1"/>
          </p:cNvSpPr>
          <p:nvPr>
            <p:ph idx="1"/>
          </p:nvPr>
        </p:nvSpPr>
        <p:spPr>
          <a:xfrm>
            <a:off x="413161" y="1628800"/>
            <a:ext cx="2790687" cy="576064"/>
          </a:xfrm>
        </p:spPr>
        <p:txBody>
          <a:bodyPr>
            <a:normAutofit/>
          </a:bodyPr>
          <a:lstStyle/>
          <a:p>
            <a:pPr marL="0" indent="0">
              <a:buNone/>
            </a:pPr>
            <a:r>
              <a:rPr kumimoji="1" lang="en-US" altLang="ja-JP" sz="2400" dirty="0"/>
              <a:t>A</a:t>
            </a:r>
            <a:r>
              <a:rPr kumimoji="1" lang="ja-JP" altLang="en-US" sz="2400" dirty="0"/>
              <a:t>面，</a:t>
            </a:r>
            <a:r>
              <a:rPr kumimoji="1" lang="en-US" altLang="ja-JP" sz="2400" dirty="0"/>
              <a:t>C</a:t>
            </a:r>
            <a:r>
              <a:rPr kumimoji="1" lang="ja-JP" altLang="en-US" sz="2400" dirty="0"/>
              <a:t>面，</a:t>
            </a:r>
            <a:r>
              <a:rPr kumimoji="1" lang="en-US" altLang="ja-JP" sz="2400" dirty="0"/>
              <a:t>E</a:t>
            </a:r>
            <a:r>
              <a:rPr kumimoji="1" lang="ja-JP" altLang="en-US" sz="2400" dirty="0"/>
              <a:t>面，</a:t>
            </a:r>
            <a:r>
              <a:rPr kumimoji="1" lang="en-US" altLang="ja-JP" sz="2400" dirty="0"/>
              <a:t>G</a:t>
            </a:r>
            <a:r>
              <a:rPr kumimoji="1" lang="ja-JP" altLang="en-US" sz="2400" dirty="0"/>
              <a:t>面</a:t>
            </a:r>
          </a:p>
        </p:txBody>
      </p:sp>
      <p:sp>
        <p:nvSpPr>
          <p:cNvPr id="8" name="コンテンツ プレースホルダー 4"/>
          <p:cNvSpPr txBox="1">
            <a:spLocks/>
          </p:cNvSpPr>
          <p:nvPr/>
        </p:nvSpPr>
        <p:spPr>
          <a:xfrm>
            <a:off x="3941553" y="1772816"/>
            <a:ext cx="2790687"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B</a:t>
            </a:r>
            <a:r>
              <a:rPr lang="ja-JP" altLang="en-US" sz="2400" dirty="0"/>
              <a:t>面，</a:t>
            </a:r>
            <a:r>
              <a:rPr lang="en-US" altLang="ja-JP" sz="2400" dirty="0"/>
              <a:t>D</a:t>
            </a:r>
            <a:r>
              <a:rPr lang="ja-JP" altLang="en-US" sz="2400" dirty="0"/>
              <a:t>面，</a:t>
            </a:r>
            <a:r>
              <a:rPr lang="en-US" altLang="ja-JP" sz="2400" dirty="0"/>
              <a:t>F</a:t>
            </a:r>
            <a:r>
              <a:rPr lang="ja-JP" altLang="en-US" sz="2400" dirty="0"/>
              <a:t>面，</a:t>
            </a:r>
            <a:r>
              <a:rPr lang="en-US" altLang="ja-JP" sz="2400" dirty="0"/>
              <a:t>H</a:t>
            </a:r>
            <a:r>
              <a:rPr lang="ja-JP" altLang="en-US" sz="2400" dirty="0"/>
              <a:t>面</a:t>
            </a:r>
          </a:p>
        </p:txBody>
      </p:sp>
      <p:sp>
        <p:nvSpPr>
          <p:cNvPr id="9" name="コンテンツ プレースホルダー 4"/>
          <p:cNvSpPr txBox="1">
            <a:spLocks/>
          </p:cNvSpPr>
          <p:nvPr/>
        </p:nvSpPr>
        <p:spPr>
          <a:xfrm>
            <a:off x="107504" y="1268760"/>
            <a:ext cx="1630175"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a:t>
            </a:r>
            <a:r>
              <a:rPr lang="ja-JP" altLang="en-US" sz="2400" dirty="0"/>
              <a:t>オモテ面</a:t>
            </a:r>
            <a:r>
              <a:rPr lang="en-US" altLang="ja-JP" sz="2400" dirty="0"/>
              <a:t>】</a:t>
            </a:r>
            <a:endParaRPr lang="ja-JP" altLang="en-US" sz="2400" dirty="0"/>
          </a:p>
        </p:txBody>
      </p:sp>
      <p:sp>
        <p:nvSpPr>
          <p:cNvPr id="10" name="コンテンツ プレースホルダー 4"/>
          <p:cNvSpPr txBox="1">
            <a:spLocks/>
          </p:cNvSpPr>
          <p:nvPr/>
        </p:nvSpPr>
        <p:spPr>
          <a:xfrm>
            <a:off x="3563888" y="1268760"/>
            <a:ext cx="1630175"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a:t>【</a:t>
            </a:r>
            <a:r>
              <a:rPr lang="ja-JP" altLang="en-US" sz="2400" dirty="0"/>
              <a:t>ウラ面</a:t>
            </a:r>
            <a:r>
              <a:rPr lang="en-US" altLang="ja-JP" sz="2400" dirty="0"/>
              <a:t>】</a:t>
            </a:r>
            <a:endParaRPr lang="ja-JP" altLang="en-US" sz="2400" dirty="0"/>
          </a:p>
        </p:txBody>
      </p:sp>
      <p:sp>
        <p:nvSpPr>
          <p:cNvPr id="11" name="コンテンツ プレースホルダー 4"/>
          <p:cNvSpPr txBox="1">
            <a:spLocks/>
          </p:cNvSpPr>
          <p:nvPr/>
        </p:nvSpPr>
        <p:spPr>
          <a:xfrm>
            <a:off x="683568" y="5962957"/>
            <a:ext cx="7344816" cy="63439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アノードに近い面ほど膜厚が大きいという定性的に正しい結果が得られている</a:t>
            </a:r>
          </a:p>
        </p:txBody>
      </p:sp>
    </p:spTree>
    <p:extLst>
      <p:ext uri="{BB962C8B-B14F-4D97-AF65-F5344CB8AC3E}">
        <p14:creationId xmlns:p14="http://schemas.microsoft.com/office/powerpoint/2010/main" val="15764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5"/>
                                        </p:tgtEl>
                                      </p:cBhvr>
                                    </p:cmd>
                                  </p:childTnLst>
                                </p:cTn>
                              </p:par>
                              <p:par>
                                <p:cTn id="7" presetID="1" presetClass="mediacall" presetSubtype="0" fill="hold" nodeType="withEffect">
                                  <p:stCondLst>
                                    <p:cond delay="0"/>
                                  </p:stCondLst>
                                  <p:childTnLst>
                                    <p:cmd type="call" cmd="playFrom(0.0)">
                                      <p:cBhvr>
                                        <p:cTn id="8"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数値シミュレーション</a:t>
            </a:r>
            <a:r>
              <a:rPr kumimoji="1" lang="en-US" altLang="ja-JP" dirty="0"/>
              <a:t>-</a:t>
            </a:r>
            <a:r>
              <a:rPr lang="ja-JP" altLang="en-US" dirty="0"/>
              <a:t>筒状</a:t>
            </a:r>
            <a:r>
              <a:rPr kumimoji="1" lang="ja-JP" altLang="en-US" dirty="0"/>
              <a:t>部材</a:t>
            </a:r>
            <a:r>
              <a:rPr kumimoji="1" lang="ja-JP" altLang="en-US" sz="3600" dirty="0"/>
              <a:t>（穴</a:t>
            </a:r>
            <a:r>
              <a:rPr kumimoji="1" lang="en-US" altLang="ja-JP" sz="3600" dirty="0"/>
              <a:t>1</a:t>
            </a:r>
            <a:r>
              <a:rPr kumimoji="1" lang="ja-JP" altLang="en-US" sz="3600" dirty="0"/>
              <a:t>つ）</a:t>
            </a:r>
          </a:p>
        </p:txBody>
      </p:sp>
      <p:pic>
        <p:nvPicPr>
          <p:cNvPr id="4098" name="Picture 2" descr="C:\Documents and Settings\tetsu\デスクトップ\texclip\texclip20110113135143.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221087"/>
            <a:ext cx="7200800" cy="25169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Documents and Settings\tetsu\デスクトップ\shill.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991910" y="528370"/>
            <a:ext cx="28396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tetsu\デスクトップ\shill_onehole.bmp"/>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5666316" y="552492"/>
            <a:ext cx="2286247" cy="433086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2555776" y="2394200"/>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4644006" y="1484784"/>
            <a:ext cx="4330865" cy="252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 name="直線コネクタ 7"/>
          <p:cNvCxnSpPr/>
          <p:nvPr/>
        </p:nvCxnSpPr>
        <p:spPr>
          <a:xfrm flipV="1">
            <a:off x="3347864" y="1484784"/>
            <a:ext cx="1296142" cy="9094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347864" y="2898256"/>
            <a:ext cx="1296142" cy="11068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下矢印 11"/>
          <p:cNvSpPr/>
          <p:nvPr/>
        </p:nvSpPr>
        <p:spPr>
          <a:xfrm>
            <a:off x="8035859" y="1939492"/>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円/楕円 12"/>
          <p:cNvSpPr/>
          <p:nvPr/>
        </p:nvSpPr>
        <p:spPr>
          <a:xfrm>
            <a:off x="7833389" y="2370767"/>
            <a:ext cx="576064" cy="593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3808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結果</a:t>
            </a:r>
            <a:r>
              <a:rPr lang="ja-JP" altLang="en-US" dirty="0"/>
              <a:t>（電流密度</a:t>
            </a:r>
            <a:r>
              <a:rPr kumimoji="1" lang="ja-JP" altLang="en-US" dirty="0"/>
              <a:t>の時間変化）</a:t>
            </a:r>
          </a:p>
        </p:txBody>
      </p:sp>
      <p:pic>
        <p:nvPicPr>
          <p:cNvPr id="4" name="shill_one_hole_hilight.c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5616" y="1484784"/>
            <a:ext cx="6650037" cy="4525963"/>
          </a:xfrm>
        </p:spPr>
      </p:pic>
      <p:sp>
        <p:nvSpPr>
          <p:cNvPr id="5" name="コンテンツ プレースホルダー 4"/>
          <p:cNvSpPr txBox="1">
            <a:spLocks/>
          </p:cNvSpPr>
          <p:nvPr/>
        </p:nvSpPr>
        <p:spPr>
          <a:xfrm>
            <a:off x="683568" y="6106973"/>
            <a:ext cx="7344816" cy="63439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穴の近くから筒の先端に向かって，電流密度の集中している箇所（塗装が最も進んでいる箇所）が移動していく</a:t>
            </a:r>
          </a:p>
        </p:txBody>
      </p:sp>
    </p:spTree>
    <p:extLst>
      <p:ext uri="{BB962C8B-B14F-4D97-AF65-F5344CB8AC3E}">
        <p14:creationId xmlns:p14="http://schemas.microsoft.com/office/powerpoint/2010/main" val="42678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r>
              <a:rPr lang="ja-JP" altLang="en-US" dirty="0"/>
              <a:t>（</a:t>
            </a:r>
            <a:r>
              <a:rPr kumimoji="1" lang="ja-JP" altLang="en-US" dirty="0"/>
              <a:t>膜厚の時間変化）</a:t>
            </a:r>
          </a:p>
        </p:txBody>
      </p:sp>
      <p:pic>
        <p:nvPicPr>
          <p:cNvPr id="4" name="shill_one_hole.p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20052"/>
          <a:stretch/>
        </p:blipFill>
        <p:spPr>
          <a:xfrm>
            <a:off x="755576" y="1484784"/>
            <a:ext cx="7560840" cy="4114005"/>
          </a:xfrm>
        </p:spPr>
      </p:pic>
      <p:sp>
        <p:nvSpPr>
          <p:cNvPr id="5" name="コンテンツ プレースホルダー 4"/>
          <p:cNvSpPr txBox="1">
            <a:spLocks/>
          </p:cNvSpPr>
          <p:nvPr/>
        </p:nvSpPr>
        <p:spPr>
          <a:xfrm>
            <a:off x="611560" y="5688632"/>
            <a:ext cx="8208912" cy="112474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穴の近くから順に塗膜が成長している</a:t>
            </a:r>
            <a:endParaRPr lang="en-US" altLang="ja-JP" sz="2400" dirty="0"/>
          </a:p>
          <a:p>
            <a:r>
              <a:rPr lang="ja-JP" altLang="en-US" sz="2400" dirty="0"/>
              <a:t>筒の先端は塗装されていない</a:t>
            </a:r>
            <a:endParaRPr lang="en-US" altLang="ja-JP" sz="2400" dirty="0"/>
          </a:p>
          <a:p>
            <a:r>
              <a:rPr lang="ja-JP" altLang="en-US" sz="2400" dirty="0"/>
              <a:t>穴の個数や位置などを変えてシミュレーションし，最適化することも可能</a:t>
            </a:r>
          </a:p>
        </p:txBody>
      </p:sp>
    </p:spTree>
    <p:extLst>
      <p:ext uri="{BB962C8B-B14F-4D97-AF65-F5344CB8AC3E}">
        <p14:creationId xmlns:p14="http://schemas.microsoft.com/office/powerpoint/2010/main" val="90413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数値シミュレーション</a:t>
            </a:r>
            <a:r>
              <a:rPr kumimoji="1" lang="en-US" altLang="ja-JP" dirty="0"/>
              <a:t>-</a:t>
            </a:r>
            <a:r>
              <a:rPr kumimoji="1" lang="ja-JP" altLang="en-US" dirty="0"/>
              <a:t>筒状部材</a:t>
            </a:r>
            <a:r>
              <a:rPr kumimoji="1" lang="ja-JP" altLang="en-US" sz="3600" dirty="0"/>
              <a:t>（穴</a:t>
            </a:r>
            <a:r>
              <a:rPr kumimoji="1" lang="en-US" altLang="ja-JP" sz="3600" dirty="0"/>
              <a:t>3</a:t>
            </a:r>
            <a:r>
              <a:rPr kumimoji="1" lang="ja-JP" altLang="en-US" sz="3600" dirty="0"/>
              <a:t>つ）</a:t>
            </a:r>
          </a:p>
        </p:txBody>
      </p:sp>
      <p:pic>
        <p:nvPicPr>
          <p:cNvPr id="4" name="Picture 5" descr="C:\Documents and Settings\tetsu\デスクトップ\shill_3holes.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07" r="7747"/>
          <a:stretch/>
        </p:blipFill>
        <p:spPr bwMode="auto">
          <a:xfrm rot="5400000">
            <a:off x="2407336" y="328232"/>
            <a:ext cx="4227442" cy="8454813"/>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3707904" y="4270004"/>
            <a:ext cx="608951" cy="57126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3714339" y="3313539"/>
            <a:ext cx="332155" cy="896309"/>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6987385" y="2771795"/>
            <a:ext cx="608951" cy="585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a:off x="7086661" y="1875486"/>
            <a:ext cx="332155" cy="8963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05825" y="5805264"/>
            <a:ext cx="670290" cy="58519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554502" y="4841272"/>
            <a:ext cx="332155" cy="896309"/>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コンテンツ プレースホルダー 4"/>
          <p:cNvSpPr txBox="1">
            <a:spLocks/>
          </p:cNvSpPr>
          <p:nvPr/>
        </p:nvSpPr>
        <p:spPr>
          <a:xfrm>
            <a:off x="337756" y="1761268"/>
            <a:ext cx="4248472" cy="562372"/>
          </a:xfrm>
          <a:prstGeom prst="rect">
            <a:avLst/>
          </a:prstGeom>
          <a:ln w="38100">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中央と先端に１つずつ穴を追加</a:t>
            </a:r>
          </a:p>
        </p:txBody>
      </p:sp>
    </p:spTree>
    <p:extLst>
      <p:ext uri="{BB962C8B-B14F-4D97-AF65-F5344CB8AC3E}">
        <p14:creationId xmlns:p14="http://schemas.microsoft.com/office/powerpoint/2010/main" val="2128836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r>
              <a:rPr lang="ja-JP" altLang="en-US" dirty="0"/>
              <a:t>（</a:t>
            </a:r>
            <a:r>
              <a:rPr kumimoji="1" lang="ja-JP" altLang="en-US" dirty="0"/>
              <a:t>膜厚の時間変化）</a:t>
            </a:r>
          </a:p>
        </p:txBody>
      </p:sp>
      <p:sp>
        <p:nvSpPr>
          <p:cNvPr id="5" name="コンテンツ プレースホルダー 4"/>
          <p:cNvSpPr txBox="1">
            <a:spLocks/>
          </p:cNvSpPr>
          <p:nvPr/>
        </p:nvSpPr>
        <p:spPr>
          <a:xfrm>
            <a:off x="611560" y="5688632"/>
            <a:ext cx="8208912" cy="112474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穴の近くから順に塗膜が成長している</a:t>
            </a:r>
            <a:endParaRPr lang="en-US" altLang="ja-JP" sz="2400" dirty="0"/>
          </a:p>
          <a:p>
            <a:r>
              <a:rPr lang="ja-JP" altLang="en-US" sz="2400" dirty="0"/>
              <a:t>筒の先端は塗装されていない</a:t>
            </a:r>
            <a:endParaRPr lang="en-US" altLang="ja-JP" sz="2400" dirty="0"/>
          </a:p>
          <a:p>
            <a:r>
              <a:rPr lang="ja-JP" altLang="en-US" sz="2400" dirty="0"/>
              <a:t>穴の個数や位置などを変えてシミュレーションし，最適化することも可能</a:t>
            </a:r>
          </a:p>
        </p:txBody>
      </p:sp>
      <p:pic>
        <p:nvPicPr>
          <p:cNvPr id="7" name="shill_3holes.p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87624" y="1366771"/>
            <a:ext cx="6350148" cy="4321861"/>
          </a:xfrm>
        </p:spPr>
      </p:pic>
    </p:spTree>
    <p:extLst>
      <p:ext uri="{BB962C8B-B14F-4D97-AF65-F5344CB8AC3E}">
        <p14:creationId xmlns:p14="http://schemas.microsoft.com/office/powerpoint/2010/main" val="18591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被塗装物が電解槽中を移動する</a:t>
            </a:r>
            <a:br>
              <a:rPr kumimoji="1" lang="en-US" altLang="ja-JP" dirty="0"/>
            </a:br>
            <a:r>
              <a:rPr kumimoji="1" lang="ja-JP" altLang="en-US" dirty="0"/>
              <a:t>シミュレーション</a:t>
            </a:r>
          </a:p>
        </p:txBody>
      </p:sp>
      <p:sp>
        <p:nvSpPr>
          <p:cNvPr id="8" name="コンテンツ プレースホルダー 4"/>
          <p:cNvSpPr txBox="1">
            <a:spLocks/>
          </p:cNvSpPr>
          <p:nvPr/>
        </p:nvSpPr>
        <p:spPr>
          <a:xfrm>
            <a:off x="37592" y="1306902"/>
            <a:ext cx="237416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a:t>【</a:t>
            </a:r>
            <a:r>
              <a:rPr lang="ja-JP" altLang="en-US" dirty="0"/>
              <a:t>問題設定</a:t>
            </a:r>
            <a:r>
              <a:rPr lang="en-US" altLang="ja-JP" dirty="0"/>
              <a:t>】</a:t>
            </a:r>
            <a:endParaRPr lang="ja-JP" altLang="en-US" dirty="0"/>
          </a:p>
        </p:txBody>
      </p:sp>
      <p:pic>
        <p:nvPicPr>
          <p:cNvPr id="12290" name="Picture 2" descr="C:\Documents and Settings\tetsu\デスクトップ\car_geometry_all.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1967303"/>
            <a:ext cx="8739229" cy="2664296"/>
          </a:xfrm>
          <a:prstGeom prst="rect">
            <a:avLst/>
          </a:prstGeom>
          <a:noFill/>
          <a:extLst>
            <a:ext uri="{909E8E84-426E-40DD-AFC4-6F175D3DCCD1}">
              <a14:hiddenFill xmlns:a14="http://schemas.microsoft.com/office/drawing/2010/main">
                <a:solidFill>
                  <a:srgbClr val="FFFFFF"/>
                </a:solidFill>
              </a14:hiddenFill>
            </a:ext>
          </a:extLst>
        </p:spPr>
      </p:pic>
      <p:sp>
        <p:nvSpPr>
          <p:cNvPr id="9" name="右矢印 8"/>
          <p:cNvSpPr/>
          <p:nvPr/>
        </p:nvSpPr>
        <p:spPr>
          <a:xfrm rot="10800000">
            <a:off x="5292080" y="2348881"/>
            <a:ext cx="1224136" cy="36004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10800000">
            <a:off x="5375340" y="3717033"/>
            <a:ext cx="1224136" cy="36004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282932" y="2747459"/>
            <a:ext cx="612068" cy="1656184"/>
          </a:xfrm>
          <a:prstGeom prst="downArrow">
            <a:avLst/>
          </a:prstGeom>
          <a:solidFill>
            <a:schemeClr val="accent2"/>
          </a:solidFill>
          <a:ln>
            <a:noFill/>
          </a:ln>
          <a:scene3d>
            <a:camera prst="orthographicFront">
              <a:rot lat="17399987" lon="0" rev="0"/>
            </a:camera>
            <a:lightRig rig="threePt" dir="t"/>
          </a:scene3d>
          <a:sp3d>
            <a:bevelB h="165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4"/>
          <p:cNvSpPr>
            <a:spLocks noGrp="1"/>
          </p:cNvSpPr>
          <p:nvPr>
            <p:ph idx="1"/>
          </p:nvPr>
        </p:nvSpPr>
        <p:spPr>
          <a:xfrm>
            <a:off x="35496" y="4869160"/>
            <a:ext cx="8964489" cy="1800200"/>
          </a:xfrm>
        </p:spPr>
        <p:txBody>
          <a:bodyPr>
            <a:normAutofit fontScale="92500"/>
          </a:bodyPr>
          <a:lstStyle/>
          <a:p>
            <a:r>
              <a:rPr kumimoji="1" lang="ja-JP" altLang="en-US" sz="2400" dirty="0"/>
              <a:t>電解槽中をボディが移動する様子を模擬</a:t>
            </a:r>
            <a:endParaRPr kumimoji="1" lang="en-US" altLang="ja-JP" sz="2400" dirty="0"/>
          </a:p>
          <a:p>
            <a:r>
              <a:rPr lang="ja-JP" altLang="en-US" sz="2400" dirty="0"/>
              <a:t>左右に</a:t>
            </a:r>
            <a:r>
              <a:rPr lang="en-US" altLang="ja-JP" sz="2400" dirty="0"/>
              <a:t>4</a:t>
            </a:r>
            <a:r>
              <a:rPr lang="ja-JP" altLang="en-US" sz="2400" dirty="0"/>
              <a:t>本の円柱状の電極を配置</a:t>
            </a:r>
            <a:endParaRPr lang="en-US" altLang="ja-JP" sz="2400" dirty="0"/>
          </a:p>
          <a:p>
            <a:r>
              <a:rPr lang="ja-JP" altLang="en-US" sz="2400" dirty="0"/>
              <a:t>従来の方法（</a:t>
            </a:r>
            <a:r>
              <a:rPr lang="en-US" altLang="ja-JP" sz="2400" dirty="0"/>
              <a:t>FEM</a:t>
            </a:r>
            <a:r>
              <a:rPr lang="ja-JP" altLang="en-US" sz="2400" dirty="0" err="1"/>
              <a:t>，</a:t>
            </a:r>
            <a:r>
              <a:rPr lang="en-US" altLang="ja-JP" sz="2400" dirty="0"/>
              <a:t>FVM</a:t>
            </a:r>
            <a:r>
              <a:rPr lang="ja-JP" altLang="en-US" sz="2400" dirty="0"/>
              <a:t>など）では困難だった，境界要素法（</a:t>
            </a:r>
            <a:r>
              <a:rPr lang="en-US" altLang="ja-JP" sz="2400" dirty="0"/>
              <a:t>BEM</a:t>
            </a:r>
            <a:r>
              <a:rPr lang="ja-JP" altLang="en-US" sz="2400" dirty="0"/>
              <a:t>）によって塗装ラインでボディが移動していくシミュレーションが容易になった</a:t>
            </a:r>
            <a:endParaRPr lang="en-US" altLang="ja-JP" sz="2400" dirty="0"/>
          </a:p>
          <a:p>
            <a:endParaRPr lang="en-US" altLang="ja-JP" sz="2400" dirty="0"/>
          </a:p>
          <a:p>
            <a:endParaRPr kumimoji="1" lang="ja-JP" altLang="en-US" sz="2400" dirty="0"/>
          </a:p>
        </p:txBody>
      </p:sp>
    </p:spTree>
    <p:extLst>
      <p:ext uri="{BB962C8B-B14F-4D97-AF65-F5344CB8AC3E}">
        <p14:creationId xmlns:p14="http://schemas.microsoft.com/office/powerpoint/2010/main" val="354132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電着塗装について</a:t>
            </a:r>
            <a:endParaRPr kumimoji="1" lang="ja-JP" alt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07704" y="1196752"/>
            <a:ext cx="5112568" cy="211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コンテンツ プレースホルダー 2"/>
          <p:cNvSpPr txBox="1">
            <a:spLocks/>
          </p:cNvSpPr>
          <p:nvPr/>
        </p:nvSpPr>
        <p:spPr>
          <a:xfrm>
            <a:off x="7065434" y="2919717"/>
            <a:ext cx="2043547"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050" dirty="0"/>
              <a:t>(</a:t>
            </a:r>
            <a:r>
              <a:rPr lang="en-US" altLang="ja-JP" sz="1050" dirty="0">
                <a:hlinkClick r:id="rId4"/>
              </a:rPr>
              <a:t>http://www.rodip.com.br/</a:t>
            </a:r>
            <a:r>
              <a:rPr lang="ja-JP" altLang="en-US" sz="1050" dirty="0"/>
              <a:t>より</a:t>
            </a:r>
            <a:r>
              <a:rPr lang="en-US" altLang="ja-JP" sz="1050" dirty="0"/>
              <a:t>)</a:t>
            </a:r>
          </a:p>
        </p:txBody>
      </p:sp>
      <p:sp>
        <p:nvSpPr>
          <p:cNvPr id="8" name="コンテンツ プレースホルダー 2"/>
          <p:cNvSpPr>
            <a:spLocks noGrp="1"/>
          </p:cNvSpPr>
          <p:nvPr>
            <p:ph idx="1"/>
          </p:nvPr>
        </p:nvSpPr>
        <p:spPr>
          <a:xfrm>
            <a:off x="527648" y="3384376"/>
            <a:ext cx="8220816" cy="3068960"/>
          </a:xfrm>
        </p:spPr>
        <p:txBody>
          <a:bodyPr>
            <a:noAutofit/>
          </a:bodyPr>
          <a:lstStyle/>
          <a:p>
            <a:r>
              <a:rPr kumimoji="1" lang="ja-JP" altLang="en-US" sz="2000" dirty="0"/>
              <a:t>自動車ボディの下塗り．防食・防錆のため．</a:t>
            </a:r>
            <a:endParaRPr kumimoji="1" lang="en-US" altLang="ja-JP" sz="2000" dirty="0"/>
          </a:p>
          <a:p>
            <a:r>
              <a:rPr lang="ja-JP" altLang="en-US" sz="2000" dirty="0"/>
              <a:t>ボディを電解液中に沈め電流を流し，電気めっきと同じ要領で塗膜を表面に析出させる</a:t>
            </a:r>
            <a:endParaRPr kumimoji="1" lang="en-US" altLang="ja-JP" sz="2000" dirty="0"/>
          </a:p>
          <a:p>
            <a:r>
              <a:rPr lang="ja-JP" altLang="en-US" sz="2000" dirty="0"/>
              <a:t>補強部材が入り組んだ箇所や筒状部材の内部は</a:t>
            </a:r>
            <a:r>
              <a:rPr lang="ja-JP" altLang="en-US" sz="2000" b="1" dirty="0">
                <a:solidFill>
                  <a:schemeClr val="accent2"/>
                </a:solidFill>
              </a:rPr>
              <a:t>塗装されづらい</a:t>
            </a:r>
            <a:endParaRPr lang="en-US" altLang="ja-JP" sz="2000" b="1" dirty="0">
              <a:solidFill>
                <a:schemeClr val="accent2"/>
              </a:solidFill>
            </a:endParaRPr>
          </a:p>
          <a:p>
            <a:r>
              <a:rPr lang="ja-JP" altLang="en-US" sz="2000" dirty="0"/>
              <a:t>塗装されづらい箇所を規定膜厚まで塗装する間に他の部分は必要以上に塗装される</a:t>
            </a:r>
            <a:endParaRPr lang="en-US" altLang="ja-JP" sz="2000" dirty="0"/>
          </a:p>
          <a:p>
            <a:r>
              <a:rPr lang="ja-JP" altLang="en-US" sz="2000" dirty="0"/>
              <a:t>塗料や電力，塗装時間を無駄に消費</a:t>
            </a:r>
            <a:endParaRPr lang="en-US" altLang="ja-JP" sz="2000" dirty="0"/>
          </a:p>
          <a:p>
            <a:r>
              <a:rPr lang="ja-JP" altLang="en-US" sz="2000" dirty="0"/>
              <a:t>その削減が課題となっている</a:t>
            </a:r>
            <a:endParaRPr lang="en-US" altLang="ja-JP" sz="2000" dirty="0"/>
          </a:p>
        </p:txBody>
      </p:sp>
    </p:spTree>
    <p:extLst>
      <p:ext uri="{BB962C8B-B14F-4D97-AF65-F5344CB8AC3E}">
        <p14:creationId xmlns:p14="http://schemas.microsoft.com/office/powerpoint/2010/main" val="301297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被塗装物が電解槽中を移動する</a:t>
            </a:r>
            <a:br>
              <a:rPr kumimoji="1" lang="en-US" altLang="ja-JP" dirty="0"/>
            </a:br>
            <a:r>
              <a:rPr kumimoji="1" lang="ja-JP" altLang="en-US" dirty="0"/>
              <a:t>シミュレーション結果（膜厚分布）</a:t>
            </a:r>
          </a:p>
        </p:txBody>
      </p:sp>
      <p:pic>
        <p:nvPicPr>
          <p:cNvPr id="3" name="ca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484784"/>
            <a:ext cx="7920880" cy="3756917"/>
          </a:xfrm>
          <a:prstGeom prst="rect">
            <a:avLst/>
          </a:prstGeom>
        </p:spPr>
      </p:pic>
      <p:sp>
        <p:nvSpPr>
          <p:cNvPr id="5" name="コンテンツ プレースホルダー 4"/>
          <p:cNvSpPr>
            <a:spLocks noGrp="1"/>
          </p:cNvSpPr>
          <p:nvPr>
            <p:ph idx="1"/>
          </p:nvPr>
        </p:nvSpPr>
        <p:spPr>
          <a:xfrm>
            <a:off x="179511" y="5445224"/>
            <a:ext cx="8784977" cy="1224136"/>
          </a:xfrm>
        </p:spPr>
        <p:txBody>
          <a:bodyPr>
            <a:normAutofit/>
          </a:bodyPr>
          <a:lstStyle/>
          <a:p>
            <a:r>
              <a:rPr kumimoji="1" lang="ja-JP" altLang="en-US" sz="2400" dirty="0"/>
              <a:t>ボディの移動とともに塗装されていく様子が再現されている</a:t>
            </a:r>
            <a:endParaRPr kumimoji="1" lang="en-US" altLang="ja-JP" sz="2400" dirty="0"/>
          </a:p>
          <a:p>
            <a:r>
              <a:rPr lang="ja-JP" altLang="en-US" sz="2400" dirty="0"/>
              <a:t>特に電極に近づいた箇所が塗装される速度がはやい</a:t>
            </a:r>
            <a:endParaRPr lang="en-US" altLang="ja-JP" sz="2400" dirty="0"/>
          </a:p>
        </p:txBody>
      </p:sp>
    </p:spTree>
    <p:extLst>
      <p:ext uri="{BB962C8B-B14F-4D97-AF65-F5344CB8AC3E}">
        <p14:creationId xmlns:p14="http://schemas.microsoft.com/office/powerpoint/2010/main" val="335764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被塗装物が電解槽中を移動する</a:t>
            </a:r>
            <a:br>
              <a:rPr kumimoji="1" lang="en-US" altLang="ja-JP" dirty="0"/>
            </a:br>
            <a:r>
              <a:rPr kumimoji="1" lang="ja-JP" altLang="en-US" dirty="0"/>
              <a:t>シミュレーション</a:t>
            </a:r>
          </a:p>
        </p:txBody>
      </p:sp>
      <p:pic>
        <p:nvPicPr>
          <p:cNvPr id="9218" name="Picture 2" descr="C:\Documents and Settings\tetsu\デスクトップ\tmpfigs\moving_car.en00894.vo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4370" y="2060848"/>
            <a:ext cx="4024134" cy="2872499"/>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4"/>
          <p:cNvSpPr txBox="1">
            <a:spLocks/>
          </p:cNvSpPr>
          <p:nvPr/>
        </p:nvSpPr>
        <p:spPr>
          <a:xfrm>
            <a:off x="5084370" y="1683875"/>
            <a:ext cx="4024134" cy="44898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u="sng" dirty="0"/>
              <a:t>●の点における電位の時間変化</a:t>
            </a:r>
          </a:p>
        </p:txBody>
      </p:sp>
      <p:sp>
        <p:nvSpPr>
          <p:cNvPr id="7" name="コンテンツ プレースホルダー 4"/>
          <p:cNvSpPr>
            <a:spLocks noGrp="1"/>
          </p:cNvSpPr>
          <p:nvPr>
            <p:ph idx="1"/>
          </p:nvPr>
        </p:nvSpPr>
        <p:spPr>
          <a:xfrm>
            <a:off x="755576" y="5157192"/>
            <a:ext cx="7920880" cy="1628800"/>
          </a:xfrm>
        </p:spPr>
        <p:txBody>
          <a:bodyPr>
            <a:normAutofit fontScale="70000" lnSpcReduction="20000"/>
          </a:bodyPr>
          <a:lstStyle/>
          <a:p>
            <a:r>
              <a:rPr kumimoji="1" lang="en-US" altLang="ja-JP" dirty="0"/>
              <a:t>60</a:t>
            </a:r>
            <a:r>
              <a:rPr kumimoji="1" lang="ja-JP" altLang="en-US" dirty="0"/>
              <a:t>秒後と</a:t>
            </a:r>
            <a:r>
              <a:rPr kumimoji="1" lang="en-US" altLang="ja-JP" dirty="0"/>
              <a:t>150</a:t>
            </a:r>
            <a:r>
              <a:rPr kumimoji="1" lang="ja-JP" altLang="en-US" dirty="0"/>
              <a:t>秒後に、被塗装物が電極に近づき電位が大きな値を示している</a:t>
            </a:r>
            <a:endParaRPr kumimoji="1" lang="en-US" altLang="ja-JP" dirty="0"/>
          </a:p>
          <a:p>
            <a:r>
              <a:rPr kumimoji="1" lang="ja-JP" altLang="en-US" dirty="0"/>
              <a:t>実現象に近い状況を再現できた</a:t>
            </a:r>
            <a:endParaRPr kumimoji="1" lang="en-US" altLang="ja-JP" dirty="0"/>
          </a:p>
          <a:p>
            <a:r>
              <a:rPr lang="ja-JP" altLang="en-US" dirty="0"/>
              <a:t>極の配置や数などの異なるパターンで効果を検証することもできる</a:t>
            </a:r>
            <a:endParaRPr lang="en-US" altLang="ja-JP" dirty="0"/>
          </a:p>
        </p:txBody>
      </p:sp>
      <p:pic>
        <p:nvPicPr>
          <p:cNvPr id="8" name="Picture 2" descr="C:\tmp\t60.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496" y="2060848"/>
            <a:ext cx="4896545"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tmp\t150.bmp"/>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496" y="3740573"/>
            <a:ext cx="4896545" cy="984571"/>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4"/>
          <p:cNvSpPr txBox="1">
            <a:spLocks/>
          </p:cNvSpPr>
          <p:nvPr/>
        </p:nvSpPr>
        <p:spPr>
          <a:xfrm>
            <a:off x="1619672" y="2852936"/>
            <a:ext cx="1368152"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a:t>t=60[s]</a:t>
            </a:r>
            <a:endParaRPr lang="ja-JP" altLang="en-US" dirty="0"/>
          </a:p>
        </p:txBody>
      </p:sp>
      <p:sp>
        <p:nvSpPr>
          <p:cNvPr id="11" name="コンテンツ プレースホルダー 4"/>
          <p:cNvSpPr txBox="1">
            <a:spLocks/>
          </p:cNvSpPr>
          <p:nvPr/>
        </p:nvSpPr>
        <p:spPr>
          <a:xfrm>
            <a:off x="1619672" y="4633787"/>
            <a:ext cx="1575792"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dirty="0"/>
              <a:t>t=150[s]</a:t>
            </a:r>
            <a:endParaRPr lang="ja-JP" altLang="en-US" dirty="0"/>
          </a:p>
        </p:txBody>
      </p:sp>
      <p:sp>
        <p:nvSpPr>
          <p:cNvPr id="3" name="下矢印 2"/>
          <p:cNvSpPr/>
          <p:nvPr/>
        </p:nvSpPr>
        <p:spPr>
          <a:xfrm>
            <a:off x="6732240" y="2348880"/>
            <a:ext cx="144016" cy="26953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8316416" y="2276872"/>
            <a:ext cx="144016" cy="26953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8009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結論</a:t>
            </a:r>
          </a:p>
        </p:txBody>
      </p:sp>
      <p:sp>
        <p:nvSpPr>
          <p:cNvPr id="3" name="コンテンツ プレースホルダー 2"/>
          <p:cNvSpPr>
            <a:spLocks noGrp="1"/>
          </p:cNvSpPr>
          <p:nvPr>
            <p:ph idx="1"/>
          </p:nvPr>
        </p:nvSpPr>
        <p:spPr>
          <a:xfrm>
            <a:off x="323528" y="1600200"/>
            <a:ext cx="8568952" cy="5069160"/>
          </a:xfrm>
        </p:spPr>
        <p:txBody>
          <a:bodyPr>
            <a:normAutofit/>
          </a:bodyPr>
          <a:lstStyle/>
          <a:p>
            <a:r>
              <a:rPr lang="ja-JP" altLang="en-US" sz="2000" b="1" dirty="0">
                <a:solidFill>
                  <a:schemeClr val="accent2"/>
                </a:solidFill>
              </a:rPr>
              <a:t>境界要素法</a:t>
            </a:r>
            <a:r>
              <a:rPr lang="ja-JP" altLang="en-US" sz="2000" dirty="0"/>
              <a:t>を用いた電着塗装解析</a:t>
            </a:r>
            <a:r>
              <a:rPr lang="ja-JP" altLang="en-US" sz="2000" b="1" dirty="0">
                <a:solidFill>
                  <a:schemeClr val="accent2"/>
                </a:solidFill>
              </a:rPr>
              <a:t>プログラムを開発</a:t>
            </a:r>
            <a:r>
              <a:rPr lang="ja-JP" altLang="en-US" sz="2000" dirty="0"/>
              <a:t>した</a:t>
            </a:r>
            <a:endParaRPr lang="en-US" altLang="ja-JP" sz="2000" dirty="0"/>
          </a:p>
          <a:p>
            <a:endParaRPr lang="en-US" altLang="ja-JP" sz="2000" dirty="0"/>
          </a:p>
          <a:p>
            <a:r>
              <a:rPr lang="ja-JP" altLang="en-US" sz="2000" dirty="0"/>
              <a:t>数値シミュレーションにより塗膜析出モデルの妥当性を検証した</a:t>
            </a:r>
            <a:endParaRPr lang="en-US" altLang="ja-JP" sz="2000" dirty="0"/>
          </a:p>
          <a:p>
            <a:r>
              <a:rPr lang="ja-JP" altLang="en-US" sz="2000" dirty="0"/>
              <a:t>数値シミュレーションでは実験結果と</a:t>
            </a:r>
            <a:r>
              <a:rPr lang="ja-JP" altLang="en-US" sz="2000" b="1" dirty="0">
                <a:solidFill>
                  <a:schemeClr val="accent2"/>
                </a:solidFill>
              </a:rPr>
              <a:t>およそ同じ傾向を示す結果が得られた</a:t>
            </a:r>
            <a:endParaRPr lang="en-US" altLang="ja-JP" sz="2000" dirty="0"/>
          </a:p>
          <a:p>
            <a:endParaRPr lang="en-US" altLang="ja-JP" sz="2000" dirty="0"/>
          </a:p>
          <a:p>
            <a:r>
              <a:rPr lang="en-US" altLang="ja-JP" sz="2000" dirty="0"/>
              <a:t>4</a:t>
            </a:r>
            <a:r>
              <a:rPr lang="ja-JP" altLang="en-US" sz="2000" dirty="0"/>
              <a:t>枚</a:t>
            </a:r>
            <a:r>
              <a:rPr lang="en-US" altLang="ja-JP" sz="2000" dirty="0"/>
              <a:t>BOX</a:t>
            </a:r>
            <a:r>
              <a:rPr lang="ja-JP" altLang="en-US" sz="2000" dirty="0" err="1"/>
              <a:t>，</a:t>
            </a:r>
            <a:r>
              <a:rPr lang="ja-JP" altLang="en-US" sz="2000" dirty="0"/>
              <a:t>筒状部材，電着槽内を被塗装物が移動する数値シミュレーションにおいて，</a:t>
            </a:r>
            <a:r>
              <a:rPr lang="ja-JP" altLang="en-US" sz="2000" b="1" dirty="0">
                <a:solidFill>
                  <a:schemeClr val="accent2"/>
                </a:solidFill>
              </a:rPr>
              <a:t>定性的に正しい結果が得られた</a:t>
            </a:r>
            <a:endParaRPr lang="en-US" altLang="ja-JP" sz="2000" b="1" dirty="0">
              <a:solidFill>
                <a:schemeClr val="accent2"/>
              </a:solidFill>
            </a:endParaRPr>
          </a:p>
          <a:p>
            <a:r>
              <a:rPr kumimoji="1" lang="ja-JP" altLang="en-US" sz="2000" dirty="0"/>
              <a:t>シミュレーションにより，穴の位置や数，極の配置や数などを最適化できる</a:t>
            </a:r>
            <a:endParaRPr kumimoji="1" lang="en-US" altLang="ja-JP" sz="2000" dirty="0"/>
          </a:p>
        </p:txBody>
      </p:sp>
      <p:sp>
        <p:nvSpPr>
          <p:cNvPr id="4" name="タイトル 1"/>
          <p:cNvSpPr txBox="1">
            <a:spLocks/>
          </p:cNvSpPr>
          <p:nvPr/>
        </p:nvSpPr>
        <p:spPr>
          <a:xfrm>
            <a:off x="446856" y="4662264"/>
            <a:ext cx="8229600" cy="710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t>今後の課題</a:t>
            </a:r>
          </a:p>
        </p:txBody>
      </p:sp>
      <p:sp>
        <p:nvSpPr>
          <p:cNvPr id="5" name="コンテンツ プレースホルダー 2"/>
          <p:cNvSpPr txBox="1">
            <a:spLocks/>
          </p:cNvSpPr>
          <p:nvPr/>
        </p:nvSpPr>
        <p:spPr>
          <a:xfrm>
            <a:off x="323528" y="5445224"/>
            <a:ext cx="8568952"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本シミュレータは，現在はまだ発展途上であり，析出モデルの改良を行いシミュレーションの精度向上を行う</a:t>
            </a:r>
            <a:endParaRPr lang="en-US" altLang="ja-JP" sz="2000" dirty="0"/>
          </a:p>
          <a:p>
            <a:r>
              <a:rPr lang="ja-JP" altLang="en-US" sz="2000" dirty="0"/>
              <a:t>今後はより現実的なシミュレーション、実験を行い有効性を検証する</a:t>
            </a:r>
          </a:p>
        </p:txBody>
      </p:sp>
    </p:spTree>
    <p:extLst>
      <p:ext uri="{BB962C8B-B14F-4D97-AF65-F5344CB8AC3E}">
        <p14:creationId xmlns:p14="http://schemas.microsoft.com/office/powerpoint/2010/main" val="2226532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a:t>補足</a:t>
            </a:r>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229013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実験結果（</a:t>
            </a:r>
            <a:r>
              <a:rPr kumimoji="1" lang="ja-JP" altLang="en-US" dirty="0"/>
              <a:t>アノードでの電圧降下）</a:t>
            </a:r>
          </a:p>
        </p:txBody>
      </p:sp>
      <p:sp>
        <p:nvSpPr>
          <p:cNvPr id="5" name="コンテンツ プレースホルダー 4"/>
          <p:cNvSpPr>
            <a:spLocks noGrp="1"/>
          </p:cNvSpPr>
          <p:nvPr>
            <p:ph idx="1"/>
          </p:nvPr>
        </p:nvSpPr>
        <p:spPr>
          <a:xfrm>
            <a:off x="395536" y="5013176"/>
            <a:ext cx="8640960" cy="1800200"/>
          </a:xfrm>
        </p:spPr>
        <p:txBody>
          <a:bodyPr>
            <a:normAutofit/>
          </a:bodyPr>
          <a:lstStyle/>
          <a:p>
            <a:r>
              <a:rPr kumimoji="1" lang="ja-JP" altLang="en-US" sz="2400" dirty="0"/>
              <a:t>分極によるアノードでの電圧降下がみられる</a:t>
            </a:r>
            <a:endParaRPr kumimoji="1" lang="en-US" altLang="ja-JP" sz="2400" dirty="0"/>
          </a:p>
          <a:p>
            <a:r>
              <a:rPr lang="ja-JP" altLang="en-US" sz="2400" dirty="0"/>
              <a:t>電流密度が小さい場合のアノード近傍での電位降下は小さいため影響は無視できる</a:t>
            </a:r>
            <a:endParaRPr lang="en-US" altLang="ja-JP" sz="2400" dirty="0"/>
          </a:p>
          <a:p>
            <a:r>
              <a:rPr kumimoji="1" lang="ja-JP" altLang="en-US" sz="2400" dirty="0"/>
              <a:t>分極曲線ではなく電位を指定し与える</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1680" y="1292268"/>
            <a:ext cx="5209075" cy="35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53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kumimoji="1" lang="en-US" altLang="ja-JP" dirty="0"/>
              <a:t>250V</a:t>
            </a:r>
            <a:endParaRPr kumimoji="1" lang="ja-JP" altLang="en-US" dirty="0"/>
          </a:p>
        </p:txBody>
      </p:sp>
      <p:pic>
        <p:nvPicPr>
          <p:cNvPr id="28674" name="Picture 2" descr="C:\Documents and Settings\tetsu\デスクトップ\tmpfigs\one_plate_25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1268760"/>
            <a:ext cx="7261225" cy="516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4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kumimoji="1" lang="en-US" altLang="ja-JP" dirty="0"/>
              <a:t>150V</a:t>
            </a:r>
            <a:endParaRPr kumimoji="1" lang="ja-JP" altLang="en-US" dirty="0"/>
          </a:p>
        </p:txBody>
      </p:sp>
      <p:pic>
        <p:nvPicPr>
          <p:cNvPr id="29698" name="Picture 2" descr="C:\Documents and Settings\tetsu\デスクトップ\one_plate_15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1340768"/>
            <a:ext cx="7344816" cy="526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746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lang="en-US" altLang="ja-JP" dirty="0"/>
              <a:t>10</a:t>
            </a:r>
            <a:r>
              <a:rPr kumimoji="1" lang="en-US" altLang="ja-JP" dirty="0"/>
              <a:t>0V</a:t>
            </a:r>
            <a:endParaRPr kumimoji="1" lang="ja-JP" altLang="en-US" dirty="0"/>
          </a:p>
        </p:txBody>
      </p:sp>
      <p:pic>
        <p:nvPicPr>
          <p:cNvPr id="30722" name="Picture 2" descr="C:\Documents and Settings\tetsu\デスクトップ\tmpfigs\one_plate_10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600" y="1268760"/>
            <a:ext cx="7330102" cy="518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14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kumimoji="1" lang="en-US" altLang="ja-JP" dirty="0"/>
              <a:t>50V</a:t>
            </a:r>
            <a:endParaRPr kumimoji="1" lang="ja-JP" altLang="en-US" dirty="0"/>
          </a:p>
        </p:txBody>
      </p:sp>
      <p:pic>
        <p:nvPicPr>
          <p:cNvPr id="31746" name="Picture 2" descr="C:\Documents and Settings\tetsu\デスクトップ\one_plate_5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1196752"/>
            <a:ext cx="7416824" cy="5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35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lang="en-US" altLang="ja-JP" dirty="0"/>
              <a:t>3</a:t>
            </a:r>
            <a:r>
              <a:rPr kumimoji="1" lang="en-US" altLang="ja-JP" dirty="0"/>
              <a:t>0V</a:t>
            </a:r>
            <a:endParaRPr kumimoji="1" lang="ja-JP" altLang="en-US" dirty="0"/>
          </a:p>
        </p:txBody>
      </p:sp>
      <p:pic>
        <p:nvPicPr>
          <p:cNvPr id="32770" name="Picture 2" descr="C:\Documents and Settings\tetsu\デスクトップ\one_plate_3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9063" y="1374774"/>
            <a:ext cx="6626354" cy="479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7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電着塗装シミュレーションの必要性</a:t>
            </a:r>
            <a:endParaRPr kumimoji="1" lang="ja-JP" altLang="en-US"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07704" y="1196752"/>
            <a:ext cx="5112568" cy="211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コンテンツ プレースホルダー 2"/>
          <p:cNvSpPr txBox="1">
            <a:spLocks/>
          </p:cNvSpPr>
          <p:nvPr/>
        </p:nvSpPr>
        <p:spPr>
          <a:xfrm>
            <a:off x="5768813" y="3284984"/>
            <a:ext cx="3171871" cy="360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050" dirty="0"/>
              <a:t>(</a:t>
            </a:r>
            <a:r>
              <a:rPr lang="en-US" altLang="ja-JP" sz="1050" dirty="0">
                <a:hlinkClick r:id="rId4"/>
              </a:rPr>
              <a:t>http://www.rodip.com.br/</a:t>
            </a:r>
            <a:r>
              <a:rPr lang="ja-JP" altLang="en-US" sz="1050" dirty="0"/>
              <a:t>より</a:t>
            </a:r>
            <a:r>
              <a:rPr lang="en-US" altLang="ja-JP" sz="1050" dirty="0"/>
              <a:t>)</a:t>
            </a:r>
          </a:p>
        </p:txBody>
      </p:sp>
      <p:sp>
        <p:nvSpPr>
          <p:cNvPr id="6" name="コンテンツ プレースホルダー 2"/>
          <p:cNvSpPr txBox="1">
            <a:spLocks/>
          </p:cNvSpPr>
          <p:nvPr/>
        </p:nvSpPr>
        <p:spPr>
          <a:xfrm>
            <a:off x="539552" y="5373216"/>
            <a:ext cx="7787209" cy="8290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b="1" u="sng" dirty="0"/>
              <a:t>数値シミュレーション</a:t>
            </a:r>
            <a:r>
              <a:rPr lang="ja-JP" altLang="en-US" sz="2400" dirty="0"/>
              <a:t>により，</a:t>
            </a:r>
            <a:endParaRPr lang="en-US" altLang="ja-JP" sz="2400" dirty="0"/>
          </a:p>
          <a:p>
            <a:r>
              <a:rPr lang="ja-JP" altLang="en-US" sz="2400" dirty="0"/>
              <a:t>合理的かつ効率的に決定する　　　ことも必要</a:t>
            </a:r>
            <a:endParaRPr lang="en-US" altLang="ja-JP" sz="2400" dirty="0"/>
          </a:p>
        </p:txBody>
      </p:sp>
      <p:sp>
        <p:nvSpPr>
          <p:cNvPr id="7" name="コンテンツ プレースホルダー 2"/>
          <p:cNvSpPr txBox="1">
            <a:spLocks/>
          </p:cNvSpPr>
          <p:nvPr/>
        </p:nvSpPr>
        <p:spPr>
          <a:xfrm>
            <a:off x="539552" y="3661703"/>
            <a:ext cx="7334891" cy="13321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現状では，</a:t>
            </a:r>
            <a:r>
              <a:rPr lang="ja-JP" altLang="en-US" sz="2400" b="1" u="sng" dirty="0"/>
              <a:t>経験や勘</a:t>
            </a:r>
            <a:r>
              <a:rPr lang="ja-JP" altLang="en-US" sz="2400" dirty="0"/>
              <a:t>により</a:t>
            </a:r>
            <a:endParaRPr lang="en-US" altLang="ja-JP" sz="2400" dirty="0"/>
          </a:p>
          <a:p>
            <a:r>
              <a:rPr lang="ja-JP" altLang="en-US" sz="2400" dirty="0"/>
              <a:t>電極の配置や数，電圧などの塗装条件を工夫</a:t>
            </a:r>
            <a:endParaRPr lang="en-US" altLang="ja-JP" sz="2400" dirty="0"/>
          </a:p>
          <a:p>
            <a:r>
              <a:rPr lang="ja-JP" altLang="en-US" sz="2400" dirty="0"/>
              <a:t>塗装されづらい箇所に穴をあける</a:t>
            </a:r>
            <a:endParaRPr lang="en-US" altLang="ja-JP" sz="2400" dirty="0"/>
          </a:p>
        </p:txBody>
      </p:sp>
      <p:sp>
        <p:nvSpPr>
          <p:cNvPr id="5" name="下矢印 4"/>
          <p:cNvSpPr/>
          <p:nvPr/>
        </p:nvSpPr>
        <p:spPr>
          <a:xfrm>
            <a:off x="3995936" y="4993851"/>
            <a:ext cx="360040" cy="37936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226532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一枚板電着塗装</a:t>
            </a:r>
            <a:r>
              <a:rPr kumimoji="1" lang="en-US" altLang="ja-JP" dirty="0"/>
              <a:t>-</a:t>
            </a:r>
            <a:r>
              <a:rPr kumimoji="1" lang="ja-JP" altLang="en-US" dirty="0"/>
              <a:t>電流密度</a:t>
            </a:r>
            <a:r>
              <a:rPr lang="en-US" altLang="ja-JP" dirty="0"/>
              <a:t>1</a:t>
            </a:r>
            <a:r>
              <a:rPr kumimoji="1" lang="en-US" altLang="ja-JP" dirty="0"/>
              <a:t>0V</a:t>
            </a:r>
            <a:endParaRPr kumimoji="1" lang="ja-JP" altLang="en-US" dirty="0"/>
          </a:p>
        </p:txBody>
      </p:sp>
      <p:pic>
        <p:nvPicPr>
          <p:cNvPr id="33794" name="Picture 2" descr="C:\Documents and Settings\tetsu\デスクトップ\one_plate_10.cd.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1500981"/>
            <a:ext cx="7230393" cy="499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9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一枚板電着塗装結果</a:t>
            </a:r>
            <a:r>
              <a:rPr kumimoji="1" lang="en-US" altLang="ja-JP" dirty="0"/>
              <a:t>-</a:t>
            </a:r>
            <a:r>
              <a:rPr kumimoji="1" lang="ja-JP" altLang="en-US" dirty="0"/>
              <a:t>電位</a:t>
            </a:r>
          </a:p>
        </p:txBody>
      </p:sp>
      <p:pic>
        <p:nvPicPr>
          <p:cNvPr id="27650" name="Picture 2" descr="C:\Documents and Settings\tetsu\デスクトップ\tmpfigs\one-plate.vo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1092007"/>
            <a:ext cx="7914996" cy="557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895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新しい塗装システム</a:t>
            </a:r>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41"/>
          <a:stretch/>
        </p:blipFill>
        <p:spPr bwMode="auto">
          <a:xfrm>
            <a:off x="323528" y="1412776"/>
            <a:ext cx="857447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コンテンツ プレースホルダー 2"/>
          <p:cNvSpPr txBox="1">
            <a:spLocks/>
          </p:cNvSpPr>
          <p:nvPr/>
        </p:nvSpPr>
        <p:spPr>
          <a:xfrm>
            <a:off x="457200" y="4365105"/>
            <a:ext cx="8507288" cy="23762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a:t>既存の方法では難しい</a:t>
            </a:r>
            <a:endParaRPr lang="en-US" altLang="ja-JP" dirty="0"/>
          </a:p>
          <a:p>
            <a:r>
              <a:rPr lang="ja-JP" altLang="en-US" dirty="0"/>
              <a:t>電解槽内を被塗装物が移動する解析が簡単にできる手法が望まれている</a:t>
            </a:r>
            <a:endParaRPr lang="en-US" altLang="ja-JP" dirty="0"/>
          </a:p>
        </p:txBody>
      </p:sp>
    </p:spTree>
    <p:extLst>
      <p:ext uri="{BB962C8B-B14F-4D97-AF65-F5344CB8AC3E}">
        <p14:creationId xmlns:p14="http://schemas.microsoft.com/office/powerpoint/2010/main" val="573910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電着塗装シミュレーション</a:t>
            </a:r>
          </a:p>
        </p:txBody>
      </p:sp>
      <p:sp>
        <p:nvSpPr>
          <p:cNvPr id="4" name="正方形/長方形 3"/>
          <p:cNvSpPr/>
          <p:nvPr/>
        </p:nvSpPr>
        <p:spPr>
          <a:xfrm>
            <a:off x="535743" y="2710043"/>
            <a:ext cx="4572000" cy="1200329"/>
          </a:xfrm>
          <a:prstGeom prst="rect">
            <a:avLst/>
          </a:prstGeom>
        </p:spPr>
        <p:txBody>
          <a:bodyPr>
            <a:spAutoFit/>
          </a:bodyPr>
          <a:lstStyle/>
          <a:p>
            <a:r>
              <a:rPr lang="en-US" altLang="ja-JP" u="sng" dirty="0"/>
              <a:t>BEASY</a:t>
            </a:r>
            <a:r>
              <a:rPr lang="ja-JP" altLang="en-US" u="sng" dirty="0"/>
              <a:t>社（</a:t>
            </a:r>
            <a:r>
              <a:rPr lang="en-US" altLang="ja-JP" u="sng" dirty="0" err="1"/>
              <a:t>Electrocoating</a:t>
            </a:r>
            <a:r>
              <a:rPr lang="ja-JP" altLang="en-US" u="sng" dirty="0"/>
              <a:t>）</a:t>
            </a:r>
            <a:endParaRPr lang="en-US" altLang="ja-JP" u="sng" dirty="0"/>
          </a:p>
          <a:p>
            <a:pPr lvl="1"/>
            <a:r>
              <a:rPr lang="ja-JP" altLang="en-US" dirty="0"/>
              <a:t>・イギリス</a:t>
            </a:r>
            <a:endParaRPr lang="en-US" altLang="ja-JP" dirty="0"/>
          </a:p>
          <a:p>
            <a:pPr lvl="1"/>
            <a:r>
              <a:rPr lang="ja-JP" altLang="en-US" dirty="0"/>
              <a:t>・</a:t>
            </a:r>
            <a:r>
              <a:rPr lang="en-US" altLang="ja-JP" dirty="0"/>
              <a:t>BEM</a:t>
            </a:r>
          </a:p>
          <a:p>
            <a:pPr lvl="1"/>
            <a:r>
              <a:rPr lang="ja-JP" altLang="en-US" dirty="0"/>
              <a:t>・</a:t>
            </a:r>
            <a:r>
              <a:rPr lang="en-US" altLang="ja-JP" dirty="0"/>
              <a:t>j0</a:t>
            </a:r>
            <a:r>
              <a:rPr lang="ja-JP" altLang="en-US" dirty="0"/>
              <a:t>のみ</a:t>
            </a:r>
          </a:p>
        </p:txBody>
      </p:sp>
      <p:sp>
        <p:nvSpPr>
          <p:cNvPr id="5" name="正方形/長方形 4"/>
          <p:cNvSpPr/>
          <p:nvPr/>
        </p:nvSpPr>
        <p:spPr>
          <a:xfrm>
            <a:off x="539552" y="5373216"/>
            <a:ext cx="4572000" cy="1200329"/>
          </a:xfrm>
          <a:prstGeom prst="rect">
            <a:avLst/>
          </a:prstGeom>
        </p:spPr>
        <p:txBody>
          <a:bodyPr>
            <a:spAutoFit/>
          </a:bodyPr>
          <a:lstStyle/>
          <a:p>
            <a:r>
              <a:rPr lang="ja-JP" altLang="en-US" u="sng" dirty="0"/>
              <a:t>ディライト（</a:t>
            </a:r>
            <a:r>
              <a:rPr lang="en-US" altLang="ja-JP" u="sng" dirty="0"/>
              <a:t>ED-Designer</a:t>
            </a:r>
            <a:r>
              <a:rPr lang="ja-JP" altLang="en-US" u="sng" dirty="0"/>
              <a:t>）</a:t>
            </a:r>
            <a:endParaRPr lang="en-US" altLang="ja-JP" u="sng" dirty="0"/>
          </a:p>
          <a:p>
            <a:pPr lvl="1"/>
            <a:r>
              <a:rPr lang="ja-JP" altLang="en-US" dirty="0"/>
              <a:t>富士重工業，スズキ</a:t>
            </a:r>
            <a:endParaRPr lang="en-US" altLang="ja-JP" dirty="0"/>
          </a:p>
          <a:p>
            <a:pPr lvl="1"/>
            <a:r>
              <a:rPr lang="en-US" altLang="ja-JP" dirty="0"/>
              <a:t>FVM(</a:t>
            </a:r>
            <a:r>
              <a:rPr lang="ja-JP" altLang="en-US" dirty="0"/>
              <a:t>有限体積法</a:t>
            </a:r>
            <a:r>
              <a:rPr lang="en-US" altLang="ja-JP" dirty="0"/>
              <a:t>)</a:t>
            </a:r>
          </a:p>
          <a:p>
            <a:pPr lvl="1"/>
            <a:r>
              <a:rPr lang="ja-JP" altLang="en-US" dirty="0"/>
              <a:t>実験相関式（</a:t>
            </a:r>
            <a:r>
              <a:rPr lang="en-US" altLang="ja-JP" dirty="0" err="1"/>
              <a:t>exp</a:t>
            </a:r>
            <a:r>
              <a:rPr lang="ja-JP" altLang="en-US" dirty="0"/>
              <a:t>の補正式）</a:t>
            </a:r>
            <a:endParaRPr lang="en-US" altLang="ja-JP" dirty="0"/>
          </a:p>
        </p:txBody>
      </p:sp>
      <p:sp>
        <p:nvSpPr>
          <p:cNvPr id="6" name="正方形/長方形 5"/>
          <p:cNvSpPr/>
          <p:nvPr/>
        </p:nvSpPr>
        <p:spPr>
          <a:xfrm>
            <a:off x="535743" y="1259180"/>
            <a:ext cx="4572000" cy="1477328"/>
          </a:xfrm>
          <a:prstGeom prst="rect">
            <a:avLst/>
          </a:prstGeom>
        </p:spPr>
        <p:txBody>
          <a:bodyPr>
            <a:spAutoFit/>
          </a:bodyPr>
          <a:lstStyle/>
          <a:p>
            <a:r>
              <a:rPr lang="ja-JP" altLang="en-US" u="sng" dirty="0"/>
              <a:t>膜厚案内人（上村工業）</a:t>
            </a:r>
            <a:endParaRPr lang="en-US" altLang="ja-JP" u="sng" dirty="0"/>
          </a:p>
          <a:p>
            <a:pPr lvl="1"/>
            <a:r>
              <a:rPr lang="ja-JP" altLang="en-US" dirty="0"/>
              <a:t>関西ペイント</a:t>
            </a:r>
            <a:endParaRPr lang="en-US" altLang="ja-JP" dirty="0"/>
          </a:p>
          <a:p>
            <a:pPr lvl="1"/>
            <a:r>
              <a:rPr lang="en-US" altLang="ja-JP" dirty="0"/>
              <a:t>FEM(</a:t>
            </a:r>
            <a:r>
              <a:rPr lang="ja-JP" altLang="en-US" dirty="0"/>
              <a:t>有限要素法</a:t>
            </a:r>
            <a:r>
              <a:rPr lang="en-US" altLang="ja-JP" dirty="0"/>
              <a:t>)</a:t>
            </a:r>
          </a:p>
          <a:p>
            <a:pPr lvl="1"/>
            <a:r>
              <a:rPr lang="en-US" altLang="ja-JP" dirty="0"/>
              <a:t>OH</a:t>
            </a:r>
            <a:r>
              <a:rPr lang="ja-JP" altLang="en-US" dirty="0"/>
              <a:t>イオンの拡散消費</a:t>
            </a:r>
            <a:r>
              <a:rPr lang="en-US" altLang="ja-JP" dirty="0"/>
              <a:t>j0</a:t>
            </a:r>
            <a:r>
              <a:rPr lang="ja-JP" altLang="en-US" dirty="0" err="1"/>
              <a:t>、</a:t>
            </a:r>
            <a:r>
              <a:rPr lang="ja-JP" altLang="en-US" dirty="0"/>
              <a:t>析出無効</a:t>
            </a:r>
            <a:r>
              <a:rPr lang="en-US" altLang="ja-JP" dirty="0"/>
              <a:t>D0</a:t>
            </a:r>
            <a:r>
              <a:rPr lang="ja-JP" altLang="en-US" dirty="0"/>
              <a:t>を用いた析出モデル</a:t>
            </a:r>
            <a:endParaRPr lang="en-US" altLang="ja-JP" dirty="0"/>
          </a:p>
        </p:txBody>
      </p:sp>
      <p:sp>
        <p:nvSpPr>
          <p:cNvPr id="8" name="正方形/長方形 7"/>
          <p:cNvSpPr/>
          <p:nvPr/>
        </p:nvSpPr>
        <p:spPr>
          <a:xfrm>
            <a:off x="683568" y="4169618"/>
            <a:ext cx="2952328" cy="923330"/>
          </a:xfrm>
          <a:prstGeom prst="rect">
            <a:avLst/>
          </a:prstGeom>
        </p:spPr>
        <p:txBody>
          <a:bodyPr wrap="square">
            <a:spAutoFit/>
          </a:bodyPr>
          <a:lstStyle/>
          <a:p>
            <a:r>
              <a:rPr lang="en-US" altLang="ja-JP" u="sng" dirty="0" err="1"/>
              <a:t>Elsyca</a:t>
            </a:r>
            <a:r>
              <a:rPr lang="ja-JP" altLang="en-US" u="sng" dirty="0"/>
              <a:t>社</a:t>
            </a:r>
          </a:p>
          <a:p>
            <a:pPr lvl="1"/>
            <a:r>
              <a:rPr lang="ja-JP" altLang="en-US" dirty="0"/>
              <a:t>・ベルギー</a:t>
            </a:r>
            <a:endParaRPr lang="en-US" altLang="ja-JP" dirty="0"/>
          </a:p>
          <a:p>
            <a:pPr lvl="1"/>
            <a:r>
              <a:rPr lang="ja-JP" altLang="en-US" dirty="0"/>
              <a:t>・</a:t>
            </a:r>
            <a:r>
              <a:rPr lang="en-US" altLang="ja-JP" dirty="0"/>
              <a:t>FEM</a:t>
            </a:r>
            <a:r>
              <a:rPr lang="ja-JP" altLang="en-US" dirty="0"/>
              <a:t>（有限要素法）</a:t>
            </a:r>
            <a:endParaRPr lang="en-US" altLang="ja-JP" dirty="0"/>
          </a:p>
        </p:txBody>
      </p:sp>
      <p:sp>
        <p:nvSpPr>
          <p:cNvPr id="9" name="正方形/長方形 8"/>
          <p:cNvSpPr/>
          <p:nvPr/>
        </p:nvSpPr>
        <p:spPr>
          <a:xfrm>
            <a:off x="3491880" y="3910372"/>
            <a:ext cx="4572000" cy="1200329"/>
          </a:xfrm>
          <a:prstGeom prst="rect">
            <a:avLst/>
          </a:prstGeom>
        </p:spPr>
        <p:txBody>
          <a:bodyPr>
            <a:spAutoFit/>
          </a:bodyPr>
          <a:lstStyle/>
          <a:p>
            <a:r>
              <a:rPr lang="en-US" altLang="ja-JP" u="sng" dirty="0"/>
              <a:t>CAD-FEM</a:t>
            </a:r>
            <a:r>
              <a:rPr lang="ja-JP" altLang="en-US" u="sng" dirty="0"/>
              <a:t>社（</a:t>
            </a:r>
            <a:r>
              <a:rPr lang="en-US" altLang="ja-JP" u="sng" dirty="0" err="1"/>
              <a:t>VartualPaintShop</a:t>
            </a:r>
            <a:r>
              <a:rPr lang="en-US" altLang="ja-JP" u="sng" dirty="0"/>
              <a:t>)</a:t>
            </a:r>
          </a:p>
          <a:p>
            <a:pPr lvl="1"/>
            <a:r>
              <a:rPr lang="ja-JP" altLang="en-US" dirty="0"/>
              <a:t>・アメリカ</a:t>
            </a:r>
            <a:endParaRPr lang="en-US" altLang="ja-JP" dirty="0"/>
          </a:p>
          <a:p>
            <a:pPr lvl="1"/>
            <a:r>
              <a:rPr lang="ja-JP" altLang="en-US" dirty="0"/>
              <a:t>・</a:t>
            </a:r>
            <a:r>
              <a:rPr lang="en-US" altLang="ja-JP" dirty="0"/>
              <a:t>FEM</a:t>
            </a:r>
            <a:r>
              <a:rPr lang="ja-JP" altLang="en-US" dirty="0"/>
              <a:t>（有限要素法）</a:t>
            </a:r>
            <a:endParaRPr lang="en-US" altLang="ja-JP" dirty="0"/>
          </a:p>
          <a:p>
            <a:pPr lvl="1"/>
            <a:r>
              <a:rPr lang="ja-JP" altLang="en-US" dirty="0"/>
              <a:t>・</a:t>
            </a:r>
            <a:r>
              <a:rPr lang="en-US" altLang="ja-JP" dirty="0"/>
              <a:t>BMW</a:t>
            </a:r>
          </a:p>
        </p:txBody>
      </p:sp>
    </p:spTree>
    <p:extLst>
      <p:ext uri="{BB962C8B-B14F-4D97-AF65-F5344CB8AC3E}">
        <p14:creationId xmlns:p14="http://schemas.microsoft.com/office/powerpoint/2010/main" val="3670971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tetsu\デスクトップ\4box.vo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116632"/>
            <a:ext cx="7920880" cy="666457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a:t>4</a:t>
            </a:r>
            <a:r>
              <a:rPr kumimoji="1" lang="ja-JP" altLang="en-US" dirty="0"/>
              <a:t>枚</a:t>
            </a:r>
            <a:r>
              <a:rPr kumimoji="1" lang="en-US" altLang="ja-JP" dirty="0"/>
              <a:t>box-</a:t>
            </a:r>
            <a:r>
              <a:rPr kumimoji="1" lang="ja-JP" altLang="en-US" dirty="0"/>
              <a:t>電位</a:t>
            </a:r>
          </a:p>
        </p:txBody>
      </p:sp>
    </p:spTree>
    <p:extLst>
      <p:ext uri="{BB962C8B-B14F-4D97-AF65-F5344CB8AC3E}">
        <p14:creationId xmlns:p14="http://schemas.microsoft.com/office/powerpoint/2010/main" val="3030186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袋状部材シミュレーション結果（電位）</a:t>
            </a:r>
          </a:p>
        </p:txBody>
      </p:sp>
      <p:pic>
        <p:nvPicPr>
          <p:cNvPr id="3075" name="Picture 3" descr="C:\tmp\new_bemacs-shil_one_hole.vo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12776"/>
            <a:ext cx="7344816" cy="518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09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袋状部材シミュレーション結果（膜厚）</a:t>
            </a:r>
          </a:p>
        </p:txBody>
      </p:sp>
      <p:pic>
        <p:nvPicPr>
          <p:cNvPr id="4" name="Picture 2" descr="C:\tmp\new_bemacs-shil_one_hole.p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7377216" cy="519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53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袋状部材シミュレーション結果（電流密度）</a:t>
            </a:r>
          </a:p>
        </p:txBody>
      </p:sp>
      <p:pic>
        <p:nvPicPr>
          <p:cNvPr id="3074" name="Picture 2" descr="C:\tmp\new_bemacs-shil_one_hole.cd.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7128792" cy="496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53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電着塗装シミュレーションの流れ</a:t>
            </a:r>
          </a:p>
        </p:txBody>
      </p:sp>
      <p:sp>
        <p:nvSpPr>
          <p:cNvPr id="10" name="Text Box 15"/>
          <p:cNvSpPr txBox="1">
            <a:spLocks noChangeArrowheads="1"/>
          </p:cNvSpPr>
          <p:nvPr/>
        </p:nvSpPr>
        <p:spPr bwMode="auto">
          <a:xfrm>
            <a:off x="4211961" y="4941168"/>
            <a:ext cx="1728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b="1" u="sng" dirty="0"/>
              <a:t>シミュレーション</a:t>
            </a:r>
            <a:endParaRPr lang="en-US" altLang="ja-JP" b="1" u="sng" dirty="0"/>
          </a:p>
        </p:txBody>
      </p:sp>
      <p:sp>
        <p:nvSpPr>
          <p:cNvPr id="12" name="Text Box 15"/>
          <p:cNvSpPr txBox="1">
            <a:spLocks noChangeArrowheads="1"/>
          </p:cNvSpPr>
          <p:nvPr/>
        </p:nvSpPr>
        <p:spPr bwMode="auto">
          <a:xfrm>
            <a:off x="566054" y="1996098"/>
            <a:ext cx="2694567" cy="78483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dirty="0"/>
              <a:t>・自動車</a:t>
            </a:r>
            <a:r>
              <a:rPr lang="en-US" altLang="ja-JP" dirty="0"/>
              <a:t>CAD</a:t>
            </a:r>
            <a:r>
              <a:rPr lang="ja-JP" altLang="en-US" dirty="0"/>
              <a:t>データ</a:t>
            </a:r>
            <a:endParaRPr lang="en-US" altLang="ja-JP" dirty="0"/>
          </a:p>
          <a:p>
            <a:pPr eaLnBrk="1" hangingPunct="1">
              <a:spcBef>
                <a:spcPct val="50000"/>
              </a:spcBef>
            </a:pPr>
            <a:r>
              <a:rPr lang="ja-JP" altLang="en-US" dirty="0"/>
              <a:t>・電着ライン寸法，極配置</a:t>
            </a:r>
          </a:p>
        </p:txBody>
      </p:sp>
      <p:sp>
        <p:nvSpPr>
          <p:cNvPr id="13" name="Text Box 15"/>
          <p:cNvSpPr txBox="1">
            <a:spLocks noChangeArrowheads="1"/>
          </p:cNvSpPr>
          <p:nvPr/>
        </p:nvSpPr>
        <p:spPr bwMode="auto">
          <a:xfrm>
            <a:off x="960906" y="6164554"/>
            <a:ext cx="1797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b="1" u="sng" dirty="0"/>
              <a:t>塗料特性データ</a:t>
            </a:r>
          </a:p>
        </p:txBody>
      </p:sp>
      <p:sp>
        <p:nvSpPr>
          <p:cNvPr id="14" name="Text Box 15"/>
          <p:cNvSpPr txBox="1">
            <a:spLocks noChangeArrowheads="1"/>
          </p:cNvSpPr>
          <p:nvPr/>
        </p:nvSpPr>
        <p:spPr bwMode="auto">
          <a:xfrm>
            <a:off x="6661943" y="4941168"/>
            <a:ext cx="2482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b="1" u="sng" dirty="0"/>
              <a:t>シミュレーション結果</a:t>
            </a:r>
          </a:p>
        </p:txBody>
      </p:sp>
      <p:sp>
        <p:nvSpPr>
          <p:cNvPr id="17" name="Rectangle 15"/>
          <p:cNvSpPr>
            <a:spLocks noChangeArrowheads="1"/>
          </p:cNvSpPr>
          <p:nvPr/>
        </p:nvSpPr>
        <p:spPr bwMode="auto">
          <a:xfrm>
            <a:off x="6948264" y="5272054"/>
            <a:ext cx="1789658" cy="1397306"/>
          </a:xfrm>
          <a:prstGeom prst="rect">
            <a:avLst/>
          </a:prstGeom>
          <a:noFill/>
          <a:ln w="28575" cap="sq">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342900" indent="-342900" eaLnBrk="0" hangingPunct="0">
              <a:spcBef>
                <a:spcPct val="20000"/>
              </a:spcBef>
            </a:pPr>
            <a:r>
              <a:rPr lang="ja-JP" altLang="en-US" sz="2000" dirty="0"/>
              <a:t>・電位分布</a:t>
            </a:r>
            <a:endParaRPr lang="en-US" altLang="ja-JP" dirty="0"/>
          </a:p>
          <a:p>
            <a:pPr marL="342900" indent="-342900" eaLnBrk="0" hangingPunct="0">
              <a:spcBef>
                <a:spcPct val="20000"/>
              </a:spcBef>
            </a:pPr>
            <a:r>
              <a:rPr lang="ja-JP" altLang="en-US" dirty="0"/>
              <a:t>・電流密度分布</a:t>
            </a:r>
            <a:endParaRPr lang="en-US" altLang="ja-JP" dirty="0"/>
          </a:p>
          <a:p>
            <a:pPr marL="342900" indent="-342900" eaLnBrk="0" hangingPunct="0">
              <a:spcBef>
                <a:spcPct val="20000"/>
              </a:spcBef>
            </a:pPr>
            <a:r>
              <a:rPr lang="ja-JP" altLang="en-US" dirty="0"/>
              <a:t>・膜厚分布</a:t>
            </a:r>
            <a:endParaRPr lang="en-US" altLang="ja-JP" dirty="0"/>
          </a:p>
          <a:p>
            <a:pPr marL="342900" indent="-342900" eaLnBrk="0" hangingPunct="0">
              <a:spcBef>
                <a:spcPct val="20000"/>
              </a:spcBef>
            </a:pPr>
            <a:r>
              <a:rPr lang="ja-JP" altLang="en-US" dirty="0"/>
              <a:t>　　の時間変化</a:t>
            </a:r>
          </a:p>
        </p:txBody>
      </p:sp>
      <p:sp>
        <p:nvSpPr>
          <p:cNvPr id="22" name="Text Box 15"/>
          <p:cNvSpPr txBox="1">
            <a:spLocks noChangeArrowheads="1"/>
          </p:cNvSpPr>
          <p:nvPr/>
        </p:nvSpPr>
        <p:spPr bwMode="auto">
          <a:xfrm>
            <a:off x="1186964" y="1226657"/>
            <a:ext cx="2016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4000" dirty="0">
                <a:solidFill>
                  <a:schemeClr val="accent2"/>
                </a:solidFill>
              </a:rPr>
              <a:t>input</a:t>
            </a:r>
            <a:endParaRPr lang="ja-JP" altLang="en-US" sz="4000" dirty="0">
              <a:solidFill>
                <a:schemeClr val="accent2"/>
              </a:solidFill>
            </a:endParaRPr>
          </a:p>
        </p:txBody>
      </p:sp>
      <p:sp>
        <p:nvSpPr>
          <p:cNvPr id="23" name="Text Box 15"/>
          <p:cNvSpPr txBox="1">
            <a:spLocks noChangeArrowheads="1"/>
          </p:cNvSpPr>
          <p:nvPr/>
        </p:nvSpPr>
        <p:spPr bwMode="auto">
          <a:xfrm>
            <a:off x="6805959" y="1231560"/>
            <a:ext cx="19425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en-US" altLang="ja-JP" sz="4000" dirty="0">
                <a:solidFill>
                  <a:schemeClr val="accent2"/>
                </a:solidFill>
              </a:rPr>
              <a:t>output</a:t>
            </a:r>
            <a:endParaRPr lang="ja-JP" altLang="en-US" sz="4000" dirty="0">
              <a:solidFill>
                <a:schemeClr val="accent2"/>
              </a:solidFill>
            </a:endParaRPr>
          </a:p>
        </p:txBody>
      </p:sp>
      <p:sp>
        <p:nvSpPr>
          <p:cNvPr id="24" name="AutoShape 14"/>
          <p:cNvSpPr>
            <a:spLocks noChangeArrowheads="1"/>
          </p:cNvSpPr>
          <p:nvPr/>
        </p:nvSpPr>
        <p:spPr bwMode="auto">
          <a:xfrm>
            <a:off x="3563888" y="3861048"/>
            <a:ext cx="428625" cy="431800"/>
          </a:xfrm>
          <a:prstGeom prst="rightArrow">
            <a:avLst>
              <a:gd name="adj1" fmla="val 50000"/>
              <a:gd name="adj2" fmla="val 33273"/>
            </a:avLst>
          </a:prstGeom>
          <a:solidFill>
            <a:schemeClr val="accent2"/>
          </a:solidFill>
          <a:ln w="9525">
            <a:noFill/>
            <a:miter lim="800000"/>
            <a:headEnd/>
            <a:tailEnd/>
          </a:ln>
        </p:spPr>
        <p:txBody>
          <a:bodyPr wrap="none" anchor="ctr"/>
          <a:lstStyle/>
          <a:p>
            <a:endParaRPr lang="ja-JP" altLang="en-US"/>
          </a:p>
        </p:txBody>
      </p:sp>
      <p:sp>
        <p:nvSpPr>
          <p:cNvPr id="25" name="AutoShape 14"/>
          <p:cNvSpPr>
            <a:spLocks noChangeArrowheads="1"/>
          </p:cNvSpPr>
          <p:nvPr/>
        </p:nvSpPr>
        <p:spPr bwMode="auto">
          <a:xfrm>
            <a:off x="6084168" y="3789040"/>
            <a:ext cx="428625" cy="431800"/>
          </a:xfrm>
          <a:prstGeom prst="rightArrow">
            <a:avLst>
              <a:gd name="adj1" fmla="val 50000"/>
              <a:gd name="adj2" fmla="val 33273"/>
            </a:avLst>
          </a:prstGeom>
          <a:solidFill>
            <a:schemeClr val="accent2"/>
          </a:solidFill>
          <a:ln w="9525">
            <a:noFill/>
            <a:miter lim="800000"/>
            <a:headEnd/>
            <a:tailEnd/>
          </a:ln>
        </p:spPr>
        <p:txBody>
          <a:bodyPr wrap="none" anchor="ctr"/>
          <a:lstStyle/>
          <a:p>
            <a:endParaRPr lang="ja-JP" altLang="en-US"/>
          </a:p>
        </p:txBody>
      </p:sp>
      <p:pic>
        <p:nvPicPr>
          <p:cNvPr id="1026" name="Picture 2" descr="C:\Documents and Settings\tetsu\Local Settings\Temporary Internet Files\Content.IE5\P9LC71M1\dglxasset[1].aspx"/>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3429000"/>
            <a:ext cx="1656184" cy="11861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248" y="2785292"/>
            <a:ext cx="1972259" cy="193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グループ化 20"/>
          <p:cNvGrpSpPr>
            <a:grpSpLocks/>
          </p:cNvGrpSpPr>
          <p:nvPr/>
        </p:nvGrpSpPr>
        <p:grpSpPr bwMode="auto">
          <a:xfrm>
            <a:off x="887185" y="5085184"/>
            <a:ext cx="2157412" cy="1064907"/>
            <a:chOff x="57151" y="4916488"/>
            <a:chExt cx="2157395" cy="1065140"/>
          </a:xfrm>
        </p:grpSpPr>
        <p:sp>
          <p:nvSpPr>
            <p:cNvPr id="30" name="Rectangle 15"/>
            <p:cNvSpPr>
              <a:spLocks noChangeArrowheads="1"/>
            </p:cNvSpPr>
            <p:nvPr/>
          </p:nvSpPr>
          <p:spPr bwMode="auto">
            <a:xfrm>
              <a:off x="57151" y="4916488"/>
              <a:ext cx="2157395" cy="1065140"/>
            </a:xfrm>
            <a:prstGeom prst="rect">
              <a:avLst/>
            </a:prstGeom>
            <a:noFill/>
            <a:ln w="28575" cap="sq">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eaLnBrk="0" hangingPunct="0">
                <a:spcBef>
                  <a:spcPct val="20000"/>
                </a:spcBef>
              </a:pPr>
              <a:r>
                <a:rPr lang="ja-JP" altLang="en-US" sz="2000" dirty="0"/>
                <a:t>・</a:t>
              </a:r>
              <a:r>
                <a:rPr lang="ja-JP" altLang="en-US" dirty="0"/>
                <a:t>電気伝導度</a:t>
              </a:r>
              <a:endParaRPr lang="en-US" altLang="ja-JP" dirty="0"/>
            </a:p>
            <a:p>
              <a:pPr marL="342900" indent="-342900" eaLnBrk="0" hangingPunct="0">
                <a:spcBef>
                  <a:spcPct val="20000"/>
                </a:spcBef>
              </a:pPr>
              <a:r>
                <a:rPr lang="ja-JP" altLang="en-US" dirty="0"/>
                <a:t>・塗膜抵抗</a:t>
              </a:r>
              <a:endParaRPr lang="en-US" altLang="ja-JP" dirty="0"/>
            </a:p>
            <a:p>
              <a:pPr marL="342900" indent="-342900" eaLnBrk="0" hangingPunct="0">
                <a:spcBef>
                  <a:spcPct val="20000"/>
                </a:spcBef>
              </a:pPr>
              <a:r>
                <a:rPr lang="ja-JP" altLang="en-US" dirty="0"/>
                <a:t>・</a:t>
              </a:r>
              <a:r>
                <a:rPr lang="en-US" altLang="ja-JP" dirty="0"/>
                <a:t>…</a:t>
              </a:r>
              <a:endParaRPr lang="ja-JP" altLang="en-US" dirty="0"/>
            </a:p>
          </p:txBody>
        </p:sp>
        <p:pic>
          <p:nvPicPr>
            <p:cNvPr id="31"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71606" y="5082659"/>
              <a:ext cx="142874" cy="1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pic>
        <p:pic>
          <p:nvPicPr>
            <p:cNvPr id="33" name="Picture 2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7290" y="5348630"/>
              <a:ext cx="175657" cy="17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pic>
      </p:grpSp>
      <p:pic>
        <p:nvPicPr>
          <p:cNvPr id="3" name="Picture 2" descr="C:\Documents and Settings\tetsu\デスクトップ\face_mesh2.bmp"/>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5400000">
            <a:off x="1282900" y="1932402"/>
            <a:ext cx="1018349" cy="33691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5"/>
          <p:cNvSpPr txBox="1">
            <a:spLocks noChangeArrowheads="1"/>
          </p:cNvSpPr>
          <p:nvPr/>
        </p:nvSpPr>
        <p:spPr bwMode="auto">
          <a:xfrm>
            <a:off x="1088132" y="4229181"/>
            <a:ext cx="1616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b="1" u="sng" dirty="0"/>
              <a:t>メッシュデータ</a:t>
            </a:r>
          </a:p>
        </p:txBody>
      </p:sp>
      <p:cxnSp>
        <p:nvCxnSpPr>
          <p:cNvPr id="5" name="直線矢印コネクタ 4"/>
          <p:cNvCxnSpPr>
            <a:stCxn id="12" idx="2"/>
          </p:cNvCxnSpPr>
          <p:nvPr/>
        </p:nvCxnSpPr>
        <p:spPr>
          <a:xfrm flipH="1">
            <a:off x="1913337" y="2780928"/>
            <a:ext cx="1" cy="406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38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塗膜析出</a:t>
            </a:r>
            <a:r>
              <a:rPr lang="ja-JP" altLang="en-US" dirty="0"/>
              <a:t>モデル</a:t>
            </a:r>
            <a:endParaRPr kumimoji="1" lang="ja-JP" altLang="en-US" dirty="0"/>
          </a:p>
        </p:txBody>
      </p:sp>
      <p:sp>
        <p:nvSpPr>
          <p:cNvPr id="3" name="コンテンツ プレースホルダー 2"/>
          <p:cNvSpPr>
            <a:spLocks noGrp="1"/>
          </p:cNvSpPr>
          <p:nvPr>
            <p:ph idx="1"/>
          </p:nvPr>
        </p:nvSpPr>
        <p:spPr>
          <a:xfrm>
            <a:off x="539552" y="1268760"/>
            <a:ext cx="8229600" cy="1296144"/>
          </a:xfrm>
        </p:spPr>
        <p:txBody>
          <a:bodyPr>
            <a:normAutofit/>
          </a:bodyPr>
          <a:lstStyle/>
          <a:p>
            <a:r>
              <a:rPr lang="ja-JP" altLang="en-US" sz="2400" dirty="0"/>
              <a:t>カソード近傍での</a:t>
            </a:r>
            <a:r>
              <a:rPr kumimoji="1" lang="en-US" altLang="ja-JP" sz="2400" dirty="0"/>
              <a:t>OH</a:t>
            </a:r>
            <a:r>
              <a:rPr kumimoji="1" lang="ja-JP" altLang="en-US" sz="2400" dirty="0"/>
              <a:t>イオン</a:t>
            </a:r>
            <a:endParaRPr kumimoji="1" lang="en-US" altLang="ja-JP" sz="2400" dirty="0"/>
          </a:p>
          <a:p>
            <a:pPr lvl="1"/>
            <a:r>
              <a:rPr kumimoji="1" lang="ja-JP" altLang="en-US" sz="2000" dirty="0"/>
              <a:t>ある一定の濃度を超えると析出を開始する（　　　　　）</a:t>
            </a:r>
            <a:endParaRPr kumimoji="1" lang="en-US" altLang="ja-JP" sz="2000" dirty="0"/>
          </a:p>
          <a:p>
            <a:pPr lvl="1"/>
            <a:r>
              <a:rPr lang="ja-JP" altLang="en-US" sz="2000" dirty="0"/>
              <a:t>ある一定の割合で拡散消費（　　　）</a:t>
            </a:r>
            <a:endParaRPr lang="en-US" altLang="ja-JP" sz="2000" dirty="0"/>
          </a:p>
          <a:p>
            <a:endParaRPr kumimoji="1" lang="ja-JP" altLang="en-US" sz="2400" dirty="0"/>
          </a:p>
        </p:txBody>
      </p:sp>
      <p:pic>
        <p:nvPicPr>
          <p:cNvPr id="4" name="Picture 2" descr="C:\Documents and Settings\tetsu\デスクトップ\texclip\texclip20110108162644.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4855" y="4540295"/>
            <a:ext cx="4755297" cy="98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Documents and Settings\tetsu\デスクトップ\texclip\texclip20110108162148.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3770" y="3717032"/>
            <a:ext cx="4248472" cy="7046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tetsu\デスクトップ\texclip\texclip20110108163305.b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00345" y="2132856"/>
            <a:ext cx="259687" cy="284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Documents and Settings\tetsu\デスクトップ\texclip\texclip20110108164548.bm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9632" y="2723196"/>
            <a:ext cx="1756576" cy="364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Documents and Settings\tetsu\デスクトップ\texclip\texclip20110108161600.bmp"/>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00192" y="1772816"/>
            <a:ext cx="345964" cy="25195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p:cNvGrpSpPr/>
          <p:nvPr/>
        </p:nvGrpSpPr>
        <p:grpSpPr>
          <a:xfrm>
            <a:off x="3347864" y="2688519"/>
            <a:ext cx="2592288" cy="838709"/>
            <a:chOff x="179512" y="3958443"/>
            <a:chExt cx="2592288" cy="838709"/>
          </a:xfrm>
        </p:grpSpPr>
        <p:pic>
          <p:nvPicPr>
            <p:cNvPr id="11" name="Picture 10"/>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5"/>
            <a:stretch/>
          </p:blipFill>
          <p:spPr bwMode="auto">
            <a:xfrm>
              <a:off x="179512" y="3958443"/>
              <a:ext cx="39464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コンテンツ プレースホルダー 2"/>
            <p:cNvSpPr txBox="1">
              <a:spLocks/>
            </p:cNvSpPr>
            <p:nvPr/>
          </p:nvSpPr>
          <p:spPr>
            <a:xfrm>
              <a:off x="427435" y="4385266"/>
              <a:ext cx="2140905" cy="41188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：有効クーロン効率</a:t>
              </a:r>
            </a:p>
          </p:txBody>
        </p:sp>
        <p:sp>
          <p:nvSpPr>
            <p:cNvPr id="13" name="コンテンツ プレースホルダー 2"/>
            <p:cNvSpPr txBox="1">
              <a:spLocks/>
            </p:cNvSpPr>
            <p:nvPr/>
          </p:nvSpPr>
          <p:spPr>
            <a:xfrm>
              <a:off x="414871" y="3958443"/>
              <a:ext cx="2356929" cy="483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：析出塗膜質量密度</a:t>
              </a:r>
            </a:p>
          </p:txBody>
        </p:sp>
      </p:grpSp>
      <p:pic>
        <p:nvPicPr>
          <p:cNvPr id="1026" name="Picture 2" descr="C:\Documents and Settings\tetsu\デスクトップ\texclip20110209163825.bmp"/>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84169" y="3210250"/>
            <a:ext cx="1152127" cy="218750"/>
          </a:xfrm>
          <a:prstGeom prst="rect">
            <a:avLst/>
          </a:prstGeom>
          <a:noFill/>
          <a:extLst>
            <a:ext uri="{909E8E84-426E-40DD-AFC4-6F175D3DCCD1}">
              <a14:hiddenFill xmlns:a14="http://schemas.microsoft.com/office/drawing/2010/main">
                <a:solidFill>
                  <a:srgbClr val="FFFFFF"/>
                </a:solidFill>
              </a14:hiddenFill>
            </a:ext>
          </a:extLst>
        </p:spPr>
      </p:pic>
      <p:sp>
        <p:nvSpPr>
          <p:cNvPr id="10" name="角丸四角形 9"/>
          <p:cNvSpPr/>
          <p:nvPr/>
        </p:nvSpPr>
        <p:spPr>
          <a:xfrm>
            <a:off x="755576" y="2564904"/>
            <a:ext cx="7128792" cy="3312368"/>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666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従来の電着塗装シミュレーション</a:t>
            </a:r>
          </a:p>
        </p:txBody>
      </p:sp>
      <p:sp>
        <p:nvSpPr>
          <p:cNvPr id="15" name="コンテンツ プレースホルダー 2"/>
          <p:cNvSpPr txBox="1">
            <a:spLocks/>
          </p:cNvSpPr>
          <p:nvPr/>
        </p:nvSpPr>
        <p:spPr>
          <a:xfrm>
            <a:off x="824161" y="1268761"/>
            <a:ext cx="8143919"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有限要素法（</a:t>
            </a:r>
            <a:r>
              <a:rPr lang="en-US" altLang="ja-JP" sz="2400" dirty="0"/>
              <a:t>FEM</a:t>
            </a:r>
            <a:r>
              <a:rPr lang="ja-JP" altLang="en-US" sz="2400" dirty="0"/>
              <a:t>）や有限体積法（</a:t>
            </a:r>
            <a:r>
              <a:rPr lang="en-US" altLang="ja-JP" sz="2400" dirty="0"/>
              <a:t>FVM</a:t>
            </a:r>
            <a:r>
              <a:rPr lang="ja-JP" altLang="en-US" sz="2400" dirty="0"/>
              <a:t>）を用いた例がある</a:t>
            </a:r>
            <a:endParaRPr lang="en-US" altLang="ja-JP" sz="2400" dirty="0"/>
          </a:p>
        </p:txBody>
      </p:sp>
      <p:pic>
        <p:nvPicPr>
          <p:cNvPr id="2052" name="Picture 4" descr="C:\Documents and Settings\tetsu\デスクトップ\tank_image.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175" y="4293096"/>
            <a:ext cx="2152642" cy="898225"/>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p:cNvSpPr txBox="1">
            <a:spLocks/>
          </p:cNvSpPr>
          <p:nvPr/>
        </p:nvSpPr>
        <p:spPr>
          <a:xfrm>
            <a:off x="755576" y="3645024"/>
            <a:ext cx="2448273" cy="4078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ボディ</a:t>
            </a:r>
            <a:r>
              <a:rPr lang="en-US" altLang="ja-JP" sz="2400" dirty="0"/>
              <a:t>CAD</a:t>
            </a:r>
            <a:r>
              <a:rPr lang="ja-JP" altLang="en-US" sz="2400" dirty="0"/>
              <a:t>データ</a:t>
            </a:r>
            <a:endParaRPr lang="en-US" altLang="ja-JP" sz="2400" dirty="0"/>
          </a:p>
        </p:txBody>
      </p:sp>
      <p:sp>
        <p:nvSpPr>
          <p:cNvPr id="10" name="コンテンツ プレースホルダー 2"/>
          <p:cNvSpPr txBox="1">
            <a:spLocks/>
          </p:cNvSpPr>
          <p:nvPr/>
        </p:nvSpPr>
        <p:spPr>
          <a:xfrm>
            <a:off x="395537" y="5085184"/>
            <a:ext cx="3024335" cy="4078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電着槽寸法，極配置</a:t>
            </a:r>
            <a:endParaRPr lang="en-US" altLang="ja-JP" sz="2400" dirty="0"/>
          </a:p>
        </p:txBody>
      </p:sp>
      <p:sp>
        <p:nvSpPr>
          <p:cNvPr id="12" name="コンテンツ プレースホルダー 2"/>
          <p:cNvSpPr txBox="1">
            <a:spLocks/>
          </p:cNvSpPr>
          <p:nvPr/>
        </p:nvSpPr>
        <p:spPr>
          <a:xfrm>
            <a:off x="5987554" y="4935179"/>
            <a:ext cx="2448273" cy="4078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メッシュデータ</a:t>
            </a:r>
            <a:endParaRPr lang="en-US" altLang="ja-JP" sz="2400" dirty="0"/>
          </a:p>
        </p:txBody>
      </p:sp>
      <p:sp>
        <p:nvSpPr>
          <p:cNvPr id="14" name="コンテンツ プレースホルダー 2"/>
          <p:cNvSpPr txBox="1">
            <a:spLocks/>
          </p:cNvSpPr>
          <p:nvPr/>
        </p:nvSpPr>
        <p:spPr>
          <a:xfrm>
            <a:off x="3998414" y="5146797"/>
            <a:ext cx="639689" cy="4078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t>PC</a:t>
            </a:r>
          </a:p>
        </p:txBody>
      </p:sp>
      <p:sp>
        <p:nvSpPr>
          <p:cNvPr id="16" name="AutoShape 14"/>
          <p:cNvSpPr>
            <a:spLocks noChangeArrowheads="1"/>
          </p:cNvSpPr>
          <p:nvPr/>
        </p:nvSpPr>
        <p:spPr bwMode="auto">
          <a:xfrm>
            <a:off x="3025867" y="4010858"/>
            <a:ext cx="428625" cy="431800"/>
          </a:xfrm>
          <a:prstGeom prst="rightArrow">
            <a:avLst>
              <a:gd name="adj1" fmla="val 50000"/>
              <a:gd name="adj2" fmla="val 33273"/>
            </a:avLst>
          </a:prstGeom>
          <a:solidFill>
            <a:schemeClr val="accent2"/>
          </a:solidFill>
          <a:ln w="9525">
            <a:noFill/>
            <a:miter lim="800000"/>
            <a:headEnd/>
            <a:tailEnd/>
          </a:ln>
        </p:spPr>
        <p:txBody>
          <a:bodyPr wrap="none" anchor="ctr"/>
          <a:lstStyle/>
          <a:p>
            <a:endParaRPr lang="ja-JP" altLang="en-US"/>
          </a:p>
        </p:txBody>
      </p:sp>
      <p:sp>
        <p:nvSpPr>
          <p:cNvPr id="17" name="AutoShape 14"/>
          <p:cNvSpPr>
            <a:spLocks noChangeArrowheads="1"/>
          </p:cNvSpPr>
          <p:nvPr/>
        </p:nvSpPr>
        <p:spPr bwMode="auto">
          <a:xfrm>
            <a:off x="5079479" y="4010858"/>
            <a:ext cx="428625" cy="431800"/>
          </a:xfrm>
          <a:prstGeom prst="rightArrow">
            <a:avLst>
              <a:gd name="adj1" fmla="val 50000"/>
              <a:gd name="adj2" fmla="val 33273"/>
            </a:avLst>
          </a:prstGeom>
          <a:solidFill>
            <a:schemeClr val="accent2"/>
          </a:solidFill>
          <a:ln w="9525">
            <a:noFill/>
            <a:miter lim="800000"/>
            <a:headEnd/>
            <a:tailEnd/>
          </a:ln>
        </p:spPr>
        <p:txBody>
          <a:bodyPr wrap="none" anchor="ctr"/>
          <a:lstStyle/>
          <a:p>
            <a:endParaRPr lang="ja-JP" altLang="en-US"/>
          </a:p>
        </p:txBody>
      </p:sp>
      <p:sp>
        <p:nvSpPr>
          <p:cNvPr id="18" name="コンテンツ プレースホルダー 2"/>
          <p:cNvSpPr txBox="1">
            <a:spLocks/>
          </p:cNvSpPr>
          <p:nvPr/>
        </p:nvSpPr>
        <p:spPr>
          <a:xfrm>
            <a:off x="824160" y="1628800"/>
            <a:ext cx="6988199" cy="919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有限要素法（</a:t>
            </a:r>
            <a:r>
              <a:rPr lang="en-US" altLang="ja-JP" sz="2400" dirty="0"/>
              <a:t>FEM</a:t>
            </a:r>
            <a:r>
              <a:rPr lang="ja-JP" altLang="en-US" sz="2400" dirty="0"/>
              <a:t>）や有限体積法（</a:t>
            </a:r>
            <a:r>
              <a:rPr lang="en-US" altLang="ja-JP" sz="2400" dirty="0"/>
              <a:t>FVM</a:t>
            </a:r>
            <a:r>
              <a:rPr lang="ja-JP" altLang="en-US" sz="2400" dirty="0"/>
              <a:t>）では，</a:t>
            </a:r>
            <a:endParaRPr lang="en-US" altLang="ja-JP" sz="2400" dirty="0"/>
          </a:p>
          <a:p>
            <a:pPr marL="0" indent="0">
              <a:buNone/>
            </a:pPr>
            <a:r>
              <a:rPr lang="en-US" altLang="ja-JP" sz="2400" dirty="0"/>
              <a:t>      </a:t>
            </a:r>
            <a:r>
              <a:rPr lang="ja-JP" altLang="en-US" sz="2400" dirty="0"/>
              <a:t>解析領域である電解液をメッシュ分割</a:t>
            </a:r>
            <a:endParaRPr lang="en-US" altLang="ja-JP" sz="2400" dirty="0"/>
          </a:p>
        </p:txBody>
      </p:sp>
      <p:pic>
        <p:nvPicPr>
          <p:cNvPr id="2053" name="Picture 5" descr="C:\Documents and Settings\tetsu\デスクトップ\volume_meshing_element_image.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70590" y="3626266"/>
            <a:ext cx="2882202" cy="12166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Documents and Settings\tetsu\デスクトップ\cad_image.bm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9406" y="2912796"/>
            <a:ext cx="1942381" cy="836977"/>
          </a:xfrm>
          <a:prstGeom prst="rect">
            <a:avLst/>
          </a:prstGeom>
          <a:noFill/>
          <a:extLst>
            <a:ext uri="{909E8E84-426E-40DD-AFC4-6F175D3DCCD1}">
              <a14:hiddenFill xmlns:a14="http://schemas.microsoft.com/office/drawing/2010/main">
                <a:solidFill>
                  <a:srgbClr val="FFFFFF"/>
                </a:solidFill>
              </a14:hiddenFill>
            </a:ext>
          </a:extLst>
        </p:spPr>
      </p:pic>
      <p:sp>
        <p:nvSpPr>
          <p:cNvPr id="19" name="コンテンツ プレースホルダー 2"/>
          <p:cNvSpPr txBox="1">
            <a:spLocks/>
          </p:cNvSpPr>
          <p:nvPr/>
        </p:nvSpPr>
        <p:spPr>
          <a:xfrm>
            <a:off x="611560" y="5805264"/>
            <a:ext cx="8143919" cy="936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・メッシュ分割には</a:t>
            </a:r>
            <a:r>
              <a:rPr lang="ja-JP" altLang="en-US" sz="2400" b="1" dirty="0">
                <a:solidFill>
                  <a:schemeClr val="accent2"/>
                </a:solidFill>
              </a:rPr>
              <a:t>多大な労力</a:t>
            </a:r>
            <a:endParaRPr lang="en-US" altLang="ja-JP" sz="2400" b="1" dirty="0">
              <a:solidFill>
                <a:schemeClr val="accent2"/>
              </a:solidFill>
            </a:endParaRPr>
          </a:p>
          <a:p>
            <a:pPr marL="0" indent="0">
              <a:buNone/>
            </a:pPr>
            <a:r>
              <a:rPr lang="ja-JP" altLang="en-US" sz="2400" dirty="0"/>
              <a:t>・精度良いシミュレーションには</a:t>
            </a:r>
            <a:r>
              <a:rPr lang="ja-JP" altLang="en-US" sz="2400" b="1" dirty="0">
                <a:solidFill>
                  <a:schemeClr val="accent2"/>
                </a:solidFill>
              </a:rPr>
              <a:t>専門的な知識・経験</a:t>
            </a:r>
            <a:r>
              <a:rPr lang="ja-JP" altLang="en-US" sz="2400" dirty="0"/>
              <a:t>が必要</a:t>
            </a:r>
            <a:endParaRPr lang="en-US" altLang="ja-JP" sz="2400" dirty="0"/>
          </a:p>
        </p:txBody>
      </p:sp>
      <p:pic>
        <p:nvPicPr>
          <p:cNvPr id="23" name="Picture 2" descr="C:\Documents and Settings\tetsu\Local Settings\Temporary Internet Files\Content.IE5\P9LC71M1\dglxasset[1].asp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54492" y="3105721"/>
            <a:ext cx="1387474" cy="9936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Documents and Settings\tetsu\デスクトップ\MC90023064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88842" y="3902920"/>
            <a:ext cx="590637" cy="1072770"/>
          </a:xfrm>
          <a:prstGeom prst="rect">
            <a:avLst/>
          </a:prstGeom>
          <a:noFill/>
          <a:extLst>
            <a:ext uri="{909E8E84-426E-40DD-AFC4-6F175D3DCCD1}">
              <a14:hiddenFill xmlns:a14="http://schemas.microsoft.com/office/drawing/2010/main">
                <a:solidFill>
                  <a:srgbClr val="FFFFFF"/>
                </a:solidFill>
              </a14:hiddenFill>
            </a:ext>
          </a:extLst>
        </p:spPr>
      </p:pic>
      <p:sp>
        <p:nvSpPr>
          <p:cNvPr id="20" name="コンテンツ プレースホルダー 2"/>
          <p:cNvSpPr txBox="1">
            <a:spLocks/>
          </p:cNvSpPr>
          <p:nvPr/>
        </p:nvSpPr>
        <p:spPr>
          <a:xfrm>
            <a:off x="184111" y="2528265"/>
            <a:ext cx="5683512" cy="3845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t>【</a:t>
            </a:r>
            <a:r>
              <a:rPr lang="ja-JP" altLang="en-US" sz="2400" dirty="0"/>
              <a:t>シミュレーションの前段階で必要な作業</a:t>
            </a:r>
            <a:r>
              <a:rPr lang="en-US" altLang="ja-JP" sz="2400" dirty="0"/>
              <a:t>】</a:t>
            </a:r>
          </a:p>
        </p:txBody>
      </p:sp>
    </p:spTree>
    <p:extLst>
      <p:ext uri="{BB962C8B-B14F-4D97-AF65-F5344CB8AC3E}">
        <p14:creationId xmlns:p14="http://schemas.microsoft.com/office/powerpoint/2010/main" val="3610034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332656"/>
            <a:ext cx="64770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3419872" y="1412776"/>
            <a:ext cx="2002471" cy="830997"/>
          </a:xfrm>
          <a:prstGeom prst="rect">
            <a:avLst/>
          </a:prstGeom>
          <a:noFill/>
        </p:spPr>
        <p:txBody>
          <a:bodyPr wrap="none" rtlCol="0">
            <a:spAutoFit/>
          </a:bodyPr>
          <a:lstStyle/>
          <a:p>
            <a:r>
              <a:rPr lang="ja-JP" altLang="en-US" sz="2400" dirty="0"/>
              <a:t>電流が流れ，</a:t>
            </a:r>
            <a:endParaRPr lang="en-US" altLang="ja-JP" sz="2400" dirty="0"/>
          </a:p>
          <a:p>
            <a:r>
              <a:rPr lang="en-US" altLang="ja-JP" sz="2400" dirty="0"/>
              <a:t>OH</a:t>
            </a:r>
            <a:r>
              <a:rPr lang="ja-JP" altLang="en-US" sz="2400" dirty="0"/>
              <a:t>イオン生成</a:t>
            </a:r>
            <a:endParaRPr kumimoji="1" lang="ja-JP" altLang="en-US" sz="2400" dirty="0"/>
          </a:p>
        </p:txBody>
      </p:sp>
      <p:sp>
        <p:nvSpPr>
          <p:cNvPr id="6" name="テキスト ボックス 5"/>
          <p:cNvSpPr txBox="1"/>
          <p:nvPr/>
        </p:nvSpPr>
        <p:spPr>
          <a:xfrm>
            <a:off x="3910550" y="5665568"/>
            <a:ext cx="3023585" cy="523220"/>
          </a:xfrm>
          <a:prstGeom prst="rect">
            <a:avLst/>
          </a:prstGeom>
          <a:noFill/>
        </p:spPr>
        <p:txBody>
          <a:bodyPr wrap="none" rtlCol="0">
            <a:spAutoFit/>
          </a:bodyPr>
          <a:lstStyle/>
          <a:p>
            <a:r>
              <a:rPr lang="en-US" altLang="ja-JP" sz="2800" dirty="0"/>
              <a:t>OH</a:t>
            </a:r>
            <a:r>
              <a:rPr lang="ja-JP" altLang="en-US" sz="2800" dirty="0"/>
              <a:t>イオン拡散消費</a:t>
            </a:r>
            <a:endParaRPr kumimoji="1" lang="ja-JP" altLang="en-US" sz="2800" dirty="0"/>
          </a:p>
        </p:txBody>
      </p:sp>
      <p:sp>
        <p:nvSpPr>
          <p:cNvPr id="7" name="テキスト ボックス 6"/>
          <p:cNvSpPr txBox="1"/>
          <p:nvPr/>
        </p:nvSpPr>
        <p:spPr>
          <a:xfrm>
            <a:off x="3586588" y="4264917"/>
            <a:ext cx="2592288" cy="369332"/>
          </a:xfrm>
          <a:prstGeom prst="rect">
            <a:avLst/>
          </a:prstGeom>
          <a:noFill/>
        </p:spPr>
        <p:txBody>
          <a:bodyPr wrap="square" rtlCol="0">
            <a:spAutoFit/>
          </a:bodyPr>
          <a:lstStyle/>
          <a:p>
            <a:r>
              <a:rPr kumimoji="1" lang="ja-JP" altLang="en-US" dirty="0"/>
              <a:t>ある一定の濃度が必要</a:t>
            </a:r>
          </a:p>
        </p:txBody>
      </p:sp>
    </p:spTree>
    <p:extLst>
      <p:ext uri="{BB962C8B-B14F-4D97-AF65-F5344CB8AC3E}">
        <p14:creationId xmlns:p14="http://schemas.microsoft.com/office/powerpoint/2010/main" val="3898799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数値シミュレーション結果</a:t>
            </a:r>
            <a:r>
              <a:rPr kumimoji="1" lang="en-US" altLang="ja-JP" dirty="0"/>
              <a:t>-4</a:t>
            </a:r>
            <a:r>
              <a:rPr kumimoji="1" lang="ja-JP" altLang="en-US" dirty="0"/>
              <a:t>枚</a:t>
            </a:r>
            <a:r>
              <a:rPr kumimoji="1" lang="en-US" altLang="ja-JP" dirty="0"/>
              <a:t>BOX</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350864448"/>
              </p:ext>
            </p:extLst>
          </p:nvPr>
        </p:nvGraphicFramePr>
        <p:xfrm>
          <a:off x="457200" y="1600200"/>
          <a:ext cx="8147247" cy="3773015"/>
        </p:xfrm>
        <a:graphic>
          <a:graphicData uri="http://schemas.openxmlformats.org/drawingml/2006/table">
            <a:tbl>
              <a:tblPr firstRow="1" bandRow="1">
                <a:tableStyleId>{5940675A-B579-460E-94D1-54222C63F5DA}</a:tableStyleId>
              </a:tblPr>
              <a:tblGrid>
                <a:gridCol w="2715749">
                  <a:extLst>
                    <a:ext uri="{9D8B030D-6E8A-4147-A177-3AD203B41FA5}">
                      <a16:colId xmlns:a16="http://schemas.microsoft.com/office/drawing/2014/main" val="20000"/>
                    </a:ext>
                  </a:extLst>
                </a:gridCol>
                <a:gridCol w="2715749">
                  <a:extLst>
                    <a:ext uri="{9D8B030D-6E8A-4147-A177-3AD203B41FA5}">
                      <a16:colId xmlns:a16="http://schemas.microsoft.com/office/drawing/2014/main" val="20001"/>
                    </a:ext>
                  </a:extLst>
                </a:gridCol>
                <a:gridCol w="2715749">
                  <a:extLst>
                    <a:ext uri="{9D8B030D-6E8A-4147-A177-3AD203B41FA5}">
                      <a16:colId xmlns:a16="http://schemas.microsoft.com/office/drawing/2014/main" val="20002"/>
                    </a:ext>
                  </a:extLst>
                </a:gridCol>
              </a:tblGrid>
              <a:tr h="754603">
                <a:tc>
                  <a:txBody>
                    <a:bodyPr/>
                    <a:lstStyle/>
                    <a:p>
                      <a:endParaRPr kumimoji="1" lang="ja-JP" altLang="en-US" dirty="0"/>
                    </a:p>
                  </a:txBody>
                  <a:tcPr/>
                </a:tc>
                <a:tc>
                  <a:txBody>
                    <a:bodyPr/>
                    <a:lstStyle/>
                    <a:p>
                      <a:pPr algn="ctr"/>
                      <a:r>
                        <a:rPr kumimoji="1" lang="ja-JP" altLang="en-US" sz="2400" dirty="0"/>
                        <a:t>実験結果</a:t>
                      </a:r>
                    </a:p>
                  </a:txBody>
                  <a:tcPr anchor="ctr"/>
                </a:tc>
                <a:tc>
                  <a:txBody>
                    <a:bodyPr/>
                    <a:lstStyle/>
                    <a:p>
                      <a:pPr algn="ctr"/>
                      <a:r>
                        <a:rPr kumimoji="1" lang="ja-JP" altLang="en-US" dirty="0"/>
                        <a:t>数値シミュレーション結果</a:t>
                      </a:r>
                    </a:p>
                  </a:txBody>
                  <a:tcPr anchor="ctr"/>
                </a:tc>
                <a:extLst>
                  <a:ext uri="{0D108BD9-81ED-4DB2-BD59-A6C34878D82A}">
                    <a16:rowId xmlns:a16="http://schemas.microsoft.com/office/drawing/2014/main" val="10000"/>
                  </a:ext>
                </a:extLst>
              </a:tr>
              <a:tr h="754603">
                <a:tc>
                  <a:txBody>
                    <a:bodyPr/>
                    <a:lstStyle/>
                    <a:p>
                      <a:pPr algn="ctr"/>
                      <a:r>
                        <a:rPr kumimoji="1" lang="en-US" altLang="ja-JP" sz="3200" dirty="0"/>
                        <a:t>A</a:t>
                      </a:r>
                      <a:r>
                        <a:rPr kumimoji="1" lang="ja-JP" altLang="en-US" sz="3200" dirty="0"/>
                        <a:t>面</a:t>
                      </a:r>
                    </a:p>
                  </a:txBody>
                  <a:tcPr anchor="ctr"/>
                </a:tc>
                <a:tc>
                  <a:txBody>
                    <a:bodyPr/>
                    <a:lstStyle/>
                    <a:p>
                      <a:pPr algn="ctr"/>
                      <a:r>
                        <a:rPr kumimoji="1" lang="ja-JP" altLang="en-US" dirty="0"/>
                        <a:t>３１．４　</a:t>
                      </a:r>
                      <a:r>
                        <a:rPr kumimoji="1" lang="en-US" altLang="ja-JP" dirty="0" err="1"/>
                        <a:t>μm</a:t>
                      </a:r>
                      <a:endParaRPr kumimoji="1" lang="ja-JP" altLang="en-US" dirty="0"/>
                    </a:p>
                  </a:txBody>
                  <a:tcPr anchor="ctr"/>
                </a:tc>
                <a:tc>
                  <a:txBody>
                    <a:bodyPr/>
                    <a:lstStyle/>
                    <a:p>
                      <a:pPr algn="ctr"/>
                      <a:r>
                        <a:rPr kumimoji="1" lang="ja-JP" altLang="en-US" dirty="0"/>
                        <a:t>２７．７　</a:t>
                      </a:r>
                      <a:r>
                        <a:rPr kumimoji="1" lang="en-US" altLang="ja-JP" dirty="0" err="1"/>
                        <a:t>μm</a:t>
                      </a:r>
                      <a:endParaRPr kumimoji="1" lang="ja-JP" altLang="en-US" dirty="0"/>
                    </a:p>
                  </a:txBody>
                  <a:tcPr anchor="ctr"/>
                </a:tc>
                <a:extLst>
                  <a:ext uri="{0D108BD9-81ED-4DB2-BD59-A6C34878D82A}">
                    <a16:rowId xmlns:a16="http://schemas.microsoft.com/office/drawing/2014/main" val="10001"/>
                  </a:ext>
                </a:extLst>
              </a:tr>
              <a:tr h="7546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C</a:t>
                      </a:r>
                      <a:r>
                        <a:rPr kumimoji="1" lang="ja-JP" altLang="en-US" sz="3200" dirty="0"/>
                        <a:t>面</a:t>
                      </a:r>
                    </a:p>
                  </a:txBody>
                  <a:tcPr anchor="ctr"/>
                </a:tc>
                <a:tc>
                  <a:txBody>
                    <a:bodyPr/>
                    <a:lstStyle/>
                    <a:p>
                      <a:pPr algn="ctr"/>
                      <a:r>
                        <a:rPr kumimoji="1" lang="ja-JP" altLang="en-US" dirty="0"/>
                        <a:t>２０．８　</a:t>
                      </a:r>
                      <a:r>
                        <a:rPr kumimoji="1" lang="en-US" altLang="ja-JP" dirty="0" err="1"/>
                        <a:t>μm</a:t>
                      </a:r>
                      <a:endParaRPr kumimoji="1" lang="ja-JP" altLang="en-US" dirty="0"/>
                    </a:p>
                  </a:txBody>
                  <a:tcPr anchor="ctr"/>
                </a:tc>
                <a:tc>
                  <a:txBody>
                    <a:bodyPr/>
                    <a:lstStyle/>
                    <a:p>
                      <a:pPr algn="ctr"/>
                      <a:r>
                        <a:rPr kumimoji="1" lang="ja-JP" altLang="en-US" dirty="0"/>
                        <a:t>１５．３　</a:t>
                      </a:r>
                      <a:r>
                        <a:rPr kumimoji="1" lang="en-US" altLang="ja-JP" dirty="0" err="1"/>
                        <a:t>μm</a:t>
                      </a:r>
                      <a:endParaRPr kumimoji="1" lang="ja-JP" altLang="en-US" dirty="0"/>
                    </a:p>
                  </a:txBody>
                  <a:tcPr anchor="ctr"/>
                </a:tc>
                <a:extLst>
                  <a:ext uri="{0D108BD9-81ED-4DB2-BD59-A6C34878D82A}">
                    <a16:rowId xmlns:a16="http://schemas.microsoft.com/office/drawing/2014/main" val="10002"/>
                  </a:ext>
                </a:extLst>
              </a:tr>
              <a:tr h="7546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E</a:t>
                      </a:r>
                      <a:r>
                        <a:rPr kumimoji="1" lang="ja-JP" altLang="en-US" sz="3200" dirty="0"/>
                        <a:t>面</a:t>
                      </a:r>
                    </a:p>
                  </a:txBody>
                  <a:tcPr anchor="ctr"/>
                </a:tc>
                <a:tc>
                  <a:txBody>
                    <a:bodyPr/>
                    <a:lstStyle/>
                    <a:p>
                      <a:pPr algn="ctr"/>
                      <a:r>
                        <a:rPr kumimoji="1" lang="ja-JP" altLang="en-US" dirty="0"/>
                        <a:t>１４．６　</a:t>
                      </a:r>
                      <a:r>
                        <a:rPr kumimoji="1" lang="en-US" altLang="ja-JP" dirty="0" err="1"/>
                        <a:t>μm</a:t>
                      </a:r>
                      <a:endParaRPr kumimoji="1" lang="ja-JP" altLang="en-US" dirty="0"/>
                    </a:p>
                  </a:txBody>
                  <a:tcPr anchor="ctr"/>
                </a:tc>
                <a:tc>
                  <a:txBody>
                    <a:bodyPr/>
                    <a:lstStyle/>
                    <a:p>
                      <a:pPr algn="ctr"/>
                      <a:r>
                        <a:rPr kumimoji="1" lang="ja-JP" altLang="en-US" dirty="0"/>
                        <a:t>７．５６　</a:t>
                      </a:r>
                      <a:r>
                        <a:rPr kumimoji="1" lang="en-US" altLang="ja-JP" dirty="0" err="1"/>
                        <a:t>μm</a:t>
                      </a:r>
                      <a:endParaRPr kumimoji="1" lang="ja-JP" altLang="en-US" dirty="0"/>
                    </a:p>
                  </a:txBody>
                  <a:tcPr anchor="ctr"/>
                </a:tc>
                <a:extLst>
                  <a:ext uri="{0D108BD9-81ED-4DB2-BD59-A6C34878D82A}">
                    <a16:rowId xmlns:a16="http://schemas.microsoft.com/office/drawing/2014/main" val="10003"/>
                  </a:ext>
                </a:extLst>
              </a:tr>
              <a:tr h="7546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G</a:t>
                      </a:r>
                      <a:r>
                        <a:rPr kumimoji="1" lang="ja-JP" altLang="en-US" sz="3200" dirty="0"/>
                        <a:t>面</a:t>
                      </a:r>
                    </a:p>
                  </a:txBody>
                  <a:tcPr anchor="ctr"/>
                </a:tc>
                <a:tc>
                  <a:txBody>
                    <a:bodyPr/>
                    <a:lstStyle/>
                    <a:p>
                      <a:pPr algn="ctr"/>
                      <a:r>
                        <a:rPr kumimoji="1" lang="ja-JP" altLang="en-US" dirty="0"/>
                        <a:t>１２．２　</a:t>
                      </a:r>
                      <a:r>
                        <a:rPr kumimoji="1" lang="en-US" altLang="ja-JP" dirty="0" err="1"/>
                        <a:t>μm</a:t>
                      </a:r>
                      <a:endParaRPr kumimoji="1" lang="ja-JP" altLang="en-US" dirty="0"/>
                    </a:p>
                  </a:txBody>
                  <a:tcPr anchor="ctr"/>
                </a:tc>
                <a:tc>
                  <a:txBody>
                    <a:bodyPr/>
                    <a:lstStyle/>
                    <a:p>
                      <a:pPr algn="ctr"/>
                      <a:r>
                        <a:rPr kumimoji="1" lang="ja-JP" altLang="en-US" dirty="0"/>
                        <a:t>１．２８　</a:t>
                      </a:r>
                      <a:r>
                        <a:rPr kumimoji="1" lang="en-US" altLang="ja-JP" dirty="0" err="1"/>
                        <a:t>μm</a:t>
                      </a:r>
                      <a:endParaRPr kumimoji="1" lang="ja-JP" altLang="en-US"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6093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塗膜析出パラメータ同定結果</a:t>
            </a:r>
          </a:p>
        </p:txBody>
      </p:sp>
      <p:pic>
        <p:nvPicPr>
          <p:cNvPr id="2050" name="Picture 2" descr="C:\Documents and Settings\tetsu\デスクトップ\texclip\texclip20110108184526.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307157"/>
            <a:ext cx="8478838" cy="14017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Documents and Settings\tetsu\デスクトップ\Cgcurve.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672" y="2958357"/>
            <a:ext cx="5189309"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044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8104" y="2096648"/>
            <a:ext cx="256386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lang="ja-JP" altLang="en-US" dirty="0"/>
              <a:t>高速多重極法</a:t>
            </a:r>
            <a:r>
              <a:rPr kumimoji="1" lang="ja-JP" altLang="en-US" dirty="0"/>
              <a:t>による計算の効率化</a:t>
            </a:r>
          </a:p>
        </p:txBody>
      </p:sp>
      <p:sp>
        <p:nvSpPr>
          <p:cNvPr id="3" name="コンテンツ プレースホルダー 2"/>
          <p:cNvSpPr>
            <a:spLocks noGrp="1"/>
          </p:cNvSpPr>
          <p:nvPr>
            <p:ph idx="1"/>
          </p:nvPr>
        </p:nvSpPr>
        <p:spPr>
          <a:xfrm>
            <a:off x="5004048" y="1818064"/>
            <a:ext cx="3672407" cy="546834"/>
          </a:xfrm>
        </p:spPr>
        <p:txBody>
          <a:bodyPr>
            <a:normAutofit fontScale="85000" lnSpcReduction="10000"/>
          </a:bodyPr>
          <a:lstStyle/>
          <a:p>
            <a:r>
              <a:rPr kumimoji="1" lang="ja-JP" altLang="en-US" sz="2000" dirty="0"/>
              <a:t>あるまとまった単位で寄与を計算</a:t>
            </a:r>
            <a:endParaRPr kumimoji="1" lang="en-US" altLang="ja-JP" sz="2000"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1600" y="2364898"/>
            <a:ext cx="2610367" cy="169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94165" y="4765460"/>
            <a:ext cx="868925" cy="41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20272" y="4746198"/>
            <a:ext cx="807744" cy="47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右矢印 3"/>
          <p:cNvSpPr/>
          <p:nvPr/>
        </p:nvSpPr>
        <p:spPr>
          <a:xfrm>
            <a:off x="4716016" y="5363985"/>
            <a:ext cx="360040" cy="226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721290" y="1878722"/>
            <a:ext cx="3418661" cy="48617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全ての要素からの寄与を計算</a:t>
            </a:r>
            <a:endParaRPr lang="en-US" altLang="ja-JP" sz="2000" dirty="0"/>
          </a:p>
        </p:txBody>
      </p:sp>
      <p:sp>
        <p:nvSpPr>
          <p:cNvPr id="14" name="コンテンツ プレースホルダー 2"/>
          <p:cNvSpPr txBox="1">
            <a:spLocks/>
          </p:cNvSpPr>
          <p:nvPr/>
        </p:nvSpPr>
        <p:spPr>
          <a:xfrm>
            <a:off x="1867803" y="1360367"/>
            <a:ext cx="910061" cy="5183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t>BEM</a:t>
            </a:r>
          </a:p>
        </p:txBody>
      </p:sp>
      <p:sp>
        <p:nvSpPr>
          <p:cNvPr id="15" name="コンテンツ プレースホルダー 2"/>
          <p:cNvSpPr txBox="1">
            <a:spLocks/>
          </p:cNvSpPr>
          <p:nvPr/>
        </p:nvSpPr>
        <p:spPr>
          <a:xfrm>
            <a:off x="5756574" y="1334179"/>
            <a:ext cx="1189709" cy="5183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t>FMBEM</a:t>
            </a:r>
          </a:p>
        </p:txBody>
      </p:sp>
      <p:sp>
        <p:nvSpPr>
          <p:cNvPr id="16" name="コンテンツ プレースホルダー 2"/>
          <p:cNvSpPr txBox="1">
            <a:spLocks/>
          </p:cNvSpPr>
          <p:nvPr/>
        </p:nvSpPr>
        <p:spPr>
          <a:xfrm>
            <a:off x="763420" y="4824495"/>
            <a:ext cx="2051784"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計算記憶容量</a:t>
            </a:r>
            <a:endParaRPr lang="en-US" altLang="ja-JP" sz="2000" dirty="0"/>
          </a:p>
        </p:txBody>
      </p:sp>
      <p:sp>
        <p:nvSpPr>
          <p:cNvPr id="17" name="コンテンツ プレースホルダー 2"/>
          <p:cNvSpPr txBox="1">
            <a:spLocks/>
          </p:cNvSpPr>
          <p:nvPr/>
        </p:nvSpPr>
        <p:spPr>
          <a:xfrm>
            <a:off x="755576" y="5363985"/>
            <a:ext cx="1296742"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計算量</a:t>
            </a:r>
            <a:endParaRPr lang="en-US" altLang="ja-JP" sz="2000" dirty="0"/>
          </a:p>
        </p:txBody>
      </p:sp>
      <p:pic>
        <p:nvPicPr>
          <p:cNvPr id="1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20272" y="5277151"/>
            <a:ext cx="807744" cy="47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15204" y="5320321"/>
            <a:ext cx="766763"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5204" y="5690562"/>
            <a:ext cx="868925" cy="41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コンテンツ プレースホルダー 2"/>
          <p:cNvSpPr txBox="1">
            <a:spLocks/>
          </p:cNvSpPr>
          <p:nvPr/>
        </p:nvSpPr>
        <p:spPr>
          <a:xfrm>
            <a:off x="3743867" y="5774663"/>
            <a:ext cx="1296742"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（反復法）</a:t>
            </a:r>
            <a:endParaRPr lang="en-US" altLang="ja-JP" sz="2000" dirty="0"/>
          </a:p>
        </p:txBody>
      </p:sp>
      <p:sp>
        <p:nvSpPr>
          <p:cNvPr id="23" name="コンテンツ プレースホルダー 2"/>
          <p:cNvSpPr txBox="1">
            <a:spLocks/>
          </p:cNvSpPr>
          <p:nvPr/>
        </p:nvSpPr>
        <p:spPr>
          <a:xfrm>
            <a:off x="3712778" y="5320321"/>
            <a:ext cx="1080120"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（直接法）</a:t>
            </a:r>
            <a:endParaRPr lang="en-US" altLang="ja-JP" sz="2000" dirty="0"/>
          </a:p>
        </p:txBody>
      </p:sp>
      <p:sp>
        <p:nvSpPr>
          <p:cNvPr id="20" name="コンテンツ プレースホルダー 2"/>
          <p:cNvSpPr txBox="1">
            <a:spLocks/>
          </p:cNvSpPr>
          <p:nvPr/>
        </p:nvSpPr>
        <p:spPr>
          <a:xfrm>
            <a:off x="5160794" y="4847776"/>
            <a:ext cx="2051784"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計算記憶容量</a:t>
            </a:r>
            <a:endParaRPr lang="en-US" altLang="ja-JP" sz="2000" dirty="0"/>
          </a:p>
        </p:txBody>
      </p:sp>
      <p:sp>
        <p:nvSpPr>
          <p:cNvPr id="24" name="コンテンツ プレースホルダー 2"/>
          <p:cNvSpPr txBox="1">
            <a:spLocks/>
          </p:cNvSpPr>
          <p:nvPr/>
        </p:nvSpPr>
        <p:spPr>
          <a:xfrm>
            <a:off x="5160794" y="5390263"/>
            <a:ext cx="1296742" cy="3002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計算量</a:t>
            </a:r>
            <a:endParaRPr lang="en-US" altLang="ja-JP" sz="2000" dirty="0"/>
          </a:p>
        </p:txBody>
      </p:sp>
    </p:spTree>
    <p:extLst>
      <p:ext uri="{BB962C8B-B14F-4D97-AF65-F5344CB8AC3E}">
        <p14:creationId xmlns:p14="http://schemas.microsoft.com/office/powerpoint/2010/main" val="1915980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FMBEM</a:t>
            </a:r>
            <a:r>
              <a:rPr kumimoji="1" lang="ja-JP" altLang="en-US" dirty="0"/>
              <a:t>プログラム実行結果</a:t>
            </a:r>
          </a:p>
        </p:txBody>
      </p:sp>
      <p:sp>
        <p:nvSpPr>
          <p:cNvPr id="24" name="コンテンツ プレースホルダー 2"/>
          <p:cNvSpPr txBox="1">
            <a:spLocks/>
          </p:cNvSpPr>
          <p:nvPr/>
        </p:nvSpPr>
        <p:spPr>
          <a:xfrm>
            <a:off x="683568" y="5229200"/>
            <a:ext cx="7848872"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000" dirty="0"/>
              <a:t>計算時間については，まだチューニングや高速化の手法を行う必要があり，効果が確認できなかった</a:t>
            </a:r>
            <a:endParaRPr lang="en-US" altLang="ja-JP" sz="2000" dirty="0"/>
          </a:p>
          <a:p>
            <a:r>
              <a:rPr lang="ja-JP" altLang="en-US" sz="2000" dirty="0"/>
              <a:t>要素数に対する消費メモリの増加が小さいため，大要素数でも解析できる</a:t>
            </a:r>
            <a:endParaRPr lang="en-US" altLang="ja-JP" sz="2000" dirty="0"/>
          </a:p>
        </p:txBody>
      </p:sp>
      <p:pic>
        <p:nvPicPr>
          <p:cNvPr id="1026" name="Picture 2" descr="C:\Documents and Settings\tetsu\デスクトップ\mem.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680" y="1268760"/>
            <a:ext cx="5419961"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5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数値シミュレーション②</a:t>
            </a:r>
            <a:r>
              <a:rPr kumimoji="1" lang="en-US" altLang="ja-JP" dirty="0"/>
              <a:t>-</a:t>
            </a:r>
            <a:r>
              <a:rPr kumimoji="1" lang="ja-JP" altLang="en-US" sz="4000" dirty="0"/>
              <a:t>電着穴の影響</a:t>
            </a:r>
          </a:p>
        </p:txBody>
      </p:sp>
      <p:pic>
        <p:nvPicPr>
          <p:cNvPr id="3" name="Picture 2" descr="C:\Documents and Settings\tetsu\デスクトップ\shil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944012" y="608914"/>
            <a:ext cx="1969468" cy="3096344"/>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186034" y="1968094"/>
            <a:ext cx="1457972" cy="596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C:\Documents and Settings\tetsu\デスクトップ\shill_1hol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99" t="7609" r="11428"/>
          <a:stretch/>
        </p:blipFill>
        <p:spPr bwMode="auto">
          <a:xfrm rot="5400000">
            <a:off x="1258171" y="2029164"/>
            <a:ext cx="1746868" cy="3474386"/>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1925743" y="3685732"/>
            <a:ext cx="323741" cy="247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937369" y="3188255"/>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87524" y="2892923"/>
            <a:ext cx="3688162" cy="1770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9" name="Picture 5" descr="C:\Documents and Settings\tetsu\デスクトップ\shill_3holes.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07" r="7747"/>
          <a:stretch/>
        </p:blipFill>
        <p:spPr bwMode="auto">
          <a:xfrm rot="5400000">
            <a:off x="5430458" y="2081071"/>
            <a:ext cx="1779626" cy="3559222"/>
          </a:xfrm>
          <a:prstGeom prst="rect">
            <a:avLst/>
          </a:prstGeom>
          <a:noFill/>
          <a:extLst>
            <a:ext uri="{909E8E84-426E-40DD-AFC4-6F175D3DCCD1}">
              <a14:hiddenFill xmlns:a14="http://schemas.microsoft.com/office/drawing/2010/main">
                <a:solidFill>
                  <a:srgbClr val="FFFFFF"/>
                </a:solidFill>
              </a14:hiddenFill>
            </a:ext>
          </a:extLst>
        </p:spPr>
      </p:pic>
      <p:sp>
        <p:nvSpPr>
          <p:cNvPr id="21" name="円/楕円 20"/>
          <p:cNvSpPr/>
          <p:nvPr/>
        </p:nvSpPr>
        <p:spPr>
          <a:xfrm>
            <a:off x="5868145" y="3717032"/>
            <a:ext cx="396044" cy="28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5940152" y="3188255"/>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325731" y="3097492"/>
            <a:ext cx="396044" cy="296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7452320" y="2642784"/>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4496103" y="4293096"/>
            <a:ext cx="435937" cy="296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p:cNvSpPr/>
          <p:nvPr/>
        </p:nvSpPr>
        <p:spPr>
          <a:xfrm>
            <a:off x="4606059" y="3779489"/>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411720" y="2923909"/>
            <a:ext cx="3688162" cy="1770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コンテンツ プレースホルダー 2"/>
          <p:cNvSpPr txBox="1">
            <a:spLocks/>
          </p:cNvSpPr>
          <p:nvPr/>
        </p:nvSpPr>
        <p:spPr>
          <a:xfrm>
            <a:off x="665770" y="2448901"/>
            <a:ext cx="1710003" cy="43204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穴</a:t>
            </a:r>
            <a:r>
              <a:rPr lang="en-US" altLang="ja-JP" sz="2000" dirty="0"/>
              <a:t>1</a:t>
            </a:r>
            <a:r>
              <a:rPr lang="ja-JP" altLang="en-US" sz="2000" dirty="0"/>
              <a:t>つ（中央１つ）</a:t>
            </a:r>
            <a:endParaRPr lang="en-US" altLang="ja-JP" sz="2000" dirty="0"/>
          </a:p>
        </p:txBody>
      </p:sp>
      <p:sp>
        <p:nvSpPr>
          <p:cNvPr id="30" name="コンテンツ プレースホルダー 2"/>
          <p:cNvSpPr txBox="1">
            <a:spLocks/>
          </p:cNvSpPr>
          <p:nvPr/>
        </p:nvSpPr>
        <p:spPr>
          <a:xfrm>
            <a:off x="5259393" y="2585140"/>
            <a:ext cx="2300939" cy="28499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穴</a:t>
            </a:r>
            <a:r>
              <a:rPr lang="en-US" altLang="ja-JP" sz="2000" dirty="0"/>
              <a:t>3</a:t>
            </a:r>
            <a:r>
              <a:rPr lang="ja-JP" altLang="en-US" sz="2000" dirty="0"/>
              <a:t>つ（中央１つ，両端２つ）</a:t>
            </a:r>
            <a:endParaRPr lang="en-US" altLang="ja-JP" sz="2000" dirty="0"/>
          </a:p>
        </p:txBody>
      </p:sp>
      <p:pic>
        <p:nvPicPr>
          <p:cNvPr id="1030" name="Picture 6" descr="C:\Documents and Settings\tetsu\デスクトップ\shill_5holes.bm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44" r="11215"/>
          <a:stretch/>
        </p:blipFill>
        <p:spPr bwMode="auto">
          <a:xfrm rot="5400000">
            <a:off x="3051407" y="4081218"/>
            <a:ext cx="1675455" cy="3495328"/>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a:xfrm>
            <a:off x="1997527" y="4991153"/>
            <a:ext cx="3688162" cy="1770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コンテンツ プレースホルダー 2"/>
          <p:cNvSpPr txBox="1">
            <a:spLocks/>
          </p:cNvSpPr>
          <p:nvPr/>
        </p:nvSpPr>
        <p:spPr>
          <a:xfrm>
            <a:off x="5685688" y="6165304"/>
            <a:ext cx="3134784" cy="593068"/>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穴</a:t>
            </a:r>
            <a:r>
              <a:rPr lang="en-US" altLang="ja-JP" sz="2000" dirty="0"/>
              <a:t>5</a:t>
            </a:r>
            <a:r>
              <a:rPr lang="ja-JP" altLang="en-US" sz="2000" dirty="0"/>
              <a:t>つ（中央１つ，両端１つずつ，それらの中間に１つずつ）</a:t>
            </a:r>
            <a:endParaRPr lang="en-US" altLang="ja-JP" sz="2000" dirty="0"/>
          </a:p>
        </p:txBody>
      </p:sp>
      <p:sp>
        <p:nvSpPr>
          <p:cNvPr id="34" name="円/楕円 33"/>
          <p:cNvSpPr/>
          <p:nvPr/>
        </p:nvSpPr>
        <p:spPr>
          <a:xfrm>
            <a:off x="3403557" y="5737335"/>
            <a:ext cx="396044" cy="28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下矢印 34"/>
          <p:cNvSpPr/>
          <p:nvPr/>
        </p:nvSpPr>
        <p:spPr>
          <a:xfrm>
            <a:off x="3475564" y="5208558"/>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4822083" y="5086314"/>
            <a:ext cx="396044" cy="296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下矢印 36"/>
          <p:cNvSpPr/>
          <p:nvPr/>
        </p:nvSpPr>
        <p:spPr>
          <a:xfrm>
            <a:off x="4909978" y="4640861"/>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2031515" y="6313399"/>
            <a:ext cx="435937" cy="296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下矢印 38"/>
          <p:cNvSpPr/>
          <p:nvPr/>
        </p:nvSpPr>
        <p:spPr>
          <a:xfrm>
            <a:off x="2141471" y="5799792"/>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4148731" y="5432609"/>
            <a:ext cx="396044" cy="28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2789990" y="6020398"/>
            <a:ext cx="396044" cy="28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p:cNvSpPr/>
          <p:nvPr/>
        </p:nvSpPr>
        <p:spPr>
          <a:xfrm>
            <a:off x="2880000" y="5509981"/>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下矢印 42"/>
          <p:cNvSpPr/>
          <p:nvPr/>
        </p:nvSpPr>
        <p:spPr>
          <a:xfrm>
            <a:off x="4238741" y="4928483"/>
            <a:ext cx="216024" cy="4547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39554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r>
              <a:rPr lang="ja-JP" altLang="en-US" dirty="0"/>
              <a:t>（</a:t>
            </a:r>
            <a:r>
              <a:rPr kumimoji="1" lang="ja-JP" altLang="en-US" dirty="0"/>
              <a:t>膜厚の時間変化）</a:t>
            </a:r>
          </a:p>
        </p:txBody>
      </p:sp>
    </p:spTree>
    <p:extLst>
      <p:ext uri="{BB962C8B-B14F-4D97-AF65-F5344CB8AC3E}">
        <p14:creationId xmlns:p14="http://schemas.microsoft.com/office/powerpoint/2010/main" val="3226736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680" y="3593841"/>
            <a:ext cx="1654340" cy="161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lang="ja-JP" altLang="en-US" dirty="0"/>
              <a:t>従来</a:t>
            </a:r>
            <a:r>
              <a:rPr kumimoji="1" lang="ja-JP" altLang="en-US" dirty="0"/>
              <a:t>の電着塗装シミュレーション</a:t>
            </a:r>
          </a:p>
        </p:txBody>
      </p:sp>
      <p:sp>
        <p:nvSpPr>
          <p:cNvPr id="15" name="コンテンツ プレースホルダー 2"/>
          <p:cNvSpPr txBox="1">
            <a:spLocks/>
          </p:cNvSpPr>
          <p:nvPr/>
        </p:nvSpPr>
        <p:spPr>
          <a:xfrm>
            <a:off x="424285" y="1772816"/>
            <a:ext cx="8507288" cy="970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有限要素法（</a:t>
            </a:r>
            <a:r>
              <a:rPr lang="en-US" altLang="ja-JP" sz="2400" dirty="0"/>
              <a:t>FEM</a:t>
            </a:r>
            <a:r>
              <a:rPr lang="ja-JP" altLang="en-US" sz="2400" dirty="0"/>
              <a:t>）や有限体積法（</a:t>
            </a:r>
            <a:r>
              <a:rPr lang="en-US" altLang="ja-JP" sz="2400" dirty="0"/>
              <a:t>FVM</a:t>
            </a:r>
            <a:r>
              <a:rPr lang="ja-JP" altLang="en-US" sz="2400" dirty="0"/>
              <a:t>）では</a:t>
            </a:r>
            <a:endParaRPr lang="en-US" altLang="ja-JP" sz="2400" dirty="0"/>
          </a:p>
          <a:p>
            <a:pPr marL="0" indent="0">
              <a:buNone/>
            </a:pPr>
            <a:r>
              <a:rPr lang="ja-JP" altLang="en-US" sz="2400" dirty="0"/>
              <a:t>　　ボディが移動するごとにメッシュ分割をし直さなければならない</a:t>
            </a:r>
            <a:endParaRPr lang="en-US" altLang="ja-JP" sz="2400" dirty="0"/>
          </a:p>
        </p:txBody>
      </p:sp>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6633" y="3593841"/>
            <a:ext cx="3651437" cy="14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971600" y="5175616"/>
            <a:ext cx="7766659" cy="584775"/>
          </a:xfrm>
          <a:prstGeom prst="rect">
            <a:avLst/>
          </a:prstGeom>
        </p:spPr>
        <p:txBody>
          <a:bodyPr wrap="square">
            <a:spAutoFit/>
          </a:bodyPr>
          <a:lstStyle/>
          <a:p>
            <a:r>
              <a:rPr lang="en-US" altLang="ja-JP" sz="1600" dirty="0"/>
              <a:t>T. KOMORIYA, et. al., “Development of Prediction Methods</a:t>
            </a:r>
            <a:r>
              <a:rPr lang="ja-JP" altLang="en-US" sz="1600" dirty="0"/>
              <a:t> </a:t>
            </a:r>
            <a:r>
              <a:rPr lang="en-US" altLang="ja-JP" sz="1600" dirty="0"/>
              <a:t>for Film Thickness</a:t>
            </a:r>
            <a:r>
              <a:rPr lang="ja-JP" altLang="en-US" sz="1600" dirty="0"/>
              <a:t> </a:t>
            </a:r>
            <a:r>
              <a:rPr lang="en-US" altLang="ja-JP" sz="1600" dirty="0"/>
              <a:t>in Electro-deposition Coating Process”,4</a:t>
            </a:r>
            <a:r>
              <a:rPr lang="en-US" altLang="ja-JP" sz="1600" baseline="30000" dirty="0"/>
              <a:t>th</a:t>
            </a:r>
            <a:r>
              <a:rPr lang="en-US" altLang="ja-JP" sz="1600" dirty="0"/>
              <a:t>-ASME_JSME Joint Fluids Engineering Conference (2003) </a:t>
            </a:r>
            <a:r>
              <a:rPr lang="ja-JP" altLang="en-US" sz="1600" dirty="0"/>
              <a:t>より</a:t>
            </a:r>
          </a:p>
        </p:txBody>
      </p:sp>
      <p:sp>
        <p:nvSpPr>
          <p:cNvPr id="10" name="下矢印 9"/>
          <p:cNvSpPr/>
          <p:nvPr/>
        </p:nvSpPr>
        <p:spPr>
          <a:xfrm>
            <a:off x="4208981" y="2708921"/>
            <a:ext cx="437801"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p:cNvSpPr txBox="1">
            <a:spLocks/>
          </p:cNvSpPr>
          <p:nvPr/>
        </p:nvSpPr>
        <p:spPr>
          <a:xfrm>
            <a:off x="424285" y="1308956"/>
            <a:ext cx="8507288" cy="4638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ラインにのって電解槽中をボディが移動する解析を行う場合，</a:t>
            </a:r>
            <a:endParaRPr lang="en-US" altLang="ja-JP" sz="2000" dirty="0"/>
          </a:p>
        </p:txBody>
      </p:sp>
      <p:sp>
        <p:nvSpPr>
          <p:cNvPr id="13" name="コンテンツ プレースホルダー 2"/>
          <p:cNvSpPr txBox="1">
            <a:spLocks/>
          </p:cNvSpPr>
          <p:nvPr/>
        </p:nvSpPr>
        <p:spPr>
          <a:xfrm>
            <a:off x="393138" y="3140968"/>
            <a:ext cx="8507288" cy="4875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部品の解析や単純化したモデルでの解析にとどまっている</a:t>
            </a:r>
            <a:endParaRPr lang="en-US" altLang="ja-JP" sz="1200" dirty="0"/>
          </a:p>
        </p:txBody>
      </p:sp>
      <p:sp>
        <p:nvSpPr>
          <p:cNvPr id="3" name="正方形/長方形 2"/>
          <p:cNvSpPr/>
          <p:nvPr/>
        </p:nvSpPr>
        <p:spPr>
          <a:xfrm>
            <a:off x="947549" y="6149506"/>
            <a:ext cx="7398465" cy="461665"/>
          </a:xfrm>
          <a:prstGeom prst="rect">
            <a:avLst/>
          </a:prstGeom>
        </p:spPr>
        <p:txBody>
          <a:bodyPr wrap="square">
            <a:spAutoFit/>
          </a:bodyPr>
          <a:lstStyle/>
          <a:p>
            <a:r>
              <a:rPr lang="ja-JP" altLang="en-US" sz="2400" dirty="0"/>
              <a:t>効率的に塗装工程全体の詳細な解析を行う手法が必要</a:t>
            </a:r>
            <a:endParaRPr lang="en-US" altLang="ja-JP" sz="2400" dirty="0"/>
          </a:p>
        </p:txBody>
      </p:sp>
    </p:spTree>
    <p:extLst>
      <p:ext uri="{BB962C8B-B14F-4D97-AF65-F5344CB8AC3E}">
        <p14:creationId xmlns:p14="http://schemas.microsoft.com/office/powerpoint/2010/main" val="53013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従来</a:t>
            </a:r>
            <a:r>
              <a:rPr kumimoji="1" lang="ja-JP" altLang="en-US" dirty="0"/>
              <a:t>の電着塗装シミュレーション</a:t>
            </a:r>
          </a:p>
        </p:txBody>
      </p:sp>
      <p:sp>
        <p:nvSpPr>
          <p:cNvPr id="15" name="コンテンツ プレースホルダー 2"/>
          <p:cNvSpPr txBox="1">
            <a:spLocks/>
          </p:cNvSpPr>
          <p:nvPr/>
        </p:nvSpPr>
        <p:spPr>
          <a:xfrm>
            <a:off x="424285" y="3395094"/>
            <a:ext cx="8507288" cy="970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有限要素法（</a:t>
            </a:r>
            <a:r>
              <a:rPr lang="en-US" altLang="ja-JP" sz="2400" dirty="0"/>
              <a:t>FEM</a:t>
            </a:r>
            <a:r>
              <a:rPr lang="ja-JP" altLang="en-US" sz="2400" dirty="0"/>
              <a:t>）や有限体積法（</a:t>
            </a:r>
            <a:r>
              <a:rPr lang="en-US" altLang="ja-JP" sz="2400" dirty="0"/>
              <a:t>FVM</a:t>
            </a:r>
            <a:r>
              <a:rPr lang="ja-JP" altLang="en-US" sz="2400" dirty="0"/>
              <a:t>）では</a:t>
            </a:r>
            <a:endParaRPr lang="en-US" altLang="ja-JP" sz="2400" dirty="0"/>
          </a:p>
          <a:p>
            <a:pPr marL="0" indent="0">
              <a:buNone/>
            </a:pPr>
            <a:r>
              <a:rPr lang="ja-JP" altLang="en-US" sz="2400" dirty="0"/>
              <a:t>　　ボディが移動するごとにメッシュ分割をし直さなければならない</a:t>
            </a:r>
            <a:endParaRPr lang="en-US" altLang="ja-JP" sz="2400" dirty="0"/>
          </a:p>
        </p:txBody>
      </p:sp>
      <p:sp>
        <p:nvSpPr>
          <p:cNvPr id="10" name="下矢印 9"/>
          <p:cNvSpPr/>
          <p:nvPr/>
        </p:nvSpPr>
        <p:spPr>
          <a:xfrm>
            <a:off x="4208981" y="4437112"/>
            <a:ext cx="437801" cy="3600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p:cNvSpPr txBox="1">
            <a:spLocks/>
          </p:cNvSpPr>
          <p:nvPr/>
        </p:nvSpPr>
        <p:spPr>
          <a:xfrm>
            <a:off x="424285" y="1308956"/>
            <a:ext cx="8507288" cy="4638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ラインにのって電解槽中をボディが移動する解析を行う場合，</a:t>
            </a:r>
            <a:endParaRPr lang="en-US" altLang="ja-JP" sz="2000" dirty="0"/>
          </a:p>
        </p:txBody>
      </p:sp>
      <p:sp>
        <p:nvSpPr>
          <p:cNvPr id="13" name="コンテンツ プレースホルダー 2"/>
          <p:cNvSpPr txBox="1">
            <a:spLocks/>
          </p:cNvSpPr>
          <p:nvPr/>
        </p:nvSpPr>
        <p:spPr>
          <a:xfrm>
            <a:off x="673224" y="4941168"/>
            <a:ext cx="7355160" cy="7755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部品の解析やボディ形状を単純化した解析にとどまっている</a:t>
            </a:r>
            <a:endParaRPr lang="en-US" altLang="ja-JP" sz="1200" dirty="0"/>
          </a:p>
        </p:txBody>
      </p:sp>
      <p:sp>
        <p:nvSpPr>
          <p:cNvPr id="3" name="正方形/長方形 2"/>
          <p:cNvSpPr/>
          <p:nvPr/>
        </p:nvSpPr>
        <p:spPr>
          <a:xfrm>
            <a:off x="899592" y="6021288"/>
            <a:ext cx="7398465" cy="461665"/>
          </a:xfrm>
          <a:prstGeom prst="rect">
            <a:avLst/>
          </a:prstGeom>
        </p:spPr>
        <p:txBody>
          <a:bodyPr wrap="square">
            <a:spAutoFit/>
          </a:bodyPr>
          <a:lstStyle/>
          <a:p>
            <a:r>
              <a:rPr lang="ja-JP" altLang="en-US" sz="2400" b="1" dirty="0">
                <a:solidFill>
                  <a:schemeClr val="accent2"/>
                </a:solidFill>
              </a:rPr>
              <a:t>効率的に塗装工程全体の詳細な解析を行う手法が必要</a:t>
            </a:r>
            <a:endParaRPr lang="en-US" altLang="ja-JP" sz="2400" b="1" dirty="0">
              <a:solidFill>
                <a:schemeClr val="accent2"/>
              </a:solidFill>
            </a:endParaRP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71600" y="1813739"/>
            <a:ext cx="3816424" cy="158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C:\Documents and Settings\tetsu\デスクトップ\volume_meshing_element_image.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2063882"/>
            <a:ext cx="2594170" cy="1095085"/>
          </a:xfrm>
          <a:prstGeom prst="rect">
            <a:avLst/>
          </a:prstGeom>
          <a:noFill/>
          <a:extLst>
            <a:ext uri="{909E8E84-426E-40DD-AFC4-6F175D3DCCD1}">
              <a14:hiddenFill xmlns:a14="http://schemas.microsoft.com/office/drawing/2010/main">
                <a:solidFill>
                  <a:srgbClr val="FFFFFF"/>
                </a:solidFill>
              </a14:hiddenFill>
            </a:ext>
          </a:extLst>
        </p:spPr>
      </p:pic>
      <p:sp>
        <p:nvSpPr>
          <p:cNvPr id="4" name="右矢印 3"/>
          <p:cNvSpPr/>
          <p:nvPr/>
        </p:nvSpPr>
        <p:spPr>
          <a:xfrm>
            <a:off x="7164288" y="2708920"/>
            <a:ext cx="288032" cy="16950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266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研究目的</a:t>
            </a:r>
          </a:p>
        </p:txBody>
      </p:sp>
      <p:sp>
        <p:nvSpPr>
          <p:cNvPr id="3" name="コンテンツ プレースホルダー 2"/>
          <p:cNvSpPr>
            <a:spLocks noGrp="1"/>
          </p:cNvSpPr>
          <p:nvPr>
            <p:ph idx="1"/>
          </p:nvPr>
        </p:nvSpPr>
        <p:spPr>
          <a:xfrm>
            <a:off x="537228" y="5283662"/>
            <a:ext cx="8499268" cy="1385698"/>
          </a:xfrm>
        </p:spPr>
        <p:txBody>
          <a:bodyPr>
            <a:normAutofit/>
          </a:bodyPr>
          <a:lstStyle/>
          <a:p>
            <a:r>
              <a:rPr kumimoji="1" lang="en-US" altLang="ja-JP" sz="2400" dirty="0"/>
              <a:t>BEM</a:t>
            </a:r>
            <a:r>
              <a:rPr kumimoji="1" lang="ja-JP" altLang="en-US" sz="2400" dirty="0"/>
              <a:t>は，解析領域の境界面のみのメッシュ分割でよい</a:t>
            </a:r>
            <a:endParaRPr kumimoji="1" lang="en-US" altLang="ja-JP" sz="2400" dirty="0"/>
          </a:p>
          <a:p>
            <a:r>
              <a:rPr lang="ja-JP" altLang="en-US" sz="2400" dirty="0"/>
              <a:t>メッシュの生成において労力が格段に小さい</a:t>
            </a:r>
            <a:endParaRPr lang="en-US" altLang="ja-JP" sz="2400" dirty="0"/>
          </a:p>
          <a:p>
            <a:r>
              <a:rPr lang="ja-JP" altLang="en-US" sz="2400" dirty="0"/>
              <a:t>ボディが電解槽中を移動する解析も，リメッシング不要</a:t>
            </a:r>
            <a:endParaRPr lang="en-US" altLang="ja-JP" sz="2400" dirty="0"/>
          </a:p>
        </p:txBody>
      </p:sp>
      <p:sp>
        <p:nvSpPr>
          <p:cNvPr id="4" name="正方形/長方形 3"/>
          <p:cNvSpPr/>
          <p:nvPr/>
        </p:nvSpPr>
        <p:spPr>
          <a:xfrm>
            <a:off x="1043608" y="2095401"/>
            <a:ext cx="7560840"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ja-JP" altLang="en-US" sz="3200" dirty="0"/>
              <a:t>境界要素法（</a:t>
            </a:r>
            <a:r>
              <a:rPr lang="en-US" altLang="ja-JP" sz="3200" dirty="0"/>
              <a:t>BEM</a:t>
            </a:r>
            <a:r>
              <a:rPr lang="ja-JP" altLang="en-US" sz="3200" dirty="0"/>
              <a:t>）を用いた</a:t>
            </a:r>
            <a:endParaRPr lang="en-US" altLang="ja-JP" sz="3200" dirty="0"/>
          </a:p>
          <a:p>
            <a:pPr algn="ctr"/>
            <a:r>
              <a:rPr lang="ja-JP" altLang="en-US" sz="3200" dirty="0"/>
              <a:t>電着塗装シミュレータの開発</a:t>
            </a:r>
            <a:endParaRPr lang="en-US" altLang="ja-JP" sz="3200" dirty="0"/>
          </a:p>
        </p:txBody>
      </p:sp>
      <p:sp>
        <p:nvSpPr>
          <p:cNvPr id="5" name="正方形/長方形 4"/>
          <p:cNvSpPr/>
          <p:nvPr/>
        </p:nvSpPr>
        <p:spPr>
          <a:xfrm>
            <a:off x="395536" y="1599183"/>
            <a:ext cx="6768752" cy="461665"/>
          </a:xfrm>
          <a:prstGeom prst="rect">
            <a:avLst/>
          </a:prstGeom>
        </p:spPr>
        <p:txBody>
          <a:bodyPr wrap="square">
            <a:spAutoFit/>
          </a:bodyPr>
          <a:lstStyle/>
          <a:p>
            <a:r>
              <a:rPr lang="ja-JP" altLang="en-US" sz="2400" dirty="0"/>
              <a:t>メッシュ生成，電解槽内を移動する解析　が容易</a:t>
            </a:r>
            <a:endParaRPr lang="en-US" altLang="ja-JP" sz="2400" dirty="0"/>
          </a:p>
        </p:txBody>
      </p:sp>
      <p:sp>
        <p:nvSpPr>
          <p:cNvPr id="6" name="角丸四角形 5"/>
          <p:cNvSpPr/>
          <p:nvPr/>
        </p:nvSpPr>
        <p:spPr>
          <a:xfrm>
            <a:off x="971600" y="2095401"/>
            <a:ext cx="7704856" cy="1077218"/>
          </a:xfrm>
          <a:prstGeom prst="round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 Box 23"/>
          <p:cNvSpPr txBox="1">
            <a:spLocks noChangeArrowheads="1"/>
          </p:cNvSpPr>
          <p:nvPr/>
        </p:nvSpPr>
        <p:spPr bwMode="auto">
          <a:xfrm>
            <a:off x="827584" y="4712678"/>
            <a:ext cx="38164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eaLnBrk="1" hangingPunct="1">
              <a:spcBef>
                <a:spcPct val="20000"/>
              </a:spcBef>
            </a:pPr>
            <a:r>
              <a:rPr lang="ja-JP" altLang="en-US" sz="2400" dirty="0"/>
              <a:t>従来手法（</a:t>
            </a:r>
            <a:r>
              <a:rPr lang="en-US" altLang="ja-JP" sz="2400" dirty="0"/>
              <a:t>FEM</a:t>
            </a:r>
            <a:r>
              <a:rPr lang="ja-JP" altLang="en-US" sz="2400" dirty="0" err="1"/>
              <a:t>，</a:t>
            </a:r>
            <a:r>
              <a:rPr lang="en-US" altLang="ja-JP" sz="2400" dirty="0"/>
              <a:t>FVM</a:t>
            </a:r>
            <a:r>
              <a:rPr lang="ja-JP" altLang="en-US" sz="2400" dirty="0"/>
              <a:t>など）</a:t>
            </a:r>
          </a:p>
        </p:txBody>
      </p:sp>
      <p:sp>
        <p:nvSpPr>
          <p:cNvPr id="10" name="Text Box 23"/>
          <p:cNvSpPr txBox="1">
            <a:spLocks noChangeArrowheads="1"/>
          </p:cNvSpPr>
          <p:nvPr/>
        </p:nvSpPr>
        <p:spPr bwMode="auto">
          <a:xfrm>
            <a:off x="5652120" y="4712678"/>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eaLnBrk="1" hangingPunct="1">
              <a:spcBef>
                <a:spcPct val="20000"/>
              </a:spcBef>
            </a:pPr>
            <a:r>
              <a:rPr lang="ja-JP" altLang="en-US" sz="2400" dirty="0"/>
              <a:t>本手法（</a:t>
            </a:r>
            <a:r>
              <a:rPr lang="en-US" altLang="ja-JP" sz="2400" dirty="0"/>
              <a:t>BEM</a:t>
            </a:r>
            <a:r>
              <a:rPr lang="ja-JP" altLang="en-US" sz="2400" dirty="0"/>
              <a:t>）</a:t>
            </a:r>
          </a:p>
        </p:txBody>
      </p:sp>
      <p:pic>
        <p:nvPicPr>
          <p:cNvPr id="11" name="Picture 5" descr="C:\Documents and Settings\tetsu\デスクトップ\volume_meshing_element_image.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917" y="3330814"/>
            <a:ext cx="3303059" cy="13943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tetsu\デスクトップ\face_meshing_image.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46" y="3296791"/>
            <a:ext cx="3359178" cy="141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3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数理モデル</a:t>
            </a:r>
          </a:p>
        </p:txBody>
      </p:sp>
      <p:sp>
        <p:nvSpPr>
          <p:cNvPr id="14" name="コンテンツ プレースホルダー 2"/>
          <p:cNvSpPr txBox="1">
            <a:spLocks/>
          </p:cNvSpPr>
          <p:nvPr/>
        </p:nvSpPr>
        <p:spPr>
          <a:xfrm>
            <a:off x="2915816" y="2204864"/>
            <a:ext cx="3672408"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400" dirty="0"/>
              <a:t>塗膜析出メカニズム</a:t>
            </a:r>
            <a:endParaRPr lang="en-US" altLang="ja-JP" sz="2400" dirty="0"/>
          </a:p>
          <a:p>
            <a:r>
              <a:rPr lang="ja-JP" altLang="en-US" sz="2400" dirty="0"/>
              <a:t>支配方程式、境界条件</a:t>
            </a:r>
            <a:endParaRPr lang="en-US" altLang="ja-JP" sz="2400" dirty="0"/>
          </a:p>
          <a:p>
            <a:r>
              <a:rPr lang="ja-JP" altLang="en-US" sz="2400" dirty="0"/>
              <a:t>塗膜析出モデル</a:t>
            </a:r>
            <a:endParaRPr lang="en-US" altLang="ja-JP" sz="2400" dirty="0"/>
          </a:p>
          <a:p>
            <a:r>
              <a:rPr lang="ja-JP" altLang="en-US" sz="2400" dirty="0"/>
              <a:t>計算の流れ</a:t>
            </a:r>
            <a:endParaRPr lang="en-US" altLang="ja-JP" sz="2400" dirty="0"/>
          </a:p>
        </p:txBody>
      </p:sp>
    </p:spTree>
    <p:extLst>
      <p:ext uri="{BB962C8B-B14F-4D97-AF65-F5344CB8AC3E}">
        <p14:creationId xmlns:p14="http://schemas.microsoft.com/office/powerpoint/2010/main" val="121480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Documents and Settings\tetsu\デスクトップ\deposition_model.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53159" y="2928089"/>
            <a:ext cx="4563057" cy="374127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塗膜析出メカニズム</a:t>
            </a:r>
          </a:p>
        </p:txBody>
      </p:sp>
      <p:sp>
        <p:nvSpPr>
          <p:cNvPr id="4" name="コンテンツ プレースホルダー 4"/>
          <p:cNvSpPr>
            <a:spLocks noGrp="1"/>
          </p:cNvSpPr>
          <p:nvPr>
            <p:ph idx="1"/>
          </p:nvPr>
        </p:nvSpPr>
        <p:spPr>
          <a:xfrm>
            <a:off x="755576" y="1268760"/>
            <a:ext cx="6020280" cy="576064"/>
          </a:xfrm>
        </p:spPr>
        <p:txBody>
          <a:bodyPr>
            <a:normAutofit/>
          </a:bodyPr>
          <a:lstStyle/>
          <a:p>
            <a:pPr marL="0" indent="0">
              <a:buNone/>
            </a:pPr>
            <a:r>
              <a:rPr kumimoji="1" lang="ja-JP" altLang="en-US" sz="2400" dirty="0"/>
              <a:t>１．電気が流れると水が電気分解される</a:t>
            </a:r>
          </a:p>
        </p:txBody>
      </p:sp>
      <p:sp>
        <p:nvSpPr>
          <p:cNvPr id="6" name="コンテンツ プレースホルダー 4"/>
          <p:cNvSpPr txBox="1">
            <a:spLocks/>
          </p:cNvSpPr>
          <p:nvPr/>
        </p:nvSpPr>
        <p:spPr>
          <a:xfrm>
            <a:off x="1043782" y="1884933"/>
            <a:ext cx="164780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（アノード）</a:t>
            </a:r>
          </a:p>
        </p:txBody>
      </p:sp>
      <p:sp>
        <p:nvSpPr>
          <p:cNvPr id="7" name="コンテンツ プレースホルダー 4"/>
          <p:cNvSpPr txBox="1">
            <a:spLocks/>
          </p:cNvSpPr>
          <p:nvPr/>
        </p:nvSpPr>
        <p:spPr>
          <a:xfrm>
            <a:off x="1043608" y="2420888"/>
            <a:ext cx="2439888" cy="57606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400" dirty="0"/>
              <a:t>（カソード：被塗装側）</a:t>
            </a:r>
          </a:p>
        </p:txBody>
      </p:sp>
      <p:sp>
        <p:nvSpPr>
          <p:cNvPr id="8" name="コンテンツ プレースホルダー 4"/>
          <p:cNvSpPr txBox="1">
            <a:spLocks/>
          </p:cNvSpPr>
          <p:nvPr/>
        </p:nvSpPr>
        <p:spPr>
          <a:xfrm>
            <a:off x="6372200" y="4192150"/>
            <a:ext cx="1647800" cy="38897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（アノード）</a:t>
            </a:r>
          </a:p>
        </p:txBody>
      </p:sp>
      <p:sp>
        <p:nvSpPr>
          <p:cNvPr id="9" name="コンテンツ プレースホルダー 4"/>
          <p:cNvSpPr txBox="1">
            <a:spLocks/>
          </p:cNvSpPr>
          <p:nvPr/>
        </p:nvSpPr>
        <p:spPr>
          <a:xfrm>
            <a:off x="179512" y="4178018"/>
            <a:ext cx="2529902" cy="4751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t>（カソード：被塗装側）</a:t>
            </a:r>
          </a:p>
        </p:txBody>
      </p:sp>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1881" y="1822799"/>
            <a:ext cx="4464495" cy="96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899592" y="1822799"/>
            <a:ext cx="7272808" cy="96032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3050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0CA86303-E899-40E5-B680-36BD8539BF51"/>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jcot2011-slide"/>
  <p:tag name="ISPRING_FIRST_PUBLI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4018</TotalTime>
  <Words>4472</Words>
  <Application>Microsoft Office PowerPoint</Application>
  <PresentationFormat>画面に合わせる (4:3)</PresentationFormat>
  <Paragraphs>453</Paragraphs>
  <Slides>57</Slides>
  <Notes>57</Notes>
  <HiddenSlides>0</HiddenSlides>
  <MMClips>7</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57</vt:i4>
      </vt:variant>
    </vt:vector>
  </HeadingPairs>
  <TitlesOfParts>
    <vt:vector size="60" baseType="lpstr">
      <vt:lpstr>Arial</vt:lpstr>
      <vt:lpstr>Calibri</vt:lpstr>
      <vt:lpstr>Office ​​テーマ</vt:lpstr>
      <vt:lpstr>  境界要素法を用いた 電着塗装シミュレータの開発　</vt:lpstr>
      <vt:lpstr>研究背景</vt:lpstr>
      <vt:lpstr>電着塗装について</vt:lpstr>
      <vt:lpstr>電着塗装シミュレーションの必要性</vt:lpstr>
      <vt:lpstr>従来の電着塗装シミュレーション</vt:lpstr>
      <vt:lpstr>従来の電着塗装シミュレーション</vt:lpstr>
      <vt:lpstr>研究目的</vt:lpstr>
      <vt:lpstr>数理モデル</vt:lpstr>
      <vt:lpstr>塗膜析出メカニズム</vt:lpstr>
      <vt:lpstr>塗膜析出メカニズム</vt:lpstr>
      <vt:lpstr>支配方程式，境界条件</vt:lpstr>
      <vt:lpstr>塗膜析出モデル</vt:lpstr>
      <vt:lpstr>計算の流れ</vt:lpstr>
      <vt:lpstr>塗料パラメータ同定実験</vt:lpstr>
      <vt:lpstr>塗料パラメータ同定実験</vt:lpstr>
      <vt:lpstr>同定結果</vt:lpstr>
      <vt:lpstr>数値シミュレーション</vt:lpstr>
      <vt:lpstr>数値シミュレーション-1枚板</vt:lpstr>
      <vt:lpstr>結果（膜厚の時間変化）</vt:lpstr>
      <vt:lpstr>結果（電流密度の時間変化）</vt:lpstr>
      <vt:lpstr>結果（印加電圧と最終膜厚）</vt:lpstr>
      <vt:lpstr>数値シミュレーション-4枚BOX</vt:lpstr>
      <vt:lpstr>結果（膜厚の時間変化）</vt:lpstr>
      <vt:lpstr>数値シミュレーション-筒状部材（穴1つ）</vt:lpstr>
      <vt:lpstr>結果（電流密度の時間変化）</vt:lpstr>
      <vt:lpstr>結果（膜厚の時間変化）</vt:lpstr>
      <vt:lpstr>数値シミュレーション-筒状部材（穴3つ）</vt:lpstr>
      <vt:lpstr>結果（膜厚の時間変化）</vt:lpstr>
      <vt:lpstr>被塗装物が電解槽中を移動する シミュレーション</vt:lpstr>
      <vt:lpstr>被塗装物が電解槽中を移動する シミュレーション結果（膜厚分布）</vt:lpstr>
      <vt:lpstr>被塗装物が電解槽中を移動する シミュレーション</vt:lpstr>
      <vt:lpstr>結論</vt:lpstr>
      <vt:lpstr>補足</vt:lpstr>
      <vt:lpstr>実験結果（アノードでの電圧降下）</vt:lpstr>
      <vt:lpstr>一枚板電着塗装-電流密度250V</vt:lpstr>
      <vt:lpstr>一枚板電着塗装-電流密度150V</vt:lpstr>
      <vt:lpstr>一枚板電着塗装-電流密度100V</vt:lpstr>
      <vt:lpstr>一枚板電着塗装-電流密度50V</vt:lpstr>
      <vt:lpstr>一枚板電着塗装-電流密度30V</vt:lpstr>
      <vt:lpstr>一枚板電着塗装-電流密度10V</vt:lpstr>
      <vt:lpstr>一枚板電着塗装結果-電位</vt:lpstr>
      <vt:lpstr>新しい塗装システム</vt:lpstr>
      <vt:lpstr>電着塗装シミュレーション</vt:lpstr>
      <vt:lpstr>4枚box-電位</vt:lpstr>
      <vt:lpstr>袋状部材シミュレーション結果（電位）</vt:lpstr>
      <vt:lpstr>袋状部材シミュレーション結果（膜厚）</vt:lpstr>
      <vt:lpstr>袋状部材シミュレーション結果（電流密度）</vt:lpstr>
      <vt:lpstr>電着塗装シミュレーションの流れ</vt:lpstr>
      <vt:lpstr>塗膜析出モデル</vt:lpstr>
      <vt:lpstr>PowerPoint プレゼンテーション</vt:lpstr>
      <vt:lpstr>数値シミュレーション結果-4枚BOX</vt:lpstr>
      <vt:lpstr>塗膜析出パラメータ同定結果</vt:lpstr>
      <vt:lpstr>高速多重極法による計算の効率化</vt:lpstr>
      <vt:lpstr>FMBEMプログラム実行結果</vt:lpstr>
      <vt:lpstr>数値シミュレーション②-電着穴の影響</vt:lpstr>
      <vt:lpstr>結果（膜厚の時間変化）</vt:lpstr>
      <vt:lpstr>従来の電着塗装シミュレーション</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jcot2011-slide</dc:title>
  <dc:creator> </dc:creator>
  <cp:lastModifiedBy>T20190041572</cp:lastModifiedBy>
  <cp:revision>823</cp:revision>
  <cp:lastPrinted>2011-03-11T03:40:09Z</cp:lastPrinted>
  <dcterms:created xsi:type="dcterms:W3CDTF">2011-01-26T06:33:01Z</dcterms:created>
  <dcterms:modified xsi:type="dcterms:W3CDTF">2024-04-09T03:23:20Z</dcterms:modified>
</cp:coreProperties>
</file>