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63" r:id="rId3"/>
    <p:sldId id="298" r:id="rId4"/>
    <p:sldId id="299" r:id="rId5"/>
    <p:sldId id="265" r:id="rId6"/>
    <p:sldId id="257" r:id="rId7"/>
    <p:sldId id="290" r:id="rId8"/>
    <p:sldId id="278" r:id="rId9"/>
    <p:sldId id="279" r:id="rId10"/>
    <p:sldId id="280" r:id="rId11"/>
    <p:sldId id="296" r:id="rId12"/>
    <p:sldId id="281" r:id="rId13"/>
    <p:sldId id="293" r:id="rId14"/>
    <p:sldId id="258" r:id="rId15"/>
    <p:sldId id="260" r:id="rId16"/>
    <p:sldId id="259" r:id="rId17"/>
    <p:sldId id="261" r:id="rId18"/>
    <p:sldId id="273" r:id="rId19"/>
    <p:sldId id="294" r:id="rId20"/>
    <p:sldId id="271" r:id="rId21"/>
    <p:sldId id="282" r:id="rId22"/>
    <p:sldId id="275" r:id="rId23"/>
    <p:sldId id="267" r:id="rId24"/>
    <p:sldId id="283" r:id="rId25"/>
    <p:sldId id="274" r:id="rId26"/>
    <p:sldId id="270" r:id="rId27"/>
    <p:sldId id="268" r:id="rId28"/>
    <p:sldId id="286" r:id="rId29"/>
    <p:sldId id="287" r:id="rId30"/>
    <p:sldId id="295" r:id="rId31"/>
    <p:sldId id="284" r:id="rId32"/>
    <p:sldId id="291" r:id="rId33"/>
    <p:sldId id="266" r:id="rId34"/>
    <p:sldId id="262" r:id="rId35"/>
    <p:sldId id="300" r:id="rId36"/>
    <p:sldId id="301" r:id="rId37"/>
    <p:sldId id="302" r:id="rId38"/>
  </p:sldIdLst>
  <p:sldSz cx="9144000" cy="6858000" type="screen4x3"/>
  <p:notesSz cx="6769100" cy="9906000"/>
  <p:custDataLst>
    <p:tags r:id="rId4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82F"/>
    <a:srgbClr val="CD03B5"/>
    <a:srgbClr val="F2F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5" autoAdjust="0"/>
    <p:restoredTop sz="75155" autoAdjust="0"/>
  </p:normalViewPr>
  <p:slideViewPr>
    <p:cSldViewPr>
      <p:cViewPr varScale="1">
        <p:scale>
          <a:sx n="91" d="100"/>
          <a:sy n="91" d="100"/>
        </p:scale>
        <p:origin x="360" y="62"/>
      </p:cViewPr>
      <p:guideLst>
        <p:guide orient="horz" pos="2160"/>
        <p:guide pos="2880"/>
      </p:guideLst>
    </p:cSldViewPr>
  </p:slideViewPr>
  <p:outlineViewPr>
    <p:cViewPr>
      <p:scale>
        <a:sx n="33" d="100"/>
        <a:sy n="33" d="100"/>
      </p:scale>
      <p:origin x="0" y="814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defRPr sz="1200"/>
            </a:lvl1pPr>
          </a:lstStyle>
          <a:p>
            <a:fld id="{11D81E81-AE11-498B-9292-397BC54A4F60}" type="datetimeFigureOut">
              <a:rPr kumimoji="1" lang="ja-JP" altLang="en-US" smtClean="0"/>
              <a:t>2024/4/9</a:t>
            </a:fld>
            <a:endParaRPr kumimoji="1" lang="ja-JP" altLang="en-US"/>
          </a:p>
        </p:txBody>
      </p:sp>
      <p:sp>
        <p:nvSpPr>
          <p:cNvPr id="4" name="フッター プレースホルダー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defRPr sz="1200"/>
            </a:lvl1pPr>
          </a:lstStyle>
          <a:p>
            <a:fld id="{3AB52C36-9A2E-4B39-8572-B61A3AB66D64}" type="slidenum">
              <a:rPr kumimoji="1" lang="ja-JP" altLang="en-US" smtClean="0"/>
              <a:t>‹#›</a:t>
            </a:fld>
            <a:endParaRPr kumimoji="1" lang="ja-JP" altLang="en-US"/>
          </a:p>
        </p:txBody>
      </p:sp>
    </p:spTree>
    <p:extLst>
      <p:ext uri="{BB962C8B-B14F-4D97-AF65-F5344CB8AC3E}">
        <p14:creationId xmlns:p14="http://schemas.microsoft.com/office/powerpoint/2010/main" val="3310120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4257" y="0"/>
            <a:ext cx="2933277" cy="495300"/>
          </a:xfrm>
          <a:prstGeom prst="rect">
            <a:avLst/>
          </a:prstGeom>
        </p:spPr>
        <p:txBody>
          <a:bodyPr vert="horz" lIns="91440" tIns="45720" rIns="91440" bIns="45720" rtlCol="0"/>
          <a:lstStyle>
            <a:lvl1pPr algn="r">
              <a:defRPr sz="1200"/>
            </a:lvl1pPr>
          </a:lstStyle>
          <a:p>
            <a:fld id="{587A99A7-B324-4B09-8EB8-27CA5AD10062}" type="datetimeFigureOut">
              <a:rPr kumimoji="1" lang="ja-JP" altLang="en-US" smtClean="0"/>
              <a:t>2024/4/9</a:t>
            </a:fld>
            <a:endParaRPr kumimoji="1" lang="ja-JP" altLang="en-US"/>
          </a:p>
        </p:txBody>
      </p:sp>
      <p:sp>
        <p:nvSpPr>
          <p:cNvPr id="4" name="スライド イメージ プレースホルダー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6910" y="4705350"/>
            <a:ext cx="5415280" cy="44577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08981"/>
            <a:ext cx="2933277"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4257" y="9408981"/>
            <a:ext cx="2933277" cy="495300"/>
          </a:xfrm>
          <a:prstGeom prst="rect">
            <a:avLst/>
          </a:prstGeom>
        </p:spPr>
        <p:txBody>
          <a:bodyPr vert="horz" lIns="91440" tIns="45720" rIns="91440" bIns="45720" rtlCol="0" anchor="b"/>
          <a:lstStyle>
            <a:lvl1pPr algn="r">
              <a:defRPr sz="1200"/>
            </a:lvl1pPr>
          </a:lstStyle>
          <a:p>
            <a:fld id="{38D8ADF3-D871-4D3D-91BF-3E8FBC9C2790}" type="slidenum">
              <a:rPr kumimoji="1" lang="ja-JP" altLang="en-US" smtClean="0"/>
              <a:t>‹#›</a:t>
            </a:fld>
            <a:endParaRPr kumimoji="1" lang="ja-JP" altLang="en-US"/>
          </a:p>
        </p:txBody>
      </p:sp>
    </p:spTree>
    <p:extLst>
      <p:ext uri="{BB962C8B-B14F-4D97-AF65-F5344CB8AC3E}">
        <p14:creationId xmlns:p14="http://schemas.microsoft.com/office/powerpoint/2010/main" val="24454306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1</a:t>
            </a:fld>
            <a:endParaRPr kumimoji="1" lang="ja-JP" altLang="en-US" dirty="0"/>
          </a:p>
        </p:txBody>
      </p:sp>
    </p:spTree>
    <p:extLst>
      <p:ext uri="{BB962C8B-B14F-4D97-AF65-F5344CB8AC3E}">
        <p14:creationId xmlns:p14="http://schemas.microsoft.com/office/powerpoint/2010/main" val="195032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6838" y="598488"/>
            <a:ext cx="3981450" cy="29876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10</a:t>
            </a:fld>
            <a:endParaRPr kumimoji="1" lang="ja-JP" altLang="en-US" dirty="0"/>
          </a:p>
        </p:txBody>
      </p:sp>
    </p:spTree>
    <p:extLst>
      <p:ext uri="{BB962C8B-B14F-4D97-AF65-F5344CB8AC3E}">
        <p14:creationId xmlns:p14="http://schemas.microsoft.com/office/powerpoint/2010/main" val="3408587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sng"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11</a:t>
            </a:fld>
            <a:endParaRPr kumimoji="1" lang="ja-JP" altLang="en-US"/>
          </a:p>
        </p:txBody>
      </p:sp>
    </p:spTree>
    <p:extLst>
      <p:ext uri="{BB962C8B-B14F-4D97-AF65-F5344CB8AC3E}">
        <p14:creationId xmlns:p14="http://schemas.microsoft.com/office/powerpoint/2010/main" val="66208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17692">
                  <a:defRPr/>
                </a:pPr>
                <a:endParaRPr lang="en-US" altLang="ja-JP" dirty="0">
                  <a:solidFill>
                    <a:srgbClr val="FF0000"/>
                  </a:solidFill>
                </a:endParaRPr>
              </a:p>
            </p:txBody>
          </p:sp>
        </mc:Choice>
        <mc:Fallback xmlns="">
          <p:sp>
            <p:nvSpPr>
              <p:cNvPr id="3" name="ノート プレースホルダー 2"/>
              <p:cNvSpPr>
                <a:spLocks noGrp="1"/>
              </p:cNvSpPr>
              <p:nvPr>
                <p:ph type="body" idx="1"/>
              </p:nvPr>
            </p:nvSpPr>
            <p:spPr/>
            <p:txBody>
              <a:bodyPr/>
              <a:lstStyle/>
              <a:p>
                <a:pPr defTabSz="917692">
                  <a:defRPr/>
                </a:pPr>
                <a:r>
                  <a:rPr lang="ja-JP" altLang="en-US" dirty="0" smtClean="0">
                    <a:solidFill>
                      <a:srgbClr val="FF0000"/>
                    </a:solidFill>
                  </a:rPr>
                  <a:t>以上の塗膜析出モデルをこちらのような式で表します</a:t>
                </a:r>
                <a:r>
                  <a:rPr lang="ja-JP" altLang="en-US" dirty="0" err="1" smtClean="0">
                    <a:solidFill>
                      <a:srgbClr val="FF0000"/>
                    </a:solidFill>
                  </a:rPr>
                  <a:t>た</a:t>
                </a:r>
                <a:r>
                  <a:rPr lang="ja-JP" altLang="en-US" dirty="0" smtClean="0">
                    <a:solidFill>
                      <a:srgbClr val="FF0000"/>
                    </a:solidFill>
                  </a:rPr>
                  <a:t>．</a:t>
                </a:r>
                <a:endParaRPr lang="en-US" altLang="ja-JP" dirty="0" smtClean="0">
                  <a:solidFill>
                    <a:srgbClr val="FF0000"/>
                  </a:solidFill>
                </a:endParaRPr>
              </a:p>
              <a:p>
                <a:pPr defTabSz="917692">
                  <a:defRPr/>
                </a:pPr>
                <a:r>
                  <a:rPr lang="ja-JP" altLang="en-US" dirty="0" smtClean="0">
                    <a:solidFill>
                      <a:srgbClr val="FF0000"/>
                    </a:solidFill>
                  </a:rPr>
                  <a:t>流れる電流に，有効電流比として，塗膜になるのと再溶解する粒子の比率をかけています．</a:t>
                </a:r>
                <a:endParaRPr lang="en-US" altLang="ja-JP" dirty="0" smtClean="0">
                  <a:solidFill>
                    <a:srgbClr val="FF0000"/>
                  </a:solidFill>
                </a:endParaRPr>
              </a:p>
              <a:p>
                <a:r>
                  <a:rPr lang="ja-JP" altLang="en-US" dirty="0" smtClean="0">
                    <a:solidFill>
                      <a:srgbClr val="FF0000"/>
                    </a:solidFill>
                  </a:rPr>
                  <a:t>この有効電流比ベータを</a:t>
                </a:r>
                <a:r>
                  <a:rPr kumimoji="1" lang="ja-JP" altLang="en-US" sz="1200" dirty="0" smtClean="0"/>
                  <a:t>カソード電流密度および</a:t>
                </a:r>
                <a:r>
                  <a:rPr lang="ja-JP" altLang="en-US" sz="1200" dirty="0" smtClean="0"/>
                  <a:t>塗膜での電圧降下の関数としてあらわしていました．</a:t>
                </a:r>
                <a:endParaRPr lang="en-US" altLang="ja-JP" sz="1200" dirty="0" smtClean="0"/>
              </a:p>
              <a:p>
                <a:r>
                  <a:rPr lang="ja-JP" altLang="en-US" sz="1200" dirty="0" smtClean="0"/>
                  <a:t>今回はこの</a:t>
                </a:r>
                <a:r>
                  <a:rPr kumimoji="1" lang="en-US" altLang="ja-JP" sz="1200" b="0" i="0" smtClean="0">
                    <a:latin typeface="Cambria Math"/>
                  </a:rPr>
                  <a:t>𝛽</a:t>
                </a:r>
                <a:r>
                  <a:rPr kumimoji="1" lang="en-US" altLang="ja-JP" sz="1200" b="0" i="0" smtClean="0">
                    <a:latin typeface="Cambria Math"/>
                  </a:rPr>
                  <a:t>_</a:t>
                </a:r>
                <a:r>
                  <a:rPr kumimoji="1" lang="en-US" altLang="ja-JP" sz="1200" b="0" i="0" smtClean="0">
                    <a:latin typeface="Cambria Math"/>
                  </a:rPr>
                  <a:t>1,𝛽_2</a:t>
                </a:r>
                <a:r>
                  <a:rPr lang="ja-JP" altLang="en-US" sz="1200" dirty="0" smtClean="0"/>
                  <a:t>を流速に依存するパラメータとし，撹拌流速ごとの実験により同定することとします．</a:t>
                </a:r>
              </a:p>
              <a:p>
                <a:endParaRPr lang="ja-JP" altLang="en-US" sz="1200" dirty="0" smtClean="0"/>
              </a:p>
              <a:p>
                <a:pPr defTabSz="917692">
                  <a:defRPr/>
                </a:pPr>
                <a:endParaRPr lang="ja-JP" altLang="en-US" dirty="0">
                  <a:solidFill>
                    <a:srgbClr val="FF0000"/>
                  </a:solidFill>
                </a:endParaRPr>
              </a:p>
            </p:txBody>
          </p:sp>
        </mc:Fallback>
      </mc:AlternateContent>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12</a:t>
            </a:fld>
            <a:endParaRPr lang="ja-JP" altLang="en-US" dirty="0"/>
          </a:p>
        </p:txBody>
      </p:sp>
    </p:spTree>
    <p:extLst>
      <p:ext uri="{BB962C8B-B14F-4D97-AF65-F5344CB8AC3E}">
        <p14:creationId xmlns:p14="http://schemas.microsoft.com/office/powerpoint/2010/main" val="390047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13</a:t>
            </a:fld>
            <a:endParaRPr kumimoji="1" lang="ja-JP" altLang="en-US"/>
          </a:p>
        </p:txBody>
      </p:sp>
    </p:spTree>
    <p:extLst>
      <p:ext uri="{BB962C8B-B14F-4D97-AF65-F5344CB8AC3E}">
        <p14:creationId xmlns:p14="http://schemas.microsoft.com/office/powerpoint/2010/main" val="103360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0" y="598488"/>
            <a:ext cx="3983038" cy="29876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14</a:t>
            </a:fld>
            <a:endParaRPr kumimoji="1" lang="ja-JP" altLang="en-US" dirty="0"/>
          </a:p>
        </p:txBody>
      </p:sp>
    </p:spTree>
    <p:extLst>
      <p:ext uri="{BB962C8B-B14F-4D97-AF65-F5344CB8AC3E}">
        <p14:creationId xmlns:p14="http://schemas.microsoft.com/office/powerpoint/2010/main" val="392032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15</a:t>
            </a:fld>
            <a:endParaRPr lang="ja-JP" altLang="en-US"/>
          </a:p>
        </p:txBody>
      </p:sp>
    </p:spTree>
    <p:extLst>
      <p:ext uri="{BB962C8B-B14F-4D97-AF65-F5344CB8AC3E}">
        <p14:creationId xmlns:p14="http://schemas.microsoft.com/office/powerpoint/2010/main" val="3887773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16</a:t>
            </a:fld>
            <a:endParaRPr kumimoji="1" lang="ja-JP" altLang="en-US"/>
          </a:p>
        </p:txBody>
      </p:sp>
    </p:spTree>
    <p:extLst>
      <p:ext uri="{BB962C8B-B14F-4D97-AF65-F5344CB8AC3E}">
        <p14:creationId xmlns:p14="http://schemas.microsoft.com/office/powerpoint/2010/main" val="2594414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17</a:t>
            </a:fld>
            <a:endParaRPr kumimoji="1" lang="ja-JP" altLang="en-US"/>
          </a:p>
        </p:txBody>
      </p:sp>
    </p:spTree>
    <p:extLst>
      <p:ext uri="{BB962C8B-B14F-4D97-AF65-F5344CB8AC3E}">
        <p14:creationId xmlns:p14="http://schemas.microsoft.com/office/powerpoint/2010/main" val="2811586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18</a:t>
            </a:fld>
            <a:endParaRPr kumimoji="1" lang="ja-JP" altLang="en-US"/>
          </a:p>
        </p:txBody>
      </p:sp>
    </p:spTree>
    <p:extLst>
      <p:ext uri="{BB962C8B-B14F-4D97-AF65-F5344CB8AC3E}">
        <p14:creationId xmlns:p14="http://schemas.microsoft.com/office/powerpoint/2010/main" val="392151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19</a:t>
            </a:fld>
            <a:endParaRPr kumimoji="1" lang="ja-JP" altLang="en-US"/>
          </a:p>
        </p:txBody>
      </p:sp>
    </p:spTree>
    <p:extLst>
      <p:ext uri="{BB962C8B-B14F-4D97-AF65-F5344CB8AC3E}">
        <p14:creationId xmlns:p14="http://schemas.microsoft.com/office/powerpoint/2010/main" val="74343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a:t>
            </a:fld>
            <a:endParaRPr lang="ja-JP" altLang="en-US" dirty="0"/>
          </a:p>
        </p:txBody>
      </p:sp>
    </p:spTree>
    <p:extLst>
      <p:ext uri="{BB962C8B-B14F-4D97-AF65-F5344CB8AC3E}">
        <p14:creationId xmlns:p14="http://schemas.microsoft.com/office/powerpoint/2010/main" val="1432176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20</a:t>
            </a:fld>
            <a:endParaRPr lang="ja-JP" altLang="en-US"/>
          </a:p>
        </p:txBody>
      </p:sp>
    </p:spTree>
    <p:extLst>
      <p:ext uri="{BB962C8B-B14F-4D97-AF65-F5344CB8AC3E}">
        <p14:creationId xmlns:p14="http://schemas.microsoft.com/office/powerpoint/2010/main" val="1647367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21</a:t>
            </a:fld>
            <a:endParaRPr kumimoji="1" lang="ja-JP" altLang="en-US"/>
          </a:p>
        </p:txBody>
      </p:sp>
    </p:spTree>
    <p:extLst>
      <p:ext uri="{BB962C8B-B14F-4D97-AF65-F5344CB8AC3E}">
        <p14:creationId xmlns:p14="http://schemas.microsoft.com/office/powerpoint/2010/main" val="1176290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22</a:t>
            </a:fld>
            <a:endParaRPr kumimoji="1" lang="ja-JP" altLang="en-US"/>
          </a:p>
        </p:txBody>
      </p:sp>
    </p:spTree>
    <p:extLst>
      <p:ext uri="{BB962C8B-B14F-4D97-AF65-F5344CB8AC3E}">
        <p14:creationId xmlns:p14="http://schemas.microsoft.com/office/powerpoint/2010/main" val="307041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D8ADF3-D871-4D3D-91BF-3E8FBC9C2790}" type="slidenum">
              <a:rPr kumimoji="1" lang="ja-JP" altLang="en-US" smtClean="0"/>
              <a:t>23</a:t>
            </a:fld>
            <a:endParaRPr kumimoji="1" lang="ja-JP" altLang="en-US"/>
          </a:p>
        </p:txBody>
      </p:sp>
    </p:spTree>
    <p:extLst>
      <p:ext uri="{BB962C8B-B14F-4D97-AF65-F5344CB8AC3E}">
        <p14:creationId xmlns:p14="http://schemas.microsoft.com/office/powerpoint/2010/main" val="3527390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24</a:t>
            </a:fld>
            <a:endParaRPr lang="ja-JP" altLang="en-US"/>
          </a:p>
        </p:txBody>
      </p:sp>
    </p:spTree>
    <p:extLst>
      <p:ext uri="{BB962C8B-B14F-4D97-AF65-F5344CB8AC3E}">
        <p14:creationId xmlns:p14="http://schemas.microsoft.com/office/powerpoint/2010/main" val="3217708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25</a:t>
            </a:fld>
            <a:endParaRPr kumimoji="1" lang="ja-JP" altLang="en-US"/>
          </a:p>
        </p:txBody>
      </p:sp>
    </p:spTree>
    <p:extLst>
      <p:ext uri="{BB962C8B-B14F-4D97-AF65-F5344CB8AC3E}">
        <p14:creationId xmlns:p14="http://schemas.microsoft.com/office/powerpoint/2010/main" val="4182938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26</a:t>
            </a:fld>
            <a:endParaRPr kumimoji="1" lang="ja-JP" altLang="en-US"/>
          </a:p>
        </p:txBody>
      </p:sp>
    </p:spTree>
    <p:extLst>
      <p:ext uri="{BB962C8B-B14F-4D97-AF65-F5344CB8AC3E}">
        <p14:creationId xmlns:p14="http://schemas.microsoft.com/office/powerpoint/2010/main" val="423325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27</a:t>
            </a:fld>
            <a:endParaRPr kumimoji="1" lang="ja-JP" altLang="en-US"/>
          </a:p>
        </p:txBody>
      </p:sp>
    </p:spTree>
    <p:extLst>
      <p:ext uri="{BB962C8B-B14F-4D97-AF65-F5344CB8AC3E}">
        <p14:creationId xmlns:p14="http://schemas.microsoft.com/office/powerpoint/2010/main" val="972046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28</a:t>
            </a:fld>
            <a:endParaRPr kumimoji="1" lang="ja-JP" altLang="en-US"/>
          </a:p>
        </p:txBody>
      </p:sp>
    </p:spTree>
    <p:extLst>
      <p:ext uri="{BB962C8B-B14F-4D97-AF65-F5344CB8AC3E}">
        <p14:creationId xmlns:p14="http://schemas.microsoft.com/office/powerpoint/2010/main" val="1734634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29</a:t>
            </a:fld>
            <a:endParaRPr kumimoji="1" lang="ja-JP" altLang="en-US"/>
          </a:p>
        </p:txBody>
      </p:sp>
    </p:spTree>
    <p:extLst>
      <p:ext uri="{BB962C8B-B14F-4D97-AF65-F5344CB8AC3E}">
        <p14:creationId xmlns:p14="http://schemas.microsoft.com/office/powerpoint/2010/main" val="366640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8425" y="598488"/>
            <a:ext cx="3981450" cy="29860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3</a:t>
            </a:fld>
            <a:endParaRPr kumimoji="1" lang="ja-JP" altLang="en-US" dirty="0"/>
          </a:p>
        </p:txBody>
      </p:sp>
    </p:spTree>
    <p:extLst>
      <p:ext uri="{BB962C8B-B14F-4D97-AF65-F5344CB8AC3E}">
        <p14:creationId xmlns:p14="http://schemas.microsoft.com/office/powerpoint/2010/main" val="1215904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30</a:t>
            </a:fld>
            <a:endParaRPr kumimoji="1" lang="ja-JP" altLang="en-US"/>
          </a:p>
        </p:txBody>
      </p:sp>
    </p:spTree>
    <p:extLst>
      <p:ext uri="{BB962C8B-B14F-4D97-AF65-F5344CB8AC3E}">
        <p14:creationId xmlns:p14="http://schemas.microsoft.com/office/powerpoint/2010/main" val="3756745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31</a:t>
            </a:fld>
            <a:endParaRPr kumimoji="1" lang="ja-JP" altLang="en-US"/>
          </a:p>
        </p:txBody>
      </p:sp>
    </p:spTree>
    <p:extLst>
      <p:ext uri="{BB962C8B-B14F-4D97-AF65-F5344CB8AC3E}">
        <p14:creationId xmlns:p14="http://schemas.microsoft.com/office/powerpoint/2010/main" val="3446244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32</a:t>
            </a:fld>
            <a:endParaRPr kumimoji="1" lang="ja-JP" altLang="en-US"/>
          </a:p>
        </p:txBody>
      </p:sp>
    </p:spTree>
    <p:extLst>
      <p:ext uri="{BB962C8B-B14F-4D97-AF65-F5344CB8AC3E}">
        <p14:creationId xmlns:p14="http://schemas.microsoft.com/office/powerpoint/2010/main" val="1364982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33</a:t>
            </a:fld>
            <a:endParaRPr kumimoji="1" lang="ja-JP" altLang="en-US"/>
          </a:p>
        </p:txBody>
      </p:sp>
    </p:spTree>
    <p:extLst>
      <p:ext uri="{BB962C8B-B14F-4D97-AF65-F5344CB8AC3E}">
        <p14:creationId xmlns:p14="http://schemas.microsoft.com/office/powerpoint/2010/main" val="1615442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34</a:t>
            </a:fld>
            <a:endParaRPr kumimoji="1" lang="ja-JP" altLang="en-US"/>
          </a:p>
        </p:txBody>
      </p:sp>
    </p:spTree>
    <p:extLst>
      <p:ext uri="{BB962C8B-B14F-4D97-AF65-F5344CB8AC3E}">
        <p14:creationId xmlns:p14="http://schemas.microsoft.com/office/powerpoint/2010/main" val="1101231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35</a:t>
            </a:fld>
            <a:endParaRPr kumimoji="1" lang="ja-JP" altLang="en-US"/>
          </a:p>
        </p:txBody>
      </p:sp>
    </p:spTree>
    <p:extLst>
      <p:ext uri="{BB962C8B-B14F-4D97-AF65-F5344CB8AC3E}">
        <p14:creationId xmlns:p14="http://schemas.microsoft.com/office/powerpoint/2010/main" val="36356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36</a:t>
            </a:fld>
            <a:endParaRPr kumimoji="1" lang="ja-JP" altLang="en-US"/>
          </a:p>
        </p:txBody>
      </p:sp>
    </p:spTree>
    <p:extLst>
      <p:ext uri="{BB962C8B-B14F-4D97-AF65-F5344CB8AC3E}">
        <p14:creationId xmlns:p14="http://schemas.microsoft.com/office/powerpoint/2010/main" val="975675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37</a:t>
            </a:fld>
            <a:endParaRPr kumimoji="1" lang="ja-JP" altLang="en-US"/>
          </a:p>
        </p:txBody>
      </p:sp>
    </p:spTree>
    <p:extLst>
      <p:ext uri="{BB962C8B-B14F-4D97-AF65-F5344CB8AC3E}">
        <p14:creationId xmlns:p14="http://schemas.microsoft.com/office/powerpoint/2010/main" val="184816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4</a:t>
            </a:fld>
            <a:endParaRPr kumimoji="1" lang="ja-JP" altLang="en-US"/>
          </a:p>
        </p:txBody>
      </p:sp>
    </p:spTree>
    <p:extLst>
      <p:ext uri="{BB962C8B-B14F-4D97-AF65-F5344CB8AC3E}">
        <p14:creationId xmlns:p14="http://schemas.microsoft.com/office/powerpoint/2010/main" val="21778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5</a:t>
            </a:fld>
            <a:endParaRPr lang="ja-JP" altLang="en-US" dirty="0"/>
          </a:p>
        </p:txBody>
      </p:sp>
    </p:spTree>
    <p:extLst>
      <p:ext uri="{BB962C8B-B14F-4D97-AF65-F5344CB8AC3E}">
        <p14:creationId xmlns:p14="http://schemas.microsoft.com/office/powerpoint/2010/main" val="336786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6</a:t>
            </a:fld>
            <a:endParaRPr kumimoji="1" lang="ja-JP" altLang="en-US"/>
          </a:p>
        </p:txBody>
      </p:sp>
    </p:spTree>
    <p:extLst>
      <p:ext uri="{BB962C8B-B14F-4D97-AF65-F5344CB8AC3E}">
        <p14:creationId xmlns:p14="http://schemas.microsoft.com/office/powerpoint/2010/main" val="113000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D8ADF3-D871-4D3D-91BF-3E8FBC9C2790}" type="slidenum">
              <a:rPr kumimoji="1" lang="ja-JP" altLang="en-US" smtClean="0"/>
              <a:t>7</a:t>
            </a:fld>
            <a:endParaRPr kumimoji="1" lang="ja-JP" altLang="en-US"/>
          </a:p>
        </p:txBody>
      </p:sp>
    </p:spTree>
    <p:extLst>
      <p:ext uri="{BB962C8B-B14F-4D97-AF65-F5344CB8AC3E}">
        <p14:creationId xmlns:p14="http://schemas.microsoft.com/office/powerpoint/2010/main" val="261937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6838" y="598488"/>
            <a:ext cx="3981450" cy="2987675"/>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lang="ja-JP" altLang="en-US" dirty="0">
                  <a:solidFill>
                    <a:srgbClr val="FF0000"/>
                  </a:solidFill>
                </a:endParaRPr>
              </a:p>
            </p:txBody>
          </p:sp>
        </mc:Choice>
        <mc:Fallback xmlns="">
          <p:sp>
            <p:nvSpPr>
              <p:cNvPr id="3" name="ノート プレースホルダー 2"/>
              <p:cNvSpPr>
                <a:spLocks noGrp="1"/>
              </p:cNvSpPr>
              <p:nvPr>
                <p:ph type="body" idx="1"/>
              </p:nvPr>
            </p:nvSpPr>
            <p:spPr/>
            <p:txBody>
              <a:bodyPr/>
              <a:lstStyle/>
              <a:p>
                <a:r>
                  <a:rPr kumimoji="1" lang="ja-JP" altLang="en-US" dirty="0" smtClean="0"/>
                  <a:t>では今回新たに提案した塗膜析出モデルについて，そのイメージを説明します．</a:t>
                </a:r>
                <a:endParaRPr kumimoji="1" lang="en-US" altLang="ja-JP" dirty="0" smtClean="0"/>
              </a:p>
              <a:p>
                <a:r>
                  <a:rPr kumimoji="1" lang="ja-JP" altLang="en-US" dirty="0" smtClean="0"/>
                  <a:t>あくまでイメージですので，これが物理的に正しいのかということはわかりませんのでご注意ください．</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まず，電流を流すと</a:t>
                </a:r>
                <a:r>
                  <a:rPr kumimoji="1" lang="ja-JP" altLang="en-US" sz="1200" dirty="0" smtClean="0"/>
                  <a:t>水の電気分解により，カソード表面</a:t>
                </a:r>
                <a:r>
                  <a:rPr lang="ja-JP" altLang="en-US" sz="1200" dirty="0" smtClean="0"/>
                  <a:t>で</a:t>
                </a:r>
                <a:r>
                  <a:rPr lang="en-US" altLang="ja-JP" sz="1200" b="0" i="0" smtClean="0">
                    <a:solidFill>
                      <a:srgbClr val="0000CC"/>
                    </a:solidFill>
                    <a:latin typeface="Cambria Math"/>
                  </a:rPr>
                  <a:t>OH^−</a:t>
                </a:r>
                <a:r>
                  <a:rPr kumimoji="1" lang="ja-JP" altLang="en-US" sz="1200" dirty="0" smtClean="0"/>
                  <a:t>が</a:t>
                </a:r>
                <a:r>
                  <a:rPr kumimoji="1" lang="ja-JP" altLang="en-US" sz="1200" dirty="0" smtClean="0"/>
                  <a:t>発生し，蓄積されます．その間に</a:t>
                </a:r>
                <a:r>
                  <a:rPr lang="en-US" altLang="ja-JP" sz="1200" i="0">
                    <a:solidFill>
                      <a:srgbClr val="0000CC"/>
                    </a:solidFill>
                    <a:latin typeface="Cambria Math"/>
                  </a:rPr>
                  <a:t>OH</a:t>
                </a:r>
                <a:r>
                  <a:rPr lang="en-US" altLang="ja-JP" sz="1200" i="0" smtClean="0">
                    <a:solidFill>
                      <a:srgbClr val="0000CC"/>
                    </a:solidFill>
                    <a:latin typeface="Cambria Math"/>
                  </a:rPr>
                  <a:t>^</a:t>
                </a:r>
                <a:r>
                  <a:rPr lang="en-US" altLang="ja-JP" sz="1200" i="0">
                    <a:solidFill>
                      <a:srgbClr val="0000CC"/>
                    </a:solidFill>
                    <a:latin typeface="Cambria Math"/>
                  </a:rPr>
                  <a:t>−</a:t>
                </a:r>
                <a:r>
                  <a:rPr lang="ja-JP" altLang="en-US" sz="1200" dirty="0"/>
                  <a:t>の</a:t>
                </a:r>
                <a:r>
                  <a:rPr lang="ja-JP" altLang="en-US" sz="1200" dirty="0">
                    <a:solidFill>
                      <a:srgbClr val="FF0000"/>
                    </a:solidFill>
                  </a:rPr>
                  <a:t>一部は</a:t>
                </a:r>
                <a:r>
                  <a:rPr lang="ja-JP" altLang="en-US" sz="1200" dirty="0" smtClean="0">
                    <a:solidFill>
                      <a:srgbClr val="FF0000"/>
                    </a:solidFill>
                  </a:rPr>
                  <a:t>拡散</a:t>
                </a:r>
                <a:r>
                  <a:rPr lang="ja-JP" altLang="en-US" sz="1200" dirty="0" smtClean="0">
                    <a:solidFill>
                      <a:srgbClr val="FF0000"/>
                    </a:solidFill>
                  </a:rPr>
                  <a:t>消費</a:t>
                </a:r>
                <a:r>
                  <a:rPr kumimoji="1" lang="ja-JP" altLang="en-US" sz="1200" dirty="0" smtClean="0">
                    <a:solidFill>
                      <a:schemeClr val="tx1"/>
                    </a:solidFill>
                  </a:rPr>
                  <a:t>されてしまいます．</a:t>
                </a:r>
                <a:endParaRPr lang="ja-JP" altLang="en-US" sz="1200" dirty="0">
                  <a:solidFill>
                    <a:srgbClr val="FF0000"/>
                  </a:solidFill>
                </a:endParaRPr>
              </a:p>
            </p:txBody>
          </p:sp>
        </mc:Fallback>
      </mc:AlternateContent>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8</a:t>
            </a:fld>
            <a:endParaRPr kumimoji="1" lang="ja-JP" altLang="en-US" dirty="0"/>
          </a:p>
        </p:txBody>
      </p:sp>
    </p:spTree>
    <p:extLst>
      <p:ext uri="{BB962C8B-B14F-4D97-AF65-F5344CB8AC3E}">
        <p14:creationId xmlns:p14="http://schemas.microsoft.com/office/powerpoint/2010/main" val="101037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6838" y="598488"/>
            <a:ext cx="3981450" cy="2987675"/>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9</a:t>
            </a:fld>
            <a:endParaRPr kumimoji="1" lang="ja-JP" altLang="en-US" dirty="0"/>
          </a:p>
        </p:txBody>
      </p:sp>
    </p:spTree>
    <p:extLst>
      <p:ext uri="{BB962C8B-B14F-4D97-AF65-F5344CB8AC3E}">
        <p14:creationId xmlns:p14="http://schemas.microsoft.com/office/powerpoint/2010/main" val="340858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5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00658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7948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11975" y="36513"/>
            <a:ext cx="2232025" cy="634523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6513"/>
            <a:ext cx="6543675" cy="634523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78677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3"/>
            <a:ext cx="9144000" cy="620712"/>
          </a:xfrm>
        </p:spPr>
        <p:txBody>
          <a:bodyPr>
            <a:normAutofit/>
          </a:bodyPr>
          <a:lstStyle>
            <a:lvl1pPr algn="ctr">
              <a:defRPr sz="4000"/>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4"/>
          <p:cNvSpPr>
            <a:spLocks noGrp="1"/>
          </p:cNvSpPr>
          <p:nvPr>
            <p:ph type="sldNum" sz="quarter" idx="4"/>
          </p:nvPr>
        </p:nvSpPr>
        <p:spPr>
          <a:xfrm>
            <a:off x="4037625" y="6626416"/>
            <a:ext cx="1054894" cy="196968"/>
          </a:xfrm>
          <a:prstGeom prst="rect">
            <a:avLst/>
          </a:prstGeom>
          <a:noFill/>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64618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18170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623888"/>
            <a:ext cx="4387850" cy="575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756150" y="623888"/>
            <a:ext cx="4387850" cy="575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321404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スライド番号プレースホルダー 4"/>
          <p:cNvSpPr>
            <a:spLocks noGrp="1"/>
          </p:cNvSpPr>
          <p:nvPr>
            <p:ph type="sldNum" sz="quarter" idx="10"/>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29133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4"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112799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62140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420407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92245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36513"/>
            <a:ext cx="9144000" cy="620712"/>
          </a:xfrm>
          <a:prstGeom prst="rect">
            <a:avLst/>
          </a:prstGeom>
          <a:noFill/>
          <a:ln w="9525">
            <a:noFill/>
            <a:miter lim="800000"/>
            <a:headEnd/>
            <a:tailEnd/>
          </a:ln>
          <a:effectLst>
            <a:outerShdw dist="35921" dir="2700000" algn="ctr" rotWithShape="0">
              <a:schemeClr val="accent1"/>
            </a:outerShdw>
          </a:effectLst>
        </p:spPr>
        <p:txBody>
          <a:bodyPr vert="horz" wrap="square" lIns="0" tIns="0" rIns="0" bIns="0" numCol="1" anchor="t" anchorCtr="0" compatLnSpc="1">
            <a:prstTxWarp prst="textNoShape">
              <a:avLst/>
            </a:prstTxWarp>
            <a:normAutofit/>
          </a:bodyPr>
          <a:lstStyle/>
          <a:p>
            <a:pPr lvl="0"/>
            <a:r>
              <a:rPr lang="ja-JP" altLang="en-US" dirty="0"/>
              <a:t>マスタ タイトルの書式設定</a:t>
            </a:r>
          </a:p>
        </p:txBody>
      </p:sp>
      <p:sp>
        <p:nvSpPr>
          <p:cNvPr id="2051" name="Rectangle 3"/>
          <p:cNvSpPr>
            <a:spLocks noGrp="1" noChangeArrowheads="1"/>
          </p:cNvSpPr>
          <p:nvPr>
            <p:ph type="body" idx="1"/>
          </p:nvPr>
        </p:nvSpPr>
        <p:spPr bwMode="auto">
          <a:xfrm>
            <a:off x="251520" y="620688"/>
            <a:ext cx="863054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grpSp>
        <p:nvGrpSpPr>
          <p:cNvPr id="6" name="グループ化 5"/>
          <p:cNvGrpSpPr/>
          <p:nvPr userDrawn="1"/>
        </p:nvGrpSpPr>
        <p:grpSpPr>
          <a:xfrm>
            <a:off x="0" y="6397625"/>
            <a:ext cx="9144000" cy="460375"/>
            <a:chOff x="0" y="6397625"/>
            <a:chExt cx="9144000" cy="460375"/>
          </a:xfrm>
        </p:grpSpPr>
        <p:sp>
          <p:nvSpPr>
            <p:cNvPr id="3080" name="Rectangle 8"/>
            <p:cNvSpPr>
              <a:spLocks noChangeArrowheads="1"/>
            </p:cNvSpPr>
            <p:nvPr userDrawn="1"/>
          </p:nvSpPr>
          <p:spPr bwMode="auto">
            <a:xfrm flipV="1">
              <a:off x="0" y="6397625"/>
              <a:ext cx="9144000" cy="460375"/>
            </a:xfrm>
            <a:prstGeom prst="rect">
              <a:avLst/>
            </a:prstGeom>
            <a:solidFill>
              <a:srgbClr val="404040"/>
            </a:solidFill>
            <a:ln w="9525">
              <a:noFill/>
              <a:round/>
              <a:headEnd/>
              <a:tailEnd/>
            </a:ln>
          </p:spPr>
          <p:txBody>
            <a:bodyPr rot="10800000" wrap="none" anchor="ctr"/>
            <a:lstStyle/>
            <a:p>
              <a:pPr>
                <a:defRPr/>
              </a:pPr>
              <a:endParaRPr lang="ja-JP" altLang="en-US"/>
            </a:p>
          </p:txBody>
        </p:sp>
        <p:sp>
          <p:nvSpPr>
            <p:cNvPr id="3081" name="Text Box 9"/>
            <p:cNvSpPr txBox="1">
              <a:spLocks noChangeArrowheads="1"/>
            </p:cNvSpPr>
            <p:nvPr userDrawn="1"/>
          </p:nvSpPr>
          <p:spPr bwMode="auto">
            <a:xfrm>
              <a:off x="3723934" y="6446838"/>
              <a:ext cx="1769716" cy="171714"/>
            </a:xfrm>
            <a:prstGeom prst="rect">
              <a:avLst/>
            </a:prstGeom>
            <a:noFill/>
            <a:ln w="9525">
              <a:noFill/>
              <a:round/>
              <a:headEnd/>
              <a:tailEnd/>
            </a:ln>
            <a:effectLst/>
          </p:spPr>
          <p:txBody>
            <a:bodyPr wrap="none" lIns="0" tIns="0" rIns="0" bIns="0">
              <a:spAutoFit/>
            </a:bodyPr>
            <a:lstStyle/>
            <a:p>
              <a:pPr algn="ctr" defTabSz="45720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ja-JP" altLang="en-US" sz="1200" dirty="0">
                  <a:solidFill>
                    <a:schemeClr val="bg1"/>
                  </a:solidFill>
                </a:rPr>
                <a:t>塗料・塗装研究発表会</a:t>
              </a:r>
              <a:r>
                <a:rPr kumimoji="0" lang="en-GB" altLang="ja-JP" sz="1200" dirty="0">
                  <a:solidFill>
                    <a:schemeClr val="bg1"/>
                  </a:solidFill>
                </a:rPr>
                <a:t>2013</a:t>
              </a:r>
            </a:p>
          </p:txBody>
        </p:sp>
        <p:pic>
          <p:nvPicPr>
            <p:cNvPr id="2057" name="Picture 15" descr="ロゴのみ"/>
            <p:cNvPicPr>
              <a:picLocks noChangeArrowheads="1"/>
            </p:cNvPicPr>
            <p:nvPr userDrawn="1"/>
          </p:nvPicPr>
          <p:blipFill>
            <a:blip r:embed="rId13" cstate="print">
              <a:extLst>
                <a:ext uri="{28A0092B-C50C-407E-A947-70E740481C1C}">
                  <a14:useLocalDpi xmlns:a14="http://schemas.microsoft.com/office/drawing/2010/main" val="0"/>
                </a:ext>
              </a:extLst>
            </a:blip>
            <a:srcRect t="20924" b="20924"/>
            <a:stretch>
              <a:fillRect/>
            </a:stretch>
          </p:blipFill>
          <p:spPr bwMode="auto">
            <a:xfrm>
              <a:off x="7200900"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0825"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スライド番号プレースホルダー 4"/>
          <p:cNvSpPr>
            <a:spLocks noGrp="1"/>
          </p:cNvSpPr>
          <p:nvPr userDrawn="1">
            <p:ph type="sldNum" sz="quarter" idx="4"/>
          </p:nvPr>
        </p:nvSpPr>
        <p:spPr>
          <a:xfrm>
            <a:off x="4031940"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a:t>P. </a:t>
            </a:r>
            <a:fld id="{F8FDF831-B0A3-4B44-A20D-7581D5587101}" type="slidenum">
              <a:rPr lang="ja-JP" altLang="en-US" smtClean="0"/>
              <a:pPr/>
              <a:t>‹#›</a:t>
            </a:fld>
            <a:endParaRPr lang="ja-JP" altLang="en-US" dirty="0"/>
          </a:p>
        </p:txBody>
      </p:sp>
      <p:sp>
        <p:nvSpPr>
          <p:cNvPr id="3086" name="Rectangle 14"/>
          <p:cNvSpPr>
            <a:spLocks noChangeArrowheads="1"/>
          </p:cNvSpPr>
          <p:nvPr userDrawn="1"/>
        </p:nvSpPr>
        <p:spPr bwMode="auto">
          <a:xfrm flipV="1">
            <a:off x="0" y="574675"/>
            <a:ext cx="9144000" cy="71438"/>
          </a:xfrm>
          <a:prstGeom prst="rect">
            <a:avLst/>
          </a:prstGeom>
          <a:gradFill rotWithShape="0">
            <a:gsLst>
              <a:gs pos="0">
                <a:srgbClr val="FFFFFF"/>
              </a:gs>
              <a:gs pos="100000">
                <a:srgbClr val="404040"/>
              </a:gs>
            </a:gsLst>
            <a:lin ang="13500000" scaled="1"/>
          </a:gradFill>
          <a:ln w="9525">
            <a:noFill/>
            <a:round/>
            <a:headEnd/>
            <a:tailEnd/>
          </a:ln>
        </p:spPr>
        <p:txBody>
          <a:bodyPr rot="10800000" wrap="none" anchor="ctr"/>
          <a:lstStyle/>
          <a:p>
            <a:pPr>
              <a:defRPr/>
            </a:pPr>
            <a:endParaRPr lang="ja-JP" altLang="en-US"/>
          </a:p>
        </p:txBody>
      </p:sp>
    </p:spTree>
    <p:extLst>
      <p:ext uri="{BB962C8B-B14F-4D97-AF65-F5344CB8AC3E}">
        <p14:creationId xmlns:p14="http://schemas.microsoft.com/office/powerpoint/2010/main" val="1028401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kumimoji="1" sz="4000" b="1">
          <a:solidFill>
            <a:schemeClr val="accent2"/>
          </a:solidFill>
          <a:latin typeface="Arial" charset="0"/>
          <a:ea typeface="+mj-ea"/>
          <a:cs typeface="+mj-cs"/>
        </a:defRPr>
      </a:lvl1pPr>
      <a:lvl2pPr algn="l" rtl="0" eaLnBrk="0" fontAlgn="base" hangingPunct="0">
        <a:spcBef>
          <a:spcPct val="0"/>
        </a:spcBef>
        <a:spcAft>
          <a:spcPct val="0"/>
        </a:spcAft>
        <a:defRPr kumimoji="1" sz="3600" b="1">
          <a:solidFill>
            <a:schemeClr val="accent2"/>
          </a:solidFill>
          <a:latin typeface="Arial" charset="0"/>
          <a:ea typeface="MS PGothic" pitchFamily="50" charset="-128"/>
        </a:defRPr>
      </a:lvl2pPr>
      <a:lvl3pPr algn="l" rtl="0" eaLnBrk="0" fontAlgn="base" hangingPunct="0">
        <a:spcBef>
          <a:spcPct val="0"/>
        </a:spcBef>
        <a:spcAft>
          <a:spcPct val="0"/>
        </a:spcAft>
        <a:defRPr kumimoji="1" sz="3600" b="1">
          <a:solidFill>
            <a:schemeClr val="accent2"/>
          </a:solidFill>
          <a:latin typeface="Arial" charset="0"/>
          <a:ea typeface="MS PGothic" pitchFamily="50" charset="-128"/>
        </a:defRPr>
      </a:lvl3pPr>
      <a:lvl4pPr algn="l" rtl="0" eaLnBrk="0" fontAlgn="base" hangingPunct="0">
        <a:spcBef>
          <a:spcPct val="0"/>
        </a:spcBef>
        <a:spcAft>
          <a:spcPct val="0"/>
        </a:spcAft>
        <a:defRPr kumimoji="1" sz="3600" b="1">
          <a:solidFill>
            <a:schemeClr val="accent2"/>
          </a:solidFill>
          <a:latin typeface="Arial" charset="0"/>
          <a:ea typeface="MS PGothic" pitchFamily="50" charset="-128"/>
        </a:defRPr>
      </a:lvl4pPr>
      <a:lvl5pPr algn="l" rtl="0" eaLnBrk="0" fontAlgn="base" hangingPunct="0">
        <a:spcBef>
          <a:spcPct val="0"/>
        </a:spcBef>
        <a:spcAft>
          <a:spcPct val="0"/>
        </a:spcAft>
        <a:defRPr kumimoji="1" sz="3600" b="1">
          <a:solidFill>
            <a:schemeClr val="accent2"/>
          </a:solidFill>
          <a:latin typeface="Arial" charset="0"/>
          <a:ea typeface="MS PGothic" pitchFamily="50" charset="-128"/>
        </a:defRPr>
      </a:lvl5pPr>
      <a:lvl6pPr marL="457200" algn="l" rtl="0" fontAlgn="base">
        <a:spcBef>
          <a:spcPct val="0"/>
        </a:spcBef>
        <a:spcAft>
          <a:spcPct val="0"/>
        </a:spcAft>
        <a:defRPr kumimoji="1" sz="3600" b="1">
          <a:solidFill>
            <a:schemeClr val="accent2"/>
          </a:solidFill>
          <a:latin typeface="MS PGothic" pitchFamily="50" charset="-128"/>
          <a:ea typeface="MS PGothic" pitchFamily="50" charset="-128"/>
        </a:defRPr>
      </a:lvl6pPr>
      <a:lvl7pPr marL="914400" algn="l" rtl="0" fontAlgn="base">
        <a:spcBef>
          <a:spcPct val="0"/>
        </a:spcBef>
        <a:spcAft>
          <a:spcPct val="0"/>
        </a:spcAft>
        <a:defRPr kumimoji="1" sz="3600" b="1">
          <a:solidFill>
            <a:schemeClr val="accent2"/>
          </a:solidFill>
          <a:latin typeface="MS PGothic" pitchFamily="50" charset="-128"/>
          <a:ea typeface="MS PGothic" pitchFamily="50" charset="-128"/>
        </a:defRPr>
      </a:lvl7pPr>
      <a:lvl8pPr marL="1371600" algn="l" rtl="0" fontAlgn="base">
        <a:spcBef>
          <a:spcPct val="0"/>
        </a:spcBef>
        <a:spcAft>
          <a:spcPct val="0"/>
        </a:spcAft>
        <a:defRPr kumimoji="1" sz="3600" b="1">
          <a:solidFill>
            <a:schemeClr val="accent2"/>
          </a:solidFill>
          <a:latin typeface="MS PGothic" pitchFamily="50" charset="-128"/>
          <a:ea typeface="MS PGothic" pitchFamily="50" charset="-128"/>
        </a:defRPr>
      </a:lvl8pPr>
      <a:lvl9pPr marL="1828800" algn="l" rtl="0" fontAlgn="base">
        <a:spcBef>
          <a:spcPct val="0"/>
        </a:spcBef>
        <a:spcAft>
          <a:spcPct val="0"/>
        </a:spcAft>
        <a:defRPr kumimoji="1" sz="3600" b="1">
          <a:solidFill>
            <a:schemeClr val="accent2"/>
          </a:solidFill>
          <a:latin typeface="MS PGothic" pitchFamily="50" charset="-128"/>
          <a:ea typeface="MS PGothic" pitchFamily="50" charset="-128"/>
        </a:defRPr>
      </a:lvl9pPr>
    </p:titleStyle>
    <p:body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2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240.png"/><Relationship Id="rId2" Type="http://schemas.openxmlformats.org/officeDocument/2006/relationships/notesSlide" Target="../notesSlides/notesSlide11.xml"/><Relationship Id="rId1" Type="http://schemas.openxmlformats.org/officeDocument/2006/relationships/slideLayout" Target="../slideLayouts/slideLayout2.xml"/><Relationship Id="rId11" Type="http://schemas.openxmlformats.org/officeDocument/2006/relationships/image" Target="../media/image55.png"/><Relationship Id="rId10" Type="http://schemas.openxmlformats.org/officeDocument/2006/relationships/image" Target="../media/image54.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rodip.com.b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71.png"/><Relationship Id="rId4" Type="http://schemas.openxmlformats.org/officeDocument/2006/relationships/image" Target="../media/image131.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20.png"/><Relationship Id="rId4" Type="http://schemas.openxmlformats.org/officeDocument/2006/relationships/image" Target="../media/image27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50.png"/><Relationship Id="rId4" Type="http://schemas.openxmlformats.org/officeDocument/2006/relationships/image" Target="../media/image9.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2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628800"/>
            <a:ext cx="7772400" cy="1470025"/>
          </a:xfrm>
        </p:spPr>
        <p:txBody>
          <a:bodyPr>
            <a:normAutofit fontScale="90000"/>
          </a:bodyPr>
          <a:lstStyle/>
          <a:p>
            <a:r>
              <a:rPr lang="ja-JP" altLang="en-US" dirty="0"/>
              <a:t>流速依存性を考慮した</a:t>
            </a:r>
            <a:br>
              <a:rPr lang="en-US" altLang="ja-JP" dirty="0"/>
            </a:br>
            <a:r>
              <a:rPr lang="ja-JP" altLang="en-US" dirty="0"/>
              <a:t>電着塗装シミュレーションのための</a:t>
            </a:r>
            <a:br>
              <a:rPr lang="en-US" altLang="ja-JP" dirty="0"/>
            </a:br>
            <a:r>
              <a:rPr lang="ja-JP" altLang="en-US" dirty="0"/>
              <a:t>塗膜析出モデル</a:t>
            </a:r>
            <a:endParaRPr kumimoji="1" lang="ja-JP" altLang="en-US" dirty="0"/>
          </a:p>
        </p:txBody>
      </p:sp>
      <p:sp>
        <p:nvSpPr>
          <p:cNvPr id="3" name="サブタイトル 2"/>
          <p:cNvSpPr>
            <a:spLocks noGrp="1"/>
          </p:cNvSpPr>
          <p:nvPr>
            <p:ph type="subTitle" idx="1"/>
          </p:nvPr>
        </p:nvSpPr>
        <p:spPr>
          <a:xfrm>
            <a:off x="1371600" y="4077072"/>
            <a:ext cx="6400800" cy="1752600"/>
          </a:xfrm>
        </p:spPr>
        <p:txBody>
          <a:bodyPr/>
          <a:lstStyle/>
          <a:p>
            <a:pPr eaLnBrk="1" hangingPunct="1">
              <a:spcBef>
                <a:spcPts val="600"/>
              </a:spcBef>
            </a:pPr>
            <a:r>
              <a:rPr lang="ja-JP" altLang="en-US" b="1" u="sng" dirty="0"/>
              <a:t>長井 悠</a:t>
            </a:r>
            <a:r>
              <a:rPr lang="ja-JP" altLang="en-US" dirty="0"/>
              <a:t>，大西 有希，天谷 賢治</a:t>
            </a:r>
            <a:endParaRPr lang="en-GB" altLang="ja-JP" dirty="0"/>
          </a:p>
          <a:p>
            <a:pPr eaLnBrk="1" hangingPunct="1">
              <a:spcBef>
                <a:spcPts val="600"/>
              </a:spcBef>
            </a:pPr>
            <a:r>
              <a:rPr lang="ja-JP" altLang="en-US" sz="2800" dirty="0">
                <a:ea typeface="MS Gothic" pitchFamily="49" charset="-128"/>
              </a:rPr>
              <a:t>東京工業大学</a:t>
            </a:r>
          </a:p>
          <a:p>
            <a:endParaRPr kumimoji="1" lang="ja-JP" altLang="en-US" dirty="0"/>
          </a:p>
        </p:txBody>
      </p:sp>
    </p:spTree>
    <p:extLst>
      <p:ext uri="{BB962C8B-B14F-4D97-AF65-F5344CB8AC3E}">
        <p14:creationId xmlns:p14="http://schemas.microsoft.com/office/powerpoint/2010/main" val="184163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28868"/>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ja-JP" altLang="en-US" dirty="0"/>
              <a:t>塗膜析出メカニズム</a:t>
            </a:r>
            <a:endParaRPr kumimoji="1" lang="ja-JP" altLang="en-US" dirty="0"/>
          </a:p>
        </p:txBody>
      </p:sp>
      <p:sp>
        <p:nvSpPr>
          <p:cNvPr id="3" name="コンテンツ プレースホルダー 2"/>
          <p:cNvSpPr>
            <a:spLocks noGrp="1"/>
          </p:cNvSpPr>
          <p:nvPr>
            <p:ph idx="1"/>
          </p:nvPr>
        </p:nvSpPr>
        <p:spPr>
          <a:xfrm>
            <a:off x="611560" y="4329100"/>
            <a:ext cx="8496944" cy="1044116"/>
          </a:xfrm>
        </p:spPr>
        <p:txBody>
          <a:bodyPr/>
          <a:lstStyle/>
          <a:p>
            <a:pPr marL="0" indent="0">
              <a:buNone/>
            </a:pPr>
            <a:r>
              <a:rPr lang="ja-JP" altLang="en-US" sz="2800" dirty="0"/>
              <a:t>④</a:t>
            </a:r>
            <a:r>
              <a:rPr lang="ja-JP" altLang="en-US" sz="2800" dirty="0">
                <a:solidFill>
                  <a:srgbClr val="C00000"/>
                </a:solidFill>
              </a:rPr>
              <a:t>塗料粒子</a:t>
            </a:r>
            <a:r>
              <a:rPr lang="ja-JP" altLang="en-US" sz="2800" dirty="0"/>
              <a:t>の多くはカソード面に付着して塗膜となる．</a:t>
            </a:r>
            <a:endParaRPr lang="en-US" altLang="ja-JP" sz="2800" dirty="0"/>
          </a:p>
          <a:p>
            <a:pPr marL="0" indent="0">
              <a:buNone/>
            </a:pPr>
            <a:r>
              <a:rPr lang="ja-JP" altLang="en-US" sz="2800" dirty="0"/>
              <a:t>⑤</a:t>
            </a:r>
            <a:r>
              <a:rPr lang="ja-JP" altLang="en-US" sz="2800" dirty="0">
                <a:solidFill>
                  <a:srgbClr val="C00000"/>
                </a:solidFill>
              </a:rPr>
              <a:t>塗料粒子</a:t>
            </a:r>
            <a:r>
              <a:rPr lang="ja-JP" altLang="en-US" sz="2800" dirty="0"/>
              <a:t>の一部は付着せずに</a:t>
            </a:r>
            <a:r>
              <a:rPr lang="ja-JP" altLang="en-US" sz="2800" dirty="0">
                <a:solidFill>
                  <a:srgbClr val="FF0000"/>
                </a:solidFill>
              </a:rPr>
              <a:t>拡散し，再溶解</a:t>
            </a:r>
            <a:r>
              <a:rPr lang="ja-JP" altLang="en-US" sz="2800" dirty="0"/>
              <a:t>する．</a:t>
            </a:r>
            <a:endParaRPr kumimoji="1" lang="en-US" altLang="ja-JP" sz="2800" u="sng" dirty="0"/>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10</a:t>
            </a:fld>
            <a:endParaRPr lang="ja-JP" altLang="en-US" dirty="0"/>
          </a:p>
        </p:txBody>
      </p:sp>
      <p:grpSp>
        <p:nvGrpSpPr>
          <p:cNvPr id="5" name="グループ化 4"/>
          <p:cNvGrpSpPr/>
          <p:nvPr/>
        </p:nvGrpSpPr>
        <p:grpSpPr>
          <a:xfrm>
            <a:off x="539552" y="2672516"/>
            <a:ext cx="2088232" cy="1332148"/>
            <a:chOff x="2879812" y="2852936"/>
            <a:chExt cx="2088232" cy="1332148"/>
          </a:xfrm>
        </p:grpSpPr>
        <p:grpSp>
          <p:nvGrpSpPr>
            <p:cNvPr id="33" name="グループ化 32"/>
            <p:cNvGrpSpPr/>
            <p:nvPr/>
          </p:nvGrpSpPr>
          <p:grpSpPr>
            <a:xfrm>
              <a:off x="3275856" y="3212976"/>
              <a:ext cx="1368152" cy="720080"/>
              <a:chOff x="2937158" y="2981196"/>
              <a:chExt cx="1368152" cy="720080"/>
            </a:xfrm>
          </p:grpSpPr>
          <p:sp>
            <p:nvSpPr>
              <p:cNvPr id="7" name="円/楕円 6"/>
              <p:cNvSpPr/>
              <p:nvPr/>
            </p:nvSpPr>
            <p:spPr>
              <a:xfrm>
                <a:off x="2937158" y="2981196"/>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塗料</a:t>
                </a:r>
                <a:endParaRPr kumimoji="1" lang="en-US" altLang="ja-JP" dirty="0">
                  <a:solidFill>
                    <a:schemeClr val="tx1"/>
                  </a:solidFill>
                </a:endParaRPr>
              </a:p>
              <a:p>
                <a:pPr algn="ctr"/>
                <a:r>
                  <a:rPr lang="ja-JP" altLang="en-US" dirty="0">
                    <a:solidFill>
                      <a:schemeClr val="tx1"/>
                    </a:solidFill>
                  </a:rPr>
                  <a:t>イオン</a:t>
                </a:r>
                <a:endParaRPr kumimoji="1" lang="ja-JP" altLang="en-US" dirty="0">
                  <a:solidFill>
                    <a:schemeClr val="tx1"/>
                  </a:solidFill>
                </a:endParaRPr>
              </a:p>
            </p:txBody>
          </p:sp>
          <p:sp>
            <p:nvSpPr>
              <p:cNvPr id="8" name="テキスト ボックス 7"/>
              <p:cNvSpPr txBox="1"/>
              <p:nvPr/>
            </p:nvSpPr>
            <p:spPr>
              <a:xfrm>
                <a:off x="3784268" y="3125212"/>
                <a:ext cx="519694" cy="400110"/>
              </a:xfrm>
              <a:prstGeom prst="rect">
                <a:avLst/>
              </a:prstGeom>
              <a:noFill/>
            </p:spPr>
            <p:txBody>
              <a:bodyPr wrap="none" rtlCol="0">
                <a:spAutoFit/>
              </a:bodyPr>
              <a:lstStyle/>
              <a:p>
                <a:r>
                  <a:rPr kumimoji="1" lang="en-US" altLang="ja-JP" sz="2000" dirty="0">
                    <a:latin typeface="Cambria Math" pitchFamily="18" charset="0"/>
                    <a:ea typeface="Cambria Math" pitchFamily="18" charset="0"/>
                  </a:rPr>
                  <a:t>n+</a:t>
                </a:r>
                <a:endParaRPr kumimoji="1" lang="ja-JP" altLang="en-US" sz="2000" dirty="0">
                  <a:latin typeface="Cambria Math" pitchFamily="18" charset="0"/>
                </a:endParaRPr>
              </a:p>
            </p:txBody>
          </p:sp>
        </p:grpSp>
        <mc:AlternateContent xmlns:mc="http://schemas.openxmlformats.org/markup-compatibility/2006" xmlns:a14="http://schemas.microsoft.com/office/drawing/2010/main">
          <mc:Choice Requires="a14">
            <p:sp>
              <p:nvSpPr>
                <p:cNvPr id="36" name="円/楕円 35"/>
                <p:cNvSpPr/>
                <p:nvPr/>
              </p:nvSpPr>
              <p:spPr>
                <a:xfrm>
                  <a:off x="2879812" y="371703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6" name="円/楕円 35"/>
                <p:cNvSpPr>
                  <a:spLocks noRot="1" noChangeAspect="1" noMove="1" noResize="1" noEditPoints="1" noAdjustHandles="1" noChangeArrowheads="1" noChangeShapeType="1" noTextEdit="1"/>
                </p:cNvSpPr>
                <p:nvPr/>
              </p:nvSpPr>
              <p:spPr>
                <a:xfrm>
                  <a:off x="2879812" y="3717032"/>
                  <a:ext cx="720080" cy="432048"/>
                </a:xfrm>
                <a:prstGeom prst="ellipse">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円/楕円 36"/>
                <p:cNvSpPr/>
                <p:nvPr/>
              </p:nvSpPr>
              <p:spPr>
                <a:xfrm>
                  <a:off x="3275856" y="28529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3275856" y="2852936"/>
                  <a:ext cx="720080" cy="432048"/>
                </a:xfrm>
                <a:prstGeom prst="ellipse">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円/楕円 5"/>
                <p:cNvSpPr/>
                <p:nvPr/>
              </p:nvSpPr>
              <p:spPr>
                <a:xfrm>
                  <a:off x="4247964" y="37530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247964" y="3753036"/>
                  <a:ext cx="720080" cy="432048"/>
                </a:xfrm>
                <a:prstGeom prst="ellipse">
                  <a:avLst/>
                </a:prstGeom>
                <a:blipFill rotWithShape="1">
                  <a:blip r:embed="rId8"/>
                  <a:stretch>
                    <a:fillRect/>
                  </a:stretch>
                </a:blipFill>
              </p:spPr>
              <p:txBody>
                <a:bodyPr/>
                <a:lstStyle/>
                <a:p>
                  <a:r>
                    <a:rPr lang="ja-JP" altLang="en-US">
                      <a:noFill/>
                    </a:rPr>
                    <a:t> </a:t>
                  </a:r>
                </a:p>
              </p:txBody>
            </p:sp>
          </mc:Fallback>
        </mc:AlternateContent>
      </p:grpSp>
      <p:sp>
        <p:nvSpPr>
          <p:cNvPr id="56" name="円/楕円 55"/>
          <p:cNvSpPr/>
          <p:nvPr/>
        </p:nvSpPr>
        <p:spPr>
          <a:xfrm>
            <a:off x="3995935" y="2230976"/>
            <a:ext cx="1777261" cy="51354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C00000"/>
                </a:solidFill>
              </a:rPr>
              <a:t>塗料</a:t>
            </a:r>
            <a:r>
              <a:rPr kumimoji="1" lang="ja-JP" altLang="en-US" sz="2000" dirty="0">
                <a:solidFill>
                  <a:srgbClr val="C00000"/>
                </a:solidFill>
              </a:rPr>
              <a:t>粒子</a:t>
            </a:r>
          </a:p>
        </p:txBody>
      </p:sp>
      <p:sp>
        <p:nvSpPr>
          <p:cNvPr id="19" name="テキスト ボックス 18"/>
          <p:cNvSpPr txBox="1"/>
          <p:nvPr/>
        </p:nvSpPr>
        <p:spPr>
          <a:xfrm>
            <a:off x="5773197" y="2960548"/>
            <a:ext cx="1031051" cy="400110"/>
          </a:xfrm>
          <a:prstGeom prst="rect">
            <a:avLst/>
          </a:prstGeom>
          <a:solidFill>
            <a:schemeClr val="bg1"/>
          </a:solidFill>
        </p:spPr>
        <p:txBody>
          <a:bodyPr wrap="none" rtlCol="0">
            <a:spAutoFit/>
          </a:bodyPr>
          <a:lstStyle/>
          <a:p>
            <a:r>
              <a:rPr kumimoji="1" lang="ja-JP" altLang="en-US" sz="2000" dirty="0"/>
              <a:t>カソード</a:t>
            </a:r>
          </a:p>
        </p:txBody>
      </p:sp>
      <p:sp>
        <p:nvSpPr>
          <p:cNvPr id="16" name="テキスト ボックス 15"/>
          <p:cNvSpPr txBox="1"/>
          <p:nvPr/>
        </p:nvSpPr>
        <p:spPr>
          <a:xfrm>
            <a:off x="5786147" y="2996552"/>
            <a:ext cx="1090109" cy="369332"/>
          </a:xfrm>
          <a:prstGeom prst="rect">
            <a:avLst/>
          </a:prstGeom>
          <a:solidFill>
            <a:schemeClr val="bg1"/>
          </a:solidFill>
        </p:spPr>
        <p:txBody>
          <a:bodyPr wrap="square" rtlCol="0">
            <a:spAutoFit/>
          </a:bodyPr>
          <a:lstStyle/>
          <a:p>
            <a:r>
              <a:rPr kumimoji="1" lang="ja-JP" altLang="en-US" dirty="0"/>
              <a:t>カソード</a:t>
            </a:r>
          </a:p>
        </p:txBody>
      </p:sp>
      <p:sp>
        <p:nvSpPr>
          <p:cNvPr id="17" name="右矢印 16"/>
          <p:cNvSpPr/>
          <p:nvPr/>
        </p:nvSpPr>
        <p:spPr>
          <a:xfrm rot="2642698">
            <a:off x="5506455" y="2609510"/>
            <a:ext cx="489204"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0" name="円/楕円 19"/>
              <p:cNvSpPr/>
              <p:nvPr/>
            </p:nvSpPr>
            <p:spPr>
              <a:xfrm>
                <a:off x="5780630" y="2960548"/>
                <a:ext cx="915606" cy="49435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ja-JP" altLang="en-US" sz="2000" i="0" smtClean="0">
                          <a:solidFill>
                            <a:srgbClr val="C00000"/>
                          </a:solidFill>
                          <a:latin typeface="Cambria Math"/>
                        </a:rPr>
                        <m:t>塗</m:t>
                      </m:r>
                      <m:r>
                        <a:rPr lang="ja-JP" altLang="en-US" sz="2000" b="0" i="0" smtClean="0">
                          <a:solidFill>
                            <a:srgbClr val="C00000"/>
                          </a:solidFill>
                          <a:latin typeface="Cambria Math"/>
                        </a:rPr>
                        <m:t>膜</m:t>
                      </m:r>
                    </m:oMath>
                  </m:oMathPara>
                </a14:m>
                <a:endParaRPr kumimoji="1" lang="ja-JP" altLang="en-US" sz="2000" dirty="0">
                  <a:solidFill>
                    <a:srgbClr val="C00000"/>
                  </a:solidFill>
                </a:endParaRPr>
              </a:p>
            </p:txBody>
          </p:sp>
        </mc:Choice>
        <mc:Fallback xmlns="">
          <p:sp>
            <p:nvSpPr>
              <p:cNvPr id="20" name="円/楕円 19"/>
              <p:cNvSpPr>
                <a:spLocks noRot="1" noChangeAspect="1" noMove="1" noResize="1" noEditPoints="1" noAdjustHandles="1" noChangeArrowheads="1" noChangeShapeType="1" noTextEdit="1"/>
              </p:cNvSpPr>
              <p:nvPr/>
            </p:nvSpPr>
            <p:spPr>
              <a:xfrm>
                <a:off x="5780630" y="2960548"/>
                <a:ext cx="915606" cy="494351"/>
              </a:xfrm>
              <a:prstGeom prst="ellipse">
                <a:avLst/>
              </a:prstGeom>
              <a:blipFill rotWithShape="1">
                <a:blip r:embed="rId9"/>
                <a:stretch>
                  <a:fillRect/>
                </a:stretch>
              </a:blipFill>
              <a:ln>
                <a:solidFill>
                  <a:srgbClr val="00B050"/>
                </a:solidFill>
              </a:ln>
            </p:spPr>
            <p:txBody>
              <a:bodyPr/>
              <a:lstStyle/>
              <a:p>
                <a:r>
                  <a:rPr lang="ja-JP" altLang="en-US">
                    <a:noFill/>
                  </a:rPr>
                  <a:t> </a:t>
                </a:r>
              </a:p>
            </p:txBody>
          </p:sp>
        </mc:Fallback>
      </mc:AlternateContent>
      <p:sp>
        <p:nvSpPr>
          <p:cNvPr id="10" name="フリーフォーム 9"/>
          <p:cNvSpPr/>
          <p:nvPr/>
        </p:nvSpPr>
        <p:spPr>
          <a:xfrm>
            <a:off x="2348344" y="2760207"/>
            <a:ext cx="2517133" cy="888762"/>
          </a:xfrm>
          <a:custGeom>
            <a:avLst/>
            <a:gdLst>
              <a:gd name="connsiteX0" fmla="*/ 2171700 w 2666770"/>
              <a:gd name="connsiteY0" fmla="*/ 0 h 872258"/>
              <a:gd name="connsiteX1" fmla="*/ 2514600 w 2666770"/>
              <a:gd name="connsiteY1" fmla="*/ 820882 h 872258"/>
              <a:gd name="connsiteX2" fmla="*/ 0 w 2666770"/>
              <a:gd name="connsiteY2" fmla="*/ 716973 h 872258"/>
              <a:gd name="connsiteX0" fmla="*/ 2171700 w 2517133"/>
              <a:gd name="connsiteY0" fmla="*/ 0 h 888762"/>
              <a:gd name="connsiteX1" fmla="*/ 2306782 w 2517133"/>
              <a:gd name="connsiteY1" fmla="*/ 841664 h 888762"/>
              <a:gd name="connsiteX2" fmla="*/ 0 w 2517133"/>
              <a:gd name="connsiteY2" fmla="*/ 716973 h 888762"/>
            </a:gdLst>
            <a:ahLst/>
            <a:cxnLst>
              <a:cxn ang="0">
                <a:pos x="connsiteX0" y="connsiteY0"/>
              </a:cxn>
              <a:cxn ang="0">
                <a:pos x="connsiteX1" y="connsiteY1"/>
              </a:cxn>
              <a:cxn ang="0">
                <a:pos x="connsiteX2" y="connsiteY2"/>
              </a:cxn>
            </a:cxnLst>
            <a:rect l="l" t="t" r="r" b="b"/>
            <a:pathLst>
              <a:path w="2517133" h="888762">
                <a:moveTo>
                  <a:pt x="2171700" y="0"/>
                </a:moveTo>
                <a:cubicBezTo>
                  <a:pt x="2524125" y="350693"/>
                  <a:pt x="2668732" y="722169"/>
                  <a:pt x="2306782" y="841664"/>
                </a:cubicBezTo>
                <a:cubicBezTo>
                  <a:pt x="1944832" y="961159"/>
                  <a:pt x="1076325" y="828675"/>
                  <a:pt x="0" y="716973"/>
                </a:cubicBezTo>
              </a:path>
            </a:pathLst>
          </a:custGeom>
          <a:noFill/>
          <a:ln w="38100">
            <a:solidFill>
              <a:srgbClr val="FF0000"/>
            </a:solidFill>
            <a:prstDash val="sysDot"/>
            <a:headEnd type="none"/>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1" name="テキスト ボックス 20"/>
          <p:cNvSpPr txBox="1"/>
          <p:nvPr/>
        </p:nvSpPr>
        <p:spPr>
          <a:xfrm>
            <a:off x="592539" y="1857018"/>
            <a:ext cx="1595309" cy="707886"/>
          </a:xfrm>
          <a:prstGeom prst="rect">
            <a:avLst/>
          </a:prstGeom>
          <a:noFill/>
        </p:spPr>
        <p:txBody>
          <a:bodyPr wrap="none" rtlCol="0">
            <a:spAutoFit/>
          </a:bodyPr>
          <a:lstStyle/>
          <a:p>
            <a:pPr algn="ctr"/>
            <a:r>
              <a:rPr kumimoji="1" lang="ja-JP" altLang="en-US" sz="2000" dirty="0">
                <a:solidFill>
                  <a:srgbClr val="FF0000"/>
                </a:solidFill>
              </a:rPr>
              <a:t>一部は</a:t>
            </a:r>
            <a:endParaRPr kumimoji="1" lang="en-US" altLang="ja-JP" sz="2000" dirty="0">
              <a:solidFill>
                <a:srgbClr val="FF0000"/>
              </a:solidFill>
            </a:endParaRPr>
          </a:p>
          <a:p>
            <a:pPr algn="ctr"/>
            <a:r>
              <a:rPr kumimoji="1" lang="ja-JP" altLang="en-US" sz="2000" dirty="0">
                <a:solidFill>
                  <a:srgbClr val="FF0000"/>
                </a:solidFill>
              </a:rPr>
              <a:t>拡散・再溶解</a:t>
            </a:r>
            <a:endParaRPr lang="ja-JP" altLang="en-US" sz="2000" dirty="0">
              <a:solidFill>
                <a:srgbClr val="FF0000"/>
              </a:solidFill>
            </a:endParaRPr>
          </a:p>
        </p:txBody>
      </p:sp>
      <p:sp>
        <p:nvSpPr>
          <p:cNvPr id="9" name="テキスト ボックス 8"/>
          <p:cNvSpPr txBox="1"/>
          <p:nvPr/>
        </p:nvSpPr>
        <p:spPr>
          <a:xfrm>
            <a:off x="582916" y="5301208"/>
            <a:ext cx="8004114" cy="954107"/>
          </a:xfrm>
          <a:prstGeom prst="rect">
            <a:avLst/>
          </a:prstGeom>
          <a:noFill/>
        </p:spPr>
        <p:txBody>
          <a:bodyPr wrap="none" rtlCol="0">
            <a:spAutoFit/>
          </a:bodyPr>
          <a:lstStyle/>
          <a:p>
            <a:pPr algn="ctr"/>
            <a:r>
              <a:rPr lang="ja-JP" altLang="en-US" sz="2800" u="sng" dirty="0"/>
              <a:t>④と⑤の比率が塗膜の電流密度・電圧降下に加え，</a:t>
            </a:r>
            <a:br>
              <a:rPr lang="en-US" altLang="ja-JP" sz="2800" u="sng" dirty="0"/>
            </a:br>
            <a:r>
              <a:rPr lang="ja-JP" altLang="en-US" sz="2800" u="sng" dirty="0"/>
              <a:t>撹拌流速にも依存</a:t>
            </a:r>
            <a:endParaRPr lang="en-US" altLang="ja-JP" sz="2800" u="sng" dirty="0"/>
          </a:p>
        </p:txBody>
      </p:sp>
    </p:spTree>
    <p:extLst>
      <p:ext uri="{BB962C8B-B14F-4D97-AF65-F5344CB8AC3E}">
        <p14:creationId xmlns:p14="http://schemas.microsoft.com/office/powerpoint/2010/main" val="261970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流速依存性の原因</a:t>
            </a:r>
            <a:endParaRPr kumimoji="1" lang="ja-JP" altLang="en-US" dirty="0"/>
          </a:p>
        </p:txBody>
      </p:sp>
      <p:sp>
        <p:nvSpPr>
          <p:cNvPr id="3" name="コンテンツ プレースホルダー 2"/>
          <p:cNvSpPr>
            <a:spLocks noGrp="1"/>
          </p:cNvSpPr>
          <p:nvPr>
            <p:ph idx="1"/>
          </p:nvPr>
        </p:nvSpPr>
        <p:spPr>
          <a:xfrm>
            <a:off x="251520" y="5301208"/>
            <a:ext cx="8630543" cy="789311"/>
          </a:xfrm>
        </p:spPr>
        <p:txBody>
          <a:bodyPr/>
          <a:lstStyle/>
          <a:p>
            <a:pPr marL="0" indent="0">
              <a:buNone/>
            </a:pPr>
            <a:r>
              <a:rPr kumimoji="1" lang="ja-JP" altLang="en-US" sz="2400" u="sng" dirty="0">
                <a:solidFill>
                  <a:srgbClr val="C00000"/>
                </a:solidFill>
              </a:rPr>
              <a:t>撹拌流速</a:t>
            </a:r>
            <a:r>
              <a:rPr kumimoji="1" lang="ja-JP" altLang="en-US" sz="2400" u="sng" dirty="0"/>
              <a:t>が大きいと電気泳動よりも</a:t>
            </a:r>
            <a:r>
              <a:rPr kumimoji="1" lang="ja-JP" altLang="en-US" sz="2400" u="sng" dirty="0">
                <a:solidFill>
                  <a:srgbClr val="C00000"/>
                </a:solidFill>
              </a:rPr>
              <a:t>対流が卓越</a:t>
            </a:r>
            <a:r>
              <a:rPr kumimoji="1" lang="ja-JP" altLang="en-US" sz="2400" u="sng" dirty="0"/>
              <a:t>し，</a:t>
            </a:r>
            <a:br>
              <a:rPr lang="en-US" altLang="ja-JP" sz="2400" u="sng" dirty="0"/>
            </a:br>
            <a:r>
              <a:rPr kumimoji="1" lang="ja-JP" altLang="en-US" sz="2400" u="sng" dirty="0"/>
              <a:t>塗料粒子が流されて拡散・再溶解してしまう．</a:t>
            </a:r>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11</a:t>
            </a:fld>
            <a:endParaRPr lang="ja-JP" altLang="en-US" dirty="0"/>
          </a:p>
        </p:txBody>
      </p:sp>
      <p:sp>
        <p:nvSpPr>
          <p:cNvPr id="5" name="正方形/長方形 4"/>
          <p:cNvSpPr/>
          <p:nvPr/>
        </p:nvSpPr>
        <p:spPr>
          <a:xfrm>
            <a:off x="7056276" y="872716"/>
            <a:ext cx="1440160" cy="4716523"/>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rgbClr val="000000"/>
                </a:solidFill>
              </a:rPr>
              <a:t>カソード鋼板</a:t>
            </a:r>
            <a:endParaRPr kumimoji="1" lang="ja-JP" altLang="en-US" dirty="0">
              <a:solidFill>
                <a:srgbClr val="000000"/>
              </a:solidFill>
            </a:endParaRPr>
          </a:p>
        </p:txBody>
      </p:sp>
      <p:sp>
        <p:nvSpPr>
          <p:cNvPr id="6" name="正方形/長方形 5"/>
          <p:cNvSpPr/>
          <p:nvPr/>
        </p:nvSpPr>
        <p:spPr>
          <a:xfrm>
            <a:off x="6696236" y="872716"/>
            <a:ext cx="360040" cy="4716523"/>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rgbClr val="000000"/>
                </a:solidFill>
              </a:rPr>
              <a:t>析出塗膜</a:t>
            </a:r>
          </a:p>
        </p:txBody>
      </p:sp>
      <p:grpSp>
        <p:nvGrpSpPr>
          <p:cNvPr id="8" name="グループ化 7"/>
          <p:cNvGrpSpPr/>
          <p:nvPr/>
        </p:nvGrpSpPr>
        <p:grpSpPr>
          <a:xfrm>
            <a:off x="465393" y="1196752"/>
            <a:ext cx="1692188" cy="1332148"/>
            <a:chOff x="3275856" y="2852936"/>
            <a:chExt cx="1692188" cy="1332148"/>
          </a:xfrm>
        </p:grpSpPr>
        <p:grpSp>
          <p:nvGrpSpPr>
            <p:cNvPr id="9" name="グループ化 8"/>
            <p:cNvGrpSpPr/>
            <p:nvPr/>
          </p:nvGrpSpPr>
          <p:grpSpPr>
            <a:xfrm>
              <a:off x="3275856" y="3212976"/>
              <a:ext cx="1368152" cy="720080"/>
              <a:chOff x="2937158" y="2981196"/>
              <a:chExt cx="1368152" cy="720080"/>
            </a:xfrm>
          </p:grpSpPr>
          <p:sp>
            <p:nvSpPr>
              <p:cNvPr id="13" name="円/楕円 12"/>
              <p:cNvSpPr/>
              <p:nvPr/>
            </p:nvSpPr>
            <p:spPr>
              <a:xfrm>
                <a:off x="2937158" y="2981196"/>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塗料</a:t>
                </a:r>
                <a:endParaRPr kumimoji="1" lang="en-US" altLang="ja-JP" dirty="0">
                  <a:solidFill>
                    <a:schemeClr val="tx1"/>
                  </a:solidFill>
                </a:endParaRPr>
              </a:p>
              <a:p>
                <a:pPr algn="ctr"/>
                <a:r>
                  <a:rPr lang="ja-JP" altLang="en-US" dirty="0">
                    <a:solidFill>
                      <a:schemeClr val="tx1"/>
                    </a:solidFill>
                  </a:rPr>
                  <a:t>イオン</a:t>
                </a:r>
                <a:endParaRPr kumimoji="1" lang="ja-JP" altLang="en-US" dirty="0">
                  <a:solidFill>
                    <a:schemeClr val="tx1"/>
                  </a:solidFill>
                </a:endParaRPr>
              </a:p>
            </p:txBody>
          </p:sp>
          <p:sp>
            <p:nvSpPr>
              <p:cNvPr id="14" name="テキスト ボックス 13"/>
              <p:cNvSpPr txBox="1"/>
              <p:nvPr/>
            </p:nvSpPr>
            <p:spPr>
              <a:xfrm>
                <a:off x="3784268" y="3125212"/>
                <a:ext cx="519694" cy="400110"/>
              </a:xfrm>
              <a:prstGeom prst="rect">
                <a:avLst/>
              </a:prstGeom>
              <a:noFill/>
            </p:spPr>
            <p:txBody>
              <a:bodyPr wrap="none" rtlCol="0">
                <a:spAutoFit/>
              </a:bodyPr>
              <a:lstStyle/>
              <a:p>
                <a:r>
                  <a:rPr kumimoji="1" lang="en-US" altLang="ja-JP" sz="2000" dirty="0">
                    <a:latin typeface="Cambria Math" pitchFamily="18" charset="0"/>
                    <a:ea typeface="Cambria Math" pitchFamily="18" charset="0"/>
                  </a:rPr>
                  <a:t>n+</a:t>
                </a:r>
                <a:endParaRPr kumimoji="1" lang="ja-JP" altLang="en-US" sz="2000" dirty="0">
                  <a:latin typeface="Cambria Math" pitchFamily="18" charset="0"/>
                </a:endParaRPr>
              </a:p>
            </p:txBody>
          </p:sp>
        </p:grpSp>
        <mc:AlternateContent xmlns:mc="http://schemas.openxmlformats.org/markup-compatibility/2006" xmlns:a14="http://schemas.microsoft.com/office/drawing/2010/main">
          <mc:Choice Requires="a14">
            <p:sp>
              <p:nvSpPr>
                <p:cNvPr id="11" name="円/楕円 10"/>
                <p:cNvSpPr/>
                <p:nvPr/>
              </p:nvSpPr>
              <p:spPr>
                <a:xfrm>
                  <a:off x="3275856" y="28529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3275856" y="2852936"/>
                  <a:ext cx="720080" cy="432048"/>
                </a:xfrm>
                <a:prstGeom prst="ellipse">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円/楕円 11"/>
                <p:cNvSpPr/>
                <p:nvPr/>
              </p:nvSpPr>
              <p:spPr>
                <a:xfrm>
                  <a:off x="4247964" y="37530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247964" y="3753036"/>
                  <a:ext cx="720080" cy="432048"/>
                </a:xfrm>
                <a:prstGeom prst="ellipse">
                  <a:avLst/>
                </a:prstGeom>
                <a:blipFill rotWithShape="1">
                  <a:blip r:embed="rId8"/>
                  <a:stretch>
                    <a:fillRect/>
                  </a:stretch>
                </a:blipFill>
              </p:spPr>
              <p:txBody>
                <a:bodyPr/>
                <a:lstStyle/>
                <a:p>
                  <a:r>
                    <a:rPr lang="ja-JP" altLang="en-US">
                      <a:noFill/>
                    </a:rPr>
                    <a:t> </a:t>
                  </a:r>
                </a:p>
              </p:txBody>
            </p:sp>
          </mc:Fallback>
        </mc:AlternateContent>
      </p:grpSp>
      <p:grpSp>
        <p:nvGrpSpPr>
          <p:cNvPr id="35" name="グループ化 34"/>
          <p:cNvGrpSpPr/>
          <p:nvPr/>
        </p:nvGrpSpPr>
        <p:grpSpPr>
          <a:xfrm>
            <a:off x="2462572" y="2132856"/>
            <a:ext cx="2253444" cy="1448336"/>
            <a:chOff x="2462572" y="2600908"/>
            <a:chExt cx="2253444" cy="1448336"/>
          </a:xfrm>
        </p:grpSpPr>
        <p:grpSp>
          <p:nvGrpSpPr>
            <p:cNvPr id="18" name="グループ化 17"/>
            <p:cNvGrpSpPr/>
            <p:nvPr/>
          </p:nvGrpSpPr>
          <p:grpSpPr>
            <a:xfrm>
              <a:off x="2462572" y="2600908"/>
              <a:ext cx="2188840" cy="1332148"/>
              <a:chOff x="2779204" y="2852936"/>
              <a:chExt cx="2188840" cy="1332148"/>
            </a:xfrm>
          </p:grpSpPr>
          <p:grpSp>
            <p:nvGrpSpPr>
              <p:cNvPr id="19" name="グループ化 18"/>
              <p:cNvGrpSpPr/>
              <p:nvPr/>
            </p:nvGrpSpPr>
            <p:grpSpPr>
              <a:xfrm>
                <a:off x="3275856" y="3212976"/>
                <a:ext cx="1368152" cy="720080"/>
                <a:chOff x="2937158" y="2981196"/>
                <a:chExt cx="1368152" cy="720080"/>
              </a:xfrm>
            </p:grpSpPr>
            <p:sp>
              <p:nvSpPr>
                <p:cNvPr id="23" name="円/楕円 22"/>
                <p:cNvSpPr/>
                <p:nvPr/>
              </p:nvSpPr>
              <p:spPr>
                <a:xfrm>
                  <a:off x="2937158" y="2981196"/>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塗料</a:t>
                  </a:r>
                  <a:endParaRPr kumimoji="1" lang="en-US" altLang="ja-JP" dirty="0">
                    <a:solidFill>
                      <a:schemeClr val="tx1"/>
                    </a:solidFill>
                  </a:endParaRPr>
                </a:p>
                <a:p>
                  <a:pPr algn="ctr"/>
                  <a:r>
                    <a:rPr lang="ja-JP" altLang="en-US" dirty="0">
                      <a:solidFill>
                        <a:schemeClr val="tx1"/>
                      </a:solidFill>
                    </a:rPr>
                    <a:t>イオン</a:t>
                  </a:r>
                  <a:endParaRPr kumimoji="1" lang="ja-JP" altLang="en-US" dirty="0">
                    <a:solidFill>
                      <a:schemeClr val="tx1"/>
                    </a:solidFill>
                  </a:endParaRPr>
                </a:p>
              </p:txBody>
            </p:sp>
            <p:sp>
              <p:nvSpPr>
                <p:cNvPr id="24" name="テキスト ボックス 23"/>
                <p:cNvSpPr txBox="1"/>
                <p:nvPr/>
              </p:nvSpPr>
              <p:spPr>
                <a:xfrm>
                  <a:off x="3784268" y="3125212"/>
                  <a:ext cx="519694" cy="400110"/>
                </a:xfrm>
                <a:prstGeom prst="rect">
                  <a:avLst/>
                </a:prstGeom>
                <a:noFill/>
              </p:spPr>
              <p:txBody>
                <a:bodyPr wrap="none" rtlCol="0">
                  <a:spAutoFit/>
                </a:bodyPr>
                <a:lstStyle/>
                <a:p>
                  <a:r>
                    <a:rPr kumimoji="1" lang="en-US" altLang="ja-JP" sz="2000" dirty="0">
                      <a:latin typeface="Cambria Math" pitchFamily="18" charset="0"/>
                      <a:ea typeface="Cambria Math" pitchFamily="18" charset="0"/>
                    </a:rPr>
                    <a:t>n+</a:t>
                  </a:r>
                  <a:endParaRPr kumimoji="1" lang="ja-JP" altLang="en-US" sz="2000" dirty="0">
                    <a:latin typeface="Cambria Math" pitchFamily="18" charset="0"/>
                  </a:endParaRPr>
                </a:p>
              </p:txBody>
            </p:sp>
          </p:grpSp>
          <mc:AlternateContent xmlns:mc="http://schemas.openxmlformats.org/markup-compatibility/2006" xmlns:a14="http://schemas.microsoft.com/office/drawing/2010/main">
            <mc:Choice Requires="a14">
              <p:sp>
                <p:nvSpPr>
                  <p:cNvPr id="20" name="円/楕円 19"/>
                  <p:cNvSpPr/>
                  <p:nvPr/>
                </p:nvSpPr>
                <p:spPr>
                  <a:xfrm>
                    <a:off x="2779204" y="328498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20" name="円/楕円 19"/>
                  <p:cNvSpPr>
                    <a:spLocks noRot="1" noChangeAspect="1" noMove="1" noResize="1" noEditPoints="1" noAdjustHandles="1" noChangeArrowheads="1" noChangeShapeType="1" noTextEdit="1"/>
                  </p:cNvSpPr>
                  <p:nvPr/>
                </p:nvSpPr>
                <p:spPr>
                  <a:xfrm>
                    <a:off x="2779204" y="3284984"/>
                    <a:ext cx="720080" cy="432048"/>
                  </a:xfrm>
                  <a:prstGeom prst="ellipse">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円/楕円 20"/>
                  <p:cNvSpPr/>
                  <p:nvPr/>
                </p:nvSpPr>
                <p:spPr>
                  <a:xfrm>
                    <a:off x="3275856" y="28529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3275856" y="2852936"/>
                    <a:ext cx="720080" cy="432048"/>
                  </a:xfrm>
                  <a:prstGeom prst="ellipse">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4247964" y="37530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247964" y="3753036"/>
                    <a:ext cx="720080" cy="432048"/>
                  </a:xfrm>
                  <a:prstGeom prst="ellipse">
                    <a:avLst/>
                  </a:prstGeom>
                  <a:blipFill rotWithShape="1">
                    <a:blip r:embed="rId8"/>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5" name="円/楕円 24"/>
                <p:cNvSpPr/>
                <p:nvPr/>
              </p:nvSpPr>
              <p:spPr>
                <a:xfrm>
                  <a:off x="3995936" y="2705717"/>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3995936" y="2705717"/>
                  <a:ext cx="720080" cy="432048"/>
                </a:xfrm>
                <a:prstGeom prst="ellipse">
                  <a:avLst/>
                </a:prstGeom>
                <a:blipFill rotWithShape="1">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円/楕円 25"/>
                <p:cNvSpPr/>
                <p:nvPr/>
              </p:nvSpPr>
              <p:spPr>
                <a:xfrm>
                  <a:off x="3167578" y="361719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3167578" y="3617196"/>
                  <a:ext cx="720080" cy="432048"/>
                </a:xfrm>
                <a:prstGeom prst="ellipse">
                  <a:avLst/>
                </a:prstGeom>
                <a:blipFill rotWithShape="1">
                  <a:blip r:embed="rId11"/>
                  <a:stretch>
                    <a:fillRect/>
                  </a:stretch>
                </a:blipFill>
              </p:spPr>
              <p:txBody>
                <a:bodyPr/>
                <a:lstStyle/>
                <a:p>
                  <a:r>
                    <a:rPr lang="ja-JP" altLang="en-US">
                      <a:noFill/>
                    </a:rPr>
                    <a:t> </a:t>
                  </a:r>
                </a:p>
              </p:txBody>
            </p:sp>
          </mc:Fallback>
        </mc:AlternateContent>
      </p:grpSp>
      <p:sp>
        <p:nvSpPr>
          <p:cNvPr id="27" name="テキスト ボックス 26"/>
          <p:cNvSpPr txBox="1"/>
          <p:nvPr/>
        </p:nvSpPr>
        <p:spPr>
          <a:xfrm>
            <a:off x="321377" y="2735514"/>
            <a:ext cx="1946367" cy="707886"/>
          </a:xfrm>
          <a:prstGeom prst="rect">
            <a:avLst/>
          </a:prstGeom>
          <a:noFill/>
        </p:spPr>
        <p:txBody>
          <a:bodyPr wrap="none" rtlCol="0">
            <a:spAutoFit/>
          </a:bodyPr>
          <a:lstStyle/>
          <a:p>
            <a:pPr algn="ctr"/>
            <a:r>
              <a:rPr kumimoji="1" lang="ja-JP" altLang="en-US" sz="2000" dirty="0"/>
              <a:t>陽イオン価数</a:t>
            </a:r>
            <a:r>
              <a:rPr kumimoji="1" lang="ja-JP" altLang="en-US" sz="2000" dirty="0">
                <a:solidFill>
                  <a:srgbClr val="FF0000"/>
                </a:solidFill>
              </a:rPr>
              <a:t>大</a:t>
            </a:r>
            <a:endParaRPr kumimoji="1" lang="en-US" altLang="ja-JP" sz="2000" dirty="0">
              <a:solidFill>
                <a:srgbClr val="FF0000"/>
              </a:solidFill>
            </a:endParaRPr>
          </a:p>
          <a:p>
            <a:pPr algn="ctr"/>
            <a:r>
              <a:rPr lang="ja-JP" altLang="en-US" sz="2000" dirty="0"/>
              <a:t>電気泳動力</a:t>
            </a:r>
            <a:r>
              <a:rPr lang="ja-JP" altLang="en-US" sz="2000" dirty="0">
                <a:solidFill>
                  <a:srgbClr val="FF0000"/>
                </a:solidFill>
              </a:rPr>
              <a:t>大</a:t>
            </a:r>
            <a:endParaRPr kumimoji="1" lang="ja-JP" altLang="en-US" sz="2000" dirty="0">
              <a:solidFill>
                <a:srgbClr val="FF0000"/>
              </a:solidFill>
            </a:endParaRPr>
          </a:p>
        </p:txBody>
      </p:sp>
      <p:sp>
        <p:nvSpPr>
          <p:cNvPr id="28" name="テキスト ボックス 27"/>
          <p:cNvSpPr txBox="1"/>
          <p:nvPr/>
        </p:nvSpPr>
        <p:spPr>
          <a:xfrm>
            <a:off x="2671192" y="3573016"/>
            <a:ext cx="1882247" cy="707886"/>
          </a:xfrm>
          <a:prstGeom prst="rect">
            <a:avLst/>
          </a:prstGeom>
          <a:noFill/>
        </p:spPr>
        <p:txBody>
          <a:bodyPr wrap="none" rtlCol="0">
            <a:spAutoFit/>
          </a:bodyPr>
          <a:lstStyle/>
          <a:p>
            <a:pPr algn="ctr"/>
            <a:r>
              <a:rPr kumimoji="1" lang="ja-JP" altLang="en-US" sz="2000" dirty="0"/>
              <a:t>陽イオン価数</a:t>
            </a:r>
            <a:r>
              <a:rPr lang="ja-JP" altLang="en-US" sz="2000" dirty="0">
                <a:solidFill>
                  <a:srgbClr val="0000CC"/>
                </a:solidFill>
              </a:rPr>
              <a:t>小</a:t>
            </a:r>
            <a:endParaRPr lang="en-US" altLang="ja-JP" sz="2000" dirty="0">
              <a:solidFill>
                <a:srgbClr val="0000CC"/>
              </a:solidFill>
            </a:endParaRPr>
          </a:p>
          <a:p>
            <a:pPr algn="ctr"/>
            <a:r>
              <a:rPr kumimoji="1" lang="ja-JP" altLang="en-US" sz="2000" dirty="0"/>
              <a:t>電気泳動力</a:t>
            </a:r>
            <a:r>
              <a:rPr kumimoji="1" lang="ja-JP" altLang="en-US" sz="2000" dirty="0">
                <a:solidFill>
                  <a:srgbClr val="0000CC"/>
                </a:solidFill>
              </a:rPr>
              <a:t>小</a:t>
            </a:r>
          </a:p>
        </p:txBody>
      </p:sp>
      <p:sp>
        <p:nvSpPr>
          <p:cNvPr id="29" name="円/楕円 28"/>
          <p:cNvSpPr/>
          <p:nvPr/>
        </p:nvSpPr>
        <p:spPr>
          <a:xfrm>
            <a:off x="5125851" y="3431984"/>
            <a:ext cx="1273204" cy="114670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000000"/>
                </a:solidFill>
              </a:rPr>
              <a:t>塗料</a:t>
            </a:r>
            <a:endParaRPr lang="en-US" altLang="ja-JP" sz="2000" dirty="0">
              <a:solidFill>
                <a:srgbClr val="000000"/>
              </a:solidFill>
            </a:endParaRPr>
          </a:p>
          <a:p>
            <a:pPr algn="ctr"/>
            <a:r>
              <a:rPr kumimoji="1" lang="ja-JP" altLang="en-US" sz="2000" dirty="0">
                <a:solidFill>
                  <a:srgbClr val="000000"/>
                </a:solidFill>
              </a:rPr>
              <a:t>粒子</a:t>
            </a:r>
          </a:p>
        </p:txBody>
      </p:sp>
      <p:sp>
        <p:nvSpPr>
          <p:cNvPr id="30" name="テキスト ボックス 29"/>
          <p:cNvSpPr txBox="1"/>
          <p:nvPr/>
        </p:nvSpPr>
        <p:spPr>
          <a:xfrm>
            <a:off x="4449116" y="4557318"/>
            <a:ext cx="2355132" cy="707886"/>
          </a:xfrm>
          <a:prstGeom prst="rect">
            <a:avLst/>
          </a:prstGeom>
          <a:noFill/>
        </p:spPr>
        <p:txBody>
          <a:bodyPr wrap="none" rtlCol="0">
            <a:spAutoFit/>
          </a:bodyPr>
          <a:lstStyle/>
          <a:p>
            <a:pPr algn="ctr"/>
            <a:r>
              <a:rPr kumimoji="1" lang="ja-JP" altLang="en-US" sz="2000" dirty="0"/>
              <a:t>イオン価数</a:t>
            </a:r>
            <a:r>
              <a:rPr kumimoji="1" lang="ja-JP" altLang="en-US" sz="2000" dirty="0">
                <a:solidFill>
                  <a:srgbClr val="00682F"/>
                </a:solidFill>
              </a:rPr>
              <a:t>ほぼゼロ</a:t>
            </a:r>
            <a:endParaRPr kumimoji="1" lang="en-US" altLang="ja-JP" sz="2000" dirty="0">
              <a:solidFill>
                <a:srgbClr val="00682F"/>
              </a:solidFill>
            </a:endParaRPr>
          </a:p>
          <a:p>
            <a:pPr algn="ctr"/>
            <a:r>
              <a:rPr lang="ja-JP" altLang="en-US" sz="2000" dirty="0"/>
              <a:t>電気泳動力</a:t>
            </a:r>
            <a:r>
              <a:rPr lang="ja-JP" altLang="en-US" sz="2000" dirty="0">
                <a:solidFill>
                  <a:srgbClr val="00682F"/>
                </a:solidFill>
              </a:rPr>
              <a:t>ほぼ無</a:t>
            </a:r>
            <a:endParaRPr kumimoji="1" lang="ja-JP" altLang="en-US" sz="2000" dirty="0">
              <a:solidFill>
                <a:srgbClr val="00682F"/>
              </a:solidFill>
            </a:endParaRPr>
          </a:p>
        </p:txBody>
      </p:sp>
      <p:sp>
        <p:nvSpPr>
          <p:cNvPr id="33" name="右矢印 32"/>
          <p:cNvSpPr/>
          <p:nvPr/>
        </p:nvSpPr>
        <p:spPr>
          <a:xfrm rot="2557033">
            <a:off x="2210498" y="2255554"/>
            <a:ext cx="368424"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4" name="右矢印 33"/>
          <p:cNvSpPr/>
          <p:nvPr/>
        </p:nvSpPr>
        <p:spPr>
          <a:xfrm rot="2578572">
            <a:off x="4766904" y="3443920"/>
            <a:ext cx="368424"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6" name="下矢印 35"/>
          <p:cNvSpPr/>
          <p:nvPr/>
        </p:nvSpPr>
        <p:spPr>
          <a:xfrm>
            <a:off x="2164950" y="1052736"/>
            <a:ext cx="466698" cy="9721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37" name="テキスト ボックス 36"/>
          <p:cNvSpPr txBox="1"/>
          <p:nvPr/>
        </p:nvSpPr>
        <p:spPr>
          <a:xfrm>
            <a:off x="2541354" y="1228110"/>
            <a:ext cx="1107996" cy="369332"/>
          </a:xfrm>
          <a:prstGeom prst="rect">
            <a:avLst/>
          </a:prstGeom>
          <a:noFill/>
        </p:spPr>
        <p:txBody>
          <a:bodyPr wrap="none" rtlCol="0">
            <a:spAutoFit/>
          </a:bodyPr>
          <a:lstStyle/>
          <a:p>
            <a:r>
              <a:rPr kumimoji="1" lang="ja-JP" altLang="en-US" dirty="0">
                <a:solidFill>
                  <a:srgbClr val="C00000"/>
                </a:solidFill>
              </a:rPr>
              <a:t>撹拌流速</a:t>
            </a:r>
          </a:p>
        </p:txBody>
      </p:sp>
      <p:sp>
        <p:nvSpPr>
          <p:cNvPr id="38" name="下矢印 37"/>
          <p:cNvSpPr/>
          <p:nvPr/>
        </p:nvSpPr>
        <p:spPr>
          <a:xfrm>
            <a:off x="4753374" y="2564904"/>
            <a:ext cx="466698" cy="65666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p:cNvSpPr txBox="1"/>
          <p:nvPr/>
        </p:nvSpPr>
        <p:spPr>
          <a:xfrm>
            <a:off x="5125851" y="2596262"/>
            <a:ext cx="1107996" cy="369332"/>
          </a:xfrm>
          <a:prstGeom prst="rect">
            <a:avLst/>
          </a:prstGeom>
          <a:noFill/>
        </p:spPr>
        <p:txBody>
          <a:bodyPr wrap="none" rtlCol="0">
            <a:spAutoFit/>
          </a:bodyPr>
          <a:lstStyle/>
          <a:p>
            <a:r>
              <a:rPr kumimoji="1" lang="ja-JP" altLang="en-US" dirty="0">
                <a:solidFill>
                  <a:srgbClr val="C00000"/>
                </a:solidFill>
              </a:rPr>
              <a:t>撹拌流速</a:t>
            </a:r>
          </a:p>
        </p:txBody>
      </p:sp>
      <p:sp>
        <p:nvSpPr>
          <p:cNvPr id="41" name="右矢印 40"/>
          <p:cNvSpPr/>
          <p:nvPr/>
        </p:nvSpPr>
        <p:spPr>
          <a:xfrm>
            <a:off x="465393" y="4725144"/>
            <a:ext cx="2853871"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p:cNvSpPr txBox="1"/>
          <p:nvPr/>
        </p:nvSpPr>
        <p:spPr>
          <a:xfrm>
            <a:off x="1498109" y="4394020"/>
            <a:ext cx="697627" cy="400110"/>
          </a:xfrm>
          <a:prstGeom prst="rect">
            <a:avLst/>
          </a:prstGeom>
          <a:noFill/>
        </p:spPr>
        <p:txBody>
          <a:bodyPr wrap="none" rtlCol="0">
            <a:spAutoFit/>
          </a:bodyPr>
          <a:lstStyle/>
          <a:p>
            <a:r>
              <a:rPr kumimoji="1" lang="ja-JP" altLang="en-US" sz="2000" dirty="0"/>
              <a:t>電場</a:t>
            </a:r>
          </a:p>
        </p:txBody>
      </p:sp>
    </p:spTree>
    <p:extLst>
      <p:ext uri="{BB962C8B-B14F-4D97-AF65-F5344CB8AC3E}">
        <p14:creationId xmlns:p14="http://schemas.microsoft.com/office/powerpoint/2010/main" val="352718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塗膜析出モデル</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51520" y="620688"/>
                <a:ext cx="8630543" cy="5757862"/>
              </a:xfrm>
              <a:solidFill>
                <a:schemeClr val="bg1"/>
              </a:solidFill>
            </p:spPr>
            <p:txBody>
              <a:bodyP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marL="0" indent="0" algn="ctr">
                  <a:buNone/>
                </a:pPr>
                <a:endParaRPr lang="en-US" altLang="ja-JP" dirty="0"/>
              </a:p>
              <a:p>
                <a:pPr marL="0" indent="0" algn="ctr">
                  <a:buNone/>
                </a:pPr>
                <a:endParaRPr kumimoji="1" lang="en-US" altLang="ja-JP" dirty="0"/>
              </a:p>
              <a:p>
                <a:pPr marL="0" indent="0" algn="ctr">
                  <a:buNone/>
                </a:pPr>
                <a:r>
                  <a:rPr kumimoji="1" lang="ja-JP" altLang="en-US" sz="2800" dirty="0"/>
                  <a:t>この</a:t>
                </a:r>
                <a14:m>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a:rPr>
                          <m:t>𝛽</m:t>
                        </m:r>
                      </m:e>
                      <m:sub>
                        <m:r>
                          <a:rPr kumimoji="1" lang="en-US" altLang="ja-JP" sz="2800" b="0" i="1" smtClean="0">
                            <a:latin typeface="Cambria Math"/>
                          </a:rPr>
                          <m:t>1</m:t>
                        </m:r>
                      </m:sub>
                    </m:sSub>
                    <m:r>
                      <a:rPr kumimoji="1" lang="en-US" altLang="ja-JP" sz="2800" b="0" i="1" smtClean="0">
                        <a:latin typeface="Cambria Math"/>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a:rPr>
                          <m:t>𝛽</m:t>
                        </m:r>
                      </m:e>
                      <m:sub>
                        <m:r>
                          <a:rPr kumimoji="1" lang="en-US" altLang="ja-JP" sz="2800" b="0" i="1" smtClean="0">
                            <a:latin typeface="Cambria Math"/>
                          </a:rPr>
                          <m:t>2</m:t>
                        </m:r>
                      </m:sub>
                    </m:sSub>
                  </m:oMath>
                </a14:m>
                <a:r>
                  <a:rPr kumimoji="1" lang="ja-JP" altLang="en-US" sz="2800" dirty="0"/>
                  <a:t>の値を流速に依存するパラメータとし，</a:t>
                </a:r>
                <a:endParaRPr kumimoji="1" lang="en-US" altLang="ja-JP" sz="2800" dirty="0"/>
              </a:p>
              <a:p>
                <a:pPr marL="0" indent="0" algn="ctr">
                  <a:buNone/>
                </a:pPr>
                <a:r>
                  <a:rPr lang="ja-JP" altLang="en-US" sz="2800" dirty="0"/>
                  <a:t>撹拌流速ごとの実験により同定する</a:t>
                </a:r>
                <a:endParaRPr kumimoji="1" lang="en-US" altLang="ja-JP"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51520" y="620688"/>
                <a:ext cx="8630543" cy="5757862"/>
              </a:xfrm>
              <a:blipFill rotWithShape="1">
                <a:blip r:embed="rId3"/>
                <a:stretch>
                  <a:fillRect/>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12</a:t>
            </a:fld>
            <a:endParaRPr lang="ja-JP" altLang="en-US" dirty="0"/>
          </a:p>
        </p:txBody>
      </p:sp>
      <p:grpSp>
        <p:nvGrpSpPr>
          <p:cNvPr id="5" name="グループ化 4"/>
          <p:cNvGrpSpPr/>
          <p:nvPr/>
        </p:nvGrpSpPr>
        <p:grpSpPr>
          <a:xfrm>
            <a:off x="443607" y="1196752"/>
            <a:ext cx="8160841" cy="2952328"/>
            <a:chOff x="323528" y="836712"/>
            <a:chExt cx="7776000" cy="2736304"/>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5" y="836712"/>
              <a:ext cx="1627129" cy="583200"/>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1484784"/>
              <a:ext cx="7776000" cy="1509524"/>
            </a:xfrm>
            <a:prstGeom prst="rect">
              <a:avLst/>
            </a:prstGeom>
          </p:spPr>
        </p:pic>
        <p:cxnSp>
          <p:nvCxnSpPr>
            <p:cNvPr id="8" name="直線コネクタ 7"/>
            <p:cNvCxnSpPr/>
            <p:nvPr/>
          </p:nvCxnSpPr>
          <p:spPr>
            <a:xfrm>
              <a:off x="420162" y="3573016"/>
              <a:ext cx="73921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065" y="3212976"/>
              <a:ext cx="7308669" cy="342000"/>
            </a:xfrm>
            <a:prstGeom prst="rect">
              <a:avLst/>
            </a:prstGeom>
          </p:spPr>
        </p:pic>
        <p:sp>
          <p:nvSpPr>
            <p:cNvPr id="10" name="正方形/長方形 9"/>
            <p:cNvSpPr/>
            <p:nvPr/>
          </p:nvSpPr>
          <p:spPr>
            <a:xfrm>
              <a:off x="2915816" y="1772816"/>
              <a:ext cx="144016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 name="直線矢印コネクタ 10"/>
            <p:cNvCxnSpPr/>
            <p:nvPr/>
          </p:nvCxnSpPr>
          <p:spPr>
            <a:xfrm flipH="1">
              <a:off x="3707904" y="1128312"/>
              <a:ext cx="792088" cy="6445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499992" y="908720"/>
              <a:ext cx="1605614" cy="370834"/>
            </a:xfrm>
            <a:prstGeom prst="rect">
              <a:avLst/>
            </a:prstGeom>
            <a:noFill/>
            <a:ln w="12700">
              <a:noFill/>
            </a:ln>
          </p:spPr>
          <p:txBody>
            <a:bodyPr wrap="none" rtlCol="0">
              <a:spAutoFit/>
            </a:bodyPr>
            <a:lstStyle/>
            <a:p>
              <a:r>
                <a:rPr lang="ja-JP" altLang="en-US" sz="2000" dirty="0">
                  <a:solidFill>
                    <a:srgbClr val="FF0000"/>
                  </a:solidFill>
                </a:rPr>
                <a:t>有効電流比 </a:t>
              </a:r>
              <a:r>
                <a:rPr lang="en-US" altLang="ja-JP" sz="2000" dirty="0">
                  <a:solidFill>
                    <a:srgbClr val="FF0000"/>
                  </a:solidFill>
                </a:rPr>
                <a:t>β</a:t>
              </a:r>
              <a:endParaRPr kumimoji="1" lang="ja-JP" altLang="en-US" sz="2000" dirty="0">
                <a:solidFill>
                  <a:srgbClr val="FF0000"/>
                </a:solidFill>
              </a:endParaRPr>
            </a:p>
          </p:txBody>
        </p:sp>
      </p:grpSp>
      <mc:AlternateContent xmlns:mc="http://schemas.openxmlformats.org/markup-compatibility/2006" xmlns:a14="http://schemas.microsoft.com/office/drawing/2010/main">
        <mc:Choice Requires="a14">
          <p:sp>
            <p:nvSpPr>
              <p:cNvPr id="13" name="正方形/長方形 12"/>
              <p:cNvSpPr/>
              <p:nvPr/>
            </p:nvSpPr>
            <p:spPr>
              <a:xfrm>
                <a:off x="-1140528" y="3700112"/>
                <a:ext cx="8376824" cy="52097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i="1">
                          <a:latin typeface="Cambria Math"/>
                        </a:rPr>
                        <m:t>𝛽</m:t>
                      </m:r>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a:rPr>
                                <m:t>𝑗</m:t>
                              </m:r>
                            </m:e>
                            <m:sub>
                              <m:r>
                                <m:rPr>
                                  <m:sty m:val="p"/>
                                </m:rPr>
                                <a:rPr lang="en-US" altLang="ja-JP" sz="2400">
                                  <a:latin typeface="Cambria Math"/>
                                </a:rPr>
                                <m:t>cat</m:t>
                              </m:r>
                            </m:sub>
                          </m:sSub>
                          <m:r>
                            <a:rPr lang="en-US" altLang="ja-JP" sz="2400">
                              <a:latin typeface="Cambria Math"/>
                            </a:rPr>
                            <m:t>, </m:t>
                          </m:r>
                          <m:r>
                            <m:rPr>
                              <m:sty m:val="p"/>
                            </m:rPr>
                            <a:rPr lang="en-US" altLang="ja-JP" sz="2400">
                              <a:latin typeface="Cambria Math"/>
                            </a:rPr>
                            <m:t>Δ</m:t>
                          </m:r>
                          <m:sSub>
                            <m:sSubPr>
                              <m:ctrlPr>
                                <a:rPr lang="en-US" altLang="ja-JP" sz="2400" i="1">
                                  <a:latin typeface="Cambria Math" panose="02040503050406030204" pitchFamily="18" charset="0"/>
                                </a:rPr>
                              </m:ctrlPr>
                            </m:sSubPr>
                            <m:e>
                              <m:r>
                                <a:rPr lang="en-US" altLang="ja-JP" sz="2400" i="1">
                                  <a:latin typeface="Cambria Math"/>
                                </a:rPr>
                                <m:t>𝜙</m:t>
                              </m:r>
                            </m:e>
                            <m:sub>
                              <m:r>
                                <m:rPr>
                                  <m:sty m:val="p"/>
                                </m:rPr>
                                <a:rPr lang="en-US" altLang="ja-JP" sz="2400">
                                  <a:latin typeface="Cambria Math"/>
                                </a:rPr>
                                <m:t>pai</m:t>
                              </m:r>
                            </m:sub>
                          </m:sSub>
                        </m:e>
                      </m:d>
                      <m:r>
                        <a:rPr lang="en-US" altLang="ja-JP" sz="2400">
                          <a:latin typeface="Cambria Math"/>
                        </a:rPr>
                        <m:t>=1−</m:t>
                      </m:r>
                      <m:sSub>
                        <m:sSubPr>
                          <m:ctrlPr>
                            <a:rPr lang="en-US" altLang="ja-JP" sz="2400" i="1">
                              <a:latin typeface="Cambria Math" panose="02040503050406030204" pitchFamily="18" charset="0"/>
                            </a:rPr>
                          </m:ctrlPr>
                        </m:sSubPr>
                        <m:e>
                          <m:r>
                            <a:rPr lang="en-US" altLang="ja-JP" sz="2400" i="1">
                              <a:latin typeface="Cambria Math"/>
                            </a:rPr>
                            <m:t>𝛽</m:t>
                          </m:r>
                        </m:e>
                        <m:sub>
                          <m:r>
                            <a:rPr lang="en-US" altLang="ja-JP" sz="2400" i="1">
                              <a:latin typeface="Cambria Math"/>
                            </a:rPr>
                            <m:t>1</m:t>
                          </m:r>
                        </m:sub>
                      </m:sSub>
                      <m:r>
                        <m:rPr>
                          <m:sty m:val="p"/>
                        </m:rPr>
                        <a:rPr lang="en-US" altLang="ja-JP" sz="2400">
                          <a:latin typeface="Cambria Math"/>
                        </a:rPr>
                        <m:t>exp</m:t>
                      </m:r>
                      <m:r>
                        <a:rPr lang="en-US" altLang="ja-JP" sz="2400">
                          <a:latin typeface="Cambria Math"/>
                        </a:rPr>
                        <m:t>(</m:t>
                      </m:r>
                      <m:sSub>
                        <m:sSubPr>
                          <m:ctrlPr>
                            <a:rPr lang="en-US" altLang="ja-JP" sz="2400" i="1">
                              <a:latin typeface="Cambria Math" panose="02040503050406030204" pitchFamily="18" charset="0"/>
                            </a:rPr>
                          </m:ctrlPr>
                        </m:sSubPr>
                        <m:e>
                          <m:r>
                            <a:rPr lang="en-US" altLang="ja-JP" sz="2400" i="1">
                              <a:latin typeface="Cambria Math"/>
                            </a:rPr>
                            <m:t>𝛽</m:t>
                          </m:r>
                        </m:e>
                        <m:sub>
                          <m:r>
                            <a:rPr lang="en-US" altLang="ja-JP" sz="2400" i="1">
                              <a:latin typeface="Cambria Math"/>
                            </a:rPr>
                            <m:t>2</m:t>
                          </m:r>
                        </m:sub>
                      </m:sSub>
                      <m:sSub>
                        <m:sSubPr>
                          <m:ctrlPr>
                            <a:rPr lang="en-US" altLang="ja-JP" sz="2400" i="1">
                              <a:latin typeface="Cambria Math" panose="02040503050406030204" pitchFamily="18" charset="0"/>
                            </a:rPr>
                          </m:ctrlPr>
                        </m:sSubPr>
                        <m:e>
                          <m:r>
                            <a:rPr lang="en-US" altLang="ja-JP" sz="2400" i="1">
                              <a:latin typeface="Cambria Math"/>
                            </a:rPr>
                            <m:t>𝑗</m:t>
                          </m:r>
                        </m:e>
                        <m:sub>
                          <m:r>
                            <m:rPr>
                              <m:sty m:val="p"/>
                            </m:rPr>
                            <a:rPr lang="en-US" altLang="ja-JP" sz="2400">
                              <a:latin typeface="Cambria Math"/>
                            </a:rPr>
                            <m:t>cat</m:t>
                          </m:r>
                        </m:sub>
                      </m:sSub>
                      <m:r>
                        <m:rPr>
                          <m:sty m:val="p"/>
                        </m:rPr>
                        <a:rPr lang="en-US" altLang="ja-JP" sz="2400">
                          <a:latin typeface="Cambria Math"/>
                        </a:rPr>
                        <m:t>Δ</m:t>
                      </m:r>
                      <m:sSub>
                        <m:sSubPr>
                          <m:ctrlPr>
                            <a:rPr lang="en-US" altLang="ja-JP" sz="2400" i="1">
                              <a:latin typeface="Cambria Math" panose="02040503050406030204" pitchFamily="18" charset="0"/>
                            </a:rPr>
                          </m:ctrlPr>
                        </m:sSubPr>
                        <m:e>
                          <m:r>
                            <a:rPr lang="en-US" altLang="ja-JP" sz="2400" i="1">
                              <a:latin typeface="Cambria Math"/>
                            </a:rPr>
                            <m:t>𝜙</m:t>
                          </m:r>
                        </m:e>
                        <m:sub>
                          <m:r>
                            <m:rPr>
                              <m:sty m:val="p"/>
                            </m:rPr>
                            <a:rPr lang="en-US" altLang="ja-JP" sz="2400">
                              <a:latin typeface="Cambria Math"/>
                            </a:rPr>
                            <m:t>pai</m:t>
                          </m:r>
                        </m:sub>
                      </m:sSub>
                      <m:r>
                        <a:rPr lang="en-US" altLang="ja-JP" sz="2400" i="1">
                          <a:latin typeface="Cambria Math"/>
                        </a:rPr>
                        <m:t>)</m:t>
                      </m:r>
                    </m:oMath>
                  </m:oMathPara>
                </a14:m>
                <a:endParaRPr lang="en-US" altLang="ja-JP" sz="2400" i="1"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1140528" y="3700112"/>
                <a:ext cx="8376824" cy="520976"/>
              </a:xfrm>
              <a:prstGeom prst="rect">
                <a:avLst/>
              </a:prstGeom>
              <a:blipFill rotWithShape="1">
                <a:blip r:embed="rId7"/>
                <a:stretch>
                  <a:fillRect/>
                </a:stretch>
              </a:blipFill>
            </p:spPr>
            <p:txBody>
              <a:bodyPr/>
              <a:lstStyle/>
              <a:p>
                <a:r>
                  <a:rPr lang="ja-JP" altLang="en-US">
                    <a:noFill/>
                  </a:rPr>
                  <a:t> </a:t>
                </a:r>
              </a:p>
            </p:txBody>
          </p:sp>
        </mc:Fallback>
      </mc:AlternateContent>
      <p:cxnSp>
        <p:nvCxnSpPr>
          <p:cNvPr id="15" name="直線コネクタ 14"/>
          <p:cNvCxnSpPr/>
          <p:nvPr/>
        </p:nvCxnSpPr>
        <p:spPr>
          <a:xfrm>
            <a:off x="395536" y="4221088"/>
            <a:ext cx="53285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351013" y="3596868"/>
            <a:ext cx="2770310" cy="830997"/>
          </a:xfrm>
          <a:prstGeom prst="rect">
            <a:avLst/>
          </a:prstGeom>
          <a:solidFill>
            <a:schemeClr val="bg1"/>
          </a:solidFill>
        </p:spPr>
        <p:txBody>
          <a:bodyPr wrap="none" rtlCol="0">
            <a:spAutoFit/>
          </a:bodyPr>
          <a:lstStyle/>
          <a:p>
            <a:r>
              <a:rPr kumimoji="1" lang="ja-JP" altLang="en-US" sz="2400" dirty="0"/>
              <a:t>：カソード電流密度</a:t>
            </a:r>
            <a:endParaRPr kumimoji="1" lang="en-US" altLang="ja-JP" sz="2400" dirty="0"/>
          </a:p>
          <a:p>
            <a:r>
              <a:rPr lang="ja-JP" altLang="en-US" sz="2400" dirty="0"/>
              <a:t>：塗膜での電圧降下</a:t>
            </a:r>
          </a:p>
        </p:txBody>
      </p:sp>
      <mc:AlternateContent xmlns:mc="http://schemas.openxmlformats.org/markup-compatibility/2006" xmlns:a14="http://schemas.microsoft.com/office/drawing/2010/main">
        <mc:Choice Requires="a14">
          <p:sp>
            <p:nvSpPr>
              <p:cNvPr id="17" name="テキスト ボックス 16"/>
              <p:cNvSpPr txBox="1"/>
              <p:nvPr/>
            </p:nvSpPr>
            <p:spPr>
              <a:xfrm>
                <a:off x="5580112" y="3573221"/>
                <a:ext cx="1021370" cy="8638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a:rPr>
                            <m:t>𝑗</m:t>
                          </m:r>
                        </m:e>
                        <m:sub>
                          <m:r>
                            <m:rPr>
                              <m:sty m:val="p"/>
                            </m:rPr>
                            <a:rPr lang="en-US" altLang="ja-JP" sz="2400">
                              <a:latin typeface="Cambria Math"/>
                            </a:rPr>
                            <m:t>cat</m:t>
                          </m:r>
                        </m:sub>
                      </m:sSub>
                    </m:oMath>
                  </m:oMathPara>
                </a14:m>
                <a:endParaRPr kumimoji="1" lang="en-US" altLang="ja-JP" sz="2400" dirty="0"/>
              </a:p>
              <a:p>
                <a:pPr/>
                <a14:m>
                  <m:oMathPara xmlns:m="http://schemas.openxmlformats.org/officeDocument/2006/math">
                    <m:oMathParaPr>
                      <m:jc m:val="centerGroup"/>
                    </m:oMathParaPr>
                    <m:oMath xmlns:m="http://schemas.openxmlformats.org/officeDocument/2006/math">
                      <m:r>
                        <m:rPr>
                          <m:sty m:val="p"/>
                        </m:rPr>
                        <a:rPr lang="en-US" altLang="ja-JP" sz="2400">
                          <a:latin typeface="Cambria Math"/>
                        </a:rPr>
                        <m:t>Δ</m:t>
                      </m:r>
                      <m:sSub>
                        <m:sSubPr>
                          <m:ctrlPr>
                            <a:rPr lang="en-US" altLang="ja-JP" sz="2400" i="1">
                              <a:latin typeface="Cambria Math" panose="02040503050406030204" pitchFamily="18" charset="0"/>
                            </a:rPr>
                          </m:ctrlPr>
                        </m:sSubPr>
                        <m:e>
                          <m:r>
                            <a:rPr lang="en-US" altLang="ja-JP" sz="2400" i="1">
                              <a:latin typeface="Cambria Math"/>
                            </a:rPr>
                            <m:t>𝜙</m:t>
                          </m:r>
                        </m:e>
                        <m:sub>
                          <m:r>
                            <m:rPr>
                              <m:sty m:val="p"/>
                            </m:rPr>
                            <a:rPr lang="en-US" altLang="ja-JP" sz="2400">
                              <a:latin typeface="Cambria Math"/>
                            </a:rPr>
                            <m:t>pai</m:t>
                          </m:r>
                        </m:sub>
                      </m:sSub>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580112" y="3573221"/>
                <a:ext cx="1021370" cy="863891"/>
              </a:xfrm>
              <a:prstGeom prst="rect">
                <a:avLst/>
              </a:prstGeom>
              <a:blipFill rotWithShape="1">
                <a:blip r:embed="rId8"/>
                <a:stretch>
                  <a:fillRect b="-63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09617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251520" y="2492896"/>
            <a:ext cx="8630543" cy="3885654"/>
          </a:xfrm>
        </p:spPr>
        <p:txBody>
          <a:bodyPr/>
          <a:lstStyle/>
          <a:p>
            <a:pPr marL="0" indent="0" algn="ctr">
              <a:buNone/>
            </a:pPr>
            <a:r>
              <a:rPr lang="en-US" altLang="ja-JP" sz="3600" dirty="0">
                <a:latin typeface="Arial Unicode MS" pitchFamily="50" charset="-128"/>
                <a:ea typeface="Arial Unicode MS" pitchFamily="50" charset="-128"/>
                <a:cs typeface="Arial Unicode MS" pitchFamily="50" charset="-128"/>
              </a:rPr>
              <a:t>2.</a:t>
            </a:r>
            <a:r>
              <a:rPr lang="ja-JP" altLang="en-US" sz="3600" dirty="0"/>
              <a:t>一枚板電着実験による</a:t>
            </a:r>
            <a:br>
              <a:rPr lang="en-US" altLang="ja-JP" sz="3600" dirty="0"/>
            </a:br>
            <a:r>
              <a:rPr lang="ja-JP" altLang="en-US" sz="3600" dirty="0"/>
              <a:t>流速依存性の測定</a:t>
            </a:r>
            <a:endParaRPr lang="en-US" altLang="ja-JP" sz="3600" dirty="0"/>
          </a:p>
          <a:p>
            <a:pPr algn="ct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13</a:t>
            </a:fld>
            <a:endParaRPr lang="ja-JP" altLang="en-US" dirty="0"/>
          </a:p>
        </p:txBody>
      </p:sp>
    </p:spTree>
    <p:extLst>
      <p:ext uri="{BB962C8B-B14F-4D97-AF65-F5344CB8AC3E}">
        <p14:creationId xmlns:p14="http://schemas.microsoft.com/office/powerpoint/2010/main" val="314016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283968" y="836712"/>
            <a:ext cx="475252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95936" y="836712"/>
            <a:ext cx="5148064" cy="5688632"/>
          </a:xfrm>
        </p:spPr>
        <p:txBody>
          <a:bodyPr/>
          <a:lstStyle/>
          <a:p>
            <a:r>
              <a:rPr lang="ja-JP" altLang="en-US" sz="2400" dirty="0"/>
              <a:t>スターラーで撹拌流速を変化させ</a:t>
            </a:r>
            <a:br>
              <a:rPr lang="en-US" altLang="ja-JP" sz="2400" dirty="0"/>
            </a:br>
            <a:r>
              <a:rPr lang="ja-JP" altLang="en-US" sz="2400" dirty="0"/>
              <a:t>塗料の析出に与える影響を調べる</a:t>
            </a:r>
            <a:endParaRPr lang="en-US" altLang="ja-JP" sz="2400" dirty="0"/>
          </a:p>
          <a:p>
            <a:r>
              <a:rPr lang="ja-JP" altLang="en-US" sz="2400" dirty="0"/>
              <a:t>つきまわり性能の良い自動車用</a:t>
            </a:r>
            <a:br>
              <a:rPr lang="en-US" altLang="ja-JP" sz="2400" dirty="0"/>
            </a:br>
            <a:r>
              <a:rPr lang="ja-JP" altLang="en-US" sz="2400" dirty="0"/>
              <a:t>電着塗料（日本ペイント社製）</a:t>
            </a:r>
            <a:endParaRPr lang="en-US" altLang="ja-JP" sz="2400" dirty="0"/>
          </a:p>
          <a:p>
            <a:r>
              <a:rPr lang="ja-JP" altLang="en-US" sz="2400" dirty="0"/>
              <a:t>リン酸亜鉛被膜処理済み</a:t>
            </a:r>
            <a:br>
              <a:rPr lang="en-US" altLang="ja-JP" sz="2400" dirty="0"/>
            </a:br>
            <a:r>
              <a:rPr lang="en-US" altLang="ja-JP" sz="2400" dirty="0"/>
              <a:t>SPCC</a:t>
            </a:r>
            <a:r>
              <a:rPr lang="ja-JP" altLang="en-US" sz="2400" dirty="0"/>
              <a:t>鋼板を電着</a:t>
            </a:r>
            <a:endParaRPr lang="en-US" altLang="ja-JP" sz="2400" dirty="0"/>
          </a:p>
          <a:p>
            <a:r>
              <a:rPr lang="ja-JP" altLang="en-US" sz="2400" dirty="0"/>
              <a:t>アノードは</a:t>
            </a:r>
            <a:r>
              <a:rPr lang="en-US" altLang="ja-JP" sz="2400" dirty="0"/>
              <a:t>SUS304</a:t>
            </a:r>
            <a:r>
              <a:rPr lang="ja-JP" altLang="en-US" sz="2400" dirty="0"/>
              <a:t>の円筒</a:t>
            </a:r>
            <a:endParaRPr lang="en-US" altLang="ja-JP" sz="2400" dirty="0"/>
          </a:p>
          <a:p>
            <a:r>
              <a:rPr lang="ja-JP" altLang="en-US" sz="2400" dirty="0">
                <a:uFill>
                  <a:solidFill>
                    <a:srgbClr val="FF0000"/>
                  </a:solidFill>
                </a:uFill>
              </a:rPr>
              <a:t>温度一定（３０℃）</a:t>
            </a:r>
            <a:endParaRPr lang="en-US" altLang="ja-JP" sz="2400" dirty="0">
              <a:uFill>
                <a:solidFill>
                  <a:srgbClr val="FF0000"/>
                </a:solidFill>
              </a:uFill>
            </a:endParaRPr>
          </a:p>
          <a:p>
            <a:r>
              <a:rPr lang="ja-JP" altLang="en-US" sz="2400" dirty="0">
                <a:uFill>
                  <a:solidFill>
                    <a:srgbClr val="FF0000"/>
                  </a:solidFill>
                </a:uFill>
              </a:rPr>
              <a:t>実験中にアノード表面電位と電流を</a:t>
            </a:r>
            <a:br>
              <a:rPr lang="en-US" altLang="ja-JP" sz="2400" dirty="0">
                <a:uFill>
                  <a:solidFill>
                    <a:srgbClr val="FF0000"/>
                  </a:solidFill>
                </a:uFill>
              </a:rPr>
            </a:br>
            <a:r>
              <a:rPr lang="ja-JP" altLang="en-US" sz="2400" dirty="0">
                <a:uFill>
                  <a:solidFill>
                    <a:srgbClr val="FF0000"/>
                  </a:solidFill>
                </a:uFill>
              </a:rPr>
              <a:t>計測</a:t>
            </a:r>
            <a:endParaRPr lang="en-US" altLang="ja-JP" sz="2400" dirty="0">
              <a:uFill>
                <a:solidFill>
                  <a:srgbClr val="FF0000"/>
                </a:solidFill>
              </a:uFill>
            </a:endParaRPr>
          </a:p>
          <a:p>
            <a:r>
              <a:rPr lang="ja-JP" altLang="en-US" sz="2400" dirty="0">
                <a:uFill>
                  <a:solidFill>
                    <a:srgbClr val="FF0000"/>
                  </a:solidFill>
                </a:uFill>
              </a:rPr>
              <a:t>実験終了時に塗膜重量と膜厚を計測</a:t>
            </a:r>
            <a:endParaRPr lang="en-US" altLang="ja-JP" sz="2400" dirty="0">
              <a:solidFill>
                <a:srgbClr val="FF0000"/>
              </a:solidFill>
              <a:uFill>
                <a:solidFill>
                  <a:srgbClr val="FF0000"/>
                </a:solidFill>
              </a:uFill>
            </a:endParaRPr>
          </a:p>
          <a:p>
            <a:r>
              <a:rPr lang="ja-JP" altLang="en-US" sz="2400" dirty="0">
                <a:uFill>
                  <a:solidFill>
                    <a:srgbClr val="FF0000"/>
                  </a:solidFill>
                </a:uFill>
              </a:rPr>
              <a:t>電源電圧</a:t>
            </a:r>
            <a:r>
              <a:rPr lang="ja-JP" altLang="en-US" sz="2400" dirty="0"/>
              <a:t>と</a:t>
            </a:r>
            <a:r>
              <a:rPr lang="ja-JP" altLang="en-US" sz="2400" dirty="0">
                <a:uFill>
                  <a:solidFill>
                    <a:srgbClr val="FF0000"/>
                  </a:solidFill>
                </a:uFill>
              </a:rPr>
              <a:t>通電時間を様々に変える</a:t>
            </a:r>
            <a:endParaRPr lang="en-US" altLang="ja-JP" sz="2400" dirty="0"/>
          </a:p>
          <a:p>
            <a:endParaRPr kumimoji="1" lang="ja-JP" altLang="en-US" sz="2400" dirty="0"/>
          </a:p>
        </p:txBody>
      </p:sp>
      <p:cxnSp>
        <p:nvCxnSpPr>
          <p:cNvPr id="23" name="直線コネクタ 22"/>
          <p:cNvCxnSpPr/>
          <p:nvPr/>
        </p:nvCxnSpPr>
        <p:spPr>
          <a:xfrm>
            <a:off x="6156176" y="5301208"/>
            <a:ext cx="2088232"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0" y="71984"/>
            <a:ext cx="9144000" cy="620712"/>
          </a:xfrm>
        </p:spPr>
        <p:txBody>
          <a:bodyPr>
            <a:noAutofit/>
          </a:bodyPr>
          <a:lstStyle/>
          <a:p>
            <a:r>
              <a:rPr lang="ja-JP" altLang="en-US" sz="3600" dirty="0"/>
              <a:t>一枚板電着実験（概要）</a:t>
            </a:r>
            <a:endParaRPr lang="en-US" altLang="ja-JP" sz="3600" dirty="0"/>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14</a:t>
            </a:fld>
            <a:endParaRPr lang="ja-JP" altLang="en-US" dirty="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9704" r="12666" b="22889"/>
          <a:stretch/>
        </p:blipFill>
        <p:spPr>
          <a:xfrm>
            <a:off x="-68952" y="836712"/>
            <a:ext cx="3992880" cy="5288280"/>
          </a:xfrm>
          <a:prstGeom prst="rect">
            <a:avLst/>
          </a:prstGeom>
        </p:spPr>
      </p:pic>
      <p:sp>
        <p:nvSpPr>
          <p:cNvPr id="8" name="テキスト ボックス 7"/>
          <p:cNvSpPr txBox="1"/>
          <p:nvPr/>
        </p:nvSpPr>
        <p:spPr>
          <a:xfrm>
            <a:off x="2267744" y="4355231"/>
            <a:ext cx="512961" cy="307777"/>
          </a:xfrm>
          <a:prstGeom prst="rect">
            <a:avLst/>
          </a:prstGeom>
          <a:solidFill>
            <a:schemeClr val="bg1">
              <a:alpha val="50000"/>
            </a:schemeClr>
          </a:solidFill>
        </p:spPr>
        <p:txBody>
          <a:bodyPr wrap="none" lIns="0" tIns="0" rIns="0" bIns="0" rtlCol="0">
            <a:spAutoFit/>
          </a:bodyPr>
          <a:lstStyle/>
          <a:p>
            <a:r>
              <a:rPr kumimoji="1" lang="ja-JP" altLang="en-US" sz="2000" dirty="0"/>
              <a:t>塗料</a:t>
            </a:r>
          </a:p>
        </p:txBody>
      </p:sp>
      <p:sp>
        <p:nvSpPr>
          <p:cNvPr id="9" name="テキスト ボックス 8"/>
          <p:cNvSpPr txBox="1"/>
          <p:nvPr/>
        </p:nvSpPr>
        <p:spPr>
          <a:xfrm>
            <a:off x="359532" y="2561419"/>
            <a:ext cx="846386" cy="615553"/>
          </a:xfrm>
          <a:prstGeom prst="rect">
            <a:avLst/>
          </a:prstGeom>
          <a:solidFill>
            <a:schemeClr val="bg1">
              <a:alpha val="50000"/>
            </a:schemeClr>
          </a:solidFill>
        </p:spPr>
        <p:txBody>
          <a:bodyPr wrap="none" lIns="0" tIns="0" rIns="0" bIns="0" rtlCol="0">
            <a:spAutoFit/>
          </a:bodyPr>
          <a:lstStyle/>
          <a:p>
            <a:pPr algn="ctr"/>
            <a:r>
              <a:rPr lang="ja-JP" altLang="en-US" sz="2000" dirty="0"/>
              <a:t>カソード</a:t>
            </a:r>
            <a:endParaRPr lang="en-US" altLang="ja-JP" sz="2000" dirty="0"/>
          </a:p>
          <a:p>
            <a:pPr algn="ctr"/>
            <a:r>
              <a:rPr lang="ja-JP" altLang="en-US" sz="2000" dirty="0"/>
              <a:t>一枚板</a:t>
            </a:r>
            <a:endParaRPr lang="en-US" altLang="ja-JP" sz="2000" dirty="0"/>
          </a:p>
        </p:txBody>
      </p:sp>
      <p:cxnSp>
        <p:nvCxnSpPr>
          <p:cNvPr id="6" name="直線コネクタ 5"/>
          <p:cNvCxnSpPr/>
          <p:nvPr/>
        </p:nvCxnSpPr>
        <p:spPr>
          <a:xfrm flipV="1">
            <a:off x="1547664" y="1268760"/>
            <a:ext cx="0" cy="792088"/>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547664" y="1268760"/>
            <a:ext cx="432048"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123728" y="1268760"/>
            <a:ext cx="1080120"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203848" y="1268760"/>
            <a:ext cx="0" cy="324036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123728" y="980728"/>
            <a:ext cx="0" cy="684076"/>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979712" y="1124744"/>
            <a:ext cx="0" cy="36004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591760" y="5261719"/>
            <a:ext cx="856004" cy="615553"/>
          </a:xfrm>
          <a:prstGeom prst="rect">
            <a:avLst/>
          </a:prstGeom>
          <a:solidFill>
            <a:schemeClr val="bg1">
              <a:alpha val="50000"/>
            </a:schemeClr>
          </a:solidFill>
        </p:spPr>
        <p:txBody>
          <a:bodyPr wrap="none" lIns="0" tIns="0" rIns="0" bIns="0" rtlCol="0">
            <a:spAutoFit/>
          </a:bodyPr>
          <a:lstStyle/>
          <a:p>
            <a:pPr algn="ctr"/>
            <a:r>
              <a:rPr lang="ja-JP" altLang="en-US" sz="2000" dirty="0"/>
              <a:t>アノード</a:t>
            </a:r>
            <a:endParaRPr lang="en-US" altLang="ja-JP" sz="2000" dirty="0"/>
          </a:p>
          <a:p>
            <a:pPr algn="ctr"/>
            <a:r>
              <a:rPr lang="ja-JP" altLang="en-US" sz="2000" dirty="0"/>
              <a:t>円筒</a:t>
            </a:r>
            <a:endParaRPr lang="en-US" altLang="ja-JP" sz="2000" dirty="0"/>
          </a:p>
        </p:txBody>
      </p:sp>
      <p:cxnSp>
        <p:nvCxnSpPr>
          <p:cNvPr id="13" name="直線コネクタ 12"/>
          <p:cNvCxnSpPr/>
          <p:nvPr/>
        </p:nvCxnSpPr>
        <p:spPr>
          <a:xfrm>
            <a:off x="5580112" y="4509120"/>
            <a:ext cx="2232248"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028384" y="4509120"/>
            <a:ext cx="648072"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一枚板電着実験　（実験条件）</a:t>
            </a:r>
            <a:endParaRPr kumimoji="1" lang="ja-JP" altLang="en-US" dirty="0"/>
          </a:p>
        </p:txBody>
      </p:sp>
      <p:sp>
        <p:nvSpPr>
          <p:cNvPr id="3" name="コンテンツ プレースホルダー 2"/>
          <p:cNvSpPr>
            <a:spLocks noGrp="1"/>
          </p:cNvSpPr>
          <p:nvPr>
            <p:ph idx="1"/>
          </p:nvPr>
        </p:nvSpPr>
        <p:spPr>
          <a:xfrm>
            <a:off x="1403648" y="692696"/>
            <a:ext cx="7632848" cy="5685854"/>
          </a:xfrm>
        </p:spPr>
        <p:txBody>
          <a:bodyPr/>
          <a:lstStyle/>
          <a:p>
            <a:r>
              <a:rPr lang="ja-JP" altLang="en-US" sz="2400" b="1" dirty="0"/>
              <a:t>スターラーで撹拌流速を変化</a:t>
            </a:r>
            <a:endParaRPr lang="en-US" altLang="ja-JP" sz="2400" b="1" dirty="0"/>
          </a:p>
          <a:p>
            <a:r>
              <a:rPr kumimoji="1" lang="ja-JP" altLang="en-US" sz="2400" dirty="0"/>
              <a:t>電圧条件</a:t>
            </a:r>
            <a:endParaRPr kumimoji="1" lang="en-US" altLang="ja-JP" sz="2400" dirty="0"/>
          </a:p>
          <a:p>
            <a:pPr lvl="1"/>
            <a:r>
              <a:rPr kumimoji="1" lang="ja-JP" altLang="en-US" sz="2000" dirty="0"/>
              <a:t>昇圧速度は</a:t>
            </a:r>
            <a:r>
              <a:rPr kumimoji="1" lang="en-US" altLang="ja-JP" sz="2000" dirty="0"/>
              <a:t>6.66V/s</a:t>
            </a:r>
            <a:r>
              <a:rPr kumimoji="1" lang="ja-JP" altLang="en-US" sz="2000" dirty="0"/>
              <a:t>で一定</a:t>
            </a:r>
            <a:endParaRPr kumimoji="1" lang="en-US" altLang="ja-JP" sz="2000" dirty="0"/>
          </a:p>
          <a:p>
            <a:pPr lvl="1"/>
            <a:r>
              <a:rPr lang="en-US" altLang="ja-JP" sz="2000" dirty="0"/>
              <a:t>200, 150, 100, 50, 30, 10V</a:t>
            </a:r>
            <a:r>
              <a:rPr lang="ja-JP" altLang="en-US" sz="2000" dirty="0"/>
              <a:t>に達したら保持</a:t>
            </a:r>
            <a:endParaRPr lang="en-US" altLang="ja-JP" sz="2000" dirty="0"/>
          </a:p>
          <a:p>
            <a:pPr lvl="1"/>
            <a:r>
              <a:rPr kumimoji="1" lang="ja-JP" altLang="en-US" sz="2000" dirty="0"/>
              <a:t>昇圧終了時刻と</a:t>
            </a:r>
            <a:r>
              <a:rPr kumimoji="1" lang="en-US" altLang="ja-JP" sz="2000" dirty="0"/>
              <a:t>30, 60, 90, 120, 150, 180 </a:t>
            </a:r>
            <a:r>
              <a:rPr kumimoji="1" lang="ja-JP" altLang="en-US" sz="2000" dirty="0"/>
              <a:t>秒で電着終了</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15</a:t>
            </a:fld>
            <a:endParaRPr lang="ja-JP" altLang="en-US" dirty="0"/>
          </a:p>
        </p:txBody>
      </p:sp>
      <p:grpSp>
        <p:nvGrpSpPr>
          <p:cNvPr id="15" name="グループ化 14"/>
          <p:cNvGrpSpPr/>
          <p:nvPr/>
        </p:nvGrpSpPr>
        <p:grpSpPr>
          <a:xfrm>
            <a:off x="1403648" y="2631962"/>
            <a:ext cx="5879417" cy="3677358"/>
            <a:chOff x="1403648" y="1047786"/>
            <a:chExt cx="5879417" cy="3677358"/>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143" y="1047786"/>
              <a:ext cx="5422922" cy="3389325"/>
            </a:xfrm>
            <a:prstGeom prst="rect">
              <a:avLst/>
            </a:prstGeom>
          </p:spPr>
        </p:pic>
        <p:grpSp>
          <p:nvGrpSpPr>
            <p:cNvPr id="9" name="グループ化 8"/>
            <p:cNvGrpSpPr/>
            <p:nvPr/>
          </p:nvGrpSpPr>
          <p:grpSpPr>
            <a:xfrm>
              <a:off x="1403648" y="2064734"/>
              <a:ext cx="816426" cy="1580290"/>
              <a:chOff x="611560" y="2058717"/>
              <a:chExt cx="928459" cy="1821530"/>
            </a:xfrm>
          </p:grpSpPr>
          <p:sp>
            <p:nvSpPr>
              <p:cNvPr id="7" name="テキスト ボックス 6"/>
              <p:cNvSpPr txBox="1"/>
              <p:nvPr/>
            </p:nvSpPr>
            <p:spPr>
              <a:xfrm>
                <a:off x="827584" y="2058717"/>
                <a:ext cx="492443" cy="1118255"/>
              </a:xfrm>
              <a:prstGeom prst="rect">
                <a:avLst/>
              </a:prstGeom>
              <a:noFill/>
            </p:spPr>
            <p:txBody>
              <a:bodyPr vert="eaVert" wrap="none" rtlCol="0">
                <a:spAutoFit/>
              </a:bodyPr>
              <a:lstStyle/>
              <a:p>
                <a:r>
                  <a:rPr kumimoji="1" lang="ja-JP" altLang="en-US" sz="2000" dirty="0"/>
                  <a:t>電源電圧</a:t>
                </a:r>
              </a:p>
            </p:txBody>
          </p:sp>
          <p:sp>
            <p:nvSpPr>
              <p:cNvPr id="8" name="テキスト ボックス 7"/>
              <p:cNvSpPr txBox="1"/>
              <p:nvPr/>
            </p:nvSpPr>
            <p:spPr>
              <a:xfrm>
                <a:off x="611560" y="3172361"/>
                <a:ext cx="928459" cy="707886"/>
              </a:xfrm>
              <a:prstGeom prst="rect">
                <a:avLst/>
              </a:prstGeom>
              <a:noFill/>
            </p:spPr>
            <p:txBody>
              <a:bodyPr wrap="none" rtlCol="0">
                <a:spAutoFit/>
              </a:bodyPr>
              <a:lstStyle/>
              <a:p>
                <a:pPr algn="ctr"/>
                <a:r>
                  <a:rPr kumimoji="1" lang="en-US" altLang="ja-JP" sz="2000" dirty="0"/>
                  <a:t>(</a:t>
                </a:r>
                <a:r>
                  <a:rPr kumimoji="1" lang="en-US" altLang="ja-JP" sz="2000" i="1" dirty="0" err="1">
                    <a:latin typeface="Symbol" pitchFamily="18" charset="2"/>
                  </a:rPr>
                  <a:t>Df</a:t>
                </a:r>
                <a:r>
                  <a:rPr kumimoji="1" lang="en-US" altLang="ja-JP" sz="2000" baseline="-25000" dirty="0" err="1"/>
                  <a:t>app</a:t>
                </a:r>
                <a:r>
                  <a:rPr kumimoji="1" lang="en-US" altLang="ja-JP" sz="2000" dirty="0"/>
                  <a:t>)</a:t>
                </a:r>
              </a:p>
              <a:p>
                <a:pPr algn="ctr"/>
                <a:r>
                  <a:rPr lang="en-US" altLang="ja-JP" sz="2000" dirty="0"/>
                  <a:t>[V]</a:t>
                </a:r>
                <a:endParaRPr kumimoji="1" lang="ja-JP" altLang="en-US" sz="2000" dirty="0"/>
              </a:p>
            </p:txBody>
          </p:sp>
        </p:grpSp>
        <p:sp>
          <p:nvSpPr>
            <p:cNvPr id="10" name="テキスト ボックス 9"/>
            <p:cNvSpPr txBox="1"/>
            <p:nvPr/>
          </p:nvSpPr>
          <p:spPr>
            <a:xfrm>
              <a:off x="4211960" y="4378024"/>
              <a:ext cx="1185735" cy="347120"/>
            </a:xfrm>
            <a:prstGeom prst="rect">
              <a:avLst/>
            </a:prstGeom>
            <a:noFill/>
          </p:spPr>
          <p:txBody>
            <a:bodyPr wrap="none" rtlCol="0">
              <a:spAutoFit/>
            </a:bodyPr>
            <a:lstStyle/>
            <a:p>
              <a:r>
                <a:rPr lang="ja-JP" altLang="en-US" sz="2000" dirty="0"/>
                <a:t>時刻 </a:t>
              </a:r>
              <a:r>
                <a:rPr lang="en-US" altLang="ja-JP" sz="2000" dirty="0"/>
                <a:t>(</a:t>
              </a:r>
              <a:r>
                <a:rPr lang="en-US" altLang="ja-JP" sz="2000" i="1" dirty="0"/>
                <a:t>t</a:t>
              </a:r>
              <a:r>
                <a:rPr lang="en-US" altLang="ja-JP" sz="2000" dirty="0"/>
                <a:t>) [s]</a:t>
              </a:r>
              <a:endParaRPr kumimoji="1" lang="ja-JP" altLang="en-US" sz="2000" dirty="0"/>
            </a:p>
          </p:txBody>
        </p:sp>
      </p:grpSp>
      <p:sp>
        <p:nvSpPr>
          <p:cNvPr id="11" name="テキスト ボックス 10"/>
          <p:cNvSpPr txBox="1"/>
          <p:nvPr/>
        </p:nvSpPr>
        <p:spPr>
          <a:xfrm>
            <a:off x="544576" y="2649686"/>
            <a:ext cx="1507144" cy="923330"/>
          </a:xfrm>
          <a:prstGeom prst="rect">
            <a:avLst/>
          </a:prstGeom>
          <a:noFill/>
        </p:spPr>
        <p:txBody>
          <a:bodyPr wrap="none" rtlCol="0">
            <a:spAutoFit/>
          </a:bodyPr>
          <a:lstStyle/>
          <a:p>
            <a:r>
              <a:rPr kumimoji="1" lang="ja-JP" altLang="en-US" dirty="0"/>
              <a:t>実験で与えた</a:t>
            </a:r>
            <a:endParaRPr kumimoji="1" lang="en-US" altLang="ja-JP" dirty="0"/>
          </a:p>
          <a:p>
            <a:r>
              <a:rPr kumimoji="1" lang="ja-JP" altLang="en-US" dirty="0"/>
              <a:t>電源電圧</a:t>
            </a:r>
            <a:endParaRPr kumimoji="1" lang="en-US" altLang="ja-JP" dirty="0"/>
          </a:p>
          <a:p>
            <a:r>
              <a:rPr lang="ja-JP" altLang="en-US" dirty="0"/>
              <a:t>時刻歴</a:t>
            </a:r>
            <a:endParaRPr kumimoji="1" lang="ja-JP" altLang="en-US" dirty="0"/>
          </a:p>
        </p:txBody>
      </p:sp>
      <p:sp>
        <p:nvSpPr>
          <p:cNvPr id="5" name="テキスト ボックス 4"/>
          <p:cNvSpPr txBox="1"/>
          <p:nvPr/>
        </p:nvSpPr>
        <p:spPr>
          <a:xfrm>
            <a:off x="7236296" y="5221649"/>
            <a:ext cx="1414170" cy="1015663"/>
          </a:xfrm>
          <a:prstGeom prst="rect">
            <a:avLst/>
          </a:prstGeom>
          <a:noFill/>
        </p:spPr>
        <p:txBody>
          <a:bodyPr wrap="none" rtlCol="0">
            <a:spAutoFit/>
          </a:bodyPr>
          <a:lstStyle/>
          <a:p>
            <a:r>
              <a:rPr kumimoji="1" lang="ja-JP" altLang="en-US" sz="2000" dirty="0">
                <a:solidFill>
                  <a:srgbClr val="FF0000"/>
                </a:solidFill>
              </a:rPr>
              <a:t>各流速に</a:t>
            </a:r>
            <a:endParaRPr kumimoji="1" lang="en-US" altLang="ja-JP" sz="2000" dirty="0">
              <a:solidFill>
                <a:srgbClr val="FF0000"/>
              </a:solidFill>
            </a:endParaRPr>
          </a:p>
          <a:p>
            <a:r>
              <a:rPr lang="en-US" altLang="ja-JP" sz="2000" dirty="0">
                <a:solidFill>
                  <a:srgbClr val="FF0000"/>
                </a:solidFill>
              </a:rPr>
              <a:t>41</a:t>
            </a:r>
            <a:r>
              <a:rPr lang="ja-JP" altLang="en-US" sz="2000" dirty="0">
                <a:solidFill>
                  <a:srgbClr val="FF0000"/>
                </a:solidFill>
              </a:rPr>
              <a:t>ケースの</a:t>
            </a:r>
            <a:endParaRPr lang="en-US" altLang="ja-JP" sz="2000" dirty="0">
              <a:solidFill>
                <a:srgbClr val="FF0000"/>
              </a:solidFill>
            </a:endParaRPr>
          </a:p>
          <a:p>
            <a:r>
              <a:rPr lang="ja-JP" altLang="en-US" sz="2000" dirty="0">
                <a:solidFill>
                  <a:srgbClr val="FF0000"/>
                </a:solidFill>
              </a:rPr>
              <a:t>電圧条件</a:t>
            </a:r>
            <a:endParaRPr kumimoji="1" lang="ja-JP" altLang="en-US" sz="2000" dirty="0">
              <a:solidFill>
                <a:srgbClr val="FF0000"/>
              </a:solidFill>
            </a:endParaRPr>
          </a:p>
        </p:txBody>
      </p:sp>
      <p:cxnSp>
        <p:nvCxnSpPr>
          <p:cNvPr id="14" name="直線コネクタ 13"/>
          <p:cNvCxnSpPr/>
          <p:nvPr/>
        </p:nvCxnSpPr>
        <p:spPr>
          <a:xfrm>
            <a:off x="1763688" y="1052736"/>
            <a:ext cx="381642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159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1984"/>
            <a:ext cx="9144000" cy="620712"/>
          </a:xfrm>
        </p:spPr>
        <p:txBody>
          <a:bodyPr>
            <a:normAutofit/>
          </a:bodyPr>
          <a:lstStyle/>
          <a:p>
            <a:r>
              <a:rPr lang="ja-JP" altLang="en-US" sz="3600" dirty="0"/>
              <a:t>実験結果（析出効率の流速依存性）</a:t>
            </a:r>
            <a:endParaRPr kumimoji="1" lang="ja-JP" altLang="en-US" sz="3600" dirty="0"/>
          </a:p>
        </p:txBody>
      </p:sp>
      <p:sp>
        <p:nvSpPr>
          <p:cNvPr id="3" name="コンテンツ プレースホルダー 2"/>
          <p:cNvSpPr>
            <a:spLocks noGrp="1"/>
          </p:cNvSpPr>
          <p:nvPr>
            <p:ph idx="1"/>
          </p:nvPr>
        </p:nvSpPr>
        <p:spPr>
          <a:xfrm>
            <a:off x="1038169" y="683944"/>
            <a:ext cx="7843894" cy="5694605"/>
          </a:xfrm>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lang="ja-JP" altLang="en-US" sz="2800" dirty="0"/>
              <a:t>クーロン効率に流速依存性が確認された</a:t>
            </a:r>
            <a:endParaRPr lang="en-US" altLang="ja-JP" sz="2800" dirty="0"/>
          </a:p>
          <a:p>
            <a:r>
              <a:rPr lang="ja-JP" altLang="en-US" sz="2800" dirty="0"/>
              <a:t>撹拌流速：大⇒析出効率：小，</a:t>
            </a:r>
            <a:endParaRPr lang="en-US" altLang="ja-JP" sz="2800" dirty="0"/>
          </a:p>
          <a:p>
            <a:pPr marL="0" indent="0">
              <a:buNone/>
            </a:pPr>
            <a:r>
              <a:rPr lang="ja-JP" altLang="en-US" sz="2800" dirty="0"/>
              <a:t>　　  撹拌</a:t>
            </a:r>
            <a:r>
              <a:rPr kumimoji="1" lang="ja-JP" altLang="en-US" sz="2800" dirty="0"/>
              <a:t>流速を考慮した塗膜析出モデルが必要</a:t>
            </a:r>
            <a:endParaRPr kumimoji="1" lang="en-US" altLang="ja-JP" sz="2800" dirty="0"/>
          </a:p>
          <a:p>
            <a:endParaRPr lang="en-US" altLang="ja-JP" dirty="0"/>
          </a:p>
          <a:p>
            <a:endParaRPr kumimoji="1" lang="en-US" altLang="ja-JP" dirty="0"/>
          </a:p>
          <a:p>
            <a:endParaRPr lang="en-US" altLang="ja-JP" dirty="0"/>
          </a:p>
          <a:p>
            <a:endParaRPr kumimoji="1" lang="en-US" altLang="ja-JP" dirty="0"/>
          </a:p>
          <a:p>
            <a:pPr marL="0" indent="0">
              <a:buNone/>
            </a:pPr>
            <a:endParaRPr kumimoji="1" lang="en-US" altLang="ja-JP" dirty="0"/>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16</a:t>
            </a:fld>
            <a:endParaRPr lang="ja-JP" altLang="en-US" dirty="0"/>
          </a:p>
        </p:txBody>
      </p:sp>
      <p:grpSp>
        <p:nvGrpSpPr>
          <p:cNvPr id="10" name="グループ化 9"/>
          <p:cNvGrpSpPr/>
          <p:nvPr/>
        </p:nvGrpSpPr>
        <p:grpSpPr>
          <a:xfrm>
            <a:off x="1187625" y="683945"/>
            <a:ext cx="6264695" cy="3937253"/>
            <a:chOff x="899592" y="683945"/>
            <a:chExt cx="6264695" cy="3937253"/>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3" y="683945"/>
              <a:ext cx="5904654" cy="3690409"/>
            </a:xfrm>
            <a:prstGeom prst="rect">
              <a:avLst/>
            </a:prstGeom>
          </p:spPr>
        </p:pic>
        <p:grpSp>
          <p:nvGrpSpPr>
            <p:cNvPr id="8" name="グループ化 7"/>
            <p:cNvGrpSpPr/>
            <p:nvPr/>
          </p:nvGrpSpPr>
          <p:grpSpPr>
            <a:xfrm>
              <a:off x="899592" y="1772816"/>
              <a:ext cx="782587" cy="1120190"/>
              <a:chOff x="986153" y="1806689"/>
              <a:chExt cx="782587" cy="1120190"/>
            </a:xfrm>
          </p:grpSpPr>
          <p:sp>
            <p:nvSpPr>
              <p:cNvPr id="6" name="テキスト ボックス 5"/>
              <p:cNvSpPr txBox="1"/>
              <p:nvPr/>
            </p:nvSpPr>
            <p:spPr>
              <a:xfrm>
                <a:off x="1127230" y="1806689"/>
                <a:ext cx="492443" cy="861774"/>
              </a:xfrm>
              <a:prstGeom prst="rect">
                <a:avLst/>
              </a:prstGeom>
              <a:noFill/>
            </p:spPr>
            <p:txBody>
              <a:bodyPr vert="eaVert" wrap="none" rtlCol="0">
                <a:spAutoFit/>
              </a:bodyPr>
              <a:lstStyle/>
              <a:p>
                <a:r>
                  <a:rPr kumimoji="1" lang="ja-JP" altLang="en-US" sz="2000" dirty="0"/>
                  <a:t>析出量</a:t>
                </a:r>
              </a:p>
            </p:txBody>
          </p:sp>
          <mc:AlternateContent xmlns:mc="http://schemas.openxmlformats.org/markup-compatibility/2006" xmlns:a14="http://schemas.microsoft.com/office/drawing/2010/main">
            <mc:Choice Requires="a14">
              <p:sp>
                <p:nvSpPr>
                  <p:cNvPr id="7" name="テキスト ボックス 6"/>
                  <p:cNvSpPr txBox="1"/>
                  <p:nvPr/>
                </p:nvSpPr>
                <p:spPr>
                  <a:xfrm>
                    <a:off x="986153" y="2526769"/>
                    <a:ext cx="78258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i="0" dirty="0" smtClean="0">
                              <a:latin typeface="Cambria Math"/>
                            </a:rPr>
                            <m:t>[</m:t>
                          </m:r>
                          <m:r>
                            <m:rPr>
                              <m:sty m:val="p"/>
                            </m:rPr>
                            <a:rPr kumimoji="1" lang="en-US" altLang="ja-JP" sz="2000" i="0" dirty="0" smtClean="0">
                              <a:latin typeface="Cambria Math"/>
                            </a:rPr>
                            <m:t>mg</m:t>
                          </m:r>
                          <m:r>
                            <a:rPr kumimoji="1" lang="en-US" altLang="ja-JP" sz="2000" i="0" dirty="0" smtClean="0">
                              <a:latin typeface="Cambria Math"/>
                            </a:rPr>
                            <m:t>]</m:t>
                          </m:r>
                        </m:oMath>
                      </m:oMathPara>
                    </a14:m>
                    <a:endParaRPr kumimoji="1" lang="ja-JP" altLang="en-US" sz="20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986153" y="2526769"/>
                    <a:ext cx="782587" cy="400110"/>
                  </a:xfrm>
                  <a:prstGeom prst="rect">
                    <a:avLst/>
                  </a:prstGeom>
                  <a:blipFill rotWithShape="1">
                    <a:blip r:embed="rId4"/>
                    <a:stretch>
                      <a:fillRect b="-1666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9" name="テキスト ボックス 8"/>
                <p:cNvSpPr txBox="1"/>
                <p:nvPr/>
              </p:nvSpPr>
              <p:spPr>
                <a:xfrm>
                  <a:off x="3275856" y="4221088"/>
                  <a:ext cx="2256195" cy="400110"/>
                </a:xfrm>
                <a:prstGeom prst="rect">
                  <a:avLst/>
                </a:prstGeom>
                <a:noFill/>
              </p:spPr>
              <p:txBody>
                <a:bodyPr wrap="none" rtlCol="0">
                  <a:spAutoFit/>
                </a:bodyPr>
                <a:lstStyle/>
                <a:p>
                  <a:r>
                    <a:rPr lang="ja-JP" altLang="en-US" sz="2000" dirty="0"/>
                    <a:t>総電荷量 </a:t>
                  </a:r>
                  <a:r>
                    <a:rPr lang="en-US" altLang="ja-JP" sz="2000" dirty="0"/>
                    <a:t>(</a:t>
                  </a:r>
                  <a14:m>
                    <m:oMath xmlns:m="http://schemas.openxmlformats.org/officeDocument/2006/math">
                      <m:sSub>
                        <m:sSubPr>
                          <m:ctrlPr>
                            <a:rPr lang="en-US" altLang="ja-JP" sz="2000" i="1">
                              <a:latin typeface="Cambria Math" panose="02040503050406030204" pitchFamily="18" charset="0"/>
                            </a:rPr>
                          </m:ctrlPr>
                        </m:sSubPr>
                        <m:e>
                          <m:r>
                            <a:rPr lang="en-US" altLang="ja-JP" sz="2000" b="0" i="1" smtClean="0">
                              <a:latin typeface="Cambria Math"/>
                            </a:rPr>
                            <m:t>𝐶</m:t>
                          </m:r>
                        </m:e>
                        <m:sub>
                          <m:r>
                            <m:rPr>
                              <m:sty m:val="p"/>
                            </m:rPr>
                            <a:rPr lang="en-US" altLang="ja-JP" sz="2000">
                              <a:latin typeface="Cambria Math"/>
                            </a:rPr>
                            <m:t>tot</m:t>
                          </m:r>
                        </m:sub>
                      </m:sSub>
                    </m:oMath>
                  </a14:m>
                  <a:r>
                    <a:rPr lang="en-US" altLang="ja-JP" sz="2000" dirty="0"/>
                    <a:t>)</a:t>
                  </a:r>
                  <a:r>
                    <a:rPr lang="ja-JP" altLang="en-US" sz="2000" dirty="0"/>
                    <a:t> </a:t>
                  </a:r>
                  <a:r>
                    <a:rPr lang="en-US" altLang="ja-JP" sz="2000" dirty="0">
                      <a:latin typeface="Cambria Math" pitchFamily="18" charset="0"/>
                      <a:ea typeface="Cambria Math" pitchFamily="18" charset="0"/>
                    </a:rPr>
                    <a:t>[C]</a:t>
                  </a:r>
                  <a:endParaRPr lang="ja-JP" altLang="en-US" sz="2000" dirty="0">
                    <a:latin typeface="Cambria Math" pitchFamily="18" charset="0"/>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3275856" y="4221088"/>
                  <a:ext cx="2256195" cy="400110"/>
                </a:xfrm>
                <a:prstGeom prst="rect">
                  <a:avLst/>
                </a:prstGeom>
                <a:blipFill rotWithShape="1">
                  <a:blip r:embed="rId5"/>
                  <a:stretch>
                    <a:fillRect l="-2973" t="-10606" r="-2162" b="-25758"/>
                  </a:stretch>
                </a:blipFill>
              </p:spPr>
              <p:txBody>
                <a:bodyPr/>
                <a:lstStyle/>
                <a:p>
                  <a:r>
                    <a:rPr lang="ja-JP" altLang="en-US">
                      <a:noFill/>
                    </a:rPr>
                    <a:t> </a:t>
                  </a:r>
                </a:p>
              </p:txBody>
            </p:sp>
          </mc:Fallback>
        </mc:AlternateContent>
      </p:grpSp>
      <p:sp>
        <p:nvSpPr>
          <p:cNvPr id="11" name="テキスト ボックス 10"/>
          <p:cNvSpPr txBox="1"/>
          <p:nvPr/>
        </p:nvSpPr>
        <p:spPr>
          <a:xfrm>
            <a:off x="107504" y="764704"/>
            <a:ext cx="1927092" cy="646331"/>
          </a:xfrm>
          <a:prstGeom prst="rect">
            <a:avLst/>
          </a:prstGeom>
          <a:noFill/>
        </p:spPr>
        <p:txBody>
          <a:bodyPr wrap="square" rtlCol="0">
            <a:spAutoFit/>
          </a:bodyPr>
          <a:lstStyle/>
          <a:p>
            <a:r>
              <a:rPr kumimoji="1" lang="ja-JP" altLang="en-US" dirty="0"/>
              <a:t>撹拌流速ごとの</a:t>
            </a:r>
            <a:endParaRPr kumimoji="1" lang="en-US" altLang="ja-JP" dirty="0"/>
          </a:p>
          <a:p>
            <a:r>
              <a:rPr lang="ja-JP" altLang="en-US" dirty="0"/>
              <a:t>クーロン効率比較</a:t>
            </a:r>
            <a:endParaRPr kumimoji="1" lang="ja-JP" altLang="en-US" dirty="0"/>
          </a:p>
        </p:txBody>
      </p:sp>
      <mc:AlternateContent xmlns:mc="http://schemas.openxmlformats.org/markup-compatibility/2006" xmlns:a14="http://schemas.microsoft.com/office/drawing/2010/main">
        <mc:Choice Requires="a14">
          <p:sp>
            <p:nvSpPr>
              <p:cNvPr id="12" name="テキスト ボックス 11"/>
              <p:cNvSpPr txBox="1"/>
              <p:nvPr/>
            </p:nvSpPr>
            <p:spPr>
              <a:xfrm>
                <a:off x="5076056" y="2692951"/>
                <a:ext cx="1903534" cy="427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000" b="0" i="0" smtClean="0">
                          <a:latin typeface="Cambria Math"/>
                        </a:rPr>
                        <m:t>Δ</m:t>
                      </m:r>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𝜙</m:t>
                          </m:r>
                        </m:e>
                        <m:sub>
                          <m:r>
                            <m:rPr>
                              <m:sty m:val="p"/>
                            </m:rPr>
                            <a:rPr kumimoji="1" lang="en-US" altLang="ja-JP" sz="2000" b="0" i="0" smtClean="0">
                              <a:latin typeface="Cambria Math"/>
                            </a:rPr>
                            <m:t>app</m:t>
                          </m:r>
                        </m:sub>
                      </m:sSub>
                      <m:r>
                        <a:rPr kumimoji="1" lang="en-US" altLang="ja-JP" sz="2000" b="0" i="1" smtClean="0">
                          <a:latin typeface="Cambria Math"/>
                        </a:rPr>
                        <m:t>=200 </m:t>
                      </m:r>
                      <m:r>
                        <m:rPr>
                          <m:sty m:val="p"/>
                        </m:rPr>
                        <a:rPr kumimoji="1" lang="en-US" altLang="ja-JP" sz="2000" b="0" i="0" smtClean="0">
                          <a:latin typeface="Cambria Math"/>
                        </a:rPr>
                        <m:t>V</m:t>
                      </m:r>
                    </m:oMath>
                  </m:oMathPara>
                </a14:m>
                <a:endParaRPr kumimoji="1" lang="ja-JP" altLang="en-US" sz="20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076056" y="2692951"/>
                <a:ext cx="1903534" cy="427425"/>
              </a:xfrm>
              <a:prstGeom prst="rect">
                <a:avLst/>
              </a:prstGeom>
              <a:blipFill rotWithShape="1">
                <a:blip r:embed="rId6"/>
                <a:stretch>
                  <a:fillRect b="-7143"/>
                </a:stretch>
              </a:blipFill>
            </p:spPr>
            <p:txBody>
              <a:bodyPr/>
              <a:lstStyle/>
              <a:p>
                <a:r>
                  <a:rPr lang="ja-JP" altLang="en-US">
                    <a:noFill/>
                  </a:rPr>
                  <a:t> </a:t>
                </a:r>
              </a:p>
            </p:txBody>
          </p:sp>
        </mc:Fallback>
      </mc:AlternateContent>
      <p:sp>
        <p:nvSpPr>
          <p:cNvPr id="13" name="テキスト ボックス 12"/>
          <p:cNvSpPr txBox="1"/>
          <p:nvPr/>
        </p:nvSpPr>
        <p:spPr>
          <a:xfrm>
            <a:off x="5887596" y="1916832"/>
            <a:ext cx="1492716" cy="369332"/>
          </a:xfrm>
          <a:prstGeom prst="rect">
            <a:avLst/>
          </a:prstGeom>
          <a:noFill/>
        </p:spPr>
        <p:txBody>
          <a:bodyPr wrap="none" rtlCol="0">
            <a:spAutoFit/>
          </a:bodyPr>
          <a:lstStyle/>
          <a:p>
            <a:r>
              <a:rPr kumimoji="1" lang="ja-JP" altLang="en-US" dirty="0">
                <a:solidFill>
                  <a:srgbClr val="FF0000"/>
                </a:solidFill>
              </a:rPr>
              <a:t>撹拌流速　大</a:t>
            </a:r>
          </a:p>
        </p:txBody>
      </p:sp>
      <p:sp>
        <p:nvSpPr>
          <p:cNvPr id="16" name="正方形/長方形 15"/>
          <p:cNvSpPr/>
          <p:nvPr/>
        </p:nvSpPr>
        <p:spPr>
          <a:xfrm>
            <a:off x="1650925" y="5733256"/>
            <a:ext cx="6809507"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a:off x="1190563" y="6021288"/>
            <a:ext cx="42910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2699792" y="1052736"/>
            <a:ext cx="938077"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841835" y="980728"/>
            <a:ext cx="970137" cy="1077218"/>
          </a:xfrm>
          <a:prstGeom prst="rect">
            <a:avLst/>
          </a:prstGeom>
          <a:noFill/>
        </p:spPr>
        <p:txBody>
          <a:bodyPr wrap="none" rtlCol="0">
            <a:spAutoFit/>
          </a:bodyPr>
          <a:lstStyle/>
          <a:p>
            <a:r>
              <a:rPr lang="ja-JP" altLang="en-US" sz="1600" dirty="0"/>
              <a:t>撹拌</a:t>
            </a:r>
            <a:r>
              <a:rPr kumimoji="1" lang="ja-JP" altLang="en-US" sz="1600" dirty="0"/>
              <a:t>なし</a:t>
            </a:r>
            <a:br>
              <a:rPr kumimoji="1" lang="en-US" altLang="ja-JP" sz="1600" dirty="0"/>
            </a:br>
            <a:r>
              <a:rPr kumimoji="1" lang="ja-JP" altLang="en-US" sz="1600" dirty="0"/>
              <a:t>流速：中</a:t>
            </a:r>
            <a:endParaRPr lang="en-US" altLang="ja-JP" sz="1600" dirty="0"/>
          </a:p>
          <a:p>
            <a:r>
              <a:rPr kumimoji="1" lang="en-US" altLang="ja-JP" sz="1600" dirty="0"/>
              <a:t>        </a:t>
            </a:r>
            <a:r>
              <a:rPr lang="ja-JP" altLang="en-US" sz="1600" dirty="0"/>
              <a:t>大</a:t>
            </a:r>
            <a:br>
              <a:rPr kumimoji="1" lang="en-US" altLang="ja-JP" sz="1600" dirty="0"/>
            </a:br>
            <a:r>
              <a:rPr kumimoji="1" lang="en-US" altLang="ja-JP" sz="1600" dirty="0"/>
              <a:t>      </a:t>
            </a:r>
            <a:r>
              <a:rPr lang="ja-JP" altLang="en-US" sz="1600" dirty="0"/>
              <a:t>極大</a:t>
            </a:r>
            <a:endParaRPr kumimoji="1" lang="ja-JP" altLang="en-US" sz="1600" dirty="0"/>
          </a:p>
        </p:txBody>
      </p:sp>
      <p:sp>
        <p:nvSpPr>
          <p:cNvPr id="19" name="テキスト ボックス 18"/>
          <p:cNvSpPr txBox="1"/>
          <p:nvPr/>
        </p:nvSpPr>
        <p:spPr>
          <a:xfrm>
            <a:off x="4663460" y="980728"/>
            <a:ext cx="1492716" cy="369332"/>
          </a:xfrm>
          <a:prstGeom prst="rect">
            <a:avLst/>
          </a:prstGeom>
          <a:noFill/>
        </p:spPr>
        <p:txBody>
          <a:bodyPr wrap="none" rtlCol="0">
            <a:spAutoFit/>
          </a:bodyPr>
          <a:lstStyle/>
          <a:p>
            <a:r>
              <a:rPr kumimoji="1" lang="ja-JP" altLang="en-US" dirty="0">
                <a:solidFill>
                  <a:srgbClr val="CD03B5"/>
                </a:solidFill>
              </a:rPr>
              <a:t>撹拌流速なし</a:t>
            </a:r>
          </a:p>
        </p:txBody>
      </p:sp>
    </p:spTree>
    <p:extLst>
      <p:ext uri="{BB962C8B-B14F-4D97-AF65-F5344CB8AC3E}">
        <p14:creationId xmlns:p14="http://schemas.microsoft.com/office/powerpoint/2010/main" val="74508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7677" t="11306" r="3148" b="4197"/>
          <a:stretch/>
        </p:blipFill>
        <p:spPr>
          <a:xfrm>
            <a:off x="1334502" y="692696"/>
            <a:ext cx="6271593" cy="3714119"/>
          </a:xfrm>
          <a:prstGeom prst="rect">
            <a:avLst/>
          </a:prstGeom>
        </p:spPr>
      </p:pic>
      <p:sp>
        <p:nvSpPr>
          <p:cNvPr id="13" name="正方形/長方形 12"/>
          <p:cNvSpPr/>
          <p:nvPr/>
        </p:nvSpPr>
        <p:spPr>
          <a:xfrm>
            <a:off x="1441310" y="735087"/>
            <a:ext cx="2266594" cy="893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実験結果</a:t>
            </a:r>
            <a:r>
              <a:rPr kumimoji="1" lang="ja-JP" altLang="en-US" dirty="0"/>
              <a:t>（塗膜抵抗）</a:t>
            </a:r>
          </a:p>
        </p:txBody>
      </p:sp>
      <p:sp>
        <p:nvSpPr>
          <p:cNvPr id="3" name="コンテンツ プレースホルダー 2"/>
          <p:cNvSpPr>
            <a:spLocks noGrp="1"/>
          </p:cNvSpPr>
          <p:nvPr>
            <p:ph idx="1"/>
          </p:nvPr>
        </p:nvSpPr>
        <p:spPr>
          <a:xfrm>
            <a:off x="635808" y="4653136"/>
            <a:ext cx="8616712" cy="1725413"/>
          </a:xfrm>
        </p:spPr>
        <p:txBody>
          <a:bodyPr/>
          <a:lstStyle/>
          <a:p>
            <a:r>
              <a:rPr kumimoji="1" lang="ja-JP" altLang="en-US" dirty="0"/>
              <a:t>撹拌流速を変えても塗膜抵抗に変化なし</a:t>
            </a:r>
            <a:br>
              <a:rPr lang="en-US" altLang="ja-JP" dirty="0"/>
            </a:br>
            <a:r>
              <a:rPr kumimoji="1" lang="ja-JP" altLang="en-US" dirty="0"/>
              <a:t>→塗膜抵抗モデルは流速依存性を持たない</a:t>
            </a:r>
            <a:endParaRPr kumimoji="1" lang="en-US" altLang="ja-JP" dirty="0"/>
          </a:p>
          <a:p>
            <a:endParaRPr kumimoji="1" lang="en-US" altLang="ja-JP" dirty="0">
              <a:solidFill>
                <a:schemeClr val="bg2"/>
              </a:solidFill>
            </a:endParaRPr>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17</a:t>
            </a:fld>
            <a:endParaRPr lang="ja-JP" altLang="en-US" dirty="0"/>
          </a:p>
        </p:txBody>
      </p:sp>
      <mc:AlternateContent xmlns:mc="http://schemas.openxmlformats.org/markup-compatibility/2006" xmlns:a14="http://schemas.microsoft.com/office/drawing/2010/main">
        <mc:Choice Requires="a14">
          <p:sp>
            <p:nvSpPr>
              <p:cNvPr id="6" name="テキスト ボックス 5"/>
              <p:cNvSpPr txBox="1"/>
              <p:nvPr/>
            </p:nvSpPr>
            <p:spPr>
              <a:xfrm>
                <a:off x="635808" y="3701911"/>
                <a:ext cx="2210862" cy="735201"/>
              </a:xfrm>
              <a:prstGeom prst="rect">
                <a:avLst/>
              </a:prstGeom>
              <a:noFill/>
            </p:spPr>
            <p:txBody>
              <a:bodyPr wrap="none" rtlCol="0">
                <a:spAutoFit/>
              </a:bodyPr>
              <a:lstStyle/>
              <a:p>
                <a:pPr algn="r"/>
                <a:r>
                  <a:rPr lang="ja-JP" altLang="en-US" sz="2000" dirty="0"/>
                  <a:t>塗膜での</a:t>
                </a:r>
                <a:r>
                  <a:rPr kumimoji="1" lang="ja-JP" altLang="en-US" sz="2000" dirty="0"/>
                  <a:t>電圧降下</a:t>
                </a:r>
                <a:endParaRPr kumimoji="1" lang="en-US" altLang="ja-JP" sz="2000" dirty="0"/>
              </a:p>
              <a:p>
                <a:pPr algn="r"/>
                <a:r>
                  <a:rPr kumimoji="1" lang="en-US" altLang="ja-JP" sz="2000" dirty="0">
                    <a:latin typeface="Cambria Math" pitchFamily="18" charset="0"/>
                    <a:ea typeface="Cambria Math" pitchFamily="18" charset="0"/>
                  </a:rPr>
                  <a:t>(</a:t>
                </a:r>
                <a:r>
                  <a:rPr kumimoji="1" lang="el-GR" altLang="ja-JP" sz="2000" dirty="0">
                    <a:latin typeface="Cambria Math"/>
                    <a:ea typeface="Cambria Math"/>
                  </a:rPr>
                  <a:t>Δ</a:t>
                </a:r>
                <a14:m>
                  <m:oMath xmlns:m="http://schemas.openxmlformats.org/officeDocument/2006/math">
                    <m:sSub>
                      <m:sSubPr>
                        <m:ctrlPr>
                          <a:rPr kumimoji="1" lang="el-GR" altLang="ja-JP" sz="2000" i="1" smtClean="0">
                            <a:latin typeface="Cambria Math" panose="02040503050406030204" pitchFamily="18" charset="0"/>
                            <a:ea typeface="Cambria Math"/>
                          </a:rPr>
                        </m:ctrlPr>
                      </m:sSubPr>
                      <m:e>
                        <m:r>
                          <a:rPr kumimoji="1" lang="ja-JP" altLang="el-GR" sz="2000" i="1" smtClean="0">
                            <a:latin typeface="Cambria Math"/>
                            <a:ea typeface="Cambria Math"/>
                          </a:rPr>
                          <m:t>𝜙</m:t>
                        </m:r>
                      </m:e>
                      <m:sub>
                        <m:r>
                          <m:rPr>
                            <m:sty m:val="p"/>
                          </m:rPr>
                          <a:rPr kumimoji="1" lang="en-US" altLang="ja-JP" sz="2000" b="0" i="0" smtClean="0">
                            <a:latin typeface="Cambria Math"/>
                            <a:ea typeface="Cambria Math"/>
                          </a:rPr>
                          <m:t>pai</m:t>
                        </m:r>
                      </m:sub>
                    </m:sSub>
                  </m:oMath>
                </a14:m>
                <a:r>
                  <a:rPr kumimoji="1" lang="en-US" altLang="ja-JP" sz="2000" dirty="0">
                    <a:latin typeface="Cambria Math" pitchFamily="18" charset="0"/>
                    <a:ea typeface="Cambria Math" pitchFamily="18" charset="0"/>
                  </a:rPr>
                  <a:t>) [V]</a:t>
                </a: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35808" y="3701911"/>
                <a:ext cx="2210862" cy="735201"/>
              </a:xfrm>
              <a:prstGeom prst="rect">
                <a:avLst/>
              </a:prstGeom>
              <a:blipFill rotWithShape="1">
                <a:blip r:embed="rId4"/>
                <a:stretch>
                  <a:fillRect l="-2479" t="-4132" r="-3030" b="-9091"/>
                </a:stretch>
              </a:blipFill>
            </p:spPr>
            <p:txBody>
              <a:bodyPr/>
              <a:lstStyle/>
              <a:p>
                <a:r>
                  <a:rPr lang="ja-JP" altLang="en-US">
                    <a:noFill/>
                  </a:rPr>
                  <a:t> </a:t>
                </a:r>
              </a:p>
            </p:txBody>
          </p:sp>
        </mc:Fallback>
      </mc:AlternateContent>
      <p:grpSp>
        <p:nvGrpSpPr>
          <p:cNvPr id="7" name="グループ化 6"/>
          <p:cNvGrpSpPr/>
          <p:nvPr/>
        </p:nvGrpSpPr>
        <p:grpSpPr>
          <a:xfrm>
            <a:off x="539552" y="1808820"/>
            <a:ext cx="1515030" cy="1260140"/>
            <a:chOff x="536761" y="1247034"/>
            <a:chExt cx="1515030" cy="2173014"/>
          </a:xfrm>
        </p:grpSpPr>
        <p:sp>
          <p:nvSpPr>
            <p:cNvPr id="8" name="テキスト ボックス 7"/>
            <p:cNvSpPr txBox="1"/>
            <p:nvPr/>
          </p:nvSpPr>
          <p:spPr>
            <a:xfrm>
              <a:off x="1251572" y="1247034"/>
              <a:ext cx="800219" cy="2173014"/>
            </a:xfrm>
            <a:prstGeom prst="rect">
              <a:avLst/>
            </a:prstGeom>
            <a:noFill/>
          </p:spPr>
          <p:txBody>
            <a:bodyPr vert="eaVert" wrap="square" rtlCol="0">
              <a:spAutoFit/>
            </a:bodyPr>
            <a:lstStyle/>
            <a:p>
              <a:r>
                <a:rPr lang="ja-JP" altLang="en-US" sz="2000" dirty="0"/>
                <a:t>カソード</a:t>
              </a:r>
              <a:endParaRPr lang="en-US" altLang="ja-JP" sz="2000" dirty="0"/>
            </a:p>
            <a:p>
              <a:r>
                <a:rPr lang="ja-JP" altLang="en-US" sz="2000" dirty="0"/>
                <a:t>電流密度</a:t>
              </a:r>
              <a:endParaRPr kumimoji="1" lang="ja-JP" altLang="en-US" sz="2000" dirty="0"/>
            </a:p>
          </p:txBody>
        </p:sp>
        <mc:AlternateContent xmlns:mc="http://schemas.openxmlformats.org/markup-compatibility/2006" xmlns:a14="http://schemas.microsoft.com/office/drawing/2010/main">
          <mc:Choice Requires="a14">
            <p:sp>
              <p:nvSpPr>
                <p:cNvPr id="9" name="テキスト ボックス 8"/>
                <p:cNvSpPr txBox="1"/>
                <p:nvPr/>
              </p:nvSpPr>
              <p:spPr>
                <a:xfrm>
                  <a:off x="536761" y="1929981"/>
                  <a:ext cx="797719" cy="615553"/>
                </a:xfrm>
                <a:prstGeom prst="rect">
                  <a:avLst/>
                </a:prstGeom>
                <a:solidFill>
                  <a:schemeClr val="bg1"/>
                </a:solidFill>
              </p:spPr>
              <p:txBody>
                <a:bodyPr wrap="none" lIns="0" tIns="0" rIns="0" bIns="0"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b="0" i="0" smtClean="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36761" y="1929981"/>
                  <a:ext cx="797719" cy="615553"/>
                </a:xfrm>
                <a:prstGeom prst="rect">
                  <a:avLst/>
                </a:prstGeom>
                <a:blipFill rotWithShape="1">
                  <a:blip r:embed="rId5"/>
                  <a:stretch>
                    <a:fillRect l="-20000" t="-22414" r="-16923" b="-115517"/>
                  </a:stretch>
                </a:blipFill>
              </p:spPr>
              <p:txBody>
                <a:bodyPr/>
                <a:lstStyle/>
                <a:p>
                  <a:r>
                    <a:rPr lang="ja-JP" altLang="en-US">
                      <a:noFill/>
                    </a:rPr>
                    <a:t> </a:t>
                  </a:r>
                </a:p>
              </p:txBody>
            </p:sp>
          </mc:Fallback>
        </mc:AlternateContent>
      </p:grpSp>
      <p:sp>
        <p:nvSpPr>
          <p:cNvPr id="10" name="テキスト ボックス 9"/>
          <p:cNvSpPr txBox="1"/>
          <p:nvPr/>
        </p:nvSpPr>
        <p:spPr>
          <a:xfrm>
            <a:off x="6104624" y="3820978"/>
            <a:ext cx="1638590" cy="400110"/>
          </a:xfrm>
          <a:prstGeom prst="rect">
            <a:avLst/>
          </a:prstGeom>
          <a:noFill/>
        </p:spPr>
        <p:txBody>
          <a:bodyPr wrap="none" rtlCol="0">
            <a:spAutoFit/>
          </a:bodyPr>
          <a:lstStyle/>
          <a:p>
            <a:r>
              <a:rPr lang="ja-JP" altLang="en-US" sz="2000" dirty="0"/>
              <a:t>膜厚</a:t>
            </a:r>
            <a:r>
              <a:rPr kumimoji="1" lang="en-US" altLang="ja-JP" sz="2000" dirty="0">
                <a:latin typeface="Cambria Math" pitchFamily="18" charset="0"/>
                <a:ea typeface="Cambria Math" pitchFamily="18" charset="0"/>
              </a:rPr>
              <a:t>(</a:t>
            </a:r>
            <a:r>
              <a:rPr lang="en-US" altLang="ja-JP" sz="2000" i="1" dirty="0">
                <a:latin typeface="Cambria Math"/>
                <a:ea typeface="Cambria Math"/>
              </a:rPr>
              <a:t>h</a:t>
            </a:r>
            <a:r>
              <a:rPr kumimoji="1" lang="en-US" altLang="ja-JP" sz="2000" dirty="0">
                <a:latin typeface="Cambria Math" pitchFamily="18" charset="0"/>
                <a:ea typeface="Cambria Math" pitchFamily="18" charset="0"/>
              </a:rPr>
              <a:t>) [</a:t>
            </a:r>
            <a:r>
              <a:rPr kumimoji="1" lang="el-GR" altLang="ja-JP" sz="2000" dirty="0">
                <a:latin typeface="Cambria Math"/>
                <a:ea typeface="Cambria Math"/>
              </a:rPr>
              <a:t>μ</a:t>
            </a:r>
            <a:r>
              <a:rPr kumimoji="1" lang="en-US" altLang="ja-JP" sz="2000" dirty="0">
                <a:latin typeface="Cambria Math"/>
                <a:ea typeface="Cambria Math"/>
              </a:rPr>
              <a:t>m</a:t>
            </a:r>
            <a:r>
              <a:rPr kumimoji="1" lang="en-US" altLang="ja-JP" sz="2000" dirty="0">
                <a:latin typeface="Cambria Math" pitchFamily="18" charset="0"/>
                <a:ea typeface="Cambria Math" pitchFamily="18" charset="0"/>
              </a:rPr>
              <a:t>]</a:t>
            </a:r>
          </a:p>
        </p:txBody>
      </p:sp>
      <p:sp>
        <p:nvSpPr>
          <p:cNvPr id="11" name="正方形/長方形 10"/>
          <p:cNvSpPr/>
          <p:nvPr/>
        </p:nvSpPr>
        <p:spPr>
          <a:xfrm>
            <a:off x="107503" y="620688"/>
            <a:ext cx="1947079" cy="646331"/>
          </a:xfrm>
          <a:prstGeom prst="rect">
            <a:avLst/>
          </a:prstGeom>
        </p:spPr>
        <p:txBody>
          <a:bodyPr wrap="square">
            <a:spAutoFit/>
          </a:bodyPr>
          <a:lstStyle/>
          <a:p>
            <a:r>
              <a:rPr lang="ja-JP" altLang="en-US" dirty="0"/>
              <a:t>撹拌流速ごとの</a:t>
            </a:r>
            <a:endParaRPr lang="en-US" altLang="ja-JP" dirty="0"/>
          </a:p>
          <a:p>
            <a:r>
              <a:rPr lang="ja-JP" altLang="en-US" dirty="0"/>
              <a:t>塗膜抵抗比較</a:t>
            </a:r>
          </a:p>
        </p:txBody>
      </p:sp>
      <p:sp>
        <p:nvSpPr>
          <p:cNvPr id="12" name="テキスト ボックス 11"/>
          <p:cNvSpPr txBox="1"/>
          <p:nvPr/>
        </p:nvSpPr>
        <p:spPr>
          <a:xfrm>
            <a:off x="1979712" y="692696"/>
            <a:ext cx="1800200" cy="923330"/>
          </a:xfrm>
          <a:prstGeom prst="rect">
            <a:avLst/>
          </a:prstGeom>
          <a:noFill/>
        </p:spPr>
        <p:txBody>
          <a:bodyPr wrap="square" rtlCol="0">
            <a:spAutoFit/>
          </a:bodyPr>
          <a:lstStyle/>
          <a:p>
            <a:pPr algn="r"/>
            <a:r>
              <a:rPr lang="ja-JP" altLang="en-US" b="1" dirty="0"/>
              <a:t>      撹拌</a:t>
            </a:r>
            <a:r>
              <a:rPr kumimoji="1" lang="ja-JP" altLang="en-US" b="1" dirty="0"/>
              <a:t>なし</a:t>
            </a:r>
            <a:br>
              <a:rPr kumimoji="1" lang="en-US" altLang="ja-JP" b="1" dirty="0"/>
            </a:br>
            <a:r>
              <a:rPr lang="ja-JP" altLang="en-US" b="1" dirty="0"/>
              <a:t>撹拌流速</a:t>
            </a:r>
            <a:r>
              <a:rPr kumimoji="1" lang="ja-JP" altLang="en-US" b="1" dirty="0"/>
              <a:t>：中</a:t>
            </a:r>
            <a:endParaRPr lang="en-US" altLang="ja-JP" b="1" dirty="0"/>
          </a:p>
          <a:p>
            <a:pPr algn="r"/>
            <a:r>
              <a:rPr kumimoji="1" lang="ja-JP" altLang="en-US" b="1" dirty="0"/>
              <a:t>撹拌流速：大</a:t>
            </a:r>
          </a:p>
        </p:txBody>
      </p:sp>
      <p:sp>
        <p:nvSpPr>
          <p:cNvPr id="14" name="正方形/長方形 13"/>
          <p:cNvSpPr/>
          <p:nvPr/>
        </p:nvSpPr>
        <p:spPr>
          <a:xfrm>
            <a:off x="3995936" y="735087"/>
            <a:ext cx="152400" cy="893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491880" y="684312"/>
            <a:ext cx="592832"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491880" y="1548408"/>
            <a:ext cx="592832"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216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一枚板電着実験の</a:t>
            </a:r>
            <a:r>
              <a:rPr kumimoji="1" lang="ja-JP" altLang="en-US" dirty="0"/>
              <a:t>まとめ</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39552" y="1700808"/>
                <a:ext cx="8342511" cy="4677742"/>
              </a:xfrm>
            </p:spPr>
            <p:txBody>
              <a:bodyPr/>
              <a:lstStyle/>
              <a:p>
                <a:r>
                  <a:rPr lang="ja-JP" altLang="en-US" dirty="0"/>
                  <a:t>塗膜析出モデルに流速依存性を与える</a:t>
                </a:r>
                <a:endParaRPr lang="en-US" altLang="ja-JP" dirty="0"/>
              </a:p>
              <a:p>
                <a:pPr marL="457200" lvl="1" indent="0">
                  <a:buNone/>
                </a:pPr>
                <a:r>
                  <a:rPr lang="ja-JP" altLang="en-US" dirty="0"/>
                  <a:t>　</a:t>
                </a:r>
                <a:r>
                  <a:rPr lang="ja-JP" altLang="en-US" sz="2400" dirty="0">
                    <a:solidFill>
                      <a:schemeClr val="tx1">
                        <a:lumMod val="50000"/>
                        <a:lumOff val="50000"/>
                      </a:schemeClr>
                    </a:solidFill>
                  </a:rPr>
                  <a:t>塗膜析出モデルは有効電流比の式を以下で表す</a:t>
                </a:r>
                <a:br>
                  <a:rPr lang="en-US" altLang="ja-JP" sz="2400" dirty="0">
                    <a:solidFill>
                      <a:schemeClr val="tx1">
                        <a:lumMod val="50000"/>
                        <a:lumOff val="50000"/>
                      </a:schemeClr>
                    </a:solidFill>
                  </a:rPr>
                </a:br>
                <a14:m>
                  <m:oMathPara xmlns:m="http://schemas.openxmlformats.org/officeDocument/2006/math">
                    <m:oMathParaPr>
                      <m:jc m:val="centerGroup"/>
                    </m:oMathParaPr>
                    <m:oMath xmlns:m="http://schemas.openxmlformats.org/officeDocument/2006/math">
                      <m:r>
                        <a:rPr lang="en-US" altLang="ja-JP" sz="2400" i="1" smtClean="0">
                          <a:solidFill>
                            <a:schemeClr val="tx1"/>
                          </a:solidFill>
                          <a:latin typeface="Cambria Math"/>
                        </a:rPr>
                        <m:t>𝛽</m:t>
                      </m:r>
                      <m:d>
                        <m:dPr>
                          <m:ctrlPr>
                            <a:rPr lang="en-US" altLang="ja-JP" sz="2400" i="1">
                              <a:solidFill>
                                <a:schemeClr val="tx1"/>
                              </a:solidFill>
                              <a:latin typeface="Cambria Math" panose="02040503050406030204" pitchFamily="18" charset="0"/>
                            </a:rPr>
                          </m:ctrlPr>
                        </m:dPr>
                        <m:e>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a:rPr>
                                <m:t>𝑗</m:t>
                              </m:r>
                            </m:e>
                            <m:sub>
                              <m:r>
                                <m:rPr>
                                  <m:sty m:val="p"/>
                                </m:rPr>
                                <a:rPr lang="en-US" altLang="ja-JP" sz="2400">
                                  <a:solidFill>
                                    <a:schemeClr val="tx1"/>
                                  </a:solidFill>
                                  <a:latin typeface="Cambria Math"/>
                                </a:rPr>
                                <m:t>cat</m:t>
                              </m:r>
                            </m:sub>
                          </m:sSub>
                          <m:r>
                            <a:rPr lang="en-US" altLang="ja-JP" sz="2400">
                              <a:solidFill>
                                <a:schemeClr val="tx1"/>
                              </a:solidFill>
                              <a:latin typeface="Cambria Math"/>
                            </a:rPr>
                            <m:t>, </m:t>
                          </m:r>
                          <m:r>
                            <m:rPr>
                              <m:sty m:val="p"/>
                            </m:rPr>
                            <a:rPr lang="en-US" altLang="ja-JP" sz="2400">
                              <a:solidFill>
                                <a:schemeClr val="tx1"/>
                              </a:solidFill>
                              <a:latin typeface="Cambria Math"/>
                            </a:rPr>
                            <m:t>Δ</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a:rPr>
                                <m:t>𝜙</m:t>
                              </m:r>
                            </m:e>
                            <m:sub>
                              <m:r>
                                <m:rPr>
                                  <m:sty m:val="p"/>
                                </m:rPr>
                                <a:rPr lang="en-US" altLang="ja-JP" sz="2400">
                                  <a:solidFill>
                                    <a:schemeClr val="tx1"/>
                                  </a:solidFill>
                                  <a:latin typeface="Cambria Math"/>
                                </a:rPr>
                                <m:t>pai</m:t>
                              </m:r>
                            </m:sub>
                          </m:sSub>
                        </m:e>
                      </m:d>
                      <m:r>
                        <a:rPr lang="en-US" altLang="ja-JP" sz="2400">
                          <a:solidFill>
                            <a:schemeClr val="tx1"/>
                          </a:solidFill>
                          <a:latin typeface="Cambria Math"/>
                        </a:rPr>
                        <m:t>=1−</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a:rPr>
                            <m:t>𝛽</m:t>
                          </m:r>
                        </m:e>
                        <m:sub>
                          <m:r>
                            <a:rPr lang="en-US" altLang="ja-JP" sz="2400" i="1">
                              <a:solidFill>
                                <a:schemeClr val="tx1"/>
                              </a:solidFill>
                              <a:latin typeface="Cambria Math"/>
                            </a:rPr>
                            <m:t>1</m:t>
                          </m:r>
                        </m:sub>
                      </m:sSub>
                      <m:r>
                        <m:rPr>
                          <m:sty m:val="p"/>
                        </m:rPr>
                        <a:rPr lang="en-US" altLang="ja-JP" sz="2400">
                          <a:solidFill>
                            <a:schemeClr val="tx1"/>
                          </a:solidFill>
                          <a:latin typeface="Cambria Math"/>
                        </a:rPr>
                        <m:t>exp</m:t>
                      </m:r>
                      <m:d>
                        <m:dPr>
                          <m:ctrlPr>
                            <a:rPr lang="en-US" altLang="ja-JP" sz="2400" i="1">
                              <a:solidFill>
                                <a:schemeClr val="tx1"/>
                              </a:solidFill>
                              <a:latin typeface="Cambria Math" panose="02040503050406030204" pitchFamily="18" charset="0"/>
                            </a:rPr>
                          </m:ctrlPr>
                        </m:dPr>
                        <m:e>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a:rPr>
                                <m:t>𝛽</m:t>
                              </m:r>
                            </m:e>
                            <m:sub>
                              <m:r>
                                <a:rPr lang="en-US" altLang="ja-JP" sz="2400" i="1">
                                  <a:solidFill>
                                    <a:schemeClr val="tx1"/>
                                  </a:solidFill>
                                  <a:latin typeface="Cambria Math"/>
                                </a:rPr>
                                <m:t>2</m:t>
                              </m:r>
                            </m:sub>
                          </m:sSub>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a:rPr>
                                <m:t>𝑗</m:t>
                              </m:r>
                            </m:e>
                            <m:sub>
                              <m:r>
                                <m:rPr>
                                  <m:sty m:val="p"/>
                                </m:rPr>
                                <a:rPr lang="en-US" altLang="ja-JP" sz="2400">
                                  <a:solidFill>
                                    <a:schemeClr val="tx1"/>
                                  </a:solidFill>
                                  <a:latin typeface="Cambria Math"/>
                                </a:rPr>
                                <m:t>cat</m:t>
                              </m:r>
                            </m:sub>
                          </m:sSub>
                          <m:r>
                            <m:rPr>
                              <m:sty m:val="p"/>
                            </m:rPr>
                            <a:rPr lang="en-US" altLang="ja-JP" sz="2400">
                              <a:solidFill>
                                <a:schemeClr val="tx1"/>
                              </a:solidFill>
                              <a:latin typeface="Cambria Math"/>
                            </a:rPr>
                            <m:t>Δ</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a:rPr>
                                <m:t>𝜙</m:t>
                              </m:r>
                            </m:e>
                            <m:sub>
                              <m:r>
                                <m:rPr>
                                  <m:sty m:val="p"/>
                                </m:rPr>
                                <a:rPr lang="en-US" altLang="ja-JP" sz="2400">
                                  <a:solidFill>
                                    <a:schemeClr val="tx1"/>
                                  </a:solidFill>
                                  <a:latin typeface="Cambria Math"/>
                                </a:rPr>
                                <m:t>pai</m:t>
                              </m:r>
                            </m:sub>
                          </m:sSub>
                        </m:e>
                      </m:d>
                    </m:oMath>
                  </m:oMathPara>
                </a14:m>
                <a:endParaRPr lang="en-US" altLang="ja-JP" dirty="0"/>
              </a:p>
              <a:p>
                <a:pPr marL="457200" lvl="1" indent="0" algn="ctr">
                  <a:buNone/>
                </a:pP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i="1">
                            <a:solidFill>
                              <a:schemeClr val="tx1"/>
                            </a:solidFill>
                            <a:latin typeface="Cambria Math"/>
                          </a:rPr>
                          <m:t>𝛽</m:t>
                        </m:r>
                      </m:e>
                      <m:sub>
                        <m:r>
                          <a:rPr lang="en-US" altLang="ja-JP" i="1">
                            <a:solidFill>
                              <a:schemeClr val="tx1"/>
                            </a:solidFill>
                            <a:latin typeface="Cambria Math"/>
                          </a:rPr>
                          <m:t>1</m:t>
                        </m:r>
                      </m:sub>
                    </m:sSub>
                  </m:oMath>
                </a14:m>
                <a:r>
                  <a:rPr lang="en-US" altLang="ja-JP" dirty="0">
                    <a:solidFill>
                      <a:schemeClr val="tx1"/>
                    </a:solidFill>
                  </a:rPr>
                  <a:t> </a:t>
                </a:r>
                <a14:m>
                  <m:oMath xmlns:m="http://schemas.openxmlformats.org/officeDocument/2006/math">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a:rPr>
                          <m:t>𝛽</m:t>
                        </m:r>
                      </m:e>
                      <m:sub>
                        <m:r>
                          <a:rPr lang="en-US" altLang="ja-JP" b="0" i="1" smtClean="0">
                            <a:solidFill>
                              <a:schemeClr val="tx1"/>
                            </a:solidFill>
                            <a:latin typeface="Cambria Math"/>
                          </a:rPr>
                          <m:t>2</m:t>
                        </m:r>
                      </m:sub>
                    </m:sSub>
                  </m:oMath>
                </a14:m>
                <a:r>
                  <a:rPr lang="ja-JP" altLang="en-US" dirty="0" err="1">
                    <a:solidFill>
                      <a:schemeClr val="tx1"/>
                    </a:solidFill>
                  </a:rPr>
                  <a:t>を撹拌</a:t>
                </a:r>
                <a:r>
                  <a:rPr lang="ja-JP" altLang="en-US" dirty="0">
                    <a:solidFill>
                      <a:schemeClr val="tx1"/>
                    </a:solidFill>
                  </a:rPr>
                  <a:t>流速ごとに変化させる</a:t>
                </a:r>
                <a:endParaRPr lang="en-US" altLang="ja-JP" dirty="0">
                  <a:solidFill>
                    <a:schemeClr val="tx1"/>
                  </a:solidFill>
                </a:endParaRPr>
              </a:p>
              <a:p>
                <a:endParaRPr lang="en-US" altLang="ja-JP" dirty="0"/>
              </a:p>
              <a:p>
                <a:r>
                  <a:rPr lang="ja-JP" altLang="en-US" dirty="0"/>
                  <a:t>塗膜抵抗モデルに流速依存性はない</a:t>
                </a:r>
                <a:endParaRPr lang="en-US" altLang="ja-JP" dirty="0"/>
              </a:p>
              <a:p>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39552" y="1700808"/>
                <a:ext cx="8342511" cy="4677742"/>
              </a:xfrm>
              <a:blipFill rotWithShape="1">
                <a:blip r:embed="rId3"/>
                <a:stretch>
                  <a:fillRect l="-2778" t="-2999"/>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18</a:t>
            </a:fld>
            <a:endParaRPr lang="ja-JP" altLang="en-US" dirty="0"/>
          </a:p>
        </p:txBody>
      </p:sp>
    </p:spTree>
    <p:extLst>
      <p:ext uri="{BB962C8B-B14F-4D97-AF65-F5344CB8AC3E}">
        <p14:creationId xmlns:p14="http://schemas.microsoft.com/office/powerpoint/2010/main" val="73664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251520" y="2708920"/>
            <a:ext cx="8630543" cy="3669630"/>
          </a:xfrm>
        </p:spPr>
        <p:txBody>
          <a:bodyPr/>
          <a:lstStyle/>
          <a:p>
            <a:pPr marL="0" indent="0" algn="ctr">
              <a:buNone/>
            </a:pPr>
            <a:r>
              <a:rPr kumimoji="1" lang="en-US" altLang="ja-JP" sz="3600" dirty="0"/>
              <a:t>3.</a:t>
            </a:r>
            <a:r>
              <a:rPr kumimoji="1" lang="ja-JP" altLang="en-US" sz="3600" dirty="0"/>
              <a:t>解析による本手法の検証</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19</a:t>
            </a:fld>
            <a:endParaRPr lang="ja-JP" altLang="en-US" dirty="0"/>
          </a:p>
        </p:txBody>
      </p:sp>
    </p:spTree>
    <p:extLst>
      <p:ext uri="{BB962C8B-B14F-4D97-AF65-F5344CB8AC3E}">
        <p14:creationId xmlns:p14="http://schemas.microsoft.com/office/powerpoint/2010/main" val="371031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研究背景</a:t>
            </a:r>
          </a:p>
        </p:txBody>
      </p:sp>
      <p:sp>
        <p:nvSpPr>
          <p:cNvPr id="3" name="コンテンツ プレースホルダー 2"/>
          <p:cNvSpPr>
            <a:spLocks noGrp="1"/>
          </p:cNvSpPr>
          <p:nvPr>
            <p:ph idx="1"/>
          </p:nvPr>
        </p:nvSpPr>
        <p:spPr>
          <a:xfrm>
            <a:off x="251520" y="2564904"/>
            <a:ext cx="8630543" cy="3813646"/>
          </a:xfrm>
        </p:spPr>
        <p:txBody>
          <a:bodyPr/>
          <a:lstStyle/>
          <a:p>
            <a:pPr marL="0" indent="0" algn="ctr">
              <a:buNone/>
            </a:pPr>
            <a:r>
              <a:rPr kumimoji="1" lang="ja-JP" altLang="en-US" sz="2800" b="1" dirty="0">
                <a:effectLst>
                  <a:outerShdw blurRad="38100" dist="38100" dir="2700000" algn="tl">
                    <a:srgbClr val="000000">
                      <a:alpha val="43137"/>
                    </a:srgbClr>
                  </a:outerShdw>
                </a:effectLst>
              </a:rPr>
              <a:t>電着塗装</a:t>
            </a:r>
            <a:r>
              <a:rPr kumimoji="1" lang="ja-JP" altLang="en-US" sz="2800" dirty="0"/>
              <a:t>は比較的均一な塗膜を生成出来る．</a:t>
            </a:r>
            <a:br>
              <a:rPr lang="en-US" altLang="ja-JP" sz="2800" dirty="0"/>
            </a:br>
            <a:r>
              <a:rPr lang="ja-JP" altLang="en-US" sz="2800" dirty="0"/>
              <a:t>ただし，袋状の部位では均一性が保たれない．</a:t>
            </a:r>
            <a:br>
              <a:rPr lang="en-US" altLang="ja-JP" sz="2800" dirty="0"/>
            </a:br>
            <a:r>
              <a:rPr lang="ja-JP" altLang="en-US" sz="2800" b="1" spc="200" dirty="0"/>
              <a:t>⇒</a:t>
            </a:r>
            <a:r>
              <a:rPr lang="ja-JP" altLang="en-US" sz="2800" dirty="0"/>
              <a:t>最低膜厚を保証する</a:t>
            </a:r>
            <a:r>
              <a:rPr lang="ja-JP" altLang="en-US" sz="2800" dirty="0">
                <a:solidFill>
                  <a:srgbClr val="C00000"/>
                </a:solidFill>
              </a:rPr>
              <a:t>プロセス最適化</a:t>
            </a:r>
            <a:r>
              <a:rPr lang="ja-JP" altLang="en-US" sz="2800" dirty="0"/>
              <a:t>が必要</a:t>
            </a:r>
            <a:endParaRPr lang="en-US" altLang="ja-JP" sz="2800" dirty="0"/>
          </a:p>
          <a:p>
            <a:pPr marL="0" indent="0">
              <a:buNone/>
            </a:pPr>
            <a:r>
              <a:rPr lang="ja-JP" altLang="en-US" sz="2800" dirty="0"/>
              <a:t>＜設計パラメータ＞</a:t>
            </a:r>
            <a:endParaRPr lang="en-US" altLang="ja-JP" sz="2800" dirty="0"/>
          </a:p>
          <a:p>
            <a:pPr lvl="1"/>
            <a:r>
              <a:rPr lang="ja-JP" altLang="en-US" dirty="0"/>
              <a:t>電極の数，位置，昇圧パターン</a:t>
            </a:r>
            <a:endParaRPr lang="en-US" altLang="ja-JP" dirty="0"/>
          </a:p>
          <a:p>
            <a:pPr lvl="1"/>
            <a:r>
              <a:rPr lang="ja-JP" altLang="en-US" dirty="0"/>
              <a:t>電着穴の数，位置，大きさ　など</a:t>
            </a:r>
            <a:endParaRPr lang="en-US" altLang="ja-JP" dirty="0"/>
          </a:p>
          <a:p>
            <a:pPr marL="0" indent="0" algn="ctr">
              <a:buNone/>
            </a:pPr>
            <a:r>
              <a:rPr lang="ja-JP" altLang="en-US" sz="2800" dirty="0">
                <a:solidFill>
                  <a:srgbClr val="0000CC"/>
                </a:solidFill>
              </a:rPr>
              <a:t>経験と勘頼みの最適化</a:t>
            </a:r>
            <a:r>
              <a:rPr lang="ja-JP" altLang="en-US" sz="2800" dirty="0"/>
              <a:t>は困難</a:t>
            </a:r>
            <a:endParaRPr lang="en-US" altLang="ja-JP" sz="2800" dirty="0"/>
          </a:p>
          <a:p>
            <a:pPr marL="0" indent="0" algn="ctr">
              <a:buNone/>
            </a:pPr>
            <a:r>
              <a:rPr lang="ja-JP" altLang="en-US" sz="2800" dirty="0">
                <a:solidFill>
                  <a:srgbClr val="FF0000"/>
                </a:solidFill>
              </a:rPr>
              <a:t>数値解析による最適化</a:t>
            </a:r>
            <a:r>
              <a:rPr lang="ja-JP" altLang="en-US" sz="2800" dirty="0"/>
              <a:t>に期待</a:t>
            </a:r>
            <a:endParaRPr lang="en-US" altLang="ja-JP" sz="2800" dirty="0"/>
          </a:p>
          <a:p>
            <a:pPr marL="0" indent="0">
              <a:buNone/>
            </a:pPr>
            <a:endParaRPr lang="en-US" altLang="ja-JP" dirty="0"/>
          </a:p>
          <a:p>
            <a:pPr lvl="1"/>
            <a:endParaRPr lang="en-US" altLang="ja-JP" dirty="0"/>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2</a:t>
            </a:fld>
            <a:endParaRPr lang="ja-JP" altLang="en-US" dirty="0"/>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7971" t="12900" b="9781"/>
          <a:stretch/>
        </p:blipFill>
        <p:spPr bwMode="auto">
          <a:xfrm>
            <a:off x="2051720" y="656692"/>
            <a:ext cx="4971889" cy="194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7164288" y="1258268"/>
            <a:ext cx="1531188" cy="923330"/>
          </a:xfrm>
          <a:prstGeom prst="rect">
            <a:avLst/>
          </a:prstGeom>
          <a:noFill/>
        </p:spPr>
        <p:txBody>
          <a:bodyPr wrap="none" rtlCol="0">
            <a:spAutoFit/>
          </a:bodyPr>
          <a:lstStyle/>
          <a:p>
            <a:r>
              <a:rPr kumimoji="1" lang="ja-JP" altLang="en-US" dirty="0"/>
              <a:t>画像出典</a:t>
            </a:r>
            <a:r>
              <a:rPr lang="ja-JP" altLang="en-US" dirty="0"/>
              <a:t>：</a:t>
            </a:r>
            <a:endParaRPr lang="en-US" altLang="ja-JP" dirty="0"/>
          </a:p>
          <a:p>
            <a:r>
              <a:rPr lang="en-US" altLang="ja-JP" dirty="0">
                <a:hlinkClick r:id="rId4"/>
              </a:rPr>
              <a:t>http://www</a:t>
            </a:r>
            <a:r>
              <a:rPr lang="en-US" altLang="ja-JP" dirty="0">
                <a:hlinkClick r:id="" action="ppaction://noaction"/>
              </a:rPr>
              <a:t>.</a:t>
            </a:r>
          </a:p>
          <a:p>
            <a:r>
              <a:rPr lang="en-US" altLang="ja-JP" dirty="0">
                <a:hlinkClick r:id="" action="ppaction://noaction"/>
              </a:rPr>
              <a:t>rodip.com.br</a:t>
            </a:r>
            <a:r>
              <a:rPr lang="en-US" altLang="ja-JP" dirty="0">
                <a:hlinkClick r:id="rId4"/>
              </a:rPr>
              <a:t>/</a:t>
            </a:r>
            <a:endParaRPr kumimoji="1" lang="en-US" altLang="ja-JP" dirty="0"/>
          </a:p>
        </p:txBody>
      </p:sp>
    </p:spTree>
    <p:extLst>
      <p:ext uri="{BB962C8B-B14F-4D97-AF65-F5344CB8AC3E}">
        <p14:creationId xmlns:p14="http://schemas.microsoft.com/office/powerpoint/2010/main" val="3107257826"/>
      </p:ext>
    </p:extLst>
  </p:cSld>
  <p:clrMapOvr>
    <a:masterClrMapping/>
  </p:clrMapOvr>
  <mc:AlternateContent xmlns:mc="http://schemas.openxmlformats.org/markup-compatibility/2006" xmlns:p14="http://schemas.microsoft.com/office/powerpoint/2010/main">
    <mc:Choice Requires="p14">
      <p:transition spd="slow" p14:dur="2000" advTm="1606"/>
    </mc:Choice>
    <mc:Fallback xmlns="">
      <p:transition spd="slow" advTm="160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956" y="693787"/>
            <a:ext cx="4533900" cy="3743325"/>
          </a:xfrm>
          <a:prstGeom prst="rect">
            <a:avLst/>
          </a:prstGeom>
        </p:spPr>
      </p:pic>
      <p:sp>
        <p:nvSpPr>
          <p:cNvPr id="2" name="タイトル 1"/>
          <p:cNvSpPr>
            <a:spLocks noGrp="1"/>
          </p:cNvSpPr>
          <p:nvPr>
            <p:ph type="title"/>
          </p:nvPr>
        </p:nvSpPr>
        <p:spPr/>
        <p:txBody>
          <a:bodyPr/>
          <a:lstStyle/>
          <a:p>
            <a:r>
              <a:rPr lang="ja-JP" altLang="en-US" dirty="0"/>
              <a:t>一枚板電着の解析</a:t>
            </a:r>
            <a:endParaRPr kumimoji="1" lang="ja-JP" altLang="en-US" dirty="0"/>
          </a:p>
        </p:txBody>
      </p:sp>
      <p:sp>
        <p:nvSpPr>
          <p:cNvPr id="3" name="コンテンツ プレースホルダー 2"/>
          <p:cNvSpPr>
            <a:spLocks noGrp="1"/>
          </p:cNvSpPr>
          <p:nvPr>
            <p:ph idx="1"/>
          </p:nvPr>
        </p:nvSpPr>
        <p:spPr>
          <a:xfrm>
            <a:off x="395536" y="836712"/>
            <a:ext cx="8748464" cy="5541838"/>
          </a:xfrm>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pPr marL="0" indent="0">
              <a:buNone/>
            </a:pPr>
            <a:endParaRPr kumimoji="1" lang="en-US" altLang="ja-JP" dirty="0"/>
          </a:p>
          <a:p>
            <a:r>
              <a:rPr kumimoji="1" lang="ja-JP" altLang="en-US" dirty="0"/>
              <a:t>有限要素法を</a:t>
            </a:r>
            <a:r>
              <a:rPr lang="ja-JP" altLang="en-US" dirty="0"/>
              <a:t>用いて解析</a:t>
            </a:r>
            <a:endParaRPr kumimoji="1" lang="en-US" altLang="ja-JP" dirty="0"/>
          </a:p>
          <a:p>
            <a:r>
              <a:rPr lang="ja-JP" altLang="en-US" dirty="0"/>
              <a:t>撹拌流速２種類（あり，なし）の流速条件を模擬</a:t>
            </a:r>
            <a:endParaRPr kumimoji="1" lang="en-US" altLang="ja-JP" dirty="0"/>
          </a:p>
          <a:p>
            <a:r>
              <a:rPr lang="ja-JP" altLang="en-US" dirty="0"/>
              <a:t>実験と同様の電源電圧時刻歴を与える</a:t>
            </a:r>
            <a:endParaRPr lang="en-US" altLang="ja-JP"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20</a:t>
            </a:fld>
            <a:endParaRPr lang="ja-JP" altLang="en-US" dirty="0"/>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9704" r="12666" b="22889"/>
          <a:stretch/>
        </p:blipFill>
        <p:spPr>
          <a:xfrm>
            <a:off x="1133764" y="692696"/>
            <a:ext cx="2718156" cy="3600000"/>
          </a:xfrm>
          <a:prstGeom prst="rect">
            <a:avLst/>
          </a:prstGeom>
        </p:spPr>
      </p:pic>
    </p:spTree>
    <p:extLst>
      <p:ext uri="{BB962C8B-B14F-4D97-AF65-F5344CB8AC3E}">
        <p14:creationId xmlns:p14="http://schemas.microsoft.com/office/powerpoint/2010/main" val="522054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一枚板電着の解析結果（膜厚）</a:t>
            </a:r>
            <a:endParaRPr kumimoji="1" lang="ja-JP" altLang="en-US" dirty="0"/>
          </a:p>
        </p:txBody>
      </p:sp>
      <p:sp>
        <p:nvSpPr>
          <p:cNvPr id="3" name="コンテンツ プレースホルダー 2"/>
          <p:cNvSpPr>
            <a:spLocks noGrp="1"/>
          </p:cNvSpPr>
          <p:nvPr>
            <p:ph idx="1"/>
          </p:nvPr>
        </p:nvSpPr>
        <p:spPr>
          <a:xfrm>
            <a:off x="1187623" y="620688"/>
            <a:ext cx="8150523" cy="5757862"/>
          </a:xfrm>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lang="ja-JP" altLang="en-US" dirty="0">
                <a:solidFill>
                  <a:srgbClr val="000000"/>
                </a:solidFill>
              </a:rPr>
              <a:t>十分精度の良い結果が出ている</a:t>
            </a:r>
            <a:endParaRPr lang="en-US" altLang="ja-JP" dirty="0">
              <a:solidFill>
                <a:srgbClr val="000000"/>
              </a:solidFill>
            </a:endParaRPr>
          </a:p>
          <a:p>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21</a:t>
            </a:fld>
            <a:endParaRPr lang="ja-JP" altLang="en-US" dirty="0"/>
          </a:p>
        </p:txBody>
      </p:sp>
      <p:grpSp>
        <p:nvGrpSpPr>
          <p:cNvPr id="10" name="グループ化 9"/>
          <p:cNvGrpSpPr/>
          <p:nvPr/>
        </p:nvGrpSpPr>
        <p:grpSpPr>
          <a:xfrm>
            <a:off x="1334857" y="836712"/>
            <a:ext cx="6261479" cy="3280430"/>
            <a:chOff x="1334857" y="1043651"/>
            <a:chExt cx="6261479" cy="3073491"/>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552" y="1043651"/>
              <a:ext cx="6066784" cy="2866966"/>
            </a:xfrm>
            <a:prstGeom prst="rect">
              <a:avLst/>
            </a:prstGeom>
          </p:spPr>
        </p:pic>
        <p:grpSp>
          <p:nvGrpSpPr>
            <p:cNvPr id="6" name="グループ化 5"/>
            <p:cNvGrpSpPr/>
            <p:nvPr/>
          </p:nvGrpSpPr>
          <p:grpSpPr>
            <a:xfrm>
              <a:off x="1334857" y="1653674"/>
              <a:ext cx="716863" cy="1199262"/>
              <a:chOff x="935596" y="1887602"/>
              <a:chExt cx="716863" cy="1199262"/>
            </a:xfrm>
          </p:grpSpPr>
          <p:sp>
            <p:nvSpPr>
              <p:cNvPr id="7" name="テキスト ボックス 6"/>
              <p:cNvSpPr txBox="1"/>
              <p:nvPr/>
            </p:nvSpPr>
            <p:spPr>
              <a:xfrm>
                <a:off x="1063195" y="1887602"/>
                <a:ext cx="492443" cy="605294"/>
              </a:xfrm>
              <a:prstGeom prst="rect">
                <a:avLst/>
              </a:prstGeom>
              <a:noFill/>
            </p:spPr>
            <p:txBody>
              <a:bodyPr vert="eaVert"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膜厚</a:t>
                </a:r>
                <a:endParaRPr lang="ja-JP" altLang="en-US" sz="2000" dirty="0">
                  <a:latin typeface="Cambria Math" pitchFamily="18" charset="0"/>
                </a:endParaRPr>
              </a:p>
            </p:txBody>
          </p:sp>
          <p:sp>
            <p:nvSpPr>
              <p:cNvPr id="8" name="テキスト ボックス 16"/>
              <p:cNvSpPr txBox="1"/>
              <p:nvPr/>
            </p:nvSpPr>
            <p:spPr>
              <a:xfrm>
                <a:off x="935596" y="2378978"/>
                <a:ext cx="716863" cy="70788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dirty="0">
                    <a:latin typeface="Cambria Math" pitchFamily="18" charset="0"/>
                    <a:ea typeface="Cambria Math" pitchFamily="18" charset="0"/>
                  </a:rPr>
                  <a:t>(</a:t>
                </a:r>
                <a:r>
                  <a:rPr lang="en-US" altLang="ja-JP" sz="2000" i="1" dirty="0">
                    <a:latin typeface="Cambria Math" pitchFamily="18" charset="0"/>
                    <a:ea typeface="Cambria Math" pitchFamily="18" charset="0"/>
                  </a:rPr>
                  <a:t>h</a:t>
                </a:r>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t>
                </a:r>
                <a:r>
                  <a:rPr lang="en-US" altLang="ja-JP" sz="2000" dirty="0" err="1">
                    <a:latin typeface="Cambria Math" pitchFamily="18" charset="0"/>
                    <a:ea typeface="Cambria Math" pitchFamily="18" charset="0"/>
                  </a:rPr>
                  <a:t>μm</a:t>
                </a:r>
                <a:r>
                  <a:rPr lang="en-US" altLang="ja-JP" sz="2000" dirty="0">
                    <a:latin typeface="Cambria Math" pitchFamily="18" charset="0"/>
                    <a:ea typeface="Cambria Math" pitchFamily="18" charset="0"/>
                  </a:rPr>
                  <a:t>]</a:t>
                </a:r>
                <a:endParaRPr lang="ja-JP" altLang="en-US" sz="2000" dirty="0">
                  <a:latin typeface="Cambria Math" pitchFamily="18" charset="0"/>
                </a:endParaRPr>
              </a:p>
            </p:txBody>
          </p:sp>
        </p:grpSp>
        <p:sp>
          <p:nvSpPr>
            <p:cNvPr id="9" name="テキスト ボックス 8"/>
            <p:cNvSpPr txBox="1"/>
            <p:nvPr/>
          </p:nvSpPr>
          <p:spPr>
            <a:xfrm>
              <a:off x="3635896" y="3717032"/>
              <a:ext cx="1348446" cy="400110"/>
            </a:xfrm>
            <a:prstGeom prst="rect">
              <a:avLst/>
            </a:prstGeom>
            <a:noFill/>
          </p:spPr>
          <p:txBody>
            <a:bodyPr wrap="none" rtlCol="0">
              <a:spAutoFit/>
            </a:bodyPr>
            <a:lstStyle/>
            <a:p>
              <a:r>
                <a:rPr lang="ja-JP" altLang="en-US" sz="2000" dirty="0"/>
                <a:t>時刻 </a:t>
              </a:r>
              <a:r>
                <a:rPr lang="en-US" altLang="ja-JP" sz="2000" dirty="0"/>
                <a:t>(</a:t>
              </a:r>
              <a:r>
                <a:rPr lang="en-US" altLang="ja-JP" sz="2000" i="1" dirty="0"/>
                <a:t>t</a:t>
              </a:r>
              <a:r>
                <a:rPr lang="en-US" altLang="ja-JP" sz="2000" dirty="0"/>
                <a:t>) [s]</a:t>
              </a:r>
              <a:endParaRPr kumimoji="1" lang="ja-JP" altLang="en-US" sz="2000" dirty="0"/>
            </a:p>
          </p:txBody>
        </p:sp>
      </p:grpSp>
      <p:sp>
        <p:nvSpPr>
          <p:cNvPr id="12" name="正方形/長方形 11"/>
          <p:cNvSpPr/>
          <p:nvPr/>
        </p:nvSpPr>
        <p:spPr>
          <a:xfrm>
            <a:off x="2411761" y="1095127"/>
            <a:ext cx="1944215" cy="461665"/>
          </a:xfrm>
          <a:prstGeom prst="rect">
            <a:avLst/>
          </a:prstGeom>
          <a:solidFill>
            <a:schemeClr val="bg1"/>
          </a:solidFill>
        </p:spPr>
        <p:txBody>
          <a:bodyPr wrap="square">
            <a:spAutoFit/>
          </a:bodyPr>
          <a:lstStyle/>
          <a:p>
            <a:r>
              <a:rPr lang="ja-JP" altLang="en-US" sz="2400" b="1" u="sng" dirty="0">
                <a:effectLst>
                  <a:outerShdw blurRad="38100" dist="38100" dir="2700000" algn="tl">
                    <a:srgbClr val="000000">
                      <a:alpha val="43137"/>
                    </a:srgbClr>
                  </a:outerShdw>
                </a:effectLst>
              </a:rPr>
              <a:t>撹拌流速あり</a:t>
            </a:r>
          </a:p>
        </p:txBody>
      </p:sp>
      <mc:AlternateContent xmlns:mc="http://schemas.openxmlformats.org/markup-compatibility/2006" xmlns:a14="http://schemas.microsoft.com/office/drawing/2010/main">
        <mc:Choice Requires="a14">
          <p:sp>
            <p:nvSpPr>
              <p:cNvPr id="13" name="正方形/長方形 12"/>
              <p:cNvSpPr/>
              <p:nvPr/>
            </p:nvSpPr>
            <p:spPr>
              <a:xfrm>
                <a:off x="2846971" y="4119463"/>
                <a:ext cx="26174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2400" b="0" i="0" smtClean="0">
                          <a:latin typeface="Cambria Math"/>
                        </a:rPr>
                        <m:t>RMSE</m:t>
                      </m:r>
                      <m:r>
                        <a:rPr lang="en-US" altLang="ja-JP" sz="2400" b="0" i="1" smtClean="0">
                          <a:latin typeface="Cambria Math"/>
                        </a:rPr>
                        <m:t>=0.534</m:t>
                      </m:r>
                      <m:r>
                        <m:rPr>
                          <m:sty m:val="p"/>
                        </m:rPr>
                        <a:rPr lang="en-US" altLang="ja-JP" sz="2400" b="0" i="0" smtClean="0">
                          <a:latin typeface="Cambria Math"/>
                        </a:rPr>
                        <m:t>μm</m:t>
                      </m:r>
                    </m:oMath>
                  </m:oMathPara>
                </a14:m>
                <a:endParaRPr lang="ja-JP" altLang="en-US" sz="24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2846971" y="4119463"/>
                <a:ext cx="2617448" cy="461665"/>
              </a:xfrm>
              <a:prstGeom prst="rect">
                <a:avLst/>
              </a:prstGeom>
              <a:blipFill rotWithShape="1">
                <a:blip r:embed="rId4"/>
                <a:stretch>
                  <a:fillRect b="-12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17282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一枚板電着の解析結果（膜厚）</a:t>
            </a:r>
          </a:p>
        </p:txBody>
      </p:sp>
      <p:sp>
        <p:nvSpPr>
          <p:cNvPr id="3" name="コンテンツ プレースホルダー 2"/>
          <p:cNvSpPr>
            <a:spLocks noGrp="1"/>
          </p:cNvSpPr>
          <p:nvPr>
            <p:ph idx="1"/>
          </p:nvPr>
        </p:nvSpPr>
        <p:spPr>
          <a:xfrm>
            <a:off x="1115616" y="620688"/>
            <a:ext cx="7766447" cy="5757862"/>
          </a:xfrm>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lang="ja-JP" altLang="en-US" dirty="0">
                <a:solidFill>
                  <a:srgbClr val="000000"/>
                </a:solidFill>
              </a:rPr>
              <a:t>十分精度の良い結果が出ている</a:t>
            </a:r>
            <a:endParaRPr lang="en-US" altLang="ja-JP" dirty="0">
              <a:solidFill>
                <a:srgbClr val="000000"/>
              </a:solidFill>
            </a:endParaRPr>
          </a:p>
          <a:p>
            <a:r>
              <a:rPr lang="ja-JP" altLang="en-US" dirty="0">
                <a:solidFill>
                  <a:srgbClr val="000000"/>
                </a:solidFill>
              </a:rPr>
              <a:t>高電圧時に少し誤差がみられる程度</a:t>
            </a:r>
            <a:endParaRPr lang="ja-JP" altLang="en-US" dirty="0"/>
          </a:p>
          <a:p>
            <a:pPr marL="0" indent="0">
              <a:buNone/>
            </a:pP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22</a:t>
            </a:fld>
            <a:endParaRPr lang="ja-JP" altLang="en-US" dirty="0"/>
          </a:p>
        </p:txBody>
      </p:sp>
      <p:grpSp>
        <p:nvGrpSpPr>
          <p:cNvPr id="12" name="グループ化 11"/>
          <p:cNvGrpSpPr/>
          <p:nvPr/>
        </p:nvGrpSpPr>
        <p:grpSpPr>
          <a:xfrm>
            <a:off x="1334857" y="836712"/>
            <a:ext cx="6261479" cy="3244087"/>
            <a:chOff x="1334857" y="1012417"/>
            <a:chExt cx="6261479" cy="3104725"/>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552" y="1012417"/>
              <a:ext cx="6066784" cy="2928547"/>
            </a:xfrm>
            <a:prstGeom prst="rect">
              <a:avLst/>
            </a:prstGeom>
          </p:spPr>
        </p:pic>
        <p:grpSp>
          <p:nvGrpSpPr>
            <p:cNvPr id="8" name="グループ化 7"/>
            <p:cNvGrpSpPr/>
            <p:nvPr/>
          </p:nvGrpSpPr>
          <p:grpSpPr>
            <a:xfrm>
              <a:off x="1334857" y="1653674"/>
              <a:ext cx="716863" cy="1199262"/>
              <a:chOff x="935596" y="1887602"/>
              <a:chExt cx="716863" cy="1199262"/>
            </a:xfrm>
          </p:grpSpPr>
          <p:sp>
            <p:nvSpPr>
              <p:cNvPr id="9" name="テキスト ボックス 8"/>
              <p:cNvSpPr txBox="1"/>
              <p:nvPr/>
            </p:nvSpPr>
            <p:spPr>
              <a:xfrm>
                <a:off x="1063195" y="1887602"/>
                <a:ext cx="492443" cy="605294"/>
              </a:xfrm>
              <a:prstGeom prst="rect">
                <a:avLst/>
              </a:prstGeom>
              <a:noFill/>
            </p:spPr>
            <p:txBody>
              <a:bodyPr vert="eaVert"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膜厚</a:t>
                </a:r>
                <a:endParaRPr lang="ja-JP" altLang="en-US" sz="2000" dirty="0">
                  <a:latin typeface="Cambria Math" pitchFamily="18" charset="0"/>
                </a:endParaRPr>
              </a:p>
            </p:txBody>
          </p:sp>
          <p:sp>
            <p:nvSpPr>
              <p:cNvPr id="10" name="テキスト ボックス 16"/>
              <p:cNvSpPr txBox="1"/>
              <p:nvPr/>
            </p:nvSpPr>
            <p:spPr>
              <a:xfrm>
                <a:off x="935596" y="2378978"/>
                <a:ext cx="716863" cy="70788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dirty="0">
                    <a:latin typeface="Cambria Math" pitchFamily="18" charset="0"/>
                    <a:ea typeface="Cambria Math" pitchFamily="18" charset="0"/>
                  </a:rPr>
                  <a:t>(</a:t>
                </a:r>
                <a:r>
                  <a:rPr lang="en-US" altLang="ja-JP" sz="2000" i="1" dirty="0">
                    <a:latin typeface="Cambria Math" pitchFamily="18" charset="0"/>
                    <a:ea typeface="Cambria Math" pitchFamily="18" charset="0"/>
                  </a:rPr>
                  <a:t>h</a:t>
                </a:r>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t>
                </a:r>
                <a:r>
                  <a:rPr lang="en-US" altLang="ja-JP" sz="2000" dirty="0" err="1">
                    <a:latin typeface="Cambria Math" pitchFamily="18" charset="0"/>
                    <a:ea typeface="Cambria Math" pitchFamily="18" charset="0"/>
                  </a:rPr>
                  <a:t>μm</a:t>
                </a:r>
                <a:r>
                  <a:rPr lang="en-US" altLang="ja-JP" sz="2000" dirty="0">
                    <a:latin typeface="Cambria Math" pitchFamily="18" charset="0"/>
                    <a:ea typeface="Cambria Math" pitchFamily="18" charset="0"/>
                  </a:rPr>
                  <a:t>]</a:t>
                </a:r>
                <a:endParaRPr lang="ja-JP" altLang="en-US" sz="2000" dirty="0">
                  <a:latin typeface="Cambria Math" pitchFamily="18" charset="0"/>
                </a:endParaRPr>
              </a:p>
            </p:txBody>
          </p:sp>
        </p:grpSp>
        <p:sp>
          <p:nvSpPr>
            <p:cNvPr id="11" name="テキスト ボックス 10"/>
            <p:cNvSpPr txBox="1"/>
            <p:nvPr/>
          </p:nvSpPr>
          <p:spPr>
            <a:xfrm>
              <a:off x="3635896" y="3717032"/>
              <a:ext cx="1348446" cy="400110"/>
            </a:xfrm>
            <a:prstGeom prst="rect">
              <a:avLst/>
            </a:prstGeom>
            <a:noFill/>
          </p:spPr>
          <p:txBody>
            <a:bodyPr wrap="none" rtlCol="0">
              <a:spAutoFit/>
            </a:bodyPr>
            <a:lstStyle/>
            <a:p>
              <a:r>
                <a:rPr lang="ja-JP" altLang="en-US" sz="2000" dirty="0"/>
                <a:t>時刻 </a:t>
              </a:r>
              <a:r>
                <a:rPr lang="en-US" altLang="ja-JP" sz="2000" dirty="0"/>
                <a:t>(</a:t>
              </a:r>
              <a:r>
                <a:rPr lang="en-US" altLang="ja-JP" sz="2000" i="1" dirty="0"/>
                <a:t>t</a:t>
              </a:r>
              <a:r>
                <a:rPr lang="en-US" altLang="ja-JP" sz="2000" dirty="0"/>
                <a:t>) [s]</a:t>
              </a:r>
              <a:endParaRPr kumimoji="1" lang="ja-JP" altLang="en-US" sz="2000" dirty="0"/>
            </a:p>
          </p:txBody>
        </p:sp>
      </p:grpSp>
      <p:sp>
        <p:nvSpPr>
          <p:cNvPr id="14" name="正方形/長方形 13"/>
          <p:cNvSpPr/>
          <p:nvPr/>
        </p:nvSpPr>
        <p:spPr>
          <a:xfrm>
            <a:off x="310355" y="4439181"/>
            <a:ext cx="8496944" cy="584775"/>
          </a:xfrm>
          <a:prstGeom prst="rect">
            <a:avLst/>
          </a:prstGeom>
        </p:spPr>
        <p:txBody>
          <a:bodyPr wrap="square">
            <a:spAutoFit/>
          </a:bodyPr>
          <a:lstStyle/>
          <a:p>
            <a:pPr marL="342900" lvl="0" indent="-342900" eaLnBrk="0" fontAlgn="base" hangingPunct="0">
              <a:spcBef>
                <a:spcPct val="20000"/>
              </a:spcBef>
              <a:spcAft>
                <a:spcPct val="0"/>
              </a:spcAft>
              <a:buFont typeface="Wingdings" pitchFamily="2" charset="2"/>
              <a:buChar char="n"/>
            </a:pPr>
            <a:endParaRPr lang="ja-JP" altLang="en-US" sz="3200" kern="0" dirty="0">
              <a:solidFill>
                <a:srgbClr val="000000"/>
              </a:solidFill>
              <a:latin typeface="Arial" charset="0"/>
            </a:endParaRPr>
          </a:p>
        </p:txBody>
      </p:sp>
      <p:sp>
        <p:nvSpPr>
          <p:cNvPr id="5" name="テキスト ボックス 4"/>
          <p:cNvSpPr txBox="1"/>
          <p:nvPr/>
        </p:nvSpPr>
        <p:spPr>
          <a:xfrm>
            <a:off x="2417625" y="1124744"/>
            <a:ext cx="1938351" cy="461665"/>
          </a:xfrm>
          <a:prstGeom prst="rect">
            <a:avLst/>
          </a:prstGeom>
          <a:solidFill>
            <a:schemeClr val="bg1"/>
          </a:solidFill>
        </p:spPr>
        <p:txBody>
          <a:bodyPr wrap="none" rtlCol="0">
            <a:spAutoFit/>
          </a:bodyPr>
          <a:lstStyle/>
          <a:p>
            <a:r>
              <a:rPr lang="ja-JP" altLang="en-US" sz="2400" b="1" u="sng" dirty="0">
                <a:effectLst>
                  <a:outerShdw blurRad="38100" dist="38100" dir="2700000" algn="tl">
                    <a:srgbClr val="000000">
                      <a:alpha val="43137"/>
                    </a:srgbClr>
                  </a:outerShdw>
                </a:effectLst>
              </a:rPr>
              <a:t>撹拌流速</a:t>
            </a:r>
            <a:r>
              <a:rPr kumimoji="1" lang="ja-JP" altLang="en-US" sz="2400" b="1" u="sng" dirty="0">
                <a:effectLst>
                  <a:outerShdw blurRad="38100" dist="38100" dir="2700000" algn="tl">
                    <a:srgbClr val="000000">
                      <a:alpha val="43137"/>
                    </a:srgbClr>
                  </a:outerShdw>
                </a:effectLst>
              </a:rPr>
              <a:t>なし</a:t>
            </a:r>
          </a:p>
        </p:txBody>
      </p:sp>
      <mc:AlternateContent xmlns:mc="http://schemas.openxmlformats.org/markup-compatibility/2006" xmlns:a14="http://schemas.microsoft.com/office/drawing/2010/main">
        <mc:Choice Requires="a14">
          <p:sp>
            <p:nvSpPr>
              <p:cNvPr id="7" name="正方形/長方形 6"/>
              <p:cNvSpPr/>
              <p:nvPr/>
            </p:nvSpPr>
            <p:spPr>
              <a:xfrm>
                <a:off x="2846971" y="4119463"/>
                <a:ext cx="26174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2400" b="0" i="0" smtClean="0">
                          <a:latin typeface="Cambria Math"/>
                        </a:rPr>
                        <m:t>RMSE</m:t>
                      </m:r>
                      <m:r>
                        <a:rPr lang="en-US" altLang="ja-JP" sz="2400" b="0" i="1" smtClean="0">
                          <a:latin typeface="Cambria Math"/>
                        </a:rPr>
                        <m:t>=</m:t>
                      </m:r>
                      <m:r>
                        <a:rPr lang="en-US" altLang="ja-JP" sz="2400" b="0" i="0" smtClean="0">
                          <a:latin typeface="Cambria Math"/>
                        </a:rPr>
                        <m:t>0.765</m:t>
                      </m:r>
                      <m:r>
                        <m:rPr>
                          <m:sty m:val="p"/>
                        </m:rPr>
                        <a:rPr lang="en-US" altLang="ja-JP" sz="2400" b="0" i="0" smtClean="0">
                          <a:latin typeface="Cambria Math"/>
                        </a:rPr>
                        <m:t>μm</m:t>
                      </m:r>
                    </m:oMath>
                  </m:oMathPara>
                </a14:m>
                <a:endParaRPr lang="ja-JP" altLang="en-US" sz="24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2846971" y="4119463"/>
                <a:ext cx="2617448" cy="461665"/>
              </a:xfrm>
              <a:prstGeom prst="rect">
                <a:avLst/>
              </a:prstGeom>
              <a:blipFill rotWithShape="1">
                <a:blip r:embed="rId4"/>
                <a:stretch>
                  <a:fillRect b="-12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67238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620688"/>
            <a:ext cx="7982471" cy="5757862"/>
          </a:xfrm>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pPr marL="0" indent="0">
              <a:buNone/>
            </a:pPr>
            <a:endParaRPr lang="en-US" altLang="ja-JP" dirty="0"/>
          </a:p>
          <a:p>
            <a:r>
              <a:rPr lang="ja-JP" altLang="en-US" dirty="0"/>
              <a:t>各流速で十分</a:t>
            </a:r>
            <a:r>
              <a:rPr lang="ja-JP" altLang="en-US" dirty="0">
                <a:solidFill>
                  <a:srgbClr val="000000"/>
                </a:solidFill>
              </a:rPr>
              <a:t>精度の良い結果が出ている</a:t>
            </a:r>
            <a:endParaRPr kumimoji="1" lang="en-US" altLang="ja-JP" dirty="0"/>
          </a:p>
        </p:txBody>
      </p:sp>
      <p:grpSp>
        <p:nvGrpSpPr>
          <p:cNvPr id="11" name="グループ化 10"/>
          <p:cNvGrpSpPr/>
          <p:nvPr/>
        </p:nvGrpSpPr>
        <p:grpSpPr>
          <a:xfrm>
            <a:off x="4486481" y="764705"/>
            <a:ext cx="4694031" cy="2933769"/>
            <a:chOff x="323528" y="764705"/>
            <a:chExt cx="4694031" cy="2933769"/>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764705"/>
              <a:ext cx="4694031" cy="2933769"/>
            </a:xfrm>
            <a:prstGeom prst="rect">
              <a:avLst/>
            </a:prstGeom>
          </p:spPr>
        </p:pic>
        <p:sp>
          <p:nvSpPr>
            <p:cNvPr id="7" name="テキスト ボックス 6"/>
            <p:cNvSpPr txBox="1"/>
            <p:nvPr/>
          </p:nvSpPr>
          <p:spPr>
            <a:xfrm>
              <a:off x="2267744" y="2051556"/>
              <a:ext cx="1577824" cy="369332"/>
            </a:xfrm>
            <a:prstGeom prst="rect">
              <a:avLst/>
            </a:prstGeom>
            <a:solidFill>
              <a:schemeClr val="bg1"/>
            </a:solidFill>
          </p:spPr>
          <p:txBody>
            <a:bodyPr wrap="square" rtlCol="0">
              <a:spAutoFit/>
            </a:bodyPr>
            <a:lstStyle/>
            <a:p>
              <a:pPr algn="ctr"/>
              <a:r>
                <a:rPr lang="ja-JP" altLang="en-US" b="1" u="sng" dirty="0"/>
                <a:t>撹拌流速なし</a:t>
              </a:r>
              <a:endParaRPr kumimoji="1" lang="ja-JP" altLang="en-US" b="1" u="sng" dirty="0"/>
            </a:p>
          </p:txBody>
        </p:sp>
      </p:grpSp>
      <p:sp>
        <p:nvSpPr>
          <p:cNvPr id="2" name="タイトル 1"/>
          <p:cNvSpPr>
            <a:spLocks noGrp="1"/>
          </p:cNvSpPr>
          <p:nvPr>
            <p:ph type="title"/>
          </p:nvPr>
        </p:nvSpPr>
        <p:spPr/>
        <p:txBody>
          <a:bodyPr/>
          <a:lstStyle/>
          <a:p>
            <a:r>
              <a:rPr kumimoji="1" lang="ja-JP" altLang="en-US" dirty="0"/>
              <a:t>一枚板電着の解析結果（電流密度）</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23</a:t>
            </a:fld>
            <a:endParaRPr lang="ja-JP" altLang="en-US" dirty="0"/>
          </a:p>
        </p:txBody>
      </p:sp>
      <p:grpSp>
        <p:nvGrpSpPr>
          <p:cNvPr id="12" name="グループ化 11"/>
          <p:cNvGrpSpPr/>
          <p:nvPr/>
        </p:nvGrpSpPr>
        <p:grpSpPr>
          <a:xfrm>
            <a:off x="395536" y="777687"/>
            <a:ext cx="4680000" cy="2925000"/>
            <a:chOff x="4464000" y="777687"/>
            <a:chExt cx="4680000" cy="292500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4000" y="777687"/>
              <a:ext cx="4680000" cy="2925000"/>
            </a:xfrm>
            <a:prstGeom prst="rect">
              <a:avLst/>
            </a:prstGeom>
          </p:spPr>
        </p:pic>
        <p:sp>
          <p:nvSpPr>
            <p:cNvPr id="8" name="テキスト ボックス 7"/>
            <p:cNvSpPr txBox="1"/>
            <p:nvPr/>
          </p:nvSpPr>
          <p:spPr>
            <a:xfrm>
              <a:off x="6444208" y="2060848"/>
              <a:ext cx="1584176" cy="369332"/>
            </a:xfrm>
            <a:prstGeom prst="rect">
              <a:avLst/>
            </a:prstGeom>
            <a:solidFill>
              <a:schemeClr val="bg1"/>
            </a:solidFill>
          </p:spPr>
          <p:txBody>
            <a:bodyPr wrap="square" rtlCol="0">
              <a:spAutoFit/>
            </a:bodyPr>
            <a:lstStyle/>
            <a:p>
              <a:pPr algn="ctr"/>
              <a:r>
                <a:rPr kumimoji="1" lang="ja-JP" altLang="en-US" b="1" u="sng" dirty="0"/>
                <a:t>撹拌流速あり</a:t>
              </a:r>
            </a:p>
          </p:txBody>
        </p:sp>
      </p:grpSp>
      <p:sp>
        <p:nvSpPr>
          <p:cNvPr id="9" name="テキスト ボックス 8"/>
          <p:cNvSpPr txBox="1"/>
          <p:nvPr/>
        </p:nvSpPr>
        <p:spPr>
          <a:xfrm>
            <a:off x="191125" y="764704"/>
            <a:ext cx="492443" cy="2322298"/>
          </a:xfrm>
          <a:prstGeom prst="rect">
            <a:avLst/>
          </a:prstGeom>
          <a:noFill/>
        </p:spPr>
        <p:txBody>
          <a:bodyPr vert="eaVert" wrap="square" rtlCol="0">
            <a:spAutoFit/>
          </a:bodyPr>
          <a:lstStyle/>
          <a:p>
            <a:r>
              <a:rPr lang="ja-JP" altLang="en-US" sz="2000" dirty="0"/>
              <a:t>　カソード電流密度</a:t>
            </a:r>
            <a:endParaRPr kumimoji="1" lang="ja-JP" altLang="en-US" sz="2000" dirty="0"/>
          </a:p>
        </p:txBody>
      </p:sp>
      <mc:AlternateContent xmlns:mc="http://schemas.openxmlformats.org/markup-compatibility/2006" xmlns:a14="http://schemas.microsoft.com/office/drawing/2010/main">
        <mc:Choice Requires="a14">
          <p:sp>
            <p:nvSpPr>
              <p:cNvPr id="10" name="テキスト ボックス 9"/>
              <p:cNvSpPr txBox="1"/>
              <p:nvPr/>
            </p:nvSpPr>
            <p:spPr>
              <a:xfrm>
                <a:off x="-82792" y="2773377"/>
                <a:ext cx="982384" cy="1015663"/>
              </a:xfrm>
              <a:prstGeom prst="rect">
                <a:avLst/>
              </a:prstGeom>
              <a:noFill/>
            </p:spPr>
            <p:txBody>
              <a:bodyPr wrap="none"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a:p>
                <a:pPr algn="ctr"/>
                <a:endParaRPr lang="ja-JP" altLang="en-US" sz="2000" dirty="0">
                  <a:latin typeface="Cambria Math" pitchFamily="18" charset="0"/>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82792" y="2773377"/>
                <a:ext cx="982384" cy="1015663"/>
              </a:xfrm>
              <a:prstGeom prst="rect">
                <a:avLst/>
              </a:prstGeom>
              <a:blipFill rotWithShape="1">
                <a:blip r:embed="rId5"/>
                <a:stretch>
                  <a:fillRect l="-6173" t="-2994" r="-3704"/>
                </a:stretch>
              </a:blipFill>
            </p:spPr>
            <p:txBody>
              <a:bodyPr/>
              <a:lstStyle/>
              <a:p>
                <a:r>
                  <a:rPr lang="ja-JP" altLang="en-US">
                    <a:noFill/>
                  </a:rPr>
                  <a:t> </a:t>
                </a:r>
              </a:p>
            </p:txBody>
          </p:sp>
        </mc:Fallback>
      </mc:AlternateContent>
      <p:sp>
        <p:nvSpPr>
          <p:cNvPr id="13" name="テキスト ボックス 12"/>
          <p:cNvSpPr txBox="1"/>
          <p:nvPr/>
        </p:nvSpPr>
        <p:spPr>
          <a:xfrm>
            <a:off x="2051720" y="3573016"/>
            <a:ext cx="1524875" cy="403746"/>
          </a:xfrm>
          <a:prstGeom prst="rect">
            <a:avLst/>
          </a:prstGeom>
          <a:noFill/>
        </p:spPr>
        <p:txBody>
          <a:bodyPr wrap="square" rtlCol="0">
            <a:spAutoFit/>
          </a:bodyPr>
          <a:lstStyle/>
          <a:p>
            <a:pPr algn="ctr"/>
            <a:r>
              <a:rPr kumimoji="1" lang="ja-JP" altLang="en-US" sz="2000" dirty="0"/>
              <a:t>時刻 </a:t>
            </a:r>
            <a:r>
              <a:rPr kumimoji="1" lang="en-US" altLang="ja-JP" sz="2000" dirty="0">
                <a:latin typeface="Cambria Math" pitchFamily="18" charset="0"/>
                <a:ea typeface="Cambria Math" pitchFamily="18" charset="0"/>
              </a:rPr>
              <a:t>(</a:t>
            </a:r>
            <a:r>
              <a:rPr kumimoji="1" lang="en-US" altLang="ja-JP" sz="2000" i="1" dirty="0">
                <a:latin typeface="Cambria Math" pitchFamily="18" charset="0"/>
                <a:ea typeface="Cambria Math" pitchFamily="18" charset="0"/>
              </a:rPr>
              <a:t>t</a:t>
            </a:r>
            <a:r>
              <a:rPr kumimoji="1" lang="en-US" altLang="ja-JP" sz="2000" dirty="0">
                <a:latin typeface="Cambria Math" pitchFamily="18" charset="0"/>
                <a:ea typeface="Cambria Math" pitchFamily="18" charset="0"/>
              </a:rPr>
              <a: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sp>
        <p:nvSpPr>
          <p:cNvPr id="16" name="テキスト ボックス 15"/>
          <p:cNvSpPr txBox="1"/>
          <p:nvPr/>
        </p:nvSpPr>
        <p:spPr>
          <a:xfrm>
            <a:off x="6215477" y="3573016"/>
            <a:ext cx="1524875" cy="403746"/>
          </a:xfrm>
          <a:prstGeom prst="rect">
            <a:avLst/>
          </a:prstGeom>
          <a:noFill/>
        </p:spPr>
        <p:txBody>
          <a:bodyPr wrap="square" rtlCol="0">
            <a:spAutoFit/>
          </a:bodyPr>
          <a:lstStyle/>
          <a:p>
            <a:pPr algn="ctr"/>
            <a:r>
              <a:rPr kumimoji="1" lang="ja-JP" altLang="en-US" sz="2000" dirty="0"/>
              <a:t>時刻 </a:t>
            </a:r>
            <a:r>
              <a:rPr kumimoji="1" lang="en-US" altLang="ja-JP" sz="2000" dirty="0">
                <a:latin typeface="Cambria Math" pitchFamily="18" charset="0"/>
                <a:ea typeface="Cambria Math" pitchFamily="18" charset="0"/>
              </a:rPr>
              <a:t>(</a:t>
            </a:r>
            <a:r>
              <a:rPr kumimoji="1" lang="en-US" altLang="ja-JP" sz="2000" i="1" dirty="0">
                <a:latin typeface="Cambria Math" pitchFamily="18" charset="0"/>
                <a:ea typeface="Cambria Math" pitchFamily="18" charset="0"/>
              </a:rPr>
              <a:t>t</a:t>
            </a:r>
            <a:r>
              <a:rPr kumimoji="1" lang="en-US" altLang="ja-JP" sz="2000" dirty="0">
                <a:latin typeface="Cambria Math" pitchFamily="18" charset="0"/>
                <a:ea typeface="Cambria Math" pitchFamily="18" charset="0"/>
              </a:rPr>
              <a: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cxnSp>
        <p:nvCxnSpPr>
          <p:cNvPr id="20" name="直線コネクタ 19"/>
          <p:cNvCxnSpPr/>
          <p:nvPr/>
        </p:nvCxnSpPr>
        <p:spPr>
          <a:xfrm>
            <a:off x="3247980" y="1196752"/>
            <a:ext cx="432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680028" y="980728"/>
            <a:ext cx="1107996" cy="646331"/>
          </a:xfrm>
          <a:prstGeom prst="rect">
            <a:avLst/>
          </a:prstGeom>
          <a:noFill/>
        </p:spPr>
        <p:txBody>
          <a:bodyPr wrap="none" rtlCol="0">
            <a:spAutoFit/>
          </a:bodyPr>
          <a:lstStyle/>
          <a:p>
            <a:r>
              <a:rPr kumimoji="1" lang="ja-JP" altLang="en-US" dirty="0"/>
              <a:t>実験結果</a:t>
            </a:r>
            <a:endParaRPr kumimoji="1" lang="en-US" altLang="ja-JP" dirty="0"/>
          </a:p>
          <a:p>
            <a:r>
              <a:rPr lang="ja-JP" altLang="en-US" dirty="0"/>
              <a:t>解析結果</a:t>
            </a:r>
            <a:endParaRPr kumimoji="1" lang="ja-JP" altLang="en-US" dirty="0"/>
          </a:p>
        </p:txBody>
      </p:sp>
      <p:cxnSp>
        <p:nvCxnSpPr>
          <p:cNvPr id="24" name="直線コネクタ 23"/>
          <p:cNvCxnSpPr/>
          <p:nvPr/>
        </p:nvCxnSpPr>
        <p:spPr>
          <a:xfrm>
            <a:off x="3247980" y="1412776"/>
            <a:ext cx="43204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352436" y="1198493"/>
            <a:ext cx="432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784484" y="982469"/>
            <a:ext cx="1107996" cy="646331"/>
          </a:xfrm>
          <a:prstGeom prst="rect">
            <a:avLst/>
          </a:prstGeom>
          <a:noFill/>
        </p:spPr>
        <p:txBody>
          <a:bodyPr wrap="none" rtlCol="0">
            <a:spAutoFit/>
          </a:bodyPr>
          <a:lstStyle/>
          <a:p>
            <a:r>
              <a:rPr kumimoji="1" lang="ja-JP" altLang="en-US" dirty="0"/>
              <a:t>実験結果</a:t>
            </a:r>
            <a:endParaRPr kumimoji="1" lang="en-US" altLang="ja-JP" dirty="0"/>
          </a:p>
          <a:p>
            <a:r>
              <a:rPr lang="ja-JP" altLang="en-US" dirty="0"/>
              <a:t>解析結果</a:t>
            </a:r>
            <a:endParaRPr kumimoji="1" lang="ja-JP" altLang="en-US" dirty="0"/>
          </a:p>
        </p:txBody>
      </p:sp>
      <p:cxnSp>
        <p:nvCxnSpPr>
          <p:cNvPr id="27" name="直線コネクタ 26"/>
          <p:cNvCxnSpPr/>
          <p:nvPr/>
        </p:nvCxnSpPr>
        <p:spPr>
          <a:xfrm>
            <a:off x="7352436" y="1414517"/>
            <a:ext cx="43204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006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４枚</a:t>
            </a:r>
            <a:r>
              <a:rPr lang="en-US" altLang="ja-JP" dirty="0"/>
              <a:t>BOX</a:t>
            </a:r>
            <a:r>
              <a:rPr lang="ja-JP" altLang="en-US" dirty="0"/>
              <a:t>の解析</a:t>
            </a:r>
            <a:endParaRPr kumimoji="1" lang="ja-JP" altLang="en-US" dirty="0"/>
          </a:p>
        </p:txBody>
      </p:sp>
      <p:sp>
        <p:nvSpPr>
          <p:cNvPr id="3" name="コンテンツ プレースホルダー 2"/>
          <p:cNvSpPr>
            <a:spLocks noGrp="1"/>
          </p:cNvSpPr>
          <p:nvPr>
            <p:ph idx="1"/>
          </p:nvPr>
        </p:nvSpPr>
        <p:spPr>
          <a:xfrm>
            <a:off x="251520" y="911498"/>
            <a:ext cx="8630543" cy="5757862"/>
          </a:xfrm>
        </p:spPr>
        <p:txBody>
          <a:bodyPr/>
          <a:lstStyle/>
          <a:p>
            <a:endParaRPr lang="en-US" altLang="ja-JP" dirty="0"/>
          </a:p>
          <a:p>
            <a:endParaRPr lang="en-US" altLang="ja-JP" dirty="0"/>
          </a:p>
          <a:p>
            <a:endParaRPr lang="en-US" altLang="ja-JP" dirty="0"/>
          </a:p>
          <a:p>
            <a:endParaRPr lang="en-US" altLang="ja-JP" dirty="0"/>
          </a:p>
          <a:p>
            <a:endParaRPr lang="en-US" altLang="ja-JP" dirty="0"/>
          </a:p>
          <a:p>
            <a:pPr marL="0" indent="0">
              <a:buNone/>
            </a:pPr>
            <a:endParaRPr lang="en-US" altLang="ja-JP" dirty="0"/>
          </a:p>
          <a:p>
            <a:r>
              <a:rPr lang="ja-JP" altLang="en-US" sz="2800" dirty="0"/>
              <a:t>有限要素法を用いて解析</a:t>
            </a:r>
            <a:endParaRPr lang="en-US" altLang="ja-JP" sz="2800" dirty="0"/>
          </a:p>
          <a:p>
            <a:r>
              <a:rPr lang="ja-JP" altLang="en-US" sz="2800" dirty="0"/>
              <a:t>保持電圧</a:t>
            </a:r>
            <a:r>
              <a:rPr lang="en-US" altLang="ja-JP" sz="2800" dirty="0"/>
              <a:t>200V</a:t>
            </a:r>
            <a:r>
              <a:rPr lang="ja-JP" altLang="en-US" sz="2800" dirty="0"/>
              <a:t>の標準的な電圧時刻歴を与えた</a:t>
            </a:r>
            <a:endParaRPr lang="en-US" altLang="ja-JP" sz="2800" dirty="0"/>
          </a:p>
          <a:p>
            <a:r>
              <a:rPr lang="en-US" altLang="ja-JP" sz="2800" dirty="0"/>
              <a:t>H</a:t>
            </a:r>
            <a:r>
              <a:rPr lang="ja-JP" altLang="en-US" sz="2800" dirty="0"/>
              <a:t>面は絶縁</a:t>
            </a:r>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24</a:t>
            </a:fld>
            <a:endParaRPr lang="ja-JP" altLang="en-US" dirty="0"/>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181" t="8030" r="2728"/>
          <a:stretch/>
        </p:blipFill>
        <p:spPr>
          <a:xfrm>
            <a:off x="3419873" y="656692"/>
            <a:ext cx="5058031" cy="3708000"/>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2525" t="6364" r="11212" b="9546"/>
          <a:stretch/>
        </p:blipFill>
        <p:spPr>
          <a:xfrm>
            <a:off x="439647" y="664621"/>
            <a:ext cx="2852824" cy="3708000"/>
          </a:xfrm>
          <a:prstGeom prst="rect">
            <a:avLst/>
          </a:prstGeom>
        </p:spPr>
      </p:pic>
      <p:sp>
        <p:nvSpPr>
          <p:cNvPr id="8" name="テキスト ボックス 7"/>
          <p:cNvSpPr txBox="1"/>
          <p:nvPr/>
        </p:nvSpPr>
        <p:spPr>
          <a:xfrm>
            <a:off x="770968" y="1959316"/>
            <a:ext cx="947695" cy="646331"/>
          </a:xfrm>
          <a:prstGeom prst="rect">
            <a:avLst/>
          </a:prstGeom>
          <a:noFill/>
        </p:spPr>
        <p:txBody>
          <a:bodyPr wrap="none" rtlCol="0">
            <a:spAutoFit/>
          </a:bodyPr>
          <a:lstStyle/>
          <a:p>
            <a:r>
              <a:rPr lang="en-US" altLang="ja-JP" b="1" dirty="0">
                <a:solidFill>
                  <a:srgbClr val="FFFF00"/>
                </a:solidFill>
              </a:rPr>
              <a:t>A</a:t>
            </a:r>
            <a:r>
              <a:rPr lang="ja-JP" altLang="en-US" b="1" dirty="0">
                <a:solidFill>
                  <a:srgbClr val="FFFF00"/>
                </a:solidFill>
              </a:rPr>
              <a:t>面</a:t>
            </a:r>
            <a:endParaRPr lang="en-US" altLang="ja-JP" b="1" dirty="0">
              <a:solidFill>
                <a:srgbClr val="FFFF00"/>
              </a:solidFill>
            </a:endParaRPr>
          </a:p>
          <a:p>
            <a:r>
              <a:rPr kumimoji="1" lang="ja-JP" altLang="en-US" b="1" dirty="0">
                <a:solidFill>
                  <a:schemeClr val="bg1"/>
                </a:solidFill>
              </a:rPr>
              <a:t>裏：Ｂ面</a:t>
            </a:r>
          </a:p>
        </p:txBody>
      </p:sp>
      <p:sp>
        <p:nvSpPr>
          <p:cNvPr id="9" name="テキスト ボックス 8"/>
          <p:cNvSpPr txBox="1"/>
          <p:nvPr/>
        </p:nvSpPr>
        <p:spPr>
          <a:xfrm>
            <a:off x="1259632" y="1556792"/>
            <a:ext cx="942887" cy="923330"/>
          </a:xfrm>
          <a:prstGeom prst="rect">
            <a:avLst/>
          </a:prstGeom>
          <a:noFill/>
        </p:spPr>
        <p:txBody>
          <a:bodyPr wrap="none" rtlCol="0">
            <a:spAutoFit/>
          </a:bodyPr>
          <a:lstStyle/>
          <a:p>
            <a:r>
              <a:rPr lang="en-US" altLang="ja-JP" b="1" dirty="0">
                <a:solidFill>
                  <a:srgbClr val="FFFF00"/>
                </a:solidFill>
              </a:rPr>
              <a:t>C</a:t>
            </a:r>
            <a:r>
              <a:rPr lang="ja-JP" altLang="en-US" b="1" dirty="0">
                <a:solidFill>
                  <a:srgbClr val="FFFF00"/>
                </a:solidFill>
              </a:rPr>
              <a:t>面</a:t>
            </a:r>
            <a:endParaRPr lang="en-US" altLang="ja-JP" b="1" dirty="0">
              <a:solidFill>
                <a:srgbClr val="FFFF00"/>
              </a:solidFill>
            </a:endParaRPr>
          </a:p>
          <a:p>
            <a:r>
              <a:rPr lang="ja-JP" altLang="en-US" b="1" dirty="0">
                <a:solidFill>
                  <a:schemeClr val="bg1"/>
                </a:solidFill>
              </a:rPr>
              <a:t>裏：Ｄ面</a:t>
            </a:r>
          </a:p>
          <a:p>
            <a:endParaRPr kumimoji="1" lang="ja-JP" altLang="en-US" b="1" dirty="0">
              <a:solidFill>
                <a:srgbClr val="FF0000"/>
              </a:solidFill>
            </a:endParaRPr>
          </a:p>
        </p:txBody>
      </p:sp>
      <p:sp>
        <p:nvSpPr>
          <p:cNvPr id="10" name="テキスト ボックス 9"/>
          <p:cNvSpPr txBox="1"/>
          <p:nvPr/>
        </p:nvSpPr>
        <p:spPr>
          <a:xfrm>
            <a:off x="1684897" y="1196752"/>
            <a:ext cx="914033" cy="923330"/>
          </a:xfrm>
          <a:prstGeom prst="rect">
            <a:avLst/>
          </a:prstGeom>
          <a:noFill/>
        </p:spPr>
        <p:txBody>
          <a:bodyPr wrap="none" rtlCol="0">
            <a:spAutoFit/>
          </a:bodyPr>
          <a:lstStyle/>
          <a:p>
            <a:r>
              <a:rPr lang="ja-JP" altLang="en-US" b="1" dirty="0">
                <a:solidFill>
                  <a:srgbClr val="FFFF00"/>
                </a:solidFill>
              </a:rPr>
              <a:t>Ｅ面</a:t>
            </a:r>
            <a:endParaRPr lang="en-US" altLang="ja-JP" b="1" dirty="0">
              <a:solidFill>
                <a:srgbClr val="FFFF00"/>
              </a:solidFill>
            </a:endParaRPr>
          </a:p>
          <a:p>
            <a:r>
              <a:rPr lang="ja-JP" altLang="en-US" b="1" dirty="0">
                <a:solidFill>
                  <a:schemeClr val="bg1"/>
                </a:solidFill>
              </a:rPr>
              <a:t>裏：Ｆ面</a:t>
            </a:r>
          </a:p>
          <a:p>
            <a:endParaRPr kumimoji="1" lang="ja-JP" altLang="en-US" b="1" dirty="0">
              <a:solidFill>
                <a:srgbClr val="FF0000"/>
              </a:solidFill>
            </a:endParaRPr>
          </a:p>
        </p:txBody>
      </p:sp>
      <p:sp>
        <p:nvSpPr>
          <p:cNvPr id="11" name="テキスト ボックス 10"/>
          <p:cNvSpPr txBox="1"/>
          <p:nvPr/>
        </p:nvSpPr>
        <p:spPr>
          <a:xfrm>
            <a:off x="1951099" y="836712"/>
            <a:ext cx="596638" cy="369332"/>
          </a:xfrm>
          <a:prstGeom prst="rect">
            <a:avLst/>
          </a:prstGeom>
          <a:noFill/>
        </p:spPr>
        <p:txBody>
          <a:bodyPr wrap="none" rtlCol="0">
            <a:spAutoFit/>
          </a:bodyPr>
          <a:lstStyle/>
          <a:p>
            <a:r>
              <a:rPr kumimoji="1" lang="ja-JP" altLang="en-US" b="1" dirty="0">
                <a:solidFill>
                  <a:srgbClr val="FFFF00"/>
                </a:solidFill>
              </a:rPr>
              <a:t>Ｇ面</a:t>
            </a:r>
          </a:p>
        </p:txBody>
      </p:sp>
    </p:spTree>
    <p:extLst>
      <p:ext uri="{BB962C8B-B14F-4D97-AF65-F5344CB8AC3E}">
        <p14:creationId xmlns:p14="http://schemas.microsoft.com/office/powerpoint/2010/main" val="2919790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４枚</a:t>
            </a:r>
            <a:r>
              <a:rPr kumimoji="1" lang="en-US" altLang="ja-JP" dirty="0"/>
              <a:t>BOX</a:t>
            </a:r>
            <a:r>
              <a:rPr kumimoji="1" lang="ja-JP" altLang="en-US" dirty="0"/>
              <a:t>の解析（流速依存性の考慮）</a:t>
            </a:r>
          </a:p>
        </p:txBody>
      </p:sp>
      <p:sp>
        <p:nvSpPr>
          <p:cNvPr id="3" name="コンテンツ プレースホルダー 2"/>
          <p:cNvSpPr>
            <a:spLocks noGrp="1"/>
          </p:cNvSpPr>
          <p:nvPr>
            <p:ph idx="1"/>
          </p:nvPr>
        </p:nvSpPr>
        <p:spPr>
          <a:xfrm>
            <a:off x="251520" y="620688"/>
            <a:ext cx="8892480" cy="5757862"/>
          </a:xfrm>
        </p:spPr>
        <p:txBody>
          <a:bodyPr/>
          <a:lstStyle/>
          <a:p>
            <a:r>
              <a:rPr lang="ja-JP" altLang="en-US" dirty="0"/>
              <a:t>２種類の塗膜析出パラメータを用いる（提案手法）</a:t>
            </a:r>
            <a:br>
              <a:rPr lang="en-US" altLang="ja-JP" dirty="0"/>
            </a:br>
            <a:r>
              <a:rPr lang="en-US" altLang="ja-JP" dirty="0"/>
              <a:t>	</a:t>
            </a:r>
            <a:r>
              <a:rPr kumimoji="1" lang="en-US" altLang="ja-JP" sz="2800" dirty="0"/>
              <a:t>A</a:t>
            </a:r>
            <a:r>
              <a:rPr kumimoji="1" lang="ja-JP" altLang="en-US" sz="2800" dirty="0"/>
              <a:t>面</a:t>
            </a:r>
            <a:r>
              <a:rPr lang="ja-JP" altLang="en-US" sz="2800" dirty="0"/>
              <a:t>：撹拌流速あり</a:t>
            </a:r>
            <a:r>
              <a:rPr kumimoji="1" lang="ja-JP" altLang="en-US" sz="2800" dirty="0"/>
              <a:t>の塗膜析出パラメータを与える</a:t>
            </a:r>
            <a:r>
              <a:rPr kumimoji="1" lang="en-US" altLang="ja-JP" sz="2800" dirty="0"/>
              <a:t>	B~G</a:t>
            </a:r>
            <a:r>
              <a:rPr kumimoji="1" lang="ja-JP" altLang="en-US" sz="2800" dirty="0"/>
              <a:t>面：撹拌流速なしの塗膜析出パラメータを与える</a:t>
            </a:r>
            <a:br>
              <a:rPr kumimoji="1" lang="en-US" altLang="ja-JP" sz="2800" dirty="0"/>
            </a:br>
            <a:endParaRPr lang="en-US" altLang="ja-JP" dirty="0"/>
          </a:p>
          <a:p>
            <a:endParaRPr kumimoji="1" lang="en-US" altLang="ja-JP" dirty="0"/>
          </a:p>
          <a:p>
            <a:endParaRPr lang="en-US" altLang="ja-JP" dirty="0"/>
          </a:p>
          <a:p>
            <a:pPr marL="0" indent="0">
              <a:buNone/>
            </a:pPr>
            <a:endParaRPr lang="en-US" altLang="ja-JP" dirty="0"/>
          </a:p>
          <a:p>
            <a:pPr marL="0" indent="0">
              <a:buNone/>
            </a:pPr>
            <a:endParaRPr lang="en-US" altLang="ja-JP" dirty="0"/>
          </a:p>
          <a:p>
            <a:r>
              <a:rPr lang="ja-JP" altLang="en-US" dirty="0"/>
              <a:t>単一の塗膜析出パラメータを用いる（昨年の手法）</a:t>
            </a:r>
            <a:br>
              <a:rPr lang="en-US" altLang="ja-JP" dirty="0"/>
            </a:br>
            <a:r>
              <a:rPr lang="en-US" altLang="ja-JP" dirty="0"/>
              <a:t>	</a:t>
            </a:r>
            <a:r>
              <a:rPr lang="en-US" altLang="ja-JP" sz="2800" dirty="0"/>
              <a:t>A~G</a:t>
            </a:r>
            <a:r>
              <a:rPr lang="ja-JP" altLang="en-US" sz="2800" dirty="0"/>
              <a:t>面：撹拌流速ありの塗膜析出パラメータを与える</a:t>
            </a:r>
            <a:endParaRPr lang="en-US" altLang="ja-JP" sz="2800"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25</a:t>
            </a:fld>
            <a:endParaRPr lang="ja-JP" altLang="en-US" dirty="0"/>
          </a:p>
        </p:txBody>
      </p:sp>
      <p:sp>
        <p:nvSpPr>
          <p:cNvPr id="5" name="テキスト ボックス 4"/>
          <p:cNvSpPr txBox="1"/>
          <p:nvPr/>
        </p:nvSpPr>
        <p:spPr>
          <a:xfrm>
            <a:off x="1693421" y="2769608"/>
            <a:ext cx="646331" cy="646331"/>
          </a:xfrm>
          <a:prstGeom prst="rect">
            <a:avLst/>
          </a:prstGeom>
          <a:noFill/>
        </p:spPr>
        <p:txBody>
          <a:bodyPr wrap="none" rtlCol="0">
            <a:spAutoFit/>
          </a:bodyPr>
          <a:lstStyle/>
          <a:p>
            <a:r>
              <a:rPr kumimoji="1" lang="ja-JP" altLang="en-US" sz="3600" dirty="0"/>
              <a:t>図</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2525" t="6364" r="11212" b="30518"/>
          <a:stretch/>
        </p:blipFill>
        <p:spPr>
          <a:xfrm>
            <a:off x="783072" y="2085944"/>
            <a:ext cx="2852824" cy="2783216"/>
          </a:xfrm>
          <a:prstGeom prst="rect">
            <a:avLst/>
          </a:prstGeom>
        </p:spPr>
      </p:pic>
      <p:sp>
        <p:nvSpPr>
          <p:cNvPr id="7" name="テキスト ボックス 6"/>
          <p:cNvSpPr txBox="1"/>
          <p:nvPr/>
        </p:nvSpPr>
        <p:spPr>
          <a:xfrm>
            <a:off x="1114393" y="3380639"/>
            <a:ext cx="947695" cy="646331"/>
          </a:xfrm>
          <a:prstGeom prst="rect">
            <a:avLst/>
          </a:prstGeom>
          <a:noFill/>
        </p:spPr>
        <p:txBody>
          <a:bodyPr wrap="none" rtlCol="0">
            <a:spAutoFit/>
          </a:bodyPr>
          <a:lstStyle/>
          <a:p>
            <a:r>
              <a:rPr lang="en-US" altLang="ja-JP" b="1" dirty="0">
                <a:solidFill>
                  <a:srgbClr val="FFFF00"/>
                </a:solidFill>
              </a:rPr>
              <a:t>A</a:t>
            </a:r>
            <a:r>
              <a:rPr lang="ja-JP" altLang="en-US" b="1" dirty="0">
                <a:solidFill>
                  <a:srgbClr val="FFFF00"/>
                </a:solidFill>
              </a:rPr>
              <a:t>面</a:t>
            </a:r>
            <a:endParaRPr lang="en-US" altLang="ja-JP" b="1" dirty="0">
              <a:solidFill>
                <a:srgbClr val="FFFF00"/>
              </a:solidFill>
            </a:endParaRPr>
          </a:p>
          <a:p>
            <a:r>
              <a:rPr kumimoji="1" lang="ja-JP" altLang="en-US" b="1" dirty="0">
                <a:solidFill>
                  <a:schemeClr val="bg1"/>
                </a:solidFill>
              </a:rPr>
              <a:t>裏：Ｂ面</a:t>
            </a:r>
          </a:p>
        </p:txBody>
      </p:sp>
      <p:sp>
        <p:nvSpPr>
          <p:cNvPr id="8" name="テキスト ボックス 7"/>
          <p:cNvSpPr txBox="1"/>
          <p:nvPr/>
        </p:nvSpPr>
        <p:spPr>
          <a:xfrm>
            <a:off x="1603057" y="2978115"/>
            <a:ext cx="942887" cy="923330"/>
          </a:xfrm>
          <a:prstGeom prst="rect">
            <a:avLst/>
          </a:prstGeom>
          <a:noFill/>
        </p:spPr>
        <p:txBody>
          <a:bodyPr wrap="none" rtlCol="0">
            <a:spAutoFit/>
          </a:bodyPr>
          <a:lstStyle/>
          <a:p>
            <a:r>
              <a:rPr lang="en-US" altLang="ja-JP" b="1" dirty="0">
                <a:solidFill>
                  <a:srgbClr val="FFFF00"/>
                </a:solidFill>
              </a:rPr>
              <a:t>C</a:t>
            </a:r>
            <a:r>
              <a:rPr lang="ja-JP" altLang="en-US" b="1" dirty="0">
                <a:solidFill>
                  <a:srgbClr val="FFFF00"/>
                </a:solidFill>
              </a:rPr>
              <a:t>面</a:t>
            </a:r>
            <a:endParaRPr lang="en-US" altLang="ja-JP" b="1" dirty="0">
              <a:solidFill>
                <a:srgbClr val="FFFF00"/>
              </a:solidFill>
            </a:endParaRPr>
          </a:p>
          <a:p>
            <a:r>
              <a:rPr lang="ja-JP" altLang="en-US" b="1" dirty="0">
                <a:solidFill>
                  <a:schemeClr val="bg1"/>
                </a:solidFill>
              </a:rPr>
              <a:t>裏：Ｄ面</a:t>
            </a:r>
          </a:p>
          <a:p>
            <a:endParaRPr kumimoji="1" lang="ja-JP" altLang="en-US" b="1" dirty="0">
              <a:solidFill>
                <a:srgbClr val="FF0000"/>
              </a:solidFill>
            </a:endParaRPr>
          </a:p>
        </p:txBody>
      </p:sp>
      <p:sp>
        <p:nvSpPr>
          <p:cNvPr id="9" name="テキスト ボックス 8"/>
          <p:cNvSpPr txBox="1"/>
          <p:nvPr/>
        </p:nvSpPr>
        <p:spPr>
          <a:xfrm>
            <a:off x="2028322" y="2618075"/>
            <a:ext cx="914033" cy="923330"/>
          </a:xfrm>
          <a:prstGeom prst="rect">
            <a:avLst/>
          </a:prstGeom>
          <a:noFill/>
        </p:spPr>
        <p:txBody>
          <a:bodyPr wrap="none" rtlCol="0">
            <a:spAutoFit/>
          </a:bodyPr>
          <a:lstStyle/>
          <a:p>
            <a:r>
              <a:rPr lang="ja-JP" altLang="en-US" b="1" dirty="0">
                <a:solidFill>
                  <a:srgbClr val="FFFF00"/>
                </a:solidFill>
              </a:rPr>
              <a:t>Ｅ面</a:t>
            </a:r>
            <a:endParaRPr lang="en-US" altLang="ja-JP" b="1" dirty="0">
              <a:solidFill>
                <a:srgbClr val="FFFF00"/>
              </a:solidFill>
            </a:endParaRPr>
          </a:p>
          <a:p>
            <a:r>
              <a:rPr lang="ja-JP" altLang="en-US" b="1" dirty="0">
                <a:solidFill>
                  <a:schemeClr val="bg1"/>
                </a:solidFill>
              </a:rPr>
              <a:t>裏：Ｆ面</a:t>
            </a:r>
          </a:p>
          <a:p>
            <a:endParaRPr kumimoji="1" lang="ja-JP" altLang="en-US" b="1" dirty="0">
              <a:solidFill>
                <a:srgbClr val="FF0000"/>
              </a:solidFill>
            </a:endParaRPr>
          </a:p>
        </p:txBody>
      </p:sp>
      <p:sp>
        <p:nvSpPr>
          <p:cNvPr id="10" name="テキスト ボックス 9"/>
          <p:cNvSpPr txBox="1"/>
          <p:nvPr/>
        </p:nvSpPr>
        <p:spPr>
          <a:xfrm>
            <a:off x="2294524" y="2258035"/>
            <a:ext cx="596638" cy="369332"/>
          </a:xfrm>
          <a:prstGeom prst="rect">
            <a:avLst/>
          </a:prstGeom>
          <a:noFill/>
        </p:spPr>
        <p:txBody>
          <a:bodyPr wrap="none" rtlCol="0">
            <a:spAutoFit/>
          </a:bodyPr>
          <a:lstStyle/>
          <a:p>
            <a:r>
              <a:rPr kumimoji="1" lang="ja-JP" altLang="en-US" b="1" dirty="0">
                <a:solidFill>
                  <a:srgbClr val="FFFF00"/>
                </a:solidFill>
              </a:rPr>
              <a:t>Ｇ面</a:t>
            </a:r>
          </a:p>
        </p:txBody>
      </p:sp>
      <mc:AlternateContent xmlns:mc="http://schemas.openxmlformats.org/markup-compatibility/2006" xmlns:a14="http://schemas.microsoft.com/office/drawing/2010/main">
        <mc:Choice Requires="a14">
          <p:sp>
            <p:nvSpPr>
              <p:cNvPr id="11" name="正方形/長方形 10"/>
              <p:cNvSpPr/>
              <p:nvPr/>
            </p:nvSpPr>
            <p:spPr>
              <a:xfrm>
                <a:off x="3779912" y="2475976"/>
                <a:ext cx="5400600" cy="1998304"/>
              </a:xfrm>
              <a:prstGeom prst="rect">
                <a:avLst/>
              </a:prstGeom>
              <a:noFill/>
            </p:spPr>
            <p:txBody>
              <a:bodyPr wrap="square">
                <a:spAutoFit/>
              </a:bodyPr>
              <a:lstStyle/>
              <a:p>
                <a:r>
                  <a:rPr lang="ja-JP" altLang="en-US" sz="2400" dirty="0">
                    <a:latin typeface="Cambria Math"/>
                  </a:rPr>
                  <a:t>塗膜析出モデルの有効電流比</a:t>
                </a:r>
                <a:endParaRPr lang="en-US" altLang="ja-JP" sz="2400" dirty="0">
                  <a:latin typeface="Cambria Math"/>
                </a:endParaRPr>
              </a:p>
              <a:p>
                <a:pPr/>
                <a14:m>
                  <m:oMathPara xmlns:m="http://schemas.openxmlformats.org/officeDocument/2006/math">
                    <m:oMathParaPr>
                      <m:jc m:val="centerGroup"/>
                    </m:oMathParaPr>
                    <m:oMath xmlns:m="http://schemas.openxmlformats.org/officeDocument/2006/math">
                      <m:r>
                        <a:rPr lang="en-US" altLang="ja-JP" sz="2400" i="1" smtClean="0">
                          <a:latin typeface="Cambria Math"/>
                        </a:rPr>
                        <m:t>𝛽</m:t>
                      </m:r>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a:rPr>
                                <m:t>𝑗</m:t>
                              </m:r>
                            </m:e>
                            <m:sub>
                              <m:r>
                                <m:rPr>
                                  <m:sty m:val="p"/>
                                </m:rPr>
                                <a:rPr lang="en-US" altLang="ja-JP" sz="2400">
                                  <a:latin typeface="Cambria Math"/>
                                </a:rPr>
                                <m:t>cat</m:t>
                              </m:r>
                            </m:sub>
                          </m:sSub>
                          <m:r>
                            <a:rPr lang="en-US" altLang="ja-JP" sz="2400">
                              <a:latin typeface="Cambria Math"/>
                            </a:rPr>
                            <m:t>, </m:t>
                          </m:r>
                          <m:r>
                            <m:rPr>
                              <m:sty m:val="p"/>
                            </m:rPr>
                            <a:rPr lang="en-US" altLang="ja-JP" sz="2400">
                              <a:latin typeface="Cambria Math"/>
                            </a:rPr>
                            <m:t>Δ</m:t>
                          </m:r>
                          <m:sSub>
                            <m:sSubPr>
                              <m:ctrlPr>
                                <a:rPr lang="en-US" altLang="ja-JP" sz="2400" i="1">
                                  <a:latin typeface="Cambria Math" panose="02040503050406030204" pitchFamily="18" charset="0"/>
                                </a:rPr>
                              </m:ctrlPr>
                            </m:sSubPr>
                            <m:e>
                              <m:r>
                                <a:rPr lang="en-US" altLang="ja-JP" sz="2400" i="1">
                                  <a:latin typeface="Cambria Math"/>
                                </a:rPr>
                                <m:t>𝜙</m:t>
                              </m:r>
                            </m:e>
                            <m:sub>
                              <m:r>
                                <m:rPr>
                                  <m:sty m:val="p"/>
                                </m:rPr>
                                <a:rPr lang="en-US" altLang="ja-JP" sz="2400">
                                  <a:latin typeface="Cambria Math"/>
                                </a:rPr>
                                <m:t>pai</m:t>
                              </m:r>
                            </m:sub>
                          </m:sSub>
                        </m:e>
                      </m:d>
                      <m:r>
                        <a:rPr lang="en-US" altLang="ja-JP" sz="2400">
                          <a:latin typeface="Cambria Math"/>
                        </a:rPr>
                        <m:t>=1−</m:t>
                      </m:r>
                      <m:sSub>
                        <m:sSubPr>
                          <m:ctrlPr>
                            <a:rPr lang="en-US" altLang="ja-JP" sz="2400" i="1">
                              <a:latin typeface="Cambria Math" panose="02040503050406030204" pitchFamily="18" charset="0"/>
                            </a:rPr>
                          </m:ctrlPr>
                        </m:sSubPr>
                        <m:e>
                          <m:r>
                            <a:rPr lang="en-US" altLang="ja-JP" sz="2400" i="1">
                              <a:latin typeface="Cambria Math"/>
                            </a:rPr>
                            <m:t>𝛽</m:t>
                          </m:r>
                        </m:e>
                        <m:sub>
                          <m:r>
                            <a:rPr lang="en-US" altLang="ja-JP" sz="2400" i="1">
                              <a:latin typeface="Cambria Math"/>
                            </a:rPr>
                            <m:t>1</m:t>
                          </m:r>
                        </m:sub>
                      </m:sSub>
                      <m:r>
                        <m:rPr>
                          <m:sty m:val="p"/>
                        </m:rPr>
                        <a:rPr lang="en-US" altLang="ja-JP" sz="2400">
                          <a:latin typeface="Cambria Math"/>
                        </a:rPr>
                        <m:t>exp</m:t>
                      </m:r>
                      <m:r>
                        <a:rPr lang="en-US" altLang="ja-JP" sz="2400">
                          <a:latin typeface="Cambria Math"/>
                        </a:rPr>
                        <m:t>(</m:t>
                      </m:r>
                      <m:sSub>
                        <m:sSubPr>
                          <m:ctrlPr>
                            <a:rPr lang="en-US" altLang="ja-JP" sz="2400" i="1">
                              <a:latin typeface="Cambria Math" panose="02040503050406030204" pitchFamily="18" charset="0"/>
                            </a:rPr>
                          </m:ctrlPr>
                        </m:sSubPr>
                        <m:e>
                          <m:r>
                            <a:rPr lang="en-US" altLang="ja-JP" sz="2400" i="1">
                              <a:latin typeface="Cambria Math"/>
                            </a:rPr>
                            <m:t>𝛽</m:t>
                          </m:r>
                        </m:e>
                        <m:sub>
                          <m:r>
                            <a:rPr lang="en-US" altLang="ja-JP" sz="2400" i="1">
                              <a:latin typeface="Cambria Math"/>
                            </a:rPr>
                            <m:t>2</m:t>
                          </m:r>
                        </m:sub>
                      </m:sSub>
                      <m:sSub>
                        <m:sSubPr>
                          <m:ctrlPr>
                            <a:rPr lang="en-US" altLang="ja-JP" sz="2400" i="1">
                              <a:latin typeface="Cambria Math" panose="02040503050406030204" pitchFamily="18" charset="0"/>
                            </a:rPr>
                          </m:ctrlPr>
                        </m:sSubPr>
                        <m:e>
                          <m:r>
                            <a:rPr lang="en-US" altLang="ja-JP" sz="2400" i="1">
                              <a:latin typeface="Cambria Math"/>
                            </a:rPr>
                            <m:t>𝑗</m:t>
                          </m:r>
                        </m:e>
                        <m:sub>
                          <m:r>
                            <m:rPr>
                              <m:sty m:val="p"/>
                            </m:rPr>
                            <a:rPr lang="en-US" altLang="ja-JP" sz="2400">
                              <a:latin typeface="Cambria Math"/>
                            </a:rPr>
                            <m:t>cat</m:t>
                          </m:r>
                        </m:sub>
                      </m:sSub>
                      <m:r>
                        <m:rPr>
                          <m:sty m:val="p"/>
                        </m:rPr>
                        <a:rPr lang="en-US" altLang="ja-JP" sz="2400">
                          <a:latin typeface="Cambria Math"/>
                        </a:rPr>
                        <m:t>Δ</m:t>
                      </m:r>
                      <m:sSub>
                        <m:sSubPr>
                          <m:ctrlPr>
                            <a:rPr lang="en-US" altLang="ja-JP" sz="2400" i="1">
                              <a:latin typeface="Cambria Math" panose="02040503050406030204" pitchFamily="18" charset="0"/>
                            </a:rPr>
                          </m:ctrlPr>
                        </m:sSubPr>
                        <m:e>
                          <m:r>
                            <a:rPr lang="en-US" altLang="ja-JP" sz="2400" i="1">
                              <a:latin typeface="Cambria Math"/>
                            </a:rPr>
                            <m:t>𝜙</m:t>
                          </m:r>
                        </m:e>
                        <m:sub>
                          <m:r>
                            <m:rPr>
                              <m:sty m:val="p"/>
                            </m:rPr>
                            <a:rPr lang="en-US" altLang="ja-JP" sz="2400">
                              <a:latin typeface="Cambria Math"/>
                            </a:rPr>
                            <m:t>pai</m:t>
                          </m:r>
                        </m:sub>
                      </m:sSub>
                      <m:r>
                        <a:rPr lang="en-US" altLang="ja-JP" sz="2400" i="1">
                          <a:latin typeface="Cambria Math"/>
                        </a:rPr>
                        <m:t>)</m:t>
                      </m:r>
                    </m:oMath>
                  </m:oMathPara>
                </a14:m>
                <a:endParaRPr lang="en-US" altLang="ja-JP" sz="2400" i="1" dirty="0"/>
              </a:p>
              <a:p>
                <a:r>
                  <a:rPr lang="ja-JP" altLang="en-US" sz="2400" dirty="0"/>
                  <a:t>撹拌流速ありと撹拌流速なしの場合の</a:t>
                </a:r>
                <a:endParaRPr lang="en-US" altLang="ja-JP" sz="2400" dirty="0"/>
              </a:p>
              <a:p>
                <a:r>
                  <a:rPr lang="ja-JP" altLang="en-US" sz="2400" dirty="0"/>
                  <a:t>それぞれ実験して求めたパラメータを</a:t>
                </a:r>
                <a:endParaRPr lang="en-US" altLang="ja-JP" sz="2400" dirty="0"/>
              </a:p>
              <a:p>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a:rPr>
                          <m:t>𝛽</m:t>
                        </m:r>
                      </m:e>
                      <m:sub>
                        <m:r>
                          <a:rPr lang="en-US" altLang="ja-JP" sz="2400" i="1">
                            <a:latin typeface="Cambria Math"/>
                          </a:rPr>
                          <m:t>1</m:t>
                        </m:r>
                      </m:sub>
                    </m:sSub>
                  </m:oMath>
                </a14:m>
                <a:r>
                  <a:rPr lang="ja-JP" altLang="en-US" sz="2400" dirty="0"/>
                  <a:t>，</a:t>
                </a:r>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a:rPr>
                          <m:t>𝛽</m:t>
                        </m:r>
                      </m:e>
                      <m:sub>
                        <m:r>
                          <a:rPr lang="en-US" altLang="ja-JP" sz="2400" b="0" i="1" smtClean="0">
                            <a:latin typeface="Cambria Math"/>
                          </a:rPr>
                          <m:t>2</m:t>
                        </m:r>
                      </m:sub>
                    </m:sSub>
                  </m:oMath>
                </a14:m>
                <a:r>
                  <a:rPr lang="ja-JP" altLang="en-US" sz="2400" dirty="0"/>
                  <a:t>に与える</a:t>
                </a:r>
                <a:endParaRPr lang="en-US" altLang="ja-JP" sz="24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3779912" y="2475976"/>
                <a:ext cx="5400600" cy="1998304"/>
              </a:xfrm>
              <a:prstGeom prst="rect">
                <a:avLst/>
              </a:prstGeom>
              <a:blipFill rotWithShape="1">
                <a:blip r:embed="rId4"/>
                <a:stretch>
                  <a:fillRect l="-1693" t="-3354" b="-518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9958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４枚</a:t>
            </a:r>
            <a:r>
              <a:rPr lang="en-US" altLang="ja-JP" dirty="0"/>
              <a:t>BOX</a:t>
            </a:r>
            <a:r>
              <a:rPr lang="ja-JP" altLang="en-US" dirty="0"/>
              <a:t>の解析結果（膜厚）</a:t>
            </a:r>
            <a:endParaRPr kumimoji="1" lang="ja-JP" altLang="en-US" dirty="0"/>
          </a:p>
        </p:txBody>
      </p:sp>
      <p:sp>
        <p:nvSpPr>
          <p:cNvPr id="3" name="コンテンツ プレースホルダー 2"/>
          <p:cNvSpPr>
            <a:spLocks noGrp="1"/>
          </p:cNvSpPr>
          <p:nvPr>
            <p:ph idx="1"/>
          </p:nvPr>
        </p:nvSpPr>
        <p:spPr>
          <a:xfrm>
            <a:off x="199870" y="692696"/>
            <a:ext cx="8944130" cy="5253362"/>
          </a:xfrm>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lang="ja-JP" altLang="en-US" dirty="0"/>
              <a:t>昨年の手法では</a:t>
            </a:r>
            <a:r>
              <a:rPr lang="en-US" altLang="ja-JP" dirty="0"/>
              <a:t>BOX</a:t>
            </a:r>
            <a:r>
              <a:rPr lang="ja-JP" altLang="en-US" dirty="0"/>
              <a:t>の奥の面で膜厚を</a:t>
            </a:r>
            <a:br>
              <a:rPr lang="en-US" altLang="ja-JP" dirty="0"/>
            </a:br>
            <a:r>
              <a:rPr lang="ja-JP" altLang="en-US" dirty="0"/>
              <a:t>小さく見積もっている</a:t>
            </a:r>
            <a:endParaRPr kumimoji="1" lang="en-US" altLang="ja-JP" dirty="0"/>
          </a:p>
          <a:p>
            <a:r>
              <a:rPr kumimoji="1" lang="ja-JP" altLang="en-US" dirty="0"/>
              <a:t>流速依存性の考慮により最終膜厚の</a:t>
            </a:r>
            <a:r>
              <a:rPr lang="ja-JP" altLang="en-US" dirty="0"/>
              <a:t>精度</a:t>
            </a:r>
            <a:r>
              <a:rPr kumimoji="1" lang="ja-JP" altLang="en-US" dirty="0"/>
              <a:t>改善</a:t>
            </a:r>
            <a:endParaRPr kumimoji="1" lang="en-US" altLang="ja-JP" dirty="0"/>
          </a:p>
          <a:p>
            <a:r>
              <a:rPr lang="en-US" altLang="ja-JP" dirty="0"/>
              <a:t>F, G</a:t>
            </a:r>
            <a:r>
              <a:rPr lang="ja-JP" altLang="en-US" dirty="0"/>
              <a:t>面の析出開始時刻に改善の余地あり</a:t>
            </a:r>
            <a:endParaRPr kumimoji="1" lang="ja-JP" altLang="en-US" dirty="0"/>
          </a:p>
        </p:txBody>
      </p:sp>
      <p:sp>
        <p:nvSpPr>
          <p:cNvPr id="4" name="スライド番号プレースホルダー 3"/>
          <p:cNvSpPr>
            <a:spLocks noGrp="1"/>
          </p:cNvSpPr>
          <p:nvPr>
            <p:ph type="sldNum" sz="quarter" idx="4"/>
          </p:nvPr>
        </p:nvSpPr>
        <p:spPr>
          <a:xfrm>
            <a:off x="4037625" y="6400384"/>
            <a:ext cx="1054894" cy="196968"/>
          </a:xfrm>
        </p:spPr>
        <p:txBody>
          <a:bodyPr/>
          <a:lstStyle/>
          <a:p>
            <a:r>
              <a:rPr lang="en-US" altLang="ja-JP"/>
              <a:t>P. </a:t>
            </a:r>
            <a:fld id="{F8FDF831-B0A3-4B44-A20D-7581D5587101}" type="slidenum">
              <a:rPr lang="ja-JP" altLang="en-US" smtClean="0"/>
              <a:pPr/>
              <a:t>26</a:t>
            </a:fld>
            <a:endParaRPr lang="ja-JP" altLang="en-US" dirty="0"/>
          </a:p>
        </p:txBody>
      </p:sp>
      <p:sp>
        <p:nvSpPr>
          <p:cNvPr id="8" name="テキスト ボックス 7"/>
          <p:cNvSpPr txBox="1"/>
          <p:nvPr/>
        </p:nvSpPr>
        <p:spPr>
          <a:xfrm>
            <a:off x="3385160" y="1602415"/>
            <a:ext cx="538768" cy="369332"/>
          </a:xfrm>
          <a:prstGeom prst="rect">
            <a:avLst/>
          </a:prstGeom>
          <a:noFill/>
        </p:spPr>
        <p:txBody>
          <a:bodyPr wrap="square" rtlCol="0">
            <a:spAutoFit/>
          </a:bodyPr>
          <a:lstStyle/>
          <a:p>
            <a:r>
              <a:rPr kumimoji="1" lang="en-US" altLang="ja-JP" b="1" dirty="0">
                <a:solidFill>
                  <a:srgbClr val="92D050"/>
                </a:solidFill>
              </a:rPr>
              <a:t>B</a:t>
            </a:r>
            <a:r>
              <a:rPr kumimoji="1" lang="en-US" altLang="ja-JP" b="1" dirty="0"/>
              <a:t>,</a:t>
            </a:r>
            <a:r>
              <a:rPr kumimoji="1" lang="en-US" altLang="ja-JP" b="1" dirty="0">
                <a:solidFill>
                  <a:srgbClr val="0070C0"/>
                </a:solidFill>
              </a:rPr>
              <a:t>C</a:t>
            </a:r>
            <a:endParaRPr kumimoji="1" lang="ja-JP" altLang="en-US" b="1" dirty="0">
              <a:solidFill>
                <a:srgbClr val="0070C0"/>
              </a:solidFill>
            </a:endParaRPr>
          </a:p>
        </p:txBody>
      </p:sp>
      <p:sp>
        <p:nvSpPr>
          <p:cNvPr id="10" name="テキスト ボックス 9"/>
          <p:cNvSpPr txBox="1"/>
          <p:nvPr/>
        </p:nvSpPr>
        <p:spPr>
          <a:xfrm>
            <a:off x="3635896" y="2626904"/>
            <a:ext cx="514885" cy="369332"/>
          </a:xfrm>
          <a:prstGeom prst="rect">
            <a:avLst/>
          </a:prstGeom>
          <a:noFill/>
        </p:spPr>
        <p:txBody>
          <a:bodyPr wrap="none" rtlCol="0">
            <a:spAutoFit/>
          </a:bodyPr>
          <a:lstStyle/>
          <a:p>
            <a:r>
              <a:rPr kumimoji="1" lang="en-US" altLang="ja-JP" b="1" dirty="0">
                <a:solidFill>
                  <a:srgbClr val="FFFF00"/>
                </a:solidFill>
              </a:rPr>
              <a:t>F</a:t>
            </a:r>
            <a:r>
              <a:rPr kumimoji="1" lang="en-US" altLang="ja-JP" b="1" dirty="0"/>
              <a:t>,G</a:t>
            </a:r>
            <a:endParaRPr kumimoji="1" lang="ja-JP" altLang="en-US" b="1" dirty="0"/>
          </a:p>
        </p:txBody>
      </p:sp>
      <p:sp>
        <p:nvSpPr>
          <p:cNvPr id="11" name="テキスト ボックス 10"/>
          <p:cNvSpPr txBox="1"/>
          <p:nvPr/>
        </p:nvSpPr>
        <p:spPr>
          <a:xfrm>
            <a:off x="7769852" y="1042728"/>
            <a:ext cx="330540" cy="369332"/>
          </a:xfrm>
          <a:prstGeom prst="rect">
            <a:avLst/>
          </a:prstGeom>
          <a:noFill/>
        </p:spPr>
        <p:txBody>
          <a:bodyPr wrap="none" rtlCol="0">
            <a:spAutoFit/>
          </a:bodyPr>
          <a:lstStyle/>
          <a:p>
            <a:r>
              <a:rPr lang="en-US" altLang="ja-JP" b="1" dirty="0">
                <a:solidFill>
                  <a:srgbClr val="FF0000"/>
                </a:solidFill>
              </a:rPr>
              <a:t>A</a:t>
            </a:r>
            <a:endParaRPr kumimoji="1" lang="ja-JP" altLang="en-US" b="1" dirty="0">
              <a:solidFill>
                <a:srgbClr val="FF0000"/>
              </a:solidFill>
            </a:endParaRPr>
          </a:p>
        </p:txBody>
      </p:sp>
      <p:sp>
        <p:nvSpPr>
          <p:cNvPr id="14" name="テキスト ボックス 13"/>
          <p:cNvSpPr txBox="1"/>
          <p:nvPr/>
        </p:nvSpPr>
        <p:spPr>
          <a:xfrm>
            <a:off x="3628273" y="1978832"/>
            <a:ext cx="511679" cy="369332"/>
          </a:xfrm>
          <a:prstGeom prst="rect">
            <a:avLst/>
          </a:prstGeom>
          <a:noFill/>
        </p:spPr>
        <p:txBody>
          <a:bodyPr wrap="none" rtlCol="0">
            <a:spAutoFit/>
          </a:bodyPr>
          <a:lstStyle/>
          <a:p>
            <a:r>
              <a:rPr kumimoji="1" lang="en-US" altLang="ja-JP" b="1" dirty="0">
                <a:solidFill>
                  <a:srgbClr val="CD03B5"/>
                </a:solidFill>
              </a:rPr>
              <a:t>D</a:t>
            </a:r>
            <a:r>
              <a:rPr kumimoji="1" lang="en-US" altLang="ja-JP" b="1" dirty="0"/>
              <a:t>,</a:t>
            </a:r>
            <a:r>
              <a:rPr kumimoji="1" lang="en-US" altLang="ja-JP" b="1" dirty="0">
                <a:solidFill>
                  <a:srgbClr val="00B0F0"/>
                </a:solidFill>
              </a:rPr>
              <a:t>E</a:t>
            </a:r>
            <a:endParaRPr kumimoji="1" lang="ja-JP" altLang="en-US" b="1" dirty="0">
              <a:solidFill>
                <a:srgbClr val="00B0F0"/>
              </a:solidFill>
            </a:endParaRPr>
          </a:p>
        </p:txBody>
      </p:sp>
      <mc:AlternateContent xmlns:mc="http://schemas.openxmlformats.org/markup-compatibility/2006" xmlns:a14="http://schemas.microsoft.com/office/drawing/2010/main">
        <mc:Choice Requires="a14">
          <p:sp>
            <p:nvSpPr>
              <p:cNvPr id="26" name="正方形/長方形 25"/>
              <p:cNvSpPr/>
              <p:nvPr/>
            </p:nvSpPr>
            <p:spPr>
              <a:xfrm>
                <a:off x="1475656" y="3749415"/>
                <a:ext cx="2447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2400" b="0" i="0" smtClean="0">
                          <a:latin typeface="Cambria Math"/>
                        </a:rPr>
                        <m:t>RMSE</m:t>
                      </m:r>
                      <m:r>
                        <a:rPr lang="en-US" altLang="ja-JP" sz="2400" b="0" i="1" smtClean="0">
                          <a:latin typeface="Cambria Math"/>
                        </a:rPr>
                        <m:t>=</m:t>
                      </m:r>
                      <m:r>
                        <a:rPr lang="en-US" altLang="ja-JP" sz="2400" i="1">
                          <a:latin typeface="Cambria Math"/>
                        </a:rPr>
                        <m:t>1.40</m:t>
                      </m:r>
                      <m:r>
                        <m:rPr>
                          <m:sty m:val="p"/>
                        </m:rPr>
                        <a:rPr lang="en-US" altLang="ja-JP" sz="2400" b="0" i="0" smtClean="0">
                          <a:latin typeface="Cambria Math"/>
                        </a:rPr>
                        <m:t>μm</m:t>
                      </m:r>
                    </m:oMath>
                  </m:oMathPara>
                </a14:m>
                <a:endParaRPr lang="ja-JP" altLang="en-US" sz="24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1475656" y="3749415"/>
                <a:ext cx="2447529" cy="461665"/>
              </a:xfrm>
              <a:prstGeom prst="rect">
                <a:avLst/>
              </a:prstGeom>
              <a:blipFill rotWithShape="1">
                <a:blip r:embed="rId3"/>
                <a:stretch>
                  <a:fillRect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5868144" y="3779032"/>
                <a:ext cx="24475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2400" b="0" i="0" smtClean="0">
                          <a:latin typeface="Cambria Math"/>
                        </a:rPr>
                        <m:t>RMSE</m:t>
                      </m:r>
                      <m:r>
                        <a:rPr lang="en-US" altLang="ja-JP" sz="2400" b="0" i="1" smtClean="0">
                          <a:latin typeface="Cambria Math"/>
                        </a:rPr>
                        <m:t>=</m:t>
                      </m:r>
                      <m:r>
                        <a:rPr lang="en-US" altLang="ja-JP" sz="2400" i="1">
                          <a:latin typeface="Cambria Math"/>
                        </a:rPr>
                        <m:t>1.89</m:t>
                      </m:r>
                      <m:r>
                        <m:rPr>
                          <m:sty m:val="p"/>
                        </m:rPr>
                        <a:rPr lang="en-US" altLang="ja-JP" sz="2400" b="0" i="0" smtClean="0">
                          <a:latin typeface="Cambria Math"/>
                        </a:rPr>
                        <m:t>μm</m:t>
                      </m:r>
                    </m:oMath>
                  </m:oMathPara>
                </a14:m>
                <a:endParaRPr lang="ja-JP" altLang="en-US" sz="24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5868144" y="3779032"/>
                <a:ext cx="2447528" cy="461665"/>
              </a:xfrm>
              <a:prstGeom prst="rect">
                <a:avLst/>
              </a:prstGeom>
              <a:blipFill rotWithShape="1">
                <a:blip r:embed="rId4"/>
                <a:stretch>
                  <a:fillRect b="-10526"/>
                </a:stretch>
              </a:blipFill>
            </p:spPr>
            <p:txBody>
              <a:bodyPr/>
              <a:lstStyle/>
              <a:p>
                <a:r>
                  <a:rPr lang="ja-JP" altLang="en-US">
                    <a:noFill/>
                  </a:rPr>
                  <a:t> </a:t>
                </a:r>
              </a:p>
            </p:txBody>
          </p:sp>
        </mc:Fallback>
      </mc:AlternateContent>
      <p:grpSp>
        <p:nvGrpSpPr>
          <p:cNvPr id="36" name="グループ化 35"/>
          <p:cNvGrpSpPr/>
          <p:nvPr/>
        </p:nvGrpSpPr>
        <p:grpSpPr>
          <a:xfrm>
            <a:off x="592053" y="682688"/>
            <a:ext cx="8371956" cy="2819949"/>
            <a:chOff x="243097" y="1062782"/>
            <a:chExt cx="8739315" cy="2951109"/>
          </a:xfrm>
        </p:grpSpPr>
        <p:pic>
          <p:nvPicPr>
            <p:cNvPr id="5" name="図 4"/>
            <p:cNvPicPr>
              <a:picLocks noChangeAspect="1"/>
            </p:cNvPicPr>
            <p:nvPr/>
          </p:nvPicPr>
          <p:blipFill rotWithShape="1">
            <a:blip r:embed="rId5" cstate="print">
              <a:extLst>
                <a:ext uri="{28A0092B-C50C-407E-A947-70E740481C1C}">
                  <a14:useLocalDpi xmlns:a14="http://schemas.microsoft.com/office/drawing/2010/main" val="0"/>
                </a:ext>
              </a:extLst>
            </a:blip>
            <a:srcRect l="6118" t="5001" r="2976" b="3346"/>
            <a:stretch/>
          </p:blipFill>
          <p:spPr>
            <a:xfrm>
              <a:off x="4472851" y="1077546"/>
              <a:ext cx="4509561" cy="2848809"/>
            </a:xfrm>
            <a:prstGeom prst="rect">
              <a:avLst/>
            </a:prstGeom>
          </p:spPr>
        </p:pic>
        <p:pic>
          <p:nvPicPr>
            <p:cNvPr id="18" name="図 17"/>
            <p:cNvPicPr>
              <a:picLocks noChangeAspect="1"/>
            </p:cNvPicPr>
            <p:nvPr/>
          </p:nvPicPr>
          <p:blipFill rotWithShape="1">
            <a:blip r:embed="rId6" cstate="print">
              <a:extLst>
                <a:ext uri="{28A0092B-C50C-407E-A947-70E740481C1C}">
                  <a14:useLocalDpi xmlns:a14="http://schemas.microsoft.com/office/drawing/2010/main" val="0"/>
                </a:ext>
              </a:extLst>
            </a:blip>
            <a:srcRect l="5976" t="3972" r="3653" b="1643"/>
            <a:stretch/>
          </p:blipFill>
          <p:spPr>
            <a:xfrm>
              <a:off x="243097" y="1062782"/>
              <a:ext cx="4509560" cy="2951109"/>
            </a:xfrm>
            <a:prstGeom prst="rect">
              <a:avLst/>
            </a:prstGeom>
          </p:spPr>
        </p:pic>
        <p:sp>
          <p:nvSpPr>
            <p:cNvPr id="9" name="テキスト ボックス 8"/>
            <p:cNvSpPr txBox="1"/>
            <p:nvPr/>
          </p:nvSpPr>
          <p:spPr>
            <a:xfrm>
              <a:off x="8028384" y="2339588"/>
              <a:ext cx="511679" cy="369332"/>
            </a:xfrm>
            <a:prstGeom prst="rect">
              <a:avLst/>
            </a:prstGeom>
            <a:noFill/>
          </p:spPr>
          <p:txBody>
            <a:bodyPr wrap="none" rtlCol="0">
              <a:spAutoFit/>
            </a:bodyPr>
            <a:lstStyle/>
            <a:p>
              <a:r>
                <a:rPr kumimoji="1" lang="en-US" altLang="ja-JP" b="1" dirty="0">
                  <a:solidFill>
                    <a:srgbClr val="CD03B5"/>
                  </a:solidFill>
                </a:rPr>
                <a:t>D</a:t>
              </a:r>
              <a:r>
                <a:rPr kumimoji="1" lang="en-US" altLang="ja-JP" b="1" dirty="0"/>
                <a:t>,</a:t>
              </a:r>
              <a:r>
                <a:rPr kumimoji="1" lang="en-US" altLang="ja-JP" b="1" dirty="0">
                  <a:solidFill>
                    <a:srgbClr val="00B0F0"/>
                  </a:solidFill>
                </a:rPr>
                <a:t>E</a:t>
              </a:r>
              <a:endParaRPr kumimoji="1" lang="ja-JP" altLang="en-US" b="1" dirty="0">
                <a:solidFill>
                  <a:srgbClr val="00B0F0"/>
                </a:solidFill>
              </a:endParaRPr>
            </a:p>
          </p:txBody>
        </p:sp>
        <p:sp>
          <p:nvSpPr>
            <p:cNvPr id="12" name="テキスト ボックス 11"/>
            <p:cNvSpPr txBox="1"/>
            <p:nvPr/>
          </p:nvSpPr>
          <p:spPr>
            <a:xfrm>
              <a:off x="7849655" y="1844824"/>
              <a:ext cx="690407" cy="386510"/>
            </a:xfrm>
            <a:prstGeom prst="rect">
              <a:avLst/>
            </a:prstGeom>
            <a:noFill/>
          </p:spPr>
          <p:txBody>
            <a:bodyPr wrap="square" rtlCol="0">
              <a:spAutoFit/>
            </a:bodyPr>
            <a:lstStyle/>
            <a:p>
              <a:r>
                <a:rPr kumimoji="1" lang="en-US" altLang="ja-JP" b="1" dirty="0">
                  <a:solidFill>
                    <a:srgbClr val="92D050"/>
                  </a:solidFill>
                </a:rPr>
                <a:t>B</a:t>
              </a:r>
              <a:r>
                <a:rPr kumimoji="1" lang="en-US" altLang="ja-JP" b="1" dirty="0"/>
                <a:t>,</a:t>
              </a:r>
              <a:r>
                <a:rPr kumimoji="1" lang="en-US" altLang="ja-JP" b="1" dirty="0">
                  <a:solidFill>
                    <a:srgbClr val="0070C0"/>
                  </a:solidFill>
                </a:rPr>
                <a:t>C</a:t>
              </a:r>
              <a:endParaRPr kumimoji="1" lang="ja-JP" altLang="en-US" b="1" dirty="0">
                <a:solidFill>
                  <a:srgbClr val="0070C0"/>
                </a:solidFill>
              </a:endParaRPr>
            </a:p>
          </p:txBody>
        </p:sp>
        <p:sp>
          <p:nvSpPr>
            <p:cNvPr id="13" name="テキスト ボックス 12"/>
            <p:cNvSpPr txBox="1"/>
            <p:nvPr/>
          </p:nvSpPr>
          <p:spPr>
            <a:xfrm>
              <a:off x="8080901" y="2946713"/>
              <a:ext cx="540825" cy="386510"/>
            </a:xfrm>
            <a:prstGeom prst="rect">
              <a:avLst/>
            </a:prstGeom>
            <a:noFill/>
          </p:spPr>
          <p:txBody>
            <a:bodyPr wrap="none" rtlCol="0">
              <a:spAutoFit/>
            </a:bodyPr>
            <a:lstStyle/>
            <a:p>
              <a:r>
                <a:rPr kumimoji="1" lang="en-US" altLang="ja-JP" b="1" dirty="0">
                  <a:solidFill>
                    <a:srgbClr val="FFC000"/>
                  </a:solidFill>
                </a:rPr>
                <a:t>F</a:t>
              </a:r>
              <a:r>
                <a:rPr kumimoji="1" lang="en-US" altLang="ja-JP" b="1" dirty="0"/>
                <a:t>,G</a:t>
              </a:r>
              <a:endParaRPr kumimoji="1" lang="ja-JP" altLang="en-US" b="1" dirty="0"/>
            </a:p>
          </p:txBody>
        </p:sp>
        <p:sp>
          <p:nvSpPr>
            <p:cNvPr id="19" name="テキスト ボックス 18"/>
            <p:cNvSpPr txBox="1"/>
            <p:nvPr/>
          </p:nvSpPr>
          <p:spPr>
            <a:xfrm>
              <a:off x="3646006" y="1371665"/>
              <a:ext cx="330540" cy="369332"/>
            </a:xfrm>
            <a:prstGeom prst="rect">
              <a:avLst/>
            </a:prstGeom>
            <a:noFill/>
          </p:spPr>
          <p:txBody>
            <a:bodyPr wrap="none" rtlCol="0">
              <a:spAutoFit/>
            </a:bodyPr>
            <a:lstStyle/>
            <a:p>
              <a:r>
                <a:rPr lang="en-US" altLang="ja-JP" b="1" dirty="0">
                  <a:solidFill>
                    <a:srgbClr val="FF0000"/>
                  </a:solidFill>
                </a:rPr>
                <a:t>A</a:t>
              </a:r>
              <a:endParaRPr kumimoji="1" lang="ja-JP" altLang="en-US" b="1" dirty="0">
                <a:solidFill>
                  <a:srgbClr val="FF0000"/>
                </a:solidFill>
              </a:endParaRPr>
            </a:p>
          </p:txBody>
        </p:sp>
        <p:sp>
          <p:nvSpPr>
            <p:cNvPr id="20" name="テキスト ボックス 19"/>
            <p:cNvSpPr txBox="1"/>
            <p:nvPr/>
          </p:nvSpPr>
          <p:spPr>
            <a:xfrm>
              <a:off x="3611480" y="1816354"/>
              <a:ext cx="635868" cy="386510"/>
            </a:xfrm>
            <a:prstGeom prst="rect">
              <a:avLst/>
            </a:prstGeom>
            <a:noFill/>
          </p:spPr>
          <p:txBody>
            <a:bodyPr wrap="square" rtlCol="0">
              <a:spAutoFit/>
            </a:bodyPr>
            <a:lstStyle/>
            <a:p>
              <a:r>
                <a:rPr kumimoji="1" lang="en-US" altLang="ja-JP" b="1" dirty="0">
                  <a:solidFill>
                    <a:srgbClr val="92D050"/>
                  </a:solidFill>
                </a:rPr>
                <a:t>B</a:t>
              </a:r>
              <a:r>
                <a:rPr kumimoji="1" lang="en-US" altLang="ja-JP" b="1" dirty="0"/>
                <a:t>,</a:t>
              </a:r>
              <a:r>
                <a:rPr kumimoji="1" lang="en-US" altLang="ja-JP" b="1" dirty="0">
                  <a:solidFill>
                    <a:srgbClr val="0070C0"/>
                  </a:solidFill>
                </a:rPr>
                <a:t>C</a:t>
              </a:r>
              <a:endParaRPr kumimoji="1" lang="ja-JP" altLang="en-US" b="1" dirty="0">
                <a:solidFill>
                  <a:srgbClr val="0070C0"/>
                </a:solidFill>
              </a:endParaRPr>
            </a:p>
          </p:txBody>
        </p:sp>
        <p:sp>
          <p:nvSpPr>
            <p:cNvPr id="21" name="テキスト ボックス 20"/>
            <p:cNvSpPr txBox="1"/>
            <p:nvPr/>
          </p:nvSpPr>
          <p:spPr>
            <a:xfrm>
              <a:off x="3648436" y="2873496"/>
              <a:ext cx="540825" cy="386510"/>
            </a:xfrm>
            <a:prstGeom prst="rect">
              <a:avLst/>
            </a:prstGeom>
            <a:noFill/>
          </p:spPr>
          <p:txBody>
            <a:bodyPr wrap="none" rtlCol="0">
              <a:spAutoFit/>
            </a:bodyPr>
            <a:lstStyle/>
            <a:p>
              <a:r>
                <a:rPr kumimoji="1" lang="en-US" altLang="ja-JP" b="1" dirty="0">
                  <a:solidFill>
                    <a:srgbClr val="FFC000"/>
                  </a:solidFill>
                </a:rPr>
                <a:t>F</a:t>
              </a:r>
              <a:r>
                <a:rPr kumimoji="1" lang="en-US" altLang="ja-JP" b="1" dirty="0"/>
                <a:t>,G</a:t>
              </a:r>
              <a:endParaRPr kumimoji="1" lang="ja-JP" altLang="en-US" b="1" dirty="0"/>
            </a:p>
          </p:txBody>
        </p:sp>
        <p:sp>
          <p:nvSpPr>
            <p:cNvPr id="22" name="テキスト ボックス 21"/>
            <p:cNvSpPr txBox="1"/>
            <p:nvPr/>
          </p:nvSpPr>
          <p:spPr>
            <a:xfrm>
              <a:off x="7782392" y="1371665"/>
              <a:ext cx="330540" cy="369332"/>
            </a:xfrm>
            <a:prstGeom prst="rect">
              <a:avLst/>
            </a:prstGeom>
            <a:noFill/>
          </p:spPr>
          <p:txBody>
            <a:bodyPr wrap="none" rtlCol="0">
              <a:spAutoFit/>
            </a:bodyPr>
            <a:lstStyle/>
            <a:p>
              <a:r>
                <a:rPr lang="en-US" altLang="ja-JP" b="1" dirty="0">
                  <a:solidFill>
                    <a:srgbClr val="FF0000"/>
                  </a:solidFill>
                </a:rPr>
                <a:t>A</a:t>
              </a:r>
              <a:endParaRPr kumimoji="1" lang="ja-JP" altLang="en-US" b="1" dirty="0">
                <a:solidFill>
                  <a:srgbClr val="FF0000"/>
                </a:solidFill>
              </a:endParaRPr>
            </a:p>
          </p:txBody>
        </p:sp>
        <p:sp>
          <p:nvSpPr>
            <p:cNvPr id="23" name="テキスト ボックス 22"/>
            <p:cNvSpPr txBox="1"/>
            <p:nvPr/>
          </p:nvSpPr>
          <p:spPr>
            <a:xfrm>
              <a:off x="3640813" y="2225424"/>
              <a:ext cx="511679" cy="369332"/>
            </a:xfrm>
            <a:prstGeom prst="rect">
              <a:avLst/>
            </a:prstGeom>
            <a:noFill/>
          </p:spPr>
          <p:txBody>
            <a:bodyPr wrap="none" rtlCol="0">
              <a:spAutoFit/>
            </a:bodyPr>
            <a:lstStyle/>
            <a:p>
              <a:r>
                <a:rPr kumimoji="1" lang="en-US" altLang="ja-JP" b="1" dirty="0">
                  <a:solidFill>
                    <a:srgbClr val="CD03B5"/>
                  </a:solidFill>
                </a:rPr>
                <a:t>D</a:t>
              </a:r>
              <a:r>
                <a:rPr kumimoji="1" lang="en-US" altLang="ja-JP" b="1" dirty="0"/>
                <a:t>,</a:t>
              </a:r>
              <a:r>
                <a:rPr kumimoji="1" lang="en-US" altLang="ja-JP" b="1" dirty="0">
                  <a:solidFill>
                    <a:srgbClr val="00B0F0"/>
                  </a:solidFill>
                </a:rPr>
                <a:t>E</a:t>
              </a:r>
              <a:endParaRPr kumimoji="1" lang="ja-JP" altLang="en-US" b="1" dirty="0">
                <a:solidFill>
                  <a:srgbClr val="00B0F0"/>
                </a:solidFill>
              </a:endParaRPr>
            </a:p>
          </p:txBody>
        </p:sp>
        <p:sp>
          <p:nvSpPr>
            <p:cNvPr id="25" name="テキスト ボックス 24"/>
            <p:cNvSpPr txBox="1"/>
            <p:nvPr/>
          </p:nvSpPr>
          <p:spPr>
            <a:xfrm>
              <a:off x="4889949" y="1187460"/>
              <a:ext cx="1988267" cy="740811"/>
            </a:xfrm>
            <a:prstGeom prst="rect">
              <a:avLst/>
            </a:prstGeom>
            <a:solidFill>
              <a:schemeClr val="bg1"/>
            </a:solidFill>
          </p:spPr>
          <p:txBody>
            <a:bodyPr wrap="none" rtlCol="0">
              <a:spAutoFit/>
            </a:bodyPr>
            <a:lstStyle/>
            <a:p>
              <a:pPr algn="r"/>
              <a:r>
                <a:rPr kumimoji="1" lang="ja-JP" altLang="en-US" sz="2000" b="1" u="sng" dirty="0">
                  <a:effectLst>
                    <a:outerShdw blurRad="38100" dist="38100" dir="2700000" algn="tl">
                      <a:srgbClr val="000000">
                        <a:alpha val="43137"/>
                      </a:srgbClr>
                    </a:outerShdw>
                  </a:effectLst>
                </a:rPr>
                <a:t>流速依存性なし</a:t>
              </a:r>
              <a:br>
                <a:rPr kumimoji="1" lang="en-US" altLang="ja-JP" sz="2000" b="1" u="sng" dirty="0">
                  <a:effectLst>
                    <a:outerShdw blurRad="38100" dist="38100" dir="2700000" algn="tl">
                      <a:srgbClr val="000000">
                        <a:alpha val="43137"/>
                      </a:srgbClr>
                    </a:outerShdw>
                  </a:effectLst>
                </a:rPr>
              </a:br>
              <a:r>
                <a:rPr lang="ja-JP" altLang="en-US" sz="2000" b="1" u="sng" dirty="0"/>
                <a:t>（昨年の手法）</a:t>
              </a:r>
              <a:endParaRPr kumimoji="1" lang="ja-JP" altLang="en-US" sz="2000" b="1" u="sng" dirty="0">
                <a:effectLst>
                  <a:outerShdw blurRad="38100" dist="38100" dir="2700000" algn="tl">
                    <a:srgbClr val="000000">
                      <a:alpha val="43137"/>
                    </a:srgbClr>
                  </a:outerShdw>
                </a:effectLst>
              </a:endParaRPr>
            </a:p>
          </p:txBody>
        </p:sp>
      </p:grpSp>
      <p:sp>
        <p:nvSpPr>
          <p:cNvPr id="28" name="テキスト ボックス 27"/>
          <p:cNvSpPr txBox="1"/>
          <p:nvPr/>
        </p:nvSpPr>
        <p:spPr>
          <a:xfrm>
            <a:off x="2039013" y="3418992"/>
            <a:ext cx="1524875" cy="403746"/>
          </a:xfrm>
          <a:prstGeom prst="rect">
            <a:avLst/>
          </a:prstGeom>
          <a:noFill/>
        </p:spPr>
        <p:txBody>
          <a:bodyPr wrap="square" rtlCol="0">
            <a:spAutoFit/>
          </a:bodyPr>
          <a:lstStyle/>
          <a:p>
            <a:pPr algn="ctr"/>
            <a:r>
              <a:rPr kumimoji="1" lang="ja-JP" altLang="en-US" sz="2000" dirty="0"/>
              <a:t>時刻 </a:t>
            </a:r>
            <a:r>
              <a:rPr kumimoji="1" lang="en-US" altLang="ja-JP" sz="2000" dirty="0">
                <a:latin typeface="Cambria Math" pitchFamily="18" charset="0"/>
                <a:ea typeface="Cambria Math" pitchFamily="18" charset="0"/>
              </a:rPr>
              <a:t>(</a:t>
            </a:r>
            <a:r>
              <a:rPr kumimoji="1" lang="en-US" altLang="ja-JP" sz="2000" i="1" dirty="0">
                <a:latin typeface="Cambria Math" pitchFamily="18" charset="0"/>
                <a:ea typeface="Cambria Math" pitchFamily="18" charset="0"/>
              </a:rPr>
              <a:t>t</a:t>
            </a:r>
            <a:r>
              <a:rPr kumimoji="1" lang="en-US" altLang="ja-JP" sz="2000" dirty="0">
                <a:latin typeface="Cambria Math" pitchFamily="18" charset="0"/>
                <a:ea typeface="Cambria Math" pitchFamily="18" charset="0"/>
              </a:rPr>
              <a: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sp>
        <p:nvSpPr>
          <p:cNvPr id="16" name="テキスト ボックス 15"/>
          <p:cNvSpPr txBox="1"/>
          <p:nvPr/>
        </p:nvSpPr>
        <p:spPr>
          <a:xfrm>
            <a:off x="1006319" y="826704"/>
            <a:ext cx="1909497" cy="677108"/>
          </a:xfrm>
          <a:prstGeom prst="rect">
            <a:avLst/>
          </a:prstGeom>
          <a:solidFill>
            <a:schemeClr val="bg1"/>
          </a:solidFill>
        </p:spPr>
        <p:txBody>
          <a:bodyPr wrap="none" rtlCol="0">
            <a:spAutoFit/>
          </a:bodyPr>
          <a:lstStyle/>
          <a:p>
            <a:pPr algn="r"/>
            <a:r>
              <a:rPr lang="ja-JP" altLang="en-US" sz="2000" b="1" u="sng" dirty="0">
                <a:effectLst>
                  <a:outerShdw blurRad="38100" dist="38100" dir="2700000" algn="tl">
                    <a:srgbClr val="000000">
                      <a:alpha val="43137"/>
                    </a:srgbClr>
                  </a:outerShdw>
                </a:effectLst>
              </a:rPr>
              <a:t>流速依存性あり</a:t>
            </a:r>
            <a:br>
              <a:rPr lang="en-US" altLang="ja-JP" sz="2000" b="1" u="sng" dirty="0">
                <a:effectLst>
                  <a:outerShdw blurRad="38100" dist="38100" dir="2700000" algn="tl">
                    <a:srgbClr val="000000">
                      <a:alpha val="43137"/>
                    </a:srgbClr>
                  </a:outerShdw>
                </a:effectLst>
              </a:rPr>
            </a:br>
            <a:r>
              <a:rPr lang="ja-JP" altLang="en-US" b="1" u="sng" dirty="0"/>
              <a:t>（提案手法）</a:t>
            </a:r>
          </a:p>
        </p:txBody>
      </p:sp>
      <p:sp>
        <p:nvSpPr>
          <p:cNvPr id="24" name="テキスト ボックス 23"/>
          <p:cNvSpPr txBox="1"/>
          <p:nvPr/>
        </p:nvSpPr>
        <p:spPr>
          <a:xfrm>
            <a:off x="107504" y="1906824"/>
            <a:ext cx="693588" cy="923330"/>
          </a:xfrm>
          <a:prstGeom prst="rect">
            <a:avLst/>
          </a:prstGeom>
          <a:noFill/>
        </p:spPr>
        <p:txBody>
          <a:bodyPr wrap="none" rtlCol="0">
            <a:spAutoFit/>
          </a:bodyPr>
          <a:lstStyle/>
          <a:p>
            <a:pPr algn="ctr"/>
            <a:r>
              <a:rPr lang="en-US" altLang="ja-JP" dirty="0">
                <a:latin typeface="Cambria Math" pitchFamily="18" charset="0"/>
                <a:ea typeface="Cambria Math" pitchFamily="18" charset="0"/>
              </a:rPr>
              <a:t>(</a:t>
            </a:r>
            <a:r>
              <a:rPr lang="en-US" altLang="ja-JP" i="1" dirty="0">
                <a:latin typeface="Cambria Math" pitchFamily="18" charset="0"/>
                <a:ea typeface="Cambria Math" pitchFamily="18" charset="0"/>
              </a:rPr>
              <a:t>h</a:t>
            </a:r>
            <a:r>
              <a:rPr lang="en-US" altLang="ja-JP" dirty="0">
                <a:latin typeface="Cambria Math" pitchFamily="18" charset="0"/>
                <a:ea typeface="Cambria Math" pitchFamily="18" charset="0"/>
              </a:rPr>
              <a:t>)</a:t>
            </a:r>
          </a:p>
          <a:p>
            <a:pPr algn="ctr"/>
            <a:r>
              <a:rPr lang="en-US" altLang="ja-JP" dirty="0">
                <a:latin typeface="Cambria Math" pitchFamily="18" charset="0"/>
                <a:ea typeface="Cambria Math" pitchFamily="18" charset="0"/>
              </a:rPr>
              <a:t>[</a:t>
            </a:r>
            <a:r>
              <a:rPr lang="en-US" altLang="ja-JP" dirty="0" err="1">
                <a:latin typeface="Cambria Math" pitchFamily="18" charset="0"/>
                <a:ea typeface="Cambria Math" pitchFamily="18" charset="0"/>
              </a:rPr>
              <a:t>μm</a:t>
            </a:r>
            <a:r>
              <a:rPr lang="en-US" altLang="ja-JP" dirty="0">
                <a:latin typeface="Cambria Math" pitchFamily="18" charset="0"/>
                <a:ea typeface="Cambria Math" pitchFamily="18" charset="0"/>
              </a:rPr>
              <a:t>]</a:t>
            </a:r>
            <a:endParaRPr lang="ja-JP" altLang="en-US" dirty="0">
              <a:latin typeface="Cambria Math" pitchFamily="18" charset="0"/>
            </a:endParaRPr>
          </a:p>
          <a:p>
            <a:endParaRPr kumimoji="1" lang="ja-JP" altLang="en-US" dirty="0"/>
          </a:p>
        </p:txBody>
      </p:sp>
      <p:sp>
        <p:nvSpPr>
          <p:cNvPr id="30" name="テキスト ボックス 29"/>
          <p:cNvSpPr txBox="1"/>
          <p:nvPr/>
        </p:nvSpPr>
        <p:spPr>
          <a:xfrm>
            <a:off x="199870" y="1412060"/>
            <a:ext cx="461665" cy="553998"/>
          </a:xfrm>
          <a:prstGeom prst="rect">
            <a:avLst/>
          </a:prstGeom>
          <a:noFill/>
        </p:spPr>
        <p:txBody>
          <a:bodyPr vert="eaVert" wrap="none" rtlCol="0">
            <a:spAutoFit/>
          </a:bodyPr>
          <a:lstStyle/>
          <a:p>
            <a:r>
              <a:rPr lang="ja-JP" altLang="en-US" dirty="0"/>
              <a:t>膜厚</a:t>
            </a:r>
            <a:endParaRPr lang="ja-JP" altLang="en-US" dirty="0">
              <a:latin typeface="Cambria Math" pitchFamily="18" charset="0"/>
            </a:endParaRPr>
          </a:p>
        </p:txBody>
      </p:sp>
      <p:sp>
        <p:nvSpPr>
          <p:cNvPr id="29" name="テキスト ボックス 28"/>
          <p:cNvSpPr txBox="1"/>
          <p:nvPr/>
        </p:nvSpPr>
        <p:spPr>
          <a:xfrm>
            <a:off x="6215477" y="3418992"/>
            <a:ext cx="1524875" cy="403746"/>
          </a:xfrm>
          <a:prstGeom prst="rect">
            <a:avLst/>
          </a:prstGeom>
          <a:noFill/>
        </p:spPr>
        <p:txBody>
          <a:bodyPr wrap="square" rtlCol="0">
            <a:spAutoFit/>
          </a:bodyPr>
          <a:lstStyle/>
          <a:p>
            <a:pPr algn="ctr"/>
            <a:r>
              <a:rPr kumimoji="1" lang="ja-JP" altLang="en-US" sz="2000" dirty="0"/>
              <a:t>時刻 </a:t>
            </a:r>
            <a:r>
              <a:rPr kumimoji="1" lang="en-US" altLang="ja-JP" sz="2000" dirty="0">
                <a:latin typeface="Cambria Math" pitchFamily="18" charset="0"/>
                <a:ea typeface="Cambria Math" pitchFamily="18" charset="0"/>
              </a:rPr>
              <a:t>(</a:t>
            </a:r>
            <a:r>
              <a:rPr kumimoji="1" lang="en-US" altLang="ja-JP" sz="2000" i="1" dirty="0">
                <a:latin typeface="Cambria Math" pitchFamily="18" charset="0"/>
                <a:ea typeface="Cambria Math" pitchFamily="18" charset="0"/>
              </a:rPr>
              <a:t>t</a:t>
            </a:r>
            <a:r>
              <a:rPr kumimoji="1" lang="en-US" altLang="ja-JP" sz="2000" dirty="0">
                <a:latin typeface="Cambria Math" pitchFamily="18" charset="0"/>
                <a:ea typeface="Cambria Math" pitchFamily="18" charset="0"/>
              </a:rPr>
              <a: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sp>
        <p:nvSpPr>
          <p:cNvPr id="6" name="テキスト ボックス 5"/>
          <p:cNvSpPr txBox="1"/>
          <p:nvPr/>
        </p:nvSpPr>
        <p:spPr>
          <a:xfrm>
            <a:off x="3866294" y="3491000"/>
            <a:ext cx="2031325" cy="369332"/>
          </a:xfrm>
          <a:prstGeom prst="rect">
            <a:avLst/>
          </a:prstGeom>
          <a:noFill/>
        </p:spPr>
        <p:txBody>
          <a:bodyPr wrap="none" rtlCol="0">
            <a:spAutoFit/>
          </a:bodyPr>
          <a:lstStyle/>
          <a:p>
            <a:r>
              <a:rPr kumimoji="1" lang="ja-JP" altLang="en-US" dirty="0">
                <a:solidFill>
                  <a:schemeClr val="bg2"/>
                </a:solidFill>
              </a:rPr>
              <a:t>（実験結果は同一）</a:t>
            </a:r>
          </a:p>
        </p:txBody>
      </p:sp>
    </p:spTree>
    <p:extLst>
      <p:ext uri="{BB962C8B-B14F-4D97-AF65-F5344CB8AC3E}">
        <p14:creationId xmlns:p14="http://schemas.microsoft.com/office/powerpoint/2010/main" val="4291113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コンテンツ プレースホルダー 2"/>
          <p:cNvSpPr txBox="1">
            <a:spLocks/>
          </p:cNvSpPr>
          <p:nvPr/>
        </p:nvSpPr>
        <p:spPr bwMode="auto">
          <a:xfrm>
            <a:off x="1573392" y="1383158"/>
            <a:ext cx="7308671" cy="499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endParaRPr lang="en-US" altLang="ja-JP" kern="0" dirty="0"/>
          </a:p>
          <a:p>
            <a:endParaRPr lang="en-US" altLang="ja-JP" kern="0" dirty="0"/>
          </a:p>
          <a:p>
            <a:endParaRPr lang="en-US" altLang="ja-JP" kern="0" dirty="0"/>
          </a:p>
          <a:p>
            <a:endParaRPr lang="en-US" altLang="ja-JP" kern="0" dirty="0"/>
          </a:p>
          <a:p>
            <a:endParaRPr lang="en-US" altLang="ja-JP" kern="0" dirty="0"/>
          </a:p>
          <a:p>
            <a:endParaRPr lang="en-US" altLang="ja-JP" kern="0" dirty="0"/>
          </a:p>
          <a:p>
            <a:r>
              <a:rPr lang="ja-JP" altLang="en-US" kern="0" dirty="0"/>
              <a:t>十分</a:t>
            </a:r>
            <a:r>
              <a:rPr lang="ja-JP" altLang="en-US" kern="0" dirty="0">
                <a:solidFill>
                  <a:srgbClr val="000000"/>
                </a:solidFill>
              </a:rPr>
              <a:t>精度の良い結果が出ている</a:t>
            </a:r>
            <a:endParaRPr lang="en-US" altLang="ja-JP" kern="0" dirty="0"/>
          </a:p>
        </p:txBody>
      </p:sp>
      <p:sp>
        <p:nvSpPr>
          <p:cNvPr id="2" name="タイトル 1"/>
          <p:cNvSpPr>
            <a:spLocks noGrp="1"/>
          </p:cNvSpPr>
          <p:nvPr>
            <p:ph type="title"/>
          </p:nvPr>
        </p:nvSpPr>
        <p:spPr/>
        <p:txBody>
          <a:bodyPr>
            <a:normAutofit/>
          </a:bodyPr>
          <a:lstStyle/>
          <a:p>
            <a:r>
              <a:rPr lang="ja-JP" altLang="en-US" dirty="0"/>
              <a:t>４枚</a:t>
            </a:r>
            <a:r>
              <a:rPr lang="en-US" altLang="ja-JP" dirty="0"/>
              <a:t>BOX</a:t>
            </a:r>
            <a:r>
              <a:rPr lang="ja-JP" altLang="en-US" dirty="0"/>
              <a:t>の解析結果（電流密度）</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27</a:t>
            </a:fld>
            <a:endParaRPr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47" y="729080"/>
            <a:ext cx="5472001" cy="3420000"/>
          </a:xfrm>
          <a:prstGeom prst="rect">
            <a:avLst/>
          </a:prstGeom>
        </p:spPr>
      </p:pic>
      <p:sp>
        <p:nvSpPr>
          <p:cNvPr id="7" name="テキスト ボックス 6"/>
          <p:cNvSpPr txBox="1"/>
          <p:nvPr/>
        </p:nvSpPr>
        <p:spPr>
          <a:xfrm>
            <a:off x="237405" y="908720"/>
            <a:ext cx="492443" cy="2322298"/>
          </a:xfrm>
          <a:prstGeom prst="rect">
            <a:avLst/>
          </a:prstGeom>
          <a:noFill/>
        </p:spPr>
        <p:txBody>
          <a:bodyPr vert="eaVert" wrap="square" rtlCol="0">
            <a:spAutoFit/>
          </a:bodyPr>
          <a:lstStyle/>
          <a:p>
            <a:r>
              <a:rPr lang="ja-JP" altLang="en-US" sz="2000" dirty="0"/>
              <a:t>　カソード電流密度</a:t>
            </a:r>
            <a:endParaRPr kumimoji="1" lang="ja-JP" altLang="en-US" sz="20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36512" y="2917393"/>
                <a:ext cx="982384" cy="1015663"/>
              </a:xfrm>
              <a:prstGeom prst="rect">
                <a:avLst/>
              </a:prstGeom>
              <a:noFill/>
            </p:spPr>
            <p:txBody>
              <a:bodyPr wrap="none"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a:p>
                <a:pPr algn="ctr"/>
                <a:endParaRPr lang="ja-JP" altLang="en-US" sz="2000" dirty="0">
                  <a:latin typeface="Cambria Math"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6512" y="2917393"/>
                <a:ext cx="982384" cy="1015663"/>
              </a:xfrm>
              <a:prstGeom prst="rect">
                <a:avLst/>
              </a:prstGeom>
              <a:blipFill rotWithShape="1">
                <a:blip r:embed="rId4"/>
                <a:stretch>
                  <a:fillRect l="-6211" t="-3012" r="-4348"/>
                </a:stretch>
              </a:blipFill>
            </p:spPr>
            <p:txBody>
              <a:bodyPr/>
              <a:lstStyle/>
              <a:p>
                <a:r>
                  <a:rPr lang="ja-JP" altLang="en-US">
                    <a:noFill/>
                  </a:rPr>
                  <a:t> </a:t>
                </a:r>
              </a:p>
            </p:txBody>
          </p:sp>
        </mc:Fallback>
      </mc:AlternateContent>
      <p:sp>
        <p:nvSpPr>
          <p:cNvPr id="11" name="正方形/長方形 10"/>
          <p:cNvSpPr/>
          <p:nvPr/>
        </p:nvSpPr>
        <p:spPr>
          <a:xfrm>
            <a:off x="3132047" y="1052736"/>
            <a:ext cx="2232041" cy="77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131840" y="908720"/>
            <a:ext cx="1346844" cy="923330"/>
          </a:xfrm>
          <a:prstGeom prst="rect">
            <a:avLst/>
          </a:prstGeom>
          <a:noFill/>
        </p:spPr>
        <p:txBody>
          <a:bodyPr wrap="none" rtlCol="0">
            <a:spAutoFit/>
          </a:bodyPr>
          <a:lstStyle/>
          <a:p>
            <a:r>
              <a:rPr kumimoji="1" lang="ja-JP" altLang="en-US" b="1" dirty="0"/>
              <a:t>実験結果</a:t>
            </a:r>
            <a:endParaRPr lang="en-US" altLang="ja-JP" b="1" dirty="0"/>
          </a:p>
          <a:p>
            <a:r>
              <a:rPr kumimoji="1" lang="ja-JP" altLang="en-US" b="1" dirty="0"/>
              <a:t>提案手法</a:t>
            </a:r>
            <a:endParaRPr kumimoji="1" lang="en-US" altLang="ja-JP" b="1" dirty="0"/>
          </a:p>
          <a:p>
            <a:r>
              <a:rPr lang="ja-JP" altLang="en-US" b="1" dirty="0"/>
              <a:t>昨年の手法</a:t>
            </a:r>
            <a:endParaRPr kumimoji="1" lang="ja-JP" altLang="en-US" b="1" dirty="0"/>
          </a:p>
        </p:txBody>
      </p:sp>
      <p:sp>
        <p:nvSpPr>
          <p:cNvPr id="12" name="テキスト ボックス 11"/>
          <p:cNvSpPr txBox="1"/>
          <p:nvPr/>
        </p:nvSpPr>
        <p:spPr>
          <a:xfrm>
            <a:off x="2475460" y="2051556"/>
            <a:ext cx="2003224" cy="369332"/>
          </a:xfrm>
          <a:prstGeom prst="rect">
            <a:avLst/>
          </a:prstGeom>
          <a:solidFill>
            <a:schemeClr val="bg1"/>
          </a:solidFill>
        </p:spPr>
        <p:txBody>
          <a:bodyPr wrap="square" rtlCol="0">
            <a:spAutoFit/>
          </a:bodyPr>
          <a:lstStyle/>
          <a:p>
            <a:r>
              <a:rPr kumimoji="1" lang="en-US" altLang="ja-JP" b="1" dirty="0"/>
              <a:t>A</a:t>
            </a:r>
            <a:r>
              <a:rPr kumimoji="1" lang="ja-JP" altLang="en-US" b="1" dirty="0"/>
              <a:t>面と</a:t>
            </a:r>
            <a:r>
              <a:rPr kumimoji="1" lang="en-US" altLang="ja-JP" b="1" dirty="0"/>
              <a:t>B</a:t>
            </a:r>
            <a:r>
              <a:rPr kumimoji="1" lang="ja-JP" altLang="en-US" b="1" dirty="0"/>
              <a:t>面の合計</a:t>
            </a:r>
          </a:p>
        </p:txBody>
      </p:sp>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l="2525" t="6364" r="11212" b="30518"/>
          <a:stretch/>
        </p:blipFill>
        <p:spPr>
          <a:xfrm>
            <a:off x="6300192" y="1196752"/>
            <a:ext cx="2472323" cy="2412000"/>
          </a:xfrm>
          <a:prstGeom prst="rect">
            <a:avLst/>
          </a:prstGeom>
        </p:spPr>
      </p:pic>
      <p:sp>
        <p:nvSpPr>
          <p:cNvPr id="16" name="テキスト ボックス 15"/>
          <p:cNvSpPr txBox="1"/>
          <p:nvPr/>
        </p:nvSpPr>
        <p:spPr>
          <a:xfrm>
            <a:off x="6444208" y="2111736"/>
            <a:ext cx="771222" cy="523220"/>
          </a:xfrm>
          <a:prstGeom prst="rect">
            <a:avLst/>
          </a:prstGeom>
          <a:noFill/>
        </p:spPr>
        <p:txBody>
          <a:bodyPr wrap="square" rtlCol="0">
            <a:spAutoFit/>
          </a:bodyPr>
          <a:lstStyle/>
          <a:p>
            <a:r>
              <a:rPr lang="en-US" altLang="ja-JP" sz="1400" b="1" dirty="0">
                <a:solidFill>
                  <a:srgbClr val="FFFF00"/>
                </a:solidFill>
              </a:rPr>
              <a:t>A</a:t>
            </a:r>
            <a:r>
              <a:rPr lang="ja-JP" altLang="en-US" sz="1400" b="1" dirty="0">
                <a:solidFill>
                  <a:srgbClr val="FFFF00"/>
                </a:solidFill>
              </a:rPr>
              <a:t>面</a:t>
            </a:r>
            <a:endParaRPr lang="en-US" altLang="ja-JP" sz="1400" b="1" dirty="0">
              <a:solidFill>
                <a:srgbClr val="FFFF00"/>
              </a:solidFill>
            </a:endParaRPr>
          </a:p>
          <a:p>
            <a:r>
              <a:rPr kumimoji="1" lang="ja-JP" altLang="en-US" sz="1400" b="1" dirty="0">
                <a:solidFill>
                  <a:schemeClr val="bg1"/>
                </a:solidFill>
              </a:rPr>
              <a:t>裏：Ｂ面</a:t>
            </a:r>
          </a:p>
        </p:txBody>
      </p:sp>
      <p:sp>
        <p:nvSpPr>
          <p:cNvPr id="17" name="テキスト ボックス 16"/>
          <p:cNvSpPr txBox="1"/>
          <p:nvPr/>
        </p:nvSpPr>
        <p:spPr>
          <a:xfrm>
            <a:off x="6830348" y="1822088"/>
            <a:ext cx="1194333" cy="738664"/>
          </a:xfrm>
          <a:prstGeom prst="rect">
            <a:avLst/>
          </a:prstGeom>
          <a:noFill/>
        </p:spPr>
        <p:txBody>
          <a:bodyPr wrap="square" rtlCol="0">
            <a:spAutoFit/>
          </a:bodyPr>
          <a:lstStyle/>
          <a:p>
            <a:r>
              <a:rPr lang="en-US" altLang="ja-JP" sz="1400" b="1" dirty="0">
                <a:solidFill>
                  <a:srgbClr val="FFFF00"/>
                </a:solidFill>
              </a:rPr>
              <a:t>C</a:t>
            </a:r>
            <a:r>
              <a:rPr lang="ja-JP" altLang="en-US" sz="1400" b="1" dirty="0">
                <a:solidFill>
                  <a:srgbClr val="FFFF00"/>
                </a:solidFill>
              </a:rPr>
              <a:t>面</a:t>
            </a:r>
            <a:endParaRPr lang="en-US" altLang="ja-JP" sz="1400" b="1" dirty="0">
              <a:solidFill>
                <a:srgbClr val="FFFF00"/>
              </a:solidFill>
            </a:endParaRPr>
          </a:p>
          <a:p>
            <a:r>
              <a:rPr lang="ja-JP" altLang="en-US" sz="1400" b="1" dirty="0">
                <a:solidFill>
                  <a:schemeClr val="bg1"/>
                </a:solidFill>
              </a:rPr>
              <a:t>裏：Ｄ面</a:t>
            </a:r>
          </a:p>
          <a:p>
            <a:endParaRPr kumimoji="1" lang="ja-JP" altLang="en-US" sz="1400" b="1" dirty="0">
              <a:solidFill>
                <a:srgbClr val="FF0000"/>
              </a:solidFill>
            </a:endParaRPr>
          </a:p>
        </p:txBody>
      </p:sp>
      <p:sp>
        <p:nvSpPr>
          <p:cNvPr id="18" name="テキスト ボックス 17"/>
          <p:cNvSpPr txBox="1"/>
          <p:nvPr/>
        </p:nvSpPr>
        <p:spPr>
          <a:xfrm>
            <a:off x="7251678" y="1462048"/>
            <a:ext cx="1205051" cy="738664"/>
          </a:xfrm>
          <a:prstGeom prst="rect">
            <a:avLst/>
          </a:prstGeom>
          <a:noFill/>
        </p:spPr>
        <p:txBody>
          <a:bodyPr wrap="square" rtlCol="0">
            <a:spAutoFit/>
          </a:bodyPr>
          <a:lstStyle/>
          <a:p>
            <a:r>
              <a:rPr lang="ja-JP" altLang="en-US" sz="1400" b="1" dirty="0">
                <a:solidFill>
                  <a:srgbClr val="FFFF00"/>
                </a:solidFill>
              </a:rPr>
              <a:t>Ｅ面</a:t>
            </a:r>
            <a:endParaRPr lang="en-US" altLang="ja-JP" sz="1400" b="1" dirty="0">
              <a:solidFill>
                <a:srgbClr val="FFFF00"/>
              </a:solidFill>
            </a:endParaRPr>
          </a:p>
          <a:p>
            <a:r>
              <a:rPr lang="ja-JP" altLang="en-US" sz="1400" b="1" dirty="0">
                <a:solidFill>
                  <a:schemeClr val="bg1"/>
                </a:solidFill>
              </a:rPr>
              <a:t>裏：Ｆ面</a:t>
            </a:r>
          </a:p>
          <a:p>
            <a:endParaRPr kumimoji="1" lang="ja-JP" altLang="en-US" sz="1400" b="1" dirty="0">
              <a:solidFill>
                <a:srgbClr val="FF0000"/>
              </a:solidFill>
            </a:endParaRPr>
          </a:p>
        </p:txBody>
      </p:sp>
      <p:sp>
        <p:nvSpPr>
          <p:cNvPr id="19" name="テキスト ボックス 18"/>
          <p:cNvSpPr txBox="1"/>
          <p:nvPr/>
        </p:nvSpPr>
        <p:spPr>
          <a:xfrm>
            <a:off x="7453626" y="1201092"/>
            <a:ext cx="715072" cy="307777"/>
          </a:xfrm>
          <a:prstGeom prst="rect">
            <a:avLst/>
          </a:prstGeom>
          <a:noFill/>
        </p:spPr>
        <p:txBody>
          <a:bodyPr wrap="square" rtlCol="0">
            <a:spAutoFit/>
          </a:bodyPr>
          <a:lstStyle/>
          <a:p>
            <a:r>
              <a:rPr kumimoji="1" lang="ja-JP" altLang="en-US" sz="1400" b="1" dirty="0">
                <a:solidFill>
                  <a:srgbClr val="FFFF00"/>
                </a:solidFill>
              </a:rPr>
              <a:t>Ｇ面</a:t>
            </a:r>
          </a:p>
        </p:txBody>
      </p:sp>
      <p:sp>
        <p:nvSpPr>
          <p:cNvPr id="34" name="テキスト ボックス 33"/>
          <p:cNvSpPr txBox="1"/>
          <p:nvPr/>
        </p:nvSpPr>
        <p:spPr>
          <a:xfrm>
            <a:off x="2627784" y="4033366"/>
            <a:ext cx="1524875" cy="403746"/>
          </a:xfrm>
          <a:prstGeom prst="rect">
            <a:avLst/>
          </a:prstGeom>
          <a:noFill/>
        </p:spPr>
        <p:txBody>
          <a:bodyPr wrap="square" rtlCol="0">
            <a:spAutoFit/>
          </a:bodyPr>
          <a:lstStyle/>
          <a:p>
            <a:pPr algn="ctr"/>
            <a:r>
              <a:rPr kumimoji="1" lang="ja-JP" altLang="en-US" sz="2000" dirty="0"/>
              <a:t>時刻 </a:t>
            </a:r>
            <a:r>
              <a:rPr kumimoji="1" lang="en-US" altLang="ja-JP" sz="2000" dirty="0">
                <a:latin typeface="Cambria Math" pitchFamily="18" charset="0"/>
                <a:ea typeface="Cambria Math" pitchFamily="18" charset="0"/>
              </a:rPr>
              <a:t>(</a:t>
            </a:r>
            <a:r>
              <a:rPr kumimoji="1" lang="en-US" altLang="ja-JP" sz="2000" i="1" dirty="0">
                <a:latin typeface="Cambria Math" pitchFamily="18" charset="0"/>
                <a:ea typeface="Cambria Math" pitchFamily="18" charset="0"/>
              </a:rPr>
              <a:t>t</a:t>
            </a:r>
            <a:r>
              <a:rPr kumimoji="1" lang="en-US" altLang="ja-JP" sz="2000" dirty="0">
                <a:latin typeface="Cambria Math" pitchFamily="18" charset="0"/>
                <a:ea typeface="Cambria Math" pitchFamily="18" charset="0"/>
              </a:rPr>
              <a: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spTree>
    <p:extLst>
      <p:ext uri="{BB962C8B-B14F-4D97-AF65-F5344CB8AC3E}">
        <p14:creationId xmlns:p14="http://schemas.microsoft.com/office/powerpoint/2010/main" val="271012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p:cNvSpPr txBox="1">
            <a:spLocks/>
          </p:cNvSpPr>
          <p:nvPr/>
        </p:nvSpPr>
        <p:spPr bwMode="auto">
          <a:xfrm>
            <a:off x="1573392" y="1383158"/>
            <a:ext cx="7308671" cy="499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endParaRPr lang="en-US" altLang="ja-JP" kern="0" dirty="0"/>
          </a:p>
          <a:p>
            <a:endParaRPr lang="en-US" altLang="ja-JP" kern="0" dirty="0"/>
          </a:p>
          <a:p>
            <a:endParaRPr lang="en-US" altLang="ja-JP" kern="0" dirty="0"/>
          </a:p>
          <a:p>
            <a:endParaRPr lang="en-US" altLang="ja-JP" kern="0" dirty="0"/>
          </a:p>
          <a:p>
            <a:endParaRPr lang="en-US" altLang="ja-JP" kern="0" dirty="0"/>
          </a:p>
          <a:p>
            <a:endParaRPr lang="en-US" altLang="ja-JP" kern="0" dirty="0"/>
          </a:p>
          <a:p>
            <a:r>
              <a:rPr lang="ja-JP" altLang="en-US" kern="0" dirty="0"/>
              <a:t>十分</a:t>
            </a:r>
            <a:r>
              <a:rPr lang="ja-JP" altLang="en-US" kern="0" dirty="0">
                <a:solidFill>
                  <a:srgbClr val="000000"/>
                </a:solidFill>
              </a:rPr>
              <a:t>精度の良い結果が出ている</a:t>
            </a:r>
            <a:endParaRPr lang="en-US" altLang="ja-JP" kern="0"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909048"/>
            <a:ext cx="4723200" cy="2952000"/>
          </a:xfrm>
          <a:prstGeom prst="rect">
            <a:avLst/>
          </a:prstGeom>
        </p:spPr>
      </p:pic>
      <p:pic>
        <p:nvPicPr>
          <p:cNvPr id="15" name="図 14"/>
          <p:cNvPicPr>
            <a:picLocks noChangeAspect="1"/>
          </p:cNvPicPr>
          <p:nvPr/>
        </p:nvPicPr>
        <p:blipFill rotWithShape="1">
          <a:blip r:embed="rId4" cstate="print">
            <a:extLst>
              <a:ext uri="{28A0092B-C50C-407E-A947-70E740481C1C}">
                <a14:useLocalDpi xmlns:a14="http://schemas.microsoft.com/office/drawing/2010/main" val="0"/>
              </a:ext>
            </a:extLst>
          </a:blip>
          <a:srcRect r="2300"/>
          <a:stretch/>
        </p:blipFill>
        <p:spPr>
          <a:xfrm>
            <a:off x="352855" y="909048"/>
            <a:ext cx="4614561" cy="2952000"/>
          </a:xfrm>
          <a:prstGeom prst="rect">
            <a:avLst/>
          </a:prstGeom>
        </p:spPr>
      </p:pic>
      <p:sp>
        <p:nvSpPr>
          <p:cNvPr id="2" name="タイトル 1"/>
          <p:cNvSpPr>
            <a:spLocks noGrp="1"/>
          </p:cNvSpPr>
          <p:nvPr>
            <p:ph type="title"/>
          </p:nvPr>
        </p:nvSpPr>
        <p:spPr/>
        <p:txBody>
          <a:bodyPr>
            <a:normAutofit/>
          </a:bodyPr>
          <a:lstStyle/>
          <a:p>
            <a:r>
              <a:rPr lang="ja-JP" altLang="en-US" dirty="0"/>
              <a:t>４枚</a:t>
            </a:r>
            <a:r>
              <a:rPr lang="en-US" altLang="ja-JP" dirty="0"/>
              <a:t>BOX</a:t>
            </a:r>
            <a:r>
              <a:rPr lang="ja-JP" altLang="en-US" dirty="0"/>
              <a:t>の解析結果（電流密度）</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28</a:t>
            </a:fld>
            <a:endParaRPr lang="ja-JP" altLang="en-US" dirty="0"/>
          </a:p>
        </p:txBody>
      </p:sp>
      <p:sp>
        <p:nvSpPr>
          <p:cNvPr id="8" name="テキスト ボックス 7"/>
          <p:cNvSpPr txBox="1"/>
          <p:nvPr/>
        </p:nvSpPr>
        <p:spPr>
          <a:xfrm>
            <a:off x="191125" y="1052736"/>
            <a:ext cx="492443" cy="2322298"/>
          </a:xfrm>
          <a:prstGeom prst="rect">
            <a:avLst/>
          </a:prstGeom>
          <a:noFill/>
        </p:spPr>
        <p:txBody>
          <a:bodyPr vert="eaVert" wrap="square" rtlCol="0">
            <a:spAutoFit/>
          </a:bodyPr>
          <a:lstStyle/>
          <a:p>
            <a:r>
              <a:rPr lang="ja-JP" altLang="en-US" sz="2000" dirty="0"/>
              <a:t>　カソード電流密度</a:t>
            </a:r>
            <a:endParaRPr kumimoji="1" lang="ja-JP" altLang="en-US" sz="2000" dirty="0"/>
          </a:p>
        </p:txBody>
      </p:sp>
      <mc:AlternateContent xmlns:mc="http://schemas.openxmlformats.org/markup-compatibility/2006" xmlns:a14="http://schemas.microsoft.com/office/drawing/2010/main">
        <mc:Choice Requires="a14">
          <p:sp>
            <p:nvSpPr>
              <p:cNvPr id="9" name="テキスト ボックス 8"/>
              <p:cNvSpPr txBox="1"/>
              <p:nvPr/>
            </p:nvSpPr>
            <p:spPr>
              <a:xfrm>
                <a:off x="-36512" y="3212976"/>
                <a:ext cx="982384" cy="1015663"/>
              </a:xfrm>
              <a:prstGeom prst="rect">
                <a:avLst/>
              </a:prstGeom>
              <a:noFill/>
            </p:spPr>
            <p:txBody>
              <a:bodyPr wrap="none"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a:p>
                <a:pPr algn="ctr"/>
                <a:endParaRPr lang="ja-JP" altLang="en-US" sz="2000" dirty="0">
                  <a:latin typeface="Cambria Math" pitchFamily="18" charset="0"/>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36512" y="3212976"/>
                <a:ext cx="982384" cy="1015663"/>
              </a:xfrm>
              <a:prstGeom prst="rect">
                <a:avLst/>
              </a:prstGeom>
              <a:blipFill rotWithShape="1">
                <a:blip r:embed="rId5"/>
                <a:stretch>
                  <a:fillRect l="-6211" t="-2994" r="-4348"/>
                </a:stretch>
              </a:blipFill>
            </p:spPr>
            <p:txBody>
              <a:bodyPr/>
              <a:lstStyle/>
              <a:p>
                <a:r>
                  <a:rPr lang="ja-JP" altLang="en-US">
                    <a:noFill/>
                  </a:rPr>
                  <a:t> </a:t>
                </a:r>
              </a:p>
            </p:txBody>
          </p:sp>
        </mc:Fallback>
      </mc:AlternateContent>
      <p:sp>
        <p:nvSpPr>
          <p:cNvPr id="11" name="正方形/長方形 10"/>
          <p:cNvSpPr/>
          <p:nvPr/>
        </p:nvSpPr>
        <p:spPr>
          <a:xfrm>
            <a:off x="6804248" y="1196752"/>
            <a:ext cx="1944217" cy="77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753548" y="980728"/>
            <a:ext cx="1346844" cy="923330"/>
          </a:xfrm>
          <a:prstGeom prst="rect">
            <a:avLst/>
          </a:prstGeom>
          <a:noFill/>
        </p:spPr>
        <p:txBody>
          <a:bodyPr wrap="none" rtlCol="0">
            <a:spAutoFit/>
          </a:bodyPr>
          <a:lstStyle/>
          <a:p>
            <a:r>
              <a:rPr kumimoji="1" lang="ja-JP" altLang="en-US" b="1" dirty="0"/>
              <a:t>実験結果</a:t>
            </a:r>
            <a:endParaRPr kumimoji="1" lang="en-US" altLang="ja-JP" b="1" dirty="0"/>
          </a:p>
          <a:p>
            <a:r>
              <a:rPr lang="ja-JP" altLang="en-US" b="1" dirty="0"/>
              <a:t>提案手法</a:t>
            </a:r>
            <a:endParaRPr lang="en-US" altLang="ja-JP" b="1" dirty="0"/>
          </a:p>
          <a:p>
            <a:r>
              <a:rPr lang="ja-JP" altLang="en-US" b="1" dirty="0"/>
              <a:t>昨年の手法</a:t>
            </a:r>
          </a:p>
        </p:txBody>
      </p:sp>
      <p:sp>
        <p:nvSpPr>
          <p:cNvPr id="13" name="テキスト ボックス 12"/>
          <p:cNvSpPr txBox="1"/>
          <p:nvPr/>
        </p:nvSpPr>
        <p:spPr>
          <a:xfrm>
            <a:off x="6327150" y="2017142"/>
            <a:ext cx="1773242" cy="369332"/>
          </a:xfrm>
          <a:prstGeom prst="rect">
            <a:avLst/>
          </a:prstGeom>
          <a:solidFill>
            <a:schemeClr val="bg1"/>
          </a:solidFill>
        </p:spPr>
        <p:txBody>
          <a:bodyPr wrap="none" rtlCol="0">
            <a:spAutoFit/>
          </a:bodyPr>
          <a:lstStyle/>
          <a:p>
            <a:r>
              <a:rPr lang="en-US" altLang="ja-JP" b="1" dirty="0"/>
              <a:t>E</a:t>
            </a:r>
            <a:r>
              <a:rPr kumimoji="1" lang="ja-JP" altLang="en-US" b="1" dirty="0"/>
              <a:t>面と</a:t>
            </a:r>
            <a:r>
              <a:rPr lang="en-US" altLang="ja-JP" b="1" dirty="0"/>
              <a:t>F</a:t>
            </a:r>
            <a:r>
              <a:rPr kumimoji="1" lang="ja-JP" altLang="en-US" b="1" dirty="0"/>
              <a:t>面の合計</a:t>
            </a:r>
          </a:p>
        </p:txBody>
      </p:sp>
      <p:sp>
        <p:nvSpPr>
          <p:cNvPr id="16" name="正方形/長方形 15"/>
          <p:cNvSpPr/>
          <p:nvPr/>
        </p:nvSpPr>
        <p:spPr>
          <a:xfrm>
            <a:off x="2703494" y="1196752"/>
            <a:ext cx="194051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49092" y="993502"/>
            <a:ext cx="1346844" cy="923330"/>
          </a:xfrm>
          <a:prstGeom prst="rect">
            <a:avLst/>
          </a:prstGeom>
          <a:noFill/>
        </p:spPr>
        <p:txBody>
          <a:bodyPr wrap="none" rtlCol="0">
            <a:spAutoFit/>
          </a:bodyPr>
          <a:lstStyle/>
          <a:p>
            <a:r>
              <a:rPr kumimoji="1" lang="ja-JP" altLang="en-US" b="1" dirty="0"/>
              <a:t>実験結果</a:t>
            </a:r>
            <a:endParaRPr kumimoji="1" lang="en-US" altLang="ja-JP" b="1" dirty="0"/>
          </a:p>
          <a:p>
            <a:r>
              <a:rPr lang="ja-JP" altLang="en-US" b="1" dirty="0"/>
              <a:t>提案手法</a:t>
            </a:r>
            <a:endParaRPr lang="en-US" altLang="ja-JP" b="1" dirty="0"/>
          </a:p>
          <a:p>
            <a:r>
              <a:rPr lang="ja-JP" altLang="en-US" b="1" dirty="0"/>
              <a:t>昨年の手法</a:t>
            </a:r>
          </a:p>
        </p:txBody>
      </p:sp>
      <p:sp>
        <p:nvSpPr>
          <p:cNvPr id="18" name="テキスト ボックス 17"/>
          <p:cNvSpPr txBox="1"/>
          <p:nvPr/>
        </p:nvSpPr>
        <p:spPr>
          <a:xfrm>
            <a:off x="2033794" y="2060848"/>
            <a:ext cx="1818126" cy="369332"/>
          </a:xfrm>
          <a:prstGeom prst="rect">
            <a:avLst/>
          </a:prstGeom>
          <a:solidFill>
            <a:schemeClr val="bg1"/>
          </a:solidFill>
        </p:spPr>
        <p:txBody>
          <a:bodyPr wrap="none" rtlCol="0">
            <a:spAutoFit/>
          </a:bodyPr>
          <a:lstStyle/>
          <a:p>
            <a:r>
              <a:rPr kumimoji="1" lang="en-US" altLang="ja-JP" b="1" dirty="0"/>
              <a:t>C</a:t>
            </a:r>
            <a:r>
              <a:rPr kumimoji="1" lang="ja-JP" altLang="en-US" b="1" dirty="0"/>
              <a:t>面と</a:t>
            </a:r>
            <a:r>
              <a:rPr lang="en-US" altLang="ja-JP" b="1" dirty="0"/>
              <a:t>D</a:t>
            </a:r>
            <a:r>
              <a:rPr kumimoji="1" lang="ja-JP" altLang="en-US" b="1" dirty="0"/>
              <a:t>面の合計</a:t>
            </a:r>
          </a:p>
        </p:txBody>
      </p:sp>
      <p:sp>
        <p:nvSpPr>
          <p:cNvPr id="19" name="テキスト ボックス 18"/>
          <p:cNvSpPr txBox="1"/>
          <p:nvPr/>
        </p:nvSpPr>
        <p:spPr>
          <a:xfrm>
            <a:off x="2123728" y="3789040"/>
            <a:ext cx="1524875" cy="403746"/>
          </a:xfrm>
          <a:prstGeom prst="rect">
            <a:avLst/>
          </a:prstGeom>
          <a:noFill/>
        </p:spPr>
        <p:txBody>
          <a:bodyPr wrap="square" rtlCol="0">
            <a:spAutoFit/>
          </a:bodyPr>
          <a:lstStyle/>
          <a:p>
            <a:pPr algn="ctr"/>
            <a:r>
              <a:rPr kumimoji="1" lang="ja-JP" altLang="en-US" sz="2000" dirty="0"/>
              <a:t>時刻 </a:t>
            </a:r>
            <a:r>
              <a:rPr kumimoji="1" lang="en-US" altLang="ja-JP" sz="2000" dirty="0">
                <a:latin typeface="Cambria Math" pitchFamily="18" charset="0"/>
                <a:ea typeface="Cambria Math" pitchFamily="18" charset="0"/>
              </a:rPr>
              <a:t>(</a:t>
            </a:r>
            <a:r>
              <a:rPr kumimoji="1" lang="en-US" altLang="ja-JP" sz="2000" i="1" dirty="0">
                <a:latin typeface="Cambria Math" pitchFamily="18" charset="0"/>
                <a:ea typeface="Cambria Math" pitchFamily="18" charset="0"/>
              </a:rPr>
              <a:t>t</a:t>
            </a:r>
            <a:r>
              <a:rPr kumimoji="1" lang="en-US" altLang="ja-JP" sz="2000" dirty="0">
                <a:latin typeface="Cambria Math" pitchFamily="18" charset="0"/>
                <a:ea typeface="Cambria Math" pitchFamily="18" charset="0"/>
              </a:rPr>
              <a: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sp>
        <p:nvSpPr>
          <p:cNvPr id="20" name="テキスト ボックス 19"/>
          <p:cNvSpPr txBox="1"/>
          <p:nvPr/>
        </p:nvSpPr>
        <p:spPr>
          <a:xfrm>
            <a:off x="6215477" y="3789040"/>
            <a:ext cx="1524875" cy="403746"/>
          </a:xfrm>
          <a:prstGeom prst="rect">
            <a:avLst/>
          </a:prstGeom>
          <a:noFill/>
        </p:spPr>
        <p:txBody>
          <a:bodyPr wrap="square" rtlCol="0">
            <a:spAutoFit/>
          </a:bodyPr>
          <a:lstStyle/>
          <a:p>
            <a:pPr algn="ctr"/>
            <a:r>
              <a:rPr kumimoji="1" lang="ja-JP" altLang="en-US" sz="2000" dirty="0"/>
              <a:t>時刻 </a:t>
            </a:r>
            <a:r>
              <a:rPr kumimoji="1" lang="en-US" altLang="ja-JP" sz="2000" dirty="0">
                <a:latin typeface="Cambria Math" pitchFamily="18" charset="0"/>
                <a:ea typeface="Cambria Math" pitchFamily="18" charset="0"/>
              </a:rPr>
              <a:t>(</a:t>
            </a:r>
            <a:r>
              <a:rPr kumimoji="1" lang="en-US" altLang="ja-JP" sz="2000" i="1" dirty="0">
                <a:latin typeface="Cambria Math" pitchFamily="18" charset="0"/>
                <a:ea typeface="Cambria Math" pitchFamily="18" charset="0"/>
              </a:rPr>
              <a:t>t</a:t>
            </a:r>
            <a:r>
              <a:rPr kumimoji="1" lang="en-US" altLang="ja-JP" sz="2000" dirty="0">
                <a:latin typeface="Cambria Math" pitchFamily="18" charset="0"/>
                <a:ea typeface="Cambria Math" pitchFamily="18" charset="0"/>
              </a:rPr>
              <a: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spTree>
    <p:extLst>
      <p:ext uri="{BB962C8B-B14F-4D97-AF65-F5344CB8AC3E}">
        <p14:creationId xmlns:p14="http://schemas.microsoft.com/office/powerpoint/2010/main" val="3308239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４枚</a:t>
            </a:r>
            <a:r>
              <a:rPr lang="en-US" altLang="ja-JP" dirty="0"/>
              <a:t>BOX</a:t>
            </a:r>
            <a:r>
              <a:rPr lang="ja-JP" altLang="en-US" dirty="0"/>
              <a:t>の解析結果（電流密度）</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29</a:t>
            </a:fld>
            <a:endParaRPr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552" y="692696"/>
            <a:ext cx="5450425" cy="3406516"/>
          </a:xfrm>
          <a:prstGeom prst="rect">
            <a:avLst/>
          </a:prstGeom>
          <a:solidFill>
            <a:schemeClr val="bg2"/>
          </a:solidFill>
        </p:spPr>
      </p:pic>
      <p:sp>
        <p:nvSpPr>
          <p:cNvPr id="10" name="正方形/長方形 9"/>
          <p:cNvSpPr/>
          <p:nvPr/>
        </p:nvSpPr>
        <p:spPr>
          <a:xfrm>
            <a:off x="251520" y="4797152"/>
            <a:ext cx="8784976" cy="1077218"/>
          </a:xfrm>
          <a:prstGeom prst="rect">
            <a:avLst/>
          </a:prstGeom>
        </p:spPr>
        <p:txBody>
          <a:bodyPr wrap="square">
            <a:spAutoFit/>
          </a:bodyPr>
          <a:lstStyle/>
          <a:p>
            <a:pPr marL="342900" indent="-342900" algn="ctr" eaLnBrk="0" fontAlgn="base" hangingPunct="0">
              <a:spcBef>
                <a:spcPct val="20000"/>
              </a:spcBef>
              <a:spcAft>
                <a:spcPct val="0"/>
              </a:spcAft>
              <a:buFont typeface="Wingdings" pitchFamily="2" charset="2"/>
              <a:buChar char="n"/>
            </a:pPr>
            <a:r>
              <a:rPr lang="ja-JP" altLang="en-US" sz="3200" kern="0" dirty="0">
                <a:solidFill>
                  <a:srgbClr val="000000"/>
                </a:solidFill>
                <a:latin typeface="Arial" charset="0"/>
              </a:rPr>
              <a:t>流速依存性を考慮したことで</a:t>
            </a:r>
            <a:br>
              <a:rPr lang="en-US" altLang="ja-JP" sz="3200" kern="0" dirty="0">
                <a:solidFill>
                  <a:srgbClr val="000000"/>
                </a:solidFill>
                <a:latin typeface="Arial" charset="0"/>
              </a:rPr>
            </a:br>
            <a:r>
              <a:rPr lang="ja-JP" altLang="en-US" sz="3200" kern="0" dirty="0">
                <a:solidFill>
                  <a:srgbClr val="000000"/>
                </a:solidFill>
                <a:latin typeface="Arial" charset="0"/>
              </a:rPr>
              <a:t>予測精度の改善がみられる</a:t>
            </a:r>
            <a:endParaRPr lang="en-US" altLang="ja-JP" sz="3200" dirty="0"/>
          </a:p>
        </p:txBody>
      </p:sp>
      <p:sp>
        <p:nvSpPr>
          <p:cNvPr id="7" name="テキスト ボックス 6"/>
          <p:cNvSpPr txBox="1"/>
          <p:nvPr/>
        </p:nvSpPr>
        <p:spPr>
          <a:xfrm>
            <a:off x="3885493" y="3933056"/>
            <a:ext cx="1524875" cy="403746"/>
          </a:xfrm>
          <a:prstGeom prst="rect">
            <a:avLst/>
          </a:prstGeom>
          <a:noFill/>
        </p:spPr>
        <p:txBody>
          <a:bodyPr wrap="square" rtlCol="0">
            <a:spAutoFit/>
          </a:bodyPr>
          <a:lstStyle/>
          <a:p>
            <a:pPr algn="ctr"/>
            <a:r>
              <a:rPr kumimoji="1" lang="ja-JP" altLang="en-US" sz="2000" dirty="0"/>
              <a:t>時刻 </a:t>
            </a:r>
            <a:r>
              <a:rPr kumimoji="1" lang="en-US" altLang="ja-JP" sz="2000" dirty="0">
                <a:latin typeface="Cambria Math" pitchFamily="18" charset="0"/>
                <a:ea typeface="Cambria Math" pitchFamily="18" charset="0"/>
              </a:rPr>
              <a:t>(</a:t>
            </a:r>
            <a:r>
              <a:rPr kumimoji="1" lang="en-US" altLang="ja-JP" sz="2000" i="1" dirty="0">
                <a:latin typeface="Cambria Math" pitchFamily="18" charset="0"/>
                <a:ea typeface="Cambria Math" pitchFamily="18" charset="0"/>
              </a:rPr>
              <a:t>t</a:t>
            </a:r>
            <a:r>
              <a:rPr kumimoji="1" lang="en-US" altLang="ja-JP" sz="2000" dirty="0">
                <a:latin typeface="Cambria Math" pitchFamily="18" charset="0"/>
                <a:ea typeface="Cambria Math" pitchFamily="18" charset="0"/>
              </a:rPr>
              <a:t>)</a:t>
            </a:r>
            <a:r>
              <a:rPr lang="ja-JP" altLang="en-US" sz="2000" dirty="0">
                <a:latin typeface="Cambria Math" pitchFamily="18" charset="0"/>
              </a:rPr>
              <a:t> </a:t>
            </a:r>
            <a:r>
              <a:rPr lang="en-US" altLang="ja-JP" sz="2000" dirty="0">
                <a:latin typeface="Cambria Math" pitchFamily="18" charset="0"/>
                <a:ea typeface="Cambria Math" pitchFamily="18" charset="0"/>
              </a:rPr>
              <a:t>[s]</a:t>
            </a:r>
            <a:endParaRPr kumimoji="1" lang="ja-JP" altLang="en-US" sz="2000" dirty="0">
              <a:latin typeface="Cambria Math" pitchFamily="18" charset="0"/>
            </a:endParaRPr>
          </a:p>
        </p:txBody>
      </p:sp>
      <p:sp>
        <p:nvSpPr>
          <p:cNvPr id="9" name="テキスト ボックス 8"/>
          <p:cNvSpPr txBox="1"/>
          <p:nvPr/>
        </p:nvSpPr>
        <p:spPr>
          <a:xfrm>
            <a:off x="1677565" y="908720"/>
            <a:ext cx="492443" cy="2322298"/>
          </a:xfrm>
          <a:prstGeom prst="rect">
            <a:avLst/>
          </a:prstGeom>
          <a:noFill/>
        </p:spPr>
        <p:txBody>
          <a:bodyPr vert="eaVert" wrap="square" rtlCol="0">
            <a:spAutoFit/>
          </a:bodyPr>
          <a:lstStyle/>
          <a:p>
            <a:r>
              <a:rPr lang="ja-JP" altLang="en-US" sz="2000" dirty="0"/>
              <a:t>　カソード電流密度</a:t>
            </a:r>
            <a:endParaRPr kumimoji="1" lang="ja-JP" altLang="en-US" sz="2000"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1403648" y="2917393"/>
                <a:ext cx="982384" cy="1015663"/>
              </a:xfrm>
              <a:prstGeom prst="rect">
                <a:avLst/>
              </a:prstGeom>
              <a:noFill/>
            </p:spPr>
            <p:txBody>
              <a:bodyPr wrap="none" rtlCol="0">
                <a:spAutoFit/>
              </a:bodyPr>
              <a:lstStyle/>
              <a:p>
                <a:pPr algn="ctr"/>
                <a:r>
                  <a:rPr lang="en-US" altLang="ja-JP" sz="2000" dirty="0">
                    <a:latin typeface="Cambria Math" pitchFamily="18" charset="0"/>
                    <a:ea typeface="Cambria Math" pitchFamily="18" charset="0"/>
                  </a:rPr>
                  <a:t>(</a:t>
                </a:r>
                <a14:m>
                  <m:oMath xmlns:m="http://schemas.openxmlformats.org/officeDocument/2006/math">
                    <m:sSub>
                      <m:sSubPr>
                        <m:ctrlPr>
                          <a:rPr lang="en-US" altLang="ja-JP" sz="2000" i="1">
                            <a:latin typeface="Cambria Math" panose="02040503050406030204" pitchFamily="18" charset="0"/>
                            <a:ea typeface="Cambria Math" pitchFamily="18" charset="0"/>
                          </a:rPr>
                        </m:ctrlPr>
                      </m:sSubPr>
                      <m:e>
                        <m:r>
                          <a:rPr lang="en-US" altLang="ja-JP" sz="2000" i="1">
                            <a:latin typeface="Cambria Math"/>
                            <a:ea typeface="Cambria Math" pitchFamily="18" charset="0"/>
                          </a:rPr>
                          <m:t>𝑗</m:t>
                        </m:r>
                      </m:e>
                      <m:sub>
                        <m:r>
                          <m:rPr>
                            <m:sty m:val="p"/>
                          </m:rPr>
                          <a:rPr lang="en-US" altLang="ja-JP" sz="2000">
                            <a:latin typeface="Cambria Math"/>
                            <a:ea typeface="Cambria Math" pitchFamily="18" charset="0"/>
                          </a:rPr>
                          <m:t>cat</m:t>
                        </m:r>
                      </m:sub>
                    </m:sSub>
                  </m:oMath>
                </a14:m>
                <a:r>
                  <a:rPr lang="en-US" altLang="ja-JP" sz="2000" dirty="0">
                    <a:latin typeface="Cambria Math" pitchFamily="18" charset="0"/>
                    <a:ea typeface="Cambria Math" pitchFamily="18" charset="0"/>
                  </a:rPr>
                  <a:t>)</a:t>
                </a:r>
              </a:p>
              <a:p>
                <a:pPr algn="ctr"/>
                <a:r>
                  <a:rPr lang="en-US" altLang="ja-JP" sz="2000" dirty="0">
                    <a:latin typeface="Cambria Math" pitchFamily="18" charset="0"/>
                    <a:ea typeface="Cambria Math" pitchFamily="18" charset="0"/>
                  </a:rPr>
                  <a:t>[A/</a:t>
                </a:r>
                <a14:m>
                  <m:oMath xmlns:m="http://schemas.openxmlformats.org/officeDocument/2006/math">
                    <m:sSup>
                      <m:sSupPr>
                        <m:ctrlPr>
                          <a:rPr lang="en-US" altLang="ja-JP" sz="2000" i="1">
                            <a:latin typeface="Cambria Math" panose="02040503050406030204" pitchFamily="18" charset="0"/>
                            <a:ea typeface="Cambria Math" pitchFamily="18" charset="0"/>
                          </a:rPr>
                        </m:ctrlPr>
                      </m:sSupPr>
                      <m:e>
                        <m:r>
                          <m:rPr>
                            <m:sty m:val="p"/>
                          </m:rPr>
                          <a:rPr lang="en-US" altLang="ja-JP" sz="2000">
                            <a:latin typeface="Cambria Math"/>
                            <a:ea typeface="Cambria Math" pitchFamily="18" charset="0"/>
                          </a:rPr>
                          <m:t>m</m:t>
                        </m:r>
                      </m:e>
                      <m:sup>
                        <m:r>
                          <a:rPr lang="en-US" altLang="ja-JP" sz="2000">
                            <a:latin typeface="Cambria Math"/>
                            <a:ea typeface="Cambria Math" pitchFamily="18" charset="0"/>
                          </a:rPr>
                          <m:t>2</m:t>
                        </m:r>
                      </m:sup>
                    </m:sSup>
                    <m:r>
                      <a:rPr lang="en-US" altLang="ja-JP" sz="2000" i="1">
                        <a:latin typeface="Cambria Math"/>
                        <a:ea typeface="Cambria Math" pitchFamily="18" charset="0"/>
                      </a:rPr>
                      <m:t>]</m:t>
                    </m:r>
                  </m:oMath>
                </a14:m>
                <a:endParaRPr lang="en-US" altLang="ja-JP" sz="2000" dirty="0">
                  <a:latin typeface="Cambria Math" pitchFamily="18" charset="0"/>
                  <a:ea typeface="Cambria Math" pitchFamily="18" charset="0"/>
                </a:endParaRPr>
              </a:p>
              <a:p>
                <a:pPr algn="ctr"/>
                <a:endParaRPr lang="ja-JP" altLang="en-US" sz="2000" dirty="0">
                  <a:latin typeface="Cambria Math" pitchFamily="18" charset="0"/>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403648" y="2917393"/>
                <a:ext cx="982384" cy="1015663"/>
              </a:xfrm>
              <a:prstGeom prst="rect">
                <a:avLst/>
              </a:prstGeom>
              <a:blipFill rotWithShape="1">
                <a:blip r:embed="rId4"/>
                <a:stretch>
                  <a:fillRect l="-6211" t="-3012" r="-4348"/>
                </a:stretch>
              </a:blipFill>
            </p:spPr>
            <p:txBody>
              <a:bodyPr/>
              <a:lstStyle/>
              <a:p>
                <a:r>
                  <a:rPr lang="ja-JP" altLang="en-US">
                    <a:noFill/>
                  </a:rPr>
                  <a:t> </a:t>
                </a:r>
              </a:p>
            </p:txBody>
          </p:sp>
        </mc:Fallback>
      </mc:AlternateContent>
      <p:sp>
        <p:nvSpPr>
          <p:cNvPr id="13" name="正方形/長方形 12"/>
          <p:cNvSpPr/>
          <p:nvPr/>
        </p:nvSpPr>
        <p:spPr>
          <a:xfrm>
            <a:off x="4589765" y="993502"/>
            <a:ext cx="2260763" cy="77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546272" y="836712"/>
            <a:ext cx="1346844" cy="923330"/>
          </a:xfrm>
          <a:prstGeom prst="rect">
            <a:avLst/>
          </a:prstGeom>
          <a:noFill/>
        </p:spPr>
        <p:txBody>
          <a:bodyPr wrap="none" rtlCol="0">
            <a:spAutoFit/>
          </a:bodyPr>
          <a:lstStyle/>
          <a:p>
            <a:r>
              <a:rPr kumimoji="1" lang="ja-JP" altLang="en-US" b="1" dirty="0"/>
              <a:t>実験結果</a:t>
            </a:r>
            <a:endParaRPr kumimoji="1" lang="en-US" altLang="ja-JP" b="1" dirty="0"/>
          </a:p>
          <a:p>
            <a:r>
              <a:rPr lang="ja-JP" altLang="en-US" b="1" dirty="0"/>
              <a:t>提案手法</a:t>
            </a:r>
            <a:endParaRPr lang="en-US" altLang="ja-JP" b="1" dirty="0"/>
          </a:p>
          <a:p>
            <a:r>
              <a:rPr lang="ja-JP" altLang="en-US" b="1" dirty="0"/>
              <a:t>昨年の手法</a:t>
            </a:r>
          </a:p>
        </p:txBody>
      </p:sp>
      <p:sp>
        <p:nvSpPr>
          <p:cNvPr id="15" name="テキスト ボックス 14"/>
          <p:cNvSpPr txBox="1"/>
          <p:nvPr/>
        </p:nvSpPr>
        <p:spPr>
          <a:xfrm>
            <a:off x="3970208" y="2051556"/>
            <a:ext cx="1129599" cy="369332"/>
          </a:xfrm>
          <a:prstGeom prst="rect">
            <a:avLst/>
          </a:prstGeom>
          <a:solidFill>
            <a:schemeClr val="bg1"/>
          </a:solidFill>
        </p:spPr>
        <p:txBody>
          <a:bodyPr wrap="square" rtlCol="0">
            <a:spAutoFit/>
          </a:bodyPr>
          <a:lstStyle/>
          <a:p>
            <a:pPr algn="ctr"/>
            <a:r>
              <a:rPr kumimoji="1" lang="en-US" altLang="ja-JP" b="1" dirty="0"/>
              <a:t>G</a:t>
            </a:r>
            <a:r>
              <a:rPr lang="ja-JP" altLang="en-US" b="1" dirty="0"/>
              <a:t>面</a:t>
            </a:r>
            <a:endParaRPr kumimoji="1" lang="ja-JP" altLang="en-US" b="1" dirty="0"/>
          </a:p>
        </p:txBody>
      </p:sp>
    </p:spTree>
    <p:extLst>
      <p:ext uri="{BB962C8B-B14F-4D97-AF65-F5344CB8AC3E}">
        <p14:creationId xmlns:p14="http://schemas.microsoft.com/office/powerpoint/2010/main" val="33082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836712"/>
            <a:ext cx="8820472" cy="5541838"/>
          </a:xfrm>
        </p:spPr>
        <p:txBody>
          <a:bodyPr/>
          <a:lstStyle/>
          <a:p>
            <a:r>
              <a:rPr lang="ja-JP" altLang="en-US" dirty="0"/>
              <a:t>数種の電着塗装シミュレータが開発されている</a:t>
            </a:r>
            <a:endParaRPr lang="en-US" altLang="ja-JP" dirty="0"/>
          </a:p>
          <a:p>
            <a:r>
              <a:rPr kumimoji="1" lang="ja-JP" altLang="en-US" dirty="0"/>
              <a:t>精度が</a:t>
            </a:r>
            <a:r>
              <a:rPr lang="ja-JP" altLang="en-US" dirty="0"/>
              <a:t>未だ</a:t>
            </a:r>
            <a:r>
              <a:rPr kumimoji="1" lang="ja-JP" altLang="en-US" dirty="0"/>
              <a:t>不十分な為，シミュレータはほとんど利用されていない</a:t>
            </a:r>
            <a:endParaRPr lang="en-US" altLang="ja-JP" dirty="0"/>
          </a:p>
          <a:p>
            <a:pPr marL="400050" lvl="2" indent="0">
              <a:buNone/>
            </a:pPr>
            <a:endParaRPr lang="en-US" altLang="ja-JP" sz="1100" dirty="0"/>
          </a:p>
          <a:p>
            <a:pPr marL="857250" lvl="2" indent="-457200"/>
            <a:r>
              <a:rPr lang="ja-JP" altLang="en-US" sz="2800" dirty="0"/>
              <a:t>膜厚を計算するために重要なモデルは以下の二つ</a:t>
            </a:r>
            <a:endParaRPr lang="en-US" altLang="ja-JP" sz="2800" dirty="0"/>
          </a:p>
          <a:p>
            <a:endParaRPr lang="en-US" altLang="ja-JP" sz="2800"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r>
              <a:rPr lang="ja-JP" altLang="en-US" dirty="0"/>
              <a:t>　　　　　　 線形モデルでは精度がよくない</a:t>
            </a:r>
            <a:endParaRPr lang="en-US" altLang="ja-JP" dirty="0"/>
          </a:p>
        </p:txBody>
      </p:sp>
      <p:sp>
        <p:nvSpPr>
          <p:cNvPr id="2" name="タイトル 1"/>
          <p:cNvSpPr>
            <a:spLocks noGrp="1"/>
          </p:cNvSpPr>
          <p:nvPr>
            <p:ph type="title"/>
          </p:nvPr>
        </p:nvSpPr>
        <p:spPr/>
        <p:txBody>
          <a:bodyPr/>
          <a:lstStyle/>
          <a:p>
            <a:r>
              <a:rPr kumimoji="1" lang="ja-JP" altLang="en-US" dirty="0"/>
              <a:t>従来研究</a:t>
            </a:r>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3</a:t>
            </a:fld>
            <a:endParaRPr lang="ja-JP" altLang="en-US" dirty="0"/>
          </a:p>
        </p:txBody>
      </p:sp>
      <p:grpSp>
        <p:nvGrpSpPr>
          <p:cNvPr id="15" name="グループ化 14"/>
          <p:cNvGrpSpPr/>
          <p:nvPr/>
        </p:nvGrpSpPr>
        <p:grpSpPr>
          <a:xfrm>
            <a:off x="4860033" y="3356992"/>
            <a:ext cx="4032447" cy="2156901"/>
            <a:chOff x="4499992" y="1632139"/>
            <a:chExt cx="3874906" cy="2156901"/>
          </a:xfrm>
        </p:grpSpPr>
        <p:sp>
          <p:nvSpPr>
            <p:cNvPr id="9" name="角丸四角形 8"/>
            <p:cNvSpPr/>
            <p:nvPr/>
          </p:nvSpPr>
          <p:spPr>
            <a:xfrm>
              <a:off x="4499992" y="1916832"/>
              <a:ext cx="3773657" cy="187220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4499992" y="2024261"/>
              <a:ext cx="3874906" cy="1692771"/>
            </a:xfrm>
            <a:prstGeom prst="rect">
              <a:avLst/>
            </a:prstGeom>
            <a:noFill/>
            <a:ln>
              <a:noFill/>
            </a:ln>
          </p:spPr>
          <p:txBody>
            <a:bodyPr wrap="square" rtlCol="0">
              <a:spAutoFit/>
            </a:bodyPr>
            <a:lstStyle/>
            <a:p>
              <a:pPr algn="ctr"/>
              <a:endParaRPr lang="en-US" altLang="ja-JP" sz="800" dirty="0"/>
            </a:p>
            <a:p>
              <a:pPr algn="ctr"/>
              <a:r>
                <a:rPr lang="ja-JP" altLang="en-US" sz="3200" dirty="0"/>
                <a:t>膜厚∝クーロン量</a:t>
              </a:r>
              <a:endParaRPr lang="en-US" altLang="ja-JP" sz="3200" dirty="0"/>
            </a:p>
            <a:p>
              <a:pPr algn="ctr"/>
              <a:r>
                <a:rPr lang="ja-JP" altLang="en-US" sz="3200" dirty="0"/>
                <a:t>↓</a:t>
              </a:r>
              <a:endParaRPr lang="en-US" altLang="ja-JP" sz="3200" dirty="0"/>
            </a:p>
            <a:p>
              <a:pPr algn="ctr"/>
              <a:r>
                <a:rPr lang="ja-JP" altLang="en-US" sz="3200" dirty="0"/>
                <a:t>ロスを考慮したモデル</a:t>
              </a:r>
              <a:endParaRPr lang="en-US" altLang="ja-JP" sz="3200" dirty="0"/>
            </a:p>
          </p:txBody>
        </p:sp>
        <p:sp>
          <p:nvSpPr>
            <p:cNvPr id="14" name="テキスト ボックス 13"/>
            <p:cNvSpPr txBox="1"/>
            <p:nvPr/>
          </p:nvSpPr>
          <p:spPr>
            <a:xfrm>
              <a:off x="4887050" y="1632139"/>
              <a:ext cx="2999539" cy="584775"/>
            </a:xfrm>
            <a:prstGeom prst="rect">
              <a:avLst/>
            </a:prstGeom>
            <a:solidFill>
              <a:schemeClr val="bg1"/>
            </a:solidFill>
            <a:ln w="12700">
              <a:solidFill>
                <a:srgbClr val="FFC000"/>
              </a:solidFill>
            </a:ln>
          </p:spPr>
          <p:txBody>
            <a:bodyPr wrap="none" rtlCol="0">
              <a:spAutoFit/>
            </a:bodyPr>
            <a:lstStyle/>
            <a:p>
              <a:r>
                <a:rPr lang="ja-JP" altLang="en-US" sz="3200" dirty="0"/>
                <a:t>塗膜析出モデル</a:t>
              </a:r>
              <a:endParaRPr lang="en-US" altLang="ja-JP" sz="3200" dirty="0"/>
            </a:p>
          </p:txBody>
        </p:sp>
      </p:grpSp>
      <p:grpSp>
        <p:nvGrpSpPr>
          <p:cNvPr id="18" name="グループ化 17"/>
          <p:cNvGrpSpPr/>
          <p:nvPr/>
        </p:nvGrpSpPr>
        <p:grpSpPr>
          <a:xfrm>
            <a:off x="827584" y="3356992"/>
            <a:ext cx="3600400" cy="1284240"/>
            <a:chOff x="323528" y="1916832"/>
            <a:chExt cx="3600400" cy="1284240"/>
          </a:xfrm>
        </p:grpSpPr>
        <p:grpSp>
          <p:nvGrpSpPr>
            <p:cNvPr id="16" name="グループ化 15"/>
            <p:cNvGrpSpPr/>
            <p:nvPr/>
          </p:nvGrpSpPr>
          <p:grpSpPr>
            <a:xfrm>
              <a:off x="323528" y="2276872"/>
              <a:ext cx="3600400" cy="924200"/>
              <a:chOff x="323528" y="2276872"/>
              <a:chExt cx="3600400" cy="924200"/>
            </a:xfrm>
          </p:grpSpPr>
          <p:sp>
            <p:nvSpPr>
              <p:cNvPr id="8" name="角丸四角形 7"/>
              <p:cNvSpPr/>
              <p:nvPr/>
            </p:nvSpPr>
            <p:spPr>
              <a:xfrm>
                <a:off x="323528" y="2276872"/>
                <a:ext cx="3600400" cy="924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607502" y="2492896"/>
                <a:ext cx="3057248" cy="584775"/>
              </a:xfrm>
              <a:prstGeom prst="rect">
                <a:avLst/>
              </a:prstGeom>
              <a:noFill/>
            </p:spPr>
            <p:txBody>
              <a:bodyPr wrap="none" rtlCol="0">
                <a:spAutoFit/>
              </a:bodyPr>
              <a:lstStyle/>
              <a:p>
                <a:pPr algn="ctr"/>
                <a:r>
                  <a:rPr lang="ja-JP" altLang="en-US" sz="3200" dirty="0"/>
                  <a:t>電気抵抗∝膜厚</a:t>
                </a:r>
                <a:endParaRPr kumimoji="1" lang="ja-JP" altLang="en-US" sz="3200" dirty="0"/>
              </a:p>
            </p:txBody>
          </p:sp>
        </p:grpSp>
        <p:sp>
          <p:nvSpPr>
            <p:cNvPr id="17" name="テキスト ボックス 16"/>
            <p:cNvSpPr txBox="1"/>
            <p:nvPr/>
          </p:nvSpPr>
          <p:spPr>
            <a:xfrm>
              <a:off x="636357" y="1916832"/>
              <a:ext cx="2999539" cy="584775"/>
            </a:xfrm>
            <a:prstGeom prst="rect">
              <a:avLst/>
            </a:prstGeom>
            <a:solidFill>
              <a:schemeClr val="bg1"/>
            </a:solidFill>
            <a:ln w="12700">
              <a:solidFill>
                <a:srgbClr val="7030A0"/>
              </a:solidFill>
            </a:ln>
          </p:spPr>
          <p:txBody>
            <a:bodyPr wrap="none" rtlCol="0">
              <a:spAutoFit/>
            </a:bodyPr>
            <a:lstStyle/>
            <a:p>
              <a:r>
                <a:rPr lang="ja-JP" altLang="en-US" sz="3200" dirty="0"/>
                <a:t>塗膜抵抗モデル</a:t>
              </a:r>
              <a:endParaRPr lang="en-US" altLang="ja-JP" sz="3200" dirty="0"/>
            </a:p>
          </p:txBody>
        </p:sp>
      </p:grpSp>
      <p:cxnSp>
        <p:nvCxnSpPr>
          <p:cNvPr id="20" name="直線矢印コネクタ 19"/>
          <p:cNvCxnSpPr/>
          <p:nvPr/>
        </p:nvCxnSpPr>
        <p:spPr>
          <a:xfrm flipV="1">
            <a:off x="2339752" y="4641232"/>
            <a:ext cx="0" cy="11263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6823574" y="5513893"/>
            <a:ext cx="0" cy="5073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418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251520" y="2708920"/>
            <a:ext cx="8630543" cy="3669630"/>
          </a:xfrm>
        </p:spPr>
        <p:txBody>
          <a:bodyPr/>
          <a:lstStyle/>
          <a:p>
            <a:pPr marL="0" indent="0" algn="ctr">
              <a:buNone/>
            </a:pPr>
            <a:r>
              <a:rPr kumimoji="1" lang="ja-JP" altLang="en-US" dirty="0"/>
              <a:t>まとめ</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30</a:t>
            </a:fld>
            <a:endParaRPr lang="ja-JP" altLang="en-US" dirty="0"/>
          </a:p>
        </p:txBody>
      </p:sp>
    </p:spTree>
    <p:extLst>
      <p:ext uri="{BB962C8B-B14F-4D97-AF65-F5344CB8AC3E}">
        <p14:creationId xmlns:p14="http://schemas.microsoft.com/office/powerpoint/2010/main" val="293514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a:xfrm>
            <a:off x="251520" y="1412776"/>
            <a:ext cx="8630543" cy="4965774"/>
          </a:xfrm>
        </p:spPr>
        <p:txBody>
          <a:bodyPr/>
          <a:lstStyle/>
          <a:p>
            <a:r>
              <a:rPr kumimoji="1" lang="ja-JP" altLang="en-US" dirty="0"/>
              <a:t>基礎的な電着実験を行い，塗膜析出の流速依存性を考慮した塗膜析出モデルを提案した．</a:t>
            </a:r>
            <a:endParaRPr kumimoji="1" lang="en-US" altLang="ja-JP" dirty="0"/>
          </a:p>
          <a:p>
            <a:r>
              <a:rPr lang="ja-JP" altLang="en-US" dirty="0"/>
              <a:t>塗膜析出の流速依存性を考慮して解析を行うことにより，４枚</a:t>
            </a:r>
            <a:r>
              <a:rPr lang="en-US" altLang="ja-JP" dirty="0"/>
              <a:t>BOX</a:t>
            </a:r>
            <a:r>
              <a:rPr lang="ja-JP" altLang="en-US" dirty="0"/>
              <a:t>の膜厚予測が実用的な精度で行えることを示した．</a:t>
            </a:r>
            <a:endParaRPr kumimoji="1" lang="en-US" altLang="ja-JP"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31</a:t>
            </a:fld>
            <a:endParaRPr lang="ja-JP" altLang="en-US" dirty="0"/>
          </a:p>
        </p:txBody>
      </p:sp>
    </p:spTree>
    <p:extLst>
      <p:ext uri="{BB962C8B-B14F-4D97-AF65-F5344CB8AC3E}">
        <p14:creationId xmlns:p14="http://schemas.microsoft.com/office/powerpoint/2010/main" val="2300744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251520" y="2708920"/>
            <a:ext cx="8630543" cy="3669630"/>
          </a:xfrm>
        </p:spPr>
        <p:txBody>
          <a:bodyPr/>
          <a:lstStyle/>
          <a:p>
            <a:pPr marL="0" indent="0" algn="ctr">
              <a:buNone/>
            </a:pPr>
            <a:r>
              <a:rPr kumimoji="1" lang="ja-JP" altLang="en-US" sz="4000" dirty="0"/>
              <a:t>付録</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32</a:t>
            </a:fld>
            <a:endParaRPr lang="ja-JP" altLang="en-US" dirty="0"/>
          </a:p>
        </p:txBody>
      </p:sp>
    </p:spTree>
    <p:extLst>
      <p:ext uri="{BB962C8B-B14F-4D97-AF65-F5344CB8AC3E}">
        <p14:creationId xmlns:p14="http://schemas.microsoft.com/office/powerpoint/2010/main" val="3914335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塗膜析出モデルの見直し</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ja-JP" altLang="en-US" dirty="0"/>
              <a:t>有効電流比のグラフがうまくフィットしない</a:t>
            </a:r>
            <a:endParaRPr lang="en-US" altLang="ja-JP" dirty="0"/>
          </a:p>
          <a:p>
            <a:r>
              <a:rPr kumimoji="1" lang="ja-JP" altLang="en-US" dirty="0"/>
              <a:t>　　　電流小 　　</a:t>
            </a:r>
            <a:r>
              <a:rPr lang="ja-JP" altLang="en-US" dirty="0">
                <a:latin typeface="Cambria Math"/>
              </a:rPr>
              <a:t>⇒</a:t>
            </a:r>
            <a:r>
              <a:rPr kumimoji="1" lang="ja-JP" altLang="en-US" dirty="0"/>
              <a:t> 有効電流比が小さいまま</a:t>
            </a:r>
            <a:br>
              <a:rPr kumimoji="1" lang="en-US" altLang="ja-JP" dirty="0"/>
            </a:br>
            <a:r>
              <a:rPr kumimoji="1" lang="ja-JP" altLang="en-US" dirty="0"/>
              <a:t>電流大</a:t>
            </a:r>
            <a:r>
              <a:rPr kumimoji="1" lang="ja-JP" altLang="en-US" dirty="0">
                <a:latin typeface="Cambria Math"/>
              </a:rPr>
              <a:t>∪電圧大</a:t>
            </a:r>
            <a:r>
              <a:rPr lang="ja-JP" altLang="en-US" dirty="0">
                <a:latin typeface="Cambria Math"/>
              </a:rPr>
              <a:t>⇒</a:t>
            </a:r>
            <a:r>
              <a:rPr kumimoji="1" lang="ja-JP" altLang="en-US" dirty="0">
                <a:latin typeface="Cambria Math"/>
              </a:rPr>
              <a:t> 有効電流比 ≅ </a:t>
            </a:r>
            <a:r>
              <a:rPr kumimoji="1" lang="en-US" altLang="ja-JP" dirty="0">
                <a:latin typeface="Cambria Math"/>
              </a:rPr>
              <a:t>1</a:t>
            </a:r>
            <a:br>
              <a:rPr kumimoji="1" lang="en-US" altLang="ja-JP" dirty="0"/>
            </a:br>
            <a:endParaRPr kumimoji="1" lang="en-US" altLang="ja-JP"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33</a:t>
            </a:fld>
            <a:endParaRPr lang="ja-JP" alt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5747" t="19156" r="1624" b="17208"/>
          <a:stretch/>
        </p:blipFill>
        <p:spPr>
          <a:xfrm>
            <a:off x="1623803" y="1023601"/>
            <a:ext cx="6044541" cy="2909455"/>
          </a:xfrm>
          <a:prstGeom prst="rect">
            <a:avLst/>
          </a:prstGeom>
        </p:spPr>
      </p:pic>
      <p:grpSp>
        <p:nvGrpSpPr>
          <p:cNvPr id="6" name="グループ化 5"/>
          <p:cNvGrpSpPr/>
          <p:nvPr/>
        </p:nvGrpSpPr>
        <p:grpSpPr>
          <a:xfrm>
            <a:off x="1115616" y="1700808"/>
            <a:ext cx="596830" cy="1624246"/>
            <a:chOff x="1187624" y="1772816"/>
            <a:chExt cx="596830" cy="1624246"/>
          </a:xfrm>
        </p:grpSpPr>
        <p:sp>
          <p:nvSpPr>
            <p:cNvPr id="7" name="テキスト ボックス 6"/>
            <p:cNvSpPr txBox="1"/>
            <p:nvPr/>
          </p:nvSpPr>
          <p:spPr>
            <a:xfrm>
              <a:off x="1228854" y="1772816"/>
              <a:ext cx="492443" cy="1374735"/>
            </a:xfrm>
            <a:prstGeom prst="rect">
              <a:avLst/>
            </a:prstGeom>
            <a:noFill/>
          </p:spPr>
          <p:txBody>
            <a:bodyPr vert="eaVert" wrap="none" rtlCol="0">
              <a:spAutoFit/>
            </a:bodyPr>
            <a:lstStyle/>
            <a:p>
              <a:r>
                <a:rPr kumimoji="1" lang="ja-JP" altLang="en-US" sz="2000" dirty="0"/>
                <a:t>有効電流比</a:t>
              </a:r>
            </a:p>
          </p:txBody>
        </p:sp>
        <mc:AlternateContent xmlns:mc="http://schemas.openxmlformats.org/markup-compatibility/2006" xmlns:a14="http://schemas.microsoft.com/office/drawing/2010/main">
          <mc:Choice Requires="a14">
            <p:sp>
              <p:nvSpPr>
                <p:cNvPr id="8" name="テキスト ボックス 7"/>
                <p:cNvSpPr txBox="1"/>
                <p:nvPr/>
              </p:nvSpPr>
              <p:spPr>
                <a:xfrm>
                  <a:off x="1187624" y="2996952"/>
                  <a:ext cx="59683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a:rPr>
                          <m:t>(</m:t>
                        </m:r>
                        <m:r>
                          <a:rPr kumimoji="1" lang="en-US" altLang="ja-JP" sz="2000" b="0" i="1" smtClean="0">
                            <a:latin typeface="Cambria Math"/>
                          </a:rPr>
                          <m:t>𝛽</m:t>
                        </m:r>
                        <m:r>
                          <a:rPr kumimoji="1" lang="en-US" altLang="ja-JP" sz="2000" b="0" i="0" smtClean="0">
                            <a:latin typeface="Cambria Math"/>
                          </a:rPr>
                          <m:t>)</m:t>
                        </m:r>
                      </m:oMath>
                    </m:oMathPara>
                  </a14:m>
                  <a:endParaRPr kumimoji="1" lang="en-US" altLang="ja-JP" sz="2000" b="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187624" y="2996952"/>
                  <a:ext cx="596830" cy="400110"/>
                </a:xfrm>
                <a:prstGeom prst="rect">
                  <a:avLst/>
                </a:prstGeom>
                <a:blipFill rotWithShape="1">
                  <a:blip r:embed="rId4"/>
                  <a:stretch>
                    <a:fillRect l="-1020" r="-2041" b="-18462"/>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9" name="テキスト ボックス 8"/>
              <p:cNvSpPr txBox="1"/>
              <p:nvPr/>
            </p:nvSpPr>
            <p:spPr>
              <a:xfrm>
                <a:off x="2565764" y="3717032"/>
                <a:ext cx="3230372" cy="369332"/>
              </a:xfrm>
              <a:prstGeom prst="rect">
                <a:avLst/>
              </a:prstGeom>
              <a:noFill/>
            </p:spPr>
            <p:txBody>
              <a:bodyPr wrap="none" rtlCol="0">
                <a:spAutoFit/>
              </a:bodyPr>
              <a:lstStyle/>
              <a:p>
                <a:r>
                  <a:rPr kumimoji="1" lang="ja-JP" altLang="en-US" dirty="0"/>
                  <a:t>カソード電流密度 </a:t>
                </a:r>
                <a:r>
                  <a:rPr lang="en-US" altLang="ja-JP" dirty="0">
                    <a:latin typeface="Cambria Math" pitchFamily="18" charset="0"/>
                    <a:ea typeface="Cambria Math" pitchFamily="18" charset="0"/>
                  </a:rPr>
                  <a:t>(</a:t>
                </a:r>
                <a14:m>
                  <m:oMath xmlns:m="http://schemas.openxmlformats.org/officeDocument/2006/math">
                    <m:sSub>
                      <m:sSubPr>
                        <m:ctrlPr>
                          <a:rPr lang="en-US" altLang="ja-JP" i="1">
                            <a:latin typeface="Cambria Math" panose="02040503050406030204" pitchFamily="18" charset="0"/>
                            <a:ea typeface="Cambria Math" pitchFamily="18" charset="0"/>
                          </a:rPr>
                        </m:ctrlPr>
                      </m:sSubPr>
                      <m:e>
                        <m:r>
                          <a:rPr lang="en-US" altLang="ja-JP" i="1">
                            <a:latin typeface="Cambria Math"/>
                            <a:ea typeface="Cambria Math" pitchFamily="18" charset="0"/>
                          </a:rPr>
                          <m:t>𝑗</m:t>
                        </m:r>
                      </m:e>
                      <m:sub>
                        <m:r>
                          <m:rPr>
                            <m:sty m:val="p"/>
                          </m:rPr>
                          <a:rPr lang="en-US" altLang="ja-JP">
                            <a:latin typeface="Cambria Math"/>
                            <a:ea typeface="Cambria Math" pitchFamily="18" charset="0"/>
                          </a:rPr>
                          <m:t>cat</m:t>
                        </m:r>
                      </m:sub>
                    </m:sSub>
                  </m:oMath>
                </a14:m>
                <a:r>
                  <a:rPr lang="en-US" altLang="ja-JP" dirty="0">
                    <a:latin typeface="Cambria Math" pitchFamily="18" charset="0"/>
                    <a:ea typeface="Cambria Math" pitchFamily="18" charset="0"/>
                  </a:rPr>
                  <a:t>) [A/</a:t>
                </a:r>
                <a14:m>
                  <m:oMath xmlns:m="http://schemas.openxmlformats.org/officeDocument/2006/math">
                    <m:sSup>
                      <m:sSupPr>
                        <m:ctrlPr>
                          <a:rPr lang="en-US" altLang="ja-JP" i="1">
                            <a:latin typeface="Cambria Math" panose="02040503050406030204" pitchFamily="18" charset="0"/>
                            <a:ea typeface="Cambria Math" pitchFamily="18" charset="0"/>
                          </a:rPr>
                        </m:ctrlPr>
                      </m:sSupPr>
                      <m:e>
                        <m:r>
                          <m:rPr>
                            <m:sty m:val="p"/>
                          </m:rPr>
                          <a:rPr lang="en-US" altLang="ja-JP">
                            <a:latin typeface="Cambria Math"/>
                            <a:ea typeface="Cambria Math" pitchFamily="18" charset="0"/>
                          </a:rPr>
                          <m:t>m</m:t>
                        </m:r>
                      </m:e>
                      <m:sup>
                        <m:r>
                          <a:rPr lang="en-US" altLang="ja-JP">
                            <a:latin typeface="Cambria Math"/>
                            <a:ea typeface="Cambria Math" pitchFamily="18" charset="0"/>
                          </a:rPr>
                          <m:t>2</m:t>
                        </m:r>
                      </m:sup>
                    </m:sSup>
                    <m:r>
                      <a:rPr lang="en-US" altLang="ja-JP" i="1">
                        <a:latin typeface="Cambria Math"/>
                        <a:ea typeface="Cambria Math" pitchFamily="18" charset="0"/>
                      </a:rPr>
                      <m:t>]</m:t>
                    </m:r>
                  </m:oMath>
                </a14:m>
                <a:endParaRPr lang="en-US" altLang="ja-JP" dirty="0">
                  <a:latin typeface="Cambria Math" pitchFamily="18" charset="0"/>
                  <a:ea typeface="Cambria Math" pitchFamily="18" charset="0"/>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2565764" y="3717032"/>
                <a:ext cx="3230372" cy="369332"/>
              </a:xfrm>
              <a:prstGeom prst="rect">
                <a:avLst/>
              </a:prstGeom>
              <a:blipFill rotWithShape="1">
                <a:blip r:embed="rId5"/>
                <a:stretch>
                  <a:fillRect l="-1698" t="-11667"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6897642" y="3284984"/>
                <a:ext cx="2210862" cy="735201"/>
              </a:xfrm>
              <a:prstGeom prst="rect">
                <a:avLst/>
              </a:prstGeom>
              <a:noFill/>
            </p:spPr>
            <p:txBody>
              <a:bodyPr wrap="none" rtlCol="0">
                <a:spAutoFit/>
              </a:bodyPr>
              <a:lstStyle/>
              <a:p>
                <a:pPr algn="r"/>
                <a:r>
                  <a:rPr lang="ja-JP" altLang="en-US" sz="2000" dirty="0"/>
                  <a:t>塗膜での</a:t>
                </a:r>
                <a:r>
                  <a:rPr kumimoji="1" lang="ja-JP" altLang="en-US" sz="2000" dirty="0"/>
                  <a:t>電圧降下</a:t>
                </a:r>
                <a:endParaRPr kumimoji="1" lang="en-US" altLang="ja-JP" sz="2000" dirty="0"/>
              </a:p>
              <a:p>
                <a:pPr algn="r"/>
                <a:r>
                  <a:rPr kumimoji="1" lang="en-US" altLang="ja-JP" sz="2000" dirty="0">
                    <a:latin typeface="Cambria Math" pitchFamily="18" charset="0"/>
                    <a:ea typeface="Cambria Math" pitchFamily="18" charset="0"/>
                  </a:rPr>
                  <a:t>(</a:t>
                </a:r>
                <a:r>
                  <a:rPr kumimoji="1" lang="el-GR" altLang="ja-JP" sz="2000" dirty="0">
                    <a:latin typeface="Cambria Math"/>
                    <a:ea typeface="Cambria Math"/>
                  </a:rPr>
                  <a:t>Δ</a:t>
                </a:r>
                <a14:m>
                  <m:oMath xmlns:m="http://schemas.openxmlformats.org/officeDocument/2006/math">
                    <m:sSub>
                      <m:sSubPr>
                        <m:ctrlPr>
                          <a:rPr kumimoji="1" lang="el-GR" altLang="ja-JP" sz="2000" i="1" smtClean="0">
                            <a:latin typeface="Cambria Math" panose="02040503050406030204" pitchFamily="18" charset="0"/>
                            <a:ea typeface="Cambria Math"/>
                          </a:rPr>
                        </m:ctrlPr>
                      </m:sSubPr>
                      <m:e>
                        <m:r>
                          <a:rPr kumimoji="1" lang="ja-JP" altLang="el-GR" sz="2000" i="1" smtClean="0">
                            <a:latin typeface="Cambria Math"/>
                            <a:ea typeface="Cambria Math"/>
                          </a:rPr>
                          <m:t>𝜙</m:t>
                        </m:r>
                      </m:e>
                      <m:sub>
                        <m:r>
                          <m:rPr>
                            <m:sty m:val="p"/>
                          </m:rPr>
                          <a:rPr kumimoji="1" lang="en-US" altLang="ja-JP" sz="2000" b="0" i="0" smtClean="0">
                            <a:latin typeface="Cambria Math"/>
                            <a:ea typeface="Cambria Math"/>
                          </a:rPr>
                          <m:t>pai</m:t>
                        </m:r>
                      </m:sub>
                    </m:sSub>
                  </m:oMath>
                </a14:m>
                <a:r>
                  <a:rPr kumimoji="1" lang="en-US" altLang="ja-JP" sz="2000" dirty="0">
                    <a:latin typeface="Cambria Math" pitchFamily="18" charset="0"/>
                    <a:ea typeface="Cambria Math" pitchFamily="18" charset="0"/>
                  </a:rPr>
                  <a:t>) [V]</a:t>
                </a: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6897642" y="3284984"/>
                <a:ext cx="2210862" cy="735201"/>
              </a:xfrm>
              <a:prstGeom prst="rect">
                <a:avLst/>
              </a:prstGeom>
              <a:blipFill rotWithShape="1">
                <a:blip r:embed="rId6"/>
                <a:stretch>
                  <a:fillRect l="-2762" t="-4167" r="-3039" b="-10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76353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4773" t="16747" r="2111" b="16759"/>
          <a:stretch/>
        </p:blipFill>
        <p:spPr>
          <a:xfrm>
            <a:off x="1547664" y="908720"/>
            <a:ext cx="6080166" cy="3040083"/>
          </a:xfrm>
          <a:prstGeom prst="rect">
            <a:avLst/>
          </a:prstGeom>
        </p:spPr>
      </p:pic>
      <p:sp>
        <p:nvSpPr>
          <p:cNvPr id="2" name="タイトル 1"/>
          <p:cNvSpPr>
            <a:spLocks noGrp="1"/>
          </p:cNvSpPr>
          <p:nvPr>
            <p:ph type="title"/>
          </p:nvPr>
        </p:nvSpPr>
        <p:spPr/>
        <p:txBody>
          <a:bodyPr/>
          <a:lstStyle/>
          <a:p>
            <a:r>
              <a:rPr kumimoji="1" lang="ja-JP" altLang="en-US" dirty="0"/>
              <a:t>塗膜析出モデルの見直し</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51520" y="4437112"/>
                <a:ext cx="8630543" cy="1941438"/>
              </a:xfrm>
            </p:spPr>
            <p:txBody>
              <a:bodyPr/>
              <a:lstStyle/>
              <a:p>
                <a:pPr marL="0" indent="0">
                  <a:buNone/>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𝛽</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a:rPr>
                                <m:t>𝑗</m:t>
                              </m:r>
                            </m:e>
                            <m:sub>
                              <m:r>
                                <m:rPr>
                                  <m:sty m:val="p"/>
                                </m:rPr>
                                <a:rPr kumimoji="1" lang="en-US" altLang="ja-JP" b="0" i="0" smtClean="0">
                                  <a:latin typeface="Cambria Math"/>
                                </a:rPr>
                                <m:t>cat</m:t>
                              </m:r>
                            </m:sub>
                          </m:sSub>
                          <m:r>
                            <a:rPr kumimoji="1" lang="en-US" altLang="ja-JP" b="0" i="0" smtClean="0">
                              <a:latin typeface="Cambria Math"/>
                            </a:rPr>
                            <m:t>, </m:t>
                          </m:r>
                          <m:r>
                            <m:rPr>
                              <m:sty m:val="p"/>
                            </m:rPr>
                            <a:rPr kumimoji="1" lang="en-US" altLang="ja-JP" b="0" i="0" smtClean="0">
                              <a:latin typeface="Cambria Math"/>
                            </a:rPr>
                            <m:t>Δ</m:t>
                          </m:r>
                          <m:sSub>
                            <m:sSubPr>
                              <m:ctrlPr>
                                <a:rPr kumimoji="1" lang="en-US" altLang="ja-JP" b="0" i="1" smtClean="0">
                                  <a:latin typeface="Cambria Math" panose="02040503050406030204" pitchFamily="18" charset="0"/>
                                </a:rPr>
                              </m:ctrlPr>
                            </m:sSubPr>
                            <m:e>
                              <m:r>
                                <a:rPr kumimoji="1" lang="en-US" altLang="ja-JP" b="0" i="1" smtClean="0">
                                  <a:latin typeface="Cambria Math"/>
                                </a:rPr>
                                <m:t>𝜙</m:t>
                              </m:r>
                            </m:e>
                            <m:sub>
                              <m:r>
                                <m:rPr>
                                  <m:sty m:val="p"/>
                                </m:rPr>
                                <a:rPr kumimoji="1" lang="en-US" altLang="ja-JP" b="0" i="0" smtClean="0">
                                  <a:latin typeface="Cambria Math"/>
                                </a:rPr>
                                <m:t>pai</m:t>
                              </m:r>
                            </m:sub>
                          </m:sSub>
                        </m:e>
                      </m:d>
                      <m:r>
                        <a:rPr kumimoji="1" lang="en-US" altLang="ja-JP" b="0" i="0"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𝛽</m:t>
                          </m:r>
                        </m:e>
                        <m:sub>
                          <m:r>
                            <a:rPr kumimoji="1" lang="en-US" altLang="ja-JP" b="0" i="1" smtClean="0">
                              <a:latin typeface="Cambria Math"/>
                            </a:rPr>
                            <m:t>1</m:t>
                          </m:r>
                        </m:sub>
                      </m:sSub>
                      <m:r>
                        <m:rPr>
                          <m:sty m:val="p"/>
                        </m:rPr>
                        <a:rPr kumimoji="1" lang="en-US" altLang="ja-JP" b="0" i="0" smtClean="0">
                          <a:latin typeface="Cambria Math"/>
                        </a:rPr>
                        <m:t>exp</m:t>
                      </m:r>
                      <m:r>
                        <a:rPr kumimoji="1" lang="en-US" altLang="ja-JP" b="0" i="0"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𝛽</m:t>
                          </m:r>
                        </m:e>
                        <m:sub>
                          <m:r>
                            <a:rPr kumimoji="1" lang="en-US" altLang="ja-JP" b="0" i="1" smtClean="0">
                              <a:latin typeface="Cambria Math"/>
                            </a:rPr>
                            <m:t>2</m:t>
                          </m:r>
                        </m:sub>
                      </m:sSub>
                      <m:sSub>
                        <m:sSubPr>
                          <m:ctrlPr>
                            <a:rPr kumimoji="1" lang="en-US" altLang="ja-JP" b="0" i="1" smtClean="0">
                              <a:latin typeface="Cambria Math" panose="02040503050406030204" pitchFamily="18" charset="0"/>
                            </a:rPr>
                          </m:ctrlPr>
                        </m:sSubPr>
                        <m:e>
                          <m:r>
                            <a:rPr kumimoji="1" lang="en-US" altLang="ja-JP" b="0" i="1" smtClean="0">
                              <a:latin typeface="Cambria Math"/>
                            </a:rPr>
                            <m:t>𝑗</m:t>
                          </m:r>
                        </m:e>
                        <m:sub>
                          <m:r>
                            <m:rPr>
                              <m:sty m:val="p"/>
                            </m:rPr>
                            <a:rPr kumimoji="1" lang="en-US" altLang="ja-JP" b="0" i="0" smtClean="0">
                              <a:latin typeface="Cambria Math"/>
                            </a:rPr>
                            <m:t>cat</m:t>
                          </m:r>
                        </m:sub>
                      </m:sSub>
                      <m:r>
                        <m:rPr>
                          <m:sty m:val="p"/>
                        </m:rPr>
                        <a:rPr kumimoji="1" lang="en-US" altLang="ja-JP" b="0" i="0" smtClean="0">
                          <a:latin typeface="Cambria Math"/>
                        </a:rPr>
                        <m:t>Δ</m:t>
                      </m:r>
                      <m:sSub>
                        <m:sSubPr>
                          <m:ctrlPr>
                            <a:rPr kumimoji="1" lang="en-US" altLang="ja-JP" b="0" i="1" smtClean="0">
                              <a:latin typeface="Cambria Math" panose="02040503050406030204" pitchFamily="18" charset="0"/>
                            </a:rPr>
                          </m:ctrlPr>
                        </m:sSubPr>
                        <m:e>
                          <m:r>
                            <a:rPr kumimoji="1" lang="en-US" altLang="ja-JP" b="0" i="1" smtClean="0">
                              <a:latin typeface="Cambria Math"/>
                            </a:rPr>
                            <m:t>𝜙</m:t>
                          </m:r>
                        </m:e>
                        <m:sub>
                          <m:r>
                            <m:rPr>
                              <m:sty m:val="p"/>
                            </m:rPr>
                            <a:rPr kumimoji="1" lang="en-US" altLang="ja-JP" b="0" i="0" smtClean="0">
                              <a:latin typeface="Cambria Math"/>
                            </a:rPr>
                            <m:t>pai</m:t>
                          </m:r>
                        </m:sub>
                      </m:sSub>
                      <m:r>
                        <a:rPr kumimoji="1" lang="en-US" altLang="ja-JP" b="0" i="1" smtClean="0">
                          <a:latin typeface="Cambria Math"/>
                        </a:rPr>
                        <m:t>)</m:t>
                      </m:r>
                    </m:oMath>
                  </m:oMathPara>
                </a14:m>
                <a:endParaRPr kumimoji="1" lang="en-US" altLang="ja-JP" b="0" i="1"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51520" y="4437112"/>
                <a:ext cx="8630543" cy="1941438"/>
              </a:xfrm>
              <a:blipFill rotWithShape="1">
                <a:blip r:embed="rId4"/>
                <a:stretch>
                  <a:fillRect/>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34</a:t>
            </a:fld>
            <a:endParaRPr lang="ja-JP" altLang="en-US" dirty="0"/>
          </a:p>
        </p:txBody>
      </p:sp>
      <mc:AlternateContent xmlns:mc="http://schemas.openxmlformats.org/markup-compatibility/2006" xmlns:a14="http://schemas.microsoft.com/office/drawing/2010/main">
        <mc:Choice Requires="a14">
          <p:sp>
            <p:nvSpPr>
              <p:cNvPr id="6" name="テキスト ボックス 5"/>
              <p:cNvSpPr txBox="1"/>
              <p:nvPr/>
            </p:nvSpPr>
            <p:spPr>
              <a:xfrm>
                <a:off x="6897642" y="3284984"/>
                <a:ext cx="2210862" cy="735201"/>
              </a:xfrm>
              <a:prstGeom prst="rect">
                <a:avLst/>
              </a:prstGeom>
              <a:noFill/>
            </p:spPr>
            <p:txBody>
              <a:bodyPr wrap="none" rtlCol="0">
                <a:spAutoFit/>
              </a:bodyPr>
              <a:lstStyle/>
              <a:p>
                <a:pPr algn="r"/>
                <a:r>
                  <a:rPr lang="ja-JP" altLang="en-US" sz="2000" dirty="0"/>
                  <a:t>塗膜での</a:t>
                </a:r>
                <a:r>
                  <a:rPr kumimoji="1" lang="ja-JP" altLang="en-US" sz="2000" dirty="0"/>
                  <a:t>電圧降下</a:t>
                </a:r>
                <a:endParaRPr kumimoji="1" lang="en-US" altLang="ja-JP" sz="2000" dirty="0"/>
              </a:p>
              <a:p>
                <a:pPr algn="r"/>
                <a:r>
                  <a:rPr kumimoji="1" lang="en-US" altLang="ja-JP" sz="2000" dirty="0">
                    <a:latin typeface="Cambria Math" pitchFamily="18" charset="0"/>
                    <a:ea typeface="Cambria Math" pitchFamily="18" charset="0"/>
                  </a:rPr>
                  <a:t>(</a:t>
                </a:r>
                <a:r>
                  <a:rPr kumimoji="1" lang="el-GR" altLang="ja-JP" sz="2000" dirty="0">
                    <a:latin typeface="Cambria Math"/>
                    <a:ea typeface="Cambria Math"/>
                  </a:rPr>
                  <a:t>Δ</a:t>
                </a:r>
                <a14:m>
                  <m:oMath xmlns:m="http://schemas.openxmlformats.org/officeDocument/2006/math">
                    <m:sSub>
                      <m:sSubPr>
                        <m:ctrlPr>
                          <a:rPr kumimoji="1" lang="el-GR" altLang="ja-JP" sz="2000" i="1" smtClean="0">
                            <a:latin typeface="Cambria Math" panose="02040503050406030204" pitchFamily="18" charset="0"/>
                            <a:ea typeface="Cambria Math"/>
                          </a:rPr>
                        </m:ctrlPr>
                      </m:sSubPr>
                      <m:e>
                        <m:r>
                          <a:rPr kumimoji="1" lang="ja-JP" altLang="el-GR" sz="2000" i="1" smtClean="0">
                            <a:latin typeface="Cambria Math"/>
                            <a:ea typeface="Cambria Math"/>
                          </a:rPr>
                          <m:t>𝜙</m:t>
                        </m:r>
                      </m:e>
                      <m:sub>
                        <m:r>
                          <m:rPr>
                            <m:sty m:val="p"/>
                          </m:rPr>
                          <a:rPr kumimoji="1" lang="en-US" altLang="ja-JP" sz="2000" b="0" i="0" smtClean="0">
                            <a:latin typeface="Cambria Math"/>
                            <a:ea typeface="Cambria Math"/>
                          </a:rPr>
                          <m:t>pai</m:t>
                        </m:r>
                      </m:sub>
                    </m:sSub>
                  </m:oMath>
                </a14:m>
                <a:r>
                  <a:rPr kumimoji="1" lang="en-US" altLang="ja-JP" sz="2000" dirty="0">
                    <a:latin typeface="Cambria Math" pitchFamily="18" charset="0"/>
                    <a:ea typeface="Cambria Math" pitchFamily="18" charset="0"/>
                  </a:rPr>
                  <a:t>) [V]</a:t>
                </a: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897642" y="3284984"/>
                <a:ext cx="2210862" cy="735201"/>
              </a:xfrm>
              <a:prstGeom prst="rect">
                <a:avLst/>
              </a:prstGeom>
              <a:blipFill rotWithShape="1">
                <a:blip r:embed="rId5"/>
                <a:stretch>
                  <a:fillRect l="-2762" t="-4167" r="-3039" b="-10000"/>
                </a:stretch>
              </a:blipFill>
            </p:spPr>
            <p:txBody>
              <a:bodyPr/>
              <a:lstStyle/>
              <a:p>
                <a:r>
                  <a:rPr lang="ja-JP" altLang="en-US">
                    <a:noFill/>
                  </a:rPr>
                  <a:t> </a:t>
                </a:r>
              </a:p>
            </p:txBody>
          </p:sp>
        </mc:Fallback>
      </mc:AlternateContent>
      <p:grpSp>
        <p:nvGrpSpPr>
          <p:cNvPr id="9" name="グループ化 8"/>
          <p:cNvGrpSpPr/>
          <p:nvPr/>
        </p:nvGrpSpPr>
        <p:grpSpPr>
          <a:xfrm>
            <a:off x="1115616" y="1700808"/>
            <a:ext cx="596830" cy="1624246"/>
            <a:chOff x="1187624" y="1772816"/>
            <a:chExt cx="596830" cy="1624246"/>
          </a:xfrm>
        </p:grpSpPr>
        <p:sp>
          <p:nvSpPr>
            <p:cNvPr id="7" name="テキスト ボックス 6"/>
            <p:cNvSpPr txBox="1"/>
            <p:nvPr/>
          </p:nvSpPr>
          <p:spPr>
            <a:xfrm>
              <a:off x="1228854" y="1772816"/>
              <a:ext cx="492443" cy="1374735"/>
            </a:xfrm>
            <a:prstGeom prst="rect">
              <a:avLst/>
            </a:prstGeom>
            <a:noFill/>
          </p:spPr>
          <p:txBody>
            <a:bodyPr vert="eaVert" wrap="none" rtlCol="0">
              <a:spAutoFit/>
            </a:bodyPr>
            <a:lstStyle/>
            <a:p>
              <a:r>
                <a:rPr kumimoji="1" lang="ja-JP" altLang="en-US" sz="2000" dirty="0"/>
                <a:t>有効電流比</a:t>
              </a:r>
            </a:p>
          </p:txBody>
        </p:sp>
        <mc:AlternateContent xmlns:mc="http://schemas.openxmlformats.org/markup-compatibility/2006" xmlns:a14="http://schemas.microsoft.com/office/drawing/2010/main">
          <mc:Choice Requires="a14">
            <p:sp>
              <p:nvSpPr>
                <p:cNvPr id="8" name="テキスト ボックス 7"/>
                <p:cNvSpPr txBox="1"/>
                <p:nvPr/>
              </p:nvSpPr>
              <p:spPr>
                <a:xfrm>
                  <a:off x="1187624" y="2996952"/>
                  <a:ext cx="59683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a:rPr>
                          <m:t>(</m:t>
                        </m:r>
                        <m:r>
                          <a:rPr kumimoji="1" lang="en-US" altLang="ja-JP" sz="2000" b="0" i="1" smtClean="0">
                            <a:latin typeface="Cambria Math"/>
                          </a:rPr>
                          <m:t>𝛽</m:t>
                        </m:r>
                        <m:r>
                          <a:rPr kumimoji="1" lang="en-US" altLang="ja-JP" sz="2000" b="0" i="0" smtClean="0">
                            <a:latin typeface="Cambria Math"/>
                          </a:rPr>
                          <m:t>)</m:t>
                        </m:r>
                      </m:oMath>
                    </m:oMathPara>
                  </a14:m>
                  <a:endParaRPr kumimoji="1" lang="en-US" altLang="ja-JP" sz="2000" b="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187624" y="2996952"/>
                  <a:ext cx="596830" cy="400110"/>
                </a:xfrm>
                <a:prstGeom prst="rect">
                  <a:avLst/>
                </a:prstGeom>
                <a:blipFill rotWithShape="1">
                  <a:blip r:embed="rId6"/>
                  <a:stretch>
                    <a:fillRect l="-1020" r="-2041" b="-18462"/>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0" name="テキスト ボックス 9"/>
              <p:cNvSpPr txBox="1"/>
              <p:nvPr/>
            </p:nvSpPr>
            <p:spPr>
              <a:xfrm>
                <a:off x="2565764" y="3717032"/>
                <a:ext cx="3230372" cy="369332"/>
              </a:xfrm>
              <a:prstGeom prst="rect">
                <a:avLst/>
              </a:prstGeom>
              <a:noFill/>
            </p:spPr>
            <p:txBody>
              <a:bodyPr wrap="none" rtlCol="0">
                <a:spAutoFit/>
              </a:bodyPr>
              <a:lstStyle/>
              <a:p>
                <a:r>
                  <a:rPr kumimoji="1" lang="ja-JP" altLang="en-US" dirty="0"/>
                  <a:t>カソード電流密度 </a:t>
                </a:r>
                <a:r>
                  <a:rPr lang="en-US" altLang="ja-JP" dirty="0">
                    <a:latin typeface="Cambria Math" pitchFamily="18" charset="0"/>
                    <a:ea typeface="Cambria Math" pitchFamily="18" charset="0"/>
                  </a:rPr>
                  <a:t>(</a:t>
                </a:r>
                <a14:m>
                  <m:oMath xmlns:m="http://schemas.openxmlformats.org/officeDocument/2006/math">
                    <m:sSub>
                      <m:sSubPr>
                        <m:ctrlPr>
                          <a:rPr lang="en-US" altLang="ja-JP" i="1">
                            <a:latin typeface="Cambria Math" panose="02040503050406030204" pitchFamily="18" charset="0"/>
                            <a:ea typeface="Cambria Math" pitchFamily="18" charset="0"/>
                          </a:rPr>
                        </m:ctrlPr>
                      </m:sSubPr>
                      <m:e>
                        <m:r>
                          <a:rPr lang="en-US" altLang="ja-JP" i="1">
                            <a:latin typeface="Cambria Math"/>
                            <a:ea typeface="Cambria Math" pitchFamily="18" charset="0"/>
                          </a:rPr>
                          <m:t>𝑗</m:t>
                        </m:r>
                      </m:e>
                      <m:sub>
                        <m:r>
                          <m:rPr>
                            <m:sty m:val="p"/>
                          </m:rPr>
                          <a:rPr lang="en-US" altLang="ja-JP">
                            <a:latin typeface="Cambria Math"/>
                            <a:ea typeface="Cambria Math" pitchFamily="18" charset="0"/>
                          </a:rPr>
                          <m:t>cat</m:t>
                        </m:r>
                      </m:sub>
                    </m:sSub>
                  </m:oMath>
                </a14:m>
                <a:r>
                  <a:rPr lang="en-US" altLang="ja-JP" dirty="0">
                    <a:latin typeface="Cambria Math" pitchFamily="18" charset="0"/>
                    <a:ea typeface="Cambria Math" pitchFamily="18" charset="0"/>
                  </a:rPr>
                  <a:t>) [A/</a:t>
                </a:r>
                <a14:m>
                  <m:oMath xmlns:m="http://schemas.openxmlformats.org/officeDocument/2006/math">
                    <m:sSup>
                      <m:sSupPr>
                        <m:ctrlPr>
                          <a:rPr lang="en-US" altLang="ja-JP" i="1">
                            <a:latin typeface="Cambria Math" panose="02040503050406030204" pitchFamily="18" charset="0"/>
                            <a:ea typeface="Cambria Math" pitchFamily="18" charset="0"/>
                          </a:rPr>
                        </m:ctrlPr>
                      </m:sSupPr>
                      <m:e>
                        <m:r>
                          <m:rPr>
                            <m:sty m:val="p"/>
                          </m:rPr>
                          <a:rPr lang="en-US" altLang="ja-JP">
                            <a:latin typeface="Cambria Math"/>
                            <a:ea typeface="Cambria Math" pitchFamily="18" charset="0"/>
                          </a:rPr>
                          <m:t>m</m:t>
                        </m:r>
                      </m:e>
                      <m:sup>
                        <m:r>
                          <a:rPr lang="en-US" altLang="ja-JP">
                            <a:latin typeface="Cambria Math"/>
                            <a:ea typeface="Cambria Math" pitchFamily="18" charset="0"/>
                          </a:rPr>
                          <m:t>2</m:t>
                        </m:r>
                      </m:sup>
                    </m:sSup>
                    <m:r>
                      <a:rPr lang="en-US" altLang="ja-JP" i="1">
                        <a:latin typeface="Cambria Math"/>
                        <a:ea typeface="Cambria Math" pitchFamily="18" charset="0"/>
                      </a:rPr>
                      <m:t>]</m:t>
                    </m:r>
                  </m:oMath>
                </a14:m>
                <a:endParaRPr lang="en-US" altLang="ja-JP" dirty="0">
                  <a:latin typeface="Cambria Math" pitchFamily="18" charset="0"/>
                  <a:ea typeface="Cambria Math" pitchFamily="18" charset="0"/>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565764" y="3717032"/>
                <a:ext cx="3230372" cy="369332"/>
              </a:xfrm>
              <a:prstGeom prst="rect">
                <a:avLst/>
              </a:prstGeom>
              <a:blipFill rotWithShape="1">
                <a:blip r:embed="rId7"/>
                <a:stretch>
                  <a:fillRect l="-1698" t="-11667" b="-2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90981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コンテンツ プレースホルダー 2"/>
              <p:cNvSpPr txBox="1">
                <a:spLocks/>
              </p:cNvSpPr>
              <p:nvPr/>
            </p:nvSpPr>
            <p:spPr bwMode="auto">
              <a:xfrm>
                <a:off x="971600" y="695474"/>
                <a:ext cx="8172400" cy="5757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dirty="0"/>
                  <a:t>一枚板電着解析（膜厚</a:t>
                </a:r>
                <a14:m>
                  <m:oMath xmlns:m="http://schemas.openxmlformats.org/officeDocument/2006/math">
                    <m:r>
                      <a:rPr lang="en-US" altLang="ja-JP" b="0" i="1" smtClean="0">
                        <a:latin typeface="Cambria Math"/>
                      </a:rPr>
                      <m:t>[</m:t>
                    </m:r>
                    <m:r>
                      <m:rPr>
                        <m:sty m:val="p"/>
                      </m:rPr>
                      <a:rPr lang="en-US" altLang="ja-JP" b="0" i="0" smtClean="0">
                        <a:latin typeface="Cambria Math"/>
                      </a:rPr>
                      <m:t>μm</m:t>
                    </m:r>
                    <m:r>
                      <a:rPr lang="en-US" altLang="ja-JP" b="0" i="1" smtClean="0">
                        <a:latin typeface="Cambria Math"/>
                      </a:rPr>
                      <m:t>]</m:t>
                    </m:r>
                  </m:oMath>
                </a14:m>
                <a:r>
                  <a:rPr lang="ja-JP" altLang="en-US" kern="0" dirty="0"/>
                  <a:t>）</a:t>
                </a:r>
                <a:endParaRPr lang="en-US" altLang="ja-JP" kern="0" dirty="0"/>
              </a:p>
              <a:p>
                <a:pPr lvl="1"/>
                <a:r>
                  <a:rPr lang="ja-JP" altLang="en-US" kern="0" dirty="0"/>
                  <a:t>撹拌流速あり</a:t>
                </a:r>
                <a:endParaRPr lang="en-US" altLang="ja-JP" kern="0" dirty="0"/>
              </a:p>
              <a:p>
                <a:pPr marL="857250" lvl="2" indent="0">
                  <a:buNone/>
                </a:pPr>
                <a:r>
                  <a:rPr lang="it-IT" altLang="ja-JP" kern="0" dirty="0"/>
                  <a:t>10V: 0.585</a:t>
                </a:r>
              </a:p>
              <a:p>
                <a:pPr marL="857250" lvl="2" indent="0">
                  <a:buNone/>
                </a:pPr>
                <a:r>
                  <a:rPr lang="it-IT" altLang="ja-JP" kern="0" dirty="0"/>
                  <a:t>30V: 0.516</a:t>
                </a:r>
              </a:p>
              <a:p>
                <a:pPr marL="857250" lvl="2" indent="0">
                  <a:buNone/>
                </a:pPr>
                <a:r>
                  <a:rPr lang="it-IT" altLang="ja-JP" kern="0" dirty="0"/>
                  <a:t>50V: 0.531</a:t>
                </a:r>
              </a:p>
              <a:p>
                <a:pPr marL="857250" lvl="2" indent="0">
                  <a:buNone/>
                </a:pPr>
                <a:r>
                  <a:rPr lang="it-IT" altLang="ja-JP" kern="0" dirty="0"/>
                  <a:t>100V: 0.571</a:t>
                </a:r>
              </a:p>
              <a:p>
                <a:pPr marL="857250" lvl="2" indent="0">
                  <a:buNone/>
                </a:pPr>
                <a:r>
                  <a:rPr lang="it-IT" altLang="ja-JP" kern="0" dirty="0"/>
                  <a:t>150V: 0.455</a:t>
                </a:r>
              </a:p>
              <a:p>
                <a:pPr marL="857250" lvl="2" indent="0">
                  <a:buNone/>
                </a:pPr>
                <a:r>
                  <a:rPr lang="it-IT" altLang="ja-JP" kern="0" dirty="0"/>
                  <a:t>200V: 0.537</a:t>
                </a:r>
              </a:p>
              <a:p>
                <a:pPr marL="857250" lvl="2" indent="0">
                  <a:buNone/>
                </a:pPr>
                <a:r>
                  <a:rPr lang="it-IT" altLang="ja-JP" kern="0" dirty="0"/>
                  <a:t>All  : 0.534</a:t>
                </a:r>
              </a:p>
              <a:p>
                <a:pPr marL="857250" lvl="2" indent="0">
                  <a:buNone/>
                </a:pPr>
                <a:r>
                  <a:rPr lang="it-IT" altLang="ja-JP" kern="0" dirty="0"/>
                  <a:t>last: 0.591</a:t>
                </a:r>
              </a:p>
              <a:p>
                <a:pPr lvl="1"/>
                <a:endParaRPr lang="ja-JP" altLang="en-US" kern="0" dirty="0"/>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bwMode="auto">
              <a:xfrm>
                <a:off x="971600" y="695474"/>
                <a:ext cx="8172400" cy="5757862"/>
              </a:xfrm>
              <a:prstGeom prst="rect">
                <a:avLst/>
              </a:prstGeom>
              <a:blipFill rotWithShape="1">
                <a:blip r:embed="rId3"/>
                <a:stretch>
                  <a:fillRect l="-2759" t="-24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kumimoji="1" lang="ja-JP" altLang="en-US" dirty="0"/>
              <a:t>誤差まとめ</a:t>
            </a:r>
          </a:p>
        </p:txBody>
      </p:sp>
      <p:sp>
        <p:nvSpPr>
          <p:cNvPr id="3" name="コンテンツ プレースホルダー 2"/>
          <p:cNvSpPr>
            <a:spLocks noGrp="1"/>
          </p:cNvSpPr>
          <p:nvPr>
            <p:ph idx="1"/>
          </p:nvPr>
        </p:nvSpPr>
        <p:spPr>
          <a:xfrm>
            <a:off x="4283968" y="1271538"/>
            <a:ext cx="4032448" cy="5757862"/>
          </a:xfrm>
        </p:spPr>
        <p:txBody>
          <a:bodyPr/>
          <a:lstStyle/>
          <a:p>
            <a:pPr lvl="1"/>
            <a:r>
              <a:rPr kumimoji="1" lang="ja-JP" altLang="en-US" dirty="0"/>
              <a:t>撹拌流速なし</a:t>
            </a:r>
            <a:endParaRPr lang="en-US" altLang="ja-JP" dirty="0"/>
          </a:p>
          <a:p>
            <a:pPr marL="857250" lvl="2" indent="0">
              <a:buNone/>
            </a:pPr>
            <a:r>
              <a:rPr lang="it-IT" altLang="ja-JP" dirty="0"/>
              <a:t>10V: 0.558</a:t>
            </a:r>
          </a:p>
          <a:p>
            <a:pPr marL="857250" lvl="2" indent="0">
              <a:buNone/>
            </a:pPr>
            <a:r>
              <a:rPr lang="it-IT" altLang="ja-JP" dirty="0"/>
              <a:t>30V: 0.667</a:t>
            </a:r>
          </a:p>
          <a:p>
            <a:pPr marL="857250" lvl="2" indent="0">
              <a:buNone/>
            </a:pPr>
            <a:r>
              <a:rPr lang="it-IT" altLang="ja-JP" dirty="0"/>
              <a:t>50V: 0.570</a:t>
            </a:r>
          </a:p>
          <a:p>
            <a:pPr marL="857250" lvl="2" indent="0">
              <a:buNone/>
            </a:pPr>
            <a:r>
              <a:rPr lang="it-IT" altLang="ja-JP" dirty="0"/>
              <a:t>100V: 0.482</a:t>
            </a:r>
          </a:p>
          <a:p>
            <a:pPr marL="857250" lvl="2" indent="0">
              <a:buNone/>
            </a:pPr>
            <a:r>
              <a:rPr lang="it-IT" altLang="ja-JP" dirty="0"/>
              <a:t>150V: 0.601</a:t>
            </a:r>
          </a:p>
          <a:p>
            <a:pPr marL="857250" lvl="2" indent="0">
              <a:buNone/>
            </a:pPr>
            <a:r>
              <a:rPr lang="it-IT" altLang="ja-JP" dirty="0"/>
              <a:t>200V: 1.43</a:t>
            </a:r>
          </a:p>
          <a:p>
            <a:pPr marL="857250" lvl="2" indent="0">
              <a:buNone/>
            </a:pPr>
            <a:r>
              <a:rPr lang="it-IT" altLang="ja-JP" dirty="0"/>
              <a:t>All  : 0.765</a:t>
            </a:r>
          </a:p>
          <a:p>
            <a:pPr marL="857250" lvl="2" indent="0">
              <a:buNone/>
            </a:pPr>
            <a:r>
              <a:rPr lang="it-IT" altLang="ja-JP" dirty="0"/>
              <a:t>last: 0.665</a:t>
            </a:r>
          </a:p>
          <a:p>
            <a:pPr lvl="1"/>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35</a:t>
            </a:fld>
            <a:endParaRPr lang="ja-JP" altLang="en-US" dirty="0"/>
          </a:p>
        </p:txBody>
      </p:sp>
    </p:spTree>
    <p:extLst>
      <p:ext uri="{BB962C8B-B14F-4D97-AF65-F5344CB8AC3E}">
        <p14:creationId xmlns:p14="http://schemas.microsoft.com/office/powerpoint/2010/main" val="272190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コンテンツ プレースホルダー 2"/>
              <p:cNvSpPr txBox="1">
                <a:spLocks/>
              </p:cNvSpPr>
              <p:nvPr/>
            </p:nvSpPr>
            <p:spPr bwMode="auto">
              <a:xfrm>
                <a:off x="827584" y="695474"/>
                <a:ext cx="6696744" cy="5757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sz="2800" dirty="0"/>
                  <a:t>一枚板電着解析（電流密度</a:t>
                </a:r>
                <a14:m>
                  <m:oMath xmlns:m="http://schemas.openxmlformats.org/officeDocument/2006/math">
                    <m:r>
                      <a:rPr lang="en-US" altLang="ja-JP" sz="2800" b="0" i="1" smtClean="0">
                        <a:latin typeface="Cambria Math"/>
                      </a:rPr>
                      <m:t>[</m:t>
                    </m:r>
                    <m:r>
                      <m:rPr>
                        <m:sty m:val="p"/>
                      </m:rPr>
                      <a:rPr lang="en-US" altLang="ja-JP" sz="2800" b="0" i="0" smtClean="0">
                        <a:latin typeface="Cambria Math"/>
                      </a:rPr>
                      <m:t>A</m:t>
                    </m:r>
                    <m:r>
                      <a:rPr lang="en-US" altLang="ja-JP" sz="2800" b="0" i="0" smtClean="0">
                        <a:latin typeface="Cambria Math"/>
                      </a:rPr>
                      <m:t>/</m:t>
                    </m:r>
                    <m:sSup>
                      <m:sSupPr>
                        <m:ctrlPr>
                          <a:rPr lang="en-US" altLang="ja-JP" sz="2800" b="0" i="1" smtClean="0">
                            <a:latin typeface="Cambria Math" panose="02040503050406030204" pitchFamily="18" charset="0"/>
                          </a:rPr>
                        </m:ctrlPr>
                      </m:sSupPr>
                      <m:e>
                        <m:r>
                          <m:rPr>
                            <m:sty m:val="p"/>
                          </m:rPr>
                          <a:rPr lang="en-US" altLang="ja-JP" sz="2800" b="0" i="0" smtClean="0">
                            <a:latin typeface="Cambria Math"/>
                          </a:rPr>
                          <m:t>m</m:t>
                        </m:r>
                      </m:e>
                      <m:sup>
                        <m:r>
                          <a:rPr lang="en-US" altLang="ja-JP" sz="2800" b="0" i="1" smtClean="0">
                            <a:latin typeface="Cambria Math"/>
                          </a:rPr>
                          <m:t>2</m:t>
                        </m:r>
                      </m:sup>
                    </m:sSup>
                    <m:r>
                      <a:rPr lang="en-US" altLang="ja-JP" sz="2800" b="0" i="1" smtClean="0">
                        <a:latin typeface="Cambria Math"/>
                      </a:rPr>
                      <m:t>]</m:t>
                    </m:r>
                  </m:oMath>
                </a14:m>
                <a:r>
                  <a:rPr lang="ja-JP" altLang="en-US" sz="2800" kern="0" dirty="0"/>
                  <a:t>）</a:t>
                </a:r>
                <a:endParaRPr lang="en-US" altLang="ja-JP" sz="2800" kern="0" dirty="0"/>
              </a:p>
              <a:p>
                <a:pPr lvl="1"/>
                <a:r>
                  <a:rPr lang="ja-JP" altLang="en-US" sz="2400" kern="0" dirty="0"/>
                  <a:t>撹拌流速あり</a:t>
                </a:r>
                <a:endParaRPr lang="en-US" altLang="ja-JP" sz="2400" kern="0" dirty="0"/>
              </a:p>
              <a:p>
                <a:pPr marL="857250" lvl="2" indent="0">
                  <a:buNone/>
                </a:pPr>
                <a:r>
                  <a:rPr lang="pt-BR" altLang="ja-JP" sz="2000" kern="0" dirty="0"/>
                  <a:t>200V: +2.325e+00</a:t>
                </a:r>
              </a:p>
              <a:p>
                <a:pPr marL="857250" lvl="2" indent="0">
                  <a:buNone/>
                </a:pPr>
                <a:r>
                  <a:rPr lang="pt-BR" altLang="ja-JP" sz="2000" kern="0" dirty="0"/>
                  <a:t>(afetr30s): +3.466e-01</a:t>
                </a:r>
              </a:p>
              <a:p>
                <a:pPr marL="857250" lvl="2" indent="0">
                  <a:buNone/>
                </a:pPr>
                <a:r>
                  <a:rPr lang="pt-BR" altLang="ja-JP" sz="2000" kern="0" dirty="0"/>
                  <a:t>150V: +2.454e+00</a:t>
                </a:r>
              </a:p>
              <a:p>
                <a:pPr marL="857250" lvl="2" indent="0">
                  <a:buNone/>
                </a:pPr>
                <a:r>
                  <a:rPr lang="pt-BR" altLang="ja-JP" sz="2000" kern="0" dirty="0"/>
                  <a:t>(afetr30s): +6.131e-01</a:t>
                </a:r>
              </a:p>
              <a:p>
                <a:pPr marL="857250" lvl="2" indent="0">
                  <a:buNone/>
                </a:pPr>
                <a:r>
                  <a:rPr lang="pt-BR" altLang="ja-JP" sz="2000" kern="0" dirty="0"/>
                  <a:t>100V: +2.589e+00</a:t>
                </a:r>
              </a:p>
              <a:p>
                <a:pPr marL="857250" lvl="2" indent="0">
                  <a:buNone/>
                </a:pPr>
                <a:r>
                  <a:rPr lang="pt-BR" altLang="ja-JP" sz="2000" kern="0" dirty="0"/>
                  <a:t>(afetr30s): +4.658e-01</a:t>
                </a:r>
              </a:p>
              <a:p>
                <a:pPr marL="857250" lvl="2" indent="0">
                  <a:buNone/>
                </a:pPr>
                <a:r>
                  <a:rPr lang="pt-BR" altLang="ja-JP" sz="2000" kern="0" dirty="0"/>
                  <a:t>050V: +2.516e+00</a:t>
                </a:r>
              </a:p>
              <a:p>
                <a:pPr marL="857250" lvl="2" indent="0">
                  <a:buNone/>
                </a:pPr>
                <a:r>
                  <a:rPr lang="pt-BR" altLang="ja-JP" sz="2000" kern="0" dirty="0"/>
                  <a:t>(afetr30s): +3.480e-01</a:t>
                </a:r>
              </a:p>
              <a:p>
                <a:pPr marL="857250" lvl="2" indent="0">
                  <a:buNone/>
                </a:pPr>
                <a:r>
                  <a:rPr lang="pt-BR" altLang="ja-JP" sz="2000" kern="0" dirty="0"/>
                  <a:t>030V: +2.812e+00</a:t>
                </a:r>
              </a:p>
              <a:p>
                <a:pPr marL="857250" lvl="2" indent="0">
                  <a:buNone/>
                </a:pPr>
                <a:r>
                  <a:rPr lang="pt-BR" altLang="ja-JP" sz="2000" kern="0" dirty="0"/>
                  <a:t>(afetr30s): +2.547e-01</a:t>
                </a:r>
              </a:p>
              <a:p>
                <a:pPr marL="857250" lvl="2" indent="0">
                  <a:buNone/>
                </a:pPr>
                <a:r>
                  <a:rPr lang="pt-BR" altLang="ja-JP" sz="2000" kern="0" dirty="0"/>
                  <a:t>010V: +4.851e-01</a:t>
                </a:r>
              </a:p>
              <a:p>
                <a:pPr marL="857250" lvl="2" indent="0">
                  <a:buNone/>
                </a:pPr>
                <a:r>
                  <a:rPr lang="pt-BR" altLang="ja-JP" sz="2000" kern="0" dirty="0"/>
                  <a:t>(afetr30s): +1.855e-01</a:t>
                </a:r>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bwMode="auto">
              <a:xfrm>
                <a:off x="827584" y="695474"/>
                <a:ext cx="6696744" cy="5757862"/>
              </a:xfrm>
              <a:prstGeom prst="rect">
                <a:avLst/>
              </a:prstGeom>
              <a:blipFill rotWithShape="1">
                <a:blip r:embed="rId3"/>
                <a:stretch>
                  <a:fillRect l="-3005" t="-21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kumimoji="1" lang="ja-JP" altLang="en-US" dirty="0"/>
              <a:t>誤差まとめ</a:t>
            </a:r>
          </a:p>
        </p:txBody>
      </p:sp>
      <p:sp>
        <p:nvSpPr>
          <p:cNvPr id="3" name="コンテンツ プレースホルダー 2"/>
          <p:cNvSpPr>
            <a:spLocks noGrp="1"/>
          </p:cNvSpPr>
          <p:nvPr>
            <p:ph idx="1"/>
          </p:nvPr>
        </p:nvSpPr>
        <p:spPr>
          <a:xfrm>
            <a:off x="4644008" y="1196752"/>
            <a:ext cx="4032448" cy="5757862"/>
          </a:xfrm>
        </p:spPr>
        <p:txBody>
          <a:bodyPr/>
          <a:lstStyle/>
          <a:p>
            <a:pPr lvl="1"/>
            <a:r>
              <a:rPr kumimoji="1" lang="ja-JP" altLang="en-US" sz="2400" dirty="0"/>
              <a:t>撹拌流速なし</a:t>
            </a:r>
            <a:endParaRPr kumimoji="1" lang="en-US" altLang="ja-JP" sz="2400" dirty="0"/>
          </a:p>
          <a:p>
            <a:pPr marL="857250" lvl="2" indent="0">
              <a:buNone/>
            </a:pPr>
            <a:r>
              <a:rPr lang="pt-BR" altLang="ja-JP" sz="2000" dirty="0"/>
              <a:t>200V: +2.328e+00</a:t>
            </a:r>
          </a:p>
          <a:p>
            <a:pPr marL="857250" lvl="2" indent="0">
              <a:buNone/>
            </a:pPr>
            <a:r>
              <a:rPr lang="pt-BR" altLang="ja-JP" sz="2000" dirty="0"/>
              <a:t>(afetr30s): +5.159e-01</a:t>
            </a:r>
          </a:p>
          <a:p>
            <a:pPr marL="857250" lvl="2" indent="0">
              <a:buNone/>
            </a:pPr>
            <a:r>
              <a:rPr lang="pt-BR" altLang="ja-JP" sz="2000" dirty="0"/>
              <a:t>150V: +2.264e+00</a:t>
            </a:r>
          </a:p>
          <a:p>
            <a:pPr marL="857250" lvl="2" indent="0">
              <a:buNone/>
            </a:pPr>
            <a:r>
              <a:rPr lang="pt-BR" altLang="ja-JP" sz="2000" dirty="0"/>
              <a:t>(afetr30s): +7.294e-01</a:t>
            </a:r>
          </a:p>
          <a:p>
            <a:pPr marL="857250" lvl="2" indent="0">
              <a:buNone/>
            </a:pPr>
            <a:r>
              <a:rPr lang="pt-BR" altLang="ja-JP" sz="2000" dirty="0"/>
              <a:t>100V: +2.532e+00</a:t>
            </a:r>
          </a:p>
          <a:p>
            <a:pPr marL="857250" lvl="2" indent="0">
              <a:buNone/>
            </a:pPr>
            <a:r>
              <a:rPr lang="pt-BR" altLang="ja-JP" sz="2000" dirty="0"/>
              <a:t>(afetr30s): +5.934e-01</a:t>
            </a:r>
          </a:p>
          <a:p>
            <a:pPr marL="857250" lvl="2" indent="0">
              <a:buNone/>
            </a:pPr>
            <a:r>
              <a:rPr lang="pt-BR" altLang="ja-JP" sz="2000" dirty="0"/>
              <a:t>050V: +2.490e+00</a:t>
            </a:r>
          </a:p>
          <a:p>
            <a:pPr marL="857250" lvl="2" indent="0">
              <a:buNone/>
            </a:pPr>
            <a:r>
              <a:rPr lang="pt-BR" altLang="ja-JP" sz="2000" dirty="0"/>
              <a:t>(afetr30s): +3.484e-01</a:t>
            </a:r>
          </a:p>
          <a:p>
            <a:pPr marL="857250" lvl="2" indent="0">
              <a:buNone/>
            </a:pPr>
            <a:r>
              <a:rPr lang="pt-BR" altLang="ja-JP" sz="2000" dirty="0"/>
              <a:t>030V: +2.875e+00</a:t>
            </a:r>
          </a:p>
          <a:p>
            <a:pPr marL="857250" lvl="2" indent="0">
              <a:buNone/>
            </a:pPr>
            <a:r>
              <a:rPr lang="pt-BR" altLang="ja-JP" sz="2000" dirty="0"/>
              <a:t>(afetr30s): +2.822e-01</a:t>
            </a:r>
          </a:p>
          <a:p>
            <a:pPr marL="857250" lvl="2" indent="0">
              <a:buNone/>
            </a:pPr>
            <a:r>
              <a:rPr lang="pt-BR" altLang="ja-JP" sz="2000" dirty="0"/>
              <a:t>010V: +6.417e-01</a:t>
            </a:r>
          </a:p>
          <a:p>
            <a:pPr marL="857250" lvl="2" indent="0">
              <a:buNone/>
            </a:pPr>
            <a:r>
              <a:rPr lang="en-US" altLang="ja-JP" sz="2000" dirty="0"/>
              <a:t>(afetr30s): +2.123e-01</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36</a:t>
            </a:fld>
            <a:endParaRPr lang="ja-JP" altLang="en-US" dirty="0"/>
          </a:p>
        </p:txBody>
      </p:sp>
    </p:spTree>
    <p:extLst>
      <p:ext uri="{BB962C8B-B14F-4D97-AF65-F5344CB8AC3E}">
        <p14:creationId xmlns:p14="http://schemas.microsoft.com/office/powerpoint/2010/main" val="2070015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コンテンツ プレースホルダー 2"/>
              <p:cNvSpPr txBox="1">
                <a:spLocks/>
              </p:cNvSpPr>
              <p:nvPr/>
            </p:nvSpPr>
            <p:spPr bwMode="auto">
              <a:xfrm>
                <a:off x="971600" y="695474"/>
                <a:ext cx="8172400" cy="5757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dirty="0"/>
                  <a:t>４枚</a:t>
                </a:r>
                <a:r>
                  <a:rPr lang="en-US" altLang="ja-JP" dirty="0"/>
                  <a:t>BOX</a:t>
                </a:r>
                <a:r>
                  <a:rPr lang="ja-JP" altLang="en-US" dirty="0"/>
                  <a:t>（膜厚</a:t>
                </a:r>
                <a14:m>
                  <m:oMath xmlns:m="http://schemas.openxmlformats.org/officeDocument/2006/math">
                    <m:r>
                      <a:rPr lang="en-US" altLang="ja-JP" b="0" i="1" smtClean="0">
                        <a:latin typeface="Cambria Math"/>
                      </a:rPr>
                      <m:t>[</m:t>
                    </m:r>
                    <m:r>
                      <m:rPr>
                        <m:sty m:val="p"/>
                      </m:rPr>
                      <a:rPr lang="en-US" altLang="ja-JP" b="0" i="0" smtClean="0">
                        <a:latin typeface="Cambria Math"/>
                      </a:rPr>
                      <m:t>μm</m:t>
                    </m:r>
                    <m:r>
                      <a:rPr lang="en-US" altLang="ja-JP" b="0" i="1" smtClean="0">
                        <a:latin typeface="Cambria Math"/>
                      </a:rPr>
                      <m:t>]</m:t>
                    </m:r>
                  </m:oMath>
                </a14:m>
                <a:r>
                  <a:rPr lang="ja-JP" altLang="en-US" kern="0" dirty="0"/>
                  <a:t>）</a:t>
                </a:r>
                <a:endParaRPr lang="en-US" altLang="ja-JP" kern="0" dirty="0"/>
              </a:p>
              <a:p>
                <a:pPr marL="800100" lvl="1" indent="-342900"/>
                <a:r>
                  <a:rPr lang="ja-JP" altLang="en-US" kern="0" dirty="0"/>
                  <a:t>提案手法</a:t>
                </a:r>
                <a:endParaRPr lang="en-US" altLang="ja-JP" kern="0" dirty="0"/>
              </a:p>
              <a:p>
                <a:pPr marL="914400" lvl="2" indent="0">
                  <a:buNone/>
                </a:pPr>
                <a:r>
                  <a:rPr lang="en-US" altLang="ja-JP" kern="0" dirty="0"/>
                  <a:t>A: 0.941</a:t>
                </a:r>
              </a:p>
              <a:p>
                <a:pPr marL="914400" lvl="2" indent="0">
                  <a:buNone/>
                </a:pPr>
                <a:r>
                  <a:rPr lang="en-US" altLang="ja-JP" kern="0" dirty="0"/>
                  <a:t>B: 1.10</a:t>
                </a:r>
              </a:p>
              <a:p>
                <a:pPr marL="914400" lvl="2" indent="0">
                  <a:buNone/>
                </a:pPr>
                <a:r>
                  <a:rPr lang="en-US" altLang="ja-JP" kern="0" dirty="0"/>
                  <a:t>C: 1.08</a:t>
                </a:r>
              </a:p>
              <a:p>
                <a:pPr marL="914400" lvl="2" indent="0">
                  <a:buNone/>
                </a:pPr>
                <a:r>
                  <a:rPr lang="en-US" altLang="ja-JP" kern="0" dirty="0"/>
                  <a:t>D: 1.18</a:t>
                </a:r>
              </a:p>
              <a:p>
                <a:pPr marL="914400" lvl="2" indent="0">
                  <a:buNone/>
                </a:pPr>
                <a:r>
                  <a:rPr lang="en-US" altLang="ja-JP" kern="0" dirty="0"/>
                  <a:t>E: 0.900</a:t>
                </a:r>
              </a:p>
              <a:p>
                <a:pPr marL="914400" lvl="2" indent="0">
                  <a:buNone/>
                </a:pPr>
                <a:r>
                  <a:rPr lang="en-US" altLang="ja-JP" kern="0" dirty="0"/>
                  <a:t>F: 2.03</a:t>
                </a:r>
              </a:p>
              <a:p>
                <a:pPr marL="914400" lvl="2" indent="0">
                  <a:buNone/>
                </a:pPr>
                <a:r>
                  <a:rPr lang="en-US" altLang="ja-JP" kern="0" dirty="0"/>
                  <a:t>G: 2.04</a:t>
                </a:r>
              </a:p>
              <a:p>
                <a:pPr marL="914400" lvl="2" indent="0">
                  <a:buNone/>
                </a:pPr>
                <a:r>
                  <a:rPr lang="en-US" altLang="ja-JP" kern="0" dirty="0"/>
                  <a:t>all: 1.40</a:t>
                </a:r>
              </a:p>
              <a:p>
                <a:pPr marL="914400" lvl="2" indent="0">
                  <a:buNone/>
                </a:pPr>
                <a:r>
                  <a:rPr lang="en-US" altLang="ja-JP" kern="0" dirty="0"/>
                  <a:t>last: 0.949</a:t>
                </a:r>
              </a:p>
              <a:p>
                <a:pPr lvl="1"/>
                <a:endParaRPr lang="ja-JP" altLang="en-US" kern="0" dirty="0"/>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bwMode="auto">
              <a:xfrm>
                <a:off x="971600" y="695474"/>
                <a:ext cx="8172400" cy="5757862"/>
              </a:xfrm>
              <a:prstGeom prst="rect">
                <a:avLst/>
              </a:prstGeom>
              <a:blipFill rotWithShape="1">
                <a:blip r:embed="rId3"/>
                <a:stretch>
                  <a:fillRect l="-2759" t="-24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kumimoji="1" lang="ja-JP" altLang="en-US" dirty="0"/>
              <a:t>誤差まとめ</a:t>
            </a:r>
          </a:p>
        </p:txBody>
      </p:sp>
      <p:sp>
        <p:nvSpPr>
          <p:cNvPr id="3" name="コンテンツ プレースホルダー 2"/>
          <p:cNvSpPr>
            <a:spLocks noGrp="1"/>
          </p:cNvSpPr>
          <p:nvPr>
            <p:ph idx="1"/>
          </p:nvPr>
        </p:nvSpPr>
        <p:spPr>
          <a:xfrm>
            <a:off x="4283968" y="1271538"/>
            <a:ext cx="4032448" cy="5757862"/>
          </a:xfrm>
        </p:spPr>
        <p:txBody>
          <a:bodyPr/>
          <a:lstStyle/>
          <a:p>
            <a:pPr marL="800100" lvl="1" indent="-342900"/>
            <a:r>
              <a:rPr lang="ja-JP" altLang="en-US" dirty="0"/>
              <a:t>昨年の手法</a:t>
            </a:r>
            <a:endParaRPr lang="en-US" altLang="ja-JP" dirty="0"/>
          </a:p>
          <a:p>
            <a:pPr marL="857250" lvl="2" indent="0">
              <a:buNone/>
            </a:pPr>
            <a:r>
              <a:rPr lang="en-US" altLang="ja-JP" dirty="0"/>
              <a:t>A: 0.917</a:t>
            </a:r>
          </a:p>
          <a:p>
            <a:pPr marL="857250" lvl="2" indent="0">
              <a:buNone/>
            </a:pPr>
            <a:r>
              <a:rPr lang="en-US" altLang="ja-JP" dirty="0"/>
              <a:t>B: 1.64</a:t>
            </a:r>
          </a:p>
          <a:p>
            <a:pPr marL="857250" lvl="2" indent="0">
              <a:buNone/>
            </a:pPr>
            <a:r>
              <a:rPr lang="en-US" altLang="ja-JP" dirty="0"/>
              <a:t>C: 1.63</a:t>
            </a:r>
          </a:p>
          <a:p>
            <a:pPr marL="857250" lvl="2" indent="0">
              <a:buNone/>
            </a:pPr>
            <a:r>
              <a:rPr lang="en-US" altLang="ja-JP" dirty="0"/>
              <a:t>D: 1.88</a:t>
            </a:r>
          </a:p>
          <a:p>
            <a:pPr marL="857250" lvl="2" indent="0">
              <a:buNone/>
            </a:pPr>
            <a:r>
              <a:rPr lang="en-US" altLang="ja-JP" dirty="0"/>
              <a:t>E: 1.56</a:t>
            </a:r>
          </a:p>
          <a:p>
            <a:pPr marL="857250" lvl="2" indent="0">
              <a:buNone/>
            </a:pPr>
            <a:r>
              <a:rPr lang="en-US" altLang="ja-JP" dirty="0"/>
              <a:t>F: 2.55</a:t>
            </a:r>
          </a:p>
          <a:p>
            <a:pPr marL="857250" lvl="2" indent="0">
              <a:buNone/>
            </a:pPr>
            <a:r>
              <a:rPr lang="en-US" altLang="ja-JP" dirty="0"/>
              <a:t>G: 2.54</a:t>
            </a:r>
          </a:p>
          <a:p>
            <a:pPr marL="857250" lvl="2" indent="0">
              <a:buNone/>
            </a:pPr>
            <a:r>
              <a:rPr lang="en-US" altLang="ja-JP" dirty="0"/>
              <a:t>all: 1.89</a:t>
            </a:r>
          </a:p>
          <a:p>
            <a:pPr marL="857250" lvl="2" indent="0">
              <a:buNone/>
            </a:pPr>
            <a:r>
              <a:rPr lang="en-US" altLang="ja-JP" dirty="0"/>
              <a:t>last: 2.02</a:t>
            </a:r>
          </a:p>
          <a:p>
            <a:pPr marL="800100" lvl="1" indent="-342900"/>
            <a:endParaRPr lang="en-US" altLang="ja-JP" dirty="0"/>
          </a:p>
          <a:p>
            <a:pPr lvl="1"/>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37</a:t>
            </a:fld>
            <a:endParaRPr lang="ja-JP" altLang="en-US" dirty="0"/>
          </a:p>
        </p:txBody>
      </p:sp>
    </p:spTree>
    <p:extLst>
      <p:ext uri="{BB962C8B-B14F-4D97-AF65-F5344CB8AC3E}">
        <p14:creationId xmlns:p14="http://schemas.microsoft.com/office/powerpoint/2010/main" val="422806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我々のアプローチ（概要）</a:t>
            </a:r>
            <a:endParaRPr kumimoji="1" lang="ja-JP" altLang="en-US" dirty="0"/>
          </a:p>
        </p:txBody>
      </p:sp>
      <p:sp>
        <p:nvSpPr>
          <p:cNvPr id="3" name="コンテンツ プレースホルダー 2"/>
          <p:cNvSpPr>
            <a:spLocks noGrp="1"/>
          </p:cNvSpPr>
          <p:nvPr>
            <p:ph idx="1"/>
          </p:nvPr>
        </p:nvSpPr>
        <p:spPr>
          <a:xfrm>
            <a:off x="251520" y="692696"/>
            <a:ext cx="8630543" cy="5685854"/>
          </a:xfrm>
        </p:spPr>
        <p:txBody>
          <a:bodyPr/>
          <a:lstStyle/>
          <a:p>
            <a:r>
              <a:rPr kumimoji="1" lang="ja-JP" altLang="en-US" dirty="0"/>
              <a:t>２つのモデルを非線形の式で表した</a:t>
            </a:r>
            <a:endParaRPr kumimoji="1" lang="en-US" altLang="ja-JP" dirty="0"/>
          </a:p>
          <a:p>
            <a:endParaRPr lang="en-US" altLang="ja-JP" dirty="0"/>
          </a:p>
          <a:p>
            <a:endParaRPr kumimoji="1" lang="en-US" altLang="ja-JP" dirty="0"/>
          </a:p>
          <a:p>
            <a:endParaRPr lang="en-US" altLang="ja-JP" dirty="0"/>
          </a:p>
          <a:p>
            <a:r>
              <a:rPr lang="ja-JP" altLang="en-US" dirty="0"/>
              <a:t>解析を行って検証してみたところ・・・</a:t>
            </a:r>
            <a:endParaRPr lang="en-US" altLang="ja-JP" dirty="0"/>
          </a:p>
          <a:p>
            <a:pPr lvl="1"/>
            <a:r>
              <a:rPr lang="ja-JP" altLang="en-US" dirty="0">
                <a:solidFill>
                  <a:srgbClr val="002060"/>
                </a:solidFill>
              </a:rPr>
              <a:t>一枚板</a:t>
            </a:r>
            <a:r>
              <a:rPr kumimoji="1" lang="ja-JP" altLang="en-US" dirty="0">
                <a:solidFill>
                  <a:srgbClr val="002060"/>
                </a:solidFill>
              </a:rPr>
              <a:t>電着（単純形状）</a:t>
            </a:r>
            <a:br>
              <a:rPr kumimoji="1" lang="en-US" altLang="ja-JP" dirty="0">
                <a:solidFill>
                  <a:srgbClr val="002060"/>
                </a:solidFill>
              </a:rPr>
            </a:br>
            <a:r>
              <a:rPr kumimoji="1" lang="ja-JP" altLang="en-US" dirty="0">
                <a:solidFill>
                  <a:srgbClr val="002060"/>
                </a:solidFill>
              </a:rPr>
              <a:t>→ 電流・膜厚ともに一致！！</a:t>
            </a:r>
            <a:endParaRPr kumimoji="1" lang="en-US" altLang="ja-JP" dirty="0">
              <a:solidFill>
                <a:srgbClr val="002060"/>
              </a:solidFill>
            </a:endParaRPr>
          </a:p>
          <a:p>
            <a:pPr lvl="1"/>
            <a:r>
              <a:rPr lang="ja-JP" altLang="en-US" dirty="0">
                <a:solidFill>
                  <a:srgbClr val="C00000"/>
                </a:solidFill>
              </a:rPr>
              <a:t>４枚ＢＯＸ （袋形状） </a:t>
            </a:r>
            <a:br>
              <a:rPr lang="en-US" altLang="ja-JP" dirty="0">
                <a:solidFill>
                  <a:srgbClr val="C00000"/>
                </a:solidFill>
              </a:rPr>
            </a:br>
            <a:r>
              <a:rPr lang="ja-JP" altLang="en-US" dirty="0">
                <a:solidFill>
                  <a:srgbClr val="C00000"/>
                </a:solidFill>
              </a:rPr>
              <a:t>→ </a:t>
            </a:r>
            <a:r>
              <a:rPr lang="en-US" altLang="ja-JP" dirty="0">
                <a:solidFill>
                  <a:srgbClr val="C00000"/>
                </a:solidFill>
              </a:rPr>
              <a:t>BOX</a:t>
            </a:r>
            <a:r>
              <a:rPr lang="ja-JP" altLang="en-US" dirty="0">
                <a:solidFill>
                  <a:srgbClr val="C00000"/>
                </a:solidFill>
              </a:rPr>
              <a:t>の奥の面で</a:t>
            </a:r>
            <a:br>
              <a:rPr lang="en-US" altLang="ja-JP" dirty="0">
                <a:solidFill>
                  <a:srgbClr val="C00000"/>
                </a:solidFill>
              </a:rPr>
            </a:br>
            <a:r>
              <a:rPr lang="ja-JP" altLang="en-US" dirty="0">
                <a:solidFill>
                  <a:srgbClr val="C00000"/>
                </a:solidFill>
              </a:rPr>
              <a:t>　　電流・膜厚が不一致</a:t>
            </a:r>
            <a:endParaRPr lang="en-US" altLang="ja-JP" dirty="0">
              <a:solidFill>
                <a:srgbClr val="C00000"/>
              </a:solidFill>
            </a:endParaRPr>
          </a:p>
          <a:p>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4</a:t>
            </a:fld>
            <a:endParaRPr lang="ja-JP" altLang="en-US" dirty="0"/>
          </a:p>
        </p:txBody>
      </p:sp>
      <p:grpSp>
        <p:nvGrpSpPr>
          <p:cNvPr id="5" name="グループ化 4"/>
          <p:cNvGrpSpPr/>
          <p:nvPr/>
        </p:nvGrpSpPr>
        <p:grpSpPr>
          <a:xfrm>
            <a:off x="827584" y="1268760"/>
            <a:ext cx="3600400" cy="1284240"/>
            <a:chOff x="323528" y="1916832"/>
            <a:chExt cx="3600400" cy="1284240"/>
          </a:xfrm>
        </p:grpSpPr>
        <p:grpSp>
          <p:nvGrpSpPr>
            <p:cNvPr id="6" name="グループ化 5"/>
            <p:cNvGrpSpPr/>
            <p:nvPr/>
          </p:nvGrpSpPr>
          <p:grpSpPr>
            <a:xfrm>
              <a:off x="323528" y="2276872"/>
              <a:ext cx="3600400" cy="924200"/>
              <a:chOff x="323528" y="2276872"/>
              <a:chExt cx="3600400" cy="924200"/>
            </a:xfrm>
          </p:grpSpPr>
          <p:sp>
            <p:nvSpPr>
              <p:cNvPr id="8" name="角丸四角形 7"/>
              <p:cNvSpPr/>
              <p:nvPr/>
            </p:nvSpPr>
            <p:spPr>
              <a:xfrm>
                <a:off x="323528" y="2276872"/>
                <a:ext cx="3600400" cy="924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9" name="テキスト ボックス 8"/>
                  <p:cNvSpPr txBox="1"/>
                  <p:nvPr/>
                </p:nvSpPr>
                <p:spPr>
                  <a:xfrm>
                    <a:off x="724008" y="2492896"/>
                    <a:ext cx="2824235" cy="584775"/>
                  </a:xfrm>
                  <a:prstGeom prst="rect">
                    <a:avLst/>
                  </a:prstGeom>
                  <a:noFill/>
                </p:spPr>
                <p:txBody>
                  <a:bodyPr wrap="none" rtlCol="0">
                    <a:spAutoFit/>
                  </a:bodyPr>
                  <a:lstStyle/>
                  <a:p>
                    <a:pPr algn="ctr"/>
                    <a:r>
                      <a:rPr lang="ja-JP" altLang="en-US" sz="3200" dirty="0"/>
                      <a:t>抵抗</a:t>
                    </a:r>
                    <a14:m>
                      <m:oMath xmlns:m="http://schemas.openxmlformats.org/officeDocument/2006/math">
                        <m:r>
                          <a:rPr lang="en-US" altLang="ja-JP" sz="3200" b="0" i="1" smtClean="0">
                            <a:latin typeface="Cambria Math"/>
                          </a:rPr>
                          <m:t>=</m:t>
                        </m:r>
                        <m:r>
                          <a:rPr lang="en-US" altLang="ja-JP" sz="3200" b="0" i="1" smtClean="0">
                            <a:latin typeface="Cambria Math"/>
                          </a:rPr>
                          <m:t>𝑓</m:t>
                        </m:r>
                        <m:r>
                          <a:rPr lang="en-US" altLang="ja-JP" sz="3200" b="0" i="1" smtClean="0">
                            <a:latin typeface="Cambria Math"/>
                          </a:rPr>
                          <m:t>(</m:t>
                        </m:r>
                      </m:oMath>
                    </a14:m>
                    <a:r>
                      <a:rPr lang="ja-JP" altLang="en-US" sz="3200" dirty="0"/>
                      <a:t>膜厚</a:t>
                    </a:r>
                    <a14:m>
                      <m:oMath xmlns:m="http://schemas.openxmlformats.org/officeDocument/2006/math">
                        <m:r>
                          <a:rPr lang="en-US" altLang="ja-JP" sz="3200" b="0" i="1" smtClean="0">
                            <a:latin typeface="Cambria Math"/>
                          </a:rPr>
                          <m:t>)</m:t>
                        </m:r>
                      </m:oMath>
                    </a14:m>
                    <a:endParaRPr kumimoji="1" lang="ja-JP" altLang="en-US" sz="32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724008" y="2492896"/>
                    <a:ext cx="2824235" cy="584775"/>
                  </a:xfrm>
                  <a:prstGeom prst="rect">
                    <a:avLst/>
                  </a:prstGeom>
                  <a:blipFill rotWithShape="1">
                    <a:blip r:embed="rId3"/>
                    <a:stretch>
                      <a:fillRect l="-5172" t="-16667" b="-30208"/>
                    </a:stretch>
                  </a:blipFill>
                </p:spPr>
                <p:txBody>
                  <a:bodyPr/>
                  <a:lstStyle/>
                  <a:p>
                    <a:r>
                      <a:rPr lang="ja-JP" altLang="en-US">
                        <a:noFill/>
                      </a:rPr>
                      <a:t> </a:t>
                    </a:r>
                  </a:p>
                </p:txBody>
              </p:sp>
            </mc:Fallback>
          </mc:AlternateContent>
        </p:grpSp>
        <p:sp>
          <p:nvSpPr>
            <p:cNvPr id="7" name="テキスト ボックス 6"/>
            <p:cNvSpPr txBox="1"/>
            <p:nvPr/>
          </p:nvSpPr>
          <p:spPr>
            <a:xfrm>
              <a:off x="636357" y="1916832"/>
              <a:ext cx="2999539" cy="584775"/>
            </a:xfrm>
            <a:prstGeom prst="rect">
              <a:avLst/>
            </a:prstGeom>
            <a:solidFill>
              <a:schemeClr val="bg1"/>
            </a:solidFill>
            <a:ln w="12700">
              <a:solidFill>
                <a:srgbClr val="7030A0"/>
              </a:solidFill>
            </a:ln>
          </p:spPr>
          <p:txBody>
            <a:bodyPr wrap="none" rtlCol="0">
              <a:spAutoFit/>
            </a:bodyPr>
            <a:lstStyle/>
            <a:p>
              <a:r>
                <a:rPr lang="ja-JP" altLang="en-US" sz="3200" dirty="0"/>
                <a:t>塗膜抵抗モデル</a:t>
              </a:r>
              <a:endParaRPr lang="en-US" altLang="ja-JP" sz="3200" dirty="0"/>
            </a:p>
          </p:txBody>
        </p:sp>
      </p:grpSp>
      <p:grpSp>
        <p:nvGrpSpPr>
          <p:cNvPr id="10" name="グループ化 9"/>
          <p:cNvGrpSpPr/>
          <p:nvPr/>
        </p:nvGrpSpPr>
        <p:grpSpPr>
          <a:xfrm>
            <a:off x="4860033" y="1340768"/>
            <a:ext cx="4032447" cy="1208893"/>
            <a:chOff x="4499992" y="1632139"/>
            <a:chExt cx="3874906" cy="1208893"/>
          </a:xfrm>
        </p:grpSpPr>
        <p:sp>
          <p:nvSpPr>
            <p:cNvPr id="11" name="角丸四角形 10"/>
            <p:cNvSpPr/>
            <p:nvPr/>
          </p:nvSpPr>
          <p:spPr>
            <a:xfrm>
              <a:off x="4499992" y="1916832"/>
              <a:ext cx="3773657" cy="9242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12" name="テキスト ボックス 11"/>
                <p:cNvSpPr txBox="1"/>
                <p:nvPr/>
              </p:nvSpPr>
              <p:spPr>
                <a:xfrm>
                  <a:off x="4499992" y="2024261"/>
                  <a:ext cx="3874906" cy="707886"/>
                </a:xfrm>
                <a:prstGeom prst="rect">
                  <a:avLst/>
                </a:prstGeom>
                <a:noFill/>
                <a:ln>
                  <a:noFill/>
                </a:ln>
              </p:spPr>
              <p:txBody>
                <a:bodyPr wrap="square" rtlCol="0">
                  <a:spAutoFit/>
                </a:bodyPr>
                <a:lstStyle/>
                <a:p>
                  <a:pPr algn="ctr"/>
                  <a:endParaRPr lang="en-US" altLang="ja-JP" sz="800" dirty="0"/>
                </a:p>
                <a:p>
                  <a:pPr algn="ctr"/>
                  <a:r>
                    <a:rPr lang="ja-JP" altLang="en-US" sz="3200" dirty="0"/>
                    <a:t>膜厚</a:t>
                  </a:r>
                  <a14:m>
                    <m:oMath xmlns:m="http://schemas.openxmlformats.org/officeDocument/2006/math">
                      <m:r>
                        <a:rPr lang="en-US" altLang="ja-JP" sz="3200" b="0" i="1" smtClean="0">
                          <a:latin typeface="Cambria Math"/>
                        </a:rPr>
                        <m:t>=</m:t>
                      </m:r>
                      <m:r>
                        <a:rPr lang="en-US" altLang="ja-JP" sz="3200" b="0" i="1" smtClean="0">
                          <a:latin typeface="Cambria Math"/>
                        </a:rPr>
                        <m:t>𝑔</m:t>
                      </m:r>
                      <m:r>
                        <a:rPr lang="en-US" altLang="ja-JP" sz="3200" b="0" i="1" smtClean="0">
                          <a:latin typeface="Cambria Math"/>
                        </a:rPr>
                        <m:t>(</m:t>
                      </m:r>
                    </m:oMath>
                  </a14:m>
                  <a:r>
                    <a:rPr lang="ja-JP" altLang="en-US" sz="3200" dirty="0"/>
                    <a:t>クーロン量</a:t>
                  </a:r>
                  <a14:m>
                    <m:oMath xmlns:m="http://schemas.openxmlformats.org/officeDocument/2006/math">
                      <m:r>
                        <a:rPr lang="en-US" altLang="ja-JP" sz="3200" b="0" i="1" dirty="0" smtClean="0">
                          <a:latin typeface="Cambria Math"/>
                        </a:rPr>
                        <m:t>)</m:t>
                      </m:r>
                    </m:oMath>
                  </a14:m>
                  <a:endParaRPr lang="en-US" altLang="ja-JP" sz="32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499992" y="2024261"/>
                  <a:ext cx="3874906" cy="707886"/>
                </a:xfrm>
                <a:prstGeom prst="rect">
                  <a:avLst/>
                </a:prstGeom>
                <a:blipFill rotWithShape="1">
                  <a:blip r:embed="rId4"/>
                  <a:stretch>
                    <a:fillRect l="-1511" b="-25000"/>
                  </a:stretch>
                </a:blipFill>
                <a:ln>
                  <a:noFill/>
                </a:ln>
              </p:spPr>
              <p:txBody>
                <a:bodyPr/>
                <a:lstStyle/>
                <a:p>
                  <a:r>
                    <a:rPr lang="ja-JP" altLang="en-US">
                      <a:noFill/>
                    </a:rPr>
                    <a:t> </a:t>
                  </a:r>
                </a:p>
              </p:txBody>
            </p:sp>
          </mc:Fallback>
        </mc:AlternateContent>
        <p:sp>
          <p:nvSpPr>
            <p:cNvPr id="13" name="テキスト ボックス 12"/>
            <p:cNvSpPr txBox="1"/>
            <p:nvPr/>
          </p:nvSpPr>
          <p:spPr>
            <a:xfrm>
              <a:off x="4887050" y="1632139"/>
              <a:ext cx="2999539" cy="584775"/>
            </a:xfrm>
            <a:prstGeom prst="rect">
              <a:avLst/>
            </a:prstGeom>
            <a:solidFill>
              <a:schemeClr val="bg1"/>
            </a:solidFill>
            <a:ln w="12700">
              <a:solidFill>
                <a:srgbClr val="FFC000"/>
              </a:solidFill>
            </a:ln>
          </p:spPr>
          <p:txBody>
            <a:bodyPr wrap="none" rtlCol="0">
              <a:spAutoFit/>
            </a:bodyPr>
            <a:lstStyle/>
            <a:p>
              <a:r>
                <a:rPr lang="ja-JP" altLang="en-US" sz="3200" dirty="0"/>
                <a:t>塗膜析出モデル</a:t>
              </a:r>
              <a:endParaRPr lang="en-US" altLang="ja-JP" sz="3200" dirty="0"/>
            </a:p>
          </p:txBody>
        </p:sp>
      </p:grpSp>
      <p:grpSp>
        <p:nvGrpSpPr>
          <p:cNvPr id="21" name="グループ化 20"/>
          <p:cNvGrpSpPr/>
          <p:nvPr/>
        </p:nvGrpSpPr>
        <p:grpSpPr>
          <a:xfrm>
            <a:off x="5508104" y="3147148"/>
            <a:ext cx="3600399" cy="2658116"/>
            <a:chOff x="4283969" y="692696"/>
            <a:chExt cx="5560838" cy="4104456"/>
          </a:xfrm>
        </p:grpSpPr>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l="15323" t="-8277" b="8277"/>
            <a:stretch/>
          </p:blipFill>
          <p:spPr>
            <a:xfrm>
              <a:off x="4283969" y="692696"/>
              <a:ext cx="5560838" cy="4104456"/>
            </a:xfrm>
            <a:prstGeom prst="rect">
              <a:avLst/>
            </a:prstGeom>
          </p:spPr>
        </p:pic>
        <p:grpSp>
          <p:nvGrpSpPr>
            <p:cNvPr id="20" name="グループ化 19"/>
            <p:cNvGrpSpPr/>
            <p:nvPr/>
          </p:nvGrpSpPr>
          <p:grpSpPr>
            <a:xfrm>
              <a:off x="5948506" y="1412776"/>
              <a:ext cx="3229002" cy="926726"/>
              <a:chOff x="3901888" y="1088741"/>
              <a:chExt cx="3377749" cy="918839"/>
            </a:xfrm>
          </p:grpSpPr>
          <p:sp>
            <p:nvSpPr>
              <p:cNvPr id="16" name="テキスト ボックス 15"/>
              <p:cNvSpPr txBox="1"/>
              <p:nvPr/>
            </p:nvSpPr>
            <p:spPr>
              <a:xfrm>
                <a:off x="3901888" y="1088741"/>
                <a:ext cx="3377749" cy="918839"/>
              </a:xfrm>
              <a:prstGeom prst="rect">
                <a:avLst/>
              </a:prstGeom>
              <a:solidFill>
                <a:schemeClr val="bg1"/>
              </a:solidFill>
              <a:ln>
                <a:solidFill>
                  <a:schemeClr val="tx1"/>
                </a:solidFill>
              </a:ln>
            </p:spPr>
            <p:txBody>
              <a:bodyPr wrap="none" rtlCol="0">
                <a:spAutoFit/>
              </a:bodyPr>
              <a:lstStyle/>
              <a:p>
                <a:r>
                  <a:rPr kumimoji="1" lang="ja-JP" altLang="en-US" sz="1100" dirty="0"/>
                  <a:t>　　　実験結果</a:t>
                </a:r>
                <a:endParaRPr kumimoji="1" lang="en-US" altLang="ja-JP" sz="1100" dirty="0"/>
              </a:p>
              <a:p>
                <a:r>
                  <a:rPr lang="ja-JP" altLang="en-US" sz="1100" dirty="0"/>
                  <a:t>　　　従来モデルによる解析結果</a:t>
                </a:r>
                <a:endParaRPr lang="en-US" altLang="ja-JP" sz="1100" dirty="0"/>
              </a:p>
              <a:p>
                <a:r>
                  <a:rPr kumimoji="1" lang="ja-JP" altLang="en-US" sz="1100" dirty="0"/>
                  <a:t>　　　提案モデルによる解析結果</a:t>
                </a:r>
                <a:endParaRPr kumimoji="1" lang="en-US" altLang="ja-JP" sz="1100" dirty="0"/>
              </a:p>
            </p:txBody>
          </p:sp>
          <p:cxnSp>
            <p:nvCxnSpPr>
              <p:cNvPr id="17" name="直線コネクタ 16"/>
              <p:cNvCxnSpPr/>
              <p:nvPr/>
            </p:nvCxnSpPr>
            <p:spPr>
              <a:xfrm>
                <a:off x="3961321" y="1232757"/>
                <a:ext cx="4197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961321" y="1520790"/>
                <a:ext cx="41973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961321" y="1808821"/>
                <a:ext cx="4197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5637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我々のアプローチ（問題点）</a:t>
            </a:r>
          </a:p>
        </p:txBody>
      </p:sp>
      <p:sp>
        <p:nvSpPr>
          <p:cNvPr id="3" name="コンテンツ プレースホルダー 2"/>
          <p:cNvSpPr>
            <a:spLocks noGrp="1"/>
          </p:cNvSpPr>
          <p:nvPr>
            <p:ph idx="1"/>
          </p:nvPr>
        </p:nvSpPr>
        <p:spPr>
          <a:xfrm>
            <a:off x="0" y="5301208"/>
            <a:ext cx="9144000" cy="936526"/>
          </a:xfrm>
        </p:spPr>
        <p:txBody>
          <a:bodyPr/>
          <a:lstStyle/>
          <a:p>
            <a:pPr marL="0" indent="0" algn="ctr">
              <a:buNone/>
            </a:pPr>
            <a:r>
              <a:rPr kumimoji="1" lang="ja-JP" altLang="en-US" dirty="0">
                <a:solidFill>
                  <a:srgbClr val="FF0000"/>
                </a:solidFill>
              </a:rPr>
              <a:t>撹拌流速</a:t>
            </a:r>
            <a:r>
              <a:rPr lang="ja-JP" altLang="en-US" dirty="0">
                <a:solidFill>
                  <a:srgbClr val="FF0000"/>
                </a:solidFill>
              </a:rPr>
              <a:t>が小　⇒　クーロン効率が大</a:t>
            </a:r>
            <a:br>
              <a:rPr lang="en-US" altLang="ja-JP" dirty="0">
                <a:solidFill>
                  <a:srgbClr val="FF0000"/>
                </a:solidFill>
              </a:rPr>
            </a:br>
            <a:r>
              <a:rPr lang="ja-JP" altLang="en-US" dirty="0">
                <a:solidFill>
                  <a:srgbClr val="002060"/>
                </a:solidFill>
              </a:rPr>
              <a:t>クーロン効率に流速依存性がある！</a:t>
            </a:r>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5</a:t>
            </a:fld>
            <a:endParaRPr lang="ja-JP" altLang="en-US" dirty="0"/>
          </a:p>
        </p:txBody>
      </p:sp>
      <p:grpSp>
        <p:nvGrpSpPr>
          <p:cNvPr id="6" name="グループ化 5"/>
          <p:cNvGrpSpPr/>
          <p:nvPr/>
        </p:nvGrpSpPr>
        <p:grpSpPr>
          <a:xfrm>
            <a:off x="1459076" y="1700808"/>
            <a:ext cx="5950655" cy="3600400"/>
            <a:chOff x="1275672" y="693042"/>
            <a:chExt cx="6666904" cy="4248126"/>
          </a:xfrm>
        </p:grpSpPr>
        <p:grpSp>
          <p:nvGrpSpPr>
            <p:cNvPr id="9" name="グループ化 8"/>
            <p:cNvGrpSpPr/>
            <p:nvPr/>
          </p:nvGrpSpPr>
          <p:grpSpPr>
            <a:xfrm>
              <a:off x="1275672" y="758477"/>
              <a:ext cx="6666904" cy="3970802"/>
              <a:chOff x="1275672" y="697533"/>
              <a:chExt cx="6666904" cy="3970802"/>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291" y="697533"/>
                <a:ext cx="6353285" cy="3970802"/>
              </a:xfrm>
              <a:prstGeom prst="rect">
                <a:avLst/>
              </a:prstGeom>
            </p:spPr>
          </p:pic>
          <p:sp>
            <p:nvSpPr>
              <p:cNvPr id="7" name="テキスト ボックス 6"/>
              <p:cNvSpPr txBox="1"/>
              <p:nvPr/>
            </p:nvSpPr>
            <p:spPr>
              <a:xfrm>
                <a:off x="1360849" y="1995614"/>
                <a:ext cx="492443" cy="861774"/>
              </a:xfrm>
              <a:prstGeom prst="rect">
                <a:avLst/>
              </a:prstGeom>
              <a:noFill/>
            </p:spPr>
            <p:txBody>
              <a:bodyPr vert="eaVert" wrap="none" rtlCol="0">
                <a:spAutoFit/>
              </a:bodyPr>
              <a:lstStyle/>
              <a:p>
                <a:r>
                  <a:rPr lang="ja-JP" altLang="en-US" sz="2000" dirty="0">
                    <a:latin typeface="Cambria Math" pitchFamily="18" charset="0"/>
                  </a:rPr>
                  <a:t>析出量</a:t>
                </a:r>
              </a:p>
            </p:txBody>
          </p:sp>
          <p:sp>
            <p:nvSpPr>
              <p:cNvPr id="8" name="テキスト ボックス 7"/>
              <p:cNvSpPr txBox="1"/>
              <p:nvPr/>
            </p:nvSpPr>
            <p:spPr>
              <a:xfrm>
                <a:off x="1275672" y="2721114"/>
                <a:ext cx="704040" cy="400111"/>
              </a:xfrm>
              <a:prstGeom prst="rect">
                <a:avLst/>
              </a:prstGeom>
              <a:noFill/>
            </p:spPr>
            <p:txBody>
              <a:bodyPr wrap="none" rtlCol="0">
                <a:spAutoFit/>
              </a:bodyPr>
              <a:lstStyle/>
              <a:p>
                <a:pPr algn="ctr"/>
                <a:r>
                  <a:rPr lang="en-US" altLang="ja-JP" sz="2000" dirty="0">
                    <a:latin typeface="Cambria Math" pitchFamily="18" charset="0"/>
                    <a:ea typeface="Cambria Math" pitchFamily="18" charset="0"/>
                  </a:rPr>
                  <a:t>[mg]</a:t>
                </a:r>
                <a:endParaRPr lang="ja-JP" altLang="en-US" sz="2000" dirty="0">
                  <a:latin typeface="Cambria Math" pitchFamily="18" charset="0"/>
                </a:endParaRPr>
              </a:p>
            </p:txBody>
          </p:sp>
        </p:grpSp>
        <p:sp>
          <p:nvSpPr>
            <p:cNvPr id="10" name="テキスト ボックス 9"/>
            <p:cNvSpPr txBox="1"/>
            <p:nvPr/>
          </p:nvSpPr>
          <p:spPr>
            <a:xfrm>
              <a:off x="2322800" y="693042"/>
              <a:ext cx="2117782" cy="435776"/>
            </a:xfrm>
            <a:prstGeom prst="rect">
              <a:avLst/>
            </a:prstGeom>
            <a:noFill/>
          </p:spPr>
          <p:txBody>
            <a:bodyPr wrap="none" rtlCol="0">
              <a:spAutoFit/>
            </a:bodyPr>
            <a:lstStyle/>
            <a:p>
              <a:pPr algn="ctr"/>
              <a:r>
                <a:rPr kumimoji="1" lang="ja-JP" altLang="en-US" dirty="0"/>
                <a:t>スターラーの回転</a:t>
              </a:r>
            </a:p>
          </p:txBody>
        </p:sp>
        <p:sp>
          <p:nvSpPr>
            <p:cNvPr id="12" name="テキスト ボックス 11"/>
            <p:cNvSpPr txBox="1"/>
            <p:nvPr/>
          </p:nvSpPr>
          <p:spPr>
            <a:xfrm>
              <a:off x="5466111" y="2392292"/>
              <a:ext cx="1798104" cy="472091"/>
            </a:xfrm>
            <a:prstGeom prst="rect">
              <a:avLst/>
            </a:prstGeom>
            <a:noFill/>
          </p:spPr>
          <p:txBody>
            <a:bodyPr wrap="none" rtlCol="0">
              <a:spAutoFit/>
            </a:bodyPr>
            <a:lstStyle/>
            <a:p>
              <a:r>
                <a:rPr kumimoji="1" lang="ja-JP" altLang="en-US" sz="2000" b="1" dirty="0">
                  <a:solidFill>
                    <a:srgbClr val="002060"/>
                  </a:solidFill>
                </a:rPr>
                <a:t>撹拌流速：大</a:t>
              </a:r>
            </a:p>
          </p:txBody>
        </p:sp>
        <p:sp>
          <p:nvSpPr>
            <p:cNvPr id="13" name="テキスト ボックス 12"/>
            <p:cNvSpPr txBox="1"/>
            <p:nvPr/>
          </p:nvSpPr>
          <p:spPr>
            <a:xfrm>
              <a:off x="2642478" y="2175089"/>
              <a:ext cx="1798104" cy="472091"/>
            </a:xfrm>
            <a:prstGeom prst="rect">
              <a:avLst/>
            </a:prstGeom>
            <a:noFill/>
          </p:spPr>
          <p:txBody>
            <a:bodyPr wrap="none" rtlCol="0">
              <a:spAutoFit/>
            </a:bodyPr>
            <a:lstStyle/>
            <a:p>
              <a:r>
                <a:rPr kumimoji="1" lang="ja-JP" altLang="en-US" sz="2000" b="1" dirty="0">
                  <a:solidFill>
                    <a:srgbClr val="C00000"/>
                  </a:solidFill>
                </a:rPr>
                <a:t>撹拌流速：小</a:t>
              </a:r>
            </a:p>
          </p:txBody>
        </p:sp>
        <mc:AlternateContent xmlns:mc="http://schemas.openxmlformats.org/markup-compatibility/2006" xmlns:a14="http://schemas.microsoft.com/office/drawing/2010/main">
          <mc:Choice Requires="a14">
            <p:sp>
              <p:nvSpPr>
                <p:cNvPr id="16" name="テキスト ボックス 15"/>
                <p:cNvSpPr txBox="1"/>
                <p:nvPr/>
              </p:nvSpPr>
              <p:spPr>
                <a:xfrm>
                  <a:off x="3563889" y="4541058"/>
                  <a:ext cx="2256195" cy="400110"/>
                </a:xfrm>
                <a:prstGeom prst="rect">
                  <a:avLst/>
                </a:prstGeom>
                <a:noFill/>
              </p:spPr>
              <p:txBody>
                <a:bodyPr wrap="none" rtlCol="0">
                  <a:spAutoFit/>
                </a:bodyPr>
                <a:lstStyle/>
                <a:p>
                  <a:r>
                    <a:rPr lang="ja-JP" altLang="en-US" sz="2000" dirty="0"/>
                    <a:t>総電荷量 </a:t>
                  </a:r>
                  <a:r>
                    <a:rPr lang="en-US" altLang="ja-JP" sz="2000" dirty="0"/>
                    <a:t>(</a:t>
                  </a:r>
                  <a14:m>
                    <m:oMath xmlns:m="http://schemas.openxmlformats.org/officeDocument/2006/math">
                      <m:sSub>
                        <m:sSubPr>
                          <m:ctrlPr>
                            <a:rPr lang="en-US" altLang="ja-JP" sz="2000" i="1">
                              <a:latin typeface="Cambria Math" panose="02040503050406030204" pitchFamily="18" charset="0"/>
                            </a:rPr>
                          </m:ctrlPr>
                        </m:sSubPr>
                        <m:e>
                          <m:r>
                            <a:rPr lang="en-US" altLang="ja-JP" sz="2000" b="0" i="1" smtClean="0">
                              <a:latin typeface="Cambria Math"/>
                            </a:rPr>
                            <m:t>𝐶</m:t>
                          </m:r>
                        </m:e>
                        <m:sub>
                          <m:r>
                            <m:rPr>
                              <m:sty m:val="p"/>
                            </m:rPr>
                            <a:rPr lang="en-US" altLang="ja-JP" sz="2000">
                              <a:latin typeface="Cambria Math"/>
                            </a:rPr>
                            <m:t>tot</m:t>
                          </m:r>
                        </m:sub>
                      </m:sSub>
                    </m:oMath>
                  </a14:m>
                  <a:r>
                    <a:rPr lang="en-US" altLang="ja-JP" sz="2000" dirty="0"/>
                    <a:t>)</a:t>
                  </a:r>
                  <a:r>
                    <a:rPr lang="ja-JP" altLang="en-US" sz="2000" dirty="0"/>
                    <a:t> </a:t>
                  </a:r>
                  <a:r>
                    <a:rPr lang="en-US" altLang="ja-JP" sz="2000" dirty="0">
                      <a:latin typeface="Cambria Math" pitchFamily="18" charset="0"/>
                      <a:ea typeface="Cambria Math" pitchFamily="18" charset="0"/>
                    </a:rPr>
                    <a:t>[C]</a:t>
                  </a:r>
                  <a:endParaRPr lang="ja-JP" altLang="en-US" sz="2000" dirty="0">
                    <a:latin typeface="Cambria Math"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3563889" y="4541058"/>
                  <a:ext cx="2256195" cy="400110"/>
                </a:xfrm>
                <a:prstGeom prst="rect">
                  <a:avLst/>
                </a:prstGeom>
                <a:blipFill rotWithShape="1">
                  <a:blip r:embed="rId4"/>
                  <a:stretch>
                    <a:fillRect l="-3021" t="-12500" r="-14502" b="-48214"/>
                  </a:stretch>
                </a:blipFill>
              </p:spPr>
              <p:txBody>
                <a:bodyPr/>
                <a:lstStyle/>
                <a:p>
                  <a:r>
                    <a:rPr lang="ja-JP" altLang="en-US">
                      <a:noFill/>
                    </a:rPr>
                    <a:t> </a:t>
                  </a:r>
                </a:p>
              </p:txBody>
            </p:sp>
          </mc:Fallback>
        </mc:AlternateContent>
        <p:sp>
          <p:nvSpPr>
            <p:cNvPr id="14" name="正方形/長方形 13"/>
            <p:cNvSpPr/>
            <p:nvPr/>
          </p:nvSpPr>
          <p:spPr>
            <a:xfrm>
              <a:off x="2827077" y="1124743"/>
              <a:ext cx="612068" cy="931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2822942" y="1032892"/>
              <a:ext cx="649537" cy="923330"/>
            </a:xfrm>
            <a:prstGeom prst="rect">
              <a:avLst/>
            </a:prstGeom>
            <a:noFill/>
          </p:spPr>
          <p:txBody>
            <a:bodyPr wrap="none" rtlCol="0">
              <a:spAutoFit/>
            </a:bodyPr>
            <a:lstStyle/>
            <a:p>
              <a:pPr algn="ctr"/>
              <a:r>
                <a:rPr kumimoji="1" lang="ja-JP" altLang="en-US" b="1" dirty="0"/>
                <a:t>高速</a:t>
              </a:r>
              <a:endParaRPr kumimoji="1" lang="en-US" altLang="ja-JP" b="1" dirty="0"/>
            </a:p>
            <a:p>
              <a:pPr algn="ctr"/>
              <a:r>
                <a:rPr lang="ja-JP" altLang="en-US" b="1" dirty="0"/>
                <a:t>低速</a:t>
              </a:r>
              <a:endParaRPr lang="en-US" altLang="ja-JP" b="1" dirty="0"/>
            </a:p>
            <a:p>
              <a:pPr algn="ctr"/>
              <a:r>
                <a:rPr kumimoji="1" lang="ja-JP" altLang="en-US" b="1" dirty="0"/>
                <a:t>０</a:t>
              </a:r>
            </a:p>
          </p:txBody>
        </p:sp>
      </p:grpSp>
      <p:sp>
        <p:nvSpPr>
          <p:cNvPr id="17" name="テキスト ボックス 16"/>
          <p:cNvSpPr txBox="1"/>
          <p:nvPr/>
        </p:nvSpPr>
        <p:spPr>
          <a:xfrm>
            <a:off x="1535102" y="692696"/>
            <a:ext cx="6133242" cy="954107"/>
          </a:xfrm>
          <a:prstGeom prst="rect">
            <a:avLst/>
          </a:prstGeom>
          <a:noFill/>
          <a:ln w="19050">
            <a:solidFill>
              <a:srgbClr val="0070C0"/>
            </a:solidFill>
          </a:ln>
        </p:spPr>
        <p:txBody>
          <a:bodyPr wrap="square" rtlCol="0">
            <a:spAutoFit/>
          </a:bodyPr>
          <a:lstStyle/>
          <a:p>
            <a:r>
              <a:rPr lang="ja-JP" altLang="en-US" sz="2800" dirty="0"/>
              <a:t>原因：４枚</a:t>
            </a:r>
            <a:r>
              <a:rPr lang="en-US" altLang="ja-JP" sz="2800" dirty="0"/>
              <a:t>BOX</a:t>
            </a:r>
            <a:r>
              <a:rPr lang="ja-JP" altLang="en-US" sz="2800" dirty="0"/>
              <a:t>の外側のみで撹拌</a:t>
            </a:r>
            <a:br>
              <a:rPr lang="en-US" altLang="ja-JP" sz="2800" dirty="0"/>
            </a:br>
            <a:r>
              <a:rPr lang="ja-JP" altLang="en-US" sz="2800" dirty="0"/>
              <a:t>　　　 そのため内側は撹拌されていない</a:t>
            </a:r>
            <a:endParaRPr lang="en-US" altLang="ja-JP" sz="2800" dirty="0"/>
          </a:p>
        </p:txBody>
      </p:sp>
      <p:sp>
        <p:nvSpPr>
          <p:cNvPr id="11" name="テキスト ボックス 10"/>
          <p:cNvSpPr txBox="1"/>
          <p:nvPr/>
        </p:nvSpPr>
        <p:spPr>
          <a:xfrm>
            <a:off x="67009" y="1785590"/>
            <a:ext cx="1912703" cy="923330"/>
          </a:xfrm>
          <a:prstGeom prst="rect">
            <a:avLst/>
          </a:prstGeom>
          <a:noFill/>
        </p:spPr>
        <p:txBody>
          <a:bodyPr wrap="none" rtlCol="0">
            <a:spAutoFit/>
          </a:bodyPr>
          <a:lstStyle/>
          <a:p>
            <a:r>
              <a:rPr kumimoji="1" lang="ja-JP" altLang="en-US" dirty="0"/>
              <a:t>塗料の流速変化</a:t>
            </a:r>
            <a:endParaRPr kumimoji="1" lang="en-US" altLang="ja-JP" dirty="0"/>
          </a:p>
          <a:p>
            <a:r>
              <a:rPr lang="ja-JP" altLang="en-US" dirty="0"/>
              <a:t>に対する</a:t>
            </a:r>
            <a:endParaRPr kumimoji="1" lang="en-US" altLang="ja-JP" dirty="0"/>
          </a:p>
          <a:p>
            <a:r>
              <a:rPr lang="ja-JP" altLang="en-US" dirty="0"/>
              <a:t>クーロン効率変化</a:t>
            </a:r>
            <a:endParaRPr kumimoji="1" lang="en-US" altLang="ja-JP" dirty="0"/>
          </a:p>
        </p:txBody>
      </p:sp>
    </p:spTree>
    <p:extLst>
      <p:ext uri="{BB962C8B-B14F-4D97-AF65-F5344CB8AC3E}">
        <p14:creationId xmlns:p14="http://schemas.microsoft.com/office/powerpoint/2010/main" val="241199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研究目的</a:t>
            </a:r>
          </a:p>
        </p:txBody>
      </p:sp>
      <p:sp>
        <p:nvSpPr>
          <p:cNvPr id="3" name="コンテンツ プレースホルダー 2"/>
          <p:cNvSpPr>
            <a:spLocks noGrp="1"/>
          </p:cNvSpPr>
          <p:nvPr>
            <p:ph idx="1"/>
          </p:nvPr>
        </p:nvSpPr>
        <p:spPr>
          <a:xfrm>
            <a:off x="251520" y="1463468"/>
            <a:ext cx="8630543" cy="1029428"/>
          </a:xfrm>
          <a:solidFill>
            <a:schemeClr val="bg1"/>
          </a:solidFill>
          <a:ln w="19050">
            <a:solidFill>
              <a:schemeClr val="accent2"/>
            </a:solidFill>
          </a:ln>
        </p:spPr>
        <p:txBody>
          <a:bodyPr/>
          <a:lstStyle/>
          <a:p>
            <a:pPr marL="0" indent="0" algn="ctr">
              <a:buNone/>
            </a:pPr>
            <a:r>
              <a:rPr lang="ja-JP" altLang="en-US" dirty="0"/>
              <a:t>塗膜析出</a:t>
            </a:r>
            <a:r>
              <a:rPr kumimoji="1" lang="ja-JP" altLang="en-US" dirty="0"/>
              <a:t>の</a:t>
            </a:r>
            <a:r>
              <a:rPr kumimoji="1" lang="ja-JP" altLang="en-US" dirty="0">
                <a:solidFill>
                  <a:srgbClr val="FF0000"/>
                </a:solidFill>
              </a:rPr>
              <a:t>流速依存性</a:t>
            </a:r>
            <a:r>
              <a:rPr kumimoji="1" lang="ja-JP" altLang="en-US" dirty="0"/>
              <a:t>に着目し，</a:t>
            </a:r>
            <a:br>
              <a:rPr kumimoji="1" lang="en-US" altLang="ja-JP" dirty="0"/>
            </a:br>
            <a:r>
              <a:rPr lang="ja-JP" altLang="en-US" dirty="0"/>
              <a:t>袋状部材</a:t>
            </a:r>
            <a:r>
              <a:rPr kumimoji="1" lang="ja-JP" altLang="en-US" dirty="0"/>
              <a:t>における膜厚の予測精度向上を目指す</a:t>
            </a:r>
            <a:endParaRPr kumimoji="1" lang="en-US" altLang="ja-JP" dirty="0"/>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6</a:t>
            </a:fld>
            <a:endParaRPr lang="ja-JP" altLang="en-US" dirty="0"/>
          </a:p>
        </p:txBody>
      </p:sp>
      <p:sp>
        <p:nvSpPr>
          <p:cNvPr id="5" name="正方形/長方形 4"/>
          <p:cNvSpPr/>
          <p:nvPr/>
        </p:nvSpPr>
        <p:spPr>
          <a:xfrm>
            <a:off x="611560" y="692696"/>
            <a:ext cx="619268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1043608" y="3212976"/>
            <a:ext cx="6984776" cy="2677656"/>
          </a:xfrm>
          <a:prstGeom prst="rect">
            <a:avLst/>
          </a:prstGeom>
        </p:spPr>
        <p:txBody>
          <a:bodyPr wrap="square">
            <a:spAutoFit/>
          </a:bodyPr>
          <a:lstStyle/>
          <a:p>
            <a:pPr marL="342900" indent="-342900">
              <a:buFont typeface="+mj-lt"/>
              <a:buAutoNum type="arabicPeriod"/>
            </a:pPr>
            <a:r>
              <a:rPr lang="ja-JP" altLang="en-US" sz="2800" dirty="0"/>
              <a:t>我々の想定する塗膜析出メカニズム</a:t>
            </a:r>
            <a:endParaRPr lang="en-US" altLang="ja-JP" sz="2800" dirty="0"/>
          </a:p>
          <a:p>
            <a:pPr marL="342900" indent="-342900">
              <a:buFont typeface="+mj-lt"/>
              <a:buAutoNum type="arabicPeriod"/>
            </a:pPr>
            <a:r>
              <a:rPr lang="ja-JP" altLang="en-US" sz="2800" dirty="0"/>
              <a:t>一枚板電着実験による流速依存性の測定</a:t>
            </a:r>
            <a:endParaRPr lang="en-US" altLang="ja-JP" sz="2800" dirty="0"/>
          </a:p>
          <a:p>
            <a:pPr marL="342900" indent="-342900">
              <a:buFont typeface="+mj-lt"/>
              <a:buAutoNum type="arabicPeriod"/>
            </a:pPr>
            <a:r>
              <a:rPr lang="ja-JP" altLang="en-US" sz="2800" dirty="0"/>
              <a:t>解析による本手法の検証</a:t>
            </a:r>
            <a:endParaRPr lang="en-US" altLang="ja-JP" sz="2800" dirty="0"/>
          </a:p>
          <a:p>
            <a:pPr marL="1028700" lvl="1" indent="-571500">
              <a:buFont typeface="+mj-lt"/>
              <a:buAutoNum type="romanLcPeriod"/>
            </a:pPr>
            <a:r>
              <a:rPr lang="ja-JP" altLang="en-US" sz="2800" dirty="0"/>
              <a:t>一枚板電着</a:t>
            </a:r>
            <a:endParaRPr lang="en-US" altLang="ja-JP" sz="2800" dirty="0"/>
          </a:p>
          <a:p>
            <a:pPr marL="1028700" lvl="1" indent="-571500">
              <a:buFont typeface="+mj-lt"/>
              <a:buAutoNum type="romanLcPeriod"/>
            </a:pPr>
            <a:r>
              <a:rPr lang="ja-JP" altLang="en-US" sz="2800" dirty="0"/>
              <a:t>４枚</a:t>
            </a:r>
            <a:r>
              <a:rPr lang="en-US" altLang="ja-JP" sz="2800" dirty="0"/>
              <a:t>BOX</a:t>
            </a:r>
          </a:p>
          <a:p>
            <a:pPr marL="342900" indent="-342900">
              <a:buFont typeface="+mj-lt"/>
              <a:buAutoNum type="arabicPeriod"/>
            </a:pPr>
            <a:r>
              <a:rPr lang="ja-JP" altLang="en-US" sz="2800" dirty="0"/>
              <a:t>まとめ</a:t>
            </a:r>
          </a:p>
        </p:txBody>
      </p:sp>
    </p:spTree>
    <p:extLst>
      <p:ext uri="{BB962C8B-B14F-4D97-AF65-F5344CB8AC3E}">
        <p14:creationId xmlns:p14="http://schemas.microsoft.com/office/powerpoint/2010/main" val="355858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251520" y="2780928"/>
            <a:ext cx="8630543" cy="3597622"/>
          </a:xfrm>
        </p:spPr>
        <p:txBody>
          <a:bodyPr/>
          <a:lstStyle/>
          <a:p>
            <a:pPr marL="0" indent="0" algn="ctr">
              <a:buNone/>
            </a:pPr>
            <a:r>
              <a:rPr lang="en-US" altLang="ja-JP" sz="3600" dirty="0"/>
              <a:t>1.</a:t>
            </a:r>
            <a:r>
              <a:rPr lang="ja-JP" altLang="en-US" sz="3600" dirty="0"/>
              <a:t>我々の想定する塗膜析出メカニズム</a:t>
            </a:r>
            <a:endParaRPr kumimoji="1" lang="ja-JP" altLang="en-US" sz="3600" dirty="0"/>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7</a:t>
            </a:fld>
            <a:endParaRPr lang="ja-JP" altLang="en-US" dirty="0"/>
          </a:p>
        </p:txBody>
      </p:sp>
    </p:spTree>
    <p:extLst>
      <p:ext uri="{BB962C8B-B14F-4D97-AF65-F5344CB8AC3E}">
        <p14:creationId xmlns:p14="http://schemas.microsoft.com/office/powerpoint/2010/main" val="343796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塗膜析出メカニズム</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11560" y="4329100"/>
                <a:ext cx="7920880" cy="2052650"/>
              </a:xfrm>
            </p:spPr>
            <p:txBody>
              <a:bodyPr/>
              <a:lstStyle/>
              <a:p>
                <a:pPr marL="0" indent="0">
                  <a:buNone/>
                </a:pPr>
                <a:r>
                  <a:rPr lang="ja-JP" altLang="en-US" sz="2800" dirty="0"/>
                  <a:t>①</a:t>
                </a:r>
                <a:r>
                  <a:rPr kumimoji="1" lang="ja-JP" altLang="en-US" sz="2800" dirty="0"/>
                  <a:t>水の電気分解により，カソード表面</a:t>
                </a:r>
                <a:r>
                  <a:rPr lang="ja-JP" altLang="en-US" sz="2800" dirty="0"/>
                  <a:t>で</a:t>
                </a:r>
                <a14:m>
                  <m:oMath xmlns:m="http://schemas.openxmlformats.org/officeDocument/2006/math">
                    <m:sSup>
                      <m:sSupPr>
                        <m:ctrlPr>
                          <a:rPr lang="en-US" altLang="ja-JP" sz="2800" i="1" smtClean="0">
                            <a:solidFill>
                              <a:srgbClr val="0000CC"/>
                            </a:solidFill>
                            <a:latin typeface="Cambria Math" panose="02040503050406030204" pitchFamily="18" charset="0"/>
                          </a:rPr>
                        </m:ctrlPr>
                      </m:sSupPr>
                      <m:e>
                        <m:r>
                          <m:rPr>
                            <m:sty m:val="p"/>
                          </m:rPr>
                          <a:rPr lang="en-US" altLang="ja-JP" sz="2800" b="0" i="0" smtClean="0">
                            <a:solidFill>
                              <a:srgbClr val="0000CC"/>
                            </a:solidFill>
                            <a:latin typeface="Cambria Math"/>
                          </a:rPr>
                          <m:t>OH</m:t>
                        </m:r>
                      </m:e>
                      <m:sup>
                        <m:r>
                          <a:rPr lang="en-US" altLang="ja-JP" sz="2800" b="0" i="0" smtClean="0">
                            <a:solidFill>
                              <a:srgbClr val="0000CC"/>
                            </a:solidFill>
                            <a:latin typeface="Cambria Math"/>
                          </a:rPr>
                          <m:t>−</m:t>
                        </m:r>
                      </m:sup>
                    </m:sSup>
                  </m:oMath>
                </a14:m>
                <a:r>
                  <a:rPr kumimoji="1" lang="ja-JP" altLang="en-US" sz="2800" dirty="0"/>
                  <a:t>が発生，</a:t>
                </a:r>
                <a:endParaRPr kumimoji="1" lang="en-US" altLang="ja-JP" sz="2800" dirty="0"/>
              </a:p>
              <a:p>
                <a:pPr marL="0" indent="0">
                  <a:buNone/>
                </a:pPr>
                <a:r>
                  <a:rPr lang="ja-JP" altLang="en-US" sz="2800" dirty="0"/>
                  <a:t>　　</a:t>
                </a:r>
                <a:r>
                  <a:rPr kumimoji="1" lang="ja-JP" altLang="en-US" sz="2800" dirty="0"/>
                  <a:t>蓄積される</a:t>
                </a:r>
                <a:endParaRPr kumimoji="1" lang="en-US" altLang="ja-JP" sz="2800" dirty="0"/>
              </a:p>
              <a:p>
                <a:pPr marL="0" indent="0">
                  <a:buNone/>
                </a:pPr>
                <a:r>
                  <a:rPr lang="ja-JP" altLang="en-US" sz="2800" dirty="0"/>
                  <a:t>②</a:t>
                </a:r>
                <a14:m>
                  <m:oMath xmlns:m="http://schemas.openxmlformats.org/officeDocument/2006/math">
                    <m:sSup>
                      <m:sSupPr>
                        <m:ctrlPr>
                          <a:rPr lang="en-US" altLang="ja-JP" sz="2800" i="1" smtClean="0">
                            <a:solidFill>
                              <a:srgbClr val="0000CC"/>
                            </a:solidFill>
                            <a:latin typeface="Cambria Math" panose="02040503050406030204" pitchFamily="18" charset="0"/>
                          </a:rPr>
                        </m:ctrlPr>
                      </m:sSupPr>
                      <m:e>
                        <m:r>
                          <m:rPr>
                            <m:sty m:val="p"/>
                          </m:rPr>
                          <a:rPr lang="en-US" altLang="ja-JP" sz="2800">
                            <a:solidFill>
                              <a:srgbClr val="0000CC"/>
                            </a:solidFill>
                            <a:latin typeface="Cambria Math"/>
                          </a:rPr>
                          <m:t>OH</m:t>
                        </m:r>
                      </m:e>
                      <m:sup>
                        <m:r>
                          <a:rPr lang="en-US" altLang="ja-JP" sz="2800">
                            <a:solidFill>
                              <a:srgbClr val="0000CC"/>
                            </a:solidFill>
                            <a:latin typeface="Cambria Math"/>
                          </a:rPr>
                          <m:t>−</m:t>
                        </m:r>
                      </m:sup>
                    </m:sSup>
                  </m:oMath>
                </a14:m>
                <a:r>
                  <a:rPr lang="ja-JP" altLang="en-US" sz="2800" dirty="0"/>
                  <a:t>の</a:t>
                </a:r>
                <a:r>
                  <a:rPr lang="ja-JP" altLang="en-US" sz="2800" dirty="0">
                    <a:solidFill>
                      <a:srgbClr val="FF0000"/>
                    </a:solidFill>
                  </a:rPr>
                  <a:t>一部は拡散消費</a:t>
                </a:r>
              </a:p>
              <a:p>
                <a:pPr marL="0" indent="0" algn="ctr">
                  <a:buNone/>
                </a:pPr>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11560" y="4329100"/>
                <a:ext cx="7920880" cy="2052650"/>
              </a:xfrm>
              <a:blipFill rotWithShape="1">
                <a:blip r:embed="rId3"/>
                <a:stretch>
                  <a:fillRect l="-2692" t="-5935" r="-115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8</a:t>
            </a:fld>
            <a:endParaRPr lang="ja-JP" altLang="en-US" dirty="0"/>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28868"/>
          <a:stretch/>
        </p:blipFill>
        <p:spPr>
          <a:xfrm>
            <a:off x="2771800" y="656692"/>
            <a:ext cx="5472608" cy="3600000"/>
          </a:xfrm>
          <a:prstGeom prst="rect">
            <a:avLst/>
          </a:prstGeom>
        </p:spPr>
      </p:pic>
      <mc:AlternateContent xmlns:mc="http://schemas.openxmlformats.org/markup-compatibility/2006" xmlns:a14="http://schemas.microsoft.com/office/drawing/2010/main">
        <mc:Choice Requires="a14">
          <p:sp>
            <p:nvSpPr>
              <p:cNvPr id="6" name="円/楕円 5"/>
              <p:cNvSpPr/>
              <p:nvPr/>
            </p:nvSpPr>
            <p:spPr>
              <a:xfrm>
                <a:off x="4669795" y="347368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669795" y="3473682"/>
                <a:ext cx="720080" cy="432048"/>
              </a:xfrm>
              <a:prstGeom prst="ellipse">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円/楕円 6"/>
              <p:cNvSpPr/>
              <p:nvPr/>
            </p:nvSpPr>
            <p:spPr>
              <a:xfrm>
                <a:off x="5148064" y="2672516"/>
                <a:ext cx="432048" cy="432048"/>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a:rPr kumimoji="1" lang="en-US" altLang="ja-JP" b="0" i="1" smtClean="0">
                              <a:solidFill>
                                <a:schemeClr val="tx1"/>
                              </a:solidFill>
                              <a:latin typeface="Cambria Math"/>
                            </a:rPr>
                            <m:t>𝑒</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7" name="円/楕円 6"/>
              <p:cNvSpPr>
                <a:spLocks noRot="1" noChangeAspect="1" noMove="1" noResize="1" noEditPoints="1" noAdjustHandles="1" noChangeArrowheads="1" noChangeShapeType="1" noTextEdit="1"/>
              </p:cNvSpPr>
              <p:nvPr/>
            </p:nvSpPr>
            <p:spPr>
              <a:xfrm>
                <a:off x="5148064" y="2672516"/>
                <a:ext cx="432048" cy="432048"/>
              </a:xfrm>
              <a:prstGeom prst="ellipse">
                <a:avLst/>
              </a:prstGeom>
              <a:blipFill rotWithShape="1">
                <a:blip r:embed="rId6"/>
                <a:stretch>
                  <a:fillRect/>
                </a:stretch>
              </a:blipFill>
              <a:ln>
                <a:solidFill>
                  <a:srgbClr val="FFFF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円/楕円 8"/>
              <p:cNvSpPr/>
              <p:nvPr/>
            </p:nvSpPr>
            <p:spPr>
              <a:xfrm>
                <a:off x="3995936" y="2168460"/>
                <a:ext cx="720080" cy="432048"/>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r>
                        <m:rPr>
                          <m:sty m:val="p"/>
                        </m:rPr>
                        <a:rPr kumimoji="1" lang="en-US" altLang="ja-JP" b="0" i="0" smtClean="0">
                          <a:solidFill>
                            <a:schemeClr val="tx1"/>
                          </a:solidFill>
                          <a:latin typeface="Cambria Math"/>
                        </a:rPr>
                        <m:t>O</m:t>
                      </m:r>
                    </m:oMath>
                  </m:oMathPara>
                </a14:m>
                <a:endParaRPr kumimoji="1" lang="ja-JP" altLang="en-US" dirty="0">
                  <a:solidFill>
                    <a:schemeClr val="tx1"/>
                  </a:solidFill>
                </a:endParaRPr>
              </a:p>
            </p:txBody>
          </p:sp>
        </mc:Choice>
        <mc:Fallback xmlns="">
          <p:sp>
            <p:nvSpPr>
              <p:cNvPr id="9" name="円/楕円 8"/>
              <p:cNvSpPr>
                <a:spLocks noRot="1" noChangeAspect="1" noMove="1" noResize="1" noEditPoints="1" noAdjustHandles="1" noChangeArrowheads="1" noChangeShapeType="1" noTextEdit="1"/>
              </p:cNvSpPr>
              <p:nvPr/>
            </p:nvSpPr>
            <p:spPr>
              <a:xfrm>
                <a:off x="3995936" y="2168460"/>
                <a:ext cx="720080" cy="432048"/>
              </a:xfrm>
              <a:prstGeom prst="ellipse">
                <a:avLst/>
              </a:prstGeom>
              <a:blipFill rotWithShape="1">
                <a:blip r:embed="rId7"/>
                <a:stretch>
                  <a:fillRect/>
                </a:stretch>
              </a:blipFill>
              <a:ln>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円/楕円 9"/>
              <p:cNvSpPr/>
              <p:nvPr/>
            </p:nvSpPr>
            <p:spPr>
              <a:xfrm>
                <a:off x="3563888" y="3104564"/>
                <a:ext cx="432048" cy="4320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oMath>
                  </m:oMathPara>
                </a14:m>
                <a:endParaRPr kumimoji="1" lang="ja-JP" altLang="en-US" dirty="0"/>
              </a:p>
            </p:txBody>
          </p:sp>
        </mc:Choice>
        <mc:Fallback xmlns="">
          <p:sp>
            <p:nvSpPr>
              <p:cNvPr id="10" name="円/楕円 9"/>
              <p:cNvSpPr>
                <a:spLocks noRot="1" noChangeAspect="1" noMove="1" noResize="1" noEditPoints="1" noAdjustHandles="1" noChangeArrowheads="1" noChangeShapeType="1" noTextEdit="1"/>
              </p:cNvSpPr>
              <p:nvPr/>
            </p:nvSpPr>
            <p:spPr>
              <a:xfrm>
                <a:off x="3563888" y="3104564"/>
                <a:ext cx="432048" cy="432048"/>
              </a:xfrm>
              <a:prstGeom prst="ellipse">
                <a:avLst/>
              </a:prstGeom>
              <a:blipFill rotWithShape="1">
                <a:blip r:embed="rId8"/>
                <a:stretch>
                  <a:fillRect l="-5333"/>
                </a:stretch>
              </a:blipFill>
              <a:ln>
                <a:solidFill>
                  <a:schemeClr val="tx1"/>
                </a:solidFill>
              </a:ln>
            </p:spPr>
            <p:txBody>
              <a:bodyPr/>
              <a:lstStyle/>
              <a:p>
                <a:r>
                  <a:rPr lang="ja-JP" altLang="en-US">
                    <a:noFill/>
                  </a:rPr>
                  <a:t> </a:t>
                </a:r>
              </a:p>
            </p:txBody>
          </p:sp>
        </mc:Fallback>
      </mc:AlternateContent>
      <p:cxnSp>
        <p:nvCxnSpPr>
          <p:cNvPr id="12" name="直線矢印コネクタ 11"/>
          <p:cNvCxnSpPr/>
          <p:nvPr/>
        </p:nvCxnSpPr>
        <p:spPr>
          <a:xfrm flipH="1">
            <a:off x="3995936" y="3041833"/>
            <a:ext cx="622085" cy="2159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618021" y="3041833"/>
            <a:ext cx="265021" cy="4318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618021" y="2528700"/>
            <a:ext cx="530043" cy="281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4618021" y="2669424"/>
            <a:ext cx="265021" cy="3724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760132" y="2960548"/>
            <a:ext cx="1031051" cy="400110"/>
          </a:xfrm>
          <a:prstGeom prst="rect">
            <a:avLst/>
          </a:prstGeom>
          <a:solidFill>
            <a:schemeClr val="bg1"/>
          </a:solidFill>
        </p:spPr>
        <p:txBody>
          <a:bodyPr wrap="none" rtlCol="0">
            <a:spAutoFit/>
          </a:bodyPr>
          <a:lstStyle/>
          <a:p>
            <a:r>
              <a:rPr kumimoji="1" lang="ja-JP" altLang="en-US" sz="2000" dirty="0"/>
              <a:t>カソード</a:t>
            </a:r>
          </a:p>
        </p:txBody>
      </p:sp>
      <p:cxnSp>
        <p:nvCxnSpPr>
          <p:cNvPr id="15" name="直線矢印コネクタ 14"/>
          <p:cNvCxnSpPr/>
          <p:nvPr/>
        </p:nvCxnSpPr>
        <p:spPr>
          <a:xfrm flipH="1" flipV="1">
            <a:off x="1691680" y="3698932"/>
            <a:ext cx="2978116" cy="22347"/>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719572" y="2816532"/>
            <a:ext cx="1210588" cy="707886"/>
          </a:xfrm>
          <a:prstGeom prst="rect">
            <a:avLst/>
          </a:prstGeom>
        </p:spPr>
        <p:txBody>
          <a:bodyPr wrap="none">
            <a:spAutoFit/>
          </a:bodyPr>
          <a:lstStyle/>
          <a:p>
            <a:pPr algn="ctr"/>
            <a:r>
              <a:rPr lang="ja-JP" altLang="en-US" sz="2000" dirty="0">
                <a:solidFill>
                  <a:srgbClr val="FF0000"/>
                </a:solidFill>
              </a:rPr>
              <a:t>一部は</a:t>
            </a:r>
            <a:endParaRPr lang="en-US" altLang="ja-JP" sz="2000" dirty="0">
              <a:solidFill>
                <a:srgbClr val="FF0000"/>
              </a:solidFill>
            </a:endParaRPr>
          </a:p>
          <a:p>
            <a:pPr algn="ctr"/>
            <a:r>
              <a:rPr lang="ja-JP" altLang="en-US" sz="2000" dirty="0">
                <a:solidFill>
                  <a:srgbClr val="FF0000"/>
                </a:solidFill>
              </a:rPr>
              <a:t>拡散消費</a:t>
            </a:r>
            <a:endParaRPr lang="en-US" altLang="ja-JP" sz="2000" dirty="0">
              <a:solidFill>
                <a:srgbClr val="FF0000"/>
              </a:solidFill>
            </a:endParaRPr>
          </a:p>
        </p:txBody>
      </p:sp>
      <mc:AlternateContent xmlns:mc="http://schemas.openxmlformats.org/markup-compatibility/2006" xmlns:a14="http://schemas.microsoft.com/office/drawing/2010/main">
        <mc:Choice Requires="a14">
          <p:sp>
            <p:nvSpPr>
              <p:cNvPr id="17" name="円/楕円 16"/>
              <p:cNvSpPr/>
              <p:nvPr/>
            </p:nvSpPr>
            <p:spPr>
              <a:xfrm>
                <a:off x="971600" y="3494081"/>
                <a:ext cx="720080" cy="432048"/>
              </a:xfrm>
              <a:prstGeom prst="ellipse">
                <a:avLst/>
              </a:prstGeom>
              <a:solidFill>
                <a:srgbClr val="EEF8F8"/>
              </a:solidFill>
              <a:ln>
                <a:solidFill>
                  <a:srgbClr val="D7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17" name="円/楕円 16"/>
              <p:cNvSpPr>
                <a:spLocks noRot="1" noChangeAspect="1" noMove="1" noResize="1" noEditPoints="1" noAdjustHandles="1" noChangeArrowheads="1" noChangeShapeType="1" noTextEdit="1"/>
              </p:cNvSpPr>
              <p:nvPr/>
            </p:nvSpPr>
            <p:spPr>
              <a:xfrm>
                <a:off x="971600" y="3494081"/>
                <a:ext cx="720080" cy="432048"/>
              </a:xfrm>
              <a:prstGeom prst="ellipse">
                <a:avLst/>
              </a:prstGeom>
              <a:blipFill rotWithShape="1">
                <a:blip r:embed="rId9"/>
                <a:stretch>
                  <a:fillRect/>
                </a:stretch>
              </a:blipFill>
              <a:ln>
                <a:solidFill>
                  <a:srgbClr val="D7E0E1"/>
                </a:solidFill>
              </a:ln>
            </p:spPr>
            <p:txBody>
              <a:bodyPr/>
              <a:lstStyle/>
              <a:p>
                <a:r>
                  <a:rPr lang="ja-JP" altLang="en-US">
                    <a:noFill/>
                  </a:rPr>
                  <a:t> </a:t>
                </a:r>
              </a:p>
            </p:txBody>
          </p:sp>
        </mc:Fallback>
      </mc:AlternateContent>
    </p:spTree>
    <p:extLst>
      <p:ext uri="{BB962C8B-B14F-4D97-AF65-F5344CB8AC3E}">
        <p14:creationId xmlns:p14="http://schemas.microsoft.com/office/powerpoint/2010/main" val="2526014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28868"/>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ja-JP" altLang="en-US" dirty="0"/>
              <a:t>塗膜析出メカニズム</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11560" y="4329100"/>
                <a:ext cx="7884876" cy="2052650"/>
              </a:xfrm>
            </p:spPr>
            <p:txBody>
              <a:bodyPr/>
              <a:lstStyle/>
              <a:p>
                <a:pPr marL="0" indent="0">
                  <a:buNone/>
                </a:pPr>
                <a:r>
                  <a:rPr lang="ja-JP" altLang="en-US" sz="2800" dirty="0"/>
                  <a:t>③</a:t>
                </a:r>
                <a14:m>
                  <m:oMath xmlns:m="http://schemas.openxmlformats.org/officeDocument/2006/math">
                    <m:sSup>
                      <m:sSupPr>
                        <m:ctrlPr>
                          <a:rPr lang="en-US" altLang="ja-JP" sz="2800" i="1" smtClean="0">
                            <a:solidFill>
                              <a:srgbClr val="0000CC"/>
                            </a:solidFill>
                            <a:latin typeface="Cambria Math" panose="02040503050406030204" pitchFamily="18" charset="0"/>
                          </a:rPr>
                        </m:ctrlPr>
                      </m:sSupPr>
                      <m:e>
                        <m:r>
                          <m:rPr>
                            <m:sty m:val="p"/>
                          </m:rPr>
                          <a:rPr lang="en-US" altLang="ja-JP" sz="2800">
                            <a:solidFill>
                              <a:srgbClr val="0000CC"/>
                            </a:solidFill>
                            <a:latin typeface="Cambria Math"/>
                          </a:rPr>
                          <m:t>OH</m:t>
                        </m:r>
                      </m:e>
                      <m:sup>
                        <m:r>
                          <a:rPr lang="en-US" altLang="ja-JP" sz="2800">
                            <a:solidFill>
                              <a:srgbClr val="0000CC"/>
                            </a:solidFill>
                            <a:latin typeface="Cambria Math"/>
                          </a:rPr>
                          <m:t>−</m:t>
                        </m:r>
                      </m:sup>
                    </m:sSup>
                  </m:oMath>
                </a14:m>
                <a:r>
                  <a:rPr kumimoji="1" lang="ja-JP" altLang="en-US" sz="2800" dirty="0"/>
                  <a:t>が一定量たまると</a:t>
                </a:r>
                <a:r>
                  <a:rPr kumimoji="1" lang="ja-JP" altLang="en-US" sz="2800" dirty="0">
                    <a:solidFill>
                      <a:srgbClr val="C00000"/>
                    </a:solidFill>
                  </a:rPr>
                  <a:t>塗料</a:t>
                </a:r>
                <a:r>
                  <a:rPr lang="ja-JP" altLang="en-US" sz="2800" dirty="0">
                    <a:solidFill>
                      <a:srgbClr val="C00000"/>
                    </a:solidFill>
                  </a:rPr>
                  <a:t>粒子</a:t>
                </a:r>
                <a:r>
                  <a:rPr kumimoji="1" lang="ja-JP" altLang="en-US" sz="2800" dirty="0"/>
                  <a:t>がカソード表面</a:t>
                </a:r>
                <a:endParaRPr kumimoji="1" lang="en-US" altLang="ja-JP" sz="2800" dirty="0"/>
              </a:p>
              <a:p>
                <a:pPr marL="0" indent="0">
                  <a:buNone/>
                </a:pPr>
                <a:r>
                  <a:rPr lang="ja-JP" altLang="en-US" sz="2800" dirty="0"/>
                  <a:t>　　の</a:t>
                </a:r>
                <a:r>
                  <a:rPr lang="ja-JP" altLang="en-US" sz="2800" b="1" u="sng" dirty="0">
                    <a:effectLst>
                      <a:outerShdw blurRad="38100" dist="38100" dir="2700000" algn="tl">
                        <a:srgbClr val="000000">
                          <a:alpha val="43137"/>
                        </a:srgbClr>
                      </a:outerShdw>
                    </a:effectLst>
                  </a:rPr>
                  <a:t>近傍</a:t>
                </a:r>
                <a:r>
                  <a:rPr lang="ja-JP" altLang="en-US" sz="2800" dirty="0"/>
                  <a:t>で</a:t>
                </a:r>
                <a:r>
                  <a:rPr kumimoji="1" lang="ja-JP" altLang="en-US" sz="2800" dirty="0"/>
                  <a:t>析出を開始</a:t>
                </a:r>
                <a:endParaRPr kumimoji="1" lang="en-US" altLang="ja-JP" sz="2800" dirty="0"/>
              </a:p>
              <a:p>
                <a:pPr marL="0" indent="0">
                  <a:buNone/>
                </a:pPr>
                <a:r>
                  <a:rPr lang="ja-JP" altLang="en-US" sz="2800" dirty="0"/>
                  <a:t>　　</a:t>
                </a:r>
                <a:endParaRPr kumimoji="1" lang="en-US" altLang="ja-JP"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11560" y="4329100"/>
                <a:ext cx="7884876" cy="2052650"/>
              </a:xfrm>
              <a:blipFill rotWithShape="1">
                <a:blip r:embed="rId4"/>
                <a:stretch>
                  <a:fillRect l="-2705" t="-593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9</a:t>
            </a:fld>
            <a:endParaRPr lang="ja-JP" altLang="en-US" dirty="0"/>
          </a:p>
        </p:txBody>
      </p:sp>
      <p:grpSp>
        <p:nvGrpSpPr>
          <p:cNvPr id="5" name="グループ化 4"/>
          <p:cNvGrpSpPr/>
          <p:nvPr/>
        </p:nvGrpSpPr>
        <p:grpSpPr>
          <a:xfrm>
            <a:off x="2879812" y="2672516"/>
            <a:ext cx="2088232" cy="1332148"/>
            <a:chOff x="2879812" y="2852936"/>
            <a:chExt cx="2088232" cy="1332148"/>
          </a:xfrm>
        </p:grpSpPr>
        <p:grpSp>
          <p:nvGrpSpPr>
            <p:cNvPr id="33" name="グループ化 32"/>
            <p:cNvGrpSpPr/>
            <p:nvPr/>
          </p:nvGrpSpPr>
          <p:grpSpPr>
            <a:xfrm>
              <a:off x="3275856" y="3212976"/>
              <a:ext cx="1368152" cy="720080"/>
              <a:chOff x="2937158" y="2981196"/>
              <a:chExt cx="1368152" cy="720080"/>
            </a:xfrm>
          </p:grpSpPr>
          <p:sp>
            <p:nvSpPr>
              <p:cNvPr id="7" name="円/楕円 6"/>
              <p:cNvSpPr/>
              <p:nvPr/>
            </p:nvSpPr>
            <p:spPr>
              <a:xfrm>
                <a:off x="2937158" y="2981196"/>
                <a:ext cx="1368152" cy="720080"/>
              </a:xfrm>
              <a:prstGeom prst="ellipse">
                <a:avLst/>
              </a:prstGeom>
              <a:solidFill>
                <a:srgbClr val="CAE8A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塗料</a:t>
                </a:r>
                <a:endParaRPr kumimoji="1" lang="en-US" altLang="ja-JP" dirty="0">
                  <a:solidFill>
                    <a:schemeClr val="tx1"/>
                  </a:solidFill>
                </a:endParaRPr>
              </a:p>
              <a:p>
                <a:pPr algn="ctr"/>
                <a:r>
                  <a:rPr lang="ja-JP" altLang="en-US" dirty="0">
                    <a:solidFill>
                      <a:schemeClr val="tx1"/>
                    </a:solidFill>
                  </a:rPr>
                  <a:t>イオン</a:t>
                </a:r>
                <a:endParaRPr kumimoji="1" lang="ja-JP" altLang="en-US" dirty="0">
                  <a:solidFill>
                    <a:schemeClr val="tx1"/>
                  </a:solidFill>
                </a:endParaRPr>
              </a:p>
            </p:txBody>
          </p:sp>
          <p:sp>
            <p:nvSpPr>
              <p:cNvPr id="8" name="テキスト ボックス 7"/>
              <p:cNvSpPr txBox="1"/>
              <p:nvPr/>
            </p:nvSpPr>
            <p:spPr>
              <a:xfrm>
                <a:off x="3784268" y="3125212"/>
                <a:ext cx="519694" cy="400110"/>
              </a:xfrm>
              <a:prstGeom prst="rect">
                <a:avLst/>
              </a:prstGeom>
              <a:noFill/>
            </p:spPr>
            <p:txBody>
              <a:bodyPr wrap="none" rtlCol="0">
                <a:spAutoFit/>
              </a:bodyPr>
              <a:lstStyle/>
              <a:p>
                <a:r>
                  <a:rPr kumimoji="1" lang="en-US" altLang="ja-JP" sz="2000" dirty="0">
                    <a:latin typeface="Cambria Math" pitchFamily="18" charset="0"/>
                    <a:ea typeface="Cambria Math" pitchFamily="18" charset="0"/>
                  </a:rPr>
                  <a:t>n+</a:t>
                </a:r>
                <a:endParaRPr kumimoji="1" lang="ja-JP" altLang="en-US" sz="2000" dirty="0">
                  <a:latin typeface="Cambria Math" pitchFamily="18" charset="0"/>
                </a:endParaRPr>
              </a:p>
            </p:txBody>
          </p:sp>
        </p:grpSp>
        <mc:AlternateContent xmlns:mc="http://schemas.openxmlformats.org/markup-compatibility/2006" xmlns:a14="http://schemas.microsoft.com/office/drawing/2010/main">
          <mc:Choice Requires="a14">
            <p:sp>
              <p:nvSpPr>
                <p:cNvPr id="36" name="円/楕円 35"/>
                <p:cNvSpPr/>
                <p:nvPr/>
              </p:nvSpPr>
              <p:spPr>
                <a:xfrm>
                  <a:off x="2879812" y="371703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6" name="円/楕円 35"/>
                <p:cNvSpPr>
                  <a:spLocks noRot="1" noChangeAspect="1" noMove="1" noResize="1" noEditPoints="1" noAdjustHandles="1" noChangeArrowheads="1" noChangeShapeType="1" noTextEdit="1"/>
                </p:cNvSpPr>
                <p:nvPr/>
              </p:nvSpPr>
              <p:spPr>
                <a:xfrm>
                  <a:off x="2879812" y="3717032"/>
                  <a:ext cx="720080" cy="432048"/>
                </a:xfrm>
                <a:prstGeom prst="ellipse">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円/楕円 36"/>
                <p:cNvSpPr/>
                <p:nvPr/>
              </p:nvSpPr>
              <p:spPr>
                <a:xfrm>
                  <a:off x="3275856" y="28529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3275856" y="2852936"/>
                  <a:ext cx="720080" cy="432048"/>
                </a:xfrm>
                <a:prstGeom prst="ellipse">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円/楕円 5"/>
                <p:cNvSpPr/>
                <p:nvPr/>
              </p:nvSpPr>
              <p:spPr>
                <a:xfrm>
                  <a:off x="4247964" y="375303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247964" y="3753036"/>
                  <a:ext cx="720080" cy="432048"/>
                </a:xfrm>
                <a:prstGeom prst="ellipse">
                  <a:avLst/>
                </a:prstGeom>
                <a:blipFill rotWithShape="1">
                  <a:blip r:embed="rId8"/>
                  <a:stretch>
                    <a:fillRect/>
                  </a:stretch>
                </a:blipFill>
              </p:spPr>
              <p:txBody>
                <a:bodyPr/>
                <a:lstStyle/>
                <a:p>
                  <a:r>
                    <a:rPr lang="ja-JP" altLang="en-US">
                      <a:noFill/>
                    </a:rPr>
                    <a:t> </a:t>
                  </a:r>
                </a:p>
              </p:txBody>
            </p:sp>
          </mc:Fallback>
        </mc:AlternateContent>
      </p:grpSp>
      <p:sp>
        <p:nvSpPr>
          <p:cNvPr id="56" name="円/楕円 55"/>
          <p:cNvSpPr/>
          <p:nvPr/>
        </p:nvSpPr>
        <p:spPr>
          <a:xfrm>
            <a:off x="3995935" y="2230976"/>
            <a:ext cx="1777261" cy="51354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C00000"/>
                </a:solidFill>
              </a:rPr>
              <a:t>塗料</a:t>
            </a:r>
            <a:r>
              <a:rPr kumimoji="1" lang="ja-JP" altLang="en-US" sz="2000" dirty="0">
                <a:solidFill>
                  <a:srgbClr val="C00000"/>
                </a:solidFill>
              </a:rPr>
              <a:t>粒子</a:t>
            </a:r>
          </a:p>
        </p:txBody>
      </p:sp>
      <p:sp>
        <p:nvSpPr>
          <p:cNvPr id="19" name="テキスト ボックス 18"/>
          <p:cNvSpPr txBox="1"/>
          <p:nvPr/>
        </p:nvSpPr>
        <p:spPr>
          <a:xfrm>
            <a:off x="5773197" y="2960548"/>
            <a:ext cx="1031051" cy="400110"/>
          </a:xfrm>
          <a:prstGeom prst="rect">
            <a:avLst/>
          </a:prstGeom>
          <a:solidFill>
            <a:schemeClr val="bg1"/>
          </a:solidFill>
        </p:spPr>
        <p:txBody>
          <a:bodyPr wrap="none" rtlCol="0">
            <a:spAutoFit/>
          </a:bodyPr>
          <a:lstStyle/>
          <a:p>
            <a:r>
              <a:rPr kumimoji="1" lang="ja-JP" altLang="en-US" sz="2000" dirty="0"/>
              <a:t>カソード</a:t>
            </a:r>
          </a:p>
        </p:txBody>
      </p:sp>
      <p:sp>
        <p:nvSpPr>
          <p:cNvPr id="20" name="右矢印 19"/>
          <p:cNvSpPr/>
          <p:nvPr/>
        </p:nvSpPr>
        <p:spPr>
          <a:xfrm rot="18809967">
            <a:off x="4264315" y="2681812"/>
            <a:ext cx="489204"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3854374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52952929-05EA-4EFE-989B-E2FBC5D70A37"/>
  <p:tag name="ISPRING_CMI5_LAUNCH_METHOD" val="any window"/>
  <p:tag name="ISPRING_SCORM_ENDPOINT" val="&lt;endpoint&gt;&lt;enable&gt;0&lt;/enable&gt;&lt;lrs&gt;http://&lt;/lrs&gt;&lt;auth&gt;0&lt;/auth&gt;&lt;login&gt;&lt;/login&gt;&lt;password&gt;&lt;/password&gt;&lt;key&gt;&lt;/key&gt;&lt;name&gt;&lt;/name&gt;&lt;email&gt;&lt;/email&gt;&lt;/endpoint&gt;&#10;"/>
  <p:tag name="ISPRING_SCORM_RATE_SLIDES" val="1"/>
  <p:tag name="ISPRINGCLOUDFOLDERID" val="1"/>
  <p:tag name="ISPRINGONLINEFOLDERID" val="1"/>
  <p:tag name="ISPRING_OUTPUT_FOLDER" val="[[&quot;0\uFFFD\u0016\uFFFD{EE42B3B6-3D5D-4190-BC94-BBF25F07017C}&quot;,&quot;Z:\\_yuki\\public_html\\slid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advancedSettings&quot;:{&quot;enableTextAllocation&quot;:&quot;T_TRUE&quot;,&quot;viewingFromLocalDrive&quot;:&quot;T_TRUE&quot;,&quot;contentScale&quot;:75,&quot;contentScaleMode&quot;:&quot;FIT_TO_WINDOW&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 name="ISPRING_SCORM_PASSING_SCORE" val="100.000000"/>
  <p:tag name="ISPRING_PRESENTATION_TITLE" val="jcot2013-slide"/>
  <p:tag name="ISPRING_FIRST_PUBLISH" val="1"/>
</p:tagLst>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MS PGothic"/>
        <a:ea typeface="MS PGothic"/>
        <a:cs typeface=""/>
      </a:majorFont>
      <a:minorFont>
        <a:latin typeface="MS PGothic"/>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3260</TotalTime>
  <Words>2394</Words>
  <Application>Microsoft Office PowerPoint</Application>
  <PresentationFormat>画面に合わせる (4:3)</PresentationFormat>
  <Paragraphs>590</Paragraphs>
  <Slides>37</Slides>
  <Notes>37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37</vt:i4>
      </vt:variant>
    </vt:vector>
  </HeadingPairs>
  <TitlesOfParts>
    <vt:vector size="46" baseType="lpstr">
      <vt:lpstr>Arial Unicode MS</vt:lpstr>
      <vt:lpstr>MS PGothic</vt:lpstr>
      <vt:lpstr>MS Gothic</vt:lpstr>
      <vt:lpstr>Arial</vt:lpstr>
      <vt:lpstr>Calibri</vt:lpstr>
      <vt:lpstr>Cambria Math</vt:lpstr>
      <vt:lpstr>Symbol</vt:lpstr>
      <vt:lpstr>Wingdings</vt:lpstr>
      <vt:lpstr>デザインの設定</vt:lpstr>
      <vt:lpstr>流速依存性を考慮した 電着塗装シミュレーションのための 塗膜析出モデル</vt:lpstr>
      <vt:lpstr>研究背景</vt:lpstr>
      <vt:lpstr>従来研究</vt:lpstr>
      <vt:lpstr>我々のアプローチ（概要）</vt:lpstr>
      <vt:lpstr>我々のアプローチ（問題点）</vt:lpstr>
      <vt:lpstr>研究目的</vt:lpstr>
      <vt:lpstr>PowerPoint プレゼンテーション</vt:lpstr>
      <vt:lpstr>塗膜析出メカニズム</vt:lpstr>
      <vt:lpstr>塗膜析出メカニズム</vt:lpstr>
      <vt:lpstr>塗膜析出メカニズム</vt:lpstr>
      <vt:lpstr>流速依存性の原因</vt:lpstr>
      <vt:lpstr>塗膜析出モデル</vt:lpstr>
      <vt:lpstr>PowerPoint プレゼンテーション</vt:lpstr>
      <vt:lpstr>一枚板電着実験（概要）</vt:lpstr>
      <vt:lpstr>一枚板電着実験　（実験条件）</vt:lpstr>
      <vt:lpstr>実験結果（析出効率の流速依存性）</vt:lpstr>
      <vt:lpstr>実験結果（塗膜抵抗）</vt:lpstr>
      <vt:lpstr>一枚板電着実験のまとめ</vt:lpstr>
      <vt:lpstr>PowerPoint プレゼンテーション</vt:lpstr>
      <vt:lpstr>一枚板電着の解析</vt:lpstr>
      <vt:lpstr>一枚板電着の解析結果（膜厚）</vt:lpstr>
      <vt:lpstr>一枚板電着の解析結果（膜厚）</vt:lpstr>
      <vt:lpstr>一枚板電着の解析結果（電流密度）</vt:lpstr>
      <vt:lpstr>４枚BOXの解析</vt:lpstr>
      <vt:lpstr>４枚BOXの解析（流速依存性の考慮）</vt:lpstr>
      <vt:lpstr>４枚BOXの解析結果（膜厚）</vt:lpstr>
      <vt:lpstr>４枚BOXの解析結果（電流密度）</vt:lpstr>
      <vt:lpstr>４枚BOXの解析結果（電流密度）</vt:lpstr>
      <vt:lpstr>４枚BOXの解析結果（電流密度）</vt:lpstr>
      <vt:lpstr>PowerPoint プレゼンテーション</vt:lpstr>
      <vt:lpstr>まとめ</vt:lpstr>
      <vt:lpstr>PowerPoint プレゼンテーション</vt:lpstr>
      <vt:lpstr>塗膜析出モデルの見直し</vt:lpstr>
      <vt:lpstr>塗膜析出モデルの見直し</vt:lpstr>
      <vt:lpstr>誤差まとめ</vt:lpstr>
      <vt:lpstr>誤差まとめ</vt:lpstr>
      <vt:lpstr>誤差まとめ</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jcot2013-slide</dc:title>
  <dc:creator/>
  <cp:lastModifiedBy>T20190041572</cp:lastModifiedBy>
  <cp:revision>463</cp:revision>
  <cp:lastPrinted>2013-03-05T08:04:55Z</cp:lastPrinted>
  <dcterms:created xsi:type="dcterms:W3CDTF">2013-02-24T08:44:01Z</dcterms:created>
  <dcterms:modified xsi:type="dcterms:W3CDTF">2024-04-09T04:00:43Z</dcterms:modified>
</cp:coreProperties>
</file>