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419" r:id="rId2"/>
    <p:sldId id="420" r:id="rId3"/>
    <p:sldId id="430" r:id="rId4"/>
    <p:sldId id="429" r:id="rId5"/>
    <p:sldId id="298" r:id="rId6"/>
    <p:sldId id="399" r:id="rId7"/>
    <p:sldId id="258" r:id="rId8"/>
    <p:sldId id="366" r:id="rId9"/>
    <p:sldId id="339" r:id="rId10"/>
    <p:sldId id="342" r:id="rId11"/>
    <p:sldId id="387" r:id="rId12"/>
    <p:sldId id="400" r:id="rId13"/>
    <p:sldId id="389" r:id="rId14"/>
    <p:sldId id="417" r:id="rId15"/>
    <p:sldId id="390" r:id="rId16"/>
    <p:sldId id="410" r:id="rId17"/>
    <p:sldId id="404" r:id="rId18"/>
    <p:sldId id="418" r:id="rId19"/>
    <p:sldId id="407" r:id="rId20"/>
    <p:sldId id="408" r:id="rId21"/>
    <p:sldId id="406" r:id="rId22"/>
    <p:sldId id="381" r:id="rId23"/>
    <p:sldId id="405" r:id="rId24"/>
    <p:sldId id="383" r:id="rId25"/>
    <p:sldId id="402" r:id="rId26"/>
    <p:sldId id="308" r:id="rId27"/>
    <p:sldId id="375" r:id="rId28"/>
    <p:sldId id="431" r:id="rId29"/>
    <p:sldId id="432" r:id="rId30"/>
    <p:sldId id="433" r:id="rId31"/>
    <p:sldId id="376" r:id="rId32"/>
    <p:sldId id="321" r:id="rId33"/>
    <p:sldId id="409" r:id="rId34"/>
    <p:sldId id="377" r:id="rId35"/>
    <p:sldId id="437" r:id="rId36"/>
    <p:sldId id="438" r:id="rId37"/>
    <p:sldId id="439" r:id="rId38"/>
    <p:sldId id="440" r:id="rId39"/>
    <p:sldId id="325" r:id="rId40"/>
  </p:sldIdLst>
  <p:sldSz cx="9144000" cy="6858000" type="screen4x3"/>
  <p:notesSz cx="9906000" cy="67691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F1F2"/>
    <a:srgbClr val="FFD653"/>
    <a:srgbClr val="C198E0"/>
    <a:srgbClr val="57D3FF"/>
    <a:srgbClr val="00682F"/>
    <a:srgbClr val="CD03B5"/>
    <a:srgbClr val="004A82"/>
    <a:srgbClr val="AEC0C2"/>
    <a:srgbClr val="F2F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4" autoAdjust="0"/>
    <p:restoredTop sz="80280" autoAdjust="0"/>
  </p:normalViewPr>
  <p:slideViewPr>
    <p:cSldViewPr>
      <p:cViewPr varScale="1">
        <p:scale>
          <a:sx n="75" d="100"/>
          <a:sy n="75" d="100"/>
        </p:scale>
        <p:origin x="96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92600" cy="3384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11109" y="0"/>
            <a:ext cx="4292600" cy="338455"/>
          </a:xfrm>
          <a:prstGeom prst="rect">
            <a:avLst/>
          </a:prstGeom>
        </p:spPr>
        <p:txBody>
          <a:bodyPr vert="horz" lIns="91440" tIns="45720" rIns="91440" bIns="45720" rtlCol="0"/>
          <a:lstStyle>
            <a:lvl1pPr algn="r">
              <a:defRPr sz="1200"/>
            </a:lvl1pPr>
          </a:lstStyle>
          <a:p>
            <a:fld id="{11D81E81-AE11-498B-9292-397BC54A4F60}" type="datetimeFigureOut">
              <a:rPr kumimoji="1" lang="ja-JP" altLang="en-US" smtClean="0"/>
              <a:t>2014/6/9</a:t>
            </a:fld>
            <a:endParaRPr kumimoji="1" lang="ja-JP" altLang="en-US"/>
          </a:p>
        </p:txBody>
      </p:sp>
      <p:sp>
        <p:nvSpPr>
          <p:cNvPr id="4" name="フッター プレースホルダー 3"/>
          <p:cNvSpPr>
            <a:spLocks noGrp="1"/>
          </p:cNvSpPr>
          <p:nvPr>
            <p:ph type="ftr" sz="quarter" idx="2"/>
          </p:nvPr>
        </p:nvSpPr>
        <p:spPr>
          <a:xfrm>
            <a:off x="1" y="6429470"/>
            <a:ext cx="4292600" cy="3384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11109" y="6429470"/>
            <a:ext cx="4292600" cy="338455"/>
          </a:xfrm>
          <a:prstGeom prst="rect">
            <a:avLst/>
          </a:prstGeom>
        </p:spPr>
        <p:txBody>
          <a:bodyPr vert="horz" lIns="91440" tIns="45720" rIns="91440" bIns="45720" rtlCol="0" anchor="b"/>
          <a:lstStyle>
            <a:lvl1pPr algn="r">
              <a:defRPr sz="1200"/>
            </a:lvl1pPr>
          </a:lstStyle>
          <a:p>
            <a:fld id="{3AB52C36-9A2E-4B39-8572-B61A3AB66D64}" type="slidenum">
              <a:rPr kumimoji="1" lang="ja-JP" altLang="en-US" smtClean="0"/>
              <a:t>‹#›</a:t>
            </a:fld>
            <a:endParaRPr kumimoji="1" lang="ja-JP" altLang="en-US"/>
          </a:p>
        </p:txBody>
      </p:sp>
    </p:spTree>
    <p:extLst>
      <p:ext uri="{BB962C8B-B14F-4D97-AF65-F5344CB8AC3E}">
        <p14:creationId xmlns:p14="http://schemas.microsoft.com/office/powerpoint/2010/main" val="331012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92600" cy="3384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11109" y="0"/>
            <a:ext cx="4292600" cy="338455"/>
          </a:xfrm>
          <a:prstGeom prst="rect">
            <a:avLst/>
          </a:prstGeom>
        </p:spPr>
        <p:txBody>
          <a:bodyPr vert="horz" lIns="91440" tIns="45720" rIns="91440" bIns="45720" rtlCol="0"/>
          <a:lstStyle>
            <a:lvl1pPr algn="r">
              <a:defRPr sz="1200"/>
            </a:lvl1pPr>
          </a:lstStyle>
          <a:p>
            <a:fld id="{587A99A7-B324-4B09-8EB8-27CA5AD10062}" type="datetimeFigureOut">
              <a:rPr kumimoji="1" lang="ja-JP" altLang="en-US" smtClean="0"/>
              <a:t>2014/6/9</a:t>
            </a:fld>
            <a:endParaRPr kumimoji="1" lang="ja-JP" altLang="en-US"/>
          </a:p>
        </p:txBody>
      </p:sp>
      <p:sp>
        <p:nvSpPr>
          <p:cNvPr id="4" name="スライド イメージ プレースホルダー 3"/>
          <p:cNvSpPr>
            <a:spLocks noGrp="1" noRot="1" noChangeAspect="1"/>
          </p:cNvSpPr>
          <p:nvPr>
            <p:ph type="sldImg" idx="2"/>
          </p:nvPr>
        </p:nvSpPr>
        <p:spPr>
          <a:xfrm>
            <a:off x="3260725" y="508000"/>
            <a:ext cx="3384550" cy="25384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0600" y="3215323"/>
            <a:ext cx="7924800" cy="304609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29470"/>
            <a:ext cx="4292600" cy="3384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11109" y="6429470"/>
            <a:ext cx="4292600" cy="338455"/>
          </a:xfrm>
          <a:prstGeom prst="rect">
            <a:avLst/>
          </a:prstGeom>
        </p:spPr>
        <p:txBody>
          <a:bodyPr vert="horz" lIns="91440" tIns="45720" rIns="91440" bIns="45720" rtlCol="0" anchor="b"/>
          <a:lstStyle>
            <a:lvl1pPr algn="r">
              <a:defRPr sz="1200"/>
            </a:lvl1pPr>
          </a:lstStyle>
          <a:p>
            <a:fld id="{38D8ADF3-D871-4D3D-91BF-3E8FBC9C2790}" type="slidenum">
              <a:rPr kumimoji="1" lang="ja-JP" altLang="en-US" smtClean="0"/>
              <a:t>‹#›</a:t>
            </a:fld>
            <a:endParaRPr kumimoji="1" lang="ja-JP" altLang="en-US"/>
          </a:p>
        </p:txBody>
      </p:sp>
    </p:spTree>
    <p:extLst>
      <p:ext uri="{BB962C8B-B14F-4D97-AF65-F5344CB8AC3E}">
        <p14:creationId xmlns:p14="http://schemas.microsoft.com/office/powerpoint/2010/main" val="24454306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a:t>
            </a:fld>
            <a:endParaRPr kumimoji="1" lang="ja-JP" altLang="en-US" dirty="0"/>
          </a:p>
        </p:txBody>
      </p:sp>
    </p:spTree>
    <p:extLst>
      <p:ext uri="{BB962C8B-B14F-4D97-AF65-F5344CB8AC3E}">
        <p14:creationId xmlns:p14="http://schemas.microsoft.com/office/powerpoint/2010/main" val="195032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11</a:t>
            </a:fld>
            <a:endParaRPr kumimoji="1" lang="ja-JP" altLang="en-US"/>
          </a:p>
        </p:txBody>
      </p:sp>
    </p:spTree>
    <p:extLst>
      <p:ext uri="{BB962C8B-B14F-4D97-AF65-F5344CB8AC3E}">
        <p14:creationId xmlns:p14="http://schemas.microsoft.com/office/powerpoint/2010/main" val="317954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7692">
                  <a:defRPr/>
                </a:pPr>
                <a:endParaRPr lang="ja-JP" altLang="en-US" dirty="0">
                  <a:solidFill>
                    <a:srgbClr val="FF0000"/>
                  </a:solidFill>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では今回新たに提案した塗膜析出モデルについて，そのイメージを説明します．</a:t>
                </a:r>
                <a:endParaRPr kumimoji="1" lang="en-US" altLang="ja-JP" dirty="0" smtClean="0"/>
              </a:p>
              <a:p>
                <a:r>
                  <a:rPr kumimoji="1" lang="ja-JP" altLang="en-US" dirty="0" smtClean="0"/>
                  <a:t>あくまでイメージですので，これが物理的に正しいのかということはわかりませんのでご注意ください．</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まず，電流を流すと</a:t>
                </a:r>
                <a:r>
                  <a:rPr kumimoji="1" lang="ja-JP" altLang="en-US" sz="1200" dirty="0" smtClean="0"/>
                  <a:t>水の電気分解により，カソード表面</a:t>
                </a:r>
                <a:r>
                  <a:rPr lang="ja-JP" altLang="en-US" sz="1200" dirty="0" smtClean="0"/>
                  <a:t>で</a:t>
                </a:r>
                <a:r>
                  <a:rPr lang="en-US" altLang="ja-JP" sz="1200" b="0" i="0" smtClean="0">
                    <a:solidFill>
                      <a:srgbClr val="0000CC"/>
                    </a:solidFill>
                    <a:latin typeface="Cambria Math"/>
                  </a:rPr>
                  <a:t>OH^−</a:t>
                </a:r>
                <a:r>
                  <a:rPr kumimoji="1" lang="ja-JP" altLang="en-US" sz="1200" dirty="0" smtClean="0"/>
                  <a:t>が</a:t>
                </a:r>
                <a:r>
                  <a:rPr kumimoji="1" lang="ja-JP" altLang="en-US" sz="1200" dirty="0" smtClean="0"/>
                  <a:t>発生し，蓄積されます．その間に</a:t>
                </a:r>
                <a:r>
                  <a:rPr lang="en-US" altLang="ja-JP" sz="1200" i="0">
                    <a:solidFill>
                      <a:srgbClr val="0000CC"/>
                    </a:solidFill>
                    <a:latin typeface="Cambria Math"/>
                  </a:rPr>
                  <a:t>OH</a:t>
                </a:r>
                <a:r>
                  <a:rPr lang="en-US" altLang="ja-JP" sz="1200" i="0" smtClean="0">
                    <a:solidFill>
                      <a:srgbClr val="0000CC"/>
                    </a:solidFill>
                    <a:latin typeface="Cambria Math"/>
                  </a:rPr>
                  <a:t>^</a:t>
                </a:r>
                <a:r>
                  <a:rPr lang="en-US" altLang="ja-JP" sz="1200" i="0">
                    <a:solidFill>
                      <a:srgbClr val="0000CC"/>
                    </a:solidFill>
                    <a:latin typeface="Cambria Math"/>
                  </a:rPr>
                  <a:t>−</a:t>
                </a:r>
                <a:r>
                  <a:rPr lang="ja-JP" altLang="en-US" sz="1200" dirty="0"/>
                  <a:t>の</a:t>
                </a:r>
                <a:r>
                  <a:rPr lang="ja-JP" altLang="en-US" sz="1200" dirty="0">
                    <a:solidFill>
                      <a:srgbClr val="FF0000"/>
                    </a:solidFill>
                  </a:rPr>
                  <a:t>一部は</a:t>
                </a:r>
                <a:r>
                  <a:rPr lang="ja-JP" altLang="en-US" sz="1200" dirty="0" smtClean="0">
                    <a:solidFill>
                      <a:srgbClr val="FF0000"/>
                    </a:solidFill>
                  </a:rPr>
                  <a:t>拡散</a:t>
                </a:r>
                <a:r>
                  <a:rPr lang="ja-JP" altLang="en-US" sz="1200" dirty="0" smtClean="0">
                    <a:solidFill>
                      <a:srgbClr val="FF0000"/>
                    </a:solidFill>
                  </a:rPr>
                  <a:t>消費</a:t>
                </a:r>
                <a:r>
                  <a:rPr kumimoji="1" lang="ja-JP" altLang="en-US" sz="1200" dirty="0" smtClean="0">
                    <a:solidFill>
                      <a:schemeClr val="tx1"/>
                    </a:solidFill>
                  </a:rPr>
                  <a:t>されてしまいます．</a:t>
                </a:r>
                <a:endParaRPr lang="ja-JP" altLang="en-US" sz="1200"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13</a:t>
            </a:fld>
            <a:endParaRPr kumimoji="1" lang="ja-JP" altLang="en-US" dirty="0"/>
          </a:p>
        </p:txBody>
      </p:sp>
    </p:spTree>
    <p:extLst>
      <p:ext uri="{BB962C8B-B14F-4D97-AF65-F5344CB8AC3E}">
        <p14:creationId xmlns:p14="http://schemas.microsoft.com/office/powerpoint/2010/main" val="101037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7692">
                  <a:defRPr/>
                </a:pPr>
                <a:endParaRPr lang="ja-JP" altLang="en-US" dirty="0">
                  <a:solidFill>
                    <a:srgbClr val="FF0000"/>
                  </a:solidFill>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では今回新たに提案した塗膜析出モデルについて，そのイメージを説明します．</a:t>
                </a:r>
                <a:endParaRPr kumimoji="1" lang="en-US" altLang="ja-JP" dirty="0" smtClean="0"/>
              </a:p>
              <a:p>
                <a:r>
                  <a:rPr kumimoji="1" lang="ja-JP" altLang="en-US" dirty="0" smtClean="0"/>
                  <a:t>あくまでイメージですので，これが物理的に正しいのかということはわかりませんのでご注意ください．</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まず，電流を流すと</a:t>
                </a:r>
                <a:r>
                  <a:rPr kumimoji="1" lang="ja-JP" altLang="en-US" sz="1200" dirty="0" smtClean="0"/>
                  <a:t>水の電気分解により，カソード表面</a:t>
                </a:r>
                <a:r>
                  <a:rPr lang="ja-JP" altLang="en-US" sz="1200" dirty="0" smtClean="0"/>
                  <a:t>で</a:t>
                </a:r>
                <a:r>
                  <a:rPr lang="en-US" altLang="ja-JP" sz="1200" b="0" i="0" smtClean="0">
                    <a:solidFill>
                      <a:srgbClr val="0000CC"/>
                    </a:solidFill>
                    <a:latin typeface="Cambria Math"/>
                  </a:rPr>
                  <a:t>OH^−</a:t>
                </a:r>
                <a:r>
                  <a:rPr kumimoji="1" lang="ja-JP" altLang="en-US" sz="1200" dirty="0" smtClean="0"/>
                  <a:t>が</a:t>
                </a:r>
                <a:r>
                  <a:rPr kumimoji="1" lang="ja-JP" altLang="en-US" sz="1200" dirty="0" smtClean="0"/>
                  <a:t>発生し，蓄積されます．その間に</a:t>
                </a:r>
                <a:r>
                  <a:rPr lang="en-US" altLang="ja-JP" sz="1200" i="0">
                    <a:solidFill>
                      <a:srgbClr val="0000CC"/>
                    </a:solidFill>
                    <a:latin typeface="Cambria Math"/>
                  </a:rPr>
                  <a:t>OH</a:t>
                </a:r>
                <a:r>
                  <a:rPr lang="en-US" altLang="ja-JP" sz="1200" i="0" smtClean="0">
                    <a:solidFill>
                      <a:srgbClr val="0000CC"/>
                    </a:solidFill>
                    <a:latin typeface="Cambria Math"/>
                  </a:rPr>
                  <a:t>^</a:t>
                </a:r>
                <a:r>
                  <a:rPr lang="en-US" altLang="ja-JP" sz="1200" i="0">
                    <a:solidFill>
                      <a:srgbClr val="0000CC"/>
                    </a:solidFill>
                    <a:latin typeface="Cambria Math"/>
                  </a:rPr>
                  <a:t>−</a:t>
                </a:r>
                <a:r>
                  <a:rPr lang="ja-JP" altLang="en-US" sz="1200" dirty="0"/>
                  <a:t>の</a:t>
                </a:r>
                <a:r>
                  <a:rPr lang="ja-JP" altLang="en-US" sz="1200" dirty="0">
                    <a:solidFill>
                      <a:srgbClr val="FF0000"/>
                    </a:solidFill>
                  </a:rPr>
                  <a:t>一部は</a:t>
                </a:r>
                <a:r>
                  <a:rPr lang="ja-JP" altLang="en-US" sz="1200" dirty="0" smtClean="0">
                    <a:solidFill>
                      <a:srgbClr val="FF0000"/>
                    </a:solidFill>
                  </a:rPr>
                  <a:t>拡散</a:t>
                </a:r>
                <a:r>
                  <a:rPr lang="ja-JP" altLang="en-US" sz="1200" dirty="0" smtClean="0">
                    <a:solidFill>
                      <a:srgbClr val="FF0000"/>
                    </a:solidFill>
                  </a:rPr>
                  <a:t>消費</a:t>
                </a:r>
                <a:r>
                  <a:rPr kumimoji="1" lang="ja-JP" altLang="en-US" sz="1200" dirty="0" smtClean="0">
                    <a:solidFill>
                      <a:schemeClr val="tx1"/>
                    </a:solidFill>
                  </a:rPr>
                  <a:t>されてしまいます．</a:t>
                </a:r>
                <a:endParaRPr lang="ja-JP" altLang="en-US" sz="1200"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14</a:t>
            </a:fld>
            <a:endParaRPr kumimoji="1" lang="ja-JP" altLang="en-US" dirty="0"/>
          </a:p>
        </p:txBody>
      </p:sp>
    </p:spTree>
    <p:extLst>
      <p:ext uri="{BB962C8B-B14F-4D97-AF65-F5344CB8AC3E}">
        <p14:creationId xmlns:p14="http://schemas.microsoft.com/office/powerpoint/2010/main" val="101037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15</a:t>
            </a:fld>
            <a:endParaRPr kumimoji="1" lang="ja-JP" altLang="en-US" dirty="0"/>
          </a:p>
        </p:txBody>
      </p:sp>
    </p:spTree>
    <p:extLst>
      <p:ext uri="{BB962C8B-B14F-4D97-AF65-F5344CB8AC3E}">
        <p14:creationId xmlns:p14="http://schemas.microsoft.com/office/powerpoint/2010/main" val="340858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2825" y="409575"/>
            <a:ext cx="2720975" cy="20415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16</a:t>
            </a:fld>
            <a:endParaRPr kumimoji="1" lang="ja-JP" altLang="en-US" dirty="0"/>
          </a:p>
        </p:txBody>
      </p:sp>
    </p:spTree>
    <p:extLst>
      <p:ext uri="{BB962C8B-B14F-4D97-AF65-F5344CB8AC3E}">
        <p14:creationId xmlns:p14="http://schemas.microsoft.com/office/powerpoint/2010/main" val="340858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17</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18</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19</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20</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21</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F115632A-0CD7-46D1-8B3E-C427E47B8BB2}" type="slidenum">
              <a:rPr kumimoji="1" lang="ja-JP" altLang="en-US" smtClean="0"/>
              <a:t>2</a:t>
            </a:fld>
            <a:endParaRPr kumimoji="1" lang="ja-JP" altLang="en-US" dirty="0"/>
          </a:p>
        </p:txBody>
      </p:sp>
    </p:spTree>
    <p:extLst>
      <p:ext uri="{BB962C8B-B14F-4D97-AF65-F5344CB8AC3E}">
        <p14:creationId xmlns:p14="http://schemas.microsoft.com/office/powerpoint/2010/main" val="2532457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u="none"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22</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u="none"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23</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24</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25</a:t>
            </a:fld>
            <a:endParaRPr kumimoji="1" lang="ja-JP" altLang="en-US"/>
          </a:p>
        </p:txBody>
      </p:sp>
    </p:spTree>
    <p:extLst>
      <p:ext uri="{BB962C8B-B14F-4D97-AF65-F5344CB8AC3E}">
        <p14:creationId xmlns:p14="http://schemas.microsoft.com/office/powerpoint/2010/main" val="278711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6000" y="409575"/>
            <a:ext cx="2719388" cy="203993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26</a:t>
            </a:fld>
            <a:endParaRPr kumimoji="1" lang="ja-JP" altLang="en-US"/>
          </a:p>
        </p:txBody>
      </p:sp>
    </p:spTree>
    <p:extLst>
      <p:ext uri="{BB962C8B-B14F-4D97-AF65-F5344CB8AC3E}">
        <p14:creationId xmlns:p14="http://schemas.microsoft.com/office/powerpoint/2010/main" val="1263484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27</a:t>
            </a:fld>
            <a:endParaRPr kumimoji="1" lang="ja-JP" altLang="en-US"/>
          </a:p>
        </p:txBody>
      </p:sp>
    </p:spTree>
    <p:extLst>
      <p:ext uri="{BB962C8B-B14F-4D97-AF65-F5344CB8AC3E}">
        <p14:creationId xmlns:p14="http://schemas.microsoft.com/office/powerpoint/2010/main" val="160165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28</a:t>
            </a:fld>
            <a:endParaRPr kumimoji="1" lang="ja-JP" altLang="en-US"/>
          </a:p>
        </p:txBody>
      </p:sp>
    </p:spTree>
    <p:extLst>
      <p:ext uri="{BB962C8B-B14F-4D97-AF65-F5344CB8AC3E}">
        <p14:creationId xmlns:p14="http://schemas.microsoft.com/office/powerpoint/2010/main" val="1601659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29</a:t>
            </a:fld>
            <a:endParaRPr kumimoji="1" lang="ja-JP" altLang="en-US"/>
          </a:p>
        </p:txBody>
      </p:sp>
    </p:spTree>
    <p:extLst>
      <p:ext uri="{BB962C8B-B14F-4D97-AF65-F5344CB8AC3E}">
        <p14:creationId xmlns:p14="http://schemas.microsoft.com/office/powerpoint/2010/main" val="1601659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30</a:t>
            </a:fld>
            <a:endParaRPr kumimoji="1" lang="ja-JP" altLang="en-US"/>
          </a:p>
        </p:txBody>
      </p:sp>
    </p:spTree>
    <p:extLst>
      <p:ext uri="{BB962C8B-B14F-4D97-AF65-F5344CB8AC3E}">
        <p14:creationId xmlns:p14="http://schemas.microsoft.com/office/powerpoint/2010/main" val="1601659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31</a:t>
            </a:fld>
            <a:endParaRPr kumimoji="1" lang="ja-JP" altLang="en-US"/>
          </a:p>
        </p:txBody>
      </p:sp>
    </p:spTree>
    <p:extLst>
      <p:ext uri="{BB962C8B-B14F-4D97-AF65-F5344CB8AC3E}">
        <p14:creationId xmlns:p14="http://schemas.microsoft.com/office/powerpoint/2010/main" val="422539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a:t>
            </a:fld>
            <a:endParaRPr kumimoji="1" lang="ja-JP" altLang="en-US"/>
          </a:p>
        </p:txBody>
      </p:sp>
    </p:spTree>
    <p:extLst>
      <p:ext uri="{BB962C8B-B14F-4D97-AF65-F5344CB8AC3E}">
        <p14:creationId xmlns:p14="http://schemas.microsoft.com/office/powerpoint/2010/main" val="4004175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32</a:t>
            </a:fld>
            <a:endParaRPr lang="ja-JP" altLang="en-US"/>
          </a:p>
        </p:txBody>
      </p:sp>
    </p:spTree>
    <p:extLst>
      <p:ext uri="{BB962C8B-B14F-4D97-AF65-F5344CB8AC3E}">
        <p14:creationId xmlns:p14="http://schemas.microsoft.com/office/powerpoint/2010/main" val="3217708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33</a:t>
            </a:fld>
            <a:endParaRPr lang="ja-JP" altLang="en-US"/>
          </a:p>
        </p:txBody>
      </p:sp>
    </p:spTree>
    <p:extLst>
      <p:ext uri="{BB962C8B-B14F-4D97-AF65-F5344CB8AC3E}">
        <p14:creationId xmlns:p14="http://schemas.microsoft.com/office/powerpoint/2010/main" val="3217708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34</a:t>
            </a:fld>
            <a:endParaRPr kumimoji="1" lang="ja-JP" altLang="en-US"/>
          </a:p>
        </p:txBody>
      </p:sp>
    </p:spTree>
    <p:extLst>
      <p:ext uri="{BB962C8B-B14F-4D97-AF65-F5344CB8AC3E}">
        <p14:creationId xmlns:p14="http://schemas.microsoft.com/office/powerpoint/2010/main" val="2193552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35</a:t>
            </a:fld>
            <a:endParaRPr kumimoji="1" lang="ja-JP" altLang="en-US"/>
          </a:p>
        </p:txBody>
      </p:sp>
    </p:spTree>
    <p:extLst>
      <p:ext uri="{BB962C8B-B14F-4D97-AF65-F5344CB8AC3E}">
        <p14:creationId xmlns:p14="http://schemas.microsoft.com/office/powerpoint/2010/main" val="1859953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36</a:t>
            </a:fld>
            <a:endParaRPr kumimoji="1" lang="ja-JP" altLang="en-US"/>
          </a:p>
        </p:txBody>
      </p:sp>
    </p:spTree>
    <p:extLst>
      <p:ext uri="{BB962C8B-B14F-4D97-AF65-F5344CB8AC3E}">
        <p14:creationId xmlns:p14="http://schemas.microsoft.com/office/powerpoint/2010/main" val="2618585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37</a:t>
            </a:fld>
            <a:endParaRPr kumimoji="1" lang="ja-JP" altLang="en-US"/>
          </a:p>
        </p:txBody>
      </p:sp>
    </p:spTree>
    <p:extLst>
      <p:ext uri="{BB962C8B-B14F-4D97-AF65-F5344CB8AC3E}">
        <p14:creationId xmlns:p14="http://schemas.microsoft.com/office/powerpoint/2010/main" val="1755096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38</a:t>
            </a:fld>
            <a:endParaRPr kumimoji="1" lang="ja-JP" altLang="en-US"/>
          </a:p>
        </p:txBody>
      </p:sp>
    </p:spTree>
    <p:extLst>
      <p:ext uri="{BB962C8B-B14F-4D97-AF65-F5344CB8AC3E}">
        <p14:creationId xmlns:p14="http://schemas.microsoft.com/office/powerpoint/2010/main" val="1745952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39</a:t>
            </a:fld>
            <a:endParaRPr kumimoji="1" lang="ja-JP" altLang="en-US"/>
          </a:p>
        </p:txBody>
      </p:sp>
    </p:spTree>
    <p:extLst>
      <p:ext uri="{BB962C8B-B14F-4D97-AF65-F5344CB8AC3E}">
        <p14:creationId xmlns:p14="http://schemas.microsoft.com/office/powerpoint/2010/main" val="261217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4</a:t>
            </a:fld>
            <a:endParaRPr kumimoji="1" lang="ja-JP" altLang="en-US"/>
          </a:p>
        </p:txBody>
      </p:sp>
    </p:spTree>
    <p:extLst>
      <p:ext uri="{BB962C8B-B14F-4D97-AF65-F5344CB8AC3E}">
        <p14:creationId xmlns:p14="http://schemas.microsoft.com/office/powerpoint/2010/main" val="203981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6000" y="409575"/>
            <a:ext cx="2719388" cy="2039938"/>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5</a:t>
            </a:fld>
            <a:endParaRPr kumimoji="1" lang="ja-JP" altLang="en-US" dirty="0"/>
          </a:p>
        </p:txBody>
      </p:sp>
    </p:spTree>
    <p:extLst>
      <p:ext uri="{BB962C8B-B14F-4D97-AF65-F5344CB8AC3E}">
        <p14:creationId xmlns:p14="http://schemas.microsoft.com/office/powerpoint/2010/main" val="121590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1238" y="409575"/>
            <a:ext cx="2722562" cy="2041525"/>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7</a:t>
            </a:fld>
            <a:endParaRPr kumimoji="1" lang="ja-JP" altLang="en-US" dirty="0"/>
          </a:p>
        </p:txBody>
      </p:sp>
    </p:spTree>
    <p:extLst>
      <p:ext uri="{BB962C8B-B14F-4D97-AF65-F5344CB8AC3E}">
        <p14:creationId xmlns:p14="http://schemas.microsoft.com/office/powerpoint/2010/main" val="392032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51238" y="409575"/>
            <a:ext cx="2722562" cy="2041525"/>
          </a:xfrm>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8</a:t>
            </a:fld>
            <a:endParaRPr kumimoji="1" lang="ja-JP" altLang="en-US" dirty="0"/>
          </a:p>
        </p:txBody>
      </p:sp>
    </p:spTree>
    <p:extLst>
      <p:ext uri="{BB962C8B-B14F-4D97-AF65-F5344CB8AC3E}">
        <p14:creationId xmlns:p14="http://schemas.microsoft.com/office/powerpoint/2010/main" val="392032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9</a:t>
            </a:fld>
            <a:endParaRPr kumimoji="1" lang="ja-JP" altLang="en-US"/>
          </a:p>
        </p:txBody>
      </p:sp>
    </p:spTree>
    <p:extLst>
      <p:ext uri="{BB962C8B-B14F-4D97-AF65-F5344CB8AC3E}">
        <p14:creationId xmlns:p14="http://schemas.microsoft.com/office/powerpoint/2010/main" val="343137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u="sng" dirty="0" smtClean="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10</a:t>
            </a:fld>
            <a:endParaRPr kumimoji="1" lang="ja-JP" altLang="en-US"/>
          </a:p>
        </p:txBody>
      </p:sp>
    </p:spTree>
    <p:extLst>
      <p:ext uri="{BB962C8B-B14F-4D97-AF65-F5344CB8AC3E}">
        <p14:creationId xmlns:p14="http://schemas.microsoft.com/office/powerpoint/2010/main" val="426894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4314433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730801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1975" y="36513"/>
            <a:ext cx="2232025" cy="634523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15900" y="36513"/>
            <a:ext cx="6543675" cy="63452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550571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890195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913585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590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5615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07515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スライド番号プレースホルダー 4"/>
          <p:cNvSpPr>
            <a:spLocks noGrp="1"/>
          </p:cNvSpPr>
          <p:nvPr>
            <p:ph type="sldNum" sz="quarter" idx="10"/>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1197184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741957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775638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4162669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816553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1520" y="620688"/>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6" name="グループ化 5"/>
          <p:cNvGrpSpPr/>
          <p:nvPr/>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3649689" y="6446838"/>
              <a:ext cx="1769716" cy="171714"/>
            </a:xfrm>
            <a:prstGeom prst="rect">
              <a:avLst/>
            </a:prstGeom>
            <a:noFill/>
            <a:ln w="9525">
              <a:noFill/>
              <a:round/>
              <a:headEnd/>
              <a:tailEnd/>
            </a:ln>
            <a:effectLst/>
          </p:spPr>
          <p:txBody>
            <a:bodyPr wrap="none" lIns="0" tIns="0" rIns="0" bIns="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200" dirty="0" smtClean="0">
                  <a:solidFill>
                    <a:schemeClr val="bg1"/>
                  </a:solidFill>
                </a:rPr>
                <a:t>塗料・塗装研究</a:t>
              </a:r>
              <a:r>
                <a:rPr kumimoji="0" lang="ja-JP" altLang="en-US" sz="1200" dirty="0" smtClean="0">
                  <a:solidFill>
                    <a:schemeClr val="bg1"/>
                  </a:solidFill>
                </a:rPr>
                <a:t>発表会</a:t>
              </a:r>
              <a:r>
                <a:rPr kumimoji="0" lang="en-US" altLang="ja-JP" sz="1200" dirty="0" smtClean="0">
                  <a:solidFill>
                    <a:schemeClr val="bg1"/>
                  </a:solidFill>
                </a:rPr>
                <a:t>2014</a:t>
              </a:r>
              <a:endParaRPr kumimoji="0" lang="en-GB" altLang="ja-JP" sz="1200" dirty="0">
                <a:solidFill>
                  <a:schemeClr val="bg1"/>
                </a:solidFill>
              </a:endParaRPr>
            </a:p>
          </p:txBody>
        </p:sp>
        <p:pic>
          <p:nvPicPr>
            <p:cNvPr id="2057" name="Picture 15" descr="ロゴのみ"/>
            <p:cNvPicPr>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p:ph type="sldNum" sz="quarter" idx="4"/>
          </p:nvPr>
        </p:nvSpPr>
        <p:spPr>
          <a:xfrm>
            <a:off x="4031940"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
        <p:nvSpPr>
          <p:cNvPr id="3086" name="Rectangle 14"/>
          <p:cNvSpPr>
            <a:spLocks noChangeArrowheads="1"/>
          </p:cNvSpPr>
          <p:nvPr/>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spTree>
    <p:extLst>
      <p:ext uri="{BB962C8B-B14F-4D97-AF65-F5344CB8AC3E}">
        <p14:creationId xmlns:p14="http://schemas.microsoft.com/office/powerpoint/2010/main" val="2291046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b="1">
          <a:solidFill>
            <a:schemeClr val="accent2"/>
          </a:solidFill>
          <a:latin typeface="Arial" charset="0"/>
          <a:ea typeface="+mj-ea"/>
          <a:cs typeface="+mj-cs"/>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0.png"/><Relationship Id="rId4" Type="http://schemas.openxmlformats.org/officeDocument/2006/relationships/image" Target="../media/image12.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4.png"/><Relationship Id="rId10" Type="http://schemas.openxmlformats.org/officeDocument/2006/relationships/image" Target="../media/image16.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6.png"/><Relationship Id="rId12" Type="http://schemas.openxmlformats.org/officeDocument/2006/relationships/image" Target="../media/image38.png"/><Relationship Id="rId2" Type="http://schemas.openxmlformats.org/officeDocument/2006/relationships/notesSlide" Target="../notesSlides/notesSlide16.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5.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16.png"/><Relationship Id="rId9" Type="http://schemas.openxmlformats.org/officeDocument/2006/relationships/image" Target="../media/image32.pn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43.png"/><Relationship Id="rId21" Type="http://schemas.openxmlformats.org/officeDocument/2006/relationships/image" Target="../media/image53.png"/><Relationship Id="rId7" Type="http://schemas.openxmlformats.org/officeDocument/2006/relationships/image" Target="../media/image381.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7.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6.png"/><Relationship Id="rId24" Type="http://schemas.openxmlformats.org/officeDocument/2006/relationships/image" Target="../media/image14.png"/><Relationship Id="rId15" Type="http://schemas.openxmlformats.org/officeDocument/2006/relationships/image" Target="../media/image47.png"/><Relationship Id="rId10" Type="http://schemas.openxmlformats.org/officeDocument/2006/relationships/image" Target="../media/image37.png"/><Relationship Id="rId19"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36.png"/><Relationship Id="rId14" Type="http://schemas.openxmlformats.org/officeDocument/2006/relationships/image" Target="../media/image46.png"/><Relationship Id="rId22"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www.rodip.com.b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image" Target="../media/image13.png"/><Relationship Id="rId21" Type="http://schemas.openxmlformats.org/officeDocument/2006/relationships/image" Target="../media/image61.png"/><Relationship Id="rId12" Type="http://schemas.openxmlformats.org/officeDocument/2006/relationships/image" Target="../media/image49.png"/><Relationship Id="rId17" Type="http://schemas.openxmlformats.org/officeDocument/2006/relationships/image" Target="../media/image58.png"/><Relationship Id="rId2" Type="http://schemas.openxmlformats.org/officeDocument/2006/relationships/notesSlide" Target="../notesSlides/notesSlide18.xml"/><Relationship Id="rId16" Type="http://schemas.openxmlformats.org/officeDocument/2006/relationships/image" Target="../media/image52.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81.png"/><Relationship Id="rId11" Type="http://schemas.openxmlformats.org/officeDocument/2006/relationships/image" Target="../media/image54.png"/><Relationship Id="rId24" Type="http://schemas.openxmlformats.org/officeDocument/2006/relationships/image" Target="../media/image14.png"/><Relationship Id="rId5" Type="http://schemas.openxmlformats.org/officeDocument/2006/relationships/image" Target="../media/image34.png"/><Relationship Id="rId15" Type="http://schemas.openxmlformats.org/officeDocument/2006/relationships/image" Target="../media/image57.png"/><Relationship Id="rId10" Type="http://schemas.openxmlformats.org/officeDocument/2006/relationships/image" Target="../media/image16.png"/><Relationship Id="rId19" Type="http://schemas.openxmlformats.org/officeDocument/2006/relationships/image" Target="../media/image41.png"/><Relationship Id="rId9" Type="http://schemas.openxmlformats.org/officeDocument/2006/relationships/image" Target="../media/image37.png"/><Relationship Id="rId14" Type="http://schemas.openxmlformats.org/officeDocument/2006/relationships/image" Target="../media/image56.png"/><Relationship Id="rId22"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3.png"/><Relationship Id="rId21" Type="http://schemas.openxmlformats.org/officeDocument/2006/relationships/image" Target="../media/image53.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6.png"/><Relationship Id="rId15" Type="http://schemas.openxmlformats.org/officeDocument/2006/relationships/image" Target="../media/image47.png"/><Relationship Id="rId23" Type="http://schemas.openxmlformats.org/officeDocument/2006/relationships/image" Target="../media/image14.png"/><Relationship Id="rId10" Type="http://schemas.openxmlformats.org/officeDocument/2006/relationships/image" Target="../media/image381.png"/><Relationship Id="rId19"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37.png"/><Relationship Id="rId14" Type="http://schemas.openxmlformats.org/officeDocument/2006/relationships/image" Target="../media/image46.png"/><Relationship Id="rId22"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400.png"/><Relationship Id="rId4" Type="http://schemas.openxmlformats.org/officeDocument/2006/relationships/image" Target="../media/image250.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300.png"/><Relationship Id="rId4" Type="http://schemas.openxmlformats.org/officeDocument/2006/relationships/image" Target="../media/image29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69.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380.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69.png"/><Relationship Id="rId7"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380.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71.png"/><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380.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69.png"/><Relationship Id="rId7"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380.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60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70.png"/><Relationship Id="rId4" Type="http://schemas.openxmlformats.org/officeDocument/2006/relationships/image" Target="../media/image460.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20.png"/><Relationship Id="rId4" Type="http://schemas.openxmlformats.org/officeDocument/2006/relationships/image" Target="../media/image510.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20.png"/><Relationship Id="rId4" Type="http://schemas.openxmlformats.org/officeDocument/2006/relationships/image" Target="../media/image510.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20.png"/><Relationship Id="rId4" Type="http://schemas.openxmlformats.org/officeDocument/2006/relationships/image" Target="../media/image510.pn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20.png"/><Relationship Id="rId4" Type="http://schemas.openxmlformats.org/officeDocument/2006/relationships/image" Target="../media/image5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556792"/>
            <a:ext cx="8424936" cy="1470025"/>
          </a:xfrm>
        </p:spPr>
        <p:txBody>
          <a:bodyPr>
            <a:noAutofit/>
          </a:bodyPr>
          <a:lstStyle/>
          <a:p>
            <a:r>
              <a:rPr lang="ja-JP" altLang="en-US" b="0" dirty="0" smtClean="0"/>
              <a:t> </a:t>
            </a:r>
            <a:r>
              <a:rPr lang="ja-JP" altLang="en-US" b="0" dirty="0"/>
              <a:t>電着塗装シミュレーションに</a:t>
            </a:r>
            <a:r>
              <a:rPr lang="ja-JP" altLang="en-US" b="0" dirty="0" smtClean="0"/>
              <a:t>おける</a:t>
            </a:r>
            <a:r>
              <a:rPr lang="en-US" altLang="ja-JP" b="0" dirty="0" smtClean="0"/>
              <a:t/>
            </a:r>
            <a:br>
              <a:rPr lang="en-US" altLang="ja-JP" b="0" dirty="0" smtClean="0"/>
            </a:br>
            <a:r>
              <a:rPr lang="ja-JP" altLang="en-US" b="0" dirty="0" smtClean="0"/>
              <a:t>クーロン</a:t>
            </a:r>
            <a:r>
              <a:rPr lang="ja-JP" altLang="en-US" b="0" dirty="0"/>
              <a:t>効率の膜厚依存性を考慮</a:t>
            </a:r>
            <a:r>
              <a:rPr lang="ja-JP" altLang="en-US" b="0" dirty="0" smtClean="0"/>
              <a:t>した</a:t>
            </a:r>
            <a:r>
              <a:rPr lang="en-US" altLang="ja-JP" b="0" dirty="0" smtClean="0"/>
              <a:t/>
            </a:r>
            <a:br>
              <a:rPr lang="en-US" altLang="ja-JP" b="0" dirty="0" smtClean="0"/>
            </a:br>
            <a:r>
              <a:rPr lang="ja-JP" altLang="en-US" b="0" dirty="0" smtClean="0"/>
              <a:t>非線形</a:t>
            </a:r>
            <a:r>
              <a:rPr lang="ja-JP" altLang="en-US" b="0" dirty="0"/>
              <a:t>塗膜析出</a:t>
            </a:r>
            <a:r>
              <a:rPr lang="ja-JP" altLang="en-US" b="0" dirty="0" smtClean="0"/>
              <a:t>モデル</a:t>
            </a:r>
            <a:endParaRPr lang="ja-JP" altLang="en-US" b="0" dirty="0"/>
          </a:p>
        </p:txBody>
      </p:sp>
      <p:sp>
        <p:nvSpPr>
          <p:cNvPr id="3" name="サブタイトル 2"/>
          <p:cNvSpPr>
            <a:spLocks noGrp="1"/>
          </p:cNvSpPr>
          <p:nvPr>
            <p:ph type="subTitle" idx="1"/>
          </p:nvPr>
        </p:nvSpPr>
        <p:spPr>
          <a:xfrm>
            <a:off x="395536" y="4581128"/>
            <a:ext cx="8424936" cy="1320552"/>
          </a:xfrm>
        </p:spPr>
        <p:txBody>
          <a:bodyPr/>
          <a:lstStyle/>
          <a:p>
            <a:r>
              <a:rPr lang="ja-JP" altLang="en-US" b="1" dirty="0" smtClean="0">
                <a:ea typeface="MS Gothic" pitchFamily="49" charset="-128"/>
              </a:rPr>
              <a:t>東京工業</a:t>
            </a:r>
            <a:r>
              <a:rPr lang="ja-JP" altLang="en-US" b="1" dirty="0" smtClean="0">
                <a:ea typeface="MS Gothic" pitchFamily="49" charset="-128"/>
              </a:rPr>
              <a:t>大学 </a:t>
            </a:r>
            <a:r>
              <a:rPr lang="ja-JP" altLang="en-US" b="1" dirty="0" smtClean="0"/>
              <a:t>長井 悠</a:t>
            </a:r>
            <a:r>
              <a:rPr lang="en-US" altLang="ja-JP" b="1" dirty="0" smtClean="0"/>
              <a:t>, </a:t>
            </a:r>
            <a:r>
              <a:rPr lang="ja-JP" altLang="en-US" b="1" dirty="0" smtClean="0"/>
              <a:t>大西 有希</a:t>
            </a:r>
            <a:r>
              <a:rPr lang="en-US" altLang="ja-JP" b="1" dirty="0" smtClean="0"/>
              <a:t>, </a:t>
            </a:r>
            <a:r>
              <a:rPr lang="ja-JP" altLang="en-US" b="1" dirty="0" smtClean="0"/>
              <a:t>天谷 賢治</a:t>
            </a:r>
            <a:r>
              <a:rPr lang="ja-JP" altLang="en-US" b="1" i="1" dirty="0" smtClean="0"/>
              <a:t>　</a:t>
            </a:r>
          </a:p>
        </p:txBody>
      </p:sp>
      <p:sp>
        <p:nvSpPr>
          <p:cNvPr id="4" name="スライド番号プレースホルダー 3"/>
          <p:cNvSpPr>
            <a:spLocks noGrp="1"/>
          </p:cNvSpPr>
          <p:nvPr>
            <p:ph type="sldNum" sz="quarter" idx="4"/>
          </p:nvPr>
        </p:nvSpPr>
        <p:spPr>
          <a:xfrm>
            <a:off x="4037625" y="6616408"/>
            <a:ext cx="1054894" cy="196968"/>
          </a:xfrm>
        </p:spPr>
        <p:txBody>
          <a:bodyPr/>
          <a:lstStyle/>
          <a:p>
            <a:r>
              <a:rPr lang="en-US" altLang="ja-JP" dirty="0"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209115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7253" y="908720"/>
            <a:ext cx="5250911" cy="3451932"/>
          </a:xfrm>
          <a:prstGeom prst="rect">
            <a:avLst/>
          </a:prstGeom>
        </p:spPr>
      </p:pic>
      <p:sp>
        <p:nvSpPr>
          <p:cNvPr id="2" name="タイトル 1"/>
          <p:cNvSpPr>
            <a:spLocks noGrp="1"/>
          </p:cNvSpPr>
          <p:nvPr>
            <p:ph type="title"/>
          </p:nvPr>
        </p:nvSpPr>
        <p:spPr/>
        <p:txBody>
          <a:bodyPr>
            <a:normAutofit/>
          </a:bodyPr>
          <a:lstStyle/>
          <a:p>
            <a:r>
              <a:rPr lang="ja-JP" altLang="en-US" dirty="0"/>
              <a:t>一枚板電着実験　</a:t>
            </a:r>
            <a:r>
              <a:rPr lang="ja-JP" altLang="en-US" dirty="0" smtClean="0"/>
              <a:t>結果（電気抵抗の変化）</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marL="0" indent="0">
              <a:buNone/>
            </a:pPr>
            <a:endParaRPr kumimoji="1" lang="en-US" altLang="ja-JP" sz="2800" dirty="0" smtClean="0"/>
          </a:p>
          <a:p>
            <a:r>
              <a:rPr kumimoji="1" lang="ja-JP" altLang="en-US" sz="2800" dirty="0" smtClean="0"/>
              <a:t>膜厚不変にも関わらず，</a:t>
            </a:r>
            <a:r>
              <a:rPr kumimoji="1" lang="ja-JP" altLang="en-US" sz="2800" b="1" dirty="0" smtClean="0">
                <a:effectLst>
                  <a:outerShdw blurRad="38100" dist="38100" dir="2700000" algn="tl">
                    <a:srgbClr val="000000">
                      <a:alpha val="43137"/>
                    </a:srgbClr>
                  </a:outerShdw>
                </a:effectLst>
              </a:rPr>
              <a:t>塗膜抵抗が急激に変化</a:t>
            </a:r>
            <a:r>
              <a:rPr kumimoji="1" lang="ja-JP" altLang="en-US" sz="2800" dirty="0" smtClean="0"/>
              <a:t>した</a:t>
            </a:r>
            <a:endParaRPr kumimoji="1" lang="en-US" altLang="ja-JP" sz="2800" dirty="0" smtClean="0"/>
          </a:p>
          <a:p>
            <a:pPr marL="0" indent="0" algn="ctr">
              <a:buNone/>
            </a:pPr>
            <a:endParaRPr lang="en-US" altLang="ja-JP" sz="1800" dirty="0" smtClean="0">
              <a:effectLst>
                <a:outerShdw blurRad="38100" dist="38100" dir="2700000" algn="tl">
                  <a:srgbClr val="000000">
                    <a:alpha val="43137"/>
                  </a:srgbClr>
                </a:outerShdw>
              </a:effectLst>
            </a:endParaRPr>
          </a:p>
          <a:p>
            <a:pPr marL="0" indent="0" algn="ctr">
              <a:buNone/>
            </a:pPr>
            <a:r>
              <a:rPr lang="ja-JP" altLang="en-US" sz="2800" dirty="0" smtClean="0">
                <a:effectLst>
                  <a:outerShdw blurRad="38100" dist="38100" dir="2700000" algn="tl">
                    <a:srgbClr val="000000">
                      <a:alpha val="43137"/>
                    </a:srgbClr>
                  </a:outerShdw>
                </a:effectLst>
              </a:rPr>
              <a:t>→　</a:t>
            </a:r>
            <a:r>
              <a:rPr kumimoji="1" lang="ja-JP" altLang="en-US" sz="2800" b="1" u="sng" dirty="0" smtClean="0"/>
              <a:t>塗膜抵抗は電圧にも依存する</a:t>
            </a:r>
            <a:endParaRPr kumimoji="1" lang="en-US" altLang="ja-JP" sz="2800" b="1" u="sng"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p:sp>
        <p:nvSpPr>
          <p:cNvPr id="8" name="テキスト ボックス 5"/>
          <p:cNvSpPr txBox="1"/>
          <p:nvPr/>
        </p:nvSpPr>
        <p:spPr>
          <a:xfrm>
            <a:off x="2863386" y="4217022"/>
            <a:ext cx="1420582"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smtClean="0"/>
              <a:t>時刻 </a:t>
            </a:r>
            <a:r>
              <a:rPr kumimoji="1" lang="en-US" altLang="ja-JP" sz="2000" dirty="0" smtClean="0">
                <a:latin typeface="Cambria Math" pitchFamily="18" charset="0"/>
                <a:ea typeface="Cambria Math" pitchFamily="18" charset="0"/>
              </a:rPr>
              <a:t>(t)</a:t>
            </a:r>
            <a:r>
              <a:rPr lang="ja-JP" altLang="en-US" sz="2000" dirty="0">
                <a:latin typeface="Cambria Math" pitchFamily="18" charset="0"/>
              </a:rPr>
              <a:t> </a:t>
            </a:r>
            <a:r>
              <a:rPr lang="en-US" altLang="ja-JP" sz="2000" dirty="0" smtClean="0">
                <a:latin typeface="Cambria Math" pitchFamily="18" charset="0"/>
                <a:ea typeface="Cambria Math" pitchFamily="18" charset="0"/>
              </a:rPr>
              <a:t>[s]</a:t>
            </a:r>
            <a:endParaRPr kumimoji="1" lang="ja-JP" altLang="en-US" sz="2000" dirty="0">
              <a:latin typeface="Cambria Math" pitchFamily="18" charset="0"/>
            </a:endParaRPr>
          </a:p>
        </p:txBody>
      </p:sp>
      <p:grpSp>
        <p:nvGrpSpPr>
          <p:cNvPr id="13" name="グループ化 12"/>
          <p:cNvGrpSpPr/>
          <p:nvPr/>
        </p:nvGrpSpPr>
        <p:grpSpPr>
          <a:xfrm>
            <a:off x="71500" y="1189178"/>
            <a:ext cx="982384" cy="2779882"/>
            <a:chOff x="-722518" y="810891"/>
            <a:chExt cx="982384" cy="2779882"/>
          </a:xfrm>
        </p:grpSpPr>
        <p:sp>
          <p:nvSpPr>
            <p:cNvPr id="9" name="テキスト ボックス 6"/>
            <p:cNvSpPr txBox="1"/>
            <p:nvPr/>
          </p:nvSpPr>
          <p:spPr>
            <a:xfrm>
              <a:off x="-477548" y="810891"/>
              <a:ext cx="492443" cy="2258069"/>
            </a:xfrm>
            <a:prstGeom prst="rect">
              <a:avLst/>
            </a:prstGeom>
            <a:noFill/>
          </p:spPr>
          <p:txBody>
            <a:bodyPr vert="eaVert"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smtClean="0"/>
                <a:t>　カソード</a:t>
              </a:r>
              <a:r>
                <a:rPr lang="ja-JP" altLang="en-US" sz="2000" dirty="0"/>
                <a:t>電流</a:t>
              </a:r>
              <a:r>
                <a:rPr lang="ja-JP" altLang="en-US" sz="2000" dirty="0" smtClean="0"/>
                <a:t>密度</a:t>
              </a:r>
              <a:endParaRPr kumimoji="1" lang="ja-JP" altLang="en-US" sz="2000" dirty="0"/>
            </a:p>
          </p:txBody>
        </p:sp>
        <mc:AlternateContent xmlns:mc="http://schemas.openxmlformats.org/markup-compatibility/2006" xmlns:a14="http://schemas.microsoft.com/office/drawing/2010/main">
          <mc:Choice Requires="a14">
            <p:sp>
              <p:nvSpPr>
                <p:cNvPr id="10" name="テキスト ボックス 7"/>
                <p:cNvSpPr txBox="1"/>
                <p:nvPr/>
              </p:nvSpPr>
              <p:spPr>
                <a:xfrm>
                  <a:off x="-722518" y="2882887"/>
                  <a:ext cx="982384"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smtClean="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smtClean="0">
                    <a:latin typeface="Cambria Math" pitchFamily="18" charset="0"/>
                    <a:ea typeface="Cambria Math" pitchFamily="18" charset="0"/>
                  </a:endParaRPr>
                </a:p>
              </p:txBody>
            </p:sp>
          </mc:Choice>
          <mc:Fallback xmlns="">
            <p:sp>
              <p:nvSpPr>
                <p:cNvPr id="10" name="テキスト ボックス 7"/>
                <p:cNvSpPr txBox="1">
                  <a:spLocks noRot="1" noChangeAspect="1" noMove="1" noResize="1" noEditPoints="1" noAdjustHandles="1" noChangeArrowheads="1" noChangeShapeType="1" noTextEdit="1"/>
                </p:cNvSpPr>
                <p:nvPr/>
              </p:nvSpPr>
              <p:spPr>
                <a:xfrm>
                  <a:off x="-722518" y="2882887"/>
                  <a:ext cx="982384" cy="707886"/>
                </a:xfrm>
                <a:prstGeom prst="rect">
                  <a:avLst/>
                </a:prstGeom>
                <a:blipFill rotWithShape="1">
                  <a:blip r:embed="rId4"/>
                  <a:stretch>
                    <a:fillRect l="-6832" t="-4310" r="-3727" b="-1465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 name="テキスト ボックス 12"/>
              <p:cNvSpPr txBox="1"/>
              <p:nvPr/>
            </p:nvSpPr>
            <p:spPr>
              <a:xfrm>
                <a:off x="1472514" y="1652892"/>
                <a:ext cx="2055370" cy="9480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rPr>
                          </m:ctrlPr>
                        </m:sSubPr>
                        <m:e>
                          <m:r>
                            <a:rPr lang="ja-JP" altLang="en-US" i="1">
                              <a:latin typeface="Cambria Math"/>
                            </a:rPr>
                            <m:t>𝜙</m:t>
                          </m:r>
                        </m:e>
                        <m:sub>
                          <m:r>
                            <m:rPr>
                              <m:sty m:val="p"/>
                            </m:rPr>
                            <a:rPr lang="en-US" altLang="ja-JP">
                              <a:latin typeface="Cambria Math"/>
                            </a:rPr>
                            <m:t>app</m:t>
                          </m:r>
                        </m:sub>
                      </m:sSub>
                      <m:r>
                        <a:rPr lang="en-US" altLang="ja-JP">
                          <a:latin typeface="Cambria Math"/>
                        </a:rPr>
                        <m:t>=100 </m:t>
                      </m:r>
                      <m:r>
                        <m:rPr>
                          <m:sty m:val="p"/>
                        </m:rPr>
                        <a:rPr lang="en-US" altLang="ja-JP">
                          <a:latin typeface="Cambria Math"/>
                        </a:rPr>
                        <m:t>V</m:t>
                      </m:r>
                    </m:oMath>
                  </m:oMathPara>
                </a14:m>
                <a:endParaRPr lang="en-US" altLang="ja-JP" i="1" dirty="0" smtClean="0">
                  <a:latin typeface="Cambria Math"/>
                  <a:ea typeface="Cambria Math" pitchFamily="18" charset="0"/>
                </a:endParaRPr>
              </a:p>
              <a:p>
                <a:pPr/>
                <a14:m>
                  <m:oMathPara xmlns:m="http://schemas.openxmlformats.org/officeDocument/2006/math">
                    <m:oMathParaPr>
                      <m:jc m:val="left"/>
                    </m:oMathParaPr>
                    <m:oMath xmlns:m="http://schemas.openxmlformats.org/officeDocument/2006/math">
                      <m:sSub>
                        <m:sSubPr>
                          <m:ctrlPr>
                            <a:rPr lang="en-US" altLang="ja-JP" i="1" smtClean="0">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r>
                        <a:rPr lang="en-US" altLang="ja-JP" b="0" i="1" smtClean="0">
                          <a:latin typeface="Cambria Math"/>
                          <a:ea typeface="Cambria Math" pitchFamily="18" charset="0"/>
                        </a:rPr>
                        <m:t>=</m:t>
                      </m:r>
                      <m:r>
                        <a:rPr lang="en-US" altLang="ja-JP" b="0" i="0" smtClean="0">
                          <a:latin typeface="Cambria Math"/>
                          <a:ea typeface="Cambria Math" pitchFamily="18" charset="0"/>
                        </a:rPr>
                        <m:t>3.238 </m:t>
                      </m:r>
                      <m:r>
                        <m:rPr>
                          <m:nor/>
                        </m:rPr>
                        <a:rPr lang="en-US" altLang="ja-JP" dirty="0">
                          <a:latin typeface="Cambria Math" pitchFamily="18" charset="0"/>
                          <a:ea typeface="Cambria Math" pitchFamily="18" charset="0"/>
                        </a:rPr>
                        <m:t>A</m:t>
                      </m:r>
                      <m:r>
                        <m:rPr>
                          <m:nor/>
                        </m:rPr>
                        <a:rPr lang="en-US" altLang="ja-JP" dirty="0">
                          <a:latin typeface="Cambria Math" pitchFamily="18" charset="0"/>
                          <a:ea typeface="Cambria Math" pitchFamily="18" charset="0"/>
                        </a:rPr>
                        <m:t>/</m:t>
                      </m:r>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oMath>
                  </m:oMathPara>
                </a14:m>
                <a:endParaRPr kumimoji="1" lang="en-US" altLang="ja-JP" dirty="0" smtClean="0"/>
              </a:p>
              <a:p>
                <a:pPr/>
                <a14:m>
                  <m:oMathPara xmlns:m="http://schemas.openxmlformats.org/officeDocument/2006/math">
                    <m:oMathParaPr>
                      <m:jc m:val="left"/>
                    </m:oMathParaPr>
                    <m:oMath xmlns:m="http://schemas.openxmlformats.org/officeDocument/2006/math">
                      <m:r>
                        <a:rPr lang="en-US" altLang="ja-JP" b="1" i="1" u="sng" smtClean="0">
                          <a:solidFill>
                            <a:schemeClr val="tx1"/>
                          </a:solidFill>
                          <a:latin typeface="Cambria Math"/>
                        </a:rPr>
                        <m:t>𝑹</m:t>
                      </m:r>
                      <m:r>
                        <a:rPr lang="en-US" altLang="ja-JP" b="1" i="1" u="sng" smtClean="0">
                          <a:solidFill>
                            <a:schemeClr val="tx1"/>
                          </a:solidFill>
                          <a:latin typeface="Cambria Math"/>
                        </a:rPr>
                        <m:t>=</m:t>
                      </m:r>
                      <m:r>
                        <a:rPr lang="en-US" altLang="ja-JP" b="1" i="1" u="sng" smtClean="0">
                          <a:solidFill>
                            <a:schemeClr val="tx1"/>
                          </a:solidFill>
                          <a:latin typeface="Cambria Math"/>
                        </a:rPr>
                        <m:t>𝟑𝟎</m:t>
                      </m:r>
                      <m:r>
                        <a:rPr lang="en-US" altLang="ja-JP" b="1" i="1" u="sng" smtClean="0">
                          <a:solidFill>
                            <a:schemeClr val="tx1"/>
                          </a:solidFill>
                          <a:latin typeface="Cambria Math"/>
                        </a:rPr>
                        <m:t> </m:t>
                      </m:r>
                      <m:r>
                        <a:rPr lang="el-GR" altLang="ja-JP" b="1" i="0" u="sng">
                          <a:solidFill>
                            <a:schemeClr val="tx1"/>
                          </a:solidFill>
                          <a:latin typeface="Cambria Math"/>
                          <a:ea typeface="Cambria Math"/>
                        </a:rPr>
                        <m:t>𝛀</m:t>
                      </m:r>
                      <m:sSup>
                        <m:sSupPr>
                          <m:ctrlPr>
                            <a:rPr lang="en-US" altLang="ja-JP" b="1" i="1" u="sng">
                              <a:solidFill>
                                <a:schemeClr val="tx1"/>
                              </a:solidFill>
                              <a:latin typeface="Cambria Math" panose="02040503050406030204" pitchFamily="18" charset="0"/>
                              <a:ea typeface="Cambria Math" pitchFamily="18" charset="0"/>
                            </a:rPr>
                          </m:ctrlPr>
                        </m:sSupPr>
                        <m:e>
                          <m:r>
                            <a:rPr lang="en-US" altLang="ja-JP" b="1" i="0" u="sng">
                              <a:solidFill>
                                <a:schemeClr val="tx1"/>
                              </a:solidFill>
                              <a:latin typeface="Cambria Math"/>
                              <a:ea typeface="Cambria Math" pitchFamily="18" charset="0"/>
                            </a:rPr>
                            <m:t>𝐦</m:t>
                          </m:r>
                        </m:e>
                        <m:sup>
                          <m:r>
                            <a:rPr lang="en-US" altLang="ja-JP" b="1" i="0" u="sng">
                              <a:solidFill>
                                <a:schemeClr val="tx1"/>
                              </a:solidFill>
                              <a:latin typeface="Cambria Math"/>
                              <a:ea typeface="Cambria Math" pitchFamily="18" charset="0"/>
                            </a:rPr>
                            <m:t>𝟐</m:t>
                          </m:r>
                        </m:sup>
                      </m:sSup>
                    </m:oMath>
                  </m:oMathPara>
                </a14:m>
                <a:endParaRPr lang="en-US" altLang="ja-JP" b="1" u="sng" dirty="0">
                  <a:solidFill>
                    <a:schemeClr val="tx1"/>
                  </a:solidFill>
                </a:endParaRPr>
              </a:p>
            </p:txBody>
          </p:sp>
        </mc:Choice>
        <mc:Fallback xmlns="">
          <p:sp>
            <p:nvSpPr>
              <p:cNvPr id="11" name="テキスト ボックス 12"/>
              <p:cNvSpPr txBox="1">
                <a:spLocks noRot="1" noChangeAspect="1" noMove="1" noResize="1" noEditPoints="1" noAdjustHandles="1" noChangeArrowheads="1" noChangeShapeType="1" noTextEdit="1"/>
              </p:cNvSpPr>
              <p:nvPr/>
            </p:nvSpPr>
            <p:spPr>
              <a:xfrm>
                <a:off x="1472514" y="1652892"/>
                <a:ext cx="2055370" cy="948016"/>
              </a:xfrm>
              <a:prstGeom prst="rect">
                <a:avLst/>
              </a:prstGeom>
              <a:blipFill rotWithShape="1">
                <a:blip r:embed="rId5"/>
                <a:stretch>
                  <a:fillRect l="-8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0"/>
              <p:cNvSpPr txBox="1"/>
              <p:nvPr/>
            </p:nvSpPr>
            <p:spPr>
              <a:xfrm>
                <a:off x="3688731" y="2744924"/>
                <a:ext cx="2071401" cy="9480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a:rPr>
                            <m:t>𝜙</m:t>
                          </m:r>
                        </m:e>
                        <m:sub>
                          <m:r>
                            <m:rPr>
                              <m:sty m:val="p"/>
                            </m:rPr>
                            <a:rPr kumimoji="1" lang="en-US" altLang="ja-JP" b="0" i="0" smtClean="0">
                              <a:latin typeface="Cambria Math"/>
                            </a:rPr>
                            <m:t>app</m:t>
                          </m:r>
                        </m:sub>
                      </m:sSub>
                      <m:r>
                        <a:rPr kumimoji="1" lang="en-US" altLang="ja-JP" b="0" i="0" smtClean="0">
                          <a:latin typeface="Cambria Math"/>
                        </a:rPr>
                        <m:t>=30 </m:t>
                      </m:r>
                      <m:r>
                        <m:rPr>
                          <m:sty m:val="p"/>
                        </m:rPr>
                        <a:rPr kumimoji="1" lang="en-US" altLang="ja-JP" b="0" i="0" smtClean="0">
                          <a:latin typeface="Cambria Math"/>
                        </a:rPr>
                        <m:t>V</m:t>
                      </m:r>
                    </m:oMath>
                  </m:oMathPara>
                </a14:m>
                <a:endParaRPr kumimoji="1" lang="en-US" altLang="ja-JP" b="0" dirty="0" smtClean="0"/>
              </a:p>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r>
                        <a:rPr lang="en-US" altLang="ja-JP" i="1">
                          <a:latin typeface="Cambria Math"/>
                          <a:ea typeface="Cambria Math" pitchFamily="18" charset="0"/>
                        </a:rPr>
                        <m:t>=</m:t>
                      </m:r>
                      <m:r>
                        <a:rPr lang="en-US" altLang="ja-JP" b="0" i="0" smtClean="0">
                          <a:latin typeface="Cambria Math"/>
                          <a:ea typeface="Cambria Math" pitchFamily="18" charset="0"/>
                        </a:rPr>
                        <m:t>0.357 </m:t>
                      </m:r>
                      <m:r>
                        <m:rPr>
                          <m:nor/>
                        </m:rPr>
                        <a:rPr lang="en-US" altLang="ja-JP" dirty="0">
                          <a:latin typeface="Cambria Math" pitchFamily="18" charset="0"/>
                          <a:ea typeface="Cambria Math" pitchFamily="18" charset="0"/>
                        </a:rPr>
                        <m:t>A</m:t>
                      </m:r>
                      <m:r>
                        <m:rPr>
                          <m:nor/>
                        </m:rPr>
                        <a:rPr lang="en-US" altLang="ja-JP" dirty="0">
                          <a:latin typeface="Cambria Math" pitchFamily="18" charset="0"/>
                          <a:ea typeface="Cambria Math" pitchFamily="18" charset="0"/>
                        </a:rPr>
                        <m:t>/</m:t>
                      </m:r>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oMath>
                  </m:oMathPara>
                </a14:m>
                <a:endParaRPr kumimoji="1" lang="en-US" altLang="ja-JP" b="0" dirty="0" smtClean="0"/>
              </a:p>
              <a:p>
                <a:pPr/>
                <a14:m>
                  <m:oMathPara xmlns:m="http://schemas.openxmlformats.org/officeDocument/2006/math">
                    <m:oMathParaPr>
                      <m:jc m:val="left"/>
                    </m:oMathParaPr>
                    <m:oMath xmlns:m="http://schemas.openxmlformats.org/officeDocument/2006/math">
                      <m:r>
                        <a:rPr kumimoji="1" lang="en-US" altLang="ja-JP" b="1" i="1" u="sng" smtClean="0">
                          <a:latin typeface="Cambria Math"/>
                        </a:rPr>
                        <m:t>𝑹</m:t>
                      </m:r>
                      <m:r>
                        <a:rPr kumimoji="1" lang="en-US" altLang="ja-JP" b="1" i="1" u="sng" smtClean="0">
                          <a:latin typeface="Cambria Math"/>
                        </a:rPr>
                        <m:t>=</m:t>
                      </m:r>
                      <m:r>
                        <a:rPr kumimoji="1" lang="en-US" altLang="ja-JP" b="1" i="1" u="sng" smtClean="0">
                          <a:latin typeface="Cambria Math"/>
                        </a:rPr>
                        <m:t>𝟖𝟒</m:t>
                      </m:r>
                      <m:r>
                        <a:rPr kumimoji="1" lang="en-US" altLang="ja-JP" b="1" i="1" u="sng" smtClean="0">
                          <a:latin typeface="Cambria Math"/>
                        </a:rPr>
                        <m:t> </m:t>
                      </m:r>
                      <m:r>
                        <a:rPr kumimoji="1" lang="el-GR" altLang="ja-JP" b="1" i="0" u="sng" smtClean="0">
                          <a:latin typeface="Cambria Math"/>
                          <a:ea typeface="Cambria Math"/>
                        </a:rPr>
                        <m:t>𝛀</m:t>
                      </m:r>
                      <m:sSup>
                        <m:sSupPr>
                          <m:ctrlPr>
                            <a:rPr lang="en-US" altLang="ja-JP" b="1" i="1" u="sng">
                              <a:latin typeface="Cambria Math" panose="02040503050406030204" pitchFamily="18" charset="0"/>
                              <a:ea typeface="Cambria Math" pitchFamily="18" charset="0"/>
                            </a:rPr>
                          </m:ctrlPr>
                        </m:sSupPr>
                        <m:e>
                          <m:r>
                            <a:rPr lang="en-US" altLang="ja-JP" b="1" i="0" u="sng">
                              <a:latin typeface="Cambria Math"/>
                              <a:ea typeface="Cambria Math" pitchFamily="18" charset="0"/>
                            </a:rPr>
                            <m:t>𝐦</m:t>
                          </m:r>
                        </m:e>
                        <m:sup>
                          <m:r>
                            <a:rPr lang="en-US" altLang="ja-JP" b="1" i="0" u="sng">
                              <a:latin typeface="Cambria Math"/>
                              <a:ea typeface="Cambria Math" pitchFamily="18" charset="0"/>
                            </a:rPr>
                            <m:t>𝟐</m:t>
                          </m:r>
                        </m:sup>
                      </m:sSup>
                    </m:oMath>
                  </m:oMathPara>
                </a14:m>
                <a:endParaRPr kumimoji="1" lang="en-US" altLang="ja-JP" b="1" u="sng" dirty="0" smtClean="0"/>
              </a:p>
            </p:txBody>
          </p:sp>
        </mc:Choice>
        <mc:Fallback xmlns="">
          <p:sp>
            <p:nvSpPr>
              <p:cNvPr id="12" name="テキスト ボックス 10"/>
              <p:cNvSpPr txBox="1">
                <a:spLocks noRot="1" noChangeAspect="1" noMove="1" noResize="1" noEditPoints="1" noAdjustHandles="1" noChangeArrowheads="1" noChangeShapeType="1" noTextEdit="1"/>
              </p:cNvSpPr>
              <p:nvPr/>
            </p:nvSpPr>
            <p:spPr>
              <a:xfrm>
                <a:off x="3688731" y="2744924"/>
                <a:ext cx="2071401" cy="948016"/>
              </a:xfrm>
              <a:prstGeom prst="rect">
                <a:avLst/>
              </a:prstGeom>
              <a:blipFill rotWithShape="1">
                <a:blip r:embed="rId6"/>
                <a:stretch>
                  <a:fillRect l="-588"/>
                </a:stretch>
              </a:blipFill>
            </p:spPr>
            <p:txBody>
              <a:bodyPr/>
              <a:lstStyle/>
              <a:p>
                <a:r>
                  <a:rPr lang="ja-JP" altLang="en-US">
                    <a:noFill/>
                  </a:rPr>
                  <a:t> </a:t>
                </a:r>
              </a:p>
            </p:txBody>
          </p:sp>
        </mc:Fallback>
      </mc:AlternateContent>
      <p:sp>
        <p:nvSpPr>
          <p:cNvPr id="14" name="テキスト ボックス 13"/>
          <p:cNvSpPr txBox="1"/>
          <p:nvPr/>
        </p:nvSpPr>
        <p:spPr>
          <a:xfrm>
            <a:off x="0" y="656692"/>
            <a:ext cx="1107996" cy="646331"/>
          </a:xfrm>
          <a:prstGeom prst="rect">
            <a:avLst/>
          </a:prstGeom>
          <a:noFill/>
        </p:spPr>
        <p:txBody>
          <a:bodyPr wrap="none" rtlCol="0">
            <a:spAutoFit/>
          </a:bodyPr>
          <a:lstStyle/>
          <a:p>
            <a:r>
              <a:rPr kumimoji="1" lang="ja-JP" altLang="en-US" dirty="0" smtClean="0"/>
              <a:t>電流密度</a:t>
            </a:r>
            <a:endParaRPr kumimoji="1" lang="en-US" altLang="ja-JP" dirty="0" smtClean="0"/>
          </a:p>
          <a:p>
            <a:r>
              <a:rPr lang="ja-JP" altLang="en-US" dirty="0"/>
              <a:t>時刻歴</a:t>
            </a:r>
            <a:endParaRPr kumimoji="1" lang="en-US" altLang="ja-JP" dirty="0" smtClean="0"/>
          </a:p>
        </p:txBody>
      </p:sp>
      <p:sp>
        <p:nvSpPr>
          <p:cNvPr id="6" name="テキスト ボックス 5"/>
          <p:cNvSpPr txBox="1"/>
          <p:nvPr/>
        </p:nvSpPr>
        <p:spPr>
          <a:xfrm>
            <a:off x="5796136" y="1652892"/>
            <a:ext cx="3456384" cy="1323439"/>
          </a:xfrm>
          <a:prstGeom prst="rect">
            <a:avLst/>
          </a:prstGeom>
          <a:solidFill>
            <a:schemeClr val="bg1"/>
          </a:solidFill>
          <a:ln>
            <a:noFill/>
          </a:ln>
        </p:spPr>
        <p:txBody>
          <a:bodyPr wrap="square" rtlCol="0">
            <a:spAutoFit/>
          </a:bodyPr>
          <a:lstStyle/>
          <a:p>
            <a:pPr marL="342900" indent="-342900">
              <a:buFont typeface="Arial" panose="020B0604020202020204" pitchFamily="34" charset="0"/>
              <a:buChar char="•"/>
            </a:pPr>
            <a:r>
              <a:rPr lang="ja-JP" altLang="en-US" sz="2000" dirty="0"/>
              <a:t>１００</a:t>
            </a:r>
            <a:r>
              <a:rPr lang="en-US" altLang="ja-JP" sz="2000" dirty="0" smtClean="0"/>
              <a:t>V</a:t>
            </a:r>
            <a:r>
              <a:rPr lang="ja-JP" altLang="en-US" sz="2000" dirty="0" smtClean="0"/>
              <a:t>→３０</a:t>
            </a:r>
            <a:r>
              <a:rPr lang="en-US" altLang="ja-JP" sz="2000" dirty="0" smtClean="0"/>
              <a:t>V</a:t>
            </a:r>
            <a:br>
              <a:rPr lang="en-US" altLang="ja-JP" sz="2000" dirty="0" smtClean="0"/>
            </a:br>
            <a:r>
              <a:rPr kumimoji="1" lang="ja-JP" altLang="en-US" sz="2000" dirty="0" smtClean="0">
                <a:solidFill>
                  <a:srgbClr val="C00000"/>
                </a:solidFill>
              </a:rPr>
              <a:t>入力電圧を急激に</a:t>
            </a:r>
            <a:r>
              <a:rPr lang="ja-JP" altLang="en-US" sz="2000" dirty="0" smtClean="0">
                <a:solidFill>
                  <a:srgbClr val="C00000"/>
                </a:solidFill>
              </a:rPr>
              <a:t>下げた</a:t>
            </a:r>
            <a:endParaRPr lang="en-US" altLang="ja-JP" sz="2000" dirty="0" smtClean="0">
              <a:solidFill>
                <a:srgbClr val="C00000"/>
              </a:solidFill>
            </a:endParaRPr>
          </a:p>
          <a:p>
            <a:pPr marL="342900" indent="-342900">
              <a:buFont typeface="Arial" panose="020B0604020202020204" pitchFamily="34" charset="0"/>
              <a:buChar char="•"/>
            </a:pPr>
            <a:endParaRPr kumimoji="1" lang="en-US" altLang="ja-JP" sz="2000" dirty="0">
              <a:solidFill>
                <a:srgbClr val="C00000"/>
              </a:solidFill>
            </a:endParaRPr>
          </a:p>
          <a:p>
            <a:pPr marL="342900" indent="-342900">
              <a:buFont typeface="Arial" panose="020B0604020202020204" pitchFamily="34" charset="0"/>
              <a:buChar char="•"/>
            </a:pPr>
            <a:r>
              <a:rPr lang="ja-JP" altLang="en-US" sz="2000" dirty="0" smtClean="0"/>
              <a:t>電気抵抗を概算</a:t>
            </a:r>
            <a:endParaRPr kumimoji="1" lang="ja-JP" altLang="en-US" sz="2000" dirty="0"/>
          </a:p>
        </p:txBody>
      </p:sp>
      <p:cxnSp>
        <p:nvCxnSpPr>
          <p:cNvPr id="16" name="直線矢印コネクタ 15"/>
          <p:cNvCxnSpPr>
            <a:stCxn id="6" idx="1"/>
          </p:cNvCxnSpPr>
          <p:nvPr/>
        </p:nvCxnSpPr>
        <p:spPr>
          <a:xfrm flipH="1">
            <a:off x="3544716" y="2314612"/>
            <a:ext cx="2251420" cy="580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339752" y="1947610"/>
            <a:ext cx="523634"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499992" y="3068960"/>
            <a:ext cx="523634"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
        <p:nvSpPr>
          <p:cNvPr id="21" name="乗算記号 20"/>
          <p:cNvSpPr/>
          <p:nvPr/>
        </p:nvSpPr>
        <p:spPr>
          <a:xfrm>
            <a:off x="820530" y="5034880"/>
            <a:ext cx="914400" cy="9144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87715" y="5282842"/>
            <a:ext cx="1980029" cy="400110"/>
          </a:xfrm>
          <a:prstGeom prst="rect">
            <a:avLst/>
          </a:prstGeom>
          <a:noFill/>
        </p:spPr>
        <p:txBody>
          <a:bodyPr wrap="none" rtlCol="0">
            <a:spAutoFit/>
          </a:bodyPr>
          <a:lstStyle/>
          <a:p>
            <a:pPr algn="ctr"/>
            <a:r>
              <a:rPr lang="ja-JP" altLang="en-US" sz="2000" b="1" dirty="0" smtClean="0"/>
              <a:t>電気抵抗∝膜厚</a:t>
            </a:r>
            <a:endParaRPr kumimoji="1" lang="ja-JP" altLang="en-US" sz="2000" b="1" dirty="0"/>
          </a:p>
        </p:txBody>
      </p:sp>
    </p:spTree>
    <p:extLst>
      <p:ext uri="{BB962C8B-B14F-4D97-AF65-F5344CB8AC3E}">
        <p14:creationId xmlns:p14="http://schemas.microsoft.com/office/powerpoint/2010/main" val="3993317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乗算記号 30"/>
          <p:cNvSpPr/>
          <p:nvPr/>
        </p:nvSpPr>
        <p:spPr>
          <a:xfrm>
            <a:off x="5942737" y="1743950"/>
            <a:ext cx="1800200" cy="1659381"/>
          </a:xfrm>
          <a:prstGeom prst="mathMultiply">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乗算記号 28"/>
          <p:cNvSpPr/>
          <p:nvPr/>
        </p:nvSpPr>
        <p:spPr>
          <a:xfrm>
            <a:off x="1547664" y="1757715"/>
            <a:ext cx="1800200" cy="1659381"/>
          </a:xfrm>
          <a:prstGeom prst="mathMultiply">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実験結果まとめ</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grpSp>
        <p:nvGrpSpPr>
          <p:cNvPr id="9" name="グループ化 8"/>
          <p:cNvGrpSpPr/>
          <p:nvPr/>
        </p:nvGrpSpPr>
        <p:grpSpPr>
          <a:xfrm>
            <a:off x="5042637" y="1496688"/>
            <a:ext cx="3600400" cy="1284240"/>
            <a:chOff x="323528" y="1916832"/>
            <a:chExt cx="3600400" cy="1284240"/>
          </a:xfrm>
        </p:grpSpPr>
        <p:grpSp>
          <p:nvGrpSpPr>
            <p:cNvPr id="10" name="グループ化 9"/>
            <p:cNvGrpSpPr/>
            <p:nvPr/>
          </p:nvGrpSpPr>
          <p:grpSpPr>
            <a:xfrm>
              <a:off x="323528" y="2276872"/>
              <a:ext cx="3600400" cy="924200"/>
              <a:chOff x="323528" y="2276872"/>
              <a:chExt cx="3600400" cy="924200"/>
            </a:xfrm>
          </p:grpSpPr>
          <p:sp>
            <p:nvSpPr>
              <p:cNvPr id="12" name="角丸四角形 11"/>
              <p:cNvSpPr/>
              <p:nvPr/>
            </p:nvSpPr>
            <p:spPr>
              <a:xfrm>
                <a:off x="323528" y="2276872"/>
                <a:ext cx="3600400" cy="924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607502" y="2492896"/>
                <a:ext cx="3057248" cy="584775"/>
              </a:xfrm>
              <a:prstGeom prst="rect">
                <a:avLst/>
              </a:prstGeom>
              <a:noFill/>
            </p:spPr>
            <p:txBody>
              <a:bodyPr wrap="none" rtlCol="0">
                <a:spAutoFit/>
              </a:bodyPr>
              <a:lstStyle/>
              <a:p>
                <a:pPr algn="ctr"/>
                <a:r>
                  <a:rPr lang="ja-JP" altLang="en-US" sz="3200" dirty="0" smtClean="0"/>
                  <a:t>電気抵抗</a:t>
                </a:r>
                <a:r>
                  <a:rPr lang="ja-JP" altLang="en-US" sz="3200" dirty="0"/>
                  <a:t>∝膜</a:t>
                </a:r>
                <a:r>
                  <a:rPr lang="ja-JP" altLang="en-US" sz="3200" dirty="0" smtClean="0"/>
                  <a:t>厚</a:t>
                </a:r>
                <a:endParaRPr kumimoji="1" lang="ja-JP" altLang="en-US" sz="3200" dirty="0"/>
              </a:p>
            </p:txBody>
          </p:sp>
        </p:grpSp>
        <p:sp>
          <p:nvSpPr>
            <p:cNvPr id="11" name="テキスト ボックス 10"/>
            <p:cNvSpPr txBox="1"/>
            <p:nvPr/>
          </p:nvSpPr>
          <p:spPr>
            <a:xfrm>
              <a:off x="636357" y="1916832"/>
              <a:ext cx="2999539" cy="584775"/>
            </a:xfrm>
            <a:prstGeom prst="rect">
              <a:avLst/>
            </a:prstGeom>
            <a:solidFill>
              <a:schemeClr val="bg1"/>
            </a:solidFill>
            <a:ln w="12700">
              <a:solidFill>
                <a:srgbClr val="7030A0"/>
              </a:solidFill>
            </a:ln>
          </p:spPr>
          <p:txBody>
            <a:bodyPr wrap="none" rtlCol="0">
              <a:spAutoFit/>
            </a:bodyPr>
            <a:lstStyle/>
            <a:p>
              <a:r>
                <a:rPr lang="ja-JP" altLang="en-US" sz="3200" dirty="0"/>
                <a:t>塗膜抵抗</a:t>
              </a:r>
              <a:r>
                <a:rPr lang="ja-JP" altLang="en-US" sz="3200" dirty="0" smtClean="0"/>
                <a:t>モデル</a:t>
              </a:r>
              <a:endParaRPr lang="en-US" altLang="ja-JP" sz="3200" dirty="0"/>
            </a:p>
          </p:txBody>
        </p:sp>
      </p:grpSp>
      <p:grpSp>
        <p:nvGrpSpPr>
          <p:cNvPr id="16" name="グループ化 15"/>
          <p:cNvGrpSpPr/>
          <p:nvPr/>
        </p:nvGrpSpPr>
        <p:grpSpPr>
          <a:xfrm>
            <a:off x="4894177" y="4241703"/>
            <a:ext cx="3946914" cy="924200"/>
            <a:chOff x="162670" y="2276872"/>
            <a:chExt cx="3946914" cy="924200"/>
          </a:xfrm>
        </p:grpSpPr>
        <p:sp>
          <p:nvSpPr>
            <p:cNvPr id="18" name="角丸四角形 17"/>
            <p:cNvSpPr/>
            <p:nvPr/>
          </p:nvSpPr>
          <p:spPr>
            <a:xfrm>
              <a:off x="177385" y="2276872"/>
              <a:ext cx="3917482" cy="924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162670" y="2492896"/>
              <a:ext cx="3946914" cy="523220"/>
            </a:xfrm>
            <a:prstGeom prst="rect">
              <a:avLst/>
            </a:prstGeom>
            <a:noFill/>
          </p:spPr>
          <p:txBody>
            <a:bodyPr wrap="none" rtlCol="0">
              <a:spAutoFit/>
            </a:bodyPr>
            <a:lstStyle/>
            <a:p>
              <a:pPr algn="ctr"/>
              <a:r>
                <a:rPr kumimoji="1" lang="ja-JP" altLang="en-US" sz="2800" b="1" dirty="0" smtClean="0"/>
                <a:t>抵抗は膜厚と</a:t>
              </a:r>
              <a:r>
                <a:rPr lang="ja-JP" altLang="en-US" sz="2800" b="1" dirty="0"/>
                <a:t>電圧</a:t>
              </a:r>
              <a:r>
                <a:rPr kumimoji="1" lang="ja-JP" altLang="en-US" sz="2800" b="1" dirty="0" smtClean="0"/>
                <a:t>による</a:t>
              </a:r>
              <a:endParaRPr kumimoji="1" lang="ja-JP" altLang="en-US" sz="2800" b="1" dirty="0"/>
            </a:p>
          </p:txBody>
        </p:sp>
      </p:grpSp>
      <p:cxnSp>
        <p:nvCxnSpPr>
          <p:cNvPr id="25" name="直線矢印コネクタ 24"/>
          <p:cNvCxnSpPr>
            <a:stCxn id="12" idx="2"/>
            <a:endCxn id="18" idx="0"/>
          </p:cNvCxnSpPr>
          <p:nvPr/>
        </p:nvCxnSpPr>
        <p:spPr>
          <a:xfrm>
            <a:off x="6842837" y="2780928"/>
            <a:ext cx="24796" cy="1460775"/>
          </a:xfrm>
          <a:prstGeom prst="straightConnector1">
            <a:avLst/>
          </a:prstGeom>
          <a:ln w="63500">
            <a:solidFill>
              <a:srgbClr val="C198E0"/>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28894" y="1484784"/>
            <a:ext cx="4032447" cy="1296143"/>
            <a:chOff x="4499992" y="1632139"/>
            <a:chExt cx="3874906" cy="1347486"/>
          </a:xfrm>
        </p:grpSpPr>
        <p:sp>
          <p:nvSpPr>
            <p:cNvPr id="6" name="角丸四角形 5"/>
            <p:cNvSpPr/>
            <p:nvPr/>
          </p:nvSpPr>
          <p:spPr>
            <a:xfrm>
              <a:off x="4532047" y="2039212"/>
              <a:ext cx="3773657" cy="94041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499992" y="2039213"/>
              <a:ext cx="3874906" cy="735927"/>
            </a:xfrm>
            <a:prstGeom prst="rect">
              <a:avLst/>
            </a:prstGeom>
            <a:noFill/>
            <a:ln>
              <a:noFill/>
            </a:ln>
          </p:spPr>
          <p:txBody>
            <a:bodyPr wrap="square" rtlCol="0">
              <a:spAutoFit/>
            </a:bodyPr>
            <a:lstStyle/>
            <a:p>
              <a:pPr algn="ctr"/>
              <a:endParaRPr lang="en-US" altLang="ja-JP" sz="800" dirty="0"/>
            </a:p>
            <a:p>
              <a:pPr algn="ctr"/>
              <a:r>
                <a:rPr lang="ja-JP" altLang="en-US" sz="3200" dirty="0" smtClean="0"/>
                <a:t>析出速度∝電流</a:t>
              </a:r>
              <a:endParaRPr lang="en-US" altLang="ja-JP" sz="3200" dirty="0" smtClean="0"/>
            </a:p>
          </p:txBody>
        </p:sp>
        <p:sp>
          <p:nvSpPr>
            <p:cNvPr id="8" name="テキスト ボックス 7"/>
            <p:cNvSpPr txBox="1"/>
            <p:nvPr/>
          </p:nvSpPr>
          <p:spPr>
            <a:xfrm>
              <a:off x="4915161" y="1632139"/>
              <a:ext cx="2999539" cy="584775"/>
            </a:xfrm>
            <a:prstGeom prst="rect">
              <a:avLst/>
            </a:prstGeom>
            <a:solidFill>
              <a:schemeClr val="bg1"/>
            </a:solidFill>
            <a:ln w="12700">
              <a:solidFill>
                <a:srgbClr val="FFC000"/>
              </a:solidFill>
            </a:ln>
          </p:spPr>
          <p:txBody>
            <a:bodyPr wrap="none" rtlCol="0">
              <a:spAutoFit/>
            </a:bodyPr>
            <a:lstStyle/>
            <a:p>
              <a:r>
                <a:rPr lang="ja-JP" altLang="en-US" sz="3200" dirty="0"/>
                <a:t>塗膜析出</a:t>
              </a:r>
              <a:r>
                <a:rPr lang="ja-JP" altLang="en-US" sz="3200" dirty="0" smtClean="0"/>
                <a:t>モデル</a:t>
              </a:r>
              <a:endParaRPr lang="en-US" altLang="ja-JP" sz="3200" dirty="0"/>
            </a:p>
          </p:txBody>
        </p:sp>
      </p:grpSp>
      <p:grpSp>
        <p:nvGrpSpPr>
          <p:cNvPr id="20" name="グループ化 19"/>
          <p:cNvGrpSpPr/>
          <p:nvPr/>
        </p:nvGrpSpPr>
        <p:grpSpPr>
          <a:xfrm>
            <a:off x="180183" y="4211106"/>
            <a:ext cx="4497183" cy="1174013"/>
            <a:chOff x="4260997" y="1916832"/>
            <a:chExt cx="4321485" cy="2228299"/>
          </a:xfrm>
        </p:grpSpPr>
        <p:sp>
          <p:nvSpPr>
            <p:cNvPr id="21" name="角丸四角形 20"/>
            <p:cNvSpPr/>
            <p:nvPr/>
          </p:nvSpPr>
          <p:spPr>
            <a:xfrm>
              <a:off x="4361602" y="1916832"/>
              <a:ext cx="4151685" cy="222829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4260997" y="2072451"/>
              <a:ext cx="4321485" cy="1810913"/>
            </a:xfrm>
            <a:prstGeom prst="rect">
              <a:avLst/>
            </a:prstGeom>
            <a:noFill/>
            <a:ln>
              <a:noFill/>
            </a:ln>
          </p:spPr>
          <p:txBody>
            <a:bodyPr wrap="square" rtlCol="0">
              <a:spAutoFit/>
            </a:bodyPr>
            <a:lstStyle/>
            <a:p>
              <a:pPr algn="ctr"/>
              <a:r>
                <a:rPr lang="ja-JP" altLang="en-US" sz="2800" b="1" dirty="0" smtClean="0"/>
                <a:t>析出の際に電流のロス</a:t>
              </a:r>
              <a:endParaRPr lang="en-US" altLang="ja-JP" sz="2800" b="1" dirty="0" smtClean="0"/>
            </a:p>
            <a:p>
              <a:pPr algn="ctr"/>
              <a:r>
                <a:rPr lang="ja-JP" altLang="en-US" sz="2800" b="1" dirty="0" smtClean="0"/>
                <a:t>ロスは電流と膜厚による</a:t>
              </a:r>
              <a:endParaRPr lang="ja-JP" altLang="en-US" sz="2800" b="1" dirty="0"/>
            </a:p>
          </p:txBody>
        </p:sp>
      </p:grpSp>
      <p:cxnSp>
        <p:nvCxnSpPr>
          <p:cNvPr id="26" name="直線矢印コネクタ 25"/>
          <p:cNvCxnSpPr>
            <a:stCxn id="6" idx="2"/>
            <a:endCxn id="22" idx="0"/>
          </p:cNvCxnSpPr>
          <p:nvPr/>
        </p:nvCxnSpPr>
        <p:spPr>
          <a:xfrm>
            <a:off x="2425793" y="2780927"/>
            <a:ext cx="2982" cy="1512169"/>
          </a:xfrm>
          <a:prstGeom prst="straightConnector1">
            <a:avLst/>
          </a:prstGeom>
          <a:ln w="63500">
            <a:solidFill>
              <a:srgbClr val="FFD653"/>
            </a:solidFill>
            <a:tailEnd type="arrow"/>
          </a:ln>
        </p:spPr>
        <p:style>
          <a:lnRef idx="1">
            <a:schemeClr val="accent1"/>
          </a:lnRef>
          <a:fillRef idx="0">
            <a:schemeClr val="accent1"/>
          </a:fillRef>
          <a:effectRef idx="0">
            <a:schemeClr val="accent1"/>
          </a:effectRef>
          <a:fontRef idx="minor">
            <a:schemeClr val="tx1"/>
          </a:fontRef>
        </p:style>
      </p:cxnSp>
      <p:sp>
        <p:nvSpPr>
          <p:cNvPr id="34" name="コンテンツ プレースホルダー 2"/>
          <p:cNvSpPr>
            <a:spLocks noGrp="1"/>
          </p:cNvSpPr>
          <p:nvPr>
            <p:ph idx="1"/>
          </p:nvPr>
        </p:nvSpPr>
        <p:spPr>
          <a:xfrm>
            <a:off x="251520" y="911498"/>
            <a:ext cx="8630543" cy="3299608"/>
          </a:xfrm>
        </p:spPr>
        <p:txBody>
          <a:bodyPr/>
          <a:lstStyle/>
          <a:p>
            <a:pPr algn="ctr"/>
            <a:r>
              <a:rPr lang="ja-JP" altLang="en-US" b="1" dirty="0" smtClean="0"/>
              <a:t>従来は</a:t>
            </a:r>
            <a:r>
              <a:rPr lang="ja-JP" altLang="en-US" b="1" dirty="0"/>
              <a:t>各</a:t>
            </a:r>
            <a:r>
              <a:rPr lang="ja-JP" altLang="en-US" b="1" dirty="0" smtClean="0"/>
              <a:t>モデルは線形の式で表されていた</a:t>
            </a:r>
            <a:endParaRPr lang="en-US" altLang="ja-JP" b="1" dirty="0" smtClean="0"/>
          </a:p>
          <a:p>
            <a:pPr algn="ctr"/>
            <a:endParaRPr lang="en-US" altLang="ja-JP" sz="2800" b="1" dirty="0"/>
          </a:p>
          <a:p>
            <a:pPr algn="ctr"/>
            <a:endParaRPr lang="en-US" altLang="ja-JP" sz="2800" b="1" dirty="0" smtClean="0"/>
          </a:p>
          <a:p>
            <a:pPr algn="ctr"/>
            <a:endParaRPr lang="en-US" altLang="ja-JP" sz="2800" b="1" dirty="0"/>
          </a:p>
          <a:p>
            <a:pPr algn="ctr"/>
            <a:endParaRPr lang="en-US" altLang="ja-JP" sz="2800" b="1" dirty="0" smtClean="0"/>
          </a:p>
          <a:p>
            <a:pPr algn="ctr"/>
            <a:r>
              <a:rPr lang="ja-JP" altLang="en-US" b="1" dirty="0"/>
              <a:t>実験</a:t>
            </a:r>
            <a:r>
              <a:rPr lang="ja-JP" altLang="en-US" b="1" dirty="0" smtClean="0"/>
              <a:t>の結果，以下の事が示された</a:t>
            </a:r>
            <a:endParaRPr lang="en-US" altLang="ja-JP" b="1" dirty="0" smtClean="0"/>
          </a:p>
        </p:txBody>
      </p:sp>
    </p:spTree>
    <p:extLst>
      <p:ext uri="{BB962C8B-B14F-4D97-AF65-F5344CB8AC3E}">
        <p14:creationId xmlns:p14="http://schemas.microsoft.com/office/powerpoint/2010/main" val="240872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endParaRPr lang="en-US" altLang="ja-JP" dirty="0"/>
          </a:p>
          <a:p>
            <a:pPr marL="0" indent="0" algn="ctr">
              <a:buNone/>
            </a:pPr>
            <a:r>
              <a:rPr lang="ja-JP" altLang="en-US" sz="4000" dirty="0" smtClean="0"/>
              <a:t>提案モデルの説明</a:t>
            </a:r>
            <a:endParaRPr lang="en-US" altLang="ja-JP" sz="40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12</a:t>
            </a:fld>
            <a:endParaRPr lang="ja-JP" altLang="en-US" dirty="0"/>
          </a:p>
        </p:txBody>
      </p:sp>
    </p:spTree>
    <p:extLst>
      <p:ext uri="{BB962C8B-B14F-4D97-AF65-F5344CB8AC3E}">
        <p14:creationId xmlns:p14="http://schemas.microsoft.com/office/powerpoint/2010/main" val="11763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提案：析出メカニズム</a:t>
            </a:r>
            <a:endParaRPr kumimoji="1" lang="ja-JP" altLang="en-US" dirty="0"/>
          </a:p>
        </p:txBody>
      </p:sp>
      <p:sp>
        <p:nvSpPr>
          <p:cNvPr id="3" name="コンテンツ プレースホルダー 2"/>
          <p:cNvSpPr>
            <a:spLocks noGrp="1"/>
          </p:cNvSpPr>
          <p:nvPr>
            <p:ph idx="1"/>
          </p:nvPr>
        </p:nvSpPr>
        <p:spPr>
          <a:xfrm>
            <a:off x="1043608" y="4797152"/>
            <a:ext cx="7056784" cy="972530"/>
          </a:xfrm>
          <a:ln>
            <a:solidFill>
              <a:srgbClr val="002060"/>
            </a:solidFill>
          </a:ln>
        </p:spPr>
        <p:txBody>
          <a:bodyPr/>
          <a:lstStyle/>
          <a:p>
            <a:pPr marL="0" indent="0" algn="ctr">
              <a:buNone/>
            </a:pPr>
            <a:r>
              <a:rPr kumimoji="1" lang="ja-JP" altLang="en-US" sz="2800" dirty="0" smtClean="0"/>
              <a:t>塗膜析出モデルを構築する際に考慮した</a:t>
            </a:r>
            <a:endParaRPr kumimoji="1" lang="en-US" altLang="ja-JP" sz="2800" dirty="0" smtClean="0"/>
          </a:p>
          <a:p>
            <a:pPr marL="0" indent="0" algn="ctr">
              <a:buNone/>
            </a:pPr>
            <a:r>
              <a:rPr lang="ja-JP" altLang="en-US" sz="2800" dirty="0"/>
              <a:t>塗</a:t>
            </a:r>
            <a:r>
              <a:rPr lang="ja-JP" altLang="en-US" sz="2800" dirty="0" smtClean="0"/>
              <a:t>膜の析出メカニズムについて説明</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13</a:t>
            </a:fld>
            <a:endParaRPr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1" name="テキスト ボックス 20"/>
          <p:cNvSpPr txBox="1"/>
          <p:nvPr/>
        </p:nvSpPr>
        <p:spPr>
          <a:xfrm>
            <a:off x="5760132"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8" name="テキスト ボックス 7"/>
          <p:cNvSpPr txBox="1"/>
          <p:nvPr/>
        </p:nvSpPr>
        <p:spPr>
          <a:xfrm>
            <a:off x="1046393" y="1630541"/>
            <a:ext cx="2124299" cy="830997"/>
          </a:xfrm>
          <a:prstGeom prst="rect">
            <a:avLst/>
          </a:prstGeom>
          <a:noFill/>
        </p:spPr>
        <p:txBody>
          <a:bodyPr wrap="none" rtlCol="0">
            <a:spAutoFit/>
          </a:bodyPr>
          <a:lstStyle/>
          <a:p>
            <a:r>
              <a:rPr kumimoji="1" lang="ja-JP" altLang="en-US" sz="2400" dirty="0" smtClean="0"/>
              <a:t>電着漕内</a:t>
            </a:r>
            <a:endParaRPr kumimoji="1" lang="en-US" altLang="ja-JP" sz="2400" dirty="0" smtClean="0"/>
          </a:p>
          <a:p>
            <a:r>
              <a:rPr lang="ja-JP" altLang="en-US" sz="2400" dirty="0" smtClean="0"/>
              <a:t>カソード境界層</a:t>
            </a:r>
            <a:endParaRPr kumimoji="1" lang="ja-JP" altLang="en-US" sz="2400" dirty="0"/>
          </a:p>
        </p:txBody>
      </p:sp>
    </p:spTree>
    <p:extLst>
      <p:ext uri="{BB962C8B-B14F-4D97-AF65-F5344CB8AC3E}">
        <p14:creationId xmlns:p14="http://schemas.microsoft.com/office/powerpoint/2010/main" val="72663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提案：析出メカニズム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4329100"/>
                <a:ext cx="7920880" cy="2052650"/>
              </a:xfrm>
            </p:spPr>
            <p:txBody>
              <a:bodyPr/>
              <a:lstStyle/>
              <a:p>
                <a:pPr marL="0" indent="0">
                  <a:buNone/>
                </a:pPr>
                <a:r>
                  <a:rPr lang="ja-JP" altLang="en-US" sz="2800" dirty="0" smtClean="0"/>
                  <a:t>①</a:t>
                </a:r>
                <a:r>
                  <a:rPr kumimoji="1" lang="ja-JP" altLang="en-US" sz="2800" dirty="0" smtClean="0"/>
                  <a:t>水の電気分解により，カソード表面</a:t>
                </a:r>
                <a:r>
                  <a:rPr lang="ja-JP" altLang="en-US" sz="2800" dirty="0" smtClean="0"/>
                  <a:t>で</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b="0" i="0" smtClean="0">
                            <a:solidFill>
                              <a:srgbClr val="0000CC"/>
                            </a:solidFill>
                            <a:latin typeface="Cambria Math"/>
                          </a:rPr>
                          <m:t>OH</m:t>
                        </m:r>
                      </m:e>
                      <m:sup>
                        <m:r>
                          <a:rPr lang="en-US" altLang="ja-JP" sz="2800" b="0" i="0" smtClean="0">
                            <a:solidFill>
                              <a:srgbClr val="0000CC"/>
                            </a:solidFill>
                            <a:latin typeface="Cambria Math"/>
                          </a:rPr>
                          <m:t>−</m:t>
                        </m:r>
                      </m:sup>
                    </m:sSup>
                  </m:oMath>
                </a14:m>
                <a:r>
                  <a:rPr kumimoji="1" lang="ja-JP" altLang="en-US" sz="2800" dirty="0" smtClean="0"/>
                  <a:t>が発生，</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蓄積される</a:t>
                </a:r>
                <a:endParaRPr kumimoji="1" lang="en-US" altLang="ja-JP" sz="2800" dirty="0" smtClean="0"/>
              </a:p>
              <a:p>
                <a:pPr marL="0" indent="0">
                  <a:buNone/>
                </a:pPr>
                <a:r>
                  <a:rPr lang="ja-JP" altLang="en-US" sz="2800" dirty="0" smtClean="0"/>
                  <a:t>②</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a:solidFill>
                              <a:srgbClr val="0000CC"/>
                            </a:solidFill>
                            <a:latin typeface="Cambria Math"/>
                          </a:rPr>
                          <m:t>OH</m:t>
                        </m:r>
                      </m:e>
                      <m:sup>
                        <m:r>
                          <a:rPr lang="en-US" altLang="ja-JP" sz="2800">
                            <a:solidFill>
                              <a:srgbClr val="0000CC"/>
                            </a:solidFill>
                            <a:latin typeface="Cambria Math"/>
                          </a:rPr>
                          <m:t>−</m:t>
                        </m:r>
                      </m:sup>
                    </m:sSup>
                  </m:oMath>
                </a14:m>
                <a:r>
                  <a:rPr lang="ja-JP" altLang="en-US" sz="2800" dirty="0"/>
                  <a:t>の</a:t>
                </a:r>
                <a:r>
                  <a:rPr lang="ja-JP" altLang="en-US" sz="2800" dirty="0">
                    <a:solidFill>
                      <a:srgbClr val="FF0000"/>
                    </a:solidFill>
                  </a:rPr>
                  <a:t>一部は</a:t>
                </a:r>
                <a:r>
                  <a:rPr lang="ja-JP" altLang="en-US" sz="2800" dirty="0" smtClean="0">
                    <a:solidFill>
                      <a:srgbClr val="FF0000"/>
                    </a:solidFill>
                  </a:rPr>
                  <a:t>拡散</a:t>
                </a:r>
                <a:r>
                  <a:rPr lang="ja-JP" altLang="en-US" sz="2800" dirty="0">
                    <a:solidFill>
                      <a:srgbClr val="FF0000"/>
                    </a:solidFill>
                  </a:rPr>
                  <a:t>消費</a:t>
                </a:r>
              </a:p>
              <a:p>
                <a:pPr marL="0" indent="0" algn="ctr">
                  <a:buNone/>
                </a:pP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4329100"/>
                <a:ext cx="7920880" cy="2052650"/>
              </a:xfrm>
              <a:blipFill rotWithShape="1">
                <a:blip r:embed="rId3"/>
                <a:stretch>
                  <a:fillRect l="-2692" t="-5935" r="-115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14</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mc:AlternateContent xmlns:mc="http://schemas.openxmlformats.org/markup-compatibility/2006" xmlns:a14="http://schemas.microsoft.com/office/drawing/2010/main">
        <mc:Choice Requires="a14">
          <p:sp>
            <p:nvSpPr>
              <p:cNvPr id="6" name="円/楕円 5"/>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a:rPr kumimoji="1" lang="en-US" altLang="ja-JP" b="0" i="1" smtClean="0">
                              <a:solidFill>
                                <a:schemeClr val="tx1"/>
                              </a:solidFill>
                              <a:latin typeface="Cambria Math"/>
                            </a:rPr>
                            <m:t>𝑒</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6"/>
                <a:stretch>
                  <a:fillRect/>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r>
                        <m:rPr>
                          <m:sty m:val="p"/>
                        </m:rPr>
                        <a:rPr kumimoji="1" lang="en-US" altLang="ja-JP"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7"/>
                <a:stretch>
                  <a:fillRect/>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8"/>
                <a:stretch>
                  <a:fillRect l="-5333"/>
                </a:stretch>
              </a:blipFill>
              <a:ln>
                <a:solidFill>
                  <a:schemeClr val="tx1"/>
                </a:solidFill>
              </a:ln>
            </p:spPr>
            <p:txBody>
              <a:bodyPr/>
              <a:lstStyle/>
              <a:p>
                <a:r>
                  <a:rPr lang="ja-JP" altLang="en-US">
                    <a:noFill/>
                  </a:rPr>
                  <a:t> </a:t>
                </a:r>
              </a:p>
            </p:txBody>
          </p:sp>
        </mc:Fallback>
      </mc:AlternateContent>
      <p:cxnSp>
        <p:nvCxnSpPr>
          <p:cNvPr id="12" name="直線矢印コネクタ 11"/>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618021" y="266942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60132"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cxnSp>
        <p:nvCxnSpPr>
          <p:cNvPr id="15" name="直線矢印コネクタ 14"/>
          <p:cNvCxnSpPr/>
          <p:nvPr/>
        </p:nvCxnSpPr>
        <p:spPr>
          <a:xfrm flipH="1" flipV="1">
            <a:off x="1691680" y="3698932"/>
            <a:ext cx="2978116" cy="22347"/>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719572" y="2816532"/>
            <a:ext cx="1210588" cy="707886"/>
          </a:xfrm>
          <a:prstGeom prst="rect">
            <a:avLst/>
          </a:prstGeom>
        </p:spPr>
        <p:txBody>
          <a:bodyPr wrap="none">
            <a:spAutoFit/>
          </a:bodyPr>
          <a:lstStyle/>
          <a:p>
            <a:pPr algn="ctr"/>
            <a:r>
              <a:rPr lang="ja-JP" altLang="en-US" sz="2000" dirty="0">
                <a:solidFill>
                  <a:srgbClr val="FF0000"/>
                </a:solidFill>
              </a:rPr>
              <a:t>一部</a:t>
            </a:r>
            <a:r>
              <a:rPr lang="ja-JP" altLang="en-US" sz="2000" dirty="0" smtClean="0">
                <a:solidFill>
                  <a:srgbClr val="FF0000"/>
                </a:solidFill>
              </a:rPr>
              <a:t>は</a:t>
            </a:r>
            <a:endParaRPr lang="en-US" altLang="ja-JP" sz="2000" dirty="0" smtClean="0">
              <a:solidFill>
                <a:srgbClr val="FF0000"/>
              </a:solidFill>
            </a:endParaRPr>
          </a:p>
          <a:p>
            <a:pPr algn="ctr"/>
            <a:r>
              <a:rPr lang="ja-JP" altLang="en-US" sz="2000" dirty="0" smtClean="0">
                <a:solidFill>
                  <a:srgbClr val="FF0000"/>
                </a:solidFill>
              </a:rPr>
              <a:t>拡散消費</a:t>
            </a:r>
            <a:endParaRPr lang="en-US" altLang="ja-JP" sz="2000" dirty="0">
              <a:solidFill>
                <a:srgbClr val="FF0000"/>
              </a:solidFill>
            </a:endParaRPr>
          </a:p>
        </p:txBody>
      </p:sp>
      <mc:AlternateContent xmlns:mc="http://schemas.openxmlformats.org/markup-compatibility/2006" xmlns:a14="http://schemas.microsoft.com/office/drawing/2010/main">
        <mc:Choice Requires="a14">
          <p:sp>
            <p:nvSpPr>
              <p:cNvPr id="17" name="円/楕円 16"/>
              <p:cNvSpPr/>
              <p:nvPr/>
            </p:nvSpPr>
            <p:spPr>
              <a:xfrm>
                <a:off x="971600" y="3494081"/>
                <a:ext cx="720080"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17" name="円/楕円 16"/>
              <p:cNvSpPr>
                <a:spLocks noRot="1" noChangeAspect="1" noMove="1" noResize="1" noEditPoints="1" noAdjustHandles="1" noChangeArrowheads="1" noChangeShapeType="1" noTextEdit="1"/>
              </p:cNvSpPr>
              <p:nvPr/>
            </p:nvSpPr>
            <p:spPr>
              <a:xfrm>
                <a:off x="971600" y="3494081"/>
                <a:ext cx="720080" cy="432048"/>
              </a:xfrm>
              <a:prstGeom prst="ellipse">
                <a:avLst/>
              </a:prstGeom>
              <a:blipFill rotWithShape="1">
                <a:blip r:embed="rId9"/>
                <a:stretch>
                  <a:fillRect/>
                </a:stretch>
              </a:blipFill>
              <a:ln>
                <a:solidFill>
                  <a:srgbClr val="D7E0E1"/>
                </a:solidFill>
              </a:ln>
            </p:spPr>
            <p:txBody>
              <a:bodyPr/>
              <a:lstStyle/>
              <a:p>
                <a:r>
                  <a:rPr lang="ja-JP" altLang="en-US">
                    <a:noFill/>
                  </a:rPr>
                  <a:t> </a:t>
                </a:r>
              </a:p>
            </p:txBody>
          </p:sp>
        </mc:Fallback>
      </mc:AlternateContent>
    </p:spTree>
    <p:extLst>
      <p:ext uri="{BB962C8B-B14F-4D97-AF65-F5344CB8AC3E}">
        <p14:creationId xmlns:p14="http://schemas.microsoft.com/office/powerpoint/2010/main" val="1286398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提案</a:t>
            </a:r>
            <a:r>
              <a:rPr lang="ja-JP" altLang="en-US" dirty="0" smtClean="0"/>
              <a:t>：析出</a:t>
            </a:r>
            <a:r>
              <a:rPr lang="ja-JP" altLang="en-US" dirty="0"/>
              <a:t>メカニズム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187624" y="4581128"/>
                <a:ext cx="6768752" cy="2140719"/>
              </a:xfrm>
            </p:spPr>
            <p:txBody>
              <a:bodyPr/>
              <a:lstStyle/>
              <a:p>
                <a:pPr marL="0" indent="0">
                  <a:buNone/>
                </a:pPr>
                <a:r>
                  <a:rPr lang="ja-JP" altLang="en-US" sz="2800" dirty="0" smtClean="0"/>
                  <a:t>③</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a:solidFill>
                              <a:srgbClr val="0000CC"/>
                            </a:solidFill>
                            <a:latin typeface="Cambria Math"/>
                          </a:rPr>
                          <m:t>OH</m:t>
                        </m:r>
                      </m:e>
                      <m:sup>
                        <m:r>
                          <a:rPr lang="en-US" altLang="ja-JP" sz="2800">
                            <a:solidFill>
                              <a:srgbClr val="0000CC"/>
                            </a:solidFill>
                            <a:latin typeface="Cambria Math"/>
                          </a:rPr>
                          <m:t>−</m:t>
                        </m:r>
                      </m:sup>
                    </m:sSup>
                  </m:oMath>
                </a14:m>
                <a:r>
                  <a:rPr kumimoji="1" lang="ja-JP" altLang="en-US" sz="2800" dirty="0" smtClean="0"/>
                  <a:t>が一定量たまると塗料</a:t>
                </a:r>
                <a:r>
                  <a:rPr lang="ja-JP" altLang="en-US" sz="2800" dirty="0"/>
                  <a:t>イオンと</a:t>
                </a:r>
                <a:r>
                  <a:rPr lang="ja-JP" altLang="en-US" sz="2800" dirty="0" smtClean="0"/>
                  <a:t>反応</a:t>
                </a:r>
                <a:endParaRPr lang="en-US" altLang="ja-JP" sz="2800" dirty="0" smtClean="0"/>
              </a:p>
              <a:p>
                <a:pPr marL="0" indent="0">
                  <a:buNone/>
                </a:pPr>
                <a:r>
                  <a:rPr lang="ja-JP" altLang="en-US" sz="2800" dirty="0"/>
                  <a:t>　</a:t>
                </a:r>
                <a:r>
                  <a:rPr lang="ja-JP" altLang="en-US" sz="2800" dirty="0" smtClean="0"/>
                  <a:t>　カソード近傍で</a:t>
                </a:r>
                <a:r>
                  <a:rPr lang="ja-JP" altLang="en-US" sz="2800" b="1" dirty="0" smtClean="0">
                    <a:solidFill>
                      <a:srgbClr val="C00000"/>
                    </a:solidFill>
                  </a:rPr>
                  <a:t>塗料粒子</a:t>
                </a:r>
                <a:r>
                  <a:rPr lang="ja-JP" altLang="en-US" sz="2800" dirty="0" smtClean="0"/>
                  <a:t>が</a:t>
                </a:r>
                <a:r>
                  <a:rPr kumimoji="1" lang="ja-JP" altLang="en-US" sz="2800" dirty="0" smtClean="0"/>
                  <a:t>析出を開始</a:t>
                </a:r>
                <a:endParaRPr kumimoji="1" lang="en-US" altLang="ja-JP" sz="2800" dirty="0" smtClean="0"/>
              </a:p>
              <a:p>
                <a:pPr marL="0" indent="0">
                  <a:buNone/>
                </a:pPr>
                <a:r>
                  <a:rPr lang="ja-JP" altLang="en-US" sz="2800" dirty="0"/>
                  <a:t>　</a:t>
                </a:r>
                <a:r>
                  <a:rPr lang="ja-JP" altLang="en-US" sz="2800" dirty="0" smtClean="0"/>
                  <a:t>　</a:t>
                </a:r>
                <a:endParaRPr kumimoji="1"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187624" y="4581128"/>
                <a:ext cx="6768752" cy="2140719"/>
              </a:xfrm>
              <a:blipFill rotWithShape="1">
                <a:blip r:embed="rId4"/>
                <a:stretch>
                  <a:fillRect l="-3243" t="-568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15</a:t>
            </a:fld>
            <a:endParaRPr lang="ja-JP" altLang="en-US" dirty="0"/>
          </a:p>
        </p:txBody>
      </p:sp>
      <p:sp>
        <p:nvSpPr>
          <p:cNvPr id="56" name="円/楕円 5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塗料</a:t>
            </a:r>
            <a:r>
              <a:rPr kumimoji="1" lang="ja-JP" altLang="en-US" sz="2000" dirty="0" smtClean="0">
                <a:solidFill>
                  <a:srgbClr val="C00000"/>
                </a:solidFill>
              </a:rPr>
              <a:t>粒子</a:t>
            </a:r>
            <a:endParaRPr kumimoji="1" lang="ja-JP" altLang="en-US" sz="2000" dirty="0">
              <a:solidFill>
                <a:srgbClr val="C00000"/>
              </a:solidFill>
            </a:endParaRP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20" name="右矢印 19"/>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9" name="グループ化 8"/>
          <p:cNvGrpSpPr/>
          <p:nvPr/>
        </p:nvGrpSpPr>
        <p:grpSpPr>
          <a:xfrm>
            <a:off x="2766368" y="2728441"/>
            <a:ext cx="2210218" cy="1728192"/>
            <a:chOff x="2217766" y="2204864"/>
            <a:chExt cx="2210218" cy="1728192"/>
          </a:xfrm>
        </p:grpSpPr>
        <p:sp>
          <p:nvSpPr>
            <p:cNvPr id="7" name="円/楕円 6"/>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塗料</a:t>
              </a:r>
              <a:endParaRPr kumimoji="1" lang="en-US" altLang="ja-JP" dirty="0" smtClean="0">
                <a:solidFill>
                  <a:schemeClr val="tx1"/>
                </a:solidFill>
              </a:endParaRPr>
            </a:p>
            <a:p>
              <a:pPr algn="ctr"/>
              <a:r>
                <a:rPr lang="ja-JP" altLang="en-US" dirty="0" smtClean="0">
                  <a:solidFill>
                    <a:schemeClr val="tx1"/>
                  </a:solidFill>
                </a:rPr>
                <a:t>イオン</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6" name="円/楕円 15"/>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16" name="円/楕円 15"/>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5"/>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0"/>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1" name="円/楕円 2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6"/>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2" name="円/楕円 2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7"/>
                  <a:stretch>
                    <a:fillRect l="-1029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円/楕円 35"/>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0"/>
                  <a:stretch>
                    <a:fillRect/>
                  </a:stretch>
                </a:blipFill>
              </p:spPr>
              <p:txBody>
                <a:bodyPr/>
                <a:lstStyle/>
                <a:p>
                  <a:r>
                    <a:rPr lang="ja-JP" altLang="en-US">
                      <a:noFill/>
                    </a:rPr>
                    <a:t> </a:t>
                  </a:r>
                </a:p>
              </p:txBody>
            </p:sp>
          </mc:Fallback>
        </mc:AlternateContent>
      </p:grpSp>
      <p:grpSp>
        <p:nvGrpSpPr>
          <p:cNvPr id="23" name="グループ化 22"/>
          <p:cNvGrpSpPr/>
          <p:nvPr/>
        </p:nvGrpSpPr>
        <p:grpSpPr>
          <a:xfrm>
            <a:off x="716158" y="2261883"/>
            <a:ext cx="1368152" cy="999754"/>
            <a:chOff x="2610396" y="2575755"/>
            <a:chExt cx="1368152" cy="999754"/>
          </a:xfrm>
        </p:grpSpPr>
        <p:sp>
          <p:nvSpPr>
            <p:cNvPr id="24" name="円/楕円 23"/>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塗料</a:t>
              </a:r>
              <a:endParaRPr kumimoji="1" lang="en-US" altLang="ja-JP" dirty="0" smtClean="0">
                <a:solidFill>
                  <a:schemeClr val="tx1"/>
                </a:solidFill>
              </a:endParaRPr>
            </a:p>
            <a:p>
              <a:pPr algn="ctr"/>
              <a:r>
                <a:rPr lang="ja-JP" altLang="en-US" dirty="0" smtClean="0">
                  <a:solidFill>
                    <a:schemeClr val="tx1"/>
                  </a:solidFill>
                </a:rPr>
                <a:t>イオン</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5" name="円/楕円 24"/>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1"/>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2"/>
                  <a:stretch>
                    <a:fillRect l="-1029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円/楕円 26"/>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3"/>
                  <a:stretch>
                    <a:fillRect l="-11940"/>
                  </a:stretch>
                </a:blipFill>
                <a:ln>
                  <a:solidFill>
                    <a:srgbClr val="FFC000"/>
                  </a:solidFill>
                </a:ln>
              </p:spPr>
              <p:txBody>
                <a:bodyPr/>
                <a:lstStyle/>
                <a:p>
                  <a:r>
                    <a:rPr lang="ja-JP" altLang="en-US">
                      <a:noFill/>
                    </a:rPr>
                    <a:t> </a:t>
                  </a:r>
                </a:p>
              </p:txBody>
            </p:sp>
          </mc:Fallback>
        </mc:AlternateContent>
      </p:grpSp>
      <p:cxnSp>
        <p:nvCxnSpPr>
          <p:cNvPr id="34" name="直線矢印コネクタ 33"/>
          <p:cNvCxnSpPr/>
          <p:nvPr/>
        </p:nvCxnSpPr>
        <p:spPr>
          <a:xfrm>
            <a:off x="2084310" y="3283058"/>
            <a:ext cx="903514" cy="440718"/>
          </a:xfrm>
          <a:prstGeom prst="straightConnector1">
            <a:avLst/>
          </a:prstGeom>
          <a:ln w="19050">
            <a:solidFill>
              <a:srgbClr val="00682F"/>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57019" y="3368996"/>
            <a:ext cx="1710725" cy="369332"/>
          </a:xfrm>
          <a:prstGeom prst="rect">
            <a:avLst/>
          </a:prstGeom>
          <a:noFill/>
        </p:spPr>
        <p:txBody>
          <a:bodyPr wrap="none" rtlCol="0">
            <a:spAutoFit/>
          </a:bodyPr>
          <a:lstStyle/>
          <a:p>
            <a:r>
              <a:rPr kumimoji="1" lang="ja-JP" altLang="en-US" dirty="0" smtClean="0"/>
              <a:t>正の電荷をもつ</a:t>
            </a:r>
            <a:endParaRPr kumimoji="1" lang="ja-JP" altLang="en-US" dirty="0"/>
          </a:p>
        </p:txBody>
      </p:sp>
    </p:spTree>
    <p:extLst>
      <p:ext uri="{BB962C8B-B14F-4D97-AF65-F5344CB8AC3E}">
        <p14:creationId xmlns:p14="http://schemas.microsoft.com/office/powerpoint/2010/main" val="399455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smtClean="0"/>
              <a:t>塗</a:t>
            </a:r>
            <a:r>
              <a:rPr lang="ja-JP" altLang="en-US" dirty="0"/>
              <a:t>膜析出</a:t>
            </a:r>
            <a:r>
              <a:rPr lang="ja-JP" altLang="en-US" dirty="0" smtClean="0"/>
              <a:t>メカニズム</a:t>
            </a:r>
            <a:endParaRPr kumimoji="1" lang="ja-JP" altLang="en-US" dirty="0"/>
          </a:p>
        </p:txBody>
      </p:sp>
      <p:sp>
        <p:nvSpPr>
          <p:cNvPr id="3" name="コンテンツ プレースホルダー 2"/>
          <p:cNvSpPr>
            <a:spLocks noGrp="1"/>
          </p:cNvSpPr>
          <p:nvPr>
            <p:ph idx="1"/>
          </p:nvPr>
        </p:nvSpPr>
        <p:spPr>
          <a:xfrm>
            <a:off x="539552" y="4617132"/>
            <a:ext cx="8208912" cy="1044116"/>
          </a:xfrm>
        </p:spPr>
        <p:txBody>
          <a:bodyPr/>
          <a:lstStyle/>
          <a:p>
            <a:pPr marL="0" indent="0">
              <a:buNone/>
            </a:pPr>
            <a:r>
              <a:rPr lang="ja-JP" altLang="en-US" sz="2800" dirty="0" smtClean="0"/>
              <a:t>④</a:t>
            </a:r>
            <a:r>
              <a:rPr lang="ja-JP" altLang="en-US" sz="2800" dirty="0" smtClean="0">
                <a:solidFill>
                  <a:srgbClr val="C00000"/>
                </a:solidFill>
              </a:rPr>
              <a:t>塗料</a:t>
            </a:r>
            <a:r>
              <a:rPr lang="ja-JP" altLang="en-US" sz="2800" dirty="0">
                <a:solidFill>
                  <a:srgbClr val="C00000"/>
                </a:solidFill>
              </a:rPr>
              <a:t>粒子</a:t>
            </a:r>
            <a:r>
              <a:rPr lang="ja-JP" altLang="en-US" sz="2800" dirty="0"/>
              <a:t>の多くはカソード面</a:t>
            </a:r>
            <a:r>
              <a:rPr lang="ja-JP" altLang="en-US" sz="2800" dirty="0" smtClean="0"/>
              <a:t>に</a:t>
            </a:r>
            <a:r>
              <a:rPr lang="ja-JP" altLang="en-US" sz="2800" dirty="0"/>
              <a:t>付着</a:t>
            </a:r>
            <a:r>
              <a:rPr lang="ja-JP" altLang="en-US" sz="2800" dirty="0" smtClean="0"/>
              <a:t>して塗膜となる．</a:t>
            </a:r>
            <a:endParaRPr lang="en-US" altLang="ja-JP" sz="2800" dirty="0"/>
          </a:p>
          <a:p>
            <a:pPr marL="0" indent="0">
              <a:buNone/>
            </a:pPr>
            <a:r>
              <a:rPr lang="ja-JP" altLang="en-US" sz="2800" dirty="0" smtClean="0"/>
              <a:t>⑤</a:t>
            </a:r>
            <a:r>
              <a:rPr lang="ja-JP" altLang="en-US" sz="2800" dirty="0" smtClean="0">
                <a:solidFill>
                  <a:srgbClr val="C00000"/>
                </a:solidFill>
              </a:rPr>
              <a:t>塗料粒子</a:t>
            </a:r>
            <a:r>
              <a:rPr lang="ja-JP" altLang="en-US" sz="2800" dirty="0" smtClean="0"/>
              <a:t>の</a:t>
            </a:r>
            <a:r>
              <a:rPr lang="ja-JP" altLang="en-US" sz="2800" dirty="0"/>
              <a:t>一部</a:t>
            </a:r>
            <a:r>
              <a:rPr lang="ja-JP" altLang="en-US" sz="2800" dirty="0" smtClean="0"/>
              <a:t>は付着せずに</a:t>
            </a:r>
            <a:r>
              <a:rPr lang="ja-JP" altLang="en-US" sz="2800" dirty="0" smtClean="0">
                <a:solidFill>
                  <a:srgbClr val="FF0000"/>
                </a:solidFill>
              </a:rPr>
              <a:t>拡散し，再溶解</a:t>
            </a:r>
            <a:r>
              <a:rPr lang="ja-JP" altLang="en-US" sz="2800" dirty="0" smtClean="0"/>
              <a:t>する．</a:t>
            </a:r>
            <a:endParaRPr kumimoji="1" lang="en-US" altLang="ja-JP" sz="2800" u="sng" dirty="0" smtClean="0"/>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16</a:t>
            </a:fld>
            <a:endParaRPr lang="ja-JP" altLang="en-US" dirty="0"/>
          </a:p>
        </p:txBody>
      </p:sp>
      <p:sp>
        <p:nvSpPr>
          <p:cNvPr id="56" name="円/楕円 5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塗料</a:t>
            </a:r>
            <a:r>
              <a:rPr kumimoji="1" lang="ja-JP" altLang="en-US" sz="2000" dirty="0" smtClean="0">
                <a:solidFill>
                  <a:srgbClr val="C00000"/>
                </a:solidFill>
              </a:rPr>
              <a:t>粒子</a:t>
            </a:r>
            <a:endParaRPr kumimoji="1" lang="ja-JP" altLang="en-US" sz="2000" dirty="0">
              <a:solidFill>
                <a:srgbClr val="C00000"/>
              </a:solidFill>
            </a:endParaRP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smtClean="0"/>
              <a:t>カソード</a:t>
            </a:r>
            <a:endParaRPr kumimoji="1" lang="ja-JP" altLang="en-US" dirty="0"/>
          </a:p>
        </p:txBody>
      </p:sp>
      <p:sp>
        <p:nvSpPr>
          <p:cNvPr id="17" name="右矢印 16"/>
          <p:cNvSpPr/>
          <p:nvPr/>
        </p:nvSpPr>
        <p:spPr>
          <a:xfrm rot="2642698">
            <a:off x="5506455" y="2609510"/>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0" name="円/楕円 19"/>
              <p:cNvSpPr/>
              <p:nvPr/>
            </p:nvSpPr>
            <p:spPr>
              <a:xfrm>
                <a:off x="5780630" y="2960548"/>
                <a:ext cx="915606" cy="4943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ja-JP" altLang="en-US" sz="2000" i="0" smtClean="0">
                          <a:solidFill>
                            <a:srgbClr val="C00000"/>
                          </a:solidFill>
                          <a:latin typeface="Cambria Math"/>
                        </a:rPr>
                        <m:t>塗</m:t>
                      </m:r>
                      <m:r>
                        <a:rPr lang="ja-JP" altLang="en-US" sz="2000" b="0" i="0" smtClean="0">
                          <a:solidFill>
                            <a:srgbClr val="C00000"/>
                          </a:solidFill>
                          <a:latin typeface="Cambria Math"/>
                        </a:rPr>
                        <m:t>膜</m:t>
                      </m:r>
                    </m:oMath>
                  </m:oMathPara>
                </a14:m>
                <a:endParaRPr kumimoji="1" lang="ja-JP" altLang="en-US" sz="2000" dirty="0">
                  <a:solidFill>
                    <a:srgbClr val="C00000"/>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960548"/>
                <a:ext cx="915606" cy="494351"/>
              </a:xfrm>
              <a:prstGeom prst="ellipse">
                <a:avLst/>
              </a:prstGeom>
              <a:blipFill rotWithShape="1">
                <a:blip r:embed="rId9"/>
                <a:stretch>
                  <a:fillRect/>
                </a:stretch>
              </a:blipFill>
              <a:ln>
                <a:solidFill>
                  <a:srgbClr val="00B050"/>
                </a:solidFill>
              </a:ln>
            </p:spPr>
            <p:txBody>
              <a:bodyPr/>
              <a:lstStyle/>
              <a:p>
                <a:r>
                  <a:rPr lang="ja-JP" altLang="en-US">
                    <a:noFill/>
                  </a:rPr>
                  <a:t> </a:t>
                </a:r>
              </a:p>
            </p:txBody>
          </p:sp>
        </mc:Fallback>
      </mc:AlternateContent>
      <p:sp>
        <p:nvSpPr>
          <p:cNvPr id="10" name="フリーフォーム 9"/>
          <p:cNvSpPr/>
          <p:nvPr/>
        </p:nvSpPr>
        <p:spPr>
          <a:xfrm>
            <a:off x="2348344" y="2760207"/>
            <a:ext cx="2517133" cy="888762"/>
          </a:xfrm>
          <a:custGeom>
            <a:avLst/>
            <a:gdLst>
              <a:gd name="connsiteX0" fmla="*/ 2171700 w 2666770"/>
              <a:gd name="connsiteY0" fmla="*/ 0 h 872258"/>
              <a:gd name="connsiteX1" fmla="*/ 2514600 w 2666770"/>
              <a:gd name="connsiteY1" fmla="*/ 820882 h 872258"/>
              <a:gd name="connsiteX2" fmla="*/ 0 w 2666770"/>
              <a:gd name="connsiteY2" fmla="*/ 716973 h 872258"/>
              <a:gd name="connsiteX0" fmla="*/ 2171700 w 2517133"/>
              <a:gd name="connsiteY0" fmla="*/ 0 h 888762"/>
              <a:gd name="connsiteX1" fmla="*/ 2306782 w 2517133"/>
              <a:gd name="connsiteY1" fmla="*/ 841664 h 888762"/>
              <a:gd name="connsiteX2" fmla="*/ 0 w 2517133"/>
              <a:gd name="connsiteY2" fmla="*/ 716973 h 888762"/>
            </a:gdLst>
            <a:ahLst/>
            <a:cxnLst>
              <a:cxn ang="0">
                <a:pos x="connsiteX0" y="connsiteY0"/>
              </a:cxn>
              <a:cxn ang="0">
                <a:pos x="connsiteX1" y="connsiteY1"/>
              </a:cxn>
              <a:cxn ang="0">
                <a:pos x="connsiteX2" y="connsiteY2"/>
              </a:cxn>
            </a:cxnLst>
            <a:rect l="l" t="t" r="r" b="b"/>
            <a:pathLst>
              <a:path w="2517133" h="888762">
                <a:moveTo>
                  <a:pt x="2171700" y="0"/>
                </a:moveTo>
                <a:cubicBezTo>
                  <a:pt x="2524125" y="350693"/>
                  <a:pt x="2668732" y="722169"/>
                  <a:pt x="2306782" y="841664"/>
                </a:cubicBezTo>
                <a:cubicBezTo>
                  <a:pt x="1944832" y="961159"/>
                  <a:pt x="1076325" y="828675"/>
                  <a:pt x="0" y="716973"/>
                </a:cubicBezTo>
              </a:path>
            </a:pathLst>
          </a:custGeom>
          <a:noFill/>
          <a:ln w="38100">
            <a:solidFill>
              <a:srgbClr val="FF0000"/>
            </a:solidFill>
            <a:prstDash val="sysDot"/>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テキスト ボックス 20"/>
          <p:cNvSpPr txBox="1"/>
          <p:nvPr/>
        </p:nvSpPr>
        <p:spPr>
          <a:xfrm>
            <a:off x="592539" y="1857018"/>
            <a:ext cx="1595309" cy="707886"/>
          </a:xfrm>
          <a:prstGeom prst="rect">
            <a:avLst/>
          </a:prstGeom>
          <a:noFill/>
        </p:spPr>
        <p:txBody>
          <a:bodyPr wrap="none" rtlCol="0">
            <a:spAutoFit/>
          </a:bodyPr>
          <a:lstStyle/>
          <a:p>
            <a:pPr algn="ctr"/>
            <a:r>
              <a:rPr kumimoji="1" lang="ja-JP" altLang="en-US" sz="2000" dirty="0" smtClean="0">
                <a:solidFill>
                  <a:srgbClr val="FF0000"/>
                </a:solidFill>
              </a:rPr>
              <a:t>一部は</a:t>
            </a:r>
            <a:endParaRPr kumimoji="1" lang="en-US" altLang="ja-JP" sz="2000" dirty="0" smtClean="0">
              <a:solidFill>
                <a:srgbClr val="FF0000"/>
              </a:solidFill>
            </a:endParaRPr>
          </a:p>
          <a:p>
            <a:pPr algn="ctr"/>
            <a:r>
              <a:rPr kumimoji="1" lang="ja-JP" altLang="en-US" sz="2000" dirty="0" smtClean="0">
                <a:solidFill>
                  <a:srgbClr val="FF0000"/>
                </a:solidFill>
              </a:rPr>
              <a:t>拡散・再溶解</a:t>
            </a:r>
            <a:endParaRPr lang="ja-JP" altLang="en-US" sz="2000" dirty="0">
              <a:solidFill>
                <a:srgbClr val="FF0000"/>
              </a:solidFill>
            </a:endParaRPr>
          </a:p>
        </p:txBody>
      </p:sp>
      <p:sp>
        <p:nvSpPr>
          <p:cNvPr id="9" name="テキスト ボックス 8"/>
          <p:cNvSpPr txBox="1"/>
          <p:nvPr/>
        </p:nvSpPr>
        <p:spPr>
          <a:xfrm>
            <a:off x="4492608" y="5301208"/>
            <a:ext cx="184730" cy="523220"/>
          </a:xfrm>
          <a:prstGeom prst="rect">
            <a:avLst/>
          </a:prstGeom>
          <a:noFill/>
        </p:spPr>
        <p:txBody>
          <a:bodyPr wrap="none" rtlCol="0">
            <a:spAutoFit/>
          </a:bodyPr>
          <a:lstStyle/>
          <a:p>
            <a:pPr algn="ctr"/>
            <a:endParaRPr lang="en-US" altLang="ja-JP" sz="2800" u="sng" dirty="0"/>
          </a:p>
        </p:txBody>
      </p:sp>
      <p:grpSp>
        <p:nvGrpSpPr>
          <p:cNvPr id="22" name="グループ化 21"/>
          <p:cNvGrpSpPr/>
          <p:nvPr/>
        </p:nvGrpSpPr>
        <p:grpSpPr>
          <a:xfrm>
            <a:off x="755576" y="2717278"/>
            <a:ext cx="1368152" cy="999754"/>
            <a:chOff x="2610396" y="2575755"/>
            <a:chExt cx="1368152" cy="999754"/>
          </a:xfrm>
        </p:grpSpPr>
        <p:sp>
          <p:nvSpPr>
            <p:cNvPr id="23" name="円/楕円 22"/>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塗料</a:t>
              </a:r>
              <a:endParaRPr kumimoji="1" lang="en-US" altLang="ja-JP" dirty="0" smtClean="0">
                <a:solidFill>
                  <a:schemeClr val="tx1"/>
                </a:solidFill>
              </a:endParaRPr>
            </a:p>
            <a:p>
              <a:pPr algn="ctr"/>
              <a:r>
                <a:rPr lang="ja-JP" altLang="en-US" dirty="0" smtClean="0">
                  <a:solidFill>
                    <a:schemeClr val="tx1"/>
                  </a:solidFill>
                </a:rPr>
                <a:t>イオン</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4" name="円/楕円 23"/>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4" name="円/楕円 23"/>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0"/>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円/楕円 24"/>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1"/>
                  <a:stretch>
                    <a:fillRect l="-11940"/>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R</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2"/>
                  <a:stretch>
                    <a:fillRect l="-11940"/>
                  </a:stretch>
                </a:blipFill>
                <a:ln>
                  <a:solidFill>
                    <a:srgbClr val="FFC000"/>
                  </a:solidFill>
                </a:ln>
              </p:spPr>
              <p:txBody>
                <a:bodyPr/>
                <a:lstStyle/>
                <a:p>
                  <a:r>
                    <a:rPr lang="ja-JP" altLang="en-US">
                      <a:noFill/>
                    </a:rPr>
                    <a:t> </a:t>
                  </a:r>
                </a:p>
              </p:txBody>
            </p:sp>
          </mc:Fallback>
        </mc:AlternateContent>
      </p:grpSp>
      <p:sp>
        <p:nvSpPr>
          <p:cNvPr id="5" name="テキスト ボックス 4"/>
          <p:cNvSpPr txBox="1"/>
          <p:nvPr/>
        </p:nvSpPr>
        <p:spPr>
          <a:xfrm>
            <a:off x="1691680" y="5824428"/>
            <a:ext cx="5745484" cy="461665"/>
          </a:xfrm>
          <a:prstGeom prst="rect">
            <a:avLst/>
          </a:prstGeom>
          <a:noFill/>
        </p:spPr>
        <p:txBody>
          <a:bodyPr wrap="none" rtlCol="0">
            <a:spAutoFit/>
          </a:bodyPr>
          <a:lstStyle/>
          <a:p>
            <a:r>
              <a:rPr kumimoji="1" lang="ja-JP" altLang="en-US" sz="2400" dirty="0" smtClean="0">
                <a:solidFill>
                  <a:schemeClr val="bg2"/>
                </a:solidFill>
              </a:rPr>
              <a:t>以上を考慮して塗膜析出モデルを構築する</a:t>
            </a:r>
            <a:endParaRPr kumimoji="1" lang="ja-JP" altLang="en-US" sz="2400" dirty="0">
              <a:solidFill>
                <a:schemeClr val="bg2"/>
              </a:solidFill>
            </a:endParaRPr>
          </a:p>
        </p:txBody>
      </p:sp>
    </p:spTree>
    <p:extLst>
      <p:ext uri="{BB962C8B-B14F-4D97-AF65-F5344CB8AC3E}">
        <p14:creationId xmlns:p14="http://schemas.microsoft.com/office/powerpoint/2010/main" val="119453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提案：塗膜析出モデル</a:t>
            </a:r>
            <a:endParaRPr kumimoji="1" lang="ja-JP" altLang="en-US" dirty="0"/>
          </a:p>
        </p:txBody>
      </p:sp>
      <p:sp>
        <p:nvSpPr>
          <p:cNvPr id="3" name="コンテンツ プレースホルダー 2"/>
          <p:cNvSpPr>
            <a:spLocks noGrp="1"/>
          </p:cNvSpPr>
          <p:nvPr>
            <p:ph idx="1"/>
          </p:nvPr>
        </p:nvSpPr>
        <p:spPr>
          <a:xfrm>
            <a:off x="228717" y="911498"/>
            <a:ext cx="8771267" cy="5613846"/>
          </a:xfrm>
        </p:spPr>
        <p:txBody>
          <a:bodyPr/>
          <a:lstStyle/>
          <a:p>
            <a:pPr marL="0" indent="0">
              <a:buNone/>
            </a:pPr>
            <a:endParaRPr lang="en-US" altLang="ja-JP" sz="2400" i="1" dirty="0" smtClean="0">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751" y="1125144"/>
            <a:ext cx="5453538" cy="3448061"/>
          </a:xfrm>
          <a:prstGeom prst="rect">
            <a:avLst/>
          </a:prstGeom>
        </p:spPr>
      </p:pic>
      <p:sp>
        <p:nvSpPr>
          <p:cNvPr id="14" name="テキスト ボックス 13"/>
          <p:cNvSpPr txBox="1"/>
          <p:nvPr/>
        </p:nvSpPr>
        <p:spPr>
          <a:xfrm>
            <a:off x="228717" y="757153"/>
            <a:ext cx="1678987" cy="1015663"/>
          </a:xfrm>
          <a:prstGeom prst="rect">
            <a:avLst/>
          </a:prstGeom>
          <a:noFill/>
          <a:ln>
            <a:solidFill>
              <a:schemeClr val="tx1"/>
            </a:solidFill>
          </a:ln>
        </p:spPr>
        <p:txBody>
          <a:bodyPr wrap="square" rtlCol="0">
            <a:spAutoFit/>
          </a:bodyPr>
          <a:lstStyle/>
          <a:p>
            <a:r>
              <a:rPr kumimoji="1" lang="ja-JP" altLang="en-US" sz="2000" dirty="0" smtClean="0"/>
              <a:t>電流を</a:t>
            </a:r>
            <a:endParaRPr kumimoji="1" lang="en-US" altLang="ja-JP" sz="2000" dirty="0" smtClean="0"/>
          </a:p>
          <a:p>
            <a:r>
              <a:rPr kumimoji="1" lang="ja-JP" altLang="en-US" sz="2000" dirty="0" smtClean="0"/>
              <a:t>水の流れに</a:t>
            </a:r>
            <a:endParaRPr kumimoji="1" lang="en-US" altLang="ja-JP" sz="2000" dirty="0" smtClean="0"/>
          </a:p>
          <a:p>
            <a:r>
              <a:rPr kumimoji="1" lang="ja-JP" altLang="en-US" sz="2000" dirty="0" smtClean="0"/>
              <a:t>例えた図</a:t>
            </a:r>
            <a:endParaRPr kumimoji="1" lang="ja-JP" altLang="en-US" sz="2000"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2843808" y="1340768"/>
                <a:ext cx="936103" cy="400110"/>
              </a:xfrm>
              <a:prstGeom prst="rect">
                <a:avLst/>
              </a:prstGeom>
              <a:noFill/>
            </p:spPr>
            <p:txBody>
              <a:bodyPr wrap="square" rtlCol="0">
                <a:spAutoFit/>
              </a:bodyPr>
              <a:lstStyle/>
              <a:p>
                <a:r>
                  <a:rPr lang="ja-JP" altLang="en-US" sz="2000" dirty="0"/>
                  <a:t>↓</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𝑗</m:t>
                        </m:r>
                      </m:e>
                      <m:sub>
                        <m:r>
                          <m:rPr>
                            <m:sty m:val="p"/>
                          </m:rPr>
                          <a:rPr lang="en-US" altLang="ja-JP" sz="2000" b="0" i="0" smtClean="0">
                            <a:latin typeface="Cambria Math"/>
                          </a:rPr>
                          <m:t>cat</m:t>
                        </m:r>
                      </m:sub>
                    </m:sSub>
                  </m:oMath>
                </a14:m>
                <a:endParaRPr kumimoji="1" lang="en-US" altLang="ja-JP" sz="2000" dirty="0" smtClean="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843808" y="1340768"/>
                <a:ext cx="936103" cy="400110"/>
              </a:xfrm>
              <a:prstGeom prst="rect">
                <a:avLst/>
              </a:prstGeom>
              <a:blipFill rotWithShape="1">
                <a:blip r:embed="rId5"/>
                <a:stretch>
                  <a:fillRect l="-7190" t="-10606" b="-22727"/>
                </a:stretch>
              </a:blipFill>
            </p:spPr>
            <p:txBody>
              <a:bodyPr/>
              <a:lstStyle/>
              <a:p>
                <a:r>
                  <a:rPr lang="ja-JP" altLang="en-US">
                    <a:noFill/>
                  </a:rPr>
                  <a:t> </a:t>
                </a:r>
              </a:p>
            </p:txBody>
          </p:sp>
        </mc:Fallback>
      </mc:AlternateContent>
      <p:sp>
        <p:nvSpPr>
          <p:cNvPr id="17" name="テキスト ボックス 16"/>
          <p:cNvSpPr txBox="1"/>
          <p:nvPr/>
        </p:nvSpPr>
        <p:spPr>
          <a:xfrm>
            <a:off x="7164289" y="3707520"/>
            <a:ext cx="1781003" cy="707886"/>
          </a:xfrm>
          <a:prstGeom prst="rect">
            <a:avLst/>
          </a:prstGeom>
          <a:noFill/>
        </p:spPr>
        <p:txBody>
          <a:bodyPr wrap="square" rtlCol="0">
            <a:spAutoFit/>
          </a:bodyPr>
          <a:lstStyle/>
          <a:p>
            <a:r>
              <a:rPr kumimoji="1" lang="ja-JP" altLang="en-US" sz="2000" dirty="0" smtClean="0"/>
              <a:t>塗膜の析出に</a:t>
            </a:r>
            <a:endParaRPr kumimoji="1" lang="en-US" altLang="ja-JP" sz="2000" dirty="0" smtClean="0"/>
          </a:p>
          <a:p>
            <a:r>
              <a:rPr kumimoji="1" lang="ja-JP" altLang="en-US" sz="2000" dirty="0" smtClean="0"/>
              <a:t>使われる</a:t>
            </a:r>
            <a:endParaRPr kumimoji="1" lang="ja-JP" altLang="en-US" sz="2000"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2670054" y="2668850"/>
                <a:ext cx="71829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buf</m:t>
                          </m:r>
                        </m:sub>
                      </m:sSub>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670054" y="2668850"/>
                <a:ext cx="718297" cy="400110"/>
              </a:xfrm>
              <a:prstGeom prst="rect">
                <a:avLst/>
              </a:prstGeom>
              <a:blipFill rotWithShape="1">
                <a:blip r:embed="rId6"/>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958172" y="2458030"/>
                <a:ext cx="720815" cy="42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cap</m:t>
                          </m:r>
                        </m:sub>
                      </m:sSub>
                    </m:oMath>
                  </m:oMathPara>
                </a14:m>
                <a:endParaRPr kumimoji="1" lang="ja-JP" altLang="en-US" sz="20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958172" y="2458030"/>
                <a:ext cx="720815" cy="427425"/>
              </a:xfrm>
              <a:prstGeom prst="rect">
                <a:avLst/>
              </a:prstGeom>
              <a:blipFill rotWithShape="1">
                <a:blip r:embed="rId7"/>
                <a:stretch>
                  <a:fillRect b="-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4788024" y="3789040"/>
                <a:ext cx="65841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eff</m:t>
                          </m:r>
                        </m:sub>
                      </m:sSub>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88024" y="3789040"/>
                <a:ext cx="658419" cy="400110"/>
              </a:xfrm>
              <a:prstGeom prst="rect">
                <a:avLst/>
              </a:prstGeom>
              <a:blipFill rotWithShape="1">
                <a:blip r:embed="rId8"/>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689572" y="3481264"/>
                <a:ext cx="2132882" cy="677108"/>
              </a:xfrm>
              <a:prstGeom prst="rect">
                <a:avLst/>
              </a:prstGeom>
              <a:noFill/>
            </p:spPr>
            <p:txBody>
              <a:bodyPr wrap="square" rtlCol="0">
                <a:spAutoFit/>
              </a:bodyPr>
              <a:lstStyle/>
              <a:p>
                <a:pPr algn="ctr"/>
                <a:r>
                  <a:rPr kumimoji="1" lang="ja-JP" altLang="en-US" dirty="0" smtClean="0"/>
                  <a:t>拡散消費電流密度</a:t>
                </a:r>
                <a:endParaRPr kumimoji="1" lang="en-US" altLang="ja-JP" dirty="0" smtClean="0"/>
              </a:p>
              <a:p>
                <a:pPr algn="ct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dif</m:t>
                          </m:r>
                        </m:sub>
                      </m:sSub>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cat</m:t>
                          </m:r>
                        </m:sub>
                      </m:sSub>
                      <m:r>
                        <a:rPr kumimoji="1" lang="en-US" altLang="ja-JP" sz="2000" b="0" i="1" smtClean="0">
                          <a:latin typeface="Cambria Math"/>
                        </a:rPr>
                        <m:t>,</m:t>
                      </m:r>
                      <m:r>
                        <a:rPr kumimoji="1" lang="en-US" altLang="ja-JP" sz="2000" b="0" i="1" smtClean="0">
                          <a:latin typeface="Cambria Math"/>
                        </a:rPr>
                        <m:t>h</m:t>
                      </m:r>
                      <m:r>
                        <a:rPr kumimoji="1" lang="en-US" altLang="ja-JP" sz="2000" b="0" i="1" smtClean="0">
                          <a:latin typeface="Cambria Math"/>
                        </a:rPr>
                        <m:t>)</m:t>
                      </m:r>
                    </m:oMath>
                  </m:oMathPara>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89572" y="3481264"/>
                <a:ext cx="2132882" cy="677108"/>
              </a:xfrm>
              <a:prstGeom prst="rect">
                <a:avLst/>
              </a:prstGeom>
              <a:blipFill rotWithShape="1">
                <a:blip r:embed="rId9"/>
                <a:stretch>
                  <a:fillRect t="-4505" b="-9910"/>
                </a:stretch>
              </a:blipFill>
            </p:spPr>
            <p:txBody>
              <a:bodyPr/>
              <a:lstStyle/>
              <a:p>
                <a:r>
                  <a:rPr lang="ja-JP" altLang="en-US">
                    <a:noFill/>
                  </a:rPr>
                  <a:t> </a:t>
                </a:r>
              </a:p>
            </p:txBody>
          </p:sp>
        </mc:Fallback>
      </mc:AlternateContent>
      <p:pic>
        <p:nvPicPr>
          <p:cNvPr id="32" name="図 3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156176" y="1412776"/>
            <a:ext cx="2448272" cy="1656184"/>
          </a:xfrm>
          <a:prstGeom prst="rect">
            <a:avLst/>
          </a:prstGeom>
        </p:spPr>
      </p:pic>
      <p:sp>
        <p:nvSpPr>
          <p:cNvPr id="6" name="テキスト ボックス 5"/>
          <p:cNvSpPr txBox="1"/>
          <p:nvPr/>
        </p:nvSpPr>
        <p:spPr>
          <a:xfrm>
            <a:off x="3059832" y="1125144"/>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p:sp>
        <p:nvSpPr>
          <p:cNvPr id="8" name="テキスト ボックス 7"/>
          <p:cNvSpPr txBox="1"/>
          <p:nvPr/>
        </p:nvSpPr>
        <p:spPr>
          <a:xfrm>
            <a:off x="35496" y="2276872"/>
            <a:ext cx="1770036" cy="276999"/>
          </a:xfrm>
          <a:prstGeom prst="rect">
            <a:avLst/>
          </a:prstGeom>
          <a:noFill/>
        </p:spPr>
        <p:txBody>
          <a:bodyPr wrap="none" rtlCol="0">
            <a:spAutoFit/>
          </a:bodyPr>
          <a:lstStyle/>
          <a:p>
            <a:r>
              <a:rPr lang="ja-JP" altLang="en-US" sz="1200" dirty="0"/>
              <a:t>バッファ</a:t>
            </a:r>
            <a:r>
              <a:rPr lang="ja-JP" altLang="en-US" sz="1200" dirty="0" smtClean="0"/>
              <a:t>電荷面</a:t>
            </a:r>
            <a:r>
              <a:rPr lang="ja-JP" altLang="en-US" sz="1200" dirty="0"/>
              <a:t>密度容量</a:t>
            </a:r>
            <a:endParaRPr kumimoji="1" lang="ja-JP" altLang="en-US" sz="1200" dirty="0"/>
          </a:p>
        </p:txBody>
      </p:sp>
      <p:sp>
        <p:nvSpPr>
          <p:cNvPr id="9" name="正方形/長方形 8"/>
          <p:cNvSpPr/>
          <p:nvPr/>
        </p:nvSpPr>
        <p:spPr>
          <a:xfrm>
            <a:off x="2317652" y="2503929"/>
            <a:ext cx="1462260" cy="276999"/>
          </a:xfrm>
          <a:prstGeom prst="rect">
            <a:avLst/>
          </a:prstGeom>
        </p:spPr>
        <p:txBody>
          <a:bodyPr wrap="none">
            <a:spAutoFit/>
          </a:bodyPr>
          <a:lstStyle/>
          <a:p>
            <a:r>
              <a:rPr lang="ja-JP" altLang="en-US" sz="1200" dirty="0"/>
              <a:t>バッファ電荷面密度</a:t>
            </a:r>
          </a:p>
        </p:txBody>
      </p:sp>
      <p:sp>
        <p:nvSpPr>
          <p:cNvPr id="11" name="正方形/長方形 10"/>
          <p:cNvSpPr/>
          <p:nvPr/>
        </p:nvSpPr>
        <p:spPr>
          <a:xfrm>
            <a:off x="4486291" y="3569020"/>
            <a:ext cx="1261884" cy="276999"/>
          </a:xfrm>
          <a:prstGeom prst="rect">
            <a:avLst/>
          </a:prstGeom>
        </p:spPr>
        <p:txBody>
          <a:bodyPr wrap="none">
            <a:spAutoFit/>
          </a:bodyPr>
          <a:lstStyle/>
          <a:p>
            <a:r>
              <a:rPr lang="zh-TW" altLang="en-US" sz="1200" dirty="0"/>
              <a:t>有効電荷面密度</a:t>
            </a:r>
            <a:endParaRPr lang="ja-JP" altLang="en-US" sz="1200" dirty="0"/>
          </a:p>
        </p:txBody>
      </p:sp>
      <p:sp>
        <p:nvSpPr>
          <p:cNvPr id="10" name="テキスト ボックス 9"/>
          <p:cNvSpPr txBox="1"/>
          <p:nvPr/>
        </p:nvSpPr>
        <p:spPr>
          <a:xfrm>
            <a:off x="1619672" y="4830251"/>
            <a:ext cx="6700873" cy="830997"/>
          </a:xfrm>
          <a:prstGeom prst="rect">
            <a:avLst/>
          </a:prstGeom>
          <a:noFill/>
        </p:spPr>
        <p:txBody>
          <a:bodyPr wrap="none" rtlCol="0">
            <a:spAutoFit/>
          </a:bodyPr>
          <a:lstStyle/>
          <a:p>
            <a:r>
              <a:rPr kumimoji="1" lang="ja-JP" altLang="en-US" sz="2400" dirty="0" smtClean="0"/>
              <a:t>提案した塗膜析出モデルにおいて</a:t>
            </a:r>
            <a:endParaRPr kumimoji="1" lang="en-US" altLang="ja-JP" sz="2400" dirty="0" smtClean="0"/>
          </a:p>
          <a:p>
            <a:r>
              <a:rPr lang="ja-JP" altLang="en-US" sz="2400" dirty="0" smtClean="0"/>
              <a:t>電流から塗膜の析出量を算出する手法を説明する</a:t>
            </a:r>
            <a:endParaRPr kumimoji="1" lang="ja-JP" altLang="en-US" sz="2400" dirty="0"/>
          </a:p>
        </p:txBody>
      </p:sp>
    </p:spTree>
    <p:extLst>
      <p:ext uri="{BB962C8B-B14F-4D97-AF65-F5344CB8AC3E}">
        <p14:creationId xmlns:p14="http://schemas.microsoft.com/office/powerpoint/2010/main" val="199953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提案：塗膜析出モデル</a:t>
            </a:r>
            <a:endParaRPr kumimoji="1" lang="ja-JP" altLang="en-US" dirty="0"/>
          </a:p>
        </p:txBody>
      </p:sp>
      <p:sp>
        <p:nvSpPr>
          <p:cNvPr id="3" name="コンテンツ プレースホルダー 2"/>
          <p:cNvSpPr>
            <a:spLocks noGrp="1"/>
          </p:cNvSpPr>
          <p:nvPr>
            <p:ph idx="1"/>
          </p:nvPr>
        </p:nvSpPr>
        <p:spPr>
          <a:xfrm>
            <a:off x="1475656" y="911498"/>
            <a:ext cx="7524328" cy="5613846"/>
          </a:xfrm>
        </p:spPr>
        <p:txBody>
          <a:bodyPr/>
          <a:lstStyle/>
          <a:p>
            <a:pPr marL="0" indent="0">
              <a:buNone/>
            </a:pPr>
            <a:endParaRPr lang="en-US" altLang="ja-JP" sz="2400" i="1" dirty="0" smtClean="0">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buNone/>
            </a:pPr>
            <a:r>
              <a:rPr lang="ja-JP" altLang="en-US" sz="2400" dirty="0" smtClean="0"/>
              <a:t>まず電流が流れると最初のタンクに水が溜まる</a:t>
            </a:r>
            <a:endParaRPr lang="en-US" altLang="ja-JP" sz="2400" dirty="0" smtClean="0"/>
          </a:p>
          <a:p>
            <a:pPr marL="0" indent="0">
              <a:buNone/>
            </a:pPr>
            <a:r>
              <a:rPr lang="ja-JP" altLang="en-US" sz="2400" dirty="0" smtClean="0"/>
              <a:t>タンクはカソード境界層</a:t>
            </a:r>
            <a:endParaRPr lang="en-US" altLang="ja-JP" sz="24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751" y="1125144"/>
            <a:ext cx="5453538" cy="3448061"/>
          </a:xfrm>
          <a:prstGeom prst="rect">
            <a:avLst/>
          </a:prstGeom>
        </p:spPr>
      </p:pic>
      <mc:AlternateContent xmlns:mc="http://schemas.openxmlformats.org/markup-compatibility/2006" xmlns:a14="http://schemas.microsoft.com/office/drawing/2010/main">
        <mc:Choice Requires="a14">
          <p:sp>
            <p:nvSpPr>
              <p:cNvPr id="15" name="テキスト ボックス 14"/>
              <p:cNvSpPr txBox="1"/>
              <p:nvPr/>
            </p:nvSpPr>
            <p:spPr>
              <a:xfrm>
                <a:off x="2843808" y="1340768"/>
                <a:ext cx="936103" cy="400110"/>
              </a:xfrm>
              <a:prstGeom prst="rect">
                <a:avLst/>
              </a:prstGeom>
              <a:noFill/>
            </p:spPr>
            <p:txBody>
              <a:bodyPr wrap="square" rtlCol="0">
                <a:spAutoFit/>
              </a:bodyPr>
              <a:lstStyle/>
              <a:p>
                <a:r>
                  <a:rPr lang="ja-JP" altLang="en-US" sz="2000" dirty="0"/>
                  <a:t>↓</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𝑗</m:t>
                        </m:r>
                      </m:e>
                      <m:sub>
                        <m:r>
                          <m:rPr>
                            <m:sty m:val="p"/>
                          </m:rPr>
                          <a:rPr lang="en-US" altLang="ja-JP" sz="2000" b="0" i="0" smtClean="0">
                            <a:latin typeface="Cambria Math"/>
                          </a:rPr>
                          <m:t>cat</m:t>
                        </m:r>
                      </m:sub>
                    </m:sSub>
                  </m:oMath>
                </a14:m>
                <a:endParaRPr kumimoji="1" lang="en-US" altLang="ja-JP" sz="2000" dirty="0" smtClean="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843808" y="1340768"/>
                <a:ext cx="936103" cy="400110"/>
              </a:xfrm>
              <a:prstGeom prst="rect">
                <a:avLst/>
              </a:prstGeom>
              <a:blipFill rotWithShape="1">
                <a:blip r:embed="rId5"/>
                <a:stretch>
                  <a:fillRect l="-7190" t="-10606" b="-22727"/>
                </a:stretch>
              </a:blipFill>
            </p:spPr>
            <p:txBody>
              <a:bodyPr/>
              <a:lstStyle/>
              <a:p>
                <a:r>
                  <a:rPr lang="ja-JP" altLang="en-US">
                    <a:noFill/>
                  </a:rPr>
                  <a:t> </a:t>
                </a:r>
              </a:p>
            </p:txBody>
          </p:sp>
        </mc:Fallback>
      </mc:AlternateContent>
      <p:sp>
        <p:nvSpPr>
          <p:cNvPr id="17" name="テキスト ボックス 16"/>
          <p:cNvSpPr txBox="1"/>
          <p:nvPr/>
        </p:nvSpPr>
        <p:spPr>
          <a:xfrm>
            <a:off x="7164289" y="3707520"/>
            <a:ext cx="1781003" cy="707886"/>
          </a:xfrm>
          <a:prstGeom prst="rect">
            <a:avLst/>
          </a:prstGeom>
          <a:noFill/>
        </p:spPr>
        <p:txBody>
          <a:bodyPr wrap="square" rtlCol="0">
            <a:spAutoFit/>
          </a:bodyPr>
          <a:lstStyle/>
          <a:p>
            <a:r>
              <a:rPr kumimoji="1" lang="ja-JP" altLang="en-US" sz="2000" dirty="0" smtClean="0"/>
              <a:t>塗膜の析出に</a:t>
            </a:r>
            <a:endParaRPr kumimoji="1" lang="en-US" altLang="ja-JP" sz="2000" dirty="0" smtClean="0"/>
          </a:p>
          <a:p>
            <a:r>
              <a:rPr kumimoji="1" lang="ja-JP" altLang="en-US" sz="2000" dirty="0" smtClean="0"/>
              <a:t>使われる</a:t>
            </a:r>
            <a:endParaRPr kumimoji="1" lang="ja-JP" altLang="en-US" sz="2000"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2670054" y="2668850"/>
                <a:ext cx="71829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buf</m:t>
                          </m:r>
                        </m:sub>
                      </m:sSub>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670054" y="2668850"/>
                <a:ext cx="718297" cy="400110"/>
              </a:xfrm>
              <a:prstGeom prst="rect">
                <a:avLst/>
              </a:prstGeom>
              <a:blipFill rotWithShape="1">
                <a:blip r:embed="rId6"/>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958172" y="2458030"/>
                <a:ext cx="720815" cy="42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cap</m:t>
                          </m:r>
                        </m:sub>
                      </m:sSub>
                    </m:oMath>
                  </m:oMathPara>
                </a14:m>
                <a:endParaRPr kumimoji="1" lang="ja-JP" altLang="en-US" sz="20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958172" y="2458030"/>
                <a:ext cx="720815" cy="427425"/>
              </a:xfrm>
              <a:prstGeom prst="rect">
                <a:avLst/>
              </a:prstGeom>
              <a:blipFill rotWithShape="1">
                <a:blip r:embed="rId7"/>
                <a:stretch>
                  <a:fillRect b="-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4788024" y="3789040"/>
                <a:ext cx="65841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eff</m:t>
                          </m:r>
                        </m:sub>
                      </m:sSub>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88024" y="3789040"/>
                <a:ext cx="658419" cy="400110"/>
              </a:xfrm>
              <a:prstGeom prst="rect">
                <a:avLst/>
              </a:prstGeom>
              <a:blipFill rotWithShape="1">
                <a:blip r:embed="rId8"/>
                <a:stretch>
                  <a:fillRect b="-6154"/>
                </a:stretch>
              </a:blipFill>
            </p:spPr>
            <p:txBody>
              <a:bodyPr/>
              <a:lstStyle/>
              <a:p>
                <a:r>
                  <a:rPr lang="ja-JP" altLang="en-US">
                    <a:noFill/>
                  </a:rPr>
                  <a:t> </a:t>
                </a:r>
              </a:p>
            </p:txBody>
          </p:sp>
        </mc:Fallback>
      </mc:AlternateContent>
      <p:sp>
        <p:nvSpPr>
          <p:cNvPr id="23" name="下矢印 22"/>
          <p:cNvSpPr/>
          <p:nvPr/>
        </p:nvSpPr>
        <p:spPr>
          <a:xfrm>
            <a:off x="2555776" y="1125144"/>
            <a:ext cx="288032" cy="8636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テキスト ボックス 23"/>
              <p:cNvSpPr txBox="1"/>
              <p:nvPr/>
            </p:nvSpPr>
            <p:spPr>
              <a:xfrm>
                <a:off x="689572" y="3481264"/>
                <a:ext cx="2132882" cy="677108"/>
              </a:xfrm>
              <a:prstGeom prst="rect">
                <a:avLst/>
              </a:prstGeom>
              <a:noFill/>
            </p:spPr>
            <p:txBody>
              <a:bodyPr wrap="square" rtlCol="0">
                <a:spAutoFit/>
              </a:bodyPr>
              <a:lstStyle/>
              <a:p>
                <a:pPr algn="ctr"/>
                <a:r>
                  <a:rPr kumimoji="1" lang="ja-JP" altLang="en-US" dirty="0" smtClean="0"/>
                  <a:t>拡散消費電流密度</a:t>
                </a:r>
                <a:endParaRPr kumimoji="1" lang="en-US" altLang="ja-JP" dirty="0" smtClean="0"/>
              </a:p>
              <a:p>
                <a:pPr algn="ct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dif</m:t>
                          </m:r>
                        </m:sub>
                      </m:sSub>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cat</m:t>
                          </m:r>
                        </m:sub>
                      </m:sSub>
                      <m:r>
                        <a:rPr kumimoji="1" lang="en-US" altLang="ja-JP" sz="2000" b="0" i="1" smtClean="0">
                          <a:latin typeface="Cambria Math"/>
                        </a:rPr>
                        <m:t>,</m:t>
                      </m:r>
                      <m:r>
                        <a:rPr kumimoji="1" lang="en-US" altLang="ja-JP" sz="2000" b="0" i="1" smtClean="0">
                          <a:latin typeface="Cambria Math"/>
                        </a:rPr>
                        <m:t>h</m:t>
                      </m:r>
                      <m:r>
                        <a:rPr kumimoji="1" lang="en-US" altLang="ja-JP" sz="2000" b="0" i="1" smtClean="0">
                          <a:latin typeface="Cambria Math"/>
                        </a:rPr>
                        <m:t>)</m:t>
                      </m:r>
                    </m:oMath>
                  </m:oMathPara>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89572" y="3481264"/>
                <a:ext cx="2132882" cy="677108"/>
              </a:xfrm>
              <a:prstGeom prst="rect">
                <a:avLst/>
              </a:prstGeom>
              <a:blipFill rotWithShape="1">
                <a:blip r:embed="rId9"/>
                <a:stretch>
                  <a:fillRect t="-4505" b="-9910"/>
                </a:stretch>
              </a:blipFill>
            </p:spPr>
            <p:txBody>
              <a:bodyPr/>
              <a:lstStyle/>
              <a:p>
                <a:r>
                  <a:rPr lang="ja-JP" altLang="en-US">
                    <a:noFill/>
                  </a:rPr>
                  <a:t> </a:t>
                </a:r>
              </a:p>
            </p:txBody>
          </p:sp>
        </mc:Fallback>
      </mc:AlternateContent>
      <p:grpSp>
        <p:nvGrpSpPr>
          <p:cNvPr id="5" name="グループ化 4"/>
          <p:cNvGrpSpPr/>
          <p:nvPr/>
        </p:nvGrpSpPr>
        <p:grpSpPr>
          <a:xfrm>
            <a:off x="6156176" y="1412776"/>
            <a:ext cx="2448272" cy="1656184"/>
            <a:chOff x="2771800" y="656692"/>
            <a:chExt cx="5472608" cy="3600000"/>
          </a:xfrm>
        </p:grpSpPr>
        <p:pic>
          <p:nvPicPr>
            <p:cNvPr id="32" name="図 3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mc:AlternateContent xmlns:mc="http://schemas.openxmlformats.org/markup-compatibility/2006" xmlns:a14="http://schemas.microsoft.com/office/drawing/2010/main">
          <mc:Choice Requires="a14">
            <p:sp>
              <p:nvSpPr>
                <p:cNvPr id="33" name="円/楕円 32"/>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33" name="円/楕円 32"/>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11"/>
                  <a:stretch>
                    <a:fillRect l="-35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円/楕円 33"/>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a:rPr kumimoji="1" lang="en-US" altLang="ja-JP" sz="1000" b="0" i="1" smtClean="0">
                                <a:solidFill>
                                  <a:schemeClr val="tx1"/>
                                </a:solidFill>
                                <a:latin typeface="Cambria Math"/>
                              </a:rPr>
                              <m:t>𝑒</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34" name="円/楕円 33"/>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12"/>
                  <a:stretch>
                    <a:fillRect l="-5556"/>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円/楕円 34"/>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000" i="1" smtClean="0">
                                <a:solidFill>
                                  <a:schemeClr val="tx1"/>
                                </a:solidFill>
                                <a:latin typeface="Cambria Math" panose="02040503050406030204" pitchFamily="18" charset="0"/>
                              </a:rPr>
                            </m:ctrlPr>
                          </m:sSubPr>
                          <m:e>
                            <m:r>
                              <m:rPr>
                                <m:sty m:val="p"/>
                              </m:rPr>
                              <a:rPr kumimoji="1" lang="en-US" altLang="ja-JP" sz="1000" b="0" i="0" smtClean="0">
                                <a:solidFill>
                                  <a:schemeClr val="tx1"/>
                                </a:solidFill>
                                <a:latin typeface="Cambria Math"/>
                              </a:rPr>
                              <m:t>H</m:t>
                            </m:r>
                          </m:e>
                          <m:sub>
                            <m:r>
                              <a:rPr kumimoji="1" lang="en-US" altLang="ja-JP" sz="1000" b="0" i="0" smtClean="0">
                                <a:solidFill>
                                  <a:schemeClr val="tx1"/>
                                </a:solidFill>
                                <a:latin typeface="Cambria Math"/>
                              </a:rPr>
                              <m:t>2</m:t>
                            </m:r>
                          </m:sub>
                        </m:sSub>
                        <m:r>
                          <m:rPr>
                            <m:sty m:val="p"/>
                          </m:rPr>
                          <a:rPr kumimoji="1" lang="en-US" altLang="ja-JP" sz="1000"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35" name="円/楕円 34"/>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13"/>
                  <a:stretch>
                    <a:fillRect l="-1754"/>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円/楕円 35"/>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000" i="1" smtClean="0">
                                <a:solidFill>
                                  <a:schemeClr val="tx1"/>
                                </a:solidFill>
                                <a:latin typeface="Cambria Math" panose="02040503050406030204" pitchFamily="18" charset="0"/>
                              </a:rPr>
                            </m:ctrlPr>
                          </m:sSubPr>
                          <m:e>
                            <m:r>
                              <m:rPr>
                                <m:sty m:val="p"/>
                              </m:rPr>
                              <a:rPr kumimoji="1" lang="en-US" altLang="ja-JP" sz="1000" b="0" i="0" smtClean="0">
                                <a:solidFill>
                                  <a:schemeClr val="tx1"/>
                                </a:solidFill>
                                <a:latin typeface="Cambria Math"/>
                              </a:rPr>
                              <m:t>H</m:t>
                            </m:r>
                          </m:e>
                          <m:sub>
                            <m:r>
                              <a:rPr kumimoji="1" lang="en-US" altLang="ja-JP" sz="1000" b="0" i="0" smtClean="0">
                                <a:solidFill>
                                  <a:schemeClr val="tx1"/>
                                </a:solidFill>
                                <a:latin typeface="Cambria Math"/>
                              </a:rPr>
                              <m:t>2</m:t>
                            </m:r>
                          </m:sub>
                        </m:sSub>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14"/>
                  <a:stretch>
                    <a:fillRect l="-13889"/>
                  </a:stretch>
                </a:blipFill>
                <a:ln>
                  <a:solidFill>
                    <a:schemeClr val="tx1"/>
                  </a:solidFill>
                </a:ln>
              </p:spPr>
              <p:txBody>
                <a:bodyPr/>
                <a:lstStyle/>
                <a:p>
                  <a:r>
                    <a:rPr lang="ja-JP" altLang="en-US">
                      <a:noFill/>
                    </a:rPr>
                    <a:t> </a:t>
                  </a:r>
                </a:p>
              </p:txBody>
            </p:sp>
          </mc:Fallback>
        </mc:AlternateContent>
        <p:cxnSp>
          <p:nvCxnSpPr>
            <p:cNvPr id="37" name="直線矢印コネクタ 36"/>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4542350" y="270233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円/楕円 41"/>
              <p:cNvSpPr/>
              <p:nvPr/>
            </p:nvSpPr>
            <p:spPr>
              <a:xfrm>
                <a:off x="2195736" y="1347145"/>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42" name="円/楕円 41"/>
              <p:cNvSpPr>
                <a:spLocks noRot="1" noChangeAspect="1" noMove="1" noResize="1" noEditPoints="1" noAdjustHandles="1" noChangeArrowheads="1" noChangeShapeType="1" noTextEdit="1"/>
              </p:cNvSpPr>
              <p:nvPr/>
            </p:nvSpPr>
            <p:spPr>
              <a:xfrm>
                <a:off x="2195736" y="1347145"/>
                <a:ext cx="474318" cy="281655"/>
              </a:xfrm>
              <a:prstGeom prst="ellipse">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円/楕円 43"/>
              <p:cNvSpPr/>
              <p:nvPr/>
            </p:nvSpPr>
            <p:spPr>
              <a:xfrm>
                <a:off x="2822454" y="1848012"/>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44" name="円/楕円 43"/>
              <p:cNvSpPr>
                <a:spLocks noRot="1" noChangeAspect="1" noMove="1" noResize="1" noEditPoints="1" noAdjustHandles="1" noChangeArrowheads="1" noChangeShapeType="1" noTextEdit="1"/>
              </p:cNvSpPr>
              <p:nvPr/>
            </p:nvSpPr>
            <p:spPr>
              <a:xfrm>
                <a:off x="2822454" y="1848012"/>
                <a:ext cx="474318" cy="281655"/>
              </a:xfrm>
              <a:prstGeom prst="ellipse">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円/楕円 44"/>
              <p:cNvSpPr/>
              <p:nvPr/>
            </p:nvSpPr>
            <p:spPr>
              <a:xfrm>
                <a:off x="2348136" y="2146760"/>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45" name="円/楕円 44"/>
              <p:cNvSpPr>
                <a:spLocks noRot="1" noChangeAspect="1" noMove="1" noResize="1" noEditPoints="1" noAdjustHandles="1" noChangeArrowheads="1" noChangeShapeType="1" noTextEdit="1"/>
              </p:cNvSpPr>
              <p:nvPr/>
            </p:nvSpPr>
            <p:spPr>
              <a:xfrm>
                <a:off x="2348136" y="2146760"/>
                <a:ext cx="474318" cy="281655"/>
              </a:xfrm>
              <a:prstGeom prst="ellipse">
                <a:avLst/>
              </a:prstGeom>
              <a:blipFill rotWithShape="1">
                <a:blip r:embed="rId15"/>
                <a:stretch>
                  <a:fillRect/>
                </a:stretch>
              </a:blipFill>
            </p:spPr>
            <p:txBody>
              <a:bodyPr/>
              <a:lstStyle/>
              <a:p>
                <a:r>
                  <a:rPr lang="ja-JP" altLang="en-US">
                    <a:noFill/>
                  </a:rPr>
                  <a:t> </a:t>
                </a:r>
              </a:p>
            </p:txBody>
          </p:sp>
        </mc:Fallback>
      </mc:AlternateContent>
      <p:sp>
        <p:nvSpPr>
          <p:cNvPr id="6" name="テキスト ボックス 5"/>
          <p:cNvSpPr txBox="1"/>
          <p:nvPr/>
        </p:nvSpPr>
        <p:spPr>
          <a:xfrm>
            <a:off x="3059832" y="1125144"/>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2974758" y="772002"/>
                <a:ext cx="28879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0" smtClean="0">
                              <a:latin typeface="Cambria Math"/>
                            </a:rPr>
                            <m:t>2</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a:rPr>
                                <m:t>H</m:t>
                              </m:r>
                            </m:e>
                            <m:sub>
                              <m:r>
                                <a:rPr kumimoji="1" lang="en-US" altLang="ja-JP" b="0" i="0" smtClean="0">
                                  <a:latin typeface="Cambria Math"/>
                                </a:rPr>
                                <m:t>2</m:t>
                              </m:r>
                            </m:sub>
                          </m:sSub>
                          <m:r>
                            <m:rPr>
                              <m:sty m:val="p"/>
                            </m:rPr>
                            <a:rPr kumimoji="1" lang="en-US" altLang="ja-JP" b="0" i="0" smtClean="0">
                              <a:latin typeface="Cambria Math"/>
                            </a:rPr>
                            <m:t>O</m:t>
                          </m:r>
                          <m:r>
                            <a:rPr kumimoji="1" lang="en-US" altLang="ja-JP" b="0" i="0" smtClean="0">
                              <a:latin typeface="Cambria Math"/>
                            </a:rPr>
                            <m:t>+2</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a:rPr>
                                <m:t>e</m:t>
                              </m:r>
                            </m:e>
                            <m:sup>
                              <m:r>
                                <a:rPr kumimoji="1" lang="en-US" altLang="ja-JP" b="0" i="0" smtClean="0">
                                  <a:latin typeface="Cambria Math"/>
                                </a:rPr>
                                <m:t>−</m:t>
                              </m:r>
                            </m:sup>
                          </m:sSup>
                          <m:r>
                            <a:rPr kumimoji="1" lang="en-US" altLang="ja-JP" b="0" i="1" smtClean="0">
                              <a:latin typeface="Cambria Math"/>
                              <a:ea typeface="Cambria Math"/>
                            </a:rPr>
                            <m:t>→</m:t>
                          </m:r>
                          <m:sSub>
                            <m:sSubPr>
                              <m:ctrlPr>
                                <a:rPr kumimoji="1" lang="en-US" altLang="ja-JP" b="0" i="1" smtClean="0">
                                  <a:latin typeface="Cambria Math" panose="02040503050406030204" pitchFamily="18" charset="0"/>
                                  <a:ea typeface="Cambria Math"/>
                                </a:rPr>
                              </m:ctrlPr>
                            </m:sSubPr>
                            <m:e>
                              <m:r>
                                <m:rPr>
                                  <m:sty m:val="p"/>
                                </m:rPr>
                                <a:rPr kumimoji="1" lang="en-US" altLang="ja-JP" b="0" i="0" smtClean="0">
                                  <a:latin typeface="Cambria Math"/>
                                  <a:ea typeface="Cambria Math"/>
                                </a:rPr>
                                <m:t>H</m:t>
                              </m:r>
                            </m:e>
                            <m:sub>
                              <m:r>
                                <a:rPr kumimoji="1" lang="en-US" altLang="ja-JP" b="0" i="1" smtClean="0">
                                  <a:latin typeface="Cambria Math"/>
                                  <a:ea typeface="Cambria Math"/>
                                </a:rPr>
                                <m:t>2</m:t>
                              </m:r>
                            </m:sub>
                          </m:sSub>
                          <m:r>
                            <a:rPr kumimoji="1" lang="en-US" altLang="ja-JP" b="0" i="0" smtClean="0">
                              <a:latin typeface="Cambria Math"/>
                              <a:ea typeface="Cambria Math"/>
                            </a:rPr>
                            <m:t>+2</m:t>
                          </m:r>
                          <m:r>
                            <m:rPr>
                              <m:sty m:val="p"/>
                            </m:rPr>
                            <a:rPr kumimoji="1" lang="en-US" altLang="ja-JP" b="0" i="0" smtClean="0">
                              <a:latin typeface="Cambria Math"/>
                            </a:rPr>
                            <m:t>OH</m:t>
                          </m:r>
                        </m:e>
                        <m:sup>
                          <m:r>
                            <a:rPr kumimoji="1" lang="en-US" altLang="ja-JP" b="0" i="0" smtClean="0">
                              <a:latin typeface="Cambria Math"/>
                            </a:rPr>
                            <m:t>−</m:t>
                          </m:r>
                        </m:sup>
                      </m:sSup>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974758" y="772002"/>
                <a:ext cx="2887970" cy="369332"/>
              </a:xfrm>
              <a:prstGeom prst="rect">
                <a:avLst/>
              </a:prstGeom>
              <a:blipFill rotWithShape="1">
                <a:blip r:embed="rId16"/>
                <a:stretch>
                  <a:fillRect b="-3333"/>
                </a:stretch>
              </a:blipFill>
            </p:spPr>
            <p:txBody>
              <a:bodyPr/>
              <a:lstStyle/>
              <a:p>
                <a:r>
                  <a:rPr lang="ja-JP" altLang="en-US">
                    <a:noFill/>
                  </a:rPr>
                  <a:t> </a:t>
                </a:r>
              </a:p>
            </p:txBody>
          </p:sp>
        </mc:Fallback>
      </mc:AlternateContent>
      <p:sp>
        <p:nvSpPr>
          <p:cNvPr id="8" name="テキスト ボックス 7"/>
          <p:cNvSpPr txBox="1"/>
          <p:nvPr/>
        </p:nvSpPr>
        <p:spPr>
          <a:xfrm>
            <a:off x="35496" y="2276872"/>
            <a:ext cx="1770036" cy="276999"/>
          </a:xfrm>
          <a:prstGeom prst="rect">
            <a:avLst/>
          </a:prstGeom>
          <a:noFill/>
        </p:spPr>
        <p:txBody>
          <a:bodyPr wrap="none" rtlCol="0">
            <a:spAutoFit/>
          </a:bodyPr>
          <a:lstStyle/>
          <a:p>
            <a:r>
              <a:rPr lang="ja-JP" altLang="en-US" sz="1200" dirty="0"/>
              <a:t>バッファ</a:t>
            </a:r>
            <a:r>
              <a:rPr lang="ja-JP" altLang="en-US" sz="1200" dirty="0" smtClean="0"/>
              <a:t>電荷面</a:t>
            </a:r>
            <a:r>
              <a:rPr lang="ja-JP" altLang="en-US" sz="1200" dirty="0"/>
              <a:t>密度容量</a:t>
            </a:r>
            <a:endParaRPr kumimoji="1" lang="ja-JP" altLang="en-US" sz="1200" dirty="0"/>
          </a:p>
        </p:txBody>
      </p:sp>
      <p:sp>
        <p:nvSpPr>
          <p:cNvPr id="9" name="正方形/長方形 8"/>
          <p:cNvSpPr/>
          <p:nvPr/>
        </p:nvSpPr>
        <p:spPr>
          <a:xfrm>
            <a:off x="2317652" y="2503929"/>
            <a:ext cx="1462260" cy="276999"/>
          </a:xfrm>
          <a:prstGeom prst="rect">
            <a:avLst/>
          </a:prstGeom>
        </p:spPr>
        <p:txBody>
          <a:bodyPr wrap="none">
            <a:spAutoFit/>
          </a:bodyPr>
          <a:lstStyle/>
          <a:p>
            <a:r>
              <a:rPr lang="ja-JP" altLang="en-US" sz="1200" dirty="0"/>
              <a:t>バッファ電荷面密度</a:t>
            </a:r>
          </a:p>
        </p:txBody>
      </p:sp>
      <p:sp>
        <p:nvSpPr>
          <p:cNvPr id="11" name="正方形/長方形 10"/>
          <p:cNvSpPr/>
          <p:nvPr/>
        </p:nvSpPr>
        <p:spPr>
          <a:xfrm>
            <a:off x="4486291" y="3569020"/>
            <a:ext cx="1261884" cy="276999"/>
          </a:xfrm>
          <a:prstGeom prst="rect">
            <a:avLst/>
          </a:prstGeom>
        </p:spPr>
        <p:txBody>
          <a:bodyPr wrap="none">
            <a:spAutoFit/>
          </a:bodyPr>
          <a:lstStyle/>
          <a:p>
            <a:r>
              <a:rPr lang="zh-TW" altLang="en-US" sz="1200" dirty="0"/>
              <a:t>有効電荷面密度</a:t>
            </a:r>
            <a:endParaRPr lang="ja-JP" altLang="en-US" sz="1200" dirty="0"/>
          </a:p>
        </p:txBody>
      </p:sp>
      <p:sp>
        <p:nvSpPr>
          <p:cNvPr id="41" name="テキスト ボックス 40"/>
          <p:cNvSpPr txBox="1"/>
          <p:nvPr/>
        </p:nvSpPr>
        <p:spPr>
          <a:xfrm>
            <a:off x="228717" y="757153"/>
            <a:ext cx="1678987" cy="1015663"/>
          </a:xfrm>
          <a:prstGeom prst="rect">
            <a:avLst/>
          </a:prstGeom>
          <a:noFill/>
          <a:ln>
            <a:solidFill>
              <a:schemeClr val="tx1"/>
            </a:solidFill>
          </a:ln>
        </p:spPr>
        <p:txBody>
          <a:bodyPr wrap="square" rtlCol="0">
            <a:spAutoFit/>
          </a:bodyPr>
          <a:lstStyle/>
          <a:p>
            <a:r>
              <a:rPr kumimoji="1" lang="ja-JP" altLang="en-US" sz="2000" dirty="0" smtClean="0"/>
              <a:t>電流を</a:t>
            </a:r>
            <a:endParaRPr kumimoji="1" lang="en-US" altLang="ja-JP" sz="2000" dirty="0" smtClean="0"/>
          </a:p>
          <a:p>
            <a:r>
              <a:rPr kumimoji="1" lang="ja-JP" altLang="en-US" sz="2000" dirty="0" smtClean="0"/>
              <a:t>水の流れに</a:t>
            </a:r>
            <a:endParaRPr kumimoji="1" lang="en-US" altLang="ja-JP" sz="2000" dirty="0" smtClean="0"/>
          </a:p>
          <a:p>
            <a:r>
              <a:rPr kumimoji="1" lang="ja-JP" altLang="en-US" sz="2000" dirty="0" smtClean="0"/>
              <a:t>例えた図</a:t>
            </a:r>
            <a:endParaRPr kumimoji="1" lang="ja-JP" altLang="en-US" sz="2000" dirty="0"/>
          </a:p>
        </p:txBody>
      </p:sp>
    </p:spTree>
    <p:extLst>
      <p:ext uri="{BB962C8B-B14F-4D97-AF65-F5344CB8AC3E}">
        <p14:creationId xmlns:p14="http://schemas.microsoft.com/office/powerpoint/2010/main" val="1764755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提案：塗膜析出モデル</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62632" y="908720"/>
                <a:ext cx="7524328" cy="5613846"/>
              </a:xfrm>
            </p:spPr>
            <p:txBody>
              <a:bodyPr/>
              <a:lstStyle/>
              <a:p>
                <a:pPr marL="0" indent="0">
                  <a:buNone/>
                </a:pPr>
                <a:endParaRPr lang="en-US" altLang="ja-JP" sz="2400" i="1" dirty="0" smtClean="0">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buNone/>
                </a:pPr>
                <a:r>
                  <a:rPr lang="ja-JP" altLang="en-US" sz="2400" dirty="0"/>
                  <a:t>タンクの底</a:t>
                </a:r>
                <a:r>
                  <a:rPr lang="ja-JP" altLang="en-US" sz="2400" dirty="0" smtClean="0"/>
                  <a:t>には穴が開いていて，水が漏れていく</a:t>
                </a:r>
                <a:endParaRPr lang="en-US" altLang="ja-JP" sz="2400" dirty="0" smtClean="0"/>
              </a:p>
              <a:p>
                <a:pPr marL="0" indent="0">
                  <a:buNone/>
                </a:pPr>
                <a14:m>
                  <m:oMath xmlns:m="http://schemas.openxmlformats.org/officeDocument/2006/math">
                    <m:sSup>
                      <m:sSupPr>
                        <m:ctrlPr>
                          <a:rPr lang="en-US" altLang="ja-JP" sz="2400" i="1">
                            <a:solidFill>
                              <a:srgbClr val="0000CC"/>
                            </a:solidFill>
                            <a:latin typeface="Cambria Math" panose="02040503050406030204" pitchFamily="18" charset="0"/>
                          </a:rPr>
                        </m:ctrlPr>
                      </m:sSupPr>
                      <m:e>
                        <m:r>
                          <m:rPr>
                            <m:sty m:val="p"/>
                          </m:rPr>
                          <a:rPr lang="en-US" altLang="ja-JP" sz="2400">
                            <a:solidFill>
                              <a:srgbClr val="0000CC"/>
                            </a:solidFill>
                            <a:latin typeface="Cambria Math"/>
                          </a:rPr>
                          <m:t>OH</m:t>
                        </m:r>
                      </m:e>
                      <m:sup>
                        <m:r>
                          <a:rPr lang="en-US" altLang="ja-JP" sz="2400">
                            <a:solidFill>
                              <a:srgbClr val="0000CC"/>
                            </a:solidFill>
                            <a:latin typeface="Cambria Math"/>
                          </a:rPr>
                          <m:t>−</m:t>
                        </m:r>
                      </m:sup>
                    </m:sSup>
                  </m:oMath>
                </a14:m>
                <a:r>
                  <a:rPr lang="ja-JP" altLang="en-US" sz="2400" dirty="0"/>
                  <a:t>・</a:t>
                </a:r>
                <a:r>
                  <a:rPr lang="ja-JP" altLang="en-US" sz="2400" dirty="0">
                    <a:solidFill>
                      <a:srgbClr val="C00000"/>
                    </a:solidFill>
                  </a:rPr>
                  <a:t>塗料粒子</a:t>
                </a:r>
                <a:r>
                  <a:rPr lang="ja-JP" altLang="en-US" sz="2400" dirty="0"/>
                  <a:t>の</a:t>
                </a:r>
                <a:r>
                  <a:rPr lang="ja-JP" altLang="en-US" sz="2400" dirty="0" smtClean="0"/>
                  <a:t>拡散にあたる</a:t>
                </a:r>
                <a:endParaRPr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62632" y="908720"/>
                <a:ext cx="7524328" cy="5613846"/>
              </a:xfrm>
              <a:blipFill rotWithShape="1">
                <a:blip r:embed="rId3"/>
                <a:stretch>
                  <a:fillRect l="-242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751" y="1125144"/>
            <a:ext cx="5453538" cy="3448061"/>
          </a:xfrm>
          <a:prstGeom prst="rect">
            <a:avLst/>
          </a:prstGeom>
        </p:spPr>
      </p:pic>
      <mc:AlternateContent xmlns:mc="http://schemas.openxmlformats.org/markup-compatibility/2006" xmlns:a14="http://schemas.microsoft.com/office/drawing/2010/main">
        <mc:Choice Requires="a14">
          <p:sp>
            <p:nvSpPr>
              <p:cNvPr id="15" name="テキスト ボックス 14"/>
              <p:cNvSpPr txBox="1"/>
              <p:nvPr/>
            </p:nvSpPr>
            <p:spPr>
              <a:xfrm>
                <a:off x="2843808" y="1340768"/>
                <a:ext cx="936103" cy="400110"/>
              </a:xfrm>
              <a:prstGeom prst="rect">
                <a:avLst/>
              </a:prstGeom>
              <a:noFill/>
            </p:spPr>
            <p:txBody>
              <a:bodyPr wrap="square" rtlCol="0">
                <a:spAutoFit/>
              </a:bodyPr>
              <a:lstStyle/>
              <a:p>
                <a:r>
                  <a:rPr lang="ja-JP" altLang="en-US" sz="2000" dirty="0"/>
                  <a:t>↓</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𝑗</m:t>
                        </m:r>
                      </m:e>
                      <m:sub>
                        <m:r>
                          <m:rPr>
                            <m:sty m:val="p"/>
                          </m:rPr>
                          <a:rPr lang="en-US" altLang="ja-JP" sz="2000" b="0" i="0" smtClean="0">
                            <a:latin typeface="Cambria Math"/>
                          </a:rPr>
                          <m:t>cat</m:t>
                        </m:r>
                      </m:sub>
                    </m:sSub>
                  </m:oMath>
                </a14:m>
                <a:endParaRPr kumimoji="1" lang="en-US" altLang="ja-JP" sz="2000" dirty="0" smtClean="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843808" y="1340768"/>
                <a:ext cx="936103" cy="400110"/>
              </a:xfrm>
              <a:prstGeom prst="rect">
                <a:avLst/>
              </a:prstGeom>
              <a:blipFill rotWithShape="1">
                <a:blip r:embed="rId6"/>
                <a:stretch>
                  <a:fillRect l="-7190" t="-10606"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689572" y="3481264"/>
                <a:ext cx="2285186" cy="707886"/>
              </a:xfrm>
              <a:prstGeom prst="rect">
                <a:avLst/>
              </a:prstGeom>
              <a:noFill/>
            </p:spPr>
            <p:txBody>
              <a:bodyPr wrap="square" rtlCol="0">
                <a:spAutoFit/>
              </a:bodyPr>
              <a:lstStyle/>
              <a:p>
                <a:r>
                  <a:rPr kumimoji="1" lang="ja-JP" altLang="en-US" sz="2000" dirty="0" smtClean="0"/>
                  <a:t>拡散消費電流密度</a:t>
                </a:r>
                <a:endParaRPr kumimoji="1" lang="en-US" altLang="ja-JP" sz="2000" dirty="0" smtClean="0"/>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dif</m:t>
                          </m:r>
                        </m:sub>
                      </m:sSub>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cat</m:t>
                          </m:r>
                        </m:sub>
                      </m:sSub>
                      <m:r>
                        <a:rPr kumimoji="1" lang="en-US" altLang="ja-JP" sz="2000" b="0" i="1" smtClean="0">
                          <a:latin typeface="Cambria Math"/>
                        </a:rPr>
                        <m:t>,</m:t>
                      </m:r>
                      <m:r>
                        <a:rPr kumimoji="1" lang="en-US" altLang="ja-JP" sz="2000" b="0" i="1" smtClean="0">
                          <a:latin typeface="Cambria Math"/>
                        </a:rPr>
                        <m:t>h</m:t>
                      </m:r>
                      <m:r>
                        <a:rPr kumimoji="1" lang="en-US" altLang="ja-JP" sz="2000" b="0" i="1" smtClean="0">
                          <a:latin typeface="Cambria Math"/>
                        </a:rPr>
                        <m:t>)</m:t>
                      </m:r>
                    </m:oMath>
                  </m:oMathPara>
                </a14:m>
                <a:endParaRPr kumimoji="1" lang="ja-JP" altLang="en-US" sz="20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9572" y="3481264"/>
                <a:ext cx="2285186" cy="707886"/>
              </a:xfrm>
              <a:prstGeom prst="rect">
                <a:avLst/>
              </a:prstGeom>
              <a:blipFill rotWithShape="1">
                <a:blip r:embed="rId7"/>
                <a:stretch>
                  <a:fillRect l="-2667" t="-4310" r="-533" b="-9483"/>
                </a:stretch>
              </a:blipFill>
            </p:spPr>
            <p:txBody>
              <a:bodyPr/>
              <a:lstStyle/>
              <a:p>
                <a:r>
                  <a:rPr lang="ja-JP" altLang="en-US">
                    <a:noFill/>
                  </a:rPr>
                  <a:t> </a:t>
                </a:r>
              </a:p>
            </p:txBody>
          </p:sp>
        </mc:Fallback>
      </mc:AlternateContent>
      <p:sp>
        <p:nvSpPr>
          <p:cNvPr id="17" name="テキスト ボックス 16"/>
          <p:cNvSpPr txBox="1"/>
          <p:nvPr/>
        </p:nvSpPr>
        <p:spPr>
          <a:xfrm>
            <a:off x="7164289" y="3707520"/>
            <a:ext cx="1781003" cy="707886"/>
          </a:xfrm>
          <a:prstGeom prst="rect">
            <a:avLst/>
          </a:prstGeom>
          <a:noFill/>
        </p:spPr>
        <p:txBody>
          <a:bodyPr wrap="square" rtlCol="0">
            <a:spAutoFit/>
          </a:bodyPr>
          <a:lstStyle/>
          <a:p>
            <a:r>
              <a:rPr kumimoji="1" lang="ja-JP" altLang="en-US" sz="2000" dirty="0" smtClean="0"/>
              <a:t>塗膜の析出に</a:t>
            </a:r>
            <a:endParaRPr kumimoji="1" lang="en-US" altLang="ja-JP" sz="2000" dirty="0" smtClean="0"/>
          </a:p>
          <a:p>
            <a:r>
              <a:rPr kumimoji="1" lang="ja-JP" altLang="en-US" sz="2000" dirty="0" smtClean="0"/>
              <a:t>使われる</a:t>
            </a:r>
            <a:endParaRPr kumimoji="1" lang="ja-JP" altLang="en-US" sz="2000"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958172" y="2458030"/>
                <a:ext cx="720815" cy="42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cap</m:t>
                          </m:r>
                        </m:sub>
                      </m:sSub>
                    </m:oMath>
                  </m:oMathPara>
                </a14:m>
                <a:endParaRPr kumimoji="1" lang="ja-JP" altLang="en-US" sz="20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958172" y="2458030"/>
                <a:ext cx="720815" cy="427425"/>
              </a:xfrm>
              <a:prstGeom prst="rect">
                <a:avLst/>
              </a:prstGeom>
              <a:blipFill rotWithShape="1">
                <a:blip r:embed="rId9"/>
                <a:stretch>
                  <a:fillRect b="-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4788024" y="3789040"/>
                <a:ext cx="65841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eff</m:t>
                          </m:r>
                        </m:sub>
                      </m:sSub>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88024" y="3789040"/>
                <a:ext cx="658419" cy="400110"/>
              </a:xfrm>
              <a:prstGeom prst="rect">
                <a:avLst/>
              </a:prstGeom>
              <a:blipFill rotWithShape="1">
                <a:blip r:embed="rId10"/>
                <a:stretch>
                  <a:fillRect b="-6154"/>
                </a:stretch>
              </a:blipFill>
            </p:spPr>
            <p:txBody>
              <a:bodyPr/>
              <a:lstStyle/>
              <a:p>
                <a:r>
                  <a:rPr lang="ja-JP" altLang="en-US">
                    <a:noFill/>
                  </a:rPr>
                  <a:t> </a:t>
                </a:r>
              </a:p>
            </p:txBody>
          </p:sp>
        </mc:Fallback>
      </mc:AlternateContent>
      <p:sp>
        <p:nvSpPr>
          <p:cNvPr id="23" name="下矢印 22"/>
          <p:cNvSpPr/>
          <p:nvPr/>
        </p:nvSpPr>
        <p:spPr>
          <a:xfrm>
            <a:off x="2853343" y="3275672"/>
            <a:ext cx="288032" cy="8636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156176" y="1412776"/>
            <a:ext cx="2448272" cy="1656184"/>
          </a:xfrm>
          <a:prstGeom prst="rect">
            <a:avLst/>
          </a:prstGeom>
        </p:spPr>
      </p:pic>
      <p:grpSp>
        <p:nvGrpSpPr>
          <p:cNvPr id="6" name="グループ化 5"/>
          <p:cNvGrpSpPr/>
          <p:nvPr/>
        </p:nvGrpSpPr>
        <p:grpSpPr>
          <a:xfrm>
            <a:off x="5724128" y="2132858"/>
            <a:ext cx="1800200" cy="519739"/>
            <a:chOff x="1102391" y="2230976"/>
            <a:chExt cx="4670805" cy="1154888"/>
          </a:xfrm>
        </p:grpSpPr>
        <p:sp>
          <p:nvSpPr>
            <p:cNvPr id="46" name="円/楕円 4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rgbClr val="C00000"/>
                  </a:solidFill>
                </a:rPr>
                <a:t>粒子</a:t>
              </a:r>
              <a:endParaRPr kumimoji="1" lang="ja-JP" altLang="en-US" sz="900" dirty="0">
                <a:solidFill>
                  <a:srgbClr val="C00000"/>
                </a:solidFill>
              </a:endParaRPr>
            </a:p>
          </p:txBody>
        </p:sp>
        <p:sp>
          <p:nvSpPr>
            <p:cNvPr id="47" name="フリーフォーム 46"/>
            <p:cNvSpPr/>
            <p:nvPr/>
          </p:nvSpPr>
          <p:spPr>
            <a:xfrm>
              <a:off x="2548833" y="2760208"/>
              <a:ext cx="2158541" cy="625656"/>
            </a:xfrm>
            <a:custGeom>
              <a:avLst/>
              <a:gdLst>
                <a:gd name="connsiteX0" fmla="*/ 2171700 w 2666770"/>
                <a:gd name="connsiteY0" fmla="*/ 0 h 872258"/>
                <a:gd name="connsiteX1" fmla="*/ 2514600 w 2666770"/>
                <a:gd name="connsiteY1" fmla="*/ 820882 h 872258"/>
                <a:gd name="connsiteX2" fmla="*/ 0 w 2666770"/>
                <a:gd name="connsiteY2" fmla="*/ 716973 h 872258"/>
                <a:gd name="connsiteX0" fmla="*/ 2171700 w 2517133"/>
                <a:gd name="connsiteY0" fmla="*/ 0 h 888762"/>
                <a:gd name="connsiteX1" fmla="*/ 2306782 w 2517133"/>
                <a:gd name="connsiteY1" fmla="*/ 841664 h 888762"/>
                <a:gd name="connsiteX2" fmla="*/ 0 w 2517133"/>
                <a:gd name="connsiteY2" fmla="*/ 716973 h 888762"/>
                <a:gd name="connsiteX0" fmla="*/ 2171700 w 2359031"/>
                <a:gd name="connsiteY0" fmla="*/ 0 h 755690"/>
                <a:gd name="connsiteX1" fmla="*/ 1972627 w 2359031"/>
                <a:gd name="connsiteY1" fmla="*/ 555489 h 755690"/>
                <a:gd name="connsiteX2" fmla="*/ 0 w 2359031"/>
                <a:gd name="connsiteY2" fmla="*/ 716973 h 755690"/>
                <a:gd name="connsiteX0" fmla="*/ 2038039 w 2225370"/>
                <a:gd name="connsiteY0" fmla="*/ 0 h 581005"/>
                <a:gd name="connsiteX1" fmla="*/ 1838966 w 2225370"/>
                <a:gd name="connsiteY1" fmla="*/ 555489 h 581005"/>
                <a:gd name="connsiteX2" fmla="*/ 0 w 2225370"/>
                <a:gd name="connsiteY2" fmla="*/ 230474 h 581005"/>
                <a:gd name="connsiteX0" fmla="*/ 1971210 w 2158541"/>
                <a:gd name="connsiteY0" fmla="*/ 0 h 625655"/>
                <a:gd name="connsiteX1" fmla="*/ 1772137 w 2158541"/>
                <a:gd name="connsiteY1" fmla="*/ 555489 h 625655"/>
                <a:gd name="connsiteX2" fmla="*/ 0 w 2158541"/>
                <a:gd name="connsiteY2" fmla="*/ 516648 h 625655"/>
              </a:gdLst>
              <a:ahLst/>
              <a:cxnLst>
                <a:cxn ang="0">
                  <a:pos x="connsiteX0" y="connsiteY0"/>
                </a:cxn>
                <a:cxn ang="0">
                  <a:pos x="connsiteX1" y="connsiteY1"/>
                </a:cxn>
                <a:cxn ang="0">
                  <a:pos x="connsiteX2" y="connsiteY2"/>
                </a:cxn>
              </a:cxnLst>
              <a:rect l="l" t="t" r="r" b="b"/>
              <a:pathLst>
                <a:path w="2158541" h="625655">
                  <a:moveTo>
                    <a:pt x="1971210" y="0"/>
                  </a:moveTo>
                  <a:cubicBezTo>
                    <a:pt x="2323635" y="350693"/>
                    <a:pt x="2134087" y="435994"/>
                    <a:pt x="1772137" y="555489"/>
                  </a:cubicBezTo>
                  <a:cubicBezTo>
                    <a:pt x="1410187" y="674984"/>
                    <a:pt x="1076325" y="628350"/>
                    <a:pt x="0" y="516648"/>
                  </a:cubicBezTo>
                </a:path>
              </a:pathLst>
            </a:custGeom>
            <a:noFill/>
            <a:ln w="38100">
              <a:solidFill>
                <a:srgbClr val="FF0000"/>
              </a:solidFill>
              <a:prstDash val="sysDot"/>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48" name="グループ化 47"/>
            <p:cNvGrpSpPr/>
            <p:nvPr/>
          </p:nvGrpSpPr>
          <p:grpSpPr>
            <a:xfrm>
              <a:off x="1102391" y="2351254"/>
              <a:ext cx="1368152" cy="999755"/>
              <a:chOff x="2957211" y="2209731"/>
              <a:chExt cx="1368152" cy="999755"/>
            </a:xfrm>
          </p:grpSpPr>
          <p:sp>
            <p:nvSpPr>
              <p:cNvPr id="49" name="円/楕円 48"/>
              <p:cNvSpPr/>
              <p:nvPr/>
            </p:nvSpPr>
            <p:spPr>
              <a:xfrm>
                <a:off x="2957211" y="2443402"/>
                <a:ext cx="1368152" cy="720079"/>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mc:AlternateContent xmlns:mc="http://schemas.openxmlformats.org/markup-compatibility/2006" xmlns:a14="http://schemas.microsoft.com/office/drawing/2010/main">
            <mc:Choice Requires="a14">
              <p:sp>
                <p:nvSpPr>
                  <p:cNvPr id="50" name="円/楕円 49"/>
                  <p:cNvSpPr/>
                  <p:nvPr/>
                </p:nvSpPr>
                <p:spPr>
                  <a:xfrm>
                    <a:off x="3448398" y="220973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50" name="円/楕円 49"/>
                  <p:cNvSpPr>
                    <a:spLocks noRot="1" noChangeAspect="1" noMove="1" noResize="1" noEditPoints="1" noAdjustHandles="1" noChangeArrowheads="1" noChangeShapeType="1" noTextEdit="1"/>
                  </p:cNvSpPr>
                  <p:nvPr/>
                </p:nvSpPr>
                <p:spPr>
                  <a:xfrm>
                    <a:off x="3448398" y="2209731"/>
                    <a:ext cx="385778" cy="367452"/>
                  </a:xfrm>
                  <a:prstGeom prst="ellipse">
                    <a:avLst/>
                  </a:prstGeom>
                  <a:blipFill rotWithShape="1">
                    <a:blip r:embed="rId12"/>
                    <a:stretch>
                      <a:fillRect l="-32143"/>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円/楕円 50"/>
                  <p:cNvSpPr/>
                  <p:nvPr/>
                </p:nvSpPr>
                <p:spPr>
                  <a:xfrm>
                    <a:off x="2957211" y="2826764"/>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51" name="円/楕円 50"/>
                  <p:cNvSpPr>
                    <a:spLocks noRot="1" noChangeAspect="1" noMove="1" noResize="1" noEditPoints="1" noAdjustHandles="1" noChangeArrowheads="1" noChangeShapeType="1" noTextEdit="1"/>
                  </p:cNvSpPr>
                  <p:nvPr/>
                </p:nvSpPr>
                <p:spPr>
                  <a:xfrm>
                    <a:off x="2957211" y="2826764"/>
                    <a:ext cx="385778" cy="367452"/>
                  </a:xfrm>
                  <a:prstGeom prst="ellipse">
                    <a:avLst/>
                  </a:prstGeom>
                  <a:blipFill rotWithShape="1">
                    <a:blip r:embed="rId13"/>
                    <a:stretch>
                      <a:fillRect l="-32143"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円/楕円 51"/>
                  <p:cNvSpPr/>
                  <p:nvPr/>
                </p:nvSpPr>
                <p:spPr>
                  <a:xfrm>
                    <a:off x="3939585" y="2842034"/>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52" name="円/楕円 51"/>
                  <p:cNvSpPr>
                    <a:spLocks noRot="1" noChangeAspect="1" noMove="1" noResize="1" noEditPoints="1" noAdjustHandles="1" noChangeArrowheads="1" noChangeShapeType="1" noTextEdit="1"/>
                  </p:cNvSpPr>
                  <p:nvPr/>
                </p:nvSpPr>
                <p:spPr>
                  <a:xfrm>
                    <a:off x="3939585" y="2842034"/>
                    <a:ext cx="385778" cy="367452"/>
                  </a:xfrm>
                  <a:prstGeom prst="ellipse">
                    <a:avLst/>
                  </a:prstGeom>
                  <a:blipFill rotWithShape="1">
                    <a:blip r:embed="rId14"/>
                    <a:stretch>
                      <a:fillRect l="-32143"/>
                    </a:stretch>
                  </a:blipFill>
                  <a:ln>
                    <a:solidFill>
                      <a:srgbClr val="FFC000"/>
                    </a:solidFill>
                  </a:ln>
                </p:spPr>
                <p:txBody>
                  <a:bodyPr/>
                  <a:lstStyle/>
                  <a:p>
                    <a:r>
                      <a:rPr lang="ja-JP" altLang="en-US">
                        <a:noFill/>
                      </a:rPr>
                      <a:t> </a:t>
                    </a:r>
                  </a:p>
                </p:txBody>
              </p:sp>
            </mc:Fallback>
          </mc:AlternateContent>
        </p:grpSp>
      </p:grpSp>
      <p:grpSp>
        <p:nvGrpSpPr>
          <p:cNvPr id="7" name="グループ化 6"/>
          <p:cNvGrpSpPr/>
          <p:nvPr/>
        </p:nvGrpSpPr>
        <p:grpSpPr>
          <a:xfrm>
            <a:off x="5919295" y="2699001"/>
            <a:ext cx="1391796" cy="295738"/>
            <a:chOff x="835047" y="3535618"/>
            <a:chExt cx="4194788" cy="619403"/>
          </a:xfrm>
        </p:grpSpPr>
        <mc:AlternateContent xmlns:mc="http://schemas.openxmlformats.org/markup-compatibility/2006" xmlns:a14="http://schemas.microsoft.com/office/drawing/2010/main">
          <mc:Choice Requires="a14">
            <p:sp>
              <p:nvSpPr>
                <p:cNvPr id="53" name="円/楕円 52"/>
                <p:cNvSpPr/>
                <p:nvPr/>
              </p:nvSpPr>
              <p:spPr>
                <a:xfrm>
                  <a:off x="4309754" y="3535618"/>
                  <a:ext cx="720081" cy="43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50" i="1" smtClean="0">
                                <a:solidFill>
                                  <a:schemeClr val="tx1"/>
                                </a:solidFill>
                                <a:latin typeface="Cambria Math" panose="02040503050406030204" pitchFamily="18" charset="0"/>
                              </a:rPr>
                            </m:ctrlPr>
                          </m:sSupPr>
                          <m:e>
                            <m:r>
                              <m:rPr>
                                <m:sty m:val="p"/>
                              </m:rPr>
                              <a:rPr kumimoji="1" lang="en-US" altLang="ja-JP" sz="1050" b="0" i="0" smtClean="0">
                                <a:solidFill>
                                  <a:schemeClr val="tx1"/>
                                </a:solidFill>
                                <a:latin typeface="Cambria Math"/>
                              </a:rPr>
                              <m:t>OH</m:t>
                            </m:r>
                          </m:e>
                          <m:sup>
                            <m:r>
                              <a:rPr kumimoji="1" lang="en-US" altLang="ja-JP" sz="1050" b="0" i="0" smtClean="0">
                                <a:solidFill>
                                  <a:schemeClr val="tx1"/>
                                </a:solidFill>
                                <a:latin typeface="Cambria Math"/>
                              </a:rPr>
                              <m:t>−</m:t>
                            </m:r>
                          </m:sup>
                        </m:sSup>
                      </m:oMath>
                    </m:oMathPara>
                  </a14:m>
                  <a:endParaRPr kumimoji="1" lang="ja-JP" altLang="en-US" dirty="0"/>
                </a:p>
              </p:txBody>
            </p:sp>
          </mc:Choice>
          <mc:Fallback xmlns="">
            <p:sp>
              <p:nvSpPr>
                <p:cNvPr id="53" name="円/楕円 52"/>
                <p:cNvSpPr>
                  <a:spLocks noRot="1" noChangeAspect="1" noMove="1" noResize="1" noEditPoints="1" noAdjustHandles="1" noChangeArrowheads="1" noChangeShapeType="1" noTextEdit="1"/>
                </p:cNvSpPr>
                <p:nvPr/>
              </p:nvSpPr>
              <p:spPr>
                <a:xfrm>
                  <a:off x="4309754" y="3535618"/>
                  <a:ext cx="720081" cy="432047"/>
                </a:xfrm>
                <a:prstGeom prst="ellipse">
                  <a:avLst/>
                </a:prstGeom>
                <a:blipFill rotWithShape="1">
                  <a:blip r:embed="rId15"/>
                  <a:stretch>
                    <a:fillRect l="-25581"/>
                  </a:stretch>
                </a:blipFill>
              </p:spPr>
              <p:txBody>
                <a:bodyPr/>
                <a:lstStyle/>
                <a:p>
                  <a:r>
                    <a:rPr lang="ja-JP" altLang="en-US">
                      <a:noFill/>
                    </a:rPr>
                    <a:t> </a:t>
                  </a:r>
                </a:p>
              </p:txBody>
            </p:sp>
          </mc:Fallback>
        </mc:AlternateContent>
        <p:cxnSp>
          <p:nvCxnSpPr>
            <p:cNvPr id="54" name="直線矢印コネクタ 53"/>
            <p:cNvCxnSpPr>
              <a:stCxn id="53" idx="2"/>
              <a:endCxn id="55" idx="6"/>
            </p:cNvCxnSpPr>
            <p:nvPr/>
          </p:nvCxnSpPr>
          <p:spPr>
            <a:xfrm flipH="1">
              <a:off x="1555128" y="3751642"/>
              <a:ext cx="2754626" cy="18735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円/楕円 54"/>
                <p:cNvSpPr/>
                <p:nvPr/>
              </p:nvSpPr>
              <p:spPr>
                <a:xfrm>
                  <a:off x="835047" y="3722973"/>
                  <a:ext cx="720081"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55" name="円/楕円 54"/>
                <p:cNvSpPr>
                  <a:spLocks noRot="1" noChangeAspect="1" noMove="1" noResize="1" noEditPoints="1" noAdjustHandles="1" noChangeArrowheads="1" noChangeShapeType="1" noTextEdit="1"/>
                </p:cNvSpPr>
                <p:nvPr/>
              </p:nvSpPr>
              <p:spPr>
                <a:xfrm>
                  <a:off x="835047" y="3722973"/>
                  <a:ext cx="720081" cy="432048"/>
                </a:xfrm>
                <a:prstGeom prst="ellipse">
                  <a:avLst/>
                </a:prstGeom>
                <a:blipFill rotWithShape="1">
                  <a:blip r:embed="rId16"/>
                  <a:stretch>
                    <a:fillRect l="-20930"/>
                  </a:stretch>
                </a:blipFill>
                <a:ln>
                  <a:solidFill>
                    <a:srgbClr val="D7E0E1"/>
                  </a:solidFill>
                </a:ln>
              </p:spPr>
              <p:txBody>
                <a:bodyPr/>
                <a:lstStyle/>
                <a:p>
                  <a:r>
                    <a:rPr lang="ja-JP" altLang="en-US">
                      <a:noFill/>
                    </a:rPr>
                    <a:t> </a:t>
                  </a:r>
                </a:p>
              </p:txBody>
            </p:sp>
          </mc:Fallback>
        </mc:AlternateContent>
      </p:grpSp>
      <p:grpSp>
        <p:nvGrpSpPr>
          <p:cNvPr id="58" name="グループ化 57"/>
          <p:cNvGrpSpPr/>
          <p:nvPr/>
        </p:nvGrpSpPr>
        <p:grpSpPr>
          <a:xfrm>
            <a:off x="3029202" y="3862750"/>
            <a:ext cx="874381" cy="783975"/>
            <a:chOff x="2217766" y="2204864"/>
            <a:chExt cx="2210218" cy="1728192"/>
          </a:xfrm>
        </p:grpSpPr>
        <p:sp>
          <p:nvSpPr>
            <p:cNvPr id="59" name="円/楕円 58"/>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60" name="円/楕円 59"/>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60" name="円/楕円 59"/>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7"/>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円/楕円 60"/>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61" name="円/楕円 6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7"/>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円/楕円 61"/>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62" name="円/楕円 6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8"/>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円/楕円 62"/>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63" name="円/楕円 62"/>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9"/>
                  <a:stretch>
                    <a:fillRect l="-117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円/楕円 63"/>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64" name="円/楕円 63"/>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20"/>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円/楕円 64"/>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65" name="円/楕円 64"/>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21"/>
                  <a:stretch>
                    <a:fillRect l="-12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6" name="円/楕円 65"/>
              <p:cNvSpPr/>
              <p:nvPr/>
            </p:nvSpPr>
            <p:spPr>
              <a:xfrm>
                <a:off x="2195736" y="4298737"/>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66" name="円/楕円 65"/>
              <p:cNvSpPr>
                <a:spLocks noRot="1" noChangeAspect="1" noMove="1" noResize="1" noEditPoints="1" noAdjustHandles="1" noChangeArrowheads="1" noChangeShapeType="1" noTextEdit="1"/>
              </p:cNvSpPr>
              <p:nvPr/>
            </p:nvSpPr>
            <p:spPr>
              <a:xfrm>
                <a:off x="2195736" y="4298737"/>
                <a:ext cx="474318" cy="281655"/>
              </a:xfrm>
              <a:prstGeom prst="ellipse">
                <a:avLst/>
              </a:prstGeom>
              <a:blipFill rotWithShape="1">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円/楕円 66"/>
              <p:cNvSpPr/>
              <p:nvPr/>
            </p:nvSpPr>
            <p:spPr>
              <a:xfrm>
                <a:off x="2554884" y="4061463"/>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67" name="円/楕円 66"/>
              <p:cNvSpPr>
                <a:spLocks noRot="1" noChangeAspect="1" noMove="1" noResize="1" noEditPoints="1" noAdjustHandles="1" noChangeArrowheads="1" noChangeShapeType="1" noTextEdit="1"/>
              </p:cNvSpPr>
              <p:nvPr/>
            </p:nvSpPr>
            <p:spPr>
              <a:xfrm>
                <a:off x="2554884" y="4061463"/>
                <a:ext cx="474318" cy="281655"/>
              </a:xfrm>
              <a:prstGeom prst="ellipse">
                <a:avLst/>
              </a:prstGeom>
              <a:blipFill rotWithShape="1">
                <a:blip r:embed="rId22"/>
                <a:stretch>
                  <a:fillRect/>
                </a:stretch>
              </a:blipFill>
            </p:spPr>
            <p:txBody>
              <a:bodyPr/>
              <a:lstStyle/>
              <a:p>
                <a:r>
                  <a:rPr lang="ja-JP" altLang="en-US">
                    <a:noFill/>
                  </a:rPr>
                  <a:t> </a:t>
                </a:r>
              </a:p>
            </p:txBody>
          </p:sp>
        </mc:Fallback>
      </mc:AlternateContent>
      <p:sp>
        <p:nvSpPr>
          <p:cNvPr id="69" name="テキスト ボックス 68"/>
          <p:cNvSpPr txBox="1"/>
          <p:nvPr/>
        </p:nvSpPr>
        <p:spPr>
          <a:xfrm>
            <a:off x="3059832" y="1125144"/>
            <a:ext cx="1869423" cy="369332"/>
          </a:xfrm>
          <a:prstGeom prst="rect">
            <a:avLst/>
          </a:prstGeom>
          <a:noFill/>
        </p:spPr>
        <p:txBody>
          <a:bodyPr wrap="none" rtlCol="0">
            <a:spAutoFit/>
          </a:bodyPr>
          <a:lstStyle/>
          <a:p>
            <a:r>
              <a:rPr kumimoji="1" lang="ja-JP" altLang="en-US" dirty="0" smtClean="0"/>
              <a:t>カソード電流密度</a:t>
            </a:r>
            <a:endParaRPr kumimoji="1" lang="ja-JP" altLang="en-US" dirty="0"/>
          </a:p>
        </p:txBody>
      </p:sp>
      <p:sp>
        <p:nvSpPr>
          <p:cNvPr id="70" name="テキスト ボックス 69"/>
          <p:cNvSpPr txBox="1"/>
          <p:nvPr/>
        </p:nvSpPr>
        <p:spPr>
          <a:xfrm>
            <a:off x="35496" y="2276872"/>
            <a:ext cx="1770036" cy="276999"/>
          </a:xfrm>
          <a:prstGeom prst="rect">
            <a:avLst/>
          </a:prstGeom>
          <a:noFill/>
        </p:spPr>
        <p:txBody>
          <a:bodyPr wrap="none" rtlCol="0">
            <a:spAutoFit/>
          </a:bodyPr>
          <a:lstStyle/>
          <a:p>
            <a:r>
              <a:rPr lang="ja-JP" altLang="en-US" sz="1200" dirty="0"/>
              <a:t>バッファ</a:t>
            </a:r>
            <a:r>
              <a:rPr lang="ja-JP" altLang="en-US" sz="1200" dirty="0" smtClean="0"/>
              <a:t>電荷面</a:t>
            </a:r>
            <a:r>
              <a:rPr lang="ja-JP" altLang="en-US" sz="1200" dirty="0"/>
              <a:t>密度容量</a:t>
            </a:r>
            <a:endParaRPr kumimoji="1" lang="ja-JP" altLang="en-US" sz="1200" dirty="0"/>
          </a:p>
        </p:txBody>
      </p:sp>
      <p:sp>
        <p:nvSpPr>
          <p:cNvPr id="71" name="正方形/長方形 70"/>
          <p:cNvSpPr/>
          <p:nvPr/>
        </p:nvSpPr>
        <p:spPr>
          <a:xfrm>
            <a:off x="2317652" y="2503929"/>
            <a:ext cx="1462260" cy="276999"/>
          </a:xfrm>
          <a:prstGeom prst="rect">
            <a:avLst/>
          </a:prstGeom>
        </p:spPr>
        <p:txBody>
          <a:bodyPr wrap="none">
            <a:spAutoFit/>
          </a:bodyPr>
          <a:lstStyle/>
          <a:p>
            <a:r>
              <a:rPr lang="ja-JP" altLang="en-US" sz="1200" dirty="0"/>
              <a:t>バッファ電荷面密度</a:t>
            </a:r>
          </a:p>
        </p:txBody>
      </p:sp>
      <p:sp>
        <p:nvSpPr>
          <p:cNvPr id="72" name="正方形/長方形 71"/>
          <p:cNvSpPr/>
          <p:nvPr/>
        </p:nvSpPr>
        <p:spPr>
          <a:xfrm>
            <a:off x="4486291" y="3569020"/>
            <a:ext cx="1261884" cy="276999"/>
          </a:xfrm>
          <a:prstGeom prst="rect">
            <a:avLst/>
          </a:prstGeom>
        </p:spPr>
        <p:txBody>
          <a:bodyPr wrap="none">
            <a:spAutoFit/>
          </a:bodyPr>
          <a:lstStyle/>
          <a:p>
            <a:r>
              <a:rPr lang="zh-TW" altLang="en-US" sz="1200" dirty="0"/>
              <a:t>有効電荷面密度</a:t>
            </a:r>
            <a:endParaRPr lang="ja-JP" altLang="en-US" sz="1200" dirty="0"/>
          </a:p>
        </p:txBody>
      </p:sp>
      <mc:AlternateContent xmlns:mc="http://schemas.openxmlformats.org/markup-compatibility/2006" xmlns:a14="http://schemas.microsoft.com/office/drawing/2010/main">
        <mc:Choice Requires="a14">
          <p:sp>
            <p:nvSpPr>
              <p:cNvPr id="73" name="テキスト ボックス 72"/>
              <p:cNvSpPr txBox="1"/>
              <p:nvPr/>
            </p:nvSpPr>
            <p:spPr>
              <a:xfrm>
                <a:off x="2670054" y="2668850"/>
                <a:ext cx="71829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buf</m:t>
                          </m:r>
                        </m:sub>
                      </m:sSub>
                    </m:oMath>
                  </m:oMathPara>
                </a14:m>
                <a:endParaRPr kumimoji="1" lang="ja-JP" altLang="en-US" sz="2000"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2670054" y="2668850"/>
                <a:ext cx="718297" cy="400110"/>
              </a:xfrm>
              <a:prstGeom prst="rect">
                <a:avLst/>
              </a:prstGeom>
              <a:blipFill rotWithShape="1">
                <a:blip r:embed="rId24"/>
                <a:stretch>
                  <a:fillRect b="-6154"/>
                </a:stretch>
              </a:blipFill>
            </p:spPr>
            <p:txBody>
              <a:bodyPr/>
              <a:lstStyle/>
              <a:p>
                <a:r>
                  <a:rPr lang="ja-JP" altLang="en-US">
                    <a:noFill/>
                  </a:rPr>
                  <a:t> </a:t>
                </a:r>
              </a:p>
            </p:txBody>
          </p:sp>
        </mc:Fallback>
      </mc:AlternateContent>
      <p:sp>
        <p:nvSpPr>
          <p:cNvPr id="41" name="テキスト ボックス 40"/>
          <p:cNvSpPr txBox="1"/>
          <p:nvPr/>
        </p:nvSpPr>
        <p:spPr>
          <a:xfrm>
            <a:off x="228717" y="757153"/>
            <a:ext cx="1678987" cy="1015663"/>
          </a:xfrm>
          <a:prstGeom prst="rect">
            <a:avLst/>
          </a:prstGeom>
          <a:noFill/>
          <a:ln>
            <a:solidFill>
              <a:schemeClr val="tx1"/>
            </a:solidFill>
          </a:ln>
        </p:spPr>
        <p:txBody>
          <a:bodyPr wrap="square" rtlCol="0">
            <a:spAutoFit/>
          </a:bodyPr>
          <a:lstStyle/>
          <a:p>
            <a:r>
              <a:rPr kumimoji="1" lang="ja-JP" altLang="en-US" sz="2000" dirty="0" smtClean="0"/>
              <a:t>電流を</a:t>
            </a:r>
            <a:endParaRPr kumimoji="1" lang="en-US" altLang="ja-JP" sz="2000" dirty="0" smtClean="0"/>
          </a:p>
          <a:p>
            <a:r>
              <a:rPr kumimoji="1" lang="ja-JP" altLang="en-US" sz="2000" dirty="0" smtClean="0"/>
              <a:t>水の流れに</a:t>
            </a:r>
            <a:endParaRPr kumimoji="1" lang="en-US" altLang="ja-JP" sz="2000" dirty="0" smtClean="0"/>
          </a:p>
          <a:p>
            <a:r>
              <a:rPr kumimoji="1" lang="ja-JP" altLang="en-US" sz="2000" dirty="0" smtClean="0"/>
              <a:t>例えた図</a:t>
            </a:r>
            <a:endParaRPr kumimoji="1" lang="ja-JP" altLang="en-US" sz="2000" dirty="0"/>
          </a:p>
        </p:txBody>
      </p:sp>
    </p:spTree>
    <p:extLst>
      <p:ext uri="{BB962C8B-B14F-4D97-AF65-F5344CB8AC3E}">
        <p14:creationId xmlns:p14="http://schemas.microsoft.com/office/powerpoint/2010/main" val="66618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p:cNvGrpSpPr/>
          <p:nvPr/>
        </p:nvGrpSpPr>
        <p:grpSpPr>
          <a:xfrm>
            <a:off x="297772" y="836712"/>
            <a:ext cx="3410131" cy="1944216"/>
            <a:chOff x="2123728" y="3429000"/>
            <a:chExt cx="4968552" cy="2736304"/>
          </a:xfrm>
        </p:grpSpPr>
        <p:cxnSp>
          <p:nvCxnSpPr>
            <p:cNvPr id="47" name="直線コネクタ 46"/>
            <p:cNvCxnSpPr>
              <a:stCxn id="52" idx="3"/>
              <a:endCxn id="49" idx="0"/>
            </p:cNvCxnSpPr>
            <p:nvPr/>
          </p:nvCxnSpPr>
          <p:spPr>
            <a:xfrm>
              <a:off x="6491276" y="5795685"/>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2123728" y="3429000"/>
              <a:ext cx="4968552" cy="2736304"/>
              <a:chOff x="2123728" y="3429000"/>
              <a:chExt cx="4968552" cy="2736304"/>
            </a:xfrm>
          </p:grpSpPr>
          <p:grpSp>
            <p:nvGrpSpPr>
              <p:cNvPr id="36" name="グループ化 35"/>
              <p:cNvGrpSpPr/>
              <p:nvPr/>
            </p:nvGrpSpPr>
            <p:grpSpPr>
              <a:xfrm>
                <a:off x="2123728" y="3429000"/>
                <a:ext cx="4968552" cy="2736304"/>
                <a:chOff x="107504" y="980728"/>
                <a:chExt cx="3459935" cy="1801941"/>
              </a:xfrm>
            </p:grpSpPr>
            <p:sp>
              <p:nvSpPr>
                <p:cNvPr id="37" name="正方形/長方形 36"/>
                <p:cNvSpPr/>
                <p:nvPr/>
              </p:nvSpPr>
              <p:spPr>
                <a:xfrm>
                  <a:off x="107505" y="1700808"/>
                  <a:ext cx="3459934" cy="1081861"/>
                </a:xfrm>
                <a:prstGeom prst="rect">
                  <a:avLst/>
                </a:prstGeom>
                <a:solidFill>
                  <a:srgbClr val="D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3567439"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07504"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107505" y="2782669"/>
                  <a:ext cx="345993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75043" y="1728895"/>
                  <a:ext cx="84045"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a:off x="1691680" y="98072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1829088" y="1133128"/>
                  <a:ext cx="0"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endCxn id="41" idx="0"/>
                </p:cNvCxnSpPr>
                <p:nvPr/>
              </p:nvCxnSpPr>
              <p:spPr>
                <a:xfrm rot="10800000" flipV="1">
                  <a:off x="617066" y="1232755"/>
                  <a:ext cx="1074614" cy="4961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555776" y="2051556"/>
                  <a:ext cx="432048" cy="297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カギ線コネクタ 45"/>
                <p:cNvCxnSpPr/>
                <p:nvPr/>
              </p:nvCxnSpPr>
              <p:spPr>
                <a:xfrm rot="16200000" flipH="1">
                  <a:off x="1850103" y="1211740"/>
                  <a:ext cx="818800" cy="860831"/>
                </a:xfrm>
                <a:prstGeom prst="bentConnector3">
                  <a:avLst>
                    <a:gd name="adj1" fmla="val -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4716016" y="4738488"/>
                <a:ext cx="2232248" cy="1066776"/>
                <a:chOff x="351355" y="4300144"/>
                <a:chExt cx="2708477" cy="1289096"/>
              </a:xfrm>
              <a:solidFill>
                <a:schemeClr val="bg1"/>
              </a:solidFill>
            </p:grpSpPr>
            <p:sp>
              <p:nvSpPr>
                <p:cNvPr id="49" name="フリーフォーム 48"/>
                <p:cNvSpPr/>
                <p:nvPr/>
              </p:nvSpPr>
              <p:spPr>
                <a:xfrm>
                  <a:off x="351355" y="4300144"/>
                  <a:ext cx="2708477" cy="1278853"/>
                </a:xfrm>
                <a:custGeom>
                  <a:avLst/>
                  <a:gdLst>
                    <a:gd name="connsiteX0" fmla="*/ 2743200 w 2743200"/>
                    <a:gd name="connsiteY0" fmla="*/ 1060070 h 1060070"/>
                    <a:gd name="connsiteX1" fmla="*/ 2569580 w 2743200"/>
                    <a:gd name="connsiteY1" fmla="*/ 643381 h 1060070"/>
                    <a:gd name="connsiteX2" fmla="*/ 2083443 w 2743200"/>
                    <a:gd name="connsiteY2" fmla="*/ 573933 h 1060070"/>
                    <a:gd name="connsiteX3" fmla="*/ 1898248 w 2743200"/>
                    <a:gd name="connsiteY3" fmla="*/ 76222 h 1060070"/>
                    <a:gd name="connsiteX4" fmla="*/ 937550 w 2743200"/>
                    <a:gd name="connsiteY4" fmla="*/ 53072 h 1060070"/>
                    <a:gd name="connsiteX5" fmla="*/ 486137 w 2743200"/>
                    <a:gd name="connsiteY5" fmla="*/ 573933 h 1060070"/>
                    <a:gd name="connsiteX6" fmla="*/ 138896 w 2743200"/>
                    <a:gd name="connsiteY6" fmla="*/ 724404 h 1060070"/>
                    <a:gd name="connsiteX7" fmla="*/ 0 w 2743200"/>
                    <a:gd name="connsiteY7" fmla="*/ 1048495 h 1060070"/>
                    <a:gd name="connsiteX0" fmla="*/ 2743200 w 2743200"/>
                    <a:gd name="connsiteY0" fmla="*/ 1057023 h 1057023"/>
                    <a:gd name="connsiteX1" fmla="*/ 2569580 w 2743200"/>
                    <a:gd name="connsiteY1" fmla="*/ 640334 h 1057023"/>
                    <a:gd name="connsiteX2" fmla="*/ 2199190 w 2743200"/>
                    <a:gd name="connsiteY2" fmla="*/ 513013 h 1057023"/>
                    <a:gd name="connsiteX3" fmla="*/ 1898248 w 2743200"/>
                    <a:gd name="connsiteY3" fmla="*/ 73175 h 1057023"/>
                    <a:gd name="connsiteX4" fmla="*/ 937550 w 2743200"/>
                    <a:gd name="connsiteY4" fmla="*/ 50025 h 1057023"/>
                    <a:gd name="connsiteX5" fmla="*/ 486137 w 2743200"/>
                    <a:gd name="connsiteY5" fmla="*/ 570886 h 1057023"/>
                    <a:gd name="connsiteX6" fmla="*/ 138896 w 2743200"/>
                    <a:gd name="connsiteY6" fmla="*/ 721357 h 1057023"/>
                    <a:gd name="connsiteX7" fmla="*/ 0 w 2743200"/>
                    <a:gd name="connsiteY7" fmla="*/ 1045448 h 1057023"/>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38896 w 2743200"/>
                    <a:gd name="connsiteY6" fmla="*/ 714880 h 1050546"/>
                    <a:gd name="connsiteX7" fmla="*/ 0 w 2743200"/>
                    <a:gd name="connsiteY7" fmla="*/ 1038971 h 1050546"/>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04172 w 2743200"/>
                    <a:gd name="connsiteY6" fmla="*/ 668581 h 1050546"/>
                    <a:gd name="connsiteX7" fmla="*/ 0 w 2743200"/>
                    <a:gd name="connsiteY7" fmla="*/ 1038971 h 1050546"/>
                    <a:gd name="connsiteX0" fmla="*/ 2743200 w 2743200"/>
                    <a:gd name="connsiteY0" fmla="*/ 1047360 h 1047360"/>
                    <a:gd name="connsiteX1" fmla="*/ 2569580 w 2743200"/>
                    <a:gd name="connsiteY1" fmla="*/ 630671 h 1047360"/>
                    <a:gd name="connsiteX2" fmla="*/ 2199190 w 2743200"/>
                    <a:gd name="connsiteY2" fmla="*/ 503350 h 1047360"/>
                    <a:gd name="connsiteX3" fmla="*/ 1898248 w 2743200"/>
                    <a:gd name="connsiteY3" fmla="*/ 63512 h 1047360"/>
                    <a:gd name="connsiteX4" fmla="*/ 937550 w 2743200"/>
                    <a:gd name="connsiteY4" fmla="*/ 40362 h 1047360"/>
                    <a:gd name="connsiteX5" fmla="*/ 613458 w 2743200"/>
                    <a:gd name="connsiteY5" fmla="*/ 422326 h 1047360"/>
                    <a:gd name="connsiteX6" fmla="*/ 104172 w 2743200"/>
                    <a:gd name="connsiteY6" fmla="*/ 665395 h 1047360"/>
                    <a:gd name="connsiteX7" fmla="*/ 0 w 2743200"/>
                    <a:gd name="connsiteY7" fmla="*/ 1035785 h 1047360"/>
                    <a:gd name="connsiteX0" fmla="*/ 2743200 w 2743200"/>
                    <a:gd name="connsiteY0" fmla="*/ 1047360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43200 w 2743200"/>
                    <a:gd name="connsiteY0" fmla="*/ 1278853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31626 w 2731626"/>
                    <a:gd name="connsiteY0" fmla="*/ 1278853 h 1290428"/>
                    <a:gd name="connsiteX1" fmla="*/ 2558006 w 2731626"/>
                    <a:gd name="connsiteY1" fmla="*/ 630671 h 1290428"/>
                    <a:gd name="connsiteX2" fmla="*/ 2187616 w 2731626"/>
                    <a:gd name="connsiteY2" fmla="*/ 503350 h 1290428"/>
                    <a:gd name="connsiteX3" fmla="*/ 1886674 w 2731626"/>
                    <a:gd name="connsiteY3" fmla="*/ 63512 h 1290428"/>
                    <a:gd name="connsiteX4" fmla="*/ 925976 w 2731626"/>
                    <a:gd name="connsiteY4" fmla="*/ 40362 h 1290428"/>
                    <a:gd name="connsiteX5" fmla="*/ 601884 w 2731626"/>
                    <a:gd name="connsiteY5" fmla="*/ 422326 h 1290428"/>
                    <a:gd name="connsiteX6" fmla="*/ 92598 w 2731626"/>
                    <a:gd name="connsiteY6" fmla="*/ 665395 h 1290428"/>
                    <a:gd name="connsiteX7" fmla="*/ 0 w 2731626"/>
                    <a:gd name="connsiteY7" fmla="*/ 1290428 h 1290428"/>
                    <a:gd name="connsiteX0" fmla="*/ 2720051 w 2720051"/>
                    <a:gd name="connsiteY0" fmla="*/ 1278853 h 1278853"/>
                    <a:gd name="connsiteX1" fmla="*/ 2546431 w 2720051"/>
                    <a:gd name="connsiteY1" fmla="*/ 630671 h 1278853"/>
                    <a:gd name="connsiteX2" fmla="*/ 2176041 w 2720051"/>
                    <a:gd name="connsiteY2" fmla="*/ 503350 h 1278853"/>
                    <a:gd name="connsiteX3" fmla="*/ 1875099 w 2720051"/>
                    <a:gd name="connsiteY3" fmla="*/ 63512 h 1278853"/>
                    <a:gd name="connsiteX4" fmla="*/ 914401 w 2720051"/>
                    <a:gd name="connsiteY4" fmla="*/ 40362 h 1278853"/>
                    <a:gd name="connsiteX5" fmla="*/ 590309 w 2720051"/>
                    <a:gd name="connsiteY5" fmla="*/ 422326 h 1278853"/>
                    <a:gd name="connsiteX6" fmla="*/ 81023 w 2720051"/>
                    <a:gd name="connsiteY6" fmla="*/ 665395 h 1278853"/>
                    <a:gd name="connsiteX7" fmla="*/ 0 w 2720051"/>
                    <a:gd name="connsiteY7" fmla="*/ 1244129 h 1278853"/>
                    <a:gd name="connsiteX0" fmla="*/ 2696902 w 2696902"/>
                    <a:gd name="connsiteY0" fmla="*/ 1278853 h 1302002"/>
                    <a:gd name="connsiteX1" fmla="*/ 2523282 w 2696902"/>
                    <a:gd name="connsiteY1" fmla="*/ 630671 h 1302002"/>
                    <a:gd name="connsiteX2" fmla="*/ 2152892 w 2696902"/>
                    <a:gd name="connsiteY2" fmla="*/ 503350 h 1302002"/>
                    <a:gd name="connsiteX3" fmla="*/ 1851950 w 2696902"/>
                    <a:gd name="connsiteY3" fmla="*/ 63512 h 1302002"/>
                    <a:gd name="connsiteX4" fmla="*/ 891252 w 2696902"/>
                    <a:gd name="connsiteY4" fmla="*/ 40362 h 1302002"/>
                    <a:gd name="connsiteX5" fmla="*/ 567160 w 2696902"/>
                    <a:gd name="connsiteY5" fmla="*/ 422326 h 1302002"/>
                    <a:gd name="connsiteX6" fmla="*/ 57874 w 2696902"/>
                    <a:gd name="connsiteY6" fmla="*/ 665395 h 1302002"/>
                    <a:gd name="connsiteX7" fmla="*/ 0 w 2696902"/>
                    <a:gd name="connsiteY7" fmla="*/ 1302002 h 1302002"/>
                    <a:gd name="connsiteX0" fmla="*/ 2708477 w 2708477"/>
                    <a:gd name="connsiteY0" fmla="*/ 1278853 h 1278853"/>
                    <a:gd name="connsiteX1" fmla="*/ 2534857 w 2708477"/>
                    <a:gd name="connsiteY1" fmla="*/ 630671 h 1278853"/>
                    <a:gd name="connsiteX2" fmla="*/ 2164467 w 2708477"/>
                    <a:gd name="connsiteY2" fmla="*/ 503350 h 1278853"/>
                    <a:gd name="connsiteX3" fmla="*/ 1863525 w 2708477"/>
                    <a:gd name="connsiteY3" fmla="*/ 63512 h 1278853"/>
                    <a:gd name="connsiteX4" fmla="*/ 902827 w 2708477"/>
                    <a:gd name="connsiteY4" fmla="*/ 40362 h 1278853"/>
                    <a:gd name="connsiteX5" fmla="*/ 578735 w 2708477"/>
                    <a:gd name="connsiteY5" fmla="*/ 422326 h 1278853"/>
                    <a:gd name="connsiteX6" fmla="*/ 69449 w 2708477"/>
                    <a:gd name="connsiteY6" fmla="*/ 665395 h 1278853"/>
                    <a:gd name="connsiteX7" fmla="*/ 0 w 2708477"/>
                    <a:gd name="connsiteY7" fmla="*/ 1267277 h 127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8477" h="1278853">
                      <a:moveTo>
                        <a:pt x="2708477" y="1278853"/>
                      </a:moveTo>
                      <a:cubicBezTo>
                        <a:pt x="2676646" y="1111020"/>
                        <a:pt x="2625525" y="759921"/>
                        <a:pt x="2534857" y="630671"/>
                      </a:cubicBezTo>
                      <a:cubicBezTo>
                        <a:pt x="2444189" y="501421"/>
                        <a:pt x="2276356" y="597876"/>
                        <a:pt x="2164467" y="503350"/>
                      </a:cubicBezTo>
                      <a:cubicBezTo>
                        <a:pt x="2052578" y="408824"/>
                        <a:pt x="2073798" y="140677"/>
                        <a:pt x="1863525" y="63512"/>
                      </a:cubicBezTo>
                      <a:cubicBezTo>
                        <a:pt x="1653252" y="-13653"/>
                        <a:pt x="1116959" y="-19440"/>
                        <a:pt x="902827" y="40362"/>
                      </a:cubicBezTo>
                      <a:cubicBezTo>
                        <a:pt x="688695" y="100164"/>
                        <a:pt x="717631" y="318154"/>
                        <a:pt x="578735" y="422326"/>
                      </a:cubicBezTo>
                      <a:cubicBezTo>
                        <a:pt x="439839" y="526498"/>
                        <a:pt x="165905" y="524570"/>
                        <a:pt x="69449" y="665395"/>
                      </a:cubicBezTo>
                      <a:cubicBezTo>
                        <a:pt x="-27007" y="806220"/>
                        <a:pt x="28936" y="1144778"/>
                        <a:pt x="0" y="1267277"/>
                      </a:cubicBezTo>
                    </a:path>
                  </a:pathLst>
                </a:cu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a:stCxn id="49" idx="7"/>
                  <a:endCxn id="51" idx="0"/>
                </p:cNvCxnSpPr>
                <p:nvPr/>
              </p:nvCxnSpPr>
              <p:spPr>
                <a:xfrm>
                  <a:off x="351355" y="5567421"/>
                  <a:ext cx="476229" cy="1024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フリーフォーム 50"/>
                <p:cNvSpPr/>
                <p:nvPr/>
              </p:nvSpPr>
              <p:spPr>
                <a:xfrm>
                  <a:off x="827584" y="5310195"/>
                  <a:ext cx="578734" cy="267469"/>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 name="connsiteX0" fmla="*/ 0 w 544010"/>
                    <a:gd name="connsiteY0" fmla="*/ 269086 h 292235"/>
                    <a:gd name="connsiteX1" fmla="*/ 115747 w 544010"/>
                    <a:gd name="connsiteY1" fmla="*/ 37592 h 292235"/>
                    <a:gd name="connsiteX2" fmla="*/ 428263 w 544010"/>
                    <a:gd name="connsiteY2" fmla="*/ 26018 h 292235"/>
                    <a:gd name="connsiteX3" fmla="*/ 544010 w 544010"/>
                    <a:gd name="connsiteY3" fmla="*/ 292235 h 292235"/>
                    <a:gd name="connsiteX0" fmla="*/ 0 w 532435"/>
                    <a:gd name="connsiteY0" fmla="*/ 266667 h 266667"/>
                    <a:gd name="connsiteX1" fmla="*/ 115747 w 532435"/>
                    <a:gd name="connsiteY1" fmla="*/ 35173 h 266667"/>
                    <a:gd name="connsiteX2" fmla="*/ 428263 w 532435"/>
                    <a:gd name="connsiteY2" fmla="*/ 23599 h 266667"/>
                    <a:gd name="connsiteX3" fmla="*/ 532435 w 532435"/>
                    <a:gd name="connsiteY3" fmla="*/ 255092 h 266667"/>
                    <a:gd name="connsiteX0" fmla="*/ 0 w 567159"/>
                    <a:gd name="connsiteY0" fmla="*/ 269086 h 292235"/>
                    <a:gd name="connsiteX1" fmla="*/ 115747 w 567159"/>
                    <a:gd name="connsiteY1" fmla="*/ 37592 h 292235"/>
                    <a:gd name="connsiteX2" fmla="*/ 428263 w 567159"/>
                    <a:gd name="connsiteY2" fmla="*/ 26018 h 292235"/>
                    <a:gd name="connsiteX3" fmla="*/ 567159 w 567159"/>
                    <a:gd name="connsiteY3" fmla="*/ 292235 h 292235"/>
                    <a:gd name="connsiteX0" fmla="*/ 0 w 578734"/>
                    <a:gd name="connsiteY0" fmla="*/ 243068 h 243068"/>
                    <a:gd name="connsiteX1" fmla="*/ 115747 w 578734"/>
                    <a:gd name="connsiteY1" fmla="*/ 11574 h 243068"/>
                    <a:gd name="connsiteX2" fmla="*/ 428263 w 578734"/>
                    <a:gd name="connsiteY2" fmla="*/ 0 h 243068"/>
                    <a:gd name="connsiteX3" fmla="*/ 578734 w 578734"/>
                    <a:gd name="connsiteY3" fmla="*/ 208344 h 243068"/>
                    <a:gd name="connsiteX0" fmla="*/ 0 w 578734"/>
                    <a:gd name="connsiteY0" fmla="*/ 267469 h 267469"/>
                    <a:gd name="connsiteX1" fmla="*/ 115747 w 578734"/>
                    <a:gd name="connsiteY1" fmla="*/ 35975 h 267469"/>
                    <a:gd name="connsiteX2" fmla="*/ 428263 w 578734"/>
                    <a:gd name="connsiteY2" fmla="*/ 24401 h 267469"/>
                    <a:gd name="connsiteX3" fmla="*/ 578734 w 578734"/>
                    <a:gd name="connsiteY3" fmla="*/ 267469 h 267469"/>
                  </a:gdLst>
                  <a:ahLst/>
                  <a:cxnLst>
                    <a:cxn ang="0">
                      <a:pos x="connsiteX0" y="connsiteY0"/>
                    </a:cxn>
                    <a:cxn ang="0">
                      <a:pos x="connsiteX1" y="connsiteY1"/>
                    </a:cxn>
                    <a:cxn ang="0">
                      <a:pos x="connsiteX2" y="connsiteY2"/>
                    </a:cxn>
                    <a:cxn ang="0">
                      <a:pos x="connsiteX3" y="connsiteY3"/>
                    </a:cxn>
                  </a:cxnLst>
                  <a:rect l="l" t="t" r="r" b="b"/>
                  <a:pathLst>
                    <a:path w="578734" h="267469">
                      <a:moveTo>
                        <a:pt x="0" y="267469"/>
                      </a:moveTo>
                      <a:cubicBezTo>
                        <a:pt x="22185" y="171977"/>
                        <a:pt x="44370" y="76486"/>
                        <a:pt x="115747" y="35975"/>
                      </a:cubicBezTo>
                      <a:cubicBezTo>
                        <a:pt x="187124" y="-4536"/>
                        <a:pt x="351099" y="-14181"/>
                        <a:pt x="428263" y="24401"/>
                      </a:cubicBezTo>
                      <a:cubicBezTo>
                        <a:pt x="505427" y="62983"/>
                        <a:pt x="556549" y="170049"/>
                        <a:pt x="578734" y="267469"/>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1961340" y="5322574"/>
                  <a:ext cx="544010" cy="266666"/>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Lst>
                  <a:ahLst/>
                  <a:cxnLst>
                    <a:cxn ang="0">
                      <a:pos x="connsiteX0" y="connsiteY0"/>
                    </a:cxn>
                    <a:cxn ang="0">
                      <a:pos x="connsiteX1" y="connsiteY1"/>
                    </a:cxn>
                    <a:cxn ang="0">
                      <a:pos x="connsiteX2" y="connsiteY2"/>
                    </a:cxn>
                    <a:cxn ang="0">
                      <a:pos x="connsiteX3" y="connsiteY3"/>
                    </a:cxn>
                  </a:cxnLst>
                  <a:rect l="l" t="t" r="r" b="b"/>
                  <a:pathLst>
                    <a:path w="544010" h="266666">
                      <a:moveTo>
                        <a:pt x="0" y="266666"/>
                      </a:moveTo>
                      <a:cubicBezTo>
                        <a:pt x="22185" y="171174"/>
                        <a:pt x="44370" y="75683"/>
                        <a:pt x="115747" y="35172"/>
                      </a:cubicBezTo>
                      <a:cubicBezTo>
                        <a:pt x="187124" y="-5339"/>
                        <a:pt x="356886" y="-13055"/>
                        <a:pt x="428263" y="23598"/>
                      </a:cubicBezTo>
                      <a:cubicBezTo>
                        <a:pt x="499640" y="60251"/>
                        <a:pt x="521825" y="157671"/>
                        <a:pt x="544010" y="255091"/>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a:stCxn id="51" idx="3"/>
                  <a:endCxn id="52" idx="0"/>
                </p:cNvCxnSpPr>
                <p:nvPr/>
              </p:nvCxnSpPr>
              <p:spPr>
                <a:xfrm>
                  <a:off x="1406318" y="5577664"/>
                  <a:ext cx="555022" cy="1157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5" name="直線コネクタ 54"/>
            <p:cNvCxnSpPr/>
            <p:nvPr/>
          </p:nvCxnSpPr>
          <p:spPr>
            <a:xfrm>
              <a:off x="6491276" y="5805264"/>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457200" y="53752"/>
            <a:ext cx="8229600" cy="1143000"/>
          </a:xfrm>
        </p:spPr>
        <p:txBody>
          <a:bodyPr/>
          <a:lstStyle/>
          <a:p>
            <a:r>
              <a:rPr kumimoji="1" lang="ja-JP" altLang="en-US" dirty="0" smtClean="0"/>
              <a:t>研究背景</a:t>
            </a:r>
            <a:endParaRPr kumimoji="1" lang="ja-JP" altLang="en-US" dirty="0"/>
          </a:p>
        </p:txBody>
      </p:sp>
      <p:sp>
        <p:nvSpPr>
          <p:cNvPr id="6" name="コンテンツ プレースホルダー 2"/>
          <p:cNvSpPr txBox="1">
            <a:spLocks/>
          </p:cNvSpPr>
          <p:nvPr/>
        </p:nvSpPr>
        <p:spPr>
          <a:xfrm>
            <a:off x="7065434" y="3063733"/>
            <a:ext cx="204354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050" dirty="0"/>
              <a:t>(</a:t>
            </a:r>
            <a:r>
              <a:rPr lang="en-US" altLang="ja-JP" sz="1050" dirty="0">
                <a:hlinkClick r:id="rId3"/>
              </a:rPr>
              <a:t>http://www.rodip.com.br</a:t>
            </a:r>
            <a:r>
              <a:rPr lang="en-US" altLang="ja-JP" sz="1050" dirty="0" smtClean="0">
                <a:hlinkClick r:id="rId3"/>
              </a:rPr>
              <a:t>/</a:t>
            </a:r>
            <a:r>
              <a:rPr lang="ja-JP" altLang="en-US" sz="1050" dirty="0" smtClean="0"/>
              <a:t>より</a:t>
            </a:r>
            <a:r>
              <a:rPr lang="en-US" altLang="ja-JP" sz="1050" dirty="0" smtClean="0"/>
              <a:t>)</a:t>
            </a:r>
          </a:p>
        </p:txBody>
      </p:sp>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51920" y="836712"/>
            <a:ext cx="5184576" cy="21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297773" y="2858391"/>
            <a:ext cx="939681" cy="646331"/>
          </a:xfrm>
          <a:prstGeom prst="rect">
            <a:avLst/>
          </a:prstGeom>
          <a:noFill/>
        </p:spPr>
        <p:txBody>
          <a:bodyPr wrap="none" rtlCol="0">
            <a:spAutoFit/>
          </a:bodyPr>
          <a:lstStyle/>
          <a:p>
            <a:pPr algn="ctr"/>
            <a:r>
              <a:rPr kumimoji="1" lang="ja-JP" altLang="en-US" dirty="0" smtClean="0"/>
              <a:t>アノード</a:t>
            </a:r>
            <a:r>
              <a:rPr kumimoji="1" lang="en-US" altLang="ja-JP" dirty="0" smtClean="0"/>
              <a:t/>
            </a:r>
            <a:br>
              <a:rPr kumimoji="1" lang="en-US" altLang="ja-JP" dirty="0" smtClean="0"/>
            </a:br>
            <a:r>
              <a:rPr kumimoji="1" lang="ja-JP" altLang="en-US" dirty="0" smtClean="0"/>
              <a:t>電極</a:t>
            </a:r>
            <a:endParaRPr kumimoji="1" lang="ja-JP" altLang="en-US" dirty="0"/>
          </a:p>
        </p:txBody>
      </p:sp>
      <p:sp>
        <p:nvSpPr>
          <p:cNvPr id="14" name="テキスト ボックス 13"/>
          <p:cNvSpPr txBox="1"/>
          <p:nvPr/>
        </p:nvSpPr>
        <p:spPr>
          <a:xfrm>
            <a:off x="2195736" y="2858392"/>
            <a:ext cx="1176925" cy="646331"/>
          </a:xfrm>
          <a:prstGeom prst="rect">
            <a:avLst/>
          </a:prstGeom>
          <a:noFill/>
        </p:spPr>
        <p:txBody>
          <a:bodyPr wrap="none" rtlCol="0">
            <a:spAutoFit/>
          </a:bodyPr>
          <a:lstStyle/>
          <a:p>
            <a:pPr algn="ctr"/>
            <a:r>
              <a:rPr kumimoji="1" lang="ja-JP" altLang="en-US" dirty="0" smtClean="0"/>
              <a:t>被塗装物</a:t>
            </a:r>
            <a:r>
              <a:rPr kumimoji="1" lang="en-US" altLang="ja-JP" dirty="0" smtClean="0"/>
              <a:t/>
            </a:r>
            <a:br>
              <a:rPr kumimoji="1" lang="en-US" altLang="ja-JP" dirty="0" smtClean="0"/>
            </a:br>
            <a:r>
              <a:rPr kumimoji="1" lang="ja-JP" altLang="en-US" dirty="0" smtClean="0"/>
              <a:t>（カソード）</a:t>
            </a:r>
            <a:endParaRPr kumimoji="1" lang="ja-JP" altLang="en-US" dirty="0"/>
          </a:p>
        </p:txBody>
      </p:sp>
      <p:sp>
        <p:nvSpPr>
          <p:cNvPr id="16" name="スライド番号プレースホルダー 3"/>
          <p:cNvSpPr>
            <a:spLocks noGrp="1"/>
          </p:cNvSpPr>
          <p:nvPr>
            <p:ph type="sldNum" sz="quarter" idx="4"/>
          </p:nvPr>
        </p:nvSpPr>
        <p:spPr>
          <a:xfrm>
            <a:off x="4037625" y="6616408"/>
            <a:ext cx="1054894" cy="196968"/>
          </a:xfrm>
        </p:spPr>
        <p:txBody>
          <a:bodyPr/>
          <a:lstStyle/>
          <a:p>
            <a:r>
              <a:rPr lang="en-US" altLang="ja-JP" dirty="0" smtClean="0"/>
              <a:t>P. </a:t>
            </a:r>
            <a:fld id="{F8FDF831-B0A3-4B44-A20D-7581D5587101}" type="slidenum">
              <a:rPr lang="ja-JP" altLang="en-US" smtClean="0"/>
              <a:pPr/>
              <a:t>2</a:t>
            </a:fld>
            <a:endParaRPr lang="ja-JP" altLang="en-US" dirty="0"/>
          </a:p>
        </p:txBody>
      </p:sp>
      <p:sp>
        <p:nvSpPr>
          <p:cNvPr id="32" name="テキスト ボックス 31"/>
          <p:cNvSpPr txBox="1"/>
          <p:nvPr/>
        </p:nvSpPr>
        <p:spPr>
          <a:xfrm>
            <a:off x="1331640" y="2051556"/>
            <a:ext cx="646331" cy="369332"/>
          </a:xfrm>
          <a:prstGeom prst="rect">
            <a:avLst/>
          </a:prstGeom>
          <a:noFill/>
        </p:spPr>
        <p:txBody>
          <a:bodyPr wrap="none" rtlCol="0">
            <a:spAutoFit/>
          </a:bodyPr>
          <a:lstStyle/>
          <a:p>
            <a:r>
              <a:rPr kumimoji="1" lang="ja-JP" altLang="en-US" dirty="0" smtClean="0"/>
              <a:t>塗料</a:t>
            </a:r>
            <a:endParaRPr kumimoji="1" lang="ja-JP" altLang="en-US" dirty="0"/>
          </a:p>
        </p:txBody>
      </p:sp>
      <p:sp>
        <p:nvSpPr>
          <p:cNvPr id="33" name="コンテンツ プレースホルダー 2"/>
          <p:cNvSpPr txBox="1">
            <a:spLocks/>
          </p:cNvSpPr>
          <p:nvPr/>
        </p:nvSpPr>
        <p:spPr bwMode="auto">
          <a:xfrm>
            <a:off x="467544" y="3429000"/>
            <a:ext cx="8568952" cy="30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800" kern="0" dirty="0" smtClean="0"/>
              <a:t>電着塗装とは通電することで塗膜を析出させる塗装法</a:t>
            </a:r>
            <a:endParaRPr lang="en-US" altLang="ja-JP" sz="2800" kern="0" dirty="0" smtClean="0"/>
          </a:p>
          <a:p>
            <a:pPr lvl="1"/>
            <a:r>
              <a:rPr lang="ja-JP" altLang="en-US" sz="2400" kern="0" dirty="0" smtClean="0"/>
              <a:t>自動車ボディの下塗りなどに用いられている</a:t>
            </a:r>
            <a:endParaRPr lang="en-US" altLang="ja-JP" sz="2400" kern="0" dirty="0" smtClean="0"/>
          </a:p>
          <a:p>
            <a:r>
              <a:rPr lang="ja-JP" altLang="en-US" sz="2800" kern="0" dirty="0" smtClean="0"/>
              <a:t>袋状の</a:t>
            </a:r>
            <a:r>
              <a:rPr lang="ja-JP" altLang="en-US" sz="2800" kern="0" dirty="0"/>
              <a:t>部材</a:t>
            </a:r>
            <a:r>
              <a:rPr lang="ja-JP" altLang="en-US" sz="2800" kern="0" dirty="0" smtClean="0"/>
              <a:t>では膜厚の均一性が保たれない</a:t>
            </a:r>
          </a:p>
          <a:p>
            <a:pPr lvl="1"/>
            <a:r>
              <a:rPr lang="ja-JP" altLang="en-US" sz="2400" kern="0" dirty="0" smtClean="0"/>
              <a:t>　電極の位置，電圧，電着時間などの</a:t>
            </a:r>
            <a:r>
              <a:rPr lang="ja-JP" altLang="en-US" sz="2400" kern="0" dirty="0" smtClean="0">
                <a:solidFill>
                  <a:srgbClr val="002060"/>
                </a:solidFill>
              </a:rPr>
              <a:t>最適化</a:t>
            </a:r>
            <a:r>
              <a:rPr lang="ja-JP" altLang="en-US" sz="2400" kern="0" dirty="0" smtClean="0"/>
              <a:t>が必要</a:t>
            </a:r>
            <a:endParaRPr lang="en-US" altLang="ja-JP" sz="2400" kern="0" dirty="0" smtClean="0"/>
          </a:p>
          <a:p>
            <a:r>
              <a:rPr lang="ja-JP" altLang="en-US" sz="2800" kern="0" dirty="0"/>
              <a:t>実車試験では時間とコストがかかる</a:t>
            </a:r>
          </a:p>
          <a:p>
            <a:pPr marL="0" indent="0" algn="ctr">
              <a:buNone/>
            </a:pPr>
            <a:r>
              <a:rPr lang="ja-JP" altLang="en-US" sz="2800" kern="0" dirty="0" smtClean="0"/>
              <a:t>⇒</a:t>
            </a:r>
            <a:r>
              <a:rPr lang="ja-JP" altLang="en-US" sz="2800" b="1" kern="0" dirty="0">
                <a:solidFill>
                  <a:srgbClr val="C00000"/>
                </a:solidFill>
              </a:rPr>
              <a:t>数値シミュレーション</a:t>
            </a:r>
            <a:r>
              <a:rPr lang="ja-JP" altLang="en-US" sz="2800" kern="0" dirty="0"/>
              <a:t>が有用</a:t>
            </a:r>
          </a:p>
          <a:p>
            <a:endParaRPr lang="en-US" altLang="ja-JP" sz="2800" kern="0" dirty="0" smtClean="0"/>
          </a:p>
          <a:p>
            <a:endParaRPr lang="ja-JP" altLang="en-US" kern="0" dirty="0"/>
          </a:p>
        </p:txBody>
      </p:sp>
    </p:spTree>
    <p:extLst>
      <p:ext uri="{BB962C8B-B14F-4D97-AF65-F5344CB8AC3E}">
        <p14:creationId xmlns:p14="http://schemas.microsoft.com/office/powerpoint/2010/main" val="635174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提案：塗膜析出モデル</a:t>
            </a:r>
            <a:endParaRPr kumimoji="1" lang="ja-JP" altLang="en-US" dirty="0"/>
          </a:p>
        </p:txBody>
      </p:sp>
      <p:sp>
        <p:nvSpPr>
          <p:cNvPr id="3" name="コンテンツ プレースホルダー 2"/>
          <p:cNvSpPr>
            <a:spLocks noGrp="1"/>
          </p:cNvSpPr>
          <p:nvPr>
            <p:ph idx="1"/>
          </p:nvPr>
        </p:nvSpPr>
        <p:spPr>
          <a:xfrm>
            <a:off x="1475656" y="911498"/>
            <a:ext cx="7524328" cy="5613846"/>
          </a:xfrm>
        </p:spPr>
        <p:txBody>
          <a:bodyPr/>
          <a:lstStyle/>
          <a:p>
            <a:pPr marL="0" indent="0">
              <a:buNone/>
            </a:pPr>
            <a:endParaRPr lang="en-US" altLang="ja-JP" sz="2400" i="1" dirty="0" smtClean="0">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buNone/>
            </a:pPr>
            <a:r>
              <a:rPr lang="ja-JP" altLang="en-US" sz="2400" dirty="0" smtClean="0"/>
              <a:t>タンクが</a:t>
            </a:r>
            <a:r>
              <a:rPr lang="ja-JP" altLang="en-US" sz="2400" dirty="0"/>
              <a:t>満水になる</a:t>
            </a:r>
            <a:r>
              <a:rPr lang="ja-JP" altLang="en-US" sz="2400" dirty="0" smtClean="0"/>
              <a:t>と水が溢れる</a:t>
            </a:r>
            <a:endParaRPr lang="en-US" altLang="ja-JP" sz="2400" dirty="0" smtClean="0"/>
          </a:p>
          <a:p>
            <a:pPr marL="0" indent="0">
              <a:buNone/>
            </a:pPr>
            <a:r>
              <a:rPr lang="ja-JP" altLang="en-US" sz="2400" dirty="0" smtClean="0"/>
              <a:t>タンクを溢れた水は塗膜の析出に使われる</a:t>
            </a:r>
            <a:endParaRPr lang="en-US" altLang="ja-JP" sz="24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751" y="1125144"/>
            <a:ext cx="5453538" cy="3448061"/>
          </a:xfrm>
          <a:prstGeom prst="rect">
            <a:avLst/>
          </a:prstGeom>
        </p:spPr>
      </p:pic>
      <mc:AlternateContent xmlns:mc="http://schemas.openxmlformats.org/markup-compatibility/2006" xmlns:a14="http://schemas.microsoft.com/office/drawing/2010/main">
        <mc:Choice Requires="a14">
          <p:sp>
            <p:nvSpPr>
              <p:cNvPr id="15" name="テキスト ボックス 14"/>
              <p:cNvSpPr txBox="1"/>
              <p:nvPr/>
            </p:nvSpPr>
            <p:spPr>
              <a:xfrm>
                <a:off x="2843808" y="1340768"/>
                <a:ext cx="936103" cy="400110"/>
              </a:xfrm>
              <a:prstGeom prst="rect">
                <a:avLst/>
              </a:prstGeom>
              <a:noFill/>
            </p:spPr>
            <p:txBody>
              <a:bodyPr wrap="square" rtlCol="0">
                <a:spAutoFit/>
              </a:bodyPr>
              <a:lstStyle/>
              <a:p>
                <a:r>
                  <a:rPr lang="ja-JP" altLang="en-US" sz="2000" dirty="0"/>
                  <a:t>↓</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𝑗</m:t>
                        </m:r>
                      </m:e>
                      <m:sub>
                        <m:r>
                          <m:rPr>
                            <m:sty m:val="p"/>
                          </m:rPr>
                          <a:rPr lang="en-US" altLang="ja-JP" sz="2000" b="0" i="0" smtClean="0">
                            <a:latin typeface="Cambria Math"/>
                          </a:rPr>
                          <m:t>cat</m:t>
                        </m:r>
                      </m:sub>
                    </m:sSub>
                  </m:oMath>
                </a14:m>
                <a:endParaRPr kumimoji="1" lang="en-US" altLang="ja-JP" sz="2000" dirty="0" smtClean="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843808" y="1340768"/>
                <a:ext cx="936103" cy="400110"/>
              </a:xfrm>
              <a:prstGeom prst="rect">
                <a:avLst/>
              </a:prstGeom>
              <a:blipFill rotWithShape="1">
                <a:blip r:embed="rId5"/>
                <a:stretch>
                  <a:fillRect l="-7190" t="-10606"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689572" y="3481264"/>
                <a:ext cx="2285186" cy="707886"/>
              </a:xfrm>
              <a:prstGeom prst="rect">
                <a:avLst/>
              </a:prstGeom>
              <a:noFill/>
            </p:spPr>
            <p:txBody>
              <a:bodyPr wrap="square" rtlCol="0">
                <a:spAutoFit/>
              </a:bodyPr>
              <a:lstStyle/>
              <a:p>
                <a:r>
                  <a:rPr kumimoji="1" lang="ja-JP" altLang="en-US" sz="2000" dirty="0" smtClean="0"/>
                  <a:t>拡散消費電流密度</a:t>
                </a:r>
                <a:endParaRPr kumimoji="1" lang="en-US" altLang="ja-JP" sz="2000" dirty="0" smtClean="0"/>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dif</m:t>
                          </m:r>
                        </m:sub>
                      </m:sSub>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cat</m:t>
                          </m:r>
                        </m:sub>
                      </m:sSub>
                      <m:r>
                        <a:rPr kumimoji="1" lang="en-US" altLang="ja-JP" sz="2000" b="0" i="1" smtClean="0">
                          <a:latin typeface="Cambria Math"/>
                        </a:rPr>
                        <m:t>,</m:t>
                      </m:r>
                      <m:r>
                        <a:rPr kumimoji="1" lang="en-US" altLang="ja-JP" sz="2000" b="0" i="1" smtClean="0">
                          <a:latin typeface="Cambria Math"/>
                        </a:rPr>
                        <m:t>h</m:t>
                      </m:r>
                      <m:r>
                        <a:rPr kumimoji="1" lang="en-US" altLang="ja-JP" sz="2000" b="0" i="1" smtClean="0">
                          <a:latin typeface="Cambria Math"/>
                        </a:rPr>
                        <m:t>)</m:t>
                      </m:r>
                    </m:oMath>
                  </m:oMathPara>
                </a14:m>
                <a:endParaRPr kumimoji="1" lang="ja-JP" altLang="en-US" sz="20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9572" y="3481264"/>
                <a:ext cx="2285186" cy="707886"/>
              </a:xfrm>
              <a:prstGeom prst="rect">
                <a:avLst/>
              </a:prstGeom>
              <a:blipFill rotWithShape="1">
                <a:blip r:embed="rId6"/>
                <a:stretch>
                  <a:fillRect l="-2667" t="-4310" r="-533" b="-9483"/>
                </a:stretch>
              </a:blipFill>
            </p:spPr>
            <p:txBody>
              <a:bodyPr/>
              <a:lstStyle/>
              <a:p>
                <a:r>
                  <a:rPr lang="ja-JP" altLang="en-US">
                    <a:noFill/>
                  </a:rPr>
                  <a:t> </a:t>
                </a:r>
              </a:p>
            </p:txBody>
          </p:sp>
        </mc:Fallback>
      </mc:AlternateContent>
      <p:sp>
        <p:nvSpPr>
          <p:cNvPr id="17" name="テキスト ボックス 16"/>
          <p:cNvSpPr txBox="1"/>
          <p:nvPr/>
        </p:nvSpPr>
        <p:spPr>
          <a:xfrm>
            <a:off x="7164289" y="3707520"/>
            <a:ext cx="1781003" cy="707886"/>
          </a:xfrm>
          <a:prstGeom prst="rect">
            <a:avLst/>
          </a:prstGeom>
          <a:noFill/>
        </p:spPr>
        <p:txBody>
          <a:bodyPr wrap="square" rtlCol="0">
            <a:spAutoFit/>
          </a:bodyPr>
          <a:lstStyle/>
          <a:p>
            <a:r>
              <a:rPr kumimoji="1" lang="ja-JP" altLang="en-US" sz="2000" dirty="0" smtClean="0"/>
              <a:t>塗膜の析出に</a:t>
            </a:r>
            <a:endParaRPr kumimoji="1" lang="en-US" altLang="ja-JP" sz="2000" dirty="0" smtClean="0"/>
          </a:p>
          <a:p>
            <a:r>
              <a:rPr kumimoji="1" lang="ja-JP" altLang="en-US" sz="2000" dirty="0" smtClean="0"/>
              <a:t>使われる</a:t>
            </a:r>
            <a:endParaRPr kumimoji="1" lang="ja-JP" altLang="en-US" sz="2000"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958172" y="2458030"/>
                <a:ext cx="720815" cy="42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cap</m:t>
                          </m:r>
                        </m:sub>
                      </m:sSub>
                    </m:oMath>
                  </m:oMathPara>
                </a14:m>
                <a:endParaRPr kumimoji="1" lang="ja-JP" altLang="en-US" sz="20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958172" y="2458030"/>
                <a:ext cx="720815" cy="427425"/>
              </a:xfrm>
              <a:prstGeom prst="rect">
                <a:avLst/>
              </a:prstGeom>
              <a:blipFill rotWithShape="1">
                <a:blip r:embed="rId8"/>
                <a:stretch>
                  <a:fillRect b="-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4788024" y="3789040"/>
                <a:ext cx="65841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eff</m:t>
                          </m:r>
                        </m:sub>
                      </m:sSub>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88024" y="3789040"/>
                <a:ext cx="658419" cy="400110"/>
              </a:xfrm>
              <a:prstGeom prst="rect">
                <a:avLst/>
              </a:prstGeom>
              <a:blipFill rotWithShape="1">
                <a:blip r:embed="rId9"/>
                <a:stretch>
                  <a:fillRect b="-6154"/>
                </a:stretch>
              </a:blipFill>
            </p:spPr>
            <p:txBody>
              <a:bodyPr/>
              <a:lstStyle/>
              <a:p>
                <a:r>
                  <a:rPr lang="ja-JP" altLang="en-US">
                    <a:noFill/>
                  </a:rPr>
                  <a:t> </a:t>
                </a:r>
              </a:p>
            </p:txBody>
          </p:sp>
        </mc:Fallback>
      </mc:AlternateContent>
      <p:sp>
        <p:nvSpPr>
          <p:cNvPr id="23" name="下矢印 22"/>
          <p:cNvSpPr/>
          <p:nvPr/>
        </p:nvSpPr>
        <p:spPr>
          <a:xfrm rot="18806023">
            <a:off x="4392182" y="2143927"/>
            <a:ext cx="246531" cy="8636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156176" y="1412776"/>
            <a:ext cx="2448272" cy="1656184"/>
          </a:xfrm>
          <a:prstGeom prst="rect">
            <a:avLst/>
          </a:prstGeom>
        </p:spPr>
      </p:pic>
      <p:grpSp>
        <p:nvGrpSpPr>
          <p:cNvPr id="5" name="グループ化 4"/>
          <p:cNvGrpSpPr/>
          <p:nvPr/>
        </p:nvGrpSpPr>
        <p:grpSpPr>
          <a:xfrm>
            <a:off x="6804248" y="1993683"/>
            <a:ext cx="1084914" cy="729572"/>
            <a:chOff x="4436000" y="2230976"/>
            <a:chExt cx="2260236" cy="1223923"/>
          </a:xfrm>
        </p:grpSpPr>
        <p:sp>
          <p:nvSpPr>
            <p:cNvPr id="34" name="円/楕円 33"/>
            <p:cNvSpPr/>
            <p:nvPr/>
          </p:nvSpPr>
          <p:spPr>
            <a:xfrm>
              <a:off x="4436000" y="2230976"/>
              <a:ext cx="1500168" cy="414675"/>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C00000"/>
                  </a:solidFill>
                </a:rPr>
                <a:t>粒子</a:t>
              </a:r>
              <a:endParaRPr kumimoji="1" lang="ja-JP" altLang="en-US" sz="1000" dirty="0">
                <a:solidFill>
                  <a:srgbClr val="C00000"/>
                </a:solidFill>
              </a:endParaRPr>
            </a:p>
          </p:txBody>
        </p:sp>
        <p:sp>
          <p:nvSpPr>
            <p:cNvPr id="35" name="右矢印 34"/>
            <p:cNvSpPr/>
            <p:nvPr/>
          </p:nvSpPr>
          <p:spPr>
            <a:xfrm rot="2642698">
              <a:off x="5506455" y="2609510"/>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36" name="円/楕円 35"/>
                <p:cNvSpPr/>
                <p:nvPr/>
              </p:nvSpPr>
              <p:spPr>
                <a:xfrm>
                  <a:off x="5780630" y="2960548"/>
                  <a:ext cx="915606" cy="4943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ja-JP" altLang="en-US" sz="1000" i="0" smtClean="0">
                            <a:solidFill>
                              <a:srgbClr val="C00000"/>
                            </a:solidFill>
                            <a:latin typeface="Cambria Math"/>
                          </a:rPr>
                          <m:t>塗</m:t>
                        </m:r>
                        <m:r>
                          <a:rPr lang="ja-JP" altLang="en-US" sz="1000" b="0" i="0" smtClean="0">
                            <a:solidFill>
                              <a:srgbClr val="C00000"/>
                            </a:solidFill>
                            <a:latin typeface="Cambria Math"/>
                          </a:rPr>
                          <m:t>膜</m:t>
                        </m:r>
                      </m:oMath>
                    </m:oMathPara>
                  </a14:m>
                  <a:endParaRPr kumimoji="1" lang="ja-JP" altLang="en-US" sz="1000" dirty="0">
                    <a:solidFill>
                      <a:srgbClr val="C00000"/>
                    </a:solidFill>
                  </a:endParaRPr>
                </a:p>
              </p:txBody>
            </p:sp>
          </mc:Choice>
          <mc:Fallback xmlns="">
            <p:sp>
              <p:nvSpPr>
                <p:cNvPr id="36" name="円/楕円 35"/>
                <p:cNvSpPr>
                  <a:spLocks noRot="1" noChangeAspect="1" noMove="1" noResize="1" noEditPoints="1" noAdjustHandles="1" noChangeArrowheads="1" noChangeShapeType="1" noTextEdit="1"/>
                </p:cNvSpPr>
                <p:nvPr/>
              </p:nvSpPr>
              <p:spPr>
                <a:xfrm>
                  <a:off x="5780630" y="2960548"/>
                  <a:ext cx="915606" cy="494351"/>
                </a:xfrm>
                <a:prstGeom prst="ellipse">
                  <a:avLst/>
                </a:prstGeom>
                <a:blipFill rotWithShape="1">
                  <a:blip r:embed="rId11"/>
                  <a:stretch>
                    <a:fillRect/>
                  </a:stretch>
                </a:blipFill>
                <a:ln>
                  <a:solidFill>
                    <a:srgbClr val="00B050"/>
                  </a:solidFill>
                </a:ln>
              </p:spPr>
              <p:txBody>
                <a:bodyPr/>
                <a:lstStyle/>
                <a:p>
                  <a:r>
                    <a:rPr lang="ja-JP" altLang="en-US">
                      <a:noFill/>
                    </a:rPr>
                    <a:t> </a:t>
                  </a:r>
                </a:p>
              </p:txBody>
            </p:sp>
          </mc:Fallback>
        </mc:AlternateContent>
      </p:grpSp>
      <p:grpSp>
        <p:nvGrpSpPr>
          <p:cNvPr id="6" name="グループ化 5"/>
          <p:cNvGrpSpPr/>
          <p:nvPr/>
        </p:nvGrpSpPr>
        <p:grpSpPr>
          <a:xfrm>
            <a:off x="6185737" y="2202929"/>
            <a:ext cx="874381" cy="809841"/>
            <a:chOff x="2766368" y="2671423"/>
            <a:chExt cx="2210218" cy="1785210"/>
          </a:xfrm>
        </p:grpSpPr>
        <p:sp>
          <p:nvSpPr>
            <p:cNvPr id="37" name="右矢印 36"/>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38" name="グループ化 37"/>
            <p:cNvGrpSpPr/>
            <p:nvPr/>
          </p:nvGrpSpPr>
          <p:grpSpPr>
            <a:xfrm>
              <a:off x="2766368" y="2728441"/>
              <a:ext cx="2210218" cy="1728192"/>
              <a:chOff x="2217766" y="2204864"/>
              <a:chExt cx="2210218" cy="1728192"/>
            </a:xfrm>
          </p:grpSpPr>
          <p:sp>
            <p:nvSpPr>
              <p:cNvPr id="39" name="円/楕円 38"/>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40" name="円/楕円 39"/>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0" name="円/楕円 39"/>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2"/>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円/楕円 40"/>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3"/>
                    <a:stretch>
                      <a:fillRect l="-27586"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円/楕円 41"/>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42" name="円/楕円 4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4"/>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円/楕円 42"/>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3" name="円/楕円 42"/>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5"/>
                    <a:stretch>
                      <a:fillRect l="-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円/楕円 43"/>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44" name="円/楕円 43"/>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16"/>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円/楕円 44"/>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5" name="円/楕円 44"/>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7"/>
                    <a:stretch>
                      <a:fillRect l="-9804"/>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56" name="円/楕円 55"/>
              <p:cNvSpPr/>
              <p:nvPr/>
            </p:nvSpPr>
            <p:spPr>
              <a:xfrm>
                <a:off x="4117105" y="1928052"/>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56" name="円/楕円 55"/>
              <p:cNvSpPr>
                <a:spLocks noRot="1" noChangeAspect="1" noMove="1" noResize="1" noEditPoints="1" noAdjustHandles="1" noChangeArrowheads="1" noChangeShapeType="1" noTextEdit="1"/>
              </p:cNvSpPr>
              <p:nvPr/>
            </p:nvSpPr>
            <p:spPr>
              <a:xfrm>
                <a:off x="4117105" y="1928052"/>
                <a:ext cx="474318" cy="281655"/>
              </a:xfrm>
              <a:prstGeom prst="ellipse">
                <a:avLst/>
              </a:prstGeom>
              <a:blipFill rotWithShape="1">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円/楕円 56"/>
              <p:cNvSpPr/>
              <p:nvPr/>
            </p:nvSpPr>
            <p:spPr>
              <a:xfrm>
                <a:off x="4893791" y="2530914"/>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57" name="円/楕円 56"/>
              <p:cNvSpPr>
                <a:spLocks noRot="1" noChangeAspect="1" noMove="1" noResize="1" noEditPoints="1" noAdjustHandles="1" noChangeArrowheads="1" noChangeShapeType="1" noTextEdit="1"/>
              </p:cNvSpPr>
              <p:nvPr/>
            </p:nvSpPr>
            <p:spPr>
              <a:xfrm>
                <a:off x="4893791" y="2530914"/>
                <a:ext cx="474318" cy="281655"/>
              </a:xfrm>
              <a:prstGeom prst="ellipse">
                <a:avLst/>
              </a:prstGeom>
              <a:blipFill rotWithShape="1">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円/楕円 57"/>
              <p:cNvSpPr/>
              <p:nvPr/>
            </p:nvSpPr>
            <p:spPr>
              <a:xfrm>
                <a:off x="6917683" y="4309595"/>
                <a:ext cx="439491" cy="29467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ja-JP" altLang="en-US" sz="1000" i="0" smtClean="0">
                          <a:solidFill>
                            <a:srgbClr val="C00000"/>
                          </a:solidFill>
                          <a:latin typeface="Cambria Math"/>
                        </a:rPr>
                        <m:t>塗</m:t>
                      </m:r>
                      <m:r>
                        <a:rPr lang="ja-JP" altLang="en-US" sz="1000" b="0" i="0" smtClean="0">
                          <a:solidFill>
                            <a:srgbClr val="C00000"/>
                          </a:solidFill>
                          <a:latin typeface="Cambria Math"/>
                        </a:rPr>
                        <m:t>膜</m:t>
                      </m:r>
                    </m:oMath>
                  </m:oMathPara>
                </a14:m>
                <a:endParaRPr kumimoji="1" lang="ja-JP" altLang="en-US" sz="1000" dirty="0">
                  <a:solidFill>
                    <a:srgbClr val="C00000"/>
                  </a:solidFill>
                </a:endParaRPr>
              </a:p>
            </p:txBody>
          </p:sp>
        </mc:Choice>
        <mc:Fallback xmlns="">
          <p:sp>
            <p:nvSpPr>
              <p:cNvPr id="58" name="円/楕円 57"/>
              <p:cNvSpPr>
                <a:spLocks noRot="1" noChangeAspect="1" noMove="1" noResize="1" noEditPoints="1" noAdjustHandles="1" noChangeArrowheads="1" noChangeShapeType="1" noTextEdit="1"/>
              </p:cNvSpPr>
              <p:nvPr/>
            </p:nvSpPr>
            <p:spPr>
              <a:xfrm>
                <a:off x="6917683" y="4309595"/>
                <a:ext cx="439491" cy="294679"/>
              </a:xfrm>
              <a:prstGeom prst="ellipse">
                <a:avLst/>
              </a:prstGeom>
              <a:blipFill rotWithShape="1">
                <a:blip r:embed="rId20"/>
                <a:stretch>
                  <a:fillRect/>
                </a:stretch>
              </a:blipFill>
              <a:ln>
                <a:solidFill>
                  <a:srgbClr val="00B050"/>
                </a:solidFill>
              </a:ln>
            </p:spPr>
            <p:txBody>
              <a:bodyPr/>
              <a:lstStyle/>
              <a:p>
                <a:r>
                  <a:rPr lang="ja-JP" altLang="en-US">
                    <a:noFill/>
                  </a:rPr>
                  <a:t> </a:t>
                </a:r>
              </a:p>
            </p:txBody>
          </p:sp>
        </mc:Fallback>
      </mc:AlternateContent>
      <p:grpSp>
        <p:nvGrpSpPr>
          <p:cNvPr id="61" name="グループ化 60"/>
          <p:cNvGrpSpPr/>
          <p:nvPr/>
        </p:nvGrpSpPr>
        <p:grpSpPr>
          <a:xfrm>
            <a:off x="5311356" y="3993170"/>
            <a:ext cx="874381" cy="783975"/>
            <a:chOff x="2217766" y="2204864"/>
            <a:chExt cx="2210218" cy="1728192"/>
          </a:xfrm>
        </p:grpSpPr>
        <p:sp>
          <p:nvSpPr>
            <p:cNvPr id="62" name="円/楕円 61"/>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63" name="円/楕円 62"/>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63" name="円/楕円 62"/>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21"/>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円/楕円 63"/>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64" name="円/楕円 63"/>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21"/>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円/楕円 64"/>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65" name="円/楕円 64"/>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21"/>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円/楕円 65"/>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66" name="円/楕円 65"/>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6"/>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円/楕円 66"/>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67" name="円/楕円 66"/>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15"/>
                  <a:stretch>
                    <a:fillRect l="-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円/楕円 67"/>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68" name="円/楕円 67"/>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22"/>
                  <a:stretch>
                    <a:fillRect l="-9804"/>
                  </a:stretch>
                </a:blipFill>
              </p:spPr>
              <p:txBody>
                <a:bodyPr/>
                <a:lstStyle/>
                <a:p>
                  <a:r>
                    <a:rPr lang="ja-JP" altLang="en-US">
                      <a:noFill/>
                    </a:rPr>
                    <a:t> </a:t>
                  </a:r>
                </a:p>
              </p:txBody>
            </p:sp>
          </mc:Fallback>
        </mc:AlternateContent>
      </p:grpSp>
      <p:sp>
        <p:nvSpPr>
          <p:cNvPr id="70" name="テキスト ボックス 69"/>
          <p:cNvSpPr txBox="1"/>
          <p:nvPr/>
        </p:nvSpPr>
        <p:spPr>
          <a:xfrm>
            <a:off x="3059832" y="1125144"/>
            <a:ext cx="1869423" cy="369332"/>
          </a:xfrm>
          <a:prstGeom prst="rect">
            <a:avLst/>
          </a:prstGeom>
          <a:noFill/>
        </p:spPr>
        <p:txBody>
          <a:bodyPr wrap="none" rtlCol="0">
            <a:spAutoFit/>
          </a:bodyPr>
          <a:lstStyle/>
          <a:p>
            <a:r>
              <a:rPr kumimoji="1" lang="ja-JP" altLang="en-US" dirty="0" smtClean="0"/>
              <a:t>カソード電流密度</a:t>
            </a:r>
            <a:endParaRPr kumimoji="1" lang="ja-JP" altLang="en-US" dirty="0"/>
          </a:p>
        </p:txBody>
      </p:sp>
      <mc:AlternateContent xmlns:mc="http://schemas.openxmlformats.org/markup-compatibility/2006" xmlns:a14="http://schemas.microsoft.com/office/drawing/2010/main">
        <mc:Choice Requires="a14">
          <p:sp>
            <p:nvSpPr>
              <p:cNvPr id="71" name="テキスト ボックス 70"/>
              <p:cNvSpPr txBox="1"/>
              <p:nvPr/>
            </p:nvSpPr>
            <p:spPr>
              <a:xfrm>
                <a:off x="2670054" y="2668850"/>
                <a:ext cx="71829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buf</m:t>
                          </m:r>
                        </m:sub>
                      </m:sSub>
                    </m:oMath>
                  </m:oMathPara>
                </a14:m>
                <a:endParaRPr kumimoji="1" lang="ja-JP" altLang="en-US" sz="2000" dirty="0"/>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2670054" y="2668850"/>
                <a:ext cx="718297" cy="400110"/>
              </a:xfrm>
              <a:prstGeom prst="rect">
                <a:avLst/>
              </a:prstGeom>
              <a:blipFill rotWithShape="1">
                <a:blip r:embed="rId24"/>
                <a:stretch>
                  <a:fillRect b="-6154"/>
                </a:stretch>
              </a:blipFill>
            </p:spPr>
            <p:txBody>
              <a:bodyPr/>
              <a:lstStyle/>
              <a:p>
                <a:r>
                  <a:rPr lang="ja-JP" altLang="en-US">
                    <a:noFill/>
                  </a:rPr>
                  <a:t> </a:t>
                </a:r>
              </a:p>
            </p:txBody>
          </p:sp>
        </mc:Fallback>
      </mc:AlternateContent>
      <p:sp>
        <p:nvSpPr>
          <p:cNvPr id="72" name="テキスト ボックス 71"/>
          <p:cNvSpPr txBox="1"/>
          <p:nvPr/>
        </p:nvSpPr>
        <p:spPr>
          <a:xfrm>
            <a:off x="35496" y="2276872"/>
            <a:ext cx="1770036" cy="276999"/>
          </a:xfrm>
          <a:prstGeom prst="rect">
            <a:avLst/>
          </a:prstGeom>
          <a:noFill/>
        </p:spPr>
        <p:txBody>
          <a:bodyPr wrap="none" rtlCol="0">
            <a:spAutoFit/>
          </a:bodyPr>
          <a:lstStyle/>
          <a:p>
            <a:r>
              <a:rPr lang="ja-JP" altLang="en-US" sz="1200" dirty="0"/>
              <a:t>バッファ</a:t>
            </a:r>
            <a:r>
              <a:rPr lang="ja-JP" altLang="en-US" sz="1200" dirty="0" smtClean="0"/>
              <a:t>電荷面</a:t>
            </a:r>
            <a:r>
              <a:rPr lang="ja-JP" altLang="en-US" sz="1200" dirty="0"/>
              <a:t>密度容量</a:t>
            </a:r>
            <a:endParaRPr kumimoji="1" lang="ja-JP" altLang="en-US" sz="1200" dirty="0"/>
          </a:p>
        </p:txBody>
      </p:sp>
      <p:sp>
        <p:nvSpPr>
          <p:cNvPr id="73" name="正方形/長方形 72"/>
          <p:cNvSpPr/>
          <p:nvPr/>
        </p:nvSpPr>
        <p:spPr>
          <a:xfrm>
            <a:off x="2317652" y="2503929"/>
            <a:ext cx="1462260" cy="276999"/>
          </a:xfrm>
          <a:prstGeom prst="rect">
            <a:avLst/>
          </a:prstGeom>
        </p:spPr>
        <p:txBody>
          <a:bodyPr wrap="none">
            <a:spAutoFit/>
          </a:bodyPr>
          <a:lstStyle/>
          <a:p>
            <a:r>
              <a:rPr lang="ja-JP" altLang="en-US" sz="1200" dirty="0"/>
              <a:t>バッファ電荷面密度</a:t>
            </a:r>
          </a:p>
        </p:txBody>
      </p:sp>
      <p:sp>
        <p:nvSpPr>
          <p:cNvPr id="74" name="正方形/長方形 73"/>
          <p:cNvSpPr/>
          <p:nvPr/>
        </p:nvSpPr>
        <p:spPr>
          <a:xfrm>
            <a:off x="4486291" y="3569020"/>
            <a:ext cx="1261884" cy="276999"/>
          </a:xfrm>
          <a:prstGeom prst="rect">
            <a:avLst/>
          </a:prstGeom>
        </p:spPr>
        <p:txBody>
          <a:bodyPr wrap="none">
            <a:spAutoFit/>
          </a:bodyPr>
          <a:lstStyle/>
          <a:p>
            <a:r>
              <a:rPr lang="zh-TW" altLang="en-US" sz="1200" dirty="0"/>
              <a:t>有効電荷面密度</a:t>
            </a:r>
            <a:endParaRPr lang="ja-JP" altLang="en-US" sz="1200" dirty="0"/>
          </a:p>
        </p:txBody>
      </p:sp>
      <p:sp>
        <p:nvSpPr>
          <p:cNvPr id="46" name="テキスト ボックス 45"/>
          <p:cNvSpPr txBox="1"/>
          <p:nvPr/>
        </p:nvSpPr>
        <p:spPr>
          <a:xfrm>
            <a:off x="228717" y="757153"/>
            <a:ext cx="1678987" cy="1015663"/>
          </a:xfrm>
          <a:prstGeom prst="rect">
            <a:avLst/>
          </a:prstGeom>
          <a:noFill/>
          <a:ln>
            <a:solidFill>
              <a:schemeClr val="tx1"/>
            </a:solidFill>
          </a:ln>
        </p:spPr>
        <p:txBody>
          <a:bodyPr wrap="square" rtlCol="0">
            <a:spAutoFit/>
          </a:bodyPr>
          <a:lstStyle/>
          <a:p>
            <a:r>
              <a:rPr kumimoji="1" lang="ja-JP" altLang="en-US" sz="2000" dirty="0" smtClean="0"/>
              <a:t>電流を</a:t>
            </a:r>
            <a:endParaRPr kumimoji="1" lang="en-US" altLang="ja-JP" sz="2000" dirty="0" smtClean="0"/>
          </a:p>
          <a:p>
            <a:r>
              <a:rPr kumimoji="1" lang="ja-JP" altLang="en-US" sz="2000" dirty="0" smtClean="0"/>
              <a:t>水の流れに</a:t>
            </a:r>
            <a:endParaRPr kumimoji="1" lang="en-US" altLang="ja-JP" sz="2000" dirty="0" smtClean="0"/>
          </a:p>
          <a:p>
            <a:r>
              <a:rPr kumimoji="1" lang="ja-JP" altLang="en-US" sz="2000" dirty="0" smtClean="0"/>
              <a:t>例えた図</a:t>
            </a:r>
            <a:endParaRPr kumimoji="1" lang="ja-JP" altLang="en-US" sz="2000" dirty="0"/>
          </a:p>
        </p:txBody>
      </p:sp>
      <p:sp>
        <p:nvSpPr>
          <p:cNvPr id="7" name="正方形/長方形 6"/>
          <p:cNvSpPr/>
          <p:nvPr/>
        </p:nvSpPr>
        <p:spPr>
          <a:xfrm>
            <a:off x="6002638" y="3789039"/>
            <a:ext cx="1203377" cy="453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6200000">
            <a:off x="6376715" y="3439926"/>
            <a:ext cx="538720" cy="115213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5736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提案：塗膜析出モデル</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764704"/>
                <a:ext cx="8748464" cy="5613846"/>
              </a:xfrm>
            </p:spPr>
            <p:txBody>
              <a:bodyPr/>
              <a:lstStyle/>
              <a:p>
                <a:pPr marL="0" indent="0">
                  <a:buNone/>
                </a:pPr>
                <a:endParaRPr lang="en-US" altLang="ja-JP" sz="2400" i="1" dirty="0" smtClean="0">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endParaRPr lang="en-US" altLang="ja-JP" sz="2400" i="1" dirty="0">
                  <a:solidFill>
                    <a:srgbClr val="0000CC"/>
                  </a:solidFill>
                  <a:latin typeface="Cambria Math"/>
                </a:endParaRPr>
              </a:p>
              <a:p>
                <a:pPr marL="0" indent="0" algn="ctr">
                  <a:buNone/>
                </a:pPr>
                <a:endParaRPr lang="en-US" altLang="ja-JP" sz="2400" i="1" dirty="0" smtClean="0">
                  <a:solidFill>
                    <a:srgbClr val="0000CC"/>
                  </a:solidFill>
                  <a:latin typeface="Cambria Math"/>
                </a:endParaRPr>
              </a:p>
              <a:p>
                <a:pPr marL="0" indent="0" algn="ctr">
                  <a:buNone/>
                </a:pPr>
                <a:r>
                  <a:rPr lang="ja-JP" altLang="en-US" sz="2400" dirty="0" smtClean="0"/>
                  <a:t>タンクの漏れ　＝　塗料</a:t>
                </a:r>
                <a:r>
                  <a:rPr lang="ja-JP" altLang="en-US" sz="2400" dirty="0"/>
                  <a:t>の析出に使われなかった電流</a:t>
                </a:r>
                <a:endParaRPr lang="en-US" altLang="ja-JP" sz="2400" dirty="0"/>
              </a:p>
              <a:p>
                <a:pPr marL="0" indent="0" algn="ctr">
                  <a:buNone/>
                </a:pPr>
                <a:r>
                  <a:rPr lang="ja-JP" altLang="en-US" sz="2400" b="1" dirty="0">
                    <a:solidFill>
                      <a:srgbClr val="C00000"/>
                    </a:solidFill>
                  </a:rPr>
                  <a:t>拡散</a:t>
                </a:r>
                <a:r>
                  <a:rPr lang="ja-JP" altLang="en-US" sz="2400" b="1" i="0" dirty="0" smtClean="0">
                    <a:solidFill>
                      <a:srgbClr val="C00000"/>
                    </a:solidFill>
                    <a:latin typeface="+mj-lt"/>
                  </a:rPr>
                  <a:t>消費電流密度</a:t>
                </a:r>
                <a14:m>
                  <m:oMath xmlns:m="http://schemas.openxmlformats.org/officeDocument/2006/math">
                    <m:r>
                      <a:rPr lang="ja-JP" altLang="en-US" sz="2400" b="1" i="1" dirty="0">
                        <a:latin typeface="Cambria Math"/>
                      </a:rPr>
                      <m:t>：</m:t>
                    </m:r>
                    <m:sSub>
                      <m:sSubPr>
                        <m:ctrlPr>
                          <a:rPr lang="en-US" altLang="ja-JP" sz="2400" b="1" i="1" dirty="0">
                            <a:latin typeface="Cambria Math" panose="02040503050406030204" pitchFamily="18" charset="0"/>
                          </a:rPr>
                        </m:ctrlPr>
                      </m:sSubPr>
                      <m:e>
                        <m:r>
                          <a:rPr lang="en-US" altLang="ja-JP" sz="2400" b="1" i="1" dirty="0">
                            <a:latin typeface="Cambria Math"/>
                          </a:rPr>
                          <m:t>𝒋</m:t>
                        </m:r>
                      </m:e>
                      <m:sub>
                        <m:r>
                          <a:rPr lang="en-US" altLang="ja-JP" sz="2400" b="1" i="1" dirty="0">
                            <a:latin typeface="Cambria Math"/>
                          </a:rPr>
                          <m:t>𝒅𝒊𝒇</m:t>
                        </m:r>
                      </m:sub>
                    </m:sSub>
                    <m:d>
                      <m:dPr>
                        <m:ctrlPr>
                          <a:rPr lang="en-US" altLang="ja-JP" sz="2400" b="1" i="1" dirty="0">
                            <a:latin typeface="Cambria Math" panose="02040503050406030204" pitchFamily="18" charset="0"/>
                          </a:rPr>
                        </m:ctrlPr>
                      </m:dPr>
                      <m:e>
                        <m:sSub>
                          <m:sSubPr>
                            <m:ctrlPr>
                              <a:rPr lang="en-US" altLang="ja-JP" sz="2400" b="1" i="1" dirty="0" err="1">
                                <a:latin typeface="Cambria Math" panose="02040503050406030204" pitchFamily="18" charset="0"/>
                              </a:rPr>
                            </m:ctrlPr>
                          </m:sSubPr>
                          <m:e>
                            <m:r>
                              <a:rPr lang="en-US" altLang="ja-JP" sz="2400" b="1" i="1" dirty="0" err="1">
                                <a:latin typeface="Cambria Math"/>
                              </a:rPr>
                              <m:t>𝒋</m:t>
                            </m:r>
                          </m:e>
                          <m:sub>
                            <m:r>
                              <a:rPr lang="en-US" altLang="ja-JP" sz="2400" b="1" i="1" dirty="0" err="1">
                                <a:latin typeface="Cambria Math"/>
                              </a:rPr>
                              <m:t>𝒄𝒂𝒕</m:t>
                            </m:r>
                          </m:sub>
                        </m:sSub>
                        <m:r>
                          <a:rPr lang="en-US" altLang="ja-JP" sz="2400" b="1" i="1" dirty="0">
                            <a:latin typeface="Cambria Math"/>
                          </a:rPr>
                          <m:t>, </m:t>
                        </m:r>
                        <m:r>
                          <a:rPr lang="en-US" altLang="ja-JP" sz="2400" b="1" i="1" dirty="0">
                            <a:latin typeface="Cambria Math"/>
                          </a:rPr>
                          <m:t>𝒉</m:t>
                        </m:r>
                      </m:e>
                    </m:d>
                    <m:r>
                      <a:rPr lang="en-US" altLang="ja-JP" sz="2400" b="1" i="1" dirty="0">
                        <a:latin typeface="Cambria Math"/>
                      </a:rPr>
                      <m:t>=</m:t>
                    </m:r>
                    <m:sSub>
                      <m:sSubPr>
                        <m:ctrlPr>
                          <a:rPr lang="en-US" altLang="ja-JP" sz="2400" b="1" i="1" dirty="0">
                            <a:latin typeface="Cambria Math" panose="02040503050406030204" pitchFamily="18" charset="0"/>
                          </a:rPr>
                        </m:ctrlPr>
                      </m:sSubPr>
                      <m:e>
                        <m:r>
                          <a:rPr lang="en-US" altLang="ja-JP" sz="2400" b="1" i="1" dirty="0" err="1">
                            <a:latin typeface="Cambria Math"/>
                          </a:rPr>
                          <m:t>𝒋</m:t>
                        </m:r>
                      </m:e>
                      <m:sub>
                        <m:r>
                          <a:rPr lang="en-US" altLang="ja-JP" sz="2400" b="1" i="1" dirty="0" err="1">
                            <a:latin typeface="Cambria Math"/>
                          </a:rPr>
                          <m:t>𝒄𝒂𝒕</m:t>
                        </m:r>
                      </m:sub>
                    </m:sSub>
                    <m:r>
                      <a:rPr lang="en-US" altLang="ja-JP" sz="2400" b="1" i="1" dirty="0">
                        <a:latin typeface="Cambria Math"/>
                      </a:rPr>
                      <m:t>−</m:t>
                    </m:r>
                    <m:sSub>
                      <m:sSubPr>
                        <m:ctrlPr>
                          <a:rPr lang="en-US" altLang="ja-JP" sz="2400" b="1" i="1" dirty="0">
                            <a:latin typeface="Cambria Math" panose="02040503050406030204" pitchFamily="18" charset="0"/>
                          </a:rPr>
                        </m:ctrlPr>
                      </m:sSubPr>
                      <m:e>
                        <m:r>
                          <a:rPr lang="en-US" altLang="ja-JP" sz="2400" b="1" i="1" dirty="0">
                            <a:latin typeface="Cambria Math"/>
                          </a:rPr>
                          <m:t>𝒅</m:t>
                        </m:r>
                      </m:e>
                      <m:sub>
                        <m:r>
                          <a:rPr lang="en-US" altLang="ja-JP" sz="2400" b="1" i="1" dirty="0">
                            <a:latin typeface="Cambria Math"/>
                          </a:rPr>
                          <m:t>𝟏</m:t>
                        </m:r>
                      </m:sub>
                    </m:sSub>
                    <m:d>
                      <m:dPr>
                        <m:ctrlPr>
                          <a:rPr lang="en-US" altLang="ja-JP" sz="2400" b="1" i="1" dirty="0">
                            <a:latin typeface="Cambria Math" panose="02040503050406030204" pitchFamily="18" charset="0"/>
                          </a:rPr>
                        </m:ctrlPr>
                      </m:dPr>
                      <m:e>
                        <m:r>
                          <a:rPr lang="en-US" altLang="ja-JP" sz="2400" b="1" i="1" dirty="0">
                            <a:latin typeface="Cambria Math"/>
                          </a:rPr>
                          <m:t>𝒉</m:t>
                        </m:r>
                      </m:e>
                    </m:d>
                    <m:sSup>
                      <m:sSupPr>
                        <m:ctrlPr>
                          <a:rPr lang="en-US" altLang="ja-JP" sz="2400" b="1" i="1" dirty="0">
                            <a:latin typeface="Cambria Math" panose="02040503050406030204" pitchFamily="18" charset="0"/>
                          </a:rPr>
                        </m:ctrlPr>
                      </m:sSupPr>
                      <m:e>
                        <m:sSubSup>
                          <m:sSubSupPr>
                            <m:ctrlPr>
                              <a:rPr lang="en-US" altLang="ja-JP" sz="2400" b="1" i="1" dirty="0">
                                <a:latin typeface="Cambria Math" panose="02040503050406030204" pitchFamily="18" charset="0"/>
                              </a:rPr>
                            </m:ctrlPr>
                          </m:sSubSupPr>
                          <m:e>
                            <m:r>
                              <a:rPr lang="en-US" altLang="ja-JP" sz="2400" b="1" i="1" dirty="0" err="1">
                                <a:latin typeface="Cambria Math"/>
                              </a:rPr>
                              <m:t>𝒋</m:t>
                            </m:r>
                          </m:e>
                          <m:sub>
                            <m:r>
                              <a:rPr lang="en-US" altLang="ja-JP" sz="2400" b="1" i="1" dirty="0" err="1">
                                <a:latin typeface="Cambria Math"/>
                              </a:rPr>
                              <m:t>𝒄𝒂𝒕</m:t>
                            </m:r>
                          </m:sub>
                          <m:sup/>
                        </m:sSubSup>
                      </m:e>
                      <m:sup>
                        <m:sSub>
                          <m:sSubPr>
                            <m:ctrlPr>
                              <a:rPr lang="en-US" altLang="ja-JP" sz="2400" b="1" i="1" dirty="0">
                                <a:latin typeface="Cambria Math" panose="02040503050406030204" pitchFamily="18" charset="0"/>
                              </a:rPr>
                            </m:ctrlPr>
                          </m:sSubPr>
                          <m:e>
                            <m:r>
                              <a:rPr lang="en-US" altLang="ja-JP" sz="2400" b="1" i="1" dirty="0">
                                <a:latin typeface="Cambria Math"/>
                              </a:rPr>
                              <m:t>𝒅</m:t>
                            </m:r>
                          </m:e>
                          <m:sub>
                            <m:r>
                              <a:rPr lang="en-US" altLang="ja-JP" sz="2400" b="1" i="1" dirty="0">
                                <a:latin typeface="Cambria Math"/>
                              </a:rPr>
                              <m:t>𝟐</m:t>
                            </m:r>
                          </m:sub>
                        </m:sSub>
                        <m:d>
                          <m:dPr>
                            <m:ctrlPr>
                              <a:rPr lang="en-US" altLang="ja-JP" sz="2400" b="1" i="1" dirty="0">
                                <a:latin typeface="Cambria Math" panose="02040503050406030204" pitchFamily="18" charset="0"/>
                              </a:rPr>
                            </m:ctrlPr>
                          </m:dPr>
                          <m:e>
                            <m:r>
                              <a:rPr lang="en-US" altLang="ja-JP" sz="2400" b="1" i="1" dirty="0">
                                <a:latin typeface="Cambria Math"/>
                              </a:rPr>
                              <m:t>𝒉</m:t>
                            </m:r>
                          </m:e>
                        </m:d>
                      </m:sup>
                    </m:sSup>
                  </m:oMath>
                </a14:m>
                <a:endParaRPr lang="en-US" altLang="ja-JP" sz="2400" b="1" dirty="0"/>
              </a:p>
              <a:p>
                <a:pPr marL="0" indent="0" algn="ctr">
                  <a:buNone/>
                </a:pPr>
                <a:r>
                  <a:rPr lang="ja-JP" altLang="en-US" sz="2000" dirty="0" smtClean="0"/>
                  <a:t>膜厚</a:t>
                </a:r>
                <a14:m>
                  <m:oMath xmlns:m="http://schemas.openxmlformats.org/officeDocument/2006/math">
                    <m:r>
                      <a:rPr lang="en-US" altLang="ja-JP" sz="2000" b="0" i="1" smtClean="0">
                        <a:latin typeface="Cambria Math"/>
                      </a:rPr>
                      <m:t>h</m:t>
                    </m:r>
                  </m:oMath>
                </a14:m>
                <a:r>
                  <a:rPr lang="ja-JP" altLang="en-US" sz="2000" dirty="0" smtClean="0"/>
                  <a:t>に対応するパラメータ</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a:rPr>
                          <m:t>𝑑</m:t>
                        </m:r>
                      </m:e>
                      <m:sub>
                        <m:r>
                          <a:rPr lang="en-US" altLang="ja-JP" sz="2000" i="1" dirty="0">
                            <a:latin typeface="Cambria Math"/>
                          </a:rPr>
                          <m:t>1</m:t>
                        </m:r>
                      </m:sub>
                    </m:sSub>
                  </m:oMath>
                </a14:m>
                <a:r>
                  <a:rPr lang="ja-JP" altLang="en-US" sz="2000" dirty="0" smtClean="0"/>
                  <a:t>，</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a:rPr>
                          <m:t>𝑑</m:t>
                        </m:r>
                      </m:e>
                      <m:sub>
                        <m:r>
                          <a:rPr lang="en-US" altLang="ja-JP" sz="2000" i="1" dirty="0">
                            <a:latin typeface="Cambria Math"/>
                          </a:rPr>
                          <m:t>2</m:t>
                        </m:r>
                      </m:sub>
                    </m:sSub>
                  </m:oMath>
                </a14:m>
                <a:r>
                  <a:rPr lang="ja-JP" altLang="en-US" sz="2000" dirty="0" smtClean="0"/>
                  <a:t>を</a:t>
                </a:r>
                <a:r>
                  <a:rPr lang="ja-JP" altLang="en-US" sz="2000" i="0" dirty="0" smtClean="0">
                    <a:latin typeface="+mj-lt"/>
                  </a:rPr>
                  <a:t>与え</a:t>
                </a:r>
                <a:r>
                  <a:rPr lang="ja-JP" altLang="en-US" sz="2000" b="0" i="0" dirty="0" smtClean="0">
                    <a:latin typeface="+mj-lt"/>
                  </a:rPr>
                  <a:t>たカソード電流密度</a:t>
                </a:r>
                <a14:m>
                  <m:oMath xmlns:m="http://schemas.openxmlformats.org/officeDocument/2006/math">
                    <m:sSub>
                      <m:sSubPr>
                        <m:ctrlPr>
                          <a:rPr lang="en-US" altLang="ja-JP" sz="2000" i="1" dirty="0">
                            <a:latin typeface="Cambria Math" panose="02040503050406030204" pitchFamily="18" charset="0"/>
                          </a:rPr>
                        </m:ctrlPr>
                      </m:sSubPr>
                      <m:e>
                        <m:r>
                          <a:rPr lang="en-US" altLang="ja-JP" sz="2000" b="0" i="1" dirty="0" err="1">
                            <a:latin typeface="Cambria Math"/>
                          </a:rPr>
                          <m:t>𝑗</m:t>
                        </m:r>
                      </m:e>
                      <m:sub>
                        <m:r>
                          <m:rPr>
                            <m:sty m:val="p"/>
                          </m:rPr>
                          <a:rPr lang="en-US" altLang="ja-JP" sz="2000" b="0" i="0" dirty="0" err="1">
                            <a:latin typeface="Cambria Math"/>
                          </a:rPr>
                          <m:t>cat</m:t>
                        </m:r>
                      </m:sub>
                    </m:sSub>
                  </m:oMath>
                </a14:m>
                <a:r>
                  <a:rPr lang="ja-JP" altLang="en-US" sz="2000" dirty="0" smtClean="0"/>
                  <a:t>の関数</a:t>
                </a:r>
                <a:endParaRPr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764704"/>
                <a:ext cx="8748464" cy="5613846"/>
              </a:xfrm>
              <a:blipFill rotWithShape="1">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751" y="1125144"/>
            <a:ext cx="5453538" cy="3448061"/>
          </a:xfrm>
          <a:prstGeom prst="rect">
            <a:avLst/>
          </a:prstGeom>
        </p:spPr>
      </p:pic>
      <mc:AlternateContent xmlns:mc="http://schemas.openxmlformats.org/markup-compatibility/2006" xmlns:a14="http://schemas.microsoft.com/office/drawing/2010/main">
        <mc:Choice Requires="a14">
          <p:sp>
            <p:nvSpPr>
              <p:cNvPr id="15" name="テキスト ボックス 14"/>
              <p:cNvSpPr txBox="1"/>
              <p:nvPr/>
            </p:nvSpPr>
            <p:spPr>
              <a:xfrm>
                <a:off x="2843808" y="1340768"/>
                <a:ext cx="936103" cy="400110"/>
              </a:xfrm>
              <a:prstGeom prst="rect">
                <a:avLst/>
              </a:prstGeom>
              <a:noFill/>
            </p:spPr>
            <p:txBody>
              <a:bodyPr wrap="square" rtlCol="0">
                <a:spAutoFit/>
              </a:bodyPr>
              <a:lstStyle/>
              <a:p>
                <a:r>
                  <a:rPr lang="ja-JP" altLang="en-US" sz="2000" dirty="0"/>
                  <a:t>↓</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𝑗</m:t>
                        </m:r>
                      </m:e>
                      <m:sub>
                        <m:r>
                          <m:rPr>
                            <m:sty m:val="p"/>
                          </m:rPr>
                          <a:rPr lang="en-US" altLang="ja-JP" sz="2000" b="0" i="0" smtClean="0">
                            <a:latin typeface="Cambria Math"/>
                          </a:rPr>
                          <m:t>cat</m:t>
                        </m:r>
                      </m:sub>
                    </m:sSub>
                  </m:oMath>
                </a14:m>
                <a:endParaRPr kumimoji="1" lang="en-US" altLang="ja-JP" sz="2000" dirty="0" smtClean="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843808" y="1340768"/>
                <a:ext cx="936103" cy="400110"/>
              </a:xfrm>
              <a:prstGeom prst="rect">
                <a:avLst/>
              </a:prstGeom>
              <a:blipFill rotWithShape="1">
                <a:blip r:embed="rId6"/>
                <a:stretch>
                  <a:fillRect l="-7190" t="-10606" b="-22727"/>
                </a:stretch>
              </a:blipFill>
            </p:spPr>
            <p:txBody>
              <a:bodyPr/>
              <a:lstStyle/>
              <a:p>
                <a:r>
                  <a:rPr lang="ja-JP" altLang="en-US">
                    <a:noFill/>
                  </a:rPr>
                  <a:t> </a:t>
                </a:r>
              </a:p>
            </p:txBody>
          </p:sp>
        </mc:Fallback>
      </mc:AlternateContent>
      <p:sp>
        <p:nvSpPr>
          <p:cNvPr id="17" name="テキスト ボックス 16"/>
          <p:cNvSpPr txBox="1"/>
          <p:nvPr/>
        </p:nvSpPr>
        <p:spPr>
          <a:xfrm>
            <a:off x="7164289" y="3707520"/>
            <a:ext cx="1781003" cy="707886"/>
          </a:xfrm>
          <a:prstGeom prst="rect">
            <a:avLst/>
          </a:prstGeom>
          <a:noFill/>
        </p:spPr>
        <p:txBody>
          <a:bodyPr wrap="square" rtlCol="0">
            <a:spAutoFit/>
          </a:bodyPr>
          <a:lstStyle/>
          <a:p>
            <a:r>
              <a:rPr kumimoji="1" lang="ja-JP" altLang="en-US" sz="2000" dirty="0" smtClean="0"/>
              <a:t>塗膜の析出に</a:t>
            </a:r>
            <a:endParaRPr kumimoji="1" lang="en-US" altLang="ja-JP" sz="2000" dirty="0" smtClean="0"/>
          </a:p>
          <a:p>
            <a:r>
              <a:rPr kumimoji="1" lang="ja-JP" altLang="en-US" sz="2000" dirty="0" smtClean="0"/>
              <a:t>使われる</a:t>
            </a:r>
            <a:endParaRPr kumimoji="1" lang="ja-JP" altLang="en-US" sz="2000"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958172" y="2458030"/>
                <a:ext cx="720815" cy="42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cap</m:t>
                          </m:r>
                        </m:sub>
                      </m:sSub>
                    </m:oMath>
                  </m:oMathPara>
                </a14:m>
                <a:endParaRPr kumimoji="1" lang="ja-JP" altLang="en-US" sz="20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958172" y="2458030"/>
                <a:ext cx="720815" cy="427425"/>
              </a:xfrm>
              <a:prstGeom prst="rect">
                <a:avLst/>
              </a:prstGeom>
              <a:blipFill rotWithShape="1">
                <a:blip r:embed="rId8"/>
                <a:stretch>
                  <a:fillRect b="-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4788024" y="3789040"/>
                <a:ext cx="65841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eff</m:t>
                          </m:r>
                        </m:sub>
                      </m:sSub>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88024" y="3789040"/>
                <a:ext cx="658419" cy="400110"/>
              </a:xfrm>
              <a:prstGeom prst="rect">
                <a:avLst/>
              </a:prstGeom>
              <a:blipFill rotWithShape="1">
                <a:blip r:embed="rId9"/>
                <a:stretch>
                  <a:fillRect b="-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689572" y="3481264"/>
                <a:ext cx="2285186" cy="707886"/>
              </a:xfrm>
              <a:prstGeom prst="rect">
                <a:avLst/>
              </a:prstGeom>
              <a:noFill/>
            </p:spPr>
            <p:txBody>
              <a:bodyPr wrap="square" rtlCol="0">
                <a:spAutoFit/>
              </a:bodyPr>
              <a:lstStyle/>
              <a:p>
                <a:r>
                  <a:rPr kumimoji="1" lang="ja-JP" altLang="en-US" sz="2000" dirty="0" smtClean="0"/>
                  <a:t>拡散消費電流密度</a:t>
                </a:r>
                <a:endParaRPr kumimoji="1" lang="en-US" altLang="ja-JP" sz="2000" dirty="0" smtClean="0"/>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dif</m:t>
                          </m:r>
                        </m:sub>
                      </m:sSub>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𝑗</m:t>
                          </m:r>
                        </m:e>
                        <m:sub>
                          <m:r>
                            <m:rPr>
                              <m:sty m:val="p"/>
                            </m:rPr>
                            <a:rPr kumimoji="1" lang="en-US" altLang="ja-JP" sz="2000" b="0" i="0" smtClean="0">
                              <a:latin typeface="Cambria Math"/>
                            </a:rPr>
                            <m:t>cat</m:t>
                          </m:r>
                        </m:sub>
                      </m:sSub>
                      <m:r>
                        <a:rPr kumimoji="1" lang="en-US" altLang="ja-JP" sz="2000" b="0" i="1" smtClean="0">
                          <a:latin typeface="Cambria Math"/>
                        </a:rPr>
                        <m:t>,</m:t>
                      </m:r>
                      <m:r>
                        <a:rPr kumimoji="1" lang="en-US" altLang="ja-JP" sz="2000" b="0" i="1" smtClean="0">
                          <a:latin typeface="Cambria Math"/>
                        </a:rPr>
                        <m:t>h</m:t>
                      </m:r>
                      <m:r>
                        <a:rPr kumimoji="1" lang="en-US" altLang="ja-JP" sz="2000" b="0" i="1" smtClean="0">
                          <a:latin typeface="Cambria Math"/>
                        </a:rPr>
                        <m:t>)</m:t>
                      </m:r>
                    </m:oMath>
                  </m:oMathPara>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689572" y="3481264"/>
                <a:ext cx="2285186" cy="707886"/>
              </a:xfrm>
              <a:prstGeom prst="rect">
                <a:avLst/>
              </a:prstGeom>
              <a:blipFill rotWithShape="1">
                <a:blip r:embed="rId10"/>
                <a:stretch>
                  <a:fillRect l="-2667" t="-4310" r="-533" b="-9483"/>
                </a:stretch>
              </a:blipFill>
            </p:spPr>
            <p:txBody>
              <a:bodyPr/>
              <a:lstStyle/>
              <a:p>
                <a:r>
                  <a:rPr lang="ja-JP" altLang="en-US">
                    <a:noFill/>
                  </a:rPr>
                  <a:t> </a:t>
                </a:r>
              </a:p>
            </p:txBody>
          </p:sp>
        </mc:Fallback>
      </mc:AlternateContent>
      <p:sp>
        <p:nvSpPr>
          <p:cNvPr id="22" name="下矢印 21"/>
          <p:cNvSpPr/>
          <p:nvPr/>
        </p:nvSpPr>
        <p:spPr>
          <a:xfrm>
            <a:off x="2853343" y="3275672"/>
            <a:ext cx="288032" cy="8636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9698" y="980728"/>
            <a:ext cx="1535998" cy="646331"/>
          </a:xfrm>
          <a:prstGeom prst="rect">
            <a:avLst/>
          </a:prstGeom>
          <a:noFill/>
          <a:ln>
            <a:solidFill>
              <a:srgbClr val="C00000"/>
            </a:solidFill>
          </a:ln>
        </p:spPr>
        <p:txBody>
          <a:bodyPr wrap="none" rtlCol="0">
            <a:spAutoFit/>
          </a:bodyPr>
          <a:lstStyle/>
          <a:p>
            <a:r>
              <a:rPr lang="ja-JP" altLang="en-US" dirty="0" smtClean="0"/>
              <a:t>提案モデルの</a:t>
            </a:r>
            <a:endParaRPr lang="en-US" altLang="ja-JP" dirty="0" smtClean="0"/>
          </a:p>
          <a:p>
            <a:r>
              <a:rPr lang="ja-JP" altLang="en-US" dirty="0" smtClean="0"/>
              <a:t>ポイント</a:t>
            </a:r>
            <a:endParaRPr kumimoji="1" lang="ja-JP" altLang="en-US" dirty="0"/>
          </a:p>
        </p:txBody>
      </p:sp>
      <p:pic>
        <p:nvPicPr>
          <p:cNvPr id="23" name="図 22"/>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156176" y="1412776"/>
            <a:ext cx="2448272" cy="1656184"/>
          </a:xfrm>
          <a:prstGeom prst="rect">
            <a:avLst/>
          </a:prstGeom>
        </p:spPr>
      </p:pic>
      <p:grpSp>
        <p:nvGrpSpPr>
          <p:cNvPr id="24" name="グループ化 23"/>
          <p:cNvGrpSpPr/>
          <p:nvPr/>
        </p:nvGrpSpPr>
        <p:grpSpPr>
          <a:xfrm>
            <a:off x="5724128" y="2132858"/>
            <a:ext cx="1800200" cy="519739"/>
            <a:chOff x="1102391" y="2230976"/>
            <a:chExt cx="4670805" cy="1154888"/>
          </a:xfrm>
        </p:grpSpPr>
        <p:sp>
          <p:nvSpPr>
            <p:cNvPr id="25" name="円/楕円 24"/>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rgbClr val="C00000"/>
                  </a:solidFill>
                </a:rPr>
                <a:t>粒子</a:t>
              </a:r>
              <a:endParaRPr kumimoji="1" lang="ja-JP" altLang="en-US" sz="900" dirty="0">
                <a:solidFill>
                  <a:srgbClr val="C00000"/>
                </a:solidFill>
              </a:endParaRPr>
            </a:p>
          </p:txBody>
        </p:sp>
        <p:sp>
          <p:nvSpPr>
            <p:cNvPr id="26" name="フリーフォーム 25"/>
            <p:cNvSpPr/>
            <p:nvPr/>
          </p:nvSpPr>
          <p:spPr>
            <a:xfrm>
              <a:off x="2548833" y="2760208"/>
              <a:ext cx="2158541" cy="625656"/>
            </a:xfrm>
            <a:custGeom>
              <a:avLst/>
              <a:gdLst>
                <a:gd name="connsiteX0" fmla="*/ 2171700 w 2666770"/>
                <a:gd name="connsiteY0" fmla="*/ 0 h 872258"/>
                <a:gd name="connsiteX1" fmla="*/ 2514600 w 2666770"/>
                <a:gd name="connsiteY1" fmla="*/ 820882 h 872258"/>
                <a:gd name="connsiteX2" fmla="*/ 0 w 2666770"/>
                <a:gd name="connsiteY2" fmla="*/ 716973 h 872258"/>
                <a:gd name="connsiteX0" fmla="*/ 2171700 w 2517133"/>
                <a:gd name="connsiteY0" fmla="*/ 0 h 888762"/>
                <a:gd name="connsiteX1" fmla="*/ 2306782 w 2517133"/>
                <a:gd name="connsiteY1" fmla="*/ 841664 h 888762"/>
                <a:gd name="connsiteX2" fmla="*/ 0 w 2517133"/>
                <a:gd name="connsiteY2" fmla="*/ 716973 h 888762"/>
                <a:gd name="connsiteX0" fmla="*/ 2171700 w 2359031"/>
                <a:gd name="connsiteY0" fmla="*/ 0 h 755690"/>
                <a:gd name="connsiteX1" fmla="*/ 1972627 w 2359031"/>
                <a:gd name="connsiteY1" fmla="*/ 555489 h 755690"/>
                <a:gd name="connsiteX2" fmla="*/ 0 w 2359031"/>
                <a:gd name="connsiteY2" fmla="*/ 716973 h 755690"/>
                <a:gd name="connsiteX0" fmla="*/ 2038039 w 2225370"/>
                <a:gd name="connsiteY0" fmla="*/ 0 h 581005"/>
                <a:gd name="connsiteX1" fmla="*/ 1838966 w 2225370"/>
                <a:gd name="connsiteY1" fmla="*/ 555489 h 581005"/>
                <a:gd name="connsiteX2" fmla="*/ 0 w 2225370"/>
                <a:gd name="connsiteY2" fmla="*/ 230474 h 581005"/>
                <a:gd name="connsiteX0" fmla="*/ 1971210 w 2158541"/>
                <a:gd name="connsiteY0" fmla="*/ 0 h 625655"/>
                <a:gd name="connsiteX1" fmla="*/ 1772137 w 2158541"/>
                <a:gd name="connsiteY1" fmla="*/ 555489 h 625655"/>
                <a:gd name="connsiteX2" fmla="*/ 0 w 2158541"/>
                <a:gd name="connsiteY2" fmla="*/ 516648 h 625655"/>
              </a:gdLst>
              <a:ahLst/>
              <a:cxnLst>
                <a:cxn ang="0">
                  <a:pos x="connsiteX0" y="connsiteY0"/>
                </a:cxn>
                <a:cxn ang="0">
                  <a:pos x="connsiteX1" y="connsiteY1"/>
                </a:cxn>
                <a:cxn ang="0">
                  <a:pos x="connsiteX2" y="connsiteY2"/>
                </a:cxn>
              </a:cxnLst>
              <a:rect l="l" t="t" r="r" b="b"/>
              <a:pathLst>
                <a:path w="2158541" h="625655">
                  <a:moveTo>
                    <a:pt x="1971210" y="0"/>
                  </a:moveTo>
                  <a:cubicBezTo>
                    <a:pt x="2323635" y="350693"/>
                    <a:pt x="2134087" y="435994"/>
                    <a:pt x="1772137" y="555489"/>
                  </a:cubicBezTo>
                  <a:cubicBezTo>
                    <a:pt x="1410187" y="674984"/>
                    <a:pt x="1076325" y="628350"/>
                    <a:pt x="0" y="516648"/>
                  </a:cubicBezTo>
                </a:path>
              </a:pathLst>
            </a:custGeom>
            <a:noFill/>
            <a:ln w="38100">
              <a:solidFill>
                <a:srgbClr val="FF0000"/>
              </a:solidFill>
              <a:prstDash val="sysDot"/>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27" name="グループ化 26"/>
            <p:cNvGrpSpPr/>
            <p:nvPr/>
          </p:nvGrpSpPr>
          <p:grpSpPr>
            <a:xfrm>
              <a:off x="1102391" y="2351254"/>
              <a:ext cx="1368152" cy="999755"/>
              <a:chOff x="2957211" y="2209731"/>
              <a:chExt cx="1368152" cy="999755"/>
            </a:xfrm>
          </p:grpSpPr>
          <p:sp>
            <p:nvSpPr>
              <p:cNvPr id="28" name="円/楕円 27"/>
              <p:cNvSpPr/>
              <p:nvPr/>
            </p:nvSpPr>
            <p:spPr>
              <a:xfrm>
                <a:off x="2957211" y="2443402"/>
                <a:ext cx="1368152" cy="720079"/>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mc:AlternateContent xmlns:mc="http://schemas.openxmlformats.org/markup-compatibility/2006" xmlns:a14="http://schemas.microsoft.com/office/drawing/2010/main">
            <mc:Choice Requires="a14">
              <p:sp>
                <p:nvSpPr>
                  <p:cNvPr id="29" name="円/楕円 28"/>
                  <p:cNvSpPr/>
                  <p:nvPr/>
                </p:nvSpPr>
                <p:spPr>
                  <a:xfrm>
                    <a:off x="3448398" y="220973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29" name="円/楕円 28"/>
                  <p:cNvSpPr>
                    <a:spLocks noRot="1" noChangeAspect="1" noMove="1" noResize="1" noEditPoints="1" noAdjustHandles="1" noChangeArrowheads="1" noChangeShapeType="1" noTextEdit="1"/>
                  </p:cNvSpPr>
                  <p:nvPr/>
                </p:nvSpPr>
                <p:spPr>
                  <a:xfrm>
                    <a:off x="3448398" y="2209731"/>
                    <a:ext cx="385778" cy="367452"/>
                  </a:xfrm>
                  <a:prstGeom prst="ellipse">
                    <a:avLst/>
                  </a:prstGeom>
                  <a:blipFill rotWithShape="1">
                    <a:blip r:embed="rId12"/>
                    <a:stretch>
                      <a:fillRect l="-32143"/>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円/楕円 29"/>
                  <p:cNvSpPr/>
                  <p:nvPr/>
                </p:nvSpPr>
                <p:spPr>
                  <a:xfrm>
                    <a:off x="2957211" y="2826764"/>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30" name="円/楕円 29"/>
                  <p:cNvSpPr>
                    <a:spLocks noRot="1" noChangeAspect="1" noMove="1" noResize="1" noEditPoints="1" noAdjustHandles="1" noChangeArrowheads="1" noChangeShapeType="1" noTextEdit="1"/>
                  </p:cNvSpPr>
                  <p:nvPr/>
                </p:nvSpPr>
                <p:spPr>
                  <a:xfrm>
                    <a:off x="2957211" y="2826764"/>
                    <a:ext cx="385778" cy="367452"/>
                  </a:xfrm>
                  <a:prstGeom prst="ellipse">
                    <a:avLst/>
                  </a:prstGeom>
                  <a:blipFill rotWithShape="1">
                    <a:blip r:embed="rId13"/>
                    <a:stretch>
                      <a:fillRect l="-32143"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円/楕円 30"/>
                  <p:cNvSpPr/>
                  <p:nvPr/>
                </p:nvSpPr>
                <p:spPr>
                  <a:xfrm>
                    <a:off x="3939585" y="2842034"/>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31" name="円/楕円 30"/>
                  <p:cNvSpPr>
                    <a:spLocks noRot="1" noChangeAspect="1" noMove="1" noResize="1" noEditPoints="1" noAdjustHandles="1" noChangeArrowheads="1" noChangeShapeType="1" noTextEdit="1"/>
                  </p:cNvSpPr>
                  <p:nvPr/>
                </p:nvSpPr>
                <p:spPr>
                  <a:xfrm>
                    <a:off x="3939585" y="2842034"/>
                    <a:ext cx="385778" cy="367452"/>
                  </a:xfrm>
                  <a:prstGeom prst="ellipse">
                    <a:avLst/>
                  </a:prstGeom>
                  <a:blipFill rotWithShape="1">
                    <a:blip r:embed="rId14"/>
                    <a:stretch>
                      <a:fillRect l="-32143"/>
                    </a:stretch>
                  </a:blipFill>
                  <a:ln>
                    <a:solidFill>
                      <a:srgbClr val="FFC000"/>
                    </a:solidFill>
                  </a:ln>
                </p:spPr>
                <p:txBody>
                  <a:bodyPr/>
                  <a:lstStyle/>
                  <a:p>
                    <a:r>
                      <a:rPr lang="ja-JP" altLang="en-US">
                        <a:noFill/>
                      </a:rPr>
                      <a:t> </a:t>
                    </a:r>
                  </a:p>
                </p:txBody>
              </p:sp>
            </mc:Fallback>
          </mc:AlternateContent>
        </p:grpSp>
      </p:grpSp>
      <p:grpSp>
        <p:nvGrpSpPr>
          <p:cNvPr id="32" name="グループ化 31"/>
          <p:cNvGrpSpPr/>
          <p:nvPr/>
        </p:nvGrpSpPr>
        <p:grpSpPr>
          <a:xfrm>
            <a:off x="5919295" y="2699001"/>
            <a:ext cx="1391796" cy="295738"/>
            <a:chOff x="835047" y="3535618"/>
            <a:chExt cx="4194788" cy="619403"/>
          </a:xfrm>
        </p:grpSpPr>
        <mc:AlternateContent xmlns:mc="http://schemas.openxmlformats.org/markup-compatibility/2006" xmlns:a14="http://schemas.microsoft.com/office/drawing/2010/main">
          <mc:Choice Requires="a14">
            <p:sp>
              <p:nvSpPr>
                <p:cNvPr id="33" name="円/楕円 32"/>
                <p:cNvSpPr/>
                <p:nvPr/>
              </p:nvSpPr>
              <p:spPr>
                <a:xfrm>
                  <a:off x="4309754" y="3535618"/>
                  <a:ext cx="720081" cy="43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50" i="1" smtClean="0">
                                <a:solidFill>
                                  <a:schemeClr val="tx1"/>
                                </a:solidFill>
                                <a:latin typeface="Cambria Math" panose="02040503050406030204" pitchFamily="18" charset="0"/>
                              </a:rPr>
                            </m:ctrlPr>
                          </m:sSupPr>
                          <m:e>
                            <m:r>
                              <m:rPr>
                                <m:sty m:val="p"/>
                              </m:rPr>
                              <a:rPr kumimoji="1" lang="en-US" altLang="ja-JP" sz="1050" b="0" i="0" smtClean="0">
                                <a:solidFill>
                                  <a:schemeClr val="tx1"/>
                                </a:solidFill>
                                <a:latin typeface="Cambria Math"/>
                              </a:rPr>
                              <m:t>OH</m:t>
                            </m:r>
                          </m:e>
                          <m:sup>
                            <m:r>
                              <a:rPr kumimoji="1" lang="en-US" altLang="ja-JP" sz="1050" b="0" i="0" smtClean="0">
                                <a:solidFill>
                                  <a:schemeClr val="tx1"/>
                                </a:solidFill>
                                <a:latin typeface="Cambria Math"/>
                              </a:rPr>
                              <m:t>−</m:t>
                            </m:r>
                          </m:sup>
                        </m:sSup>
                      </m:oMath>
                    </m:oMathPara>
                  </a14:m>
                  <a:endParaRPr kumimoji="1" lang="ja-JP" altLang="en-US" dirty="0"/>
                </a:p>
              </p:txBody>
            </p:sp>
          </mc:Choice>
          <mc:Fallback xmlns="">
            <p:sp>
              <p:nvSpPr>
                <p:cNvPr id="33" name="円/楕円 32"/>
                <p:cNvSpPr>
                  <a:spLocks noRot="1" noChangeAspect="1" noMove="1" noResize="1" noEditPoints="1" noAdjustHandles="1" noChangeArrowheads="1" noChangeShapeType="1" noTextEdit="1"/>
                </p:cNvSpPr>
                <p:nvPr/>
              </p:nvSpPr>
              <p:spPr>
                <a:xfrm>
                  <a:off x="4309754" y="3535618"/>
                  <a:ext cx="720081" cy="432047"/>
                </a:xfrm>
                <a:prstGeom prst="ellipse">
                  <a:avLst/>
                </a:prstGeom>
                <a:blipFill rotWithShape="1">
                  <a:blip r:embed="rId15"/>
                  <a:stretch>
                    <a:fillRect l="-25581"/>
                  </a:stretch>
                </a:blipFill>
              </p:spPr>
              <p:txBody>
                <a:bodyPr/>
                <a:lstStyle/>
                <a:p>
                  <a:r>
                    <a:rPr lang="ja-JP" altLang="en-US">
                      <a:noFill/>
                    </a:rPr>
                    <a:t> </a:t>
                  </a:r>
                </a:p>
              </p:txBody>
            </p:sp>
          </mc:Fallback>
        </mc:AlternateContent>
        <p:cxnSp>
          <p:nvCxnSpPr>
            <p:cNvPr id="34" name="直線矢印コネクタ 33"/>
            <p:cNvCxnSpPr>
              <a:stCxn id="33" idx="2"/>
              <a:endCxn id="35" idx="6"/>
            </p:cNvCxnSpPr>
            <p:nvPr/>
          </p:nvCxnSpPr>
          <p:spPr>
            <a:xfrm flipH="1">
              <a:off x="1555128" y="3751642"/>
              <a:ext cx="2754626" cy="18735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円/楕円 34"/>
                <p:cNvSpPr/>
                <p:nvPr/>
              </p:nvSpPr>
              <p:spPr>
                <a:xfrm>
                  <a:off x="835047" y="3722973"/>
                  <a:ext cx="720081"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35" name="円/楕円 34"/>
                <p:cNvSpPr>
                  <a:spLocks noRot="1" noChangeAspect="1" noMove="1" noResize="1" noEditPoints="1" noAdjustHandles="1" noChangeArrowheads="1" noChangeShapeType="1" noTextEdit="1"/>
                </p:cNvSpPr>
                <p:nvPr/>
              </p:nvSpPr>
              <p:spPr>
                <a:xfrm>
                  <a:off x="835047" y="3722973"/>
                  <a:ext cx="720081" cy="432048"/>
                </a:xfrm>
                <a:prstGeom prst="ellipse">
                  <a:avLst/>
                </a:prstGeom>
                <a:blipFill rotWithShape="1">
                  <a:blip r:embed="rId16"/>
                  <a:stretch>
                    <a:fillRect l="-20930"/>
                  </a:stretch>
                </a:blipFill>
                <a:ln>
                  <a:solidFill>
                    <a:srgbClr val="D7E0E1"/>
                  </a:solidFill>
                </a:ln>
              </p:spPr>
              <p:txBody>
                <a:bodyPr/>
                <a:lstStyle/>
                <a:p>
                  <a:r>
                    <a:rPr lang="ja-JP" altLang="en-US">
                      <a:noFill/>
                    </a:rPr>
                    <a:t> </a:t>
                  </a:r>
                </a:p>
              </p:txBody>
            </p:sp>
          </mc:Fallback>
        </mc:AlternateContent>
      </p:grpSp>
      <p:grpSp>
        <p:nvGrpSpPr>
          <p:cNvPr id="36" name="グループ化 35"/>
          <p:cNvGrpSpPr/>
          <p:nvPr/>
        </p:nvGrpSpPr>
        <p:grpSpPr>
          <a:xfrm>
            <a:off x="3029202" y="3862750"/>
            <a:ext cx="874381" cy="783975"/>
            <a:chOff x="2217766" y="2204864"/>
            <a:chExt cx="2210218" cy="1728192"/>
          </a:xfrm>
        </p:grpSpPr>
        <p:sp>
          <p:nvSpPr>
            <p:cNvPr id="37" name="円/楕円 36"/>
            <p:cNvSpPr/>
            <p:nvPr/>
          </p:nvSpPr>
          <p:spPr>
            <a:xfrm>
              <a:off x="2610396" y="2840159"/>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38" name="円/楕円 37"/>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38" name="円/楕円 37"/>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7"/>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円/楕円 38"/>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39" name="円/楕円 38"/>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7"/>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円/楕円 39"/>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40" name="円/楕円 39"/>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8"/>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円/楕円 40"/>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9"/>
                  <a:stretch>
                    <a:fillRect l="-117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円/楕円 41"/>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42" name="円/楕円 41"/>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20"/>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円/楕円 42"/>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3" name="円/楕円 42"/>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21"/>
                  <a:stretch>
                    <a:fillRect l="-12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4" name="円/楕円 43"/>
              <p:cNvSpPr/>
              <p:nvPr/>
            </p:nvSpPr>
            <p:spPr>
              <a:xfrm>
                <a:off x="2195736" y="4298737"/>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44" name="円/楕円 43"/>
              <p:cNvSpPr>
                <a:spLocks noRot="1" noChangeAspect="1" noMove="1" noResize="1" noEditPoints="1" noAdjustHandles="1" noChangeArrowheads="1" noChangeShapeType="1" noTextEdit="1"/>
              </p:cNvSpPr>
              <p:nvPr/>
            </p:nvSpPr>
            <p:spPr>
              <a:xfrm>
                <a:off x="2195736" y="4298737"/>
                <a:ext cx="474318" cy="281655"/>
              </a:xfrm>
              <a:prstGeom prst="ellipse">
                <a:avLst/>
              </a:prstGeom>
              <a:blipFill rotWithShape="1">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円/楕円 44"/>
              <p:cNvSpPr/>
              <p:nvPr/>
            </p:nvSpPr>
            <p:spPr>
              <a:xfrm>
                <a:off x="2554884" y="4061463"/>
                <a:ext cx="474318" cy="281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solidFill>
                                <a:schemeClr val="tx1"/>
                              </a:solidFill>
                              <a:latin typeface="Cambria Math" panose="02040503050406030204" pitchFamily="18" charset="0"/>
                            </a:rPr>
                          </m:ctrlPr>
                        </m:sSupPr>
                        <m:e>
                          <m:r>
                            <m:rPr>
                              <m:sty m:val="p"/>
                            </m:rPr>
                            <a:rPr kumimoji="1" lang="en-US" altLang="ja-JP" sz="1200" b="0" i="0" smtClean="0">
                              <a:solidFill>
                                <a:schemeClr val="tx1"/>
                              </a:solidFill>
                              <a:latin typeface="Cambria Math"/>
                            </a:rPr>
                            <m:t>OH</m:t>
                          </m:r>
                        </m:e>
                        <m:sup>
                          <m:r>
                            <a:rPr kumimoji="1" lang="en-US" altLang="ja-JP" sz="1200" b="0" i="0" smtClean="0">
                              <a:solidFill>
                                <a:schemeClr val="tx1"/>
                              </a:solidFill>
                              <a:latin typeface="Cambria Math"/>
                            </a:rPr>
                            <m:t>−</m:t>
                          </m:r>
                        </m:sup>
                      </m:sSup>
                    </m:oMath>
                  </m:oMathPara>
                </a14:m>
                <a:endParaRPr kumimoji="1" lang="ja-JP" altLang="en-US" sz="1200" dirty="0"/>
              </a:p>
            </p:txBody>
          </p:sp>
        </mc:Choice>
        <mc:Fallback xmlns="">
          <p:sp>
            <p:nvSpPr>
              <p:cNvPr id="45" name="円/楕円 44"/>
              <p:cNvSpPr>
                <a:spLocks noRot="1" noChangeAspect="1" noMove="1" noResize="1" noEditPoints="1" noAdjustHandles="1" noChangeArrowheads="1" noChangeShapeType="1" noTextEdit="1"/>
              </p:cNvSpPr>
              <p:nvPr/>
            </p:nvSpPr>
            <p:spPr>
              <a:xfrm>
                <a:off x="2554884" y="4061463"/>
                <a:ext cx="474318" cy="281655"/>
              </a:xfrm>
              <a:prstGeom prst="ellipse">
                <a:avLst/>
              </a:prstGeom>
              <a:blipFill rotWithShape="1">
                <a:blip r:embed="rId22"/>
                <a:stretch>
                  <a:fillRect/>
                </a:stretch>
              </a:blipFill>
            </p:spPr>
            <p:txBody>
              <a:bodyPr/>
              <a:lstStyle/>
              <a:p>
                <a:r>
                  <a:rPr lang="ja-JP" altLang="en-US">
                    <a:noFill/>
                  </a:rPr>
                  <a:t> </a:t>
                </a:r>
              </a:p>
            </p:txBody>
          </p:sp>
        </mc:Fallback>
      </mc:AlternateContent>
      <p:sp>
        <p:nvSpPr>
          <p:cNvPr id="46" name="テキスト ボックス 45"/>
          <p:cNvSpPr txBox="1"/>
          <p:nvPr/>
        </p:nvSpPr>
        <p:spPr>
          <a:xfrm>
            <a:off x="3059832" y="1125144"/>
            <a:ext cx="1869423" cy="369332"/>
          </a:xfrm>
          <a:prstGeom prst="rect">
            <a:avLst/>
          </a:prstGeom>
          <a:noFill/>
        </p:spPr>
        <p:txBody>
          <a:bodyPr wrap="none" rtlCol="0">
            <a:spAutoFit/>
          </a:bodyPr>
          <a:lstStyle/>
          <a:p>
            <a:r>
              <a:rPr kumimoji="1" lang="ja-JP" altLang="en-US" dirty="0" smtClean="0"/>
              <a:t>カソード電流密度</a:t>
            </a:r>
            <a:endParaRPr kumimoji="1" lang="ja-JP" altLang="en-US" dirty="0"/>
          </a:p>
        </p:txBody>
      </p:sp>
      <mc:AlternateContent xmlns:mc="http://schemas.openxmlformats.org/markup-compatibility/2006" xmlns:a14="http://schemas.microsoft.com/office/drawing/2010/main">
        <mc:Choice Requires="a14">
          <p:sp>
            <p:nvSpPr>
              <p:cNvPr id="47" name="テキスト ボックス 46"/>
              <p:cNvSpPr txBox="1"/>
              <p:nvPr/>
            </p:nvSpPr>
            <p:spPr>
              <a:xfrm>
                <a:off x="2670054" y="2668850"/>
                <a:ext cx="71829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𝐷</m:t>
                          </m:r>
                        </m:e>
                        <m:sub>
                          <m:r>
                            <m:rPr>
                              <m:sty m:val="p"/>
                            </m:rPr>
                            <a:rPr kumimoji="1" lang="en-US" altLang="ja-JP" sz="2000" b="0" i="0" smtClean="0">
                              <a:latin typeface="Cambria Math"/>
                            </a:rPr>
                            <m:t>buf</m:t>
                          </m:r>
                        </m:sub>
                      </m:sSub>
                    </m:oMath>
                  </m:oMathPara>
                </a14:m>
                <a:endParaRPr kumimoji="1" lang="ja-JP" altLang="en-US" sz="2000"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2670054" y="2668850"/>
                <a:ext cx="718297" cy="400110"/>
              </a:xfrm>
              <a:prstGeom prst="rect">
                <a:avLst/>
              </a:prstGeom>
              <a:blipFill rotWithShape="1">
                <a:blip r:embed="rId23"/>
                <a:stretch>
                  <a:fillRect b="-6154"/>
                </a:stretch>
              </a:blipFill>
            </p:spPr>
            <p:txBody>
              <a:bodyPr/>
              <a:lstStyle/>
              <a:p>
                <a:r>
                  <a:rPr lang="ja-JP" altLang="en-US">
                    <a:noFill/>
                  </a:rPr>
                  <a:t> </a:t>
                </a:r>
              </a:p>
            </p:txBody>
          </p:sp>
        </mc:Fallback>
      </mc:AlternateContent>
      <p:sp>
        <p:nvSpPr>
          <p:cNvPr id="48" name="テキスト ボックス 47"/>
          <p:cNvSpPr txBox="1"/>
          <p:nvPr/>
        </p:nvSpPr>
        <p:spPr>
          <a:xfrm>
            <a:off x="35496" y="2276872"/>
            <a:ext cx="1770036" cy="276999"/>
          </a:xfrm>
          <a:prstGeom prst="rect">
            <a:avLst/>
          </a:prstGeom>
          <a:noFill/>
        </p:spPr>
        <p:txBody>
          <a:bodyPr wrap="none" rtlCol="0">
            <a:spAutoFit/>
          </a:bodyPr>
          <a:lstStyle/>
          <a:p>
            <a:r>
              <a:rPr lang="ja-JP" altLang="en-US" sz="1200" dirty="0"/>
              <a:t>バッファ</a:t>
            </a:r>
            <a:r>
              <a:rPr lang="ja-JP" altLang="en-US" sz="1200" dirty="0" smtClean="0"/>
              <a:t>電荷面</a:t>
            </a:r>
            <a:r>
              <a:rPr lang="ja-JP" altLang="en-US" sz="1200" dirty="0"/>
              <a:t>密度容量</a:t>
            </a:r>
            <a:endParaRPr kumimoji="1" lang="ja-JP" altLang="en-US" sz="1200" dirty="0"/>
          </a:p>
        </p:txBody>
      </p:sp>
      <p:sp>
        <p:nvSpPr>
          <p:cNvPr id="49" name="正方形/長方形 48"/>
          <p:cNvSpPr/>
          <p:nvPr/>
        </p:nvSpPr>
        <p:spPr>
          <a:xfrm>
            <a:off x="2317652" y="2503929"/>
            <a:ext cx="1462260" cy="276999"/>
          </a:xfrm>
          <a:prstGeom prst="rect">
            <a:avLst/>
          </a:prstGeom>
        </p:spPr>
        <p:txBody>
          <a:bodyPr wrap="none">
            <a:spAutoFit/>
          </a:bodyPr>
          <a:lstStyle/>
          <a:p>
            <a:r>
              <a:rPr lang="ja-JP" altLang="en-US" sz="1200" dirty="0"/>
              <a:t>バッファ電荷面密度</a:t>
            </a:r>
          </a:p>
        </p:txBody>
      </p:sp>
      <p:sp>
        <p:nvSpPr>
          <p:cNvPr id="50" name="正方形/長方形 49"/>
          <p:cNvSpPr/>
          <p:nvPr/>
        </p:nvSpPr>
        <p:spPr>
          <a:xfrm>
            <a:off x="4486291" y="3569020"/>
            <a:ext cx="1261884" cy="276999"/>
          </a:xfrm>
          <a:prstGeom prst="rect">
            <a:avLst/>
          </a:prstGeom>
        </p:spPr>
        <p:txBody>
          <a:bodyPr wrap="none">
            <a:spAutoFit/>
          </a:bodyPr>
          <a:lstStyle/>
          <a:p>
            <a:r>
              <a:rPr lang="zh-TW" altLang="en-US" sz="1200" dirty="0"/>
              <a:t>有効電荷面密度</a:t>
            </a:r>
            <a:endParaRPr lang="ja-JP" altLang="en-US" sz="1200" dirty="0"/>
          </a:p>
        </p:txBody>
      </p:sp>
    </p:spTree>
    <p:extLst>
      <p:ext uri="{BB962C8B-B14F-4D97-AF65-F5344CB8AC3E}">
        <p14:creationId xmlns:p14="http://schemas.microsoft.com/office/powerpoint/2010/main" val="2984553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p:cNvSpPr txBox="1">
            <a:spLocks/>
          </p:cNvSpPr>
          <p:nvPr/>
        </p:nvSpPr>
        <p:spPr bwMode="auto">
          <a:xfrm>
            <a:off x="251520" y="476672"/>
            <a:ext cx="8748464" cy="561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 typeface="Wingdings" pitchFamily="2" charset="2"/>
              <a:buNone/>
            </a:pPr>
            <a:endParaRPr lang="en-US" altLang="ja-JP" sz="2400" i="1" kern="0" dirty="0" smtClean="0">
              <a:latin typeface="Cambria Math"/>
            </a:endParaRPr>
          </a:p>
          <a:p>
            <a:pPr marL="0" indent="0" algn="ctr">
              <a:buFont typeface="Wingdings" pitchFamily="2" charset="2"/>
              <a:buNone/>
            </a:pPr>
            <a:endParaRPr lang="en-US" altLang="ja-JP" sz="2400" i="1" kern="0" dirty="0">
              <a:solidFill>
                <a:srgbClr val="0000CC"/>
              </a:solidFill>
              <a:latin typeface="Cambria Math"/>
            </a:endParaRPr>
          </a:p>
          <a:p>
            <a:pPr marL="0" indent="0" algn="ctr">
              <a:buFont typeface="Wingdings" pitchFamily="2" charset="2"/>
              <a:buNone/>
            </a:pPr>
            <a:endParaRPr lang="en-US" altLang="ja-JP" sz="2400" i="1" kern="0" dirty="0" smtClean="0">
              <a:solidFill>
                <a:srgbClr val="0000CC"/>
              </a:solidFill>
              <a:latin typeface="Cambria Math"/>
            </a:endParaRPr>
          </a:p>
          <a:p>
            <a:pPr marL="0" indent="0" algn="ctr">
              <a:buFont typeface="Wingdings" pitchFamily="2" charset="2"/>
              <a:buNone/>
            </a:pPr>
            <a:endParaRPr lang="en-US" altLang="ja-JP" sz="2400" i="1" kern="0" dirty="0">
              <a:solidFill>
                <a:srgbClr val="0000CC"/>
              </a:solidFill>
              <a:latin typeface="Cambria Math"/>
            </a:endParaRPr>
          </a:p>
          <a:p>
            <a:pPr marL="0" indent="0" algn="ctr">
              <a:buFont typeface="Wingdings" pitchFamily="2" charset="2"/>
              <a:buNone/>
            </a:pPr>
            <a:endParaRPr lang="en-US" altLang="ja-JP" sz="2400" i="1" kern="0" dirty="0" smtClean="0">
              <a:solidFill>
                <a:srgbClr val="0000CC"/>
              </a:solidFill>
              <a:latin typeface="Cambria Math"/>
            </a:endParaRPr>
          </a:p>
          <a:p>
            <a:pPr marL="0" indent="0" algn="ctr">
              <a:buFont typeface="Wingdings" pitchFamily="2" charset="2"/>
              <a:buNone/>
            </a:pPr>
            <a:endParaRPr lang="en-US" altLang="ja-JP" sz="2400" i="1" kern="0" dirty="0">
              <a:solidFill>
                <a:srgbClr val="0000CC"/>
              </a:solidFill>
              <a:latin typeface="Cambria Math"/>
            </a:endParaRPr>
          </a:p>
          <a:p>
            <a:pPr marL="0" indent="0" algn="ctr">
              <a:buFont typeface="Wingdings" pitchFamily="2" charset="2"/>
              <a:buNone/>
            </a:pPr>
            <a:endParaRPr lang="en-US" altLang="ja-JP" sz="2400" i="1" kern="0" dirty="0" smtClean="0">
              <a:solidFill>
                <a:srgbClr val="0000CC"/>
              </a:solidFill>
              <a:latin typeface="Cambria Math"/>
            </a:endParaRPr>
          </a:p>
          <a:p>
            <a:pPr marL="0" indent="0" algn="ctr">
              <a:buFont typeface="Wingdings" pitchFamily="2" charset="2"/>
              <a:buNone/>
            </a:pPr>
            <a:endParaRPr lang="en-US" altLang="ja-JP" sz="2400" i="1" kern="0" dirty="0">
              <a:solidFill>
                <a:srgbClr val="0000CC"/>
              </a:solidFill>
              <a:latin typeface="Cambria Math"/>
            </a:endParaRPr>
          </a:p>
          <a:p>
            <a:pPr algn="ctr"/>
            <a:endParaRPr lang="en-US" altLang="ja-JP" sz="2800" kern="0" dirty="0" smtClean="0">
              <a:latin typeface="Cambria Math"/>
            </a:endParaRPr>
          </a:p>
          <a:p>
            <a:pPr algn="ctr"/>
            <a:endParaRPr lang="en-US" altLang="ja-JP" sz="2800" kern="0" dirty="0">
              <a:latin typeface="Cambria Math"/>
            </a:endParaRPr>
          </a:p>
          <a:p>
            <a:pPr algn="ctr"/>
            <a:r>
              <a:rPr lang="ja-JP" altLang="en-US" sz="2800" kern="0" dirty="0" smtClean="0">
                <a:latin typeface="Cambria Math"/>
              </a:rPr>
              <a:t>膜厚が大きいほど拡散消費電流密度が小さい</a:t>
            </a:r>
            <a:endParaRPr lang="en-US" altLang="ja-JP" sz="2800" kern="0" dirty="0" smtClean="0">
              <a:latin typeface="Cambria Math"/>
            </a:endParaRPr>
          </a:p>
          <a:p>
            <a:pPr marL="0" indent="0" algn="ctr">
              <a:buNone/>
            </a:pPr>
            <a:r>
              <a:rPr lang="ja-JP" altLang="en-US" sz="2800" kern="0" dirty="0" smtClean="0">
                <a:latin typeface="Cambria Math"/>
              </a:rPr>
              <a:t>＝膜厚が大きいほどクーロン効率が大きい</a:t>
            </a:r>
            <a:endParaRPr lang="en-US" altLang="ja-JP" sz="2800" kern="0" dirty="0" smtClean="0">
              <a:latin typeface="Cambria Math"/>
            </a:endParaRPr>
          </a:p>
        </p:txBody>
      </p:sp>
      <p:sp>
        <p:nvSpPr>
          <p:cNvPr id="2" name="タイトル 1"/>
          <p:cNvSpPr>
            <a:spLocks noGrp="1"/>
          </p:cNvSpPr>
          <p:nvPr>
            <p:ph type="title"/>
          </p:nvPr>
        </p:nvSpPr>
        <p:spPr/>
        <p:txBody>
          <a:bodyPr>
            <a:normAutofit/>
          </a:bodyPr>
          <a:lstStyle/>
          <a:p>
            <a:r>
              <a:rPr lang="ja-JP" altLang="en-US" dirty="0"/>
              <a:t>提案：塗膜析出モデル　パラメータ同定</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p:grpSp>
        <p:nvGrpSpPr>
          <p:cNvPr id="11" name="グループ化 10"/>
          <p:cNvGrpSpPr/>
          <p:nvPr/>
        </p:nvGrpSpPr>
        <p:grpSpPr>
          <a:xfrm>
            <a:off x="1521420" y="1556792"/>
            <a:ext cx="6722988" cy="3307282"/>
            <a:chOff x="467544" y="1057822"/>
            <a:chExt cx="6722988" cy="3307282"/>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9378" t="16904" r="13565" b="14645"/>
            <a:stretch/>
          </p:blipFill>
          <p:spPr>
            <a:xfrm>
              <a:off x="1566248" y="1057822"/>
              <a:ext cx="5624284" cy="3122615"/>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5652120" y="3995772"/>
                  <a:ext cx="1495922" cy="369332"/>
                </a:xfrm>
                <a:prstGeom prst="rect">
                  <a:avLst/>
                </a:prstGeom>
                <a:noFill/>
              </p:spPr>
              <p:txBody>
                <a:bodyPr wrap="none" rtlCol="0">
                  <a:spAutoFit/>
                </a:bodyPr>
                <a:lstStyle/>
                <a:p>
                  <a:r>
                    <a:rPr kumimoji="1" lang="ja-JP" altLang="en-US" b="1" dirty="0" smtClean="0"/>
                    <a:t>膜厚</a:t>
                  </a:r>
                  <a14:m>
                    <m:oMath xmlns:m="http://schemas.openxmlformats.org/officeDocument/2006/math">
                      <m:r>
                        <a:rPr kumimoji="1" lang="en-US" altLang="ja-JP" b="1" i="1" smtClean="0">
                          <a:latin typeface="Cambria Math"/>
                        </a:rPr>
                        <m:t>(</m:t>
                      </m:r>
                      <m:r>
                        <a:rPr kumimoji="1" lang="en-US" altLang="ja-JP" b="1" i="1" smtClean="0">
                          <a:latin typeface="Cambria Math"/>
                        </a:rPr>
                        <m:t>𝒉</m:t>
                      </m:r>
                      <m:r>
                        <a:rPr kumimoji="1" lang="en-US" altLang="ja-JP" b="1" i="1" smtClean="0">
                          <a:latin typeface="Cambria Math"/>
                        </a:rPr>
                        <m:t>)</m:t>
                      </m:r>
                    </m:oMath>
                  </a14:m>
                  <a:r>
                    <a:rPr lang="en-US" altLang="ja-JP" b="1" dirty="0" smtClean="0"/>
                    <a:t>[</a:t>
                  </a:r>
                  <a14:m>
                    <m:oMath xmlns:m="http://schemas.openxmlformats.org/officeDocument/2006/math">
                      <m:r>
                        <a:rPr lang="ja-JP" altLang="en-US" b="1">
                          <a:latin typeface="Cambria Math"/>
                        </a:rPr>
                        <m:t>𝛍</m:t>
                      </m:r>
                      <m:r>
                        <a:rPr lang="en-US" altLang="ja-JP" b="1">
                          <a:latin typeface="Cambria Math"/>
                        </a:rPr>
                        <m:t>𝐦</m:t>
                      </m:r>
                    </m:oMath>
                  </a14:m>
                  <a:r>
                    <a:rPr kumimoji="1" lang="en-US" altLang="ja-JP" dirty="0" smtClean="0"/>
                    <a:t>]</a:t>
                  </a:r>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652120" y="3995772"/>
                  <a:ext cx="1495922" cy="369332"/>
                </a:xfrm>
                <a:prstGeom prst="rect">
                  <a:avLst/>
                </a:prstGeom>
                <a:blipFill rotWithShape="1">
                  <a:blip r:embed="rId4"/>
                  <a:stretch>
                    <a:fillRect l="-3252" t="-11667" r="-3659"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467544" y="3573016"/>
                  <a:ext cx="1877437" cy="652551"/>
                </a:xfrm>
                <a:prstGeom prst="rect">
                  <a:avLst/>
                </a:prstGeom>
                <a:noFill/>
              </p:spPr>
              <p:txBody>
                <a:bodyPr wrap="none" rtlCol="0">
                  <a:spAutoFit/>
                </a:bodyPr>
                <a:lstStyle/>
                <a:p>
                  <a:pPr algn="r"/>
                  <a:r>
                    <a:rPr kumimoji="1" lang="ja-JP" altLang="en-US" b="1" dirty="0" smtClean="0"/>
                    <a:t>カソード電流密度</a:t>
                  </a:r>
                  <a:endParaRPr kumimoji="1" lang="en-US" altLang="ja-JP" b="1" dirty="0" smtClean="0"/>
                </a:p>
                <a:p>
                  <a:pPr algn="r"/>
                  <a:r>
                    <a:rPr lang="en-US" altLang="ja-JP" b="1" dirty="0">
                      <a:latin typeface="Cambria Math" pitchFamily="18" charset="0"/>
                      <a:ea typeface="Cambria Math" pitchFamily="18" charset="0"/>
                    </a:rPr>
                    <a:t>(</a:t>
                  </a:r>
                  <a14:m>
                    <m:oMath xmlns:m="http://schemas.openxmlformats.org/officeDocument/2006/math">
                      <m:sSub>
                        <m:sSubPr>
                          <m:ctrlPr>
                            <a:rPr lang="en-US" altLang="ja-JP" b="1" i="1">
                              <a:latin typeface="Cambria Math" panose="02040503050406030204" pitchFamily="18" charset="0"/>
                              <a:ea typeface="Cambria Math" pitchFamily="18" charset="0"/>
                            </a:rPr>
                          </m:ctrlPr>
                        </m:sSubPr>
                        <m:e>
                          <m:r>
                            <a:rPr lang="en-US" altLang="ja-JP" b="1" i="1">
                              <a:latin typeface="Cambria Math"/>
                              <a:ea typeface="Cambria Math" pitchFamily="18" charset="0"/>
                            </a:rPr>
                            <m:t>𝒋</m:t>
                          </m:r>
                        </m:e>
                        <m:sub>
                          <m:r>
                            <a:rPr lang="en-US" altLang="ja-JP" b="1" i="0">
                              <a:latin typeface="Cambria Math"/>
                              <a:ea typeface="Cambria Math" pitchFamily="18" charset="0"/>
                            </a:rPr>
                            <m:t>𝐜𝐚𝐭</m:t>
                          </m:r>
                        </m:sub>
                      </m:sSub>
                    </m:oMath>
                  </a14:m>
                  <a:r>
                    <a:rPr lang="en-US" altLang="ja-JP" b="1" dirty="0">
                      <a:latin typeface="Cambria Math" pitchFamily="18" charset="0"/>
                      <a:ea typeface="Cambria Math" pitchFamily="18" charset="0"/>
                    </a:rPr>
                    <a:t>)</a:t>
                  </a:r>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67544" y="3573016"/>
                  <a:ext cx="1877437" cy="652551"/>
                </a:xfrm>
                <a:prstGeom prst="rect">
                  <a:avLst/>
                </a:prstGeom>
                <a:blipFill rotWithShape="1">
                  <a:blip r:embed="rId5"/>
                  <a:stretch>
                    <a:fillRect l="-2922" t="-4673" r="-2597" b="-140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742386" y="2191530"/>
                  <a:ext cx="931602"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m:t>
                        </m:r>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𝐝𝐢𝐟</m:t>
                            </m:r>
                          </m:sub>
                        </m:sSub>
                        <m:r>
                          <a:rPr kumimoji="1" lang="en-US" altLang="ja-JP" b="1" i="1" smtClean="0">
                            <a:latin typeface="Cambria Math"/>
                          </a:rPr>
                          <m:t>)</m:t>
                        </m:r>
                      </m:oMath>
                    </m:oMathPara>
                  </a14:m>
                  <a:endParaRPr kumimoji="1" lang="en-US" altLang="ja-JP" b="1" dirty="0" smtClean="0"/>
                </a:p>
                <a:p>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742386" y="2191530"/>
                  <a:ext cx="931602" cy="652551"/>
                </a:xfrm>
                <a:prstGeom prst="rect">
                  <a:avLst/>
                </a:prstGeom>
                <a:blipFill rotWithShape="1">
                  <a:blip r:embed="rId6"/>
                  <a:stretch>
                    <a:fillRect l="-5882" r="-5882" b="-12150"/>
                  </a:stretch>
                </a:blipFill>
              </p:spPr>
              <p:txBody>
                <a:bodyPr/>
                <a:lstStyle/>
                <a:p>
                  <a:r>
                    <a:rPr lang="ja-JP" altLang="en-US">
                      <a:noFill/>
                    </a:rPr>
                    <a:t> </a:t>
                  </a:r>
                </a:p>
              </p:txBody>
            </p:sp>
          </mc:Fallback>
        </mc:AlternateContent>
        <p:sp>
          <p:nvSpPr>
            <p:cNvPr id="10" name="テキスト ボックス 9"/>
            <p:cNvSpPr txBox="1"/>
            <p:nvPr/>
          </p:nvSpPr>
          <p:spPr>
            <a:xfrm>
              <a:off x="827584" y="1274033"/>
              <a:ext cx="738664" cy="1002839"/>
            </a:xfrm>
            <a:prstGeom prst="rect">
              <a:avLst/>
            </a:prstGeom>
            <a:noFill/>
          </p:spPr>
          <p:txBody>
            <a:bodyPr vert="eaVert" wrap="none" rtlCol="0">
              <a:spAutoFit/>
            </a:bodyPr>
            <a:lstStyle/>
            <a:p>
              <a:r>
                <a:rPr lang="ja-JP" altLang="en-US" b="1" dirty="0"/>
                <a:t>拡散</a:t>
              </a:r>
              <a:r>
                <a:rPr lang="ja-JP" altLang="en-US" b="1" dirty="0" smtClean="0"/>
                <a:t>消費</a:t>
              </a:r>
              <a:endParaRPr lang="en-US" altLang="ja-JP" b="1" dirty="0" smtClean="0"/>
            </a:p>
            <a:p>
              <a:r>
                <a:rPr kumimoji="1" lang="ja-JP" altLang="en-US" b="1" dirty="0"/>
                <a:t>電流密度</a:t>
              </a:r>
            </a:p>
          </p:txBody>
        </p:sp>
      </p:grpSp>
      <mc:AlternateContent xmlns:mc="http://schemas.openxmlformats.org/markup-compatibility/2006" xmlns:a14="http://schemas.microsoft.com/office/drawing/2010/main">
        <mc:Choice Requires="a14">
          <p:sp>
            <p:nvSpPr>
              <p:cNvPr id="5" name="正方形/長方形 4"/>
              <p:cNvSpPr/>
              <p:nvPr/>
            </p:nvSpPr>
            <p:spPr>
              <a:xfrm>
                <a:off x="395536" y="692256"/>
                <a:ext cx="8424936" cy="507511"/>
              </a:xfrm>
              <a:prstGeom prst="rect">
                <a:avLst/>
              </a:prstGeom>
            </p:spPr>
            <p:txBody>
              <a:bodyPr wrap="square">
                <a:spAutoFit/>
              </a:bodyPr>
              <a:lstStyle/>
              <a:p>
                <a:pPr algn="ctr"/>
                <a:r>
                  <a:rPr lang="ja-JP" altLang="en-US" sz="2400" dirty="0"/>
                  <a:t>拡散</a:t>
                </a:r>
                <a14:m>
                  <m:oMath xmlns:m="http://schemas.openxmlformats.org/officeDocument/2006/math">
                    <m:r>
                      <a:rPr lang="ja-JP" altLang="en-US" sz="2400" i="1" dirty="0">
                        <a:latin typeface="Cambria Math"/>
                      </a:rPr>
                      <m:t>消費電流密度：</m:t>
                    </m:r>
                    <m:sSub>
                      <m:sSubPr>
                        <m:ctrlPr>
                          <a:rPr lang="en-US" altLang="ja-JP" sz="2400" i="1" dirty="0">
                            <a:latin typeface="Cambria Math" panose="02040503050406030204" pitchFamily="18" charset="0"/>
                          </a:rPr>
                        </m:ctrlPr>
                      </m:sSubPr>
                      <m:e>
                        <m:r>
                          <a:rPr lang="en-US" altLang="ja-JP" sz="2400" i="1" dirty="0">
                            <a:latin typeface="Cambria Math"/>
                          </a:rPr>
                          <m:t>𝑗</m:t>
                        </m:r>
                      </m:e>
                      <m:sub>
                        <m:r>
                          <m:rPr>
                            <m:sty m:val="p"/>
                          </m:rPr>
                          <a:rPr lang="en-US" altLang="ja-JP" sz="2400" dirty="0">
                            <a:latin typeface="Cambria Math"/>
                          </a:rPr>
                          <m:t>dif</m:t>
                        </m:r>
                      </m:sub>
                    </m:sSub>
                    <m:d>
                      <m:dPr>
                        <m:ctrlPr>
                          <a:rPr lang="en-US" altLang="ja-JP" sz="2400" i="1" dirty="0">
                            <a:latin typeface="Cambria Math" panose="02040503050406030204" pitchFamily="18" charset="0"/>
                          </a:rPr>
                        </m:ctrlPr>
                      </m:dPr>
                      <m:e>
                        <m:sSub>
                          <m:sSubPr>
                            <m:ctrlPr>
                              <a:rPr lang="en-US" altLang="ja-JP" sz="2400" i="1" dirty="0" err="1">
                                <a:latin typeface="Cambria Math" panose="02040503050406030204" pitchFamily="18" charset="0"/>
                              </a:rPr>
                            </m:ctrlPr>
                          </m:sSubPr>
                          <m:e>
                            <m:r>
                              <a:rPr lang="en-US" altLang="ja-JP" sz="2400" i="1" dirty="0" err="1">
                                <a:latin typeface="Cambria Math"/>
                              </a:rPr>
                              <m:t>𝑗</m:t>
                            </m:r>
                          </m:e>
                          <m:sub>
                            <m:r>
                              <m:rPr>
                                <m:sty m:val="p"/>
                              </m:rPr>
                              <a:rPr lang="en-US" altLang="ja-JP" sz="2400" dirty="0" err="1">
                                <a:latin typeface="Cambria Math"/>
                              </a:rPr>
                              <m:t>cat</m:t>
                            </m:r>
                          </m:sub>
                        </m:sSub>
                        <m:r>
                          <a:rPr lang="en-US" altLang="ja-JP" sz="2400" i="1" dirty="0">
                            <a:latin typeface="Cambria Math"/>
                          </a:rPr>
                          <m:t>, </m:t>
                        </m:r>
                        <m:r>
                          <a:rPr lang="en-US" altLang="ja-JP" sz="2400" i="1" dirty="0">
                            <a:latin typeface="Cambria Math"/>
                          </a:rPr>
                          <m:t>h</m:t>
                        </m:r>
                      </m:e>
                    </m:d>
                    <m:r>
                      <a:rPr lang="en-US" altLang="ja-JP" sz="2400" i="1" dirty="0">
                        <a:latin typeface="Cambria Math"/>
                      </a:rPr>
                      <m:t>=</m:t>
                    </m:r>
                    <m:sSub>
                      <m:sSubPr>
                        <m:ctrlPr>
                          <a:rPr lang="en-US" altLang="ja-JP" sz="2400" i="1" dirty="0">
                            <a:latin typeface="Cambria Math" panose="02040503050406030204" pitchFamily="18" charset="0"/>
                          </a:rPr>
                        </m:ctrlPr>
                      </m:sSubPr>
                      <m:e>
                        <m:r>
                          <a:rPr lang="en-US" altLang="ja-JP" sz="2400" i="1" dirty="0" err="1">
                            <a:latin typeface="Cambria Math"/>
                          </a:rPr>
                          <m:t>𝑗</m:t>
                        </m:r>
                      </m:e>
                      <m:sub>
                        <m:r>
                          <m:rPr>
                            <m:sty m:val="p"/>
                          </m:rPr>
                          <a:rPr lang="en-US" altLang="ja-JP" sz="2400" dirty="0" err="1">
                            <a:latin typeface="Cambria Math"/>
                          </a:rPr>
                          <m:t>cat</m:t>
                        </m:r>
                      </m:sub>
                    </m:sSub>
                    <m:r>
                      <a:rPr lang="en-US" altLang="ja-JP" sz="2400" i="1" dirty="0">
                        <a:latin typeface="Cambria Math"/>
                      </a:rPr>
                      <m:t>−</m:t>
                    </m:r>
                    <m:sSub>
                      <m:sSubPr>
                        <m:ctrlPr>
                          <a:rPr lang="en-US" altLang="ja-JP" sz="2400" i="1" dirty="0">
                            <a:latin typeface="Cambria Math" panose="02040503050406030204" pitchFamily="18" charset="0"/>
                          </a:rPr>
                        </m:ctrlPr>
                      </m:sSubPr>
                      <m:e>
                        <m:r>
                          <a:rPr lang="en-US" altLang="ja-JP" sz="2400" i="1" dirty="0">
                            <a:latin typeface="Cambria Math"/>
                          </a:rPr>
                          <m:t>𝑑</m:t>
                        </m:r>
                      </m:e>
                      <m:sub>
                        <m:r>
                          <a:rPr lang="en-US" altLang="ja-JP" sz="2400" i="1" dirty="0">
                            <a:latin typeface="Cambria Math"/>
                          </a:rPr>
                          <m:t>1</m:t>
                        </m:r>
                      </m:sub>
                    </m:sSub>
                    <m:d>
                      <m:dPr>
                        <m:ctrlPr>
                          <a:rPr lang="en-US" altLang="ja-JP" sz="2400" i="1" dirty="0">
                            <a:latin typeface="Cambria Math" panose="02040503050406030204" pitchFamily="18" charset="0"/>
                          </a:rPr>
                        </m:ctrlPr>
                      </m:dPr>
                      <m:e>
                        <m:r>
                          <a:rPr lang="en-US" altLang="ja-JP" sz="2400" i="1" dirty="0">
                            <a:latin typeface="Cambria Math"/>
                          </a:rPr>
                          <m:t>h</m:t>
                        </m:r>
                      </m:e>
                    </m:d>
                    <m:sSup>
                      <m:sSupPr>
                        <m:ctrlPr>
                          <a:rPr lang="en-US" altLang="ja-JP" sz="2400" i="1" dirty="0">
                            <a:latin typeface="Cambria Math" panose="02040503050406030204" pitchFamily="18" charset="0"/>
                          </a:rPr>
                        </m:ctrlPr>
                      </m:sSupPr>
                      <m:e>
                        <m:sSubSup>
                          <m:sSubSupPr>
                            <m:ctrlPr>
                              <a:rPr lang="en-US" altLang="ja-JP" sz="2400" i="1" dirty="0">
                                <a:latin typeface="Cambria Math" panose="02040503050406030204" pitchFamily="18" charset="0"/>
                              </a:rPr>
                            </m:ctrlPr>
                          </m:sSubSupPr>
                          <m:e>
                            <m:r>
                              <a:rPr lang="en-US" altLang="ja-JP" sz="2400" i="1" dirty="0" err="1">
                                <a:latin typeface="Cambria Math"/>
                              </a:rPr>
                              <m:t>𝑗</m:t>
                            </m:r>
                          </m:e>
                          <m:sub>
                            <m:r>
                              <m:rPr>
                                <m:sty m:val="p"/>
                              </m:rPr>
                              <a:rPr lang="en-US" altLang="ja-JP" sz="2400" dirty="0" err="1">
                                <a:latin typeface="Cambria Math"/>
                              </a:rPr>
                              <m:t>cat</m:t>
                            </m:r>
                          </m:sub>
                          <m:sup/>
                        </m:sSubSup>
                      </m:e>
                      <m:sup>
                        <m:sSub>
                          <m:sSubPr>
                            <m:ctrlPr>
                              <a:rPr lang="en-US" altLang="ja-JP" sz="2400" i="1" dirty="0">
                                <a:latin typeface="Cambria Math" panose="02040503050406030204" pitchFamily="18" charset="0"/>
                              </a:rPr>
                            </m:ctrlPr>
                          </m:sSubPr>
                          <m:e>
                            <m:r>
                              <a:rPr lang="en-US" altLang="ja-JP" sz="2400" i="1" dirty="0">
                                <a:latin typeface="Cambria Math"/>
                              </a:rPr>
                              <m:t>𝑑</m:t>
                            </m:r>
                          </m:e>
                          <m:sub>
                            <m:r>
                              <a:rPr lang="en-US" altLang="ja-JP" sz="2400" i="1" dirty="0">
                                <a:latin typeface="Cambria Math"/>
                              </a:rPr>
                              <m:t>2</m:t>
                            </m:r>
                          </m:sub>
                        </m:sSub>
                        <m:d>
                          <m:dPr>
                            <m:ctrlPr>
                              <a:rPr lang="en-US" altLang="ja-JP" sz="2400" i="1" dirty="0">
                                <a:latin typeface="Cambria Math" panose="02040503050406030204" pitchFamily="18" charset="0"/>
                              </a:rPr>
                            </m:ctrlPr>
                          </m:dPr>
                          <m:e>
                            <m:r>
                              <a:rPr lang="en-US" altLang="ja-JP" sz="2400" i="1" dirty="0">
                                <a:latin typeface="Cambria Math"/>
                              </a:rPr>
                              <m:t>h</m:t>
                            </m:r>
                          </m:e>
                        </m:d>
                      </m:sup>
                    </m:sSup>
                  </m:oMath>
                </a14:m>
                <a:endParaRPr lang="en-US" altLang="ja-JP"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95536" y="692256"/>
                <a:ext cx="8424936" cy="507511"/>
              </a:xfrm>
              <a:prstGeom prst="rect">
                <a:avLst/>
              </a:prstGeom>
              <a:blipFill rotWithShape="1">
                <a:blip r:embed="rId7"/>
                <a:stretch>
                  <a:fillRect t="-4819" b="-22892"/>
                </a:stretch>
              </a:blipFill>
            </p:spPr>
            <p:txBody>
              <a:bodyPr/>
              <a:lstStyle/>
              <a:p>
                <a:r>
                  <a:rPr lang="ja-JP" altLang="en-US">
                    <a:noFill/>
                  </a:rPr>
                  <a:t> </a:t>
                </a:r>
              </a:p>
            </p:txBody>
          </p:sp>
        </mc:Fallback>
      </mc:AlternateContent>
      <p:sp>
        <p:nvSpPr>
          <p:cNvPr id="3" name="テキスト ボックス 2"/>
          <p:cNvSpPr txBox="1"/>
          <p:nvPr/>
        </p:nvSpPr>
        <p:spPr>
          <a:xfrm>
            <a:off x="107504" y="2167696"/>
            <a:ext cx="1763688" cy="1477328"/>
          </a:xfrm>
          <a:prstGeom prst="rect">
            <a:avLst/>
          </a:prstGeom>
          <a:noFill/>
          <a:ln>
            <a:solidFill>
              <a:srgbClr val="002060"/>
            </a:solidFill>
          </a:ln>
        </p:spPr>
        <p:txBody>
          <a:bodyPr wrap="square" rtlCol="0">
            <a:spAutoFit/>
          </a:bodyPr>
          <a:lstStyle/>
          <a:p>
            <a:pPr algn="ctr"/>
            <a:r>
              <a:rPr kumimoji="1" lang="ja-JP" altLang="en-US" dirty="0" smtClean="0"/>
              <a:t>電流のロス</a:t>
            </a:r>
            <a:endParaRPr kumimoji="1" lang="en-US" altLang="ja-JP" dirty="0" smtClean="0"/>
          </a:p>
          <a:p>
            <a:pPr algn="ctr"/>
            <a:r>
              <a:rPr lang="ja-JP" altLang="en-US" dirty="0" smtClean="0"/>
              <a:t>↓</a:t>
            </a:r>
            <a:endParaRPr lang="en-US" altLang="ja-JP" dirty="0"/>
          </a:p>
          <a:p>
            <a:pPr algn="ctr"/>
            <a:r>
              <a:rPr kumimoji="1" lang="ja-JP" altLang="en-US" dirty="0" smtClean="0"/>
              <a:t>大きいほど</a:t>
            </a:r>
            <a:endParaRPr kumimoji="1" lang="en-US" altLang="ja-JP" dirty="0" smtClean="0"/>
          </a:p>
          <a:p>
            <a:pPr algn="ctr"/>
            <a:r>
              <a:rPr lang="ja-JP" altLang="en-US" dirty="0"/>
              <a:t>クーロン効率</a:t>
            </a:r>
            <a:r>
              <a:rPr lang="ja-JP" altLang="en-US" dirty="0" smtClean="0"/>
              <a:t>が</a:t>
            </a:r>
            <a:endParaRPr lang="en-US" altLang="ja-JP" dirty="0" smtClean="0"/>
          </a:p>
          <a:p>
            <a:pPr algn="ctr"/>
            <a:r>
              <a:rPr lang="ja-JP" altLang="en-US" dirty="0" smtClean="0"/>
              <a:t>小さい</a:t>
            </a:r>
            <a:endParaRPr kumimoji="1" lang="ja-JP" altLang="en-US" dirty="0"/>
          </a:p>
        </p:txBody>
      </p:sp>
      <p:sp>
        <p:nvSpPr>
          <p:cNvPr id="14" name="テキスト ボックス 13"/>
          <p:cNvSpPr txBox="1"/>
          <p:nvPr/>
        </p:nvSpPr>
        <p:spPr>
          <a:xfrm>
            <a:off x="1564214" y="2195572"/>
            <a:ext cx="415498"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15" name="テキスト ボックス 14"/>
          <p:cNvSpPr txBox="1"/>
          <p:nvPr/>
        </p:nvSpPr>
        <p:spPr>
          <a:xfrm>
            <a:off x="1331640" y="1196752"/>
            <a:ext cx="6314549" cy="369332"/>
          </a:xfrm>
          <a:prstGeom prst="rect">
            <a:avLst/>
          </a:prstGeom>
          <a:noFill/>
        </p:spPr>
        <p:txBody>
          <a:bodyPr wrap="none" rtlCol="0">
            <a:spAutoFit/>
          </a:bodyPr>
          <a:lstStyle/>
          <a:p>
            <a:pPr algn="ctr"/>
            <a:r>
              <a:rPr kumimoji="1" lang="ja-JP" altLang="en-US" dirty="0" smtClean="0"/>
              <a:t>一枚板電着実験のデータとフィッテングし，パラメータを同定した</a:t>
            </a:r>
            <a:endParaRPr kumimoji="1" lang="ja-JP" altLang="en-US" dirty="0"/>
          </a:p>
        </p:txBody>
      </p:sp>
    </p:spTree>
    <p:extLst>
      <p:ext uri="{BB962C8B-B14F-4D97-AF65-F5344CB8AC3E}">
        <p14:creationId xmlns:p14="http://schemas.microsoft.com/office/powerpoint/2010/main" val="564161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a:t>
            </a:r>
            <a:r>
              <a:rPr lang="ja-JP" altLang="en-US" dirty="0" smtClean="0"/>
              <a:t>塗膜抵抗モデル</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7504" y="1343546"/>
                <a:ext cx="8856984" cy="5469830"/>
              </a:xfrm>
            </p:spPr>
            <p:txBody>
              <a:bodyPr/>
              <a:lstStyle/>
              <a:p>
                <a:pPr marL="0" indent="0" algn="ctr">
                  <a:buNone/>
                </a:pPr>
                <a:r>
                  <a:rPr lang="ja-JP" altLang="en-US" sz="2800" b="0" dirty="0" smtClean="0">
                    <a:solidFill>
                      <a:srgbClr val="002060"/>
                    </a:solidFill>
                    <a:latin typeface="Cambria Math"/>
                  </a:rPr>
                  <a:t>カソード電流密度</a:t>
                </a:r>
                <a14:m>
                  <m:oMath xmlns:m="http://schemas.openxmlformats.org/officeDocument/2006/math">
                    <m:sSub>
                      <m:sSubPr>
                        <m:ctrlPr>
                          <a:rPr lang="en-US" altLang="ja-JP" sz="2800" i="1">
                            <a:solidFill>
                              <a:srgbClr val="002060"/>
                            </a:solidFill>
                            <a:latin typeface="Cambria Math" panose="02040503050406030204" pitchFamily="18" charset="0"/>
                          </a:rPr>
                        </m:ctrlPr>
                      </m:sSubPr>
                      <m:e>
                        <m:r>
                          <a:rPr lang="en-US" altLang="ja-JP" sz="2800" i="1">
                            <a:solidFill>
                              <a:srgbClr val="002060"/>
                            </a:solidFill>
                            <a:latin typeface="Cambria Math"/>
                          </a:rPr>
                          <m:t>𝑗</m:t>
                        </m:r>
                      </m:e>
                      <m:sub>
                        <m:r>
                          <m:rPr>
                            <m:sty m:val="p"/>
                          </m:rPr>
                          <a:rPr lang="en-US" altLang="ja-JP" sz="2800">
                            <a:solidFill>
                              <a:srgbClr val="002060"/>
                            </a:solidFill>
                            <a:latin typeface="Cambria Math"/>
                          </a:rPr>
                          <m:t>cat</m:t>
                        </m:r>
                      </m:sub>
                    </m:sSub>
                  </m:oMath>
                </a14:m>
                <a:r>
                  <a:rPr lang="ja-JP" altLang="en-US" sz="2800" dirty="0" smtClean="0"/>
                  <a:t>を</a:t>
                </a:r>
                <a:r>
                  <a:rPr lang="ja-JP" altLang="en-US" sz="2800" dirty="0" smtClean="0">
                    <a:solidFill>
                      <a:srgbClr val="002060"/>
                    </a:solidFill>
                  </a:rPr>
                  <a:t>膜</a:t>
                </a:r>
                <a:r>
                  <a:rPr lang="ja-JP" altLang="en-US" sz="2800" dirty="0">
                    <a:solidFill>
                      <a:srgbClr val="002060"/>
                    </a:solidFill>
                  </a:rPr>
                  <a:t>厚</a:t>
                </a:r>
                <a14:m>
                  <m:oMath xmlns:m="http://schemas.openxmlformats.org/officeDocument/2006/math">
                    <m:r>
                      <a:rPr lang="en-US" altLang="ja-JP" sz="2800" i="1">
                        <a:solidFill>
                          <a:srgbClr val="002060"/>
                        </a:solidFill>
                        <a:latin typeface="Cambria Math"/>
                      </a:rPr>
                      <m:t>h</m:t>
                    </m:r>
                  </m:oMath>
                </a14:m>
                <a:r>
                  <a:rPr lang="ja-JP" altLang="en-US" sz="2800" dirty="0"/>
                  <a:t>に対応</a:t>
                </a:r>
                <a:r>
                  <a:rPr lang="ja-JP" altLang="en-US" sz="2800" dirty="0" smtClean="0"/>
                  <a:t>する</a:t>
                </a:r>
                <a:endParaRPr lang="en-US" altLang="ja-JP" sz="2800" dirty="0" smtClean="0"/>
              </a:p>
              <a:p>
                <a:pPr marL="0" indent="0" algn="ctr">
                  <a:buNone/>
                </a:pPr>
                <a:r>
                  <a:rPr lang="ja-JP" altLang="en-US" sz="2800" dirty="0" smtClean="0"/>
                  <a:t>パラメータ</a:t>
                </a:r>
                <a14:m>
                  <m:oMath xmlns:m="http://schemas.openxmlformats.org/officeDocument/2006/math">
                    <m:sSub>
                      <m:sSubPr>
                        <m:ctrlPr>
                          <a:rPr lang="en-US" altLang="ja-JP" sz="2800" i="1">
                            <a:latin typeface="Cambria Math" panose="02040503050406030204" pitchFamily="18" charset="0"/>
                            <a:ea typeface="Cambria Math"/>
                          </a:rPr>
                        </m:ctrlPr>
                      </m:sSubPr>
                      <m:e>
                        <m:r>
                          <a:rPr lang="en-US" altLang="ja-JP" sz="2800" i="1">
                            <a:latin typeface="Cambria Math"/>
                            <a:ea typeface="Cambria Math"/>
                          </a:rPr>
                          <m:t>𝑝</m:t>
                        </m:r>
                      </m:e>
                      <m:sub>
                        <m:r>
                          <a:rPr lang="en-US" altLang="ja-JP" sz="2800" i="1">
                            <a:latin typeface="Cambria Math"/>
                            <a:ea typeface="Cambria Math"/>
                          </a:rPr>
                          <m:t>1</m:t>
                        </m:r>
                      </m:sub>
                    </m:sSub>
                    <m:r>
                      <a:rPr lang="en-US" altLang="ja-JP" sz="2800" b="0" i="1" smtClean="0">
                        <a:latin typeface="Cambria Math"/>
                        <a:ea typeface="Cambria Math"/>
                      </a:rPr>
                      <m:t>,</m:t>
                    </m:r>
                    <m:sSub>
                      <m:sSubPr>
                        <m:ctrlPr>
                          <a:rPr lang="en-US" altLang="ja-JP" sz="2800" i="1">
                            <a:latin typeface="Cambria Math" panose="02040503050406030204" pitchFamily="18" charset="0"/>
                            <a:ea typeface="Cambria Math"/>
                          </a:rPr>
                        </m:ctrlPr>
                      </m:sSubPr>
                      <m:e>
                        <m:r>
                          <a:rPr lang="en-US" altLang="ja-JP" sz="2800" i="1">
                            <a:latin typeface="Cambria Math"/>
                            <a:ea typeface="Cambria Math"/>
                          </a:rPr>
                          <m:t>𝑝</m:t>
                        </m:r>
                      </m:e>
                      <m:sub>
                        <m:r>
                          <a:rPr lang="en-US" altLang="ja-JP" sz="2800" i="1">
                            <a:latin typeface="Cambria Math"/>
                            <a:ea typeface="Cambria Math"/>
                          </a:rPr>
                          <m:t>2</m:t>
                        </m:r>
                      </m:sub>
                    </m:sSub>
                  </m:oMath>
                </a14:m>
                <a:r>
                  <a:rPr lang="ja-JP" altLang="en-US" sz="2800" i="0" dirty="0" smtClean="0">
                    <a:latin typeface="+mj-lt"/>
                  </a:rPr>
                  <a:t>を与え</a:t>
                </a:r>
                <a:r>
                  <a:rPr lang="ja-JP" altLang="en-US" sz="2800" b="0" i="0" dirty="0" smtClean="0">
                    <a:latin typeface="+mj-lt"/>
                  </a:rPr>
                  <a:t>た</a:t>
                </a:r>
                <a:r>
                  <a:rPr lang="ja-JP" altLang="en-US" sz="2800" b="0" i="0" dirty="0" smtClean="0">
                    <a:solidFill>
                      <a:srgbClr val="002060"/>
                    </a:solidFill>
                    <a:latin typeface="+mj-lt"/>
                  </a:rPr>
                  <a:t>塗膜の電圧降下</a:t>
                </a:r>
                <a14:m>
                  <m:oMath xmlns:m="http://schemas.openxmlformats.org/officeDocument/2006/math">
                    <m:r>
                      <m:rPr>
                        <m:sty m:val="p"/>
                      </m:rPr>
                      <a:rPr lang="el-GR" altLang="ja-JP" sz="2400" i="1">
                        <a:solidFill>
                          <a:srgbClr val="002060"/>
                        </a:solidFill>
                        <a:latin typeface="Cambria Math"/>
                        <a:ea typeface="Cambria Math"/>
                      </a:rPr>
                      <m:t>Δ</m:t>
                    </m:r>
                    <m:sSub>
                      <m:sSubPr>
                        <m:ctrlPr>
                          <a:rPr lang="en-US" altLang="ja-JP" sz="2400" i="1">
                            <a:solidFill>
                              <a:srgbClr val="002060"/>
                            </a:solidFill>
                            <a:latin typeface="Cambria Math" panose="02040503050406030204" pitchFamily="18" charset="0"/>
                            <a:ea typeface="Cambria Math"/>
                          </a:rPr>
                        </m:ctrlPr>
                      </m:sSubPr>
                      <m:e>
                        <m:r>
                          <a:rPr lang="ja-JP" altLang="el-GR" sz="2400" i="1">
                            <a:solidFill>
                              <a:srgbClr val="002060"/>
                            </a:solidFill>
                            <a:latin typeface="Cambria Math"/>
                            <a:ea typeface="Cambria Math"/>
                          </a:rPr>
                          <m:t>𝜙</m:t>
                        </m:r>
                      </m:e>
                      <m:sub>
                        <m:r>
                          <m:rPr>
                            <m:sty m:val="p"/>
                          </m:rPr>
                          <a:rPr lang="en-US" altLang="ja-JP" sz="2400">
                            <a:solidFill>
                              <a:srgbClr val="002060"/>
                            </a:solidFill>
                            <a:latin typeface="Cambria Math"/>
                            <a:ea typeface="Cambria Math"/>
                          </a:rPr>
                          <m:t>fil</m:t>
                        </m:r>
                      </m:sub>
                    </m:sSub>
                  </m:oMath>
                </a14:m>
                <a:r>
                  <a:rPr lang="ja-JP" altLang="en-US" sz="2800" dirty="0"/>
                  <a:t>の関数で</a:t>
                </a:r>
                <a:r>
                  <a:rPr lang="ja-JP" altLang="en-US" sz="2800" dirty="0" smtClean="0"/>
                  <a:t>表す</a:t>
                </a:r>
                <a:endParaRPr lang="en-US" altLang="ja-JP" sz="2800" dirty="0" smtClean="0"/>
              </a:p>
              <a:p>
                <a:pPr marL="0" indent="0">
                  <a:buNone/>
                </a:pPr>
                <a:endParaRPr lang="en-US" altLang="ja-JP" sz="28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a:rPr>
                            <m:t>𝑗</m:t>
                          </m:r>
                        </m:e>
                        <m:sub>
                          <m:r>
                            <m:rPr>
                              <m:sty m:val="p"/>
                            </m:rPr>
                            <a:rPr lang="en-US" altLang="ja-JP" sz="2800" b="0" i="0" smtClean="0">
                              <a:latin typeface="Cambria Math"/>
                            </a:rPr>
                            <m:t>cat</m:t>
                          </m:r>
                        </m:sub>
                      </m:sSub>
                      <m:d>
                        <m:dPr>
                          <m:ctrlPr>
                            <a:rPr lang="en-US" altLang="ja-JP" sz="2800" b="0" i="1" smtClean="0">
                              <a:latin typeface="Cambria Math" panose="02040503050406030204" pitchFamily="18" charset="0"/>
                            </a:rPr>
                          </m:ctrlPr>
                        </m:dPr>
                        <m:e>
                          <m:r>
                            <a:rPr lang="en-US" altLang="ja-JP" sz="2800" b="0" i="1" smtClean="0">
                              <a:latin typeface="Cambria Math"/>
                              <a:ea typeface="Cambria Math"/>
                            </a:rPr>
                            <m:t>∆</m:t>
                          </m:r>
                          <m:sSub>
                            <m:sSubPr>
                              <m:ctrlPr>
                                <a:rPr lang="en-US" altLang="ja-JP" sz="2800" b="0" i="1" smtClean="0">
                                  <a:latin typeface="Cambria Math" panose="02040503050406030204" pitchFamily="18" charset="0"/>
                                  <a:ea typeface="Cambria Math"/>
                                </a:rPr>
                              </m:ctrlPr>
                            </m:sSubPr>
                            <m:e>
                              <m:r>
                                <a:rPr lang="ja-JP" altLang="en-US" sz="2800" b="0" i="1" smtClean="0">
                                  <a:latin typeface="Cambria Math"/>
                                  <a:ea typeface="Cambria Math"/>
                                </a:rPr>
                                <m:t>𝜙</m:t>
                              </m:r>
                            </m:e>
                            <m:sub>
                              <m:r>
                                <m:rPr>
                                  <m:sty m:val="p"/>
                                </m:rPr>
                                <a:rPr lang="en-US" altLang="ja-JP" sz="2800" b="0" i="0" smtClean="0">
                                  <a:latin typeface="Cambria Math"/>
                                  <a:ea typeface="Cambria Math"/>
                                </a:rPr>
                                <m:t>fil</m:t>
                              </m:r>
                            </m:sub>
                          </m:sSub>
                          <m:r>
                            <a:rPr lang="en-US" altLang="ja-JP" sz="2800" b="0" i="1" smtClean="0">
                              <a:latin typeface="Cambria Math"/>
                              <a:ea typeface="Cambria Math"/>
                            </a:rPr>
                            <m:t>, </m:t>
                          </m:r>
                          <m:r>
                            <a:rPr lang="en-US" altLang="ja-JP" sz="2800" b="0" i="1" smtClean="0">
                              <a:latin typeface="Cambria Math"/>
                              <a:ea typeface="Cambria Math"/>
                            </a:rPr>
                            <m:t>h</m:t>
                          </m:r>
                        </m:e>
                      </m:d>
                      <m:r>
                        <a:rPr lang="en-US" altLang="ja-JP" sz="2800" b="0" i="1" smtClean="0">
                          <a:latin typeface="Cambria Math"/>
                          <a:ea typeface="Cambria Math"/>
                        </a:rPr>
                        <m:t>=</m:t>
                      </m:r>
                      <m:sSub>
                        <m:sSubPr>
                          <m:ctrlPr>
                            <a:rPr lang="en-US" altLang="ja-JP" sz="2800" b="0" i="1" smtClean="0">
                              <a:latin typeface="Cambria Math" panose="02040503050406030204" pitchFamily="18" charset="0"/>
                              <a:ea typeface="Cambria Math"/>
                            </a:rPr>
                          </m:ctrlPr>
                        </m:sSubPr>
                        <m:e>
                          <m:r>
                            <a:rPr lang="en-US" altLang="ja-JP" sz="2800" b="0" i="1" smtClean="0">
                              <a:latin typeface="Cambria Math"/>
                              <a:ea typeface="Cambria Math"/>
                            </a:rPr>
                            <m:t>𝑝</m:t>
                          </m:r>
                        </m:e>
                        <m:sub>
                          <m:r>
                            <a:rPr lang="en-US" altLang="ja-JP" sz="2800" b="0" i="1" smtClean="0">
                              <a:latin typeface="Cambria Math"/>
                              <a:ea typeface="Cambria Math"/>
                            </a:rPr>
                            <m:t>1</m:t>
                          </m:r>
                        </m:sub>
                      </m:sSub>
                      <m:d>
                        <m:dPr>
                          <m:ctrlPr>
                            <a:rPr lang="en-US" altLang="ja-JP" sz="2800" b="0" i="1" smtClean="0">
                              <a:latin typeface="Cambria Math" panose="02040503050406030204" pitchFamily="18" charset="0"/>
                              <a:ea typeface="Cambria Math"/>
                            </a:rPr>
                          </m:ctrlPr>
                        </m:dPr>
                        <m:e>
                          <m:r>
                            <a:rPr lang="en-US" altLang="ja-JP" sz="2800" b="0" i="1" smtClean="0">
                              <a:latin typeface="Cambria Math"/>
                              <a:ea typeface="Cambria Math"/>
                            </a:rPr>
                            <m:t>h</m:t>
                          </m:r>
                        </m:e>
                      </m:d>
                      <m:r>
                        <a:rPr lang="en-US" altLang="ja-JP" sz="2800" b="0" i="0" smtClean="0">
                          <a:latin typeface="Cambria Math"/>
                          <a:ea typeface="Cambria Math"/>
                        </a:rPr>
                        <m:t>{</m:t>
                      </m:r>
                      <m:r>
                        <m:rPr>
                          <m:sty m:val="p"/>
                        </m:rPr>
                        <a:rPr lang="en-US" altLang="ja-JP" sz="2800" b="0" i="0" smtClean="0">
                          <a:latin typeface="Cambria Math"/>
                          <a:ea typeface="Cambria Math"/>
                        </a:rPr>
                        <m:t>exp</m:t>
                      </m:r>
                      <m:d>
                        <m:dPr>
                          <m:ctrlPr>
                            <a:rPr lang="en-US" altLang="ja-JP" sz="2800" b="0" i="1" smtClean="0">
                              <a:latin typeface="Cambria Math" panose="02040503050406030204" pitchFamily="18" charset="0"/>
                              <a:ea typeface="Cambria Math"/>
                            </a:rPr>
                          </m:ctrlPr>
                        </m:dPr>
                        <m:e>
                          <m:sSub>
                            <m:sSubPr>
                              <m:ctrlPr>
                                <a:rPr lang="en-US" altLang="ja-JP" sz="2800" b="0" i="1" smtClean="0">
                                  <a:latin typeface="Cambria Math" panose="02040503050406030204" pitchFamily="18" charset="0"/>
                                  <a:ea typeface="Cambria Math"/>
                                </a:rPr>
                              </m:ctrlPr>
                            </m:sSubPr>
                            <m:e>
                              <m:r>
                                <a:rPr lang="en-US" altLang="ja-JP" sz="2800" b="0" i="1" smtClean="0">
                                  <a:latin typeface="Cambria Math"/>
                                  <a:ea typeface="Cambria Math"/>
                                </a:rPr>
                                <m:t>𝑝</m:t>
                              </m:r>
                            </m:e>
                            <m:sub>
                              <m:r>
                                <a:rPr lang="en-US" altLang="ja-JP" sz="2800" b="0" i="1" smtClean="0">
                                  <a:latin typeface="Cambria Math"/>
                                  <a:ea typeface="Cambria Math"/>
                                </a:rPr>
                                <m:t>2</m:t>
                              </m:r>
                            </m:sub>
                          </m:sSub>
                          <m:d>
                            <m:dPr>
                              <m:ctrlPr>
                                <a:rPr lang="en-US" altLang="ja-JP" sz="2800" b="0" i="1" smtClean="0">
                                  <a:latin typeface="Cambria Math" panose="02040503050406030204" pitchFamily="18" charset="0"/>
                                  <a:ea typeface="Cambria Math"/>
                                </a:rPr>
                              </m:ctrlPr>
                            </m:dPr>
                            <m:e>
                              <m:r>
                                <a:rPr lang="en-US" altLang="ja-JP" sz="2800" b="0" i="1" smtClean="0">
                                  <a:latin typeface="Cambria Math"/>
                                  <a:ea typeface="Cambria Math"/>
                                </a:rPr>
                                <m:t>h</m:t>
                              </m:r>
                            </m:e>
                          </m:d>
                          <m:r>
                            <m:rPr>
                              <m:sty m:val="p"/>
                            </m:rPr>
                            <a:rPr lang="el-GR" altLang="ja-JP" sz="2800" b="0" i="1" smtClean="0">
                              <a:latin typeface="Cambria Math"/>
                              <a:ea typeface="Cambria Math"/>
                            </a:rPr>
                            <m:t>Δ</m:t>
                          </m:r>
                          <m:sSub>
                            <m:sSubPr>
                              <m:ctrlPr>
                                <a:rPr lang="en-US" altLang="ja-JP" sz="2800" b="0" i="1" smtClean="0">
                                  <a:latin typeface="Cambria Math" panose="02040503050406030204" pitchFamily="18" charset="0"/>
                                  <a:ea typeface="Cambria Math"/>
                                </a:rPr>
                              </m:ctrlPr>
                            </m:sSubPr>
                            <m:e>
                              <m:r>
                                <a:rPr lang="ja-JP" altLang="el-GR" sz="2800" b="0" i="1" smtClean="0">
                                  <a:latin typeface="Cambria Math"/>
                                  <a:ea typeface="Cambria Math"/>
                                </a:rPr>
                                <m:t>𝜙</m:t>
                              </m:r>
                            </m:e>
                            <m:sub>
                              <m:r>
                                <m:rPr>
                                  <m:sty m:val="p"/>
                                </m:rPr>
                                <a:rPr lang="en-US" altLang="ja-JP" sz="2800" b="0" i="0" smtClean="0">
                                  <a:latin typeface="Cambria Math"/>
                                  <a:ea typeface="Cambria Math"/>
                                </a:rPr>
                                <m:t>fil</m:t>
                              </m:r>
                            </m:sub>
                          </m:sSub>
                        </m:e>
                      </m:d>
                      <m:r>
                        <a:rPr lang="en-US" altLang="ja-JP" sz="2800" b="0" i="1" smtClean="0">
                          <a:latin typeface="Cambria Math"/>
                          <a:ea typeface="Cambria Math"/>
                        </a:rPr>
                        <m:t>−</m:t>
                      </m:r>
                      <m:r>
                        <m:rPr>
                          <m:sty m:val="p"/>
                        </m:rPr>
                        <a:rPr lang="en-US" altLang="ja-JP" sz="2800" b="0" i="0" smtClean="0">
                          <a:latin typeface="Cambria Math"/>
                          <a:ea typeface="Cambria Math"/>
                        </a:rPr>
                        <m:t>exp</m:t>
                      </m:r>
                      <m:d>
                        <m:dPr>
                          <m:ctrlPr>
                            <a:rPr lang="en-US" altLang="ja-JP" sz="2800" b="0" i="1" smtClean="0">
                              <a:latin typeface="Cambria Math" panose="02040503050406030204" pitchFamily="18" charset="0"/>
                              <a:ea typeface="Cambria Math"/>
                            </a:rPr>
                          </m:ctrlPr>
                        </m:dPr>
                        <m:e>
                          <m:r>
                            <a:rPr lang="en-US" altLang="ja-JP" sz="2800" b="0" i="0" smtClean="0">
                              <a:latin typeface="Cambria Math"/>
                              <a:ea typeface="Cambria Math"/>
                            </a:rPr>
                            <m:t>−</m:t>
                          </m:r>
                          <m:sSub>
                            <m:sSubPr>
                              <m:ctrlPr>
                                <a:rPr lang="en-US" altLang="ja-JP" sz="2800" b="0" i="1" smtClean="0">
                                  <a:latin typeface="Cambria Math" panose="02040503050406030204" pitchFamily="18" charset="0"/>
                                  <a:ea typeface="Cambria Math"/>
                                </a:rPr>
                              </m:ctrlPr>
                            </m:sSubPr>
                            <m:e>
                              <m:r>
                                <a:rPr lang="en-US" altLang="ja-JP" sz="2800" b="0" i="1" smtClean="0">
                                  <a:latin typeface="Cambria Math"/>
                                  <a:ea typeface="Cambria Math"/>
                                </a:rPr>
                                <m:t>𝑝</m:t>
                              </m:r>
                            </m:e>
                            <m:sub>
                              <m:r>
                                <a:rPr lang="en-US" altLang="ja-JP" sz="2800" b="0" i="1" smtClean="0">
                                  <a:latin typeface="Cambria Math"/>
                                  <a:ea typeface="Cambria Math"/>
                                </a:rPr>
                                <m:t>2</m:t>
                              </m:r>
                            </m:sub>
                          </m:sSub>
                          <m:d>
                            <m:dPr>
                              <m:ctrlPr>
                                <a:rPr lang="en-US" altLang="ja-JP" sz="2800" b="0" i="1" smtClean="0">
                                  <a:latin typeface="Cambria Math" panose="02040503050406030204" pitchFamily="18" charset="0"/>
                                  <a:ea typeface="Cambria Math"/>
                                </a:rPr>
                              </m:ctrlPr>
                            </m:dPr>
                            <m:e>
                              <m:r>
                                <a:rPr lang="en-US" altLang="ja-JP" sz="2800" b="0" i="1" smtClean="0">
                                  <a:latin typeface="Cambria Math"/>
                                  <a:ea typeface="Cambria Math"/>
                                </a:rPr>
                                <m:t>h</m:t>
                              </m:r>
                            </m:e>
                          </m:d>
                          <m:r>
                            <a:rPr lang="en-US" altLang="ja-JP" sz="2800" b="0" i="1" smtClean="0">
                              <a:latin typeface="Cambria Math"/>
                              <a:ea typeface="Cambria Math"/>
                            </a:rPr>
                            <m:t>∆</m:t>
                          </m:r>
                          <m:sSub>
                            <m:sSubPr>
                              <m:ctrlPr>
                                <a:rPr lang="en-US" altLang="ja-JP" sz="2800" b="0" i="1" smtClean="0">
                                  <a:latin typeface="Cambria Math" panose="02040503050406030204" pitchFamily="18" charset="0"/>
                                  <a:ea typeface="Cambria Math"/>
                                </a:rPr>
                              </m:ctrlPr>
                            </m:sSubPr>
                            <m:e>
                              <m:r>
                                <a:rPr lang="ja-JP" altLang="en-US" sz="2800" b="0" i="1" smtClean="0">
                                  <a:latin typeface="Cambria Math"/>
                                  <a:ea typeface="Cambria Math"/>
                                </a:rPr>
                                <m:t>𝜙</m:t>
                              </m:r>
                            </m:e>
                            <m:sub>
                              <m:r>
                                <m:rPr>
                                  <m:sty m:val="p"/>
                                </m:rPr>
                                <a:rPr lang="en-US" altLang="ja-JP" sz="2800" b="0" i="0" smtClean="0">
                                  <a:latin typeface="Cambria Math"/>
                                  <a:ea typeface="Cambria Math"/>
                                </a:rPr>
                                <m:t>fil</m:t>
                              </m:r>
                            </m:sub>
                          </m:sSub>
                        </m:e>
                      </m:d>
                      <m:r>
                        <a:rPr lang="en-US" altLang="ja-JP" sz="2800" b="0" i="0" smtClean="0">
                          <a:latin typeface="Cambria Math"/>
                          <a:ea typeface="Cambria Math"/>
                        </a:rPr>
                        <m:t>}.</m:t>
                      </m:r>
                    </m:oMath>
                  </m:oMathPara>
                </a14:m>
                <a:endParaRPr lang="en-US" altLang="ja-JP" sz="2800" dirty="0" smtClean="0"/>
              </a:p>
              <a:p>
                <a:pPr marL="0" indent="0">
                  <a:buNone/>
                </a:pPr>
                <a:endParaRPr lang="en-US" altLang="ja-JP" sz="2800" dirty="0" smtClean="0"/>
              </a:p>
              <a:p>
                <a:pPr algn="ctr"/>
                <a:r>
                  <a:rPr lang="ja-JP" altLang="en-US" sz="2800" dirty="0" smtClean="0"/>
                  <a:t>分極曲線を表す</a:t>
                </a:r>
                <a:r>
                  <a:rPr lang="ja-JP" altLang="en-US" sz="2800" dirty="0"/>
                  <a:t>代表的な</a:t>
                </a:r>
                <a:r>
                  <a:rPr lang="ja-JP" altLang="en-US" sz="2800" dirty="0" smtClean="0"/>
                  <a:t>式（バトラー・ボルマー式）</a:t>
                </a:r>
                <a:r>
                  <a:rPr lang="en-US" altLang="ja-JP" sz="2800" dirty="0"/>
                  <a:t/>
                </a:r>
                <a:br>
                  <a:rPr lang="en-US" altLang="ja-JP" sz="2800" dirty="0"/>
                </a:br>
                <a:r>
                  <a:rPr lang="ja-JP" altLang="en-US" sz="2800" dirty="0" smtClean="0"/>
                  <a:t>を基に提案した</a:t>
                </a:r>
                <a:endParaRPr lang="en-US" altLang="ja-JP" sz="2800"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7504" y="1343546"/>
                <a:ext cx="8856984" cy="5469830"/>
              </a:xfrm>
              <a:blipFill rotWithShape="1">
                <a:blip r:embed="rId3"/>
                <a:stretch>
                  <a:fillRect l="-2271" t="-2227" r="-213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spTree>
    <p:extLst>
      <p:ext uri="{BB962C8B-B14F-4D97-AF65-F5344CB8AC3E}">
        <p14:creationId xmlns:p14="http://schemas.microsoft.com/office/powerpoint/2010/main" val="3787787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提案：塗膜抵抗</a:t>
            </a:r>
            <a:r>
              <a:rPr lang="ja-JP" altLang="en-US" dirty="0" smtClean="0"/>
              <a:t>モデル</a:t>
            </a:r>
            <a:endParaRPr kumimoji="1" lang="ja-JP" altLang="en-US" dirty="0"/>
          </a:p>
        </p:txBody>
      </p:sp>
      <p:sp>
        <p:nvSpPr>
          <p:cNvPr id="3" name="コンテンツ プレースホルダー 2"/>
          <p:cNvSpPr>
            <a:spLocks noGrp="1"/>
          </p:cNvSpPr>
          <p:nvPr>
            <p:ph idx="1"/>
          </p:nvPr>
        </p:nvSpPr>
        <p:spPr>
          <a:xfrm>
            <a:off x="1475656" y="407442"/>
            <a:ext cx="6912768" cy="5757862"/>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r>
              <a:rPr lang="ja-JP" altLang="en-US" sz="2800" dirty="0" smtClean="0"/>
              <a:t>膜厚が小さい領域における</a:t>
            </a:r>
            <a:r>
              <a:rPr lang="en-US" altLang="ja-JP" sz="2800" dirty="0"/>
              <a:t/>
            </a:r>
            <a:br>
              <a:rPr lang="en-US" altLang="ja-JP" sz="2800" dirty="0"/>
            </a:br>
            <a:r>
              <a:rPr lang="ja-JP" altLang="en-US" sz="2800" dirty="0"/>
              <a:t>電流</a:t>
            </a:r>
            <a:r>
              <a:rPr lang="ja-JP" altLang="en-US" sz="2800" dirty="0" smtClean="0"/>
              <a:t>の急激な変化を表現できている</a:t>
            </a:r>
            <a:endParaRPr lang="en-US" altLang="ja-JP"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24</a:t>
            </a:fld>
            <a:endParaRPr lang="ja-JP" altLang="en-US" dirty="0"/>
          </a:p>
        </p:txBody>
      </p:sp>
      <p:grpSp>
        <p:nvGrpSpPr>
          <p:cNvPr id="10" name="グループ化 9"/>
          <p:cNvGrpSpPr/>
          <p:nvPr/>
        </p:nvGrpSpPr>
        <p:grpSpPr>
          <a:xfrm>
            <a:off x="992543" y="980728"/>
            <a:ext cx="6819817" cy="3816424"/>
            <a:chOff x="760078" y="764704"/>
            <a:chExt cx="6819817" cy="3816424"/>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4276" t="9211" r="8882" b="8684"/>
            <a:stretch/>
          </p:blipFill>
          <p:spPr>
            <a:xfrm>
              <a:off x="1227221" y="764704"/>
              <a:ext cx="6352674" cy="3753853"/>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5652120" y="3995772"/>
                  <a:ext cx="1495922" cy="369332"/>
                </a:xfrm>
                <a:prstGeom prst="rect">
                  <a:avLst/>
                </a:prstGeom>
                <a:noFill/>
              </p:spPr>
              <p:txBody>
                <a:bodyPr wrap="none" rtlCol="0">
                  <a:spAutoFit/>
                </a:bodyPr>
                <a:lstStyle/>
                <a:p>
                  <a:r>
                    <a:rPr kumimoji="1" lang="ja-JP" altLang="en-US" b="1" dirty="0" smtClean="0"/>
                    <a:t>膜厚</a:t>
                  </a:r>
                  <a14:m>
                    <m:oMath xmlns:m="http://schemas.openxmlformats.org/officeDocument/2006/math">
                      <m:r>
                        <a:rPr kumimoji="1" lang="en-US" altLang="ja-JP" b="1" i="1" smtClean="0">
                          <a:latin typeface="Cambria Math"/>
                        </a:rPr>
                        <m:t>(</m:t>
                      </m:r>
                      <m:r>
                        <a:rPr kumimoji="1" lang="en-US" altLang="ja-JP" b="1" i="1" smtClean="0">
                          <a:latin typeface="Cambria Math"/>
                        </a:rPr>
                        <m:t>𝒉</m:t>
                      </m:r>
                      <m:r>
                        <a:rPr kumimoji="1" lang="en-US" altLang="ja-JP" b="1" i="1" smtClean="0">
                          <a:latin typeface="Cambria Math"/>
                        </a:rPr>
                        <m:t>)</m:t>
                      </m:r>
                    </m:oMath>
                  </a14:m>
                  <a:r>
                    <a:rPr lang="en-US" altLang="ja-JP" b="1" dirty="0" smtClean="0"/>
                    <a:t>[</a:t>
                  </a:r>
                  <a14:m>
                    <m:oMath xmlns:m="http://schemas.openxmlformats.org/officeDocument/2006/math">
                      <m:r>
                        <a:rPr lang="ja-JP" altLang="en-US" b="1">
                          <a:latin typeface="Cambria Math"/>
                        </a:rPr>
                        <m:t>𝛍</m:t>
                      </m:r>
                      <m:r>
                        <a:rPr lang="en-US" altLang="ja-JP" b="1">
                          <a:latin typeface="Cambria Math"/>
                        </a:rPr>
                        <m:t>𝐦</m:t>
                      </m:r>
                    </m:oMath>
                  </a14:m>
                  <a:r>
                    <a:rPr kumimoji="1" lang="en-US" altLang="ja-JP" dirty="0" smtClean="0"/>
                    <a:t>]</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52120" y="3995772"/>
                  <a:ext cx="1495922" cy="369332"/>
                </a:xfrm>
                <a:prstGeom prst="rect">
                  <a:avLst/>
                </a:prstGeom>
                <a:blipFill rotWithShape="1">
                  <a:blip r:embed="rId4"/>
                  <a:stretch>
                    <a:fillRect l="-3252" t="-11475" r="-3659" b="-213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259632" y="3934797"/>
                  <a:ext cx="2021707" cy="646331"/>
                </a:xfrm>
                <a:prstGeom prst="rect">
                  <a:avLst/>
                </a:prstGeom>
                <a:noFill/>
              </p:spPr>
              <p:txBody>
                <a:bodyPr wrap="none" rtlCol="0">
                  <a:spAutoFit/>
                </a:bodyPr>
                <a:lstStyle/>
                <a:p>
                  <a:r>
                    <a:rPr lang="ja-JP" altLang="en-US" b="1" dirty="0" smtClean="0"/>
                    <a:t>塗膜での電圧降下</a:t>
                  </a:r>
                  <a:endParaRPr lang="en-US" altLang="ja-JP" b="1" dirty="0" smtClean="0"/>
                </a:p>
                <a:p>
                  <a:pPr algn="ctr"/>
                  <a14:m>
                    <m:oMath xmlns:m="http://schemas.openxmlformats.org/officeDocument/2006/math">
                      <m:r>
                        <a:rPr lang="en-US" altLang="ja-JP" b="1" i="1" smtClean="0">
                          <a:latin typeface="Cambria Math"/>
                        </a:rPr>
                        <m:t>(</m:t>
                      </m:r>
                      <m:r>
                        <a:rPr lang="en-US" altLang="ja-JP" b="1" i="0" smtClean="0">
                          <a:latin typeface="Cambria Math"/>
                        </a:rPr>
                        <m:t>𝚫</m:t>
                      </m:r>
                      <m:sSub>
                        <m:sSubPr>
                          <m:ctrlPr>
                            <a:rPr lang="en-US" altLang="ja-JP" b="1" i="1" smtClean="0">
                              <a:latin typeface="Cambria Math" panose="02040503050406030204" pitchFamily="18" charset="0"/>
                            </a:rPr>
                          </m:ctrlPr>
                        </m:sSubPr>
                        <m:e>
                          <m:r>
                            <a:rPr lang="en-US" altLang="ja-JP" b="1" i="1" smtClean="0">
                              <a:latin typeface="Cambria Math"/>
                            </a:rPr>
                            <m:t>𝝓</m:t>
                          </m:r>
                        </m:e>
                        <m:sub>
                          <m:r>
                            <a:rPr lang="en-US" altLang="ja-JP" b="1" i="0" smtClean="0">
                              <a:latin typeface="Cambria Math"/>
                            </a:rPr>
                            <m:t>𝐟𝐢𝐥</m:t>
                          </m:r>
                        </m:sub>
                      </m:sSub>
                      <m:r>
                        <a:rPr lang="en-US" altLang="ja-JP" b="1" i="0" smtClean="0">
                          <a:latin typeface="Cambria Math"/>
                        </a:rPr>
                        <m:t>)</m:t>
                      </m:r>
                    </m:oMath>
                  </a14:m>
                  <a:r>
                    <a:rPr lang="en-US" altLang="ja-JP" b="1" dirty="0" smtClean="0"/>
                    <a:t>[V</a:t>
                  </a:r>
                  <a:r>
                    <a:rPr kumimoji="1" lang="en-US" altLang="ja-JP" dirty="0" smtClean="0"/>
                    <a:t>]</a:t>
                  </a:r>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259632" y="3934797"/>
                  <a:ext cx="2021707" cy="646331"/>
                </a:xfrm>
                <a:prstGeom prst="rect">
                  <a:avLst/>
                </a:prstGeom>
                <a:blipFill rotWithShape="1">
                  <a:blip r:embed="rId5"/>
                  <a:stretch>
                    <a:fillRect l="-2719" t="-4717" r="-2417" b="-12264"/>
                  </a:stretch>
                </a:blipFill>
              </p:spPr>
              <p:txBody>
                <a:bodyPr/>
                <a:lstStyle/>
                <a:p>
                  <a:r>
                    <a:rPr lang="ja-JP" altLang="en-US">
                      <a:noFill/>
                    </a:rPr>
                    <a:t> </a:t>
                  </a:r>
                </a:p>
              </p:txBody>
            </p:sp>
          </mc:Fallback>
        </mc:AlternateContent>
        <p:sp>
          <p:nvSpPr>
            <p:cNvPr id="8" name="テキスト ボックス 7"/>
            <p:cNvSpPr txBox="1"/>
            <p:nvPr/>
          </p:nvSpPr>
          <p:spPr>
            <a:xfrm>
              <a:off x="832086" y="1340768"/>
              <a:ext cx="738664" cy="1002839"/>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9" name="テキスト ボックス 8"/>
                <p:cNvSpPr txBox="1"/>
                <p:nvPr/>
              </p:nvSpPr>
              <p:spPr>
                <a:xfrm>
                  <a:off x="760078" y="2276872"/>
                  <a:ext cx="931602" cy="652551"/>
                </a:xfrm>
                <a:prstGeom prst="rect">
                  <a:avLst/>
                </a:prstGeom>
                <a:noFill/>
              </p:spPr>
              <p:txBody>
                <a:bodyPr wrap="none" rtlCol="0">
                  <a:spAutoFit/>
                </a:bodyPr>
                <a:lstStyle/>
                <a:p>
                  <a:pPr algn="ctr"/>
                  <a:r>
                    <a:rPr lang="en-US" altLang="ja-JP" b="1" dirty="0">
                      <a:latin typeface="Cambria Math" pitchFamily="18" charset="0"/>
                      <a:ea typeface="Cambria Math" pitchFamily="18" charset="0"/>
                    </a:rPr>
                    <a:t>(</a:t>
                  </a:r>
                  <a14:m>
                    <m:oMath xmlns:m="http://schemas.openxmlformats.org/officeDocument/2006/math">
                      <m:sSub>
                        <m:sSubPr>
                          <m:ctrlPr>
                            <a:rPr lang="en-US" altLang="ja-JP" b="1" i="1">
                              <a:latin typeface="Cambria Math" panose="02040503050406030204" pitchFamily="18" charset="0"/>
                              <a:ea typeface="Cambria Math" pitchFamily="18" charset="0"/>
                            </a:rPr>
                          </m:ctrlPr>
                        </m:sSubPr>
                        <m:e>
                          <m:r>
                            <a:rPr lang="en-US" altLang="ja-JP" b="1" i="1">
                              <a:latin typeface="Cambria Math"/>
                              <a:ea typeface="Cambria Math" pitchFamily="18" charset="0"/>
                            </a:rPr>
                            <m:t>𝒋</m:t>
                          </m:r>
                        </m:e>
                        <m:sub>
                          <m:r>
                            <a:rPr lang="en-US" altLang="ja-JP" b="1" i="0">
                              <a:latin typeface="Cambria Math"/>
                              <a:ea typeface="Cambria Math" pitchFamily="18" charset="0"/>
                            </a:rPr>
                            <m:t>𝐜𝐚𝐭</m:t>
                          </m:r>
                        </m:sub>
                      </m:sSub>
                    </m:oMath>
                  </a14:m>
                  <a:r>
                    <a:rPr lang="en-US" altLang="ja-JP" b="1" dirty="0">
                      <a:latin typeface="Cambria Math" pitchFamily="18" charset="0"/>
                      <a:ea typeface="Cambria Math" pitchFamily="18" charset="0"/>
                    </a:rPr>
                    <a:t>)</a:t>
                  </a:r>
                  <a:endParaRPr kumimoji="1" lang="en-US" altLang="ja-JP" b="1" dirty="0" smtClean="0"/>
                </a:p>
                <a:p>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760078" y="2276872"/>
                  <a:ext cx="931602" cy="652551"/>
                </a:xfrm>
                <a:prstGeom prst="rect">
                  <a:avLst/>
                </a:prstGeom>
                <a:blipFill rotWithShape="1">
                  <a:blip r:embed="rId6"/>
                  <a:stretch>
                    <a:fillRect l="-5882" t="-4673" r="-5882" b="-12150"/>
                  </a:stretch>
                </a:blipFill>
              </p:spPr>
              <p:txBody>
                <a:bodyPr/>
                <a:lstStyle/>
                <a:p>
                  <a:r>
                    <a:rPr lang="ja-JP" altLang="en-US">
                      <a:noFill/>
                    </a:rPr>
                    <a:t> </a:t>
                  </a:r>
                </a:p>
              </p:txBody>
            </p:sp>
          </mc:Fallback>
        </mc:AlternateContent>
      </p:grpSp>
      <p:sp>
        <p:nvSpPr>
          <p:cNvPr id="11" name="テキスト ボックス 10"/>
          <p:cNvSpPr txBox="1"/>
          <p:nvPr/>
        </p:nvSpPr>
        <p:spPr>
          <a:xfrm>
            <a:off x="323528" y="838453"/>
            <a:ext cx="3954929" cy="646331"/>
          </a:xfrm>
          <a:prstGeom prst="rect">
            <a:avLst/>
          </a:prstGeom>
          <a:noFill/>
        </p:spPr>
        <p:txBody>
          <a:bodyPr wrap="none" rtlCol="0">
            <a:spAutoFit/>
          </a:bodyPr>
          <a:lstStyle/>
          <a:p>
            <a:r>
              <a:rPr kumimoji="1" lang="ja-JP" altLang="en-US" dirty="0" smtClean="0"/>
              <a:t>一枚板電着実験のデータとフィッテング</a:t>
            </a:r>
            <a:r>
              <a:rPr kumimoji="1" lang="en-US" altLang="ja-JP" dirty="0" smtClean="0"/>
              <a:t/>
            </a:r>
            <a:br>
              <a:rPr kumimoji="1" lang="en-US" altLang="ja-JP" dirty="0" smtClean="0"/>
            </a:br>
            <a:r>
              <a:rPr kumimoji="1" lang="ja-JP" altLang="en-US" dirty="0" smtClean="0"/>
              <a:t>パラメータを同定</a:t>
            </a:r>
            <a:endParaRPr kumimoji="1" lang="ja-JP" altLang="en-US" dirty="0"/>
          </a:p>
        </p:txBody>
      </p:sp>
    </p:spTree>
    <p:extLst>
      <p:ext uri="{BB962C8B-B14F-4D97-AF65-F5344CB8AC3E}">
        <p14:creationId xmlns:p14="http://schemas.microsoft.com/office/powerpoint/2010/main" val="564161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57150" indent="0" algn="ctr">
              <a:buNone/>
            </a:pPr>
            <a:endParaRPr lang="en-US" altLang="ja-JP" dirty="0" smtClean="0"/>
          </a:p>
          <a:p>
            <a:pPr marL="57150" indent="0" algn="ctr">
              <a:buNone/>
            </a:pPr>
            <a:endParaRPr lang="en-US" altLang="ja-JP" dirty="0">
              <a:solidFill>
                <a:srgbClr val="000000"/>
              </a:solidFill>
            </a:endParaRPr>
          </a:p>
          <a:p>
            <a:pPr marL="57150" indent="0" algn="ctr">
              <a:buNone/>
            </a:pPr>
            <a:endParaRPr lang="en-US" altLang="ja-JP" dirty="0">
              <a:solidFill>
                <a:srgbClr val="000000"/>
              </a:solidFill>
            </a:endParaRPr>
          </a:p>
          <a:p>
            <a:pPr marL="57150" indent="0" algn="ctr">
              <a:buNone/>
            </a:pPr>
            <a:endParaRPr lang="en-US" altLang="ja-JP" dirty="0" smtClean="0">
              <a:solidFill>
                <a:srgbClr val="000000"/>
              </a:solidFill>
            </a:endParaRPr>
          </a:p>
          <a:p>
            <a:pPr marL="57150" indent="0" algn="ctr">
              <a:buNone/>
            </a:pPr>
            <a:r>
              <a:rPr lang="ja-JP" altLang="en-US" sz="4000" dirty="0" smtClean="0">
                <a:solidFill>
                  <a:srgbClr val="000000"/>
                </a:solidFill>
              </a:rPr>
              <a:t>検証</a:t>
            </a:r>
            <a:r>
              <a:rPr lang="ja-JP" altLang="en-US" sz="4000" dirty="0">
                <a:solidFill>
                  <a:srgbClr val="000000"/>
                </a:solidFill>
              </a:rPr>
              <a:t>例題</a:t>
            </a:r>
            <a:endParaRPr lang="en-US" altLang="ja-JP" sz="4000" dirty="0">
              <a:solidFill>
                <a:srgbClr val="000000"/>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25</a:t>
            </a:fld>
            <a:endParaRPr lang="ja-JP" altLang="en-US" dirty="0"/>
          </a:p>
        </p:txBody>
      </p:sp>
    </p:spTree>
    <p:extLst>
      <p:ext uri="{BB962C8B-B14F-4D97-AF65-F5344CB8AC3E}">
        <p14:creationId xmlns:p14="http://schemas.microsoft.com/office/powerpoint/2010/main" val="2704283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提案モデル検証　一枚</a:t>
            </a:r>
            <a:r>
              <a:rPr lang="ja-JP" altLang="en-US" dirty="0" smtClean="0"/>
              <a:t>板</a:t>
            </a:r>
            <a:r>
              <a:rPr kumimoji="1" lang="ja-JP" altLang="en-US" dirty="0" smtClean="0"/>
              <a:t>電着解析</a:t>
            </a:r>
            <a:endParaRPr kumimoji="1" lang="ja-JP" altLang="en-US" dirty="0"/>
          </a:p>
        </p:txBody>
      </p:sp>
      <p:sp>
        <p:nvSpPr>
          <p:cNvPr id="3" name="コンテンツ プレースホルダー 2"/>
          <p:cNvSpPr>
            <a:spLocks noGrp="1"/>
          </p:cNvSpPr>
          <p:nvPr>
            <p:ph idx="1"/>
          </p:nvPr>
        </p:nvSpPr>
        <p:spPr>
          <a:xfrm>
            <a:off x="107504" y="5085184"/>
            <a:ext cx="8928100" cy="1368574"/>
          </a:xfrm>
        </p:spPr>
        <p:txBody>
          <a:bodyPr/>
          <a:lstStyle/>
          <a:p>
            <a:pPr marL="0" indent="0" algn="ctr">
              <a:buNone/>
            </a:pPr>
            <a:r>
              <a:rPr lang="ja-JP" altLang="en-US" sz="2800" dirty="0" smtClean="0"/>
              <a:t>提案した</a:t>
            </a:r>
            <a:r>
              <a:rPr lang="ja-JP" altLang="en-US" sz="2800" dirty="0"/>
              <a:t>各</a:t>
            </a:r>
            <a:r>
              <a:rPr lang="ja-JP" altLang="en-US" sz="2800" dirty="0" smtClean="0"/>
              <a:t>モデルを有限要素法のシミュレータに組み込み</a:t>
            </a:r>
            <a:endParaRPr lang="en-US" altLang="ja-JP" sz="2800" dirty="0"/>
          </a:p>
          <a:p>
            <a:pPr marL="0" indent="0" algn="ctr">
              <a:buNone/>
            </a:pPr>
            <a:r>
              <a:rPr lang="ja-JP" altLang="en-US" sz="2800" dirty="0"/>
              <a:t>実験で行った一枚板電着を解析</a:t>
            </a:r>
            <a:endParaRPr lang="en-US" altLang="ja-JP" sz="2800" dirty="0"/>
          </a:p>
          <a:p>
            <a:pPr algn="ct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26</a:t>
            </a:fld>
            <a:endParaRPr lang="ja-JP" altLang="en-US" dirty="0"/>
          </a:p>
        </p:txBody>
      </p:sp>
      <p:sp>
        <p:nvSpPr>
          <p:cNvPr id="5" name="テキスト ボックス 4"/>
          <p:cNvSpPr txBox="1"/>
          <p:nvPr/>
        </p:nvSpPr>
        <p:spPr>
          <a:xfrm>
            <a:off x="1706196" y="764704"/>
            <a:ext cx="1569660" cy="369332"/>
          </a:xfrm>
          <a:prstGeom prst="rect">
            <a:avLst/>
          </a:prstGeom>
          <a:noFill/>
        </p:spPr>
        <p:txBody>
          <a:bodyPr wrap="none" rtlCol="0">
            <a:spAutoFit/>
          </a:bodyPr>
          <a:lstStyle/>
          <a:p>
            <a:r>
              <a:rPr kumimoji="1" lang="ja-JP" altLang="en-US" dirty="0" smtClean="0"/>
              <a:t>解析例（膜厚）</a:t>
            </a:r>
            <a:endParaRPr kumimoji="1" lang="ja-JP" altLang="en-US" dirty="0"/>
          </a:p>
        </p:txBody>
      </p:sp>
      <p:sp>
        <p:nvSpPr>
          <p:cNvPr id="6" name="テキスト ボックス 5"/>
          <p:cNvSpPr txBox="1"/>
          <p:nvPr/>
        </p:nvSpPr>
        <p:spPr>
          <a:xfrm>
            <a:off x="5937181" y="2729259"/>
            <a:ext cx="1374094" cy="338554"/>
          </a:xfrm>
          <a:prstGeom prst="rect">
            <a:avLst/>
          </a:prstGeom>
          <a:noFill/>
        </p:spPr>
        <p:txBody>
          <a:bodyPr wrap="none" rtlCol="0">
            <a:spAutoFit/>
          </a:bodyPr>
          <a:lstStyle/>
          <a:p>
            <a:r>
              <a:rPr kumimoji="1" lang="ja-JP" altLang="en-US" sz="1600" dirty="0" smtClean="0"/>
              <a:t>設定電圧まで</a:t>
            </a:r>
            <a:endParaRPr kumimoji="1" lang="ja-JP" altLang="en-US" sz="1600" dirty="0"/>
          </a:p>
        </p:txBody>
      </p:sp>
      <p:sp>
        <p:nvSpPr>
          <p:cNvPr id="9" name="正方形/長方形 8"/>
          <p:cNvSpPr/>
          <p:nvPr/>
        </p:nvSpPr>
        <p:spPr>
          <a:xfrm>
            <a:off x="6660232" y="2972852"/>
            <a:ext cx="854721" cy="369332"/>
          </a:xfrm>
          <a:prstGeom prst="rect">
            <a:avLst/>
          </a:prstGeom>
        </p:spPr>
        <p:txBody>
          <a:bodyPr wrap="none">
            <a:spAutoFit/>
          </a:bodyPr>
          <a:lstStyle/>
          <a:p>
            <a:r>
              <a:rPr lang="ja-JP" altLang="en-US" dirty="0" smtClean="0"/>
              <a:t>で昇圧</a:t>
            </a:r>
            <a:endParaRPr lang="ja-JP" altLang="en-US" dirty="0"/>
          </a:p>
        </p:txBody>
      </p:sp>
      <p:grpSp>
        <p:nvGrpSpPr>
          <p:cNvPr id="11" name="グループ化 10"/>
          <p:cNvGrpSpPr/>
          <p:nvPr/>
        </p:nvGrpSpPr>
        <p:grpSpPr>
          <a:xfrm>
            <a:off x="4067945" y="1601824"/>
            <a:ext cx="4546336" cy="3069115"/>
            <a:chOff x="2040410" y="928037"/>
            <a:chExt cx="5743274" cy="3421705"/>
          </a:xfrm>
        </p:grpSpPr>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0761" y="928037"/>
              <a:ext cx="5422923" cy="2991195"/>
            </a:xfrm>
            <a:prstGeom prst="rect">
              <a:avLst/>
            </a:prstGeom>
          </p:spPr>
        </p:pic>
        <p:grpSp>
          <p:nvGrpSpPr>
            <p:cNvPr id="13" name="グループ化 12"/>
            <p:cNvGrpSpPr/>
            <p:nvPr/>
          </p:nvGrpSpPr>
          <p:grpSpPr>
            <a:xfrm>
              <a:off x="2040410" y="1513926"/>
              <a:ext cx="816426" cy="1657782"/>
              <a:chOff x="1335702" y="1423825"/>
              <a:chExt cx="928460" cy="1910851"/>
            </a:xfrm>
          </p:grpSpPr>
          <p:sp>
            <p:nvSpPr>
              <p:cNvPr id="15" name="テキスト ボックス 14"/>
              <p:cNvSpPr txBox="1"/>
              <p:nvPr/>
            </p:nvSpPr>
            <p:spPr>
              <a:xfrm>
                <a:off x="1646046" y="1423825"/>
                <a:ext cx="492443" cy="1118255"/>
              </a:xfrm>
              <a:prstGeom prst="rect">
                <a:avLst/>
              </a:prstGeom>
              <a:noFill/>
            </p:spPr>
            <p:txBody>
              <a:bodyPr vert="eaVert" wrap="none" rtlCol="0">
                <a:spAutoFit/>
              </a:bodyPr>
              <a:lstStyle/>
              <a:p>
                <a:r>
                  <a:rPr kumimoji="1" lang="ja-JP" altLang="en-US" sz="2000" dirty="0" smtClean="0"/>
                  <a:t>電源電圧</a:t>
                </a:r>
                <a:endParaRPr kumimoji="1" lang="ja-JP" altLang="en-US" sz="2000" dirty="0"/>
              </a:p>
            </p:txBody>
          </p:sp>
          <p:sp>
            <p:nvSpPr>
              <p:cNvPr id="16" name="テキスト ボックス 15"/>
              <p:cNvSpPr txBox="1"/>
              <p:nvPr/>
            </p:nvSpPr>
            <p:spPr>
              <a:xfrm>
                <a:off x="1335702" y="2626789"/>
                <a:ext cx="928460" cy="707887"/>
              </a:xfrm>
              <a:prstGeom prst="rect">
                <a:avLst/>
              </a:prstGeom>
              <a:noFill/>
            </p:spPr>
            <p:txBody>
              <a:bodyPr wrap="none" rtlCol="0">
                <a:spAutoFit/>
              </a:bodyPr>
              <a:lstStyle/>
              <a:p>
                <a:pPr algn="ctr"/>
                <a:r>
                  <a:rPr kumimoji="1" lang="en-US" altLang="ja-JP" sz="2000" dirty="0" smtClean="0"/>
                  <a:t>(</a:t>
                </a:r>
                <a:r>
                  <a:rPr kumimoji="1" lang="en-US" altLang="ja-JP" sz="2000" i="1" dirty="0" err="1" smtClean="0">
                    <a:latin typeface="Symbol" pitchFamily="18" charset="2"/>
                  </a:rPr>
                  <a:t>Df</a:t>
                </a:r>
                <a:r>
                  <a:rPr kumimoji="1" lang="en-US" altLang="ja-JP" sz="2000" baseline="-25000" dirty="0" err="1" smtClean="0"/>
                  <a:t>app</a:t>
                </a:r>
                <a:r>
                  <a:rPr kumimoji="1" lang="en-US" altLang="ja-JP" sz="2000" dirty="0" smtClean="0"/>
                  <a:t>)</a:t>
                </a:r>
              </a:p>
              <a:p>
                <a:pPr algn="ctr"/>
                <a:r>
                  <a:rPr lang="en-US" altLang="ja-JP" sz="2000" dirty="0" smtClean="0"/>
                  <a:t>[V]</a:t>
                </a:r>
                <a:endParaRPr kumimoji="1" lang="ja-JP" altLang="en-US" sz="2000" dirty="0"/>
              </a:p>
            </p:txBody>
          </p:sp>
        </p:grpSp>
        <p:sp>
          <p:nvSpPr>
            <p:cNvPr id="14" name="テキスト ボックス 13"/>
            <p:cNvSpPr txBox="1"/>
            <p:nvPr/>
          </p:nvSpPr>
          <p:spPr>
            <a:xfrm>
              <a:off x="4584277" y="4002622"/>
              <a:ext cx="1185735" cy="347120"/>
            </a:xfrm>
            <a:prstGeom prst="rect">
              <a:avLst/>
            </a:prstGeom>
            <a:noFill/>
          </p:spPr>
          <p:txBody>
            <a:bodyPr wrap="none" rtlCol="0">
              <a:spAutoFit/>
            </a:bodyPr>
            <a:lstStyle/>
            <a:p>
              <a:r>
                <a:rPr lang="ja-JP" altLang="en-US" sz="2000" dirty="0" smtClean="0"/>
                <a:t>時刻 </a:t>
              </a:r>
              <a:r>
                <a:rPr lang="en-US" altLang="ja-JP" sz="2000" dirty="0" smtClean="0"/>
                <a:t>(</a:t>
              </a:r>
              <a:r>
                <a:rPr lang="en-US" altLang="ja-JP" sz="2000" i="1" dirty="0" smtClean="0"/>
                <a:t>t</a:t>
              </a:r>
              <a:r>
                <a:rPr lang="en-US" altLang="ja-JP" sz="2000" dirty="0" smtClean="0"/>
                <a:t>) [s]</a:t>
              </a:r>
              <a:endParaRPr kumimoji="1" lang="ja-JP" altLang="en-US" sz="2000" dirty="0"/>
            </a:p>
          </p:txBody>
        </p:sp>
      </p:grpSp>
      <p:sp>
        <p:nvSpPr>
          <p:cNvPr id="8" name="テキスト ボックス 7"/>
          <p:cNvSpPr txBox="1"/>
          <p:nvPr/>
        </p:nvSpPr>
        <p:spPr>
          <a:xfrm>
            <a:off x="5045895" y="1124744"/>
            <a:ext cx="2882520" cy="369332"/>
          </a:xfrm>
          <a:prstGeom prst="rect">
            <a:avLst/>
          </a:prstGeom>
          <a:noFill/>
        </p:spPr>
        <p:txBody>
          <a:bodyPr wrap="none" rtlCol="0">
            <a:spAutoFit/>
          </a:bodyPr>
          <a:lstStyle/>
          <a:p>
            <a:pPr algn="ctr"/>
            <a:r>
              <a:rPr kumimoji="1" lang="ja-JP" altLang="en-US" dirty="0" smtClean="0"/>
              <a:t>設定した入力電圧の時刻歴</a:t>
            </a:r>
            <a:endParaRPr kumimoji="1" lang="en-US" altLang="ja-JP" dirty="0" smtClean="0"/>
          </a:p>
        </p:txBody>
      </p:sp>
      <p:pic>
        <p:nvPicPr>
          <p:cNvPr id="7" name="one_plate_thicknes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r="18900"/>
          <a:stretch/>
        </p:blipFill>
        <p:spPr>
          <a:xfrm>
            <a:off x="755576" y="1032659"/>
            <a:ext cx="3168352" cy="3836501"/>
          </a:xfrm>
          <a:prstGeom prst="rect">
            <a:avLst/>
          </a:prstGeom>
        </p:spPr>
      </p:pic>
    </p:spTree>
    <p:extLst>
      <p:ext uri="{BB962C8B-B14F-4D97-AF65-F5344CB8AC3E}">
        <p14:creationId xmlns:p14="http://schemas.microsoft.com/office/powerpoint/2010/main" val="19115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a:t>
            </a:r>
            <a:r>
              <a:rPr lang="ja-JP" altLang="en-US" dirty="0" smtClean="0"/>
              <a:t>解析結果　膜厚時刻歴</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93985" y="839490"/>
                <a:ext cx="863054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400" b="0" dirty="0" smtClean="0">
                    <a:latin typeface="Cambria Math"/>
                  </a:rPr>
                  <a:t>全体に精度が向上していることが確認できた</a:t>
                </a:r>
                <a:endParaRPr lang="en-US" altLang="ja-JP" sz="2400" b="0" dirty="0" smtClean="0">
                  <a:latin typeface="Cambria Math"/>
                </a:endParaRPr>
              </a:p>
              <a:p>
                <a:pPr lvl="1"/>
                <a14:m>
                  <m:oMath xmlns:m="http://schemas.openxmlformats.org/officeDocument/2006/math">
                    <m:r>
                      <a:rPr lang="en-US" altLang="ja-JP" sz="2400" b="0" i="1" smtClean="0">
                        <a:latin typeface="Cambria Math"/>
                      </a:rPr>
                      <m:t>𝛥</m:t>
                    </m:r>
                    <m:sSub>
                      <m:sSubPr>
                        <m:ctrlPr>
                          <a:rPr lang="en-US" altLang="ja-JP" sz="2400" b="0" i="1" smtClean="0">
                            <a:latin typeface="Cambria Math" panose="02040503050406030204" pitchFamily="18" charset="0"/>
                          </a:rPr>
                        </m:ctrlPr>
                      </m:sSubPr>
                      <m:e>
                        <m:r>
                          <a:rPr lang="en-US" altLang="ja-JP" sz="2400" b="0" i="1" smtClean="0">
                            <a:latin typeface="Cambria Math"/>
                          </a:rPr>
                          <m:t>𝜙</m:t>
                        </m:r>
                      </m:e>
                      <m:sub>
                        <m:r>
                          <m:rPr>
                            <m:sty m:val="p"/>
                          </m:rPr>
                          <a:rPr lang="en-US" altLang="ja-JP" sz="2400" b="0" i="0" smtClean="0">
                            <a:latin typeface="Cambria Math"/>
                          </a:rPr>
                          <m:t>app</m:t>
                        </m:r>
                      </m:sub>
                    </m:sSub>
                    <m:r>
                      <a:rPr lang="en-US" altLang="ja-JP" sz="2400" i="1">
                        <a:latin typeface="Cambria Math"/>
                        <a:ea typeface="Cambria Math"/>
                      </a:rPr>
                      <m:t>≥</m:t>
                    </m:r>
                    <m:r>
                      <m:rPr>
                        <m:nor/>
                      </m:rPr>
                      <a:rPr lang="en-US" altLang="ja-JP" sz="2400" dirty="0"/>
                      <m:t>150</m:t>
                    </m:r>
                    <m:r>
                      <m:rPr>
                        <m:nor/>
                      </m:rPr>
                      <a:rPr lang="en-US" altLang="ja-JP" sz="2400" dirty="0"/>
                      <m:t>V</m:t>
                    </m:r>
                  </m:oMath>
                </a14:m>
                <a:r>
                  <a:rPr lang="ja-JP" altLang="en-US" sz="2400" dirty="0" smtClean="0"/>
                  <a:t>については実験結果をよく再現できた</a:t>
                </a:r>
                <a:endParaRPr lang="en-US" altLang="ja-JP" sz="2400" dirty="0"/>
              </a:p>
              <a:p>
                <a:pPr lvl="1"/>
                <a14:m>
                  <m:oMath xmlns:m="http://schemas.openxmlformats.org/officeDocument/2006/math">
                    <m:r>
                      <a:rPr lang="en-US" altLang="ja-JP" sz="2400" i="1">
                        <a:latin typeface="Cambria Math"/>
                      </a:rPr>
                      <m:t>𝛥</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app</m:t>
                        </m:r>
                      </m:sub>
                    </m:sSub>
                    <m:r>
                      <a:rPr lang="en-US" altLang="ja-JP" sz="2400" b="0" i="1" smtClean="0">
                        <a:latin typeface="Cambria Math"/>
                      </a:rPr>
                      <m:t>=</m:t>
                    </m:r>
                  </m:oMath>
                </a14:m>
                <a:r>
                  <a:rPr kumimoji="1" lang="en-US" altLang="ja-JP" sz="2400" dirty="0" smtClean="0"/>
                  <a:t>10V</a:t>
                </a:r>
                <a:r>
                  <a:rPr kumimoji="1" lang="ja-JP" altLang="en-US" sz="2400" dirty="0" smtClean="0"/>
                  <a:t>は</a:t>
                </a:r>
                <a:r>
                  <a:rPr lang="ja-JP" altLang="en-US" sz="2400" dirty="0"/>
                  <a:t>特</a:t>
                </a:r>
                <a:r>
                  <a:rPr lang="ja-JP" altLang="en-US" sz="2400" dirty="0" smtClean="0"/>
                  <a:t>に初期析出量の精度が不十分</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93985" y="839490"/>
                <a:ext cx="8630543" cy="5757862"/>
              </a:xfrm>
              <a:blipFill rotWithShape="1">
                <a:blip r:embed="rId3"/>
                <a:stretch>
                  <a:fillRect l="-204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27</a:t>
            </a:fld>
            <a:endParaRPr lang="ja-JP" altLang="en-US" dirty="0"/>
          </a:p>
        </p:txBody>
      </p:sp>
      <p:grpSp>
        <p:nvGrpSpPr>
          <p:cNvPr id="9" name="グループ化 8"/>
          <p:cNvGrpSpPr/>
          <p:nvPr/>
        </p:nvGrpSpPr>
        <p:grpSpPr>
          <a:xfrm>
            <a:off x="-108520" y="643370"/>
            <a:ext cx="5069562" cy="3761804"/>
            <a:chOff x="1301195" y="764704"/>
            <a:chExt cx="5069562" cy="376180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7" y="764704"/>
              <a:ext cx="4852260" cy="3465900"/>
            </a:xfrm>
            <a:prstGeom prst="rect">
              <a:avLst/>
            </a:prstGeom>
          </p:spPr>
        </p:pic>
        <p:sp>
          <p:nvSpPr>
            <p:cNvPr id="6" name="テキスト ボックス 5"/>
            <p:cNvSpPr txBox="1"/>
            <p:nvPr/>
          </p:nvSpPr>
          <p:spPr>
            <a:xfrm>
              <a:off x="1415261" y="1962318"/>
              <a:ext cx="492443" cy="598882"/>
            </a:xfrm>
            <a:prstGeom prst="rect">
              <a:avLst/>
            </a:prstGeom>
            <a:noFill/>
          </p:spPr>
          <p:txBody>
            <a:bodyPr vert="eaVert" wrap="none" rtlCol="0">
              <a:spAutoFit/>
            </a:bodyPr>
            <a:lstStyle/>
            <a:p>
              <a:r>
                <a:rPr kumimoji="1" lang="ja-JP" altLang="en-US" sz="2000" b="1" dirty="0" smtClean="0"/>
                <a:t>膜厚</a:t>
              </a:r>
              <a:endParaRPr kumimoji="1" lang="ja-JP" altLang="en-US" sz="2000" b="1" dirty="0"/>
            </a:p>
          </p:txBody>
        </p:sp>
        <mc:AlternateContent xmlns:mc="http://schemas.openxmlformats.org/markup-compatibility/2006" xmlns:a14="http://schemas.microsoft.com/office/drawing/2010/main">
          <mc:Choice Requires="a14">
            <p:sp>
              <p:nvSpPr>
                <p:cNvPr id="7" name="テキスト ボックス 6"/>
                <p:cNvSpPr txBox="1"/>
                <p:nvPr/>
              </p:nvSpPr>
              <p:spPr>
                <a:xfrm>
                  <a:off x="1301195" y="2452826"/>
                  <a:ext cx="750525"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2000" b="1" i="1" smtClean="0">
                            <a:latin typeface="Cambria Math"/>
                          </a:rPr>
                          <m:t>(</m:t>
                        </m:r>
                        <m:r>
                          <a:rPr kumimoji="1" lang="en-US" altLang="ja-JP" sz="2000" b="1" i="1" smtClean="0">
                            <a:latin typeface="Cambria Math"/>
                          </a:rPr>
                          <m:t>𝒉</m:t>
                        </m:r>
                        <m:r>
                          <a:rPr kumimoji="1" lang="en-US" altLang="ja-JP" sz="2000" b="1" i="1" smtClean="0">
                            <a:latin typeface="Cambria Math"/>
                          </a:rPr>
                          <m:t>)</m:t>
                        </m:r>
                      </m:oMath>
                    </m:oMathPara>
                  </a14:m>
                  <a:endParaRPr kumimoji="1" lang="en-US" altLang="ja-JP" sz="2000" b="1" dirty="0" smtClean="0"/>
                </a:p>
                <a:p>
                  <a:pPr algn="ctr"/>
                  <a:r>
                    <a:rPr kumimoji="1" lang="en-US" altLang="ja-JP" sz="2000" b="1" dirty="0" smtClean="0"/>
                    <a:t>[</a:t>
                  </a:r>
                  <a14:m>
                    <m:oMath xmlns:m="http://schemas.openxmlformats.org/officeDocument/2006/math">
                      <m:r>
                        <a:rPr kumimoji="1" lang="ja-JP" altLang="en-US" sz="2000" b="1" i="0" smtClean="0">
                          <a:latin typeface="Cambria Math"/>
                        </a:rPr>
                        <m:t>𝛍</m:t>
                      </m:r>
                      <m:r>
                        <a:rPr kumimoji="1" lang="en-US" altLang="ja-JP" sz="2000" b="1" i="0" smtClean="0">
                          <a:latin typeface="Cambria Math"/>
                        </a:rPr>
                        <m:t>𝐦</m:t>
                      </m:r>
                    </m:oMath>
                  </a14:m>
                  <a:r>
                    <a:rPr kumimoji="1" lang="en-US" altLang="ja-JP" sz="2000" b="1" dirty="0" smtClean="0"/>
                    <a:t>]</a:t>
                  </a:r>
                  <a:endParaRPr kumimoji="1" lang="ja-JP" altLang="en-US" sz="20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301195" y="2452826"/>
                  <a:ext cx="750525" cy="707886"/>
                </a:xfrm>
                <a:prstGeom prst="rect">
                  <a:avLst/>
                </a:prstGeom>
                <a:blipFill rotWithShape="1">
                  <a:blip r:embed="rId5"/>
                  <a:stretch>
                    <a:fillRect l="-8065" r="-8871"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029387" y="4126398"/>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029387" y="4126398"/>
                  <a:ext cx="1301959" cy="400110"/>
                </a:xfrm>
                <a:prstGeom prst="rect">
                  <a:avLst/>
                </a:prstGeom>
                <a:blipFill rotWithShape="1">
                  <a:blip r:embed="rId6"/>
                  <a:stretch>
                    <a:fillRect l="-5164" t="-10606" r="-5634" b="-25758"/>
                  </a:stretch>
                </a:blipFill>
              </p:spPr>
              <p:txBody>
                <a:bodyPr/>
                <a:lstStyle/>
                <a:p>
                  <a:r>
                    <a:rPr lang="ja-JP" altLang="en-US">
                      <a:noFill/>
                    </a:rPr>
                    <a:t> </a:t>
                  </a:r>
                </a:p>
              </p:txBody>
            </p:sp>
          </mc:Fallback>
        </mc:AlternateContent>
      </p:grpSp>
      <p:sp>
        <p:nvSpPr>
          <p:cNvPr id="10" name="テキスト ボックス 9"/>
          <p:cNvSpPr txBox="1"/>
          <p:nvPr/>
        </p:nvSpPr>
        <p:spPr>
          <a:xfrm>
            <a:off x="971600" y="908720"/>
            <a:ext cx="1431802" cy="400110"/>
          </a:xfrm>
          <a:prstGeom prst="rect">
            <a:avLst/>
          </a:prstGeom>
          <a:noFill/>
        </p:spPr>
        <p:txBody>
          <a:bodyPr wrap="none" rtlCol="0">
            <a:spAutoFit/>
          </a:bodyPr>
          <a:lstStyle/>
          <a:p>
            <a:r>
              <a:rPr kumimoji="1" lang="ja-JP" altLang="en-US" sz="2000" b="1" dirty="0" smtClean="0"/>
              <a:t>提案モデル</a:t>
            </a:r>
            <a:endParaRPr kumimoji="1" lang="ja-JP" altLang="en-US" sz="2000" b="1" dirty="0"/>
          </a:p>
        </p:txBody>
      </p:sp>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04048" y="765088"/>
            <a:ext cx="3458881" cy="3348000"/>
          </a:xfrm>
          <a:prstGeom prst="rect">
            <a:avLst/>
          </a:prstGeom>
        </p:spPr>
      </p:pic>
      <mc:AlternateContent xmlns:mc="http://schemas.openxmlformats.org/markup-compatibility/2006" xmlns:a14="http://schemas.microsoft.com/office/drawing/2010/main">
        <mc:Choice Requires="a14">
          <p:sp>
            <p:nvSpPr>
              <p:cNvPr id="12" name="テキスト ボックス 11"/>
              <p:cNvSpPr txBox="1"/>
              <p:nvPr/>
            </p:nvSpPr>
            <p:spPr>
              <a:xfrm>
                <a:off x="6156176" y="3913033"/>
                <a:ext cx="1301959" cy="400110"/>
              </a:xfrm>
              <a:prstGeom prst="rect">
                <a:avLst/>
              </a:prstGeom>
              <a:solidFill>
                <a:schemeClr val="bg1"/>
              </a:solid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156176" y="3913033"/>
                <a:ext cx="1301959" cy="400110"/>
              </a:xfrm>
              <a:prstGeom prst="rect">
                <a:avLst/>
              </a:prstGeom>
              <a:blipFill rotWithShape="1">
                <a:blip r:embed="rId8"/>
                <a:stretch>
                  <a:fillRect l="-5164" t="-10606" r="-5634" b="-25758"/>
                </a:stretch>
              </a:blipFill>
            </p:spPr>
            <p:txBody>
              <a:bodyPr/>
              <a:lstStyle/>
              <a:p>
                <a:r>
                  <a:rPr lang="ja-JP" altLang="en-US">
                    <a:noFill/>
                  </a:rPr>
                  <a:t> </a:t>
                </a:r>
              </a:p>
            </p:txBody>
          </p:sp>
        </mc:Fallback>
      </mc:AlternateContent>
      <p:sp>
        <p:nvSpPr>
          <p:cNvPr id="13" name="テキスト ボックス 12"/>
          <p:cNvSpPr txBox="1"/>
          <p:nvPr/>
        </p:nvSpPr>
        <p:spPr>
          <a:xfrm>
            <a:off x="5516462" y="940658"/>
            <a:ext cx="1431802" cy="400110"/>
          </a:xfrm>
          <a:prstGeom prst="rect">
            <a:avLst/>
          </a:prstGeom>
          <a:noFill/>
        </p:spPr>
        <p:txBody>
          <a:bodyPr wrap="none" rtlCol="0">
            <a:spAutoFit/>
          </a:bodyPr>
          <a:lstStyle/>
          <a:p>
            <a:r>
              <a:rPr kumimoji="1" lang="ja-JP" altLang="en-US" sz="2000" b="1" dirty="0" smtClean="0"/>
              <a:t>従来モデル</a:t>
            </a:r>
            <a:endParaRPr kumimoji="1" lang="ja-JP" altLang="en-US" sz="2000" b="1" dirty="0"/>
          </a:p>
        </p:txBody>
      </p:sp>
      <p:sp>
        <p:nvSpPr>
          <p:cNvPr id="14" name="テキスト ボックス 13"/>
          <p:cNvSpPr txBox="1"/>
          <p:nvPr/>
        </p:nvSpPr>
        <p:spPr>
          <a:xfrm>
            <a:off x="8316416" y="765088"/>
            <a:ext cx="676788" cy="369332"/>
          </a:xfrm>
          <a:prstGeom prst="rect">
            <a:avLst/>
          </a:prstGeom>
          <a:noFill/>
          <a:ln>
            <a:solidFill>
              <a:srgbClr val="FF0000"/>
            </a:solidFill>
          </a:ln>
        </p:spPr>
        <p:txBody>
          <a:bodyPr wrap="none" rtlCol="0">
            <a:spAutoFit/>
          </a:bodyPr>
          <a:lstStyle/>
          <a:p>
            <a:r>
              <a:rPr kumimoji="1" lang="en-US" altLang="ja-JP" dirty="0" smtClean="0"/>
              <a:t>250V</a:t>
            </a:r>
            <a:endParaRPr kumimoji="1" lang="ja-JP" altLang="en-US" dirty="0"/>
          </a:p>
        </p:txBody>
      </p:sp>
      <p:sp>
        <p:nvSpPr>
          <p:cNvPr id="15" name="テキスト ボックス 14"/>
          <p:cNvSpPr txBox="1"/>
          <p:nvPr/>
        </p:nvSpPr>
        <p:spPr>
          <a:xfrm>
            <a:off x="8316416" y="2637296"/>
            <a:ext cx="561372" cy="369332"/>
          </a:xfrm>
          <a:prstGeom prst="rect">
            <a:avLst/>
          </a:prstGeom>
          <a:noFill/>
          <a:ln>
            <a:solidFill>
              <a:srgbClr val="F62291"/>
            </a:solidFill>
          </a:ln>
        </p:spPr>
        <p:txBody>
          <a:bodyPr wrap="none" rtlCol="0">
            <a:spAutoFit/>
          </a:bodyPr>
          <a:lstStyle/>
          <a:p>
            <a:r>
              <a:rPr kumimoji="1" lang="en-US" altLang="ja-JP" dirty="0" smtClean="0"/>
              <a:t>50V</a:t>
            </a:r>
            <a:endParaRPr kumimoji="1" lang="ja-JP" altLang="en-US" dirty="0"/>
          </a:p>
        </p:txBody>
      </p:sp>
      <p:sp>
        <p:nvSpPr>
          <p:cNvPr id="16" name="テキスト ボックス 15"/>
          <p:cNvSpPr txBox="1"/>
          <p:nvPr/>
        </p:nvSpPr>
        <p:spPr>
          <a:xfrm>
            <a:off x="8316416" y="2205248"/>
            <a:ext cx="676788" cy="369332"/>
          </a:xfrm>
          <a:prstGeom prst="rect">
            <a:avLst/>
          </a:prstGeom>
          <a:noFill/>
          <a:ln>
            <a:solidFill>
              <a:srgbClr val="0070C0"/>
            </a:solidFill>
          </a:ln>
        </p:spPr>
        <p:txBody>
          <a:bodyPr wrap="none" rtlCol="0">
            <a:spAutoFit/>
          </a:bodyPr>
          <a:lstStyle/>
          <a:p>
            <a:r>
              <a:rPr lang="en-US" altLang="ja-JP" dirty="0" smtClean="0"/>
              <a:t>1</a:t>
            </a:r>
            <a:r>
              <a:rPr lang="en-US" altLang="ja-JP" dirty="0"/>
              <a:t>0</a:t>
            </a:r>
            <a:r>
              <a:rPr kumimoji="1" lang="en-US" altLang="ja-JP" dirty="0" smtClean="0"/>
              <a:t>0V</a:t>
            </a:r>
            <a:endParaRPr kumimoji="1" lang="ja-JP" altLang="en-US" dirty="0"/>
          </a:p>
        </p:txBody>
      </p:sp>
      <p:sp>
        <p:nvSpPr>
          <p:cNvPr id="17" name="テキスト ボックス 16"/>
          <p:cNvSpPr txBox="1"/>
          <p:nvPr/>
        </p:nvSpPr>
        <p:spPr>
          <a:xfrm>
            <a:off x="8316416" y="3501392"/>
            <a:ext cx="561372" cy="369332"/>
          </a:xfrm>
          <a:prstGeom prst="rect">
            <a:avLst/>
          </a:prstGeom>
          <a:noFill/>
          <a:ln>
            <a:solidFill>
              <a:srgbClr val="FFFF00"/>
            </a:solidFill>
          </a:ln>
        </p:spPr>
        <p:txBody>
          <a:bodyPr wrap="none" rtlCol="0">
            <a:spAutoFit/>
          </a:bodyPr>
          <a:lstStyle/>
          <a:p>
            <a:r>
              <a:rPr lang="en-US" altLang="ja-JP" dirty="0" smtClean="0"/>
              <a:t>1</a:t>
            </a:r>
            <a:r>
              <a:rPr kumimoji="1" lang="en-US" altLang="ja-JP" dirty="0" smtClean="0"/>
              <a:t>0V</a:t>
            </a:r>
            <a:endParaRPr kumimoji="1" lang="ja-JP" altLang="en-US" dirty="0"/>
          </a:p>
        </p:txBody>
      </p:sp>
      <p:sp>
        <p:nvSpPr>
          <p:cNvPr id="18" name="テキスト ボックス 17"/>
          <p:cNvSpPr txBox="1"/>
          <p:nvPr/>
        </p:nvSpPr>
        <p:spPr>
          <a:xfrm>
            <a:off x="8316416" y="3069344"/>
            <a:ext cx="561372" cy="369332"/>
          </a:xfrm>
          <a:prstGeom prst="rect">
            <a:avLst/>
          </a:prstGeom>
          <a:noFill/>
          <a:ln>
            <a:solidFill>
              <a:srgbClr val="00B0F0"/>
            </a:solidFill>
          </a:ln>
        </p:spPr>
        <p:txBody>
          <a:bodyPr wrap="none" rtlCol="0">
            <a:spAutoFit/>
          </a:bodyPr>
          <a:lstStyle/>
          <a:p>
            <a:r>
              <a:rPr lang="en-US" altLang="ja-JP" dirty="0"/>
              <a:t>3</a:t>
            </a:r>
            <a:r>
              <a:rPr kumimoji="1" lang="en-US" altLang="ja-JP" dirty="0" smtClean="0"/>
              <a:t>0V</a:t>
            </a:r>
            <a:endParaRPr kumimoji="1" lang="ja-JP" altLang="en-US" dirty="0"/>
          </a:p>
        </p:txBody>
      </p:sp>
      <p:sp>
        <p:nvSpPr>
          <p:cNvPr id="19" name="テキスト ボックス 18"/>
          <p:cNvSpPr txBox="1"/>
          <p:nvPr/>
        </p:nvSpPr>
        <p:spPr>
          <a:xfrm>
            <a:off x="8316416" y="1773200"/>
            <a:ext cx="676788" cy="369332"/>
          </a:xfrm>
          <a:prstGeom prst="rect">
            <a:avLst/>
          </a:prstGeom>
          <a:noFill/>
          <a:ln>
            <a:solidFill>
              <a:srgbClr val="92D050"/>
            </a:solidFill>
          </a:ln>
        </p:spPr>
        <p:txBody>
          <a:bodyPr wrap="none" rtlCol="0">
            <a:spAutoFit/>
          </a:bodyPr>
          <a:lstStyle/>
          <a:p>
            <a:r>
              <a:rPr lang="en-US" altLang="ja-JP" dirty="0"/>
              <a:t>1</a:t>
            </a:r>
            <a:r>
              <a:rPr kumimoji="1" lang="en-US" altLang="ja-JP" dirty="0" smtClean="0"/>
              <a:t>50V</a:t>
            </a:r>
            <a:endParaRPr kumimoji="1" lang="ja-JP" altLang="en-US" dirty="0"/>
          </a:p>
        </p:txBody>
      </p:sp>
      <p:sp>
        <p:nvSpPr>
          <p:cNvPr id="20" name="テキスト ボックス 19"/>
          <p:cNvSpPr txBox="1"/>
          <p:nvPr/>
        </p:nvSpPr>
        <p:spPr>
          <a:xfrm>
            <a:off x="3851920" y="3717032"/>
            <a:ext cx="1752403" cy="646331"/>
          </a:xfrm>
          <a:prstGeom prst="rect">
            <a:avLst/>
          </a:prstGeom>
          <a:noFill/>
          <a:ln>
            <a:solidFill>
              <a:schemeClr val="tx1"/>
            </a:solidFill>
          </a:ln>
        </p:spPr>
        <p:txBody>
          <a:bodyPr wrap="none" rtlCol="0">
            <a:spAutoFit/>
          </a:bodyPr>
          <a:lstStyle/>
          <a:p>
            <a:r>
              <a:rPr kumimoji="1" lang="ja-JP" altLang="en-US" dirty="0" smtClean="0"/>
              <a:t>点：  実験データ</a:t>
            </a:r>
            <a:endParaRPr kumimoji="1" lang="en-US" altLang="ja-JP" dirty="0" smtClean="0"/>
          </a:p>
          <a:p>
            <a:r>
              <a:rPr lang="ja-JP" altLang="en-US" dirty="0" smtClean="0"/>
              <a:t>実線：解析結果</a:t>
            </a:r>
            <a:endParaRPr kumimoji="1" lang="ja-JP" altLang="en-US" dirty="0"/>
          </a:p>
        </p:txBody>
      </p:sp>
      <p:sp>
        <p:nvSpPr>
          <p:cNvPr id="21" name="正方形/長方形 20"/>
          <p:cNvSpPr/>
          <p:nvPr/>
        </p:nvSpPr>
        <p:spPr>
          <a:xfrm>
            <a:off x="395536" y="4335487"/>
            <a:ext cx="3557384" cy="461665"/>
          </a:xfrm>
          <a:prstGeom prst="rect">
            <a:avLst/>
          </a:prstGeom>
        </p:spPr>
        <p:txBody>
          <a:bodyPr wrap="none">
            <a:spAutoFit/>
          </a:bodyPr>
          <a:lstStyle/>
          <a:p>
            <a:r>
              <a:rPr lang="ja-JP" altLang="en-US" sz="2400" dirty="0"/>
              <a:t>膜</a:t>
            </a:r>
            <a:r>
              <a:rPr lang="ja-JP" altLang="en-US" sz="2400" dirty="0" smtClean="0"/>
              <a:t>厚</a:t>
            </a:r>
            <a:r>
              <a:rPr lang="ja-JP" altLang="en-US" sz="2400" dirty="0"/>
              <a:t>誤差</a:t>
            </a:r>
            <a:r>
              <a:rPr lang="ja-JP" altLang="en-US" sz="2400" dirty="0" smtClean="0"/>
              <a:t>の</a:t>
            </a:r>
            <a:r>
              <a:rPr lang="en-US" altLang="ja-JP" sz="2400" dirty="0" smtClean="0"/>
              <a:t>RMS</a:t>
            </a:r>
            <a:r>
              <a:rPr lang="en-US" altLang="ja-JP" sz="2400" dirty="0" smtClean="0">
                <a:latin typeface="Cambria Math" pitchFamily="18" charset="0"/>
                <a:ea typeface="Cambria Math" pitchFamily="18" charset="0"/>
              </a:rPr>
              <a:t>=0.75</a:t>
            </a:r>
            <a:r>
              <a:rPr lang="el-GR" altLang="ja-JP" sz="2400" dirty="0" smtClean="0">
                <a:latin typeface="Cambria Math"/>
                <a:ea typeface="Cambria Math"/>
              </a:rPr>
              <a:t>μ</a:t>
            </a:r>
            <a:r>
              <a:rPr lang="en-US" altLang="ja-JP" sz="2400" dirty="0">
                <a:latin typeface="Cambria Math"/>
                <a:ea typeface="Cambria Math"/>
              </a:rPr>
              <a:t>m</a:t>
            </a:r>
            <a:endParaRPr lang="ja-JP" altLang="en-US" sz="2400" dirty="0"/>
          </a:p>
        </p:txBody>
      </p:sp>
      <p:sp>
        <p:nvSpPr>
          <p:cNvPr id="23" name="テキスト ボックス 22"/>
          <p:cNvSpPr txBox="1"/>
          <p:nvPr/>
        </p:nvSpPr>
        <p:spPr>
          <a:xfrm>
            <a:off x="5004048" y="4365104"/>
            <a:ext cx="3544560" cy="461665"/>
          </a:xfrm>
          <a:prstGeom prst="rect">
            <a:avLst/>
          </a:prstGeom>
          <a:noFill/>
        </p:spPr>
        <p:txBody>
          <a:bodyPr wrap="none" rtlCol="0">
            <a:spAutoFit/>
          </a:bodyPr>
          <a:lstStyle/>
          <a:p>
            <a:r>
              <a:rPr lang="ja-JP" altLang="en-US" sz="2400" dirty="0"/>
              <a:t>膜</a:t>
            </a:r>
            <a:r>
              <a:rPr lang="ja-JP" altLang="en-US" sz="2400" dirty="0" smtClean="0"/>
              <a:t>厚誤差の</a:t>
            </a:r>
            <a:r>
              <a:rPr lang="en-US" altLang="ja-JP" sz="2400" dirty="0" smtClean="0">
                <a:latin typeface="Cambria Math" pitchFamily="18" charset="0"/>
                <a:ea typeface="Cambria Math" pitchFamily="18" charset="0"/>
              </a:rPr>
              <a:t>RMS=1.74</a:t>
            </a:r>
            <a:r>
              <a:rPr lang="el-GR" altLang="ja-JP" sz="2400" dirty="0" smtClean="0">
                <a:latin typeface="Cambria Math"/>
                <a:ea typeface="Cambria Math"/>
              </a:rPr>
              <a:t>μ</a:t>
            </a:r>
            <a:r>
              <a:rPr lang="en-US" altLang="ja-JP" sz="2400" dirty="0" smtClean="0">
                <a:latin typeface="Cambria Math"/>
                <a:ea typeface="Cambria Math"/>
              </a:rPr>
              <a:t>m</a:t>
            </a:r>
            <a:endParaRPr kumimoji="1" lang="ja-JP" altLang="en-US" sz="2400" dirty="0">
              <a:latin typeface="Cambria Math" pitchFamily="18" charset="0"/>
            </a:endParaRPr>
          </a:p>
        </p:txBody>
      </p:sp>
      <p:sp>
        <p:nvSpPr>
          <p:cNvPr id="22" name="テキスト ボックス 21"/>
          <p:cNvSpPr txBox="1"/>
          <p:nvPr/>
        </p:nvSpPr>
        <p:spPr>
          <a:xfrm>
            <a:off x="1043608" y="1340768"/>
            <a:ext cx="793807" cy="369332"/>
          </a:xfrm>
          <a:prstGeom prst="rect">
            <a:avLst/>
          </a:prstGeom>
          <a:noFill/>
        </p:spPr>
        <p:txBody>
          <a:bodyPr wrap="none" rtlCol="0">
            <a:spAutoFit/>
          </a:bodyPr>
          <a:lstStyle/>
          <a:p>
            <a:r>
              <a:rPr kumimoji="1" lang="ja-JP" altLang="en-US" dirty="0" smtClean="0"/>
              <a:t>塗料</a:t>
            </a:r>
            <a:r>
              <a:rPr kumimoji="1" lang="en-US" altLang="ja-JP" dirty="0" smtClean="0"/>
              <a:t>B</a:t>
            </a:r>
            <a:endParaRPr kumimoji="1" lang="ja-JP" altLang="en-US" dirty="0"/>
          </a:p>
        </p:txBody>
      </p:sp>
      <p:sp>
        <p:nvSpPr>
          <p:cNvPr id="24" name="テキスト ボックス 23"/>
          <p:cNvSpPr txBox="1"/>
          <p:nvPr/>
        </p:nvSpPr>
        <p:spPr>
          <a:xfrm>
            <a:off x="5553944" y="1403484"/>
            <a:ext cx="792205" cy="369332"/>
          </a:xfrm>
          <a:prstGeom prst="rect">
            <a:avLst/>
          </a:prstGeom>
          <a:noFill/>
        </p:spPr>
        <p:txBody>
          <a:bodyPr wrap="none" rtlCol="0">
            <a:spAutoFit/>
          </a:bodyPr>
          <a:lstStyle/>
          <a:p>
            <a:r>
              <a:rPr kumimoji="1" lang="ja-JP" altLang="en-US" dirty="0" smtClean="0"/>
              <a:t>塗料</a:t>
            </a:r>
            <a:r>
              <a:rPr kumimoji="1" lang="en-US" altLang="ja-JP" dirty="0" smtClean="0"/>
              <a:t>A</a:t>
            </a:r>
            <a:endParaRPr kumimoji="1" lang="ja-JP" altLang="en-US" dirty="0"/>
          </a:p>
        </p:txBody>
      </p:sp>
    </p:spTree>
    <p:extLst>
      <p:ext uri="{BB962C8B-B14F-4D97-AF65-F5344CB8AC3E}">
        <p14:creationId xmlns:p14="http://schemas.microsoft.com/office/powerpoint/2010/main" val="547103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a:t>
            </a:r>
            <a:r>
              <a:rPr lang="ja-JP" altLang="en-US" dirty="0" smtClean="0"/>
              <a:t>解析結果　膜厚時刻歴</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93985" y="839490"/>
                <a:ext cx="863054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400" b="0" dirty="0" smtClean="0">
                    <a:latin typeface="Cambria Math"/>
                  </a:rPr>
                  <a:t>全体に精度が向上していることが確認できた</a:t>
                </a:r>
                <a:endParaRPr lang="en-US" altLang="ja-JP" sz="2400" b="0" dirty="0" smtClean="0">
                  <a:latin typeface="Cambria Math"/>
                </a:endParaRPr>
              </a:p>
              <a:p>
                <a:pPr lvl="1"/>
                <a14:m>
                  <m:oMath xmlns:m="http://schemas.openxmlformats.org/officeDocument/2006/math">
                    <m:r>
                      <a:rPr lang="en-US" altLang="ja-JP" sz="2400" b="0" i="1" smtClean="0">
                        <a:latin typeface="Cambria Math"/>
                      </a:rPr>
                      <m:t>𝛥</m:t>
                    </m:r>
                    <m:sSub>
                      <m:sSubPr>
                        <m:ctrlPr>
                          <a:rPr lang="en-US" altLang="ja-JP" sz="2400" b="0" i="1" smtClean="0">
                            <a:latin typeface="Cambria Math" panose="02040503050406030204" pitchFamily="18" charset="0"/>
                          </a:rPr>
                        </m:ctrlPr>
                      </m:sSubPr>
                      <m:e>
                        <m:r>
                          <a:rPr lang="en-US" altLang="ja-JP" sz="2400" b="0" i="1" smtClean="0">
                            <a:latin typeface="Cambria Math"/>
                          </a:rPr>
                          <m:t>𝜙</m:t>
                        </m:r>
                      </m:e>
                      <m:sub>
                        <m:r>
                          <m:rPr>
                            <m:sty m:val="p"/>
                          </m:rPr>
                          <a:rPr lang="en-US" altLang="ja-JP" sz="2400" b="0" i="0" smtClean="0">
                            <a:latin typeface="Cambria Math"/>
                          </a:rPr>
                          <m:t>app</m:t>
                        </m:r>
                      </m:sub>
                    </m:sSub>
                    <m:r>
                      <a:rPr lang="en-US" altLang="ja-JP" sz="2400" i="1">
                        <a:latin typeface="Cambria Math"/>
                        <a:ea typeface="Cambria Math"/>
                      </a:rPr>
                      <m:t>≥</m:t>
                    </m:r>
                    <m:r>
                      <m:rPr>
                        <m:nor/>
                      </m:rPr>
                      <a:rPr lang="en-US" altLang="ja-JP" sz="2400" dirty="0"/>
                      <m:t>150</m:t>
                    </m:r>
                    <m:r>
                      <m:rPr>
                        <m:nor/>
                      </m:rPr>
                      <a:rPr lang="en-US" altLang="ja-JP" sz="2400" dirty="0"/>
                      <m:t>V</m:t>
                    </m:r>
                  </m:oMath>
                </a14:m>
                <a:r>
                  <a:rPr lang="ja-JP" altLang="en-US" sz="2400" dirty="0" smtClean="0"/>
                  <a:t>については実験結果をよく再現できた</a:t>
                </a:r>
                <a:endParaRPr lang="en-US" altLang="ja-JP" sz="2400" dirty="0"/>
              </a:p>
              <a:p>
                <a:pPr lvl="1"/>
                <a14:m>
                  <m:oMath xmlns:m="http://schemas.openxmlformats.org/officeDocument/2006/math">
                    <m:r>
                      <a:rPr lang="en-US" altLang="ja-JP" sz="2400" i="1">
                        <a:latin typeface="Cambria Math"/>
                      </a:rPr>
                      <m:t>𝛥</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app</m:t>
                        </m:r>
                      </m:sub>
                    </m:sSub>
                    <m:r>
                      <a:rPr lang="en-US" altLang="ja-JP" sz="2400" b="0" i="1" smtClean="0">
                        <a:latin typeface="Cambria Math"/>
                      </a:rPr>
                      <m:t>=</m:t>
                    </m:r>
                  </m:oMath>
                </a14:m>
                <a:r>
                  <a:rPr kumimoji="1" lang="en-US" altLang="ja-JP" sz="2400" dirty="0" smtClean="0"/>
                  <a:t>10V</a:t>
                </a:r>
                <a:r>
                  <a:rPr kumimoji="1" lang="ja-JP" altLang="en-US" sz="2400" dirty="0" smtClean="0"/>
                  <a:t>は</a:t>
                </a:r>
                <a:r>
                  <a:rPr lang="ja-JP" altLang="en-US" sz="2400" dirty="0"/>
                  <a:t>特</a:t>
                </a:r>
                <a:r>
                  <a:rPr lang="ja-JP" altLang="en-US" sz="2400" dirty="0" smtClean="0"/>
                  <a:t>に初期析出量の精度が不十分</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93985" y="839490"/>
                <a:ext cx="8630543" cy="5757862"/>
              </a:xfrm>
              <a:blipFill rotWithShape="1">
                <a:blip r:embed="rId3"/>
                <a:stretch>
                  <a:fillRect l="-204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28</a:t>
            </a:fld>
            <a:endParaRPr lang="ja-JP" altLang="en-US" dirty="0"/>
          </a:p>
        </p:txBody>
      </p:sp>
      <p:grpSp>
        <p:nvGrpSpPr>
          <p:cNvPr id="9" name="グループ化 8"/>
          <p:cNvGrpSpPr/>
          <p:nvPr/>
        </p:nvGrpSpPr>
        <p:grpSpPr>
          <a:xfrm>
            <a:off x="-108520" y="643370"/>
            <a:ext cx="5069562" cy="3761804"/>
            <a:chOff x="1301195" y="764704"/>
            <a:chExt cx="5069562" cy="376180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7" y="764704"/>
              <a:ext cx="4852260" cy="3465900"/>
            </a:xfrm>
            <a:prstGeom prst="rect">
              <a:avLst/>
            </a:prstGeom>
          </p:spPr>
        </p:pic>
        <p:sp>
          <p:nvSpPr>
            <p:cNvPr id="6" name="テキスト ボックス 5"/>
            <p:cNvSpPr txBox="1"/>
            <p:nvPr/>
          </p:nvSpPr>
          <p:spPr>
            <a:xfrm>
              <a:off x="1415261" y="1962318"/>
              <a:ext cx="492443" cy="598882"/>
            </a:xfrm>
            <a:prstGeom prst="rect">
              <a:avLst/>
            </a:prstGeom>
            <a:noFill/>
          </p:spPr>
          <p:txBody>
            <a:bodyPr vert="eaVert" wrap="none" rtlCol="0">
              <a:spAutoFit/>
            </a:bodyPr>
            <a:lstStyle/>
            <a:p>
              <a:r>
                <a:rPr kumimoji="1" lang="ja-JP" altLang="en-US" sz="2000" b="1" dirty="0" smtClean="0"/>
                <a:t>膜厚</a:t>
              </a:r>
              <a:endParaRPr kumimoji="1" lang="ja-JP" altLang="en-US" sz="2000" b="1" dirty="0"/>
            </a:p>
          </p:txBody>
        </p:sp>
        <mc:AlternateContent xmlns:mc="http://schemas.openxmlformats.org/markup-compatibility/2006" xmlns:a14="http://schemas.microsoft.com/office/drawing/2010/main">
          <mc:Choice Requires="a14">
            <p:sp>
              <p:nvSpPr>
                <p:cNvPr id="7" name="テキスト ボックス 6"/>
                <p:cNvSpPr txBox="1"/>
                <p:nvPr/>
              </p:nvSpPr>
              <p:spPr>
                <a:xfrm>
                  <a:off x="1301195" y="2452826"/>
                  <a:ext cx="750525"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2000" b="1" i="1" smtClean="0">
                            <a:latin typeface="Cambria Math"/>
                          </a:rPr>
                          <m:t>(</m:t>
                        </m:r>
                        <m:r>
                          <a:rPr kumimoji="1" lang="en-US" altLang="ja-JP" sz="2000" b="1" i="1" smtClean="0">
                            <a:latin typeface="Cambria Math"/>
                          </a:rPr>
                          <m:t>𝒉</m:t>
                        </m:r>
                        <m:r>
                          <a:rPr kumimoji="1" lang="en-US" altLang="ja-JP" sz="2000" b="1" i="1" smtClean="0">
                            <a:latin typeface="Cambria Math"/>
                          </a:rPr>
                          <m:t>)</m:t>
                        </m:r>
                      </m:oMath>
                    </m:oMathPara>
                  </a14:m>
                  <a:endParaRPr kumimoji="1" lang="en-US" altLang="ja-JP" sz="2000" b="1" dirty="0" smtClean="0"/>
                </a:p>
                <a:p>
                  <a:pPr algn="ctr"/>
                  <a:r>
                    <a:rPr kumimoji="1" lang="en-US" altLang="ja-JP" sz="2000" b="1" dirty="0" smtClean="0"/>
                    <a:t>[</a:t>
                  </a:r>
                  <a14:m>
                    <m:oMath xmlns:m="http://schemas.openxmlformats.org/officeDocument/2006/math">
                      <m:r>
                        <a:rPr kumimoji="1" lang="ja-JP" altLang="en-US" sz="2000" b="1" i="0" smtClean="0">
                          <a:latin typeface="Cambria Math"/>
                        </a:rPr>
                        <m:t>𝛍</m:t>
                      </m:r>
                      <m:r>
                        <a:rPr kumimoji="1" lang="en-US" altLang="ja-JP" sz="2000" b="1" i="0" smtClean="0">
                          <a:latin typeface="Cambria Math"/>
                        </a:rPr>
                        <m:t>𝐦</m:t>
                      </m:r>
                    </m:oMath>
                  </a14:m>
                  <a:r>
                    <a:rPr kumimoji="1" lang="en-US" altLang="ja-JP" sz="2000" b="1" dirty="0" smtClean="0"/>
                    <a:t>]</a:t>
                  </a:r>
                  <a:endParaRPr kumimoji="1" lang="ja-JP" altLang="en-US" sz="20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301195" y="2452826"/>
                  <a:ext cx="750525" cy="707886"/>
                </a:xfrm>
                <a:prstGeom prst="rect">
                  <a:avLst/>
                </a:prstGeom>
                <a:blipFill rotWithShape="1">
                  <a:blip r:embed="rId5"/>
                  <a:stretch>
                    <a:fillRect l="-8065" r="-8871"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029387" y="4126398"/>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029387" y="4126398"/>
                  <a:ext cx="1301959" cy="400110"/>
                </a:xfrm>
                <a:prstGeom prst="rect">
                  <a:avLst/>
                </a:prstGeom>
                <a:blipFill rotWithShape="1">
                  <a:blip r:embed="rId6"/>
                  <a:stretch>
                    <a:fillRect l="-5164" t="-10606" r="-5634" b="-25758"/>
                  </a:stretch>
                </a:blipFill>
              </p:spPr>
              <p:txBody>
                <a:bodyPr/>
                <a:lstStyle/>
                <a:p>
                  <a:r>
                    <a:rPr lang="ja-JP" altLang="en-US">
                      <a:noFill/>
                    </a:rPr>
                    <a:t> </a:t>
                  </a:r>
                </a:p>
              </p:txBody>
            </p:sp>
          </mc:Fallback>
        </mc:AlternateContent>
      </p:grpSp>
      <p:sp>
        <p:nvSpPr>
          <p:cNvPr id="10" name="テキスト ボックス 9"/>
          <p:cNvSpPr txBox="1"/>
          <p:nvPr/>
        </p:nvSpPr>
        <p:spPr>
          <a:xfrm>
            <a:off x="971600" y="908720"/>
            <a:ext cx="1431802" cy="400110"/>
          </a:xfrm>
          <a:prstGeom prst="rect">
            <a:avLst/>
          </a:prstGeom>
          <a:noFill/>
        </p:spPr>
        <p:txBody>
          <a:bodyPr wrap="none" rtlCol="0">
            <a:spAutoFit/>
          </a:bodyPr>
          <a:lstStyle/>
          <a:p>
            <a:r>
              <a:rPr kumimoji="1" lang="ja-JP" altLang="en-US" sz="2000" b="1" dirty="0" smtClean="0"/>
              <a:t>提案モデル</a:t>
            </a:r>
            <a:endParaRPr kumimoji="1" lang="ja-JP" altLang="en-US" sz="2000" b="1" dirty="0"/>
          </a:p>
        </p:txBody>
      </p:sp>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04048" y="765088"/>
            <a:ext cx="3458881" cy="3348000"/>
          </a:xfrm>
          <a:prstGeom prst="rect">
            <a:avLst/>
          </a:prstGeom>
        </p:spPr>
      </p:pic>
      <mc:AlternateContent xmlns:mc="http://schemas.openxmlformats.org/markup-compatibility/2006" xmlns:a14="http://schemas.microsoft.com/office/drawing/2010/main">
        <mc:Choice Requires="a14">
          <p:sp>
            <p:nvSpPr>
              <p:cNvPr id="12" name="テキスト ボックス 11"/>
              <p:cNvSpPr txBox="1"/>
              <p:nvPr/>
            </p:nvSpPr>
            <p:spPr>
              <a:xfrm>
                <a:off x="6156176" y="3913033"/>
                <a:ext cx="1301959" cy="400110"/>
              </a:xfrm>
              <a:prstGeom prst="rect">
                <a:avLst/>
              </a:prstGeom>
              <a:solidFill>
                <a:schemeClr val="bg1"/>
              </a:solid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156176" y="3913033"/>
                <a:ext cx="1301959" cy="400110"/>
              </a:xfrm>
              <a:prstGeom prst="rect">
                <a:avLst/>
              </a:prstGeom>
              <a:blipFill rotWithShape="1">
                <a:blip r:embed="rId8"/>
                <a:stretch>
                  <a:fillRect l="-5164" t="-10606" r="-5634" b="-25758"/>
                </a:stretch>
              </a:blipFill>
            </p:spPr>
            <p:txBody>
              <a:bodyPr/>
              <a:lstStyle/>
              <a:p>
                <a:r>
                  <a:rPr lang="ja-JP" altLang="en-US">
                    <a:noFill/>
                  </a:rPr>
                  <a:t> </a:t>
                </a:r>
              </a:p>
            </p:txBody>
          </p:sp>
        </mc:Fallback>
      </mc:AlternateContent>
      <p:sp>
        <p:nvSpPr>
          <p:cNvPr id="13" name="テキスト ボックス 12"/>
          <p:cNvSpPr txBox="1"/>
          <p:nvPr/>
        </p:nvSpPr>
        <p:spPr>
          <a:xfrm>
            <a:off x="5516462" y="940658"/>
            <a:ext cx="1431802" cy="400110"/>
          </a:xfrm>
          <a:prstGeom prst="rect">
            <a:avLst/>
          </a:prstGeom>
          <a:noFill/>
        </p:spPr>
        <p:txBody>
          <a:bodyPr wrap="none" rtlCol="0">
            <a:spAutoFit/>
          </a:bodyPr>
          <a:lstStyle/>
          <a:p>
            <a:r>
              <a:rPr kumimoji="1" lang="ja-JP" altLang="en-US" sz="2000" b="1" dirty="0" smtClean="0"/>
              <a:t>従来モデル</a:t>
            </a:r>
            <a:endParaRPr kumimoji="1" lang="ja-JP" altLang="en-US" sz="2000" b="1" dirty="0"/>
          </a:p>
        </p:txBody>
      </p:sp>
      <p:sp>
        <p:nvSpPr>
          <p:cNvPr id="14" name="テキスト ボックス 13"/>
          <p:cNvSpPr txBox="1"/>
          <p:nvPr/>
        </p:nvSpPr>
        <p:spPr>
          <a:xfrm>
            <a:off x="8316416" y="765088"/>
            <a:ext cx="676788" cy="369332"/>
          </a:xfrm>
          <a:prstGeom prst="rect">
            <a:avLst/>
          </a:prstGeom>
          <a:noFill/>
          <a:ln>
            <a:solidFill>
              <a:srgbClr val="FF0000"/>
            </a:solidFill>
          </a:ln>
        </p:spPr>
        <p:txBody>
          <a:bodyPr wrap="none" rtlCol="0">
            <a:spAutoFit/>
          </a:bodyPr>
          <a:lstStyle/>
          <a:p>
            <a:r>
              <a:rPr kumimoji="1" lang="en-US" altLang="ja-JP" dirty="0" smtClean="0"/>
              <a:t>250V</a:t>
            </a:r>
            <a:endParaRPr kumimoji="1" lang="ja-JP" altLang="en-US" dirty="0"/>
          </a:p>
        </p:txBody>
      </p:sp>
      <p:sp>
        <p:nvSpPr>
          <p:cNvPr id="15" name="テキスト ボックス 14"/>
          <p:cNvSpPr txBox="1"/>
          <p:nvPr/>
        </p:nvSpPr>
        <p:spPr>
          <a:xfrm>
            <a:off x="8316416" y="2637296"/>
            <a:ext cx="561372" cy="369332"/>
          </a:xfrm>
          <a:prstGeom prst="rect">
            <a:avLst/>
          </a:prstGeom>
          <a:noFill/>
          <a:ln>
            <a:solidFill>
              <a:srgbClr val="F62291"/>
            </a:solidFill>
          </a:ln>
        </p:spPr>
        <p:txBody>
          <a:bodyPr wrap="none" rtlCol="0">
            <a:spAutoFit/>
          </a:bodyPr>
          <a:lstStyle/>
          <a:p>
            <a:r>
              <a:rPr kumimoji="1" lang="en-US" altLang="ja-JP" dirty="0" smtClean="0"/>
              <a:t>50V</a:t>
            </a:r>
            <a:endParaRPr kumimoji="1" lang="ja-JP" altLang="en-US" dirty="0"/>
          </a:p>
        </p:txBody>
      </p:sp>
      <p:sp>
        <p:nvSpPr>
          <p:cNvPr id="16" name="テキスト ボックス 15"/>
          <p:cNvSpPr txBox="1"/>
          <p:nvPr/>
        </p:nvSpPr>
        <p:spPr>
          <a:xfrm>
            <a:off x="8316416" y="2205248"/>
            <a:ext cx="676788" cy="369332"/>
          </a:xfrm>
          <a:prstGeom prst="rect">
            <a:avLst/>
          </a:prstGeom>
          <a:noFill/>
          <a:ln>
            <a:solidFill>
              <a:srgbClr val="0070C0"/>
            </a:solidFill>
          </a:ln>
        </p:spPr>
        <p:txBody>
          <a:bodyPr wrap="none" rtlCol="0">
            <a:spAutoFit/>
          </a:bodyPr>
          <a:lstStyle/>
          <a:p>
            <a:r>
              <a:rPr lang="en-US" altLang="ja-JP" dirty="0" smtClean="0"/>
              <a:t>1</a:t>
            </a:r>
            <a:r>
              <a:rPr lang="en-US" altLang="ja-JP" dirty="0"/>
              <a:t>0</a:t>
            </a:r>
            <a:r>
              <a:rPr kumimoji="1" lang="en-US" altLang="ja-JP" dirty="0" smtClean="0"/>
              <a:t>0V</a:t>
            </a:r>
            <a:endParaRPr kumimoji="1" lang="ja-JP" altLang="en-US" dirty="0"/>
          </a:p>
        </p:txBody>
      </p:sp>
      <p:sp>
        <p:nvSpPr>
          <p:cNvPr id="17" name="テキスト ボックス 16"/>
          <p:cNvSpPr txBox="1"/>
          <p:nvPr/>
        </p:nvSpPr>
        <p:spPr>
          <a:xfrm>
            <a:off x="8316416" y="3501392"/>
            <a:ext cx="561372" cy="369332"/>
          </a:xfrm>
          <a:prstGeom prst="rect">
            <a:avLst/>
          </a:prstGeom>
          <a:noFill/>
          <a:ln>
            <a:solidFill>
              <a:srgbClr val="FFFF00"/>
            </a:solidFill>
          </a:ln>
        </p:spPr>
        <p:txBody>
          <a:bodyPr wrap="none" rtlCol="0">
            <a:spAutoFit/>
          </a:bodyPr>
          <a:lstStyle/>
          <a:p>
            <a:r>
              <a:rPr lang="en-US" altLang="ja-JP" dirty="0" smtClean="0"/>
              <a:t>1</a:t>
            </a:r>
            <a:r>
              <a:rPr kumimoji="1" lang="en-US" altLang="ja-JP" dirty="0" smtClean="0"/>
              <a:t>0V</a:t>
            </a:r>
            <a:endParaRPr kumimoji="1" lang="ja-JP" altLang="en-US" dirty="0"/>
          </a:p>
        </p:txBody>
      </p:sp>
      <p:sp>
        <p:nvSpPr>
          <p:cNvPr id="18" name="テキスト ボックス 17"/>
          <p:cNvSpPr txBox="1"/>
          <p:nvPr/>
        </p:nvSpPr>
        <p:spPr>
          <a:xfrm>
            <a:off x="8316416" y="3069344"/>
            <a:ext cx="561372" cy="369332"/>
          </a:xfrm>
          <a:prstGeom prst="rect">
            <a:avLst/>
          </a:prstGeom>
          <a:noFill/>
          <a:ln>
            <a:solidFill>
              <a:srgbClr val="00B0F0"/>
            </a:solidFill>
          </a:ln>
        </p:spPr>
        <p:txBody>
          <a:bodyPr wrap="none" rtlCol="0">
            <a:spAutoFit/>
          </a:bodyPr>
          <a:lstStyle/>
          <a:p>
            <a:r>
              <a:rPr lang="en-US" altLang="ja-JP" dirty="0"/>
              <a:t>3</a:t>
            </a:r>
            <a:r>
              <a:rPr kumimoji="1" lang="en-US" altLang="ja-JP" dirty="0" smtClean="0"/>
              <a:t>0V</a:t>
            </a:r>
            <a:endParaRPr kumimoji="1" lang="ja-JP" altLang="en-US" dirty="0"/>
          </a:p>
        </p:txBody>
      </p:sp>
      <p:sp>
        <p:nvSpPr>
          <p:cNvPr id="19" name="テキスト ボックス 18"/>
          <p:cNvSpPr txBox="1"/>
          <p:nvPr/>
        </p:nvSpPr>
        <p:spPr>
          <a:xfrm>
            <a:off x="8316416" y="1773200"/>
            <a:ext cx="676788" cy="369332"/>
          </a:xfrm>
          <a:prstGeom prst="rect">
            <a:avLst/>
          </a:prstGeom>
          <a:noFill/>
          <a:ln>
            <a:solidFill>
              <a:srgbClr val="92D050"/>
            </a:solidFill>
          </a:ln>
        </p:spPr>
        <p:txBody>
          <a:bodyPr wrap="none" rtlCol="0">
            <a:spAutoFit/>
          </a:bodyPr>
          <a:lstStyle/>
          <a:p>
            <a:r>
              <a:rPr lang="en-US" altLang="ja-JP" dirty="0"/>
              <a:t>1</a:t>
            </a:r>
            <a:r>
              <a:rPr kumimoji="1" lang="en-US" altLang="ja-JP" dirty="0" smtClean="0"/>
              <a:t>50V</a:t>
            </a:r>
            <a:endParaRPr kumimoji="1" lang="ja-JP" altLang="en-US" dirty="0"/>
          </a:p>
        </p:txBody>
      </p:sp>
      <p:sp>
        <p:nvSpPr>
          <p:cNvPr id="20" name="テキスト ボックス 19"/>
          <p:cNvSpPr txBox="1"/>
          <p:nvPr/>
        </p:nvSpPr>
        <p:spPr>
          <a:xfrm>
            <a:off x="3851920" y="3717032"/>
            <a:ext cx="1752403" cy="646331"/>
          </a:xfrm>
          <a:prstGeom prst="rect">
            <a:avLst/>
          </a:prstGeom>
          <a:noFill/>
          <a:ln>
            <a:solidFill>
              <a:schemeClr val="tx1"/>
            </a:solidFill>
          </a:ln>
        </p:spPr>
        <p:txBody>
          <a:bodyPr wrap="none" rtlCol="0">
            <a:spAutoFit/>
          </a:bodyPr>
          <a:lstStyle/>
          <a:p>
            <a:r>
              <a:rPr kumimoji="1" lang="ja-JP" altLang="en-US" dirty="0" smtClean="0"/>
              <a:t>点：  実験データ</a:t>
            </a:r>
            <a:endParaRPr kumimoji="1" lang="en-US" altLang="ja-JP" dirty="0" smtClean="0"/>
          </a:p>
          <a:p>
            <a:r>
              <a:rPr lang="ja-JP" altLang="en-US" dirty="0" smtClean="0"/>
              <a:t>実線：解析結果</a:t>
            </a:r>
            <a:endParaRPr kumimoji="1" lang="ja-JP" altLang="en-US" dirty="0"/>
          </a:p>
        </p:txBody>
      </p:sp>
      <p:sp>
        <p:nvSpPr>
          <p:cNvPr id="21" name="正方形/長方形 20"/>
          <p:cNvSpPr/>
          <p:nvPr/>
        </p:nvSpPr>
        <p:spPr>
          <a:xfrm>
            <a:off x="395536" y="4335487"/>
            <a:ext cx="3557384" cy="461665"/>
          </a:xfrm>
          <a:prstGeom prst="rect">
            <a:avLst/>
          </a:prstGeom>
        </p:spPr>
        <p:txBody>
          <a:bodyPr wrap="none">
            <a:spAutoFit/>
          </a:bodyPr>
          <a:lstStyle/>
          <a:p>
            <a:r>
              <a:rPr lang="ja-JP" altLang="en-US" sz="2400" dirty="0"/>
              <a:t>膜</a:t>
            </a:r>
            <a:r>
              <a:rPr lang="ja-JP" altLang="en-US" sz="2400" dirty="0" smtClean="0"/>
              <a:t>厚</a:t>
            </a:r>
            <a:r>
              <a:rPr lang="ja-JP" altLang="en-US" sz="2400" dirty="0"/>
              <a:t>誤差</a:t>
            </a:r>
            <a:r>
              <a:rPr lang="ja-JP" altLang="en-US" sz="2400" dirty="0" smtClean="0"/>
              <a:t>の</a:t>
            </a:r>
            <a:r>
              <a:rPr lang="en-US" altLang="ja-JP" sz="2400" dirty="0" smtClean="0"/>
              <a:t>RMS</a:t>
            </a:r>
            <a:r>
              <a:rPr lang="en-US" altLang="ja-JP" sz="2400" dirty="0" smtClean="0">
                <a:latin typeface="Cambria Math" pitchFamily="18" charset="0"/>
                <a:ea typeface="Cambria Math" pitchFamily="18" charset="0"/>
              </a:rPr>
              <a:t>=0.75</a:t>
            </a:r>
            <a:r>
              <a:rPr lang="el-GR" altLang="ja-JP" sz="2400" dirty="0" smtClean="0">
                <a:latin typeface="Cambria Math"/>
                <a:ea typeface="Cambria Math"/>
              </a:rPr>
              <a:t>μ</a:t>
            </a:r>
            <a:r>
              <a:rPr lang="en-US" altLang="ja-JP" sz="2400" dirty="0">
                <a:latin typeface="Cambria Math"/>
                <a:ea typeface="Cambria Math"/>
              </a:rPr>
              <a:t>m</a:t>
            </a:r>
            <a:endParaRPr lang="ja-JP" altLang="en-US" sz="2400" dirty="0"/>
          </a:p>
        </p:txBody>
      </p:sp>
      <p:sp>
        <p:nvSpPr>
          <p:cNvPr id="23" name="テキスト ボックス 22"/>
          <p:cNvSpPr txBox="1"/>
          <p:nvPr/>
        </p:nvSpPr>
        <p:spPr>
          <a:xfrm>
            <a:off x="5004048" y="4365104"/>
            <a:ext cx="3544560" cy="461665"/>
          </a:xfrm>
          <a:prstGeom prst="rect">
            <a:avLst/>
          </a:prstGeom>
          <a:noFill/>
        </p:spPr>
        <p:txBody>
          <a:bodyPr wrap="none" rtlCol="0">
            <a:spAutoFit/>
          </a:bodyPr>
          <a:lstStyle/>
          <a:p>
            <a:r>
              <a:rPr lang="ja-JP" altLang="en-US" sz="2400" dirty="0"/>
              <a:t>膜</a:t>
            </a:r>
            <a:r>
              <a:rPr lang="ja-JP" altLang="en-US" sz="2400" dirty="0" smtClean="0"/>
              <a:t>厚誤差の</a:t>
            </a:r>
            <a:r>
              <a:rPr lang="en-US" altLang="ja-JP" sz="2400" dirty="0" smtClean="0">
                <a:latin typeface="Cambria Math" pitchFamily="18" charset="0"/>
                <a:ea typeface="Cambria Math" pitchFamily="18" charset="0"/>
              </a:rPr>
              <a:t>RMS=1.74</a:t>
            </a:r>
            <a:r>
              <a:rPr lang="el-GR" altLang="ja-JP" sz="2400" dirty="0" smtClean="0">
                <a:latin typeface="Cambria Math"/>
                <a:ea typeface="Cambria Math"/>
              </a:rPr>
              <a:t>μ</a:t>
            </a:r>
            <a:r>
              <a:rPr lang="en-US" altLang="ja-JP" sz="2400" dirty="0" smtClean="0">
                <a:latin typeface="Cambria Math"/>
                <a:ea typeface="Cambria Math"/>
              </a:rPr>
              <a:t>m</a:t>
            </a:r>
            <a:endParaRPr kumimoji="1" lang="ja-JP" altLang="en-US" sz="2400" dirty="0">
              <a:latin typeface="Cambria Math" pitchFamily="18" charset="0"/>
            </a:endParaRPr>
          </a:p>
        </p:txBody>
      </p:sp>
      <p:sp>
        <p:nvSpPr>
          <p:cNvPr id="22" name="テキスト ボックス 21"/>
          <p:cNvSpPr txBox="1"/>
          <p:nvPr/>
        </p:nvSpPr>
        <p:spPr>
          <a:xfrm>
            <a:off x="1043608" y="1340768"/>
            <a:ext cx="793807" cy="369332"/>
          </a:xfrm>
          <a:prstGeom prst="rect">
            <a:avLst/>
          </a:prstGeom>
          <a:noFill/>
        </p:spPr>
        <p:txBody>
          <a:bodyPr wrap="none" rtlCol="0">
            <a:spAutoFit/>
          </a:bodyPr>
          <a:lstStyle/>
          <a:p>
            <a:r>
              <a:rPr kumimoji="1" lang="ja-JP" altLang="en-US" dirty="0" smtClean="0"/>
              <a:t>塗料</a:t>
            </a:r>
            <a:r>
              <a:rPr kumimoji="1" lang="en-US" altLang="ja-JP" dirty="0" smtClean="0"/>
              <a:t>B</a:t>
            </a:r>
            <a:endParaRPr kumimoji="1" lang="ja-JP" altLang="en-US" dirty="0"/>
          </a:p>
        </p:txBody>
      </p:sp>
      <p:sp>
        <p:nvSpPr>
          <p:cNvPr id="24" name="テキスト ボックス 23"/>
          <p:cNvSpPr txBox="1"/>
          <p:nvPr/>
        </p:nvSpPr>
        <p:spPr>
          <a:xfrm>
            <a:off x="5553944" y="1403484"/>
            <a:ext cx="792205" cy="369332"/>
          </a:xfrm>
          <a:prstGeom prst="rect">
            <a:avLst/>
          </a:prstGeom>
          <a:noFill/>
        </p:spPr>
        <p:txBody>
          <a:bodyPr wrap="none" rtlCol="0">
            <a:spAutoFit/>
          </a:bodyPr>
          <a:lstStyle/>
          <a:p>
            <a:r>
              <a:rPr kumimoji="1" lang="ja-JP" altLang="en-US" dirty="0" smtClean="0"/>
              <a:t>塗料</a:t>
            </a:r>
            <a:r>
              <a:rPr kumimoji="1" lang="en-US" altLang="ja-JP" dirty="0" smtClean="0"/>
              <a:t>A</a:t>
            </a:r>
            <a:endParaRPr kumimoji="1" lang="ja-JP" altLang="en-US" dirty="0"/>
          </a:p>
        </p:txBody>
      </p:sp>
      <p:sp>
        <p:nvSpPr>
          <p:cNvPr id="25" name="テキスト ボックス 24"/>
          <p:cNvSpPr txBox="1"/>
          <p:nvPr/>
        </p:nvSpPr>
        <p:spPr>
          <a:xfrm>
            <a:off x="4355976" y="1774557"/>
            <a:ext cx="3682418" cy="646331"/>
          </a:xfrm>
          <a:prstGeom prst="rect">
            <a:avLst/>
          </a:prstGeom>
          <a:solidFill>
            <a:schemeClr val="bg1"/>
          </a:solidFill>
          <a:ln>
            <a:solidFill>
              <a:schemeClr val="tx1"/>
            </a:solidFill>
          </a:ln>
        </p:spPr>
        <p:txBody>
          <a:bodyPr wrap="none" rtlCol="0">
            <a:spAutoFit/>
          </a:bodyPr>
          <a:lstStyle/>
          <a:p>
            <a:r>
              <a:rPr kumimoji="1" lang="ja-JP" altLang="en-US" dirty="0" smtClean="0"/>
              <a:t>実験の都合上，異なる塗料を用いた</a:t>
            </a:r>
            <a:endParaRPr kumimoji="1" lang="en-US" altLang="ja-JP" dirty="0" smtClean="0"/>
          </a:p>
          <a:p>
            <a:r>
              <a:rPr lang="ja-JP" altLang="en-US" dirty="0"/>
              <a:t>直接の比較はできないことに注意</a:t>
            </a:r>
            <a:endParaRPr kumimoji="1" lang="ja-JP" altLang="en-US" dirty="0"/>
          </a:p>
        </p:txBody>
      </p:sp>
    </p:spTree>
    <p:extLst>
      <p:ext uri="{BB962C8B-B14F-4D97-AF65-F5344CB8AC3E}">
        <p14:creationId xmlns:p14="http://schemas.microsoft.com/office/powerpoint/2010/main" val="3738713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a:t>
            </a:r>
            <a:r>
              <a:rPr lang="ja-JP" altLang="en-US" dirty="0" smtClean="0"/>
              <a:t>解析結果　膜厚時刻歴</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93985" y="839490"/>
                <a:ext cx="863054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400" b="0" dirty="0" smtClean="0">
                    <a:latin typeface="Cambria Math"/>
                  </a:rPr>
                  <a:t>全体に精度が向上していることが確認できた</a:t>
                </a:r>
                <a:endParaRPr lang="en-US" altLang="ja-JP" sz="2400" b="0" dirty="0" smtClean="0">
                  <a:latin typeface="Cambria Math"/>
                </a:endParaRPr>
              </a:p>
              <a:p>
                <a:pPr lvl="1"/>
                <a14:m>
                  <m:oMath xmlns:m="http://schemas.openxmlformats.org/officeDocument/2006/math">
                    <m:r>
                      <a:rPr lang="en-US" altLang="ja-JP" sz="2400" b="0" i="1" smtClean="0">
                        <a:latin typeface="Cambria Math"/>
                      </a:rPr>
                      <m:t>𝛥</m:t>
                    </m:r>
                    <m:sSub>
                      <m:sSubPr>
                        <m:ctrlPr>
                          <a:rPr lang="en-US" altLang="ja-JP" sz="2400" b="0" i="1" smtClean="0">
                            <a:latin typeface="Cambria Math" panose="02040503050406030204" pitchFamily="18" charset="0"/>
                          </a:rPr>
                        </m:ctrlPr>
                      </m:sSubPr>
                      <m:e>
                        <m:r>
                          <a:rPr lang="en-US" altLang="ja-JP" sz="2400" b="0" i="1" smtClean="0">
                            <a:latin typeface="Cambria Math"/>
                          </a:rPr>
                          <m:t>𝜙</m:t>
                        </m:r>
                      </m:e>
                      <m:sub>
                        <m:r>
                          <m:rPr>
                            <m:sty m:val="p"/>
                          </m:rPr>
                          <a:rPr lang="en-US" altLang="ja-JP" sz="2400" b="0" i="0" smtClean="0">
                            <a:latin typeface="Cambria Math"/>
                          </a:rPr>
                          <m:t>app</m:t>
                        </m:r>
                      </m:sub>
                    </m:sSub>
                    <m:r>
                      <a:rPr lang="en-US" altLang="ja-JP" sz="2400" i="1">
                        <a:latin typeface="Cambria Math"/>
                        <a:ea typeface="Cambria Math"/>
                      </a:rPr>
                      <m:t>≥</m:t>
                    </m:r>
                    <m:r>
                      <m:rPr>
                        <m:nor/>
                      </m:rPr>
                      <a:rPr lang="en-US" altLang="ja-JP" sz="2400" b="0" i="0" dirty="0" smtClean="0"/>
                      <m:t>30</m:t>
                    </m:r>
                    <m:r>
                      <m:rPr>
                        <m:nor/>
                      </m:rPr>
                      <a:rPr lang="en-US" altLang="ja-JP" sz="2400" dirty="0"/>
                      <m:t>V</m:t>
                    </m:r>
                  </m:oMath>
                </a14:m>
                <a:r>
                  <a:rPr lang="ja-JP" altLang="en-US" sz="2400" dirty="0" smtClean="0"/>
                  <a:t>については実験結果をよく再現できた</a:t>
                </a:r>
                <a:endParaRPr lang="en-US" altLang="ja-JP" sz="2400" dirty="0"/>
              </a:p>
              <a:p>
                <a:pPr lvl="1"/>
                <a14:m>
                  <m:oMath xmlns:m="http://schemas.openxmlformats.org/officeDocument/2006/math">
                    <m:r>
                      <a:rPr lang="en-US" altLang="ja-JP" sz="2400" i="1">
                        <a:latin typeface="Cambria Math"/>
                      </a:rPr>
                      <m:t>𝛥</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app</m:t>
                        </m:r>
                      </m:sub>
                    </m:sSub>
                    <m:r>
                      <a:rPr lang="en-US" altLang="ja-JP" sz="2400" b="0" i="1" smtClean="0">
                        <a:latin typeface="Cambria Math"/>
                      </a:rPr>
                      <m:t>=</m:t>
                    </m:r>
                  </m:oMath>
                </a14:m>
                <a:r>
                  <a:rPr kumimoji="1" lang="en-US" altLang="ja-JP" sz="2400" dirty="0" smtClean="0"/>
                  <a:t>10V</a:t>
                </a:r>
                <a:r>
                  <a:rPr kumimoji="1" lang="ja-JP" altLang="en-US" sz="2400" dirty="0" smtClean="0"/>
                  <a:t>は</a:t>
                </a:r>
                <a:r>
                  <a:rPr lang="ja-JP" altLang="en-US" sz="2400" dirty="0"/>
                  <a:t>特</a:t>
                </a:r>
                <a:r>
                  <a:rPr lang="ja-JP" altLang="en-US" sz="2400" dirty="0" smtClean="0"/>
                  <a:t>に初期析出量の精度が不十分</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93985" y="839490"/>
                <a:ext cx="8630543" cy="5757862"/>
              </a:xfrm>
              <a:blipFill rotWithShape="1">
                <a:blip r:embed="rId3"/>
                <a:stretch>
                  <a:fillRect l="-204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29</a:t>
            </a:fld>
            <a:endParaRPr lang="ja-JP" altLang="en-US" dirty="0"/>
          </a:p>
        </p:txBody>
      </p:sp>
      <p:grpSp>
        <p:nvGrpSpPr>
          <p:cNvPr id="9" name="グループ化 8"/>
          <p:cNvGrpSpPr/>
          <p:nvPr/>
        </p:nvGrpSpPr>
        <p:grpSpPr>
          <a:xfrm>
            <a:off x="-108520" y="643370"/>
            <a:ext cx="5069562" cy="3761804"/>
            <a:chOff x="1301195" y="764704"/>
            <a:chExt cx="5069562" cy="376180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7" y="764704"/>
              <a:ext cx="4852260" cy="3465900"/>
            </a:xfrm>
            <a:prstGeom prst="rect">
              <a:avLst/>
            </a:prstGeom>
          </p:spPr>
        </p:pic>
        <p:sp>
          <p:nvSpPr>
            <p:cNvPr id="6" name="テキスト ボックス 5"/>
            <p:cNvSpPr txBox="1"/>
            <p:nvPr/>
          </p:nvSpPr>
          <p:spPr>
            <a:xfrm>
              <a:off x="1415261" y="1962318"/>
              <a:ext cx="492443" cy="598882"/>
            </a:xfrm>
            <a:prstGeom prst="rect">
              <a:avLst/>
            </a:prstGeom>
            <a:noFill/>
          </p:spPr>
          <p:txBody>
            <a:bodyPr vert="eaVert" wrap="none" rtlCol="0">
              <a:spAutoFit/>
            </a:bodyPr>
            <a:lstStyle/>
            <a:p>
              <a:r>
                <a:rPr kumimoji="1" lang="ja-JP" altLang="en-US" sz="2000" b="1" dirty="0" smtClean="0"/>
                <a:t>膜厚</a:t>
              </a:r>
              <a:endParaRPr kumimoji="1" lang="ja-JP" altLang="en-US" sz="2000" b="1" dirty="0"/>
            </a:p>
          </p:txBody>
        </p:sp>
        <mc:AlternateContent xmlns:mc="http://schemas.openxmlformats.org/markup-compatibility/2006" xmlns:a14="http://schemas.microsoft.com/office/drawing/2010/main">
          <mc:Choice Requires="a14">
            <p:sp>
              <p:nvSpPr>
                <p:cNvPr id="7" name="テキスト ボックス 6"/>
                <p:cNvSpPr txBox="1"/>
                <p:nvPr/>
              </p:nvSpPr>
              <p:spPr>
                <a:xfrm>
                  <a:off x="1301195" y="2452826"/>
                  <a:ext cx="750525"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2000" b="1" i="1" smtClean="0">
                            <a:latin typeface="Cambria Math"/>
                          </a:rPr>
                          <m:t>(</m:t>
                        </m:r>
                        <m:r>
                          <a:rPr kumimoji="1" lang="en-US" altLang="ja-JP" sz="2000" b="1" i="1" smtClean="0">
                            <a:latin typeface="Cambria Math"/>
                          </a:rPr>
                          <m:t>𝒉</m:t>
                        </m:r>
                        <m:r>
                          <a:rPr kumimoji="1" lang="en-US" altLang="ja-JP" sz="2000" b="1" i="1" smtClean="0">
                            <a:latin typeface="Cambria Math"/>
                          </a:rPr>
                          <m:t>)</m:t>
                        </m:r>
                      </m:oMath>
                    </m:oMathPara>
                  </a14:m>
                  <a:endParaRPr kumimoji="1" lang="en-US" altLang="ja-JP" sz="2000" b="1" dirty="0" smtClean="0"/>
                </a:p>
                <a:p>
                  <a:pPr algn="ctr"/>
                  <a:r>
                    <a:rPr kumimoji="1" lang="en-US" altLang="ja-JP" sz="2000" b="1" dirty="0" smtClean="0"/>
                    <a:t>[</a:t>
                  </a:r>
                  <a14:m>
                    <m:oMath xmlns:m="http://schemas.openxmlformats.org/officeDocument/2006/math">
                      <m:r>
                        <a:rPr kumimoji="1" lang="ja-JP" altLang="en-US" sz="2000" b="1" i="0" smtClean="0">
                          <a:latin typeface="Cambria Math"/>
                        </a:rPr>
                        <m:t>𝛍</m:t>
                      </m:r>
                      <m:r>
                        <a:rPr kumimoji="1" lang="en-US" altLang="ja-JP" sz="2000" b="1" i="0" smtClean="0">
                          <a:latin typeface="Cambria Math"/>
                        </a:rPr>
                        <m:t>𝐦</m:t>
                      </m:r>
                    </m:oMath>
                  </a14:m>
                  <a:r>
                    <a:rPr kumimoji="1" lang="en-US" altLang="ja-JP" sz="2000" b="1" dirty="0" smtClean="0"/>
                    <a:t>]</a:t>
                  </a:r>
                  <a:endParaRPr kumimoji="1" lang="ja-JP" altLang="en-US" sz="20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301195" y="2452826"/>
                  <a:ext cx="750525" cy="707886"/>
                </a:xfrm>
                <a:prstGeom prst="rect">
                  <a:avLst/>
                </a:prstGeom>
                <a:blipFill rotWithShape="1">
                  <a:blip r:embed="rId5"/>
                  <a:stretch>
                    <a:fillRect l="-8065" r="-8871"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029387" y="4126398"/>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029387" y="4126398"/>
                  <a:ext cx="1301959" cy="400110"/>
                </a:xfrm>
                <a:prstGeom prst="rect">
                  <a:avLst/>
                </a:prstGeom>
                <a:blipFill rotWithShape="1">
                  <a:blip r:embed="rId6"/>
                  <a:stretch>
                    <a:fillRect l="-5164" t="-10606" r="-5634" b="-25758"/>
                  </a:stretch>
                </a:blipFill>
              </p:spPr>
              <p:txBody>
                <a:bodyPr/>
                <a:lstStyle/>
                <a:p>
                  <a:r>
                    <a:rPr lang="ja-JP" altLang="en-US">
                      <a:noFill/>
                    </a:rPr>
                    <a:t> </a:t>
                  </a:r>
                </a:p>
              </p:txBody>
            </p:sp>
          </mc:Fallback>
        </mc:AlternateContent>
      </p:grpSp>
      <p:sp>
        <p:nvSpPr>
          <p:cNvPr id="10" name="テキスト ボックス 9"/>
          <p:cNvSpPr txBox="1"/>
          <p:nvPr/>
        </p:nvSpPr>
        <p:spPr>
          <a:xfrm>
            <a:off x="971600" y="908720"/>
            <a:ext cx="1431802" cy="400110"/>
          </a:xfrm>
          <a:prstGeom prst="rect">
            <a:avLst/>
          </a:prstGeom>
          <a:noFill/>
        </p:spPr>
        <p:txBody>
          <a:bodyPr wrap="none" rtlCol="0">
            <a:spAutoFit/>
          </a:bodyPr>
          <a:lstStyle/>
          <a:p>
            <a:r>
              <a:rPr kumimoji="1" lang="ja-JP" altLang="en-US" sz="2000" b="1" dirty="0" smtClean="0"/>
              <a:t>提案モデル</a:t>
            </a:r>
            <a:endParaRPr kumimoji="1" lang="ja-JP" altLang="en-US" sz="2000" b="1" dirty="0"/>
          </a:p>
        </p:txBody>
      </p:sp>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04048" y="765088"/>
            <a:ext cx="3458881" cy="3348000"/>
          </a:xfrm>
          <a:prstGeom prst="rect">
            <a:avLst/>
          </a:prstGeom>
        </p:spPr>
      </p:pic>
      <mc:AlternateContent xmlns:mc="http://schemas.openxmlformats.org/markup-compatibility/2006" xmlns:a14="http://schemas.microsoft.com/office/drawing/2010/main">
        <mc:Choice Requires="a14">
          <p:sp>
            <p:nvSpPr>
              <p:cNvPr id="12" name="テキスト ボックス 11"/>
              <p:cNvSpPr txBox="1"/>
              <p:nvPr/>
            </p:nvSpPr>
            <p:spPr>
              <a:xfrm>
                <a:off x="6156176" y="3913033"/>
                <a:ext cx="1301959" cy="400110"/>
              </a:xfrm>
              <a:prstGeom prst="rect">
                <a:avLst/>
              </a:prstGeom>
              <a:solidFill>
                <a:schemeClr val="bg1"/>
              </a:solid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156176" y="3913033"/>
                <a:ext cx="1301959" cy="400110"/>
              </a:xfrm>
              <a:prstGeom prst="rect">
                <a:avLst/>
              </a:prstGeom>
              <a:blipFill rotWithShape="1">
                <a:blip r:embed="rId8"/>
                <a:stretch>
                  <a:fillRect l="-5164" t="-10606" r="-5634" b="-25758"/>
                </a:stretch>
              </a:blipFill>
            </p:spPr>
            <p:txBody>
              <a:bodyPr/>
              <a:lstStyle/>
              <a:p>
                <a:r>
                  <a:rPr lang="ja-JP" altLang="en-US">
                    <a:noFill/>
                  </a:rPr>
                  <a:t> </a:t>
                </a:r>
              </a:p>
            </p:txBody>
          </p:sp>
        </mc:Fallback>
      </mc:AlternateContent>
      <p:sp>
        <p:nvSpPr>
          <p:cNvPr id="13" name="テキスト ボックス 12"/>
          <p:cNvSpPr txBox="1"/>
          <p:nvPr/>
        </p:nvSpPr>
        <p:spPr>
          <a:xfrm>
            <a:off x="5516462" y="940658"/>
            <a:ext cx="1431802" cy="400110"/>
          </a:xfrm>
          <a:prstGeom prst="rect">
            <a:avLst/>
          </a:prstGeom>
          <a:noFill/>
        </p:spPr>
        <p:txBody>
          <a:bodyPr wrap="none" rtlCol="0">
            <a:spAutoFit/>
          </a:bodyPr>
          <a:lstStyle/>
          <a:p>
            <a:r>
              <a:rPr kumimoji="1" lang="ja-JP" altLang="en-US" sz="2000" b="1" dirty="0" smtClean="0"/>
              <a:t>従来モデル</a:t>
            </a:r>
            <a:endParaRPr kumimoji="1" lang="ja-JP" altLang="en-US" sz="2000" b="1" dirty="0"/>
          </a:p>
        </p:txBody>
      </p:sp>
      <p:sp>
        <p:nvSpPr>
          <p:cNvPr id="14" name="テキスト ボックス 13"/>
          <p:cNvSpPr txBox="1"/>
          <p:nvPr/>
        </p:nvSpPr>
        <p:spPr>
          <a:xfrm>
            <a:off x="8316416" y="765088"/>
            <a:ext cx="676788" cy="369332"/>
          </a:xfrm>
          <a:prstGeom prst="rect">
            <a:avLst/>
          </a:prstGeom>
          <a:noFill/>
          <a:ln>
            <a:solidFill>
              <a:srgbClr val="FF0000"/>
            </a:solidFill>
          </a:ln>
        </p:spPr>
        <p:txBody>
          <a:bodyPr wrap="none" rtlCol="0">
            <a:spAutoFit/>
          </a:bodyPr>
          <a:lstStyle/>
          <a:p>
            <a:r>
              <a:rPr kumimoji="1" lang="en-US" altLang="ja-JP" dirty="0" smtClean="0"/>
              <a:t>250V</a:t>
            </a:r>
            <a:endParaRPr kumimoji="1" lang="ja-JP" altLang="en-US" dirty="0"/>
          </a:p>
        </p:txBody>
      </p:sp>
      <p:sp>
        <p:nvSpPr>
          <p:cNvPr id="15" name="テキスト ボックス 14"/>
          <p:cNvSpPr txBox="1"/>
          <p:nvPr/>
        </p:nvSpPr>
        <p:spPr>
          <a:xfrm>
            <a:off x="8316416" y="2637296"/>
            <a:ext cx="561372" cy="369332"/>
          </a:xfrm>
          <a:prstGeom prst="rect">
            <a:avLst/>
          </a:prstGeom>
          <a:noFill/>
          <a:ln>
            <a:solidFill>
              <a:srgbClr val="F62291"/>
            </a:solidFill>
          </a:ln>
        </p:spPr>
        <p:txBody>
          <a:bodyPr wrap="none" rtlCol="0">
            <a:spAutoFit/>
          </a:bodyPr>
          <a:lstStyle/>
          <a:p>
            <a:r>
              <a:rPr kumimoji="1" lang="en-US" altLang="ja-JP" dirty="0" smtClean="0"/>
              <a:t>50V</a:t>
            </a:r>
            <a:endParaRPr kumimoji="1" lang="ja-JP" altLang="en-US" dirty="0"/>
          </a:p>
        </p:txBody>
      </p:sp>
      <p:sp>
        <p:nvSpPr>
          <p:cNvPr id="16" name="テキスト ボックス 15"/>
          <p:cNvSpPr txBox="1"/>
          <p:nvPr/>
        </p:nvSpPr>
        <p:spPr>
          <a:xfrm>
            <a:off x="8316416" y="2205248"/>
            <a:ext cx="676788" cy="369332"/>
          </a:xfrm>
          <a:prstGeom prst="rect">
            <a:avLst/>
          </a:prstGeom>
          <a:noFill/>
          <a:ln>
            <a:solidFill>
              <a:srgbClr val="0070C0"/>
            </a:solidFill>
          </a:ln>
        </p:spPr>
        <p:txBody>
          <a:bodyPr wrap="none" rtlCol="0">
            <a:spAutoFit/>
          </a:bodyPr>
          <a:lstStyle/>
          <a:p>
            <a:r>
              <a:rPr lang="en-US" altLang="ja-JP" dirty="0" smtClean="0"/>
              <a:t>1</a:t>
            </a:r>
            <a:r>
              <a:rPr lang="en-US" altLang="ja-JP" dirty="0"/>
              <a:t>0</a:t>
            </a:r>
            <a:r>
              <a:rPr kumimoji="1" lang="en-US" altLang="ja-JP" dirty="0" smtClean="0"/>
              <a:t>0V</a:t>
            </a:r>
            <a:endParaRPr kumimoji="1" lang="ja-JP" altLang="en-US" dirty="0"/>
          </a:p>
        </p:txBody>
      </p:sp>
      <p:sp>
        <p:nvSpPr>
          <p:cNvPr id="17" name="テキスト ボックス 16"/>
          <p:cNvSpPr txBox="1"/>
          <p:nvPr/>
        </p:nvSpPr>
        <p:spPr>
          <a:xfrm>
            <a:off x="8316416" y="3501392"/>
            <a:ext cx="561372" cy="369332"/>
          </a:xfrm>
          <a:prstGeom prst="rect">
            <a:avLst/>
          </a:prstGeom>
          <a:noFill/>
          <a:ln>
            <a:solidFill>
              <a:srgbClr val="FFFF00"/>
            </a:solidFill>
          </a:ln>
        </p:spPr>
        <p:txBody>
          <a:bodyPr wrap="none" rtlCol="0">
            <a:spAutoFit/>
          </a:bodyPr>
          <a:lstStyle/>
          <a:p>
            <a:r>
              <a:rPr lang="en-US" altLang="ja-JP" dirty="0" smtClean="0"/>
              <a:t>1</a:t>
            </a:r>
            <a:r>
              <a:rPr kumimoji="1" lang="en-US" altLang="ja-JP" dirty="0" smtClean="0"/>
              <a:t>0V</a:t>
            </a:r>
            <a:endParaRPr kumimoji="1" lang="ja-JP" altLang="en-US" dirty="0"/>
          </a:p>
        </p:txBody>
      </p:sp>
      <p:sp>
        <p:nvSpPr>
          <p:cNvPr id="18" name="テキスト ボックス 17"/>
          <p:cNvSpPr txBox="1"/>
          <p:nvPr/>
        </p:nvSpPr>
        <p:spPr>
          <a:xfrm>
            <a:off x="8316416" y="3069344"/>
            <a:ext cx="561372" cy="369332"/>
          </a:xfrm>
          <a:prstGeom prst="rect">
            <a:avLst/>
          </a:prstGeom>
          <a:noFill/>
          <a:ln>
            <a:solidFill>
              <a:srgbClr val="00B0F0"/>
            </a:solidFill>
          </a:ln>
        </p:spPr>
        <p:txBody>
          <a:bodyPr wrap="none" rtlCol="0">
            <a:spAutoFit/>
          </a:bodyPr>
          <a:lstStyle/>
          <a:p>
            <a:r>
              <a:rPr lang="en-US" altLang="ja-JP" dirty="0"/>
              <a:t>3</a:t>
            </a:r>
            <a:r>
              <a:rPr kumimoji="1" lang="en-US" altLang="ja-JP" dirty="0" smtClean="0"/>
              <a:t>0V</a:t>
            </a:r>
            <a:endParaRPr kumimoji="1" lang="ja-JP" altLang="en-US" dirty="0"/>
          </a:p>
        </p:txBody>
      </p:sp>
      <p:sp>
        <p:nvSpPr>
          <p:cNvPr id="19" name="テキスト ボックス 18"/>
          <p:cNvSpPr txBox="1"/>
          <p:nvPr/>
        </p:nvSpPr>
        <p:spPr>
          <a:xfrm>
            <a:off x="8316416" y="1773200"/>
            <a:ext cx="676788" cy="369332"/>
          </a:xfrm>
          <a:prstGeom prst="rect">
            <a:avLst/>
          </a:prstGeom>
          <a:noFill/>
          <a:ln>
            <a:solidFill>
              <a:srgbClr val="92D050"/>
            </a:solidFill>
          </a:ln>
        </p:spPr>
        <p:txBody>
          <a:bodyPr wrap="none" rtlCol="0">
            <a:spAutoFit/>
          </a:bodyPr>
          <a:lstStyle/>
          <a:p>
            <a:r>
              <a:rPr lang="en-US" altLang="ja-JP" dirty="0"/>
              <a:t>1</a:t>
            </a:r>
            <a:r>
              <a:rPr kumimoji="1" lang="en-US" altLang="ja-JP" dirty="0" smtClean="0"/>
              <a:t>50V</a:t>
            </a:r>
            <a:endParaRPr kumimoji="1" lang="ja-JP" altLang="en-US" dirty="0"/>
          </a:p>
        </p:txBody>
      </p:sp>
      <p:sp>
        <p:nvSpPr>
          <p:cNvPr id="20" name="テキスト ボックス 19"/>
          <p:cNvSpPr txBox="1"/>
          <p:nvPr/>
        </p:nvSpPr>
        <p:spPr>
          <a:xfrm>
            <a:off x="3851920" y="3717032"/>
            <a:ext cx="1752403" cy="646331"/>
          </a:xfrm>
          <a:prstGeom prst="rect">
            <a:avLst/>
          </a:prstGeom>
          <a:noFill/>
          <a:ln>
            <a:solidFill>
              <a:schemeClr val="tx1"/>
            </a:solidFill>
          </a:ln>
        </p:spPr>
        <p:txBody>
          <a:bodyPr wrap="none" rtlCol="0">
            <a:spAutoFit/>
          </a:bodyPr>
          <a:lstStyle/>
          <a:p>
            <a:r>
              <a:rPr kumimoji="1" lang="ja-JP" altLang="en-US" dirty="0" smtClean="0"/>
              <a:t>点：  実験データ</a:t>
            </a:r>
            <a:endParaRPr kumimoji="1" lang="en-US" altLang="ja-JP" dirty="0" smtClean="0"/>
          </a:p>
          <a:p>
            <a:r>
              <a:rPr lang="ja-JP" altLang="en-US" dirty="0" smtClean="0"/>
              <a:t>実線：解析結果</a:t>
            </a:r>
            <a:endParaRPr kumimoji="1" lang="ja-JP" altLang="en-US" dirty="0"/>
          </a:p>
        </p:txBody>
      </p:sp>
      <p:sp>
        <p:nvSpPr>
          <p:cNvPr id="21" name="正方形/長方形 20"/>
          <p:cNvSpPr/>
          <p:nvPr/>
        </p:nvSpPr>
        <p:spPr>
          <a:xfrm>
            <a:off x="395536" y="4335487"/>
            <a:ext cx="3557384" cy="461665"/>
          </a:xfrm>
          <a:prstGeom prst="rect">
            <a:avLst/>
          </a:prstGeom>
        </p:spPr>
        <p:txBody>
          <a:bodyPr wrap="none">
            <a:spAutoFit/>
          </a:bodyPr>
          <a:lstStyle/>
          <a:p>
            <a:r>
              <a:rPr lang="ja-JP" altLang="en-US" sz="2400" dirty="0"/>
              <a:t>膜</a:t>
            </a:r>
            <a:r>
              <a:rPr lang="ja-JP" altLang="en-US" sz="2400" dirty="0" smtClean="0"/>
              <a:t>厚</a:t>
            </a:r>
            <a:r>
              <a:rPr lang="ja-JP" altLang="en-US" sz="2400" dirty="0"/>
              <a:t>誤差</a:t>
            </a:r>
            <a:r>
              <a:rPr lang="ja-JP" altLang="en-US" sz="2400" dirty="0" smtClean="0"/>
              <a:t>の</a:t>
            </a:r>
            <a:r>
              <a:rPr lang="en-US" altLang="ja-JP" sz="2400" dirty="0" smtClean="0"/>
              <a:t>RMS</a:t>
            </a:r>
            <a:r>
              <a:rPr lang="en-US" altLang="ja-JP" sz="2400" dirty="0" smtClean="0">
                <a:latin typeface="Cambria Math" pitchFamily="18" charset="0"/>
                <a:ea typeface="Cambria Math" pitchFamily="18" charset="0"/>
              </a:rPr>
              <a:t>=0.75</a:t>
            </a:r>
            <a:r>
              <a:rPr lang="el-GR" altLang="ja-JP" sz="2400" dirty="0" smtClean="0">
                <a:latin typeface="Cambria Math"/>
                <a:ea typeface="Cambria Math"/>
              </a:rPr>
              <a:t>μ</a:t>
            </a:r>
            <a:r>
              <a:rPr lang="en-US" altLang="ja-JP" sz="2400" dirty="0">
                <a:latin typeface="Cambria Math"/>
                <a:ea typeface="Cambria Math"/>
              </a:rPr>
              <a:t>m</a:t>
            </a:r>
            <a:endParaRPr lang="ja-JP" altLang="en-US" sz="2400" dirty="0"/>
          </a:p>
        </p:txBody>
      </p:sp>
      <p:sp>
        <p:nvSpPr>
          <p:cNvPr id="23" name="テキスト ボックス 22"/>
          <p:cNvSpPr txBox="1"/>
          <p:nvPr/>
        </p:nvSpPr>
        <p:spPr>
          <a:xfrm>
            <a:off x="5004048" y="4365104"/>
            <a:ext cx="3544560" cy="461665"/>
          </a:xfrm>
          <a:prstGeom prst="rect">
            <a:avLst/>
          </a:prstGeom>
          <a:noFill/>
        </p:spPr>
        <p:txBody>
          <a:bodyPr wrap="none" rtlCol="0">
            <a:spAutoFit/>
          </a:bodyPr>
          <a:lstStyle/>
          <a:p>
            <a:r>
              <a:rPr lang="ja-JP" altLang="en-US" sz="2400" dirty="0"/>
              <a:t>膜</a:t>
            </a:r>
            <a:r>
              <a:rPr lang="ja-JP" altLang="en-US" sz="2400" dirty="0" smtClean="0"/>
              <a:t>厚誤差の</a:t>
            </a:r>
            <a:r>
              <a:rPr lang="en-US" altLang="ja-JP" sz="2400" dirty="0" smtClean="0">
                <a:latin typeface="Cambria Math" pitchFamily="18" charset="0"/>
                <a:ea typeface="Cambria Math" pitchFamily="18" charset="0"/>
              </a:rPr>
              <a:t>RMS=1.74</a:t>
            </a:r>
            <a:r>
              <a:rPr lang="el-GR" altLang="ja-JP" sz="2400" dirty="0" smtClean="0">
                <a:latin typeface="Cambria Math"/>
                <a:ea typeface="Cambria Math"/>
              </a:rPr>
              <a:t>μ</a:t>
            </a:r>
            <a:r>
              <a:rPr lang="en-US" altLang="ja-JP" sz="2400" dirty="0" smtClean="0">
                <a:latin typeface="Cambria Math"/>
                <a:ea typeface="Cambria Math"/>
              </a:rPr>
              <a:t>m</a:t>
            </a:r>
            <a:endParaRPr kumimoji="1" lang="ja-JP" altLang="en-US" sz="2400" dirty="0">
              <a:latin typeface="Cambria Math" pitchFamily="18" charset="0"/>
            </a:endParaRPr>
          </a:p>
        </p:txBody>
      </p:sp>
      <p:sp>
        <p:nvSpPr>
          <p:cNvPr id="22" name="テキスト ボックス 21"/>
          <p:cNvSpPr txBox="1"/>
          <p:nvPr/>
        </p:nvSpPr>
        <p:spPr>
          <a:xfrm>
            <a:off x="1043608" y="1340768"/>
            <a:ext cx="793807" cy="369332"/>
          </a:xfrm>
          <a:prstGeom prst="rect">
            <a:avLst/>
          </a:prstGeom>
          <a:noFill/>
        </p:spPr>
        <p:txBody>
          <a:bodyPr wrap="none" rtlCol="0">
            <a:spAutoFit/>
          </a:bodyPr>
          <a:lstStyle/>
          <a:p>
            <a:r>
              <a:rPr kumimoji="1" lang="ja-JP" altLang="en-US" dirty="0" smtClean="0"/>
              <a:t>塗料</a:t>
            </a:r>
            <a:r>
              <a:rPr kumimoji="1" lang="en-US" altLang="ja-JP" dirty="0" smtClean="0"/>
              <a:t>B</a:t>
            </a:r>
            <a:endParaRPr kumimoji="1" lang="ja-JP" altLang="en-US" dirty="0"/>
          </a:p>
        </p:txBody>
      </p:sp>
      <p:sp>
        <p:nvSpPr>
          <p:cNvPr id="24" name="テキスト ボックス 23"/>
          <p:cNvSpPr txBox="1"/>
          <p:nvPr/>
        </p:nvSpPr>
        <p:spPr>
          <a:xfrm>
            <a:off x="5553944" y="1403484"/>
            <a:ext cx="792205" cy="369332"/>
          </a:xfrm>
          <a:prstGeom prst="rect">
            <a:avLst/>
          </a:prstGeom>
          <a:noFill/>
        </p:spPr>
        <p:txBody>
          <a:bodyPr wrap="none" rtlCol="0">
            <a:spAutoFit/>
          </a:bodyPr>
          <a:lstStyle/>
          <a:p>
            <a:r>
              <a:rPr kumimoji="1" lang="ja-JP" altLang="en-US" dirty="0" smtClean="0"/>
              <a:t>塗料</a:t>
            </a:r>
            <a:r>
              <a:rPr kumimoji="1" lang="en-US" altLang="ja-JP" dirty="0" smtClean="0"/>
              <a:t>A</a:t>
            </a:r>
            <a:endParaRPr kumimoji="1" lang="ja-JP" altLang="en-US" dirty="0"/>
          </a:p>
        </p:txBody>
      </p:sp>
    </p:spTree>
    <p:extLst>
      <p:ext uri="{BB962C8B-B14F-4D97-AF65-F5344CB8AC3E}">
        <p14:creationId xmlns:p14="http://schemas.microsoft.com/office/powerpoint/2010/main" val="3738713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4129186"/>
            <a:ext cx="8712968" cy="2900214"/>
          </a:xfrm>
        </p:spPr>
        <p:txBody>
          <a:bodyPr/>
          <a:lstStyle/>
          <a:p>
            <a:r>
              <a:rPr lang="ja-JP" altLang="en-US" dirty="0" smtClean="0"/>
              <a:t>塗料中の</a:t>
            </a:r>
            <a:r>
              <a:rPr lang="ja-JP" altLang="en-US" dirty="0"/>
              <a:t>電場</a:t>
            </a:r>
            <a:r>
              <a:rPr lang="ja-JP" altLang="en-US" dirty="0" smtClean="0"/>
              <a:t>解析を行う</a:t>
            </a:r>
            <a:endParaRPr lang="en-US" altLang="ja-JP" dirty="0" smtClean="0"/>
          </a:p>
          <a:p>
            <a:r>
              <a:rPr lang="ja-JP" altLang="en-US" dirty="0" smtClean="0"/>
              <a:t>カソードの電流</a:t>
            </a:r>
            <a:r>
              <a:rPr lang="ja-JP" altLang="en-US" dirty="0"/>
              <a:t>密度から析出量を</a:t>
            </a:r>
            <a:r>
              <a:rPr lang="ja-JP" altLang="en-US" dirty="0" smtClean="0"/>
              <a:t>計算</a:t>
            </a:r>
            <a:endParaRPr lang="en-US" altLang="ja-JP" dirty="0" smtClean="0"/>
          </a:p>
          <a:p>
            <a:r>
              <a:rPr lang="ja-JP" altLang="en-US" dirty="0"/>
              <a:t>塗膜の電気抵抗などを</a:t>
            </a:r>
            <a:r>
              <a:rPr lang="ja-JP" altLang="en-US" dirty="0" smtClean="0"/>
              <a:t>境界</a:t>
            </a:r>
            <a:r>
              <a:rPr lang="ja-JP" altLang="en-US" dirty="0"/>
              <a:t>条件と</a:t>
            </a:r>
            <a:r>
              <a:rPr lang="ja-JP" altLang="en-US" dirty="0" smtClean="0"/>
              <a:t>して与える</a:t>
            </a:r>
            <a:endParaRPr lang="en-US" altLang="ja-JP" dirty="0"/>
          </a:p>
          <a:p>
            <a:endParaRPr lang="en-US" altLang="ja-JP" dirty="0" smtClean="0"/>
          </a:p>
          <a:p>
            <a:pPr marL="457200" lvl="1" indent="0">
              <a:buNone/>
            </a:pPr>
            <a:endParaRPr lang="en-US" altLang="ja-JP" dirty="0"/>
          </a:p>
          <a:p>
            <a:pPr marL="457200" lvl="1" indent="0">
              <a:buNone/>
            </a:pPr>
            <a:endParaRPr lang="en-US" altLang="ja-JP" dirty="0" smtClean="0"/>
          </a:p>
          <a:p>
            <a:pPr marL="457200" lvl="1" indent="0">
              <a:buNone/>
            </a:pPr>
            <a:endParaRPr lang="en-US" altLang="ja-JP" dirty="0"/>
          </a:p>
          <a:p>
            <a:pPr marL="457200" lvl="1" indent="0">
              <a:buNone/>
            </a:pPr>
            <a:endParaRPr lang="en-US" altLang="ja-JP" dirty="0" smtClean="0"/>
          </a:p>
          <a:p>
            <a:pPr marL="457200" lvl="1" indent="0">
              <a:buNone/>
            </a:pPr>
            <a:endParaRPr lang="en-US" altLang="ja-JP" dirty="0"/>
          </a:p>
          <a:p>
            <a:pPr marL="457200" lvl="1" indent="0">
              <a:buNone/>
            </a:pPr>
            <a:endParaRPr lang="en-US" altLang="ja-JP" sz="1400" b="1" dirty="0" smtClean="0">
              <a:solidFill>
                <a:srgbClr val="004A82"/>
              </a:solidFill>
            </a:endParaRPr>
          </a:p>
          <a:p>
            <a:pPr marL="457200" lvl="1" indent="0">
              <a:buNone/>
            </a:pPr>
            <a:endParaRPr lang="en-US" altLang="ja-JP" sz="1400" b="1" dirty="0">
              <a:solidFill>
                <a:srgbClr val="004A82"/>
              </a:solidFill>
            </a:endParaRPr>
          </a:p>
          <a:p>
            <a:endParaRPr lang="en-US" altLang="ja-JP" dirty="0" smtClean="0"/>
          </a:p>
          <a:p>
            <a:endParaRPr lang="en-US" altLang="ja-JP" dirty="0"/>
          </a:p>
          <a:p>
            <a:endParaRPr lang="en-US" altLang="ja-JP" sz="3600" dirty="0" smtClean="0"/>
          </a:p>
          <a:p>
            <a:endParaRPr lang="en-US" altLang="ja-JP" sz="3600" dirty="0" smtClean="0"/>
          </a:p>
        </p:txBody>
      </p:sp>
      <p:grpSp>
        <p:nvGrpSpPr>
          <p:cNvPr id="6" name="グループ化 5"/>
          <p:cNvGrpSpPr/>
          <p:nvPr/>
        </p:nvGrpSpPr>
        <p:grpSpPr>
          <a:xfrm>
            <a:off x="2123728" y="836712"/>
            <a:ext cx="4968552" cy="2736304"/>
            <a:chOff x="107504" y="980728"/>
            <a:chExt cx="3459935" cy="1801941"/>
          </a:xfrm>
        </p:grpSpPr>
        <p:sp>
          <p:nvSpPr>
            <p:cNvPr id="16" name="正方形/長方形 15"/>
            <p:cNvSpPr/>
            <p:nvPr/>
          </p:nvSpPr>
          <p:spPr>
            <a:xfrm>
              <a:off x="107505" y="1700808"/>
              <a:ext cx="3459934" cy="1081861"/>
            </a:xfrm>
            <a:prstGeom prst="rect">
              <a:avLst/>
            </a:prstGeom>
            <a:solidFill>
              <a:srgbClr val="D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3567439"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7504"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07505" y="2782669"/>
              <a:ext cx="345993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75043" y="1728895"/>
              <a:ext cx="84045"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1691680" y="98072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1829088" y="1133128"/>
              <a:ext cx="0"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endCxn id="31" idx="0"/>
            </p:cNvCxnSpPr>
            <p:nvPr/>
          </p:nvCxnSpPr>
          <p:spPr>
            <a:xfrm rot="10800000" flipV="1">
              <a:off x="617066" y="1232755"/>
              <a:ext cx="1074614" cy="4961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2555776" y="2051556"/>
              <a:ext cx="432048" cy="297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カギ線コネクタ 35"/>
            <p:cNvCxnSpPr/>
            <p:nvPr/>
          </p:nvCxnSpPr>
          <p:spPr>
            <a:xfrm rot="16200000" flipH="1">
              <a:off x="1850103" y="1211740"/>
              <a:ext cx="818800" cy="860831"/>
            </a:xfrm>
            <a:prstGeom prst="bentConnector3">
              <a:avLst>
                <a:gd name="adj1" fmla="val -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0" y="71984"/>
            <a:ext cx="9144000" cy="620712"/>
          </a:xfrm>
        </p:spPr>
        <p:txBody>
          <a:bodyPr/>
          <a:lstStyle/>
          <a:p>
            <a:r>
              <a:rPr kumimoji="1" lang="ja-JP" altLang="en-US" dirty="0" smtClean="0"/>
              <a:t>電着塗装シミュレーションの概要</a:t>
            </a:r>
            <a:endParaRPr kumimoji="1" lang="ja-JP" altLang="en-US" dirty="0"/>
          </a:p>
        </p:txBody>
      </p:sp>
      <p:sp>
        <p:nvSpPr>
          <p:cNvPr id="4" name="スライド番号プレースホルダー 3"/>
          <p:cNvSpPr>
            <a:spLocks noGrp="1"/>
          </p:cNvSpPr>
          <p:nvPr>
            <p:ph type="sldNum" sz="quarter" idx="4"/>
          </p:nvPr>
        </p:nvSpPr>
        <p:spPr>
          <a:xfrm>
            <a:off x="4037625" y="6616408"/>
            <a:ext cx="1054894" cy="196968"/>
          </a:xfrm>
        </p:spPr>
        <p:txBody>
          <a:bodyPr/>
          <a:lstStyle/>
          <a:p>
            <a:r>
              <a:rPr lang="en-US" altLang="ja-JP" dirty="0" smtClean="0"/>
              <a:t>P. </a:t>
            </a:r>
            <a:fld id="{F8FDF831-B0A3-4B44-A20D-7581D5587101}" type="slidenum">
              <a:rPr lang="ja-JP" altLang="en-US" smtClean="0"/>
              <a:pPr/>
              <a:t>3</a:t>
            </a:fld>
            <a:endParaRPr lang="ja-JP" altLang="en-US"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3195024" y="2329716"/>
                <a:ext cx="159300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b="0" i="1" smtClean="0">
                              <a:solidFill>
                                <a:srgbClr val="C00000"/>
                              </a:solidFill>
                              <a:latin typeface="Cambria Math" panose="02040503050406030204" pitchFamily="18" charset="0"/>
                            </a:rPr>
                          </m:ctrlPr>
                        </m:sSupPr>
                        <m:e>
                          <m:r>
                            <a:rPr kumimoji="1" lang="ja-JP" altLang="en-US" sz="2800" i="1" smtClean="0">
                              <a:solidFill>
                                <a:srgbClr val="C00000"/>
                              </a:solidFill>
                              <a:latin typeface="Cambria Math"/>
                            </a:rPr>
                            <m:t>𝛻</m:t>
                          </m:r>
                        </m:e>
                        <m:sup>
                          <m:r>
                            <a:rPr kumimoji="1" lang="en-US" altLang="ja-JP" sz="2800" b="0" i="1" smtClean="0">
                              <a:solidFill>
                                <a:srgbClr val="C00000"/>
                              </a:solidFill>
                              <a:latin typeface="Cambria Math"/>
                            </a:rPr>
                            <m:t>2</m:t>
                          </m:r>
                        </m:sup>
                      </m:sSup>
                      <m:r>
                        <a:rPr kumimoji="1" lang="en-US" altLang="ja-JP" sz="2800" b="0" i="1" smtClean="0">
                          <a:solidFill>
                            <a:srgbClr val="C00000"/>
                          </a:solidFill>
                          <a:latin typeface="Cambria Math"/>
                        </a:rPr>
                        <m:t>𝜙</m:t>
                      </m:r>
                      <m:r>
                        <a:rPr kumimoji="1" lang="en-US" altLang="ja-JP" sz="2800" b="0" i="1" smtClean="0">
                          <a:solidFill>
                            <a:srgbClr val="C00000"/>
                          </a:solidFill>
                          <a:latin typeface="Cambria Math"/>
                        </a:rPr>
                        <m:t>=0</m:t>
                      </m:r>
                    </m:oMath>
                  </m:oMathPara>
                </a14:m>
                <a:endParaRPr kumimoji="1" lang="ja-JP" altLang="en-US" sz="2800" dirty="0">
                  <a:solidFill>
                    <a:srgbClr val="C00000"/>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195024" y="2329716"/>
                <a:ext cx="1593000" cy="523220"/>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46" name="直線コネクタ 45"/>
          <p:cNvCxnSpPr>
            <a:stCxn id="51" idx="3"/>
            <a:endCxn id="39" idx="0"/>
          </p:cNvCxnSpPr>
          <p:nvPr/>
        </p:nvCxnSpPr>
        <p:spPr>
          <a:xfrm>
            <a:off x="6491276" y="3203397"/>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グループ化 56"/>
          <p:cNvGrpSpPr/>
          <p:nvPr/>
        </p:nvGrpSpPr>
        <p:grpSpPr>
          <a:xfrm>
            <a:off x="4716016" y="2146200"/>
            <a:ext cx="2232248" cy="1066776"/>
            <a:chOff x="351355" y="4300144"/>
            <a:chExt cx="2708477" cy="1289096"/>
          </a:xfrm>
          <a:solidFill>
            <a:schemeClr val="bg1"/>
          </a:solidFill>
        </p:grpSpPr>
        <p:sp>
          <p:nvSpPr>
            <p:cNvPr id="39" name="フリーフォーム 38"/>
            <p:cNvSpPr/>
            <p:nvPr/>
          </p:nvSpPr>
          <p:spPr>
            <a:xfrm>
              <a:off x="351355" y="4300144"/>
              <a:ext cx="2708477" cy="1278853"/>
            </a:xfrm>
            <a:custGeom>
              <a:avLst/>
              <a:gdLst>
                <a:gd name="connsiteX0" fmla="*/ 2743200 w 2743200"/>
                <a:gd name="connsiteY0" fmla="*/ 1060070 h 1060070"/>
                <a:gd name="connsiteX1" fmla="*/ 2569580 w 2743200"/>
                <a:gd name="connsiteY1" fmla="*/ 643381 h 1060070"/>
                <a:gd name="connsiteX2" fmla="*/ 2083443 w 2743200"/>
                <a:gd name="connsiteY2" fmla="*/ 573933 h 1060070"/>
                <a:gd name="connsiteX3" fmla="*/ 1898248 w 2743200"/>
                <a:gd name="connsiteY3" fmla="*/ 76222 h 1060070"/>
                <a:gd name="connsiteX4" fmla="*/ 937550 w 2743200"/>
                <a:gd name="connsiteY4" fmla="*/ 53072 h 1060070"/>
                <a:gd name="connsiteX5" fmla="*/ 486137 w 2743200"/>
                <a:gd name="connsiteY5" fmla="*/ 573933 h 1060070"/>
                <a:gd name="connsiteX6" fmla="*/ 138896 w 2743200"/>
                <a:gd name="connsiteY6" fmla="*/ 724404 h 1060070"/>
                <a:gd name="connsiteX7" fmla="*/ 0 w 2743200"/>
                <a:gd name="connsiteY7" fmla="*/ 1048495 h 1060070"/>
                <a:gd name="connsiteX0" fmla="*/ 2743200 w 2743200"/>
                <a:gd name="connsiteY0" fmla="*/ 1057023 h 1057023"/>
                <a:gd name="connsiteX1" fmla="*/ 2569580 w 2743200"/>
                <a:gd name="connsiteY1" fmla="*/ 640334 h 1057023"/>
                <a:gd name="connsiteX2" fmla="*/ 2199190 w 2743200"/>
                <a:gd name="connsiteY2" fmla="*/ 513013 h 1057023"/>
                <a:gd name="connsiteX3" fmla="*/ 1898248 w 2743200"/>
                <a:gd name="connsiteY3" fmla="*/ 73175 h 1057023"/>
                <a:gd name="connsiteX4" fmla="*/ 937550 w 2743200"/>
                <a:gd name="connsiteY4" fmla="*/ 50025 h 1057023"/>
                <a:gd name="connsiteX5" fmla="*/ 486137 w 2743200"/>
                <a:gd name="connsiteY5" fmla="*/ 570886 h 1057023"/>
                <a:gd name="connsiteX6" fmla="*/ 138896 w 2743200"/>
                <a:gd name="connsiteY6" fmla="*/ 721357 h 1057023"/>
                <a:gd name="connsiteX7" fmla="*/ 0 w 2743200"/>
                <a:gd name="connsiteY7" fmla="*/ 1045448 h 1057023"/>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38896 w 2743200"/>
                <a:gd name="connsiteY6" fmla="*/ 714880 h 1050546"/>
                <a:gd name="connsiteX7" fmla="*/ 0 w 2743200"/>
                <a:gd name="connsiteY7" fmla="*/ 1038971 h 1050546"/>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04172 w 2743200"/>
                <a:gd name="connsiteY6" fmla="*/ 668581 h 1050546"/>
                <a:gd name="connsiteX7" fmla="*/ 0 w 2743200"/>
                <a:gd name="connsiteY7" fmla="*/ 1038971 h 1050546"/>
                <a:gd name="connsiteX0" fmla="*/ 2743200 w 2743200"/>
                <a:gd name="connsiteY0" fmla="*/ 1047360 h 1047360"/>
                <a:gd name="connsiteX1" fmla="*/ 2569580 w 2743200"/>
                <a:gd name="connsiteY1" fmla="*/ 630671 h 1047360"/>
                <a:gd name="connsiteX2" fmla="*/ 2199190 w 2743200"/>
                <a:gd name="connsiteY2" fmla="*/ 503350 h 1047360"/>
                <a:gd name="connsiteX3" fmla="*/ 1898248 w 2743200"/>
                <a:gd name="connsiteY3" fmla="*/ 63512 h 1047360"/>
                <a:gd name="connsiteX4" fmla="*/ 937550 w 2743200"/>
                <a:gd name="connsiteY4" fmla="*/ 40362 h 1047360"/>
                <a:gd name="connsiteX5" fmla="*/ 613458 w 2743200"/>
                <a:gd name="connsiteY5" fmla="*/ 422326 h 1047360"/>
                <a:gd name="connsiteX6" fmla="*/ 104172 w 2743200"/>
                <a:gd name="connsiteY6" fmla="*/ 665395 h 1047360"/>
                <a:gd name="connsiteX7" fmla="*/ 0 w 2743200"/>
                <a:gd name="connsiteY7" fmla="*/ 1035785 h 1047360"/>
                <a:gd name="connsiteX0" fmla="*/ 2743200 w 2743200"/>
                <a:gd name="connsiteY0" fmla="*/ 1047360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43200 w 2743200"/>
                <a:gd name="connsiteY0" fmla="*/ 1278853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31626 w 2731626"/>
                <a:gd name="connsiteY0" fmla="*/ 1278853 h 1290428"/>
                <a:gd name="connsiteX1" fmla="*/ 2558006 w 2731626"/>
                <a:gd name="connsiteY1" fmla="*/ 630671 h 1290428"/>
                <a:gd name="connsiteX2" fmla="*/ 2187616 w 2731626"/>
                <a:gd name="connsiteY2" fmla="*/ 503350 h 1290428"/>
                <a:gd name="connsiteX3" fmla="*/ 1886674 w 2731626"/>
                <a:gd name="connsiteY3" fmla="*/ 63512 h 1290428"/>
                <a:gd name="connsiteX4" fmla="*/ 925976 w 2731626"/>
                <a:gd name="connsiteY4" fmla="*/ 40362 h 1290428"/>
                <a:gd name="connsiteX5" fmla="*/ 601884 w 2731626"/>
                <a:gd name="connsiteY5" fmla="*/ 422326 h 1290428"/>
                <a:gd name="connsiteX6" fmla="*/ 92598 w 2731626"/>
                <a:gd name="connsiteY6" fmla="*/ 665395 h 1290428"/>
                <a:gd name="connsiteX7" fmla="*/ 0 w 2731626"/>
                <a:gd name="connsiteY7" fmla="*/ 1290428 h 1290428"/>
                <a:gd name="connsiteX0" fmla="*/ 2720051 w 2720051"/>
                <a:gd name="connsiteY0" fmla="*/ 1278853 h 1278853"/>
                <a:gd name="connsiteX1" fmla="*/ 2546431 w 2720051"/>
                <a:gd name="connsiteY1" fmla="*/ 630671 h 1278853"/>
                <a:gd name="connsiteX2" fmla="*/ 2176041 w 2720051"/>
                <a:gd name="connsiteY2" fmla="*/ 503350 h 1278853"/>
                <a:gd name="connsiteX3" fmla="*/ 1875099 w 2720051"/>
                <a:gd name="connsiteY3" fmla="*/ 63512 h 1278853"/>
                <a:gd name="connsiteX4" fmla="*/ 914401 w 2720051"/>
                <a:gd name="connsiteY4" fmla="*/ 40362 h 1278853"/>
                <a:gd name="connsiteX5" fmla="*/ 590309 w 2720051"/>
                <a:gd name="connsiteY5" fmla="*/ 422326 h 1278853"/>
                <a:gd name="connsiteX6" fmla="*/ 81023 w 2720051"/>
                <a:gd name="connsiteY6" fmla="*/ 665395 h 1278853"/>
                <a:gd name="connsiteX7" fmla="*/ 0 w 2720051"/>
                <a:gd name="connsiteY7" fmla="*/ 1244129 h 1278853"/>
                <a:gd name="connsiteX0" fmla="*/ 2696902 w 2696902"/>
                <a:gd name="connsiteY0" fmla="*/ 1278853 h 1302002"/>
                <a:gd name="connsiteX1" fmla="*/ 2523282 w 2696902"/>
                <a:gd name="connsiteY1" fmla="*/ 630671 h 1302002"/>
                <a:gd name="connsiteX2" fmla="*/ 2152892 w 2696902"/>
                <a:gd name="connsiteY2" fmla="*/ 503350 h 1302002"/>
                <a:gd name="connsiteX3" fmla="*/ 1851950 w 2696902"/>
                <a:gd name="connsiteY3" fmla="*/ 63512 h 1302002"/>
                <a:gd name="connsiteX4" fmla="*/ 891252 w 2696902"/>
                <a:gd name="connsiteY4" fmla="*/ 40362 h 1302002"/>
                <a:gd name="connsiteX5" fmla="*/ 567160 w 2696902"/>
                <a:gd name="connsiteY5" fmla="*/ 422326 h 1302002"/>
                <a:gd name="connsiteX6" fmla="*/ 57874 w 2696902"/>
                <a:gd name="connsiteY6" fmla="*/ 665395 h 1302002"/>
                <a:gd name="connsiteX7" fmla="*/ 0 w 2696902"/>
                <a:gd name="connsiteY7" fmla="*/ 1302002 h 1302002"/>
                <a:gd name="connsiteX0" fmla="*/ 2708477 w 2708477"/>
                <a:gd name="connsiteY0" fmla="*/ 1278853 h 1278853"/>
                <a:gd name="connsiteX1" fmla="*/ 2534857 w 2708477"/>
                <a:gd name="connsiteY1" fmla="*/ 630671 h 1278853"/>
                <a:gd name="connsiteX2" fmla="*/ 2164467 w 2708477"/>
                <a:gd name="connsiteY2" fmla="*/ 503350 h 1278853"/>
                <a:gd name="connsiteX3" fmla="*/ 1863525 w 2708477"/>
                <a:gd name="connsiteY3" fmla="*/ 63512 h 1278853"/>
                <a:gd name="connsiteX4" fmla="*/ 902827 w 2708477"/>
                <a:gd name="connsiteY4" fmla="*/ 40362 h 1278853"/>
                <a:gd name="connsiteX5" fmla="*/ 578735 w 2708477"/>
                <a:gd name="connsiteY5" fmla="*/ 422326 h 1278853"/>
                <a:gd name="connsiteX6" fmla="*/ 69449 w 2708477"/>
                <a:gd name="connsiteY6" fmla="*/ 665395 h 1278853"/>
                <a:gd name="connsiteX7" fmla="*/ 0 w 2708477"/>
                <a:gd name="connsiteY7" fmla="*/ 1267277 h 127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8477" h="1278853">
                  <a:moveTo>
                    <a:pt x="2708477" y="1278853"/>
                  </a:moveTo>
                  <a:cubicBezTo>
                    <a:pt x="2676646" y="1111020"/>
                    <a:pt x="2625525" y="759921"/>
                    <a:pt x="2534857" y="630671"/>
                  </a:cubicBezTo>
                  <a:cubicBezTo>
                    <a:pt x="2444189" y="501421"/>
                    <a:pt x="2276356" y="597876"/>
                    <a:pt x="2164467" y="503350"/>
                  </a:cubicBezTo>
                  <a:cubicBezTo>
                    <a:pt x="2052578" y="408824"/>
                    <a:pt x="2073798" y="140677"/>
                    <a:pt x="1863525" y="63512"/>
                  </a:cubicBezTo>
                  <a:cubicBezTo>
                    <a:pt x="1653252" y="-13653"/>
                    <a:pt x="1116959" y="-19440"/>
                    <a:pt x="902827" y="40362"/>
                  </a:cubicBezTo>
                  <a:cubicBezTo>
                    <a:pt x="688695" y="100164"/>
                    <a:pt x="717631" y="318154"/>
                    <a:pt x="578735" y="422326"/>
                  </a:cubicBezTo>
                  <a:cubicBezTo>
                    <a:pt x="439839" y="526498"/>
                    <a:pt x="165905" y="524570"/>
                    <a:pt x="69449" y="665395"/>
                  </a:cubicBezTo>
                  <a:cubicBezTo>
                    <a:pt x="-27007" y="806220"/>
                    <a:pt x="28936" y="1144778"/>
                    <a:pt x="0" y="126727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stCxn id="39" idx="7"/>
              <a:endCxn id="50" idx="0"/>
            </p:cNvCxnSpPr>
            <p:nvPr/>
          </p:nvCxnSpPr>
          <p:spPr>
            <a:xfrm>
              <a:off x="351355" y="5567421"/>
              <a:ext cx="476229" cy="1024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827584" y="5310195"/>
              <a:ext cx="578734" cy="267469"/>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 name="connsiteX0" fmla="*/ 0 w 544010"/>
                <a:gd name="connsiteY0" fmla="*/ 269086 h 292235"/>
                <a:gd name="connsiteX1" fmla="*/ 115747 w 544010"/>
                <a:gd name="connsiteY1" fmla="*/ 37592 h 292235"/>
                <a:gd name="connsiteX2" fmla="*/ 428263 w 544010"/>
                <a:gd name="connsiteY2" fmla="*/ 26018 h 292235"/>
                <a:gd name="connsiteX3" fmla="*/ 544010 w 544010"/>
                <a:gd name="connsiteY3" fmla="*/ 292235 h 292235"/>
                <a:gd name="connsiteX0" fmla="*/ 0 w 532435"/>
                <a:gd name="connsiteY0" fmla="*/ 266667 h 266667"/>
                <a:gd name="connsiteX1" fmla="*/ 115747 w 532435"/>
                <a:gd name="connsiteY1" fmla="*/ 35173 h 266667"/>
                <a:gd name="connsiteX2" fmla="*/ 428263 w 532435"/>
                <a:gd name="connsiteY2" fmla="*/ 23599 h 266667"/>
                <a:gd name="connsiteX3" fmla="*/ 532435 w 532435"/>
                <a:gd name="connsiteY3" fmla="*/ 255092 h 266667"/>
                <a:gd name="connsiteX0" fmla="*/ 0 w 567159"/>
                <a:gd name="connsiteY0" fmla="*/ 269086 h 292235"/>
                <a:gd name="connsiteX1" fmla="*/ 115747 w 567159"/>
                <a:gd name="connsiteY1" fmla="*/ 37592 h 292235"/>
                <a:gd name="connsiteX2" fmla="*/ 428263 w 567159"/>
                <a:gd name="connsiteY2" fmla="*/ 26018 h 292235"/>
                <a:gd name="connsiteX3" fmla="*/ 567159 w 567159"/>
                <a:gd name="connsiteY3" fmla="*/ 292235 h 292235"/>
                <a:gd name="connsiteX0" fmla="*/ 0 w 578734"/>
                <a:gd name="connsiteY0" fmla="*/ 243068 h 243068"/>
                <a:gd name="connsiteX1" fmla="*/ 115747 w 578734"/>
                <a:gd name="connsiteY1" fmla="*/ 11574 h 243068"/>
                <a:gd name="connsiteX2" fmla="*/ 428263 w 578734"/>
                <a:gd name="connsiteY2" fmla="*/ 0 h 243068"/>
                <a:gd name="connsiteX3" fmla="*/ 578734 w 578734"/>
                <a:gd name="connsiteY3" fmla="*/ 208344 h 243068"/>
                <a:gd name="connsiteX0" fmla="*/ 0 w 578734"/>
                <a:gd name="connsiteY0" fmla="*/ 267469 h 267469"/>
                <a:gd name="connsiteX1" fmla="*/ 115747 w 578734"/>
                <a:gd name="connsiteY1" fmla="*/ 35975 h 267469"/>
                <a:gd name="connsiteX2" fmla="*/ 428263 w 578734"/>
                <a:gd name="connsiteY2" fmla="*/ 24401 h 267469"/>
                <a:gd name="connsiteX3" fmla="*/ 578734 w 578734"/>
                <a:gd name="connsiteY3" fmla="*/ 267469 h 267469"/>
              </a:gdLst>
              <a:ahLst/>
              <a:cxnLst>
                <a:cxn ang="0">
                  <a:pos x="connsiteX0" y="connsiteY0"/>
                </a:cxn>
                <a:cxn ang="0">
                  <a:pos x="connsiteX1" y="connsiteY1"/>
                </a:cxn>
                <a:cxn ang="0">
                  <a:pos x="connsiteX2" y="connsiteY2"/>
                </a:cxn>
                <a:cxn ang="0">
                  <a:pos x="connsiteX3" y="connsiteY3"/>
                </a:cxn>
              </a:cxnLst>
              <a:rect l="l" t="t" r="r" b="b"/>
              <a:pathLst>
                <a:path w="578734" h="267469">
                  <a:moveTo>
                    <a:pt x="0" y="267469"/>
                  </a:moveTo>
                  <a:cubicBezTo>
                    <a:pt x="22185" y="171977"/>
                    <a:pt x="44370" y="76486"/>
                    <a:pt x="115747" y="35975"/>
                  </a:cubicBezTo>
                  <a:cubicBezTo>
                    <a:pt x="187124" y="-4536"/>
                    <a:pt x="351099" y="-14181"/>
                    <a:pt x="428263" y="24401"/>
                  </a:cubicBezTo>
                  <a:cubicBezTo>
                    <a:pt x="505427" y="62983"/>
                    <a:pt x="556549" y="170049"/>
                    <a:pt x="578734" y="267469"/>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1961340" y="5322574"/>
              <a:ext cx="544010" cy="266666"/>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Lst>
              <a:ahLst/>
              <a:cxnLst>
                <a:cxn ang="0">
                  <a:pos x="connsiteX0" y="connsiteY0"/>
                </a:cxn>
                <a:cxn ang="0">
                  <a:pos x="connsiteX1" y="connsiteY1"/>
                </a:cxn>
                <a:cxn ang="0">
                  <a:pos x="connsiteX2" y="connsiteY2"/>
                </a:cxn>
                <a:cxn ang="0">
                  <a:pos x="connsiteX3" y="connsiteY3"/>
                </a:cxn>
              </a:cxnLst>
              <a:rect l="l" t="t" r="r" b="b"/>
              <a:pathLst>
                <a:path w="544010" h="266666">
                  <a:moveTo>
                    <a:pt x="0" y="266666"/>
                  </a:moveTo>
                  <a:cubicBezTo>
                    <a:pt x="22185" y="171174"/>
                    <a:pt x="44370" y="75683"/>
                    <a:pt x="115747" y="35172"/>
                  </a:cubicBezTo>
                  <a:cubicBezTo>
                    <a:pt x="187124" y="-5339"/>
                    <a:pt x="356886" y="-13055"/>
                    <a:pt x="428263" y="23598"/>
                  </a:cubicBezTo>
                  <a:cubicBezTo>
                    <a:pt x="499640" y="60251"/>
                    <a:pt x="521825" y="157671"/>
                    <a:pt x="544010" y="255091"/>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a:stCxn id="50" idx="3"/>
              <a:endCxn id="51" idx="0"/>
            </p:cNvCxnSpPr>
            <p:nvPr/>
          </p:nvCxnSpPr>
          <p:spPr>
            <a:xfrm>
              <a:off x="1406318" y="5577664"/>
              <a:ext cx="555022" cy="1157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5642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a:t>
            </a:r>
            <a:r>
              <a:rPr lang="ja-JP" altLang="en-US" dirty="0" smtClean="0"/>
              <a:t>解析結果　膜厚時刻歴</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93985" y="839490"/>
                <a:ext cx="863054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400" b="0" dirty="0" smtClean="0">
                    <a:latin typeface="Cambria Math"/>
                  </a:rPr>
                  <a:t>全体に精度が向上していることが確認できた</a:t>
                </a:r>
                <a:endParaRPr lang="en-US" altLang="ja-JP" sz="2400" b="0" dirty="0" smtClean="0">
                  <a:latin typeface="Cambria Math"/>
                </a:endParaRPr>
              </a:p>
              <a:p>
                <a:pPr lvl="1"/>
                <a14:m>
                  <m:oMath xmlns:m="http://schemas.openxmlformats.org/officeDocument/2006/math">
                    <m:r>
                      <a:rPr lang="en-US" altLang="ja-JP" sz="2400" b="0" i="1" smtClean="0">
                        <a:latin typeface="Cambria Math"/>
                      </a:rPr>
                      <m:t>𝛥</m:t>
                    </m:r>
                    <m:sSub>
                      <m:sSubPr>
                        <m:ctrlPr>
                          <a:rPr lang="en-US" altLang="ja-JP" sz="2400" b="0" i="1" smtClean="0">
                            <a:latin typeface="Cambria Math" panose="02040503050406030204" pitchFamily="18" charset="0"/>
                          </a:rPr>
                        </m:ctrlPr>
                      </m:sSubPr>
                      <m:e>
                        <m:r>
                          <a:rPr lang="en-US" altLang="ja-JP" sz="2400" b="0" i="1" smtClean="0">
                            <a:latin typeface="Cambria Math"/>
                          </a:rPr>
                          <m:t>𝜙</m:t>
                        </m:r>
                      </m:e>
                      <m:sub>
                        <m:r>
                          <m:rPr>
                            <m:sty m:val="p"/>
                          </m:rPr>
                          <a:rPr lang="en-US" altLang="ja-JP" sz="2400" b="0" i="0" smtClean="0">
                            <a:latin typeface="Cambria Math"/>
                          </a:rPr>
                          <m:t>app</m:t>
                        </m:r>
                      </m:sub>
                    </m:sSub>
                    <m:r>
                      <a:rPr lang="en-US" altLang="ja-JP" sz="2400" i="1">
                        <a:latin typeface="Cambria Math"/>
                        <a:ea typeface="Cambria Math"/>
                      </a:rPr>
                      <m:t>≥</m:t>
                    </m:r>
                    <m:r>
                      <m:rPr>
                        <m:nor/>
                      </m:rPr>
                      <a:rPr lang="en-US" altLang="ja-JP" sz="2400" dirty="0"/>
                      <m:t>150</m:t>
                    </m:r>
                    <m:r>
                      <m:rPr>
                        <m:nor/>
                      </m:rPr>
                      <a:rPr lang="en-US" altLang="ja-JP" sz="2400" dirty="0"/>
                      <m:t>V</m:t>
                    </m:r>
                  </m:oMath>
                </a14:m>
                <a:r>
                  <a:rPr lang="ja-JP" altLang="en-US" sz="2400" dirty="0" smtClean="0"/>
                  <a:t>については実験結果をよく再現できた</a:t>
                </a:r>
                <a:endParaRPr lang="en-US" altLang="ja-JP" sz="2400" dirty="0"/>
              </a:p>
              <a:p>
                <a:pPr lvl="1"/>
                <a14:m>
                  <m:oMath xmlns:m="http://schemas.openxmlformats.org/officeDocument/2006/math">
                    <m:r>
                      <a:rPr lang="en-US" altLang="ja-JP" sz="2400" i="1">
                        <a:latin typeface="Cambria Math"/>
                      </a:rPr>
                      <m:t>𝛥</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app</m:t>
                        </m:r>
                      </m:sub>
                    </m:sSub>
                    <m:r>
                      <a:rPr lang="en-US" altLang="ja-JP" sz="2400" b="0" i="1" smtClean="0">
                        <a:latin typeface="Cambria Math"/>
                      </a:rPr>
                      <m:t>=</m:t>
                    </m:r>
                  </m:oMath>
                </a14:m>
                <a:r>
                  <a:rPr kumimoji="1" lang="en-US" altLang="ja-JP" sz="2400" dirty="0" smtClean="0"/>
                  <a:t>10V</a:t>
                </a:r>
                <a:r>
                  <a:rPr kumimoji="1" lang="ja-JP" altLang="en-US" sz="2400" dirty="0" smtClean="0"/>
                  <a:t>は</a:t>
                </a:r>
                <a:r>
                  <a:rPr lang="ja-JP" altLang="en-US" sz="2400" dirty="0"/>
                  <a:t>特</a:t>
                </a:r>
                <a:r>
                  <a:rPr lang="ja-JP" altLang="en-US" sz="2400" dirty="0" smtClean="0"/>
                  <a:t>に初期析出量の精度が不十分</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93985" y="839490"/>
                <a:ext cx="8630543" cy="5757862"/>
              </a:xfrm>
              <a:blipFill rotWithShape="1">
                <a:blip r:embed="rId3"/>
                <a:stretch>
                  <a:fillRect l="-204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30</a:t>
            </a:fld>
            <a:endParaRPr lang="ja-JP" altLang="en-US" dirty="0"/>
          </a:p>
        </p:txBody>
      </p:sp>
      <p:grpSp>
        <p:nvGrpSpPr>
          <p:cNvPr id="9" name="グループ化 8"/>
          <p:cNvGrpSpPr/>
          <p:nvPr/>
        </p:nvGrpSpPr>
        <p:grpSpPr>
          <a:xfrm>
            <a:off x="-108520" y="643370"/>
            <a:ext cx="5069562" cy="3761804"/>
            <a:chOff x="1301195" y="764704"/>
            <a:chExt cx="5069562" cy="376180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7" y="764704"/>
              <a:ext cx="4852260" cy="3465900"/>
            </a:xfrm>
            <a:prstGeom prst="rect">
              <a:avLst/>
            </a:prstGeom>
          </p:spPr>
        </p:pic>
        <p:sp>
          <p:nvSpPr>
            <p:cNvPr id="6" name="テキスト ボックス 5"/>
            <p:cNvSpPr txBox="1"/>
            <p:nvPr/>
          </p:nvSpPr>
          <p:spPr>
            <a:xfrm>
              <a:off x="1415261" y="1962318"/>
              <a:ext cx="492443" cy="598882"/>
            </a:xfrm>
            <a:prstGeom prst="rect">
              <a:avLst/>
            </a:prstGeom>
            <a:noFill/>
          </p:spPr>
          <p:txBody>
            <a:bodyPr vert="eaVert" wrap="none" rtlCol="0">
              <a:spAutoFit/>
            </a:bodyPr>
            <a:lstStyle/>
            <a:p>
              <a:r>
                <a:rPr kumimoji="1" lang="ja-JP" altLang="en-US" sz="2000" b="1" dirty="0" smtClean="0"/>
                <a:t>膜厚</a:t>
              </a:r>
              <a:endParaRPr kumimoji="1" lang="ja-JP" altLang="en-US" sz="2000" b="1" dirty="0"/>
            </a:p>
          </p:txBody>
        </p:sp>
        <mc:AlternateContent xmlns:mc="http://schemas.openxmlformats.org/markup-compatibility/2006" xmlns:a14="http://schemas.microsoft.com/office/drawing/2010/main">
          <mc:Choice Requires="a14">
            <p:sp>
              <p:nvSpPr>
                <p:cNvPr id="7" name="テキスト ボックス 6"/>
                <p:cNvSpPr txBox="1"/>
                <p:nvPr/>
              </p:nvSpPr>
              <p:spPr>
                <a:xfrm>
                  <a:off x="1301195" y="2452826"/>
                  <a:ext cx="750525"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2000" b="1" i="1" smtClean="0">
                            <a:latin typeface="Cambria Math"/>
                          </a:rPr>
                          <m:t>(</m:t>
                        </m:r>
                        <m:r>
                          <a:rPr kumimoji="1" lang="en-US" altLang="ja-JP" sz="2000" b="1" i="1" smtClean="0">
                            <a:latin typeface="Cambria Math"/>
                          </a:rPr>
                          <m:t>𝒉</m:t>
                        </m:r>
                        <m:r>
                          <a:rPr kumimoji="1" lang="en-US" altLang="ja-JP" sz="2000" b="1" i="1" smtClean="0">
                            <a:latin typeface="Cambria Math"/>
                          </a:rPr>
                          <m:t>)</m:t>
                        </m:r>
                      </m:oMath>
                    </m:oMathPara>
                  </a14:m>
                  <a:endParaRPr kumimoji="1" lang="en-US" altLang="ja-JP" sz="2000" b="1" dirty="0" smtClean="0"/>
                </a:p>
                <a:p>
                  <a:pPr algn="ctr"/>
                  <a:r>
                    <a:rPr kumimoji="1" lang="en-US" altLang="ja-JP" sz="2000" b="1" dirty="0" smtClean="0"/>
                    <a:t>[</a:t>
                  </a:r>
                  <a14:m>
                    <m:oMath xmlns:m="http://schemas.openxmlformats.org/officeDocument/2006/math">
                      <m:r>
                        <a:rPr kumimoji="1" lang="ja-JP" altLang="en-US" sz="2000" b="1" i="0" smtClean="0">
                          <a:latin typeface="Cambria Math"/>
                        </a:rPr>
                        <m:t>𝛍</m:t>
                      </m:r>
                      <m:r>
                        <a:rPr kumimoji="1" lang="en-US" altLang="ja-JP" sz="2000" b="1" i="0" smtClean="0">
                          <a:latin typeface="Cambria Math"/>
                        </a:rPr>
                        <m:t>𝐦</m:t>
                      </m:r>
                    </m:oMath>
                  </a14:m>
                  <a:r>
                    <a:rPr kumimoji="1" lang="en-US" altLang="ja-JP" sz="2000" b="1" dirty="0" smtClean="0"/>
                    <a:t>]</a:t>
                  </a:r>
                  <a:endParaRPr kumimoji="1" lang="ja-JP" altLang="en-US" sz="20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301195" y="2452826"/>
                  <a:ext cx="750525" cy="707886"/>
                </a:xfrm>
                <a:prstGeom prst="rect">
                  <a:avLst/>
                </a:prstGeom>
                <a:blipFill rotWithShape="1">
                  <a:blip r:embed="rId5"/>
                  <a:stretch>
                    <a:fillRect l="-8065" r="-8871"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029387" y="4126398"/>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029387" y="4126398"/>
                  <a:ext cx="1301959" cy="400110"/>
                </a:xfrm>
                <a:prstGeom prst="rect">
                  <a:avLst/>
                </a:prstGeom>
                <a:blipFill rotWithShape="1">
                  <a:blip r:embed="rId6"/>
                  <a:stretch>
                    <a:fillRect l="-5164" t="-10606" r="-5634" b="-25758"/>
                  </a:stretch>
                </a:blipFill>
              </p:spPr>
              <p:txBody>
                <a:bodyPr/>
                <a:lstStyle/>
                <a:p>
                  <a:r>
                    <a:rPr lang="ja-JP" altLang="en-US">
                      <a:noFill/>
                    </a:rPr>
                    <a:t> </a:t>
                  </a:r>
                </a:p>
              </p:txBody>
            </p:sp>
          </mc:Fallback>
        </mc:AlternateContent>
      </p:grpSp>
      <p:sp>
        <p:nvSpPr>
          <p:cNvPr id="10" name="テキスト ボックス 9"/>
          <p:cNvSpPr txBox="1"/>
          <p:nvPr/>
        </p:nvSpPr>
        <p:spPr>
          <a:xfrm>
            <a:off x="971600" y="908720"/>
            <a:ext cx="1431802" cy="400110"/>
          </a:xfrm>
          <a:prstGeom prst="rect">
            <a:avLst/>
          </a:prstGeom>
          <a:noFill/>
        </p:spPr>
        <p:txBody>
          <a:bodyPr wrap="none" rtlCol="0">
            <a:spAutoFit/>
          </a:bodyPr>
          <a:lstStyle/>
          <a:p>
            <a:r>
              <a:rPr kumimoji="1" lang="ja-JP" altLang="en-US" sz="2000" b="1" dirty="0" smtClean="0"/>
              <a:t>提案モデル</a:t>
            </a:r>
            <a:endParaRPr kumimoji="1" lang="ja-JP" altLang="en-US" sz="2000" b="1" dirty="0"/>
          </a:p>
        </p:txBody>
      </p:sp>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04048" y="765088"/>
            <a:ext cx="3458881" cy="3348000"/>
          </a:xfrm>
          <a:prstGeom prst="rect">
            <a:avLst/>
          </a:prstGeom>
        </p:spPr>
      </p:pic>
      <mc:AlternateContent xmlns:mc="http://schemas.openxmlformats.org/markup-compatibility/2006" xmlns:a14="http://schemas.microsoft.com/office/drawing/2010/main">
        <mc:Choice Requires="a14">
          <p:sp>
            <p:nvSpPr>
              <p:cNvPr id="12" name="テキスト ボックス 11"/>
              <p:cNvSpPr txBox="1"/>
              <p:nvPr/>
            </p:nvSpPr>
            <p:spPr>
              <a:xfrm>
                <a:off x="6156176" y="3913033"/>
                <a:ext cx="1301959" cy="400110"/>
              </a:xfrm>
              <a:prstGeom prst="rect">
                <a:avLst/>
              </a:prstGeom>
              <a:solidFill>
                <a:schemeClr val="bg1"/>
              </a:solid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156176" y="3913033"/>
                <a:ext cx="1301959" cy="400110"/>
              </a:xfrm>
              <a:prstGeom prst="rect">
                <a:avLst/>
              </a:prstGeom>
              <a:blipFill rotWithShape="1">
                <a:blip r:embed="rId8"/>
                <a:stretch>
                  <a:fillRect l="-5164" t="-10606" r="-5634" b="-25758"/>
                </a:stretch>
              </a:blipFill>
            </p:spPr>
            <p:txBody>
              <a:bodyPr/>
              <a:lstStyle/>
              <a:p>
                <a:r>
                  <a:rPr lang="ja-JP" altLang="en-US">
                    <a:noFill/>
                  </a:rPr>
                  <a:t> </a:t>
                </a:r>
              </a:p>
            </p:txBody>
          </p:sp>
        </mc:Fallback>
      </mc:AlternateContent>
      <p:sp>
        <p:nvSpPr>
          <p:cNvPr id="13" name="テキスト ボックス 12"/>
          <p:cNvSpPr txBox="1"/>
          <p:nvPr/>
        </p:nvSpPr>
        <p:spPr>
          <a:xfrm>
            <a:off x="5516462" y="940658"/>
            <a:ext cx="1431802" cy="400110"/>
          </a:xfrm>
          <a:prstGeom prst="rect">
            <a:avLst/>
          </a:prstGeom>
          <a:noFill/>
        </p:spPr>
        <p:txBody>
          <a:bodyPr wrap="none" rtlCol="0">
            <a:spAutoFit/>
          </a:bodyPr>
          <a:lstStyle/>
          <a:p>
            <a:r>
              <a:rPr kumimoji="1" lang="ja-JP" altLang="en-US" sz="2000" b="1" dirty="0" smtClean="0"/>
              <a:t>従来モデル</a:t>
            </a:r>
            <a:endParaRPr kumimoji="1" lang="ja-JP" altLang="en-US" sz="2000" b="1" dirty="0"/>
          </a:p>
        </p:txBody>
      </p:sp>
      <p:sp>
        <p:nvSpPr>
          <p:cNvPr id="14" name="テキスト ボックス 13"/>
          <p:cNvSpPr txBox="1"/>
          <p:nvPr/>
        </p:nvSpPr>
        <p:spPr>
          <a:xfrm>
            <a:off x="8316416" y="765088"/>
            <a:ext cx="676788" cy="369332"/>
          </a:xfrm>
          <a:prstGeom prst="rect">
            <a:avLst/>
          </a:prstGeom>
          <a:noFill/>
          <a:ln>
            <a:solidFill>
              <a:srgbClr val="FF0000"/>
            </a:solidFill>
          </a:ln>
        </p:spPr>
        <p:txBody>
          <a:bodyPr wrap="none" rtlCol="0">
            <a:spAutoFit/>
          </a:bodyPr>
          <a:lstStyle/>
          <a:p>
            <a:r>
              <a:rPr kumimoji="1" lang="en-US" altLang="ja-JP" dirty="0" smtClean="0"/>
              <a:t>250V</a:t>
            </a:r>
            <a:endParaRPr kumimoji="1" lang="ja-JP" altLang="en-US" dirty="0"/>
          </a:p>
        </p:txBody>
      </p:sp>
      <p:sp>
        <p:nvSpPr>
          <p:cNvPr id="15" name="テキスト ボックス 14"/>
          <p:cNvSpPr txBox="1"/>
          <p:nvPr/>
        </p:nvSpPr>
        <p:spPr>
          <a:xfrm>
            <a:off x="8316416" y="2637296"/>
            <a:ext cx="561372" cy="369332"/>
          </a:xfrm>
          <a:prstGeom prst="rect">
            <a:avLst/>
          </a:prstGeom>
          <a:noFill/>
          <a:ln>
            <a:solidFill>
              <a:srgbClr val="F62291"/>
            </a:solidFill>
          </a:ln>
        </p:spPr>
        <p:txBody>
          <a:bodyPr wrap="none" rtlCol="0">
            <a:spAutoFit/>
          </a:bodyPr>
          <a:lstStyle/>
          <a:p>
            <a:r>
              <a:rPr kumimoji="1" lang="en-US" altLang="ja-JP" dirty="0" smtClean="0"/>
              <a:t>50V</a:t>
            </a:r>
            <a:endParaRPr kumimoji="1" lang="ja-JP" altLang="en-US" dirty="0"/>
          </a:p>
        </p:txBody>
      </p:sp>
      <p:sp>
        <p:nvSpPr>
          <p:cNvPr id="16" name="テキスト ボックス 15"/>
          <p:cNvSpPr txBox="1"/>
          <p:nvPr/>
        </p:nvSpPr>
        <p:spPr>
          <a:xfrm>
            <a:off x="8316416" y="2205248"/>
            <a:ext cx="676788" cy="369332"/>
          </a:xfrm>
          <a:prstGeom prst="rect">
            <a:avLst/>
          </a:prstGeom>
          <a:noFill/>
          <a:ln>
            <a:solidFill>
              <a:srgbClr val="0070C0"/>
            </a:solidFill>
          </a:ln>
        </p:spPr>
        <p:txBody>
          <a:bodyPr wrap="none" rtlCol="0">
            <a:spAutoFit/>
          </a:bodyPr>
          <a:lstStyle/>
          <a:p>
            <a:r>
              <a:rPr lang="en-US" altLang="ja-JP" dirty="0" smtClean="0"/>
              <a:t>1</a:t>
            </a:r>
            <a:r>
              <a:rPr lang="en-US" altLang="ja-JP" dirty="0"/>
              <a:t>0</a:t>
            </a:r>
            <a:r>
              <a:rPr kumimoji="1" lang="en-US" altLang="ja-JP" dirty="0" smtClean="0"/>
              <a:t>0V</a:t>
            </a:r>
            <a:endParaRPr kumimoji="1" lang="ja-JP" altLang="en-US" dirty="0"/>
          </a:p>
        </p:txBody>
      </p:sp>
      <p:sp>
        <p:nvSpPr>
          <p:cNvPr id="17" name="テキスト ボックス 16"/>
          <p:cNvSpPr txBox="1"/>
          <p:nvPr/>
        </p:nvSpPr>
        <p:spPr>
          <a:xfrm>
            <a:off x="8316416" y="3501392"/>
            <a:ext cx="561372" cy="369332"/>
          </a:xfrm>
          <a:prstGeom prst="rect">
            <a:avLst/>
          </a:prstGeom>
          <a:noFill/>
          <a:ln>
            <a:solidFill>
              <a:srgbClr val="FFFF00"/>
            </a:solidFill>
          </a:ln>
        </p:spPr>
        <p:txBody>
          <a:bodyPr wrap="none" rtlCol="0">
            <a:spAutoFit/>
          </a:bodyPr>
          <a:lstStyle/>
          <a:p>
            <a:r>
              <a:rPr lang="en-US" altLang="ja-JP" dirty="0" smtClean="0"/>
              <a:t>1</a:t>
            </a:r>
            <a:r>
              <a:rPr kumimoji="1" lang="en-US" altLang="ja-JP" dirty="0" smtClean="0"/>
              <a:t>0V</a:t>
            </a:r>
            <a:endParaRPr kumimoji="1" lang="ja-JP" altLang="en-US" dirty="0"/>
          </a:p>
        </p:txBody>
      </p:sp>
      <p:sp>
        <p:nvSpPr>
          <p:cNvPr id="18" name="テキスト ボックス 17"/>
          <p:cNvSpPr txBox="1"/>
          <p:nvPr/>
        </p:nvSpPr>
        <p:spPr>
          <a:xfrm>
            <a:off x="8316416" y="3069344"/>
            <a:ext cx="561372" cy="369332"/>
          </a:xfrm>
          <a:prstGeom prst="rect">
            <a:avLst/>
          </a:prstGeom>
          <a:noFill/>
          <a:ln>
            <a:solidFill>
              <a:srgbClr val="00B0F0"/>
            </a:solidFill>
          </a:ln>
        </p:spPr>
        <p:txBody>
          <a:bodyPr wrap="none" rtlCol="0">
            <a:spAutoFit/>
          </a:bodyPr>
          <a:lstStyle/>
          <a:p>
            <a:r>
              <a:rPr lang="en-US" altLang="ja-JP" dirty="0"/>
              <a:t>3</a:t>
            </a:r>
            <a:r>
              <a:rPr kumimoji="1" lang="en-US" altLang="ja-JP" dirty="0" smtClean="0"/>
              <a:t>0V</a:t>
            </a:r>
            <a:endParaRPr kumimoji="1" lang="ja-JP" altLang="en-US" dirty="0"/>
          </a:p>
        </p:txBody>
      </p:sp>
      <p:sp>
        <p:nvSpPr>
          <p:cNvPr id="19" name="テキスト ボックス 18"/>
          <p:cNvSpPr txBox="1"/>
          <p:nvPr/>
        </p:nvSpPr>
        <p:spPr>
          <a:xfrm>
            <a:off x="8316416" y="1773200"/>
            <a:ext cx="676788" cy="369332"/>
          </a:xfrm>
          <a:prstGeom prst="rect">
            <a:avLst/>
          </a:prstGeom>
          <a:noFill/>
          <a:ln>
            <a:solidFill>
              <a:srgbClr val="92D050"/>
            </a:solidFill>
          </a:ln>
        </p:spPr>
        <p:txBody>
          <a:bodyPr wrap="none" rtlCol="0">
            <a:spAutoFit/>
          </a:bodyPr>
          <a:lstStyle/>
          <a:p>
            <a:r>
              <a:rPr lang="en-US" altLang="ja-JP" dirty="0"/>
              <a:t>1</a:t>
            </a:r>
            <a:r>
              <a:rPr kumimoji="1" lang="en-US" altLang="ja-JP" dirty="0" smtClean="0"/>
              <a:t>50V</a:t>
            </a:r>
            <a:endParaRPr kumimoji="1" lang="ja-JP" altLang="en-US" dirty="0"/>
          </a:p>
        </p:txBody>
      </p:sp>
      <p:sp>
        <p:nvSpPr>
          <p:cNvPr id="20" name="テキスト ボックス 19"/>
          <p:cNvSpPr txBox="1"/>
          <p:nvPr/>
        </p:nvSpPr>
        <p:spPr>
          <a:xfrm>
            <a:off x="3851920" y="3717032"/>
            <a:ext cx="1752403" cy="646331"/>
          </a:xfrm>
          <a:prstGeom prst="rect">
            <a:avLst/>
          </a:prstGeom>
          <a:noFill/>
          <a:ln>
            <a:solidFill>
              <a:schemeClr val="tx1"/>
            </a:solidFill>
          </a:ln>
        </p:spPr>
        <p:txBody>
          <a:bodyPr wrap="none" rtlCol="0">
            <a:spAutoFit/>
          </a:bodyPr>
          <a:lstStyle/>
          <a:p>
            <a:r>
              <a:rPr kumimoji="1" lang="ja-JP" altLang="en-US" dirty="0" smtClean="0"/>
              <a:t>点：  実験データ</a:t>
            </a:r>
            <a:endParaRPr kumimoji="1" lang="en-US" altLang="ja-JP" dirty="0" smtClean="0"/>
          </a:p>
          <a:p>
            <a:r>
              <a:rPr lang="ja-JP" altLang="en-US" dirty="0" smtClean="0"/>
              <a:t>実線：解析結果</a:t>
            </a:r>
            <a:endParaRPr kumimoji="1" lang="ja-JP" altLang="en-US" dirty="0"/>
          </a:p>
        </p:txBody>
      </p:sp>
      <p:sp>
        <p:nvSpPr>
          <p:cNvPr id="21" name="正方形/長方形 20"/>
          <p:cNvSpPr/>
          <p:nvPr/>
        </p:nvSpPr>
        <p:spPr>
          <a:xfrm>
            <a:off x="395536" y="4335487"/>
            <a:ext cx="3557384" cy="461665"/>
          </a:xfrm>
          <a:prstGeom prst="rect">
            <a:avLst/>
          </a:prstGeom>
        </p:spPr>
        <p:txBody>
          <a:bodyPr wrap="none">
            <a:spAutoFit/>
          </a:bodyPr>
          <a:lstStyle/>
          <a:p>
            <a:r>
              <a:rPr lang="ja-JP" altLang="en-US" sz="2400" dirty="0"/>
              <a:t>膜</a:t>
            </a:r>
            <a:r>
              <a:rPr lang="ja-JP" altLang="en-US" sz="2400" dirty="0" smtClean="0"/>
              <a:t>厚</a:t>
            </a:r>
            <a:r>
              <a:rPr lang="ja-JP" altLang="en-US" sz="2400" dirty="0"/>
              <a:t>誤差</a:t>
            </a:r>
            <a:r>
              <a:rPr lang="ja-JP" altLang="en-US" sz="2400" dirty="0" smtClean="0"/>
              <a:t>の</a:t>
            </a:r>
            <a:r>
              <a:rPr lang="en-US" altLang="ja-JP" sz="2400" dirty="0" smtClean="0"/>
              <a:t>RMS</a:t>
            </a:r>
            <a:r>
              <a:rPr lang="en-US" altLang="ja-JP" sz="2400" dirty="0" smtClean="0">
                <a:latin typeface="Cambria Math" pitchFamily="18" charset="0"/>
                <a:ea typeface="Cambria Math" pitchFamily="18" charset="0"/>
              </a:rPr>
              <a:t>=0.75</a:t>
            </a:r>
            <a:r>
              <a:rPr lang="el-GR" altLang="ja-JP" sz="2400" dirty="0" smtClean="0">
                <a:latin typeface="Cambria Math"/>
                <a:ea typeface="Cambria Math"/>
              </a:rPr>
              <a:t>μ</a:t>
            </a:r>
            <a:r>
              <a:rPr lang="en-US" altLang="ja-JP" sz="2400" dirty="0">
                <a:latin typeface="Cambria Math"/>
                <a:ea typeface="Cambria Math"/>
              </a:rPr>
              <a:t>m</a:t>
            </a:r>
            <a:endParaRPr lang="ja-JP" altLang="en-US" sz="2400" dirty="0"/>
          </a:p>
        </p:txBody>
      </p:sp>
      <p:sp>
        <p:nvSpPr>
          <p:cNvPr id="23" name="テキスト ボックス 22"/>
          <p:cNvSpPr txBox="1"/>
          <p:nvPr/>
        </p:nvSpPr>
        <p:spPr>
          <a:xfrm>
            <a:off x="5004048" y="4365104"/>
            <a:ext cx="3544560" cy="461665"/>
          </a:xfrm>
          <a:prstGeom prst="rect">
            <a:avLst/>
          </a:prstGeom>
          <a:noFill/>
        </p:spPr>
        <p:txBody>
          <a:bodyPr wrap="none" rtlCol="0">
            <a:spAutoFit/>
          </a:bodyPr>
          <a:lstStyle/>
          <a:p>
            <a:r>
              <a:rPr lang="ja-JP" altLang="en-US" sz="2400" dirty="0"/>
              <a:t>膜</a:t>
            </a:r>
            <a:r>
              <a:rPr lang="ja-JP" altLang="en-US" sz="2400" dirty="0" smtClean="0"/>
              <a:t>厚誤差の</a:t>
            </a:r>
            <a:r>
              <a:rPr lang="en-US" altLang="ja-JP" sz="2400" dirty="0" smtClean="0">
                <a:latin typeface="Cambria Math" pitchFamily="18" charset="0"/>
                <a:ea typeface="Cambria Math" pitchFamily="18" charset="0"/>
              </a:rPr>
              <a:t>RMS=1.74</a:t>
            </a:r>
            <a:r>
              <a:rPr lang="el-GR" altLang="ja-JP" sz="2400" dirty="0" smtClean="0">
                <a:latin typeface="Cambria Math"/>
                <a:ea typeface="Cambria Math"/>
              </a:rPr>
              <a:t>μ</a:t>
            </a:r>
            <a:r>
              <a:rPr lang="en-US" altLang="ja-JP" sz="2400" dirty="0" smtClean="0">
                <a:latin typeface="Cambria Math"/>
                <a:ea typeface="Cambria Math"/>
              </a:rPr>
              <a:t>m</a:t>
            </a:r>
            <a:endParaRPr kumimoji="1" lang="ja-JP" altLang="en-US" sz="2400" dirty="0">
              <a:latin typeface="Cambria Math" pitchFamily="18" charset="0"/>
            </a:endParaRPr>
          </a:p>
        </p:txBody>
      </p:sp>
      <p:sp>
        <p:nvSpPr>
          <p:cNvPr id="22" name="テキスト ボックス 21"/>
          <p:cNvSpPr txBox="1"/>
          <p:nvPr/>
        </p:nvSpPr>
        <p:spPr>
          <a:xfrm>
            <a:off x="1043608" y="1340768"/>
            <a:ext cx="793807" cy="369332"/>
          </a:xfrm>
          <a:prstGeom prst="rect">
            <a:avLst/>
          </a:prstGeom>
          <a:noFill/>
        </p:spPr>
        <p:txBody>
          <a:bodyPr wrap="none" rtlCol="0">
            <a:spAutoFit/>
          </a:bodyPr>
          <a:lstStyle/>
          <a:p>
            <a:r>
              <a:rPr kumimoji="1" lang="ja-JP" altLang="en-US" dirty="0" smtClean="0"/>
              <a:t>塗料</a:t>
            </a:r>
            <a:r>
              <a:rPr kumimoji="1" lang="en-US" altLang="ja-JP" dirty="0" smtClean="0"/>
              <a:t>B</a:t>
            </a:r>
            <a:endParaRPr kumimoji="1" lang="ja-JP" altLang="en-US" dirty="0"/>
          </a:p>
        </p:txBody>
      </p:sp>
      <p:sp>
        <p:nvSpPr>
          <p:cNvPr id="24" name="テキスト ボックス 23"/>
          <p:cNvSpPr txBox="1"/>
          <p:nvPr/>
        </p:nvSpPr>
        <p:spPr>
          <a:xfrm>
            <a:off x="5553944" y="1403484"/>
            <a:ext cx="792205" cy="369332"/>
          </a:xfrm>
          <a:prstGeom prst="rect">
            <a:avLst/>
          </a:prstGeom>
          <a:noFill/>
        </p:spPr>
        <p:txBody>
          <a:bodyPr wrap="none" rtlCol="0">
            <a:spAutoFit/>
          </a:bodyPr>
          <a:lstStyle/>
          <a:p>
            <a:r>
              <a:rPr kumimoji="1" lang="ja-JP" altLang="en-US" dirty="0" smtClean="0"/>
              <a:t>塗料</a:t>
            </a:r>
            <a:r>
              <a:rPr kumimoji="1" lang="en-US" altLang="ja-JP" dirty="0" smtClean="0"/>
              <a:t>A</a:t>
            </a:r>
            <a:endParaRPr kumimoji="1" lang="ja-JP" altLang="en-US" dirty="0"/>
          </a:p>
        </p:txBody>
      </p:sp>
      <p:sp>
        <p:nvSpPr>
          <p:cNvPr id="25" name="テキスト ボックス 24"/>
          <p:cNvSpPr txBox="1"/>
          <p:nvPr/>
        </p:nvSpPr>
        <p:spPr>
          <a:xfrm>
            <a:off x="2699792" y="4149080"/>
            <a:ext cx="4424609" cy="707886"/>
          </a:xfrm>
          <a:prstGeom prst="rect">
            <a:avLst/>
          </a:prstGeom>
          <a:solidFill>
            <a:schemeClr val="bg1"/>
          </a:solidFill>
          <a:ln>
            <a:solidFill>
              <a:schemeClr val="tx1"/>
            </a:solidFill>
          </a:ln>
        </p:spPr>
        <p:txBody>
          <a:bodyPr wrap="none" rtlCol="0">
            <a:spAutoFit/>
          </a:bodyPr>
          <a:lstStyle/>
          <a:p>
            <a:r>
              <a:rPr kumimoji="1" lang="ja-JP" altLang="en-US" sz="2000" smtClean="0"/>
              <a:t>電着初期</a:t>
            </a:r>
            <a:r>
              <a:rPr kumimoji="1" lang="ja-JP" altLang="en-US" sz="2000" dirty="0" smtClean="0"/>
              <a:t>段階での析出が多すぎるため</a:t>
            </a:r>
            <a:endParaRPr kumimoji="1" lang="en-US" altLang="ja-JP" sz="2000" dirty="0" smtClean="0"/>
          </a:p>
          <a:p>
            <a:r>
              <a:rPr lang="ja-JP" altLang="en-US" sz="2000" dirty="0"/>
              <a:t>全体</a:t>
            </a:r>
            <a:r>
              <a:rPr lang="ja-JP" altLang="en-US" sz="2000" dirty="0" smtClean="0"/>
              <a:t>に膜厚が大きくなっている</a:t>
            </a:r>
            <a:endParaRPr kumimoji="1" lang="ja-JP" altLang="en-US" sz="2000" dirty="0"/>
          </a:p>
        </p:txBody>
      </p:sp>
      <p:cxnSp>
        <p:nvCxnSpPr>
          <p:cNvPr id="27" name="直線矢印コネクタ 26"/>
          <p:cNvCxnSpPr>
            <a:stCxn id="25" idx="1"/>
          </p:cNvCxnSpPr>
          <p:nvPr/>
        </p:nvCxnSpPr>
        <p:spPr>
          <a:xfrm flipH="1" flipV="1">
            <a:off x="1043608" y="3501393"/>
            <a:ext cx="1656184" cy="100163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81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a:t>
            </a:r>
            <a:r>
              <a:rPr lang="ja-JP" altLang="en-US" dirty="0" smtClean="0"/>
              <a:t>解析結果　電流密度</a:t>
            </a:r>
            <a:endParaRPr kumimoji="1" lang="ja-JP" altLang="en-US" dirty="0"/>
          </a:p>
        </p:txBody>
      </p:sp>
      <p:sp>
        <p:nvSpPr>
          <p:cNvPr id="3" name="コンテンツ プレースホルダー 2"/>
          <p:cNvSpPr>
            <a:spLocks noGrp="1"/>
          </p:cNvSpPr>
          <p:nvPr>
            <p:ph idx="1"/>
          </p:nvPr>
        </p:nvSpPr>
        <p:spPr>
          <a:xfrm>
            <a:off x="323528" y="767482"/>
            <a:ext cx="863054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kumimoji="1" lang="ja-JP" altLang="en-US" sz="2800" dirty="0" smtClean="0"/>
              <a:t>従来モデルでは再現できなかった２つ目のピークを再現</a:t>
            </a:r>
            <a:endParaRPr kumimoji="1" lang="en-US" altLang="ja-JP" sz="2800" dirty="0" smtClean="0"/>
          </a:p>
          <a:p>
            <a:r>
              <a:rPr lang="ja-JP" altLang="en-US" sz="2800" dirty="0"/>
              <a:t>１つ目</a:t>
            </a:r>
            <a:r>
              <a:rPr lang="ja-JP" altLang="en-US" sz="2800" dirty="0" smtClean="0"/>
              <a:t>のピークの</a:t>
            </a:r>
            <a:r>
              <a:rPr lang="ja-JP" altLang="en-US" sz="2800" dirty="0"/>
              <a:t>大きさ</a:t>
            </a:r>
            <a:r>
              <a:rPr lang="ja-JP" altLang="en-US" sz="2800" dirty="0" smtClean="0"/>
              <a:t>，時刻が実験結果と一致</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31</a:t>
            </a:fld>
            <a:endParaRPr lang="ja-JP" altLang="en-US" dirty="0"/>
          </a:p>
        </p:txBody>
      </p:sp>
      <p:grpSp>
        <p:nvGrpSpPr>
          <p:cNvPr id="14" name="グループ化 13"/>
          <p:cNvGrpSpPr/>
          <p:nvPr/>
        </p:nvGrpSpPr>
        <p:grpSpPr>
          <a:xfrm>
            <a:off x="-36512" y="764704"/>
            <a:ext cx="9216520" cy="3528392"/>
            <a:chOff x="-36512" y="764704"/>
            <a:chExt cx="9216520" cy="3528392"/>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764704"/>
              <a:ext cx="4536000" cy="3239999"/>
            </a:xfrm>
            <a:prstGeom prst="rect">
              <a:avLst/>
            </a:prstGeom>
          </p:spPr>
        </p:pic>
        <p:grpSp>
          <p:nvGrpSpPr>
            <p:cNvPr id="9" name="グループ化 8"/>
            <p:cNvGrpSpPr/>
            <p:nvPr/>
          </p:nvGrpSpPr>
          <p:grpSpPr>
            <a:xfrm>
              <a:off x="-36512" y="764704"/>
              <a:ext cx="4968048" cy="3528392"/>
              <a:chOff x="1192126" y="764704"/>
              <a:chExt cx="4968048" cy="3528392"/>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4174" y="764704"/>
                <a:ext cx="4536000" cy="3240000"/>
              </a:xfrm>
              <a:prstGeom prst="rect">
                <a:avLst/>
              </a:prstGeom>
            </p:spPr>
          </p:pic>
          <p:sp>
            <p:nvSpPr>
              <p:cNvPr id="7" name="テキスト ボックス 6"/>
              <p:cNvSpPr txBox="1"/>
              <p:nvPr/>
            </p:nvSpPr>
            <p:spPr>
              <a:xfrm>
                <a:off x="1264134" y="1757304"/>
                <a:ext cx="738664" cy="1002839"/>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8" name="テキスト ボックス 7"/>
                  <p:cNvSpPr txBox="1"/>
                  <p:nvPr/>
                </p:nvSpPr>
                <p:spPr>
                  <a:xfrm>
                    <a:off x="1192126" y="2693408"/>
                    <a:ext cx="93160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latin typeface="Cambria Math"/>
                            </a:rPr>
                            <m:t>(</m:t>
                          </m:r>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r>
                            <a:rPr kumimoji="1" lang="en-US" altLang="ja-JP" b="1" i="1" smtClean="0">
                              <a:latin typeface="Cambria Math"/>
                            </a:rPr>
                            <m:t>)</m:t>
                          </m:r>
                        </m:oMath>
                      </m:oMathPara>
                    </a14:m>
                    <a:endParaRPr kumimoji="1" lang="en-US" altLang="ja-JP" b="1" dirty="0" smtClean="0"/>
                  </a:p>
                  <a:p>
                    <a:pPr algn="ctr"/>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92126" y="2693408"/>
                    <a:ext cx="931602" cy="652551"/>
                  </a:xfrm>
                  <a:prstGeom prst="rect">
                    <a:avLst/>
                  </a:prstGeom>
                  <a:blipFill rotWithShape="1">
                    <a:blip r:embed="rId5"/>
                    <a:stretch>
                      <a:fillRect l="-5229" r="-6536" b="-121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424374" y="3892986"/>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424374" y="3892986"/>
                    <a:ext cx="1301959" cy="400110"/>
                  </a:xfrm>
                  <a:prstGeom prst="rect">
                    <a:avLst/>
                  </a:prstGeom>
                  <a:blipFill rotWithShape="1">
                    <a:blip r:embed="rId6"/>
                    <a:stretch>
                      <a:fillRect l="-4673" t="-10769" r="-5607" b="-27692"/>
                    </a:stretch>
                  </a:blipFill>
                </p:spPr>
                <p:txBody>
                  <a:bodyPr/>
                  <a:lstStyle/>
                  <a:p>
                    <a:r>
                      <a:rPr lang="ja-JP" altLang="en-US">
                        <a:noFill/>
                      </a:rPr>
                      <a:t> </a:t>
                    </a:r>
                  </a:p>
                </p:txBody>
              </p:sp>
            </mc:Fallback>
          </mc:AlternateContent>
        </p:grpSp>
        <p:sp>
          <p:nvSpPr>
            <p:cNvPr id="10" name="テキスト ボックス 9"/>
            <p:cNvSpPr txBox="1"/>
            <p:nvPr/>
          </p:nvSpPr>
          <p:spPr>
            <a:xfrm>
              <a:off x="2051720" y="2318048"/>
              <a:ext cx="1431802" cy="400110"/>
            </a:xfrm>
            <a:prstGeom prst="rect">
              <a:avLst/>
            </a:prstGeom>
            <a:noFill/>
          </p:spPr>
          <p:txBody>
            <a:bodyPr wrap="none" rtlCol="0">
              <a:spAutoFit/>
            </a:bodyPr>
            <a:lstStyle/>
            <a:p>
              <a:r>
                <a:rPr kumimoji="1" lang="ja-JP" altLang="en-US" sz="2000" b="1" dirty="0" smtClean="0"/>
                <a:t>提案モデル</a:t>
              </a:r>
              <a:endParaRPr kumimoji="1" lang="ja-JP" altLang="en-US" sz="2000" b="1" dirty="0"/>
            </a:p>
          </p:txBody>
        </p:sp>
        <p:sp>
          <p:nvSpPr>
            <p:cNvPr id="11" name="テキスト ボックス 10"/>
            <p:cNvSpPr txBox="1"/>
            <p:nvPr/>
          </p:nvSpPr>
          <p:spPr>
            <a:xfrm>
              <a:off x="6380558" y="2308810"/>
              <a:ext cx="1431802" cy="400110"/>
            </a:xfrm>
            <a:prstGeom prst="rect">
              <a:avLst/>
            </a:prstGeom>
            <a:noFill/>
          </p:spPr>
          <p:txBody>
            <a:bodyPr wrap="none" rtlCol="0">
              <a:spAutoFit/>
            </a:bodyPr>
            <a:lstStyle/>
            <a:p>
              <a:r>
                <a:rPr kumimoji="1" lang="ja-JP" altLang="en-US" sz="2000" b="1" dirty="0" smtClean="0"/>
                <a:t>従来モデル</a:t>
              </a:r>
              <a:endParaRPr kumimoji="1" lang="ja-JP" altLang="en-US" sz="2000" b="1"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6513477" y="3861048"/>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513477" y="3861048"/>
                  <a:ext cx="1301959" cy="400110"/>
                </a:xfrm>
                <a:prstGeom prst="rect">
                  <a:avLst/>
                </a:prstGeom>
                <a:blipFill rotWithShape="1">
                  <a:blip r:embed="rId7"/>
                  <a:stretch>
                    <a:fillRect l="-4673" t="-10606" r="-5607" b="-25758"/>
                  </a:stretch>
                </a:blipFill>
              </p:spPr>
              <p:txBody>
                <a:bodyPr/>
                <a:lstStyle/>
                <a:p>
                  <a:r>
                    <a:rPr lang="ja-JP" altLang="en-US">
                      <a:noFill/>
                    </a:rPr>
                    <a:t> </a:t>
                  </a:r>
                </a:p>
              </p:txBody>
            </p:sp>
          </mc:Fallback>
        </mc:AlternateContent>
      </p:grpSp>
      <p:sp>
        <p:nvSpPr>
          <p:cNvPr id="15" name="テキスト ボックス 14"/>
          <p:cNvSpPr txBox="1"/>
          <p:nvPr/>
        </p:nvSpPr>
        <p:spPr>
          <a:xfrm>
            <a:off x="1257913" y="1700808"/>
            <a:ext cx="793807" cy="369332"/>
          </a:xfrm>
          <a:prstGeom prst="rect">
            <a:avLst/>
          </a:prstGeom>
          <a:noFill/>
        </p:spPr>
        <p:txBody>
          <a:bodyPr wrap="none" rtlCol="0">
            <a:spAutoFit/>
          </a:bodyPr>
          <a:lstStyle/>
          <a:p>
            <a:r>
              <a:rPr kumimoji="1" lang="ja-JP" altLang="en-US" dirty="0" smtClean="0"/>
              <a:t>塗料</a:t>
            </a:r>
            <a:r>
              <a:rPr kumimoji="1" lang="en-US" altLang="ja-JP" dirty="0" smtClean="0"/>
              <a:t>B</a:t>
            </a:r>
            <a:endParaRPr kumimoji="1" lang="ja-JP" altLang="en-US" dirty="0"/>
          </a:p>
        </p:txBody>
      </p:sp>
      <p:sp>
        <p:nvSpPr>
          <p:cNvPr id="16" name="テキスト ボックス 15"/>
          <p:cNvSpPr txBox="1"/>
          <p:nvPr/>
        </p:nvSpPr>
        <p:spPr>
          <a:xfrm>
            <a:off x="5652003" y="1763524"/>
            <a:ext cx="792205" cy="369332"/>
          </a:xfrm>
          <a:prstGeom prst="rect">
            <a:avLst/>
          </a:prstGeom>
          <a:noFill/>
        </p:spPr>
        <p:txBody>
          <a:bodyPr wrap="none" rtlCol="0">
            <a:spAutoFit/>
          </a:bodyPr>
          <a:lstStyle/>
          <a:p>
            <a:r>
              <a:rPr kumimoji="1" lang="ja-JP" altLang="en-US" dirty="0" smtClean="0"/>
              <a:t>塗料</a:t>
            </a:r>
            <a:r>
              <a:rPr kumimoji="1" lang="en-US" altLang="ja-JP" dirty="0" smtClean="0"/>
              <a:t>A</a:t>
            </a:r>
            <a:endParaRPr kumimoji="1" lang="ja-JP" altLang="en-US" dirty="0"/>
          </a:p>
        </p:txBody>
      </p:sp>
      <p:sp>
        <p:nvSpPr>
          <p:cNvPr id="17" name="テキスト ボックス 16"/>
          <p:cNvSpPr txBox="1"/>
          <p:nvPr/>
        </p:nvSpPr>
        <p:spPr>
          <a:xfrm>
            <a:off x="2098732" y="4283804"/>
            <a:ext cx="4921540" cy="369332"/>
          </a:xfrm>
          <a:prstGeom prst="rect">
            <a:avLst/>
          </a:prstGeom>
          <a:noFill/>
        </p:spPr>
        <p:txBody>
          <a:bodyPr wrap="none" rtlCol="0">
            <a:spAutoFit/>
          </a:bodyPr>
          <a:lstStyle/>
          <a:p>
            <a:r>
              <a:rPr lang="ja-JP" altLang="en-US" dirty="0">
                <a:solidFill>
                  <a:schemeClr val="bg2"/>
                </a:solidFill>
              </a:rPr>
              <a:t>特徴が顕著に表れる</a:t>
            </a:r>
            <a:r>
              <a:rPr lang="ja-JP" altLang="en-US" dirty="0" smtClean="0">
                <a:solidFill>
                  <a:schemeClr val="bg2"/>
                </a:solidFill>
              </a:rPr>
              <a:t>高電圧</a:t>
            </a:r>
            <a:r>
              <a:rPr lang="ja-JP" altLang="en-US" dirty="0">
                <a:solidFill>
                  <a:schemeClr val="bg2"/>
                </a:solidFill>
              </a:rPr>
              <a:t>で</a:t>
            </a:r>
            <a:r>
              <a:rPr lang="ja-JP" altLang="en-US" dirty="0" smtClean="0">
                <a:solidFill>
                  <a:schemeClr val="bg2"/>
                </a:solidFill>
              </a:rPr>
              <a:t>の電着結果を示す</a:t>
            </a:r>
            <a:endParaRPr kumimoji="1" lang="ja-JP" altLang="en-US" dirty="0">
              <a:solidFill>
                <a:schemeClr val="bg2"/>
              </a:solidFill>
            </a:endParaRPr>
          </a:p>
        </p:txBody>
      </p:sp>
    </p:spTree>
    <p:extLst>
      <p:ext uri="{BB962C8B-B14F-4D97-AF65-F5344CB8AC3E}">
        <p14:creationId xmlns:p14="http://schemas.microsoft.com/office/powerpoint/2010/main" val="3639393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４枚</a:t>
            </a:r>
            <a:r>
              <a:rPr lang="en-US" altLang="ja-JP" dirty="0" smtClean="0"/>
              <a:t>BOX</a:t>
            </a:r>
            <a:r>
              <a:rPr lang="ja-JP" altLang="en-US" dirty="0"/>
              <a:t>法</a:t>
            </a:r>
            <a:r>
              <a:rPr lang="ja-JP" altLang="en-US" dirty="0" smtClean="0"/>
              <a:t>の電着実験および解析</a:t>
            </a:r>
            <a:endParaRPr kumimoji="1" lang="ja-JP" altLang="en-US" dirty="0"/>
          </a:p>
        </p:txBody>
      </p:sp>
      <p:sp>
        <p:nvSpPr>
          <p:cNvPr id="3" name="コンテンツ プレースホルダー 2"/>
          <p:cNvSpPr>
            <a:spLocks noGrp="1"/>
          </p:cNvSpPr>
          <p:nvPr>
            <p:ph idx="1"/>
          </p:nvPr>
        </p:nvSpPr>
        <p:spPr>
          <a:xfrm>
            <a:off x="611560" y="836712"/>
            <a:ext cx="8270503" cy="5757862"/>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pPr marL="0" indent="0">
              <a:buNone/>
            </a:pPr>
            <a:endParaRPr lang="en-US" altLang="ja-JP" dirty="0" smtClean="0"/>
          </a:p>
          <a:p>
            <a:r>
              <a:rPr lang="ja-JP" altLang="en-US" sz="2800" dirty="0">
                <a:solidFill>
                  <a:srgbClr val="002060"/>
                </a:solidFill>
              </a:rPr>
              <a:t>袋</a:t>
            </a:r>
            <a:r>
              <a:rPr lang="ja-JP" altLang="en-US" sz="2800" dirty="0" smtClean="0">
                <a:solidFill>
                  <a:srgbClr val="002060"/>
                </a:solidFill>
              </a:rPr>
              <a:t>状部材</a:t>
            </a:r>
            <a:r>
              <a:rPr lang="ja-JP" altLang="en-US" sz="2800" dirty="0" smtClean="0"/>
              <a:t>を模擬した電着試験</a:t>
            </a:r>
            <a:endParaRPr lang="en-US" altLang="ja-JP" sz="2800" dirty="0" smtClean="0"/>
          </a:p>
          <a:p>
            <a:r>
              <a:rPr lang="ja-JP" altLang="en-US" sz="2800" dirty="0" smtClean="0"/>
              <a:t>Ａ面が一番析出しやすく，</a:t>
            </a:r>
            <a:r>
              <a:rPr lang="en-US" altLang="ja-JP" sz="2800" dirty="0" smtClean="0"/>
              <a:t>F,G</a:t>
            </a:r>
            <a:r>
              <a:rPr lang="ja-JP" altLang="en-US" sz="2800" dirty="0" smtClean="0"/>
              <a:t>面が最も析出しづらい</a:t>
            </a:r>
            <a:endParaRPr lang="en-US" altLang="ja-JP" sz="2800" dirty="0" smtClean="0"/>
          </a:p>
          <a:p>
            <a:r>
              <a:rPr lang="ja-JP" altLang="en-US" sz="2800" dirty="0" smtClean="0"/>
              <a:t>今回Ｈ面は絶縁</a:t>
            </a:r>
            <a:endParaRPr lang="en-US" altLang="ja-JP" sz="2800" dirty="0" smtClean="0"/>
          </a:p>
          <a:p>
            <a:r>
              <a:rPr lang="ja-JP" altLang="en-US" sz="2800" dirty="0"/>
              <a:t>設定</a:t>
            </a:r>
            <a:r>
              <a:rPr lang="ja-JP" altLang="en-US" sz="2800" dirty="0" smtClean="0"/>
              <a:t>電圧</a:t>
            </a:r>
            <a:r>
              <a:rPr lang="en-US" altLang="ja-JP" sz="2800" dirty="0" smtClean="0"/>
              <a:t>200V</a:t>
            </a:r>
            <a:r>
              <a:rPr lang="en-US" altLang="ja-JP" sz="2800" dirty="0"/>
              <a:t>180s</a:t>
            </a:r>
            <a:r>
              <a:rPr lang="ja-JP" altLang="en-US" sz="2800" dirty="0" smtClean="0"/>
              <a:t>の標準的な電圧時刻歴を与えた</a:t>
            </a:r>
            <a:endParaRPr lang="en-US" altLang="ja-JP" sz="2800" dirty="0" smtClean="0"/>
          </a:p>
          <a:p>
            <a:endParaRPr lang="ja-JP" altLang="en-US" sz="2800"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32</a:t>
            </a:fld>
            <a:endParaRPr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9873" y="656692"/>
            <a:ext cx="5058031" cy="3708000"/>
          </a:xfrm>
          <a:prstGeom prst="rect">
            <a:avLst/>
          </a:prstGeom>
        </p:spPr>
      </p:pic>
      <p:grpSp>
        <p:nvGrpSpPr>
          <p:cNvPr id="5" name="グループ化 4"/>
          <p:cNvGrpSpPr/>
          <p:nvPr/>
        </p:nvGrpSpPr>
        <p:grpSpPr>
          <a:xfrm>
            <a:off x="439647" y="664621"/>
            <a:ext cx="2852824" cy="3708000"/>
            <a:chOff x="439647" y="664621"/>
            <a:chExt cx="2852824" cy="3708000"/>
          </a:xfrm>
        </p:grpSpPr>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9647" y="664621"/>
              <a:ext cx="2852824" cy="3708000"/>
            </a:xfrm>
            <a:prstGeom prst="rect">
              <a:avLst/>
            </a:prstGeom>
          </p:spPr>
        </p:pic>
        <p:sp>
          <p:nvSpPr>
            <p:cNvPr id="8" name="テキスト ボックス 7"/>
            <p:cNvSpPr txBox="1"/>
            <p:nvPr/>
          </p:nvSpPr>
          <p:spPr>
            <a:xfrm>
              <a:off x="770968" y="1959316"/>
              <a:ext cx="947695" cy="646331"/>
            </a:xfrm>
            <a:prstGeom prst="rect">
              <a:avLst/>
            </a:prstGeom>
            <a:noFill/>
          </p:spPr>
          <p:txBody>
            <a:bodyPr wrap="none" rtlCol="0">
              <a:spAutoFit/>
            </a:bodyPr>
            <a:lstStyle/>
            <a:p>
              <a:r>
                <a:rPr lang="en-US" altLang="ja-JP" b="1" dirty="0" smtClean="0">
                  <a:solidFill>
                    <a:srgbClr val="FFFF00"/>
                  </a:solidFill>
                </a:rPr>
                <a:t>A</a:t>
              </a:r>
              <a:r>
                <a:rPr lang="ja-JP" altLang="en-US" b="1" dirty="0" smtClean="0">
                  <a:solidFill>
                    <a:srgbClr val="FFFF00"/>
                  </a:solidFill>
                </a:rPr>
                <a:t>面</a:t>
              </a:r>
              <a:endParaRPr lang="en-US" altLang="ja-JP" b="1" dirty="0" smtClean="0">
                <a:solidFill>
                  <a:srgbClr val="FFFF00"/>
                </a:solidFill>
              </a:endParaRPr>
            </a:p>
            <a:p>
              <a:r>
                <a:rPr kumimoji="1" lang="ja-JP" altLang="en-US" b="1" dirty="0" smtClean="0">
                  <a:solidFill>
                    <a:schemeClr val="bg1"/>
                  </a:solidFill>
                </a:rPr>
                <a:t>裏：Ｂ面</a:t>
              </a:r>
              <a:endParaRPr kumimoji="1" lang="ja-JP" altLang="en-US" b="1" dirty="0">
                <a:solidFill>
                  <a:schemeClr val="bg1"/>
                </a:solidFill>
              </a:endParaRPr>
            </a:p>
          </p:txBody>
        </p:sp>
        <p:sp>
          <p:nvSpPr>
            <p:cNvPr id="9" name="テキスト ボックス 8"/>
            <p:cNvSpPr txBox="1"/>
            <p:nvPr/>
          </p:nvSpPr>
          <p:spPr>
            <a:xfrm>
              <a:off x="1259632" y="1556792"/>
              <a:ext cx="942887" cy="923330"/>
            </a:xfrm>
            <a:prstGeom prst="rect">
              <a:avLst/>
            </a:prstGeom>
            <a:noFill/>
          </p:spPr>
          <p:txBody>
            <a:bodyPr wrap="none" rtlCol="0">
              <a:spAutoFit/>
            </a:bodyPr>
            <a:lstStyle/>
            <a:p>
              <a:r>
                <a:rPr lang="en-US" altLang="ja-JP" b="1" dirty="0" smtClean="0">
                  <a:solidFill>
                    <a:srgbClr val="FFFF00"/>
                  </a:solidFill>
                </a:rPr>
                <a:t>C</a:t>
              </a:r>
              <a:r>
                <a:rPr lang="ja-JP" altLang="en-US" b="1" dirty="0" smtClean="0">
                  <a:solidFill>
                    <a:srgbClr val="FFFF00"/>
                  </a:solidFill>
                </a:rPr>
                <a:t>面</a:t>
              </a:r>
              <a:endParaRPr lang="en-US" altLang="ja-JP" b="1" dirty="0" smtClean="0">
                <a:solidFill>
                  <a:srgbClr val="FFFF00"/>
                </a:solidFill>
              </a:endParaRPr>
            </a:p>
            <a:p>
              <a:r>
                <a:rPr lang="ja-JP" altLang="en-US" b="1" dirty="0" smtClean="0">
                  <a:solidFill>
                    <a:schemeClr val="bg1"/>
                  </a:solidFill>
                </a:rPr>
                <a:t>裏：Ｄ面</a:t>
              </a:r>
              <a:endParaRPr lang="ja-JP" altLang="en-US" b="1" dirty="0">
                <a:solidFill>
                  <a:schemeClr val="bg1"/>
                </a:solidFill>
              </a:endParaRPr>
            </a:p>
            <a:p>
              <a:endParaRPr kumimoji="1" lang="ja-JP" altLang="en-US" b="1" dirty="0">
                <a:solidFill>
                  <a:srgbClr val="FF0000"/>
                </a:solidFill>
              </a:endParaRPr>
            </a:p>
          </p:txBody>
        </p:sp>
        <p:sp>
          <p:nvSpPr>
            <p:cNvPr id="10" name="テキスト ボックス 9"/>
            <p:cNvSpPr txBox="1"/>
            <p:nvPr/>
          </p:nvSpPr>
          <p:spPr>
            <a:xfrm>
              <a:off x="1684897" y="1196752"/>
              <a:ext cx="914033" cy="923330"/>
            </a:xfrm>
            <a:prstGeom prst="rect">
              <a:avLst/>
            </a:prstGeom>
            <a:noFill/>
          </p:spPr>
          <p:txBody>
            <a:bodyPr wrap="none" rtlCol="0">
              <a:spAutoFit/>
            </a:bodyPr>
            <a:lstStyle/>
            <a:p>
              <a:r>
                <a:rPr lang="ja-JP" altLang="en-US" b="1" dirty="0" smtClean="0">
                  <a:solidFill>
                    <a:srgbClr val="FFFF00"/>
                  </a:solidFill>
                </a:rPr>
                <a:t>Ｅ面</a:t>
              </a:r>
              <a:endParaRPr lang="en-US" altLang="ja-JP" b="1" dirty="0" smtClean="0">
                <a:solidFill>
                  <a:srgbClr val="FFFF00"/>
                </a:solidFill>
              </a:endParaRPr>
            </a:p>
            <a:p>
              <a:r>
                <a:rPr lang="ja-JP" altLang="en-US" b="1" dirty="0">
                  <a:solidFill>
                    <a:schemeClr val="bg1"/>
                  </a:solidFill>
                </a:rPr>
                <a:t>裏</a:t>
              </a:r>
              <a:r>
                <a:rPr lang="ja-JP" altLang="en-US" b="1" dirty="0" smtClean="0">
                  <a:solidFill>
                    <a:schemeClr val="bg1"/>
                  </a:solidFill>
                </a:rPr>
                <a:t>：Ｆ面</a:t>
              </a:r>
              <a:endParaRPr lang="ja-JP" altLang="en-US" b="1" dirty="0">
                <a:solidFill>
                  <a:schemeClr val="bg1"/>
                </a:solidFill>
              </a:endParaRPr>
            </a:p>
            <a:p>
              <a:endParaRPr kumimoji="1" lang="ja-JP" altLang="en-US" b="1" dirty="0">
                <a:solidFill>
                  <a:srgbClr val="FF0000"/>
                </a:solidFill>
              </a:endParaRPr>
            </a:p>
          </p:txBody>
        </p:sp>
        <p:sp>
          <p:nvSpPr>
            <p:cNvPr id="11" name="テキスト ボックス 10"/>
            <p:cNvSpPr txBox="1"/>
            <p:nvPr/>
          </p:nvSpPr>
          <p:spPr>
            <a:xfrm>
              <a:off x="1951099" y="836712"/>
              <a:ext cx="596638" cy="369332"/>
            </a:xfrm>
            <a:prstGeom prst="rect">
              <a:avLst/>
            </a:prstGeom>
            <a:noFill/>
          </p:spPr>
          <p:txBody>
            <a:bodyPr wrap="none" rtlCol="0">
              <a:spAutoFit/>
            </a:bodyPr>
            <a:lstStyle/>
            <a:p>
              <a:r>
                <a:rPr lang="ja-JP" altLang="en-US" b="1" dirty="0">
                  <a:solidFill>
                    <a:srgbClr val="FFFF00"/>
                  </a:solidFill>
                </a:rPr>
                <a:t>Ｇ面</a:t>
              </a:r>
            </a:p>
          </p:txBody>
        </p:sp>
      </p:grpSp>
      <p:sp>
        <p:nvSpPr>
          <p:cNvPr id="12" name="テキスト ボックス 11"/>
          <p:cNvSpPr txBox="1"/>
          <p:nvPr/>
        </p:nvSpPr>
        <p:spPr>
          <a:xfrm>
            <a:off x="2339752" y="980728"/>
            <a:ext cx="986167" cy="369332"/>
          </a:xfrm>
          <a:prstGeom prst="rect">
            <a:avLst/>
          </a:prstGeom>
          <a:noFill/>
        </p:spPr>
        <p:txBody>
          <a:bodyPr wrap="none" rtlCol="0">
            <a:spAutoFit/>
          </a:bodyPr>
          <a:lstStyle/>
          <a:p>
            <a:r>
              <a:rPr lang="ja-JP" altLang="en-US" b="1" dirty="0">
                <a:solidFill>
                  <a:srgbClr val="C00000"/>
                </a:solidFill>
              </a:rPr>
              <a:t>裏： </a:t>
            </a:r>
            <a:r>
              <a:rPr lang="en-US" altLang="ja-JP" b="1" dirty="0" smtClean="0">
                <a:solidFill>
                  <a:srgbClr val="C00000"/>
                </a:solidFill>
              </a:rPr>
              <a:t>H</a:t>
            </a:r>
            <a:r>
              <a:rPr lang="ja-JP" altLang="en-US" b="1" dirty="0" smtClean="0">
                <a:solidFill>
                  <a:srgbClr val="C00000"/>
                </a:solidFill>
              </a:rPr>
              <a:t>面</a:t>
            </a:r>
            <a:endParaRPr lang="ja-JP" altLang="en-US" b="1" dirty="0">
              <a:solidFill>
                <a:srgbClr val="C00000"/>
              </a:solidFill>
            </a:endParaRPr>
          </a:p>
        </p:txBody>
      </p:sp>
      <p:cxnSp>
        <p:nvCxnSpPr>
          <p:cNvPr id="14" name="直線矢印コネクタ 13"/>
          <p:cNvCxnSpPr/>
          <p:nvPr/>
        </p:nvCxnSpPr>
        <p:spPr>
          <a:xfrm flipV="1">
            <a:off x="770968" y="3609020"/>
            <a:ext cx="776696"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8423" y="3726290"/>
            <a:ext cx="1265090" cy="646331"/>
          </a:xfrm>
          <a:prstGeom prst="rect">
            <a:avLst/>
          </a:prstGeom>
          <a:noFill/>
        </p:spPr>
        <p:txBody>
          <a:bodyPr wrap="none" rtlCol="0">
            <a:spAutoFit/>
          </a:bodyPr>
          <a:lstStyle/>
          <a:p>
            <a:pPr algn="ctr"/>
            <a:r>
              <a:rPr kumimoji="1" lang="ja-JP" altLang="en-US" dirty="0" smtClean="0"/>
              <a:t>手前の３枚</a:t>
            </a:r>
            <a:r>
              <a:rPr kumimoji="1" lang="en-US" altLang="ja-JP" dirty="0" smtClean="0"/>
              <a:t/>
            </a:r>
            <a:br>
              <a:rPr kumimoji="1" lang="en-US" altLang="ja-JP" dirty="0" smtClean="0"/>
            </a:br>
            <a:r>
              <a:rPr kumimoji="1" lang="ja-JP" altLang="en-US" dirty="0" smtClean="0"/>
              <a:t>中央に穴</a:t>
            </a:r>
            <a:endParaRPr kumimoji="1" lang="ja-JP" altLang="en-US" dirty="0"/>
          </a:p>
        </p:txBody>
      </p:sp>
    </p:spTree>
    <p:extLst>
      <p:ext uri="{BB962C8B-B14F-4D97-AF65-F5344CB8AC3E}">
        <p14:creationId xmlns:p14="http://schemas.microsoft.com/office/powerpoint/2010/main" val="4264346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p:cNvSpPr txBox="1">
            <a:spLocks/>
          </p:cNvSpPr>
          <p:nvPr/>
        </p:nvSpPr>
        <p:spPr bwMode="auto">
          <a:xfrm>
            <a:off x="611560" y="836712"/>
            <a:ext cx="827050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pPr marL="0" indent="0">
              <a:buFont typeface="Wingdings" pitchFamily="2" charset="2"/>
              <a:buNone/>
            </a:pPr>
            <a:endParaRPr lang="en-US" altLang="ja-JP" kern="0" dirty="0" smtClean="0"/>
          </a:p>
          <a:p>
            <a:r>
              <a:rPr lang="ja-JP" altLang="en-US" sz="2800" kern="0" dirty="0" smtClean="0">
                <a:solidFill>
                  <a:srgbClr val="002060"/>
                </a:solidFill>
              </a:rPr>
              <a:t>袋状部材</a:t>
            </a:r>
            <a:r>
              <a:rPr lang="ja-JP" altLang="en-US" sz="2800" kern="0" dirty="0" smtClean="0"/>
              <a:t>を模擬した電着試験</a:t>
            </a:r>
            <a:endParaRPr lang="en-US" altLang="ja-JP" sz="2800" kern="0" dirty="0" smtClean="0"/>
          </a:p>
          <a:p>
            <a:r>
              <a:rPr lang="ja-JP" altLang="en-US" sz="2800" kern="0" dirty="0" smtClean="0"/>
              <a:t>Ａ面が一番析出しやすく，</a:t>
            </a:r>
            <a:r>
              <a:rPr lang="en-US" altLang="ja-JP" sz="2800" kern="0" dirty="0" smtClean="0"/>
              <a:t>F,G</a:t>
            </a:r>
            <a:r>
              <a:rPr lang="ja-JP" altLang="en-US" sz="2800" kern="0" dirty="0" smtClean="0"/>
              <a:t>面が最も析出しづらい</a:t>
            </a:r>
            <a:endParaRPr lang="en-US" altLang="ja-JP" sz="2800" kern="0" dirty="0" smtClean="0"/>
          </a:p>
          <a:p>
            <a:r>
              <a:rPr lang="ja-JP" altLang="en-US" sz="2800" kern="0" dirty="0" smtClean="0"/>
              <a:t>今回Ｈ面は絶縁</a:t>
            </a:r>
            <a:endParaRPr lang="en-US" altLang="ja-JP" sz="2800" kern="0" dirty="0" smtClean="0"/>
          </a:p>
          <a:p>
            <a:r>
              <a:rPr lang="ja-JP" altLang="en-US" sz="2800" kern="0" dirty="0" smtClean="0"/>
              <a:t>設定電圧</a:t>
            </a:r>
            <a:r>
              <a:rPr lang="en-US" altLang="ja-JP" sz="2800" kern="0" dirty="0" smtClean="0"/>
              <a:t>200V180s</a:t>
            </a:r>
            <a:r>
              <a:rPr lang="ja-JP" altLang="en-US" sz="2800" kern="0" dirty="0" smtClean="0"/>
              <a:t>の標準的な電圧時刻歴を与えた</a:t>
            </a:r>
            <a:endParaRPr lang="en-US" altLang="ja-JP" sz="2800" kern="0" dirty="0" smtClean="0"/>
          </a:p>
          <a:p>
            <a:endParaRPr lang="ja-JP" altLang="en-US" sz="2800" kern="0" dirty="0" smtClean="0"/>
          </a:p>
          <a:p>
            <a:endParaRPr lang="ja-JP" altLang="en-US" kern="0" dirty="0"/>
          </a:p>
        </p:txBody>
      </p:sp>
      <p:sp>
        <p:nvSpPr>
          <p:cNvPr id="2" name="タイトル 1"/>
          <p:cNvSpPr>
            <a:spLocks noGrp="1"/>
          </p:cNvSpPr>
          <p:nvPr>
            <p:ph type="title"/>
          </p:nvPr>
        </p:nvSpPr>
        <p:spPr/>
        <p:txBody>
          <a:bodyPr/>
          <a:lstStyle/>
          <a:p>
            <a:r>
              <a:rPr lang="ja-JP" altLang="en-US" dirty="0" smtClean="0"/>
              <a:t>複雑形状（４枚</a:t>
            </a:r>
            <a:r>
              <a:rPr lang="en-US" altLang="ja-JP" dirty="0" smtClean="0"/>
              <a:t>BOX</a:t>
            </a:r>
            <a:r>
              <a:rPr lang="ja-JP" altLang="en-US" dirty="0" smtClean="0"/>
              <a:t>）の実験および解析</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33</a:t>
            </a:fld>
            <a:endParaRPr lang="ja-JP" altLang="en-US" dirty="0"/>
          </a:p>
        </p:txBody>
      </p:sp>
      <p:grpSp>
        <p:nvGrpSpPr>
          <p:cNvPr id="5" name="グループ化 4"/>
          <p:cNvGrpSpPr/>
          <p:nvPr/>
        </p:nvGrpSpPr>
        <p:grpSpPr>
          <a:xfrm>
            <a:off x="439647" y="664621"/>
            <a:ext cx="2852824" cy="3708000"/>
            <a:chOff x="439647" y="664621"/>
            <a:chExt cx="2852824" cy="3708000"/>
          </a:xfrm>
        </p:grpSpPr>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9647" y="664621"/>
              <a:ext cx="2852824" cy="3708000"/>
            </a:xfrm>
            <a:prstGeom prst="rect">
              <a:avLst/>
            </a:prstGeom>
          </p:spPr>
        </p:pic>
        <p:sp>
          <p:nvSpPr>
            <p:cNvPr id="8" name="テキスト ボックス 7"/>
            <p:cNvSpPr txBox="1"/>
            <p:nvPr/>
          </p:nvSpPr>
          <p:spPr>
            <a:xfrm>
              <a:off x="770968" y="1959316"/>
              <a:ext cx="947695" cy="646331"/>
            </a:xfrm>
            <a:prstGeom prst="rect">
              <a:avLst/>
            </a:prstGeom>
            <a:noFill/>
          </p:spPr>
          <p:txBody>
            <a:bodyPr wrap="none" rtlCol="0">
              <a:spAutoFit/>
            </a:bodyPr>
            <a:lstStyle/>
            <a:p>
              <a:r>
                <a:rPr lang="en-US" altLang="ja-JP" b="1" dirty="0" smtClean="0">
                  <a:solidFill>
                    <a:srgbClr val="FFFF00"/>
                  </a:solidFill>
                </a:rPr>
                <a:t>A</a:t>
              </a:r>
              <a:r>
                <a:rPr lang="ja-JP" altLang="en-US" b="1" dirty="0" smtClean="0">
                  <a:solidFill>
                    <a:srgbClr val="FFFF00"/>
                  </a:solidFill>
                </a:rPr>
                <a:t>面</a:t>
              </a:r>
              <a:endParaRPr lang="en-US" altLang="ja-JP" b="1" dirty="0" smtClean="0">
                <a:solidFill>
                  <a:srgbClr val="FFFF00"/>
                </a:solidFill>
              </a:endParaRPr>
            </a:p>
            <a:p>
              <a:r>
                <a:rPr kumimoji="1" lang="ja-JP" altLang="en-US" b="1" dirty="0" smtClean="0">
                  <a:solidFill>
                    <a:schemeClr val="bg1"/>
                  </a:solidFill>
                </a:rPr>
                <a:t>裏：Ｂ面</a:t>
              </a:r>
              <a:endParaRPr kumimoji="1" lang="ja-JP" altLang="en-US" b="1" dirty="0">
                <a:solidFill>
                  <a:schemeClr val="bg1"/>
                </a:solidFill>
              </a:endParaRPr>
            </a:p>
          </p:txBody>
        </p:sp>
        <p:sp>
          <p:nvSpPr>
            <p:cNvPr id="9" name="テキスト ボックス 8"/>
            <p:cNvSpPr txBox="1"/>
            <p:nvPr/>
          </p:nvSpPr>
          <p:spPr>
            <a:xfrm>
              <a:off x="1259632" y="1556792"/>
              <a:ext cx="942887" cy="923330"/>
            </a:xfrm>
            <a:prstGeom prst="rect">
              <a:avLst/>
            </a:prstGeom>
            <a:noFill/>
          </p:spPr>
          <p:txBody>
            <a:bodyPr wrap="none" rtlCol="0">
              <a:spAutoFit/>
            </a:bodyPr>
            <a:lstStyle/>
            <a:p>
              <a:r>
                <a:rPr lang="en-US" altLang="ja-JP" b="1" dirty="0" smtClean="0">
                  <a:solidFill>
                    <a:srgbClr val="FFFF00"/>
                  </a:solidFill>
                </a:rPr>
                <a:t>C</a:t>
              </a:r>
              <a:r>
                <a:rPr lang="ja-JP" altLang="en-US" b="1" dirty="0" smtClean="0">
                  <a:solidFill>
                    <a:srgbClr val="FFFF00"/>
                  </a:solidFill>
                </a:rPr>
                <a:t>面</a:t>
              </a:r>
              <a:endParaRPr lang="en-US" altLang="ja-JP" b="1" dirty="0" smtClean="0">
                <a:solidFill>
                  <a:srgbClr val="FFFF00"/>
                </a:solidFill>
              </a:endParaRPr>
            </a:p>
            <a:p>
              <a:r>
                <a:rPr lang="ja-JP" altLang="en-US" b="1" dirty="0" smtClean="0">
                  <a:solidFill>
                    <a:schemeClr val="bg1"/>
                  </a:solidFill>
                </a:rPr>
                <a:t>裏：Ｄ面</a:t>
              </a:r>
              <a:endParaRPr lang="ja-JP" altLang="en-US" b="1" dirty="0">
                <a:solidFill>
                  <a:schemeClr val="bg1"/>
                </a:solidFill>
              </a:endParaRPr>
            </a:p>
            <a:p>
              <a:endParaRPr kumimoji="1" lang="ja-JP" altLang="en-US" b="1" dirty="0">
                <a:solidFill>
                  <a:srgbClr val="FF0000"/>
                </a:solidFill>
              </a:endParaRPr>
            </a:p>
          </p:txBody>
        </p:sp>
        <p:sp>
          <p:nvSpPr>
            <p:cNvPr id="10" name="テキスト ボックス 9"/>
            <p:cNvSpPr txBox="1"/>
            <p:nvPr/>
          </p:nvSpPr>
          <p:spPr>
            <a:xfrm>
              <a:off x="1684897" y="1196752"/>
              <a:ext cx="914033" cy="923330"/>
            </a:xfrm>
            <a:prstGeom prst="rect">
              <a:avLst/>
            </a:prstGeom>
            <a:noFill/>
          </p:spPr>
          <p:txBody>
            <a:bodyPr wrap="none" rtlCol="0">
              <a:spAutoFit/>
            </a:bodyPr>
            <a:lstStyle/>
            <a:p>
              <a:r>
                <a:rPr lang="ja-JP" altLang="en-US" b="1" dirty="0" smtClean="0">
                  <a:solidFill>
                    <a:srgbClr val="FFFF00"/>
                  </a:solidFill>
                </a:rPr>
                <a:t>Ｅ面</a:t>
              </a:r>
              <a:endParaRPr lang="en-US" altLang="ja-JP" b="1" dirty="0" smtClean="0">
                <a:solidFill>
                  <a:srgbClr val="FFFF00"/>
                </a:solidFill>
              </a:endParaRPr>
            </a:p>
            <a:p>
              <a:r>
                <a:rPr lang="ja-JP" altLang="en-US" b="1" dirty="0">
                  <a:solidFill>
                    <a:schemeClr val="bg1"/>
                  </a:solidFill>
                </a:rPr>
                <a:t>裏</a:t>
              </a:r>
              <a:r>
                <a:rPr lang="ja-JP" altLang="en-US" b="1" dirty="0" smtClean="0">
                  <a:solidFill>
                    <a:schemeClr val="bg1"/>
                  </a:solidFill>
                </a:rPr>
                <a:t>：Ｆ面</a:t>
              </a:r>
              <a:endParaRPr lang="ja-JP" altLang="en-US" b="1" dirty="0">
                <a:solidFill>
                  <a:schemeClr val="bg1"/>
                </a:solidFill>
              </a:endParaRPr>
            </a:p>
            <a:p>
              <a:endParaRPr kumimoji="1" lang="ja-JP" altLang="en-US" b="1" dirty="0">
                <a:solidFill>
                  <a:srgbClr val="FF0000"/>
                </a:solidFill>
              </a:endParaRPr>
            </a:p>
          </p:txBody>
        </p:sp>
        <p:sp>
          <p:nvSpPr>
            <p:cNvPr id="11" name="テキスト ボックス 10"/>
            <p:cNvSpPr txBox="1"/>
            <p:nvPr/>
          </p:nvSpPr>
          <p:spPr>
            <a:xfrm>
              <a:off x="1951099" y="836712"/>
              <a:ext cx="596638" cy="369332"/>
            </a:xfrm>
            <a:prstGeom prst="rect">
              <a:avLst/>
            </a:prstGeom>
            <a:noFill/>
          </p:spPr>
          <p:txBody>
            <a:bodyPr wrap="none" rtlCol="0">
              <a:spAutoFit/>
            </a:bodyPr>
            <a:lstStyle/>
            <a:p>
              <a:r>
                <a:rPr lang="ja-JP" altLang="en-US" b="1" dirty="0">
                  <a:solidFill>
                    <a:srgbClr val="FFFF00"/>
                  </a:solidFill>
                </a:rPr>
                <a:t>Ｇ面</a:t>
              </a:r>
            </a:p>
          </p:txBody>
        </p:sp>
      </p:grpSp>
      <p:sp>
        <p:nvSpPr>
          <p:cNvPr id="12" name="テキスト ボックス 11"/>
          <p:cNvSpPr txBox="1"/>
          <p:nvPr/>
        </p:nvSpPr>
        <p:spPr>
          <a:xfrm>
            <a:off x="2339752" y="980728"/>
            <a:ext cx="986167" cy="369332"/>
          </a:xfrm>
          <a:prstGeom prst="rect">
            <a:avLst/>
          </a:prstGeom>
          <a:noFill/>
        </p:spPr>
        <p:txBody>
          <a:bodyPr wrap="none" rtlCol="0">
            <a:spAutoFit/>
          </a:bodyPr>
          <a:lstStyle/>
          <a:p>
            <a:r>
              <a:rPr lang="ja-JP" altLang="en-US" b="1" dirty="0">
                <a:solidFill>
                  <a:srgbClr val="C00000"/>
                </a:solidFill>
              </a:rPr>
              <a:t>裏： </a:t>
            </a:r>
            <a:r>
              <a:rPr lang="en-US" altLang="ja-JP" b="1" dirty="0" smtClean="0">
                <a:solidFill>
                  <a:srgbClr val="C00000"/>
                </a:solidFill>
              </a:rPr>
              <a:t>H</a:t>
            </a:r>
            <a:r>
              <a:rPr lang="ja-JP" altLang="en-US" b="1" dirty="0" smtClean="0">
                <a:solidFill>
                  <a:srgbClr val="C00000"/>
                </a:solidFill>
              </a:rPr>
              <a:t>面</a:t>
            </a:r>
            <a:endParaRPr lang="ja-JP" altLang="en-US" b="1" dirty="0">
              <a:solidFill>
                <a:srgbClr val="C00000"/>
              </a:solidFill>
            </a:endParaRPr>
          </a:p>
        </p:txBody>
      </p:sp>
      <p:cxnSp>
        <p:nvCxnSpPr>
          <p:cNvPr id="14" name="直線矢印コネクタ 13"/>
          <p:cNvCxnSpPr/>
          <p:nvPr/>
        </p:nvCxnSpPr>
        <p:spPr>
          <a:xfrm flipV="1">
            <a:off x="770968" y="3609020"/>
            <a:ext cx="776696"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8423" y="3726290"/>
            <a:ext cx="1265090" cy="646331"/>
          </a:xfrm>
          <a:prstGeom prst="rect">
            <a:avLst/>
          </a:prstGeom>
          <a:noFill/>
        </p:spPr>
        <p:txBody>
          <a:bodyPr wrap="none" rtlCol="0">
            <a:spAutoFit/>
          </a:bodyPr>
          <a:lstStyle/>
          <a:p>
            <a:pPr algn="ctr"/>
            <a:r>
              <a:rPr kumimoji="1" lang="ja-JP" altLang="en-US" dirty="0" smtClean="0"/>
              <a:t>手前の３枚</a:t>
            </a:r>
            <a:r>
              <a:rPr kumimoji="1" lang="en-US" altLang="ja-JP" dirty="0" smtClean="0"/>
              <a:t/>
            </a:r>
            <a:br>
              <a:rPr kumimoji="1" lang="en-US" altLang="ja-JP" dirty="0" smtClean="0"/>
            </a:br>
            <a:r>
              <a:rPr kumimoji="1" lang="ja-JP" altLang="en-US" dirty="0" smtClean="0"/>
              <a:t>中央に穴</a:t>
            </a:r>
            <a:endParaRPr kumimoji="1" lang="ja-JP" altLang="en-US" dirty="0"/>
          </a:p>
        </p:txBody>
      </p:sp>
      <p:pic>
        <p:nvPicPr>
          <p:cNvPr id="23" name="4box_thickness_fps6.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3923928" y="695188"/>
            <a:ext cx="4087275" cy="3646865"/>
          </a:xfrm>
        </p:spPr>
      </p:pic>
      <p:sp>
        <p:nvSpPr>
          <p:cNvPr id="17" name="テキスト ボックス 16"/>
          <p:cNvSpPr txBox="1"/>
          <p:nvPr/>
        </p:nvSpPr>
        <p:spPr>
          <a:xfrm>
            <a:off x="6444208" y="3789040"/>
            <a:ext cx="1800493" cy="369332"/>
          </a:xfrm>
          <a:prstGeom prst="rect">
            <a:avLst/>
          </a:prstGeom>
          <a:noFill/>
        </p:spPr>
        <p:txBody>
          <a:bodyPr wrap="none" rtlCol="0">
            <a:spAutoFit/>
          </a:bodyPr>
          <a:lstStyle/>
          <a:p>
            <a:r>
              <a:rPr kumimoji="1" lang="ja-JP" altLang="en-US" dirty="0" smtClean="0"/>
              <a:t>解析結果（膜厚）</a:t>
            </a:r>
            <a:endParaRPr kumimoji="1" lang="en-US" altLang="ja-JP" dirty="0" smtClean="0"/>
          </a:p>
        </p:txBody>
      </p:sp>
    </p:spTree>
    <p:extLst>
      <p:ext uri="{BB962C8B-B14F-4D97-AF65-F5344CB8AC3E}">
        <p14:creationId xmlns:p14="http://schemas.microsoft.com/office/powerpoint/2010/main" val="28278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smtClean="0"/>
              <a:t>BOX</a:t>
            </a:r>
            <a:r>
              <a:rPr lang="ja-JP" altLang="en-US" dirty="0" smtClean="0"/>
              <a:t>電着解析結果　膜厚時刻歴</a:t>
            </a:r>
            <a:endParaRPr kumimoji="1" lang="ja-JP" altLang="en-US" dirty="0"/>
          </a:p>
        </p:txBody>
      </p:sp>
      <p:sp>
        <p:nvSpPr>
          <p:cNvPr id="3" name="コンテンツ プレースホルダー 2"/>
          <p:cNvSpPr>
            <a:spLocks noGrp="1"/>
          </p:cNvSpPr>
          <p:nvPr>
            <p:ph idx="1"/>
          </p:nvPr>
        </p:nvSpPr>
        <p:spPr>
          <a:xfrm>
            <a:off x="971600" y="332656"/>
            <a:ext cx="791046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800" dirty="0" smtClean="0"/>
              <a:t>外側の面は実験結果とほぼ一致</a:t>
            </a:r>
            <a:endParaRPr kumimoji="1" lang="en-US" altLang="ja-JP" sz="2800" dirty="0" smtClean="0"/>
          </a:p>
          <a:p>
            <a:r>
              <a:rPr kumimoji="1" lang="en-US" altLang="ja-JP" sz="2800" dirty="0" smtClean="0"/>
              <a:t>G</a:t>
            </a:r>
            <a:r>
              <a:rPr kumimoji="1" lang="ja-JP" altLang="en-US" sz="2800" dirty="0" smtClean="0"/>
              <a:t>面（一番奥）で最大</a:t>
            </a:r>
            <a:r>
              <a:rPr kumimoji="1" lang="en-US" altLang="ja-JP" sz="2800" dirty="0" smtClean="0"/>
              <a:t>3</a:t>
            </a:r>
            <a:r>
              <a:rPr kumimoji="1" lang="el-GR" altLang="ja-JP" sz="2800" dirty="0" smtClean="0">
                <a:latin typeface="Cambria Math"/>
                <a:ea typeface="Cambria Math"/>
              </a:rPr>
              <a:t>μ</a:t>
            </a:r>
            <a:r>
              <a:rPr kumimoji="1" lang="en-US" altLang="ja-JP" sz="2800" dirty="0" smtClean="0">
                <a:latin typeface="Cambria Math"/>
                <a:ea typeface="Cambria Math"/>
              </a:rPr>
              <a:t>m</a:t>
            </a:r>
            <a:r>
              <a:rPr kumimoji="1" lang="ja-JP" altLang="en-US" sz="2800" i="0" dirty="0" smtClean="0">
                <a:latin typeface="+mn-ea"/>
              </a:rPr>
              <a:t>ほどの誤差に収まった</a:t>
            </a:r>
            <a:endParaRPr kumimoji="1" lang="en-US" altLang="ja-JP" sz="2800" i="0" dirty="0" smtClean="0">
              <a:latin typeface="+mn-ea"/>
            </a:endParaRPr>
          </a:p>
          <a:p>
            <a:pPr lvl="1"/>
            <a:r>
              <a:rPr lang="ja-JP" altLang="en-US" sz="2400" dirty="0" smtClean="0">
                <a:latin typeface="+mn-ea"/>
              </a:rPr>
              <a:t>従来と比べ格段に精度が向上</a:t>
            </a:r>
            <a:endParaRPr lang="en-US" altLang="ja-JP" sz="2400" dirty="0" smtClean="0">
              <a:latin typeface="+mn-ea"/>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34</a:t>
            </a:fld>
            <a:endParaRPr lang="ja-JP" altLang="en-US" dirty="0"/>
          </a:p>
        </p:txBody>
      </p:sp>
      <p:grpSp>
        <p:nvGrpSpPr>
          <p:cNvPr id="17" name="グループ化 16"/>
          <p:cNvGrpSpPr/>
          <p:nvPr/>
        </p:nvGrpSpPr>
        <p:grpSpPr>
          <a:xfrm>
            <a:off x="1403648" y="693096"/>
            <a:ext cx="6751747" cy="3759985"/>
            <a:chOff x="1403648" y="693096"/>
            <a:chExt cx="6780601" cy="396004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24919" y="693096"/>
              <a:ext cx="4923345" cy="3600000"/>
            </a:xfrm>
            <a:prstGeom prst="rect">
              <a:avLst/>
            </a:prstGeom>
          </p:spPr>
        </p:pic>
        <p:sp>
          <p:nvSpPr>
            <p:cNvPr id="6" name="テキスト ボックス 5"/>
            <p:cNvSpPr txBox="1"/>
            <p:nvPr/>
          </p:nvSpPr>
          <p:spPr>
            <a:xfrm>
              <a:off x="6876256" y="908720"/>
              <a:ext cx="603050" cy="400110"/>
            </a:xfrm>
            <a:prstGeom prst="rect">
              <a:avLst/>
            </a:prstGeom>
            <a:noFill/>
            <a:ln w="19050">
              <a:solidFill>
                <a:schemeClr val="tx1"/>
              </a:solidFill>
            </a:ln>
          </p:spPr>
          <p:txBody>
            <a:bodyPr wrap="none" rtlCol="0">
              <a:spAutoFit/>
            </a:bodyPr>
            <a:lstStyle/>
            <a:p>
              <a:r>
                <a:rPr kumimoji="1" lang="en-US" altLang="ja-JP" sz="2000" b="1" dirty="0" smtClean="0"/>
                <a:t>A</a:t>
              </a:r>
              <a:r>
                <a:rPr lang="ja-JP" altLang="en-US" sz="2000" b="1" dirty="0"/>
                <a:t>面</a:t>
              </a:r>
              <a:endParaRPr kumimoji="1" lang="ja-JP" altLang="en-US" sz="2000" b="1" dirty="0"/>
            </a:p>
          </p:txBody>
        </p:sp>
        <p:sp>
          <p:nvSpPr>
            <p:cNvPr id="8" name="テキスト ボックス 7"/>
            <p:cNvSpPr txBox="1"/>
            <p:nvPr/>
          </p:nvSpPr>
          <p:spPr>
            <a:xfrm>
              <a:off x="1547665" y="1815594"/>
              <a:ext cx="492443" cy="598882"/>
            </a:xfrm>
            <a:prstGeom prst="rect">
              <a:avLst/>
            </a:prstGeom>
            <a:noFill/>
          </p:spPr>
          <p:txBody>
            <a:bodyPr vert="eaVert" wrap="none" rtlCol="0">
              <a:spAutoFit/>
            </a:bodyPr>
            <a:lstStyle/>
            <a:p>
              <a:r>
                <a:rPr kumimoji="1" lang="ja-JP" altLang="en-US" sz="2000" b="1" dirty="0" smtClean="0"/>
                <a:t>膜厚</a:t>
              </a:r>
              <a:endParaRPr kumimoji="1" lang="ja-JP" altLang="en-US" sz="2000" b="1" dirty="0"/>
            </a:p>
          </p:txBody>
        </p:sp>
        <mc:AlternateContent xmlns:mc="http://schemas.openxmlformats.org/markup-compatibility/2006" xmlns:a14="http://schemas.microsoft.com/office/drawing/2010/main">
          <mc:Choice Requires="a14">
            <p:sp>
              <p:nvSpPr>
                <p:cNvPr id="9" name="テキスト ボックス 8"/>
                <p:cNvSpPr txBox="1"/>
                <p:nvPr/>
              </p:nvSpPr>
              <p:spPr>
                <a:xfrm>
                  <a:off x="1403648" y="2306102"/>
                  <a:ext cx="750525"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2000" b="1" i="1" smtClean="0">
                            <a:latin typeface="Cambria Math"/>
                          </a:rPr>
                          <m:t>(</m:t>
                        </m:r>
                        <m:r>
                          <a:rPr kumimoji="1" lang="en-US" altLang="ja-JP" sz="2000" b="1" i="1" smtClean="0">
                            <a:latin typeface="Cambria Math"/>
                          </a:rPr>
                          <m:t>𝒉</m:t>
                        </m:r>
                        <m:r>
                          <a:rPr kumimoji="1" lang="en-US" altLang="ja-JP" sz="2000" b="1" i="1" smtClean="0">
                            <a:latin typeface="Cambria Math"/>
                          </a:rPr>
                          <m:t>)</m:t>
                        </m:r>
                      </m:oMath>
                    </m:oMathPara>
                  </a14:m>
                  <a:endParaRPr kumimoji="1" lang="en-US" altLang="ja-JP" sz="2000" b="1" dirty="0" smtClean="0"/>
                </a:p>
                <a:p>
                  <a:pPr algn="ctr"/>
                  <a:r>
                    <a:rPr kumimoji="1" lang="en-US" altLang="ja-JP" sz="2000" b="1" dirty="0" smtClean="0"/>
                    <a:t>[</a:t>
                  </a:r>
                  <a14:m>
                    <m:oMath xmlns:m="http://schemas.openxmlformats.org/officeDocument/2006/math">
                      <m:r>
                        <a:rPr kumimoji="1" lang="ja-JP" altLang="en-US" sz="2000" b="1" i="0" smtClean="0">
                          <a:latin typeface="Cambria Math"/>
                        </a:rPr>
                        <m:t>𝛍</m:t>
                      </m:r>
                      <m:r>
                        <a:rPr kumimoji="1" lang="en-US" altLang="ja-JP" sz="2000" b="1" i="0" smtClean="0">
                          <a:latin typeface="Cambria Math"/>
                        </a:rPr>
                        <m:t>𝐦</m:t>
                      </m:r>
                    </m:oMath>
                  </a14:m>
                  <a:r>
                    <a:rPr kumimoji="1" lang="en-US" altLang="ja-JP" sz="2000" b="1" dirty="0" smtClean="0"/>
                    <a:t>]</a:t>
                  </a:r>
                  <a:endParaRPr kumimoji="1" lang="ja-JP" altLang="en-US" sz="2000"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403648" y="2306102"/>
                  <a:ext cx="750525" cy="707886"/>
                </a:xfrm>
                <a:prstGeom prst="rect">
                  <a:avLst/>
                </a:prstGeom>
                <a:blipFill rotWithShape="1">
                  <a:blip r:embed="rId4"/>
                  <a:stretch>
                    <a:fillRect l="-8130" r="-9756" b="-129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3990121" y="4253026"/>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990121" y="4253026"/>
                  <a:ext cx="1301959" cy="400110"/>
                </a:xfrm>
                <a:prstGeom prst="rect">
                  <a:avLst/>
                </a:prstGeom>
                <a:blipFill rotWithShape="1">
                  <a:blip r:embed="rId5"/>
                  <a:stretch>
                    <a:fillRect l="-5164" t="-10769" r="-5634" b="-27692"/>
                  </a:stretch>
                </a:blipFill>
              </p:spPr>
              <p:txBody>
                <a:bodyPr/>
                <a:lstStyle/>
                <a:p>
                  <a:r>
                    <a:rPr lang="ja-JP" altLang="en-US">
                      <a:noFill/>
                    </a:rPr>
                    <a:t> </a:t>
                  </a:r>
                </a:p>
              </p:txBody>
            </p:sp>
          </mc:Fallback>
        </mc:AlternateContent>
        <p:sp>
          <p:nvSpPr>
            <p:cNvPr id="11" name="テキスト ボックス 10"/>
            <p:cNvSpPr txBox="1"/>
            <p:nvPr/>
          </p:nvSpPr>
          <p:spPr>
            <a:xfrm>
              <a:off x="6876256" y="1606815"/>
              <a:ext cx="607859" cy="400110"/>
            </a:xfrm>
            <a:prstGeom prst="rect">
              <a:avLst/>
            </a:prstGeom>
            <a:noFill/>
            <a:ln w="19050">
              <a:solidFill>
                <a:srgbClr val="FF0000"/>
              </a:solidFill>
              <a:prstDash val="sysDash"/>
            </a:ln>
          </p:spPr>
          <p:txBody>
            <a:bodyPr wrap="none" rtlCol="0">
              <a:spAutoFit/>
            </a:bodyPr>
            <a:lstStyle/>
            <a:p>
              <a:r>
                <a:rPr lang="en-US" altLang="ja-JP" sz="2000" b="1" dirty="0" smtClean="0"/>
                <a:t>B</a:t>
              </a:r>
              <a:r>
                <a:rPr lang="ja-JP" altLang="en-US" sz="2000" b="1" dirty="0" smtClean="0"/>
                <a:t>面</a:t>
              </a:r>
              <a:endParaRPr kumimoji="1" lang="ja-JP" altLang="en-US" sz="2000" b="1" dirty="0"/>
            </a:p>
          </p:txBody>
        </p:sp>
        <p:sp>
          <p:nvSpPr>
            <p:cNvPr id="12" name="テキスト ボックス 11"/>
            <p:cNvSpPr txBox="1"/>
            <p:nvPr/>
          </p:nvSpPr>
          <p:spPr>
            <a:xfrm>
              <a:off x="6876256" y="2276872"/>
              <a:ext cx="609462" cy="400110"/>
            </a:xfrm>
            <a:prstGeom prst="rect">
              <a:avLst/>
            </a:prstGeom>
            <a:noFill/>
            <a:ln w="19050">
              <a:solidFill>
                <a:srgbClr val="CD03B5"/>
              </a:solidFill>
              <a:prstDash val="sysDash"/>
            </a:ln>
          </p:spPr>
          <p:txBody>
            <a:bodyPr wrap="none" rtlCol="0">
              <a:spAutoFit/>
            </a:bodyPr>
            <a:lstStyle/>
            <a:p>
              <a:r>
                <a:rPr lang="en-US" altLang="ja-JP" sz="2000" b="1" dirty="0"/>
                <a:t>D</a:t>
              </a:r>
              <a:r>
                <a:rPr lang="ja-JP" altLang="en-US" sz="2000" b="1" dirty="0" smtClean="0"/>
                <a:t>面</a:t>
              </a:r>
              <a:endParaRPr kumimoji="1" lang="ja-JP" altLang="en-US" sz="2000" b="1" dirty="0"/>
            </a:p>
          </p:txBody>
        </p:sp>
        <p:sp>
          <p:nvSpPr>
            <p:cNvPr id="13" name="テキスト ボックス 12"/>
            <p:cNvSpPr txBox="1"/>
            <p:nvPr/>
          </p:nvSpPr>
          <p:spPr>
            <a:xfrm>
              <a:off x="6876256" y="2780928"/>
              <a:ext cx="585417" cy="400110"/>
            </a:xfrm>
            <a:prstGeom prst="rect">
              <a:avLst/>
            </a:prstGeom>
            <a:noFill/>
            <a:ln w="19050">
              <a:solidFill>
                <a:srgbClr val="00B050"/>
              </a:solidFill>
              <a:prstDash val="sysDash"/>
            </a:ln>
          </p:spPr>
          <p:txBody>
            <a:bodyPr wrap="none" rtlCol="0">
              <a:spAutoFit/>
            </a:bodyPr>
            <a:lstStyle/>
            <a:p>
              <a:r>
                <a:rPr lang="en-US" altLang="ja-JP" sz="2000" b="1" dirty="0" smtClean="0"/>
                <a:t>F</a:t>
              </a:r>
              <a:r>
                <a:rPr lang="ja-JP" altLang="en-US" sz="2000" b="1" dirty="0" smtClean="0"/>
                <a:t>面</a:t>
              </a:r>
              <a:endParaRPr kumimoji="1" lang="ja-JP" altLang="en-US" sz="2000" b="1" dirty="0"/>
            </a:p>
          </p:txBody>
        </p:sp>
        <p:sp>
          <p:nvSpPr>
            <p:cNvPr id="14" name="テキスト ボックス 13"/>
            <p:cNvSpPr txBox="1"/>
            <p:nvPr/>
          </p:nvSpPr>
          <p:spPr>
            <a:xfrm>
              <a:off x="7558129" y="1628800"/>
              <a:ext cx="614271" cy="400110"/>
            </a:xfrm>
            <a:prstGeom prst="rect">
              <a:avLst/>
            </a:prstGeom>
            <a:noFill/>
            <a:ln w="19050">
              <a:solidFill>
                <a:srgbClr val="00B0F0"/>
              </a:solidFill>
            </a:ln>
          </p:spPr>
          <p:txBody>
            <a:bodyPr wrap="none" rtlCol="0">
              <a:spAutoFit/>
            </a:bodyPr>
            <a:lstStyle/>
            <a:p>
              <a:r>
                <a:rPr lang="en-US" altLang="ja-JP" sz="2000" b="1" dirty="0"/>
                <a:t>C</a:t>
              </a:r>
              <a:r>
                <a:rPr lang="ja-JP" altLang="en-US" sz="2000" b="1" dirty="0" smtClean="0"/>
                <a:t>面</a:t>
              </a:r>
              <a:endParaRPr kumimoji="1" lang="ja-JP" altLang="en-US" sz="2000" b="1" dirty="0"/>
            </a:p>
          </p:txBody>
        </p:sp>
        <p:sp>
          <p:nvSpPr>
            <p:cNvPr id="15" name="テキスト ボックス 14"/>
            <p:cNvSpPr txBox="1"/>
            <p:nvPr/>
          </p:nvSpPr>
          <p:spPr>
            <a:xfrm>
              <a:off x="7566772" y="2276872"/>
              <a:ext cx="588623" cy="400110"/>
            </a:xfrm>
            <a:prstGeom prst="rect">
              <a:avLst/>
            </a:prstGeom>
            <a:noFill/>
            <a:ln w="19050">
              <a:solidFill>
                <a:schemeClr val="accent2"/>
              </a:solidFill>
            </a:ln>
          </p:spPr>
          <p:txBody>
            <a:bodyPr wrap="none" rtlCol="0">
              <a:spAutoFit/>
            </a:bodyPr>
            <a:lstStyle/>
            <a:p>
              <a:r>
                <a:rPr lang="en-US" altLang="ja-JP" sz="2000" b="1" dirty="0" smtClean="0"/>
                <a:t>E</a:t>
              </a:r>
              <a:r>
                <a:rPr lang="ja-JP" altLang="en-US" sz="2000" b="1" dirty="0" smtClean="0"/>
                <a:t>面</a:t>
              </a:r>
              <a:endParaRPr kumimoji="1" lang="ja-JP" altLang="en-US" sz="2000" b="1" dirty="0"/>
            </a:p>
          </p:txBody>
        </p:sp>
        <p:sp>
          <p:nvSpPr>
            <p:cNvPr id="16" name="テキスト ボックス 15"/>
            <p:cNvSpPr txBox="1"/>
            <p:nvPr/>
          </p:nvSpPr>
          <p:spPr>
            <a:xfrm>
              <a:off x="7566772" y="2780928"/>
              <a:ext cx="617477" cy="400110"/>
            </a:xfrm>
            <a:prstGeom prst="rect">
              <a:avLst/>
            </a:prstGeom>
            <a:noFill/>
            <a:ln w="19050">
              <a:solidFill>
                <a:srgbClr val="FF0000"/>
              </a:solidFill>
            </a:ln>
          </p:spPr>
          <p:txBody>
            <a:bodyPr wrap="none" rtlCol="0">
              <a:spAutoFit/>
            </a:bodyPr>
            <a:lstStyle/>
            <a:p>
              <a:r>
                <a:rPr lang="en-US" altLang="ja-JP" sz="2000" b="1" dirty="0" smtClean="0"/>
                <a:t>G</a:t>
              </a:r>
              <a:r>
                <a:rPr lang="ja-JP" altLang="en-US" sz="2000" b="1" dirty="0" smtClean="0"/>
                <a:t>面</a:t>
              </a:r>
              <a:endParaRPr kumimoji="1" lang="ja-JP" altLang="en-US" sz="2000" b="1" dirty="0"/>
            </a:p>
          </p:txBody>
        </p:sp>
      </p:grpSp>
    </p:spTree>
    <p:extLst>
      <p:ext uri="{BB962C8B-B14F-4D97-AF65-F5344CB8AC3E}">
        <p14:creationId xmlns:p14="http://schemas.microsoft.com/office/powerpoint/2010/main" val="3331900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smtClean="0"/>
              <a:t>BOX</a:t>
            </a:r>
            <a:r>
              <a:rPr lang="ja-JP" altLang="en-US" dirty="0" smtClean="0"/>
              <a:t>電着解析結果　電流</a:t>
            </a:r>
            <a:endParaRPr kumimoji="1" lang="ja-JP" altLang="en-US" dirty="0"/>
          </a:p>
        </p:txBody>
      </p:sp>
      <p:sp>
        <p:nvSpPr>
          <p:cNvPr id="3" name="コンテンツ プレースホルダー 2"/>
          <p:cNvSpPr>
            <a:spLocks noGrp="1"/>
          </p:cNvSpPr>
          <p:nvPr>
            <p:ph idx="1"/>
          </p:nvPr>
        </p:nvSpPr>
        <p:spPr>
          <a:xfrm>
            <a:off x="755576" y="767482"/>
            <a:ext cx="8630543" cy="575786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kumimoji="1" lang="ja-JP" altLang="en-US" dirty="0" smtClean="0"/>
              <a:t>４枚</a:t>
            </a:r>
            <a:r>
              <a:rPr kumimoji="1" lang="en-US" altLang="ja-JP" dirty="0" smtClean="0"/>
              <a:t>BOX</a:t>
            </a:r>
            <a:r>
              <a:rPr kumimoji="1" lang="ja-JP" altLang="en-US" dirty="0" smtClean="0"/>
              <a:t>の</a:t>
            </a:r>
            <a:r>
              <a:rPr lang="ja-JP" altLang="en-US" dirty="0"/>
              <a:t>外側</a:t>
            </a:r>
            <a:r>
              <a:rPr lang="ja-JP" altLang="en-US" dirty="0" smtClean="0"/>
              <a:t>の面では</a:t>
            </a:r>
            <a:r>
              <a:rPr lang="en-US" altLang="ja-JP" dirty="0"/>
              <a:t/>
            </a:r>
            <a:br>
              <a:rPr lang="en-US" altLang="ja-JP" dirty="0"/>
            </a:br>
            <a:r>
              <a:rPr lang="ja-JP" altLang="en-US" dirty="0" smtClean="0"/>
              <a:t>電流</a:t>
            </a:r>
            <a:r>
              <a:rPr lang="ja-JP" altLang="en-US" dirty="0"/>
              <a:t>密度</a:t>
            </a:r>
            <a:r>
              <a:rPr lang="ja-JP" altLang="en-US" dirty="0" smtClean="0"/>
              <a:t>時刻歴</a:t>
            </a:r>
            <a:r>
              <a:rPr lang="ja-JP" altLang="en-US" dirty="0"/>
              <a:t>を</a:t>
            </a:r>
            <a:r>
              <a:rPr lang="ja-JP" altLang="en-US" dirty="0" smtClean="0"/>
              <a:t>精度よく再現できた</a:t>
            </a:r>
            <a:endParaRPr lang="en-US" altLang="ja-JP"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35</a:t>
            </a:fld>
            <a:endParaRPr lang="ja-JP" altLang="en-US" dirty="0"/>
          </a:p>
        </p:txBody>
      </p:sp>
      <p:grpSp>
        <p:nvGrpSpPr>
          <p:cNvPr id="9" name="グループ化 8"/>
          <p:cNvGrpSpPr/>
          <p:nvPr/>
        </p:nvGrpSpPr>
        <p:grpSpPr>
          <a:xfrm>
            <a:off x="1210865" y="764704"/>
            <a:ext cx="6278543" cy="3831936"/>
            <a:chOff x="1210865" y="764704"/>
            <a:chExt cx="6278543" cy="383193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08" y="764704"/>
              <a:ext cx="5760000" cy="3600000"/>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4139952" y="4196530"/>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139952" y="4196530"/>
                  <a:ext cx="1301959" cy="400110"/>
                </a:xfrm>
                <a:prstGeom prst="rect">
                  <a:avLst/>
                </a:prstGeom>
                <a:blipFill rotWithShape="1">
                  <a:blip r:embed="rId4"/>
                  <a:stretch>
                    <a:fillRect l="-4673" t="-10606" r="-5607" b="-25758"/>
                  </a:stretch>
                </a:blipFill>
              </p:spPr>
              <p:txBody>
                <a:bodyPr/>
                <a:lstStyle/>
                <a:p>
                  <a:r>
                    <a:rPr lang="ja-JP" altLang="en-US">
                      <a:noFill/>
                    </a:rPr>
                    <a:t> </a:t>
                  </a:r>
                </a:p>
              </p:txBody>
            </p:sp>
          </mc:Fallback>
        </mc:AlternateContent>
        <p:sp>
          <p:nvSpPr>
            <p:cNvPr id="7" name="テキスト ボックス 6"/>
            <p:cNvSpPr txBox="1"/>
            <p:nvPr/>
          </p:nvSpPr>
          <p:spPr>
            <a:xfrm>
              <a:off x="1313056" y="1509879"/>
              <a:ext cx="738664" cy="1559081"/>
            </a:xfrm>
            <a:prstGeom prst="rect">
              <a:avLst/>
            </a:prstGeom>
            <a:noFill/>
          </p:spPr>
          <p:txBody>
            <a:bodyPr vert="eaVert" wrap="none" rtlCol="0">
              <a:spAutoFit/>
            </a:bodyPr>
            <a:lstStyle/>
            <a:p>
              <a:r>
                <a:rPr lang="ja-JP" altLang="en-US" b="1" dirty="0" smtClean="0"/>
                <a:t>ＡおよびＢ面の</a:t>
              </a:r>
              <a:endParaRPr kumimoji="1" lang="en-US" altLang="ja-JP" b="1" dirty="0" smtClean="0"/>
            </a:p>
            <a:p>
              <a:r>
                <a:rPr kumimoji="1" lang="ja-JP" altLang="en-US" b="1" dirty="0" smtClean="0"/>
                <a:t>平均電流密度</a:t>
              </a:r>
              <a:endParaRPr kumimoji="1" lang="ja-JP" altLang="en-US" b="1" dirty="0"/>
            </a:p>
          </p:txBody>
        </p:sp>
        <mc:AlternateContent xmlns:mc="http://schemas.openxmlformats.org/markup-compatibility/2006" xmlns:a14="http://schemas.microsoft.com/office/drawing/2010/main">
          <mc:Choice Requires="a14">
            <p:sp>
              <p:nvSpPr>
                <p:cNvPr id="8" name="テキスト ボックス 7"/>
                <p:cNvSpPr txBox="1"/>
                <p:nvPr/>
              </p:nvSpPr>
              <p:spPr>
                <a:xfrm>
                  <a:off x="1210865" y="2981440"/>
                  <a:ext cx="931602"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a:rPr>
                          <m:t>(</m:t>
                        </m:r>
                        <m:sSub>
                          <m:sSubPr>
                            <m:ctrlPr>
                              <a:rPr lang="en-US" altLang="ja-JP" b="1" i="1">
                                <a:latin typeface="Cambria Math" panose="02040503050406030204" pitchFamily="18" charset="0"/>
                              </a:rPr>
                            </m:ctrlPr>
                          </m:sSubPr>
                          <m:e>
                            <m:r>
                              <a:rPr lang="en-US" altLang="ja-JP" b="1" i="1">
                                <a:latin typeface="Cambria Math"/>
                              </a:rPr>
                              <m:t>𝒋</m:t>
                            </m:r>
                          </m:e>
                          <m:sub>
                            <m:r>
                              <a:rPr lang="en-US" altLang="ja-JP" b="1">
                                <a:latin typeface="Cambria Math"/>
                              </a:rPr>
                              <m:t>𝐜𝐚𝐭</m:t>
                            </m:r>
                          </m:sub>
                        </m:sSub>
                        <m:r>
                          <a:rPr lang="en-US" altLang="ja-JP" b="1" i="1">
                            <a:latin typeface="Cambria Math"/>
                          </a:rPr>
                          <m:t>)</m:t>
                        </m:r>
                      </m:oMath>
                    </m:oMathPara>
                  </a14:m>
                  <a:endParaRPr kumimoji="1" lang="en-US" altLang="ja-JP" b="1" dirty="0" smtClean="0"/>
                </a:p>
                <a:p>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10865" y="2981440"/>
                  <a:ext cx="931602" cy="652551"/>
                </a:xfrm>
                <a:prstGeom prst="rect">
                  <a:avLst/>
                </a:prstGeom>
                <a:blipFill rotWithShape="1">
                  <a:blip r:embed="rId5"/>
                  <a:stretch>
                    <a:fillRect l="-5921" r="-6579" b="-12150"/>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739182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smtClean="0"/>
              <a:t>BOX</a:t>
            </a:r>
            <a:r>
              <a:rPr lang="ja-JP" altLang="en-US" dirty="0" smtClean="0"/>
              <a:t>電着解析結果　電流</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36</a:t>
            </a:fld>
            <a:endParaRPr lang="ja-JP" altLang="en-US" dirty="0"/>
          </a:p>
        </p:txBody>
      </p:sp>
      <p:grpSp>
        <p:nvGrpSpPr>
          <p:cNvPr id="9" name="グループ化 8"/>
          <p:cNvGrpSpPr/>
          <p:nvPr/>
        </p:nvGrpSpPr>
        <p:grpSpPr>
          <a:xfrm>
            <a:off x="1210865" y="764704"/>
            <a:ext cx="6278543" cy="3831936"/>
            <a:chOff x="1210865" y="764704"/>
            <a:chExt cx="6278543" cy="383193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08" y="764704"/>
              <a:ext cx="5760000" cy="3599999"/>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4139952" y="4196530"/>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139952" y="4196530"/>
                  <a:ext cx="1301959" cy="400110"/>
                </a:xfrm>
                <a:prstGeom prst="rect">
                  <a:avLst/>
                </a:prstGeom>
                <a:blipFill rotWithShape="1">
                  <a:blip r:embed="rId4"/>
                  <a:stretch>
                    <a:fillRect l="-4673" t="-10606" r="-5607" b="-25758"/>
                  </a:stretch>
                </a:blipFill>
              </p:spPr>
              <p:txBody>
                <a:bodyPr/>
                <a:lstStyle/>
                <a:p>
                  <a:r>
                    <a:rPr lang="ja-JP" altLang="en-US">
                      <a:noFill/>
                    </a:rPr>
                    <a:t> </a:t>
                  </a:r>
                </a:p>
              </p:txBody>
            </p:sp>
          </mc:Fallback>
        </mc:AlternateContent>
        <p:sp>
          <p:nvSpPr>
            <p:cNvPr id="7" name="テキスト ボックス 6"/>
            <p:cNvSpPr txBox="1"/>
            <p:nvPr/>
          </p:nvSpPr>
          <p:spPr>
            <a:xfrm>
              <a:off x="1313056" y="1509879"/>
              <a:ext cx="738664" cy="1559081"/>
            </a:xfrm>
            <a:prstGeom prst="rect">
              <a:avLst/>
            </a:prstGeom>
            <a:noFill/>
          </p:spPr>
          <p:txBody>
            <a:bodyPr vert="eaVert" wrap="none" rtlCol="0">
              <a:spAutoFit/>
            </a:bodyPr>
            <a:lstStyle/>
            <a:p>
              <a:r>
                <a:rPr lang="ja-JP" altLang="en-US" b="1" dirty="0" smtClean="0"/>
                <a:t>ＣおよびＤ面の</a:t>
              </a:r>
              <a:endParaRPr kumimoji="1" lang="en-US" altLang="ja-JP" b="1" dirty="0" smtClean="0"/>
            </a:p>
            <a:p>
              <a:r>
                <a:rPr kumimoji="1" lang="ja-JP" altLang="en-US" b="1" dirty="0" smtClean="0"/>
                <a:t>平均電流密度</a:t>
              </a:r>
              <a:endParaRPr kumimoji="1" lang="ja-JP" altLang="en-US" b="1" dirty="0"/>
            </a:p>
          </p:txBody>
        </p:sp>
        <mc:AlternateContent xmlns:mc="http://schemas.openxmlformats.org/markup-compatibility/2006" xmlns:a14="http://schemas.microsoft.com/office/drawing/2010/main">
          <mc:Choice Requires="a14">
            <p:sp>
              <p:nvSpPr>
                <p:cNvPr id="8" name="テキスト ボックス 7"/>
                <p:cNvSpPr txBox="1"/>
                <p:nvPr/>
              </p:nvSpPr>
              <p:spPr>
                <a:xfrm>
                  <a:off x="1210865" y="2981440"/>
                  <a:ext cx="931602"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a:rPr>
                          <m:t>(</m:t>
                        </m:r>
                        <m:sSub>
                          <m:sSubPr>
                            <m:ctrlPr>
                              <a:rPr lang="en-US" altLang="ja-JP" b="1" i="1">
                                <a:latin typeface="Cambria Math" panose="02040503050406030204" pitchFamily="18" charset="0"/>
                              </a:rPr>
                            </m:ctrlPr>
                          </m:sSubPr>
                          <m:e>
                            <m:r>
                              <a:rPr lang="en-US" altLang="ja-JP" b="1" i="1">
                                <a:latin typeface="Cambria Math"/>
                              </a:rPr>
                              <m:t>𝒋</m:t>
                            </m:r>
                          </m:e>
                          <m:sub>
                            <m:r>
                              <a:rPr lang="en-US" altLang="ja-JP" b="1">
                                <a:latin typeface="Cambria Math"/>
                              </a:rPr>
                              <m:t>𝐜𝐚𝐭</m:t>
                            </m:r>
                          </m:sub>
                        </m:sSub>
                        <m:r>
                          <a:rPr lang="en-US" altLang="ja-JP" b="1" i="1">
                            <a:latin typeface="Cambria Math"/>
                          </a:rPr>
                          <m:t>)</m:t>
                        </m:r>
                      </m:oMath>
                    </m:oMathPara>
                  </a14:m>
                  <a:endParaRPr kumimoji="1" lang="en-US" altLang="ja-JP" b="1" dirty="0" smtClean="0"/>
                </a:p>
                <a:p>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10865" y="2981440"/>
                  <a:ext cx="931602" cy="652551"/>
                </a:xfrm>
                <a:prstGeom prst="rect">
                  <a:avLst/>
                </a:prstGeom>
                <a:blipFill rotWithShape="1">
                  <a:blip r:embed="rId5"/>
                  <a:stretch>
                    <a:fillRect l="-5921" r="-6579" b="-12150"/>
                  </a:stretch>
                </a:blipFill>
              </p:spPr>
              <p:txBody>
                <a:bodyPr/>
                <a:lstStyle/>
                <a:p>
                  <a:r>
                    <a:rPr lang="ja-JP" altLang="en-US">
                      <a:noFill/>
                    </a:rPr>
                    <a:t> </a:t>
                  </a:r>
                </a:p>
              </p:txBody>
            </p:sp>
          </mc:Fallback>
        </mc:AlternateContent>
      </p:grpSp>
      <p:sp>
        <p:nvSpPr>
          <p:cNvPr id="10" name="コンテンツ プレースホルダー 2"/>
          <p:cNvSpPr txBox="1">
            <a:spLocks/>
          </p:cNvSpPr>
          <p:nvPr/>
        </p:nvSpPr>
        <p:spPr bwMode="auto">
          <a:xfrm>
            <a:off x="755576" y="767482"/>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r>
              <a:rPr lang="ja-JP" altLang="en-US" kern="0" dirty="0" smtClean="0"/>
              <a:t>内側の面でも同様に</a:t>
            </a:r>
            <a:r>
              <a:rPr lang="en-US" altLang="ja-JP" kern="0" dirty="0"/>
              <a:t/>
            </a:r>
            <a:br>
              <a:rPr lang="en-US" altLang="ja-JP" kern="0" dirty="0"/>
            </a:br>
            <a:r>
              <a:rPr lang="ja-JP" altLang="en-US" kern="0" dirty="0" smtClean="0"/>
              <a:t>電流密度時刻歴を精度よく再現できた</a:t>
            </a:r>
            <a:endParaRPr lang="en-US" altLang="ja-JP" kern="0" dirty="0" smtClean="0"/>
          </a:p>
        </p:txBody>
      </p:sp>
    </p:spTree>
    <p:extLst>
      <p:ext uri="{BB962C8B-B14F-4D97-AF65-F5344CB8AC3E}">
        <p14:creationId xmlns:p14="http://schemas.microsoft.com/office/powerpoint/2010/main" val="1938273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smtClean="0"/>
              <a:t>BOX</a:t>
            </a:r>
            <a:r>
              <a:rPr lang="ja-JP" altLang="en-US" dirty="0" smtClean="0"/>
              <a:t>電着解析結果　電流</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37</a:t>
            </a:fld>
            <a:endParaRPr lang="ja-JP" altLang="en-US" dirty="0"/>
          </a:p>
        </p:txBody>
      </p:sp>
      <p:grpSp>
        <p:nvGrpSpPr>
          <p:cNvPr id="9" name="グループ化 8"/>
          <p:cNvGrpSpPr/>
          <p:nvPr/>
        </p:nvGrpSpPr>
        <p:grpSpPr>
          <a:xfrm>
            <a:off x="1210865" y="764704"/>
            <a:ext cx="6278542" cy="3831936"/>
            <a:chOff x="1210865" y="764704"/>
            <a:chExt cx="6278542" cy="383193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09" y="764704"/>
              <a:ext cx="5759998" cy="3599999"/>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4139952" y="4196530"/>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139952" y="4196530"/>
                  <a:ext cx="1301959" cy="400110"/>
                </a:xfrm>
                <a:prstGeom prst="rect">
                  <a:avLst/>
                </a:prstGeom>
                <a:blipFill rotWithShape="1">
                  <a:blip r:embed="rId4"/>
                  <a:stretch>
                    <a:fillRect l="-4673" t="-10606" r="-5607" b="-25758"/>
                  </a:stretch>
                </a:blipFill>
              </p:spPr>
              <p:txBody>
                <a:bodyPr/>
                <a:lstStyle/>
                <a:p>
                  <a:r>
                    <a:rPr lang="ja-JP" altLang="en-US">
                      <a:noFill/>
                    </a:rPr>
                    <a:t> </a:t>
                  </a:r>
                </a:p>
              </p:txBody>
            </p:sp>
          </mc:Fallback>
        </mc:AlternateContent>
        <p:sp>
          <p:nvSpPr>
            <p:cNvPr id="7" name="テキスト ボックス 6"/>
            <p:cNvSpPr txBox="1"/>
            <p:nvPr/>
          </p:nvSpPr>
          <p:spPr>
            <a:xfrm>
              <a:off x="1313056" y="1509879"/>
              <a:ext cx="738664" cy="1559081"/>
            </a:xfrm>
            <a:prstGeom prst="rect">
              <a:avLst/>
            </a:prstGeom>
            <a:noFill/>
          </p:spPr>
          <p:txBody>
            <a:bodyPr vert="eaVert" wrap="none" rtlCol="0">
              <a:spAutoFit/>
            </a:bodyPr>
            <a:lstStyle/>
            <a:p>
              <a:r>
                <a:rPr lang="ja-JP" altLang="en-US" b="1" dirty="0" smtClean="0"/>
                <a:t>ＥおよびＦ面の</a:t>
              </a:r>
              <a:endParaRPr kumimoji="1" lang="en-US" altLang="ja-JP" b="1" dirty="0" smtClean="0"/>
            </a:p>
            <a:p>
              <a:r>
                <a:rPr kumimoji="1" lang="ja-JP" altLang="en-US" b="1" dirty="0" smtClean="0"/>
                <a:t>平均電流密度</a:t>
              </a:r>
              <a:endParaRPr kumimoji="1" lang="ja-JP" altLang="en-US" b="1" dirty="0"/>
            </a:p>
          </p:txBody>
        </p:sp>
        <mc:AlternateContent xmlns:mc="http://schemas.openxmlformats.org/markup-compatibility/2006" xmlns:a14="http://schemas.microsoft.com/office/drawing/2010/main">
          <mc:Choice Requires="a14">
            <p:sp>
              <p:nvSpPr>
                <p:cNvPr id="8" name="テキスト ボックス 7"/>
                <p:cNvSpPr txBox="1"/>
                <p:nvPr/>
              </p:nvSpPr>
              <p:spPr>
                <a:xfrm>
                  <a:off x="1210865" y="2981440"/>
                  <a:ext cx="931602"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a:rPr>
                          <m:t>(</m:t>
                        </m:r>
                        <m:sSub>
                          <m:sSubPr>
                            <m:ctrlPr>
                              <a:rPr lang="en-US" altLang="ja-JP" b="1" i="1">
                                <a:latin typeface="Cambria Math" panose="02040503050406030204" pitchFamily="18" charset="0"/>
                              </a:rPr>
                            </m:ctrlPr>
                          </m:sSubPr>
                          <m:e>
                            <m:r>
                              <a:rPr lang="en-US" altLang="ja-JP" b="1" i="1">
                                <a:latin typeface="Cambria Math"/>
                              </a:rPr>
                              <m:t>𝒋</m:t>
                            </m:r>
                          </m:e>
                          <m:sub>
                            <m:r>
                              <a:rPr lang="en-US" altLang="ja-JP" b="1">
                                <a:latin typeface="Cambria Math"/>
                              </a:rPr>
                              <m:t>𝐜𝐚𝐭</m:t>
                            </m:r>
                          </m:sub>
                        </m:sSub>
                        <m:r>
                          <a:rPr lang="en-US" altLang="ja-JP" b="1" i="1">
                            <a:latin typeface="Cambria Math"/>
                          </a:rPr>
                          <m:t>)</m:t>
                        </m:r>
                      </m:oMath>
                    </m:oMathPara>
                  </a14:m>
                  <a:endParaRPr kumimoji="1" lang="en-US" altLang="ja-JP" b="1" dirty="0" smtClean="0"/>
                </a:p>
                <a:p>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10865" y="2981440"/>
                  <a:ext cx="931602" cy="652551"/>
                </a:xfrm>
                <a:prstGeom prst="rect">
                  <a:avLst/>
                </a:prstGeom>
                <a:blipFill rotWithShape="1">
                  <a:blip r:embed="rId5"/>
                  <a:stretch>
                    <a:fillRect l="-5921" r="-6579" b="-12150"/>
                  </a:stretch>
                </a:blipFill>
              </p:spPr>
              <p:txBody>
                <a:bodyPr/>
                <a:lstStyle/>
                <a:p>
                  <a:r>
                    <a:rPr lang="ja-JP" altLang="en-US">
                      <a:noFill/>
                    </a:rPr>
                    <a:t> </a:t>
                  </a:r>
                </a:p>
              </p:txBody>
            </p:sp>
          </mc:Fallback>
        </mc:AlternateContent>
      </p:grpSp>
      <p:sp>
        <p:nvSpPr>
          <p:cNvPr id="11" name="コンテンツ プレースホルダー 2"/>
          <p:cNvSpPr txBox="1">
            <a:spLocks/>
          </p:cNvSpPr>
          <p:nvPr/>
        </p:nvSpPr>
        <p:spPr bwMode="auto">
          <a:xfrm>
            <a:off x="755576" y="767482"/>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r>
              <a:rPr lang="ja-JP" altLang="en-US" kern="0" dirty="0" smtClean="0"/>
              <a:t>内側の面でも同様に</a:t>
            </a:r>
            <a:r>
              <a:rPr lang="en-US" altLang="ja-JP" kern="0" dirty="0"/>
              <a:t/>
            </a:r>
            <a:br>
              <a:rPr lang="en-US" altLang="ja-JP" kern="0" dirty="0"/>
            </a:br>
            <a:r>
              <a:rPr lang="ja-JP" altLang="en-US" kern="0" dirty="0" smtClean="0"/>
              <a:t>電流密度時刻歴を精度よく再現できた</a:t>
            </a:r>
            <a:endParaRPr lang="en-US" altLang="ja-JP" kern="0" dirty="0" smtClean="0"/>
          </a:p>
        </p:txBody>
      </p:sp>
    </p:spTree>
    <p:extLst>
      <p:ext uri="{BB962C8B-B14F-4D97-AF65-F5344CB8AC3E}">
        <p14:creationId xmlns:p14="http://schemas.microsoft.com/office/powerpoint/2010/main" val="980459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smtClean="0"/>
              <a:t>BOX</a:t>
            </a:r>
            <a:r>
              <a:rPr lang="ja-JP" altLang="en-US" dirty="0" smtClean="0"/>
              <a:t>電着解析結果　電流</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38</a:t>
            </a:fld>
            <a:endParaRPr lang="ja-JP" altLang="en-US" dirty="0"/>
          </a:p>
        </p:txBody>
      </p:sp>
      <p:grpSp>
        <p:nvGrpSpPr>
          <p:cNvPr id="9" name="グループ化 8"/>
          <p:cNvGrpSpPr/>
          <p:nvPr/>
        </p:nvGrpSpPr>
        <p:grpSpPr>
          <a:xfrm>
            <a:off x="1210865" y="764704"/>
            <a:ext cx="6278543" cy="3831936"/>
            <a:chOff x="1210865" y="764704"/>
            <a:chExt cx="6278543" cy="383193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08" y="764704"/>
              <a:ext cx="5760000" cy="3599999"/>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4139952" y="4196530"/>
                  <a:ext cx="1301959" cy="400110"/>
                </a:xfrm>
                <a:prstGeom prst="rect">
                  <a:avLst/>
                </a:prstGeom>
                <a:noFill/>
              </p:spPr>
              <p:txBody>
                <a:bodyPr wrap="none" rtlCol="0">
                  <a:spAutoFit/>
                </a:bodyPr>
                <a:lstStyle/>
                <a:p>
                  <a:r>
                    <a:rPr kumimoji="1" lang="ja-JP" altLang="en-US" sz="2000" b="1" dirty="0" smtClean="0"/>
                    <a:t>時刻</a:t>
                  </a:r>
                  <a14:m>
                    <m:oMath xmlns:m="http://schemas.openxmlformats.org/officeDocument/2006/math">
                      <m:r>
                        <a:rPr kumimoji="1" lang="en-US" altLang="ja-JP" sz="2000" b="1" i="1" smtClean="0">
                          <a:latin typeface="Cambria Math"/>
                        </a:rPr>
                        <m:t>(</m:t>
                      </m:r>
                      <m:r>
                        <a:rPr kumimoji="1" lang="en-US" altLang="ja-JP" sz="2000" b="1" i="1" smtClean="0">
                          <a:latin typeface="Cambria Math"/>
                        </a:rPr>
                        <m:t>𝒕</m:t>
                      </m:r>
                      <m:r>
                        <a:rPr kumimoji="1" lang="en-US" altLang="ja-JP" sz="2000" b="1" i="1" smtClean="0">
                          <a:latin typeface="Cambria Math"/>
                        </a:rPr>
                        <m:t>)</m:t>
                      </m:r>
                    </m:oMath>
                  </a14:m>
                  <a:r>
                    <a:rPr kumimoji="1" lang="en-US" altLang="ja-JP" sz="2000" b="1" dirty="0" smtClean="0"/>
                    <a:t>[</a:t>
                  </a:r>
                  <a:r>
                    <a:rPr kumimoji="1" lang="en-US" altLang="ja-JP" sz="2000" b="1" dirty="0" smtClean="0">
                      <a:latin typeface="Cambria Math" panose="02040503050406030204" pitchFamily="18" charset="0"/>
                      <a:ea typeface="Cambria Math" panose="02040503050406030204" pitchFamily="18" charset="0"/>
                    </a:rPr>
                    <a:t>s</a:t>
                  </a:r>
                  <a:r>
                    <a:rPr kumimoji="1" lang="en-US" altLang="ja-JP" sz="2000" b="1" dirty="0" smtClean="0"/>
                    <a:t>]</a:t>
                  </a:r>
                  <a:endParaRPr kumimoji="1" lang="ja-JP" altLang="en-US" sz="20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139952" y="4196530"/>
                  <a:ext cx="1301959" cy="400110"/>
                </a:xfrm>
                <a:prstGeom prst="rect">
                  <a:avLst/>
                </a:prstGeom>
                <a:blipFill rotWithShape="1">
                  <a:blip r:embed="rId4"/>
                  <a:stretch>
                    <a:fillRect l="-4673" t="-10606" r="-5607" b="-25758"/>
                  </a:stretch>
                </a:blipFill>
              </p:spPr>
              <p:txBody>
                <a:bodyPr/>
                <a:lstStyle/>
                <a:p>
                  <a:r>
                    <a:rPr lang="ja-JP" altLang="en-US">
                      <a:noFill/>
                    </a:rPr>
                    <a:t> </a:t>
                  </a:r>
                </a:p>
              </p:txBody>
            </p:sp>
          </mc:Fallback>
        </mc:AlternateContent>
        <p:sp>
          <p:nvSpPr>
            <p:cNvPr id="7" name="テキスト ボックス 6"/>
            <p:cNvSpPr txBox="1"/>
            <p:nvPr/>
          </p:nvSpPr>
          <p:spPr>
            <a:xfrm>
              <a:off x="1313056" y="1509879"/>
              <a:ext cx="738664" cy="1458091"/>
            </a:xfrm>
            <a:prstGeom prst="rect">
              <a:avLst/>
            </a:prstGeom>
            <a:noFill/>
          </p:spPr>
          <p:txBody>
            <a:bodyPr vert="eaVert" wrap="none" rtlCol="0">
              <a:spAutoFit/>
            </a:bodyPr>
            <a:lstStyle/>
            <a:p>
              <a:r>
                <a:rPr lang="ja-JP" altLang="en-US" b="1" dirty="0" smtClean="0"/>
                <a:t>Ｇ面の</a:t>
              </a:r>
              <a:endParaRPr kumimoji="1" lang="en-US" altLang="ja-JP" b="1" dirty="0" smtClean="0"/>
            </a:p>
            <a:p>
              <a:r>
                <a:rPr kumimoji="1" lang="ja-JP" altLang="en-US" b="1" dirty="0" smtClean="0"/>
                <a:t>平均電流密度</a:t>
              </a:r>
              <a:endParaRPr kumimoji="1" lang="ja-JP" altLang="en-US" b="1" dirty="0"/>
            </a:p>
          </p:txBody>
        </p:sp>
        <mc:AlternateContent xmlns:mc="http://schemas.openxmlformats.org/markup-compatibility/2006" xmlns:a14="http://schemas.microsoft.com/office/drawing/2010/main">
          <mc:Choice Requires="a14">
            <p:sp>
              <p:nvSpPr>
                <p:cNvPr id="8" name="テキスト ボックス 7"/>
                <p:cNvSpPr txBox="1"/>
                <p:nvPr/>
              </p:nvSpPr>
              <p:spPr>
                <a:xfrm>
                  <a:off x="1210865" y="2981440"/>
                  <a:ext cx="931602" cy="652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a:rPr>
                          <m:t>(</m:t>
                        </m:r>
                        <m:sSub>
                          <m:sSubPr>
                            <m:ctrlPr>
                              <a:rPr lang="en-US" altLang="ja-JP" b="1" i="1">
                                <a:latin typeface="Cambria Math" panose="02040503050406030204" pitchFamily="18" charset="0"/>
                              </a:rPr>
                            </m:ctrlPr>
                          </m:sSubPr>
                          <m:e>
                            <m:r>
                              <a:rPr lang="en-US" altLang="ja-JP" b="1" i="1">
                                <a:latin typeface="Cambria Math"/>
                              </a:rPr>
                              <m:t>𝒋</m:t>
                            </m:r>
                          </m:e>
                          <m:sub>
                            <m:r>
                              <a:rPr lang="en-US" altLang="ja-JP" b="1">
                                <a:latin typeface="Cambria Math"/>
                              </a:rPr>
                              <m:t>𝐜𝐚𝐭</m:t>
                            </m:r>
                          </m:sub>
                        </m:sSub>
                        <m:r>
                          <a:rPr lang="en-US" altLang="ja-JP" b="1" i="1">
                            <a:latin typeface="Cambria Math"/>
                          </a:rPr>
                          <m:t>)</m:t>
                        </m:r>
                      </m:oMath>
                    </m:oMathPara>
                  </a14:m>
                  <a:endParaRPr lang="en-US" altLang="ja-JP" b="1" dirty="0"/>
                </a:p>
                <a:p>
                  <a:r>
                    <a:rPr kumimoji="1" lang="en-US" altLang="ja-JP" b="1" dirty="0" smtClean="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10865" y="2981440"/>
                  <a:ext cx="931602" cy="652551"/>
                </a:xfrm>
                <a:prstGeom prst="rect">
                  <a:avLst/>
                </a:prstGeom>
                <a:blipFill rotWithShape="1">
                  <a:blip r:embed="rId5"/>
                  <a:stretch>
                    <a:fillRect l="-5921" r="-6579" b="-12150"/>
                  </a:stretch>
                </a:blipFill>
              </p:spPr>
              <p:txBody>
                <a:bodyPr/>
                <a:lstStyle/>
                <a:p>
                  <a:r>
                    <a:rPr lang="ja-JP" altLang="en-US">
                      <a:noFill/>
                    </a:rPr>
                    <a:t> </a:t>
                  </a:r>
                </a:p>
              </p:txBody>
            </p:sp>
          </mc:Fallback>
        </mc:AlternateContent>
      </p:grpSp>
      <p:sp>
        <p:nvSpPr>
          <p:cNvPr id="10" name="コンテンツ プレースホルダー 2"/>
          <p:cNvSpPr txBox="1">
            <a:spLocks/>
          </p:cNvSpPr>
          <p:nvPr/>
        </p:nvSpPr>
        <p:spPr bwMode="auto">
          <a:xfrm>
            <a:off x="755576" y="767482"/>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endParaRPr lang="en-US" altLang="ja-JP" kern="0" dirty="0" smtClean="0"/>
          </a:p>
          <a:p>
            <a:r>
              <a:rPr lang="ja-JP" altLang="en-US" kern="0" dirty="0"/>
              <a:t>最奥</a:t>
            </a:r>
            <a:r>
              <a:rPr lang="ja-JP" altLang="en-US" kern="0" dirty="0" smtClean="0"/>
              <a:t>の面では誤差が顕著に表れやすい</a:t>
            </a:r>
            <a:endParaRPr lang="en-US" altLang="ja-JP" kern="0" dirty="0" smtClean="0"/>
          </a:p>
          <a:p>
            <a:r>
              <a:rPr lang="ja-JP" altLang="en-US" kern="0" smtClean="0"/>
              <a:t>ピークの時刻など特徴が再現できている</a:t>
            </a:r>
            <a:endParaRPr lang="en-US" altLang="ja-JP" kern="0" dirty="0" smtClean="0"/>
          </a:p>
        </p:txBody>
      </p:sp>
    </p:spTree>
    <p:extLst>
      <p:ext uri="{BB962C8B-B14F-4D97-AF65-F5344CB8AC3E}">
        <p14:creationId xmlns:p14="http://schemas.microsoft.com/office/powerpoint/2010/main" val="2710675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79512" y="908720"/>
            <a:ext cx="8820472" cy="5325814"/>
          </a:xfrm>
        </p:spPr>
        <p:txBody>
          <a:bodyPr/>
          <a:lstStyle/>
          <a:p>
            <a:r>
              <a:rPr lang="ja-JP" altLang="en-US" sz="2800" u="sng" dirty="0" smtClean="0">
                <a:solidFill>
                  <a:srgbClr val="002060"/>
                </a:solidFill>
              </a:rPr>
              <a:t>一枚板電着実験</a:t>
            </a:r>
            <a:r>
              <a:rPr lang="ja-JP" altLang="en-US" sz="2800" dirty="0" smtClean="0"/>
              <a:t>により塗膜析出および塗膜抵抗における特性を確認</a:t>
            </a:r>
            <a:endParaRPr lang="en-US" altLang="ja-JP" sz="2800" dirty="0" smtClean="0"/>
          </a:p>
          <a:p>
            <a:r>
              <a:rPr lang="ja-JP" altLang="en-US" sz="2800" dirty="0" smtClean="0"/>
              <a:t>得られた知見を基に塗膜の析出メカニズムを考察し，</a:t>
            </a:r>
            <a:r>
              <a:rPr lang="en-US" altLang="ja-JP" sz="2800" dirty="0" smtClean="0"/>
              <a:t/>
            </a:r>
            <a:br>
              <a:rPr lang="en-US" altLang="ja-JP" sz="2800" dirty="0" smtClean="0"/>
            </a:br>
            <a:r>
              <a:rPr lang="ja-JP" altLang="en-US" sz="2800" dirty="0" smtClean="0"/>
              <a:t>新たな</a:t>
            </a:r>
            <a:r>
              <a:rPr lang="ja-JP" altLang="en-US" sz="2800" u="sng" dirty="0" smtClean="0">
                <a:solidFill>
                  <a:srgbClr val="C00000"/>
                </a:solidFill>
              </a:rPr>
              <a:t>塗膜析出モデル</a:t>
            </a:r>
            <a:r>
              <a:rPr lang="ja-JP" altLang="en-US" sz="2800" u="sng" dirty="0" smtClean="0"/>
              <a:t>および</a:t>
            </a:r>
            <a:r>
              <a:rPr lang="ja-JP" altLang="en-US" sz="2800" u="sng" dirty="0" smtClean="0">
                <a:solidFill>
                  <a:srgbClr val="C00000"/>
                </a:solidFill>
              </a:rPr>
              <a:t>塗膜抵抗モデル</a:t>
            </a:r>
            <a:r>
              <a:rPr lang="ja-JP" altLang="en-US" sz="2800" u="sng" dirty="0" smtClean="0"/>
              <a:t>を提案</a:t>
            </a:r>
            <a:endParaRPr lang="en-US" altLang="ja-JP" sz="2800" u="sng" dirty="0" smtClean="0"/>
          </a:p>
          <a:p>
            <a:pPr lvl="1"/>
            <a:r>
              <a:rPr lang="ja-JP" altLang="en-US" sz="2400" dirty="0" smtClean="0"/>
              <a:t>塗</a:t>
            </a:r>
            <a:r>
              <a:rPr lang="ja-JP" altLang="en-US" sz="2400" dirty="0"/>
              <a:t>膜析出</a:t>
            </a:r>
            <a:r>
              <a:rPr lang="ja-JP" altLang="en-US" sz="2400" dirty="0" smtClean="0"/>
              <a:t>モデル：</a:t>
            </a:r>
            <a:r>
              <a:rPr lang="ja-JP" altLang="en-US" sz="2400" u="sng" dirty="0" smtClean="0">
                <a:solidFill>
                  <a:srgbClr val="002060"/>
                </a:solidFill>
              </a:rPr>
              <a:t>拡散消費電流密度</a:t>
            </a:r>
            <a:r>
              <a:rPr lang="ja-JP" altLang="en-US" sz="2400" u="sng" dirty="0" smtClean="0"/>
              <a:t>を膜厚と電流密度の関数</a:t>
            </a:r>
            <a:endParaRPr lang="en-US" altLang="ja-JP" sz="2400" dirty="0" smtClean="0"/>
          </a:p>
          <a:p>
            <a:pPr lvl="1"/>
            <a:r>
              <a:rPr lang="ja-JP" altLang="en-US" sz="2400" dirty="0"/>
              <a:t>塗膜抵抗</a:t>
            </a:r>
            <a:r>
              <a:rPr lang="ja-JP" altLang="en-US" sz="2400" dirty="0" smtClean="0"/>
              <a:t>モデル</a:t>
            </a:r>
            <a:r>
              <a:rPr lang="ja-JP" altLang="en-US" sz="2400" dirty="0"/>
              <a:t>：</a:t>
            </a:r>
            <a:r>
              <a:rPr lang="ja-JP" altLang="en-US" sz="2400" u="sng" dirty="0" smtClean="0"/>
              <a:t>電流を膜厚と電圧の関数</a:t>
            </a:r>
            <a:endParaRPr lang="en-US" altLang="ja-JP" sz="2400" u="sng" dirty="0" smtClean="0"/>
          </a:p>
          <a:p>
            <a:r>
              <a:rPr lang="ja-JP" altLang="en-US" sz="2800" dirty="0" smtClean="0"/>
              <a:t>各モデルパラメータを同定</a:t>
            </a:r>
            <a:endParaRPr lang="en-US" altLang="ja-JP" sz="2800" dirty="0" smtClean="0"/>
          </a:p>
          <a:p>
            <a:r>
              <a:rPr lang="ja-JP" altLang="en-US" sz="2800" dirty="0" smtClean="0"/>
              <a:t>有限要素法に提案モデルを</a:t>
            </a:r>
            <a:r>
              <a:rPr lang="ja-JP" altLang="en-US" sz="2800" dirty="0"/>
              <a:t>組みこみ</a:t>
            </a:r>
            <a:r>
              <a:rPr lang="ja-JP" altLang="en-US" sz="2800" dirty="0" smtClean="0"/>
              <a:t>，提案</a:t>
            </a:r>
            <a:r>
              <a:rPr lang="ja-JP" altLang="en-US" sz="2800" dirty="0"/>
              <a:t>手法</a:t>
            </a:r>
            <a:r>
              <a:rPr lang="ja-JP" altLang="en-US" sz="2800" dirty="0" smtClean="0"/>
              <a:t>の</a:t>
            </a:r>
            <a:r>
              <a:rPr lang="en-US" altLang="ja-JP" sz="2800" dirty="0" smtClean="0"/>
              <a:t/>
            </a:r>
            <a:br>
              <a:rPr lang="en-US" altLang="ja-JP" sz="2800" dirty="0" smtClean="0"/>
            </a:br>
            <a:r>
              <a:rPr lang="ja-JP" altLang="en-US" sz="2800" dirty="0" smtClean="0"/>
              <a:t>有効性を確認</a:t>
            </a:r>
            <a:endParaRPr lang="en-US" altLang="ja-JP" sz="2800" dirty="0" smtClean="0"/>
          </a:p>
          <a:p>
            <a:pPr lvl="1"/>
            <a:r>
              <a:rPr lang="ja-JP" altLang="en-US" sz="2400" u="sng" dirty="0">
                <a:solidFill>
                  <a:srgbClr val="002060"/>
                </a:solidFill>
              </a:rPr>
              <a:t>膜</a:t>
            </a:r>
            <a:r>
              <a:rPr lang="ja-JP" altLang="en-US" sz="2400" u="sng" dirty="0" smtClean="0">
                <a:solidFill>
                  <a:srgbClr val="002060"/>
                </a:solidFill>
              </a:rPr>
              <a:t>厚の予測精度の向上</a:t>
            </a:r>
            <a:r>
              <a:rPr lang="ja-JP" altLang="en-US" sz="2400" dirty="0" smtClean="0"/>
              <a:t>および，</a:t>
            </a:r>
            <a:r>
              <a:rPr lang="ja-JP" altLang="en-US" sz="2400" u="sng" dirty="0" smtClean="0">
                <a:solidFill>
                  <a:srgbClr val="C00000"/>
                </a:solidFill>
              </a:rPr>
              <a:t>電流のピークを再現</a:t>
            </a:r>
            <a:endParaRPr lang="en-US" altLang="ja-JP" sz="2400" u="sng" dirty="0" smtClean="0">
              <a:solidFill>
                <a:srgbClr val="C00000"/>
              </a:solidFill>
            </a:endParaRPr>
          </a:p>
          <a:p>
            <a:pPr lvl="1"/>
            <a:r>
              <a:rPr lang="ja-JP" altLang="en-US" sz="2400" u="sng" dirty="0" smtClean="0"/>
              <a:t>４枚</a:t>
            </a:r>
            <a:r>
              <a:rPr lang="en-US" altLang="ja-JP" sz="2400" u="sng" dirty="0" smtClean="0"/>
              <a:t>BOX</a:t>
            </a:r>
            <a:r>
              <a:rPr lang="ja-JP" altLang="en-US" sz="2400" u="sng" dirty="0" smtClean="0"/>
              <a:t>の</a:t>
            </a:r>
            <a:r>
              <a:rPr lang="ja-JP" altLang="en-US" sz="2400" u="sng" dirty="0" smtClean="0">
                <a:solidFill>
                  <a:srgbClr val="C00000"/>
                </a:solidFill>
              </a:rPr>
              <a:t>内側の面の膜厚精度も改善</a:t>
            </a:r>
            <a:endParaRPr lang="en-US" altLang="ja-JP" sz="2400" u="sng" dirty="0" smtClean="0">
              <a:solidFill>
                <a:srgbClr val="C00000"/>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39</a:t>
            </a:fld>
            <a:endParaRPr lang="ja-JP" altLang="en-US" dirty="0"/>
          </a:p>
        </p:txBody>
      </p:sp>
    </p:spTree>
    <p:extLst>
      <p:ext uri="{BB962C8B-B14F-4D97-AF65-F5344CB8AC3E}">
        <p14:creationId xmlns:p14="http://schemas.microsoft.com/office/powerpoint/2010/main" val="4645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a:t>
            </a:r>
            <a:r>
              <a:rPr kumimoji="1" lang="ja-JP" altLang="en-US" dirty="0" smtClean="0"/>
              <a:t>な数理モデル</a:t>
            </a:r>
            <a:endParaRPr kumimoji="1" lang="ja-JP" altLang="en-US" dirty="0"/>
          </a:p>
        </p:txBody>
      </p:sp>
      <p:sp>
        <p:nvSpPr>
          <p:cNvPr id="3" name="コンテンツ プレースホルダー 2"/>
          <p:cNvSpPr>
            <a:spLocks noGrp="1"/>
          </p:cNvSpPr>
          <p:nvPr>
            <p:ph idx="1"/>
          </p:nvPr>
        </p:nvSpPr>
        <p:spPr>
          <a:xfrm>
            <a:off x="323528" y="767482"/>
            <a:ext cx="8640960" cy="5181798"/>
          </a:xfrm>
        </p:spPr>
        <p:txBody>
          <a:bodyPr/>
          <a:lstStyle/>
          <a:p>
            <a:pPr marL="342900" lvl="2" indent="-342900">
              <a:buSzTx/>
              <a:buFont typeface="Wingdings" pitchFamily="2" charset="2"/>
              <a:buChar char="n"/>
            </a:pPr>
            <a:r>
              <a:rPr lang="ja-JP" altLang="en-US" sz="2800" dirty="0" smtClean="0"/>
              <a:t>電着</a:t>
            </a:r>
            <a:r>
              <a:rPr lang="ja-JP" altLang="en-US" sz="2800" dirty="0"/>
              <a:t>塗装シミュレーションに</a:t>
            </a:r>
            <a:r>
              <a:rPr lang="ja-JP" altLang="en-US" sz="2800" dirty="0" smtClean="0"/>
              <a:t>おいて</a:t>
            </a:r>
            <a:r>
              <a:rPr lang="en-US" altLang="ja-JP" sz="2800" dirty="0"/>
              <a:t/>
            </a:r>
            <a:br>
              <a:rPr lang="en-US" altLang="ja-JP" sz="2800" dirty="0"/>
            </a:br>
            <a:r>
              <a:rPr lang="ja-JP" altLang="en-US" sz="2800" dirty="0" smtClean="0"/>
              <a:t>膜</a:t>
            </a:r>
            <a:r>
              <a:rPr lang="ja-JP" altLang="en-US" sz="2800" dirty="0"/>
              <a:t>厚を計算するために必要</a:t>
            </a:r>
            <a:r>
              <a:rPr lang="ja-JP" altLang="en-US" sz="2800" dirty="0" smtClean="0"/>
              <a:t>な数理モデル</a:t>
            </a:r>
            <a:r>
              <a:rPr lang="ja-JP" altLang="en-US" sz="2800" dirty="0"/>
              <a:t>は以下の</a:t>
            </a:r>
            <a:r>
              <a:rPr lang="ja-JP" altLang="en-US" sz="2800" dirty="0" smtClean="0"/>
              <a:t>二つ</a:t>
            </a:r>
            <a:endParaRPr lang="en-US" altLang="ja-JP" sz="2800" dirty="0" smtClean="0"/>
          </a:p>
          <a:p>
            <a:pPr marL="342900" lvl="2" indent="-342900">
              <a:buSzTx/>
              <a:buFont typeface="Wingdings" pitchFamily="2" charset="2"/>
              <a:buChar char="n"/>
            </a:pPr>
            <a:endParaRPr lang="en-US" altLang="ja-JP" sz="2800" dirty="0" smtClean="0"/>
          </a:p>
          <a:p>
            <a:pPr marL="342900" lvl="2" indent="-342900">
              <a:buSzTx/>
              <a:buFont typeface="Wingdings" pitchFamily="2" charset="2"/>
              <a:buChar char="n"/>
            </a:pPr>
            <a:endParaRPr lang="en-US" altLang="ja-JP" sz="2800" dirty="0"/>
          </a:p>
          <a:p>
            <a:pPr marL="342900" lvl="2" indent="-342900">
              <a:buSzTx/>
              <a:buFont typeface="Wingdings" pitchFamily="2" charset="2"/>
              <a:buChar char="n"/>
            </a:pPr>
            <a:endParaRPr lang="en-US" altLang="ja-JP" sz="2800" dirty="0" smtClean="0"/>
          </a:p>
          <a:p>
            <a:pPr marL="342900" lvl="2" indent="-342900">
              <a:buSzTx/>
              <a:buFont typeface="Wingdings" pitchFamily="2" charset="2"/>
              <a:buChar char="n"/>
            </a:pPr>
            <a:endParaRPr lang="en-US" altLang="ja-JP" sz="2800" dirty="0"/>
          </a:p>
          <a:p>
            <a:pPr marL="342900" lvl="2" indent="-342900">
              <a:buSzTx/>
              <a:buFont typeface="Wingdings" pitchFamily="2" charset="2"/>
              <a:buChar char="n"/>
            </a:pPr>
            <a:r>
              <a:rPr lang="ja-JP" altLang="en-US" sz="2800" dirty="0">
                <a:solidFill>
                  <a:srgbClr val="000000"/>
                </a:solidFill>
              </a:rPr>
              <a:t>従来のシミュレータで</a:t>
            </a:r>
            <a:r>
              <a:rPr lang="ja-JP" altLang="en-US" sz="2800" dirty="0" smtClean="0">
                <a:solidFill>
                  <a:srgbClr val="000000"/>
                </a:solidFill>
              </a:rPr>
              <a:t>は</a:t>
            </a:r>
            <a:endParaRPr lang="en-US" altLang="ja-JP" sz="2800" dirty="0" smtClean="0">
              <a:solidFill>
                <a:srgbClr val="000000"/>
              </a:solidFill>
            </a:endParaRPr>
          </a:p>
          <a:p>
            <a:pPr marL="342900" lvl="2" indent="-342900">
              <a:buSzTx/>
              <a:buFont typeface="Wingdings" pitchFamily="2" charset="2"/>
              <a:buChar char="n"/>
            </a:pPr>
            <a:endParaRPr lang="en-US" altLang="ja-JP" sz="2800" b="1" dirty="0">
              <a:solidFill>
                <a:srgbClr val="000000"/>
              </a:solidFill>
            </a:endParaRPr>
          </a:p>
          <a:p>
            <a:pPr marL="342900" lvl="2" indent="-342900">
              <a:buSzTx/>
              <a:buFont typeface="Wingdings" pitchFamily="2" charset="2"/>
              <a:buChar char="n"/>
            </a:pPr>
            <a:endParaRPr lang="en-US" altLang="ja-JP" sz="2800" b="1" dirty="0">
              <a:solidFill>
                <a:srgbClr val="000000"/>
              </a:solidFill>
            </a:endParaRPr>
          </a:p>
          <a:p>
            <a:pPr marL="0" lvl="0" indent="0" algn="ctr">
              <a:buNone/>
            </a:pPr>
            <a:r>
              <a:rPr lang="ja-JP" altLang="en-US" sz="2800" b="1" dirty="0"/>
              <a:t>各</a:t>
            </a:r>
            <a:r>
              <a:rPr lang="ja-JP" altLang="en-US" sz="2800" b="1" dirty="0" smtClean="0"/>
              <a:t>モデルが簡単すぎる</a:t>
            </a:r>
            <a:r>
              <a:rPr lang="ja-JP" altLang="en-US" sz="2800" b="1" dirty="0"/>
              <a:t>ため精度が不十分</a:t>
            </a:r>
            <a:endParaRPr lang="en-US" altLang="ja-JP" sz="2800" b="1" dirty="0"/>
          </a:p>
          <a:p>
            <a:pPr marL="0" indent="0">
              <a:buNone/>
            </a:pP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4</a:t>
            </a:fld>
            <a:endParaRPr lang="ja-JP" altLang="en-US" dirty="0"/>
          </a:p>
        </p:txBody>
      </p:sp>
      <p:grpSp>
        <p:nvGrpSpPr>
          <p:cNvPr id="5" name="グループ化 4"/>
          <p:cNvGrpSpPr/>
          <p:nvPr/>
        </p:nvGrpSpPr>
        <p:grpSpPr>
          <a:xfrm>
            <a:off x="477309" y="1700808"/>
            <a:ext cx="4032447" cy="1296144"/>
            <a:chOff x="4430797" y="1547937"/>
            <a:chExt cx="3874906" cy="1296144"/>
          </a:xfrm>
        </p:grpSpPr>
        <p:sp>
          <p:nvSpPr>
            <p:cNvPr id="6" name="角丸四角形 5"/>
            <p:cNvSpPr/>
            <p:nvPr/>
          </p:nvSpPr>
          <p:spPr>
            <a:xfrm>
              <a:off x="4499992" y="1916832"/>
              <a:ext cx="3773657" cy="92724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430797" y="2053734"/>
              <a:ext cx="3874906" cy="646331"/>
            </a:xfrm>
            <a:prstGeom prst="rect">
              <a:avLst/>
            </a:prstGeom>
            <a:noFill/>
            <a:ln>
              <a:noFill/>
            </a:ln>
          </p:spPr>
          <p:txBody>
            <a:bodyPr wrap="square" rtlCol="0">
              <a:spAutoFit/>
            </a:bodyPr>
            <a:lstStyle/>
            <a:p>
              <a:pPr algn="ctr"/>
              <a:endParaRPr lang="en-US" altLang="ja-JP" sz="800" dirty="0"/>
            </a:p>
            <a:p>
              <a:pPr algn="ctr"/>
              <a:r>
                <a:rPr lang="ja-JP" altLang="en-US" sz="2800" dirty="0" smtClean="0"/>
                <a:t>塗膜の析出速度を決定</a:t>
              </a:r>
              <a:endParaRPr lang="en-US" altLang="ja-JP" sz="2800" dirty="0" smtClean="0"/>
            </a:p>
          </p:txBody>
        </p:sp>
        <p:sp>
          <p:nvSpPr>
            <p:cNvPr id="8" name="テキスト ボックス 7"/>
            <p:cNvSpPr txBox="1"/>
            <p:nvPr/>
          </p:nvSpPr>
          <p:spPr>
            <a:xfrm>
              <a:off x="4945643" y="1547937"/>
              <a:ext cx="2882352" cy="584775"/>
            </a:xfrm>
            <a:prstGeom prst="rect">
              <a:avLst/>
            </a:prstGeom>
            <a:solidFill>
              <a:schemeClr val="bg1"/>
            </a:solidFill>
            <a:ln w="12700">
              <a:solidFill>
                <a:srgbClr val="FFC000"/>
              </a:solidFill>
            </a:ln>
          </p:spPr>
          <p:txBody>
            <a:bodyPr wrap="none" rtlCol="0">
              <a:spAutoFit/>
            </a:bodyPr>
            <a:lstStyle/>
            <a:p>
              <a:pPr algn="ctr"/>
              <a:r>
                <a:rPr lang="ja-JP" altLang="en-US" sz="3200" dirty="0"/>
                <a:t>塗膜析出</a:t>
              </a:r>
              <a:r>
                <a:rPr lang="ja-JP" altLang="en-US" sz="3200" dirty="0" smtClean="0"/>
                <a:t>モデル</a:t>
              </a:r>
              <a:endParaRPr lang="en-US" altLang="ja-JP" sz="3200" dirty="0"/>
            </a:p>
          </p:txBody>
        </p:sp>
      </p:grpSp>
      <p:grpSp>
        <p:nvGrpSpPr>
          <p:cNvPr id="9" name="グループ化 8"/>
          <p:cNvGrpSpPr/>
          <p:nvPr/>
        </p:nvGrpSpPr>
        <p:grpSpPr>
          <a:xfrm>
            <a:off x="4952602" y="1700808"/>
            <a:ext cx="3724096" cy="1284240"/>
            <a:chOff x="274079" y="1916832"/>
            <a:chExt cx="3724096" cy="1284240"/>
          </a:xfrm>
        </p:grpSpPr>
        <p:grpSp>
          <p:nvGrpSpPr>
            <p:cNvPr id="10" name="グループ化 9"/>
            <p:cNvGrpSpPr/>
            <p:nvPr/>
          </p:nvGrpSpPr>
          <p:grpSpPr>
            <a:xfrm>
              <a:off x="274079" y="2276872"/>
              <a:ext cx="3724096" cy="924200"/>
              <a:chOff x="274079" y="2276872"/>
              <a:chExt cx="3724096" cy="924200"/>
            </a:xfrm>
          </p:grpSpPr>
          <p:sp>
            <p:nvSpPr>
              <p:cNvPr id="12" name="角丸四角形 11"/>
              <p:cNvSpPr/>
              <p:nvPr/>
            </p:nvSpPr>
            <p:spPr>
              <a:xfrm>
                <a:off x="323528" y="2276872"/>
                <a:ext cx="3600400" cy="924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274079" y="2545740"/>
                <a:ext cx="3724096" cy="523220"/>
              </a:xfrm>
              <a:prstGeom prst="rect">
                <a:avLst/>
              </a:prstGeom>
              <a:noFill/>
            </p:spPr>
            <p:txBody>
              <a:bodyPr wrap="none" rtlCol="0">
                <a:spAutoFit/>
              </a:bodyPr>
              <a:lstStyle/>
              <a:p>
                <a:pPr algn="ctr"/>
                <a:r>
                  <a:rPr lang="ja-JP" altLang="en-US" sz="2800" dirty="0" smtClean="0"/>
                  <a:t>塗膜の電気抵抗を決定</a:t>
                </a:r>
                <a:endParaRPr kumimoji="1" lang="ja-JP" altLang="en-US" sz="2800" dirty="0"/>
              </a:p>
            </p:txBody>
          </p:sp>
        </p:grpSp>
        <p:sp>
          <p:nvSpPr>
            <p:cNvPr id="11" name="テキスト ボックス 10"/>
            <p:cNvSpPr txBox="1"/>
            <p:nvPr/>
          </p:nvSpPr>
          <p:spPr>
            <a:xfrm>
              <a:off x="636357" y="1916832"/>
              <a:ext cx="2999539" cy="584775"/>
            </a:xfrm>
            <a:prstGeom prst="rect">
              <a:avLst/>
            </a:prstGeom>
            <a:solidFill>
              <a:schemeClr val="bg1"/>
            </a:solidFill>
            <a:ln w="12700">
              <a:solidFill>
                <a:srgbClr val="7030A0"/>
              </a:solidFill>
            </a:ln>
          </p:spPr>
          <p:txBody>
            <a:bodyPr wrap="none" rtlCol="0">
              <a:spAutoFit/>
            </a:bodyPr>
            <a:lstStyle/>
            <a:p>
              <a:r>
                <a:rPr lang="ja-JP" altLang="en-US" sz="3200" dirty="0"/>
                <a:t>塗膜抵抗</a:t>
              </a:r>
              <a:r>
                <a:rPr lang="ja-JP" altLang="en-US" sz="3200" dirty="0" smtClean="0"/>
                <a:t>モデル</a:t>
              </a:r>
              <a:endParaRPr lang="en-US" altLang="ja-JP" sz="3200" dirty="0"/>
            </a:p>
          </p:txBody>
        </p:sp>
      </p:grpSp>
      <p:grpSp>
        <p:nvGrpSpPr>
          <p:cNvPr id="16" name="グループ化 15"/>
          <p:cNvGrpSpPr/>
          <p:nvPr/>
        </p:nvGrpSpPr>
        <p:grpSpPr>
          <a:xfrm>
            <a:off x="549318" y="4221087"/>
            <a:ext cx="4040830" cy="597941"/>
            <a:chOff x="549318" y="4310720"/>
            <a:chExt cx="4040830" cy="707886"/>
          </a:xfrm>
        </p:grpSpPr>
        <p:sp>
          <p:nvSpPr>
            <p:cNvPr id="18" name="角丸四角形 17"/>
            <p:cNvSpPr/>
            <p:nvPr/>
          </p:nvSpPr>
          <p:spPr>
            <a:xfrm>
              <a:off x="549318" y="4332817"/>
              <a:ext cx="4007474" cy="6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557701" y="4310720"/>
              <a:ext cx="4032447" cy="707886"/>
            </a:xfrm>
            <a:prstGeom prst="rect">
              <a:avLst/>
            </a:prstGeom>
            <a:noFill/>
            <a:ln>
              <a:noFill/>
            </a:ln>
          </p:spPr>
          <p:txBody>
            <a:bodyPr wrap="square" rtlCol="0">
              <a:spAutoFit/>
            </a:bodyPr>
            <a:lstStyle/>
            <a:p>
              <a:pPr algn="ctr"/>
              <a:r>
                <a:rPr lang="ja-JP" altLang="en-US" sz="3200" dirty="0" smtClean="0"/>
                <a:t>析出速度∝電流</a:t>
              </a:r>
              <a:endParaRPr lang="en-US" altLang="ja-JP" sz="3200" dirty="0" smtClean="0"/>
            </a:p>
          </p:txBody>
        </p:sp>
      </p:grpSp>
      <p:sp>
        <p:nvSpPr>
          <p:cNvPr id="20" name="角丸四角形 19"/>
          <p:cNvSpPr/>
          <p:nvPr/>
        </p:nvSpPr>
        <p:spPr>
          <a:xfrm>
            <a:off x="5002051" y="4221087"/>
            <a:ext cx="3600400" cy="585875"/>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5286026" y="4212377"/>
            <a:ext cx="3057247" cy="584775"/>
          </a:xfrm>
          <a:prstGeom prst="rect">
            <a:avLst/>
          </a:prstGeom>
          <a:noFill/>
        </p:spPr>
        <p:txBody>
          <a:bodyPr wrap="none" rtlCol="0">
            <a:spAutoFit/>
          </a:bodyPr>
          <a:lstStyle/>
          <a:p>
            <a:pPr algn="ctr"/>
            <a:r>
              <a:rPr lang="ja-JP" altLang="en-US" sz="3200" dirty="0" smtClean="0"/>
              <a:t>電気抵抗∝膜厚</a:t>
            </a:r>
            <a:endParaRPr kumimoji="1" lang="ja-JP" altLang="en-US" sz="3200" dirty="0"/>
          </a:p>
        </p:txBody>
      </p:sp>
    </p:spTree>
    <p:extLst>
      <p:ext uri="{BB962C8B-B14F-4D97-AF65-F5344CB8AC3E}">
        <p14:creationId xmlns:p14="http://schemas.microsoft.com/office/powerpoint/2010/main" val="3777664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3" name="コンテンツ プレースホルダー 2"/>
          <p:cNvSpPr>
            <a:spLocks noGrp="1"/>
          </p:cNvSpPr>
          <p:nvPr>
            <p:ph idx="1"/>
          </p:nvPr>
        </p:nvSpPr>
        <p:spPr>
          <a:xfrm>
            <a:off x="179512" y="1985938"/>
            <a:ext cx="8928992" cy="2736304"/>
          </a:xfrm>
        </p:spPr>
        <p:txBody>
          <a:bodyPr/>
          <a:lstStyle/>
          <a:p>
            <a:pPr marL="400050" lvl="2" indent="0">
              <a:buNone/>
            </a:pPr>
            <a:endParaRPr lang="en-US" altLang="ja-JP" sz="1100" dirty="0"/>
          </a:p>
          <a:p>
            <a:pPr marL="457200" lvl="1" indent="0">
              <a:buNone/>
            </a:pPr>
            <a:r>
              <a:rPr lang="ja-JP" altLang="en-US" dirty="0" smtClean="0"/>
              <a:t>新た</a:t>
            </a:r>
            <a:r>
              <a:rPr lang="ja-JP" altLang="en-US" dirty="0"/>
              <a:t>な</a:t>
            </a:r>
            <a:r>
              <a:rPr lang="ja-JP" altLang="en-US" dirty="0" smtClean="0"/>
              <a:t>塗膜析出モデル</a:t>
            </a:r>
            <a:r>
              <a:rPr lang="ja-JP" altLang="en-US" dirty="0"/>
              <a:t>及び塗</a:t>
            </a:r>
            <a:r>
              <a:rPr lang="ja-JP" altLang="en-US" dirty="0" smtClean="0"/>
              <a:t>膜抵抗モデル</a:t>
            </a:r>
            <a:r>
              <a:rPr lang="ja-JP" altLang="en-US" dirty="0"/>
              <a:t>の</a:t>
            </a:r>
            <a:r>
              <a:rPr lang="ja-JP" altLang="en-US" dirty="0" smtClean="0"/>
              <a:t>提案</a:t>
            </a:r>
            <a:endParaRPr lang="en-US" altLang="ja-JP" dirty="0"/>
          </a:p>
          <a:p>
            <a:pPr marL="57150" indent="0" algn="ctr">
              <a:buNone/>
            </a:pPr>
            <a:endParaRPr lang="en-US" altLang="ja-JP" sz="2400" dirty="0">
              <a:solidFill>
                <a:srgbClr val="C00000"/>
              </a:solidFill>
            </a:endParaRPr>
          </a:p>
        </p:txBody>
      </p:sp>
      <p:sp>
        <p:nvSpPr>
          <p:cNvPr id="10" name="正方形/長方形 9"/>
          <p:cNvSpPr/>
          <p:nvPr/>
        </p:nvSpPr>
        <p:spPr>
          <a:xfrm>
            <a:off x="251520" y="908720"/>
            <a:ext cx="8640960" cy="1077218"/>
          </a:xfrm>
          <a:prstGeom prst="rect">
            <a:avLst/>
          </a:prstGeom>
          <a:ln w="19050">
            <a:solidFill>
              <a:srgbClr val="FF0000"/>
            </a:solidFill>
          </a:ln>
        </p:spPr>
        <p:txBody>
          <a:bodyPr wrap="square">
            <a:spAutoFit/>
          </a:bodyPr>
          <a:lstStyle/>
          <a:p>
            <a:pPr marL="0" lvl="1" algn="ctr"/>
            <a:r>
              <a:rPr lang="ja-JP" altLang="en-US" sz="3200" b="1" dirty="0" smtClean="0"/>
              <a:t>塗膜析出</a:t>
            </a:r>
            <a:r>
              <a:rPr lang="ja-JP" altLang="ja-JP" sz="3200" b="1" dirty="0" smtClean="0"/>
              <a:t>現象の</a:t>
            </a:r>
            <a:r>
              <a:rPr lang="ja-JP" altLang="en-US" sz="3200" b="1" dirty="0" smtClean="0"/>
              <a:t>非線形性を考慮</a:t>
            </a:r>
            <a:r>
              <a:rPr lang="ja-JP" altLang="ja-JP" sz="3200" b="1" dirty="0" smtClean="0"/>
              <a:t>して</a:t>
            </a:r>
            <a:r>
              <a:rPr lang="en-US" altLang="ja-JP" sz="3200" b="1" dirty="0" smtClean="0"/>
              <a:t/>
            </a:r>
            <a:br>
              <a:rPr lang="en-US" altLang="ja-JP" sz="3200" b="1" dirty="0" smtClean="0"/>
            </a:br>
            <a:r>
              <a:rPr lang="ja-JP" altLang="ja-JP" sz="3200" b="1" dirty="0" smtClean="0"/>
              <a:t>電着</a:t>
            </a:r>
            <a:r>
              <a:rPr lang="ja-JP" altLang="ja-JP" sz="3200" b="1" dirty="0"/>
              <a:t>塗装シミュレーションを高精度化</a:t>
            </a:r>
            <a:r>
              <a:rPr lang="ja-JP" altLang="ja-JP" sz="3200" b="1" dirty="0" smtClean="0"/>
              <a:t>する</a:t>
            </a:r>
            <a:endParaRPr lang="en-US" altLang="ja-JP" sz="3200" b="1" dirty="0"/>
          </a:p>
        </p:txBody>
      </p:sp>
      <p:sp>
        <p:nvSpPr>
          <p:cNvPr id="19" name="スライド番号プレースホルダー 3"/>
          <p:cNvSpPr txBox="1">
            <a:spLocks/>
          </p:cNvSpPr>
          <p:nvPr/>
        </p:nvSpPr>
        <p:spPr>
          <a:xfrm>
            <a:off x="4037625" y="6616408"/>
            <a:ext cx="1054894" cy="196968"/>
          </a:xfrm>
          <a:prstGeom prst="rect">
            <a:avLst/>
          </a:prstGeom>
          <a:noFill/>
        </p:spPr>
        <p:txBody>
          <a:bodyPr vert="horz" lIns="91440" tIns="45720" rIns="91440" bIns="45720" rtlCol="0" anchor="ctr"/>
          <a:lstStyle>
            <a:defPPr>
              <a:defRPr lang="ja-JP"/>
            </a:defPPr>
            <a:lvl1pPr marL="0" algn="ctr" defTabSz="914400" rtl="0" eaLnBrk="1" latinLnBrk="0" hangingPunct="1">
              <a:defRPr kumimoji="1" sz="12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P. </a:t>
            </a:r>
            <a:fld id="{F8FDF831-B0A3-4B44-A20D-7581D5587101}" type="slidenum">
              <a:rPr lang="ja-JP" altLang="en-US" smtClean="0"/>
              <a:pPr/>
              <a:t>5</a:t>
            </a:fld>
            <a:endParaRPr lang="ja-JP" altLang="en-US" dirty="0"/>
          </a:p>
        </p:txBody>
      </p:sp>
      <p:sp>
        <p:nvSpPr>
          <p:cNvPr id="21" name="正方形/長方形 20"/>
          <p:cNvSpPr/>
          <p:nvPr/>
        </p:nvSpPr>
        <p:spPr>
          <a:xfrm>
            <a:off x="4842968" y="2204864"/>
            <a:ext cx="2417953" cy="5040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650706" y="2211758"/>
            <a:ext cx="2489246"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a:off x="539552" y="2708920"/>
            <a:ext cx="77048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153497" y="3143636"/>
            <a:ext cx="7378943" cy="2074414"/>
          </a:xfrm>
          <a:prstGeom prst="rect">
            <a:avLst/>
          </a:prstGeom>
          <a:noFill/>
        </p:spPr>
        <p:txBody>
          <a:bodyPr wrap="none" rtlCol="0">
            <a:spAutoFit/>
          </a:bodyPr>
          <a:lstStyle/>
          <a:p>
            <a:pPr lvl="1" eaLnBrk="0" fontAlgn="base" hangingPunct="0">
              <a:spcBef>
                <a:spcPct val="20000"/>
              </a:spcBef>
              <a:spcAft>
                <a:spcPct val="0"/>
              </a:spcAft>
            </a:pPr>
            <a:r>
              <a:rPr lang="ja-JP" altLang="en-US" sz="2800" kern="0" dirty="0">
                <a:solidFill>
                  <a:srgbClr val="000000"/>
                </a:solidFill>
                <a:latin typeface="Arial" charset="0"/>
              </a:rPr>
              <a:t>発表の</a:t>
            </a:r>
            <a:r>
              <a:rPr lang="ja-JP" altLang="en-US" sz="2800" kern="0" dirty="0" smtClean="0">
                <a:solidFill>
                  <a:srgbClr val="000000"/>
                </a:solidFill>
                <a:latin typeface="Arial" charset="0"/>
              </a:rPr>
              <a:t>流れ</a:t>
            </a:r>
            <a:endParaRPr lang="en-US" altLang="ja-JP" sz="2800" kern="0" dirty="0" smtClean="0">
              <a:solidFill>
                <a:srgbClr val="000000"/>
              </a:solidFill>
              <a:latin typeface="Arial" charset="0"/>
            </a:endParaRPr>
          </a:p>
          <a:p>
            <a:pPr marL="914400" lvl="1" indent="-457200" eaLnBrk="0" fontAlgn="base" hangingPunct="0">
              <a:spcBef>
                <a:spcPct val="20000"/>
              </a:spcBef>
              <a:spcAft>
                <a:spcPct val="0"/>
              </a:spcAft>
              <a:buFont typeface="Wingdings" panose="05000000000000000000" pitchFamily="2" charset="2"/>
              <a:buChar char="n"/>
            </a:pPr>
            <a:r>
              <a:rPr lang="ja-JP" altLang="en-US" sz="2800" kern="0" dirty="0">
                <a:solidFill>
                  <a:srgbClr val="000000"/>
                </a:solidFill>
                <a:latin typeface="Arial" charset="0"/>
              </a:rPr>
              <a:t>一枚板電着</a:t>
            </a:r>
            <a:r>
              <a:rPr lang="ja-JP" altLang="en-US" sz="2800" kern="0" dirty="0" smtClean="0">
                <a:solidFill>
                  <a:srgbClr val="000000"/>
                </a:solidFill>
                <a:latin typeface="Arial" charset="0"/>
              </a:rPr>
              <a:t>実験</a:t>
            </a:r>
            <a:r>
              <a:rPr lang="ja-JP" altLang="en-US" sz="2400" kern="0" dirty="0" smtClean="0">
                <a:solidFill>
                  <a:srgbClr val="000000"/>
                </a:solidFill>
                <a:latin typeface="Arial" charset="0"/>
              </a:rPr>
              <a:t>：電着塗装の特性（主なもの）</a:t>
            </a:r>
            <a:endParaRPr lang="en-US" altLang="ja-JP" sz="2800" kern="0" dirty="0" smtClean="0">
              <a:solidFill>
                <a:srgbClr val="000000"/>
              </a:solidFill>
              <a:latin typeface="Arial" charset="0"/>
            </a:endParaRPr>
          </a:p>
          <a:p>
            <a:pPr marL="914400" lvl="1" indent="-457200" eaLnBrk="0" fontAlgn="base" hangingPunct="0">
              <a:spcBef>
                <a:spcPct val="20000"/>
              </a:spcBef>
              <a:spcAft>
                <a:spcPct val="0"/>
              </a:spcAft>
              <a:buFont typeface="Wingdings" panose="05000000000000000000" pitchFamily="2" charset="2"/>
              <a:buChar char="n"/>
            </a:pPr>
            <a:r>
              <a:rPr lang="ja-JP" altLang="en-US" sz="2800" kern="0" dirty="0" smtClean="0">
                <a:solidFill>
                  <a:srgbClr val="000000"/>
                </a:solidFill>
                <a:latin typeface="Arial" charset="0"/>
              </a:rPr>
              <a:t>提案モデルの説明</a:t>
            </a:r>
            <a:endParaRPr lang="en-US" altLang="ja-JP" sz="2800" kern="0" dirty="0" smtClean="0">
              <a:solidFill>
                <a:srgbClr val="000000"/>
              </a:solidFill>
              <a:latin typeface="Arial" charset="0"/>
            </a:endParaRPr>
          </a:p>
          <a:p>
            <a:pPr marL="914400" lvl="1" indent="-457200" eaLnBrk="0" fontAlgn="base" hangingPunct="0">
              <a:spcBef>
                <a:spcPct val="20000"/>
              </a:spcBef>
              <a:spcAft>
                <a:spcPct val="0"/>
              </a:spcAft>
              <a:buFont typeface="Wingdings" panose="05000000000000000000" pitchFamily="2" charset="2"/>
              <a:buChar char="n"/>
            </a:pPr>
            <a:r>
              <a:rPr lang="ja-JP" altLang="en-US" sz="2800" kern="0" dirty="0" smtClean="0">
                <a:solidFill>
                  <a:srgbClr val="000000"/>
                </a:solidFill>
                <a:latin typeface="Arial" charset="0"/>
              </a:rPr>
              <a:t>検証例題</a:t>
            </a:r>
            <a:endParaRPr lang="en-US" altLang="ja-JP" sz="2400" kern="0" dirty="0" smtClean="0">
              <a:solidFill>
                <a:srgbClr val="000000"/>
              </a:solidFill>
              <a:latin typeface="Arial" charset="0"/>
            </a:endParaRPr>
          </a:p>
        </p:txBody>
      </p:sp>
    </p:spTree>
    <p:extLst>
      <p:ext uri="{BB962C8B-B14F-4D97-AF65-F5344CB8AC3E}">
        <p14:creationId xmlns:p14="http://schemas.microsoft.com/office/powerpoint/2010/main" val="186841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pPr marL="0" indent="0" algn="ctr">
              <a:buNone/>
            </a:pPr>
            <a:r>
              <a:rPr kumimoji="1" lang="ja-JP" altLang="en-US" sz="4000" dirty="0" smtClean="0"/>
              <a:t>一枚板電着実験</a:t>
            </a:r>
            <a:endParaRPr kumimoji="1" lang="en-US" altLang="ja-JP" sz="40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6</a:t>
            </a:fld>
            <a:endParaRPr lang="ja-JP" altLang="en-US" dirty="0"/>
          </a:p>
        </p:txBody>
      </p:sp>
    </p:spTree>
    <p:extLst>
      <p:ext uri="{BB962C8B-B14F-4D97-AF65-F5344CB8AC3E}">
        <p14:creationId xmlns:p14="http://schemas.microsoft.com/office/powerpoint/2010/main" val="1339220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67944" y="1268760"/>
            <a:ext cx="4752528"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塗膜抵抗や</a:t>
            </a:r>
            <a:r>
              <a:rPr lang="ja-JP" altLang="en-US" sz="2800" b="1" dirty="0">
                <a:solidFill>
                  <a:schemeClr val="tx1"/>
                </a:solidFill>
              </a:rPr>
              <a:t>クーロン</a:t>
            </a:r>
            <a:r>
              <a:rPr lang="ja-JP" altLang="en-US" sz="2800" b="1" dirty="0" smtClean="0">
                <a:solidFill>
                  <a:schemeClr val="tx1"/>
                </a:solidFill>
              </a:rPr>
              <a:t>効率等のデータ</a:t>
            </a:r>
            <a:r>
              <a:rPr lang="ja-JP" altLang="en-US" sz="2800" b="1" dirty="0">
                <a:solidFill>
                  <a:schemeClr val="tx1"/>
                </a:solidFill>
              </a:rPr>
              <a:t>を得るため</a:t>
            </a:r>
            <a:r>
              <a:rPr lang="ja-JP" altLang="en-US" sz="2800" b="1" dirty="0" smtClean="0">
                <a:solidFill>
                  <a:schemeClr val="tx1"/>
                </a:solidFill>
              </a:rPr>
              <a:t>の基礎実験</a:t>
            </a:r>
            <a:endParaRPr lang="ja-JP" altLang="en-US" sz="2800" b="1" dirty="0">
              <a:solidFill>
                <a:schemeClr val="tx1"/>
              </a:solidFill>
            </a:endParaRPr>
          </a:p>
        </p:txBody>
      </p:sp>
      <p:sp>
        <p:nvSpPr>
          <p:cNvPr id="2" name="タイトル 1"/>
          <p:cNvSpPr>
            <a:spLocks noGrp="1"/>
          </p:cNvSpPr>
          <p:nvPr>
            <p:ph type="title"/>
          </p:nvPr>
        </p:nvSpPr>
        <p:spPr>
          <a:xfrm>
            <a:off x="0" y="71984"/>
            <a:ext cx="9144000" cy="620712"/>
          </a:xfrm>
        </p:spPr>
        <p:txBody>
          <a:bodyPr>
            <a:noAutofit/>
          </a:bodyPr>
          <a:lstStyle/>
          <a:p>
            <a:r>
              <a:rPr lang="ja-JP" altLang="en-US" sz="3600" dirty="0" smtClean="0"/>
              <a:t>一枚板</a:t>
            </a:r>
            <a:r>
              <a:rPr lang="ja-JP" altLang="en-US" sz="3600" dirty="0"/>
              <a:t>電着</a:t>
            </a:r>
            <a:r>
              <a:rPr lang="ja-JP" altLang="en-US" sz="3600" dirty="0" smtClean="0"/>
              <a:t>実験</a:t>
            </a:r>
            <a:endParaRPr lang="en-US" altLang="ja-JP" sz="3600" dirty="0"/>
          </a:p>
        </p:txBody>
      </p:sp>
      <p:sp>
        <p:nvSpPr>
          <p:cNvPr id="3" name="コンテンツ プレースホルダー 2"/>
          <p:cNvSpPr>
            <a:spLocks noGrp="1"/>
          </p:cNvSpPr>
          <p:nvPr>
            <p:ph idx="1"/>
          </p:nvPr>
        </p:nvSpPr>
        <p:spPr>
          <a:xfrm>
            <a:off x="3942184" y="2060848"/>
            <a:ext cx="5310336" cy="4968552"/>
          </a:xfrm>
        </p:spPr>
        <p:txBody>
          <a:bodyPr/>
          <a:lstStyle/>
          <a:p>
            <a:endParaRPr lang="en-US" altLang="ja-JP" sz="2800" dirty="0" smtClean="0">
              <a:uFill>
                <a:solidFill>
                  <a:srgbClr val="FF0000"/>
                </a:solidFill>
              </a:uFill>
            </a:endParaRPr>
          </a:p>
          <a:p>
            <a:r>
              <a:rPr lang="ja-JP" altLang="en-US" sz="2800" dirty="0" smtClean="0">
                <a:uFill>
                  <a:solidFill>
                    <a:srgbClr val="FF0000"/>
                  </a:solidFill>
                </a:uFill>
              </a:rPr>
              <a:t>鋼板を塗料に全没して</a:t>
            </a:r>
            <a:r>
              <a:rPr lang="ja-JP" altLang="en-US" sz="2800" dirty="0">
                <a:uFill>
                  <a:solidFill>
                    <a:srgbClr val="FF0000"/>
                  </a:solidFill>
                </a:uFill>
              </a:rPr>
              <a:t>電着</a:t>
            </a:r>
            <a:endParaRPr lang="en-US" altLang="ja-JP" sz="2800" dirty="0" smtClean="0">
              <a:uFill>
                <a:solidFill>
                  <a:srgbClr val="FF0000"/>
                </a:solidFill>
              </a:uFill>
            </a:endParaRPr>
          </a:p>
          <a:p>
            <a:r>
              <a:rPr lang="ja-JP" altLang="en-US" sz="2800" dirty="0" smtClean="0">
                <a:uFill>
                  <a:solidFill>
                    <a:srgbClr val="FF0000"/>
                  </a:solidFill>
                </a:uFill>
              </a:rPr>
              <a:t>電着中の電流，電源電圧を計測</a:t>
            </a:r>
            <a:endParaRPr lang="en-US" altLang="ja-JP" sz="2800" dirty="0" smtClean="0">
              <a:uFill>
                <a:solidFill>
                  <a:srgbClr val="FF0000"/>
                </a:solidFill>
              </a:uFill>
            </a:endParaRPr>
          </a:p>
          <a:p>
            <a:r>
              <a:rPr lang="ja-JP" altLang="en-US" sz="2800" dirty="0" smtClean="0">
                <a:uFill>
                  <a:solidFill>
                    <a:srgbClr val="FF0000"/>
                  </a:solidFill>
                </a:uFill>
              </a:rPr>
              <a:t>実験終了時に膜厚を計測</a:t>
            </a:r>
            <a:endParaRPr lang="en-US" altLang="ja-JP" sz="2800" dirty="0" smtClean="0">
              <a:uFill>
                <a:solidFill>
                  <a:srgbClr val="FF0000"/>
                </a:solidFill>
              </a:uFill>
            </a:endParaRPr>
          </a:p>
          <a:p>
            <a:endParaRPr lang="en-US" altLang="ja-JP" sz="2800" dirty="0" smtClean="0">
              <a:uFill>
                <a:solidFill>
                  <a:srgbClr val="FF0000"/>
                </a:solidFill>
              </a:uFill>
            </a:endParaRPr>
          </a:p>
          <a:p>
            <a:r>
              <a:rPr lang="ja-JP" altLang="en-US" sz="2400" dirty="0" smtClean="0">
                <a:uFill>
                  <a:solidFill>
                    <a:srgbClr val="FF0000"/>
                  </a:solidFill>
                </a:uFill>
              </a:rPr>
              <a:t>温度および撹拌速度は一定に保つ</a:t>
            </a:r>
            <a:endParaRPr lang="en-US" altLang="ja-JP" sz="2400" dirty="0">
              <a:uFill>
                <a:solidFill>
                  <a:srgbClr val="FF0000"/>
                </a:solidFill>
              </a:uFill>
            </a:endParaRPr>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7</a:t>
            </a:fld>
            <a:endParaRPr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8" name="テキスト ボックス 7"/>
          <p:cNvSpPr txBox="1"/>
          <p:nvPr/>
        </p:nvSpPr>
        <p:spPr>
          <a:xfrm>
            <a:off x="2267744" y="4355231"/>
            <a:ext cx="512961" cy="307777"/>
          </a:xfrm>
          <a:prstGeom prst="rect">
            <a:avLst/>
          </a:prstGeom>
          <a:solidFill>
            <a:schemeClr val="bg1">
              <a:alpha val="50000"/>
            </a:schemeClr>
          </a:solidFill>
        </p:spPr>
        <p:txBody>
          <a:bodyPr wrap="none" lIns="0" tIns="0" rIns="0" bIns="0" rtlCol="0">
            <a:spAutoFit/>
          </a:bodyPr>
          <a:lstStyle/>
          <a:p>
            <a:r>
              <a:rPr kumimoji="1" lang="ja-JP" altLang="en-US" sz="2000" dirty="0" smtClean="0"/>
              <a:t>塗料</a:t>
            </a:r>
            <a:endParaRPr kumimoji="1" lang="ja-JP" altLang="en-US" sz="2000" dirty="0"/>
          </a:p>
        </p:txBody>
      </p:sp>
      <p:sp>
        <p:nvSpPr>
          <p:cNvPr id="9" name="テキスト ボックス 8"/>
          <p:cNvSpPr txBox="1"/>
          <p:nvPr/>
        </p:nvSpPr>
        <p:spPr>
          <a:xfrm>
            <a:off x="359532" y="2561419"/>
            <a:ext cx="846386" cy="615553"/>
          </a:xfrm>
          <a:prstGeom prst="rect">
            <a:avLst/>
          </a:prstGeom>
          <a:solidFill>
            <a:schemeClr val="bg1">
              <a:alpha val="50000"/>
            </a:schemeClr>
          </a:solidFill>
        </p:spPr>
        <p:txBody>
          <a:bodyPr wrap="none" lIns="0" tIns="0" rIns="0" bIns="0" rtlCol="0">
            <a:spAutoFit/>
          </a:bodyPr>
          <a:lstStyle/>
          <a:p>
            <a:pPr algn="ctr"/>
            <a:r>
              <a:rPr lang="ja-JP" altLang="en-US" sz="2000" dirty="0" smtClean="0"/>
              <a:t>カソード</a:t>
            </a:r>
            <a:endParaRPr lang="en-US" altLang="ja-JP" sz="2000" dirty="0" smtClean="0"/>
          </a:p>
          <a:p>
            <a:pPr algn="ctr"/>
            <a:r>
              <a:rPr lang="ja-JP" altLang="en-US" sz="2000" dirty="0" smtClean="0"/>
              <a:t>一枚板</a:t>
            </a:r>
            <a:endParaRPr lang="en-US" altLang="ja-JP" sz="2000" dirty="0" smtClean="0"/>
          </a:p>
        </p:txBody>
      </p:sp>
      <p:cxnSp>
        <p:nvCxnSpPr>
          <p:cNvPr id="6" name="直線コネクタ 5"/>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91760" y="5261719"/>
            <a:ext cx="856004" cy="615553"/>
          </a:xfrm>
          <a:prstGeom prst="rect">
            <a:avLst/>
          </a:prstGeom>
          <a:solidFill>
            <a:schemeClr val="bg1">
              <a:alpha val="50000"/>
            </a:schemeClr>
          </a:solidFill>
        </p:spPr>
        <p:txBody>
          <a:bodyPr wrap="none" lIns="0" tIns="0" rIns="0" bIns="0" rtlCol="0">
            <a:spAutoFit/>
          </a:bodyPr>
          <a:lstStyle/>
          <a:p>
            <a:pPr algn="ctr"/>
            <a:r>
              <a:rPr lang="ja-JP" altLang="en-US" sz="2000" dirty="0"/>
              <a:t>アノード</a:t>
            </a:r>
            <a:endParaRPr lang="en-US" altLang="ja-JP" sz="2000" dirty="0" smtClean="0"/>
          </a:p>
          <a:p>
            <a:pPr algn="ctr"/>
            <a:r>
              <a:rPr lang="ja-JP" altLang="en-US" sz="2000" dirty="0"/>
              <a:t>円筒</a:t>
            </a:r>
            <a:endParaRPr lang="en-US" altLang="ja-JP" sz="2000" dirty="0" smtClean="0"/>
          </a:p>
        </p:txBody>
      </p:sp>
      <p:cxnSp>
        <p:nvCxnSpPr>
          <p:cNvPr id="16" name="直線矢印コネクタ 15"/>
          <p:cNvCxnSpPr/>
          <p:nvPr/>
        </p:nvCxnSpPr>
        <p:spPr>
          <a:xfrm flipH="1" flipV="1">
            <a:off x="2524224" y="4869160"/>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987824" y="5445224"/>
            <a:ext cx="1406154" cy="646331"/>
          </a:xfrm>
          <a:prstGeom prst="rect">
            <a:avLst/>
          </a:prstGeom>
          <a:solidFill>
            <a:schemeClr val="bg1">
              <a:alpha val="45000"/>
            </a:schemeClr>
          </a:solidFill>
        </p:spPr>
        <p:txBody>
          <a:bodyPr wrap="none" rtlCol="0">
            <a:spAutoFit/>
          </a:bodyPr>
          <a:lstStyle/>
          <a:p>
            <a:pPr algn="ctr"/>
            <a:r>
              <a:rPr lang="ja-JP" altLang="en-US" dirty="0" smtClean="0"/>
              <a:t>スターラーで</a:t>
            </a:r>
            <a:r>
              <a:rPr lang="en-US" altLang="ja-JP" dirty="0" smtClean="0"/>
              <a:t/>
            </a:r>
            <a:br>
              <a:rPr lang="en-US" altLang="ja-JP" dirty="0" smtClean="0"/>
            </a:br>
            <a:r>
              <a:rPr lang="ja-JP" altLang="en-US" dirty="0" smtClean="0"/>
              <a:t>塗料を撹拌</a:t>
            </a:r>
            <a:endParaRPr kumimoji="1" lang="ja-JP" altLang="en-US" dirty="0"/>
          </a:p>
        </p:txBody>
      </p:sp>
      <p:cxnSp>
        <p:nvCxnSpPr>
          <p:cNvPr id="13" name="直線コネクタ 12"/>
          <p:cNvCxnSpPr/>
          <p:nvPr/>
        </p:nvCxnSpPr>
        <p:spPr>
          <a:xfrm>
            <a:off x="5724128" y="3501008"/>
            <a:ext cx="72008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732240" y="3501008"/>
            <a:ext cx="13681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372200" y="4005064"/>
            <a:ext cx="78370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984"/>
            <a:ext cx="9144000" cy="620712"/>
          </a:xfrm>
        </p:spPr>
        <p:txBody>
          <a:bodyPr>
            <a:noAutofit/>
          </a:bodyPr>
          <a:lstStyle/>
          <a:p>
            <a:r>
              <a:rPr lang="ja-JP" altLang="en-US" sz="3600" dirty="0" smtClean="0"/>
              <a:t>一枚板</a:t>
            </a:r>
            <a:r>
              <a:rPr lang="ja-JP" altLang="en-US" sz="3600" dirty="0"/>
              <a:t>電着</a:t>
            </a:r>
            <a:r>
              <a:rPr lang="ja-JP" altLang="en-US" sz="3600" dirty="0" smtClean="0"/>
              <a:t>実験</a:t>
            </a:r>
            <a:endParaRPr lang="en-US" altLang="ja-JP" sz="3600" dirty="0"/>
          </a:p>
        </p:txBody>
      </p:sp>
      <p:sp>
        <p:nvSpPr>
          <p:cNvPr id="3" name="コンテンツ プレースホルダー 2"/>
          <p:cNvSpPr>
            <a:spLocks noGrp="1"/>
          </p:cNvSpPr>
          <p:nvPr>
            <p:ph idx="1"/>
          </p:nvPr>
        </p:nvSpPr>
        <p:spPr>
          <a:xfrm>
            <a:off x="4158208" y="1196752"/>
            <a:ext cx="5310336" cy="4968552"/>
          </a:xfrm>
        </p:spPr>
        <p:txBody>
          <a:bodyPr/>
          <a:lstStyle/>
          <a:p>
            <a:r>
              <a:rPr lang="ja-JP" altLang="en-US" sz="2800" dirty="0">
                <a:uFill>
                  <a:solidFill>
                    <a:srgbClr val="FF0000"/>
                  </a:solidFill>
                </a:uFill>
              </a:rPr>
              <a:t>設定</a:t>
            </a:r>
            <a:r>
              <a:rPr lang="ja-JP" altLang="en-US" sz="2800" dirty="0" smtClean="0">
                <a:uFill>
                  <a:solidFill>
                    <a:srgbClr val="FF0000"/>
                  </a:solidFill>
                </a:uFill>
              </a:rPr>
              <a:t>電圧</a:t>
            </a:r>
            <a:r>
              <a:rPr lang="ja-JP" altLang="en-US" sz="2800" dirty="0" smtClean="0"/>
              <a:t>と</a:t>
            </a:r>
            <a:r>
              <a:rPr lang="ja-JP" altLang="en-US" sz="2800" dirty="0" smtClean="0">
                <a:uFill>
                  <a:solidFill>
                    <a:srgbClr val="FF0000"/>
                  </a:solidFill>
                </a:uFill>
              </a:rPr>
              <a:t>通電時間の</a:t>
            </a:r>
            <a:r>
              <a:rPr lang="en-US" altLang="ja-JP" sz="2800" dirty="0" smtClean="0">
                <a:uFill>
                  <a:solidFill>
                    <a:srgbClr val="FF0000"/>
                  </a:solidFill>
                </a:uFill>
              </a:rPr>
              <a:t/>
            </a:r>
            <a:br>
              <a:rPr lang="en-US" altLang="ja-JP" sz="2800" dirty="0" smtClean="0">
                <a:uFill>
                  <a:solidFill>
                    <a:srgbClr val="FF0000"/>
                  </a:solidFill>
                </a:uFill>
              </a:rPr>
            </a:br>
            <a:r>
              <a:rPr lang="ja-JP" altLang="en-US" sz="2800" dirty="0" smtClean="0">
                <a:uFill>
                  <a:solidFill>
                    <a:srgbClr val="FF0000"/>
                  </a:solidFill>
                </a:uFill>
              </a:rPr>
              <a:t>組み合わせを複数与える</a:t>
            </a:r>
            <a:endParaRPr lang="en-US" altLang="ja-JP" sz="2800" dirty="0" smtClean="0">
              <a:uFill>
                <a:solidFill>
                  <a:srgbClr val="FF0000"/>
                </a:solidFill>
              </a:uFill>
            </a:endParaRPr>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8</a:t>
            </a:fld>
            <a:endParaRPr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8" name="テキスト ボックス 7"/>
          <p:cNvSpPr txBox="1"/>
          <p:nvPr/>
        </p:nvSpPr>
        <p:spPr>
          <a:xfrm>
            <a:off x="2267744" y="4355231"/>
            <a:ext cx="512961" cy="307777"/>
          </a:xfrm>
          <a:prstGeom prst="rect">
            <a:avLst/>
          </a:prstGeom>
          <a:solidFill>
            <a:schemeClr val="bg1">
              <a:alpha val="50000"/>
            </a:schemeClr>
          </a:solidFill>
        </p:spPr>
        <p:txBody>
          <a:bodyPr wrap="none" lIns="0" tIns="0" rIns="0" bIns="0" rtlCol="0">
            <a:spAutoFit/>
          </a:bodyPr>
          <a:lstStyle/>
          <a:p>
            <a:r>
              <a:rPr kumimoji="1" lang="ja-JP" altLang="en-US" sz="2000" dirty="0" smtClean="0"/>
              <a:t>塗料</a:t>
            </a:r>
            <a:endParaRPr kumimoji="1" lang="ja-JP" altLang="en-US" sz="2000" dirty="0"/>
          </a:p>
        </p:txBody>
      </p:sp>
      <p:sp>
        <p:nvSpPr>
          <p:cNvPr id="9" name="テキスト ボックス 8"/>
          <p:cNvSpPr txBox="1"/>
          <p:nvPr/>
        </p:nvSpPr>
        <p:spPr>
          <a:xfrm>
            <a:off x="359532" y="2561419"/>
            <a:ext cx="846386" cy="615553"/>
          </a:xfrm>
          <a:prstGeom prst="rect">
            <a:avLst/>
          </a:prstGeom>
          <a:solidFill>
            <a:schemeClr val="bg1">
              <a:alpha val="50000"/>
            </a:schemeClr>
          </a:solidFill>
        </p:spPr>
        <p:txBody>
          <a:bodyPr wrap="none" lIns="0" tIns="0" rIns="0" bIns="0" rtlCol="0">
            <a:spAutoFit/>
          </a:bodyPr>
          <a:lstStyle/>
          <a:p>
            <a:pPr algn="ctr"/>
            <a:r>
              <a:rPr lang="ja-JP" altLang="en-US" sz="2000" dirty="0" smtClean="0"/>
              <a:t>カソード</a:t>
            </a:r>
            <a:endParaRPr lang="en-US" altLang="ja-JP" sz="2000" dirty="0" smtClean="0"/>
          </a:p>
          <a:p>
            <a:pPr algn="ctr"/>
            <a:r>
              <a:rPr lang="ja-JP" altLang="en-US" sz="2000" dirty="0" smtClean="0"/>
              <a:t>一枚板</a:t>
            </a:r>
            <a:endParaRPr lang="en-US" altLang="ja-JP" sz="2000" dirty="0" smtClean="0"/>
          </a:p>
        </p:txBody>
      </p:sp>
      <p:cxnSp>
        <p:nvCxnSpPr>
          <p:cNvPr id="6" name="直線コネクタ 5"/>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91760" y="5261719"/>
            <a:ext cx="856004" cy="615553"/>
          </a:xfrm>
          <a:prstGeom prst="rect">
            <a:avLst/>
          </a:prstGeom>
          <a:solidFill>
            <a:schemeClr val="bg1">
              <a:alpha val="50000"/>
            </a:schemeClr>
          </a:solidFill>
        </p:spPr>
        <p:txBody>
          <a:bodyPr wrap="none" lIns="0" tIns="0" rIns="0" bIns="0" rtlCol="0">
            <a:spAutoFit/>
          </a:bodyPr>
          <a:lstStyle/>
          <a:p>
            <a:pPr algn="ctr"/>
            <a:r>
              <a:rPr lang="ja-JP" altLang="en-US" sz="2000" dirty="0"/>
              <a:t>アノード</a:t>
            </a:r>
            <a:endParaRPr lang="en-US" altLang="ja-JP" sz="2000" dirty="0" smtClean="0"/>
          </a:p>
          <a:p>
            <a:pPr algn="ctr"/>
            <a:r>
              <a:rPr lang="ja-JP" altLang="en-US" sz="2000" dirty="0"/>
              <a:t>円筒</a:t>
            </a:r>
            <a:endParaRPr lang="en-US" altLang="ja-JP" sz="2000" dirty="0" smtClean="0"/>
          </a:p>
        </p:txBody>
      </p:sp>
      <p:cxnSp>
        <p:nvCxnSpPr>
          <p:cNvPr id="16" name="直線矢印コネクタ 15"/>
          <p:cNvCxnSpPr/>
          <p:nvPr/>
        </p:nvCxnSpPr>
        <p:spPr>
          <a:xfrm flipH="1" flipV="1">
            <a:off x="2524224" y="4869160"/>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987824" y="5445224"/>
            <a:ext cx="1406154" cy="646331"/>
          </a:xfrm>
          <a:prstGeom prst="rect">
            <a:avLst/>
          </a:prstGeom>
          <a:solidFill>
            <a:schemeClr val="bg1">
              <a:alpha val="45000"/>
            </a:schemeClr>
          </a:solidFill>
        </p:spPr>
        <p:txBody>
          <a:bodyPr wrap="none" rtlCol="0">
            <a:spAutoFit/>
          </a:bodyPr>
          <a:lstStyle/>
          <a:p>
            <a:pPr algn="ctr"/>
            <a:r>
              <a:rPr lang="ja-JP" altLang="en-US" dirty="0" smtClean="0"/>
              <a:t>スターラーで</a:t>
            </a:r>
            <a:r>
              <a:rPr lang="en-US" altLang="ja-JP" dirty="0" smtClean="0"/>
              <a:t/>
            </a:r>
            <a:br>
              <a:rPr lang="en-US" altLang="ja-JP" dirty="0" smtClean="0"/>
            </a:br>
            <a:r>
              <a:rPr lang="ja-JP" altLang="en-US" dirty="0" smtClean="0"/>
              <a:t>塗料を撹拌</a:t>
            </a:r>
            <a:endParaRPr kumimoji="1" lang="ja-JP" altLang="en-US" dirty="0"/>
          </a:p>
        </p:txBody>
      </p:sp>
      <p:sp>
        <p:nvSpPr>
          <p:cNvPr id="23" name="テキスト ボックス 22"/>
          <p:cNvSpPr txBox="1"/>
          <p:nvPr/>
        </p:nvSpPr>
        <p:spPr>
          <a:xfrm>
            <a:off x="5999356" y="3593355"/>
            <a:ext cx="1374094" cy="338554"/>
          </a:xfrm>
          <a:prstGeom prst="rect">
            <a:avLst/>
          </a:prstGeom>
          <a:noFill/>
        </p:spPr>
        <p:txBody>
          <a:bodyPr wrap="none" rtlCol="0">
            <a:spAutoFit/>
          </a:bodyPr>
          <a:lstStyle/>
          <a:p>
            <a:r>
              <a:rPr kumimoji="1" lang="ja-JP" altLang="en-US" sz="1600" dirty="0" smtClean="0"/>
              <a:t>設定電圧まで</a:t>
            </a:r>
            <a:endParaRPr kumimoji="1" lang="ja-JP" altLang="en-US" sz="1600" dirty="0"/>
          </a:p>
        </p:txBody>
      </p:sp>
      <p:sp>
        <p:nvSpPr>
          <p:cNvPr id="24" name="正方形/長方形 23"/>
          <p:cNvSpPr/>
          <p:nvPr/>
        </p:nvSpPr>
        <p:spPr>
          <a:xfrm>
            <a:off x="6722407" y="3836948"/>
            <a:ext cx="854721" cy="369332"/>
          </a:xfrm>
          <a:prstGeom prst="rect">
            <a:avLst/>
          </a:prstGeom>
        </p:spPr>
        <p:txBody>
          <a:bodyPr wrap="none">
            <a:spAutoFit/>
          </a:bodyPr>
          <a:lstStyle/>
          <a:p>
            <a:r>
              <a:rPr lang="ja-JP" altLang="en-US" dirty="0" smtClean="0"/>
              <a:t>で昇圧</a:t>
            </a:r>
            <a:endParaRPr lang="ja-JP" altLang="en-US" dirty="0"/>
          </a:p>
        </p:txBody>
      </p:sp>
      <p:grpSp>
        <p:nvGrpSpPr>
          <p:cNvPr id="26" name="グループ化 25"/>
          <p:cNvGrpSpPr/>
          <p:nvPr/>
        </p:nvGrpSpPr>
        <p:grpSpPr>
          <a:xfrm>
            <a:off x="4130120" y="2373320"/>
            <a:ext cx="4546336" cy="3143912"/>
            <a:chOff x="2040410" y="844647"/>
            <a:chExt cx="5743274" cy="3505095"/>
          </a:xfrm>
        </p:grpSpPr>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761" y="844647"/>
              <a:ext cx="5422923" cy="3157975"/>
            </a:xfrm>
            <a:prstGeom prst="rect">
              <a:avLst/>
            </a:prstGeom>
          </p:spPr>
        </p:pic>
        <p:grpSp>
          <p:nvGrpSpPr>
            <p:cNvPr id="28" name="グループ化 27"/>
            <p:cNvGrpSpPr/>
            <p:nvPr/>
          </p:nvGrpSpPr>
          <p:grpSpPr>
            <a:xfrm>
              <a:off x="2040410" y="1513926"/>
              <a:ext cx="816426" cy="1657782"/>
              <a:chOff x="1335702" y="1423825"/>
              <a:chExt cx="928460" cy="1910851"/>
            </a:xfrm>
          </p:grpSpPr>
          <p:sp>
            <p:nvSpPr>
              <p:cNvPr id="30" name="テキスト ボックス 29"/>
              <p:cNvSpPr txBox="1"/>
              <p:nvPr/>
            </p:nvSpPr>
            <p:spPr>
              <a:xfrm>
                <a:off x="1646046" y="1423825"/>
                <a:ext cx="492443" cy="1118255"/>
              </a:xfrm>
              <a:prstGeom prst="rect">
                <a:avLst/>
              </a:prstGeom>
              <a:noFill/>
            </p:spPr>
            <p:txBody>
              <a:bodyPr vert="eaVert" wrap="none" rtlCol="0">
                <a:spAutoFit/>
              </a:bodyPr>
              <a:lstStyle/>
              <a:p>
                <a:r>
                  <a:rPr kumimoji="1" lang="ja-JP" altLang="en-US" sz="2000" dirty="0" smtClean="0"/>
                  <a:t>電源電圧</a:t>
                </a:r>
                <a:endParaRPr kumimoji="1" lang="ja-JP" altLang="en-US" sz="2000" dirty="0"/>
              </a:p>
            </p:txBody>
          </p:sp>
          <p:sp>
            <p:nvSpPr>
              <p:cNvPr id="31" name="テキスト ボックス 30"/>
              <p:cNvSpPr txBox="1"/>
              <p:nvPr/>
            </p:nvSpPr>
            <p:spPr>
              <a:xfrm>
                <a:off x="1335702" y="2626789"/>
                <a:ext cx="928460" cy="707887"/>
              </a:xfrm>
              <a:prstGeom prst="rect">
                <a:avLst/>
              </a:prstGeom>
              <a:noFill/>
            </p:spPr>
            <p:txBody>
              <a:bodyPr wrap="none" rtlCol="0">
                <a:spAutoFit/>
              </a:bodyPr>
              <a:lstStyle/>
              <a:p>
                <a:pPr algn="ctr"/>
                <a:r>
                  <a:rPr kumimoji="1" lang="en-US" altLang="ja-JP" sz="2000" dirty="0" smtClean="0"/>
                  <a:t>(</a:t>
                </a:r>
                <a:r>
                  <a:rPr kumimoji="1" lang="en-US" altLang="ja-JP" sz="2000" i="1" dirty="0" err="1" smtClean="0">
                    <a:latin typeface="Symbol" pitchFamily="18" charset="2"/>
                  </a:rPr>
                  <a:t>Df</a:t>
                </a:r>
                <a:r>
                  <a:rPr kumimoji="1" lang="en-US" altLang="ja-JP" sz="2000" baseline="-25000" dirty="0" err="1" smtClean="0"/>
                  <a:t>app</a:t>
                </a:r>
                <a:r>
                  <a:rPr kumimoji="1" lang="en-US" altLang="ja-JP" sz="2000" dirty="0" smtClean="0"/>
                  <a:t>)</a:t>
                </a:r>
              </a:p>
              <a:p>
                <a:pPr algn="ctr"/>
                <a:r>
                  <a:rPr lang="en-US" altLang="ja-JP" sz="2000" dirty="0" smtClean="0"/>
                  <a:t>[V]</a:t>
                </a:r>
                <a:endParaRPr kumimoji="1" lang="ja-JP" altLang="en-US" sz="2000" dirty="0"/>
              </a:p>
            </p:txBody>
          </p:sp>
        </p:grpSp>
        <p:sp>
          <p:nvSpPr>
            <p:cNvPr id="29" name="テキスト ボックス 28"/>
            <p:cNvSpPr txBox="1"/>
            <p:nvPr/>
          </p:nvSpPr>
          <p:spPr>
            <a:xfrm>
              <a:off x="4584277" y="4002622"/>
              <a:ext cx="1185735" cy="347120"/>
            </a:xfrm>
            <a:prstGeom prst="rect">
              <a:avLst/>
            </a:prstGeom>
            <a:noFill/>
          </p:spPr>
          <p:txBody>
            <a:bodyPr wrap="none" rtlCol="0">
              <a:spAutoFit/>
            </a:bodyPr>
            <a:lstStyle/>
            <a:p>
              <a:r>
                <a:rPr lang="ja-JP" altLang="en-US" sz="2000" dirty="0" smtClean="0"/>
                <a:t>時刻 </a:t>
              </a:r>
              <a:r>
                <a:rPr lang="en-US" altLang="ja-JP" sz="2000" dirty="0" smtClean="0"/>
                <a:t>(</a:t>
              </a:r>
              <a:r>
                <a:rPr lang="en-US" altLang="ja-JP" sz="2000" i="1" dirty="0" smtClean="0"/>
                <a:t>t</a:t>
              </a:r>
              <a:r>
                <a:rPr lang="en-US" altLang="ja-JP" sz="2000" dirty="0" smtClean="0"/>
                <a:t>) [s]</a:t>
              </a:r>
              <a:endParaRPr kumimoji="1" lang="ja-JP" altLang="en-US" sz="2000" dirty="0"/>
            </a:p>
          </p:txBody>
        </p:sp>
      </p:grpSp>
      <p:sp>
        <p:nvSpPr>
          <p:cNvPr id="32" name="テキスト ボックス 31"/>
          <p:cNvSpPr txBox="1"/>
          <p:nvPr/>
        </p:nvSpPr>
        <p:spPr>
          <a:xfrm>
            <a:off x="4877238" y="2195572"/>
            <a:ext cx="3344185" cy="369332"/>
          </a:xfrm>
          <a:prstGeom prst="rect">
            <a:avLst/>
          </a:prstGeom>
          <a:noFill/>
        </p:spPr>
        <p:txBody>
          <a:bodyPr wrap="none" rtlCol="0">
            <a:spAutoFit/>
          </a:bodyPr>
          <a:lstStyle/>
          <a:p>
            <a:pPr algn="ctr"/>
            <a:r>
              <a:rPr kumimoji="1" lang="ja-JP" altLang="en-US" dirty="0" smtClean="0"/>
              <a:t>設定した入力電圧の時刻歴の例</a:t>
            </a:r>
            <a:endParaRPr kumimoji="1" lang="en-US" altLang="ja-JP" dirty="0" smtClean="0"/>
          </a:p>
        </p:txBody>
      </p:sp>
      <p:sp>
        <p:nvSpPr>
          <p:cNvPr id="10" name="テキスト ボックス 9"/>
          <p:cNvSpPr txBox="1"/>
          <p:nvPr/>
        </p:nvSpPr>
        <p:spPr>
          <a:xfrm>
            <a:off x="8388424" y="1980129"/>
            <a:ext cx="595035" cy="584775"/>
          </a:xfrm>
          <a:prstGeom prst="rect">
            <a:avLst/>
          </a:prstGeom>
          <a:noFill/>
          <a:ln>
            <a:solidFill>
              <a:srgbClr val="004A82"/>
            </a:solidFill>
          </a:ln>
        </p:spPr>
        <p:txBody>
          <a:bodyPr wrap="none" rtlCol="0">
            <a:spAutoFit/>
          </a:bodyPr>
          <a:lstStyle/>
          <a:p>
            <a:r>
              <a:rPr lang="ja-JP" altLang="en-US" sz="1600" dirty="0" smtClean="0"/>
              <a:t>設定</a:t>
            </a:r>
            <a:r>
              <a:rPr lang="en-US" altLang="ja-JP" sz="1600" dirty="0" smtClean="0"/>
              <a:t/>
            </a:r>
            <a:br>
              <a:rPr lang="en-US" altLang="ja-JP" sz="1600" dirty="0" smtClean="0"/>
            </a:br>
            <a:r>
              <a:rPr kumimoji="1" lang="ja-JP" altLang="en-US" sz="1600" dirty="0" smtClean="0"/>
              <a:t>電圧</a:t>
            </a:r>
            <a:endParaRPr kumimoji="1" lang="ja-JP" altLang="en-US" sz="1600" dirty="0"/>
          </a:p>
        </p:txBody>
      </p:sp>
      <p:cxnSp>
        <p:nvCxnSpPr>
          <p:cNvPr id="36" name="直線矢印コネクタ 35"/>
          <p:cNvCxnSpPr>
            <a:stCxn id="10" idx="2"/>
          </p:cNvCxnSpPr>
          <p:nvPr/>
        </p:nvCxnSpPr>
        <p:spPr>
          <a:xfrm flipH="1">
            <a:off x="8597700" y="2564904"/>
            <a:ext cx="88242" cy="295119"/>
          </a:xfrm>
          <a:prstGeom prst="straightConnector1">
            <a:avLst/>
          </a:prstGeom>
          <a:ln w="158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103101" y="5229200"/>
            <a:ext cx="1005403" cy="584775"/>
          </a:xfrm>
          <a:prstGeom prst="rect">
            <a:avLst/>
          </a:prstGeom>
          <a:noFill/>
          <a:ln>
            <a:solidFill>
              <a:srgbClr val="004A82"/>
            </a:solidFill>
          </a:ln>
        </p:spPr>
        <p:txBody>
          <a:bodyPr wrap="none" rtlCol="0">
            <a:spAutoFit/>
          </a:bodyPr>
          <a:lstStyle/>
          <a:p>
            <a:r>
              <a:rPr kumimoji="1" lang="ja-JP" altLang="en-US" sz="1600" dirty="0" smtClean="0"/>
              <a:t>点：</a:t>
            </a:r>
            <a:endParaRPr kumimoji="1" lang="en-US" altLang="ja-JP" sz="1600" dirty="0" smtClean="0"/>
          </a:p>
          <a:p>
            <a:r>
              <a:rPr lang="ja-JP" altLang="en-US" sz="1600" dirty="0" smtClean="0"/>
              <a:t>電着時間</a:t>
            </a:r>
            <a:endParaRPr kumimoji="1" lang="ja-JP" altLang="en-US" sz="1600" dirty="0"/>
          </a:p>
        </p:txBody>
      </p:sp>
      <p:sp>
        <p:nvSpPr>
          <p:cNvPr id="5" name="テキスト ボックス 4"/>
          <p:cNvSpPr txBox="1"/>
          <p:nvPr/>
        </p:nvSpPr>
        <p:spPr>
          <a:xfrm>
            <a:off x="4644008" y="5589240"/>
            <a:ext cx="4350871" cy="646331"/>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smtClean="0"/>
              <a:t>昇圧速度は一定</a:t>
            </a:r>
            <a:endParaRPr kumimoji="1" lang="en-US" altLang="ja-JP" dirty="0" smtClean="0"/>
          </a:p>
          <a:p>
            <a:pPr marL="285750" indent="-285750">
              <a:buFont typeface="Arial" panose="020B0604020202020204" pitchFamily="34" charset="0"/>
              <a:buChar char="•"/>
            </a:pPr>
            <a:r>
              <a:rPr kumimoji="1" lang="ja-JP" altLang="en-US" dirty="0" smtClean="0"/>
              <a:t>設定電圧に到達したところで電圧を保持</a:t>
            </a:r>
            <a:endParaRPr kumimoji="1" lang="ja-JP" altLang="en-US" dirty="0"/>
          </a:p>
        </p:txBody>
      </p:sp>
    </p:spTree>
    <p:extLst>
      <p:ext uri="{BB962C8B-B14F-4D97-AF65-F5344CB8AC3E}">
        <p14:creationId xmlns:p14="http://schemas.microsoft.com/office/powerpoint/2010/main" val="188398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乗算記号 22"/>
          <p:cNvSpPr/>
          <p:nvPr/>
        </p:nvSpPr>
        <p:spPr>
          <a:xfrm>
            <a:off x="7657702" y="3436151"/>
            <a:ext cx="914400" cy="91440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一枚板電着</a:t>
            </a:r>
            <a:r>
              <a:rPr lang="ja-JP" altLang="en-US" dirty="0" smtClean="0"/>
              <a:t>実験　結果（</a:t>
            </a:r>
            <a:r>
              <a:rPr lang="ja-JP" altLang="en-US" dirty="0"/>
              <a:t>クーロン</a:t>
            </a:r>
            <a:r>
              <a:rPr lang="ja-JP" altLang="en-US" dirty="0" smtClean="0"/>
              <a:t>効率）</a:t>
            </a:r>
            <a:endParaRPr kumimoji="1" lang="ja-JP" altLang="en-US" dirty="0"/>
          </a:p>
        </p:txBody>
      </p:sp>
      <p:sp>
        <p:nvSpPr>
          <p:cNvPr id="3" name="コンテンツ プレースホルダー 2"/>
          <p:cNvSpPr>
            <a:spLocks noGrp="1"/>
          </p:cNvSpPr>
          <p:nvPr>
            <p:ph idx="1"/>
          </p:nvPr>
        </p:nvSpPr>
        <p:spPr>
          <a:xfrm>
            <a:off x="251520" y="767482"/>
            <a:ext cx="8630543" cy="5757862"/>
          </a:xfrm>
        </p:spPr>
        <p:txBody>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smtClean="0"/>
          </a:p>
          <a:p>
            <a:pPr marL="0" indent="0">
              <a:buNone/>
            </a:pPr>
            <a:endParaRPr lang="en-US" altLang="ja-JP" dirty="0"/>
          </a:p>
          <a:p>
            <a:pPr marL="0" indent="0">
              <a:buNone/>
            </a:pPr>
            <a:endParaRPr kumimoji="1" lang="en-US" altLang="ja-JP" sz="1600" dirty="0" smtClean="0"/>
          </a:p>
          <a:p>
            <a:pPr algn="ctr"/>
            <a:r>
              <a:rPr kumimoji="1" lang="ja-JP" altLang="en-US" sz="2800" b="1" u="sng" dirty="0" smtClean="0"/>
              <a:t>電源電圧が高いほど</a:t>
            </a:r>
            <a:r>
              <a:rPr lang="ja-JP" altLang="en-US" sz="2800" b="1" u="sng" dirty="0"/>
              <a:t>クーロン</a:t>
            </a:r>
            <a:r>
              <a:rPr kumimoji="1" lang="ja-JP" altLang="en-US" sz="2800" b="1" u="sng" dirty="0" smtClean="0"/>
              <a:t>効率が高い</a:t>
            </a:r>
            <a:endParaRPr kumimoji="1" lang="en-US" altLang="ja-JP" sz="2800" b="1" u="sng" dirty="0" smtClean="0"/>
          </a:p>
          <a:p>
            <a:pPr marL="0" indent="0" algn="ctr">
              <a:buNone/>
            </a:pPr>
            <a:r>
              <a:rPr lang="ja-JP" altLang="en-US" sz="2800" b="1" dirty="0">
                <a:solidFill>
                  <a:srgbClr val="002060"/>
                </a:solidFill>
              </a:rPr>
              <a:t>電圧</a:t>
            </a:r>
            <a:r>
              <a:rPr lang="ja-JP" altLang="en-US" sz="2800" b="1" dirty="0" smtClean="0">
                <a:solidFill>
                  <a:srgbClr val="002060"/>
                </a:solidFill>
              </a:rPr>
              <a:t>が低いほど電流のロスが多い</a:t>
            </a:r>
            <a:endParaRPr kumimoji="1" lang="en-US" altLang="ja-JP" sz="2800" b="1" dirty="0" smtClean="0">
              <a:solidFill>
                <a:srgbClr val="002060"/>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p:grpSp>
        <p:nvGrpSpPr>
          <p:cNvPr id="5" name="グループ化 4"/>
          <p:cNvGrpSpPr/>
          <p:nvPr/>
        </p:nvGrpSpPr>
        <p:grpSpPr>
          <a:xfrm>
            <a:off x="1269187" y="623466"/>
            <a:ext cx="6062641" cy="4246632"/>
            <a:chOff x="1521215" y="708474"/>
            <a:chExt cx="6062641" cy="4246632"/>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036" y="708474"/>
              <a:ext cx="5965820" cy="4016670"/>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3056846" y="4554996"/>
                  <a:ext cx="3855414"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カソード</a:t>
                  </a:r>
                  <a:r>
                    <a:rPr lang="ja-JP" altLang="en-US" sz="2000" dirty="0" smtClean="0"/>
                    <a:t>総電荷密度 </a:t>
                  </a:r>
                  <a:r>
                    <a:rPr lang="en-US" altLang="ja-JP" sz="2000" dirty="0" smtClean="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a:rPr>
                            <m:t>𝐷</m:t>
                          </m:r>
                        </m:e>
                        <m:sub>
                          <m:r>
                            <m:rPr>
                              <m:sty m:val="p"/>
                            </m:rPr>
                            <a:rPr lang="en-US" altLang="ja-JP" sz="2000" b="0" i="0" smtClean="0">
                              <a:latin typeface="Cambria Math"/>
                            </a:rPr>
                            <m:t>cat</m:t>
                          </m:r>
                        </m:sub>
                      </m:sSub>
                    </m:oMath>
                  </a14:m>
                  <a:r>
                    <a:rPr lang="en-US" altLang="ja-JP" sz="2000" dirty="0" smtClean="0"/>
                    <a:t>)</a:t>
                  </a:r>
                  <a:r>
                    <a:rPr lang="ja-JP" altLang="en-US" sz="2000" dirty="0" smtClean="0"/>
                    <a:t> </a:t>
                  </a:r>
                  <a:r>
                    <a:rPr kumimoji="1" lang="en-US" altLang="ja-JP" sz="2000" dirty="0" smtClean="0">
                      <a:latin typeface="Cambria Math" pitchFamily="18" charset="0"/>
                      <a:ea typeface="Cambria Math" pitchFamily="18" charset="0"/>
                    </a:rPr>
                    <a:t>[C/</a:t>
                  </a:r>
                  <a14:m>
                    <m:oMath xmlns:m="http://schemas.openxmlformats.org/officeDocument/2006/math">
                      <m:sSup>
                        <m:sSupPr>
                          <m:ctrlPr>
                            <a:rPr kumimoji="1" lang="en-US" altLang="ja-JP" sz="2000" i="1" dirty="0" smtClean="0">
                              <a:latin typeface="Cambria Math" panose="02040503050406030204" pitchFamily="18" charset="0"/>
                              <a:ea typeface="Cambria Math" pitchFamily="18" charset="0"/>
                            </a:rPr>
                          </m:ctrlPr>
                        </m:sSupPr>
                        <m:e>
                          <m:r>
                            <m:rPr>
                              <m:sty m:val="p"/>
                            </m:rPr>
                            <a:rPr kumimoji="1" lang="en-US" altLang="ja-JP" sz="2000" b="0" i="0" dirty="0" smtClean="0">
                              <a:latin typeface="Cambria Math" pitchFamily="18" charset="0"/>
                              <a:ea typeface="Cambria Math" pitchFamily="18" charset="0"/>
                            </a:rPr>
                            <m:t>m</m:t>
                          </m:r>
                        </m:e>
                        <m:sup>
                          <m:r>
                            <a:rPr kumimoji="1" lang="en-US" altLang="ja-JP" sz="2000" b="0" i="0" dirty="0" smtClean="0">
                              <a:latin typeface="Cambria Math" pitchFamily="18" charset="0"/>
                              <a:ea typeface="Cambria Math" pitchFamily="18" charset="0"/>
                            </a:rPr>
                            <m:t>2</m:t>
                          </m:r>
                        </m:sup>
                      </m:sSup>
                    </m:oMath>
                  </a14:m>
                  <a:r>
                    <a:rPr kumimoji="1" lang="en-US" altLang="ja-JP" sz="2000" dirty="0" smtClean="0">
                      <a:latin typeface="Cambria Math" pitchFamily="18" charset="0"/>
                      <a:ea typeface="Cambria Math" pitchFamily="18" charset="0"/>
                    </a:rPr>
                    <a:t>]</a:t>
                  </a:r>
                  <a:endParaRPr kumimoji="1" lang="ja-JP" altLang="en-US" sz="2000" dirty="0">
                    <a:latin typeface="Cambria Math"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056846" y="4554996"/>
                  <a:ext cx="3855414" cy="400110"/>
                </a:xfrm>
                <a:prstGeom prst="rect">
                  <a:avLst/>
                </a:prstGeom>
                <a:blipFill rotWithShape="1">
                  <a:blip r:embed="rId4"/>
                  <a:stretch>
                    <a:fillRect l="-1580" t="-10606" r="-948" b="-25758"/>
                  </a:stretch>
                </a:blipFill>
              </p:spPr>
              <p:txBody>
                <a:bodyPr/>
                <a:lstStyle/>
                <a:p>
                  <a:r>
                    <a:rPr lang="ja-JP" altLang="en-US">
                      <a:noFill/>
                    </a:rPr>
                    <a:t> </a:t>
                  </a:r>
                </a:p>
              </p:txBody>
            </p:sp>
          </mc:Fallback>
        </mc:AlternateContent>
        <p:sp>
          <p:nvSpPr>
            <p:cNvPr id="8" name="テキスト ボックス 7"/>
            <p:cNvSpPr txBox="1"/>
            <p:nvPr/>
          </p:nvSpPr>
          <p:spPr>
            <a:xfrm>
              <a:off x="1648814" y="1947803"/>
              <a:ext cx="492443" cy="605294"/>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smtClean="0"/>
                <a:t>膜厚</a:t>
              </a:r>
              <a:endParaRPr lang="ja-JP" altLang="en-US" sz="2000" dirty="0">
                <a:latin typeface="Cambria Math" pitchFamily="18" charset="0"/>
              </a:endParaRPr>
            </a:p>
          </p:txBody>
        </p:sp>
        <p:sp>
          <p:nvSpPr>
            <p:cNvPr id="12" name="テキスト ボックス 12"/>
            <p:cNvSpPr txBox="1"/>
            <p:nvPr/>
          </p:nvSpPr>
          <p:spPr>
            <a:xfrm>
              <a:off x="6362146" y="1848309"/>
              <a:ext cx="676788" cy="369332"/>
            </a:xfrm>
            <a:prstGeom prst="rect">
              <a:avLst/>
            </a:prstGeom>
            <a:noFill/>
            <a:ln>
              <a:solidFill>
                <a:srgbClr val="FF000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250V</a:t>
              </a:r>
              <a:endParaRPr kumimoji="1" lang="ja-JP" altLang="en-US" dirty="0"/>
            </a:p>
          </p:txBody>
        </p:sp>
        <p:sp>
          <p:nvSpPr>
            <p:cNvPr id="13" name="テキスト ボックス 13"/>
            <p:cNvSpPr txBox="1"/>
            <p:nvPr/>
          </p:nvSpPr>
          <p:spPr>
            <a:xfrm>
              <a:off x="5443857" y="2640397"/>
              <a:ext cx="676788" cy="369332"/>
            </a:xfrm>
            <a:prstGeom prst="rect">
              <a:avLst/>
            </a:prstGeom>
            <a:noFill/>
            <a:ln>
              <a:solidFill>
                <a:srgbClr val="00B05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100V</a:t>
              </a:r>
              <a:endParaRPr kumimoji="1" lang="ja-JP" altLang="en-US" dirty="0"/>
            </a:p>
          </p:txBody>
        </p:sp>
        <p:sp>
          <p:nvSpPr>
            <p:cNvPr id="14" name="テキスト ボックス 14"/>
            <p:cNvSpPr txBox="1"/>
            <p:nvPr/>
          </p:nvSpPr>
          <p:spPr>
            <a:xfrm>
              <a:off x="5296262" y="3257111"/>
              <a:ext cx="561372" cy="369332"/>
            </a:xfrm>
            <a:prstGeom prst="rect">
              <a:avLst/>
            </a:prstGeom>
            <a:noFill/>
            <a:ln>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50V</a:t>
              </a:r>
              <a:endParaRPr kumimoji="1" lang="ja-JP" altLang="en-US" dirty="0"/>
            </a:p>
          </p:txBody>
        </p:sp>
        <p:sp>
          <p:nvSpPr>
            <p:cNvPr id="15" name="テキスト ボックス 15"/>
            <p:cNvSpPr txBox="1"/>
            <p:nvPr/>
          </p:nvSpPr>
          <p:spPr>
            <a:xfrm>
              <a:off x="4969269" y="3778304"/>
              <a:ext cx="561372" cy="369332"/>
            </a:xfrm>
            <a:prstGeom prst="rect">
              <a:avLst/>
            </a:prstGeom>
            <a:noFill/>
            <a:ln>
              <a:solidFill>
                <a:srgbClr val="EB03CA"/>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10V</a:t>
              </a:r>
              <a:endParaRPr kumimoji="1" lang="ja-JP" altLang="en-US" dirty="0"/>
            </a:p>
          </p:txBody>
        </p:sp>
        <p:sp>
          <p:nvSpPr>
            <p:cNvPr id="16" name="テキスト ボックス 16"/>
            <p:cNvSpPr txBox="1"/>
            <p:nvPr/>
          </p:nvSpPr>
          <p:spPr>
            <a:xfrm>
              <a:off x="1521215" y="2436666"/>
              <a:ext cx="716863"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smtClean="0">
                  <a:latin typeface="Cambria Math" pitchFamily="18" charset="0"/>
                  <a:ea typeface="Cambria Math" pitchFamily="18" charset="0"/>
                </a:rPr>
                <a:t>)</a:t>
              </a:r>
            </a:p>
            <a:p>
              <a:pPr algn="ctr"/>
              <a:r>
                <a:rPr lang="en-US" altLang="ja-JP" sz="2000" dirty="0" smtClean="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smtClean="0">
                  <a:latin typeface="Cambria Math" pitchFamily="18" charset="0"/>
                  <a:ea typeface="Cambria Math" pitchFamily="18" charset="0"/>
                </a:rPr>
                <a:t>]</a:t>
              </a:r>
              <a:endParaRPr lang="ja-JP" altLang="en-US" sz="2000" dirty="0">
                <a:latin typeface="Cambria Math" pitchFamily="18" charset="0"/>
              </a:endParaRPr>
            </a:p>
          </p:txBody>
        </p:sp>
      </p:grpSp>
      <p:sp>
        <p:nvSpPr>
          <p:cNvPr id="10" name="テキスト ボックス 9"/>
          <p:cNvSpPr txBox="1"/>
          <p:nvPr/>
        </p:nvSpPr>
        <p:spPr>
          <a:xfrm>
            <a:off x="0" y="803486"/>
            <a:ext cx="1569660" cy="369332"/>
          </a:xfrm>
          <a:prstGeom prst="rect">
            <a:avLst/>
          </a:prstGeom>
          <a:noFill/>
        </p:spPr>
        <p:txBody>
          <a:bodyPr wrap="none" rtlCol="0">
            <a:spAutoFit/>
          </a:bodyPr>
          <a:lstStyle/>
          <a:p>
            <a:r>
              <a:rPr kumimoji="1" lang="ja-JP" altLang="en-US" dirty="0" smtClean="0"/>
              <a:t>析出効率</a:t>
            </a:r>
            <a:r>
              <a:rPr lang="ja-JP" altLang="en-US" dirty="0"/>
              <a:t>比較</a:t>
            </a:r>
            <a:endParaRPr kumimoji="1" lang="ja-JP" altLang="en-US" dirty="0"/>
          </a:p>
        </p:txBody>
      </p:sp>
      <p:sp>
        <p:nvSpPr>
          <p:cNvPr id="11" name="右矢印 10"/>
          <p:cNvSpPr/>
          <p:nvPr/>
        </p:nvSpPr>
        <p:spPr>
          <a:xfrm rot="10800000">
            <a:off x="6660232" y="2709955"/>
            <a:ext cx="544922" cy="5730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236296" y="2492896"/>
            <a:ext cx="1648208" cy="923330"/>
          </a:xfrm>
          <a:prstGeom prst="rect">
            <a:avLst/>
          </a:prstGeom>
          <a:noFill/>
          <a:ln>
            <a:solidFill>
              <a:schemeClr val="tx1"/>
            </a:solidFill>
          </a:ln>
        </p:spPr>
        <p:txBody>
          <a:bodyPr wrap="none" rtlCol="0">
            <a:spAutoFit/>
          </a:bodyPr>
          <a:lstStyle/>
          <a:p>
            <a:r>
              <a:rPr kumimoji="1" lang="ja-JP" altLang="en-US" dirty="0" smtClean="0">
                <a:solidFill>
                  <a:srgbClr val="C00000"/>
                </a:solidFill>
              </a:rPr>
              <a:t>傾きが</a:t>
            </a:r>
            <a:endParaRPr kumimoji="1" lang="en-US" altLang="ja-JP" dirty="0" smtClean="0">
              <a:solidFill>
                <a:srgbClr val="C00000"/>
              </a:solidFill>
            </a:endParaRPr>
          </a:p>
          <a:p>
            <a:r>
              <a:rPr lang="ja-JP" altLang="en-US" dirty="0" smtClean="0">
                <a:solidFill>
                  <a:srgbClr val="C00000"/>
                </a:solidFill>
              </a:rPr>
              <a:t>クーロン効率を</a:t>
            </a:r>
            <a:endParaRPr lang="en-US" altLang="ja-JP" dirty="0" smtClean="0">
              <a:solidFill>
                <a:srgbClr val="C00000"/>
              </a:solidFill>
            </a:endParaRPr>
          </a:p>
          <a:p>
            <a:r>
              <a:rPr lang="ja-JP" altLang="en-US" dirty="0" smtClean="0">
                <a:solidFill>
                  <a:srgbClr val="C00000"/>
                </a:solidFill>
              </a:rPr>
              <a:t>表す</a:t>
            </a:r>
            <a:endParaRPr kumimoji="1" lang="ja-JP" altLang="en-US" dirty="0">
              <a:solidFill>
                <a:srgbClr val="C00000"/>
              </a:solidFill>
            </a:endParaRPr>
          </a:p>
        </p:txBody>
      </p:sp>
      <p:cxnSp>
        <p:nvCxnSpPr>
          <p:cNvPr id="18" name="直線コネクタ 17"/>
          <p:cNvCxnSpPr/>
          <p:nvPr/>
        </p:nvCxnSpPr>
        <p:spPr>
          <a:xfrm flipH="1">
            <a:off x="2267747" y="908720"/>
            <a:ext cx="3842371" cy="331236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rot="19164239">
            <a:off x="3536349" y="1997037"/>
            <a:ext cx="1305165" cy="369332"/>
          </a:xfrm>
          <a:prstGeom prst="rect">
            <a:avLst/>
          </a:prstGeom>
          <a:noFill/>
        </p:spPr>
        <p:txBody>
          <a:bodyPr wrap="none" rtlCol="0">
            <a:spAutoFit/>
          </a:bodyPr>
          <a:lstStyle/>
          <a:p>
            <a:r>
              <a:rPr kumimoji="1" lang="ja-JP" altLang="en-US" dirty="0" smtClean="0"/>
              <a:t>従来モデル</a:t>
            </a:r>
            <a:endParaRPr kumimoji="1" lang="ja-JP" altLang="en-US" dirty="0"/>
          </a:p>
        </p:txBody>
      </p:sp>
      <p:sp>
        <p:nvSpPr>
          <p:cNvPr id="22" name="正方形/長方形 21"/>
          <p:cNvSpPr/>
          <p:nvPr/>
        </p:nvSpPr>
        <p:spPr>
          <a:xfrm>
            <a:off x="7096658" y="3693296"/>
            <a:ext cx="1991251" cy="400110"/>
          </a:xfrm>
          <a:prstGeom prst="rect">
            <a:avLst/>
          </a:prstGeom>
        </p:spPr>
        <p:txBody>
          <a:bodyPr wrap="none">
            <a:spAutoFit/>
          </a:bodyPr>
          <a:lstStyle/>
          <a:p>
            <a:pPr algn="ctr"/>
            <a:r>
              <a:rPr lang="ja-JP" altLang="en-US" sz="2000" b="1" dirty="0" smtClean="0"/>
              <a:t>析出</a:t>
            </a:r>
            <a:r>
              <a:rPr lang="ja-JP" altLang="en-US" sz="2000" b="1" dirty="0"/>
              <a:t>速度</a:t>
            </a:r>
            <a:r>
              <a:rPr lang="ja-JP" altLang="en-US" sz="2000" b="1" dirty="0" smtClean="0"/>
              <a:t>∝</a:t>
            </a:r>
            <a:r>
              <a:rPr lang="ja-JP" altLang="en-US" sz="2000" b="1" dirty="0"/>
              <a:t>電流</a:t>
            </a:r>
            <a:endParaRPr lang="en-US" altLang="ja-JP" sz="2000" b="1" dirty="0"/>
          </a:p>
        </p:txBody>
      </p:sp>
      <p:sp>
        <p:nvSpPr>
          <p:cNvPr id="24" name="テキスト ボックス 23"/>
          <p:cNvSpPr txBox="1"/>
          <p:nvPr/>
        </p:nvSpPr>
        <p:spPr>
          <a:xfrm>
            <a:off x="7366228" y="1484784"/>
            <a:ext cx="1454244" cy="369332"/>
          </a:xfrm>
          <a:prstGeom prst="rect">
            <a:avLst/>
          </a:prstGeom>
          <a:noFill/>
        </p:spPr>
        <p:txBody>
          <a:bodyPr wrap="none" rtlCol="0">
            <a:spAutoFit/>
          </a:bodyPr>
          <a:lstStyle/>
          <a:p>
            <a:r>
              <a:rPr kumimoji="1" lang="ja-JP" altLang="en-US" dirty="0" smtClean="0"/>
              <a:t>点：実験結果</a:t>
            </a:r>
            <a:endParaRPr kumimoji="1" lang="ja-JP" altLang="en-US" dirty="0"/>
          </a:p>
        </p:txBody>
      </p:sp>
    </p:spTree>
    <p:extLst>
      <p:ext uri="{BB962C8B-B14F-4D97-AF65-F5344CB8AC3E}">
        <p14:creationId xmlns:p14="http://schemas.microsoft.com/office/powerpoint/2010/main" val="2503766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19096</TotalTime>
  <Words>1930</Words>
  <Application>Microsoft Office PowerPoint</Application>
  <PresentationFormat>画面に合わせる (4:3)</PresentationFormat>
  <Paragraphs>829</Paragraphs>
  <Slides>39</Slides>
  <Notes>37</Notes>
  <HiddenSlides>0</HiddenSlides>
  <MMClips>2</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39</vt:i4>
      </vt:variant>
    </vt:vector>
  </HeadingPairs>
  <TitlesOfParts>
    <vt:vector size="48" baseType="lpstr">
      <vt:lpstr>ＭＳ Ｐゴシック</vt:lpstr>
      <vt:lpstr>ＭＳ Ｐゴシック</vt:lpstr>
      <vt:lpstr>MS Gothic</vt:lpstr>
      <vt:lpstr>Arial</vt:lpstr>
      <vt:lpstr>Calibri</vt:lpstr>
      <vt:lpstr>Cambria Math</vt:lpstr>
      <vt:lpstr>Symbol</vt:lpstr>
      <vt:lpstr>Wingdings</vt:lpstr>
      <vt:lpstr>1_デザインの設定</vt:lpstr>
      <vt:lpstr> 電着塗装シミュレーションにおける クーロン効率の膜厚依存性を考慮した 非線形塗膜析出モデル</vt:lpstr>
      <vt:lpstr>研究背景</vt:lpstr>
      <vt:lpstr>電着塗装シミュレーションの概要</vt:lpstr>
      <vt:lpstr>重要な数理モデル</vt:lpstr>
      <vt:lpstr>研究目的</vt:lpstr>
      <vt:lpstr>PowerPoint プレゼンテーション</vt:lpstr>
      <vt:lpstr>一枚板電着実験</vt:lpstr>
      <vt:lpstr>一枚板電着実験</vt:lpstr>
      <vt:lpstr>一枚板電着実験　結果（クーロン効率）</vt:lpstr>
      <vt:lpstr>一枚板電着実験　結果（電気抵抗の変化）</vt:lpstr>
      <vt:lpstr>実験結果まとめ</vt:lpstr>
      <vt:lpstr>PowerPoint プレゼンテーション</vt:lpstr>
      <vt:lpstr>提案：析出メカニズム</vt:lpstr>
      <vt:lpstr>提案：析出メカニズム</vt:lpstr>
      <vt:lpstr>提案：析出メカニズム</vt:lpstr>
      <vt:lpstr>塗膜析出メカニズム</vt:lpstr>
      <vt:lpstr>提案：塗膜析出モデル</vt:lpstr>
      <vt:lpstr>提案：塗膜析出モデル</vt:lpstr>
      <vt:lpstr>提案：塗膜析出モデル</vt:lpstr>
      <vt:lpstr>提案：塗膜析出モデル</vt:lpstr>
      <vt:lpstr>提案：塗膜析出モデル</vt:lpstr>
      <vt:lpstr>提案：塗膜析出モデル　パラメータ同定</vt:lpstr>
      <vt:lpstr>提案：塗膜抵抗モデル</vt:lpstr>
      <vt:lpstr>提案：塗膜抵抗モデル</vt:lpstr>
      <vt:lpstr>PowerPoint プレゼンテーション</vt:lpstr>
      <vt:lpstr>提案モデル検証　一枚板電着解析</vt:lpstr>
      <vt:lpstr>一枚板電着解析結果　膜厚時刻歴</vt:lpstr>
      <vt:lpstr>一枚板電着解析結果　膜厚時刻歴</vt:lpstr>
      <vt:lpstr>一枚板電着解析結果　膜厚時刻歴</vt:lpstr>
      <vt:lpstr>一枚板電着解析結果　膜厚時刻歴</vt:lpstr>
      <vt:lpstr>一枚板電着解析結果　電流密度</vt:lpstr>
      <vt:lpstr>４枚BOX法の電着実験および解析</vt:lpstr>
      <vt:lpstr>複雑形状（４枚BOX）の実験および解析</vt:lpstr>
      <vt:lpstr>４枚BOX電着解析結果　膜厚時刻歴</vt:lpstr>
      <vt:lpstr>４枚BOX電着解析結果　電流</vt:lpstr>
      <vt:lpstr>４枚BOX電着解析結果　電流</vt:lpstr>
      <vt:lpstr>４枚BOX電着解析結果　電流</vt:lpstr>
      <vt:lpstr>４枚BOX電着解析結果　電流</vt:lpstr>
      <vt:lpstr>まとめ</vt:lpstr>
    </vt:vector>
  </TitlesOfParts>
  <Company>東京工業大学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hisashi</dc:creator>
  <cp:lastModifiedBy>yuki</cp:lastModifiedBy>
  <cp:revision>1161</cp:revision>
  <cp:lastPrinted>2013-07-02T05:52:07Z</cp:lastPrinted>
  <dcterms:created xsi:type="dcterms:W3CDTF">2013-02-24T08:44:01Z</dcterms:created>
  <dcterms:modified xsi:type="dcterms:W3CDTF">2014-06-09T05:03:12Z</dcterms:modified>
  <cp:contentStatus/>
</cp:coreProperties>
</file>