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62" r:id="rId3"/>
    <p:sldId id="263" r:id="rId4"/>
    <p:sldId id="321" r:id="rId5"/>
    <p:sldId id="265" r:id="rId6"/>
    <p:sldId id="298" r:id="rId7"/>
    <p:sldId id="329" r:id="rId8"/>
    <p:sldId id="258" r:id="rId9"/>
    <p:sldId id="299" r:id="rId10"/>
    <p:sldId id="330" r:id="rId11"/>
    <p:sldId id="331" r:id="rId12"/>
    <p:sldId id="270" r:id="rId13"/>
    <p:sldId id="271" r:id="rId14"/>
    <p:sldId id="272" r:id="rId15"/>
    <p:sldId id="323" r:id="rId16"/>
    <p:sldId id="338" r:id="rId17"/>
    <p:sldId id="339" r:id="rId18"/>
    <p:sldId id="343" r:id="rId19"/>
    <p:sldId id="335" r:id="rId20"/>
    <p:sldId id="336" r:id="rId21"/>
    <p:sldId id="337" r:id="rId22"/>
    <p:sldId id="340" r:id="rId23"/>
    <p:sldId id="341" r:id="rId24"/>
    <p:sldId id="322" r:id="rId25"/>
    <p:sldId id="278" r:id="rId26"/>
    <p:sldId id="310" r:id="rId27"/>
    <p:sldId id="284" r:id="rId28"/>
    <p:sldId id="294" r:id="rId29"/>
    <p:sldId id="307" r:id="rId30"/>
    <p:sldId id="285" r:id="rId31"/>
    <p:sldId id="314" r:id="rId32"/>
    <p:sldId id="334" r:id="rId33"/>
    <p:sldId id="324" r:id="rId34"/>
    <p:sldId id="259" r:id="rId35"/>
  </p:sldIdLst>
  <p:sldSz cx="9144000" cy="6858000" type="screen4x3"/>
  <p:notesSz cx="9906000" cy="67691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9999"/>
    <a:srgbClr val="FF00FF"/>
    <a:srgbClr val="FF7C80"/>
    <a:srgbClr val="CC0000"/>
    <a:srgbClr val="FF5050"/>
    <a:srgbClr val="006200"/>
    <a:srgbClr val="C4C400"/>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snapToGrid="0">
      <p:cViewPr varScale="1">
        <p:scale>
          <a:sx n="90" d="100"/>
          <a:sy n="90" d="100"/>
        </p:scale>
        <p:origin x="274" y="67"/>
      </p:cViewPr>
      <p:guideLst>
        <p:guide orient="horz" pos="2160"/>
        <p:guide pos="2880"/>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11813" y="0"/>
            <a:ext cx="4292600" cy="339725"/>
          </a:xfrm>
          <a:prstGeom prst="rect">
            <a:avLst/>
          </a:prstGeom>
        </p:spPr>
        <p:txBody>
          <a:bodyPr vert="horz" lIns="91440" tIns="45720" rIns="91440" bIns="45720" rtlCol="0"/>
          <a:lstStyle>
            <a:lvl1pPr algn="r">
              <a:defRPr sz="1200"/>
            </a:lvl1pPr>
          </a:lstStyle>
          <a:p>
            <a:fld id="{F7547AD2-3C4A-4DD6-8B5C-E3C435EC4367}" type="datetimeFigureOut">
              <a:rPr kumimoji="1" lang="ja-JP" altLang="en-US" smtClean="0"/>
              <a:t>2016/4/26</a:t>
            </a:fld>
            <a:endParaRPr kumimoji="1" lang="ja-JP" altLang="en-US"/>
          </a:p>
        </p:txBody>
      </p:sp>
      <p:sp>
        <p:nvSpPr>
          <p:cNvPr id="4" name="スライド イメージ プレースホルダー 3"/>
          <p:cNvSpPr>
            <a:spLocks noGrp="1" noRot="1" noChangeAspect="1"/>
          </p:cNvSpPr>
          <p:nvPr>
            <p:ph type="sldImg" idx="2"/>
          </p:nvPr>
        </p:nvSpPr>
        <p:spPr>
          <a:xfrm>
            <a:off x="3430588" y="846138"/>
            <a:ext cx="3044825" cy="22844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0600" y="3257550"/>
            <a:ext cx="7924800" cy="26654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29375"/>
            <a:ext cx="4292600"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11813" y="6429375"/>
            <a:ext cx="4292600" cy="339725"/>
          </a:xfrm>
          <a:prstGeom prst="rect">
            <a:avLst/>
          </a:prstGeom>
        </p:spPr>
        <p:txBody>
          <a:bodyPr vert="horz" lIns="91440" tIns="45720" rIns="91440" bIns="45720" rtlCol="0" anchor="b"/>
          <a:lstStyle>
            <a:lvl1pPr algn="r">
              <a:defRPr sz="1200"/>
            </a:lvl1pPr>
          </a:lstStyle>
          <a:p>
            <a:fld id="{5AE030AA-3327-4E5E-9A4F-F1DA0A563894}" type="slidenum">
              <a:rPr kumimoji="1" lang="ja-JP" altLang="en-US" smtClean="0"/>
              <a:t>‹#›</a:t>
            </a:fld>
            <a:endParaRPr kumimoji="1" lang="ja-JP" altLang="en-US"/>
          </a:p>
        </p:txBody>
      </p:sp>
    </p:spTree>
    <p:extLst>
      <p:ext uri="{BB962C8B-B14F-4D97-AF65-F5344CB8AC3E}">
        <p14:creationId xmlns:p14="http://schemas.microsoft.com/office/powerpoint/2010/main" val="1301923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まず電着塗装について簡単に説明いたします．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電着塗装とは通電することで塗膜を析出させる塗装法</a:t>
            </a:r>
            <a:r>
              <a:rPr kumimoji="1" lang="ja-JP" altLang="en-US" sz="1200" dirty="0" smtClean="0"/>
              <a:t>です．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こちらの図のように塗料で満たした電着槽の中に電極を入れ，電気を流すと片方の極の表面に塗膜が得られます．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この塗装法は自動車ボディの下塗りに用いられ，防食や防錆などのために行われています．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自動車製造ラインの中でも塗装工程は大きなスペースを占めており，その中でも電着塗装は電力の消費が大きい工程です．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自動車会社としては，スペースや電力の消費はなるべく減らしたい，という希望があります．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F115632A-0CD7-46D1-8B3E-C427E47B8BB2}" type="slidenum">
              <a:rPr kumimoji="1" lang="ja-JP" altLang="en-US" smtClean="0"/>
              <a:t>2</a:t>
            </a:fld>
            <a:endParaRPr kumimoji="1" lang="ja-JP" altLang="en-US" dirty="0"/>
          </a:p>
        </p:txBody>
      </p:sp>
    </p:spTree>
    <p:extLst>
      <p:ext uri="{BB962C8B-B14F-4D97-AF65-F5344CB8AC3E}">
        <p14:creationId xmlns:p14="http://schemas.microsoft.com/office/powerpoint/2010/main" val="274920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ここで電着塗装シミュレータの概要をお話しします．</a:t>
            </a:r>
          </a:p>
          <a:p>
            <a:r>
              <a:rPr kumimoji="1" lang="ja-JP" altLang="ja-JP" sz="1200" kern="1200" dirty="0" smtClean="0">
                <a:solidFill>
                  <a:schemeClr val="tx1"/>
                </a:solidFill>
                <a:effectLst/>
                <a:latin typeface="+mn-lt"/>
                <a:ea typeface="+mn-ea"/>
                <a:cs typeface="+mn-cs"/>
              </a:rPr>
              <a:t>これらは，めっき用の解析ソフトと同様に塗料中の電場解析を行うものです．</a:t>
            </a:r>
          </a:p>
          <a:p>
            <a:r>
              <a:rPr kumimoji="1" lang="ja-JP" altLang="ja-JP" sz="1200" kern="1200" dirty="0" smtClean="0">
                <a:solidFill>
                  <a:schemeClr val="tx1"/>
                </a:solidFill>
                <a:effectLst/>
                <a:latin typeface="+mn-lt"/>
                <a:ea typeface="+mn-ea"/>
                <a:cs typeface="+mn-cs"/>
              </a:rPr>
              <a:t>場の支配方程式はラプラス方程式として，カソード表面の電流密度から析出量を計算しています．</a:t>
            </a:r>
          </a:p>
          <a:p>
            <a:r>
              <a:rPr kumimoji="1" lang="ja-JP" altLang="ja-JP" sz="1200" kern="1200" dirty="0" smtClean="0">
                <a:solidFill>
                  <a:schemeClr val="tx1"/>
                </a:solidFill>
                <a:effectLst/>
                <a:latin typeface="+mn-lt"/>
                <a:ea typeface="+mn-ea"/>
                <a:cs typeface="+mn-cs"/>
              </a:rPr>
              <a:t>塗膜の電気抵抗などを境界条件として与えます．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a:t>
            </a:fld>
            <a:endParaRPr kumimoji="1" lang="ja-JP" altLang="en-US"/>
          </a:p>
        </p:txBody>
      </p:sp>
    </p:spTree>
    <p:extLst>
      <p:ext uri="{BB962C8B-B14F-4D97-AF65-F5344CB8AC3E}">
        <p14:creationId xmlns:p14="http://schemas.microsoft.com/office/powerpoint/2010/main" val="99113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すでにいくつかのシミュレータが市販されていますが，これらの精度はいまだ不十分であるため，あまり用いられていないのが現状です．</a:t>
            </a:r>
          </a:p>
          <a:p>
            <a:r>
              <a:rPr kumimoji="1" lang="ja-JP" altLang="ja-JP" sz="1200" kern="1200" dirty="0" smtClean="0">
                <a:solidFill>
                  <a:schemeClr val="tx1"/>
                </a:solidFill>
                <a:effectLst/>
                <a:latin typeface="+mn-lt"/>
                <a:ea typeface="+mn-ea"/>
                <a:cs typeface="+mn-cs"/>
              </a:rPr>
              <a:t>電着塗装のシミュレータで重要となる数理モデルは以下の二つです．</a:t>
            </a:r>
          </a:p>
          <a:p>
            <a:r>
              <a:rPr kumimoji="1" lang="ja-JP" altLang="ja-JP" sz="1200" kern="1200" dirty="0" smtClean="0">
                <a:solidFill>
                  <a:schemeClr val="tx1"/>
                </a:solidFill>
                <a:effectLst/>
                <a:latin typeface="+mn-lt"/>
                <a:ea typeface="+mn-ea"/>
                <a:cs typeface="+mn-cs"/>
              </a:rPr>
              <a:t>まず，塗膜抵抗モデル．これは塗膜の電気抵抗と膜厚の関係です．</a:t>
            </a:r>
          </a:p>
          <a:p>
            <a:r>
              <a:rPr kumimoji="1" lang="ja-JP" altLang="ja-JP" sz="1200" kern="1200" dirty="0" smtClean="0">
                <a:solidFill>
                  <a:schemeClr val="tx1"/>
                </a:solidFill>
                <a:effectLst/>
                <a:latin typeface="+mn-lt"/>
                <a:ea typeface="+mn-ea"/>
                <a:cs typeface="+mn-cs"/>
              </a:rPr>
              <a:t>もう一つが塗膜析出モデル．</a:t>
            </a:r>
          </a:p>
          <a:p>
            <a:r>
              <a:rPr kumimoji="1" lang="ja-JP" altLang="ja-JP" sz="1200" kern="1200" dirty="0" smtClean="0">
                <a:solidFill>
                  <a:schemeClr val="tx1"/>
                </a:solidFill>
                <a:effectLst/>
                <a:latin typeface="+mn-lt"/>
                <a:ea typeface="+mn-ea"/>
                <a:cs typeface="+mn-cs"/>
              </a:rPr>
              <a:t>これは析出量と電流の関係，析出効率を</a:t>
            </a:r>
            <a:r>
              <a:rPr kumimoji="1" lang="ja-JP" altLang="ja-JP" sz="1200" kern="1200" dirty="0" err="1" smtClean="0">
                <a:solidFill>
                  <a:schemeClr val="tx1"/>
                </a:solidFill>
                <a:effectLst/>
                <a:latin typeface="+mn-lt"/>
                <a:ea typeface="+mn-ea"/>
                <a:cs typeface="+mn-cs"/>
              </a:rPr>
              <a:t>表すの</a:t>
            </a:r>
            <a:r>
              <a:rPr kumimoji="1" lang="ja-JP" altLang="ja-JP" sz="1200" kern="1200" dirty="0" smtClean="0">
                <a:solidFill>
                  <a:schemeClr val="tx1"/>
                </a:solidFill>
                <a:effectLst/>
                <a:latin typeface="+mn-lt"/>
                <a:ea typeface="+mn-ea"/>
                <a:cs typeface="+mn-cs"/>
              </a:rPr>
              <a:t>ものです．</a:t>
            </a:r>
          </a:p>
          <a:p>
            <a:r>
              <a:rPr kumimoji="1" lang="ja-JP" altLang="ja-JP" sz="1200" kern="1200" dirty="0" smtClean="0">
                <a:solidFill>
                  <a:schemeClr val="tx1"/>
                </a:solidFill>
                <a:effectLst/>
                <a:latin typeface="+mn-lt"/>
                <a:ea typeface="+mn-ea"/>
                <a:cs typeface="+mn-cs"/>
              </a:rPr>
              <a:t>めっきであれば電流に比例してめっきが得られるように計算しているものと思うのですが，</a:t>
            </a:r>
          </a:p>
          <a:p>
            <a:r>
              <a:rPr kumimoji="1" lang="ja-JP" altLang="ja-JP" sz="1200" kern="1200" dirty="0" smtClean="0">
                <a:solidFill>
                  <a:schemeClr val="tx1"/>
                </a:solidFill>
                <a:effectLst/>
                <a:latin typeface="+mn-lt"/>
                <a:ea typeface="+mn-ea"/>
                <a:cs typeface="+mn-cs"/>
              </a:rPr>
              <a:t>塗料は複雑な反応によって析出する分子であることから，電流に一定のロスがある，として計算されているものもありました．</a:t>
            </a:r>
          </a:p>
          <a:p>
            <a:r>
              <a:rPr kumimoji="1" lang="ja-JP" altLang="ja-JP" sz="1200" kern="1200" dirty="0" smtClean="0">
                <a:solidFill>
                  <a:schemeClr val="tx1"/>
                </a:solidFill>
                <a:effectLst/>
                <a:latin typeface="+mn-lt"/>
                <a:ea typeface="+mn-ea"/>
                <a:cs typeface="+mn-cs"/>
              </a:rPr>
              <a:t>これらのモデルが簡単な線形の式であったことが精度が良くない原因であると考えられます．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4</a:t>
            </a:fld>
            <a:endParaRPr kumimoji="1" lang="ja-JP" altLang="en-US"/>
          </a:p>
        </p:txBody>
      </p:sp>
    </p:spTree>
    <p:extLst>
      <p:ext uri="{BB962C8B-B14F-4D97-AF65-F5344CB8AC3E}">
        <p14:creationId xmlns:p14="http://schemas.microsoft.com/office/powerpoint/2010/main" val="255520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6000" y="409575"/>
            <a:ext cx="2719388" cy="2039938"/>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そこで私は，研究の目的を，塗膜析出現象の非線形性を考慮して，電着塗装シミュレーションを高精度化すること，としました．</a:t>
            </a:r>
          </a:p>
          <a:p>
            <a:r>
              <a:rPr kumimoji="1" lang="ja-JP" altLang="ja-JP" sz="1200" kern="1200" dirty="0" smtClean="0">
                <a:solidFill>
                  <a:schemeClr val="tx1"/>
                </a:solidFill>
                <a:effectLst/>
                <a:latin typeface="+mn-lt"/>
                <a:ea typeface="+mn-ea"/>
                <a:cs typeface="+mn-cs"/>
              </a:rPr>
              <a:t>あらたな塗膜抵抗モデルおよび塗膜析出モデルを提案します．</a:t>
            </a:r>
          </a:p>
          <a:p>
            <a:r>
              <a:rPr kumimoji="1" lang="ja-JP" altLang="ja-JP" sz="1200" kern="1200" dirty="0" smtClean="0">
                <a:solidFill>
                  <a:schemeClr val="tx1"/>
                </a:solidFill>
                <a:effectLst/>
                <a:latin typeface="+mn-lt"/>
                <a:ea typeface="+mn-ea"/>
                <a:cs typeface="+mn-cs"/>
              </a:rPr>
              <a:t>本日の発表の流れはまず，一枚板の基礎的な電着実験で明らかになった電着塗装の特性についてお話します．</a:t>
            </a:r>
          </a:p>
          <a:p>
            <a:r>
              <a:rPr kumimoji="1" lang="ja-JP" altLang="ja-JP" sz="1200" kern="1200" dirty="0" smtClean="0">
                <a:solidFill>
                  <a:schemeClr val="tx1"/>
                </a:solidFill>
                <a:effectLst/>
                <a:latin typeface="+mn-lt"/>
                <a:ea typeface="+mn-ea"/>
                <a:cs typeface="+mn-cs"/>
              </a:rPr>
              <a:t>続いて提案した主なモデルについて説明いたします．</a:t>
            </a:r>
          </a:p>
          <a:p>
            <a:r>
              <a:rPr kumimoji="1" lang="ja-JP" altLang="ja-JP" sz="1200" kern="1200" dirty="0" smtClean="0">
                <a:solidFill>
                  <a:schemeClr val="tx1"/>
                </a:solidFill>
                <a:effectLst/>
                <a:latin typeface="+mn-lt"/>
                <a:ea typeface="+mn-ea"/>
                <a:cs typeface="+mn-cs"/>
              </a:rPr>
              <a:t>そのあと，従来モデルと比較して提案手法の有効性を示すため，一枚板電着の解析についてお話しします．</a:t>
            </a:r>
          </a:p>
          <a:p>
            <a:r>
              <a:rPr kumimoji="1" lang="ja-JP" altLang="ja-JP" sz="1200" kern="1200" dirty="0" smtClean="0">
                <a:solidFill>
                  <a:schemeClr val="tx1"/>
                </a:solidFill>
                <a:effectLst/>
                <a:latin typeface="+mn-lt"/>
                <a:ea typeface="+mn-ea"/>
                <a:cs typeface="+mn-cs"/>
              </a:rPr>
              <a:t>最後に，複雑形状の解析における提案モデルの有効性を検証するため，４枚ＢＯＸ法の解析についてお話しします．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5</a:t>
            </a:fld>
            <a:endParaRPr kumimoji="1" lang="ja-JP" altLang="en-US" dirty="0"/>
          </a:p>
        </p:txBody>
      </p:sp>
    </p:spTree>
    <p:extLst>
      <p:ext uri="{BB962C8B-B14F-4D97-AF65-F5344CB8AC3E}">
        <p14:creationId xmlns:p14="http://schemas.microsoft.com/office/powerpoint/2010/main" val="291172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2825" y="409575"/>
            <a:ext cx="2720975" cy="2041525"/>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7692">
                  <a:defRPr/>
                </a:pPr>
                <a:r>
                  <a:rPr lang="ja-JP" altLang="en-US" dirty="0" smtClean="0">
                    <a:solidFill>
                      <a:srgbClr val="FF0000"/>
                    </a:solidFill>
                  </a:rPr>
                  <a:t>従来のモデルで「拡散消費電流」というのが提案されていた．</a:t>
                </a:r>
                <a:endParaRPr lang="en-US" altLang="ja-JP" dirty="0" smtClean="0">
                  <a:solidFill>
                    <a:srgbClr val="FF0000"/>
                  </a:solidFill>
                </a:endParaRPr>
              </a:p>
              <a:p>
                <a:pPr defTabSz="917692">
                  <a:defRPr/>
                </a:pPr>
                <a:r>
                  <a:rPr lang="ja-JP" altLang="en-US" dirty="0" smtClean="0">
                    <a:solidFill>
                      <a:srgbClr val="FF0000"/>
                    </a:solidFill>
                  </a:rPr>
                  <a:t>本研究は基本的にそれにのっとって行っているため，ここでも「拡散消費」と表現した．</a:t>
                </a:r>
                <a:endParaRPr lang="ja-JP" altLang="en-US" dirty="0">
                  <a:solidFill>
                    <a:srgbClr val="FF0000"/>
                  </a:solidFill>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では今回新たに提案した塗膜析出モデルについて，そのイメージを説明します．</a:t>
                </a:r>
                <a:endParaRPr kumimoji="1" lang="en-US" altLang="ja-JP" dirty="0" smtClean="0"/>
              </a:p>
              <a:p>
                <a:r>
                  <a:rPr kumimoji="1" lang="ja-JP" altLang="en-US" dirty="0" smtClean="0"/>
                  <a:t>あくまでイメージですので，これが物理的に正しいのかということはわかりませんのでご注意ください．</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まず，電流を流すと</a:t>
                </a:r>
                <a:r>
                  <a:rPr kumimoji="1" lang="ja-JP" altLang="en-US" sz="1200" dirty="0" smtClean="0"/>
                  <a:t>水の電気分解により，カソード表面</a:t>
                </a:r>
                <a:r>
                  <a:rPr lang="ja-JP" altLang="en-US" sz="1200" dirty="0" smtClean="0"/>
                  <a:t>で</a:t>
                </a:r>
                <a:r>
                  <a:rPr lang="en-US" altLang="ja-JP" sz="1200" b="0" i="0" smtClean="0">
                    <a:solidFill>
                      <a:srgbClr val="0000CC"/>
                    </a:solidFill>
                    <a:latin typeface="Cambria Math"/>
                  </a:rPr>
                  <a:t>OH^−</a:t>
                </a:r>
                <a:r>
                  <a:rPr kumimoji="1" lang="ja-JP" altLang="en-US" sz="1200" dirty="0" smtClean="0"/>
                  <a:t>が</a:t>
                </a:r>
                <a:r>
                  <a:rPr kumimoji="1" lang="ja-JP" altLang="en-US" sz="1200" dirty="0" smtClean="0"/>
                  <a:t>発生し，蓄積されます．その間に</a:t>
                </a:r>
                <a:r>
                  <a:rPr lang="en-US" altLang="ja-JP" sz="1200" i="0">
                    <a:solidFill>
                      <a:srgbClr val="0000CC"/>
                    </a:solidFill>
                    <a:latin typeface="Cambria Math"/>
                  </a:rPr>
                  <a:t>OH</a:t>
                </a:r>
                <a:r>
                  <a:rPr lang="en-US" altLang="ja-JP" sz="1200" i="0" smtClean="0">
                    <a:solidFill>
                      <a:srgbClr val="0000CC"/>
                    </a:solidFill>
                    <a:latin typeface="Cambria Math"/>
                  </a:rPr>
                  <a:t>^</a:t>
                </a:r>
                <a:r>
                  <a:rPr lang="en-US" altLang="ja-JP" sz="1200" i="0">
                    <a:solidFill>
                      <a:srgbClr val="0000CC"/>
                    </a:solidFill>
                    <a:latin typeface="Cambria Math"/>
                  </a:rPr>
                  <a:t>−</a:t>
                </a:r>
                <a:r>
                  <a:rPr lang="ja-JP" altLang="en-US" sz="1200" dirty="0"/>
                  <a:t>の</a:t>
                </a:r>
                <a:r>
                  <a:rPr lang="ja-JP" altLang="en-US" sz="1200" dirty="0">
                    <a:solidFill>
                      <a:srgbClr val="FF0000"/>
                    </a:solidFill>
                  </a:rPr>
                  <a:t>一部は</a:t>
                </a:r>
                <a:r>
                  <a:rPr lang="ja-JP" altLang="en-US" sz="1200" dirty="0" smtClean="0">
                    <a:solidFill>
                      <a:srgbClr val="FF0000"/>
                    </a:solidFill>
                  </a:rPr>
                  <a:t>拡散</a:t>
                </a:r>
                <a:r>
                  <a:rPr lang="ja-JP" altLang="en-US" sz="1200" dirty="0" smtClean="0">
                    <a:solidFill>
                      <a:srgbClr val="FF0000"/>
                    </a:solidFill>
                  </a:rPr>
                  <a:t>消費</a:t>
                </a:r>
                <a:r>
                  <a:rPr kumimoji="1" lang="ja-JP" altLang="en-US" sz="1200" dirty="0" smtClean="0">
                    <a:solidFill>
                      <a:schemeClr val="tx1"/>
                    </a:solidFill>
                  </a:rPr>
                  <a:t>されてしまいます．</a:t>
                </a:r>
                <a:endParaRPr lang="ja-JP" altLang="en-US" sz="1200" dirty="0">
                  <a:solidFill>
                    <a:srgbClr val="FF0000"/>
                  </a:solidFill>
                </a:endParaRPr>
              </a:p>
            </p:txBody>
          </p:sp>
        </mc:Fallback>
      </mc:AlternateContent>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12</a:t>
            </a:fld>
            <a:endParaRPr kumimoji="1" lang="ja-JP" altLang="en-US" dirty="0"/>
          </a:p>
        </p:txBody>
      </p:sp>
    </p:spTree>
    <p:extLst>
      <p:ext uri="{BB962C8B-B14F-4D97-AF65-F5344CB8AC3E}">
        <p14:creationId xmlns:p14="http://schemas.microsoft.com/office/powerpoint/2010/main" val="20207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2825" y="409575"/>
            <a:ext cx="2720975" cy="2041525"/>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13</a:t>
            </a:fld>
            <a:endParaRPr kumimoji="1" lang="ja-JP" altLang="en-US" dirty="0"/>
          </a:p>
        </p:txBody>
      </p:sp>
    </p:spTree>
    <p:extLst>
      <p:ext uri="{BB962C8B-B14F-4D97-AF65-F5344CB8AC3E}">
        <p14:creationId xmlns:p14="http://schemas.microsoft.com/office/powerpoint/2010/main" val="228022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2825" y="409575"/>
            <a:ext cx="2720975" cy="2041525"/>
          </a:xfrm>
        </p:spPr>
      </p:sp>
      <p:sp>
        <p:nvSpPr>
          <p:cNvPr id="3" name="ノート プレースホルダー 2"/>
          <p:cNvSpPr>
            <a:spLocks noGrp="1"/>
          </p:cNvSpPr>
          <p:nvPr>
            <p:ph type="body" idx="1"/>
          </p:nvPr>
        </p:nvSpPr>
        <p:spPr/>
        <p:txBody>
          <a:bodyPr/>
          <a:lstStyle/>
          <a:p>
            <a:r>
              <a:rPr kumimoji="1" lang="ja-JP" altLang="en-US" dirty="0" smtClean="0"/>
              <a:t>ここからが今回の提案です．</a:t>
            </a:r>
            <a:endParaRPr kumimoji="1" lang="en-US" altLang="ja-JP" dirty="0" smtClean="0"/>
          </a:p>
          <a:p>
            <a:r>
              <a:rPr lang="ja-JP" altLang="en-US" dirty="0"/>
              <a:t>析出した塗料粒子の多くはカソード面に付着して塗膜となりますが，一部は付着せずに</a:t>
            </a:r>
            <a:r>
              <a:rPr lang="ja-JP" altLang="en-US" dirty="0">
                <a:solidFill>
                  <a:srgbClr val="FF0000"/>
                </a:solidFill>
              </a:rPr>
              <a:t>拡散し，再溶解</a:t>
            </a:r>
            <a:r>
              <a:rPr lang="ja-JP" altLang="en-US" dirty="0"/>
              <a:t>します．</a:t>
            </a:r>
            <a:endParaRPr lang="en-US" altLang="ja-JP" dirty="0"/>
          </a:p>
          <a:p>
            <a:r>
              <a:rPr kumimoji="1" lang="ja-JP" altLang="en-US" dirty="0" smtClean="0"/>
              <a:t>この塗膜となる割合が塗膜の電流密度・電圧降下に依存するとしてモデル化を行いました．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14</a:t>
            </a:fld>
            <a:endParaRPr kumimoji="1" lang="ja-JP" altLang="en-US" dirty="0"/>
          </a:p>
        </p:txBody>
      </p:sp>
    </p:spTree>
    <p:extLst>
      <p:ext uri="{BB962C8B-B14F-4D97-AF65-F5344CB8AC3E}">
        <p14:creationId xmlns:p14="http://schemas.microsoft.com/office/powerpoint/2010/main" val="212787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6000" y="409575"/>
            <a:ext cx="2719388" cy="203993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25</a:t>
            </a:fld>
            <a:endParaRPr kumimoji="1" lang="ja-JP" altLang="en-US"/>
          </a:p>
        </p:txBody>
      </p:sp>
    </p:spTree>
    <p:extLst>
      <p:ext uri="{BB962C8B-B14F-4D97-AF65-F5344CB8AC3E}">
        <p14:creationId xmlns:p14="http://schemas.microsoft.com/office/powerpoint/2010/main" val="346292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6000" y="409575"/>
            <a:ext cx="2719388" cy="203993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26</a:t>
            </a:fld>
            <a:endParaRPr kumimoji="1" lang="ja-JP" altLang="en-US"/>
          </a:p>
        </p:txBody>
      </p:sp>
    </p:spTree>
    <p:extLst>
      <p:ext uri="{BB962C8B-B14F-4D97-AF65-F5344CB8AC3E}">
        <p14:creationId xmlns:p14="http://schemas.microsoft.com/office/powerpoint/2010/main" val="389475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4314433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730801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1975" y="36513"/>
            <a:ext cx="2232025" cy="6345237"/>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215900" y="36513"/>
            <a:ext cx="6543675" cy="63452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550571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スライド番号プレースホルダー 4"/>
          <p:cNvSpPr>
            <a:spLocks noGrp="1"/>
          </p:cNvSpPr>
          <p:nvPr>
            <p:ph type="sldNum" sz="quarter" idx="4"/>
          </p:nvPr>
        </p:nvSpPr>
        <p:spPr>
          <a:xfrm>
            <a:off x="4037625" y="6626416"/>
            <a:ext cx="1054894" cy="196968"/>
          </a:xfrm>
          <a:prstGeom prst="rect">
            <a:avLst/>
          </a:prstGeom>
          <a:noFill/>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890195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913585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21590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5615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07515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スライド番号プレースホルダー 4"/>
          <p:cNvSpPr>
            <a:spLocks noGrp="1"/>
          </p:cNvSpPr>
          <p:nvPr>
            <p:ph type="sldNum" sz="quarter" idx="10"/>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1197184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741957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775638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4162669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816553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251520" y="620688"/>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6" name="グループ化 5"/>
          <p:cNvGrpSpPr/>
          <p:nvPr/>
        </p:nvGrpSpPr>
        <p:grpSpPr>
          <a:xfrm>
            <a:off x="0" y="6397625"/>
            <a:ext cx="9144000" cy="460375"/>
            <a:chOff x="0" y="6397625"/>
            <a:chExt cx="9144000" cy="460375"/>
          </a:xfrm>
        </p:grpSpPr>
        <p:sp>
          <p:nvSpPr>
            <p:cNvPr id="3080" name="Rectangle 8"/>
            <p:cNvSpPr>
              <a:spLocks noChangeArrowheads="1"/>
            </p:cNvSpPr>
            <p:nvPr/>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p:nvSpPr>
          <p:spPr bwMode="auto">
            <a:xfrm>
              <a:off x="3598392" y="6446838"/>
              <a:ext cx="1872308" cy="171714"/>
            </a:xfrm>
            <a:prstGeom prst="rect">
              <a:avLst/>
            </a:prstGeom>
            <a:noFill/>
            <a:ln w="9525">
              <a:noFill/>
              <a:round/>
              <a:headEnd/>
              <a:tailEnd/>
            </a:ln>
            <a:effectLst/>
          </p:spPr>
          <p:txBody>
            <a:bodyPr wrap="none" lIns="0" tIns="0" rIns="0" bIns="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1200" dirty="0" smtClean="0">
                  <a:solidFill>
                    <a:schemeClr val="bg1"/>
                  </a:solidFill>
                </a:rPr>
                <a:t>塗料・塗装研究発表会　</a:t>
              </a:r>
              <a:r>
                <a:rPr kumimoji="0" lang="en-US" altLang="ja-JP" sz="1200" dirty="0" smtClean="0">
                  <a:solidFill>
                    <a:schemeClr val="bg1"/>
                  </a:solidFill>
                </a:rPr>
                <a:t>2016</a:t>
              </a:r>
              <a:endParaRPr kumimoji="0" lang="en-GB" altLang="ja-JP" sz="1200" dirty="0">
                <a:solidFill>
                  <a:schemeClr val="bg1"/>
                </a:solidFill>
              </a:endParaRPr>
            </a:p>
          </p:txBody>
        </p:sp>
        <p:pic>
          <p:nvPicPr>
            <p:cNvPr id="2057" name="Picture 15" descr="ロゴのみ"/>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p:ph type="sldNum" sz="quarter" idx="4"/>
          </p:nvPr>
        </p:nvSpPr>
        <p:spPr>
          <a:xfrm>
            <a:off x="4031940"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
        <p:nvSpPr>
          <p:cNvPr id="3086" name="Rectangle 14"/>
          <p:cNvSpPr>
            <a:spLocks noChangeArrowheads="1"/>
          </p:cNvSpPr>
          <p:nvPr/>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spTree>
    <p:extLst>
      <p:ext uri="{BB962C8B-B14F-4D97-AF65-F5344CB8AC3E}">
        <p14:creationId xmlns:p14="http://schemas.microsoft.com/office/powerpoint/2010/main" val="2291046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1"/>
          </a:solidFill>
          <a:latin typeface="Arial" charset="0"/>
          <a:ea typeface="+mj-ea"/>
          <a:cs typeface="+mj-cs"/>
        </a:defRPr>
      </a:lvl1pPr>
      <a:lvl2pPr algn="l" rtl="0" eaLnBrk="1" fontAlgn="base" hangingPunct="1">
        <a:spcBef>
          <a:spcPct val="0"/>
        </a:spcBef>
        <a:spcAft>
          <a:spcPct val="0"/>
        </a:spcAft>
        <a:defRPr kumimoji="1" sz="3600" b="1">
          <a:solidFill>
            <a:schemeClr val="accent2"/>
          </a:solidFill>
          <a:latin typeface="Arial" charset="0"/>
          <a:ea typeface="MS PGothic" pitchFamily="50" charset="-128"/>
        </a:defRPr>
      </a:lvl2pPr>
      <a:lvl3pPr algn="l" rtl="0" eaLnBrk="1" fontAlgn="base" hangingPunct="1">
        <a:spcBef>
          <a:spcPct val="0"/>
        </a:spcBef>
        <a:spcAft>
          <a:spcPct val="0"/>
        </a:spcAft>
        <a:defRPr kumimoji="1" sz="3600" b="1">
          <a:solidFill>
            <a:schemeClr val="accent2"/>
          </a:solidFill>
          <a:latin typeface="Arial" charset="0"/>
          <a:ea typeface="MS PGothic" pitchFamily="50" charset="-128"/>
        </a:defRPr>
      </a:lvl3pPr>
      <a:lvl4pPr algn="l" rtl="0" eaLnBrk="1" fontAlgn="base" hangingPunct="1">
        <a:spcBef>
          <a:spcPct val="0"/>
        </a:spcBef>
        <a:spcAft>
          <a:spcPct val="0"/>
        </a:spcAft>
        <a:defRPr kumimoji="1" sz="3600" b="1">
          <a:solidFill>
            <a:schemeClr val="accent2"/>
          </a:solidFill>
          <a:latin typeface="Arial" charset="0"/>
          <a:ea typeface="MS PGothic" pitchFamily="50" charset="-128"/>
        </a:defRPr>
      </a:lvl4pPr>
      <a:lvl5pPr algn="l" rtl="0" eaLnBrk="1" fontAlgn="base" hangingPunct="1">
        <a:spcBef>
          <a:spcPct val="0"/>
        </a:spcBef>
        <a:spcAft>
          <a:spcPct val="0"/>
        </a:spcAft>
        <a:defRPr kumimoji="1" sz="3600" b="1">
          <a:solidFill>
            <a:schemeClr val="accent2"/>
          </a:solidFill>
          <a:latin typeface="Arial" charset="0"/>
          <a:ea typeface="MS PGothic" pitchFamily="50" charset="-128"/>
        </a:defRPr>
      </a:lvl5pPr>
      <a:lvl6pPr marL="4572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6pPr>
      <a:lvl7pPr marL="9144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7pPr>
      <a:lvl8pPr marL="13716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8pPr>
      <a:lvl9pPr marL="18288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12" Type="http://schemas.openxmlformats.org/officeDocument/2006/relationships/image" Target="../media/image9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37.png"/><Relationship Id="rId7" Type="http://schemas.openxmlformats.org/officeDocument/2006/relationships/image" Target="../media/image17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50.png"/><Relationship Id="rId4" Type="http://schemas.openxmlformats.org/officeDocument/2006/relationships/image" Target="../media/image36.png"/><Relationship Id="rId9" Type="http://schemas.openxmlformats.org/officeDocument/2006/relationships/image" Target="../media/image190.png"/></Relationships>
</file>

<file path=ppt/slides/_rels/slide13.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80.png"/><Relationship Id="rId3" Type="http://schemas.openxmlformats.org/officeDocument/2006/relationships/image" Target="../media/image36.png"/><Relationship Id="rId7" Type="http://schemas.openxmlformats.org/officeDocument/2006/relationships/image" Target="../media/image220.png"/><Relationship Id="rId12" Type="http://schemas.openxmlformats.org/officeDocument/2006/relationships/image" Target="../media/image27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60.png"/><Relationship Id="rId5" Type="http://schemas.openxmlformats.org/officeDocument/2006/relationships/image" Target="../media/image200.png"/><Relationship Id="rId10" Type="http://schemas.openxmlformats.org/officeDocument/2006/relationships/image" Target="../media/image250.png"/><Relationship Id="rId4" Type="http://schemas.openxmlformats.org/officeDocument/2006/relationships/image" Target="../media/image39.png"/><Relationship Id="rId9"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12" Type="http://schemas.openxmlformats.org/officeDocument/2006/relationships/image" Target="../media/image310.png"/><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media/image300.png"/><Relationship Id="rId5" Type="http://schemas.openxmlformats.org/officeDocument/2006/relationships/image" Target="../media/image41.png"/><Relationship Id="rId10" Type="http://schemas.openxmlformats.org/officeDocument/2006/relationships/image" Target="../media/image290.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8" Type="http://schemas.openxmlformats.org/officeDocument/2006/relationships/image" Target="../media/image493.png"/><Relationship Id="rId3" Type="http://schemas.openxmlformats.org/officeDocument/2006/relationships/image" Target="../media/image50.png"/><Relationship Id="rId21" Type="http://schemas.openxmlformats.org/officeDocument/2006/relationships/image" Target="../media/image52.png"/><Relationship Id="rId17" Type="http://schemas.openxmlformats.org/officeDocument/2006/relationships/image" Target="../media/image45.jpg"/><Relationship Id="rId16" Type="http://schemas.openxmlformats.org/officeDocument/2006/relationships/image" Target="../media/image360.png"/><Relationship Id="rId20" Type="http://schemas.openxmlformats.org/officeDocument/2006/relationships/image" Target="../media/image49.png"/><Relationship Id="rId1" Type="http://schemas.openxmlformats.org/officeDocument/2006/relationships/slideLayout" Target="../slideLayouts/slideLayout2.xml"/><Relationship Id="rId24" Type="http://schemas.openxmlformats.org/officeDocument/2006/relationships/image" Target="../media/image47.png"/><Relationship Id="rId15" Type="http://schemas.openxmlformats.org/officeDocument/2006/relationships/image" Target="../media/image470.png"/><Relationship Id="rId5" Type="http://schemas.openxmlformats.org/officeDocument/2006/relationships/image" Target="../media/image34.png"/><Relationship Id="rId23" Type="http://schemas.openxmlformats.org/officeDocument/2006/relationships/image" Target="../media/image54.png"/><Relationship Id="rId19" Type="http://schemas.openxmlformats.org/officeDocument/2006/relationships/image" Target="../media/image48.png"/><Relationship Id="rId4" Type="http://schemas.openxmlformats.org/officeDocument/2006/relationships/image" Target="../media/image51.png"/><Relationship Id="rId22"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hyperlink" Target="http://www.rodip.com.b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55.png"/><Relationship Id="rId21" Type="http://schemas.openxmlformats.org/officeDocument/2006/relationships/image" Target="../media/image109.png"/><Relationship Id="rId12" Type="http://schemas.openxmlformats.org/officeDocument/2006/relationships/image" Target="../media/image491.png"/><Relationship Id="rId17" Type="http://schemas.openxmlformats.org/officeDocument/2006/relationships/image" Target="../media/image58.png"/><Relationship Id="rId2" Type="http://schemas.openxmlformats.org/officeDocument/2006/relationships/image" Target="../media/image48.jpg"/><Relationship Id="rId20" Type="http://schemas.openxmlformats.org/officeDocument/2006/relationships/image" Target="../media/image47.png"/><Relationship Id="rId16" Type="http://schemas.openxmlformats.org/officeDocument/2006/relationships/image" Target="../media/image521.png"/><Relationship Id="rId1" Type="http://schemas.openxmlformats.org/officeDocument/2006/relationships/slideLayout" Target="../slideLayouts/slideLayout2.xml"/><Relationship Id="rId15" Type="http://schemas.openxmlformats.org/officeDocument/2006/relationships/image" Target="../media/image57.png"/><Relationship Id="rId23" Type="http://schemas.openxmlformats.org/officeDocument/2006/relationships/image" Target="../media/image59.png"/><Relationship Id="rId19" Type="http://schemas.openxmlformats.org/officeDocument/2006/relationships/image" Target="../media/image107.png"/><Relationship Id="rId14" Type="http://schemas.openxmlformats.org/officeDocument/2006/relationships/image" Target="../media/image56.png"/><Relationship Id="rId22" Type="http://schemas.openxmlformats.org/officeDocument/2006/relationships/image" Target="../media/image542.png"/></Relationships>
</file>

<file path=ppt/slides/_rels/slide21.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66.png"/><Relationship Id="rId3" Type="http://schemas.openxmlformats.org/officeDocument/2006/relationships/image" Target="../media/image49.jpg"/><Relationship Id="rId12" Type="http://schemas.openxmlformats.org/officeDocument/2006/relationships/image" Target="../media/image491.png"/><Relationship Id="rId17" Type="http://schemas.openxmlformats.org/officeDocument/2006/relationships/image" Target="../media/image58.png"/><Relationship Id="rId2" Type="http://schemas.openxmlformats.org/officeDocument/2006/relationships/image" Target="../media/image60.png"/><Relationship Id="rId16" Type="http://schemas.openxmlformats.org/officeDocument/2006/relationships/image" Target="../media/image52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65.png"/><Relationship Id="rId15" Type="http://schemas.openxmlformats.org/officeDocument/2006/relationships/image" Target="../media/image57.png"/><Relationship Id="rId19" Type="http://schemas.openxmlformats.org/officeDocument/2006/relationships/image" Target="../media/image541.png"/><Relationship Id="rId4" Type="http://schemas.openxmlformats.org/officeDocument/2006/relationships/image" Target="../media/image64.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52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68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0.png"/><Relationship Id="rId4" Type="http://schemas.openxmlformats.org/officeDocument/2006/relationships/image" Target="../media/image69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4.png"/><Relationship Id="rId7" Type="http://schemas.openxmlformats.org/officeDocument/2006/relationships/image" Target="../media/image720.png"/><Relationship Id="rId12"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8.jpeg"/><Relationship Id="rId11" Type="http://schemas.openxmlformats.org/officeDocument/2006/relationships/image" Target="../media/image76.png"/><Relationship Id="rId5" Type="http://schemas.openxmlformats.org/officeDocument/2006/relationships/image" Target="../media/image441.png"/><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image" Target="../media/image14.png"/><Relationship Id="rId7" Type="http://schemas.openxmlformats.org/officeDocument/2006/relationships/image" Target="../media/image470.png"/><Relationship Id="rId12"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0.png"/><Relationship Id="rId11" Type="http://schemas.openxmlformats.org/officeDocument/2006/relationships/image" Target="../media/image511.png"/><Relationship Id="rId5" Type="http://schemas.openxmlformats.org/officeDocument/2006/relationships/image" Target="../media/image450.png"/><Relationship Id="rId10" Type="http://schemas.openxmlformats.org/officeDocument/2006/relationships/image" Target="../media/image79.png"/><Relationship Id="rId4" Type="http://schemas.openxmlformats.org/officeDocument/2006/relationships/image" Target="../media/image440.png"/><Relationship Id="rId9" Type="http://schemas.openxmlformats.org/officeDocument/2006/relationships/image" Target="../media/image491.png"/></Relationships>
</file>

<file path=ppt/slides/_rels/slide27.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0.png"/><Relationship Id="rId3" Type="http://schemas.openxmlformats.org/officeDocument/2006/relationships/image" Target="../media/image80.png"/><Relationship Id="rId7" Type="http://schemas.openxmlformats.org/officeDocument/2006/relationships/image" Target="../media/image480.png"/><Relationship Id="rId12" Type="http://schemas.openxmlformats.org/officeDocument/2006/relationships/image" Target="../media/image530.png"/><Relationship Id="rId2" Type="http://schemas.openxmlformats.org/officeDocument/2006/relationships/image" Target="../media/image70.png"/><Relationship Id="rId16" Type="http://schemas.openxmlformats.org/officeDocument/2006/relationships/image" Target="../media/image83.png"/><Relationship Id="rId1" Type="http://schemas.openxmlformats.org/officeDocument/2006/relationships/slideLayout" Target="../slideLayouts/slideLayout2.xml"/><Relationship Id="rId11" Type="http://schemas.openxmlformats.org/officeDocument/2006/relationships/image" Target="../media/image520.png"/><Relationship Id="rId15" Type="http://schemas.openxmlformats.org/officeDocument/2006/relationships/image" Target="../media/image82.png"/><Relationship Id="rId10" Type="http://schemas.openxmlformats.org/officeDocument/2006/relationships/image" Target="../media/image510.png"/><Relationship Id="rId9" Type="http://schemas.openxmlformats.org/officeDocument/2006/relationships/image" Target="../media/image500.pn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610.png"/><Relationship Id="rId4" Type="http://schemas.openxmlformats.org/officeDocument/2006/relationships/image" Target="../media/image600.png"/></Relationships>
</file>

<file path=ppt/slides/_rels/slide2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image" Target="../media/image670.png"/><Relationship Id="rId4" Type="http://schemas.openxmlformats.org/officeDocument/2006/relationships/image" Target="../media/image57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860.png"/><Relationship Id="rId7" Type="http://schemas.openxmlformats.org/officeDocument/2006/relationships/image" Target="../media/image91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00.png"/><Relationship Id="rId5" Type="http://schemas.openxmlformats.org/officeDocument/2006/relationships/image" Target="../media/image880.png"/><Relationship Id="rId10" Type="http://schemas.openxmlformats.org/officeDocument/2006/relationships/image" Target="../media/image94.png"/><Relationship Id="rId4" Type="http://schemas.openxmlformats.org/officeDocument/2006/relationships/image" Target="../media/image870.png"/><Relationship Id="rId9" Type="http://schemas.openxmlformats.org/officeDocument/2006/relationships/image" Target="../media/image710.png"/></Relationships>
</file>

<file path=ppt/slides/_rels/slide31.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811.png"/></Relationships>
</file>

<file path=ppt/slides/_rels/slide32.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8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11.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0.png"/><Relationship Id="rId10" Type="http://schemas.openxmlformats.org/officeDocument/2006/relationships/image" Target="../media/image19.png"/><Relationship Id="rId4" Type="http://schemas.openxmlformats.org/officeDocument/2006/relationships/image" Target="../media/image130.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7.png"/><Relationship Id="rId2" Type="http://schemas.openxmlformats.org/officeDocument/2006/relationships/image" Target="../media/image81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電着塗装シミュレーションにおける</a:t>
            </a:r>
            <a:r>
              <a:rPr kumimoji="1" lang="en-US" altLang="ja-JP" dirty="0" smtClean="0"/>
              <a:t/>
            </a:r>
            <a:br>
              <a:rPr kumimoji="1" lang="en-US" altLang="ja-JP" dirty="0" smtClean="0"/>
            </a:br>
            <a:r>
              <a:rPr kumimoji="1" lang="ja-JP" altLang="en-US" dirty="0" smtClean="0"/>
              <a:t>濁りの電気抵抗を考慮した</a:t>
            </a:r>
            <a:r>
              <a:rPr kumimoji="1" lang="en-US" altLang="ja-JP" dirty="0" smtClean="0"/>
              <a:t/>
            </a:r>
            <a:br>
              <a:rPr kumimoji="1" lang="en-US" altLang="ja-JP" dirty="0" smtClean="0"/>
            </a:br>
            <a:r>
              <a:rPr kumimoji="1" lang="ja-JP" altLang="en-US" dirty="0" smtClean="0"/>
              <a:t>塗膜抵抗モデル</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　</a:t>
            </a:r>
            <a:r>
              <a:rPr kumimoji="1" lang="ja-JP" altLang="en-US" u="sng" dirty="0" smtClean="0"/>
              <a:t>志村 彩夏</a:t>
            </a:r>
            <a:r>
              <a:rPr lang="ja-JP" altLang="en-US" dirty="0" smtClean="0"/>
              <a:t>，大西 有希，天谷 </a:t>
            </a:r>
            <a:r>
              <a:rPr lang="ja-JP" altLang="en-US" dirty="0"/>
              <a:t>賢治</a:t>
            </a:r>
            <a:endParaRPr kumimoji="1" lang="en-US" altLang="ja-JP" dirty="0" smtClean="0"/>
          </a:p>
          <a:p>
            <a:r>
              <a:rPr lang="ja-JP" altLang="en-US" dirty="0"/>
              <a:t>東京工業大学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183235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定電圧</a:t>
            </a:r>
            <a:r>
              <a:rPr lang="ja-JP" altLang="en-US" sz="3600" dirty="0"/>
              <a:t>／</a:t>
            </a:r>
            <a:r>
              <a:rPr kumimoji="1" lang="ja-JP" altLang="en-US" sz="3600" dirty="0" smtClean="0"/>
              <a:t>定電流での膜厚成長速度の比較</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sz="2400" dirty="0" smtClean="0"/>
                  <a:t>定電圧および定電流の各条件において，同じ電流密度</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oMath>
                </a14:m>
                <a:r>
                  <a:rPr kumimoji="1" lang="ja-JP" altLang="en-US" sz="2400" dirty="0" smtClean="0"/>
                  <a:t>の</a:t>
                </a:r>
                <a:r>
                  <a:rPr lang="ja-JP" altLang="en-US" sz="2400" dirty="0"/>
                  <a:t>時</a:t>
                </a:r>
                <a:r>
                  <a:rPr kumimoji="1" lang="ja-JP" altLang="en-US" sz="2400" dirty="0" smtClean="0"/>
                  <a:t>の</a:t>
                </a:r>
                <a:r>
                  <a:rPr lang="ja-JP" altLang="en-US" sz="2400" dirty="0" smtClean="0"/>
                  <a:t>膜厚成長速度</a:t>
                </a:r>
                <a14:m>
                  <m:oMath xmlns:m="http://schemas.openxmlformats.org/officeDocument/2006/math">
                    <m:acc>
                      <m:accPr>
                        <m:chr m:val="̇"/>
                        <m:ctrlPr>
                          <a:rPr lang="ja-JP" altLang="en-US" sz="2400" i="1" smtClean="0">
                            <a:latin typeface="Cambria Math" panose="02040503050406030204" pitchFamily="18" charset="0"/>
                          </a:rPr>
                        </m:ctrlPr>
                      </m:accPr>
                      <m:e>
                        <m:r>
                          <a:rPr lang="en-US" altLang="ja-JP" sz="2400" b="0" i="1" smtClean="0">
                            <a:latin typeface="Cambria Math" panose="02040503050406030204" pitchFamily="18" charset="0"/>
                          </a:rPr>
                          <m:t>h</m:t>
                        </m:r>
                      </m:e>
                    </m:acc>
                  </m:oMath>
                </a14:m>
                <a:r>
                  <a:rPr lang="ja-JP" altLang="en-US" sz="2400" dirty="0" smtClean="0"/>
                  <a:t>を比べる．</a:t>
                </a:r>
                <a:endParaRPr lang="en-US" altLang="ja-JP" sz="2400" dirty="0" smtClean="0"/>
              </a:p>
              <a:p>
                <a:pPr marL="0" indent="0">
                  <a:buNone/>
                </a:pPr>
                <a:endParaRPr kumimoji="1" lang="en-US" altLang="ja-JP" sz="2400" dirty="0"/>
              </a:p>
              <a:p>
                <a:pPr marL="0" indent="0">
                  <a:buNone/>
                </a:pPr>
                <a:endParaRPr lang="en-US" altLang="ja-JP" sz="2400" dirty="0" smtClean="0"/>
              </a:p>
              <a:p>
                <a:pPr marL="0" indent="0">
                  <a:buNone/>
                </a:pPr>
                <a:endParaRPr kumimoji="1" lang="en-US" altLang="ja-JP" sz="2400" dirty="0"/>
              </a:p>
              <a:p>
                <a:pPr marL="0" indent="0">
                  <a:buNone/>
                </a:pPr>
                <a:endParaRPr lang="en-US" altLang="ja-JP" sz="2400" dirty="0" smtClean="0"/>
              </a:p>
              <a:p>
                <a:pPr marL="0" indent="0">
                  <a:buNone/>
                </a:pPr>
                <a:endParaRPr kumimoji="1" lang="en-US" altLang="ja-JP" sz="2400" dirty="0"/>
              </a:p>
              <a:p>
                <a:pPr marL="0" indent="0">
                  <a:buNone/>
                </a:pPr>
                <a:endParaRPr lang="en-US" altLang="ja-JP" sz="2400" dirty="0" smtClean="0"/>
              </a:p>
              <a:p>
                <a:pPr marL="0" indent="0">
                  <a:buNone/>
                </a:pPr>
                <a:endParaRPr kumimoji="1" lang="en-US" altLang="ja-JP" sz="2400" dirty="0"/>
              </a:p>
              <a:p>
                <a:pPr marL="0" indent="0" algn="ctr">
                  <a:buNone/>
                </a:pPr>
                <a:r>
                  <a:rPr lang="ja-JP" altLang="en-US" sz="2400" dirty="0"/>
                  <a:t>同じ電流密度かつ同じ膜厚でも，膜厚成長</a:t>
                </a:r>
                <a:r>
                  <a:rPr lang="ja-JP" altLang="en-US" sz="2400" dirty="0" smtClean="0"/>
                  <a:t>速度が異なる．</a:t>
                </a:r>
                <a:r>
                  <a:rPr lang="en-US" altLang="ja-JP" sz="2400" dirty="0" smtClean="0"/>
                  <a:t/>
                </a:r>
                <a:br>
                  <a:rPr lang="en-US" altLang="ja-JP" sz="2400" dirty="0" smtClean="0"/>
                </a:br>
                <a:r>
                  <a:rPr lang="ja-JP" altLang="en-US" sz="2400" dirty="0" smtClean="0">
                    <a:solidFill>
                      <a:schemeClr val="bg1">
                        <a:lumMod val="50000"/>
                      </a:schemeClr>
                    </a:solidFill>
                  </a:rPr>
                  <a:t>しかし，電流密度と膜厚以外にカソードの状態量は見当たらない．</a:t>
                </a:r>
                <a:endParaRPr lang="ja-JP" altLang="en-US" sz="2400" dirty="0">
                  <a:solidFill>
                    <a:schemeClr val="bg1">
                      <a:lumMod val="50000"/>
                    </a:schemeClr>
                  </a:solidFill>
                </a:endParaRPr>
              </a:p>
              <a:p>
                <a:pPr marL="0" indent="0">
                  <a:buNone/>
                </a:pPr>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119" t="-2013" r="-49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10</a:t>
            </a:fld>
            <a:endParaRPr lang="ja-JP" altLang="en-US" dirty="0"/>
          </a:p>
        </p:txBody>
      </p:sp>
      <p:grpSp>
        <p:nvGrpSpPr>
          <p:cNvPr id="6" name="グループ化 5"/>
          <p:cNvGrpSpPr/>
          <p:nvPr/>
        </p:nvGrpSpPr>
        <p:grpSpPr>
          <a:xfrm>
            <a:off x="1575373" y="1484790"/>
            <a:ext cx="6415784" cy="2827867"/>
            <a:chOff x="171888" y="1734402"/>
            <a:chExt cx="6415784" cy="2827867"/>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0000" t="3470" r="13603" b="8964"/>
            <a:stretch/>
          </p:blipFill>
          <p:spPr>
            <a:xfrm>
              <a:off x="916324" y="1734402"/>
              <a:ext cx="4289989" cy="2458650"/>
            </a:xfrm>
            <a:prstGeom prst="rect">
              <a:avLst/>
            </a:prstGeom>
          </p:spPr>
        </p:pic>
        <p:grpSp>
          <p:nvGrpSpPr>
            <p:cNvPr id="8" name="グループ化 7"/>
            <p:cNvGrpSpPr/>
            <p:nvPr/>
          </p:nvGrpSpPr>
          <p:grpSpPr>
            <a:xfrm>
              <a:off x="171888" y="1787117"/>
              <a:ext cx="901209" cy="2122548"/>
              <a:chOff x="-322511" y="931205"/>
              <a:chExt cx="1103151" cy="2198697"/>
            </a:xfrm>
          </p:grpSpPr>
          <p:sp>
            <p:nvSpPr>
              <p:cNvPr id="9" name="テキスト ボックス 8"/>
              <p:cNvSpPr txBox="1"/>
              <p:nvPr/>
            </p:nvSpPr>
            <p:spPr>
              <a:xfrm>
                <a:off x="-53492" y="931205"/>
                <a:ext cx="565114" cy="1668151"/>
              </a:xfrm>
              <a:prstGeom prst="rect">
                <a:avLst/>
              </a:prstGeom>
              <a:noFill/>
            </p:spPr>
            <p:txBody>
              <a:bodyPr vert="eaVert" wrap="none" rtlCol="0">
                <a:spAutoFit/>
              </a:bodyPr>
              <a:lstStyle/>
              <a:p>
                <a:r>
                  <a:rPr kumimoji="1" lang="ja-JP" altLang="en-US" b="1" dirty="0" smtClean="0"/>
                  <a:t>膜厚</a:t>
                </a:r>
                <a:r>
                  <a:rPr lang="ja-JP" altLang="en-US" b="1" dirty="0" smtClean="0"/>
                  <a:t>成長速度</a:t>
                </a:r>
                <a:r>
                  <a:rPr lang="ja-JP" altLang="en-US" b="1" dirty="0"/>
                  <a:t>，</a:t>
                </a:r>
                <a:endParaRPr kumimoji="1" lang="ja-JP" altLang="en-US" b="1" dirty="0"/>
              </a:p>
            </p:txBody>
          </p:sp>
          <mc:AlternateContent xmlns:mc="http://schemas.openxmlformats.org/markup-compatibility/2006" xmlns:a14="http://schemas.microsoft.com/office/drawing/2010/main">
            <mc:Choice Requires="a14">
              <p:sp>
                <p:nvSpPr>
                  <p:cNvPr id="10" name="テキスト ボックス 9"/>
                  <p:cNvSpPr txBox="1"/>
                  <p:nvPr/>
                </p:nvSpPr>
                <p:spPr>
                  <a:xfrm>
                    <a:off x="-322511" y="2443578"/>
                    <a:ext cx="1103151" cy="68632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𝒉</m:t>
                          </m:r>
                        </m:oMath>
                      </m:oMathPara>
                    </a14:m>
                    <a:endParaRPr kumimoji="1" lang="en-US" altLang="ja-JP" b="1" dirty="0" smtClean="0"/>
                  </a:p>
                  <a:p>
                    <a:pPr algn="ctr"/>
                    <a:r>
                      <a:rPr kumimoji="1" lang="en-US" altLang="ja-JP" b="1" dirty="0" smtClean="0"/>
                      <a:t>(</a:t>
                    </a:r>
                    <a14:m>
                      <m:oMath xmlns:m="http://schemas.openxmlformats.org/officeDocument/2006/math">
                        <m:r>
                          <a:rPr kumimoji="1" lang="ja-JP" altLang="en-US" b="1" i="0" smtClean="0">
                            <a:latin typeface="Cambria Math"/>
                          </a:rPr>
                          <m:t>𝛍</m:t>
                        </m:r>
                        <m:r>
                          <a:rPr kumimoji="1" lang="en-US" altLang="ja-JP" b="1" i="0" smtClean="0">
                            <a:latin typeface="Cambria Math"/>
                          </a:rPr>
                          <m:t>𝐦</m:t>
                        </m:r>
                        <m:r>
                          <a:rPr kumimoji="1" lang="en-US" altLang="ja-JP" b="1" i="0" smtClean="0">
                            <a:latin typeface="Cambria Math" panose="02040503050406030204" pitchFamily="18" charset="0"/>
                          </a:rPr>
                          <m:t>/</m:t>
                        </m:r>
                        <m:r>
                          <a:rPr kumimoji="1" lang="en-US" altLang="ja-JP" b="1" i="0" smtClean="0">
                            <a:latin typeface="Cambria Math" panose="02040503050406030204" pitchFamily="18" charset="0"/>
                          </a:rPr>
                          <m:t>𝐬</m:t>
                        </m:r>
                      </m:oMath>
                    </a14:m>
                    <a:r>
                      <a:rPr kumimoji="1" lang="en-US" altLang="ja-JP" b="1" dirty="0" smtClean="0"/>
                      <a:t>)</a:t>
                    </a:r>
                    <a:endParaRPr kumimoji="1" lang="ja-JP" altLang="en-US" b="1"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22511" y="2443578"/>
                    <a:ext cx="1103151" cy="686324"/>
                  </a:xfrm>
                  <a:prstGeom prst="rect">
                    <a:avLst/>
                  </a:prstGeom>
                  <a:blipFill rotWithShape="0">
                    <a:blip r:embed="rId4"/>
                    <a:stretch>
                      <a:fillRect l="-5405" r="-6757" b="-1018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1" name="テキスト ボックス 10"/>
                <p:cNvSpPr txBox="1"/>
                <p:nvPr/>
              </p:nvSpPr>
              <p:spPr>
                <a:xfrm>
                  <a:off x="2520075" y="4186653"/>
                  <a:ext cx="1457450" cy="375616"/>
                </a:xfrm>
                <a:prstGeom prst="rect">
                  <a:avLst/>
                </a:prstGeom>
                <a:noFill/>
              </p:spPr>
              <p:txBody>
                <a:bodyPr wrap="none" rtlCol="0">
                  <a:spAutoFit/>
                </a:bodyPr>
                <a:lstStyle/>
                <a:p>
                  <a:r>
                    <a:rPr kumimoji="1" lang="ja-JP" altLang="en-US" b="1" dirty="0" smtClean="0"/>
                    <a:t>膜厚</a:t>
                  </a:r>
                  <a14:m>
                    <m:oMath xmlns:m="http://schemas.openxmlformats.org/officeDocument/2006/math">
                      <m:r>
                        <a:rPr kumimoji="1" lang="en-US" altLang="ja-JP" b="1" i="1" smtClean="0">
                          <a:latin typeface="Cambria Math"/>
                        </a:rPr>
                        <m:t>(</m:t>
                      </m:r>
                      <m:acc>
                        <m:accPr>
                          <m:chr m:val="̅"/>
                          <m:ctrlPr>
                            <a:rPr kumimoji="1" lang="en-US" altLang="ja-JP" b="1" i="1" smtClean="0">
                              <a:latin typeface="Cambria Math" panose="02040503050406030204" pitchFamily="18" charset="0"/>
                            </a:rPr>
                          </m:ctrlPr>
                        </m:accPr>
                        <m:e>
                          <m:r>
                            <a:rPr kumimoji="1" lang="en-US" altLang="ja-JP" b="1" i="1" smtClean="0">
                              <a:latin typeface="Cambria Math" panose="02040503050406030204" pitchFamily="18" charset="0"/>
                            </a:rPr>
                            <m:t>𝒉</m:t>
                          </m:r>
                        </m:e>
                      </m:acc>
                      <m:r>
                        <a:rPr kumimoji="1" lang="en-US" altLang="ja-JP" b="1" i="1" smtClean="0">
                          <a:latin typeface="Cambria Math"/>
                        </a:rPr>
                        <m:t>)</m:t>
                      </m:r>
                    </m:oMath>
                  </a14:m>
                  <a:r>
                    <a:rPr kumimoji="1" lang="en-US" altLang="ja-JP" b="1" dirty="0" smtClean="0"/>
                    <a:t>[</a:t>
                  </a:r>
                  <a:r>
                    <a:rPr lang="en-US" altLang="ja-JP" b="1" dirty="0" smtClean="0">
                      <a:latin typeface="Cambria Math" panose="02040503050406030204" pitchFamily="18" charset="0"/>
                    </a:rPr>
                    <a:t>μm</a:t>
                  </a:r>
                  <a:r>
                    <a:rPr kumimoji="1" lang="en-US" altLang="ja-JP" b="1" dirty="0" smtClean="0"/>
                    <a:t>]</a:t>
                  </a:r>
                  <a:endParaRPr kumimoji="1" lang="ja-JP" altLang="en-US" b="1"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520075" y="4186653"/>
                  <a:ext cx="1457450" cy="375616"/>
                </a:xfrm>
                <a:prstGeom prst="rect">
                  <a:avLst/>
                </a:prstGeom>
                <a:blipFill rotWithShape="0">
                  <a:blip r:embed="rId5"/>
                  <a:stretch>
                    <a:fillRect l="-3766" t="-11475" r="-3766" b="-26230"/>
                  </a:stretch>
                </a:blipFill>
              </p:spPr>
              <p:txBody>
                <a:bodyPr/>
                <a:lstStyle/>
                <a:p>
                  <a:r>
                    <a:rPr lang="ja-JP" altLang="en-US">
                      <a:noFill/>
                    </a:rPr>
                    <a:t> </a:t>
                  </a:r>
                </a:p>
              </p:txBody>
            </p:sp>
          </mc:Fallback>
        </mc:AlternateContent>
        <p:grpSp>
          <p:nvGrpSpPr>
            <p:cNvPr id="12" name="グループ化 11"/>
            <p:cNvGrpSpPr/>
            <p:nvPr/>
          </p:nvGrpSpPr>
          <p:grpSpPr>
            <a:xfrm>
              <a:off x="5218595" y="1874931"/>
              <a:ext cx="1369077" cy="641182"/>
              <a:chOff x="2698934" y="3991771"/>
              <a:chExt cx="1369077" cy="641182"/>
            </a:xfrm>
          </p:grpSpPr>
          <p:cxnSp>
            <p:nvCxnSpPr>
              <p:cNvPr id="13" name="直線コネクタ 12"/>
              <p:cNvCxnSpPr/>
              <p:nvPr/>
            </p:nvCxnSpPr>
            <p:spPr>
              <a:xfrm>
                <a:off x="2698934" y="4194000"/>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838979" y="4466792"/>
                <a:ext cx="157636"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190848" y="3991771"/>
                <a:ext cx="877163" cy="369332"/>
              </a:xfrm>
              <a:prstGeom prst="rect">
                <a:avLst/>
              </a:prstGeom>
              <a:noFill/>
            </p:spPr>
            <p:txBody>
              <a:bodyPr wrap="none" rtlCol="0">
                <a:spAutoFit/>
              </a:bodyPr>
              <a:lstStyle/>
              <a:p>
                <a:r>
                  <a:rPr lang="ja-JP" altLang="en-US" dirty="0"/>
                  <a:t>定電流</a:t>
                </a:r>
                <a:endParaRPr kumimoji="1" lang="ja-JP" altLang="en-US" dirty="0"/>
              </a:p>
            </p:txBody>
          </p:sp>
          <p:sp>
            <p:nvSpPr>
              <p:cNvPr id="16" name="テキスト ボックス 15"/>
              <p:cNvSpPr txBox="1"/>
              <p:nvPr/>
            </p:nvSpPr>
            <p:spPr>
              <a:xfrm>
                <a:off x="3190848" y="4263621"/>
                <a:ext cx="877163" cy="369332"/>
              </a:xfrm>
              <a:prstGeom prst="rect">
                <a:avLst/>
              </a:prstGeom>
              <a:noFill/>
            </p:spPr>
            <p:txBody>
              <a:bodyPr wrap="none" rtlCol="0">
                <a:spAutoFit/>
              </a:bodyPr>
              <a:lstStyle/>
              <a:p>
                <a:r>
                  <a:rPr lang="ja-JP" altLang="en-US" dirty="0"/>
                  <a:t>定電圧</a:t>
                </a:r>
                <a:endParaRPr kumimoji="1" lang="ja-JP" altLang="en-US" dirty="0"/>
              </a:p>
            </p:txBody>
          </p:sp>
        </p:grpSp>
      </p:grpSp>
      <p:sp>
        <p:nvSpPr>
          <p:cNvPr id="18" name="コンテンツ プレースホルダー 2"/>
          <p:cNvSpPr txBox="1">
            <a:spLocks/>
          </p:cNvSpPr>
          <p:nvPr/>
        </p:nvSpPr>
        <p:spPr bwMode="auto">
          <a:xfrm>
            <a:off x="6646193" y="2836102"/>
            <a:ext cx="2462971" cy="1266341"/>
          </a:xfrm>
          <a:prstGeom prst="rect">
            <a:avLst/>
          </a:prstGeom>
          <a:solidFill>
            <a:schemeClr val="bg1">
              <a:lumMod val="85000"/>
            </a:schemeClr>
          </a:solidFill>
          <a:ln>
            <a:noFill/>
          </a:ln>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000" dirty="0" smtClean="0">
                <a:solidFill>
                  <a:srgbClr val="FF0000"/>
                </a:solidFill>
              </a:rPr>
              <a:t>定電流電着</a:t>
            </a:r>
            <a:r>
              <a:rPr lang="ja-JP" altLang="en-US" sz="2000" dirty="0" smtClean="0"/>
              <a:t>は</a:t>
            </a:r>
            <a:r>
              <a:rPr lang="en-US" altLang="ja-JP" sz="2000" dirty="0" smtClean="0"/>
              <a:t/>
            </a:r>
            <a:br>
              <a:rPr lang="en-US" altLang="ja-JP" sz="2000" dirty="0" smtClean="0"/>
            </a:br>
            <a:r>
              <a:rPr lang="ja-JP" altLang="en-US" sz="2000" dirty="0" smtClean="0">
                <a:solidFill>
                  <a:srgbClr val="00B050"/>
                </a:solidFill>
              </a:rPr>
              <a:t>定電圧</a:t>
            </a:r>
            <a:r>
              <a:rPr lang="ja-JP" altLang="en-US" sz="2000" dirty="0">
                <a:solidFill>
                  <a:srgbClr val="00B050"/>
                </a:solidFill>
              </a:rPr>
              <a:t>電着</a:t>
            </a:r>
            <a:r>
              <a:rPr lang="ja-JP" altLang="en-US" sz="2000" dirty="0"/>
              <a:t>の</a:t>
            </a:r>
            <a:r>
              <a:rPr lang="en-US" altLang="ja-JP" sz="2000" dirty="0"/>
              <a:t/>
            </a:r>
            <a:br>
              <a:rPr lang="en-US" altLang="ja-JP" sz="2000" dirty="0"/>
            </a:br>
            <a:r>
              <a:rPr lang="ja-JP" altLang="en-US" sz="2000" dirty="0" smtClean="0"/>
              <a:t>１～数倍ほど速く</a:t>
            </a:r>
            <a:r>
              <a:rPr lang="en-US" altLang="ja-JP" sz="2000" dirty="0" smtClean="0"/>
              <a:t/>
            </a:r>
            <a:br>
              <a:rPr lang="en-US" altLang="ja-JP" sz="2000" dirty="0" smtClean="0"/>
            </a:br>
            <a:r>
              <a:rPr lang="ja-JP" altLang="en-US" sz="2000" dirty="0" smtClean="0"/>
              <a:t>膜</a:t>
            </a:r>
            <a:r>
              <a:rPr lang="ja-JP" altLang="en-US" sz="2000" dirty="0"/>
              <a:t>厚が成長している</a:t>
            </a:r>
            <a:r>
              <a:rPr lang="ja-JP" altLang="en-US" sz="2000" dirty="0" smtClean="0"/>
              <a:t>．</a:t>
            </a:r>
            <a:endParaRPr lang="en-US" altLang="ja-JP" sz="2400" kern="0" dirty="0" smtClean="0"/>
          </a:p>
        </p:txBody>
      </p:sp>
      <mc:AlternateContent xmlns:mc="http://schemas.openxmlformats.org/markup-compatibility/2006" xmlns:a14="http://schemas.microsoft.com/office/drawing/2010/main">
        <mc:Choice Requires="a14">
          <p:sp>
            <p:nvSpPr>
              <p:cNvPr id="19" name="テキスト ボックス 18"/>
              <p:cNvSpPr txBox="1"/>
              <p:nvPr/>
            </p:nvSpPr>
            <p:spPr>
              <a:xfrm>
                <a:off x="63724" y="1475979"/>
                <a:ext cx="1780850" cy="923330"/>
              </a:xfrm>
              <a:prstGeom prst="rect">
                <a:avLst/>
              </a:prstGeom>
              <a:noFill/>
              <a:ln>
                <a:solidFill>
                  <a:schemeClr val="tx1"/>
                </a:solidFill>
              </a:ln>
            </p:spPr>
            <p:txBody>
              <a:bodyPr wrap="square" rtlCol="0">
                <a:spAutoFit/>
              </a:bodyPr>
              <a:lstStyle/>
              <a:p>
                <a:pPr algn="ctr"/>
                <a:r>
                  <a:rPr lang="ja-JP" altLang="en-US" dirty="0" smtClean="0"/>
                  <a:t>カソード</a:t>
                </a:r>
                <a:r>
                  <a:rPr lang="en-US" altLang="ja-JP" dirty="0" smtClean="0"/>
                  <a:t/>
                </a:r>
                <a:br>
                  <a:rPr lang="en-US" altLang="ja-JP" dirty="0" smtClean="0"/>
                </a:br>
                <a:r>
                  <a:rPr lang="ja-JP" altLang="en-US" dirty="0" smtClean="0"/>
                  <a:t>電流密度</a:t>
                </a:r>
                <a:r>
                  <a:rPr lang="en-US" altLang="ja-JP" dirty="0" smtClean="0"/>
                  <a:t/>
                </a:r>
                <a:br>
                  <a:rPr lang="en-US" altLang="ja-JP" dirty="0" smtClean="0"/>
                </a:b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r>
                        <a:rPr kumimoji="1" lang="en-US" altLang="ja-JP" b="0" i="1" smtClean="0">
                          <a:latin typeface="Cambria Math" panose="02040503050406030204" pitchFamily="18" charset="0"/>
                        </a:rPr>
                        <m:t>=4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m:oMathPara>
                </a14:m>
                <a:endParaRPr kumimoji="1" lang="ja-JP" altLang="en-US" dirty="0" smtClean="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63724" y="1475979"/>
                <a:ext cx="1780850" cy="923330"/>
              </a:xfrm>
              <a:prstGeom prst="rect">
                <a:avLst/>
              </a:prstGeom>
              <a:blipFill rotWithShape="0">
                <a:blip r:embed="rId6"/>
                <a:stretch>
                  <a:fillRect t="-2597" b="-5195"/>
                </a:stretch>
              </a:blipFill>
              <a:ln>
                <a:solidFill>
                  <a:schemeClr val="tx1"/>
                </a:solidFill>
              </a:ln>
            </p:spPr>
            <p:txBody>
              <a:bodyPr/>
              <a:lstStyle/>
              <a:p>
                <a:r>
                  <a:rPr lang="ja-JP" altLang="en-US">
                    <a:noFill/>
                  </a:rPr>
                  <a:t> </a:t>
                </a:r>
              </a:p>
            </p:txBody>
          </p:sp>
        </mc:Fallback>
      </mc:AlternateContent>
      <p:sp>
        <p:nvSpPr>
          <p:cNvPr id="20" name="右矢印 19"/>
          <p:cNvSpPr/>
          <p:nvPr/>
        </p:nvSpPr>
        <p:spPr>
          <a:xfrm>
            <a:off x="322218" y="5397068"/>
            <a:ext cx="870856" cy="39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64327" y="5362179"/>
            <a:ext cx="6601487" cy="461665"/>
          </a:xfrm>
          <a:prstGeom prst="rect">
            <a:avLst/>
          </a:prstGeom>
          <a:solidFill>
            <a:schemeClr val="accent1"/>
          </a:solidFill>
        </p:spPr>
        <p:txBody>
          <a:bodyPr wrap="none" rtlCol="0">
            <a:spAutoFit/>
          </a:bodyPr>
          <a:lstStyle/>
          <a:p>
            <a:pPr algn="ctr"/>
            <a:r>
              <a:rPr kumimoji="1" lang="ja-JP" altLang="en-US" sz="2400" dirty="0" smtClean="0"/>
              <a:t>析出効率が何らかの「</a:t>
            </a:r>
            <a:r>
              <a:rPr kumimoji="1" lang="ja-JP" altLang="en-US" sz="2400" dirty="0" smtClean="0">
                <a:solidFill>
                  <a:srgbClr val="7030A0"/>
                </a:solidFill>
              </a:rPr>
              <a:t>履歴依存性</a:t>
            </a:r>
            <a:r>
              <a:rPr kumimoji="1" lang="ja-JP" altLang="en-US" sz="2400" dirty="0" smtClean="0"/>
              <a:t>」を持っている．</a:t>
            </a:r>
            <a:endParaRPr kumimoji="1" lang="ja-JP" altLang="en-US" sz="2400" dirty="0"/>
          </a:p>
        </p:txBody>
      </p:sp>
      <p:sp>
        <p:nvSpPr>
          <p:cNvPr id="22" name="テキスト ボックス 21"/>
          <p:cNvSpPr txBox="1"/>
          <p:nvPr/>
        </p:nvSpPr>
        <p:spPr>
          <a:xfrm>
            <a:off x="7865814" y="5362179"/>
            <a:ext cx="1010213" cy="461665"/>
          </a:xfrm>
          <a:prstGeom prst="rect">
            <a:avLst/>
          </a:prstGeom>
          <a:solidFill>
            <a:schemeClr val="tx1"/>
          </a:solidFill>
        </p:spPr>
        <p:txBody>
          <a:bodyPr wrap="none" rtlCol="0">
            <a:spAutoFit/>
          </a:bodyPr>
          <a:lstStyle/>
          <a:p>
            <a:r>
              <a:rPr lang="ja-JP" altLang="en-US" sz="2400" dirty="0">
                <a:solidFill>
                  <a:schemeClr val="bg1"/>
                </a:solidFill>
              </a:rPr>
              <a:t>知見</a:t>
            </a:r>
            <a:r>
              <a:rPr lang="ja-JP" altLang="en-US" sz="2400" dirty="0" smtClean="0">
                <a:solidFill>
                  <a:schemeClr val="bg1"/>
                </a:solidFill>
              </a:rPr>
              <a:t>２</a:t>
            </a:r>
            <a:endParaRPr kumimoji="1" lang="ja-JP" altLang="en-US" sz="2400" dirty="0">
              <a:solidFill>
                <a:schemeClr val="bg1"/>
              </a:solidFill>
            </a:endParaRPr>
          </a:p>
        </p:txBody>
      </p:sp>
      <p:sp>
        <p:nvSpPr>
          <p:cNvPr id="7" name="テキスト ボックス 6"/>
          <p:cNvSpPr txBox="1"/>
          <p:nvPr/>
        </p:nvSpPr>
        <p:spPr>
          <a:xfrm>
            <a:off x="1875638" y="2844340"/>
            <a:ext cx="300082" cy="369332"/>
          </a:xfrm>
          <a:prstGeom prst="rect">
            <a:avLst/>
          </a:prstGeom>
          <a:noFill/>
        </p:spPr>
        <p:txBody>
          <a:bodyPr wrap="square" rtlCol="0">
            <a:spAutoFit/>
          </a:bodyPr>
          <a:lstStyle/>
          <a:p>
            <a:r>
              <a:rPr lang="ja-JP" altLang="en-US" dirty="0" smtClean="0"/>
              <a:t>・</a:t>
            </a:r>
            <a:endParaRPr kumimoji="1" lang="ja-JP" altLang="en-US" dirty="0"/>
          </a:p>
        </p:txBody>
      </p:sp>
    </p:spTree>
    <p:extLst>
      <p:ext uri="{BB962C8B-B14F-4D97-AF65-F5344CB8AC3E}">
        <p14:creationId xmlns:p14="http://schemas.microsoft.com/office/powerpoint/2010/main" val="1063024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履歴依存性が生じる要因</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lgn="ctr">
                  <a:buNone/>
                </a:pPr>
                <a:r>
                  <a:rPr kumimoji="1" lang="ja-JP" altLang="en-US" sz="2400" dirty="0" smtClean="0"/>
                  <a:t>本研究では</a:t>
                </a:r>
                <a:r>
                  <a:rPr kumimoji="1" lang="ja-JP" altLang="en-US" sz="2400" dirty="0" smtClean="0">
                    <a:solidFill>
                      <a:srgbClr val="00B050"/>
                    </a:solidFill>
                  </a:rPr>
                  <a:t>析出開始時のカソード電流密度（</a:t>
                </a:r>
                <a14:m>
                  <m:oMath xmlns:m="http://schemas.openxmlformats.org/officeDocument/2006/math">
                    <m:sSub>
                      <m:sSubPr>
                        <m:ctrlPr>
                          <a:rPr kumimoji="1" lang="en-US" altLang="ja-JP" sz="2400" b="0" i="1" smtClean="0">
                            <a:solidFill>
                              <a:srgbClr val="00B050"/>
                            </a:solidFill>
                            <a:latin typeface="Cambria Math" panose="02040503050406030204" pitchFamily="18" charset="0"/>
                          </a:rPr>
                        </m:ctrlPr>
                      </m:sSubPr>
                      <m:e>
                        <m:r>
                          <a:rPr kumimoji="1" lang="en-US" altLang="ja-JP" sz="2400" b="0" i="1" smtClean="0">
                            <a:solidFill>
                              <a:srgbClr val="00B050"/>
                            </a:solidFill>
                            <a:latin typeface="Cambria Math" panose="02040503050406030204" pitchFamily="18" charset="0"/>
                          </a:rPr>
                          <m:t>𝑗</m:t>
                        </m:r>
                      </m:e>
                      <m:sub>
                        <m:r>
                          <m:rPr>
                            <m:sty m:val="p"/>
                          </m:rPr>
                          <a:rPr kumimoji="1" lang="en-US" altLang="ja-JP" sz="2400" b="0" i="0" smtClean="0">
                            <a:solidFill>
                              <a:srgbClr val="00B050"/>
                            </a:solidFill>
                            <a:latin typeface="Cambria Math" panose="02040503050406030204" pitchFamily="18" charset="0"/>
                          </a:rPr>
                          <m:t>catini</m:t>
                        </m:r>
                      </m:sub>
                    </m:sSub>
                  </m:oMath>
                </a14:m>
                <a:r>
                  <a:rPr kumimoji="1" lang="ja-JP" altLang="en-US" sz="2400" dirty="0" smtClean="0">
                    <a:solidFill>
                      <a:srgbClr val="00B050"/>
                    </a:solidFill>
                  </a:rPr>
                  <a:t>）</a:t>
                </a:r>
                <a:r>
                  <a:rPr kumimoji="1" lang="ja-JP" altLang="en-US" sz="2400" dirty="0" smtClean="0"/>
                  <a:t>に着目．</a:t>
                </a:r>
                <a:r>
                  <a:rPr lang="en-US" altLang="ja-JP" sz="2400" dirty="0"/>
                  <a:t/>
                </a:r>
                <a:br>
                  <a:rPr lang="en-US" altLang="ja-JP" sz="2400" dirty="0"/>
                </a:br>
                <a:r>
                  <a:rPr lang="ja-JP" altLang="en-US" sz="2400" dirty="0" smtClean="0"/>
                  <a:t>（∵ </a:t>
                </a:r>
                <a14:m>
                  <m:oMath xmlns:m="http://schemas.openxmlformats.org/officeDocument/2006/math">
                    <m:sSub>
                      <m:sSubPr>
                        <m:ctrlPr>
                          <a:rPr lang="en-US" altLang="ja-JP" sz="2400" i="1" smtClean="0">
                            <a:solidFill>
                              <a:srgbClr val="00B050"/>
                            </a:solidFill>
                            <a:latin typeface="Cambria Math" panose="02040503050406030204" pitchFamily="18" charset="0"/>
                          </a:rPr>
                        </m:ctrlPr>
                      </m:sSubPr>
                      <m:e>
                        <m:r>
                          <a:rPr lang="en-US" altLang="ja-JP" sz="2400" i="1">
                            <a:solidFill>
                              <a:srgbClr val="00B050"/>
                            </a:solidFill>
                            <a:latin typeface="Cambria Math" panose="02040503050406030204" pitchFamily="18" charset="0"/>
                          </a:rPr>
                          <m:t>𝑗</m:t>
                        </m:r>
                      </m:e>
                      <m:sub>
                        <m:r>
                          <m:rPr>
                            <m:sty m:val="p"/>
                          </m:rPr>
                          <a:rPr lang="en-US" altLang="ja-JP" sz="2400">
                            <a:solidFill>
                              <a:srgbClr val="00B050"/>
                            </a:solidFill>
                            <a:latin typeface="Cambria Math" panose="02040503050406030204" pitchFamily="18" charset="0"/>
                          </a:rPr>
                          <m:t>catini</m:t>
                        </m:r>
                      </m:sub>
                    </m:sSub>
                  </m:oMath>
                </a14:m>
                <a:r>
                  <a:rPr lang="ja-JP" altLang="en-US" sz="2400" dirty="0"/>
                  <a:t>は塗膜の表面</a:t>
                </a:r>
                <a:r>
                  <a:rPr lang="ja-JP" altLang="en-US" sz="2400" dirty="0" smtClean="0"/>
                  <a:t>状態（肌質）を決定づけるから．）</a:t>
                </a:r>
                <a:endParaRPr lang="en-US" altLang="ja-JP" sz="2400" dirty="0"/>
              </a:p>
              <a:p>
                <a:pPr marL="0" indent="0" algn="ctr">
                  <a:buNone/>
                </a:pPr>
                <a:r>
                  <a:rPr kumimoji="1" lang="en-US" altLang="ja-JP" sz="2400" dirty="0" smtClean="0"/>
                  <a:t/>
                </a:r>
                <a:br>
                  <a:rPr kumimoji="1" lang="en-US" altLang="ja-JP" sz="2400" dirty="0" smtClean="0"/>
                </a:br>
                <a:endParaRPr kumimoji="1" lang="en-US" altLang="ja-JP" sz="2400" dirty="0" smtClean="0"/>
              </a:p>
              <a:p>
                <a:pPr>
                  <a:buFont typeface="Arial" panose="020B0604020202020204" pitchFamily="34" charset="0"/>
                  <a:buChar char="•"/>
                </a:pPr>
                <a:endParaRPr lang="en-US" altLang="ja-JP" sz="2000" dirty="0" smtClean="0"/>
              </a:p>
              <a:p>
                <a:pPr>
                  <a:buFont typeface="Arial" panose="020B0604020202020204" pitchFamily="34" charset="0"/>
                  <a:buChar char="•"/>
                </a:pPr>
                <a:endParaRPr lang="en-US" altLang="ja-JP" sz="2400" dirty="0"/>
              </a:p>
              <a:p>
                <a:pPr>
                  <a:buFont typeface="Arial" panose="020B0604020202020204" pitchFamily="34" charset="0"/>
                  <a:buChar char="•"/>
                </a:pPr>
                <a:endParaRPr lang="en-US" altLang="ja-JP" sz="2400" dirty="0" smtClean="0"/>
              </a:p>
              <a:p>
                <a:pPr>
                  <a:buFont typeface="Arial" panose="020B0604020202020204" pitchFamily="34" charset="0"/>
                  <a:buChar char="•"/>
                </a:pPr>
                <a:endParaRPr lang="en-US" altLang="ja-JP" sz="2400" dirty="0"/>
              </a:p>
              <a:p>
                <a:pPr>
                  <a:buFont typeface="Arial" panose="020B0604020202020204" pitchFamily="34" charset="0"/>
                  <a:buChar char="•"/>
                </a:pPr>
                <a:endParaRPr lang="en-US" altLang="ja-JP" sz="2400" dirty="0" smtClean="0"/>
              </a:p>
              <a:p>
                <a:pPr>
                  <a:buFont typeface="Arial" panose="020B0604020202020204" pitchFamily="34" charset="0"/>
                  <a:buChar char="•"/>
                </a:pPr>
                <a:endParaRPr lang="en-US" altLang="ja-JP" sz="2400" dirty="0"/>
              </a:p>
              <a:p>
                <a:pPr>
                  <a:buFont typeface="Arial" panose="020B0604020202020204" pitchFamily="34" charset="0"/>
                  <a:buChar char="•"/>
                </a:pPr>
                <a:endParaRPr lang="en-US" altLang="ja-JP" sz="2400" dirty="0" smtClean="0"/>
              </a:p>
              <a:p>
                <a:pPr>
                  <a:buFont typeface="Arial" panose="020B0604020202020204" pitchFamily="34" charset="0"/>
                  <a:buChar char="•"/>
                </a:pPr>
                <a:endParaRPr lang="en-US" altLang="ja-JP" sz="2400" dirty="0"/>
              </a:p>
              <a:p>
                <a:pPr marL="0" indent="0" algn="ctr">
                  <a:buNone/>
                </a:pPr>
                <a:r>
                  <a:rPr lang="ja-JP" altLang="en-US" sz="600" dirty="0" smtClean="0">
                    <a:solidFill>
                      <a:srgbClr val="FF0000"/>
                    </a:solidFill>
                  </a:rPr>
                  <a:t>　</a:t>
                </a:r>
                <a:endParaRPr lang="en-US" altLang="ja-JP" sz="2400" dirty="0" smtClean="0">
                  <a:solidFill>
                    <a:srgbClr val="FF0000"/>
                  </a:solidFill>
                </a:endParaRPr>
              </a:p>
              <a:p>
                <a:pPr marL="0" indent="0">
                  <a:buNone/>
                </a:pP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t="-201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11</a:t>
            </a:fld>
            <a:endParaRPr lang="ja-JP" altLang="en-US"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7299" t="22085" r="36078" b="10884"/>
          <a:stretch/>
        </p:blipFill>
        <p:spPr>
          <a:xfrm>
            <a:off x="908111" y="1360250"/>
            <a:ext cx="3463591" cy="2543183"/>
          </a:xfrm>
          <a:prstGeom prst="rect">
            <a:avLst/>
          </a:prstGeom>
        </p:spPr>
      </p:pic>
      <p:sp>
        <p:nvSpPr>
          <p:cNvPr id="9" name="テキスト ボックス 8"/>
          <p:cNvSpPr txBox="1"/>
          <p:nvPr/>
        </p:nvSpPr>
        <p:spPr>
          <a:xfrm>
            <a:off x="2433669" y="1497836"/>
            <a:ext cx="877163" cy="369332"/>
          </a:xfrm>
          <a:prstGeom prst="rect">
            <a:avLst/>
          </a:prstGeom>
          <a:noFill/>
        </p:spPr>
        <p:txBody>
          <a:bodyPr wrap="none" rtlCol="0">
            <a:spAutoFit/>
          </a:bodyPr>
          <a:lstStyle/>
          <a:p>
            <a:r>
              <a:rPr kumimoji="1" lang="ja-JP" altLang="en-US" dirty="0" smtClean="0"/>
              <a:t>定電圧</a:t>
            </a:r>
            <a:endParaRPr kumimoji="1" lang="ja-JP" altLang="en-US" dirty="0"/>
          </a:p>
        </p:txBody>
      </p:sp>
      <p:sp>
        <p:nvSpPr>
          <p:cNvPr id="23" name="円/楕円 22"/>
          <p:cNvSpPr/>
          <p:nvPr/>
        </p:nvSpPr>
        <p:spPr>
          <a:xfrm>
            <a:off x="1135060" y="1360250"/>
            <a:ext cx="336689" cy="3766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73896" y="1710734"/>
            <a:ext cx="915572" cy="1728700"/>
            <a:chOff x="4543494" y="1213607"/>
            <a:chExt cx="915572" cy="1728700"/>
          </a:xfrm>
        </p:grpSpPr>
        <p:sp>
          <p:nvSpPr>
            <p:cNvPr id="26" name="テキスト ボックス 25"/>
            <p:cNvSpPr txBox="1"/>
            <p:nvPr/>
          </p:nvSpPr>
          <p:spPr>
            <a:xfrm>
              <a:off x="4607488" y="1213607"/>
              <a:ext cx="738664" cy="1155124"/>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4543494" y="2289756"/>
                  <a:ext cx="91557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43494" y="2289756"/>
                  <a:ext cx="915572" cy="652551"/>
                </a:xfrm>
                <a:prstGeom prst="rect">
                  <a:avLst/>
                </a:prstGeom>
                <a:blipFill rotWithShape="0">
                  <a:blip r:embed="rId4"/>
                  <a:stretch>
                    <a:fillRect l="-6000" r="-6667" b="-1215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9" name="テキスト ボックス 28"/>
              <p:cNvSpPr txBox="1"/>
              <p:nvPr/>
            </p:nvSpPr>
            <p:spPr>
              <a:xfrm>
                <a:off x="2272569" y="3765994"/>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272569" y="3765994"/>
                <a:ext cx="1200970" cy="369332"/>
              </a:xfrm>
              <a:prstGeom prst="rect">
                <a:avLst/>
              </a:prstGeom>
              <a:blipFill rotWithShape="0">
                <a:blip r:embed="rId5"/>
                <a:stretch>
                  <a:fillRect l="-4569" t="-13333" r="-4569" b="-26667"/>
                </a:stretch>
              </a:blipFill>
            </p:spPr>
            <p:txBody>
              <a:bodyPr/>
              <a:lstStyle/>
              <a:p>
                <a:r>
                  <a:rPr lang="ja-JP" altLang="en-US">
                    <a:noFill/>
                  </a:rPr>
                  <a:t> </a:t>
                </a:r>
              </a:p>
            </p:txBody>
          </p:sp>
        </mc:Fallback>
      </mc:AlternateContent>
      <p:grpSp>
        <p:nvGrpSpPr>
          <p:cNvPr id="41" name="グループ化 40"/>
          <p:cNvGrpSpPr/>
          <p:nvPr/>
        </p:nvGrpSpPr>
        <p:grpSpPr>
          <a:xfrm>
            <a:off x="3286427" y="1517659"/>
            <a:ext cx="980773" cy="1638515"/>
            <a:chOff x="4147018" y="1206285"/>
            <a:chExt cx="980773" cy="1638515"/>
          </a:xfrm>
        </p:grpSpPr>
        <p:sp>
          <p:nvSpPr>
            <p:cNvPr id="10" name="正方形/長方形 9"/>
            <p:cNvSpPr/>
            <p:nvPr/>
          </p:nvSpPr>
          <p:spPr>
            <a:xfrm flipH="1">
              <a:off x="4488884" y="1206285"/>
              <a:ext cx="638907" cy="163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en-US" altLang="ja-JP" dirty="0" smtClean="0">
                  <a:solidFill>
                    <a:schemeClr val="tx1"/>
                  </a:solidFill>
                </a:rPr>
                <a:t>250 V</a:t>
              </a:r>
            </a:p>
            <a:p>
              <a:pPr algn="r"/>
              <a:r>
                <a:rPr kumimoji="1" lang="en-US" altLang="ja-JP" dirty="0" smtClean="0">
                  <a:solidFill>
                    <a:schemeClr val="tx1"/>
                  </a:solidFill>
                </a:rPr>
                <a:t>200 V</a:t>
              </a:r>
            </a:p>
            <a:p>
              <a:pPr algn="r"/>
              <a:r>
                <a:rPr lang="en-US" altLang="ja-JP" dirty="0" smtClean="0">
                  <a:solidFill>
                    <a:schemeClr val="tx1"/>
                  </a:solidFill>
                </a:rPr>
                <a:t>150 V</a:t>
              </a:r>
            </a:p>
            <a:p>
              <a:pPr algn="r"/>
              <a:r>
                <a:rPr kumimoji="1" lang="en-US" altLang="ja-JP" dirty="0" smtClean="0">
                  <a:solidFill>
                    <a:schemeClr val="tx1"/>
                  </a:solidFill>
                </a:rPr>
                <a:t>100 V</a:t>
              </a:r>
            </a:p>
            <a:p>
              <a:pPr algn="r"/>
              <a:r>
                <a:rPr lang="en-US" altLang="ja-JP" dirty="0" smtClean="0">
                  <a:solidFill>
                    <a:schemeClr val="tx1"/>
                  </a:solidFill>
                </a:rPr>
                <a:t>50 V</a:t>
              </a:r>
            </a:p>
            <a:p>
              <a:pPr algn="r"/>
              <a:r>
                <a:rPr kumimoji="1" lang="en-US" altLang="ja-JP" dirty="0" smtClean="0">
                  <a:solidFill>
                    <a:schemeClr val="tx1"/>
                  </a:solidFill>
                </a:rPr>
                <a:t>30 V</a:t>
              </a:r>
              <a:endParaRPr kumimoji="1" lang="ja-JP" altLang="en-US" dirty="0">
                <a:solidFill>
                  <a:schemeClr val="tx1"/>
                </a:solidFill>
              </a:endParaRPr>
            </a:p>
          </p:txBody>
        </p:sp>
        <p:cxnSp>
          <p:nvCxnSpPr>
            <p:cNvPr id="31" name="直線コネクタ 30"/>
            <p:cNvCxnSpPr/>
            <p:nvPr/>
          </p:nvCxnSpPr>
          <p:spPr>
            <a:xfrm flipH="1" flipV="1">
              <a:off x="4147018" y="1924123"/>
              <a:ext cx="326134" cy="5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4147018" y="2200648"/>
              <a:ext cx="326134" cy="58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147018" y="2449269"/>
              <a:ext cx="326134" cy="586"/>
            </a:xfrm>
            <a:prstGeom prst="line">
              <a:avLst/>
            </a:prstGeom>
            <a:ln w="19050">
              <a:solidFill>
                <a:srgbClr val="C4C4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147018" y="2734556"/>
              <a:ext cx="326134" cy="58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4147018" y="1631743"/>
              <a:ext cx="326134" cy="586"/>
            </a:xfrm>
            <a:prstGeom prst="line">
              <a:avLst/>
            </a:prstGeom>
            <a:ln w="19050">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flipV="1">
              <a:off x="4147018" y="1383291"/>
              <a:ext cx="326134" cy="5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テキスト ボックス 41"/>
              <p:cNvSpPr txBox="1"/>
              <p:nvPr/>
            </p:nvSpPr>
            <p:spPr>
              <a:xfrm>
                <a:off x="671514" y="4100262"/>
                <a:ext cx="3936783" cy="707886"/>
              </a:xfrm>
              <a:prstGeom prst="rect">
                <a:avLst/>
              </a:prstGeom>
              <a:solidFill>
                <a:schemeClr val="bg1">
                  <a:lumMod val="95000"/>
                </a:schemeClr>
              </a:solidFill>
            </p:spPr>
            <p:txBody>
              <a:bodyPr wrap="none" rtlCol="0">
                <a:spAutoFit/>
              </a:bodyPr>
              <a:lstStyle/>
              <a:p>
                <a:r>
                  <a:rPr lang="ja-JP" altLang="en-US" sz="2000" dirty="0" smtClean="0"/>
                  <a:t>定電圧実験は</a:t>
                </a:r>
                <a14:m>
                  <m:oMath xmlns:m="http://schemas.openxmlformats.org/officeDocument/2006/math">
                    <m:sSub>
                      <m:sSubPr>
                        <m:ctrlPr>
                          <a:rPr lang="en-US" altLang="ja-JP" sz="2000" i="1" smtClean="0">
                            <a:solidFill>
                              <a:srgbClr val="00B050"/>
                            </a:solidFill>
                            <a:latin typeface="Cambria Math" panose="02040503050406030204" pitchFamily="18" charset="0"/>
                          </a:rPr>
                        </m:ctrlPr>
                      </m:sSubPr>
                      <m:e>
                        <m:r>
                          <a:rPr lang="en-US" altLang="ja-JP" sz="2000" i="1">
                            <a:solidFill>
                              <a:srgbClr val="00B050"/>
                            </a:solidFill>
                            <a:latin typeface="Cambria Math" panose="02040503050406030204" pitchFamily="18" charset="0"/>
                          </a:rPr>
                          <m:t>𝑗</m:t>
                        </m:r>
                      </m:e>
                      <m:sub>
                        <m:r>
                          <m:rPr>
                            <m:sty m:val="p"/>
                          </m:rPr>
                          <a:rPr lang="en-US" altLang="ja-JP" sz="2000">
                            <a:solidFill>
                              <a:srgbClr val="00B050"/>
                            </a:solidFill>
                            <a:latin typeface="Cambria Math" panose="02040503050406030204" pitchFamily="18" charset="0"/>
                          </a:rPr>
                          <m:t>cat</m:t>
                        </m:r>
                        <m:r>
                          <m:rPr>
                            <m:sty m:val="p"/>
                          </m:rPr>
                          <a:rPr lang="en-US" altLang="ja-JP" sz="2000" b="0" i="0" smtClean="0">
                            <a:solidFill>
                              <a:srgbClr val="00B050"/>
                            </a:solidFill>
                            <a:latin typeface="Cambria Math" panose="02040503050406030204" pitchFamily="18" charset="0"/>
                          </a:rPr>
                          <m:t>ini</m:t>
                        </m:r>
                      </m:sub>
                    </m:sSub>
                    <m:r>
                      <a:rPr lang="en-US" altLang="ja-JP" sz="2000" i="1">
                        <a:latin typeface="Cambria Math" panose="02040503050406030204" pitchFamily="18" charset="0"/>
                      </a:rPr>
                      <m:t>=</m:t>
                    </m:r>
                    <m:r>
                      <a:rPr lang="ja-JP" altLang="en-US" sz="2000" i="1">
                        <a:latin typeface="Cambria Math" panose="02040503050406030204" pitchFamily="18" charset="0"/>
                      </a:rPr>
                      <m:t>約</m:t>
                    </m:r>
                    <m:r>
                      <a:rPr lang="en-US" altLang="ja-JP" sz="2000" i="1">
                        <a:latin typeface="Cambria Math" panose="02040503050406030204" pitchFamily="18" charset="0"/>
                      </a:rPr>
                      <m:t> 60 </m:t>
                    </m:r>
                    <m:r>
                      <m:rPr>
                        <m:sty m:val="p"/>
                      </m:rPr>
                      <a:rPr lang="en-US" altLang="ja-JP" sz="2000">
                        <a:latin typeface="Cambria Math" panose="02040503050406030204" pitchFamily="18" charset="0"/>
                      </a:rPr>
                      <m:t>A</m:t>
                    </m:r>
                    <m:r>
                      <a:rPr lang="en-US" altLang="ja-JP" sz="2000">
                        <a:latin typeface="Cambria Math" panose="02040503050406030204" pitchFamily="18" charset="0"/>
                      </a:rPr>
                      <m:t>/</m:t>
                    </m:r>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m</m:t>
                        </m:r>
                      </m:e>
                      <m:sup>
                        <m:r>
                          <a:rPr lang="en-US" altLang="ja-JP" sz="2000">
                            <a:latin typeface="Cambria Math" panose="02040503050406030204" pitchFamily="18" charset="0"/>
                          </a:rPr>
                          <m:t>2</m:t>
                        </m:r>
                      </m:sup>
                    </m:sSup>
                  </m:oMath>
                </a14:m>
                <a:endParaRPr lang="en-US" altLang="ja-JP" sz="2000" dirty="0"/>
              </a:p>
              <a:p>
                <a:r>
                  <a:rPr lang="ja-JP" altLang="en-US" sz="2000" dirty="0" smtClean="0"/>
                  <a:t>で常に一定．（</a:t>
                </a:r>
                <a:r>
                  <a:rPr lang="en-US" altLang="ja-JP" sz="2000" dirty="0"/>
                  <a:t>10 V</a:t>
                </a:r>
                <a:r>
                  <a:rPr lang="ja-JP" altLang="en-US" sz="2000" dirty="0"/>
                  <a:t>を除く</a:t>
                </a:r>
                <a:r>
                  <a:rPr lang="ja-JP" altLang="en-US" sz="2000" dirty="0" smtClean="0"/>
                  <a:t>）</a:t>
                </a:r>
                <a:endParaRPr kumimoji="1" lang="ja-JP" altLang="en-US" sz="20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671514" y="4100262"/>
                <a:ext cx="3936783" cy="707886"/>
              </a:xfrm>
              <a:prstGeom prst="rect">
                <a:avLst/>
              </a:prstGeom>
              <a:blipFill rotWithShape="0">
                <a:blip r:embed="rId6"/>
                <a:stretch>
                  <a:fillRect l="-1548" t="-6897" b="-146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5022847" y="4097483"/>
                <a:ext cx="3612143" cy="707886"/>
              </a:xfrm>
              <a:prstGeom prst="rect">
                <a:avLst/>
              </a:prstGeom>
              <a:solidFill>
                <a:schemeClr val="bg1">
                  <a:lumMod val="95000"/>
                </a:schemeClr>
              </a:solidFill>
            </p:spPr>
            <p:txBody>
              <a:bodyPr wrap="none">
                <a:spAutoFit/>
              </a:bodyPr>
              <a:lstStyle/>
              <a:p>
                <a:r>
                  <a:rPr lang="ja-JP" altLang="en-US" sz="2000" dirty="0" smtClean="0"/>
                  <a:t>定電流実験の</a:t>
                </a:r>
                <a14:m>
                  <m:oMath xmlns:m="http://schemas.openxmlformats.org/officeDocument/2006/math">
                    <m:sSub>
                      <m:sSubPr>
                        <m:ctrlPr>
                          <a:rPr lang="en-US" altLang="ja-JP" sz="2000" b="0" i="1" smtClean="0">
                            <a:solidFill>
                              <a:srgbClr val="00B050"/>
                            </a:solidFill>
                            <a:latin typeface="Cambria Math" panose="02040503050406030204" pitchFamily="18" charset="0"/>
                          </a:rPr>
                        </m:ctrlPr>
                      </m:sSubPr>
                      <m:e>
                        <m:r>
                          <a:rPr lang="en-US" altLang="ja-JP" sz="2000" b="0" i="1" smtClean="0">
                            <a:solidFill>
                              <a:srgbClr val="00B050"/>
                            </a:solidFill>
                            <a:latin typeface="Cambria Math" panose="02040503050406030204" pitchFamily="18" charset="0"/>
                          </a:rPr>
                          <m:t>𝑗</m:t>
                        </m:r>
                      </m:e>
                      <m:sub>
                        <m:r>
                          <m:rPr>
                            <m:sty m:val="p"/>
                          </m:rPr>
                          <a:rPr lang="en-US" altLang="ja-JP" sz="2000" b="0" i="0" smtClean="0">
                            <a:solidFill>
                              <a:srgbClr val="00B050"/>
                            </a:solidFill>
                            <a:latin typeface="Cambria Math" panose="02040503050406030204" pitchFamily="18" charset="0"/>
                          </a:rPr>
                          <m:t>catini</m:t>
                        </m:r>
                      </m:sub>
                    </m:sSub>
                  </m:oMath>
                </a14:m>
                <a:r>
                  <a:rPr lang="ja-JP" altLang="en-US" sz="2000" dirty="0" smtClean="0"/>
                  <a:t>は</a:t>
                </a:r>
                <a:r>
                  <a:rPr lang="ja-JP" altLang="en-US" sz="2000" dirty="0"/>
                  <a:t>各実験</a:t>
                </a:r>
                <a:r>
                  <a:rPr lang="ja-JP" altLang="en-US" sz="2000" dirty="0" smtClean="0"/>
                  <a:t>の</a:t>
                </a:r>
                <a:r>
                  <a:rPr lang="en-US" altLang="ja-JP" sz="2000" dirty="0" smtClean="0"/>
                  <a:t/>
                </a:r>
                <a:br>
                  <a:rPr lang="en-US" altLang="ja-JP" sz="2000" dirty="0" smtClean="0"/>
                </a:br>
                <a:r>
                  <a:rPr lang="ja-JP" altLang="en-US" sz="2000" dirty="0" smtClean="0"/>
                  <a:t>設定値で全て異なる．</a:t>
                </a:r>
                <a:endParaRPr lang="en-US" altLang="ja-JP" sz="2000" dirty="0" smtClean="0"/>
              </a:p>
            </p:txBody>
          </p:sp>
        </mc:Choice>
        <mc:Fallback xmlns="">
          <p:sp>
            <p:nvSpPr>
              <p:cNvPr id="43" name="正方形/長方形 42"/>
              <p:cNvSpPr>
                <a:spLocks noRot="1" noChangeAspect="1" noMove="1" noResize="1" noEditPoints="1" noAdjustHandles="1" noChangeArrowheads="1" noChangeShapeType="1" noTextEdit="1"/>
              </p:cNvSpPr>
              <p:nvPr/>
            </p:nvSpPr>
            <p:spPr>
              <a:xfrm>
                <a:off x="5022847" y="4097483"/>
                <a:ext cx="3612143" cy="707886"/>
              </a:xfrm>
              <a:prstGeom prst="rect">
                <a:avLst/>
              </a:prstGeom>
              <a:blipFill rotWithShape="0">
                <a:blip r:embed="rId7"/>
                <a:stretch>
                  <a:fillRect l="-1855" t="-6034" r="-1012" b="-14655"/>
                </a:stretch>
              </a:blipFill>
            </p:spPr>
            <p:txBody>
              <a:bodyPr/>
              <a:lstStyle/>
              <a:p>
                <a:r>
                  <a:rPr lang="ja-JP" altLang="en-US">
                    <a:noFill/>
                  </a:rPr>
                  <a:t> </a:t>
                </a:r>
              </a:p>
            </p:txBody>
          </p:sp>
        </mc:Fallback>
      </mc:AlternateContent>
      <p:pic>
        <p:nvPicPr>
          <p:cNvPr id="45" name="図 44"/>
          <p:cNvPicPr>
            <a:picLocks noChangeAspect="1"/>
          </p:cNvPicPr>
          <p:nvPr/>
        </p:nvPicPr>
        <p:blipFill rotWithShape="1">
          <a:blip r:embed="rId8">
            <a:extLst>
              <a:ext uri="{28A0092B-C50C-407E-A947-70E740481C1C}">
                <a14:useLocalDpi xmlns:a14="http://schemas.microsoft.com/office/drawing/2010/main" val="0"/>
              </a:ext>
            </a:extLst>
          </a:blip>
          <a:srcRect l="14659" t="12859" r="3861" b="4744"/>
          <a:stretch/>
        </p:blipFill>
        <p:spPr>
          <a:xfrm>
            <a:off x="4739985" y="1367258"/>
            <a:ext cx="4020065" cy="2528719"/>
          </a:xfrm>
          <a:prstGeom prst="rect">
            <a:avLst/>
          </a:prstGeom>
        </p:spPr>
      </p:pic>
      <mc:AlternateContent xmlns:mc="http://schemas.openxmlformats.org/markup-compatibility/2006" xmlns:a14="http://schemas.microsoft.com/office/drawing/2010/main">
        <mc:Choice Requires="a14">
          <p:sp>
            <p:nvSpPr>
              <p:cNvPr id="47" name="テキスト ボックス 46"/>
              <p:cNvSpPr txBox="1"/>
              <p:nvPr/>
            </p:nvSpPr>
            <p:spPr>
              <a:xfrm>
                <a:off x="7422847" y="1559524"/>
                <a:ext cx="1188584" cy="1846659"/>
              </a:xfrm>
              <a:prstGeom prst="rect">
                <a:avLst/>
              </a:prstGeom>
              <a:noFill/>
            </p:spPr>
            <p:txBody>
              <a:bodyPr wrap="square" rtlCol="0">
                <a:spAutoFit/>
              </a:bodyPr>
              <a:lstStyle/>
              <a:p>
                <a:pPr algn="r"/>
                <a14:m>
                  <m:oMath xmlns:m="http://schemas.openxmlformats.org/officeDocument/2006/math">
                    <m:r>
                      <a:rPr kumimoji="1" lang="en-US" altLang="ja-JP" b="0" i="1" smtClean="0">
                        <a:latin typeface="Cambria Math" panose="02040503050406030204" pitchFamily="18" charset="0"/>
                      </a:rPr>
                      <m:t>16 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a14:m>
                <a:r>
                  <a:rPr kumimoji="1" lang="en-US" altLang="ja-JP" dirty="0" smtClean="0"/>
                  <a:t> </a:t>
                </a:r>
              </a:p>
              <a:p>
                <a:pPr algn="r"/>
                <a:endParaRPr kumimoji="1" lang="en-US" altLang="ja-JP" sz="2400" dirty="0" smtClean="0"/>
              </a:p>
              <a:p>
                <a:pPr algn="r"/>
                <a14:m>
                  <m:oMath xmlns:m="http://schemas.openxmlformats.org/officeDocument/2006/math">
                    <m:r>
                      <a:rPr kumimoji="1" lang="en-US" altLang="ja-JP" b="0" i="1" smtClean="0">
                        <a:latin typeface="Cambria Math" panose="02040503050406030204" pitchFamily="18" charset="0"/>
                      </a:rPr>
                      <m:t>10 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a14:m>
                <a:r>
                  <a:rPr kumimoji="1" lang="en-US" altLang="ja-JP" dirty="0" smtClean="0"/>
                  <a:t> </a:t>
                </a:r>
              </a:p>
              <a:p>
                <a:pPr algn="r"/>
                <a14:m>
                  <m:oMath xmlns:m="http://schemas.openxmlformats.org/officeDocument/2006/math">
                    <m:r>
                      <a:rPr kumimoji="1" lang="en-US" altLang="ja-JP" sz="1600" b="0" i="1" smtClean="0">
                        <a:latin typeface="Cambria Math" panose="02040503050406030204" pitchFamily="18" charset="0"/>
                      </a:rPr>
                      <m:t>8 </m:t>
                    </m:r>
                    <m:r>
                      <m:rPr>
                        <m:sty m:val="p"/>
                      </m:rPr>
                      <a:rPr kumimoji="1" lang="en-US" altLang="ja-JP" sz="1600" b="0" i="0" smtClean="0">
                        <a:latin typeface="Cambria Math" panose="02040503050406030204" pitchFamily="18" charset="0"/>
                      </a:rPr>
                      <m:t>A</m:t>
                    </m:r>
                    <m:r>
                      <a:rPr kumimoji="1" lang="en-US" altLang="ja-JP" sz="1600" b="0" i="0" smtClean="0">
                        <a:latin typeface="Cambria Math" panose="02040503050406030204" pitchFamily="18" charset="0"/>
                      </a:rPr>
                      <m:t>/</m:t>
                    </m:r>
                    <m:sSup>
                      <m:sSupPr>
                        <m:ctrlPr>
                          <a:rPr kumimoji="1" lang="en-US" altLang="ja-JP" sz="1600" b="0" i="1" smtClean="0">
                            <a:latin typeface="Cambria Math" panose="02040503050406030204" pitchFamily="18" charset="0"/>
                          </a:rPr>
                        </m:ctrlPr>
                      </m:sSupPr>
                      <m:e>
                        <m:r>
                          <m:rPr>
                            <m:sty m:val="p"/>
                          </m:rPr>
                          <a:rPr kumimoji="1" lang="en-US" altLang="ja-JP" sz="1600" b="0" i="0" smtClean="0">
                            <a:latin typeface="Cambria Math" panose="02040503050406030204" pitchFamily="18" charset="0"/>
                          </a:rPr>
                          <m:t>m</m:t>
                        </m:r>
                      </m:e>
                      <m:sup>
                        <m:r>
                          <a:rPr kumimoji="1" lang="en-US" altLang="ja-JP" sz="1600" b="0" i="0" smtClean="0">
                            <a:latin typeface="Cambria Math" panose="02040503050406030204" pitchFamily="18" charset="0"/>
                          </a:rPr>
                          <m:t>2</m:t>
                        </m:r>
                      </m:sup>
                    </m:sSup>
                  </m:oMath>
                </a14:m>
                <a:r>
                  <a:rPr kumimoji="1" lang="en-US" altLang="ja-JP" sz="1600" dirty="0" smtClean="0"/>
                  <a:t> </a:t>
                </a:r>
              </a:p>
              <a:p>
                <a:pPr algn="r"/>
                <a14:m>
                  <m:oMath xmlns:m="http://schemas.openxmlformats.org/officeDocument/2006/math">
                    <m:r>
                      <a:rPr kumimoji="1" lang="en-US" altLang="ja-JP" sz="1400" b="0" i="1" smtClean="0">
                        <a:latin typeface="Cambria Math" panose="02040503050406030204" pitchFamily="18" charset="0"/>
                      </a:rPr>
                      <m:t>6 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a14:m>
                <a:r>
                  <a:rPr kumimoji="1" lang="en-US" altLang="ja-JP" sz="1400" dirty="0" smtClean="0"/>
                  <a:t> </a:t>
                </a:r>
              </a:p>
              <a:p>
                <a:pPr algn="r"/>
                <a14:m>
                  <m:oMath xmlns:m="http://schemas.openxmlformats.org/officeDocument/2006/math">
                    <m:r>
                      <a:rPr kumimoji="1" lang="en-US" altLang="ja-JP" sz="1200" b="0" i="1" smtClean="0">
                        <a:latin typeface="Cambria Math" panose="02040503050406030204" pitchFamily="18" charset="0"/>
                      </a:rPr>
                      <m:t>5 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a14:m>
                <a:r>
                  <a:rPr kumimoji="1" lang="ja-JP" altLang="en-US" sz="1200" dirty="0" smtClean="0"/>
                  <a:t> </a:t>
                </a:r>
                <a:endParaRPr kumimoji="1" lang="en-US" altLang="ja-JP" sz="1200" dirty="0" smtClean="0"/>
              </a:p>
              <a:p>
                <a:pPr algn="r"/>
                <a14:m>
                  <m:oMath xmlns:m="http://schemas.openxmlformats.org/officeDocument/2006/math">
                    <m:r>
                      <a:rPr kumimoji="1" lang="en-US" altLang="ja-JP" sz="1200" b="0" i="1" smtClean="0">
                        <a:latin typeface="Cambria Math" panose="02040503050406030204" pitchFamily="18" charset="0"/>
                      </a:rPr>
                      <m:t>4 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a14:m>
                <a:r>
                  <a:rPr kumimoji="1" lang="ja-JP" altLang="en-US" sz="1200" dirty="0" smtClean="0"/>
                  <a:t> </a:t>
                </a:r>
                <a:endParaRPr kumimoji="1" lang="ja-JP" altLang="en-US" sz="1200"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7422847" y="1559524"/>
                <a:ext cx="1188584" cy="1846659"/>
              </a:xfrm>
              <a:prstGeom prst="rect">
                <a:avLst/>
              </a:prstGeom>
              <a:blipFill rotWithShape="0">
                <a:blip r:embed="rId9"/>
                <a:stretch>
                  <a:fillRect b="-330"/>
                </a:stretch>
              </a:blipFill>
            </p:spPr>
            <p:txBody>
              <a:bodyPr/>
              <a:lstStyle/>
              <a:p>
                <a:r>
                  <a:rPr lang="ja-JP" altLang="en-US">
                    <a:noFill/>
                  </a:rPr>
                  <a:t> </a:t>
                </a:r>
              </a:p>
            </p:txBody>
          </p:sp>
        </mc:Fallback>
      </mc:AlternateContent>
      <p:sp>
        <p:nvSpPr>
          <p:cNvPr id="48" name="テキスト ボックス 47"/>
          <p:cNvSpPr txBox="1"/>
          <p:nvPr/>
        </p:nvSpPr>
        <p:spPr>
          <a:xfrm>
            <a:off x="6376379" y="1485120"/>
            <a:ext cx="877163" cy="369332"/>
          </a:xfrm>
          <a:prstGeom prst="rect">
            <a:avLst/>
          </a:prstGeom>
          <a:noFill/>
        </p:spPr>
        <p:txBody>
          <a:bodyPr wrap="none" rtlCol="0">
            <a:spAutoFit/>
          </a:bodyPr>
          <a:lstStyle/>
          <a:p>
            <a:r>
              <a:rPr kumimoji="1" lang="ja-JP" altLang="en-US" dirty="0" smtClean="0"/>
              <a:t>定電流</a:t>
            </a:r>
            <a:endParaRPr kumimoji="1" lang="ja-JP" altLang="en-US" dirty="0"/>
          </a:p>
        </p:txBody>
      </p:sp>
      <mc:AlternateContent xmlns:mc="http://schemas.openxmlformats.org/markup-compatibility/2006" xmlns:a14="http://schemas.microsoft.com/office/drawing/2010/main">
        <mc:Choice Requires="a14">
          <p:sp>
            <p:nvSpPr>
              <p:cNvPr id="49" name="テキスト ボックス 48"/>
              <p:cNvSpPr txBox="1"/>
              <p:nvPr/>
            </p:nvSpPr>
            <p:spPr>
              <a:xfrm>
                <a:off x="6275015" y="3786828"/>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6275015" y="3786828"/>
                <a:ext cx="1200970" cy="369332"/>
              </a:xfrm>
              <a:prstGeom prst="rect">
                <a:avLst/>
              </a:prstGeom>
              <a:blipFill rotWithShape="0">
                <a:blip r:embed="rId10"/>
                <a:stretch>
                  <a:fillRect l="-4061" t="-11475" r="-507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801014" y="4897786"/>
                <a:ext cx="7614585" cy="830997"/>
              </a:xfrm>
              <a:prstGeom prst="rect">
                <a:avLst/>
              </a:prstGeom>
              <a:solidFill>
                <a:schemeClr val="accent2">
                  <a:lumMod val="20000"/>
                  <a:lumOff val="80000"/>
                </a:schemeClr>
              </a:solidFill>
            </p:spPr>
            <p:txBody>
              <a:bodyPr wrap="none" rtlCol="0">
                <a:spAutoFit/>
              </a:bodyPr>
              <a:lstStyle/>
              <a:p>
                <a:pPr algn="ctr"/>
                <a:r>
                  <a:rPr lang="ja-JP" altLang="en-US" sz="2400" dirty="0" smtClean="0">
                    <a:solidFill>
                      <a:schemeClr val="tx1"/>
                    </a:solidFill>
                  </a:rPr>
                  <a:t>析出</a:t>
                </a:r>
                <a:r>
                  <a:rPr lang="ja-JP" altLang="en-US" sz="2400" dirty="0"/>
                  <a:t>開始</a:t>
                </a:r>
                <a:r>
                  <a:rPr lang="ja-JP" altLang="en-US" sz="2400" dirty="0" smtClean="0">
                    <a:solidFill>
                      <a:schemeClr val="tx1"/>
                    </a:solidFill>
                  </a:rPr>
                  <a:t>時の</a:t>
                </a:r>
                <a14:m>
                  <m:oMath xmlns:m="http://schemas.openxmlformats.org/officeDocument/2006/math">
                    <m:sSub>
                      <m:sSubPr>
                        <m:ctrlPr>
                          <a:rPr lang="en-US" altLang="ja-JP" sz="2400" i="1" smtClean="0">
                            <a:solidFill>
                              <a:srgbClr val="00B050"/>
                            </a:solidFill>
                            <a:latin typeface="Cambria Math" panose="02040503050406030204" pitchFamily="18" charset="0"/>
                          </a:rPr>
                        </m:ctrlPr>
                      </m:sSubPr>
                      <m:e>
                        <m:r>
                          <a:rPr lang="en-US" altLang="ja-JP" sz="2400" i="1">
                            <a:solidFill>
                              <a:srgbClr val="00B050"/>
                            </a:solidFill>
                            <a:latin typeface="Cambria Math" panose="02040503050406030204" pitchFamily="18" charset="0"/>
                          </a:rPr>
                          <m:t>𝑗</m:t>
                        </m:r>
                      </m:e>
                      <m:sub>
                        <m:r>
                          <m:rPr>
                            <m:sty m:val="p"/>
                          </m:rPr>
                          <a:rPr lang="en-US" altLang="ja-JP" sz="2400">
                            <a:solidFill>
                              <a:srgbClr val="00B050"/>
                            </a:solidFill>
                            <a:latin typeface="Cambria Math" panose="02040503050406030204" pitchFamily="18" charset="0"/>
                          </a:rPr>
                          <m:t>cat</m:t>
                        </m:r>
                        <m:r>
                          <m:rPr>
                            <m:sty m:val="p"/>
                          </m:rPr>
                          <a:rPr lang="en-US" altLang="ja-JP" sz="2400" b="0" i="0" smtClean="0">
                            <a:solidFill>
                              <a:srgbClr val="00B050"/>
                            </a:solidFill>
                            <a:latin typeface="Cambria Math" panose="02040503050406030204" pitchFamily="18" charset="0"/>
                          </a:rPr>
                          <m:t>ini</m:t>
                        </m:r>
                      </m:sub>
                    </m:sSub>
                    <m:r>
                      <a:rPr lang="ja-JP" altLang="en-US" sz="2400" i="1" smtClean="0">
                        <a:latin typeface="Cambria Math" panose="02040503050406030204" pitchFamily="18" charset="0"/>
                      </a:rPr>
                      <m:t>が</m:t>
                    </m:r>
                  </m:oMath>
                </a14:m>
                <a:r>
                  <a:rPr lang="ja-JP" altLang="en-US" sz="2400" dirty="0" smtClean="0">
                    <a:solidFill>
                      <a:schemeClr val="tx1"/>
                    </a:solidFill>
                  </a:rPr>
                  <a:t>塗膜の肌質を決定し，その後の</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析出効率に</a:t>
                </a:r>
                <a:r>
                  <a:rPr lang="ja-JP" altLang="en-US" sz="2400" dirty="0" smtClean="0">
                    <a:solidFill>
                      <a:srgbClr val="7030A0"/>
                    </a:solidFill>
                  </a:rPr>
                  <a:t>履歴依存性</a:t>
                </a:r>
                <a:r>
                  <a:rPr lang="ja-JP" altLang="en-US" sz="2400" dirty="0" smtClean="0">
                    <a:solidFill>
                      <a:schemeClr val="tx1"/>
                    </a:solidFill>
                  </a:rPr>
                  <a:t>を与えていると考えれば良さそう．</a:t>
                </a:r>
                <a:endParaRPr kumimoji="1" lang="ja-JP" altLang="en-US" sz="2400" dirty="0">
                  <a:solidFill>
                    <a:schemeClr val="tx1"/>
                  </a:solidFill>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801014" y="4897786"/>
                <a:ext cx="7614585" cy="830997"/>
              </a:xfrm>
              <a:prstGeom prst="rect">
                <a:avLst/>
              </a:prstGeom>
              <a:blipFill rotWithShape="0">
                <a:blip r:embed="rId12"/>
                <a:stretch>
                  <a:fillRect l="-640" t="-8029" r="-640" b="-15328"/>
                </a:stretch>
              </a:blipFill>
            </p:spPr>
            <p:txBody>
              <a:bodyPr/>
              <a:lstStyle/>
              <a:p>
                <a:r>
                  <a:rPr lang="ja-JP" altLang="en-US">
                    <a:noFill/>
                  </a:rPr>
                  <a:t> </a:t>
                </a:r>
              </a:p>
            </p:txBody>
          </p:sp>
        </mc:Fallback>
      </mc:AlternateContent>
      <p:sp>
        <p:nvSpPr>
          <p:cNvPr id="52" name="テキスト ボックス 51"/>
          <p:cNvSpPr txBox="1"/>
          <p:nvPr/>
        </p:nvSpPr>
        <p:spPr>
          <a:xfrm>
            <a:off x="145194" y="5741905"/>
            <a:ext cx="8884163" cy="646331"/>
          </a:xfrm>
          <a:prstGeom prst="rect">
            <a:avLst/>
          </a:prstGeom>
          <a:noFill/>
        </p:spPr>
        <p:txBody>
          <a:bodyPr wrap="none" rtlCol="0">
            <a:spAutoFit/>
          </a:bodyPr>
          <a:lstStyle/>
          <a:p>
            <a:pPr algn="ctr"/>
            <a:r>
              <a:rPr kumimoji="1" lang="ja-JP" altLang="en-US" dirty="0" smtClean="0"/>
              <a:t>実際，塗膜の成長</a:t>
            </a:r>
            <a:r>
              <a:rPr lang="ja-JP" altLang="en-US" dirty="0"/>
              <a:t>は</a:t>
            </a:r>
            <a:r>
              <a:rPr kumimoji="1" lang="ja-JP" altLang="en-US" dirty="0" smtClean="0"/>
              <a:t>塗膜の表面ではなく奥で起こるため肌質は塗膜成長により変化しない</a:t>
            </a:r>
            <a:r>
              <a:rPr kumimoji="1" lang="en-US" altLang="ja-JP" dirty="0" smtClean="0"/>
              <a:t/>
            </a:r>
            <a:br>
              <a:rPr kumimoji="1" lang="en-US" altLang="ja-JP" dirty="0" smtClean="0"/>
            </a:br>
            <a:r>
              <a:rPr kumimoji="1" lang="ja-JP" altLang="en-US" dirty="0" smtClean="0"/>
              <a:t>という実験的事実があり，このモデル化はこの事実と符合している</a:t>
            </a:r>
            <a:r>
              <a:rPr lang="ja-JP" altLang="en-US" dirty="0" smtClean="0"/>
              <a:t>．</a:t>
            </a:r>
            <a:endParaRPr kumimoji="1" lang="en-US" altLang="ja-JP" dirty="0" smtClean="0"/>
          </a:p>
        </p:txBody>
      </p:sp>
      <p:sp>
        <p:nvSpPr>
          <p:cNvPr id="30" name="円/楕円 29"/>
          <p:cNvSpPr/>
          <p:nvPr/>
        </p:nvSpPr>
        <p:spPr>
          <a:xfrm>
            <a:off x="8409990" y="3077804"/>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794538" y="2818003"/>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5504180" y="2615910"/>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187216" y="2383406"/>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998459" y="1716872"/>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6699978" y="2953332"/>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0673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本研究の塗膜析出メカニズム概略</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4329100"/>
                <a:ext cx="7920880" cy="1817171"/>
              </a:xfrm>
            </p:spPr>
            <p:txBody>
              <a:bodyPr/>
              <a:lstStyle/>
              <a:p>
                <a:pPr marL="0" indent="0">
                  <a:buNone/>
                </a:pPr>
                <a:r>
                  <a:rPr lang="ja-JP" altLang="en-US" sz="2800" dirty="0" smtClean="0"/>
                  <a:t>①</a:t>
                </a:r>
                <a:r>
                  <a:rPr kumimoji="1" lang="ja-JP" altLang="en-US" sz="2800" dirty="0" smtClean="0"/>
                  <a:t>水の電気分解により，カソード表面</a:t>
                </a:r>
                <a:r>
                  <a:rPr lang="ja-JP" altLang="en-US" sz="2800" dirty="0" smtClean="0"/>
                  <a:t>で</a:t>
                </a:r>
                <a14:m>
                  <m:oMath xmlns:m="http://schemas.openxmlformats.org/officeDocument/2006/math">
                    <m:sSup>
                      <m:sSupPr>
                        <m:ctrlPr>
                          <a:rPr lang="en-US" altLang="ja-JP" sz="2800" i="1" smtClean="0">
                            <a:solidFill>
                              <a:schemeClr val="accent1">
                                <a:lumMod val="50000"/>
                              </a:schemeClr>
                            </a:solidFill>
                            <a:latin typeface="Cambria Math" panose="02040503050406030204" pitchFamily="18" charset="0"/>
                          </a:rPr>
                        </m:ctrlPr>
                      </m:sSupPr>
                      <m:e>
                        <m:r>
                          <m:rPr>
                            <m:sty m:val="p"/>
                          </m:rPr>
                          <a:rPr lang="en-US" altLang="ja-JP" sz="2800" b="0" i="0" smtClean="0">
                            <a:solidFill>
                              <a:schemeClr val="accent1">
                                <a:lumMod val="50000"/>
                              </a:schemeClr>
                            </a:solidFill>
                            <a:latin typeface="Cambria Math"/>
                          </a:rPr>
                          <m:t>OH</m:t>
                        </m:r>
                      </m:e>
                      <m:sup>
                        <m:r>
                          <a:rPr lang="en-US" altLang="ja-JP" sz="2800" b="0" i="0" smtClean="0">
                            <a:solidFill>
                              <a:schemeClr val="accent1">
                                <a:lumMod val="50000"/>
                              </a:schemeClr>
                            </a:solidFill>
                            <a:latin typeface="Cambria Math"/>
                          </a:rPr>
                          <m:t>−</m:t>
                        </m:r>
                      </m:sup>
                    </m:sSup>
                  </m:oMath>
                </a14:m>
                <a:r>
                  <a:rPr kumimoji="1" lang="ja-JP" altLang="en-US" sz="2800" dirty="0" smtClean="0"/>
                  <a:t>が発生し</a:t>
                </a:r>
                <a:r>
                  <a:rPr lang="ja-JP" altLang="en-US" sz="2800" dirty="0" smtClean="0"/>
                  <a:t>　</a:t>
                </a:r>
                <a:r>
                  <a:rPr kumimoji="1" lang="ja-JP" altLang="en-US" sz="2800" dirty="0" smtClean="0"/>
                  <a:t>蓄積される．</a:t>
                </a:r>
                <a:endParaRPr kumimoji="1" lang="en-US" altLang="ja-JP" sz="2800" dirty="0" smtClean="0"/>
              </a:p>
              <a:p>
                <a:pPr marL="0" indent="0">
                  <a:buNone/>
                </a:pPr>
                <a:r>
                  <a:rPr lang="ja-JP" altLang="en-US" sz="2800" dirty="0" smtClean="0"/>
                  <a:t>②</a:t>
                </a:r>
                <a14:m>
                  <m:oMath xmlns:m="http://schemas.openxmlformats.org/officeDocument/2006/math">
                    <m:sSup>
                      <m:sSupPr>
                        <m:ctrlPr>
                          <a:rPr lang="en-US" altLang="ja-JP" sz="2800" i="1" smtClean="0">
                            <a:solidFill>
                              <a:schemeClr val="accent1">
                                <a:lumMod val="50000"/>
                              </a:schemeClr>
                            </a:solidFill>
                            <a:latin typeface="Cambria Math" panose="02040503050406030204" pitchFamily="18" charset="0"/>
                          </a:rPr>
                        </m:ctrlPr>
                      </m:sSupPr>
                      <m:e>
                        <m:r>
                          <m:rPr>
                            <m:sty m:val="p"/>
                          </m:rPr>
                          <a:rPr lang="en-US" altLang="ja-JP" sz="2800">
                            <a:solidFill>
                              <a:schemeClr val="accent1">
                                <a:lumMod val="50000"/>
                              </a:schemeClr>
                            </a:solidFill>
                            <a:latin typeface="Cambria Math"/>
                          </a:rPr>
                          <m:t>OH</m:t>
                        </m:r>
                      </m:e>
                      <m:sup>
                        <m:r>
                          <a:rPr lang="en-US" altLang="ja-JP" sz="2800">
                            <a:solidFill>
                              <a:schemeClr val="accent1">
                                <a:lumMod val="50000"/>
                              </a:schemeClr>
                            </a:solidFill>
                            <a:latin typeface="Cambria Math"/>
                          </a:rPr>
                          <m:t>−</m:t>
                        </m:r>
                      </m:sup>
                    </m:sSup>
                  </m:oMath>
                </a14:m>
                <a:r>
                  <a:rPr lang="ja-JP" altLang="en-US" sz="2800" dirty="0"/>
                  <a:t>の一部は</a:t>
                </a:r>
                <a:r>
                  <a:rPr lang="ja-JP" altLang="en-US" sz="2800" dirty="0" smtClean="0"/>
                  <a:t>拡散消費</a:t>
                </a:r>
                <a:r>
                  <a:rPr lang="ja-JP" altLang="en-US" sz="2800" dirty="0"/>
                  <a:t>される</a:t>
                </a:r>
                <a:r>
                  <a:rPr lang="ja-JP" altLang="en-US" sz="2800" dirty="0" smtClean="0"/>
                  <a:t>．</a:t>
                </a:r>
                <a:endParaRPr lang="ja-JP" altLang="en-US" sz="2800" dirty="0"/>
              </a:p>
              <a:p>
                <a:pPr marL="0" indent="0">
                  <a:buNone/>
                </a:pP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4329100"/>
                <a:ext cx="7920880" cy="1817171"/>
              </a:xfrm>
              <a:blipFill rotWithShape="0">
                <a:blip r:embed="rId3"/>
                <a:stretch>
                  <a:fillRect l="-2692" t="-6711" r="-161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12</a:t>
            </a:fld>
            <a:endParaRPr lang="ja-JP" altLang="en-US"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mc:AlternateContent xmlns:mc="http://schemas.openxmlformats.org/markup-compatibility/2006" xmlns:a14="http://schemas.microsoft.com/office/drawing/2010/main">
        <mc:Choice Requires="a14">
          <p:sp>
            <p:nvSpPr>
              <p:cNvPr id="6" name="円/楕円 5"/>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a:rPr kumimoji="1" lang="en-US" altLang="ja-JP" b="0" i="1" smtClean="0">
                              <a:solidFill>
                                <a:schemeClr val="tx1"/>
                              </a:solidFill>
                              <a:latin typeface="Cambria Math"/>
                            </a:rPr>
                            <m:t>𝑒</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6"/>
                <a:stretch>
                  <a:fillRect/>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r>
                        <m:rPr>
                          <m:sty m:val="p"/>
                        </m:rPr>
                        <a:rPr kumimoji="1" lang="en-US" altLang="ja-JP"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9" name="円/楕円 8"/>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7"/>
                <a:stretch>
                  <a:fillRect/>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p:cNvSpPr/>
              <p:nvPr/>
            </p:nvSpPr>
            <p:spPr>
              <a:xfrm>
                <a:off x="3563888" y="3104564"/>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3563888" y="3104564"/>
                <a:ext cx="432048" cy="432048"/>
              </a:xfrm>
              <a:prstGeom prst="ellipse">
                <a:avLst/>
              </a:prstGeom>
              <a:blipFill rotWithShape="1">
                <a:blip r:embed="rId8"/>
                <a:stretch>
                  <a:fillRect l="-5333"/>
                </a:stretch>
              </a:blipFill>
              <a:ln>
                <a:solidFill>
                  <a:schemeClr val="tx1"/>
                </a:solidFill>
              </a:ln>
            </p:spPr>
            <p:txBody>
              <a:bodyPr/>
              <a:lstStyle/>
              <a:p>
                <a:r>
                  <a:rPr lang="ja-JP" altLang="en-US">
                    <a:noFill/>
                  </a:rPr>
                  <a:t> </a:t>
                </a:r>
              </a:p>
            </p:txBody>
          </p:sp>
        </mc:Fallback>
      </mc:AlternateContent>
      <p:cxnSp>
        <p:nvCxnSpPr>
          <p:cNvPr id="12" name="直線矢印コネクタ 11"/>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618021" y="266942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60132"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cxnSp>
        <p:nvCxnSpPr>
          <p:cNvPr id="15" name="直線矢印コネクタ 14"/>
          <p:cNvCxnSpPr/>
          <p:nvPr/>
        </p:nvCxnSpPr>
        <p:spPr>
          <a:xfrm flipH="1" flipV="1">
            <a:off x="1691680" y="3698932"/>
            <a:ext cx="2978116" cy="22347"/>
          </a:xfrm>
          <a:prstGeom prst="straightConnector1">
            <a:avLst/>
          </a:prstGeom>
          <a:ln w="1905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719572" y="2816532"/>
            <a:ext cx="1210588" cy="707886"/>
          </a:xfrm>
          <a:prstGeom prst="rect">
            <a:avLst/>
          </a:prstGeom>
        </p:spPr>
        <p:txBody>
          <a:bodyPr wrap="none">
            <a:spAutoFit/>
          </a:bodyPr>
          <a:lstStyle/>
          <a:p>
            <a:pPr algn="ctr"/>
            <a:r>
              <a:rPr lang="ja-JP" altLang="en-US" sz="2000" dirty="0">
                <a:solidFill>
                  <a:schemeClr val="bg1">
                    <a:lumMod val="50000"/>
                  </a:schemeClr>
                </a:solidFill>
              </a:rPr>
              <a:t>一部</a:t>
            </a:r>
            <a:r>
              <a:rPr lang="ja-JP" altLang="en-US" sz="2000" dirty="0" smtClean="0">
                <a:solidFill>
                  <a:schemeClr val="bg1">
                    <a:lumMod val="50000"/>
                  </a:schemeClr>
                </a:solidFill>
              </a:rPr>
              <a:t>は</a:t>
            </a:r>
            <a:endParaRPr lang="en-US" altLang="ja-JP" sz="2000" dirty="0" smtClean="0">
              <a:solidFill>
                <a:schemeClr val="bg1">
                  <a:lumMod val="50000"/>
                </a:schemeClr>
              </a:solidFill>
            </a:endParaRPr>
          </a:p>
          <a:p>
            <a:pPr algn="ctr"/>
            <a:r>
              <a:rPr lang="ja-JP" altLang="en-US" sz="2000" dirty="0" smtClean="0">
                <a:solidFill>
                  <a:schemeClr val="bg1">
                    <a:lumMod val="50000"/>
                  </a:schemeClr>
                </a:solidFill>
              </a:rPr>
              <a:t>拡散消費</a:t>
            </a:r>
            <a:endParaRPr lang="en-US" altLang="ja-JP" sz="2000" dirty="0">
              <a:solidFill>
                <a:schemeClr val="bg1">
                  <a:lumMod val="50000"/>
                </a:schemeClr>
              </a:solidFill>
            </a:endParaRPr>
          </a:p>
        </p:txBody>
      </p:sp>
      <mc:AlternateContent xmlns:mc="http://schemas.openxmlformats.org/markup-compatibility/2006" xmlns:a14="http://schemas.microsoft.com/office/drawing/2010/main">
        <mc:Choice Requires="a14">
          <p:sp>
            <p:nvSpPr>
              <p:cNvPr id="17" name="円/楕円 16"/>
              <p:cNvSpPr/>
              <p:nvPr/>
            </p:nvSpPr>
            <p:spPr>
              <a:xfrm>
                <a:off x="971600" y="3494081"/>
                <a:ext cx="720080"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17" name="円/楕円 16"/>
              <p:cNvSpPr>
                <a:spLocks noRot="1" noChangeAspect="1" noMove="1" noResize="1" noEditPoints="1" noAdjustHandles="1" noChangeArrowheads="1" noChangeShapeType="1" noTextEdit="1"/>
              </p:cNvSpPr>
              <p:nvPr/>
            </p:nvSpPr>
            <p:spPr>
              <a:xfrm>
                <a:off x="971600" y="3494081"/>
                <a:ext cx="720080" cy="432048"/>
              </a:xfrm>
              <a:prstGeom prst="ellipse">
                <a:avLst/>
              </a:prstGeom>
              <a:blipFill rotWithShape="1">
                <a:blip r:embed="rId9"/>
                <a:stretch>
                  <a:fillRect/>
                </a:stretch>
              </a:blipFill>
              <a:ln>
                <a:solidFill>
                  <a:srgbClr val="D7E0E1"/>
                </a:solidFill>
              </a:ln>
            </p:spPr>
            <p:txBody>
              <a:bodyPr/>
              <a:lstStyle/>
              <a:p>
                <a:r>
                  <a:rPr lang="ja-JP" altLang="en-US">
                    <a:noFill/>
                  </a:rPr>
                  <a:t> </a:t>
                </a:r>
              </a:p>
            </p:txBody>
          </p:sp>
        </mc:Fallback>
      </mc:AlternateContent>
      <p:sp>
        <p:nvSpPr>
          <p:cNvPr id="8" name="テキスト ボックス 7"/>
          <p:cNvSpPr txBox="1"/>
          <p:nvPr/>
        </p:nvSpPr>
        <p:spPr>
          <a:xfrm>
            <a:off x="34836" y="671868"/>
            <a:ext cx="2191626" cy="923330"/>
          </a:xfrm>
          <a:prstGeom prst="rect">
            <a:avLst/>
          </a:prstGeom>
          <a:solidFill>
            <a:schemeClr val="bg1">
              <a:lumMod val="95000"/>
            </a:schemeClr>
          </a:solidFill>
        </p:spPr>
        <p:txBody>
          <a:bodyPr wrap="none" rtlCol="0">
            <a:spAutoFit/>
          </a:bodyPr>
          <a:lstStyle/>
          <a:p>
            <a:pPr algn="ctr"/>
            <a:r>
              <a:rPr kumimoji="1" lang="ja-JP" altLang="en-US" dirty="0" smtClean="0"/>
              <a:t>実験で得られた</a:t>
            </a:r>
            <a:r>
              <a:rPr kumimoji="1" lang="en-US" altLang="ja-JP" dirty="0" smtClean="0"/>
              <a:t/>
            </a:r>
            <a:br>
              <a:rPr kumimoji="1" lang="en-US" altLang="ja-JP" dirty="0" smtClean="0"/>
            </a:br>
            <a:r>
              <a:rPr lang="ja-JP" altLang="en-US" dirty="0" smtClean="0"/>
              <a:t>知見１と２を踏まえた</a:t>
            </a:r>
            <a:r>
              <a:rPr lang="en-US" altLang="ja-JP" dirty="0" smtClean="0"/>
              <a:t/>
            </a:r>
            <a:br>
              <a:rPr lang="en-US" altLang="ja-JP" dirty="0" smtClean="0"/>
            </a:br>
            <a:r>
              <a:rPr lang="ja-JP" altLang="en-US" dirty="0" smtClean="0"/>
              <a:t>塗膜析出メカニズム</a:t>
            </a:r>
            <a:endParaRPr kumimoji="1" lang="ja-JP" altLang="en-US" dirty="0"/>
          </a:p>
        </p:txBody>
      </p:sp>
    </p:spTree>
    <p:extLst>
      <p:ext uri="{BB962C8B-B14F-4D97-AF65-F5344CB8AC3E}">
        <p14:creationId xmlns:p14="http://schemas.microsoft.com/office/powerpoint/2010/main" val="2795997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t>本研究の塗膜析出メカニズム概略</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58597" y="4514672"/>
                <a:ext cx="7012949" cy="1641206"/>
              </a:xfrm>
            </p:spPr>
            <p:txBody>
              <a:bodyPr/>
              <a:lstStyle/>
              <a:p>
                <a:pPr marL="0" indent="0">
                  <a:buNone/>
                </a:pPr>
                <a:r>
                  <a:rPr lang="ja-JP" altLang="en-US" sz="2800" dirty="0" smtClean="0"/>
                  <a:t>③</a:t>
                </a:r>
                <a14:m>
                  <m:oMath xmlns:m="http://schemas.openxmlformats.org/officeDocument/2006/math">
                    <m:sSup>
                      <m:sSupPr>
                        <m:ctrlPr>
                          <a:rPr lang="en-US" altLang="ja-JP" sz="2800" i="1" smtClean="0">
                            <a:solidFill>
                              <a:schemeClr val="accent1">
                                <a:lumMod val="50000"/>
                              </a:schemeClr>
                            </a:solidFill>
                            <a:latin typeface="Cambria Math" panose="02040503050406030204" pitchFamily="18" charset="0"/>
                          </a:rPr>
                        </m:ctrlPr>
                      </m:sSupPr>
                      <m:e>
                        <m:r>
                          <m:rPr>
                            <m:sty m:val="p"/>
                          </m:rPr>
                          <a:rPr lang="en-US" altLang="ja-JP" sz="2800">
                            <a:solidFill>
                              <a:schemeClr val="accent1">
                                <a:lumMod val="50000"/>
                              </a:schemeClr>
                            </a:solidFill>
                            <a:latin typeface="Cambria Math"/>
                          </a:rPr>
                          <m:t>OH</m:t>
                        </m:r>
                      </m:e>
                      <m:sup>
                        <m:r>
                          <a:rPr lang="en-US" altLang="ja-JP" sz="2800">
                            <a:solidFill>
                              <a:schemeClr val="accent1">
                                <a:lumMod val="50000"/>
                              </a:schemeClr>
                            </a:solidFill>
                            <a:latin typeface="Cambria Math"/>
                          </a:rPr>
                          <m:t>−</m:t>
                        </m:r>
                      </m:sup>
                    </m:sSup>
                  </m:oMath>
                </a14:m>
                <a:r>
                  <a:rPr kumimoji="1" lang="ja-JP" altLang="en-US" sz="2800" dirty="0" smtClean="0"/>
                  <a:t>が一定量たまると塗料</a:t>
                </a:r>
                <a:r>
                  <a:rPr lang="ja-JP" altLang="en-US" sz="2800" dirty="0"/>
                  <a:t>イオンと</a:t>
                </a:r>
                <a:r>
                  <a:rPr lang="ja-JP" altLang="en-US" sz="2800" dirty="0" smtClean="0"/>
                  <a:t>反応して</a:t>
                </a:r>
                <a:r>
                  <a:rPr lang="en-US" altLang="ja-JP" sz="2800" dirty="0"/>
                  <a:t/>
                </a:r>
                <a:br>
                  <a:rPr lang="en-US" altLang="ja-JP" sz="2800" dirty="0"/>
                </a:br>
                <a:r>
                  <a:rPr lang="ja-JP" altLang="en-US" sz="2800" dirty="0" smtClean="0"/>
                  <a:t>カソード近傍で</a:t>
                </a:r>
                <a:r>
                  <a:rPr lang="ja-JP" altLang="en-US" sz="2800" dirty="0" smtClean="0">
                    <a:solidFill>
                      <a:srgbClr val="FF5050"/>
                    </a:solidFill>
                  </a:rPr>
                  <a:t>塗料粒子</a:t>
                </a:r>
                <a:r>
                  <a:rPr lang="ja-JP" altLang="en-US" sz="2800" dirty="0" smtClean="0"/>
                  <a:t>が凝集を開始し，</a:t>
                </a:r>
                <a:r>
                  <a:rPr lang="en-US" altLang="ja-JP" sz="2800" dirty="0"/>
                  <a:t/>
                </a:r>
                <a:br>
                  <a:rPr lang="en-US" altLang="ja-JP" sz="2800" dirty="0"/>
                </a:br>
                <a:r>
                  <a:rPr lang="ja-JP" altLang="en-US" sz="2800" dirty="0" smtClean="0"/>
                  <a:t>それが「</a:t>
                </a:r>
                <a:r>
                  <a:rPr lang="ja-JP" altLang="en-US" sz="2800" dirty="0" smtClean="0">
                    <a:solidFill>
                      <a:srgbClr val="C00000"/>
                    </a:solidFill>
                  </a:rPr>
                  <a:t>濁り</a:t>
                </a:r>
                <a:r>
                  <a:rPr lang="ja-JP" altLang="en-US" sz="2800" dirty="0" smtClean="0"/>
                  <a:t>」となって電気抵抗を持ち始める．</a:t>
                </a:r>
                <a:r>
                  <a:rPr lang="en-US" altLang="ja-JP" sz="2800" dirty="0" smtClean="0"/>
                  <a:t/>
                </a:r>
                <a:br>
                  <a:rPr lang="en-US" altLang="ja-JP" sz="2800" dirty="0" smtClean="0"/>
                </a:br>
                <a:r>
                  <a:rPr lang="ja-JP" altLang="en-US" sz="2800" dirty="0" smtClean="0"/>
                  <a:t>この時，</a:t>
                </a:r>
                <a:r>
                  <a:rPr lang="ja-JP" altLang="en-US" sz="2800" dirty="0" smtClean="0">
                    <a:solidFill>
                      <a:srgbClr val="0000FF"/>
                    </a:solidFill>
                  </a:rPr>
                  <a:t>仮想膜厚</a:t>
                </a:r>
                <a14:m>
                  <m:oMath xmlns:m="http://schemas.openxmlformats.org/officeDocument/2006/math">
                    <m:acc>
                      <m:accPr>
                        <m:chr m:val="̅"/>
                        <m:ctrlPr>
                          <a:rPr lang="en-US" altLang="ja-JP" sz="2800" b="0" i="1" smtClean="0">
                            <a:solidFill>
                              <a:srgbClr val="0000FF"/>
                            </a:solidFill>
                            <a:latin typeface="Cambria Math" panose="02040503050406030204" pitchFamily="18" charset="0"/>
                          </a:rPr>
                        </m:ctrlPr>
                      </m:accPr>
                      <m:e>
                        <m:r>
                          <a:rPr lang="en-US" altLang="ja-JP" sz="2800" b="0" i="1" smtClean="0">
                            <a:solidFill>
                              <a:srgbClr val="0000FF"/>
                            </a:solidFill>
                            <a:latin typeface="Cambria Math" panose="02040503050406030204" pitchFamily="18" charset="0"/>
                          </a:rPr>
                          <m:t>h</m:t>
                        </m:r>
                      </m:e>
                    </m:acc>
                  </m:oMath>
                </a14:m>
                <a:r>
                  <a:rPr lang="ja-JP" altLang="en-US" sz="2800" dirty="0" smtClean="0"/>
                  <a:t>がゼロから正の値となる．</a:t>
                </a:r>
                <a:endParaRPr kumimoji="1" lang="en-US" altLang="ja-JP" sz="2800" dirty="0" smtClean="0"/>
              </a:p>
              <a:p>
                <a:pPr marL="0" indent="0">
                  <a:buNone/>
                </a:pPr>
                <a:r>
                  <a:rPr lang="ja-JP" altLang="en-US" sz="2800" dirty="0"/>
                  <a:t>　</a:t>
                </a:r>
                <a:r>
                  <a:rPr lang="ja-JP" altLang="en-US" sz="2800" dirty="0" smtClean="0"/>
                  <a:t>　</a:t>
                </a:r>
                <a:endParaRPr kumimoji="1"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58597" y="4514672"/>
                <a:ext cx="7012949" cy="1641206"/>
              </a:xfrm>
              <a:blipFill rotWithShape="0">
                <a:blip r:embed="rId4"/>
                <a:stretch>
                  <a:fillRect l="-3130" t="-7807" r="-1217" b="-1672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13</a:t>
            </a:fld>
            <a:endParaRPr lang="ja-JP" altLang="en-US" dirty="0"/>
          </a:p>
        </p:txBody>
      </p:sp>
      <p:sp>
        <p:nvSpPr>
          <p:cNvPr id="56" name="円/楕円 55"/>
          <p:cNvSpPr/>
          <p:nvPr/>
        </p:nvSpPr>
        <p:spPr>
          <a:xfrm>
            <a:off x="3995935" y="2230976"/>
            <a:ext cx="1777261" cy="513548"/>
          </a:xfrm>
          <a:prstGeom prst="ellipse">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塗料</a:t>
            </a:r>
            <a:r>
              <a:rPr kumimoji="1" lang="ja-JP" altLang="en-US" sz="2000" dirty="0" smtClean="0">
                <a:solidFill>
                  <a:schemeClr val="tx1"/>
                </a:solidFill>
              </a:rPr>
              <a:t>粒子</a:t>
            </a:r>
            <a:endParaRPr kumimoji="1" lang="ja-JP" altLang="en-US" sz="2000" dirty="0">
              <a:solidFill>
                <a:schemeClr val="tx1"/>
              </a:solidFill>
            </a:endParaRP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20" name="右矢印 19"/>
          <p:cNvSpPr/>
          <p:nvPr/>
        </p:nvSpPr>
        <p:spPr>
          <a:xfrm rot="17767701">
            <a:off x="4155407" y="2728603"/>
            <a:ext cx="6182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9" name="グループ化 8"/>
          <p:cNvGrpSpPr/>
          <p:nvPr/>
        </p:nvGrpSpPr>
        <p:grpSpPr>
          <a:xfrm>
            <a:off x="2766368" y="2728441"/>
            <a:ext cx="2210218" cy="1728192"/>
            <a:chOff x="2217766" y="2204864"/>
            <a:chExt cx="2210218" cy="1728192"/>
          </a:xfrm>
        </p:grpSpPr>
        <p:sp>
          <p:nvSpPr>
            <p:cNvPr id="7" name="円/楕円 6"/>
            <p:cNvSpPr/>
            <p:nvPr/>
          </p:nvSpPr>
          <p:spPr>
            <a:xfrm>
              <a:off x="2610396" y="2840159"/>
              <a:ext cx="1368152" cy="720080"/>
            </a:xfrm>
            <a:prstGeom prst="ellipse">
              <a:avLst/>
            </a:prstGeom>
            <a:solidFill>
              <a:srgbClr val="FF9999"/>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塗料</a:t>
              </a:r>
              <a:endParaRPr kumimoji="1" lang="en-US" altLang="ja-JP" dirty="0" smtClean="0">
                <a:solidFill>
                  <a:schemeClr val="tx1"/>
                </a:solidFill>
              </a:endParaRPr>
            </a:p>
            <a:p>
              <a:pPr algn="ctr"/>
              <a:r>
                <a:rPr lang="ja-JP" altLang="en-US" dirty="0" smtClean="0">
                  <a:solidFill>
                    <a:schemeClr val="tx1"/>
                  </a:solidFill>
                </a:rPr>
                <a:t>イオン</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6" name="円/楕円 15"/>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16" name="円/楕円 15"/>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5"/>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円/楕円 20"/>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1" name="円/楕円 2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6"/>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2" name="円/楕円 2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7"/>
                  <a:stretch>
                    <a:fillRect l="-1029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円/楕円 35"/>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10"/>
                  <a:stretch>
                    <a:fillRect/>
                  </a:stretch>
                </a:blipFill>
              </p:spPr>
              <p:txBody>
                <a:bodyPr/>
                <a:lstStyle/>
                <a:p>
                  <a:r>
                    <a:rPr lang="ja-JP" altLang="en-US">
                      <a:noFill/>
                    </a:rPr>
                    <a:t> </a:t>
                  </a:r>
                </a:p>
              </p:txBody>
            </p:sp>
          </mc:Fallback>
        </mc:AlternateContent>
      </p:grpSp>
      <p:grpSp>
        <p:nvGrpSpPr>
          <p:cNvPr id="23" name="グループ化 22"/>
          <p:cNvGrpSpPr/>
          <p:nvPr/>
        </p:nvGrpSpPr>
        <p:grpSpPr>
          <a:xfrm>
            <a:off x="716158" y="2261883"/>
            <a:ext cx="1368152" cy="999754"/>
            <a:chOff x="2610396" y="2575755"/>
            <a:chExt cx="1368152" cy="999754"/>
          </a:xfrm>
        </p:grpSpPr>
        <p:sp>
          <p:nvSpPr>
            <p:cNvPr id="24" name="円/楕円 23"/>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塗料</a:t>
              </a:r>
              <a:endParaRPr kumimoji="1" lang="en-US" altLang="ja-JP" dirty="0" smtClean="0">
                <a:solidFill>
                  <a:schemeClr val="tx1"/>
                </a:solidFill>
              </a:endParaRPr>
            </a:p>
            <a:p>
              <a:pPr algn="ctr"/>
              <a:r>
                <a:rPr lang="ja-JP" altLang="en-US" dirty="0" smtClean="0">
                  <a:solidFill>
                    <a:schemeClr val="tx1"/>
                  </a:solidFill>
                </a:rPr>
                <a:t>イオン</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5" name="円/楕円 24"/>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1"/>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2"/>
                  <a:stretch>
                    <a:fillRect l="-1029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円/楕円 26"/>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3"/>
                  <a:stretch>
                    <a:fillRect l="-11940"/>
                  </a:stretch>
                </a:blipFill>
                <a:ln>
                  <a:solidFill>
                    <a:srgbClr val="FFC000"/>
                  </a:solidFill>
                </a:ln>
              </p:spPr>
              <p:txBody>
                <a:bodyPr/>
                <a:lstStyle/>
                <a:p>
                  <a:r>
                    <a:rPr lang="ja-JP" altLang="en-US">
                      <a:noFill/>
                    </a:rPr>
                    <a:t> </a:t>
                  </a:r>
                </a:p>
              </p:txBody>
            </p:sp>
          </mc:Fallback>
        </mc:AlternateContent>
      </p:grpSp>
      <p:cxnSp>
        <p:nvCxnSpPr>
          <p:cNvPr id="34" name="直線矢印コネクタ 33"/>
          <p:cNvCxnSpPr/>
          <p:nvPr/>
        </p:nvCxnSpPr>
        <p:spPr>
          <a:xfrm>
            <a:off x="2084310" y="3283058"/>
            <a:ext cx="903514" cy="440718"/>
          </a:xfrm>
          <a:prstGeom prst="straightConnector1">
            <a:avLst/>
          </a:prstGeom>
          <a:ln w="19050">
            <a:solidFill>
              <a:srgbClr val="00682F"/>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57019" y="3368996"/>
            <a:ext cx="1710725" cy="369332"/>
          </a:xfrm>
          <a:prstGeom prst="rect">
            <a:avLst/>
          </a:prstGeom>
          <a:noFill/>
        </p:spPr>
        <p:txBody>
          <a:bodyPr wrap="none" rtlCol="0">
            <a:spAutoFit/>
          </a:bodyPr>
          <a:lstStyle/>
          <a:p>
            <a:r>
              <a:rPr kumimoji="1" lang="ja-JP" altLang="en-US" dirty="0" smtClean="0"/>
              <a:t>正の電荷をもつ</a:t>
            </a:r>
            <a:endParaRPr kumimoji="1" lang="ja-JP" altLang="en-US" dirty="0"/>
          </a:p>
        </p:txBody>
      </p:sp>
    </p:spTree>
    <p:extLst>
      <p:ext uri="{BB962C8B-B14F-4D97-AF65-F5344CB8AC3E}">
        <p14:creationId xmlns:p14="http://schemas.microsoft.com/office/powerpoint/2010/main" val="3204461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t>本研究の塗膜析出メカニズム概略</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70263" y="4251690"/>
                <a:ext cx="8212183" cy="2052113"/>
              </a:xfrm>
            </p:spPr>
            <p:txBody>
              <a:bodyPr/>
              <a:lstStyle/>
              <a:p>
                <a:pPr marL="0" indent="0">
                  <a:buNone/>
                </a:pPr>
                <a:r>
                  <a:rPr lang="ja-JP" altLang="en-US" sz="2800" dirty="0" smtClean="0"/>
                  <a:t>④</a:t>
                </a:r>
                <a:r>
                  <a:rPr lang="ja-JP" altLang="en-US" sz="2800" dirty="0" smtClean="0">
                    <a:solidFill>
                      <a:srgbClr val="C00000"/>
                    </a:solidFill>
                  </a:rPr>
                  <a:t>濁り</a:t>
                </a:r>
                <a:r>
                  <a:rPr lang="ja-JP" altLang="en-US" sz="2800" dirty="0" smtClean="0"/>
                  <a:t>が一定量凝集するとカソード面に</a:t>
                </a:r>
                <a:r>
                  <a:rPr lang="ja-JP" altLang="en-US" sz="2800" dirty="0"/>
                  <a:t>付着</a:t>
                </a:r>
                <a:r>
                  <a:rPr lang="ja-JP" altLang="en-US" sz="2800" dirty="0" smtClean="0"/>
                  <a:t>して</a:t>
                </a:r>
                <a:r>
                  <a:rPr lang="ja-JP" altLang="en-US" sz="2800" dirty="0" smtClean="0">
                    <a:solidFill>
                      <a:schemeClr val="accent2">
                        <a:lumMod val="50000"/>
                      </a:schemeClr>
                    </a:solidFill>
                  </a:rPr>
                  <a:t>塗膜</a:t>
                </a:r>
                <a:r>
                  <a:rPr lang="en-US" altLang="ja-JP" sz="2800" dirty="0" smtClean="0"/>
                  <a:t/>
                </a:r>
                <a:br>
                  <a:rPr lang="en-US" altLang="ja-JP" sz="2800" dirty="0" smtClean="0"/>
                </a:br>
                <a:r>
                  <a:rPr lang="ja-JP" altLang="en-US" sz="2800" dirty="0" smtClean="0"/>
                  <a:t>となる．この時の</a:t>
                </a:r>
                <a:r>
                  <a:rPr lang="ja-JP" altLang="en-US" sz="2800" dirty="0"/>
                  <a:t>電流</a:t>
                </a:r>
                <a:r>
                  <a:rPr lang="ja-JP" altLang="en-US" sz="2800" dirty="0" smtClean="0"/>
                  <a:t>密度</a:t>
                </a:r>
                <a14:m>
                  <m:oMath xmlns:m="http://schemas.openxmlformats.org/officeDocument/2006/math">
                    <m:sSub>
                      <m:sSubPr>
                        <m:ctrlPr>
                          <a:rPr lang="en-US" altLang="ja-JP" sz="2800" b="0" i="1" smtClean="0">
                            <a:solidFill>
                              <a:srgbClr val="00B050"/>
                            </a:solidFill>
                            <a:latin typeface="Cambria Math" panose="02040503050406030204" pitchFamily="18" charset="0"/>
                          </a:rPr>
                        </m:ctrlPr>
                      </m:sSubPr>
                      <m:e>
                        <m:r>
                          <a:rPr lang="en-US" altLang="ja-JP" sz="2800" b="0" i="1" smtClean="0">
                            <a:solidFill>
                              <a:srgbClr val="00B050"/>
                            </a:solidFill>
                            <a:latin typeface="Cambria Math" panose="02040503050406030204" pitchFamily="18" charset="0"/>
                          </a:rPr>
                          <m:t>𝑗</m:t>
                        </m:r>
                      </m:e>
                      <m:sub>
                        <m:r>
                          <m:rPr>
                            <m:sty m:val="p"/>
                          </m:rPr>
                          <a:rPr lang="en-US" altLang="ja-JP" sz="2800" b="0" i="0" smtClean="0">
                            <a:solidFill>
                              <a:srgbClr val="00B050"/>
                            </a:solidFill>
                            <a:latin typeface="Cambria Math" panose="02040503050406030204" pitchFamily="18" charset="0"/>
                          </a:rPr>
                          <m:t>catini</m:t>
                        </m:r>
                      </m:sub>
                    </m:sSub>
                  </m:oMath>
                </a14:m>
                <a:r>
                  <a:rPr lang="ja-JP" altLang="en-US" sz="2800" dirty="0" smtClean="0"/>
                  <a:t>によって塗膜の肌質が決まるため，その後の析出効率に</a:t>
                </a:r>
                <a:r>
                  <a:rPr lang="ja-JP" altLang="en-US" sz="2800" dirty="0" smtClean="0">
                    <a:solidFill>
                      <a:srgbClr val="7030A0"/>
                    </a:solidFill>
                  </a:rPr>
                  <a:t>履歴依存性</a:t>
                </a:r>
                <a:r>
                  <a:rPr lang="ja-JP" altLang="en-US" sz="2800" dirty="0" smtClean="0"/>
                  <a:t>が生じる．</a:t>
                </a:r>
                <a:endParaRPr lang="en-US" altLang="ja-JP" sz="2800" dirty="0"/>
              </a:p>
              <a:p>
                <a:pPr marL="0" indent="0">
                  <a:buNone/>
                </a:pPr>
                <a:r>
                  <a:rPr lang="ja-JP" altLang="en-US" sz="2800" dirty="0" smtClean="0"/>
                  <a:t>⑤</a:t>
                </a:r>
                <a:r>
                  <a:rPr lang="ja-JP" altLang="en-US" sz="2800" dirty="0">
                    <a:solidFill>
                      <a:srgbClr val="C00000"/>
                    </a:solidFill>
                  </a:rPr>
                  <a:t>濁</a:t>
                </a:r>
                <a:r>
                  <a:rPr lang="ja-JP" altLang="en-US" sz="2800" dirty="0" smtClean="0">
                    <a:solidFill>
                      <a:srgbClr val="C00000"/>
                    </a:solidFill>
                  </a:rPr>
                  <a:t>り</a:t>
                </a:r>
                <a:r>
                  <a:rPr lang="ja-JP" altLang="en-US" sz="2800" dirty="0" smtClean="0"/>
                  <a:t>の</a:t>
                </a:r>
                <a:r>
                  <a:rPr lang="ja-JP" altLang="en-US" sz="2800" dirty="0"/>
                  <a:t>一部</a:t>
                </a:r>
                <a:r>
                  <a:rPr lang="ja-JP" altLang="en-US" sz="2800" dirty="0" smtClean="0"/>
                  <a:t>は付着せずに拡散し，再溶解する．</a:t>
                </a:r>
                <a:endParaRPr kumimoji="1" lang="en-US" altLang="ja-JP" sz="2800" u="sng"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70263" y="4251690"/>
                <a:ext cx="8212183" cy="2052113"/>
              </a:xfrm>
              <a:blipFill rotWithShape="0">
                <a:blip r:embed="rId4"/>
                <a:stretch>
                  <a:fillRect l="-2598" t="-6231" r="-438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14</a:t>
            </a:fld>
            <a:endParaRPr lang="ja-JP" altLang="en-US" dirty="0"/>
          </a:p>
        </p:txBody>
      </p:sp>
      <p:sp>
        <p:nvSpPr>
          <p:cNvPr id="56" name="円/楕円 55"/>
          <p:cNvSpPr/>
          <p:nvPr/>
        </p:nvSpPr>
        <p:spPr>
          <a:xfrm>
            <a:off x="3995935" y="2230976"/>
            <a:ext cx="1777261" cy="513548"/>
          </a:xfrm>
          <a:prstGeom prst="ellipse">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塗料</a:t>
            </a:r>
            <a:r>
              <a:rPr kumimoji="1" lang="ja-JP" altLang="en-US" sz="2000" dirty="0" smtClean="0">
                <a:solidFill>
                  <a:schemeClr val="tx1"/>
                </a:solidFill>
              </a:rPr>
              <a:t>粒子</a:t>
            </a:r>
            <a:endParaRPr kumimoji="1" lang="ja-JP" altLang="en-US" sz="2000" dirty="0">
              <a:solidFill>
                <a:schemeClr val="tx1"/>
              </a:solidFill>
            </a:endParaRP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16" name="テキスト ボックス 15"/>
          <p:cNvSpPr txBox="1"/>
          <p:nvPr/>
        </p:nvSpPr>
        <p:spPr>
          <a:xfrm>
            <a:off x="5786147" y="2996552"/>
            <a:ext cx="1090109" cy="369332"/>
          </a:xfrm>
          <a:prstGeom prst="rect">
            <a:avLst/>
          </a:prstGeom>
          <a:solidFill>
            <a:schemeClr val="bg1"/>
          </a:solidFill>
        </p:spPr>
        <p:txBody>
          <a:bodyPr wrap="square" rtlCol="0">
            <a:spAutoFit/>
          </a:bodyPr>
          <a:lstStyle/>
          <a:p>
            <a:r>
              <a:rPr kumimoji="1" lang="ja-JP" altLang="en-US" dirty="0" smtClean="0"/>
              <a:t>カソード</a:t>
            </a:r>
            <a:endParaRPr kumimoji="1" lang="ja-JP" altLang="en-US" dirty="0"/>
          </a:p>
        </p:txBody>
      </p:sp>
      <p:sp>
        <p:nvSpPr>
          <p:cNvPr id="17" name="右矢印 16"/>
          <p:cNvSpPr/>
          <p:nvPr/>
        </p:nvSpPr>
        <p:spPr>
          <a:xfrm rot="2642698">
            <a:off x="5506455" y="2609510"/>
            <a:ext cx="489204"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0" name="円/楕円 19"/>
              <p:cNvSpPr/>
              <p:nvPr/>
            </p:nvSpPr>
            <p:spPr>
              <a:xfrm>
                <a:off x="5780630" y="2960548"/>
                <a:ext cx="915606" cy="494351"/>
              </a:xfrm>
              <a:prstGeom prst="ellipse">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ja-JP" altLang="en-US" sz="2000" i="0" smtClean="0">
                          <a:solidFill>
                            <a:schemeClr val="bg1"/>
                          </a:solidFill>
                          <a:latin typeface="Cambria Math"/>
                        </a:rPr>
                        <m:t>塗</m:t>
                      </m:r>
                      <m:r>
                        <a:rPr lang="ja-JP" altLang="en-US" sz="2000" b="0" i="0" smtClean="0">
                          <a:solidFill>
                            <a:schemeClr val="bg1"/>
                          </a:solidFill>
                          <a:latin typeface="Cambria Math"/>
                        </a:rPr>
                        <m:t>膜</m:t>
                      </m:r>
                    </m:oMath>
                  </m:oMathPara>
                </a14:m>
                <a:endParaRPr kumimoji="1" lang="ja-JP" altLang="en-US" sz="2000" dirty="0">
                  <a:solidFill>
                    <a:schemeClr val="bg1"/>
                  </a:solidFill>
                </a:endParaRPr>
              </a:p>
            </p:txBody>
          </p:sp>
        </mc:Choice>
        <mc:Fallback xmlns="">
          <p:sp>
            <p:nvSpPr>
              <p:cNvPr id="20" name="円/楕円 19"/>
              <p:cNvSpPr>
                <a:spLocks noRot="1" noChangeAspect="1" noMove="1" noResize="1" noEditPoints="1" noAdjustHandles="1" noChangeArrowheads="1" noChangeShapeType="1" noTextEdit="1"/>
              </p:cNvSpPr>
              <p:nvPr/>
            </p:nvSpPr>
            <p:spPr>
              <a:xfrm>
                <a:off x="5780630" y="2960548"/>
                <a:ext cx="915606" cy="494351"/>
              </a:xfrm>
              <a:prstGeom prst="ellipse">
                <a:avLst/>
              </a:prstGeom>
              <a:blipFill rotWithShape="0">
                <a:blip r:embed="rId5"/>
                <a:stretch>
                  <a:fillRect/>
                </a:stretch>
              </a:blipFill>
              <a:ln>
                <a:solidFill>
                  <a:srgbClr val="CC0000"/>
                </a:solidFill>
              </a:ln>
            </p:spPr>
            <p:txBody>
              <a:bodyPr/>
              <a:lstStyle/>
              <a:p>
                <a:r>
                  <a:rPr lang="ja-JP" altLang="en-US">
                    <a:noFill/>
                  </a:rPr>
                  <a:t> </a:t>
                </a:r>
              </a:p>
            </p:txBody>
          </p:sp>
        </mc:Fallback>
      </mc:AlternateContent>
      <p:sp>
        <p:nvSpPr>
          <p:cNvPr id="10" name="フリーフォーム 9"/>
          <p:cNvSpPr/>
          <p:nvPr/>
        </p:nvSpPr>
        <p:spPr>
          <a:xfrm>
            <a:off x="2348344" y="2760207"/>
            <a:ext cx="2517133" cy="888762"/>
          </a:xfrm>
          <a:custGeom>
            <a:avLst/>
            <a:gdLst>
              <a:gd name="connsiteX0" fmla="*/ 2171700 w 2666770"/>
              <a:gd name="connsiteY0" fmla="*/ 0 h 872258"/>
              <a:gd name="connsiteX1" fmla="*/ 2514600 w 2666770"/>
              <a:gd name="connsiteY1" fmla="*/ 820882 h 872258"/>
              <a:gd name="connsiteX2" fmla="*/ 0 w 2666770"/>
              <a:gd name="connsiteY2" fmla="*/ 716973 h 872258"/>
              <a:gd name="connsiteX0" fmla="*/ 2171700 w 2517133"/>
              <a:gd name="connsiteY0" fmla="*/ 0 h 888762"/>
              <a:gd name="connsiteX1" fmla="*/ 2306782 w 2517133"/>
              <a:gd name="connsiteY1" fmla="*/ 841664 h 888762"/>
              <a:gd name="connsiteX2" fmla="*/ 0 w 2517133"/>
              <a:gd name="connsiteY2" fmla="*/ 716973 h 888762"/>
            </a:gdLst>
            <a:ahLst/>
            <a:cxnLst>
              <a:cxn ang="0">
                <a:pos x="connsiteX0" y="connsiteY0"/>
              </a:cxn>
              <a:cxn ang="0">
                <a:pos x="connsiteX1" y="connsiteY1"/>
              </a:cxn>
              <a:cxn ang="0">
                <a:pos x="connsiteX2" y="connsiteY2"/>
              </a:cxn>
            </a:cxnLst>
            <a:rect l="l" t="t" r="r" b="b"/>
            <a:pathLst>
              <a:path w="2517133" h="888762">
                <a:moveTo>
                  <a:pt x="2171700" y="0"/>
                </a:moveTo>
                <a:cubicBezTo>
                  <a:pt x="2524125" y="350693"/>
                  <a:pt x="2668732" y="722169"/>
                  <a:pt x="2306782" y="841664"/>
                </a:cubicBezTo>
                <a:cubicBezTo>
                  <a:pt x="1944832" y="961159"/>
                  <a:pt x="1076325" y="828675"/>
                  <a:pt x="0" y="716973"/>
                </a:cubicBezTo>
              </a:path>
            </a:pathLst>
          </a:custGeom>
          <a:noFill/>
          <a:ln w="38100">
            <a:solidFill>
              <a:schemeClr val="bg1">
                <a:lumMod val="50000"/>
              </a:schemeClr>
            </a:solidFill>
            <a:prstDash val="sysDot"/>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lumMod val="50000"/>
                </a:schemeClr>
              </a:solidFill>
            </a:endParaRPr>
          </a:p>
        </p:txBody>
      </p:sp>
      <p:sp>
        <p:nvSpPr>
          <p:cNvPr id="21" name="テキスト ボックス 20"/>
          <p:cNvSpPr txBox="1"/>
          <p:nvPr/>
        </p:nvSpPr>
        <p:spPr>
          <a:xfrm>
            <a:off x="592539" y="1857018"/>
            <a:ext cx="1595309" cy="707886"/>
          </a:xfrm>
          <a:prstGeom prst="rect">
            <a:avLst/>
          </a:prstGeom>
          <a:noFill/>
        </p:spPr>
        <p:txBody>
          <a:bodyPr wrap="none" rtlCol="0">
            <a:spAutoFit/>
          </a:bodyPr>
          <a:lstStyle/>
          <a:p>
            <a:pPr algn="ctr"/>
            <a:r>
              <a:rPr kumimoji="1" lang="ja-JP" altLang="en-US" sz="2000" dirty="0" smtClean="0">
                <a:solidFill>
                  <a:srgbClr val="FF0000"/>
                </a:solidFill>
              </a:rPr>
              <a:t>一部は</a:t>
            </a:r>
            <a:endParaRPr kumimoji="1" lang="en-US" altLang="ja-JP" sz="2000" dirty="0" smtClean="0">
              <a:solidFill>
                <a:srgbClr val="FF0000"/>
              </a:solidFill>
            </a:endParaRPr>
          </a:p>
          <a:p>
            <a:pPr algn="ctr"/>
            <a:r>
              <a:rPr kumimoji="1" lang="ja-JP" altLang="en-US" sz="2000" dirty="0" smtClean="0">
                <a:solidFill>
                  <a:srgbClr val="FF0000"/>
                </a:solidFill>
              </a:rPr>
              <a:t>拡散・再溶解</a:t>
            </a:r>
            <a:endParaRPr lang="ja-JP" altLang="en-US" sz="2000" dirty="0">
              <a:solidFill>
                <a:srgbClr val="FF0000"/>
              </a:solidFill>
            </a:endParaRPr>
          </a:p>
        </p:txBody>
      </p:sp>
      <p:sp>
        <p:nvSpPr>
          <p:cNvPr id="9" name="テキスト ボックス 8"/>
          <p:cNvSpPr txBox="1"/>
          <p:nvPr/>
        </p:nvSpPr>
        <p:spPr>
          <a:xfrm>
            <a:off x="4492608" y="5301208"/>
            <a:ext cx="184730" cy="523220"/>
          </a:xfrm>
          <a:prstGeom prst="rect">
            <a:avLst/>
          </a:prstGeom>
          <a:noFill/>
        </p:spPr>
        <p:txBody>
          <a:bodyPr wrap="none" rtlCol="0">
            <a:spAutoFit/>
          </a:bodyPr>
          <a:lstStyle/>
          <a:p>
            <a:pPr algn="ctr"/>
            <a:endParaRPr lang="en-US" altLang="ja-JP" sz="2800" u="sng" dirty="0"/>
          </a:p>
        </p:txBody>
      </p:sp>
      <p:grpSp>
        <p:nvGrpSpPr>
          <p:cNvPr id="22" name="グループ化 21"/>
          <p:cNvGrpSpPr/>
          <p:nvPr/>
        </p:nvGrpSpPr>
        <p:grpSpPr>
          <a:xfrm>
            <a:off x="755576" y="2717278"/>
            <a:ext cx="1368152" cy="999754"/>
            <a:chOff x="2610396" y="2575755"/>
            <a:chExt cx="1368152" cy="999754"/>
          </a:xfrm>
        </p:grpSpPr>
        <p:sp>
          <p:nvSpPr>
            <p:cNvPr id="23" name="円/楕円 22"/>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塗料</a:t>
              </a:r>
              <a:endParaRPr kumimoji="1" lang="en-US" altLang="ja-JP" dirty="0" smtClean="0">
                <a:solidFill>
                  <a:schemeClr val="tx1"/>
                </a:solidFill>
              </a:endParaRPr>
            </a:p>
            <a:p>
              <a:pPr algn="ctr"/>
              <a:r>
                <a:rPr lang="ja-JP" altLang="en-US" dirty="0" smtClean="0">
                  <a:solidFill>
                    <a:schemeClr val="tx1"/>
                  </a:solidFill>
                </a:rPr>
                <a:t>イオン</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4" name="円/楕円 23"/>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4" name="円/楕円 23"/>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0"/>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円/楕円 24"/>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1"/>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2"/>
                  <a:stretch>
                    <a:fillRect l="-11940"/>
                  </a:stretch>
                </a:blipFill>
                <a:ln>
                  <a:solidFill>
                    <a:srgbClr val="FFC000"/>
                  </a:solidFill>
                </a:ln>
              </p:spPr>
              <p:txBody>
                <a:bodyPr/>
                <a:lstStyle/>
                <a:p>
                  <a:r>
                    <a:rPr lang="ja-JP" altLang="en-US">
                      <a:noFill/>
                    </a:rPr>
                    <a:t> </a:t>
                  </a:r>
                </a:p>
              </p:txBody>
            </p:sp>
          </mc:Fallback>
        </mc:AlternateContent>
      </p:grpSp>
    </p:spTree>
    <p:extLst>
      <p:ext uri="{BB962C8B-B14F-4D97-AF65-F5344CB8AC3E}">
        <p14:creationId xmlns:p14="http://schemas.microsoft.com/office/powerpoint/2010/main" val="298068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nchor="ctr"/>
          <a:lstStyle/>
          <a:p>
            <a:pPr marL="0" indent="0" algn="ctr">
              <a:buNone/>
            </a:pPr>
            <a:r>
              <a:rPr lang="ja-JP" altLang="en-US" sz="4400" dirty="0" smtClean="0"/>
              <a:t>手法</a:t>
            </a:r>
            <a:r>
              <a:rPr lang="en-US" altLang="ja-JP" sz="4000" dirty="0" smtClean="0"/>
              <a:t/>
            </a:r>
            <a:br>
              <a:rPr lang="en-US" altLang="ja-JP" sz="4000" dirty="0" smtClean="0"/>
            </a:br>
            <a:r>
              <a:rPr lang="ja-JP" altLang="en-US" dirty="0" smtClean="0"/>
              <a:t>～提案</a:t>
            </a:r>
            <a:r>
              <a:rPr lang="ja-JP" altLang="en-US" dirty="0"/>
              <a:t>する塗膜抵抗および析出</a:t>
            </a:r>
            <a:r>
              <a:rPr lang="ja-JP" altLang="en-US" dirty="0" smtClean="0"/>
              <a:t>モデル～</a:t>
            </a:r>
            <a:endParaRPr lang="en-US" altLang="ja-JP" dirty="0" smtClean="0"/>
          </a:p>
          <a:p>
            <a:pPr marL="0" indent="0" algn="ctr">
              <a:buNone/>
            </a:pP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15</a:t>
            </a:fld>
            <a:endParaRPr lang="ja-JP" altLang="en-US" dirty="0"/>
          </a:p>
        </p:txBody>
      </p:sp>
    </p:spTree>
    <p:extLst>
      <p:ext uri="{BB962C8B-B14F-4D97-AF65-F5344CB8AC3E}">
        <p14:creationId xmlns:p14="http://schemas.microsoft.com/office/powerpoint/2010/main" val="2486443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提案</a:t>
            </a:r>
            <a:r>
              <a:rPr lang="ja-JP" altLang="en-US" dirty="0" smtClean="0">
                <a:solidFill>
                  <a:schemeClr val="tx1"/>
                </a:solidFill>
              </a:rPr>
              <a:t>す</a:t>
            </a:r>
            <a:r>
              <a:rPr lang="ja-JP" altLang="en-US" dirty="0">
                <a:solidFill>
                  <a:schemeClr val="tx1"/>
                </a:solidFill>
              </a:rPr>
              <a:t>る</a:t>
            </a:r>
            <a:r>
              <a:rPr kumimoji="1" lang="ja-JP" altLang="en-US" dirty="0" smtClean="0">
                <a:solidFill>
                  <a:srgbClr val="C00000"/>
                </a:solidFill>
              </a:rPr>
              <a:t>塗膜抵抗モデル</a:t>
            </a:r>
            <a:endParaRPr kumimoji="1" lang="ja-JP" altLang="en-US" dirty="0">
              <a:solidFill>
                <a:srgbClr val="C00000"/>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sz="2800" b="1" i="1" u="sng" dirty="0" smtClean="0">
                    <a:solidFill>
                      <a:schemeClr val="tx1"/>
                    </a:solidFill>
                    <a:effectLst>
                      <a:outerShdw blurRad="38100" dist="38100" dir="2700000" algn="tl">
                        <a:srgbClr val="000000">
                          <a:alpha val="43137"/>
                        </a:srgbClr>
                      </a:outerShdw>
                    </a:effectLst>
                  </a:rPr>
                  <a:t>モデル式</a:t>
                </a:r>
                <a:endParaRPr kumimoji="1" lang="en-US" altLang="ja-JP" sz="2800" b="1" i="1" u="sng" dirty="0" smtClean="0">
                  <a:solidFill>
                    <a:schemeClr val="tx1"/>
                  </a:solidFill>
                  <a:effectLst>
                    <a:outerShdw blurRad="38100" dist="38100" dir="2700000" algn="tl">
                      <a:srgbClr val="000000">
                        <a:alpha val="43137"/>
                      </a:srgbClr>
                    </a:outerShdw>
                  </a:effectLst>
                </a:endParaRPr>
              </a:p>
              <a:p>
                <a:pPr marL="0" indent="0">
                  <a:buNone/>
                </a:pPr>
                <a:r>
                  <a:rPr kumimoji="1" lang="ja-JP" altLang="en-US" sz="2800" dirty="0" smtClean="0">
                    <a:solidFill>
                      <a:schemeClr val="tx1"/>
                    </a:solidFill>
                  </a:rPr>
                  <a:t>カソード電流密度</a:t>
                </a:r>
                <a14:m>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𝑗</m:t>
                        </m:r>
                      </m:e>
                      <m:sub>
                        <m:r>
                          <m:rPr>
                            <m:sty m:val="p"/>
                          </m:rPr>
                          <a:rPr kumimoji="1" lang="en-US" altLang="ja-JP" sz="2800" b="0" i="0" smtClean="0">
                            <a:solidFill>
                              <a:schemeClr val="tx1"/>
                            </a:solidFill>
                            <a:latin typeface="Cambria Math" panose="02040503050406030204" pitchFamily="18" charset="0"/>
                          </a:rPr>
                          <m:t>cat</m:t>
                        </m:r>
                      </m:sub>
                    </m:sSub>
                  </m:oMath>
                </a14:m>
                <a:r>
                  <a:rPr kumimoji="1" lang="ja-JP" altLang="en-US" sz="2800" dirty="0" smtClean="0"/>
                  <a:t>を下記２変数の関数で表す．</a:t>
                </a:r>
                <a:endParaRPr kumimoji="1" lang="en-US" altLang="ja-JP" sz="2800" dirty="0" smtClean="0"/>
              </a:p>
              <a:p>
                <a:pPr lvl="2"/>
                <a:r>
                  <a:rPr kumimoji="1" lang="ja-JP" altLang="en-US" sz="2800" dirty="0" smtClean="0">
                    <a:solidFill>
                      <a:schemeClr val="tx1"/>
                    </a:solidFill>
                  </a:rPr>
                  <a:t>塗膜の電圧降下</a:t>
                </a:r>
                <a14:m>
                  <m:oMath xmlns:m="http://schemas.openxmlformats.org/officeDocument/2006/math">
                    <m:r>
                      <m:rPr>
                        <m:sty m:val="p"/>
                      </m:rPr>
                      <a:rPr kumimoji="1" lang="en-US" altLang="ja-JP" sz="2800" b="0" i="0" smtClean="0">
                        <a:solidFill>
                          <a:schemeClr val="tx1"/>
                        </a:solidFill>
                        <a:latin typeface="Cambria Math" panose="02040503050406030204" pitchFamily="18" charset="0"/>
                      </a:rPr>
                      <m:t>Δ</m:t>
                    </m:r>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𝜙</m:t>
                        </m:r>
                      </m:e>
                      <m:sub>
                        <m:r>
                          <m:rPr>
                            <m:sty m:val="p"/>
                          </m:rPr>
                          <a:rPr kumimoji="1" lang="en-US" altLang="ja-JP" sz="2800" b="0" i="0" smtClean="0">
                            <a:solidFill>
                              <a:schemeClr val="tx1"/>
                            </a:solidFill>
                            <a:latin typeface="Cambria Math" panose="02040503050406030204" pitchFamily="18" charset="0"/>
                          </a:rPr>
                          <m:t>cat</m:t>
                        </m:r>
                      </m:sub>
                    </m:sSub>
                  </m:oMath>
                </a14:m>
                <a:r>
                  <a:rPr kumimoji="1" lang="ja-JP" altLang="en-US" sz="2800" b="0" dirty="0" smtClean="0">
                    <a:solidFill>
                      <a:schemeClr val="tx1"/>
                    </a:solidFill>
                  </a:rPr>
                  <a:t>，</a:t>
                </a:r>
                <a:endParaRPr kumimoji="1" lang="en-US" altLang="ja-JP" sz="2800" b="0" dirty="0" smtClean="0">
                  <a:solidFill>
                    <a:schemeClr val="tx1"/>
                  </a:solidFill>
                </a:endParaRPr>
              </a:p>
              <a:p>
                <a:pPr lvl="2"/>
                <a:r>
                  <a:rPr kumimoji="1" lang="ja-JP" altLang="en-US" sz="2800" dirty="0" smtClean="0">
                    <a:solidFill>
                      <a:srgbClr val="0000FF"/>
                    </a:solidFill>
                  </a:rPr>
                  <a:t>仮想膜厚</a:t>
                </a:r>
                <a14:m>
                  <m:oMath xmlns:m="http://schemas.openxmlformats.org/officeDocument/2006/math">
                    <m:acc>
                      <m:accPr>
                        <m:chr m:val="̅"/>
                        <m:ctrlPr>
                          <a:rPr kumimoji="1" lang="ja-JP" altLang="en-US" sz="2800" i="1" smtClean="0">
                            <a:solidFill>
                              <a:srgbClr val="0000FF"/>
                            </a:solidFill>
                            <a:latin typeface="Cambria Math" panose="02040503050406030204" pitchFamily="18" charset="0"/>
                          </a:rPr>
                        </m:ctrlPr>
                      </m:accPr>
                      <m:e>
                        <m:r>
                          <a:rPr kumimoji="1" lang="en-US" altLang="ja-JP" sz="2800" b="0" i="1" smtClean="0">
                            <a:solidFill>
                              <a:srgbClr val="0000FF"/>
                            </a:solidFill>
                            <a:latin typeface="Cambria Math" panose="02040503050406030204" pitchFamily="18" charset="0"/>
                          </a:rPr>
                          <m:t>h</m:t>
                        </m:r>
                      </m:e>
                    </m:acc>
                  </m:oMath>
                </a14:m>
                <a:r>
                  <a:rPr kumimoji="1" lang="ja-JP" altLang="en-US" sz="2800" dirty="0" smtClean="0"/>
                  <a:t>．</a:t>
                </a:r>
                <a:endParaRPr kumimoji="1" lang="en-US" altLang="ja-JP" sz="2800" dirty="0" smtClean="0"/>
              </a:p>
              <a:p>
                <a:pPr marL="0" indent="0" algn="ctr">
                  <a:buNone/>
                </a:pPr>
                <a:endParaRPr lang="en-US" altLang="ja-JP" sz="2800" dirty="0" smtClean="0"/>
              </a:p>
              <a:p>
                <a:pPr marL="0" indent="0" algn="ctr">
                  <a:buNone/>
                </a:pPr>
                <a:endParaRPr lang="en-US" altLang="ja-JP" sz="2800" dirty="0"/>
              </a:p>
              <a:p>
                <a:pPr marL="0" indent="0" algn="r">
                  <a:buNone/>
                </a:pPr>
                <a:r>
                  <a:rPr lang="ja-JP" altLang="en-US" sz="2000" dirty="0" smtClean="0"/>
                  <a:t>ただし，</a:t>
                </a:r>
                <a:r>
                  <a:rPr lang="ja-JP" altLang="en-US" sz="2000" dirty="0"/>
                  <a:t>パラメータ</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𝑐</m:t>
                        </m:r>
                      </m:e>
                      <m:sub>
                        <m:r>
                          <a:rPr lang="en-US" altLang="ja-JP" sz="2000">
                            <a:latin typeface="Cambria Math" panose="02040503050406030204" pitchFamily="18" charset="0"/>
                          </a:rPr>
                          <m:t>1</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𝑐</m:t>
                        </m:r>
                      </m:e>
                      <m:sub>
                        <m:r>
                          <a:rPr lang="en-US" altLang="ja-JP" sz="2000">
                            <a:latin typeface="Cambria Math" panose="02040503050406030204" pitchFamily="18" charset="0"/>
                          </a:rPr>
                          <m:t>2</m:t>
                        </m:r>
                      </m:sub>
                    </m:sSub>
                  </m:oMath>
                </a14:m>
                <a:r>
                  <a:rPr lang="ja-JP" altLang="en-US" sz="2000" dirty="0" smtClean="0"/>
                  <a:t>は</a:t>
                </a:r>
                <a14:m>
                  <m:oMath xmlns:m="http://schemas.openxmlformats.org/officeDocument/2006/math">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h</m:t>
                        </m:r>
                      </m:e>
                    </m:acc>
                  </m:oMath>
                </a14:m>
                <a:r>
                  <a:rPr lang="ja-JP" altLang="en-US" sz="2000" dirty="0" smtClean="0"/>
                  <a:t>の関数．</a:t>
                </a: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42" t="-2331" r="-183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16</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914329" y="2906584"/>
                <a:ext cx="6934975" cy="625299"/>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d>
                        <m:dPr>
                          <m:ctrlPr>
                            <a:rPr kumimoji="1" lang="en-US" altLang="ja-JP" sz="2400" b="0" i="1" smtClean="0">
                              <a:latin typeface="Cambria Math" panose="02040503050406030204" pitchFamily="18" charset="0"/>
                            </a:rPr>
                          </m:ctrlPr>
                        </m:dPr>
                        <m:e>
                          <m:r>
                            <m:rPr>
                              <m:sty m:val="p"/>
                            </m:rPr>
                            <a:rPr kumimoji="1" lang="en-US" altLang="ja-JP" sz="2400" b="0" i="0" smtClean="0">
                              <a:latin typeface="Cambria Math" panose="02040503050406030204" pitchFamily="18" charset="0"/>
                            </a:rPr>
                            <m:t>Δ</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𝜙</m:t>
                              </m:r>
                            </m:e>
                            <m:sub>
                              <m:r>
                                <m:rPr>
                                  <m:sty m:val="p"/>
                                </m:rPr>
                                <a:rPr kumimoji="1" lang="en-US" altLang="ja-JP" sz="2400" b="0" i="0" smtClean="0">
                                  <a:latin typeface="Cambria Math" panose="02040503050406030204" pitchFamily="18" charset="0"/>
                                </a:rPr>
                                <m:t>cat</m:t>
                              </m:r>
                            </m:sub>
                          </m:sSub>
                          <m:r>
                            <a:rPr kumimoji="1" lang="en-US" altLang="ja-JP" sz="2400" b="0" i="1" smtClean="0">
                              <a:latin typeface="Cambria Math" panose="02040503050406030204" pitchFamily="18" charset="0"/>
                            </a:rPr>
                            <m:t> , </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h</m:t>
                              </m:r>
                            </m:e>
                          </m:acc>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1</m:t>
                          </m:r>
                        </m:sub>
                      </m:sSub>
                      <m:d>
                        <m:dPr>
                          <m:begChr m:val="{"/>
                          <m:endChr m:val="}"/>
                          <m:ctrlPr>
                            <a:rPr lang="en-US" altLang="ja-JP" sz="2400" b="0" i="1" smtClean="0">
                              <a:latin typeface="Cambria Math" panose="02040503050406030204" pitchFamily="18" charset="0"/>
                            </a:rPr>
                          </m:ctrlPr>
                        </m:dPr>
                        <m:e>
                          <m:r>
                            <m:rPr>
                              <m:sty m:val="p"/>
                            </m:rPr>
                            <a:rPr lang="en-US" altLang="ja-JP" sz="2400" b="0" i="0" smtClean="0">
                              <a:latin typeface="Cambria Math" panose="02040503050406030204" pitchFamily="18" charset="0"/>
                            </a:rPr>
                            <m:t>exp</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m:rPr>
                                      <m:sty m:val="p"/>
                                    </m:rPr>
                                    <a:rPr lang="en-US" altLang="ja-JP" sz="2400" b="0" i="0" smtClean="0">
                                      <a:latin typeface="Cambria Math" panose="02040503050406030204" pitchFamily="18" charset="0"/>
                                    </a:rPr>
                                    <m:t>c</m:t>
                                  </m:r>
                                </m:e>
                                <m:sub>
                                  <m:r>
                                    <a:rPr lang="en-US" altLang="ja-JP" sz="2400" b="0" i="0" smtClean="0">
                                      <a:latin typeface="Cambria Math" panose="02040503050406030204" pitchFamily="18" charset="0"/>
                                    </a:rPr>
                                    <m:t>2</m:t>
                                  </m:r>
                                </m:sub>
                              </m:sSub>
                              <m:r>
                                <m:rPr>
                                  <m:sty m:val="p"/>
                                </m:rPr>
                                <a:rPr lang="en-US" altLang="ja-JP" sz="2400" b="0" i="0" smtClean="0">
                                  <a:latin typeface="Cambria Math" panose="02040503050406030204" pitchFamily="18" charset="0"/>
                                </a:rPr>
                                <m:t>Δ</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m:rPr>
                                      <m:sty m:val="p"/>
                                    </m:rPr>
                                    <a:rPr lang="en-US" altLang="ja-JP" sz="2400" b="0" i="0" smtClean="0">
                                      <a:latin typeface="Cambria Math" panose="02040503050406030204" pitchFamily="18" charset="0"/>
                                    </a:rPr>
                                    <m:t>cat</m:t>
                                  </m:r>
                                </m:sub>
                              </m:sSub>
                            </m:e>
                          </m:d>
                          <m:r>
                            <a:rPr lang="en-US" altLang="ja-JP" sz="2400" b="0" i="1" smtClean="0">
                              <a:latin typeface="Cambria Math" panose="02040503050406030204" pitchFamily="18" charset="0"/>
                            </a:rPr>
                            <m:t>−</m:t>
                          </m:r>
                          <m:func>
                            <m:funcPr>
                              <m:ctrlPr>
                                <a:rPr lang="en-US" altLang="ja-JP" sz="2400" b="0" i="1" smtClean="0">
                                  <a:latin typeface="Cambria Math" panose="02040503050406030204" pitchFamily="18" charset="0"/>
                                </a:rPr>
                              </m:ctrlPr>
                            </m:funcPr>
                            <m:fName>
                              <m:r>
                                <m:rPr>
                                  <m:sty m:val="p"/>
                                </m:rPr>
                                <a:rPr lang="en-US" altLang="ja-JP" sz="2400" b="0" i="0" smtClean="0">
                                  <a:latin typeface="Cambria Math" panose="02040503050406030204" pitchFamily="18" charset="0"/>
                                </a:rPr>
                                <m:t>exp</m:t>
                              </m:r>
                            </m:fName>
                            <m:e>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c</m:t>
                                      </m:r>
                                    </m:e>
                                    <m:sub>
                                      <m:r>
                                        <a:rPr lang="en-US" altLang="ja-JP" sz="2400">
                                          <a:latin typeface="Cambria Math" panose="02040503050406030204" pitchFamily="18" charset="0"/>
                                        </a:rPr>
                                        <m:t>2</m:t>
                                      </m:r>
                                    </m:sub>
                                  </m:sSub>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cat</m:t>
                                      </m:r>
                                    </m:sub>
                                  </m:sSub>
                                </m:e>
                              </m:d>
                            </m:e>
                          </m:func>
                        </m:e>
                      </m:d>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914329" y="2906584"/>
                <a:ext cx="6934975" cy="625299"/>
              </a:xfrm>
              <a:prstGeom prst="rect">
                <a:avLst/>
              </a:prstGeom>
              <a:blipFill rotWithShape="0">
                <a:blip r:embed="rId3"/>
                <a:stretch>
                  <a:fillRect l="-351"/>
                </a:stretch>
              </a:blipFill>
            </p:spPr>
            <p:txBody>
              <a:bodyPr/>
              <a:lstStyle/>
              <a:p>
                <a:r>
                  <a:rPr lang="ja-JP" altLang="en-US">
                    <a:noFill/>
                  </a:rPr>
                  <a:t> </a:t>
                </a:r>
              </a:p>
            </p:txBody>
          </p:sp>
        </mc:Fallback>
      </mc:AlternateContent>
      <p:sp>
        <p:nvSpPr>
          <p:cNvPr id="6" name="正方形/長方形 5"/>
          <p:cNvSpPr/>
          <p:nvPr/>
        </p:nvSpPr>
        <p:spPr>
          <a:xfrm>
            <a:off x="251520" y="4434632"/>
            <a:ext cx="8782469" cy="461665"/>
          </a:xfrm>
          <a:prstGeom prst="rect">
            <a:avLst/>
          </a:prstGeom>
        </p:spPr>
        <p:txBody>
          <a:bodyPr wrap="square">
            <a:spAutoFit/>
          </a:bodyPr>
          <a:lstStyle/>
          <a:p>
            <a:pPr marL="342900" indent="-342900">
              <a:buFont typeface="Wingdings" panose="05000000000000000000" pitchFamily="2" charset="2"/>
              <a:buChar char="n"/>
            </a:pPr>
            <a:r>
              <a:rPr lang="ja-JP" altLang="en-US" sz="2400" dirty="0"/>
              <a:t>分極曲線を表す代表的な式（バトラー・ボルマー式</a:t>
            </a:r>
            <a:r>
              <a:rPr lang="ja-JP" altLang="en-US" sz="2400" dirty="0" smtClean="0"/>
              <a:t>）を</a:t>
            </a:r>
            <a:r>
              <a:rPr lang="ja-JP" altLang="en-US" sz="2400" dirty="0"/>
              <a:t>基に</a:t>
            </a:r>
            <a:r>
              <a:rPr lang="ja-JP" altLang="en-US" sz="2400" dirty="0" smtClean="0"/>
              <a:t>提案．</a:t>
            </a:r>
            <a:endParaRPr lang="ja-JP" altLang="en-US" sz="24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251519" y="4970100"/>
                <a:ext cx="8782469" cy="847283"/>
              </a:xfrm>
              <a:prstGeom prst="rect">
                <a:avLst/>
              </a:prstGeom>
              <a:noFill/>
            </p:spPr>
            <p:txBody>
              <a:bodyPr wrap="none" rtlCol="0">
                <a:spAutoFit/>
              </a:bodyPr>
              <a:lstStyle/>
              <a:p>
                <a:pPr marL="342900" indent="-342900">
                  <a:buFont typeface="Wingdings" panose="05000000000000000000" pitchFamily="2" charset="2"/>
                  <a:buChar char="n"/>
                </a:pPr>
                <a:r>
                  <a:rPr kumimoji="1" lang="ja-JP" altLang="en-US" sz="2400" dirty="0" smtClean="0"/>
                  <a:t>従来モデルの水洗・焼付後の膜厚</a:t>
                </a:r>
                <a14:m>
                  <m:oMath xmlns:m="http://schemas.openxmlformats.org/officeDocument/2006/math">
                    <m:r>
                      <a:rPr kumimoji="1" lang="en-US" altLang="ja-JP" sz="2400" b="0" i="1" smtClean="0">
                        <a:latin typeface="Cambria Math" panose="02040503050406030204" pitchFamily="18" charset="0"/>
                      </a:rPr>
                      <m:t>h</m:t>
                    </m:r>
                  </m:oMath>
                </a14:m>
                <a:r>
                  <a:rPr kumimoji="1" lang="ja-JP" altLang="en-US" sz="2400" dirty="0" smtClean="0"/>
                  <a:t>を</a:t>
                </a:r>
                <a:r>
                  <a:rPr kumimoji="1" lang="ja-JP" altLang="en-US" sz="2400" dirty="0" smtClean="0">
                    <a:solidFill>
                      <a:srgbClr val="C00000"/>
                    </a:solidFill>
                  </a:rPr>
                  <a:t>濁り</a:t>
                </a:r>
                <a:r>
                  <a:rPr kumimoji="1" lang="ja-JP" altLang="en-US" sz="2400" dirty="0" smtClean="0"/>
                  <a:t>を含めた</a:t>
                </a:r>
                <a:r>
                  <a:rPr kumimoji="1" lang="ja-JP" altLang="en-US" sz="2400" dirty="0" smtClean="0">
                    <a:solidFill>
                      <a:srgbClr val="0000FF"/>
                    </a:solidFill>
                  </a:rPr>
                  <a:t>仮想膜厚</a:t>
                </a:r>
                <a14:m>
                  <m:oMath xmlns:m="http://schemas.openxmlformats.org/officeDocument/2006/math">
                    <m:acc>
                      <m:accPr>
                        <m:chr m:val="̅"/>
                        <m:ctrlPr>
                          <a:rPr kumimoji="1" lang="ja-JP" altLang="en-US" sz="2400" i="1" smtClean="0">
                            <a:solidFill>
                              <a:srgbClr val="0000FF"/>
                            </a:solidFill>
                            <a:latin typeface="Cambria Math" panose="02040503050406030204" pitchFamily="18" charset="0"/>
                          </a:rPr>
                        </m:ctrlPr>
                      </m:accPr>
                      <m:e>
                        <m:r>
                          <a:rPr kumimoji="1" lang="en-US" altLang="ja-JP" sz="2400" b="0" i="1" smtClean="0">
                            <a:solidFill>
                              <a:srgbClr val="0000FF"/>
                            </a:solidFill>
                            <a:latin typeface="Cambria Math" panose="02040503050406030204" pitchFamily="18" charset="0"/>
                          </a:rPr>
                          <m:t>h</m:t>
                        </m:r>
                      </m:e>
                    </m:acc>
                  </m:oMath>
                </a14:m>
                <a:r>
                  <a:rPr kumimoji="1" lang="ja-JP" altLang="en-US" sz="2400" dirty="0" smtClean="0"/>
                  <a:t>に</a:t>
                </a:r>
                <a:r>
                  <a:rPr kumimoji="1" lang="en-US" altLang="ja-JP" sz="2400" dirty="0" smtClean="0"/>
                  <a:t/>
                </a:r>
                <a:br>
                  <a:rPr kumimoji="1" lang="en-US" altLang="ja-JP" sz="2400" dirty="0" smtClean="0"/>
                </a:br>
                <a:r>
                  <a:rPr kumimoji="1" lang="ja-JP" altLang="en-US" sz="2400" dirty="0" smtClean="0"/>
                  <a:t>変更しただけ．</a:t>
                </a:r>
                <a:r>
                  <a:rPr lang="ja-JP" altLang="en-US" sz="2400" dirty="0" smtClean="0"/>
                  <a:t>（</a:t>
                </a:r>
                <a:r>
                  <a:rPr lang="ja-JP" altLang="en-US" sz="2400" dirty="0" smtClean="0">
                    <a:solidFill>
                      <a:srgbClr val="0000FF"/>
                    </a:solidFill>
                  </a:rPr>
                  <a:t>仮想</a:t>
                </a:r>
                <a:r>
                  <a:rPr lang="ja-JP" altLang="en-US" sz="2400" dirty="0">
                    <a:solidFill>
                      <a:srgbClr val="0000FF"/>
                    </a:solidFill>
                  </a:rPr>
                  <a:t>膜厚</a:t>
                </a:r>
                <a14:m>
                  <m:oMath xmlns:m="http://schemas.openxmlformats.org/officeDocument/2006/math">
                    <m:acc>
                      <m:accPr>
                        <m:chr m:val="̅"/>
                        <m:ctrlPr>
                          <a:rPr lang="ja-JP" altLang="en-US" sz="2400" i="1">
                            <a:solidFill>
                              <a:srgbClr val="0000FF"/>
                            </a:solidFill>
                            <a:latin typeface="Cambria Math" panose="02040503050406030204" pitchFamily="18" charset="0"/>
                          </a:rPr>
                        </m:ctrlPr>
                      </m:accPr>
                      <m:e>
                        <m:r>
                          <a:rPr lang="en-US" altLang="ja-JP" sz="2400" i="1">
                            <a:solidFill>
                              <a:srgbClr val="0000FF"/>
                            </a:solidFill>
                            <a:latin typeface="Cambria Math" panose="02040503050406030204" pitchFamily="18" charset="0"/>
                          </a:rPr>
                          <m:t>h</m:t>
                        </m:r>
                      </m:e>
                    </m:acc>
                  </m:oMath>
                </a14:m>
                <a:r>
                  <a:rPr kumimoji="1" lang="ja-JP" altLang="en-US" sz="2400" dirty="0" smtClean="0"/>
                  <a:t>の詳細な定義は後述．）</a:t>
                </a:r>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51519" y="4970100"/>
                <a:ext cx="8782469" cy="847283"/>
              </a:xfrm>
              <a:prstGeom prst="rect">
                <a:avLst/>
              </a:prstGeom>
              <a:blipFill rotWithShape="0">
                <a:blip r:embed="rId4"/>
                <a:stretch>
                  <a:fillRect l="-902" t="-7194" r="-139" b="-136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39726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2">
            <a:extLst>
              <a:ext uri="{28A0092B-C50C-407E-A947-70E740481C1C}">
                <a14:useLocalDpi xmlns:a14="http://schemas.microsoft.com/office/drawing/2010/main" val="0"/>
              </a:ext>
            </a:extLst>
          </a:blip>
          <a:srcRect l="27420" t="11610" r="1996" b="10900"/>
          <a:stretch/>
        </p:blipFill>
        <p:spPr>
          <a:xfrm>
            <a:off x="2702011" y="1505234"/>
            <a:ext cx="5544066" cy="3786002"/>
          </a:xfrm>
          <a:prstGeom prst="rect">
            <a:avLst/>
          </a:prstGeom>
        </p:spPr>
      </p:pic>
      <p:sp>
        <p:nvSpPr>
          <p:cNvPr id="16" name="タイトル 1"/>
          <p:cNvSpPr>
            <a:spLocks noGrp="1"/>
          </p:cNvSpPr>
          <p:nvPr>
            <p:ph type="title"/>
          </p:nvPr>
        </p:nvSpPr>
        <p:spPr/>
        <p:txBody>
          <a:bodyPr/>
          <a:lstStyle/>
          <a:p>
            <a:r>
              <a:rPr kumimoji="1" lang="ja-JP" altLang="en-US" dirty="0" smtClean="0">
                <a:solidFill>
                  <a:schemeClr val="tx1"/>
                </a:solidFill>
              </a:rPr>
              <a:t>提案</a:t>
            </a:r>
            <a:r>
              <a:rPr lang="ja-JP" altLang="en-US" dirty="0" smtClean="0">
                <a:solidFill>
                  <a:schemeClr val="tx1"/>
                </a:solidFill>
              </a:rPr>
              <a:t>す</a:t>
            </a:r>
            <a:r>
              <a:rPr lang="ja-JP" altLang="en-US" dirty="0">
                <a:solidFill>
                  <a:schemeClr val="tx1"/>
                </a:solidFill>
              </a:rPr>
              <a:t>る</a:t>
            </a:r>
            <a:r>
              <a:rPr kumimoji="1" lang="ja-JP" altLang="en-US" dirty="0" smtClean="0">
                <a:solidFill>
                  <a:srgbClr val="C00000"/>
                </a:solidFill>
              </a:rPr>
              <a:t>塗膜抵抗モデル</a:t>
            </a:r>
            <a:endParaRPr kumimoji="1" lang="ja-JP" altLang="en-US" dirty="0">
              <a:solidFill>
                <a:srgbClr val="C00000"/>
              </a:solidFill>
            </a:endParaRPr>
          </a:p>
        </p:txBody>
      </p:sp>
      <p:sp>
        <p:nvSpPr>
          <p:cNvPr id="8" name="コンテンツ プレースホルダー 7"/>
          <p:cNvSpPr>
            <a:spLocks noGrp="1"/>
          </p:cNvSpPr>
          <p:nvPr>
            <p:ph idx="1"/>
          </p:nvPr>
        </p:nvSpPr>
        <p:spPr/>
        <p:txBody>
          <a:bodyPr/>
          <a:lstStyle/>
          <a:p>
            <a:pPr marL="0" indent="0">
              <a:buNone/>
            </a:pPr>
            <a:r>
              <a:rPr lang="ja-JP" altLang="en-US" sz="2800" b="1" i="1" u="sng" dirty="0" smtClean="0">
                <a:effectLst>
                  <a:outerShdw blurRad="38100" dist="38100" dir="2700000" algn="tl">
                    <a:srgbClr val="000000">
                      <a:alpha val="43137"/>
                    </a:srgbClr>
                  </a:outerShdw>
                </a:effectLst>
              </a:rPr>
              <a:t>パラメータ同定結果</a:t>
            </a:r>
            <a:endParaRPr lang="en-US" altLang="ja-JP" sz="2800" b="1" i="1" u="sng" dirty="0" smtClean="0">
              <a:effectLst>
                <a:outerShdw blurRad="38100" dist="38100" dir="2700000" algn="tl">
                  <a:srgbClr val="000000">
                    <a:alpha val="43137"/>
                  </a:srgbClr>
                </a:outerShdw>
              </a:effectLst>
            </a:endParaRPr>
          </a:p>
          <a:p>
            <a:pPr marL="0" indent="0">
              <a:buNone/>
            </a:pPr>
            <a:r>
              <a:rPr lang="ja-JP" altLang="en-US" sz="2000" dirty="0"/>
              <a:t>一枚板電着実験のデータよりフィッテングし，パラメータを同定した</a:t>
            </a:r>
            <a:r>
              <a:rPr lang="ja-JP" altLang="en-US" sz="2400" dirty="0"/>
              <a:t>．</a:t>
            </a:r>
          </a:p>
          <a:p>
            <a:pPr marL="0" indent="0">
              <a:buNone/>
            </a:pP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17</a:t>
            </a:fld>
            <a:endParaRPr lang="ja-JP" altLang="en-US" dirty="0"/>
          </a:p>
        </p:txBody>
      </p:sp>
      <p:grpSp>
        <p:nvGrpSpPr>
          <p:cNvPr id="3" name="グループ化 2"/>
          <p:cNvGrpSpPr/>
          <p:nvPr/>
        </p:nvGrpSpPr>
        <p:grpSpPr>
          <a:xfrm>
            <a:off x="842164" y="2078046"/>
            <a:ext cx="7692949" cy="3120462"/>
            <a:chOff x="1345965" y="1373341"/>
            <a:chExt cx="7692949" cy="3120462"/>
          </a:xfrm>
        </p:grpSpPr>
        <p:sp>
          <p:nvSpPr>
            <p:cNvPr id="9" name="テキスト ボックス 8"/>
            <p:cNvSpPr txBox="1"/>
            <p:nvPr/>
          </p:nvSpPr>
          <p:spPr>
            <a:xfrm>
              <a:off x="2663563" y="1373341"/>
              <a:ext cx="738664" cy="1169551"/>
            </a:xfrm>
            <a:prstGeom prst="rect">
              <a:avLst/>
            </a:prstGeom>
            <a:noFill/>
          </p:spPr>
          <p:txBody>
            <a:bodyPr vert="eaVert" wrap="none" rtlCol="0">
              <a:spAutoFit/>
            </a:bodyPr>
            <a:lstStyle/>
            <a:p>
              <a:r>
                <a:rPr lang="ja-JP" altLang="en-US" dirty="0"/>
                <a:t>カソード</a:t>
              </a:r>
              <a:r>
                <a:rPr kumimoji="1" lang="en-US" altLang="ja-JP" dirty="0" smtClean="0"/>
                <a:t/>
              </a:r>
              <a:br>
                <a:rPr kumimoji="1" lang="en-US" altLang="ja-JP" dirty="0" smtClean="0"/>
              </a:br>
              <a:r>
                <a:rPr kumimoji="1" lang="ja-JP" altLang="en-US" dirty="0" smtClean="0"/>
                <a:t>電流密度，</a:t>
              </a:r>
              <a:endParaRPr kumimoji="1" lang="ja-JP" altLang="en-US" dirty="0"/>
            </a:p>
          </p:txBody>
        </p:sp>
        <mc:AlternateContent xmlns:mc="http://schemas.openxmlformats.org/markup-compatibility/2006" xmlns:a14="http://schemas.microsoft.com/office/drawing/2010/main">
          <mc:Choice Requires="a14">
            <p:sp>
              <p:nvSpPr>
                <p:cNvPr id="10" name="テキスト ボックス 9"/>
                <p:cNvSpPr txBox="1"/>
                <p:nvPr/>
              </p:nvSpPr>
              <p:spPr>
                <a:xfrm>
                  <a:off x="2703381" y="2461052"/>
                  <a:ext cx="6988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oMath>
                    </m:oMathPara>
                  </a14:m>
                  <a:r>
                    <a:rPr kumimoji="1" lang="en-US" altLang="ja-JP" b="0" dirty="0" smtClean="0"/>
                    <a:t/>
                  </a:r>
                  <a:br>
                    <a:rPr kumimoji="1" lang="en-US" altLang="ja-JP" b="0" dirty="0" smtClean="0"/>
                  </a:br>
                  <a:r>
                    <a:rPr kumimoji="1" lang="en-US" altLang="ja-JP" b="0" dirty="0" smtClean="0"/>
                    <a:t>(</a:t>
                  </a:r>
                  <a14:m>
                    <m:oMath xmlns:m="http://schemas.openxmlformats.org/officeDocument/2006/math">
                      <m:r>
                        <m:rPr>
                          <m:sty m:val="p"/>
                        </m:rPr>
                        <a:rPr kumimoji="1" lang="en-US" altLang="ja-JP" b="0" i="0" smtClean="0">
                          <a:latin typeface="Cambria Math" panose="02040503050406030204" pitchFamily="18" charset="0"/>
                        </a:rPr>
                        <m:t>A</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1" smtClean="0">
                              <a:latin typeface="Cambria Math" panose="02040503050406030204" pitchFamily="18" charset="0"/>
                            </a:rPr>
                            <m:t>2</m:t>
                          </m:r>
                        </m:sup>
                      </m:sSup>
                    </m:oMath>
                  </a14:m>
                  <a:r>
                    <a:rPr kumimoji="1" lang="en-US" altLang="ja-JP" dirty="0" smtClean="0"/>
                    <a:t>)</a:t>
                  </a:r>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703381" y="2461052"/>
                  <a:ext cx="698846" cy="553998"/>
                </a:xfrm>
                <a:prstGeom prst="rect">
                  <a:avLst/>
                </a:prstGeom>
                <a:blipFill rotWithShape="0">
                  <a:blip r:embed="rId3"/>
                  <a:stretch>
                    <a:fillRect l="-21053" r="-21053"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7133456" y="4118379"/>
                  <a:ext cx="1905458" cy="375424"/>
                </a:xfrm>
                <a:prstGeom prst="rect">
                  <a:avLst/>
                </a:prstGeom>
                <a:noFill/>
              </p:spPr>
              <p:txBody>
                <a:bodyPr wrap="none" rtlCol="0">
                  <a:spAutoFit/>
                </a:bodyPr>
                <a:lstStyle/>
                <a:p>
                  <a:pPr algn="ctr"/>
                  <a:r>
                    <a:rPr kumimoji="1" lang="ja-JP" altLang="en-US" dirty="0" smtClean="0"/>
                    <a:t>仮想膜厚</a:t>
                  </a:r>
                  <a:r>
                    <a:rPr lang="ja-JP" altLang="en-US" dirty="0" smtClean="0"/>
                    <a:t>，</a:t>
                  </a:r>
                  <a14:m>
                    <m:oMath xmlns:m="http://schemas.openxmlformats.org/officeDocument/2006/math">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h</m:t>
                          </m:r>
                        </m:e>
                      </m:acc>
                      <m:r>
                        <a:rPr kumimoji="1" lang="en-US" altLang="ja-JP" b="0" i="1" smtClean="0">
                          <a:latin typeface="Cambria Math" panose="02040503050406030204" pitchFamily="18" charset="0"/>
                        </a:rPr>
                        <m:t> </m:t>
                      </m:r>
                    </m:oMath>
                  </a14:m>
                  <a:r>
                    <a:rPr kumimoji="1" lang="en-US" altLang="ja-JP" dirty="0" smtClean="0"/>
                    <a:t>(</a:t>
                  </a:r>
                  <a14:m>
                    <m:oMath xmlns:m="http://schemas.openxmlformats.org/officeDocument/2006/math">
                      <m:r>
                        <m:rPr>
                          <m:sty m:val="p"/>
                        </m:rPr>
                        <a:rPr kumimoji="1" lang="en-US" altLang="ja-JP" b="0" i="0" dirty="0" smtClean="0">
                          <a:latin typeface="Cambria Math" panose="02040503050406030204" pitchFamily="18" charset="0"/>
                        </a:rPr>
                        <m:t>μm</m:t>
                      </m:r>
                    </m:oMath>
                  </a14:m>
                  <a:r>
                    <a:rPr kumimoji="1" lang="en-US" altLang="ja-JP" dirty="0" smtClean="0"/>
                    <a:t>)</a:t>
                  </a:r>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7133456" y="4118379"/>
                  <a:ext cx="1905458" cy="375424"/>
                </a:xfrm>
                <a:prstGeom prst="rect">
                  <a:avLst/>
                </a:prstGeom>
                <a:blipFill rotWithShape="0">
                  <a:blip r:embed="rId4"/>
                  <a:stretch>
                    <a:fillRect l="-2556" t="-9677" r="-2875" b="-209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345965" y="3933713"/>
                  <a:ext cx="2993063" cy="369332"/>
                </a:xfrm>
                <a:prstGeom prst="rect">
                  <a:avLst/>
                </a:prstGeom>
                <a:noFill/>
              </p:spPr>
              <p:txBody>
                <a:bodyPr wrap="none" rtlCol="0">
                  <a:spAutoFit/>
                </a:bodyPr>
                <a:lstStyle/>
                <a:p>
                  <a:r>
                    <a:rPr lang="ja-JP" altLang="en-US" dirty="0" smtClean="0"/>
                    <a:t>カソード電圧降下， </a:t>
                  </a:r>
                  <a14:m>
                    <m:oMath xmlns:m="http://schemas.openxmlformats.org/officeDocument/2006/math">
                      <m:r>
                        <m:rPr>
                          <m:sty m:val="p"/>
                        </m:rPr>
                        <a:rPr lang="en-US" altLang="ja-JP">
                          <a:latin typeface="Cambria Math" panose="02040503050406030204" pitchFamily="18" charset="0"/>
                        </a:rPr>
                        <m:t>Δ</m:t>
                      </m:r>
                      <m:sSub>
                        <m:sSubPr>
                          <m:ctrlPr>
                            <a:rPr lang="en-US" altLang="ja-JP" i="1">
                              <a:latin typeface="Cambria Math" panose="02040503050406030204" pitchFamily="18" charset="0"/>
                            </a:rPr>
                          </m:ctrlPr>
                        </m:sSubPr>
                        <m:e>
                          <m:r>
                            <a:rPr lang="en-US" altLang="ja-JP" i="1">
                              <a:latin typeface="Cambria Math" panose="02040503050406030204" pitchFamily="18" charset="0"/>
                            </a:rPr>
                            <m:t>𝜙</m:t>
                          </m:r>
                        </m:e>
                        <m:sub>
                          <m:r>
                            <m:rPr>
                              <m:sty m:val="p"/>
                            </m:rPr>
                            <a:rPr lang="en-US" altLang="ja-JP">
                              <a:latin typeface="Cambria Math" panose="02040503050406030204" pitchFamily="18" charset="0"/>
                            </a:rPr>
                            <m:t>cat</m:t>
                          </m:r>
                        </m:sub>
                      </m:sSub>
                    </m:oMath>
                  </a14:m>
                  <a:r>
                    <a:rPr lang="en-US" altLang="ja-JP" dirty="0"/>
                    <a:t> (</a:t>
                  </a:r>
                  <a14:m>
                    <m:oMath xmlns:m="http://schemas.openxmlformats.org/officeDocument/2006/math">
                      <m:r>
                        <m:rPr>
                          <m:sty m:val="p"/>
                        </m:rPr>
                        <a:rPr lang="en-US" altLang="ja-JP">
                          <a:latin typeface="Cambria Math" panose="02040503050406030204" pitchFamily="18" charset="0"/>
                        </a:rPr>
                        <m:t>V</m:t>
                      </m:r>
                    </m:oMath>
                  </a14:m>
                  <a:r>
                    <a:rPr lang="en-US" altLang="ja-JP" dirty="0" smtClean="0"/>
                    <a:t>)</a:t>
                  </a:r>
                  <a:endParaRPr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45965" y="3933713"/>
                  <a:ext cx="2993063" cy="369332"/>
                </a:xfrm>
                <a:prstGeom prst="rect">
                  <a:avLst/>
                </a:prstGeom>
                <a:blipFill rotWithShape="0">
                  <a:blip r:embed="rId5"/>
                  <a:stretch>
                    <a:fillRect l="-1833" t="-13333" r="-1018" b="-23333"/>
                  </a:stretch>
                </a:blipFill>
              </p:spPr>
              <p:txBody>
                <a:bodyPr/>
                <a:lstStyle/>
                <a:p>
                  <a:r>
                    <a:rPr lang="ja-JP" altLang="en-US">
                      <a:noFill/>
                    </a:rPr>
                    <a:t> </a:t>
                  </a:r>
                </a:p>
              </p:txBody>
            </p:sp>
          </mc:Fallback>
        </mc:AlternateContent>
      </p:grpSp>
      <p:sp>
        <p:nvSpPr>
          <p:cNvPr id="14" name="テキスト ボックス 13"/>
          <p:cNvSpPr txBox="1"/>
          <p:nvPr/>
        </p:nvSpPr>
        <p:spPr>
          <a:xfrm>
            <a:off x="374662" y="5609666"/>
            <a:ext cx="8380820" cy="461665"/>
          </a:xfrm>
          <a:prstGeom prst="rect">
            <a:avLst/>
          </a:prstGeom>
          <a:noFill/>
        </p:spPr>
        <p:txBody>
          <a:bodyPr wrap="none" rtlCol="0">
            <a:spAutoFit/>
          </a:bodyPr>
          <a:lstStyle/>
          <a:p>
            <a:r>
              <a:rPr kumimoji="1" lang="ja-JP" altLang="en-US" sz="2400" dirty="0" smtClean="0"/>
              <a:t>膜厚が小さい範囲における電流の急激な変化を表現できている</a:t>
            </a:r>
            <a:r>
              <a:rPr kumimoji="1" lang="en-US" altLang="ja-JP" sz="2400" dirty="0" smtClean="0"/>
              <a:t>.</a:t>
            </a:r>
          </a:p>
        </p:txBody>
      </p:sp>
      <mc:AlternateContent xmlns:mc="http://schemas.openxmlformats.org/markup-compatibility/2006" xmlns:a14="http://schemas.microsoft.com/office/drawing/2010/main">
        <mc:Choice Requires="a14">
          <p:sp>
            <p:nvSpPr>
              <p:cNvPr id="12" name="テキスト ボックス 11"/>
              <p:cNvSpPr txBox="1"/>
              <p:nvPr/>
            </p:nvSpPr>
            <p:spPr>
              <a:xfrm>
                <a:off x="7233381" y="1565206"/>
                <a:ext cx="1585306" cy="521105"/>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kumimoji="1" lang="en-US" altLang="ja-JP" sz="2000" b="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rPr>
                            <m:t>𝑗</m:t>
                          </m:r>
                        </m:e>
                        <m:sub>
                          <m:r>
                            <m:rPr>
                              <m:sty m:val="p"/>
                            </m:rPr>
                            <a:rPr kumimoji="1" lang="en-US" altLang="ja-JP" sz="2000" b="0" i="0" smtClean="0">
                              <a:solidFill>
                                <a:srgbClr val="FF0000"/>
                              </a:solidFill>
                              <a:latin typeface="Cambria Math" panose="02040503050406030204" pitchFamily="18" charset="0"/>
                            </a:rPr>
                            <m:t>cat</m:t>
                          </m:r>
                        </m:sub>
                      </m:sSub>
                      <m:d>
                        <m:dPr>
                          <m:ctrlPr>
                            <a:rPr kumimoji="1" lang="en-US" altLang="ja-JP" sz="2000" b="0" i="1" smtClean="0">
                              <a:solidFill>
                                <a:srgbClr val="FF0000"/>
                              </a:solidFill>
                              <a:latin typeface="Cambria Math" panose="02040503050406030204" pitchFamily="18" charset="0"/>
                            </a:rPr>
                          </m:ctrlPr>
                        </m:dPr>
                        <m:e>
                          <m:r>
                            <m:rPr>
                              <m:sty m:val="p"/>
                            </m:rPr>
                            <a:rPr kumimoji="1" lang="en-US" altLang="ja-JP" sz="2000" b="0" i="0" smtClean="0">
                              <a:solidFill>
                                <a:srgbClr val="FF0000"/>
                              </a:solidFill>
                              <a:latin typeface="Cambria Math" panose="02040503050406030204" pitchFamily="18" charset="0"/>
                            </a:rPr>
                            <m:t>Δ</m:t>
                          </m:r>
                          <m:sSub>
                            <m:sSubPr>
                              <m:ctrlPr>
                                <a:rPr kumimoji="1" lang="en-US" altLang="ja-JP" sz="2000" b="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rPr>
                                <m:t>𝜙</m:t>
                              </m:r>
                            </m:e>
                            <m:sub>
                              <m:r>
                                <m:rPr>
                                  <m:sty m:val="p"/>
                                </m:rPr>
                                <a:rPr kumimoji="1" lang="en-US" altLang="ja-JP" sz="2000" b="0" i="0" smtClean="0">
                                  <a:solidFill>
                                    <a:srgbClr val="FF0000"/>
                                  </a:solidFill>
                                  <a:latin typeface="Cambria Math" panose="02040503050406030204" pitchFamily="18" charset="0"/>
                                </a:rPr>
                                <m:t>cat</m:t>
                              </m:r>
                            </m:sub>
                          </m:sSub>
                          <m:r>
                            <a:rPr kumimoji="1" lang="en-US" altLang="ja-JP" sz="2000" b="0" i="1" smtClean="0">
                              <a:solidFill>
                                <a:srgbClr val="FF0000"/>
                              </a:solidFill>
                              <a:latin typeface="Cambria Math" panose="02040503050406030204" pitchFamily="18" charset="0"/>
                            </a:rPr>
                            <m:t> , </m:t>
                          </m:r>
                          <m:acc>
                            <m:accPr>
                              <m:chr m:val="̅"/>
                              <m:ctrlPr>
                                <a:rPr kumimoji="1" lang="en-US" altLang="ja-JP" sz="2000" b="0" i="1" smtClean="0">
                                  <a:solidFill>
                                    <a:srgbClr val="FF0000"/>
                                  </a:solidFill>
                                  <a:latin typeface="Cambria Math" panose="02040503050406030204" pitchFamily="18" charset="0"/>
                                </a:rPr>
                              </m:ctrlPr>
                            </m:accPr>
                            <m:e>
                              <m:r>
                                <a:rPr kumimoji="1" lang="en-US" altLang="ja-JP" sz="2000" b="0" i="1" smtClean="0">
                                  <a:solidFill>
                                    <a:srgbClr val="FF0000"/>
                                  </a:solidFill>
                                  <a:latin typeface="Cambria Math" panose="02040503050406030204" pitchFamily="18" charset="0"/>
                                </a:rPr>
                                <m:t>h</m:t>
                              </m:r>
                            </m:e>
                          </m:acc>
                        </m:e>
                      </m:d>
                    </m:oMath>
                  </m:oMathPara>
                </a14:m>
                <a:endParaRPr kumimoji="1" lang="ja-JP" altLang="en-US" sz="20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7233381" y="1565206"/>
                <a:ext cx="1585306" cy="521105"/>
              </a:xfrm>
              <a:prstGeom prst="rect">
                <a:avLst/>
              </a:prstGeom>
              <a:blipFill rotWithShape="0">
                <a:blip r:embed="rId6"/>
                <a:stretch>
                  <a:fillRect l="-15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4703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ja-JP" altLang="en-US" sz="2800" b="1" i="1" u="sng" dirty="0">
                    <a:effectLst>
                      <a:outerShdw blurRad="38100" dist="38100" dir="2700000" algn="tl">
                        <a:srgbClr val="000000">
                          <a:alpha val="43137"/>
                        </a:srgbClr>
                      </a:outerShdw>
                    </a:effectLst>
                  </a:rPr>
                  <a:t>電流を水の流れに例えたモデル図</a:t>
                </a:r>
              </a:p>
              <a:p>
                <a:pPr marL="0" indent="0">
                  <a:buNone/>
                </a:pPr>
                <a:r>
                  <a:rPr lang="ja-JP" altLang="en-US" sz="2400" dirty="0"/>
                  <a:t>塗膜</a:t>
                </a:r>
                <a:r>
                  <a:rPr lang="ja-JP" altLang="en-US" sz="2400" dirty="0" smtClean="0"/>
                  <a:t>析出メカニズムを水の流れの収支で説明．</a:t>
                </a:r>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smtClean="0"/>
              </a:p>
              <a:p>
                <a:pPr marL="0" indent="0">
                  <a:buNone/>
                </a:pPr>
                <a:endParaRPr lang="en-US" altLang="ja-JP" sz="1400" dirty="0"/>
              </a:p>
              <a:p>
                <a:pPr marL="0" indent="0">
                  <a:buNone/>
                </a:pPr>
                <a:endParaRPr lang="en-US" altLang="ja-JP" sz="1600" dirty="0" smtClean="0"/>
              </a:p>
              <a:p>
                <a:r>
                  <a:rPr lang="ja-JP" altLang="en-US" sz="2400" dirty="0" smtClean="0"/>
                  <a:t>カソード</a:t>
                </a:r>
                <a:r>
                  <a:rPr lang="ja-JP" altLang="en-US" sz="2400" dirty="0"/>
                  <a:t>に</a:t>
                </a:r>
                <a:r>
                  <a:rPr lang="ja-JP" altLang="en-US" sz="2400" dirty="0" smtClean="0"/>
                  <a:t>流れる電流を水の流れに</a:t>
                </a:r>
                <a:r>
                  <a:rPr lang="ja-JP" altLang="en-US" sz="2400" dirty="0"/>
                  <a:t>見立てている．</a:t>
                </a:r>
                <a:endParaRPr lang="en-US" altLang="ja-JP" sz="2400" dirty="0"/>
              </a:p>
              <a:p>
                <a:r>
                  <a:rPr lang="ja-JP" altLang="en-US" sz="2400" dirty="0"/>
                  <a:t>コップはカソード境界層を</a:t>
                </a:r>
                <a:r>
                  <a:rPr lang="ja-JP" altLang="en-US" sz="2400" dirty="0" smtClean="0"/>
                  <a:t>表す．</a:t>
                </a:r>
                <a:endParaRPr lang="en-US" altLang="ja-JP" sz="2400" dirty="0" smtClean="0"/>
              </a:p>
              <a:p>
                <a:r>
                  <a:rPr lang="ja-JP" altLang="en-US" sz="2400" dirty="0" smtClean="0"/>
                  <a:t>水が溜まるとコップの口が開き，水の漏れが少なくなる．</a:t>
                </a:r>
                <a:r>
                  <a:rPr lang="en-US" altLang="ja-JP" sz="2400" dirty="0"/>
                  <a:t/>
                </a:r>
                <a:br>
                  <a:rPr lang="en-US" altLang="ja-JP" sz="2400" dirty="0"/>
                </a:br>
                <a:r>
                  <a:rPr lang="ja-JP" altLang="en-US" sz="2400" dirty="0" smtClean="0"/>
                  <a:t>∴　塗膜が厚いと電流の漏れが少ないことを表現している．</a:t>
                </a:r>
                <a:endParaRPr lang="en-US" altLang="ja-JP" sz="2400" dirty="0"/>
              </a:p>
              <a:p>
                <a:r>
                  <a:rPr kumimoji="1" lang="ja-JP" altLang="en-US" sz="2400" dirty="0" smtClean="0"/>
                  <a:t>コップのバネは</a:t>
                </a:r>
                <a:r>
                  <a:rPr lang="ja-JP" altLang="en-US" sz="2400" dirty="0">
                    <a:solidFill>
                      <a:srgbClr val="00B050"/>
                    </a:solidFill>
                  </a:rPr>
                  <a:t>析出開始時のカソード電流密度（</a:t>
                </a:r>
                <a14:m>
                  <m:oMath xmlns:m="http://schemas.openxmlformats.org/officeDocument/2006/math">
                    <m:sSub>
                      <m:sSubPr>
                        <m:ctrlPr>
                          <a:rPr lang="en-US" altLang="ja-JP" sz="2400" i="1">
                            <a:solidFill>
                              <a:srgbClr val="00B050"/>
                            </a:solidFill>
                            <a:latin typeface="Cambria Math" panose="02040503050406030204" pitchFamily="18" charset="0"/>
                          </a:rPr>
                        </m:ctrlPr>
                      </m:sSubPr>
                      <m:e>
                        <m:r>
                          <a:rPr lang="en-US" altLang="ja-JP" sz="2400" i="1">
                            <a:solidFill>
                              <a:srgbClr val="00B050"/>
                            </a:solidFill>
                            <a:latin typeface="Cambria Math" panose="02040503050406030204" pitchFamily="18" charset="0"/>
                          </a:rPr>
                          <m:t>𝑗</m:t>
                        </m:r>
                      </m:e>
                      <m:sub>
                        <m:r>
                          <m:rPr>
                            <m:sty m:val="p"/>
                          </m:rPr>
                          <a:rPr lang="en-US" altLang="ja-JP" sz="2400">
                            <a:solidFill>
                              <a:srgbClr val="00B050"/>
                            </a:solidFill>
                            <a:latin typeface="Cambria Math" panose="02040503050406030204" pitchFamily="18" charset="0"/>
                          </a:rPr>
                          <m:t>catini</m:t>
                        </m:r>
                      </m:sub>
                    </m:sSub>
                  </m:oMath>
                </a14:m>
                <a:r>
                  <a:rPr lang="ja-JP" altLang="en-US" sz="2400" dirty="0">
                    <a:solidFill>
                      <a:srgbClr val="00B050"/>
                    </a:solidFill>
                  </a:rPr>
                  <a:t>）</a:t>
                </a:r>
                <a:r>
                  <a:rPr kumimoji="1" lang="ja-JP" altLang="en-US" sz="2400" dirty="0" smtClean="0"/>
                  <a:t>ごとに</a:t>
                </a:r>
                <a:r>
                  <a:rPr kumimoji="1" lang="en-US" altLang="ja-JP" sz="2400" dirty="0" smtClean="0"/>
                  <a:t/>
                </a:r>
                <a:br>
                  <a:rPr kumimoji="1" lang="en-US" altLang="ja-JP" sz="2400" dirty="0" smtClean="0"/>
                </a:br>
                <a:r>
                  <a:rPr kumimoji="1" lang="ja-JP" altLang="en-US" sz="2400" dirty="0" smtClean="0"/>
                  <a:t>異なる．</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42" t="-2331" b="-116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18</a:t>
            </a:fld>
            <a:endParaRPr lang="ja-JP" altLang="en-US" dirty="0"/>
          </a:p>
        </p:txBody>
      </p:sp>
      <p:sp>
        <p:nvSpPr>
          <p:cNvPr id="5" name="タイトル 1"/>
          <p:cNvSpPr>
            <a:spLocks noGrp="1"/>
          </p:cNvSpPr>
          <p:nvPr>
            <p:ph type="title"/>
          </p:nvPr>
        </p:nvSpPr>
        <p:spPr/>
        <p:txBody>
          <a:bodyPr/>
          <a:lstStyle/>
          <a:p>
            <a:r>
              <a:rPr lang="ja-JP" altLang="en-US" dirty="0" smtClean="0"/>
              <a:t>提案する</a:t>
            </a:r>
            <a:r>
              <a:rPr lang="ja-JP" altLang="en-US" dirty="0" smtClean="0">
                <a:solidFill>
                  <a:schemeClr val="accent6"/>
                </a:solidFill>
              </a:rPr>
              <a:t>塗</a:t>
            </a:r>
            <a:r>
              <a:rPr lang="ja-JP" altLang="en-US" dirty="0">
                <a:solidFill>
                  <a:schemeClr val="accent6"/>
                </a:solidFill>
              </a:rPr>
              <a:t>膜析出モデル</a:t>
            </a:r>
            <a:endParaRPr kumimoji="1" lang="ja-JP" altLang="en-US" dirty="0">
              <a:solidFill>
                <a:schemeClr val="accent6"/>
              </a:solidFill>
            </a:endParaRPr>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r="24207"/>
          <a:stretch/>
        </p:blipFill>
        <p:spPr>
          <a:xfrm>
            <a:off x="1435327" y="1902020"/>
            <a:ext cx="2454951" cy="1884262"/>
          </a:xfrm>
          <a:prstGeom prst="rect">
            <a:avLst/>
          </a:prstGeom>
        </p:spPr>
      </p:pic>
      <p:sp>
        <p:nvSpPr>
          <p:cNvPr id="7" name="テキスト ボックス 6"/>
          <p:cNvSpPr txBox="1"/>
          <p:nvPr/>
        </p:nvSpPr>
        <p:spPr>
          <a:xfrm>
            <a:off x="325569" y="1642547"/>
            <a:ext cx="1683474" cy="338554"/>
          </a:xfrm>
          <a:prstGeom prst="rect">
            <a:avLst/>
          </a:prstGeom>
          <a:noFill/>
        </p:spPr>
        <p:txBody>
          <a:bodyPr wrap="none" rtlCol="0">
            <a:spAutoFit/>
          </a:bodyPr>
          <a:lstStyle/>
          <a:p>
            <a:r>
              <a:rPr kumimoji="1" lang="ja-JP" altLang="en-US" sz="1600" dirty="0" smtClean="0"/>
              <a:t>カソード電流密度</a:t>
            </a:r>
            <a:endParaRPr kumimoji="1" lang="ja-JP" altLang="en-US" sz="16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3801054" y="3091087"/>
                <a:ext cx="306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h</m:t>
                          </m:r>
                        </m:e>
                        <m:sub>
                          <m:r>
                            <a:rPr kumimoji="1" lang="en-US" altLang="ja-JP" b="0" i="0" smtClean="0">
                              <a:latin typeface="Cambria Math" panose="02040503050406030204" pitchFamily="18" charset="0"/>
                            </a:rPr>
                            <m:t>0</m:t>
                          </m:r>
                        </m:sub>
                      </m:sSub>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801054" y="3091087"/>
                <a:ext cx="306109" cy="276999"/>
              </a:xfrm>
              <a:prstGeom prst="rect">
                <a:avLst/>
              </a:prstGeom>
              <a:blipFill rotWithShape="0">
                <a:blip r:embed="rId4"/>
                <a:stretch>
                  <a:fillRect l="-16000" r="-4000" b="-19565"/>
                </a:stretch>
              </a:blipFill>
            </p:spPr>
            <p:txBody>
              <a:bodyPr/>
              <a:lstStyle/>
              <a:p>
                <a:r>
                  <a:rPr lang="ja-JP" altLang="en-US">
                    <a:noFill/>
                  </a:rPr>
                  <a:t> </a:t>
                </a:r>
              </a:p>
            </p:txBody>
          </p:sp>
        </mc:Fallback>
      </mc:AlternateContent>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58726" y="1232700"/>
            <a:ext cx="2448272" cy="1656184"/>
          </a:xfrm>
          <a:prstGeom prst="rect">
            <a:avLst/>
          </a:prstGeom>
        </p:spPr>
      </p:pic>
    </p:spTree>
    <p:extLst>
      <p:ext uri="{BB962C8B-B14F-4D97-AF65-F5344CB8AC3E}">
        <p14:creationId xmlns:p14="http://schemas.microsoft.com/office/powerpoint/2010/main" val="3300214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p:cNvGrpSpPr/>
          <p:nvPr/>
        </p:nvGrpSpPr>
        <p:grpSpPr>
          <a:xfrm>
            <a:off x="5639158" y="2521356"/>
            <a:ext cx="1504364" cy="295738"/>
            <a:chOff x="495774" y="3535618"/>
            <a:chExt cx="4534061" cy="619403"/>
          </a:xfrm>
        </p:grpSpPr>
        <mc:AlternateContent xmlns:mc="http://schemas.openxmlformats.org/markup-compatibility/2006" xmlns:a14="http://schemas.microsoft.com/office/drawing/2010/main">
          <mc:Choice Requires="a14">
            <p:sp>
              <p:nvSpPr>
                <p:cNvPr id="59" name="円/楕円 58"/>
                <p:cNvSpPr/>
                <p:nvPr/>
              </p:nvSpPr>
              <p:spPr>
                <a:xfrm>
                  <a:off x="4309754" y="3535618"/>
                  <a:ext cx="720081" cy="432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50" i="1" smtClean="0">
                                <a:solidFill>
                                  <a:schemeClr val="tx1"/>
                                </a:solidFill>
                                <a:latin typeface="Cambria Math" panose="02040503050406030204" pitchFamily="18" charset="0"/>
                              </a:rPr>
                            </m:ctrlPr>
                          </m:sSupPr>
                          <m:e>
                            <m:r>
                              <m:rPr>
                                <m:sty m:val="p"/>
                              </m:rPr>
                              <a:rPr kumimoji="1" lang="en-US" altLang="ja-JP" sz="1050" b="0" i="0" smtClean="0">
                                <a:solidFill>
                                  <a:schemeClr val="tx1"/>
                                </a:solidFill>
                                <a:latin typeface="Cambria Math"/>
                              </a:rPr>
                              <m:t>OH</m:t>
                            </m:r>
                          </m:e>
                          <m:sup>
                            <m:r>
                              <a:rPr kumimoji="1" lang="en-US" altLang="ja-JP" sz="1050" b="0" i="0" smtClean="0">
                                <a:solidFill>
                                  <a:schemeClr val="tx1"/>
                                </a:solidFill>
                                <a:latin typeface="Cambria Math"/>
                              </a:rPr>
                              <m:t>−</m:t>
                            </m:r>
                          </m:sup>
                        </m:sSup>
                      </m:oMath>
                    </m:oMathPara>
                  </a14:m>
                  <a:endParaRPr kumimoji="1" lang="ja-JP" altLang="en-US" dirty="0"/>
                </a:p>
              </p:txBody>
            </p:sp>
          </mc:Choice>
          <mc:Fallback xmlns="">
            <p:sp>
              <p:nvSpPr>
                <p:cNvPr id="53" name="円/楕円 52"/>
                <p:cNvSpPr>
                  <a:spLocks noRot="1" noChangeAspect="1" noMove="1" noResize="1" noEditPoints="1" noAdjustHandles="1" noChangeArrowheads="1" noChangeShapeType="1" noTextEdit="1"/>
                </p:cNvSpPr>
                <p:nvPr/>
              </p:nvSpPr>
              <p:spPr>
                <a:xfrm>
                  <a:off x="4309754" y="3535618"/>
                  <a:ext cx="720081" cy="432047"/>
                </a:xfrm>
                <a:prstGeom prst="ellipse">
                  <a:avLst/>
                </a:prstGeom>
                <a:blipFill rotWithShape="1">
                  <a:blip r:embed="rId15"/>
                  <a:stretch>
                    <a:fillRect l="-25581"/>
                  </a:stretch>
                </a:blipFill>
              </p:spPr>
              <p:txBody>
                <a:bodyPr/>
                <a:lstStyle/>
                <a:p>
                  <a:r>
                    <a:rPr lang="ja-JP" altLang="en-US">
                      <a:noFill/>
                    </a:rPr>
                    <a:t> </a:t>
                  </a:r>
                </a:p>
              </p:txBody>
            </p:sp>
          </mc:Fallback>
        </mc:AlternateContent>
        <p:cxnSp>
          <p:nvCxnSpPr>
            <p:cNvPr id="60" name="直線矢印コネクタ 59"/>
            <p:cNvCxnSpPr>
              <a:stCxn id="59" idx="2"/>
              <a:endCxn id="61" idx="6"/>
            </p:cNvCxnSpPr>
            <p:nvPr/>
          </p:nvCxnSpPr>
          <p:spPr>
            <a:xfrm flipH="1">
              <a:off x="1555131" y="3751642"/>
              <a:ext cx="2754623" cy="18735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円/楕円 60"/>
                <p:cNvSpPr/>
                <p:nvPr/>
              </p:nvSpPr>
              <p:spPr>
                <a:xfrm>
                  <a:off x="495774" y="3722973"/>
                  <a:ext cx="1059357"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61" name="円/楕円 60"/>
                <p:cNvSpPr>
                  <a:spLocks noRot="1" noChangeAspect="1" noMove="1" noResize="1" noEditPoints="1" noAdjustHandles="1" noChangeArrowheads="1" noChangeShapeType="1" noTextEdit="1"/>
                </p:cNvSpPr>
                <p:nvPr/>
              </p:nvSpPr>
              <p:spPr>
                <a:xfrm>
                  <a:off x="495774" y="3722973"/>
                  <a:ext cx="1059357" cy="432048"/>
                </a:xfrm>
                <a:prstGeom prst="ellipse">
                  <a:avLst/>
                </a:prstGeom>
                <a:blipFill rotWithShape="0">
                  <a:blip r:embed="rId16"/>
                  <a:stretch>
                    <a:fillRect/>
                  </a:stretch>
                </a:blipFill>
                <a:ln>
                  <a:solidFill>
                    <a:srgbClr val="D7E0E1"/>
                  </a:solidFill>
                </a:ln>
              </p:spPr>
              <p:txBody>
                <a:bodyPr/>
                <a:lstStyle/>
                <a:p>
                  <a:r>
                    <a:rPr lang="ja-JP" altLang="en-US">
                      <a:noFill/>
                    </a:rPr>
                    <a:t> </a:t>
                  </a:r>
                </a:p>
              </p:txBody>
            </p:sp>
          </mc:Fallback>
        </mc:AlternateContent>
      </p:grpSp>
      <p:sp>
        <p:nvSpPr>
          <p:cNvPr id="3" name="コンテンツ プレースホルダー 2"/>
          <p:cNvSpPr>
            <a:spLocks noGrp="1"/>
          </p:cNvSpPr>
          <p:nvPr>
            <p:ph idx="1"/>
          </p:nvPr>
        </p:nvSpPr>
        <p:spPr/>
        <p:txBody>
          <a:bodyPr/>
          <a:lstStyle/>
          <a:p>
            <a:pPr marL="0" indent="0">
              <a:buNone/>
            </a:pPr>
            <a:r>
              <a:rPr lang="ja-JP" altLang="en-US" sz="2800" b="1" i="1" u="sng" dirty="0" smtClean="0">
                <a:effectLst>
                  <a:outerShdw blurRad="38100" dist="38100" dir="2700000" algn="tl">
                    <a:srgbClr val="000000">
                      <a:alpha val="43137"/>
                    </a:srgbClr>
                  </a:outerShdw>
                </a:effectLst>
              </a:rPr>
              <a:t>電流を水の流れに例えたモデル図</a:t>
            </a:r>
            <a:endParaRPr kumimoji="1" lang="ja-JP" altLang="en-US"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19</a:t>
            </a:fld>
            <a:endParaRPr lang="ja-JP" altLang="en-US" dirty="0"/>
          </a:p>
        </p:txBody>
      </p:sp>
      <p:pic>
        <p:nvPicPr>
          <p:cNvPr id="5" name="図 4"/>
          <p:cNvPicPr>
            <a:picLocks noChangeAspect="1"/>
          </p:cNvPicPr>
          <p:nvPr/>
        </p:nvPicPr>
        <p:blipFill rotWithShape="1">
          <a:blip r:embed="rId17">
            <a:extLst>
              <a:ext uri="{28A0092B-C50C-407E-A947-70E740481C1C}">
                <a14:useLocalDpi xmlns:a14="http://schemas.microsoft.com/office/drawing/2010/main" val="0"/>
              </a:ext>
            </a:extLst>
          </a:blip>
          <a:srcRect r="24207"/>
          <a:stretch/>
        </p:blipFill>
        <p:spPr>
          <a:xfrm>
            <a:off x="1435327" y="1902020"/>
            <a:ext cx="2454951" cy="1884262"/>
          </a:xfrm>
          <a:prstGeom prst="rect">
            <a:avLst/>
          </a:prstGeom>
        </p:spPr>
      </p:pic>
      <mc:AlternateContent xmlns:mc="http://schemas.openxmlformats.org/markup-compatibility/2006" xmlns:a14="http://schemas.microsoft.com/office/drawing/2010/main">
        <mc:Choice Requires="a14">
          <p:sp>
            <p:nvSpPr>
              <p:cNvPr id="16" name="テキスト ボックス 15"/>
              <p:cNvSpPr txBox="1"/>
              <p:nvPr/>
            </p:nvSpPr>
            <p:spPr>
              <a:xfrm>
                <a:off x="251520" y="1114451"/>
                <a:ext cx="4907626" cy="400110"/>
              </a:xfrm>
              <a:prstGeom prst="rect">
                <a:avLst/>
              </a:prstGeom>
              <a:noFill/>
            </p:spPr>
            <p:txBody>
              <a:bodyPr wrap="none" rtlCol="0">
                <a:spAutoFit/>
              </a:bodyPr>
              <a:lstStyle/>
              <a:p>
                <a:r>
                  <a:rPr lang="en-US" altLang="ja-JP" sz="2000" dirty="0" smtClean="0"/>
                  <a:t>ⅰ</a:t>
                </a:r>
                <a:r>
                  <a:rPr lang="ja-JP" altLang="en-US" sz="2000" dirty="0" smtClean="0"/>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𝑗</m:t>
                        </m:r>
                      </m:e>
                      <m:sub>
                        <m:r>
                          <m:rPr>
                            <m:sty m:val="p"/>
                          </m:rPr>
                          <a:rPr lang="en-US" altLang="ja-JP" sz="2000">
                            <a:latin typeface="Cambria Math" panose="02040503050406030204" pitchFamily="18" charset="0"/>
                          </a:rPr>
                          <m:t>cat</m:t>
                        </m:r>
                      </m:sub>
                    </m:sSub>
                    <m:r>
                      <a:rPr lang="en-US" altLang="ja-JP" sz="2000" b="0" i="1" smtClean="0">
                        <a:latin typeface="Cambria Math" panose="02040503050406030204" pitchFamily="18" charset="0"/>
                      </a:rPr>
                      <m:t> </m:t>
                    </m:r>
                  </m:oMath>
                </a14:m>
                <a:r>
                  <a:rPr kumimoji="1" lang="ja-JP" altLang="en-US" sz="2000" dirty="0" smtClean="0"/>
                  <a:t>が析出最低電流密度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𝑗</m:t>
                        </m:r>
                      </m:e>
                      <m:sub>
                        <m:r>
                          <a:rPr kumimoji="1" lang="en-US" altLang="ja-JP" sz="2000" b="0" i="0" smtClean="0">
                            <a:latin typeface="Cambria Math" panose="02040503050406030204" pitchFamily="18" charset="0"/>
                          </a:rPr>
                          <m:t>0</m:t>
                        </m:r>
                      </m:sub>
                    </m:sSub>
                  </m:oMath>
                </a14:m>
                <a:r>
                  <a:rPr kumimoji="1" lang="ja-JP" altLang="en-US" sz="2000" dirty="0" smtClean="0"/>
                  <a:t>以下の場合</a:t>
                </a:r>
                <a:endParaRPr kumimoji="1" lang="ja-JP" altLang="en-US" sz="20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51520" y="1114451"/>
                <a:ext cx="4907626" cy="400110"/>
              </a:xfrm>
              <a:prstGeom prst="rect">
                <a:avLst/>
              </a:prstGeom>
              <a:blipFill rotWithShape="0">
                <a:blip r:embed="rId3"/>
                <a:stretch>
                  <a:fillRect l="-1242" t="-12308" r="-621" b="-2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259544" y="4475625"/>
                <a:ext cx="6502036" cy="830997"/>
              </a:xfrm>
              <a:prstGeom prst="rect">
                <a:avLst/>
              </a:prstGeom>
              <a:noFill/>
            </p:spPr>
            <p:txBody>
              <a:bodyPr wrap="none" rtlCol="0">
                <a:spAutoFit/>
              </a:bodyPr>
              <a:lstStyle/>
              <a:p>
                <a:r>
                  <a:rPr kumimoji="1" lang="ja-JP" altLang="en-US" sz="2400" dirty="0" smtClean="0"/>
                  <a:t>電流が小さいうちは塗膜析出に使われず，</a:t>
                </a:r>
                <a:r>
                  <a:rPr kumimoji="1" lang="en-US" altLang="ja-JP" sz="2400" dirty="0" smtClean="0"/>
                  <a:t/>
                </a:r>
                <a:br>
                  <a:rPr kumimoji="1" lang="en-US" altLang="ja-JP" sz="2400" dirty="0" smtClean="0"/>
                </a:br>
                <a:r>
                  <a:rPr kumimoji="1" lang="ja-JP" altLang="en-US" sz="2400" b="1" dirty="0" smtClean="0"/>
                  <a:t>拡散消費電流密度</a:t>
                </a:r>
                <a14:m>
                  <m:oMath xmlns:m="http://schemas.openxmlformats.org/officeDocument/2006/math">
                    <m:r>
                      <a:rPr kumimoji="1" lang="en-US" altLang="ja-JP" sz="2400" b="1" i="0" smtClean="0">
                        <a:latin typeface="Cambria Math" panose="02040503050406030204" pitchFamily="18" charset="0"/>
                      </a:rPr>
                      <m:t> </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𝒋</m:t>
                        </m:r>
                      </m:e>
                      <m:sub>
                        <m:r>
                          <a:rPr kumimoji="1" lang="en-US" altLang="ja-JP" sz="2400" b="1" i="0" smtClean="0">
                            <a:latin typeface="Cambria Math" panose="02040503050406030204" pitchFamily="18" charset="0"/>
                          </a:rPr>
                          <m:t>𝐝𝐢𝐟</m:t>
                        </m:r>
                      </m:sub>
                    </m:sSub>
                  </m:oMath>
                </a14:m>
                <a:r>
                  <a:rPr kumimoji="1" lang="ja-JP" altLang="en-US" sz="2400" dirty="0" smtClean="0"/>
                  <a:t> としてすべて捨てられる．</a:t>
                </a:r>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59544" y="4475625"/>
                <a:ext cx="6502036" cy="830997"/>
              </a:xfrm>
              <a:prstGeom prst="rect">
                <a:avLst/>
              </a:prstGeom>
              <a:blipFill rotWithShape="0">
                <a:blip r:embed="rId4"/>
                <a:stretch>
                  <a:fillRect l="-1501" t="-5839" r="-281" b="-13139"/>
                </a:stretch>
              </a:blipFill>
            </p:spPr>
            <p:txBody>
              <a:bodyPr/>
              <a:lstStyle/>
              <a:p>
                <a:r>
                  <a:rPr lang="ja-JP" altLang="en-US">
                    <a:noFill/>
                  </a:rPr>
                  <a:t> </a:t>
                </a:r>
              </a:p>
            </p:txBody>
          </p:sp>
        </mc:Fallback>
      </mc:AlternateContent>
      <p:sp>
        <p:nvSpPr>
          <p:cNvPr id="52" name="テキスト ボックス 51"/>
          <p:cNvSpPr txBox="1"/>
          <p:nvPr/>
        </p:nvSpPr>
        <p:spPr>
          <a:xfrm>
            <a:off x="325569" y="1642547"/>
            <a:ext cx="1683474" cy="338554"/>
          </a:xfrm>
          <a:prstGeom prst="rect">
            <a:avLst/>
          </a:prstGeom>
          <a:noFill/>
        </p:spPr>
        <p:txBody>
          <a:bodyPr wrap="none" rtlCol="0">
            <a:spAutoFit/>
          </a:bodyPr>
          <a:lstStyle/>
          <a:p>
            <a:r>
              <a:rPr kumimoji="1" lang="ja-JP" altLang="en-US" sz="1600" dirty="0" smtClean="0"/>
              <a:t>カソード電流密度</a:t>
            </a:r>
            <a:endParaRPr kumimoji="1" lang="ja-JP" altLang="en-US" sz="1600" dirty="0"/>
          </a:p>
        </p:txBody>
      </p:sp>
      <mc:AlternateContent xmlns:mc="http://schemas.openxmlformats.org/markup-compatibility/2006" xmlns:a14="http://schemas.microsoft.com/office/drawing/2010/main">
        <mc:Choice Requires="a14">
          <p:sp>
            <p:nvSpPr>
              <p:cNvPr id="53" name="テキスト ボックス 52"/>
              <p:cNvSpPr txBox="1"/>
              <p:nvPr/>
            </p:nvSpPr>
            <p:spPr>
              <a:xfrm>
                <a:off x="5842527" y="860257"/>
                <a:ext cx="28879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0" smtClean="0">
                              <a:latin typeface="Cambria Math"/>
                            </a:rPr>
                            <m:t>2</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a:rPr>
                                <m:t>H</m:t>
                              </m:r>
                            </m:e>
                            <m:sub>
                              <m:r>
                                <a:rPr kumimoji="1" lang="en-US" altLang="ja-JP" b="0" i="0" smtClean="0">
                                  <a:latin typeface="Cambria Math"/>
                                </a:rPr>
                                <m:t>2</m:t>
                              </m:r>
                            </m:sub>
                          </m:sSub>
                          <m:r>
                            <m:rPr>
                              <m:sty m:val="p"/>
                            </m:rPr>
                            <a:rPr kumimoji="1" lang="en-US" altLang="ja-JP" b="0" i="0" smtClean="0">
                              <a:latin typeface="Cambria Math"/>
                            </a:rPr>
                            <m:t>O</m:t>
                          </m:r>
                          <m:r>
                            <a:rPr kumimoji="1" lang="en-US" altLang="ja-JP" b="0" i="0" smtClean="0">
                              <a:latin typeface="Cambria Math"/>
                            </a:rPr>
                            <m:t>+2</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a:rPr>
                                <m:t>e</m:t>
                              </m:r>
                            </m:e>
                            <m:sup>
                              <m:r>
                                <a:rPr kumimoji="1" lang="en-US" altLang="ja-JP" b="0" i="0" smtClean="0">
                                  <a:latin typeface="Cambria Math"/>
                                </a:rPr>
                                <m:t>−</m:t>
                              </m:r>
                            </m:sup>
                          </m:sSup>
                          <m:r>
                            <a:rPr kumimoji="1" lang="en-US" altLang="ja-JP" b="0" i="1" smtClean="0">
                              <a:latin typeface="Cambria Math"/>
                              <a:ea typeface="Cambria Math"/>
                            </a:rPr>
                            <m:t>→</m:t>
                          </m:r>
                          <m:sSub>
                            <m:sSubPr>
                              <m:ctrlPr>
                                <a:rPr kumimoji="1" lang="en-US" altLang="ja-JP" b="0" i="1" smtClean="0">
                                  <a:latin typeface="Cambria Math" panose="02040503050406030204" pitchFamily="18" charset="0"/>
                                  <a:ea typeface="Cambria Math"/>
                                </a:rPr>
                              </m:ctrlPr>
                            </m:sSubPr>
                            <m:e>
                              <m:r>
                                <m:rPr>
                                  <m:sty m:val="p"/>
                                </m:rPr>
                                <a:rPr kumimoji="1" lang="en-US" altLang="ja-JP" b="0" i="0" smtClean="0">
                                  <a:latin typeface="Cambria Math"/>
                                  <a:ea typeface="Cambria Math"/>
                                </a:rPr>
                                <m:t>H</m:t>
                              </m:r>
                            </m:e>
                            <m:sub>
                              <m:r>
                                <a:rPr kumimoji="1" lang="en-US" altLang="ja-JP" b="0" i="1" smtClean="0">
                                  <a:latin typeface="Cambria Math"/>
                                  <a:ea typeface="Cambria Math"/>
                                </a:rPr>
                                <m:t>2</m:t>
                              </m:r>
                            </m:sub>
                          </m:sSub>
                          <m:r>
                            <a:rPr kumimoji="1" lang="en-US" altLang="ja-JP" b="0" i="0" smtClean="0">
                              <a:latin typeface="Cambria Math"/>
                              <a:ea typeface="Cambria Math"/>
                            </a:rPr>
                            <m:t>+2</m:t>
                          </m:r>
                          <m:r>
                            <m:rPr>
                              <m:sty m:val="p"/>
                            </m:rPr>
                            <a:rPr kumimoji="1" lang="en-US" altLang="ja-JP" b="0" i="0" smtClean="0">
                              <a:latin typeface="Cambria Math"/>
                            </a:rPr>
                            <m:t>OH</m:t>
                          </m:r>
                        </m:e>
                        <m:sup>
                          <m:r>
                            <a:rPr kumimoji="1" lang="en-US" altLang="ja-JP" b="0" i="0" smtClean="0">
                              <a:latin typeface="Cambria Math"/>
                            </a:rPr>
                            <m:t>−</m:t>
                          </m:r>
                        </m:sup>
                      </m:sSup>
                    </m:oMath>
                  </m:oMathPara>
                </a14:m>
                <a:endParaRPr kumimoji="1" lang="ja-JP" altLang="en-US"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5842527" y="860257"/>
                <a:ext cx="2887970" cy="369332"/>
              </a:xfrm>
              <a:prstGeom prst="rect">
                <a:avLst/>
              </a:prstGeom>
              <a:blipFill rotWithShape="0">
                <a:blip r:embed="rId5"/>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線吹き出し 1 (枠付き) 56"/>
              <p:cNvSpPr/>
              <p:nvPr/>
            </p:nvSpPr>
            <p:spPr>
              <a:xfrm>
                <a:off x="4556663" y="5486865"/>
                <a:ext cx="4150335" cy="749643"/>
              </a:xfrm>
              <a:prstGeom prst="borderCallout1">
                <a:avLst>
                  <a:gd name="adj1" fmla="val 52190"/>
                  <a:gd name="adj2" fmla="val 265"/>
                  <a:gd name="adj3" fmla="val -24483"/>
                  <a:gd name="adj4" fmla="val -499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𝑗</m:t>
                        </m:r>
                      </m:e>
                      <m:sub>
                        <m:r>
                          <m:rPr>
                            <m:sty m:val="p"/>
                          </m:rPr>
                          <a:rPr kumimoji="1" lang="en-US" altLang="ja-JP" b="0" i="0" smtClean="0">
                            <a:solidFill>
                              <a:schemeClr val="tx1"/>
                            </a:solidFill>
                            <a:latin typeface="Cambria Math" panose="02040503050406030204" pitchFamily="18" charset="0"/>
                          </a:rPr>
                          <m:t>cat</m:t>
                        </m:r>
                      </m:sub>
                    </m:sSub>
                  </m:oMath>
                </a14:m>
                <a:r>
                  <a:rPr kumimoji="1" lang="ja-JP" altLang="en-US" dirty="0" smtClean="0">
                    <a:solidFill>
                      <a:schemeClr val="tx1"/>
                    </a:solidFill>
                  </a:rPr>
                  <a:t>のうち</a:t>
                </a:r>
                <a14:m>
                  <m:oMath xmlns:m="http://schemas.openxmlformats.org/officeDocument/2006/math">
                    <m:r>
                      <m:rPr>
                        <m:sty m:val="p"/>
                      </m:rPr>
                      <a:rPr kumimoji="1" lang="en-US" altLang="ja-JP" b="0" i="0" smtClean="0">
                        <a:solidFill>
                          <a:schemeClr val="tx1"/>
                        </a:solidFill>
                        <a:latin typeface="Cambria Math" panose="02040503050406030204" pitchFamily="18" charset="0"/>
                      </a:rPr>
                      <m:t>O</m:t>
                    </m:r>
                    <m:sSup>
                      <m:sSupPr>
                        <m:ctrlPr>
                          <a:rPr kumimoji="1" lang="en-US" altLang="ja-JP" b="0"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panose="02040503050406030204" pitchFamily="18" charset="0"/>
                          </a:rPr>
                          <m:t>H</m:t>
                        </m:r>
                      </m:e>
                      <m:sup>
                        <m:r>
                          <a:rPr kumimoji="1" lang="en-US" altLang="ja-JP" b="0" i="0" smtClean="0">
                            <a:solidFill>
                              <a:schemeClr val="tx1"/>
                            </a:solidFill>
                            <a:latin typeface="Cambria Math" panose="02040503050406030204" pitchFamily="18" charset="0"/>
                          </a:rPr>
                          <m:t>−</m:t>
                        </m:r>
                      </m:sup>
                    </m:sSup>
                  </m:oMath>
                </a14:m>
                <a:r>
                  <a:rPr kumimoji="1" lang="ja-JP" altLang="en-US" dirty="0" smtClean="0">
                    <a:solidFill>
                      <a:schemeClr val="tx1"/>
                    </a:solidFill>
                  </a:rPr>
                  <a:t>や塗料粒子の拡散のため塗膜の析出に寄与しないもの．</a:t>
                </a:r>
                <a:endParaRPr kumimoji="1" lang="ja-JP" altLang="en-US" dirty="0">
                  <a:solidFill>
                    <a:schemeClr val="tx1"/>
                  </a:solidFill>
                </a:endParaRPr>
              </a:p>
            </p:txBody>
          </p:sp>
        </mc:Choice>
        <mc:Fallback xmlns="">
          <p:sp>
            <p:nvSpPr>
              <p:cNvPr id="57" name="線吹き出し 1 (枠付き) 56"/>
              <p:cNvSpPr>
                <a:spLocks noRot="1" noChangeAspect="1" noMove="1" noResize="1" noEditPoints="1" noAdjustHandles="1" noChangeArrowheads="1" noChangeShapeType="1" noTextEdit="1"/>
              </p:cNvSpPr>
              <p:nvPr/>
            </p:nvSpPr>
            <p:spPr>
              <a:xfrm>
                <a:off x="4556663" y="5486865"/>
                <a:ext cx="4150335" cy="749643"/>
              </a:xfrm>
              <a:prstGeom prst="borderCallout1">
                <a:avLst>
                  <a:gd name="adj1" fmla="val 52190"/>
                  <a:gd name="adj2" fmla="val 265"/>
                  <a:gd name="adj3" fmla="val -24483"/>
                  <a:gd name="adj4" fmla="val -49992"/>
                </a:avLst>
              </a:prstGeom>
              <a:blipFill rotWithShape="0">
                <a:blip r:embed="rId18"/>
                <a:stretch>
                  <a:fillRect b="-3846"/>
                </a:stretch>
              </a:blipFill>
              <a:ln w="127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3801054" y="3091087"/>
                <a:ext cx="306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h</m:t>
                          </m:r>
                        </m:e>
                        <m:sub>
                          <m:r>
                            <a:rPr kumimoji="1" lang="en-US" altLang="ja-JP" b="0" i="0" smtClean="0">
                              <a:latin typeface="Cambria Math" panose="02040503050406030204" pitchFamily="18" charset="0"/>
                            </a:rPr>
                            <m:t>0</m:t>
                          </m:r>
                        </m:sub>
                      </m:sSub>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3801054" y="3091087"/>
                <a:ext cx="306109" cy="276999"/>
              </a:xfrm>
              <a:prstGeom prst="rect">
                <a:avLst/>
              </a:prstGeom>
              <a:blipFill rotWithShape="0">
                <a:blip r:embed="rId19"/>
                <a:stretch>
                  <a:fillRect l="-16000" r="-4000" b="-19565"/>
                </a:stretch>
              </a:blipFill>
            </p:spPr>
            <p:txBody>
              <a:bodyPr/>
              <a:lstStyle/>
              <a:p>
                <a:r>
                  <a:rPr lang="ja-JP" altLang="en-US">
                    <a:noFill/>
                  </a:rPr>
                  <a:t> </a:t>
                </a:r>
              </a:p>
            </p:txBody>
          </p:sp>
        </mc:Fallback>
      </mc:AlternateContent>
      <p:sp>
        <p:nvSpPr>
          <p:cNvPr id="27" name="タイトル 1"/>
          <p:cNvSpPr>
            <a:spLocks noGrp="1"/>
          </p:cNvSpPr>
          <p:nvPr>
            <p:ph type="title"/>
          </p:nvPr>
        </p:nvSpPr>
        <p:spPr/>
        <p:txBody>
          <a:bodyPr/>
          <a:lstStyle/>
          <a:p>
            <a:r>
              <a:rPr lang="ja-JP" altLang="en-US" dirty="0" smtClean="0"/>
              <a:t>提案する</a:t>
            </a:r>
            <a:r>
              <a:rPr lang="ja-JP" altLang="en-US" dirty="0" smtClean="0">
                <a:solidFill>
                  <a:schemeClr val="accent6"/>
                </a:solidFill>
              </a:rPr>
              <a:t>塗</a:t>
            </a:r>
            <a:r>
              <a:rPr lang="ja-JP" altLang="en-US" dirty="0">
                <a:solidFill>
                  <a:schemeClr val="accent6"/>
                </a:solidFill>
              </a:rPr>
              <a:t>膜析出モデル</a:t>
            </a:r>
            <a:endParaRPr kumimoji="1" lang="ja-JP" altLang="en-US" dirty="0">
              <a:solidFill>
                <a:schemeClr val="accent6"/>
              </a:solidFill>
            </a:endParaRPr>
          </a:p>
        </p:txBody>
      </p:sp>
      <mc:AlternateContent xmlns:mc="http://schemas.openxmlformats.org/markup-compatibility/2006" xmlns:a14="http://schemas.microsoft.com/office/drawing/2010/main">
        <mc:Choice Requires="a14">
          <p:sp>
            <p:nvSpPr>
              <p:cNvPr id="29" name="円/楕円 28"/>
              <p:cNvSpPr/>
              <p:nvPr/>
            </p:nvSpPr>
            <p:spPr>
              <a:xfrm>
                <a:off x="6862289" y="2517444"/>
                <a:ext cx="322141" cy="1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29" name="円/楕円 28"/>
              <p:cNvSpPr>
                <a:spLocks noRot="1" noChangeAspect="1" noMove="1" noResize="1" noEditPoints="1" noAdjustHandles="1" noChangeArrowheads="1" noChangeShapeType="1" noTextEdit="1"/>
              </p:cNvSpPr>
              <p:nvPr/>
            </p:nvSpPr>
            <p:spPr>
              <a:xfrm>
                <a:off x="6862289" y="2517444"/>
                <a:ext cx="322141" cy="198764"/>
              </a:xfrm>
              <a:prstGeom prst="ellipse">
                <a:avLst/>
              </a:prstGeom>
              <a:blipFill rotWithShape="0">
                <a:blip r:embed="rId20"/>
                <a:stretch>
                  <a:fillRect l="-5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円/楕円 29"/>
              <p:cNvSpPr/>
              <p:nvPr/>
            </p:nvSpPr>
            <p:spPr>
              <a:xfrm>
                <a:off x="7076251" y="2148867"/>
                <a:ext cx="193285" cy="198764"/>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a:rPr kumimoji="1" lang="en-US" altLang="ja-JP" sz="1000" b="0" i="1" smtClean="0">
                              <a:solidFill>
                                <a:schemeClr val="tx1"/>
                              </a:solidFill>
                              <a:latin typeface="Cambria Math"/>
                            </a:rPr>
                            <m:t>𝑒</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30" name="円/楕円 29"/>
              <p:cNvSpPr>
                <a:spLocks noRot="1" noChangeAspect="1" noMove="1" noResize="1" noEditPoints="1" noAdjustHandles="1" noChangeArrowheads="1" noChangeShapeType="1" noTextEdit="1"/>
              </p:cNvSpPr>
              <p:nvPr/>
            </p:nvSpPr>
            <p:spPr>
              <a:xfrm>
                <a:off x="7076251" y="2148867"/>
                <a:ext cx="193285" cy="198764"/>
              </a:xfrm>
              <a:prstGeom prst="ellipse">
                <a:avLst/>
              </a:prstGeom>
              <a:blipFill rotWithShape="0">
                <a:blip r:embed="rId21"/>
                <a:stretch>
                  <a:fillRect l="-8333"/>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円/楕円 30"/>
              <p:cNvSpPr/>
              <p:nvPr/>
            </p:nvSpPr>
            <p:spPr>
              <a:xfrm>
                <a:off x="6560826" y="1916976"/>
                <a:ext cx="322141" cy="198764"/>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000" i="1" smtClean="0">
                              <a:solidFill>
                                <a:schemeClr val="tx1"/>
                              </a:solidFill>
                              <a:latin typeface="Cambria Math" panose="02040503050406030204" pitchFamily="18" charset="0"/>
                            </a:rPr>
                          </m:ctrlPr>
                        </m:sSubPr>
                        <m:e>
                          <m:r>
                            <m:rPr>
                              <m:sty m:val="p"/>
                            </m:rPr>
                            <a:rPr kumimoji="1" lang="en-US" altLang="ja-JP" sz="1000" b="0" i="0" smtClean="0">
                              <a:solidFill>
                                <a:schemeClr val="tx1"/>
                              </a:solidFill>
                              <a:latin typeface="Cambria Math"/>
                            </a:rPr>
                            <m:t>H</m:t>
                          </m:r>
                        </m:e>
                        <m:sub>
                          <m:r>
                            <a:rPr kumimoji="1" lang="en-US" altLang="ja-JP" sz="1000" b="0" i="0" smtClean="0">
                              <a:solidFill>
                                <a:schemeClr val="tx1"/>
                              </a:solidFill>
                              <a:latin typeface="Cambria Math"/>
                            </a:rPr>
                            <m:t>2</m:t>
                          </m:r>
                        </m:sub>
                      </m:sSub>
                      <m:r>
                        <m:rPr>
                          <m:sty m:val="p"/>
                        </m:rPr>
                        <a:rPr kumimoji="1" lang="en-US" altLang="ja-JP" sz="1000"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31" name="円/楕円 30"/>
              <p:cNvSpPr>
                <a:spLocks noRot="1" noChangeAspect="1" noMove="1" noResize="1" noEditPoints="1" noAdjustHandles="1" noChangeArrowheads="1" noChangeShapeType="1" noTextEdit="1"/>
              </p:cNvSpPr>
              <p:nvPr/>
            </p:nvSpPr>
            <p:spPr>
              <a:xfrm>
                <a:off x="6560826" y="1916976"/>
                <a:ext cx="322141" cy="198764"/>
              </a:xfrm>
              <a:prstGeom prst="ellipse">
                <a:avLst/>
              </a:prstGeom>
              <a:blipFill rotWithShape="0">
                <a:blip r:embed="rId22"/>
                <a:stretch>
                  <a:fillRect l="-1754"/>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円/楕円 31"/>
              <p:cNvSpPr/>
              <p:nvPr/>
            </p:nvSpPr>
            <p:spPr>
              <a:xfrm>
                <a:off x="6298889" y="2347631"/>
                <a:ext cx="261937" cy="1987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000" i="1" smtClean="0">
                              <a:solidFill>
                                <a:schemeClr val="tx1"/>
                              </a:solidFill>
                              <a:latin typeface="Cambria Math" panose="02040503050406030204" pitchFamily="18" charset="0"/>
                            </a:rPr>
                          </m:ctrlPr>
                        </m:sSubPr>
                        <m:e>
                          <m:r>
                            <m:rPr>
                              <m:sty m:val="p"/>
                            </m:rPr>
                            <a:rPr kumimoji="1" lang="en-US" altLang="ja-JP" sz="1000" b="0" i="0" smtClean="0">
                              <a:solidFill>
                                <a:schemeClr val="tx1"/>
                              </a:solidFill>
                              <a:latin typeface="Cambria Math"/>
                            </a:rPr>
                            <m:t>H</m:t>
                          </m:r>
                        </m:e>
                        <m:sub>
                          <m:r>
                            <a:rPr kumimoji="1" lang="en-US" altLang="ja-JP" sz="1000" b="0" i="0" smtClean="0">
                              <a:solidFill>
                                <a:schemeClr val="tx1"/>
                              </a:solidFill>
                              <a:latin typeface="Cambria Math"/>
                            </a:rPr>
                            <m:t>2</m:t>
                          </m:r>
                        </m:sub>
                      </m:sSub>
                    </m:oMath>
                  </m:oMathPara>
                </a14:m>
                <a:endParaRPr kumimoji="1" lang="ja-JP" altLang="en-US" dirty="0"/>
              </a:p>
            </p:txBody>
          </p:sp>
        </mc:Choice>
        <mc:Fallback xmlns="">
          <p:sp>
            <p:nvSpPr>
              <p:cNvPr id="32" name="円/楕円 31"/>
              <p:cNvSpPr>
                <a:spLocks noRot="1" noChangeAspect="1" noMove="1" noResize="1" noEditPoints="1" noAdjustHandles="1" noChangeArrowheads="1" noChangeShapeType="1" noTextEdit="1"/>
              </p:cNvSpPr>
              <p:nvPr/>
            </p:nvSpPr>
            <p:spPr>
              <a:xfrm>
                <a:off x="6298889" y="2347631"/>
                <a:ext cx="261937" cy="198764"/>
              </a:xfrm>
              <a:prstGeom prst="ellipse">
                <a:avLst/>
              </a:prstGeom>
              <a:blipFill rotWithShape="0">
                <a:blip r:embed="rId23"/>
                <a:stretch>
                  <a:fillRect/>
                </a:stretch>
              </a:blipFill>
              <a:ln>
                <a:solidFill>
                  <a:schemeClr val="tx1"/>
                </a:solidFill>
              </a:ln>
            </p:spPr>
            <p:txBody>
              <a:bodyPr/>
              <a:lstStyle/>
              <a:p>
                <a:r>
                  <a:rPr lang="ja-JP" altLang="en-US">
                    <a:noFill/>
                  </a:rPr>
                  <a:t> </a:t>
                </a:r>
              </a:p>
            </p:txBody>
          </p:sp>
        </mc:Fallback>
      </mc:AlternateContent>
      <p:cxnSp>
        <p:nvCxnSpPr>
          <p:cNvPr id="33" name="直線矢印コネクタ 32"/>
          <p:cNvCxnSpPr/>
          <p:nvPr/>
        </p:nvCxnSpPr>
        <p:spPr>
          <a:xfrm flipH="1">
            <a:off x="6560826" y="2318772"/>
            <a:ext cx="278301" cy="993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839127" y="2318772"/>
            <a:ext cx="118562" cy="1986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839127" y="2082704"/>
            <a:ext cx="237125" cy="129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6805274" y="2162585"/>
            <a:ext cx="118562" cy="1713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6258726" y="1232700"/>
            <a:ext cx="2448272" cy="1656184"/>
          </a:xfrm>
          <a:prstGeom prst="rect">
            <a:avLst/>
          </a:prstGeom>
        </p:spPr>
      </p:pic>
    </p:spTree>
    <p:extLst>
      <p:ext uri="{BB962C8B-B14F-4D97-AF65-F5344CB8AC3E}">
        <p14:creationId xmlns:p14="http://schemas.microsoft.com/office/powerpoint/2010/main" val="27031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p:cNvGrpSpPr/>
          <p:nvPr/>
        </p:nvGrpSpPr>
        <p:grpSpPr>
          <a:xfrm>
            <a:off x="297772" y="836712"/>
            <a:ext cx="3410131" cy="1944216"/>
            <a:chOff x="2123728" y="3429000"/>
            <a:chExt cx="4968552" cy="2736304"/>
          </a:xfrm>
        </p:grpSpPr>
        <p:cxnSp>
          <p:nvCxnSpPr>
            <p:cNvPr id="47" name="直線コネクタ 46"/>
            <p:cNvCxnSpPr>
              <a:stCxn id="52" idx="3"/>
              <a:endCxn id="49" idx="0"/>
            </p:cNvCxnSpPr>
            <p:nvPr/>
          </p:nvCxnSpPr>
          <p:spPr>
            <a:xfrm>
              <a:off x="6491276" y="5795685"/>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2123728" y="3429000"/>
              <a:ext cx="4968552" cy="2736304"/>
              <a:chOff x="2123728" y="3429000"/>
              <a:chExt cx="4968552" cy="2736304"/>
            </a:xfrm>
          </p:grpSpPr>
          <p:grpSp>
            <p:nvGrpSpPr>
              <p:cNvPr id="36" name="グループ化 35"/>
              <p:cNvGrpSpPr/>
              <p:nvPr/>
            </p:nvGrpSpPr>
            <p:grpSpPr>
              <a:xfrm>
                <a:off x="2123728" y="3429000"/>
                <a:ext cx="4968552" cy="2736304"/>
                <a:chOff x="107504" y="980728"/>
                <a:chExt cx="3459935" cy="1801941"/>
              </a:xfrm>
            </p:grpSpPr>
            <p:sp>
              <p:nvSpPr>
                <p:cNvPr id="37" name="正方形/長方形 36"/>
                <p:cNvSpPr/>
                <p:nvPr/>
              </p:nvSpPr>
              <p:spPr>
                <a:xfrm>
                  <a:off x="107505" y="1700808"/>
                  <a:ext cx="3459934" cy="1081861"/>
                </a:xfrm>
                <a:prstGeom prst="rect">
                  <a:avLst/>
                </a:prstGeom>
                <a:solidFill>
                  <a:srgbClr val="D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3567439"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07504"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107505" y="2782669"/>
                  <a:ext cx="345993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75043" y="1728895"/>
                  <a:ext cx="84045"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a:off x="1691680" y="98072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1829088" y="1133128"/>
                  <a:ext cx="0" cy="2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endCxn id="41" idx="0"/>
                </p:cNvCxnSpPr>
                <p:nvPr/>
              </p:nvCxnSpPr>
              <p:spPr>
                <a:xfrm rot="10800000" flipV="1">
                  <a:off x="617066" y="1232755"/>
                  <a:ext cx="1074614" cy="4961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円/楕円 44"/>
                <p:cNvSpPr/>
                <p:nvPr/>
              </p:nvSpPr>
              <p:spPr>
                <a:xfrm>
                  <a:off x="2555776" y="2051556"/>
                  <a:ext cx="432048" cy="297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カギ線コネクタ 45"/>
                <p:cNvCxnSpPr/>
                <p:nvPr/>
              </p:nvCxnSpPr>
              <p:spPr>
                <a:xfrm rot="16200000" flipH="1">
                  <a:off x="1850103" y="1211740"/>
                  <a:ext cx="818800" cy="860831"/>
                </a:xfrm>
                <a:prstGeom prst="bentConnector3">
                  <a:avLst>
                    <a:gd name="adj1" fmla="val -2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4716016" y="4738488"/>
                <a:ext cx="2232248" cy="1066776"/>
                <a:chOff x="351355" y="4300144"/>
                <a:chExt cx="2708477" cy="1289096"/>
              </a:xfrm>
              <a:solidFill>
                <a:schemeClr val="bg1"/>
              </a:solidFill>
            </p:grpSpPr>
            <p:sp>
              <p:nvSpPr>
                <p:cNvPr id="49" name="フリーフォーム 48"/>
                <p:cNvSpPr/>
                <p:nvPr/>
              </p:nvSpPr>
              <p:spPr>
                <a:xfrm>
                  <a:off x="351355" y="4300144"/>
                  <a:ext cx="2708477" cy="1278853"/>
                </a:xfrm>
                <a:custGeom>
                  <a:avLst/>
                  <a:gdLst>
                    <a:gd name="connsiteX0" fmla="*/ 2743200 w 2743200"/>
                    <a:gd name="connsiteY0" fmla="*/ 1060070 h 1060070"/>
                    <a:gd name="connsiteX1" fmla="*/ 2569580 w 2743200"/>
                    <a:gd name="connsiteY1" fmla="*/ 643381 h 1060070"/>
                    <a:gd name="connsiteX2" fmla="*/ 2083443 w 2743200"/>
                    <a:gd name="connsiteY2" fmla="*/ 573933 h 1060070"/>
                    <a:gd name="connsiteX3" fmla="*/ 1898248 w 2743200"/>
                    <a:gd name="connsiteY3" fmla="*/ 76222 h 1060070"/>
                    <a:gd name="connsiteX4" fmla="*/ 937550 w 2743200"/>
                    <a:gd name="connsiteY4" fmla="*/ 53072 h 1060070"/>
                    <a:gd name="connsiteX5" fmla="*/ 486137 w 2743200"/>
                    <a:gd name="connsiteY5" fmla="*/ 573933 h 1060070"/>
                    <a:gd name="connsiteX6" fmla="*/ 138896 w 2743200"/>
                    <a:gd name="connsiteY6" fmla="*/ 724404 h 1060070"/>
                    <a:gd name="connsiteX7" fmla="*/ 0 w 2743200"/>
                    <a:gd name="connsiteY7" fmla="*/ 1048495 h 1060070"/>
                    <a:gd name="connsiteX0" fmla="*/ 2743200 w 2743200"/>
                    <a:gd name="connsiteY0" fmla="*/ 1057023 h 1057023"/>
                    <a:gd name="connsiteX1" fmla="*/ 2569580 w 2743200"/>
                    <a:gd name="connsiteY1" fmla="*/ 640334 h 1057023"/>
                    <a:gd name="connsiteX2" fmla="*/ 2199190 w 2743200"/>
                    <a:gd name="connsiteY2" fmla="*/ 513013 h 1057023"/>
                    <a:gd name="connsiteX3" fmla="*/ 1898248 w 2743200"/>
                    <a:gd name="connsiteY3" fmla="*/ 73175 h 1057023"/>
                    <a:gd name="connsiteX4" fmla="*/ 937550 w 2743200"/>
                    <a:gd name="connsiteY4" fmla="*/ 50025 h 1057023"/>
                    <a:gd name="connsiteX5" fmla="*/ 486137 w 2743200"/>
                    <a:gd name="connsiteY5" fmla="*/ 570886 h 1057023"/>
                    <a:gd name="connsiteX6" fmla="*/ 138896 w 2743200"/>
                    <a:gd name="connsiteY6" fmla="*/ 721357 h 1057023"/>
                    <a:gd name="connsiteX7" fmla="*/ 0 w 2743200"/>
                    <a:gd name="connsiteY7" fmla="*/ 1045448 h 1057023"/>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38896 w 2743200"/>
                    <a:gd name="connsiteY6" fmla="*/ 714880 h 1050546"/>
                    <a:gd name="connsiteX7" fmla="*/ 0 w 2743200"/>
                    <a:gd name="connsiteY7" fmla="*/ 1038971 h 1050546"/>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04172 w 2743200"/>
                    <a:gd name="connsiteY6" fmla="*/ 668581 h 1050546"/>
                    <a:gd name="connsiteX7" fmla="*/ 0 w 2743200"/>
                    <a:gd name="connsiteY7" fmla="*/ 1038971 h 1050546"/>
                    <a:gd name="connsiteX0" fmla="*/ 2743200 w 2743200"/>
                    <a:gd name="connsiteY0" fmla="*/ 1047360 h 1047360"/>
                    <a:gd name="connsiteX1" fmla="*/ 2569580 w 2743200"/>
                    <a:gd name="connsiteY1" fmla="*/ 630671 h 1047360"/>
                    <a:gd name="connsiteX2" fmla="*/ 2199190 w 2743200"/>
                    <a:gd name="connsiteY2" fmla="*/ 503350 h 1047360"/>
                    <a:gd name="connsiteX3" fmla="*/ 1898248 w 2743200"/>
                    <a:gd name="connsiteY3" fmla="*/ 63512 h 1047360"/>
                    <a:gd name="connsiteX4" fmla="*/ 937550 w 2743200"/>
                    <a:gd name="connsiteY4" fmla="*/ 40362 h 1047360"/>
                    <a:gd name="connsiteX5" fmla="*/ 613458 w 2743200"/>
                    <a:gd name="connsiteY5" fmla="*/ 422326 h 1047360"/>
                    <a:gd name="connsiteX6" fmla="*/ 104172 w 2743200"/>
                    <a:gd name="connsiteY6" fmla="*/ 665395 h 1047360"/>
                    <a:gd name="connsiteX7" fmla="*/ 0 w 2743200"/>
                    <a:gd name="connsiteY7" fmla="*/ 1035785 h 1047360"/>
                    <a:gd name="connsiteX0" fmla="*/ 2743200 w 2743200"/>
                    <a:gd name="connsiteY0" fmla="*/ 1047360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43200 w 2743200"/>
                    <a:gd name="connsiteY0" fmla="*/ 1278853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31626 w 2731626"/>
                    <a:gd name="connsiteY0" fmla="*/ 1278853 h 1290428"/>
                    <a:gd name="connsiteX1" fmla="*/ 2558006 w 2731626"/>
                    <a:gd name="connsiteY1" fmla="*/ 630671 h 1290428"/>
                    <a:gd name="connsiteX2" fmla="*/ 2187616 w 2731626"/>
                    <a:gd name="connsiteY2" fmla="*/ 503350 h 1290428"/>
                    <a:gd name="connsiteX3" fmla="*/ 1886674 w 2731626"/>
                    <a:gd name="connsiteY3" fmla="*/ 63512 h 1290428"/>
                    <a:gd name="connsiteX4" fmla="*/ 925976 w 2731626"/>
                    <a:gd name="connsiteY4" fmla="*/ 40362 h 1290428"/>
                    <a:gd name="connsiteX5" fmla="*/ 601884 w 2731626"/>
                    <a:gd name="connsiteY5" fmla="*/ 422326 h 1290428"/>
                    <a:gd name="connsiteX6" fmla="*/ 92598 w 2731626"/>
                    <a:gd name="connsiteY6" fmla="*/ 665395 h 1290428"/>
                    <a:gd name="connsiteX7" fmla="*/ 0 w 2731626"/>
                    <a:gd name="connsiteY7" fmla="*/ 1290428 h 1290428"/>
                    <a:gd name="connsiteX0" fmla="*/ 2720051 w 2720051"/>
                    <a:gd name="connsiteY0" fmla="*/ 1278853 h 1278853"/>
                    <a:gd name="connsiteX1" fmla="*/ 2546431 w 2720051"/>
                    <a:gd name="connsiteY1" fmla="*/ 630671 h 1278853"/>
                    <a:gd name="connsiteX2" fmla="*/ 2176041 w 2720051"/>
                    <a:gd name="connsiteY2" fmla="*/ 503350 h 1278853"/>
                    <a:gd name="connsiteX3" fmla="*/ 1875099 w 2720051"/>
                    <a:gd name="connsiteY3" fmla="*/ 63512 h 1278853"/>
                    <a:gd name="connsiteX4" fmla="*/ 914401 w 2720051"/>
                    <a:gd name="connsiteY4" fmla="*/ 40362 h 1278853"/>
                    <a:gd name="connsiteX5" fmla="*/ 590309 w 2720051"/>
                    <a:gd name="connsiteY5" fmla="*/ 422326 h 1278853"/>
                    <a:gd name="connsiteX6" fmla="*/ 81023 w 2720051"/>
                    <a:gd name="connsiteY6" fmla="*/ 665395 h 1278853"/>
                    <a:gd name="connsiteX7" fmla="*/ 0 w 2720051"/>
                    <a:gd name="connsiteY7" fmla="*/ 1244129 h 1278853"/>
                    <a:gd name="connsiteX0" fmla="*/ 2696902 w 2696902"/>
                    <a:gd name="connsiteY0" fmla="*/ 1278853 h 1302002"/>
                    <a:gd name="connsiteX1" fmla="*/ 2523282 w 2696902"/>
                    <a:gd name="connsiteY1" fmla="*/ 630671 h 1302002"/>
                    <a:gd name="connsiteX2" fmla="*/ 2152892 w 2696902"/>
                    <a:gd name="connsiteY2" fmla="*/ 503350 h 1302002"/>
                    <a:gd name="connsiteX3" fmla="*/ 1851950 w 2696902"/>
                    <a:gd name="connsiteY3" fmla="*/ 63512 h 1302002"/>
                    <a:gd name="connsiteX4" fmla="*/ 891252 w 2696902"/>
                    <a:gd name="connsiteY4" fmla="*/ 40362 h 1302002"/>
                    <a:gd name="connsiteX5" fmla="*/ 567160 w 2696902"/>
                    <a:gd name="connsiteY5" fmla="*/ 422326 h 1302002"/>
                    <a:gd name="connsiteX6" fmla="*/ 57874 w 2696902"/>
                    <a:gd name="connsiteY6" fmla="*/ 665395 h 1302002"/>
                    <a:gd name="connsiteX7" fmla="*/ 0 w 2696902"/>
                    <a:gd name="connsiteY7" fmla="*/ 1302002 h 1302002"/>
                    <a:gd name="connsiteX0" fmla="*/ 2708477 w 2708477"/>
                    <a:gd name="connsiteY0" fmla="*/ 1278853 h 1278853"/>
                    <a:gd name="connsiteX1" fmla="*/ 2534857 w 2708477"/>
                    <a:gd name="connsiteY1" fmla="*/ 630671 h 1278853"/>
                    <a:gd name="connsiteX2" fmla="*/ 2164467 w 2708477"/>
                    <a:gd name="connsiteY2" fmla="*/ 503350 h 1278853"/>
                    <a:gd name="connsiteX3" fmla="*/ 1863525 w 2708477"/>
                    <a:gd name="connsiteY3" fmla="*/ 63512 h 1278853"/>
                    <a:gd name="connsiteX4" fmla="*/ 902827 w 2708477"/>
                    <a:gd name="connsiteY4" fmla="*/ 40362 h 1278853"/>
                    <a:gd name="connsiteX5" fmla="*/ 578735 w 2708477"/>
                    <a:gd name="connsiteY5" fmla="*/ 422326 h 1278853"/>
                    <a:gd name="connsiteX6" fmla="*/ 69449 w 2708477"/>
                    <a:gd name="connsiteY6" fmla="*/ 665395 h 1278853"/>
                    <a:gd name="connsiteX7" fmla="*/ 0 w 2708477"/>
                    <a:gd name="connsiteY7" fmla="*/ 1267277 h 127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8477" h="1278853">
                      <a:moveTo>
                        <a:pt x="2708477" y="1278853"/>
                      </a:moveTo>
                      <a:cubicBezTo>
                        <a:pt x="2676646" y="1111020"/>
                        <a:pt x="2625525" y="759921"/>
                        <a:pt x="2534857" y="630671"/>
                      </a:cubicBezTo>
                      <a:cubicBezTo>
                        <a:pt x="2444189" y="501421"/>
                        <a:pt x="2276356" y="597876"/>
                        <a:pt x="2164467" y="503350"/>
                      </a:cubicBezTo>
                      <a:cubicBezTo>
                        <a:pt x="2052578" y="408824"/>
                        <a:pt x="2073798" y="140677"/>
                        <a:pt x="1863525" y="63512"/>
                      </a:cubicBezTo>
                      <a:cubicBezTo>
                        <a:pt x="1653252" y="-13653"/>
                        <a:pt x="1116959" y="-19440"/>
                        <a:pt x="902827" y="40362"/>
                      </a:cubicBezTo>
                      <a:cubicBezTo>
                        <a:pt x="688695" y="100164"/>
                        <a:pt x="717631" y="318154"/>
                        <a:pt x="578735" y="422326"/>
                      </a:cubicBezTo>
                      <a:cubicBezTo>
                        <a:pt x="439839" y="526498"/>
                        <a:pt x="165905" y="524570"/>
                        <a:pt x="69449" y="665395"/>
                      </a:cubicBezTo>
                      <a:cubicBezTo>
                        <a:pt x="-27007" y="806220"/>
                        <a:pt x="28936" y="1144778"/>
                        <a:pt x="0" y="1267277"/>
                      </a:cubicBezTo>
                    </a:path>
                  </a:pathLst>
                </a:cu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a:stCxn id="49" idx="7"/>
                  <a:endCxn id="51" idx="0"/>
                </p:cNvCxnSpPr>
                <p:nvPr/>
              </p:nvCxnSpPr>
              <p:spPr>
                <a:xfrm>
                  <a:off x="351355" y="5567421"/>
                  <a:ext cx="476229" cy="1024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フリーフォーム 50"/>
                <p:cNvSpPr/>
                <p:nvPr/>
              </p:nvSpPr>
              <p:spPr>
                <a:xfrm>
                  <a:off x="827584" y="5310195"/>
                  <a:ext cx="578734" cy="267469"/>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 name="connsiteX0" fmla="*/ 0 w 544010"/>
                    <a:gd name="connsiteY0" fmla="*/ 269086 h 292235"/>
                    <a:gd name="connsiteX1" fmla="*/ 115747 w 544010"/>
                    <a:gd name="connsiteY1" fmla="*/ 37592 h 292235"/>
                    <a:gd name="connsiteX2" fmla="*/ 428263 w 544010"/>
                    <a:gd name="connsiteY2" fmla="*/ 26018 h 292235"/>
                    <a:gd name="connsiteX3" fmla="*/ 544010 w 544010"/>
                    <a:gd name="connsiteY3" fmla="*/ 292235 h 292235"/>
                    <a:gd name="connsiteX0" fmla="*/ 0 w 532435"/>
                    <a:gd name="connsiteY0" fmla="*/ 266667 h 266667"/>
                    <a:gd name="connsiteX1" fmla="*/ 115747 w 532435"/>
                    <a:gd name="connsiteY1" fmla="*/ 35173 h 266667"/>
                    <a:gd name="connsiteX2" fmla="*/ 428263 w 532435"/>
                    <a:gd name="connsiteY2" fmla="*/ 23599 h 266667"/>
                    <a:gd name="connsiteX3" fmla="*/ 532435 w 532435"/>
                    <a:gd name="connsiteY3" fmla="*/ 255092 h 266667"/>
                    <a:gd name="connsiteX0" fmla="*/ 0 w 567159"/>
                    <a:gd name="connsiteY0" fmla="*/ 269086 h 292235"/>
                    <a:gd name="connsiteX1" fmla="*/ 115747 w 567159"/>
                    <a:gd name="connsiteY1" fmla="*/ 37592 h 292235"/>
                    <a:gd name="connsiteX2" fmla="*/ 428263 w 567159"/>
                    <a:gd name="connsiteY2" fmla="*/ 26018 h 292235"/>
                    <a:gd name="connsiteX3" fmla="*/ 567159 w 567159"/>
                    <a:gd name="connsiteY3" fmla="*/ 292235 h 292235"/>
                    <a:gd name="connsiteX0" fmla="*/ 0 w 578734"/>
                    <a:gd name="connsiteY0" fmla="*/ 243068 h 243068"/>
                    <a:gd name="connsiteX1" fmla="*/ 115747 w 578734"/>
                    <a:gd name="connsiteY1" fmla="*/ 11574 h 243068"/>
                    <a:gd name="connsiteX2" fmla="*/ 428263 w 578734"/>
                    <a:gd name="connsiteY2" fmla="*/ 0 h 243068"/>
                    <a:gd name="connsiteX3" fmla="*/ 578734 w 578734"/>
                    <a:gd name="connsiteY3" fmla="*/ 208344 h 243068"/>
                    <a:gd name="connsiteX0" fmla="*/ 0 w 578734"/>
                    <a:gd name="connsiteY0" fmla="*/ 267469 h 267469"/>
                    <a:gd name="connsiteX1" fmla="*/ 115747 w 578734"/>
                    <a:gd name="connsiteY1" fmla="*/ 35975 h 267469"/>
                    <a:gd name="connsiteX2" fmla="*/ 428263 w 578734"/>
                    <a:gd name="connsiteY2" fmla="*/ 24401 h 267469"/>
                    <a:gd name="connsiteX3" fmla="*/ 578734 w 578734"/>
                    <a:gd name="connsiteY3" fmla="*/ 267469 h 267469"/>
                  </a:gdLst>
                  <a:ahLst/>
                  <a:cxnLst>
                    <a:cxn ang="0">
                      <a:pos x="connsiteX0" y="connsiteY0"/>
                    </a:cxn>
                    <a:cxn ang="0">
                      <a:pos x="connsiteX1" y="connsiteY1"/>
                    </a:cxn>
                    <a:cxn ang="0">
                      <a:pos x="connsiteX2" y="connsiteY2"/>
                    </a:cxn>
                    <a:cxn ang="0">
                      <a:pos x="connsiteX3" y="connsiteY3"/>
                    </a:cxn>
                  </a:cxnLst>
                  <a:rect l="l" t="t" r="r" b="b"/>
                  <a:pathLst>
                    <a:path w="578734" h="267469">
                      <a:moveTo>
                        <a:pt x="0" y="267469"/>
                      </a:moveTo>
                      <a:cubicBezTo>
                        <a:pt x="22185" y="171977"/>
                        <a:pt x="44370" y="76486"/>
                        <a:pt x="115747" y="35975"/>
                      </a:cubicBezTo>
                      <a:cubicBezTo>
                        <a:pt x="187124" y="-4536"/>
                        <a:pt x="351099" y="-14181"/>
                        <a:pt x="428263" y="24401"/>
                      </a:cubicBezTo>
                      <a:cubicBezTo>
                        <a:pt x="505427" y="62983"/>
                        <a:pt x="556549" y="170049"/>
                        <a:pt x="578734" y="267469"/>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1961340" y="5322574"/>
                  <a:ext cx="544010" cy="266666"/>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Lst>
                  <a:ahLst/>
                  <a:cxnLst>
                    <a:cxn ang="0">
                      <a:pos x="connsiteX0" y="connsiteY0"/>
                    </a:cxn>
                    <a:cxn ang="0">
                      <a:pos x="connsiteX1" y="connsiteY1"/>
                    </a:cxn>
                    <a:cxn ang="0">
                      <a:pos x="connsiteX2" y="connsiteY2"/>
                    </a:cxn>
                    <a:cxn ang="0">
                      <a:pos x="connsiteX3" y="connsiteY3"/>
                    </a:cxn>
                  </a:cxnLst>
                  <a:rect l="l" t="t" r="r" b="b"/>
                  <a:pathLst>
                    <a:path w="544010" h="266666">
                      <a:moveTo>
                        <a:pt x="0" y="266666"/>
                      </a:moveTo>
                      <a:cubicBezTo>
                        <a:pt x="22185" y="171174"/>
                        <a:pt x="44370" y="75683"/>
                        <a:pt x="115747" y="35172"/>
                      </a:cubicBezTo>
                      <a:cubicBezTo>
                        <a:pt x="187124" y="-5339"/>
                        <a:pt x="356886" y="-13055"/>
                        <a:pt x="428263" y="23598"/>
                      </a:cubicBezTo>
                      <a:cubicBezTo>
                        <a:pt x="499640" y="60251"/>
                        <a:pt x="521825" y="157671"/>
                        <a:pt x="544010" y="255091"/>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a:stCxn id="51" idx="3"/>
                  <a:endCxn id="52" idx="0"/>
                </p:cNvCxnSpPr>
                <p:nvPr/>
              </p:nvCxnSpPr>
              <p:spPr>
                <a:xfrm>
                  <a:off x="1406318" y="5577664"/>
                  <a:ext cx="555022" cy="1157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5" name="直線コネクタ 54"/>
            <p:cNvCxnSpPr/>
            <p:nvPr/>
          </p:nvCxnSpPr>
          <p:spPr>
            <a:xfrm>
              <a:off x="6491276" y="5805264"/>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457200" y="53752"/>
            <a:ext cx="8229600" cy="1143000"/>
          </a:xfrm>
        </p:spPr>
        <p:txBody>
          <a:bodyPr/>
          <a:lstStyle/>
          <a:p>
            <a:r>
              <a:rPr kumimoji="1" lang="ja-JP" altLang="en-US" dirty="0" smtClean="0"/>
              <a:t>研究背景</a:t>
            </a:r>
            <a:endParaRPr kumimoji="1" lang="ja-JP" altLang="en-US" dirty="0"/>
          </a:p>
        </p:txBody>
      </p:sp>
      <p:sp>
        <p:nvSpPr>
          <p:cNvPr id="6" name="コンテンツ プレースホルダー 2"/>
          <p:cNvSpPr txBox="1">
            <a:spLocks/>
          </p:cNvSpPr>
          <p:nvPr/>
        </p:nvSpPr>
        <p:spPr>
          <a:xfrm>
            <a:off x="7065434" y="3063733"/>
            <a:ext cx="204354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050" dirty="0"/>
              <a:t>(</a:t>
            </a:r>
            <a:r>
              <a:rPr lang="en-US" altLang="ja-JP" sz="1050" dirty="0">
                <a:hlinkClick r:id="rId3"/>
              </a:rPr>
              <a:t>http://www.rodip.com.br</a:t>
            </a:r>
            <a:r>
              <a:rPr lang="en-US" altLang="ja-JP" sz="1050" dirty="0" smtClean="0">
                <a:hlinkClick r:id="rId3"/>
              </a:rPr>
              <a:t>/</a:t>
            </a:r>
            <a:r>
              <a:rPr lang="ja-JP" altLang="en-US" sz="1050" dirty="0" smtClean="0"/>
              <a:t>より</a:t>
            </a:r>
            <a:r>
              <a:rPr lang="en-US" altLang="ja-JP" sz="1050" dirty="0" smtClean="0"/>
              <a:t>)</a:t>
            </a:r>
          </a:p>
        </p:txBody>
      </p:sp>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51920" y="836712"/>
            <a:ext cx="5184576" cy="214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297773" y="2858391"/>
            <a:ext cx="939681" cy="646331"/>
          </a:xfrm>
          <a:prstGeom prst="rect">
            <a:avLst/>
          </a:prstGeom>
          <a:noFill/>
        </p:spPr>
        <p:txBody>
          <a:bodyPr wrap="none" rtlCol="0">
            <a:spAutoFit/>
          </a:bodyPr>
          <a:lstStyle/>
          <a:p>
            <a:pPr algn="ctr"/>
            <a:r>
              <a:rPr kumimoji="1" lang="ja-JP" altLang="en-US" dirty="0" smtClean="0"/>
              <a:t>アノード</a:t>
            </a:r>
            <a:r>
              <a:rPr kumimoji="1" lang="en-US" altLang="ja-JP" dirty="0" smtClean="0"/>
              <a:t/>
            </a:r>
            <a:br>
              <a:rPr kumimoji="1" lang="en-US" altLang="ja-JP" dirty="0" smtClean="0"/>
            </a:br>
            <a:r>
              <a:rPr kumimoji="1" lang="ja-JP" altLang="en-US" dirty="0" smtClean="0"/>
              <a:t>電極</a:t>
            </a:r>
            <a:endParaRPr kumimoji="1" lang="ja-JP" altLang="en-US" dirty="0"/>
          </a:p>
        </p:txBody>
      </p:sp>
      <p:sp>
        <p:nvSpPr>
          <p:cNvPr id="14" name="テキスト ボックス 13"/>
          <p:cNvSpPr txBox="1"/>
          <p:nvPr/>
        </p:nvSpPr>
        <p:spPr>
          <a:xfrm>
            <a:off x="2195736" y="2858392"/>
            <a:ext cx="1176925" cy="646331"/>
          </a:xfrm>
          <a:prstGeom prst="rect">
            <a:avLst/>
          </a:prstGeom>
          <a:noFill/>
        </p:spPr>
        <p:txBody>
          <a:bodyPr wrap="none" rtlCol="0">
            <a:spAutoFit/>
          </a:bodyPr>
          <a:lstStyle/>
          <a:p>
            <a:pPr algn="ctr"/>
            <a:r>
              <a:rPr kumimoji="1" lang="ja-JP" altLang="en-US" dirty="0" smtClean="0"/>
              <a:t>被塗装物</a:t>
            </a:r>
            <a:r>
              <a:rPr kumimoji="1" lang="en-US" altLang="ja-JP" dirty="0" smtClean="0"/>
              <a:t/>
            </a:r>
            <a:br>
              <a:rPr kumimoji="1" lang="en-US" altLang="ja-JP" dirty="0" smtClean="0"/>
            </a:br>
            <a:r>
              <a:rPr kumimoji="1" lang="ja-JP" altLang="en-US" dirty="0" smtClean="0"/>
              <a:t>（カソード）</a:t>
            </a:r>
            <a:endParaRPr kumimoji="1" lang="ja-JP" altLang="en-US" dirty="0"/>
          </a:p>
        </p:txBody>
      </p:sp>
      <p:sp>
        <p:nvSpPr>
          <p:cNvPr id="16" name="スライド番号プレースホルダー 3"/>
          <p:cNvSpPr>
            <a:spLocks noGrp="1"/>
          </p:cNvSpPr>
          <p:nvPr>
            <p:ph type="sldNum" sz="quarter" idx="4"/>
          </p:nvPr>
        </p:nvSpPr>
        <p:spPr>
          <a:xfrm>
            <a:off x="4037625" y="6616408"/>
            <a:ext cx="1054894" cy="196968"/>
          </a:xfrm>
        </p:spPr>
        <p:txBody>
          <a:bodyPr/>
          <a:lstStyle/>
          <a:p>
            <a:r>
              <a:rPr lang="en-US" altLang="ja-JP" dirty="0" smtClean="0"/>
              <a:t>P. </a:t>
            </a:r>
            <a:fld id="{F8FDF831-B0A3-4B44-A20D-7581D5587101}" type="slidenum">
              <a:rPr lang="ja-JP" altLang="en-US" smtClean="0"/>
              <a:pPr/>
              <a:t>2</a:t>
            </a:fld>
            <a:endParaRPr lang="ja-JP" altLang="en-US" dirty="0"/>
          </a:p>
        </p:txBody>
      </p:sp>
      <p:sp>
        <p:nvSpPr>
          <p:cNvPr id="32" name="テキスト ボックス 31"/>
          <p:cNvSpPr txBox="1"/>
          <p:nvPr/>
        </p:nvSpPr>
        <p:spPr>
          <a:xfrm>
            <a:off x="1331640" y="2051556"/>
            <a:ext cx="646331" cy="369332"/>
          </a:xfrm>
          <a:prstGeom prst="rect">
            <a:avLst/>
          </a:prstGeom>
          <a:noFill/>
        </p:spPr>
        <p:txBody>
          <a:bodyPr wrap="none" rtlCol="0">
            <a:spAutoFit/>
          </a:bodyPr>
          <a:lstStyle/>
          <a:p>
            <a:r>
              <a:rPr kumimoji="1" lang="ja-JP" altLang="en-US" dirty="0" smtClean="0"/>
              <a:t>塗料</a:t>
            </a:r>
            <a:endParaRPr kumimoji="1" lang="ja-JP" altLang="en-US" dirty="0"/>
          </a:p>
        </p:txBody>
      </p:sp>
      <p:sp>
        <p:nvSpPr>
          <p:cNvPr id="33" name="コンテンツ プレースホルダー 2"/>
          <p:cNvSpPr txBox="1">
            <a:spLocks/>
          </p:cNvSpPr>
          <p:nvPr/>
        </p:nvSpPr>
        <p:spPr bwMode="auto">
          <a:xfrm>
            <a:off x="467544" y="3429000"/>
            <a:ext cx="8783548" cy="30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800" kern="0" dirty="0" smtClean="0"/>
              <a:t>電着塗装とは通電することで塗膜を析出させる塗装法</a:t>
            </a:r>
            <a:r>
              <a:rPr lang="en-US" altLang="ja-JP" sz="2800" kern="0" dirty="0" smtClean="0"/>
              <a:t>.</a:t>
            </a:r>
          </a:p>
          <a:p>
            <a:pPr marL="457200" lvl="1" indent="0">
              <a:buNone/>
            </a:pPr>
            <a:r>
              <a:rPr lang="ja-JP" altLang="en-US" sz="2400" kern="0" dirty="0" smtClean="0"/>
              <a:t>自動車ボディの下塗りなどに用いられている</a:t>
            </a:r>
            <a:r>
              <a:rPr lang="en-US" altLang="ja-JP" sz="2400" kern="0" dirty="0" smtClean="0"/>
              <a:t>.</a:t>
            </a:r>
          </a:p>
          <a:p>
            <a:r>
              <a:rPr lang="ja-JP" altLang="en-US" sz="2800" kern="0" dirty="0" smtClean="0"/>
              <a:t>袋状の</a:t>
            </a:r>
            <a:r>
              <a:rPr lang="ja-JP" altLang="en-US" sz="2800" kern="0" dirty="0"/>
              <a:t>部材</a:t>
            </a:r>
            <a:r>
              <a:rPr lang="ja-JP" altLang="en-US" sz="2800" kern="0" dirty="0" smtClean="0"/>
              <a:t>では膜厚の均一性が保たれない</a:t>
            </a:r>
            <a:r>
              <a:rPr lang="en-US" altLang="ja-JP" sz="2800" kern="0" dirty="0" smtClean="0"/>
              <a:t>.</a:t>
            </a:r>
            <a:endParaRPr lang="ja-JP" altLang="en-US" sz="2800" kern="0" dirty="0" smtClean="0"/>
          </a:p>
          <a:p>
            <a:pPr marL="457200" lvl="1" indent="0">
              <a:buNone/>
            </a:pPr>
            <a:r>
              <a:rPr lang="ja-JP" altLang="en-US" sz="2400" kern="0" dirty="0" smtClean="0"/>
              <a:t>∴ 電極の位置，電圧，電着時間などの</a:t>
            </a:r>
            <a:r>
              <a:rPr lang="ja-JP" altLang="en-US" sz="2400" kern="0" dirty="0" smtClean="0">
                <a:solidFill>
                  <a:srgbClr val="002060"/>
                </a:solidFill>
              </a:rPr>
              <a:t>最適化</a:t>
            </a:r>
            <a:r>
              <a:rPr lang="ja-JP" altLang="en-US" sz="2400" kern="0" dirty="0" smtClean="0"/>
              <a:t>が必要</a:t>
            </a:r>
            <a:r>
              <a:rPr lang="en-US" altLang="ja-JP" sz="2400" kern="0" dirty="0" smtClean="0"/>
              <a:t>.</a:t>
            </a:r>
          </a:p>
          <a:p>
            <a:r>
              <a:rPr lang="ja-JP" altLang="en-US" sz="2800" kern="0" dirty="0"/>
              <a:t>実車試験</a:t>
            </a:r>
            <a:r>
              <a:rPr lang="ja-JP" altLang="en-US" sz="2800" kern="0" dirty="0" smtClean="0"/>
              <a:t>での最適化には</a:t>
            </a:r>
            <a:r>
              <a:rPr lang="ja-JP" altLang="en-US" sz="2800" kern="0" dirty="0"/>
              <a:t>時間とコストが</a:t>
            </a:r>
            <a:r>
              <a:rPr lang="ja-JP" altLang="en-US" sz="2800" kern="0" dirty="0" smtClean="0"/>
              <a:t>かかる</a:t>
            </a:r>
            <a:r>
              <a:rPr lang="en-US" altLang="ja-JP" sz="2800" kern="0" dirty="0" smtClean="0"/>
              <a:t>.</a:t>
            </a:r>
            <a:endParaRPr lang="ja-JP" altLang="en-US" sz="2800" kern="0" dirty="0"/>
          </a:p>
          <a:p>
            <a:pPr marL="0" indent="0" algn="ctr">
              <a:buNone/>
            </a:pPr>
            <a:r>
              <a:rPr lang="ja-JP" altLang="en-US" sz="2800" kern="0" dirty="0" smtClean="0"/>
              <a:t>⇒ </a:t>
            </a:r>
            <a:r>
              <a:rPr lang="ja-JP" altLang="en-US" sz="2800" b="1" kern="0" dirty="0" smtClean="0">
                <a:solidFill>
                  <a:srgbClr val="FF0000"/>
                </a:solidFill>
              </a:rPr>
              <a:t>数値</a:t>
            </a:r>
            <a:r>
              <a:rPr lang="ja-JP" altLang="en-US" sz="2800" b="1" kern="0" dirty="0">
                <a:solidFill>
                  <a:srgbClr val="FF0000"/>
                </a:solidFill>
              </a:rPr>
              <a:t>シミュレーション</a:t>
            </a:r>
            <a:r>
              <a:rPr lang="ja-JP" altLang="en-US" sz="2800" kern="0" dirty="0"/>
              <a:t>が</a:t>
            </a:r>
            <a:r>
              <a:rPr lang="ja-JP" altLang="en-US" sz="2800" kern="0" dirty="0" smtClean="0"/>
              <a:t>有用</a:t>
            </a:r>
            <a:r>
              <a:rPr lang="ja-JP" altLang="en-US" sz="2800" kern="0" dirty="0"/>
              <a:t>．</a:t>
            </a:r>
            <a:endParaRPr lang="en-US" altLang="ja-JP" sz="2800" kern="0" dirty="0" smtClean="0"/>
          </a:p>
          <a:p>
            <a:endParaRPr lang="ja-JP" altLang="en-US" kern="0" dirty="0"/>
          </a:p>
        </p:txBody>
      </p:sp>
    </p:spTree>
    <p:extLst>
      <p:ext uri="{BB962C8B-B14F-4D97-AF65-F5344CB8AC3E}">
        <p14:creationId xmlns:p14="http://schemas.microsoft.com/office/powerpoint/2010/main" val="3571658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20</a:t>
            </a:fld>
            <a:endParaRPr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52" y="1610335"/>
            <a:ext cx="2389207" cy="2296214"/>
          </a:xfrm>
          <a:prstGeom prst="rect">
            <a:avLst/>
          </a:prstGeom>
        </p:spPr>
      </p:pic>
      <p:sp>
        <p:nvSpPr>
          <p:cNvPr id="5" name="右矢印 4"/>
          <p:cNvSpPr/>
          <p:nvPr/>
        </p:nvSpPr>
        <p:spPr>
          <a:xfrm>
            <a:off x="3693752" y="3547725"/>
            <a:ext cx="616753" cy="411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p:cNvSpPr txBox="1"/>
              <p:nvPr/>
            </p:nvSpPr>
            <p:spPr>
              <a:xfrm>
                <a:off x="4407663" y="3573023"/>
                <a:ext cx="2262927" cy="375424"/>
              </a:xfrm>
              <a:prstGeom prst="rect">
                <a:avLst/>
              </a:prstGeom>
              <a:noFill/>
            </p:spPr>
            <p:txBody>
              <a:bodyPr wrap="none" rtlCol="0">
                <a:spAutoFit/>
              </a:bodyPr>
              <a:lstStyle/>
              <a:p>
                <a:r>
                  <a:rPr kumimoji="1" lang="ja-JP" altLang="en-US" dirty="0" smtClean="0">
                    <a:solidFill>
                      <a:srgbClr val="0070C0"/>
                    </a:solidFill>
                  </a:rPr>
                  <a:t>仮想膜厚</a:t>
                </a:r>
                <a14:m>
                  <m:oMath xmlns:m="http://schemas.openxmlformats.org/officeDocument/2006/math">
                    <m:acc>
                      <m:accPr>
                        <m:chr m:val="̅"/>
                        <m:ctrlPr>
                          <a:rPr kumimoji="1" lang="ja-JP" altLang="en-US" i="1" smtClean="0">
                            <a:solidFill>
                              <a:srgbClr val="0070C0"/>
                            </a:solidFill>
                            <a:latin typeface="Cambria Math" panose="02040503050406030204" pitchFamily="18" charset="0"/>
                          </a:rPr>
                        </m:ctrlPr>
                      </m:accPr>
                      <m:e>
                        <m:r>
                          <a:rPr kumimoji="1" lang="en-US" altLang="ja-JP" b="0" i="1" smtClean="0">
                            <a:solidFill>
                              <a:srgbClr val="0070C0"/>
                            </a:solidFill>
                            <a:latin typeface="Cambria Math" panose="02040503050406030204" pitchFamily="18" charset="0"/>
                          </a:rPr>
                          <m:t>h</m:t>
                        </m:r>
                      </m:e>
                    </m:acc>
                  </m:oMath>
                </a14:m>
                <a:r>
                  <a:rPr kumimoji="1" lang="ja-JP" altLang="en-US" dirty="0" smtClean="0"/>
                  <a:t>として析出</a:t>
                </a:r>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407663" y="3573023"/>
                <a:ext cx="2262927" cy="375424"/>
              </a:xfrm>
              <a:prstGeom prst="rect">
                <a:avLst/>
              </a:prstGeom>
              <a:blipFill rotWithShape="0">
                <a:blip r:embed="rId19"/>
                <a:stretch>
                  <a:fillRect l="-2156" t="-9677" r="-2156" b="-20968"/>
                </a:stretch>
              </a:blipFill>
            </p:spPr>
            <p:txBody>
              <a:bodyPr/>
              <a:lstStyle/>
              <a:p>
                <a:r>
                  <a:rPr lang="ja-JP" altLang="en-US">
                    <a:noFill/>
                  </a:rPr>
                  <a:t> </a:t>
                </a:r>
              </a:p>
            </p:txBody>
          </p:sp>
        </mc:Fallback>
      </mc:AlternateContent>
      <p:sp>
        <p:nvSpPr>
          <p:cNvPr id="13" name="テキスト ボックス 12"/>
          <p:cNvSpPr txBox="1"/>
          <p:nvPr/>
        </p:nvSpPr>
        <p:spPr>
          <a:xfrm>
            <a:off x="-54762" y="1654705"/>
            <a:ext cx="1683474" cy="338554"/>
          </a:xfrm>
          <a:prstGeom prst="rect">
            <a:avLst/>
          </a:prstGeom>
          <a:noFill/>
        </p:spPr>
        <p:txBody>
          <a:bodyPr wrap="none" rtlCol="0">
            <a:spAutoFit/>
          </a:bodyPr>
          <a:lstStyle/>
          <a:p>
            <a:r>
              <a:rPr kumimoji="1" lang="ja-JP" altLang="en-US" sz="1600" dirty="0" smtClean="0"/>
              <a:t>カソード電流密度</a:t>
            </a:r>
            <a:endParaRPr kumimoji="1" lang="ja-JP" altLang="en-US" sz="1600" dirty="0"/>
          </a:p>
        </p:txBody>
      </p:sp>
      <p:pic>
        <p:nvPicPr>
          <p:cNvPr id="42" name="図 41"/>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6258726" y="1221485"/>
            <a:ext cx="2448272" cy="1656184"/>
          </a:xfrm>
          <a:prstGeom prst="rect">
            <a:avLst/>
          </a:prstGeom>
        </p:spPr>
      </p:pic>
      <p:grpSp>
        <p:nvGrpSpPr>
          <p:cNvPr id="47" name="グループ化 46"/>
          <p:cNvGrpSpPr/>
          <p:nvPr/>
        </p:nvGrpSpPr>
        <p:grpSpPr>
          <a:xfrm>
            <a:off x="6288287" y="2011638"/>
            <a:ext cx="874381" cy="809841"/>
            <a:chOff x="2766368" y="2671423"/>
            <a:chExt cx="2210218" cy="1785210"/>
          </a:xfrm>
        </p:grpSpPr>
        <p:sp>
          <p:nvSpPr>
            <p:cNvPr id="48" name="右矢印 47"/>
            <p:cNvSpPr/>
            <p:nvPr/>
          </p:nvSpPr>
          <p:spPr>
            <a:xfrm rot="17767701">
              <a:off x="4155407" y="2728603"/>
              <a:ext cx="6182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49" name="グループ化 48"/>
            <p:cNvGrpSpPr/>
            <p:nvPr/>
          </p:nvGrpSpPr>
          <p:grpSpPr>
            <a:xfrm>
              <a:off x="2766368" y="2728441"/>
              <a:ext cx="2210218" cy="1728192"/>
              <a:chOff x="2217766" y="2204864"/>
              <a:chExt cx="2210218" cy="1728192"/>
            </a:xfrm>
          </p:grpSpPr>
          <p:sp>
            <p:nvSpPr>
              <p:cNvPr id="50" name="円/楕円 49"/>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51" name="円/楕円 50"/>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0" name="円/楕円 39"/>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2"/>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円/楕円 51"/>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1" name="円/楕円 4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3"/>
                    <a:stretch>
                      <a:fillRect l="-27586" b="-322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円/楕円 52"/>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42" name="円/楕円 4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4"/>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円/楕円 53"/>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3" name="円/楕円 42"/>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5"/>
                    <a:stretch>
                      <a:fillRect l="-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円/楕円 54"/>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44" name="円/楕円 43"/>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16"/>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円/楕円 55"/>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5" name="円/楕円 44"/>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17"/>
                    <a:stretch>
                      <a:fillRect l="-9804"/>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71" name="テキスト ボックス 70"/>
              <p:cNvSpPr txBox="1"/>
              <p:nvPr/>
            </p:nvSpPr>
            <p:spPr>
              <a:xfrm>
                <a:off x="3809888" y="3181635"/>
                <a:ext cx="306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h</m:t>
                          </m:r>
                        </m:e>
                        <m:sub>
                          <m:r>
                            <a:rPr kumimoji="1" lang="en-US" altLang="ja-JP" b="0" i="0" smtClean="0">
                              <a:latin typeface="Cambria Math" panose="02040503050406030204" pitchFamily="18" charset="0"/>
                            </a:rPr>
                            <m:t>0</m:t>
                          </m:r>
                        </m:sub>
                      </m:sSub>
                    </m:oMath>
                  </m:oMathPara>
                </a14:m>
                <a:endParaRPr kumimoji="1" lang="ja-JP" altLang="en-US" dirty="0"/>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3809888" y="3181635"/>
                <a:ext cx="306109" cy="276999"/>
              </a:xfrm>
              <a:prstGeom prst="rect">
                <a:avLst/>
              </a:prstGeom>
              <a:blipFill rotWithShape="0">
                <a:blip r:embed="rId21"/>
                <a:stretch>
                  <a:fillRect l="-16000" r="-4000" b="-20000"/>
                </a:stretch>
              </a:blipFill>
            </p:spPr>
            <p:txBody>
              <a:bodyPr/>
              <a:lstStyle/>
              <a:p>
                <a:r>
                  <a:rPr lang="ja-JP" altLang="en-US">
                    <a:noFill/>
                  </a:rPr>
                  <a:t> </a:t>
                </a:r>
              </a:p>
            </p:txBody>
          </p:sp>
        </mc:Fallback>
      </mc:AlternateContent>
      <p:sp>
        <p:nvSpPr>
          <p:cNvPr id="23" name="円/楕円 22"/>
          <p:cNvSpPr/>
          <p:nvPr/>
        </p:nvSpPr>
        <p:spPr>
          <a:xfrm>
            <a:off x="6754183" y="1736414"/>
            <a:ext cx="1069215" cy="282278"/>
          </a:xfrm>
          <a:prstGeom prst="ellipse">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塗料</a:t>
            </a:r>
            <a:r>
              <a:rPr kumimoji="1" lang="ja-JP" altLang="en-US" sz="1100" dirty="0" smtClean="0">
                <a:solidFill>
                  <a:schemeClr val="tx1"/>
                </a:solidFill>
              </a:rPr>
              <a:t>粒子</a:t>
            </a:r>
            <a:endParaRPr kumimoji="1" lang="ja-JP" altLang="en-US" sz="1100" dirty="0">
              <a:solidFill>
                <a:schemeClr val="tx1"/>
              </a:solidFill>
            </a:endParaRPr>
          </a:p>
        </p:txBody>
      </p:sp>
      <mc:AlternateContent xmlns:mc="http://schemas.openxmlformats.org/markup-compatibility/2006" xmlns:a14="http://schemas.microsoft.com/office/drawing/2010/main">
        <mc:Choice Requires="a14">
          <p:sp>
            <p:nvSpPr>
              <p:cNvPr id="24" name="コンテンツ プレースホルダー 2"/>
              <p:cNvSpPr>
                <a:spLocks noGrp="1"/>
              </p:cNvSpPr>
              <p:nvPr>
                <p:ph idx="1"/>
              </p:nvPr>
            </p:nvSpPr>
            <p:spPr>
              <a:xfrm>
                <a:off x="251520" y="620688"/>
                <a:ext cx="8630543" cy="5757862"/>
              </a:xfrm>
            </p:spPr>
            <p:txBody>
              <a:bodyPr/>
              <a:lstStyle/>
              <a:p>
                <a:pPr marL="0" indent="0">
                  <a:buNone/>
                </a:pPr>
                <a:r>
                  <a:rPr lang="ja-JP" altLang="en-US" sz="2800" b="1" i="1" u="sng" dirty="0" smtClean="0">
                    <a:effectLst>
                      <a:outerShdw blurRad="38100" dist="38100" dir="2700000" algn="tl">
                        <a:srgbClr val="000000">
                          <a:alpha val="43137"/>
                        </a:srgbClr>
                      </a:outerShdw>
                    </a:effectLst>
                  </a:rPr>
                  <a:t>電流を水の流れに例えたモデル図</a:t>
                </a: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lang="en-US" altLang="ja-JP" sz="2800" b="1" i="1" u="sng" dirty="0">
                  <a:effectLst>
                    <a:outerShdw blurRad="38100" dist="38100" dir="2700000" algn="tl">
                      <a:srgbClr val="000000">
                        <a:alpha val="43137"/>
                      </a:srgbClr>
                    </a:outerShdw>
                  </a:effectLst>
                </a:endParaRPr>
              </a:p>
              <a:p>
                <a:pPr marL="0" indent="0">
                  <a:buNone/>
                </a:pPr>
                <a:endParaRPr lang="en-US" altLang="ja-JP" sz="1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285750" indent="-285750"/>
                <a:r>
                  <a:rPr lang="ja-JP" altLang="en-US" sz="2400" dirty="0"/>
                  <a:t>ある程度電流が大きくなると，一部はコップに入り溜まる．</a:t>
                </a:r>
                <a:endParaRPr lang="en-US" altLang="ja-JP" sz="2400" dirty="0"/>
              </a:p>
              <a:p>
                <a:pPr marL="285750" indent="-285750"/>
                <a:r>
                  <a:rPr lang="ja-JP" altLang="en-US" sz="2400" dirty="0"/>
                  <a:t>コップに入った水が</a:t>
                </a:r>
                <a:r>
                  <a:rPr lang="ja-JP" altLang="en-US" sz="2400" b="1" dirty="0">
                    <a:solidFill>
                      <a:srgbClr val="C00000"/>
                    </a:solidFill>
                  </a:rPr>
                  <a:t>濁り</a:t>
                </a:r>
                <a:r>
                  <a:rPr lang="ja-JP" altLang="en-US" sz="2400" dirty="0"/>
                  <a:t>としてカソード近傍に析出．</a:t>
                </a:r>
                <a:endParaRPr lang="en-US" altLang="ja-JP" sz="2400" dirty="0"/>
              </a:p>
              <a:p>
                <a:pPr marL="285750" indent="-285750"/>
                <a:r>
                  <a:rPr lang="ja-JP" altLang="en-US" sz="2400" dirty="0" smtClean="0"/>
                  <a:t>その水か</a:t>
                </a:r>
                <a:r>
                  <a:rPr lang="ja-JP" altLang="en-US" sz="2400" dirty="0" err="1" smtClean="0"/>
                  <a:t>さを</a:t>
                </a:r>
                <a:r>
                  <a:rPr lang="ja-JP" altLang="en-US" sz="2400" dirty="0" smtClean="0"/>
                  <a:t>水洗前</a:t>
                </a:r>
                <a:r>
                  <a:rPr lang="ja-JP" altLang="en-US" sz="2400" dirty="0"/>
                  <a:t>の</a:t>
                </a:r>
                <a:r>
                  <a:rPr lang="ja-JP" altLang="en-US" sz="2400" dirty="0">
                    <a:solidFill>
                      <a:srgbClr val="C00000"/>
                    </a:solidFill>
                  </a:rPr>
                  <a:t>濁り</a:t>
                </a:r>
                <a:r>
                  <a:rPr lang="ja-JP" altLang="en-US" sz="2400" dirty="0"/>
                  <a:t>を含んだ</a:t>
                </a:r>
                <a:r>
                  <a:rPr lang="ja-JP" altLang="en-US" sz="2400" b="1" dirty="0">
                    <a:solidFill>
                      <a:srgbClr val="0070C0"/>
                    </a:solidFill>
                  </a:rPr>
                  <a:t>仮想膜厚</a:t>
                </a:r>
                <a14:m>
                  <m:oMath xmlns:m="http://schemas.openxmlformats.org/officeDocument/2006/math">
                    <m:acc>
                      <m:accPr>
                        <m:chr m:val="̅"/>
                        <m:ctrlPr>
                          <a:rPr lang="ja-JP" altLang="en-US" sz="2400" b="1" i="1">
                            <a:solidFill>
                              <a:srgbClr val="0070C0"/>
                            </a:solidFill>
                            <a:latin typeface="Cambria Math" panose="02040503050406030204" pitchFamily="18" charset="0"/>
                          </a:rPr>
                        </m:ctrlPr>
                      </m:accPr>
                      <m:e>
                        <m:r>
                          <a:rPr lang="en-US" altLang="ja-JP" sz="2400" b="1" i="1">
                            <a:solidFill>
                              <a:srgbClr val="0070C0"/>
                            </a:solidFill>
                            <a:latin typeface="Cambria Math" panose="02040503050406030204" pitchFamily="18" charset="0"/>
                          </a:rPr>
                          <m:t>𝒉</m:t>
                        </m:r>
                      </m:e>
                    </m:acc>
                  </m:oMath>
                </a14:m>
                <a:r>
                  <a:rPr lang="ja-JP" altLang="en-US" sz="2400" dirty="0"/>
                  <a:t>として計算．</a:t>
                </a:r>
                <a:endParaRPr lang="en-US" altLang="ja-JP" sz="2400" dirty="0"/>
              </a:p>
              <a:p>
                <a:pPr marL="0" indent="0">
                  <a:buNone/>
                </a:pPr>
                <a:endParaRPr kumimoji="1" lang="ja-JP" altLang="en-US" sz="2400" b="1" i="1" u="sng" dirty="0">
                  <a:effectLst>
                    <a:outerShdw blurRad="38100" dist="38100" dir="2700000" algn="tl">
                      <a:srgbClr val="000000">
                        <a:alpha val="43137"/>
                      </a:srgbClr>
                    </a:outerShdw>
                  </a:effectLst>
                </a:endParaRPr>
              </a:p>
            </p:txBody>
          </p:sp>
        </mc:Choice>
        <mc:Fallback xmlns="">
          <p:sp>
            <p:nvSpPr>
              <p:cNvPr id="24" name="コンテンツ プレースホルダー 2"/>
              <p:cNvSpPr>
                <a:spLocks noGrp="1" noRot="1" noChangeAspect="1" noMove="1" noResize="1" noEditPoints="1" noAdjustHandles="1" noChangeArrowheads="1" noChangeShapeType="1" noTextEdit="1"/>
              </p:cNvSpPr>
              <p:nvPr>
                <p:ph idx="1"/>
              </p:nvPr>
            </p:nvSpPr>
            <p:spPr>
              <a:xfrm>
                <a:off x="251520" y="620688"/>
                <a:ext cx="8630543" cy="5757862"/>
              </a:xfrm>
              <a:blipFill rotWithShape="0">
                <a:blip r:embed="rId22"/>
                <a:stretch>
                  <a:fillRect l="-2542" t="-2331"/>
                </a:stretch>
              </a:blipFill>
            </p:spPr>
            <p:txBody>
              <a:bodyPr/>
              <a:lstStyle/>
              <a:p>
                <a:r>
                  <a:rPr lang="ja-JP" altLang="en-US">
                    <a:noFill/>
                  </a:rPr>
                  <a:t> </a:t>
                </a:r>
              </a:p>
            </p:txBody>
          </p:sp>
        </mc:Fallback>
      </mc:AlternateContent>
      <p:sp>
        <p:nvSpPr>
          <p:cNvPr id="25" name="タイトル 1"/>
          <p:cNvSpPr>
            <a:spLocks noGrp="1"/>
          </p:cNvSpPr>
          <p:nvPr>
            <p:ph type="title"/>
          </p:nvPr>
        </p:nvSpPr>
        <p:spPr/>
        <p:txBody>
          <a:bodyPr/>
          <a:lstStyle/>
          <a:p>
            <a:r>
              <a:rPr lang="ja-JP" altLang="en-US" dirty="0" smtClean="0"/>
              <a:t>提案する</a:t>
            </a:r>
            <a:r>
              <a:rPr lang="ja-JP" altLang="en-US" dirty="0" smtClean="0">
                <a:solidFill>
                  <a:schemeClr val="accent6"/>
                </a:solidFill>
              </a:rPr>
              <a:t>塗</a:t>
            </a:r>
            <a:r>
              <a:rPr lang="ja-JP" altLang="en-US" dirty="0">
                <a:solidFill>
                  <a:schemeClr val="accent6"/>
                </a:solidFill>
              </a:rPr>
              <a:t>膜析出モデル</a:t>
            </a:r>
            <a:endParaRPr kumimoji="1" lang="ja-JP" altLang="en-US" dirty="0">
              <a:solidFill>
                <a:schemeClr val="accent6"/>
              </a:solidFill>
            </a:endParaRPr>
          </a:p>
        </p:txBody>
      </p:sp>
      <mc:AlternateContent xmlns:mc="http://schemas.openxmlformats.org/markup-compatibility/2006" xmlns:a14="http://schemas.microsoft.com/office/drawing/2010/main">
        <mc:Choice Requires="a14">
          <p:sp>
            <p:nvSpPr>
              <p:cNvPr id="26" name="テキスト ボックス 25"/>
              <p:cNvSpPr txBox="1"/>
              <p:nvPr/>
            </p:nvSpPr>
            <p:spPr>
              <a:xfrm>
                <a:off x="251520" y="1114451"/>
                <a:ext cx="5082353" cy="400110"/>
              </a:xfrm>
              <a:prstGeom prst="rect">
                <a:avLst/>
              </a:prstGeom>
              <a:noFill/>
            </p:spPr>
            <p:txBody>
              <a:bodyPr wrap="none" rtlCol="0">
                <a:spAutoFit/>
              </a:bodyPr>
              <a:lstStyle/>
              <a:p>
                <a:r>
                  <a:rPr lang="en-US" altLang="ja-JP" sz="2000" dirty="0" smtClean="0"/>
                  <a:t>ⅱ</a:t>
                </a:r>
                <a:r>
                  <a:rPr lang="ja-JP" altLang="en-US" sz="2000" dirty="0" smtClean="0"/>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𝑗</m:t>
                        </m:r>
                      </m:e>
                      <m:sub>
                        <m:r>
                          <m:rPr>
                            <m:sty m:val="p"/>
                          </m:rPr>
                          <a:rPr lang="en-US" altLang="ja-JP" sz="2000">
                            <a:latin typeface="Cambria Math" panose="02040503050406030204" pitchFamily="18" charset="0"/>
                          </a:rPr>
                          <m:t>cat</m:t>
                        </m:r>
                      </m:sub>
                    </m:sSub>
                    <m:r>
                      <a:rPr lang="en-US" altLang="ja-JP" sz="2000" b="0" i="1" smtClean="0">
                        <a:latin typeface="Cambria Math" panose="02040503050406030204" pitchFamily="18" charset="0"/>
                      </a:rPr>
                      <m:t> </m:t>
                    </m:r>
                  </m:oMath>
                </a14:m>
                <a:r>
                  <a:rPr kumimoji="1" lang="ja-JP" altLang="en-US" sz="2000" dirty="0" smtClean="0"/>
                  <a:t>が析出最低電流密度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𝑗</m:t>
                        </m:r>
                      </m:e>
                      <m:sub>
                        <m:r>
                          <a:rPr kumimoji="1" lang="en-US" altLang="ja-JP" sz="2000" b="0" i="0" smtClean="0">
                            <a:latin typeface="Cambria Math" panose="02040503050406030204" pitchFamily="18" charset="0"/>
                          </a:rPr>
                          <m:t>0</m:t>
                        </m:r>
                      </m:sub>
                    </m:sSub>
                    <m:r>
                      <a:rPr lang="ja-JP" altLang="en-US" sz="2000" i="1">
                        <a:latin typeface="Cambria Math" panose="02040503050406030204" pitchFamily="18" charset="0"/>
                      </a:rPr>
                      <m:t>を</m:t>
                    </m:r>
                  </m:oMath>
                </a14:m>
                <a:r>
                  <a:rPr kumimoji="1" lang="ja-JP" altLang="en-US" sz="2000" dirty="0" smtClean="0"/>
                  <a:t>超えた場合</a:t>
                </a:r>
                <a:endParaRPr kumimoji="1" lang="ja-JP" altLang="en-US" sz="20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1520" y="1114451"/>
                <a:ext cx="5082353" cy="400110"/>
              </a:xfrm>
              <a:prstGeom prst="rect">
                <a:avLst/>
              </a:prstGeom>
              <a:blipFill rotWithShape="0">
                <a:blip r:embed="rId23"/>
                <a:stretch>
                  <a:fillRect l="-1199" t="-12308" r="-600" b="-246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3610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コンテンツ プレースホルダー 2"/>
              <p:cNvSpPr>
                <a:spLocks noGrp="1"/>
              </p:cNvSpPr>
              <p:nvPr>
                <p:ph idx="1"/>
              </p:nvPr>
            </p:nvSpPr>
            <p:spPr>
              <a:xfrm>
                <a:off x="251520" y="620688"/>
                <a:ext cx="8630543" cy="5757862"/>
              </a:xfrm>
            </p:spPr>
            <p:txBody>
              <a:bodyPr/>
              <a:lstStyle/>
              <a:p>
                <a:pPr marL="0" indent="0">
                  <a:buNone/>
                </a:pPr>
                <a:r>
                  <a:rPr lang="ja-JP" altLang="en-US" sz="2800" b="1" i="1" u="sng" dirty="0" smtClean="0">
                    <a:effectLst>
                      <a:outerShdw blurRad="38100" dist="38100" dir="2700000" algn="tl">
                        <a:srgbClr val="000000">
                          <a:alpha val="43137"/>
                        </a:srgbClr>
                      </a:outerShdw>
                    </a:effectLst>
                  </a:rPr>
                  <a:t>電流を水の流れに例えたモデル図</a:t>
                </a: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285750" indent="-285750"/>
                <a:r>
                  <a:rPr lang="ja-JP" altLang="en-US" sz="2400" dirty="0"/>
                  <a:t>膜厚</a:t>
                </a:r>
                <a14:m>
                  <m:oMath xmlns:m="http://schemas.openxmlformats.org/officeDocument/2006/math">
                    <m:r>
                      <a:rPr lang="en-US" altLang="ja-JP" sz="2400" i="1">
                        <a:latin typeface="Cambria Math" panose="02040503050406030204" pitchFamily="18" charset="0"/>
                      </a:rPr>
                      <m:t>h</m:t>
                    </m:r>
                  </m:oMath>
                </a14:m>
                <a:r>
                  <a:rPr lang="ja-JP" altLang="en-US" sz="2400" dirty="0"/>
                  <a:t>が</a:t>
                </a:r>
                <a14:m>
                  <m:oMath xmlns:m="http://schemas.openxmlformats.org/officeDocument/2006/math">
                    <m:r>
                      <a:rPr lang="en-US" altLang="ja-JP" sz="2400" i="1">
                        <a:latin typeface="Cambria Math" panose="02040503050406030204" pitchFamily="18" charset="0"/>
                      </a:rPr>
                      <m:t>h</m:t>
                    </m:r>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h</m:t>
                        </m:r>
                      </m:e>
                    </m:acc>
                  </m:oMath>
                </a14:m>
                <a:r>
                  <a:rPr lang="ja-JP" altLang="en-US" sz="2400" dirty="0"/>
                  <a:t>として析出．</a:t>
                </a:r>
                <a:endParaRPr lang="en-US" altLang="ja-JP" sz="2400" dirty="0"/>
              </a:p>
              <a:p>
                <a:pPr marL="285750" indent="-285750"/>
                <a:r>
                  <a:rPr lang="ja-JP" altLang="en-US" sz="2400" dirty="0"/>
                  <a:t>コップに入った水の</a:t>
                </a:r>
                <a:r>
                  <a:rPr lang="ja-JP" altLang="en-US" sz="2400" dirty="0" smtClean="0"/>
                  <a:t>量に応じてコップ</a:t>
                </a:r>
                <a:r>
                  <a:rPr lang="ja-JP" altLang="en-US" sz="2400" dirty="0"/>
                  <a:t>の口が開く</a:t>
                </a:r>
                <a:r>
                  <a:rPr lang="ja-JP" altLang="en-US" sz="2400" dirty="0" smtClean="0"/>
                  <a:t>．</a:t>
                </a:r>
                <a:r>
                  <a:rPr lang="en-US" altLang="ja-JP" sz="2400" dirty="0" smtClean="0"/>
                  <a:t/>
                </a:r>
                <a:br>
                  <a:rPr lang="en-US" altLang="ja-JP" sz="2400" dirty="0" smtClean="0"/>
                </a:br>
                <a:r>
                  <a:rPr lang="ja-JP" altLang="en-US" sz="2400" dirty="0" smtClean="0"/>
                  <a:t>∴　析出</a:t>
                </a:r>
                <a:r>
                  <a:rPr lang="ja-JP" altLang="en-US" sz="2400" dirty="0"/>
                  <a:t>が進むほど析出しやすくなる</a:t>
                </a:r>
                <a:r>
                  <a:rPr lang="en-US" altLang="ja-JP" sz="2400" dirty="0"/>
                  <a:t>.</a:t>
                </a:r>
              </a:p>
              <a:p>
                <a:pPr marL="285750" indent="-285750"/>
                <a:r>
                  <a:rPr lang="ja-JP" altLang="en-US" sz="2400" dirty="0" smtClean="0"/>
                  <a:t>以降は</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m:rPr>
                            <m:sty m:val="p"/>
                          </m:rPr>
                          <a:rPr lang="en-US" altLang="ja-JP" sz="2400">
                            <a:latin typeface="Cambria Math" panose="02040503050406030204" pitchFamily="18" charset="0"/>
                          </a:rPr>
                          <m:t>cat</m:t>
                        </m:r>
                      </m:sub>
                    </m:sSub>
                    <m:r>
                      <a:rPr lang="ja-JP" altLang="en-US" sz="2400" i="1">
                        <a:latin typeface="Cambria Math" panose="02040503050406030204" pitchFamily="18" charset="0"/>
                      </a:rPr>
                      <m:t>が</m:t>
                    </m:r>
                  </m:oMath>
                </a14:m>
                <a:r>
                  <a:rPr lang="ja-JP" altLang="en-US" sz="2400" dirty="0" smtClean="0"/>
                  <a:t>析出</a:t>
                </a:r>
                <a:r>
                  <a:rPr lang="ja-JP" altLang="en-US" sz="2400" dirty="0"/>
                  <a:t>最低電流密度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a:latin typeface="Cambria Math" panose="02040503050406030204" pitchFamily="18" charset="0"/>
                          </a:rPr>
                          <m:t>0</m:t>
                        </m:r>
                      </m:sub>
                    </m:sSub>
                  </m:oMath>
                </a14:m>
                <a:r>
                  <a:rPr lang="ja-JP" altLang="en-US" sz="2400" dirty="0" smtClean="0"/>
                  <a:t>を下回っても析出</a:t>
                </a:r>
                <a:r>
                  <a:rPr lang="ja-JP" altLang="en-US" sz="2400" dirty="0"/>
                  <a:t>可能．</a:t>
                </a:r>
              </a:p>
              <a:p>
                <a:pPr marL="0" indent="0">
                  <a:buNone/>
                </a:pPr>
                <a:endParaRPr kumimoji="1" lang="ja-JP" altLang="en-US" b="1" i="1" u="sng" dirty="0">
                  <a:effectLst>
                    <a:outerShdw blurRad="38100" dist="38100" dir="2700000" algn="tl">
                      <a:srgbClr val="000000">
                        <a:alpha val="43137"/>
                      </a:srgbClr>
                    </a:outerShdw>
                  </a:effectLst>
                </a:endParaRPr>
              </a:p>
            </p:txBody>
          </p:sp>
        </mc:Choice>
        <mc:Fallback xmlns="">
          <p:sp>
            <p:nvSpPr>
              <p:cNvPr id="31" name="コンテンツ プレースホルダー 2"/>
              <p:cNvSpPr>
                <a:spLocks noGrp="1" noRot="1" noChangeAspect="1" noMove="1" noResize="1" noEditPoints="1" noAdjustHandles="1" noChangeArrowheads="1" noChangeShapeType="1" noTextEdit="1"/>
              </p:cNvSpPr>
              <p:nvPr>
                <p:ph idx="1"/>
              </p:nvPr>
            </p:nvSpPr>
            <p:spPr>
              <a:xfrm>
                <a:off x="251520" y="620688"/>
                <a:ext cx="8630543" cy="5757862"/>
              </a:xfrm>
              <a:blipFill rotWithShape="0">
                <a:blip r:embed="rId2"/>
                <a:stretch>
                  <a:fillRect l="-2542" t="-233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21</a:t>
            </a:fld>
            <a:endParaRPr lang="ja-JP" altLang="en-US" dirty="0"/>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r="27964"/>
          <a:stretch/>
        </p:blipFill>
        <p:spPr>
          <a:xfrm>
            <a:off x="1570381" y="1931385"/>
            <a:ext cx="2803912" cy="1768101"/>
          </a:xfrm>
          <a:prstGeom prst="rect">
            <a:avLst/>
          </a:prstGeom>
        </p:spPr>
      </p:pic>
      <mc:AlternateContent xmlns:mc="http://schemas.openxmlformats.org/markup-compatibility/2006" xmlns:a14="http://schemas.microsoft.com/office/drawing/2010/main">
        <mc:Choice Requires="a14">
          <p:sp>
            <p:nvSpPr>
              <p:cNvPr id="10" name="テキスト ボックス 9"/>
              <p:cNvSpPr txBox="1"/>
              <p:nvPr/>
            </p:nvSpPr>
            <p:spPr>
              <a:xfrm>
                <a:off x="266233" y="1118940"/>
                <a:ext cx="4272901" cy="406971"/>
              </a:xfrm>
              <a:prstGeom prst="rect">
                <a:avLst/>
              </a:prstGeom>
              <a:noFill/>
            </p:spPr>
            <p:txBody>
              <a:bodyPr wrap="none" rtlCol="0">
                <a:spAutoFit/>
              </a:bodyPr>
              <a:lstStyle/>
              <a:p>
                <a:r>
                  <a:rPr lang="en-US" altLang="ja-JP" sz="2000" dirty="0"/>
                  <a:t>ⅲ</a:t>
                </a:r>
                <a:r>
                  <a:rPr lang="ja-JP" altLang="en-US" sz="2000" dirty="0" smtClean="0"/>
                  <a:t>　</a:t>
                </a:r>
                <a14:m>
                  <m:oMath xmlns:m="http://schemas.openxmlformats.org/officeDocument/2006/math">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h</m:t>
                        </m:r>
                      </m:e>
                    </m:acc>
                  </m:oMath>
                </a14:m>
                <a:r>
                  <a:rPr lang="ja-JP" altLang="en-US" sz="2000" dirty="0" smtClean="0"/>
                  <a:t>が塗膜析出基準</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h</m:t>
                        </m:r>
                      </m:e>
                      <m:sub>
                        <m:r>
                          <a:rPr kumimoji="1" lang="en-US" altLang="ja-JP" sz="2000" b="0" i="0" smtClean="0">
                            <a:latin typeface="Cambria Math" panose="02040503050406030204" pitchFamily="18" charset="0"/>
                          </a:rPr>
                          <m:t>0</m:t>
                        </m:r>
                      </m:sub>
                    </m:sSub>
                  </m:oMath>
                </a14:m>
                <a:r>
                  <a:rPr kumimoji="1" lang="ja-JP" altLang="en-US" sz="2000" dirty="0" smtClean="0"/>
                  <a:t>を超えた場合</a:t>
                </a:r>
                <a:endParaRPr kumimoji="1" lang="ja-JP" altLang="en-US" sz="20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66233" y="1118940"/>
                <a:ext cx="4272901" cy="406971"/>
              </a:xfrm>
              <a:prstGeom prst="rect">
                <a:avLst/>
              </a:prstGeom>
              <a:blipFill rotWithShape="0">
                <a:blip r:embed="rId4"/>
                <a:stretch>
                  <a:fillRect l="-1569" t="-10606" r="-999"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3852301" y="3255852"/>
                <a:ext cx="306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h</m:t>
                          </m:r>
                        </m:e>
                        <m:sub>
                          <m:r>
                            <a:rPr kumimoji="1" lang="en-US" altLang="ja-JP" b="0" i="0" smtClean="0">
                              <a:latin typeface="Cambria Math" panose="02040503050406030204" pitchFamily="18" charset="0"/>
                            </a:rPr>
                            <m:t>0</m:t>
                          </m:r>
                        </m:sub>
                      </m:sSub>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3852301" y="3255852"/>
                <a:ext cx="306109" cy="276999"/>
              </a:xfrm>
              <a:prstGeom prst="rect">
                <a:avLst/>
              </a:prstGeom>
              <a:blipFill rotWithShape="0">
                <a:blip r:embed="rId5"/>
                <a:stretch>
                  <a:fillRect l="-16000" r="-4000" b="-19565"/>
                </a:stretch>
              </a:blipFill>
            </p:spPr>
            <p:txBody>
              <a:bodyPr/>
              <a:lstStyle/>
              <a:p>
                <a:r>
                  <a:rPr lang="ja-JP" altLang="en-US">
                    <a:noFill/>
                  </a:rPr>
                  <a:t> </a:t>
                </a:r>
              </a:p>
            </p:txBody>
          </p:sp>
        </mc:Fallback>
      </mc:AlternateContent>
      <p:pic>
        <p:nvPicPr>
          <p:cNvPr id="12" name="図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58726" y="1227202"/>
            <a:ext cx="2448272" cy="1656184"/>
          </a:xfrm>
          <a:prstGeom prst="rect">
            <a:avLst/>
          </a:prstGeom>
        </p:spPr>
      </p:pic>
      <p:sp>
        <p:nvSpPr>
          <p:cNvPr id="15" name="右矢印 14"/>
          <p:cNvSpPr/>
          <p:nvPr/>
        </p:nvSpPr>
        <p:spPr>
          <a:xfrm rot="2642698">
            <a:off x="7420616" y="2033750"/>
            <a:ext cx="234818" cy="300345"/>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7" name="グループ化 16"/>
          <p:cNvGrpSpPr/>
          <p:nvPr/>
        </p:nvGrpSpPr>
        <p:grpSpPr>
          <a:xfrm>
            <a:off x="6288287" y="2017355"/>
            <a:ext cx="874381" cy="809841"/>
            <a:chOff x="2766368" y="2671423"/>
            <a:chExt cx="2210218" cy="1785210"/>
          </a:xfrm>
        </p:grpSpPr>
        <p:sp>
          <p:nvSpPr>
            <p:cNvPr id="18" name="右矢印 17"/>
            <p:cNvSpPr/>
            <p:nvPr/>
          </p:nvSpPr>
          <p:spPr>
            <a:xfrm rot="17767701">
              <a:off x="4155407" y="2728603"/>
              <a:ext cx="6182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9" name="グループ化 18"/>
            <p:cNvGrpSpPr/>
            <p:nvPr/>
          </p:nvGrpSpPr>
          <p:grpSpPr>
            <a:xfrm>
              <a:off x="2766368" y="2728441"/>
              <a:ext cx="2210218" cy="1728192"/>
              <a:chOff x="2217766" y="2204864"/>
              <a:chExt cx="2210218" cy="1728192"/>
            </a:xfrm>
          </p:grpSpPr>
          <p:sp>
            <p:nvSpPr>
              <p:cNvPr id="20" name="円/楕円 19"/>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0" name="円/楕円 39"/>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2"/>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1" name="円/楕円 4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3"/>
                    <a:stretch>
                      <a:fillRect l="-27586" b="-322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42" name="円/楕円 4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4"/>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円/楕円 23"/>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3" name="円/楕円 42"/>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5"/>
                    <a:stretch>
                      <a:fillRect l="-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円/楕円 24"/>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44" name="円/楕円 43"/>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16"/>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5" name="円/楕円 44"/>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17"/>
                    <a:stretch>
                      <a:fillRect l="-9804"/>
                    </a:stretch>
                  </a:blipFill>
                </p:spPr>
                <p:txBody>
                  <a:bodyPr/>
                  <a:lstStyle/>
                  <a:p>
                    <a:r>
                      <a:rPr lang="ja-JP" altLang="en-US">
                        <a:noFill/>
                      </a:rPr>
                      <a:t> </a:t>
                    </a:r>
                  </a:p>
                </p:txBody>
              </p:sp>
            </mc:Fallback>
          </mc:AlternateContent>
        </p:grpSp>
      </p:grpSp>
      <p:sp>
        <p:nvSpPr>
          <p:cNvPr id="27" name="右矢印 26"/>
          <p:cNvSpPr/>
          <p:nvPr/>
        </p:nvSpPr>
        <p:spPr>
          <a:xfrm>
            <a:off x="3729248" y="3576858"/>
            <a:ext cx="616753" cy="411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テキスト ボックス 27"/>
              <p:cNvSpPr txBox="1"/>
              <p:nvPr/>
            </p:nvSpPr>
            <p:spPr>
              <a:xfrm>
                <a:off x="4443159" y="3602156"/>
                <a:ext cx="2262927" cy="375424"/>
              </a:xfrm>
              <a:prstGeom prst="rect">
                <a:avLst/>
              </a:prstGeom>
              <a:noFill/>
            </p:spPr>
            <p:txBody>
              <a:bodyPr wrap="none" rtlCol="0">
                <a:spAutoFit/>
              </a:bodyPr>
              <a:lstStyle/>
              <a:p>
                <a:r>
                  <a:rPr kumimoji="1" lang="ja-JP" altLang="en-US" dirty="0" smtClean="0">
                    <a:solidFill>
                      <a:srgbClr val="0070C0"/>
                    </a:solidFill>
                  </a:rPr>
                  <a:t>仮想膜厚</a:t>
                </a:r>
                <a14:m>
                  <m:oMath xmlns:m="http://schemas.openxmlformats.org/officeDocument/2006/math">
                    <m:acc>
                      <m:accPr>
                        <m:chr m:val="̅"/>
                        <m:ctrlPr>
                          <a:rPr kumimoji="1" lang="ja-JP" altLang="en-US" i="1" smtClean="0">
                            <a:solidFill>
                              <a:srgbClr val="0070C0"/>
                            </a:solidFill>
                            <a:latin typeface="Cambria Math" panose="02040503050406030204" pitchFamily="18" charset="0"/>
                          </a:rPr>
                        </m:ctrlPr>
                      </m:accPr>
                      <m:e>
                        <m:r>
                          <a:rPr kumimoji="1" lang="en-US" altLang="ja-JP" b="0" i="1" smtClean="0">
                            <a:solidFill>
                              <a:srgbClr val="0070C0"/>
                            </a:solidFill>
                            <a:latin typeface="Cambria Math" panose="02040503050406030204" pitchFamily="18" charset="0"/>
                          </a:rPr>
                          <m:t>h</m:t>
                        </m:r>
                      </m:e>
                    </m:acc>
                  </m:oMath>
                </a14:m>
                <a:r>
                  <a:rPr kumimoji="1" lang="ja-JP" altLang="en-US" dirty="0" smtClean="0"/>
                  <a:t>として析出</a:t>
                </a:r>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443159" y="3602156"/>
                <a:ext cx="2262927" cy="375424"/>
              </a:xfrm>
              <a:prstGeom prst="rect">
                <a:avLst/>
              </a:prstGeom>
              <a:blipFill rotWithShape="0">
                <a:blip r:embed="rId18"/>
                <a:stretch>
                  <a:fillRect l="-2426" t="-11475" r="-1887" b="-22951"/>
                </a:stretch>
              </a:blipFill>
            </p:spPr>
            <p:txBody>
              <a:bodyPr/>
              <a:lstStyle/>
              <a:p>
                <a:r>
                  <a:rPr lang="ja-JP" altLang="en-US">
                    <a:noFill/>
                  </a:rPr>
                  <a:t> </a:t>
                </a:r>
              </a:p>
            </p:txBody>
          </p:sp>
        </mc:Fallback>
      </mc:AlternateContent>
      <p:sp>
        <p:nvSpPr>
          <p:cNvPr id="29" name="円/楕円 28"/>
          <p:cNvSpPr/>
          <p:nvPr/>
        </p:nvSpPr>
        <p:spPr>
          <a:xfrm>
            <a:off x="6754183" y="1736414"/>
            <a:ext cx="1069215" cy="282278"/>
          </a:xfrm>
          <a:prstGeom prst="ellipse">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塗料</a:t>
            </a:r>
            <a:r>
              <a:rPr kumimoji="1" lang="ja-JP" altLang="en-US" sz="1100" dirty="0" smtClean="0">
                <a:solidFill>
                  <a:schemeClr val="tx1"/>
                </a:solidFill>
              </a:rPr>
              <a:t>粒子</a:t>
            </a:r>
            <a:endParaRPr kumimoji="1" lang="ja-JP" altLang="en-US" sz="1100" dirty="0">
              <a:solidFill>
                <a:schemeClr val="tx1"/>
              </a:solidFill>
            </a:endParaRPr>
          </a:p>
        </p:txBody>
      </p:sp>
      <mc:AlternateContent xmlns:mc="http://schemas.openxmlformats.org/markup-compatibility/2006" xmlns:a14="http://schemas.microsoft.com/office/drawing/2010/main">
        <mc:Choice Requires="a14">
          <p:sp>
            <p:nvSpPr>
              <p:cNvPr id="30" name="円/楕円 29"/>
              <p:cNvSpPr/>
              <p:nvPr/>
            </p:nvSpPr>
            <p:spPr>
              <a:xfrm>
                <a:off x="7538027" y="2244007"/>
                <a:ext cx="570743" cy="271726"/>
              </a:xfrm>
              <a:prstGeom prst="ellipse">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ja-JP" altLang="en-US" sz="1100" i="0" smtClean="0">
                          <a:solidFill>
                            <a:schemeClr val="bg1"/>
                          </a:solidFill>
                          <a:latin typeface="Cambria Math"/>
                        </a:rPr>
                        <m:t>塗</m:t>
                      </m:r>
                      <m:r>
                        <a:rPr lang="ja-JP" altLang="en-US" sz="1100" b="0" i="0" smtClean="0">
                          <a:solidFill>
                            <a:schemeClr val="bg1"/>
                          </a:solidFill>
                          <a:latin typeface="Cambria Math"/>
                        </a:rPr>
                        <m:t>膜</m:t>
                      </m:r>
                    </m:oMath>
                  </m:oMathPara>
                </a14:m>
                <a:endParaRPr kumimoji="1" lang="ja-JP" altLang="en-US" sz="1100" dirty="0">
                  <a:solidFill>
                    <a:schemeClr val="bg1"/>
                  </a:solidFill>
                </a:endParaRPr>
              </a:p>
            </p:txBody>
          </p:sp>
        </mc:Choice>
        <mc:Fallback xmlns="">
          <p:sp>
            <p:nvSpPr>
              <p:cNvPr id="30" name="円/楕円 29"/>
              <p:cNvSpPr>
                <a:spLocks noRot="1" noChangeAspect="1" noMove="1" noResize="1" noEditPoints="1" noAdjustHandles="1" noChangeArrowheads="1" noChangeShapeType="1" noTextEdit="1"/>
              </p:cNvSpPr>
              <p:nvPr/>
            </p:nvSpPr>
            <p:spPr>
              <a:xfrm>
                <a:off x="7538027" y="2244007"/>
                <a:ext cx="570743" cy="271726"/>
              </a:xfrm>
              <a:prstGeom prst="ellipse">
                <a:avLst/>
              </a:prstGeom>
              <a:blipFill rotWithShape="0">
                <a:blip r:embed="rId19"/>
                <a:stretch>
                  <a:fillRect/>
                </a:stretch>
              </a:blipFill>
              <a:ln>
                <a:solidFill>
                  <a:srgbClr val="CC0000"/>
                </a:solidFill>
              </a:ln>
            </p:spPr>
            <p:txBody>
              <a:bodyPr/>
              <a:lstStyle/>
              <a:p>
                <a:r>
                  <a:rPr lang="ja-JP" altLang="en-US">
                    <a:noFill/>
                  </a:rPr>
                  <a:t> </a:t>
                </a:r>
              </a:p>
            </p:txBody>
          </p:sp>
        </mc:Fallback>
      </mc:AlternateContent>
      <p:sp>
        <p:nvSpPr>
          <p:cNvPr id="32" name="タイトル 1"/>
          <p:cNvSpPr>
            <a:spLocks noGrp="1"/>
          </p:cNvSpPr>
          <p:nvPr>
            <p:ph type="title"/>
          </p:nvPr>
        </p:nvSpPr>
        <p:spPr/>
        <p:txBody>
          <a:bodyPr/>
          <a:lstStyle/>
          <a:p>
            <a:r>
              <a:rPr lang="ja-JP" altLang="en-US" dirty="0" smtClean="0"/>
              <a:t>提案する</a:t>
            </a:r>
            <a:r>
              <a:rPr lang="ja-JP" altLang="en-US" dirty="0" smtClean="0">
                <a:solidFill>
                  <a:schemeClr val="accent6"/>
                </a:solidFill>
              </a:rPr>
              <a:t>塗</a:t>
            </a:r>
            <a:r>
              <a:rPr lang="ja-JP" altLang="en-US" dirty="0">
                <a:solidFill>
                  <a:schemeClr val="accent6"/>
                </a:solidFill>
              </a:rPr>
              <a:t>膜析出モデル</a:t>
            </a:r>
            <a:endParaRPr kumimoji="1" lang="ja-JP" altLang="en-US" dirty="0">
              <a:solidFill>
                <a:schemeClr val="accent6"/>
              </a:solidFill>
            </a:endParaRPr>
          </a:p>
        </p:txBody>
      </p:sp>
    </p:spTree>
    <p:extLst>
      <p:ext uri="{BB962C8B-B14F-4D97-AF65-F5344CB8AC3E}">
        <p14:creationId xmlns:p14="http://schemas.microsoft.com/office/powerpoint/2010/main" val="382325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提案する</a:t>
            </a:r>
            <a:r>
              <a:rPr lang="ja-JP" altLang="en-US" dirty="0" smtClean="0">
                <a:solidFill>
                  <a:schemeClr val="accent6"/>
                </a:solidFill>
              </a:rPr>
              <a:t>塗</a:t>
            </a:r>
            <a:r>
              <a:rPr lang="ja-JP" altLang="en-US" dirty="0">
                <a:solidFill>
                  <a:schemeClr val="accent6"/>
                </a:solidFill>
              </a:rPr>
              <a:t>膜析出モデル</a:t>
            </a:r>
            <a:endParaRPr kumimoji="1" lang="ja-JP" altLang="en-US" dirty="0">
              <a:solidFill>
                <a:schemeClr val="accent6"/>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1520" y="657226"/>
                <a:ext cx="8630543" cy="5721324"/>
              </a:xfrm>
            </p:spPr>
            <p:txBody>
              <a:bodyPr/>
              <a:lstStyle/>
              <a:p>
                <a:pPr marL="0" indent="0">
                  <a:buNone/>
                </a:pPr>
                <a:r>
                  <a:rPr kumimoji="1" lang="ja-JP" altLang="en-US" sz="2800" b="1" i="1" u="sng" dirty="0" smtClean="0">
                    <a:solidFill>
                      <a:schemeClr val="tx1"/>
                    </a:solidFill>
                    <a:effectLst>
                      <a:outerShdw blurRad="38100" dist="38100" dir="2700000" algn="tl">
                        <a:srgbClr val="000000">
                          <a:alpha val="43137"/>
                        </a:srgbClr>
                      </a:outerShdw>
                    </a:effectLst>
                  </a:rPr>
                  <a:t>モデル式</a:t>
                </a:r>
                <a:endParaRPr kumimoji="1" lang="en-US" altLang="ja-JP" sz="2800" b="1" i="1" u="sng" dirty="0" smtClean="0">
                  <a:solidFill>
                    <a:schemeClr val="tx1"/>
                  </a:solidFill>
                  <a:effectLst>
                    <a:outerShdw blurRad="38100" dist="38100" dir="2700000" algn="tl">
                      <a:srgbClr val="000000">
                        <a:alpha val="43137"/>
                      </a:srgbClr>
                    </a:outerShdw>
                  </a:effectLst>
                </a:endParaRPr>
              </a:p>
              <a:p>
                <a:pPr marL="0" indent="0">
                  <a:buNone/>
                </a:pPr>
                <a:r>
                  <a:rPr kumimoji="1" lang="ja-JP" altLang="en-US" sz="2800" dirty="0" smtClean="0">
                    <a:solidFill>
                      <a:schemeClr val="tx1"/>
                    </a:solidFill>
                  </a:rPr>
                  <a:t>拡散消費電流密度</a:t>
                </a:r>
                <a14:m>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𝑗</m:t>
                        </m:r>
                      </m:e>
                      <m:sub>
                        <m:r>
                          <m:rPr>
                            <m:sty m:val="p"/>
                          </m:rPr>
                          <a:rPr kumimoji="1" lang="en-US" altLang="ja-JP" sz="2800" b="0" i="0" smtClean="0">
                            <a:solidFill>
                              <a:schemeClr val="tx1"/>
                            </a:solidFill>
                            <a:latin typeface="Cambria Math" panose="02040503050406030204" pitchFamily="18" charset="0"/>
                          </a:rPr>
                          <m:t>dif</m:t>
                        </m:r>
                      </m:sub>
                    </m:sSub>
                  </m:oMath>
                </a14:m>
                <a:r>
                  <a:rPr kumimoji="1" lang="ja-JP" altLang="en-US" sz="2800" dirty="0" smtClean="0"/>
                  <a:t>を下記３変数の関数で表す．</a:t>
                </a:r>
                <a:endParaRPr lang="en-US" altLang="ja-JP" sz="2800" dirty="0"/>
              </a:p>
              <a:p>
                <a:pPr lvl="2"/>
                <a:r>
                  <a:rPr kumimoji="1" lang="ja-JP" altLang="en-US" dirty="0" smtClean="0">
                    <a:solidFill>
                      <a:schemeClr val="tx1"/>
                    </a:solidFill>
                  </a:rPr>
                  <a:t>カソード電流密度</a:t>
                </a:r>
                <a14:m>
                  <m:oMath xmlns:m="http://schemas.openxmlformats.org/officeDocument/2006/math">
                    <m:sSub>
                      <m:sSubPr>
                        <m:ctrlPr>
                          <a:rPr lang="en-US" altLang="ja-JP" b="0" i="1" smtClean="0">
                            <a:solidFill>
                              <a:schemeClr val="tx1"/>
                            </a:solidFill>
                            <a:latin typeface="Cambria Math" panose="02040503050406030204" pitchFamily="18" charset="0"/>
                          </a:rPr>
                        </m:ctrlPr>
                      </m:sSubPr>
                      <m:e>
                        <m:r>
                          <a:rPr lang="en-US" altLang="ja-JP" b="0" i="1" smtClean="0">
                            <a:solidFill>
                              <a:schemeClr val="tx1"/>
                            </a:solidFill>
                            <a:latin typeface="Cambria Math" panose="02040503050406030204" pitchFamily="18" charset="0"/>
                          </a:rPr>
                          <m:t>𝑗</m:t>
                        </m:r>
                      </m:e>
                      <m:sub>
                        <m:r>
                          <m:rPr>
                            <m:sty m:val="p"/>
                          </m:rPr>
                          <a:rPr lang="en-US" altLang="ja-JP" b="0" i="0" smtClean="0">
                            <a:solidFill>
                              <a:schemeClr val="tx1"/>
                            </a:solidFill>
                            <a:latin typeface="Cambria Math" panose="02040503050406030204" pitchFamily="18" charset="0"/>
                          </a:rPr>
                          <m:t>cat</m:t>
                        </m:r>
                      </m:sub>
                    </m:sSub>
                  </m:oMath>
                </a14:m>
                <a:r>
                  <a:rPr lang="ja-JP" altLang="en-US" dirty="0" smtClean="0"/>
                  <a:t>，</a:t>
                </a:r>
                <a:endParaRPr lang="en-US" altLang="ja-JP" dirty="0"/>
              </a:p>
              <a:p>
                <a:pPr lvl="2"/>
                <a:r>
                  <a:rPr lang="ja-JP" altLang="en-US" dirty="0" smtClean="0">
                    <a:solidFill>
                      <a:srgbClr val="0000FF"/>
                    </a:solidFill>
                  </a:rPr>
                  <a:t>仮想</a:t>
                </a:r>
                <a:r>
                  <a:rPr lang="ja-JP" altLang="en-US" dirty="0">
                    <a:solidFill>
                      <a:srgbClr val="0000FF"/>
                    </a:solidFill>
                  </a:rPr>
                  <a:t>膜厚</a:t>
                </a:r>
                <a14:m>
                  <m:oMath xmlns:m="http://schemas.openxmlformats.org/officeDocument/2006/math">
                    <m:acc>
                      <m:accPr>
                        <m:chr m:val="̅"/>
                        <m:ctrlPr>
                          <a:rPr lang="ja-JP" altLang="en-US" i="1">
                            <a:solidFill>
                              <a:srgbClr val="0000FF"/>
                            </a:solidFill>
                            <a:latin typeface="Cambria Math" panose="02040503050406030204" pitchFamily="18" charset="0"/>
                          </a:rPr>
                        </m:ctrlPr>
                      </m:accPr>
                      <m:e>
                        <m:r>
                          <a:rPr lang="en-US" altLang="ja-JP" i="1">
                            <a:solidFill>
                              <a:srgbClr val="0000FF"/>
                            </a:solidFill>
                            <a:latin typeface="Cambria Math" panose="02040503050406030204" pitchFamily="18" charset="0"/>
                          </a:rPr>
                          <m:t>h</m:t>
                        </m:r>
                      </m:e>
                    </m:acc>
                  </m:oMath>
                </a14:m>
                <a:r>
                  <a:rPr kumimoji="1" lang="ja-JP" altLang="en-US" dirty="0" smtClean="0"/>
                  <a:t>，</a:t>
                </a:r>
                <a:endParaRPr kumimoji="1" lang="en-US" altLang="ja-JP" dirty="0" smtClean="0"/>
              </a:p>
              <a:p>
                <a:pPr lvl="2"/>
                <a:r>
                  <a:rPr lang="ja-JP" altLang="en-US" dirty="0" smtClean="0">
                    <a:solidFill>
                      <a:srgbClr val="00B050"/>
                    </a:solidFill>
                  </a:rPr>
                  <a:t>析出</a:t>
                </a:r>
                <a:r>
                  <a:rPr lang="ja-JP" altLang="en-US" dirty="0">
                    <a:solidFill>
                      <a:srgbClr val="00B050"/>
                    </a:solidFill>
                  </a:rPr>
                  <a:t>開始時のカソード電流</a:t>
                </a:r>
                <a:r>
                  <a:rPr lang="ja-JP" altLang="en-US" dirty="0" smtClean="0">
                    <a:solidFill>
                      <a:srgbClr val="00B050"/>
                    </a:solidFill>
                  </a:rPr>
                  <a:t>密度</a:t>
                </a:r>
                <a14:m>
                  <m:oMath xmlns:m="http://schemas.openxmlformats.org/officeDocument/2006/math">
                    <m:sSub>
                      <m:sSubPr>
                        <m:ctrlPr>
                          <a:rPr lang="en-US" altLang="ja-JP" i="1">
                            <a:solidFill>
                              <a:srgbClr val="00B050"/>
                            </a:solidFill>
                            <a:latin typeface="Cambria Math" panose="02040503050406030204" pitchFamily="18" charset="0"/>
                          </a:rPr>
                        </m:ctrlPr>
                      </m:sSubPr>
                      <m:e>
                        <m:r>
                          <a:rPr lang="en-US" altLang="ja-JP" i="1">
                            <a:solidFill>
                              <a:srgbClr val="00B050"/>
                            </a:solidFill>
                            <a:latin typeface="Cambria Math" panose="02040503050406030204" pitchFamily="18" charset="0"/>
                          </a:rPr>
                          <m:t>𝑗</m:t>
                        </m:r>
                      </m:e>
                      <m:sub>
                        <m:r>
                          <m:rPr>
                            <m:sty m:val="p"/>
                          </m:rPr>
                          <a:rPr lang="en-US" altLang="ja-JP">
                            <a:solidFill>
                              <a:srgbClr val="00B050"/>
                            </a:solidFill>
                            <a:latin typeface="Cambria Math" panose="02040503050406030204" pitchFamily="18" charset="0"/>
                          </a:rPr>
                          <m:t>catini</m:t>
                        </m:r>
                      </m:sub>
                    </m:sSub>
                  </m:oMath>
                </a14:m>
                <a:r>
                  <a:rPr lang="ja-JP" altLang="en-US" dirty="0" smtClean="0">
                    <a:solidFill>
                      <a:srgbClr val="00B050"/>
                    </a:solidFill>
                  </a:rPr>
                  <a:t>．</a:t>
                </a:r>
                <a:endParaRPr lang="en-US" altLang="ja-JP" dirty="0" smtClean="0">
                  <a:solidFill>
                    <a:srgbClr val="00B050"/>
                  </a:solidFill>
                </a:endParaRPr>
              </a:p>
              <a:p>
                <a:pPr marL="0" indent="0" algn="ctr">
                  <a:buNone/>
                </a:pPr>
                <a:endParaRPr lang="en-US" altLang="ja-JP" sz="2800" dirty="0"/>
              </a:p>
              <a:p>
                <a:pPr marL="0" indent="0" algn="ctr">
                  <a:buNone/>
                </a:pPr>
                <a:endParaRPr kumimoji="1" lang="en-US" altLang="ja-JP" sz="2800" dirty="0" smtClean="0"/>
              </a:p>
              <a:p>
                <a:pPr marL="0" indent="0" algn="ctr">
                  <a:buNone/>
                </a:pPr>
                <a:endParaRPr kumimoji="1" lang="en-US" altLang="ja-JP" sz="700" dirty="0" smtClean="0"/>
              </a:p>
              <a:p>
                <a:pPr marL="0" indent="0" algn="r">
                  <a:buNone/>
                </a:pPr>
                <a:r>
                  <a:rPr lang="ja-JP" altLang="en-US" sz="2000" dirty="0"/>
                  <a:t>ただし，パラメータ</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𝑑</m:t>
                        </m:r>
                      </m:e>
                      <m:sub>
                        <m:r>
                          <a:rPr lang="en-US" altLang="ja-JP" sz="2000" b="0" i="1" smtClean="0">
                            <a:latin typeface="Cambria Math" panose="02040503050406030204" pitchFamily="18" charset="0"/>
                          </a:rPr>
                          <m:t>1</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b="0" i="1" smtClean="0">
                            <a:latin typeface="Cambria Math" panose="02040503050406030204" pitchFamily="18" charset="0"/>
                          </a:rPr>
                          <m:t>𝑑</m:t>
                        </m:r>
                      </m:e>
                      <m:sub>
                        <m:r>
                          <a:rPr lang="en-US" altLang="ja-JP" sz="2000">
                            <a:latin typeface="Cambria Math" panose="02040503050406030204" pitchFamily="18" charset="0"/>
                          </a:rPr>
                          <m:t>2</m:t>
                        </m:r>
                      </m:sub>
                    </m:sSub>
                  </m:oMath>
                </a14:m>
                <a:r>
                  <a:rPr lang="ja-JP" altLang="en-US" sz="2000" dirty="0" smtClean="0">
                    <a:solidFill>
                      <a:schemeClr val="tx1"/>
                    </a:solidFill>
                  </a:rPr>
                  <a:t>は</a:t>
                </a:r>
                <a14:m>
                  <m:oMath xmlns:m="http://schemas.openxmlformats.org/officeDocument/2006/math">
                    <m:acc>
                      <m:accPr>
                        <m:chr m:val="̅"/>
                        <m:ctrlPr>
                          <a:rPr lang="en-US" altLang="ja-JP" sz="2000" i="1" smtClean="0">
                            <a:solidFill>
                              <a:schemeClr val="tx1"/>
                            </a:solidFill>
                            <a:latin typeface="Cambria Math" panose="02040503050406030204" pitchFamily="18" charset="0"/>
                          </a:rPr>
                        </m:ctrlPr>
                      </m:accPr>
                      <m:e>
                        <m:r>
                          <a:rPr lang="en-US" altLang="ja-JP" sz="2000" i="1" smtClean="0">
                            <a:solidFill>
                              <a:schemeClr val="tx1"/>
                            </a:solidFill>
                            <a:latin typeface="Cambria Math" panose="02040503050406030204" pitchFamily="18" charset="0"/>
                          </a:rPr>
                          <m:t>h</m:t>
                        </m:r>
                      </m:e>
                    </m:acc>
                  </m:oMath>
                </a14:m>
                <a:r>
                  <a:rPr lang="ja-JP" altLang="en-US" sz="2000" dirty="0" smtClean="0">
                    <a:solidFill>
                      <a:schemeClr val="tx1"/>
                    </a:solidFill>
                  </a:rPr>
                  <a:t>と</a:t>
                </a:r>
                <a14:m>
                  <m:oMath xmlns:m="http://schemas.openxmlformats.org/officeDocument/2006/math">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𝑗</m:t>
                        </m:r>
                      </m:e>
                      <m:sub>
                        <m:r>
                          <m:rPr>
                            <m:sty m:val="p"/>
                          </m:rPr>
                          <a:rPr lang="en-US" altLang="ja-JP" sz="2000">
                            <a:solidFill>
                              <a:schemeClr val="tx1"/>
                            </a:solidFill>
                            <a:latin typeface="Cambria Math" panose="02040503050406030204" pitchFamily="18" charset="0"/>
                          </a:rPr>
                          <m:t>catini</m:t>
                        </m:r>
                      </m:sub>
                    </m:sSub>
                  </m:oMath>
                </a14:m>
                <a:r>
                  <a:rPr lang="ja-JP" altLang="en-US" sz="2000" dirty="0" smtClean="0">
                    <a:solidFill>
                      <a:schemeClr val="tx1"/>
                    </a:solidFill>
                  </a:rPr>
                  <a:t>の</a:t>
                </a:r>
                <a:r>
                  <a:rPr lang="ja-JP" altLang="en-US" sz="2000" dirty="0"/>
                  <a:t>関数</a:t>
                </a:r>
                <a:r>
                  <a:rPr lang="ja-JP" altLang="en-US" sz="2000" dirty="0" smtClean="0"/>
                  <a:t>．</a:t>
                </a:r>
                <a:endParaRPr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0" y="657226"/>
                <a:ext cx="8630543" cy="5721324"/>
              </a:xfrm>
              <a:blipFill rotWithShape="0">
                <a:blip r:embed="rId2"/>
                <a:stretch>
                  <a:fillRect l="-2542" t="-2345" r="-183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22</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1148338" y="2842935"/>
                <a:ext cx="6847324" cy="1047338"/>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dif</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r>
                            <a:rPr kumimoji="1" lang="en-US" altLang="ja-JP" sz="2400" b="0" i="1" smtClean="0">
                              <a:latin typeface="Cambria Math" panose="02040503050406030204" pitchFamily="18" charset="0"/>
                            </a:rPr>
                            <m:t> , </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h</m:t>
                              </m:r>
                            </m:e>
                          </m:acc>
                          <m:r>
                            <a:rPr kumimoji="1" lang="en-US" altLang="ja-JP" sz="2400" b="0" i="1" smtClean="0">
                              <a:latin typeface="Cambria Math" panose="02040503050406030204" pitchFamily="18" charset="0"/>
                            </a:rPr>
                            <m:t>; </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𝑗</m:t>
                              </m:r>
                            </m:e>
                            <m:sub>
                              <m:r>
                                <m:rPr>
                                  <m:sty m:val="p"/>
                                </m:rPr>
                                <a:rPr kumimoji="1" lang="en-US" altLang="ja-JP" sz="2400" b="0" i="0" smtClean="0">
                                  <a:solidFill>
                                    <a:schemeClr val="tx1"/>
                                  </a:solidFill>
                                  <a:latin typeface="Cambria Math" panose="02040503050406030204" pitchFamily="18" charset="0"/>
                                </a:rPr>
                                <m:t>catini</m:t>
                              </m:r>
                            </m:sub>
                          </m:sSub>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sSup>
                            <m:sSupPr>
                              <m:ctrlPr>
                                <a:rPr kumimoji="1" lang="en-US" altLang="ja-JP" sz="2400" b="0" i="1" smtClean="0">
                                  <a:solidFill>
                                    <a:schemeClr val="tx1"/>
                                  </a:solidFill>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up>
                                          <m:r>
                                            <a:rPr kumimoji="1" lang="en-US" altLang="ja-JP" sz="2400" b="0" i="1" smtClean="0">
                                              <a:latin typeface="Cambria Math" panose="02040503050406030204" pitchFamily="18" charset="0"/>
                                            </a:rPr>
                                            <m:t> </m:t>
                                          </m:r>
                                        </m:sup>
                                      </m:sSubSup>
                                    </m:e>
                                    <m:sup>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𝑑</m:t>
                                          </m:r>
                                        </m:e>
                                        <m:sub>
                                          <m:r>
                                            <a:rPr kumimoji="1" lang="en-US" altLang="ja-JP" sz="2400" b="0" i="1" smtClean="0">
                                              <a:solidFill>
                                                <a:schemeClr val="tx1"/>
                                              </a:solidFill>
                                              <a:latin typeface="Cambria Math" panose="02040503050406030204" pitchFamily="18" charset="0"/>
                                            </a:rPr>
                                            <m:t>2</m:t>
                                          </m:r>
                                        </m:sub>
                                      </m:sSub>
                                    </m:sup>
                                  </m:sSup>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𝑑</m:t>
                                      </m:r>
                                    </m:e>
                                    <m:sub>
                                      <m:r>
                                        <a:rPr kumimoji="1" lang="en-US" altLang="ja-JP" sz="2400" b="0" i="1" smtClean="0">
                                          <a:latin typeface="Cambria Math" panose="02040503050406030204" pitchFamily="18" charset="0"/>
                                        </a:rPr>
                                        <m:t>1</m:t>
                                      </m:r>
                                    </m:sub>
                                  </m:sSub>
                                </m:e>
                              </m:d>
                            </m:e>
                            <m:sup>
                              <m:f>
                                <m:fPr>
                                  <m:ctrlPr>
                                    <a:rPr lang="en-US" altLang="ja-JP" sz="2400" b="0" i="1" smtClean="0">
                                      <a:solidFill>
                                        <a:schemeClr val="tx1"/>
                                      </a:solidFill>
                                      <a:latin typeface="Cambria Math" panose="02040503050406030204" pitchFamily="18" charset="0"/>
                                    </a:rPr>
                                  </m:ctrlPr>
                                </m:fPr>
                                <m:num>
                                  <m:r>
                                    <a:rPr lang="en-US" altLang="ja-JP" sz="2400" b="0" i="1" smtClean="0">
                                      <a:solidFill>
                                        <a:schemeClr val="tx1"/>
                                      </a:solidFill>
                                      <a:latin typeface="Cambria Math" panose="02040503050406030204" pitchFamily="18" charset="0"/>
                                    </a:rPr>
                                    <m:t>1</m:t>
                                  </m:r>
                                </m:num>
                                <m:den>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𝑑</m:t>
                                      </m:r>
                                    </m:e>
                                    <m:sub>
                                      <m:r>
                                        <a:rPr lang="en-US" altLang="ja-JP" sz="2400" b="0" i="1" smtClean="0">
                                          <a:solidFill>
                                            <a:schemeClr val="tx1"/>
                                          </a:solidFill>
                                          <a:latin typeface="Cambria Math" panose="02040503050406030204" pitchFamily="18" charset="0"/>
                                        </a:rPr>
                                        <m:t>2</m:t>
                                      </m:r>
                                    </m:sub>
                                  </m:sSub>
                                </m:den>
                              </m:f>
                            </m:sup>
                          </m:sSup>
                          <m:r>
                            <a:rPr lang="en-US" altLang="ja-JP" sz="2400" b="0" i="1" smtClean="0">
                              <a:solidFill>
                                <a:schemeClr val="tx1"/>
                              </a:solidFill>
                              <a:latin typeface="Cambria Math" panose="02040503050406030204" pitchFamily="18" charset="0"/>
                            </a:rPr>
                            <m:t> −</m:t>
                          </m:r>
                          <m:sSubSup>
                            <m:sSubSupPr>
                              <m:ctrlPr>
                                <a:rPr lang="en-US" altLang="ja-JP" sz="2400" b="0" i="1" smtClean="0">
                                  <a:solidFill>
                                    <a:schemeClr val="tx1"/>
                                  </a:solidFill>
                                  <a:latin typeface="Cambria Math" panose="02040503050406030204" pitchFamily="18" charset="0"/>
                                </a:rPr>
                              </m:ctrlPr>
                            </m:sSubSupPr>
                            <m:e>
                              <m:r>
                                <a:rPr lang="en-US" altLang="ja-JP" sz="2400" b="0" i="1" smtClean="0">
                                  <a:solidFill>
                                    <a:schemeClr val="tx1"/>
                                  </a:solidFill>
                                  <a:latin typeface="Cambria Math" panose="02040503050406030204" pitchFamily="18" charset="0"/>
                                </a:rPr>
                                <m:t>𝑑</m:t>
                              </m:r>
                            </m:e>
                            <m:sub>
                              <m:r>
                                <a:rPr lang="en-US" altLang="ja-JP" sz="2400" b="0" i="1" smtClean="0">
                                  <a:solidFill>
                                    <a:schemeClr val="tx1"/>
                                  </a:solidFill>
                                  <a:latin typeface="Cambria Math" panose="02040503050406030204" pitchFamily="18" charset="0"/>
                                </a:rPr>
                                <m:t>1</m:t>
                              </m:r>
                            </m:sub>
                            <m:sup>
                              <m:f>
                                <m:fPr>
                                  <m:ctrlPr>
                                    <a:rPr lang="en-US" altLang="ja-JP" sz="2400" b="0" i="1" smtClean="0">
                                      <a:solidFill>
                                        <a:schemeClr val="tx1"/>
                                      </a:solidFill>
                                      <a:latin typeface="Cambria Math" panose="02040503050406030204" pitchFamily="18" charset="0"/>
                                    </a:rPr>
                                  </m:ctrlPr>
                                </m:fPr>
                                <m:num>
                                  <m:r>
                                    <a:rPr lang="en-US" altLang="ja-JP" sz="2400" b="0" i="1" smtClean="0">
                                      <a:solidFill>
                                        <a:schemeClr val="tx1"/>
                                      </a:solidFill>
                                      <a:latin typeface="Cambria Math" panose="02040503050406030204" pitchFamily="18" charset="0"/>
                                    </a:rPr>
                                    <m:t>1</m:t>
                                  </m:r>
                                </m:num>
                                <m:den>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𝑑</m:t>
                                      </m:r>
                                    </m:e>
                                    <m:sub>
                                      <m:r>
                                        <a:rPr lang="en-US" altLang="ja-JP" sz="2400" b="0" i="1" smtClean="0">
                                          <a:solidFill>
                                            <a:schemeClr val="tx1"/>
                                          </a:solidFill>
                                          <a:latin typeface="Cambria Math" panose="02040503050406030204" pitchFamily="18" charset="0"/>
                                        </a:rPr>
                                        <m:t>2</m:t>
                                      </m:r>
                                    </m:sub>
                                  </m:sSub>
                                </m:den>
                              </m:f>
                            </m:sup>
                          </m:sSubSup>
                        </m:e>
                      </m:d>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148338" y="2842935"/>
                <a:ext cx="6847324" cy="1047338"/>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51520" y="4537875"/>
                <a:ext cx="5863913" cy="1577804"/>
              </a:xfrm>
              <a:prstGeom prst="rect">
                <a:avLst/>
              </a:prstGeom>
              <a:noFill/>
            </p:spPr>
            <p:txBody>
              <a:bodyPr wrap="none" rtlCol="0">
                <a:spAutoFit/>
              </a:bodyPr>
              <a:lstStyle/>
              <a:p>
                <a:pPr marL="342900" indent="-342900">
                  <a:buFont typeface="Wingdings" panose="05000000000000000000" pitchFamily="2" charset="2"/>
                  <a:buChar char="n"/>
                </a:pPr>
                <a:r>
                  <a:rPr lang="ja-JP" altLang="en-US" sz="2400" dirty="0" smtClean="0"/>
                  <a:t>実験より求めた実験式．</a:t>
                </a:r>
                <a:endParaRPr lang="en-US" altLang="ja-JP" sz="2400" dirty="0" smtClean="0"/>
              </a:p>
              <a:p>
                <a:pPr marL="342900" indent="-342900">
                  <a:buFont typeface="Wingdings" panose="05000000000000000000" pitchFamily="2" charset="2"/>
                  <a:buChar char="n"/>
                </a:pPr>
                <a:r>
                  <a:rPr lang="ja-JP" altLang="en-US" sz="2400" dirty="0" smtClean="0"/>
                  <a:t>従来モデルを少々改良．</a:t>
                </a:r>
                <a:endParaRPr lang="en-US" altLang="ja-JP" sz="2400" dirty="0"/>
              </a:p>
              <a:p>
                <a:pPr marL="800100" lvl="1" indent="-342900">
                  <a:buFont typeface="Arial" panose="020B0604020202020204" pitchFamily="34" charset="0"/>
                  <a:buChar char="•"/>
                </a:pPr>
                <a:r>
                  <a:rPr lang="ja-JP" altLang="en-US" sz="2400" dirty="0" smtClean="0"/>
                  <a:t>膜</a:t>
                </a:r>
                <a:r>
                  <a:rPr lang="ja-JP" altLang="en-US" sz="2400" dirty="0"/>
                  <a:t>厚</a:t>
                </a:r>
                <a14:m>
                  <m:oMath xmlns:m="http://schemas.openxmlformats.org/officeDocument/2006/math">
                    <m:r>
                      <a:rPr lang="en-US" altLang="ja-JP" sz="2400" i="1">
                        <a:latin typeface="Cambria Math" panose="02040503050406030204" pitchFamily="18" charset="0"/>
                      </a:rPr>
                      <m:t>h</m:t>
                    </m:r>
                  </m:oMath>
                </a14:m>
                <a:r>
                  <a:rPr lang="ja-JP" altLang="en-US" sz="2400" dirty="0" smtClean="0"/>
                  <a:t>を</a:t>
                </a:r>
                <a:r>
                  <a:rPr lang="ja-JP" altLang="en-US" sz="2400" dirty="0" smtClean="0">
                    <a:solidFill>
                      <a:srgbClr val="0000FF"/>
                    </a:solidFill>
                  </a:rPr>
                  <a:t>仮想</a:t>
                </a:r>
                <a:r>
                  <a:rPr lang="ja-JP" altLang="en-US" sz="2400" dirty="0">
                    <a:solidFill>
                      <a:srgbClr val="0000FF"/>
                    </a:solidFill>
                  </a:rPr>
                  <a:t>膜厚</a:t>
                </a:r>
                <a14:m>
                  <m:oMath xmlns:m="http://schemas.openxmlformats.org/officeDocument/2006/math">
                    <m:acc>
                      <m:accPr>
                        <m:chr m:val="̅"/>
                        <m:ctrlPr>
                          <a:rPr lang="ja-JP" altLang="en-US" sz="2400" i="1">
                            <a:solidFill>
                              <a:srgbClr val="0000FF"/>
                            </a:solidFill>
                            <a:latin typeface="Cambria Math" panose="02040503050406030204" pitchFamily="18" charset="0"/>
                          </a:rPr>
                        </m:ctrlPr>
                      </m:accPr>
                      <m:e>
                        <m:r>
                          <a:rPr lang="en-US" altLang="ja-JP" sz="2400" i="1">
                            <a:solidFill>
                              <a:srgbClr val="0000FF"/>
                            </a:solidFill>
                            <a:latin typeface="Cambria Math" panose="02040503050406030204" pitchFamily="18" charset="0"/>
                          </a:rPr>
                          <m:t>h</m:t>
                        </m:r>
                      </m:e>
                    </m:acc>
                  </m:oMath>
                </a14:m>
                <a:r>
                  <a:rPr lang="ja-JP" altLang="en-US" sz="2400" dirty="0" smtClean="0"/>
                  <a:t>に変更</a:t>
                </a:r>
                <a:endParaRPr lang="en-US" altLang="ja-JP" sz="2400" dirty="0" smtClean="0"/>
              </a:p>
              <a:p>
                <a:pPr marL="800100" lvl="1" indent="-342900">
                  <a:buFont typeface="Arial" panose="020B0604020202020204" pitchFamily="34" charset="0"/>
                  <a:buChar char="•"/>
                </a:pPr>
                <a:r>
                  <a:rPr lang="ja-JP" altLang="en-US" sz="2400" dirty="0"/>
                  <a:t>パラメータ</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𝑑</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𝑑</m:t>
                        </m:r>
                      </m:e>
                      <m:sub>
                        <m:r>
                          <a:rPr lang="en-US" altLang="ja-JP" sz="2400">
                            <a:latin typeface="Cambria Math" panose="02040503050406030204" pitchFamily="18" charset="0"/>
                          </a:rPr>
                          <m:t>2</m:t>
                        </m:r>
                      </m:sub>
                    </m:sSub>
                  </m:oMath>
                </a14:m>
                <a:r>
                  <a:rPr lang="ja-JP" altLang="en-US" sz="2400" dirty="0" smtClean="0"/>
                  <a:t>の引数に</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m:rPr>
                            <m:sty m:val="p"/>
                          </m:rPr>
                          <a:rPr lang="en-US" altLang="ja-JP" sz="2400">
                            <a:latin typeface="Cambria Math" panose="02040503050406030204" pitchFamily="18" charset="0"/>
                          </a:rPr>
                          <m:t>catini</m:t>
                        </m:r>
                      </m:sub>
                    </m:sSub>
                  </m:oMath>
                </a14:m>
                <a:r>
                  <a:rPr lang="ja-JP" altLang="en-US" sz="2400" dirty="0" smtClean="0"/>
                  <a:t>を追加</a:t>
                </a:r>
                <a:endParaRPr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51520" y="4537875"/>
                <a:ext cx="5863913" cy="1577804"/>
              </a:xfrm>
              <a:prstGeom prst="rect">
                <a:avLst/>
              </a:prstGeom>
              <a:blipFill rotWithShape="0">
                <a:blip r:embed="rId4"/>
                <a:stretch>
                  <a:fillRect l="-1351" t="-3089" r="-520" b="-73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08187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l="22807" t="12399" r="3468" b="16739"/>
          <a:stretch/>
        </p:blipFill>
        <p:spPr>
          <a:xfrm>
            <a:off x="2395384" y="1394242"/>
            <a:ext cx="5685935" cy="3399448"/>
          </a:xfrm>
          <a:prstGeom prst="rect">
            <a:avLst/>
          </a:prstGeom>
        </p:spPr>
      </p:pic>
      <p:sp>
        <p:nvSpPr>
          <p:cNvPr id="2" name="タイトル 1"/>
          <p:cNvSpPr>
            <a:spLocks noGrp="1"/>
          </p:cNvSpPr>
          <p:nvPr>
            <p:ph type="title"/>
          </p:nvPr>
        </p:nvSpPr>
        <p:spPr/>
        <p:txBody>
          <a:bodyPr/>
          <a:lstStyle/>
          <a:p>
            <a:r>
              <a:rPr kumimoji="1" lang="ja-JP" altLang="en-US" dirty="0" smtClean="0"/>
              <a:t>提案する</a:t>
            </a:r>
            <a:r>
              <a:rPr kumimoji="1" lang="ja-JP" altLang="en-US" dirty="0" smtClean="0">
                <a:solidFill>
                  <a:schemeClr val="accent6"/>
                </a:solidFill>
              </a:rPr>
              <a:t>塗膜析出モデル</a:t>
            </a:r>
            <a:endParaRPr kumimoji="1" lang="ja-JP" altLang="en-US" dirty="0"/>
          </a:p>
        </p:txBody>
      </p:sp>
      <p:sp>
        <p:nvSpPr>
          <p:cNvPr id="6" name="コンテンツ プレースホルダー 5"/>
          <p:cNvSpPr>
            <a:spLocks noGrp="1"/>
          </p:cNvSpPr>
          <p:nvPr>
            <p:ph idx="1"/>
          </p:nvPr>
        </p:nvSpPr>
        <p:spPr/>
        <p:txBody>
          <a:bodyPr/>
          <a:lstStyle/>
          <a:p>
            <a:pPr marL="0" indent="0">
              <a:buNone/>
            </a:pPr>
            <a:r>
              <a:rPr kumimoji="1" lang="ja-JP" altLang="en-US" sz="2800" b="1" i="1" u="sng" dirty="0" smtClean="0">
                <a:effectLst>
                  <a:outerShdw blurRad="38100" dist="38100" dir="2700000" algn="tl">
                    <a:srgbClr val="000000">
                      <a:alpha val="43137"/>
                    </a:srgbClr>
                  </a:outerShdw>
                </a:effectLst>
              </a:rPr>
              <a:t>パラメータ同定結果</a:t>
            </a:r>
            <a:endParaRPr kumimoji="1" lang="en-US" altLang="ja-JP" b="1" i="1" u="sng" dirty="0" smtClean="0">
              <a:effectLst>
                <a:outerShdw blurRad="38100" dist="38100" dir="2700000" algn="tl">
                  <a:srgbClr val="000000">
                    <a:alpha val="43137"/>
                  </a:srgbClr>
                </a:outerShdw>
              </a:effectLst>
            </a:endParaRPr>
          </a:p>
          <a:p>
            <a:pPr marL="0" indent="0">
              <a:buNone/>
            </a:pPr>
            <a:r>
              <a:rPr lang="ja-JP" altLang="en-US" sz="2000" dirty="0"/>
              <a:t>一枚板電着実験のデータよりフィッテングし，パラメータを同定した．</a:t>
            </a:r>
          </a:p>
          <a:p>
            <a:pPr marL="0" indent="0">
              <a:buNone/>
            </a:pPr>
            <a:endParaRPr kumimoji="1" lang="ja-JP" altLang="en-US" sz="20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23</a:t>
            </a:fld>
            <a:endParaRPr lang="ja-JP" altLang="en-US" dirty="0"/>
          </a:p>
        </p:txBody>
      </p:sp>
      <p:grpSp>
        <p:nvGrpSpPr>
          <p:cNvPr id="12" name="グループ化 11"/>
          <p:cNvGrpSpPr/>
          <p:nvPr/>
        </p:nvGrpSpPr>
        <p:grpSpPr>
          <a:xfrm>
            <a:off x="527222" y="1650680"/>
            <a:ext cx="7396387" cy="3299895"/>
            <a:chOff x="1304776" y="1235097"/>
            <a:chExt cx="7396387" cy="3299895"/>
          </a:xfrm>
        </p:grpSpPr>
        <p:sp>
          <p:nvSpPr>
            <p:cNvPr id="7" name="テキスト ボックス 6"/>
            <p:cNvSpPr txBox="1"/>
            <p:nvPr/>
          </p:nvSpPr>
          <p:spPr>
            <a:xfrm>
              <a:off x="2663563" y="1235097"/>
              <a:ext cx="738664" cy="1169551"/>
            </a:xfrm>
            <a:prstGeom prst="rect">
              <a:avLst/>
            </a:prstGeom>
            <a:noFill/>
          </p:spPr>
          <p:txBody>
            <a:bodyPr vert="eaVert" wrap="none" rtlCol="0">
              <a:spAutoFit/>
            </a:bodyPr>
            <a:lstStyle/>
            <a:p>
              <a:r>
                <a:rPr kumimoji="1" lang="ja-JP" altLang="en-US" dirty="0" smtClean="0"/>
                <a:t>拡散消費</a:t>
              </a:r>
              <a:r>
                <a:rPr kumimoji="1" lang="en-US" altLang="ja-JP" dirty="0" smtClean="0"/>
                <a:t/>
              </a:r>
              <a:br>
                <a:rPr kumimoji="1" lang="en-US" altLang="ja-JP" dirty="0" smtClean="0"/>
              </a:br>
              <a:r>
                <a:rPr kumimoji="1" lang="ja-JP" altLang="en-US" dirty="0" smtClean="0"/>
                <a:t>電流密度，</a:t>
              </a:r>
              <a:endParaRPr kumimoji="1" lang="ja-JP" altLang="en-US" dirty="0"/>
            </a:p>
          </p:txBody>
        </p:sp>
        <mc:AlternateContent xmlns:mc="http://schemas.openxmlformats.org/markup-compatibility/2006" xmlns:a14="http://schemas.microsoft.com/office/drawing/2010/main">
          <mc:Choice Requires="a14">
            <p:sp>
              <p:nvSpPr>
                <p:cNvPr id="8" name="テキスト ボックス 7"/>
                <p:cNvSpPr txBox="1"/>
                <p:nvPr/>
              </p:nvSpPr>
              <p:spPr>
                <a:xfrm>
                  <a:off x="3229232" y="3605570"/>
                  <a:ext cx="6988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oMath>
                    </m:oMathPara>
                  </a14:m>
                  <a:r>
                    <a:rPr kumimoji="1" lang="en-US" altLang="ja-JP" dirty="0" smtClean="0"/>
                    <a:t/>
                  </a:r>
                  <a:br>
                    <a:rPr kumimoji="1" lang="en-US" altLang="ja-JP" dirty="0" smtClean="0"/>
                  </a:br>
                  <a:r>
                    <a:rPr kumimoji="1" lang="en-US" altLang="ja-JP" dirty="0" smtClean="0"/>
                    <a:t>(</a:t>
                  </a:r>
                  <a14:m>
                    <m:oMath xmlns:m="http://schemas.openxmlformats.org/officeDocument/2006/math">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a14:m>
                  <a:r>
                    <a:rPr kumimoji="1" lang="en-US" altLang="ja-JP" dirty="0" smtClean="0"/>
                    <a:t>)</a:t>
                  </a:r>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229232" y="3605570"/>
                  <a:ext cx="698846" cy="553998"/>
                </a:xfrm>
                <a:prstGeom prst="rect">
                  <a:avLst/>
                </a:prstGeom>
                <a:blipFill rotWithShape="0">
                  <a:blip r:embed="rId3"/>
                  <a:stretch>
                    <a:fillRect l="-20870" r="-20000" b="-219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2703381" y="2286335"/>
                  <a:ext cx="6988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dif</m:t>
                            </m:r>
                          </m:sub>
                        </m:sSub>
                      </m:oMath>
                    </m:oMathPara>
                  </a14:m>
                  <a:r>
                    <a:rPr kumimoji="1" lang="en-US" altLang="ja-JP" b="0" dirty="0" smtClean="0"/>
                    <a:t/>
                  </a:r>
                  <a:br>
                    <a:rPr kumimoji="1" lang="en-US" altLang="ja-JP" b="0" dirty="0" smtClean="0"/>
                  </a:br>
                  <a:r>
                    <a:rPr kumimoji="1" lang="en-US" altLang="ja-JP" b="0" dirty="0" smtClean="0"/>
                    <a:t>(</a:t>
                  </a:r>
                  <a14:m>
                    <m:oMath xmlns:m="http://schemas.openxmlformats.org/officeDocument/2006/math">
                      <m:r>
                        <m:rPr>
                          <m:sty m:val="p"/>
                        </m:rPr>
                        <a:rPr kumimoji="1" lang="en-US" altLang="ja-JP" b="0" i="0" smtClean="0">
                          <a:latin typeface="Cambria Math" panose="02040503050406030204" pitchFamily="18" charset="0"/>
                        </a:rPr>
                        <m:t>A</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1" smtClean="0">
                              <a:latin typeface="Cambria Math" panose="02040503050406030204" pitchFamily="18" charset="0"/>
                            </a:rPr>
                            <m:t>2</m:t>
                          </m:r>
                        </m:sup>
                      </m:sSup>
                    </m:oMath>
                  </a14:m>
                  <a:r>
                    <a:rPr kumimoji="1" lang="en-US" altLang="ja-JP" dirty="0" smtClean="0"/>
                    <a:t>)</a:t>
                  </a:r>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703381" y="2286335"/>
                  <a:ext cx="698846" cy="553998"/>
                </a:xfrm>
                <a:prstGeom prst="rect">
                  <a:avLst/>
                </a:prstGeom>
                <a:blipFill rotWithShape="0">
                  <a:blip r:embed="rId4"/>
                  <a:stretch>
                    <a:fillRect l="-21053" r="-21053" b="-23077"/>
                  </a:stretch>
                </a:blipFill>
              </p:spPr>
              <p:txBody>
                <a:bodyPr/>
                <a:lstStyle/>
                <a:p>
                  <a:r>
                    <a:rPr lang="ja-JP" altLang="en-US">
                      <a:noFill/>
                    </a:rPr>
                    <a:t> </a:t>
                  </a:r>
                </a:p>
              </p:txBody>
            </p:sp>
          </mc:Fallback>
        </mc:AlternateContent>
        <p:sp>
          <p:nvSpPr>
            <p:cNvPr id="10" name="テキスト ボックス 9"/>
            <p:cNvSpPr txBox="1"/>
            <p:nvPr/>
          </p:nvSpPr>
          <p:spPr>
            <a:xfrm>
              <a:off x="1304776" y="3625416"/>
              <a:ext cx="2023311" cy="369332"/>
            </a:xfrm>
            <a:prstGeom prst="rect">
              <a:avLst/>
            </a:prstGeom>
            <a:noFill/>
          </p:spPr>
          <p:txBody>
            <a:bodyPr wrap="none" rtlCol="0">
              <a:spAutoFit/>
            </a:bodyPr>
            <a:lstStyle/>
            <a:p>
              <a:r>
                <a:rPr lang="ja-JP" altLang="en-US" dirty="0" smtClean="0"/>
                <a:t>カソード電流密度，</a:t>
              </a:r>
              <a:endParaRPr kumimoji="1" lang="ja-JP" altLang="en-US"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6795705" y="4159568"/>
                  <a:ext cx="1905458" cy="375424"/>
                </a:xfrm>
                <a:prstGeom prst="rect">
                  <a:avLst/>
                </a:prstGeom>
                <a:noFill/>
              </p:spPr>
              <p:txBody>
                <a:bodyPr wrap="none" rtlCol="0">
                  <a:spAutoFit/>
                </a:bodyPr>
                <a:lstStyle/>
                <a:p>
                  <a:pPr algn="ctr"/>
                  <a:r>
                    <a:rPr kumimoji="1" lang="ja-JP" altLang="en-US" dirty="0" smtClean="0"/>
                    <a:t>仮想膜厚</a:t>
                  </a:r>
                  <a:r>
                    <a:rPr lang="ja-JP" altLang="en-US" dirty="0" smtClean="0"/>
                    <a:t>，</a:t>
                  </a:r>
                  <a14:m>
                    <m:oMath xmlns:m="http://schemas.openxmlformats.org/officeDocument/2006/math">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h</m:t>
                          </m:r>
                        </m:e>
                      </m:acc>
                      <m:r>
                        <a:rPr kumimoji="1" lang="en-US" altLang="ja-JP" b="0" i="1" smtClean="0">
                          <a:latin typeface="Cambria Math" panose="02040503050406030204" pitchFamily="18" charset="0"/>
                        </a:rPr>
                        <m:t> </m:t>
                      </m:r>
                    </m:oMath>
                  </a14:m>
                  <a:r>
                    <a:rPr kumimoji="1" lang="en-US" altLang="ja-JP" dirty="0" smtClean="0"/>
                    <a:t>(</a:t>
                  </a:r>
                  <a14:m>
                    <m:oMath xmlns:m="http://schemas.openxmlformats.org/officeDocument/2006/math">
                      <m:r>
                        <m:rPr>
                          <m:sty m:val="p"/>
                        </m:rPr>
                        <a:rPr kumimoji="1" lang="en-US" altLang="ja-JP" b="0" i="0" dirty="0" smtClean="0">
                          <a:latin typeface="Cambria Math" panose="02040503050406030204" pitchFamily="18" charset="0"/>
                        </a:rPr>
                        <m:t>μm</m:t>
                      </m:r>
                    </m:oMath>
                  </a14:m>
                  <a:r>
                    <a:rPr kumimoji="1" lang="en-US" altLang="ja-JP" dirty="0" smtClean="0"/>
                    <a:t>)</a:t>
                  </a:r>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795705" y="4159568"/>
                  <a:ext cx="1905458" cy="375424"/>
                </a:xfrm>
                <a:prstGeom prst="rect">
                  <a:avLst/>
                </a:prstGeom>
                <a:blipFill rotWithShape="0">
                  <a:blip r:embed="rId5"/>
                  <a:stretch>
                    <a:fillRect l="-2556" t="-11475" r="-2875" b="-22951"/>
                  </a:stretch>
                </a:blipFill>
              </p:spPr>
              <p:txBody>
                <a:bodyPr/>
                <a:lstStyle/>
                <a:p>
                  <a:r>
                    <a:rPr lang="ja-JP" altLang="en-US">
                      <a:noFill/>
                    </a:rPr>
                    <a:t> </a:t>
                  </a:r>
                </a:p>
              </p:txBody>
            </p:sp>
          </mc:Fallback>
        </mc:AlternateContent>
      </p:grpSp>
      <p:sp>
        <p:nvSpPr>
          <p:cNvPr id="13" name="テキスト ボックス 12"/>
          <p:cNvSpPr txBox="1"/>
          <p:nvPr/>
        </p:nvSpPr>
        <p:spPr>
          <a:xfrm>
            <a:off x="396570" y="4938601"/>
            <a:ext cx="8635697" cy="1354217"/>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膜厚が大きいほど拡散消費電流密度が小さいこと</a:t>
            </a:r>
            <a:endParaRPr kumimoji="1" lang="en-US" altLang="ja-JP" sz="2400" dirty="0" smtClean="0"/>
          </a:p>
          <a:p>
            <a:pPr marL="342900" indent="-342900">
              <a:buFont typeface="Arial" panose="020B0604020202020204" pitchFamily="34" charset="0"/>
              <a:buChar char="•"/>
            </a:pPr>
            <a:r>
              <a:rPr lang="ja-JP" altLang="en-US" sz="2400" dirty="0" smtClean="0"/>
              <a:t>カソード電流密度が大きいほど拡散消費電流密度が大きいこと</a:t>
            </a:r>
            <a:endParaRPr lang="en-US" altLang="ja-JP" sz="2400" dirty="0" smtClean="0"/>
          </a:p>
          <a:p>
            <a:r>
              <a:rPr lang="ja-JP" altLang="en-US" sz="1000" dirty="0" smtClean="0"/>
              <a:t>　</a:t>
            </a:r>
            <a:endParaRPr lang="en-US" altLang="ja-JP" sz="2400" dirty="0" smtClean="0"/>
          </a:p>
          <a:p>
            <a:r>
              <a:rPr kumimoji="1" lang="ja-JP" altLang="en-US" sz="2400" smtClean="0"/>
              <a:t>を</a:t>
            </a:r>
            <a:r>
              <a:rPr kumimoji="1" lang="ja-JP" altLang="en-US" sz="2400" dirty="0" smtClean="0"/>
              <a:t>表現できている．</a:t>
            </a:r>
            <a:endParaRPr kumimoji="1" lang="ja-JP" altLang="en-US" sz="2400" dirty="0"/>
          </a:p>
        </p:txBody>
      </p:sp>
      <mc:AlternateContent xmlns:mc="http://schemas.openxmlformats.org/markup-compatibility/2006" xmlns:a14="http://schemas.microsoft.com/office/drawing/2010/main">
        <mc:Choice Requires="a14">
          <p:sp>
            <p:nvSpPr>
              <p:cNvPr id="15" name="正方形/長方形 14"/>
              <p:cNvSpPr/>
              <p:nvPr/>
            </p:nvSpPr>
            <p:spPr>
              <a:xfrm>
                <a:off x="6899876" y="1551826"/>
                <a:ext cx="2270686"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𝑗</m:t>
                          </m:r>
                        </m:e>
                        <m:sub>
                          <m:r>
                            <m:rPr>
                              <m:sty m:val="p"/>
                            </m:rPr>
                            <a:rPr lang="en-US" altLang="ja-JP" sz="2000">
                              <a:solidFill>
                                <a:srgbClr val="FF0000"/>
                              </a:solidFill>
                              <a:latin typeface="Cambria Math" panose="02040503050406030204" pitchFamily="18" charset="0"/>
                            </a:rPr>
                            <m:t>dif</m:t>
                          </m:r>
                        </m:sub>
                      </m:sSub>
                      <m:d>
                        <m:dPr>
                          <m:ctrlPr>
                            <a:rPr lang="en-US" altLang="ja-JP" sz="2000" i="1">
                              <a:solidFill>
                                <a:srgbClr val="FF0000"/>
                              </a:solidFill>
                              <a:latin typeface="Cambria Math" panose="02040503050406030204" pitchFamily="18" charset="0"/>
                            </a:rPr>
                          </m:ctrlPr>
                        </m:dP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𝑗</m:t>
                              </m:r>
                            </m:e>
                            <m:sub>
                              <m:r>
                                <m:rPr>
                                  <m:sty m:val="p"/>
                                </m:rPr>
                                <a:rPr lang="en-US" altLang="ja-JP" sz="2000">
                                  <a:solidFill>
                                    <a:srgbClr val="FF0000"/>
                                  </a:solidFill>
                                  <a:latin typeface="Cambria Math" panose="02040503050406030204" pitchFamily="18" charset="0"/>
                                </a:rPr>
                                <m:t>cat</m:t>
                              </m:r>
                            </m:sub>
                          </m:sSub>
                          <m:r>
                            <a:rPr lang="en-US" altLang="ja-JP" sz="2000" i="1">
                              <a:solidFill>
                                <a:srgbClr val="FF0000"/>
                              </a:solidFill>
                              <a:latin typeface="Cambria Math" panose="02040503050406030204" pitchFamily="18" charset="0"/>
                            </a:rPr>
                            <m:t> , </m:t>
                          </m:r>
                          <m:acc>
                            <m:accPr>
                              <m:chr m:val="̅"/>
                              <m:ctrlPr>
                                <a:rPr lang="en-US" altLang="ja-JP" sz="2000" i="1" smtClean="0">
                                  <a:solidFill>
                                    <a:srgbClr val="FF0000"/>
                                  </a:solidFill>
                                  <a:latin typeface="Cambria Math" panose="02040503050406030204" pitchFamily="18" charset="0"/>
                                </a:rPr>
                              </m:ctrlPr>
                            </m:accPr>
                            <m:e>
                              <m:r>
                                <a:rPr lang="en-US" altLang="ja-JP" sz="2000" i="1">
                                  <a:solidFill>
                                    <a:srgbClr val="FF0000"/>
                                  </a:solidFill>
                                  <a:latin typeface="Cambria Math" panose="02040503050406030204" pitchFamily="18" charset="0"/>
                                </a:rPr>
                                <m:t>h</m:t>
                              </m:r>
                            </m:e>
                          </m:acc>
                          <m:r>
                            <a:rPr lang="en-US" altLang="ja-JP" sz="2000" i="1" smtClean="0">
                              <a:solidFill>
                                <a:srgbClr val="FF0000"/>
                              </a:solidFill>
                              <a:latin typeface="Cambria Math" panose="02040503050406030204" pitchFamily="18" charset="0"/>
                            </a:rPr>
                            <m:t>; </m:t>
                          </m:r>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𝑗</m:t>
                              </m:r>
                            </m:e>
                            <m:sub>
                              <m:r>
                                <m:rPr>
                                  <m:sty m:val="p"/>
                                </m:rPr>
                                <a:rPr lang="en-US" altLang="ja-JP" sz="2000">
                                  <a:solidFill>
                                    <a:srgbClr val="FF0000"/>
                                  </a:solidFill>
                                  <a:latin typeface="Cambria Math" panose="02040503050406030204" pitchFamily="18" charset="0"/>
                                </a:rPr>
                                <m:t>catini</m:t>
                              </m:r>
                            </m:sub>
                          </m:sSub>
                        </m:e>
                      </m:d>
                    </m:oMath>
                  </m:oMathPara>
                </a14:m>
                <a:endParaRPr lang="ja-JP" altLang="en-US" sz="2000" dirty="0">
                  <a:solidFill>
                    <a:srgbClr val="FF0000"/>
                  </a:solidFill>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6899876" y="1551826"/>
                <a:ext cx="2270686" cy="439736"/>
              </a:xfrm>
              <a:prstGeom prst="rect">
                <a:avLst/>
              </a:prstGeom>
              <a:blipFill rotWithShape="0">
                <a:blip r:embed="rId6"/>
                <a:stretch>
                  <a:fillRect b="-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88483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nchor="ctr"/>
          <a:lstStyle/>
          <a:p>
            <a:pPr marL="0" indent="0" algn="ctr">
              <a:buNone/>
            </a:pPr>
            <a:r>
              <a:rPr lang="ja-JP" altLang="en-US" sz="4400" dirty="0" smtClean="0"/>
              <a:t>検証</a:t>
            </a:r>
            <a:endParaRPr lang="en-US" altLang="ja-JP" sz="4000" dirty="0"/>
          </a:p>
          <a:p>
            <a:pPr marL="0" indent="0" algn="ctr">
              <a:buNone/>
            </a:pP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24</a:t>
            </a:fld>
            <a:endParaRPr lang="ja-JP" altLang="en-US" dirty="0"/>
          </a:p>
        </p:txBody>
      </p:sp>
      <p:sp>
        <p:nvSpPr>
          <p:cNvPr id="5" name="テキスト ボックス 4"/>
          <p:cNvSpPr txBox="1"/>
          <p:nvPr/>
        </p:nvSpPr>
        <p:spPr>
          <a:xfrm>
            <a:off x="2030278" y="3898792"/>
            <a:ext cx="5083443" cy="646331"/>
          </a:xfrm>
          <a:prstGeom prst="rect">
            <a:avLst/>
          </a:prstGeom>
          <a:solidFill>
            <a:schemeClr val="bg1"/>
          </a:solidFill>
          <a:ln>
            <a:solidFill>
              <a:schemeClr val="tx1"/>
            </a:solidFill>
          </a:ln>
        </p:spPr>
        <p:txBody>
          <a:bodyPr wrap="none" rtlCol="0">
            <a:spAutoFit/>
          </a:bodyPr>
          <a:lstStyle/>
          <a:p>
            <a:pPr algn="ctr"/>
            <a:r>
              <a:rPr kumimoji="1" lang="ja-JP" altLang="en-US" dirty="0" smtClean="0"/>
              <a:t>実験の都合上，前回と異なる塗料を用いたため，</a:t>
            </a:r>
            <a:endParaRPr kumimoji="1" lang="en-US" altLang="ja-JP" dirty="0" smtClean="0"/>
          </a:p>
          <a:p>
            <a:pPr algn="ctr"/>
            <a:r>
              <a:rPr lang="ja-JP" altLang="en-US" dirty="0" smtClean="0"/>
              <a:t>従来法と直接</a:t>
            </a:r>
            <a:r>
              <a:rPr lang="ja-JP" altLang="en-US" dirty="0"/>
              <a:t>の比較はできないことに</a:t>
            </a:r>
            <a:r>
              <a:rPr lang="ja-JP" altLang="en-US" dirty="0" smtClean="0"/>
              <a:t>注意．</a:t>
            </a:r>
            <a:endParaRPr kumimoji="1" lang="ja-JP" altLang="en-US" dirty="0"/>
          </a:p>
        </p:txBody>
      </p:sp>
    </p:spTree>
    <p:extLst>
      <p:ext uri="{BB962C8B-B14F-4D97-AF65-F5344CB8AC3E}">
        <p14:creationId xmlns:p14="http://schemas.microsoft.com/office/powerpoint/2010/main" val="4060264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noChangeAspect="1"/>
          </p:cNvPicPr>
          <p:nvPr/>
        </p:nvPicPr>
        <p:blipFill rotWithShape="1">
          <a:blip r:embed="rId3">
            <a:extLst>
              <a:ext uri="{28A0092B-C50C-407E-A947-70E740481C1C}">
                <a14:useLocalDpi xmlns:a14="http://schemas.microsoft.com/office/drawing/2010/main" val="0"/>
              </a:ext>
            </a:extLst>
          </a:blip>
          <a:srcRect l="15150" t="11925" r="4155" b="5692"/>
          <a:stretch/>
        </p:blipFill>
        <p:spPr>
          <a:xfrm>
            <a:off x="636999" y="3387919"/>
            <a:ext cx="3962636" cy="2516418"/>
          </a:xfrm>
          <a:prstGeom prst="rect">
            <a:avLst/>
          </a:prstGeom>
        </p:spPr>
      </p:pic>
      <p:sp>
        <p:nvSpPr>
          <p:cNvPr id="2" name="タイトル 1"/>
          <p:cNvSpPr>
            <a:spLocks noGrp="1"/>
          </p:cNvSpPr>
          <p:nvPr>
            <p:ph type="title"/>
          </p:nvPr>
        </p:nvSpPr>
        <p:spPr/>
        <p:txBody>
          <a:bodyPr>
            <a:normAutofit/>
          </a:bodyPr>
          <a:lstStyle/>
          <a:p>
            <a:r>
              <a:rPr kumimoji="1" lang="ja-JP" altLang="en-US" dirty="0" smtClean="0"/>
              <a:t>検証（概要）</a:t>
            </a:r>
            <a:endParaRPr kumimoji="1" lang="ja-JP" altLang="en-US" dirty="0"/>
          </a:p>
        </p:txBody>
      </p:sp>
      <p:sp>
        <p:nvSpPr>
          <p:cNvPr id="3" name="コンテンツ プレースホルダー 2"/>
          <p:cNvSpPr>
            <a:spLocks noGrp="1"/>
          </p:cNvSpPr>
          <p:nvPr>
            <p:ph idx="1"/>
          </p:nvPr>
        </p:nvSpPr>
        <p:spPr>
          <a:xfrm>
            <a:off x="268509" y="759227"/>
            <a:ext cx="8395662" cy="1368574"/>
          </a:xfrm>
        </p:spPr>
        <p:txBody>
          <a:bodyPr/>
          <a:lstStyle/>
          <a:p>
            <a:r>
              <a:rPr lang="ja-JP" altLang="en-US" sz="2800" dirty="0" smtClean="0"/>
              <a:t>提案した</a:t>
            </a:r>
            <a:r>
              <a:rPr lang="ja-JP" altLang="en-US" sz="2800" dirty="0"/>
              <a:t>各</a:t>
            </a:r>
            <a:r>
              <a:rPr lang="ja-JP" altLang="en-US" sz="2800" dirty="0" smtClean="0"/>
              <a:t>モデルを有限要素法のシミュレータに</a:t>
            </a:r>
            <a:r>
              <a:rPr lang="en-US" altLang="ja-JP" sz="2800" dirty="0"/>
              <a:t/>
            </a:r>
            <a:br>
              <a:rPr lang="en-US" altLang="ja-JP" sz="2800" dirty="0"/>
            </a:br>
            <a:r>
              <a:rPr lang="ja-JP" altLang="en-US" sz="2800" dirty="0" smtClean="0"/>
              <a:t>組み込み，実験</a:t>
            </a:r>
            <a:r>
              <a:rPr lang="ja-JP" altLang="en-US" sz="2800" dirty="0"/>
              <a:t>で行った一枚板電着を</a:t>
            </a:r>
            <a:r>
              <a:rPr lang="ja-JP" altLang="en-US" sz="2800" dirty="0" smtClean="0"/>
              <a:t>解析．</a:t>
            </a:r>
            <a:endParaRPr lang="en-US" altLang="ja-JP" sz="2800" dirty="0"/>
          </a:p>
          <a:p>
            <a:r>
              <a:rPr lang="ja-JP" altLang="en-US" sz="2800" dirty="0" smtClean="0"/>
              <a:t>実験結果と解析結果を比較検証する．</a:t>
            </a:r>
            <a:endParaRPr lang="en-US" altLang="ja-JP"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25</a:t>
            </a:fld>
            <a:endParaRPr lang="ja-JP" altLang="en-US" dirty="0"/>
          </a:p>
        </p:txBody>
      </p:sp>
      <p:sp>
        <p:nvSpPr>
          <p:cNvPr id="10" name="テキスト ボックス 9"/>
          <p:cNvSpPr txBox="1"/>
          <p:nvPr/>
        </p:nvSpPr>
        <p:spPr>
          <a:xfrm>
            <a:off x="118738" y="2484863"/>
            <a:ext cx="1338828" cy="369332"/>
          </a:xfrm>
          <a:prstGeom prst="rect">
            <a:avLst/>
          </a:prstGeom>
          <a:noFill/>
        </p:spPr>
        <p:txBody>
          <a:bodyPr wrap="none" rtlCol="0">
            <a:spAutoFit/>
          </a:bodyPr>
          <a:lstStyle/>
          <a:p>
            <a:r>
              <a:rPr kumimoji="1" lang="ja-JP" altLang="en-US" dirty="0" smtClean="0"/>
              <a:t>定電圧実験</a:t>
            </a:r>
            <a:endParaRPr kumimoji="1" lang="ja-JP" altLang="en-US" dirty="0"/>
          </a:p>
        </p:txBody>
      </p:sp>
      <p:grpSp>
        <p:nvGrpSpPr>
          <p:cNvPr id="5" name="グループ化 4"/>
          <p:cNvGrpSpPr/>
          <p:nvPr/>
        </p:nvGrpSpPr>
        <p:grpSpPr>
          <a:xfrm>
            <a:off x="35152" y="3022184"/>
            <a:ext cx="3683935" cy="3277267"/>
            <a:chOff x="-83586" y="2962249"/>
            <a:chExt cx="3683935" cy="3277267"/>
          </a:xfrm>
        </p:grpSpPr>
        <p:sp>
          <p:nvSpPr>
            <p:cNvPr id="8" name="テキスト ボックス 7"/>
            <p:cNvSpPr txBox="1"/>
            <p:nvPr/>
          </p:nvSpPr>
          <p:spPr>
            <a:xfrm>
              <a:off x="1641158" y="2962249"/>
              <a:ext cx="1959191" cy="369332"/>
            </a:xfrm>
            <a:prstGeom prst="rect">
              <a:avLst/>
            </a:prstGeom>
            <a:noFill/>
          </p:spPr>
          <p:txBody>
            <a:bodyPr wrap="none" rtlCol="0">
              <a:spAutoFit/>
            </a:bodyPr>
            <a:lstStyle/>
            <a:p>
              <a:pPr algn="ctr"/>
              <a:r>
                <a:rPr kumimoji="1" lang="ja-JP" altLang="en-US" dirty="0" smtClean="0"/>
                <a:t>設定した入力電圧</a:t>
              </a:r>
              <a:endParaRPr kumimoji="1" lang="en-US" altLang="ja-JP" dirty="0" smtClean="0"/>
            </a:p>
          </p:txBody>
        </p:sp>
        <mc:AlternateContent xmlns:mc="http://schemas.openxmlformats.org/markup-compatibility/2006" xmlns:a14="http://schemas.microsoft.com/office/drawing/2010/main">
          <mc:Choice Requires="a14">
            <p:sp>
              <p:nvSpPr>
                <p:cNvPr id="34" name="テキスト ボックス 33"/>
                <p:cNvSpPr txBox="1"/>
                <p:nvPr/>
              </p:nvSpPr>
              <p:spPr>
                <a:xfrm>
                  <a:off x="1846292" y="5870184"/>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1846292" y="5870184"/>
                  <a:ext cx="1200970" cy="369332"/>
                </a:xfrm>
                <a:prstGeom prst="rect">
                  <a:avLst/>
                </a:prstGeom>
                <a:blipFill rotWithShape="0">
                  <a:blip r:embed="rId4"/>
                  <a:stretch>
                    <a:fillRect l="-4061" t="-13333" r="-5076" b="-26667"/>
                  </a:stretch>
                </a:blipFill>
              </p:spPr>
              <p:txBody>
                <a:bodyPr/>
                <a:lstStyle/>
                <a:p>
                  <a:r>
                    <a:rPr lang="ja-JP" altLang="en-US">
                      <a:noFill/>
                    </a:rPr>
                    <a:t> </a:t>
                  </a:r>
                </a:p>
              </p:txBody>
            </p:sp>
          </mc:Fallback>
        </mc:AlternateContent>
        <p:grpSp>
          <p:nvGrpSpPr>
            <p:cNvPr id="37" name="グループ化 36"/>
            <p:cNvGrpSpPr/>
            <p:nvPr/>
          </p:nvGrpSpPr>
          <p:grpSpPr>
            <a:xfrm>
              <a:off x="-83586" y="3664135"/>
              <a:ext cx="739240" cy="1772600"/>
              <a:chOff x="4586502" y="1287749"/>
              <a:chExt cx="847335" cy="1772600"/>
            </a:xfrm>
          </p:grpSpPr>
          <p:sp>
            <p:nvSpPr>
              <p:cNvPr id="38" name="テキスト ボックス 37"/>
              <p:cNvSpPr txBox="1"/>
              <p:nvPr/>
            </p:nvSpPr>
            <p:spPr>
              <a:xfrm>
                <a:off x="4691197" y="1287749"/>
                <a:ext cx="529172" cy="1155124"/>
              </a:xfrm>
              <a:prstGeom prst="rect">
                <a:avLst/>
              </a:prstGeom>
              <a:noFill/>
            </p:spPr>
            <p:txBody>
              <a:bodyPr vert="eaVert" wrap="none" rtlCol="0">
                <a:spAutoFit/>
              </a:bodyPr>
              <a:lstStyle/>
              <a:p>
                <a:r>
                  <a:rPr lang="ja-JP" altLang="en-US" b="1" dirty="0" smtClean="0"/>
                  <a:t>電源電圧，</a:t>
                </a:r>
                <a:endParaRPr kumimoji="1" lang="en-US" altLang="ja-JP" b="1" dirty="0" smtClean="0"/>
              </a:p>
            </p:txBody>
          </p:sp>
          <mc:AlternateContent xmlns:mc="http://schemas.openxmlformats.org/markup-compatibility/2006" xmlns:a14="http://schemas.microsoft.com/office/drawing/2010/main">
            <mc:Choice Requires="a14">
              <p:sp>
                <p:nvSpPr>
                  <p:cNvPr id="39" name="テキスト ボックス 38"/>
                  <p:cNvSpPr txBox="1"/>
                  <p:nvPr/>
                </p:nvSpPr>
                <p:spPr>
                  <a:xfrm>
                    <a:off x="4586502" y="2389140"/>
                    <a:ext cx="847335" cy="67120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𝝓</m:t>
                              </m:r>
                            </m:e>
                            <m:sub>
                              <m:r>
                                <a:rPr kumimoji="1" lang="en-US" altLang="ja-JP" b="1" i="0" smtClean="0">
                                  <a:latin typeface="Cambria Math" panose="02040503050406030204" pitchFamily="18" charset="0"/>
                                </a:rPr>
                                <m:t>𝐚𝐩𝐩</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panose="02040503050406030204" pitchFamily="18" charset="0"/>
                          </a:rPr>
                          <m:t>𝐕</m:t>
                        </m:r>
                      </m:oMath>
                    </a14:m>
                    <a:r>
                      <a:rPr kumimoji="1" lang="en-US" altLang="ja-JP" b="1" dirty="0" smtClean="0"/>
                      <a:t>)</a:t>
                    </a:r>
                    <a:endParaRPr kumimoji="1" lang="ja-JP" altLang="en-US" b="1"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586502" y="2389140"/>
                    <a:ext cx="847335" cy="671209"/>
                  </a:xfrm>
                  <a:prstGeom prst="rect">
                    <a:avLst/>
                  </a:prstGeom>
                  <a:blipFill rotWithShape="0">
                    <a:blip r:embed="rId5"/>
                    <a:stretch>
                      <a:fillRect b="-11818"/>
                    </a:stretch>
                  </a:blipFill>
                </p:spPr>
                <p:txBody>
                  <a:bodyPr/>
                  <a:lstStyle/>
                  <a:p>
                    <a:r>
                      <a:rPr lang="ja-JP" altLang="en-US">
                        <a:noFill/>
                      </a:rPr>
                      <a:t> </a:t>
                    </a:r>
                  </a:p>
                </p:txBody>
              </p:sp>
            </mc:Fallback>
          </mc:AlternateContent>
        </p:grpSp>
      </p:grpSp>
      <p:grpSp>
        <p:nvGrpSpPr>
          <p:cNvPr id="40" name="グループ化 39"/>
          <p:cNvGrpSpPr/>
          <p:nvPr/>
        </p:nvGrpSpPr>
        <p:grpSpPr>
          <a:xfrm>
            <a:off x="5810676" y="2127801"/>
            <a:ext cx="3122004" cy="4168743"/>
            <a:chOff x="-68952" y="836712"/>
            <a:chExt cx="3992880" cy="5288280"/>
          </a:xfrm>
        </p:grpSpPr>
        <p:pic>
          <p:nvPicPr>
            <p:cNvPr id="41" name="図 4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42" name="テキスト ボックス 41"/>
            <p:cNvSpPr txBox="1"/>
            <p:nvPr/>
          </p:nvSpPr>
          <p:spPr>
            <a:xfrm>
              <a:off x="2267744" y="4355231"/>
              <a:ext cx="459236" cy="273303"/>
            </a:xfrm>
            <a:prstGeom prst="rect">
              <a:avLst/>
            </a:prstGeom>
            <a:solidFill>
              <a:schemeClr val="bg1">
                <a:alpha val="50000"/>
              </a:schemeClr>
            </a:solidFill>
          </p:spPr>
          <p:txBody>
            <a:bodyPr wrap="none" lIns="0" tIns="0" rIns="0" bIns="0" rtlCol="0">
              <a:spAutoFit/>
            </a:bodyPr>
            <a:lstStyle/>
            <a:p>
              <a:r>
                <a:rPr kumimoji="1" lang="ja-JP" altLang="en-US" sz="1400" dirty="0" smtClean="0"/>
                <a:t>塗料</a:t>
              </a:r>
              <a:endParaRPr kumimoji="1" lang="ja-JP" altLang="en-US" sz="1400" dirty="0"/>
            </a:p>
          </p:txBody>
        </p:sp>
        <p:sp>
          <p:nvSpPr>
            <p:cNvPr id="43" name="テキスト ボックス 42"/>
            <p:cNvSpPr txBox="1"/>
            <p:nvPr/>
          </p:nvSpPr>
          <p:spPr>
            <a:xfrm>
              <a:off x="404470" y="2561419"/>
              <a:ext cx="756509" cy="546604"/>
            </a:xfrm>
            <a:prstGeom prst="rect">
              <a:avLst/>
            </a:prstGeom>
            <a:solidFill>
              <a:schemeClr val="bg1">
                <a:alpha val="50000"/>
              </a:schemeClr>
            </a:solidFill>
          </p:spPr>
          <p:txBody>
            <a:bodyPr wrap="none" lIns="0" tIns="0" rIns="0" bIns="0" rtlCol="0">
              <a:spAutoFit/>
            </a:bodyPr>
            <a:lstStyle/>
            <a:p>
              <a:pPr algn="ctr"/>
              <a:r>
                <a:rPr lang="ja-JP" altLang="en-US" sz="1400" dirty="0" smtClean="0"/>
                <a:t>カソード</a:t>
              </a:r>
              <a:endParaRPr lang="en-US" altLang="ja-JP" sz="1400" dirty="0" smtClean="0"/>
            </a:p>
            <a:p>
              <a:pPr algn="ctr"/>
              <a:r>
                <a:rPr lang="ja-JP" altLang="en-US" sz="1400" dirty="0" smtClean="0"/>
                <a:t>一枚板</a:t>
              </a:r>
              <a:endParaRPr lang="en-US" altLang="ja-JP" sz="1400" dirty="0" smtClean="0"/>
            </a:p>
          </p:txBody>
        </p:sp>
        <p:cxnSp>
          <p:nvCxnSpPr>
            <p:cNvPr id="44" name="直線コネクタ 43"/>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389239" y="5261719"/>
              <a:ext cx="752409" cy="546604"/>
            </a:xfrm>
            <a:prstGeom prst="rect">
              <a:avLst/>
            </a:prstGeom>
            <a:solidFill>
              <a:schemeClr val="bg1">
                <a:alpha val="50000"/>
              </a:schemeClr>
            </a:solidFill>
          </p:spPr>
          <p:txBody>
            <a:bodyPr wrap="none" lIns="0" tIns="0" rIns="0" bIns="0" rtlCol="0">
              <a:spAutoFit/>
            </a:bodyPr>
            <a:lstStyle/>
            <a:p>
              <a:pPr algn="ctr"/>
              <a:r>
                <a:rPr lang="ja-JP" altLang="en-US" sz="1400" dirty="0"/>
                <a:t>アノード</a:t>
              </a:r>
              <a:endParaRPr lang="en-US" altLang="ja-JP" sz="1400" dirty="0" smtClean="0"/>
            </a:p>
            <a:p>
              <a:pPr algn="ctr"/>
              <a:r>
                <a:rPr lang="ja-JP" altLang="en-US" sz="1400" dirty="0"/>
                <a:t>円筒</a:t>
              </a:r>
              <a:endParaRPr lang="en-US" altLang="ja-JP" sz="1400" dirty="0" smtClean="0"/>
            </a:p>
          </p:txBody>
        </p:sp>
        <p:cxnSp>
          <p:nvCxnSpPr>
            <p:cNvPr id="51" name="直線矢印コネクタ 50"/>
            <p:cNvCxnSpPr/>
            <p:nvPr/>
          </p:nvCxnSpPr>
          <p:spPr>
            <a:xfrm flipH="1" flipV="1">
              <a:off x="2269906" y="4747891"/>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641301" y="5393251"/>
              <a:ext cx="1281759" cy="585647"/>
            </a:xfrm>
            <a:prstGeom prst="rect">
              <a:avLst/>
            </a:prstGeom>
            <a:solidFill>
              <a:schemeClr val="bg1">
                <a:alpha val="45000"/>
              </a:schemeClr>
            </a:solidFill>
          </p:spPr>
          <p:txBody>
            <a:bodyPr wrap="none" rtlCol="0">
              <a:spAutoFit/>
            </a:bodyPr>
            <a:lstStyle/>
            <a:p>
              <a:pPr algn="ctr"/>
              <a:r>
                <a:rPr lang="ja-JP" altLang="en-US" sz="1200" dirty="0" smtClean="0"/>
                <a:t>スターラーで</a:t>
              </a:r>
              <a:r>
                <a:rPr lang="en-US" altLang="ja-JP" sz="1200" dirty="0" smtClean="0"/>
                <a:t/>
              </a:r>
              <a:br>
                <a:rPr lang="en-US" altLang="ja-JP" sz="1200" dirty="0" smtClean="0"/>
              </a:br>
              <a:r>
                <a:rPr lang="ja-JP" altLang="en-US" sz="1200" dirty="0" smtClean="0"/>
                <a:t>塗料を撹拌</a:t>
              </a:r>
              <a:endParaRPr kumimoji="1" lang="ja-JP" altLang="en-US" sz="1200" dirty="0"/>
            </a:p>
          </p:txBody>
        </p:sp>
      </p:grpSp>
      <mc:AlternateContent xmlns:mc="http://schemas.openxmlformats.org/markup-compatibility/2006" xmlns:a14="http://schemas.microsoft.com/office/drawing/2010/main">
        <mc:Choice Requires="a14">
          <p:sp>
            <p:nvSpPr>
              <p:cNvPr id="29" name="テキスト ボックス 28"/>
              <p:cNvSpPr txBox="1"/>
              <p:nvPr/>
            </p:nvSpPr>
            <p:spPr>
              <a:xfrm>
                <a:off x="4552859" y="5477527"/>
                <a:ext cx="53578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rPr>
                        <m:t>1</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4552859" y="5477527"/>
                <a:ext cx="535788" cy="276999"/>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4552859" y="5299532"/>
                <a:ext cx="5277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0" smtClean="0">
                          <a:latin typeface="Cambria Math" panose="02040503050406030204" pitchFamily="18" charset="0"/>
                        </a:rPr>
                        <m:t>30 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4552859" y="5299532"/>
                <a:ext cx="527709" cy="276999"/>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4552859" y="5165407"/>
                <a:ext cx="5277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4552859" y="5165407"/>
                <a:ext cx="527709" cy="276999"/>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4462241" y="4828533"/>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1</m:t>
                      </m:r>
                      <m:r>
                        <a:rPr lang="en-US" altLang="ja-JP" sz="1200" b="0" i="0" smtClean="0">
                          <a:latin typeface="Cambria Math" panose="02040503050406030204" pitchFamily="18" charset="0"/>
                        </a:rPr>
                        <m:t>0</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4462241" y="4828533"/>
                <a:ext cx="612668" cy="276999"/>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4462241" y="4448089"/>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1</m:t>
                      </m:r>
                      <m:r>
                        <a:rPr lang="en-US" altLang="ja-JP" sz="1200" b="0" i="0" smtClean="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4462241" y="4448089"/>
                <a:ext cx="612668"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4462241" y="4110295"/>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2</m:t>
                      </m:r>
                      <m:r>
                        <a:rPr lang="en-US" altLang="ja-JP" sz="1200" b="0" i="0" smtClean="0">
                          <a:latin typeface="Cambria Math" panose="02040503050406030204" pitchFamily="18" charset="0"/>
                        </a:rPr>
                        <m:t>0</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462241" y="4110295"/>
                <a:ext cx="612668" cy="276999"/>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4462241" y="3691473"/>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2</m:t>
                      </m:r>
                      <m:r>
                        <a:rPr lang="en-US" altLang="ja-JP" sz="1200" b="0" i="0" smtClean="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4462241" y="3691473"/>
                <a:ext cx="612668" cy="276999"/>
              </a:xfrm>
              <a:prstGeom prst="rect">
                <a:avLst/>
              </a:prstGeom>
              <a:blipFill rotWithShape="0">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90601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3">
            <a:extLst>
              <a:ext uri="{28A0092B-C50C-407E-A947-70E740481C1C}">
                <a14:useLocalDpi xmlns:a14="http://schemas.microsoft.com/office/drawing/2010/main" val="0"/>
              </a:ext>
            </a:extLst>
          </a:blip>
          <a:srcRect l="15151" t="11768" r="4056" b="5060"/>
          <a:stretch/>
        </p:blipFill>
        <p:spPr>
          <a:xfrm>
            <a:off x="646692" y="3464641"/>
            <a:ext cx="3933472" cy="2518760"/>
          </a:xfrm>
          <a:prstGeom prst="rect">
            <a:avLst/>
          </a:prstGeom>
        </p:spPr>
      </p:pic>
      <p:sp>
        <p:nvSpPr>
          <p:cNvPr id="2" name="タイトル 1"/>
          <p:cNvSpPr>
            <a:spLocks noGrp="1"/>
          </p:cNvSpPr>
          <p:nvPr>
            <p:ph type="title"/>
          </p:nvPr>
        </p:nvSpPr>
        <p:spPr/>
        <p:txBody>
          <a:bodyPr>
            <a:normAutofit/>
          </a:bodyPr>
          <a:lstStyle/>
          <a:p>
            <a:r>
              <a:rPr kumimoji="1" lang="ja-JP" altLang="en-US" dirty="0" smtClean="0"/>
              <a:t>検証（概要）</a:t>
            </a:r>
            <a:endParaRPr kumimoji="1" lang="ja-JP" altLang="en-US" dirty="0"/>
          </a:p>
        </p:txBody>
      </p:sp>
      <p:sp>
        <p:nvSpPr>
          <p:cNvPr id="3" name="コンテンツ プレースホルダー 2"/>
          <p:cNvSpPr>
            <a:spLocks noGrp="1"/>
          </p:cNvSpPr>
          <p:nvPr>
            <p:ph idx="1"/>
          </p:nvPr>
        </p:nvSpPr>
        <p:spPr>
          <a:xfrm>
            <a:off x="268509" y="759227"/>
            <a:ext cx="8395662" cy="1368574"/>
          </a:xfrm>
        </p:spPr>
        <p:txBody>
          <a:bodyPr/>
          <a:lstStyle/>
          <a:p>
            <a:r>
              <a:rPr lang="ja-JP" altLang="en-US" sz="2800" dirty="0" smtClean="0"/>
              <a:t>提案した</a:t>
            </a:r>
            <a:r>
              <a:rPr lang="ja-JP" altLang="en-US" sz="2800" dirty="0"/>
              <a:t>各</a:t>
            </a:r>
            <a:r>
              <a:rPr lang="ja-JP" altLang="en-US" sz="2800" dirty="0" smtClean="0"/>
              <a:t>モデルを有限要素法のシミュレータに</a:t>
            </a:r>
            <a:r>
              <a:rPr lang="en-US" altLang="ja-JP" sz="2800" dirty="0"/>
              <a:t/>
            </a:r>
            <a:br>
              <a:rPr lang="en-US" altLang="ja-JP" sz="2800" dirty="0"/>
            </a:br>
            <a:r>
              <a:rPr lang="ja-JP" altLang="en-US" sz="2800" dirty="0" smtClean="0"/>
              <a:t>組み込み，実験</a:t>
            </a:r>
            <a:r>
              <a:rPr lang="ja-JP" altLang="en-US" sz="2800" dirty="0"/>
              <a:t>で行った一枚板電着を</a:t>
            </a:r>
            <a:r>
              <a:rPr lang="ja-JP" altLang="en-US" sz="2800" dirty="0" smtClean="0"/>
              <a:t>解析．</a:t>
            </a:r>
            <a:endParaRPr lang="en-US" altLang="ja-JP" sz="2800" dirty="0"/>
          </a:p>
          <a:p>
            <a:r>
              <a:rPr lang="ja-JP" altLang="en-US" sz="2800" dirty="0" smtClean="0"/>
              <a:t>実験結果と解析結果を比較検証する．</a:t>
            </a:r>
            <a:endParaRPr lang="en-US" altLang="ja-JP"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26</a:t>
            </a:fld>
            <a:endParaRPr lang="ja-JP" altLang="en-US" dirty="0"/>
          </a:p>
        </p:txBody>
      </p:sp>
      <p:sp>
        <p:nvSpPr>
          <p:cNvPr id="30" name="テキスト ボックス 29"/>
          <p:cNvSpPr txBox="1"/>
          <p:nvPr/>
        </p:nvSpPr>
        <p:spPr>
          <a:xfrm>
            <a:off x="118905" y="2482525"/>
            <a:ext cx="1338828" cy="369332"/>
          </a:xfrm>
          <a:prstGeom prst="rect">
            <a:avLst/>
          </a:prstGeom>
          <a:noFill/>
        </p:spPr>
        <p:txBody>
          <a:bodyPr wrap="none" rtlCol="0">
            <a:spAutoFit/>
          </a:bodyPr>
          <a:lstStyle/>
          <a:p>
            <a:r>
              <a:rPr kumimoji="1" lang="ja-JP" altLang="en-US" dirty="0" smtClean="0"/>
              <a:t>定電流実験</a:t>
            </a:r>
            <a:endParaRPr kumimoji="1" lang="ja-JP" altLang="en-US" dirty="0"/>
          </a:p>
        </p:txBody>
      </p:sp>
      <p:grpSp>
        <p:nvGrpSpPr>
          <p:cNvPr id="5" name="グループ化 4"/>
          <p:cNvGrpSpPr/>
          <p:nvPr/>
        </p:nvGrpSpPr>
        <p:grpSpPr>
          <a:xfrm>
            <a:off x="-10775" y="3033002"/>
            <a:ext cx="5134697" cy="3321908"/>
            <a:chOff x="4218809" y="3124527"/>
            <a:chExt cx="5134697" cy="3321908"/>
          </a:xfrm>
        </p:grpSpPr>
        <mc:AlternateContent xmlns:mc="http://schemas.openxmlformats.org/markup-compatibility/2006" xmlns:a14="http://schemas.microsoft.com/office/drawing/2010/main">
          <mc:Choice Requires="a14">
            <p:sp>
              <p:nvSpPr>
                <p:cNvPr id="19" name="テキスト ボックス 18"/>
                <p:cNvSpPr txBox="1"/>
                <p:nvPr/>
              </p:nvSpPr>
              <p:spPr>
                <a:xfrm>
                  <a:off x="8546875" y="3890243"/>
                  <a:ext cx="8066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rPr>
                          <m:t>16</m:t>
                        </m:r>
                        <m:r>
                          <a:rPr kumimoji="1" lang="en-US" altLang="ja-JP" sz="1200" b="0" i="0" smtClean="0">
                            <a:latin typeface="Cambria Math" panose="02040503050406030204" pitchFamily="18" charset="0"/>
                          </a:rPr>
                          <m:t>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m:oMathPara>
                  </a14:m>
                  <a:endParaRPr kumimoji="1" lang="ja-JP" altLang="en-US" sz="12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8546875" y="3890243"/>
                  <a:ext cx="806631" cy="276999"/>
                </a:xfrm>
                <a:prstGeom prst="rect">
                  <a:avLst/>
                </a:prstGeom>
                <a:blipFill rotWithShape="0">
                  <a:blip r:embed="rId4"/>
                  <a:stretch>
                    <a:fillRect b="-8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8530399" y="4544465"/>
                  <a:ext cx="8066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rPr>
                          <m:t>1</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m:oMathPara>
                  </a14:m>
                  <a:endParaRPr kumimoji="1" lang="ja-JP" altLang="en-US" sz="12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8530399" y="4544465"/>
                  <a:ext cx="806631" cy="276999"/>
                </a:xfrm>
                <a:prstGeom prst="rect">
                  <a:avLst/>
                </a:prstGeom>
                <a:blipFill rotWithShape="0">
                  <a:blip r:embed="rId5"/>
                  <a:stretch>
                    <a:fillRect b="-8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8612779" y="4758822"/>
                  <a:ext cx="7216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rPr>
                          <m:t>8</m:t>
                        </m:r>
                        <m:r>
                          <a:rPr lang="en-US" altLang="ja-JP" sz="1200" b="0" i="0" smtClean="0">
                            <a:latin typeface="Cambria Math" panose="02040503050406030204" pitchFamily="18" charset="0"/>
                          </a:rPr>
                          <m:t>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m:oMathPara>
                  </a14:m>
                  <a:endParaRPr kumimoji="1" lang="ja-JP" altLang="en-US" sz="12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8612779" y="4758822"/>
                  <a:ext cx="721672" cy="276999"/>
                </a:xfrm>
                <a:prstGeom prst="rect">
                  <a:avLst/>
                </a:prstGeom>
                <a:blipFill rotWithShape="0">
                  <a:blip r:embed="rId6"/>
                  <a:stretch>
                    <a:fillRect b="-8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8612779" y="4929187"/>
                  <a:ext cx="72167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rPr>
                          <m:t>6 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m:oMathPara>
                  </a14:m>
                  <a:endParaRPr kumimoji="1" lang="ja-JP" altLang="en-US" sz="12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8612779" y="4929187"/>
                  <a:ext cx="721671" cy="276999"/>
                </a:xfrm>
                <a:prstGeom prst="rect">
                  <a:avLst/>
                </a:prstGeom>
                <a:blipFill rotWithShape="0">
                  <a:blip r:embed="rId7"/>
                  <a:stretch>
                    <a:fillRect b="-8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8612779" y="5104102"/>
                  <a:ext cx="7216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rPr>
                          <m:t>5</m:t>
                        </m:r>
                        <m:r>
                          <a:rPr lang="en-US" altLang="ja-JP" sz="1200" b="0" i="0" smtClean="0">
                            <a:latin typeface="Cambria Math" panose="02040503050406030204" pitchFamily="18" charset="0"/>
                          </a:rPr>
                          <m:t>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m:oMathPara>
                  </a14:m>
                  <a:endParaRPr kumimoji="1" lang="ja-JP" altLang="en-US" sz="12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8612779" y="5104102"/>
                  <a:ext cx="721672" cy="276999"/>
                </a:xfrm>
                <a:prstGeom prst="rect">
                  <a:avLst/>
                </a:prstGeom>
                <a:blipFill rotWithShape="0">
                  <a:blip r:embed="rId8"/>
                  <a:stretch>
                    <a:fillRect b="-8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8612779" y="5281895"/>
                  <a:ext cx="7216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rPr>
                          <m:t>4</m:t>
                        </m:r>
                        <m:r>
                          <a:rPr lang="en-US" altLang="ja-JP" sz="1200" b="0" i="0" smtClean="0">
                            <a:latin typeface="Cambria Math" panose="02040503050406030204" pitchFamily="18" charset="0"/>
                          </a:rPr>
                          <m:t>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m:oMathPara>
                  </a14:m>
                  <a:endParaRPr kumimoji="1" lang="ja-JP" altLang="en-US" sz="12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8612779" y="5281895"/>
                  <a:ext cx="721672" cy="276999"/>
                </a:xfrm>
                <a:prstGeom prst="rect">
                  <a:avLst/>
                </a:prstGeom>
                <a:blipFill rotWithShape="0">
                  <a:blip r:embed="rId9"/>
                  <a:stretch>
                    <a:fillRect b="-8696"/>
                  </a:stretch>
                </a:blipFill>
              </p:spPr>
              <p:txBody>
                <a:bodyPr/>
                <a:lstStyle/>
                <a:p>
                  <a:r>
                    <a:rPr lang="ja-JP" altLang="en-US">
                      <a:noFill/>
                    </a:rPr>
                    <a:t> </a:t>
                  </a:r>
                </a:p>
              </p:txBody>
            </p:sp>
          </mc:Fallback>
        </mc:AlternateContent>
        <p:sp>
          <p:nvSpPr>
            <p:cNvPr id="29" name="テキスト ボックス 28"/>
            <p:cNvSpPr txBox="1"/>
            <p:nvPr/>
          </p:nvSpPr>
          <p:spPr>
            <a:xfrm>
              <a:off x="5855315" y="3124527"/>
              <a:ext cx="1959191" cy="369332"/>
            </a:xfrm>
            <a:prstGeom prst="rect">
              <a:avLst/>
            </a:prstGeom>
            <a:noFill/>
          </p:spPr>
          <p:txBody>
            <a:bodyPr wrap="none" rtlCol="0">
              <a:spAutoFit/>
            </a:bodyPr>
            <a:lstStyle/>
            <a:p>
              <a:pPr algn="ctr"/>
              <a:r>
                <a:rPr kumimoji="1" lang="ja-JP" altLang="en-US" dirty="0" smtClean="0"/>
                <a:t>設定した入力電流</a:t>
              </a:r>
              <a:endParaRPr kumimoji="1" lang="en-US" altLang="ja-JP" dirty="0" smtClean="0"/>
            </a:p>
          </p:txBody>
        </p:sp>
        <p:grpSp>
          <p:nvGrpSpPr>
            <p:cNvPr id="31" name="グループ化 30"/>
            <p:cNvGrpSpPr/>
            <p:nvPr/>
          </p:nvGrpSpPr>
          <p:grpSpPr>
            <a:xfrm>
              <a:off x="4218809" y="3780731"/>
              <a:ext cx="915572" cy="1612619"/>
              <a:chOff x="4563096" y="1073561"/>
              <a:chExt cx="915572" cy="1612619"/>
            </a:xfrm>
          </p:grpSpPr>
          <p:sp>
            <p:nvSpPr>
              <p:cNvPr id="32" name="テキスト ボックス 31"/>
              <p:cNvSpPr txBox="1"/>
              <p:nvPr/>
            </p:nvSpPr>
            <p:spPr>
              <a:xfrm>
                <a:off x="4623964" y="1073561"/>
                <a:ext cx="738664" cy="1155124"/>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33" name="テキスト ボックス 32"/>
                  <p:cNvSpPr txBox="1"/>
                  <p:nvPr/>
                </p:nvSpPr>
                <p:spPr>
                  <a:xfrm>
                    <a:off x="4563096" y="2033629"/>
                    <a:ext cx="91557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4563096" y="2033629"/>
                    <a:ext cx="915572" cy="652551"/>
                  </a:xfrm>
                  <a:prstGeom prst="rect">
                    <a:avLst/>
                  </a:prstGeom>
                  <a:blipFill rotWithShape="0">
                    <a:blip r:embed="rId10"/>
                    <a:stretch>
                      <a:fillRect l="-6000" r="-6667" b="-1215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5" name="テキスト ボックス 34"/>
                <p:cNvSpPr txBox="1"/>
                <p:nvPr/>
              </p:nvSpPr>
              <p:spPr>
                <a:xfrm>
                  <a:off x="5946174" y="6052225"/>
                  <a:ext cx="2080954" cy="394210"/>
                </a:xfrm>
                <a:prstGeom prst="rect">
                  <a:avLst/>
                </a:prstGeom>
                <a:noFill/>
              </p:spPr>
              <p:txBody>
                <a:bodyPr wrap="none" rtlCol="0">
                  <a:spAutoFit/>
                </a:bodyPr>
                <a:lstStyle/>
                <a:p>
                  <a14:m>
                    <m:oMath xmlns:m="http://schemas.openxmlformats.org/officeDocument/2006/math">
                      <m:r>
                        <a:rPr lang="ja-JP" altLang="en-US" b="1" i="1" dirty="0" smtClean="0">
                          <a:latin typeface="Cambria Math" panose="02040503050406030204" pitchFamily="18" charset="0"/>
                        </a:rPr>
                        <m:t>電源電圧</m:t>
                      </m:r>
                      <m:r>
                        <a:rPr lang="en-US" altLang="ja-JP" b="1" i="1" dirty="0" smtClean="0">
                          <a:latin typeface="Cambria Math" panose="02040503050406030204" pitchFamily="18" charset="0"/>
                        </a:rPr>
                        <m:t>,  </m:t>
                      </m:r>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𝝓</m:t>
                          </m:r>
                        </m:e>
                        <m:sub>
                          <m:r>
                            <a:rPr kumimoji="1" lang="en-US" altLang="ja-JP" b="1" i="0" smtClean="0">
                              <a:latin typeface="Cambria Math" panose="02040503050406030204" pitchFamily="18" charset="0"/>
                            </a:rPr>
                            <m:t>𝐚𝐩𝐩</m:t>
                          </m:r>
                        </m:sub>
                      </m:sSub>
                    </m:oMath>
                  </a14:m>
                  <a:r>
                    <a:rPr lang="en-US" altLang="ja-JP" b="1" dirty="0" smtClean="0">
                      <a:latin typeface="Cambria Math" panose="02040503050406030204" pitchFamily="18" charset="0"/>
                      <a:ea typeface="Cambria Math" panose="02040503050406030204" pitchFamily="18" charset="0"/>
                    </a:rPr>
                    <a:t>(V)</a:t>
                  </a:r>
                  <a:endParaRPr kumimoji="1" lang="ja-JP" altLang="en-US" b="1"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946174" y="6052225"/>
                  <a:ext cx="2080954" cy="394210"/>
                </a:xfrm>
                <a:prstGeom prst="rect">
                  <a:avLst/>
                </a:prstGeom>
                <a:blipFill rotWithShape="0">
                  <a:blip r:embed="rId11"/>
                  <a:stretch>
                    <a:fillRect l="-880" t="-10938" r="-2346" b="-17188"/>
                  </a:stretch>
                </a:blipFill>
              </p:spPr>
              <p:txBody>
                <a:bodyPr/>
                <a:lstStyle/>
                <a:p>
                  <a:r>
                    <a:rPr lang="ja-JP" altLang="en-US">
                      <a:noFill/>
                    </a:rPr>
                    <a:t> </a:t>
                  </a:r>
                </a:p>
              </p:txBody>
            </p:sp>
          </mc:Fallback>
        </mc:AlternateContent>
      </p:grpSp>
      <p:grpSp>
        <p:nvGrpSpPr>
          <p:cNvPr id="26" name="グループ化 25"/>
          <p:cNvGrpSpPr/>
          <p:nvPr/>
        </p:nvGrpSpPr>
        <p:grpSpPr>
          <a:xfrm>
            <a:off x="5810676" y="2127801"/>
            <a:ext cx="3122004" cy="4168743"/>
            <a:chOff x="-68952" y="836712"/>
            <a:chExt cx="3992880" cy="5288280"/>
          </a:xfrm>
        </p:grpSpPr>
        <p:pic>
          <p:nvPicPr>
            <p:cNvPr id="27" name="図 26"/>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28" name="テキスト ボックス 27"/>
            <p:cNvSpPr txBox="1"/>
            <p:nvPr/>
          </p:nvSpPr>
          <p:spPr>
            <a:xfrm>
              <a:off x="2267744" y="4355231"/>
              <a:ext cx="459236" cy="273303"/>
            </a:xfrm>
            <a:prstGeom prst="rect">
              <a:avLst/>
            </a:prstGeom>
            <a:solidFill>
              <a:schemeClr val="bg1">
                <a:alpha val="50000"/>
              </a:schemeClr>
            </a:solidFill>
          </p:spPr>
          <p:txBody>
            <a:bodyPr wrap="none" lIns="0" tIns="0" rIns="0" bIns="0" rtlCol="0">
              <a:spAutoFit/>
            </a:bodyPr>
            <a:lstStyle/>
            <a:p>
              <a:r>
                <a:rPr kumimoji="1" lang="ja-JP" altLang="en-US" sz="1400" dirty="0" smtClean="0"/>
                <a:t>塗料</a:t>
              </a:r>
              <a:endParaRPr kumimoji="1" lang="ja-JP" altLang="en-US" sz="1400" dirty="0"/>
            </a:p>
          </p:txBody>
        </p:sp>
        <p:sp>
          <p:nvSpPr>
            <p:cNvPr id="36" name="テキスト ボックス 35"/>
            <p:cNvSpPr txBox="1"/>
            <p:nvPr/>
          </p:nvSpPr>
          <p:spPr>
            <a:xfrm>
              <a:off x="404470" y="2561419"/>
              <a:ext cx="756509" cy="546604"/>
            </a:xfrm>
            <a:prstGeom prst="rect">
              <a:avLst/>
            </a:prstGeom>
            <a:solidFill>
              <a:schemeClr val="bg1">
                <a:alpha val="50000"/>
              </a:schemeClr>
            </a:solidFill>
          </p:spPr>
          <p:txBody>
            <a:bodyPr wrap="none" lIns="0" tIns="0" rIns="0" bIns="0" rtlCol="0">
              <a:spAutoFit/>
            </a:bodyPr>
            <a:lstStyle/>
            <a:p>
              <a:pPr algn="ctr"/>
              <a:r>
                <a:rPr lang="ja-JP" altLang="en-US" sz="1400" dirty="0" smtClean="0"/>
                <a:t>カソード</a:t>
              </a:r>
              <a:endParaRPr lang="en-US" altLang="ja-JP" sz="1400" dirty="0" smtClean="0"/>
            </a:p>
            <a:p>
              <a:pPr algn="ctr"/>
              <a:r>
                <a:rPr lang="ja-JP" altLang="en-US" sz="1400" dirty="0" smtClean="0"/>
                <a:t>一枚板</a:t>
              </a:r>
              <a:endParaRPr lang="en-US" altLang="ja-JP" sz="1400" dirty="0" smtClean="0"/>
            </a:p>
          </p:txBody>
        </p:sp>
        <p:cxnSp>
          <p:nvCxnSpPr>
            <p:cNvPr id="40" name="直線コネクタ 39"/>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1389239" y="5261719"/>
              <a:ext cx="752409" cy="546604"/>
            </a:xfrm>
            <a:prstGeom prst="rect">
              <a:avLst/>
            </a:prstGeom>
            <a:solidFill>
              <a:schemeClr val="bg1">
                <a:alpha val="50000"/>
              </a:schemeClr>
            </a:solidFill>
          </p:spPr>
          <p:txBody>
            <a:bodyPr wrap="none" lIns="0" tIns="0" rIns="0" bIns="0" rtlCol="0">
              <a:spAutoFit/>
            </a:bodyPr>
            <a:lstStyle/>
            <a:p>
              <a:pPr algn="ctr"/>
              <a:r>
                <a:rPr lang="ja-JP" altLang="en-US" sz="1400" dirty="0"/>
                <a:t>アノード</a:t>
              </a:r>
              <a:endParaRPr lang="en-US" altLang="ja-JP" sz="1400" dirty="0" smtClean="0"/>
            </a:p>
            <a:p>
              <a:pPr algn="ctr"/>
              <a:r>
                <a:rPr lang="ja-JP" altLang="en-US" sz="1400" dirty="0"/>
                <a:t>円筒</a:t>
              </a:r>
              <a:endParaRPr lang="en-US" altLang="ja-JP" sz="1400" dirty="0" smtClean="0"/>
            </a:p>
          </p:txBody>
        </p:sp>
        <p:cxnSp>
          <p:nvCxnSpPr>
            <p:cNvPr id="47" name="直線矢印コネクタ 46"/>
            <p:cNvCxnSpPr/>
            <p:nvPr/>
          </p:nvCxnSpPr>
          <p:spPr>
            <a:xfrm flipH="1" flipV="1">
              <a:off x="2269906" y="4747891"/>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641301" y="5393251"/>
              <a:ext cx="1281759" cy="585647"/>
            </a:xfrm>
            <a:prstGeom prst="rect">
              <a:avLst/>
            </a:prstGeom>
            <a:solidFill>
              <a:schemeClr val="bg1">
                <a:alpha val="45000"/>
              </a:schemeClr>
            </a:solidFill>
          </p:spPr>
          <p:txBody>
            <a:bodyPr wrap="none" rtlCol="0">
              <a:spAutoFit/>
            </a:bodyPr>
            <a:lstStyle/>
            <a:p>
              <a:pPr algn="ctr"/>
              <a:r>
                <a:rPr lang="ja-JP" altLang="en-US" sz="1200" dirty="0" smtClean="0"/>
                <a:t>スターラーで</a:t>
              </a:r>
              <a:r>
                <a:rPr lang="en-US" altLang="ja-JP" sz="1200" dirty="0" smtClean="0"/>
                <a:t/>
              </a:r>
              <a:br>
                <a:rPr lang="en-US" altLang="ja-JP" sz="1200" dirty="0" smtClean="0"/>
              </a:br>
              <a:r>
                <a:rPr lang="ja-JP" altLang="en-US" sz="1200" dirty="0" smtClean="0"/>
                <a:t>塗料を撹拌</a:t>
              </a:r>
              <a:endParaRPr kumimoji="1" lang="ja-JP" altLang="en-US" sz="1200" dirty="0"/>
            </a:p>
          </p:txBody>
        </p:sp>
      </p:grpSp>
    </p:spTree>
    <p:extLst>
      <p:ext uri="{BB962C8B-B14F-4D97-AF65-F5344CB8AC3E}">
        <p14:creationId xmlns:p14="http://schemas.microsoft.com/office/powerpoint/2010/main" val="371100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l="5496" t="11757" r="22973" b="7522"/>
          <a:stretch/>
        </p:blipFill>
        <p:spPr>
          <a:xfrm>
            <a:off x="462381" y="759767"/>
            <a:ext cx="4339308" cy="2448376"/>
          </a:xfrm>
          <a:prstGeom prst="rect">
            <a:avLst/>
          </a:prstGeom>
        </p:spPr>
      </p:pic>
      <p:sp>
        <p:nvSpPr>
          <p:cNvPr id="2" name="タイトル 1"/>
          <p:cNvSpPr>
            <a:spLocks noGrp="1"/>
          </p:cNvSpPr>
          <p:nvPr>
            <p:ph type="title"/>
          </p:nvPr>
        </p:nvSpPr>
        <p:spPr/>
        <p:txBody>
          <a:bodyPr/>
          <a:lstStyle/>
          <a:p>
            <a:r>
              <a:rPr lang="ja-JP" altLang="en-US" dirty="0" smtClean="0"/>
              <a:t>定電圧実験の膜厚時刻暦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27</a:t>
            </a:fld>
            <a:endParaRPr lang="ja-JP" altLang="en-US" dirty="0"/>
          </a:p>
        </p:txBody>
      </p:sp>
      <p:pic>
        <p:nvPicPr>
          <p:cNvPr id="8" name="コンテンツ プレースホルダー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1207" y="631355"/>
            <a:ext cx="4333764" cy="2708603"/>
          </a:xfrm>
        </p:spPr>
      </p:pic>
      <mc:AlternateContent xmlns:mc="http://schemas.openxmlformats.org/markup-compatibility/2006" xmlns:a14="http://schemas.microsoft.com/office/drawing/2010/main">
        <mc:Choice Requires="a14">
          <p:sp>
            <p:nvSpPr>
              <p:cNvPr id="18" name="テキスト ボックス 17"/>
              <p:cNvSpPr txBox="1"/>
              <p:nvPr/>
            </p:nvSpPr>
            <p:spPr>
              <a:xfrm>
                <a:off x="3070862" y="885665"/>
                <a:ext cx="1030089" cy="20120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1200" b="0" i="0" smtClean="0">
                          <a:solidFill>
                            <a:srgbClr val="A42424"/>
                          </a:solidFill>
                          <a:latin typeface="Cambria Math" panose="02040503050406030204" pitchFamily="18" charset="0"/>
                        </a:rPr>
                        <m:t>Δ</m:t>
                      </m:r>
                      <m:sSub>
                        <m:sSubPr>
                          <m:ctrlPr>
                            <a:rPr kumimoji="1" lang="en-US" altLang="ja-JP" sz="1200" b="0" i="1" smtClean="0">
                              <a:solidFill>
                                <a:srgbClr val="A42424"/>
                              </a:solidFill>
                              <a:latin typeface="Cambria Math" panose="02040503050406030204" pitchFamily="18" charset="0"/>
                            </a:rPr>
                          </m:ctrlPr>
                        </m:sSubPr>
                        <m:e>
                          <m:r>
                            <a:rPr kumimoji="1" lang="en-US" altLang="ja-JP" sz="1200" b="0" i="1" smtClean="0">
                              <a:solidFill>
                                <a:srgbClr val="A42424"/>
                              </a:solidFill>
                              <a:latin typeface="Cambria Math" panose="02040503050406030204" pitchFamily="18" charset="0"/>
                            </a:rPr>
                            <m:t>𝜙</m:t>
                          </m:r>
                        </m:e>
                        <m:sub>
                          <m:r>
                            <m:rPr>
                              <m:sty m:val="p"/>
                            </m:rPr>
                            <a:rPr kumimoji="1" lang="en-US" altLang="ja-JP" sz="1200" b="0" i="0" smtClean="0">
                              <a:solidFill>
                                <a:srgbClr val="A42424"/>
                              </a:solidFill>
                              <a:latin typeface="Cambria Math" panose="02040503050406030204" pitchFamily="18" charset="0"/>
                            </a:rPr>
                            <m:t>app</m:t>
                          </m:r>
                        </m:sub>
                      </m:sSub>
                      <m:r>
                        <a:rPr kumimoji="1" lang="en-US" altLang="ja-JP" sz="1200" b="0" i="1" smtClean="0">
                          <a:solidFill>
                            <a:srgbClr val="A42424"/>
                          </a:solidFill>
                          <a:latin typeface="Cambria Math" panose="02040503050406030204" pitchFamily="18" charset="0"/>
                        </a:rPr>
                        <m:t>=250 </m:t>
                      </m:r>
                      <m:r>
                        <m:rPr>
                          <m:sty m:val="p"/>
                        </m:rPr>
                        <a:rPr kumimoji="1" lang="en-US" altLang="ja-JP" sz="1200" b="0" i="0" smtClean="0">
                          <a:solidFill>
                            <a:srgbClr val="A42424"/>
                          </a:solidFill>
                          <a:latin typeface="Cambria Math" panose="02040503050406030204" pitchFamily="18" charset="0"/>
                        </a:rPr>
                        <m:t>V</m:t>
                      </m:r>
                    </m:oMath>
                  </m:oMathPara>
                </a14:m>
                <a:endParaRPr kumimoji="1" lang="ja-JP" altLang="en-US" sz="1200" dirty="0">
                  <a:solidFill>
                    <a:srgbClr val="A42424"/>
                  </a:solidFill>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070862" y="885665"/>
                <a:ext cx="1030089" cy="201209"/>
              </a:xfrm>
              <a:prstGeom prst="rect">
                <a:avLst/>
              </a:prstGeom>
              <a:blipFill rotWithShape="0">
                <a:blip r:embed="rId7"/>
                <a:stretch>
                  <a:fillRect l="-2959" r="-2959"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672950" y="1221991"/>
                <a:ext cx="428001"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00EDED"/>
                          </a:solidFill>
                          <a:latin typeface="Cambria Math" panose="02040503050406030204" pitchFamily="18" charset="0"/>
                        </a:rPr>
                        <m:t>200</m:t>
                      </m:r>
                      <m:r>
                        <a:rPr kumimoji="1" lang="en-US" altLang="ja-JP" sz="1200" b="0" i="0" smtClean="0">
                          <a:solidFill>
                            <a:srgbClr val="00EDED"/>
                          </a:solidFill>
                          <a:latin typeface="Cambria Math" panose="02040503050406030204" pitchFamily="18" charset="0"/>
                        </a:rPr>
                        <m:t> </m:t>
                      </m:r>
                      <m:r>
                        <m:rPr>
                          <m:sty m:val="p"/>
                        </m:rPr>
                        <a:rPr kumimoji="1" lang="en-US" altLang="ja-JP" sz="1200" b="0" i="0" smtClean="0">
                          <a:solidFill>
                            <a:srgbClr val="00EDED"/>
                          </a:solidFill>
                          <a:latin typeface="Cambria Math" panose="02040503050406030204" pitchFamily="18" charset="0"/>
                        </a:rPr>
                        <m:t>V</m:t>
                      </m:r>
                    </m:oMath>
                  </m:oMathPara>
                </a14:m>
                <a:endParaRPr kumimoji="1" lang="ja-JP" altLang="en-US" sz="1200" dirty="0">
                  <a:solidFill>
                    <a:srgbClr val="00EDED"/>
                  </a:solidFill>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672950" y="1221991"/>
                <a:ext cx="428001" cy="184666"/>
              </a:xfrm>
              <a:prstGeom prst="rect">
                <a:avLst/>
              </a:prstGeom>
              <a:blipFill rotWithShape="0">
                <a:blip r:embed="rId8"/>
                <a:stretch>
                  <a:fillRect l="-7143" r="-8571" b="-9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672949" y="1566013"/>
                <a:ext cx="428001"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C4C400"/>
                          </a:solidFill>
                          <a:latin typeface="Cambria Math" panose="02040503050406030204" pitchFamily="18" charset="0"/>
                        </a:rPr>
                        <m:t>150</m:t>
                      </m:r>
                      <m:r>
                        <a:rPr kumimoji="1" lang="en-US" altLang="ja-JP" sz="1200" b="0" i="0" smtClean="0">
                          <a:solidFill>
                            <a:srgbClr val="C4C400"/>
                          </a:solidFill>
                          <a:latin typeface="Cambria Math" panose="02040503050406030204" pitchFamily="18" charset="0"/>
                        </a:rPr>
                        <m:t> </m:t>
                      </m:r>
                      <m:r>
                        <m:rPr>
                          <m:sty m:val="p"/>
                        </m:rPr>
                        <a:rPr kumimoji="1" lang="en-US" altLang="ja-JP" sz="1200" b="0" i="0" smtClean="0">
                          <a:solidFill>
                            <a:srgbClr val="C4C400"/>
                          </a:solidFill>
                          <a:latin typeface="Cambria Math" panose="02040503050406030204" pitchFamily="18" charset="0"/>
                        </a:rPr>
                        <m:t>V</m:t>
                      </m:r>
                    </m:oMath>
                  </m:oMathPara>
                </a14:m>
                <a:endParaRPr kumimoji="1" lang="ja-JP" altLang="en-US" sz="1200" dirty="0">
                  <a:solidFill>
                    <a:srgbClr val="C4C400"/>
                  </a:solidFill>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672949" y="1566013"/>
                <a:ext cx="428001" cy="184666"/>
              </a:xfrm>
              <a:prstGeom prst="rect">
                <a:avLst/>
              </a:prstGeom>
              <a:blipFill rotWithShape="0">
                <a:blip r:embed="rId9"/>
                <a:stretch>
                  <a:fillRect l="-8571" r="-8571"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650455" y="1850132"/>
                <a:ext cx="472278" cy="18466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FF00FF"/>
                          </a:solidFill>
                          <a:latin typeface="Cambria Math" panose="02040503050406030204" pitchFamily="18" charset="0"/>
                        </a:rPr>
                        <m:t>100</m:t>
                      </m:r>
                      <m:r>
                        <a:rPr kumimoji="1" lang="en-US" altLang="ja-JP" sz="1200" b="0" i="0" smtClean="0">
                          <a:solidFill>
                            <a:srgbClr val="FF00FF"/>
                          </a:solidFill>
                          <a:latin typeface="Cambria Math" panose="02040503050406030204" pitchFamily="18" charset="0"/>
                        </a:rPr>
                        <m:t> </m:t>
                      </m:r>
                      <m:r>
                        <m:rPr>
                          <m:sty m:val="p"/>
                        </m:rPr>
                        <a:rPr kumimoji="1" lang="en-US" altLang="ja-JP" sz="1200" b="0" i="0" smtClean="0">
                          <a:solidFill>
                            <a:srgbClr val="FF00FF"/>
                          </a:solidFill>
                          <a:latin typeface="Cambria Math" panose="02040503050406030204" pitchFamily="18" charset="0"/>
                        </a:rPr>
                        <m:t>V</m:t>
                      </m:r>
                    </m:oMath>
                  </m:oMathPara>
                </a14:m>
                <a:endParaRPr kumimoji="1" lang="ja-JP" altLang="en-US" sz="1200" dirty="0">
                  <a:solidFill>
                    <a:srgbClr val="FF00FF"/>
                  </a:solidFill>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3650455" y="1850132"/>
                <a:ext cx="472278" cy="184666"/>
              </a:xfrm>
              <a:prstGeom prst="rect">
                <a:avLst/>
              </a:prstGeom>
              <a:blipFill rotWithShape="0">
                <a:blip r:embed="rId10"/>
                <a:stretch>
                  <a:fillRect l="-1299" r="-3896" b="-9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3757910" y="2181695"/>
                <a:ext cx="343043"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5454FF"/>
                          </a:solidFill>
                          <a:latin typeface="Cambria Math" panose="02040503050406030204" pitchFamily="18" charset="0"/>
                        </a:rPr>
                        <m:t>50</m:t>
                      </m:r>
                      <m:r>
                        <a:rPr kumimoji="1" lang="en-US" altLang="ja-JP" sz="1200" b="0" i="0" smtClean="0">
                          <a:solidFill>
                            <a:srgbClr val="5454FF"/>
                          </a:solidFill>
                          <a:latin typeface="Cambria Math" panose="02040503050406030204" pitchFamily="18" charset="0"/>
                        </a:rPr>
                        <m:t> </m:t>
                      </m:r>
                      <m:r>
                        <m:rPr>
                          <m:sty m:val="p"/>
                        </m:rPr>
                        <a:rPr kumimoji="1" lang="en-US" altLang="ja-JP" sz="1200" b="0" i="0" smtClean="0">
                          <a:solidFill>
                            <a:srgbClr val="5454FF"/>
                          </a:solidFill>
                          <a:latin typeface="Cambria Math" panose="02040503050406030204" pitchFamily="18" charset="0"/>
                        </a:rPr>
                        <m:t>V</m:t>
                      </m:r>
                    </m:oMath>
                  </m:oMathPara>
                </a14:m>
                <a:endParaRPr kumimoji="1" lang="ja-JP" altLang="en-US" sz="1200" dirty="0">
                  <a:solidFill>
                    <a:srgbClr val="5454FF"/>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3757910" y="2181695"/>
                <a:ext cx="343043" cy="184666"/>
              </a:xfrm>
              <a:prstGeom prst="rect">
                <a:avLst/>
              </a:prstGeom>
              <a:blipFill rotWithShape="0">
                <a:blip r:embed="rId11"/>
                <a:stretch>
                  <a:fillRect l="-8772" r="-8772"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757910" y="2468903"/>
                <a:ext cx="343043"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i="1" smtClean="0">
                          <a:solidFill>
                            <a:srgbClr val="006200"/>
                          </a:solidFill>
                          <a:latin typeface="Cambria Math" panose="02040503050406030204" pitchFamily="18" charset="0"/>
                        </a:rPr>
                        <m:t>3</m:t>
                      </m:r>
                      <m:r>
                        <a:rPr kumimoji="1" lang="en-US" altLang="ja-JP" sz="1200" b="0" i="1" smtClean="0">
                          <a:solidFill>
                            <a:srgbClr val="006200"/>
                          </a:solidFill>
                          <a:latin typeface="Cambria Math" panose="02040503050406030204" pitchFamily="18" charset="0"/>
                        </a:rPr>
                        <m:t>0 </m:t>
                      </m:r>
                      <m:r>
                        <m:rPr>
                          <m:sty m:val="p"/>
                        </m:rPr>
                        <a:rPr kumimoji="1" lang="en-US" altLang="ja-JP" sz="1200" b="0" i="0" smtClean="0">
                          <a:solidFill>
                            <a:srgbClr val="006200"/>
                          </a:solidFill>
                          <a:latin typeface="Cambria Math" panose="02040503050406030204" pitchFamily="18" charset="0"/>
                        </a:rPr>
                        <m:t>V</m:t>
                      </m:r>
                    </m:oMath>
                  </m:oMathPara>
                </a14:m>
                <a:endParaRPr kumimoji="1" lang="ja-JP" altLang="en-US" sz="1200" dirty="0">
                  <a:solidFill>
                    <a:srgbClr val="006200"/>
                  </a:solidFill>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757910" y="2468903"/>
                <a:ext cx="343043" cy="184666"/>
              </a:xfrm>
              <a:prstGeom prst="rect">
                <a:avLst/>
              </a:prstGeom>
              <a:blipFill rotWithShape="0">
                <a:blip r:embed="rId12"/>
                <a:stretch>
                  <a:fillRect l="-8772" r="-8772"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3757910" y="2705723"/>
                <a:ext cx="343043"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i="1" smtClean="0">
                          <a:solidFill>
                            <a:srgbClr val="FF0000"/>
                          </a:solidFill>
                          <a:latin typeface="Cambria Math" panose="02040503050406030204" pitchFamily="18" charset="0"/>
                        </a:rPr>
                        <m:t>1</m:t>
                      </m:r>
                      <m:r>
                        <a:rPr kumimoji="1" lang="en-US" altLang="ja-JP" sz="1200" b="0" i="1" smtClean="0">
                          <a:solidFill>
                            <a:srgbClr val="FF0000"/>
                          </a:solidFill>
                          <a:latin typeface="Cambria Math" panose="02040503050406030204" pitchFamily="18" charset="0"/>
                        </a:rPr>
                        <m:t>0</m:t>
                      </m:r>
                      <m:r>
                        <a:rPr kumimoji="1" lang="en-US" altLang="ja-JP" sz="1200" b="0" i="0" smtClean="0">
                          <a:solidFill>
                            <a:srgbClr val="FF0000"/>
                          </a:solidFill>
                          <a:latin typeface="Cambria Math" panose="02040503050406030204" pitchFamily="18" charset="0"/>
                        </a:rPr>
                        <m:t> </m:t>
                      </m:r>
                      <m:r>
                        <m:rPr>
                          <m:sty m:val="p"/>
                        </m:rPr>
                        <a:rPr kumimoji="1" lang="en-US" altLang="ja-JP" sz="1200" b="0" i="0" smtClean="0">
                          <a:solidFill>
                            <a:srgbClr val="FF0000"/>
                          </a:solidFill>
                          <a:latin typeface="Cambria Math" panose="02040503050406030204" pitchFamily="18" charset="0"/>
                        </a:rPr>
                        <m:t>V</m:t>
                      </m:r>
                    </m:oMath>
                  </m:oMathPara>
                </a14:m>
                <a:endParaRPr kumimoji="1" lang="ja-JP" altLang="en-US" sz="1200" dirty="0">
                  <a:solidFill>
                    <a:srgbClr val="FF0000"/>
                  </a:solidFill>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3757910" y="2705723"/>
                <a:ext cx="343043" cy="184666"/>
              </a:xfrm>
              <a:prstGeom prst="rect">
                <a:avLst/>
              </a:prstGeom>
              <a:blipFill rotWithShape="0">
                <a:blip r:embed="rId13"/>
                <a:stretch>
                  <a:fillRect l="-8772" r="-8772" b="-13333"/>
                </a:stretch>
              </a:blipFill>
            </p:spPr>
            <p:txBody>
              <a:bodyPr/>
              <a:lstStyle/>
              <a:p>
                <a:r>
                  <a:rPr lang="ja-JP" altLang="en-US">
                    <a:noFill/>
                  </a:rPr>
                  <a:t> </a:t>
                </a:r>
              </a:p>
            </p:txBody>
          </p:sp>
        </mc:Fallback>
      </mc:AlternateContent>
      <p:sp>
        <p:nvSpPr>
          <p:cNvPr id="27" name="テキスト ボックス 26"/>
          <p:cNvSpPr txBox="1"/>
          <p:nvPr/>
        </p:nvSpPr>
        <p:spPr>
          <a:xfrm>
            <a:off x="7329212" y="3474070"/>
            <a:ext cx="1835759" cy="646331"/>
          </a:xfrm>
          <a:prstGeom prst="rect">
            <a:avLst/>
          </a:prstGeom>
          <a:noFill/>
        </p:spPr>
        <p:txBody>
          <a:bodyPr wrap="none" rtlCol="0">
            <a:spAutoFit/>
          </a:bodyPr>
          <a:lstStyle/>
          <a:p>
            <a:r>
              <a:rPr lang="ja-JP" altLang="en-US" dirty="0" smtClean="0"/>
              <a:t>点　 ：実験</a:t>
            </a:r>
            <a:r>
              <a:rPr lang="ja-JP" altLang="en-US" dirty="0"/>
              <a:t>データ</a:t>
            </a:r>
            <a:endParaRPr lang="en-US" altLang="ja-JP" dirty="0" smtClean="0"/>
          </a:p>
          <a:p>
            <a:r>
              <a:rPr lang="ja-JP" altLang="en-US" dirty="0" smtClean="0"/>
              <a:t>実線：解析結果</a:t>
            </a:r>
            <a:endParaRPr kumimoji="1" lang="ja-JP" altLang="en-US" dirty="0"/>
          </a:p>
        </p:txBody>
      </p:sp>
      <p:sp>
        <p:nvSpPr>
          <p:cNvPr id="28" name="コンテンツ プレースホルダー 2"/>
          <p:cNvSpPr txBox="1">
            <a:spLocks/>
          </p:cNvSpPr>
          <p:nvPr/>
        </p:nvSpPr>
        <p:spPr bwMode="auto">
          <a:xfrm>
            <a:off x="145971" y="4151573"/>
            <a:ext cx="8712968" cy="310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膜厚時刻暦：</a:t>
            </a:r>
            <a:endParaRPr lang="en-US" altLang="ja-JP" sz="2800" kern="0" dirty="0"/>
          </a:p>
          <a:p>
            <a:pPr lvl="1">
              <a:buFont typeface="Arial" panose="020B0604020202020204" pitchFamily="34" charset="0"/>
              <a:buChar char="•"/>
            </a:pPr>
            <a:r>
              <a:rPr lang="ja-JP" altLang="en-US" sz="2400" kern="0" dirty="0" smtClean="0"/>
              <a:t>低い電圧においても解析結果と実験が一致した．</a:t>
            </a:r>
            <a:endParaRPr lang="en-US" altLang="ja-JP" sz="2400" kern="0" dirty="0" smtClean="0"/>
          </a:p>
          <a:p>
            <a:pPr lvl="1">
              <a:buFont typeface="Arial" panose="020B0604020202020204" pitchFamily="34" charset="0"/>
              <a:buChar char="•"/>
            </a:pPr>
            <a:r>
              <a:rPr lang="ja-JP" altLang="en-US" sz="2400" kern="0" dirty="0"/>
              <a:t>従来法よりも高精度に予測できている．</a:t>
            </a:r>
            <a:endParaRPr lang="en-US" altLang="ja-JP" sz="2400" kern="0" dirty="0"/>
          </a:p>
          <a:p>
            <a:pPr lvl="1">
              <a:buFont typeface="Arial" panose="020B0604020202020204" pitchFamily="34" charset="0"/>
              <a:buChar char="•"/>
            </a:pPr>
            <a:endParaRPr lang="en-US" altLang="ja-JP" sz="2400" kern="0" dirty="0" smtClean="0"/>
          </a:p>
          <a:p>
            <a:endParaRPr lang="en-US" altLang="ja-JP" sz="28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1200" b="1" kern="0" dirty="0" smtClean="0">
              <a:solidFill>
                <a:srgbClr val="004A82"/>
              </a:solidFill>
            </a:endParaRPr>
          </a:p>
          <a:p>
            <a:pPr marL="457200" lvl="1" indent="0">
              <a:buFont typeface="Wingdings" pitchFamily="2" charset="2"/>
              <a:buNone/>
            </a:pPr>
            <a:endParaRPr lang="en-US" altLang="ja-JP" sz="1200" b="1" kern="0" dirty="0" smtClean="0">
              <a:solidFill>
                <a:srgbClr val="004A82"/>
              </a:solidFill>
            </a:endParaRPr>
          </a:p>
          <a:p>
            <a:endParaRPr lang="en-US" altLang="ja-JP" sz="2800" kern="0" dirty="0" smtClean="0"/>
          </a:p>
          <a:p>
            <a:endParaRPr lang="en-US" altLang="ja-JP" sz="2800" kern="0" dirty="0" smtClean="0"/>
          </a:p>
          <a:p>
            <a:endParaRPr lang="en-US" altLang="ja-JP" kern="0" dirty="0" smtClean="0"/>
          </a:p>
          <a:p>
            <a:endParaRPr lang="en-US" altLang="ja-JP" kern="0" dirty="0" smtClean="0"/>
          </a:p>
        </p:txBody>
      </p:sp>
      <p:sp>
        <p:nvSpPr>
          <p:cNvPr id="29" name="正方形/長方形 28"/>
          <p:cNvSpPr/>
          <p:nvPr/>
        </p:nvSpPr>
        <p:spPr>
          <a:xfrm>
            <a:off x="827508" y="885665"/>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sp>
        <p:nvSpPr>
          <p:cNvPr id="30" name="正方形/長方形 29"/>
          <p:cNvSpPr/>
          <p:nvPr/>
        </p:nvSpPr>
        <p:spPr>
          <a:xfrm>
            <a:off x="5421811" y="885665"/>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従来法</a:t>
            </a:r>
            <a:endParaRPr kumimoji="1" lang="ja-JP" altLang="en-US" dirty="0">
              <a:solidFill>
                <a:schemeClr val="tx1"/>
              </a:solidFill>
            </a:endParaRPr>
          </a:p>
        </p:txBody>
      </p:sp>
      <p:grpSp>
        <p:nvGrpSpPr>
          <p:cNvPr id="23" name="グループ化 22"/>
          <p:cNvGrpSpPr/>
          <p:nvPr/>
        </p:nvGrpSpPr>
        <p:grpSpPr>
          <a:xfrm>
            <a:off x="-30840" y="1252340"/>
            <a:ext cx="678391" cy="1192590"/>
            <a:chOff x="-179607" y="1781247"/>
            <a:chExt cx="830406" cy="1235380"/>
          </a:xfrm>
        </p:grpSpPr>
        <p:sp>
          <p:nvSpPr>
            <p:cNvPr id="24" name="テキスト ボックス 23"/>
            <p:cNvSpPr txBox="1"/>
            <p:nvPr/>
          </p:nvSpPr>
          <p:spPr>
            <a:xfrm>
              <a:off x="-46960" y="1781247"/>
              <a:ext cx="565115" cy="724983"/>
            </a:xfrm>
            <a:prstGeom prst="rect">
              <a:avLst/>
            </a:prstGeom>
            <a:noFill/>
          </p:spPr>
          <p:txBody>
            <a:bodyPr vert="eaVert" wrap="none" rtlCol="0">
              <a:spAutoFit/>
            </a:bodyPr>
            <a:lstStyle/>
            <a:p>
              <a:r>
                <a:rPr kumimoji="1" lang="ja-JP" altLang="en-US" b="1" dirty="0" smtClean="0"/>
                <a:t>膜厚</a:t>
              </a:r>
              <a:r>
                <a:rPr lang="ja-JP" altLang="en-US" b="1" dirty="0"/>
                <a:t>，</a:t>
              </a:r>
              <a:endParaRPr kumimoji="1" lang="ja-JP" altLang="en-US" b="1" dirty="0"/>
            </a:p>
          </p:txBody>
        </p:sp>
        <mc:AlternateContent xmlns:mc="http://schemas.openxmlformats.org/markup-compatibility/2006" xmlns:a14="http://schemas.microsoft.com/office/drawing/2010/main">
          <mc:Choice Requires="a14">
            <p:sp>
              <p:nvSpPr>
                <p:cNvPr id="31" name="テキスト ボックス 30"/>
                <p:cNvSpPr txBox="1"/>
                <p:nvPr/>
              </p:nvSpPr>
              <p:spPr>
                <a:xfrm>
                  <a:off x="-179607" y="2347106"/>
                  <a:ext cx="830406" cy="66952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latin typeface="Cambria Math"/>
                          </a:rPr>
                          <m:t>𝒉</m:t>
                        </m:r>
                      </m:oMath>
                    </m:oMathPara>
                  </a14:m>
                  <a:endParaRPr kumimoji="1" lang="en-US" altLang="ja-JP" b="1" dirty="0" smtClean="0"/>
                </a:p>
                <a:p>
                  <a:pPr algn="ctr"/>
                  <a:r>
                    <a:rPr lang="en-US" altLang="ja-JP" b="1" dirty="0"/>
                    <a:t>(</a:t>
                  </a:r>
                  <a14:m>
                    <m:oMath xmlns:m="http://schemas.openxmlformats.org/officeDocument/2006/math">
                      <m:r>
                        <a:rPr kumimoji="1" lang="ja-JP" altLang="en-US" b="1" i="0" smtClean="0">
                          <a:latin typeface="Cambria Math"/>
                        </a:rPr>
                        <m:t>𝛍</m:t>
                      </m:r>
                      <m:r>
                        <a:rPr kumimoji="1" lang="en-US" altLang="ja-JP" b="1" i="0" smtClean="0">
                          <a:latin typeface="Cambria Math"/>
                        </a:rPr>
                        <m:t>𝐦</m:t>
                      </m:r>
                    </m:oMath>
                  </a14:m>
                  <a:r>
                    <a:rPr kumimoji="1" lang="en-US" altLang="ja-JP" b="1" dirty="0" smtClean="0"/>
                    <a:t>)</a:t>
                  </a:r>
                  <a:endParaRPr kumimoji="1" lang="ja-JP" altLang="en-US"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179607" y="2347106"/>
                  <a:ext cx="830406" cy="669521"/>
                </a:xfrm>
                <a:prstGeom prst="rect">
                  <a:avLst/>
                </a:prstGeom>
                <a:blipFill rotWithShape="0">
                  <a:blip r:embed="rId14"/>
                  <a:stretch>
                    <a:fillRect l="-9009" r="-8108" b="-1226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2" name="テキスト ボックス 31"/>
              <p:cNvSpPr txBox="1"/>
              <p:nvPr/>
            </p:nvSpPr>
            <p:spPr>
              <a:xfrm>
                <a:off x="1999735" y="3208143"/>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999735" y="3208143"/>
                <a:ext cx="1200970" cy="369332"/>
              </a:xfrm>
              <a:prstGeom prst="rect">
                <a:avLst/>
              </a:prstGeom>
              <a:blipFill rotWithShape="0">
                <a:blip r:embed="rId15"/>
                <a:stretch>
                  <a:fillRect l="-4061" t="-11475" r="-507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6292449" y="3289404"/>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292449" y="3289404"/>
                <a:ext cx="1200970" cy="369332"/>
              </a:xfrm>
              <a:prstGeom prst="rect">
                <a:avLst/>
              </a:prstGeom>
              <a:blipFill rotWithShape="0">
                <a:blip r:embed="rId16"/>
                <a:stretch>
                  <a:fillRect l="-4061" t="-13333" r="-5076"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0340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865" y="837759"/>
            <a:ext cx="3713973" cy="2652838"/>
          </a:xfrm>
          <a:prstGeom prst="rect">
            <a:avLst/>
          </a:prstGeom>
        </p:spPr>
      </p:pic>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6937" t="10316" r="12072" b="7162"/>
          <a:stretch/>
        </p:blipFill>
        <p:spPr>
          <a:xfrm>
            <a:off x="660566" y="920458"/>
            <a:ext cx="4892160" cy="2492336"/>
          </a:xfrm>
          <a:prstGeom prst="rect">
            <a:avLst/>
          </a:prstGeom>
        </p:spPr>
      </p:pic>
      <p:sp>
        <p:nvSpPr>
          <p:cNvPr id="2" name="タイトル 1"/>
          <p:cNvSpPr>
            <a:spLocks noGrp="1"/>
          </p:cNvSpPr>
          <p:nvPr>
            <p:ph type="title"/>
          </p:nvPr>
        </p:nvSpPr>
        <p:spPr/>
        <p:txBody>
          <a:bodyPr>
            <a:normAutofit/>
          </a:bodyPr>
          <a:lstStyle/>
          <a:p>
            <a:r>
              <a:rPr lang="ja-JP" altLang="en-US" dirty="0" smtClean="0"/>
              <a:t>定電圧実験のカソード電流密度時刻暦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28</a:t>
            </a:fld>
            <a:endParaRPr lang="ja-JP" altLang="en-US" dirty="0"/>
          </a:p>
        </p:txBody>
      </p:sp>
      <p:sp>
        <p:nvSpPr>
          <p:cNvPr id="9" name="正方形/長方形 8"/>
          <p:cNvSpPr/>
          <p:nvPr/>
        </p:nvSpPr>
        <p:spPr>
          <a:xfrm>
            <a:off x="969000" y="812364"/>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grpSp>
        <p:nvGrpSpPr>
          <p:cNvPr id="15" name="グループ化 14"/>
          <p:cNvGrpSpPr/>
          <p:nvPr/>
        </p:nvGrpSpPr>
        <p:grpSpPr>
          <a:xfrm>
            <a:off x="3415776" y="1148775"/>
            <a:ext cx="1563304" cy="579627"/>
            <a:chOff x="3212757" y="3974353"/>
            <a:chExt cx="1563304" cy="579627"/>
          </a:xfrm>
        </p:grpSpPr>
        <p:cxnSp>
          <p:nvCxnSpPr>
            <p:cNvPr id="16" name="直線コネクタ 15"/>
            <p:cNvCxnSpPr/>
            <p:nvPr/>
          </p:nvCxnSpPr>
          <p:spPr>
            <a:xfrm>
              <a:off x="3212757" y="4176582"/>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12757" y="4431956"/>
              <a:ext cx="444843" cy="0"/>
            </a:xfrm>
            <a:prstGeom prst="line">
              <a:avLst/>
            </a:prstGeom>
            <a:ln w="38100">
              <a:solidFill>
                <a:srgbClr val="0064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748216" y="3974353"/>
              <a:ext cx="902811" cy="307777"/>
            </a:xfrm>
            <a:prstGeom prst="rect">
              <a:avLst/>
            </a:prstGeom>
            <a:noFill/>
          </p:spPr>
          <p:txBody>
            <a:bodyPr wrap="none" rtlCol="0">
              <a:spAutoFit/>
            </a:bodyPr>
            <a:lstStyle/>
            <a:p>
              <a:r>
                <a:rPr kumimoji="1" lang="ja-JP" altLang="en-US" sz="1400" dirty="0" smtClean="0"/>
                <a:t>解析結果</a:t>
              </a:r>
              <a:endParaRPr kumimoji="1" lang="ja-JP" altLang="en-US" sz="1400" dirty="0"/>
            </a:p>
          </p:txBody>
        </p:sp>
        <p:sp>
          <p:nvSpPr>
            <p:cNvPr id="19" name="テキスト ボックス 18"/>
            <p:cNvSpPr txBox="1"/>
            <p:nvPr/>
          </p:nvSpPr>
          <p:spPr>
            <a:xfrm>
              <a:off x="3748216" y="4246203"/>
              <a:ext cx="1027845" cy="307777"/>
            </a:xfrm>
            <a:prstGeom prst="rect">
              <a:avLst/>
            </a:prstGeom>
            <a:noFill/>
          </p:spPr>
          <p:txBody>
            <a:bodyPr wrap="none" rtlCol="0">
              <a:spAutoFit/>
            </a:bodyPr>
            <a:lstStyle/>
            <a:p>
              <a:r>
                <a:rPr kumimoji="1" lang="ja-JP" altLang="en-US" sz="1400" dirty="0" smtClean="0"/>
                <a:t>実験データ</a:t>
              </a:r>
              <a:endParaRPr kumimoji="1" lang="ja-JP" altLang="en-US" sz="1400" dirty="0"/>
            </a:p>
          </p:txBody>
        </p:sp>
      </p:grpSp>
      <mc:AlternateContent xmlns:mc="http://schemas.openxmlformats.org/markup-compatibility/2006" xmlns:a14="http://schemas.microsoft.com/office/drawing/2010/main">
        <mc:Choice Requires="a14">
          <p:sp>
            <p:nvSpPr>
              <p:cNvPr id="20" name="テキスト ボックス 19"/>
              <p:cNvSpPr txBox="1"/>
              <p:nvPr/>
            </p:nvSpPr>
            <p:spPr>
              <a:xfrm>
                <a:off x="1025531" y="1256869"/>
                <a:ext cx="1419171" cy="301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𝜙</m:t>
                          </m:r>
                        </m:e>
                        <m:sub>
                          <m:r>
                            <m:rPr>
                              <m:sty m:val="p"/>
                            </m:rPr>
                            <a:rPr kumimoji="1" lang="en-US" altLang="ja-JP" b="0" i="0" smtClean="0">
                              <a:latin typeface="Cambria Math" panose="02040503050406030204" pitchFamily="18" charset="0"/>
                            </a:rPr>
                            <m:t>app</m:t>
                          </m:r>
                        </m:sub>
                      </m:sSub>
                      <m:r>
                        <a:rPr kumimoji="1" lang="en-US" altLang="ja-JP" b="0" i="1" smtClean="0">
                          <a:latin typeface="Cambria Math" panose="02040503050406030204" pitchFamily="18" charset="0"/>
                        </a:rPr>
                        <m:t>=30 </m:t>
                      </m:r>
                      <m:r>
                        <m:rPr>
                          <m:sty m:val="p"/>
                        </m:rPr>
                        <a:rPr kumimoji="1" lang="en-US" altLang="ja-JP" b="0" i="0" smtClean="0">
                          <a:latin typeface="Cambria Math" panose="02040503050406030204" pitchFamily="18" charset="0"/>
                        </a:rPr>
                        <m:t>V</m:t>
                      </m:r>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025531" y="1256869"/>
                <a:ext cx="1419171" cy="301686"/>
              </a:xfrm>
              <a:prstGeom prst="rect">
                <a:avLst/>
              </a:prstGeom>
              <a:blipFill rotWithShape="0">
                <a:blip r:embed="rId4"/>
                <a:stretch>
                  <a:fillRect l="-2575" r="-3004" b="-24000"/>
                </a:stretch>
              </a:blipFill>
            </p:spPr>
            <p:txBody>
              <a:bodyPr/>
              <a:lstStyle/>
              <a:p>
                <a:r>
                  <a:rPr lang="ja-JP" altLang="en-US">
                    <a:noFill/>
                  </a:rPr>
                  <a:t> </a:t>
                </a:r>
              </a:p>
            </p:txBody>
          </p:sp>
        </mc:Fallback>
      </mc:AlternateContent>
      <p:sp>
        <p:nvSpPr>
          <p:cNvPr id="21" name="正方形/長方形 20"/>
          <p:cNvSpPr/>
          <p:nvPr/>
        </p:nvSpPr>
        <p:spPr>
          <a:xfrm>
            <a:off x="5919374" y="860239"/>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従来法</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7" name="コンテンツ プレースホルダー 2"/>
              <p:cNvSpPr txBox="1">
                <a:spLocks/>
              </p:cNvSpPr>
              <p:nvPr/>
            </p:nvSpPr>
            <p:spPr bwMode="auto">
              <a:xfrm>
                <a:off x="145970" y="4151573"/>
                <a:ext cx="9113359" cy="3108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カソード電流密度時刻暦：</a:t>
                </a:r>
                <a:endParaRPr lang="en-US" altLang="ja-JP" sz="2800" dirty="0"/>
              </a:p>
              <a:p>
                <a:pPr lvl="1">
                  <a:buFont typeface="Arial" panose="020B0604020202020204" pitchFamily="34" charset="0"/>
                  <a:buChar char="•"/>
                </a:pPr>
                <a14:m>
                  <m:oMath xmlns:m="http://schemas.openxmlformats.org/officeDocument/2006/math">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app</m:t>
                        </m:r>
                      </m:sub>
                    </m:sSub>
                    <m:r>
                      <a:rPr lang="en-US" altLang="ja-JP" sz="2400" i="1">
                        <a:latin typeface="Cambria Math" panose="02040503050406030204" pitchFamily="18" charset="0"/>
                      </a:rPr>
                      <m:t>=</m:t>
                    </m:r>
                    <m:r>
                      <a:rPr lang="en-US" altLang="ja-JP" sz="2400" b="0" i="1" smtClean="0">
                        <a:latin typeface="Cambria Math" panose="02040503050406030204" pitchFamily="18" charset="0"/>
                      </a:rPr>
                      <m:t>3</m:t>
                    </m:r>
                    <m:r>
                      <a:rPr lang="en-US" altLang="ja-JP" sz="2400" i="1">
                        <a:latin typeface="Cambria Math" panose="02040503050406030204" pitchFamily="18" charset="0"/>
                      </a:rPr>
                      <m:t>0 </m:t>
                    </m:r>
                    <m:r>
                      <m:rPr>
                        <m:sty m:val="p"/>
                      </m:rPr>
                      <a:rPr lang="en-US" altLang="ja-JP" sz="2400">
                        <a:latin typeface="Cambria Math" panose="02040503050406030204" pitchFamily="18" charset="0"/>
                      </a:rPr>
                      <m:t>V</m:t>
                    </m:r>
                    <m:r>
                      <a:rPr lang="ja-JP" altLang="en-US" sz="2400" i="1">
                        <a:latin typeface="Cambria Math" panose="02040503050406030204" pitchFamily="18" charset="0"/>
                      </a:rPr>
                      <m:t>以上</m:t>
                    </m:r>
                  </m:oMath>
                </a14:m>
                <a:r>
                  <a:rPr lang="ja-JP" altLang="en-US" sz="2400" dirty="0" smtClean="0"/>
                  <a:t>は解析と実験のグラフがほ</a:t>
                </a:r>
                <a:r>
                  <a:rPr lang="ja-JP" altLang="en-US" sz="2400" dirty="0"/>
                  <a:t>ぼ</a:t>
                </a:r>
                <a:r>
                  <a:rPr lang="ja-JP" altLang="en-US" sz="2400" dirty="0" smtClean="0"/>
                  <a:t>一致した．</a:t>
                </a:r>
                <a:endParaRPr lang="ja-JP" altLang="en-US" sz="2400" dirty="0"/>
              </a:p>
              <a:p>
                <a:endParaRPr lang="en-US" altLang="ja-JP" sz="28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1200" b="1" kern="0" dirty="0" smtClean="0">
                  <a:solidFill>
                    <a:srgbClr val="004A82"/>
                  </a:solidFill>
                </a:endParaRPr>
              </a:p>
              <a:p>
                <a:pPr marL="457200" lvl="1" indent="0">
                  <a:buFont typeface="Wingdings" pitchFamily="2" charset="2"/>
                  <a:buNone/>
                </a:pPr>
                <a:endParaRPr lang="en-US" altLang="ja-JP" sz="1200" b="1" kern="0" dirty="0" smtClean="0">
                  <a:solidFill>
                    <a:srgbClr val="004A82"/>
                  </a:solidFill>
                </a:endParaRPr>
              </a:p>
              <a:p>
                <a:endParaRPr lang="en-US" altLang="ja-JP" sz="2800" kern="0" dirty="0" smtClean="0"/>
              </a:p>
              <a:p>
                <a:endParaRPr lang="en-US" altLang="ja-JP" sz="2800" kern="0" dirty="0" smtClean="0"/>
              </a:p>
              <a:p>
                <a:endParaRPr lang="en-US" altLang="ja-JP" kern="0" dirty="0" smtClean="0"/>
              </a:p>
              <a:p>
                <a:endParaRPr lang="en-US" altLang="ja-JP" kern="0" dirty="0" smtClean="0"/>
              </a:p>
            </p:txBody>
          </p:sp>
        </mc:Choice>
        <mc:Fallback xmlns="">
          <p:sp>
            <p:nvSpPr>
              <p:cNvPr id="27" name="コンテンツ プレースホルダー 2"/>
              <p:cNvSpPr txBox="1">
                <a:spLocks noRot="1" noChangeAspect="1" noMove="1" noResize="1" noEditPoints="1" noAdjustHandles="1" noChangeArrowheads="1" noChangeShapeType="1" noTextEdit="1"/>
              </p:cNvSpPr>
              <p:nvPr/>
            </p:nvSpPr>
            <p:spPr bwMode="auto">
              <a:xfrm>
                <a:off x="145970" y="4151573"/>
                <a:ext cx="9113359" cy="3108486"/>
              </a:xfrm>
              <a:prstGeom prst="rect">
                <a:avLst/>
              </a:prstGeom>
              <a:blipFill rotWithShape="0">
                <a:blip r:embed="rId5"/>
                <a:stretch>
                  <a:fillRect l="-2207" t="-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28" name="グループ化 27"/>
          <p:cNvGrpSpPr/>
          <p:nvPr/>
        </p:nvGrpSpPr>
        <p:grpSpPr>
          <a:xfrm>
            <a:off x="-85896" y="1264390"/>
            <a:ext cx="915572" cy="1662046"/>
            <a:chOff x="4620864" y="1418404"/>
            <a:chExt cx="915572" cy="1662046"/>
          </a:xfrm>
        </p:grpSpPr>
        <p:sp>
          <p:nvSpPr>
            <p:cNvPr id="29" name="テキスト ボックス 28"/>
            <p:cNvSpPr txBox="1"/>
            <p:nvPr/>
          </p:nvSpPr>
          <p:spPr>
            <a:xfrm>
              <a:off x="4692842" y="1418404"/>
              <a:ext cx="738664" cy="1155124"/>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30" name="テキスト ボックス 29"/>
                <p:cNvSpPr txBox="1"/>
                <p:nvPr/>
              </p:nvSpPr>
              <p:spPr>
                <a:xfrm>
                  <a:off x="4620864" y="2427899"/>
                  <a:ext cx="91557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4620864" y="2427899"/>
                  <a:ext cx="915572" cy="652551"/>
                </a:xfrm>
                <a:prstGeom prst="rect">
                  <a:avLst/>
                </a:prstGeom>
                <a:blipFill rotWithShape="0">
                  <a:blip r:embed="rId6"/>
                  <a:stretch>
                    <a:fillRect l="-6667" r="-6000" b="-1215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1" name="テキスト ボックス 30"/>
              <p:cNvSpPr txBox="1"/>
              <p:nvPr/>
            </p:nvSpPr>
            <p:spPr>
              <a:xfrm>
                <a:off x="2567070" y="3410651"/>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567070" y="3410651"/>
                <a:ext cx="1200970" cy="369332"/>
              </a:xfrm>
              <a:prstGeom prst="rect">
                <a:avLst/>
              </a:prstGeom>
              <a:blipFill rotWithShape="0">
                <a:blip r:embed="rId7"/>
                <a:stretch>
                  <a:fillRect l="-4061" t="-11475" r="-507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6858488" y="3410651"/>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6858488" y="3410651"/>
                <a:ext cx="1200970" cy="369332"/>
              </a:xfrm>
              <a:prstGeom prst="rect">
                <a:avLst/>
              </a:prstGeom>
              <a:blipFill rotWithShape="0">
                <a:blip r:embed="rId8"/>
                <a:stretch>
                  <a:fillRect l="-4061" t="-11475" r="-5076"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71092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1375" y="799984"/>
            <a:ext cx="3657935" cy="2612810"/>
          </a:xfrm>
          <a:prstGeom prst="rect">
            <a:avLst/>
          </a:prstGeom>
        </p:spPr>
      </p:pic>
      <p:sp>
        <p:nvSpPr>
          <p:cNvPr id="2" name="タイトル 1"/>
          <p:cNvSpPr>
            <a:spLocks noGrp="1"/>
          </p:cNvSpPr>
          <p:nvPr>
            <p:ph type="title"/>
          </p:nvPr>
        </p:nvSpPr>
        <p:spPr/>
        <p:txBody>
          <a:bodyPr>
            <a:normAutofit/>
          </a:bodyPr>
          <a:lstStyle/>
          <a:p>
            <a:r>
              <a:rPr lang="ja-JP" altLang="en-US" dirty="0" smtClean="0"/>
              <a:t>定電圧実験のカソード電流密度時刻暦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29</a:t>
            </a:fld>
            <a:endParaRPr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7207" t="10495" r="11802" b="6442"/>
          <a:stretch/>
        </p:blipFill>
        <p:spPr>
          <a:xfrm>
            <a:off x="528758" y="920458"/>
            <a:ext cx="4860326" cy="2492336"/>
          </a:xfrm>
          <a:prstGeom prst="rect">
            <a:avLst/>
          </a:prstGeom>
        </p:spPr>
      </p:pic>
      <p:sp>
        <p:nvSpPr>
          <p:cNvPr id="9" name="正方形/長方形 8"/>
          <p:cNvSpPr/>
          <p:nvPr/>
        </p:nvSpPr>
        <p:spPr>
          <a:xfrm>
            <a:off x="968995" y="765226"/>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grpSp>
        <p:nvGrpSpPr>
          <p:cNvPr id="13" name="グループ化 12"/>
          <p:cNvGrpSpPr/>
          <p:nvPr/>
        </p:nvGrpSpPr>
        <p:grpSpPr>
          <a:xfrm>
            <a:off x="3415776" y="1148775"/>
            <a:ext cx="1563304" cy="579627"/>
            <a:chOff x="3212757" y="3974353"/>
            <a:chExt cx="1563304" cy="579627"/>
          </a:xfrm>
        </p:grpSpPr>
        <p:cxnSp>
          <p:nvCxnSpPr>
            <p:cNvPr id="5" name="直線コネクタ 4"/>
            <p:cNvCxnSpPr/>
            <p:nvPr/>
          </p:nvCxnSpPr>
          <p:spPr>
            <a:xfrm>
              <a:off x="3212757" y="4176582"/>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212757" y="4431956"/>
              <a:ext cx="444843" cy="0"/>
            </a:xfrm>
            <a:prstGeom prst="line">
              <a:avLst/>
            </a:prstGeom>
            <a:ln w="38100">
              <a:solidFill>
                <a:srgbClr val="0064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748216" y="3974353"/>
              <a:ext cx="902811" cy="307777"/>
            </a:xfrm>
            <a:prstGeom prst="rect">
              <a:avLst/>
            </a:prstGeom>
            <a:noFill/>
          </p:spPr>
          <p:txBody>
            <a:bodyPr wrap="none" rtlCol="0">
              <a:spAutoFit/>
            </a:bodyPr>
            <a:lstStyle/>
            <a:p>
              <a:r>
                <a:rPr kumimoji="1" lang="ja-JP" altLang="en-US" sz="1400" dirty="0" smtClean="0"/>
                <a:t>解析結果</a:t>
              </a:r>
              <a:endParaRPr kumimoji="1" lang="ja-JP" altLang="en-US" sz="1400" dirty="0"/>
            </a:p>
          </p:txBody>
        </p:sp>
        <p:sp>
          <p:nvSpPr>
            <p:cNvPr id="12" name="テキスト ボックス 11"/>
            <p:cNvSpPr txBox="1"/>
            <p:nvPr/>
          </p:nvSpPr>
          <p:spPr>
            <a:xfrm>
              <a:off x="3748216" y="4246203"/>
              <a:ext cx="1027845" cy="307777"/>
            </a:xfrm>
            <a:prstGeom prst="rect">
              <a:avLst/>
            </a:prstGeom>
            <a:noFill/>
          </p:spPr>
          <p:txBody>
            <a:bodyPr wrap="none" rtlCol="0">
              <a:spAutoFit/>
            </a:bodyPr>
            <a:lstStyle/>
            <a:p>
              <a:r>
                <a:rPr kumimoji="1" lang="ja-JP" altLang="en-US" sz="1400" dirty="0" smtClean="0"/>
                <a:t>実験データ</a:t>
              </a:r>
              <a:endParaRPr kumimoji="1" lang="ja-JP" altLang="en-US" sz="1400" dirty="0"/>
            </a:p>
          </p:txBody>
        </p:sp>
      </p:grpSp>
      <mc:AlternateContent xmlns:mc="http://schemas.openxmlformats.org/markup-compatibility/2006" xmlns:a14="http://schemas.microsoft.com/office/drawing/2010/main">
        <mc:Choice Requires="a14">
          <p:sp>
            <p:nvSpPr>
              <p:cNvPr id="14" name="テキスト ボックス 13"/>
              <p:cNvSpPr txBox="1"/>
              <p:nvPr/>
            </p:nvSpPr>
            <p:spPr>
              <a:xfrm>
                <a:off x="1025531" y="1256869"/>
                <a:ext cx="1419170" cy="301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𝜙</m:t>
                          </m:r>
                        </m:e>
                        <m:sub>
                          <m:r>
                            <m:rPr>
                              <m:sty m:val="p"/>
                            </m:rPr>
                            <a:rPr kumimoji="1" lang="en-US" altLang="ja-JP" b="0" i="0" smtClean="0">
                              <a:latin typeface="Cambria Math" panose="02040503050406030204" pitchFamily="18" charset="0"/>
                            </a:rPr>
                            <m:t>app</m:t>
                          </m:r>
                        </m:sub>
                      </m:sSub>
                      <m:r>
                        <a:rPr kumimoji="1" lang="en-US" altLang="ja-JP" b="0" i="1" smtClean="0">
                          <a:latin typeface="Cambria Math" panose="02040503050406030204" pitchFamily="18" charset="0"/>
                        </a:rPr>
                        <m:t>=10 </m:t>
                      </m:r>
                      <m:r>
                        <m:rPr>
                          <m:sty m:val="p"/>
                        </m:rPr>
                        <a:rPr kumimoji="1" lang="en-US" altLang="ja-JP" b="0" i="0" smtClean="0">
                          <a:latin typeface="Cambria Math" panose="02040503050406030204" pitchFamily="18" charset="0"/>
                        </a:rPr>
                        <m:t>V</m:t>
                      </m:r>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025531" y="1256869"/>
                <a:ext cx="1419170" cy="301686"/>
              </a:xfrm>
              <a:prstGeom prst="rect">
                <a:avLst/>
              </a:prstGeom>
              <a:blipFill rotWithShape="0">
                <a:blip r:embed="rId4"/>
                <a:stretch>
                  <a:fillRect l="-2575" r="-3004" b="-24000"/>
                </a:stretch>
              </a:blipFill>
            </p:spPr>
            <p:txBody>
              <a:bodyPr/>
              <a:lstStyle/>
              <a:p>
                <a:r>
                  <a:rPr lang="ja-JP" altLang="en-US">
                    <a:noFill/>
                  </a:rPr>
                  <a:t> </a:t>
                </a:r>
              </a:p>
            </p:txBody>
          </p:sp>
        </mc:Fallback>
      </mc:AlternateContent>
      <p:sp>
        <p:nvSpPr>
          <p:cNvPr id="15" name="正方形/長方形 14"/>
          <p:cNvSpPr/>
          <p:nvPr/>
        </p:nvSpPr>
        <p:spPr>
          <a:xfrm>
            <a:off x="5705756" y="765226"/>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従来法</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3" name="コンテンツ プレースホルダー 2"/>
              <p:cNvSpPr txBox="1">
                <a:spLocks/>
              </p:cNvSpPr>
              <p:nvPr/>
            </p:nvSpPr>
            <p:spPr bwMode="auto">
              <a:xfrm>
                <a:off x="145970" y="4151573"/>
                <a:ext cx="9113359" cy="3108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カソード電流密度時刻暦：</a:t>
                </a:r>
                <a:endParaRPr lang="en-US" altLang="ja-JP" sz="2800" kern="0" dirty="0"/>
              </a:p>
              <a:p>
                <a:pPr lvl="1">
                  <a:buFont typeface="Arial" panose="020B0604020202020204" pitchFamily="34" charset="0"/>
                  <a:buChar char="•"/>
                </a:pPr>
                <a14:m>
                  <m:oMath xmlns:m="http://schemas.openxmlformats.org/officeDocument/2006/math">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app</m:t>
                        </m:r>
                      </m:sub>
                    </m:sSub>
                    <m:r>
                      <a:rPr lang="en-US" altLang="ja-JP" sz="2400" i="1">
                        <a:latin typeface="Cambria Math" panose="02040503050406030204" pitchFamily="18" charset="0"/>
                      </a:rPr>
                      <m:t>=30 </m:t>
                    </m:r>
                    <m:r>
                      <m:rPr>
                        <m:sty m:val="p"/>
                      </m:rPr>
                      <a:rPr lang="en-US" altLang="ja-JP" sz="2400">
                        <a:latin typeface="Cambria Math" panose="02040503050406030204" pitchFamily="18" charset="0"/>
                      </a:rPr>
                      <m:t>V</m:t>
                    </m:r>
                    <m:r>
                      <a:rPr lang="ja-JP" altLang="en-US" sz="2400" i="1">
                        <a:latin typeface="Cambria Math" panose="02040503050406030204" pitchFamily="18" charset="0"/>
                      </a:rPr>
                      <m:t>以上</m:t>
                    </m:r>
                  </m:oMath>
                </a14:m>
                <a:r>
                  <a:rPr lang="ja-JP" altLang="en-US" sz="2400" dirty="0"/>
                  <a:t>は解析と実験のグラフがほぼ一致した</a:t>
                </a:r>
                <a:r>
                  <a:rPr lang="ja-JP" altLang="en-US" sz="2400" dirty="0" smtClean="0"/>
                  <a:t>．</a:t>
                </a:r>
                <a:endParaRPr lang="en-US" altLang="ja-JP" sz="2400" kern="0" dirty="0" smtClean="0"/>
              </a:p>
              <a:p>
                <a:pPr lvl="1">
                  <a:buFont typeface="Arial" panose="020B0604020202020204" pitchFamily="34" charset="0"/>
                  <a:buChar char="•"/>
                </a:pPr>
                <a14:m>
                  <m:oMath xmlns:m="http://schemas.openxmlformats.org/officeDocument/2006/math">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app</m:t>
                        </m:r>
                      </m:sub>
                    </m:sSub>
                    <m:r>
                      <a:rPr lang="en-US" altLang="ja-JP" sz="2400" i="1">
                        <a:latin typeface="Cambria Math" panose="02040503050406030204" pitchFamily="18" charset="0"/>
                      </a:rPr>
                      <m:t>=10 </m:t>
                    </m:r>
                    <m:r>
                      <m:rPr>
                        <m:sty m:val="p"/>
                      </m:rPr>
                      <a:rPr lang="en-US" altLang="ja-JP" sz="2400">
                        <a:latin typeface="Cambria Math" panose="02040503050406030204" pitchFamily="18" charset="0"/>
                      </a:rPr>
                      <m:t>V</m:t>
                    </m:r>
                  </m:oMath>
                </a14:m>
                <a:r>
                  <a:rPr lang="ja-JP" altLang="en-US" sz="2400" dirty="0" smtClean="0"/>
                  <a:t>においてピーク値に多少の差はあるものの，</a:t>
                </a:r>
                <a:r>
                  <a:rPr lang="en-US" altLang="ja-JP" sz="2400" dirty="0" smtClean="0"/>
                  <a:t/>
                </a:r>
                <a:br>
                  <a:rPr lang="en-US" altLang="ja-JP" sz="2400" dirty="0" smtClean="0"/>
                </a:br>
                <a:r>
                  <a:rPr lang="ja-JP" altLang="en-US" sz="2400" dirty="0" smtClean="0"/>
                  <a:t>ほとんど再現できている．</a:t>
                </a:r>
                <a:endParaRPr lang="ja-JP" altLang="en-US" sz="2400" dirty="0"/>
              </a:p>
              <a:p>
                <a:endParaRPr lang="en-US" altLang="ja-JP" sz="28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1200" b="1" kern="0" dirty="0" smtClean="0">
                  <a:solidFill>
                    <a:srgbClr val="004A82"/>
                  </a:solidFill>
                </a:endParaRPr>
              </a:p>
              <a:p>
                <a:pPr marL="457200" lvl="1" indent="0">
                  <a:buFont typeface="Wingdings" pitchFamily="2" charset="2"/>
                  <a:buNone/>
                </a:pPr>
                <a:endParaRPr lang="en-US" altLang="ja-JP" sz="1200" b="1" kern="0" dirty="0" smtClean="0">
                  <a:solidFill>
                    <a:srgbClr val="004A82"/>
                  </a:solidFill>
                </a:endParaRPr>
              </a:p>
              <a:p>
                <a:endParaRPr lang="en-US" altLang="ja-JP" sz="2800" kern="0" dirty="0" smtClean="0"/>
              </a:p>
              <a:p>
                <a:endParaRPr lang="en-US" altLang="ja-JP" sz="2800" kern="0" dirty="0" smtClean="0"/>
              </a:p>
              <a:p>
                <a:endParaRPr lang="en-US" altLang="ja-JP" kern="0" dirty="0" smtClean="0"/>
              </a:p>
              <a:p>
                <a:endParaRPr lang="en-US" altLang="ja-JP" kern="0" dirty="0" smtClean="0"/>
              </a:p>
            </p:txBody>
          </p:sp>
        </mc:Choice>
        <mc:Fallback xmlns="">
          <p:sp>
            <p:nvSpPr>
              <p:cNvPr id="23" name="コンテンツ プレースホルダー 2"/>
              <p:cNvSpPr txBox="1">
                <a:spLocks noRot="1" noChangeAspect="1" noMove="1" noResize="1" noEditPoints="1" noAdjustHandles="1" noChangeArrowheads="1" noChangeShapeType="1" noTextEdit="1"/>
              </p:cNvSpPr>
              <p:nvPr/>
            </p:nvSpPr>
            <p:spPr bwMode="auto">
              <a:xfrm>
                <a:off x="145970" y="4151573"/>
                <a:ext cx="9113359" cy="3108486"/>
              </a:xfrm>
              <a:prstGeom prst="rect">
                <a:avLst/>
              </a:prstGeom>
              <a:blipFill rotWithShape="0">
                <a:blip r:embed="rId5"/>
                <a:stretch>
                  <a:fillRect l="-2207" t="-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24" name="グループ化 23"/>
          <p:cNvGrpSpPr/>
          <p:nvPr/>
        </p:nvGrpSpPr>
        <p:grpSpPr>
          <a:xfrm>
            <a:off x="-79073" y="1249275"/>
            <a:ext cx="915572" cy="1673321"/>
            <a:chOff x="4642324" y="1405529"/>
            <a:chExt cx="915572" cy="1673321"/>
          </a:xfrm>
        </p:grpSpPr>
        <p:sp>
          <p:nvSpPr>
            <p:cNvPr id="25" name="テキスト ボックス 24"/>
            <p:cNvSpPr txBox="1"/>
            <p:nvPr/>
          </p:nvSpPr>
          <p:spPr>
            <a:xfrm>
              <a:off x="4687413" y="1405529"/>
              <a:ext cx="738664" cy="1155124"/>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26" name="テキスト ボックス 25"/>
                <p:cNvSpPr txBox="1"/>
                <p:nvPr/>
              </p:nvSpPr>
              <p:spPr>
                <a:xfrm>
                  <a:off x="4642324" y="2426299"/>
                  <a:ext cx="91557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4642324" y="2426299"/>
                  <a:ext cx="915572" cy="652551"/>
                </a:xfrm>
                <a:prstGeom prst="rect">
                  <a:avLst/>
                </a:prstGeom>
                <a:blipFill rotWithShape="0">
                  <a:blip r:embed="rId6"/>
                  <a:stretch>
                    <a:fillRect l="-6000" r="-6667" b="-1215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7" name="テキスト ボックス 26"/>
              <p:cNvSpPr txBox="1"/>
              <p:nvPr/>
            </p:nvSpPr>
            <p:spPr>
              <a:xfrm>
                <a:off x="2251416" y="3363990"/>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2251416" y="3363990"/>
                <a:ext cx="1200970" cy="369332"/>
              </a:xfrm>
              <a:prstGeom prst="rect">
                <a:avLst/>
              </a:prstGeom>
              <a:blipFill rotWithShape="0">
                <a:blip r:embed="rId7"/>
                <a:stretch>
                  <a:fillRect l="-4061" t="-13333" r="-5076"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6727132" y="3363990"/>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6727132" y="3363990"/>
                <a:ext cx="1200970" cy="369332"/>
              </a:xfrm>
              <a:prstGeom prst="rect">
                <a:avLst/>
              </a:prstGeom>
              <a:blipFill rotWithShape="0">
                <a:blip r:embed="rId8"/>
                <a:stretch>
                  <a:fillRect l="-4569" t="-13333" r="-4569"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15587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4212" y="3804242"/>
            <a:ext cx="8712968" cy="3225158"/>
          </a:xfrm>
        </p:spPr>
        <p:txBody>
          <a:bodyPr/>
          <a:lstStyle/>
          <a:p>
            <a:r>
              <a:rPr lang="ja-JP" altLang="en-US" dirty="0" smtClean="0"/>
              <a:t>塗料中の静電場解析を行う</a:t>
            </a:r>
            <a:r>
              <a:rPr lang="ja-JP" altLang="en-US" dirty="0"/>
              <a:t>．</a:t>
            </a:r>
            <a:endParaRPr lang="en-US" altLang="ja-JP" dirty="0" smtClean="0"/>
          </a:p>
          <a:p>
            <a:r>
              <a:rPr lang="ja-JP" altLang="en-US" dirty="0" smtClean="0"/>
              <a:t>カソードの電流密度な</a:t>
            </a:r>
            <a:r>
              <a:rPr lang="ja-JP" altLang="en-US" dirty="0"/>
              <a:t>ど</a:t>
            </a:r>
            <a:r>
              <a:rPr lang="ja-JP" altLang="en-US" dirty="0" smtClean="0"/>
              <a:t>から</a:t>
            </a:r>
            <a:r>
              <a:rPr lang="ja-JP" altLang="en-US" dirty="0"/>
              <a:t>析出量を</a:t>
            </a:r>
            <a:r>
              <a:rPr lang="ja-JP" altLang="en-US" dirty="0" smtClean="0"/>
              <a:t>計算．</a:t>
            </a:r>
            <a:endParaRPr lang="en-US" altLang="ja-JP" dirty="0" smtClean="0"/>
          </a:p>
          <a:p>
            <a:r>
              <a:rPr lang="ja-JP" altLang="en-US" dirty="0"/>
              <a:t>塗膜の電気抵抗などを</a:t>
            </a:r>
            <a:r>
              <a:rPr lang="ja-JP" altLang="en-US" dirty="0" smtClean="0"/>
              <a:t>境界</a:t>
            </a:r>
            <a:r>
              <a:rPr lang="ja-JP" altLang="en-US" dirty="0"/>
              <a:t>条件と</a:t>
            </a:r>
            <a:r>
              <a:rPr lang="ja-JP" altLang="en-US" dirty="0" smtClean="0"/>
              <a:t>して与える．</a:t>
            </a:r>
            <a:endParaRPr lang="en-US" altLang="ja-JP" dirty="0"/>
          </a:p>
          <a:p>
            <a:endParaRPr lang="en-US" altLang="ja-JP" dirty="0" smtClean="0"/>
          </a:p>
          <a:p>
            <a:pPr marL="457200" lvl="1" indent="0">
              <a:buNone/>
            </a:pPr>
            <a:endParaRPr lang="en-US" altLang="ja-JP" dirty="0"/>
          </a:p>
          <a:p>
            <a:pPr marL="457200" lvl="1" indent="0">
              <a:buNone/>
            </a:pPr>
            <a:endParaRPr lang="en-US" altLang="ja-JP" dirty="0" smtClean="0"/>
          </a:p>
          <a:p>
            <a:pPr marL="457200" lvl="1" indent="0">
              <a:buNone/>
            </a:pPr>
            <a:endParaRPr lang="en-US" altLang="ja-JP" dirty="0"/>
          </a:p>
          <a:p>
            <a:pPr marL="457200" lvl="1" indent="0">
              <a:buNone/>
            </a:pPr>
            <a:endParaRPr lang="en-US" altLang="ja-JP" dirty="0" smtClean="0"/>
          </a:p>
          <a:p>
            <a:pPr marL="457200" lvl="1" indent="0">
              <a:buNone/>
            </a:pPr>
            <a:endParaRPr lang="en-US" altLang="ja-JP" dirty="0"/>
          </a:p>
          <a:p>
            <a:pPr marL="457200" lvl="1" indent="0">
              <a:buNone/>
            </a:pPr>
            <a:endParaRPr lang="en-US" altLang="ja-JP" sz="1400" b="1" dirty="0" smtClean="0">
              <a:solidFill>
                <a:srgbClr val="004A82"/>
              </a:solidFill>
            </a:endParaRPr>
          </a:p>
          <a:p>
            <a:pPr marL="457200" lvl="1" indent="0">
              <a:buNone/>
            </a:pPr>
            <a:endParaRPr lang="en-US" altLang="ja-JP" sz="1400" b="1" dirty="0">
              <a:solidFill>
                <a:srgbClr val="004A82"/>
              </a:solidFill>
            </a:endParaRPr>
          </a:p>
          <a:p>
            <a:endParaRPr lang="en-US" altLang="ja-JP" dirty="0" smtClean="0"/>
          </a:p>
          <a:p>
            <a:endParaRPr lang="en-US" altLang="ja-JP" dirty="0"/>
          </a:p>
          <a:p>
            <a:endParaRPr lang="en-US" altLang="ja-JP" sz="3600" dirty="0" smtClean="0"/>
          </a:p>
          <a:p>
            <a:endParaRPr lang="en-US" altLang="ja-JP" sz="3600" dirty="0" smtClean="0"/>
          </a:p>
        </p:txBody>
      </p:sp>
      <p:grpSp>
        <p:nvGrpSpPr>
          <p:cNvPr id="6" name="グループ化 5"/>
          <p:cNvGrpSpPr/>
          <p:nvPr/>
        </p:nvGrpSpPr>
        <p:grpSpPr>
          <a:xfrm>
            <a:off x="2123728" y="836712"/>
            <a:ext cx="4968552" cy="2736304"/>
            <a:chOff x="107504" y="980728"/>
            <a:chExt cx="3459935" cy="1801941"/>
          </a:xfrm>
        </p:grpSpPr>
        <p:sp>
          <p:nvSpPr>
            <p:cNvPr id="16" name="正方形/長方形 15"/>
            <p:cNvSpPr/>
            <p:nvPr/>
          </p:nvSpPr>
          <p:spPr>
            <a:xfrm>
              <a:off x="107505" y="1700808"/>
              <a:ext cx="3459934" cy="1081861"/>
            </a:xfrm>
            <a:prstGeom prst="rect">
              <a:avLst/>
            </a:prstGeom>
            <a:solidFill>
              <a:srgbClr val="D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3567439"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7504"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07505" y="2782669"/>
              <a:ext cx="345993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75043" y="1728895"/>
              <a:ext cx="84045"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1691680" y="98072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1829088" y="1133128"/>
              <a:ext cx="0" cy="2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endCxn id="31" idx="0"/>
            </p:cNvCxnSpPr>
            <p:nvPr/>
          </p:nvCxnSpPr>
          <p:spPr>
            <a:xfrm rot="10800000" flipV="1">
              <a:off x="617066" y="1232755"/>
              <a:ext cx="1074614" cy="4961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2555776" y="2051556"/>
              <a:ext cx="432048" cy="297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カギ線コネクタ 35"/>
            <p:cNvCxnSpPr/>
            <p:nvPr/>
          </p:nvCxnSpPr>
          <p:spPr>
            <a:xfrm rot="16200000" flipH="1">
              <a:off x="1850103" y="1211740"/>
              <a:ext cx="818800" cy="860831"/>
            </a:xfrm>
            <a:prstGeom prst="bentConnector3">
              <a:avLst>
                <a:gd name="adj1" fmla="val -2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0" y="71984"/>
            <a:ext cx="9144000" cy="620712"/>
          </a:xfrm>
        </p:spPr>
        <p:txBody>
          <a:bodyPr/>
          <a:lstStyle/>
          <a:p>
            <a:r>
              <a:rPr kumimoji="1" lang="ja-JP" altLang="en-US" dirty="0" smtClean="0"/>
              <a:t>電着塗装シミュレーションの概要</a:t>
            </a:r>
            <a:endParaRPr kumimoji="1" lang="ja-JP" altLang="en-US" dirty="0"/>
          </a:p>
        </p:txBody>
      </p:sp>
      <p:sp>
        <p:nvSpPr>
          <p:cNvPr id="4" name="スライド番号プレースホルダー 3"/>
          <p:cNvSpPr>
            <a:spLocks noGrp="1"/>
          </p:cNvSpPr>
          <p:nvPr>
            <p:ph type="sldNum" sz="quarter" idx="4"/>
          </p:nvPr>
        </p:nvSpPr>
        <p:spPr>
          <a:xfrm>
            <a:off x="4037625" y="6616408"/>
            <a:ext cx="1054894" cy="196968"/>
          </a:xfrm>
        </p:spPr>
        <p:txBody>
          <a:bodyPr/>
          <a:lstStyle/>
          <a:p>
            <a:r>
              <a:rPr lang="en-US" altLang="ja-JP" dirty="0" smtClean="0"/>
              <a:t>P. </a:t>
            </a:r>
            <a:fld id="{F8FDF831-B0A3-4B44-A20D-7581D5587101}" type="slidenum">
              <a:rPr lang="ja-JP" altLang="en-US" smtClean="0"/>
              <a:pPr/>
              <a:t>3</a:t>
            </a:fld>
            <a:endParaRPr lang="ja-JP" altLang="en-US"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3195024" y="2329716"/>
                <a:ext cx="159300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solidFill>
                                <a:srgbClr val="C00000"/>
                              </a:solidFill>
                              <a:latin typeface="Cambria Math" panose="02040503050406030204" pitchFamily="18" charset="0"/>
                            </a:rPr>
                          </m:ctrlPr>
                        </m:sSupPr>
                        <m:e>
                          <m:r>
                            <a:rPr kumimoji="1" lang="ja-JP" altLang="en-US" sz="2800" i="1" smtClean="0">
                              <a:solidFill>
                                <a:srgbClr val="C00000"/>
                              </a:solidFill>
                              <a:latin typeface="Cambria Math"/>
                            </a:rPr>
                            <m:t>𝛻</m:t>
                          </m:r>
                        </m:e>
                        <m:sup>
                          <m:r>
                            <a:rPr kumimoji="1" lang="en-US" altLang="ja-JP" sz="2800" b="0" i="1" smtClean="0">
                              <a:solidFill>
                                <a:srgbClr val="C00000"/>
                              </a:solidFill>
                              <a:latin typeface="Cambria Math"/>
                            </a:rPr>
                            <m:t>2</m:t>
                          </m:r>
                        </m:sup>
                      </m:sSup>
                      <m:r>
                        <a:rPr kumimoji="1" lang="en-US" altLang="ja-JP" sz="2800" b="0" i="1" smtClean="0">
                          <a:solidFill>
                            <a:srgbClr val="C00000"/>
                          </a:solidFill>
                          <a:latin typeface="Cambria Math"/>
                        </a:rPr>
                        <m:t>𝜙</m:t>
                      </m:r>
                      <m:r>
                        <a:rPr kumimoji="1" lang="en-US" altLang="ja-JP" sz="2800" b="0" i="1" smtClean="0">
                          <a:solidFill>
                            <a:srgbClr val="C00000"/>
                          </a:solidFill>
                          <a:latin typeface="Cambria Math"/>
                        </a:rPr>
                        <m:t>=0</m:t>
                      </m:r>
                    </m:oMath>
                  </m:oMathPara>
                </a14:m>
                <a:endParaRPr kumimoji="1" lang="ja-JP" altLang="en-US" sz="2800" dirty="0">
                  <a:solidFill>
                    <a:srgbClr val="C00000"/>
                  </a:solidFill>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195024" y="2329716"/>
                <a:ext cx="1593000" cy="523220"/>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46" name="直線コネクタ 45"/>
          <p:cNvCxnSpPr>
            <a:stCxn id="51" idx="3"/>
            <a:endCxn id="39" idx="0"/>
          </p:cNvCxnSpPr>
          <p:nvPr/>
        </p:nvCxnSpPr>
        <p:spPr>
          <a:xfrm>
            <a:off x="6491276" y="3203397"/>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グループ化 56"/>
          <p:cNvGrpSpPr/>
          <p:nvPr/>
        </p:nvGrpSpPr>
        <p:grpSpPr>
          <a:xfrm>
            <a:off x="4716016" y="2146200"/>
            <a:ext cx="2232248" cy="1066776"/>
            <a:chOff x="351355" y="4300144"/>
            <a:chExt cx="2708477" cy="1289096"/>
          </a:xfrm>
          <a:solidFill>
            <a:schemeClr val="bg1"/>
          </a:solidFill>
        </p:grpSpPr>
        <p:sp>
          <p:nvSpPr>
            <p:cNvPr id="39" name="フリーフォーム 38"/>
            <p:cNvSpPr/>
            <p:nvPr/>
          </p:nvSpPr>
          <p:spPr>
            <a:xfrm>
              <a:off x="351355" y="4300144"/>
              <a:ext cx="2708477" cy="1278853"/>
            </a:xfrm>
            <a:custGeom>
              <a:avLst/>
              <a:gdLst>
                <a:gd name="connsiteX0" fmla="*/ 2743200 w 2743200"/>
                <a:gd name="connsiteY0" fmla="*/ 1060070 h 1060070"/>
                <a:gd name="connsiteX1" fmla="*/ 2569580 w 2743200"/>
                <a:gd name="connsiteY1" fmla="*/ 643381 h 1060070"/>
                <a:gd name="connsiteX2" fmla="*/ 2083443 w 2743200"/>
                <a:gd name="connsiteY2" fmla="*/ 573933 h 1060070"/>
                <a:gd name="connsiteX3" fmla="*/ 1898248 w 2743200"/>
                <a:gd name="connsiteY3" fmla="*/ 76222 h 1060070"/>
                <a:gd name="connsiteX4" fmla="*/ 937550 w 2743200"/>
                <a:gd name="connsiteY4" fmla="*/ 53072 h 1060070"/>
                <a:gd name="connsiteX5" fmla="*/ 486137 w 2743200"/>
                <a:gd name="connsiteY5" fmla="*/ 573933 h 1060070"/>
                <a:gd name="connsiteX6" fmla="*/ 138896 w 2743200"/>
                <a:gd name="connsiteY6" fmla="*/ 724404 h 1060070"/>
                <a:gd name="connsiteX7" fmla="*/ 0 w 2743200"/>
                <a:gd name="connsiteY7" fmla="*/ 1048495 h 1060070"/>
                <a:gd name="connsiteX0" fmla="*/ 2743200 w 2743200"/>
                <a:gd name="connsiteY0" fmla="*/ 1057023 h 1057023"/>
                <a:gd name="connsiteX1" fmla="*/ 2569580 w 2743200"/>
                <a:gd name="connsiteY1" fmla="*/ 640334 h 1057023"/>
                <a:gd name="connsiteX2" fmla="*/ 2199190 w 2743200"/>
                <a:gd name="connsiteY2" fmla="*/ 513013 h 1057023"/>
                <a:gd name="connsiteX3" fmla="*/ 1898248 w 2743200"/>
                <a:gd name="connsiteY3" fmla="*/ 73175 h 1057023"/>
                <a:gd name="connsiteX4" fmla="*/ 937550 w 2743200"/>
                <a:gd name="connsiteY4" fmla="*/ 50025 h 1057023"/>
                <a:gd name="connsiteX5" fmla="*/ 486137 w 2743200"/>
                <a:gd name="connsiteY5" fmla="*/ 570886 h 1057023"/>
                <a:gd name="connsiteX6" fmla="*/ 138896 w 2743200"/>
                <a:gd name="connsiteY6" fmla="*/ 721357 h 1057023"/>
                <a:gd name="connsiteX7" fmla="*/ 0 w 2743200"/>
                <a:gd name="connsiteY7" fmla="*/ 1045448 h 1057023"/>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38896 w 2743200"/>
                <a:gd name="connsiteY6" fmla="*/ 714880 h 1050546"/>
                <a:gd name="connsiteX7" fmla="*/ 0 w 2743200"/>
                <a:gd name="connsiteY7" fmla="*/ 1038971 h 1050546"/>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04172 w 2743200"/>
                <a:gd name="connsiteY6" fmla="*/ 668581 h 1050546"/>
                <a:gd name="connsiteX7" fmla="*/ 0 w 2743200"/>
                <a:gd name="connsiteY7" fmla="*/ 1038971 h 1050546"/>
                <a:gd name="connsiteX0" fmla="*/ 2743200 w 2743200"/>
                <a:gd name="connsiteY0" fmla="*/ 1047360 h 1047360"/>
                <a:gd name="connsiteX1" fmla="*/ 2569580 w 2743200"/>
                <a:gd name="connsiteY1" fmla="*/ 630671 h 1047360"/>
                <a:gd name="connsiteX2" fmla="*/ 2199190 w 2743200"/>
                <a:gd name="connsiteY2" fmla="*/ 503350 h 1047360"/>
                <a:gd name="connsiteX3" fmla="*/ 1898248 w 2743200"/>
                <a:gd name="connsiteY3" fmla="*/ 63512 h 1047360"/>
                <a:gd name="connsiteX4" fmla="*/ 937550 w 2743200"/>
                <a:gd name="connsiteY4" fmla="*/ 40362 h 1047360"/>
                <a:gd name="connsiteX5" fmla="*/ 613458 w 2743200"/>
                <a:gd name="connsiteY5" fmla="*/ 422326 h 1047360"/>
                <a:gd name="connsiteX6" fmla="*/ 104172 w 2743200"/>
                <a:gd name="connsiteY6" fmla="*/ 665395 h 1047360"/>
                <a:gd name="connsiteX7" fmla="*/ 0 w 2743200"/>
                <a:gd name="connsiteY7" fmla="*/ 1035785 h 1047360"/>
                <a:gd name="connsiteX0" fmla="*/ 2743200 w 2743200"/>
                <a:gd name="connsiteY0" fmla="*/ 1047360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43200 w 2743200"/>
                <a:gd name="connsiteY0" fmla="*/ 1278853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31626 w 2731626"/>
                <a:gd name="connsiteY0" fmla="*/ 1278853 h 1290428"/>
                <a:gd name="connsiteX1" fmla="*/ 2558006 w 2731626"/>
                <a:gd name="connsiteY1" fmla="*/ 630671 h 1290428"/>
                <a:gd name="connsiteX2" fmla="*/ 2187616 w 2731626"/>
                <a:gd name="connsiteY2" fmla="*/ 503350 h 1290428"/>
                <a:gd name="connsiteX3" fmla="*/ 1886674 w 2731626"/>
                <a:gd name="connsiteY3" fmla="*/ 63512 h 1290428"/>
                <a:gd name="connsiteX4" fmla="*/ 925976 w 2731626"/>
                <a:gd name="connsiteY4" fmla="*/ 40362 h 1290428"/>
                <a:gd name="connsiteX5" fmla="*/ 601884 w 2731626"/>
                <a:gd name="connsiteY5" fmla="*/ 422326 h 1290428"/>
                <a:gd name="connsiteX6" fmla="*/ 92598 w 2731626"/>
                <a:gd name="connsiteY6" fmla="*/ 665395 h 1290428"/>
                <a:gd name="connsiteX7" fmla="*/ 0 w 2731626"/>
                <a:gd name="connsiteY7" fmla="*/ 1290428 h 1290428"/>
                <a:gd name="connsiteX0" fmla="*/ 2720051 w 2720051"/>
                <a:gd name="connsiteY0" fmla="*/ 1278853 h 1278853"/>
                <a:gd name="connsiteX1" fmla="*/ 2546431 w 2720051"/>
                <a:gd name="connsiteY1" fmla="*/ 630671 h 1278853"/>
                <a:gd name="connsiteX2" fmla="*/ 2176041 w 2720051"/>
                <a:gd name="connsiteY2" fmla="*/ 503350 h 1278853"/>
                <a:gd name="connsiteX3" fmla="*/ 1875099 w 2720051"/>
                <a:gd name="connsiteY3" fmla="*/ 63512 h 1278853"/>
                <a:gd name="connsiteX4" fmla="*/ 914401 w 2720051"/>
                <a:gd name="connsiteY4" fmla="*/ 40362 h 1278853"/>
                <a:gd name="connsiteX5" fmla="*/ 590309 w 2720051"/>
                <a:gd name="connsiteY5" fmla="*/ 422326 h 1278853"/>
                <a:gd name="connsiteX6" fmla="*/ 81023 w 2720051"/>
                <a:gd name="connsiteY6" fmla="*/ 665395 h 1278853"/>
                <a:gd name="connsiteX7" fmla="*/ 0 w 2720051"/>
                <a:gd name="connsiteY7" fmla="*/ 1244129 h 1278853"/>
                <a:gd name="connsiteX0" fmla="*/ 2696902 w 2696902"/>
                <a:gd name="connsiteY0" fmla="*/ 1278853 h 1302002"/>
                <a:gd name="connsiteX1" fmla="*/ 2523282 w 2696902"/>
                <a:gd name="connsiteY1" fmla="*/ 630671 h 1302002"/>
                <a:gd name="connsiteX2" fmla="*/ 2152892 w 2696902"/>
                <a:gd name="connsiteY2" fmla="*/ 503350 h 1302002"/>
                <a:gd name="connsiteX3" fmla="*/ 1851950 w 2696902"/>
                <a:gd name="connsiteY3" fmla="*/ 63512 h 1302002"/>
                <a:gd name="connsiteX4" fmla="*/ 891252 w 2696902"/>
                <a:gd name="connsiteY4" fmla="*/ 40362 h 1302002"/>
                <a:gd name="connsiteX5" fmla="*/ 567160 w 2696902"/>
                <a:gd name="connsiteY5" fmla="*/ 422326 h 1302002"/>
                <a:gd name="connsiteX6" fmla="*/ 57874 w 2696902"/>
                <a:gd name="connsiteY6" fmla="*/ 665395 h 1302002"/>
                <a:gd name="connsiteX7" fmla="*/ 0 w 2696902"/>
                <a:gd name="connsiteY7" fmla="*/ 1302002 h 1302002"/>
                <a:gd name="connsiteX0" fmla="*/ 2708477 w 2708477"/>
                <a:gd name="connsiteY0" fmla="*/ 1278853 h 1278853"/>
                <a:gd name="connsiteX1" fmla="*/ 2534857 w 2708477"/>
                <a:gd name="connsiteY1" fmla="*/ 630671 h 1278853"/>
                <a:gd name="connsiteX2" fmla="*/ 2164467 w 2708477"/>
                <a:gd name="connsiteY2" fmla="*/ 503350 h 1278853"/>
                <a:gd name="connsiteX3" fmla="*/ 1863525 w 2708477"/>
                <a:gd name="connsiteY3" fmla="*/ 63512 h 1278853"/>
                <a:gd name="connsiteX4" fmla="*/ 902827 w 2708477"/>
                <a:gd name="connsiteY4" fmla="*/ 40362 h 1278853"/>
                <a:gd name="connsiteX5" fmla="*/ 578735 w 2708477"/>
                <a:gd name="connsiteY5" fmla="*/ 422326 h 1278853"/>
                <a:gd name="connsiteX6" fmla="*/ 69449 w 2708477"/>
                <a:gd name="connsiteY6" fmla="*/ 665395 h 1278853"/>
                <a:gd name="connsiteX7" fmla="*/ 0 w 2708477"/>
                <a:gd name="connsiteY7" fmla="*/ 1267277 h 127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8477" h="1278853">
                  <a:moveTo>
                    <a:pt x="2708477" y="1278853"/>
                  </a:moveTo>
                  <a:cubicBezTo>
                    <a:pt x="2676646" y="1111020"/>
                    <a:pt x="2625525" y="759921"/>
                    <a:pt x="2534857" y="630671"/>
                  </a:cubicBezTo>
                  <a:cubicBezTo>
                    <a:pt x="2444189" y="501421"/>
                    <a:pt x="2276356" y="597876"/>
                    <a:pt x="2164467" y="503350"/>
                  </a:cubicBezTo>
                  <a:cubicBezTo>
                    <a:pt x="2052578" y="408824"/>
                    <a:pt x="2073798" y="140677"/>
                    <a:pt x="1863525" y="63512"/>
                  </a:cubicBezTo>
                  <a:cubicBezTo>
                    <a:pt x="1653252" y="-13653"/>
                    <a:pt x="1116959" y="-19440"/>
                    <a:pt x="902827" y="40362"/>
                  </a:cubicBezTo>
                  <a:cubicBezTo>
                    <a:pt x="688695" y="100164"/>
                    <a:pt x="717631" y="318154"/>
                    <a:pt x="578735" y="422326"/>
                  </a:cubicBezTo>
                  <a:cubicBezTo>
                    <a:pt x="439839" y="526498"/>
                    <a:pt x="165905" y="524570"/>
                    <a:pt x="69449" y="665395"/>
                  </a:cubicBezTo>
                  <a:cubicBezTo>
                    <a:pt x="-27007" y="806220"/>
                    <a:pt x="28936" y="1144778"/>
                    <a:pt x="0" y="126727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a:stCxn id="39" idx="7"/>
              <a:endCxn id="50" idx="0"/>
            </p:cNvCxnSpPr>
            <p:nvPr/>
          </p:nvCxnSpPr>
          <p:spPr>
            <a:xfrm>
              <a:off x="351355" y="5567421"/>
              <a:ext cx="476229" cy="1024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827584" y="5310195"/>
              <a:ext cx="578734" cy="267469"/>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 name="connsiteX0" fmla="*/ 0 w 544010"/>
                <a:gd name="connsiteY0" fmla="*/ 269086 h 292235"/>
                <a:gd name="connsiteX1" fmla="*/ 115747 w 544010"/>
                <a:gd name="connsiteY1" fmla="*/ 37592 h 292235"/>
                <a:gd name="connsiteX2" fmla="*/ 428263 w 544010"/>
                <a:gd name="connsiteY2" fmla="*/ 26018 h 292235"/>
                <a:gd name="connsiteX3" fmla="*/ 544010 w 544010"/>
                <a:gd name="connsiteY3" fmla="*/ 292235 h 292235"/>
                <a:gd name="connsiteX0" fmla="*/ 0 w 532435"/>
                <a:gd name="connsiteY0" fmla="*/ 266667 h 266667"/>
                <a:gd name="connsiteX1" fmla="*/ 115747 w 532435"/>
                <a:gd name="connsiteY1" fmla="*/ 35173 h 266667"/>
                <a:gd name="connsiteX2" fmla="*/ 428263 w 532435"/>
                <a:gd name="connsiteY2" fmla="*/ 23599 h 266667"/>
                <a:gd name="connsiteX3" fmla="*/ 532435 w 532435"/>
                <a:gd name="connsiteY3" fmla="*/ 255092 h 266667"/>
                <a:gd name="connsiteX0" fmla="*/ 0 w 567159"/>
                <a:gd name="connsiteY0" fmla="*/ 269086 h 292235"/>
                <a:gd name="connsiteX1" fmla="*/ 115747 w 567159"/>
                <a:gd name="connsiteY1" fmla="*/ 37592 h 292235"/>
                <a:gd name="connsiteX2" fmla="*/ 428263 w 567159"/>
                <a:gd name="connsiteY2" fmla="*/ 26018 h 292235"/>
                <a:gd name="connsiteX3" fmla="*/ 567159 w 567159"/>
                <a:gd name="connsiteY3" fmla="*/ 292235 h 292235"/>
                <a:gd name="connsiteX0" fmla="*/ 0 w 578734"/>
                <a:gd name="connsiteY0" fmla="*/ 243068 h 243068"/>
                <a:gd name="connsiteX1" fmla="*/ 115747 w 578734"/>
                <a:gd name="connsiteY1" fmla="*/ 11574 h 243068"/>
                <a:gd name="connsiteX2" fmla="*/ 428263 w 578734"/>
                <a:gd name="connsiteY2" fmla="*/ 0 h 243068"/>
                <a:gd name="connsiteX3" fmla="*/ 578734 w 578734"/>
                <a:gd name="connsiteY3" fmla="*/ 208344 h 243068"/>
                <a:gd name="connsiteX0" fmla="*/ 0 w 578734"/>
                <a:gd name="connsiteY0" fmla="*/ 267469 h 267469"/>
                <a:gd name="connsiteX1" fmla="*/ 115747 w 578734"/>
                <a:gd name="connsiteY1" fmla="*/ 35975 h 267469"/>
                <a:gd name="connsiteX2" fmla="*/ 428263 w 578734"/>
                <a:gd name="connsiteY2" fmla="*/ 24401 h 267469"/>
                <a:gd name="connsiteX3" fmla="*/ 578734 w 578734"/>
                <a:gd name="connsiteY3" fmla="*/ 267469 h 267469"/>
              </a:gdLst>
              <a:ahLst/>
              <a:cxnLst>
                <a:cxn ang="0">
                  <a:pos x="connsiteX0" y="connsiteY0"/>
                </a:cxn>
                <a:cxn ang="0">
                  <a:pos x="connsiteX1" y="connsiteY1"/>
                </a:cxn>
                <a:cxn ang="0">
                  <a:pos x="connsiteX2" y="connsiteY2"/>
                </a:cxn>
                <a:cxn ang="0">
                  <a:pos x="connsiteX3" y="connsiteY3"/>
                </a:cxn>
              </a:cxnLst>
              <a:rect l="l" t="t" r="r" b="b"/>
              <a:pathLst>
                <a:path w="578734" h="267469">
                  <a:moveTo>
                    <a:pt x="0" y="267469"/>
                  </a:moveTo>
                  <a:cubicBezTo>
                    <a:pt x="22185" y="171977"/>
                    <a:pt x="44370" y="76486"/>
                    <a:pt x="115747" y="35975"/>
                  </a:cubicBezTo>
                  <a:cubicBezTo>
                    <a:pt x="187124" y="-4536"/>
                    <a:pt x="351099" y="-14181"/>
                    <a:pt x="428263" y="24401"/>
                  </a:cubicBezTo>
                  <a:cubicBezTo>
                    <a:pt x="505427" y="62983"/>
                    <a:pt x="556549" y="170049"/>
                    <a:pt x="578734" y="267469"/>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1961340" y="5322574"/>
              <a:ext cx="544010" cy="266666"/>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Lst>
              <a:ahLst/>
              <a:cxnLst>
                <a:cxn ang="0">
                  <a:pos x="connsiteX0" y="connsiteY0"/>
                </a:cxn>
                <a:cxn ang="0">
                  <a:pos x="connsiteX1" y="connsiteY1"/>
                </a:cxn>
                <a:cxn ang="0">
                  <a:pos x="connsiteX2" y="connsiteY2"/>
                </a:cxn>
                <a:cxn ang="0">
                  <a:pos x="connsiteX3" y="connsiteY3"/>
                </a:cxn>
              </a:cxnLst>
              <a:rect l="l" t="t" r="r" b="b"/>
              <a:pathLst>
                <a:path w="544010" h="266666">
                  <a:moveTo>
                    <a:pt x="0" y="266666"/>
                  </a:moveTo>
                  <a:cubicBezTo>
                    <a:pt x="22185" y="171174"/>
                    <a:pt x="44370" y="75683"/>
                    <a:pt x="115747" y="35172"/>
                  </a:cubicBezTo>
                  <a:cubicBezTo>
                    <a:pt x="187124" y="-5339"/>
                    <a:pt x="356886" y="-13055"/>
                    <a:pt x="428263" y="23598"/>
                  </a:cubicBezTo>
                  <a:cubicBezTo>
                    <a:pt x="499640" y="60251"/>
                    <a:pt x="521825" y="157671"/>
                    <a:pt x="544010" y="255091"/>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a:stCxn id="50" idx="3"/>
              <a:endCxn id="51" idx="0"/>
            </p:cNvCxnSpPr>
            <p:nvPr/>
          </p:nvCxnSpPr>
          <p:spPr>
            <a:xfrm>
              <a:off x="1406318" y="5577664"/>
              <a:ext cx="555022" cy="1157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7550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12072" t="16510" r="23873" b="9520"/>
          <a:stretch/>
        </p:blipFill>
        <p:spPr>
          <a:xfrm>
            <a:off x="1764653" y="676415"/>
            <a:ext cx="5857103" cy="3443416"/>
          </a:xfrm>
          <a:prstGeom prst="rect">
            <a:avLst/>
          </a:prstGeom>
        </p:spPr>
      </p:pic>
      <p:sp>
        <p:nvSpPr>
          <p:cNvPr id="2" name="タイトル 1"/>
          <p:cNvSpPr>
            <a:spLocks noGrp="1"/>
          </p:cNvSpPr>
          <p:nvPr>
            <p:ph type="title"/>
          </p:nvPr>
        </p:nvSpPr>
        <p:spPr/>
        <p:txBody>
          <a:bodyPr/>
          <a:lstStyle/>
          <a:p>
            <a:r>
              <a:rPr lang="ja-JP" altLang="en-US" dirty="0" smtClean="0"/>
              <a:t>定電流実験の膜厚時刻暦</a:t>
            </a:r>
            <a:endParaRPr kumimoji="1" lang="ja-JP" altLang="en-US" dirty="0"/>
          </a:p>
        </p:txBody>
      </p:sp>
      <p:sp>
        <p:nvSpPr>
          <p:cNvPr id="5" name="コンテンツ プレースホルダー 4"/>
          <p:cNvSpPr>
            <a:spLocks noGrp="1"/>
          </p:cNvSpPr>
          <p:nvPr>
            <p:ph idx="1"/>
          </p:nvPr>
        </p:nvSpPr>
        <p:spPr/>
        <p:txBody>
          <a:bodyPr/>
          <a:lstStyle/>
          <a:p>
            <a:endParaRPr lang="en-US" altLang="ja-JP" sz="2800" dirty="0" smtClean="0"/>
          </a:p>
          <a:p>
            <a:endParaRPr lang="en-US" altLang="ja-JP" sz="2800" dirty="0"/>
          </a:p>
          <a:p>
            <a:endParaRPr lang="en-US" altLang="ja-JP" sz="2800" dirty="0" smtClean="0"/>
          </a:p>
          <a:p>
            <a:endParaRPr lang="en-US" altLang="ja-JP" sz="2800" dirty="0"/>
          </a:p>
          <a:p>
            <a:endParaRPr lang="en-US" altLang="ja-JP" sz="2800" dirty="0" smtClean="0"/>
          </a:p>
          <a:p>
            <a:endParaRPr lang="en-US" altLang="ja-JP" sz="2800" dirty="0"/>
          </a:p>
          <a:p>
            <a:endParaRPr lang="en-US" altLang="ja-JP" sz="2800" dirty="0" smtClean="0"/>
          </a:p>
          <a:p>
            <a:r>
              <a:rPr lang="ja-JP" altLang="en-US" sz="2800" dirty="0" smtClean="0"/>
              <a:t>膜</a:t>
            </a:r>
            <a:r>
              <a:rPr lang="ja-JP" altLang="en-US" sz="2800" dirty="0"/>
              <a:t>厚時刻暦</a:t>
            </a:r>
            <a:endParaRPr lang="en-US" altLang="ja-JP" sz="2800" dirty="0"/>
          </a:p>
          <a:p>
            <a:pPr marL="800100" lvl="1" indent="-342900">
              <a:buFont typeface="Arial" panose="020B0604020202020204" pitchFamily="34" charset="0"/>
              <a:buChar char="•"/>
            </a:pPr>
            <a:r>
              <a:rPr lang="ja-JP" altLang="en-US" sz="2400" dirty="0"/>
              <a:t>析出の開始のタイミングが実験とほぼ一致．</a:t>
            </a:r>
            <a:endParaRPr lang="en-US" altLang="ja-JP" sz="2400" dirty="0"/>
          </a:p>
          <a:p>
            <a:pPr marL="800100" lvl="1" indent="-342900">
              <a:buFont typeface="Arial" panose="020B0604020202020204" pitchFamily="34" charset="0"/>
              <a:buChar char="•"/>
            </a:pPr>
            <a:r>
              <a:rPr lang="ja-JP" altLang="en-US" sz="2400" dirty="0"/>
              <a:t>析出後の傾きもほぼ一</a:t>
            </a:r>
            <a:r>
              <a:rPr lang="ja-JP" altLang="en-US" sz="2400" dirty="0" smtClean="0"/>
              <a:t>致した</a:t>
            </a:r>
            <a:r>
              <a:rPr lang="en-US" altLang="ja-JP" sz="2400" dirty="0" smtClean="0"/>
              <a:t>.</a:t>
            </a:r>
            <a:endParaRPr lang="en-US" altLang="ja-JP" sz="2400"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30</a:t>
            </a:fld>
            <a:endParaRPr lang="ja-JP" altLang="en-US" dirty="0"/>
          </a:p>
        </p:txBody>
      </p:sp>
      <p:sp>
        <p:nvSpPr>
          <p:cNvPr id="7" name="正方形/長方形 6"/>
          <p:cNvSpPr/>
          <p:nvPr/>
        </p:nvSpPr>
        <p:spPr>
          <a:xfrm>
            <a:off x="605085" y="840517"/>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2217698" y="1473701"/>
                <a:ext cx="830868"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i="1" smtClean="0">
                          <a:solidFill>
                            <a:srgbClr val="00EDED"/>
                          </a:solidFill>
                          <a:latin typeface="Cambria Math" panose="02040503050406030204" pitchFamily="18" charset="0"/>
                        </a:rPr>
                        <m:t>1</m:t>
                      </m:r>
                      <m:r>
                        <a:rPr lang="en-US" altLang="ja-JP" sz="1600" b="0" i="1" smtClean="0">
                          <a:solidFill>
                            <a:srgbClr val="00EDED"/>
                          </a:solidFill>
                          <a:latin typeface="Cambria Math" panose="02040503050406030204" pitchFamily="18" charset="0"/>
                        </a:rPr>
                        <m:t>6 </m:t>
                      </m:r>
                      <m:r>
                        <m:rPr>
                          <m:sty m:val="p"/>
                        </m:rPr>
                        <a:rPr kumimoji="1" lang="en-US" altLang="ja-JP" sz="1600" b="0" i="0" smtClean="0">
                          <a:solidFill>
                            <a:srgbClr val="00EDED"/>
                          </a:solidFill>
                          <a:latin typeface="Cambria Math" panose="02040503050406030204" pitchFamily="18" charset="0"/>
                        </a:rPr>
                        <m:t>A</m:t>
                      </m:r>
                      <m:r>
                        <a:rPr kumimoji="1" lang="en-US" altLang="ja-JP" sz="1600" b="0" i="0" smtClean="0">
                          <a:solidFill>
                            <a:srgbClr val="00EDED"/>
                          </a:solidFill>
                          <a:latin typeface="Cambria Math" panose="02040503050406030204" pitchFamily="18" charset="0"/>
                        </a:rPr>
                        <m:t>/</m:t>
                      </m:r>
                      <m:sSup>
                        <m:sSupPr>
                          <m:ctrlPr>
                            <a:rPr kumimoji="1" lang="en-US" altLang="ja-JP" sz="1600" b="0" i="1" smtClean="0">
                              <a:solidFill>
                                <a:srgbClr val="00EDED"/>
                              </a:solidFill>
                              <a:latin typeface="Cambria Math" panose="02040503050406030204" pitchFamily="18" charset="0"/>
                            </a:rPr>
                          </m:ctrlPr>
                        </m:sSupPr>
                        <m:e>
                          <m:r>
                            <m:rPr>
                              <m:sty m:val="p"/>
                            </m:rPr>
                            <a:rPr kumimoji="1" lang="en-US" altLang="ja-JP" sz="1600" b="0" i="0" smtClean="0">
                              <a:solidFill>
                                <a:srgbClr val="00EDED"/>
                              </a:solidFill>
                              <a:latin typeface="Cambria Math" panose="02040503050406030204" pitchFamily="18" charset="0"/>
                            </a:rPr>
                            <m:t>m</m:t>
                          </m:r>
                        </m:e>
                        <m:sup>
                          <m:r>
                            <a:rPr kumimoji="1" lang="en-US" altLang="ja-JP" sz="1600" b="0" i="0" smtClean="0">
                              <a:solidFill>
                                <a:srgbClr val="00EDED"/>
                              </a:solidFill>
                              <a:latin typeface="Cambria Math" panose="02040503050406030204" pitchFamily="18" charset="0"/>
                            </a:rPr>
                            <m:t>2</m:t>
                          </m:r>
                        </m:sup>
                      </m:sSup>
                    </m:oMath>
                  </m:oMathPara>
                </a14:m>
                <a:endParaRPr kumimoji="1" lang="ja-JP" altLang="en-US" sz="1600" dirty="0">
                  <a:solidFill>
                    <a:srgbClr val="00EDED"/>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2217698" y="1473701"/>
                <a:ext cx="830868" cy="246221"/>
              </a:xfrm>
              <a:prstGeom prst="rect">
                <a:avLst/>
              </a:prstGeom>
              <a:blipFill rotWithShape="0">
                <a:blip r:embed="rId3"/>
                <a:stretch>
                  <a:fillRect l="-4412" b="-3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6105228" y="1548237"/>
                <a:ext cx="1278235"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solidFill>
                                <a:srgbClr val="FF1515"/>
                              </a:solidFill>
                              <a:latin typeface="Cambria Math" panose="02040503050406030204" pitchFamily="18" charset="0"/>
                            </a:rPr>
                          </m:ctrlPr>
                        </m:sSubPr>
                        <m:e>
                          <m:r>
                            <a:rPr kumimoji="1" lang="en-US" altLang="ja-JP" sz="1600" b="0" i="1" smtClean="0">
                              <a:solidFill>
                                <a:srgbClr val="FF1515"/>
                              </a:solidFill>
                              <a:latin typeface="Cambria Math" panose="02040503050406030204" pitchFamily="18" charset="0"/>
                            </a:rPr>
                            <m:t>𝑗</m:t>
                          </m:r>
                        </m:e>
                        <m:sub>
                          <m:r>
                            <m:rPr>
                              <m:sty m:val="p"/>
                            </m:rPr>
                            <a:rPr kumimoji="1" lang="en-US" altLang="ja-JP" sz="1600" b="0" i="0" smtClean="0">
                              <a:solidFill>
                                <a:srgbClr val="FF1515"/>
                              </a:solidFill>
                              <a:latin typeface="Cambria Math" panose="02040503050406030204" pitchFamily="18" charset="0"/>
                            </a:rPr>
                            <m:t>cat</m:t>
                          </m:r>
                        </m:sub>
                      </m:sSub>
                      <m:r>
                        <a:rPr kumimoji="1" lang="en-US" altLang="ja-JP" sz="1600" b="0" i="1" smtClean="0">
                          <a:solidFill>
                            <a:srgbClr val="FF1515"/>
                          </a:solidFill>
                          <a:latin typeface="Cambria Math" panose="02040503050406030204" pitchFamily="18" charset="0"/>
                        </a:rPr>
                        <m:t>=</m:t>
                      </m:r>
                      <m:r>
                        <a:rPr kumimoji="1" lang="en-US" altLang="ja-JP" sz="1600" b="0" i="0" smtClean="0">
                          <a:solidFill>
                            <a:srgbClr val="FF1515"/>
                          </a:solidFill>
                          <a:latin typeface="Cambria Math" panose="02040503050406030204" pitchFamily="18" charset="0"/>
                        </a:rPr>
                        <m:t>4 </m:t>
                      </m:r>
                      <m:r>
                        <m:rPr>
                          <m:sty m:val="p"/>
                        </m:rPr>
                        <a:rPr kumimoji="1" lang="en-US" altLang="ja-JP" sz="1600" b="0" i="0" smtClean="0">
                          <a:solidFill>
                            <a:srgbClr val="FF1515"/>
                          </a:solidFill>
                          <a:latin typeface="Cambria Math" panose="02040503050406030204" pitchFamily="18" charset="0"/>
                        </a:rPr>
                        <m:t>A</m:t>
                      </m:r>
                      <m:r>
                        <a:rPr kumimoji="1" lang="en-US" altLang="ja-JP" sz="1600" b="0" i="0" smtClean="0">
                          <a:solidFill>
                            <a:srgbClr val="FF1515"/>
                          </a:solidFill>
                          <a:latin typeface="Cambria Math" panose="02040503050406030204" pitchFamily="18" charset="0"/>
                        </a:rPr>
                        <m:t>/</m:t>
                      </m:r>
                      <m:sSup>
                        <m:sSupPr>
                          <m:ctrlPr>
                            <a:rPr kumimoji="1" lang="en-US" altLang="ja-JP" sz="1600" b="0" i="1" smtClean="0">
                              <a:solidFill>
                                <a:srgbClr val="FF1515"/>
                              </a:solidFill>
                              <a:latin typeface="Cambria Math" panose="02040503050406030204" pitchFamily="18" charset="0"/>
                            </a:rPr>
                          </m:ctrlPr>
                        </m:sSupPr>
                        <m:e>
                          <m:r>
                            <m:rPr>
                              <m:sty m:val="p"/>
                            </m:rPr>
                            <a:rPr kumimoji="1" lang="en-US" altLang="ja-JP" sz="1600" b="0" i="0" smtClean="0">
                              <a:solidFill>
                                <a:srgbClr val="FF1515"/>
                              </a:solidFill>
                              <a:latin typeface="Cambria Math" panose="02040503050406030204" pitchFamily="18" charset="0"/>
                            </a:rPr>
                            <m:t>m</m:t>
                          </m:r>
                        </m:e>
                        <m:sup>
                          <m:r>
                            <a:rPr kumimoji="1" lang="en-US" altLang="ja-JP" sz="1600" b="0" i="0" smtClean="0">
                              <a:solidFill>
                                <a:srgbClr val="FF1515"/>
                              </a:solidFill>
                              <a:latin typeface="Cambria Math" panose="02040503050406030204" pitchFamily="18" charset="0"/>
                            </a:rPr>
                            <m:t>2</m:t>
                          </m:r>
                        </m:sup>
                      </m:sSup>
                    </m:oMath>
                  </m:oMathPara>
                </a14:m>
                <a:endParaRPr kumimoji="1" lang="ja-JP" altLang="en-US" sz="1600" dirty="0">
                  <a:solidFill>
                    <a:srgbClr val="00EDED"/>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105228" y="1548237"/>
                <a:ext cx="1278235" cy="246221"/>
              </a:xfrm>
              <a:prstGeom prst="rect">
                <a:avLst/>
              </a:prstGeom>
              <a:blipFill rotWithShape="0">
                <a:blip r:embed="rId4"/>
                <a:stretch>
                  <a:fillRect l="-4306" b="-3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2916354" y="1173320"/>
                <a:ext cx="830868"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i="1" smtClean="0">
                          <a:solidFill>
                            <a:srgbClr val="C4C400"/>
                          </a:solidFill>
                          <a:latin typeface="Cambria Math" panose="02040503050406030204" pitchFamily="18" charset="0"/>
                        </a:rPr>
                        <m:t>1</m:t>
                      </m:r>
                      <m:r>
                        <a:rPr lang="en-US" altLang="ja-JP" sz="1600" b="0" i="1" smtClean="0">
                          <a:solidFill>
                            <a:srgbClr val="C4C400"/>
                          </a:solidFill>
                          <a:latin typeface="Cambria Math" panose="02040503050406030204" pitchFamily="18" charset="0"/>
                        </a:rPr>
                        <m:t>0 </m:t>
                      </m:r>
                      <m:r>
                        <m:rPr>
                          <m:sty m:val="p"/>
                        </m:rPr>
                        <a:rPr kumimoji="1" lang="en-US" altLang="ja-JP" sz="1600" b="0" i="0" smtClean="0">
                          <a:solidFill>
                            <a:srgbClr val="C4C400"/>
                          </a:solidFill>
                          <a:latin typeface="Cambria Math" panose="02040503050406030204" pitchFamily="18" charset="0"/>
                        </a:rPr>
                        <m:t>A</m:t>
                      </m:r>
                      <m:r>
                        <a:rPr kumimoji="1" lang="en-US" altLang="ja-JP" sz="1600" b="0" i="0" smtClean="0">
                          <a:solidFill>
                            <a:srgbClr val="C4C400"/>
                          </a:solidFill>
                          <a:latin typeface="Cambria Math" panose="02040503050406030204" pitchFamily="18" charset="0"/>
                        </a:rPr>
                        <m:t>/</m:t>
                      </m:r>
                      <m:sSup>
                        <m:sSupPr>
                          <m:ctrlPr>
                            <a:rPr kumimoji="1" lang="en-US" altLang="ja-JP" sz="1600" b="0" i="1" smtClean="0">
                              <a:solidFill>
                                <a:srgbClr val="C4C400"/>
                              </a:solidFill>
                              <a:latin typeface="Cambria Math" panose="02040503050406030204" pitchFamily="18" charset="0"/>
                            </a:rPr>
                          </m:ctrlPr>
                        </m:sSupPr>
                        <m:e>
                          <m:r>
                            <m:rPr>
                              <m:sty m:val="p"/>
                            </m:rPr>
                            <a:rPr kumimoji="1" lang="en-US" altLang="ja-JP" sz="1600" b="0" i="0" smtClean="0">
                              <a:solidFill>
                                <a:srgbClr val="C4C400"/>
                              </a:solidFill>
                              <a:latin typeface="Cambria Math" panose="02040503050406030204" pitchFamily="18" charset="0"/>
                            </a:rPr>
                            <m:t>m</m:t>
                          </m:r>
                        </m:e>
                        <m:sup>
                          <m:r>
                            <a:rPr kumimoji="1" lang="en-US" altLang="ja-JP" sz="1600" b="0" i="0" smtClean="0">
                              <a:solidFill>
                                <a:srgbClr val="C4C400"/>
                              </a:solidFill>
                              <a:latin typeface="Cambria Math" panose="02040503050406030204" pitchFamily="18" charset="0"/>
                            </a:rPr>
                            <m:t>2</m:t>
                          </m:r>
                        </m:sup>
                      </m:sSup>
                    </m:oMath>
                  </m:oMathPara>
                </a14:m>
                <a:endParaRPr kumimoji="1" lang="ja-JP" altLang="en-US" sz="1600" dirty="0">
                  <a:solidFill>
                    <a:srgbClr val="C4C400"/>
                  </a:solidFill>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2916354" y="1173320"/>
                <a:ext cx="830868" cy="246221"/>
              </a:xfrm>
              <a:prstGeom prst="rect">
                <a:avLst/>
              </a:prstGeom>
              <a:blipFill rotWithShape="0">
                <a:blip r:embed="rId5"/>
                <a:stretch>
                  <a:fillRect l="-3650" b="-365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225013" y="1548236"/>
                <a:ext cx="717056"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i="1" smtClean="0">
                          <a:solidFill>
                            <a:srgbClr val="FF00FF"/>
                          </a:solidFill>
                          <a:latin typeface="Cambria Math" panose="02040503050406030204" pitchFamily="18" charset="0"/>
                        </a:rPr>
                        <m:t>8</m:t>
                      </m:r>
                      <m:r>
                        <a:rPr lang="en-US" altLang="ja-JP" sz="1600" b="0" i="1" smtClean="0">
                          <a:solidFill>
                            <a:srgbClr val="FF00FF"/>
                          </a:solidFill>
                          <a:latin typeface="Cambria Math" panose="02040503050406030204" pitchFamily="18" charset="0"/>
                        </a:rPr>
                        <m:t> </m:t>
                      </m:r>
                      <m:r>
                        <m:rPr>
                          <m:sty m:val="p"/>
                        </m:rPr>
                        <a:rPr kumimoji="1" lang="en-US" altLang="ja-JP" sz="1600" b="0" i="0" smtClean="0">
                          <a:solidFill>
                            <a:srgbClr val="FF00FF"/>
                          </a:solidFill>
                          <a:latin typeface="Cambria Math" panose="02040503050406030204" pitchFamily="18" charset="0"/>
                        </a:rPr>
                        <m:t>A</m:t>
                      </m:r>
                      <m:r>
                        <a:rPr kumimoji="1" lang="en-US" altLang="ja-JP" sz="1600" b="0" i="0" smtClean="0">
                          <a:solidFill>
                            <a:srgbClr val="FF00FF"/>
                          </a:solidFill>
                          <a:latin typeface="Cambria Math" panose="02040503050406030204" pitchFamily="18" charset="0"/>
                        </a:rPr>
                        <m:t>/</m:t>
                      </m:r>
                      <m:sSup>
                        <m:sSupPr>
                          <m:ctrlPr>
                            <a:rPr kumimoji="1" lang="en-US" altLang="ja-JP" sz="1600" b="0" i="1" smtClean="0">
                              <a:solidFill>
                                <a:srgbClr val="FF00FF"/>
                              </a:solidFill>
                              <a:latin typeface="Cambria Math" panose="02040503050406030204" pitchFamily="18" charset="0"/>
                            </a:rPr>
                          </m:ctrlPr>
                        </m:sSupPr>
                        <m:e>
                          <m:r>
                            <m:rPr>
                              <m:sty m:val="p"/>
                            </m:rPr>
                            <a:rPr kumimoji="1" lang="en-US" altLang="ja-JP" sz="1600" b="0" i="0" smtClean="0">
                              <a:solidFill>
                                <a:srgbClr val="FF00FF"/>
                              </a:solidFill>
                              <a:latin typeface="Cambria Math" panose="02040503050406030204" pitchFamily="18" charset="0"/>
                            </a:rPr>
                            <m:t>m</m:t>
                          </m:r>
                        </m:e>
                        <m:sup>
                          <m:r>
                            <a:rPr kumimoji="1" lang="en-US" altLang="ja-JP" sz="1600" b="0" i="0" smtClean="0">
                              <a:solidFill>
                                <a:srgbClr val="FF00FF"/>
                              </a:solidFill>
                              <a:latin typeface="Cambria Math" panose="02040503050406030204" pitchFamily="18" charset="0"/>
                            </a:rPr>
                            <m:t>2</m:t>
                          </m:r>
                        </m:sup>
                      </m:sSup>
                    </m:oMath>
                  </m:oMathPara>
                </a14:m>
                <a:endParaRPr kumimoji="1" lang="ja-JP" altLang="en-US" sz="1600" dirty="0">
                  <a:solidFill>
                    <a:srgbClr val="00EDED"/>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225013" y="1548236"/>
                <a:ext cx="717056" cy="246221"/>
              </a:xfrm>
              <a:prstGeom prst="rect">
                <a:avLst/>
              </a:prstGeom>
              <a:blipFill rotWithShape="0">
                <a:blip r:embed="rId6"/>
                <a:stretch>
                  <a:fillRect l="-4237" b="-3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4014447" y="1050210"/>
                <a:ext cx="717056"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i="1" smtClean="0">
                          <a:solidFill>
                            <a:srgbClr val="0000FF"/>
                          </a:solidFill>
                          <a:latin typeface="Cambria Math" panose="02040503050406030204" pitchFamily="18" charset="0"/>
                        </a:rPr>
                        <m:t>6</m:t>
                      </m:r>
                      <m:r>
                        <a:rPr lang="en-US" altLang="ja-JP" sz="1600" b="0" i="1" smtClean="0">
                          <a:solidFill>
                            <a:srgbClr val="0000FF"/>
                          </a:solidFill>
                          <a:latin typeface="Cambria Math" panose="02040503050406030204" pitchFamily="18" charset="0"/>
                        </a:rPr>
                        <m:t> </m:t>
                      </m:r>
                      <m:r>
                        <m:rPr>
                          <m:sty m:val="p"/>
                        </m:rPr>
                        <a:rPr kumimoji="1" lang="en-US" altLang="ja-JP" sz="1600" b="0" i="0" smtClean="0">
                          <a:solidFill>
                            <a:srgbClr val="0000FF"/>
                          </a:solidFill>
                          <a:latin typeface="Cambria Math" panose="02040503050406030204" pitchFamily="18" charset="0"/>
                        </a:rPr>
                        <m:t>A</m:t>
                      </m:r>
                      <m:r>
                        <a:rPr kumimoji="1" lang="en-US" altLang="ja-JP" sz="1600" b="0" i="0" smtClean="0">
                          <a:solidFill>
                            <a:srgbClr val="0000FF"/>
                          </a:solidFill>
                          <a:latin typeface="Cambria Math" panose="02040503050406030204" pitchFamily="18" charset="0"/>
                        </a:rPr>
                        <m:t>/</m:t>
                      </m:r>
                      <m:sSup>
                        <m:sSupPr>
                          <m:ctrlPr>
                            <a:rPr kumimoji="1" lang="en-US" altLang="ja-JP" sz="1600" b="0" i="1" smtClean="0">
                              <a:solidFill>
                                <a:srgbClr val="0000FF"/>
                              </a:solidFill>
                              <a:latin typeface="Cambria Math" panose="02040503050406030204" pitchFamily="18" charset="0"/>
                            </a:rPr>
                          </m:ctrlPr>
                        </m:sSupPr>
                        <m:e>
                          <m:r>
                            <m:rPr>
                              <m:sty m:val="p"/>
                            </m:rPr>
                            <a:rPr kumimoji="1" lang="en-US" altLang="ja-JP" sz="1600" b="0" i="0" smtClean="0">
                              <a:solidFill>
                                <a:srgbClr val="0000FF"/>
                              </a:solidFill>
                              <a:latin typeface="Cambria Math" panose="02040503050406030204" pitchFamily="18" charset="0"/>
                            </a:rPr>
                            <m:t>m</m:t>
                          </m:r>
                        </m:e>
                        <m:sup>
                          <m:r>
                            <a:rPr kumimoji="1" lang="en-US" altLang="ja-JP" sz="1600" b="0" i="0" smtClean="0">
                              <a:solidFill>
                                <a:srgbClr val="0000FF"/>
                              </a:solidFill>
                              <a:latin typeface="Cambria Math" panose="02040503050406030204" pitchFamily="18" charset="0"/>
                            </a:rPr>
                            <m:t>2</m:t>
                          </m:r>
                        </m:sup>
                      </m:sSup>
                    </m:oMath>
                  </m:oMathPara>
                </a14:m>
                <a:endParaRPr kumimoji="1" lang="ja-JP" altLang="en-US" sz="1600" dirty="0">
                  <a:solidFill>
                    <a:srgbClr val="00EDED"/>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014447" y="1050210"/>
                <a:ext cx="717056" cy="246221"/>
              </a:xfrm>
              <a:prstGeom prst="rect">
                <a:avLst/>
              </a:prstGeom>
              <a:blipFill rotWithShape="0">
                <a:blip r:embed="rId7"/>
                <a:stretch>
                  <a:fillRect l="-5128" r="-855" b="-365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5007529" y="1414532"/>
                <a:ext cx="717056"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i="1" smtClean="0">
                          <a:solidFill>
                            <a:srgbClr val="005800"/>
                          </a:solidFill>
                          <a:latin typeface="Cambria Math" panose="02040503050406030204" pitchFamily="18" charset="0"/>
                        </a:rPr>
                        <m:t>5</m:t>
                      </m:r>
                      <m:r>
                        <a:rPr lang="en-US" altLang="ja-JP" sz="1600" b="0" i="0" smtClean="0">
                          <a:solidFill>
                            <a:srgbClr val="005800"/>
                          </a:solidFill>
                          <a:latin typeface="Cambria Math" panose="02040503050406030204" pitchFamily="18" charset="0"/>
                        </a:rPr>
                        <m:t> </m:t>
                      </m:r>
                      <m:r>
                        <m:rPr>
                          <m:sty m:val="p"/>
                        </m:rPr>
                        <a:rPr kumimoji="1" lang="en-US" altLang="ja-JP" sz="1600" b="0" i="0" smtClean="0">
                          <a:solidFill>
                            <a:srgbClr val="005800"/>
                          </a:solidFill>
                          <a:latin typeface="Cambria Math" panose="02040503050406030204" pitchFamily="18" charset="0"/>
                        </a:rPr>
                        <m:t>A</m:t>
                      </m:r>
                      <m:r>
                        <a:rPr kumimoji="1" lang="en-US" altLang="ja-JP" sz="1600" b="0" i="0" smtClean="0">
                          <a:solidFill>
                            <a:srgbClr val="005800"/>
                          </a:solidFill>
                          <a:latin typeface="Cambria Math" panose="02040503050406030204" pitchFamily="18" charset="0"/>
                        </a:rPr>
                        <m:t>/</m:t>
                      </m:r>
                      <m:sSup>
                        <m:sSupPr>
                          <m:ctrlPr>
                            <a:rPr kumimoji="1" lang="en-US" altLang="ja-JP" sz="1600" b="0" i="1" smtClean="0">
                              <a:solidFill>
                                <a:srgbClr val="005800"/>
                              </a:solidFill>
                              <a:latin typeface="Cambria Math" panose="02040503050406030204" pitchFamily="18" charset="0"/>
                            </a:rPr>
                          </m:ctrlPr>
                        </m:sSupPr>
                        <m:e>
                          <m:r>
                            <m:rPr>
                              <m:sty m:val="p"/>
                            </m:rPr>
                            <a:rPr kumimoji="1" lang="en-US" altLang="ja-JP" sz="1600" b="0" i="0" smtClean="0">
                              <a:solidFill>
                                <a:srgbClr val="005800"/>
                              </a:solidFill>
                              <a:latin typeface="Cambria Math" panose="02040503050406030204" pitchFamily="18" charset="0"/>
                            </a:rPr>
                            <m:t>m</m:t>
                          </m:r>
                        </m:e>
                        <m:sup>
                          <m:r>
                            <a:rPr kumimoji="1" lang="en-US" altLang="ja-JP" sz="1600" b="0" i="0" smtClean="0">
                              <a:solidFill>
                                <a:srgbClr val="005800"/>
                              </a:solidFill>
                              <a:latin typeface="Cambria Math" panose="02040503050406030204" pitchFamily="18" charset="0"/>
                            </a:rPr>
                            <m:t>2</m:t>
                          </m:r>
                        </m:sup>
                      </m:sSup>
                    </m:oMath>
                  </m:oMathPara>
                </a14:m>
                <a:endParaRPr kumimoji="1" lang="ja-JP" altLang="en-US" sz="1600" dirty="0">
                  <a:solidFill>
                    <a:srgbClr val="00EDED"/>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007529" y="1414532"/>
                <a:ext cx="717056" cy="246221"/>
              </a:xfrm>
              <a:prstGeom prst="rect">
                <a:avLst/>
              </a:prstGeom>
              <a:blipFill rotWithShape="0">
                <a:blip r:embed="rId8"/>
                <a:stretch>
                  <a:fillRect l="-5085" b="-40000"/>
                </a:stretch>
              </a:blipFill>
            </p:spPr>
            <p:txBody>
              <a:bodyPr/>
              <a:lstStyle/>
              <a:p>
                <a:r>
                  <a:rPr lang="ja-JP" altLang="en-US">
                    <a:noFill/>
                  </a:rPr>
                  <a:t> </a:t>
                </a:r>
              </a:p>
            </p:txBody>
          </p:sp>
        </mc:Fallback>
      </mc:AlternateContent>
      <p:sp>
        <p:nvSpPr>
          <p:cNvPr id="18" name="テキスト ボックス 17"/>
          <p:cNvSpPr txBox="1"/>
          <p:nvPr/>
        </p:nvSpPr>
        <p:spPr>
          <a:xfrm>
            <a:off x="7537620" y="870636"/>
            <a:ext cx="1486304" cy="523220"/>
          </a:xfrm>
          <a:prstGeom prst="rect">
            <a:avLst/>
          </a:prstGeom>
          <a:noFill/>
        </p:spPr>
        <p:txBody>
          <a:bodyPr wrap="none" rtlCol="0">
            <a:spAutoFit/>
          </a:bodyPr>
          <a:lstStyle/>
          <a:p>
            <a:r>
              <a:rPr lang="ja-JP" altLang="en-US" sz="1400" dirty="0" smtClean="0"/>
              <a:t>点　 ：実験</a:t>
            </a:r>
            <a:r>
              <a:rPr lang="ja-JP" altLang="en-US" sz="1400" dirty="0"/>
              <a:t>データ</a:t>
            </a:r>
            <a:endParaRPr lang="en-US" altLang="ja-JP" sz="1400" dirty="0" smtClean="0"/>
          </a:p>
          <a:p>
            <a:r>
              <a:rPr lang="ja-JP" altLang="en-US" sz="1400" dirty="0" smtClean="0"/>
              <a:t>実線：解析結果</a:t>
            </a:r>
            <a:endParaRPr kumimoji="1" lang="ja-JP" altLang="en-US" sz="1400" dirty="0"/>
          </a:p>
        </p:txBody>
      </p:sp>
      <p:grpSp>
        <p:nvGrpSpPr>
          <p:cNvPr id="20" name="グループ化 19"/>
          <p:cNvGrpSpPr/>
          <p:nvPr/>
        </p:nvGrpSpPr>
        <p:grpSpPr>
          <a:xfrm>
            <a:off x="1193663" y="1404452"/>
            <a:ext cx="570990" cy="1054405"/>
            <a:chOff x="-82726" y="1781247"/>
            <a:chExt cx="698938" cy="1092237"/>
          </a:xfrm>
        </p:grpSpPr>
        <p:sp>
          <p:nvSpPr>
            <p:cNvPr id="21" name="テキスト ボックス 20"/>
            <p:cNvSpPr txBox="1"/>
            <p:nvPr/>
          </p:nvSpPr>
          <p:spPr>
            <a:xfrm>
              <a:off x="-9285" y="1781247"/>
              <a:ext cx="527441" cy="653579"/>
            </a:xfrm>
            <a:prstGeom prst="rect">
              <a:avLst/>
            </a:prstGeom>
            <a:noFill/>
          </p:spPr>
          <p:txBody>
            <a:bodyPr vert="eaVert" wrap="none" rtlCol="0">
              <a:spAutoFit/>
            </a:bodyPr>
            <a:lstStyle/>
            <a:p>
              <a:r>
                <a:rPr kumimoji="1" lang="ja-JP" altLang="en-US" sz="1600" b="1" dirty="0" smtClean="0"/>
                <a:t>膜厚</a:t>
              </a:r>
              <a:r>
                <a:rPr lang="ja-JP" altLang="en-US" sz="1600" b="1" dirty="0"/>
                <a:t>，</a:t>
              </a:r>
              <a:endParaRPr kumimoji="1" lang="ja-JP" altLang="en-US" sz="1600" b="1"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82726" y="2331492"/>
                  <a:ext cx="698938" cy="54199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400" b="1" i="1" smtClean="0">
                            <a:latin typeface="Cambria Math"/>
                          </a:rPr>
                          <m:t>𝒉</m:t>
                        </m:r>
                      </m:oMath>
                    </m:oMathPara>
                  </a14:m>
                  <a:endParaRPr kumimoji="1" lang="en-US" altLang="ja-JP" sz="1400" b="1" dirty="0" smtClean="0"/>
                </a:p>
                <a:p>
                  <a:pPr algn="ctr"/>
                  <a:r>
                    <a:rPr lang="en-US" altLang="ja-JP" sz="1400" b="1" dirty="0"/>
                    <a:t>(</a:t>
                  </a:r>
                  <a14:m>
                    <m:oMath xmlns:m="http://schemas.openxmlformats.org/officeDocument/2006/math">
                      <m:r>
                        <a:rPr kumimoji="1" lang="ja-JP" altLang="en-US" sz="1400" b="1" i="0" smtClean="0">
                          <a:latin typeface="Cambria Math"/>
                        </a:rPr>
                        <m:t>𝛍</m:t>
                      </m:r>
                      <m:r>
                        <a:rPr kumimoji="1" lang="en-US" altLang="ja-JP" sz="1400" b="1" i="0" smtClean="0">
                          <a:latin typeface="Cambria Math"/>
                        </a:rPr>
                        <m:t>𝐦</m:t>
                      </m:r>
                    </m:oMath>
                  </a14:m>
                  <a:r>
                    <a:rPr kumimoji="1" lang="en-US" altLang="ja-JP" sz="1400" b="1" dirty="0" smtClean="0"/>
                    <a:t>)</a:t>
                  </a:r>
                  <a:endParaRPr kumimoji="1" lang="ja-JP" altLang="en-US" sz="1400"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82726" y="2331492"/>
                  <a:ext cx="698938" cy="541992"/>
                </a:xfrm>
                <a:prstGeom prst="rect">
                  <a:avLst/>
                </a:prstGeom>
                <a:blipFill rotWithShape="0">
                  <a:blip r:embed="rId9"/>
                  <a:stretch>
                    <a:fillRect l="-3226" r="-5376" b="-10588"/>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3" name="テキスト ボックス 22"/>
              <p:cNvSpPr txBox="1"/>
              <p:nvPr/>
            </p:nvSpPr>
            <p:spPr>
              <a:xfrm>
                <a:off x="4214819" y="4119831"/>
                <a:ext cx="1090363"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214819" y="4119831"/>
                <a:ext cx="1090363" cy="338554"/>
              </a:xfrm>
              <a:prstGeom prst="rect">
                <a:avLst/>
              </a:prstGeom>
              <a:blipFill rotWithShape="0">
                <a:blip r:embed="rId10"/>
                <a:stretch>
                  <a:fillRect l="-2793" t="-7273" r="-3911" b="-23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14244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定電流実験の</a:t>
            </a:r>
            <a:r>
              <a:rPr kumimoji="1" lang="ja-JP" altLang="en-US" dirty="0" smtClean="0"/>
              <a:t>電源電圧時刻暦</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r>
              <a:rPr kumimoji="1" lang="ja-JP" altLang="en-US" sz="2800" dirty="0" smtClean="0"/>
              <a:t>電源電圧時刻歴（</a:t>
            </a:r>
            <a:r>
              <a:rPr kumimoji="1" lang="ja-JP" altLang="en-US" sz="2800" b="1" u="sng" dirty="0" smtClean="0"/>
              <a:t>弱い</a:t>
            </a:r>
            <a:r>
              <a:rPr kumimoji="1" lang="ja-JP" altLang="en-US" sz="2800" dirty="0" smtClean="0"/>
              <a:t>電流密度の時）</a:t>
            </a:r>
            <a:endParaRPr kumimoji="1" lang="en-US" altLang="ja-JP" sz="2800" dirty="0" smtClean="0"/>
          </a:p>
          <a:p>
            <a:pPr lvl="1"/>
            <a:r>
              <a:rPr lang="ja-JP" altLang="en-US" sz="2400" dirty="0" smtClean="0"/>
              <a:t>電源電圧の立ち上がり時刻がほぼ一致．</a:t>
            </a:r>
            <a:endParaRPr lang="en-US" altLang="ja-JP" sz="2400" dirty="0" smtClean="0"/>
          </a:p>
          <a:p>
            <a:pPr lvl="1"/>
            <a:r>
              <a:rPr lang="ja-JP" altLang="en-US" sz="2400" dirty="0" smtClean="0"/>
              <a:t>立ち上がり後の昇圧速度（グラフの勾配）もほぼ一致．</a:t>
            </a:r>
            <a:endParaRPr kumimoji="1" lang="ja-JP" altLang="en-US" sz="24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31</a:t>
            </a:fld>
            <a:endParaRPr lang="ja-JP" altLang="en-US" dirty="0"/>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l="5045" t="10856" r="12072" b="6801"/>
          <a:stretch/>
        </p:blipFill>
        <p:spPr>
          <a:xfrm>
            <a:off x="1662891" y="905091"/>
            <a:ext cx="6166115" cy="3062949"/>
          </a:xfrm>
          <a:prstGeom prst="rect">
            <a:avLst/>
          </a:prstGeom>
        </p:spPr>
      </p:pic>
      <p:grpSp>
        <p:nvGrpSpPr>
          <p:cNvPr id="16" name="グループ化 15"/>
          <p:cNvGrpSpPr/>
          <p:nvPr/>
        </p:nvGrpSpPr>
        <p:grpSpPr>
          <a:xfrm>
            <a:off x="3828544" y="1029290"/>
            <a:ext cx="1800549" cy="641182"/>
            <a:chOff x="3212757" y="3974353"/>
            <a:chExt cx="1800549" cy="641182"/>
          </a:xfrm>
        </p:grpSpPr>
        <p:cxnSp>
          <p:nvCxnSpPr>
            <p:cNvPr id="17" name="直線コネクタ 16"/>
            <p:cNvCxnSpPr/>
            <p:nvPr/>
          </p:nvCxnSpPr>
          <p:spPr>
            <a:xfrm>
              <a:off x="3212757" y="4176582"/>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319851" y="4431956"/>
              <a:ext cx="222421" cy="0"/>
            </a:xfrm>
            <a:prstGeom prst="line">
              <a:avLst/>
            </a:prstGeom>
            <a:ln w="12700">
              <a:solidFill>
                <a:srgbClr val="0064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48216" y="3974353"/>
              <a:ext cx="1107996" cy="369332"/>
            </a:xfrm>
            <a:prstGeom prst="rect">
              <a:avLst/>
            </a:prstGeom>
            <a:noFill/>
          </p:spPr>
          <p:txBody>
            <a:bodyPr wrap="none" rtlCol="0">
              <a:spAutoFit/>
            </a:bodyPr>
            <a:lstStyle/>
            <a:p>
              <a:r>
                <a:rPr kumimoji="1" lang="ja-JP" altLang="en-US" dirty="0" smtClean="0"/>
                <a:t>解析結果</a:t>
              </a:r>
              <a:endParaRPr kumimoji="1" lang="ja-JP" altLang="en-US" dirty="0"/>
            </a:p>
          </p:txBody>
        </p:sp>
        <p:sp>
          <p:nvSpPr>
            <p:cNvPr id="20" name="テキスト ボックス 19"/>
            <p:cNvSpPr txBox="1"/>
            <p:nvPr/>
          </p:nvSpPr>
          <p:spPr>
            <a:xfrm>
              <a:off x="3748216" y="4246203"/>
              <a:ext cx="1265090" cy="369332"/>
            </a:xfrm>
            <a:prstGeom prst="rect">
              <a:avLst/>
            </a:prstGeom>
            <a:noFill/>
          </p:spPr>
          <p:txBody>
            <a:bodyPr wrap="none" rtlCol="0">
              <a:spAutoFit/>
            </a:bodyPr>
            <a:lstStyle/>
            <a:p>
              <a:r>
                <a:rPr kumimoji="1" lang="ja-JP" altLang="en-US" dirty="0" smtClean="0"/>
                <a:t>実験データ</a:t>
              </a:r>
              <a:endParaRPr kumimoji="1" lang="ja-JP" altLang="en-US" dirty="0"/>
            </a:p>
          </p:txBody>
        </p:sp>
      </p:grpSp>
      <p:grpSp>
        <p:nvGrpSpPr>
          <p:cNvPr id="26" name="グループ化 25"/>
          <p:cNvGrpSpPr/>
          <p:nvPr/>
        </p:nvGrpSpPr>
        <p:grpSpPr>
          <a:xfrm>
            <a:off x="1077757" y="1719772"/>
            <a:ext cx="739241" cy="1962492"/>
            <a:chOff x="4528403" y="1287749"/>
            <a:chExt cx="847336" cy="1490728"/>
          </a:xfrm>
        </p:grpSpPr>
        <p:sp>
          <p:nvSpPr>
            <p:cNvPr id="27" name="テキスト ボックス 26"/>
            <p:cNvSpPr txBox="1"/>
            <p:nvPr/>
          </p:nvSpPr>
          <p:spPr>
            <a:xfrm>
              <a:off x="4691197" y="1287749"/>
              <a:ext cx="529172" cy="1155124"/>
            </a:xfrm>
            <a:prstGeom prst="rect">
              <a:avLst/>
            </a:prstGeom>
            <a:noFill/>
          </p:spPr>
          <p:txBody>
            <a:bodyPr vert="eaVert" wrap="none" rtlCol="0">
              <a:spAutoFit/>
            </a:bodyPr>
            <a:lstStyle/>
            <a:p>
              <a:r>
                <a:rPr lang="ja-JP" altLang="en-US" b="1" dirty="0" smtClean="0"/>
                <a:t>電源電圧，</a:t>
              </a:r>
              <a:endParaRPr kumimoji="1" lang="en-US" altLang="ja-JP" b="1" dirty="0" smtClean="0"/>
            </a:p>
          </p:txBody>
        </p:sp>
        <mc:AlternateContent xmlns:mc="http://schemas.openxmlformats.org/markup-compatibility/2006" xmlns:a14="http://schemas.microsoft.com/office/drawing/2010/main">
          <mc:Choice Requires="a14">
            <p:sp>
              <p:nvSpPr>
                <p:cNvPr id="28" name="テキスト ボックス 27"/>
                <p:cNvSpPr txBox="1"/>
                <p:nvPr/>
              </p:nvSpPr>
              <p:spPr>
                <a:xfrm>
                  <a:off x="4528403" y="2107268"/>
                  <a:ext cx="847336" cy="67120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𝝓</m:t>
                            </m:r>
                          </m:e>
                          <m:sub>
                            <m:r>
                              <a:rPr kumimoji="1" lang="en-US" altLang="ja-JP" b="1" i="0" smtClean="0">
                                <a:latin typeface="Cambria Math" panose="02040503050406030204" pitchFamily="18" charset="0"/>
                              </a:rPr>
                              <m:t>𝐚𝐩𝐩</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panose="02040503050406030204" pitchFamily="18" charset="0"/>
                        </a:rPr>
                        <m:t>𝐕</m:t>
                      </m:r>
                    </m:oMath>
                  </a14:m>
                  <a:r>
                    <a:rPr kumimoji="1" lang="en-US" altLang="ja-JP" b="1" dirty="0" smtClean="0"/>
                    <a:t>)</a:t>
                  </a:r>
                  <a:endParaRPr kumimoji="1" lang="ja-JP" altLang="en-US"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28403" y="2107268"/>
                  <a:ext cx="847336" cy="671209"/>
                </a:xfrm>
                <a:prstGeom prst="rect">
                  <a:avLst/>
                </a:prstGeom>
                <a:blipFill rotWithShape="0">
                  <a:blip r:embed="rId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2" name="テキスト ボックス 21"/>
              <p:cNvSpPr txBox="1"/>
              <p:nvPr/>
            </p:nvSpPr>
            <p:spPr>
              <a:xfrm>
                <a:off x="47625" y="669071"/>
                <a:ext cx="1674242" cy="923394"/>
              </a:xfrm>
              <a:prstGeom prst="rect">
                <a:avLst/>
              </a:prstGeom>
              <a:noFill/>
              <a:ln>
                <a:solidFill>
                  <a:schemeClr val="tx1"/>
                </a:solidFill>
              </a:ln>
            </p:spPr>
            <p:txBody>
              <a:bodyPr wrap="square" rtlCol="0">
                <a:spAutoFit/>
              </a:bodyPr>
              <a:lstStyle/>
              <a:p>
                <a:pPr algn="ctr"/>
                <a:r>
                  <a:rPr lang="ja-JP" altLang="en-US" dirty="0" smtClean="0"/>
                  <a:t>カソード</a:t>
                </a:r>
                <a:r>
                  <a:rPr lang="en-US" altLang="ja-JP" dirty="0" smtClean="0"/>
                  <a:t/>
                </a:r>
                <a:br>
                  <a:rPr lang="en-US" altLang="ja-JP" dirty="0" smtClean="0"/>
                </a:br>
                <a:r>
                  <a:rPr lang="ja-JP" altLang="en-US" dirty="0" smtClean="0"/>
                  <a:t>電流密度</a:t>
                </a:r>
                <a:r>
                  <a:rPr lang="en-US" altLang="ja-JP" dirty="0" smtClean="0"/>
                  <a:t/>
                </a:r>
                <a:br>
                  <a:rPr lang="en-US" altLang="ja-JP" dirty="0" smtClean="0"/>
                </a:b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r>
                        <a:rPr kumimoji="1" lang="en-US" altLang="ja-JP" b="0" i="1" smtClean="0">
                          <a:latin typeface="Cambria Math" panose="02040503050406030204" pitchFamily="18" charset="0"/>
                        </a:rPr>
                        <m:t>=4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m:oMathPara>
                </a14:m>
                <a:endParaRPr kumimoji="1" lang="ja-JP" altLang="en-US" dirty="0" smtClean="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625" y="669071"/>
                <a:ext cx="1674242" cy="923394"/>
              </a:xfrm>
              <a:prstGeom prst="rect">
                <a:avLst/>
              </a:prstGeom>
              <a:blipFill rotWithShape="0">
                <a:blip r:embed="rId4"/>
                <a:stretch>
                  <a:fillRect t="-3268" b="-5229"/>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329538" y="3834728"/>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329538" y="3834728"/>
                <a:ext cx="1200970" cy="369332"/>
              </a:xfrm>
              <a:prstGeom prst="rect">
                <a:avLst/>
              </a:prstGeom>
              <a:blipFill rotWithShape="0">
                <a:blip r:embed="rId5"/>
                <a:stretch>
                  <a:fillRect l="-4061" t="-11475" r="-5076"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1336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r>
              <a:rPr kumimoji="1" lang="ja-JP" altLang="en-US" sz="2800" dirty="0" smtClean="0"/>
              <a:t>電源電圧時刻歴（</a:t>
            </a:r>
            <a:r>
              <a:rPr kumimoji="1" lang="ja-JP" altLang="en-US" sz="2800" b="1" u="sng" dirty="0" smtClean="0"/>
              <a:t>強い</a:t>
            </a:r>
            <a:r>
              <a:rPr kumimoji="1" lang="ja-JP" altLang="en-US" sz="2800" dirty="0" smtClean="0"/>
              <a:t>電流密度の時）</a:t>
            </a:r>
            <a:endParaRPr lang="en-US" altLang="ja-JP" sz="2400" dirty="0" smtClean="0"/>
          </a:p>
          <a:p>
            <a:pPr lvl="1"/>
            <a:r>
              <a:rPr lang="ja-JP" altLang="en-US" sz="2400" dirty="0"/>
              <a:t>電源電圧の立ち上がり時刻がほぼ一致．</a:t>
            </a:r>
            <a:endParaRPr lang="en-US" altLang="ja-JP" sz="2400" dirty="0"/>
          </a:p>
          <a:p>
            <a:pPr lvl="1"/>
            <a:r>
              <a:rPr lang="ja-JP" altLang="en-US" sz="2400" dirty="0"/>
              <a:t>立ち上がり後の昇圧速度（グラフの勾配）もほぼ一致．</a:t>
            </a:r>
          </a:p>
          <a:p>
            <a:endParaRPr lang="en-US" altLang="ja-JP" sz="2800" dirty="0" smtClean="0"/>
          </a:p>
        </p:txBody>
      </p:sp>
      <p:pic>
        <p:nvPicPr>
          <p:cNvPr id="21" name="図 20"/>
          <p:cNvPicPr>
            <a:picLocks noChangeAspect="1"/>
          </p:cNvPicPr>
          <p:nvPr/>
        </p:nvPicPr>
        <p:blipFill rotWithShape="1">
          <a:blip r:embed="rId2" cstate="print">
            <a:extLst>
              <a:ext uri="{28A0092B-C50C-407E-A947-70E740481C1C}">
                <a14:useLocalDpi xmlns:a14="http://schemas.microsoft.com/office/drawing/2010/main" val="0"/>
              </a:ext>
            </a:extLst>
          </a:blip>
          <a:srcRect l="5497" t="11576" r="30937" b="7703"/>
          <a:stretch/>
        </p:blipFill>
        <p:spPr>
          <a:xfrm>
            <a:off x="1794059" y="829268"/>
            <a:ext cx="5077007" cy="3223533"/>
          </a:xfrm>
          <a:prstGeom prst="rect">
            <a:avLst/>
          </a:prstGeom>
        </p:spPr>
      </p:pic>
      <p:sp>
        <p:nvSpPr>
          <p:cNvPr id="2" name="タイトル 1"/>
          <p:cNvSpPr>
            <a:spLocks noGrp="1"/>
          </p:cNvSpPr>
          <p:nvPr>
            <p:ph type="title"/>
          </p:nvPr>
        </p:nvSpPr>
        <p:spPr/>
        <p:txBody>
          <a:bodyPr>
            <a:normAutofit/>
          </a:bodyPr>
          <a:lstStyle/>
          <a:p>
            <a:r>
              <a:rPr lang="ja-JP" altLang="en-US" dirty="0"/>
              <a:t>定電流実験の</a:t>
            </a:r>
            <a:r>
              <a:rPr kumimoji="1" lang="ja-JP" altLang="en-US" dirty="0" smtClean="0"/>
              <a:t>電源電圧時刻暦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32</a:t>
            </a:fld>
            <a:endParaRPr lang="ja-JP" altLang="en-US" dirty="0"/>
          </a:p>
        </p:txBody>
      </p:sp>
      <p:grpSp>
        <p:nvGrpSpPr>
          <p:cNvPr id="16" name="グループ化 15"/>
          <p:cNvGrpSpPr/>
          <p:nvPr/>
        </p:nvGrpSpPr>
        <p:grpSpPr>
          <a:xfrm>
            <a:off x="4793108" y="2556114"/>
            <a:ext cx="1800549" cy="641182"/>
            <a:chOff x="3212757" y="3974353"/>
            <a:chExt cx="1800549" cy="641182"/>
          </a:xfrm>
        </p:grpSpPr>
        <p:cxnSp>
          <p:nvCxnSpPr>
            <p:cNvPr id="17" name="直線コネクタ 16"/>
            <p:cNvCxnSpPr/>
            <p:nvPr/>
          </p:nvCxnSpPr>
          <p:spPr>
            <a:xfrm>
              <a:off x="3212757" y="4176582"/>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319851" y="4431956"/>
              <a:ext cx="222421" cy="0"/>
            </a:xfrm>
            <a:prstGeom prst="line">
              <a:avLst/>
            </a:prstGeom>
            <a:ln w="12700">
              <a:solidFill>
                <a:srgbClr val="0064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48216" y="3974353"/>
              <a:ext cx="1107996" cy="369332"/>
            </a:xfrm>
            <a:prstGeom prst="rect">
              <a:avLst/>
            </a:prstGeom>
            <a:noFill/>
          </p:spPr>
          <p:txBody>
            <a:bodyPr wrap="none" rtlCol="0">
              <a:spAutoFit/>
            </a:bodyPr>
            <a:lstStyle/>
            <a:p>
              <a:r>
                <a:rPr kumimoji="1" lang="ja-JP" altLang="en-US" dirty="0" smtClean="0"/>
                <a:t>解析結果</a:t>
              </a:r>
              <a:endParaRPr kumimoji="1" lang="ja-JP" altLang="en-US" dirty="0"/>
            </a:p>
          </p:txBody>
        </p:sp>
        <p:sp>
          <p:nvSpPr>
            <p:cNvPr id="20" name="テキスト ボックス 19"/>
            <p:cNvSpPr txBox="1"/>
            <p:nvPr/>
          </p:nvSpPr>
          <p:spPr>
            <a:xfrm>
              <a:off x="3748216" y="4246203"/>
              <a:ext cx="1265090" cy="369332"/>
            </a:xfrm>
            <a:prstGeom prst="rect">
              <a:avLst/>
            </a:prstGeom>
            <a:noFill/>
          </p:spPr>
          <p:txBody>
            <a:bodyPr wrap="none" rtlCol="0">
              <a:spAutoFit/>
            </a:bodyPr>
            <a:lstStyle/>
            <a:p>
              <a:r>
                <a:rPr kumimoji="1" lang="ja-JP" altLang="en-US" dirty="0" smtClean="0"/>
                <a:t>実験データ</a:t>
              </a:r>
              <a:endParaRPr kumimoji="1" lang="ja-JP" altLang="en-US" dirty="0"/>
            </a:p>
          </p:txBody>
        </p:sp>
      </p:grpSp>
      <p:grpSp>
        <p:nvGrpSpPr>
          <p:cNvPr id="26" name="グループ化 25"/>
          <p:cNvGrpSpPr/>
          <p:nvPr/>
        </p:nvGrpSpPr>
        <p:grpSpPr>
          <a:xfrm>
            <a:off x="1077757" y="1719772"/>
            <a:ext cx="739241" cy="1962492"/>
            <a:chOff x="4528403" y="1287749"/>
            <a:chExt cx="847336" cy="1490728"/>
          </a:xfrm>
        </p:grpSpPr>
        <p:sp>
          <p:nvSpPr>
            <p:cNvPr id="27" name="テキスト ボックス 26"/>
            <p:cNvSpPr txBox="1"/>
            <p:nvPr/>
          </p:nvSpPr>
          <p:spPr>
            <a:xfrm>
              <a:off x="4691197" y="1287749"/>
              <a:ext cx="529172" cy="1155124"/>
            </a:xfrm>
            <a:prstGeom prst="rect">
              <a:avLst/>
            </a:prstGeom>
            <a:noFill/>
          </p:spPr>
          <p:txBody>
            <a:bodyPr vert="eaVert" wrap="none" rtlCol="0">
              <a:spAutoFit/>
            </a:bodyPr>
            <a:lstStyle/>
            <a:p>
              <a:r>
                <a:rPr lang="ja-JP" altLang="en-US" b="1" dirty="0" smtClean="0"/>
                <a:t>電源電圧，</a:t>
              </a:r>
              <a:endParaRPr kumimoji="1" lang="en-US" altLang="ja-JP" b="1" dirty="0" smtClean="0"/>
            </a:p>
          </p:txBody>
        </p:sp>
        <mc:AlternateContent xmlns:mc="http://schemas.openxmlformats.org/markup-compatibility/2006" xmlns:a14="http://schemas.microsoft.com/office/drawing/2010/main">
          <mc:Choice Requires="a14">
            <p:sp>
              <p:nvSpPr>
                <p:cNvPr id="28" name="テキスト ボックス 27"/>
                <p:cNvSpPr txBox="1"/>
                <p:nvPr/>
              </p:nvSpPr>
              <p:spPr>
                <a:xfrm>
                  <a:off x="4528403" y="2107268"/>
                  <a:ext cx="847336" cy="67120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𝝓</m:t>
                            </m:r>
                          </m:e>
                          <m:sub>
                            <m:r>
                              <a:rPr kumimoji="1" lang="en-US" altLang="ja-JP" b="1" i="0" smtClean="0">
                                <a:latin typeface="Cambria Math" panose="02040503050406030204" pitchFamily="18" charset="0"/>
                              </a:rPr>
                              <m:t>𝐚𝐩𝐩</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panose="02040503050406030204" pitchFamily="18" charset="0"/>
                        </a:rPr>
                        <m:t>𝐕</m:t>
                      </m:r>
                    </m:oMath>
                  </a14:m>
                  <a:r>
                    <a:rPr kumimoji="1" lang="en-US" altLang="ja-JP" b="1" dirty="0" smtClean="0"/>
                    <a:t>)</a:t>
                  </a:r>
                  <a:endParaRPr kumimoji="1" lang="ja-JP" altLang="en-US"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28403" y="2107268"/>
                  <a:ext cx="847336" cy="671209"/>
                </a:xfrm>
                <a:prstGeom prst="rect">
                  <a:avLst/>
                </a:prstGeom>
                <a:blipFill rotWithShape="0">
                  <a:blip r:embed="rId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2" name="テキスト ボックス 21"/>
              <p:cNvSpPr txBox="1"/>
              <p:nvPr/>
            </p:nvSpPr>
            <p:spPr>
              <a:xfrm>
                <a:off x="47625" y="669071"/>
                <a:ext cx="1674242" cy="923330"/>
              </a:xfrm>
              <a:prstGeom prst="rect">
                <a:avLst/>
              </a:prstGeom>
              <a:noFill/>
              <a:ln>
                <a:solidFill>
                  <a:schemeClr val="tx1"/>
                </a:solidFill>
              </a:ln>
            </p:spPr>
            <p:txBody>
              <a:bodyPr wrap="square" rtlCol="0">
                <a:spAutoFit/>
              </a:bodyPr>
              <a:lstStyle/>
              <a:p>
                <a:pPr algn="ctr"/>
                <a:r>
                  <a:rPr lang="ja-JP" altLang="en-US" dirty="0" smtClean="0"/>
                  <a:t>カソード</a:t>
                </a:r>
                <a:r>
                  <a:rPr lang="en-US" altLang="ja-JP" dirty="0" smtClean="0"/>
                  <a:t/>
                </a:r>
                <a:br>
                  <a:rPr lang="en-US" altLang="ja-JP" dirty="0" smtClean="0"/>
                </a:br>
                <a:r>
                  <a:rPr lang="ja-JP" altLang="en-US" dirty="0" smtClean="0"/>
                  <a:t>電流密度</a:t>
                </a:r>
                <a:r>
                  <a:rPr lang="en-US" altLang="ja-JP" dirty="0" smtClean="0"/>
                  <a:t/>
                </a:r>
                <a:br>
                  <a:rPr lang="en-US" altLang="ja-JP" dirty="0" smtClean="0"/>
                </a:b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r>
                        <a:rPr kumimoji="1" lang="en-US" altLang="ja-JP" b="0" i="1" smtClean="0">
                          <a:latin typeface="Cambria Math" panose="02040503050406030204" pitchFamily="18" charset="0"/>
                        </a:rPr>
                        <m:t>=</m:t>
                      </m:r>
                      <m:r>
                        <a:rPr lang="en-US" altLang="ja-JP" i="1">
                          <a:latin typeface="Cambria Math" panose="02040503050406030204" pitchFamily="18" charset="0"/>
                        </a:rPr>
                        <m:t>16</m:t>
                      </m:r>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m:oMathPara>
                </a14:m>
                <a:endParaRPr kumimoji="1" lang="ja-JP" altLang="en-US" dirty="0" smtClean="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625" y="669071"/>
                <a:ext cx="1674242" cy="923330"/>
              </a:xfrm>
              <a:prstGeom prst="rect">
                <a:avLst/>
              </a:prstGeom>
              <a:blipFill rotWithShape="0">
                <a:blip r:embed="rId4"/>
                <a:stretch>
                  <a:fillRect l="-2536" t="-3268" b="-5229"/>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3983537" y="3873754"/>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983537" y="3873754"/>
                <a:ext cx="1200970" cy="369332"/>
              </a:xfrm>
              <a:prstGeom prst="rect">
                <a:avLst/>
              </a:prstGeom>
              <a:blipFill rotWithShape="0">
                <a:blip r:embed="rId5"/>
                <a:stretch>
                  <a:fillRect l="-4061" t="-11475" r="-5076"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62783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nchor="ctr"/>
          <a:lstStyle/>
          <a:p>
            <a:pPr marL="0" indent="0" algn="ctr">
              <a:buNone/>
            </a:pPr>
            <a:r>
              <a:rPr lang="ja-JP" altLang="en-US" sz="4400" dirty="0"/>
              <a:t>まとめ</a:t>
            </a:r>
            <a:endParaRPr lang="en-US" altLang="ja-JP" sz="4000" dirty="0"/>
          </a:p>
          <a:p>
            <a:pPr marL="0" indent="0" algn="ctr">
              <a:buNone/>
            </a:pP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33</a:t>
            </a:fld>
            <a:endParaRPr lang="ja-JP" altLang="en-US" dirty="0"/>
          </a:p>
        </p:txBody>
      </p:sp>
    </p:spTree>
    <p:extLst>
      <p:ext uri="{BB962C8B-B14F-4D97-AF65-F5344CB8AC3E}">
        <p14:creationId xmlns:p14="http://schemas.microsoft.com/office/powerpoint/2010/main" val="3754472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析出開始前に現れる</a:t>
            </a:r>
            <a:r>
              <a:rPr kumimoji="1" lang="ja-JP" altLang="en-US" sz="2800" dirty="0" smtClean="0">
                <a:solidFill>
                  <a:srgbClr val="C00000"/>
                </a:solidFill>
              </a:rPr>
              <a:t>濁り</a:t>
            </a:r>
            <a:r>
              <a:rPr lang="ja-JP" altLang="en-US" sz="2800" dirty="0"/>
              <a:t>が</a:t>
            </a:r>
            <a:r>
              <a:rPr kumimoji="1" lang="ja-JP" altLang="en-US" sz="2800" dirty="0" smtClean="0"/>
              <a:t>電気抵抗</a:t>
            </a:r>
            <a:r>
              <a:rPr lang="ja-JP" altLang="en-US" sz="2800" dirty="0" smtClean="0"/>
              <a:t>をもつことを考慮した新たな</a:t>
            </a:r>
            <a:r>
              <a:rPr lang="ja-JP" altLang="en-US" sz="2800" dirty="0" smtClean="0">
                <a:solidFill>
                  <a:srgbClr val="C00000"/>
                </a:solidFill>
              </a:rPr>
              <a:t>塗膜抵抗モデル</a:t>
            </a:r>
            <a:r>
              <a:rPr lang="ja-JP" altLang="en-US" sz="2800" dirty="0" smtClean="0"/>
              <a:t>を提案した．</a:t>
            </a:r>
            <a:endParaRPr lang="en-US" altLang="ja-JP" sz="2800" dirty="0" smtClean="0"/>
          </a:p>
          <a:p>
            <a:r>
              <a:rPr lang="ja-JP" altLang="en-US" sz="2800" dirty="0"/>
              <a:t>析出開始</a:t>
            </a:r>
            <a:r>
              <a:rPr lang="ja-JP" altLang="en-US" sz="2800" dirty="0" smtClean="0"/>
              <a:t>時のカソード電流密度が析出効率に</a:t>
            </a:r>
            <a:r>
              <a:rPr lang="ja-JP" altLang="en-US" sz="2800" dirty="0" smtClean="0">
                <a:solidFill>
                  <a:srgbClr val="7030A0"/>
                </a:solidFill>
              </a:rPr>
              <a:t>履歴依存性</a:t>
            </a:r>
            <a:r>
              <a:rPr lang="ja-JP" altLang="en-US" sz="2800" dirty="0" smtClean="0"/>
              <a:t>を与えることを考慮した新たな</a:t>
            </a:r>
            <a:r>
              <a:rPr lang="ja-JP" altLang="en-US" sz="2800" dirty="0" smtClean="0">
                <a:solidFill>
                  <a:srgbClr val="7030A0"/>
                </a:solidFill>
              </a:rPr>
              <a:t>塗膜析出モデル</a:t>
            </a:r>
            <a:r>
              <a:rPr lang="ja-JP" altLang="en-US" sz="2800" dirty="0" smtClean="0"/>
              <a:t>も提案した（予稿集には未掲載）．</a:t>
            </a:r>
            <a:endParaRPr lang="en-US" altLang="ja-JP" sz="2800" dirty="0" smtClean="0"/>
          </a:p>
          <a:p>
            <a:r>
              <a:rPr lang="ja-JP" altLang="en-US" sz="2800" dirty="0" smtClean="0"/>
              <a:t>上記の提案モデルにより，</a:t>
            </a:r>
            <a:r>
              <a:rPr lang="en-US" altLang="ja-JP" sz="2800" dirty="0" smtClean="0"/>
              <a:t/>
            </a:r>
            <a:br>
              <a:rPr lang="en-US" altLang="ja-JP" sz="2800" dirty="0" smtClean="0"/>
            </a:br>
            <a:r>
              <a:rPr lang="ja-JP" altLang="en-US" sz="2400" dirty="0" smtClean="0"/>
              <a:t>・定電圧</a:t>
            </a:r>
            <a:r>
              <a:rPr lang="ja-JP" altLang="en-US" sz="2400" dirty="0"/>
              <a:t>実験の低い電圧での膜厚とカソード電流密度，</a:t>
            </a:r>
            <a:r>
              <a:rPr lang="ja-JP" altLang="en-US" sz="2400" dirty="0" smtClean="0"/>
              <a:t>および</a:t>
            </a:r>
            <a:r>
              <a:rPr lang="en-US" altLang="ja-JP" sz="2400" dirty="0" smtClean="0"/>
              <a:t/>
            </a:r>
            <a:br>
              <a:rPr lang="en-US" altLang="ja-JP" sz="2400" dirty="0" smtClean="0"/>
            </a:br>
            <a:r>
              <a:rPr lang="ja-JP" altLang="en-US" sz="2400" dirty="0" smtClean="0"/>
              <a:t>・定電流</a:t>
            </a:r>
            <a:r>
              <a:rPr lang="ja-JP" altLang="en-US" sz="2400" dirty="0"/>
              <a:t>実験の膜厚と電源</a:t>
            </a:r>
            <a:r>
              <a:rPr lang="ja-JP" altLang="en-US" sz="2400" dirty="0" smtClean="0"/>
              <a:t>電圧</a:t>
            </a:r>
            <a:r>
              <a:rPr lang="en-US" altLang="ja-JP" sz="2800" dirty="0" smtClean="0"/>
              <a:t/>
            </a:r>
            <a:br>
              <a:rPr lang="en-US" altLang="ja-JP" sz="2800" dirty="0" smtClean="0"/>
            </a:br>
            <a:r>
              <a:rPr lang="ja-JP" altLang="en-US" sz="2800" dirty="0" smtClean="0"/>
              <a:t>の時刻歴が</a:t>
            </a:r>
            <a:r>
              <a:rPr lang="ja-JP" altLang="en-US" sz="2800" dirty="0" smtClean="0">
                <a:solidFill>
                  <a:srgbClr val="00B050"/>
                </a:solidFill>
              </a:rPr>
              <a:t>従来法より高精度に予測できる</a:t>
            </a:r>
            <a:r>
              <a:rPr lang="ja-JP" altLang="en-US" sz="2800" dirty="0" smtClean="0"/>
              <a:t>ことを示した．</a:t>
            </a:r>
            <a:endParaRPr lang="en-US" altLang="ja-JP" sz="2800" dirty="0" smtClean="0"/>
          </a:p>
          <a:p>
            <a:endParaRPr lang="en-US" altLang="ja-JP" sz="1000" dirty="0" smtClean="0"/>
          </a:p>
          <a:p>
            <a:pPr marL="0" indent="0">
              <a:buNone/>
            </a:pPr>
            <a:r>
              <a:rPr lang="ja-JP" altLang="en-US" sz="2800" b="1" i="1" u="sng" dirty="0" smtClean="0">
                <a:effectLst>
                  <a:outerShdw blurRad="38100" dist="38100" dir="2700000" algn="tl">
                    <a:srgbClr val="000000">
                      <a:alpha val="43137"/>
                    </a:srgbClr>
                  </a:outerShdw>
                </a:effectLst>
              </a:rPr>
              <a:t>今後の予定</a:t>
            </a:r>
            <a:endParaRPr lang="en-US" altLang="ja-JP" sz="2800" b="1" i="1" u="sng" dirty="0" smtClean="0">
              <a:effectLst>
                <a:outerShdw blurRad="38100" dist="38100" dir="2700000" algn="tl">
                  <a:srgbClr val="000000">
                    <a:alpha val="43137"/>
                  </a:srgbClr>
                </a:outerShdw>
              </a:effectLst>
            </a:endParaRPr>
          </a:p>
          <a:p>
            <a:pPr>
              <a:buFont typeface="Wingdings" panose="05000000000000000000" pitchFamily="2" charset="2"/>
              <a:buChar char="p"/>
            </a:pPr>
            <a:r>
              <a:rPr kumimoji="1" lang="en-US" altLang="ja-JP" sz="2800" dirty="0" smtClean="0"/>
              <a:t>4</a:t>
            </a:r>
            <a:r>
              <a:rPr kumimoji="1" lang="ja-JP" altLang="en-US" sz="2800" dirty="0" smtClean="0"/>
              <a:t>枚</a:t>
            </a:r>
            <a:r>
              <a:rPr kumimoji="1" lang="en-US" altLang="ja-JP" sz="2800" dirty="0" smtClean="0"/>
              <a:t>BOX</a:t>
            </a:r>
            <a:r>
              <a:rPr kumimoji="1" lang="ja-JP" altLang="en-US" sz="2800" dirty="0" smtClean="0"/>
              <a:t>等で実験と解析を比較する．</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34</a:t>
            </a:fld>
            <a:endParaRPr lang="ja-JP" altLang="en-US" dirty="0"/>
          </a:p>
        </p:txBody>
      </p:sp>
    </p:spTree>
    <p:extLst>
      <p:ext uri="{BB962C8B-B14F-4D97-AF65-F5344CB8AC3E}">
        <p14:creationId xmlns:p14="http://schemas.microsoft.com/office/powerpoint/2010/main" val="2954151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主要</a:t>
            </a:r>
            <a:r>
              <a:rPr kumimoji="1" lang="ja-JP" altLang="en-US" dirty="0" smtClean="0"/>
              <a:t>な数理モデル</a:t>
            </a:r>
            <a:endParaRPr kumimoji="1" lang="ja-JP" altLang="en-US" dirty="0"/>
          </a:p>
        </p:txBody>
      </p:sp>
      <p:sp>
        <p:nvSpPr>
          <p:cNvPr id="3" name="コンテンツ プレースホルダー 2"/>
          <p:cNvSpPr>
            <a:spLocks noGrp="1"/>
          </p:cNvSpPr>
          <p:nvPr>
            <p:ph idx="1"/>
          </p:nvPr>
        </p:nvSpPr>
        <p:spPr>
          <a:scene3d>
            <a:camera prst="orthographicFront"/>
            <a:lightRig rig="threePt" dir="t"/>
          </a:scene3d>
          <a:sp3d>
            <a:bevelT/>
          </a:sp3d>
        </p:spPr>
        <p:txBody>
          <a:bodyPr/>
          <a:lstStyle/>
          <a:p>
            <a:pPr marL="342900" lvl="2" indent="-342900">
              <a:buSzTx/>
              <a:buFont typeface="Wingdings" pitchFamily="2" charset="2"/>
              <a:buChar char="n"/>
            </a:pPr>
            <a:r>
              <a:rPr lang="ja-JP" altLang="en-US" sz="2800" dirty="0" smtClean="0"/>
              <a:t>電着</a:t>
            </a:r>
            <a:r>
              <a:rPr lang="ja-JP" altLang="en-US" sz="2800" dirty="0"/>
              <a:t>塗装シミュレーションに</a:t>
            </a:r>
            <a:r>
              <a:rPr lang="ja-JP" altLang="en-US" sz="2800" dirty="0" smtClean="0"/>
              <a:t>おいて，解析の主要な数理モデルは次の２つ</a:t>
            </a:r>
            <a:r>
              <a:rPr lang="ja-JP" altLang="en-US" sz="2800" dirty="0"/>
              <a:t>．</a:t>
            </a:r>
            <a:endParaRPr lang="en-US" altLang="ja-JP" sz="2800" dirty="0" smtClean="0"/>
          </a:p>
          <a:p>
            <a:pPr marL="342900" lvl="2" indent="-342900">
              <a:buSzTx/>
              <a:buFont typeface="Wingdings" pitchFamily="2" charset="2"/>
              <a:buChar char="n"/>
            </a:pPr>
            <a:endParaRPr lang="en-US" altLang="ja-JP" sz="2800" dirty="0" smtClean="0"/>
          </a:p>
          <a:p>
            <a:pPr marL="342900" lvl="2" indent="-342900">
              <a:buSzTx/>
              <a:buFont typeface="Wingdings" pitchFamily="2" charset="2"/>
              <a:buChar char="n"/>
            </a:pPr>
            <a:endParaRPr lang="en-US" altLang="ja-JP" sz="2800" dirty="0"/>
          </a:p>
          <a:p>
            <a:pPr marL="0" lvl="2" indent="0">
              <a:buSzTx/>
              <a:buNone/>
            </a:pPr>
            <a:endParaRPr lang="en-US" altLang="ja-JP" sz="1600" dirty="0"/>
          </a:p>
          <a:p>
            <a:pPr marL="342900" lvl="2" indent="-342900">
              <a:buSzTx/>
              <a:buFont typeface="Wingdings" pitchFamily="2" charset="2"/>
              <a:buChar char="n"/>
            </a:pPr>
            <a:r>
              <a:rPr lang="ja-JP" altLang="en-US" sz="2800" dirty="0" smtClean="0">
                <a:solidFill>
                  <a:srgbClr val="000000"/>
                </a:solidFill>
              </a:rPr>
              <a:t>従来法</a:t>
            </a:r>
            <a:r>
              <a:rPr lang="ja-JP" altLang="en-US" sz="2000" dirty="0" smtClean="0">
                <a:solidFill>
                  <a:srgbClr val="000000"/>
                </a:solidFill>
              </a:rPr>
              <a:t>（本発表会にて</a:t>
            </a:r>
            <a:r>
              <a:rPr lang="en-US" altLang="ja-JP" sz="2000" dirty="0" smtClean="0">
                <a:solidFill>
                  <a:srgbClr val="000000"/>
                </a:solidFill>
              </a:rPr>
              <a:t>2014</a:t>
            </a:r>
            <a:r>
              <a:rPr lang="ja-JP" altLang="en-US" sz="2000" dirty="0" smtClean="0">
                <a:solidFill>
                  <a:srgbClr val="000000"/>
                </a:solidFill>
              </a:rPr>
              <a:t>年に発表）</a:t>
            </a:r>
            <a:r>
              <a:rPr lang="ja-JP" altLang="en-US" sz="2800" dirty="0" smtClean="0">
                <a:solidFill>
                  <a:srgbClr val="000000"/>
                </a:solidFill>
              </a:rPr>
              <a:t>では，</a:t>
            </a:r>
            <a:r>
              <a:rPr lang="en-US" altLang="ja-JP" sz="2800" dirty="0" smtClean="0">
                <a:solidFill>
                  <a:srgbClr val="000000"/>
                </a:solidFill>
              </a:rPr>
              <a:t/>
            </a:r>
            <a:br>
              <a:rPr lang="en-US" altLang="ja-JP" sz="2800" dirty="0" smtClean="0">
                <a:solidFill>
                  <a:srgbClr val="000000"/>
                </a:solidFill>
              </a:rPr>
            </a:br>
            <a:r>
              <a:rPr lang="en-US" altLang="ja-JP" sz="2800" dirty="0" smtClean="0">
                <a:solidFill>
                  <a:srgbClr val="000000"/>
                </a:solidFill>
              </a:rPr>
              <a:t/>
            </a:r>
            <a:br>
              <a:rPr lang="en-US" altLang="ja-JP" sz="2800" dirty="0" smtClean="0">
                <a:solidFill>
                  <a:srgbClr val="000000"/>
                </a:solidFill>
              </a:rPr>
            </a:br>
            <a:r>
              <a:rPr lang="en-US" altLang="ja-JP" sz="2800" dirty="0" smtClean="0">
                <a:solidFill>
                  <a:srgbClr val="000000"/>
                </a:solidFill>
              </a:rPr>
              <a:t/>
            </a:r>
            <a:br>
              <a:rPr lang="en-US" altLang="ja-JP" sz="2800" dirty="0" smtClean="0">
                <a:solidFill>
                  <a:srgbClr val="000000"/>
                </a:solidFill>
              </a:rPr>
            </a:br>
            <a:r>
              <a:rPr lang="en-US" altLang="ja-JP" sz="1100" dirty="0" smtClean="0">
                <a:solidFill>
                  <a:srgbClr val="000000"/>
                </a:solidFill>
              </a:rPr>
              <a:t/>
            </a:r>
            <a:br>
              <a:rPr lang="en-US" altLang="ja-JP" sz="1100" dirty="0" smtClean="0">
                <a:solidFill>
                  <a:srgbClr val="000000"/>
                </a:solidFill>
              </a:rPr>
            </a:br>
            <a:r>
              <a:rPr lang="ja-JP" altLang="en-US" sz="2800" dirty="0" smtClean="0">
                <a:solidFill>
                  <a:srgbClr val="000000"/>
                </a:solidFill>
              </a:rPr>
              <a:t>とモデル化していた．</a:t>
            </a:r>
            <a:r>
              <a:rPr lang="en-US" altLang="ja-JP" sz="2800" dirty="0" smtClean="0">
                <a:solidFill>
                  <a:srgbClr val="000000"/>
                </a:solidFill>
              </a:rPr>
              <a:t/>
            </a:r>
            <a:br>
              <a:rPr lang="en-US" altLang="ja-JP" sz="2800" dirty="0" smtClean="0">
                <a:solidFill>
                  <a:srgbClr val="000000"/>
                </a:solidFill>
              </a:rPr>
            </a:br>
            <a:r>
              <a:rPr lang="en-US" altLang="ja-JP" sz="2800" dirty="0" smtClean="0">
                <a:solidFill>
                  <a:srgbClr val="000000"/>
                </a:solidFill>
              </a:rPr>
              <a:t/>
            </a:r>
            <a:br>
              <a:rPr lang="en-US" altLang="ja-JP" sz="2800" dirty="0" smtClean="0">
                <a:solidFill>
                  <a:srgbClr val="000000"/>
                </a:solidFill>
              </a:rPr>
            </a:br>
            <a:r>
              <a:rPr lang="en-US" altLang="ja-JP" dirty="0" smtClean="0">
                <a:solidFill>
                  <a:srgbClr val="000000"/>
                </a:solidFill>
              </a:rPr>
              <a:t/>
            </a:r>
            <a:br>
              <a:rPr lang="en-US" altLang="ja-JP" dirty="0" smtClean="0">
                <a:solidFill>
                  <a:srgbClr val="000000"/>
                </a:solidFill>
              </a:rPr>
            </a:br>
            <a:r>
              <a:rPr lang="ja-JP" altLang="en-US" sz="2800" dirty="0">
                <a:solidFill>
                  <a:srgbClr val="000000"/>
                </a:solidFill>
              </a:rPr>
              <a:t>そこ</a:t>
            </a:r>
            <a:r>
              <a:rPr lang="ja-JP" altLang="en-US" sz="2800" dirty="0" smtClean="0">
                <a:solidFill>
                  <a:srgbClr val="000000"/>
                </a:solidFill>
              </a:rPr>
              <a:t>で，本研究では塗膜析出前の「</a:t>
            </a:r>
            <a:r>
              <a:rPr lang="ja-JP" altLang="en-US" sz="2800" dirty="0" smtClean="0">
                <a:solidFill>
                  <a:srgbClr val="C00000"/>
                </a:solidFill>
              </a:rPr>
              <a:t>濁り</a:t>
            </a:r>
            <a:r>
              <a:rPr lang="ja-JP" altLang="en-US" sz="2800" dirty="0" smtClean="0">
                <a:solidFill>
                  <a:srgbClr val="000000"/>
                </a:solidFill>
              </a:rPr>
              <a:t>」が持つ抵抗</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および析出効率の「</a:t>
            </a:r>
            <a:r>
              <a:rPr lang="ja-JP" altLang="en-US" sz="2800" dirty="0" smtClean="0">
                <a:solidFill>
                  <a:srgbClr val="7030A0"/>
                </a:solidFill>
              </a:rPr>
              <a:t>履歴依存性</a:t>
            </a:r>
            <a:r>
              <a:rPr lang="ja-JP" altLang="en-US" sz="2800" dirty="0" smtClean="0">
                <a:solidFill>
                  <a:srgbClr val="000000"/>
                </a:solidFill>
              </a:rPr>
              <a:t>」に着目．</a:t>
            </a:r>
            <a:r>
              <a:rPr lang="ja-JP" altLang="en-US" dirty="0" smtClean="0">
                <a:solidFill>
                  <a:srgbClr val="000000"/>
                </a:solidFill>
              </a:rPr>
              <a:t>（詳細は後述</a:t>
            </a:r>
            <a:r>
              <a:rPr lang="ja-JP" altLang="en-US" sz="2800" dirty="0" smtClean="0">
                <a:solidFill>
                  <a:srgbClr val="000000"/>
                </a:solidFill>
              </a:rPr>
              <a:t>）</a:t>
            </a:r>
            <a:endParaRPr lang="en-US" altLang="ja-JP" sz="2800" dirty="0" smtClean="0">
              <a:solidFill>
                <a:srgbClr val="000000"/>
              </a:solidFill>
            </a:endParaRPr>
          </a:p>
          <a:p>
            <a:pPr marL="0" lvl="2" indent="0">
              <a:buSzTx/>
              <a:buNone/>
            </a:pPr>
            <a:endParaRPr lang="en-US" altLang="ja-JP" sz="2800" dirty="0" smtClean="0">
              <a:solidFill>
                <a:srgbClr val="000000"/>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4</a:t>
            </a:fld>
            <a:endParaRPr lang="ja-JP" altLang="en-US" dirty="0"/>
          </a:p>
        </p:txBody>
      </p:sp>
      <p:grpSp>
        <p:nvGrpSpPr>
          <p:cNvPr id="5" name="グループ化 4"/>
          <p:cNvGrpSpPr/>
          <p:nvPr/>
        </p:nvGrpSpPr>
        <p:grpSpPr>
          <a:xfrm>
            <a:off x="4699650" y="1515517"/>
            <a:ext cx="3961703" cy="1296144"/>
            <a:chOff x="4430797" y="1547937"/>
            <a:chExt cx="3806926" cy="1296144"/>
          </a:xfrm>
        </p:grpSpPr>
        <p:sp>
          <p:nvSpPr>
            <p:cNvPr id="6" name="角丸四角形 5"/>
            <p:cNvSpPr/>
            <p:nvPr/>
          </p:nvSpPr>
          <p:spPr>
            <a:xfrm>
              <a:off x="4499992" y="1916832"/>
              <a:ext cx="3737731" cy="92724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430797" y="2053734"/>
              <a:ext cx="3806926" cy="646331"/>
            </a:xfrm>
            <a:prstGeom prst="rect">
              <a:avLst/>
            </a:prstGeom>
            <a:noFill/>
            <a:ln>
              <a:noFill/>
            </a:ln>
          </p:spPr>
          <p:txBody>
            <a:bodyPr wrap="square" rtlCol="0">
              <a:spAutoFit/>
            </a:bodyPr>
            <a:lstStyle/>
            <a:p>
              <a:pPr algn="ctr"/>
              <a:endParaRPr lang="en-US" altLang="ja-JP" sz="800" dirty="0"/>
            </a:p>
            <a:p>
              <a:pPr algn="ctr"/>
              <a:r>
                <a:rPr lang="ja-JP" altLang="en-US" sz="2800" dirty="0" smtClean="0"/>
                <a:t>塗膜の析出速度を決定</a:t>
              </a:r>
              <a:endParaRPr lang="en-US" altLang="ja-JP" sz="2800" dirty="0" smtClean="0"/>
            </a:p>
          </p:txBody>
        </p:sp>
        <p:sp>
          <p:nvSpPr>
            <p:cNvPr id="8" name="テキスト ボックス 7"/>
            <p:cNvSpPr txBox="1"/>
            <p:nvPr/>
          </p:nvSpPr>
          <p:spPr>
            <a:xfrm>
              <a:off x="4945643" y="1547937"/>
              <a:ext cx="2882352" cy="584775"/>
            </a:xfrm>
            <a:prstGeom prst="rect">
              <a:avLst/>
            </a:prstGeom>
            <a:solidFill>
              <a:schemeClr val="bg1"/>
            </a:solidFill>
            <a:ln w="12700">
              <a:solidFill>
                <a:srgbClr val="7030A0"/>
              </a:solidFill>
            </a:ln>
          </p:spPr>
          <p:txBody>
            <a:bodyPr wrap="none" rtlCol="0">
              <a:spAutoFit/>
            </a:bodyPr>
            <a:lstStyle/>
            <a:p>
              <a:pPr algn="ctr"/>
              <a:r>
                <a:rPr lang="ja-JP" altLang="en-US" sz="3200" dirty="0"/>
                <a:t>塗膜析出</a:t>
              </a:r>
              <a:r>
                <a:rPr lang="ja-JP" altLang="en-US" sz="3200" dirty="0" smtClean="0"/>
                <a:t>モデル</a:t>
              </a:r>
              <a:endParaRPr lang="en-US" altLang="ja-JP" sz="3200" dirty="0"/>
            </a:p>
          </p:txBody>
        </p:sp>
      </p:grpSp>
      <p:grpSp>
        <p:nvGrpSpPr>
          <p:cNvPr id="9" name="グループ化 8"/>
          <p:cNvGrpSpPr/>
          <p:nvPr/>
        </p:nvGrpSpPr>
        <p:grpSpPr>
          <a:xfrm>
            <a:off x="489792" y="1515517"/>
            <a:ext cx="3897198" cy="1284240"/>
            <a:chOff x="264956" y="1916832"/>
            <a:chExt cx="3733220" cy="1284240"/>
          </a:xfrm>
        </p:grpSpPr>
        <p:grpSp>
          <p:nvGrpSpPr>
            <p:cNvPr id="10" name="グループ化 9"/>
            <p:cNvGrpSpPr/>
            <p:nvPr/>
          </p:nvGrpSpPr>
          <p:grpSpPr>
            <a:xfrm>
              <a:off x="264956" y="2276872"/>
              <a:ext cx="3733220" cy="924200"/>
              <a:chOff x="264956" y="2276872"/>
              <a:chExt cx="3733220" cy="924200"/>
            </a:xfrm>
          </p:grpSpPr>
          <p:sp>
            <p:nvSpPr>
              <p:cNvPr id="12" name="角丸四角形 11"/>
              <p:cNvSpPr/>
              <p:nvPr/>
            </p:nvSpPr>
            <p:spPr>
              <a:xfrm>
                <a:off x="274078" y="2276872"/>
                <a:ext cx="3714973" cy="924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264956" y="2545740"/>
                <a:ext cx="3733220" cy="523220"/>
              </a:xfrm>
              <a:prstGeom prst="rect">
                <a:avLst/>
              </a:prstGeom>
              <a:noFill/>
              <a:ln>
                <a:noFill/>
              </a:ln>
            </p:spPr>
            <p:txBody>
              <a:bodyPr wrap="square" rtlCol="0">
                <a:spAutoFit/>
              </a:bodyPr>
              <a:lstStyle/>
              <a:p>
                <a:pPr algn="ctr"/>
                <a:r>
                  <a:rPr lang="ja-JP" altLang="en-US" sz="2800" dirty="0" smtClean="0"/>
                  <a:t>塗膜の電気抵抗を決定</a:t>
                </a:r>
                <a:endParaRPr kumimoji="1" lang="ja-JP" altLang="en-US" sz="2800" dirty="0"/>
              </a:p>
            </p:txBody>
          </p:sp>
        </p:grpSp>
        <p:sp>
          <p:nvSpPr>
            <p:cNvPr id="11" name="テキスト ボックス 10"/>
            <p:cNvSpPr txBox="1"/>
            <p:nvPr/>
          </p:nvSpPr>
          <p:spPr>
            <a:xfrm>
              <a:off x="636357" y="1916832"/>
              <a:ext cx="2999539" cy="584775"/>
            </a:xfrm>
            <a:prstGeom prst="rect">
              <a:avLst/>
            </a:prstGeom>
            <a:solidFill>
              <a:schemeClr val="bg1"/>
            </a:solidFill>
            <a:ln w="12700">
              <a:solidFill>
                <a:srgbClr val="C00000"/>
              </a:solidFill>
            </a:ln>
          </p:spPr>
          <p:txBody>
            <a:bodyPr wrap="none" rtlCol="0">
              <a:spAutoFit/>
            </a:bodyPr>
            <a:lstStyle/>
            <a:p>
              <a:r>
                <a:rPr lang="ja-JP" altLang="en-US" sz="3200" dirty="0"/>
                <a:t>塗膜抵抗</a:t>
              </a:r>
              <a:r>
                <a:rPr lang="ja-JP" altLang="en-US" sz="3200" dirty="0" smtClean="0"/>
                <a:t>モデル</a:t>
              </a:r>
              <a:endParaRPr lang="en-US" altLang="ja-JP" sz="3200" dirty="0"/>
            </a:p>
          </p:txBody>
        </p:sp>
      </p:grpSp>
      <p:sp>
        <p:nvSpPr>
          <p:cNvPr id="14" name="テキスト ボックス 13"/>
          <p:cNvSpPr txBox="1"/>
          <p:nvPr/>
        </p:nvSpPr>
        <p:spPr>
          <a:xfrm>
            <a:off x="4781181" y="3366151"/>
            <a:ext cx="3908032" cy="954107"/>
          </a:xfrm>
          <a:prstGeom prst="rect">
            <a:avLst/>
          </a:prstGeom>
          <a:noFill/>
          <a:ln w="25400">
            <a:solidFill>
              <a:srgbClr val="7030A0"/>
            </a:solidFill>
          </a:ln>
        </p:spPr>
        <p:txBody>
          <a:bodyPr wrap="square" rtlCol="0">
            <a:spAutoFit/>
          </a:bodyPr>
          <a:lstStyle/>
          <a:p>
            <a:pPr algn="ctr"/>
            <a:r>
              <a:rPr lang="ja-JP" altLang="en-US" sz="2800" dirty="0" smtClean="0"/>
              <a:t>析出速度：　膜厚および</a:t>
            </a:r>
            <a:r>
              <a:rPr lang="en-US" altLang="ja-JP" sz="2800" dirty="0" smtClean="0"/>
              <a:t/>
            </a:r>
            <a:br>
              <a:rPr lang="en-US" altLang="ja-JP" sz="2800" dirty="0" smtClean="0"/>
            </a:br>
            <a:r>
              <a:rPr lang="ja-JP" altLang="en-US" sz="2800" dirty="0" smtClean="0"/>
              <a:t>カソード電流密度の関数</a:t>
            </a:r>
            <a:endParaRPr kumimoji="1" lang="ja-JP" altLang="en-US" sz="2800" dirty="0"/>
          </a:p>
        </p:txBody>
      </p:sp>
      <p:sp>
        <p:nvSpPr>
          <p:cNvPr id="22" name="テキスト ボックス 21"/>
          <p:cNvSpPr txBox="1"/>
          <p:nvPr/>
        </p:nvSpPr>
        <p:spPr>
          <a:xfrm>
            <a:off x="489792" y="3366151"/>
            <a:ext cx="3887674" cy="954107"/>
          </a:xfrm>
          <a:prstGeom prst="rect">
            <a:avLst/>
          </a:prstGeom>
          <a:noFill/>
          <a:ln w="25400">
            <a:solidFill>
              <a:srgbClr val="C00000"/>
            </a:solidFill>
          </a:ln>
        </p:spPr>
        <p:txBody>
          <a:bodyPr wrap="square" rtlCol="0">
            <a:spAutoFit/>
          </a:bodyPr>
          <a:lstStyle/>
          <a:p>
            <a:pPr algn="ctr"/>
            <a:r>
              <a:rPr lang="ja-JP" altLang="en-US" sz="2800" dirty="0" smtClean="0"/>
              <a:t>電圧降下：　膜厚および</a:t>
            </a:r>
            <a:r>
              <a:rPr lang="en-US" altLang="ja-JP" sz="2800" dirty="0" smtClean="0"/>
              <a:t/>
            </a:r>
            <a:br>
              <a:rPr lang="en-US" altLang="ja-JP" sz="2800" dirty="0" smtClean="0"/>
            </a:br>
            <a:r>
              <a:rPr lang="ja-JP" altLang="en-US" sz="2800" dirty="0" smtClean="0"/>
              <a:t>カソード電流密度の関数</a:t>
            </a:r>
            <a:endParaRPr kumimoji="1" lang="ja-JP" altLang="en-US" sz="2800" dirty="0"/>
          </a:p>
        </p:txBody>
      </p:sp>
      <p:sp>
        <p:nvSpPr>
          <p:cNvPr id="15" name="下矢印 14"/>
          <p:cNvSpPr/>
          <p:nvPr/>
        </p:nvSpPr>
        <p:spPr>
          <a:xfrm>
            <a:off x="4138125" y="4424265"/>
            <a:ext cx="853894" cy="544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93722" y="4997435"/>
            <a:ext cx="7011856" cy="523220"/>
          </a:xfrm>
          <a:prstGeom prst="rect">
            <a:avLst/>
          </a:prstGeom>
          <a:solidFill>
            <a:schemeClr val="bg1">
              <a:lumMod val="75000"/>
            </a:schemeClr>
          </a:solidFill>
          <a:scene3d>
            <a:camera prst="orthographicFront"/>
            <a:lightRig rig="threePt" dir="t"/>
          </a:scene3d>
          <a:sp3d>
            <a:bevelT/>
          </a:sp3d>
        </p:spPr>
        <p:txBody>
          <a:bodyPr wrap="none" rtlCol="0">
            <a:spAutoFit/>
          </a:bodyPr>
          <a:lstStyle/>
          <a:p>
            <a:pPr algn="ctr"/>
            <a:r>
              <a:rPr kumimoji="1" lang="ja-JP" altLang="en-US" sz="2800" dirty="0" smtClean="0"/>
              <a:t>低い</a:t>
            </a:r>
            <a:r>
              <a:rPr lang="ja-JP" altLang="en-US" sz="2800" dirty="0" smtClean="0">
                <a:solidFill>
                  <a:srgbClr val="000000"/>
                </a:solidFill>
              </a:rPr>
              <a:t>電圧・電流での予測精度</a:t>
            </a:r>
            <a:r>
              <a:rPr lang="ja-JP" altLang="en-US" sz="2800" dirty="0">
                <a:solidFill>
                  <a:srgbClr val="000000"/>
                </a:solidFill>
              </a:rPr>
              <a:t>が未だ</a:t>
            </a:r>
            <a:r>
              <a:rPr lang="ja-JP" altLang="en-US" sz="2800" dirty="0" smtClean="0">
                <a:solidFill>
                  <a:srgbClr val="000000"/>
                </a:solidFill>
              </a:rPr>
              <a:t>不充分．</a:t>
            </a:r>
            <a:endParaRPr kumimoji="1" lang="ja-JP" altLang="en-US" sz="2800" dirty="0"/>
          </a:p>
        </p:txBody>
      </p:sp>
    </p:spTree>
    <p:extLst>
      <p:ext uri="{BB962C8B-B14F-4D97-AF65-F5344CB8AC3E}">
        <p14:creationId xmlns:p14="http://schemas.microsoft.com/office/powerpoint/2010/main" val="2254561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10" name="正方形/長方形 9"/>
          <p:cNvSpPr/>
          <p:nvPr/>
        </p:nvSpPr>
        <p:spPr>
          <a:xfrm>
            <a:off x="251520" y="908720"/>
            <a:ext cx="8640960" cy="2031325"/>
          </a:xfrm>
          <a:prstGeom prst="rect">
            <a:avLst/>
          </a:prstGeom>
          <a:ln w="19050">
            <a:solidFill>
              <a:srgbClr val="FF0000"/>
            </a:solidFill>
          </a:ln>
        </p:spPr>
        <p:txBody>
          <a:bodyPr wrap="square">
            <a:spAutoFit/>
          </a:bodyPr>
          <a:lstStyle/>
          <a:p>
            <a:pPr marL="0" lvl="1" algn="ctr"/>
            <a:r>
              <a:rPr lang="ja-JP" altLang="en-US" sz="2800" b="1" dirty="0" smtClean="0"/>
              <a:t>「</a:t>
            </a:r>
            <a:r>
              <a:rPr lang="ja-JP" altLang="en-US" sz="2800" b="1" dirty="0" smtClean="0">
                <a:solidFill>
                  <a:srgbClr val="C00000"/>
                </a:solidFill>
              </a:rPr>
              <a:t>濁り</a:t>
            </a:r>
            <a:r>
              <a:rPr lang="ja-JP" altLang="en-US" sz="2800" b="1" dirty="0" smtClean="0"/>
              <a:t>」を考慮した新たな</a:t>
            </a:r>
            <a:r>
              <a:rPr lang="ja-JP" altLang="en-US" sz="2800" b="1" dirty="0" smtClean="0">
                <a:solidFill>
                  <a:srgbClr val="C00000"/>
                </a:solidFill>
              </a:rPr>
              <a:t>塗膜抵抗モデル</a:t>
            </a:r>
            <a:r>
              <a:rPr lang="en-US" altLang="ja-JP" sz="2800" b="1" dirty="0" smtClean="0"/>
              <a:t/>
            </a:r>
            <a:br>
              <a:rPr lang="en-US" altLang="ja-JP" sz="2800" b="1" dirty="0" smtClean="0"/>
            </a:br>
            <a:r>
              <a:rPr lang="ja-JP" altLang="en-US" sz="2800" b="1" dirty="0" smtClean="0"/>
              <a:t>および</a:t>
            </a:r>
            <a:r>
              <a:rPr lang="en-US" altLang="ja-JP" sz="2000" b="1" dirty="0" smtClean="0"/>
              <a:t/>
            </a:r>
            <a:br>
              <a:rPr lang="en-US" altLang="ja-JP" sz="2000" b="1" dirty="0" smtClean="0"/>
            </a:br>
            <a:r>
              <a:rPr lang="ja-JP" altLang="en-US" sz="2800" b="1" dirty="0" smtClean="0"/>
              <a:t>「</a:t>
            </a:r>
            <a:r>
              <a:rPr lang="ja-JP" altLang="en-US" sz="2800" b="1" dirty="0" smtClean="0">
                <a:solidFill>
                  <a:srgbClr val="7030A0"/>
                </a:solidFill>
              </a:rPr>
              <a:t>履歴依存性</a:t>
            </a:r>
            <a:r>
              <a:rPr lang="ja-JP" altLang="en-US" sz="2800" b="1" dirty="0" smtClean="0"/>
              <a:t>」を考慮した新たな</a:t>
            </a:r>
            <a:r>
              <a:rPr lang="ja-JP" altLang="en-US" sz="2800" b="1" dirty="0" smtClean="0">
                <a:solidFill>
                  <a:srgbClr val="7030A0"/>
                </a:solidFill>
              </a:rPr>
              <a:t>塗膜析出モデル</a:t>
            </a:r>
            <a:endParaRPr lang="en-US" altLang="ja-JP" sz="2800" b="1" dirty="0">
              <a:solidFill>
                <a:srgbClr val="7030A0"/>
              </a:solidFill>
            </a:endParaRPr>
          </a:p>
          <a:p>
            <a:pPr marL="0" lvl="1" algn="ctr"/>
            <a:r>
              <a:rPr lang="en-US" altLang="ja-JP" sz="1000" b="1" dirty="0" smtClean="0"/>
              <a:t/>
            </a:r>
            <a:br>
              <a:rPr lang="en-US" altLang="ja-JP" sz="1000" b="1" dirty="0" smtClean="0"/>
            </a:br>
            <a:r>
              <a:rPr lang="ja-JP" altLang="en-US" sz="2800" b="1" dirty="0" smtClean="0"/>
              <a:t>を</a:t>
            </a:r>
            <a:r>
              <a:rPr lang="ja-JP" altLang="en-US" sz="2800" dirty="0" smtClean="0"/>
              <a:t>提案し，</a:t>
            </a:r>
            <a:r>
              <a:rPr lang="ja-JP" altLang="ja-JP" sz="2800" b="1" dirty="0" smtClean="0"/>
              <a:t>電着</a:t>
            </a:r>
            <a:r>
              <a:rPr lang="ja-JP" altLang="ja-JP" sz="2800" b="1" dirty="0"/>
              <a:t>塗装</a:t>
            </a:r>
            <a:r>
              <a:rPr lang="ja-JP" altLang="ja-JP" sz="2800" b="1" dirty="0" smtClean="0"/>
              <a:t>シミュレーション</a:t>
            </a:r>
            <a:r>
              <a:rPr lang="ja-JP" altLang="en-US" sz="2800" b="1" dirty="0" smtClean="0"/>
              <a:t>の</a:t>
            </a:r>
            <a:r>
              <a:rPr lang="ja-JP" altLang="ja-JP" sz="2800" b="1" dirty="0" smtClean="0"/>
              <a:t>高精度化</a:t>
            </a:r>
            <a:r>
              <a:rPr lang="ja-JP" altLang="en-US" sz="2800" b="1" dirty="0" smtClean="0"/>
              <a:t>を図る．</a:t>
            </a:r>
            <a:endParaRPr lang="en-US" altLang="ja-JP" sz="2800" b="1" dirty="0"/>
          </a:p>
        </p:txBody>
      </p:sp>
      <p:sp>
        <p:nvSpPr>
          <p:cNvPr id="19" name="スライド番号プレースホルダー 3"/>
          <p:cNvSpPr txBox="1">
            <a:spLocks/>
          </p:cNvSpPr>
          <p:nvPr/>
        </p:nvSpPr>
        <p:spPr>
          <a:xfrm>
            <a:off x="4037625" y="6616408"/>
            <a:ext cx="1054894" cy="196968"/>
          </a:xfrm>
          <a:prstGeom prst="rect">
            <a:avLst/>
          </a:prstGeom>
          <a:noFill/>
        </p:spPr>
        <p:txBody>
          <a:bodyPr vert="horz" lIns="91440" tIns="45720" rIns="91440" bIns="45720" rtlCol="0" anchor="ctr"/>
          <a:lstStyle>
            <a:defPPr>
              <a:defRPr lang="ja-JP"/>
            </a:defPPr>
            <a:lvl1pPr marL="0" algn="ctr" defTabSz="914400" rtl="0" eaLnBrk="1" latinLnBrk="0" hangingPunct="1">
              <a:defRPr kumimoji="1" sz="12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P. </a:t>
            </a:r>
            <a:fld id="{F8FDF831-B0A3-4B44-A20D-7581D5587101}" type="slidenum">
              <a:rPr lang="ja-JP" altLang="en-US" smtClean="0"/>
              <a:pPr/>
              <a:t>5</a:t>
            </a:fld>
            <a:endParaRPr lang="ja-JP" altLang="en-US" dirty="0"/>
          </a:p>
        </p:txBody>
      </p:sp>
      <p:sp>
        <p:nvSpPr>
          <p:cNvPr id="5" name="テキスト ボックス 4"/>
          <p:cNvSpPr txBox="1"/>
          <p:nvPr/>
        </p:nvSpPr>
        <p:spPr>
          <a:xfrm>
            <a:off x="1151257" y="3534319"/>
            <a:ext cx="7031092" cy="2246769"/>
          </a:xfrm>
          <a:prstGeom prst="rect">
            <a:avLst/>
          </a:prstGeom>
          <a:noFill/>
        </p:spPr>
        <p:txBody>
          <a:bodyPr wrap="none" rtlCol="0">
            <a:spAutoFit/>
          </a:bodyPr>
          <a:lstStyle/>
          <a:p>
            <a:r>
              <a:rPr lang="ja-JP" altLang="en-US" sz="2800" b="1" i="1" u="sng" dirty="0" smtClean="0">
                <a:effectLst>
                  <a:outerShdw blurRad="38100" dist="38100" dir="2700000" algn="tl">
                    <a:srgbClr val="000000">
                      <a:alpha val="43137"/>
                    </a:srgbClr>
                  </a:outerShdw>
                </a:effectLst>
              </a:rPr>
              <a:t>本発表</a:t>
            </a:r>
            <a:r>
              <a:rPr lang="ja-JP" altLang="en-US" sz="2800" b="1" i="1" u="sng" dirty="0">
                <a:effectLst>
                  <a:outerShdw blurRad="38100" dist="38100" dir="2700000" algn="tl">
                    <a:srgbClr val="000000">
                      <a:alpha val="43137"/>
                    </a:srgbClr>
                  </a:outerShdw>
                </a:effectLst>
              </a:rPr>
              <a:t>の流れ</a:t>
            </a:r>
          </a:p>
          <a:p>
            <a:pPr marL="457200" indent="-457200">
              <a:buFont typeface="Wingdings" panose="05000000000000000000" pitchFamily="2" charset="2"/>
              <a:buChar char="l"/>
            </a:pPr>
            <a:r>
              <a:rPr lang="ja-JP" altLang="en-US" sz="2800" dirty="0" smtClean="0"/>
              <a:t>実験 ～</a:t>
            </a:r>
            <a:r>
              <a:rPr lang="ja-JP" altLang="en-US" sz="2400" dirty="0" smtClean="0"/>
              <a:t>濁り</a:t>
            </a:r>
            <a:r>
              <a:rPr lang="ja-JP" altLang="en-US" sz="2400" dirty="0"/>
              <a:t>と履歴依存に</a:t>
            </a:r>
            <a:r>
              <a:rPr lang="ja-JP" altLang="en-US" sz="2400" dirty="0" smtClean="0"/>
              <a:t>関する調査～</a:t>
            </a:r>
            <a:endParaRPr lang="en-US" altLang="ja-JP" sz="2800" dirty="0" smtClean="0"/>
          </a:p>
          <a:p>
            <a:pPr marL="457200" indent="-457200">
              <a:buFont typeface="Wingdings" panose="05000000000000000000" pitchFamily="2" charset="2"/>
              <a:buChar char="l"/>
            </a:pPr>
            <a:r>
              <a:rPr lang="ja-JP" altLang="en-US" sz="2800" dirty="0" smtClean="0"/>
              <a:t>手法 ～</a:t>
            </a:r>
            <a:r>
              <a:rPr lang="ja-JP" altLang="en-US" sz="2400" dirty="0" smtClean="0"/>
              <a:t>提案</a:t>
            </a:r>
            <a:r>
              <a:rPr lang="ja-JP" altLang="en-US" sz="2400" dirty="0"/>
              <a:t>する塗膜抵抗および析出</a:t>
            </a:r>
            <a:r>
              <a:rPr lang="ja-JP" altLang="en-US" sz="2400" dirty="0" smtClean="0"/>
              <a:t>モデル～</a:t>
            </a:r>
            <a:endParaRPr lang="en-US" altLang="ja-JP" sz="2800" dirty="0" smtClean="0"/>
          </a:p>
          <a:p>
            <a:pPr marL="457200" indent="-457200">
              <a:buFont typeface="Wingdings" panose="05000000000000000000" pitchFamily="2" charset="2"/>
              <a:buChar char="l"/>
            </a:pPr>
            <a:r>
              <a:rPr lang="ja-JP" altLang="en-US" sz="2800" dirty="0" smtClean="0"/>
              <a:t>検証</a:t>
            </a:r>
            <a:endParaRPr lang="en-US" altLang="ja-JP" sz="2800" dirty="0" smtClean="0"/>
          </a:p>
          <a:p>
            <a:pPr marL="457200" indent="-457200">
              <a:buFont typeface="Wingdings" panose="05000000000000000000" pitchFamily="2" charset="2"/>
              <a:buChar char="l"/>
            </a:pPr>
            <a:r>
              <a:rPr lang="ja-JP" altLang="en-US" sz="2800" dirty="0" smtClean="0"/>
              <a:t>まとめ</a:t>
            </a:r>
            <a:endParaRPr kumimoji="1" lang="ja-JP" altLang="en-US" sz="2800" dirty="0"/>
          </a:p>
        </p:txBody>
      </p:sp>
      <p:sp>
        <p:nvSpPr>
          <p:cNvPr id="3" name="テキスト ボックス 2"/>
          <p:cNvSpPr txBox="1"/>
          <p:nvPr/>
        </p:nvSpPr>
        <p:spPr>
          <a:xfrm>
            <a:off x="441127" y="3004619"/>
            <a:ext cx="8451353" cy="369332"/>
          </a:xfrm>
          <a:prstGeom prst="rect">
            <a:avLst/>
          </a:prstGeom>
          <a:noFill/>
        </p:spPr>
        <p:txBody>
          <a:bodyPr wrap="none" rtlCol="0">
            <a:spAutoFit/>
          </a:bodyPr>
          <a:lstStyle/>
          <a:p>
            <a:r>
              <a:rPr kumimoji="1" lang="ja-JP" altLang="en-US" dirty="0" smtClean="0"/>
              <a:t>注）</a:t>
            </a:r>
            <a:r>
              <a:rPr kumimoji="1" lang="ja-JP" altLang="en-US" dirty="0" smtClean="0">
                <a:solidFill>
                  <a:srgbClr val="7030A0"/>
                </a:solidFill>
              </a:rPr>
              <a:t>履歴依存性</a:t>
            </a:r>
            <a:r>
              <a:rPr kumimoji="1" lang="ja-JP" altLang="en-US" dirty="0" smtClean="0"/>
              <a:t>は予稿投稿後に得られた成果のため，予稿には記載されていません．</a:t>
            </a:r>
            <a:endParaRPr kumimoji="1" lang="ja-JP" altLang="en-US" dirty="0"/>
          </a:p>
        </p:txBody>
      </p:sp>
    </p:spTree>
    <p:extLst>
      <p:ext uri="{BB962C8B-B14F-4D97-AF65-F5344CB8AC3E}">
        <p14:creationId xmlns:p14="http://schemas.microsoft.com/office/powerpoint/2010/main" val="1393694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nchor="ctr"/>
          <a:lstStyle/>
          <a:p>
            <a:pPr marL="0" indent="0" algn="ctr">
              <a:buNone/>
            </a:pPr>
            <a:r>
              <a:rPr lang="ja-JP" altLang="en-US" sz="4400" dirty="0" smtClean="0"/>
              <a:t>実験</a:t>
            </a:r>
            <a:r>
              <a:rPr lang="en-US" altLang="ja-JP" sz="4000" dirty="0" smtClean="0"/>
              <a:t/>
            </a:r>
            <a:br>
              <a:rPr lang="en-US" altLang="ja-JP" sz="4000" dirty="0" smtClean="0"/>
            </a:br>
            <a:r>
              <a:rPr lang="ja-JP" altLang="en-US" dirty="0" smtClean="0"/>
              <a:t>～濁りと</a:t>
            </a:r>
            <a:r>
              <a:rPr lang="ja-JP" altLang="en-US" dirty="0"/>
              <a:t>履歴依存に</a:t>
            </a:r>
            <a:r>
              <a:rPr lang="ja-JP" altLang="en-US" dirty="0" smtClean="0"/>
              <a:t>関する</a:t>
            </a:r>
            <a:r>
              <a:rPr lang="ja-JP" altLang="en-US" dirty="0"/>
              <a:t>調査</a:t>
            </a:r>
            <a:r>
              <a:rPr lang="ja-JP" altLang="en-US" dirty="0" smtClean="0"/>
              <a:t>～</a:t>
            </a:r>
            <a:endParaRPr lang="en-US" altLang="ja-JP" sz="4000" dirty="0"/>
          </a:p>
          <a:p>
            <a:pPr marL="0" indent="0" algn="ctr">
              <a:buNone/>
            </a:pP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6</a:t>
            </a:fld>
            <a:endParaRPr lang="ja-JP" altLang="en-US" dirty="0"/>
          </a:p>
        </p:txBody>
      </p:sp>
    </p:spTree>
    <p:extLst>
      <p:ext uri="{BB962C8B-B14F-4D97-AF65-F5344CB8AC3E}">
        <p14:creationId xmlns:p14="http://schemas.microsoft.com/office/powerpoint/2010/main" val="363879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5150" t="11925" r="4155" b="5692"/>
          <a:stretch/>
        </p:blipFill>
        <p:spPr>
          <a:xfrm>
            <a:off x="4434010" y="3469976"/>
            <a:ext cx="3962636" cy="2516418"/>
          </a:xfrm>
          <a:prstGeom prst="rect">
            <a:avLst/>
          </a:prstGeom>
        </p:spPr>
      </p:pic>
      <p:sp>
        <p:nvSpPr>
          <p:cNvPr id="2" name="タイトル 1"/>
          <p:cNvSpPr>
            <a:spLocks noGrp="1"/>
          </p:cNvSpPr>
          <p:nvPr>
            <p:ph type="title"/>
          </p:nvPr>
        </p:nvSpPr>
        <p:spPr/>
        <p:txBody>
          <a:bodyPr/>
          <a:lstStyle/>
          <a:p>
            <a:r>
              <a:rPr lang="ja-JP" altLang="en-US" dirty="0" smtClean="0"/>
              <a:t>実験１：定</a:t>
            </a:r>
            <a:r>
              <a:rPr kumimoji="1" lang="ja-JP" altLang="en-US" dirty="0" smtClean="0"/>
              <a:t>電圧実験</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7</a:t>
            </a:fld>
            <a:endParaRPr lang="ja-JP" altLang="en-US" dirty="0"/>
          </a:p>
        </p:txBody>
      </p:sp>
      <p:grpSp>
        <p:nvGrpSpPr>
          <p:cNvPr id="18" name="グループ化 17"/>
          <p:cNvGrpSpPr/>
          <p:nvPr/>
        </p:nvGrpSpPr>
        <p:grpSpPr>
          <a:xfrm>
            <a:off x="144635" y="880006"/>
            <a:ext cx="3676803" cy="5029360"/>
            <a:chOff x="-68952" y="836712"/>
            <a:chExt cx="4053851" cy="528828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7" name="テキスト ボックス 6"/>
            <p:cNvSpPr txBox="1"/>
            <p:nvPr/>
          </p:nvSpPr>
          <p:spPr>
            <a:xfrm>
              <a:off x="2267744" y="4355231"/>
              <a:ext cx="509008" cy="291259"/>
            </a:xfrm>
            <a:prstGeom prst="rect">
              <a:avLst/>
            </a:prstGeom>
            <a:solidFill>
              <a:schemeClr val="bg1">
                <a:alpha val="50000"/>
              </a:schemeClr>
            </a:solidFill>
          </p:spPr>
          <p:txBody>
            <a:bodyPr wrap="none" lIns="0" tIns="0" rIns="0" bIns="0" rtlCol="0">
              <a:spAutoFit/>
            </a:bodyPr>
            <a:lstStyle/>
            <a:p>
              <a:r>
                <a:rPr kumimoji="1" lang="ja-JP" altLang="en-US" dirty="0" smtClean="0"/>
                <a:t>塗料</a:t>
              </a:r>
              <a:endParaRPr kumimoji="1" lang="ja-JP" altLang="en-US" dirty="0"/>
            </a:p>
          </p:txBody>
        </p:sp>
        <p:sp>
          <p:nvSpPr>
            <p:cNvPr id="8" name="テキスト ボックス 7"/>
            <p:cNvSpPr txBox="1"/>
            <p:nvPr/>
          </p:nvSpPr>
          <p:spPr>
            <a:xfrm>
              <a:off x="362969" y="2561419"/>
              <a:ext cx="839511" cy="582519"/>
            </a:xfrm>
            <a:prstGeom prst="rect">
              <a:avLst/>
            </a:prstGeom>
            <a:solidFill>
              <a:schemeClr val="bg1">
                <a:alpha val="50000"/>
              </a:schemeClr>
            </a:solidFill>
          </p:spPr>
          <p:txBody>
            <a:bodyPr wrap="none" lIns="0" tIns="0" rIns="0" bIns="0" rtlCol="0">
              <a:spAutoFit/>
            </a:bodyPr>
            <a:lstStyle/>
            <a:p>
              <a:pPr algn="ctr"/>
              <a:r>
                <a:rPr lang="ja-JP" altLang="en-US" dirty="0" smtClean="0"/>
                <a:t>カソード</a:t>
              </a:r>
              <a:endParaRPr lang="en-US" altLang="ja-JP" dirty="0" smtClean="0"/>
            </a:p>
            <a:p>
              <a:pPr algn="ctr"/>
              <a:r>
                <a:rPr lang="ja-JP" altLang="en-US" dirty="0" smtClean="0"/>
                <a:t>一枚板</a:t>
              </a:r>
              <a:endParaRPr lang="en-US" altLang="ja-JP" dirty="0" smtClean="0"/>
            </a:p>
          </p:txBody>
        </p:sp>
        <p:cxnSp>
          <p:nvCxnSpPr>
            <p:cNvPr id="9" name="直線コネクタ 8"/>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49223" y="5261719"/>
              <a:ext cx="832440" cy="582519"/>
            </a:xfrm>
            <a:prstGeom prst="rect">
              <a:avLst/>
            </a:prstGeom>
            <a:solidFill>
              <a:schemeClr val="bg1">
                <a:alpha val="50000"/>
              </a:schemeClr>
            </a:solidFill>
          </p:spPr>
          <p:txBody>
            <a:bodyPr wrap="none" lIns="0" tIns="0" rIns="0" bIns="0" rtlCol="0">
              <a:spAutoFit/>
            </a:bodyPr>
            <a:lstStyle/>
            <a:p>
              <a:pPr algn="ctr"/>
              <a:r>
                <a:rPr lang="ja-JP" altLang="en-US" dirty="0"/>
                <a:t>アノード</a:t>
              </a:r>
              <a:endParaRPr lang="en-US" altLang="ja-JP" dirty="0" smtClean="0"/>
            </a:p>
            <a:p>
              <a:pPr algn="ctr"/>
              <a:r>
                <a:rPr lang="ja-JP" altLang="en-US" dirty="0"/>
                <a:t>円筒</a:t>
              </a:r>
              <a:endParaRPr lang="en-US" altLang="ja-JP" dirty="0" smtClean="0"/>
            </a:p>
          </p:txBody>
        </p:sp>
        <p:cxnSp>
          <p:nvCxnSpPr>
            <p:cNvPr id="16" name="直線矢印コネクタ 15"/>
            <p:cNvCxnSpPr/>
            <p:nvPr/>
          </p:nvCxnSpPr>
          <p:spPr>
            <a:xfrm flipH="1" flipV="1">
              <a:off x="2269906" y="4747891"/>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79462" y="5393251"/>
              <a:ext cx="1405437" cy="614880"/>
            </a:xfrm>
            <a:prstGeom prst="rect">
              <a:avLst/>
            </a:prstGeom>
            <a:solidFill>
              <a:schemeClr val="bg1">
                <a:alpha val="45000"/>
              </a:schemeClr>
            </a:solidFill>
          </p:spPr>
          <p:txBody>
            <a:bodyPr wrap="none" rtlCol="0">
              <a:spAutoFit/>
            </a:bodyPr>
            <a:lstStyle/>
            <a:p>
              <a:pPr algn="ctr"/>
              <a:r>
                <a:rPr lang="ja-JP" altLang="en-US" sz="1600" dirty="0" smtClean="0"/>
                <a:t>スターラーで</a:t>
              </a:r>
              <a:r>
                <a:rPr lang="en-US" altLang="ja-JP" sz="1600" dirty="0" smtClean="0"/>
                <a:t/>
              </a:r>
              <a:br>
                <a:rPr lang="en-US" altLang="ja-JP" sz="1600" dirty="0" smtClean="0"/>
              </a:br>
              <a:r>
                <a:rPr lang="ja-JP" altLang="en-US" sz="1600" dirty="0" smtClean="0"/>
                <a:t>塗料を撹拌</a:t>
              </a:r>
              <a:endParaRPr kumimoji="1" lang="ja-JP" altLang="en-US" sz="1600" dirty="0"/>
            </a:p>
          </p:txBody>
        </p:sp>
      </p:grpSp>
      <p:sp>
        <p:nvSpPr>
          <p:cNvPr id="21" name="コンテンツ プレースホルダー 2"/>
          <p:cNvSpPr>
            <a:spLocks noGrp="1"/>
          </p:cNvSpPr>
          <p:nvPr>
            <p:ph idx="1"/>
          </p:nvPr>
        </p:nvSpPr>
        <p:spPr>
          <a:xfrm>
            <a:off x="3874008" y="880006"/>
            <a:ext cx="5310336" cy="5664030"/>
          </a:xfrm>
        </p:spPr>
        <p:txBody>
          <a:bodyPr/>
          <a:lstStyle/>
          <a:p>
            <a:r>
              <a:rPr lang="ja-JP" altLang="en-US" sz="2400" dirty="0" smtClean="0">
                <a:uFill>
                  <a:solidFill>
                    <a:srgbClr val="FF0000"/>
                  </a:solidFill>
                </a:uFill>
              </a:rPr>
              <a:t>鋼板を塗料に全没して電着．</a:t>
            </a:r>
            <a:endParaRPr lang="en-US" altLang="ja-JP" sz="2400" dirty="0" smtClean="0">
              <a:uFill>
                <a:solidFill>
                  <a:srgbClr val="FF0000"/>
                </a:solidFill>
              </a:uFill>
            </a:endParaRPr>
          </a:p>
          <a:p>
            <a:r>
              <a:rPr lang="ja-JP" altLang="en-US" sz="2400" dirty="0" smtClean="0">
                <a:uFill>
                  <a:solidFill>
                    <a:srgbClr val="FF0000"/>
                  </a:solidFill>
                </a:uFill>
              </a:rPr>
              <a:t>電着中の電流，電源電圧を計測．</a:t>
            </a:r>
            <a:endParaRPr lang="en-US" altLang="ja-JP" sz="2400" dirty="0" smtClean="0">
              <a:uFill>
                <a:solidFill>
                  <a:srgbClr val="FF0000"/>
                </a:solidFill>
              </a:uFill>
            </a:endParaRPr>
          </a:p>
          <a:p>
            <a:r>
              <a:rPr lang="ja-JP" altLang="en-US" sz="2400" dirty="0" smtClean="0">
                <a:uFill>
                  <a:solidFill>
                    <a:srgbClr val="FF0000"/>
                  </a:solidFill>
                </a:uFill>
              </a:rPr>
              <a:t>実験終了時に膜厚を計測．</a:t>
            </a:r>
            <a:endParaRPr lang="en-US" altLang="ja-JP" sz="2400" dirty="0" smtClean="0">
              <a:uFill>
                <a:solidFill>
                  <a:srgbClr val="FF0000"/>
                </a:solidFill>
              </a:uFill>
            </a:endParaRPr>
          </a:p>
          <a:p>
            <a:r>
              <a:rPr lang="ja-JP" altLang="en-US" sz="2400" dirty="0" smtClean="0">
                <a:uFill>
                  <a:solidFill>
                    <a:srgbClr val="FF0000"/>
                  </a:solidFill>
                </a:uFill>
              </a:rPr>
              <a:t>一般的な自動車電着用塗料を使用．</a:t>
            </a:r>
            <a:endParaRPr lang="en-US" altLang="ja-JP" sz="2400" dirty="0" smtClean="0">
              <a:uFill>
                <a:solidFill>
                  <a:srgbClr val="FF0000"/>
                </a:solidFill>
              </a:uFill>
            </a:endParaRPr>
          </a:p>
          <a:p>
            <a:r>
              <a:rPr lang="ja-JP" altLang="en-US" sz="2400" dirty="0">
                <a:uFill>
                  <a:solidFill>
                    <a:srgbClr val="FF0000"/>
                  </a:solidFill>
                </a:uFill>
              </a:rPr>
              <a:t>電源</a:t>
            </a:r>
            <a:r>
              <a:rPr lang="ja-JP" altLang="en-US" sz="2400" dirty="0" smtClean="0">
                <a:uFill>
                  <a:solidFill>
                    <a:srgbClr val="FF0000"/>
                  </a:solidFill>
                </a:uFill>
              </a:rPr>
              <a:t>の</a:t>
            </a:r>
            <a:r>
              <a:rPr lang="ja-JP" altLang="en-US" sz="2400" b="1" u="sng" dirty="0" smtClean="0">
                <a:effectLst>
                  <a:outerShdw blurRad="38100" dist="38100" dir="2700000" algn="tl">
                    <a:srgbClr val="000000">
                      <a:alpha val="43137"/>
                    </a:srgbClr>
                  </a:outerShdw>
                </a:effectLst>
              </a:rPr>
              <a:t>電圧</a:t>
            </a:r>
            <a:r>
              <a:rPr lang="ja-JP" altLang="en-US" sz="2400" dirty="0" smtClean="0">
                <a:uFill>
                  <a:solidFill>
                    <a:srgbClr val="FF0000"/>
                  </a:solidFill>
                </a:uFill>
              </a:rPr>
              <a:t>が一定となるよう制御．</a:t>
            </a:r>
            <a:endParaRPr lang="en-US" altLang="ja-JP" sz="2400" dirty="0">
              <a:uFill>
                <a:solidFill>
                  <a:srgbClr val="FF0000"/>
                </a:solidFill>
              </a:uFill>
            </a:endParaRPr>
          </a:p>
          <a:p>
            <a:pPr marL="0" indent="0">
              <a:buNone/>
            </a:pPr>
            <a:endParaRPr lang="en-US" altLang="ja-JP" sz="2400" dirty="0" smtClean="0">
              <a:uFill>
                <a:solidFill>
                  <a:srgbClr val="FF0000"/>
                </a:solidFill>
              </a:uFill>
            </a:endParaRPr>
          </a:p>
          <a:p>
            <a:endParaRPr lang="en-US" altLang="ja-JP" sz="2400" dirty="0" smtClean="0">
              <a:uFill>
                <a:solidFill>
                  <a:srgbClr val="FF0000"/>
                </a:solidFill>
              </a:uFill>
            </a:endParaRPr>
          </a:p>
        </p:txBody>
      </p:sp>
      <p:grpSp>
        <p:nvGrpSpPr>
          <p:cNvPr id="32" name="グループ化 31"/>
          <p:cNvGrpSpPr/>
          <p:nvPr/>
        </p:nvGrpSpPr>
        <p:grpSpPr>
          <a:xfrm>
            <a:off x="3975920" y="3131933"/>
            <a:ext cx="3947217" cy="3175887"/>
            <a:chOff x="0" y="3032851"/>
            <a:chExt cx="3947217" cy="3175887"/>
          </a:xfrm>
        </p:grpSpPr>
        <p:sp>
          <p:nvSpPr>
            <p:cNvPr id="45" name="テキスト ボックス 44"/>
            <p:cNvSpPr txBox="1"/>
            <p:nvPr/>
          </p:nvSpPr>
          <p:spPr>
            <a:xfrm>
              <a:off x="865924" y="3032851"/>
              <a:ext cx="3081293" cy="369332"/>
            </a:xfrm>
            <a:prstGeom prst="rect">
              <a:avLst/>
            </a:prstGeom>
            <a:noFill/>
          </p:spPr>
          <p:txBody>
            <a:bodyPr wrap="none" rtlCol="0">
              <a:spAutoFit/>
            </a:bodyPr>
            <a:lstStyle/>
            <a:p>
              <a:pPr algn="ctr"/>
              <a:r>
                <a:rPr kumimoji="1" lang="ja-JP" altLang="en-US" dirty="0" smtClean="0"/>
                <a:t>設定した入力電圧（</a:t>
              </a:r>
              <a:r>
                <a:rPr kumimoji="1" lang="en-US" altLang="ja-JP" dirty="0" smtClean="0"/>
                <a:t>55</a:t>
              </a:r>
              <a:r>
                <a:rPr kumimoji="1" lang="ja-JP" altLang="en-US" dirty="0" smtClean="0"/>
                <a:t>ケース）</a:t>
              </a:r>
              <a:endParaRPr kumimoji="1" lang="en-US" altLang="ja-JP" dirty="0" smtClean="0"/>
            </a:p>
          </p:txBody>
        </p:sp>
        <mc:AlternateContent xmlns:mc="http://schemas.openxmlformats.org/markup-compatibility/2006" xmlns:a14="http://schemas.microsoft.com/office/drawing/2010/main">
          <mc:Choice Requires="a14">
            <p:sp>
              <p:nvSpPr>
                <p:cNvPr id="46" name="テキスト ボックス 45"/>
                <p:cNvSpPr txBox="1"/>
                <p:nvPr/>
              </p:nvSpPr>
              <p:spPr>
                <a:xfrm>
                  <a:off x="1846292" y="5870184"/>
                  <a:ext cx="1090363"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1846292" y="5870184"/>
                  <a:ext cx="1090363" cy="338554"/>
                </a:xfrm>
                <a:prstGeom prst="rect">
                  <a:avLst/>
                </a:prstGeom>
                <a:blipFill rotWithShape="0">
                  <a:blip r:embed="rId4"/>
                  <a:stretch>
                    <a:fillRect l="-2793" t="-7143" r="-3911" b="-21429"/>
                  </a:stretch>
                </a:blipFill>
              </p:spPr>
              <p:txBody>
                <a:bodyPr/>
                <a:lstStyle/>
                <a:p>
                  <a:r>
                    <a:rPr lang="ja-JP" altLang="en-US">
                      <a:noFill/>
                    </a:rPr>
                    <a:t> </a:t>
                  </a:r>
                </a:p>
              </p:txBody>
            </p:sp>
          </mc:Fallback>
        </mc:AlternateContent>
        <p:grpSp>
          <p:nvGrpSpPr>
            <p:cNvPr id="47" name="グループ化 46"/>
            <p:cNvGrpSpPr/>
            <p:nvPr/>
          </p:nvGrpSpPr>
          <p:grpSpPr>
            <a:xfrm>
              <a:off x="0" y="3664135"/>
              <a:ext cx="556563" cy="1249616"/>
              <a:chOff x="4682308" y="1287749"/>
              <a:chExt cx="637946" cy="1249616"/>
            </a:xfrm>
          </p:grpSpPr>
          <p:sp>
            <p:nvSpPr>
              <p:cNvPr id="49" name="テキスト ボックス 48"/>
              <p:cNvSpPr txBox="1"/>
              <p:nvPr/>
            </p:nvSpPr>
            <p:spPr>
              <a:xfrm>
                <a:off x="4761753" y="1287749"/>
                <a:ext cx="458616" cy="916276"/>
              </a:xfrm>
              <a:prstGeom prst="rect">
                <a:avLst/>
              </a:prstGeom>
              <a:noFill/>
            </p:spPr>
            <p:txBody>
              <a:bodyPr vert="eaVert" wrap="none" rtlCol="0">
                <a:spAutoFit/>
              </a:bodyPr>
              <a:lstStyle/>
              <a:p>
                <a:r>
                  <a:rPr lang="ja-JP" altLang="en-US" sz="1400" b="1" dirty="0" smtClean="0"/>
                  <a:t>電源電圧，</a:t>
                </a:r>
                <a:endParaRPr kumimoji="1" lang="en-US" altLang="ja-JP" sz="1400" b="1" dirty="0" smtClean="0"/>
              </a:p>
            </p:txBody>
          </p:sp>
          <mc:AlternateContent xmlns:mc="http://schemas.openxmlformats.org/markup-compatibility/2006" xmlns:a14="http://schemas.microsoft.com/office/drawing/2010/main">
            <mc:Choice Requires="a14">
              <p:sp>
                <p:nvSpPr>
                  <p:cNvPr id="50" name="テキスト ボックス 49"/>
                  <p:cNvSpPr txBox="1"/>
                  <p:nvPr/>
                </p:nvSpPr>
                <p:spPr>
                  <a:xfrm>
                    <a:off x="4682308" y="2059093"/>
                    <a:ext cx="637946" cy="47827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𝝓</m:t>
                              </m:r>
                            </m:e>
                            <m:sub>
                              <m:r>
                                <a:rPr kumimoji="1" lang="en-US" altLang="ja-JP" sz="1200" b="1" i="0" smtClean="0">
                                  <a:latin typeface="Cambria Math" panose="02040503050406030204" pitchFamily="18" charset="0"/>
                                </a:rPr>
                                <m:t>𝐚𝐩𝐩</m:t>
                              </m:r>
                            </m:sub>
                          </m:sSub>
                        </m:oMath>
                      </m:oMathPara>
                    </a14:m>
                    <a:endParaRPr kumimoji="1" lang="en-US" altLang="ja-JP" sz="1200" b="1" dirty="0" smtClean="0"/>
                  </a:p>
                  <a:p>
                    <a:pPr algn="ctr"/>
                    <a:r>
                      <a:rPr lang="en-US" altLang="ja-JP" sz="1200" b="1" dirty="0"/>
                      <a:t>(</a:t>
                    </a:r>
                    <a14:m>
                      <m:oMath xmlns:m="http://schemas.openxmlformats.org/officeDocument/2006/math">
                        <m:r>
                          <a:rPr kumimoji="1" lang="en-US" altLang="ja-JP" sz="1200" b="1" i="0" smtClean="0">
                            <a:latin typeface="Cambria Math" panose="02040503050406030204" pitchFamily="18" charset="0"/>
                          </a:rPr>
                          <m:t>𝐕</m:t>
                        </m:r>
                      </m:oMath>
                    </a14:m>
                    <a:r>
                      <a:rPr kumimoji="1" lang="en-US" altLang="ja-JP" sz="1200" b="1" dirty="0" smtClean="0"/>
                      <a:t>)</a:t>
                    </a:r>
                    <a:endParaRPr kumimoji="1" lang="ja-JP" altLang="en-US" sz="1200" b="1"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682308" y="2059093"/>
                    <a:ext cx="637946" cy="478272"/>
                  </a:xfrm>
                  <a:prstGeom prst="rect">
                    <a:avLst/>
                  </a:prstGeom>
                  <a:blipFill rotWithShape="0">
                    <a:blip r:embed="rId5"/>
                    <a:stretch>
                      <a:fillRect b="-8974"/>
                    </a:stretch>
                  </a:blipFill>
                </p:spPr>
                <p:txBody>
                  <a:bodyPr/>
                  <a:lstStyle/>
                  <a:p>
                    <a:r>
                      <a:rPr lang="ja-JP" altLang="en-US">
                        <a:noFill/>
                      </a:rPr>
                      <a:t> </a:t>
                    </a:r>
                  </a:p>
                </p:txBody>
              </p:sp>
            </mc:Fallback>
          </mc:AlternateContent>
        </p:grpSp>
      </p:grpSp>
      <p:sp>
        <p:nvSpPr>
          <p:cNvPr id="51" name="テキスト ボックス 50"/>
          <p:cNvSpPr txBox="1"/>
          <p:nvPr/>
        </p:nvSpPr>
        <p:spPr>
          <a:xfrm>
            <a:off x="8386994" y="3268882"/>
            <a:ext cx="595035" cy="584775"/>
          </a:xfrm>
          <a:prstGeom prst="rect">
            <a:avLst/>
          </a:prstGeom>
          <a:noFill/>
          <a:ln>
            <a:solidFill>
              <a:srgbClr val="004A82"/>
            </a:solidFill>
          </a:ln>
        </p:spPr>
        <p:txBody>
          <a:bodyPr wrap="none" rtlCol="0">
            <a:spAutoFit/>
          </a:bodyPr>
          <a:lstStyle/>
          <a:p>
            <a:r>
              <a:rPr lang="ja-JP" altLang="en-US" sz="1600" dirty="0" smtClean="0"/>
              <a:t>設定</a:t>
            </a:r>
            <a:r>
              <a:rPr lang="en-US" altLang="ja-JP" sz="1600" dirty="0" smtClean="0"/>
              <a:t/>
            </a:r>
            <a:br>
              <a:rPr lang="en-US" altLang="ja-JP" sz="1600" dirty="0" smtClean="0"/>
            </a:br>
            <a:r>
              <a:rPr lang="ja-JP" altLang="en-US" sz="1600" dirty="0" smtClean="0"/>
              <a:t>電圧</a:t>
            </a:r>
            <a:endParaRPr kumimoji="1" lang="ja-JP" altLang="en-US" sz="1600"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8347207" y="5585493"/>
                <a:ext cx="53578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rPr>
                        <m:t>1</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8347207" y="5585493"/>
                <a:ext cx="535788" cy="276999"/>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8347207" y="5407498"/>
                <a:ext cx="5277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0" smtClean="0">
                          <a:latin typeface="Cambria Math" panose="02040503050406030204" pitchFamily="18" charset="0"/>
                        </a:rPr>
                        <m:t>30 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8347207" y="5407498"/>
                <a:ext cx="527709" cy="276999"/>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8347207" y="5273373"/>
                <a:ext cx="5277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8347207" y="5273373"/>
                <a:ext cx="527709" cy="276999"/>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8256589" y="4936499"/>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1</m:t>
                      </m:r>
                      <m:r>
                        <a:rPr lang="en-US" altLang="ja-JP" sz="1200" b="0" i="0" smtClean="0">
                          <a:latin typeface="Cambria Math" panose="02040503050406030204" pitchFamily="18" charset="0"/>
                        </a:rPr>
                        <m:t>0</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56589" y="4936499"/>
                <a:ext cx="612668" cy="276999"/>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8256589" y="4556055"/>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1</m:t>
                      </m:r>
                      <m:r>
                        <a:rPr lang="en-US" altLang="ja-JP" sz="1200" b="0" i="0" smtClean="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8256589" y="4556055"/>
                <a:ext cx="612668" cy="276999"/>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8256589" y="4218261"/>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2</m:t>
                      </m:r>
                      <m:r>
                        <a:rPr lang="en-US" altLang="ja-JP" sz="1200" b="0" i="0" smtClean="0">
                          <a:latin typeface="Cambria Math" panose="02040503050406030204" pitchFamily="18" charset="0"/>
                        </a:rPr>
                        <m:t>0</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8256589" y="4218261"/>
                <a:ext cx="612668"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8256589" y="3799439"/>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2</m:t>
                      </m:r>
                      <m:r>
                        <a:rPr lang="en-US" altLang="ja-JP" sz="1200" b="0" i="0" smtClean="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8256589" y="3799439"/>
                <a:ext cx="612668" cy="276999"/>
              </a:xfrm>
              <a:prstGeom prst="rect">
                <a:avLst/>
              </a:prstGeom>
              <a:blipFill rotWithShape="0">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3333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rotWithShape="1">
          <a:blip r:embed="rId2">
            <a:extLst>
              <a:ext uri="{28A0092B-C50C-407E-A947-70E740481C1C}">
                <a14:useLocalDpi xmlns:a14="http://schemas.microsoft.com/office/drawing/2010/main" val="0"/>
              </a:ext>
            </a:extLst>
          </a:blip>
          <a:srcRect l="15151" t="11768" r="4056" b="5060"/>
          <a:stretch/>
        </p:blipFill>
        <p:spPr>
          <a:xfrm>
            <a:off x="4490661" y="3531618"/>
            <a:ext cx="3912591" cy="2505389"/>
          </a:xfrm>
          <a:prstGeom prst="rect">
            <a:avLst/>
          </a:prstGeom>
        </p:spPr>
      </p:pic>
      <p:sp>
        <p:nvSpPr>
          <p:cNvPr id="2" name="タイトル 1"/>
          <p:cNvSpPr>
            <a:spLocks noGrp="1"/>
          </p:cNvSpPr>
          <p:nvPr>
            <p:ph type="title"/>
          </p:nvPr>
        </p:nvSpPr>
        <p:spPr/>
        <p:txBody>
          <a:bodyPr/>
          <a:lstStyle/>
          <a:p>
            <a:r>
              <a:rPr lang="ja-JP" altLang="en-US" dirty="0" smtClean="0"/>
              <a:t>実験２：定</a:t>
            </a:r>
            <a:r>
              <a:rPr kumimoji="1" lang="ja-JP" altLang="en-US" dirty="0" smtClean="0"/>
              <a:t>電流実験</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8</a:t>
            </a:fld>
            <a:endParaRPr lang="ja-JP" altLang="en-US" dirty="0"/>
          </a:p>
        </p:txBody>
      </p:sp>
      <p:grpSp>
        <p:nvGrpSpPr>
          <p:cNvPr id="18" name="グループ化 17"/>
          <p:cNvGrpSpPr/>
          <p:nvPr/>
        </p:nvGrpSpPr>
        <p:grpSpPr>
          <a:xfrm>
            <a:off x="144635" y="880006"/>
            <a:ext cx="3676803" cy="5029360"/>
            <a:chOff x="-68952" y="836712"/>
            <a:chExt cx="4053851" cy="528828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7" name="テキスト ボックス 6"/>
            <p:cNvSpPr txBox="1"/>
            <p:nvPr/>
          </p:nvSpPr>
          <p:spPr>
            <a:xfrm>
              <a:off x="2267744" y="4355231"/>
              <a:ext cx="509008" cy="291259"/>
            </a:xfrm>
            <a:prstGeom prst="rect">
              <a:avLst/>
            </a:prstGeom>
            <a:solidFill>
              <a:schemeClr val="bg1">
                <a:alpha val="50000"/>
              </a:schemeClr>
            </a:solidFill>
          </p:spPr>
          <p:txBody>
            <a:bodyPr wrap="none" lIns="0" tIns="0" rIns="0" bIns="0" rtlCol="0">
              <a:spAutoFit/>
            </a:bodyPr>
            <a:lstStyle/>
            <a:p>
              <a:r>
                <a:rPr kumimoji="1" lang="ja-JP" altLang="en-US" dirty="0" smtClean="0"/>
                <a:t>塗料</a:t>
              </a:r>
              <a:endParaRPr kumimoji="1" lang="ja-JP" altLang="en-US" dirty="0"/>
            </a:p>
          </p:txBody>
        </p:sp>
        <p:sp>
          <p:nvSpPr>
            <p:cNvPr id="8" name="テキスト ボックス 7"/>
            <p:cNvSpPr txBox="1"/>
            <p:nvPr/>
          </p:nvSpPr>
          <p:spPr>
            <a:xfrm>
              <a:off x="362969" y="2561419"/>
              <a:ext cx="839511" cy="582519"/>
            </a:xfrm>
            <a:prstGeom prst="rect">
              <a:avLst/>
            </a:prstGeom>
            <a:solidFill>
              <a:schemeClr val="bg1">
                <a:alpha val="50000"/>
              </a:schemeClr>
            </a:solidFill>
          </p:spPr>
          <p:txBody>
            <a:bodyPr wrap="none" lIns="0" tIns="0" rIns="0" bIns="0" rtlCol="0">
              <a:spAutoFit/>
            </a:bodyPr>
            <a:lstStyle/>
            <a:p>
              <a:pPr algn="ctr"/>
              <a:r>
                <a:rPr lang="ja-JP" altLang="en-US" dirty="0" smtClean="0"/>
                <a:t>カソード</a:t>
              </a:r>
              <a:endParaRPr lang="en-US" altLang="ja-JP" dirty="0" smtClean="0"/>
            </a:p>
            <a:p>
              <a:pPr algn="ctr"/>
              <a:r>
                <a:rPr lang="ja-JP" altLang="en-US" dirty="0" smtClean="0"/>
                <a:t>一枚板</a:t>
              </a:r>
              <a:endParaRPr lang="en-US" altLang="ja-JP" dirty="0" smtClean="0"/>
            </a:p>
          </p:txBody>
        </p:sp>
        <p:cxnSp>
          <p:nvCxnSpPr>
            <p:cNvPr id="9" name="直線コネクタ 8"/>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49223" y="5261719"/>
              <a:ext cx="832440" cy="582519"/>
            </a:xfrm>
            <a:prstGeom prst="rect">
              <a:avLst/>
            </a:prstGeom>
            <a:solidFill>
              <a:schemeClr val="bg1">
                <a:alpha val="50000"/>
              </a:schemeClr>
            </a:solidFill>
          </p:spPr>
          <p:txBody>
            <a:bodyPr wrap="none" lIns="0" tIns="0" rIns="0" bIns="0" rtlCol="0">
              <a:spAutoFit/>
            </a:bodyPr>
            <a:lstStyle/>
            <a:p>
              <a:pPr algn="ctr"/>
              <a:r>
                <a:rPr lang="ja-JP" altLang="en-US" dirty="0"/>
                <a:t>アノード</a:t>
              </a:r>
              <a:endParaRPr lang="en-US" altLang="ja-JP" dirty="0" smtClean="0"/>
            </a:p>
            <a:p>
              <a:pPr algn="ctr"/>
              <a:r>
                <a:rPr lang="ja-JP" altLang="en-US" dirty="0"/>
                <a:t>円筒</a:t>
              </a:r>
              <a:endParaRPr lang="en-US" altLang="ja-JP" dirty="0" smtClean="0"/>
            </a:p>
          </p:txBody>
        </p:sp>
        <p:cxnSp>
          <p:nvCxnSpPr>
            <p:cNvPr id="16" name="直線矢印コネクタ 15"/>
            <p:cNvCxnSpPr/>
            <p:nvPr/>
          </p:nvCxnSpPr>
          <p:spPr>
            <a:xfrm flipH="1" flipV="1">
              <a:off x="2269906" y="4747891"/>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79462" y="5393251"/>
              <a:ext cx="1405437" cy="614880"/>
            </a:xfrm>
            <a:prstGeom prst="rect">
              <a:avLst/>
            </a:prstGeom>
            <a:solidFill>
              <a:schemeClr val="bg1">
                <a:alpha val="45000"/>
              </a:schemeClr>
            </a:solidFill>
          </p:spPr>
          <p:txBody>
            <a:bodyPr wrap="none" rtlCol="0">
              <a:spAutoFit/>
            </a:bodyPr>
            <a:lstStyle/>
            <a:p>
              <a:pPr algn="ctr"/>
              <a:r>
                <a:rPr lang="ja-JP" altLang="en-US" sz="1600" dirty="0" smtClean="0"/>
                <a:t>スターラーで</a:t>
              </a:r>
              <a:r>
                <a:rPr lang="en-US" altLang="ja-JP" sz="1600" dirty="0" smtClean="0"/>
                <a:t/>
              </a:r>
              <a:br>
                <a:rPr lang="en-US" altLang="ja-JP" sz="1600" dirty="0" smtClean="0"/>
              </a:br>
              <a:r>
                <a:rPr lang="ja-JP" altLang="en-US" sz="1600" dirty="0" smtClean="0"/>
                <a:t>塗料を撹拌</a:t>
              </a:r>
              <a:endParaRPr kumimoji="1" lang="ja-JP" altLang="en-US" sz="1600" dirty="0"/>
            </a:p>
          </p:txBody>
        </p:sp>
      </p:grpSp>
      <p:sp>
        <p:nvSpPr>
          <p:cNvPr id="21" name="コンテンツ プレースホルダー 2"/>
          <p:cNvSpPr>
            <a:spLocks noGrp="1"/>
          </p:cNvSpPr>
          <p:nvPr>
            <p:ph idx="1"/>
          </p:nvPr>
        </p:nvSpPr>
        <p:spPr>
          <a:xfrm>
            <a:off x="3874008" y="880006"/>
            <a:ext cx="5310336" cy="3907625"/>
          </a:xfrm>
        </p:spPr>
        <p:txBody>
          <a:bodyPr/>
          <a:lstStyle/>
          <a:p>
            <a:r>
              <a:rPr lang="ja-JP" altLang="en-US" sz="2400" dirty="0" smtClean="0">
                <a:uFill>
                  <a:solidFill>
                    <a:srgbClr val="FF0000"/>
                  </a:solidFill>
                </a:uFill>
              </a:rPr>
              <a:t>鋼板を塗料に全没して電着．</a:t>
            </a:r>
            <a:endParaRPr lang="en-US" altLang="ja-JP" sz="2400" dirty="0" smtClean="0">
              <a:uFill>
                <a:solidFill>
                  <a:srgbClr val="FF0000"/>
                </a:solidFill>
              </a:uFill>
            </a:endParaRPr>
          </a:p>
          <a:p>
            <a:r>
              <a:rPr lang="ja-JP" altLang="en-US" sz="2400" dirty="0" smtClean="0">
                <a:uFill>
                  <a:solidFill>
                    <a:srgbClr val="FF0000"/>
                  </a:solidFill>
                </a:uFill>
              </a:rPr>
              <a:t>電着中の電流，電源電圧を計測．</a:t>
            </a:r>
            <a:endParaRPr lang="en-US" altLang="ja-JP" sz="2400" dirty="0" smtClean="0">
              <a:uFill>
                <a:solidFill>
                  <a:srgbClr val="FF0000"/>
                </a:solidFill>
              </a:uFill>
            </a:endParaRPr>
          </a:p>
          <a:p>
            <a:r>
              <a:rPr lang="ja-JP" altLang="en-US" sz="2400" dirty="0" smtClean="0">
                <a:uFill>
                  <a:solidFill>
                    <a:srgbClr val="FF0000"/>
                  </a:solidFill>
                </a:uFill>
              </a:rPr>
              <a:t>実験終了時に膜厚を計測．</a:t>
            </a:r>
            <a:endParaRPr lang="en-US" altLang="ja-JP" sz="2400" dirty="0" smtClean="0">
              <a:uFill>
                <a:solidFill>
                  <a:srgbClr val="FF0000"/>
                </a:solidFill>
              </a:uFill>
            </a:endParaRPr>
          </a:p>
          <a:p>
            <a:r>
              <a:rPr lang="ja-JP" altLang="en-US" sz="2400" dirty="0" smtClean="0">
                <a:uFill>
                  <a:solidFill>
                    <a:srgbClr val="FF0000"/>
                  </a:solidFill>
                </a:uFill>
              </a:rPr>
              <a:t>一般的な自動車電着用塗料を使用．</a:t>
            </a:r>
            <a:endParaRPr lang="en-US" altLang="ja-JP" sz="2400" dirty="0" smtClean="0">
              <a:uFill>
                <a:solidFill>
                  <a:srgbClr val="FF0000"/>
                </a:solidFill>
              </a:uFill>
            </a:endParaRPr>
          </a:p>
          <a:p>
            <a:r>
              <a:rPr lang="ja-JP" altLang="en-US" sz="2400" dirty="0">
                <a:uFill>
                  <a:solidFill>
                    <a:srgbClr val="FF0000"/>
                  </a:solidFill>
                </a:uFill>
              </a:rPr>
              <a:t>電源の</a:t>
            </a:r>
            <a:r>
              <a:rPr lang="ja-JP" altLang="en-US" sz="2400" b="1" u="sng" dirty="0" smtClean="0">
                <a:effectLst>
                  <a:outerShdw blurRad="38100" dist="38100" dir="2700000" algn="tl">
                    <a:srgbClr val="000000">
                      <a:alpha val="43137"/>
                    </a:srgbClr>
                  </a:outerShdw>
                </a:effectLst>
              </a:rPr>
              <a:t>電流</a:t>
            </a:r>
            <a:r>
              <a:rPr lang="ja-JP" altLang="en-US" sz="2400" dirty="0" smtClean="0">
                <a:uFill>
                  <a:solidFill>
                    <a:srgbClr val="FF0000"/>
                  </a:solidFill>
                </a:uFill>
              </a:rPr>
              <a:t>が</a:t>
            </a:r>
            <a:r>
              <a:rPr lang="ja-JP" altLang="en-US" sz="2400" dirty="0">
                <a:uFill>
                  <a:solidFill>
                    <a:srgbClr val="FF0000"/>
                  </a:solidFill>
                </a:uFill>
              </a:rPr>
              <a:t>一定となるよう制御．</a:t>
            </a:r>
            <a:endParaRPr lang="en-US" altLang="ja-JP" sz="2400" dirty="0">
              <a:uFill>
                <a:solidFill>
                  <a:srgbClr val="FF0000"/>
                </a:solidFill>
              </a:uFill>
            </a:endParaRPr>
          </a:p>
          <a:p>
            <a:endParaRPr lang="en-US" altLang="ja-JP" sz="2400" dirty="0">
              <a:uFill>
                <a:solidFill>
                  <a:srgbClr val="FF0000"/>
                </a:solidFill>
              </a:uFill>
            </a:endParaRPr>
          </a:p>
        </p:txBody>
      </p:sp>
      <p:sp>
        <p:nvSpPr>
          <p:cNvPr id="26" name="テキスト ボックス 25"/>
          <p:cNvSpPr txBox="1"/>
          <p:nvPr/>
        </p:nvSpPr>
        <p:spPr>
          <a:xfrm>
            <a:off x="5076808" y="3180383"/>
            <a:ext cx="3081293" cy="369332"/>
          </a:xfrm>
          <a:prstGeom prst="rect">
            <a:avLst/>
          </a:prstGeom>
          <a:noFill/>
        </p:spPr>
        <p:txBody>
          <a:bodyPr wrap="none" rtlCol="0">
            <a:spAutoFit/>
          </a:bodyPr>
          <a:lstStyle/>
          <a:p>
            <a:pPr algn="ctr"/>
            <a:r>
              <a:rPr kumimoji="1" lang="ja-JP" altLang="en-US" dirty="0" smtClean="0"/>
              <a:t>設定した入力電流</a:t>
            </a:r>
            <a:r>
              <a:rPr lang="ja-JP" altLang="en-US" dirty="0" smtClean="0"/>
              <a:t>（</a:t>
            </a:r>
            <a:r>
              <a:rPr lang="en-US" altLang="ja-JP" dirty="0" smtClean="0"/>
              <a:t>36</a:t>
            </a:r>
            <a:r>
              <a:rPr lang="ja-JP" altLang="en-US" dirty="0" smtClean="0"/>
              <a:t>ケース）</a:t>
            </a:r>
            <a:endParaRPr kumimoji="1" lang="en-US" altLang="ja-JP" dirty="0" smtClean="0"/>
          </a:p>
        </p:txBody>
      </p:sp>
      <p:sp>
        <p:nvSpPr>
          <p:cNvPr id="36" name="テキスト ボックス 35"/>
          <p:cNvSpPr txBox="1"/>
          <p:nvPr/>
        </p:nvSpPr>
        <p:spPr>
          <a:xfrm>
            <a:off x="8386994" y="3268882"/>
            <a:ext cx="595035" cy="584775"/>
          </a:xfrm>
          <a:prstGeom prst="rect">
            <a:avLst/>
          </a:prstGeom>
          <a:noFill/>
          <a:ln>
            <a:solidFill>
              <a:srgbClr val="004A82"/>
            </a:solidFill>
          </a:ln>
        </p:spPr>
        <p:txBody>
          <a:bodyPr wrap="none" rtlCol="0">
            <a:spAutoFit/>
          </a:bodyPr>
          <a:lstStyle/>
          <a:p>
            <a:r>
              <a:rPr lang="ja-JP" altLang="en-US" sz="1600" dirty="0" smtClean="0"/>
              <a:t>設定</a:t>
            </a:r>
            <a:r>
              <a:rPr lang="en-US" altLang="ja-JP" sz="1600" dirty="0" smtClean="0"/>
              <a:t/>
            </a:r>
            <a:br>
              <a:rPr lang="en-US" altLang="ja-JP" sz="1600" dirty="0" smtClean="0"/>
            </a:br>
            <a:r>
              <a:rPr lang="ja-JP" altLang="en-US" sz="1600" dirty="0"/>
              <a:t>電流</a:t>
            </a:r>
            <a:endParaRPr kumimoji="1" lang="ja-JP" altLang="en-US" sz="1600" dirty="0"/>
          </a:p>
        </p:txBody>
      </p:sp>
      <mc:AlternateContent xmlns:mc="http://schemas.openxmlformats.org/markup-compatibility/2006" xmlns:a14="http://schemas.microsoft.com/office/drawing/2010/main">
        <mc:Choice Requires="a14">
          <p:sp>
            <p:nvSpPr>
              <p:cNvPr id="39" name="テキスト ボックス 38"/>
              <p:cNvSpPr txBox="1"/>
              <p:nvPr/>
            </p:nvSpPr>
            <p:spPr>
              <a:xfrm>
                <a:off x="8263052" y="3877484"/>
                <a:ext cx="9102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16 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8263052" y="3877484"/>
                <a:ext cx="910249" cy="307777"/>
              </a:xfrm>
              <a:prstGeom prst="rect">
                <a:avLst/>
              </a:prstGeom>
              <a:blipFill rotWithShape="0">
                <a:blip r:embed="rId4"/>
                <a:stretch>
                  <a:fillRect b="-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8312480" y="4531706"/>
                <a:ext cx="9102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1</m:t>
                      </m:r>
                      <m:r>
                        <a:rPr kumimoji="1" lang="en-US" altLang="ja-JP" sz="1400" b="0" i="0" smtClean="0">
                          <a:latin typeface="Cambria Math" panose="02040503050406030204" pitchFamily="18" charset="0"/>
                        </a:rPr>
                        <m:t>0 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8312480" y="4531706"/>
                <a:ext cx="910249" cy="307777"/>
              </a:xfrm>
              <a:prstGeom prst="rect">
                <a:avLst/>
              </a:prstGeom>
              <a:blipFill rotWithShape="0">
                <a:blip r:embed="rId5"/>
                <a:stretch>
                  <a:fillRect b="-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8353670" y="4746063"/>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smtClean="0">
                          <a:latin typeface="Cambria Math" panose="02040503050406030204" pitchFamily="18" charset="0"/>
                        </a:rPr>
                        <m:t>8</m:t>
                      </m:r>
                      <m:r>
                        <a:rPr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8353670" y="4746063"/>
                <a:ext cx="810863" cy="307777"/>
              </a:xfrm>
              <a:prstGeom prst="rect">
                <a:avLst/>
              </a:prstGeom>
              <a:blipFill rotWithShape="0">
                <a:blip r:embed="rId6"/>
                <a:stretch>
                  <a:fillRect b="-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8353670" y="4916428"/>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6</m:t>
                      </m:r>
                      <m:r>
                        <a:rPr kumimoji="1"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8353670" y="4916428"/>
                <a:ext cx="810863" cy="307777"/>
              </a:xfrm>
              <a:prstGeom prst="rect">
                <a:avLst/>
              </a:prstGeom>
              <a:blipFill rotWithShape="0">
                <a:blip r:embed="rId7"/>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8353670" y="5091343"/>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smtClean="0">
                          <a:latin typeface="Cambria Math" panose="02040503050406030204" pitchFamily="18" charset="0"/>
                        </a:rPr>
                        <m:t>5</m:t>
                      </m:r>
                      <m:r>
                        <a:rPr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8353670" y="5091343"/>
                <a:ext cx="810863" cy="307777"/>
              </a:xfrm>
              <a:prstGeom prst="rect">
                <a:avLst/>
              </a:prstGeom>
              <a:blipFill rotWithShape="0">
                <a:blip r:embed="rId8"/>
                <a:stretch>
                  <a:fillRect b="-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p:cNvSpPr txBox="1"/>
              <p:nvPr/>
            </p:nvSpPr>
            <p:spPr>
              <a:xfrm>
                <a:off x="8353670" y="5269136"/>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smtClean="0">
                          <a:latin typeface="Cambria Math" panose="02040503050406030204" pitchFamily="18" charset="0"/>
                        </a:rPr>
                        <m:t>4</m:t>
                      </m:r>
                      <m:r>
                        <a:rPr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8353670" y="5269136"/>
                <a:ext cx="810863" cy="307777"/>
              </a:xfrm>
              <a:prstGeom prst="rect">
                <a:avLst/>
              </a:prstGeom>
              <a:blipFill rotWithShape="0">
                <a:blip r:embed="rId9"/>
                <a:stretch>
                  <a:fillRect b="-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5988002" y="6029306"/>
                <a:ext cx="1868332" cy="360612"/>
              </a:xfrm>
              <a:prstGeom prst="rect">
                <a:avLst/>
              </a:prstGeom>
              <a:noFill/>
            </p:spPr>
            <p:txBody>
              <a:bodyPr wrap="none" rtlCol="0">
                <a:spAutoFit/>
              </a:bodyPr>
              <a:lstStyle/>
              <a:p>
                <a14:m>
                  <m:oMath xmlns:m="http://schemas.openxmlformats.org/officeDocument/2006/math">
                    <m:r>
                      <a:rPr lang="ja-JP" altLang="en-US" sz="1600" b="1" i="1" dirty="0" smtClean="0">
                        <a:latin typeface="Cambria Math" panose="02040503050406030204" pitchFamily="18" charset="0"/>
                      </a:rPr>
                      <m:t>電源電圧</m:t>
                    </m:r>
                    <m:r>
                      <a:rPr lang="en-US" altLang="ja-JP" sz="1600" b="1" i="1" dirty="0" smtClean="0">
                        <a:latin typeface="Cambria Math" panose="02040503050406030204" pitchFamily="18" charset="0"/>
                      </a:rPr>
                      <m:t>,  </m:t>
                    </m:r>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𝝓</m:t>
                        </m:r>
                      </m:e>
                      <m:sub>
                        <m:r>
                          <a:rPr kumimoji="1" lang="en-US" altLang="ja-JP" sz="1600" b="1" i="0" smtClean="0">
                            <a:latin typeface="Cambria Math" panose="02040503050406030204" pitchFamily="18" charset="0"/>
                          </a:rPr>
                          <m:t>𝐚𝐩𝐩</m:t>
                        </m:r>
                      </m:sub>
                    </m:sSub>
                  </m:oMath>
                </a14:m>
                <a:r>
                  <a:rPr lang="en-US" altLang="ja-JP" sz="1600" b="1" dirty="0" smtClean="0">
                    <a:latin typeface="Cambria Math" panose="02040503050406030204" pitchFamily="18" charset="0"/>
                    <a:ea typeface="Cambria Math" panose="02040503050406030204" pitchFamily="18" charset="0"/>
                  </a:rPr>
                  <a:t>(V)</a:t>
                </a:r>
                <a:endParaRPr kumimoji="1" lang="ja-JP" altLang="en-US" sz="1600" b="1"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5988002" y="6029306"/>
                <a:ext cx="1868332" cy="360612"/>
              </a:xfrm>
              <a:prstGeom prst="rect">
                <a:avLst/>
              </a:prstGeom>
              <a:blipFill rotWithShape="0">
                <a:blip r:embed="rId10"/>
                <a:stretch>
                  <a:fillRect t="-6780" r="-1954" b="-13559"/>
                </a:stretch>
              </a:blipFill>
            </p:spPr>
            <p:txBody>
              <a:bodyPr/>
              <a:lstStyle/>
              <a:p>
                <a:r>
                  <a:rPr lang="ja-JP" altLang="en-US">
                    <a:noFill/>
                  </a:rPr>
                  <a:t> </a:t>
                </a:r>
              </a:p>
            </p:txBody>
          </p:sp>
        </mc:Fallback>
      </mc:AlternateContent>
      <p:grpSp>
        <p:nvGrpSpPr>
          <p:cNvPr id="34" name="グループ化 33"/>
          <p:cNvGrpSpPr/>
          <p:nvPr/>
        </p:nvGrpSpPr>
        <p:grpSpPr>
          <a:xfrm>
            <a:off x="3808998" y="3871355"/>
            <a:ext cx="681663" cy="1342097"/>
            <a:chOff x="4664489" y="1213607"/>
            <a:chExt cx="681663" cy="1342097"/>
          </a:xfrm>
        </p:grpSpPr>
        <p:sp>
          <p:nvSpPr>
            <p:cNvPr id="35" name="テキスト ボックス 34"/>
            <p:cNvSpPr txBox="1"/>
            <p:nvPr/>
          </p:nvSpPr>
          <p:spPr>
            <a:xfrm>
              <a:off x="4730599" y="1213607"/>
              <a:ext cx="615553" cy="916276"/>
            </a:xfrm>
            <a:prstGeom prst="rect">
              <a:avLst/>
            </a:prstGeom>
            <a:noFill/>
          </p:spPr>
          <p:txBody>
            <a:bodyPr vert="eaVert" wrap="none" rtlCol="0">
              <a:spAutoFit/>
            </a:bodyPr>
            <a:lstStyle/>
            <a:p>
              <a:r>
                <a:rPr kumimoji="1" lang="ja-JP" altLang="en-US" sz="1400" b="1" dirty="0" smtClean="0"/>
                <a:t>カソード</a:t>
              </a:r>
              <a:endParaRPr kumimoji="1" lang="en-US" altLang="ja-JP" sz="1400" b="1" dirty="0" smtClean="0"/>
            </a:p>
            <a:p>
              <a:r>
                <a:rPr kumimoji="1" lang="ja-JP" altLang="en-US" sz="1400" b="1" dirty="0" smtClean="0"/>
                <a:t>電流密度，</a:t>
              </a:r>
              <a:endParaRPr kumimoji="1" lang="ja-JP" altLang="en-US" sz="1400" b="1"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4664489" y="2059093"/>
                  <a:ext cx="673582" cy="49661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a:rPr>
                              <m:t>𝒋</m:t>
                            </m:r>
                          </m:e>
                          <m:sub>
                            <m:r>
                              <a:rPr kumimoji="1" lang="en-US" altLang="ja-JP" sz="1400" b="1" i="0" smtClean="0">
                                <a:latin typeface="Cambria Math"/>
                              </a:rPr>
                              <m:t>𝐜𝐚𝐭</m:t>
                            </m:r>
                          </m:sub>
                        </m:sSub>
                      </m:oMath>
                    </m:oMathPara>
                  </a14:m>
                  <a:endParaRPr kumimoji="1" lang="en-US" altLang="ja-JP" sz="1400" b="1" dirty="0" smtClean="0"/>
                </a:p>
                <a:p>
                  <a:pPr algn="ctr"/>
                  <a:r>
                    <a:rPr lang="en-US" altLang="ja-JP" sz="1200" b="1" dirty="0"/>
                    <a:t>(</a:t>
                  </a:r>
                  <a14:m>
                    <m:oMath xmlns:m="http://schemas.openxmlformats.org/officeDocument/2006/math">
                      <m:r>
                        <a:rPr kumimoji="1" lang="en-US" altLang="ja-JP" sz="1200" b="1" i="0" smtClean="0">
                          <a:latin typeface="Cambria Math"/>
                        </a:rPr>
                        <m:t>𝐀</m:t>
                      </m:r>
                      <m:r>
                        <a:rPr kumimoji="1" lang="en-US" altLang="ja-JP" sz="1200" b="1" i="0" smtClean="0">
                          <a:latin typeface="Cambria Math"/>
                        </a:rPr>
                        <m:t>/</m:t>
                      </m:r>
                      <m:sSup>
                        <m:sSupPr>
                          <m:ctrlPr>
                            <a:rPr kumimoji="1" lang="en-US" altLang="ja-JP" sz="1200" b="1" i="1" smtClean="0">
                              <a:latin typeface="Cambria Math" panose="02040503050406030204" pitchFamily="18" charset="0"/>
                            </a:rPr>
                          </m:ctrlPr>
                        </m:sSupPr>
                        <m:e>
                          <m:r>
                            <a:rPr kumimoji="1" lang="en-US" altLang="ja-JP" sz="1200" b="1" i="0" smtClean="0">
                              <a:latin typeface="Cambria Math"/>
                            </a:rPr>
                            <m:t>𝐦</m:t>
                          </m:r>
                        </m:e>
                        <m:sup>
                          <m:r>
                            <a:rPr kumimoji="1" lang="en-US" altLang="ja-JP" sz="1200" b="1" i="0" smtClean="0">
                              <a:latin typeface="Cambria Math"/>
                            </a:rPr>
                            <m:t>𝟐</m:t>
                          </m:r>
                        </m:sup>
                      </m:sSup>
                    </m:oMath>
                  </a14:m>
                  <a:r>
                    <a:rPr kumimoji="1" lang="en-US" altLang="ja-JP" sz="1200" b="1" dirty="0" smtClean="0"/>
                    <a:t>)</a:t>
                  </a:r>
                  <a:endParaRPr kumimoji="1" lang="ja-JP" altLang="en-US" sz="1200" b="1"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4664489" y="2059093"/>
                  <a:ext cx="673582" cy="496611"/>
                </a:xfrm>
                <a:prstGeom prst="rect">
                  <a:avLst/>
                </a:prstGeom>
                <a:blipFill rotWithShape="0">
                  <a:blip r:embed="rId11"/>
                  <a:stretch>
                    <a:fillRect l="-1818" r="-909" b="-8642"/>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495177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弱い電流での定電流実験結果</a:t>
            </a:r>
            <a:endParaRPr kumimoji="1" lang="ja-JP" altLang="en-US" dirty="0"/>
          </a:p>
        </p:txBody>
      </p:sp>
      <p:sp>
        <p:nvSpPr>
          <p:cNvPr id="5" name="コンテンツ プレースホルダー 4"/>
          <p:cNvSpPr>
            <a:spLocks noGrp="1"/>
          </p:cNvSpPr>
          <p:nvPr>
            <p:ph idx="1"/>
          </p:nvPr>
        </p:nvSpPr>
        <p:spPr/>
        <p:txBody>
          <a:bodyPr/>
          <a:lstStyle/>
          <a:p>
            <a:endParaRPr lang="en-US" altLang="ja-JP" sz="2400" dirty="0" smtClean="0"/>
          </a:p>
          <a:p>
            <a:endParaRPr lang="en-US" altLang="ja-JP" sz="2400" dirty="0"/>
          </a:p>
          <a:p>
            <a:endParaRPr lang="en-US" altLang="ja-JP" sz="2400" dirty="0" smtClean="0"/>
          </a:p>
          <a:p>
            <a:endParaRPr lang="en-US" altLang="ja-JP" sz="2400" dirty="0" smtClean="0"/>
          </a:p>
          <a:p>
            <a:endParaRPr lang="en-US" altLang="ja-JP" sz="2400" dirty="0"/>
          </a:p>
          <a:p>
            <a:endParaRPr lang="en-US" altLang="ja-JP" sz="2400" dirty="0" smtClean="0"/>
          </a:p>
          <a:p>
            <a:endParaRPr lang="en-US" altLang="ja-JP" sz="1000" dirty="0"/>
          </a:p>
          <a:p>
            <a:r>
              <a:rPr lang="ja-JP" altLang="en-US" sz="2400" dirty="0" smtClean="0"/>
              <a:t>長時間</a:t>
            </a:r>
            <a:r>
              <a:rPr lang="ja-JP" altLang="en-US" sz="2400" dirty="0"/>
              <a:t>電着を続ける</a:t>
            </a:r>
            <a:r>
              <a:rPr lang="ja-JP" altLang="en-US" sz="2400" dirty="0" smtClean="0"/>
              <a:t>と電源電圧</a:t>
            </a:r>
            <a:r>
              <a:rPr lang="ja-JP" altLang="en-US" sz="2400" dirty="0"/>
              <a:t>が上昇した．</a:t>
            </a:r>
            <a:r>
              <a:rPr lang="en-US" altLang="ja-JP" sz="2400" dirty="0"/>
              <a:t/>
            </a:r>
            <a:br>
              <a:rPr lang="en-US" altLang="ja-JP" sz="2400" dirty="0"/>
            </a:br>
            <a:r>
              <a:rPr lang="ja-JP" altLang="en-US" sz="2400" dirty="0">
                <a:solidFill>
                  <a:schemeClr val="bg1">
                    <a:lumMod val="50000"/>
                  </a:schemeClr>
                </a:solidFill>
              </a:rPr>
              <a:t>∴　電着終了時点</a:t>
            </a:r>
            <a:r>
              <a:rPr lang="ja-JP" altLang="en-US" sz="2400" dirty="0" smtClean="0">
                <a:solidFill>
                  <a:schemeClr val="bg1">
                    <a:lumMod val="50000"/>
                  </a:schemeClr>
                </a:solidFill>
              </a:rPr>
              <a:t>で大きなカソード</a:t>
            </a:r>
            <a:r>
              <a:rPr lang="ja-JP" altLang="en-US" sz="2400" dirty="0">
                <a:solidFill>
                  <a:schemeClr val="bg1">
                    <a:lumMod val="50000"/>
                  </a:schemeClr>
                </a:solidFill>
              </a:rPr>
              <a:t>電圧降下</a:t>
            </a:r>
            <a:r>
              <a:rPr lang="ja-JP" altLang="en-US" sz="2400" dirty="0" smtClean="0">
                <a:solidFill>
                  <a:schemeClr val="bg1">
                    <a:lumMod val="50000"/>
                  </a:schemeClr>
                </a:solidFill>
              </a:rPr>
              <a:t>があった．</a:t>
            </a:r>
            <a:endParaRPr lang="en-US" altLang="ja-JP" sz="2400" dirty="0">
              <a:solidFill>
                <a:schemeClr val="bg1">
                  <a:lumMod val="50000"/>
                </a:schemeClr>
              </a:solidFill>
            </a:endParaRPr>
          </a:p>
          <a:p>
            <a:r>
              <a:rPr lang="ja-JP" altLang="en-US" sz="2400" dirty="0"/>
              <a:t>電着終了後の水洗時に塗膜はすべて</a:t>
            </a:r>
            <a:r>
              <a:rPr lang="ja-JP" altLang="en-US" sz="2400" dirty="0" smtClean="0"/>
              <a:t>流れ去った．</a:t>
            </a:r>
            <a:r>
              <a:rPr lang="en-US" altLang="ja-JP" sz="2400" dirty="0"/>
              <a:t/>
            </a:r>
            <a:br>
              <a:rPr lang="en-US" altLang="ja-JP" sz="2400" dirty="0"/>
            </a:br>
            <a:r>
              <a:rPr lang="ja-JP" altLang="en-US" sz="2400" dirty="0">
                <a:solidFill>
                  <a:schemeClr val="bg1">
                    <a:lumMod val="50000"/>
                  </a:schemeClr>
                </a:solidFill>
              </a:rPr>
              <a:t>∴　</a:t>
            </a:r>
            <a:r>
              <a:rPr lang="ja-JP" altLang="en-US" sz="2400" dirty="0" smtClean="0">
                <a:solidFill>
                  <a:schemeClr val="bg1">
                    <a:lumMod val="50000"/>
                  </a:schemeClr>
                </a:solidFill>
              </a:rPr>
              <a:t>塗料粒子は凝集しただけで鋼板には付着しておらず，「</a:t>
            </a:r>
            <a:r>
              <a:rPr lang="ja-JP" altLang="en-US" sz="2400" dirty="0">
                <a:solidFill>
                  <a:srgbClr val="C00000"/>
                </a:solidFill>
              </a:rPr>
              <a:t>濁り</a:t>
            </a:r>
            <a:r>
              <a:rPr lang="ja-JP" altLang="en-US" sz="2400" dirty="0">
                <a:solidFill>
                  <a:schemeClr val="bg1">
                    <a:lumMod val="50000"/>
                  </a:schemeClr>
                </a:solidFill>
              </a:rPr>
              <a:t>」として鋼板近傍を漂って</a:t>
            </a:r>
            <a:r>
              <a:rPr lang="ja-JP" altLang="en-US" sz="2400" dirty="0" smtClean="0">
                <a:solidFill>
                  <a:schemeClr val="bg1">
                    <a:lumMod val="50000"/>
                  </a:schemeClr>
                </a:solidFill>
              </a:rPr>
              <a:t>いた．</a:t>
            </a:r>
            <a:endParaRPr lang="en-US" altLang="ja-JP" sz="2400" dirty="0" smtClean="0">
              <a:solidFill>
                <a:schemeClr val="bg1">
                  <a:lumMod val="50000"/>
                </a:schemeClr>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9</a:t>
            </a:fld>
            <a:endParaRPr lang="ja-JP" altLang="en-US" dirty="0"/>
          </a:p>
        </p:txBody>
      </p:sp>
      <mc:AlternateContent xmlns:mc="http://schemas.openxmlformats.org/markup-compatibility/2006" xmlns:a14="http://schemas.microsoft.com/office/drawing/2010/main">
        <mc:Choice Requires="a14">
          <p:sp>
            <p:nvSpPr>
              <p:cNvPr id="17" name="テキスト ボックス 16"/>
              <p:cNvSpPr txBox="1"/>
              <p:nvPr/>
            </p:nvSpPr>
            <p:spPr>
              <a:xfrm>
                <a:off x="47625" y="669071"/>
                <a:ext cx="1674242" cy="923394"/>
              </a:xfrm>
              <a:prstGeom prst="rect">
                <a:avLst/>
              </a:prstGeom>
              <a:noFill/>
              <a:ln>
                <a:solidFill>
                  <a:schemeClr val="tx1"/>
                </a:solidFill>
              </a:ln>
            </p:spPr>
            <p:txBody>
              <a:bodyPr wrap="square" rtlCol="0">
                <a:spAutoFit/>
              </a:bodyPr>
              <a:lstStyle/>
              <a:p>
                <a:pPr algn="ctr"/>
                <a:r>
                  <a:rPr lang="ja-JP" altLang="en-US" dirty="0" smtClean="0"/>
                  <a:t>カソード</a:t>
                </a:r>
                <a:r>
                  <a:rPr lang="en-US" altLang="ja-JP" dirty="0" smtClean="0"/>
                  <a:t/>
                </a:r>
                <a:br>
                  <a:rPr lang="en-US" altLang="ja-JP" dirty="0" smtClean="0"/>
                </a:br>
                <a:r>
                  <a:rPr lang="ja-JP" altLang="en-US" dirty="0" smtClean="0"/>
                  <a:t>電流密度</a:t>
                </a:r>
                <a:r>
                  <a:rPr lang="en-US" altLang="ja-JP" dirty="0" smtClean="0"/>
                  <a:t/>
                </a:r>
                <a:br>
                  <a:rPr lang="en-US" altLang="ja-JP" dirty="0" smtClean="0"/>
                </a:b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r>
                        <a:rPr kumimoji="1" lang="en-US" altLang="ja-JP" b="0" i="1" smtClean="0">
                          <a:latin typeface="Cambria Math" panose="02040503050406030204" pitchFamily="18" charset="0"/>
                        </a:rPr>
                        <m:t>=4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m:oMathPara>
                </a14:m>
                <a:endParaRPr kumimoji="1" lang="ja-JP" altLang="en-US" dirty="0" smtClean="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7625" y="669071"/>
                <a:ext cx="1674242" cy="923394"/>
              </a:xfrm>
              <a:prstGeom prst="rect">
                <a:avLst/>
              </a:prstGeom>
              <a:blipFill rotWithShape="0">
                <a:blip r:embed="rId2"/>
                <a:stretch>
                  <a:fillRect t="-3268" b="-5229"/>
                </a:stretch>
              </a:blipFill>
              <a:ln>
                <a:solidFill>
                  <a:schemeClr val="tx1"/>
                </a:solidFill>
              </a:ln>
            </p:spPr>
            <p:txBody>
              <a:bodyPr/>
              <a:lstStyle/>
              <a:p>
                <a:r>
                  <a:rPr lang="ja-JP" altLang="en-US">
                    <a:noFill/>
                  </a:rPr>
                  <a:t> </a:t>
                </a:r>
              </a:p>
            </p:txBody>
          </p:sp>
        </mc:Fallback>
      </mc:AlternateContent>
      <p:grpSp>
        <p:nvGrpSpPr>
          <p:cNvPr id="3" name="グループ化 2"/>
          <p:cNvGrpSpPr/>
          <p:nvPr/>
        </p:nvGrpSpPr>
        <p:grpSpPr>
          <a:xfrm>
            <a:off x="1721867" y="657226"/>
            <a:ext cx="5172114" cy="2832906"/>
            <a:chOff x="1444774" y="699078"/>
            <a:chExt cx="5482177" cy="3030836"/>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17109" t="11502" r="3540" b="13030"/>
            <a:stretch/>
          </p:blipFill>
          <p:spPr>
            <a:xfrm>
              <a:off x="1831406" y="699078"/>
              <a:ext cx="5095545" cy="2718256"/>
            </a:xfrm>
            <a:prstGeom prst="rect">
              <a:avLst/>
            </a:prstGeom>
          </p:spPr>
        </p:pic>
        <p:grpSp>
          <p:nvGrpSpPr>
            <p:cNvPr id="18" name="グループ化 17"/>
            <p:cNvGrpSpPr/>
            <p:nvPr/>
          </p:nvGrpSpPr>
          <p:grpSpPr>
            <a:xfrm>
              <a:off x="1444774" y="1369535"/>
              <a:ext cx="701236" cy="1599125"/>
              <a:chOff x="4714836" y="1471170"/>
              <a:chExt cx="803774" cy="1229846"/>
            </a:xfrm>
          </p:grpSpPr>
          <p:sp>
            <p:nvSpPr>
              <p:cNvPr id="19" name="テキスト ボックス 18"/>
              <p:cNvSpPr txBox="1"/>
              <p:nvPr/>
            </p:nvSpPr>
            <p:spPr>
              <a:xfrm>
                <a:off x="4847889" y="1471170"/>
                <a:ext cx="546578" cy="1191781"/>
              </a:xfrm>
              <a:prstGeom prst="rect">
                <a:avLst/>
              </a:prstGeom>
              <a:noFill/>
            </p:spPr>
            <p:txBody>
              <a:bodyPr vert="eaVert" wrap="square" rtlCol="0">
                <a:spAutoFit/>
              </a:bodyPr>
              <a:lstStyle/>
              <a:p>
                <a:r>
                  <a:rPr lang="ja-JP" altLang="en-US" b="1" dirty="0" smtClean="0"/>
                  <a:t>電源電圧，</a:t>
                </a:r>
                <a:endParaRPr kumimoji="1" lang="en-US" altLang="ja-JP" b="1" dirty="0" smtClean="0"/>
              </a:p>
            </p:txBody>
          </p:sp>
          <mc:AlternateContent xmlns:mc="http://schemas.openxmlformats.org/markup-compatibility/2006" xmlns:a14="http://schemas.microsoft.com/office/drawing/2010/main">
            <mc:Choice Requires="a14">
              <p:sp>
                <p:nvSpPr>
                  <p:cNvPr id="20" name="テキスト ボックス 19"/>
                  <p:cNvSpPr txBox="1"/>
                  <p:nvPr/>
                </p:nvSpPr>
                <p:spPr>
                  <a:xfrm>
                    <a:off x="4714836" y="2220346"/>
                    <a:ext cx="803774" cy="48067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𝝓</m:t>
                              </m:r>
                            </m:e>
                            <m:sub>
                              <m:r>
                                <a:rPr kumimoji="1" lang="en-US" altLang="ja-JP" sz="1600" b="1" i="0" smtClean="0">
                                  <a:latin typeface="Cambria Math" panose="02040503050406030204" pitchFamily="18" charset="0"/>
                                </a:rPr>
                                <m:t>𝐚𝐩𝐩</m:t>
                              </m:r>
                            </m:sub>
                          </m:sSub>
                        </m:oMath>
                      </m:oMathPara>
                    </a14:m>
                    <a:endParaRPr kumimoji="1" lang="en-US" altLang="ja-JP" sz="1600" b="1" dirty="0" smtClean="0"/>
                  </a:p>
                  <a:p>
                    <a:pPr algn="ctr"/>
                    <a:r>
                      <a:rPr lang="en-US" altLang="ja-JP" sz="1600" b="1" dirty="0"/>
                      <a:t>(</a:t>
                    </a:r>
                    <a14:m>
                      <m:oMath xmlns:m="http://schemas.openxmlformats.org/officeDocument/2006/math">
                        <m:r>
                          <a:rPr kumimoji="1" lang="en-US" altLang="ja-JP" sz="1600" b="1" i="0" smtClean="0">
                            <a:latin typeface="Cambria Math" panose="02040503050406030204" pitchFamily="18" charset="0"/>
                          </a:rPr>
                          <m:t>𝐕</m:t>
                        </m:r>
                      </m:oMath>
                    </a14:m>
                    <a:r>
                      <a:rPr kumimoji="1" lang="en-US" altLang="ja-JP" sz="1600" b="1" dirty="0" smtClean="0"/>
                      <a:t>)</a:t>
                    </a:r>
                    <a:endParaRPr kumimoji="1" lang="ja-JP" altLang="en-US" sz="1600" b="1"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714836" y="2220346"/>
                    <a:ext cx="803774" cy="480670"/>
                  </a:xfrm>
                  <a:prstGeom prst="rect">
                    <a:avLst/>
                  </a:prstGeom>
                  <a:blipFill rotWithShape="0">
                    <a:blip r:embed="rId4"/>
                    <a:stretch>
                      <a:fillRect b="-14583"/>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9" name="テキスト ボックス 28"/>
                <p:cNvSpPr txBox="1"/>
                <p:nvPr/>
              </p:nvSpPr>
              <p:spPr>
                <a:xfrm>
                  <a:off x="3985603" y="3334777"/>
                  <a:ext cx="1272967" cy="395137"/>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a:t>
                  </a:r>
                  <a:r>
                    <a:rPr lang="en-US" altLang="ja-JP" b="1" dirty="0" smtClean="0">
                      <a:latin typeface="Cambria Math" panose="02040503050406030204" pitchFamily="18" charset="0"/>
                      <a:ea typeface="Cambria Math" panose="02040503050406030204" pitchFamily="18" charset="0"/>
                    </a:rPr>
                    <a:t>(s)</a:t>
                  </a:r>
                  <a:endParaRPr kumimoji="1" lang="ja-JP" altLang="en-US" b="1"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985603" y="3334777"/>
                  <a:ext cx="1272967" cy="395137"/>
                </a:xfrm>
                <a:prstGeom prst="rect">
                  <a:avLst/>
                </a:prstGeom>
                <a:blipFill rotWithShape="0">
                  <a:blip r:embed="rId5"/>
                  <a:stretch>
                    <a:fillRect l="-4569" t="-13115" r="-4569" b="-24590"/>
                  </a:stretch>
                </a:blipFill>
              </p:spPr>
              <p:txBody>
                <a:bodyPr/>
                <a:lstStyle/>
                <a:p>
                  <a:r>
                    <a:rPr lang="ja-JP" altLang="en-US">
                      <a:noFill/>
                    </a:rPr>
                    <a:t> </a:t>
                  </a:r>
                </a:p>
              </p:txBody>
            </p:sp>
          </mc:Fallback>
        </mc:AlternateContent>
      </p:grpSp>
      <p:sp>
        <p:nvSpPr>
          <p:cNvPr id="6" name="テキスト ボックス 5"/>
          <p:cNvSpPr txBox="1"/>
          <p:nvPr/>
        </p:nvSpPr>
        <p:spPr>
          <a:xfrm>
            <a:off x="1310012" y="5353484"/>
            <a:ext cx="6510117" cy="461665"/>
          </a:xfrm>
          <a:prstGeom prst="rect">
            <a:avLst/>
          </a:prstGeom>
          <a:solidFill>
            <a:schemeClr val="accent1"/>
          </a:solidFill>
        </p:spPr>
        <p:txBody>
          <a:bodyPr wrap="none" rtlCol="0">
            <a:spAutoFit/>
          </a:bodyPr>
          <a:lstStyle/>
          <a:p>
            <a:pPr algn="ctr"/>
            <a:r>
              <a:rPr kumimoji="1" lang="ja-JP" altLang="en-US" sz="2400" dirty="0" smtClean="0"/>
              <a:t>膜厚はゼロだが「</a:t>
            </a:r>
            <a:r>
              <a:rPr kumimoji="1" lang="ja-JP" altLang="en-US" sz="2400" dirty="0" smtClean="0">
                <a:solidFill>
                  <a:srgbClr val="C00000"/>
                </a:solidFill>
              </a:rPr>
              <a:t>濁り</a:t>
            </a:r>
            <a:r>
              <a:rPr kumimoji="1" lang="ja-JP" altLang="en-US" sz="2400" dirty="0" smtClean="0"/>
              <a:t>」が電気抵抗を持っている．</a:t>
            </a:r>
            <a:endParaRPr kumimoji="1" lang="ja-JP" altLang="en-US" sz="2400" dirty="0"/>
          </a:p>
        </p:txBody>
      </p:sp>
      <p:sp>
        <p:nvSpPr>
          <p:cNvPr id="7" name="右矢印 6"/>
          <p:cNvSpPr/>
          <p:nvPr/>
        </p:nvSpPr>
        <p:spPr>
          <a:xfrm>
            <a:off x="350390" y="5390150"/>
            <a:ext cx="907901" cy="39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20129" y="5353483"/>
            <a:ext cx="1010213" cy="461665"/>
          </a:xfrm>
          <a:prstGeom prst="rect">
            <a:avLst/>
          </a:prstGeom>
          <a:solidFill>
            <a:schemeClr val="tx1"/>
          </a:solidFill>
        </p:spPr>
        <p:txBody>
          <a:bodyPr wrap="none" rtlCol="0">
            <a:spAutoFit/>
          </a:bodyPr>
          <a:lstStyle/>
          <a:p>
            <a:r>
              <a:rPr lang="ja-JP" altLang="en-US" sz="2400" dirty="0">
                <a:solidFill>
                  <a:schemeClr val="bg1"/>
                </a:solidFill>
              </a:rPr>
              <a:t>知見</a:t>
            </a:r>
            <a:r>
              <a:rPr lang="ja-JP" altLang="en-US" sz="2400" dirty="0" smtClean="0">
                <a:solidFill>
                  <a:schemeClr val="bg1"/>
                </a:solidFill>
              </a:rPr>
              <a:t>１</a:t>
            </a:r>
            <a:endParaRPr kumimoji="1" lang="ja-JP" altLang="en-US" sz="2400" dirty="0">
              <a:solidFill>
                <a:schemeClr val="bg1"/>
              </a:solidFill>
            </a:endParaRPr>
          </a:p>
        </p:txBody>
      </p:sp>
      <mc:AlternateContent xmlns:mc="http://schemas.openxmlformats.org/markup-compatibility/2006" xmlns:a14="http://schemas.microsoft.com/office/drawing/2010/main">
        <mc:Choice Requires="a14">
          <p:sp>
            <p:nvSpPr>
              <p:cNvPr id="15" name="テキスト ボックス 14"/>
              <p:cNvSpPr txBox="1"/>
              <p:nvPr/>
            </p:nvSpPr>
            <p:spPr>
              <a:xfrm>
                <a:off x="625306" y="5868333"/>
                <a:ext cx="7879529" cy="469809"/>
              </a:xfrm>
              <a:prstGeom prst="rect">
                <a:avLst/>
              </a:prstGeom>
              <a:solidFill>
                <a:schemeClr val="accent2">
                  <a:lumMod val="20000"/>
                  <a:lumOff val="80000"/>
                </a:schemeClr>
              </a:solidFill>
            </p:spPr>
            <p:txBody>
              <a:bodyPr wrap="none" rtlCol="0">
                <a:spAutoFit/>
              </a:bodyPr>
              <a:lstStyle/>
              <a:p>
                <a:pPr algn="ctr"/>
                <a:r>
                  <a:rPr lang="ja-JP" altLang="en-US" sz="2400" dirty="0" smtClean="0">
                    <a:solidFill>
                      <a:srgbClr val="C00000"/>
                    </a:solidFill>
                  </a:rPr>
                  <a:t>濁り</a:t>
                </a:r>
                <a:r>
                  <a:rPr lang="ja-JP" altLang="en-US" sz="2400" dirty="0" smtClean="0">
                    <a:solidFill>
                      <a:schemeClr val="tx1"/>
                    </a:solidFill>
                  </a:rPr>
                  <a:t>を含めた膜厚として</a:t>
                </a:r>
                <a:r>
                  <a:rPr lang="ja-JP" altLang="en-US" sz="2400" dirty="0" smtClean="0">
                    <a:solidFill>
                      <a:srgbClr val="0000FF"/>
                    </a:solidFill>
                  </a:rPr>
                  <a:t>仮想膜厚 </a:t>
                </a:r>
                <a14:m>
                  <m:oMath xmlns:m="http://schemas.openxmlformats.org/officeDocument/2006/math">
                    <m:acc>
                      <m:accPr>
                        <m:chr m:val="̅"/>
                        <m:ctrlPr>
                          <a:rPr lang="en-US" altLang="ja-JP" sz="2400" b="0" i="1" smtClean="0">
                            <a:solidFill>
                              <a:srgbClr val="0000FF"/>
                            </a:solidFill>
                            <a:latin typeface="Cambria Math" panose="02040503050406030204" pitchFamily="18" charset="0"/>
                          </a:rPr>
                        </m:ctrlPr>
                      </m:accPr>
                      <m:e>
                        <m:r>
                          <a:rPr lang="en-US" altLang="ja-JP" sz="2400" b="0" i="1" smtClean="0">
                            <a:solidFill>
                              <a:srgbClr val="0000FF"/>
                            </a:solidFill>
                            <a:latin typeface="Cambria Math" panose="02040503050406030204" pitchFamily="18" charset="0"/>
                          </a:rPr>
                          <m:t>h</m:t>
                        </m:r>
                      </m:e>
                    </m:acc>
                  </m:oMath>
                </a14:m>
                <a:r>
                  <a:rPr kumimoji="1" lang="ja-JP" altLang="en-US" sz="2400" dirty="0" smtClean="0">
                    <a:solidFill>
                      <a:schemeClr val="tx1"/>
                    </a:solidFill>
                  </a:rPr>
                  <a:t> を導入す</a:t>
                </a:r>
                <a:r>
                  <a:rPr lang="ja-JP" altLang="en-US" sz="2400" dirty="0" smtClean="0"/>
                  <a:t>れば良さそう．</a:t>
                </a:r>
                <a:endParaRPr kumimoji="1" lang="ja-JP" altLang="en-US" sz="2400" dirty="0">
                  <a:solidFill>
                    <a:schemeClr val="tx1"/>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25306" y="5868333"/>
                <a:ext cx="7879529" cy="469809"/>
              </a:xfrm>
              <a:prstGeom prst="rect">
                <a:avLst/>
              </a:prstGeom>
              <a:blipFill rotWithShape="0">
                <a:blip r:embed="rId7"/>
                <a:stretch>
                  <a:fillRect l="-697" t="-12987" r="-697" b="-246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98699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1">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a1" id="{97ADE57E-AE33-49EC-9BE7-545271945B7C}" vid="{DCB39B60-F525-40AC-91E8-E87D2EBC505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1727</TotalTime>
  <Words>2340</Words>
  <Application>Microsoft Office PowerPoint</Application>
  <PresentationFormat>画面に合わせる (4:3)</PresentationFormat>
  <Paragraphs>615</Paragraphs>
  <Slides>34</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ＭＳ Ｐゴシック</vt:lpstr>
      <vt:lpstr>ＭＳ Ｐゴシック</vt:lpstr>
      <vt:lpstr>Arial</vt:lpstr>
      <vt:lpstr>Calibri</vt:lpstr>
      <vt:lpstr>Cambria Math</vt:lpstr>
      <vt:lpstr>Wingdings</vt:lpstr>
      <vt:lpstr>thema1</vt:lpstr>
      <vt:lpstr>電着塗装シミュレーションにおける 濁りの電気抵抗を考慮した 塗膜抵抗モデル</vt:lpstr>
      <vt:lpstr>研究背景</vt:lpstr>
      <vt:lpstr>電着塗装シミュレーションの概要</vt:lpstr>
      <vt:lpstr>主要な数理モデル</vt:lpstr>
      <vt:lpstr>研究目的</vt:lpstr>
      <vt:lpstr>PowerPoint プレゼンテーション</vt:lpstr>
      <vt:lpstr>実験１：定電圧実験</vt:lpstr>
      <vt:lpstr>実験２：定電流実験</vt:lpstr>
      <vt:lpstr>弱い電流での定電流実験結果</vt:lpstr>
      <vt:lpstr>定電圧／定電流での膜厚成長速度の比較</vt:lpstr>
      <vt:lpstr>履歴依存性が生じる要因</vt:lpstr>
      <vt:lpstr>本研究の塗膜析出メカニズム概略</vt:lpstr>
      <vt:lpstr>本研究の塗膜析出メカニズム概略</vt:lpstr>
      <vt:lpstr>本研究の塗膜析出メカニズム概略</vt:lpstr>
      <vt:lpstr>PowerPoint プレゼンテーション</vt:lpstr>
      <vt:lpstr>提案する塗膜抵抗モデル</vt:lpstr>
      <vt:lpstr>提案する塗膜抵抗モデル</vt:lpstr>
      <vt:lpstr>提案する塗膜析出モデル</vt:lpstr>
      <vt:lpstr>提案する塗膜析出モデル</vt:lpstr>
      <vt:lpstr>提案する塗膜析出モデル</vt:lpstr>
      <vt:lpstr>提案する塗膜析出モデル</vt:lpstr>
      <vt:lpstr>提案する塗膜析出モデル</vt:lpstr>
      <vt:lpstr>提案する塗膜析出モデル</vt:lpstr>
      <vt:lpstr>PowerPoint プレゼンテーション</vt:lpstr>
      <vt:lpstr>検証（概要）</vt:lpstr>
      <vt:lpstr>検証（概要）</vt:lpstr>
      <vt:lpstr>定電圧実験の膜厚時刻暦</vt:lpstr>
      <vt:lpstr>定電圧実験のカソード電流密度時刻暦</vt:lpstr>
      <vt:lpstr>定電圧実験のカソード電流密度時刻暦</vt:lpstr>
      <vt:lpstr>定電流実験の膜厚時刻暦</vt:lpstr>
      <vt:lpstr>定電流実験の電源電圧時刻暦</vt:lpstr>
      <vt:lpstr>定電流実験の電源電圧時刻暦</vt:lpstr>
      <vt:lpstr>PowerPoint プレゼンテーション</vt:lpstr>
      <vt:lpstr>まとめ</vt:lpstr>
    </vt:vector>
  </TitlesOfParts>
  <Company>東京工業大学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ashimura</dc:creator>
  <cp:lastModifiedBy>yuki</cp:lastModifiedBy>
  <cp:revision>199</cp:revision>
  <dcterms:created xsi:type="dcterms:W3CDTF">2016-02-24T08:22:44Z</dcterms:created>
  <dcterms:modified xsi:type="dcterms:W3CDTF">2016-04-26T10:23:55Z</dcterms:modified>
</cp:coreProperties>
</file>