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0"/>
  </p:notesMasterIdLst>
  <p:sldIdLst>
    <p:sldId id="257" r:id="rId3"/>
    <p:sldId id="344" r:id="rId4"/>
    <p:sldId id="334" r:id="rId5"/>
    <p:sldId id="335" r:id="rId6"/>
    <p:sldId id="345" r:id="rId7"/>
    <p:sldId id="320" r:id="rId8"/>
    <p:sldId id="272" r:id="rId9"/>
    <p:sldId id="305" r:id="rId10"/>
    <p:sldId id="327" r:id="rId11"/>
    <p:sldId id="346" r:id="rId12"/>
    <p:sldId id="337" r:id="rId13"/>
    <p:sldId id="338" r:id="rId14"/>
    <p:sldId id="324" r:id="rId15"/>
    <p:sldId id="339" r:id="rId16"/>
    <p:sldId id="342" r:id="rId17"/>
    <p:sldId id="340" r:id="rId18"/>
    <p:sldId id="326" r:id="rId19"/>
    <p:sldId id="325" r:id="rId20"/>
    <p:sldId id="298" r:id="rId21"/>
    <p:sldId id="331" r:id="rId22"/>
    <p:sldId id="313" r:id="rId23"/>
    <p:sldId id="310" r:id="rId24"/>
    <p:sldId id="299" r:id="rId25"/>
    <p:sldId id="311" r:id="rId26"/>
    <p:sldId id="332" r:id="rId27"/>
    <p:sldId id="309" r:id="rId28"/>
    <p:sldId id="347" r:id="rId29"/>
  </p:sldIdLst>
  <p:sldSz cx="9144000" cy="6858000" type="screen4x3"/>
  <p:notesSz cx="6742113" cy="9872663"/>
  <p:custDataLst>
    <p:tags r:id="rId31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00CC00"/>
    <a:srgbClr val="404040"/>
    <a:srgbClr val="808080"/>
    <a:srgbClr val="FF000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80050-D394-4B1F-9C1A-366786B56B42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BD855-36DA-4218-B3ED-4B256DDE57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70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94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57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94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54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51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986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597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42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65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530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87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097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726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92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757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598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683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888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095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40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46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9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80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20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21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26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BD855-36DA-4218-B3ED-4B256DDE57F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27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5900" y="623888"/>
            <a:ext cx="4387850" cy="575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6150" y="623888"/>
            <a:ext cx="4387850" cy="575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33488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429000"/>
            <a:ext cx="8229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grpSp>
        <p:nvGrpSpPr>
          <p:cNvPr id="1035" name="Group 11"/>
          <p:cNvGrpSpPr>
            <a:grpSpLocks/>
          </p:cNvGrpSpPr>
          <p:nvPr userDrawn="1"/>
        </p:nvGrpSpPr>
        <p:grpSpPr bwMode="auto">
          <a:xfrm>
            <a:off x="0" y="6397625"/>
            <a:ext cx="9144000" cy="460375"/>
            <a:chOff x="0" y="4030"/>
            <a:chExt cx="5760" cy="290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4030"/>
              <a:ext cx="5760" cy="290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2448" y="4061"/>
              <a:ext cx="893" cy="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ja-JP" altLang="en-US" sz="1200" dirty="0">
                  <a:solidFill>
                    <a:srgbClr val="CCCCFF"/>
                  </a:solidFill>
                </a:rPr>
                <a:t>計算工学講演会</a:t>
              </a:r>
              <a:r>
                <a:rPr kumimoji="0" lang="en-US" altLang="ja-JP" sz="1200" dirty="0">
                  <a:solidFill>
                    <a:srgbClr val="CCCCFF"/>
                  </a:solidFill>
                </a:rPr>
                <a:t>2010</a:t>
              </a:r>
              <a:endParaRPr kumimoji="0" lang="en-GB" altLang="ja-JP" sz="1200" dirty="0">
                <a:solidFill>
                  <a:srgbClr val="CCCCFF"/>
                </a:solidFill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 userDrawn="1"/>
          </p:nvSpPr>
          <p:spPr bwMode="auto">
            <a:xfrm>
              <a:off x="2316" y="4186"/>
              <a:ext cx="1113" cy="1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GB" altLang="ja-JP" sz="1400">
                  <a:solidFill>
                    <a:srgbClr val="CCCCFF"/>
                  </a:solidFill>
                </a:rPr>
                <a:t>P.</a:t>
              </a:r>
              <a:fld id="{0072BC67-A949-4458-A5B3-5D3726F6EC8D}" type="slidenum">
                <a:rPr kumimoji="0" lang="en-GB" altLang="ja-JP" sz="1400">
                  <a:solidFill>
                    <a:srgbClr val="CCCCFF"/>
                  </a:solidFill>
                </a:rPr>
                <a:pPr algn="ctr" defTabSz="4572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t>‹#›</a:t>
              </a:fld>
              <a:endParaRPr kumimoji="0" lang="en-GB" altLang="ja-JP" sz="1400">
                <a:solidFill>
                  <a:srgbClr val="CCCCFF"/>
                </a:solidFill>
              </a:endParaRPr>
            </a:p>
          </p:txBody>
        </p:sp>
        <p:pic>
          <p:nvPicPr>
            <p:cNvPr id="1039" name="Picture 15" descr="ロゴのみ"/>
            <p:cNvPicPr>
              <a:picLocks noChangeArrowheads="1"/>
            </p:cNvPicPr>
            <p:nvPr userDrawn="1"/>
          </p:nvPicPr>
          <p:blipFill>
            <a:blip r:embed="rId3" cstate="print"/>
            <a:srcRect t="20924" b="20924"/>
            <a:stretch>
              <a:fillRect/>
            </a:stretch>
          </p:blipFill>
          <p:spPr bwMode="auto">
            <a:xfrm>
              <a:off x="4536" y="4065"/>
              <a:ext cx="105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 descr="logo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4065"/>
              <a:ext cx="1059" cy="227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Arial" charset="0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36513"/>
            <a:ext cx="89281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623888"/>
            <a:ext cx="89281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2066" name="Group 18"/>
          <p:cNvGrpSpPr>
            <a:grpSpLocks/>
          </p:cNvGrpSpPr>
          <p:nvPr userDrawn="1"/>
        </p:nvGrpSpPr>
        <p:grpSpPr bwMode="auto">
          <a:xfrm>
            <a:off x="0" y="6397625"/>
            <a:ext cx="9144000" cy="460375"/>
            <a:chOff x="0" y="4030"/>
            <a:chExt cx="5760" cy="290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auto">
            <a:xfrm flipV="1">
              <a:off x="0" y="4030"/>
              <a:ext cx="5760" cy="290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1" name="Text Box 9"/>
            <p:cNvSpPr txBox="1">
              <a:spLocks noChangeArrowheads="1"/>
            </p:cNvSpPr>
            <p:nvPr userDrawn="1"/>
          </p:nvSpPr>
          <p:spPr bwMode="auto">
            <a:xfrm>
              <a:off x="2448" y="4061"/>
              <a:ext cx="893" cy="1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ja-JP" altLang="en-US" sz="1200" dirty="0">
                  <a:solidFill>
                    <a:srgbClr val="CCCCFF"/>
                  </a:solidFill>
                </a:rPr>
                <a:t>計算工学講演会</a:t>
              </a:r>
              <a:r>
                <a:rPr kumimoji="0" lang="en-US" altLang="ja-JP" sz="1200" dirty="0">
                  <a:solidFill>
                    <a:srgbClr val="CCCCFF"/>
                  </a:solidFill>
                </a:rPr>
                <a:t>2010</a:t>
              </a:r>
              <a:endParaRPr kumimoji="0" lang="en-GB" altLang="ja-JP" sz="1200" dirty="0">
                <a:solidFill>
                  <a:srgbClr val="CCCCFF"/>
                </a:solidFill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 userDrawn="1"/>
          </p:nvSpPr>
          <p:spPr bwMode="auto">
            <a:xfrm>
              <a:off x="2316" y="4186"/>
              <a:ext cx="1113" cy="1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ctr" defTabSz="4572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en-GB" altLang="ja-JP" sz="1400">
                  <a:solidFill>
                    <a:srgbClr val="CCCCFF"/>
                  </a:solidFill>
                </a:rPr>
                <a:t>P.</a:t>
              </a:r>
              <a:fld id="{F0D3495F-C93A-48F0-9DE7-77E87DE10565}" type="slidenum">
                <a:rPr kumimoji="0" lang="en-GB" altLang="ja-JP" sz="1400">
                  <a:solidFill>
                    <a:srgbClr val="CCCCFF"/>
                  </a:solidFill>
                </a:rPr>
                <a:pPr algn="ctr" defTabSz="4572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t>‹#›</a:t>
              </a:fld>
              <a:endParaRPr kumimoji="0" lang="en-GB" altLang="ja-JP" sz="1400">
                <a:solidFill>
                  <a:srgbClr val="CCCCFF"/>
                </a:solidFill>
              </a:endParaRPr>
            </a:p>
          </p:txBody>
        </p:sp>
        <p:pic>
          <p:nvPicPr>
            <p:cNvPr id="2063" name="Picture 15" descr="ロゴのみ"/>
            <p:cNvPicPr>
              <a:picLocks noChangeArrowheads="1"/>
            </p:cNvPicPr>
            <p:nvPr userDrawn="1"/>
          </p:nvPicPr>
          <p:blipFill>
            <a:blip r:embed="rId6" cstate="print"/>
            <a:srcRect t="20924" b="20924"/>
            <a:stretch>
              <a:fillRect/>
            </a:stretch>
          </p:blipFill>
          <p:spPr bwMode="auto">
            <a:xfrm>
              <a:off x="4536" y="4065"/>
              <a:ext cx="105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7" descr="logo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" y="4065"/>
              <a:ext cx="1059" cy="227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8" r:id="rId3"/>
    <p:sldLayoutId id="214748366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u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\\VBOXSVR\share\jsces2010\slides\large_patch3-tria-irregular-Exx.avi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\\VBOXSVR\share\jsces2010\slides\large_patch-tria-irregular.avi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FEM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\\vboxsrv\share\MMDConf2010-slide\viscoelastic_beam-abaqus.avi" TargetMode="External"/><Relationship Id="rId1" Type="http://schemas.openxmlformats.org/officeDocument/2006/relationships/video" Target="file:///\\vboxsrv\share\MMDConf2010-slide\viscoelastic_beam-proposed.avi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VBOXSVR\share\jsces2010\slides\viscoelastic_press-triaB-abaqus.avi" TargetMode="Externa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VBOXSVR\share\jsces2010\slides\press-triaB-2010_03_13.avi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dirty="0"/>
              <a:t>浮動</a:t>
            </a:r>
            <a:r>
              <a:rPr lang="ja-JP" altLang="en-US" sz="2800" b="0" strike="dblStrike" dirty="0">
                <a:solidFill>
                  <a:schemeClr val="tx1"/>
                </a:solidFill>
              </a:rPr>
              <a:t>評価点</a:t>
            </a:r>
            <a:r>
              <a:rPr lang="ja-JP" altLang="en-US" sz="3600" dirty="0"/>
              <a:t>応力点積分による</a:t>
            </a:r>
            <a:br>
              <a:rPr lang="en-US" altLang="ja-JP" sz="3600" dirty="0"/>
            </a:br>
            <a:r>
              <a:rPr lang="ja-JP" altLang="en-US" sz="3600" dirty="0"/>
              <a:t>大変形解析のための</a:t>
            </a:r>
            <a:br>
              <a:rPr lang="en-US" altLang="ja-JP" sz="3600" dirty="0"/>
            </a:br>
            <a:r>
              <a:rPr lang="ja-JP" altLang="en-US" sz="3600" dirty="0"/>
              <a:t>メッシュフリー法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5" y="4154488"/>
            <a:ext cx="6769100" cy="1000274"/>
          </a:xfr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ja-JP" altLang="en-US" b="1" u="sng" dirty="0"/>
              <a:t>大西 有希</a:t>
            </a:r>
            <a:r>
              <a:rPr lang="ja-JP" altLang="en-US" dirty="0"/>
              <a:t>　　天谷 賢治</a:t>
            </a:r>
            <a:endParaRPr lang="en-GB" altLang="ja-JP" dirty="0"/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ja-JP" altLang="en-US" sz="2800" dirty="0">
                <a:ea typeface="MS Gothic" pitchFamily="49" charset="-128"/>
              </a:rPr>
              <a:t>東京工業大学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積分補正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積分補正</a:t>
            </a:r>
            <a:r>
              <a:rPr lang="en-US" altLang="ja-JP" dirty="0"/>
              <a:t>(Integration Correction)</a:t>
            </a:r>
          </a:p>
          <a:p>
            <a:pPr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Divergence-free</a:t>
            </a:r>
            <a:r>
              <a:rPr lang="ja-JP" altLang="en-US" sz="2800" dirty="0">
                <a:solidFill>
                  <a:srgbClr val="FF0000"/>
                </a:solidFill>
              </a:rPr>
              <a:t>条件</a:t>
            </a:r>
            <a:r>
              <a:rPr lang="ja-JP" altLang="en-US" sz="2800" dirty="0"/>
              <a:t>を満たすように </a:t>
            </a:r>
            <a:r>
              <a:rPr lang="en-US" altLang="ja-JP" sz="2800" i="1" dirty="0">
                <a:latin typeface="Symbol" pitchFamily="18" charset="2"/>
              </a:rPr>
              <a:t>y</a:t>
            </a:r>
            <a:r>
              <a:rPr lang="ja-JP" altLang="en-US" sz="2800" dirty="0"/>
              <a:t> を補正．</a:t>
            </a:r>
            <a:endParaRPr lang="en-US" altLang="ja-JP" sz="2800" dirty="0"/>
          </a:p>
          <a:p>
            <a:pPr>
              <a:buNone/>
            </a:pPr>
            <a:r>
              <a:rPr lang="ja-JP" altLang="en-US" sz="2800" dirty="0"/>
              <a:t>ただし，</a:t>
            </a:r>
            <a:r>
              <a:rPr lang="en-US" altLang="ja-JP" sz="2800" dirty="0">
                <a:solidFill>
                  <a:srgbClr val="008000"/>
                </a:solidFill>
              </a:rPr>
              <a:t>Partition of Unity</a:t>
            </a:r>
            <a:r>
              <a:rPr lang="ja-JP" altLang="en-US" sz="2800" dirty="0"/>
              <a:t>は崩したくない．</a:t>
            </a:r>
            <a:endParaRPr lang="en-US" altLang="ja-JP" sz="2800" dirty="0"/>
          </a:p>
          <a:p>
            <a:pPr>
              <a:buNone/>
            </a:pPr>
            <a:endParaRPr lang="en-US" altLang="ja-JP" dirty="0">
              <a:latin typeface="Symbol" pitchFamily="18" charset="2"/>
            </a:endParaRPr>
          </a:p>
          <a:p>
            <a:pPr>
              <a:buNone/>
            </a:pPr>
            <a:endParaRPr lang="en-US" altLang="ja-JP" dirty="0">
              <a:latin typeface="Symbol" pitchFamily="18" charset="2"/>
            </a:endParaRPr>
          </a:p>
          <a:p>
            <a:pPr algn="ctr">
              <a:buNone/>
            </a:pPr>
            <a:endParaRPr lang="en-US" altLang="ja-JP" dirty="0">
              <a:latin typeface="Symbol" pitchFamily="18" charset="2"/>
            </a:endParaRPr>
          </a:p>
          <a:p>
            <a:pPr algn="ctr">
              <a:buNone/>
            </a:pPr>
            <a:r>
              <a:rPr lang="ja-JP" altLang="en-US" sz="2800" dirty="0">
                <a:latin typeface="Symbol" pitchFamily="18" charset="2"/>
              </a:rPr>
              <a:t>上式を条件式に代入</a:t>
            </a:r>
            <a:endParaRPr lang="en-US" altLang="ja-JP" sz="2800" dirty="0">
              <a:latin typeface="Symbol" pitchFamily="18" charset="2"/>
            </a:endParaRPr>
          </a:p>
          <a:p>
            <a:pPr algn="ctr">
              <a:buNone/>
            </a:pPr>
            <a:endParaRPr lang="en-US" altLang="ja-JP" sz="2800" dirty="0">
              <a:latin typeface="Symbol" pitchFamily="18" charset="2"/>
            </a:endParaRPr>
          </a:p>
          <a:p>
            <a:pPr algn="ctr">
              <a:buNone/>
            </a:pPr>
            <a:r>
              <a:rPr lang="en-US" altLang="ja-JP" sz="2800" i="1" dirty="0">
                <a:latin typeface="Symbol" pitchFamily="18" charset="2"/>
              </a:rPr>
              <a:t>g</a:t>
            </a:r>
            <a:r>
              <a:rPr lang="ja-JP" altLang="en-US" sz="2800" dirty="0">
                <a:latin typeface="Symbol" pitchFamily="18" charset="2"/>
              </a:rPr>
              <a:t>を未知ベクトルとする連立一次方程式</a:t>
            </a:r>
            <a:br>
              <a:rPr lang="en-US" altLang="ja-JP" sz="2800" dirty="0">
                <a:latin typeface="Symbol" pitchFamily="18" charset="2"/>
              </a:rPr>
            </a:br>
            <a:r>
              <a:rPr lang="ja-JP" altLang="en-US" sz="2800" dirty="0">
                <a:latin typeface="Symbol" pitchFamily="18" charset="2"/>
              </a:rPr>
              <a:t>「節点数＜応力点数」なので劣決定問題</a:t>
            </a:r>
            <a:endParaRPr lang="en-US" altLang="ja-JP" sz="2800" dirty="0">
              <a:latin typeface="Symbol" pitchFamily="18" charset="2"/>
            </a:endParaRPr>
          </a:p>
          <a:p>
            <a:pPr algn="ctr">
              <a:buNone/>
            </a:pPr>
            <a:r>
              <a:rPr lang="ja-JP" altLang="en-US" sz="2800" dirty="0">
                <a:latin typeface="Symbol" pitchFamily="18" charset="2"/>
              </a:rPr>
              <a:t>（今のところ最小ノルム解を使用）</a:t>
            </a:r>
            <a:br>
              <a:rPr lang="en-US" altLang="ja-JP" dirty="0">
                <a:latin typeface="Symbol" pitchFamily="18" charset="2"/>
              </a:rPr>
            </a:br>
            <a:endParaRPr lang="en-US" altLang="ja-JP" dirty="0">
              <a:latin typeface="Symbol" pitchFamily="18" charset="2"/>
            </a:endParaRPr>
          </a:p>
          <a:p>
            <a:pPr>
              <a:buNone/>
            </a:pPr>
            <a:endParaRPr lang="en-US" altLang="ja-JP" dirty="0">
              <a:latin typeface="Symbol" pitchFamily="18" charset="2"/>
            </a:endParaRP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ja-JP" altLang="en-US" dirty="0"/>
          </a:p>
          <a:p>
            <a:pPr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 descr="integration_corr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7712" y="2330199"/>
            <a:ext cx="4981575" cy="933450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25616" y="3272110"/>
            <a:ext cx="152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latin typeface="Symbol" pitchFamily="18" charset="2"/>
              </a:rPr>
              <a:t>g </a:t>
            </a:r>
            <a:r>
              <a:rPr lang="en-US" altLang="ja-JP" sz="2000" dirty="0"/>
              <a:t>: </a:t>
            </a:r>
            <a:r>
              <a:rPr lang="ja-JP" altLang="en-US" sz="2000" dirty="0"/>
              <a:t>補正係数</a:t>
            </a:r>
            <a:endParaRPr lang="en-US" altLang="ja-JP" sz="2000" dirty="0"/>
          </a:p>
        </p:txBody>
      </p:sp>
      <p:sp>
        <p:nvSpPr>
          <p:cNvPr id="6" name="下矢印 5"/>
          <p:cNvSpPr/>
          <p:nvPr/>
        </p:nvSpPr>
        <p:spPr>
          <a:xfrm>
            <a:off x="4419600" y="4495800"/>
            <a:ext cx="4191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浮動応力点積分（準陰的時間発展）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Start of time increment loop</a:t>
            </a:r>
          </a:p>
          <a:p>
            <a:pPr lvl="1">
              <a:buClr>
                <a:schemeClr val="tx1"/>
              </a:buClr>
            </a:pPr>
            <a:endParaRPr lang="ja-JP" altLang="en-US" dirty="0">
              <a:solidFill>
                <a:srgbClr val="FF0000"/>
              </a:solidFill>
            </a:endParaRPr>
          </a:p>
          <a:p>
            <a:pPr lvl="1">
              <a:buClr>
                <a:schemeClr val="tx1"/>
              </a:buClr>
            </a:pPr>
            <a:endParaRPr lang="en-US" altLang="ja-JP" dirty="0">
              <a:solidFill>
                <a:srgbClr val="0000FF"/>
              </a:solidFill>
            </a:endParaRPr>
          </a:p>
          <a:p>
            <a:pPr lvl="1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Start of Newton-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Raphson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loop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en-US" altLang="ja-JP" dirty="0"/>
              <a:t>update support, </a:t>
            </a:r>
            <a:r>
              <a:rPr lang="en-US" altLang="ja-JP" i="1" dirty="0"/>
              <a:t>w</a:t>
            </a:r>
            <a:r>
              <a:rPr lang="en-US" altLang="ja-JP" dirty="0"/>
              <a:t>, </a:t>
            </a:r>
            <a:r>
              <a:rPr lang="en-US" altLang="ja-JP" i="1" dirty="0">
                <a:latin typeface="Symbol" pitchFamily="18" charset="2"/>
              </a:rPr>
              <a:t>f</a:t>
            </a:r>
            <a:r>
              <a:rPr lang="en-US" altLang="ja-JP" dirty="0"/>
              <a:t>, </a:t>
            </a:r>
            <a:r>
              <a:rPr lang="en-US" altLang="ja-JP" i="1" dirty="0">
                <a:latin typeface="Symbol" pitchFamily="18" charset="2"/>
              </a:rPr>
              <a:t>g</a:t>
            </a:r>
            <a:r>
              <a:rPr lang="en-US" altLang="ja-JP" dirty="0"/>
              <a:t>, etc.</a:t>
            </a:r>
          </a:p>
          <a:p>
            <a:pPr lvl="2"/>
            <a:r>
              <a:rPr lang="en-US" altLang="ja-JP" dirty="0"/>
              <a:t>calc </a:t>
            </a:r>
            <a:r>
              <a:rPr lang="en-US" altLang="ja-JP" b="1" i="1" dirty="0"/>
              <a:t>f </a:t>
            </a:r>
            <a:r>
              <a:rPr lang="en-US" altLang="ja-JP" baseline="30000" dirty="0"/>
              <a:t>int.</a:t>
            </a:r>
            <a:r>
              <a:rPr lang="en-US" altLang="ja-JP" dirty="0"/>
              <a:t> and </a:t>
            </a:r>
            <a:r>
              <a:rPr lang="en-US" altLang="ja-JP" b="1" i="1" dirty="0"/>
              <a:t>K</a:t>
            </a:r>
            <a:endParaRPr lang="ja-JP" altLang="en-US" b="1" i="1" dirty="0"/>
          </a:p>
          <a:p>
            <a:pPr lvl="2"/>
            <a:r>
              <a:rPr lang="en-US" altLang="ja-JP" dirty="0"/>
              <a:t>calc </a:t>
            </a:r>
            <a:r>
              <a:rPr lang="en-US" altLang="ja-JP" b="1" i="1" dirty="0"/>
              <a:t>r</a:t>
            </a:r>
            <a:r>
              <a:rPr lang="en-US" altLang="ja-JP" dirty="0"/>
              <a:t> = </a:t>
            </a:r>
            <a:r>
              <a:rPr lang="en-US" altLang="ja-JP" b="1" i="1" dirty="0"/>
              <a:t>f </a:t>
            </a:r>
            <a:r>
              <a:rPr lang="en-US" altLang="ja-JP" baseline="30000" dirty="0"/>
              <a:t>ext.</a:t>
            </a:r>
            <a:r>
              <a:rPr lang="en-US" altLang="ja-JP" dirty="0"/>
              <a:t> -</a:t>
            </a:r>
            <a:r>
              <a:rPr lang="en-US" altLang="ja-JP" b="1" i="1" dirty="0"/>
              <a:t>f</a:t>
            </a:r>
            <a:r>
              <a:rPr lang="en-US" altLang="ja-JP" dirty="0"/>
              <a:t> </a:t>
            </a:r>
            <a:r>
              <a:rPr lang="en-US" altLang="ja-JP" baseline="30000" dirty="0"/>
              <a:t>int.</a:t>
            </a:r>
            <a:endParaRPr lang="ja-JP" altLang="en-US" baseline="30000" dirty="0"/>
          </a:p>
          <a:p>
            <a:pPr lvl="2"/>
            <a:r>
              <a:rPr lang="en-US" altLang="ja-JP" dirty="0"/>
              <a:t>solve </a:t>
            </a:r>
            <a:r>
              <a:rPr lang="en-US" altLang="ja-JP" b="1" i="1" dirty="0"/>
              <a:t>K </a:t>
            </a:r>
            <a:r>
              <a:rPr lang="en-US" altLang="ja-JP" i="1" dirty="0">
                <a:latin typeface="Symbol" pitchFamily="18" charset="2"/>
              </a:rPr>
              <a:t>d</a:t>
            </a:r>
            <a:r>
              <a:rPr lang="en-US" altLang="ja-JP" b="1" i="1" dirty="0"/>
              <a:t>u </a:t>
            </a:r>
            <a:r>
              <a:rPr lang="en-US" altLang="ja-JP" dirty="0"/>
              <a:t>= </a:t>
            </a:r>
            <a:r>
              <a:rPr lang="en-US" altLang="ja-JP" b="1" i="1" dirty="0"/>
              <a:t>r</a:t>
            </a:r>
            <a:endParaRPr lang="ja-JP" altLang="en-US" b="1" i="1" dirty="0"/>
          </a:p>
          <a:p>
            <a:pPr lvl="2"/>
            <a:r>
              <a:rPr lang="en-US" altLang="ja-JP" dirty="0"/>
              <a:t>update node locations</a:t>
            </a:r>
          </a:p>
          <a:p>
            <a:pPr lvl="2"/>
            <a:r>
              <a:rPr lang="en-US" altLang="ja-JP" dirty="0"/>
              <a:t>update SP locations</a:t>
            </a:r>
          </a:p>
          <a:p>
            <a:pPr lvl="1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of Newton-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Raphson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loop</a:t>
            </a:r>
            <a:endParaRPr lang="ja-JP" altLang="en-US" dirty="0">
              <a:solidFill>
                <a:srgbClr val="0000FF"/>
              </a:solidFill>
            </a:endParaRPr>
          </a:p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of time increment loop</a:t>
            </a:r>
            <a:endParaRPr lang="ja-JP" altLang="en-US" dirty="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346825" y="731838"/>
            <a:ext cx="2536825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Typical fully-implicit time advancing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浮動応力点積分（準陰的時間発展）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Start of time increment loop</a:t>
            </a:r>
          </a:p>
          <a:p>
            <a:pPr lvl="1">
              <a:buClr>
                <a:schemeClr val="tx1"/>
              </a:buClr>
            </a:pPr>
            <a:r>
              <a:rPr lang="en-US" altLang="ja-JP" dirty="0">
                <a:solidFill>
                  <a:srgbClr val="FF0000"/>
                </a:solidFill>
              </a:rPr>
              <a:t>update support, </a:t>
            </a:r>
            <a:r>
              <a:rPr lang="en-US" altLang="ja-JP" i="1" dirty="0">
                <a:solidFill>
                  <a:srgbClr val="FF0000"/>
                </a:solidFill>
              </a:rPr>
              <a:t>w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en-US" altLang="ja-JP" i="1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ja-JP" dirty="0">
                <a:solidFill>
                  <a:srgbClr val="FF0000"/>
                </a:solidFill>
              </a:rPr>
              <a:t>, </a:t>
            </a:r>
            <a:r>
              <a:rPr lang="en-US" altLang="ja-JP" i="1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rgbClr val="FF0000"/>
                </a:solidFill>
              </a:rPr>
              <a:t> , etc.</a:t>
            </a:r>
            <a:endParaRPr lang="ja-JP" altLang="en-US" dirty="0">
              <a:solidFill>
                <a:srgbClr val="FF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altLang="ja-JP" dirty="0">
                <a:solidFill>
                  <a:srgbClr val="0000FF"/>
                </a:solidFill>
              </a:rPr>
              <a:t>update </a:t>
            </a:r>
            <a:r>
              <a:rPr lang="en-US" altLang="ja-JP" b="1" i="1" dirty="0">
                <a:solidFill>
                  <a:srgbClr val="0000FF"/>
                </a:solidFill>
              </a:rPr>
              <a:t>f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baseline="30000" dirty="0">
                <a:solidFill>
                  <a:srgbClr val="0000FF"/>
                </a:solidFill>
              </a:rPr>
              <a:t>virtual</a:t>
            </a:r>
          </a:p>
          <a:p>
            <a:pPr lvl="1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Start of Newton-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Raphson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loop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update support, </a:t>
            </a:r>
            <a:r>
              <a:rPr lang="en-US" altLang="ja-JP" i="1" dirty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ja-JP" i="1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f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ja-JP" i="1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, etc.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US" altLang="ja-JP" dirty="0"/>
              <a:t>calc </a:t>
            </a:r>
            <a:r>
              <a:rPr lang="en-US" altLang="ja-JP" b="1" i="1" dirty="0"/>
              <a:t>f </a:t>
            </a:r>
            <a:r>
              <a:rPr lang="en-US" altLang="ja-JP" baseline="30000" dirty="0"/>
              <a:t>int.</a:t>
            </a:r>
            <a:r>
              <a:rPr lang="en-US" altLang="ja-JP" dirty="0"/>
              <a:t> and </a:t>
            </a:r>
            <a:r>
              <a:rPr lang="en-US" altLang="ja-JP" b="1" i="1" dirty="0"/>
              <a:t>K</a:t>
            </a:r>
            <a:endParaRPr lang="ja-JP" altLang="en-US" b="1" i="1" dirty="0"/>
          </a:p>
          <a:p>
            <a:pPr lvl="2"/>
            <a:r>
              <a:rPr lang="en-US" altLang="ja-JP" dirty="0"/>
              <a:t>calc </a:t>
            </a:r>
            <a:r>
              <a:rPr lang="en-US" altLang="ja-JP" b="1" i="1" dirty="0"/>
              <a:t>r</a:t>
            </a:r>
            <a:r>
              <a:rPr lang="en-US" altLang="ja-JP" dirty="0"/>
              <a:t> = </a:t>
            </a:r>
            <a:r>
              <a:rPr lang="en-US" altLang="ja-JP" b="1" i="1" dirty="0"/>
              <a:t>f </a:t>
            </a:r>
            <a:r>
              <a:rPr lang="en-US" altLang="ja-JP" baseline="30000" dirty="0"/>
              <a:t>ext.</a:t>
            </a:r>
            <a:r>
              <a:rPr lang="en-US" altLang="ja-JP" dirty="0"/>
              <a:t> -</a:t>
            </a:r>
            <a:r>
              <a:rPr lang="en-US" altLang="ja-JP" b="1" i="1" dirty="0"/>
              <a:t>f</a:t>
            </a:r>
            <a:r>
              <a:rPr lang="en-US" altLang="ja-JP" dirty="0"/>
              <a:t> </a:t>
            </a:r>
            <a:r>
              <a:rPr lang="en-US" altLang="ja-JP" baseline="30000" dirty="0"/>
              <a:t>int.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0000FF"/>
                </a:solidFill>
              </a:rPr>
              <a:t>+</a:t>
            </a:r>
            <a:r>
              <a:rPr lang="en-US" altLang="ja-JP" b="1" i="1" dirty="0">
                <a:solidFill>
                  <a:srgbClr val="0000FF"/>
                </a:solidFill>
              </a:rPr>
              <a:t>f</a:t>
            </a:r>
            <a:r>
              <a:rPr lang="en-US" altLang="ja-JP" baseline="30000" dirty="0">
                <a:solidFill>
                  <a:srgbClr val="0000FF"/>
                </a:solidFill>
              </a:rPr>
              <a:t> virtual</a:t>
            </a:r>
            <a:endParaRPr lang="ja-JP" altLang="en-US" baseline="30000" dirty="0">
              <a:solidFill>
                <a:srgbClr val="0000FF"/>
              </a:solidFill>
            </a:endParaRPr>
          </a:p>
          <a:p>
            <a:pPr lvl="2"/>
            <a:r>
              <a:rPr lang="en-US" altLang="ja-JP" dirty="0"/>
              <a:t>solve </a:t>
            </a:r>
            <a:r>
              <a:rPr lang="en-US" altLang="ja-JP" b="1" i="1" dirty="0"/>
              <a:t>K </a:t>
            </a:r>
            <a:r>
              <a:rPr lang="en-US" altLang="ja-JP" i="1" dirty="0">
                <a:latin typeface="Symbol" pitchFamily="18" charset="2"/>
              </a:rPr>
              <a:t>d</a:t>
            </a:r>
            <a:r>
              <a:rPr lang="en-US" altLang="ja-JP" b="1" i="1" dirty="0"/>
              <a:t>u </a:t>
            </a:r>
            <a:r>
              <a:rPr lang="en-US" altLang="ja-JP" dirty="0"/>
              <a:t>= </a:t>
            </a:r>
            <a:r>
              <a:rPr lang="en-US" altLang="ja-JP" b="1" i="1" dirty="0"/>
              <a:t>r</a:t>
            </a:r>
            <a:endParaRPr lang="ja-JP" altLang="en-US" b="1" i="1" dirty="0"/>
          </a:p>
          <a:p>
            <a:pPr lvl="2"/>
            <a:r>
              <a:rPr lang="en-US" altLang="ja-JP" dirty="0"/>
              <a:t>update node locations</a:t>
            </a:r>
            <a:endParaRPr lang="ja-JP" altLang="en-US" dirty="0"/>
          </a:p>
          <a:p>
            <a:pPr lvl="2">
              <a:buClr>
                <a:schemeClr val="tx1"/>
              </a:buClr>
            </a:pPr>
            <a:r>
              <a:rPr lang="en-US" altLang="ja-JP" dirty="0"/>
              <a:t>update SP locations</a:t>
            </a:r>
          </a:p>
          <a:p>
            <a:pPr lvl="1"/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of Newton-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Raphson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loop</a:t>
            </a:r>
            <a:endParaRPr lang="ja-JP" altLang="en-US" dirty="0">
              <a:solidFill>
                <a:srgbClr val="0000FF"/>
              </a:solidFill>
            </a:endParaRPr>
          </a:p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End of time increment loop</a:t>
            </a:r>
            <a:endParaRPr lang="ja-JP" altLang="en-US" dirty="0"/>
          </a:p>
        </p:txBody>
      </p:sp>
      <p:sp>
        <p:nvSpPr>
          <p:cNvPr id="84998" name="Freeform 6"/>
          <p:cNvSpPr>
            <a:spLocks/>
          </p:cNvSpPr>
          <p:nvPr/>
        </p:nvSpPr>
        <p:spPr bwMode="auto">
          <a:xfrm>
            <a:off x="419100" y="1398588"/>
            <a:ext cx="638175" cy="1520825"/>
          </a:xfrm>
          <a:custGeom>
            <a:avLst/>
            <a:gdLst/>
            <a:ahLst/>
            <a:cxnLst>
              <a:cxn ang="0">
                <a:pos x="402" y="958"/>
              </a:cxn>
              <a:cxn ang="0">
                <a:pos x="14" y="958"/>
              </a:cxn>
              <a:cxn ang="0">
                <a:pos x="14" y="951"/>
              </a:cxn>
              <a:cxn ang="0">
                <a:pos x="0" y="0"/>
              </a:cxn>
              <a:cxn ang="0">
                <a:pos x="139" y="0"/>
              </a:cxn>
            </a:cxnLst>
            <a:rect l="0" t="0" r="r" b="b"/>
            <a:pathLst>
              <a:path w="402" h="958">
                <a:moveTo>
                  <a:pt x="402" y="958"/>
                </a:moveTo>
                <a:lnTo>
                  <a:pt x="14" y="958"/>
                </a:lnTo>
                <a:lnTo>
                  <a:pt x="14" y="951"/>
                </a:lnTo>
                <a:lnTo>
                  <a:pt x="0" y="0"/>
                </a:lnTo>
                <a:lnTo>
                  <a:pt x="139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846763" y="3162300"/>
            <a:ext cx="3124200" cy="10445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2000" dirty="0"/>
              <a:t>Enforcement of</a:t>
            </a:r>
            <a:br>
              <a:rPr lang="en-US" altLang="ja-JP" sz="2000" dirty="0"/>
            </a:br>
            <a:r>
              <a:rPr lang="en-US" altLang="ja-JP" sz="2000" dirty="0"/>
              <a:t>temporal continuity of the</a:t>
            </a:r>
            <a:br>
              <a:rPr lang="en-US" altLang="ja-JP" sz="2000" dirty="0"/>
            </a:br>
            <a:r>
              <a:rPr lang="en-US" altLang="ja-JP" sz="2000" dirty="0"/>
              <a:t>mechanical equilibrium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940425" y="1444625"/>
            <a:ext cx="2959100" cy="1044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2000" dirty="0"/>
              <a:t>Constant shape function</a:t>
            </a:r>
            <a:br>
              <a:rPr lang="en-US" altLang="ja-JP" sz="2000" dirty="0"/>
            </a:br>
            <a:r>
              <a:rPr lang="en-US" altLang="ja-JP" sz="2000" dirty="0"/>
              <a:t>in each</a:t>
            </a:r>
            <a:br>
              <a:rPr lang="en-US" altLang="ja-JP" sz="2000" dirty="0"/>
            </a:br>
            <a:r>
              <a:rPr lang="en-US" altLang="ja-JP" sz="2000" dirty="0"/>
              <a:t>Newton-</a:t>
            </a:r>
            <a:r>
              <a:rPr lang="en-US" altLang="ja-JP" sz="2000" dirty="0" err="1"/>
              <a:t>Raphson</a:t>
            </a:r>
            <a:r>
              <a:rPr lang="en-US" altLang="ja-JP" sz="2000" dirty="0"/>
              <a:t> loop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large-patch-tria-irregular-ini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835" y="822325"/>
            <a:ext cx="4837291" cy="3475355"/>
          </a:xfrm>
          <a:prstGeom prst="rect">
            <a:avLst/>
          </a:prstGeom>
          <a:noFill/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大変形パッチテスト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389120"/>
            <a:ext cx="8928100" cy="1992629"/>
          </a:xfrm>
        </p:spPr>
        <p:txBody>
          <a:bodyPr/>
          <a:lstStyle/>
          <a:p>
            <a:r>
              <a:rPr lang="ja-JP" altLang="en-US" dirty="0"/>
              <a:t>弾性体</a:t>
            </a:r>
            <a:r>
              <a:rPr lang="en-US" altLang="ja-JP" dirty="0"/>
              <a:t>, </a:t>
            </a:r>
            <a:r>
              <a:rPr lang="ja-JP" altLang="en-US" dirty="0"/>
              <a:t>静的</a:t>
            </a:r>
            <a:r>
              <a:rPr lang="en-US" altLang="ja-JP" dirty="0"/>
              <a:t>, </a:t>
            </a:r>
            <a:r>
              <a:rPr lang="ja-JP" altLang="en-US" dirty="0"/>
              <a:t>平面歪み</a:t>
            </a:r>
            <a:r>
              <a:rPr lang="en-US" altLang="ja-JP" dirty="0"/>
              <a:t>, 1m x 1m</a:t>
            </a:r>
            <a:r>
              <a:rPr lang="ja-JP" altLang="en-US" dirty="0"/>
              <a:t>の正方形領域</a:t>
            </a:r>
            <a:endParaRPr lang="en-US" altLang="ja-JP" dirty="0"/>
          </a:p>
          <a:p>
            <a:r>
              <a:rPr lang="ja-JP" altLang="en-US" dirty="0"/>
              <a:t>節点と応力点を不規則に配置</a:t>
            </a:r>
            <a:endParaRPr lang="en-US" altLang="ja-JP" dirty="0"/>
          </a:p>
          <a:p>
            <a:r>
              <a:rPr lang="ja-JP" altLang="en-US" dirty="0">
                <a:solidFill>
                  <a:srgbClr val="0000CC"/>
                </a:solidFill>
              </a:rPr>
              <a:t>全外周節点に強制変位境界条件</a:t>
            </a:r>
            <a:endParaRPr lang="en-US" altLang="ja-JP" dirty="0">
              <a:solidFill>
                <a:srgbClr val="0000CC"/>
              </a:solidFill>
            </a:endParaRPr>
          </a:p>
          <a:p>
            <a:pPr>
              <a:buNone/>
            </a:pPr>
            <a:endParaRPr lang="en-US" altLang="ja-JP" dirty="0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372225" y="965200"/>
            <a:ext cx="144463" cy="14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480175" y="731838"/>
            <a:ext cx="14414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dirty="0"/>
              <a:t>：節点</a:t>
            </a:r>
            <a:endParaRPr lang="en-US" altLang="ja-JP" sz="2800" dirty="0"/>
          </a:p>
          <a:p>
            <a:r>
              <a:rPr lang="ja-JP" altLang="en-US" sz="2800" dirty="0"/>
              <a:t>：応力点</a:t>
            </a:r>
            <a:endParaRPr lang="en-US" altLang="ja-JP" sz="2800" dirty="0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6373813" y="1385888"/>
            <a:ext cx="144462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大変形パッチテスト１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4432300"/>
            <a:ext cx="8928100" cy="1949450"/>
          </a:xfrm>
        </p:spPr>
        <p:txBody>
          <a:bodyPr/>
          <a:lstStyle/>
          <a:p>
            <a:r>
              <a:rPr lang="ja-JP" altLang="en-US" dirty="0"/>
              <a:t>横に４倍，縦に</a:t>
            </a:r>
            <a:r>
              <a:rPr lang="en-US" altLang="ja-JP" dirty="0"/>
              <a:t>1/4</a:t>
            </a:r>
            <a:r>
              <a:rPr lang="ja-JP" altLang="en-US" dirty="0"/>
              <a:t>倍</a:t>
            </a:r>
            <a:endParaRPr kumimoji="1" lang="ja-JP" altLang="en-US" dirty="0"/>
          </a:p>
        </p:txBody>
      </p:sp>
      <p:pic>
        <p:nvPicPr>
          <p:cNvPr id="4" name="large_patch3-tria-irregular-Ex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7700" y="709738"/>
            <a:ext cx="7848600" cy="3505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大変形パッチテスト１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4088674"/>
            <a:ext cx="8928100" cy="2293076"/>
          </a:xfrm>
        </p:spPr>
        <p:txBody>
          <a:bodyPr/>
          <a:lstStyle/>
          <a:p>
            <a:r>
              <a:rPr kumimoji="1" lang="ja-JP" altLang="en-US" dirty="0"/>
              <a:t>最終状態で</a:t>
            </a:r>
            <a:r>
              <a:rPr kumimoji="1" lang="en-US" altLang="ja-JP" dirty="0" err="1"/>
              <a:t>Exx</a:t>
            </a:r>
            <a:r>
              <a:rPr kumimoji="1" lang="ja-JP" altLang="en-US" dirty="0"/>
              <a:t>は</a:t>
            </a:r>
            <a:r>
              <a:rPr kumimoji="1" lang="en-US" altLang="ja-JP" dirty="0"/>
              <a:t>1.3871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1.3903</a:t>
            </a:r>
            <a:br>
              <a:rPr kumimoji="1" lang="en-US" altLang="ja-JP" dirty="0"/>
            </a:br>
            <a:r>
              <a:rPr kumimoji="1" lang="ja-JP" altLang="en-US" dirty="0"/>
              <a:t>　　（解析解は</a:t>
            </a:r>
            <a:r>
              <a:rPr kumimoji="1" lang="en-US" altLang="ja-JP" dirty="0"/>
              <a:t>log</a:t>
            </a:r>
            <a:r>
              <a:rPr kumimoji="1" lang="en-US" altLang="ja-JP" baseline="-25000" dirty="0"/>
              <a:t>e</a:t>
            </a:r>
            <a:r>
              <a:rPr kumimoji="1" lang="en-US" altLang="ja-JP" dirty="0"/>
              <a:t>(4)=1.3863</a:t>
            </a:r>
            <a:r>
              <a:rPr kumimoji="1" lang="ja-JP" altLang="en-US" dirty="0"/>
              <a:t>・・・）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 descr="large_patch3-tria-irregular-Exx.png"/>
          <p:cNvPicPr>
            <a:picLocks noChangeAspect="1"/>
          </p:cNvPicPr>
          <p:nvPr/>
        </p:nvPicPr>
        <p:blipFill>
          <a:blip r:embed="rId3" cstate="print"/>
          <a:srcRect t="40042"/>
          <a:stretch>
            <a:fillRect/>
          </a:stretch>
        </p:blipFill>
        <p:spPr>
          <a:xfrm>
            <a:off x="624707" y="1690355"/>
            <a:ext cx="7879215" cy="21283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大変形パッチテスト１</a:t>
            </a:r>
            <a:r>
              <a:rPr lang="en-US" altLang="ja-JP" dirty="0"/>
              <a:t>(</a:t>
            </a:r>
            <a:r>
              <a:rPr lang="ja-JP" altLang="en-US" dirty="0"/>
              <a:t>誤差評価</a:t>
            </a:r>
            <a:r>
              <a:rPr lang="en-US" altLang="ja-JP" dirty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5290457"/>
            <a:ext cx="8928100" cy="1091294"/>
          </a:xfrm>
        </p:spPr>
        <p:txBody>
          <a:bodyPr/>
          <a:lstStyle/>
          <a:p>
            <a:r>
              <a:rPr lang="ja-JP" altLang="en-US" dirty="0"/>
              <a:t>約</a:t>
            </a:r>
            <a:r>
              <a:rPr lang="en-US" altLang="ja-JP" dirty="0"/>
              <a:t>1000</a:t>
            </a:r>
            <a:r>
              <a:rPr lang="ja-JP" altLang="en-US" dirty="0"/>
              <a:t>ステップ時間分割で誤差が</a:t>
            </a:r>
            <a:r>
              <a:rPr lang="en-US" altLang="ja-JP" dirty="0"/>
              <a:t>0.3%</a:t>
            </a:r>
            <a:r>
              <a:rPr lang="ja-JP" altLang="en-US" dirty="0"/>
              <a:t>以内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相当な大変形でもパッチテストを通過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5" name="図 4" descr="Ex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321" y="661403"/>
            <a:ext cx="7255264" cy="45345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大変形パッチテスト２</a:t>
            </a:r>
            <a:endParaRPr lang="en-US" altLang="ja-JP" dirty="0"/>
          </a:p>
        </p:txBody>
      </p:sp>
      <p:pic>
        <p:nvPicPr>
          <p:cNvPr id="78858" name="large_patch-tria-irregular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70000" y="657225"/>
            <a:ext cx="6819900" cy="4800600"/>
          </a:xfrm>
        </p:spPr>
      </p:pic>
      <p:pic>
        <p:nvPicPr>
          <p:cNvPr id="4" name="Picture 5" descr="patch_b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125" y="5664200"/>
            <a:ext cx="4079875" cy="752971"/>
          </a:xfrm>
          <a:prstGeom prst="rect">
            <a:avLst/>
          </a:prstGeom>
          <a:noFill/>
        </p:spPr>
      </p:pic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215900" y="5397500"/>
            <a:ext cx="89281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均等な</a:t>
            </a:r>
            <a:r>
              <a:rPr lang="en-US" altLang="ja-JP" sz="3200" dirty="0"/>
              <a:t>100</a:t>
            </a:r>
            <a:r>
              <a:rPr lang="ja-JP" altLang="en-US" sz="3200" dirty="0"/>
              <a:t>ステップに時間分割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78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large-patch-tria-irregular-mi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676275"/>
            <a:ext cx="4719637" cy="3743547"/>
          </a:xfrm>
          <a:prstGeom prst="rect">
            <a:avLst/>
          </a:prstGeom>
          <a:noFill/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大変形パッチテスト２</a:t>
            </a:r>
            <a:r>
              <a:rPr lang="en-US" altLang="ja-JP" dirty="0"/>
              <a:t>(</a:t>
            </a:r>
            <a:r>
              <a:rPr lang="ja-JP" altLang="en-US" dirty="0"/>
              <a:t>誤差評価</a:t>
            </a:r>
            <a:r>
              <a:rPr lang="en-US" altLang="ja-JP" dirty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4271963"/>
            <a:ext cx="8928100" cy="1500187"/>
          </a:xfrm>
        </p:spPr>
        <p:txBody>
          <a:bodyPr/>
          <a:lstStyle/>
          <a:p>
            <a:r>
              <a:rPr lang="en-US" altLang="ja-JP" dirty="0"/>
              <a:t>ABAQUS/Standard</a:t>
            </a:r>
            <a:r>
              <a:rPr lang="ja-JP" altLang="en-US" dirty="0"/>
              <a:t>の詳細解析の数値解と比較</a:t>
            </a:r>
            <a:endParaRPr lang="en-US" altLang="ja-JP" dirty="0"/>
          </a:p>
          <a:p>
            <a:r>
              <a:rPr lang="en-US" altLang="ja-JP" dirty="0"/>
              <a:t>100</a:t>
            </a:r>
            <a:r>
              <a:rPr lang="ja-JP" altLang="en-US" dirty="0"/>
              <a:t>ステップ時間分割で</a:t>
            </a:r>
            <a:r>
              <a:rPr lang="en-US" altLang="ja-JP" dirty="0" err="1"/>
              <a:t>Mises</a:t>
            </a:r>
            <a:r>
              <a:rPr lang="ja-JP" altLang="en-US" dirty="0"/>
              <a:t>応力，静水圧応力などの誤差が</a:t>
            </a:r>
            <a:r>
              <a:rPr lang="en-US" altLang="ja-JP" dirty="0"/>
              <a:t>1%</a:t>
            </a:r>
            <a:r>
              <a:rPr lang="ja-JP" altLang="en-US" dirty="0"/>
              <a:t>以内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本手法の大変形パッチテスト通過を確認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片持ち梁の曲げ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5900" y="3098800"/>
            <a:ext cx="89281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静的</a:t>
            </a:r>
            <a:r>
              <a:rPr lang="en-US" altLang="ja-JP" sz="3200" dirty="0"/>
              <a:t>/</a:t>
            </a:r>
            <a:r>
              <a:rPr lang="ja-JP" altLang="en-US" sz="3200" dirty="0"/>
              <a:t>準静的</a:t>
            </a:r>
            <a:r>
              <a:rPr lang="en-US" altLang="ja-JP" sz="3200" dirty="0"/>
              <a:t>, </a:t>
            </a:r>
            <a:r>
              <a:rPr lang="ja-JP" altLang="en-US" sz="3200" dirty="0"/>
              <a:t>平面歪み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3200" dirty="0"/>
              <a:t>50x5 </a:t>
            </a:r>
            <a:r>
              <a:rPr lang="ja-JP" altLang="en-US" sz="3200" dirty="0"/>
              <a:t>構造格子状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>
                <a:solidFill>
                  <a:srgbClr val="FF0000"/>
                </a:solidFill>
              </a:rPr>
              <a:t>先端角の節点に一点集中荷重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3200" dirty="0"/>
              <a:t>100</a:t>
            </a:r>
            <a:r>
              <a:rPr lang="ja-JP" altLang="en-US" sz="3200" dirty="0"/>
              <a:t>ステップに時間分割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3200" dirty="0"/>
              <a:t>ABAQUS/Standard(</a:t>
            </a:r>
            <a:r>
              <a:rPr lang="ja-JP" altLang="en-US" sz="3200" dirty="0"/>
              <a:t>同一節点配置の４角形選択的低減積分要素</a:t>
            </a:r>
            <a:r>
              <a:rPr lang="en-US" altLang="ja-JP" sz="3200" dirty="0"/>
              <a:t>) </a:t>
            </a:r>
            <a:r>
              <a:rPr lang="ja-JP" altLang="en-US" sz="3200" dirty="0"/>
              <a:t>解析結果との比較</a:t>
            </a:r>
          </a:p>
        </p:txBody>
      </p:sp>
      <p:sp>
        <p:nvSpPr>
          <p:cNvPr id="14483" name="Rectangle 147"/>
          <p:cNvSpPr>
            <a:spLocks noChangeArrowheads="1"/>
          </p:cNvSpPr>
          <p:nvPr/>
        </p:nvSpPr>
        <p:spPr bwMode="auto">
          <a:xfrm>
            <a:off x="2087563" y="2216150"/>
            <a:ext cx="5040312" cy="5032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Elastic/Viscoelastic body</a:t>
            </a:r>
          </a:p>
        </p:txBody>
      </p:sp>
      <p:sp>
        <p:nvSpPr>
          <p:cNvPr id="14484" name="Rectangle 148"/>
          <p:cNvSpPr>
            <a:spLocks noChangeArrowheads="1"/>
          </p:cNvSpPr>
          <p:nvPr/>
        </p:nvSpPr>
        <p:spPr bwMode="auto">
          <a:xfrm>
            <a:off x="1619250" y="1927225"/>
            <a:ext cx="468313" cy="111601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487" name="Line 151"/>
          <p:cNvSpPr>
            <a:spLocks noChangeShapeType="1"/>
          </p:cNvSpPr>
          <p:nvPr/>
        </p:nvSpPr>
        <p:spPr bwMode="auto">
          <a:xfrm>
            <a:off x="2087563" y="287020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488" name="Text Box 152"/>
          <p:cNvSpPr txBox="1">
            <a:spLocks noChangeArrowheads="1"/>
          </p:cNvSpPr>
          <p:nvPr/>
        </p:nvSpPr>
        <p:spPr bwMode="auto">
          <a:xfrm>
            <a:off x="4267200" y="275431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1m</a:t>
            </a:r>
          </a:p>
        </p:txBody>
      </p:sp>
      <p:sp>
        <p:nvSpPr>
          <p:cNvPr id="14489" name="Text Box 153"/>
          <p:cNvSpPr txBox="1">
            <a:spLocks noChangeArrowheads="1"/>
          </p:cNvSpPr>
          <p:nvPr/>
        </p:nvSpPr>
        <p:spPr bwMode="auto">
          <a:xfrm>
            <a:off x="2233613" y="2268538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0.1m</a:t>
            </a:r>
          </a:p>
        </p:txBody>
      </p:sp>
      <p:sp>
        <p:nvSpPr>
          <p:cNvPr id="14490" name="Line 154"/>
          <p:cNvSpPr>
            <a:spLocks noChangeShapeType="1"/>
          </p:cNvSpPr>
          <p:nvPr/>
        </p:nvSpPr>
        <p:spPr bwMode="auto">
          <a:xfrm>
            <a:off x="2266950" y="2214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6516688" y="889000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</a:rPr>
              <a:t>200 kN</a:t>
            </a:r>
          </a:p>
        </p:txBody>
      </p:sp>
      <p:sp>
        <p:nvSpPr>
          <p:cNvPr id="14492" name="AutoShape 156"/>
          <p:cNvSpPr>
            <a:spLocks noChangeArrowheads="1"/>
          </p:cNvSpPr>
          <p:nvPr/>
        </p:nvSpPr>
        <p:spPr bwMode="auto">
          <a:xfrm>
            <a:off x="6911975" y="1350963"/>
            <a:ext cx="431800" cy="865187"/>
          </a:xfrm>
          <a:prstGeom prst="downArrow">
            <a:avLst>
              <a:gd name="adj1" fmla="val 60296"/>
              <a:gd name="adj2" fmla="val 680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4503" name="Group 167"/>
          <p:cNvGrpSpPr>
            <a:grpSpLocks/>
          </p:cNvGrpSpPr>
          <p:nvPr/>
        </p:nvGrpSpPr>
        <p:grpSpPr bwMode="auto">
          <a:xfrm>
            <a:off x="4319588" y="539750"/>
            <a:ext cx="2592387" cy="1646238"/>
            <a:chOff x="4195" y="488"/>
            <a:chExt cx="1633" cy="1037"/>
          </a:xfrm>
        </p:grpSpPr>
        <p:sp>
          <p:nvSpPr>
            <p:cNvPr id="14493" name="Line 157"/>
            <p:cNvSpPr>
              <a:spLocks noChangeShapeType="1"/>
            </p:cNvSpPr>
            <p:nvPr/>
          </p:nvSpPr>
          <p:spPr bwMode="auto">
            <a:xfrm>
              <a:off x="4450" y="1304"/>
              <a:ext cx="1067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94" name="Line 158"/>
            <p:cNvSpPr>
              <a:spLocks noChangeShapeType="1"/>
            </p:cNvSpPr>
            <p:nvPr/>
          </p:nvSpPr>
          <p:spPr bwMode="auto">
            <a:xfrm flipV="1">
              <a:off x="4450" y="715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96" name="Text Box 160"/>
            <p:cNvSpPr txBox="1">
              <a:spLocks noChangeArrowheads="1"/>
            </p:cNvSpPr>
            <p:nvPr/>
          </p:nvSpPr>
          <p:spPr bwMode="auto">
            <a:xfrm>
              <a:off x="4195" y="488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Force</a:t>
              </a:r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4451" y="885"/>
              <a:ext cx="1044" cy="401"/>
            </a:xfrm>
            <a:custGeom>
              <a:avLst/>
              <a:gdLst/>
              <a:ahLst/>
              <a:cxnLst>
                <a:cxn ang="0">
                  <a:pos x="0" y="401"/>
                </a:cxn>
                <a:cxn ang="0">
                  <a:pos x="148" y="7"/>
                </a:cxn>
                <a:cxn ang="0">
                  <a:pos x="1044" y="0"/>
                </a:cxn>
              </a:cxnLst>
              <a:rect l="0" t="0" r="r" b="b"/>
              <a:pathLst>
                <a:path w="1044" h="401">
                  <a:moveTo>
                    <a:pt x="0" y="401"/>
                  </a:moveTo>
                  <a:lnTo>
                    <a:pt x="148" y="7"/>
                  </a:lnTo>
                  <a:lnTo>
                    <a:pt x="1044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98" name="Text Box 162"/>
            <p:cNvSpPr txBox="1">
              <a:spLocks noChangeArrowheads="1"/>
            </p:cNvSpPr>
            <p:nvPr/>
          </p:nvSpPr>
          <p:spPr bwMode="auto">
            <a:xfrm>
              <a:off x="5539" y="1122"/>
              <a:ext cx="289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altLang="ja-JP"/>
                <a:t>Time</a:t>
              </a:r>
            </a:p>
          </p:txBody>
        </p:sp>
        <p:sp>
          <p:nvSpPr>
            <p:cNvPr id="14499" name="Text Box 163"/>
            <p:cNvSpPr txBox="1">
              <a:spLocks noChangeArrowheads="1"/>
            </p:cNvSpPr>
            <p:nvPr/>
          </p:nvSpPr>
          <p:spPr bwMode="auto">
            <a:xfrm>
              <a:off x="4449" y="1281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1s</a:t>
              </a:r>
            </a:p>
          </p:txBody>
        </p:sp>
        <p:sp>
          <p:nvSpPr>
            <p:cNvPr id="14501" name="Line 165"/>
            <p:cNvSpPr>
              <a:spLocks noChangeShapeType="1"/>
            </p:cNvSpPr>
            <p:nvPr/>
          </p:nvSpPr>
          <p:spPr bwMode="auto">
            <a:xfrm>
              <a:off x="4603" y="896"/>
              <a:ext cx="0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02" name="Text Box 166"/>
            <p:cNvSpPr txBox="1">
              <a:spLocks noChangeArrowheads="1"/>
            </p:cNvSpPr>
            <p:nvPr/>
          </p:nvSpPr>
          <p:spPr bwMode="auto">
            <a:xfrm>
              <a:off x="5248" y="129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100s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研究背景（モチベーション）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3200" y="623888"/>
            <a:ext cx="8928100" cy="5757862"/>
          </a:xfrm>
        </p:spPr>
        <p:txBody>
          <a:bodyPr/>
          <a:lstStyle/>
          <a:p>
            <a:r>
              <a:rPr kumimoji="1" lang="ja-JP" altLang="en-US" dirty="0"/>
              <a:t>柔らかい材料の</a:t>
            </a:r>
            <a:r>
              <a:rPr kumimoji="1" lang="ja-JP" altLang="en-US" dirty="0">
                <a:solidFill>
                  <a:srgbClr val="FF0000"/>
                </a:solidFill>
              </a:rPr>
              <a:t>大変形</a:t>
            </a:r>
            <a:r>
              <a:rPr kumimoji="1" lang="ja-JP" altLang="en-US" dirty="0"/>
              <a:t>を「</a:t>
            </a:r>
            <a:r>
              <a:rPr lang="ja-JP" altLang="en-US" dirty="0">
                <a:solidFill>
                  <a:srgbClr val="00B050"/>
                </a:solidFill>
              </a:rPr>
              <a:t>手軽</a:t>
            </a:r>
            <a:r>
              <a:rPr lang="ja-JP" altLang="en-US" dirty="0"/>
              <a:t>」に解きたい．</a:t>
            </a:r>
            <a:br>
              <a:rPr lang="en-US" altLang="ja-JP" dirty="0"/>
            </a:br>
            <a:r>
              <a:rPr lang="ja-JP" altLang="en-US" dirty="0"/>
              <a:t>（アプリケーションは</a:t>
            </a:r>
            <a:br>
              <a:rPr lang="en-US" altLang="ja-JP" dirty="0"/>
            </a:br>
            <a:r>
              <a:rPr lang="ja-JP" altLang="en-US" dirty="0"/>
              <a:t>　熱ナノインプリント，</a:t>
            </a:r>
            <a:br>
              <a:rPr lang="en-US" altLang="ja-JP" dirty="0"/>
            </a:br>
            <a:r>
              <a:rPr lang="ja-JP" altLang="en-US" dirty="0"/>
              <a:t>　ホットエンボス等）</a:t>
            </a:r>
            <a:endParaRPr lang="en-US" altLang="ja-JP" dirty="0"/>
          </a:p>
          <a:p>
            <a:r>
              <a:rPr kumimoji="1" lang="ja-JP" altLang="en-US" dirty="0"/>
              <a:t>従来は</a:t>
            </a:r>
            <a:r>
              <a:rPr kumimoji="1" lang="en-US" altLang="ja-JP" dirty="0"/>
              <a:t>FEM</a:t>
            </a:r>
            <a:r>
              <a:rPr lang="ja-JP" altLang="en-US" dirty="0"/>
              <a:t>を使用していたが，</a:t>
            </a:r>
            <a:br>
              <a:rPr lang="en-US" altLang="ja-JP" dirty="0"/>
            </a:br>
            <a:r>
              <a:rPr lang="ja-JP" altLang="en-US" dirty="0"/>
              <a:t>メッシュがすぐに潰れてしまう．</a:t>
            </a:r>
            <a:endParaRPr lang="en-US" altLang="ja-JP" dirty="0"/>
          </a:p>
          <a:p>
            <a:r>
              <a:rPr lang="ja-JP" altLang="en-US" dirty="0"/>
              <a:t>アダプティブメッシングは「</a:t>
            </a:r>
            <a:r>
              <a:rPr lang="ja-JP" altLang="en-US" dirty="0">
                <a:solidFill>
                  <a:srgbClr val="00B050"/>
                </a:solidFill>
              </a:rPr>
              <a:t>手軽</a:t>
            </a:r>
            <a:r>
              <a:rPr lang="ja-JP" altLang="en-US" dirty="0"/>
              <a:t>」</a:t>
            </a:r>
            <a:br>
              <a:rPr lang="en-US" altLang="ja-JP" dirty="0"/>
            </a:br>
            <a:r>
              <a:rPr lang="ja-JP" altLang="en-US" dirty="0"/>
              <a:t>ではない．</a:t>
            </a:r>
            <a:endParaRPr lang="en-US" altLang="ja-JP" dirty="0"/>
          </a:p>
          <a:p>
            <a:endParaRPr lang="en-US" altLang="ja-JP" dirty="0"/>
          </a:p>
          <a:p>
            <a:pPr>
              <a:buNone/>
            </a:pPr>
            <a:r>
              <a:rPr lang="ja-JP" altLang="en-US" dirty="0"/>
              <a:t>　　　</a:t>
            </a:r>
            <a:r>
              <a:rPr lang="ja-JP" altLang="en-US" dirty="0">
                <a:solidFill>
                  <a:srgbClr val="FF0000"/>
                </a:solidFill>
              </a:rPr>
              <a:t>メッシュフリー</a:t>
            </a:r>
            <a:r>
              <a:rPr lang="ja-JP" altLang="en-US" dirty="0"/>
              <a:t>を試してみた．</a:t>
            </a:r>
            <a:endParaRPr lang="en-US" altLang="ja-JP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48975" t="43605" b="14536"/>
          <a:stretch>
            <a:fillRect/>
          </a:stretch>
        </p:blipFill>
        <p:spPr bwMode="auto">
          <a:xfrm>
            <a:off x="4138613" y="1101725"/>
            <a:ext cx="24780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29990" t="3392" r="29990" b="39569"/>
          <a:stretch>
            <a:fillRect/>
          </a:stretch>
        </p:blipFill>
        <p:spPr bwMode="auto">
          <a:xfrm>
            <a:off x="6378575" y="2759253"/>
            <a:ext cx="2765425" cy="3632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9088" y="1081088"/>
            <a:ext cx="2157411" cy="1645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下矢印 6"/>
          <p:cNvSpPr/>
          <p:nvPr/>
        </p:nvSpPr>
        <p:spPr>
          <a:xfrm>
            <a:off x="2794000" y="4597400"/>
            <a:ext cx="736600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片持ち梁の曲げ</a:t>
            </a:r>
            <a:r>
              <a:rPr lang="en-US" altLang="ja-JP" dirty="0"/>
              <a:t>(</a:t>
            </a:r>
            <a:r>
              <a:rPr lang="ja-JP" altLang="en-US" dirty="0"/>
              <a:t>弾性</a:t>
            </a:r>
            <a:r>
              <a:rPr lang="en-US" altLang="ja-JP" dirty="0"/>
              <a:t>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5319713"/>
            <a:ext cx="8928100" cy="1095375"/>
          </a:xfrm>
        </p:spPr>
        <p:txBody>
          <a:bodyPr/>
          <a:lstStyle/>
          <a:p>
            <a:r>
              <a:rPr lang="en-US" altLang="ja-JP" dirty="0"/>
              <a:t>100</a:t>
            </a:r>
            <a:r>
              <a:rPr lang="ja-JP" altLang="en-US" dirty="0"/>
              <a:t>ステップ時間分割で変位誤差</a:t>
            </a:r>
            <a:r>
              <a:rPr lang="en-US" altLang="ja-JP" dirty="0"/>
              <a:t> 1% </a:t>
            </a:r>
            <a:r>
              <a:rPr lang="ja-JP" altLang="en-US" dirty="0"/>
              <a:t>以内</a:t>
            </a:r>
            <a:endParaRPr lang="en-US" altLang="ja-JP" dirty="0"/>
          </a:p>
          <a:p>
            <a:r>
              <a:rPr lang="ja-JP" altLang="en-US" dirty="0"/>
              <a:t>弾性大たわみ問題での充分な解析精度を確認</a:t>
            </a:r>
            <a:endParaRPr lang="en-US" altLang="ja-JP" dirty="0"/>
          </a:p>
        </p:txBody>
      </p:sp>
      <p:pic>
        <p:nvPicPr>
          <p:cNvPr id="89094" name="Picture 6" descr="elastic_beam-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881063"/>
            <a:ext cx="3994150" cy="3970337"/>
          </a:xfrm>
          <a:prstGeom prst="rect">
            <a:avLst/>
          </a:prstGeom>
          <a:noFill/>
        </p:spPr>
      </p:pic>
      <p:pic>
        <p:nvPicPr>
          <p:cNvPr id="89095" name="Picture 7" descr="elastic_beam-u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225" y="803275"/>
            <a:ext cx="3744913" cy="4160838"/>
          </a:xfrm>
          <a:prstGeom prst="rect">
            <a:avLst/>
          </a:prstGeom>
          <a:noFill/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003300" y="4913313"/>
            <a:ext cx="711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ABAQUS/Standard                       Proposed Method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764338" y="704850"/>
            <a:ext cx="220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/>
              <a:t>E=1GPa, </a:t>
            </a:r>
            <a:r>
              <a:rPr lang="en-US" altLang="ja-JP" sz="2000" dirty="0">
                <a:latin typeface="Symbol" pitchFamily="18" charset="2"/>
              </a:rPr>
              <a:t>n</a:t>
            </a:r>
            <a:r>
              <a:rPr lang="en-US" altLang="ja-JP" sz="2000" dirty="0"/>
              <a:t>=0.481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片持ち梁の曲げ</a:t>
            </a:r>
            <a:r>
              <a:rPr lang="en-US" altLang="ja-JP" dirty="0"/>
              <a:t>(</a:t>
            </a:r>
            <a:r>
              <a:rPr lang="ja-JP" altLang="en-US" dirty="0"/>
              <a:t>粘弾性</a:t>
            </a:r>
            <a:r>
              <a:rPr lang="en-US" altLang="ja-JP" dirty="0"/>
              <a:t>)</a:t>
            </a:r>
          </a:p>
        </p:txBody>
      </p:sp>
      <p:pic>
        <p:nvPicPr>
          <p:cNvPr id="58389" name="viscoelastic_beam-proposed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56150" y="1646238"/>
            <a:ext cx="4387850" cy="3567112"/>
          </a:xfrm>
        </p:spPr>
      </p:pic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036638" y="5522913"/>
            <a:ext cx="711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400"/>
              <a:t>ABAQUS/Standard                       Proposed Method</a:t>
            </a:r>
          </a:p>
        </p:txBody>
      </p:sp>
      <p:pic>
        <p:nvPicPr>
          <p:cNvPr id="58391" name="viscoelastic_beam-abaqus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3500" y="1593850"/>
            <a:ext cx="4527550" cy="3576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0" fill="hold"/>
                                        <p:tgtEl>
                                          <p:spTgt spid="58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950" fill="hold"/>
                                        <p:tgtEl>
                                          <p:spTgt spid="58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89"/>
                </p:tgtEl>
              </p:cMediaNode>
            </p:video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9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片持ち梁の曲げ</a:t>
            </a:r>
            <a:r>
              <a:rPr lang="en-US" altLang="ja-JP" dirty="0"/>
              <a:t>(</a:t>
            </a:r>
            <a:r>
              <a:rPr lang="ja-JP" altLang="en-US" dirty="0"/>
              <a:t>粘弾性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5900" y="4516438"/>
            <a:ext cx="89281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2800" dirty="0"/>
              <a:t>変位誤差 </a:t>
            </a:r>
            <a:r>
              <a:rPr lang="en-US" altLang="ja-JP" sz="2800" dirty="0"/>
              <a:t>2.5%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2800" dirty="0" err="1"/>
              <a:t>Δ</a:t>
            </a:r>
            <a:r>
              <a:rPr lang="en-US" altLang="ja-JP" sz="2800" i="1" dirty="0" err="1"/>
              <a:t>t</a:t>
            </a:r>
            <a:r>
              <a:rPr lang="en-US" altLang="ja-JP" sz="2800" dirty="0"/>
              <a:t> </a:t>
            </a:r>
            <a:r>
              <a:rPr lang="ja-JP" altLang="en-US" sz="2800" dirty="0"/>
              <a:t>を小さくすれば誤差は減少する</a:t>
            </a:r>
            <a:endParaRPr lang="en-US" altLang="ja-JP" sz="28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2800" dirty="0"/>
              <a:t>Further improvement of time-advancing scheme is necessary</a:t>
            </a:r>
          </a:p>
        </p:txBody>
      </p:sp>
      <p:pic>
        <p:nvPicPr>
          <p:cNvPr id="55303" name="Picture 7" descr="viscoelastic_beam-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485775"/>
            <a:ext cx="6499225" cy="406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</a:t>
            </a:r>
            <a:r>
              <a:rPr lang="ja-JP" altLang="en-US" dirty="0"/>
              <a:t>概要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5370" name="コンテンツ プレースホルダ 2"/>
          <p:cNvSpPr>
            <a:spLocks/>
          </p:cNvSpPr>
          <p:nvPr/>
        </p:nvSpPr>
        <p:spPr bwMode="auto">
          <a:xfrm>
            <a:off x="4176713" y="692150"/>
            <a:ext cx="4967287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準静的</a:t>
            </a:r>
            <a:r>
              <a:rPr lang="en-US" altLang="ja-JP" sz="3200" dirty="0"/>
              <a:t>, </a:t>
            </a:r>
            <a:r>
              <a:rPr lang="ja-JP" altLang="en-US" sz="3200" dirty="0"/>
              <a:t>平面歪み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左右辺を左右拘束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下辺を上下拘束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上辺右半分を左右拘束＋下方向に一定速度で強制変位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上辺中央部を細かく，他を荒くメッシュ分割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11188" y="1987550"/>
            <a:ext cx="2879725" cy="28813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b="1"/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00225" y="4903788"/>
            <a:ext cx="503238" cy="468312"/>
            <a:chOff x="1134" y="3521"/>
            <a:chExt cx="317" cy="295"/>
          </a:xfrm>
        </p:grpSpPr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1134" y="3521"/>
              <a:ext cx="317" cy="181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1156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1315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376" name="Group 16"/>
          <p:cNvGrpSpPr>
            <a:grpSpLocks/>
          </p:cNvGrpSpPr>
          <p:nvPr/>
        </p:nvGrpSpPr>
        <p:grpSpPr bwMode="auto">
          <a:xfrm rot="16200000">
            <a:off x="3475038" y="3194050"/>
            <a:ext cx="503237" cy="468313"/>
            <a:chOff x="1134" y="3521"/>
            <a:chExt cx="317" cy="295"/>
          </a:xfrm>
        </p:grpSpPr>
        <p:sp>
          <p:nvSpPr>
            <p:cNvPr id="15377" name="AutoShape 17"/>
            <p:cNvSpPr>
              <a:spLocks noChangeArrowheads="1"/>
            </p:cNvSpPr>
            <p:nvPr/>
          </p:nvSpPr>
          <p:spPr bwMode="auto">
            <a:xfrm>
              <a:off x="1134" y="3521"/>
              <a:ext cx="317" cy="181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1156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1315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380" name="Group 20"/>
          <p:cNvGrpSpPr>
            <a:grpSpLocks/>
          </p:cNvGrpSpPr>
          <p:nvPr/>
        </p:nvGrpSpPr>
        <p:grpSpPr bwMode="auto">
          <a:xfrm rot="5400000">
            <a:off x="125413" y="3194050"/>
            <a:ext cx="503237" cy="468313"/>
            <a:chOff x="1134" y="3521"/>
            <a:chExt cx="317" cy="295"/>
          </a:xfrm>
        </p:grpSpPr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1134" y="3521"/>
              <a:ext cx="317" cy="181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1156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1315" y="3702"/>
              <a:ext cx="114" cy="114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051050" y="1700213"/>
            <a:ext cx="1441450" cy="250825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051050" y="3603625"/>
            <a:ext cx="1441450" cy="250825"/>
          </a:xfrm>
          <a:prstGeom prst="rect">
            <a:avLst/>
          </a:prstGeom>
          <a:pattFill prst="dkUpDiag">
            <a:fgClr>
              <a:schemeClr val="tx1">
                <a:alpha val="50000"/>
              </a:schemeClr>
            </a:fgClr>
            <a:bgClr>
              <a:schemeClr val="bg1">
                <a:alpha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2484438" y="1844675"/>
            <a:ext cx="539750" cy="1914525"/>
          </a:xfrm>
          <a:prstGeom prst="downArrow">
            <a:avLst>
              <a:gd name="adj1" fmla="val 52861"/>
              <a:gd name="adj2" fmla="val 971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042988" y="2347913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0.6m disp.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in 7.5mm/s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827088" y="1989138"/>
            <a:ext cx="0" cy="287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808038" y="3241675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1m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611188" y="4616450"/>
            <a:ext cx="288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800225" y="43227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1m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(FEM)</a:t>
            </a:r>
            <a:endParaRPr lang="ja-JP" altLang="en-US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5900" y="5319713"/>
            <a:ext cx="89281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>
                <a:cs typeface="Arial" charset="0"/>
              </a:rPr>
              <a:t>角部下の体積ロッキングの為，奇妙な変形を起こす．</a:t>
            </a:r>
            <a:endParaRPr lang="en-US" altLang="ja-JP" sz="3200" dirty="0">
              <a:cs typeface="Arial" charset="0"/>
            </a:endParaRPr>
          </a:p>
        </p:txBody>
      </p:sp>
      <p:pic>
        <p:nvPicPr>
          <p:cNvPr id="5" name="viscoelastic_press-triaB-abaq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3900" y="654050"/>
            <a:ext cx="76962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(FEM)</a:t>
            </a:r>
          </a:p>
        </p:txBody>
      </p:sp>
      <p:pic>
        <p:nvPicPr>
          <p:cNvPr id="90116" name="Picture 4" descr="lo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987425"/>
            <a:ext cx="5294313" cy="439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dirty="0"/>
              <a:t>押込解析</a:t>
            </a:r>
            <a:r>
              <a:rPr lang="en-US" altLang="ja-JP" dirty="0"/>
              <a:t>(</a:t>
            </a:r>
            <a:r>
              <a:rPr lang="ja-JP" altLang="en-US" dirty="0"/>
              <a:t>アニメーション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15900" y="5949950"/>
            <a:ext cx="89281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妥当な変形挙動を示している．（要検証）</a:t>
            </a:r>
            <a:endParaRPr lang="en-US" altLang="ja-JP" sz="3200" dirty="0"/>
          </a:p>
        </p:txBody>
      </p:sp>
      <p:pic>
        <p:nvPicPr>
          <p:cNvPr id="5" name="press-triaB-2010_03_1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647700"/>
            <a:ext cx="6705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まとめ／今後の予定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  <a:endParaRPr kumimoji="1"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応力点積分の一種である</a:t>
            </a:r>
            <a:r>
              <a:rPr lang="ja-JP" altLang="en-US" b="1" dirty="0">
                <a:solidFill>
                  <a:srgbClr val="FF0000"/>
                </a:solidFill>
              </a:rPr>
              <a:t>浮動応力点積分</a:t>
            </a:r>
            <a:r>
              <a:rPr lang="ja-JP" altLang="en-US" dirty="0"/>
              <a:t>によるメッシュフリー</a:t>
            </a:r>
            <a:r>
              <a:rPr lang="ja-JP" altLang="en-US" dirty="0">
                <a:solidFill>
                  <a:srgbClr val="FF0000"/>
                </a:solidFill>
              </a:rPr>
              <a:t>大変形</a:t>
            </a:r>
            <a:r>
              <a:rPr lang="ja-JP" altLang="en-US" dirty="0"/>
              <a:t>解析法を提案した．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大変形</a:t>
            </a:r>
            <a:r>
              <a:rPr lang="ja-JP" altLang="en-US" dirty="0">
                <a:solidFill>
                  <a:srgbClr val="FF0000"/>
                </a:solidFill>
              </a:rPr>
              <a:t>パッチテスト</a:t>
            </a:r>
            <a:r>
              <a:rPr lang="ja-JP" altLang="en-US" dirty="0"/>
              <a:t>の通過を確認した．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大たわみ問題ならば弾性／</a:t>
            </a:r>
            <a:r>
              <a:rPr lang="ja-JP" altLang="en-US" dirty="0">
                <a:solidFill>
                  <a:srgbClr val="FF0000"/>
                </a:solidFill>
              </a:rPr>
              <a:t>粘弾性</a:t>
            </a:r>
            <a:r>
              <a:rPr lang="ja-JP" altLang="en-US" dirty="0"/>
              <a:t>いずれにおいても既に充分使えるレベルにある．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大ひずみ問題はまだ２，３歩の改良が必要．</a:t>
            </a:r>
            <a:endParaRPr lang="en-US" altLang="ja-JP" dirty="0"/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今後の予定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時間発展手法の改良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大ひずみの検証（アダプティブメッシングと比較？）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接触機能</a:t>
            </a:r>
            <a:endParaRPr lang="en-US" altLang="ja-JP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節点，応力点の自動追加</a:t>
            </a:r>
            <a:endParaRPr lang="en-GB" altLang="ja-JP" sz="2400" dirty="0"/>
          </a:p>
          <a:p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研究目標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 err="1"/>
              <a:t>Galerkin</a:t>
            </a:r>
            <a:r>
              <a:rPr kumimoji="1" lang="ja-JP" altLang="en-US" dirty="0">
                <a:solidFill>
                  <a:srgbClr val="FF0000"/>
                </a:solidFill>
              </a:rPr>
              <a:t>メッシュフリー法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EFGM</a:t>
            </a:r>
            <a:r>
              <a:rPr kumimoji="1" lang="ja-JP" altLang="en-US" dirty="0"/>
              <a:t>系）</a:t>
            </a:r>
            <a:endParaRPr kumimoji="1" lang="en-US" altLang="ja-JP" dirty="0"/>
          </a:p>
          <a:p>
            <a:r>
              <a:rPr lang="ja-JP" altLang="en-US" dirty="0"/>
              <a:t>メッシュやセルを繰り返し生成しないで</a:t>
            </a:r>
            <a:r>
              <a:rPr lang="ja-JP" altLang="en-US" dirty="0">
                <a:solidFill>
                  <a:srgbClr val="FF0000"/>
                </a:solidFill>
              </a:rPr>
              <a:t>大変形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弾性</a:t>
            </a:r>
            <a:r>
              <a:rPr lang="en-US" altLang="ja-JP" dirty="0"/>
              <a:t>/</a:t>
            </a:r>
            <a:r>
              <a:rPr lang="ja-JP" altLang="en-US" dirty="0"/>
              <a:t>弾塑性</a:t>
            </a:r>
            <a:r>
              <a:rPr lang="en-US" altLang="ja-JP" dirty="0"/>
              <a:t>/</a:t>
            </a:r>
            <a:r>
              <a:rPr lang="ja-JP" altLang="en-US" dirty="0">
                <a:solidFill>
                  <a:srgbClr val="FF0000"/>
                </a:solidFill>
              </a:rPr>
              <a:t>粘弾性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pPr algn="ctr">
              <a:buNone/>
            </a:pPr>
            <a:r>
              <a:rPr lang="ja-JP" altLang="en-US" dirty="0"/>
              <a:t>を満たす解析手法を確立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メッシュフリー領域積分法３種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バックグラウンドセル積分</a:t>
            </a:r>
            <a:endParaRPr lang="en-US" altLang="ja-JP" dirty="0"/>
          </a:p>
          <a:p>
            <a:pPr lvl="2"/>
            <a:r>
              <a:rPr lang="ja-JP" altLang="en-US" dirty="0"/>
              <a:t>いわゆる</a:t>
            </a:r>
            <a:r>
              <a:rPr lang="en-US" altLang="ja-JP" dirty="0"/>
              <a:t>EFGM</a:t>
            </a:r>
          </a:p>
          <a:p>
            <a:pPr lvl="2"/>
            <a:r>
              <a:rPr lang="en-US" altLang="ja-JP" dirty="0" err="1"/>
              <a:t>Eular</a:t>
            </a:r>
            <a:r>
              <a:rPr lang="ja-JP" altLang="en-US" dirty="0"/>
              <a:t>メッシュを介するため</a:t>
            </a:r>
            <a:r>
              <a:rPr lang="ja-JP" altLang="en-US" dirty="0">
                <a:solidFill>
                  <a:srgbClr val="0000CC"/>
                </a:solidFill>
              </a:rPr>
              <a:t>物理量の輸送が面倒</a:t>
            </a:r>
            <a:endParaRPr lang="en-US" altLang="ja-JP" dirty="0">
              <a:solidFill>
                <a:srgbClr val="0000CC"/>
              </a:solidFill>
            </a:endParaRPr>
          </a:p>
          <a:p>
            <a:r>
              <a:rPr lang="ja-JP" altLang="en-US" b="1" dirty="0"/>
              <a:t>節点積分</a:t>
            </a:r>
            <a:endParaRPr lang="en-US" altLang="ja-JP" b="1" dirty="0"/>
          </a:p>
          <a:p>
            <a:pPr lvl="2"/>
            <a:r>
              <a:rPr lang="en-US" altLang="ja-JP" dirty="0"/>
              <a:t>SCNI</a:t>
            </a:r>
            <a:r>
              <a:rPr lang="ja-JP" altLang="en-US" dirty="0"/>
              <a:t>を中心に最近も研究が続いている．</a:t>
            </a:r>
            <a:endParaRPr lang="en-US" altLang="ja-JP" dirty="0"/>
          </a:p>
          <a:p>
            <a:pPr lvl="2"/>
            <a:r>
              <a:rPr lang="ja-JP" altLang="en-US" dirty="0"/>
              <a:t>大変形に関する研究</a:t>
            </a:r>
            <a:r>
              <a:rPr lang="en-US" altLang="ja-JP" dirty="0"/>
              <a:t>(NL-SCNI</a:t>
            </a:r>
            <a:r>
              <a:rPr lang="ja-JP" altLang="en-US" dirty="0"/>
              <a:t>等</a:t>
            </a:r>
            <a:r>
              <a:rPr lang="en-US" altLang="ja-JP" dirty="0"/>
              <a:t>)</a:t>
            </a:r>
            <a:r>
              <a:rPr lang="ja-JP" altLang="en-US" dirty="0"/>
              <a:t>も幾つかある．</a:t>
            </a:r>
            <a:endParaRPr lang="en-US" altLang="ja-JP" dirty="0"/>
          </a:p>
          <a:p>
            <a:pPr lvl="2"/>
            <a:r>
              <a:rPr lang="ja-JP" altLang="en-US" dirty="0"/>
              <a:t>ゼロエネルギーモード（</a:t>
            </a:r>
            <a:r>
              <a:rPr lang="en-US" altLang="ja-JP" dirty="0"/>
              <a:t>FEM</a:t>
            </a:r>
            <a:r>
              <a:rPr lang="ja-JP" altLang="en-US" dirty="0"/>
              <a:t>のアワーグラスモードと等価）を抑えるための</a:t>
            </a:r>
            <a:r>
              <a:rPr lang="ja-JP" altLang="en-US" dirty="0">
                <a:solidFill>
                  <a:srgbClr val="0000CC"/>
                </a:solidFill>
              </a:rPr>
              <a:t>人工安定化項を加える必要がある</a:t>
            </a:r>
            <a:r>
              <a:rPr lang="ja-JP" altLang="en-US" dirty="0"/>
              <a:t>．</a:t>
            </a:r>
            <a:endParaRPr lang="en-US" altLang="ja-JP" dirty="0"/>
          </a:p>
          <a:p>
            <a:pPr lvl="2"/>
            <a:r>
              <a:rPr lang="ja-JP" altLang="en-US" dirty="0">
                <a:solidFill>
                  <a:srgbClr val="0000CC"/>
                </a:solidFill>
              </a:rPr>
              <a:t>ボロノイセル分割が必要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応力点積分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lvl="2"/>
            <a:r>
              <a:rPr lang="ja-JP" altLang="en-US" dirty="0"/>
              <a:t>あまり研究が進んでいない．（</a:t>
            </a:r>
            <a:r>
              <a:rPr lang="ja-JP" altLang="en-US" dirty="0">
                <a:solidFill>
                  <a:srgbClr val="0000CC"/>
                </a:solidFill>
              </a:rPr>
              <a:t>決まった定式化はまだない．</a:t>
            </a:r>
            <a:r>
              <a:rPr lang="ja-JP" altLang="en-US" dirty="0"/>
              <a:t>）</a:t>
            </a:r>
            <a:endParaRPr lang="en-US" altLang="ja-JP" dirty="0"/>
          </a:p>
          <a:p>
            <a:pPr lvl="2"/>
            <a:r>
              <a:rPr lang="ja-JP" altLang="en-US" dirty="0"/>
              <a:t>特に大変形に関する研究例は少ない．</a:t>
            </a:r>
            <a:endParaRPr lang="en-US" altLang="ja-JP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提案する応力点積分手法の概要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endParaRPr lang="en-US" altLang="ja-JP" dirty="0"/>
          </a:p>
          <a:p>
            <a:pPr lvl="0">
              <a:defRPr/>
            </a:pPr>
            <a:r>
              <a:rPr lang="ja-JP" altLang="en-US" dirty="0"/>
              <a:t>浮動応力点積分</a:t>
            </a:r>
            <a:r>
              <a:rPr lang="ja-JP" altLang="en-US" sz="2000" dirty="0"/>
              <a:t>（大した意味はありません．）</a:t>
            </a:r>
            <a:endParaRPr lang="en-US" altLang="ja-JP" sz="2000" dirty="0"/>
          </a:p>
          <a:p>
            <a:pPr lvl="1">
              <a:defRPr/>
            </a:pPr>
            <a:r>
              <a:rPr lang="ja-JP" altLang="en-US" dirty="0"/>
              <a:t>初期状態に対してのみ三角形</a:t>
            </a:r>
            <a:r>
              <a:rPr lang="en-US" altLang="ja-JP" dirty="0"/>
              <a:t>/</a:t>
            </a:r>
            <a:r>
              <a:rPr lang="ja-JP" altLang="en-US" dirty="0"/>
              <a:t>四面体分割</a:t>
            </a:r>
            <a:endParaRPr lang="en-US" altLang="ja-JP" dirty="0"/>
          </a:p>
          <a:p>
            <a:pPr lvl="1">
              <a:defRPr/>
            </a:pPr>
            <a:r>
              <a:rPr lang="ja-JP" altLang="en-US" dirty="0"/>
              <a:t>節点の他に応力点を生成</a:t>
            </a:r>
            <a:endParaRPr lang="en-US" altLang="ja-JP" dirty="0"/>
          </a:p>
          <a:p>
            <a:pPr lvl="1">
              <a:defRPr/>
            </a:pPr>
            <a:r>
              <a:rPr lang="ja-JP" altLang="en-US" dirty="0"/>
              <a:t>領域積分は生成した応力点で行う</a:t>
            </a:r>
            <a:endParaRPr lang="en-US" altLang="ja-JP" dirty="0"/>
          </a:p>
          <a:p>
            <a:pPr lvl="1">
              <a:defRPr/>
            </a:pPr>
            <a:r>
              <a:rPr lang="ja-JP" altLang="en-US" dirty="0"/>
              <a:t>準陰的解法</a:t>
            </a:r>
            <a:endParaRPr lang="en-US" altLang="ja-JP" dirty="0"/>
          </a:p>
          <a:p>
            <a:pPr lvl="1">
              <a:defRPr/>
            </a:pPr>
            <a:r>
              <a:rPr lang="ja-JP" altLang="en-US" dirty="0"/>
              <a:t>積分補正（パッチテストを通過）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/>
          <a:lstStyle/>
          <a:p>
            <a:r>
              <a:rPr lang="ja-JP" altLang="en-US" dirty="0"/>
              <a:t>応力点積分（初期設定）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23888"/>
            <a:ext cx="8928100" cy="5783262"/>
          </a:xfrm>
        </p:spPr>
        <p:txBody>
          <a:bodyPr/>
          <a:lstStyle/>
          <a:p>
            <a:r>
              <a:rPr lang="ja-JP" altLang="en-US" sz="2800" dirty="0"/>
              <a:t>初期形状に対して有限要素分割を行う．</a:t>
            </a:r>
            <a:br>
              <a:rPr lang="en-US" altLang="ja-JP" sz="2800" dirty="0"/>
            </a:br>
            <a:r>
              <a:rPr lang="ja-JP" altLang="en-US" sz="2800" dirty="0"/>
              <a:t>（３角形，４面体要素分割を想定）</a:t>
            </a:r>
            <a:endParaRPr lang="en-US" altLang="ja-JP" sz="2800" dirty="0">
              <a:solidFill>
                <a:srgbClr val="0000CC"/>
              </a:solidFill>
            </a:endParaRPr>
          </a:p>
          <a:p>
            <a:r>
              <a:rPr lang="ja-JP" altLang="en-US" sz="2800" dirty="0"/>
              <a:t>節点はそのまま利用．</a:t>
            </a:r>
            <a:endParaRPr lang="en-US" altLang="ja-JP" sz="2800" dirty="0"/>
          </a:p>
          <a:p>
            <a:r>
              <a:rPr lang="ja-JP" altLang="en-US" sz="2800" dirty="0"/>
              <a:t>応力点を全ての辺の中点に生成．</a:t>
            </a:r>
            <a:endParaRPr lang="en-US" altLang="ja-JP" sz="2800" dirty="0"/>
          </a:p>
          <a:p>
            <a:pPr>
              <a:buFont typeface="Wingdings" pitchFamily="2" charset="2"/>
              <a:buNone/>
            </a:pPr>
            <a:r>
              <a:rPr lang="ja-JP" altLang="en-US" sz="2800" dirty="0"/>
              <a:t>    </a:t>
            </a:r>
            <a:r>
              <a:rPr lang="en-US" altLang="ja-JP" sz="2400" dirty="0"/>
              <a:t>(</a:t>
            </a:r>
            <a:r>
              <a:rPr lang="en-US" altLang="ja-JP" sz="2400" dirty="0" err="1"/>
              <a:t>Belytschko</a:t>
            </a:r>
            <a:r>
              <a:rPr lang="ja-JP" altLang="en-US" sz="2400" dirty="0" err="1"/>
              <a:t>の応</a:t>
            </a:r>
            <a:r>
              <a:rPr lang="ja-JP" altLang="en-US" sz="2400" dirty="0"/>
              <a:t>力点積分と違い，</a:t>
            </a:r>
            <a:r>
              <a:rPr lang="en-US" altLang="ja-JP" sz="2400" dirty="0"/>
              <a:t>master/slave</a:t>
            </a:r>
            <a:r>
              <a:rPr lang="ja-JP" altLang="en-US" sz="2400" dirty="0"/>
              <a:t>の区別は無い</a:t>
            </a:r>
            <a:r>
              <a:rPr lang="en-US" altLang="ja-JP" sz="2400" dirty="0"/>
              <a:t>.)</a:t>
            </a:r>
          </a:p>
          <a:p>
            <a:r>
              <a:rPr lang="ja-JP" altLang="en-US" sz="2800" dirty="0"/>
              <a:t>応力点の担当体積は初期メッシュから計算．</a:t>
            </a:r>
            <a:endParaRPr lang="en-US" altLang="ja-JP" sz="2800" dirty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5041901" y="4340226"/>
            <a:ext cx="3849688" cy="1569660"/>
            <a:chOff x="673101" y="4048126"/>
            <a:chExt cx="3849688" cy="1569660"/>
          </a:xfrm>
        </p:grpSpPr>
        <p:sp>
          <p:nvSpPr>
            <p:cNvPr id="68665" name="Rectangle 57"/>
            <p:cNvSpPr>
              <a:spLocks noChangeArrowheads="1"/>
            </p:cNvSpPr>
            <p:nvPr/>
          </p:nvSpPr>
          <p:spPr bwMode="auto">
            <a:xfrm>
              <a:off x="673101" y="4237039"/>
              <a:ext cx="170059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7" name="Oval 59"/>
            <p:cNvSpPr>
              <a:spLocks noChangeArrowheads="1"/>
            </p:cNvSpPr>
            <p:nvPr/>
          </p:nvSpPr>
          <p:spPr bwMode="auto">
            <a:xfrm>
              <a:off x="673101" y="4967289"/>
              <a:ext cx="170059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8" name="Text Box 60"/>
            <p:cNvSpPr txBox="1">
              <a:spLocks noChangeArrowheads="1"/>
            </p:cNvSpPr>
            <p:nvPr/>
          </p:nvSpPr>
          <p:spPr bwMode="auto">
            <a:xfrm>
              <a:off x="800178" y="4048126"/>
              <a:ext cx="3722611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sz="2400" dirty="0"/>
                <a:t>：節点</a:t>
              </a:r>
              <a:endParaRPr lang="en-US" altLang="ja-JP" sz="2400" dirty="0"/>
            </a:p>
            <a:p>
              <a:r>
                <a:rPr lang="en-US" altLang="ja-JP" sz="2400" dirty="0"/>
                <a:t>  (</a:t>
              </a:r>
              <a:r>
                <a:rPr lang="en-US" altLang="ja-JP" sz="2400" b="1" i="1" dirty="0"/>
                <a:t>x</a:t>
              </a:r>
              <a:r>
                <a:rPr lang="en-US" altLang="ja-JP" sz="2400" dirty="0"/>
                <a:t> </a:t>
              </a:r>
              <a:r>
                <a:rPr lang="ja-JP" altLang="en-US" sz="2400" dirty="0"/>
                <a:t>と</a:t>
              </a:r>
              <a:r>
                <a:rPr lang="en-US" altLang="ja-JP" sz="2400" dirty="0"/>
                <a:t> </a:t>
              </a:r>
              <a:r>
                <a:rPr lang="en-US" altLang="ja-JP" sz="2400" b="1" i="1" dirty="0"/>
                <a:t>u </a:t>
              </a:r>
              <a:r>
                <a:rPr lang="ja-JP" altLang="en-US" sz="2400" dirty="0"/>
                <a:t>のみ保持</a:t>
              </a:r>
              <a:r>
                <a:rPr lang="en-US" altLang="ja-JP" sz="2400" dirty="0"/>
                <a:t>)</a:t>
              </a:r>
            </a:p>
            <a:p>
              <a:r>
                <a:rPr lang="ja-JP" altLang="en-US" sz="2400" dirty="0"/>
                <a:t>：応力点</a:t>
              </a:r>
              <a:endParaRPr lang="en-US" altLang="ja-JP" sz="2400" dirty="0"/>
            </a:p>
            <a:p>
              <a:r>
                <a:rPr lang="en-US" altLang="ja-JP" sz="2400" dirty="0"/>
                <a:t>  (</a:t>
              </a:r>
              <a:r>
                <a:rPr lang="en-US" altLang="ja-JP" sz="2400" b="1" i="1" dirty="0"/>
                <a:t>x</a:t>
              </a:r>
              <a:r>
                <a:rPr lang="en-US" altLang="ja-JP" sz="2400" dirty="0"/>
                <a:t>, </a:t>
              </a:r>
              <a:r>
                <a:rPr lang="en-US" altLang="ja-JP" sz="2400" b="1" i="1" dirty="0"/>
                <a:t>T</a:t>
              </a:r>
              <a:r>
                <a:rPr lang="en-US" altLang="ja-JP" sz="2400" dirty="0"/>
                <a:t>, </a:t>
              </a:r>
              <a:r>
                <a:rPr lang="en-US" altLang="ja-JP" sz="2400" b="1" i="1" dirty="0"/>
                <a:t>E</a:t>
              </a:r>
              <a:r>
                <a:rPr lang="en-US" altLang="ja-JP" sz="2400" dirty="0"/>
                <a:t>, </a:t>
              </a:r>
              <a:r>
                <a:rPr lang="en-US" altLang="ja-JP" sz="2400" b="1" i="1" dirty="0"/>
                <a:t>E</a:t>
              </a:r>
              <a:r>
                <a:rPr lang="en-US" altLang="ja-JP" sz="2400" b="1" i="1" baseline="30000" dirty="0"/>
                <a:t> </a:t>
              </a:r>
              <a:r>
                <a:rPr lang="en-US" altLang="ja-JP" sz="2400" baseline="30000" dirty="0"/>
                <a:t>v</a:t>
              </a:r>
              <a:r>
                <a:rPr lang="ja-JP" altLang="en-US" sz="2400" dirty="0"/>
                <a:t>等々を保持</a:t>
              </a:r>
              <a:r>
                <a:rPr lang="en-US" altLang="ja-JP" sz="2400" dirty="0"/>
                <a:t>)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876300" y="3633788"/>
            <a:ext cx="3481388" cy="2630487"/>
            <a:chOff x="4583113" y="3595688"/>
            <a:chExt cx="3481388" cy="2630487"/>
          </a:xfrm>
        </p:grpSpPr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5092700" y="3670300"/>
              <a:ext cx="1327150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 flipV="1">
              <a:off x="4660900" y="3708398"/>
              <a:ext cx="1778000" cy="1041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4648200" y="4711700"/>
              <a:ext cx="1906588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8" name="Line 40"/>
            <p:cNvSpPr>
              <a:spLocks noChangeShapeType="1"/>
            </p:cNvSpPr>
            <p:nvPr/>
          </p:nvSpPr>
          <p:spPr bwMode="auto">
            <a:xfrm flipH="1">
              <a:off x="4660900" y="3657599"/>
              <a:ext cx="444500" cy="1092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49" name="Line 41"/>
            <p:cNvSpPr>
              <a:spLocks noChangeShapeType="1"/>
            </p:cNvSpPr>
            <p:nvPr/>
          </p:nvSpPr>
          <p:spPr bwMode="auto">
            <a:xfrm>
              <a:off x="6438900" y="3708399"/>
              <a:ext cx="112713" cy="1006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0" name="Line 42"/>
            <p:cNvSpPr>
              <a:spLocks noChangeShapeType="1"/>
            </p:cNvSpPr>
            <p:nvPr/>
          </p:nvSpPr>
          <p:spPr bwMode="auto">
            <a:xfrm>
              <a:off x="4660900" y="4749799"/>
              <a:ext cx="450850" cy="140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3" name="Line 45"/>
            <p:cNvSpPr>
              <a:spLocks noChangeShapeType="1"/>
            </p:cNvSpPr>
            <p:nvPr/>
          </p:nvSpPr>
          <p:spPr bwMode="auto">
            <a:xfrm flipH="1">
              <a:off x="5111750" y="5794375"/>
              <a:ext cx="10445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H="1">
              <a:off x="6156325" y="4714875"/>
              <a:ext cx="395288" cy="108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>
              <a:off x="6413500" y="3721100"/>
              <a:ext cx="1579563" cy="273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6" name="Line 48"/>
            <p:cNvSpPr>
              <a:spLocks noChangeShapeType="1"/>
            </p:cNvSpPr>
            <p:nvPr/>
          </p:nvSpPr>
          <p:spPr bwMode="auto">
            <a:xfrm flipV="1">
              <a:off x="6551613" y="3994150"/>
              <a:ext cx="144145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7" name="Line 49"/>
            <p:cNvSpPr>
              <a:spLocks noChangeShapeType="1"/>
            </p:cNvSpPr>
            <p:nvPr/>
          </p:nvSpPr>
          <p:spPr bwMode="auto">
            <a:xfrm>
              <a:off x="6551613" y="4714875"/>
              <a:ext cx="144145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V="1">
              <a:off x="7993063" y="3994150"/>
              <a:ext cx="0" cy="1439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 flipV="1">
              <a:off x="6134100" y="5445125"/>
              <a:ext cx="1836738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5040313" y="3595688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4583113" y="4641850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4837113" y="406082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auto">
            <a:xfrm>
              <a:off x="5665788" y="3633788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6353175" y="3633788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6480175" y="4641850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auto">
            <a:xfrm>
              <a:off x="6416675" y="414972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5594350" y="464185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5543550" y="4129088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5040313" y="6083300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0" name="Oval 22"/>
            <p:cNvSpPr>
              <a:spLocks noChangeArrowheads="1"/>
            </p:cNvSpPr>
            <p:nvPr/>
          </p:nvSpPr>
          <p:spPr bwMode="auto">
            <a:xfrm>
              <a:off x="4811713" y="537527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6084888" y="5722938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6299200" y="518160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6" name="Oval 28"/>
            <p:cNvSpPr>
              <a:spLocks noChangeArrowheads="1"/>
            </p:cNvSpPr>
            <p:nvPr/>
          </p:nvSpPr>
          <p:spPr bwMode="auto">
            <a:xfrm>
              <a:off x="5580063" y="590232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7920038" y="3922713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7920038" y="5364163"/>
              <a:ext cx="144463" cy="1428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39" name="Oval 31"/>
            <p:cNvSpPr>
              <a:spLocks noChangeArrowheads="1"/>
            </p:cNvSpPr>
            <p:nvPr/>
          </p:nvSpPr>
          <p:spPr bwMode="auto">
            <a:xfrm>
              <a:off x="7110413" y="376555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40" name="Oval 32"/>
            <p:cNvSpPr>
              <a:spLocks noChangeArrowheads="1"/>
            </p:cNvSpPr>
            <p:nvPr/>
          </p:nvSpPr>
          <p:spPr bwMode="auto">
            <a:xfrm>
              <a:off x="7199313" y="428307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0" name="Oval 52"/>
            <p:cNvSpPr>
              <a:spLocks noChangeArrowheads="1"/>
            </p:cNvSpPr>
            <p:nvPr/>
          </p:nvSpPr>
          <p:spPr bwMode="auto">
            <a:xfrm>
              <a:off x="7200900" y="5002213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1" name="Oval 53"/>
            <p:cNvSpPr>
              <a:spLocks noChangeArrowheads="1"/>
            </p:cNvSpPr>
            <p:nvPr/>
          </p:nvSpPr>
          <p:spPr bwMode="auto">
            <a:xfrm>
              <a:off x="6948488" y="5541963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663" name="Oval 55"/>
            <p:cNvSpPr>
              <a:spLocks noChangeArrowheads="1"/>
            </p:cNvSpPr>
            <p:nvPr/>
          </p:nvSpPr>
          <p:spPr bwMode="auto">
            <a:xfrm>
              <a:off x="7920038" y="4641850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4660900" y="4737099"/>
              <a:ext cx="1498600" cy="1066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5395913" y="5222875"/>
              <a:ext cx="144463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応力点積分（更新式）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5900" y="1317625"/>
            <a:ext cx="8928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応力点位置</a:t>
            </a: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altLang="ja-JP" sz="3200" dirty="0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endParaRPr lang="ja-JP" altLang="en-US" sz="3200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15900" y="4319588"/>
            <a:ext cx="8928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応力点担当体積</a:t>
            </a:r>
            <a:endParaRPr lang="en-US" altLang="ja-JP" sz="3200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912813" y="5672138"/>
            <a:ext cx="6890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dirty="0"/>
              <a:t>　</a:t>
            </a:r>
            <a:r>
              <a:rPr lang="en-US" altLang="ja-JP" sz="2800" i="1" dirty="0" err="1"/>
              <a:t>V</a:t>
            </a:r>
            <a:r>
              <a:rPr lang="en-US" altLang="ja-JP" sz="2800" baseline="30000" dirty="0" err="1"/>
              <a:t>initial</a:t>
            </a:r>
            <a:r>
              <a:rPr lang="ja-JP" altLang="en-US" sz="2800" dirty="0"/>
              <a:t>：初期担当体積，</a:t>
            </a:r>
            <a:r>
              <a:rPr lang="en-US" altLang="ja-JP" sz="2800" b="1" i="1" dirty="0"/>
              <a:t>F</a:t>
            </a:r>
            <a:r>
              <a:rPr lang="ja-JP" altLang="en-US" sz="2800" dirty="0"/>
              <a:t>：変形勾配テンソル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19125" y="2809875"/>
            <a:ext cx="7752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ja-JP" sz="2800" b="1" i="1" dirty="0"/>
              <a:t>x</a:t>
            </a:r>
            <a:r>
              <a:rPr lang="en-US" altLang="ja-JP" sz="2800" dirty="0"/>
              <a:t>: </a:t>
            </a:r>
            <a:r>
              <a:rPr lang="ja-JP" altLang="en-US" sz="2800" dirty="0"/>
              <a:t>現在位置</a:t>
            </a:r>
            <a:r>
              <a:rPr lang="en-US" altLang="ja-JP" sz="2800" dirty="0"/>
              <a:t>, </a:t>
            </a:r>
            <a:r>
              <a:rPr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800" dirty="0"/>
              <a:t>: </a:t>
            </a:r>
            <a:r>
              <a:rPr lang="ja-JP" altLang="en-US" sz="2800" dirty="0"/>
              <a:t>サポート内節点集合</a:t>
            </a:r>
            <a:r>
              <a:rPr lang="en-US" altLang="ja-JP" sz="2800" dirty="0"/>
              <a:t>, </a:t>
            </a:r>
            <a:r>
              <a:rPr lang="en-US" altLang="ja-JP" sz="2800" i="1" dirty="0">
                <a:latin typeface="Symbol" pitchFamily="18" charset="2"/>
              </a:rPr>
              <a:t>f</a:t>
            </a:r>
            <a:r>
              <a:rPr lang="en-US" altLang="ja-JP" sz="2800" dirty="0"/>
              <a:t>: </a:t>
            </a:r>
            <a:r>
              <a:rPr lang="ja-JP" altLang="en-US" sz="2800" dirty="0"/>
              <a:t>形状関数</a:t>
            </a:r>
            <a:endParaRPr lang="en-US" altLang="ja-JP" sz="2800" dirty="0"/>
          </a:p>
        </p:txBody>
      </p:sp>
      <p:pic>
        <p:nvPicPr>
          <p:cNvPr id="10256" name="Picture 16" descr="location_upd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919288"/>
            <a:ext cx="6143625" cy="914400"/>
          </a:xfrm>
          <a:prstGeom prst="rect">
            <a:avLst/>
          </a:prstGeom>
          <a:noFill/>
        </p:spPr>
      </p:pic>
      <p:pic>
        <p:nvPicPr>
          <p:cNvPr id="10257" name="Picture 17" descr="volume_upd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200" y="4902200"/>
            <a:ext cx="4886325" cy="457200"/>
          </a:xfrm>
          <a:prstGeom prst="rect">
            <a:avLst/>
          </a:prstGeom>
          <a:noFill/>
        </p:spPr>
      </p:pic>
      <p:pic>
        <p:nvPicPr>
          <p:cNvPr id="10258" name="Picture 18" descr="no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8" y="779463"/>
            <a:ext cx="8048625" cy="4572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41" name="Group 89"/>
          <p:cNvGrpSpPr>
            <a:grpSpLocks/>
          </p:cNvGrpSpPr>
          <p:nvPr/>
        </p:nvGrpSpPr>
        <p:grpSpPr bwMode="auto">
          <a:xfrm>
            <a:off x="6246813" y="3343275"/>
            <a:ext cx="2400300" cy="2363788"/>
            <a:chOff x="3906" y="2071"/>
            <a:chExt cx="1512" cy="1489"/>
          </a:xfrm>
        </p:grpSpPr>
        <p:sp>
          <p:nvSpPr>
            <p:cNvPr id="49225" name="Oval 73"/>
            <p:cNvSpPr>
              <a:spLocks noChangeArrowheads="1"/>
            </p:cNvSpPr>
            <p:nvPr/>
          </p:nvSpPr>
          <p:spPr bwMode="auto">
            <a:xfrm>
              <a:off x="3906" y="2071"/>
              <a:ext cx="1512" cy="14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49226" name="Oval 74"/>
            <p:cNvSpPr>
              <a:spLocks noChangeArrowheads="1"/>
            </p:cNvSpPr>
            <p:nvPr/>
          </p:nvSpPr>
          <p:spPr bwMode="auto">
            <a:xfrm>
              <a:off x="4616" y="2755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9227" name="Line 75"/>
            <p:cNvSpPr>
              <a:spLocks noChangeShapeType="1"/>
            </p:cNvSpPr>
            <p:nvPr/>
          </p:nvSpPr>
          <p:spPr bwMode="auto">
            <a:xfrm flipV="1">
              <a:off x="4662" y="2147"/>
              <a:ext cx="332" cy="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lg"/>
              <a:tailEnd type="arrow" w="med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28" name="Text Box 76"/>
            <p:cNvSpPr txBox="1">
              <a:spLocks noChangeArrowheads="1"/>
            </p:cNvSpPr>
            <p:nvPr/>
          </p:nvSpPr>
          <p:spPr bwMode="auto">
            <a:xfrm>
              <a:off x="4855" y="2316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baseline="30000"/>
                <a:t>I</a:t>
              </a:r>
              <a:r>
                <a:rPr lang="en-US" altLang="ja-JP" i="1"/>
                <a:t>R</a:t>
              </a:r>
            </a:p>
          </p:txBody>
        </p:sp>
        <p:sp>
          <p:nvSpPr>
            <p:cNvPr id="49229" name="Rectangle 77"/>
            <p:cNvSpPr>
              <a:spLocks noChangeArrowheads="1"/>
            </p:cNvSpPr>
            <p:nvPr/>
          </p:nvSpPr>
          <p:spPr bwMode="auto">
            <a:xfrm>
              <a:off x="3922" y="275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0" name="Rectangle 78"/>
            <p:cNvSpPr>
              <a:spLocks noChangeArrowheads="1"/>
            </p:cNvSpPr>
            <p:nvPr/>
          </p:nvSpPr>
          <p:spPr bwMode="auto">
            <a:xfrm>
              <a:off x="4389" y="275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1" name="Rectangle 79"/>
            <p:cNvSpPr>
              <a:spLocks noChangeArrowheads="1"/>
            </p:cNvSpPr>
            <p:nvPr/>
          </p:nvSpPr>
          <p:spPr bwMode="auto">
            <a:xfrm>
              <a:off x="4850" y="2759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2" name="Rectangle 80"/>
            <p:cNvSpPr>
              <a:spLocks noChangeArrowheads="1"/>
            </p:cNvSpPr>
            <p:nvPr/>
          </p:nvSpPr>
          <p:spPr bwMode="auto">
            <a:xfrm>
              <a:off x="5311" y="275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3" name="Rectangle 81"/>
            <p:cNvSpPr>
              <a:spLocks noChangeArrowheads="1"/>
            </p:cNvSpPr>
            <p:nvPr/>
          </p:nvSpPr>
          <p:spPr bwMode="auto">
            <a:xfrm>
              <a:off x="4389" y="2227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4" name="Rectangle 82"/>
            <p:cNvSpPr>
              <a:spLocks noChangeArrowheads="1"/>
            </p:cNvSpPr>
            <p:nvPr/>
          </p:nvSpPr>
          <p:spPr bwMode="auto">
            <a:xfrm>
              <a:off x="3939" y="223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5" name="Rectangle 83"/>
            <p:cNvSpPr>
              <a:spLocks noChangeArrowheads="1"/>
            </p:cNvSpPr>
            <p:nvPr/>
          </p:nvSpPr>
          <p:spPr bwMode="auto">
            <a:xfrm>
              <a:off x="4845" y="223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6" name="Rectangle 84"/>
            <p:cNvSpPr>
              <a:spLocks noChangeArrowheads="1"/>
            </p:cNvSpPr>
            <p:nvPr/>
          </p:nvSpPr>
          <p:spPr bwMode="auto">
            <a:xfrm>
              <a:off x="5305" y="2229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7" name="Rectangle 85"/>
            <p:cNvSpPr>
              <a:spLocks noChangeArrowheads="1"/>
            </p:cNvSpPr>
            <p:nvPr/>
          </p:nvSpPr>
          <p:spPr bwMode="auto">
            <a:xfrm>
              <a:off x="4388" y="331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8" name="Rectangle 86"/>
            <p:cNvSpPr>
              <a:spLocks noChangeArrowheads="1"/>
            </p:cNvSpPr>
            <p:nvPr/>
          </p:nvSpPr>
          <p:spPr bwMode="auto">
            <a:xfrm>
              <a:off x="3930" y="331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39" name="Rectangle 87"/>
            <p:cNvSpPr>
              <a:spLocks noChangeArrowheads="1"/>
            </p:cNvSpPr>
            <p:nvPr/>
          </p:nvSpPr>
          <p:spPr bwMode="auto">
            <a:xfrm>
              <a:off x="4850" y="330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40" name="Rectangle 88"/>
            <p:cNvSpPr>
              <a:spLocks noChangeArrowheads="1"/>
            </p:cNvSpPr>
            <p:nvPr/>
          </p:nvSpPr>
          <p:spPr bwMode="auto">
            <a:xfrm>
              <a:off x="5296" y="332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49202" name="Picture 50" descr="support_rad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3141663"/>
            <a:ext cx="5427662" cy="323215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応力点積分</a:t>
            </a:r>
            <a:r>
              <a:rPr lang="en-US" altLang="ja-JP" dirty="0"/>
              <a:t>(MLS)</a:t>
            </a:r>
            <a:endParaRPr lang="ja-JP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23888"/>
            <a:ext cx="8928100" cy="752475"/>
          </a:xfrm>
        </p:spPr>
        <p:txBody>
          <a:bodyPr/>
          <a:lstStyle/>
          <a:p>
            <a:r>
              <a:rPr lang="ja-JP" altLang="en-US" dirty="0"/>
              <a:t>重み関数</a:t>
            </a:r>
            <a:endParaRPr lang="en-US" altLang="ja-JP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15900" y="2673350"/>
            <a:ext cx="89281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ja-JP" altLang="en-US" sz="3200" dirty="0"/>
              <a:t>サポート半径</a:t>
            </a:r>
          </a:p>
        </p:txBody>
      </p:sp>
      <p:grpSp>
        <p:nvGrpSpPr>
          <p:cNvPr id="49223" name="Group 71"/>
          <p:cNvGrpSpPr>
            <a:grpSpLocks/>
          </p:cNvGrpSpPr>
          <p:nvPr/>
        </p:nvGrpSpPr>
        <p:grpSpPr bwMode="auto">
          <a:xfrm>
            <a:off x="6215063" y="2986088"/>
            <a:ext cx="2425700" cy="3097212"/>
            <a:chOff x="3696" y="1661"/>
            <a:chExt cx="1528" cy="1951"/>
          </a:xfrm>
        </p:grpSpPr>
        <p:sp>
          <p:nvSpPr>
            <p:cNvPr id="49180" name="Oval 28"/>
            <p:cNvSpPr>
              <a:spLocks noChangeArrowheads="1"/>
            </p:cNvSpPr>
            <p:nvPr/>
          </p:nvSpPr>
          <p:spPr bwMode="auto">
            <a:xfrm>
              <a:off x="3712" y="1884"/>
              <a:ext cx="1512" cy="14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auto">
            <a:xfrm>
              <a:off x="4422" y="2568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 flipV="1">
              <a:off x="4468" y="1960"/>
              <a:ext cx="332" cy="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lg"/>
              <a:tailEnd type="arrow" w="med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4661" y="2129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baseline="30000"/>
                <a:t>I</a:t>
              </a:r>
              <a:r>
                <a:rPr lang="en-US" altLang="ja-JP" i="1"/>
                <a:t>R</a:t>
              </a:r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3742" y="254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88" name="Rectangle 36"/>
            <p:cNvSpPr>
              <a:spLocks noChangeArrowheads="1"/>
            </p:cNvSpPr>
            <p:nvPr/>
          </p:nvSpPr>
          <p:spPr bwMode="auto">
            <a:xfrm>
              <a:off x="4195" y="263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89" name="Rectangle 37"/>
            <p:cNvSpPr>
              <a:spLocks noChangeArrowheads="1"/>
            </p:cNvSpPr>
            <p:nvPr/>
          </p:nvSpPr>
          <p:spPr bwMode="auto">
            <a:xfrm>
              <a:off x="4649" y="2523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0" name="Rectangle 38"/>
            <p:cNvSpPr>
              <a:spLocks noChangeArrowheads="1"/>
            </p:cNvSpPr>
            <p:nvPr/>
          </p:nvSpPr>
          <p:spPr bwMode="auto">
            <a:xfrm>
              <a:off x="5103" y="2478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1" name="Rectangle 39"/>
            <p:cNvSpPr>
              <a:spLocks noChangeArrowheads="1"/>
            </p:cNvSpPr>
            <p:nvPr/>
          </p:nvSpPr>
          <p:spPr bwMode="auto">
            <a:xfrm>
              <a:off x="4195" y="177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2" name="Rectangle 40"/>
            <p:cNvSpPr>
              <a:spLocks noChangeArrowheads="1"/>
            </p:cNvSpPr>
            <p:nvPr/>
          </p:nvSpPr>
          <p:spPr bwMode="auto">
            <a:xfrm>
              <a:off x="3696" y="1752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3" name="Rectangle 41"/>
            <p:cNvSpPr>
              <a:spLocks noChangeArrowheads="1"/>
            </p:cNvSpPr>
            <p:nvPr/>
          </p:nvSpPr>
          <p:spPr bwMode="auto">
            <a:xfrm>
              <a:off x="4672" y="1661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4" name="Rectangle 42"/>
            <p:cNvSpPr>
              <a:spLocks noChangeArrowheads="1"/>
            </p:cNvSpPr>
            <p:nvPr/>
          </p:nvSpPr>
          <p:spPr bwMode="auto">
            <a:xfrm>
              <a:off x="5125" y="170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5" name="Rectangle 43"/>
            <p:cNvSpPr>
              <a:spLocks noChangeArrowheads="1"/>
            </p:cNvSpPr>
            <p:nvPr/>
          </p:nvSpPr>
          <p:spPr bwMode="auto">
            <a:xfrm>
              <a:off x="4173" y="3498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6" name="Rectangle 44"/>
            <p:cNvSpPr>
              <a:spLocks noChangeArrowheads="1"/>
            </p:cNvSpPr>
            <p:nvPr/>
          </p:nvSpPr>
          <p:spPr bwMode="auto">
            <a:xfrm>
              <a:off x="3764" y="3521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7" name="Rectangle 45"/>
            <p:cNvSpPr>
              <a:spLocks noChangeArrowheads="1"/>
            </p:cNvSpPr>
            <p:nvPr/>
          </p:nvSpPr>
          <p:spPr bwMode="auto">
            <a:xfrm>
              <a:off x="4649" y="3385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198" name="Rectangle 46"/>
            <p:cNvSpPr>
              <a:spLocks noChangeArrowheads="1"/>
            </p:cNvSpPr>
            <p:nvPr/>
          </p:nvSpPr>
          <p:spPr bwMode="auto">
            <a:xfrm>
              <a:off x="5102" y="343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547688" y="4783138"/>
            <a:ext cx="4679950" cy="539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>
              <a:solidFill>
                <a:srgbClr val="0000CC"/>
              </a:solidFill>
            </a:endParaRPr>
          </a:p>
        </p:txBody>
      </p:sp>
      <p:grpSp>
        <p:nvGrpSpPr>
          <p:cNvPr id="49222" name="Group 70"/>
          <p:cNvGrpSpPr>
            <a:grpSpLocks/>
          </p:cNvGrpSpPr>
          <p:nvPr/>
        </p:nvGrpSpPr>
        <p:grpSpPr bwMode="auto">
          <a:xfrm>
            <a:off x="6008688" y="2990850"/>
            <a:ext cx="2881312" cy="3097213"/>
            <a:chOff x="2161" y="1835"/>
            <a:chExt cx="1815" cy="1951"/>
          </a:xfrm>
        </p:grpSpPr>
        <p:sp>
          <p:nvSpPr>
            <p:cNvPr id="49205" name="Oval 53"/>
            <p:cNvSpPr>
              <a:spLocks noChangeArrowheads="1"/>
            </p:cNvSpPr>
            <p:nvPr/>
          </p:nvSpPr>
          <p:spPr bwMode="auto">
            <a:xfrm>
              <a:off x="2161" y="1880"/>
              <a:ext cx="1815" cy="18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06" name="Oval 54"/>
            <p:cNvSpPr>
              <a:spLocks noChangeArrowheads="1"/>
            </p:cNvSpPr>
            <p:nvPr/>
          </p:nvSpPr>
          <p:spPr bwMode="auto">
            <a:xfrm>
              <a:off x="2313" y="2058"/>
              <a:ext cx="1512" cy="14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auto">
            <a:xfrm>
              <a:off x="3023" y="2742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 flipV="1">
              <a:off x="3069" y="1981"/>
              <a:ext cx="416" cy="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lg"/>
              <a:tailEnd type="arrow" w="med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09" name="Text Box 57"/>
            <p:cNvSpPr txBox="1">
              <a:spLocks noChangeArrowheads="1"/>
            </p:cNvSpPr>
            <p:nvPr/>
          </p:nvSpPr>
          <p:spPr bwMode="auto">
            <a:xfrm>
              <a:off x="3262" y="2303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i="1" baseline="30000"/>
                <a:t>I</a:t>
              </a:r>
              <a:r>
                <a:rPr lang="en-US" altLang="ja-JP" i="1"/>
                <a:t>R</a:t>
              </a:r>
            </a:p>
          </p:txBody>
        </p:sp>
        <p:sp>
          <p:nvSpPr>
            <p:cNvPr id="49210" name="Rectangle 58"/>
            <p:cNvSpPr>
              <a:spLocks noChangeArrowheads="1"/>
            </p:cNvSpPr>
            <p:nvPr/>
          </p:nvSpPr>
          <p:spPr bwMode="auto">
            <a:xfrm>
              <a:off x="2343" y="272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1" name="Rectangle 59"/>
            <p:cNvSpPr>
              <a:spLocks noChangeArrowheads="1"/>
            </p:cNvSpPr>
            <p:nvPr/>
          </p:nvSpPr>
          <p:spPr bwMode="auto">
            <a:xfrm>
              <a:off x="2796" y="281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2" name="Rectangle 60"/>
            <p:cNvSpPr>
              <a:spLocks noChangeArrowheads="1"/>
            </p:cNvSpPr>
            <p:nvPr/>
          </p:nvSpPr>
          <p:spPr bwMode="auto">
            <a:xfrm>
              <a:off x="3250" y="2697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3" name="Rectangle 61"/>
            <p:cNvSpPr>
              <a:spLocks noChangeArrowheads="1"/>
            </p:cNvSpPr>
            <p:nvPr/>
          </p:nvSpPr>
          <p:spPr bwMode="auto">
            <a:xfrm>
              <a:off x="3704" y="2652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4" name="Rectangle 62"/>
            <p:cNvSpPr>
              <a:spLocks noChangeArrowheads="1"/>
            </p:cNvSpPr>
            <p:nvPr/>
          </p:nvSpPr>
          <p:spPr bwMode="auto">
            <a:xfrm>
              <a:off x="2796" y="1948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5" name="Rectangle 63"/>
            <p:cNvSpPr>
              <a:spLocks noChangeArrowheads="1"/>
            </p:cNvSpPr>
            <p:nvPr/>
          </p:nvSpPr>
          <p:spPr bwMode="auto">
            <a:xfrm>
              <a:off x="2297" y="1926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6" name="Rectangle 64"/>
            <p:cNvSpPr>
              <a:spLocks noChangeArrowheads="1"/>
            </p:cNvSpPr>
            <p:nvPr/>
          </p:nvSpPr>
          <p:spPr bwMode="auto">
            <a:xfrm>
              <a:off x="3273" y="1835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7" name="Rectangle 65"/>
            <p:cNvSpPr>
              <a:spLocks noChangeArrowheads="1"/>
            </p:cNvSpPr>
            <p:nvPr/>
          </p:nvSpPr>
          <p:spPr bwMode="auto">
            <a:xfrm>
              <a:off x="3726" y="1880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8" name="Rectangle 66"/>
            <p:cNvSpPr>
              <a:spLocks noChangeArrowheads="1"/>
            </p:cNvSpPr>
            <p:nvPr/>
          </p:nvSpPr>
          <p:spPr bwMode="auto">
            <a:xfrm>
              <a:off x="2774" y="3672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19" name="Rectangle 67"/>
            <p:cNvSpPr>
              <a:spLocks noChangeArrowheads="1"/>
            </p:cNvSpPr>
            <p:nvPr/>
          </p:nvSpPr>
          <p:spPr bwMode="auto">
            <a:xfrm>
              <a:off x="2365" y="3695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20" name="Rectangle 68"/>
            <p:cNvSpPr>
              <a:spLocks noChangeArrowheads="1"/>
            </p:cNvSpPr>
            <p:nvPr/>
          </p:nvSpPr>
          <p:spPr bwMode="auto">
            <a:xfrm>
              <a:off x="3250" y="3559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221" name="Rectangle 69"/>
            <p:cNvSpPr>
              <a:spLocks noChangeArrowheads="1"/>
            </p:cNvSpPr>
            <p:nvPr/>
          </p:nvSpPr>
          <p:spPr bwMode="auto">
            <a:xfrm>
              <a:off x="3703" y="3604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242" name="Text Box 90"/>
          <p:cNvSpPr txBox="1">
            <a:spLocks noChangeArrowheads="1"/>
          </p:cNvSpPr>
          <p:nvPr/>
        </p:nvSpPr>
        <p:spPr bwMode="auto">
          <a:xfrm>
            <a:off x="1457325" y="1949450"/>
            <a:ext cx="2759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ベル形状ではない．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49243" name="Picture 91" descr="weight_fun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" y="1152525"/>
            <a:ext cx="8931275" cy="906463"/>
          </a:xfrm>
          <a:prstGeom prst="rect">
            <a:avLst/>
          </a:prstGeom>
          <a:noFill/>
        </p:spPr>
      </p:pic>
      <p:pic>
        <p:nvPicPr>
          <p:cNvPr id="49244" name="Picture 92" descr="ba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588" y="3700463"/>
            <a:ext cx="1831975" cy="360362"/>
          </a:xfrm>
          <a:prstGeom prst="rect">
            <a:avLst/>
          </a:prstGeom>
          <a:noFill/>
        </p:spPr>
      </p:pic>
      <p:sp>
        <p:nvSpPr>
          <p:cNvPr id="49246" name="Text Box 94"/>
          <p:cNvSpPr txBox="1">
            <a:spLocks noChangeArrowheads="1"/>
          </p:cNvSpPr>
          <p:nvPr/>
        </p:nvSpPr>
        <p:spPr bwMode="auto">
          <a:xfrm>
            <a:off x="2349500" y="31797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(small)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ja-JP" altLang="en-US" dirty="0"/>
              <a:t>積分補正</a:t>
            </a:r>
            <a:endParaRPr lang="en-US" altLang="ja-JP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23888"/>
            <a:ext cx="8928100" cy="833437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Divergence-free</a:t>
            </a:r>
            <a:r>
              <a:rPr lang="ja-JP" altLang="en-US" dirty="0">
                <a:solidFill>
                  <a:srgbClr val="FF0000"/>
                </a:solidFill>
              </a:rPr>
              <a:t>条件</a:t>
            </a:r>
            <a:r>
              <a:rPr lang="en-US" altLang="ja-JP" dirty="0"/>
              <a:t>(Integration Constraint)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22250" y="3810000"/>
            <a:ext cx="89281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ja-JP" sz="3200" dirty="0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397683" y="3206073"/>
            <a:ext cx="58721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latin typeface="Symbol" pitchFamily="18" charset="2"/>
              </a:rPr>
              <a:t>y</a:t>
            </a:r>
            <a:r>
              <a:rPr lang="en-US" altLang="ja-JP" sz="2000" dirty="0"/>
              <a:t>: </a:t>
            </a:r>
            <a:r>
              <a:rPr lang="ja-JP" altLang="en-US" sz="2000" dirty="0"/>
              <a:t>形状関数の空間微分</a:t>
            </a:r>
            <a:r>
              <a:rPr lang="en-US" altLang="ja-JP" sz="2000" dirty="0"/>
              <a:t>(=</a:t>
            </a:r>
            <a:r>
              <a:rPr lang="ja-JP" altLang="en-US" sz="2000" i="1" dirty="0"/>
              <a:t>∇</a:t>
            </a:r>
            <a:r>
              <a:rPr lang="en-US" altLang="ja-JP" sz="2000" i="1" dirty="0">
                <a:latin typeface="Symbol" pitchFamily="18" charset="2"/>
              </a:rPr>
              <a:t>f</a:t>
            </a:r>
            <a:r>
              <a:rPr lang="en-US" altLang="ja-JP" sz="2000" dirty="0"/>
              <a:t>)</a:t>
            </a:r>
          </a:p>
          <a:p>
            <a:pPr algn="ctr"/>
            <a:r>
              <a:rPr lang="en-US" altLang="ja-JP" sz="2000" b="1" i="1" dirty="0"/>
              <a:t>n</a:t>
            </a:r>
            <a:r>
              <a:rPr lang="en-US" altLang="ja-JP" sz="2000" dirty="0"/>
              <a:t>: </a:t>
            </a:r>
            <a:r>
              <a:rPr lang="ja-JP" altLang="en-US" sz="2000" dirty="0"/>
              <a:t>外向き単位法線ベクトル</a:t>
            </a:r>
            <a:r>
              <a:rPr lang="en-US" altLang="ja-JP" sz="2000" dirty="0"/>
              <a:t>, </a:t>
            </a:r>
            <a:r>
              <a:rPr lang="en-US" altLang="ja-JP" sz="2000" i="1" dirty="0"/>
              <a:t>A</a:t>
            </a:r>
            <a:r>
              <a:rPr lang="en-US" altLang="ja-JP" sz="2000" dirty="0"/>
              <a:t>: </a:t>
            </a:r>
            <a:r>
              <a:rPr lang="ja-JP" altLang="en-US" sz="2000" dirty="0"/>
              <a:t>輪郭節点の担当面積</a:t>
            </a:r>
            <a:endParaRPr lang="en-US" altLang="ja-JP" sz="2000" dirty="0"/>
          </a:p>
          <a:p>
            <a:pPr algn="ctr"/>
            <a:r>
              <a:rPr lang="en-US" altLang="ja-JP" sz="2000" i="1" baseline="-25000" dirty="0"/>
              <a:t>J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ja-JP" sz="2000" dirty="0"/>
              <a:t>: </a:t>
            </a:r>
            <a:r>
              <a:rPr lang="ja-JP" altLang="en-US" sz="2000" dirty="0"/>
              <a:t>節点</a:t>
            </a:r>
            <a:r>
              <a:rPr lang="en-US" altLang="ja-JP" sz="2000" i="1" dirty="0"/>
              <a:t>J</a:t>
            </a:r>
            <a:r>
              <a:rPr lang="ja-JP" altLang="en-US" sz="2000" dirty="0"/>
              <a:t>をサポート内に含む応力点の集合</a:t>
            </a:r>
            <a:endParaRPr lang="en-US" altLang="ja-JP" sz="2000" dirty="0"/>
          </a:p>
        </p:txBody>
      </p:sp>
      <p:pic>
        <p:nvPicPr>
          <p:cNvPr id="9" name="図 8" descr="integration_constra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" y="1380611"/>
            <a:ext cx="7791450" cy="1990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10309" y="4477655"/>
            <a:ext cx="55114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008000"/>
                </a:solidFill>
              </a:rPr>
              <a:t>パッチテスト</a:t>
            </a:r>
            <a:r>
              <a:rPr lang="ja-JP" altLang="en-US" sz="2800" dirty="0"/>
              <a:t>通過の為の必要条件</a:t>
            </a:r>
            <a:endParaRPr lang="en-US" altLang="ja-JP" sz="2800" dirty="0"/>
          </a:p>
          <a:p>
            <a:pPr algn="ctr"/>
            <a:br>
              <a:rPr lang="en-US" altLang="ja-JP" sz="2800" dirty="0"/>
            </a:br>
            <a:r>
              <a:rPr lang="ja-JP" altLang="en-US" sz="2800" dirty="0"/>
              <a:t>上式を満たすように </a:t>
            </a:r>
            <a:r>
              <a:rPr lang="en-US" altLang="ja-JP" sz="2800" i="1" dirty="0">
                <a:latin typeface="Symbol" pitchFamily="18" charset="2"/>
              </a:rPr>
              <a:t>y</a:t>
            </a:r>
            <a:r>
              <a:rPr lang="ja-JP" altLang="en-US" sz="2800" dirty="0"/>
              <a:t> を補正する．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07343AAB-5595-4932-BC71-180ABF179B2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0\uFFFD\u0016\uFFFD{EE42B3B6-3D5D-4190-BC94-BBF25F07017C}&quot;,&quot;Z:\\_yuki\\public_html\\slid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PRESENTATION_TITLE" val="jsces2010-slide"/>
  <p:tag name="ISPRING_FIRST_PUBLISH" val="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14751</TotalTime>
  <Words>1209</Words>
  <Application>Microsoft Office PowerPoint</Application>
  <PresentationFormat>画面に合わせる (4:3)</PresentationFormat>
  <Paragraphs>208</Paragraphs>
  <Slides>27</Slides>
  <Notes>27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MS PGothic</vt:lpstr>
      <vt:lpstr>MS Gothic</vt:lpstr>
      <vt:lpstr>游ゴシック</vt:lpstr>
      <vt:lpstr>Arial</vt:lpstr>
      <vt:lpstr>Symbol</vt:lpstr>
      <vt:lpstr>Wingdings</vt:lpstr>
      <vt:lpstr>標準デザイン</vt:lpstr>
      <vt:lpstr>デザインの設定</vt:lpstr>
      <vt:lpstr>浮動評価点応力点積分による 大変形解析のための メッシュフリー法</vt:lpstr>
      <vt:lpstr>研究背景（モチベーション）</vt:lpstr>
      <vt:lpstr>研究目標</vt:lpstr>
      <vt:lpstr>メッシュフリー領域積分法３種</vt:lpstr>
      <vt:lpstr>提案する応力点積分手法の概要</vt:lpstr>
      <vt:lpstr>応力点積分（初期設定）</vt:lpstr>
      <vt:lpstr>応力点積分（更新式）</vt:lpstr>
      <vt:lpstr>応力点積分(MLS)</vt:lpstr>
      <vt:lpstr>積分補正</vt:lpstr>
      <vt:lpstr>積分補正</vt:lpstr>
      <vt:lpstr>浮動応力点積分（準陰的時間発展）</vt:lpstr>
      <vt:lpstr>浮動応力点積分（準陰的時間発展）</vt:lpstr>
      <vt:lpstr>大変形パッチテスト</vt:lpstr>
      <vt:lpstr>大変形パッチテスト１</vt:lpstr>
      <vt:lpstr>大変形パッチテスト１</vt:lpstr>
      <vt:lpstr>大変形パッチテスト１(誤差評価)</vt:lpstr>
      <vt:lpstr>大変形パッチテスト２</vt:lpstr>
      <vt:lpstr>大変形パッチテスト２(誤差評価)</vt:lpstr>
      <vt:lpstr>片持ち梁の曲げ</vt:lpstr>
      <vt:lpstr>片持ち梁の曲げ(弾性)</vt:lpstr>
      <vt:lpstr>片持ち梁の曲げ(粘弾性)</vt:lpstr>
      <vt:lpstr>片持ち梁の曲げ(粘弾性)</vt:lpstr>
      <vt:lpstr>押込解析(概要)</vt:lpstr>
      <vt:lpstr>押込解析(FEM)</vt:lpstr>
      <vt:lpstr>押込解析(FEM)</vt:lpstr>
      <vt:lpstr>押込解析(アニメーション)</vt:lpstr>
      <vt:lpstr>まとめ／今後の予定</vt:lpstr>
    </vt:vector>
  </TitlesOfParts>
  <Company>みずほ情報総研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jsces2010-slide</dc:title>
  <dc:creator/>
  <cp:lastModifiedBy>T20190041572</cp:lastModifiedBy>
  <cp:revision>946</cp:revision>
  <dcterms:created xsi:type="dcterms:W3CDTF">2007-11-22T18:02:40Z</dcterms:created>
  <dcterms:modified xsi:type="dcterms:W3CDTF">2024-04-09T03:10:29Z</dcterms:modified>
</cp:coreProperties>
</file>