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sldIdLst>
    <p:sldId id="389" r:id="rId2"/>
    <p:sldId id="388" r:id="rId3"/>
    <p:sldId id="390" r:id="rId4"/>
    <p:sldId id="413" r:id="rId5"/>
    <p:sldId id="414" r:id="rId6"/>
    <p:sldId id="415" r:id="rId7"/>
    <p:sldId id="392" r:id="rId8"/>
    <p:sldId id="393" r:id="rId9"/>
    <p:sldId id="409" r:id="rId10"/>
    <p:sldId id="417" r:id="rId11"/>
    <p:sldId id="396" r:id="rId12"/>
    <p:sldId id="411" r:id="rId13"/>
    <p:sldId id="394" r:id="rId14"/>
    <p:sldId id="404" r:id="rId15"/>
    <p:sldId id="405" r:id="rId16"/>
    <p:sldId id="406" r:id="rId17"/>
    <p:sldId id="412" r:id="rId18"/>
    <p:sldId id="397" r:id="rId19"/>
    <p:sldId id="398" r:id="rId20"/>
    <p:sldId id="399" r:id="rId21"/>
    <p:sldId id="400" r:id="rId22"/>
    <p:sldId id="401" r:id="rId23"/>
    <p:sldId id="402" r:id="rId24"/>
    <p:sldId id="407" r:id="rId25"/>
    <p:sldId id="408" r:id="rId26"/>
    <p:sldId id="403" r:id="rId27"/>
    <p:sldId id="416" r:id="rId28"/>
    <p:sldId id="391" r:id="rId29"/>
    <p:sldId id="418" r:id="rId30"/>
    <p:sldId id="419" r:id="rId31"/>
    <p:sldId id="420" r:id="rId32"/>
    <p:sldId id="421" r:id="rId33"/>
    <p:sldId id="422" r:id="rId34"/>
  </p:sldIdLst>
  <p:sldSz cx="9144000" cy="6858000" type="screen4x3"/>
  <p:notesSz cx="9872663" cy="6742113"/>
  <p:custDataLst>
    <p:tags r:id="rId36"/>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FF0000"/>
    <a:srgbClr val="000000"/>
    <a:srgbClr val="00CC00"/>
    <a:srgbClr val="6600CC"/>
    <a:srgbClr val="404040"/>
    <a:srgbClr val="808080"/>
    <a:srgbClr val="DDDDD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8997" autoAdjust="0"/>
  </p:normalViewPr>
  <p:slideViewPr>
    <p:cSldViewPr>
      <p:cViewPr varScale="1">
        <p:scale>
          <a:sx n="100" d="100"/>
          <a:sy n="100" d="100"/>
        </p:scale>
        <p:origin x="109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593037" y="0"/>
            <a:ext cx="4277301" cy="337160"/>
          </a:xfrm>
          <a:prstGeom prst="rect">
            <a:avLst/>
          </a:prstGeom>
        </p:spPr>
        <p:txBody>
          <a:bodyPr vert="horz" lIns="91440" tIns="45720" rIns="91440" bIns="45720"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49613" y="504825"/>
            <a:ext cx="3373437" cy="252888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987965" y="3202477"/>
            <a:ext cx="7896734" cy="3034439"/>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6403869"/>
            <a:ext cx="4277301" cy="337159"/>
          </a:xfrm>
          <a:prstGeom prst="rect">
            <a:avLst/>
          </a:prstGeom>
        </p:spPr>
        <p:txBody>
          <a:bodyPr vert="horz" lIns="91440" tIns="45720" rIns="91440" bIns="45720"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593037" y="6403869"/>
            <a:ext cx="4277301" cy="337159"/>
          </a:xfrm>
          <a:prstGeom prst="rect">
            <a:avLst/>
          </a:prstGeom>
        </p:spPr>
        <p:txBody>
          <a:bodyPr vert="horz" lIns="91440" tIns="45720" rIns="91440" bIns="45720"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7915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46924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4006208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183410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115921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891776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217489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234316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58301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220040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44915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1750340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229313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531404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418249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159337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1223662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588571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2033785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218558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3726644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297018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702142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2344855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1057885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524140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33301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128322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195831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416021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265400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45230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44491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73346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1975" y="36513"/>
            <a:ext cx="2232025" cy="634523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15900" y="36513"/>
            <a:ext cx="6543675" cy="634523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00859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8190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21590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756150" y="623888"/>
            <a:ext cx="4387850" cy="575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493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スライド番号プレースホルダー 4"/>
          <p:cNvSpPr>
            <a:spLocks noGrp="1"/>
          </p:cNvSpPr>
          <p:nvPr>
            <p:ph type="sldNum" sz="quarter" idx="10"/>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22171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1588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97026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68864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15900" y="623888"/>
            <a:ext cx="89281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892994" y="6446838"/>
              <a:ext cx="1405642"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計算工学講演会</a:t>
              </a:r>
              <a:r>
                <a:rPr kumimoji="0" lang="en-GB" altLang="ja-JP" sz="1200" dirty="0">
                  <a:solidFill>
                    <a:schemeClr val="bg1"/>
                  </a:solidFill>
                </a:rPr>
                <a:t>2011</a:t>
              </a:r>
            </a:p>
          </p:txBody>
        </p:sp>
        <p:pic>
          <p:nvPicPr>
            <p:cNvPr id="2057" name="Picture 15" descr="ロゴのみ"/>
            <p:cNvPicPr>
              <a:picLocks noChangeArrowheads="1"/>
            </p:cNvPicPr>
            <p:nvPr userDrawn="1"/>
          </p:nvPicPr>
          <p:blipFill>
            <a:blip r:embed="rId13"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mp4"/><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6.mp4"/><Relationship Id="rId7" Type="http://schemas.openxmlformats.org/officeDocument/2006/relationships/image" Target="../media/image2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358770"/>
            <a:ext cx="7772400" cy="1470025"/>
          </a:xfrm>
        </p:spPr>
        <p:txBody>
          <a:bodyPr>
            <a:normAutofit fontScale="90000"/>
          </a:bodyPr>
          <a:lstStyle/>
          <a:p>
            <a:r>
              <a:rPr lang="ja-JP" altLang="en-US" dirty="0">
                <a:solidFill>
                  <a:srgbClr val="FF0000"/>
                </a:solidFill>
              </a:rPr>
              <a:t>内力増分</a:t>
            </a:r>
            <a:r>
              <a:rPr lang="ja-JP" altLang="en-US" dirty="0"/>
              <a:t>を用いた</a:t>
            </a:r>
            <a:br>
              <a:rPr lang="en-US" altLang="ja-JP" dirty="0"/>
            </a:br>
            <a:r>
              <a:rPr lang="ja-JP" altLang="en-US" dirty="0"/>
              <a:t>浮動応力点積分の定式化による</a:t>
            </a:r>
            <a:br>
              <a:rPr lang="en-US" altLang="ja-JP" dirty="0"/>
            </a:br>
            <a:r>
              <a:rPr lang="ja-JP" altLang="en-US" dirty="0"/>
              <a:t>メッシュフリー大変形解析</a:t>
            </a:r>
            <a:endParaRPr kumimoji="1" lang="ja-JP" altLang="en-US" dirty="0"/>
          </a:p>
        </p:txBody>
      </p:sp>
      <p:sp>
        <p:nvSpPr>
          <p:cNvPr id="6" name="サブタイトル 5"/>
          <p:cNvSpPr>
            <a:spLocks noGrp="1"/>
          </p:cNvSpPr>
          <p:nvPr>
            <p:ph type="subTitle" idx="1"/>
          </p:nvPr>
        </p:nvSpPr>
        <p:spPr>
          <a:xfrm>
            <a:off x="1371600" y="4376700"/>
            <a:ext cx="6400800" cy="1752600"/>
          </a:xfrm>
        </p:spPr>
        <p:txBody>
          <a:bodyPr/>
          <a:lstStyle/>
          <a:p>
            <a:pPr eaLnBrk="1" hangingPunct="1">
              <a:spcBef>
                <a:spcPts val="600"/>
              </a:spcBef>
            </a:pPr>
            <a:r>
              <a:rPr lang="ja-JP" altLang="en-US" b="1" u="sng" dirty="0"/>
              <a:t>大西　有希</a:t>
            </a:r>
            <a:r>
              <a:rPr lang="ja-JP" altLang="en-US" dirty="0"/>
              <a:t>，</a:t>
            </a:r>
            <a:r>
              <a:rPr lang="en-GB" altLang="ja-JP" dirty="0"/>
              <a:t> </a:t>
            </a:r>
            <a:r>
              <a:rPr lang="ja-JP" altLang="en-US" dirty="0"/>
              <a:t>天谷　賢治</a:t>
            </a:r>
            <a:endParaRPr lang="en-GB" altLang="ja-JP" dirty="0"/>
          </a:p>
          <a:p>
            <a:pPr eaLnBrk="1" hangingPunct="1">
              <a:spcBef>
                <a:spcPts val="600"/>
              </a:spcBef>
            </a:pPr>
            <a:r>
              <a:rPr lang="ja-JP" altLang="en-US" sz="2800" dirty="0">
                <a:ea typeface="MS Gothic" pitchFamily="49" charset="-128"/>
              </a:rPr>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228037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新定式化の釣合方程式</a:t>
            </a:r>
            <a:endParaRPr kumimoji="1" lang="ja-JP" altLang="en-US" dirty="0"/>
          </a:p>
        </p:txBody>
      </p:sp>
      <p:sp>
        <p:nvSpPr>
          <p:cNvPr id="3" name="コンテンツ プレースホルダー 2"/>
          <p:cNvSpPr>
            <a:spLocks noGrp="1"/>
          </p:cNvSpPr>
          <p:nvPr>
            <p:ph idx="1"/>
          </p:nvPr>
        </p:nvSpPr>
        <p:spPr>
          <a:xfrm>
            <a:off x="215900" y="638690"/>
            <a:ext cx="8928100" cy="5743060"/>
          </a:xfrm>
        </p:spPr>
        <p:txBody>
          <a:bodyPr/>
          <a:lstStyle/>
          <a:p>
            <a:r>
              <a:rPr lang="ja-JP" altLang="en-US" dirty="0"/>
              <a:t>提案手法の釣合方程式（</a:t>
            </a:r>
            <a:r>
              <a:rPr lang="ja-JP" altLang="en-US" dirty="0">
                <a:solidFill>
                  <a:srgbClr val="008000"/>
                </a:solidFill>
              </a:rPr>
              <a:t>増分形式</a:t>
            </a:r>
            <a:r>
              <a:rPr lang="ja-JP" altLang="en-US" dirty="0"/>
              <a:t>）</a:t>
            </a:r>
            <a:endParaRPr lang="en-US" altLang="ja-JP" dirty="0"/>
          </a:p>
          <a:p>
            <a:pPr marL="457200" lvl="1" indent="0">
              <a:buNone/>
            </a:pPr>
            <a:endParaRPr lang="en-US" altLang="ja-JP" dirty="0"/>
          </a:p>
          <a:p>
            <a:pPr marL="457200" lvl="1" indent="0">
              <a:buNone/>
            </a:pPr>
            <a:endParaRPr lang="en-US" altLang="ja-JP" dirty="0"/>
          </a:p>
          <a:p>
            <a:pPr marL="457200" lvl="1" indent="0">
              <a:buNone/>
            </a:pPr>
            <a:endParaRPr lang="en-US" altLang="ja-JP" dirty="0"/>
          </a:p>
          <a:p>
            <a:r>
              <a:rPr lang="ja-JP" altLang="en-US" sz="2400" dirty="0"/>
              <a:t>もし</a:t>
            </a:r>
            <a:r>
              <a:rPr lang="en-US" altLang="ja-JP" sz="2400" dirty="0"/>
              <a:t>FEM</a:t>
            </a:r>
            <a:r>
              <a:rPr lang="ja-JP" altLang="en-US" sz="2400" dirty="0"/>
              <a:t>同様に</a:t>
            </a:r>
            <a:r>
              <a:rPr lang="en-US" altLang="ja-JP" sz="2400" dirty="0"/>
              <a:t>{</a:t>
            </a:r>
            <a:r>
              <a:rPr lang="en-US" altLang="ja-JP" sz="2400" dirty="0" err="1"/>
              <a:t>Δ</a:t>
            </a:r>
            <a:r>
              <a:rPr lang="en-US" altLang="ja-JP" sz="2400" i="1" dirty="0" err="1"/>
              <a:t>f</a:t>
            </a:r>
            <a:r>
              <a:rPr lang="ja-JP" altLang="en-US" sz="2400" i="1" dirty="0"/>
              <a:t> </a:t>
            </a:r>
            <a:r>
              <a:rPr lang="en-US" altLang="ja-JP" sz="2400" baseline="30000" dirty="0"/>
              <a:t>int.+</a:t>
            </a:r>
            <a:r>
              <a:rPr lang="en-US" altLang="ja-JP" sz="2400" dirty="0"/>
              <a:t>}</a:t>
            </a:r>
            <a:r>
              <a:rPr lang="ja-JP" altLang="en-US" sz="2400" dirty="0"/>
              <a:t>を記述するなら・・・</a:t>
            </a:r>
            <a:endParaRPr lang="en-US" altLang="ja-JP" sz="2400" dirty="0"/>
          </a:p>
          <a:p>
            <a:pPr marL="0" indent="0">
              <a:buNone/>
            </a:pPr>
            <a:endParaRPr lang="en-US" altLang="ja-JP" sz="2400" dirty="0"/>
          </a:p>
          <a:p>
            <a:pPr marL="0" indent="0">
              <a:buNone/>
            </a:pPr>
            <a:endParaRPr lang="en-US" altLang="ja-JP" dirty="0"/>
          </a:p>
          <a:p>
            <a:pPr marL="0" indent="0">
              <a:buNone/>
            </a:pPr>
            <a:endParaRPr lang="en-US" altLang="ja-JP" sz="1800" dirty="0"/>
          </a:p>
          <a:p>
            <a:r>
              <a:rPr lang="ja-JP" altLang="en-US" dirty="0"/>
              <a:t>提案</a:t>
            </a:r>
            <a:r>
              <a:rPr kumimoji="1" lang="ja-JP" altLang="en-US" dirty="0"/>
              <a:t>手法の</a:t>
            </a:r>
            <a:r>
              <a:rPr lang="en-US" altLang="ja-JP" dirty="0"/>
              <a:t>{</a:t>
            </a:r>
            <a:r>
              <a:rPr lang="en-US" altLang="ja-JP" dirty="0" err="1"/>
              <a:t>Δ</a:t>
            </a:r>
            <a:r>
              <a:rPr lang="en-US" altLang="ja-JP" i="1" dirty="0" err="1"/>
              <a:t>f</a:t>
            </a:r>
            <a:r>
              <a:rPr lang="ja-JP" altLang="en-US" i="1" dirty="0"/>
              <a:t> </a:t>
            </a:r>
            <a:r>
              <a:rPr lang="en-US" altLang="ja-JP" baseline="30000" dirty="0"/>
              <a:t>int.+</a:t>
            </a:r>
            <a:r>
              <a:rPr lang="en-US" altLang="ja-JP" dirty="0"/>
              <a:t>}</a:t>
            </a:r>
            <a:r>
              <a:rPr lang="ja-JP" altLang="en-US" dirty="0"/>
              <a:t>の記述</a:t>
            </a:r>
            <a:endParaRPr lang="en-US" altLang="ja-JP" dirty="0"/>
          </a:p>
          <a:p>
            <a:endParaRPr kumimoji="1" lang="en-US" altLang="ja-JP" dirty="0"/>
          </a:p>
          <a:p>
            <a:endParaRPr lang="en-US" altLang="ja-JP" dirty="0"/>
          </a:p>
          <a:p>
            <a:pPr marL="0" indent="0">
              <a:buNone/>
            </a:pPr>
            <a:endParaRPr kumimoji="1" lang="en-US" altLang="ja-JP" dirty="0"/>
          </a:p>
        </p:txBody>
      </p:sp>
      <p:sp>
        <p:nvSpPr>
          <p:cNvPr id="4" name="スライド番号プレースホルダー 3"/>
          <p:cNvSpPr>
            <a:spLocks noGrp="1"/>
          </p:cNvSpPr>
          <p:nvPr>
            <p:ph type="sldNum" sz="quarter" idx="4"/>
          </p:nvPr>
        </p:nvSpPr>
        <p:spPr>
          <a:xfrm>
            <a:off x="4037625" y="6624355"/>
            <a:ext cx="1054894" cy="196968"/>
          </a:xfrm>
        </p:spPr>
        <p:txBody>
          <a:bodyPr/>
          <a:lstStyle/>
          <a:p>
            <a:r>
              <a:rPr lang="en-US" altLang="ja-JP" dirty="0">
                <a:solidFill>
                  <a:srgbClr val="FFFFFF"/>
                </a:solidFill>
              </a:rPr>
              <a:t>P. </a:t>
            </a:r>
            <a:fld id="{F8FDF831-B0A3-4B44-A20D-7581D5587101}" type="slidenum">
              <a:rPr lang="ja-JP" altLang="en-US" smtClean="0">
                <a:solidFill>
                  <a:srgbClr val="FFFFFF"/>
                </a:solidFill>
              </a:rPr>
              <a:pPr/>
              <a:t>10</a:t>
            </a:fld>
            <a:endParaRPr lang="ja-JP" altLang="en-US" dirty="0">
              <a:solidFill>
                <a:srgbClr val="FFFFFF"/>
              </a:solidFill>
            </a:endParaRPr>
          </a:p>
        </p:txBody>
      </p:sp>
      <p:cxnSp>
        <p:nvCxnSpPr>
          <p:cNvPr id="15" name="直線矢印コネクタ 14"/>
          <p:cNvCxnSpPr/>
          <p:nvPr/>
        </p:nvCxnSpPr>
        <p:spPr>
          <a:xfrm flipH="1">
            <a:off x="6597225" y="4673012"/>
            <a:ext cx="809586" cy="5111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7429768" y="4345940"/>
            <a:ext cx="1687737" cy="523220"/>
          </a:xfrm>
          <a:prstGeom prst="rect">
            <a:avLst/>
          </a:prstGeom>
          <a:noFill/>
          <a:ln>
            <a:solidFill>
              <a:srgbClr val="0000CC"/>
            </a:solidFill>
          </a:ln>
        </p:spPr>
        <p:txBody>
          <a:bodyPr wrap="square" rtlCol="0">
            <a:spAutoFit/>
          </a:bodyPr>
          <a:lstStyle/>
          <a:p>
            <a:pPr algn="ctr"/>
            <a:r>
              <a:rPr lang="ja-JP" altLang="en-US" sz="2800" dirty="0">
                <a:solidFill>
                  <a:srgbClr val="0000CC"/>
                </a:solidFill>
              </a:rPr>
              <a:t>何応力？</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137" y="1131345"/>
            <a:ext cx="5419725" cy="1352550"/>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90" y="3158970"/>
            <a:ext cx="7346090" cy="1277581"/>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062" y="5094185"/>
            <a:ext cx="5857875" cy="914400"/>
          </a:xfrm>
          <a:prstGeom prst="rect">
            <a:avLst/>
          </a:prstGeom>
        </p:spPr>
      </p:pic>
    </p:spTree>
    <p:extLst>
      <p:ext uri="{BB962C8B-B14F-4D97-AF65-F5344CB8AC3E}">
        <p14:creationId xmlns:p14="http://schemas.microsoft.com/office/powerpoint/2010/main" val="297784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試行節点内力増分ベクトルと</a:t>
            </a:r>
            <a:r>
              <a:rPr lang="en-US" altLang="ja-JP" dirty="0" err="1"/>
              <a:t>Δσ</a:t>
            </a:r>
            <a:endParaRPr kumimoji="1" lang="ja-JP" altLang="en-US" dirty="0"/>
          </a:p>
        </p:txBody>
      </p:sp>
      <p:sp>
        <p:nvSpPr>
          <p:cNvPr id="3" name="コンテンツ プレースホルダー 2"/>
          <p:cNvSpPr>
            <a:spLocks noGrp="1"/>
          </p:cNvSpPr>
          <p:nvPr>
            <p:ph idx="1"/>
          </p:nvPr>
        </p:nvSpPr>
        <p:spPr>
          <a:xfrm>
            <a:off x="215900" y="638690"/>
            <a:ext cx="8928100" cy="5743059"/>
          </a:xfrm>
        </p:spPr>
        <p:txBody>
          <a:bodyPr/>
          <a:lstStyle/>
          <a:p>
            <a:r>
              <a:rPr kumimoji="1" lang="ja-JP" altLang="en-US" dirty="0"/>
              <a:t>提案手法の釣合方程式（増分形式）</a:t>
            </a:r>
            <a:r>
              <a:rPr kumimoji="1" lang="en-US" altLang="ja-JP" dirty="0"/>
              <a:t>[</a:t>
            </a:r>
            <a:r>
              <a:rPr kumimoji="1" lang="ja-JP" altLang="en-US" dirty="0"/>
              <a:t>再記載</a:t>
            </a:r>
            <a:r>
              <a:rPr kumimoji="1" lang="en-US" altLang="ja-JP" dirty="0"/>
              <a:t>]</a:t>
            </a:r>
          </a:p>
          <a:p>
            <a:endParaRPr lang="en-US" altLang="ja-JP" dirty="0"/>
          </a:p>
          <a:p>
            <a:pPr marL="0" indent="0">
              <a:buNone/>
            </a:pPr>
            <a:endParaRPr lang="en-US" altLang="ja-JP" dirty="0"/>
          </a:p>
          <a:p>
            <a:pPr marL="0" indent="0">
              <a:buNone/>
            </a:pPr>
            <a:endParaRPr kumimoji="1" lang="en-US" altLang="ja-JP" sz="2000" dirty="0"/>
          </a:p>
          <a:p>
            <a:r>
              <a:rPr kumimoji="1" lang="ja-JP" altLang="en-US" dirty="0"/>
              <a:t>提案手法では</a:t>
            </a:r>
            <a:r>
              <a:rPr kumimoji="1" lang="en-US" altLang="ja-JP" dirty="0" err="1">
                <a:solidFill>
                  <a:srgbClr val="0000CC"/>
                </a:solidFill>
              </a:rPr>
              <a:t>Δσ</a:t>
            </a:r>
            <a:r>
              <a:rPr kumimoji="1" lang="en-US" altLang="ja-JP" baseline="30000" dirty="0">
                <a:solidFill>
                  <a:srgbClr val="0000CC"/>
                </a:solidFill>
              </a:rPr>
              <a:t>+</a:t>
            </a:r>
            <a:r>
              <a:rPr kumimoji="1" lang="ja-JP" altLang="en-US" dirty="0"/>
              <a:t>を次式で</a:t>
            </a:r>
            <a:r>
              <a:rPr kumimoji="1" lang="ja-JP" altLang="en-US" dirty="0">
                <a:solidFill>
                  <a:srgbClr val="008000"/>
                </a:solidFill>
              </a:rPr>
              <a:t>定義</a:t>
            </a:r>
            <a:r>
              <a:rPr kumimoji="1" lang="ja-JP" altLang="en-US" dirty="0"/>
              <a:t>する．</a:t>
            </a:r>
            <a:endParaRPr kumimoji="1" lang="en-US" altLang="ja-JP" dirty="0"/>
          </a:p>
          <a:p>
            <a:pPr marL="457200" lvl="1" indent="0">
              <a:buNone/>
            </a:pPr>
            <a:endParaRPr lang="en-US" altLang="ja-JP" sz="4000" dirty="0"/>
          </a:p>
          <a:p>
            <a:pPr lvl="1"/>
            <a:r>
              <a:rPr kumimoji="1" lang="en-US" altLang="ja-JP" b="1" i="1" dirty="0"/>
              <a:t>L</a:t>
            </a:r>
            <a:r>
              <a:rPr kumimoji="1" lang="ja-JP" altLang="en-US" dirty="0"/>
              <a:t>：速度勾配</a:t>
            </a:r>
            <a:endParaRPr kumimoji="1" lang="en-US" altLang="ja-JP" dirty="0"/>
          </a:p>
          <a:p>
            <a:pPr lvl="1"/>
            <a:r>
              <a:rPr kumimoji="1" lang="en-US" altLang="ja-JP" dirty="0" err="1">
                <a:solidFill>
                  <a:srgbClr val="0000CC"/>
                </a:solidFill>
              </a:rPr>
              <a:t>Δσ</a:t>
            </a:r>
            <a:r>
              <a:rPr kumimoji="1" lang="ja-JP" altLang="en-US" dirty="0"/>
              <a:t>は実は</a:t>
            </a:r>
            <a:r>
              <a:rPr kumimoji="1" lang="en-US" altLang="ja-JP" dirty="0">
                <a:solidFill>
                  <a:srgbClr val="0000CC"/>
                </a:solidFill>
              </a:rPr>
              <a:t>ΔΠ</a:t>
            </a:r>
            <a:r>
              <a:rPr kumimoji="1" lang="ja-JP" altLang="en-US" baseline="-25000" dirty="0" err="1">
                <a:solidFill>
                  <a:srgbClr val="0000CC"/>
                </a:solidFill>
              </a:rPr>
              <a:t>ｔ</a:t>
            </a:r>
            <a:r>
              <a:rPr kumimoji="1" lang="en-US" altLang="ja-JP" baseline="30000" dirty="0">
                <a:solidFill>
                  <a:srgbClr val="0000CC"/>
                </a:solidFill>
              </a:rPr>
              <a:t>T</a:t>
            </a:r>
            <a:r>
              <a:rPr lang="ja-JP" altLang="en-US" dirty="0"/>
              <a:t>（現配置を基準配置とする第一</a:t>
            </a:r>
            <a:r>
              <a:rPr lang="en-US" altLang="ja-JP" dirty="0" err="1"/>
              <a:t>Piola</a:t>
            </a:r>
            <a:r>
              <a:rPr lang="en-US" altLang="ja-JP" dirty="0"/>
              <a:t>-Kirchhoff</a:t>
            </a:r>
            <a:r>
              <a:rPr lang="ja-JP" altLang="en-US" dirty="0"/>
              <a:t>（公称）応力増分の転置）になっている</a:t>
            </a:r>
            <a:endParaRPr lang="en-US" altLang="ja-JP" dirty="0"/>
          </a:p>
          <a:p>
            <a:pPr lvl="1"/>
            <a:r>
              <a:rPr kumimoji="1" lang="ja-JP" altLang="en-US" dirty="0"/>
              <a:t>この式自体は</a:t>
            </a:r>
            <a:r>
              <a:rPr kumimoji="1" lang="en-US" altLang="ja-JP" dirty="0"/>
              <a:t>FEM</a:t>
            </a:r>
            <a:r>
              <a:rPr kumimoji="1" lang="ja-JP" altLang="en-US" dirty="0"/>
              <a:t>でも使える式（である模様）だが，</a:t>
            </a:r>
            <a:br>
              <a:rPr kumimoji="1" lang="en-US" altLang="ja-JP" dirty="0"/>
            </a:br>
            <a:r>
              <a:rPr lang="ja-JP" altLang="en-US" dirty="0"/>
              <a:t>この式が明記された文献を発見出来ていない．</a:t>
            </a:r>
            <a:endParaRPr kumimoji="1"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9311"/>
            <a:ext cx="9144000" cy="549739"/>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87" y="1133745"/>
            <a:ext cx="5915025" cy="1562100"/>
          </a:xfrm>
          <a:prstGeom prst="rect">
            <a:avLst/>
          </a:prstGeom>
        </p:spPr>
      </p:pic>
    </p:spTree>
    <p:extLst>
      <p:ext uri="{BB962C8B-B14F-4D97-AF65-F5344CB8AC3E}">
        <p14:creationId xmlns:p14="http://schemas.microsoft.com/office/powerpoint/2010/main" val="130613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a:t>
            </a:r>
            <a:r>
              <a:rPr lang="en-US" altLang="ja-JP" dirty="0" err="1"/>
              <a:t>Δσ</a:t>
            </a:r>
            <a:r>
              <a:rPr lang="en-US" altLang="ja-JP" dirty="0"/>
              <a:t>=</a:t>
            </a:r>
            <a:r>
              <a:rPr lang="en-US" altLang="ja-JP" dirty="0" err="1"/>
              <a:t>ΔΠ</a:t>
            </a:r>
            <a:r>
              <a:rPr lang="en-US" altLang="ja-JP" baseline="-25000" dirty="0" err="1"/>
              <a:t>t</a:t>
            </a:r>
            <a:r>
              <a:rPr lang="en-US" altLang="ja-JP" baseline="30000" dirty="0" err="1"/>
              <a:t>T</a:t>
            </a:r>
            <a:r>
              <a:rPr lang="ja-JP" altLang="en-US" dirty="0"/>
              <a:t>」を導出する試み（未達成）</a:t>
            </a:r>
            <a:endParaRPr kumimoji="1" lang="ja-JP" altLang="en-US" dirty="0"/>
          </a:p>
        </p:txBody>
      </p:sp>
      <p:sp>
        <p:nvSpPr>
          <p:cNvPr id="3" name="コンテンツ プレースホルダー 2"/>
          <p:cNvSpPr>
            <a:spLocks noGrp="1"/>
          </p:cNvSpPr>
          <p:nvPr>
            <p:ph idx="1"/>
          </p:nvPr>
        </p:nvSpPr>
        <p:spPr/>
        <p:txBody>
          <a:bodyPr/>
          <a:lstStyle/>
          <a:p>
            <a:r>
              <a:rPr lang="ja-JP" altLang="en-US" dirty="0"/>
              <a:t>速度形仮想仕事式の１形式</a:t>
            </a:r>
            <a:br>
              <a:rPr lang="en-US" altLang="ja-JP" dirty="0"/>
            </a:br>
            <a:r>
              <a:rPr lang="ja-JP" altLang="en-US" sz="2800" dirty="0"/>
              <a:t>（久田・野口先生の本より．　体積力項を省略）</a:t>
            </a:r>
            <a:br>
              <a:rPr lang="en-US" altLang="ja-JP" sz="2800" dirty="0"/>
            </a:br>
            <a:br>
              <a:rPr lang="en-US" altLang="ja-JP" sz="2800" dirty="0"/>
            </a:br>
            <a:br>
              <a:rPr lang="en-US" altLang="ja-JP" sz="2800" dirty="0"/>
            </a:br>
            <a:br>
              <a:rPr lang="en-US" altLang="ja-JP" sz="2800" dirty="0"/>
            </a:br>
            <a:endParaRPr lang="en-US" altLang="ja-JP" sz="2800" dirty="0"/>
          </a:p>
          <a:p>
            <a:endParaRPr lang="en-US" altLang="ja-JP" sz="2800" dirty="0"/>
          </a:p>
          <a:p>
            <a:endParaRPr lang="en-US" altLang="ja-JP" sz="2800" dirty="0"/>
          </a:p>
          <a:p>
            <a:pPr marL="0" indent="0">
              <a:buNone/>
            </a:pPr>
            <a:endParaRPr lang="en-US" altLang="ja-JP" sz="2800" dirty="0"/>
          </a:p>
          <a:p>
            <a:pPr marL="0" indent="0">
              <a:buNone/>
            </a:pPr>
            <a:endParaRPr lang="en-US" altLang="ja-JP" sz="2800" dirty="0"/>
          </a:p>
          <a:p>
            <a:r>
              <a:rPr lang="ja-JP" altLang="en-US" dirty="0">
                <a:solidFill>
                  <a:srgbClr val="008000"/>
                </a:solidFill>
              </a:rPr>
              <a:t>現時点で確実な数理的裏付けは得られておらず，</a:t>
            </a:r>
            <a:br>
              <a:rPr lang="en-US" altLang="ja-JP" dirty="0">
                <a:solidFill>
                  <a:srgbClr val="008000"/>
                </a:solidFill>
              </a:rPr>
            </a:br>
            <a:r>
              <a:rPr lang="ja-JP" altLang="en-US" dirty="0">
                <a:solidFill>
                  <a:srgbClr val="008000"/>
                </a:solidFill>
              </a:rPr>
              <a:t>本講演では解析例によって式の正当性を示す．</a:t>
            </a:r>
            <a:endParaRPr lang="en-US" altLang="ja-JP" dirty="0">
              <a:solidFill>
                <a:srgbClr val="008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87" y="1540405"/>
            <a:ext cx="7743825" cy="3733800"/>
          </a:xfrm>
          <a:prstGeom prst="rect">
            <a:avLst/>
          </a:prstGeom>
        </p:spPr>
      </p:pic>
    </p:spTree>
    <p:extLst>
      <p:ext uri="{BB962C8B-B14F-4D97-AF65-F5344CB8AC3E}">
        <p14:creationId xmlns:p14="http://schemas.microsoft.com/office/powerpoint/2010/main" val="49966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解析例で用いる構成式</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等方弾性体</a:t>
            </a:r>
            <a:br>
              <a:rPr kumimoji="1" lang="en-US" altLang="ja-JP" dirty="0"/>
            </a:br>
            <a:r>
              <a:rPr kumimoji="1" lang="ja-JP" altLang="en-US" u="sng" dirty="0"/>
              <a:t>（</a:t>
            </a:r>
            <a:r>
              <a:rPr kumimoji="1" lang="en-US" altLang="ja-JP" u="sng" dirty="0"/>
              <a:t>ABAQUS</a:t>
            </a:r>
            <a:r>
              <a:rPr kumimoji="1" lang="ja-JP" altLang="en-US" u="sng" dirty="0"/>
              <a:t>のデフォルト弾性体モデルと同一）</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 y="1943835"/>
            <a:ext cx="8753475" cy="3267075"/>
          </a:xfrm>
          <a:prstGeom prst="rect">
            <a:avLst/>
          </a:prstGeom>
        </p:spPr>
      </p:pic>
    </p:spTree>
    <p:extLst>
      <p:ext uri="{BB962C8B-B14F-4D97-AF65-F5344CB8AC3E}">
        <p14:creationId xmlns:p14="http://schemas.microsoft.com/office/powerpoint/2010/main" val="36609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解析例：片持ち梁の曲げ</a:t>
            </a:r>
          </a:p>
        </p:txBody>
      </p:sp>
      <p:sp>
        <p:nvSpPr>
          <p:cNvPr id="3" name="コンテンツ プレースホルダー 2"/>
          <p:cNvSpPr>
            <a:spLocks noGrp="1"/>
          </p:cNvSpPr>
          <p:nvPr>
            <p:ph idx="1"/>
          </p:nvPr>
        </p:nvSpPr>
        <p:spPr>
          <a:xfrm>
            <a:off x="215900" y="3428999"/>
            <a:ext cx="8928100" cy="2952751"/>
          </a:xfrm>
        </p:spPr>
        <p:txBody>
          <a:bodyPr/>
          <a:lstStyle/>
          <a:p>
            <a:r>
              <a:rPr lang="ja-JP" altLang="en-US" dirty="0"/>
              <a:t>静的，平面歪み，</a:t>
            </a:r>
            <a:r>
              <a:rPr lang="en-US" altLang="ja-JP" dirty="0"/>
              <a:t>1m×0.1m</a:t>
            </a:r>
            <a:r>
              <a:rPr lang="ja-JP" altLang="en-US" dirty="0"/>
              <a:t>の矩形領域</a:t>
            </a:r>
          </a:p>
          <a:p>
            <a:r>
              <a:rPr lang="ja-JP" altLang="en-US" dirty="0"/>
              <a:t>ヤング率：</a:t>
            </a:r>
            <a:r>
              <a:rPr lang="en-US" altLang="ja-JP" dirty="0"/>
              <a:t>1 </a:t>
            </a:r>
            <a:r>
              <a:rPr lang="en-US" altLang="ja-JP" dirty="0" err="1"/>
              <a:t>GPa</a:t>
            </a:r>
            <a:r>
              <a:rPr lang="ja-JP" altLang="en-US" dirty="0" err="1"/>
              <a:t>，</a:t>
            </a:r>
            <a:r>
              <a:rPr lang="ja-JP" altLang="en-US" dirty="0"/>
              <a:t>ポアソン比：</a:t>
            </a:r>
            <a:r>
              <a:rPr lang="en-US" altLang="ja-JP" dirty="0"/>
              <a:t>0.3</a:t>
            </a:r>
          </a:p>
          <a:p>
            <a:r>
              <a:rPr lang="ja-JP" altLang="en-US" dirty="0"/>
              <a:t>左辺を完全拘束，右上角に下方向の集中荷重</a:t>
            </a:r>
          </a:p>
          <a:p>
            <a:r>
              <a:rPr lang="en-US" altLang="ja-JP" dirty="0"/>
              <a:t>ABAQUS/Standard(</a:t>
            </a:r>
            <a:r>
              <a:rPr lang="ja-JP" altLang="en-US" dirty="0"/>
              <a:t>４角形選択的低減積分要素</a:t>
            </a:r>
            <a:r>
              <a:rPr lang="en-US" altLang="ja-JP" dirty="0"/>
              <a:t>) </a:t>
            </a:r>
            <a:r>
              <a:rPr lang="ja-JP" altLang="en-US" dirty="0"/>
              <a:t>解析結果との比較</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671886"/>
            <a:ext cx="7407315" cy="1757114"/>
          </a:xfrm>
          <a:prstGeom prst="rect">
            <a:avLst/>
          </a:prstGeom>
        </p:spPr>
      </p:pic>
      <p:sp>
        <p:nvSpPr>
          <p:cNvPr id="6" name="正方形/長方形 5"/>
          <p:cNvSpPr/>
          <p:nvPr/>
        </p:nvSpPr>
        <p:spPr>
          <a:xfrm>
            <a:off x="476545" y="1718810"/>
            <a:ext cx="540060" cy="1620180"/>
          </a:xfrm>
          <a:prstGeom prst="rect">
            <a:avLst/>
          </a:prstGeom>
          <a:pattFill prst="ltUpDiag">
            <a:fgClr>
              <a:srgbClr val="00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上矢印 6"/>
          <p:cNvSpPr/>
          <p:nvPr/>
        </p:nvSpPr>
        <p:spPr>
          <a:xfrm flipV="1">
            <a:off x="8037385" y="728700"/>
            <a:ext cx="630070" cy="144016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147175" y="932818"/>
            <a:ext cx="2034531" cy="830997"/>
          </a:xfrm>
          <a:prstGeom prst="rect">
            <a:avLst/>
          </a:prstGeom>
          <a:noFill/>
        </p:spPr>
        <p:txBody>
          <a:bodyPr wrap="none" rtlCol="0">
            <a:spAutoFit/>
          </a:bodyPr>
          <a:lstStyle/>
          <a:p>
            <a:r>
              <a:rPr kumimoji="1" lang="en-US" altLang="ja-JP" sz="2400" dirty="0">
                <a:solidFill>
                  <a:srgbClr val="FF0000"/>
                </a:solidFill>
              </a:rPr>
              <a:t>Concentrated</a:t>
            </a:r>
          </a:p>
          <a:p>
            <a:r>
              <a:rPr lang="en-US" altLang="ja-JP" sz="2400" dirty="0">
                <a:solidFill>
                  <a:srgbClr val="FF0000"/>
                </a:solidFill>
              </a:rPr>
              <a:t>Force</a:t>
            </a:r>
            <a:endParaRPr kumimoji="1" lang="ja-JP" altLang="en-US" sz="2400" dirty="0">
              <a:solidFill>
                <a:srgbClr val="FF0000"/>
              </a:solidFill>
            </a:endParaRPr>
          </a:p>
        </p:txBody>
      </p:sp>
    </p:spTree>
    <p:extLst>
      <p:ext uri="{BB962C8B-B14F-4D97-AF65-F5344CB8AC3E}">
        <p14:creationId xmlns:p14="http://schemas.microsoft.com/office/powerpoint/2010/main" val="167298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解析例：片持ち梁の曲げ</a:t>
            </a:r>
            <a:endParaRPr kumimoji="1" lang="ja-JP" altLang="en-US" dirty="0"/>
          </a:p>
        </p:txBody>
      </p:sp>
      <p:sp>
        <p:nvSpPr>
          <p:cNvPr id="3" name="コンテンツ プレースホルダー 2"/>
          <p:cNvSpPr>
            <a:spLocks noGrp="1"/>
          </p:cNvSpPr>
          <p:nvPr>
            <p:ph idx="1"/>
          </p:nvPr>
        </p:nvSpPr>
        <p:spPr>
          <a:xfrm>
            <a:off x="215900" y="5139190"/>
            <a:ext cx="8928100" cy="1242559"/>
          </a:xfrm>
        </p:spPr>
        <p:txBody>
          <a:bodyPr/>
          <a:lstStyle/>
          <a:p>
            <a:pPr marL="0" indent="0">
              <a:buNone/>
            </a:pPr>
            <a:r>
              <a:rPr lang="ja-JP" altLang="en-US" dirty="0"/>
              <a:t>　　　　　提案手法　　　　　　　</a:t>
            </a:r>
            <a:r>
              <a:rPr lang="en-US" altLang="ja-JP" dirty="0"/>
              <a:t>ABAQUS/Standard</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5" name="elastic_cantilever-abaq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0" y="1493785"/>
            <a:ext cx="4572000" cy="3532322"/>
          </a:xfrm>
          <a:prstGeom prst="rect">
            <a:avLst/>
          </a:prstGeom>
        </p:spPr>
      </p:pic>
      <p:pic>
        <p:nvPicPr>
          <p:cNvPr id="6" name="elastic_cantilever-efgmeth.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909" y="1493786"/>
            <a:ext cx="4517091" cy="3532322"/>
          </a:xfrm>
          <a:prstGeom prst="rect">
            <a:avLst/>
          </a:prstGeom>
        </p:spPr>
      </p:pic>
    </p:spTree>
    <p:extLst>
      <p:ext uri="{BB962C8B-B14F-4D97-AF65-F5344CB8AC3E}">
        <p14:creationId xmlns:p14="http://schemas.microsoft.com/office/powerpoint/2010/main" val="182771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6"/>
                                        </p:tgtEl>
                                      </p:cBhvr>
                                    </p:cmd>
                                  </p:childTnLst>
                                </p:cTn>
                              </p:par>
                            </p:childTnLst>
                          </p:cTn>
                        </p:par>
                        <p:par>
                          <p:cTn id="7" fill="hold">
                            <p:stCondLst>
                              <p:cond delay="5050"/>
                            </p:stCondLst>
                            <p:childTnLst>
                              <p:par>
                                <p:cTn id="8" presetID="1" presetClass="mediacall" presetSubtype="0" fill="hold" nodeType="afterEffect">
                                  <p:stCondLst>
                                    <p:cond delay="0"/>
                                  </p:stCondLst>
                                  <p:childTnLst>
                                    <p:cmd type="call" cmd="playFrom(0.0)">
                                      <p:cBhvr>
                                        <p:cTn id="9" dur="5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解析例：片持ち梁の曲げ</a:t>
            </a:r>
            <a:endParaRPr kumimoji="1" lang="ja-JP" altLang="en-US" dirty="0"/>
          </a:p>
        </p:txBody>
      </p:sp>
      <p:sp>
        <p:nvSpPr>
          <p:cNvPr id="3" name="コンテンツ プレースホルダー 2"/>
          <p:cNvSpPr>
            <a:spLocks noGrp="1"/>
          </p:cNvSpPr>
          <p:nvPr>
            <p:ph idx="1"/>
          </p:nvPr>
        </p:nvSpPr>
        <p:spPr>
          <a:xfrm>
            <a:off x="215900" y="4824155"/>
            <a:ext cx="8928100" cy="1557595"/>
          </a:xfrm>
        </p:spPr>
        <p:txBody>
          <a:bodyPr/>
          <a:lstStyle/>
          <a:p>
            <a:r>
              <a:rPr kumimoji="1" lang="ja-JP" altLang="en-US" dirty="0"/>
              <a:t>荷重点</a:t>
            </a:r>
            <a:r>
              <a:rPr lang="ja-JP" altLang="en-US" dirty="0"/>
              <a:t>（右上角）</a:t>
            </a:r>
            <a:r>
              <a:rPr kumimoji="1" lang="ja-JP" altLang="en-US" dirty="0"/>
              <a:t>の</a:t>
            </a:r>
            <a:r>
              <a:rPr kumimoji="1" lang="en-US" altLang="ja-JP" dirty="0"/>
              <a:t>y</a:t>
            </a:r>
            <a:r>
              <a:rPr kumimoji="1" lang="ja-JP" altLang="en-US" dirty="0"/>
              <a:t>方向変位を比較</a:t>
            </a:r>
            <a:endParaRPr kumimoji="1" lang="en-US" altLang="ja-JP" dirty="0"/>
          </a:p>
          <a:p>
            <a:r>
              <a:rPr kumimoji="1" lang="en-US" altLang="ja-JP" dirty="0"/>
              <a:t>ABAQUS/Standard</a:t>
            </a:r>
            <a:r>
              <a:rPr lang="ja-JP" altLang="en-US" dirty="0"/>
              <a:t>（４角形選択的低減積分要素）</a:t>
            </a:r>
            <a:r>
              <a:rPr kumimoji="1" lang="ja-JP" altLang="en-US" dirty="0"/>
              <a:t>の解と</a:t>
            </a:r>
            <a:r>
              <a:rPr kumimoji="1" lang="ja-JP" altLang="en-US" dirty="0">
                <a:solidFill>
                  <a:srgbClr val="FF0000"/>
                </a:solidFill>
              </a:rPr>
              <a:t>誤差</a:t>
            </a:r>
            <a:r>
              <a:rPr kumimoji="1" lang="en-US" altLang="ja-JP" dirty="0">
                <a:solidFill>
                  <a:srgbClr val="FF0000"/>
                </a:solidFill>
              </a:rPr>
              <a:t>0.25</a:t>
            </a:r>
            <a:r>
              <a:rPr kumimoji="1" lang="ja-JP" altLang="en-US" dirty="0">
                <a:solidFill>
                  <a:srgbClr val="FF0000"/>
                </a:solidFill>
              </a:rPr>
              <a:t>％</a:t>
            </a:r>
            <a:r>
              <a:rPr kumimoji="1" lang="ja-JP" altLang="en-US" dirty="0"/>
              <a:t>で一致</a:t>
            </a:r>
            <a:endParaRPr kumimoji="1"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9" y="638690"/>
            <a:ext cx="6840761" cy="4275476"/>
          </a:xfrm>
          <a:prstGeom prst="rect">
            <a:avLst/>
          </a:prstGeom>
        </p:spPr>
      </p:pic>
    </p:spTree>
    <p:extLst>
      <p:ext uri="{BB962C8B-B14F-4D97-AF65-F5344CB8AC3E}">
        <p14:creationId xmlns:p14="http://schemas.microsoft.com/office/powerpoint/2010/main" val="136277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節点数と誤差の関係</a:t>
            </a:r>
          </a:p>
        </p:txBody>
      </p:sp>
      <p:sp>
        <p:nvSpPr>
          <p:cNvPr id="3" name="コンテンツ プレースホルダー 2"/>
          <p:cNvSpPr>
            <a:spLocks noGrp="1"/>
          </p:cNvSpPr>
          <p:nvPr>
            <p:ph idx="1"/>
          </p:nvPr>
        </p:nvSpPr>
        <p:spPr/>
        <p:txBody>
          <a:bodyPr/>
          <a:lstStyle/>
          <a:p>
            <a:r>
              <a:rPr lang="ja-JP" altLang="en-US" dirty="0"/>
              <a:t>集中荷重を</a:t>
            </a:r>
            <a:r>
              <a:rPr lang="en-US" altLang="ja-JP" dirty="0"/>
              <a:t>1kN</a:t>
            </a:r>
            <a:r>
              <a:rPr lang="ja-JP" altLang="en-US" dirty="0"/>
              <a:t>とした</a:t>
            </a:r>
            <a:r>
              <a:rPr lang="ja-JP" altLang="en-US" dirty="0">
                <a:solidFill>
                  <a:srgbClr val="FF0000"/>
                </a:solidFill>
              </a:rPr>
              <a:t>微小</a:t>
            </a:r>
            <a:r>
              <a:rPr kumimoji="1" lang="ja-JP" altLang="en-US" dirty="0">
                <a:solidFill>
                  <a:srgbClr val="FF0000"/>
                </a:solidFill>
              </a:rPr>
              <a:t>変形</a:t>
            </a:r>
            <a:r>
              <a:rPr kumimoji="1" lang="ja-JP" altLang="en-US" dirty="0"/>
              <a:t>域で節点数に対する誤差（荷重点の変位誤差）の収束性を調査．</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lang="ja-JP" altLang="en-US" dirty="0">
                <a:solidFill>
                  <a:srgbClr val="0000CC"/>
                </a:solidFill>
              </a:rPr>
              <a:t>線形収束</a:t>
            </a:r>
            <a:r>
              <a:rPr lang="ja-JP" altLang="en-US" dirty="0"/>
              <a:t>している．</a:t>
            </a:r>
            <a:endParaRPr lang="en-US" altLang="ja-JP" dirty="0"/>
          </a:p>
          <a:p>
            <a:r>
              <a:rPr lang="en-US" altLang="ja-JP" dirty="0"/>
              <a:t>MLS</a:t>
            </a:r>
            <a:r>
              <a:rPr lang="ja-JP" altLang="en-US" dirty="0"/>
              <a:t>の基底関数を１次までとしたことと符合する．</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485165"/>
            <a:ext cx="7144308" cy="3969060"/>
          </a:xfrm>
          <a:prstGeom prst="rect">
            <a:avLst/>
          </a:prstGeom>
        </p:spPr>
      </p:pic>
    </p:spTree>
    <p:extLst>
      <p:ext uri="{BB962C8B-B14F-4D97-AF65-F5344CB8AC3E}">
        <p14:creationId xmlns:p14="http://schemas.microsoft.com/office/powerpoint/2010/main" val="112367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解析例：引張解析</a:t>
            </a:r>
          </a:p>
        </p:txBody>
      </p:sp>
      <p:sp>
        <p:nvSpPr>
          <p:cNvPr id="3" name="コンテンツ プレースホルダー 2"/>
          <p:cNvSpPr>
            <a:spLocks noGrp="1"/>
          </p:cNvSpPr>
          <p:nvPr>
            <p:ph idx="1"/>
          </p:nvPr>
        </p:nvSpPr>
        <p:spPr>
          <a:xfrm>
            <a:off x="215900" y="623888"/>
            <a:ext cx="4775112" cy="5757862"/>
          </a:xfrm>
        </p:spPr>
        <p:txBody>
          <a:bodyPr/>
          <a:lstStyle/>
          <a:p>
            <a:r>
              <a:rPr kumimoji="1" lang="ja-JP" altLang="en-US" dirty="0"/>
              <a:t>静的，平面歪み</a:t>
            </a:r>
            <a:endParaRPr kumimoji="1" lang="en-US" altLang="ja-JP" dirty="0"/>
          </a:p>
          <a:p>
            <a:r>
              <a:rPr kumimoji="1" lang="en-US" altLang="ja-JP" dirty="0"/>
              <a:t>1m×1m</a:t>
            </a:r>
            <a:r>
              <a:rPr kumimoji="1" lang="ja-JP" altLang="en-US" dirty="0"/>
              <a:t>の矩形領域</a:t>
            </a:r>
            <a:r>
              <a:rPr lang="ja-JP" altLang="en-US" dirty="0"/>
              <a:t>に</a:t>
            </a:r>
            <a:br>
              <a:rPr lang="en-US" altLang="ja-JP" dirty="0"/>
            </a:br>
            <a:r>
              <a:rPr lang="ja-JP" altLang="en-US" dirty="0"/>
              <a:t>半径</a:t>
            </a:r>
            <a:r>
              <a:rPr lang="en-US" altLang="ja-JP" dirty="0"/>
              <a:t>0.8m</a:t>
            </a:r>
            <a:r>
              <a:rPr lang="ja-JP" altLang="en-US" dirty="0"/>
              <a:t>の</a:t>
            </a:r>
            <a:r>
              <a:rPr lang="en-US" altLang="ja-JP" dirty="0"/>
              <a:t>1/4</a:t>
            </a:r>
            <a:r>
              <a:rPr lang="ja-JP" altLang="en-US" dirty="0"/>
              <a:t>円の穴</a:t>
            </a:r>
            <a:endParaRPr lang="en-US" altLang="ja-JP" dirty="0"/>
          </a:p>
          <a:p>
            <a:r>
              <a:rPr kumimoji="1" lang="ja-JP" altLang="en-US" dirty="0"/>
              <a:t>ヤング率：</a:t>
            </a:r>
            <a:r>
              <a:rPr lang="en-US" altLang="ja-JP" dirty="0"/>
              <a:t>1GPa</a:t>
            </a:r>
            <a:br>
              <a:rPr lang="en-US" altLang="ja-JP" dirty="0"/>
            </a:br>
            <a:r>
              <a:rPr lang="ja-JP" altLang="en-US" dirty="0"/>
              <a:t>ポアソン比：</a:t>
            </a:r>
            <a:r>
              <a:rPr lang="en-US" altLang="ja-JP" dirty="0"/>
              <a:t>0.3</a:t>
            </a:r>
          </a:p>
          <a:p>
            <a:r>
              <a:rPr lang="ja-JP" altLang="en-US" sz="2800" dirty="0"/>
              <a:t>左辺を左右拘束</a:t>
            </a:r>
            <a:endParaRPr lang="en-US" altLang="ja-JP" sz="2800" dirty="0"/>
          </a:p>
          <a:p>
            <a:r>
              <a:rPr lang="ja-JP" altLang="en-US" sz="2800" dirty="0"/>
              <a:t>下辺を上下拘束</a:t>
            </a:r>
            <a:endParaRPr lang="en-US" altLang="ja-JP" sz="2800" dirty="0"/>
          </a:p>
          <a:p>
            <a:r>
              <a:rPr lang="ja-JP" altLang="en-US" dirty="0"/>
              <a:t>上辺を左右拘束と同時に</a:t>
            </a:r>
            <a:br>
              <a:rPr lang="en-US" altLang="ja-JP" dirty="0"/>
            </a:br>
            <a:r>
              <a:rPr lang="ja-JP" altLang="en-US" dirty="0"/>
              <a:t>上方向に</a:t>
            </a:r>
            <a:r>
              <a:rPr lang="en-US" altLang="ja-JP" dirty="0"/>
              <a:t>1m</a:t>
            </a:r>
            <a:r>
              <a:rPr lang="ja-JP" altLang="en-US" dirty="0"/>
              <a:t>の強制変位</a:t>
            </a:r>
            <a:endParaRPr lang="en-US" altLang="ja-JP" dirty="0"/>
          </a:p>
          <a:p>
            <a:r>
              <a:rPr lang="ja-JP" altLang="en-US" dirty="0"/>
              <a:t>同じ初期メッシュの</a:t>
            </a:r>
            <a:r>
              <a:rPr lang="en-US" altLang="ja-JP" dirty="0"/>
              <a:t>FEM</a:t>
            </a:r>
            <a:r>
              <a:rPr lang="ja-JP" altLang="en-US" dirty="0"/>
              <a:t>（三角形一次要素）と比較</a:t>
            </a:r>
            <a:endParaRPr lang="en-US" altLang="ja-JP" dirty="0"/>
          </a:p>
          <a:p>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306" y="2168860"/>
            <a:ext cx="3598154" cy="3577825"/>
          </a:xfrm>
          <a:prstGeom prst="rect">
            <a:avLst/>
          </a:prstGeom>
        </p:spPr>
      </p:pic>
      <p:grpSp>
        <p:nvGrpSpPr>
          <p:cNvPr id="9" name="グループ化 8"/>
          <p:cNvGrpSpPr/>
          <p:nvPr/>
        </p:nvGrpSpPr>
        <p:grpSpPr>
          <a:xfrm>
            <a:off x="8084636" y="5724255"/>
            <a:ext cx="450050" cy="495055"/>
            <a:chOff x="7632340" y="5679250"/>
            <a:chExt cx="450050" cy="495055"/>
          </a:xfrm>
        </p:grpSpPr>
        <p:sp>
          <p:nvSpPr>
            <p:cNvPr id="6" name="二等辺三角形 5"/>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4675976" y="2281373"/>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上矢印 13"/>
          <p:cNvSpPr/>
          <p:nvPr/>
        </p:nvSpPr>
        <p:spPr>
          <a:xfrm>
            <a:off x="6507215" y="683695"/>
            <a:ext cx="810090" cy="1485165"/>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5148529" y="2213865"/>
            <a:ext cx="3518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227295" y="1223755"/>
            <a:ext cx="1582484" cy="646331"/>
          </a:xfrm>
          <a:prstGeom prst="rect">
            <a:avLst/>
          </a:prstGeom>
          <a:noFill/>
        </p:spPr>
        <p:txBody>
          <a:bodyPr wrap="none" rtlCol="0">
            <a:spAutoFit/>
          </a:bodyPr>
          <a:lstStyle/>
          <a:p>
            <a:r>
              <a:rPr kumimoji="1" lang="en-US" altLang="ja-JP" dirty="0">
                <a:solidFill>
                  <a:srgbClr val="FF0000"/>
                </a:solidFill>
              </a:rPr>
              <a:t>Enforced</a:t>
            </a:r>
          </a:p>
          <a:p>
            <a:r>
              <a:rPr kumimoji="1" lang="en-US" altLang="ja-JP" dirty="0">
                <a:solidFill>
                  <a:srgbClr val="FF0000"/>
                </a:solidFill>
              </a:rPr>
              <a:t>Displacement</a:t>
            </a:r>
            <a:endParaRPr kumimoji="1" lang="ja-JP" altLang="en-US" dirty="0">
              <a:solidFill>
                <a:srgbClr val="FF0000"/>
              </a:solidFill>
            </a:endParaRPr>
          </a:p>
        </p:txBody>
      </p:sp>
      <p:cxnSp>
        <p:nvCxnSpPr>
          <p:cNvPr id="24" name="直線矢印コネクタ 23"/>
          <p:cNvCxnSpPr/>
          <p:nvPr/>
        </p:nvCxnSpPr>
        <p:spPr>
          <a:xfrm>
            <a:off x="8712460" y="2168860"/>
            <a:ext cx="0" cy="3555395"/>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712460" y="3789040"/>
            <a:ext cx="505267" cy="369332"/>
          </a:xfrm>
          <a:prstGeom prst="rect">
            <a:avLst/>
          </a:prstGeom>
          <a:noFill/>
        </p:spPr>
        <p:txBody>
          <a:bodyPr wrap="none" rtlCol="0">
            <a:spAutoFit/>
          </a:bodyPr>
          <a:lstStyle/>
          <a:p>
            <a:r>
              <a:rPr kumimoji="1" lang="en-US" altLang="ja-JP" dirty="0"/>
              <a:t>1m</a:t>
            </a:r>
            <a:endParaRPr kumimoji="1" lang="ja-JP" altLang="en-US" dirty="0"/>
          </a:p>
        </p:txBody>
      </p:sp>
      <p:cxnSp>
        <p:nvCxnSpPr>
          <p:cNvPr id="27" name="直線矢印コネクタ 26"/>
          <p:cNvCxnSpPr/>
          <p:nvPr/>
        </p:nvCxnSpPr>
        <p:spPr>
          <a:xfrm flipV="1">
            <a:off x="5148529" y="4284095"/>
            <a:ext cx="2393801" cy="144016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rot="19737909">
            <a:off x="5899328" y="4662520"/>
            <a:ext cx="697627" cy="369332"/>
          </a:xfrm>
          <a:prstGeom prst="rect">
            <a:avLst/>
          </a:prstGeom>
          <a:noFill/>
        </p:spPr>
        <p:txBody>
          <a:bodyPr wrap="none" rtlCol="0">
            <a:spAutoFit/>
          </a:bodyPr>
          <a:lstStyle/>
          <a:p>
            <a:r>
              <a:rPr kumimoji="1" lang="en-US" altLang="ja-JP" dirty="0"/>
              <a:t>0.8m</a:t>
            </a:r>
            <a:endParaRPr kumimoji="1" lang="ja-JP" altLang="en-US" dirty="0"/>
          </a:p>
        </p:txBody>
      </p:sp>
    </p:spTree>
    <p:extLst>
      <p:ext uri="{BB962C8B-B14F-4D97-AF65-F5344CB8AC3E}">
        <p14:creationId xmlns:p14="http://schemas.microsoft.com/office/powerpoint/2010/main" val="119601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解析例：引張解析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5" name="elastic_hole-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86635" y="631980"/>
            <a:ext cx="2973230" cy="5767350"/>
          </a:xfrm>
          <a:prstGeom prst="rect">
            <a:avLst/>
          </a:prstGeom>
        </p:spPr>
      </p:pic>
      <p:pic>
        <p:nvPicPr>
          <p:cNvPr id="8" name="elastic_hole-abaqu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95746" y="1763815"/>
            <a:ext cx="2961619" cy="4590510"/>
          </a:xfrm>
          <a:prstGeom prst="rect">
            <a:avLst/>
          </a:prstGeom>
        </p:spPr>
      </p:pic>
      <p:sp>
        <p:nvSpPr>
          <p:cNvPr id="9" name="テキスト ボックス 8"/>
          <p:cNvSpPr txBox="1"/>
          <p:nvPr/>
        </p:nvSpPr>
        <p:spPr>
          <a:xfrm>
            <a:off x="296525" y="2550287"/>
            <a:ext cx="677108" cy="1733808"/>
          </a:xfrm>
          <a:prstGeom prst="rect">
            <a:avLst/>
          </a:prstGeom>
          <a:noFill/>
        </p:spPr>
        <p:txBody>
          <a:bodyPr vert="eaVert" wrap="none" rtlCol="0">
            <a:spAutoFit/>
          </a:bodyPr>
          <a:lstStyle/>
          <a:p>
            <a:r>
              <a:rPr kumimoji="1" lang="ja-JP" altLang="en-US" sz="3200" dirty="0"/>
              <a:t>提案手法</a:t>
            </a:r>
          </a:p>
        </p:txBody>
      </p:sp>
      <p:sp>
        <p:nvSpPr>
          <p:cNvPr id="10" name="テキスト ボックス 9"/>
          <p:cNvSpPr txBox="1"/>
          <p:nvPr/>
        </p:nvSpPr>
        <p:spPr>
          <a:xfrm rot="5400000">
            <a:off x="6538378" y="3145417"/>
            <a:ext cx="3672800" cy="584775"/>
          </a:xfrm>
          <a:prstGeom prst="rect">
            <a:avLst/>
          </a:prstGeom>
          <a:noFill/>
        </p:spPr>
        <p:txBody>
          <a:bodyPr wrap="none" rtlCol="0">
            <a:spAutoFit/>
          </a:bodyPr>
          <a:lstStyle/>
          <a:p>
            <a:r>
              <a:rPr kumimoji="1" lang="en-US" altLang="ja-JP" sz="3200" dirty="0"/>
              <a:t>ABAQUS/Standard</a:t>
            </a:r>
            <a:endParaRPr kumimoji="1" lang="ja-JP" altLang="en-US" sz="3200" dirty="0"/>
          </a:p>
        </p:txBody>
      </p:sp>
    </p:spTree>
    <p:extLst>
      <p:ext uri="{BB962C8B-B14F-4D97-AF65-F5344CB8AC3E}">
        <p14:creationId xmlns:p14="http://schemas.microsoft.com/office/powerpoint/2010/main" val="315695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 fill="hold"/>
                                        <p:tgtEl>
                                          <p:spTgt spid="5"/>
                                        </p:tgtEl>
                                      </p:cBhvr>
                                    </p:cmd>
                                  </p:childTnLst>
                                </p:cTn>
                              </p:par>
                            </p:childTnLst>
                          </p:cTn>
                        </p:par>
                        <p:par>
                          <p:cTn id="7" fill="hold">
                            <p:stCondLst>
                              <p:cond delay="5050"/>
                            </p:stCondLst>
                            <p:childTnLst>
                              <p:par>
                                <p:cTn id="8" presetID="1" presetClass="mediacall" presetSubtype="0" fill="hold" nodeType="afterEffect">
                                  <p:stCondLst>
                                    <p:cond delay="0"/>
                                  </p:stCondLst>
                                  <p:childTnLst>
                                    <p:cmd type="call" cmd="playFrom(0.0)">
                                      <p:cBhvr>
                                        <p:cTn id="9" dur="2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研究背景（モチベーション）</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dirty="0">
                <a:solidFill>
                  <a:srgbClr val="FF0000"/>
                </a:solidFill>
              </a:rPr>
              <a:t>（超）大変形</a:t>
            </a:r>
            <a:r>
              <a:rPr lang="ja-JP" altLang="en-US" dirty="0">
                <a:solidFill>
                  <a:srgbClr val="000000"/>
                </a:solidFill>
              </a:rPr>
              <a:t>を「</a:t>
            </a:r>
            <a:r>
              <a:rPr lang="ja-JP" altLang="en-US" dirty="0">
                <a:solidFill>
                  <a:srgbClr val="00B050"/>
                </a:solidFill>
              </a:rPr>
              <a:t>手軽</a:t>
            </a:r>
            <a:r>
              <a:rPr lang="ja-JP" altLang="en-US" dirty="0">
                <a:solidFill>
                  <a:srgbClr val="000000"/>
                </a:solidFill>
              </a:rPr>
              <a:t>」に解きたい．</a:t>
            </a:r>
            <a:br>
              <a:rPr lang="en-US" altLang="ja-JP" dirty="0">
                <a:solidFill>
                  <a:srgbClr val="000000"/>
                </a:solidFill>
              </a:rPr>
            </a:br>
            <a:r>
              <a:rPr lang="ja-JP" altLang="en-US" dirty="0">
                <a:solidFill>
                  <a:srgbClr val="000000"/>
                </a:solidFill>
              </a:rPr>
              <a:t>（アプリケーションは</a:t>
            </a:r>
            <a:br>
              <a:rPr lang="en-US" altLang="ja-JP" dirty="0">
                <a:solidFill>
                  <a:srgbClr val="000000"/>
                </a:solidFill>
              </a:rPr>
            </a:br>
            <a:r>
              <a:rPr lang="ja-JP" altLang="en-US" dirty="0">
                <a:solidFill>
                  <a:srgbClr val="000000"/>
                </a:solidFill>
              </a:rPr>
              <a:t>　熱ナノインプリント，</a:t>
            </a:r>
            <a:br>
              <a:rPr lang="en-US" altLang="ja-JP" dirty="0">
                <a:solidFill>
                  <a:srgbClr val="000000"/>
                </a:solidFill>
              </a:rPr>
            </a:br>
            <a:r>
              <a:rPr lang="ja-JP" altLang="en-US" dirty="0">
                <a:solidFill>
                  <a:srgbClr val="000000"/>
                </a:solidFill>
              </a:rPr>
              <a:t>　ホットエンボス等）</a:t>
            </a:r>
            <a:endParaRPr lang="en-US" altLang="ja-JP" dirty="0">
              <a:solidFill>
                <a:srgbClr val="000000"/>
              </a:solidFill>
            </a:endParaRPr>
          </a:p>
          <a:p>
            <a:pPr lvl="0"/>
            <a:r>
              <a:rPr lang="ja-JP" altLang="en-US" dirty="0">
                <a:solidFill>
                  <a:srgbClr val="000000"/>
                </a:solidFill>
              </a:rPr>
              <a:t>従来は</a:t>
            </a:r>
            <a:r>
              <a:rPr lang="en-US" altLang="ja-JP" dirty="0">
                <a:solidFill>
                  <a:srgbClr val="000000"/>
                </a:solidFill>
              </a:rPr>
              <a:t>FEM</a:t>
            </a:r>
            <a:r>
              <a:rPr lang="ja-JP" altLang="en-US" dirty="0">
                <a:solidFill>
                  <a:srgbClr val="000000"/>
                </a:solidFill>
              </a:rPr>
              <a:t>を使用していたが，</a:t>
            </a:r>
            <a:br>
              <a:rPr lang="en-US" altLang="ja-JP" dirty="0">
                <a:solidFill>
                  <a:srgbClr val="000000"/>
                </a:solidFill>
              </a:rPr>
            </a:br>
            <a:r>
              <a:rPr lang="ja-JP" altLang="en-US" dirty="0">
                <a:solidFill>
                  <a:srgbClr val="000000"/>
                </a:solidFill>
              </a:rPr>
              <a:t>メッシュがすぐに潰れてしまう．</a:t>
            </a:r>
            <a:endParaRPr lang="en-US" altLang="ja-JP" dirty="0">
              <a:solidFill>
                <a:srgbClr val="000000"/>
              </a:solidFill>
            </a:endParaRPr>
          </a:p>
          <a:p>
            <a:pPr lvl="0"/>
            <a:r>
              <a:rPr lang="ja-JP" altLang="en-US" dirty="0">
                <a:solidFill>
                  <a:srgbClr val="000000"/>
                </a:solidFill>
              </a:rPr>
              <a:t>アダプティブメッシングは「</a:t>
            </a:r>
            <a:r>
              <a:rPr lang="ja-JP" altLang="en-US" dirty="0">
                <a:solidFill>
                  <a:srgbClr val="00B050"/>
                </a:solidFill>
              </a:rPr>
              <a:t>手軽</a:t>
            </a:r>
            <a:r>
              <a:rPr lang="ja-JP" altLang="en-US" dirty="0">
                <a:solidFill>
                  <a:srgbClr val="000000"/>
                </a:solidFill>
              </a:rPr>
              <a:t>」</a:t>
            </a:r>
            <a:br>
              <a:rPr lang="en-US" altLang="ja-JP" dirty="0">
                <a:solidFill>
                  <a:srgbClr val="000000"/>
                </a:solidFill>
              </a:rPr>
            </a:br>
            <a:r>
              <a:rPr lang="ja-JP" altLang="en-US" dirty="0">
                <a:solidFill>
                  <a:srgbClr val="000000"/>
                </a:solidFill>
              </a:rPr>
              <a:t>ではない．</a:t>
            </a:r>
            <a:endParaRPr lang="en-US" altLang="ja-JP" dirty="0">
              <a:solidFill>
                <a:srgbClr val="000000"/>
              </a:solidFill>
            </a:endParaRPr>
          </a:p>
          <a:p>
            <a:pPr lvl="0"/>
            <a:endParaRPr lang="en-US" altLang="ja-JP" dirty="0">
              <a:solidFill>
                <a:srgbClr val="000000"/>
              </a:solidFill>
            </a:endParaRPr>
          </a:p>
          <a:p>
            <a:pPr lvl="0">
              <a:buNone/>
            </a:pPr>
            <a:r>
              <a:rPr lang="ja-JP" altLang="en-US" dirty="0">
                <a:solidFill>
                  <a:srgbClr val="000000"/>
                </a:solidFill>
              </a:rPr>
              <a:t>　　　　</a:t>
            </a:r>
            <a:r>
              <a:rPr lang="ja-JP" altLang="en-US" dirty="0">
                <a:solidFill>
                  <a:srgbClr val="FF0000"/>
                </a:solidFill>
              </a:rPr>
              <a:t>メッシュフリーに挑戦！</a:t>
            </a:r>
            <a:endParaRPr lang="en-US" altLang="ja-JP" dirty="0">
              <a:solidFill>
                <a:srgbClr val="000000"/>
              </a:solidFill>
            </a:endParaRP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366755" y="4824155"/>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4138613"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8575" y="2759253"/>
            <a:ext cx="2765425" cy="3632353"/>
          </a:xfrm>
          <a:prstGeom prst="rect">
            <a:avLst/>
          </a:prstGeom>
          <a:noFill/>
          <a:ln w="9525">
            <a:noFill/>
            <a:round/>
            <a:headEnd/>
            <a:tailEnd/>
          </a:ln>
        </p:spPr>
      </p:pic>
      <p:pic>
        <p:nvPicPr>
          <p:cNvPr id="8" name="Picture 7"/>
          <p:cNvPicPr>
            <a:picLocks noChangeAspect="1" noChangeArrowheads="1"/>
          </p:cNvPicPr>
          <p:nvPr/>
        </p:nvPicPr>
        <p:blipFill>
          <a:blip r:embed="rId6" cstate="print"/>
          <a:srcRect/>
          <a:stretch>
            <a:fillRect/>
          </a:stretch>
        </p:blipFill>
        <p:spPr bwMode="auto">
          <a:xfrm>
            <a:off x="6669088" y="1081088"/>
            <a:ext cx="2157411" cy="1645166"/>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解析例：引張解析</a:t>
            </a:r>
            <a:endParaRPr kumimoji="1" lang="ja-JP" altLang="en-US" dirty="0"/>
          </a:p>
        </p:txBody>
      </p:sp>
      <p:sp>
        <p:nvSpPr>
          <p:cNvPr id="3" name="コンテンツ プレースホルダー 2"/>
          <p:cNvSpPr>
            <a:spLocks noGrp="1"/>
          </p:cNvSpPr>
          <p:nvPr>
            <p:ph idx="1"/>
          </p:nvPr>
        </p:nvSpPr>
        <p:spPr>
          <a:xfrm>
            <a:off x="215900" y="5319210"/>
            <a:ext cx="8928100" cy="1062539"/>
          </a:xfrm>
        </p:spPr>
        <p:txBody>
          <a:bodyPr/>
          <a:lstStyle/>
          <a:p>
            <a:r>
              <a:rPr lang="ja-JP" altLang="en-US" dirty="0"/>
              <a:t>右下角の節点の</a:t>
            </a:r>
            <a:r>
              <a:rPr lang="en-US" altLang="ja-JP" dirty="0"/>
              <a:t>x</a:t>
            </a:r>
            <a:r>
              <a:rPr lang="ja-JP" altLang="en-US" dirty="0"/>
              <a:t>方向変位を比較</a:t>
            </a:r>
            <a:endParaRPr lang="en-US" altLang="ja-JP" dirty="0"/>
          </a:p>
          <a:p>
            <a:r>
              <a:rPr lang="en-US" altLang="ja-JP" dirty="0"/>
              <a:t>ABAQUS/Standard</a:t>
            </a:r>
            <a:r>
              <a:rPr lang="ja-JP" altLang="en-US" dirty="0"/>
              <a:t>が止まる直前まで</a:t>
            </a:r>
            <a:r>
              <a:rPr lang="ja-JP" altLang="en-US" dirty="0">
                <a:solidFill>
                  <a:srgbClr val="FF0000"/>
                </a:solidFill>
              </a:rPr>
              <a:t>ほぼ一致</a:t>
            </a:r>
            <a:endParaRPr lang="en-US" altLang="ja-JP"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8942" y="2195240"/>
            <a:ext cx="1485165" cy="147677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55" y="684330"/>
            <a:ext cx="7343800" cy="4589875"/>
          </a:xfrm>
          <a:prstGeom prst="rect">
            <a:avLst/>
          </a:prstGeom>
        </p:spPr>
      </p:pic>
      <p:sp>
        <p:nvSpPr>
          <p:cNvPr id="7" name="円/楕円 6"/>
          <p:cNvSpPr/>
          <p:nvPr/>
        </p:nvSpPr>
        <p:spPr>
          <a:xfrm>
            <a:off x="8847475" y="3564015"/>
            <a:ext cx="180020" cy="1800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98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150" y="984309"/>
            <a:ext cx="2543846" cy="4919966"/>
          </a:xfrm>
          <a:prstGeom prst="rect">
            <a:avLst/>
          </a:prstGeom>
        </p:spPr>
      </p:pic>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623888"/>
            <a:ext cx="4896160" cy="5757862"/>
          </a:xfrm>
        </p:spPr>
        <p:txBody>
          <a:bodyPr/>
          <a:lstStyle/>
          <a:p>
            <a:r>
              <a:rPr lang="ja-JP" altLang="en-US" dirty="0"/>
              <a:t>静的，平面歪み</a:t>
            </a:r>
            <a:endParaRPr lang="en-US" altLang="ja-JP" dirty="0"/>
          </a:p>
          <a:p>
            <a:r>
              <a:rPr lang="en-US" altLang="ja-JP" dirty="0"/>
              <a:t>0.5</a:t>
            </a:r>
            <a:r>
              <a:rPr kumimoji="1" lang="en-US" altLang="ja-JP" dirty="0"/>
              <a:t>m×1m</a:t>
            </a:r>
            <a:r>
              <a:rPr kumimoji="1" lang="ja-JP" altLang="en-US" dirty="0"/>
              <a:t>の矩形領域</a:t>
            </a:r>
            <a:endParaRPr kumimoji="1" lang="en-US" altLang="ja-JP" dirty="0"/>
          </a:p>
          <a:p>
            <a:r>
              <a:rPr kumimoji="1" lang="ja-JP" altLang="en-US" dirty="0"/>
              <a:t>ヤング率：</a:t>
            </a:r>
            <a:r>
              <a:rPr lang="en-US" altLang="ja-JP" dirty="0"/>
              <a:t>1GPa</a:t>
            </a:r>
            <a:br>
              <a:rPr lang="en-US" altLang="ja-JP" dirty="0"/>
            </a:br>
            <a:r>
              <a:rPr lang="ja-JP" altLang="en-US" dirty="0"/>
              <a:t>ポアソン比：</a:t>
            </a:r>
            <a:r>
              <a:rPr lang="en-US" altLang="ja-JP" dirty="0"/>
              <a:t>0.49</a:t>
            </a:r>
          </a:p>
          <a:p>
            <a:r>
              <a:rPr lang="ja-JP" altLang="en-US" dirty="0"/>
              <a:t>左辺を左右拘束</a:t>
            </a:r>
            <a:endParaRPr lang="en-US" altLang="ja-JP" dirty="0"/>
          </a:p>
          <a:p>
            <a:r>
              <a:rPr lang="ja-JP" altLang="en-US" dirty="0"/>
              <a:t>下辺を上下拘束</a:t>
            </a:r>
            <a:endParaRPr lang="en-US" altLang="ja-JP" dirty="0"/>
          </a:p>
          <a:p>
            <a:r>
              <a:rPr lang="ja-JP" altLang="en-US" dirty="0"/>
              <a:t>上辺を左右拘束と同時に下方向に</a:t>
            </a:r>
            <a:r>
              <a:rPr lang="en-US" altLang="ja-JP" dirty="0"/>
              <a:t>0.5m</a:t>
            </a:r>
            <a:r>
              <a:rPr lang="ja-JP" altLang="en-US" dirty="0"/>
              <a:t>の強制変位</a:t>
            </a:r>
            <a:endParaRPr lang="en-US" altLang="ja-JP" dirty="0"/>
          </a:p>
          <a:p>
            <a:r>
              <a:rPr lang="ja-JP" altLang="en-US" dirty="0"/>
              <a:t>同じ初期メッシュの</a:t>
            </a:r>
            <a:r>
              <a:rPr lang="en-US" altLang="ja-JP" dirty="0"/>
              <a:t>FEM</a:t>
            </a:r>
            <a:r>
              <a:rPr lang="ja-JP" altLang="en-US" dirty="0"/>
              <a:t>（三角形一次要素）と比較</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grpSp>
        <p:nvGrpSpPr>
          <p:cNvPr id="9" name="グループ化 8"/>
          <p:cNvGrpSpPr/>
          <p:nvPr/>
        </p:nvGrpSpPr>
        <p:grpSpPr>
          <a:xfrm>
            <a:off x="6957265" y="5881772"/>
            <a:ext cx="450050" cy="495055"/>
            <a:chOff x="7632340" y="5679250"/>
            <a:chExt cx="450050" cy="495055"/>
          </a:xfrm>
        </p:grpSpPr>
        <p:sp>
          <p:nvSpPr>
            <p:cNvPr id="6" name="二等辺三角形 5"/>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5473775" y="3196765"/>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コネクタ 15"/>
          <p:cNvCxnSpPr/>
          <p:nvPr/>
        </p:nvCxnSpPr>
        <p:spPr>
          <a:xfrm>
            <a:off x="5946328" y="984309"/>
            <a:ext cx="2519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942328" y="614977"/>
            <a:ext cx="2569934" cy="369332"/>
          </a:xfrm>
          <a:prstGeom prst="rect">
            <a:avLst/>
          </a:prstGeom>
          <a:noFill/>
        </p:spPr>
        <p:txBody>
          <a:bodyPr wrap="none" rtlCol="0">
            <a:spAutoFit/>
          </a:bodyPr>
          <a:lstStyle/>
          <a:p>
            <a:r>
              <a:rPr kumimoji="1" lang="en-US" altLang="ja-JP" dirty="0">
                <a:solidFill>
                  <a:srgbClr val="FF0000"/>
                </a:solidFill>
              </a:rPr>
              <a:t>Enforced</a:t>
            </a:r>
            <a:r>
              <a:rPr lang="ja-JP" altLang="en-US" dirty="0">
                <a:solidFill>
                  <a:srgbClr val="FF0000"/>
                </a:solidFill>
              </a:rPr>
              <a:t> </a:t>
            </a:r>
            <a:r>
              <a:rPr kumimoji="1" lang="en-US" altLang="ja-JP" dirty="0">
                <a:solidFill>
                  <a:srgbClr val="FF0000"/>
                </a:solidFill>
              </a:rPr>
              <a:t>Displacement</a:t>
            </a:r>
            <a:endParaRPr kumimoji="1" lang="ja-JP" altLang="en-US" dirty="0">
              <a:solidFill>
                <a:srgbClr val="FF0000"/>
              </a:solidFill>
            </a:endParaRPr>
          </a:p>
        </p:txBody>
      </p:sp>
      <p:cxnSp>
        <p:nvCxnSpPr>
          <p:cNvPr id="24" name="直線矢印コネクタ 23"/>
          <p:cNvCxnSpPr/>
          <p:nvPr/>
        </p:nvCxnSpPr>
        <p:spPr>
          <a:xfrm>
            <a:off x="8577445" y="998730"/>
            <a:ext cx="0" cy="4883042"/>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577445" y="3255585"/>
            <a:ext cx="505267" cy="369332"/>
          </a:xfrm>
          <a:prstGeom prst="rect">
            <a:avLst/>
          </a:prstGeom>
          <a:noFill/>
        </p:spPr>
        <p:txBody>
          <a:bodyPr wrap="none" rtlCol="0">
            <a:spAutoFit/>
          </a:bodyPr>
          <a:lstStyle/>
          <a:p>
            <a:r>
              <a:rPr kumimoji="1" lang="en-US" altLang="ja-JP" dirty="0"/>
              <a:t>1m</a:t>
            </a:r>
            <a:endParaRPr kumimoji="1" lang="ja-JP" altLang="en-US" dirty="0"/>
          </a:p>
        </p:txBody>
      </p:sp>
      <p:sp>
        <p:nvSpPr>
          <p:cNvPr id="14" name="上矢印 13"/>
          <p:cNvSpPr/>
          <p:nvPr/>
        </p:nvSpPr>
        <p:spPr>
          <a:xfrm flipV="1">
            <a:off x="6822250" y="998730"/>
            <a:ext cx="810090" cy="162018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5946328" y="5994285"/>
            <a:ext cx="2451097" cy="0"/>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147175" y="6007495"/>
            <a:ext cx="697627" cy="369332"/>
          </a:xfrm>
          <a:prstGeom prst="rect">
            <a:avLst/>
          </a:prstGeom>
          <a:noFill/>
        </p:spPr>
        <p:txBody>
          <a:bodyPr wrap="none" rtlCol="0">
            <a:spAutoFit/>
          </a:bodyPr>
          <a:lstStyle/>
          <a:p>
            <a:r>
              <a:rPr lang="en-US" altLang="ja-JP" dirty="0"/>
              <a:t>0.5</a:t>
            </a:r>
            <a:r>
              <a:rPr kumimoji="1" lang="en-US" altLang="ja-JP" dirty="0"/>
              <a:t>m</a:t>
            </a:r>
            <a:endParaRPr kumimoji="1" lang="ja-JP" altLang="en-US" dirty="0"/>
          </a:p>
        </p:txBody>
      </p:sp>
    </p:spTree>
    <p:extLst>
      <p:ext uri="{BB962C8B-B14F-4D97-AF65-F5344CB8AC3E}">
        <p14:creationId xmlns:p14="http://schemas.microsoft.com/office/powerpoint/2010/main" val="300574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5769260"/>
            <a:ext cx="8928100" cy="612490"/>
          </a:xfrm>
        </p:spPr>
        <p:txBody>
          <a:bodyPr/>
          <a:lstStyle/>
          <a:p>
            <a:pPr marL="0" indent="0">
              <a:buNone/>
            </a:pPr>
            <a:r>
              <a:rPr lang="ja-JP" altLang="en-US" dirty="0"/>
              <a:t>　　　　　提案手法　　　　　　　</a:t>
            </a:r>
            <a:r>
              <a:rPr lang="en-US" altLang="ja-JP" dirty="0"/>
              <a:t>ABAQUS/Standard</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7" name="elastic_barrel-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84" y="998730"/>
            <a:ext cx="4511416" cy="4477998"/>
          </a:xfrm>
          <a:prstGeom prst="rect">
            <a:avLst/>
          </a:prstGeom>
        </p:spPr>
      </p:pic>
      <p:pic>
        <p:nvPicPr>
          <p:cNvPr id="8" name="elastic_barrel-abaqu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05176" y="1069795"/>
            <a:ext cx="4087304" cy="4384430"/>
          </a:xfrm>
          <a:prstGeom prst="rect">
            <a:avLst/>
          </a:prstGeom>
        </p:spPr>
      </p:pic>
    </p:spTree>
    <p:extLst>
      <p:ext uri="{BB962C8B-B14F-4D97-AF65-F5344CB8AC3E}">
        <p14:creationId xmlns:p14="http://schemas.microsoft.com/office/powerpoint/2010/main" val="14571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 fill="hold"/>
                                        <p:tgtEl>
                                          <p:spTgt spid="7"/>
                                        </p:tgtEl>
                                      </p:cBhvr>
                                    </p:cmd>
                                  </p:childTnLst>
                                </p:cTn>
                              </p:par>
                            </p:childTnLst>
                          </p:cTn>
                        </p:par>
                        <p:par>
                          <p:cTn id="7" fill="hold">
                            <p:stCondLst>
                              <p:cond delay="2650"/>
                            </p:stCondLst>
                            <p:childTnLst>
                              <p:par>
                                <p:cTn id="8" presetID="1" presetClass="mediacall" presetSubtype="0" fill="hold" nodeType="afterEffect">
                                  <p:stCondLst>
                                    <p:cond delay="0"/>
                                  </p:stCondLst>
                                  <p:childTnLst>
                                    <p:cmd type="call" cmd="playFrom(0.0)">
                                      <p:cBhvr>
                                        <p:cTn id="9" dur="1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解析例：押込解析</a:t>
            </a:r>
            <a:endParaRPr kumimoji="1" lang="ja-JP" altLang="en-US" dirty="0"/>
          </a:p>
        </p:txBody>
      </p:sp>
      <p:sp>
        <p:nvSpPr>
          <p:cNvPr id="3" name="コンテンツ プレースホルダー 2"/>
          <p:cNvSpPr>
            <a:spLocks noGrp="1"/>
          </p:cNvSpPr>
          <p:nvPr>
            <p:ph idx="1"/>
          </p:nvPr>
        </p:nvSpPr>
        <p:spPr>
          <a:xfrm>
            <a:off x="215900" y="5240134"/>
            <a:ext cx="8928100" cy="1141615"/>
          </a:xfrm>
        </p:spPr>
        <p:txBody>
          <a:bodyPr/>
          <a:lstStyle/>
          <a:p>
            <a:r>
              <a:rPr lang="ja-JP" altLang="en-US" dirty="0"/>
              <a:t>右下角の節点の</a:t>
            </a:r>
            <a:r>
              <a:rPr lang="en-US" altLang="ja-JP" dirty="0"/>
              <a:t>x</a:t>
            </a:r>
            <a:r>
              <a:rPr lang="ja-JP" altLang="en-US" dirty="0"/>
              <a:t>方向変位を比較</a:t>
            </a:r>
            <a:endParaRPr lang="en-US" altLang="ja-JP" dirty="0"/>
          </a:p>
          <a:p>
            <a:r>
              <a:rPr lang="en-US" altLang="ja-JP" dirty="0"/>
              <a:t>ABAQUS/Standard</a:t>
            </a:r>
            <a:r>
              <a:rPr lang="ja-JP" altLang="en-US" dirty="0"/>
              <a:t>が止まる直前まで</a:t>
            </a:r>
            <a:r>
              <a:rPr lang="ja-JP" altLang="en-US" dirty="0">
                <a:solidFill>
                  <a:srgbClr val="FF0000"/>
                </a:solidFill>
              </a:rPr>
              <a:t>ほぼ一致</a:t>
            </a:r>
            <a:endParaRPr lang="en-US" altLang="ja-JP" dirty="0">
              <a:solidFill>
                <a:srgbClr val="FF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45" y="638690"/>
            <a:ext cx="7362310" cy="460144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345" y="1709420"/>
            <a:ext cx="1271923" cy="2459983"/>
          </a:xfrm>
          <a:prstGeom prst="rect">
            <a:avLst/>
          </a:prstGeom>
        </p:spPr>
      </p:pic>
      <p:sp>
        <p:nvSpPr>
          <p:cNvPr id="7" name="円/楕円 6"/>
          <p:cNvSpPr/>
          <p:nvPr/>
        </p:nvSpPr>
        <p:spPr>
          <a:xfrm>
            <a:off x="8847475" y="4059070"/>
            <a:ext cx="180020" cy="1800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1841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解析例：半面押込解析</a:t>
            </a:r>
          </a:p>
        </p:txBody>
      </p:sp>
      <p:sp>
        <p:nvSpPr>
          <p:cNvPr id="3" name="コンテンツ プレースホルダー 2"/>
          <p:cNvSpPr>
            <a:spLocks noGrp="1"/>
          </p:cNvSpPr>
          <p:nvPr>
            <p:ph idx="1"/>
          </p:nvPr>
        </p:nvSpPr>
        <p:spPr/>
        <p:txBody>
          <a:bodyPr/>
          <a:lstStyle/>
          <a:p>
            <a:r>
              <a:rPr lang="ja-JP" altLang="en-US" dirty="0"/>
              <a:t>静的，平面歪み</a:t>
            </a:r>
            <a:endParaRPr lang="en-US" altLang="ja-JP" dirty="0"/>
          </a:p>
          <a:p>
            <a:r>
              <a:rPr lang="en-US" altLang="ja-JP" dirty="0"/>
              <a:t>1m×1m</a:t>
            </a:r>
            <a:r>
              <a:rPr lang="ja-JP" altLang="en-US" dirty="0"/>
              <a:t>の矩形領域</a:t>
            </a:r>
            <a:endParaRPr lang="en-US" altLang="ja-JP" dirty="0"/>
          </a:p>
          <a:p>
            <a:r>
              <a:rPr lang="ja-JP" altLang="en-US" dirty="0"/>
              <a:t>ヤング率：</a:t>
            </a:r>
            <a:r>
              <a:rPr lang="en-US" altLang="ja-JP" dirty="0"/>
              <a:t>1GPa</a:t>
            </a:r>
            <a:br>
              <a:rPr lang="en-US" altLang="ja-JP" dirty="0"/>
            </a:br>
            <a:r>
              <a:rPr lang="ja-JP" altLang="en-US" dirty="0"/>
              <a:t>ポアソン比：</a:t>
            </a:r>
            <a:r>
              <a:rPr lang="en-US" altLang="ja-JP" dirty="0"/>
              <a:t>0.49</a:t>
            </a:r>
          </a:p>
          <a:p>
            <a:r>
              <a:rPr lang="ja-JP" altLang="en-US" dirty="0"/>
              <a:t>左辺を左右拘束</a:t>
            </a:r>
            <a:endParaRPr lang="en-US" altLang="ja-JP" dirty="0"/>
          </a:p>
          <a:p>
            <a:r>
              <a:rPr lang="ja-JP" altLang="en-US" dirty="0"/>
              <a:t>下辺を上下拘束</a:t>
            </a:r>
            <a:endParaRPr lang="en-US" altLang="ja-JP" dirty="0"/>
          </a:p>
          <a:p>
            <a:r>
              <a:rPr lang="ja-JP" altLang="en-US" dirty="0"/>
              <a:t>上辺左半分を左右拘束</a:t>
            </a:r>
            <a:br>
              <a:rPr lang="en-US" altLang="ja-JP" dirty="0"/>
            </a:br>
            <a:r>
              <a:rPr lang="ja-JP" altLang="en-US" dirty="0"/>
              <a:t>と同時に下方向に</a:t>
            </a:r>
            <a:r>
              <a:rPr lang="en-US" altLang="ja-JP" dirty="0"/>
              <a:t>0.5m</a:t>
            </a:r>
            <a:br>
              <a:rPr lang="en-US" altLang="ja-JP" dirty="0"/>
            </a:br>
            <a:r>
              <a:rPr lang="ja-JP" altLang="en-US" dirty="0"/>
              <a:t>強制変位</a:t>
            </a:r>
            <a:endParaRPr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051" y="1576982"/>
            <a:ext cx="3690410" cy="3598405"/>
          </a:xfrm>
          <a:prstGeom prst="rect">
            <a:avLst/>
          </a:prstGeom>
        </p:spPr>
      </p:pic>
      <p:grpSp>
        <p:nvGrpSpPr>
          <p:cNvPr id="6" name="グループ化 5"/>
          <p:cNvGrpSpPr/>
          <p:nvPr/>
        </p:nvGrpSpPr>
        <p:grpSpPr>
          <a:xfrm>
            <a:off x="6732240" y="5148482"/>
            <a:ext cx="450050" cy="495055"/>
            <a:chOff x="7632340" y="5679250"/>
            <a:chExt cx="450050" cy="495055"/>
          </a:xfrm>
        </p:grpSpPr>
        <p:sp>
          <p:nvSpPr>
            <p:cNvPr id="7" name="二等辺三角形 6"/>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4639507" y="3010745"/>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p:cNvSpPr txBox="1"/>
          <p:nvPr/>
        </p:nvSpPr>
        <p:spPr>
          <a:xfrm>
            <a:off x="4747371" y="1178750"/>
            <a:ext cx="2569934" cy="369332"/>
          </a:xfrm>
          <a:prstGeom prst="rect">
            <a:avLst/>
          </a:prstGeom>
          <a:noFill/>
        </p:spPr>
        <p:txBody>
          <a:bodyPr wrap="none" rtlCol="0">
            <a:spAutoFit/>
          </a:bodyPr>
          <a:lstStyle/>
          <a:p>
            <a:r>
              <a:rPr kumimoji="1" lang="en-US" altLang="ja-JP" dirty="0">
                <a:solidFill>
                  <a:srgbClr val="FF0000"/>
                </a:solidFill>
              </a:rPr>
              <a:t>Enforced</a:t>
            </a:r>
            <a:r>
              <a:rPr lang="ja-JP" altLang="en-US" dirty="0">
                <a:solidFill>
                  <a:srgbClr val="FF0000"/>
                </a:solidFill>
              </a:rPr>
              <a:t> </a:t>
            </a:r>
            <a:r>
              <a:rPr kumimoji="1" lang="en-US" altLang="ja-JP" dirty="0">
                <a:solidFill>
                  <a:srgbClr val="FF0000"/>
                </a:solidFill>
              </a:rPr>
              <a:t>Displacement</a:t>
            </a:r>
            <a:endParaRPr kumimoji="1" lang="ja-JP" altLang="en-US" dirty="0">
              <a:solidFill>
                <a:srgbClr val="FF0000"/>
              </a:solidFill>
            </a:endParaRPr>
          </a:p>
        </p:txBody>
      </p:sp>
      <p:sp>
        <p:nvSpPr>
          <p:cNvPr id="15" name="上矢印 14"/>
          <p:cNvSpPr/>
          <p:nvPr/>
        </p:nvSpPr>
        <p:spPr>
          <a:xfrm flipV="1">
            <a:off x="5607115" y="1638092"/>
            <a:ext cx="810090" cy="162018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a:off x="5112060" y="1593087"/>
            <a:ext cx="17101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8702248" y="1638092"/>
            <a:ext cx="10213" cy="3510390"/>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702248" y="3168262"/>
            <a:ext cx="505267" cy="369332"/>
          </a:xfrm>
          <a:prstGeom prst="rect">
            <a:avLst/>
          </a:prstGeom>
          <a:noFill/>
        </p:spPr>
        <p:txBody>
          <a:bodyPr wrap="none" rtlCol="0">
            <a:spAutoFit/>
          </a:bodyPr>
          <a:lstStyle/>
          <a:p>
            <a:r>
              <a:rPr kumimoji="1" lang="en-US" altLang="ja-JP" dirty="0"/>
              <a:t>1m</a:t>
            </a:r>
            <a:endParaRPr kumimoji="1" lang="ja-JP" altLang="en-US" dirty="0"/>
          </a:p>
        </p:txBody>
      </p:sp>
      <p:cxnSp>
        <p:nvCxnSpPr>
          <p:cNvPr id="24" name="直線矢印コネクタ 23"/>
          <p:cNvCxnSpPr/>
          <p:nvPr/>
        </p:nvCxnSpPr>
        <p:spPr>
          <a:xfrm>
            <a:off x="5112060" y="5300882"/>
            <a:ext cx="3510390" cy="5117"/>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714521" y="5305999"/>
            <a:ext cx="505267" cy="369332"/>
          </a:xfrm>
          <a:prstGeom prst="rect">
            <a:avLst/>
          </a:prstGeom>
          <a:noFill/>
        </p:spPr>
        <p:txBody>
          <a:bodyPr wrap="none" rtlCol="0">
            <a:spAutoFit/>
          </a:bodyPr>
          <a:lstStyle/>
          <a:p>
            <a:r>
              <a:rPr kumimoji="1" lang="en-US" altLang="ja-JP" dirty="0"/>
              <a:t>1m</a:t>
            </a:r>
            <a:endParaRPr kumimoji="1" lang="ja-JP" altLang="en-US" dirty="0"/>
          </a:p>
        </p:txBody>
      </p:sp>
    </p:spTree>
    <p:extLst>
      <p:ext uri="{BB962C8B-B14F-4D97-AF65-F5344CB8AC3E}">
        <p14:creationId xmlns:p14="http://schemas.microsoft.com/office/powerpoint/2010/main" val="3412182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解析例：半面押込解析</a:t>
            </a:r>
            <a:endParaRPr kumimoji="1" lang="ja-JP" altLang="en-US" dirty="0"/>
          </a:p>
        </p:txBody>
      </p:sp>
      <p:sp>
        <p:nvSpPr>
          <p:cNvPr id="3" name="コンテンツ プレースホルダー 2"/>
          <p:cNvSpPr>
            <a:spLocks noGrp="1"/>
          </p:cNvSpPr>
          <p:nvPr>
            <p:ph idx="1"/>
          </p:nvPr>
        </p:nvSpPr>
        <p:spPr>
          <a:xfrm>
            <a:off x="215900" y="5409220"/>
            <a:ext cx="8928100" cy="972530"/>
          </a:xfrm>
        </p:spPr>
        <p:txBody>
          <a:bodyPr/>
          <a:lstStyle/>
          <a:p>
            <a:r>
              <a:rPr lang="ja-JP" altLang="en-US" dirty="0"/>
              <a:t>メッシュ固定の</a:t>
            </a:r>
            <a:r>
              <a:rPr lang="en-US" altLang="ja-JP" dirty="0"/>
              <a:t>FEM</a:t>
            </a:r>
            <a:r>
              <a:rPr lang="ja-JP" altLang="en-US" dirty="0"/>
              <a:t>では早い段階で解析不能に陥る問題でも，</a:t>
            </a:r>
            <a:r>
              <a:rPr lang="ja-JP" altLang="en-US" dirty="0">
                <a:solidFill>
                  <a:srgbClr val="FF0000"/>
                </a:solidFill>
              </a:rPr>
              <a:t>妥当な解が得られている</a:t>
            </a:r>
            <a:r>
              <a:rPr lang="ja-JP" altLang="en-US" dirty="0"/>
              <a:t>．</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6" name="elastic_stamp-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6008" y="653353"/>
            <a:ext cx="6906382" cy="4739108"/>
          </a:xfrm>
          <a:prstGeom prst="rect">
            <a:avLst/>
          </a:prstGeom>
        </p:spPr>
      </p:pic>
    </p:spTree>
    <p:extLst>
      <p:ext uri="{BB962C8B-B14F-4D97-AF65-F5344CB8AC3E}">
        <p14:creationId xmlns:p14="http://schemas.microsoft.com/office/powerpoint/2010/main" val="27359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a:xfrm>
            <a:off x="215900" y="623888"/>
            <a:ext cx="8928100" cy="5757862"/>
          </a:xfrm>
        </p:spPr>
        <p:txBody>
          <a:bodyPr/>
          <a:lstStyle/>
          <a:p>
            <a:r>
              <a:rPr lang="ja-JP" altLang="en-US" dirty="0"/>
              <a:t>まとめ</a:t>
            </a:r>
            <a:endParaRPr lang="en-US" altLang="ja-JP" dirty="0"/>
          </a:p>
          <a:p>
            <a:pPr lvl="1" eaLnBrk="1" hangingPunct="1">
              <a:lnSpc>
                <a:spcPct val="90000"/>
              </a:lnSpc>
            </a:pPr>
            <a:r>
              <a:rPr lang="ja-JP" altLang="en-US" dirty="0"/>
              <a:t>増分形の定式化による浮動応力点積分メッシュフリー大変形解析法の改良を行った．</a:t>
            </a:r>
            <a:endParaRPr lang="en-US" altLang="ja-JP" dirty="0"/>
          </a:p>
          <a:p>
            <a:pPr lvl="1" eaLnBrk="1" hangingPunct="1">
              <a:lnSpc>
                <a:spcPct val="90000"/>
              </a:lnSpc>
            </a:pPr>
            <a:r>
              <a:rPr lang="ja-JP" altLang="en-US" dirty="0"/>
              <a:t>基本的な大変形問題に対し，</a:t>
            </a:r>
            <a:r>
              <a:rPr lang="en-US" altLang="ja-JP" dirty="0">
                <a:solidFill>
                  <a:srgbClr val="FF0000"/>
                </a:solidFill>
              </a:rPr>
              <a:t>FEM</a:t>
            </a:r>
            <a:r>
              <a:rPr lang="ja-JP" altLang="en-US" dirty="0">
                <a:solidFill>
                  <a:srgbClr val="FF0000"/>
                </a:solidFill>
              </a:rPr>
              <a:t>と同等の計算精度</a:t>
            </a:r>
            <a:r>
              <a:rPr lang="ja-JP" altLang="en-US" dirty="0"/>
              <a:t>を持ち，</a:t>
            </a:r>
            <a:r>
              <a:rPr lang="en-US" altLang="ja-JP" dirty="0">
                <a:solidFill>
                  <a:srgbClr val="FF0000"/>
                </a:solidFill>
              </a:rPr>
              <a:t>FEM</a:t>
            </a:r>
            <a:r>
              <a:rPr lang="ja-JP" altLang="en-US" dirty="0">
                <a:solidFill>
                  <a:srgbClr val="FF0000"/>
                </a:solidFill>
              </a:rPr>
              <a:t>以上の大変形が扱える</a:t>
            </a:r>
            <a:r>
              <a:rPr lang="ja-JP" altLang="en-US" dirty="0"/>
              <a:t>ことを示した．</a:t>
            </a:r>
            <a:endParaRPr lang="en-US" altLang="ja-JP" dirty="0"/>
          </a:p>
          <a:p>
            <a:pPr eaLnBrk="1" hangingPunct="1">
              <a:lnSpc>
                <a:spcPct val="90000"/>
              </a:lnSpc>
            </a:pPr>
            <a:r>
              <a:rPr lang="ja-JP" altLang="en-US" dirty="0"/>
              <a:t>今後の予定</a:t>
            </a:r>
            <a:endParaRPr lang="en-US" altLang="ja-JP" dirty="0"/>
          </a:p>
          <a:p>
            <a:pPr lvl="1" eaLnBrk="1" hangingPunct="1">
              <a:lnSpc>
                <a:spcPct val="90000"/>
              </a:lnSpc>
            </a:pPr>
            <a:r>
              <a:rPr lang="ja-JP" altLang="en-US" dirty="0">
                <a:solidFill>
                  <a:srgbClr val="0000CC"/>
                </a:solidFill>
              </a:rPr>
              <a:t>内力増分の式の数理的裏付け</a:t>
            </a:r>
            <a:endParaRPr lang="en-US" altLang="ja-JP" dirty="0">
              <a:solidFill>
                <a:srgbClr val="0000CC"/>
              </a:solidFill>
            </a:endParaRPr>
          </a:p>
          <a:p>
            <a:pPr lvl="1" eaLnBrk="1" hangingPunct="1">
              <a:lnSpc>
                <a:spcPct val="90000"/>
              </a:lnSpc>
            </a:pPr>
            <a:r>
              <a:rPr lang="ja-JP" altLang="en-US" dirty="0"/>
              <a:t>計算速度の向上</a:t>
            </a:r>
            <a:endParaRPr lang="en-US" altLang="ja-JP" dirty="0"/>
          </a:p>
          <a:p>
            <a:pPr lvl="1" eaLnBrk="1" hangingPunct="1">
              <a:lnSpc>
                <a:spcPct val="90000"/>
              </a:lnSpc>
            </a:pPr>
            <a:r>
              <a:rPr lang="ja-JP" altLang="en-US" dirty="0"/>
              <a:t>アダプティブ</a:t>
            </a:r>
            <a:r>
              <a:rPr lang="en-US" altLang="ja-JP" dirty="0"/>
              <a:t>FEM</a:t>
            </a:r>
            <a:r>
              <a:rPr lang="ja-JP" altLang="en-US" dirty="0"/>
              <a:t>との精度比較</a:t>
            </a:r>
            <a:endParaRPr lang="en-US" altLang="ja-JP" dirty="0"/>
          </a:p>
          <a:p>
            <a:pPr lvl="1" eaLnBrk="1" hangingPunct="1">
              <a:lnSpc>
                <a:spcPct val="90000"/>
              </a:lnSpc>
            </a:pPr>
            <a:r>
              <a:rPr lang="ja-JP" altLang="en-US" dirty="0"/>
              <a:t>弾塑性や粘弾性の材料モデルに適用</a:t>
            </a:r>
            <a:endParaRPr lang="en-US" altLang="ja-JP" dirty="0"/>
          </a:p>
          <a:p>
            <a:pPr lvl="1" eaLnBrk="1" hangingPunct="1">
              <a:lnSpc>
                <a:spcPct val="90000"/>
              </a:lnSpc>
            </a:pPr>
            <a:r>
              <a:rPr lang="ja-JP" altLang="en-US" dirty="0"/>
              <a:t>接触機能</a:t>
            </a:r>
            <a:endParaRPr lang="en-US" altLang="ja-JP" dirty="0"/>
          </a:p>
          <a:p>
            <a:pPr lvl="1" eaLnBrk="1" hangingPunct="1">
              <a:lnSpc>
                <a:spcPct val="90000"/>
              </a:lnSpc>
            </a:pPr>
            <a:r>
              <a:rPr lang="ja-JP" altLang="en-US" dirty="0"/>
              <a:t>節点，応力点の自動追加</a:t>
            </a:r>
            <a:endParaRPr lang="en-GB" altLang="ja-JP" sz="2400"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lgn="ctr">
              <a:buNone/>
            </a:pPr>
            <a:endParaRPr lang="en-US" altLang="ja-JP" sz="9600" dirty="0"/>
          </a:p>
          <a:p>
            <a:pPr marL="0" indent="0" algn="ctr">
              <a:buNone/>
            </a:pPr>
            <a:r>
              <a:rPr lang="ja-JP" altLang="en-US" sz="9600" dirty="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Tree>
    <p:extLst>
      <p:ext uri="{BB962C8B-B14F-4D97-AF65-F5344CB8AC3E}">
        <p14:creationId xmlns:p14="http://schemas.microsoft.com/office/powerpoint/2010/main" val="128982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メッシュフリー領域積分法３種</a:t>
            </a:r>
            <a:endParaRPr kumimoji="1" lang="ja-JP" altLang="en-US" dirty="0"/>
          </a:p>
        </p:txBody>
      </p:sp>
      <p:sp>
        <p:nvSpPr>
          <p:cNvPr id="3" name="コンテンツ プレースホルダー 2"/>
          <p:cNvSpPr>
            <a:spLocks noGrp="1"/>
          </p:cNvSpPr>
          <p:nvPr>
            <p:ph idx="1"/>
          </p:nvPr>
        </p:nvSpPr>
        <p:spPr/>
        <p:txBody>
          <a:bodyPr/>
          <a:lstStyle/>
          <a:p>
            <a:r>
              <a:rPr lang="ja-JP" altLang="en-US" sz="2800" b="1" dirty="0"/>
              <a:t>バックグラウンドセル積分</a:t>
            </a:r>
            <a:endParaRPr lang="en-US" altLang="ja-JP" sz="2800" dirty="0"/>
          </a:p>
          <a:p>
            <a:pPr lvl="2"/>
            <a:r>
              <a:rPr lang="ja-JP" altLang="en-US" dirty="0"/>
              <a:t>いわゆるオリジナルの</a:t>
            </a:r>
            <a:r>
              <a:rPr lang="en-US" altLang="ja-JP" dirty="0"/>
              <a:t>EFGM</a:t>
            </a:r>
          </a:p>
          <a:p>
            <a:pPr lvl="2"/>
            <a:r>
              <a:rPr lang="ja-JP" altLang="en-US" dirty="0">
                <a:solidFill>
                  <a:srgbClr val="0000CC"/>
                </a:solidFill>
              </a:rPr>
              <a:t>物理量の輸送時に数値拡散が生ずる</a:t>
            </a:r>
            <a:endParaRPr lang="en-US" altLang="ja-JP" dirty="0">
              <a:solidFill>
                <a:srgbClr val="0000CC"/>
              </a:solidFill>
            </a:endParaRPr>
          </a:p>
          <a:p>
            <a:r>
              <a:rPr lang="ja-JP" altLang="en-US" sz="2800" b="1" dirty="0"/>
              <a:t>節点積分</a:t>
            </a:r>
            <a:endParaRPr lang="en-US" altLang="ja-JP" sz="2800" b="1" dirty="0"/>
          </a:p>
          <a:p>
            <a:pPr lvl="2"/>
            <a:r>
              <a:rPr lang="en-US" altLang="ja-JP" dirty="0"/>
              <a:t>SCNI</a:t>
            </a:r>
            <a:r>
              <a:rPr lang="ja-JP" altLang="en-US" dirty="0"/>
              <a:t>を中心に最近も研究が続いている．</a:t>
            </a:r>
            <a:r>
              <a:rPr lang="en-US" altLang="ja-JP" dirty="0"/>
              <a:t>(</a:t>
            </a:r>
            <a:r>
              <a:rPr lang="ja-JP" altLang="en-US" dirty="0"/>
              <a:t>大変形もある</a:t>
            </a:r>
            <a:r>
              <a:rPr lang="en-US" altLang="ja-JP" dirty="0"/>
              <a:t>)</a:t>
            </a:r>
          </a:p>
          <a:p>
            <a:pPr lvl="2"/>
            <a:r>
              <a:rPr lang="ja-JP" altLang="en-US" dirty="0"/>
              <a:t>ゼロエネルギーモード（</a:t>
            </a:r>
            <a:r>
              <a:rPr lang="en-US" altLang="ja-JP" dirty="0"/>
              <a:t>FEM</a:t>
            </a:r>
            <a:r>
              <a:rPr lang="ja-JP" altLang="en-US" dirty="0"/>
              <a:t>のアワーグラスモードと等価）を抑えるための</a:t>
            </a:r>
            <a:r>
              <a:rPr lang="ja-JP" altLang="en-US" dirty="0">
                <a:solidFill>
                  <a:srgbClr val="0000CC"/>
                </a:solidFill>
              </a:rPr>
              <a:t>人工安定化項を加える必要がある</a:t>
            </a:r>
            <a:r>
              <a:rPr lang="ja-JP" altLang="en-US" dirty="0"/>
              <a:t>．</a:t>
            </a:r>
            <a:endParaRPr lang="en-US" altLang="ja-JP" dirty="0"/>
          </a:p>
          <a:p>
            <a:pPr lvl="2"/>
            <a:r>
              <a:rPr lang="ja-JP" altLang="en-US" dirty="0"/>
              <a:t>初期ボロノイセル分割に基づく</a:t>
            </a:r>
            <a:r>
              <a:rPr lang="en-US" altLang="ja-JP" dirty="0">
                <a:solidFill>
                  <a:srgbClr val="0000CC"/>
                </a:solidFill>
              </a:rPr>
              <a:t>Total Lagrange</a:t>
            </a:r>
            <a:r>
              <a:rPr lang="ja-JP" altLang="en-US" dirty="0">
                <a:solidFill>
                  <a:srgbClr val="0000CC"/>
                </a:solidFill>
              </a:rPr>
              <a:t>法</a:t>
            </a:r>
            <a:r>
              <a:rPr lang="ja-JP" altLang="en-US" dirty="0"/>
              <a:t>を採用</a:t>
            </a:r>
            <a:endParaRPr lang="en-US" altLang="ja-JP" dirty="0"/>
          </a:p>
          <a:p>
            <a:pPr lvl="2"/>
            <a:r>
              <a:rPr lang="ja-JP" altLang="en-US" dirty="0"/>
              <a:t>強烈な大変形の取り扱いに難あり．（特に圧縮大変形）</a:t>
            </a:r>
            <a:endParaRPr lang="en-US" altLang="ja-JP" dirty="0"/>
          </a:p>
          <a:p>
            <a:r>
              <a:rPr lang="ja-JP" altLang="en-US" sz="2800" b="1" dirty="0">
                <a:solidFill>
                  <a:srgbClr val="FF0000"/>
                </a:solidFill>
              </a:rPr>
              <a:t>応力点積分</a:t>
            </a:r>
            <a:endParaRPr lang="en-US" altLang="ja-JP" sz="2800" b="1" dirty="0">
              <a:solidFill>
                <a:srgbClr val="FF0000"/>
              </a:solidFill>
            </a:endParaRPr>
          </a:p>
          <a:p>
            <a:pPr lvl="2"/>
            <a:r>
              <a:rPr lang="ja-JP" altLang="en-US" dirty="0"/>
              <a:t>あまり研究例が無い．（</a:t>
            </a:r>
            <a:r>
              <a:rPr lang="ja-JP" altLang="en-US" dirty="0">
                <a:solidFill>
                  <a:srgbClr val="0000CC"/>
                </a:solidFill>
              </a:rPr>
              <a:t>決まった定式化がまだない．</a:t>
            </a:r>
            <a:r>
              <a:rPr lang="ja-JP" altLang="en-US" dirty="0"/>
              <a:t>）</a:t>
            </a:r>
            <a:endParaRPr lang="en-US" altLang="ja-JP" dirty="0"/>
          </a:p>
          <a:p>
            <a:pPr lvl="2"/>
            <a:r>
              <a:rPr lang="ja-JP" altLang="en-US" dirty="0"/>
              <a:t>特に大変形に関する研究例は少ない．</a:t>
            </a:r>
            <a:endParaRPr lang="en-US" altLang="ja-JP" dirty="0"/>
          </a:p>
          <a:p>
            <a:pPr lvl="2"/>
            <a:r>
              <a:rPr lang="ja-JP" altLang="en-US" dirty="0"/>
              <a:t>本研究ではこれを採用（「</a:t>
            </a:r>
            <a:r>
              <a:rPr lang="ja-JP" altLang="en-US" dirty="0">
                <a:solidFill>
                  <a:srgbClr val="FF0000"/>
                </a:solidFill>
              </a:rPr>
              <a:t>浮動応力点積分</a:t>
            </a:r>
            <a:r>
              <a:rPr lang="ja-JP" altLang="en-US" dirty="0"/>
              <a:t>」と命名）</a:t>
            </a:r>
            <a:endParaRPr lang="en-US" altLang="ja-JP"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Tree>
    <p:extLst>
      <p:ext uri="{BB962C8B-B14F-4D97-AF65-F5344CB8AC3E}">
        <p14:creationId xmlns:p14="http://schemas.microsoft.com/office/powerpoint/2010/main" val="213146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a:ln/>
        </p:spPr>
        <p:txBody>
          <a:bodyPr/>
          <a:lstStyle/>
          <a:p>
            <a:r>
              <a:rPr lang="ja-JP" altLang="en-US" dirty="0"/>
              <a:t>定式化（準陰的時間発展）</a:t>
            </a:r>
          </a:p>
        </p:txBody>
      </p:sp>
      <p:sp>
        <p:nvSpPr>
          <p:cNvPr id="84995" name="Rectangle 3"/>
          <p:cNvSpPr>
            <a:spLocks noGrp="1" noChangeArrowheads="1"/>
          </p:cNvSpPr>
          <p:nvPr>
            <p:ph idx="1"/>
          </p:nvPr>
        </p:nvSpPr>
        <p:spPr/>
        <p:txBody>
          <a:bodyPr/>
          <a:lstStyle/>
          <a:p>
            <a:r>
              <a:rPr lang="ja-JP" altLang="en-US" dirty="0">
                <a:effectLst>
                  <a:outerShdw blurRad="38100" dist="38100" dir="2700000" algn="tl">
                    <a:srgbClr val="C0C0C0"/>
                  </a:outerShdw>
                </a:effectLst>
              </a:rPr>
              <a:t>時間増分計算ループ開始</a:t>
            </a:r>
            <a:endParaRPr lang="en-US" altLang="ja-JP" dirty="0">
              <a:effectLst>
                <a:outerShdw blurRad="38100" dist="38100" dir="2700000" algn="tl">
                  <a:srgbClr val="C0C0C0"/>
                </a:outerShdw>
              </a:effectLst>
            </a:endParaRPr>
          </a:p>
          <a:p>
            <a:pPr lvl="1">
              <a:buClr>
                <a:schemeClr val="tx1"/>
              </a:buClr>
            </a:pPr>
            <a:r>
              <a:rPr lang="ja-JP" altLang="en-US" dirty="0">
                <a:solidFill>
                  <a:srgbClr val="FF0000"/>
                </a:solidFill>
              </a:rPr>
              <a:t>サポート・形状関数・補正係数の更新</a:t>
            </a:r>
            <a:endParaRPr lang="en-US" altLang="ja-JP" dirty="0">
              <a:solidFill>
                <a:srgbClr val="FF0000"/>
              </a:solidFill>
            </a:endParaRPr>
          </a:p>
          <a:p>
            <a:pPr lvl="1"/>
            <a:r>
              <a:rPr lang="ja-JP" altLang="en-US" dirty="0">
                <a:effectLst>
                  <a:outerShdw blurRad="38100" dist="38100" dir="2700000" algn="tl">
                    <a:srgbClr val="C0C0C0"/>
                  </a:outerShdw>
                </a:effectLst>
              </a:rPr>
              <a:t>（準）</a:t>
            </a:r>
            <a:r>
              <a:rPr lang="en-US" altLang="ja-JP" dirty="0">
                <a:effectLst>
                  <a:outerShdw blurRad="38100" dist="38100" dir="2700000" algn="tl">
                    <a:srgbClr val="C0C0C0"/>
                  </a:outerShdw>
                </a:effectLst>
              </a:rPr>
              <a:t>Newton</a:t>
            </a:r>
            <a:r>
              <a:rPr lang="ja-JP" altLang="en-US" dirty="0">
                <a:effectLst>
                  <a:outerShdw blurRad="38100" dist="38100" dir="2700000" algn="tl">
                    <a:srgbClr val="C0C0C0"/>
                  </a:outerShdw>
                </a:effectLst>
              </a:rPr>
              <a:t>法ループ開始</a:t>
            </a:r>
          </a:p>
          <a:p>
            <a:pPr lvl="2"/>
            <a:r>
              <a:rPr lang="ja-JP" altLang="en-US" dirty="0">
                <a:solidFill>
                  <a:srgbClr val="B2B2B2"/>
                </a:solidFill>
              </a:rPr>
              <a:t>サポート・形状関数・補正係数の更新</a:t>
            </a:r>
          </a:p>
          <a:p>
            <a:pPr lvl="2"/>
            <a:r>
              <a:rPr lang="ja-JP" altLang="en-US" dirty="0"/>
              <a:t>内力増分</a:t>
            </a:r>
            <a:r>
              <a:rPr lang="en-US" altLang="ja-JP" b="1" i="1" dirty="0" err="1"/>
              <a:t>δf</a:t>
            </a:r>
            <a:r>
              <a:rPr lang="en-US" altLang="ja-JP" b="1" i="1" dirty="0"/>
              <a:t> </a:t>
            </a:r>
            <a:r>
              <a:rPr lang="en-US" altLang="ja-JP" baseline="30000" dirty="0"/>
              <a:t>int.</a:t>
            </a:r>
            <a:r>
              <a:rPr lang="en-US" altLang="ja-JP" dirty="0"/>
              <a:t> </a:t>
            </a:r>
            <a:r>
              <a:rPr lang="ja-JP" altLang="en-US" dirty="0"/>
              <a:t>と接線剛性</a:t>
            </a:r>
            <a:r>
              <a:rPr lang="en-US" altLang="ja-JP" b="1" i="1" dirty="0"/>
              <a:t>K </a:t>
            </a:r>
            <a:r>
              <a:rPr lang="ja-JP" altLang="en-US" dirty="0"/>
              <a:t>の計算</a:t>
            </a:r>
          </a:p>
          <a:p>
            <a:pPr lvl="2"/>
            <a:r>
              <a:rPr lang="ja-JP" altLang="en-US" dirty="0"/>
              <a:t>残差</a:t>
            </a:r>
            <a:r>
              <a:rPr lang="en-US" altLang="ja-JP" dirty="0"/>
              <a:t> </a:t>
            </a:r>
            <a:r>
              <a:rPr lang="en-US" altLang="ja-JP" b="1" i="1" dirty="0"/>
              <a:t>r</a:t>
            </a:r>
            <a:r>
              <a:rPr lang="en-US" altLang="ja-JP" dirty="0"/>
              <a:t> = </a:t>
            </a:r>
            <a:r>
              <a:rPr lang="en-US" altLang="ja-JP" b="1" i="1" dirty="0" err="1"/>
              <a:t>δf</a:t>
            </a:r>
            <a:r>
              <a:rPr lang="en-US" altLang="ja-JP" b="1" i="1" dirty="0"/>
              <a:t> </a:t>
            </a:r>
            <a:r>
              <a:rPr lang="en-US" altLang="ja-JP" baseline="30000" dirty="0"/>
              <a:t>ext.</a:t>
            </a:r>
            <a:r>
              <a:rPr lang="en-US" altLang="ja-JP" dirty="0"/>
              <a:t> -</a:t>
            </a:r>
            <a:r>
              <a:rPr lang="en-US" altLang="ja-JP" b="1" i="1" dirty="0" err="1"/>
              <a:t>δf</a:t>
            </a:r>
            <a:r>
              <a:rPr lang="en-US" altLang="ja-JP" dirty="0"/>
              <a:t> </a:t>
            </a:r>
            <a:r>
              <a:rPr lang="en-US" altLang="ja-JP" baseline="30000" dirty="0"/>
              <a:t>int.</a:t>
            </a:r>
            <a:r>
              <a:rPr lang="ja-JP" altLang="en-US" dirty="0"/>
              <a:t>の計算</a:t>
            </a:r>
          </a:p>
          <a:p>
            <a:pPr lvl="2"/>
            <a:r>
              <a:rPr lang="en-US" altLang="ja-JP" b="1" i="1" dirty="0"/>
              <a:t>K </a:t>
            </a:r>
            <a:r>
              <a:rPr lang="en-US" altLang="ja-JP" i="1" dirty="0">
                <a:latin typeface="Symbol" pitchFamily="18" charset="2"/>
              </a:rPr>
              <a:t>d</a:t>
            </a:r>
            <a:r>
              <a:rPr lang="en-US" altLang="ja-JP" b="1" i="1" dirty="0"/>
              <a:t>u </a:t>
            </a:r>
            <a:r>
              <a:rPr lang="en-US" altLang="ja-JP" dirty="0"/>
              <a:t>= </a:t>
            </a:r>
            <a:r>
              <a:rPr lang="en-US" altLang="ja-JP" b="1" i="1" dirty="0"/>
              <a:t>r </a:t>
            </a:r>
            <a:r>
              <a:rPr lang="ja-JP" altLang="en-US" dirty="0"/>
              <a:t>を解く</a:t>
            </a:r>
          </a:p>
          <a:p>
            <a:pPr lvl="2"/>
            <a:r>
              <a:rPr lang="ja-JP" altLang="en-US" dirty="0"/>
              <a:t>節点・応力点の試行位置の更新</a:t>
            </a:r>
            <a:endParaRPr lang="en-US" altLang="ja-JP" dirty="0"/>
          </a:p>
          <a:p>
            <a:pPr lvl="1"/>
            <a:r>
              <a:rPr lang="ja-JP" altLang="en-US" dirty="0">
                <a:effectLst>
                  <a:outerShdw blurRad="38100" dist="38100" dir="2700000" algn="tl">
                    <a:srgbClr val="C0C0C0"/>
                  </a:outerShdw>
                </a:effectLst>
              </a:rPr>
              <a:t>（準）</a:t>
            </a:r>
            <a:r>
              <a:rPr lang="en-US" altLang="ja-JP" dirty="0">
                <a:effectLst>
                  <a:outerShdw blurRad="38100" dist="38100" dir="2700000" algn="tl">
                    <a:srgbClr val="C0C0C0"/>
                  </a:outerShdw>
                </a:effectLst>
              </a:rPr>
              <a:t>Newton</a:t>
            </a:r>
            <a:r>
              <a:rPr lang="ja-JP" altLang="en-US" dirty="0">
                <a:effectLst>
                  <a:outerShdw blurRad="38100" dist="38100" dir="2700000" algn="tl">
                    <a:srgbClr val="C0C0C0"/>
                  </a:outerShdw>
                </a:effectLst>
              </a:rPr>
              <a:t>法ループ終了</a:t>
            </a:r>
            <a:endParaRPr lang="en-US" altLang="ja-JP" dirty="0">
              <a:effectLst>
                <a:outerShdw blurRad="38100" dist="38100" dir="2700000" algn="tl">
                  <a:srgbClr val="C0C0C0"/>
                </a:outerShdw>
              </a:effectLst>
            </a:endParaRPr>
          </a:p>
          <a:p>
            <a:pPr lvl="1"/>
            <a:r>
              <a:rPr lang="ja-JP" altLang="en-US" dirty="0"/>
              <a:t>各種物理量の更新</a:t>
            </a:r>
            <a:endParaRPr lang="ja-JP" altLang="en-US" dirty="0">
              <a:solidFill>
                <a:srgbClr val="0000FF"/>
              </a:solidFill>
            </a:endParaRPr>
          </a:p>
          <a:p>
            <a:r>
              <a:rPr lang="ja-JP" altLang="en-US" dirty="0">
                <a:effectLst>
                  <a:outerShdw blurRad="38100" dist="38100" dir="2700000" algn="tl">
                    <a:srgbClr val="C0C0C0"/>
                  </a:outerShdw>
                </a:effectLst>
              </a:rPr>
              <a:t>時間増分計算ループ終了</a:t>
            </a:r>
            <a:endParaRPr lang="ja-JP" altLang="en-US" dirty="0"/>
          </a:p>
        </p:txBody>
      </p:sp>
      <p:sp>
        <p:nvSpPr>
          <p:cNvPr id="84998" name="Freeform 6"/>
          <p:cNvSpPr>
            <a:spLocks/>
          </p:cNvSpPr>
          <p:nvPr/>
        </p:nvSpPr>
        <p:spPr bwMode="auto">
          <a:xfrm>
            <a:off x="419100" y="1398589"/>
            <a:ext cx="638175" cy="995696"/>
          </a:xfrm>
          <a:custGeom>
            <a:avLst/>
            <a:gdLst/>
            <a:ahLst/>
            <a:cxnLst>
              <a:cxn ang="0">
                <a:pos x="402" y="958"/>
              </a:cxn>
              <a:cxn ang="0">
                <a:pos x="14" y="958"/>
              </a:cxn>
              <a:cxn ang="0">
                <a:pos x="14" y="951"/>
              </a:cxn>
              <a:cxn ang="0">
                <a:pos x="0" y="0"/>
              </a:cxn>
              <a:cxn ang="0">
                <a:pos x="139" y="0"/>
              </a:cxn>
            </a:cxnLst>
            <a:rect l="0" t="0" r="r" b="b"/>
            <a:pathLst>
              <a:path w="402" h="958">
                <a:moveTo>
                  <a:pt x="402" y="958"/>
                </a:moveTo>
                <a:lnTo>
                  <a:pt x="14" y="958"/>
                </a:lnTo>
                <a:lnTo>
                  <a:pt x="14" y="951"/>
                </a:lnTo>
                <a:lnTo>
                  <a:pt x="0" y="0"/>
                </a:lnTo>
                <a:lnTo>
                  <a:pt x="139" y="0"/>
                </a:lnTo>
              </a:path>
            </a:pathLst>
          </a:custGeom>
          <a:noFill/>
          <a:ln w="19050" cap="flat">
            <a:solidFill>
              <a:srgbClr val="FF0000"/>
            </a:solidFill>
            <a:prstDash val="sysDot"/>
            <a:round/>
            <a:headEnd type="none" w="med" len="med"/>
            <a:tailEnd type="triangle" w="med" len="med"/>
          </a:ln>
          <a:effectLst/>
        </p:spPr>
        <p:txBody>
          <a:bodyPr/>
          <a:lstStyle/>
          <a:p>
            <a:endParaRPr lang="ja-JP" altLang="en-US"/>
          </a:p>
        </p:txBody>
      </p:sp>
      <p:sp>
        <p:nvSpPr>
          <p:cNvPr id="84996" name="Text Box 4"/>
          <p:cNvSpPr txBox="1">
            <a:spLocks noChangeArrowheads="1"/>
          </p:cNvSpPr>
          <p:nvPr/>
        </p:nvSpPr>
        <p:spPr bwMode="auto">
          <a:xfrm>
            <a:off x="6737684" y="2744034"/>
            <a:ext cx="2161840" cy="1815882"/>
          </a:xfrm>
          <a:prstGeom prst="rect">
            <a:avLst/>
          </a:prstGeom>
          <a:noFill/>
          <a:ln w="38100">
            <a:solidFill>
              <a:srgbClr val="FF0000"/>
            </a:solidFill>
            <a:miter lim="800000"/>
            <a:headEnd/>
            <a:tailEnd/>
          </a:ln>
          <a:effectLst/>
        </p:spPr>
        <p:txBody>
          <a:bodyPr wrap="square">
            <a:spAutoFit/>
          </a:bodyPr>
          <a:lstStyle/>
          <a:p>
            <a:pPr algn="ctr" eaLnBrk="0" hangingPunct="0">
              <a:spcBef>
                <a:spcPct val="20000"/>
              </a:spcBef>
              <a:buFont typeface="Wingdings" pitchFamily="2" charset="2"/>
              <a:buNone/>
            </a:pPr>
            <a:r>
              <a:rPr lang="ja-JP" altLang="en-US" sz="2000" dirty="0"/>
              <a:t>形状関数が</a:t>
            </a:r>
            <a:endParaRPr lang="en-US" altLang="ja-JP" sz="2000" dirty="0"/>
          </a:p>
          <a:p>
            <a:pPr algn="ctr" eaLnBrk="0" hangingPunct="0">
              <a:spcBef>
                <a:spcPct val="20000"/>
              </a:spcBef>
              <a:buFont typeface="Wingdings" pitchFamily="2" charset="2"/>
              <a:buNone/>
            </a:pPr>
            <a:r>
              <a:rPr lang="ja-JP" altLang="en-US" sz="2000" dirty="0"/>
              <a:t>各時間増分中</a:t>
            </a:r>
            <a:endParaRPr lang="en-US" altLang="ja-JP" sz="2000" dirty="0"/>
          </a:p>
          <a:p>
            <a:pPr algn="ctr" eaLnBrk="0" hangingPunct="0">
              <a:spcBef>
                <a:spcPct val="20000"/>
              </a:spcBef>
              <a:buFont typeface="Wingdings" pitchFamily="2" charset="2"/>
              <a:buNone/>
            </a:pPr>
            <a:r>
              <a:rPr lang="ja-JP" altLang="en-US" sz="2000" dirty="0"/>
              <a:t>一定</a:t>
            </a:r>
            <a:endParaRPr lang="en-US" altLang="ja-JP" sz="2000" dirty="0"/>
          </a:p>
          <a:p>
            <a:pPr algn="ctr" eaLnBrk="0" hangingPunct="0">
              <a:spcBef>
                <a:spcPct val="20000"/>
              </a:spcBef>
              <a:buFont typeface="Wingdings" pitchFamily="2" charset="2"/>
              <a:buNone/>
            </a:pPr>
            <a:r>
              <a:rPr lang="ja-JP" altLang="en-US" sz="2000" dirty="0"/>
              <a:t>（形状関数は陽的に決定する．）</a:t>
            </a:r>
          </a:p>
        </p:txBody>
      </p:sp>
      <p:sp>
        <p:nvSpPr>
          <p:cNvPr id="7" name="Text Box 6"/>
          <p:cNvSpPr txBox="1">
            <a:spLocks noChangeArrowheads="1"/>
          </p:cNvSpPr>
          <p:nvPr/>
        </p:nvSpPr>
        <p:spPr bwMode="auto">
          <a:xfrm>
            <a:off x="6737684" y="671678"/>
            <a:ext cx="2145966" cy="1200329"/>
          </a:xfrm>
          <a:prstGeom prst="rect">
            <a:avLst/>
          </a:prstGeom>
          <a:noFill/>
          <a:ln w="38100">
            <a:solidFill>
              <a:srgbClr val="0000CC"/>
            </a:solidFill>
            <a:miter lim="800000"/>
            <a:headEnd/>
            <a:tailEnd/>
          </a:ln>
          <a:effectLst/>
        </p:spPr>
        <p:txBody>
          <a:bodyPr wrap="square">
            <a:spAutoFit/>
          </a:bodyPr>
          <a:lstStyle/>
          <a:p>
            <a:pPr algn="ctr">
              <a:spcBef>
                <a:spcPct val="50000"/>
              </a:spcBef>
            </a:pPr>
            <a:r>
              <a:rPr lang="ja-JP" altLang="en-US" dirty="0"/>
              <a:t>提案手法の</a:t>
            </a:r>
            <a:endParaRPr lang="en-US" altLang="ja-JP" dirty="0"/>
          </a:p>
          <a:p>
            <a:pPr algn="ctr">
              <a:spcBef>
                <a:spcPct val="50000"/>
              </a:spcBef>
            </a:pPr>
            <a:r>
              <a:rPr lang="ja-JP" altLang="en-US" dirty="0">
                <a:solidFill>
                  <a:srgbClr val="FF0000"/>
                </a:solidFill>
              </a:rPr>
              <a:t>準</a:t>
            </a:r>
            <a:r>
              <a:rPr lang="ja-JP" altLang="en-US" dirty="0"/>
              <a:t>陰的時間発展</a:t>
            </a:r>
            <a:endParaRPr lang="en-US" altLang="ja-JP" dirty="0"/>
          </a:p>
          <a:p>
            <a:pPr algn="ctr">
              <a:spcBef>
                <a:spcPct val="50000"/>
              </a:spcBef>
            </a:pPr>
            <a:r>
              <a:rPr lang="ja-JP" altLang="en-US" dirty="0"/>
              <a:t>アルゴリズム</a:t>
            </a:r>
            <a:endParaRPr lang="en-US" altLang="ja-JP" dirty="0"/>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Tree>
    <p:extLst>
      <p:ext uri="{BB962C8B-B14F-4D97-AF65-F5344CB8AC3E}">
        <p14:creationId xmlns:p14="http://schemas.microsoft.com/office/powerpoint/2010/main" val="655814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研究の大目標</a:t>
            </a:r>
            <a:endParaRPr kumimoji="1" lang="ja-JP" altLang="en-US" dirty="0"/>
          </a:p>
        </p:txBody>
      </p:sp>
      <p:sp>
        <p:nvSpPr>
          <p:cNvPr id="3" name="コンテンツ プレースホルダー 2"/>
          <p:cNvSpPr>
            <a:spLocks noGrp="1"/>
          </p:cNvSpPr>
          <p:nvPr>
            <p:ph idx="1"/>
          </p:nvPr>
        </p:nvSpPr>
        <p:spPr/>
        <p:txBody>
          <a:bodyPr/>
          <a:lstStyle/>
          <a:p>
            <a:endParaRPr lang="en-US" altLang="ja-JP" dirty="0"/>
          </a:p>
          <a:p>
            <a:endParaRPr lang="en-US" altLang="ja-JP" dirty="0"/>
          </a:p>
          <a:p>
            <a:r>
              <a:rPr lang="en-US" altLang="ja-JP" dirty="0" err="1"/>
              <a:t>Galerkin</a:t>
            </a:r>
            <a:r>
              <a:rPr lang="ja-JP" altLang="en-US" dirty="0"/>
              <a:t>系</a:t>
            </a:r>
            <a:r>
              <a:rPr lang="ja-JP" altLang="en-US" dirty="0">
                <a:solidFill>
                  <a:srgbClr val="FF0000"/>
                </a:solidFill>
              </a:rPr>
              <a:t>メッシュフリー法</a:t>
            </a:r>
            <a:r>
              <a:rPr lang="ja-JP" altLang="en-US" dirty="0"/>
              <a:t>（</a:t>
            </a:r>
            <a:r>
              <a:rPr lang="en-US" altLang="ja-JP" dirty="0"/>
              <a:t>EFGM</a:t>
            </a:r>
            <a:r>
              <a:rPr lang="ja-JP" altLang="en-US" dirty="0"/>
              <a:t>系）</a:t>
            </a:r>
            <a:endParaRPr lang="en-US" altLang="ja-JP" dirty="0"/>
          </a:p>
          <a:p>
            <a:r>
              <a:rPr lang="ja-JP" altLang="en-US" dirty="0"/>
              <a:t>手軽に</a:t>
            </a:r>
            <a:r>
              <a:rPr lang="ja-JP" altLang="en-US" dirty="0">
                <a:solidFill>
                  <a:srgbClr val="FF0000"/>
                </a:solidFill>
              </a:rPr>
              <a:t>（超）大変形</a:t>
            </a:r>
            <a:r>
              <a:rPr lang="ja-JP" altLang="en-US" dirty="0"/>
              <a:t>が扱える</a:t>
            </a:r>
            <a:br>
              <a:rPr lang="en-US" altLang="ja-JP" dirty="0"/>
            </a:br>
            <a:r>
              <a:rPr lang="ja-JP" altLang="en-US" dirty="0"/>
              <a:t>（メッシュやセルを繰り返し生成しない）</a:t>
            </a:r>
            <a:endParaRPr lang="en-US" altLang="ja-JP" dirty="0"/>
          </a:p>
          <a:p>
            <a:endParaRPr lang="en-US" altLang="ja-JP" dirty="0"/>
          </a:p>
          <a:p>
            <a:pPr algn="ctr">
              <a:buNone/>
            </a:pPr>
            <a:r>
              <a:rPr lang="ja-JP" altLang="en-US" dirty="0"/>
              <a:t>を満たす解析手法を確立</a:t>
            </a: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Tree>
    <p:extLst>
      <p:ext uri="{BB962C8B-B14F-4D97-AF65-F5344CB8AC3E}">
        <p14:creationId xmlns:p14="http://schemas.microsoft.com/office/powerpoint/2010/main" val="2151398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241" name="Group 89"/>
          <p:cNvGrpSpPr>
            <a:grpSpLocks/>
          </p:cNvGrpSpPr>
          <p:nvPr/>
        </p:nvGrpSpPr>
        <p:grpSpPr bwMode="auto">
          <a:xfrm>
            <a:off x="6246813" y="3343275"/>
            <a:ext cx="2400300" cy="2363788"/>
            <a:chOff x="3906" y="2071"/>
            <a:chExt cx="1512" cy="1489"/>
          </a:xfrm>
        </p:grpSpPr>
        <p:sp>
          <p:nvSpPr>
            <p:cNvPr id="49225" name="Oval 73"/>
            <p:cNvSpPr>
              <a:spLocks noChangeArrowheads="1"/>
            </p:cNvSpPr>
            <p:nvPr/>
          </p:nvSpPr>
          <p:spPr bwMode="auto">
            <a:xfrm>
              <a:off x="3906" y="2071"/>
              <a:ext cx="1512" cy="1489"/>
            </a:xfrm>
            <a:prstGeom prst="ellipse">
              <a:avLst/>
            </a:prstGeom>
            <a:solidFill>
              <a:schemeClr val="accent1"/>
            </a:solidFill>
            <a:ln w="9525">
              <a:solidFill>
                <a:schemeClr val="tx1"/>
              </a:solidFill>
              <a:round/>
              <a:headEnd/>
              <a:tailEnd/>
            </a:ln>
            <a:effectLst/>
          </p:spPr>
          <p:txBody>
            <a:bodyPr wrap="none" anchor="ctr"/>
            <a:lstStyle/>
            <a:p>
              <a:pPr algn="ctr"/>
              <a:endParaRPr lang="ja-JP" altLang="en-US"/>
            </a:p>
          </p:txBody>
        </p:sp>
        <p:sp>
          <p:nvSpPr>
            <p:cNvPr id="49226" name="Oval 74"/>
            <p:cNvSpPr>
              <a:spLocks noChangeArrowheads="1"/>
            </p:cNvSpPr>
            <p:nvPr/>
          </p:nvSpPr>
          <p:spPr bwMode="auto">
            <a:xfrm>
              <a:off x="4616" y="2755"/>
              <a:ext cx="91" cy="90"/>
            </a:xfrm>
            <a:prstGeom prst="ellipse">
              <a:avLst/>
            </a:prstGeom>
            <a:solidFill>
              <a:srgbClr val="FF0000"/>
            </a:solidFill>
            <a:ln w="9525">
              <a:solidFill>
                <a:schemeClr val="tx1"/>
              </a:solidFill>
              <a:round/>
              <a:headEnd/>
              <a:tailEnd/>
            </a:ln>
            <a:effectLst/>
          </p:spPr>
          <p:txBody>
            <a:bodyPr wrap="none" anchor="ctr"/>
            <a:lstStyle/>
            <a:p>
              <a:pPr algn="ctr"/>
              <a:endParaRPr lang="ja-JP" altLang="en-US">
                <a:solidFill>
                  <a:srgbClr val="FF0000"/>
                </a:solidFill>
              </a:endParaRPr>
            </a:p>
          </p:txBody>
        </p:sp>
        <p:sp>
          <p:nvSpPr>
            <p:cNvPr id="49227" name="Line 75"/>
            <p:cNvSpPr>
              <a:spLocks noChangeShapeType="1"/>
            </p:cNvSpPr>
            <p:nvPr/>
          </p:nvSpPr>
          <p:spPr bwMode="auto">
            <a:xfrm flipV="1">
              <a:off x="4662" y="2147"/>
              <a:ext cx="332" cy="654"/>
            </a:xfrm>
            <a:prstGeom prst="line">
              <a:avLst/>
            </a:prstGeom>
            <a:noFill/>
            <a:ln w="9525">
              <a:solidFill>
                <a:schemeClr val="tx1"/>
              </a:solidFill>
              <a:round/>
              <a:headEnd type="none" w="med" len="lg"/>
              <a:tailEnd type="arrow" w="med" len="lg"/>
            </a:ln>
            <a:effectLst/>
          </p:spPr>
          <p:txBody>
            <a:bodyPr/>
            <a:lstStyle/>
            <a:p>
              <a:endParaRPr lang="ja-JP" altLang="en-US"/>
            </a:p>
          </p:txBody>
        </p:sp>
        <p:sp>
          <p:nvSpPr>
            <p:cNvPr id="49228" name="Text Box 76"/>
            <p:cNvSpPr txBox="1">
              <a:spLocks noChangeArrowheads="1"/>
            </p:cNvSpPr>
            <p:nvPr/>
          </p:nvSpPr>
          <p:spPr bwMode="auto">
            <a:xfrm>
              <a:off x="4855" y="2316"/>
              <a:ext cx="247" cy="231"/>
            </a:xfrm>
            <a:prstGeom prst="rect">
              <a:avLst/>
            </a:prstGeom>
            <a:noFill/>
            <a:ln w="9525">
              <a:noFill/>
              <a:miter lim="800000"/>
              <a:headEnd/>
              <a:tailEnd/>
            </a:ln>
            <a:effectLst/>
          </p:spPr>
          <p:txBody>
            <a:bodyPr wrap="none">
              <a:spAutoFit/>
            </a:bodyPr>
            <a:lstStyle/>
            <a:p>
              <a:r>
                <a:rPr lang="en-US" altLang="ja-JP" i="1" baseline="30000"/>
                <a:t>I</a:t>
              </a:r>
              <a:r>
                <a:rPr lang="en-US" altLang="ja-JP" i="1"/>
                <a:t>R</a:t>
              </a:r>
            </a:p>
          </p:txBody>
        </p:sp>
        <p:sp>
          <p:nvSpPr>
            <p:cNvPr id="49229" name="Rectangle 77"/>
            <p:cNvSpPr>
              <a:spLocks noChangeArrowheads="1"/>
            </p:cNvSpPr>
            <p:nvPr/>
          </p:nvSpPr>
          <p:spPr bwMode="auto">
            <a:xfrm>
              <a:off x="3922" y="2754"/>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0" name="Rectangle 78"/>
            <p:cNvSpPr>
              <a:spLocks noChangeArrowheads="1"/>
            </p:cNvSpPr>
            <p:nvPr/>
          </p:nvSpPr>
          <p:spPr bwMode="auto">
            <a:xfrm>
              <a:off x="4389" y="2753"/>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1" name="Rectangle 79"/>
            <p:cNvSpPr>
              <a:spLocks noChangeArrowheads="1"/>
            </p:cNvSpPr>
            <p:nvPr/>
          </p:nvSpPr>
          <p:spPr bwMode="auto">
            <a:xfrm>
              <a:off x="4850" y="2759"/>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2" name="Rectangle 80"/>
            <p:cNvSpPr>
              <a:spLocks noChangeArrowheads="1"/>
            </p:cNvSpPr>
            <p:nvPr/>
          </p:nvSpPr>
          <p:spPr bwMode="auto">
            <a:xfrm>
              <a:off x="5311" y="275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3" name="Rectangle 81"/>
            <p:cNvSpPr>
              <a:spLocks noChangeArrowheads="1"/>
            </p:cNvSpPr>
            <p:nvPr/>
          </p:nvSpPr>
          <p:spPr bwMode="auto">
            <a:xfrm>
              <a:off x="4389" y="2227"/>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4" name="Rectangle 82"/>
            <p:cNvSpPr>
              <a:spLocks noChangeArrowheads="1"/>
            </p:cNvSpPr>
            <p:nvPr/>
          </p:nvSpPr>
          <p:spPr bwMode="auto">
            <a:xfrm>
              <a:off x="3939" y="2233"/>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5" name="Rectangle 83"/>
            <p:cNvSpPr>
              <a:spLocks noChangeArrowheads="1"/>
            </p:cNvSpPr>
            <p:nvPr/>
          </p:nvSpPr>
          <p:spPr bwMode="auto">
            <a:xfrm>
              <a:off x="4845" y="2233"/>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6" name="Rectangle 84"/>
            <p:cNvSpPr>
              <a:spLocks noChangeArrowheads="1"/>
            </p:cNvSpPr>
            <p:nvPr/>
          </p:nvSpPr>
          <p:spPr bwMode="auto">
            <a:xfrm>
              <a:off x="5305" y="2229"/>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7" name="Rectangle 85"/>
            <p:cNvSpPr>
              <a:spLocks noChangeArrowheads="1"/>
            </p:cNvSpPr>
            <p:nvPr/>
          </p:nvSpPr>
          <p:spPr bwMode="auto">
            <a:xfrm>
              <a:off x="4388" y="3314"/>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8" name="Rectangle 86"/>
            <p:cNvSpPr>
              <a:spLocks noChangeArrowheads="1"/>
            </p:cNvSpPr>
            <p:nvPr/>
          </p:nvSpPr>
          <p:spPr bwMode="auto">
            <a:xfrm>
              <a:off x="3930" y="331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39" name="Rectangle 87"/>
            <p:cNvSpPr>
              <a:spLocks noChangeArrowheads="1"/>
            </p:cNvSpPr>
            <p:nvPr/>
          </p:nvSpPr>
          <p:spPr bwMode="auto">
            <a:xfrm>
              <a:off x="4850" y="330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40" name="Rectangle 88"/>
            <p:cNvSpPr>
              <a:spLocks noChangeArrowheads="1"/>
            </p:cNvSpPr>
            <p:nvPr/>
          </p:nvSpPr>
          <p:spPr bwMode="auto">
            <a:xfrm>
              <a:off x="5296" y="3323"/>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grpSp>
      <p:pic>
        <p:nvPicPr>
          <p:cNvPr id="49202" name="Picture 50" descr="support_radius"/>
          <p:cNvPicPr>
            <a:picLocks noChangeAspect="1" noChangeArrowheads="1"/>
          </p:cNvPicPr>
          <p:nvPr/>
        </p:nvPicPr>
        <p:blipFill>
          <a:blip r:embed="rId3" cstate="print"/>
          <a:srcRect/>
          <a:stretch>
            <a:fillRect/>
          </a:stretch>
        </p:blipFill>
        <p:spPr bwMode="auto">
          <a:xfrm>
            <a:off x="211138" y="3141663"/>
            <a:ext cx="5427662" cy="3232150"/>
          </a:xfrm>
          <a:prstGeom prst="rect">
            <a:avLst/>
          </a:prstGeom>
          <a:noFill/>
        </p:spPr>
      </p:pic>
      <p:sp>
        <p:nvSpPr>
          <p:cNvPr id="49154" name="Rectangle 2"/>
          <p:cNvSpPr>
            <a:spLocks noGrp="1" noChangeArrowheads="1"/>
          </p:cNvSpPr>
          <p:nvPr>
            <p:ph type="title"/>
          </p:nvPr>
        </p:nvSpPr>
        <p:spPr>
          <a:noFill/>
          <a:ln/>
        </p:spPr>
        <p:txBody>
          <a:bodyPr/>
          <a:lstStyle/>
          <a:p>
            <a:r>
              <a:rPr lang="ja-JP" altLang="en-US" dirty="0"/>
              <a:t>定式化</a:t>
            </a:r>
            <a:r>
              <a:rPr lang="en-US" altLang="ja-JP" dirty="0"/>
              <a:t>(MLS</a:t>
            </a:r>
            <a:r>
              <a:rPr lang="ja-JP" altLang="en-US" dirty="0"/>
              <a:t>近似</a:t>
            </a:r>
            <a:r>
              <a:rPr lang="en-US" altLang="ja-JP" dirty="0"/>
              <a:t>)</a:t>
            </a:r>
            <a:endParaRPr lang="ja-JP" altLang="en-US" dirty="0"/>
          </a:p>
        </p:txBody>
      </p:sp>
      <p:sp>
        <p:nvSpPr>
          <p:cNvPr id="49155" name="Rectangle 3"/>
          <p:cNvSpPr>
            <a:spLocks noGrp="1" noChangeArrowheads="1"/>
          </p:cNvSpPr>
          <p:nvPr>
            <p:ph type="body" idx="1"/>
          </p:nvPr>
        </p:nvSpPr>
        <p:spPr>
          <a:xfrm>
            <a:off x="215900" y="623888"/>
            <a:ext cx="8928100" cy="752475"/>
          </a:xfrm>
        </p:spPr>
        <p:txBody>
          <a:bodyPr/>
          <a:lstStyle/>
          <a:p>
            <a:r>
              <a:rPr lang="ja-JP" altLang="en-US" dirty="0"/>
              <a:t>重み関数</a:t>
            </a:r>
            <a:endParaRPr lang="en-US" altLang="ja-JP"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endParaRPr lang="ja-JP" altLang="en-US" dirty="0"/>
          </a:p>
          <a:p>
            <a:endParaRPr lang="ja-JP" altLang="en-US" dirty="0"/>
          </a:p>
          <a:p>
            <a:endParaRPr lang="ja-JP" altLang="en-US" dirty="0"/>
          </a:p>
        </p:txBody>
      </p:sp>
      <p:sp>
        <p:nvSpPr>
          <p:cNvPr id="49157" name="Rectangle 5"/>
          <p:cNvSpPr>
            <a:spLocks noChangeArrowheads="1"/>
          </p:cNvSpPr>
          <p:nvPr/>
        </p:nvSpPr>
        <p:spPr bwMode="auto">
          <a:xfrm>
            <a:off x="215900" y="2673350"/>
            <a:ext cx="8928100" cy="612775"/>
          </a:xfrm>
          <a:prstGeom prst="rect">
            <a:avLst/>
          </a:prstGeom>
          <a:noFill/>
          <a:ln w="9525">
            <a:noFill/>
            <a:miter lim="800000"/>
            <a:headEnd/>
            <a:tailEnd/>
          </a:ln>
        </p:spPr>
        <p:txBody>
          <a:bodyPr lIns="0" tIns="0" rIns="0" bIns="0"/>
          <a:lstStyle/>
          <a:p>
            <a:pPr marL="342900" indent="-342900" eaLnBrk="0" hangingPunct="0">
              <a:spcBef>
                <a:spcPct val="20000"/>
              </a:spcBef>
              <a:buFont typeface="Wingdings" pitchFamily="2" charset="2"/>
              <a:buChar char="n"/>
            </a:pPr>
            <a:r>
              <a:rPr lang="ja-JP" altLang="en-US" sz="3200" dirty="0"/>
              <a:t>サポート半径</a:t>
            </a:r>
          </a:p>
        </p:txBody>
      </p:sp>
      <p:grpSp>
        <p:nvGrpSpPr>
          <p:cNvPr id="49223" name="Group 71"/>
          <p:cNvGrpSpPr>
            <a:grpSpLocks/>
          </p:cNvGrpSpPr>
          <p:nvPr/>
        </p:nvGrpSpPr>
        <p:grpSpPr bwMode="auto">
          <a:xfrm>
            <a:off x="6215063" y="2986088"/>
            <a:ext cx="2425700" cy="3097212"/>
            <a:chOff x="3696" y="1661"/>
            <a:chExt cx="1528" cy="1951"/>
          </a:xfrm>
        </p:grpSpPr>
        <p:sp>
          <p:nvSpPr>
            <p:cNvPr id="49180" name="Oval 28"/>
            <p:cNvSpPr>
              <a:spLocks noChangeArrowheads="1"/>
            </p:cNvSpPr>
            <p:nvPr/>
          </p:nvSpPr>
          <p:spPr bwMode="auto">
            <a:xfrm>
              <a:off x="3712" y="1884"/>
              <a:ext cx="1512" cy="1489"/>
            </a:xfrm>
            <a:prstGeom prst="ellipse">
              <a:avLst/>
            </a:prstGeom>
            <a:solidFill>
              <a:schemeClr val="accent1"/>
            </a:solidFill>
            <a:ln w="9525">
              <a:solidFill>
                <a:schemeClr val="tx1"/>
              </a:solidFill>
              <a:round/>
              <a:headEnd/>
              <a:tailEnd/>
            </a:ln>
            <a:effectLst/>
          </p:spPr>
          <p:txBody>
            <a:bodyPr wrap="none" anchor="ctr"/>
            <a:lstStyle/>
            <a:p>
              <a:pPr algn="ctr"/>
              <a:endParaRPr lang="ja-JP" altLang="en-US"/>
            </a:p>
          </p:txBody>
        </p:sp>
        <p:sp>
          <p:nvSpPr>
            <p:cNvPr id="49170" name="Oval 18"/>
            <p:cNvSpPr>
              <a:spLocks noChangeArrowheads="1"/>
            </p:cNvSpPr>
            <p:nvPr/>
          </p:nvSpPr>
          <p:spPr bwMode="auto">
            <a:xfrm>
              <a:off x="4422" y="2568"/>
              <a:ext cx="91" cy="90"/>
            </a:xfrm>
            <a:prstGeom prst="ellipse">
              <a:avLst/>
            </a:prstGeom>
            <a:solidFill>
              <a:srgbClr val="FF0000"/>
            </a:solidFill>
            <a:ln w="9525">
              <a:solidFill>
                <a:schemeClr val="tx1"/>
              </a:solidFill>
              <a:round/>
              <a:headEnd/>
              <a:tailEnd/>
            </a:ln>
            <a:effectLst/>
          </p:spPr>
          <p:txBody>
            <a:bodyPr wrap="none" anchor="ctr"/>
            <a:lstStyle/>
            <a:p>
              <a:pPr algn="ctr"/>
              <a:endParaRPr lang="ja-JP" altLang="en-US">
                <a:solidFill>
                  <a:srgbClr val="FF0000"/>
                </a:solidFill>
              </a:endParaRPr>
            </a:p>
          </p:txBody>
        </p:sp>
        <p:sp>
          <p:nvSpPr>
            <p:cNvPr id="49181" name="Line 29"/>
            <p:cNvSpPr>
              <a:spLocks noChangeShapeType="1"/>
            </p:cNvSpPr>
            <p:nvPr/>
          </p:nvSpPr>
          <p:spPr bwMode="auto">
            <a:xfrm flipV="1">
              <a:off x="4468" y="1960"/>
              <a:ext cx="332" cy="654"/>
            </a:xfrm>
            <a:prstGeom prst="line">
              <a:avLst/>
            </a:prstGeom>
            <a:noFill/>
            <a:ln w="9525">
              <a:solidFill>
                <a:schemeClr val="tx1"/>
              </a:solidFill>
              <a:round/>
              <a:headEnd type="none" w="med" len="lg"/>
              <a:tailEnd type="arrow" w="med" len="lg"/>
            </a:ln>
            <a:effectLst/>
          </p:spPr>
          <p:txBody>
            <a:bodyPr/>
            <a:lstStyle/>
            <a:p>
              <a:endParaRPr lang="ja-JP" altLang="en-US"/>
            </a:p>
          </p:txBody>
        </p:sp>
        <p:sp>
          <p:nvSpPr>
            <p:cNvPr id="49184" name="Text Box 32"/>
            <p:cNvSpPr txBox="1">
              <a:spLocks noChangeArrowheads="1"/>
            </p:cNvSpPr>
            <p:nvPr/>
          </p:nvSpPr>
          <p:spPr bwMode="auto">
            <a:xfrm>
              <a:off x="4661" y="2129"/>
              <a:ext cx="247" cy="231"/>
            </a:xfrm>
            <a:prstGeom prst="rect">
              <a:avLst/>
            </a:prstGeom>
            <a:noFill/>
            <a:ln w="9525">
              <a:noFill/>
              <a:miter lim="800000"/>
              <a:headEnd/>
              <a:tailEnd/>
            </a:ln>
            <a:effectLst/>
          </p:spPr>
          <p:txBody>
            <a:bodyPr wrap="none">
              <a:spAutoFit/>
            </a:bodyPr>
            <a:lstStyle/>
            <a:p>
              <a:r>
                <a:rPr lang="en-US" altLang="ja-JP" i="1" baseline="30000"/>
                <a:t>I</a:t>
              </a:r>
              <a:r>
                <a:rPr lang="en-US" altLang="ja-JP" i="1"/>
                <a:t>R</a:t>
              </a:r>
            </a:p>
          </p:txBody>
        </p:sp>
        <p:sp>
          <p:nvSpPr>
            <p:cNvPr id="49187" name="Rectangle 35"/>
            <p:cNvSpPr>
              <a:spLocks noChangeArrowheads="1"/>
            </p:cNvSpPr>
            <p:nvPr/>
          </p:nvSpPr>
          <p:spPr bwMode="auto">
            <a:xfrm>
              <a:off x="3742" y="254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88" name="Rectangle 36"/>
            <p:cNvSpPr>
              <a:spLocks noChangeArrowheads="1"/>
            </p:cNvSpPr>
            <p:nvPr/>
          </p:nvSpPr>
          <p:spPr bwMode="auto">
            <a:xfrm>
              <a:off x="4195" y="263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89" name="Rectangle 37"/>
            <p:cNvSpPr>
              <a:spLocks noChangeArrowheads="1"/>
            </p:cNvSpPr>
            <p:nvPr/>
          </p:nvSpPr>
          <p:spPr bwMode="auto">
            <a:xfrm>
              <a:off x="4649" y="2523"/>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0" name="Rectangle 38"/>
            <p:cNvSpPr>
              <a:spLocks noChangeArrowheads="1"/>
            </p:cNvSpPr>
            <p:nvPr/>
          </p:nvSpPr>
          <p:spPr bwMode="auto">
            <a:xfrm>
              <a:off x="5103" y="2478"/>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1" name="Rectangle 39"/>
            <p:cNvSpPr>
              <a:spLocks noChangeArrowheads="1"/>
            </p:cNvSpPr>
            <p:nvPr/>
          </p:nvSpPr>
          <p:spPr bwMode="auto">
            <a:xfrm>
              <a:off x="4195" y="1774"/>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2" name="Rectangle 40"/>
            <p:cNvSpPr>
              <a:spLocks noChangeArrowheads="1"/>
            </p:cNvSpPr>
            <p:nvPr/>
          </p:nvSpPr>
          <p:spPr bwMode="auto">
            <a:xfrm>
              <a:off x="3696" y="1752"/>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3" name="Rectangle 41"/>
            <p:cNvSpPr>
              <a:spLocks noChangeArrowheads="1"/>
            </p:cNvSpPr>
            <p:nvPr/>
          </p:nvSpPr>
          <p:spPr bwMode="auto">
            <a:xfrm>
              <a:off x="4672" y="1661"/>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4" name="Rectangle 42"/>
            <p:cNvSpPr>
              <a:spLocks noChangeArrowheads="1"/>
            </p:cNvSpPr>
            <p:nvPr/>
          </p:nvSpPr>
          <p:spPr bwMode="auto">
            <a:xfrm>
              <a:off x="5125" y="170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5" name="Rectangle 43"/>
            <p:cNvSpPr>
              <a:spLocks noChangeArrowheads="1"/>
            </p:cNvSpPr>
            <p:nvPr/>
          </p:nvSpPr>
          <p:spPr bwMode="auto">
            <a:xfrm>
              <a:off x="4173" y="3498"/>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6" name="Rectangle 44"/>
            <p:cNvSpPr>
              <a:spLocks noChangeArrowheads="1"/>
            </p:cNvSpPr>
            <p:nvPr/>
          </p:nvSpPr>
          <p:spPr bwMode="auto">
            <a:xfrm>
              <a:off x="3764" y="3521"/>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7" name="Rectangle 45"/>
            <p:cNvSpPr>
              <a:spLocks noChangeArrowheads="1"/>
            </p:cNvSpPr>
            <p:nvPr/>
          </p:nvSpPr>
          <p:spPr bwMode="auto">
            <a:xfrm>
              <a:off x="4649" y="3385"/>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198" name="Rectangle 46"/>
            <p:cNvSpPr>
              <a:spLocks noChangeArrowheads="1"/>
            </p:cNvSpPr>
            <p:nvPr/>
          </p:nvSpPr>
          <p:spPr bwMode="auto">
            <a:xfrm>
              <a:off x="5102" y="3430"/>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grpSp>
      <p:sp>
        <p:nvSpPr>
          <p:cNvPr id="49199" name="Rectangle 47"/>
          <p:cNvSpPr>
            <a:spLocks noChangeArrowheads="1"/>
          </p:cNvSpPr>
          <p:nvPr/>
        </p:nvSpPr>
        <p:spPr bwMode="auto">
          <a:xfrm>
            <a:off x="547688" y="4783138"/>
            <a:ext cx="4679950" cy="539750"/>
          </a:xfrm>
          <a:prstGeom prst="rect">
            <a:avLst/>
          </a:prstGeom>
          <a:noFill/>
          <a:ln w="25400">
            <a:solidFill>
              <a:srgbClr val="0000FF"/>
            </a:solidFill>
            <a:miter lim="800000"/>
            <a:headEnd/>
            <a:tailEnd/>
          </a:ln>
          <a:effectLst/>
        </p:spPr>
        <p:txBody>
          <a:bodyPr wrap="none" anchor="ctr"/>
          <a:lstStyle/>
          <a:p>
            <a:pPr algn="ctr"/>
            <a:endParaRPr lang="ja-JP" altLang="en-US">
              <a:solidFill>
                <a:srgbClr val="0000CC"/>
              </a:solidFill>
            </a:endParaRPr>
          </a:p>
        </p:txBody>
      </p:sp>
      <p:grpSp>
        <p:nvGrpSpPr>
          <p:cNvPr id="49222" name="Group 70"/>
          <p:cNvGrpSpPr>
            <a:grpSpLocks/>
          </p:cNvGrpSpPr>
          <p:nvPr/>
        </p:nvGrpSpPr>
        <p:grpSpPr bwMode="auto">
          <a:xfrm>
            <a:off x="6008688" y="2990850"/>
            <a:ext cx="2881312" cy="3097213"/>
            <a:chOff x="2161" y="1835"/>
            <a:chExt cx="1815" cy="1951"/>
          </a:xfrm>
        </p:grpSpPr>
        <p:sp>
          <p:nvSpPr>
            <p:cNvPr id="49205" name="Oval 53"/>
            <p:cNvSpPr>
              <a:spLocks noChangeArrowheads="1"/>
            </p:cNvSpPr>
            <p:nvPr/>
          </p:nvSpPr>
          <p:spPr bwMode="auto">
            <a:xfrm>
              <a:off x="2161" y="1880"/>
              <a:ext cx="1815" cy="1815"/>
            </a:xfrm>
            <a:prstGeom prst="ellipse">
              <a:avLst/>
            </a:prstGeom>
            <a:solidFill>
              <a:schemeClr val="accent1"/>
            </a:solidFill>
            <a:ln w="9525">
              <a:solidFill>
                <a:schemeClr val="tx1"/>
              </a:solidFill>
              <a:round/>
              <a:headEnd/>
              <a:tailEnd/>
            </a:ln>
            <a:effectLst/>
          </p:spPr>
          <p:txBody>
            <a:bodyPr wrap="none" anchor="ctr"/>
            <a:lstStyle/>
            <a:p>
              <a:endParaRPr lang="ja-JP" altLang="en-US"/>
            </a:p>
          </p:txBody>
        </p:sp>
        <p:sp>
          <p:nvSpPr>
            <p:cNvPr id="49206" name="Oval 54"/>
            <p:cNvSpPr>
              <a:spLocks noChangeArrowheads="1"/>
            </p:cNvSpPr>
            <p:nvPr/>
          </p:nvSpPr>
          <p:spPr bwMode="auto">
            <a:xfrm>
              <a:off x="2313" y="2058"/>
              <a:ext cx="1512" cy="1489"/>
            </a:xfrm>
            <a:prstGeom prst="ellipse">
              <a:avLst/>
            </a:prstGeom>
            <a:noFill/>
            <a:ln w="9525">
              <a:solidFill>
                <a:schemeClr val="tx1"/>
              </a:solidFill>
              <a:prstDash val="dash"/>
              <a:round/>
              <a:headEnd/>
              <a:tailEnd/>
            </a:ln>
            <a:effectLst/>
          </p:spPr>
          <p:txBody>
            <a:bodyPr wrap="none" anchor="ctr"/>
            <a:lstStyle/>
            <a:p>
              <a:pPr algn="ctr"/>
              <a:endParaRPr lang="ja-JP" altLang="en-US"/>
            </a:p>
          </p:txBody>
        </p:sp>
        <p:sp>
          <p:nvSpPr>
            <p:cNvPr id="49207" name="Oval 55"/>
            <p:cNvSpPr>
              <a:spLocks noChangeArrowheads="1"/>
            </p:cNvSpPr>
            <p:nvPr/>
          </p:nvSpPr>
          <p:spPr bwMode="auto">
            <a:xfrm>
              <a:off x="3023" y="2742"/>
              <a:ext cx="91" cy="90"/>
            </a:xfrm>
            <a:prstGeom prst="ellipse">
              <a:avLst/>
            </a:prstGeom>
            <a:solidFill>
              <a:srgbClr val="FF0000"/>
            </a:solidFill>
            <a:ln w="9525">
              <a:solidFill>
                <a:schemeClr val="tx1"/>
              </a:solidFill>
              <a:round/>
              <a:headEnd/>
              <a:tailEnd/>
            </a:ln>
            <a:effectLst/>
          </p:spPr>
          <p:txBody>
            <a:bodyPr wrap="none" anchor="ctr"/>
            <a:lstStyle/>
            <a:p>
              <a:pPr algn="ctr"/>
              <a:endParaRPr lang="ja-JP" altLang="en-US">
                <a:solidFill>
                  <a:srgbClr val="FF0000"/>
                </a:solidFill>
              </a:endParaRPr>
            </a:p>
          </p:txBody>
        </p:sp>
        <p:sp>
          <p:nvSpPr>
            <p:cNvPr id="49208" name="Line 56"/>
            <p:cNvSpPr>
              <a:spLocks noChangeShapeType="1"/>
            </p:cNvSpPr>
            <p:nvPr/>
          </p:nvSpPr>
          <p:spPr bwMode="auto">
            <a:xfrm flipV="1">
              <a:off x="3069" y="1981"/>
              <a:ext cx="416" cy="807"/>
            </a:xfrm>
            <a:prstGeom prst="line">
              <a:avLst/>
            </a:prstGeom>
            <a:noFill/>
            <a:ln w="9525">
              <a:solidFill>
                <a:schemeClr val="tx1"/>
              </a:solidFill>
              <a:round/>
              <a:headEnd type="none" w="med" len="lg"/>
              <a:tailEnd type="arrow" w="med" len="lg"/>
            </a:ln>
            <a:effectLst/>
          </p:spPr>
          <p:txBody>
            <a:bodyPr/>
            <a:lstStyle/>
            <a:p>
              <a:endParaRPr lang="ja-JP" altLang="en-US"/>
            </a:p>
          </p:txBody>
        </p:sp>
        <p:sp>
          <p:nvSpPr>
            <p:cNvPr id="49209" name="Text Box 57"/>
            <p:cNvSpPr txBox="1">
              <a:spLocks noChangeArrowheads="1"/>
            </p:cNvSpPr>
            <p:nvPr/>
          </p:nvSpPr>
          <p:spPr bwMode="auto">
            <a:xfrm>
              <a:off x="3262" y="2303"/>
              <a:ext cx="247" cy="231"/>
            </a:xfrm>
            <a:prstGeom prst="rect">
              <a:avLst/>
            </a:prstGeom>
            <a:noFill/>
            <a:ln w="9525">
              <a:noFill/>
              <a:miter lim="800000"/>
              <a:headEnd/>
              <a:tailEnd/>
            </a:ln>
            <a:effectLst/>
          </p:spPr>
          <p:txBody>
            <a:bodyPr wrap="none">
              <a:spAutoFit/>
            </a:bodyPr>
            <a:lstStyle/>
            <a:p>
              <a:r>
                <a:rPr lang="en-US" altLang="ja-JP" i="1" baseline="30000"/>
                <a:t>I</a:t>
              </a:r>
              <a:r>
                <a:rPr lang="en-US" altLang="ja-JP" i="1"/>
                <a:t>R</a:t>
              </a:r>
            </a:p>
          </p:txBody>
        </p:sp>
        <p:sp>
          <p:nvSpPr>
            <p:cNvPr id="49210" name="Rectangle 58"/>
            <p:cNvSpPr>
              <a:spLocks noChangeArrowheads="1"/>
            </p:cNvSpPr>
            <p:nvPr/>
          </p:nvSpPr>
          <p:spPr bwMode="auto">
            <a:xfrm>
              <a:off x="2343" y="2720"/>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1" name="Rectangle 59"/>
            <p:cNvSpPr>
              <a:spLocks noChangeArrowheads="1"/>
            </p:cNvSpPr>
            <p:nvPr/>
          </p:nvSpPr>
          <p:spPr bwMode="auto">
            <a:xfrm>
              <a:off x="2796" y="2810"/>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2" name="Rectangle 60"/>
            <p:cNvSpPr>
              <a:spLocks noChangeArrowheads="1"/>
            </p:cNvSpPr>
            <p:nvPr/>
          </p:nvSpPr>
          <p:spPr bwMode="auto">
            <a:xfrm>
              <a:off x="3250" y="2697"/>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3" name="Rectangle 61"/>
            <p:cNvSpPr>
              <a:spLocks noChangeArrowheads="1"/>
            </p:cNvSpPr>
            <p:nvPr/>
          </p:nvSpPr>
          <p:spPr bwMode="auto">
            <a:xfrm>
              <a:off x="3704" y="2652"/>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4" name="Rectangle 62"/>
            <p:cNvSpPr>
              <a:spLocks noChangeArrowheads="1"/>
            </p:cNvSpPr>
            <p:nvPr/>
          </p:nvSpPr>
          <p:spPr bwMode="auto">
            <a:xfrm>
              <a:off x="2796" y="1948"/>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5" name="Rectangle 63"/>
            <p:cNvSpPr>
              <a:spLocks noChangeArrowheads="1"/>
            </p:cNvSpPr>
            <p:nvPr/>
          </p:nvSpPr>
          <p:spPr bwMode="auto">
            <a:xfrm>
              <a:off x="2297" y="1926"/>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6" name="Rectangle 64"/>
            <p:cNvSpPr>
              <a:spLocks noChangeArrowheads="1"/>
            </p:cNvSpPr>
            <p:nvPr/>
          </p:nvSpPr>
          <p:spPr bwMode="auto">
            <a:xfrm>
              <a:off x="3273" y="1835"/>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7" name="Rectangle 65"/>
            <p:cNvSpPr>
              <a:spLocks noChangeArrowheads="1"/>
            </p:cNvSpPr>
            <p:nvPr/>
          </p:nvSpPr>
          <p:spPr bwMode="auto">
            <a:xfrm>
              <a:off x="3726" y="1880"/>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8" name="Rectangle 66"/>
            <p:cNvSpPr>
              <a:spLocks noChangeArrowheads="1"/>
            </p:cNvSpPr>
            <p:nvPr/>
          </p:nvSpPr>
          <p:spPr bwMode="auto">
            <a:xfrm>
              <a:off x="2774" y="3672"/>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19" name="Rectangle 67"/>
            <p:cNvSpPr>
              <a:spLocks noChangeArrowheads="1"/>
            </p:cNvSpPr>
            <p:nvPr/>
          </p:nvSpPr>
          <p:spPr bwMode="auto">
            <a:xfrm>
              <a:off x="2365" y="3695"/>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20" name="Rectangle 68"/>
            <p:cNvSpPr>
              <a:spLocks noChangeArrowheads="1"/>
            </p:cNvSpPr>
            <p:nvPr/>
          </p:nvSpPr>
          <p:spPr bwMode="auto">
            <a:xfrm>
              <a:off x="3250" y="3559"/>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sp>
          <p:nvSpPr>
            <p:cNvPr id="49221" name="Rectangle 69"/>
            <p:cNvSpPr>
              <a:spLocks noChangeArrowheads="1"/>
            </p:cNvSpPr>
            <p:nvPr/>
          </p:nvSpPr>
          <p:spPr bwMode="auto">
            <a:xfrm>
              <a:off x="3703" y="3604"/>
              <a:ext cx="91" cy="91"/>
            </a:xfrm>
            <a:prstGeom prst="rect">
              <a:avLst/>
            </a:prstGeom>
            <a:solidFill>
              <a:schemeClr val="tx1"/>
            </a:solidFill>
            <a:ln w="9525">
              <a:solidFill>
                <a:schemeClr val="tx1"/>
              </a:solidFill>
              <a:miter lim="800000"/>
              <a:headEnd/>
              <a:tailEnd/>
            </a:ln>
            <a:effectLst/>
          </p:spPr>
          <p:txBody>
            <a:bodyPr wrap="none" anchor="ctr"/>
            <a:lstStyle/>
            <a:p>
              <a:endParaRPr lang="ja-JP" altLang="en-US"/>
            </a:p>
          </p:txBody>
        </p:sp>
      </p:grpSp>
      <p:sp>
        <p:nvSpPr>
          <p:cNvPr id="49242" name="Text Box 90"/>
          <p:cNvSpPr txBox="1">
            <a:spLocks noChangeArrowheads="1"/>
          </p:cNvSpPr>
          <p:nvPr/>
        </p:nvSpPr>
        <p:spPr bwMode="auto">
          <a:xfrm>
            <a:off x="1457325" y="1949450"/>
            <a:ext cx="2759089" cy="461665"/>
          </a:xfrm>
          <a:prstGeom prst="rect">
            <a:avLst/>
          </a:prstGeom>
          <a:noFill/>
          <a:ln w="9525">
            <a:noFill/>
            <a:miter lim="800000"/>
            <a:headEnd/>
            <a:tailEnd/>
          </a:ln>
          <a:effectLst/>
        </p:spPr>
        <p:txBody>
          <a:bodyPr wrap="none">
            <a:spAutoFit/>
          </a:bodyPr>
          <a:lstStyle/>
          <a:p>
            <a:r>
              <a:rPr lang="ja-JP" altLang="en-US" sz="2400" dirty="0">
                <a:solidFill>
                  <a:srgbClr val="FF0000"/>
                </a:solidFill>
              </a:rPr>
              <a:t>ベル形状ではない．</a:t>
            </a:r>
            <a:endParaRPr lang="en-US" altLang="ja-JP" sz="2400" dirty="0">
              <a:solidFill>
                <a:srgbClr val="FF0000"/>
              </a:solidFill>
            </a:endParaRPr>
          </a:p>
        </p:txBody>
      </p:sp>
      <p:pic>
        <p:nvPicPr>
          <p:cNvPr id="49243" name="Picture 91" descr="weight_function"/>
          <p:cNvPicPr>
            <a:picLocks noChangeAspect="1" noChangeArrowheads="1"/>
          </p:cNvPicPr>
          <p:nvPr/>
        </p:nvPicPr>
        <p:blipFill>
          <a:blip r:embed="rId4" cstate="print"/>
          <a:srcRect/>
          <a:stretch>
            <a:fillRect/>
          </a:stretch>
        </p:blipFill>
        <p:spPr bwMode="auto">
          <a:xfrm>
            <a:off x="73025" y="1152525"/>
            <a:ext cx="8931275" cy="906463"/>
          </a:xfrm>
          <a:prstGeom prst="rect">
            <a:avLst/>
          </a:prstGeom>
          <a:noFill/>
        </p:spPr>
      </p:pic>
      <p:pic>
        <p:nvPicPr>
          <p:cNvPr id="49244" name="Picture 92" descr="basis"/>
          <p:cNvPicPr>
            <a:picLocks noChangeAspect="1" noChangeArrowheads="1"/>
          </p:cNvPicPr>
          <p:nvPr/>
        </p:nvPicPr>
        <p:blipFill>
          <a:blip r:embed="rId5" cstate="print"/>
          <a:srcRect/>
          <a:stretch>
            <a:fillRect/>
          </a:stretch>
        </p:blipFill>
        <p:spPr bwMode="auto">
          <a:xfrm>
            <a:off x="3938588" y="3700463"/>
            <a:ext cx="1831975" cy="360362"/>
          </a:xfrm>
          <a:prstGeom prst="rect">
            <a:avLst/>
          </a:prstGeom>
          <a:noFill/>
        </p:spPr>
      </p:pic>
      <p:sp>
        <p:nvSpPr>
          <p:cNvPr id="49246" name="Text Box 94"/>
          <p:cNvSpPr txBox="1">
            <a:spLocks noChangeArrowheads="1"/>
          </p:cNvSpPr>
          <p:nvPr/>
        </p:nvSpPr>
        <p:spPr bwMode="auto">
          <a:xfrm>
            <a:off x="2349500" y="3179763"/>
            <a:ext cx="869950" cy="366712"/>
          </a:xfrm>
          <a:prstGeom prst="rect">
            <a:avLst/>
          </a:prstGeom>
          <a:noFill/>
          <a:ln w="9525">
            <a:noFill/>
            <a:miter lim="800000"/>
            <a:headEnd/>
            <a:tailEnd/>
          </a:ln>
          <a:effectLst/>
        </p:spPr>
        <p:txBody>
          <a:bodyPr wrap="none">
            <a:spAutoFit/>
          </a:bodyPr>
          <a:lstStyle/>
          <a:p>
            <a:r>
              <a:rPr lang="en-US" altLang="ja-JP"/>
              <a:t>(small)</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Tree>
    <p:extLst>
      <p:ext uri="{BB962C8B-B14F-4D97-AF65-F5344CB8AC3E}">
        <p14:creationId xmlns:p14="http://schemas.microsoft.com/office/powerpoint/2010/main" val="22222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23"/>
                                        </p:tgtEl>
                                        <p:attrNameLst>
                                          <p:attrName>style.visibility</p:attrName>
                                        </p:attrNameLst>
                                      </p:cBhvr>
                                      <p:to>
                                        <p:strVal val="visible"/>
                                      </p:to>
                                    </p:set>
                                    <p:animEffect transition="in" filter="fade">
                                      <p:cBhvr>
                                        <p:cTn id="7" dur="500"/>
                                        <p:tgtEl>
                                          <p:spTgt spid="49223"/>
                                        </p:tgtEl>
                                      </p:cBhvr>
                                    </p:animEffect>
                                  </p:childTnLst>
                                </p:cTn>
                              </p:par>
                              <p:par>
                                <p:cTn id="8" presetID="10" presetClass="exit" presetSubtype="0" fill="hold" nodeType="withEffect">
                                  <p:stCondLst>
                                    <p:cond delay="0"/>
                                  </p:stCondLst>
                                  <p:childTnLst>
                                    <p:animEffect transition="out" filter="fade">
                                      <p:cBhvr>
                                        <p:cTn id="9" dur="500"/>
                                        <p:tgtEl>
                                          <p:spTgt spid="49241"/>
                                        </p:tgtEl>
                                      </p:cBhvr>
                                    </p:animEffect>
                                    <p:set>
                                      <p:cBhvr>
                                        <p:cTn id="10" dur="1" fill="hold">
                                          <p:stCondLst>
                                            <p:cond delay="499"/>
                                          </p:stCondLst>
                                        </p:cTn>
                                        <p:tgtEl>
                                          <p:spTgt spid="492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9223"/>
                                        </p:tgtEl>
                                      </p:cBhvr>
                                    </p:animEffect>
                                    <p:set>
                                      <p:cBhvr>
                                        <p:cTn id="15" dur="1" fill="hold">
                                          <p:stCondLst>
                                            <p:cond delay="499"/>
                                          </p:stCondLst>
                                        </p:cTn>
                                        <p:tgtEl>
                                          <p:spTgt spid="4922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9222"/>
                                        </p:tgtEl>
                                        <p:attrNameLst>
                                          <p:attrName>style.visibility</p:attrName>
                                        </p:attrNameLst>
                                      </p:cBhvr>
                                      <p:to>
                                        <p:strVal val="visible"/>
                                      </p:to>
                                    </p:set>
                                    <p:animEffect transition="in" filter="fade">
                                      <p:cBhvr>
                                        <p:cTn id="18" dur="500"/>
                                        <p:tgtEl>
                                          <p:spTgt spid="4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noFill/>
          <a:ln/>
        </p:spPr>
        <p:txBody>
          <a:bodyPr/>
          <a:lstStyle/>
          <a:p>
            <a:r>
              <a:rPr lang="ja-JP" altLang="en-US" dirty="0"/>
              <a:t>定式化（積分補正）</a:t>
            </a:r>
            <a:endParaRPr lang="en-US" altLang="ja-JP" dirty="0"/>
          </a:p>
        </p:txBody>
      </p:sp>
      <p:sp>
        <p:nvSpPr>
          <p:cNvPr id="82947" name="Rectangle 3"/>
          <p:cNvSpPr>
            <a:spLocks noGrp="1" noChangeArrowheads="1"/>
          </p:cNvSpPr>
          <p:nvPr>
            <p:ph type="body" idx="1"/>
          </p:nvPr>
        </p:nvSpPr>
        <p:spPr>
          <a:xfrm>
            <a:off x="215900" y="623888"/>
            <a:ext cx="8928100" cy="1313196"/>
          </a:xfrm>
        </p:spPr>
        <p:txBody>
          <a:bodyPr/>
          <a:lstStyle/>
          <a:p>
            <a:r>
              <a:rPr lang="en-US" altLang="ja-JP" dirty="0">
                <a:solidFill>
                  <a:srgbClr val="FF0000"/>
                </a:solidFill>
              </a:rPr>
              <a:t>Divergence-free</a:t>
            </a:r>
            <a:r>
              <a:rPr lang="ja-JP" altLang="en-US" dirty="0">
                <a:solidFill>
                  <a:srgbClr val="FF0000"/>
                </a:solidFill>
              </a:rPr>
              <a:t>条件</a:t>
            </a:r>
            <a:r>
              <a:rPr lang="en-US" altLang="ja-JP" dirty="0"/>
              <a:t>(Integration Constraint)</a:t>
            </a:r>
          </a:p>
          <a:p>
            <a:pPr marL="0" indent="0">
              <a:buNone/>
            </a:pPr>
            <a:r>
              <a:rPr lang="ja-JP" altLang="en-US" sz="2800" dirty="0"/>
              <a:t>各節点</a:t>
            </a:r>
            <a:r>
              <a:rPr lang="en-US" altLang="ja-JP" sz="2800" i="1" dirty="0"/>
              <a:t>J </a:t>
            </a:r>
            <a:r>
              <a:rPr lang="ja-JP" altLang="en-US" sz="2800" dirty="0"/>
              <a:t>に対し，次式で表される．</a:t>
            </a:r>
            <a:endParaRPr lang="en-US" altLang="ja-JP" sz="2800" dirty="0"/>
          </a:p>
        </p:txBody>
      </p:sp>
      <p:sp>
        <p:nvSpPr>
          <p:cNvPr id="82949" name="Rectangle 5"/>
          <p:cNvSpPr>
            <a:spLocks noChangeArrowheads="1"/>
          </p:cNvSpPr>
          <p:nvPr/>
        </p:nvSpPr>
        <p:spPr bwMode="auto">
          <a:xfrm>
            <a:off x="222250" y="3810000"/>
            <a:ext cx="8928100" cy="2497138"/>
          </a:xfrm>
          <a:prstGeom prst="rect">
            <a:avLst/>
          </a:prstGeom>
          <a:noFill/>
          <a:ln w="9525">
            <a:noFill/>
            <a:miter lim="800000"/>
            <a:headEnd/>
            <a:tailEnd/>
          </a:ln>
        </p:spPr>
        <p:txBody>
          <a:bodyPr lIns="0" tIns="0" rIns="0" bIns="0"/>
          <a:lstStyle/>
          <a:p>
            <a:pPr marL="342900" indent="-342900" eaLnBrk="0" hangingPunct="0">
              <a:spcBef>
                <a:spcPct val="20000"/>
              </a:spcBef>
            </a:pPr>
            <a:endParaRPr lang="en-US" altLang="ja-JP" sz="3200" dirty="0"/>
          </a:p>
        </p:txBody>
      </p:sp>
      <p:sp>
        <p:nvSpPr>
          <p:cNvPr id="82950" name="Text Box 6"/>
          <p:cNvSpPr txBox="1">
            <a:spLocks noChangeArrowheads="1"/>
          </p:cNvSpPr>
          <p:nvPr/>
        </p:nvSpPr>
        <p:spPr bwMode="auto">
          <a:xfrm>
            <a:off x="1258221" y="3711417"/>
            <a:ext cx="6151044" cy="1015663"/>
          </a:xfrm>
          <a:prstGeom prst="rect">
            <a:avLst/>
          </a:prstGeom>
          <a:noFill/>
          <a:ln w="9525">
            <a:noFill/>
            <a:miter lim="800000"/>
            <a:headEnd/>
            <a:tailEnd/>
          </a:ln>
          <a:effectLst/>
        </p:spPr>
        <p:txBody>
          <a:bodyPr wrap="none">
            <a:spAutoFit/>
          </a:bodyPr>
          <a:lstStyle/>
          <a:p>
            <a:pPr algn="ctr"/>
            <a:r>
              <a:rPr lang="en-US" altLang="ja-JP" sz="2000" dirty="0">
                <a:latin typeface="Symbol" pitchFamily="18" charset="2"/>
              </a:rPr>
              <a:t>y</a:t>
            </a:r>
            <a:r>
              <a:rPr lang="en-US" altLang="ja-JP" sz="2000" dirty="0"/>
              <a:t>: </a:t>
            </a:r>
            <a:r>
              <a:rPr lang="ja-JP" altLang="en-US" sz="2000" dirty="0"/>
              <a:t>形状関数の空間微分</a:t>
            </a:r>
            <a:r>
              <a:rPr lang="ja-JP" altLang="en-US" sz="2000" i="1" dirty="0"/>
              <a:t>∇</a:t>
            </a:r>
            <a:r>
              <a:rPr lang="en-US" altLang="ja-JP" sz="2000" i="1" dirty="0">
                <a:latin typeface="Symbol" pitchFamily="18" charset="2"/>
              </a:rPr>
              <a:t>f</a:t>
            </a:r>
            <a:r>
              <a:rPr lang="ja-JP" altLang="en-US" sz="2000" i="1" dirty="0">
                <a:latin typeface="Symbol" pitchFamily="18" charset="2"/>
              </a:rPr>
              <a:t>　</a:t>
            </a:r>
            <a:r>
              <a:rPr lang="ja-JP" altLang="en-US" sz="2000" dirty="0">
                <a:latin typeface="+mn-ea"/>
                <a:ea typeface="+mn-ea"/>
              </a:rPr>
              <a:t>（</a:t>
            </a:r>
            <a:r>
              <a:rPr lang="en-US" altLang="ja-JP" sz="2000" dirty="0">
                <a:latin typeface="+mn-ea"/>
                <a:ea typeface="+mn-ea"/>
              </a:rPr>
              <a:t>FEM</a:t>
            </a:r>
            <a:r>
              <a:rPr lang="ja-JP" altLang="en-US" sz="2000" dirty="0">
                <a:latin typeface="+mn-ea"/>
                <a:ea typeface="+mn-ea"/>
              </a:rPr>
              <a:t>で言う</a:t>
            </a:r>
            <a:r>
              <a:rPr lang="en-US" altLang="ja-JP" sz="2000" b="1" i="1" dirty="0">
                <a:latin typeface="+mn-ea"/>
                <a:ea typeface="+mn-ea"/>
              </a:rPr>
              <a:t>B</a:t>
            </a:r>
            <a:r>
              <a:rPr lang="ja-JP" altLang="en-US" sz="2000" dirty="0">
                <a:latin typeface="+mn-ea"/>
                <a:ea typeface="+mn-ea"/>
              </a:rPr>
              <a:t>マトリックス）</a:t>
            </a:r>
            <a:endParaRPr lang="en-US" altLang="ja-JP" sz="2000" dirty="0">
              <a:latin typeface="+mn-ea"/>
              <a:ea typeface="+mn-ea"/>
            </a:endParaRPr>
          </a:p>
          <a:p>
            <a:pPr algn="ctr"/>
            <a:r>
              <a:rPr lang="en-US" altLang="ja-JP" sz="2000" b="1" i="1" dirty="0"/>
              <a:t>n</a:t>
            </a:r>
            <a:r>
              <a:rPr lang="en-US" altLang="ja-JP" sz="2000" dirty="0"/>
              <a:t>: </a:t>
            </a:r>
            <a:r>
              <a:rPr lang="ja-JP" altLang="en-US" sz="2000" dirty="0"/>
              <a:t>外向き単位法線ベクトル</a:t>
            </a:r>
            <a:r>
              <a:rPr lang="en-US" altLang="ja-JP" sz="2000" dirty="0"/>
              <a:t>, </a:t>
            </a:r>
            <a:r>
              <a:rPr lang="en-US" altLang="ja-JP" sz="2000" i="1" dirty="0"/>
              <a:t>A</a:t>
            </a:r>
            <a:r>
              <a:rPr lang="en-US" altLang="ja-JP" sz="2000" dirty="0"/>
              <a:t>: </a:t>
            </a:r>
            <a:r>
              <a:rPr lang="ja-JP" altLang="en-US" sz="2000" dirty="0"/>
              <a:t>輪郭節点の担当面積</a:t>
            </a:r>
            <a:endParaRPr lang="en-US" altLang="ja-JP" sz="2000" dirty="0"/>
          </a:p>
          <a:p>
            <a:pPr algn="ctr"/>
            <a:r>
              <a:rPr lang="en-US" altLang="ja-JP" sz="2000" i="1" baseline="-25000" dirty="0"/>
              <a:t>J</a:t>
            </a:r>
            <a:r>
              <a:rPr lang="en-US" altLang="ja-JP" sz="2000" dirty="0">
                <a:effectLst>
                  <a:outerShdw blurRad="38100" dist="38100" dir="2700000" algn="tl">
                    <a:srgbClr val="C0C0C0"/>
                  </a:outerShdw>
                </a:effectLst>
              </a:rPr>
              <a:t>S</a:t>
            </a:r>
            <a:r>
              <a:rPr lang="en-US" altLang="ja-JP" sz="2000" dirty="0"/>
              <a:t>: </a:t>
            </a:r>
            <a:r>
              <a:rPr lang="ja-JP" altLang="en-US" sz="2000" dirty="0"/>
              <a:t>節点</a:t>
            </a:r>
            <a:r>
              <a:rPr lang="en-US" altLang="ja-JP" sz="2000" i="1" dirty="0"/>
              <a:t>J</a:t>
            </a:r>
            <a:r>
              <a:rPr lang="ja-JP" altLang="en-US" sz="2000" dirty="0"/>
              <a:t>をサポート内に含む応力点の集合</a:t>
            </a:r>
            <a:endParaRPr lang="en-US" altLang="ja-JP" sz="2000" dirty="0"/>
          </a:p>
        </p:txBody>
      </p:sp>
      <p:pic>
        <p:nvPicPr>
          <p:cNvPr id="9" name="図 8" descr="integration_constraint.png"/>
          <p:cNvPicPr>
            <a:picLocks noChangeAspect="1"/>
          </p:cNvPicPr>
          <p:nvPr/>
        </p:nvPicPr>
        <p:blipFill>
          <a:blip r:embed="rId3" cstate="print"/>
          <a:stretch>
            <a:fillRect/>
          </a:stretch>
        </p:blipFill>
        <p:spPr>
          <a:xfrm>
            <a:off x="676275" y="1801731"/>
            <a:ext cx="7791450" cy="1990725"/>
          </a:xfrm>
          <a:prstGeom prst="rect">
            <a:avLst/>
          </a:prstGeom>
        </p:spPr>
      </p:pic>
      <p:sp>
        <p:nvSpPr>
          <p:cNvPr id="11" name="テキスト ボックス 10"/>
          <p:cNvSpPr txBox="1"/>
          <p:nvPr/>
        </p:nvSpPr>
        <p:spPr>
          <a:xfrm>
            <a:off x="681800" y="4754391"/>
            <a:ext cx="7768473" cy="1631216"/>
          </a:xfrm>
          <a:prstGeom prst="rect">
            <a:avLst/>
          </a:prstGeom>
          <a:noFill/>
        </p:spPr>
        <p:txBody>
          <a:bodyPr wrap="none" rtlCol="0">
            <a:spAutoFit/>
          </a:bodyPr>
          <a:lstStyle/>
          <a:p>
            <a:pPr algn="ctr"/>
            <a:r>
              <a:rPr lang="ja-JP" altLang="en-US" sz="2800" dirty="0">
                <a:solidFill>
                  <a:srgbClr val="008000"/>
                </a:solidFill>
              </a:rPr>
              <a:t>パッチテスト通過</a:t>
            </a:r>
            <a:r>
              <a:rPr lang="ja-JP" altLang="en-US" sz="2800" dirty="0"/>
              <a:t>（応力一様状態を正しく表現する）</a:t>
            </a:r>
            <a:br>
              <a:rPr lang="en-US" altLang="ja-JP" sz="2800" dirty="0"/>
            </a:br>
            <a:r>
              <a:rPr lang="ja-JP" altLang="en-US" sz="2800" dirty="0"/>
              <a:t>のための必要十分条件</a:t>
            </a:r>
            <a:endParaRPr lang="en-US" altLang="ja-JP" sz="2800" dirty="0"/>
          </a:p>
          <a:p>
            <a:pPr algn="ctr"/>
            <a:r>
              <a:rPr lang="en-US" altLang="ja-JP" sz="1600" dirty="0"/>
              <a:t> </a:t>
            </a:r>
            <a:br>
              <a:rPr lang="en-US" altLang="ja-JP" sz="2800" dirty="0"/>
            </a:br>
            <a:r>
              <a:rPr lang="ja-JP" altLang="en-US" sz="2800" dirty="0"/>
              <a:t>上式を満たすように </a:t>
            </a:r>
            <a:r>
              <a:rPr lang="en-US" altLang="ja-JP" sz="2800" i="1" dirty="0">
                <a:latin typeface="Symbol" pitchFamily="18" charset="2"/>
              </a:rPr>
              <a:t>y</a:t>
            </a:r>
            <a:r>
              <a:rPr lang="ja-JP" altLang="en-US" sz="2800" dirty="0"/>
              <a:t> を補正する．</a:t>
            </a:r>
            <a:endParaRPr kumimoji="1" lang="ja-JP" altLang="en-US" sz="2800" dirty="0"/>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Tree>
    <p:extLst>
      <p:ext uri="{BB962C8B-B14F-4D97-AF65-F5344CB8AC3E}">
        <p14:creationId xmlns:p14="http://schemas.microsoft.com/office/powerpoint/2010/main" val="114984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定式化（積分補正）</a:t>
            </a:r>
            <a:endParaRPr kumimoji="1" lang="ja-JP" altLang="en-US" dirty="0"/>
          </a:p>
        </p:txBody>
      </p:sp>
      <p:sp>
        <p:nvSpPr>
          <p:cNvPr id="3" name="コンテンツ プレースホルダ 2"/>
          <p:cNvSpPr>
            <a:spLocks noGrp="1"/>
          </p:cNvSpPr>
          <p:nvPr>
            <p:ph idx="1"/>
          </p:nvPr>
        </p:nvSpPr>
        <p:spPr/>
        <p:txBody>
          <a:bodyPr/>
          <a:lstStyle/>
          <a:p>
            <a:r>
              <a:rPr lang="ja-JP" altLang="en-US" dirty="0"/>
              <a:t>積分補正</a:t>
            </a:r>
            <a:r>
              <a:rPr lang="en-US" altLang="ja-JP" dirty="0"/>
              <a:t>(Integration Correction)</a:t>
            </a:r>
          </a:p>
          <a:p>
            <a:pPr>
              <a:buNone/>
            </a:pPr>
            <a:r>
              <a:rPr lang="ja-JP" altLang="en-US" sz="2800" dirty="0"/>
              <a:t> 各応力点の</a:t>
            </a:r>
            <a:r>
              <a:rPr lang="en-US" altLang="ja-JP" sz="2800" i="1" baseline="30000" dirty="0" err="1">
                <a:latin typeface="Symbol" pitchFamily="18" charset="2"/>
              </a:rPr>
              <a:t>I</a:t>
            </a:r>
            <a:r>
              <a:rPr lang="en-US" altLang="ja-JP" sz="2800" i="1" dirty="0" err="1">
                <a:latin typeface="Symbol" pitchFamily="18" charset="2"/>
              </a:rPr>
              <a:t>y</a:t>
            </a:r>
            <a:r>
              <a:rPr lang="ja-JP" altLang="en-US" sz="2800" dirty="0"/>
              <a:t> を</a:t>
            </a:r>
            <a:r>
              <a:rPr lang="ja-JP" altLang="en-US" sz="2800" dirty="0">
                <a:solidFill>
                  <a:srgbClr val="FF0000"/>
                </a:solidFill>
              </a:rPr>
              <a:t>補正係数</a:t>
            </a:r>
            <a:r>
              <a:rPr lang="en-US" altLang="ja-JP" sz="2800" i="1" baseline="30000" dirty="0" err="1">
                <a:solidFill>
                  <a:srgbClr val="FF0000"/>
                </a:solidFill>
                <a:latin typeface="Symbol" pitchFamily="18" charset="2"/>
              </a:rPr>
              <a:t>I</a:t>
            </a:r>
            <a:r>
              <a:rPr lang="en-US" altLang="ja-JP" sz="2800" i="1" dirty="0" err="1">
                <a:solidFill>
                  <a:srgbClr val="FF0000"/>
                </a:solidFill>
                <a:latin typeface="Symbol" pitchFamily="18" charset="2"/>
              </a:rPr>
              <a:t>g</a:t>
            </a:r>
            <a:r>
              <a:rPr lang="en-US" altLang="ja-JP" sz="2800" i="1" dirty="0">
                <a:solidFill>
                  <a:srgbClr val="FF0000"/>
                </a:solidFill>
                <a:latin typeface="Symbol" pitchFamily="18" charset="2"/>
              </a:rPr>
              <a:t> </a:t>
            </a:r>
            <a:r>
              <a:rPr lang="ja-JP" altLang="en-US" sz="2800" dirty="0"/>
              <a:t>を用いて補正する．</a:t>
            </a:r>
            <a:endParaRPr lang="en-US" altLang="ja-JP" sz="2800" dirty="0"/>
          </a:p>
          <a:p>
            <a:pPr algn="ctr">
              <a:buNone/>
            </a:pPr>
            <a:endParaRPr lang="en-US" altLang="ja-JP" dirty="0">
              <a:latin typeface="Symbol" pitchFamily="18" charset="2"/>
            </a:endParaRPr>
          </a:p>
          <a:p>
            <a:pPr algn="ctr">
              <a:buNone/>
            </a:pPr>
            <a:r>
              <a:rPr lang="en-US" altLang="ja-JP" sz="2800" i="1" baseline="30000" dirty="0" err="1">
                <a:latin typeface="Symbol" pitchFamily="18" charset="2"/>
              </a:rPr>
              <a:t>I</a:t>
            </a:r>
            <a:r>
              <a:rPr lang="en-US" altLang="ja-JP" sz="2800" i="1" dirty="0" err="1">
                <a:latin typeface="Symbol" pitchFamily="18" charset="2"/>
              </a:rPr>
              <a:t>y</a:t>
            </a:r>
            <a:r>
              <a:rPr lang="ja-JP" altLang="en-US" sz="2800" dirty="0"/>
              <a:t> </a:t>
            </a:r>
            <a:r>
              <a:rPr lang="ja-JP" altLang="en-US" sz="2800" dirty="0">
                <a:latin typeface="Symbol" pitchFamily="18" charset="2"/>
              </a:rPr>
              <a:t>を先述の</a:t>
            </a:r>
            <a:r>
              <a:rPr lang="en-US" altLang="ja-JP" sz="2800" dirty="0">
                <a:latin typeface="+mn-ea"/>
              </a:rPr>
              <a:t>Divergence-free</a:t>
            </a:r>
            <a:r>
              <a:rPr lang="ja-JP" altLang="en-US" sz="2800" dirty="0">
                <a:latin typeface="Symbol" pitchFamily="18" charset="2"/>
              </a:rPr>
              <a:t>条件式に代入</a:t>
            </a:r>
            <a:endParaRPr lang="en-US" altLang="ja-JP" sz="2800" dirty="0">
              <a:latin typeface="Symbol" pitchFamily="18" charset="2"/>
            </a:endParaRPr>
          </a:p>
          <a:p>
            <a:pPr algn="ctr">
              <a:buNone/>
            </a:pPr>
            <a:endParaRPr lang="en-US" altLang="ja-JP" sz="1400" dirty="0">
              <a:latin typeface="Symbol" pitchFamily="18" charset="2"/>
            </a:endParaRPr>
          </a:p>
          <a:p>
            <a:pPr algn="ctr">
              <a:buNone/>
            </a:pPr>
            <a:r>
              <a:rPr lang="en-US" altLang="ja-JP" sz="2800" i="1" baseline="30000" dirty="0" err="1">
                <a:latin typeface="Symbol" pitchFamily="18" charset="2"/>
              </a:rPr>
              <a:t>I</a:t>
            </a:r>
            <a:r>
              <a:rPr lang="en-US" altLang="ja-JP" sz="2800" i="1" dirty="0" err="1">
                <a:latin typeface="Symbol" pitchFamily="18" charset="2"/>
              </a:rPr>
              <a:t>g</a:t>
            </a:r>
            <a:r>
              <a:rPr lang="ja-JP" altLang="en-US" sz="2800" i="1" dirty="0">
                <a:latin typeface="Symbol" pitchFamily="18" charset="2"/>
              </a:rPr>
              <a:t> </a:t>
            </a:r>
            <a:r>
              <a:rPr lang="ja-JP" altLang="en-US" sz="2800" dirty="0">
                <a:latin typeface="Symbol" pitchFamily="18" charset="2"/>
              </a:rPr>
              <a:t>を未知ベクトルとする連立一次方程式</a:t>
            </a:r>
            <a:br>
              <a:rPr lang="en-US" altLang="ja-JP" sz="2800" dirty="0">
                <a:latin typeface="Symbol" pitchFamily="18" charset="2"/>
              </a:rPr>
            </a:br>
            <a:r>
              <a:rPr lang="ja-JP" altLang="en-US" sz="2800" dirty="0">
                <a:latin typeface="Symbol" pitchFamily="18" charset="2"/>
              </a:rPr>
              <a:t>「節点数＜応力点数」なので劣決定問題</a:t>
            </a:r>
            <a:endParaRPr lang="en-US" altLang="ja-JP" sz="2800" dirty="0">
              <a:latin typeface="Symbol" pitchFamily="18" charset="2"/>
            </a:endParaRPr>
          </a:p>
          <a:p>
            <a:pPr algn="ctr">
              <a:buNone/>
            </a:pPr>
            <a:r>
              <a:rPr lang="ja-JP" altLang="en-US" sz="2800" dirty="0">
                <a:latin typeface="Symbol" pitchFamily="18" charset="2"/>
              </a:rPr>
              <a:t>（今のところ最小ノルム解を使用</a:t>
            </a:r>
            <a:r>
              <a:rPr lang="ja-JP" altLang="en-US" sz="2800" dirty="0" err="1">
                <a:latin typeface="Symbol" pitchFamily="18" charset="2"/>
              </a:rPr>
              <a:t>．．．</a:t>
            </a:r>
            <a:r>
              <a:rPr lang="ja-JP" altLang="en-US" sz="2800" dirty="0">
                <a:latin typeface="Symbol" pitchFamily="18" charset="2"/>
              </a:rPr>
              <a:t>）</a:t>
            </a:r>
            <a:endParaRPr lang="en-US" altLang="ja-JP" sz="2800" dirty="0">
              <a:latin typeface="Symbol" pitchFamily="18" charset="2"/>
            </a:endParaRPr>
          </a:p>
          <a:p>
            <a:pPr algn="ctr">
              <a:buNone/>
            </a:pPr>
            <a:endParaRPr lang="en-US" altLang="ja-JP" sz="1800" dirty="0">
              <a:latin typeface="Symbol" pitchFamily="18" charset="2"/>
            </a:endParaRPr>
          </a:p>
          <a:p>
            <a:pPr>
              <a:buNone/>
            </a:pPr>
            <a:r>
              <a:rPr lang="ja-JP" altLang="en-US" sz="2800" dirty="0">
                <a:latin typeface="+mn-ea"/>
              </a:rPr>
              <a:t>なおこの時，</a:t>
            </a:r>
            <a:r>
              <a:rPr lang="en-US" altLang="ja-JP" sz="2800" dirty="0">
                <a:solidFill>
                  <a:srgbClr val="008000"/>
                </a:solidFill>
              </a:rPr>
              <a:t>Partition of Unity</a:t>
            </a:r>
            <a:r>
              <a:rPr lang="ja-JP" altLang="en-US" sz="2800" dirty="0"/>
              <a:t>は次式の通り保たれている．</a:t>
            </a:r>
            <a:endParaRPr lang="en-US" altLang="ja-JP" sz="2800" dirty="0"/>
          </a:p>
          <a:p>
            <a:pPr algn="ctr">
              <a:buNone/>
            </a:pPr>
            <a:br>
              <a:rPr lang="en-US" altLang="ja-JP" dirty="0">
                <a:latin typeface="Symbol" pitchFamily="18" charset="2"/>
              </a:rPr>
            </a:br>
            <a:endParaRPr lang="en-US" altLang="ja-JP" dirty="0">
              <a:latin typeface="Symbol" pitchFamily="18" charset="2"/>
            </a:endParaRPr>
          </a:p>
          <a:p>
            <a:pPr>
              <a:buNone/>
            </a:pPr>
            <a:endParaRPr lang="en-US" altLang="ja-JP" dirty="0">
              <a:latin typeface="Symbol" pitchFamily="18" charset="2"/>
            </a:endParaRPr>
          </a:p>
          <a:p>
            <a:pPr>
              <a:buNone/>
            </a:pPr>
            <a:endParaRPr lang="en-US" altLang="ja-JP" dirty="0"/>
          </a:p>
          <a:p>
            <a:pPr>
              <a:buNone/>
            </a:pPr>
            <a:endParaRPr lang="ja-JP" altLang="en-US" dirty="0"/>
          </a:p>
          <a:p>
            <a:pPr>
              <a:buNone/>
            </a:pPr>
            <a:endParaRPr lang="en-US" altLang="ja-JP" dirty="0"/>
          </a:p>
          <a:p>
            <a:endParaRPr kumimoji="1" lang="ja-JP" altLang="en-US" dirty="0"/>
          </a:p>
        </p:txBody>
      </p:sp>
      <p:sp>
        <p:nvSpPr>
          <p:cNvPr id="6" name="下矢印 5"/>
          <p:cNvSpPr/>
          <p:nvPr/>
        </p:nvSpPr>
        <p:spPr>
          <a:xfrm>
            <a:off x="4409416" y="2755229"/>
            <a:ext cx="320996" cy="342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289" y="1715701"/>
            <a:ext cx="2676525" cy="466725"/>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31" y="5510112"/>
            <a:ext cx="8568983" cy="722232"/>
          </a:xfrm>
          <a:prstGeom prst="rect">
            <a:avLst/>
          </a:prstGeom>
        </p:spPr>
      </p:pic>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Tree>
    <p:extLst>
      <p:ext uri="{BB962C8B-B14F-4D97-AF65-F5344CB8AC3E}">
        <p14:creationId xmlns:p14="http://schemas.microsoft.com/office/powerpoint/2010/main" val="2697025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dirty="0"/>
              <a:t>定式化（更新式）</a:t>
            </a:r>
          </a:p>
        </p:txBody>
      </p:sp>
      <p:sp>
        <p:nvSpPr>
          <p:cNvPr id="10248" name="Rectangle 8"/>
          <p:cNvSpPr>
            <a:spLocks noChangeArrowheads="1"/>
          </p:cNvSpPr>
          <p:nvPr/>
        </p:nvSpPr>
        <p:spPr bwMode="auto">
          <a:xfrm>
            <a:off x="215900" y="716025"/>
            <a:ext cx="8928100" cy="1400175"/>
          </a:xfrm>
          <a:prstGeom prst="rect">
            <a:avLst/>
          </a:prstGeom>
          <a:noFill/>
          <a:ln w="9525">
            <a:noFill/>
            <a:miter lim="800000"/>
            <a:headEnd/>
            <a:tailEnd/>
          </a:ln>
        </p:spPr>
        <p:txBody>
          <a:bodyPr lIns="0" tIns="0" rIns="0" bIns="0"/>
          <a:lstStyle/>
          <a:p>
            <a:pPr marL="342900" indent="-342900" eaLnBrk="0" hangingPunct="0">
              <a:spcBef>
                <a:spcPct val="20000"/>
              </a:spcBef>
              <a:buFont typeface="Wingdings" pitchFamily="2" charset="2"/>
              <a:buChar char="n"/>
            </a:pPr>
            <a:r>
              <a:rPr lang="ja-JP" altLang="en-US" sz="3200" dirty="0"/>
              <a:t>応力点</a:t>
            </a:r>
            <a:r>
              <a:rPr lang="en-US" altLang="ja-JP" sz="3200" i="1" dirty="0"/>
              <a:t>I </a:t>
            </a:r>
            <a:r>
              <a:rPr lang="ja-JP" altLang="en-US" sz="3200" dirty="0"/>
              <a:t>の位置 </a:t>
            </a:r>
            <a:r>
              <a:rPr lang="en-US" altLang="ja-JP" sz="3200" i="1" baseline="30000" dirty="0"/>
              <a:t>I</a:t>
            </a:r>
            <a:r>
              <a:rPr lang="en-US" altLang="ja-JP" sz="3200" i="1" dirty="0"/>
              <a:t>x </a:t>
            </a:r>
            <a:r>
              <a:rPr lang="ja-JP" altLang="en-US" sz="3200" dirty="0"/>
              <a:t>の更新式</a:t>
            </a:r>
            <a:endParaRPr lang="en-US" altLang="ja-JP" sz="3200" dirty="0"/>
          </a:p>
          <a:p>
            <a:pPr marL="342900" indent="-342900" eaLnBrk="0" hangingPunct="0">
              <a:spcBef>
                <a:spcPct val="20000"/>
              </a:spcBef>
              <a:buFont typeface="Wingdings" pitchFamily="2" charset="2"/>
              <a:buNone/>
            </a:pPr>
            <a:endParaRPr lang="en-US" altLang="ja-JP" sz="3200" dirty="0"/>
          </a:p>
          <a:p>
            <a:pPr marL="342900" indent="-342900" eaLnBrk="0" hangingPunct="0">
              <a:spcBef>
                <a:spcPct val="20000"/>
              </a:spcBef>
              <a:buFont typeface="Wingdings" pitchFamily="2" charset="2"/>
              <a:buChar char="n"/>
            </a:pPr>
            <a:endParaRPr lang="ja-JP" altLang="en-US" sz="3200" dirty="0"/>
          </a:p>
        </p:txBody>
      </p:sp>
      <p:sp>
        <p:nvSpPr>
          <p:cNvPr id="10249" name="Rectangle 9"/>
          <p:cNvSpPr>
            <a:spLocks noChangeArrowheads="1"/>
          </p:cNvSpPr>
          <p:nvPr/>
        </p:nvSpPr>
        <p:spPr bwMode="auto">
          <a:xfrm>
            <a:off x="215900" y="3766116"/>
            <a:ext cx="8928100" cy="576262"/>
          </a:xfrm>
          <a:prstGeom prst="rect">
            <a:avLst/>
          </a:prstGeom>
          <a:noFill/>
          <a:ln w="9525">
            <a:noFill/>
            <a:miter lim="800000"/>
            <a:headEnd/>
            <a:tailEnd/>
          </a:ln>
        </p:spPr>
        <p:txBody>
          <a:bodyPr lIns="0" tIns="0" rIns="0" bIns="0"/>
          <a:lstStyle/>
          <a:p>
            <a:pPr marL="342900" indent="-342900" eaLnBrk="0" hangingPunct="0">
              <a:spcBef>
                <a:spcPct val="20000"/>
              </a:spcBef>
              <a:buFont typeface="Wingdings" pitchFamily="2" charset="2"/>
              <a:buChar char="n"/>
            </a:pPr>
            <a:r>
              <a:rPr lang="ja-JP" altLang="en-US" sz="3200" dirty="0"/>
              <a:t>応力点</a:t>
            </a:r>
            <a:r>
              <a:rPr lang="en-US" altLang="ja-JP" sz="3200" i="1" dirty="0"/>
              <a:t>I</a:t>
            </a:r>
            <a:r>
              <a:rPr lang="en-US" altLang="ja-JP" sz="3200" dirty="0"/>
              <a:t> </a:t>
            </a:r>
            <a:r>
              <a:rPr lang="ja-JP" altLang="en-US" sz="3200" dirty="0"/>
              <a:t>の担当体積 </a:t>
            </a:r>
            <a:r>
              <a:rPr lang="en-US" altLang="ja-JP" sz="3200" i="1" baseline="30000" dirty="0"/>
              <a:t>I</a:t>
            </a:r>
            <a:r>
              <a:rPr lang="en-US" altLang="ja-JP" sz="3200" i="1" dirty="0"/>
              <a:t>V</a:t>
            </a:r>
            <a:r>
              <a:rPr lang="ja-JP" altLang="en-US" sz="3200" dirty="0"/>
              <a:t>の更新式</a:t>
            </a:r>
            <a:endParaRPr lang="en-US" altLang="ja-JP" sz="3200" dirty="0"/>
          </a:p>
        </p:txBody>
      </p:sp>
      <p:sp>
        <p:nvSpPr>
          <p:cNvPr id="10253" name="Text Box 13"/>
          <p:cNvSpPr txBox="1">
            <a:spLocks noChangeArrowheads="1"/>
          </p:cNvSpPr>
          <p:nvPr/>
        </p:nvSpPr>
        <p:spPr bwMode="auto">
          <a:xfrm>
            <a:off x="912813" y="5118666"/>
            <a:ext cx="6890028" cy="523220"/>
          </a:xfrm>
          <a:prstGeom prst="rect">
            <a:avLst/>
          </a:prstGeom>
          <a:noFill/>
          <a:ln w="9525">
            <a:noFill/>
            <a:miter lim="800000"/>
            <a:headEnd/>
            <a:tailEnd/>
          </a:ln>
          <a:effectLst/>
        </p:spPr>
        <p:txBody>
          <a:bodyPr wrap="none">
            <a:spAutoFit/>
          </a:bodyPr>
          <a:lstStyle/>
          <a:p>
            <a:r>
              <a:rPr lang="ja-JP" altLang="en-US" sz="2800" dirty="0"/>
              <a:t>　</a:t>
            </a:r>
            <a:r>
              <a:rPr lang="en-US" altLang="ja-JP" sz="2800" i="1" dirty="0" err="1"/>
              <a:t>V</a:t>
            </a:r>
            <a:r>
              <a:rPr lang="en-US" altLang="ja-JP" sz="2800" baseline="30000" dirty="0" err="1"/>
              <a:t>initial</a:t>
            </a:r>
            <a:r>
              <a:rPr lang="ja-JP" altLang="en-US" sz="2800" dirty="0"/>
              <a:t>：初期担当体積，</a:t>
            </a:r>
            <a:r>
              <a:rPr lang="en-US" altLang="ja-JP" sz="2800" b="1" i="1" dirty="0"/>
              <a:t>F</a:t>
            </a:r>
            <a:r>
              <a:rPr lang="ja-JP" altLang="en-US" sz="2800" dirty="0"/>
              <a:t>：変形勾配テンソル</a:t>
            </a:r>
          </a:p>
        </p:txBody>
      </p:sp>
      <p:sp>
        <p:nvSpPr>
          <p:cNvPr id="10254" name="Text Box 14"/>
          <p:cNvSpPr txBox="1">
            <a:spLocks noChangeArrowheads="1"/>
          </p:cNvSpPr>
          <p:nvPr/>
        </p:nvSpPr>
        <p:spPr bwMode="auto">
          <a:xfrm>
            <a:off x="619125" y="2545171"/>
            <a:ext cx="7752443" cy="523220"/>
          </a:xfrm>
          <a:prstGeom prst="rect">
            <a:avLst/>
          </a:prstGeom>
          <a:noFill/>
          <a:ln w="9525">
            <a:noFill/>
            <a:miter lim="800000"/>
            <a:headEnd/>
            <a:tailEnd/>
          </a:ln>
          <a:effectLst/>
        </p:spPr>
        <p:txBody>
          <a:bodyPr wrap="none">
            <a:spAutoFit/>
          </a:bodyPr>
          <a:lstStyle/>
          <a:p>
            <a:pPr eaLnBrk="0" hangingPunct="0">
              <a:spcBef>
                <a:spcPct val="20000"/>
              </a:spcBef>
              <a:buFont typeface="Wingdings" pitchFamily="2" charset="2"/>
              <a:buNone/>
            </a:pPr>
            <a:r>
              <a:rPr lang="en-US" altLang="ja-JP" sz="2800" b="1" i="1" dirty="0"/>
              <a:t>x</a:t>
            </a:r>
            <a:r>
              <a:rPr lang="en-US" altLang="ja-JP" sz="2800" dirty="0"/>
              <a:t>: </a:t>
            </a:r>
            <a:r>
              <a:rPr lang="ja-JP" altLang="en-US" sz="2800" dirty="0"/>
              <a:t>現在位置</a:t>
            </a:r>
            <a:r>
              <a:rPr lang="en-US" altLang="ja-JP" sz="2800" dirty="0"/>
              <a:t>, </a:t>
            </a:r>
            <a:r>
              <a:rPr lang="en-US" altLang="ja-JP" sz="2800" dirty="0">
                <a:effectLst>
                  <a:outerShdw blurRad="38100" dist="38100" dir="2700000" algn="tl">
                    <a:srgbClr val="C0C0C0"/>
                  </a:outerShdw>
                </a:effectLst>
              </a:rPr>
              <a:t>S</a:t>
            </a:r>
            <a:r>
              <a:rPr lang="en-US" altLang="ja-JP" sz="2800" dirty="0"/>
              <a:t>: </a:t>
            </a:r>
            <a:r>
              <a:rPr lang="ja-JP" altLang="en-US" sz="2800" dirty="0"/>
              <a:t>サポート内節点集合</a:t>
            </a:r>
            <a:r>
              <a:rPr lang="en-US" altLang="ja-JP" sz="2800" dirty="0"/>
              <a:t>, </a:t>
            </a:r>
            <a:r>
              <a:rPr lang="en-US" altLang="ja-JP" sz="2800" i="1" dirty="0">
                <a:latin typeface="Symbol" pitchFamily="18" charset="2"/>
              </a:rPr>
              <a:t>f</a:t>
            </a:r>
            <a:r>
              <a:rPr lang="en-US" altLang="ja-JP" sz="2800" dirty="0"/>
              <a:t>: </a:t>
            </a:r>
            <a:r>
              <a:rPr lang="ja-JP" altLang="en-US" sz="2800" dirty="0"/>
              <a:t>形状関数</a:t>
            </a:r>
            <a:endParaRPr lang="en-US" altLang="ja-JP" sz="2800" dirty="0"/>
          </a:p>
        </p:txBody>
      </p:sp>
      <p:pic>
        <p:nvPicPr>
          <p:cNvPr id="10256" name="Picture 16" descr="location_update"/>
          <p:cNvPicPr>
            <a:picLocks noChangeAspect="1" noChangeArrowheads="1"/>
          </p:cNvPicPr>
          <p:nvPr/>
        </p:nvPicPr>
        <p:blipFill>
          <a:blip r:embed="rId3" cstate="print"/>
          <a:srcRect/>
          <a:stretch>
            <a:fillRect/>
          </a:stretch>
        </p:blipFill>
        <p:spPr bwMode="auto">
          <a:xfrm>
            <a:off x="1511300" y="1438008"/>
            <a:ext cx="6143625" cy="914400"/>
          </a:xfrm>
          <a:prstGeom prst="rect">
            <a:avLst/>
          </a:prstGeom>
          <a:noFill/>
        </p:spPr>
      </p:pic>
      <p:pic>
        <p:nvPicPr>
          <p:cNvPr id="10257" name="Picture 17" descr="volume_update"/>
          <p:cNvPicPr>
            <a:picLocks noChangeAspect="1" noChangeArrowheads="1"/>
          </p:cNvPicPr>
          <p:nvPr/>
        </p:nvPicPr>
        <p:blipFill>
          <a:blip r:embed="rId4" cstate="print"/>
          <a:srcRect/>
          <a:stretch>
            <a:fillRect/>
          </a:stretch>
        </p:blipFill>
        <p:spPr bwMode="auto">
          <a:xfrm>
            <a:off x="2108200" y="4481080"/>
            <a:ext cx="4886325" cy="457200"/>
          </a:xfrm>
          <a:prstGeom prst="rect">
            <a:avLst/>
          </a:prstGeom>
          <a:noFill/>
        </p:spPr>
      </p:pic>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Tree>
    <p:extLst>
      <p:ext uri="{BB962C8B-B14F-4D97-AF65-F5344CB8AC3E}">
        <p14:creationId xmlns:p14="http://schemas.microsoft.com/office/powerpoint/2010/main" val="155641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150" y="984309"/>
            <a:ext cx="2543846" cy="4919966"/>
          </a:xfrm>
          <a:prstGeom prst="rect">
            <a:avLst/>
          </a:prstGeom>
        </p:spPr>
      </p:pic>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623888"/>
            <a:ext cx="4896160" cy="5757862"/>
          </a:xfrm>
        </p:spPr>
        <p:txBody>
          <a:bodyPr/>
          <a:lstStyle/>
          <a:p>
            <a:r>
              <a:rPr lang="ja-JP" altLang="en-US" dirty="0"/>
              <a:t>静的，平面歪み</a:t>
            </a:r>
            <a:endParaRPr lang="en-US" altLang="ja-JP" dirty="0"/>
          </a:p>
          <a:p>
            <a:r>
              <a:rPr lang="en-US" altLang="ja-JP" dirty="0"/>
              <a:t>0.5</a:t>
            </a:r>
            <a:r>
              <a:rPr kumimoji="1" lang="en-US" altLang="ja-JP" dirty="0"/>
              <a:t>m×1m</a:t>
            </a:r>
            <a:r>
              <a:rPr kumimoji="1" lang="ja-JP" altLang="en-US" dirty="0"/>
              <a:t>の矩形領域</a:t>
            </a:r>
            <a:endParaRPr kumimoji="1" lang="en-US" altLang="ja-JP" dirty="0"/>
          </a:p>
          <a:p>
            <a:r>
              <a:rPr kumimoji="1" lang="ja-JP" altLang="en-US" dirty="0"/>
              <a:t>ヤング率：</a:t>
            </a:r>
            <a:r>
              <a:rPr lang="en-US" altLang="ja-JP" dirty="0"/>
              <a:t>1GPa</a:t>
            </a:r>
            <a:br>
              <a:rPr lang="en-US" altLang="ja-JP" dirty="0"/>
            </a:br>
            <a:r>
              <a:rPr lang="ja-JP" altLang="en-US" dirty="0"/>
              <a:t>ポアソン比：</a:t>
            </a:r>
            <a:r>
              <a:rPr lang="en-US" altLang="ja-JP" dirty="0"/>
              <a:t>0.49</a:t>
            </a:r>
          </a:p>
          <a:p>
            <a:r>
              <a:rPr lang="ja-JP" altLang="en-US" dirty="0"/>
              <a:t>左辺を左右拘束</a:t>
            </a:r>
            <a:endParaRPr lang="en-US" altLang="ja-JP" dirty="0"/>
          </a:p>
          <a:p>
            <a:r>
              <a:rPr lang="ja-JP" altLang="en-US" dirty="0"/>
              <a:t>下辺を上下拘束</a:t>
            </a:r>
            <a:endParaRPr lang="en-US" altLang="ja-JP" dirty="0"/>
          </a:p>
          <a:p>
            <a:r>
              <a:rPr lang="ja-JP" altLang="en-US" dirty="0"/>
              <a:t>上辺を左右拘束と同時に下方向に</a:t>
            </a:r>
            <a:r>
              <a:rPr lang="en-US" altLang="ja-JP" dirty="0"/>
              <a:t>0.5m</a:t>
            </a:r>
            <a:r>
              <a:rPr lang="ja-JP" altLang="en-US" dirty="0"/>
              <a:t>の強制変位</a:t>
            </a:r>
            <a:endParaRPr lang="en-US" altLang="ja-JP" dirty="0"/>
          </a:p>
          <a:p>
            <a:r>
              <a:rPr lang="ja-JP" altLang="en-US" dirty="0"/>
              <a:t>同じ初期メッシュの</a:t>
            </a:r>
            <a:r>
              <a:rPr lang="en-US" altLang="ja-JP" dirty="0"/>
              <a:t>FEM</a:t>
            </a:r>
            <a:r>
              <a:rPr lang="ja-JP" altLang="en-US" dirty="0"/>
              <a:t>（三角形一次要素）と比較</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grpSp>
        <p:nvGrpSpPr>
          <p:cNvPr id="9" name="グループ化 8"/>
          <p:cNvGrpSpPr/>
          <p:nvPr/>
        </p:nvGrpSpPr>
        <p:grpSpPr>
          <a:xfrm>
            <a:off x="6957265" y="5881772"/>
            <a:ext cx="450050" cy="495055"/>
            <a:chOff x="7632340" y="5679250"/>
            <a:chExt cx="450050" cy="495055"/>
          </a:xfrm>
        </p:grpSpPr>
        <p:sp>
          <p:nvSpPr>
            <p:cNvPr id="6" name="二等辺三角形 5"/>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rot="5400000">
            <a:off x="5473775" y="3196765"/>
            <a:ext cx="450050" cy="495055"/>
            <a:chOff x="7632340" y="5679250"/>
            <a:chExt cx="450050" cy="495055"/>
          </a:xfrm>
        </p:grpSpPr>
        <p:sp>
          <p:nvSpPr>
            <p:cNvPr id="11" name="二等辺三角形 10"/>
            <p:cNvSpPr/>
            <p:nvPr/>
          </p:nvSpPr>
          <p:spPr>
            <a:xfrm>
              <a:off x="7632340" y="5679250"/>
              <a:ext cx="450050" cy="315035"/>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63234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902370" y="5994285"/>
              <a:ext cx="180020" cy="18002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コネクタ 15"/>
          <p:cNvCxnSpPr/>
          <p:nvPr/>
        </p:nvCxnSpPr>
        <p:spPr>
          <a:xfrm>
            <a:off x="5946328" y="984309"/>
            <a:ext cx="2519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942328" y="614977"/>
            <a:ext cx="2569934" cy="369332"/>
          </a:xfrm>
          <a:prstGeom prst="rect">
            <a:avLst/>
          </a:prstGeom>
          <a:noFill/>
        </p:spPr>
        <p:txBody>
          <a:bodyPr wrap="none" rtlCol="0">
            <a:spAutoFit/>
          </a:bodyPr>
          <a:lstStyle/>
          <a:p>
            <a:r>
              <a:rPr kumimoji="1" lang="en-US" altLang="ja-JP" dirty="0">
                <a:solidFill>
                  <a:srgbClr val="FF0000"/>
                </a:solidFill>
              </a:rPr>
              <a:t>Enforced</a:t>
            </a:r>
            <a:r>
              <a:rPr lang="ja-JP" altLang="en-US" dirty="0">
                <a:solidFill>
                  <a:srgbClr val="FF0000"/>
                </a:solidFill>
              </a:rPr>
              <a:t> </a:t>
            </a:r>
            <a:r>
              <a:rPr kumimoji="1" lang="en-US" altLang="ja-JP" dirty="0">
                <a:solidFill>
                  <a:srgbClr val="FF0000"/>
                </a:solidFill>
              </a:rPr>
              <a:t>Displacement</a:t>
            </a:r>
            <a:endParaRPr kumimoji="1" lang="ja-JP" altLang="en-US" dirty="0">
              <a:solidFill>
                <a:srgbClr val="FF0000"/>
              </a:solidFill>
            </a:endParaRPr>
          </a:p>
        </p:txBody>
      </p:sp>
      <p:cxnSp>
        <p:nvCxnSpPr>
          <p:cNvPr id="24" name="直線矢印コネクタ 23"/>
          <p:cNvCxnSpPr/>
          <p:nvPr/>
        </p:nvCxnSpPr>
        <p:spPr>
          <a:xfrm>
            <a:off x="8577445" y="998730"/>
            <a:ext cx="0" cy="4883042"/>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8577445" y="3255585"/>
            <a:ext cx="505267" cy="369332"/>
          </a:xfrm>
          <a:prstGeom prst="rect">
            <a:avLst/>
          </a:prstGeom>
          <a:noFill/>
        </p:spPr>
        <p:txBody>
          <a:bodyPr wrap="none" rtlCol="0">
            <a:spAutoFit/>
          </a:bodyPr>
          <a:lstStyle/>
          <a:p>
            <a:r>
              <a:rPr kumimoji="1" lang="en-US" altLang="ja-JP" dirty="0"/>
              <a:t>1m</a:t>
            </a:r>
            <a:endParaRPr kumimoji="1" lang="ja-JP" altLang="en-US" dirty="0"/>
          </a:p>
        </p:txBody>
      </p:sp>
      <p:sp>
        <p:nvSpPr>
          <p:cNvPr id="14" name="上矢印 13"/>
          <p:cNvSpPr/>
          <p:nvPr/>
        </p:nvSpPr>
        <p:spPr>
          <a:xfrm flipV="1">
            <a:off x="6822250" y="998730"/>
            <a:ext cx="810090" cy="1620180"/>
          </a:xfrm>
          <a:prstGeom prst="upArrow">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a:off x="5946328" y="5994285"/>
            <a:ext cx="2451097" cy="0"/>
          </a:xfrm>
          <a:prstGeom prst="straightConnector1">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147175" y="6007495"/>
            <a:ext cx="697627" cy="369332"/>
          </a:xfrm>
          <a:prstGeom prst="rect">
            <a:avLst/>
          </a:prstGeom>
          <a:noFill/>
        </p:spPr>
        <p:txBody>
          <a:bodyPr wrap="none" rtlCol="0">
            <a:spAutoFit/>
          </a:bodyPr>
          <a:lstStyle/>
          <a:p>
            <a:r>
              <a:rPr lang="en-US" altLang="ja-JP" dirty="0"/>
              <a:t>0.5</a:t>
            </a:r>
            <a:r>
              <a:rPr kumimoji="1" lang="en-US" altLang="ja-JP" dirty="0"/>
              <a:t>m</a:t>
            </a:r>
            <a:endParaRPr kumimoji="1" lang="ja-JP" altLang="en-US" dirty="0"/>
          </a:p>
        </p:txBody>
      </p:sp>
    </p:spTree>
    <p:extLst>
      <p:ext uri="{BB962C8B-B14F-4D97-AF65-F5344CB8AC3E}">
        <p14:creationId xmlns:p14="http://schemas.microsoft.com/office/powerpoint/2010/main" val="158735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解析例：押込解析</a:t>
            </a:r>
          </a:p>
        </p:txBody>
      </p:sp>
      <p:sp>
        <p:nvSpPr>
          <p:cNvPr id="3" name="コンテンツ プレースホルダー 2"/>
          <p:cNvSpPr>
            <a:spLocks noGrp="1"/>
          </p:cNvSpPr>
          <p:nvPr>
            <p:ph idx="1"/>
          </p:nvPr>
        </p:nvSpPr>
        <p:spPr>
          <a:xfrm>
            <a:off x="215900" y="5769260"/>
            <a:ext cx="8928100" cy="612490"/>
          </a:xfrm>
        </p:spPr>
        <p:txBody>
          <a:bodyPr/>
          <a:lstStyle/>
          <a:p>
            <a:pPr marL="0" indent="0">
              <a:buNone/>
            </a:pPr>
            <a:r>
              <a:rPr lang="ja-JP" altLang="en-US" dirty="0"/>
              <a:t>　　　　　提案手法　　　　　　　</a:t>
            </a:r>
            <a:r>
              <a:rPr lang="en-US" altLang="ja-JP" dirty="0"/>
              <a:t>ABAQUS/Standard</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7" name="elastic_barrel-efgmet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84" y="998730"/>
            <a:ext cx="4511416" cy="4477998"/>
          </a:xfrm>
          <a:prstGeom prst="rect">
            <a:avLst/>
          </a:prstGeom>
        </p:spPr>
      </p:pic>
      <p:pic>
        <p:nvPicPr>
          <p:cNvPr id="8" name="elastic_barrel-abaqus.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05176" y="1069795"/>
            <a:ext cx="4087304" cy="4384430"/>
          </a:xfrm>
          <a:prstGeom prst="rect">
            <a:avLst/>
          </a:prstGeom>
        </p:spPr>
      </p:pic>
    </p:spTree>
    <p:extLst>
      <p:ext uri="{BB962C8B-B14F-4D97-AF65-F5344CB8AC3E}">
        <p14:creationId xmlns:p14="http://schemas.microsoft.com/office/powerpoint/2010/main" val="33746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0" fill="hold"/>
                                        <p:tgtEl>
                                          <p:spTgt spid="7"/>
                                        </p:tgtEl>
                                      </p:cBhvr>
                                    </p:cmd>
                                  </p:childTnLst>
                                </p:cTn>
                              </p:par>
                            </p:childTnLst>
                          </p:cTn>
                        </p:par>
                        <p:par>
                          <p:cTn id="7" fill="hold">
                            <p:stCondLst>
                              <p:cond delay="2650"/>
                            </p:stCondLst>
                            <p:childTnLst>
                              <p:par>
                                <p:cTn id="8" presetID="1" presetClass="mediacall" presetSubtype="0" fill="hold" nodeType="afterEffect">
                                  <p:stCondLst>
                                    <p:cond delay="0"/>
                                  </p:stCondLst>
                                  <p:childTnLst>
                                    <p:cmd type="call" cmd="playFrom(0.0)">
                                      <p:cBhvr>
                                        <p:cTn id="9" dur="1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解析例：押込解析</a:t>
            </a:r>
            <a:endParaRPr kumimoji="1" lang="ja-JP" altLang="en-US" dirty="0"/>
          </a:p>
        </p:txBody>
      </p:sp>
      <p:sp>
        <p:nvSpPr>
          <p:cNvPr id="3" name="コンテンツ プレースホルダー 2"/>
          <p:cNvSpPr>
            <a:spLocks noGrp="1"/>
          </p:cNvSpPr>
          <p:nvPr>
            <p:ph idx="1"/>
          </p:nvPr>
        </p:nvSpPr>
        <p:spPr>
          <a:xfrm>
            <a:off x="215900" y="5240134"/>
            <a:ext cx="8928100" cy="1141615"/>
          </a:xfrm>
        </p:spPr>
        <p:txBody>
          <a:bodyPr/>
          <a:lstStyle/>
          <a:p>
            <a:r>
              <a:rPr lang="ja-JP" altLang="en-US" dirty="0"/>
              <a:t>右下角の節点の</a:t>
            </a:r>
            <a:r>
              <a:rPr lang="en-US" altLang="ja-JP" dirty="0"/>
              <a:t>x</a:t>
            </a:r>
            <a:r>
              <a:rPr lang="ja-JP" altLang="en-US" dirty="0"/>
              <a:t>方向変位を比較</a:t>
            </a:r>
            <a:endParaRPr lang="en-US" altLang="ja-JP" dirty="0"/>
          </a:p>
          <a:p>
            <a:r>
              <a:rPr lang="en-US" altLang="ja-JP" dirty="0"/>
              <a:t>ABAQUS/Standard</a:t>
            </a:r>
            <a:r>
              <a:rPr lang="ja-JP" altLang="en-US" dirty="0"/>
              <a:t>が止まる直前まで</a:t>
            </a:r>
            <a:r>
              <a:rPr lang="ja-JP" altLang="en-US" dirty="0">
                <a:solidFill>
                  <a:srgbClr val="FF0000"/>
                </a:solidFill>
              </a:rPr>
              <a:t>ほぼ一致</a:t>
            </a:r>
            <a:endParaRPr lang="en-US" altLang="ja-JP" dirty="0">
              <a:solidFill>
                <a:srgbClr val="FF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45" y="638690"/>
            <a:ext cx="7362310" cy="4601444"/>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345" y="1709420"/>
            <a:ext cx="1271923" cy="2459983"/>
          </a:xfrm>
          <a:prstGeom prst="rect">
            <a:avLst/>
          </a:prstGeom>
        </p:spPr>
      </p:pic>
      <p:sp>
        <p:nvSpPr>
          <p:cNvPr id="7" name="円/楕円 6"/>
          <p:cNvSpPr/>
          <p:nvPr/>
        </p:nvSpPr>
        <p:spPr>
          <a:xfrm>
            <a:off x="8847475" y="4059070"/>
            <a:ext cx="180020" cy="180020"/>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56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浮動応力点積分メッシュフリー法の概要</a:t>
            </a:r>
            <a:endParaRPr kumimoji="1" lang="ja-JP" altLang="en-US" dirty="0"/>
          </a:p>
        </p:txBody>
      </p:sp>
      <p:sp>
        <p:nvSpPr>
          <p:cNvPr id="3" name="コンテンツ プレースホルダー 2"/>
          <p:cNvSpPr>
            <a:spLocks noGrp="1"/>
          </p:cNvSpPr>
          <p:nvPr>
            <p:ph idx="1"/>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dirty="0">
                <a:solidFill>
                  <a:srgbClr val="FF0000"/>
                </a:solidFill>
              </a:rPr>
              <a:t>初期形状を非構造格子</a:t>
            </a:r>
            <a:r>
              <a:rPr lang="ja-JP" altLang="en-US" dirty="0"/>
              <a:t>で空間離散化</a:t>
            </a:r>
            <a:endParaRPr lang="en-US" altLang="ja-JP" dirty="0"/>
          </a:p>
          <a:p>
            <a:r>
              <a:rPr lang="ja-JP" altLang="en-US" dirty="0"/>
              <a:t>形状関数とその勾配の計算には</a:t>
            </a:r>
            <a:r>
              <a:rPr lang="en-US" altLang="ja-JP" dirty="0">
                <a:solidFill>
                  <a:srgbClr val="FF0000"/>
                </a:solidFill>
              </a:rPr>
              <a:t>MLS</a:t>
            </a:r>
            <a:r>
              <a:rPr lang="ja-JP" altLang="en-US" dirty="0"/>
              <a:t>を使用</a:t>
            </a:r>
            <a:endParaRPr lang="en-US" altLang="ja-JP" dirty="0"/>
          </a:p>
          <a:p>
            <a:r>
              <a:rPr lang="ja-JP" altLang="en-US" dirty="0"/>
              <a:t>領域積分は</a:t>
            </a:r>
            <a:r>
              <a:rPr lang="ja-JP" altLang="en-US" dirty="0">
                <a:solidFill>
                  <a:srgbClr val="FF0000"/>
                </a:solidFill>
              </a:rPr>
              <a:t>応力点ベース</a:t>
            </a:r>
            <a:r>
              <a:rPr lang="ja-JP" altLang="en-US" sz="2400" dirty="0">
                <a:solidFill>
                  <a:srgbClr val="000000"/>
                </a:solidFill>
              </a:rPr>
              <a:t>（</a:t>
            </a:r>
            <a:r>
              <a:rPr lang="en-US" altLang="ja-JP" sz="2400" dirty="0">
                <a:solidFill>
                  <a:srgbClr val="000000"/>
                </a:solidFill>
              </a:rPr>
              <a:t>FEM</a:t>
            </a:r>
            <a:r>
              <a:rPr lang="ja-JP" altLang="en-US" sz="2400" dirty="0">
                <a:solidFill>
                  <a:srgbClr val="000000"/>
                </a:solidFill>
              </a:rPr>
              <a:t>の三角形１次要素と類似）</a:t>
            </a:r>
            <a:endParaRPr lang="en-US" altLang="ja-JP" sz="2400" dirty="0">
              <a:solidFill>
                <a:srgbClr val="000000"/>
              </a:solidFill>
            </a:endParaRPr>
          </a:p>
          <a:p>
            <a:r>
              <a:rPr lang="ja-JP" altLang="en-US" dirty="0">
                <a:solidFill>
                  <a:srgbClr val="FF0000"/>
                </a:solidFill>
              </a:rPr>
              <a:t>積分補正</a:t>
            </a:r>
            <a:r>
              <a:rPr lang="ja-JP" altLang="en-US" dirty="0">
                <a:solidFill>
                  <a:srgbClr val="000000"/>
                </a:solidFill>
              </a:rPr>
              <a:t>によりパッチテストを通過</a:t>
            </a:r>
            <a:endParaRPr lang="en-US" altLang="ja-JP" dirty="0">
              <a:solidFill>
                <a:srgbClr val="0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90" y="593685"/>
            <a:ext cx="6743700" cy="3848100"/>
          </a:xfrm>
          <a:prstGeom prst="rect">
            <a:avLst/>
          </a:prstGeom>
        </p:spPr>
      </p:pic>
    </p:spTree>
    <p:extLst>
      <p:ext uri="{BB962C8B-B14F-4D97-AF65-F5344CB8AC3E}">
        <p14:creationId xmlns:p14="http://schemas.microsoft.com/office/powerpoint/2010/main" val="3843443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旧定式化の問題点</a:t>
            </a:r>
            <a:endParaRPr kumimoji="1" lang="ja-JP" altLang="en-US" dirty="0"/>
          </a:p>
        </p:txBody>
      </p:sp>
      <p:sp>
        <p:nvSpPr>
          <p:cNvPr id="3" name="コンテンツ プレースホルダー 2"/>
          <p:cNvSpPr>
            <a:spLocks noGrp="1"/>
          </p:cNvSpPr>
          <p:nvPr>
            <p:ph idx="1"/>
          </p:nvPr>
        </p:nvSpPr>
        <p:spPr>
          <a:xfrm>
            <a:off x="215900" y="623888"/>
            <a:ext cx="8928100" cy="5757862"/>
          </a:xfrm>
        </p:spPr>
        <p:txBody>
          <a:bodyPr/>
          <a:lstStyle/>
          <a:p>
            <a:pPr marL="0" indent="0">
              <a:buNone/>
            </a:pPr>
            <a:r>
              <a:rPr lang="en-US" altLang="ja-JP" dirty="0"/>
              <a:t>【</a:t>
            </a:r>
            <a:r>
              <a:rPr lang="ja-JP" altLang="en-US" dirty="0"/>
              <a:t>根本的な問題</a:t>
            </a:r>
            <a:r>
              <a:rPr lang="en-US" altLang="ja-JP" dirty="0"/>
              <a:t>】</a:t>
            </a:r>
          </a:p>
          <a:p>
            <a:r>
              <a:rPr lang="en-US" altLang="ja-JP" dirty="0"/>
              <a:t>MLS</a:t>
            </a:r>
            <a:r>
              <a:rPr lang="ja-JP" altLang="en-US" dirty="0"/>
              <a:t>を</a:t>
            </a:r>
            <a:r>
              <a:rPr lang="en-US" altLang="ja-JP" dirty="0"/>
              <a:t>Updated Lagrange</a:t>
            </a:r>
            <a:r>
              <a:rPr lang="ja-JP" altLang="en-US" dirty="0"/>
              <a:t>で使用</a:t>
            </a:r>
            <a:endParaRPr lang="en-US" altLang="ja-JP" dirty="0"/>
          </a:p>
          <a:p>
            <a:pPr marL="0" indent="0">
              <a:buNone/>
            </a:pPr>
            <a:r>
              <a:rPr lang="ja-JP" altLang="en-US" dirty="0"/>
              <a:t>⇒節点の手のつなぎが時々刻々変化する</a:t>
            </a:r>
            <a:endParaRPr lang="en-US" altLang="ja-JP" dirty="0"/>
          </a:p>
          <a:p>
            <a:pPr marL="0" indent="0">
              <a:buNone/>
            </a:pPr>
            <a:r>
              <a:rPr lang="ja-JP" altLang="en-US" dirty="0">
                <a:solidFill>
                  <a:srgbClr val="000000"/>
                </a:solidFill>
              </a:rPr>
              <a:t>⇒通常の</a:t>
            </a:r>
            <a:r>
              <a:rPr lang="en-US" altLang="ja-JP" dirty="0">
                <a:solidFill>
                  <a:srgbClr val="000000"/>
                </a:solidFill>
              </a:rPr>
              <a:t>(FEM</a:t>
            </a:r>
            <a:r>
              <a:rPr lang="ja-JP" altLang="en-US" dirty="0">
                <a:solidFill>
                  <a:srgbClr val="000000"/>
                </a:solidFill>
              </a:rPr>
              <a:t>同様の</a:t>
            </a:r>
            <a:r>
              <a:rPr lang="en-US" altLang="ja-JP" dirty="0">
                <a:solidFill>
                  <a:srgbClr val="000000"/>
                </a:solidFill>
              </a:rPr>
              <a:t>)</a:t>
            </a:r>
            <a:r>
              <a:rPr lang="ja-JP" altLang="en-US" dirty="0">
                <a:solidFill>
                  <a:srgbClr val="000000"/>
                </a:solidFill>
              </a:rPr>
              <a:t>計算方法を用いると，</a:t>
            </a:r>
            <a:br>
              <a:rPr lang="en-US" altLang="ja-JP" dirty="0">
                <a:solidFill>
                  <a:srgbClr val="000000"/>
                </a:solidFill>
              </a:rPr>
            </a:br>
            <a:r>
              <a:rPr lang="ja-JP" altLang="en-US" dirty="0">
                <a:solidFill>
                  <a:srgbClr val="000000"/>
                </a:solidFill>
              </a:rPr>
              <a:t>　　</a:t>
            </a:r>
            <a:r>
              <a:rPr lang="ja-JP" altLang="en-US" dirty="0">
                <a:solidFill>
                  <a:srgbClr val="FF0000"/>
                </a:solidFill>
              </a:rPr>
              <a:t>節点内力ベクトルの時間的連続性が保たれない</a:t>
            </a:r>
            <a:endParaRPr lang="en-US" altLang="ja-JP" dirty="0">
              <a:solidFill>
                <a:srgbClr val="FF0000"/>
              </a:solidFill>
            </a:endParaRPr>
          </a:p>
          <a:p>
            <a:pPr marL="0" indent="0">
              <a:buNone/>
            </a:pPr>
            <a:r>
              <a:rPr lang="ja-JP" altLang="en-US" sz="2800" dirty="0">
                <a:solidFill>
                  <a:srgbClr val="000000"/>
                </a:solidFill>
              </a:rPr>
              <a:t>＜参考＞２要素</a:t>
            </a:r>
            <a:r>
              <a:rPr lang="en-US" altLang="ja-JP" sz="2800" dirty="0">
                <a:solidFill>
                  <a:srgbClr val="000000"/>
                </a:solidFill>
              </a:rPr>
              <a:t>FEM</a:t>
            </a:r>
            <a:r>
              <a:rPr lang="ja-JP" altLang="en-US" sz="2800" dirty="0">
                <a:solidFill>
                  <a:srgbClr val="000000"/>
                </a:solidFill>
              </a:rPr>
              <a:t>を例にした簡便な説明</a:t>
            </a:r>
            <a:endParaRPr lang="en-US" altLang="ja-JP" sz="2800" dirty="0">
              <a:solidFill>
                <a:srgbClr val="000000"/>
              </a:solidFill>
            </a:endParaRPr>
          </a:p>
          <a:p>
            <a:pPr marL="0" indent="0">
              <a:buNone/>
            </a:pPr>
            <a:endParaRPr kumimoji="1" lang="ja-JP" altLang="en-US" dirty="0"/>
          </a:p>
        </p:txBody>
      </p:sp>
      <p:sp>
        <p:nvSpPr>
          <p:cNvPr id="4" name="スライド番号プレースホルダー 3"/>
          <p:cNvSpPr>
            <a:spLocks noGrp="1"/>
          </p:cNvSpPr>
          <p:nvPr>
            <p:ph type="sldNum" sz="quarter" idx="4"/>
          </p:nvPr>
        </p:nvSpPr>
        <p:spPr>
          <a:xfrm>
            <a:off x="4031940" y="6624355"/>
            <a:ext cx="1054894" cy="196968"/>
          </a:xfrm>
        </p:spPr>
        <p:txBody>
          <a:bodyPr/>
          <a:lstStyle/>
          <a:p>
            <a:r>
              <a:rPr lang="en-US" altLang="ja-JP" dirty="0"/>
              <a:t>P. </a:t>
            </a:r>
            <a:fld id="{F8FDF831-B0A3-4B44-A20D-7581D5587101}" type="slidenum">
              <a:rPr lang="ja-JP" altLang="en-US" smtClean="0"/>
              <a:pPr/>
              <a:t>8</a:t>
            </a:fld>
            <a:endParaRPr lang="ja-JP" altLang="en-US" dirty="0"/>
          </a:p>
        </p:txBody>
      </p:sp>
      <p:grpSp>
        <p:nvGrpSpPr>
          <p:cNvPr id="71" name="グループ化 70"/>
          <p:cNvGrpSpPr/>
          <p:nvPr/>
        </p:nvGrpSpPr>
        <p:grpSpPr>
          <a:xfrm>
            <a:off x="384181" y="3924055"/>
            <a:ext cx="1851287" cy="2041885"/>
            <a:chOff x="384181" y="3924055"/>
            <a:chExt cx="1851287" cy="2041885"/>
          </a:xfrm>
        </p:grpSpPr>
        <p:grpSp>
          <p:nvGrpSpPr>
            <p:cNvPr id="12" name="グループ化 11"/>
            <p:cNvGrpSpPr/>
            <p:nvPr/>
          </p:nvGrpSpPr>
          <p:grpSpPr>
            <a:xfrm>
              <a:off x="615286" y="4126578"/>
              <a:ext cx="1620182" cy="1620181"/>
              <a:chOff x="701570" y="4554125"/>
              <a:chExt cx="1485165" cy="1395155"/>
            </a:xfrm>
          </p:grpSpPr>
          <p:sp>
            <p:nvSpPr>
              <p:cNvPr id="8" name="正方形/長方形 7"/>
              <p:cNvSpPr/>
              <p:nvPr/>
            </p:nvSpPr>
            <p:spPr>
              <a:xfrm>
                <a:off x="701570" y="4554125"/>
                <a:ext cx="1485165" cy="139515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701570" y="4554125"/>
                <a:ext cx="1485165" cy="13951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二等辺三角形 35"/>
            <p:cNvSpPr/>
            <p:nvPr/>
          </p:nvSpPr>
          <p:spPr>
            <a:xfrm rot="5400000">
              <a:off x="376404" y="4024763"/>
              <a:ext cx="258581" cy="219183"/>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rot="10800000">
              <a:off x="493772" y="3924055"/>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5400000">
              <a:off x="364482" y="5637167"/>
              <a:ext cx="258581" cy="219183"/>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p:cNvSpPr/>
            <p:nvPr/>
          </p:nvSpPr>
          <p:spPr>
            <a:xfrm>
              <a:off x="493772" y="5746758"/>
              <a:ext cx="258581" cy="219182"/>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p:cNvGrpSpPr>
            <a:grpSpLocks/>
          </p:cNvGrpSpPr>
          <p:nvPr/>
        </p:nvGrpSpPr>
        <p:grpSpPr>
          <a:xfrm>
            <a:off x="3216639" y="3929070"/>
            <a:ext cx="2300466" cy="2065215"/>
            <a:chOff x="3006037" y="3996783"/>
            <a:chExt cx="2556073" cy="2294683"/>
          </a:xfrm>
        </p:grpSpPr>
        <p:sp>
          <p:nvSpPr>
            <p:cNvPr id="7" name="フリーフォーム 6"/>
            <p:cNvSpPr/>
            <p:nvPr/>
          </p:nvSpPr>
          <p:spPr>
            <a:xfrm>
              <a:off x="3262713"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 name="直線コネクタ 13"/>
            <p:cNvCxnSpPr>
              <a:stCxn id="7" idx="0"/>
              <a:endCxn id="7" idx="2"/>
            </p:cNvCxnSpPr>
            <p:nvPr/>
          </p:nvCxnSpPr>
          <p:spPr>
            <a:xfrm>
              <a:off x="3262713" y="4239090"/>
              <a:ext cx="1674687" cy="1900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二等辺三角形 41"/>
            <p:cNvSpPr/>
            <p:nvPr/>
          </p:nvSpPr>
          <p:spPr>
            <a:xfrm rot="5400000">
              <a:off x="2984149"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rot="10800000">
              <a:off x="3114558"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rot="5400000">
              <a:off x="3015907" y="592616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p:cNvSpPr/>
            <p:nvPr/>
          </p:nvSpPr>
          <p:spPr>
            <a:xfrm>
              <a:off x="3159563" y="6047930"/>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p:cNvCxnSpPr/>
            <p:nvPr/>
          </p:nvCxnSpPr>
          <p:spPr>
            <a:xfrm>
              <a:off x="5116202" y="4554125"/>
              <a:ext cx="445908" cy="405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a:grpSpLocks noChangeAspect="1"/>
          </p:cNvGrpSpPr>
          <p:nvPr/>
        </p:nvGrpSpPr>
        <p:grpSpPr>
          <a:xfrm>
            <a:off x="6457000" y="3924055"/>
            <a:ext cx="2300465" cy="2081283"/>
            <a:chOff x="5751342" y="3996783"/>
            <a:chExt cx="2556073" cy="2312537"/>
          </a:xfrm>
        </p:grpSpPr>
        <p:sp>
          <p:nvSpPr>
            <p:cNvPr id="47" name="フリーフォーム 46"/>
            <p:cNvSpPr/>
            <p:nvPr/>
          </p:nvSpPr>
          <p:spPr>
            <a:xfrm>
              <a:off x="6008018" y="4239090"/>
              <a:ext cx="1849347" cy="1900719"/>
            </a:xfrm>
            <a:custGeom>
              <a:avLst/>
              <a:gdLst>
                <a:gd name="connsiteX0" fmla="*/ 0 w 1482823"/>
                <a:gd name="connsiteY0" fmla="*/ 477582 h 1077075"/>
                <a:gd name="connsiteX1" fmla="*/ 801385 w 1482823"/>
                <a:gd name="connsiteY1" fmla="*/ 1073483 h 1077075"/>
                <a:gd name="connsiteX2" fmla="*/ 1479479 w 1482823"/>
                <a:gd name="connsiteY2" fmla="*/ 231002 h 1077075"/>
                <a:gd name="connsiteX3" fmla="*/ 513708 w 1482823"/>
                <a:gd name="connsiteY3" fmla="*/ 4970 h 1077075"/>
                <a:gd name="connsiteX0" fmla="*/ 0 w 1482823"/>
                <a:gd name="connsiteY0" fmla="*/ 472612 h 1072105"/>
                <a:gd name="connsiteX1" fmla="*/ 801385 w 1482823"/>
                <a:gd name="connsiteY1" fmla="*/ 1068513 h 1072105"/>
                <a:gd name="connsiteX2" fmla="*/ 1479479 w 1482823"/>
                <a:gd name="connsiteY2" fmla="*/ 226032 h 1072105"/>
                <a:gd name="connsiteX3" fmla="*/ 513708 w 1482823"/>
                <a:gd name="connsiteY3" fmla="*/ 0 h 1072105"/>
                <a:gd name="connsiteX0" fmla="*/ 0 w 1479479"/>
                <a:gd name="connsiteY0" fmla="*/ 472612 h 1072105"/>
                <a:gd name="connsiteX1" fmla="*/ 801385 w 1479479"/>
                <a:gd name="connsiteY1" fmla="*/ 1068513 h 1072105"/>
                <a:gd name="connsiteX2" fmla="*/ 1479479 w 1479479"/>
                <a:gd name="connsiteY2" fmla="*/ 226032 h 1072105"/>
                <a:gd name="connsiteX3" fmla="*/ 513708 w 1479479"/>
                <a:gd name="connsiteY3" fmla="*/ 0 h 1072105"/>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0" fmla="*/ 0 w 1479479"/>
                <a:gd name="connsiteY0" fmla="*/ 472612 h 1068513"/>
                <a:gd name="connsiteX1" fmla="*/ 801385 w 1479479"/>
                <a:gd name="connsiteY1" fmla="*/ 1068513 h 1068513"/>
                <a:gd name="connsiteX2" fmla="*/ 1479479 w 1479479"/>
                <a:gd name="connsiteY2" fmla="*/ 226032 h 1068513"/>
                <a:gd name="connsiteX3" fmla="*/ 513708 w 1479479"/>
                <a:gd name="connsiteY3" fmla="*/ 0 h 1068513"/>
                <a:gd name="connsiteX4" fmla="*/ 0 w 1479479"/>
                <a:gd name="connsiteY4" fmla="*/ 472612 h 1068513"/>
                <a:gd name="connsiteX0" fmla="*/ 0 w 2866490"/>
                <a:gd name="connsiteY0" fmla="*/ 226032 h 1068513"/>
                <a:gd name="connsiteX1" fmla="*/ 2188396 w 2866490"/>
                <a:gd name="connsiteY1" fmla="*/ 1068513 h 1068513"/>
                <a:gd name="connsiteX2" fmla="*/ 2866490 w 2866490"/>
                <a:gd name="connsiteY2" fmla="*/ 226032 h 1068513"/>
                <a:gd name="connsiteX3" fmla="*/ 1900719 w 2866490"/>
                <a:gd name="connsiteY3" fmla="*/ 0 h 1068513"/>
                <a:gd name="connsiteX4" fmla="*/ 0 w 2866490"/>
                <a:gd name="connsiteY4" fmla="*/ 226032 h 1068513"/>
                <a:gd name="connsiteX0" fmla="*/ 0 w 2882451"/>
                <a:gd name="connsiteY0" fmla="*/ 226032 h 2024009"/>
                <a:gd name="connsiteX1" fmla="*/ 1078787 w 2882451"/>
                <a:gd name="connsiteY1" fmla="*/ 2024009 h 2024009"/>
                <a:gd name="connsiteX2" fmla="*/ 2866490 w 2882451"/>
                <a:gd name="connsiteY2" fmla="*/ 226032 h 2024009"/>
                <a:gd name="connsiteX3" fmla="*/ 1900719 w 2882451"/>
                <a:gd name="connsiteY3" fmla="*/ 0 h 2024009"/>
                <a:gd name="connsiteX4" fmla="*/ 0 w 2882451"/>
                <a:gd name="connsiteY4" fmla="*/ 226032 h 2024009"/>
                <a:gd name="connsiteX0" fmla="*/ 0 w 2925593"/>
                <a:gd name="connsiteY0" fmla="*/ 226032 h 2170656"/>
                <a:gd name="connsiteX1" fmla="*/ 1078787 w 2925593"/>
                <a:gd name="connsiteY1" fmla="*/ 2024009 h 2170656"/>
                <a:gd name="connsiteX2" fmla="*/ 2630184 w 2925593"/>
                <a:gd name="connsiteY2" fmla="*/ 1859623 h 2170656"/>
                <a:gd name="connsiteX3" fmla="*/ 2866490 w 2925593"/>
                <a:gd name="connsiteY3" fmla="*/ 226032 h 2170656"/>
                <a:gd name="connsiteX4" fmla="*/ 1900719 w 2925593"/>
                <a:gd name="connsiteY4" fmla="*/ 0 h 2170656"/>
                <a:gd name="connsiteX5" fmla="*/ 0 w 2925593"/>
                <a:gd name="connsiteY5" fmla="*/ 226032 h 2170656"/>
                <a:gd name="connsiteX0" fmla="*/ 0 w 2226950"/>
                <a:gd name="connsiteY0" fmla="*/ 246580 h 2169151"/>
                <a:gd name="connsiteX1" fmla="*/ 380144 w 2226950"/>
                <a:gd name="connsiteY1" fmla="*/ 2024009 h 2169151"/>
                <a:gd name="connsiteX2" fmla="*/ 1931541 w 2226950"/>
                <a:gd name="connsiteY2" fmla="*/ 1859623 h 2169151"/>
                <a:gd name="connsiteX3" fmla="*/ 2167847 w 2226950"/>
                <a:gd name="connsiteY3" fmla="*/ 226032 h 2169151"/>
                <a:gd name="connsiteX4" fmla="*/ 1202076 w 2226950"/>
                <a:gd name="connsiteY4" fmla="*/ 0 h 2169151"/>
                <a:gd name="connsiteX5" fmla="*/ 0 w 2226950"/>
                <a:gd name="connsiteY5" fmla="*/ 246580 h 2169151"/>
                <a:gd name="connsiteX0" fmla="*/ 111874 w 2338824"/>
                <a:gd name="connsiteY0" fmla="*/ 223481 h 2146052"/>
                <a:gd name="connsiteX1" fmla="*/ 492018 w 2338824"/>
                <a:gd name="connsiteY1" fmla="*/ 2000910 h 2146052"/>
                <a:gd name="connsiteX2" fmla="*/ 2043415 w 2338824"/>
                <a:gd name="connsiteY2" fmla="*/ 1836524 h 2146052"/>
                <a:gd name="connsiteX3" fmla="*/ 2279721 w 2338824"/>
                <a:gd name="connsiteY3" fmla="*/ 202933 h 2146052"/>
                <a:gd name="connsiteX4" fmla="*/ 111874 w 2338824"/>
                <a:gd name="connsiteY4" fmla="*/ 223481 h 2146052"/>
                <a:gd name="connsiteX0" fmla="*/ 111874 w 2338824"/>
                <a:gd name="connsiteY0" fmla="*/ 20548 h 1943119"/>
                <a:gd name="connsiteX1" fmla="*/ 492018 w 2338824"/>
                <a:gd name="connsiteY1" fmla="*/ 1797977 h 1943119"/>
                <a:gd name="connsiteX2" fmla="*/ 2043415 w 2338824"/>
                <a:gd name="connsiteY2" fmla="*/ 1633591 h 1943119"/>
                <a:gd name="connsiteX3" fmla="*/ 2279721 w 2338824"/>
                <a:gd name="connsiteY3" fmla="*/ 0 h 1943119"/>
                <a:gd name="connsiteX4" fmla="*/ 111874 w 2338824"/>
                <a:gd name="connsiteY4" fmla="*/ 20548 h 1943119"/>
                <a:gd name="connsiteX0" fmla="*/ 0 w 2226950"/>
                <a:gd name="connsiteY0" fmla="*/ 20548 h 1943119"/>
                <a:gd name="connsiteX1" fmla="*/ 380144 w 2226950"/>
                <a:gd name="connsiteY1" fmla="*/ 1797977 h 1943119"/>
                <a:gd name="connsiteX2" fmla="*/ 1931541 w 2226950"/>
                <a:gd name="connsiteY2" fmla="*/ 1633591 h 1943119"/>
                <a:gd name="connsiteX3" fmla="*/ 2167847 w 2226950"/>
                <a:gd name="connsiteY3" fmla="*/ 0 h 1943119"/>
                <a:gd name="connsiteX4" fmla="*/ 0 w 2226950"/>
                <a:gd name="connsiteY4" fmla="*/ 20548 h 1943119"/>
                <a:gd name="connsiteX0" fmla="*/ 0 w 2691120"/>
                <a:gd name="connsiteY0" fmla="*/ 55480 h 2099348"/>
                <a:gd name="connsiteX1" fmla="*/ 729465 w 2691120"/>
                <a:gd name="connsiteY1" fmla="*/ 1945925 h 2099348"/>
                <a:gd name="connsiteX2" fmla="*/ 2280862 w 2691120"/>
                <a:gd name="connsiteY2" fmla="*/ 1781539 h 2099348"/>
                <a:gd name="connsiteX3" fmla="*/ 2517168 w 2691120"/>
                <a:gd name="connsiteY3" fmla="*/ 147948 h 2099348"/>
                <a:gd name="connsiteX4" fmla="*/ 0 w 2691120"/>
                <a:gd name="connsiteY4" fmla="*/ 55480 h 2099348"/>
                <a:gd name="connsiteX0" fmla="*/ 97543 w 2788663"/>
                <a:gd name="connsiteY0" fmla="*/ 55480 h 2003398"/>
                <a:gd name="connsiteX1" fmla="*/ 412174 w 2788663"/>
                <a:gd name="connsiteY1" fmla="*/ 1383975 h 2003398"/>
                <a:gd name="connsiteX2" fmla="*/ 827008 w 2788663"/>
                <a:gd name="connsiteY2" fmla="*/ 1945925 h 2003398"/>
                <a:gd name="connsiteX3" fmla="*/ 2378405 w 2788663"/>
                <a:gd name="connsiteY3" fmla="*/ 1781539 h 2003398"/>
                <a:gd name="connsiteX4" fmla="*/ 2614711 w 2788663"/>
                <a:gd name="connsiteY4" fmla="*/ 147948 h 2003398"/>
                <a:gd name="connsiteX5" fmla="*/ 97543 w 2788663"/>
                <a:gd name="connsiteY5" fmla="*/ 55480 h 2003398"/>
                <a:gd name="connsiteX0" fmla="*/ 97543 w 2715035"/>
                <a:gd name="connsiteY0" fmla="*/ 59923 h 2040148"/>
                <a:gd name="connsiteX1" fmla="*/ 412174 w 2715035"/>
                <a:gd name="connsiteY1" fmla="*/ 1388418 h 2040148"/>
                <a:gd name="connsiteX2" fmla="*/ 827008 w 2715035"/>
                <a:gd name="connsiteY2" fmla="*/ 1950368 h 2040148"/>
                <a:gd name="connsiteX3" fmla="*/ 2080455 w 2715035"/>
                <a:gd name="connsiteY3" fmla="*/ 1847626 h 2040148"/>
                <a:gd name="connsiteX4" fmla="*/ 2614711 w 2715035"/>
                <a:gd name="connsiteY4" fmla="*/ 152391 h 2040148"/>
                <a:gd name="connsiteX5" fmla="*/ 97543 w 2715035"/>
                <a:gd name="connsiteY5" fmla="*/ 59923 h 2040148"/>
                <a:gd name="connsiteX0" fmla="*/ 97543 w 2205543"/>
                <a:gd name="connsiteY0" fmla="*/ 133717 h 2113942"/>
                <a:gd name="connsiteX1" fmla="*/ 412174 w 2205543"/>
                <a:gd name="connsiteY1" fmla="*/ 1462212 h 2113942"/>
                <a:gd name="connsiteX2" fmla="*/ 827008 w 2205543"/>
                <a:gd name="connsiteY2" fmla="*/ 2024162 h 2113942"/>
                <a:gd name="connsiteX3" fmla="*/ 2080455 w 2205543"/>
                <a:gd name="connsiteY3" fmla="*/ 1921420 h 2113942"/>
                <a:gd name="connsiteX4" fmla="*/ 1761956 w 2205543"/>
                <a:gd name="connsiteY4" fmla="*/ 123443 h 2113942"/>
                <a:gd name="connsiteX5" fmla="*/ 97543 w 2205543"/>
                <a:gd name="connsiteY5" fmla="*/ 133717 h 2113942"/>
                <a:gd name="connsiteX0" fmla="*/ 97543 w 2080455"/>
                <a:gd name="connsiteY0" fmla="*/ 133717 h 2113942"/>
                <a:gd name="connsiteX1" fmla="*/ 412174 w 2080455"/>
                <a:gd name="connsiteY1" fmla="*/ 1462212 h 2113942"/>
                <a:gd name="connsiteX2" fmla="*/ 827008 w 2080455"/>
                <a:gd name="connsiteY2" fmla="*/ 2024162 h 2113942"/>
                <a:gd name="connsiteX3" fmla="*/ 2080455 w 2080455"/>
                <a:gd name="connsiteY3" fmla="*/ 1921420 h 2113942"/>
                <a:gd name="connsiteX4" fmla="*/ 1761956 w 2080455"/>
                <a:gd name="connsiteY4" fmla="*/ 123443 h 2113942"/>
                <a:gd name="connsiteX5" fmla="*/ 97543 w 2080455"/>
                <a:gd name="connsiteY5" fmla="*/ 133717 h 2113942"/>
                <a:gd name="connsiteX0" fmla="*/ 129207 w 2112119"/>
                <a:gd name="connsiteY0" fmla="*/ 133717 h 1988046"/>
                <a:gd name="connsiteX1" fmla="*/ 443838 w 2112119"/>
                <a:gd name="connsiteY1" fmla="*/ 1462212 h 1988046"/>
                <a:gd name="connsiteX2" fmla="*/ 2112119 w 2112119"/>
                <a:gd name="connsiteY2" fmla="*/ 1921420 h 1988046"/>
                <a:gd name="connsiteX3" fmla="*/ 1793620 w 2112119"/>
                <a:gd name="connsiteY3" fmla="*/ 123443 h 1988046"/>
                <a:gd name="connsiteX4" fmla="*/ 129207 w 2112119"/>
                <a:gd name="connsiteY4" fmla="*/ 133717 h 1988046"/>
                <a:gd name="connsiteX0" fmla="*/ 0 w 1982912"/>
                <a:gd name="connsiteY0" fmla="*/ 133717 h 1988046"/>
                <a:gd name="connsiteX1" fmla="*/ 314631 w 1982912"/>
                <a:gd name="connsiteY1" fmla="*/ 1462212 h 1988046"/>
                <a:gd name="connsiteX2" fmla="*/ 1982912 w 1982912"/>
                <a:gd name="connsiteY2" fmla="*/ 1921420 h 1988046"/>
                <a:gd name="connsiteX3" fmla="*/ 1664413 w 1982912"/>
                <a:gd name="connsiteY3" fmla="*/ 123443 h 1988046"/>
                <a:gd name="connsiteX4" fmla="*/ 0 w 1982912"/>
                <a:gd name="connsiteY4" fmla="*/ 133717 h 1988046"/>
                <a:gd name="connsiteX0" fmla="*/ 0 w 1982912"/>
                <a:gd name="connsiteY0" fmla="*/ 10274 h 1864603"/>
                <a:gd name="connsiteX1" fmla="*/ 314631 w 1982912"/>
                <a:gd name="connsiteY1" fmla="*/ 1338769 h 1864603"/>
                <a:gd name="connsiteX2" fmla="*/ 1982912 w 1982912"/>
                <a:gd name="connsiteY2" fmla="*/ 1797977 h 1864603"/>
                <a:gd name="connsiteX3" fmla="*/ 1664413 w 1982912"/>
                <a:gd name="connsiteY3" fmla="*/ 0 h 1864603"/>
                <a:gd name="connsiteX4" fmla="*/ 0 w 1982912"/>
                <a:gd name="connsiteY4" fmla="*/ 10274 h 1864603"/>
                <a:gd name="connsiteX0" fmla="*/ 0 w 1982912"/>
                <a:gd name="connsiteY0" fmla="*/ 10274 h 1797977"/>
                <a:gd name="connsiteX1" fmla="*/ 314631 w 1982912"/>
                <a:gd name="connsiteY1" fmla="*/ 1338769 h 1797977"/>
                <a:gd name="connsiteX2" fmla="*/ 1982912 w 1982912"/>
                <a:gd name="connsiteY2" fmla="*/ 1797977 h 1797977"/>
                <a:gd name="connsiteX3" fmla="*/ 1664413 w 1982912"/>
                <a:gd name="connsiteY3" fmla="*/ 0 h 1797977"/>
                <a:gd name="connsiteX4" fmla="*/ 0 w 1982912"/>
                <a:gd name="connsiteY4" fmla="*/ 10274 h 1797977"/>
                <a:gd name="connsiteX0" fmla="*/ 0 w 1982912"/>
                <a:gd name="connsiteY0" fmla="*/ 10274 h 1797977"/>
                <a:gd name="connsiteX1" fmla="*/ 242712 w 1982912"/>
                <a:gd name="connsiteY1" fmla="*/ 1605897 h 1797977"/>
                <a:gd name="connsiteX2" fmla="*/ 1982912 w 1982912"/>
                <a:gd name="connsiteY2" fmla="*/ 1797977 h 1797977"/>
                <a:gd name="connsiteX3" fmla="*/ 1664413 w 1982912"/>
                <a:gd name="connsiteY3" fmla="*/ 0 h 1797977"/>
                <a:gd name="connsiteX4" fmla="*/ 0 w 1982912"/>
                <a:gd name="connsiteY4" fmla="*/ 10274 h 1797977"/>
                <a:gd name="connsiteX0" fmla="*/ 0 w 2280862"/>
                <a:gd name="connsiteY0" fmla="*/ 0 h 1787703"/>
                <a:gd name="connsiteX1" fmla="*/ 242712 w 2280862"/>
                <a:gd name="connsiteY1" fmla="*/ 1595623 h 1787703"/>
                <a:gd name="connsiteX2" fmla="*/ 1982912 w 2280862"/>
                <a:gd name="connsiteY2" fmla="*/ 1787703 h 1787703"/>
                <a:gd name="connsiteX3" fmla="*/ 2280862 w 2280862"/>
                <a:gd name="connsiteY3" fmla="*/ 349322 h 1787703"/>
                <a:gd name="connsiteX4" fmla="*/ 0 w 2280862"/>
                <a:gd name="connsiteY4" fmla="*/ 0 h 1787703"/>
                <a:gd name="connsiteX0" fmla="*/ 0 w 2280862"/>
                <a:gd name="connsiteY0" fmla="*/ 0 h 1790832"/>
                <a:gd name="connsiteX1" fmla="*/ 26955 w 2280862"/>
                <a:gd name="connsiteY1" fmla="*/ 1790832 h 1790832"/>
                <a:gd name="connsiteX2" fmla="*/ 1982912 w 2280862"/>
                <a:gd name="connsiteY2" fmla="*/ 1787703 h 1790832"/>
                <a:gd name="connsiteX3" fmla="*/ 2280862 w 2280862"/>
                <a:gd name="connsiteY3" fmla="*/ 349322 h 1790832"/>
                <a:gd name="connsiteX4" fmla="*/ 0 w 2280862"/>
                <a:gd name="connsiteY4" fmla="*/ 0 h 1790832"/>
                <a:gd name="connsiteX0" fmla="*/ 0 w 2346909"/>
                <a:gd name="connsiteY0" fmla="*/ 0 h 1900719"/>
                <a:gd name="connsiteX1" fmla="*/ 26955 w 2346909"/>
                <a:gd name="connsiteY1" fmla="*/ 1790832 h 1900719"/>
                <a:gd name="connsiteX2" fmla="*/ 1674687 w 2346909"/>
                <a:gd name="connsiteY2" fmla="*/ 1900719 h 1900719"/>
                <a:gd name="connsiteX3" fmla="*/ 2280862 w 2346909"/>
                <a:gd name="connsiteY3" fmla="*/ 349322 h 1900719"/>
                <a:gd name="connsiteX4" fmla="*/ 0 w 234690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973249"/>
                <a:gd name="connsiteY0" fmla="*/ 0 h 1900719"/>
                <a:gd name="connsiteX1" fmla="*/ 26955 w 1973249"/>
                <a:gd name="connsiteY1" fmla="*/ 1790832 h 1900719"/>
                <a:gd name="connsiteX2" fmla="*/ 1674687 w 1973249"/>
                <a:gd name="connsiteY2" fmla="*/ 1900719 h 1900719"/>
                <a:gd name="connsiteX3" fmla="*/ 1849347 w 1973249"/>
                <a:gd name="connsiteY3" fmla="*/ 297951 h 1900719"/>
                <a:gd name="connsiteX4" fmla="*/ 0 w 1973249"/>
                <a:gd name="connsiteY4" fmla="*/ 0 h 1900719"/>
                <a:gd name="connsiteX0" fmla="*/ 0 w 1849347"/>
                <a:gd name="connsiteY0" fmla="*/ 0 h 1900719"/>
                <a:gd name="connsiteX1" fmla="*/ 26955 w 1849347"/>
                <a:gd name="connsiteY1" fmla="*/ 1790832 h 1900719"/>
                <a:gd name="connsiteX2" fmla="*/ 1674687 w 1849347"/>
                <a:gd name="connsiteY2" fmla="*/ 1900719 h 1900719"/>
                <a:gd name="connsiteX3" fmla="*/ 1849347 w 1849347"/>
                <a:gd name="connsiteY3" fmla="*/ 297951 h 1900719"/>
                <a:gd name="connsiteX4" fmla="*/ 0 w 1849347"/>
                <a:gd name="connsiteY4" fmla="*/ 0 h 190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9347" h="1900719">
                  <a:moveTo>
                    <a:pt x="0" y="0"/>
                  </a:moveTo>
                  <a:lnTo>
                    <a:pt x="26955" y="1790832"/>
                  </a:lnTo>
                  <a:lnTo>
                    <a:pt x="1674687" y="1900719"/>
                  </a:lnTo>
                  <a:lnTo>
                    <a:pt x="1849347" y="297951"/>
                  </a:lnTo>
                  <a:lnTo>
                    <a:pt x="0" y="0"/>
                  </a:lnTo>
                  <a:close/>
                </a:path>
              </a:pathLst>
            </a:custGeom>
            <a:solidFill>
              <a:schemeClr val="accent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2" name="直線コネクタ 31"/>
            <p:cNvCxnSpPr>
              <a:endCxn id="47" idx="2"/>
            </p:cNvCxnSpPr>
            <p:nvPr/>
          </p:nvCxnSpPr>
          <p:spPr>
            <a:xfrm>
              <a:off x="6008018" y="4235738"/>
              <a:ext cx="1674687" cy="1904071"/>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47" idx="1"/>
              <a:endCxn id="47" idx="3"/>
            </p:cNvCxnSpPr>
            <p:nvPr/>
          </p:nvCxnSpPr>
          <p:spPr>
            <a:xfrm flipV="1">
              <a:off x="6034973" y="4537041"/>
              <a:ext cx="1822392" cy="1492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二等辺三角形 51"/>
            <p:cNvSpPr/>
            <p:nvPr/>
          </p:nvSpPr>
          <p:spPr>
            <a:xfrm rot="5400000">
              <a:off x="5765247" y="5944017"/>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p:cNvSpPr/>
            <p:nvPr/>
          </p:nvSpPr>
          <p:spPr>
            <a:xfrm>
              <a:off x="5908903" y="6065784"/>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rot="5400000">
              <a:off x="5729454" y="4108681"/>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p:cNvSpPr/>
            <p:nvPr/>
          </p:nvSpPr>
          <p:spPr>
            <a:xfrm rot="10800000">
              <a:off x="5859863" y="3996783"/>
              <a:ext cx="287312" cy="243536"/>
            </a:xfrm>
            <a:prstGeom prst="triangle">
              <a:avLst/>
            </a:prstGeom>
            <a:solidFill>
              <a:schemeClr val="bg2">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矢印コネクタ 57"/>
            <p:cNvCxnSpPr/>
            <p:nvPr/>
          </p:nvCxnSpPr>
          <p:spPr>
            <a:xfrm>
              <a:off x="7861507" y="4554125"/>
              <a:ext cx="445908" cy="405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4" name="テキスト ボックス 63"/>
          <p:cNvSpPr txBox="1"/>
          <p:nvPr/>
        </p:nvSpPr>
        <p:spPr>
          <a:xfrm>
            <a:off x="320246" y="5948566"/>
            <a:ext cx="2600392" cy="400110"/>
          </a:xfrm>
          <a:prstGeom prst="rect">
            <a:avLst/>
          </a:prstGeom>
          <a:noFill/>
        </p:spPr>
        <p:txBody>
          <a:bodyPr wrap="none" rtlCol="0">
            <a:spAutoFit/>
          </a:bodyPr>
          <a:lstStyle/>
          <a:p>
            <a:r>
              <a:rPr lang="en-US" altLang="ja-JP" sz="2000" dirty="0">
                <a:solidFill>
                  <a:srgbClr val="000000"/>
                </a:solidFill>
              </a:rPr>
              <a:t>t=0</a:t>
            </a:r>
            <a:r>
              <a:rPr lang="ja-JP" altLang="en-US" sz="2000" dirty="0">
                <a:solidFill>
                  <a:srgbClr val="000000"/>
                </a:solidFill>
              </a:rPr>
              <a:t>　　内力＝外力＝０</a:t>
            </a:r>
            <a:endParaRPr kumimoji="1" lang="ja-JP" altLang="en-US" sz="2000" dirty="0">
              <a:solidFill>
                <a:srgbClr val="000000"/>
              </a:solidFill>
            </a:endParaRPr>
          </a:p>
        </p:txBody>
      </p:sp>
      <p:sp>
        <p:nvSpPr>
          <p:cNvPr id="65" name="テキスト ボックス 64"/>
          <p:cNvSpPr txBox="1"/>
          <p:nvPr/>
        </p:nvSpPr>
        <p:spPr>
          <a:xfrm>
            <a:off x="3176845" y="5949280"/>
            <a:ext cx="2254143" cy="400110"/>
          </a:xfrm>
          <a:prstGeom prst="rect">
            <a:avLst/>
          </a:prstGeom>
          <a:noFill/>
        </p:spPr>
        <p:txBody>
          <a:bodyPr wrap="none" rtlCol="0">
            <a:spAutoFit/>
          </a:bodyPr>
          <a:lstStyle/>
          <a:p>
            <a:r>
              <a:rPr lang="en-US" altLang="ja-JP" sz="2000" dirty="0">
                <a:solidFill>
                  <a:srgbClr val="000000"/>
                </a:solidFill>
              </a:rPr>
              <a:t>t=</a:t>
            </a:r>
            <a:r>
              <a:rPr lang="en-US" altLang="ja-JP" sz="2000" dirty="0" err="1">
                <a:solidFill>
                  <a:srgbClr val="000000"/>
                </a:solidFill>
                <a:latin typeface="Symbol" pitchFamily="18" charset="2"/>
              </a:rPr>
              <a:t>D</a:t>
            </a:r>
            <a:r>
              <a:rPr lang="en-US" altLang="ja-JP" sz="2000" dirty="0" err="1">
                <a:solidFill>
                  <a:srgbClr val="000000"/>
                </a:solidFill>
              </a:rPr>
              <a:t>t</a:t>
            </a:r>
            <a:r>
              <a:rPr lang="ja-JP" altLang="en-US" sz="2000" dirty="0">
                <a:solidFill>
                  <a:srgbClr val="000000"/>
                </a:solidFill>
              </a:rPr>
              <a:t>　　内力＝外力</a:t>
            </a:r>
            <a:endParaRPr kumimoji="1" lang="ja-JP" altLang="en-US" sz="2000" dirty="0">
              <a:solidFill>
                <a:srgbClr val="000000"/>
              </a:solidFill>
            </a:endParaRPr>
          </a:p>
        </p:txBody>
      </p:sp>
      <p:sp>
        <p:nvSpPr>
          <p:cNvPr id="66" name="テキスト ボックス 65"/>
          <p:cNvSpPr txBox="1"/>
          <p:nvPr/>
        </p:nvSpPr>
        <p:spPr>
          <a:xfrm>
            <a:off x="6417205" y="5949280"/>
            <a:ext cx="2148345" cy="400110"/>
          </a:xfrm>
          <a:prstGeom prst="rect">
            <a:avLst/>
          </a:prstGeom>
          <a:noFill/>
        </p:spPr>
        <p:txBody>
          <a:bodyPr wrap="none" rtlCol="0">
            <a:spAutoFit/>
          </a:bodyPr>
          <a:lstStyle/>
          <a:p>
            <a:r>
              <a:rPr lang="en-US" altLang="ja-JP" sz="2000" dirty="0">
                <a:solidFill>
                  <a:srgbClr val="000000"/>
                </a:solidFill>
              </a:rPr>
              <a:t>t=</a:t>
            </a:r>
            <a:r>
              <a:rPr lang="en-US" altLang="ja-JP" sz="2000" dirty="0" err="1">
                <a:solidFill>
                  <a:srgbClr val="000000"/>
                </a:solidFill>
                <a:latin typeface="Symbol" pitchFamily="18" charset="2"/>
              </a:rPr>
              <a:t>D</a:t>
            </a:r>
            <a:r>
              <a:rPr lang="en-US" altLang="ja-JP" sz="2000" dirty="0" err="1">
                <a:solidFill>
                  <a:srgbClr val="000000"/>
                </a:solidFill>
              </a:rPr>
              <a:t>t</a:t>
            </a:r>
            <a:r>
              <a:rPr lang="ja-JP" altLang="en-US" sz="2000" b="1" dirty="0">
                <a:solidFill>
                  <a:srgbClr val="0000CC"/>
                </a:solidFill>
              </a:rPr>
              <a:t>　　内力≠外力</a:t>
            </a:r>
            <a:endParaRPr kumimoji="1" lang="ja-JP" altLang="en-US" sz="2000" b="1" dirty="0">
              <a:solidFill>
                <a:srgbClr val="0000CC"/>
              </a:solidFill>
            </a:endParaRPr>
          </a:p>
        </p:txBody>
      </p:sp>
      <p:grpSp>
        <p:nvGrpSpPr>
          <p:cNvPr id="70" name="グループ化 69"/>
          <p:cNvGrpSpPr/>
          <p:nvPr/>
        </p:nvGrpSpPr>
        <p:grpSpPr>
          <a:xfrm>
            <a:off x="5517105" y="4104075"/>
            <a:ext cx="843501" cy="1120184"/>
            <a:chOff x="5641455" y="3585790"/>
            <a:chExt cx="843501" cy="1120184"/>
          </a:xfrm>
        </p:grpSpPr>
        <p:sp>
          <p:nvSpPr>
            <p:cNvPr id="63" name="テキスト ボックス 62"/>
            <p:cNvSpPr txBox="1"/>
            <p:nvPr/>
          </p:nvSpPr>
          <p:spPr>
            <a:xfrm>
              <a:off x="5641455" y="3585790"/>
              <a:ext cx="843501" cy="923330"/>
            </a:xfrm>
            <a:prstGeom prst="rect">
              <a:avLst/>
            </a:prstGeom>
            <a:noFill/>
          </p:spPr>
          <p:txBody>
            <a:bodyPr wrap="none" rtlCol="0">
              <a:spAutoFit/>
            </a:bodyPr>
            <a:lstStyle/>
            <a:p>
              <a:pPr algn="ctr"/>
              <a:r>
                <a:rPr kumimoji="1" lang="ja-JP" altLang="en-US" b="1" dirty="0">
                  <a:solidFill>
                    <a:srgbClr val="008000"/>
                  </a:solidFill>
                </a:rPr>
                <a:t>手の</a:t>
              </a:r>
              <a:endParaRPr kumimoji="1" lang="en-US" altLang="ja-JP" b="1" dirty="0">
                <a:solidFill>
                  <a:srgbClr val="008000"/>
                </a:solidFill>
              </a:endParaRPr>
            </a:p>
            <a:p>
              <a:pPr algn="ctr"/>
              <a:r>
                <a:rPr kumimoji="1" lang="ja-JP" altLang="en-US" b="1" dirty="0">
                  <a:solidFill>
                    <a:srgbClr val="008000"/>
                  </a:solidFill>
                </a:rPr>
                <a:t>つなぎ</a:t>
              </a:r>
              <a:endParaRPr kumimoji="1" lang="en-US" altLang="ja-JP" b="1" dirty="0">
                <a:solidFill>
                  <a:srgbClr val="008000"/>
                </a:solidFill>
              </a:endParaRPr>
            </a:p>
            <a:p>
              <a:pPr algn="ctr"/>
              <a:r>
                <a:rPr kumimoji="1" lang="ja-JP" altLang="en-US" b="1" dirty="0">
                  <a:solidFill>
                    <a:srgbClr val="008000"/>
                  </a:solidFill>
                </a:rPr>
                <a:t>を変化</a:t>
              </a:r>
            </a:p>
          </p:txBody>
        </p:sp>
        <p:sp>
          <p:nvSpPr>
            <p:cNvPr id="67" name="右矢印 66"/>
            <p:cNvSpPr/>
            <p:nvPr/>
          </p:nvSpPr>
          <p:spPr>
            <a:xfrm>
              <a:off x="5877145" y="4419110"/>
              <a:ext cx="450050" cy="2868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grpSp>
      <p:sp>
        <p:nvSpPr>
          <p:cNvPr id="68" name="右矢印 67"/>
          <p:cNvSpPr/>
          <p:nvPr/>
        </p:nvSpPr>
        <p:spPr>
          <a:xfrm>
            <a:off x="2636785" y="4942336"/>
            <a:ext cx="450050" cy="28686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CC00"/>
              </a:solidFill>
            </a:endParaRPr>
          </a:p>
        </p:txBody>
      </p:sp>
      <p:sp>
        <p:nvSpPr>
          <p:cNvPr id="69" name="テキスト ボックス 68"/>
          <p:cNvSpPr txBox="1"/>
          <p:nvPr/>
        </p:nvSpPr>
        <p:spPr>
          <a:xfrm>
            <a:off x="2501770" y="4589838"/>
            <a:ext cx="649537" cy="369332"/>
          </a:xfrm>
          <a:prstGeom prst="rect">
            <a:avLst/>
          </a:prstGeom>
          <a:noFill/>
        </p:spPr>
        <p:txBody>
          <a:bodyPr wrap="none" rtlCol="0">
            <a:spAutoFit/>
          </a:bodyPr>
          <a:lstStyle/>
          <a:p>
            <a:pPr algn="ctr"/>
            <a:r>
              <a:rPr lang="ja-JP" altLang="en-US" b="1" dirty="0">
                <a:solidFill>
                  <a:srgbClr val="008000"/>
                </a:solidFill>
              </a:rPr>
              <a:t>解析</a:t>
            </a:r>
            <a:endParaRPr kumimoji="1" lang="en-US" altLang="ja-JP" b="1" dirty="0">
              <a:solidFill>
                <a:srgbClr val="008000"/>
              </a:solidFill>
            </a:endParaRPr>
          </a:p>
        </p:txBody>
      </p:sp>
    </p:spTree>
    <p:extLst>
      <p:ext uri="{BB962C8B-B14F-4D97-AF65-F5344CB8AC3E}">
        <p14:creationId xmlns:p14="http://schemas.microsoft.com/office/powerpoint/2010/main" val="168996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旧定式化の問題点（続き）</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dirty="0"/>
              <a:t>【</a:t>
            </a:r>
            <a:r>
              <a:rPr lang="ja-JP" altLang="en-US" dirty="0"/>
              <a:t>旧定式化での対処法</a:t>
            </a:r>
            <a:r>
              <a:rPr lang="en-US" altLang="ja-JP" dirty="0"/>
              <a:t>】</a:t>
            </a:r>
          </a:p>
          <a:p>
            <a:r>
              <a:rPr lang="ja-JP" altLang="en-US" dirty="0"/>
              <a:t>釣合方程式に</a:t>
            </a:r>
            <a:r>
              <a:rPr lang="ja-JP" altLang="en-US" dirty="0">
                <a:solidFill>
                  <a:srgbClr val="0000CC"/>
                </a:solidFill>
              </a:rPr>
              <a:t>仮想外力項</a:t>
            </a:r>
            <a:r>
              <a:rPr lang="ja-JP" altLang="en-US" dirty="0"/>
              <a:t>を加え，（強引に）内力ベクトルの時間的連続性を保っていた．</a:t>
            </a:r>
            <a:endParaRPr lang="en-US" altLang="ja-JP" dirty="0"/>
          </a:p>
          <a:p>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r>
              <a:rPr lang="ja-JP" altLang="en-US" dirty="0">
                <a:solidFill>
                  <a:srgbClr val="0000CC"/>
                </a:solidFill>
              </a:rPr>
              <a:t>解析精度の低下</a:t>
            </a:r>
            <a:r>
              <a:rPr lang="ja-JP" altLang="en-US" dirty="0"/>
              <a:t>を招いていた．</a:t>
            </a:r>
            <a:endParaRPr lang="en-US" altLang="ja-JP" dirty="0"/>
          </a:p>
          <a:p>
            <a:r>
              <a:rPr lang="ja-JP" altLang="en-US" dirty="0">
                <a:solidFill>
                  <a:srgbClr val="FF0000"/>
                </a:solidFill>
              </a:rPr>
              <a:t>節点内力ベクトルの時間的連続性を保つことのできる新たな定式化</a:t>
            </a:r>
            <a:r>
              <a:rPr lang="ja-JP" altLang="en-US" dirty="0">
                <a:solidFill>
                  <a:srgbClr val="000000"/>
                </a:solidFill>
              </a:rPr>
              <a:t>が必要（</a:t>
            </a:r>
            <a:r>
              <a:rPr lang="ja-JP" altLang="en-US" dirty="0">
                <a:solidFill>
                  <a:srgbClr val="008000"/>
                </a:solidFill>
              </a:rPr>
              <a:t>本研究の小目的</a:t>
            </a:r>
            <a:r>
              <a:rPr lang="ja-JP" altLang="en-US" dirty="0">
                <a:solidFill>
                  <a:srgbClr val="000000"/>
                </a:solidFill>
              </a:rPr>
              <a:t>）</a:t>
            </a:r>
            <a:endParaRPr lang="en-US" altLang="ja-JP" dirty="0">
              <a:solidFill>
                <a:srgbClr val="0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414575"/>
            <a:ext cx="6400800" cy="1914525"/>
          </a:xfrm>
          <a:prstGeom prst="rect">
            <a:avLst/>
          </a:prstGeom>
        </p:spPr>
      </p:pic>
    </p:spTree>
    <p:extLst>
      <p:ext uri="{BB962C8B-B14F-4D97-AF65-F5344CB8AC3E}">
        <p14:creationId xmlns:p14="http://schemas.microsoft.com/office/powerpoint/2010/main" val="3348610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B6580AE6-BAF2-49E0-A436-7C7087902FA7"/>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jsces2011-slide"/>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17627</TotalTime>
  <Words>1739</Words>
  <Application>Microsoft Office PowerPoint</Application>
  <PresentationFormat>画面に合わせる (4:3)</PresentationFormat>
  <Paragraphs>311</Paragraphs>
  <Slides>33</Slides>
  <Notes>33</Notes>
  <HiddenSlides>0</HiddenSlides>
  <MMClips>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33</vt:i4>
      </vt:variant>
    </vt:vector>
  </HeadingPairs>
  <TitlesOfParts>
    <vt:vector size="40" baseType="lpstr">
      <vt:lpstr>MS PGothic</vt:lpstr>
      <vt:lpstr>MS Gothic</vt:lpstr>
      <vt:lpstr>Arial</vt:lpstr>
      <vt:lpstr>Calibri</vt:lpstr>
      <vt:lpstr>Symbol</vt:lpstr>
      <vt:lpstr>Wingdings</vt:lpstr>
      <vt:lpstr>デザインの設定</vt:lpstr>
      <vt:lpstr>内力増分を用いた 浮動応力点積分の定式化による メッシュフリー大変形解析</vt:lpstr>
      <vt:lpstr>研究背景（モチベーション）</vt:lpstr>
      <vt:lpstr>研究の大目標</vt:lpstr>
      <vt:lpstr>解析例：押込解析</vt:lpstr>
      <vt:lpstr>解析例：押込解析</vt:lpstr>
      <vt:lpstr>解析例：押込解析</vt:lpstr>
      <vt:lpstr>浮動応力点積分メッシュフリー法の概要</vt:lpstr>
      <vt:lpstr>旧定式化の問題点</vt:lpstr>
      <vt:lpstr>旧定式化の問題点（続き）</vt:lpstr>
      <vt:lpstr>新定式化の釣合方程式</vt:lpstr>
      <vt:lpstr>試行節点内力増分ベクトルとΔσ</vt:lpstr>
      <vt:lpstr>「Δσ=ΔΠtT」を導出する試み（未達成）</vt:lpstr>
      <vt:lpstr>解析例で用いる構成式</vt:lpstr>
      <vt:lpstr>解析例：片持ち梁の曲げ</vt:lpstr>
      <vt:lpstr>解析例：片持ち梁の曲げ</vt:lpstr>
      <vt:lpstr>解析例：片持ち梁の曲げ</vt:lpstr>
      <vt:lpstr>節点数と誤差の関係</vt:lpstr>
      <vt:lpstr>解析例：引張解析</vt:lpstr>
      <vt:lpstr>解析例：引張解析</vt:lpstr>
      <vt:lpstr>解析例：引張解析</vt:lpstr>
      <vt:lpstr>解析例：押込解析</vt:lpstr>
      <vt:lpstr>解析例：押込解析</vt:lpstr>
      <vt:lpstr>解析例：押込解析</vt:lpstr>
      <vt:lpstr>解析例：半面押込解析</vt:lpstr>
      <vt:lpstr>解析例：半面押込解析</vt:lpstr>
      <vt:lpstr>まとめ／今後の予定</vt:lpstr>
      <vt:lpstr>PowerPoint プレゼンテーション</vt:lpstr>
      <vt:lpstr>メッシュフリー領域積分法３種</vt:lpstr>
      <vt:lpstr>定式化（準陰的時間発展）</vt:lpstr>
      <vt:lpstr>定式化(MLS近似)</vt:lpstr>
      <vt:lpstr>定式化（積分補正）</vt:lpstr>
      <vt:lpstr>定式化（積分補正）</vt:lpstr>
      <vt:lpstr>定式化（更新式）</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jsces2011-slide</dc:title>
  <dc:creator>Yuki ONISHI</dc:creator>
  <cp:lastModifiedBy>T20190041572</cp:lastModifiedBy>
  <cp:revision>834</cp:revision>
  <dcterms:created xsi:type="dcterms:W3CDTF">2007-11-22T18:02:40Z</dcterms:created>
  <dcterms:modified xsi:type="dcterms:W3CDTF">2024-04-09T03:21:23Z</dcterms:modified>
</cp:coreProperties>
</file>