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7"/>
  </p:notesMasterIdLst>
  <p:sldIdLst>
    <p:sldId id="469" r:id="rId2"/>
    <p:sldId id="388" r:id="rId3"/>
    <p:sldId id="446" r:id="rId4"/>
    <p:sldId id="423" r:id="rId5"/>
    <p:sldId id="448" r:id="rId6"/>
    <p:sldId id="447" r:id="rId7"/>
    <p:sldId id="451" r:id="rId8"/>
    <p:sldId id="452" r:id="rId9"/>
    <p:sldId id="449" r:id="rId10"/>
    <p:sldId id="455" r:id="rId11"/>
    <p:sldId id="445" r:id="rId12"/>
    <p:sldId id="453" r:id="rId13"/>
    <p:sldId id="457" r:id="rId14"/>
    <p:sldId id="456" r:id="rId15"/>
    <p:sldId id="450" r:id="rId16"/>
    <p:sldId id="439" r:id="rId17"/>
    <p:sldId id="461" r:id="rId18"/>
    <p:sldId id="466" r:id="rId19"/>
    <p:sldId id="467" r:id="rId20"/>
    <p:sldId id="470" r:id="rId21"/>
    <p:sldId id="471" r:id="rId22"/>
    <p:sldId id="472" r:id="rId23"/>
    <p:sldId id="473" r:id="rId24"/>
    <p:sldId id="475" r:id="rId25"/>
    <p:sldId id="476" r:id="rId26"/>
    <p:sldId id="477" r:id="rId27"/>
    <p:sldId id="403" r:id="rId28"/>
    <p:sldId id="416" r:id="rId29"/>
    <p:sldId id="478" r:id="rId30"/>
    <p:sldId id="468" r:id="rId31"/>
    <p:sldId id="465" r:id="rId32"/>
    <p:sldId id="458" r:id="rId33"/>
    <p:sldId id="459" r:id="rId34"/>
    <p:sldId id="460" r:id="rId35"/>
    <p:sldId id="463" r:id="rId36"/>
  </p:sldIdLst>
  <p:sldSz cx="9144000" cy="6858000" type="screen4x3"/>
  <p:notesSz cx="9971088" cy="6823075"/>
  <p:custDataLst>
    <p:tags r:id="rId38"/>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008000"/>
    <a:srgbClr val="FF00FF"/>
    <a:srgbClr val="0000CC"/>
    <a:srgbClr val="00CC00"/>
    <a:srgbClr val="404040"/>
    <a:srgbClr val="FF0000"/>
    <a:srgbClr val="000000"/>
    <a:srgbClr val="80808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32" autoAdjust="0"/>
    <p:restoredTop sz="88252" autoAdjust="0"/>
  </p:normalViewPr>
  <p:slideViewPr>
    <p:cSldViewPr>
      <p:cViewPr varScale="1">
        <p:scale>
          <a:sx n="91" d="100"/>
          <a:sy n="91" d="100"/>
        </p:scale>
        <p:origin x="250"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66"/>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lvl1pPr>
          </a:lstStyle>
          <a:p>
            <a:pPr>
              <a:defRPr/>
            </a:pPr>
            <a:endParaRPr lang="ja-JP" altLang="en-US"/>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lvl1pPr>
          </a:lstStyle>
          <a:p>
            <a:pPr>
              <a:defRPr/>
            </a:pPr>
            <a:fld id="{C3B1C3B4-0EFA-4E9A-BE43-AB531CD70431}" type="datetimeFigureOut">
              <a:rPr lang="ja-JP" altLang="en-US"/>
              <a:pPr>
                <a:defRPr/>
              </a:pPr>
              <a:t>2024/4/9</a:t>
            </a:fld>
            <a:endParaRPr lang="ja-JP" altLang="en-US"/>
          </a:p>
        </p:txBody>
      </p:sp>
      <p:sp>
        <p:nvSpPr>
          <p:cNvPr id="4" name="スライド イメージ プレースホルダ 3"/>
          <p:cNvSpPr>
            <a:spLocks noGrp="1" noRot="1" noChangeAspect="1"/>
          </p:cNvSpPr>
          <p:nvPr>
            <p:ph type="sldImg" idx="2"/>
          </p:nvPr>
        </p:nvSpPr>
        <p:spPr>
          <a:xfrm>
            <a:off x="3279775" y="511175"/>
            <a:ext cx="3411538" cy="2559050"/>
          </a:xfrm>
          <a:prstGeom prst="rect">
            <a:avLst/>
          </a:prstGeom>
          <a:noFill/>
          <a:ln w="12700">
            <a:solidFill>
              <a:prstClr val="black"/>
            </a:solidFill>
          </a:ln>
        </p:spPr>
        <p:txBody>
          <a:bodyPr vert="horz" lIns="92418" tIns="46209" rIns="92418" bIns="46209" rtlCol="0" anchor="ctr"/>
          <a:lstStyle/>
          <a:p>
            <a:pPr lvl="0"/>
            <a:endParaRPr lang="ja-JP" altLang="en-US" noProof="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lvl1pPr>
          </a:lstStyle>
          <a:p>
            <a:pPr>
              <a:defRPr/>
            </a:pPr>
            <a:endParaRPr lang="ja-JP" altLang="en-US"/>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lvl1pPr>
          </a:lstStyle>
          <a:p>
            <a:pPr>
              <a:defRPr/>
            </a:pPr>
            <a:fld id="{24E7511A-E19B-4650-9FBF-BD8447E14FDF}" type="slidenum">
              <a:rPr lang="ja-JP" altLang="en-US"/>
              <a:pPr>
                <a:defRPr/>
              </a:pPr>
              <a:t>‹#›</a:t>
            </a:fld>
            <a:endParaRPr lang="ja-JP" altLang="en-US"/>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PGothic" pitchFamily="50" charset="-128"/>
        <a:cs typeface="+mn-cs"/>
      </a:defRPr>
    </a:lvl1pPr>
    <a:lvl2pPr marL="457200" algn="l" rtl="0" fontAlgn="base">
      <a:spcBef>
        <a:spcPct val="30000"/>
      </a:spcBef>
      <a:spcAft>
        <a:spcPct val="0"/>
      </a:spcAft>
      <a:defRPr kumimoji="1" sz="1200" kern="1200">
        <a:solidFill>
          <a:schemeClr val="tx1"/>
        </a:solidFill>
        <a:latin typeface="+mn-lt"/>
        <a:ea typeface="MS PGothic" pitchFamily="50" charset="-128"/>
        <a:cs typeface="+mn-cs"/>
      </a:defRPr>
    </a:lvl2pPr>
    <a:lvl3pPr marL="914400" algn="l" rtl="0" fontAlgn="base">
      <a:spcBef>
        <a:spcPct val="30000"/>
      </a:spcBef>
      <a:spcAft>
        <a:spcPct val="0"/>
      </a:spcAft>
      <a:defRPr kumimoji="1" sz="1200" kern="1200">
        <a:solidFill>
          <a:schemeClr val="tx1"/>
        </a:solidFill>
        <a:latin typeface="+mn-lt"/>
        <a:ea typeface="MS PGothic" pitchFamily="50" charset="-128"/>
        <a:cs typeface="+mn-cs"/>
      </a:defRPr>
    </a:lvl3pPr>
    <a:lvl4pPr marL="1371600" algn="l" rtl="0" fontAlgn="base">
      <a:spcBef>
        <a:spcPct val="30000"/>
      </a:spcBef>
      <a:spcAft>
        <a:spcPct val="0"/>
      </a:spcAft>
      <a:defRPr kumimoji="1" sz="1200" kern="1200">
        <a:solidFill>
          <a:schemeClr val="tx1"/>
        </a:solidFill>
        <a:latin typeface="+mn-lt"/>
        <a:ea typeface="MS PGothic" pitchFamily="50" charset="-128"/>
        <a:cs typeface="+mn-cs"/>
      </a:defRPr>
    </a:lvl4pPr>
    <a:lvl5pPr marL="1828800" algn="l" rtl="0" fontAlgn="base">
      <a:spcBef>
        <a:spcPct val="30000"/>
      </a:spcBef>
      <a:spcAft>
        <a:spcPct val="0"/>
      </a:spcAft>
      <a:defRPr kumimoji="1" sz="1200" kern="1200">
        <a:solidFill>
          <a:schemeClr val="tx1"/>
        </a:solidFill>
        <a:latin typeface="+mn-lt"/>
        <a:ea typeface="MS PGothic"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309398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10</a:t>
            </a:fld>
            <a:endParaRPr lang="ja-JP" altLang="en-US"/>
          </a:p>
        </p:txBody>
      </p:sp>
    </p:spTree>
    <p:extLst>
      <p:ext uri="{BB962C8B-B14F-4D97-AF65-F5344CB8AC3E}">
        <p14:creationId xmlns:p14="http://schemas.microsoft.com/office/powerpoint/2010/main" val="1248399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11</a:t>
            </a:fld>
            <a:endParaRPr lang="ja-JP" altLang="en-US"/>
          </a:p>
        </p:txBody>
      </p:sp>
    </p:spTree>
    <p:extLst>
      <p:ext uri="{BB962C8B-B14F-4D97-AF65-F5344CB8AC3E}">
        <p14:creationId xmlns:p14="http://schemas.microsoft.com/office/powerpoint/2010/main" val="141565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12</a:t>
            </a:fld>
            <a:endParaRPr lang="ja-JP" altLang="en-US"/>
          </a:p>
        </p:txBody>
      </p:sp>
    </p:spTree>
    <p:extLst>
      <p:ext uri="{BB962C8B-B14F-4D97-AF65-F5344CB8AC3E}">
        <p14:creationId xmlns:p14="http://schemas.microsoft.com/office/powerpoint/2010/main" val="521410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13</a:t>
            </a:fld>
            <a:endParaRPr lang="ja-JP" altLang="en-US"/>
          </a:p>
        </p:txBody>
      </p:sp>
    </p:spTree>
    <p:extLst>
      <p:ext uri="{BB962C8B-B14F-4D97-AF65-F5344CB8AC3E}">
        <p14:creationId xmlns:p14="http://schemas.microsoft.com/office/powerpoint/2010/main" val="548083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14</a:t>
            </a:fld>
            <a:endParaRPr lang="ja-JP" altLang="en-US"/>
          </a:p>
        </p:txBody>
      </p:sp>
    </p:spTree>
    <p:extLst>
      <p:ext uri="{BB962C8B-B14F-4D97-AF65-F5344CB8AC3E}">
        <p14:creationId xmlns:p14="http://schemas.microsoft.com/office/powerpoint/2010/main" val="558002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15</a:t>
            </a:fld>
            <a:endParaRPr lang="ja-JP" altLang="en-US"/>
          </a:p>
        </p:txBody>
      </p:sp>
    </p:spTree>
    <p:extLst>
      <p:ext uri="{BB962C8B-B14F-4D97-AF65-F5344CB8AC3E}">
        <p14:creationId xmlns:p14="http://schemas.microsoft.com/office/powerpoint/2010/main" val="574377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16</a:t>
            </a:fld>
            <a:endParaRPr lang="ja-JP" altLang="en-US"/>
          </a:p>
        </p:txBody>
      </p:sp>
    </p:spTree>
    <p:extLst>
      <p:ext uri="{BB962C8B-B14F-4D97-AF65-F5344CB8AC3E}">
        <p14:creationId xmlns:p14="http://schemas.microsoft.com/office/powerpoint/2010/main" val="659319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17</a:t>
            </a:fld>
            <a:endParaRPr lang="ja-JP" altLang="en-US"/>
          </a:p>
        </p:txBody>
      </p:sp>
    </p:spTree>
    <p:extLst>
      <p:ext uri="{BB962C8B-B14F-4D97-AF65-F5344CB8AC3E}">
        <p14:creationId xmlns:p14="http://schemas.microsoft.com/office/powerpoint/2010/main" val="2988197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18</a:t>
            </a:fld>
            <a:endParaRPr lang="ja-JP" altLang="en-US"/>
          </a:p>
        </p:txBody>
      </p:sp>
    </p:spTree>
    <p:extLst>
      <p:ext uri="{BB962C8B-B14F-4D97-AF65-F5344CB8AC3E}">
        <p14:creationId xmlns:p14="http://schemas.microsoft.com/office/powerpoint/2010/main" val="1262462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19</a:t>
            </a:fld>
            <a:endParaRPr lang="ja-JP" altLang="en-US"/>
          </a:p>
        </p:txBody>
      </p:sp>
    </p:spTree>
    <p:extLst>
      <p:ext uri="{BB962C8B-B14F-4D97-AF65-F5344CB8AC3E}">
        <p14:creationId xmlns:p14="http://schemas.microsoft.com/office/powerpoint/2010/main" val="3596916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a:t>
            </a:fld>
            <a:endParaRPr lang="ja-JP" altLang="en-US"/>
          </a:p>
        </p:txBody>
      </p:sp>
    </p:spTree>
    <p:extLst>
      <p:ext uri="{BB962C8B-B14F-4D97-AF65-F5344CB8AC3E}">
        <p14:creationId xmlns:p14="http://schemas.microsoft.com/office/powerpoint/2010/main" val="4160637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20</a:t>
            </a:fld>
            <a:endParaRPr lang="ja-JP" altLang="en-US"/>
          </a:p>
        </p:txBody>
      </p:sp>
    </p:spTree>
    <p:extLst>
      <p:ext uri="{BB962C8B-B14F-4D97-AF65-F5344CB8AC3E}">
        <p14:creationId xmlns:p14="http://schemas.microsoft.com/office/powerpoint/2010/main" val="2852856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21</a:t>
            </a:fld>
            <a:endParaRPr lang="ja-JP" altLang="en-US"/>
          </a:p>
        </p:txBody>
      </p:sp>
    </p:spTree>
    <p:extLst>
      <p:ext uri="{BB962C8B-B14F-4D97-AF65-F5344CB8AC3E}">
        <p14:creationId xmlns:p14="http://schemas.microsoft.com/office/powerpoint/2010/main" val="2711548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22</a:t>
            </a:fld>
            <a:endParaRPr lang="ja-JP" altLang="en-US"/>
          </a:p>
        </p:txBody>
      </p:sp>
    </p:spTree>
    <p:extLst>
      <p:ext uri="{BB962C8B-B14F-4D97-AF65-F5344CB8AC3E}">
        <p14:creationId xmlns:p14="http://schemas.microsoft.com/office/powerpoint/2010/main" val="3234703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23</a:t>
            </a:fld>
            <a:endParaRPr lang="ja-JP" altLang="en-US"/>
          </a:p>
        </p:txBody>
      </p:sp>
    </p:spTree>
    <p:extLst>
      <p:ext uri="{BB962C8B-B14F-4D97-AF65-F5344CB8AC3E}">
        <p14:creationId xmlns:p14="http://schemas.microsoft.com/office/powerpoint/2010/main" val="4107362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24</a:t>
            </a:fld>
            <a:endParaRPr lang="ja-JP" altLang="en-US"/>
          </a:p>
        </p:txBody>
      </p:sp>
    </p:spTree>
    <p:extLst>
      <p:ext uri="{BB962C8B-B14F-4D97-AF65-F5344CB8AC3E}">
        <p14:creationId xmlns:p14="http://schemas.microsoft.com/office/powerpoint/2010/main" val="1478284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25</a:t>
            </a:fld>
            <a:endParaRPr lang="ja-JP" altLang="en-US"/>
          </a:p>
        </p:txBody>
      </p:sp>
    </p:spTree>
    <p:extLst>
      <p:ext uri="{BB962C8B-B14F-4D97-AF65-F5344CB8AC3E}">
        <p14:creationId xmlns:p14="http://schemas.microsoft.com/office/powerpoint/2010/main" val="1011751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26</a:t>
            </a:fld>
            <a:endParaRPr lang="ja-JP" altLang="en-US"/>
          </a:p>
        </p:txBody>
      </p:sp>
    </p:spTree>
    <p:extLst>
      <p:ext uri="{BB962C8B-B14F-4D97-AF65-F5344CB8AC3E}">
        <p14:creationId xmlns:p14="http://schemas.microsoft.com/office/powerpoint/2010/main" val="3118088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27</a:t>
            </a:fld>
            <a:endParaRPr lang="ja-JP" altLang="en-US"/>
          </a:p>
        </p:txBody>
      </p:sp>
    </p:spTree>
    <p:extLst>
      <p:ext uri="{BB962C8B-B14F-4D97-AF65-F5344CB8AC3E}">
        <p14:creationId xmlns:p14="http://schemas.microsoft.com/office/powerpoint/2010/main" val="33026257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28</a:t>
            </a:fld>
            <a:endParaRPr lang="ja-JP" altLang="en-US"/>
          </a:p>
        </p:txBody>
      </p:sp>
    </p:spTree>
    <p:extLst>
      <p:ext uri="{BB962C8B-B14F-4D97-AF65-F5344CB8AC3E}">
        <p14:creationId xmlns:p14="http://schemas.microsoft.com/office/powerpoint/2010/main" val="904423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29</a:t>
            </a:fld>
            <a:endParaRPr lang="ja-JP" altLang="en-US"/>
          </a:p>
        </p:txBody>
      </p:sp>
    </p:spTree>
    <p:extLst>
      <p:ext uri="{BB962C8B-B14F-4D97-AF65-F5344CB8AC3E}">
        <p14:creationId xmlns:p14="http://schemas.microsoft.com/office/powerpoint/2010/main" val="2631295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a:t>
            </a:fld>
            <a:endParaRPr lang="ja-JP" altLang="en-US"/>
          </a:p>
        </p:txBody>
      </p:sp>
    </p:spTree>
    <p:extLst>
      <p:ext uri="{BB962C8B-B14F-4D97-AF65-F5344CB8AC3E}">
        <p14:creationId xmlns:p14="http://schemas.microsoft.com/office/powerpoint/2010/main" val="1837610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30</a:t>
            </a:fld>
            <a:endParaRPr lang="ja-JP" altLang="en-US"/>
          </a:p>
        </p:txBody>
      </p:sp>
    </p:spTree>
    <p:extLst>
      <p:ext uri="{BB962C8B-B14F-4D97-AF65-F5344CB8AC3E}">
        <p14:creationId xmlns:p14="http://schemas.microsoft.com/office/powerpoint/2010/main" val="3979440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31</a:t>
            </a:fld>
            <a:endParaRPr lang="ja-JP" altLang="en-US"/>
          </a:p>
        </p:txBody>
      </p:sp>
    </p:spTree>
    <p:extLst>
      <p:ext uri="{BB962C8B-B14F-4D97-AF65-F5344CB8AC3E}">
        <p14:creationId xmlns:p14="http://schemas.microsoft.com/office/powerpoint/2010/main" val="1741060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32</a:t>
            </a:fld>
            <a:endParaRPr lang="ja-JP" altLang="en-US"/>
          </a:p>
        </p:txBody>
      </p:sp>
    </p:spTree>
    <p:extLst>
      <p:ext uri="{BB962C8B-B14F-4D97-AF65-F5344CB8AC3E}">
        <p14:creationId xmlns:p14="http://schemas.microsoft.com/office/powerpoint/2010/main" val="997381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33</a:t>
            </a:fld>
            <a:endParaRPr lang="ja-JP" altLang="en-US"/>
          </a:p>
        </p:txBody>
      </p:sp>
    </p:spTree>
    <p:extLst>
      <p:ext uri="{BB962C8B-B14F-4D97-AF65-F5344CB8AC3E}">
        <p14:creationId xmlns:p14="http://schemas.microsoft.com/office/powerpoint/2010/main" val="2034478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34</a:t>
            </a:fld>
            <a:endParaRPr lang="ja-JP" altLang="en-US"/>
          </a:p>
        </p:txBody>
      </p:sp>
    </p:spTree>
    <p:extLst>
      <p:ext uri="{BB962C8B-B14F-4D97-AF65-F5344CB8AC3E}">
        <p14:creationId xmlns:p14="http://schemas.microsoft.com/office/powerpoint/2010/main" val="1114239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35</a:t>
            </a:fld>
            <a:endParaRPr lang="ja-JP" altLang="en-US"/>
          </a:p>
        </p:txBody>
      </p:sp>
    </p:spTree>
    <p:extLst>
      <p:ext uri="{BB962C8B-B14F-4D97-AF65-F5344CB8AC3E}">
        <p14:creationId xmlns:p14="http://schemas.microsoft.com/office/powerpoint/2010/main" val="1372245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a:t>
            </a:fld>
            <a:endParaRPr lang="ja-JP" altLang="en-US"/>
          </a:p>
        </p:txBody>
      </p:sp>
    </p:spTree>
    <p:extLst>
      <p:ext uri="{BB962C8B-B14F-4D97-AF65-F5344CB8AC3E}">
        <p14:creationId xmlns:p14="http://schemas.microsoft.com/office/powerpoint/2010/main" val="1098815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a:t>
            </a:fld>
            <a:endParaRPr lang="ja-JP" altLang="en-US"/>
          </a:p>
        </p:txBody>
      </p:sp>
    </p:spTree>
    <p:extLst>
      <p:ext uri="{BB962C8B-B14F-4D97-AF65-F5344CB8AC3E}">
        <p14:creationId xmlns:p14="http://schemas.microsoft.com/office/powerpoint/2010/main" val="3269702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a:t>
            </a:fld>
            <a:endParaRPr lang="ja-JP" altLang="en-US"/>
          </a:p>
        </p:txBody>
      </p:sp>
    </p:spTree>
    <p:extLst>
      <p:ext uri="{BB962C8B-B14F-4D97-AF65-F5344CB8AC3E}">
        <p14:creationId xmlns:p14="http://schemas.microsoft.com/office/powerpoint/2010/main" val="1402046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a:t>
            </a:fld>
            <a:endParaRPr lang="ja-JP" altLang="en-US"/>
          </a:p>
        </p:txBody>
      </p:sp>
    </p:spTree>
    <p:extLst>
      <p:ext uri="{BB962C8B-B14F-4D97-AF65-F5344CB8AC3E}">
        <p14:creationId xmlns:p14="http://schemas.microsoft.com/office/powerpoint/2010/main" val="4173703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a:t>
            </a:fld>
            <a:endParaRPr lang="ja-JP" altLang="en-US"/>
          </a:p>
        </p:txBody>
      </p:sp>
    </p:spTree>
    <p:extLst>
      <p:ext uri="{BB962C8B-B14F-4D97-AF65-F5344CB8AC3E}">
        <p14:creationId xmlns:p14="http://schemas.microsoft.com/office/powerpoint/2010/main" val="1963134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a:t>
            </a:fld>
            <a:endParaRPr lang="ja-JP" altLang="en-US"/>
          </a:p>
        </p:txBody>
      </p:sp>
    </p:spTree>
    <p:extLst>
      <p:ext uri="{BB962C8B-B14F-4D97-AF65-F5344CB8AC3E}">
        <p14:creationId xmlns:p14="http://schemas.microsoft.com/office/powerpoint/2010/main" val="2085663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50425"/>
            <a:ext cx="7772400" cy="1470025"/>
          </a:xfrm>
        </p:spPr>
        <p:txBody>
          <a:bodyPr/>
          <a:lstStyle/>
          <a:p>
            <a:r>
              <a:rPr lang="ja-JP" altLang="en-US" dirty="0"/>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36513"/>
            <a:ext cx="9144000" cy="620712"/>
          </a:xfrm>
        </p:spPr>
        <p:txBody>
          <a:bodyPr>
            <a:normAutofit/>
          </a:bodyPr>
          <a:lstStyle>
            <a:lvl1pPr algn="ctr">
              <a:defRPr sz="4000"/>
            </a:lvl1pPr>
          </a:lstStyle>
          <a:p>
            <a:r>
              <a:rPr lang="ja-JP" altLang="en-US" dirty="0"/>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4"/>
          <p:cNvSpPr>
            <a:spLocks noGrp="1"/>
          </p:cNvSpPr>
          <p:nvPr>
            <p:ph type="sldNum" sz="quarter" idx="4"/>
          </p:nvPr>
        </p:nvSpPr>
        <p:spPr>
          <a:xfrm>
            <a:off x="4037625" y="6626416"/>
            <a:ext cx="1054894" cy="196968"/>
          </a:xfrm>
          <a:prstGeom prst="rect">
            <a:avLst/>
          </a:prstGeom>
          <a:noFill/>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4"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36513"/>
            <a:ext cx="9144000" cy="620712"/>
          </a:xfrm>
          <a:prstGeom prst="rect">
            <a:avLst/>
          </a:prstGeom>
          <a:noFill/>
          <a:ln w="9525">
            <a:noFill/>
            <a:miter lim="800000"/>
            <a:headEnd/>
            <a:tailEnd/>
          </a:ln>
          <a:effectLst>
            <a:outerShdw dist="35921" dir="2700000" algn="ctr" rotWithShape="0">
              <a:schemeClr val="accent1"/>
            </a:outerShdw>
          </a:effectLst>
        </p:spPr>
        <p:txBody>
          <a:bodyPr vert="horz" wrap="square" lIns="0" tIns="0" rIns="0" bIns="0" numCol="1" anchor="t" anchorCtr="0" compatLnSpc="1">
            <a:prstTxWarp prst="textNoShape">
              <a:avLst/>
            </a:prstTxWarp>
            <a:norm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86" name="Rectangle 14"/>
          <p:cNvSpPr>
            <a:spLocks noChangeArrowheads="1"/>
          </p:cNvSpPr>
          <p:nvPr userDrawn="1"/>
        </p:nvSpPr>
        <p:spPr bwMode="auto">
          <a:xfrm flipV="1">
            <a:off x="0" y="574675"/>
            <a:ext cx="9144000" cy="71438"/>
          </a:xfrm>
          <a:prstGeom prst="rect">
            <a:avLst/>
          </a:prstGeom>
          <a:gradFill rotWithShape="0">
            <a:gsLst>
              <a:gs pos="0">
                <a:srgbClr val="FFFFFF"/>
              </a:gs>
              <a:gs pos="100000">
                <a:srgbClr val="404040"/>
              </a:gs>
            </a:gsLst>
            <a:lin ang="13500000" scaled="1"/>
          </a:gradFill>
          <a:ln w="9525">
            <a:noFill/>
            <a:round/>
            <a:headEnd/>
            <a:tailEnd/>
          </a:ln>
        </p:spPr>
        <p:txBody>
          <a:bodyPr rot="10800000" wrap="none" anchor="ctr"/>
          <a:lstStyle/>
          <a:p>
            <a:pPr>
              <a:defRPr/>
            </a:pPr>
            <a:endParaRPr lang="ja-JP" altLang="en-US"/>
          </a:p>
        </p:txBody>
      </p:sp>
      <p:grpSp>
        <p:nvGrpSpPr>
          <p:cNvPr id="6" name="グループ化 5"/>
          <p:cNvGrpSpPr/>
          <p:nvPr userDrawn="1"/>
        </p:nvGrpSpPr>
        <p:grpSpPr>
          <a:xfrm>
            <a:off x="0" y="6397625"/>
            <a:ext cx="9144000" cy="460375"/>
            <a:chOff x="0" y="6397625"/>
            <a:chExt cx="9144000" cy="460375"/>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anchor="ctr"/>
            <a:lstStyle/>
            <a:p>
              <a:pPr>
                <a:defRPr/>
              </a:pPr>
              <a:endParaRPr lang="ja-JP" altLang="en-US"/>
            </a:p>
          </p:txBody>
        </p:sp>
        <p:sp>
          <p:nvSpPr>
            <p:cNvPr id="3081" name="Text Box 9"/>
            <p:cNvSpPr txBox="1">
              <a:spLocks noChangeArrowheads="1"/>
            </p:cNvSpPr>
            <p:nvPr userDrawn="1"/>
          </p:nvSpPr>
          <p:spPr bwMode="auto">
            <a:xfrm>
              <a:off x="3887290" y="6446838"/>
              <a:ext cx="1417056" cy="171714"/>
            </a:xfrm>
            <a:prstGeom prst="rect">
              <a:avLst/>
            </a:prstGeom>
            <a:noFill/>
            <a:ln w="9525">
              <a:noFill/>
              <a:round/>
              <a:headEnd/>
              <a:tailEnd/>
            </a:ln>
            <a:effectLst/>
          </p:spPr>
          <p:txBody>
            <a:bodyPr wrap="none" lIns="0" tIns="0" rIns="0" bIns="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200" dirty="0">
                  <a:solidFill>
                    <a:schemeClr val="bg1"/>
                  </a:solidFill>
                </a:rPr>
                <a:t>計算工学講演会</a:t>
              </a:r>
              <a:r>
                <a:rPr kumimoji="0" lang="en-GB" altLang="ja-JP" sz="1200" dirty="0">
                  <a:solidFill>
                    <a:schemeClr val="bg1"/>
                  </a:solidFill>
                </a:rPr>
                <a:t>2012</a:t>
              </a:r>
            </a:p>
          </p:txBody>
        </p:sp>
        <p:pic>
          <p:nvPicPr>
            <p:cNvPr id="2057" name="Picture 15" descr="ロゴのみ"/>
            <p:cNvPicPr>
              <a:picLocks noChangeArrowheads="1"/>
            </p:cNvPicPr>
            <p:nvPr userDrawn="1"/>
          </p:nvPicPr>
          <p:blipFill>
            <a:blip r:embed="rId5" cstate="print">
              <a:extLst>
                <a:ext uri="{28A0092B-C50C-407E-A947-70E740481C1C}">
                  <a14:useLocalDpi xmlns:a14="http://schemas.microsoft.com/office/drawing/2010/main" val="0"/>
                </a:ext>
              </a:extLst>
            </a:blip>
            <a:srcRect t="20924" b="20924"/>
            <a:stretch>
              <a:fillRect/>
            </a:stretch>
          </p:blipFill>
          <p:spPr bwMode="auto">
            <a:xfrm>
              <a:off x="7200900"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7" descr="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0825"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スライド番号プレースホルダー 4"/>
          <p:cNvSpPr>
            <a:spLocks noGrp="1"/>
          </p:cNvSpPr>
          <p:nvPr userDrawn="1">
            <p:ph type="sldNum" sz="quarter" idx="4"/>
          </p:nvPr>
        </p:nvSpPr>
        <p:spPr>
          <a:xfrm>
            <a:off x="4031940"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hf hdr="0" ftr="0" dt="0"/>
  <p:txStyles>
    <p:titleStyle>
      <a:lvl1pPr algn="ctr" rtl="0" eaLnBrk="0" fontAlgn="base" hangingPunct="0">
        <a:spcBef>
          <a:spcPct val="0"/>
        </a:spcBef>
        <a:spcAft>
          <a:spcPct val="0"/>
        </a:spcAft>
        <a:defRPr kumimoji="1" sz="4000" b="1">
          <a:solidFill>
            <a:schemeClr val="accent2"/>
          </a:solidFill>
          <a:latin typeface="Arial" charset="0"/>
          <a:ea typeface="+mj-ea"/>
          <a:cs typeface="+mj-cs"/>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rtl="0" eaLnBrk="0" fontAlgn="base" hangingPunct="0">
        <a:spcBef>
          <a:spcPct val="20000"/>
        </a:spcBef>
        <a:spcAft>
          <a:spcPct val="0"/>
        </a:spcAft>
        <a:buFont typeface="Wingdings" pitchFamily="2" charset="2"/>
        <a:buChar char="n"/>
        <a:defRPr kumimoji="1" sz="3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Wingdings" pitchFamily="2" charset="2"/>
        <a:buChar char="l"/>
        <a:defRPr kumimoji="1" sz="2800">
          <a:solidFill>
            <a:schemeClr val="tx1"/>
          </a:solidFill>
          <a:latin typeface="Arial" charset="0"/>
          <a:ea typeface="+mn-ea"/>
        </a:defRPr>
      </a:lvl2pPr>
      <a:lvl3pPr marL="1143000" indent="-228600" algn="l" rtl="0" eaLnBrk="0" fontAlgn="base" hangingPunct="0">
        <a:spcBef>
          <a:spcPct val="20000"/>
        </a:spcBef>
        <a:spcAft>
          <a:spcPct val="0"/>
        </a:spcAft>
        <a:buSzPct val="80000"/>
        <a:buFont typeface="Wingdings" pitchFamily="2" charset="2"/>
        <a:buChar char="u"/>
        <a:defRPr kumimoji="1" sz="2400">
          <a:solidFill>
            <a:schemeClr val="tx1"/>
          </a:solidFill>
          <a:latin typeface="Arial" charset="0"/>
          <a:ea typeface="+mn-ea"/>
        </a:defRPr>
      </a:lvl3pPr>
      <a:lvl4pPr marL="1600200" indent="-228600" algn="l" rtl="0" eaLnBrk="0" fontAlgn="base" hangingPunct="0">
        <a:spcBef>
          <a:spcPct val="20000"/>
        </a:spcBef>
        <a:spcAft>
          <a:spcPct val="0"/>
        </a:spcAft>
        <a:buFont typeface="Wingdings" pitchFamily="2" charset="2"/>
        <a:buChar char="p"/>
        <a:defRPr kumimoji="1" sz="2000">
          <a:solidFill>
            <a:schemeClr val="tx1"/>
          </a:solidFill>
          <a:latin typeface="Arial" charset="0"/>
          <a:ea typeface="+mn-ea"/>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FEM.av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normAutofit fontScale="90000"/>
          </a:bodyPr>
          <a:lstStyle/>
          <a:p>
            <a:r>
              <a:rPr lang="ja-JP" altLang="en-US" dirty="0"/>
              <a:t>増分形釣合方程式に基づく</a:t>
            </a:r>
            <a:br>
              <a:rPr lang="ja-JP" altLang="en-US" dirty="0"/>
            </a:br>
            <a:r>
              <a:rPr lang="en-US" altLang="ja-JP" dirty="0"/>
              <a:t>Rezoning</a:t>
            </a:r>
            <a:r>
              <a:rPr lang="ja-JP" altLang="en-US" dirty="0"/>
              <a:t>付き有限要素法による</a:t>
            </a:r>
            <a:br>
              <a:rPr lang="en-US" altLang="ja-JP" dirty="0"/>
            </a:br>
            <a:r>
              <a:rPr lang="ja-JP" altLang="en-US" dirty="0"/>
              <a:t>静的陰解法大変形解析</a:t>
            </a:r>
            <a:endParaRPr kumimoji="1" lang="ja-JP" altLang="en-US" dirty="0"/>
          </a:p>
        </p:txBody>
      </p:sp>
      <p:sp>
        <p:nvSpPr>
          <p:cNvPr id="6" name="サブタイトル 5"/>
          <p:cNvSpPr>
            <a:spLocks noGrp="1"/>
          </p:cNvSpPr>
          <p:nvPr>
            <p:ph type="subTitle" idx="1"/>
          </p:nvPr>
        </p:nvSpPr>
        <p:spPr>
          <a:xfrm>
            <a:off x="1371600" y="4509120"/>
            <a:ext cx="6400800" cy="1129680"/>
          </a:xfrm>
        </p:spPr>
        <p:txBody>
          <a:bodyPr/>
          <a:lstStyle/>
          <a:p>
            <a:r>
              <a:rPr lang="zh-TW" altLang="en-US" b="1" u="sng" dirty="0"/>
              <a:t>大西　有希</a:t>
            </a:r>
            <a:r>
              <a:rPr lang="zh-TW" altLang="en-US" dirty="0"/>
              <a:t>， 天谷　賢治</a:t>
            </a:r>
          </a:p>
          <a:p>
            <a:r>
              <a:rPr lang="zh-TW" altLang="en-US" dirty="0"/>
              <a:t>東京工業大学</a:t>
            </a: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sp>
        <p:nvSpPr>
          <p:cNvPr id="2" name="テキスト ボックス 1"/>
          <p:cNvSpPr txBox="1"/>
          <p:nvPr/>
        </p:nvSpPr>
        <p:spPr>
          <a:xfrm>
            <a:off x="2015716" y="3753036"/>
            <a:ext cx="5118709" cy="369332"/>
          </a:xfrm>
          <a:prstGeom prst="rect">
            <a:avLst/>
          </a:prstGeom>
          <a:noFill/>
        </p:spPr>
        <p:txBody>
          <a:bodyPr wrap="none" rtlCol="0">
            <a:spAutoFit/>
          </a:bodyPr>
          <a:lstStyle/>
          <a:p>
            <a:r>
              <a:rPr kumimoji="1" lang="ja-JP" altLang="en-US" dirty="0">
                <a:solidFill>
                  <a:srgbClr val="C00000"/>
                </a:solidFill>
              </a:rPr>
              <a:t>メッシュフリー法ではありませんが，お許しください．</a:t>
            </a:r>
          </a:p>
        </p:txBody>
      </p:sp>
    </p:spTree>
    <p:extLst>
      <p:ext uri="{BB962C8B-B14F-4D97-AF65-F5344CB8AC3E}">
        <p14:creationId xmlns:p14="http://schemas.microsoft.com/office/powerpoint/2010/main" val="1259588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通常のリゾーニング付き</a:t>
            </a:r>
            <a:r>
              <a:rPr lang="en-US" altLang="ja-JP" dirty="0"/>
              <a:t>FEM</a:t>
            </a:r>
            <a:endParaRPr kumimoji="1" lang="ja-JP" altLang="en-US" dirty="0"/>
          </a:p>
        </p:txBody>
      </p:sp>
      <p:sp>
        <p:nvSpPr>
          <p:cNvPr id="3" name="コンテンツ プレースホルダー 2"/>
          <p:cNvSpPr>
            <a:spLocks noGrp="1"/>
          </p:cNvSpPr>
          <p:nvPr>
            <p:ph idx="1"/>
          </p:nvPr>
        </p:nvSpPr>
        <p:spPr/>
        <p:txBody>
          <a:bodyPr/>
          <a:lstStyle/>
          <a:p>
            <a:r>
              <a:rPr lang="ja-JP" altLang="en-US" dirty="0">
                <a:effectLst>
                  <a:outerShdw blurRad="38100" dist="38100" dir="2700000" algn="tl">
                    <a:srgbClr val="000000">
                      <a:alpha val="43137"/>
                    </a:srgbClr>
                  </a:outerShdw>
                </a:effectLst>
              </a:rPr>
              <a:t>通常の釣合方程式</a:t>
            </a:r>
            <a:r>
              <a:rPr lang="ja-JP" altLang="en-US" dirty="0"/>
              <a:t>に基づくリゾーニング</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pPr lvl="1"/>
            <a:r>
              <a:rPr lang="ja-JP" altLang="en-US" dirty="0"/>
              <a:t>変形が激しい場合，釣合を解き直しても収束しない．</a:t>
            </a:r>
            <a:endParaRPr lang="en-US" altLang="ja-JP" dirty="0"/>
          </a:p>
          <a:p>
            <a:pPr lvl="1"/>
            <a:r>
              <a:rPr lang="ja-JP" altLang="en-US" dirty="0"/>
              <a:t>収束したとしても，精度低下や接触の崩れが起こる．</a:t>
            </a:r>
            <a:endParaRPr lang="en-US" altLang="ja-JP" dirty="0"/>
          </a:p>
          <a:p>
            <a:pPr lvl="1"/>
            <a:r>
              <a:rPr lang="ja-JP" altLang="en-US" dirty="0">
                <a:solidFill>
                  <a:srgbClr val="FF0000"/>
                </a:solidFill>
              </a:rPr>
              <a:t>リゾーニング付き</a:t>
            </a:r>
            <a:r>
              <a:rPr lang="en-US" altLang="ja-JP" dirty="0">
                <a:solidFill>
                  <a:srgbClr val="FF0000"/>
                </a:solidFill>
              </a:rPr>
              <a:t>FEM</a:t>
            </a:r>
            <a:r>
              <a:rPr lang="ja-JP" altLang="en-US" dirty="0">
                <a:solidFill>
                  <a:srgbClr val="FF0000"/>
                </a:solidFill>
              </a:rPr>
              <a:t>を煩雑で不安定にする元凶．</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10</a:t>
            </a:fld>
            <a:endParaRPr lang="ja-JP" altLang="en-US" dirty="0"/>
          </a:p>
        </p:txBody>
      </p:sp>
      <p:sp>
        <p:nvSpPr>
          <p:cNvPr id="5" name="テキスト ボックス 4"/>
          <p:cNvSpPr txBox="1"/>
          <p:nvPr/>
        </p:nvSpPr>
        <p:spPr>
          <a:xfrm>
            <a:off x="215516" y="1124744"/>
            <a:ext cx="1321196" cy="954107"/>
          </a:xfrm>
          <a:prstGeom prst="rect">
            <a:avLst/>
          </a:prstGeom>
          <a:noFill/>
          <a:ln>
            <a:solidFill>
              <a:schemeClr val="tx1"/>
            </a:solidFill>
          </a:ln>
        </p:spPr>
        <p:txBody>
          <a:bodyPr wrap="none" rtlCol="0">
            <a:spAutoFit/>
          </a:bodyPr>
          <a:lstStyle/>
          <a:p>
            <a:pPr algn="ctr"/>
            <a:r>
              <a:rPr lang="ja-JP" altLang="en-US" sz="2800" dirty="0"/>
              <a:t>メッシュ</a:t>
            </a:r>
            <a:endParaRPr lang="en-US" altLang="ja-JP" sz="2800" dirty="0"/>
          </a:p>
          <a:p>
            <a:pPr algn="ctr"/>
            <a:r>
              <a:rPr kumimoji="1" lang="ja-JP" altLang="en-US" sz="2800" dirty="0"/>
              <a:t>再分割</a:t>
            </a:r>
          </a:p>
        </p:txBody>
      </p:sp>
      <p:sp>
        <p:nvSpPr>
          <p:cNvPr id="6" name="テキスト ボックス 5"/>
          <p:cNvSpPr txBox="1"/>
          <p:nvPr/>
        </p:nvSpPr>
        <p:spPr>
          <a:xfrm>
            <a:off x="2123728" y="1142747"/>
            <a:ext cx="1729961" cy="954107"/>
          </a:xfrm>
          <a:prstGeom prst="rect">
            <a:avLst/>
          </a:prstGeom>
          <a:noFill/>
          <a:ln>
            <a:solidFill>
              <a:schemeClr val="tx1"/>
            </a:solidFill>
          </a:ln>
        </p:spPr>
        <p:txBody>
          <a:bodyPr wrap="none" rtlCol="0">
            <a:spAutoFit/>
          </a:bodyPr>
          <a:lstStyle/>
          <a:p>
            <a:pPr algn="ctr"/>
            <a:r>
              <a:rPr lang="ja-JP" altLang="en-US" sz="2800" dirty="0"/>
              <a:t>状態量の</a:t>
            </a:r>
            <a:endParaRPr lang="en-US" altLang="ja-JP" sz="2800" dirty="0"/>
          </a:p>
          <a:p>
            <a:pPr algn="ctr"/>
            <a:r>
              <a:rPr kumimoji="1" lang="ja-JP" altLang="en-US" sz="2800" dirty="0"/>
              <a:t>マッピング</a:t>
            </a:r>
          </a:p>
        </p:txBody>
      </p:sp>
      <p:sp>
        <p:nvSpPr>
          <p:cNvPr id="7" name="テキスト ボックス 6"/>
          <p:cNvSpPr txBox="1"/>
          <p:nvPr/>
        </p:nvSpPr>
        <p:spPr>
          <a:xfrm>
            <a:off x="4463988" y="1142747"/>
            <a:ext cx="2613216" cy="954107"/>
          </a:xfrm>
          <a:prstGeom prst="rect">
            <a:avLst/>
          </a:prstGeom>
          <a:noFill/>
          <a:ln>
            <a:solidFill>
              <a:schemeClr val="tx1"/>
            </a:solidFill>
          </a:ln>
        </p:spPr>
        <p:txBody>
          <a:bodyPr wrap="none" rtlCol="0">
            <a:spAutoFit/>
          </a:bodyPr>
          <a:lstStyle/>
          <a:p>
            <a:pPr algn="ctr"/>
            <a:r>
              <a:rPr lang="ja-JP" altLang="en-US" sz="2800" dirty="0">
                <a:solidFill>
                  <a:srgbClr val="FF0000"/>
                </a:solidFill>
              </a:rPr>
              <a:t>時間を進めずに</a:t>
            </a:r>
            <a:endParaRPr lang="en-US" altLang="ja-JP" sz="2800" dirty="0">
              <a:solidFill>
                <a:srgbClr val="FF0000"/>
              </a:solidFill>
            </a:endParaRPr>
          </a:p>
          <a:p>
            <a:pPr algn="ctr"/>
            <a:r>
              <a:rPr lang="ja-JP" altLang="en-US" sz="2800" dirty="0">
                <a:solidFill>
                  <a:srgbClr val="FF0000"/>
                </a:solidFill>
              </a:rPr>
              <a:t>釣合を解き直す</a:t>
            </a:r>
            <a:endParaRPr lang="en-US" altLang="ja-JP" sz="2800" dirty="0">
              <a:solidFill>
                <a:srgbClr val="FF0000"/>
              </a:solidFill>
            </a:endParaRPr>
          </a:p>
        </p:txBody>
      </p:sp>
      <p:sp>
        <p:nvSpPr>
          <p:cNvPr id="8" name="テキスト ボックス 7"/>
          <p:cNvSpPr txBox="1"/>
          <p:nvPr/>
        </p:nvSpPr>
        <p:spPr>
          <a:xfrm>
            <a:off x="7668344" y="1124744"/>
            <a:ext cx="1210588" cy="954107"/>
          </a:xfrm>
          <a:prstGeom prst="rect">
            <a:avLst/>
          </a:prstGeom>
          <a:noFill/>
          <a:ln>
            <a:solidFill>
              <a:schemeClr val="tx1"/>
            </a:solidFill>
          </a:ln>
        </p:spPr>
        <p:txBody>
          <a:bodyPr wrap="none" rtlCol="0">
            <a:spAutoFit/>
          </a:bodyPr>
          <a:lstStyle/>
          <a:p>
            <a:pPr algn="ctr"/>
            <a:r>
              <a:rPr lang="ja-JP" altLang="en-US" sz="2800" dirty="0"/>
              <a:t>解析を</a:t>
            </a:r>
            <a:endParaRPr lang="en-US" altLang="ja-JP" sz="2800" dirty="0"/>
          </a:p>
          <a:p>
            <a:pPr algn="ctr"/>
            <a:r>
              <a:rPr lang="ja-JP" altLang="en-US" sz="2800" dirty="0"/>
              <a:t>続行</a:t>
            </a:r>
            <a:endParaRPr lang="en-US" altLang="ja-JP" sz="2800" dirty="0"/>
          </a:p>
        </p:txBody>
      </p:sp>
      <p:sp>
        <p:nvSpPr>
          <p:cNvPr id="9" name="右矢印 8"/>
          <p:cNvSpPr/>
          <p:nvPr/>
        </p:nvSpPr>
        <p:spPr>
          <a:xfrm>
            <a:off x="1583668" y="1394775"/>
            <a:ext cx="515008" cy="432048"/>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3912976" y="1394775"/>
            <a:ext cx="515008" cy="432048"/>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7117332" y="1385773"/>
            <a:ext cx="515008" cy="432048"/>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p:cNvGrpSpPr>
            <a:grpSpLocks/>
          </p:cNvGrpSpPr>
          <p:nvPr/>
        </p:nvGrpSpPr>
        <p:grpSpPr>
          <a:xfrm>
            <a:off x="291314" y="2249949"/>
            <a:ext cx="2300466" cy="2065215"/>
            <a:chOff x="3006037" y="3996783"/>
            <a:chExt cx="2556073" cy="2294683"/>
          </a:xfrm>
        </p:grpSpPr>
        <p:sp>
          <p:nvSpPr>
            <p:cNvPr id="21" name="フリーフォーム 20"/>
            <p:cNvSpPr/>
            <p:nvPr/>
          </p:nvSpPr>
          <p:spPr>
            <a:xfrm>
              <a:off x="3262713" y="4239090"/>
              <a:ext cx="1849347" cy="1900719"/>
            </a:xfrm>
            <a:custGeom>
              <a:avLst/>
              <a:gdLst>
                <a:gd name="connsiteX0" fmla="*/ 0 w 1482823"/>
                <a:gd name="connsiteY0" fmla="*/ 477582 h 1077075"/>
                <a:gd name="connsiteX1" fmla="*/ 801385 w 1482823"/>
                <a:gd name="connsiteY1" fmla="*/ 1073483 h 1077075"/>
                <a:gd name="connsiteX2" fmla="*/ 1479479 w 1482823"/>
                <a:gd name="connsiteY2" fmla="*/ 231002 h 1077075"/>
                <a:gd name="connsiteX3" fmla="*/ 513708 w 1482823"/>
                <a:gd name="connsiteY3" fmla="*/ 4970 h 1077075"/>
                <a:gd name="connsiteX0" fmla="*/ 0 w 1482823"/>
                <a:gd name="connsiteY0" fmla="*/ 472612 h 1072105"/>
                <a:gd name="connsiteX1" fmla="*/ 801385 w 1482823"/>
                <a:gd name="connsiteY1" fmla="*/ 1068513 h 1072105"/>
                <a:gd name="connsiteX2" fmla="*/ 1479479 w 1482823"/>
                <a:gd name="connsiteY2" fmla="*/ 226032 h 1072105"/>
                <a:gd name="connsiteX3" fmla="*/ 513708 w 1482823"/>
                <a:gd name="connsiteY3" fmla="*/ 0 h 1072105"/>
                <a:gd name="connsiteX0" fmla="*/ 0 w 1479479"/>
                <a:gd name="connsiteY0" fmla="*/ 472612 h 1072105"/>
                <a:gd name="connsiteX1" fmla="*/ 801385 w 1479479"/>
                <a:gd name="connsiteY1" fmla="*/ 1068513 h 1072105"/>
                <a:gd name="connsiteX2" fmla="*/ 1479479 w 1479479"/>
                <a:gd name="connsiteY2" fmla="*/ 226032 h 1072105"/>
                <a:gd name="connsiteX3" fmla="*/ 513708 w 1479479"/>
                <a:gd name="connsiteY3" fmla="*/ 0 h 1072105"/>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4" fmla="*/ 0 w 1479479"/>
                <a:gd name="connsiteY4" fmla="*/ 472612 h 1068513"/>
                <a:gd name="connsiteX0" fmla="*/ 0 w 2866490"/>
                <a:gd name="connsiteY0" fmla="*/ 226032 h 1068513"/>
                <a:gd name="connsiteX1" fmla="*/ 2188396 w 2866490"/>
                <a:gd name="connsiteY1" fmla="*/ 1068513 h 1068513"/>
                <a:gd name="connsiteX2" fmla="*/ 2866490 w 2866490"/>
                <a:gd name="connsiteY2" fmla="*/ 226032 h 1068513"/>
                <a:gd name="connsiteX3" fmla="*/ 1900719 w 2866490"/>
                <a:gd name="connsiteY3" fmla="*/ 0 h 1068513"/>
                <a:gd name="connsiteX4" fmla="*/ 0 w 2866490"/>
                <a:gd name="connsiteY4" fmla="*/ 226032 h 1068513"/>
                <a:gd name="connsiteX0" fmla="*/ 0 w 2882451"/>
                <a:gd name="connsiteY0" fmla="*/ 226032 h 2024009"/>
                <a:gd name="connsiteX1" fmla="*/ 1078787 w 2882451"/>
                <a:gd name="connsiteY1" fmla="*/ 2024009 h 2024009"/>
                <a:gd name="connsiteX2" fmla="*/ 2866490 w 2882451"/>
                <a:gd name="connsiteY2" fmla="*/ 226032 h 2024009"/>
                <a:gd name="connsiteX3" fmla="*/ 1900719 w 2882451"/>
                <a:gd name="connsiteY3" fmla="*/ 0 h 2024009"/>
                <a:gd name="connsiteX4" fmla="*/ 0 w 2882451"/>
                <a:gd name="connsiteY4" fmla="*/ 226032 h 2024009"/>
                <a:gd name="connsiteX0" fmla="*/ 0 w 2925593"/>
                <a:gd name="connsiteY0" fmla="*/ 226032 h 2170656"/>
                <a:gd name="connsiteX1" fmla="*/ 1078787 w 2925593"/>
                <a:gd name="connsiteY1" fmla="*/ 2024009 h 2170656"/>
                <a:gd name="connsiteX2" fmla="*/ 2630184 w 2925593"/>
                <a:gd name="connsiteY2" fmla="*/ 1859623 h 2170656"/>
                <a:gd name="connsiteX3" fmla="*/ 2866490 w 2925593"/>
                <a:gd name="connsiteY3" fmla="*/ 226032 h 2170656"/>
                <a:gd name="connsiteX4" fmla="*/ 1900719 w 2925593"/>
                <a:gd name="connsiteY4" fmla="*/ 0 h 2170656"/>
                <a:gd name="connsiteX5" fmla="*/ 0 w 2925593"/>
                <a:gd name="connsiteY5" fmla="*/ 226032 h 2170656"/>
                <a:gd name="connsiteX0" fmla="*/ 0 w 2226950"/>
                <a:gd name="connsiteY0" fmla="*/ 246580 h 2169151"/>
                <a:gd name="connsiteX1" fmla="*/ 380144 w 2226950"/>
                <a:gd name="connsiteY1" fmla="*/ 2024009 h 2169151"/>
                <a:gd name="connsiteX2" fmla="*/ 1931541 w 2226950"/>
                <a:gd name="connsiteY2" fmla="*/ 1859623 h 2169151"/>
                <a:gd name="connsiteX3" fmla="*/ 2167847 w 2226950"/>
                <a:gd name="connsiteY3" fmla="*/ 226032 h 2169151"/>
                <a:gd name="connsiteX4" fmla="*/ 1202076 w 2226950"/>
                <a:gd name="connsiteY4" fmla="*/ 0 h 2169151"/>
                <a:gd name="connsiteX5" fmla="*/ 0 w 2226950"/>
                <a:gd name="connsiteY5" fmla="*/ 246580 h 2169151"/>
                <a:gd name="connsiteX0" fmla="*/ 111874 w 2338824"/>
                <a:gd name="connsiteY0" fmla="*/ 223481 h 2146052"/>
                <a:gd name="connsiteX1" fmla="*/ 492018 w 2338824"/>
                <a:gd name="connsiteY1" fmla="*/ 2000910 h 2146052"/>
                <a:gd name="connsiteX2" fmla="*/ 2043415 w 2338824"/>
                <a:gd name="connsiteY2" fmla="*/ 1836524 h 2146052"/>
                <a:gd name="connsiteX3" fmla="*/ 2279721 w 2338824"/>
                <a:gd name="connsiteY3" fmla="*/ 202933 h 2146052"/>
                <a:gd name="connsiteX4" fmla="*/ 111874 w 2338824"/>
                <a:gd name="connsiteY4" fmla="*/ 223481 h 2146052"/>
                <a:gd name="connsiteX0" fmla="*/ 111874 w 2338824"/>
                <a:gd name="connsiteY0" fmla="*/ 20548 h 1943119"/>
                <a:gd name="connsiteX1" fmla="*/ 492018 w 2338824"/>
                <a:gd name="connsiteY1" fmla="*/ 1797977 h 1943119"/>
                <a:gd name="connsiteX2" fmla="*/ 2043415 w 2338824"/>
                <a:gd name="connsiteY2" fmla="*/ 1633591 h 1943119"/>
                <a:gd name="connsiteX3" fmla="*/ 2279721 w 2338824"/>
                <a:gd name="connsiteY3" fmla="*/ 0 h 1943119"/>
                <a:gd name="connsiteX4" fmla="*/ 111874 w 2338824"/>
                <a:gd name="connsiteY4" fmla="*/ 20548 h 1943119"/>
                <a:gd name="connsiteX0" fmla="*/ 0 w 2226950"/>
                <a:gd name="connsiteY0" fmla="*/ 20548 h 1943119"/>
                <a:gd name="connsiteX1" fmla="*/ 380144 w 2226950"/>
                <a:gd name="connsiteY1" fmla="*/ 1797977 h 1943119"/>
                <a:gd name="connsiteX2" fmla="*/ 1931541 w 2226950"/>
                <a:gd name="connsiteY2" fmla="*/ 1633591 h 1943119"/>
                <a:gd name="connsiteX3" fmla="*/ 2167847 w 2226950"/>
                <a:gd name="connsiteY3" fmla="*/ 0 h 1943119"/>
                <a:gd name="connsiteX4" fmla="*/ 0 w 2226950"/>
                <a:gd name="connsiteY4" fmla="*/ 20548 h 1943119"/>
                <a:gd name="connsiteX0" fmla="*/ 0 w 2691120"/>
                <a:gd name="connsiteY0" fmla="*/ 55480 h 2099348"/>
                <a:gd name="connsiteX1" fmla="*/ 729465 w 2691120"/>
                <a:gd name="connsiteY1" fmla="*/ 1945925 h 2099348"/>
                <a:gd name="connsiteX2" fmla="*/ 2280862 w 2691120"/>
                <a:gd name="connsiteY2" fmla="*/ 1781539 h 2099348"/>
                <a:gd name="connsiteX3" fmla="*/ 2517168 w 2691120"/>
                <a:gd name="connsiteY3" fmla="*/ 147948 h 2099348"/>
                <a:gd name="connsiteX4" fmla="*/ 0 w 2691120"/>
                <a:gd name="connsiteY4" fmla="*/ 55480 h 2099348"/>
                <a:gd name="connsiteX0" fmla="*/ 97543 w 2788663"/>
                <a:gd name="connsiteY0" fmla="*/ 55480 h 2003398"/>
                <a:gd name="connsiteX1" fmla="*/ 412174 w 2788663"/>
                <a:gd name="connsiteY1" fmla="*/ 1383975 h 2003398"/>
                <a:gd name="connsiteX2" fmla="*/ 827008 w 2788663"/>
                <a:gd name="connsiteY2" fmla="*/ 1945925 h 2003398"/>
                <a:gd name="connsiteX3" fmla="*/ 2378405 w 2788663"/>
                <a:gd name="connsiteY3" fmla="*/ 1781539 h 2003398"/>
                <a:gd name="connsiteX4" fmla="*/ 2614711 w 2788663"/>
                <a:gd name="connsiteY4" fmla="*/ 147948 h 2003398"/>
                <a:gd name="connsiteX5" fmla="*/ 97543 w 2788663"/>
                <a:gd name="connsiteY5" fmla="*/ 55480 h 2003398"/>
                <a:gd name="connsiteX0" fmla="*/ 97543 w 2715035"/>
                <a:gd name="connsiteY0" fmla="*/ 59923 h 2040148"/>
                <a:gd name="connsiteX1" fmla="*/ 412174 w 2715035"/>
                <a:gd name="connsiteY1" fmla="*/ 1388418 h 2040148"/>
                <a:gd name="connsiteX2" fmla="*/ 827008 w 2715035"/>
                <a:gd name="connsiteY2" fmla="*/ 1950368 h 2040148"/>
                <a:gd name="connsiteX3" fmla="*/ 2080455 w 2715035"/>
                <a:gd name="connsiteY3" fmla="*/ 1847626 h 2040148"/>
                <a:gd name="connsiteX4" fmla="*/ 2614711 w 2715035"/>
                <a:gd name="connsiteY4" fmla="*/ 152391 h 2040148"/>
                <a:gd name="connsiteX5" fmla="*/ 97543 w 2715035"/>
                <a:gd name="connsiteY5" fmla="*/ 59923 h 2040148"/>
                <a:gd name="connsiteX0" fmla="*/ 97543 w 2205543"/>
                <a:gd name="connsiteY0" fmla="*/ 133717 h 2113942"/>
                <a:gd name="connsiteX1" fmla="*/ 412174 w 2205543"/>
                <a:gd name="connsiteY1" fmla="*/ 1462212 h 2113942"/>
                <a:gd name="connsiteX2" fmla="*/ 827008 w 2205543"/>
                <a:gd name="connsiteY2" fmla="*/ 2024162 h 2113942"/>
                <a:gd name="connsiteX3" fmla="*/ 2080455 w 2205543"/>
                <a:gd name="connsiteY3" fmla="*/ 1921420 h 2113942"/>
                <a:gd name="connsiteX4" fmla="*/ 1761956 w 2205543"/>
                <a:gd name="connsiteY4" fmla="*/ 123443 h 2113942"/>
                <a:gd name="connsiteX5" fmla="*/ 97543 w 2205543"/>
                <a:gd name="connsiteY5" fmla="*/ 133717 h 2113942"/>
                <a:gd name="connsiteX0" fmla="*/ 97543 w 2080455"/>
                <a:gd name="connsiteY0" fmla="*/ 133717 h 2113942"/>
                <a:gd name="connsiteX1" fmla="*/ 412174 w 2080455"/>
                <a:gd name="connsiteY1" fmla="*/ 1462212 h 2113942"/>
                <a:gd name="connsiteX2" fmla="*/ 827008 w 2080455"/>
                <a:gd name="connsiteY2" fmla="*/ 2024162 h 2113942"/>
                <a:gd name="connsiteX3" fmla="*/ 2080455 w 2080455"/>
                <a:gd name="connsiteY3" fmla="*/ 1921420 h 2113942"/>
                <a:gd name="connsiteX4" fmla="*/ 1761956 w 2080455"/>
                <a:gd name="connsiteY4" fmla="*/ 123443 h 2113942"/>
                <a:gd name="connsiteX5" fmla="*/ 97543 w 2080455"/>
                <a:gd name="connsiteY5" fmla="*/ 133717 h 2113942"/>
                <a:gd name="connsiteX0" fmla="*/ 129207 w 2112119"/>
                <a:gd name="connsiteY0" fmla="*/ 133717 h 1988046"/>
                <a:gd name="connsiteX1" fmla="*/ 443838 w 2112119"/>
                <a:gd name="connsiteY1" fmla="*/ 1462212 h 1988046"/>
                <a:gd name="connsiteX2" fmla="*/ 2112119 w 2112119"/>
                <a:gd name="connsiteY2" fmla="*/ 1921420 h 1988046"/>
                <a:gd name="connsiteX3" fmla="*/ 1793620 w 2112119"/>
                <a:gd name="connsiteY3" fmla="*/ 123443 h 1988046"/>
                <a:gd name="connsiteX4" fmla="*/ 129207 w 2112119"/>
                <a:gd name="connsiteY4" fmla="*/ 133717 h 1988046"/>
                <a:gd name="connsiteX0" fmla="*/ 0 w 1982912"/>
                <a:gd name="connsiteY0" fmla="*/ 133717 h 1988046"/>
                <a:gd name="connsiteX1" fmla="*/ 314631 w 1982912"/>
                <a:gd name="connsiteY1" fmla="*/ 1462212 h 1988046"/>
                <a:gd name="connsiteX2" fmla="*/ 1982912 w 1982912"/>
                <a:gd name="connsiteY2" fmla="*/ 1921420 h 1988046"/>
                <a:gd name="connsiteX3" fmla="*/ 1664413 w 1982912"/>
                <a:gd name="connsiteY3" fmla="*/ 123443 h 1988046"/>
                <a:gd name="connsiteX4" fmla="*/ 0 w 1982912"/>
                <a:gd name="connsiteY4" fmla="*/ 133717 h 1988046"/>
                <a:gd name="connsiteX0" fmla="*/ 0 w 1982912"/>
                <a:gd name="connsiteY0" fmla="*/ 10274 h 1864603"/>
                <a:gd name="connsiteX1" fmla="*/ 314631 w 1982912"/>
                <a:gd name="connsiteY1" fmla="*/ 1338769 h 1864603"/>
                <a:gd name="connsiteX2" fmla="*/ 1982912 w 1982912"/>
                <a:gd name="connsiteY2" fmla="*/ 1797977 h 1864603"/>
                <a:gd name="connsiteX3" fmla="*/ 1664413 w 1982912"/>
                <a:gd name="connsiteY3" fmla="*/ 0 h 1864603"/>
                <a:gd name="connsiteX4" fmla="*/ 0 w 1982912"/>
                <a:gd name="connsiteY4" fmla="*/ 10274 h 1864603"/>
                <a:gd name="connsiteX0" fmla="*/ 0 w 1982912"/>
                <a:gd name="connsiteY0" fmla="*/ 10274 h 1797977"/>
                <a:gd name="connsiteX1" fmla="*/ 314631 w 1982912"/>
                <a:gd name="connsiteY1" fmla="*/ 1338769 h 1797977"/>
                <a:gd name="connsiteX2" fmla="*/ 1982912 w 1982912"/>
                <a:gd name="connsiteY2" fmla="*/ 1797977 h 1797977"/>
                <a:gd name="connsiteX3" fmla="*/ 1664413 w 1982912"/>
                <a:gd name="connsiteY3" fmla="*/ 0 h 1797977"/>
                <a:gd name="connsiteX4" fmla="*/ 0 w 1982912"/>
                <a:gd name="connsiteY4" fmla="*/ 10274 h 1797977"/>
                <a:gd name="connsiteX0" fmla="*/ 0 w 1982912"/>
                <a:gd name="connsiteY0" fmla="*/ 10274 h 1797977"/>
                <a:gd name="connsiteX1" fmla="*/ 242712 w 1982912"/>
                <a:gd name="connsiteY1" fmla="*/ 1605897 h 1797977"/>
                <a:gd name="connsiteX2" fmla="*/ 1982912 w 1982912"/>
                <a:gd name="connsiteY2" fmla="*/ 1797977 h 1797977"/>
                <a:gd name="connsiteX3" fmla="*/ 1664413 w 1982912"/>
                <a:gd name="connsiteY3" fmla="*/ 0 h 1797977"/>
                <a:gd name="connsiteX4" fmla="*/ 0 w 1982912"/>
                <a:gd name="connsiteY4" fmla="*/ 10274 h 1797977"/>
                <a:gd name="connsiteX0" fmla="*/ 0 w 2280862"/>
                <a:gd name="connsiteY0" fmla="*/ 0 h 1787703"/>
                <a:gd name="connsiteX1" fmla="*/ 242712 w 2280862"/>
                <a:gd name="connsiteY1" fmla="*/ 1595623 h 1787703"/>
                <a:gd name="connsiteX2" fmla="*/ 1982912 w 2280862"/>
                <a:gd name="connsiteY2" fmla="*/ 1787703 h 1787703"/>
                <a:gd name="connsiteX3" fmla="*/ 2280862 w 2280862"/>
                <a:gd name="connsiteY3" fmla="*/ 349322 h 1787703"/>
                <a:gd name="connsiteX4" fmla="*/ 0 w 2280862"/>
                <a:gd name="connsiteY4" fmla="*/ 0 h 1787703"/>
                <a:gd name="connsiteX0" fmla="*/ 0 w 2280862"/>
                <a:gd name="connsiteY0" fmla="*/ 0 h 1790832"/>
                <a:gd name="connsiteX1" fmla="*/ 26955 w 2280862"/>
                <a:gd name="connsiteY1" fmla="*/ 1790832 h 1790832"/>
                <a:gd name="connsiteX2" fmla="*/ 1982912 w 2280862"/>
                <a:gd name="connsiteY2" fmla="*/ 1787703 h 1790832"/>
                <a:gd name="connsiteX3" fmla="*/ 2280862 w 2280862"/>
                <a:gd name="connsiteY3" fmla="*/ 349322 h 1790832"/>
                <a:gd name="connsiteX4" fmla="*/ 0 w 2280862"/>
                <a:gd name="connsiteY4" fmla="*/ 0 h 1790832"/>
                <a:gd name="connsiteX0" fmla="*/ 0 w 2346909"/>
                <a:gd name="connsiteY0" fmla="*/ 0 h 1900719"/>
                <a:gd name="connsiteX1" fmla="*/ 26955 w 2346909"/>
                <a:gd name="connsiteY1" fmla="*/ 1790832 h 1900719"/>
                <a:gd name="connsiteX2" fmla="*/ 1674687 w 2346909"/>
                <a:gd name="connsiteY2" fmla="*/ 1900719 h 1900719"/>
                <a:gd name="connsiteX3" fmla="*/ 2280862 w 2346909"/>
                <a:gd name="connsiteY3" fmla="*/ 349322 h 1900719"/>
                <a:gd name="connsiteX4" fmla="*/ 0 w 234690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849347"/>
                <a:gd name="connsiteY0" fmla="*/ 0 h 1900719"/>
                <a:gd name="connsiteX1" fmla="*/ 26955 w 1849347"/>
                <a:gd name="connsiteY1" fmla="*/ 1790832 h 1900719"/>
                <a:gd name="connsiteX2" fmla="*/ 1674687 w 1849347"/>
                <a:gd name="connsiteY2" fmla="*/ 1900719 h 1900719"/>
                <a:gd name="connsiteX3" fmla="*/ 1849347 w 1849347"/>
                <a:gd name="connsiteY3" fmla="*/ 297951 h 1900719"/>
                <a:gd name="connsiteX4" fmla="*/ 0 w 1849347"/>
                <a:gd name="connsiteY4" fmla="*/ 0 h 190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347" h="1900719">
                  <a:moveTo>
                    <a:pt x="0" y="0"/>
                  </a:moveTo>
                  <a:lnTo>
                    <a:pt x="26955" y="1790832"/>
                  </a:lnTo>
                  <a:lnTo>
                    <a:pt x="1674687" y="1900719"/>
                  </a:lnTo>
                  <a:lnTo>
                    <a:pt x="1849347" y="297951"/>
                  </a:lnTo>
                  <a:lnTo>
                    <a:pt x="0" y="0"/>
                  </a:lnTo>
                  <a:close/>
                </a:path>
              </a:pathLst>
            </a:custGeom>
            <a:solidFill>
              <a:schemeClr val="accent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2" name="直線コネクタ 21"/>
            <p:cNvCxnSpPr>
              <a:stCxn id="21" idx="0"/>
              <a:endCxn id="21" idx="2"/>
            </p:cNvCxnSpPr>
            <p:nvPr/>
          </p:nvCxnSpPr>
          <p:spPr>
            <a:xfrm>
              <a:off x="3262713" y="4239090"/>
              <a:ext cx="1674687" cy="19007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二等辺三角形 22"/>
            <p:cNvSpPr/>
            <p:nvPr/>
          </p:nvSpPr>
          <p:spPr>
            <a:xfrm rot="5400000">
              <a:off x="2984149" y="4108681"/>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p:cNvSpPr/>
            <p:nvPr/>
          </p:nvSpPr>
          <p:spPr>
            <a:xfrm rot="10800000">
              <a:off x="3114558" y="399678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p:cNvSpPr/>
            <p:nvPr/>
          </p:nvSpPr>
          <p:spPr>
            <a:xfrm rot="5400000">
              <a:off x="3015907" y="592616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a:off x="3159563" y="6047930"/>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矢印コネクタ 26"/>
            <p:cNvCxnSpPr/>
            <p:nvPr/>
          </p:nvCxnSpPr>
          <p:spPr>
            <a:xfrm>
              <a:off x="5116202" y="4554125"/>
              <a:ext cx="445908" cy="405045"/>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28" name="グループ化 27"/>
          <p:cNvGrpSpPr>
            <a:grpSpLocks noChangeAspect="1"/>
          </p:cNvGrpSpPr>
          <p:nvPr/>
        </p:nvGrpSpPr>
        <p:grpSpPr>
          <a:xfrm>
            <a:off x="3531675" y="2244934"/>
            <a:ext cx="2300465" cy="2081283"/>
            <a:chOff x="5751342" y="3996783"/>
            <a:chExt cx="2556073" cy="2312537"/>
          </a:xfrm>
        </p:grpSpPr>
        <p:sp>
          <p:nvSpPr>
            <p:cNvPr id="29" name="フリーフォーム 28"/>
            <p:cNvSpPr/>
            <p:nvPr/>
          </p:nvSpPr>
          <p:spPr>
            <a:xfrm>
              <a:off x="6008018" y="4239090"/>
              <a:ext cx="1849347" cy="1900719"/>
            </a:xfrm>
            <a:custGeom>
              <a:avLst/>
              <a:gdLst>
                <a:gd name="connsiteX0" fmla="*/ 0 w 1482823"/>
                <a:gd name="connsiteY0" fmla="*/ 477582 h 1077075"/>
                <a:gd name="connsiteX1" fmla="*/ 801385 w 1482823"/>
                <a:gd name="connsiteY1" fmla="*/ 1073483 h 1077075"/>
                <a:gd name="connsiteX2" fmla="*/ 1479479 w 1482823"/>
                <a:gd name="connsiteY2" fmla="*/ 231002 h 1077075"/>
                <a:gd name="connsiteX3" fmla="*/ 513708 w 1482823"/>
                <a:gd name="connsiteY3" fmla="*/ 4970 h 1077075"/>
                <a:gd name="connsiteX0" fmla="*/ 0 w 1482823"/>
                <a:gd name="connsiteY0" fmla="*/ 472612 h 1072105"/>
                <a:gd name="connsiteX1" fmla="*/ 801385 w 1482823"/>
                <a:gd name="connsiteY1" fmla="*/ 1068513 h 1072105"/>
                <a:gd name="connsiteX2" fmla="*/ 1479479 w 1482823"/>
                <a:gd name="connsiteY2" fmla="*/ 226032 h 1072105"/>
                <a:gd name="connsiteX3" fmla="*/ 513708 w 1482823"/>
                <a:gd name="connsiteY3" fmla="*/ 0 h 1072105"/>
                <a:gd name="connsiteX0" fmla="*/ 0 w 1479479"/>
                <a:gd name="connsiteY0" fmla="*/ 472612 h 1072105"/>
                <a:gd name="connsiteX1" fmla="*/ 801385 w 1479479"/>
                <a:gd name="connsiteY1" fmla="*/ 1068513 h 1072105"/>
                <a:gd name="connsiteX2" fmla="*/ 1479479 w 1479479"/>
                <a:gd name="connsiteY2" fmla="*/ 226032 h 1072105"/>
                <a:gd name="connsiteX3" fmla="*/ 513708 w 1479479"/>
                <a:gd name="connsiteY3" fmla="*/ 0 h 1072105"/>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4" fmla="*/ 0 w 1479479"/>
                <a:gd name="connsiteY4" fmla="*/ 472612 h 1068513"/>
                <a:gd name="connsiteX0" fmla="*/ 0 w 2866490"/>
                <a:gd name="connsiteY0" fmla="*/ 226032 h 1068513"/>
                <a:gd name="connsiteX1" fmla="*/ 2188396 w 2866490"/>
                <a:gd name="connsiteY1" fmla="*/ 1068513 h 1068513"/>
                <a:gd name="connsiteX2" fmla="*/ 2866490 w 2866490"/>
                <a:gd name="connsiteY2" fmla="*/ 226032 h 1068513"/>
                <a:gd name="connsiteX3" fmla="*/ 1900719 w 2866490"/>
                <a:gd name="connsiteY3" fmla="*/ 0 h 1068513"/>
                <a:gd name="connsiteX4" fmla="*/ 0 w 2866490"/>
                <a:gd name="connsiteY4" fmla="*/ 226032 h 1068513"/>
                <a:gd name="connsiteX0" fmla="*/ 0 w 2882451"/>
                <a:gd name="connsiteY0" fmla="*/ 226032 h 2024009"/>
                <a:gd name="connsiteX1" fmla="*/ 1078787 w 2882451"/>
                <a:gd name="connsiteY1" fmla="*/ 2024009 h 2024009"/>
                <a:gd name="connsiteX2" fmla="*/ 2866490 w 2882451"/>
                <a:gd name="connsiteY2" fmla="*/ 226032 h 2024009"/>
                <a:gd name="connsiteX3" fmla="*/ 1900719 w 2882451"/>
                <a:gd name="connsiteY3" fmla="*/ 0 h 2024009"/>
                <a:gd name="connsiteX4" fmla="*/ 0 w 2882451"/>
                <a:gd name="connsiteY4" fmla="*/ 226032 h 2024009"/>
                <a:gd name="connsiteX0" fmla="*/ 0 w 2925593"/>
                <a:gd name="connsiteY0" fmla="*/ 226032 h 2170656"/>
                <a:gd name="connsiteX1" fmla="*/ 1078787 w 2925593"/>
                <a:gd name="connsiteY1" fmla="*/ 2024009 h 2170656"/>
                <a:gd name="connsiteX2" fmla="*/ 2630184 w 2925593"/>
                <a:gd name="connsiteY2" fmla="*/ 1859623 h 2170656"/>
                <a:gd name="connsiteX3" fmla="*/ 2866490 w 2925593"/>
                <a:gd name="connsiteY3" fmla="*/ 226032 h 2170656"/>
                <a:gd name="connsiteX4" fmla="*/ 1900719 w 2925593"/>
                <a:gd name="connsiteY4" fmla="*/ 0 h 2170656"/>
                <a:gd name="connsiteX5" fmla="*/ 0 w 2925593"/>
                <a:gd name="connsiteY5" fmla="*/ 226032 h 2170656"/>
                <a:gd name="connsiteX0" fmla="*/ 0 w 2226950"/>
                <a:gd name="connsiteY0" fmla="*/ 246580 h 2169151"/>
                <a:gd name="connsiteX1" fmla="*/ 380144 w 2226950"/>
                <a:gd name="connsiteY1" fmla="*/ 2024009 h 2169151"/>
                <a:gd name="connsiteX2" fmla="*/ 1931541 w 2226950"/>
                <a:gd name="connsiteY2" fmla="*/ 1859623 h 2169151"/>
                <a:gd name="connsiteX3" fmla="*/ 2167847 w 2226950"/>
                <a:gd name="connsiteY3" fmla="*/ 226032 h 2169151"/>
                <a:gd name="connsiteX4" fmla="*/ 1202076 w 2226950"/>
                <a:gd name="connsiteY4" fmla="*/ 0 h 2169151"/>
                <a:gd name="connsiteX5" fmla="*/ 0 w 2226950"/>
                <a:gd name="connsiteY5" fmla="*/ 246580 h 2169151"/>
                <a:gd name="connsiteX0" fmla="*/ 111874 w 2338824"/>
                <a:gd name="connsiteY0" fmla="*/ 223481 h 2146052"/>
                <a:gd name="connsiteX1" fmla="*/ 492018 w 2338824"/>
                <a:gd name="connsiteY1" fmla="*/ 2000910 h 2146052"/>
                <a:gd name="connsiteX2" fmla="*/ 2043415 w 2338824"/>
                <a:gd name="connsiteY2" fmla="*/ 1836524 h 2146052"/>
                <a:gd name="connsiteX3" fmla="*/ 2279721 w 2338824"/>
                <a:gd name="connsiteY3" fmla="*/ 202933 h 2146052"/>
                <a:gd name="connsiteX4" fmla="*/ 111874 w 2338824"/>
                <a:gd name="connsiteY4" fmla="*/ 223481 h 2146052"/>
                <a:gd name="connsiteX0" fmla="*/ 111874 w 2338824"/>
                <a:gd name="connsiteY0" fmla="*/ 20548 h 1943119"/>
                <a:gd name="connsiteX1" fmla="*/ 492018 w 2338824"/>
                <a:gd name="connsiteY1" fmla="*/ 1797977 h 1943119"/>
                <a:gd name="connsiteX2" fmla="*/ 2043415 w 2338824"/>
                <a:gd name="connsiteY2" fmla="*/ 1633591 h 1943119"/>
                <a:gd name="connsiteX3" fmla="*/ 2279721 w 2338824"/>
                <a:gd name="connsiteY3" fmla="*/ 0 h 1943119"/>
                <a:gd name="connsiteX4" fmla="*/ 111874 w 2338824"/>
                <a:gd name="connsiteY4" fmla="*/ 20548 h 1943119"/>
                <a:gd name="connsiteX0" fmla="*/ 0 w 2226950"/>
                <a:gd name="connsiteY0" fmla="*/ 20548 h 1943119"/>
                <a:gd name="connsiteX1" fmla="*/ 380144 w 2226950"/>
                <a:gd name="connsiteY1" fmla="*/ 1797977 h 1943119"/>
                <a:gd name="connsiteX2" fmla="*/ 1931541 w 2226950"/>
                <a:gd name="connsiteY2" fmla="*/ 1633591 h 1943119"/>
                <a:gd name="connsiteX3" fmla="*/ 2167847 w 2226950"/>
                <a:gd name="connsiteY3" fmla="*/ 0 h 1943119"/>
                <a:gd name="connsiteX4" fmla="*/ 0 w 2226950"/>
                <a:gd name="connsiteY4" fmla="*/ 20548 h 1943119"/>
                <a:gd name="connsiteX0" fmla="*/ 0 w 2691120"/>
                <a:gd name="connsiteY0" fmla="*/ 55480 h 2099348"/>
                <a:gd name="connsiteX1" fmla="*/ 729465 w 2691120"/>
                <a:gd name="connsiteY1" fmla="*/ 1945925 h 2099348"/>
                <a:gd name="connsiteX2" fmla="*/ 2280862 w 2691120"/>
                <a:gd name="connsiteY2" fmla="*/ 1781539 h 2099348"/>
                <a:gd name="connsiteX3" fmla="*/ 2517168 w 2691120"/>
                <a:gd name="connsiteY3" fmla="*/ 147948 h 2099348"/>
                <a:gd name="connsiteX4" fmla="*/ 0 w 2691120"/>
                <a:gd name="connsiteY4" fmla="*/ 55480 h 2099348"/>
                <a:gd name="connsiteX0" fmla="*/ 97543 w 2788663"/>
                <a:gd name="connsiteY0" fmla="*/ 55480 h 2003398"/>
                <a:gd name="connsiteX1" fmla="*/ 412174 w 2788663"/>
                <a:gd name="connsiteY1" fmla="*/ 1383975 h 2003398"/>
                <a:gd name="connsiteX2" fmla="*/ 827008 w 2788663"/>
                <a:gd name="connsiteY2" fmla="*/ 1945925 h 2003398"/>
                <a:gd name="connsiteX3" fmla="*/ 2378405 w 2788663"/>
                <a:gd name="connsiteY3" fmla="*/ 1781539 h 2003398"/>
                <a:gd name="connsiteX4" fmla="*/ 2614711 w 2788663"/>
                <a:gd name="connsiteY4" fmla="*/ 147948 h 2003398"/>
                <a:gd name="connsiteX5" fmla="*/ 97543 w 2788663"/>
                <a:gd name="connsiteY5" fmla="*/ 55480 h 2003398"/>
                <a:gd name="connsiteX0" fmla="*/ 97543 w 2715035"/>
                <a:gd name="connsiteY0" fmla="*/ 59923 h 2040148"/>
                <a:gd name="connsiteX1" fmla="*/ 412174 w 2715035"/>
                <a:gd name="connsiteY1" fmla="*/ 1388418 h 2040148"/>
                <a:gd name="connsiteX2" fmla="*/ 827008 w 2715035"/>
                <a:gd name="connsiteY2" fmla="*/ 1950368 h 2040148"/>
                <a:gd name="connsiteX3" fmla="*/ 2080455 w 2715035"/>
                <a:gd name="connsiteY3" fmla="*/ 1847626 h 2040148"/>
                <a:gd name="connsiteX4" fmla="*/ 2614711 w 2715035"/>
                <a:gd name="connsiteY4" fmla="*/ 152391 h 2040148"/>
                <a:gd name="connsiteX5" fmla="*/ 97543 w 2715035"/>
                <a:gd name="connsiteY5" fmla="*/ 59923 h 2040148"/>
                <a:gd name="connsiteX0" fmla="*/ 97543 w 2205543"/>
                <a:gd name="connsiteY0" fmla="*/ 133717 h 2113942"/>
                <a:gd name="connsiteX1" fmla="*/ 412174 w 2205543"/>
                <a:gd name="connsiteY1" fmla="*/ 1462212 h 2113942"/>
                <a:gd name="connsiteX2" fmla="*/ 827008 w 2205543"/>
                <a:gd name="connsiteY2" fmla="*/ 2024162 h 2113942"/>
                <a:gd name="connsiteX3" fmla="*/ 2080455 w 2205543"/>
                <a:gd name="connsiteY3" fmla="*/ 1921420 h 2113942"/>
                <a:gd name="connsiteX4" fmla="*/ 1761956 w 2205543"/>
                <a:gd name="connsiteY4" fmla="*/ 123443 h 2113942"/>
                <a:gd name="connsiteX5" fmla="*/ 97543 w 2205543"/>
                <a:gd name="connsiteY5" fmla="*/ 133717 h 2113942"/>
                <a:gd name="connsiteX0" fmla="*/ 97543 w 2080455"/>
                <a:gd name="connsiteY0" fmla="*/ 133717 h 2113942"/>
                <a:gd name="connsiteX1" fmla="*/ 412174 w 2080455"/>
                <a:gd name="connsiteY1" fmla="*/ 1462212 h 2113942"/>
                <a:gd name="connsiteX2" fmla="*/ 827008 w 2080455"/>
                <a:gd name="connsiteY2" fmla="*/ 2024162 h 2113942"/>
                <a:gd name="connsiteX3" fmla="*/ 2080455 w 2080455"/>
                <a:gd name="connsiteY3" fmla="*/ 1921420 h 2113942"/>
                <a:gd name="connsiteX4" fmla="*/ 1761956 w 2080455"/>
                <a:gd name="connsiteY4" fmla="*/ 123443 h 2113942"/>
                <a:gd name="connsiteX5" fmla="*/ 97543 w 2080455"/>
                <a:gd name="connsiteY5" fmla="*/ 133717 h 2113942"/>
                <a:gd name="connsiteX0" fmla="*/ 129207 w 2112119"/>
                <a:gd name="connsiteY0" fmla="*/ 133717 h 1988046"/>
                <a:gd name="connsiteX1" fmla="*/ 443838 w 2112119"/>
                <a:gd name="connsiteY1" fmla="*/ 1462212 h 1988046"/>
                <a:gd name="connsiteX2" fmla="*/ 2112119 w 2112119"/>
                <a:gd name="connsiteY2" fmla="*/ 1921420 h 1988046"/>
                <a:gd name="connsiteX3" fmla="*/ 1793620 w 2112119"/>
                <a:gd name="connsiteY3" fmla="*/ 123443 h 1988046"/>
                <a:gd name="connsiteX4" fmla="*/ 129207 w 2112119"/>
                <a:gd name="connsiteY4" fmla="*/ 133717 h 1988046"/>
                <a:gd name="connsiteX0" fmla="*/ 0 w 1982912"/>
                <a:gd name="connsiteY0" fmla="*/ 133717 h 1988046"/>
                <a:gd name="connsiteX1" fmla="*/ 314631 w 1982912"/>
                <a:gd name="connsiteY1" fmla="*/ 1462212 h 1988046"/>
                <a:gd name="connsiteX2" fmla="*/ 1982912 w 1982912"/>
                <a:gd name="connsiteY2" fmla="*/ 1921420 h 1988046"/>
                <a:gd name="connsiteX3" fmla="*/ 1664413 w 1982912"/>
                <a:gd name="connsiteY3" fmla="*/ 123443 h 1988046"/>
                <a:gd name="connsiteX4" fmla="*/ 0 w 1982912"/>
                <a:gd name="connsiteY4" fmla="*/ 133717 h 1988046"/>
                <a:gd name="connsiteX0" fmla="*/ 0 w 1982912"/>
                <a:gd name="connsiteY0" fmla="*/ 10274 h 1864603"/>
                <a:gd name="connsiteX1" fmla="*/ 314631 w 1982912"/>
                <a:gd name="connsiteY1" fmla="*/ 1338769 h 1864603"/>
                <a:gd name="connsiteX2" fmla="*/ 1982912 w 1982912"/>
                <a:gd name="connsiteY2" fmla="*/ 1797977 h 1864603"/>
                <a:gd name="connsiteX3" fmla="*/ 1664413 w 1982912"/>
                <a:gd name="connsiteY3" fmla="*/ 0 h 1864603"/>
                <a:gd name="connsiteX4" fmla="*/ 0 w 1982912"/>
                <a:gd name="connsiteY4" fmla="*/ 10274 h 1864603"/>
                <a:gd name="connsiteX0" fmla="*/ 0 w 1982912"/>
                <a:gd name="connsiteY0" fmla="*/ 10274 h 1797977"/>
                <a:gd name="connsiteX1" fmla="*/ 314631 w 1982912"/>
                <a:gd name="connsiteY1" fmla="*/ 1338769 h 1797977"/>
                <a:gd name="connsiteX2" fmla="*/ 1982912 w 1982912"/>
                <a:gd name="connsiteY2" fmla="*/ 1797977 h 1797977"/>
                <a:gd name="connsiteX3" fmla="*/ 1664413 w 1982912"/>
                <a:gd name="connsiteY3" fmla="*/ 0 h 1797977"/>
                <a:gd name="connsiteX4" fmla="*/ 0 w 1982912"/>
                <a:gd name="connsiteY4" fmla="*/ 10274 h 1797977"/>
                <a:gd name="connsiteX0" fmla="*/ 0 w 1982912"/>
                <a:gd name="connsiteY0" fmla="*/ 10274 h 1797977"/>
                <a:gd name="connsiteX1" fmla="*/ 242712 w 1982912"/>
                <a:gd name="connsiteY1" fmla="*/ 1605897 h 1797977"/>
                <a:gd name="connsiteX2" fmla="*/ 1982912 w 1982912"/>
                <a:gd name="connsiteY2" fmla="*/ 1797977 h 1797977"/>
                <a:gd name="connsiteX3" fmla="*/ 1664413 w 1982912"/>
                <a:gd name="connsiteY3" fmla="*/ 0 h 1797977"/>
                <a:gd name="connsiteX4" fmla="*/ 0 w 1982912"/>
                <a:gd name="connsiteY4" fmla="*/ 10274 h 1797977"/>
                <a:gd name="connsiteX0" fmla="*/ 0 w 2280862"/>
                <a:gd name="connsiteY0" fmla="*/ 0 h 1787703"/>
                <a:gd name="connsiteX1" fmla="*/ 242712 w 2280862"/>
                <a:gd name="connsiteY1" fmla="*/ 1595623 h 1787703"/>
                <a:gd name="connsiteX2" fmla="*/ 1982912 w 2280862"/>
                <a:gd name="connsiteY2" fmla="*/ 1787703 h 1787703"/>
                <a:gd name="connsiteX3" fmla="*/ 2280862 w 2280862"/>
                <a:gd name="connsiteY3" fmla="*/ 349322 h 1787703"/>
                <a:gd name="connsiteX4" fmla="*/ 0 w 2280862"/>
                <a:gd name="connsiteY4" fmla="*/ 0 h 1787703"/>
                <a:gd name="connsiteX0" fmla="*/ 0 w 2280862"/>
                <a:gd name="connsiteY0" fmla="*/ 0 h 1790832"/>
                <a:gd name="connsiteX1" fmla="*/ 26955 w 2280862"/>
                <a:gd name="connsiteY1" fmla="*/ 1790832 h 1790832"/>
                <a:gd name="connsiteX2" fmla="*/ 1982912 w 2280862"/>
                <a:gd name="connsiteY2" fmla="*/ 1787703 h 1790832"/>
                <a:gd name="connsiteX3" fmla="*/ 2280862 w 2280862"/>
                <a:gd name="connsiteY3" fmla="*/ 349322 h 1790832"/>
                <a:gd name="connsiteX4" fmla="*/ 0 w 2280862"/>
                <a:gd name="connsiteY4" fmla="*/ 0 h 1790832"/>
                <a:gd name="connsiteX0" fmla="*/ 0 w 2346909"/>
                <a:gd name="connsiteY0" fmla="*/ 0 h 1900719"/>
                <a:gd name="connsiteX1" fmla="*/ 26955 w 2346909"/>
                <a:gd name="connsiteY1" fmla="*/ 1790832 h 1900719"/>
                <a:gd name="connsiteX2" fmla="*/ 1674687 w 2346909"/>
                <a:gd name="connsiteY2" fmla="*/ 1900719 h 1900719"/>
                <a:gd name="connsiteX3" fmla="*/ 2280862 w 2346909"/>
                <a:gd name="connsiteY3" fmla="*/ 349322 h 1900719"/>
                <a:gd name="connsiteX4" fmla="*/ 0 w 234690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849347"/>
                <a:gd name="connsiteY0" fmla="*/ 0 h 1900719"/>
                <a:gd name="connsiteX1" fmla="*/ 26955 w 1849347"/>
                <a:gd name="connsiteY1" fmla="*/ 1790832 h 1900719"/>
                <a:gd name="connsiteX2" fmla="*/ 1674687 w 1849347"/>
                <a:gd name="connsiteY2" fmla="*/ 1900719 h 1900719"/>
                <a:gd name="connsiteX3" fmla="*/ 1849347 w 1849347"/>
                <a:gd name="connsiteY3" fmla="*/ 297951 h 1900719"/>
                <a:gd name="connsiteX4" fmla="*/ 0 w 1849347"/>
                <a:gd name="connsiteY4" fmla="*/ 0 h 190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347" h="1900719">
                  <a:moveTo>
                    <a:pt x="0" y="0"/>
                  </a:moveTo>
                  <a:lnTo>
                    <a:pt x="26955" y="1790832"/>
                  </a:lnTo>
                  <a:lnTo>
                    <a:pt x="1674687" y="1900719"/>
                  </a:lnTo>
                  <a:lnTo>
                    <a:pt x="1849347" y="297951"/>
                  </a:lnTo>
                  <a:lnTo>
                    <a:pt x="0" y="0"/>
                  </a:lnTo>
                  <a:close/>
                </a:path>
              </a:pathLst>
            </a:custGeom>
            <a:solidFill>
              <a:schemeClr val="accent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0" name="直線コネクタ 29"/>
            <p:cNvCxnSpPr>
              <a:endCxn id="29" idx="2"/>
            </p:cNvCxnSpPr>
            <p:nvPr/>
          </p:nvCxnSpPr>
          <p:spPr>
            <a:xfrm>
              <a:off x="6008018" y="4235738"/>
              <a:ext cx="1674687" cy="1904071"/>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29" idx="1"/>
              <a:endCxn id="29" idx="3"/>
            </p:cNvCxnSpPr>
            <p:nvPr/>
          </p:nvCxnSpPr>
          <p:spPr>
            <a:xfrm flipV="1">
              <a:off x="6034973" y="4537041"/>
              <a:ext cx="1822392" cy="14928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二等辺三角形 31"/>
            <p:cNvSpPr/>
            <p:nvPr/>
          </p:nvSpPr>
          <p:spPr>
            <a:xfrm rot="5400000">
              <a:off x="5765247" y="5944017"/>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二等辺三角形 32"/>
            <p:cNvSpPr/>
            <p:nvPr/>
          </p:nvSpPr>
          <p:spPr>
            <a:xfrm>
              <a:off x="5908903" y="6065784"/>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5400000">
              <a:off x="5729454" y="4108681"/>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二等辺三角形 34"/>
            <p:cNvSpPr/>
            <p:nvPr/>
          </p:nvSpPr>
          <p:spPr>
            <a:xfrm rot="10800000">
              <a:off x="5859863" y="399678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矢印コネクタ 35"/>
            <p:cNvCxnSpPr/>
            <p:nvPr/>
          </p:nvCxnSpPr>
          <p:spPr>
            <a:xfrm>
              <a:off x="7861507" y="4554125"/>
              <a:ext cx="445908" cy="405045"/>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grpSp>
      <p:sp>
        <p:nvSpPr>
          <p:cNvPr id="37" name="テキスト ボックス 36"/>
          <p:cNvSpPr txBox="1"/>
          <p:nvPr/>
        </p:nvSpPr>
        <p:spPr>
          <a:xfrm>
            <a:off x="251520" y="4270159"/>
            <a:ext cx="2084225" cy="400110"/>
          </a:xfrm>
          <a:prstGeom prst="rect">
            <a:avLst/>
          </a:prstGeom>
          <a:noFill/>
        </p:spPr>
        <p:txBody>
          <a:bodyPr wrap="none" rtlCol="0">
            <a:spAutoFit/>
          </a:bodyPr>
          <a:lstStyle/>
          <a:p>
            <a:r>
              <a:rPr lang="en-US" altLang="ja-JP" sz="2000" i="1" dirty="0">
                <a:solidFill>
                  <a:srgbClr val="000000"/>
                </a:solidFill>
              </a:rPr>
              <a:t>t=t</a:t>
            </a:r>
            <a:r>
              <a:rPr lang="en-US" altLang="ja-JP" sz="2000" i="1" baseline="-25000" dirty="0">
                <a:solidFill>
                  <a:srgbClr val="000000"/>
                </a:solidFill>
              </a:rPr>
              <a:t>1</a:t>
            </a:r>
            <a:r>
              <a:rPr lang="ja-JP" altLang="en-US" sz="2000" dirty="0">
                <a:solidFill>
                  <a:srgbClr val="000000"/>
                </a:solidFill>
              </a:rPr>
              <a:t>　　内力</a:t>
            </a:r>
            <a:r>
              <a:rPr lang="en-US" altLang="ja-JP" sz="2000" dirty="0">
                <a:solidFill>
                  <a:srgbClr val="000000"/>
                </a:solidFill>
              </a:rPr>
              <a:t>=</a:t>
            </a:r>
            <a:r>
              <a:rPr lang="ja-JP" altLang="en-US" sz="2000" dirty="0">
                <a:solidFill>
                  <a:srgbClr val="000000"/>
                </a:solidFill>
              </a:rPr>
              <a:t>外力</a:t>
            </a:r>
            <a:endParaRPr kumimoji="1" lang="ja-JP" altLang="en-US" sz="2000" dirty="0">
              <a:solidFill>
                <a:srgbClr val="000000"/>
              </a:solidFill>
            </a:endParaRPr>
          </a:p>
        </p:txBody>
      </p:sp>
      <p:sp>
        <p:nvSpPr>
          <p:cNvPr id="38" name="テキスト ボックス 37"/>
          <p:cNvSpPr txBox="1"/>
          <p:nvPr/>
        </p:nvSpPr>
        <p:spPr>
          <a:xfrm>
            <a:off x="3491880" y="4270159"/>
            <a:ext cx="2085827" cy="400110"/>
          </a:xfrm>
          <a:prstGeom prst="rect">
            <a:avLst/>
          </a:prstGeom>
          <a:noFill/>
        </p:spPr>
        <p:txBody>
          <a:bodyPr wrap="none" rtlCol="0">
            <a:spAutoFit/>
          </a:bodyPr>
          <a:lstStyle/>
          <a:p>
            <a:r>
              <a:rPr lang="en-US" altLang="ja-JP" sz="2000" i="1" dirty="0">
                <a:solidFill>
                  <a:srgbClr val="000000"/>
                </a:solidFill>
              </a:rPr>
              <a:t>t=t</a:t>
            </a:r>
            <a:r>
              <a:rPr lang="en-US" altLang="ja-JP" sz="2000" i="1" baseline="-25000" dirty="0">
                <a:solidFill>
                  <a:srgbClr val="000000"/>
                </a:solidFill>
              </a:rPr>
              <a:t>1</a:t>
            </a:r>
            <a:r>
              <a:rPr lang="ja-JP" altLang="en-US" sz="2000" b="1" dirty="0">
                <a:solidFill>
                  <a:srgbClr val="0000CC"/>
                </a:solidFill>
              </a:rPr>
              <a:t>　　</a:t>
            </a:r>
            <a:r>
              <a:rPr lang="ja-JP" altLang="en-US" sz="2000" b="1" dirty="0">
                <a:solidFill>
                  <a:srgbClr val="FF0000"/>
                </a:solidFill>
              </a:rPr>
              <a:t>内力≠外力</a:t>
            </a:r>
            <a:endParaRPr kumimoji="1" lang="ja-JP" altLang="en-US" sz="2000" b="1" dirty="0">
              <a:solidFill>
                <a:srgbClr val="FF0000"/>
              </a:solidFill>
            </a:endParaRPr>
          </a:p>
        </p:txBody>
      </p:sp>
      <p:sp>
        <p:nvSpPr>
          <p:cNvPr id="40" name="テキスト ボックス 39"/>
          <p:cNvSpPr txBox="1"/>
          <p:nvPr/>
        </p:nvSpPr>
        <p:spPr>
          <a:xfrm>
            <a:off x="2421860" y="2651720"/>
            <a:ext cx="1183337" cy="1508105"/>
          </a:xfrm>
          <a:prstGeom prst="rect">
            <a:avLst/>
          </a:prstGeom>
          <a:noFill/>
        </p:spPr>
        <p:txBody>
          <a:bodyPr wrap="none" rtlCol="0">
            <a:spAutoFit/>
          </a:bodyPr>
          <a:lstStyle/>
          <a:p>
            <a:pPr algn="ctr"/>
            <a:r>
              <a:rPr lang="ja-JP" altLang="en-US" b="1" dirty="0">
                <a:solidFill>
                  <a:srgbClr val="000000"/>
                </a:solidFill>
              </a:rPr>
              <a:t>メッシュ</a:t>
            </a:r>
            <a:endParaRPr lang="en-US" altLang="ja-JP" b="1" dirty="0">
              <a:solidFill>
                <a:srgbClr val="000000"/>
              </a:solidFill>
            </a:endParaRPr>
          </a:p>
          <a:p>
            <a:pPr algn="ctr"/>
            <a:r>
              <a:rPr lang="ja-JP" altLang="en-US" b="1" dirty="0">
                <a:solidFill>
                  <a:srgbClr val="000000"/>
                </a:solidFill>
              </a:rPr>
              <a:t>再分割</a:t>
            </a:r>
            <a:endParaRPr lang="en-US" altLang="ja-JP" b="1" dirty="0">
              <a:solidFill>
                <a:srgbClr val="000000"/>
              </a:solidFill>
            </a:endParaRPr>
          </a:p>
          <a:p>
            <a:pPr algn="ctr"/>
            <a:endParaRPr lang="en-US" altLang="ja-JP" sz="2000" b="1" dirty="0">
              <a:solidFill>
                <a:srgbClr val="FF0000"/>
              </a:solidFill>
            </a:endParaRPr>
          </a:p>
          <a:p>
            <a:pPr algn="ctr"/>
            <a:r>
              <a:rPr lang="ja-JP" altLang="en-US" b="1" dirty="0">
                <a:solidFill>
                  <a:srgbClr val="000000"/>
                </a:solidFill>
              </a:rPr>
              <a:t>状態量の</a:t>
            </a:r>
            <a:endParaRPr lang="en-US" altLang="ja-JP" b="1" dirty="0">
              <a:solidFill>
                <a:srgbClr val="000000"/>
              </a:solidFill>
            </a:endParaRPr>
          </a:p>
          <a:p>
            <a:pPr algn="ctr"/>
            <a:r>
              <a:rPr lang="ja-JP" altLang="en-US" b="1" dirty="0">
                <a:solidFill>
                  <a:srgbClr val="000000"/>
                </a:solidFill>
              </a:rPr>
              <a:t>マッピング</a:t>
            </a:r>
            <a:endParaRPr lang="en-US" altLang="ja-JP" b="1" dirty="0">
              <a:solidFill>
                <a:srgbClr val="000000"/>
              </a:solidFill>
            </a:endParaRPr>
          </a:p>
        </p:txBody>
      </p:sp>
      <p:sp>
        <p:nvSpPr>
          <p:cNvPr id="41" name="右矢印 40"/>
          <p:cNvSpPr/>
          <p:nvPr/>
        </p:nvSpPr>
        <p:spPr>
          <a:xfrm>
            <a:off x="2827470" y="3258274"/>
            <a:ext cx="450050" cy="286864"/>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C00"/>
              </a:solidFill>
            </a:endParaRPr>
          </a:p>
        </p:txBody>
      </p:sp>
      <p:grpSp>
        <p:nvGrpSpPr>
          <p:cNvPr id="42" name="グループ化 41"/>
          <p:cNvGrpSpPr/>
          <p:nvPr/>
        </p:nvGrpSpPr>
        <p:grpSpPr>
          <a:xfrm>
            <a:off x="5817215" y="2649979"/>
            <a:ext cx="1023036" cy="923330"/>
            <a:chOff x="5551679" y="3812556"/>
            <a:chExt cx="1023036" cy="923330"/>
          </a:xfrm>
        </p:grpSpPr>
        <p:sp>
          <p:nvSpPr>
            <p:cNvPr id="43" name="テキスト ボックス 42"/>
            <p:cNvSpPr txBox="1"/>
            <p:nvPr/>
          </p:nvSpPr>
          <p:spPr>
            <a:xfrm>
              <a:off x="5551679" y="3812556"/>
              <a:ext cx="1023036" cy="923330"/>
            </a:xfrm>
            <a:prstGeom prst="rect">
              <a:avLst/>
            </a:prstGeom>
            <a:noFill/>
          </p:spPr>
          <p:txBody>
            <a:bodyPr wrap="none" rtlCol="0">
              <a:spAutoFit/>
            </a:bodyPr>
            <a:lstStyle/>
            <a:p>
              <a:pPr algn="ctr"/>
              <a:r>
                <a:rPr lang="ja-JP" altLang="en-US" b="1" dirty="0">
                  <a:solidFill>
                    <a:srgbClr val="FF0000"/>
                  </a:solidFill>
                </a:rPr>
                <a:t>釣合の</a:t>
              </a:r>
              <a:endParaRPr lang="en-US" altLang="ja-JP" b="1" dirty="0">
                <a:solidFill>
                  <a:srgbClr val="FF0000"/>
                </a:solidFill>
              </a:endParaRPr>
            </a:p>
            <a:p>
              <a:pPr algn="ctr"/>
              <a:r>
                <a:rPr lang="ja-JP" altLang="en-US" b="1" dirty="0">
                  <a:solidFill>
                    <a:srgbClr val="FF0000"/>
                  </a:solidFill>
                </a:rPr>
                <a:t>解き直し</a:t>
              </a:r>
              <a:endParaRPr lang="en-US" altLang="ja-JP" b="1" dirty="0">
                <a:solidFill>
                  <a:srgbClr val="FF0000"/>
                </a:solidFill>
              </a:endParaRPr>
            </a:p>
            <a:p>
              <a:pPr algn="ctr"/>
              <a:endParaRPr lang="en-US" altLang="ja-JP" b="1" dirty="0">
                <a:solidFill>
                  <a:srgbClr val="FF0000"/>
                </a:solidFill>
              </a:endParaRPr>
            </a:p>
          </p:txBody>
        </p:sp>
        <p:sp>
          <p:nvSpPr>
            <p:cNvPr id="44" name="右矢印 43"/>
            <p:cNvSpPr/>
            <p:nvPr/>
          </p:nvSpPr>
          <p:spPr>
            <a:xfrm>
              <a:off x="5877145" y="4419110"/>
              <a:ext cx="450050" cy="286864"/>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C00"/>
                </a:solidFill>
              </a:endParaRPr>
            </a:p>
          </p:txBody>
        </p:sp>
      </p:grpSp>
      <p:sp>
        <p:nvSpPr>
          <p:cNvPr id="45" name="フリーフォーム 44"/>
          <p:cNvSpPr/>
          <p:nvPr/>
        </p:nvSpPr>
        <p:spPr>
          <a:xfrm>
            <a:off x="6961428" y="2487504"/>
            <a:ext cx="1670181" cy="1647273"/>
          </a:xfrm>
          <a:custGeom>
            <a:avLst/>
            <a:gdLst>
              <a:gd name="connsiteX0" fmla="*/ 0 w 1482823"/>
              <a:gd name="connsiteY0" fmla="*/ 477582 h 1077075"/>
              <a:gd name="connsiteX1" fmla="*/ 801385 w 1482823"/>
              <a:gd name="connsiteY1" fmla="*/ 1073483 h 1077075"/>
              <a:gd name="connsiteX2" fmla="*/ 1479479 w 1482823"/>
              <a:gd name="connsiteY2" fmla="*/ 231002 h 1077075"/>
              <a:gd name="connsiteX3" fmla="*/ 513708 w 1482823"/>
              <a:gd name="connsiteY3" fmla="*/ 4970 h 1077075"/>
              <a:gd name="connsiteX0" fmla="*/ 0 w 1482823"/>
              <a:gd name="connsiteY0" fmla="*/ 472612 h 1072105"/>
              <a:gd name="connsiteX1" fmla="*/ 801385 w 1482823"/>
              <a:gd name="connsiteY1" fmla="*/ 1068513 h 1072105"/>
              <a:gd name="connsiteX2" fmla="*/ 1479479 w 1482823"/>
              <a:gd name="connsiteY2" fmla="*/ 226032 h 1072105"/>
              <a:gd name="connsiteX3" fmla="*/ 513708 w 1482823"/>
              <a:gd name="connsiteY3" fmla="*/ 0 h 1072105"/>
              <a:gd name="connsiteX0" fmla="*/ 0 w 1479479"/>
              <a:gd name="connsiteY0" fmla="*/ 472612 h 1072105"/>
              <a:gd name="connsiteX1" fmla="*/ 801385 w 1479479"/>
              <a:gd name="connsiteY1" fmla="*/ 1068513 h 1072105"/>
              <a:gd name="connsiteX2" fmla="*/ 1479479 w 1479479"/>
              <a:gd name="connsiteY2" fmla="*/ 226032 h 1072105"/>
              <a:gd name="connsiteX3" fmla="*/ 513708 w 1479479"/>
              <a:gd name="connsiteY3" fmla="*/ 0 h 1072105"/>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4" fmla="*/ 0 w 1479479"/>
              <a:gd name="connsiteY4" fmla="*/ 472612 h 1068513"/>
              <a:gd name="connsiteX0" fmla="*/ 0 w 2866490"/>
              <a:gd name="connsiteY0" fmla="*/ 226032 h 1068513"/>
              <a:gd name="connsiteX1" fmla="*/ 2188396 w 2866490"/>
              <a:gd name="connsiteY1" fmla="*/ 1068513 h 1068513"/>
              <a:gd name="connsiteX2" fmla="*/ 2866490 w 2866490"/>
              <a:gd name="connsiteY2" fmla="*/ 226032 h 1068513"/>
              <a:gd name="connsiteX3" fmla="*/ 1900719 w 2866490"/>
              <a:gd name="connsiteY3" fmla="*/ 0 h 1068513"/>
              <a:gd name="connsiteX4" fmla="*/ 0 w 2866490"/>
              <a:gd name="connsiteY4" fmla="*/ 226032 h 1068513"/>
              <a:gd name="connsiteX0" fmla="*/ 0 w 2882451"/>
              <a:gd name="connsiteY0" fmla="*/ 226032 h 2024009"/>
              <a:gd name="connsiteX1" fmla="*/ 1078787 w 2882451"/>
              <a:gd name="connsiteY1" fmla="*/ 2024009 h 2024009"/>
              <a:gd name="connsiteX2" fmla="*/ 2866490 w 2882451"/>
              <a:gd name="connsiteY2" fmla="*/ 226032 h 2024009"/>
              <a:gd name="connsiteX3" fmla="*/ 1900719 w 2882451"/>
              <a:gd name="connsiteY3" fmla="*/ 0 h 2024009"/>
              <a:gd name="connsiteX4" fmla="*/ 0 w 2882451"/>
              <a:gd name="connsiteY4" fmla="*/ 226032 h 2024009"/>
              <a:gd name="connsiteX0" fmla="*/ 0 w 2925593"/>
              <a:gd name="connsiteY0" fmla="*/ 226032 h 2170656"/>
              <a:gd name="connsiteX1" fmla="*/ 1078787 w 2925593"/>
              <a:gd name="connsiteY1" fmla="*/ 2024009 h 2170656"/>
              <a:gd name="connsiteX2" fmla="*/ 2630184 w 2925593"/>
              <a:gd name="connsiteY2" fmla="*/ 1859623 h 2170656"/>
              <a:gd name="connsiteX3" fmla="*/ 2866490 w 2925593"/>
              <a:gd name="connsiteY3" fmla="*/ 226032 h 2170656"/>
              <a:gd name="connsiteX4" fmla="*/ 1900719 w 2925593"/>
              <a:gd name="connsiteY4" fmla="*/ 0 h 2170656"/>
              <a:gd name="connsiteX5" fmla="*/ 0 w 2925593"/>
              <a:gd name="connsiteY5" fmla="*/ 226032 h 2170656"/>
              <a:gd name="connsiteX0" fmla="*/ 0 w 2226950"/>
              <a:gd name="connsiteY0" fmla="*/ 246580 h 2169151"/>
              <a:gd name="connsiteX1" fmla="*/ 380144 w 2226950"/>
              <a:gd name="connsiteY1" fmla="*/ 2024009 h 2169151"/>
              <a:gd name="connsiteX2" fmla="*/ 1931541 w 2226950"/>
              <a:gd name="connsiteY2" fmla="*/ 1859623 h 2169151"/>
              <a:gd name="connsiteX3" fmla="*/ 2167847 w 2226950"/>
              <a:gd name="connsiteY3" fmla="*/ 226032 h 2169151"/>
              <a:gd name="connsiteX4" fmla="*/ 1202076 w 2226950"/>
              <a:gd name="connsiteY4" fmla="*/ 0 h 2169151"/>
              <a:gd name="connsiteX5" fmla="*/ 0 w 2226950"/>
              <a:gd name="connsiteY5" fmla="*/ 246580 h 2169151"/>
              <a:gd name="connsiteX0" fmla="*/ 111874 w 2338824"/>
              <a:gd name="connsiteY0" fmla="*/ 223481 h 2146052"/>
              <a:gd name="connsiteX1" fmla="*/ 492018 w 2338824"/>
              <a:gd name="connsiteY1" fmla="*/ 2000910 h 2146052"/>
              <a:gd name="connsiteX2" fmla="*/ 2043415 w 2338824"/>
              <a:gd name="connsiteY2" fmla="*/ 1836524 h 2146052"/>
              <a:gd name="connsiteX3" fmla="*/ 2279721 w 2338824"/>
              <a:gd name="connsiteY3" fmla="*/ 202933 h 2146052"/>
              <a:gd name="connsiteX4" fmla="*/ 111874 w 2338824"/>
              <a:gd name="connsiteY4" fmla="*/ 223481 h 2146052"/>
              <a:gd name="connsiteX0" fmla="*/ 111874 w 2338824"/>
              <a:gd name="connsiteY0" fmla="*/ 20548 h 1943119"/>
              <a:gd name="connsiteX1" fmla="*/ 492018 w 2338824"/>
              <a:gd name="connsiteY1" fmla="*/ 1797977 h 1943119"/>
              <a:gd name="connsiteX2" fmla="*/ 2043415 w 2338824"/>
              <a:gd name="connsiteY2" fmla="*/ 1633591 h 1943119"/>
              <a:gd name="connsiteX3" fmla="*/ 2279721 w 2338824"/>
              <a:gd name="connsiteY3" fmla="*/ 0 h 1943119"/>
              <a:gd name="connsiteX4" fmla="*/ 111874 w 2338824"/>
              <a:gd name="connsiteY4" fmla="*/ 20548 h 1943119"/>
              <a:gd name="connsiteX0" fmla="*/ 0 w 2226950"/>
              <a:gd name="connsiteY0" fmla="*/ 20548 h 1943119"/>
              <a:gd name="connsiteX1" fmla="*/ 380144 w 2226950"/>
              <a:gd name="connsiteY1" fmla="*/ 1797977 h 1943119"/>
              <a:gd name="connsiteX2" fmla="*/ 1931541 w 2226950"/>
              <a:gd name="connsiteY2" fmla="*/ 1633591 h 1943119"/>
              <a:gd name="connsiteX3" fmla="*/ 2167847 w 2226950"/>
              <a:gd name="connsiteY3" fmla="*/ 0 h 1943119"/>
              <a:gd name="connsiteX4" fmla="*/ 0 w 2226950"/>
              <a:gd name="connsiteY4" fmla="*/ 20548 h 1943119"/>
              <a:gd name="connsiteX0" fmla="*/ 0 w 2691120"/>
              <a:gd name="connsiteY0" fmla="*/ 55480 h 2099348"/>
              <a:gd name="connsiteX1" fmla="*/ 729465 w 2691120"/>
              <a:gd name="connsiteY1" fmla="*/ 1945925 h 2099348"/>
              <a:gd name="connsiteX2" fmla="*/ 2280862 w 2691120"/>
              <a:gd name="connsiteY2" fmla="*/ 1781539 h 2099348"/>
              <a:gd name="connsiteX3" fmla="*/ 2517168 w 2691120"/>
              <a:gd name="connsiteY3" fmla="*/ 147948 h 2099348"/>
              <a:gd name="connsiteX4" fmla="*/ 0 w 2691120"/>
              <a:gd name="connsiteY4" fmla="*/ 55480 h 2099348"/>
              <a:gd name="connsiteX0" fmla="*/ 97543 w 2788663"/>
              <a:gd name="connsiteY0" fmla="*/ 55480 h 2003398"/>
              <a:gd name="connsiteX1" fmla="*/ 412174 w 2788663"/>
              <a:gd name="connsiteY1" fmla="*/ 1383975 h 2003398"/>
              <a:gd name="connsiteX2" fmla="*/ 827008 w 2788663"/>
              <a:gd name="connsiteY2" fmla="*/ 1945925 h 2003398"/>
              <a:gd name="connsiteX3" fmla="*/ 2378405 w 2788663"/>
              <a:gd name="connsiteY3" fmla="*/ 1781539 h 2003398"/>
              <a:gd name="connsiteX4" fmla="*/ 2614711 w 2788663"/>
              <a:gd name="connsiteY4" fmla="*/ 147948 h 2003398"/>
              <a:gd name="connsiteX5" fmla="*/ 97543 w 2788663"/>
              <a:gd name="connsiteY5" fmla="*/ 55480 h 2003398"/>
              <a:gd name="connsiteX0" fmla="*/ 97543 w 2715035"/>
              <a:gd name="connsiteY0" fmla="*/ 59923 h 2040148"/>
              <a:gd name="connsiteX1" fmla="*/ 412174 w 2715035"/>
              <a:gd name="connsiteY1" fmla="*/ 1388418 h 2040148"/>
              <a:gd name="connsiteX2" fmla="*/ 827008 w 2715035"/>
              <a:gd name="connsiteY2" fmla="*/ 1950368 h 2040148"/>
              <a:gd name="connsiteX3" fmla="*/ 2080455 w 2715035"/>
              <a:gd name="connsiteY3" fmla="*/ 1847626 h 2040148"/>
              <a:gd name="connsiteX4" fmla="*/ 2614711 w 2715035"/>
              <a:gd name="connsiteY4" fmla="*/ 152391 h 2040148"/>
              <a:gd name="connsiteX5" fmla="*/ 97543 w 2715035"/>
              <a:gd name="connsiteY5" fmla="*/ 59923 h 2040148"/>
              <a:gd name="connsiteX0" fmla="*/ 97543 w 2205543"/>
              <a:gd name="connsiteY0" fmla="*/ 133717 h 2113942"/>
              <a:gd name="connsiteX1" fmla="*/ 412174 w 2205543"/>
              <a:gd name="connsiteY1" fmla="*/ 1462212 h 2113942"/>
              <a:gd name="connsiteX2" fmla="*/ 827008 w 2205543"/>
              <a:gd name="connsiteY2" fmla="*/ 2024162 h 2113942"/>
              <a:gd name="connsiteX3" fmla="*/ 2080455 w 2205543"/>
              <a:gd name="connsiteY3" fmla="*/ 1921420 h 2113942"/>
              <a:gd name="connsiteX4" fmla="*/ 1761956 w 2205543"/>
              <a:gd name="connsiteY4" fmla="*/ 123443 h 2113942"/>
              <a:gd name="connsiteX5" fmla="*/ 97543 w 2205543"/>
              <a:gd name="connsiteY5" fmla="*/ 133717 h 2113942"/>
              <a:gd name="connsiteX0" fmla="*/ 97543 w 2080455"/>
              <a:gd name="connsiteY0" fmla="*/ 133717 h 2113942"/>
              <a:gd name="connsiteX1" fmla="*/ 412174 w 2080455"/>
              <a:gd name="connsiteY1" fmla="*/ 1462212 h 2113942"/>
              <a:gd name="connsiteX2" fmla="*/ 827008 w 2080455"/>
              <a:gd name="connsiteY2" fmla="*/ 2024162 h 2113942"/>
              <a:gd name="connsiteX3" fmla="*/ 2080455 w 2080455"/>
              <a:gd name="connsiteY3" fmla="*/ 1921420 h 2113942"/>
              <a:gd name="connsiteX4" fmla="*/ 1761956 w 2080455"/>
              <a:gd name="connsiteY4" fmla="*/ 123443 h 2113942"/>
              <a:gd name="connsiteX5" fmla="*/ 97543 w 2080455"/>
              <a:gd name="connsiteY5" fmla="*/ 133717 h 2113942"/>
              <a:gd name="connsiteX0" fmla="*/ 129207 w 2112119"/>
              <a:gd name="connsiteY0" fmla="*/ 133717 h 1988046"/>
              <a:gd name="connsiteX1" fmla="*/ 443838 w 2112119"/>
              <a:gd name="connsiteY1" fmla="*/ 1462212 h 1988046"/>
              <a:gd name="connsiteX2" fmla="*/ 2112119 w 2112119"/>
              <a:gd name="connsiteY2" fmla="*/ 1921420 h 1988046"/>
              <a:gd name="connsiteX3" fmla="*/ 1793620 w 2112119"/>
              <a:gd name="connsiteY3" fmla="*/ 123443 h 1988046"/>
              <a:gd name="connsiteX4" fmla="*/ 129207 w 2112119"/>
              <a:gd name="connsiteY4" fmla="*/ 133717 h 1988046"/>
              <a:gd name="connsiteX0" fmla="*/ 0 w 1982912"/>
              <a:gd name="connsiteY0" fmla="*/ 133717 h 1988046"/>
              <a:gd name="connsiteX1" fmla="*/ 314631 w 1982912"/>
              <a:gd name="connsiteY1" fmla="*/ 1462212 h 1988046"/>
              <a:gd name="connsiteX2" fmla="*/ 1982912 w 1982912"/>
              <a:gd name="connsiteY2" fmla="*/ 1921420 h 1988046"/>
              <a:gd name="connsiteX3" fmla="*/ 1664413 w 1982912"/>
              <a:gd name="connsiteY3" fmla="*/ 123443 h 1988046"/>
              <a:gd name="connsiteX4" fmla="*/ 0 w 1982912"/>
              <a:gd name="connsiteY4" fmla="*/ 133717 h 1988046"/>
              <a:gd name="connsiteX0" fmla="*/ 0 w 1982912"/>
              <a:gd name="connsiteY0" fmla="*/ 10274 h 1864603"/>
              <a:gd name="connsiteX1" fmla="*/ 314631 w 1982912"/>
              <a:gd name="connsiteY1" fmla="*/ 1338769 h 1864603"/>
              <a:gd name="connsiteX2" fmla="*/ 1982912 w 1982912"/>
              <a:gd name="connsiteY2" fmla="*/ 1797977 h 1864603"/>
              <a:gd name="connsiteX3" fmla="*/ 1664413 w 1982912"/>
              <a:gd name="connsiteY3" fmla="*/ 0 h 1864603"/>
              <a:gd name="connsiteX4" fmla="*/ 0 w 1982912"/>
              <a:gd name="connsiteY4" fmla="*/ 10274 h 1864603"/>
              <a:gd name="connsiteX0" fmla="*/ 0 w 1982912"/>
              <a:gd name="connsiteY0" fmla="*/ 10274 h 1797977"/>
              <a:gd name="connsiteX1" fmla="*/ 314631 w 1982912"/>
              <a:gd name="connsiteY1" fmla="*/ 1338769 h 1797977"/>
              <a:gd name="connsiteX2" fmla="*/ 1982912 w 1982912"/>
              <a:gd name="connsiteY2" fmla="*/ 1797977 h 1797977"/>
              <a:gd name="connsiteX3" fmla="*/ 1664413 w 1982912"/>
              <a:gd name="connsiteY3" fmla="*/ 0 h 1797977"/>
              <a:gd name="connsiteX4" fmla="*/ 0 w 1982912"/>
              <a:gd name="connsiteY4" fmla="*/ 10274 h 1797977"/>
              <a:gd name="connsiteX0" fmla="*/ 0 w 1982912"/>
              <a:gd name="connsiteY0" fmla="*/ 10274 h 1797977"/>
              <a:gd name="connsiteX1" fmla="*/ 242712 w 1982912"/>
              <a:gd name="connsiteY1" fmla="*/ 1605897 h 1797977"/>
              <a:gd name="connsiteX2" fmla="*/ 1982912 w 1982912"/>
              <a:gd name="connsiteY2" fmla="*/ 1797977 h 1797977"/>
              <a:gd name="connsiteX3" fmla="*/ 1664413 w 1982912"/>
              <a:gd name="connsiteY3" fmla="*/ 0 h 1797977"/>
              <a:gd name="connsiteX4" fmla="*/ 0 w 1982912"/>
              <a:gd name="connsiteY4" fmla="*/ 10274 h 1797977"/>
              <a:gd name="connsiteX0" fmla="*/ 0 w 2280862"/>
              <a:gd name="connsiteY0" fmla="*/ 0 h 1787703"/>
              <a:gd name="connsiteX1" fmla="*/ 242712 w 2280862"/>
              <a:gd name="connsiteY1" fmla="*/ 1595623 h 1787703"/>
              <a:gd name="connsiteX2" fmla="*/ 1982912 w 2280862"/>
              <a:gd name="connsiteY2" fmla="*/ 1787703 h 1787703"/>
              <a:gd name="connsiteX3" fmla="*/ 2280862 w 2280862"/>
              <a:gd name="connsiteY3" fmla="*/ 349322 h 1787703"/>
              <a:gd name="connsiteX4" fmla="*/ 0 w 2280862"/>
              <a:gd name="connsiteY4" fmla="*/ 0 h 1787703"/>
              <a:gd name="connsiteX0" fmla="*/ 0 w 2280862"/>
              <a:gd name="connsiteY0" fmla="*/ 0 h 1790832"/>
              <a:gd name="connsiteX1" fmla="*/ 26955 w 2280862"/>
              <a:gd name="connsiteY1" fmla="*/ 1790832 h 1790832"/>
              <a:gd name="connsiteX2" fmla="*/ 1982912 w 2280862"/>
              <a:gd name="connsiteY2" fmla="*/ 1787703 h 1790832"/>
              <a:gd name="connsiteX3" fmla="*/ 2280862 w 2280862"/>
              <a:gd name="connsiteY3" fmla="*/ 349322 h 1790832"/>
              <a:gd name="connsiteX4" fmla="*/ 0 w 2280862"/>
              <a:gd name="connsiteY4" fmla="*/ 0 h 1790832"/>
              <a:gd name="connsiteX0" fmla="*/ 0 w 2346909"/>
              <a:gd name="connsiteY0" fmla="*/ 0 h 1900719"/>
              <a:gd name="connsiteX1" fmla="*/ 26955 w 2346909"/>
              <a:gd name="connsiteY1" fmla="*/ 1790832 h 1900719"/>
              <a:gd name="connsiteX2" fmla="*/ 1674687 w 2346909"/>
              <a:gd name="connsiteY2" fmla="*/ 1900719 h 1900719"/>
              <a:gd name="connsiteX3" fmla="*/ 2280862 w 2346909"/>
              <a:gd name="connsiteY3" fmla="*/ 349322 h 1900719"/>
              <a:gd name="connsiteX4" fmla="*/ 0 w 234690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849347"/>
              <a:gd name="connsiteY0" fmla="*/ 0 h 1900719"/>
              <a:gd name="connsiteX1" fmla="*/ 26955 w 1849347"/>
              <a:gd name="connsiteY1" fmla="*/ 1790832 h 1900719"/>
              <a:gd name="connsiteX2" fmla="*/ 1674687 w 1849347"/>
              <a:gd name="connsiteY2" fmla="*/ 1900719 h 1900719"/>
              <a:gd name="connsiteX3" fmla="*/ 1849347 w 1849347"/>
              <a:gd name="connsiteY3" fmla="*/ 297951 h 1900719"/>
              <a:gd name="connsiteX4" fmla="*/ 0 w 1849347"/>
              <a:gd name="connsiteY4" fmla="*/ 0 h 1900719"/>
              <a:gd name="connsiteX0" fmla="*/ 0 w 1674687"/>
              <a:gd name="connsiteY0" fmla="*/ 0 h 1900719"/>
              <a:gd name="connsiteX1" fmla="*/ 26955 w 1674687"/>
              <a:gd name="connsiteY1" fmla="*/ 1790832 h 1900719"/>
              <a:gd name="connsiteX2" fmla="*/ 1674687 w 1674687"/>
              <a:gd name="connsiteY2" fmla="*/ 1900719 h 1900719"/>
              <a:gd name="connsiteX3" fmla="*/ 1517386 w 1674687"/>
              <a:gd name="connsiteY3" fmla="*/ 126941 h 1900719"/>
              <a:gd name="connsiteX4" fmla="*/ 0 w 1674687"/>
              <a:gd name="connsiteY4" fmla="*/ 0 h 1900719"/>
              <a:gd name="connsiteX0" fmla="*/ 0 w 1855757"/>
              <a:gd name="connsiteY0" fmla="*/ 0 h 1830303"/>
              <a:gd name="connsiteX1" fmla="*/ 26955 w 1855757"/>
              <a:gd name="connsiteY1" fmla="*/ 1790832 h 1830303"/>
              <a:gd name="connsiteX2" fmla="*/ 1855757 w 1855757"/>
              <a:gd name="connsiteY2" fmla="*/ 1830303 h 1830303"/>
              <a:gd name="connsiteX3" fmla="*/ 1517386 w 1855757"/>
              <a:gd name="connsiteY3" fmla="*/ 126941 h 1830303"/>
              <a:gd name="connsiteX4" fmla="*/ 0 w 1855757"/>
              <a:gd name="connsiteY4" fmla="*/ 0 h 1830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757" h="1830303">
                <a:moveTo>
                  <a:pt x="0" y="0"/>
                </a:moveTo>
                <a:lnTo>
                  <a:pt x="26955" y="1790832"/>
                </a:lnTo>
                <a:lnTo>
                  <a:pt x="1855757" y="1830303"/>
                </a:lnTo>
                <a:lnTo>
                  <a:pt x="1517386" y="126941"/>
                </a:lnTo>
                <a:lnTo>
                  <a:pt x="0" y="0"/>
                </a:lnTo>
                <a:close/>
              </a:path>
            </a:pathLst>
          </a:custGeom>
          <a:solidFill>
            <a:schemeClr val="accent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cxnSp>
        <p:nvCxnSpPr>
          <p:cNvPr id="46" name="直線コネクタ 45"/>
          <p:cNvCxnSpPr>
            <a:stCxn id="45" idx="1"/>
            <a:endCxn id="45" idx="3"/>
          </p:cNvCxnSpPr>
          <p:nvPr/>
        </p:nvCxnSpPr>
        <p:spPr>
          <a:xfrm flipV="1">
            <a:off x="6985687" y="2601751"/>
            <a:ext cx="1341388" cy="14975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二等辺三角形 46"/>
          <p:cNvSpPr/>
          <p:nvPr/>
        </p:nvSpPr>
        <p:spPr>
          <a:xfrm rot="5400000">
            <a:off x="6742934" y="3993378"/>
            <a:ext cx="258581" cy="219182"/>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二等辺三角形 47"/>
          <p:cNvSpPr/>
          <p:nvPr/>
        </p:nvSpPr>
        <p:spPr>
          <a:xfrm>
            <a:off x="6872225" y="4102969"/>
            <a:ext cx="258581" cy="219182"/>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二等辺三角形 48"/>
          <p:cNvSpPr/>
          <p:nvPr/>
        </p:nvSpPr>
        <p:spPr>
          <a:xfrm rot="5400000">
            <a:off x="6710721" y="2341576"/>
            <a:ext cx="258581" cy="219182"/>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二等辺三角形 49"/>
          <p:cNvSpPr/>
          <p:nvPr/>
        </p:nvSpPr>
        <p:spPr>
          <a:xfrm rot="10800000">
            <a:off x="6828089" y="2240868"/>
            <a:ext cx="258581" cy="219182"/>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矢印コネクタ 50"/>
          <p:cNvCxnSpPr/>
          <p:nvPr/>
        </p:nvCxnSpPr>
        <p:spPr>
          <a:xfrm>
            <a:off x="8327075" y="2589258"/>
            <a:ext cx="401317" cy="364540"/>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6690625" y="4266093"/>
            <a:ext cx="2093843" cy="400110"/>
          </a:xfrm>
          <a:prstGeom prst="rect">
            <a:avLst/>
          </a:prstGeom>
          <a:noFill/>
        </p:spPr>
        <p:txBody>
          <a:bodyPr wrap="none" rtlCol="0">
            <a:spAutoFit/>
          </a:bodyPr>
          <a:lstStyle/>
          <a:p>
            <a:r>
              <a:rPr lang="en-US" altLang="ja-JP" sz="2000" i="1" dirty="0">
                <a:solidFill>
                  <a:srgbClr val="000000"/>
                </a:solidFill>
              </a:rPr>
              <a:t>t=t</a:t>
            </a:r>
            <a:r>
              <a:rPr lang="en-US" altLang="ja-JP" sz="2000" i="1" baseline="-25000" dirty="0">
                <a:solidFill>
                  <a:srgbClr val="000000"/>
                </a:solidFill>
              </a:rPr>
              <a:t>1</a:t>
            </a:r>
            <a:r>
              <a:rPr lang="ja-JP" altLang="en-US" sz="2000" b="1" dirty="0">
                <a:solidFill>
                  <a:srgbClr val="0000CC"/>
                </a:solidFill>
              </a:rPr>
              <a:t>　　</a:t>
            </a:r>
            <a:r>
              <a:rPr lang="ja-JP" altLang="en-US" sz="2000" dirty="0">
                <a:solidFill>
                  <a:srgbClr val="000000"/>
                </a:solidFill>
              </a:rPr>
              <a:t>内力</a:t>
            </a:r>
            <a:r>
              <a:rPr lang="en-US" altLang="ja-JP" sz="2000" dirty="0">
                <a:solidFill>
                  <a:srgbClr val="000000"/>
                </a:solidFill>
              </a:rPr>
              <a:t>=</a:t>
            </a:r>
            <a:r>
              <a:rPr lang="ja-JP" altLang="en-US" sz="2000" dirty="0">
                <a:solidFill>
                  <a:srgbClr val="000000"/>
                </a:solidFill>
              </a:rPr>
              <a:t>外力</a:t>
            </a:r>
            <a:endParaRPr kumimoji="1" lang="ja-JP" altLang="en-US" sz="2000" dirty="0">
              <a:solidFill>
                <a:srgbClr val="000000"/>
              </a:solidFill>
            </a:endParaRPr>
          </a:p>
        </p:txBody>
      </p:sp>
      <p:sp>
        <p:nvSpPr>
          <p:cNvPr id="10" name="テキスト ボックス 9"/>
          <p:cNvSpPr txBox="1"/>
          <p:nvPr/>
        </p:nvSpPr>
        <p:spPr>
          <a:xfrm>
            <a:off x="7632340" y="3225750"/>
            <a:ext cx="854721" cy="923330"/>
          </a:xfrm>
          <a:prstGeom prst="rect">
            <a:avLst/>
          </a:prstGeom>
          <a:noFill/>
        </p:spPr>
        <p:txBody>
          <a:bodyPr wrap="none" rtlCol="0">
            <a:spAutoFit/>
          </a:bodyPr>
          <a:lstStyle/>
          <a:p>
            <a:pPr algn="ctr"/>
            <a:r>
              <a:rPr kumimoji="1" lang="ja-JP" altLang="en-US" b="1" dirty="0">
                <a:solidFill>
                  <a:srgbClr val="FF0000"/>
                </a:solidFill>
              </a:rPr>
              <a:t>急激な</a:t>
            </a:r>
            <a:endParaRPr kumimoji="1" lang="en-US" altLang="ja-JP" b="1" dirty="0">
              <a:solidFill>
                <a:srgbClr val="FF0000"/>
              </a:solidFill>
            </a:endParaRPr>
          </a:p>
          <a:p>
            <a:pPr algn="ctr"/>
            <a:r>
              <a:rPr kumimoji="1" lang="ja-JP" altLang="en-US" b="1" dirty="0">
                <a:solidFill>
                  <a:srgbClr val="FF0000"/>
                </a:solidFill>
              </a:rPr>
              <a:t>変形を</a:t>
            </a:r>
            <a:endParaRPr kumimoji="1" lang="en-US" altLang="ja-JP" b="1" dirty="0">
              <a:solidFill>
                <a:srgbClr val="FF0000"/>
              </a:solidFill>
            </a:endParaRPr>
          </a:p>
          <a:p>
            <a:pPr algn="ctr"/>
            <a:r>
              <a:rPr kumimoji="1" lang="ja-JP" altLang="en-US" b="1" dirty="0">
                <a:solidFill>
                  <a:srgbClr val="FF0000"/>
                </a:solidFill>
              </a:rPr>
              <a:t>伴う</a:t>
            </a:r>
          </a:p>
        </p:txBody>
      </p:sp>
    </p:spTree>
    <p:extLst>
      <p:ext uri="{BB962C8B-B14F-4D97-AF65-F5344CB8AC3E}">
        <p14:creationId xmlns:p14="http://schemas.microsoft.com/office/powerpoint/2010/main" val="1273695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提案するリゾーニング付き</a:t>
            </a:r>
            <a:r>
              <a:rPr lang="en-US" altLang="ja-JP" dirty="0"/>
              <a:t>FEM</a:t>
            </a:r>
            <a:endParaRPr kumimoji="1" lang="ja-JP" altLang="en-US" dirty="0"/>
          </a:p>
        </p:txBody>
      </p:sp>
      <p:sp>
        <p:nvSpPr>
          <p:cNvPr id="3" name="コンテンツ プレースホルダー 2"/>
          <p:cNvSpPr>
            <a:spLocks noGrp="1"/>
          </p:cNvSpPr>
          <p:nvPr>
            <p:ph idx="1"/>
          </p:nvPr>
        </p:nvSpPr>
        <p:spPr/>
        <p:txBody>
          <a:bodyPr/>
          <a:lstStyle/>
          <a:p>
            <a:r>
              <a:rPr lang="ja-JP" altLang="en-US" dirty="0">
                <a:solidFill>
                  <a:srgbClr val="008000"/>
                </a:solidFill>
              </a:rPr>
              <a:t>増分形釣合方程式</a:t>
            </a:r>
            <a:r>
              <a:rPr lang="ja-JP" altLang="en-US" dirty="0"/>
              <a:t>に基づくリゾーニング</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pPr lvl="1"/>
            <a:r>
              <a:rPr lang="ja-JP" altLang="en-US" dirty="0"/>
              <a:t>変形が激しい場合でも，釣合の解き直しは不要．</a:t>
            </a:r>
            <a:endParaRPr lang="en-US" altLang="ja-JP" dirty="0"/>
          </a:p>
          <a:p>
            <a:pPr lvl="1"/>
            <a:r>
              <a:rPr lang="ja-JP" altLang="en-US" dirty="0"/>
              <a:t>精度の低下や接触の崩れがほとんど起きない．</a:t>
            </a:r>
            <a:endParaRPr lang="en-US" altLang="ja-JP" dirty="0"/>
          </a:p>
          <a:p>
            <a:pPr lvl="1"/>
            <a:r>
              <a:rPr lang="ja-JP" altLang="en-US" dirty="0">
                <a:solidFill>
                  <a:srgbClr val="0000CC"/>
                </a:solidFill>
              </a:rPr>
              <a:t>リゾーニング付き</a:t>
            </a:r>
            <a:r>
              <a:rPr lang="en-US" altLang="ja-JP" dirty="0">
                <a:solidFill>
                  <a:srgbClr val="0000CC"/>
                </a:solidFill>
              </a:rPr>
              <a:t>FEM</a:t>
            </a:r>
            <a:r>
              <a:rPr lang="ja-JP" altLang="en-US" dirty="0">
                <a:solidFill>
                  <a:srgbClr val="0000CC"/>
                </a:solidFill>
              </a:rPr>
              <a:t>が手軽で安定になる．</a:t>
            </a:r>
          </a:p>
          <a:p>
            <a:endParaRPr lang="en-US" altLang="ja-JP" dirty="0">
              <a:solidFill>
                <a:srgbClr val="0000CC"/>
              </a:solidFill>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sp>
        <p:nvSpPr>
          <p:cNvPr id="13" name="テキスト ボックス 12"/>
          <p:cNvSpPr txBox="1"/>
          <p:nvPr/>
        </p:nvSpPr>
        <p:spPr>
          <a:xfrm>
            <a:off x="215516" y="1124744"/>
            <a:ext cx="1321196" cy="954107"/>
          </a:xfrm>
          <a:prstGeom prst="rect">
            <a:avLst/>
          </a:prstGeom>
          <a:noFill/>
          <a:ln>
            <a:solidFill>
              <a:schemeClr val="tx1"/>
            </a:solidFill>
          </a:ln>
        </p:spPr>
        <p:txBody>
          <a:bodyPr wrap="none" rtlCol="0">
            <a:spAutoFit/>
          </a:bodyPr>
          <a:lstStyle/>
          <a:p>
            <a:pPr algn="ctr"/>
            <a:r>
              <a:rPr lang="ja-JP" altLang="en-US" sz="2800" dirty="0"/>
              <a:t>メッシュ</a:t>
            </a:r>
            <a:endParaRPr lang="en-US" altLang="ja-JP" sz="2800" dirty="0"/>
          </a:p>
          <a:p>
            <a:pPr algn="ctr"/>
            <a:r>
              <a:rPr kumimoji="1" lang="ja-JP" altLang="en-US" sz="2800" dirty="0"/>
              <a:t>再分割</a:t>
            </a:r>
          </a:p>
        </p:txBody>
      </p:sp>
      <p:sp>
        <p:nvSpPr>
          <p:cNvPr id="14" name="テキスト ボックス 13"/>
          <p:cNvSpPr txBox="1"/>
          <p:nvPr/>
        </p:nvSpPr>
        <p:spPr>
          <a:xfrm>
            <a:off x="2123728" y="1142747"/>
            <a:ext cx="1729961" cy="954107"/>
          </a:xfrm>
          <a:prstGeom prst="rect">
            <a:avLst/>
          </a:prstGeom>
          <a:noFill/>
          <a:ln>
            <a:solidFill>
              <a:schemeClr val="tx1"/>
            </a:solidFill>
          </a:ln>
        </p:spPr>
        <p:txBody>
          <a:bodyPr wrap="none" rtlCol="0">
            <a:spAutoFit/>
          </a:bodyPr>
          <a:lstStyle/>
          <a:p>
            <a:pPr algn="ctr"/>
            <a:r>
              <a:rPr lang="ja-JP" altLang="en-US" sz="2800" dirty="0"/>
              <a:t>状態量の</a:t>
            </a:r>
            <a:endParaRPr lang="en-US" altLang="ja-JP" sz="2800" dirty="0"/>
          </a:p>
          <a:p>
            <a:pPr algn="ctr"/>
            <a:r>
              <a:rPr kumimoji="1" lang="ja-JP" altLang="en-US" sz="2800" dirty="0"/>
              <a:t>マッピング</a:t>
            </a:r>
          </a:p>
        </p:txBody>
      </p:sp>
      <p:sp>
        <p:nvSpPr>
          <p:cNvPr id="16" name="テキスト ボックス 15"/>
          <p:cNvSpPr txBox="1"/>
          <p:nvPr/>
        </p:nvSpPr>
        <p:spPr>
          <a:xfrm>
            <a:off x="7668344" y="1124744"/>
            <a:ext cx="1210588" cy="954107"/>
          </a:xfrm>
          <a:prstGeom prst="rect">
            <a:avLst/>
          </a:prstGeom>
          <a:noFill/>
          <a:ln>
            <a:solidFill>
              <a:schemeClr val="tx1"/>
            </a:solidFill>
          </a:ln>
        </p:spPr>
        <p:txBody>
          <a:bodyPr wrap="none" rtlCol="0">
            <a:spAutoFit/>
          </a:bodyPr>
          <a:lstStyle/>
          <a:p>
            <a:pPr algn="ctr"/>
            <a:r>
              <a:rPr lang="ja-JP" altLang="en-US" sz="2800" dirty="0"/>
              <a:t>解析を</a:t>
            </a:r>
            <a:endParaRPr lang="en-US" altLang="ja-JP" sz="2800" dirty="0"/>
          </a:p>
          <a:p>
            <a:pPr algn="ctr"/>
            <a:r>
              <a:rPr lang="ja-JP" altLang="en-US" sz="2800" dirty="0"/>
              <a:t>続行</a:t>
            </a:r>
            <a:endParaRPr lang="en-US" altLang="ja-JP" sz="2800" dirty="0"/>
          </a:p>
        </p:txBody>
      </p:sp>
      <p:sp>
        <p:nvSpPr>
          <p:cNvPr id="17" name="右矢印 16"/>
          <p:cNvSpPr/>
          <p:nvPr/>
        </p:nvSpPr>
        <p:spPr>
          <a:xfrm>
            <a:off x="1583668" y="1394775"/>
            <a:ext cx="515008" cy="432048"/>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右矢印 17"/>
          <p:cNvSpPr/>
          <p:nvPr/>
        </p:nvSpPr>
        <p:spPr>
          <a:xfrm>
            <a:off x="3912976" y="1394775"/>
            <a:ext cx="3741820" cy="432048"/>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p:cNvGrpSpPr>
            <a:grpSpLocks/>
          </p:cNvGrpSpPr>
          <p:nvPr/>
        </p:nvGrpSpPr>
        <p:grpSpPr>
          <a:xfrm>
            <a:off x="291314" y="2249949"/>
            <a:ext cx="2300466" cy="2065215"/>
            <a:chOff x="3006037" y="3996783"/>
            <a:chExt cx="2556073" cy="2294683"/>
          </a:xfrm>
        </p:grpSpPr>
        <p:sp>
          <p:nvSpPr>
            <p:cNvPr id="20" name="フリーフォーム 19"/>
            <p:cNvSpPr/>
            <p:nvPr/>
          </p:nvSpPr>
          <p:spPr>
            <a:xfrm>
              <a:off x="3262713" y="4239090"/>
              <a:ext cx="1849347" cy="1900719"/>
            </a:xfrm>
            <a:custGeom>
              <a:avLst/>
              <a:gdLst>
                <a:gd name="connsiteX0" fmla="*/ 0 w 1482823"/>
                <a:gd name="connsiteY0" fmla="*/ 477582 h 1077075"/>
                <a:gd name="connsiteX1" fmla="*/ 801385 w 1482823"/>
                <a:gd name="connsiteY1" fmla="*/ 1073483 h 1077075"/>
                <a:gd name="connsiteX2" fmla="*/ 1479479 w 1482823"/>
                <a:gd name="connsiteY2" fmla="*/ 231002 h 1077075"/>
                <a:gd name="connsiteX3" fmla="*/ 513708 w 1482823"/>
                <a:gd name="connsiteY3" fmla="*/ 4970 h 1077075"/>
                <a:gd name="connsiteX0" fmla="*/ 0 w 1482823"/>
                <a:gd name="connsiteY0" fmla="*/ 472612 h 1072105"/>
                <a:gd name="connsiteX1" fmla="*/ 801385 w 1482823"/>
                <a:gd name="connsiteY1" fmla="*/ 1068513 h 1072105"/>
                <a:gd name="connsiteX2" fmla="*/ 1479479 w 1482823"/>
                <a:gd name="connsiteY2" fmla="*/ 226032 h 1072105"/>
                <a:gd name="connsiteX3" fmla="*/ 513708 w 1482823"/>
                <a:gd name="connsiteY3" fmla="*/ 0 h 1072105"/>
                <a:gd name="connsiteX0" fmla="*/ 0 w 1479479"/>
                <a:gd name="connsiteY0" fmla="*/ 472612 h 1072105"/>
                <a:gd name="connsiteX1" fmla="*/ 801385 w 1479479"/>
                <a:gd name="connsiteY1" fmla="*/ 1068513 h 1072105"/>
                <a:gd name="connsiteX2" fmla="*/ 1479479 w 1479479"/>
                <a:gd name="connsiteY2" fmla="*/ 226032 h 1072105"/>
                <a:gd name="connsiteX3" fmla="*/ 513708 w 1479479"/>
                <a:gd name="connsiteY3" fmla="*/ 0 h 1072105"/>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4" fmla="*/ 0 w 1479479"/>
                <a:gd name="connsiteY4" fmla="*/ 472612 h 1068513"/>
                <a:gd name="connsiteX0" fmla="*/ 0 w 2866490"/>
                <a:gd name="connsiteY0" fmla="*/ 226032 h 1068513"/>
                <a:gd name="connsiteX1" fmla="*/ 2188396 w 2866490"/>
                <a:gd name="connsiteY1" fmla="*/ 1068513 h 1068513"/>
                <a:gd name="connsiteX2" fmla="*/ 2866490 w 2866490"/>
                <a:gd name="connsiteY2" fmla="*/ 226032 h 1068513"/>
                <a:gd name="connsiteX3" fmla="*/ 1900719 w 2866490"/>
                <a:gd name="connsiteY3" fmla="*/ 0 h 1068513"/>
                <a:gd name="connsiteX4" fmla="*/ 0 w 2866490"/>
                <a:gd name="connsiteY4" fmla="*/ 226032 h 1068513"/>
                <a:gd name="connsiteX0" fmla="*/ 0 w 2882451"/>
                <a:gd name="connsiteY0" fmla="*/ 226032 h 2024009"/>
                <a:gd name="connsiteX1" fmla="*/ 1078787 w 2882451"/>
                <a:gd name="connsiteY1" fmla="*/ 2024009 h 2024009"/>
                <a:gd name="connsiteX2" fmla="*/ 2866490 w 2882451"/>
                <a:gd name="connsiteY2" fmla="*/ 226032 h 2024009"/>
                <a:gd name="connsiteX3" fmla="*/ 1900719 w 2882451"/>
                <a:gd name="connsiteY3" fmla="*/ 0 h 2024009"/>
                <a:gd name="connsiteX4" fmla="*/ 0 w 2882451"/>
                <a:gd name="connsiteY4" fmla="*/ 226032 h 2024009"/>
                <a:gd name="connsiteX0" fmla="*/ 0 w 2925593"/>
                <a:gd name="connsiteY0" fmla="*/ 226032 h 2170656"/>
                <a:gd name="connsiteX1" fmla="*/ 1078787 w 2925593"/>
                <a:gd name="connsiteY1" fmla="*/ 2024009 h 2170656"/>
                <a:gd name="connsiteX2" fmla="*/ 2630184 w 2925593"/>
                <a:gd name="connsiteY2" fmla="*/ 1859623 h 2170656"/>
                <a:gd name="connsiteX3" fmla="*/ 2866490 w 2925593"/>
                <a:gd name="connsiteY3" fmla="*/ 226032 h 2170656"/>
                <a:gd name="connsiteX4" fmla="*/ 1900719 w 2925593"/>
                <a:gd name="connsiteY4" fmla="*/ 0 h 2170656"/>
                <a:gd name="connsiteX5" fmla="*/ 0 w 2925593"/>
                <a:gd name="connsiteY5" fmla="*/ 226032 h 2170656"/>
                <a:gd name="connsiteX0" fmla="*/ 0 w 2226950"/>
                <a:gd name="connsiteY0" fmla="*/ 246580 h 2169151"/>
                <a:gd name="connsiteX1" fmla="*/ 380144 w 2226950"/>
                <a:gd name="connsiteY1" fmla="*/ 2024009 h 2169151"/>
                <a:gd name="connsiteX2" fmla="*/ 1931541 w 2226950"/>
                <a:gd name="connsiteY2" fmla="*/ 1859623 h 2169151"/>
                <a:gd name="connsiteX3" fmla="*/ 2167847 w 2226950"/>
                <a:gd name="connsiteY3" fmla="*/ 226032 h 2169151"/>
                <a:gd name="connsiteX4" fmla="*/ 1202076 w 2226950"/>
                <a:gd name="connsiteY4" fmla="*/ 0 h 2169151"/>
                <a:gd name="connsiteX5" fmla="*/ 0 w 2226950"/>
                <a:gd name="connsiteY5" fmla="*/ 246580 h 2169151"/>
                <a:gd name="connsiteX0" fmla="*/ 111874 w 2338824"/>
                <a:gd name="connsiteY0" fmla="*/ 223481 h 2146052"/>
                <a:gd name="connsiteX1" fmla="*/ 492018 w 2338824"/>
                <a:gd name="connsiteY1" fmla="*/ 2000910 h 2146052"/>
                <a:gd name="connsiteX2" fmla="*/ 2043415 w 2338824"/>
                <a:gd name="connsiteY2" fmla="*/ 1836524 h 2146052"/>
                <a:gd name="connsiteX3" fmla="*/ 2279721 w 2338824"/>
                <a:gd name="connsiteY3" fmla="*/ 202933 h 2146052"/>
                <a:gd name="connsiteX4" fmla="*/ 111874 w 2338824"/>
                <a:gd name="connsiteY4" fmla="*/ 223481 h 2146052"/>
                <a:gd name="connsiteX0" fmla="*/ 111874 w 2338824"/>
                <a:gd name="connsiteY0" fmla="*/ 20548 h 1943119"/>
                <a:gd name="connsiteX1" fmla="*/ 492018 w 2338824"/>
                <a:gd name="connsiteY1" fmla="*/ 1797977 h 1943119"/>
                <a:gd name="connsiteX2" fmla="*/ 2043415 w 2338824"/>
                <a:gd name="connsiteY2" fmla="*/ 1633591 h 1943119"/>
                <a:gd name="connsiteX3" fmla="*/ 2279721 w 2338824"/>
                <a:gd name="connsiteY3" fmla="*/ 0 h 1943119"/>
                <a:gd name="connsiteX4" fmla="*/ 111874 w 2338824"/>
                <a:gd name="connsiteY4" fmla="*/ 20548 h 1943119"/>
                <a:gd name="connsiteX0" fmla="*/ 0 w 2226950"/>
                <a:gd name="connsiteY0" fmla="*/ 20548 h 1943119"/>
                <a:gd name="connsiteX1" fmla="*/ 380144 w 2226950"/>
                <a:gd name="connsiteY1" fmla="*/ 1797977 h 1943119"/>
                <a:gd name="connsiteX2" fmla="*/ 1931541 w 2226950"/>
                <a:gd name="connsiteY2" fmla="*/ 1633591 h 1943119"/>
                <a:gd name="connsiteX3" fmla="*/ 2167847 w 2226950"/>
                <a:gd name="connsiteY3" fmla="*/ 0 h 1943119"/>
                <a:gd name="connsiteX4" fmla="*/ 0 w 2226950"/>
                <a:gd name="connsiteY4" fmla="*/ 20548 h 1943119"/>
                <a:gd name="connsiteX0" fmla="*/ 0 w 2691120"/>
                <a:gd name="connsiteY0" fmla="*/ 55480 h 2099348"/>
                <a:gd name="connsiteX1" fmla="*/ 729465 w 2691120"/>
                <a:gd name="connsiteY1" fmla="*/ 1945925 h 2099348"/>
                <a:gd name="connsiteX2" fmla="*/ 2280862 w 2691120"/>
                <a:gd name="connsiteY2" fmla="*/ 1781539 h 2099348"/>
                <a:gd name="connsiteX3" fmla="*/ 2517168 w 2691120"/>
                <a:gd name="connsiteY3" fmla="*/ 147948 h 2099348"/>
                <a:gd name="connsiteX4" fmla="*/ 0 w 2691120"/>
                <a:gd name="connsiteY4" fmla="*/ 55480 h 2099348"/>
                <a:gd name="connsiteX0" fmla="*/ 97543 w 2788663"/>
                <a:gd name="connsiteY0" fmla="*/ 55480 h 2003398"/>
                <a:gd name="connsiteX1" fmla="*/ 412174 w 2788663"/>
                <a:gd name="connsiteY1" fmla="*/ 1383975 h 2003398"/>
                <a:gd name="connsiteX2" fmla="*/ 827008 w 2788663"/>
                <a:gd name="connsiteY2" fmla="*/ 1945925 h 2003398"/>
                <a:gd name="connsiteX3" fmla="*/ 2378405 w 2788663"/>
                <a:gd name="connsiteY3" fmla="*/ 1781539 h 2003398"/>
                <a:gd name="connsiteX4" fmla="*/ 2614711 w 2788663"/>
                <a:gd name="connsiteY4" fmla="*/ 147948 h 2003398"/>
                <a:gd name="connsiteX5" fmla="*/ 97543 w 2788663"/>
                <a:gd name="connsiteY5" fmla="*/ 55480 h 2003398"/>
                <a:gd name="connsiteX0" fmla="*/ 97543 w 2715035"/>
                <a:gd name="connsiteY0" fmla="*/ 59923 h 2040148"/>
                <a:gd name="connsiteX1" fmla="*/ 412174 w 2715035"/>
                <a:gd name="connsiteY1" fmla="*/ 1388418 h 2040148"/>
                <a:gd name="connsiteX2" fmla="*/ 827008 w 2715035"/>
                <a:gd name="connsiteY2" fmla="*/ 1950368 h 2040148"/>
                <a:gd name="connsiteX3" fmla="*/ 2080455 w 2715035"/>
                <a:gd name="connsiteY3" fmla="*/ 1847626 h 2040148"/>
                <a:gd name="connsiteX4" fmla="*/ 2614711 w 2715035"/>
                <a:gd name="connsiteY4" fmla="*/ 152391 h 2040148"/>
                <a:gd name="connsiteX5" fmla="*/ 97543 w 2715035"/>
                <a:gd name="connsiteY5" fmla="*/ 59923 h 2040148"/>
                <a:gd name="connsiteX0" fmla="*/ 97543 w 2205543"/>
                <a:gd name="connsiteY0" fmla="*/ 133717 h 2113942"/>
                <a:gd name="connsiteX1" fmla="*/ 412174 w 2205543"/>
                <a:gd name="connsiteY1" fmla="*/ 1462212 h 2113942"/>
                <a:gd name="connsiteX2" fmla="*/ 827008 w 2205543"/>
                <a:gd name="connsiteY2" fmla="*/ 2024162 h 2113942"/>
                <a:gd name="connsiteX3" fmla="*/ 2080455 w 2205543"/>
                <a:gd name="connsiteY3" fmla="*/ 1921420 h 2113942"/>
                <a:gd name="connsiteX4" fmla="*/ 1761956 w 2205543"/>
                <a:gd name="connsiteY4" fmla="*/ 123443 h 2113942"/>
                <a:gd name="connsiteX5" fmla="*/ 97543 w 2205543"/>
                <a:gd name="connsiteY5" fmla="*/ 133717 h 2113942"/>
                <a:gd name="connsiteX0" fmla="*/ 97543 w 2080455"/>
                <a:gd name="connsiteY0" fmla="*/ 133717 h 2113942"/>
                <a:gd name="connsiteX1" fmla="*/ 412174 w 2080455"/>
                <a:gd name="connsiteY1" fmla="*/ 1462212 h 2113942"/>
                <a:gd name="connsiteX2" fmla="*/ 827008 w 2080455"/>
                <a:gd name="connsiteY2" fmla="*/ 2024162 h 2113942"/>
                <a:gd name="connsiteX3" fmla="*/ 2080455 w 2080455"/>
                <a:gd name="connsiteY3" fmla="*/ 1921420 h 2113942"/>
                <a:gd name="connsiteX4" fmla="*/ 1761956 w 2080455"/>
                <a:gd name="connsiteY4" fmla="*/ 123443 h 2113942"/>
                <a:gd name="connsiteX5" fmla="*/ 97543 w 2080455"/>
                <a:gd name="connsiteY5" fmla="*/ 133717 h 2113942"/>
                <a:gd name="connsiteX0" fmla="*/ 129207 w 2112119"/>
                <a:gd name="connsiteY0" fmla="*/ 133717 h 1988046"/>
                <a:gd name="connsiteX1" fmla="*/ 443838 w 2112119"/>
                <a:gd name="connsiteY1" fmla="*/ 1462212 h 1988046"/>
                <a:gd name="connsiteX2" fmla="*/ 2112119 w 2112119"/>
                <a:gd name="connsiteY2" fmla="*/ 1921420 h 1988046"/>
                <a:gd name="connsiteX3" fmla="*/ 1793620 w 2112119"/>
                <a:gd name="connsiteY3" fmla="*/ 123443 h 1988046"/>
                <a:gd name="connsiteX4" fmla="*/ 129207 w 2112119"/>
                <a:gd name="connsiteY4" fmla="*/ 133717 h 1988046"/>
                <a:gd name="connsiteX0" fmla="*/ 0 w 1982912"/>
                <a:gd name="connsiteY0" fmla="*/ 133717 h 1988046"/>
                <a:gd name="connsiteX1" fmla="*/ 314631 w 1982912"/>
                <a:gd name="connsiteY1" fmla="*/ 1462212 h 1988046"/>
                <a:gd name="connsiteX2" fmla="*/ 1982912 w 1982912"/>
                <a:gd name="connsiteY2" fmla="*/ 1921420 h 1988046"/>
                <a:gd name="connsiteX3" fmla="*/ 1664413 w 1982912"/>
                <a:gd name="connsiteY3" fmla="*/ 123443 h 1988046"/>
                <a:gd name="connsiteX4" fmla="*/ 0 w 1982912"/>
                <a:gd name="connsiteY4" fmla="*/ 133717 h 1988046"/>
                <a:gd name="connsiteX0" fmla="*/ 0 w 1982912"/>
                <a:gd name="connsiteY0" fmla="*/ 10274 h 1864603"/>
                <a:gd name="connsiteX1" fmla="*/ 314631 w 1982912"/>
                <a:gd name="connsiteY1" fmla="*/ 1338769 h 1864603"/>
                <a:gd name="connsiteX2" fmla="*/ 1982912 w 1982912"/>
                <a:gd name="connsiteY2" fmla="*/ 1797977 h 1864603"/>
                <a:gd name="connsiteX3" fmla="*/ 1664413 w 1982912"/>
                <a:gd name="connsiteY3" fmla="*/ 0 h 1864603"/>
                <a:gd name="connsiteX4" fmla="*/ 0 w 1982912"/>
                <a:gd name="connsiteY4" fmla="*/ 10274 h 1864603"/>
                <a:gd name="connsiteX0" fmla="*/ 0 w 1982912"/>
                <a:gd name="connsiteY0" fmla="*/ 10274 h 1797977"/>
                <a:gd name="connsiteX1" fmla="*/ 314631 w 1982912"/>
                <a:gd name="connsiteY1" fmla="*/ 1338769 h 1797977"/>
                <a:gd name="connsiteX2" fmla="*/ 1982912 w 1982912"/>
                <a:gd name="connsiteY2" fmla="*/ 1797977 h 1797977"/>
                <a:gd name="connsiteX3" fmla="*/ 1664413 w 1982912"/>
                <a:gd name="connsiteY3" fmla="*/ 0 h 1797977"/>
                <a:gd name="connsiteX4" fmla="*/ 0 w 1982912"/>
                <a:gd name="connsiteY4" fmla="*/ 10274 h 1797977"/>
                <a:gd name="connsiteX0" fmla="*/ 0 w 1982912"/>
                <a:gd name="connsiteY0" fmla="*/ 10274 h 1797977"/>
                <a:gd name="connsiteX1" fmla="*/ 242712 w 1982912"/>
                <a:gd name="connsiteY1" fmla="*/ 1605897 h 1797977"/>
                <a:gd name="connsiteX2" fmla="*/ 1982912 w 1982912"/>
                <a:gd name="connsiteY2" fmla="*/ 1797977 h 1797977"/>
                <a:gd name="connsiteX3" fmla="*/ 1664413 w 1982912"/>
                <a:gd name="connsiteY3" fmla="*/ 0 h 1797977"/>
                <a:gd name="connsiteX4" fmla="*/ 0 w 1982912"/>
                <a:gd name="connsiteY4" fmla="*/ 10274 h 1797977"/>
                <a:gd name="connsiteX0" fmla="*/ 0 w 2280862"/>
                <a:gd name="connsiteY0" fmla="*/ 0 h 1787703"/>
                <a:gd name="connsiteX1" fmla="*/ 242712 w 2280862"/>
                <a:gd name="connsiteY1" fmla="*/ 1595623 h 1787703"/>
                <a:gd name="connsiteX2" fmla="*/ 1982912 w 2280862"/>
                <a:gd name="connsiteY2" fmla="*/ 1787703 h 1787703"/>
                <a:gd name="connsiteX3" fmla="*/ 2280862 w 2280862"/>
                <a:gd name="connsiteY3" fmla="*/ 349322 h 1787703"/>
                <a:gd name="connsiteX4" fmla="*/ 0 w 2280862"/>
                <a:gd name="connsiteY4" fmla="*/ 0 h 1787703"/>
                <a:gd name="connsiteX0" fmla="*/ 0 w 2280862"/>
                <a:gd name="connsiteY0" fmla="*/ 0 h 1790832"/>
                <a:gd name="connsiteX1" fmla="*/ 26955 w 2280862"/>
                <a:gd name="connsiteY1" fmla="*/ 1790832 h 1790832"/>
                <a:gd name="connsiteX2" fmla="*/ 1982912 w 2280862"/>
                <a:gd name="connsiteY2" fmla="*/ 1787703 h 1790832"/>
                <a:gd name="connsiteX3" fmla="*/ 2280862 w 2280862"/>
                <a:gd name="connsiteY3" fmla="*/ 349322 h 1790832"/>
                <a:gd name="connsiteX4" fmla="*/ 0 w 2280862"/>
                <a:gd name="connsiteY4" fmla="*/ 0 h 1790832"/>
                <a:gd name="connsiteX0" fmla="*/ 0 w 2346909"/>
                <a:gd name="connsiteY0" fmla="*/ 0 h 1900719"/>
                <a:gd name="connsiteX1" fmla="*/ 26955 w 2346909"/>
                <a:gd name="connsiteY1" fmla="*/ 1790832 h 1900719"/>
                <a:gd name="connsiteX2" fmla="*/ 1674687 w 2346909"/>
                <a:gd name="connsiteY2" fmla="*/ 1900719 h 1900719"/>
                <a:gd name="connsiteX3" fmla="*/ 2280862 w 2346909"/>
                <a:gd name="connsiteY3" fmla="*/ 349322 h 1900719"/>
                <a:gd name="connsiteX4" fmla="*/ 0 w 234690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849347"/>
                <a:gd name="connsiteY0" fmla="*/ 0 h 1900719"/>
                <a:gd name="connsiteX1" fmla="*/ 26955 w 1849347"/>
                <a:gd name="connsiteY1" fmla="*/ 1790832 h 1900719"/>
                <a:gd name="connsiteX2" fmla="*/ 1674687 w 1849347"/>
                <a:gd name="connsiteY2" fmla="*/ 1900719 h 1900719"/>
                <a:gd name="connsiteX3" fmla="*/ 1849347 w 1849347"/>
                <a:gd name="connsiteY3" fmla="*/ 297951 h 1900719"/>
                <a:gd name="connsiteX4" fmla="*/ 0 w 1849347"/>
                <a:gd name="connsiteY4" fmla="*/ 0 h 190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347" h="1900719">
                  <a:moveTo>
                    <a:pt x="0" y="0"/>
                  </a:moveTo>
                  <a:lnTo>
                    <a:pt x="26955" y="1790832"/>
                  </a:lnTo>
                  <a:lnTo>
                    <a:pt x="1674687" y="1900719"/>
                  </a:lnTo>
                  <a:lnTo>
                    <a:pt x="1849347" y="297951"/>
                  </a:lnTo>
                  <a:lnTo>
                    <a:pt x="0" y="0"/>
                  </a:lnTo>
                  <a:close/>
                </a:path>
              </a:pathLst>
            </a:custGeom>
            <a:solidFill>
              <a:schemeClr val="accent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1" name="直線コネクタ 20"/>
            <p:cNvCxnSpPr>
              <a:stCxn id="20" idx="0"/>
              <a:endCxn id="20" idx="2"/>
            </p:cNvCxnSpPr>
            <p:nvPr/>
          </p:nvCxnSpPr>
          <p:spPr>
            <a:xfrm>
              <a:off x="3262713" y="4239090"/>
              <a:ext cx="1674687" cy="19007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二等辺三角形 21"/>
            <p:cNvSpPr/>
            <p:nvPr/>
          </p:nvSpPr>
          <p:spPr>
            <a:xfrm rot="5400000">
              <a:off x="2984149" y="4108681"/>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22"/>
            <p:cNvSpPr/>
            <p:nvPr/>
          </p:nvSpPr>
          <p:spPr>
            <a:xfrm rot="10800000">
              <a:off x="3114558" y="399678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p:cNvSpPr/>
            <p:nvPr/>
          </p:nvSpPr>
          <p:spPr>
            <a:xfrm rot="5400000">
              <a:off x="3015907" y="592616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p:cNvSpPr/>
            <p:nvPr/>
          </p:nvSpPr>
          <p:spPr>
            <a:xfrm>
              <a:off x="3159563" y="6047930"/>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p:cNvCxnSpPr/>
            <p:nvPr/>
          </p:nvCxnSpPr>
          <p:spPr>
            <a:xfrm>
              <a:off x="5116202" y="4554125"/>
              <a:ext cx="445908" cy="405045"/>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グループ化 26"/>
          <p:cNvGrpSpPr>
            <a:grpSpLocks noChangeAspect="1"/>
          </p:cNvGrpSpPr>
          <p:nvPr/>
        </p:nvGrpSpPr>
        <p:grpSpPr>
          <a:xfrm>
            <a:off x="3531675" y="2244934"/>
            <a:ext cx="2300465" cy="2081283"/>
            <a:chOff x="5751342" y="3996783"/>
            <a:chExt cx="2556073" cy="2312537"/>
          </a:xfrm>
        </p:grpSpPr>
        <p:sp>
          <p:nvSpPr>
            <p:cNvPr id="28" name="フリーフォーム 27"/>
            <p:cNvSpPr/>
            <p:nvPr/>
          </p:nvSpPr>
          <p:spPr>
            <a:xfrm>
              <a:off x="6008018" y="4239090"/>
              <a:ext cx="1849347" cy="1900719"/>
            </a:xfrm>
            <a:custGeom>
              <a:avLst/>
              <a:gdLst>
                <a:gd name="connsiteX0" fmla="*/ 0 w 1482823"/>
                <a:gd name="connsiteY0" fmla="*/ 477582 h 1077075"/>
                <a:gd name="connsiteX1" fmla="*/ 801385 w 1482823"/>
                <a:gd name="connsiteY1" fmla="*/ 1073483 h 1077075"/>
                <a:gd name="connsiteX2" fmla="*/ 1479479 w 1482823"/>
                <a:gd name="connsiteY2" fmla="*/ 231002 h 1077075"/>
                <a:gd name="connsiteX3" fmla="*/ 513708 w 1482823"/>
                <a:gd name="connsiteY3" fmla="*/ 4970 h 1077075"/>
                <a:gd name="connsiteX0" fmla="*/ 0 w 1482823"/>
                <a:gd name="connsiteY0" fmla="*/ 472612 h 1072105"/>
                <a:gd name="connsiteX1" fmla="*/ 801385 w 1482823"/>
                <a:gd name="connsiteY1" fmla="*/ 1068513 h 1072105"/>
                <a:gd name="connsiteX2" fmla="*/ 1479479 w 1482823"/>
                <a:gd name="connsiteY2" fmla="*/ 226032 h 1072105"/>
                <a:gd name="connsiteX3" fmla="*/ 513708 w 1482823"/>
                <a:gd name="connsiteY3" fmla="*/ 0 h 1072105"/>
                <a:gd name="connsiteX0" fmla="*/ 0 w 1479479"/>
                <a:gd name="connsiteY0" fmla="*/ 472612 h 1072105"/>
                <a:gd name="connsiteX1" fmla="*/ 801385 w 1479479"/>
                <a:gd name="connsiteY1" fmla="*/ 1068513 h 1072105"/>
                <a:gd name="connsiteX2" fmla="*/ 1479479 w 1479479"/>
                <a:gd name="connsiteY2" fmla="*/ 226032 h 1072105"/>
                <a:gd name="connsiteX3" fmla="*/ 513708 w 1479479"/>
                <a:gd name="connsiteY3" fmla="*/ 0 h 1072105"/>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4" fmla="*/ 0 w 1479479"/>
                <a:gd name="connsiteY4" fmla="*/ 472612 h 1068513"/>
                <a:gd name="connsiteX0" fmla="*/ 0 w 2866490"/>
                <a:gd name="connsiteY0" fmla="*/ 226032 h 1068513"/>
                <a:gd name="connsiteX1" fmla="*/ 2188396 w 2866490"/>
                <a:gd name="connsiteY1" fmla="*/ 1068513 h 1068513"/>
                <a:gd name="connsiteX2" fmla="*/ 2866490 w 2866490"/>
                <a:gd name="connsiteY2" fmla="*/ 226032 h 1068513"/>
                <a:gd name="connsiteX3" fmla="*/ 1900719 w 2866490"/>
                <a:gd name="connsiteY3" fmla="*/ 0 h 1068513"/>
                <a:gd name="connsiteX4" fmla="*/ 0 w 2866490"/>
                <a:gd name="connsiteY4" fmla="*/ 226032 h 1068513"/>
                <a:gd name="connsiteX0" fmla="*/ 0 w 2882451"/>
                <a:gd name="connsiteY0" fmla="*/ 226032 h 2024009"/>
                <a:gd name="connsiteX1" fmla="*/ 1078787 w 2882451"/>
                <a:gd name="connsiteY1" fmla="*/ 2024009 h 2024009"/>
                <a:gd name="connsiteX2" fmla="*/ 2866490 w 2882451"/>
                <a:gd name="connsiteY2" fmla="*/ 226032 h 2024009"/>
                <a:gd name="connsiteX3" fmla="*/ 1900719 w 2882451"/>
                <a:gd name="connsiteY3" fmla="*/ 0 h 2024009"/>
                <a:gd name="connsiteX4" fmla="*/ 0 w 2882451"/>
                <a:gd name="connsiteY4" fmla="*/ 226032 h 2024009"/>
                <a:gd name="connsiteX0" fmla="*/ 0 w 2925593"/>
                <a:gd name="connsiteY0" fmla="*/ 226032 h 2170656"/>
                <a:gd name="connsiteX1" fmla="*/ 1078787 w 2925593"/>
                <a:gd name="connsiteY1" fmla="*/ 2024009 h 2170656"/>
                <a:gd name="connsiteX2" fmla="*/ 2630184 w 2925593"/>
                <a:gd name="connsiteY2" fmla="*/ 1859623 h 2170656"/>
                <a:gd name="connsiteX3" fmla="*/ 2866490 w 2925593"/>
                <a:gd name="connsiteY3" fmla="*/ 226032 h 2170656"/>
                <a:gd name="connsiteX4" fmla="*/ 1900719 w 2925593"/>
                <a:gd name="connsiteY4" fmla="*/ 0 h 2170656"/>
                <a:gd name="connsiteX5" fmla="*/ 0 w 2925593"/>
                <a:gd name="connsiteY5" fmla="*/ 226032 h 2170656"/>
                <a:gd name="connsiteX0" fmla="*/ 0 w 2226950"/>
                <a:gd name="connsiteY0" fmla="*/ 246580 h 2169151"/>
                <a:gd name="connsiteX1" fmla="*/ 380144 w 2226950"/>
                <a:gd name="connsiteY1" fmla="*/ 2024009 h 2169151"/>
                <a:gd name="connsiteX2" fmla="*/ 1931541 w 2226950"/>
                <a:gd name="connsiteY2" fmla="*/ 1859623 h 2169151"/>
                <a:gd name="connsiteX3" fmla="*/ 2167847 w 2226950"/>
                <a:gd name="connsiteY3" fmla="*/ 226032 h 2169151"/>
                <a:gd name="connsiteX4" fmla="*/ 1202076 w 2226950"/>
                <a:gd name="connsiteY4" fmla="*/ 0 h 2169151"/>
                <a:gd name="connsiteX5" fmla="*/ 0 w 2226950"/>
                <a:gd name="connsiteY5" fmla="*/ 246580 h 2169151"/>
                <a:gd name="connsiteX0" fmla="*/ 111874 w 2338824"/>
                <a:gd name="connsiteY0" fmla="*/ 223481 h 2146052"/>
                <a:gd name="connsiteX1" fmla="*/ 492018 w 2338824"/>
                <a:gd name="connsiteY1" fmla="*/ 2000910 h 2146052"/>
                <a:gd name="connsiteX2" fmla="*/ 2043415 w 2338824"/>
                <a:gd name="connsiteY2" fmla="*/ 1836524 h 2146052"/>
                <a:gd name="connsiteX3" fmla="*/ 2279721 w 2338824"/>
                <a:gd name="connsiteY3" fmla="*/ 202933 h 2146052"/>
                <a:gd name="connsiteX4" fmla="*/ 111874 w 2338824"/>
                <a:gd name="connsiteY4" fmla="*/ 223481 h 2146052"/>
                <a:gd name="connsiteX0" fmla="*/ 111874 w 2338824"/>
                <a:gd name="connsiteY0" fmla="*/ 20548 h 1943119"/>
                <a:gd name="connsiteX1" fmla="*/ 492018 w 2338824"/>
                <a:gd name="connsiteY1" fmla="*/ 1797977 h 1943119"/>
                <a:gd name="connsiteX2" fmla="*/ 2043415 w 2338824"/>
                <a:gd name="connsiteY2" fmla="*/ 1633591 h 1943119"/>
                <a:gd name="connsiteX3" fmla="*/ 2279721 w 2338824"/>
                <a:gd name="connsiteY3" fmla="*/ 0 h 1943119"/>
                <a:gd name="connsiteX4" fmla="*/ 111874 w 2338824"/>
                <a:gd name="connsiteY4" fmla="*/ 20548 h 1943119"/>
                <a:gd name="connsiteX0" fmla="*/ 0 w 2226950"/>
                <a:gd name="connsiteY0" fmla="*/ 20548 h 1943119"/>
                <a:gd name="connsiteX1" fmla="*/ 380144 w 2226950"/>
                <a:gd name="connsiteY1" fmla="*/ 1797977 h 1943119"/>
                <a:gd name="connsiteX2" fmla="*/ 1931541 w 2226950"/>
                <a:gd name="connsiteY2" fmla="*/ 1633591 h 1943119"/>
                <a:gd name="connsiteX3" fmla="*/ 2167847 w 2226950"/>
                <a:gd name="connsiteY3" fmla="*/ 0 h 1943119"/>
                <a:gd name="connsiteX4" fmla="*/ 0 w 2226950"/>
                <a:gd name="connsiteY4" fmla="*/ 20548 h 1943119"/>
                <a:gd name="connsiteX0" fmla="*/ 0 w 2691120"/>
                <a:gd name="connsiteY0" fmla="*/ 55480 h 2099348"/>
                <a:gd name="connsiteX1" fmla="*/ 729465 w 2691120"/>
                <a:gd name="connsiteY1" fmla="*/ 1945925 h 2099348"/>
                <a:gd name="connsiteX2" fmla="*/ 2280862 w 2691120"/>
                <a:gd name="connsiteY2" fmla="*/ 1781539 h 2099348"/>
                <a:gd name="connsiteX3" fmla="*/ 2517168 w 2691120"/>
                <a:gd name="connsiteY3" fmla="*/ 147948 h 2099348"/>
                <a:gd name="connsiteX4" fmla="*/ 0 w 2691120"/>
                <a:gd name="connsiteY4" fmla="*/ 55480 h 2099348"/>
                <a:gd name="connsiteX0" fmla="*/ 97543 w 2788663"/>
                <a:gd name="connsiteY0" fmla="*/ 55480 h 2003398"/>
                <a:gd name="connsiteX1" fmla="*/ 412174 w 2788663"/>
                <a:gd name="connsiteY1" fmla="*/ 1383975 h 2003398"/>
                <a:gd name="connsiteX2" fmla="*/ 827008 w 2788663"/>
                <a:gd name="connsiteY2" fmla="*/ 1945925 h 2003398"/>
                <a:gd name="connsiteX3" fmla="*/ 2378405 w 2788663"/>
                <a:gd name="connsiteY3" fmla="*/ 1781539 h 2003398"/>
                <a:gd name="connsiteX4" fmla="*/ 2614711 w 2788663"/>
                <a:gd name="connsiteY4" fmla="*/ 147948 h 2003398"/>
                <a:gd name="connsiteX5" fmla="*/ 97543 w 2788663"/>
                <a:gd name="connsiteY5" fmla="*/ 55480 h 2003398"/>
                <a:gd name="connsiteX0" fmla="*/ 97543 w 2715035"/>
                <a:gd name="connsiteY0" fmla="*/ 59923 h 2040148"/>
                <a:gd name="connsiteX1" fmla="*/ 412174 w 2715035"/>
                <a:gd name="connsiteY1" fmla="*/ 1388418 h 2040148"/>
                <a:gd name="connsiteX2" fmla="*/ 827008 w 2715035"/>
                <a:gd name="connsiteY2" fmla="*/ 1950368 h 2040148"/>
                <a:gd name="connsiteX3" fmla="*/ 2080455 w 2715035"/>
                <a:gd name="connsiteY3" fmla="*/ 1847626 h 2040148"/>
                <a:gd name="connsiteX4" fmla="*/ 2614711 w 2715035"/>
                <a:gd name="connsiteY4" fmla="*/ 152391 h 2040148"/>
                <a:gd name="connsiteX5" fmla="*/ 97543 w 2715035"/>
                <a:gd name="connsiteY5" fmla="*/ 59923 h 2040148"/>
                <a:gd name="connsiteX0" fmla="*/ 97543 w 2205543"/>
                <a:gd name="connsiteY0" fmla="*/ 133717 h 2113942"/>
                <a:gd name="connsiteX1" fmla="*/ 412174 w 2205543"/>
                <a:gd name="connsiteY1" fmla="*/ 1462212 h 2113942"/>
                <a:gd name="connsiteX2" fmla="*/ 827008 w 2205543"/>
                <a:gd name="connsiteY2" fmla="*/ 2024162 h 2113942"/>
                <a:gd name="connsiteX3" fmla="*/ 2080455 w 2205543"/>
                <a:gd name="connsiteY3" fmla="*/ 1921420 h 2113942"/>
                <a:gd name="connsiteX4" fmla="*/ 1761956 w 2205543"/>
                <a:gd name="connsiteY4" fmla="*/ 123443 h 2113942"/>
                <a:gd name="connsiteX5" fmla="*/ 97543 w 2205543"/>
                <a:gd name="connsiteY5" fmla="*/ 133717 h 2113942"/>
                <a:gd name="connsiteX0" fmla="*/ 97543 w 2080455"/>
                <a:gd name="connsiteY0" fmla="*/ 133717 h 2113942"/>
                <a:gd name="connsiteX1" fmla="*/ 412174 w 2080455"/>
                <a:gd name="connsiteY1" fmla="*/ 1462212 h 2113942"/>
                <a:gd name="connsiteX2" fmla="*/ 827008 w 2080455"/>
                <a:gd name="connsiteY2" fmla="*/ 2024162 h 2113942"/>
                <a:gd name="connsiteX3" fmla="*/ 2080455 w 2080455"/>
                <a:gd name="connsiteY3" fmla="*/ 1921420 h 2113942"/>
                <a:gd name="connsiteX4" fmla="*/ 1761956 w 2080455"/>
                <a:gd name="connsiteY4" fmla="*/ 123443 h 2113942"/>
                <a:gd name="connsiteX5" fmla="*/ 97543 w 2080455"/>
                <a:gd name="connsiteY5" fmla="*/ 133717 h 2113942"/>
                <a:gd name="connsiteX0" fmla="*/ 129207 w 2112119"/>
                <a:gd name="connsiteY0" fmla="*/ 133717 h 1988046"/>
                <a:gd name="connsiteX1" fmla="*/ 443838 w 2112119"/>
                <a:gd name="connsiteY1" fmla="*/ 1462212 h 1988046"/>
                <a:gd name="connsiteX2" fmla="*/ 2112119 w 2112119"/>
                <a:gd name="connsiteY2" fmla="*/ 1921420 h 1988046"/>
                <a:gd name="connsiteX3" fmla="*/ 1793620 w 2112119"/>
                <a:gd name="connsiteY3" fmla="*/ 123443 h 1988046"/>
                <a:gd name="connsiteX4" fmla="*/ 129207 w 2112119"/>
                <a:gd name="connsiteY4" fmla="*/ 133717 h 1988046"/>
                <a:gd name="connsiteX0" fmla="*/ 0 w 1982912"/>
                <a:gd name="connsiteY0" fmla="*/ 133717 h 1988046"/>
                <a:gd name="connsiteX1" fmla="*/ 314631 w 1982912"/>
                <a:gd name="connsiteY1" fmla="*/ 1462212 h 1988046"/>
                <a:gd name="connsiteX2" fmla="*/ 1982912 w 1982912"/>
                <a:gd name="connsiteY2" fmla="*/ 1921420 h 1988046"/>
                <a:gd name="connsiteX3" fmla="*/ 1664413 w 1982912"/>
                <a:gd name="connsiteY3" fmla="*/ 123443 h 1988046"/>
                <a:gd name="connsiteX4" fmla="*/ 0 w 1982912"/>
                <a:gd name="connsiteY4" fmla="*/ 133717 h 1988046"/>
                <a:gd name="connsiteX0" fmla="*/ 0 w 1982912"/>
                <a:gd name="connsiteY0" fmla="*/ 10274 h 1864603"/>
                <a:gd name="connsiteX1" fmla="*/ 314631 w 1982912"/>
                <a:gd name="connsiteY1" fmla="*/ 1338769 h 1864603"/>
                <a:gd name="connsiteX2" fmla="*/ 1982912 w 1982912"/>
                <a:gd name="connsiteY2" fmla="*/ 1797977 h 1864603"/>
                <a:gd name="connsiteX3" fmla="*/ 1664413 w 1982912"/>
                <a:gd name="connsiteY3" fmla="*/ 0 h 1864603"/>
                <a:gd name="connsiteX4" fmla="*/ 0 w 1982912"/>
                <a:gd name="connsiteY4" fmla="*/ 10274 h 1864603"/>
                <a:gd name="connsiteX0" fmla="*/ 0 w 1982912"/>
                <a:gd name="connsiteY0" fmla="*/ 10274 h 1797977"/>
                <a:gd name="connsiteX1" fmla="*/ 314631 w 1982912"/>
                <a:gd name="connsiteY1" fmla="*/ 1338769 h 1797977"/>
                <a:gd name="connsiteX2" fmla="*/ 1982912 w 1982912"/>
                <a:gd name="connsiteY2" fmla="*/ 1797977 h 1797977"/>
                <a:gd name="connsiteX3" fmla="*/ 1664413 w 1982912"/>
                <a:gd name="connsiteY3" fmla="*/ 0 h 1797977"/>
                <a:gd name="connsiteX4" fmla="*/ 0 w 1982912"/>
                <a:gd name="connsiteY4" fmla="*/ 10274 h 1797977"/>
                <a:gd name="connsiteX0" fmla="*/ 0 w 1982912"/>
                <a:gd name="connsiteY0" fmla="*/ 10274 h 1797977"/>
                <a:gd name="connsiteX1" fmla="*/ 242712 w 1982912"/>
                <a:gd name="connsiteY1" fmla="*/ 1605897 h 1797977"/>
                <a:gd name="connsiteX2" fmla="*/ 1982912 w 1982912"/>
                <a:gd name="connsiteY2" fmla="*/ 1797977 h 1797977"/>
                <a:gd name="connsiteX3" fmla="*/ 1664413 w 1982912"/>
                <a:gd name="connsiteY3" fmla="*/ 0 h 1797977"/>
                <a:gd name="connsiteX4" fmla="*/ 0 w 1982912"/>
                <a:gd name="connsiteY4" fmla="*/ 10274 h 1797977"/>
                <a:gd name="connsiteX0" fmla="*/ 0 w 2280862"/>
                <a:gd name="connsiteY0" fmla="*/ 0 h 1787703"/>
                <a:gd name="connsiteX1" fmla="*/ 242712 w 2280862"/>
                <a:gd name="connsiteY1" fmla="*/ 1595623 h 1787703"/>
                <a:gd name="connsiteX2" fmla="*/ 1982912 w 2280862"/>
                <a:gd name="connsiteY2" fmla="*/ 1787703 h 1787703"/>
                <a:gd name="connsiteX3" fmla="*/ 2280862 w 2280862"/>
                <a:gd name="connsiteY3" fmla="*/ 349322 h 1787703"/>
                <a:gd name="connsiteX4" fmla="*/ 0 w 2280862"/>
                <a:gd name="connsiteY4" fmla="*/ 0 h 1787703"/>
                <a:gd name="connsiteX0" fmla="*/ 0 w 2280862"/>
                <a:gd name="connsiteY0" fmla="*/ 0 h 1790832"/>
                <a:gd name="connsiteX1" fmla="*/ 26955 w 2280862"/>
                <a:gd name="connsiteY1" fmla="*/ 1790832 h 1790832"/>
                <a:gd name="connsiteX2" fmla="*/ 1982912 w 2280862"/>
                <a:gd name="connsiteY2" fmla="*/ 1787703 h 1790832"/>
                <a:gd name="connsiteX3" fmla="*/ 2280862 w 2280862"/>
                <a:gd name="connsiteY3" fmla="*/ 349322 h 1790832"/>
                <a:gd name="connsiteX4" fmla="*/ 0 w 2280862"/>
                <a:gd name="connsiteY4" fmla="*/ 0 h 1790832"/>
                <a:gd name="connsiteX0" fmla="*/ 0 w 2346909"/>
                <a:gd name="connsiteY0" fmla="*/ 0 h 1900719"/>
                <a:gd name="connsiteX1" fmla="*/ 26955 w 2346909"/>
                <a:gd name="connsiteY1" fmla="*/ 1790832 h 1900719"/>
                <a:gd name="connsiteX2" fmla="*/ 1674687 w 2346909"/>
                <a:gd name="connsiteY2" fmla="*/ 1900719 h 1900719"/>
                <a:gd name="connsiteX3" fmla="*/ 2280862 w 2346909"/>
                <a:gd name="connsiteY3" fmla="*/ 349322 h 1900719"/>
                <a:gd name="connsiteX4" fmla="*/ 0 w 234690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849347"/>
                <a:gd name="connsiteY0" fmla="*/ 0 h 1900719"/>
                <a:gd name="connsiteX1" fmla="*/ 26955 w 1849347"/>
                <a:gd name="connsiteY1" fmla="*/ 1790832 h 1900719"/>
                <a:gd name="connsiteX2" fmla="*/ 1674687 w 1849347"/>
                <a:gd name="connsiteY2" fmla="*/ 1900719 h 1900719"/>
                <a:gd name="connsiteX3" fmla="*/ 1849347 w 1849347"/>
                <a:gd name="connsiteY3" fmla="*/ 297951 h 1900719"/>
                <a:gd name="connsiteX4" fmla="*/ 0 w 1849347"/>
                <a:gd name="connsiteY4" fmla="*/ 0 h 190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347" h="1900719">
                  <a:moveTo>
                    <a:pt x="0" y="0"/>
                  </a:moveTo>
                  <a:lnTo>
                    <a:pt x="26955" y="1790832"/>
                  </a:lnTo>
                  <a:lnTo>
                    <a:pt x="1674687" y="1900719"/>
                  </a:lnTo>
                  <a:lnTo>
                    <a:pt x="1849347" y="297951"/>
                  </a:lnTo>
                  <a:lnTo>
                    <a:pt x="0" y="0"/>
                  </a:lnTo>
                  <a:close/>
                </a:path>
              </a:pathLst>
            </a:custGeom>
            <a:solidFill>
              <a:schemeClr val="accent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9" name="直線コネクタ 28"/>
            <p:cNvCxnSpPr>
              <a:endCxn id="28" idx="2"/>
            </p:cNvCxnSpPr>
            <p:nvPr/>
          </p:nvCxnSpPr>
          <p:spPr>
            <a:xfrm>
              <a:off x="6008018" y="4235738"/>
              <a:ext cx="1674687" cy="1904071"/>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a:stCxn id="28" idx="1"/>
              <a:endCxn id="28" idx="3"/>
            </p:cNvCxnSpPr>
            <p:nvPr/>
          </p:nvCxnSpPr>
          <p:spPr>
            <a:xfrm flipV="1">
              <a:off x="6034973" y="4537041"/>
              <a:ext cx="1822392" cy="14928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二等辺三角形 30"/>
            <p:cNvSpPr/>
            <p:nvPr/>
          </p:nvSpPr>
          <p:spPr>
            <a:xfrm rot="5400000">
              <a:off x="5765247" y="5944017"/>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a:off x="5908903" y="6065784"/>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二等辺三角形 32"/>
            <p:cNvSpPr/>
            <p:nvPr/>
          </p:nvSpPr>
          <p:spPr>
            <a:xfrm rot="5400000">
              <a:off x="5729454" y="4108681"/>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10800000">
              <a:off x="5859863" y="399678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p:cNvCxnSpPr/>
            <p:nvPr/>
          </p:nvCxnSpPr>
          <p:spPr>
            <a:xfrm>
              <a:off x="7861507" y="4554125"/>
              <a:ext cx="445908" cy="405045"/>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grpSp>
      <p:sp>
        <p:nvSpPr>
          <p:cNvPr id="36" name="テキスト ボックス 35"/>
          <p:cNvSpPr txBox="1"/>
          <p:nvPr/>
        </p:nvSpPr>
        <p:spPr>
          <a:xfrm>
            <a:off x="251520" y="4270159"/>
            <a:ext cx="2084225" cy="400110"/>
          </a:xfrm>
          <a:prstGeom prst="rect">
            <a:avLst/>
          </a:prstGeom>
          <a:noFill/>
        </p:spPr>
        <p:txBody>
          <a:bodyPr wrap="none" rtlCol="0">
            <a:spAutoFit/>
          </a:bodyPr>
          <a:lstStyle/>
          <a:p>
            <a:r>
              <a:rPr lang="en-US" altLang="ja-JP" sz="2000" i="1" dirty="0">
                <a:solidFill>
                  <a:srgbClr val="000000"/>
                </a:solidFill>
              </a:rPr>
              <a:t>t=t</a:t>
            </a:r>
            <a:r>
              <a:rPr lang="en-US" altLang="ja-JP" sz="2000" i="1" baseline="-25000" dirty="0">
                <a:solidFill>
                  <a:srgbClr val="000000"/>
                </a:solidFill>
              </a:rPr>
              <a:t>1</a:t>
            </a:r>
            <a:r>
              <a:rPr lang="ja-JP" altLang="en-US" sz="2000" dirty="0">
                <a:solidFill>
                  <a:srgbClr val="000000"/>
                </a:solidFill>
              </a:rPr>
              <a:t>　　内力</a:t>
            </a:r>
            <a:r>
              <a:rPr lang="en-US" altLang="ja-JP" sz="2000" dirty="0">
                <a:solidFill>
                  <a:srgbClr val="000000"/>
                </a:solidFill>
              </a:rPr>
              <a:t>=</a:t>
            </a:r>
            <a:r>
              <a:rPr lang="ja-JP" altLang="en-US" sz="2000" dirty="0">
                <a:solidFill>
                  <a:srgbClr val="000000"/>
                </a:solidFill>
              </a:rPr>
              <a:t>外力</a:t>
            </a:r>
            <a:endParaRPr kumimoji="1" lang="ja-JP" altLang="en-US" sz="2000" dirty="0">
              <a:solidFill>
                <a:srgbClr val="000000"/>
              </a:solidFill>
            </a:endParaRPr>
          </a:p>
        </p:txBody>
      </p:sp>
      <p:sp>
        <p:nvSpPr>
          <p:cNvPr id="37" name="テキスト ボックス 36"/>
          <p:cNvSpPr txBox="1"/>
          <p:nvPr/>
        </p:nvSpPr>
        <p:spPr>
          <a:xfrm>
            <a:off x="3491880" y="4270159"/>
            <a:ext cx="2201244" cy="400110"/>
          </a:xfrm>
          <a:prstGeom prst="rect">
            <a:avLst/>
          </a:prstGeom>
          <a:noFill/>
        </p:spPr>
        <p:txBody>
          <a:bodyPr wrap="none" rtlCol="0">
            <a:spAutoFit/>
          </a:bodyPr>
          <a:lstStyle/>
          <a:p>
            <a:r>
              <a:rPr lang="en-US" altLang="ja-JP" sz="2000" i="1" dirty="0">
                <a:solidFill>
                  <a:srgbClr val="000000"/>
                </a:solidFill>
              </a:rPr>
              <a:t>t=t</a:t>
            </a:r>
            <a:r>
              <a:rPr lang="en-US" altLang="ja-JP" sz="2000" i="1" baseline="-25000" dirty="0">
                <a:solidFill>
                  <a:srgbClr val="000000"/>
                </a:solidFill>
              </a:rPr>
              <a:t>1</a:t>
            </a:r>
            <a:r>
              <a:rPr lang="ja-JP" altLang="en-US" sz="2000" b="1" dirty="0">
                <a:solidFill>
                  <a:srgbClr val="0000CC"/>
                </a:solidFill>
              </a:rPr>
              <a:t>　　内力←外力</a:t>
            </a:r>
            <a:endParaRPr kumimoji="1" lang="ja-JP" altLang="en-US" sz="2000" b="1" dirty="0">
              <a:solidFill>
                <a:srgbClr val="0000CC"/>
              </a:solidFill>
            </a:endParaRPr>
          </a:p>
        </p:txBody>
      </p:sp>
      <p:sp>
        <p:nvSpPr>
          <p:cNvPr id="38" name="テキスト ボックス 37"/>
          <p:cNvSpPr txBox="1"/>
          <p:nvPr/>
        </p:nvSpPr>
        <p:spPr>
          <a:xfrm>
            <a:off x="2334165" y="2651720"/>
            <a:ext cx="1337735" cy="1785104"/>
          </a:xfrm>
          <a:prstGeom prst="rect">
            <a:avLst/>
          </a:prstGeom>
          <a:noFill/>
        </p:spPr>
        <p:txBody>
          <a:bodyPr wrap="square" rtlCol="0">
            <a:spAutoFit/>
          </a:bodyPr>
          <a:lstStyle/>
          <a:p>
            <a:pPr algn="ctr"/>
            <a:r>
              <a:rPr lang="ja-JP" altLang="en-US" b="1" dirty="0">
                <a:solidFill>
                  <a:srgbClr val="000000"/>
                </a:solidFill>
              </a:rPr>
              <a:t>メッシュ</a:t>
            </a:r>
            <a:endParaRPr lang="en-US" altLang="ja-JP" b="1" dirty="0">
              <a:solidFill>
                <a:srgbClr val="000000"/>
              </a:solidFill>
            </a:endParaRPr>
          </a:p>
          <a:p>
            <a:pPr algn="ctr"/>
            <a:r>
              <a:rPr lang="ja-JP" altLang="en-US" b="1" dirty="0">
                <a:solidFill>
                  <a:srgbClr val="000000"/>
                </a:solidFill>
              </a:rPr>
              <a:t>再分割</a:t>
            </a:r>
            <a:endParaRPr lang="en-US" altLang="ja-JP" b="1" dirty="0">
              <a:solidFill>
                <a:srgbClr val="000000"/>
              </a:solidFill>
            </a:endParaRPr>
          </a:p>
          <a:p>
            <a:pPr algn="ctr"/>
            <a:endParaRPr lang="en-US" altLang="ja-JP" sz="2000" b="1" dirty="0">
              <a:solidFill>
                <a:srgbClr val="FF0000"/>
              </a:solidFill>
            </a:endParaRPr>
          </a:p>
          <a:p>
            <a:pPr algn="ctr"/>
            <a:r>
              <a:rPr lang="ja-JP" altLang="en-US" b="1" dirty="0">
                <a:solidFill>
                  <a:srgbClr val="000000"/>
                </a:solidFill>
              </a:rPr>
              <a:t>状態量と</a:t>
            </a:r>
            <a:endParaRPr lang="en-US" altLang="ja-JP" b="1" dirty="0">
              <a:solidFill>
                <a:srgbClr val="000000"/>
              </a:solidFill>
            </a:endParaRPr>
          </a:p>
          <a:p>
            <a:pPr algn="ctr"/>
            <a:r>
              <a:rPr lang="ja-JP" altLang="en-US" b="1" dirty="0">
                <a:solidFill>
                  <a:srgbClr val="0000CC"/>
                </a:solidFill>
              </a:rPr>
              <a:t>節点外力</a:t>
            </a:r>
            <a:r>
              <a:rPr lang="ja-JP" altLang="en-US" b="1" dirty="0">
                <a:solidFill>
                  <a:srgbClr val="000000"/>
                </a:solidFill>
              </a:rPr>
              <a:t>の</a:t>
            </a:r>
            <a:endParaRPr lang="en-US" altLang="ja-JP" b="1" dirty="0">
              <a:solidFill>
                <a:srgbClr val="000000"/>
              </a:solidFill>
            </a:endParaRPr>
          </a:p>
          <a:p>
            <a:pPr algn="ctr"/>
            <a:r>
              <a:rPr lang="ja-JP" altLang="en-US" b="1" dirty="0">
                <a:solidFill>
                  <a:srgbClr val="000000"/>
                </a:solidFill>
              </a:rPr>
              <a:t>マッピング</a:t>
            </a:r>
            <a:endParaRPr lang="en-US" altLang="ja-JP" b="1" dirty="0">
              <a:solidFill>
                <a:srgbClr val="000000"/>
              </a:solidFill>
            </a:endParaRPr>
          </a:p>
        </p:txBody>
      </p:sp>
      <p:sp>
        <p:nvSpPr>
          <p:cNvPr id="39" name="右矢印 38"/>
          <p:cNvSpPr/>
          <p:nvPr/>
        </p:nvSpPr>
        <p:spPr>
          <a:xfrm>
            <a:off x="2827470" y="3258274"/>
            <a:ext cx="450050" cy="286864"/>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C00"/>
              </a:solidFill>
            </a:endParaRPr>
          </a:p>
        </p:txBody>
      </p:sp>
      <p:sp>
        <p:nvSpPr>
          <p:cNvPr id="10" name="テキスト ボックス 9"/>
          <p:cNvSpPr txBox="1"/>
          <p:nvPr/>
        </p:nvSpPr>
        <p:spPr>
          <a:xfrm>
            <a:off x="6677089" y="2780928"/>
            <a:ext cx="1603324" cy="1200329"/>
          </a:xfrm>
          <a:prstGeom prst="rect">
            <a:avLst/>
          </a:prstGeom>
          <a:noFill/>
          <a:ln w="19050">
            <a:solidFill>
              <a:schemeClr val="tx1"/>
            </a:solidFill>
          </a:ln>
        </p:spPr>
        <p:txBody>
          <a:bodyPr wrap="none" rtlCol="0">
            <a:spAutoFit/>
          </a:bodyPr>
          <a:lstStyle/>
          <a:p>
            <a:pPr algn="ctr"/>
            <a:r>
              <a:rPr kumimoji="1" lang="ja-JP" altLang="en-US" sz="2400" dirty="0">
                <a:solidFill>
                  <a:srgbClr val="0000CC"/>
                </a:solidFill>
              </a:rPr>
              <a:t>釣合の</a:t>
            </a:r>
            <a:endParaRPr kumimoji="1" lang="en-US" altLang="ja-JP" sz="2400" dirty="0">
              <a:solidFill>
                <a:srgbClr val="0000CC"/>
              </a:solidFill>
            </a:endParaRPr>
          </a:p>
          <a:p>
            <a:pPr algn="ctr"/>
            <a:r>
              <a:rPr kumimoji="1" lang="ja-JP" altLang="en-US" sz="2400" dirty="0">
                <a:solidFill>
                  <a:srgbClr val="0000CC"/>
                </a:solidFill>
              </a:rPr>
              <a:t>解き直しが</a:t>
            </a:r>
            <a:endParaRPr kumimoji="1" lang="en-US" altLang="ja-JP" sz="2400" dirty="0">
              <a:solidFill>
                <a:srgbClr val="0000CC"/>
              </a:solidFill>
            </a:endParaRPr>
          </a:p>
          <a:p>
            <a:pPr algn="ctr"/>
            <a:r>
              <a:rPr lang="ja-JP" altLang="en-US" sz="2400" dirty="0">
                <a:solidFill>
                  <a:srgbClr val="0000CC"/>
                </a:solidFill>
              </a:rPr>
              <a:t>不要</a:t>
            </a:r>
            <a:r>
              <a:rPr lang="en-US" altLang="ja-JP" sz="2400" dirty="0">
                <a:solidFill>
                  <a:srgbClr val="0000CC"/>
                </a:solidFill>
              </a:rPr>
              <a:t>!!</a:t>
            </a:r>
            <a:endParaRPr kumimoji="1" lang="ja-JP" altLang="en-US" sz="2400" dirty="0">
              <a:solidFill>
                <a:srgbClr val="0000CC"/>
              </a:solidFill>
            </a:endParaRPr>
          </a:p>
        </p:txBody>
      </p:sp>
    </p:spTree>
    <p:extLst>
      <p:ext uri="{BB962C8B-B14F-4D97-AF65-F5344CB8AC3E}">
        <p14:creationId xmlns:p14="http://schemas.microsoft.com/office/powerpoint/2010/main" val="1881551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増分形釣合方程式の利点</a:t>
            </a:r>
            <a:endParaRPr kumimoji="1" lang="ja-JP" altLang="en-US" dirty="0"/>
          </a:p>
        </p:txBody>
      </p:sp>
      <p:sp>
        <p:nvSpPr>
          <p:cNvPr id="3" name="コンテンツ プレースホルダー 2"/>
          <p:cNvSpPr>
            <a:spLocks noGrp="1"/>
          </p:cNvSpPr>
          <p:nvPr>
            <p:ph idx="1"/>
          </p:nvPr>
        </p:nvSpPr>
        <p:spPr/>
        <p:txBody>
          <a:bodyPr/>
          <a:lstStyle/>
          <a:p>
            <a:r>
              <a:rPr kumimoji="1" lang="ja-JP" altLang="en-US" b="1" dirty="0">
                <a:effectLst>
                  <a:outerShdw blurRad="38100" dist="38100" dir="2700000" algn="tl">
                    <a:srgbClr val="000000">
                      <a:alpha val="43137"/>
                    </a:srgbClr>
                  </a:outerShdw>
                </a:effectLst>
              </a:rPr>
              <a:t>通常の釣合方程式</a:t>
            </a:r>
            <a:r>
              <a:rPr kumimoji="1" lang="ja-JP" altLang="en-US" dirty="0"/>
              <a:t>の下でリゾーニングを行うと，</a:t>
            </a:r>
            <a:endParaRPr kumimoji="1" lang="en-US" altLang="ja-JP" dirty="0"/>
          </a:p>
          <a:p>
            <a:pPr lvl="1"/>
            <a:r>
              <a:rPr kumimoji="1" lang="ja-JP" altLang="en-US" dirty="0"/>
              <a:t>新メッシュ上での</a:t>
            </a:r>
            <a:r>
              <a:rPr kumimoji="1" lang="ja-JP" altLang="en-US" u="sng" dirty="0"/>
              <a:t>釣合方程式が成立しない</a:t>
            </a:r>
            <a:endParaRPr lang="en-US" altLang="ja-JP" u="sng" dirty="0"/>
          </a:p>
          <a:p>
            <a:pPr lvl="1"/>
            <a:r>
              <a:rPr kumimoji="1" lang="ja-JP" altLang="en-US" dirty="0"/>
              <a:t>この不釣合を</a:t>
            </a:r>
            <a:r>
              <a:rPr kumimoji="1" lang="ja-JP" altLang="en-US" u="sng" dirty="0"/>
              <a:t>誤魔化す必要がある</a:t>
            </a:r>
            <a:r>
              <a:rPr kumimoji="1" lang="ja-JP" altLang="en-US" dirty="0"/>
              <a:t>為，</a:t>
            </a:r>
            <a:r>
              <a:rPr lang="ja-JP" altLang="en-US" dirty="0"/>
              <a:t>商用</a:t>
            </a:r>
            <a:r>
              <a:rPr lang="en-US" altLang="ja-JP" dirty="0"/>
              <a:t>FEM</a:t>
            </a:r>
            <a:r>
              <a:rPr lang="ja-JP" altLang="en-US" dirty="0"/>
              <a:t>では</a:t>
            </a:r>
            <a:endParaRPr lang="en-US" altLang="ja-JP" dirty="0"/>
          </a:p>
          <a:p>
            <a:pPr lvl="2"/>
            <a:r>
              <a:rPr kumimoji="1" lang="ja-JP" altLang="en-US" dirty="0"/>
              <a:t>不釣合を幾つかの増分に分けて解消</a:t>
            </a:r>
            <a:endParaRPr kumimoji="1" lang="en-US" altLang="ja-JP" dirty="0"/>
          </a:p>
          <a:p>
            <a:pPr lvl="2"/>
            <a:r>
              <a:rPr lang="ja-JP" altLang="en-US" dirty="0"/>
              <a:t>リゾーニングのタイミングを手動で早めることを推奨</a:t>
            </a:r>
            <a:endParaRPr lang="en-US" altLang="ja-JP" dirty="0"/>
          </a:p>
          <a:p>
            <a:pPr lvl="2"/>
            <a:r>
              <a:rPr lang="ja-JP" altLang="en-US" dirty="0"/>
              <a:t>静的陰解法でなく静的陽解法あるいは動的解法を採用</a:t>
            </a:r>
            <a:endParaRPr lang="en-US" altLang="ja-JP" dirty="0"/>
          </a:p>
          <a:p>
            <a:r>
              <a:rPr lang="ja-JP" altLang="en-US" dirty="0">
                <a:solidFill>
                  <a:srgbClr val="008000"/>
                </a:solidFill>
              </a:rPr>
              <a:t>増分形釣合方程式</a:t>
            </a:r>
            <a:r>
              <a:rPr lang="ja-JP" altLang="en-US" dirty="0"/>
              <a:t>の下でリゾーニングを行うと，</a:t>
            </a:r>
            <a:endParaRPr lang="en-US" altLang="ja-JP" dirty="0"/>
          </a:p>
          <a:p>
            <a:pPr lvl="1"/>
            <a:r>
              <a:rPr lang="ja-JP" altLang="en-US" dirty="0"/>
              <a:t>新メッシュ上での</a:t>
            </a:r>
            <a:r>
              <a:rPr lang="ja-JP" altLang="en-US" u="sng" dirty="0"/>
              <a:t>釣合方程式を計算する必要がない</a:t>
            </a:r>
            <a:endParaRPr lang="en-US" altLang="ja-JP" u="sng" dirty="0"/>
          </a:p>
          <a:p>
            <a:pPr lvl="1"/>
            <a:r>
              <a:rPr lang="ja-JP" altLang="en-US" u="sng" dirty="0"/>
              <a:t>誤魔化す必要がない</a:t>
            </a:r>
            <a:r>
              <a:rPr lang="ja-JP" altLang="en-US" dirty="0"/>
              <a:t>（静的陰解法のままで良い）</a:t>
            </a:r>
            <a:endParaRPr lang="en-US" altLang="ja-JP" dirty="0"/>
          </a:p>
          <a:p>
            <a:pPr lvl="1"/>
            <a:r>
              <a:rPr lang="ja-JP" altLang="en-US" dirty="0">
                <a:solidFill>
                  <a:srgbClr val="0000CC"/>
                </a:solidFill>
              </a:rPr>
              <a:t>リゾーニング付き</a:t>
            </a:r>
            <a:r>
              <a:rPr lang="en-US" altLang="ja-JP" dirty="0">
                <a:solidFill>
                  <a:srgbClr val="0000CC"/>
                </a:solidFill>
              </a:rPr>
              <a:t>FEM</a:t>
            </a:r>
            <a:r>
              <a:rPr lang="ja-JP" altLang="en-US" dirty="0">
                <a:solidFill>
                  <a:srgbClr val="0000CC"/>
                </a:solidFill>
              </a:rPr>
              <a:t>が手軽・安定になる</a:t>
            </a:r>
            <a:r>
              <a:rPr lang="en-US" altLang="ja-JP" dirty="0">
                <a:solidFill>
                  <a:srgbClr val="0000CC"/>
                </a:solidFill>
              </a:rPr>
              <a:t>!!</a:t>
            </a:r>
          </a:p>
          <a:p>
            <a:endParaRPr lang="en-US" altLang="ja-JP" dirty="0"/>
          </a:p>
          <a:p>
            <a:pPr lvl="1"/>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spTree>
    <p:extLst>
      <p:ext uri="{BB962C8B-B14F-4D97-AF65-F5344CB8AC3E}">
        <p14:creationId xmlns:p14="http://schemas.microsoft.com/office/powerpoint/2010/main" val="1674861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noFill/>
          <a:ln/>
        </p:spPr>
        <p:txBody>
          <a:bodyPr/>
          <a:lstStyle/>
          <a:p>
            <a:r>
              <a:rPr lang="ja-JP" altLang="en-US" dirty="0"/>
              <a:t>提案手法のフローチャート</a:t>
            </a:r>
          </a:p>
        </p:txBody>
      </p:sp>
      <p:sp>
        <p:nvSpPr>
          <p:cNvPr id="84995" name="Rectangle 3"/>
          <p:cNvSpPr>
            <a:spLocks noGrp="1" noChangeArrowheads="1"/>
          </p:cNvSpPr>
          <p:nvPr>
            <p:ph idx="1"/>
          </p:nvPr>
        </p:nvSpPr>
        <p:spPr/>
        <p:txBody>
          <a:bodyPr/>
          <a:lstStyle/>
          <a:p>
            <a:r>
              <a:rPr lang="ja-JP" altLang="en-US" sz="2400" dirty="0">
                <a:effectLst>
                  <a:outerShdw blurRad="38100" dist="38100" dir="2700000" algn="tl">
                    <a:srgbClr val="C0C0C0"/>
                  </a:outerShdw>
                </a:effectLst>
              </a:rPr>
              <a:t>時間増分計算ループ開始</a:t>
            </a:r>
            <a:endParaRPr lang="en-US" altLang="ja-JP" sz="2400" dirty="0">
              <a:effectLst>
                <a:outerShdw blurRad="38100" dist="38100" dir="2700000" algn="tl">
                  <a:srgbClr val="C0C0C0"/>
                </a:outerShdw>
              </a:effectLst>
            </a:endParaRPr>
          </a:p>
          <a:p>
            <a:pPr lvl="1">
              <a:buClr>
                <a:schemeClr val="tx1"/>
              </a:buClr>
            </a:pPr>
            <a:r>
              <a:rPr lang="ja-JP" altLang="en-US" sz="2400" dirty="0">
                <a:solidFill>
                  <a:schemeClr val="tx1"/>
                </a:solidFill>
              </a:rPr>
              <a:t>初期</a:t>
            </a:r>
            <a:r>
              <a:rPr lang="en-US" altLang="ja-JP" sz="2400" dirty="0"/>
              <a:t>{</a:t>
            </a:r>
            <a:r>
              <a:rPr lang="en-US" altLang="ja-JP" sz="2400" i="1" dirty="0">
                <a:latin typeface="Symbol" pitchFamily="18" charset="2"/>
              </a:rPr>
              <a:t>D</a:t>
            </a:r>
            <a:r>
              <a:rPr lang="en-US" altLang="ja-JP" sz="2400" i="1" dirty="0"/>
              <a:t>u</a:t>
            </a:r>
            <a:r>
              <a:rPr lang="en-US" altLang="ja-JP" sz="2400" dirty="0"/>
              <a:t>}</a:t>
            </a:r>
            <a:r>
              <a:rPr lang="ja-JP" altLang="en-US" sz="2400" dirty="0"/>
              <a:t>を仮定</a:t>
            </a:r>
            <a:endParaRPr lang="en-US" altLang="ja-JP" sz="2400" dirty="0">
              <a:solidFill>
                <a:srgbClr val="0000CC"/>
              </a:solidFill>
            </a:endParaRPr>
          </a:p>
          <a:p>
            <a:pPr lvl="1">
              <a:buClr>
                <a:schemeClr val="tx1"/>
              </a:buClr>
            </a:pPr>
            <a:r>
              <a:rPr lang="en-US" altLang="ja-JP" sz="2400" dirty="0">
                <a:solidFill>
                  <a:srgbClr val="0000CC"/>
                </a:solidFill>
                <a:effectLst>
                  <a:outerShdw blurRad="38100" dist="38100" dir="2700000" algn="tl">
                    <a:srgbClr val="C0C0C0"/>
                  </a:outerShdw>
                </a:effectLst>
              </a:rPr>
              <a:t>Newton-</a:t>
            </a:r>
            <a:r>
              <a:rPr lang="en-US" altLang="ja-JP" sz="2400" dirty="0" err="1">
                <a:solidFill>
                  <a:srgbClr val="0000CC"/>
                </a:solidFill>
                <a:effectLst>
                  <a:outerShdw blurRad="38100" dist="38100" dir="2700000" algn="tl">
                    <a:srgbClr val="C0C0C0"/>
                  </a:outerShdw>
                </a:effectLst>
              </a:rPr>
              <a:t>Raphson</a:t>
            </a:r>
            <a:r>
              <a:rPr lang="ja-JP" altLang="en-US" sz="2400" dirty="0">
                <a:solidFill>
                  <a:srgbClr val="0000CC"/>
                </a:solidFill>
                <a:effectLst>
                  <a:outerShdw blurRad="38100" dist="38100" dir="2700000" algn="tl">
                    <a:srgbClr val="C0C0C0"/>
                  </a:outerShdw>
                </a:effectLst>
              </a:rPr>
              <a:t>ループ開始</a:t>
            </a:r>
          </a:p>
          <a:p>
            <a:pPr lvl="2"/>
            <a:r>
              <a:rPr lang="ja-JP" altLang="en-US" dirty="0"/>
              <a:t>試行状態量の再計算</a:t>
            </a:r>
            <a:endParaRPr lang="en-US" altLang="ja-JP" dirty="0"/>
          </a:p>
          <a:p>
            <a:pPr lvl="2"/>
            <a:r>
              <a:rPr lang="en-US" altLang="ja-JP" dirty="0">
                <a:solidFill>
                  <a:srgbClr val="008000"/>
                </a:solidFill>
                <a:cs typeface="+mn-cs"/>
              </a:rPr>
              <a:t>{</a:t>
            </a:r>
            <a:r>
              <a:rPr lang="en-US" altLang="ja-JP" i="1" dirty="0" err="1">
                <a:solidFill>
                  <a:srgbClr val="008000"/>
                </a:solidFill>
                <a:latin typeface="Symbol" pitchFamily="18" charset="2"/>
                <a:cs typeface="+mn-cs"/>
              </a:rPr>
              <a:t>D</a:t>
            </a:r>
            <a:r>
              <a:rPr lang="en-US" altLang="ja-JP" i="1" dirty="0" err="1">
                <a:solidFill>
                  <a:srgbClr val="008000"/>
                </a:solidFill>
                <a:cs typeface="+mn-cs"/>
              </a:rPr>
              <a:t>f</a:t>
            </a:r>
            <a:r>
              <a:rPr lang="en-US" altLang="ja-JP" i="1" dirty="0">
                <a:solidFill>
                  <a:srgbClr val="008000"/>
                </a:solidFill>
                <a:cs typeface="+mn-cs"/>
              </a:rPr>
              <a:t> </a:t>
            </a:r>
            <a:r>
              <a:rPr lang="en-US" altLang="ja-JP" baseline="30000" dirty="0" err="1">
                <a:solidFill>
                  <a:srgbClr val="008000"/>
                </a:solidFill>
                <a:cs typeface="+mn-cs"/>
              </a:rPr>
              <a:t>ext</a:t>
            </a:r>
            <a:r>
              <a:rPr lang="en-US" altLang="ja-JP" dirty="0">
                <a:solidFill>
                  <a:srgbClr val="008000"/>
                </a:solidFill>
                <a:cs typeface="+mn-cs"/>
              </a:rPr>
              <a:t>}, </a:t>
            </a:r>
            <a:r>
              <a:rPr lang="en-US" altLang="ja-JP" dirty="0">
                <a:solidFill>
                  <a:srgbClr val="008000"/>
                </a:solidFill>
              </a:rPr>
              <a:t>{</a:t>
            </a:r>
            <a:r>
              <a:rPr lang="en-US" altLang="ja-JP" i="1" dirty="0" err="1">
                <a:solidFill>
                  <a:srgbClr val="008000"/>
                </a:solidFill>
                <a:latin typeface="Symbol" pitchFamily="18" charset="2"/>
              </a:rPr>
              <a:t>D</a:t>
            </a:r>
            <a:r>
              <a:rPr lang="en-US" altLang="ja-JP" i="1" dirty="0" err="1">
                <a:solidFill>
                  <a:srgbClr val="008000"/>
                </a:solidFill>
              </a:rPr>
              <a:t>f</a:t>
            </a:r>
            <a:r>
              <a:rPr lang="en-US" altLang="ja-JP" i="1" dirty="0">
                <a:solidFill>
                  <a:srgbClr val="008000"/>
                </a:solidFill>
              </a:rPr>
              <a:t> </a:t>
            </a:r>
            <a:r>
              <a:rPr lang="en-US" altLang="ja-JP" baseline="30000" dirty="0" err="1">
                <a:solidFill>
                  <a:srgbClr val="008000"/>
                </a:solidFill>
              </a:rPr>
              <a:t>int</a:t>
            </a:r>
            <a:r>
              <a:rPr lang="en-US" altLang="ja-JP" dirty="0">
                <a:solidFill>
                  <a:srgbClr val="008000"/>
                </a:solidFill>
              </a:rPr>
              <a:t>}</a:t>
            </a:r>
            <a:r>
              <a:rPr lang="en-US" altLang="ja-JP" dirty="0"/>
              <a:t>, [</a:t>
            </a:r>
            <a:r>
              <a:rPr lang="en-US" altLang="ja-JP" i="1" dirty="0"/>
              <a:t>K</a:t>
            </a:r>
            <a:r>
              <a:rPr lang="en-US" altLang="ja-JP" dirty="0"/>
              <a:t>] </a:t>
            </a:r>
            <a:r>
              <a:rPr lang="ja-JP" altLang="en-US" dirty="0"/>
              <a:t>の計算</a:t>
            </a:r>
          </a:p>
          <a:p>
            <a:pPr lvl="2"/>
            <a:r>
              <a:rPr lang="ja-JP" altLang="en-US" dirty="0"/>
              <a:t>収束判定</a:t>
            </a:r>
            <a:endParaRPr lang="en-US" altLang="ja-JP" dirty="0"/>
          </a:p>
          <a:p>
            <a:pPr lvl="2"/>
            <a:r>
              <a:rPr lang="en-US" altLang="ja-JP" dirty="0">
                <a:solidFill>
                  <a:srgbClr val="008000"/>
                </a:solidFill>
              </a:rPr>
              <a:t>[</a:t>
            </a:r>
            <a:r>
              <a:rPr lang="en-US" altLang="ja-JP" i="1" dirty="0">
                <a:solidFill>
                  <a:srgbClr val="008000"/>
                </a:solidFill>
              </a:rPr>
              <a:t>K</a:t>
            </a:r>
            <a:r>
              <a:rPr lang="en-US" altLang="ja-JP" dirty="0">
                <a:solidFill>
                  <a:srgbClr val="008000"/>
                </a:solidFill>
              </a:rPr>
              <a:t>]{</a:t>
            </a:r>
            <a:r>
              <a:rPr lang="en-US" altLang="ja-JP" i="1" dirty="0">
                <a:solidFill>
                  <a:srgbClr val="008000"/>
                </a:solidFill>
                <a:latin typeface="Symbol" pitchFamily="18" charset="2"/>
              </a:rPr>
              <a:t>d</a:t>
            </a:r>
            <a:r>
              <a:rPr lang="en-US" altLang="ja-JP" i="1" dirty="0">
                <a:solidFill>
                  <a:srgbClr val="008000"/>
                </a:solidFill>
              </a:rPr>
              <a:t>u</a:t>
            </a:r>
            <a:r>
              <a:rPr lang="en-US" altLang="ja-JP" dirty="0">
                <a:solidFill>
                  <a:srgbClr val="008000"/>
                </a:solidFill>
              </a:rPr>
              <a:t>} =</a:t>
            </a:r>
            <a:r>
              <a:rPr lang="ja-JP" altLang="en-US" dirty="0">
                <a:solidFill>
                  <a:srgbClr val="008000"/>
                </a:solidFill>
              </a:rPr>
              <a:t> </a:t>
            </a:r>
            <a:r>
              <a:rPr lang="en-US" altLang="ja-JP" dirty="0">
                <a:solidFill>
                  <a:srgbClr val="008000"/>
                </a:solidFill>
              </a:rPr>
              <a:t>({</a:t>
            </a:r>
            <a:r>
              <a:rPr lang="en-US" altLang="ja-JP" i="1" dirty="0">
                <a:solidFill>
                  <a:srgbClr val="008000"/>
                </a:solidFill>
              </a:rPr>
              <a:t>f </a:t>
            </a:r>
            <a:r>
              <a:rPr lang="en-US" altLang="ja-JP" baseline="30000" dirty="0" err="1">
                <a:solidFill>
                  <a:srgbClr val="008000"/>
                </a:solidFill>
              </a:rPr>
              <a:t>ext</a:t>
            </a:r>
            <a:r>
              <a:rPr lang="en-US" altLang="ja-JP" dirty="0">
                <a:solidFill>
                  <a:srgbClr val="008000"/>
                </a:solidFill>
              </a:rPr>
              <a:t>}+{</a:t>
            </a:r>
            <a:r>
              <a:rPr lang="en-US" altLang="ja-JP" i="1" dirty="0" err="1">
                <a:solidFill>
                  <a:srgbClr val="008000"/>
                </a:solidFill>
                <a:latin typeface="Symbol" pitchFamily="18" charset="2"/>
              </a:rPr>
              <a:t>D</a:t>
            </a:r>
            <a:r>
              <a:rPr lang="en-US" altLang="ja-JP" i="1" dirty="0" err="1">
                <a:solidFill>
                  <a:srgbClr val="008000"/>
                </a:solidFill>
              </a:rPr>
              <a:t>f</a:t>
            </a:r>
            <a:r>
              <a:rPr lang="en-US" altLang="ja-JP" i="1" dirty="0">
                <a:solidFill>
                  <a:srgbClr val="008000"/>
                </a:solidFill>
              </a:rPr>
              <a:t> </a:t>
            </a:r>
            <a:r>
              <a:rPr lang="en-US" altLang="ja-JP" baseline="30000" dirty="0" err="1">
                <a:solidFill>
                  <a:srgbClr val="008000"/>
                </a:solidFill>
              </a:rPr>
              <a:t>ext</a:t>
            </a:r>
            <a:r>
              <a:rPr lang="en-US" altLang="ja-JP" dirty="0">
                <a:solidFill>
                  <a:srgbClr val="008000"/>
                </a:solidFill>
              </a:rPr>
              <a:t>}) - ({</a:t>
            </a:r>
            <a:r>
              <a:rPr lang="en-US" altLang="ja-JP" i="1" dirty="0">
                <a:solidFill>
                  <a:srgbClr val="008000"/>
                </a:solidFill>
              </a:rPr>
              <a:t>f </a:t>
            </a:r>
            <a:r>
              <a:rPr lang="en-US" altLang="ja-JP" baseline="30000" dirty="0" err="1">
                <a:solidFill>
                  <a:srgbClr val="008000"/>
                </a:solidFill>
              </a:rPr>
              <a:t>int</a:t>
            </a:r>
            <a:r>
              <a:rPr lang="en-US" altLang="ja-JP" dirty="0">
                <a:solidFill>
                  <a:srgbClr val="008000"/>
                </a:solidFill>
              </a:rPr>
              <a:t>}+{</a:t>
            </a:r>
            <a:r>
              <a:rPr lang="en-US" altLang="ja-JP" i="1" dirty="0" err="1">
                <a:solidFill>
                  <a:srgbClr val="008000"/>
                </a:solidFill>
                <a:latin typeface="Symbol" pitchFamily="18" charset="2"/>
              </a:rPr>
              <a:t>D</a:t>
            </a:r>
            <a:r>
              <a:rPr lang="en-US" altLang="ja-JP" i="1" dirty="0" err="1">
                <a:solidFill>
                  <a:srgbClr val="008000"/>
                </a:solidFill>
              </a:rPr>
              <a:t>f</a:t>
            </a:r>
            <a:r>
              <a:rPr lang="en-US" altLang="ja-JP" i="1" dirty="0">
                <a:solidFill>
                  <a:srgbClr val="008000"/>
                </a:solidFill>
              </a:rPr>
              <a:t> </a:t>
            </a:r>
            <a:r>
              <a:rPr lang="en-US" altLang="ja-JP" baseline="30000" dirty="0" err="1">
                <a:solidFill>
                  <a:srgbClr val="008000"/>
                </a:solidFill>
              </a:rPr>
              <a:t>int</a:t>
            </a:r>
            <a:r>
              <a:rPr lang="en-US" altLang="ja-JP" dirty="0">
                <a:solidFill>
                  <a:srgbClr val="008000"/>
                </a:solidFill>
              </a:rPr>
              <a:t>})</a:t>
            </a:r>
            <a:r>
              <a:rPr lang="en-US" altLang="ja-JP" dirty="0"/>
              <a:t> </a:t>
            </a:r>
            <a:r>
              <a:rPr lang="ja-JP" altLang="en-US" dirty="0"/>
              <a:t>を解く</a:t>
            </a:r>
            <a:endParaRPr lang="en-US" altLang="ja-JP" dirty="0"/>
          </a:p>
          <a:p>
            <a:pPr lvl="2"/>
            <a:r>
              <a:rPr lang="en-US" altLang="ja-JP" dirty="0"/>
              <a:t>{</a:t>
            </a:r>
            <a:r>
              <a:rPr lang="en-US" altLang="ja-JP" i="1" dirty="0">
                <a:latin typeface="Symbol" pitchFamily="18" charset="2"/>
              </a:rPr>
              <a:t>D</a:t>
            </a:r>
            <a:r>
              <a:rPr lang="en-US" altLang="ja-JP" i="1" dirty="0"/>
              <a:t>u</a:t>
            </a:r>
            <a:r>
              <a:rPr lang="en-US" altLang="ja-JP" dirty="0"/>
              <a:t>} </a:t>
            </a:r>
            <a:r>
              <a:rPr lang="ja-JP" altLang="en-US" dirty="0"/>
              <a:t>← </a:t>
            </a:r>
            <a:r>
              <a:rPr lang="en-US" altLang="ja-JP" dirty="0"/>
              <a:t>{</a:t>
            </a:r>
            <a:r>
              <a:rPr lang="en-US" altLang="ja-JP" i="1" dirty="0">
                <a:latin typeface="Symbol" pitchFamily="18" charset="2"/>
              </a:rPr>
              <a:t>D</a:t>
            </a:r>
            <a:r>
              <a:rPr lang="en-US" altLang="ja-JP" i="1" dirty="0"/>
              <a:t>u</a:t>
            </a:r>
            <a:r>
              <a:rPr lang="en-US" altLang="ja-JP" dirty="0"/>
              <a:t>} + {</a:t>
            </a:r>
            <a:r>
              <a:rPr lang="en-US" altLang="ja-JP" i="1" dirty="0">
                <a:latin typeface="Symbol" pitchFamily="18" charset="2"/>
              </a:rPr>
              <a:t>d</a:t>
            </a:r>
            <a:r>
              <a:rPr lang="en-US" altLang="ja-JP" i="1" dirty="0"/>
              <a:t>u</a:t>
            </a:r>
            <a:r>
              <a:rPr lang="en-US" altLang="ja-JP" dirty="0"/>
              <a:t>}</a:t>
            </a:r>
            <a:endParaRPr lang="en-US" altLang="ja-JP" sz="2400" dirty="0"/>
          </a:p>
          <a:p>
            <a:pPr lvl="1"/>
            <a:r>
              <a:rPr lang="en-US" altLang="ja-JP" sz="2400" dirty="0">
                <a:solidFill>
                  <a:srgbClr val="008000"/>
                </a:solidFill>
              </a:rPr>
              <a:t>{</a:t>
            </a:r>
            <a:r>
              <a:rPr lang="en-US" altLang="ja-JP" sz="2400" i="1" dirty="0">
                <a:solidFill>
                  <a:srgbClr val="008000"/>
                </a:solidFill>
              </a:rPr>
              <a:t>f </a:t>
            </a:r>
            <a:r>
              <a:rPr lang="en-US" altLang="ja-JP" sz="2400" baseline="30000" dirty="0" err="1">
                <a:solidFill>
                  <a:srgbClr val="008000"/>
                </a:solidFill>
              </a:rPr>
              <a:t>ext</a:t>
            </a:r>
            <a:r>
              <a:rPr lang="en-US" altLang="ja-JP" sz="2400" dirty="0">
                <a:solidFill>
                  <a:srgbClr val="008000"/>
                </a:solidFill>
              </a:rPr>
              <a:t>} </a:t>
            </a:r>
            <a:r>
              <a:rPr lang="ja-JP" altLang="en-US" sz="2400" dirty="0">
                <a:solidFill>
                  <a:srgbClr val="008000"/>
                </a:solidFill>
              </a:rPr>
              <a:t>← </a:t>
            </a:r>
            <a:r>
              <a:rPr lang="en-US" altLang="ja-JP" sz="2400" dirty="0">
                <a:solidFill>
                  <a:srgbClr val="008000"/>
                </a:solidFill>
              </a:rPr>
              <a:t>{</a:t>
            </a:r>
            <a:r>
              <a:rPr lang="en-US" altLang="ja-JP" sz="2400" i="1" dirty="0">
                <a:solidFill>
                  <a:srgbClr val="008000"/>
                </a:solidFill>
              </a:rPr>
              <a:t>f </a:t>
            </a:r>
            <a:r>
              <a:rPr lang="en-US" altLang="ja-JP" sz="2400" baseline="30000" dirty="0" err="1">
                <a:solidFill>
                  <a:srgbClr val="008000"/>
                </a:solidFill>
              </a:rPr>
              <a:t>ext</a:t>
            </a:r>
            <a:r>
              <a:rPr lang="en-US" altLang="ja-JP" sz="2400" dirty="0">
                <a:solidFill>
                  <a:srgbClr val="008000"/>
                </a:solidFill>
              </a:rPr>
              <a:t>}+{</a:t>
            </a:r>
            <a:r>
              <a:rPr lang="en-US" altLang="ja-JP" sz="2400" i="1" dirty="0" err="1">
                <a:solidFill>
                  <a:srgbClr val="008000"/>
                </a:solidFill>
                <a:latin typeface="Symbol" pitchFamily="18" charset="2"/>
              </a:rPr>
              <a:t>D</a:t>
            </a:r>
            <a:r>
              <a:rPr lang="en-US" altLang="ja-JP" sz="2400" i="1" dirty="0" err="1">
                <a:solidFill>
                  <a:srgbClr val="008000"/>
                </a:solidFill>
              </a:rPr>
              <a:t>f</a:t>
            </a:r>
            <a:r>
              <a:rPr lang="en-US" altLang="ja-JP" sz="2400" i="1" dirty="0">
                <a:solidFill>
                  <a:srgbClr val="008000"/>
                </a:solidFill>
              </a:rPr>
              <a:t> </a:t>
            </a:r>
            <a:r>
              <a:rPr lang="en-US" altLang="ja-JP" sz="2400" baseline="30000" dirty="0" err="1">
                <a:solidFill>
                  <a:srgbClr val="008000"/>
                </a:solidFill>
              </a:rPr>
              <a:t>ext</a:t>
            </a:r>
            <a:r>
              <a:rPr lang="en-US" altLang="ja-JP" sz="2400" dirty="0">
                <a:solidFill>
                  <a:srgbClr val="008000"/>
                </a:solidFill>
              </a:rPr>
              <a:t>},  {</a:t>
            </a:r>
            <a:r>
              <a:rPr lang="en-US" altLang="ja-JP" sz="2400" i="1" dirty="0">
                <a:solidFill>
                  <a:srgbClr val="008000"/>
                </a:solidFill>
              </a:rPr>
              <a:t>f </a:t>
            </a:r>
            <a:r>
              <a:rPr lang="en-US" altLang="ja-JP" sz="2400" baseline="30000" dirty="0" err="1">
                <a:solidFill>
                  <a:srgbClr val="008000"/>
                </a:solidFill>
              </a:rPr>
              <a:t>int</a:t>
            </a:r>
            <a:r>
              <a:rPr lang="en-US" altLang="ja-JP" sz="2400" dirty="0">
                <a:solidFill>
                  <a:srgbClr val="008000"/>
                </a:solidFill>
              </a:rPr>
              <a:t>} </a:t>
            </a:r>
            <a:r>
              <a:rPr lang="ja-JP" altLang="en-US" sz="2400" dirty="0">
                <a:solidFill>
                  <a:srgbClr val="008000"/>
                </a:solidFill>
              </a:rPr>
              <a:t>← </a:t>
            </a:r>
            <a:r>
              <a:rPr lang="en-US" altLang="ja-JP" sz="2400" dirty="0">
                <a:solidFill>
                  <a:srgbClr val="008000"/>
                </a:solidFill>
              </a:rPr>
              <a:t>{</a:t>
            </a:r>
            <a:r>
              <a:rPr lang="en-US" altLang="ja-JP" sz="2400" i="1" dirty="0">
                <a:solidFill>
                  <a:srgbClr val="008000"/>
                </a:solidFill>
              </a:rPr>
              <a:t>f </a:t>
            </a:r>
            <a:r>
              <a:rPr lang="en-US" altLang="ja-JP" sz="2400" baseline="30000" dirty="0" err="1">
                <a:solidFill>
                  <a:srgbClr val="008000"/>
                </a:solidFill>
              </a:rPr>
              <a:t>int</a:t>
            </a:r>
            <a:r>
              <a:rPr lang="en-US" altLang="ja-JP" sz="2400" dirty="0">
                <a:solidFill>
                  <a:srgbClr val="008000"/>
                </a:solidFill>
              </a:rPr>
              <a:t>}+{</a:t>
            </a:r>
            <a:r>
              <a:rPr lang="en-US" altLang="ja-JP" sz="2400" i="1" dirty="0" err="1">
                <a:solidFill>
                  <a:srgbClr val="008000"/>
                </a:solidFill>
                <a:latin typeface="Symbol" pitchFamily="18" charset="2"/>
              </a:rPr>
              <a:t>D</a:t>
            </a:r>
            <a:r>
              <a:rPr lang="en-US" altLang="ja-JP" sz="2400" i="1" dirty="0" err="1">
                <a:solidFill>
                  <a:srgbClr val="008000"/>
                </a:solidFill>
              </a:rPr>
              <a:t>f</a:t>
            </a:r>
            <a:r>
              <a:rPr lang="en-US" altLang="ja-JP" sz="2400" i="1" dirty="0">
                <a:solidFill>
                  <a:srgbClr val="008000"/>
                </a:solidFill>
              </a:rPr>
              <a:t> </a:t>
            </a:r>
            <a:r>
              <a:rPr lang="en-US" altLang="ja-JP" sz="2400" baseline="30000" dirty="0" err="1">
                <a:solidFill>
                  <a:srgbClr val="008000"/>
                </a:solidFill>
              </a:rPr>
              <a:t>int</a:t>
            </a:r>
            <a:r>
              <a:rPr lang="en-US" altLang="ja-JP" sz="2400" dirty="0">
                <a:solidFill>
                  <a:srgbClr val="008000"/>
                </a:solidFill>
              </a:rPr>
              <a:t>} </a:t>
            </a:r>
          </a:p>
          <a:p>
            <a:pPr lvl="1"/>
            <a:r>
              <a:rPr lang="ja-JP" altLang="en-US" sz="2400" dirty="0"/>
              <a:t>状態量の更新</a:t>
            </a:r>
            <a:endParaRPr lang="en-US" altLang="ja-JP" sz="2400" dirty="0"/>
          </a:p>
          <a:p>
            <a:pPr lvl="1"/>
            <a:r>
              <a:rPr lang="ja-JP" altLang="en-US" sz="2400" dirty="0">
                <a:solidFill>
                  <a:srgbClr val="FF0000"/>
                </a:solidFill>
              </a:rPr>
              <a:t>（必要ならば）リゾーニング</a:t>
            </a:r>
            <a:endParaRPr lang="en-US" altLang="ja-JP" dirty="0"/>
          </a:p>
          <a:p>
            <a:pPr marL="457200" lvl="1" indent="0" algn="ctr">
              <a:buNone/>
            </a:pPr>
            <a:r>
              <a:rPr lang="ja-JP" altLang="en-US" sz="2400" u="sng" dirty="0">
                <a:solidFill>
                  <a:srgbClr val="000000"/>
                </a:solidFill>
              </a:rPr>
              <a:t>通常の静的陰解法</a:t>
            </a:r>
            <a:r>
              <a:rPr lang="en-US" altLang="ja-JP" sz="2400" u="sng" dirty="0">
                <a:solidFill>
                  <a:srgbClr val="000000"/>
                </a:solidFill>
              </a:rPr>
              <a:t>FEM</a:t>
            </a:r>
            <a:r>
              <a:rPr lang="ja-JP" altLang="en-US" sz="2400" u="sng" dirty="0">
                <a:solidFill>
                  <a:srgbClr val="000000"/>
                </a:solidFill>
              </a:rPr>
              <a:t>とほとんど同一</a:t>
            </a:r>
            <a:endParaRPr lang="en-US" altLang="ja-JP" sz="2400" u="sng" dirty="0">
              <a:solidFill>
                <a:srgbClr val="000000"/>
              </a:solidFill>
            </a:endParaRPr>
          </a:p>
          <a:p>
            <a:pPr marL="457200" lvl="1" indent="0" algn="ctr">
              <a:buNone/>
            </a:pPr>
            <a:r>
              <a:rPr lang="ja-JP" altLang="en-US" sz="2400" u="sng" dirty="0">
                <a:solidFill>
                  <a:srgbClr val="000000"/>
                </a:solidFill>
              </a:rPr>
              <a:t>（</a:t>
            </a:r>
            <a:r>
              <a:rPr lang="ja-JP" altLang="en-US" sz="2400" u="sng" dirty="0">
                <a:solidFill>
                  <a:srgbClr val="008000"/>
                </a:solidFill>
              </a:rPr>
              <a:t>緑色</a:t>
            </a:r>
            <a:r>
              <a:rPr lang="ja-JP" altLang="en-US" sz="2400" u="sng" dirty="0">
                <a:solidFill>
                  <a:srgbClr val="000000"/>
                </a:solidFill>
              </a:rPr>
              <a:t>の部分が少し違うだけ）</a:t>
            </a:r>
          </a:p>
        </p:txBody>
      </p:sp>
      <p:sp>
        <p:nvSpPr>
          <p:cNvPr id="2" name="スライド番号プレースホルダー 1"/>
          <p:cNvSpPr>
            <a:spLocks noGrp="1"/>
          </p:cNvSpPr>
          <p:nvPr>
            <p:ph type="sldNum" sz="quarter" idx="4"/>
          </p:nvPr>
        </p:nvSpPr>
        <p:spPr/>
        <p:txBody>
          <a:bodyPr/>
          <a:lstStyle/>
          <a:p>
            <a:r>
              <a:rPr lang="en-US" altLang="ja-JP"/>
              <a:t>P. </a:t>
            </a:r>
            <a:fld id="{F8FDF831-B0A3-4B44-A20D-7581D5587101}" type="slidenum">
              <a:rPr lang="ja-JP" altLang="en-US" smtClean="0"/>
              <a:pPr/>
              <a:t>13</a:t>
            </a:fld>
            <a:endParaRPr lang="ja-JP" altLang="en-US" dirty="0"/>
          </a:p>
        </p:txBody>
      </p:sp>
      <p:sp>
        <p:nvSpPr>
          <p:cNvPr id="3" name="左大かっこ 2"/>
          <p:cNvSpPr/>
          <p:nvPr/>
        </p:nvSpPr>
        <p:spPr>
          <a:xfrm>
            <a:off x="215516" y="800708"/>
            <a:ext cx="347600" cy="4572508"/>
          </a:xfrm>
          <a:prstGeom prst="leftBracket">
            <a:avLst>
              <a:gd name="adj" fmla="val 10616"/>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左大かっこ 9"/>
          <p:cNvSpPr/>
          <p:nvPr/>
        </p:nvSpPr>
        <p:spPr>
          <a:xfrm>
            <a:off x="611560" y="1682848"/>
            <a:ext cx="360041" cy="2358220"/>
          </a:xfrm>
          <a:prstGeom prst="leftBracket">
            <a:avLst>
              <a:gd name="adj" fmla="val 10616"/>
            </a:avLst>
          </a:prstGeom>
          <a:ln w="508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0000CC"/>
              </a:solidFill>
            </a:endParaRPr>
          </a:p>
        </p:txBody>
      </p:sp>
    </p:spTree>
    <p:extLst>
      <p:ext uri="{BB962C8B-B14F-4D97-AF65-F5344CB8AC3E}">
        <p14:creationId xmlns:p14="http://schemas.microsoft.com/office/powerpoint/2010/main" val="2909824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提案手法のリゾーニング処理</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dirty="0"/>
              <a:t>【</a:t>
            </a:r>
            <a:r>
              <a:rPr lang="ja-JP" altLang="en-US" dirty="0"/>
              <a:t>リゾーニング処理</a:t>
            </a:r>
            <a:r>
              <a:rPr kumimoji="1" lang="ja-JP" altLang="en-US" dirty="0"/>
              <a:t>手順</a:t>
            </a:r>
            <a:r>
              <a:rPr kumimoji="1" lang="en-US" altLang="ja-JP" dirty="0"/>
              <a:t>】</a:t>
            </a:r>
          </a:p>
          <a:p>
            <a:pPr marL="971550" lvl="1" indent="-514350">
              <a:buFont typeface="+mj-lt"/>
              <a:buAutoNum type="arabicPeriod"/>
            </a:pPr>
            <a:r>
              <a:rPr lang="ja-JP" altLang="en-US" dirty="0"/>
              <a:t>メッシュ再分割（リメッシュ）</a:t>
            </a:r>
            <a:endParaRPr lang="en-US" altLang="ja-JP" dirty="0"/>
          </a:p>
          <a:p>
            <a:pPr marL="971550" lvl="1" indent="-514350">
              <a:buFont typeface="+mj-lt"/>
              <a:buAutoNum type="arabicPeriod"/>
            </a:pPr>
            <a:r>
              <a:rPr lang="ja-JP" altLang="en-US" dirty="0"/>
              <a:t>新メッシュに境界条件を設定</a:t>
            </a:r>
            <a:endParaRPr lang="en-US" altLang="ja-JP" dirty="0"/>
          </a:p>
          <a:p>
            <a:pPr marL="971550" lvl="1" indent="-514350">
              <a:buFont typeface="+mj-lt"/>
              <a:buAutoNum type="arabicPeriod"/>
            </a:pPr>
            <a:r>
              <a:rPr lang="ja-JP" altLang="en-US" dirty="0"/>
              <a:t>新メッシュに状態量を</a:t>
            </a:r>
            <a:r>
              <a:rPr kumimoji="1" lang="ja-JP" altLang="en-US" dirty="0"/>
              <a:t>マッピング</a:t>
            </a:r>
            <a:endParaRPr kumimoji="1" lang="en-US" altLang="ja-JP" dirty="0"/>
          </a:p>
          <a:p>
            <a:pPr marL="971550" lvl="1" indent="-514350">
              <a:buFont typeface="+mj-lt"/>
              <a:buAutoNum type="arabicPeriod"/>
            </a:pPr>
            <a:r>
              <a:rPr lang="ja-JP" altLang="en-US" dirty="0">
                <a:solidFill>
                  <a:srgbClr val="008000"/>
                </a:solidFill>
              </a:rPr>
              <a:t>新メッシュに</a:t>
            </a:r>
            <a:r>
              <a:rPr lang="en-US" altLang="ja-JP" dirty="0">
                <a:solidFill>
                  <a:srgbClr val="008000"/>
                </a:solidFill>
              </a:rPr>
              <a:t>{</a:t>
            </a:r>
            <a:r>
              <a:rPr lang="en-US" altLang="ja-JP" i="1" dirty="0">
                <a:solidFill>
                  <a:srgbClr val="008000"/>
                </a:solidFill>
              </a:rPr>
              <a:t>f </a:t>
            </a:r>
            <a:r>
              <a:rPr lang="en-US" altLang="ja-JP" baseline="30000" dirty="0" err="1">
                <a:solidFill>
                  <a:srgbClr val="008000"/>
                </a:solidFill>
              </a:rPr>
              <a:t>ext</a:t>
            </a:r>
            <a:r>
              <a:rPr lang="en-US" altLang="ja-JP" dirty="0">
                <a:solidFill>
                  <a:srgbClr val="008000"/>
                </a:solidFill>
              </a:rPr>
              <a:t>}</a:t>
            </a:r>
            <a:r>
              <a:rPr lang="ja-JP" altLang="en-US" dirty="0">
                <a:solidFill>
                  <a:srgbClr val="008000"/>
                </a:solidFill>
              </a:rPr>
              <a:t>をマッピング</a:t>
            </a:r>
            <a:endParaRPr lang="en-US" altLang="ja-JP" dirty="0">
              <a:solidFill>
                <a:srgbClr val="008000"/>
              </a:solidFill>
            </a:endParaRPr>
          </a:p>
          <a:p>
            <a:pPr marL="971550" lvl="1" indent="-514350">
              <a:buFont typeface="+mj-lt"/>
              <a:buAutoNum type="arabicPeriod"/>
            </a:pPr>
            <a:r>
              <a:rPr kumimoji="1" lang="ja-JP" altLang="en-US" dirty="0">
                <a:solidFill>
                  <a:srgbClr val="008000"/>
                </a:solidFill>
              </a:rPr>
              <a:t>新メッシュの</a:t>
            </a:r>
            <a:r>
              <a:rPr kumimoji="1" lang="en-US" altLang="ja-JP" dirty="0">
                <a:solidFill>
                  <a:srgbClr val="008000"/>
                </a:solidFill>
              </a:rPr>
              <a:t>{</a:t>
            </a:r>
            <a:r>
              <a:rPr kumimoji="1" lang="en-US" altLang="ja-JP" i="1" dirty="0">
                <a:solidFill>
                  <a:srgbClr val="008000"/>
                </a:solidFill>
              </a:rPr>
              <a:t>f</a:t>
            </a:r>
            <a:r>
              <a:rPr lang="ja-JP" altLang="en-US" i="1" dirty="0">
                <a:solidFill>
                  <a:srgbClr val="008000"/>
                </a:solidFill>
              </a:rPr>
              <a:t> </a:t>
            </a:r>
            <a:r>
              <a:rPr kumimoji="1" lang="en-US" altLang="ja-JP" baseline="30000" dirty="0" err="1">
                <a:solidFill>
                  <a:srgbClr val="008000"/>
                </a:solidFill>
              </a:rPr>
              <a:t>int</a:t>
            </a:r>
            <a:r>
              <a:rPr kumimoji="1" lang="en-US" altLang="ja-JP" dirty="0">
                <a:solidFill>
                  <a:srgbClr val="008000"/>
                </a:solidFill>
              </a:rPr>
              <a:t>}</a:t>
            </a:r>
            <a:r>
              <a:rPr lang="ja-JP" altLang="en-US" dirty="0">
                <a:solidFill>
                  <a:srgbClr val="008000"/>
                </a:solidFill>
              </a:rPr>
              <a:t>に</a:t>
            </a:r>
            <a:r>
              <a:rPr kumimoji="1" lang="en-US" altLang="ja-JP" dirty="0">
                <a:solidFill>
                  <a:srgbClr val="008000"/>
                </a:solidFill>
              </a:rPr>
              <a:t>{</a:t>
            </a:r>
            <a:r>
              <a:rPr kumimoji="1" lang="en-US" altLang="ja-JP" i="1" dirty="0">
                <a:solidFill>
                  <a:srgbClr val="008000"/>
                </a:solidFill>
              </a:rPr>
              <a:t>f </a:t>
            </a:r>
            <a:r>
              <a:rPr kumimoji="1" lang="en-US" altLang="ja-JP" baseline="30000" dirty="0" err="1">
                <a:solidFill>
                  <a:srgbClr val="008000"/>
                </a:solidFill>
              </a:rPr>
              <a:t>ext</a:t>
            </a:r>
            <a:r>
              <a:rPr kumimoji="1" lang="en-US" altLang="ja-JP" dirty="0">
                <a:solidFill>
                  <a:srgbClr val="008000"/>
                </a:solidFill>
              </a:rPr>
              <a:t>}</a:t>
            </a:r>
            <a:r>
              <a:rPr kumimoji="1" lang="ja-JP" altLang="en-US" dirty="0">
                <a:solidFill>
                  <a:srgbClr val="008000"/>
                </a:solidFill>
              </a:rPr>
              <a:t>を代入</a:t>
            </a:r>
            <a:endParaRPr kumimoji="1" lang="en-US" altLang="ja-JP" sz="1000" dirty="0">
              <a:solidFill>
                <a:srgbClr val="008000"/>
              </a:solidFill>
            </a:endParaRPr>
          </a:p>
          <a:p>
            <a:pPr marL="0" lvl="0" indent="0">
              <a:buNone/>
            </a:pPr>
            <a:r>
              <a:rPr lang="ja-JP" altLang="en-US" dirty="0">
                <a:solidFill>
                  <a:srgbClr val="000000"/>
                </a:solidFill>
              </a:rPr>
              <a:t>＜ポイント＞</a:t>
            </a:r>
            <a:endParaRPr lang="en-US" altLang="ja-JP" dirty="0">
              <a:solidFill>
                <a:srgbClr val="000000"/>
              </a:solidFill>
            </a:endParaRPr>
          </a:p>
          <a:p>
            <a:pPr lvl="1"/>
            <a:r>
              <a:rPr lang="ja-JP" altLang="en-US" dirty="0">
                <a:solidFill>
                  <a:srgbClr val="000000"/>
                </a:solidFill>
              </a:rPr>
              <a:t>新メッシュの節点反力は旧メッシュの節点反力を参考にマッピングで生成．</a:t>
            </a:r>
            <a:endParaRPr lang="en-US" altLang="ja-JP" dirty="0">
              <a:solidFill>
                <a:srgbClr val="000000"/>
              </a:solidFill>
            </a:endParaRPr>
          </a:p>
          <a:p>
            <a:pPr lvl="1"/>
            <a:r>
              <a:rPr lang="ja-JP" altLang="en-US" dirty="0">
                <a:solidFill>
                  <a:srgbClr val="000000"/>
                </a:solidFill>
              </a:rPr>
              <a:t>リゾーニング処理で</a:t>
            </a:r>
            <a:r>
              <a:rPr lang="en-US" altLang="ja-JP" dirty="0">
                <a:solidFill>
                  <a:srgbClr val="008000"/>
                </a:solidFill>
              </a:rPr>
              <a:t>{</a:t>
            </a:r>
            <a:r>
              <a:rPr lang="en-US" altLang="ja-JP" i="1" dirty="0">
                <a:solidFill>
                  <a:srgbClr val="008000"/>
                </a:solidFill>
              </a:rPr>
              <a:t>f</a:t>
            </a:r>
            <a:r>
              <a:rPr lang="ja-JP" altLang="en-US" i="1" dirty="0">
                <a:solidFill>
                  <a:srgbClr val="008000"/>
                </a:solidFill>
              </a:rPr>
              <a:t> </a:t>
            </a:r>
            <a:r>
              <a:rPr lang="en-US" altLang="ja-JP" baseline="30000" dirty="0" err="1">
                <a:solidFill>
                  <a:srgbClr val="008000"/>
                </a:solidFill>
              </a:rPr>
              <a:t>int</a:t>
            </a:r>
            <a:r>
              <a:rPr lang="en-US" altLang="ja-JP" dirty="0">
                <a:solidFill>
                  <a:srgbClr val="008000"/>
                </a:solidFill>
              </a:rPr>
              <a:t>}</a:t>
            </a:r>
            <a:r>
              <a:rPr lang="ja-JP" altLang="en-US" dirty="0">
                <a:solidFill>
                  <a:srgbClr val="008000"/>
                </a:solidFill>
              </a:rPr>
              <a:t>＝</a:t>
            </a:r>
            <a:r>
              <a:rPr lang="en-US" altLang="ja-JP" dirty="0">
                <a:solidFill>
                  <a:srgbClr val="008000"/>
                </a:solidFill>
              </a:rPr>
              <a:t>{</a:t>
            </a:r>
            <a:r>
              <a:rPr lang="en-US" altLang="ja-JP" i="1" dirty="0">
                <a:solidFill>
                  <a:srgbClr val="008000"/>
                </a:solidFill>
              </a:rPr>
              <a:t>f </a:t>
            </a:r>
            <a:r>
              <a:rPr lang="en-US" altLang="ja-JP" baseline="30000" dirty="0" err="1">
                <a:solidFill>
                  <a:srgbClr val="008000"/>
                </a:solidFill>
              </a:rPr>
              <a:t>ext</a:t>
            </a:r>
            <a:r>
              <a:rPr lang="en-US" altLang="ja-JP" dirty="0">
                <a:solidFill>
                  <a:srgbClr val="008000"/>
                </a:solidFill>
              </a:rPr>
              <a:t>}</a:t>
            </a:r>
            <a:r>
              <a:rPr lang="ja-JP" altLang="en-US" dirty="0"/>
              <a:t>に設定．釣合方程式の残差は各リゾーニング時にのみ切捨てられる．</a:t>
            </a:r>
            <a:endParaRPr lang="en-US" altLang="ja-JP" dirty="0"/>
          </a:p>
          <a:p>
            <a:pPr marL="457200" lvl="1" indent="0">
              <a:buNone/>
            </a:pPr>
            <a:endParaRPr lang="en-US" altLang="ja-JP" dirty="0">
              <a:solidFill>
                <a:srgbClr val="008000"/>
              </a:solidFill>
            </a:endParaRPr>
          </a:p>
          <a:p>
            <a:pPr marL="571500" indent="-514350"/>
            <a:endParaRPr kumimoji="1" lang="en-US" altLang="ja-JP" dirty="0"/>
          </a:p>
          <a:p>
            <a:pPr marL="571500" indent="-514350"/>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sp>
        <p:nvSpPr>
          <p:cNvPr id="5" name="テキスト ボックス 4"/>
          <p:cNvSpPr txBox="1"/>
          <p:nvPr/>
        </p:nvSpPr>
        <p:spPr>
          <a:xfrm>
            <a:off x="7020272" y="2528900"/>
            <a:ext cx="2018501" cy="1323439"/>
          </a:xfrm>
          <a:prstGeom prst="rect">
            <a:avLst/>
          </a:prstGeom>
          <a:noFill/>
        </p:spPr>
        <p:txBody>
          <a:bodyPr wrap="none" rtlCol="0">
            <a:spAutoFit/>
          </a:bodyPr>
          <a:lstStyle/>
          <a:p>
            <a:pPr algn="ctr"/>
            <a:r>
              <a:rPr kumimoji="1" lang="ja-JP" altLang="en-US" sz="2000" dirty="0">
                <a:solidFill>
                  <a:srgbClr val="FF0000"/>
                </a:solidFill>
              </a:rPr>
              <a:t>通常の</a:t>
            </a:r>
            <a:endParaRPr kumimoji="1" lang="en-US" altLang="ja-JP" sz="2000" dirty="0">
              <a:solidFill>
                <a:srgbClr val="FF0000"/>
              </a:solidFill>
            </a:endParaRPr>
          </a:p>
          <a:p>
            <a:pPr algn="ctr"/>
            <a:r>
              <a:rPr kumimoji="1" lang="ja-JP" altLang="en-US" sz="2000" dirty="0">
                <a:solidFill>
                  <a:srgbClr val="FF0000"/>
                </a:solidFill>
              </a:rPr>
              <a:t>リゾーニング付き</a:t>
            </a:r>
            <a:endParaRPr kumimoji="1" lang="en-US" altLang="ja-JP" sz="2000" dirty="0">
              <a:solidFill>
                <a:srgbClr val="FF0000"/>
              </a:solidFill>
            </a:endParaRPr>
          </a:p>
          <a:p>
            <a:pPr algn="ctr"/>
            <a:r>
              <a:rPr kumimoji="1" lang="en-US" altLang="ja-JP" sz="2000" dirty="0">
                <a:solidFill>
                  <a:srgbClr val="FF0000"/>
                </a:solidFill>
              </a:rPr>
              <a:t>FEM</a:t>
            </a:r>
            <a:r>
              <a:rPr lang="ja-JP" altLang="en-US" sz="2000" dirty="0">
                <a:solidFill>
                  <a:srgbClr val="FF0000"/>
                </a:solidFill>
              </a:rPr>
              <a:t>では</a:t>
            </a:r>
            <a:endParaRPr lang="en-US" altLang="ja-JP" sz="2000" dirty="0">
              <a:solidFill>
                <a:srgbClr val="FF0000"/>
              </a:solidFill>
            </a:endParaRPr>
          </a:p>
          <a:p>
            <a:pPr algn="ctr"/>
            <a:r>
              <a:rPr lang="ja-JP" altLang="en-US" sz="2000" dirty="0">
                <a:solidFill>
                  <a:srgbClr val="FF0000"/>
                </a:solidFill>
              </a:rPr>
              <a:t>必要ない処理</a:t>
            </a:r>
            <a:endParaRPr kumimoji="1" lang="ja-JP" altLang="en-US" sz="2000" dirty="0">
              <a:solidFill>
                <a:srgbClr val="FF0000"/>
              </a:solidFill>
            </a:endParaRPr>
          </a:p>
        </p:txBody>
      </p:sp>
      <p:sp>
        <p:nvSpPr>
          <p:cNvPr id="6" name="左矢印 5"/>
          <p:cNvSpPr/>
          <p:nvPr/>
        </p:nvSpPr>
        <p:spPr>
          <a:xfrm>
            <a:off x="6084168" y="2924944"/>
            <a:ext cx="936104" cy="5400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16187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pPr marL="0" indent="0" algn="ctr">
              <a:buNone/>
            </a:pPr>
            <a:endParaRPr kumimoji="1" lang="en-US" altLang="ja-JP" dirty="0"/>
          </a:p>
          <a:p>
            <a:pPr marL="0" indent="0" algn="ctr">
              <a:buNone/>
            </a:pPr>
            <a:endParaRPr lang="en-US" altLang="ja-JP" dirty="0"/>
          </a:p>
          <a:p>
            <a:pPr marL="0" indent="0" algn="ctr">
              <a:buNone/>
            </a:pPr>
            <a:endParaRPr kumimoji="1" lang="en-US" altLang="ja-JP" dirty="0"/>
          </a:p>
          <a:p>
            <a:pPr marL="0" indent="0" algn="ctr">
              <a:buNone/>
            </a:pPr>
            <a:endParaRPr lang="en-US" altLang="ja-JP" dirty="0"/>
          </a:p>
          <a:p>
            <a:pPr marL="0" indent="0" algn="ctr">
              <a:buNone/>
            </a:pPr>
            <a:r>
              <a:rPr kumimoji="1" lang="ja-JP" altLang="en-US" sz="4000" dirty="0"/>
              <a:t>解析例</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p:spTree>
    <p:extLst>
      <p:ext uri="{BB962C8B-B14F-4D97-AF65-F5344CB8AC3E}">
        <p14:creationId xmlns:p14="http://schemas.microsoft.com/office/powerpoint/2010/main" val="790921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解析例：弾性体せん断大変形</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16</a:t>
            </a:fld>
            <a:endParaRPr lang="ja-JP" altLang="en-US" dirty="0"/>
          </a:p>
        </p:txBody>
      </p:sp>
      <p:sp>
        <p:nvSpPr>
          <p:cNvPr id="7" name="コンテンツ プレースホルダー 6"/>
          <p:cNvSpPr>
            <a:spLocks noGrp="1"/>
          </p:cNvSpPr>
          <p:nvPr>
            <p:ph idx="1"/>
          </p:nvPr>
        </p:nvSpPr>
        <p:spPr>
          <a:xfrm>
            <a:off x="215900" y="3550196"/>
            <a:ext cx="8928100" cy="2831554"/>
          </a:xfrm>
        </p:spPr>
        <p:txBody>
          <a:bodyPr/>
          <a:lstStyle/>
          <a:p>
            <a:r>
              <a:rPr lang="ja-JP" altLang="en-US" dirty="0"/>
              <a:t>静的，平面歪み，</a:t>
            </a:r>
            <a:r>
              <a:rPr lang="en-US" altLang="ja-JP" dirty="0"/>
              <a:t>5m×1m</a:t>
            </a:r>
            <a:r>
              <a:rPr lang="ja-JP" altLang="en-US" dirty="0"/>
              <a:t>の矩形領域</a:t>
            </a:r>
          </a:p>
          <a:p>
            <a:r>
              <a:rPr lang="ja-JP" altLang="en-US" dirty="0"/>
              <a:t>下辺左</a:t>
            </a:r>
            <a:r>
              <a:rPr lang="en-US" altLang="ja-JP" dirty="0"/>
              <a:t>2m</a:t>
            </a:r>
            <a:r>
              <a:rPr lang="ja-JP" altLang="en-US" dirty="0"/>
              <a:t>を完全拘束，</a:t>
            </a:r>
            <a:br>
              <a:rPr lang="en-US" altLang="ja-JP" dirty="0"/>
            </a:br>
            <a:r>
              <a:rPr lang="ja-JP" altLang="en-US" dirty="0"/>
              <a:t>上辺右</a:t>
            </a:r>
            <a:r>
              <a:rPr lang="en-US" altLang="ja-JP" dirty="0"/>
              <a:t>2m</a:t>
            </a:r>
            <a:r>
              <a:rPr lang="ja-JP" altLang="en-US" dirty="0"/>
              <a:t>を左右拘束＋下方向強制変位</a:t>
            </a:r>
          </a:p>
          <a:p>
            <a:r>
              <a:rPr lang="ja-JP" altLang="en-US" dirty="0"/>
              <a:t>３角形一次要素を使用</a:t>
            </a:r>
            <a:endParaRPr lang="en-US" altLang="ja-JP" dirty="0"/>
          </a:p>
          <a:p>
            <a:r>
              <a:rPr lang="ja-JP" altLang="en-US" dirty="0"/>
              <a:t>１０回収束する毎にリゾーニング（</a:t>
            </a:r>
            <a:r>
              <a:rPr lang="en-US" altLang="ja-JP" dirty="0"/>
              <a:t>GAMBIT</a:t>
            </a:r>
            <a:r>
              <a:rPr lang="ja-JP" altLang="en-US" dirty="0"/>
              <a:t>を使用）</a:t>
            </a:r>
          </a:p>
          <a:p>
            <a:endParaRPr lang="ja-JP" altLang="en-US" dirty="0"/>
          </a:p>
          <a:p>
            <a:endParaRPr kumimoji="1" lang="ja-JP" altLang="en-US" dirty="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656692"/>
            <a:ext cx="6660740" cy="2876460"/>
          </a:xfrm>
          <a:prstGeom prst="rect">
            <a:avLst/>
          </a:prstGeom>
        </p:spPr>
      </p:pic>
    </p:spTree>
    <p:extLst>
      <p:ext uri="{BB962C8B-B14F-4D97-AF65-F5344CB8AC3E}">
        <p14:creationId xmlns:p14="http://schemas.microsoft.com/office/powerpoint/2010/main" val="558560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解析例：弾性体せん断大変形</a:t>
            </a:r>
            <a:endParaRPr kumimoji="1" lang="ja-JP" altLang="en-US" dirty="0"/>
          </a:p>
        </p:txBody>
      </p:sp>
      <p:sp>
        <p:nvSpPr>
          <p:cNvPr id="3" name="コンテンツ プレースホルダー 2"/>
          <p:cNvSpPr>
            <a:spLocks noGrp="1"/>
          </p:cNvSpPr>
          <p:nvPr>
            <p:ph idx="1"/>
          </p:nvPr>
        </p:nvSpPr>
        <p:spPr/>
        <p:txBody>
          <a:bodyPr/>
          <a:lstStyle/>
          <a:p>
            <a:r>
              <a:rPr lang="ja-JP" altLang="en-US" dirty="0"/>
              <a:t>材料モデルは</a:t>
            </a:r>
            <a:r>
              <a:rPr lang="en-US" altLang="ja-JP" dirty="0" err="1">
                <a:solidFill>
                  <a:srgbClr val="FF0000"/>
                </a:solidFill>
              </a:rPr>
              <a:t>Hencky</a:t>
            </a:r>
            <a:r>
              <a:rPr lang="ja-JP" altLang="en-US" dirty="0">
                <a:solidFill>
                  <a:srgbClr val="FF0000"/>
                </a:solidFill>
              </a:rPr>
              <a:t>弾性体</a:t>
            </a:r>
            <a:endParaRPr lang="en-US" altLang="ja-JP" dirty="0">
              <a:solidFill>
                <a:srgbClr val="FF0000"/>
              </a:solidFill>
            </a:endParaRPr>
          </a:p>
          <a:p>
            <a:pPr lvl="1"/>
            <a:r>
              <a:rPr lang="en-US" altLang="ja-JP" dirty="0"/>
              <a:t>ABAQUS</a:t>
            </a:r>
            <a:r>
              <a:rPr lang="ja-JP" altLang="en-US" dirty="0"/>
              <a:t>，</a:t>
            </a:r>
            <a:r>
              <a:rPr lang="en-US" altLang="ja-JP" dirty="0"/>
              <a:t>MARC</a:t>
            </a:r>
            <a:r>
              <a:rPr lang="ja-JP" altLang="en-US" dirty="0"/>
              <a:t>等のデフォルトの弾性体モデル</a:t>
            </a:r>
            <a:endParaRPr lang="en-US" altLang="ja-JP" dirty="0"/>
          </a:p>
          <a:p>
            <a:pPr lvl="1"/>
            <a:r>
              <a:rPr lang="ja-JP" altLang="en-US" dirty="0"/>
              <a:t>全歪み形構成式</a:t>
            </a:r>
            <a:endParaRPr lang="en-US" altLang="ja-JP" dirty="0"/>
          </a:p>
          <a:p>
            <a:pPr lvl="1"/>
            <a:endParaRPr lang="en-US" altLang="ja-JP" dirty="0"/>
          </a:p>
          <a:p>
            <a:pPr marL="457200" lvl="1" indent="0" algn="ctr">
              <a:buNone/>
            </a:pPr>
            <a:r>
              <a:rPr lang="en-US" altLang="ja-JP" sz="2400" dirty="0"/>
              <a:t>Cauchy(</a:t>
            </a:r>
            <a:r>
              <a:rPr lang="ja-JP" altLang="en-US" sz="2400" dirty="0"/>
              <a:t>真</a:t>
            </a:r>
            <a:r>
              <a:rPr lang="en-US" altLang="ja-JP" sz="2400" dirty="0"/>
              <a:t>)</a:t>
            </a:r>
            <a:r>
              <a:rPr lang="ja-JP" altLang="en-US" sz="2400" dirty="0"/>
              <a:t>応力　∝　</a:t>
            </a:r>
            <a:r>
              <a:rPr lang="en-US" altLang="ja-JP" sz="2400" dirty="0" err="1"/>
              <a:t>Hencky</a:t>
            </a:r>
            <a:r>
              <a:rPr lang="en-US" altLang="ja-JP" sz="2400" dirty="0"/>
              <a:t>(</a:t>
            </a:r>
            <a:r>
              <a:rPr lang="ja-JP" altLang="en-US" sz="2400" dirty="0"/>
              <a:t>対数</a:t>
            </a:r>
            <a:r>
              <a:rPr lang="en-US" altLang="ja-JP" sz="2400" dirty="0"/>
              <a:t>)</a:t>
            </a:r>
            <a:r>
              <a:rPr lang="ja-JP" altLang="en-US" sz="2400" dirty="0"/>
              <a:t>歪み</a:t>
            </a:r>
            <a:endParaRPr lang="en-US" altLang="ja-JP" sz="2400" dirty="0"/>
          </a:p>
          <a:p>
            <a:pPr lvl="1"/>
            <a:r>
              <a:rPr lang="ja-JP" altLang="en-US" dirty="0"/>
              <a:t>歪み速度形構成式</a:t>
            </a:r>
            <a:endParaRPr lang="en-US" altLang="ja-JP" dirty="0"/>
          </a:p>
          <a:p>
            <a:pPr lvl="1"/>
            <a:endParaRPr lang="en-US" altLang="ja-JP" dirty="0"/>
          </a:p>
          <a:p>
            <a:pPr marL="457200" lvl="1" indent="0">
              <a:buNone/>
            </a:pPr>
            <a:r>
              <a:rPr lang="en-US" altLang="ja-JP" sz="2400" dirty="0"/>
              <a:t>Cauchy</a:t>
            </a:r>
            <a:r>
              <a:rPr lang="ja-JP" altLang="en-US" sz="2400" dirty="0"/>
              <a:t>応力の</a:t>
            </a:r>
            <a:r>
              <a:rPr lang="en-US" altLang="ja-JP" sz="2400" dirty="0" err="1"/>
              <a:t>Jaumann</a:t>
            </a:r>
            <a:r>
              <a:rPr lang="ja-JP" altLang="en-US" sz="2400" dirty="0"/>
              <a:t>速度　∝　ストレッチングテンソル</a:t>
            </a:r>
            <a:endParaRPr lang="en-US" altLang="ja-JP" sz="2400" dirty="0"/>
          </a:p>
          <a:p>
            <a:pPr marL="57150" indent="0" algn="ctr">
              <a:buNone/>
            </a:pPr>
            <a:r>
              <a:rPr lang="ja-JP" altLang="en-US" sz="2400" u="sng" dirty="0"/>
              <a:t>提案手法の性質上，構成式は</a:t>
            </a:r>
            <a:r>
              <a:rPr lang="ja-JP" altLang="en-US" sz="2400" u="sng" dirty="0">
                <a:solidFill>
                  <a:srgbClr val="008000"/>
                </a:solidFill>
              </a:rPr>
              <a:t>歪み速度形</a:t>
            </a:r>
            <a:r>
              <a:rPr lang="ja-JP" altLang="en-US" sz="2400" u="sng" dirty="0"/>
              <a:t>でなければならない</a:t>
            </a:r>
            <a:endParaRPr lang="en-US" altLang="ja-JP" sz="2400" u="sng" dirty="0"/>
          </a:p>
          <a:p>
            <a:pPr marL="457200" lvl="1" indent="0" algn="ctr">
              <a:buNone/>
            </a:pPr>
            <a:endParaRPr lang="en-US" altLang="ja-JP" sz="2000" dirty="0"/>
          </a:p>
          <a:p>
            <a:pPr lvl="1"/>
            <a:r>
              <a:rPr lang="ja-JP" altLang="en-US" dirty="0"/>
              <a:t>ヤング率：</a:t>
            </a:r>
            <a:r>
              <a:rPr lang="en-US" altLang="ja-JP" dirty="0"/>
              <a:t>1 </a:t>
            </a:r>
            <a:r>
              <a:rPr lang="en-US" altLang="ja-JP" dirty="0" err="1"/>
              <a:t>GPa</a:t>
            </a:r>
            <a:r>
              <a:rPr lang="ja-JP" altLang="en-US" dirty="0" err="1"/>
              <a:t>，</a:t>
            </a:r>
            <a:r>
              <a:rPr lang="ja-JP" altLang="en-US" dirty="0"/>
              <a:t>ポアソン比：</a:t>
            </a:r>
            <a:r>
              <a:rPr lang="en-US" altLang="ja-JP" dirty="0"/>
              <a:t>0.3</a:t>
            </a:r>
            <a:r>
              <a:rPr lang="ja-JP" altLang="en-US" dirty="0"/>
              <a:t>を使用</a:t>
            </a:r>
            <a:endParaRPr lang="en-US" altLang="ja-JP" dirty="0"/>
          </a:p>
          <a:p>
            <a:pPr marL="457200" lvl="1" indent="0">
              <a:buNone/>
            </a:pPr>
            <a:endParaRPr lang="en-US" altLang="ja-JP" dirty="0"/>
          </a:p>
          <a:p>
            <a:pPr lvl="1"/>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2498" t="-15139" r="-3413" b="-7705"/>
          <a:stretch/>
        </p:blipFill>
        <p:spPr>
          <a:xfrm>
            <a:off x="3456000" y="2160000"/>
            <a:ext cx="2232000" cy="432000"/>
          </a:xfrm>
          <a:prstGeom prst="rect">
            <a:avLst/>
          </a:prstGeom>
          <a:noFill/>
          <a:ln w="25400">
            <a:noFill/>
          </a:ln>
        </p:spPr>
      </p:pic>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3352" t="-10793" r="-4079" b="-5812"/>
          <a:stretch/>
        </p:blipFill>
        <p:spPr>
          <a:xfrm>
            <a:off x="3420000" y="3609020"/>
            <a:ext cx="2304000" cy="540000"/>
          </a:xfrm>
          <a:prstGeom prst="rect">
            <a:avLst/>
          </a:prstGeom>
          <a:noFill/>
          <a:ln w="25400">
            <a:solidFill>
              <a:srgbClr val="008000"/>
            </a:solidFill>
          </a:ln>
        </p:spPr>
      </p:pic>
    </p:spTree>
    <p:extLst>
      <p:ext uri="{BB962C8B-B14F-4D97-AF65-F5344CB8AC3E}">
        <p14:creationId xmlns:p14="http://schemas.microsoft.com/office/powerpoint/2010/main" val="3471586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解析例：弾性体せん断大変形</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pic>
        <p:nvPicPr>
          <p:cNvPr id="5" name="shift-mise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9732" y="656692"/>
            <a:ext cx="4713251" cy="5760640"/>
          </a:xfrm>
          <a:prstGeom prst="rect">
            <a:avLst/>
          </a:prstGeom>
        </p:spPr>
      </p:pic>
    </p:spTree>
    <p:extLst>
      <p:ext uri="{BB962C8B-B14F-4D97-AF65-F5344CB8AC3E}">
        <p14:creationId xmlns:p14="http://schemas.microsoft.com/office/powerpoint/2010/main" val="411296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解析例：弾性体せん断大変形</a:t>
            </a:r>
            <a:endParaRPr kumimoji="1" lang="ja-JP" altLang="en-US" dirty="0"/>
          </a:p>
        </p:txBody>
      </p:sp>
      <p:pic>
        <p:nvPicPr>
          <p:cNvPr id="5" name="コンテンツ プレースホルダー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3508" y="1177419"/>
            <a:ext cx="4321175" cy="1827240"/>
          </a:xfrm>
        </p:spPr>
      </p:pic>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289" y="1194729"/>
            <a:ext cx="4289203" cy="1782890"/>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12" y="3049627"/>
            <a:ext cx="4283576" cy="3116606"/>
          </a:xfrm>
          <a:prstGeom prst="rect">
            <a:avLst/>
          </a:prstGeom>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852" y="3049627"/>
            <a:ext cx="4271969" cy="3151681"/>
          </a:xfrm>
          <a:prstGeom prst="rect">
            <a:avLst/>
          </a:prstGeom>
        </p:spPr>
      </p:pic>
      <p:sp>
        <p:nvSpPr>
          <p:cNvPr id="9" name="テキスト ボックス 8"/>
          <p:cNvSpPr txBox="1"/>
          <p:nvPr/>
        </p:nvSpPr>
        <p:spPr>
          <a:xfrm>
            <a:off x="784054" y="673363"/>
            <a:ext cx="3275256" cy="400110"/>
          </a:xfrm>
          <a:prstGeom prst="rect">
            <a:avLst/>
          </a:prstGeom>
          <a:noFill/>
        </p:spPr>
        <p:txBody>
          <a:bodyPr wrap="none" rtlCol="0">
            <a:spAutoFit/>
          </a:bodyPr>
          <a:lstStyle/>
          <a:p>
            <a:r>
              <a:rPr kumimoji="1" lang="ja-JP" altLang="en-US" sz="2000" dirty="0"/>
              <a:t>提案手法（リゾーニング有り）</a:t>
            </a:r>
          </a:p>
        </p:txBody>
      </p:sp>
      <p:sp>
        <p:nvSpPr>
          <p:cNvPr id="10" name="テキスト ボックス 9"/>
          <p:cNvSpPr txBox="1"/>
          <p:nvPr/>
        </p:nvSpPr>
        <p:spPr>
          <a:xfrm>
            <a:off x="5861203" y="673363"/>
            <a:ext cx="1999265" cy="400110"/>
          </a:xfrm>
          <a:prstGeom prst="rect">
            <a:avLst/>
          </a:prstGeom>
          <a:noFill/>
        </p:spPr>
        <p:txBody>
          <a:bodyPr wrap="none" rtlCol="0">
            <a:spAutoFit/>
          </a:bodyPr>
          <a:lstStyle/>
          <a:p>
            <a:r>
              <a:rPr kumimoji="1" lang="ja-JP" altLang="en-US" sz="2000" dirty="0"/>
              <a:t>リゾーニング無し</a:t>
            </a:r>
          </a:p>
        </p:txBody>
      </p:sp>
      <p:sp>
        <p:nvSpPr>
          <p:cNvPr id="11" name="テキスト ボックス 10"/>
          <p:cNvSpPr txBox="1"/>
          <p:nvPr/>
        </p:nvSpPr>
        <p:spPr>
          <a:xfrm>
            <a:off x="143508" y="2077519"/>
            <a:ext cx="2095445" cy="646331"/>
          </a:xfrm>
          <a:prstGeom prst="rect">
            <a:avLst/>
          </a:prstGeom>
          <a:noFill/>
        </p:spPr>
        <p:txBody>
          <a:bodyPr wrap="none" rtlCol="0">
            <a:spAutoFit/>
          </a:bodyPr>
          <a:lstStyle/>
          <a:p>
            <a:r>
              <a:rPr kumimoji="1" lang="en-US" altLang="ja-JP" dirty="0"/>
              <a:t>1m Disp.</a:t>
            </a:r>
          </a:p>
          <a:p>
            <a:r>
              <a:rPr kumimoji="1" lang="en-US" altLang="ja-JP" dirty="0"/>
              <a:t>10 times Rezoning</a:t>
            </a:r>
            <a:endParaRPr kumimoji="1" lang="ja-JP" altLang="en-US" dirty="0"/>
          </a:p>
        </p:txBody>
      </p:sp>
      <p:sp>
        <p:nvSpPr>
          <p:cNvPr id="12" name="テキスト ボックス 11"/>
          <p:cNvSpPr txBox="1"/>
          <p:nvPr/>
        </p:nvSpPr>
        <p:spPr>
          <a:xfrm>
            <a:off x="179512" y="3985731"/>
            <a:ext cx="2095445" cy="646331"/>
          </a:xfrm>
          <a:prstGeom prst="rect">
            <a:avLst/>
          </a:prstGeom>
          <a:noFill/>
        </p:spPr>
        <p:txBody>
          <a:bodyPr wrap="none" rtlCol="0">
            <a:spAutoFit/>
          </a:bodyPr>
          <a:lstStyle/>
          <a:p>
            <a:r>
              <a:rPr lang="en-US" altLang="ja-JP" dirty="0"/>
              <a:t>2.5</a:t>
            </a:r>
            <a:r>
              <a:rPr kumimoji="1" lang="en-US" altLang="ja-JP" dirty="0"/>
              <a:t>m Disp.</a:t>
            </a:r>
          </a:p>
          <a:p>
            <a:r>
              <a:rPr lang="en-US" altLang="ja-JP" dirty="0"/>
              <a:t>25 times Rezoning</a:t>
            </a:r>
            <a:endParaRPr kumimoji="1" lang="ja-JP" altLang="en-US" dirty="0"/>
          </a:p>
        </p:txBody>
      </p:sp>
      <p:sp>
        <p:nvSpPr>
          <p:cNvPr id="13" name="テキスト ボックス 12"/>
          <p:cNvSpPr txBox="1"/>
          <p:nvPr/>
        </p:nvSpPr>
        <p:spPr>
          <a:xfrm>
            <a:off x="4680012" y="2086174"/>
            <a:ext cx="1095172" cy="369332"/>
          </a:xfrm>
          <a:prstGeom prst="rect">
            <a:avLst/>
          </a:prstGeom>
          <a:noFill/>
        </p:spPr>
        <p:txBody>
          <a:bodyPr wrap="none" rtlCol="0">
            <a:spAutoFit/>
          </a:bodyPr>
          <a:lstStyle/>
          <a:p>
            <a:r>
              <a:rPr kumimoji="1" lang="en-US" altLang="ja-JP" dirty="0"/>
              <a:t>1m Disp.</a:t>
            </a:r>
            <a:endParaRPr kumimoji="1" lang="ja-JP" altLang="en-US" dirty="0"/>
          </a:p>
        </p:txBody>
      </p:sp>
      <p:sp>
        <p:nvSpPr>
          <p:cNvPr id="14" name="テキスト ボックス 13"/>
          <p:cNvSpPr txBox="1"/>
          <p:nvPr/>
        </p:nvSpPr>
        <p:spPr>
          <a:xfrm>
            <a:off x="4724628" y="4002265"/>
            <a:ext cx="1287532" cy="369332"/>
          </a:xfrm>
          <a:prstGeom prst="rect">
            <a:avLst/>
          </a:prstGeom>
          <a:noFill/>
        </p:spPr>
        <p:txBody>
          <a:bodyPr wrap="none" rtlCol="0">
            <a:spAutoFit/>
          </a:bodyPr>
          <a:lstStyle/>
          <a:p>
            <a:r>
              <a:rPr lang="en-US" altLang="ja-JP" dirty="0"/>
              <a:t>2.5</a:t>
            </a:r>
            <a:r>
              <a:rPr kumimoji="1" lang="en-US" altLang="ja-JP" dirty="0"/>
              <a:t>m Disp.</a:t>
            </a:r>
            <a:endParaRPr kumimoji="1" lang="ja-JP" altLang="en-US" dirty="0"/>
          </a:p>
        </p:txBody>
      </p:sp>
    </p:spTree>
    <p:extLst>
      <p:ext uri="{BB962C8B-B14F-4D97-AF65-F5344CB8AC3E}">
        <p14:creationId xmlns:p14="http://schemas.microsoft.com/office/powerpoint/2010/main" val="872956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研究背景　その１</a:t>
            </a:r>
            <a:endParaRPr kumimoji="1" lang="ja-JP" altLang="en-US" dirty="0"/>
          </a:p>
        </p:txBody>
      </p:sp>
      <p:sp>
        <p:nvSpPr>
          <p:cNvPr id="3" name="コンテンツ プレースホルダー 2"/>
          <p:cNvSpPr>
            <a:spLocks noGrp="1"/>
          </p:cNvSpPr>
          <p:nvPr>
            <p:ph idx="1"/>
          </p:nvPr>
        </p:nvSpPr>
        <p:spPr/>
        <p:txBody>
          <a:bodyPr/>
          <a:lstStyle/>
          <a:p>
            <a:pPr lvl="0"/>
            <a:r>
              <a:rPr lang="ja-JP" altLang="en-US" dirty="0">
                <a:solidFill>
                  <a:srgbClr val="000000"/>
                </a:solidFill>
              </a:rPr>
              <a:t>柔らかい材料の</a:t>
            </a:r>
            <a:r>
              <a:rPr lang="ja-JP" altLang="en-US" b="1" dirty="0">
                <a:solidFill>
                  <a:srgbClr val="000000"/>
                </a:solidFill>
                <a:effectLst>
                  <a:outerShdw blurRad="38100" dist="38100" dir="2700000" algn="tl">
                    <a:srgbClr val="000000">
                      <a:alpha val="43137"/>
                    </a:srgbClr>
                  </a:outerShdw>
                </a:effectLst>
              </a:rPr>
              <a:t>静的超大変形問題</a:t>
            </a:r>
            <a:r>
              <a:rPr lang="ja-JP" altLang="en-US" dirty="0">
                <a:solidFill>
                  <a:srgbClr val="000000"/>
                </a:solidFill>
              </a:rPr>
              <a:t>を解きたい．</a:t>
            </a:r>
            <a:br>
              <a:rPr lang="en-US" altLang="ja-JP" dirty="0">
                <a:solidFill>
                  <a:srgbClr val="000000"/>
                </a:solidFill>
              </a:rPr>
            </a:br>
            <a:r>
              <a:rPr lang="ja-JP" altLang="en-US" dirty="0">
                <a:solidFill>
                  <a:srgbClr val="000000"/>
                </a:solidFill>
              </a:rPr>
              <a:t>（アプリケーションは</a:t>
            </a:r>
            <a:br>
              <a:rPr lang="en-US" altLang="ja-JP" dirty="0">
                <a:solidFill>
                  <a:srgbClr val="000000"/>
                </a:solidFill>
              </a:rPr>
            </a:br>
            <a:r>
              <a:rPr lang="ja-JP" altLang="en-US" dirty="0">
                <a:solidFill>
                  <a:srgbClr val="000000"/>
                </a:solidFill>
              </a:rPr>
              <a:t>　熱ナノインプリント，</a:t>
            </a:r>
            <a:br>
              <a:rPr lang="en-US" altLang="ja-JP" dirty="0">
                <a:solidFill>
                  <a:srgbClr val="000000"/>
                </a:solidFill>
              </a:rPr>
            </a:br>
            <a:r>
              <a:rPr lang="ja-JP" altLang="en-US" dirty="0">
                <a:solidFill>
                  <a:srgbClr val="000000"/>
                </a:solidFill>
              </a:rPr>
              <a:t>　ホットエンボス等）</a:t>
            </a:r>
            <a:endParaRPr lang="en-US" altLang="ja-JP" dirty="0">
              <a:solidFill>
                <a:srgbClr val="000000"/>
              </a:solidFill>
            </a:endParaRPr>
          </a:p>
          <a:p>
            <a:pPr lvl="0"/>
            <a:r>
              <a:rPr lang="ja-JP" altLang="en-US" dirty="0">
                <a:solidFill>
                  <a:srgbClr val="FF00FF"/>
                </a:solidFill>
              </a:rPr>
              <a:t>メッシュ固定の</a:t>
            </a:r>
            <a:r>
              <a:rPr lang="en-US" altLang="ja-JP" dirty="0">
                <a:solidFill>
                  <a:srgbClr val="FF00FF"/>
                </a:solidFill>
              </a:rPr>
              <a:t>FEM</a:t>
            </a:r>
            <a:r>
              <a:rPr lang="ja-JP" altLang="en-US" dirty="0">
                <a:solidFill>
                  <a:srgbClr val="000000"/>
                </a:solidFill>
              </a:rPr>
              <a:t>を使用すると，</a:t>
            </a:r>
            <a:br>
              <a:rPr lang="en-US" altLang="ja-JP" dirty="0">
                <a:solidFill>
                  <a:srgbClr val="000000"/>
                </a:solidFill>
              </a:rPr>
            </a:br>
            <a:r>
              <a:rPr lang="ja-JP" altLang="en-US" dirty="0">
                <a:solidFill>
                  <a:srgbClr val="000000"/>
                </a:solidFill>
              </a:rPr>
              <a:t>メッシュがすぐに潰れてしまう．</a:t>
            </a:r>
            <a:endParaRPr lang="en-US" altLang="ja-JP" dirty="0">
              <a:solidFill>
                <a:srgbClr val="000000"/>
              </a:solidFill>
            </a:endParaRPr>
          </a:p>
          <a:p>
            <a:pPr lvl="0"/>
            <a:r>
              <a:rPr lang="ja-JP" altLang="en-US" dirty="0">
                <a:solidFill>
                  <a:srgbClr val="000000"/>
                </a:solidFill>
              </a:rPr>
              <a:t>大変形用の</a:t>
            </a:r>
            <a:r>
              <a:rPr lang="ja-JP" altLang="en-US" dirty="0">
                <a:solidFill>
                  <a:srgbClr val="FF0000"/>
                </a:solidFill>
              </a:rPr>
              <a:t>リゾーニング付き</a:t>
            </a:r>
            <a:r>
              <a:rPr lang="en-US" altLang="ja-JP" dirty="0">
                <a:solidFill>
                  <a:srgbClr val="FF0000"/>
                </a:solidFill>
              </a:rPr>
              <a:t>FEM</a:t>
            </a:r>
            <a:r>
              <a:rPr lang="ja-JP" altLang="en-US" dirty="0">
                <a:solidFill>
                  <a:srgbClr val="000000"/>
                </a:solidFill>
              </a:rPr>
              <a:t>は</a:t>
            </a:r>
            <a:br>
              <a:rPr lang="en-US" altLang="ja-JP" dirty="0">
                <a:solidFill>
                  <a:srgbClr val="000000"/>
                </a:solidFill>
              </a:rPr>
            </a:br>
            <a:r>
              <a:rPr lang="ja-JP" altLang="en-US" dirty="0">
                <a:solidFill>
                  <a:srgbClr val="000000"/>
                </a:solidFill>
              </a:rPr>
              <a:t>は今の所</a:t>
            </a:r>
            <a:r>
              <a:rPr lang="ja-JP" altLang="en-US" dirty="0">
                <a:solidFill>
                  <a:srgbClr val="0000CC"/>
                </a:solidFill>
              </a:rPr>
              <a:t>手軽で安定</a:t>
            </a:r>
            <a:r>
              <a:rPr lang="ja-JP" altLang="en-US" dirty="0">
                <a:solidFill>
                  <a:srgbClr val="000000"/>
                </a:solidFill>
              </a:rPr>
              <a:t>ではない．</a:t>
            </a:r>
            <a:endParaRPr lang="en-US" altLang="ja-JP" dirty="0">
              <a:solidFill>
                <a:srgbClr val="000000"/>
              </a:solidFill>
            </a:endParaRPr>
          </a:p>
          <a:p>
            <a:pPr lvl="0">
              <a:buNone/>
            </a:pPr>
            <a:endParaRPr lang="en-US" altLang="ja-JP" dirty="0">
              <a:solidFill>
                <a:srgbClr val="000000"/>
              </a:solidFill>
            </a:endParaRPr>
          </a:p>
          <a:p>
            <a:pPr lvl="0">
              <a:buNone/>
            </a:pPr>
            <a:r>
              <a:rPr lang="ja-JP" altLang="en-US" dirty="0">
                <a:solidFill>
                  <a:srgbClr val="000000"/>
                </a:solidFill>
              </a:rPr>
              <a:t>　　　　　　　　</a:t>
            </a:r>
            <a:r>
              <a:rPr lang="ja-JP" altLang="en-US" u="sng" dirty="0">
                <a:solidFill>
                  <a:srgbClr val="000000"/>
                </a:solidFill>
              </a:rPr>
              <a:t>昨年まで</a:t>
            </a:r>
            <a:br>
              <a:rPr lang="en-US" altLang="ja-JP" dirty="0">
                <a:solidFill>
                  <a:srgbClr val="000000"/>
                </a:solidFill>
              </a:rPr>
            </a:br>
            <a:r>
              <a:rPr lang="en-US" altLang="ja-JP" dirty="0" err="1">
                <a:solidFill>
                  <a:srgbClr val="C00000"/>
                </a:solidFill>
              </a:rPr>
              <a:t>Galerkin</a:t>
            </a:r>
            <a:r>
              <a:rPr lang="ja-JP" altLang="en-US" dirty="0">
                <a:solidFill>
                  <a:srgbClr val="C00000"/>
                </a:solidFill>
              </a:rPr>
              <a:t>メッシュフリー法</a:t>
            </a:r>
            <a:r>
              <a:rPr lang="ja-JP" altLang="en-US" dirty="0">
                <a:solidFill>
                  <a:srgbClr val="000000"/>
                </a:solidFill>
              </a:rPr>
              <a:t>に挑戦</a:t>
            </a:r>
            <a:endParaRPr lang="en-US" altLang="ja-JP" dirty="0">
              <a:solidFill>
                <a:srgbClr val="000000"/>
              </a:solidFill>
            </a:endParaRPr>
          </a:p>
          <a:p>
            <a:endParaRPr lang="ja-JP" altLang="en-US" dirty="0"/>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sp>
        <p:nvSpPr>
          <p:cNvPr id="5" name="AutoShape 9"/>
          <p:cNvSpPr>
            <a:spLocks noChangeArrowheads="1"/>
          </p:cNvSpPr>
          <p:nvPr/>
        </p:nvSpPr>
        <p:spPr bwMode="auto">
          <a:xfrm>
            <a:off x="2483768" y="4824155"/>
            <a:ext cx="1333500" cy="576262"/>
          </a:xfrm>
          <a:prstGeom prst="downArrow">
            <a:avLst>
              <a:gd name="adj1" fmla="val 52195"/>
              <a:gd name="adj2" fmla="val 48486"/>
            </a:avLst>
          </a:prstGeom>
          <a:solidFill>
            <a:schemeClr val="accent1"/>
          </a:solidFill>
          <a:ln w="9525">
            <a:solidFill>
              <a:schemeClr val="tx1"/>
            </a:solidFill>
            <a:miter lim="800000"/>
            <a:headEnd/>
            <a:tailEnd/>
          </a:ln>
        </p:spPr>
        <p:txBody>
          <a:bodyPr vert="eaVert" wrap="none" anchor="ctr"/>
          <a:lstStyle/>
          <a:p>
            <a:endParaRPr lang="ja-JP" altLang="en-US"/>
          </a:p>
        </p:txBody>
      </p:sp>
      <p:pic>
        <p:nvPicPr>
          <p:cNvPr id="6" name="Picture 7"/>
          <p:cNvPicPr>
            <a:picLocks noChangeAspect="1" noChangeArrowheads="1"/>
          </p:cNvPicPr>
          <p:nvPr/>
        </p:nvPicPr>
        <p:blipFill>
          <a:blip r:embed="rId3" cstate="print"/>
          <a:srcRect l="48975" t="43605" b="14536"/>
          <a:stretch>
            <a:fillRect/>
          </a:stretch>
        </p:blipFill>
        <p:spPr bwMode="auto">
          <a:xfrm>
            <a:off x="4138613" y="1101725"/>
            <a:ext cx="2478087" cy="1554163"/>
          </a:xfrm>
          <a:prstGeom prst="rect">
            <a:avLst/>
          </a:prstGeom>
          <a:noFill/>
          <a:ln w="9525">
            <a:noFill/>
            <a:miter lim="800000"/>
            <a:headEnd/>
            <a:tailEnd/>
          </a:ln>
          <a:effectLst/>
        </p:spPr>
      </p:pic>
      <p:pic>
        <p:nvPicPr>
          <p:cNvPr id="7" name="Picture 5">
            <a:hlinkClick r:id="rId4" action="ppaction://hlinkfile"/>
          </p:cNvPr>
          <p:cNvPicPr>
            <a:picLocks noChangeAspect="1" noChangeArrowheads="1"/>
          </p:cNvPicPr>
          <p:nvPr/>
        </p:nvPicPr>
        <p:blipFill>
          <a:blip r:embed="rId5" cstate="print"/>
          <a:srcRect l="29990" t="3392" r="29990" b="39569"/>
          <a:stretch>
            <a:fillRect/>
          </a:stretch>
        </p:blipFill>
        <p:spPr bwMode="auto">
          <a:xfrm>
            <a:off x="6378575" y="2759253"/>
            <a:ext cx="2765425" cy="3632353"/>
          </a:xfrm>
          <a:prstGeom prst="rect">
            <a:avLst/>
          </a:prstGeom>
          <a:noFill/>
          <a:ln w="9525">
            <a:noFill/>
            <a:round/>
            <a:headEnd/>
            <a:tailEnd/>
          </a:ln>
        </p:spPr>
      </p:pic>
      <p:pic>
        <p:nvPicPr>
          <p:cNvPr id="8" name="Picture 7"/>
          <p:cNvPicPr>
            <a:picLocks noChangeAspect="1" noChangeArrowheads="1"/>
          </p:cNvPicPr>
          <p:nvPr/>
        </p:nvPicPr>
        <p:blipFill>
          <a:blip r:embed="rId6" cstate="print"/>
          <a:srcRect/>
          <a:stretch>
            <a:fillRect/>
          </a:stretch>
        </p:blipFill>
        <p:spPr bwMode="auto">
          <a:xfrm>
            <a:off x="6669088" y="1081088"/>
            <a:ext cx="2157411" cy="1645166"/>
          </a:xfrm>
          <a:prstGeom prst="rect">
            <a:avLst/>
          </a:prstGeom>
          <a:noFill/>
          <a:ln w="9525">
            <a:noFill/>
            <a:round/>
            <a:headEnd/>
            <a:tailEnd/>
          </a:ln>
        </p:spPr>
      </p:pic>
    </p:spTree>
    <p:extLst>
      <p:ext uri="{BB962C8B-B14F-4D97-AF65-F5344CB8AC3E}">
        <p14:creationId xmlns:p14="http://schemas.microsoft.com/office/powerpoint/2010/main" val="436988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解析例：超弾性体引張大変形</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p:sp>
        <p:nvSpPr>
          <p:cNvPr id="7" name="コンテンツ プレースホルダー 6"/>
          <p:cNvSpPr>
            <a:spLocks noGrp="1"/>
          </p:cNvSpPr>
          <p:nvPr>
            <p:ph idx="1"/>
          </p:nvPr>
        </p:nvSpPr>
        <p:spPr>
          <a:xfrm>
            <a:off x="215900" y="3550196"/>
            <a:ext cx="8928100" cy="2831554"/>
          </a:xfrm>
        </p:spPr>
        <p:txBody>
          <a:bodyPr/>
          <a:lstStyle/>
          <a:p>
            <a:r>
              <a:rPr lang="ja-JP" altLang="en-US" dirty="0"/>
              <a:t>静的，平面歪み，</a:t>
            </a:r>
            <a:r>
              <a:rPr lang="en-US" altLang="ja-JP" dirty="0"/>
              <a:t>1m×0.5m</a:t>
            </a:r>
            <a:r>
              <a:rPr lang="ja-JP" altLang="en-US" dirty="0"/>
              <a:t>の矩形領域</a:t>
            </a:r>
          </a:p>
          <a:p>
            <a:r>
              <a:rPr lang="ja-JP" altLang="en-US" dirty="0"/>
              <a:t>左辺を左右拘束，下辺を上下拘束，</a:t>
            </a:r>
            <a:br>
              <a:rPr lang="en-US" altLang="ja-JP" dirty="0"/>
            </a:br>
            <a:r>
              <a:rPr lang="ja-JP" altLang="en-US" dirty="0"/>
              <a:t>上辺を上方向に強制変位</a:t>
            </a:r>
          </a:p>
          <a:p>
            <a:r>
              <a:rPr lang="ja-JP" altLang="en-US" dirty="0"/>
              <a:t>３角形一次要素を使用</a:t>
            </a:r>
            <a:endParaRPr lang="en-US" altLang="ja-JP" dirty="0"/>
          </a:p>
          <a:p>
            <a:r>
              <a:rPr lang="ja-JP" altLang="en-US" dirty="0"/>
              <a:t>１０回収束する毎にリゾーニング（</a:t>
            </a:r>
            <a:r>
              <a:rPr lang="en-US" altLang="ja-JP" dirty="0"/>
              <a:t>GAMBIT</a:t>
            </a:r>
            <a:r>
              <a:rPr lang="ja-JP" altLang="en-US" dirty="0"/>
              <a:t>を使用）</a:t>
            </a:r>
          </a:p>
          <a:p>
            <a:endParaRPr lang="ja-JP" altLang="en-US" dirty="0"/>
          </a:p>
          <a:p>
            <a:endParaRPr kumimoji="1"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5164" y="646137"/>
            <a:ext cx="3401032" cy="2920229"/>
          </a:xfrm>
          <a:prstGeom prst="rect">
            <a:avLst/>
          </a:prstGeom>
        </p:spPr>
      </p:pic>
    </p:spTree>
    <p:extLst>
      <p:ext uri="{BB962C8B-B14F-4D97-AF65-F5344CB8AC3E}">
        <p14:creationId xmlns:p14="http://schemas.microsoft.com/office/powerpoint/2010/main" val="4064036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解析例：超弾性体引張大変形</a:t>
            </a:r>
            <a:endParaRPr kumimoji="1" lang="ja-JP" altLang="en-US" dirty="0"/>
          </a:p>
        </p:txBody>
      </p:sp>
      <p:sp>
        <p:nvSpPr>
          <p:cNvPr id="3" name="コンテンツ プレースホルダー 2"/>
          <p:cNvSpPr>
            <a:spLocks noGrp="1"/>
          </p:cNvSpPr>
          <p:nvPr>
            <p:ph idx="1"/>
          </p:nvPr>
        </p:nvSpPr>
        <p:spPr/>
        <p:txBody>
          <a:bodyPr/>
          <a:lstStyle/>
          <a:p>
            <a:r>
              <a:rPr lang="ja-JP" altLang="en-US" dirty="0"/>
              <a:t>材料モデルは</a:t>
            </a:r>
            <a:r>
              <a:rPr lang="en-US" altLang="ja-JP" dirty="0">
                <a:solidFill>
                  <a:srgbClr val="FF0000"/>
                </a:solidFill>
              </a:rPr>
              <a:t>Neo-</a:t>
            </a:r>
            <a:r>
              <a:rPr lang="en-US" altLang="ja-JP" dirty="0" err="1">
                <a:solidFill>
                  <a:srgbClr val="FF0000"/>
                </a:solidFill>
              </a:rPr>
              <a:t>Hookean</a:t>
            </a:r>
            <a:r>
              <a:rPr lang="ja-JP" altLang="en-US" dirty="0">
                <a:solidFill>
                  <a:srgbClr val="FF0000"/>
                </a:solidFill>
              </a:rPr>
              <a:t>超弾性体</a:t>
            </a:r>
            <a:endParaRPr lang="en-US" altLang="ja-JP" dirty="0">
              <a:solidFill>
                <a:srgbClr val="FF0000"/>
              </a:solidFill>
            </a:endParaRPr>
          </a:p>
          <a:p>
            <a:pPr lvl="1"/>
            <a:r>
              <a:rPr lang="ja-JP" altLang="en-US" dirty="0"/>
              <a:t>歪みエネルギー密度関数</a:t>
            </a:r>
            <a:endParaRPr lang="en-US" altLang="ja-JP" dirty="0"/>
          </a:p>
          <a:p>
            <a:pPr marL="457200" lvl="1" indent="0">
              <a:buNone/>
            </a:pPr>
            <a:endParaRPr lang="en-US" altLang="ja-JP" dirty="0"/>
          </a:p>
          <a:p>
            <a:pPr lvl="1"/>
            <a:r>
              <a:rPr lang="ja-JP" altLang="en-US" dirty="0"/>
              <a:t>全歪み形構成式</a:t>
            </a:r>
            <a:endParaRPr lang="en-US" altLang="ja-JP" dirty="0"/>
          </a:p>
          <a:p>
            <a:pPr lvl="1"/>
            <a:endParaRPr lang="en-US" altLang="ja-JP" sz="3200" dirty="0"/>
          </a:p>
          <a:p>
            <a:pPr lvl="1"/>
            <a:r>
              <a:rPr lang="ja-JP" altLang="en-US" dirty="0"/>
              <a:t>歪み速度形構成式</a:t>
            </a:r>
            <a:br>
              <a:rPr lang="en-US" altLang="ja-JP" dirty="0"/>
            </a:br>
            <a:endParaRPr lang="en-US" altLang="ja-JP" dirty="0"/>
          </a:p>
          <a:p>
            <a:pPr marL="57150" indent="0" algn="ctr">
              <a:buNone/>
            </a:pPr>
            <a:r>
              <a:rPr lang="ja-JP" altLang="en-US" sz="2400" u="sng" dirty="0"/>
              <a:t>提案手法の性質上，構成式は</a:t>
            </a:r>
            <a:r>
              <a:rPr lang="ja-JP" altLang="en-US" sz="2400" u="sng" dirty="0">
                <a:solidFill>
                  <a:srgbClr val="008000"/>
                </a:solidFill>
              </a:rPr>
              <a:t>歪み速度形</a:t>
            </a:r>
            <a:r>
              <a:rPr lang="ja-JP" altLang="en-US" sz="2400" u="sng" dirty="0"/>
              <a:t>でなければならない</a:t>
            </a:r>
            <a:endParaRPr lang="en-US" altLang="ja-JP" sz="2400" u="sng" dirty="0"/>
          </a:p>
          <a:p>
            <a:pPr marL="57150" indent="0" algn="ctr">
              <a:buNone/>
            </a:pPr>
            <a:r>
              <a:rPr lang="en-US" altLang="ja-JP" sz="2400" i="1" u="sng" dirty="0"/>
              <a:t>C</a:t>
            </a:r>
            <a:r>
              <a:rPr lang="en-US" altLang="ja-JP" sz="1600" u="sng" dirty="0"/>
              <a:t>L</a:t>
            </a:r>
            <a:r>
              <a:rPr lang="en-US" altLang="ja-JP" sz="2400" u="sng" dirty="0"/>
              <a:t>(</a:t>
            </a:r>
            <a:r>
              <a:rPr lang="en-US" altLang="ja-JP" sz="2400" i="1" u="sng" dirty="0"/>
              <a:t>F</a:t>
            </a:r>
            <a:r>
              <a:rPr lang="en-US" altLang="ja-JP" sz="2400" u="sng" dirty="0"/>
              <a:t>)</a:t>
            </a:r>
            <a:r>
              <a:rPr lang="ja-JP" altLang="en-US" sz="2400" u="sng" dirty="0"/>
              <a:t>は手計算＋数式処理ソフト</a:t>
            </a:r>
            <a:r>
              <a:rPr lang="en-US" altLang="ja-JP" sz="2400" u="sng" dirty="0"/>
              <a:t>(Maxima)</a:t>
            </a:r>
            <a:r>
              <a:rPr lang="ja-JP" altLang="en-US" sz="2400" u="sng" dirty="0"/>
              <a:t>で頑張って算出</a:t>
            </a:r>
            <a:endParaRPr lang="en-US" altLang="ja-JP" sz="2400" u="sng" dirty="0"/>
          </a:p>
          <a:p>
            <a:pPr marL="457200" lvl="1" indent="0" algn="ctr">
              <a:buNone/>
            </a:pPr>
            <a:endParaRPr lang="en-US" altLang="ja-JP" sz="2000" dirty="0"/>
          </a:p>
          <a:p>
            <a:pPr lvl="1"/>
            <a:r>
              <a:rPr lang="en-US" altLang="ja-JP" i="1" dirty="0"/>
              <a:t>C</a:t>
            </a:r>
            <a:r>
              <a:rPr lang="en-US" altLang="ja-JP" baseline="-25000" dirty="0"/>
              <a:t>10</a:t>
            </a:r>
            <a:r>
              <a:rPr lang="en-US" altLang="ja-JP" dirty="0"/>
              <a:t>=0.172 </a:t>
            </a:r>
            <a:r>
              <a:rPr lang="en-US" altLang="ja-JP" dirty="0" err="1"/>
              <a:t>GPa</a:t>
            </a:r>
            <a:r>
              <a:rPr lang="ja-JP" altLang="en-US" dirty="0" err="1"/>
              <a:t>，</a:t>
            </a:r>
            <a:r>
              <a:rPr lang="en-US" altLang="ja-JP" i="1" dirty="0"/>
              <a:t>D</a:t>
            </a:r>
            <a:r>
              <a:rPr lang="en-US" altLang="ja-JP" baseline="-25000" dirty="0"/>
              <a:t>1</a:t>
            </a:r>
            <a:r>
              <a:rPr lang="en-US" altLang="ja-JP" dirty="0"/>
              <a:t>=0.6 GPa</a:t>
            </a:r>
            <a:r>
              <a:rPr lang="en-US" altLang="ja-JP" baseline="30000" dirty="0"/>
              <a:t>-1</a:t>
            </a:r>
            <a:r>
              <a:rPr lang="en-US" altLang="ja-JP" dirty="0"/>
              <a:t> </a:t>
            </a:r>
            <a:r>
              <a:rPr lang="ja-JP" altLang="en-US" dirty="0"/>
              <a:t>を使用</a:t>
            </a:r>
            <a:endParaRPr lang="en-US" altLang="ja-JP" dirty="0"/>
          </a:p>
          <a:p>
            <a:pPr marL="457200" lvl="1" indent="0">
              <a:buNone/>
            </a:pPr>
            <a:endParaRPr lang="en-US" altLang="ja-JP" dirty="0"/>
          </a:p>
          <a:p>
            <a:pPr lvl="1"/>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21</a:t>
            </a:fld>
            <a:endParaRPr lang="ja-JP" altLang="en-US" dirty="0"/>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422" y="1592795"/>
            <a:ext cx="4194810" cy="693420"/>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4844" y="2627568"/>
            <a:ext cx="4503420" cy="693420"/>
          </a:xfrm>
          <a:prstGeom prst="rect">
            <a:avLst/>
          </a:prstGeom>
        </p:spPr>
      </p:pic>
      <p:pic>
        <p:nvPicPr>
          <p:cNvPr id="9" name="図 8"/>
          <p:cNvPicPr>
            <a:picLocks noChangeAspect="1"/>
          </p:cNvPicPr>
          <p:nvPr/>
        </p:nvPicPr>
        <p:blipFill rotWithShape="1">
          <a:blip r:embed="rId5">
            <a:extLst>
              <a:ext uri="{28A0092B-C50C-407E-A947-70E740481C1C}">
                <a14:useLocalDpi xmlns:a14="http://schemas.microsoft.com/office/drawing/2010/main" val="0"/>
              </a:ext>
            </a:extLst>
          </a:blip>
          <a:srcRect l="-2654" t="-16681" r="-2479" b="-9303"/>
          <a:stretch/>
        </p:blipFill>
        <p:spPr>
          <a:xfrm>
            <a:off x="3308586" y="3706293"/>
            <a:ext cx="2559558" cy="550799"/>
          </a:xfrm>
          <a:prstGeom prst="rect">
            <a:avLst/>
          </a:prstGeom>
          <a:ln w="25400">
            <a:solidFill>
              <a:srgbClr val="008000"/>
            </a:solidFill>
          </a:ln>
        </p:spPr>
      </p:pic>
    </p:spTree>
    <p:extLst>
      <p:ext uri="{BB962C8B-B14F-4D97-AF65-F5344CB8AC3E}">
        <p14:creationId xmlns:p14="http://schemas.microsoft.com/office/powerpoint/2010/main" val="1492327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解析例：超弾性体引張大変形</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p:pic>
        <p:nvPicPr>
          <p:cNvPr id="5" name="outpu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8921" y="633338"/>
            <a:ext cx="3775307" cy="5747990"/>
          </a:xfrm>
          <a:prstGeom prst="rect">
            <a:avLst/>
          </a:prstGeom>
        </p:spPr>
      </p:pic>
    </p:spTree>
    <p:extLst>
      <p:ext uri="{BB962C8B-B14F-4D97-AF65-F5344CB8AC3E}">
        <p14:creationId xmlns:p14="http://schemas.microsoft.com/office/powerpoint/2010/main" val="75064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解析例：超弾性体引張大変形</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23</a:t>
            </a:fld>
            <a:endParaRPr lang="ja-JP" altLang="en-US" dirty="0"/>
          </a:p>
        </p:txBody>
      </p:sp>
      <p:sp>
        <p:nvSpPr>
          <p:cNvPr id="11" name="テキスト ボックス 10"/>
          <p:cNvSpPr txBox="1"/>
          <p:nvPr/>
        </p:nvSpPr>
        <p:spPr>
          <a:xfrm>
            <a:off x="2777665" y="5337212"/>
            <a:ext cx="1938351" cy="1077218"/>
          </a:xfrm>
          <a:prstGeom prst="rect">
            <a:avLst/>
          </a:prstGeom>
          <a:noFill/>
        </p:spPr>
        <p:txBody>
          <a:bodyPr wrap="none" rtlCol="0">
            <a:spAutoFit/>
          </a:bodyPr>
          <a:lstStyle/>
          <a:p>
            <a:pPr algn="r"/>
            <a:r>
              <a:rPr lang="en-US" altLang="ja-JP" sz="2400" dirty="0"/>
              <a:t>0.5</a:t>
            </a:r>
            <a:r>
              <a:rPr lang="ja-JP" altLang="en-US" sz="2400" dirty="0"/>
              <a:t> </a:t>
            </a:r>
            <a:r>
              <a:rPr kumimoji="1" lang="en-US" altLang="ja-JP" sz="2400" dirty="0"/>
              <a:t>m Disp.</a:t>
            </a:r>
          </a:p>
          <a:p>
            <a:pPr algn="r"/>
            <a:r>
              <a:rPr kumimoji="1" lang="en-US" altLang="ja-JP" sz="2000" dirty="0"/>
              <a:t>(100% Nominal</a:t>
            </a:r>
          </a:p>
          <a:p>
            <a:pPr algn="r"/>
            <a:r>
              <a:rPr kumimoji="1" lang="en-US" altLang="ja-JP" sz="2000" dirty="0"/>
              <a:t>Strain)</a:t>
            </a:r>
            <a:endParaRPr kumimoji="1" lang="ja-JP" altLang="en-US" sz="2000" dirty="0"/>
          </a:p>
        </p:txBody>
      </p:sp>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294" y="1208694"/>
            <a:ext cx="3994785" cy="4000500"/>
          </a:xfrm>
          <a:prstGeom prst="rect">
            <a:avLst/>
          </a:prstGeom>
        </p:spPr>
      </p:pic>
      <p:pic>
        <p:nvPicPr>
          <p:cNvPr id="17" name="図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667" y="1208696"/>
            <a:ext cx="3994785" cy="4000500"/>
          </a:xfrm>
          <a:prstGeom prst="rect">
            <a:avLst/>
          </a:prstGeom>
        </p:spPr>
      </p:pic>
      <p:sp>
        <p:nvSpPr>
          <p:cNvPr id="24" name="テキスト ボックス 23"/>
          <p:cNvSpPr txBox="1"/>
          <p:nvPr/>
        </p:nvSpPr>
        <p:spPr>
          <a:xfrm>
            <a:off x="71545" y="1799669"/>
            <a:ext cx="492443" cy="3313792"/>
          </a:xfrm>
          <a:prstGeom prst="rect">
            <a:avLst/>
          </a:prstGeom>
          <a:noFill/>
        </p:spPr>
        <p:txBody>
          <a:bodyPr vert="eaVert" wrap="none" rtlCol="0">
            <a:spAutoFit/>
          </a:bodyPr>
          <a:lstStyle/>
          <a:p>
            <a:r>
              <a:rPr kumimoji="1" lang="ja-JP" altLang="en-US" sz="2000" dirty="0"/>
              <a:t>提案手法（</a:t>
            </a:r>
            <a:r>
              <a:rPr kumimoji="1" lang="en-US" altLang="ja-JP" sz="2000" dirty="0"/>
              <a:t>10</a:t>
            </a:r>
            <a:r>
              <a:rPr kumimoji="1" lang="ja-JP" altLang="en-US" sz="2000" dirty="0"/>
              <a:t>回リゾーニング）</a:t>
            </a:r>
          </a:p>
        </p:txBody>
      </p:sp>
      <p:sp>
        <p:nvSpPr>
          <p:cNvPr id="25" name="テキスト ボックス 24"/>
          <p:cNvSpPr txBox="1"/>
          <p:nvPr/>
        </p:nvSpPr>
        <p:spPr>
          <a:xfrm>
            <a:off x="8604448" y="2448426"/>
            <a:ext cx="492443" cy="1988686"/>
          </a:xfrm>
          <a:prstGeom prst="rect">
            <a:avLst/>
          </a:prstGeom>
          <a:noFill/>
        </p:spPr>
        <p:txBody>
          <a:bodyPr vert="eaVert" wrap="none" rtlCol="0">
            <a:spAutoFit/>
          </a:bodyPr>
          <a:lstStyle/>
          <a:p>
            <a:r>
              <a:rPr kumimoji="1" lang="ja-JP" altLang="en-US" sz="2000" dirty="0"/>
              <a:t>リゾーニング無し</a:t>
            </a:r>
          </a:p>
        </p:txBody>
      </p:sp>
    </p:spTree>
    <p:extLst>
      <p:ext uri="{BB962C8B-B14F-4D97-AF65-F5344CB8AC3E}">
        <p14:creationId xmlns:p14="http://schemas.microsoft.com/office/powerpoint/2010/main" val="361353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064" y="656693"/>
            <a:ext cx="3866388" cy="5734050"/>
          </a:xfrm>
          <a:prstGeom prst="rect">
            <a:avLst/>
          </a:prstGeom>
        </p:spPr>
      </p:pic>
      <p:sp>
        <p:nvSpPr>
          <p:cNvPr id="2" name="タイトル 1"/>
          <p:cNvSpPr>
            <a:spLocks noGrp="1"/>
          </p:cNvSpPr>
          <p:nvPr>
            <p:ph type="title"/>
          </p:nvPr>
        </p:nvSpPr>
        <p:spPr/>
        <p:txBody>
          <a:bodyPr/>
          <a:lstStyle/>
          <a:p>
            <a:r>
              <a:rPr lang="ja-JP" altLang="en-US" dirty="0"/>
              <a:t>解析例：超弾性体引張大変形</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24</a:t>
            </a:fld>
            <a:endParaRPr lang="ja-JP" altLang="en-US" dirty="0"/>
          </a:p>
        </p:txBody>
      </p:sp>
      <p:sp>
        <p:nvSpPr>
          <p:cNvPr id="22" name="テキスト ボックス 21"/>
          <p:cNvSpPr txBox="1"/>
          <p:nvPr/>
        </p:nvSpPr>
        <p:spPr>
          <a:xfrm>
            <a:off x="71529" y="1799669"/>
            <a:ext cx="492443" cy="3313792"/>
          </a:xfrm>
          <a:prstGeom prst="rect">
            <a:avLst/>
          </a:prstGeom>
          <a:noFill/>
        </p:spPr>
        <p:txBody>
          <a:bodyPr vert="eaVert" wrap="none" rtlCol="0">
            <a:spAutoFit/>
          </a:bodyPr>
          <a:lstStyle/>
          <a:p>
            <a:r>
              <a:rPr kumimoji="1" lang="ja-JP" altLang="en-US" sz="2000" dirty="0"/>
              <a:t>提案手法（</a:t>
            </a:r>
            <a:r>
              <a:rPr kumimoji="1" lang="en-US" altLang="ja-JP" sz="2000" dirty="0"/>
              <a:t>20</a:t>
            </a:r>
            <a:r>
              <a:rPr kumimoji="1" lang="ja-JP" altLang="en-US" sz="2000" dirty="0"/>
              <a:t>回リゾーニング）</a:t>
            </a:r>
          </a:p>
        </p:txBody>
      </p:sp>
      <p:sp>
        <p:nvSpPr>
          <p:cNvPr id="23" name="テキスト ボックス 22"/>
          <p:cNvSpPr txBox="1"/>
          <p:nvPr/>
        </p:nvSpPr>
        <p:spPr>
          <a:xfrm>
            <a:off x="8604448" y="2448426"/>
            <a:ext cx="492443" cy="1988686"/>
          </a:xfrm>
          <a:prstGeom prst="rect">
            <a:avLst/>
          </a:prstGeom>
          <a:noFill/>
        </p:spPr>
        <p:txBody>
          <a:bodyPr vert="eaVert" wrap="none" rtlCol="0">
            <a:spAutoFit/>
          </a:bodyPr>
          <a:lstStyle/>
          <a:p>
            <a:r>
              <a:rPr kumimoji="1" lang="ja-JP" altLang="en-US" sz="2000" dirty="0"/>
              <a:t>リゾーニング無し</a:t>
            </a:r>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74" y="656693"/>
            <a:ext cx="3866388" cy="5734050"/>
          </a:xfrm>
          <a:prstGeom prst="rect">
            <a:avLst/>
          </a:prstGeom>
        </p:spPr>
      </p:pic>
      <p:sp>
        <p:nvSpPr>
          <p:cNvPr id="15" name="テキスト ボックス 14"/>
          <p:cNvSpPr txBox="1"/>
          <p:nvPr/>
        </p:nvSpPr>
        <p:spPr>
          <a:xfrm>
            <a:off x="2777665" y="5337212"/>
            <a:ext cx="1938351" cy="1077218"/>
          </a:xfrm>
          <a:prstGeom prst="rect">
            <a:avLst/>
          </a:prstGeom>
          <a:noFill/>
        </p:spPr>
        <p:txBody>
          <a:bodyPr wrap="none" rtlCol="0">
            <a:spAutoFit/>
          </a:bodyPr>
          <a:lstStyle/>
          <a:p>
            <a:pPr algn="r"/>
            <a:r>
              <a:rPr lang="en-US" altLang="ja-JP" sz="2400" dirty="0"/>
              <a:t>1.0</a:t>
            </a:r>
            <a:r>
              <a:rPr lang="ja-JP" altLang="en-US" sz="2400" dirty="0"/>
              <a:t> </a:t>
            </a:r>
            <a:r>
              <a:rPr kumimoji="1" lang="en-US" altLang="ja-JP" sz="2400" dirty="0"/>
              <a:t>m Disp.</a:t>
            </a:r>
          </a:p>
          <a:p>
            <a:pPr algn="r"/>
            <a:r>
              <a:rPr lang="en-US" altLang="ja-JP" sz="2000" dirty="0"/>
              <a:t>(200% Nominal</a:t>
            </a:r>
          </a:p>
          <a:p>
            <a:pPr algn="r"/>
            <a:r>
              <a:rPr lang="en-US" altLang="ja-JP" sz="2000" dirty="0"/>
              <a:t>Strain)</a:t>
            </a:r>
            <a:endParaRPr kumimoji="1" lang="ja-JP" altLang="en-US" sz="2000" dirty="0"/>
          </a:p>
        </p:txBody>
      </p:sp>
    </p:spTree>
    <p:extLst>
      <p:ext uri="{BB962C8B-B14F-4D97-AF65-F5344CB8AC3E}">
        <p14:creationId xmlns:p14="http://schemas.microsoft.com/office/powerpoint/2010/main" val="3999784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68" y="656692"/>
            <a:ext cx="2891600" cy="5734050"/>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6344" y="656692"/>
            <a:ext cx="2891600" cy="5734050"/>
          </a:xfrm>
          <a:prstGeom prst="rect">
            <a:avLst/>
          </a:prstGeom>
        </p:spPr>
      </p:pic>
      <p:sp>
        <p:nvSpPr>
          <p:cNvPr id="2" name="タイトル 1"/>
          <p:cNvSpPr>
            <a:spLocks noGrp="1"/>
          </p:cNvSpPr>
          <p:nvPr>
            <p:ph type="title"/>
          </p:nvPr>
        </p:nvSpPr>
        <p:spPr/>
        <p:txBody>
          <a:bodyPr/>
          <a:lstStyle/>
          <a:p>
            <a:r>
              <a:rPr lang="ja-JP" altLang="en-US" dirty="0"/>
              <a:t>解析例：超弾性体引張大変形</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25</a:t>
            </a:fld>
            <a:endParaRPr lang="ja-JP" altLang="en-US" dirty="0"/>
          </a:p>
        </p:txBody>
      </p:sp>
      <p:sp>
        <p:nvSpPr>
          <p:cNvPr id="22" name="テキスト ボックス 21"/>
          <p:cNvSpPr txBox="1"/>
          <p:nvPr/>
        </p:nvSpPr>
        <p:spPr>
          <a:xfrm>
            <a:off x="71522" y="1799669"/>
            <a:ext cx="492443" cy="3313792"/>
          </a:xfrm>
          <a:prstGeom prst="rect">
            <a:avLst/>
          </a:prstGeom>
          <a:noFill/>
        </p:spPr>
        <p:txBody>
          <a:bodyPr vert="eaVert" wrap="none" rtlCol="0">
            <a:spAutoFit/>
          </a:bodyPr>
          <a:lstStyle/>
          <a:p>
            <a:r>
              <a:rPr kumimoji="1" lang="ja-JP" altLang="en-US" sz="2000" dirty="0"/>
              <a:t>提案手法（</a:t>
            </a:r>
            <a:r>
              <a:rPr kumimoji="1" lang="en-US" altLang="ja-JP" sz="2000" dirty="0"/>
              <a:t>30</a:t>
            </a:r>
            <a:r>
              <a:rPr kumimoji="1" lang="ja-JP" altLang="en-US" sz="2000" dirty="0"/>
              <a:t>回リゾーニング）</a:t>
            </a:r>
          </a:p>
        </p:txBody>
      </p:sp>
      <p:sp>
        <p:nvSpPr>
          <p:cNvPr id="23" name="テキスト ボックス 22"/>
          <p:cNvSpPr txBox="1"/>
          <p:nvPr/>
        </p:nvSpPr>
        <p:spPr>
          <a:xfrm>
            <a:off x="8604448" y="2448426"/>
            <a:ext cx="492443" cy="1988686"/>
          </a:xfrm>
          <a:prstGeom prst="rect">
            <a:avLst/>
          </a:prstGeom>
          <a:noFill/>
        </p:spPr>
        <p:txBody>
          <a:bodyPr vert="eaVert" wrap="none" rtlCol="0">
            <a:spAutoFit/>
          </a:bodyPr>
          <a:lstStyle/>
          <a:p>
            <a:r>
              <a:rPr kumimoji="1" lang="ja-JP" altLang="en-US" sz="2000" dirty="0"/>
              <a:t>リゾーニング無し</a:t>
            </a:r>
          </a:p>
        </p:txBody>
      </p:sp>
      <p:sp>
        <p:nvSpPr>
          <p:cNvPr id="14" name="テキスト ボックス 13"/>
          <p:cNvSpPr txBox="1"/>
          <p:nvPr/>
        </p:nvSpPr>
        <p:spPr>
          <a:xfrm>
            <a:off x="2777665" y="5340114"/>
            <a:ext cx="1938351" cy="1077218"/>
          </a:xfrm>
          <a:prstGeom prst="rect">
            <a:avLst/>
          </a:prstGeom>
          <a:noFill/>
        </p:spPr>
        <p:txBody>
          <a:bodyPr wrap="none" rtlCol="0">
            <a:spAutoFit/>
          </a:bodyPr>
          <a:lstStyle/>
          <a:p>
            <a:pPr algn="r"/>
            <a:r>
              <a:rPr lang="en-US" altLang="ja-JP" sz="2400" dirty="0"/>
              <a:t>1.5</a:t>
            </a:r>
            <a:r>
              <a:rPr lang="ja-JP" altLang="en-US" sz="2400" dirty="0"/>
              <a:t> </a:t>
            </a:r>
            <a:r>
              <a:rPr kumimoji="1" lang="en-US" altLang="ja-JP" sz="2400" dirty="0"/>
              <a:t>m Disp.</a:t>
            </a:r>
          </a:p>
          <a:p>
            <a:pPr algn="r"/>
            <a:r>
              <a:rPr lang="en-US" altLang="ja-JP" sz="2000" dirty="0"/>
              <a:t>(300% Nominal</a:t>
            </a:r>
          </a:p>
          <a:p>
            <a:pPr algn="r"/>
            <a:r>
              <a:rPr lang="en-US" altLang="ja-JP" sz="2000" dirty="0"/>
              <a:t>Strain)</a:t>
            </a:r>
            <a:endParaRPr kumimoji="1" lang="ja-JP" altLang="en-US" sz="2000" dirty="0"/>
          </a:p>
        </p:txBody>
      </p:sp>
    </p:spTree>
    <p:extLst>
      <p:ext uri="{BB962C8B-B14F-4D97-AF65-F5344CB8AC3E}">
        <p14:creationId xmlns:p14="http://schemas.microsoft.com/office/powerpoint/2010/main" val="2907997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167" y="656692"/>
            <a:ext cx="2342769" cy="5734050"/>
          </a:xfrm>
          <a:prstGeom prst="rect">
            <a:avLst/>
          </a:prstGeom>
        </p:spPr>
      </p:pic>
      <p:sp>
        <p:nvSpPr>
          <p:cNvPr id="2" name="タイトル 1"/>
          <p:cNvSpPr>
            <a:spLocks noGrp="1"/>
          </p:cNvSpPr>
          <p:nvPr>
            <p:ph type="title"/>
          </p:nvPr>
        </p:nvSpPr>
        <p:spPr/>
        <p:txBody>
          <a:bodyPr/>
          <a:lstStyle/>
          <a:p>
            <a:r>
              <a:rPr lang="ja-JP" altLang="en-US" dirty="0"/>
              <a:t>解析例：超弾性体引張大変形</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26</a:t>
            </a:fld>
            <a:endParaRPr lang="ja-JP" altLang="en-US" dirty="0"/>
          </a:p>
        </p:txBody>
      </p:sp>
      <p:sp>
        <p:nvSpPr>
          <p:cNvPr id="22" name="テキスト ボックス 21"/>
          <p:cNvSpPr txBox="1"/>
          <p:nvPr/>
        </p:nvSpPr>
        <p:spPr>
          <a:xfrm>
            <a:off x="71530" y="1799669"/>
            <a:ext cx="492443" cy="3313792"/>
          </a:xfrm>
          <a:prstGeom prst="rect">
            <a:avLst/>
          </a:prstGeom>
          <a:noFill/>
        </p:spPr>
        <p:txBody>
          <a:bodyPr vert="eaVert" wrap="none" rtlCol="0">
            <a:spAutoFit/>
          </a:bodyPr>
          <a:lstStyle/>
          <a:p>
            <a:r>
              <a:rPr kumimoji="1" lang="ja-JP" altLang="en-US" sz="2000" dirty="0"/>
              <a:t>提案手法（</a:t>
            </a:r>
            <a:r>
              <a:rPr kumimoji="1" lang="en-US" altLang="ja-JP" sz="2000" dirty="0"/>
              <a:t>40</a:t>
            </a:r>
            <a:r>
              <a:rPr kumimoji="1" lang="ja-JP" altLang="en-US" sz="2000" dirty="0"/>
              <a:t>回リゾーニング）</a:t>
            </a:r>
          </a:p>
        </p:txBody>
      </p:sp>
      <p:sp>
        <p:nvSpPr>
          <p:cNvPr id="23" name="テキスト ボックス 22"/>
          <p:cNvSpPr txBox="1"/>
          <p:nvPr/>
        </p:nvSpPr>
        <p:spPr>
          <a:xfrm>
            <a:off x="8604448" y="2448426"/>
            <a:ext cx="492443" cy="1988686"/>
          </a:xfrm>
          <a:prstGeom prst="rect">
            <a:avLst/>
          </a:prstGeom>
          <a:noFill/>
        </p:spPr>
        <p:txBody>
          <a:bodyPr vert="eaVert" wrap="none" rtlCol="0">
            <a:spAutoFit/>
          </a:bodyPr>
          <a:lstStyle/>
          <a:p>
            <a:r>
              <a:rPr kumimoji="1" lang="ja-JP" altLang="en-US" sz="2000" dirty="0"/>
              <a:t>リゾーニング無し</a:t>
            </a:r>
          </a:p>
        </p:txBody>
      </p:sp>
      <p:sp>
        <p:nvSpPr>
          <p:cNvPr id="14" name="テキスト ボックス 13"/>
          <p:cNvSpPr txBox="1"/>
          <p:nvPr/>
        </p:nvSpPr>
        <p:spPr>
          <a:xfrm>
            <a:off x="2777665" y="5337212"/>
            <a:ext cx="1938351" cy="1077218"/>
          </a:xfrm>
          <a:prstGeom prst="rect">
            <a:avLst/>
          </a:prstGeom>
          <a:noFill/>
        </p:spPr>
        <p:txBody>
          <a:bodyPr wrap="none" rtlCol="0">
            <a:spAutoFit/>
          </a:bodyPr>
          <a:lstStyle/>
          <a:p>
            <a:pPr algn="r"/>
            <a:r>
              <a:rPr lang="en-US" altLang="ja-JP" sz="2400" dirty="0"/>
              <a:t>2.0</a:t>
            </a:r>
            <a:r>
              <a:rPr lang="ja-JP" altLang="en-US" sz="2400" dirty="0"/>
              <a:t> </a:t>
            </a:r>
            <a:r>
              <a:rPr kumimoji="1" lang="en-US" altLang="ja-JP" sz="2400" dirty="0"/>
              <a:t>m Disp.</a:t>
            </a:r>
          </a:p>
          <a:p>
            <a:pPr algn="r"/>
            <a:r>
              <a:rPr lang="en-US" altLang="ja-JP" sz="2000" dirty="0"/>
              <a:t>(400% Nominal</a:t>
            </a:r>
          </a:p>
          <a:p>
            <a:pPr algn="r"/>
            <a:r>
              <a:rPr lang="en-US" altLang="ja-JP" sz="2000" dirty="0"/>
              <a:t>Strain)</a:t>
            </a:r>
            <a:endParaRPr kumimoji="1" lang="ja-JP" altLang="en-US" sz="2000" dirty="0"/>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656692"/>
            <a:ext cx="2342769" cy="5734050"/>
          </a:xfrm>
          <a:prstGeom prst="rect">
            <a:avLst/>
          </a:prstGeom>
        </p:spPr>
      </p:pic>
    </p:spTree>
    <p:extLst>
      <p:ext uri="{BB962C8B-B14F-4D97-AF65-F5344CB8AC3E}">
        <p14:creationId xmlns:p14="http://schemas.microsoft.com/office/powerpoint/2010/main" val="3898829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まとめ／今後の予定</a:t>
            </a:r>
            <a:endParaRPr kumimoji="1" lang="ja-JP" altLang="en-US" dirty="0"/>
          </a:p>
        </p:txBody>
      </p:sp>
      <p:sp>
        <p:nvSpPr>
          <p:cNvPr id="3" name="コンテンツ プレースホルダー 2"/>
          <p:cNvSpPr>
            <a:spLocks noGrp="1"/>
          </p:cNvSpPr>
          <p:nvPr>
            <p:ph idx="1"/>
          </p:nvPr>
        </p:nvSpPr>
        <p:spPr/>
        <p:txBody>
          <a:bodyPr/>
          <a:lstStyle/>
          <a:p>
            <a:r>
              <a:rPr lang="ja-JP" altLang="en-US" dirty="0"/>
              <a:t>まとめ</a:t>
            </a:r>
            <a:endParaRPr lang="en-US" altLang="ja-JP" dirty="0"/>
          </a:p>
          <a:p>
            <a:pPr lvl="1" eaLnBrk="1" hangingPunct="1">
              <a:lnSpc>
                <a:spcPct val="90000"/>
              </a:lnSpc>
            </a:pPr>
            <a:r>
              <a:rPr lang="ja-JP" altLang="en-US" dirty="0">
                <a:solidFill>
                  <a:srgbClr val="008000"/>
                </a:solidFill>
              </a:rPr>
              <a:t>増分形釣合方程式</a:t>
            </a:r>
            <a:r>
              <a:rPr lang="ja-JP" altLang="en-US" dirty="0"/>
              <a:t>に基づく</a:t>
            </a:r>
            <a:r>
              <a:rPr lang="ja-JP" altLang="en-US" dirty="0">
                <a:solidFill>
                  <a:srgbClr val="FF0000"/>
                </a:solidFill>
              </a:rPr>
              <a:t>リゾーニング付き</a:t>
            </a:r>
            <a:br>
              <a:rPr lang="en-US" altLang="ja-JP" dirty="0"/>
            </a:br>
            <a:r>
              <a:rPr lang="ja-JP" altLang="en-US" dirty="0">
                <a:solidFill>
                  <a:srgbClr val="FF0000"/>
                </a:solidFill>
              </a:rPr>
              <a:t>大変形</a:t>
            </a:r>
            <a:r>
              <a:rPr lang="en-US" altLang="ja-JP" dirty="0">
                <a:solidFill>
                  <a:srgbClr val="FF0000"/>
                </a:solidFill>
              </a:rPr>
              <a:t>FEM</a:t>
            </a:r>
            <a:r>
              <a:rPr lang="ja-JP" altLang="en-US" dirty="0"/>
              <a:t>の定式化を示した．</a:t>
            </a:r>
            <a:endParaRPr lang="en-US" altLang="ja-JP" dirty="0"/>
          </a:p>
          <a:p>
            <a:pPr lvl="1" eaLnBrk="1" hangingPunct="1">
              <a:lnSpc>
                <a:spcPct val="90000"/>
              </a:lnSpc>
            </a:pPr>
            <a:r>
              <a:rPr lang="ja-JP" altLang="en-US" dirty="0"/>
              <a:t>提案手法が通常の釣合方程式に基づく手法よりも</a:t>
            </a:r>
            <a:br>
              <a:rPr lang="en-US" altLang="ja-JP" dirty="0"/>
            </a:br>
            <a:r>
              <a:rPr lang="ja-JP" altLang="en-US" dirty="0">
                <a:solidFill>
                  <a:srgbClr val="0000CC"/>
                </a:solidFill>
              </a:rPr>
              <a:t>手軽で安定</a:t>
            </a:r>
            <a:r>
              <a:rPr lang="ja-JP" altLang="en-US" dirty="0"/>
              <a:t>である根拠を示した．</a:t>
            </a:r>
            <a:endParaRPr lang="en-US" altLang="ja-JP" dirty="0"/>
          </a:p>
          <a:p>
            <a:pPr lvl="1" eaLnBrk="1" hangingPunct="1">
              <a:lnSpc>
                <a:spcPct val="90000"/>
              </a:lnSpc>
            </a:pPr>
            <a:r>
              <a:rPr lang="ja-JP" altLang="en-US" dirty="0"/>
              <a:t>解析例を示し，有効性を確認した．</a:t>
            </a:r>
            <a:endParaRPr lang="en-US" altLang="ja-JP" dirty="0"/>
          </a:p>
          <a:p>
            <a:pPr eaLnBrk="1" hangingPunct="1">
              <a:lnSpc>
                <a:spcPct val="90000"/>
              </a:lnSpc>
            </a:pPr>
            <a:r>
              <a:rPr lang="ja-JP" altLang="en-US" dirty="0"/>
              <a:t>今後の予定</a:t>
            </a:r>
            <a:endParaRPr lang="en-US" altLang="ja-JP" dirty="0"/>
          </a:p>
          <a:p>
            <a:pPr lvl="1" eaLnBrk="1" hangingPunct="1">
              <a:lnSpc>
                <a:spcPct val="90000"/>
              </a:lnSpc>
            </a:pPr>
            <a:r>
              <a:rPr lang="en-US" altLang="ja-JP" dirty="0"/>
              <a:t>ABAQUS</a:t>
            </a:r>
            <a:r>
              <a:rPr lang="ja-JP" altLang="en-US" dirty="0"/>
              <a:t>や</a:t>
            </a:r>
            <a:r>
              <a:rPr lang="en-US" altLang="ja-JP" dirty="0"/>
              <a:t>MARC</a:t>
            </a:r>
            <a:r>
              <a:rPr lang="ja-JP" altLang="en-US" dirty="0"/>
              <a:t>のリゾーニングと提案手法との</a:t>
            </a:r>
            <a:br>
              <a:rPr lang="en-US" altLang="ja-JP" dirty="0"/>
            </a:br>
            <a:r>
              <a:rPr lang="ja-JP" altLang="en-US" dirty="0"/>
              <a:t>比較・対決．</a:t>
            </a:r>
            <a:endParaRPr lang="en-US" altLang="ja-JP" dirty="0"/>
          </a:p>
          <a:p>
            <a:pPr lvl="1" eaLnBrk="1" hangingPunct="1">
              <a:lnSpc>
                <a:spcPct val="90000"/>
              </a:lnSpc>
            </a:pPr>
            <a:r>
              <a:rPr lang="ja-JP" altLang="en-US" dirty="0"/>
              <a:t>３次元化，接触機能の追加，</a:t>
            </a:r>
            <a:r>
              <a:rPr lang="en-US" altLang="ja-JP" dirty="0"/>
              <a:t>SFEM</a:t>
            </a:r>
            <a:r>
              <a:rPr lang="ja-JP" altLang="en-US" dirty="0"/>
              <a:t>化など．</a:t>
            </a:r>
            <a:endParaRPr lang="en-US" altLang="ja-JP" dirty="0"/>
          </a:p>
          <a:p>
            <a:pPr lvl="1" eaLnBrk="1" hangingPunct="1">
              <a:lnSpc>
                <a:spcPct val="90000"/>
              </a:lnSpc>
            </a:pPr>
            <a:r>
              <a:rPr lang="ja-JP" altLang="en-US" dirty="0"/>
              <a:t>亀裂進展解析への適用．</a:t>
            </a:r>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27</a:t>
            </a:fld>
            <a:endParaRPr lang="ja-JP" altLang="en-US" dirty="0"/>
          </a:p>
        </p:txBody>
      </p:sp>
    </p:spTree>
    <p:extLst>
      <p:ext uri="{BB962C8B-B14F-4D97-AF65-F5344CB8AC3E}">
        <p14:creationId xmlns:p14="http://schemas.microsoft.com/office/powerpoint/2010/main" val="1512501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pPr marL="0" indent="0" algn="ctr">
              <a:buNone/>
            </a:pPr>
            <a:endParaRPr lang="en-US" altLang="ja-JP" sz="9600" dirty="0"/>
          </a:p>
          <a:p>
            <a:pPr marL="0" indent="0" algn="ctr">
              <a:buNone/>
            </a:pPr>
            <a:r>
              <a:rPr lang="ja-JP" altLang="en-US" sz="9600" dirty="0"/>
              <a:t>付録</a:t>
            </a:r>
            <a:endParaRPr kumimoji="1" lang="ja-JP" altLang="en-US" sz="9600" dirty="0"/>
          </a:p>
        </p:txBody>
      </p:sp>
      <p:sp>
        <p:nvSpPr>
          <p:cNvPr id="4" name="スライド番号プレースホルダー 3"/>
          <p:cNvSpPr>
            <a:spLocks noGrp="1"/>
          </p:cNvSpPr>
          <p:nvPr>
            <p:ph type="sldNum" sz="quarter" idx="4"/>
          </p:nvPr>
        </p:nvSpPr>
        <p:spPr/>
        <p:txBody>
          <a:bodyPr/>
          <a:lstStyle/>
          <a:p>
            <a:r>
              <a:rPr lang="en-US" altLang="ja-JP" dirty="0"/>
              <a:t>P. </a:t>
            </a:r>
            <a:fld id="{F8FDF831-B0A3-4B44-A20D-7581D5587101}" type="slidenum">
              <a:rPr lang="ja-JP" altLang="en-US" smtClean="0"/>
              <a:pPr/>
              <a:t>28</a:t>
            </a:fld>
            <a:endParaRPr lang="ja-JP" altLang="en-US" dirty="0"/>
          </a:p>
        </p:txBody>
      </p:sp>
    </p:spTree>
    <p:extLst>
      <p:ext uri="{BB962C8B-B14F-4D97-AF65-F5344CB8AC3E}">
        <p14:creationId xmlns:p14="http://schemas.microsoft.com/office/powerpoint/2010/main" val="128982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07504" y="3573016"/>
            <a:ext cx="8928992" cy="2772308"/>
          </a:xfrm>
          <a:prstGeom prst="rect">
            <a:avLst/>
          </a:prstGeom>
          <a:noFill/>
          <a:ln w="635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dirty="0"/>
              <a:t>通常の釣合方程式との比較</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29</a:t>
            </a:fld>
            <a:endParaRPr lang="ja-JP" altLang="en-US" dirty="0"/>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28" y="4459756"/>
            <a:ext cx="8785860" cy="1813560"/>
          </a:xfrm>
          <a:prstGeom prst="rect">
            <a:avLst/>
          </a:prstGeom>
          <a:noFill/>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548" y="1556792"/>
            <a:ext cx="8092440" cy="1813560"/>
          </a:xfrm>
          <a:prstGeom prst="rect">
            <a:avLst/>
          </a:prstGeom>
        </p:spPr>
      </p:pic>
      <p:sp>
        <p:nvSpPr>
          <p:cNvPr id="9" name="テキスト ボックス 8"/>
          <p:cNvSpPr txBox="1"/>
          <p:nvPr/>
        </p:nvSpPr>
        <p:spPr>
          <a:xfrm>
            <a:off x="107504" y="692696"/>
            <a:ext cx="1423788" cy="461665"/>
          </a:xfrm>
          <a:prstGeom prst="rect">
            <a:avLst/>
          </a:prstGeom>
          <a:noFill/>
        </p:spPr>
        <p:txBody>
          <a:bodyPr wrap="none" rtlCol="0">
            <a:spAutoFit/>
          </a:bodyPr>
          <a:lstStyle/>
          <a:p>
            <a:r>
              <a:rPr lang="en-US" altLang="ja-JP" sz="2400" b="1" dirty="0">
                <a:solidFill>
                  <a:srgbClr val="6600CC"/>
                </a:solidFill>
              </a:rPr>
              <a:t>【</a:t>
            </a:r>
            <a:r>
              <a:rPr lang="ja-JP" altLang="en-US" sz="2400" b="1" dirty="0">
                <a:solidFill>
                  <a:srgbClr val="6600CC"/>
                </a:solidFill>
              </a:rPr>
              <a:t>通常形</a:t>
            </a:r>
            <a:r>
              <a:rPr lang="en-US" altLang="ja-JP" sz="2400" b="1" dirty="0">
                <a:solidFill>
                  <a:srgbClr val="6600CC"/>
                </a:solidFill>
              </a:rPr>
              <a:t>】</a:t>
            </a:r>
            <a:endParaRPr kumimoji="1" lang="ja-JP" altLang="en-US" sz="2400" b="1" dirty="0">
              <a:solidFill>
                <a:srgbClr val="6600CC"/>
              </a:solidFill>
            </a:endParaRPr>
          </a:p>
        </p:txBody>
      </p:sp>
      <p:sp>
        <p:nvSpPr>
          <p:cNvPr id="10" name="テキスト ボックス 9"/>
          <p:cNvSpPr txBox="1"/>
          <p:nvPr/>
        </p:nvSpPr>
        <p:spPr>
          <a:xfrm>
            <a:off x="107504" y="3573016"/>
            <a:ext cx="1423788" cy="461665"/>
          </a:xfrm>
          <a:prstGeom prst="rect">
            <a:avLst/>
          </a:prstGeom>
          <a:noFill/>
        </p:spPr>
        <p:txBody>
          <a:bodyPr wrap="none" rtlCol="0">
            <a:spAutoFit/>
          </a:bodyPr>
          <a:lstStyle/>
          <a:p>
            <a:r>
              <a:rPr lang="en-US" altLang="ja-JP" sz="2400" b="1" dirty="0">
                <a:solidFill>
                  <a:srgbClr val="008000"/>
                </a:solidFill>
              </a:rPr>
              <a:t>【</a:t>
            </a:r>
            <a:r>
              <a:rPr lang="ja-JP" altLang="en-US" sz="2400" b="1" dirty="0">
                <a:solidFill>
                  <a:srgbClr val="008000"/>
                </a:solidFill>
              </a:rPr>
              <a:t>増分形</a:t>
            </a:r>
            <a:r>
              <a:rPr lang="en-US" altLang="ja-JP" sz="2400" b="1" dirty="0">
                <a:solidFill>
                  <a:srgbClr val="008000"/>
                </a:solidFill>
              </a:rPr>
              <a:t>】</a:t>
            </a:r>
            <a:endParaRPr kumimoji="1" lang="ja-JP" altLang="en-US" sz="2400" b="1" dirty="0">
              <a:solidFill>
                <a:srgbClr val="008000"/>
              </a:solidFill>
            </a:endParaRPr>
          </a:p>
        </p:txBody>
      </p:sp>
      <p:pic>
        <p:nvPicPr>
          <p:cNvPr id="6" name="図 5"/>
          <p:cNvPicPr>
            <a:picLocks noChangeAspect="1"/>
          </p:cNvPicPr>
          <p:nvPr/>
        </p:nvPicPr>
        <p:blipFill rotWithShape="1">
          <a:blip r:embed="rId5">
            <a:extLst>
              <a:ext uri="{28A0092B-C50C-407E-A947-70E740481C1C}">
                <a14:useLocalDpi xmlns:a14="http://schemas.microsoft.com/office/drawing/2010/main" val="0"/>
              </a:ext>
            </a:extLst>
          </a:blip>
          <a:srcRect l="-1619" t="-13410" r="-1606" b="-13901"/>
          <a:stretch/>
        </p:blipFill>
        <p:spPr>
          <a:xfrm>
            <a:off x="2268000" y="3753036"/>
            <a:ext cx="4572000" cy="576000"/>
          </a:xfrm>
          <a:prstGeom prst="rect">
            <a:avLst/>
          </a:prstGeom>
          <a:ln w="25400">
            <a:solidFill>
              <a:srgbClr val="008000"/>
            </a:solidFill>
          </a:ln>
        </p:spPr>
      </p:pic>
      <p:pic>
        <p:nvPicPr>
          <p:cNvPr id="5" name="図 4"/>
          <p:cNvPicPr>
            <a:picLocks noChangeAspect="1"/>
          </p:cNvPicPr>
          <p:nvPr/>
        </p:nvPicPr>
        <p:blipFill rotWithShape="1">
          <a:blip r:embed="rId6">
            <a:extLst>
              <a:ext uri="{28A0092B-C50C-407E-A947-70E740481C1C}">
                <a14:useLocalDpi xmlns:a14="http://schemas.microsoft.com/office/drawing/2010/main" val="0"/>
              </a:ext>
            </a:extLst>
          </a:blip>
          <a:srcRect l="-1906" t="-9883" r="-2258" b="-17430"/>
          <a:stretch/>
        </p:blipFill>
        <p:spPr>
          <a:xfrm>
            <a:off x="2628000" y="836712"/>
            <a:ext cx="3924000" cy="576000"/>
          </a:xfrm>
          <a:prstGeom prst="rect">
            <a:avLst/>
          </a:prstGeom>
          <a:ln w="25400">
            <a:solidFill>
              <a:srgbClr val="7030A0"/>
            </a:solidFill>
          </a:ln>
        </p:spPr>
      </p:pic>
      <p:sp>
        <p:nvSpPr>
          <p:cNvPr id="13" name="正方形/長方形 12"/>
          <p:cNvSpPr/>
          <p:nvPr/>
        </p:nvSpPr>
        <p:spPr>
          <a:xfrm>
            <a:off x="107062" y="688593"/>
            <a:ext cx="8928992" cy="2772308"/>
          </a:xfrm>
          <a:prstGeom prst="rect">
            <a:avLst/>
          </a:prstGeom>
          <a:noFill/>
          <a:ln w="63500">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97229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研究背景　その２</a:t>
            </a:r>
          </a:p>
        </p:txBody>
      </p:sp>
      <p:sp>
        <p:nvSpPr>
          <p:cNvPr id="3" name="コンテンツ プレースホルダー 2"/>
          <p:cNvSpPr>
            <a:spLocks noGrp="1"/>
          </p:cNvSpPr>
          <p:nvPr>
            <p:ph idx="1"/>
          </p:nvPr>
        </p:nvSpPr>
        <p:spPr/>
        <p:txBody>
          <a:bodyPr/>
          <a:lstStyle/>
          <a:p>
            <a:r>
              <a:rPr kumimoji="1" lang="en-US" altLang="ja-JP" dirty="0" err="1">
                <a:solidFill>
                  <a:srgbClr val="C00000"/>
                </a:solidFill>
              </a:rPr>
              <a:t>Galerkin</a:t>
            </a:r>
            <a:r>
              <a:rPr kumimoji="1" lang="ja-JP" altLang="en-US" dirty="0">
                <a:solidFill>
                  <a:srgbClr val="C00000"/>
                </a:solidFill>
              </a:rPr>
              <a:t>メッシュフリー法</a:t>
            </a:r>
            <a:r>
              <a:rPr kumimoji="1" lang="ja-JP" altLang="en-US" dirty="0"/>
              <a:t>の困った点</a:t>
            </a:r>
            <a:endParaRPr kumimoji="1" lang="en-US" altLang="ja-JP" dirty="0"/>
          </a:p>
          <a:p>
            <a:pPr lvl="1"/>
            <a:r>
              <a:rPr kumimoji="1" lang="ja-JP" altLang="en-US" dirty="0"/>
              <a:t>大歪みでも安定した形状関数の作成は</a:t>
            </a:r>
            <a:r>
              <a:rPr kumimoji="1" lang="ja-JP" altLang="en-US" u="sng" dirty="0"/>
              <a:t>相当面倒</a:t>
            </a:r>
            <a:endParaRPr kumimoji="1" lang="en-US" altLang="ja-JP" u="sng" dirty="0"/>
          </a:p>
          <a:p>
            <a:pPr lvl="1"/>
            <a:r>
              <a:rPr lang="en-US" altLang="ja-JP" dirty="0"/>
              <a:t>Divergence-free</a:t>
            </a:r>
            <a:r>
              <a:rPr lang="ja-JP" altLang="en-US" dirty="0"/>
              <a:t>条件を満たす補正計算が</a:t>
            </a:r>
            <a:r>
              <a:rPr lang="ja-JP" altLang="en-US" u="sng" dirty="0"/>
              <a:t>相当面倒</a:t>
            </a:r>
            <a:endParaRPr lang="en-US" altLang="ja-JP" u="sng" dirty="0"/>
          </a:p>
          <a:p>
            <a:pPr lvl="1"/>
            <a:r>
              <a:rPr kumimoji="1" lang="ja-JP" altLang="en-US" dirty="0"/>
              <a:t>異種材料，凹境界面，接触等の取り扱いが</a:t>
            </a:r>
            <a:r>
              <a:rPr kumimoji="1" lang="ja-JP" altLang="en-US" u="sng" dirty="0"/>
              <a:t>相当面倒</a:t>
            </a:r>
            <a:endParaRPr kumimoji="1" lang="en-US" altLang="ja-JP" u="sng" dirty="0"/>
          </a:p>
          <a:p>
            <a:pPr lvl="1"/>
            <a:r>
              <a:rPr lang="ja-JP" altLang="en-US" dirty="0">
                <a:solidFill>
                  <a:srgbClr val="FF00FF"/>
                </a:solidFill>
              </a:rPr>
              <a:t>陰解法＋</a:t>
            </a:r>
            <a:r>
              <a:rPr lang="en-US" altLang="ja-JP" dirty="0">
                <a:solidFill>
                  <a:srgbClr val="FF00FF"/>
                </a:solidFill>
              </a:rPr>
              <a:t>updated </a:t>
            </a:r>
            <a:r>
              <a:rPr lang="en-US" altLang="ja-JP" dirty="0" err="1">
                <a:solidFill>
                  <a:srgbClr val="FF00FF"/>
                </a:solidFill>
              </a:rPr>
              <a:t>Lagrangian</a:t>
            </a:r>
            <a:r>
              <a:rPr lang="ja-JP" altLang="en-US" dirty="0">
                <a:solidFill>
                  <a:srgbClr val="FF00FF"/>
                </a:solidFill>
              </a:rPr>
              <a:t>との</a:t>
            </a:r>
            <a:r>
              <a:rPr lang="ja-JP" altLang="en-US" u="sng" dirty="0">
                <a:solidFill>
                  <a:srgbClr val="FF00FF"/>
                </a:solidFill>
              </a:rPr>
              <a:t>相性が悪い</a:t>
            </a:r>
            <a:endParaRPr kumimoji="1" lang="en-US" altLang="ja-JP" u="sng" dirty="0">
              <a:solidFill>
                <a:srgbClr val="FF00FF"/>
              </a:solidFill>
            </a:endParaRPr>
          </a:p>
          <a:p>
            <a:r>
              <a:rPr lang="en-US" altLang="ja-JP" dirty="0"/>
              <a:t>FEM</a:t>
            </a:r>
            <a:r>
              <a:rPr lang="ja-JP" altLang="en-US" dirty="0"/>
              <a:t>やメッシュフリー法で通例使用される釣合式とは異なる</a:t>
            </a:r>
            <a:r>
              <a:rPr lang="ja-JP" altLang="en-US" dirty="0">
                <a:solidFill>
                  <a:srgbClr val="008000"/>
                </a:solidFill>
              </a:rPr>
              <a:t>増分形釣合方程式</a:t>
            </a:r>
            <a:r>
              <a:rPr lang="ja-JP" altLang="en-US" dirty="0"/>
              <a:t>（後述）を導入し，</a:t>
            </a:r>
            <a:r>
              <a:rPr lang="ja-JP" altLang="en-US" dirty="0">
                <a:solidFill>
                  <a:srgbClr val="FF00FF"/>
                </a:solidFill>
              </a:rPr>
              <a:t>相性の悪さを解決した</a:t>
            </a:r>
            <a:r>
              <a:rPr lang="ja-JP" altLang="en-US" dirty="0"/>
              <a:t>（昨年発表）</a:t>
            </a:r>
            <a:endParaRPr lang="en-US" altLang="ja-JP" dirty="0"/>
          </a:p>
          <a:p>
            <a:pPr marL="0" indent="0" algn="ctr">
              <a:buNone/>
            </a:pPr>
            <a:r>
              <a:rPr lang="zh-TW" altLang="en-US" dirty="0">
                <a:solidFill>
                  <a:srgbClr val="008000"/>
                </a:solidFill>
              </a:rPr>
              <a:t>増分形釣合方程式</a:t>
            </a:r>
            <a:r>
              <a:rPr lang="ja-JP" altLang="en-US" dirty="0"/>
              <a:t>を</a:t>
            </a:r>
            <a:r>
              <a:rPr lang="en-US" altLang="ja-JP" dirty="0">
                <a:solidFill>
                  <a:srgbClr val="FF0000"/>
                </a:solidFill>
              </a:rPr>
              <a:t>FEM</a:t>
            </a:r>
            <a:r>
              <a:rPr lang="ja-JP" altLang="en-US" dirty="0"/>
              <a:t>に適用すれば，</a:t>
            </a:r>
            <a:br>
              <a:rPr lang="en-US" altLang="ja-JP" dirty="0"/>
            </a:br>
            <a:r>
              <a:rPr lang="ja-JP" altLang="en-US" dirty="0">
                <a:solidFill>
                  <a:srgbClr val="0000CC"/>
                </a:solidFill>
              </a:rPr>
              <a:t>手軽かつ安定した</a:t>
            </a:r>
            <a:r>
              <a:rPr lang="ja-JP" altLang="en-US" dirty="0">
                <a:solidFill>
                  <a:srgbClr val="FF0000"/>
                </a:solidFill>
              </a:rPr>
              <a:t>リゾーニング付き</a:t>
            </a:r>
            <a:r>
              <a:rPr lang="en-US" altLang="ja-JP" dirty="0">
                <a:solidFill>
                  <a:srgbClr val="FF0000"/>
                </a:solidFill>
              </a:rPr>
              <a:t>FEM</a:t>
            </a:r>
            <a:br>
              <a:rPr lang="en-US" altLang="ja-JP" dirty="0">
                <a:solidFill>
                  <a:srgbClr val="FF0000"/>
                </a:solidFill>
              </a:rPr>
            </a:br>
            <a:r>
              <a:rPr lang="ja-JP" altLang="en-US" dirty="0"/>
              <a:t>が実現出来るのでは？</a:t>
            </a:r>
            <a:endParaRPr kumimoji="1" lang="en-US" altLang="ja-JP" dirty="0"/>
          </a:p>
          <a:p>
            <a:pPr lvl="1"/>
            <a:endParaRPr kumimoji="1" lang="en-US" altLang="ja-JP" dirty="0"/>
          </a:p>
          <a:p>
            <a:pPr lvl="1"/>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sp>
        <p:nvSpPr>
          <p:cNvPr id="5" name="AutoShape 9"/>
          <p:cNvSpPr>
            <a:spLocks noChangeArrowheads="1"/>
          </p:cNvSpPr>
          <p:nvPr/>
        </p:nvSpPr>
        <p:spPr bwMode="auto">
          <a:xfrm rot="16200000">
            <a:off x="476644" y="4788052"/>
            <a:ext cx="414046" cy="576262"/>
          </a:xfrm>
          <a:prstGeom prst="downArrow">
            <a:avLst>
              <a:gd name="adj1" fmla="val 58518"/>
              <a:gd name="adj2" fmla="val 48486"/>
            </a:avLst>
          </a:prstGeom>
          <a:solidFill>
            <a:srgbClr val="FFC000"/>
          </a:solidFill>
          <a:ln w="9525">
            <a:solidFill>
              <a:schemeClr val="tx1"/>
            </a:solidFill>
            <a:miter lim="800000"/>
            <a:headEnd/>
            <a:tailEnd/>
          </a:ln>
        </p:spPr>
        <p:txBody>
          <a:bodyPr vert="eaVert" wrap="none" anchor="ctr"/>
          <a:lstStyle/>
          <a:p>
            <a:endParaRPr lang="ja-JP" altLang="en-US"/>
          </a:p>
        </p:txBody>
      </p:sp>
    </p:spTree>
    <p:extLst>
      <p:ext uri="{BB962C8B-B14F-4D97-AF65-F5344CB8AC3E}">
        <p14:creationId xmlns:p14="http://schemas.microsoft.com/office/powerpoint/2010/main" val="4269373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通常のリゾーニングとの比較</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30</a:t>
            </a:fld>
            <a:endParaRPr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3143840190"/>
              </p:ext>
            </p:extLst>
          </p:nvPr>
        </p:nvGraphicFramePr>
        <p:xfrm>
          <a:off x="251520" y="656693"/>
          <a:ext cx="8640960" cy="5393246"/>
        </p:xfrm>
        <a:graphic>
          <a:graphicData uri="http://schemas.openxmlformats.org/drawingml/2006/table">
            <a:tbl>
              <a:tblPr firstRow="1" bandRow="1">
                <a:tableStyleId>{21E4AEA4-8DFA-4A89-87EB-49C32662AFE0}</a:tableStyleId>
              </a:tblPr>
              <a:tblGrid>
                <a:gridCol w="1944216">
                  <a:extLst>
                    <a:ext uri="{9D8B030D-6E8A-4147-A177-3AD203B41FA5}">
                      <a16:colId xmlns:a16="http://schemas.microsoft.com/office/drawing/2014/main" val="20000"/>
                    </a:ext>
                  </a:extLst>
                </a:gridCol>
                <a:gridCol w="3816424">
                  <a:extLst>
                    <a:ext uri="{9D8B030D-6E8A-4147-A177-3AD203B41FA5}">
                      <a16:colId xmlns:a16="http://schemas.microsoft.com/office/drawing/2014/main" val="20001"/>
                    </a:ext>
                  </a:extLst>
                </a:gridCol>
                <a:gridCol w="2880320">
                  <a:extLst>
                    <a:ext uri="{9D8B030D-6E8A-4147-A177-3AD203B41FA5}">
                      <a16:colId xmlns:a16="http://schemas.microsoft.com/office/drawing/2014/main" val="20002"/>
                    </a:ext>
                  </a:extLst>
                </a:gridCol>
              </a:tblGrid>
              <a:tr h="468051">
                <a:tc>
                  <a:txBody>
                    <a:bodyPr/>
                    <a:lstStyle/>
                    <a:p>
                      <a:endParaRPr kumimoji="1" lang="ja-JP" altLang="en-US" sz="2000" dirty="0"/>
                    </a:p>
                  </a:txBody>
                  <a:tcPr/>
                </a:tc>
                <a:tc>
                  <a:txBody>
                    <a:bodyPr/>
                    <a:lstStyle/>
                    <a:p>
                      <a:r>
                        <a:rPr kumimoji="1" lang="ja-JP" altLang="en-US" sz="2000" dirty="0"/>
                        <a:t>提案手法</a:t>
                      </a:r>
                    </a:p>
                  </a:txBody>
                  <a:tcPr/>
                </a:tc>
                <a:tc>
                  <a:txBody>
                    <a:bodyPr/>
                    <a:lstStyle/>
                    <a:p>
                      <a:r>
                        <a:rPr kumimoji="1" lang="ja-JP" altLang="en-US" sz="2000" dirty="0"/>
                        <a:t>通常のリゾーニング</a:t>
                      </a:r>
                    </a:p>
                  </a:txBody>
                  <a:tcPr/>
                </a:tc>
                <a:extLst>
                  <a:ext uri="{0D108BD9-81ED-4DB2-BD59-A6C34878D82A}">
                    <a16:rowId xmlns:a16="http://schemas.microsoft.com/office/drawing/2014/main" val="10000"/>
                  </a:ext>
                </a:extLst>
              </a:tr>
              <a:tr h="643663">
                <a:tc>
                  <a:txBody>
                    <a:bodyPr/>
                    <a:lstStyle/>
                    <a:p>
                      <a:r>
                        <a:rPr kumimoji="1" lang="ja-JP" altLang="en-US" sz="2000" dirty="0"/>
                        <a:t>釣合方程式</a:t>
                      </a:r>
                    </a:p>
                  </a:txBody>
                  <a:tcPr/>
                </a:tc>
                <a:tc>
                  <a:txBody>
                    <a:bodyPr/>
                    <a:lstStyle/>
                    <a:p>
                      <a:r>
                        <a:rPr kumimoji="1" lang="ja-JP" altLang="en-US" sz="2000" dirty="0"/>
                        <a:t>増分形（外力増分＝内力増分）</a:t>
                      </a:r>
                    </a:p>
                  </a:txBody>
                  <a:tcPr/>
                </a:tc>
                <a:tc>
                  <a:txBody>
                    <a:bodyPr/>
                    <a:lstStyle/>
                    <a:p>
                      <a:r>
                        <a:rPr kumimoji="1" lang="ja-JP" altLang="en-US" sz="2000" dirty="0"/>
                        <a:t>全量形（外力＝内力）</a:t>
                      </a:r>
                    </a:p>
                  </a:txBody>
                  <a:tcPr/>
                </a:tc>
                <a:extLst>
                  <a:ext uri="{0D108BD9-81ED-4DB2-BD59-A6C34878D82A}">
                    <a16:rowId xmlns:a16="http://schemas.microsoft.com/office/drawing/2014/main" val="10001"/>
                  </a:ext>
                </a:extLst>
              </a:tr>
              <a:tr h="643663">
                <a:tc>
                  <a:txBody>
                    <a:bodyPr/>
                    <a:lstStyle/>
                    <a:p>
                      <a:endParaRPr kumimoji="1" lang="ja-JP" altLang="en-US" sz="2000" dirty="0"/>
                    </a:p>
                  </a:txBody>
                  <a:tcPr/>
                </a:tc>
                <a:tc>
                  <a:txBody>
                    <a:bodyPr/>
                    <a:lstStyle/>
                    <a:p>
                      <a:endParaRPr kumimoji="1" lang="ja-JP" altLang="en-US" sz="2000" dirty="0"/>
                    </a:p>
                  </a:txBody>
                  <a:tcPr/>
                </a:tc>
                <a:tc>
                  <a:txBody>
                    <a:bodyPr/>
                    <a:lstStyle/>
                    <a:p>
                      <a:endParaRPr kumimoji="1" lang="ja-JP" altLang="en-US" sz="2000"/>
                    </a:p>
                  </a:txBody>
                  <a:tcPr/>
                </a:tc>
                <a:extLst>
                  <a:ext uri="{0D108BD9-81ED-4DB2-BD59-A6C34878D82A}">
                    <a16:rowId xmlns:a16="http://schemas.microsoft.com/office/drawing/2014/main" val="10002"/>
                  </a:ext>
                </a:extLst>
              </a:tr>
              <a:tr h="643663">
                <a:tc>
                  <a:txBody>
                    <a:bodyPr/>
                    <a:lstStyle/>
                    <a:p>
                      <a:r>
                        <a:rPr kumimoji="1" lang="ja-JP" altLang="en-US" sz="2000" dirty="0"/>
                        <a:t>構成式の形式</a:t>
                      </a:r>
                    </a:p>
                  </a:txBody>
                  <a:tcPr/>
                </a:tc>
                <a:tc>
                  <a:txBody>
                    <a:bodyPr/>
                    <a:lstStyle/>
                    <a:p>
                      <a:r>
                        <a:rPr kumimoji="1" lang="ja-JP" altLang="en-US" sz="2000" dirty="0"/>
                        <a:t>増分形式での記述が必要</a:t>
                      </a:r>
                    </a:p>
                  </a:txBody>
                  <a:tcPr/>
                </a:tc>
                <a:tc>
                  <a:txBody>
                    <a:bodyPr/>
                    <a:lstStyle/>
                    <a:p>
                      <a:r>
                        <a:rPr kumimoji="1" lang="ja-JP" altLang="en-US" sz="2000" dirty="0"/>
                        <a:t>何でも良い</a:t>
                      </a:r>
                    </a:p>
                  </a:txBody>
                  <a:tcPr/>
                </a:tc>
                <a:extLst>
                  <a:ext uri="{0D108BD9-81ED-4DB2-BD59-A6C34878D82A}">
                    <a16:rowId xmlns:a16="http://schemas.microsoft.com/office/drawing/2014/main" val="10003"/>
                  </a:ext>
                </a:extLst>
              </a:tr>
              <a:tr h="643663">
                <a:tc>
                  <a:txBody>
                    <a:bodyPr/>
                    <a:lstStyle/>
                    <a:p>
                      <a:r>
                        <a:rPr kumimoji="1" lang="ja-JP" altLang="en-US" sz="2000" dirty="0"/>
                        <a:t>リゾーニング後の内力</a:t>
                      </a:r>
                    </a:p>
                  </a:txBody>
                  <a:tcPr/>
                </a:tc>
                <a:tc>
                  <a:txBody>
                    <a:bodyPr/>
                    <a:lstStyle/>
                    <a:p>
                      <a:r>
                        <a:rPr kumimoji="1" lang="ja-JP" altLang="en-US" sz="2000" dirty="0"/>
                        <a:t>外力をマッピング</a:t>
                      </a:r>
                    </a:p>
                  </a:txBody>
                  <a:tcPr/>
                </a:tc>
                <a:tc>
                  <a:txBody>
                    <a:bodyPr/>
                    <a:lstStyle/>
                    <a:p>
                      <a:r>
                        <a:rPr kumimoji="1" lang="ja-JP" altLang="en-US" sz="2000" dirty="0"/>
                        <a:t>釣合を解き直す</a:t>
                      </a:r>
                    </a:p>
                  </a:txBody>
                  <a:tcPr/>
                </a:tc>
                <a:extLst>
                  <a:ext uri="{0D108BD9-81ED-4DB2-BD59-A6C34878D82A}">
                    <a16:rowId xmlns:a16="http://schemas.microsoft.com/office/drawing/2014/main" val="10004"/>
                  </a:ext>
                </a:extLst>
              </a:tr>
              <a:tr h="643663">
                <a:tc>
                  <a:txBody>
                    <a:bodyPr/>
                    <a:lstStyle/>
                    <a:p>
                      <a:r>
                        <a:rPr kumimoji="1" lang="ja-JP" altLang="en-US" sz="2000" dirty="0"/>
                        <a:t>リゾーニング後の釣合</a:t>
                      </a:r>
                    </a:p>
                  </a:txBody>
                  <a:tcPr/>
                </a:tc>
                <a:tc>
                  <a:txBody>
                    <a:bodyPr/>
                    <a:lstStyle/>
                    <a:p>
                      <a:r>
                        <a:rPr kumimoji="1" lang="ja-JP" altLang="en-US" sz="2000" dirty="0"/>
                        <a:t>必ず釣り合う</a:t>
                      </a:r>
                    </a:p>
                  </a:txBody>
                  <a:tcPr/>
                </a:tc>
                <a:tc>
                  <a:txBody>
                    <a:bodyPr/>
                    <a:lstStyle/>
                    <a:p>
                      <a:r>
                        <a:rPr kumimoji="1" lang="ja-JP" altLang="en-US" sz="2000" dirty="0"/>
                        <a:t>釣り合わない</a:t>
                      </a:r>
                      <a:endParaRPr kumimoji="1" lang="en-US" altLang="ja-JP" sz="2000" dirty="0"/>
                    </a:p>
                    <a:p>
                      <a:r>
                        <a:rPr kumimoji="1" lang="ja-JP" altLang="en-US" sz="2000" dirty="0"/>
                        <a:t>不釣り合いを解消させる必要がある</a:t>
                      </a:r>
                    </a:p>
                  </a:txBody>
                  <a:tcPr/>
                </a:tc>
                <a:extLst>
                  <a:ext uri="{0D108BD9-81ED-4DB2-BD59-A6C34878D82A}">
                    <a16:rowId xmlns:a16="http://schemas.microsoft.com/office/drawing/2014/main" val="10005"/>
                  </a:ext>
                </a:extLst>
              </a:tr>
              <a:tr h="643663">
                <a:tc>
                  <a:txBody>
                    <a:bodyPr/>
                    <a:lstStyle/>
                    <a:p>
                      <a:endParaRPr kumimoji="1" lang="ja-JP" altLang="en-US" sz="2000"/>
                    </a:p>
                  </a:txBody>
                  <a:tcPr/>
                </a:tc>
                <a:tc>
                  <a:txBody>
                    <a:bodyPr/>
                    <a:lstStyle/>
                    <a:p>
                      <a:endParaRPr kumimoji="1" lang="ja-JP" altLang="en-US" sz="2000" dirty="0"/>
                    </a:p>
                  </a:txBody>
                  <a:tcPr/>
                </a:tc>
                <a:tc>
                  <a:txBody>
                    <a:bodyPr/>
                    <a:lstStyle/>
                    <a:p>
                      <a:endParaRPr kumimoji="1" lang="ja-JP" altLang="en-US" sz="2000"/>
                    </a:p>
                  </a:txBody>
                  <a:tcPr/>
                </a:tc>
                <a:extLst>
                  <a:ext uri="{0D108BD9-81ED-4DB2-BD59-A6C34878D82A}">
                    <a16:rowId xmlns:a16="http://schemas.microsoft.com/office/drawing/2014/main" val="10006"/>
                  </a:ext>
                </a:extLst>
              </a:tr>
              <a:tr h="643663">
                <a:tc>
                  <a:txBody>
                    <a:bodyPr/>
                    <a:lstStyle/>
                    <a:p>
                      <a:endParaRPr kumimoji="1" lang="ja-JP" altLang="en-US" sz="2000" dirty="0"/>
                    </a:p>
                  </a:txBody>
                  <a:tcPr/>
                </a:tc>
                <a:tc>
                  <a:txBody>
                    <a:bodyPr/>
                    <a:lstStyle/>
                    <a:p>
                      <a:endParaRPr kumimoji="1" lang="ja-JP" altLang="en-US" sz="2000" dirty="0"/>
                    </a:p>
                  </a:txBody>
                  <a:tcPr/>
                </a:tc>
                <a:tc>
                  <a:txBody>
                    <a:bodyPr/>
                    <a:lstStyle/>
                    <a:p>
                      <a:endParaRPr kumimoji="1" lang="ja-JP" altLang="en-US" sz="20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82286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節点荷重ベクトルのマッピング</a:t>
            </a:r>
            <a:endParaRPr kumimoji="1" lang="ja-JP" altLang="en-US" dirty="0"/>
          </a:p>
        </p:txBody>
      </p:sp>
      <p:sp>
        <p:nvSpPr>
          <p:cNvPr id="3" name="コンテンツ プレースホルダー 2"/>
          <p:cNvSpPr>
            <a:spLocks noGrp="1"/>
          </p:cNvSpPr>
          <p:nvPr>
            <p:ph idx="1"/>
          </p:nvPr>
        </p:nvSpPr>
        <p:spPr/>
        <p:txBody>
          <a:bodyPr/>
          <a:lstStyle/>
          <a:p>
            <a:r>
              <a:rPr kumimoji="1" lang="ja-JP" altLang="en-US" sz="2800" dirty="0"/>
              <a:t>未知数</a:t>
            </a:r>
            <a:endParaRPr kumimoji="1" lang="en-US" altLang="ja-JP" sz="2800" dirty="0"/>
          </a:p>
          <a:p>
            <a:pPr marL="0" indent="0" algn="ctr">
              <a:buNone/>
            </a:pPr>
            <a:r>
              <a:rPr lang="ja-JP" altLang="en-US" sz="2800" dirty="0"/>
              <a:t>新メッシュの節点荷重ベクトル</a:t>
            </a:r>
            <a:endParaRPr kumimoji="1" lang="en-US" altLang="ja-JP" sz="2800" dirty="0"/>
          </a:p>
          <a:p>
            <a:r>
              <a:rPr lang="ja-JP" altLang="en-US" sz="2800" dirty="0"/>
              <a:t>目的関数</a:t>
            </a:r>
            <a:endParaRPr lang="en-US" altLang="ja-JP" sz="2800" dirty="0"/>
          </a:p>
          <a:p>
            <a:pPr marL="0" indent="0">
              <a:buNone/>
            </a:pPr>
            <a:r>
              <a:rPr kumimoji="1" lang="ja-JP" altLang="en-US" sz="2800" dirty="0"/>
              <a:t>　　　　　　　</a:t>
            </a:r>
            <a:r>
              <a:rPr kumimoji="1" lang="en-US" altLang="ja-JP" sz="2800" dirty="0"/>
              <a:t>Σ </a:t>
            </a:r>
            <a:r>
              <a:rPr lang="en-US" altLang="ja-JP" sz="2800" dirty="0"/>
              <a:t>||</a:t>
            </a:r>
            <a:r>
              <a:rPr kumimoji="1" lang="ja-JP" altLang="en-US" sz="2800" dirty="0"/>
              <a:t>新メッシュの表面力ベクトル</a:t>
            </a:r>
            <a:endParaRPr lang="en-US" altLang="ja-JP" sz="2800" dirty="0"/>
          </a:p>
          <a:p>
            <a:pPr marL="0" indent="0" algn="ctr">
              <a:buNone/>
            </a:pPr>
            <a:r>
              <a:rPr lang="ja-JP" altLang="en-US" sz="2800" dirty="0"/>
              <a:t>　　　　　　－旧メッシュの表面力ベクトル</a:t>
            </a:r>
            <a:r>
              <a:rPr lang="en-US" altLang="ja-JP" sz="2800" dirty="0"/>
              <a:t>||</a:t>
            </a:r>
            <a:r>
              <a:rPr lang="en-US" altLang="ja-JP" sz="2800" baseline="30000" dirty="0"/>
              <a:t>2</a:t>
            </a:r>
          </a:p>
          <a:p>
            <a:r>
              <a:rPr lang="ja-JP" altLang="en-US" sz="2800" dirty="0"/>
              <a:t>制約条件</a:t>
            </a:r>
            <a:endParaRPr lang="en-US" altLang="ja-JP" sz="2800" dirty="0"/>
          </a:p>
          <a:p>
            <a:pPr marL="0" indent="0">
              <a:buNone/>
            </a:pPr>
            <a:r>
              <a:rPr kumimoji="1" lang="ja-JP" altLang="en-US" sz="2800" dirty="0"/>
              <a:t>　　　　　　　</a:t>
            </a:r>
            <a:r>
              <a:rPr kumimoji="1" lang="en-US" altLang="ja-JP" sz="2800" dirty="0"/>
              <a:t>Σ</a:t>
            </a:r>
            <a:r>
              <a:rPr kumimoji="1" lang="ja-JP" altLang="en-US" sz="2800" dirty="0"/>
              <a:t>（新メッシュの節点荷重ベクトル）</a:t>
            </a:r>
            <a:endParaRPr kumimoji="1" lang="en-US" altLang="ja-JP" sz="2800" dirty="0"/>
          </a:p>
          <a:p>
            <a:pPr marL="0" indent="0">
              <a:buNone/>
            </a:pPr>
            <a:r>
              <a:rPr lang="ja-JP" altLang="en-US" sz="2800" dirty="0"/>
              <a:t>　　　　　　　　＝</a:t>
            </a:r>
            <a:r>
              <a:rPr lang="en-US" altLang="ja-JP" sz="2800" dirty="0"/>
              <a:t>Σ</a:t>
            </a:r>
            <a:r>
              <a:rPr lang="ja-JP" altLang="en-US" sz="2800" dirty="0"/>
              <a:t>（旧メッシュの節点荷重ベクトル）</a:t>
            </a:r>
            <a:endParaRPr lang="en-US" altLang="ja-JP" sz="2800" dirty="0"/>
          </a:p>
          <a:p>
            <a:pPr marL="0" indent="0">
              <a:buNone/>
            </a:pPr>
            <a:r>
              <a:rPr kumimoji="1" lang="ja-JP" altLang="en-US" sz="2800" dirty="0"/>
              <a:t>　　　　　　　</a:t>
            </a:r>
            <a:r>
              <a:rPr kumimoji="1" lang="en-US" altLang="ja-JP" sz="2800" dirty="0"/>
              <a:t>Σ</a:t>
            </a:r>
            <a:r>
              <a:rPr kumimoji="1" lang="ja-JP" altLang="en-US" sz="2800" dirty="0"/>
              <a:t>（新メッシュの節点荷重モーメント）</a:t>
            </a:r>
            <a:endParaRPr kumimoji="1" lang="en-US" altLang="ja-JP" sz="2800" dirty="0"/>
          </a:p>
          <a:p>
            <a:pPr marL="0" indent="0">
              <a:buNone/>
            </a:pPr>
            <a:r>
              <a:rPr lang="ja-JP" altLang="en-US" sz="2800" dirty="0"/>
              <a:t>　　　　　　　　＝</a:t>
            </a:r>
            <a:r>
              <a:rPr lang="en-US" altLang="ja-JP" sz="2800" dirty="0"/>
              <a:t>Σ</a:t>
            </a:r>
            <a:r>
              <a:rPr lang="ja-JP" altLang="en-US" sz="2800" dirty="0"/>
              <a:t>（旧メッシュの節点荷重モーメント）</a:t>
            </a:r>
            <a:endParaRPr lang="en-US" altLang="ja-JP" sz="2800" dirty="0"/>
          </a:p>
          <a:p>
            <a:pPr marL="0" indent="0" algn="ctr">
              <a:buNone/>
            </a:pPr>
            <a:r>
              <a:rPr kumimoji="1" lang="en-US" altLang="ja-JP" sz="2800" dirty="0">
                <a:solidFill>
                  <a:srgbClr val="FF0000"/>
                </a:solidFill>
              </a:rPr>
              <a:t>Lagrange</a:t>
            </a:r>
            <a:r>
              <a:rPr kumimoji="1" lang="ja-JP" altLang="en-US" sz="2800" dirty="0">
                <a:solidFill>
                  <a:srgbClr val="FF0000"/>
                </a:solidFill>
              </a:rPr>
              <a:t>未定乗数法で解く</a:t>
            </a:r>
            <a:endParaRPr kumimoji="1" lang="en-US" altLang="ja-JP" sz="2800" dirty="0">
              <a:solidFill>
                <a:srgbClr val="FF0000"/>
              </a:solidFill>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31</a:t>
            </a:fld>
            <a:endParaRPr lang="ja-JP" altLang="en-US" dirty="0"/>
          </a:p>
        </p:txBody>
      </p:sp>
    </p:spTree>
    <p:extLst>
      <p:ext uri="{BB962C8B-B14F-4D97-AF65-F5344CB8AC3E}">
        <p14:creationId xmlns:p14="http://schemas.microsoft.com/office/powerpoint/2010/main" val="4012577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剛性マトリックスの導出１</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32</a:t>
            </a:fld>
            <a:endParaRPr lang="ja-JP" altLang="en-US" dirty="0"/>
          </a:p>
        </p:txBody>
      </p:sp>
      <p:sp>
        <p:nvSpPr>
          <p:cNvPr id="6" name="コンテンツ プレースホルダー 5"/>
          <p:cNvSpPr>
            <a:spLocks noGrp="1"/>
          </p:cNvSpPr>
          <p:nvPr>
            <p:ph idx="1"/>
          </p:nvPr>
        </p:nvSpPr>
        <p:spPr>
          <a:xfrm>
            <a:off x="250824" y="643595"/>
            <a:ext cx="8641655" cy="5773737"/>
          </a:xfrm>
        </p:spPr>
        <p:txBody>
          <a:bodyPr/>
          <a:lstStyle/>
          <a:p>
            <a:r>
              <a:rPr lang="ja-JP" altLang="en-US" dirty="0"/>
              <a:t>公称応力速度と</a:t>
            </a:r>
            <a:r>
              <a:rPr lang="en-US" altLang="ja-JP" dirty="0" err="1"/>
              <a:t>Chaucy</a:t>
            </a:r>
            <a:r>
              <a:rPr lang="ja-JP" altLang="en-US" dirty="0"/>
              <a:t>応力速度の関係式：　</a:t>
            </a:r>
            <a:endParaRPr lang="en-US" altLang="ja-JP" dirty="0"/>
          </a:p>
          <a:p>
            <a:endParaRPr lang="en-US" altLang="ja-JP" dirty="0"/>
          </a:p>
          <a:p>
            <a:r>
              <a:rPr lang="ja-JP" altLang="en-US" dirty="0"/>
              <a:t>物質時間微分と</a:t>
            </a:r>
            <a:r>
              <a:rPr lang="en-US" altLang="ja-JP" dirty="0" err="1"/>
              <a:t>Jaumann</a:t>
            </a:r>
            <a:r>
              <a:rPr lang="ja-JP" altLang="en-US" dirty="0"/>
              <a:t>速度の関係式：</a:t>
            </a:r>
            <a:endParaRPr lang="en-US" altLang="ja-JP" dirty="0"/>
          </a:p>
          <a:p>
            <a:endParaRPr lang="en-US" altLang="ja-JP" dirty="0"/>
          </a:p>
          <a:p>
            <a:r>
              <a:rPr lang="ja-JP" altLang="en-US" dirty="0"/>
              <a:t>代入して    を消去：</a:t>
            </a:r>
            <a:endParaRPr lang="en-US" altLang="ja-JP" dirty="0"/>
          </a:p>
          <a:p>
            <a:endParaRPr lang="en-US" altLang="ja-JP" dirty="0"/>
          </a:p>
          <a:p>
            <a:r>
              <a:rPr lang="ja-JP" altLang="en-US" dirty="0"/>
              <a:t>構成方程式（例として</a:t>
            </a:r>
            <a:r>
              <a:rPr lang="en-US" altLang="ja-JP" dirty="0" err="1"/>
              <a:t>Hencky</a:t>
            </a:r>
            <a:r>
              <a:rPr lang="ja-JP" altLang="en-US" dirty="0"/>
              <a:t>弾性体）：</a:t>
            </a:r>
            <a:endParaRPr lang="en-US" altLang="ja-JP" dirty="0"/>
          </a:p>
          <a:p>
            <a:endParaRPr lang="en-US" altLang="ja-JP" dirty="0"/>
          </a:p>
          <a:p>
            <a:r>
              <a:rPr lang="ja-JP" altLang="en-US" dirty="0"/>
              <a:t>代入して    を消去：</a:t>
            </a:r>
          </a:p>
          <a:p>
            <a:endParaRPr lang="en-US" altLang="ja-JP" dirty="0"/>
          </a:p>
          <a:p>
            <a:endParaRPr lang="en-US" altLang="ja-JP" dirty="0"/>
          </a:p>
          <a:p>
            <a:pPr marL="0" indent="0">
              <a:buNone/>
            </a:pPr>
            <a:endParaRPr kumimoji="1" lang="ja-JP" altLang="en-US" dirty="0"/>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9903" y="1162075"/>
            <a:ext cx="4124325" cy="466725"/>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2289820"/>
            <a:ext cx="3714750" cy="419100"/>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7884" y="4675894"/>
            <a:ext cx="2062163" cy="445294"/>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687" y="5878599"/>
            <a:ext cx="7984331" cy="466725"/>
          </a:xfrm>
          <a:prstGeom prst="rect">
            <a:avLst/>
          </a:prstGeom>
        </p:spPr>
      </p:pic>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92" y="3465004"/>
            <a:ext cx="7048500" cy="485775"/>
          </a:xfrm>
          <a:prstGeom prst="rect">
            <a:avLst/>
          </a:prstGeom>
        </p:spPr>
      </p:pic>
      <p:pic>
        <p:nvPicPr>
          <p:cNvPr id="14" name="図 13"/>
          <p:cNvPicPr>
            <a:picLocks noChangeAspect="1"/>
          </p:cNvPicPr>
          <p:nvPr/>
        </p:nvPicPr>
        <p:blipFill rotWithShape="1">
          <a:blip r:embed="rId8" cstate="print">
            <a:extLst>
              <a:ext uri="{28A0092B-C50C-407E-A947-70E740481C1C}">
                <a14:useLocalDpi xmlns:a14="http://schemas.microsoft.com/office/drawing/2010/main" val="0"/>
              </a:ext>
            </a:extLst>
          </a:blip>
          <a:srcRect r="85361"/>
          <a:stretch/>
        </p:blipFill>
        <p:spPr>
          <a:xfrm>
            <a:off x="2181883" y="5337212"/>
            <a:ext cx="301885" cy="445294"/>
          </a:xfrm>
          <a:prstGeom prst="rect">
            <a:avLst/>
          </a:prstGeom>
        </p:spPr>
      </p:pic>
      <p:pic>
        <p:nvPicPr>
          <p:cNvPr id="15" name="図 14"/>
          <p:cNvPicPr>
            <a:picLocks noChangeAspect="1"/>
          </p:cNvPicPr>
          <p:nvPr/>
        </p:nvPicPr>
        <p:blipFill rotWithShape="1">
          <a:blip r:embed="rId4" cstate="print">
            <a:extLst>
              <a:ext uri="{28A0092B-C50C-407E-A947-70E740481C1C}">
                <a14:useLocalDpi xmlns:a14="http://schemas.microsoft.com/office/drawing/2010/main" val="0"/>
              </a:ext>
            </a:extLst>
          </a:blip>
          <a:srcRect l="-259" r="91537"/>
          <a:stretch/>
        </p:blipFill>
        <p:spPr>
          <a:xfrm>
            <a:off x="2159768" y="3009900"/>
            <a:ext cx="324000" cy="419100"/>
          </a:xfrm>
          <a:prstGeom prst="rect">
            <a:avLst/>
          </a:prstGeom>
        </p:spPr>
      </p:pic>
    </p:spTree>
    <p:extLst>
      <p:ext uri="{BB962C8B-B14F-4D97-AF65-F5344CB8AC3E}">
        <p14:creationId xmlns:p14="http://schemas.microsoft.com/office/powerpoint/2010/main" val="53202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剛性マトリックスの導出２</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33</a:t>
            </a:fld>
            <a:endParaRPr lang="ja-JP" altLang="en-US" dirty="0"/>
          </a:p>
        </p:txBody>
      </p:sp>
      <p:sp>
        <p:nvSpPr>
          <p:cNvPr id="6" name="コンテンツ プレースホルダー 5"/>
          <p:cNvSpPr>
            <a:spLocks noGrp="1"/>
          </p:cNvSpPr>
          <p:nvPr>
            <p:ph idx="1"/>
          </p:nvPr>
        </p:nvSpPr>
        <p:spPr>
          <a:xfrm>
            <a:off x="250824" y="643595"/>
            <a:ext cx="8641655" cy="5773737"/>
          </a:xfrm>
        </p:spPr>
        <p:txBody>
          <a:bodyPr/>
          <a:lstStyle/>
          <a:p>
            <a:r>
              <a:rPr lang="ja-JP" altLang="en-US" dirty="0"/>
              <a:t>マトリックス形式で記述：</a:t>
            </a:r>
            <a:endParaRPr lang="en-US" altLang="ja-JP" dirty="0"/>
          </a:p>
          <a:p>
            <a:pPr marL="0" indent="0">
              <a:buNone/>
            </a:pPr>
            <a:endParaRPr lang="en-US" altLang="ja-JP" sz="1800" dirty="0"/>
          </a:p>
          <a:p>
            <a:pPr marL="0" indent="0">
              <a:buNone/>
            </a:pPr>
            <a:r>
              <a:rPr lang="ja-JP" altLang="en-US" sz="1800" dirty="0"/>
              <a:t>ただし</a:t>
            </a:r>
            <a:endParaRPr lang="en-US" altLang="ja-JP" sz="1800"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lang="en-US" altLang="ja-JP" sz="4000" dirty="0"/>
          </a:p>
          <a:p>
            <a:r>
              <a:rPr kumimoji="1" lang="ja-JP" altLang="en-US" dirty="0"/>
              <a:t>剛性マトリックス</a:t>
            </a: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31" y="5373216"/>
            <a:ext cx="8934450" cy="1033463"/>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31" y="1628800"/>
            <a:ext cx="8980661" cy="3331770"/>
          </a:xfrm>
          <a:prstGeom prst="rect">
            <a:avLst/>
          </a:prstGeom>
        </p:spPr>
      </p:pic>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6115" y="1128452"/>
            <a:ext cx="4764881" cy="464344"/>
          </a:xfrm>
          <a:prstGeom prst="rect">
            <a:avLst/>
          </a:prstGeom>
        </p:spPr>
      </p:pic>
    </p:spTree>
    <p:extLst>
      <p:ext uri="{BB962C8B-B14F-4D97-AF65-F5344CB8AC3E}">
        <p14:creationId xmlns:p14="http://schemas.microsoft.com/office/powerpoint/2010/main" val="3592187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メッシュフリー法の特徴</a:t>
            </a:r>
          </a:p>
        </p:txBody>
      </p:sp>
      <p:sp>
        <p:nvSpPr>
          <p:cNvPr id="3" name="コンテンツ プレースホルダー 2"/>
          <p:cNvSpPr>
            <a:spLocks noGrp="1"/>
          </p:cNvSpPr>
          <p:nvPr>
            <p:ph idx="1"/>
          </p:nvPr>
        </p:nvSpPr>
        <p:spPr/>
        <p:txBody>
          <a:bodyPr/>
          <a:lstStyle/>
          <a:p>
            <a:r>
              <a:rPr lang="ja-JP" altLang="en-US" dirty="0"/>
              <a:t>長所</a:t>
            </a:r>
            <a:endParaRPr kumimoji="1" lang="en-US" altLang="ja-JP" dirty="0"/>
          </a:p>
          <a:p>
            <a:pPr lvl="1"/>
            <a:r>
              <a:rPr lang="ja-JP" altLang="en-US" dirty="0"/>
              <a:t>節点の追加・削除が容易</a:t>
            </a:r>
            <a:endParaRPr lang="en-US" altLang="ja-JP" dirty="0"/>
          </a:p>
          <a:p>
            <a:pPr lvl="1"/>
            <a:r>
              <a:rPr lang="ja-JP" altLang="en-US" dirty="0"/>
              <a:t>ロッキングしない</a:t>
            </a:r>
            <a:endParaRPr lang="en-US" altLang="ja-JP" dirty="0"/>
          </a:p>
          <a:p>
            <a:pPr lvl="1"/>
            <a:endParaRPr lang="en-US" altLang="ja-JP" dirty="0"/>
          </a:p>
          <a:p>
            <a:r>
              <a:rPr lang="ja-JP" altLang="en-US" dirty="0"/>
              <a:t>短所</a:t>
            </a:r>
            <a:endParaRPr lang="en-US" altLang="ja-JP" dirty="0"/>
          </a:p>
          <a:p>
            <a:pPr lvl="1"/>
            <a:r>
              <a:rPr lang="ja-JP" altLang="en-US" dirty="0"/>
              <a:t>大歪みでも安定した形状関数の作成は相当面倒</a:t>
            </a:r>
            <a:endParaRPr lang="en-US" altLang="ja-JP" dirty="0"/>
          </a:p>
          <a:p>
            <a:pPr lvl="1"/>
            <a:r>
              <a:rPr lang="en-US" altLang="ja-JP" dirty="0"/>
              <a:t>Divergence-free</a:t>
            </a:r>
            <a:r>
              <a:rPr lang="ja-JP" altLang="en-US" dirty="0"/>
              <a:t>条件を満たす補正計算が相当面倒</a:t>
            </a:r>
            <a:endParaRPr lang="en-US" altLang="ja-JP" dirty="0"/>
          </a:p>
          <a:p>
            <a:pPr lvl="1"/>
            <a:r>
              <a:rPr lang="ja-JP" altLang="en-US" dirty="0"/>
              <a:t>異種材料，凹境界面，接触等の取り扱いが相当面倒</a:t>
            </a:r>
            <a:endParaRPr lang="en-US" altLang="ja-JP" dirty="0"/>
          </a:p>
          <a:p>
            <a:pPr lvl="1"/>
            <a:r>
              <a:rPr lang="ja-JP" altLang="en-US" dirty="0"/>
              <a:t>陰解法＋</a:t>
            </a:r>
            <a:r>
              <a:rPr lang="en-US" altLang="ja-JP" dirty="0"/>
              <a:t>updated </a:t>
            </a:r>
            <a:r>
              <a:rPr lang="en-US" altLang="ja-JP" dirty="0" err="1"/>
              <a:t>Lagrangian</a:t>
            </a:r>
            <a:r>
              <a:rPr lang="ja-JP" altLang="en-US" dirty="0"/>
              <a:t>との相性が悪い</a:t>
            </a:r>
          </a:p>
          <a:p>
            <a:pPr marL="0" indent="0">
              <a:buNone/>
            </a:pPr>
            <a:endParaRPr lang="en-US" altLang="ja-JP" dirty="0"/>
          </a:p>
          <a:p>
            <a:pPr marL="0" indent="0">
              <a:buNone/>
            </a:pPr>
            <a:endParaRPr lang="en-US" altLang="ja-JP" dirty="0"/>
          </a:p>
          <a:p>
            <a:pPr lvl="1"/>
            <a:endParaRPr lang="en-US" altLang="ja-JP" dirty="0"/>
          </a:p>
          <a:p>
            <a:pPr lvl="1"/>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34</a:t>
            </a:fld>
            <a:endParaRPr lang="ja-JP" altLang="en-US" dirty="0"/>
          </a:p>
        </p:txBody>
      </p:sp>
    </p:spTree>
    <p:extLst>
      <p:ext uri="{BB962C8B-B14F-4D97-AF65-F5344CB8AC3E}">
        <p14:creationId xmlns:p14="http://schemas.microsoft.com/office/powerpoint/2010/main" val="389537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静的陽解法の特徴</a:t>
            </a:r>
          </a:p>
        </p:txBody>
      </p:sp>
      <p:sp>
        <p:nvSpPr>
          <p:cNvPr id="3" name="コンテンツ プレースホルダー 2"/>
          <p:cNvSpPr>
            <a:spLocks noGrp="1"/>
          </p:cNvSpPr>
          <p:nvPr>
            <p:ph idx="1"/>
          </p:nvPr>
        </p:nvSpPr>
        <p:spPr/>
        <p:txBody>
          <a:bodyPr/>
          <a:lstStyle/>
          <a:p>
            <a:r>
              <a:rPr lang="ja-JP" altLang="en-US" dirty="0"/>
              <a:t>長所</a:t>
            </a:r>
            <a:endParaRPr lang="en-US" altLang="ja-JP" dirty="0"/>
          </a:p>
          <a:p>
            <a:pPr lvl="1"/>
            <a:r>
              <a:rPr kumimoji="1" lang="ja-JP" altLang="en-US" dirty="0"/>
              <a:t>収束計算が必要ない</a:t>
            </a:r>
            <a:endParaRPr kumimoji="1" lang="en-US" altLang="ja-JP" dirty="0"/>
          </a:p>
          <a:p>
            <a:pPr lvl="1"/>
            <a:r>
              <a:rPr lang="ja-JP" altLang="en-US" dirty="0"/>
              <a:t>解析結果がほぼ必ず</a:t>
            </a:r>
            <a:r>
              <a:rPr kumimoji="1" lang="ja-JP" altLang="en-US" dirty="0"/>
              <a:t>得られる</a:t>
            </a:r>
            <a:endParaRPr kumimoji="1" lang="en-US" altLang="ja-JP" dirty="0"/>
          </a:p>
          <a:p>
            <a:pPr lvl="1"/>
            <a:endParaRPr lang="en-US" altLang="ja-JP" dirty="0"/>
          </a:p>
          <a:p>
            <a:r>
              <a:rPr kumimoji="1" lang="ja-JP" altLang="en-US" dirty="0"/>
              <a:t>短所</a:t>
            </a:r>
            <a:endParaRPr kumimoji="1" lang="en-US" altLang="ja-JP" dirty="0"/>
          </a:p>
          <a:p>
            <a:pPr lvl="1"/>
            <a:r>
              <a:rPr lang="ja-JP" altLang="en-US" dirty="0"/>
              <a:t>残差の蓄積が避けられない</a:t>
            </a:r>
            <a:endParaRPr lang="en-US" altLang="ja-JP" dirty="0"/>
          </a:p>
          <a:p>
            <a:pPr lvl="1"/>
            <a:r>
              <a:rPr lang="en-US" altLang="ja-JP" dirty="0" err="1">
                <a:latin typeface="Symbol" pitchFamily="18" charset="2"/>
              </a:rPr>
              <a:t>D</a:t>
            </a:r>
            <a:r>
              <a:rPr lang="en-US" altLang="ja-JP" dirty="0" err="1"/>
              <a:t>t</a:t>
            </a:r>
            <a:r>
              <a:rPr lang="ja-JP" altLang="en-US" dirty="0"/>
              <a:t>を大きくとれない</a:t>
            </a:r>
            <a:br>
              <a:rPr lang="en-US" altLang="ja-JP" dirty="0"/>
            </a:br>
            <a:r>
              <a:rPr lang="ja-JP" altLang="en-US" dirty="0"/>
              <a:t>特に</a:t>
            </a:r>
            <a:r>
              <a:rPr kumimoji="1" lang="ja-JP" altLang="en-US" dirty="0"/>
              <a:t>塑性問題の場合は</a:t>
            </a:r>
            <a:r>
              <a:rPr kumimoji="1" lang="en-US" altLang="ja-JP" dirty="0"/>
              <a:t>r-min</a:t>
            </a:r>
            <a:r>
              <a:rPr kumimoji="1" lang="ja-JP" altLang="en-US" dirty="0"/>
              <a:t>法の</a:t>
            </a:r>
            <a:r>
              <a:rPr kumimoji="1" lang="en-US" altLang="ja-JP" dirty="0" err="1">
                <a:latin typeface="Symbol" pitchFamily="18" charset="2"/>
              </a:rPr>
              <a:t>D</a:t>
            </a:r>
            <a:r>
              <a:rPr kumimoji="1" lang="en-US" altLang="ja-JP" dirty="0" err="1"/>
              <a:t>t</a:t>
            </a:r>
            <a:r>
              <a:rPr lang="ja-JP" altLang="en-US" dirty="0"/>
              <a:t>を使わなければならない</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35</a:t>
            </a:fld>
            <a:endParaRPr lang="ja-JP" altLang="en-US" dirty="0"/>
          </a:p>
        </p:txBody>
      </p:sp>
    </p:spTree>
    <p:extLst>
      <p:ext uri="{BB962C8B-B14F-4D97-AF65-F5344CB8AC3E}">
        <p14:creationId xmlns:p14="http://schemas.microsoft.com/office/powerpoint/2010/main" val="355153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研究目的</a:t>
            </a:r>
          </a:p>
        </p:txBody>
      </p:sp>
      <p:sp>
        <p:nvSpPr>
          <p:cNvPr id="3" name="コンテンツ プレースホルダー 2"/>
          <p:cNvSpPr>
            <a:spLocks noGrp="1"/>
          </p:cNvSpPr>
          <p:nvPr>
            <p:ph idx="1"/>
          </p:nvPr>
        </p:nvSpPr>
        <p:spPr>
          <a:xfrm>
            <a:off x="1151620" y="623888"/>
            <a:ext cx="7992380" cy="5757862"/>
          </a:xfrm>
        </p:spPr>
        <p:txBody>
          <a:bodyPr/>
          <a:lstStyle/>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sz="2000" dirty="0"/>
          </a:p>
          <a:p>
            <a:pPr marL="0" indent="0">
              <a:buNone/>
            </a:pPr>
            <a:r>
              <a:rPr lang="ja-JP" altLang="en-US" dirty="0"/>
              <a:t>＜本発表の流れ＞</a:t>
            </a:r>
            <a:endParaRPr lang="en-US" altLang="ja-JP" dirty="0"/>
          </a:p>
          <a:p>
            <a:pPr marL="914400" lvl="1" indent="-514350">
              <a:buFont typeface="+mj-lt"/>
              <a:buAutoNum type="arabicPeriod"/>
            </a:pPr>
            <a:r>
              <a:rPr lang="ja-JP" altLang="en-US" dirty="0"/>
              <a:t>増分形釣合方程式の導出</a:t>
            </a:r>
            <a:endParaRPr lang="en-US" altLang="ja-JP" dirty="0"/>
          </a:p>
          <a:p>
            <a:pPr marL="914400" lvl="1" indent="-514350">
              <a:buFont typeface="+mj-lt"/>
              <a:buAutoNum type="arabicPeriod"/>
            </a:pPr>
            <a:r>
              <a:rPr lang="ja-JP" altLang="en-US" dirty="0"/>
              <a:t>増分形釣合方程式に基づく</a:t>
            </a:r>
            <a:br>
              <a:rPr lang="en-US" altLang="ja-JP" dirty="0"/>
            </a:br>
            <a:r>
              <a:rPr lang="ja-JP" altLang="en-US" dirty="0"/>
              <a:t>リゾーニング付き大変形</a:t>
            </a:r>
            <a:r>
              <a:rPr lang="en-US" altLang="ja-JP" dirty="0"/>
              <a:t>FEM</a:t>
            </a:r>
            <a:r>
              <a:rPr lang="ja-JP" altLang="en-US" dirty="0"/>
              <a:t>の定式化</a:t>
            </a:r>
            <a:endParaRPr lang="en-US" altLang="ja-JP" dirty="0"/>
          </a:p>
          <a:p>
            <a:pPr marL="914400" lvl="1" indent="-514350">
              <a:buFont typeface="+mj-lt"/>
              <a:buAutoNum type="arabicPeriod"/>
            </a:pPr>
            <a:r>
              <a:rPr lang="ja-JP" altLang="en-US" dirty="0"/>
              <a:t>解析例</a:t>
            </a:r>
            <a:endParaRPr lang="en-US" altLang="ja-JP" dirty="0"/>
          </a:p>
          <a:p>
            <a:pPr marL="0" indent="0">
              <a:buNone/>
            </a:pPr>
            <a:endParaRPr kumimoji="1" lang="en-US" altLang="ja-JP" dirty="0"/>
          </a:p>
          <a:p>
            <a:pPr marL="0" indent="0">
              <a:buNone/>
            </a:pPr>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p:sp>
        <p:nvSpPr>
          <p:cNvPr id="5" name="角丸四角形 4"/>
          <p:cNvSpPr/>
          <p:nvPr/>
        </p:nvSpPr>
        <p:spPr>
          <a:xfrm>
            <a:off x="1151620" y="692696"/>
            <a:ext cx="6885765" cy="2988332"/>
          </a:xfrm>
          <a:prstGeom prst="roundRect">
            <a:avLst/>
          </a:prstGeom>
          <a:noFill/>
          <a:ln w="4762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rgbClr val="008000"/>
                </a:solidFill>
              </a:rPr>
              <a:t>増分形釣合方程式</a:t>
            </a:r>
            <a:r>
              <a:rPr lang="ja-JP" altLang="en-US" sz="3200" dirty="0">
                <a:solidFill>
                  <a:schemeClr val="tx1"/>
                </a:solidFill>
              </a:rPr>
              <a:t>に基づく</a:t>
            </a:r>
            <a:endParaRPr lang="en-US" altLang="ja-JP" sz="3200" dirty="0">
              <a:solidFill>
                <a:schemeClr val="tx1"/>
              </a:solidFill>
            </a:endParaRPr>
          </a:p>
          <a:p>
            <a:pPr algn="ctr"/>
            <a:r>
              <a:rPr lang="ja-JP" altLang="en-US" sz="3200" dirty="0">
                <a:solidFill>
                  <a:schemeClr val="tx1"/>
                </a:solidFill>
              </a:rPr>
              <a:t>大変形</a:t>
            </a:r>
            <a:r>
              <a:rPr lang="en-US" altLang="ja-JP" sz="3200" dirty="0">
                <a:solidFill>
                  <a:schemeClr val="tx1"/>
                </a:solidFill>
              </a:rPr>
              <a:t>FEM</a:t>
            </a:r>
            <a:r>
              <a:rPr lang="ja-JP" altLang="en-US" sz="3200" dirty="0">
                <a:solidFill>
                  <a:schemeClr val="tx1"/>
                </a:solidFill>
              </a:rPr>
              <a:t>の定式化を示し，</a:t>
            </a:r>
            <a:endParaRPr lang="en-US" altLang="ja-JP" sz="3200" dirty="0">
              <a:solidFill>
                <a:schemeClr val="tx1"/>
              </a:solidFill>
            </a:endParaRPr>
          </a:p>
          <a:p>
            <a:pPr algn="ctr"/>
            <a:r>
              <a:rPr lang="ja-JP" altLang="en-US" sz="3200" dirty="0">
                <a:solidFill>
                  <a:schemeClr val="tx1"/>
                </a:solidFill>
              </a:rPr>
              <a:t>その定式化で</a:t>
            </a:r>
            <a:r>
              <a:rPr lang="ja-JP" altLang="en-US" sz="3200" dirty="0">
                <a:solidFill>
                  <a:srgbClr val="0000CC"/>
                </a:solidFill>
              </a:rPr>
              <a:t>手軽で安定な</a:t>
            </a:r>
            <a:br>
              <a:rPr lang="en-US" altLang="ja-JP" sz="3200" dirty="0">
                <a:solidFill>
                  <a:srgbClr val="0000CC"/>
                </a:solidFill>
              </a:rPr>
            </a:br>
            <a:r>
              <a:rPr lang="ja-JP" altLang="en-US" sz="3200" dirty="0">
                <a:solidFill>
                  <a:srgbClr val="FF0000"/>
                </a:solidFill>
              </a:rPr>
              <a:t>リゾーニング付き</a:t>
            </a:r>
            <a:r>
              <a:rPr lang="en-US" altLang="ja-JP" sz="3200" dirty="0">
                <a:solidFill>
                  <a:srgbClr val="FF0000"/>
                </a:solidFill>
              </a:rPr>
              <a:t>FEM</a:t>
            </a:r>
            <a:r>
              <a:rPr lang="ja-JP" altLang="en-US" sz="3200" dirty="0">
                <a:solidFill>
                  <a:srgbClr val="FF0000"/>
                </a:solidFill>
              </a:rPr>
              <a:t>解析</a:t>
            </a:r>
            <a:r>
              <a:rPr lang="ja-JP" altLang="en-US" sz="3200" dirty="0">
                <a:solidFill>
                  <a:schemeClr val="tx1"/>
                </a:solidFill>
              </a:rPr>
              <a:t>が</a:t>
            </a:r>
            <a:br>
              <a:rPr lang="en-US" altLang="ja-JP" sz="3200" dirty="0">
                <a:solidFill>
                  <a:schemeClr val="tx1"/>
                </a:solidFill>
              </a:rPr>
            </a:br>
            <a:r>
              <a:rPr lang="ja-JP" altLang="en-US" sz="3200" dirty="0">
                <a:solidFill>
                  <a:schemeClr val="tx1"/>
                </a:solidFill>
              </a:rPr>
              <a:t>行えることを示す．</a:t>
            </a:r>
            <a:endParaRPr lang="en-US" altLang="ja-JP" sz="3200" dirty="0">
              <a:solidFill>
                <a:schemeClr val="tx1"/>
              </a:solidFill>
            </a:endParaRPr>
          </a:p>
        </p:txBody>
      </p:sp>
    </p:spTree>
    <p:extLst>
      <p:ext uri="{BB962C8B-B14F-4D97-AF65-F5344CB8AC3E}">
        <p14:creationId xmlns:p14="http://schemas.microsoft.com/office/powerpoint/2010/main" val="3542306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pPr marL="0" indent="0" algn="ctr">
              <a:buNone/>
            </a:pPr>
            <a:endParaRPr lang="en-US" altLang="ja-JP" dirty="0"/>
          </a:p>
          <a:p>
            <a:pPr marL="0" indent="0" algn="ctr">
              <a:buNone/>
            </a:pPr>
            <a:endParaRPr lang="en-US" altLang="ja-JP" dirty="0"/>
          </a:p>
          <a:p>
            <a:pPr marL="0" indent="0" algn="ctr">
              <a:buNone/>
            </a:pPr>
            <a:endParaRPr lang="en-US" altLang="ja-JP" dirty="0"/>
          </a:p>
          <a:p>
            <a:pPr marL="0" indent="0" algn="ctr">
              <a:buNone/>
            </a:pPr>
            <a:endParaRPr lang="en-US" altLang="ja-JP" dirty="0"/>
          </a:p>
          <a:p>
            <a:pPr marL="0" indent="0" algn="ctr">
              <a:buNone/>
            </a:pPr>
            <a:r>
              <a:rPr lang="ja-JP" altLang="en-US" sz="4000" dirty="0"/>
              <a:t>増分形釣合方程式の導出</a:t>
            </a: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spTree>
    <p:extLst>
      <p:ext uri="{BB962C8B-B14F-4D97-AF65-F5344CB8AC3E}">
        <p14:creationId xmlns:p14="http://schemas.microsoft.com/office/powerpoint/2010/main" val="1918565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速度形仮想仕事式</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6</a:t>
            </a:fld>
            <a:endParaRPr lang="ja-JP" altLang="en-US" dirty="0"/>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8" y="3020034"/>
            <a:ext cx="8640452" cy="2461194"/>
          </a:xfrm>
          <a:prstGeom prst="rect">
            <a:avLst/>
          </a:prstGeom>
        </p:spPr>
      </p:pic>
      <p:sp>
        <p:nvSpPr>
          <p:cNvPr id="8" name="コンテンツ プレースホルダー 4"/>
          <p:cNvSpPr txBox="1">
            <a:spLocks/>
          </p:cNvSpPr>
          <p:nvPr/>
        </p:nvSpPr>
        <p:spPr bwMode="auto">
          <a:xfrm>
            <a:off x="108396" y="5838952"/>
            <a:ext cx="8928100" cy="3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n"/>
              <a:defRPr kumimoji="1" sz="3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Wingdings" pitchFamily="2" charset="2"/>
              <a:buChar char="l"/>
              <a:defRPr kumimoji="1" sz="2800">
                <a:solidFill>
                  <a:schemeClr val="tx1"/>
                </a:solidFill>
                <a:latin typeface="Arial" charset="0"/>
                <a:ea typeface="+mn-ea"/>
              </a:defRPr>
            </a:lvl2pPr>
            <a:lvl3pPr marL="1143000" indent="-228600" algn="l" rtl="0" eaLnBrk="0" fontAlgn="base" hangingPunct="0">
              <a:spcBef>
                <a:spcPct val="20000"/>
              </a:spcBef>
              <a:spcAft>
                <a:spcPct val="0"/>
              </a:spcAft>
              <a:buSzPct val="80000"/>
              <a:buFont typeface="Wingdings" pitchFamily="2" charset="2"/>
              <a:buChar char="u"/>
              <a:defRPr kumimoji="1" sz="2400">
                <a:solidFill>
                  <a:schemeClr val="tx1"/>
                </a:solidFill>
                <a:latin typeface="Arial" charset="0"/>
                <a:ea typeface="+mn-ea"/>
              </a:defRPr>
            </a:lvl3pPr>
            <a:lvl4pPr marL="1600200" indent="-228600" algn="l" rtl="0" eaLnBrk="0" fontAlgn="base" hangingPunct="0">
              <a:spcBef>
                <a:spcPct val="20000"/>
              </a:spcBef>
              <a:spcAft>
                <a:spcPct val="0"/>
              </a:spcAft>
              <a:buFont typeface="Wingdings" pitchFamily="2" charset="2"/>
              <a:buChar char="p"/>
              <a:defRPr kumimoji="1" sz="2000">
                <a:solidFill>
                  <a:schemeClr val="tx1"/>
                </a:solidFill>
                <a:latin typeface="Arial" charset="0"/>
                <a:ea typeface="+mn-ea"/>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buFont typeface="Wingdings" pitchFamily="2" charset="2"/>
              <a:buNone/>
            </a:pPr>
            <a:r>
              <a:rPr lang="ja-JP" altLang="en-US" sz="2400" dirty="0"/>
              <a:t>（出典：久田・野口，「非線形有限要素法の基礎と応用」，丸善）</a:t>
            </a:r>
          </a:p>
        </p:txBody>
      </p:sp>
      <p:pic>
        <p:nvPicPr>
          <p:cNvPr id="10" name="コンテンツ プレースホルダー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51520" y="656692"/>
            <a:ext cx="8640960" cy="2144988"/>
          </a:xfrm>
          <a:solidFill>
            <a:schemeClr val="accent1"/>
          </a:solidFill>
        </p:spPr>
      </p:pic>
    </p:spTree>
    <p:extLst>
      <p:ext uri="{BB962C8B-B14F-4D97-AF65-F5344CB8AC3E}">
        <p14:creationId xmlns:p14="http://schemas.microsoft.com/office/powerpoint/2010/main" val="301192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線形化と離散化</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8" y="4448700"/>
            <a:ext cx="8640452" cy="1968632"/>
          </a:xfrm>
          <a:prstGeom prst="rect">
            <a:avLst/>
          </a:prstGeom>
          <a:solidFill>
            <a:srgbClr val="92D050"/>
          </a:solidFill>
        </p:spPr>
      </p:pic>
      <p:sp>
        <p:nvSpPr>
          <p:cNvPr id="6" name="下矢印 5"/>
          <p:cNvSpPr/>
          <p:nvPr/>
        </p:nvSpPr>
        <p:spPr>
          <a:xfrm>
            <a:off x="71500" y="2852936"/>
            <a:ext cx="648072" cy="144016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2208" y="2924944"/>
            <a:ext cx="7200292" cy="390389"/>
          </a:xfrm>
          <a:prstGeom prst="rect">
            <a:avLst/>
          </a:prstGeom>
        </p:spPr>
      </p:pic>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5630" y="3527006"/>
            <a:ext cx="5134642" cy="334042"/>
          </a:xfrm>
          <a:prstGeom prst="rect">
            <a:avLst/>
          </a:prstGeom>
        </p:spPr>
      </p:pic>
      <p:sp>
        <p:nvSpPr>
          <p:cNvPr id="15" name="テキスト ボックス 14"/>
          <p:cNvSpPr txBox="1"/>
          <p:nvPr/>
        </p:nvSpPr>
        <p:spPr>
          <a:xfrm>
            <a:off x="740285" y="4047005"/>
            <a:ext cx="3768660" cy="276999"/>
          </a:xfrm>
          <a:prstGeom prst="rect">
            <a:avLst/>
          </a:prstGeom>
          <a:noFill/>
          <a:ln>
            <a:solidFill>
              <a:schemeClr val="tx1"/>
            </a:solidFill>
          </a:ln>
        </p:spPr>
        <p:txBody>
          <a:bodyPr wrap="none" lIns="0" tIns="0" rIns="0" bIns="0" rtlCol="0">
            <a:spAutoFit/>
          </a:bodyPr>
          <a:lstStyle/>
          <a:p>
            <a:r>
              <a:rPr lang="ja-JP" altLang="en-US" dirty="0"/>
              <a:t>一貫して後退差分を用いる</a:t>
            </a:r>
            <a:r>
              <a:rPr lang="ja-JP" altLang="en-US" dirty="0">
                <a:solidFill>
                  <a:srgbClr val="FF0000"/>
                </a:solidFill>
              </a:rPr>
              <a:t>静的</a:t>
            </a:r>
            <a:r>
              <a:rPr lang="ja-JP" altLang="en-US" b="1" u="sng" dirty="0">
                <a:solidFill>
                  <a:srgbClr val="FF0000"/>
                </a:solidFill>
                <a:effectLst>
                  <a:outerShdw blurRad="38100" dist="38100" dir="2700000" algn="tl">
                    <a:srgbClr val="000000">
                      <a:alpha val="43137"/>
                    </a:srgbClr>
                  </a:outerShdw>
                </a:effectLst>
              </a:rPr>
              <a:t>陰</a:t>
            </a:r>
            <a:r>
              <a:rPr lang="ja-JP" altLang="en-US" dirty="0">
                <a:solidFill>
                  <a:srgbClr val="FF0000"/>
                </a:solidFill>
              </a:rPr>
              <a:t>解法</a:t>
            </a:r>
            <a:endParaRPr kumimoji="1" lang="ja-JP" altLang="en-US" dirty="0">
              <a:solidFill>
                <a:srgbClr val="FF0000"/>
              </a:solidFill>
            </a:endParaRPr>
          </a:p>
        </p:txBody>
      </p:sp>
      <p:sp>
        <p:nvSpPr>
          <p:cNvPr id="17" name="テキスト ボックス 16"/>
          <p:cNvSpPr txBox="1"/>
          <p:nvPr/>
        </p:nvSpPr>
        <p:spPr>
          <a:xfrm>
            <a:off x="740285" y="2816932"/>
            <a:ext cx="923331" cy="553998"/>
          </a:xfrm>
          <a:prstGeom prst="rect">
            <a:avLst/>
          </a:prstGeom>
          <a:noFill/>
          <a:ln>
            <a:solidFill>
              <a:schemeClr val="tx1"/>
            </a:solidFill>
          </a:ln>
        </p:spPr>
        <p:txBody>
          <a:bodyPr wrap="none" lIns="0" tIns="0" rIns="0" bIns="0" rtlCol="0">
            <a:spAutoFit/>
          </a:bodyPr>
          <a:lstStyle/>
          <a:p>
            <a:pPr algn="ctr"/>
            <a:r>
              <a:rPr lang="ja-JP" altLang="en-US" dirty="0"/>
              <a:t>時間微分</a:t>
            </a:r>
            <a:endParaRPr lang="en-US" altLang="ja-JP" dirty="0"/>
          </a:p>
          <a:p>
            <a:pPr algn="ctr"/>
            <a:r>
              <a:rPr lang="ja-JP" altLang="en-US" dirty="0">
                <a:solidFill>
                  <a:srgbClr val="FF0000"/>
                </a:solidFill>
              </a:rPr>
              <a:t>線形化</a:t>
            </a:r>
            <a:endParaRPr kumimoji="1" lang="ja-JP" altLang="en-US" dirty="0">
              <a:solidFill>
                <a:srgbClr val="FF0000"/>
              </a:solidFill>
            </a:endParaRPr>
          </a:p>
        </p:txBody>
      </p:sp>
      <p:sp>
        <p:nvSpPr>
          <p:cNvPr id="18" name="テキスト ボックス 17"/>
          <p:cNvSpPr txBox="1"/>
          <p:nvPr/>
        </p:nvSpPr>
        <p:spPr>
          <a:xfrm>
            <a:off x="743490" y="3429000"/>
            <a:ext cx="931913" cy="553998"/>
          </a:xfrm>
          <a:prstGeom prst="rect">
            <a:avLst/>
          </a:prstGeom>
          <a:noFill/>
          <a:ln>
            <a:solidFill>
              <a:schemeClr val="tx1"/>
            </a:solidFill>
          </a:ln>
        </p:spPr>
        <p:txBody>
          <a:bodyPr wrap="none" lIns="36000" tIns="0" rIns="36000" bIns="0" rtlCol="0">
            <a:spAutoFit/>
          </a:bodyPr>
          <a:lstStyle/>
          <a:p>
            <a:pPr algn="ctr"/>
            <a:r>
              <a:rPr lang="en-US" altLang="ja-JP" dirty="0" err="1"/>
              <a:t>Galerkin</a:t>
            </a:r>
            <a:endParaRPr lang="en-US" altLang="ja-JP" dirty="0"/>
          </a:p>
          <a:p>
            <a:pPr algn="ctr"/>
            <a:r>
              <a:rPr lang="ja-JP" altLang="en-US" dirty="0">
                <a:solidFill>
                  <a:srgbClr val="FF0000"/>
                </a:solidFill>
              </a:rPr>
              <a:t>離散化</a:t>
            </a:r>
            <a:endParaRPr kumimoji="1" lang="ja-JP" altLang="en-US" dirty="0">
              <a:solidFill>
                <a:srgbClr val="FF0000"/>
              </a:solidFill>
            </a:endParaRPr>
          </a:p>
        </p:txBody>
      </p:sp>
      <p:pic>
        <p:nvPicPr>
          <p:cNvPr id="20" name="コンテンツ プレースホルダー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51520" y="656692"/>
            <a:ext cx="8640960" cy="21449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6277834" y="4448700"/>
            <a:ext cx="2618024" cy="400110"/>
          </a:xfrm>
          <a:prstGeom prst="rect">
            <a:avLst/>
          </a:prstGeom>
          <a:noFill/>
        </p:spPr>
        <p:txBody>
          <a:bodyPr wrap="none" rtlCol="0">
            <a:spAutoFit/>
          </a:bodyPr>
          <a:lstStyle/>
          <a:p>
            <a:r>
              <a:rPr kumimoji="1" lang="ja-JP" altLang="en-US" sz="2000" dirty="0"/>
              <a:t>□</a:t>
            </a:r>
            <a:r>
              <a:rPr kumimoji="1" lang="ja-JP" altLang="en-US" sz="2000" baseline="30000" dirty="0"/>
              <a:t>＋</a:t>
            </a:r>
            <a:r>
              <a:rPr kumimoji="1" lang="ja-JP" altLang="en-US" sz="2000" dirty="0"/>
              <a:t>は試行変数を表す</a:t>
            </a:r>
          </a:p>
        </p:txBody>
      </p:sp>
    </p:spTree>
    <p:extLst>
      <p:ext uri="{BB962C8B-B14F-4D97-AF65-F5344CB8AC3E}">
        <p14:creationId xmlns:p14="http://schemas.microsoft.com/office/powerpoint/2010/main" val="1572271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増分形釣合方程式</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8</a:t>
            </a:fld>
            <a:endParaRPr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8" y="656692"/>
            <a:ext cx="8640452" cy="1968632"/>
          </a:xfrm>
          <a:prstGeom prst="rect">
            <a:avLst/>
          </a:prstGeom>
          <a:solidFill>
            <a:srgbClr val="92D050"/>
          </a:solidFill>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3429000"/>
            <a:ext cx="4144518" cy="432054"/>
          </a:xfrm>
          <a:prstGeom prst="rect">
            <a:avLst/>
          </a:prstGeom>
          <a:solidFill>
            <a:srgbClr val="92D050"/>
          </a:solidFill>
          <a:ln w="25400">
            <a:noFill/>
          </a:ln>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l="3" r="7"/>
          <a:stretch/>
        </p:blipFill>
        <p:spPr>
          <a:xfrm>
            <a:off x="774086" y="4693894"/>
            <a:ext cx="7596000" cy="427294"/>
          </a:xfrm>
          <a:prstGeom prst="rect">
            <a:avLst/>
          </a:prstGeom>
          <a:solidFill>
            <a:srgbClr val="92D050"/>
          </a:solidFill>
          <a:ln w="38100">
            <a:solidFill>
              <a:srgbClr val="FF0000"/>
            </a:solidFill>
          </a:ln>
        </p:spPr>
      </p:pic>
      <mc:AlternateContent xmlns:mc="http://schemas.openxmlformats.org/markup-compatibility/2006" xmlns:a14="http://schemas.microsoft.com/office/drawing/2010/main">
        <mc:Choice Requires="a14">
          <p:sp>
            <p:nvSpPr>
              <p:cNvPr id="8" name="テキスト ボックス 7"/>
              <p:cNvSpPr txBox="1"/>
              <p:nvPr/>
            </p:nvSpPr>
            <p:spPr>
              <a:xfrm>
                <a:off x="4752020" y="2789844"/>
                <a:ext cx="4081245" cy="450060"/>
              </a:xfrm>
              <a:prstGeom prst="rect">
                <a:avLst/>
              </a:prstGeom>
              <a:noFill/>
            </p:spPr>
            <p:txBody>
              <a:bodyPr wrap="none" rtlCol="0">
                <a:spAutoFit/>
              </a:bodyPr>
              <a:lstStyle/>
              <a:p>
                <a:r>
                  <a:rPr lang="ja-JP" altLang="en-US" sz="2000" dirty="0"/>
                  <a:t>左辺を</a:t>
                </a:r>
                <a14:m>
                  <m:oMath xmlns:m="http://schemas.openxmlformats.org/officeDocument/2006/math">
                    <m:r>
                      <a:rPr lang="en-US" altLang="ja-JP" sz="2000" b="0" i="0" smtClean="0">
                        <a:latin typeface="Cambria Math"/>
                      </a:rPr>
                      <m:t>{</m:t>
                    </m:r>
                    <m:r>
                      <a:rPr lang="ja-JP" altLang="en-US" sz="2000" b="0" i="1" smtClean="0">
                        <a:latin typeface="Cambria Math"/>
                      </a:rPr>
                      <m:t>∆</m:t>
                    </m:r>
                    <m:sSup>
                      <m:sSupPr>
                        <m:ctrlPr>
                          <a:rPr lang="en-US" altLang="ja-JP" sz="2000" b="0" i="1" smtClean="0">
                            <a:latin typeface="Cambria Math" panose="02040503050406030204" pitchFamily="18" charset="0"/>
                          </a:rPr>
                        </m:ctrlPr>
                      </m:sSupPr>
                      <m:e>
                        <m:r>
                          <a:rPr lang="en-US" altLang="ja-JP" sz="2000" b="0" i="1" smtClean="0">
                            <a:latin typeface="Cambria Math"/>
                          </a:rPr>
                          <m:t>𝑓</m:t>
                        </m:r>
                      </m:e>
                      <m:sup>
                        <m:r>
                          <m:rPr>
                            <m:nor/>
                          </m:rPr>
                          <a:rPr lang="en-US" altLang="ja-JP" sz="2000" b="0" i="0" smtClean="0">
                            <a:latin typeface="Cambria Math"/>
                          </a:rPr>
                          <m:t>int</m:t>
                        </m:r>
                      </m:sup>
                    </m:sSup>
                    <m:r>
                      <a:rPr lang="en-US" altLang="ja-JP" sz="2000" b="0" i="0" smtClean="0">
                        <a:latin typeface="Cambria Math"/>
                      </a:rPr>
                      <m:t>}</m:t>
                    </m:r>
                  </m:oMath>
                </a14:m>
                <a:r>
                  <a:rPr kumimoji="1" lang="ja-JP" altLang="en-US" sz="2000" dirty="0"/>
                  <a:t>，右辺を</a:t>
                </a:r>
                <a14:m>
                  <m:oMath xmlns:m="http://schemas.openxmlformats.org/officeDocument/2006/math">
                    <m:r>
                      <a:rPr lang="en-US" altLang="ja-JP" sz="2000">
                        <a:latin typeface="Cambria Math"/>
                      </a:rPr>
                      <m:t>{</m:t>
                    </m:r>
                    <m:r>
                      <a:rPr lang="ja-JP" altLang="en-US" sz="2000" i="1">
                        <a:latin typeface="Cambria Math"/>
                      </a:rPr>
                      <m:t>∆</m:t>
                    </m:r>
                    <m:sSup>
                      <m:sSupPr>
                        <m:ctrlPr>
                          <a:rPr lang="en-US" altLang="ja-JP" sz="2000" i="1">
                            <a:latin typeface="Cambria Math" panose="02040503050406030204" pitchFamily="18" charset="0"/>
                          </a:rPr>
                        </m:ctrlPr>
                      </m:sSupPr>
                      <m:e>
                        <m:r>
                          <a:rPr lang="en-US" altLang="ja-JP" sz="2000" i="1">
                            <a:latin typeface="Cambria Math"/>
                          </a:rPr>
                          <m:t>𝑓</m:t>
                        </m:r>
                      </m:e>
                      <m:sup>
                        <m:r>
                          <m:rPr>
                            <m:nor/>
                          </m:rPr>
                          <a:rPr lang="en-US" altLang="ja-JP" sz="2000" b="0" i="0" smtClean="0">
                            <a:latin typeface="Cambria Math"/>
                          </a:rPr>
                          <m:t>ext</m:t>
                        </m:r>
                      </m:sup>
                    </m:sSup>
                    <m:r>
                      <a:rPr lang="en-US" altLang="ja-JP" sz="2000">
                        <a:latin typeface="Cambria Math"/>
                      </a:rPr>
                      <m:t>}</m:t>
                    </m:r>
                  </m:oMath>
                </a14:m>
                <a:r>
                  <a:rPr kumimoji="1" lang="ja-JP" altLang="en-US" sz="2000" dirty="0"/>
                  <a:t>とおく</a:t>
                </a: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4752020" y="2789844"/>
                <a:ext cx="4081245" cy="450060"/>
              </a:xfrm>
              <a:prstGeom prst="rect">
                <a:avLst/>
              </a:prstGeom>
              <a:blipFill rotWithShape="1">
                <a:blip r:embed="rId6"/>
                <a:stretch>
                  <a:fillRect l="-1644" r="-1046" b="-21918"/>
                </a:stretch>
              </a:blipFill>
            </p:spPr>
            <p:txBody>
              <a:bodyPr/>
              <a:lstStyle/>
              <a:p>
                <a:r>
                  <a:rPr lang="ja-JP" altLang="en-US">
                    <a:noFill/>
                  </a:rPr>
                  <a:t> </a:t>
                </a:r>
              </a:p>
            </p:txBody>
          </p:sp>
        </mc:Fallback>
      </mc:AlternateContent>
      <p:sp>
        <p:nvSpPr>
          <p:cNvPr id="9" name="下矢印 8"/>
          <p:cNvSpPr/>
          <p:nvPr/>
        </p:nvSpPr>
        <p:spPr>
          <a:xfrm>
            <a:off x="4391980" y="2708920"/>
            <a:ext cx="342292"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下矢印 15"/>
          <p:cNvSpPr/>
          <p:nvPr/>
        </p:nvSpPr>
        <p:spPr>
          <a:xfrm>
            <a:off x="4391980" y="3933056"/>
            <a:ext cx="342292"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752020" y="4041068"/>
            <a:ext cx="2199641" cy="400110"/>
          </a:xfrm>
          <a:prstGeom prst="rect">
            <a:avLst/>
          </a:prstGeom>
          <a:noFill/>
        </p:spPr>
        <p:txBody>
          <a:bodyPr wrap="none" rtlCol="0">
            <a:spAutoFit/>
          </a:bodyPr>
          <a:lstStyle/>
          <a:p>
            <a:r>
              <a:rPr lang="ja-JP" altLang="en-US" sz="2000" dirty="0"/>
              <a:t>残差の蓄積を回避</a:t>
            </a:r>
            <a:endParaRPr kumimoji="1" lang="ja-JP" altLang="en-US" sz="2000" dirty="0"/>
          </a:p>
        </p:txBody>
      </p:sp>
      <p:sp>
        <p:nvSpPr>
          <p:cNvPr id="12" name="テキスト ボックス 11"/>
          <p:cNvSpPr txBox="1"/>
          <p:nvPr/>
        </p:nvSpPr>
        <p:spPr>
          <a:xfrm>
            <a:off x="2776344" y="5193196"/>
            <a:ext cx="3595856" cy="461665"/>
          </a:xfrm>
          <a:prstGeom prst="rect">
            <a:avLst/>
          </a:prstGeom>
          <a:noFill/>
        </p:spPr>
        <p:txBody>
          <a:bodyPr wrap="none" rtlCol="0">
            <a:spAutoFit/>
          </a:bodyPr>
          <a:lstStyle/>
          <a:p>
            <a:r>
              <a:rPr kumimoji="1" lang="ja-JP" altLang="en-US" sz="2400" dirty="0">
                <a:solidFill>
                  <a:srgbClr val="FF0000"/>
                </a:solidFill>
              </a:rPr>
              <a:t>解くべき釣合方程式はコレ</a:t>
            </a:r>
          </a:p>
        </p:txBody>
      </p:sp>
    </p:spTree>
    <p:extLst>
      <p:ext uri="{BB962C8B-B14F-4D97-AF65-F5344CB8AC3E}">
        <p14:creationId xmlns:p14="http://schemas.microsoft.com/office/powerpoint/2010/main" val="2681193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pPr marL="0" indent="0" algn="ctr">
              <a:buNone/>
            </a:pPr>
            <a:endParaRPr lang="en-US" altLang="ja-JP" dirty="0"/>
          </a:p>
          <a:p>
            <a:pPr marL="0" indent="0" algn="ctr">
              <a:buNone/>
            </a:pPr>
            <a:endParaRPr lang="en-US" altLang="ja-JP" dirty="0"/>
          </a:p>
          <a:p>
            <a:pPr marL="0" indent="0" algn="ctr">
              <a:buNone/>
            </a:pPr>
            <a:endParaRPr lang="en-US" altLang="ja-JP" dirty="0"/>
          </a:p>
          <a:p>
            <a:pPr marL="0" indent="0" algn="ctr">
              <a:buNone/>
            </a:pPr>
            <a:r>
              <a:rPr lang="ja-JP" altLang="en-US" sz="4000" dirty="0"/>
              <a:t>増分形釣合方程式に基づく</a:t>
            </a:r>
            <a:br>
              <a:rPr lang="ja-JP" altLang="en-US" sz="4000" dirty="0"/>
            </a:br>
            <a:r>
              <a:rPr lang="ja-JP" altLang="en-US" sz="4000" dirty="0"/>
              <a:t>リゾーニング付き大変形</a:t>
            </a:r>
            <a:r>
              <a:rPr lang="en-US" altLang="ja-JP" sz="4000" dirty="0"/>
              <a:t>FEM</a:t>
            </a:r>
            <a:r>
              <a:rPr lang="ja-JP" altLang="en-US" sz="4000" dirty="0"/>
              <a:t>の定式化</a:t>
            </a: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p:spTree>
    <p:extLst>
      <p:ext uri="{BB962C8B-B14F-4D97-AF65-F5344CB8AC3E}">
        <p14:creationId xmlns:p14="http://schemas.microsoft.com/office/powerpoint/2010/main" val="4906010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E915245F-16F0-4E63-98FF-8E731F11DFEA"/>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0\uFFFD\u0016\uFFFD{EE42B3B6-3D5D-4190-BC94-BBF25F07017C}&quot;,&quot;Z:\\_yuki\\public_html\\slid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0"/>
  <p:tag name="ISPRING_SCORM_PASSING_SCORE" val="100.000000"/>
  <p:tag name="ISPRING_PRESENTATION_TITLE" val="jsces2012-rezoning-slide"/>
  <p:tag name="ISPRING_FIRST_PUBLISH" val="1"/>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MS PGothic"/>
        <a:ea typeface="MS PGothic"/>
        <a:cs typeface=""/>
      </a:majorFont>
      <a:minorFont>
        <a:latin typeface="MS PGothic"/>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24686</TotalTime>
  <Words>1753</Words>
  <Application>Microsoft Office PowerPoint</Application>
  <PresentationFormat>画面に合わせる (4:3)</PresentationFormat>
  <Paragraphs>380</Paragraphs>
  <Slides>35</Slides>
  <Notes>35</Notes>
  <HiddenSlides>0</HiddenSlides>
  <MMClips>2</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35</vt:i4>
      </vt:variant>
    </vt:vector>
  </HeadingPairs>
  <TitlesOfParts>
    <vt:vector size="42" baseType="lpstr">
      <vt:lpstr>MS PGothic</vt:lpstr>
      <vt:lpstr>Arial</vt:lpstr>
      <vt:lpstr>Calibri</vt:lpstr>
      <vt:lpstr>Cambria Math</vt:lpstr>
      <vt:lpstr>Symbol</vt:lpstr>
      <vt:lpstr>Wingdings</vt:lpstr>
      <vt:lpstr>デザインの設定</vt:lpstr>
      <vt:lpstr>増分形釣合方程式に基づく Rezoning付き有限要素法による 静的陰解法大変形解析</vt:lpstr>
      <vt:lpstr>研究背景　その１</vt:lpstr>
      <vt:lpstr>研究背景　その２</vt:lpstr>
      <vt:lpstr>研究目的</vt:lpstr>
      <vt:lpstr>PowerPoint プレゼンテーション</vt:lpstr>
      <vt:lpstr>速度形仮想仕事式</vt:lpstr>
      <vt:lpstr>線形化と離散化</vt:lpstr>
      <vt:lpstr>増分形釣合方程式</vt:lpstr>
      <vt:lpstr>PowerPoint プレゼンテーション</vt:lpstr>
      <vt:lpstr>通常のリゾーニング付きFEM</vt:lpstr>
      <vt:lpstr>提案するリゾーニング付きFEM</vt:lpstr>
      <vt:lpstr>増分形釣合方程式の利点</vt:lpstr>
      <vt:lpstr>提案手法のフローチャート</vt:lpstr>
      <vt:lpstr>提案手法のリゾーニング処理</vt:lpstr>
      <vt:lpstr>PowerPoint プレゼンテーション</vt:lpstr>
      <vt:lpstr>解析例：弾性体せん断大変形</vt:lpstr>
      <vt:lpstr>解析例：弾性体せん断大変形</vt:lpstr>
      <vt:lpstr>解析例：弾性体せん断大変形</vt:lpstr>
      <vt:lpstr>解析例：弾性体せん断大変形</vt:lpstr>
      <vt:lpstr>解析例：超弾性体引張大変形</vt:lpstr>
      <vt:lpstr>解析例：超弾性体引張大変形</vt:lpstr>
      <vt:lpstr>解析例：超弾性体引張大変形</vt:lpstr>
      <vt:lpstr>解析例：超弾性体引張大変形</vt:lpstr>
      <vt:lpstr>解析例：超弾性体引張大変形</vt:lpstr>
      <vt:lpstr>解析例：超弾性体引張大変形</vt:lpstr>
      <vt:lpstr>解析例：超弾性体引張大変形</vt:lpstr>
      <vt:lpstr>まとめ／今後の予定</vt:lpstr>
      <vt:lpstr>PowerPoint プレゼンテーション</vt:lpstr>
      <vt:lpstr>通常の釣合方程式との比較</vt:lpstr>
      <vt:lpstr>通常のリゾーニングとの比較</vt:lpstr>
      <vt:lpstr>節点荷重ベクトルのマッピング</vt:lpstr>
      <vt:lpstr>剛性マトリックスの導出１</vt:lpstr>
      <vt:lpstr>剛性マトリックスの導出２</vt:lpstr>
      <vt:lpstr>メッシュフリー法の特徴</vt:lpstr>
      <vt:lpstr>静的陽解法の特徴</vt:lpstr>
    </vt:vector>
  </TitlesOfParts>
  <Company>みずほ情報総研</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jsces2012-rezoning-slide</dc:title>
  <dc:creator/>
  <cp:lastModifiedBy>T20190041572</cp:lastModifiedBy>
  <cp:revision>1157</cp:revision>
  <cp:lastPrinted>2012-03-06T10:21:50Z</cp:lastPrinted>
  <dcterms:created xsi:type="dcterms:W3CDTF">2007-11-22T18:02:40Z</dcterms:created>
  <dcterms:modified xsi:type="dcterms:W3CDTF">2024-04-09T03:44:39Z</dcterms:modified>
</cp:coreProperties>
</file>