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6"/>
  </p:notesMasterIdLst>
  <p:sldIdLst>
    <p:sldId id="469" r:id="rId2"/>
    <p:sldId id="388" r:id="rId3"/>
    <p:sldId id="549" r:id="rId4"/>
    <p:sldId id="550" r:id="rId5"/>
    <p:sldId id="551" r:id="rId6"/>
    <p:sldId id="481" r:id="rId7"/>
    <p:sldId id="501" r:id="rId8"/>
    <p:sldId id="555" r:id="rId9"/>
    <p:sldId id="556" r:id="rId10"/>
    <p:sldId id="557" r:id="rId11"/>
    <p:sldId id="558" r:id="rId12"/>
    <p:sldId id="559" r:id="rId13"/>
    <p:sldId id="560" r:id="rId14"/>
    <p:sldId id="561" r:id="rId15"/>
    <p:sldId id="562" r:id="rId16"/>
    <p:sldId id="554" r:id="rId17"/>
    <p:sldId id="563" r:id="rId18"/>
    <p:sldId id="564" r:id="rId19"/>
    <p:sldId id="565" r:id="rId20"/>
    <p:sldId id="533" r:id="rId21"/>
    <p:sldId id="535" r:id="rId22"/>
    <p:sldId id="536" r:id="rId23"/>
    <p:sldId id="539" r:id="rId24"/>
    <p:sldId id="541" r:id="rId25"/>
    <p:sldId id="540" r:id="rId26"/>
    <p:sldId id="542" r:id="rId27"/>
    <p:sldId id="537" r:id="rId28"/>
    <p:sldId id="543" r:id="rId29"/>
    <p:sldId id="538" r:id="rId30"/>
    <p:sldId id="547" r:id="rId31"/>
    <p:sldId id="544" r:id="rId32"/>
    <p:sldId id="545" r:id="rId33"/>
    <p:sldId id="522" r:id="rId34"/>
    <p:sldId id="403" r:id="rId35"/>
  </p:sldIdLst>
  <p:sldSz cx="9144000" cy="6858000" type="screen4x3"/>
  <p:notesSz cx="9971088" cy="6823075"/>
  <p:custDataLst>
    <p:tags r:id="rId37"/>
  </p:custDataLst>
  <p:defaultTextStyle>
    <a:defPPr>
      <a:defRPr lang="ja-JP"/>
    </a:defPPr>
    <a:lvl1pPr algn="l" rtl="0" fontAlgn="base">
      <a:spcBef>
        <a:spcPct val="0"/>
      </a:spcBef>
      <a:spcAft>
        <a:spcPct val="0"/>
      </a:spcAft>
      <a:defRPr kumimoji="1" kern="1200">
        <a:solidFill>
          <a:schemeClr val="tx1"/>
        </a:solidFill>
        <a:latin typeface="Arial" charset="0"/>
        <a:ea typeface="MS PGothic" pitchFamily="50" charset="-128"/>
        <a:cs typeface="+mn-cs"/>
      </a:defRPr>
    </a:lvl1pPr>
    <a:lvl2pPr marL="457200" algn="l" rtl="0" fontAlgn="base">
      <a:spcBef>
        <a:spcPct val="0"/>
      </a:spcBef>
      <a:spcAft>
        <a:spcPct val="0"/>
      </a:spcAft>
      <a:defRPr kumimoji="1" kern="1200">
        <a:solidFill>
          <a:schemeClr val="tx1"/>
        </a:solidFill>
        <a:latin typeface="Arial" charset="0"/>
        <a:ea typeface="MS PGothic" pitchFamily="50" charset="-128"/>
        <a:cs typeface="+mn-cs"/>
      </a:defRPr>
    </a:lvl2pPr>
    <a:lvl3pPr marL="914400" algn="l" rtl="0" fontAlgn="base">
      <a:spcBef>
        <a:spcPct val="0"/>
      </a:spcBef>
      <a:spcAft>
        <a:spcPct val="0"/>
      </a:spcAft>
      <a:defRPr kumimoji="1" kern="1200">
        <a:solidFill>
          <a:schemeClr val="tx1"/>
        </a:solidFill>
        <a:latin typeface="Arial" charset="0"/>
        <a:ea typeface="MS PGothic" pitchFamily="50" charset="-128"/>
        <a:cs typeface="+mn-cs"/>
      </a:defRPr>
    </a:lvl3pPr>
    <a:lvl4pPr marL="1371600" algn="l" rtl="0" fontAlgn="base">
      <a:spcBef>
        <a:spcPct val="0"/>
      </a:spcBef>
      <a:spcAft>
        <a:spcPct val="0"/>
      </a:spcAft>
      <a:defRPr kumimoji="1" kern="1200">
        <a:solidFill>
          <a:schemeClr val="tx1"/>
        </a:solidFill>
        <a:latin typeface="Arial" charset="0"/>
        <a:ea typeface="MS PGothic" pitchFamily="50" charset="-128"/>
        <a:cs typeface="+mn-cs"/>
      </a:defRPr>
    </a:lvl4pPr>
    <a:lvl5pPr marL="1828800" algn="l" rtl="0" fontAlgn="base">
      <a:spcBef>
        <a:spcPct val="0"/>
      </a:spcBef>
      <a:spcAft>
        <a:spcPct val="0"/>
      </a:spcAft>
      <a:defRPr kumimoji="1" kern="1200">
        <a:solidFill>
          <a:schemeClr val="tx1"/>
        </a:solidFill>
        <a:latin typeface="Arial" charset="0"/>
        <a:ea typeface="MS PGothic" pitchFamily="50" charset="-128"/>
        <a:cs typeface="+mn-cs"/>
      </a:defRPr>
    </a:lvl5pPr>
    <a:lvl6pPr marL="2286000" algn="l" defTabSz="914400" rtl="0" eaLnBrk="1" latinLnBrk="0" hangingPunct="1">
      <a:defRPr kumimoji="1" kern="1200">
        <a:solidFill>
          <a:schemeClr val="tx1"/>
        </a:solidFill>
        <a:latin typeface="Arial" charset="0"/>
        <a:ea typeface="MS PGothic" pitchFamily="50" charset="-128"/>
        <a:cs typeface="+mn-cs"/>
      </a:defRPr>
    </a:lvl6pPr>
    <a:lvl7pPr marL="2743200" algn="l" defTabSz="914400" rtl="0" eaLnBrk="1" latinLnBrk="0" hangingPunct="1">
      <a:defRPr kumimoji="1" kern="1200">
        <a:solidFill>
          <a:schemeClr val="tx1"/>
        </a:solidFill>
        <a:latin typeface="Arial" charset="0"/>
        <a:ea typeface="MS PGothic" pitchFamily="50" charset="-128"/>
        <a:cs typeface="+mn-cs"/>
      </a:defRPr>
    </a:lvl7pPr>
    <a:lvl8pPr marL="3200400" algn="l" defTabSz="914400" rtl="0" eaLnBrk="1" latinLnBrk="0" hangingPunct="1">
      <a:defRPr kumimoji="1" kern="1200">
        <a:solidFill>
          <a:schemeClr val="tx1"/>
        </a:solidFill>
        <a:latin typeface="Arial" charset="0"/>
        <a:ea typeface="MS PGothic" pitchFamily="50" charset="-128"/>
        <a:cs typeface="+mn-cs"/>
      </a:defRPr>
    </a:lvl8pPr>
    <a:lvl9pPr marL="3657600" algn="l" defTabSz="914400" rtl="0" eaLnBrk="1" latinLnBrk="0" hangingPunct="1">
      <a:defRPr kumimoji="1" kern="1200">
        <a:solidFill>
          <a:schemeClr val="tx1"/>
        </a:solidFill>
        <a:latin typeface="Arial" charset="0"/>
        <a:ea typeface="MS PGothic"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00CC"/>
    <a:srgbClr val="FF9900"/>
    <a:srgbClr val="FFCC00"/>
    <a:srgbClr val="008000"/>
    <a:srgbClr val="6600CC"/>
    <a:srgbClr val="FF0000"/>
    <a:srgbClr val="00CC00"/>
    <a:srgbClr val="40404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68" autoAdjust="0"/>
    <p:restoredTop sz="88252" autoAdjust="0"/>
  </p:normalViewPr>
  <p:slideViewPr>
    <p:cSldViewPr>
      <p:cViewPr varScale="1">
        <p:scale>
          <a:sx n="91" d="100"/>
          <a:sy n="91" d="100"/>
        </p:scale>
        <p:origin x="317"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66"/>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4319943" cy="341209"/>
          </a:xfrm>
          <a:prstGeom prst="rect">
            <a:avLst/>
          </a:prstGeom>
        </p:spPr>
        <p:txBody>
          <a:bodyPr vert="horz" lIns="92418" tIns="46209" rIns="92418" bIns="46209" rtlCol="0"/>
          <a:lstStyle>
            <a:lvl1pPr algn="l">
              <a:defRPr sz="1200" smtClean="0"/>
            </a:lvl1pPr>
          </a:lstStyle>
          <a:p>
            <a:pPr>
              <a:defRPr/>
            </a:pPr>
            <a:endParaRPr lang="ja-JP" altLang="en-US"/>
          </a:p>
        </p:txBody>
      </p:sp>
      <p:sp>
        <p:nvSpPr>
          <p:cNvPr id="3" name="日付プレースホルダ 2"/>
          <p:cNvSpPr>
            <a:spLocks noGrp="1"/>
          </p:cNvSpPr>
          <p:nvPr>
            <p:ph type="dt" idx="1"/>
          </p:nvPr>
        </p:nvSpPr>
        <p:spPr>
          <a:xfrm>
            <a:off x="5648797" y="0"/>
            <a:ext cx="4319943" cy="341209"/>
          </a:xfrm>
          <a:prstGeom prst="rect">
            <a:avLst/>
          </a:prstGeom>
        </p:spPr>
        <p:txBody>
          <a:bodyPr vert="horz" lIns="92418" tIns="46209" rIns="92418" bIns="46209" rtlCol="0"/>
          <a:lstStyle>
            <a:lvl1pPr algn="r">
              <a:defRPr sz="1200" smtClean="0"/>
            </a:lvl1pPr>
          </a:lstStyle>
          <a:p>
            <a:pPr>
              <a:defRPr/>
            </a:pPr>
            <a:fld id="{C3B1C3B4-0EFA-4E9A-BE43-AB531CD70431}" type="datetimeFigureOut">
              <a:rPr lang="ja-JP" altLang="en-US"/>
              <a:pPr>
                <a:defRPr/>
              </a:pPr>
              <a:t>2024/4/9</a:t>
            </a:fld>
            <a:endParaRPr lang="ja-JP" altLang="en-US"/>
          </a:p>
        </p:txBody>
      </p:sp>
      <p:sp>
        <p:nvSpPr>
          <p:cNvPr id="4" name="スライド イメージ プレースホルダ 3"/>
          <p:cNvSpPr>
            <a:spLocks noGrp="1" noRot="1" noChangeAspect="1"/>
          </p:cNvSpPr>
          <p:nvPr>
            <p:ph type="sldImg" idx="2"/>
          </p:nvPr>
        </p:nvSpPr>
        <p:spPr>
          <a:xfrm>
            <a:off x="3279775" y="511175"/>
            <a:ext cx="3411538" cy="2559050"/>
          </a:xfrm>
          <a:prstGeom prst="rect">
            <a:avLst/>
          </a:prstGeom>
          <a:noFill/>
          <a:ln w="12700">
            <a:solidFill>
              <a:prstClr val="black"/>
            </a:solidFill>
          </a:ln>
        </p:spPr>
        <p:txBody>
          <a:bodyPr vert="horz" lIns="92418" tIns="46209" rIns="92418" bIns="46209" rtlCol="0" anchor="ctr"/>
          <a:lstStyle/>
          <a:p>
            <a:pPr lvl="0"/>
            <a:endParaRPr lang="ja-JP" altLang="en-US" noProof="0"/>
          </a:p>
        </p:txBody>
      </p:sp>
      <p:sp>
        <p:nvSpPr>
          <p:cNvPr id="5" name="ノート プレースホルダ 4"/>
          <p:cNvSpPr>
            <a:spLocks noGrp="1"/>
          </p:cNvSpPr>
          <p:nvPr>
            <p:ph type="body" sz="quarter" idx="3"/>
          </p:nvPr>
        </p:nvSpPr>
        <p:spPr>
          <a:xfrm>
            <a:off x="997815" y="3240934"/>
            <a:ext cx="7975460" cy="3070878"/>
          </a:xfrm>
          <a:prstGeom prst="rect">
            <a:avLst/>
          </a:prstGeom>
        </p:spPr>
        <p:txBody>
          <a:bodyPr vert="horz" lIns="92418" tIns="46209" rIns="92418" bIns="46209"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1" y="6480770"/>
            <a:ext cx="4319943" cy="341208"/>
          </a:xfrm>
          <a:prstGeom prst="rect">
            <a:avLst/>
          </a:prstGeom>
        </p:spPr>
        <p:txBody>
          <a:bodyPr vert="horz" lIns="92418" tIns="46209" rIns="92418" bIns="46209" rtlCol="0" anchor="b"/>
          <a:lstStyle>
            <a:lvl1pPr algn="l">
              <a:defRPr sz="1200" smtClean="0"/>
            </a:lvl1pPr>
          </a:lstStyle>
          <a:p>
            <a:pPr>
              <a:defRPr/>
            </a:pPr>
            <a:endParaRPr lang="ja-JP" altLang="en-US"/>
          </a:p>
        </p:txBody>
      </p:sp>
      <p:sp>
        <p:nvSpPr>
          <p:cNvPr id="7" name="スライド番号プレースホルダ 6"/>
          <p:cNvSpPr>
            <a:spLocks noGrp="1"/>
          </p:cNvSpPr>
          <p:nvPr>
            <p:ph type="sldNum" sz="quarter" idx="5"/>
          </p:nvPr>
        </p:nvSpPr>
        <p:spPr>
          <a:xfrm>
            <a:off x="5648797" y="6480770"/>
            <a:ext cx="4319943" cy="341208"/>
          </a:xfrm>
          <a:prstGeom prst="rect">
            <a:avLst/>
          </a:prstGeom>
        </p:spPr>
        <p:txBody>
          <a:bodyPr vert="horz" lIns="92418" tIns="46209" rIns="92418" bIns="46209" rtlCol="0" anchor="b"/>
          <a:lstStyle>
            <a:lvl1pPr algn="r">
              <a:defRPr sz="1200" smtClean="0"/>
            </a:lvl1pPr>
          </a:lstStyle>
          <a:p>
            <a:pPr>
              <a:defRPr/>
            </a:pPr>
            <a:fld id="{24E7511A-E19B-4650-9FBF-BD8447E14FDF}" type="slidenum">
              <a:rPr lang="ja-JP" altLang="en-US"/>
              <a:pPr>
                <a:defRPr/>
              </a:pPr>
              <a:t>‹#›</a:t>
            </a:fld>
            <a:endParaRPr lang="ja-JP" altLang="en-US"/>
          </a:p>
        </p:txBody>
      </p:sp>
    </p:spTree>
    <p:extLst>
      <p:ext uri="{BB962C8B-B14F-4D97-AF65-F5344CB8AC3E}">
        <p14:creationId xmlns:p14="http://schemas.microsoft.com/office/powerpoint/2010/main" val="13999435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S PGothic" pitchFamily="50" charset="-128"/>
        <a:cs typeface="+mn-cs"/>
      </a:defRPr>
    </a:lvl1pPr>
    <a:lvl2pPr marL="457200" algn="l" rtl="0" fontAlgn="base">
      <a:spcBef>
        <a:spcPct val="30000"/>
      </a:spcBef>
      <a:spcAft>
        <a:spcPct val="0"/>
      </a:spcAft>
      <a:defRPr kumimoji="1" sz="1200" kern="1200">
        <a:solidFill>
          <a:schemeClr val="tx1"/>
        </a:solidFill>
        <a:latin typeface="+mn-lt"/>
        <a:ea typeface="MS PGothic" pitchFamily="50" charset="-128"/>
        <a:cs typeface="+mn-cs"/>
      </a:defRPr>
    </a:lvl2pPr>
    <a:lvl3pPr marL="914400" algn="l" rtl="0" fontAlgn="base">
      <a:spcBef>
        <a:spcPct val="30000"/>
      </a:spcBef>
      <a:spcAft>
        <a:spcPct val="0"/>
      </a:spcAft>
      <a:defRPr kumimoji="1" sz="1200" kern="1200">
        <a:solidFill>
          <a:schemeClr val="tx1"/>
        </a:solidFill>
        <a:latin typeface="+mn-lt"/>
        <a:ea typeface="MS PGothic" pitchFamily="50" charset="-128"/>
        <a:cs typeface="+mn-cs"/>
      </a:defRPr>
    </a:lvl3pPr>
    <a:lvl4pPr marL="1371600" algn="l" rtl="0" fontAlgn="base">
      <a:spcBef>
        <a:spcPct val="30000"/>
      </a:spcBef>
      <a:spcAft>
        <a:spcPct val="0"/>
      </a:spcAft>
      <a:defRPr kumimoji="1" sz="1200" kern="1200">
        <a:solidFill>
          <a:schemeClr val="tx1"/>
        </a:solidFill>
        <a:latin typeface="+mn-lt"/>
        <a:ea typeface="MS PGothic" pitchFamily="50" charset="-128"/>
        <a:cs typeface="+mn-cs"/>
      </a:defRPr>
    </a:lvl4pPr>
    <a:lvl5pPr marL="1828800" algn="l" rtl="0" fontAlgn="base">
      <a:spcBef>
        <a:spcPct val="30000"/>
      </a:spcBef>
      <a:spcAft>
        <a:spcPct val="0"/>
      </a:spcAft>
      <a:defRPr kumimoji="1" sz="1200" kern="1200">
        <a:solidFill>
          <a:schemeClr val="tx1"/>
        </a:solidFill>
        <a:latin typeface="+mn-lt"/>
        <a:ea typeface="MS PGothic"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a:t>
            </a:fld>
            <a:endParaRPr lang="ja-JP" altLang="en-US"/>
          </a:p>
        </p:txBody>
      </p:sp>
    </p:spTree>
    <p:extLst>
      <p:ext uri="{BB962C8B-B14F-4D97-AF65-F5344CB8AC3E}">
        <p14:creationId xmlns:p14="http://schemas.microsoft.com/office/powerpoint/2010/main" val="2961724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10</a:t>
            </a:fld>
            <a:endParaRPr lang="ja-JP" altLang="en-US"/>
          </a:p>
        </p:txBody>
      </p:sp>
    </p:spTree>
    <p:extLst>
      <p:ext uri="{BB962C8B-B14F-4D97-AF65-F5344CB8AC3E}">
        <p14:creationId xmlns:p14="http://schemas.microsoft.com/office/powerpoint/2010/main" val="1694507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11</a:t>
            </a:fld>
            <a:endParaRPr lang="ja-JP" altLang="en-US"/>
          </a:p>
        </p:txBody>
      </p:sp>
    </p:spTree>
    <p:extLst>
      <p:ext uri="{BB962C8B-B14F-4D97-AF65-F5344CB8AC3E}">
        <p14:creationId xmlns:p14="http://schemas.microsoft.com/office/powerpoint/2010/main" val="1217890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12</a:t>
            </a:fld>
            <a:endParaRPr lang="ja-JP" altLang="en-US"/>
          </a:p>
        </p:txBody>
      </p:sp>
    </p:spTree>
    <p:extLst>
      <p:ext uri="{BB962C8B-B14F-4D97-AF65-F5344CB8AC3E}">
        <p14:creationId xmlns:p14="http://schemas.microsoft.com/office/powerpoint/2010/main" val="1143735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13</a:t>
            </a:fld>
            <a:endParaRPr lang="ja-JP" altLang="en-US"/>
          </a:p>
        </p:txBody>
      </p:sp>
    </p:spTree>
    <p:extLst>
      <p:ext uri="{BB962C8B-B14F-4D97-AF65-F5344CB8AC3E}">
        <p14:creationId xmlns:p14="http://schemas.microsoft.com/office/powerpoint/2010/main" val="971979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14</a:t>
            </a:fld>
            <a:endParaRPr lang="ja-JP" altLang="en-US"/>
          </a:p>
        </p:txBody>
      </p:sp>
    </p:spTree>
    <p:extLst>
      <p:ext uri="{BB962C8B-B14F-4D97-AF65-F5344CB8AC3E}">
        <p14:creationId xmlns:p14="http://schemas.microsoft.com/office/powerpoint/2010/main" val="1841056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15</a:t>
            </a:fld>
            <a:endParaRPr lang="ja-JP" altLang="en-US"/>
          </a:p>
        </p:txBody>
      </p:sp>
    </p:spTree>
    <p:extLst>
      <p:ext uri="{BB962C8B-B14F-4D97-AF65-F5344CB8AC3E}">
        <p14:creationId xmlns:p14="http://schemas.microsoft.com/office/powerpoint/2010/main" val="729030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16</a:t>
            </a:fld>
            <a:endParaRPr lang="ja-JP" altLang="en-US"/>
          </a:p>
        </p:txBody>
      </p:sp>
    </p:spTree>
    <p:extLst>
      <p:ext uri="{BB962C8B-B14F-4D97-AF65-F5344CB8AC3E}">
        <p14:creationId xmlns:p14="http://schemas.microsoft.com/office/powerpoint/2010/main" val="3286434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17</a:t>
            </a:fld>
            <a:endParaRPr lang="ja-JP" altLang="en-US"/>
          </a:p>
        </p:txBody>
      </p:sp>
    </p:spTree>
    <p:extLst>
      <p:ext uri="{BB962C8B-B14F-4D97-AF65-F5344CB8AC3E}">
        <p14:creationId xmlns:p14="http://schemas.microsoft.com/office/powerpoint/2010/main" val="1561668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18</a:t>
            </a:fld>
            <a:endParaRPr lang="ja-JP" altLang="en-US"/>
          </a:p>
        </p:txBody>
      </p:sp>
    </p:spTree>
    <p:extLst>
      <p:ext uri="{BB962C8B-B14F-4D97-AF65-F5344CB8AC3E}">
        <p14:creationId xmlns:p14="http://schemas.microsoft.com/office/powerpoint/2010/main" val="2175663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19</a:t>
            </a:fld>
            <a:endParaRPr lang="ja-JP" altLang="en-US"/>
          </a:p>
        </p:txBody>
      </p:sp>
    </p:spTree>
    <p:extLst>
      <p:ext uri="{BB962C8B-B14F-4D97-AF65-F5344CB8AC3E}">
        <p14:creationId xmlns:p14="http://schemas.microsoft.com/office/powerpoint/2010/main" val="3719484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a:t>
            </a:fld>
            <a:endParaRPr lang="ja-JP" altLang="en-US"/>
          </a:p>
        </p:txBody>
      </p:sp>
    </p:spTree>
    <p:extLst>
      <p:ext uri="{BB962C8B-B14F-4D97-AF65-F5344CB8AC3E}">
        <p14:creationId xmlns:p14="http://schemas.microsoft.com/office/powerpoint/2010/main" val="13448689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20</a:t>
            </a:fld>
            <a:endParaRPr lang="ja-JP" altLang="en-US"/>
          </a:p>
        </p:txBody>
      </p:sp>
    </p:spTree>
    <p:extLst>
      <p:ext uri="{BB962C8B-B14F-4D97-AF65-F5344CB8AC3E}">
        <p14:creationId xmlns:p14="http://schemas.microsoft.com/office/powerpoint/2010/main" val="2183051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21</a:t>
            </a:fld>
            <a:endParaRPr lang="ja-JP" altLang="en-US"/>
          </a:p>
        </p:txBody>
      </p:sp>
    </p:spTree>
    <p:extLst>
      <p:ext uri="{BB962C8B-B14F-4D97-AF65-F5344CB8AC3E}">
        <p14:creationId xmlns:p14="http://schemas.microsoft.com/office/powerpoint/2010/main" val="323959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22</a:t>
            </a:fld>
            <a:endParaRPr lang="ja-JP" altLang="en-US"/>
          </a:p>
        </p:txBody>
      </p:sp>
    </p:spTree>
    <p:extLst>
      <p:ext uri="{BB962C8B-B14F-4D97-AF65-F5344CB8AC3E}">
        <p14:creationId xmlns:p14="http://schemas.microsoft.com/office/powerpoint/2010/main" val="668342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23</a:t>
            </a:fld>
            <a:endParaRPr lang="ja-JP" altLang="en-US"/>
          </a:p>
        </p:txBody>
      </p:sp>
    </p:spTree>
    <p:extLst>
      <p:ext uri="{BB962C8B-B14F-4D97-AF65-F5344CB8AC3E}">
        <p14:creationId xmlns:p14="http://schemas.microsoft.com/office/powerpoint/2010/main" val="33915082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24</a:t>
            </a:fld>
            <a:endParaRPr lang="ja-JP" altLang="en-US"/>
          </a:p>
        </p:txBody>
      </p:sp>
    </p:spTree>
    <p:extLst>
      <p:ext uri="{BB962C8B-B14F-4D97-AF65-F5344CB8AC3E}">
        <p14:creationId xmlns:p14="http://schemas.microsoft.com/office/powerpoint/2010/main" val="42838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25</a:t>
            </a:fld>
            <a:endParaRPr lang="ja-JP" altLang="en-US"/>
          </a:p>
        </p:txBody>
      </p:sp>
    </p:spTree>
    <p:extLst>
      <p:ext uri="{BB962C8B-B14F-4D97-AF65-F5344CB8AC3E}">
        <p14:creationId xmlns:p14="http://schemas.microsoft.com/office/powerpoint/2010/main" val="22364005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26</a:t>
            </a:fld>
            <a:endParaRPr lang="ja-JP" altLang="en-US"/>
          </a:p>
        </p:txBody>
      </p:sp>
    </p:spTree>
    <p:extLst>
      <p:ext uri="{BB962C8B-B14F-4D97-AF65-F5344CB8AC3E}">
        <p14:creationId xmlns:p14="http://schemas.microsoft.com/office/powerpoint/2010/main" val="1093038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27</a:t>
            </a:fld>
            <a:endParaRPr lang="ja-JP" altLang="en-US"/>
          </a:p>
        </p:txBody>
      </p:sp>
    </p:spTree>
    <p:extLst>
      <p:ext uri="{BB962C8B-B14F-4D97-AF65-F5344CB8AC3E}">
        <p14:creationId xmlns:p14="http://schemas.microsoft.com/office/powerpoint/2010/main" val="26602530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28</a:t>
            </a:fld>
            <a:endParaRPr lang="ja-JP" altLang="en-US"/>
          </a:p>
        </p:txBody>
      </p:sp>
    </p:spTree>
    <p:extLst>
      <p:ext uri="{BB962C8B-B14F-4D97-AF65-F5344CB8AC3E}">
        <p14:creationId xmlns:p14="http://schemas.microsoft.com/office/powerpoint/2010/main" val="14721652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29</a:t>
            </a:fld>
            <a:endParaRPr lang="ja-JP" altLang="en-US"/>
          </a:p>
        </p:txBody>
      </p:sp>
    </p:spTree>
    <p:extLst>
      <p:ext uri="{BB962C8B-B14F-4D97-AF65-F5344CB8AC3E}">
        <p14:creationId xmlns:p14="http://schemas.microsoft.com/office/powerpoint/2010/main" val="3524693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a:t>
            </a:fld>
            <a:endParaRPr lang="ja-JP" altLang="en-US"/>
          </a:p>
        </p:txBody>
      </p:sp>
    </p:spTree>
    <p:extLst>
      <p:ext uri="{BB962C8B-B14F-4D97-AF65-F5344CB8AC3E}">
        <p14:creationId xmlns:p14="http://schemas.microsoft.com/office/powerpoint/2010/main" val="2720983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30</a:t>
            </a:fld>
            <a:endParaRPr lang="ja-JP" altLang="en-US"/>
          </a:p>
        </p:txBody>
      </p:sp>
    </p:spTree>
    <p:extLst>
      <p:ext uri="{BB962C8B-B14F-4D97-AF65-F5344CB8AC3E}">
        <p14:creationId xmlns:p14="http://schemas.microsoft.com/office/powerpoint/2010/main" val="8114844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31</a:t>
            </a:fld>
            <a:endParaRPr lang="ja-JP" altLang="en-US"/>
          </a:p>
        </p:txBody>
      </p:sp>
    </p:spTree>
    <p:extLst>
      <p:ext uri="{BB962C8B-B14F-4D97-AF65-F5344CB8AC3E}">
        <p14:creationId xmlns:p14="http://schemas.microsoft.com/office/powerpoint/2010/main" val="12246561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32</a:t>
            </a:fld>
            <a:endParaRPr lang="ja-JP" altLang="en-US"/>
          </a:p>
        </p:txBody>
      </p:sp>
    </p:spTree>
    <p:extLst>
      <p:ext uri="{BB962C8B-B14F-4D97-AF65-F5344CB8AC3E}">
        <p14:creationId xmlns:p14="http://schemas.microsoft.com/office/powerpoint/2010/main" val="25243148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33</a:t>
            </a:fld>
            <a:endParaRPr lang="ja-JP" altLang="en-US"/>
          </a:p>
        </p:txBody>
      </p:sp>
    </p:spTree>
    <p:extLst>
      <p:ext uri="{BB962C8B-B14F-4D97-AF65-F5344CB8AC3E}">
        <p14:creationId xmlns:p14="http://schemas.microsoft.com/office/powerpoint/2010/main" val="16231130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34</a:t>
            </a:fld>
            <a:endParaRPr lang="ja-JP" altLang="en-US"/>
          </a:p>
        </p:txBody>
      </p:sp>
    </p:spTree>
    <p:extLst>
      <p:ext uri="{BB962C8B-B14F-4D97-AF65-F5344CB8AC3E}">
        <p14:creationId xmlns:p14="http://schemas.microsoft.com/office/powerpoint/2010/main" val="2755262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4</a:t>
            </a:fld>
            <a:endParaRPr lang="ja-JP" altLang="en-US"/>
          </a:p>
        </p:txBody>
      </p:sp>
    </p:spTree>
    <p:extLst>
      <p:ext uri="{BB962C8B-B14F-4D97-AF65-F5344CB8AC3E}">
        <p14:creationId xmlns:p14="http://schemas.microsoft.com/office/powerpoint/2010/main" val="2300558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5</a:t>
            </a:fld>
            <a:endParaRPr lang="ja-JP" altLang="en-US"/>
          </a:p>
        </p:txBody>
      </p:sp>
    </p:spTree>
    <p:extLst>
      <p:ext uri="{BB962C8B-B14F-4D97-AF65-F5344CB8AC3E}">
        <p14:creationId xmlns:p14="http://schemas.microsoft.com/office/powerpoint/2010/main" val="3422641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6</a:t>
            </a:fld>
            <a:endParaRPr lang="ja-JP" altLang="en-US"/>
          </a:p>
        </p:txBody>
      </p:sp>
    </p:spTree>
    <p:extLst>
      <p:ext uri="{BB962C8B-B14F-4D97-AF65-F5344CB8AC3E}">
        <p14:creationId xmlns:p14="http://schemas.microsoft.com/office/powerpoint/2010/main" val="3601056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7</a:t>
            </a:fld>
            <a:endParaRPr lang="ja-JP" altLang="en-US"/>
          </a:p>
        </p:txBody>
      </p:sp>
    </p:spTree>
    <p:extLst>
      <p:ext uri="{BB962C8B-B14F-4D97-AF65-F5344CB8AC3E}">
        <p14:creationId xmlns:p14="http://schemas.microsoft.com/office/powerpoint/2010/main" val="259166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8</a:t>
            </a:fld>
            <a:endParaRPr lang="ja-JP" altLang="en-US"/>
          </a:p>
        </p:txBody>
      </p:sp>
    </p:spTree>
    <p:extLst>
      <p:ext uri="{BB962C8B-B14F-4D97-AF65-F5344CB8AC3E}">
        <p14:creationId xmlns:p14="http://schemas.microsoft.com/office/powerpoint/2010/main" val="543378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9</a:t>
            </a:fld>
            <a:endParaRPr lang="ja-JP" altLang="en-US"/>
          </a:p>
        </p:txBody>
      </p:sp>
    </p:spTree>
    <p:extLst>
      <p:ext uri="{BB962C8B-B14F-4D97-AF65-F5344CB8AC3E}">
        <p14:creationId xmlns:p14="http://schemas.microsoft.com/office/powerpoint/2010/main" val="1662992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750425"/>
            <a:ext cx="7772400" cy="1470025"/>
          </a:xfrm>
        </p:spPr>
        <p:txBody>
          <a:bodyPr/>
          <a:lstStyle>
            <a:lvl1pPr>
              <a:defRPr lang="ja-JP" altLang="en-US" dirty="0"/>
            </a:lvl1pPr>
          </a:lstStyle>
          <a:p>
            <a:r>
              <a:rPr lang="ja-JP" altLang="en-US" dirty="0"/>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5"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903033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0" y="36513"/>
            <a:ext cx="9144000" cy="620712"/>
          </a:xfrm>
        </p:spPr>
        <p:txBody>
          <a:bodyPr>
            <a:normAutofit/>
          </a:bodyPr>
          <a:lstStyle>
            <a:lvl1pPr algn="ctr">
              <a:defRPr sz="4000"/>
            </a:lvl1pPr>
          </a:lstStyle>
          <a:p>
            <a:r>
              <a:rPr lang="ja-JP" altLang="en-US" dirty="0"/>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スライド番号プレースホルダー 4"/>
          <p:cNvSpPr>
            <a:spLocks noGrp="1"/>
          </p:cNvSpPr>
          <p:nvPr>
            <p:ph type="sldNum" sz="quarter" idx="4"/>
          </p:nvPr>
        </p:nvSpPr>
        <p:spPr>
          <a:xfrm>
            <a:off x="4037625" y="6626416"/>
            <a:ext cx="1054894" cy="196968"/>
          </a:xfrm>
          <a:prstGeom prst="rect">
            <a:avLst/>
          </a:prstGeom>
          <a:noFill/>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889541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4"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30866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36513"/>
            <a:ext cx="9144000" cy="620712"/>
          </a:xfrm>
          <a:prstGeom prst="rect">
            <a:avLst/>
          </a:prstGeom>
          <a:noFill/>
          <a:ln w="9525">
            <a:noFill/>
            <a:miter lim="800000"/>
            <a:headEnd/>
            <a:tailEnd/>
          </a:ln>
          <a:effectLst>
            <a:outerShdw dist="35921" dir="2700000" algn="ctr" rotWithShape="0">
              <a:schemeClr val="accent1"/>
            </a:outerShdw>
          </a:effectLst>
        </p:spPr>
        <p:txBody>
          <a:bodyPr vert="horz" wrap="square" lIns="0" tIns="0" rIns="0" bIns="0" numCol="1" anchor="t" anchorCtr="0" compatLnSpc="1">
            <a:prstTxWarp prst="textNoShape">
              <a:avLst/>
            </a:prstTxWarp>
            <a:normAutofit/>
          </a:bodyPr>
          <a:lstStyle/>
          <a:p>
            <a:pPr lvl="0"/>
            <a:r>
              <a:rPr lang="ja-JP" altLang="en-US" dirty="0"/>
              <a:t>マスタ タイトルの書式設定</a:t>
            </a:r>
          </a:p>
        </p:txBody>
      </p:sp>
      <p:sp>
        <p:nvSpPr>
          <p:cNvPr id="2051" name="Rectangle 3"/>
          <p:cNvSpPr>
            <a:spLocks noGrp="1" noChangeArrowheads="1"/>
          </p:cNvSpPr>
          <p:nvPr>
            <p:ph type="body" idx="1"/>
          </p:nvPr>
        </p:nvSpPr>
        <p:spPr bwMode="auto">
          <a:xfrm>
            <a:off x="250824" y="623887"/>
            <a:ext cx="8641655"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086" name="Rectangle 14"/>
          <p:cNvSpPr>
            <a:spLocks noChangeArrowheads="1"/>
          </p:cNvSpPr>
          <p:nvPr userDrawn="1"/>
        </p:nvSpPr>
        <p:spPr bwMode="auto">
          <a:xfrm flipV="1">
            <a:off x="0" y="574675"/>
            <a:ext cx="9144000" cy="71438"/>
          </a:xfrm>
          <a:prstGeom prst="rect">
            <a:avLst/>
          </a:prstGeom>
          <a:gradFill rotWithShape="0">
            <a:gsLst>
              <a:gs pos="0">
                <a:srgbClr val="FFFFFF"/>
              </a:gs>
              <a:gs pos="100000">
                <a:srgbClr val="404040"/>
              </a:gs>
            </a:gsLst>
            <a:lin ang="13500000" scaled="1"/>
          </a:gradFill>
          <a:ln w="9525">
            <a:noFill/>
            <a:round/>
            <a:headEnd/>
            <a:tailEnd/>
          </a:ln>
        </p:spPr>
        <p:txBody>
          <a:bodyPr rot="10800000" wrap="none" anchor="ctr"/>
          <a:lstStyle/>
          <a:p>
            <a:pPr>
              <a:defRPr/>
            </a:pPr>
            <a:endParaRPr lang="ja-JP" altLang="en-US"/>
          </a:p>
        </p:txBody>
      </p:sp>
      <p:grpSp>
        <p:nvGrpSpPr>
          <p:cNvPr id="6" name="グループ化 5"/>
          <p:cNvGrpSpPr/>
          <p:nvPr userDrawn="1"/>
        </p:nvGrpSpPr>
        <p:grpSpPr>
          <a:xfrm>
            <a:off x="0" y="6397625"/>
            <a:ext cx="9144000" cy="460375"/>
            <a:chOff x="0" y="6397625"/>
            <a:chExt cx="9144000" cy="460375"/>
          </a:xfrm>
        </p:grpSpPr>
        <p:sp>
          <p:nvSpPr>
            <p:cNvPr id="3080" name="Rectangle 8"/>
            <p:cNvSpPr>
              <a:spLocks noChangeArrowheads="1"/>
            </p:cNvSpPr>
            <p:nvPr userDrawn="1"/>
          </p:nvSpPr>
          <p:spPr bwMode="auto">
            <a:xfrm flipV="1">
              <a:off x="0" y="6397625"/>
              <a:ext cx="9144000" cy="460375"/>
            </a:xfrm>
            <a:prstGeom prst="rect">
              <a:avLst/>
            </a:prstGeom>
            <a:solidFill>
              <a:srgbClr val="404040"/>
            </a:solidFill>
            <a:ln w="9525">
              <a:noFill/>
              <a:round/>
              <a:headEnd/>
              <a:tailEnd/>
            </a:ln>
          </p:spPr>
          <p:txBody>
            <a:bodyPr rot="10800000" wrap="none" anchor="ctr"/>
            <a:lstStyle/>
            <a:p>
              <a:pPr>
                <a:defRPr/>
              </a:pPr>
              <a:endParaRPr lang="ja-JP" altLang="en-US"/>
            </a:p>
          </p:txBody>
        </p:sp>
        <p:sp>
          <p:nvSpPr>
            <p:cNvPr id="3081" name="Text Box 9"/>
            <p:cNvSpPr txBox="1">
              <a:spLocks noChangeArrowheads="1"/>
            </p:cNvSpPr>
            <p:nvPr userDrawn="1"/>
          </p:nvSpPr>
          <p:spPr bwMode="auto">
            <a:xfrm>
              <a:off x="3887286" y="6446838"/>
              <a:ext cx="1417055" cy="171714"/>
            </a:xfrm>
            <a:prstGeom prst="rect">
              <a:avLst/>
            </a:prstGeom>
            <a:noFill/>
            <a:ln w="9525">
              <a:noFill/>
              <a:round/>
              <a:headEnd/>
              <a:tailEnd/>
            </a:ln>
            <a:effectLst/>
          </p:spPr>
          <p:txBody>
            <a:bodyPr wrap="none" lIns="0" tIns="0" rIns="0" bIns="0">
              <a:spAutoFit/>
            </a:bodyPr>
            <a:lstStyle/>
            <a:p>
              <a:pPr algn="ctr" defTabSz="457200">
                <a:lnSpc>
                  <a:spcPct val="93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ja-JP" altLang="en-US" sz="1200" dirty="0">
                  <a:solidFill>
                    <a:schemeClr val="bg1"/>
                  </a:solidFill>
                </a:rPr>
                <a:t>計算工学講演会</a:t>
              </a:r>
              <a:r>
                <a:rPr kumimoji="0" lang="en-GB" altLang="ja-JP" sz="1200" dirty="0">
                  <a:solidFill>
                    <a:schemeClr val="bg1"/>
                  </a:solidFill>
                </a:rPr>
                <a:t>2013</a:t>
              </a:r>
            </a:p>
          </p:txBody>
        </p:sp>
        <p:pic>
          <p:nvPicPr>
            <p:cNvPr id="2057" name="Picture 15" descr="ロゴのみ"/>
            <p:cNvPicPr>
              <a:picLocks noChangeArrowheads="1"/>
            </p:cNvPicPr>
            <p:nvPr userDrawn="1"/>
          </p:nvPicPr>
          <p:blipFill>
            <a:blip r:embed="rId5" cstate="print">
              <a:extLst>
                <a:ext uri="{28A0092B-C50C-407E-A947-70E740481C1C}">
                  <a14:useLocalDpi xmlns:a14="http://schemas.microsoft.com/office/drawing/2010/main" val="0"/>
                </a:ext>
              </a:extLst>
            </a:blip>
            <a:srcRect t="20924" b="20924"/>
            <a:stretch>
              <a:fillRect/>
            </a:stretch>
          </p:blipFill>
          <p:spPr bwMode="auto">
            <a:xfrm>
              <a:off x="7200900" y="6453188"/>
              <a:ext cx="16811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7" descr="logo"/>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50825" y="6453188"/>
              <a:ext cx="16811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スライド番号プレースホルダー 4"/>
          <p:cNvSpPr>
            <a:spLocks noGrp="1"/>
          </p:cNvSpPr>
          <p:nvPr userDrawn="1">
            <p:ph type="sldNum" sz="quarter" idx="4"/>
          </p:nvPr>
        </p:nvSpPr>
        <p:spPr>
          <a:xfrm>
            <a:off x="4031940"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Lst>
  <p:hf hdr="0" ftr="0" dt="0"/>
  <p:txStyles>
    <p:titleStyle>
      <a:lvl1pPr algn="ctr" rtl="0" eaLnBrk="0" fontAlgn="base" hangingPunct="0">
        <a:spcBef>
          <a:spcPct val="0"/>
        </a:spcBef>
        <a:spcAft>
          <a:spcPct val="0"/>
        </a:spcAft>
        <a:defRPr kumimoji="1" sz="4000" b="1">
          <a:solidFill>
            <a:schemeClr val="accent2"/>
          </a:solidFill>
          <a:latin typeface="Arial" charset="0"/>
          <a:ea typeface="+mj-ea"/>
          <a:cs typeface="+mj-cs"/>
        </a:defRPr>
      </a:lvl1pPr>
      <a:lvl2pPr algn="l" rtl="0" eaLnBrk="0" fontAlgn="base" hangingPunct="0">
        <a:spcBef>
          <a:spcPct val="0"/>
        </a:spcBef>
        <a:spcAft>
          <a:spcPct val="0"/>
        </a:spcAft>
        <a:defRPr kumimoji="1" sz="3600" b="1">
          <a:solidFill>
            <a:schemeClr val="accent2"/>
          </a:solidFill>
          <a:latin typeface="Arial" charset="0"/>
          <a:ea typeface="MS PGothic" pitchFamily="50" charset="-128"/>
        </a:defRPr>
      </a:lvl2pPr>
      <a:lvl3pPr algn="l" rtl="0" eaLnBrk="0" fontAlgn="base" hangingPunct="0">
        <a:spcBef>
          <a:spcPct val="0"/>
        </a:spcBef>
        <a:spcAft>
          <a:spcPct val="0"/>
        </a:spcAft>
        <a:defRPr kumimoji="1" sz="3600" b="1">
          <a:solidFill>
            <a:schemeClr val="accent2"/>
          </a:solidFill>
          <a:latin typeface="Arial" charset="0"/>
          <a:ea typeface="MS PGothic" pitchFamily="50" charset="-128"/>
        </a:defRPr>
      </a:lvl3pPr>
      <a:lvl4pPr algn="l" rtl="0" eaLnBrk="0" fontAlgn="base" hangingPunct="0">
        <a:spcBef>
          <a:spcPct val="0"/>
        </a:spcBef>
        <a:spcAft>
          <a:spcPct val="0"/>
        </a:spcAft>
        <a:defRPr kumimoji="1" sz="3600" b="1">
          <a:solidFill>
            <a:schemeClr val="accent2"/>
          </a:solidFill>
          <a:latin typeface="Arial" charset="0"/>
          <a:ea typeface="MS PGothic" pitchFamily="50" charset="-128"/>
        </a:defRPr>
      </a:lvl4pPr>
      <a:lvl5pPr algn="l" rtl="0" eaLnBrk="0" fontAlgn="base" hangingPunct="0">
        <a:spcBef>
          <a:spcPct val="0"/>
        </a:spcBef>
        <a:spcAft>
          <a:spcPct val="0"/>
        </a:spcAft>
        <a:defRPr kumimoji="1" sz="3600" b="1">
          <a:solidFill>
            <a:schemeClr val="accent2"/>
          </a:solidFill>
          <a:latin typeface="Arial" charset="0"/>
          <a:ea typeface="MS PGothic" pitchFamily="50" charset="-128"/>
        </a:defRPr>
      </a:lvl5pPr>
      <a:lvl6pPr marL="457200" algn="l" rtl="0" fontAlgn="base">
        <a:spcBef>
          <a:spcPct val="0"/>
        </a:spcBef>
        <a:spcAft>
          <a:spcPct val="0"/>
        </a:spcAft>
        <a:defRPr kumimoji="1" sz="3600" b="1">
          <a:solidFill>
            <a:schemeClr val="accent2"/>
          </a:solidFill>
          <a:latin typeface="MS PGothic" pitchFamily="50" charset="-128"/>
          <a:ea typeface="MS PGothic" pitchFamily="50" charset="-128"/>
        </a:defRPr>
      </a:lvl6pPr>
      <a:lvl7pPr marL="914400" algn="l" rtl="0" fontAlgn="base">
        <a:spcBef>
          <a:spcPct val="0"/>
        </a:spcBef>
        <a:spcAft>
          <a:spcPct val="0"/>
        </a:spcAft>
        <a:defRPr kumimoji="1" sz="3600" b="1">
          <a:solidFill>
            <a:schemeClr val="accent2"/>
          </a:solidFill>
          <a:latin typeface="MS PGothic" pitchFamily="50" charset="-128"/>
          <a:ea typeface="MS PGothic" pitchFamily="50" charset="-128"/>
        </a:defRPr>
      </a:lvl7pPr>
      <a:lvl8pPr marL="1371600" algn="l" rtl="0" fontAlgn="base">
        <a:spcBef>
          <a:spcPct val="0"/>
        </a:spcBef>
        <a:spcAft>
          <a:spcPct val="0"/>
        </a:spcAft>
        <a:defRPr kumimoji="1" sz="3600" b="1">
          <a:solidFill>
            <a:schemeClr val="accent2"/>
          </a:solidFill>
          <a:latin typeface="MS PGothic" pitchFamily="50" charset="-128"/>
          <a:ea typeface="MS PGothic" pitchFamily="50" charset="-128"/>
        </a:defRPr>
      </a:lvl8pPr>
      <a:lvl9pPr marL="1828800" algn="l" rtl="0" fontAlgn="base">
        <a:spcBef>
          <a:spcPct val="0"/>
        </a:spcBef>
        <a:spcAft>
          <a:spcPct val="0"/>
        </a:spcAft>
        <a:defRPr kumimoji="1" sz="3600" b="1">
          <a:solidFill>
            <a:schemeClr val="accent2"/>
          </a:solidFill>
          <a:latin typeface="MS PGothic" pitchFamily="50" charset="-128"/>
          <a:ea typeface="MS PGothic" pitchFamily="50" charset="-128"/>
        </a:defRPr>
      </a:lvl9pPr>
    </p:titleStyle>
    <p:bodyStyle>
      <a:lvl1pPr marL="342900" indent="-342900" algn="l" rtl="0" eaLnBrk="0" fontAlgn="base" hangingPunct="0">
        <a:spcBef>
          <a:spcPct val="20000"/>
        </a:spcBef>
        <a:spcAft>
          <a:spcPct val="0"/>
        </a:spcAft>
        <a:buFont typeface="Wingdings" pitchFamily="2" charset="2"/>
        <a:buChar char="n"/>
        <a:defRPr kumimoji="1" sz="3200">
          <a:solidFill>
            <a:schemeClr val="tx1"/>
          </a:solidFill>
          <a:latin typeface="Arial" charset="0"/>
          <a:ea typeface="+mn-ea"/>
          <a:cs typeface="+mn-cs"/>
        </a:defRPr>
      </a:lvl1pPr>
      <a:lvl2pPr marL="742950" indent="-285750" algn="l" rtl="0" eaLnBrk="0" fontAlgn="base" hangingPunct="0">
        <a:spcBef>
          <a:spcPct val="20000"/>
        </a:spcBef>
        <a:spcAft>
          <a:spcPct val="0"/>
        </a:spcAft>
        <a:buFont typeface="Wingdings" pitchFamily="2" charset="2"/>
        <a:buChar char="l"/>
        <a:defRPr kumimoji="1" sz="2800">
          <a:solidFill>
            <a:schemeClr val="tx1"/>
          </a:solidFill>
          <a:latin typeface="Arial" charset="0"/>
          <a:ea typeface="+mn-ea"/>
        </a:defRPr>
      </a:lvl2pPr>
      <a:lvl3pPr marL="1143000" indent="-228600" algn="l" rtl="0" eaLnBrk="0" fontAlgn="base" hangingPunct="0">
        <a:spcBef>
          <a:spcPct val="20000"/>
        </a:spcBef>
        <a:spcAft>
          <a:spcPct val="0"/>
        </a:spcAft>
        <a:buSzPct val="80000"/>
        <a:buFont typeface="Wingdings" pitchFamily="2" charset="2"/>
        <a:buChar char="u"/>
        <a:defRPr kumimoji="1" sz="2400">
          <a:solidFill>
            <a:schemeClr val="tx1"/>
          </a:solidFill>
          <a:latin typeface="Arial" charset="0"/>
          <a:ea typeface="+mn-ea"/>
        </a:defRPr>
      </a:lvl3pPr>
      <a:lvl4pPr marL="1600200" indent="-228600" algn="l" rtl="0" eaLnBrk="0" fontAlgn="base" hangingPunct="0">
        <a:spcBef>
          <a:spcPct val="20000"/>
        </a:spcBef>
        <a:spcAft>
          <a:spcPct val="0"/>
        </a:spcAft>
        <a:buFont typeface="Wingdings" pitchFamily="2" charset="2"/>
        <a:buChar char="p"/>
        <a:defRPr kumimoji="1" sz="2000">
          <a:solidFill>
            <a:schemeClr val="tx1"/>
          </a:solidFill>
          <a:latin typeface="Arial" charset="0"/>
          <a:ea typeface="+mn-ea"/>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FEM.avi"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8.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9.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40.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4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a:xfrm>
            <a:off x="685800" y="1030345"/>
            <a:ext cx="7772400" cy="2542671"/>
          </a:xfrm>
          <a:effectLst/>
        </p:spPr>
        <p:txBody>
          <a:bodyPr>
            <a:normAutofit fontScale="90000"/>
          </a:bodyPr>
          <a:lstStyle/>
          <a:p>
            <a:r>
              <a:rPr lang="ja-JP" altLang="en-US" b="0" u="sng" dirty="0">
                <a:solidFill>
                  <a:srgbClr val="FF00FF"/>
                </a:solidFill>
              </a:rPr>
              <a:t>平滑化有限要素法</a:t>
            </a:r>
            <a:r>
              <a:rPr lang="en-US" altLang="ja-JP" b="0" u="sng" dirty="0">
                <a:solidFill>
                  <a:srgbClr val="FF00FF"/>
                </a:solidFill>
              </a:rPr>
              <a:t>(S-FEM)</a:t>
            </a:r>
            <a:r>
              <a:rPr lang="ja-JP" altLang="en-US" b="0" dirty="0">
                <a:solidFill>
                  <a:schemeClr val="tx1"/>
                </a:solidFill>
              </a:rPr>
              <a:t>と</a:t>
            </a:r>
            <a:br>
              <a:rPr lang="en-US" altLang="ja-JP" b="0" dirty="0">
                <a:solidFill>
                  <a:schemeClr val="tx1"/>
                </a:solidFill>
              </a:rPr>
            </a:br>
            <a:r>
              <a:rPr lang="ja-JP" altLang="en-US" b="0" dirty="0">
                <a:solidFill>
                  <a:srgbClr val="008000"/>
                </a:solidFill>
              </a:rPr>
              <a:t>増分形釣合方程式</a:t>
            </a:r>
            <a:r>
              <a:rPr lang="ja-JP" altLang="en-US" b="0" dirty="0">
                <a:solidFill>
                  <a:schemeClr val="tx1"/>
                </a:solidFill>
              </a:rPr>
              <a:t>を組み合わせた</a:t>
            </a:r>
            <a:r>
              <a:rPr lang="ja-JP" altLang="en-US" b="0" dirty="0">
                <a:solidFill>
                  <a:srgbClr val="7030A0"/>
                </a:solidFill>
              </a:rPr>
              <a:t>大変形</a:t>
            </a:r>
            <a:r>
              <a:rPr lang="ja-JP" altLang="en-US" b="0" dirty="0">
                <a:solidFill>
                  <a:schemeClr val="tx1"/>
                </a:solidFill>
              </a:rPr>
              <a:t>問題に対する</a:t>
            </a:r>
            <a:br>
              <a:rPr lang="en-US" altLang="ja-JP" b="0" dirty="0">
                <a:solidFill>
                  <a:schemeClr val="tx1"/>
                </a:solidFill>
              </a:rPr>
            </a:br>
            <a:r>
              <a:rPr lang="ja-JP" altLang="en-US" b="0" dirty="0">
                <a:solidFill>
                  <a:schemeClr val="tx1"/>
                </a:solidFill>
              </a:rPr>
              <a:t>安定かつ高精度な</a:t>
            </a:r>
            <a:br>
              <a:rPr lang="en-US" altLang="ja-JP" b="0" dirty="0">
                <a:solidFill>
                  <a:schemeClr val="tx1"/>
                </a:solidFill>
              </a:rPr>
            </a:br>
            <a:r>
              <a:rPr lang="ja-JP" altLang="en-US" b="0" dirty="0">
                <a:solidFill>
                  <a:srgbClr val="FF0000"/>
                </a:solidFill>
              </a:rPr>
              <a:t>リゾーニング</a:t>
            </a:r>
            <a:r>
              <a:rPr lang="ja-JP" altLang="en-US" b="0" dirty="0">
                <a:solidFill>
                  <a:schemeClr val="tx1"/>
                </a:solidFill>
              </a:rPr>
              <a:t>手法</a:t>
            </a:r>
            <a:endParaRPr kumimoji="1" lang="ja-JP" altLang="en-US" b="0" dirty="0">
              <a:solidFill>
                <a:schemeClr val="tx1"/>
              </a:solidFill>
            </a:endParaRPr>
          </a:p>
        </p:txBody>
      </p:sp>
      <p:sp>
        <p:nvSpPr>
          <p:cNvPr id="6" name="サブタイトル 5"/>
          <p:cNvSpPr>
            <a:spLocks noGrp="1"/>
          </p:cNvSpPr>
          <p:nvPr>
            <p:ph type="subTitle" idx="1"/>
          </p:nvPr>
        </p:nvSpPr>
        <p:spPr>
          <a:xfrm>
            <a:off x="1371600" y="4783596"/>
            <a:ext cx="6400800" cy="1129680"/>
          </a:xfrm>
        </p:spPr>
        <p:txBody>
          <a:bodyPr/>
          <a:lstStyle/>
          <a:p>
            <a:r>
              <a:rPr lang="zh-TW" altLang="en-US" b="1" u="sng" dirty="0"/>
              <a:t>大西　有希</a:t>
            </a:r>
            <a:r>
              <a:rPr lang="zh-TW" altLang="en-US" dirty="0"/>
              <a:t>， 天谷　賢治</a:t>
            </a:r>
          </a:p>
          <a:p>
            <a:r>
              <a:rPr lang="zh-TW" altLang="en-US" dirty="0"/>
              <a:t>東京工業大学</a:t>
            </a:r>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a:t>
            </a:fld>
            <a:endParaRPr lang="ja-JP" altLang="en-US" dirty="0"/>
          </a:p>
        </p:txBody>
      </p:sp>
    </p:spTree>
    <p:extLst>
      <p:ext uri="{BB962C8B-B14F-4D97-AF65-F5344CB8AC3E}">
        <p14:creationId xmlns:p14="http://schemas.microsoft.com/office/powerpoint/2010/main" val="1259588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Node-based S-FEM (NS-FEM)</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ja-JP" altLang="en-US" sz="2400" dirty="0"/>
                  <a:t>要素</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の計算，</a:t>
                </a:r>
                <a:endParaRPr lang="en-US" altLang="ja-JP" sz="2400" dirty="0"/>
              </a:p>
              <a:p>
                <a:r>
                  <a:rPr lang="ja-JP" altLang="en-US" sz="2400" dirty="0"/>
                  <a:t>要素</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を接する</a:t>
                </a:r>
                <a:r>
                  <a:rPr lang="ja-JP" altLang="en-US" sz="2400" dirty="0">
                    <a:solidFill>
                      <a:srgbClr val="0000CC"/>
                    </a:solidFill>
                  </a:rPr>
                  <a:t>ノード</a:t>
                </a:r>
                <a:r>
                  <a:rPr lang="ja-JP" altLang="en-US" sz="2400" dirty="0"/>
                  <a:t>に面積比で分配し，</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b="0" i="0" smtClean="0">
                            <a:latin typeface="Cambria Math"/>
                          </a:rPr>
                          <m:t>Node</m:t>
                        </m:r>
                      </m:sup>
                    </m:sSup>
                    <m:r>
                      <a:rPr lang="en-US" altLang="ja-JP" sz="2400" i="1">
                        <a:latin typeface="Cambria Math"/>
                      </a:rPr>
                      <m:t>𝐵</m:t>
                    </m:r>
                    <m:r>
                      <a:rPr lang="en-US" altLang="ja-JP" sz="2400" i="1">
                        <a:latin typeface="Cambria Math"/>
                      </a:rPr>
                      <m:t>]</m:t>
                    </m:r>
                  </m:oMath>
                </a14:m>
                <a:r>
                  <a:rPr lang="ja-JP" altLang="en-US" sz="2400" dirty="0"/>
                  <a:t>を作成，</a:t>
                </a:r>
                <a:endParaRPr lang="en-US" altLang="ja-JP" sz="2400" dirty="0"/>
              </a:p>
              <a:p>
                <a:r>
                  <a:rPr lang="en-US" altLang="ja-JP" sz="2400" b="1" i="1" dirty="0"/>
                  <a:t>F, T</a:t>
                </a:r>
                <a:r>
                  <a:rPr lang="en-US" altLang="ja-JP" sz="2400" dirty="0"/>
                  <a:t>, {</a:t>
                </a:r>
                <a:r>
                  <a:rPr lang="en-US" altLang="ja-JP" sz="2400" i="1" dirty="0"/>
                  <a:t>f </a:t>
                </a:r>
                <a:r>
                  <a:rPr lang="en-US" altLang="ja-JP" sz="2400" baseline="30000" dirty="0" err="1"/>
                  <a:t>int</a:t>
                </a:r>
                <a:r>
                  <a:rPr lang="en-US" altLang="ja-JP" sz="2400" dirty="0"/>
                  <a:t>} </a:t>
                </a:r>
                <a:r>
                  <a:rPr lang="ja-JP" altLang="en-US" sz="2400" dirty="0"/>
                  <a:t>等を</a:t>
                </a:r>
                <a:r>
                  <a:rPr lang="ja-JP" altLang="en-US" sz="2400" dirty="0">
                    <a:solidFill>
                      <a:srgbClr val="0000CC"/>
                    </a:solidFill>
                  </a:rPr>
                  <a:t>ノード</a:t>
                </a:r>
                <a:r>
                  <a:rPr lang="ja-JP" altLang="en-US" sz="2400" dirty="0"/>
                  <a:t>で計算．</a:t>
                </a:r>
                <a:endParaRPr lang="en-US" altLang="ja-JP" sz="2400" dirty="0">
                  <a:solidFill>
                    <a:srgbClr val="0000CC"/>
                  </a:solidFill>
                </a:endParaRPr>
              </a:p>
              <a:p>
                <a:pPr marL="0" indent="0" algn="ctr">
                  <a:buNone/>
                </a:pPr>
                <a:r>
                  <a:rPr lang="ja-JP" altLang="en-US" sz="2400" dirty="0">
                    <a:effectLst>
                      <a:outerShdw blurRad="38100" dist="38100" dir="2700000" algn="tl">
                        <a:srgbClr val="000000">
                          <a:alpha val="43137"/>
                        </a:srgbClr>
                      </a:outerShdw>
                    </a:effectLst>
                  </a:rPr>
                  <a:t>体積ロッキングを起こさない</a:t>
                </a:r>
                <a:r>
                  <a:rPr lang="ja-JP" altLang="en-US" sz="2400" dirty="0"/>
                  <a:t>が，</a:t>
                </a:r>
                <a:r>
                  <a:rPr lang="ja-JP" altLang="en-US" sz="2400" b="1" u="sng" dirty="0"/>
                  <a:t>概して低精度</a:t>
                </a:r>
                <a:r>
                  <a:rPr lang="ja-JP" altLang="en-US" sz="2400" dirty="0"/>
                  <a:t>なのが欠点</a:t>
                </a:r>
              </a:p>
              <a:p>
                <a:endParaRPr kumimoji="1" lang="ja-JP" altLang="en-US"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1">
                <a:blip r:embed="rId3"/>
                <a:stretch>
                  <a:fillRect l="-1975" t="-1901"/>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10</a:t>
            </a:fld>
            <a:endParaRPr lang="ja-JP" altLang="en-US" dirty="0"/>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8962" y="2348880"/>
            <a:ext cx="2886075" cy="4000500"/>
          </a:xfrm>
          <a:prstGeom prst="rect">
            <a:avLst/>
          </a:prstGeom>
        </p:spPr>
      </p:pic>
      <p:sp>
        <p:nvSpPr>
          <p:cNvPr id="6" name="テキスト ボックス 5"/>
          <p:cNvSpPr txBox="1"/>
          <p:nvPr/>
        </p:nvSpPr>
        <p:spPr>
          <a:xfrm>
            <a:off x="6120172" y="2326067"/>
            <a:ext cx="2787943" cy="1200329"/>
          </a:xfrm>
          <a:prstGeom prst="rect">
            <a:avLst/>
          </a:prstGeom>
          <a:noFill/>
        </p:spPr>
        <p:txBody>
          <a:bodyPr wrap="none" rtlCol="0">
            <a:spAutoFit/>
          </a:bodyPr>
          <a:lstStyle/>
          <a:p>
            <a:pPr algn="ctr"/>
            <a:r>
              <a:rPr kumimoji="1" lang="ja-JP" altLang="en-US" dirty="0"/>
              <a:t>∵ゼロエネルギーモード</a:t>
            </a:r>
            <a:endParaRPr kumimoji="1" lang="en-US" altLang="ja-JP" dirty="0"/>
          </a:p>
          <a:p>
            <a:pPr algn="ctr"/>
            <a:r>
              <a:rPr lang="ja-JP" altLang="en-US" dirty="0"/>
              <a:t>が現れてしまうから．</a:t>
            </a:r>
            <a:endParaRPr kumimoji="1" lang="en-US" altLang="ja-JP" dirty="0"/>
          </a:p>
          <a:p>
            <a:pPr algn="ctr"/>
            <a:r>
              <a:rPr kumimoji="1" lang="ja-JP" altLang="en-US" dirty="0"/>
              <a:t>（低減積分要素で現れる</a:t>
            </a:r>
            <a:endParaRPr kumimoji="1" lang="en-US" altLang="ja-JP" dirty="0"/>
          </a:p>
          <a:p>
            <a:pPr algn="ctr"/>
            <a:r>
              <a:rPr lang="ja-JP" altLang="en-US" dirty="0"/>
              <a:t>アワーグラスモードと同等）</a:t>
            </a:r>
            <a:endParaRPr lang="en-US" altLang="ja-JP" dirty="0"/>
          </a:p>
        </p:txBody>
      </p:sp>
    </p:spTree>
    <p:extLst>
      <p:ext uri="{BB962C8B-B14F-4D97-AF65-F5344CB8AC3E}">
        <p14:creationId xmlns:p14="http://schemas.microsoft.com/office/powerpoint/2010/main" val="2557814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オリジナル版 </a:t>
            </a:r>
            <a:r>
              <a:rPr kumimoji="1" lang="en-US" altLang="ja-JP" dirty="0"/>
              <a:t>Selective ES/NS-FEM</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en-US" altLang="ja-JP" sz="2400" dirty="0"/>
                  <a:t>Lame</a:t>
                </a:r>
                <a:r>
                  <a:rPr lang="ja-JP" altLang="en-US" sz="2400" dirty="0"/>
                  <a:t>定数 </a:t>
                </a:r>
                <a14:m>
                  <m:oMath xmlns:m="http://schemas.openxmlformats.org/officeDocument/2006/math">
                    <m:r>
                      <a:rPr lang="en-US" altLang="ja-JP" sz="2400" i="1">
                        <a:latin typeface="Cambria Math"/>
                      </a:rPr>
                      <m:t>𝜇</m:t>
                    </m:r>
                    <m:r>
                      <a:rPr lang="en-US" altLang="ja-JP" sz="2400" b="0" i="1" smtClean="0">
                        <a:latin typeface="Cambria Math"/>
                      </a:rPr>
                      <m:t> </m:t>
                    </m:r>
                  </m:oMath>
                </a14:m>
                <a:r>
                  <a:rPr lang="ja-JP" altLang="en-US" sz="2400" dirty="0"/>
                  <a:t>と </a:t>
                </a:r>
                <a14:m>
                  <m:oMath xmlns:m="http://schemas.openxmlformats.org/officeDocument/2006/math">
                    <m:r>
                      <a:rPr lang="en-US" altLang="ja-JP" sz="2400" i="1">
                        <a:latin typeface="Cambria Math"/>
                      </a:rPr>
                      <m:t>𝜆</m:t>
                    </m:r>
                  </m:oMath>
                </a14:m>
                <a:r>
                  <a:rPr lang="ja-JP" altLang="en-US" sz="2400" dirty="0">
                    <a:solidFill>
                      <a:srgbClr val="0000CC"/>
                    </a:solidFill>
                  </a:rPr>
                  <a:t> </a:t>
                </a:r>
                <a:r>
                  <a:rPr lang="ja-JP" altLang="en-US" sz="2400" dirty="0"/>
                  <a:t>に従い，応力を</a:t>
                </a:r>
                <a:r>
                  <a:rPr lang="ja-JP" altLang="en-US" sz="2400" dirty="0">
                    <a:solidFill>
                      <a:srgbClr val="0000CC"/>
                    </a:solidFill>
                  </a:rPr>
                  <a:t> </a:t>
                </a:r>
                <a:r>
                  <a:rPr lang="en-US" altLang="ja-JP" sz="2400" dirty="0">
                    <a:solidFill>
                      <a:srgbClr val="FF0000"/>
                    </a:solidFill>
                  </a:rPr>
                  <a:t>"</a:t>
                </a:r>
                <a14:m>
                  <m:oMath xmlns:m="http://schemas.openxmlformats.org/officeDocument/2006/math">
                    <m:r>
                      <a:rPr lang="en-US" altLang="ja-JP" sz="2400" i="1">
                        <a:solidFill>
                          <a:srgbClr val="FF0000"/>
                        </a:solidFill>
                        <a:latin typeface="Cambria Math"/>
                      </a:rPr>
                      <m:t>𝜇</m:t>
                    </m:r>
                  </m:oMath>
                </a14:m>
                <a:r>
                  <a:rPr lang="ja-JP" altLang="en-US" sz="2400" dirty="0">
                    <a:solidFill>
                      <a:srgbClr val="FF0000"/>
                    </a:solidFill>
                  </a:rPr>
                  <a:t> </a:t>
                </a:r>
                <a:r>
                  <a:rPr lang="en-US" altLang="ja-JP" sz="2400" dirty="0">
                    <a:solidFill>
                      <a:srgbClr val="FF0000"/>
                    </a:solidFill>
                  </a:rPr>
                  <a:t>part" </a:t>
                </a:r>
                <a:r>
                  <a:rPr lang="ja-JP" altLang="en-US" sz="2400" dirty="0">
                    <a:solidFill>
                      <a:srgbClr val="FF0000"/>
                    </a:solidFill>
                  </a:rPr>
                  <a:t>と </a:t>
                </a:r>
                <a:r>
                  <a:rPr lang="en-US" altLang="ja-JP" sz="2400" dirty="0">
                    <a:solidFill>
                      <a:srgbClr val="0000CC"/>
                    </a:solidFill>
                  </a:rPr>
                  <a:t>"</a:t>
                </a:r>
                <a14:m>
                  <m:oMath xmlns:m="http://schemas.openxmlformats.org/officeDocument/2006/math">
                    <m:r>
                      <a:rPr lang="en-US" altLang="ja-JP" sz="2400" i="1">
                        <a:solidFill>
                          <a:srgbClr val="0000CC"/>
                        </a:solidFill>
                        <a:latin typeface="Cambria Math"/>
                      </a:rPr>
                      <m:t>𝜆</m:t>
                    </m:r>
                  </m:oMath>
                </a14:m>
                <a:r>
                  <a:rPr lang="ja-JP" altLang="en-US" sz="2400" dirty="0">
                    <a:solidFill>
                      <a:srgbClr val="0000CC"/>
                    </a:solidFill>
                  </a:rPr>
                  <a:t> </a:t>
                </a:r>
                <a:r>
                  <a:rPr lang="en-US" altLang="ja-JP" sz="2400" dirty="0">
                    <a:solidFill>
                      <a:srgbClr val="0000CC"/>
                    </a:solidFill>
                  </a:rPr>
                  <a:t>part</a:t>
                </a:r>
                <a:r>
                  <a:rPr lang="en-US" altLang="ja-JP" sz="2400" dirty="0">
                    <a:solidFill>
                      <a:schemeClr val="tx1"/>
                    </a:solidFill>
                  </a:rPr>
                  <a:t>" </a:t>
                </a:r>
                <a:r>
                  <a:rPr lang="ja-JP" altLang="en-US" sz="2400" dirty="0">
                    <a:solidFill>
                      <a:schemeClr val="tx1"/>
                    </a:solidFill>
                  </a:rPr>
                  <a:t>に分解，</a:t>
                </a:r>
                <a:endParaRPr lang="en-US" altLang="ja-JP" sz="2400" dirty="0">
                  <a:solidFill>
                    <a:schemeClr val="tx1"/>
                  </a:solidFill>
                </a:endParaRPr>
              </a:p>
              <a:p>
                <a:r>
                  <a:rPr lang="en-US" altLang="ja-JP" sz="2400" b="1" i="1" dirty="0"/>
                  <a:t>F, T</a:t>
                </a:r>
                <a:r>
                  <a:rPr lang="en-US" altLang="ja-JP" sz="2400" dirty="0"/>
                  <a:t>, {</a:t>
                </a:r>
                <a:r>
                  <a:rPr lang="en-US" altLang="ja-JP" sz="2400" i="1" dirty="0"/>
                  <a:t>f </a:t>
                </a:r>
                <a:r>
                  <a:rPr lang="en-US" altLang="ja-JP" sz="2400" baseline="30000" dirty="0" err="1"/>
                  <a:t>int</a:t>
                </a:r>
                <a:r>
                  <a:rPr lang="en-US" altLang="ja-JP" sz="2400" dirty="0"/>
                  <a:t>} </a:t>
                </a:r>
                <a:r>
                  <a:rPr lang="ja-JP" altLang="en-US" sz="2400" dirty="0"/>
                  <a:t>等を</a:t>
                </a:r>
                <a:r>
                  <a:rPr lang="ja-JP" altLang="en-US" sz="2400" dirty="0">
                    <a:solidFill>
                      <a:srgbClr val="FF0000"/>
                    </a:solidFill>
                  </a:rPr>
                  <a:t>エッジ</a:t>
                </a:r>
                <a:r>
                  <a:rPr lang="ja-JP" altLang="en-US" sz="2400" dirty="0"/>
                  <a:t>と</a:t>
                </a:r>
                <a:r>
                  <a:rPr lang="ja-JP" altLang="en-US" sz="2400" dirty="0">
                    <a:solidFill>
                      <a:srgbClr val="0000CC"/>
                    </a:solidFill>
                  </a:rPr>
                  <a:t>ノード</a:t>
                </a:r>
                <a:r>
                  <a:rPr lang="ja-JP" altLang="en-US" sz="2400" dirty="0"/>
                  <a:t>の両方でそれぞれ計算して</a:t>
                </a:r>
                <a:r>
                  <a:rPr lang="ja-JP" altLang="en-US" sz="2400" dirty="0">
                    <a:solidFill>
                      <a:srgbClr val="FF00FF"/>
                    </a:solidFill>
                  </a:rPr>
                  <a:t>合算</a:t>
                </a:r>
                <a:r>
                  <a:rPr lang="ja-JP" altLang="en-US" sz="2400" dirty="0"/>
                  <a:t>．</a:t>
                </a:r>
                <a:endParaRPr lang="en-US" altLang="ja-JP" sz="2400" dirty="0">
                  <a:solidFill>
                    <a:srgbClr val="0000CC"/>
                  </a:solidFill>
                </a:endParaRPr>
              </a:p>
              <a:p>
                <a:pPr marL="0" indent="0" algn="ctr">
                  <a:buNone/>
                </a:pPr>
                <a:r>
                  <a:rPr lang="ja-JP" altLang="en-US" sz="2400" dirty="0">
                    <a:effectLst>
                      <a:outerShdw blurRad="38100" dist="38100" dir="2700000" algn="tl">
                        <a:srgbClr val="000000">
                          <a:alpha val="43137"/>
                        </a:srgbClr>
                      </a:outerShdw>
                    </a:effectLst>
                  </a:rPr>
                  <a:t>高精度</a:t>
                </a:r>
                <a:r>
                  <a:rPr lang="ja-JP" altLang="en-US" sz="2400" dirty="0"/>
                  <a:t>で</a:t>
                </a:r>
                <a:r>
                  <a:rPr lang="ja-JP" altLang="en-US" sz="2400" dirty="0">
                    <a:effectLst>
                      <a:outerShdw blurRad="38100" dist="38100" dir="2700000" algn="tl">
                        <a:srgbClr val="000000">
                          <a:alpha val="43137"/>
                        </a:srgbClr>
                      </a:outerShdw>
                    </a:effectLst>
                  </a:rPr>
                  <a:t>体積ロッキングも回避</a:t>
                </a:r>
                <a:r>
                  <a:rPr lang="ja-JP" altLang="en-US" sz="2400" dirty="0"/>
                  <a:t>できるが，</a:t>
                </a:r>
                <a:br>
                  <a:rPr lang="en-US" altLang="ja-JP" sz="2400" dirty="0"/>
                </a:br>
                <a:r>
                  <a:rPr lang="en-US" altLang="ja-JP" sz="2400" b="1" u="sng" dirty="0"/>
                  <a:t>Lame</a:t>
                </a:r>
                <a:r>
                  <a:rPr lang="ja-JP" altLang="en-US" sz="2400" b="1" u="sng" dirty="0"/>
                  <a:t>定数で陽に表される弾性材料モデルしか扱えない</a:t>
                </a:r>
                <a:endParaRPr kumimoji="1" lang="ja-JP" altLang="en-US" sz="2400" b="1" u="sng"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1">
                <a:blip r:embed="rId3"/>
                <a:stretch>
                  <a:fillRect l="-1975" t="-1901"/>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11</a:t>
            </a:fld>
            <a:endParaRPr lang="ja-JP" altLang="en-US" dirty="0"/>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588" y="2232901"/>
            <a:ext cx="7396881" cy="4153066"/>
          </a:xfrm>
          <a:prstGeom prst="rect">
            <a:avLst/>
          </a:prstGeom>
        </p:spPr>
      </p:pic>
      <p:sp>
        <p:nvSpPr>
          <p:cNvPr id="7" name="テキスト ボックス 6"/>
          <p:cNvSpPr txBox="1"/>
          <p:nvPr/>
        </p:nvSpPr>
        <p:spPr>
          <a:xfrm>
            <a:off x="-508" y="4041068"/>
            <a:ext cx="1697901" cy="1938992"/>
          </a:xfrm>
          <a:prstGeom prst="rect">
            <a:avLst/>
          </a:prstGeom>
          <a:noFill/>
        </p:spPr>
        <p:txBody>
          <a:bodyPr wrap="none" rtlCol="0">
            <a:spAutoFit/>
          </a:bodyPr>
          <a:lstStyle/>
          <a:p>
            <a:pPr algn="ctr"/>
            <a:r>
              <a:rPr kumimoji="1" lang="ja-JP" altLang="en-US" sz="2000" dirty="0"/>
              <a:t>「エッジ」を</a:t>
            </a:r>
            <a:endParaRPr kumimoji="1" lang="en-US" altLang="ja-JP" sz="2000" dirty="0"/>
          </a:p>
          <a:p>
            <a:pPr algn="ctr"/>
            <a:r>
              <a:rPr kumimoji="1" lang="ja-JP" altLang="en-US" sz="2000" dirty="0"/>
              <a:t>「フェイス」と</a:t>
            </a:r>
            <a:endParaRPr kumimoji="1" lang="en-US" altLang="ja-JP" sz="2000" dirty="0"/>
          </a:p>
          <a:p>
            <a:pPr algn="ctr"/>
            <a:r>
              <a:rPr kumimoji="1" lang="ja-JP" altLang="en-US" sz="2000" dirty="0"/>
              <a:t>読み替えれば</a:t>
            </a:r>
            <a:endParaRPr kumimoji="1" lang="en-US" altLang="ja-JP" sz="2000" dirty="0"/>
          </a:p>
          <a:p>
            <a:pPr algn="ctr"/>
            <a:r>
              <a:rPr lang="en-US" altLang="ja-JP" sz="2000" dirty="0">
                <a:solidFill>
                  <a:srgbClr val="FF00FF"/>
                </a:solidFill>
              </a:rPr>
              <a:t>selective</a:t>
            </a:r>
          </a:p>
          <a:p>
            <a:pPr algn="ctr"/>
            <a:r>
              <a:rPr lang="en-US" altLang="ja-JP" sz="2000" dirty="0">
                <a:solidFill>
                  <a:srgbClr val="FF00FF"/>
                </a:solidFill>
              </a:rPr>
              <a:t>FS/NS-FEM</a:t>
            </a:r>
          </a:p>
          <a:p>
            <a:pPr algn="ctr"/>
            <a:r>
              <a:rPr lang="en-US" altLang="ja-JP" sz="2000" dirty="0"/>
              <a:t> for 3D</a:t>
            </a:r>
            <a:endParaRPr kumimoji="1" lang="ja-JP" altLang="en-US" sz="2000" dirty="0"/>
          </a:p>
        </p:txBody>
      </p:sp>
    </p:spTree>
    <p:extLst>
      <p:ext uri="{BB962C8B-B14F-4D97-AF65-F5344CB8AC3E}">
        <p14:creationId xmlns:p14="http://schemas.microsoft.com/office/powerpoint/2010/main" val="2704499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独自改良版</a:t>
            </a:r>
            <a:r>
              <a:rPr kumimoji="1" lang="en-US" altLang="ja-JP" dirty="0"/>
              <a:t> Selective ES/NS-FEM</a:t>
            </a:r>
            <a:endParaRPr kumimoji="1" lang="ja-JP" altLang="en-US" dirty="0"/>
          </a:p>
        </p:txBody>
      </p:sp>
      <p:sp>
        <p:nvSpPr>
          <p:cNvPr id="3" name="コンテンツ プレースホルダー 2"/>
          <p:cNvSpPr>
            <a:spLocks noGrp="1"/>
          </p:cNvSpPr>
          <p:nvPr>
            <p:ph idx="1"/>
          </p:nvPr>
        </p:nvSpPr>
        <p:spPr/>
        <p:txBody>
          <a:bodyPr/>
          <a:lstStyle/>
          <a:p>
            <a:r>
              <a:rPr lang="ja-JP" altLang="en-US" sz="2400" dirty="0"/>
              <a:t>応力を</a:t>
            </a:r>
            <a:r>
              <a:rPr lang="en-US" altLang="ja-JP" sz="2400" dirty="0"/>
              <a:t> </a:t>
            </a:r>
            <a:r>
              <a:rPr lang="en-US" altLang="ja-JP" sz="2400" dirty="0">
                <a:solidFill>
                  <a:srgbClr val="FF0000"/>
                </a:solidFill>
              </a:rPr>
              <a:t>"</a:t>
            </a:r>
            <a:r>
              <a:rPr lang="en-US" altLang="ja-JP" sz="2400" dirty="0" err="1">
                <a:solidFill>
                  <a:srgbClr val="FF0000"/>
                </a:solidFill>
              </a:rPr>
              <a:t>deviatoric</a:t>
            </a:r>
            <a:r>
              <a:rPr lang="en-US" altLang="ja-JP" sz="2400" dirty="0">
                <a:solidFill>
                  <a:srgbClr val="FF0000"/>
                </a:solidFill>
              </a:rPr>
              <a:t> (</a:t>
            </a:r>
            <a:r>
              <a:rPr lang="ja-JP" altLang="en-US" sz="2400" dirty="0">
                <a:solidFill>
                  <a:srgbClr val="FF0000"/>
                </a:solidFill>
              </a:rPr>
              <a:t>偏差</a:t>
            </a:r>
            <a:r>
              <a:rPr lang="en-US" altLang="ja-JP" sz="2400" dirty="0">
                <a:solidFill>
                  <a:srgbClr val="FF0000"/>
                </a:solidFill>
              </a:rPr>
              <a:t>) part"</a:t>
            </a:r>
            <a:r>
              <a:rPr lang="en-US" altLang="ja-JP" sz="2400" dirty="0"/>
              <a:t> </a:t>
            </a:r>
            <a:r>
              <a:rPr lang="ja-JP" altLang="en-US" sz="2400" dirty="0"/>
              <a:t>と </a:t>
            </a:r>
            <a:r>
              <a:rPr lang="en-US" altLang="ja-JP" sz="2400" dirty="0">
                <a:solidFill>
                  <a:srgbClr val="0000CC"/>
                </a:solidFill>
              </a:rPr>
              <a:t>"hydrostatic (</a:t>
            </a:r>
            <a:r>
              <a:rPr lang="ja-JP" altLang="en-US" sz="2400" dirty="0">
                <a:solidFill>
                  <a:srgbClr val="0000CC"/>
                </a:solidFill>
              </a:rPr>
              <a:t>静水圧</a:t>
            </a:r>
            <a:r>
              <a:rPr lang="en-US" altLang="ja-JP" sz="2400" dirty="0">
                <a:solidFill>
                  <a:srgbClr val="0000CC"/>
                </a:solidFill>
              </a:rPr>
              <a:t>) part"</a:t>
            </a:r>
            <a:br>
              <a:rPr lang="en-US" altLang="ja-JP" sz="2400" dirty="0">
                <a:solidFill>
                  <a:srgbClr val="0000CC"/>
                </a:solidFill>
              </a:rPr>
            </a:br>
            <a:r>
              <a:rPr lang="ja-JP" altLang="en-US" sz="2400" dirty="0"/>
              <a:t>に分解</a:t>
            </a:r>
            <a:endParaRPr lang="en-US" altLang="ja-JP" sz="2400" dirty="0"/>
          </a:p>
          <a:p>
            <a:r>
              <a:rPr lang="en-US" altLang="ja-JP" sz="2400" b="1" i="1" dirty="0"/>
              <a:t>F, T</a:t>
            </a:r>
            <a:r>
              <a:rPr lang="en-US" altLang="ja-JP" sz="2400" dirty="0"/>
              <a:t>, {</a:t>
            </a:r>
            <a:r>
              <a:rPr lang="en-US" altLang="ja-JP" sz="2400" i="1" dirty="0"/>
              <a:t>f </a:t>
            </a:r>
            <a:r>
              <a:rPr lang="en-US" altLang="ja-JP" sz="2400" baseline="30000" dirty="0" err="1"/>
              <a:t>int</a:t>
            </a:r>
            <a:r>
              <a:rPr lang="en-US" altLang="ja-JP" sz="2400" dirty="0"/>
              <a:t>} </a:t>
            </a:r>
            <a:r>
              <a:rPr lang="ja-JP" altLang="en-US" sz="2400" dirty="0"/>
              <a:t>等を</a:t>
            </a:r>
            <a:r>
              <a:rPr lang="ja-JP" altLang="en-US" sz="2400" dirty="0">
                <a:solidFill>
                  <a:srgbClr val="FF0000"/>
                </a:solidFill>
              </a:rPr>
              <a:t>エッジ</a:t>
            </a:r>
            <a:r>
              <a:rPr lang="ja-JP" altLang="en-US" sz="2400" dirty="0"/>
              <a:t>と</a:t>
            </a:r>
            <a:r>
              <a:rPr lang="ja-JP" altLang="en-US" sz="2400" dirty="0">
                <a:solidFill>
                  <a:srgbClr val="0000CC"/>
                </a:solidFill>
              </a:rPr>
              <a:t>ノード</a:t>
            </a:r>
            <a:r>
              <a:rPr lang="ja-JP" altLang="en-US" sz="2400" dirty="0"/>
              <a:t>の両方でそれぞれ計算して</a:t>
            </a:r>
            <a:r>
              <a:rPr lang="ja-JP" altLang="en-US" sz="2400" dirty="0">
                <a:solidFill>
                  <a:srgbClr val="FF00FF"/>
                </a:solidFill>
              </a:rPr>
              <a:t>合算</a:t>
            </a:r>
            <a:r>
              <a:rPr lang="ja-JP" altLang="en-US" sz="2400" dirty="0"/>
              <a:t>．</a:t>
            </a:r>
            <a:endParaRPr lang="en-US" altLang="ja-JP" sz="2400" dirty="0">
              <a:solidFill>
                <a:srgbClr val="0000CC"/>
              </a:solidFill>
            </a:endParaRPr>
          </a:p>
          <a:p>
            <a:pPr marL="0" indent="0">
              <a:buNone/>
            </a:pPr>
            <a:r>
              <a:rPr lang="ja-JP" altLang="en-US" sz="2400" dirty="0">
                <a:effectLst>
                  <a:outerShdw blurRad="38100" dist="38100" dir="2700000" algn="tl">
                    <a:srgbClr val="000000">
                      <a:alpha val="43137"/>
                    </a:srgbClr>
                  </a:outerShdw>
                </a:effectLst>
              </a:rPr>
              <a:t>高精度で体積ロッキングを回避し，任意の材料モデルに適用可能</a:t>
            </a:r>
            <a:endParaRPr kumimoji="1" lang="ja-JP" altLang="en-US" sz="2400" dirty="0">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12</a:t>
            </a:fld>
            <a:endParaRPr lang="ja-JP" altLang="en-US"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588" y="2240868"/>
            <a:ext cx="7396925" cy="4153091"/>
          </a:xfrm>
          <a:prstGeom prst="rect">
            <a:avLst/>
          </a:prstGeom>
        </p:spPr>
      </p:pic>
      <p:sp>
        <p:nvSpPr>
          <p:cNvPr id="8" name="テキスト ボックス 7"/>
          <p:cNvSpPr txBox="1"/>
          <p:nvPr/>
        </p:nvSpPr>
        <p:spPr>
          <a:xfrm>
            <a:off x="-508" y="4041068"/>
            <a:ext cx="1697901" cy="1938992"/>
          </a:xfrm>
          <a:prstGeom prst="rect">
            <a:avLst/>
          </a:prstGeom>
          <a:noFill/>
        </p:spPr>
        <p:txBody>
          <a:bodyPr wrap="none" rtlCol="0">
            <a:spAutoFit/>
          </a:bodyPr>
          <a:lstStyle/>
          <a:p>
            <a:pPr algn="ctr"/>
            <a:r>
              <a:rPr kumimoji="1" lang="ja-JP" altLang="en-US" sz="2000" dirty="0"/>
              <a:t>「エッジ」を</a:t>
            </a:r>
            <a:endParaRPr kumimoji="1" lang="en-US" altLang="ja-JP" sz="2000" dirty="0"/>
          </a:p>
          <a:p>
            <a:pPr algn="ctr"/>
            <a:r>
              <a:rPr kumimoji="1" lang="ja-JP" altLang="en-US" sz="2000" dirty="0"/>
              <a:t>「フェイス」と</a:t>
            </a:r>
            <a:endParaRPr kumimoji="1" lang="en-US" altLang="ja-JP" sz="2000" dirty="0"/>
          </a:p>
          <a:p>
            <a:pPr algn="ctr"/>
            <a:r>
              <a:rPr kumimoji="1" lang="ja-JP" altLang="en-US" sz="2000" dirty="0"/>
              <a:t>読み替えれば</a:t>
            </a:r>
            <a:endParaRPr kumimoji="1" lang="en-US" altLang="ja-JP" sz="2000" dirty="0"/>
          </a:p>
          <a:p>
            <a:pPr algn="ctr"/>
            <a:r>
              <a:rPr lang="en-US" altLang="ja-JP" sz="2000" dirty="0">
                <a:solidFill>
                  <a:srgbClr val="FF00FF"/>
                </a:solidFill>
              </a:rPr>
              <a:t>selective</a:t>
            </a:r>
          </a:p>
          <a:p>
            <a:pPr algn="ctr"/>
            <a:r>
              <a:rPr lang="en-US" altLang="ja-JP" sz="2000" dirty="0">
                <a:solidFill>
                  <a:srgbClr val="FF00FF"/>
                </a:solidFill>
              </a:rPr>
              <a:t>FS/NS-FEM</a:t>
            </a:r>
          </a:p>
          <a:p>
            <a:pPr algn="ctr"/>
            <a:r>
              <a:rPr lang="en-US" altLang="ja-JP" sz="2000" dirty="0"/>
              <a:t> for 3D</a:t>
            </a:r>
            <a:endParaRPr kumimoji="1" lang="ja-JP" altLang="en-US" sz="2000" dirty="0"/>
          </a:p>
        </p:txBody>
      </p:sp>
    </p:spTree>
    <p:extLst>
      <p:ext uri="{BB962C8B-B14F-4D97-AF65-F5344CB8AC3E}">
        <p14:creationId xmlns:p14="http://schemas.microsoft.com/office/powerpoint/2010/main" val="1233634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独自改良版</a:t>
            </a:r>
            <a:r>
              <a:rPr kumimoji="1" lang="en-US" altLang="ja-JP" dirty="0"/>
              <a:t> </a:t>
            </a:r>
            <a:r>
              <a:rPr lang="en-US" altLang="ja-JP" dirty="0"/>
              <a:t>S</a:t>
            </a:r>
            <a:r>
              <a:rPr kumimoji="1" lang="en-US" altLang="ja-JP" dirty="0"/>
              <a:t>elective S-FEM </a:t>
            </a:r>
            <a:r>
              <a:rPr kumimoji="1" lang="ja-JP" altLang="en-US" dirty="0"/>
              <a:t>の検証</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lang="ja-JP" altLang="en-US" sz="2800" b="1" i="1" u="sng" dirty="0">
                    <a:effectLst>
                      <a:outerShdw blurRad="38100" dist="38100" dir="2700000" algn="tl">
                        <a:srgbClr val="000000">
                          <a:alpha val="43137"/>
                        </a:srgbClr>
                      </a:outerShdw>
                    </a:effectLst>
                  </a:rPr>
                  <a:t>片持ち梁の曲げ解析</a:t>
                </a:r>
                <a:endParaRPr lang="en-US" altLang="ja-JP" sz="2800" b="1" i="1" u="sng" dirty="0">
                  <a:effectLst>
                    <a:outerShdw blurRad="38100" dist="38100" dir="2700000" algn="tl">
                      <a:srgbClr val="000000">
                        <a:alpha val="43137"/>
                      </a:srgbClr>
                    </a:outerShdw>
                  </a:effectLst>
                </a:endParaRPr>
              </a:p>
              <a:p>
                <a:r>
                  <a:rPr lang="en-US" altLang="ja-JP" sz="2800" dirty="0"/>
                  <a:t>10m x 1m x 1m </a:t>
                </a:r>
                <a:r>
                  <a:rPr lang="ja-JP" altLang="en-US" sz="2800" dirty="0"/>
                  <a:t>の片持ち梁の先端に </a:t>
                </a:r>
                <a:r>
                  <a:rPr lang="en-US" altLang="ja-JP" sz="2800" dirty="0"/>
                  <a:t>20 </a:t>
                </a:r>
                <a:r>
                  <a:rPr lang="en-US" altLang="ja-JP" sz="2800" dirty="0" err="1"/>
                  <a:t>kN</a:t>
                </a:r>
                <a:r>
                  <a:rPr lang="ja-JP" altLang="en-US" sz="2800" dirty="0"/>
                  <a:t>の死荷重</a:t>
                </a:r>
                <a:endParaRPr lang="en-US" altLang="ja-JP" sz="2800" dirty="0"/>
              </a:p>
              <a:p>
                <a:r>
                  <a:rPr lang="en-US" altLang="ja-JP" sz="2800" dirty="0"/>
                  <a:t>Neo-</a:t>
                </a:r>
                <a:r>
                  <a:rPr lang="en-US" altLang="ja-JP" sz="2800" dirty="0" err="1"/>
                  <a:t>Hookean</a:t>
                </a:r>
                <a:r>
                  <a:rPr lang="en-US" altLang="ja-JP" sz="2800" dirty="0"/>
                  <a:t> </a:t>
                </a:r>
                <a:r>
                  <a:rPr lang="ja-JP" altLang="en-US" sz="2800" u="sng" dirty="0">
                    <a:solidFill>
                      <a:srgbClr val="FF9900"/>
                    </a:solidFill>
                  </a:rPr>
                  <a:t>超弾性体</a:t>
                </a:r>
                <a:r>
                  <a:rPr lang="ja-JP" altLang="en-US" sz="2800" dirty="0"/>
                  <a:t>：</a:t>
                </a:r>
                <a:endParaRPr lang="en-US" altLang="ja-JP" sz="2800" dirty="0"/>
              </a:p>
              <a:p>
                <a:pPr marL="0" indent="0" algn="ctr">
                  <a:buNone/>
                </a:pPr>
                <a14:m>
                  <m:oMath xmlns:m="http://schemas.openxmlformats.org/officeDocument/2006/math">
                    <m:d>
                      <m:dPr>
                        <m:begChr m:val="["/>
                        <m:endChr m:val="]"/>
                        <m:ctrlPr>
                          <a:rPr lang="en-US" altLang="ja-JP" sz="2800" b="0" i="1" smtClean="0">
                            <a:latin typeface="Cambria Math" panose="02040503050406030204" pitchFamily="18" charset="0"/>
                          </a:rPr>
                        </m:ctrlPr>
                      </m:dPr>
                      <m:e>
                        <m:r>
                          <a:rPr lang="en-US" altLang="ja-JP" sz="2800" b="0" i="1" smtClean="0">
                            <a:latin typeface="Cambria Math"/>
                          </a:rPr>
                          <m:t>𝑇</m:t>
                        </m:r>
                      </m:e>
                    </m:d>
                    <m:r>
                      <a:rPr lang="en-US" altLang="ja-JP" sz="2800" b="0" i="1" smtClean="0">
                        <a:latin typeface="Cambria Math"/>
                      </a:rPr>
                      <m:t>=2</m:t>
                    </m:r>
                    <m:sSub>
                      <m:sSubPr>
                        <m:ctrlPr>
                          <a:rPr lang="en-US" altLang="ja-JP" sz="2800" b="0" i="1" smtClean="0">
                            <a:latin typeface="Cambria Math" panose="02040503050406030204" pitchFamily="18" charset="0"/>
                          </a:rPr>
                        </m:ctrlPr>
                      </m:sSubPr>
                      <m:e>
                        <m:r>
                          <a:rPr lang="en-US" altLang="ja-JP" sz="2800" b="0" i="1" smtClean="0">
                            <a:latin typeface="Cambria Math"/>
                          </a:rPr>
                          <m:t>𝐶</m:t>
                        </m:r>
                      </m:e>
                      <m:sub>
                        <m:r>
                          <a:rPr lang="en-US" altLang="ja-JP" sz="2800" b="0" i="1" smtClean="0">
                            <a:latin typeface="Cambria Math"/>
                          </a:rPr>
                          <m:t>10</m:t>
                        </m:r>
                      </m:sub>
                    </m:sSub>
                    <m:f>
                      <m:fPr>
                        <m:ctrlPr>
                          <a:rPr lang="en-US" altLang="ja-JP" sz="2800" b="0" i="1" smtClean="0">
                            <a:latin typeface="Cambria Math" panose="02040503050406030204" pitchFamily="18" charset="0"/>
                          </a:rPr>
                        </m:ctrlPr>
                      </m:fPr>
                      <m:num>
                        <m:r>
                          <m:rPr>
                            <m:sty m:val="p"/>
                          </m:rPr>
                          <a:rPr lang="en-US" altLang="ja-JP" sz="2800" b="0" i="0" smtClean="0">
                            <a:latin typeface="Cambria Math"/>
                          </a:rPr>
                          <m:t>Dev</m:t>
                        </m:r>
                        <m:r>
                          <a:rPr lang="en-US" altLang="ja-JP" sz="2800" b="0" i="1" smtClean="0">
                            <a:latin typeface="Cambria Math"/>
                          </a:rPr>
                          <m:t>(</m:t>
                        </m:r>
                        <m:acc>
                          <m:accPr>
                            <m:chr m:val="̅"/>
                            <m:ctrlPr>
                              <a:rPr lang="en-US" altLang="ja-JP" sz="2800" b="0" i="1" smtClean="0">
                                <a:latin typeface="Cambria Math" panose="02040503050406030204" pitchFamily="18" charset="0"/>
                              </a:rPr>
                            </m:ctrlPr>
                          </m:accPr>
                          <m:e>
                            <m:r>
                              <a:rPr lang="en-US" altLang="ja-JP" sz="2800" b="0" i="1" smtClean="0">
                                <a:latin typeface="Cambria Math"/>
                              </a:rPr>
                              <m:t>𝐵</m:t>
                            </m:r>
                          </m:e>
                        </m:acc>
                        <m:r>
                          <a:rPr lang="en-US" altLang="ja-JP" sz="2800" b="0" i="1" smtClean="0">
                            <a:latin typeface="Cambria Math"/>
                          </a:rPr>
                          <m:t>)</m:t>
                        </m:r>
                      </m:num>
                      <m:den>
                        <m:r>
                          <a:rPr lang="en-US" altLang="ja-JP" sz="2800" b="0" i="1" smtClean="0">
                            <a:latin typeface="Cambria Math"/>
                          </a:rPr>
                          <m:t>𝐽</m:t>
                        </m:r>
                      </m:den>
                    </m:f>
                    <m:r>
                      <a:rPr lang="en-US" altLang="ja-JP" sz="2800" b="0" i="1" smtClean="0">
                        <a:latin typeface="Cambria Math"/>
                      </a:rPr>
                      <m:t>+</m:t>
                    </m:r>
                    <m:f>
                      <m:fPr>
                        <m:ctrlPr>
                          <a:rPr lang="en-US" altLang="ja-JP" sz="2800" b="0" i="1" smtClean="0">
                            <a:latin typeface="Cambria Math" panose="02040503050406030204" pitchFamily="18" charset="0"/>
                          </a:rPr>
                        </m:ctrlPr>
                      </m:fPr>
                      <m:num>
                        <m:r>
                          <a:rPr lang="en-US" altLang="ja-JP" sz="2800" b="0" i="1" smtClean="0">
                            <a:latin typeface="Cambria Math"/>
                          </a:rPr>
                          <m:t>2</m:t>
                        </m:r>
                      </m:num>
                      <m:den>
                        <m:sSub>
                          <m:sSubPr>
                            <m:ctrlPr>
                              <a:rPr lang="en-US" altLang="ja-JP" sz="2800" b="0" i="1" smtClean="0">
                                <a:latin typeface="Cambria Math" panose="02040503050406030204" pitchFamily="18" charset="0"/>
                              </a:rPr>
                            </m:ctrlPr>
                          </m:sSubPr>
                          <m:e>
                            <m:r>
                              <a:rPr lang="en-US" altLang="ja-JP" sz="2800" b="0" i="1" smtClean="0">
                                <a:latin typeface="Cambria Math"/>
                              </a:rPr>
                              <m:t>𝐷</m:t>
                            </m:r>
                          </m:e>
                          <m:sub>
                            <m:r>
                              <a:rPr lang="en-US" altLang="ja-JP" sz="2800" b="0" i="1" smtClean="0">
                                <a:latin typeface="Cambria Math"/>
                              </a:rPr>
                              <m:t>1</m:t>
                            </m:r>
                          </m:sub>
                        </m:sSub>
                      </m:den>
                    </m:f>
                    <m:d>
                      <m:dPr>
                        <m:ctrlPr>
                          <a:rPr lang="en-US" altLang="ja-JP" sz="2800" b="0" i="1" smtClean="0">
                            <a:latin typeface="Cambria Math" panose="02040503050406030204" pitchFamily="18" charset="0"/>
                          </a:rPr>
                        </m:ctrlPr>
                      </m:dPr>
                      <m:e>
                        <m:r>
                          <a:rPr lang="en-US" altLang="ja-JP" sz="2800" b="0" i="1" smtClean="0">
                            <a:latin typeface="Cambria Math"/>
                          </a:rPr>
                          <m:t>𝐽</m:t>
                        </m:r>
                        <m:r>
                          <a:rPr lang="en-US" altLang="ja-JP" sz="2800" b="0" i="1" smtClean="0">
                            <a:latin typeface="Cambria Math"/>
                          </a:rPr>
                          <m:t>−1</m:t>
                        </m:r>
                      </m:e>
                    </m:d>
                    <m:d>
                      <m:dPr>
                        <m:begChr m:val="["/>
                        <m:endChr m:val="]"/>
                        <m:ctrlPr>
                          <a:rPr lang="en-US" altLang="ja-JP" sz="2800" b="0" i="1" smtClean="0">
                            <a:latin typeface="Cambria Math" panose="02040503050406030204" pitchFamily="18" charset="0"/>
                          </a:rPr>
                        </m:ctrlPr>
                      </m:dPr>
                      <m:e>
                        <m:r>
                          <a:rPr lang="en-US" altLang="ja-JP" sz="2800" b="0" i="1" smtClean="0">
                            <a:latin typeface="Cambria Math"/>
                          </a:rPr>
                          <m:t>𝐼</m:t>
                        </m:r>
                      </m:e>
                    </m:d>
                  </m:oMath>
                </a14:m>
                <a:r>
                  <a:rPr lang="ja-JP" altLang="en-US" sz="2800" dirty="0"/>
                  <a:t>．</a:t>
                </a:r>
                <a:endParaRPr lang="en-US" altLang="ja-JP" sz="2800" dirty="0"/>
              </a:p>
              <a:p>
                <a14:m>
                  <m:oMath xmlns:m="http://schemas.openxmlformats.org/officeDocument/2006/math">
                    <m:sSub>
                      <m:sSubPr>
                        <m:ctrlPr>
                          <a:rPr lang="en-US" altLang="ja-JP" sz="2800" b="0" i="1" smtClean="0">
                            <a:latin typeface="Cambria Math" panose="02040503050406030204" pitchFamily="18" charset="0"/>
                          </a:rPr>
                        </m:ctrlPr>
                      </m:sSubPr>
                      <m:e>
                        <m:r>
                          <a:rPr lang="en-US" altLang="ja-JP" sz="2800" b="0" i="1" smtClean="0">
                            <a:latin typeface="Cambria Math"/>
                          </a:rPr>
                          <m:t>𝐶</m:t>
                        </m:r>
                      </m:e>
                      <m:sub>
                        <m:r>
                          <a:rPr lang="en-US" altLang="ja-JP" sz="2800" b="0" i="1" smtClean="0">
                            <a:latin typeface="Cambria Math"/>
                          </a:rPr>
                          <m:t>10</m:t>
                        </m:r>
                      </m:sub>
                    </m:sSub>
                  </m:oMath>
                </a14:m>
                <a:r>
                  <a:rPr lang="ja-JP" altLang="en-US" sz="2800" dirty="0"/>
                  <a:t>は </a:t>
                </a:r>
                <a:r>
                  <a:rPr lang="en-US" altLang="ja-JP" sz="2800" dirty="0"/>
                  <a:t>1 </a:t>
                </a:r>
                <a:r>
                  <a:rPr lang="en-US" altLang="ja-JP" sz="2800" dirty="0" err="1"/>
                  <a:t>GPa</a:t>
                </a:r>
                <a:r>
                  <a:rPr lang="en-US" altLang="ja-JP" sz="2800" dirty="0"/>
                  <a:t> </a:t>
                </a:r>
                <a:r>
                  <a:rPr lang="ja-JP" altLang="en-US" sz="2800" dirty="0"/>
                  <a:t>で一定，</a:t>
                </a:r>
                <a14:m>
                  <m:oMath xmlns:m="http://schemas.openxmlformats.org/officeDocument/2006/math">
                    <m:sSub>
                      <m:sSubPr>
                        <m:ctrlPr>
                          <a:rPr lang="en-US" altLang="ja-JP" sz="2800" b="0" i="1" smtClean="0">
                            <a:latin typeface="Cambria Math" panose="02040503050406030204" pitchFamily="18" charset="0"/>
                          </a:rPr>
                        </m:ctrlPr>
                      </m:sSubPr>
                      <m:e>
                        <m:r>
                          <a:rPr lang="en-US" altLang="ja-JP" sz="2800" b="0" i="1" smtClean="0">
                            <a:latin typeface="Cambria Math"/>
                          </a:rPr>
                          <m:t>𝐷</m:t>
                        </m:r>
                      </m:e>
                      <m:sub>
                        <m:r>
                          <a:rPr lang="en-US" altLang="ja-JP" sz="2800" b="0" i="1" smtClean="0">
                            <a:latin typeface="Cambria Math"/>
                          </a:rPr>
                          <m:t>1</m:t>
                        </m:r>
                      </m:sub>
                    </m:sSub>
                  </m:oMath>
                </a14:m>
                <a:r>
                  <a:rPr lang="ja-JP" altLang="en-US" sz="2800" dirty="0"/>
                  <a:t> を様々に変化．</a:t>
                </a:r>
                <a:endParaRPr lang="en-US" altLang="ja-JP" sz="2800" dirty="0"/>
              </a:p>
              <a:p>
                <a:r>
                  <a:rPr lang="ja-JP" altLang="en-US" sz="2800" dirty="0">
                    <a:solidFill>
                      <a:srgbClr val="FF00FF"/>
                    </a:solidFill>
                  </a:rPr>
                  <a:t>独自改良版</a:t>
                </a:r>
                <a:r>
                  <a:rPr lang="en-US" altLang="ja-JP" sz="2800" dirty="0">
                    <a:solidFill>
                      <a:srgbClr val="FF00FF"/>
                    </a:solidFill>
                  </a:rPr>
                  <a:t> selective FS/NS-FEM </a:t>
                </a:r>
                <a:r>
                  <a:rPr lang="ja-JP" altLang="en-US" sz="2800" dirty="0">
                    <a:solidFill>
                      <a:srgbClr val="FF00FF"/>
                    </a:solidFill>
                  </a:rPr>
                  <a:t>で</a:t>
                </a:r>
                <a:r>
                  <a:rPr lang="ja-JP" altLang="en-US" sz="2800" dirty="0"/>
                  <a:t>は</a:t>
                </a:r>
                <a:r>
                  <a:rPr lang="en-US" altLang="ja-JP" sz="2800" dirty="0"/>
                  <a:t> 9560</a:t>
                </a:r>
                <a:r>
                  <a:rPr lang="ja-JP" altLang="en-US" sz="2800" dirty="0"/>
                  <a:t>個の</a:t>
                </a:r>
                <a:br>
                  <a:rPr lang="en-US" altLang="ja-JP" sz="2800" dirty="0"/>
                </a:br>
                <a:r>
                  <a:rPr lang="ja-JP" altLang="en-US" sz="2800" dirty="0"/>
                  <a:t>四面体要素と </a:t>
                </a:r>
                <a:r>
                  <a:rPr lang="en-US" altLang="ja-JP" sz="2800" dirty="0"/>
                  <a:t>2288</a:t>
                </a:r>
                <a:r>
                  <a:rPr lang="ja-JP" altLang="en-US" sz="2800" dirty="0"/>
                  <a:t>個の節点を使用．</a:t>
                </a:r>
                <a:endParaRPr lang="en-US" altLang="ja-JP" sz="2800" dirty="0"/>
              </a:p>
              <a:p>
                <a:r>
                  <a:rPr kumimoji="1" lang="ja-JP" altLang="en-US" sz="2800" dirty="0">
                    <a:solidFill>
                      <a:srgbClr val="0000CC"/>
                    </a:solidFill>
                  </a:rPr>
                  <a:t>参照解 </a:t>
                </a:r>
                <a:r>
                  <a:rPr kumimoji="1" lang="en-US" altLang="ja-JP" sz="2800" dirty="0">
                    <a:solidFill>
                      <a:srgbClr val="0000CC"/>
                    </a:solidFill>
                  </a:rPr>
                  <a:t>ABAQUS/Standard </a:t>
                </a:r>
                <a:r>
                  <a:rPr kumimoji="1" lang="ja-JP" altLang="en-US" sz="2800" dirty="0"/>
                  <a:t>では</a:t>
                </a:r>
                <a:r>
                  <a:rPr kumimoji="1" lang="en-US" altLang="ja-JP" sz="2800" dirty="0"/>
                  <a:t> 1250</a:t>
                </a:r>
                <a:r>
                  <a:rPr kumimoji="1" lang="ja-JP" altLang="en-US" sz="2800" dirty="0"/>
                  <a:t>個の</a:t>
                </a:r>
                <a:r>
                  <a:rPr kumimoji="1" lang="en-US" altLang="ja-JP" sz="2800" dirty="0"/>
                  <a:t> </a:t>
                </a:r>
                <a:r>
                  <a:rPr kumimoji="1" lang="en-US" altLang="ja-JP" sz="2800" i="1" dirty="0"/>
                  <a:t>C3D20H</a:t>
                </a:r>
                <a:r>
                  <a:rPr kumimoji="1" lang="en-US" altLang="ja-JP" sz="2800" dirty="0"/>
                  <a:t> </a:t>
                </a:r>
                <a:r>
                  <a:rPr kumimoji="1" lang="ja-JP" altLang="en-US" sz="2800" dirty="0"/>
                  <a:t>（</a:t>
                </a:r>
                <a:r>
                  <a:rPr kumimoji="1" lang="en-US" altLang="ja-JP" sz="2800" dirty="0"/>
                  <a:t>2nd-order </a:t>
                </a:r>
                <a:r>
                  <a:rPr kumimoji="1" lang="en-US" altLang="ja-JP" sz="2800" dirty="0">
                    <a:solidFill>
                      <a:srgbClr val="008000"/>
                    </a:solidFill>
                  </a:rPr>
                  <a:t>hybrid </a:t>
                </a:r>
                <a:r>
                  <a:rPr lang="ja-JP" altLang="en-US" sz="2800" dirty="0">
                    <a:solidFill>
                      <a:srgbClr val="008000"/>
                    </a:solidFill>
                  </a:rPr>
                  <a:t>六面体要素と</a:t>
                </a:r>
                <a:r>
                  <a:rPr kumimoji="1" lang="en-US" altLang="ja-JP" sz="2800" dirty="0"/>
                  <a:t>6696</a:t>
                </a:r>
                <a:r>
                  <a:rPr kumimoji="1" lang="ja-JP" altLang="en-US" sz="2800" dirty="0"/>
                  <a:t>個の節点を使用</a:t>
                </a:r>
                <a:r>
                  <a:rPr kumimoji="1" lang="en-US" altLang="ja-JP" sz="2800" dirty="0"/>
                  <a:t>.</a:t>
                </a:r>
              </a:p>
              <a:p>
                <a:r>
                  <a:rPr lang="en-US" altLang="ja-JP" sz="2800" dirty="0"/>
                  <a:t>S-FEM</a:t>
                </a:r>
                <a:r>
                  <a:rPr lang="ja-JP" altLang="en-US" sz="2800" dirty="0"/>
                  <a:t>そのものの検証の為，メッシュリゾーニングは実施しない．</a:t>
                </a:r>
                <a:endParaRPr kumimoji="1" lang="ja-JP" altLang="en-US" sz="28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1">
                <a:blip r:embed="rId3"/>
                <a:stretch>
                  <a:fillRect l="-2539" t="-2218" r="-1904" b="-845"/>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13</a:t>
            </a:fld>
            <a:endParaRPr lang="ja-JP" altLang="en-US" dirty="0"/>
          </a:p>
        </p:txBody>
      </p:sp>
    </p:spTree>
    <p:extLst>
      <p:ext uri="{BB962C8B-B14F-4D97-AF65-F5344CB8AC3E}">
        <p14:creationId xmlns:p14="http://schemas.microsoft.com/office/powerpoint/2010/main" val="1495986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独自改良版</a:t>
            </a:r>
            <a:r>
              <a:rPr lang="en-US" altLang="ja-JP" dirty="0"/>
              <a:t> Selective S-FEM </a:t>
            </a:r>
            <a:r>
              <a:rPr lang="ja-JP" altLang="en-US" dirty="0"/>
              <a:t>の検証</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14:m>
                  <m:oMath xmlns:m="http://schemas.openxmlformats.org/officeDocument/2006/math">
                    <m:sSub>
                      <m:sSubPr>
                        <m:ctrlPr>
                          <a:rPr kumimoji="1" lang="en-US" altLang="ja-JP" sz="2800" b="1" i="1" u="sng" smtClean="0">
                            <a:effectLst>
                              <a:outerShdw blurRad="38100" dist="38100" dir="2700000" algn="tl">
                                <a:srgbClr val="000000">
                                  <a:alpha val="43137"/>
                                </a:srgbClr>
                              </a:outerShdw>
                            </a:effectLst>
                            <a:latin typeface="Cambria Math" panose="02040503050406030204" pitchFamily="18" charset="0"/>
                          </a:rPr>
                        </m:ctrlPr>
                      </m:sSubPr>
                      <m:e>
                        <m:r>
                          <a:rPr kumimoji="1" lang="en-US" altLang="ja-JP" sz="2800" b="1" i="1" u="sng" smtClean="0">
                            <a:effectLst>
                              <a:outerShdw blurRad="38100" dist="38100" dir="2700000" algn="tl">
                                <a:srgbClr val="000000">
                                  <a:alpha val="43137"/>
                                </a:srgbClr>
                              </a:outerShdw>
                            </a:effectLst>
                            <a:latin typeface="Cambria Math"/>
                          </a:rPr>
                          <m:t>𝑫</m:t>
                        </m:r>
                      </m:e>
                      <m:sub>
                        <m:r>
                          <a:rPr kumimoji="1" lang="en-US" altLang="ja-JP" sz="2800" b="1" i="1" u="sng" smtClean="0">
                            <a:effectLst>
                              <a:outerShdw blurRad="38100" dist="38100" dir="2700000" algn="tl">
                                <a:srgbClr val="000000">
                                  <a:alpha val="43137"/>
                                </a:srgbClr>
                              </a:outerShdw>
                            </a:effectLst>
                            <a:latin typeface="Cambria Math"/>
                          </a:rPr>
                          <m:t>𝟏</m:t>
                        </m:r>
                      </m:sub>
                    </m:sSub>
                    <m:r>
                      <a:rPr kumimoji="1" lang="en-US" altLang="ja-JP" sz="2800" b="1" i="1" u="sng" smtClean="0">
                        <a:effectLst>
                          <a:outerShdw blurRad="38100" dist="38100" dir="2700000" algn="tl">
                            <a:srgbClr val="000000">
                              <a:alpha val="43137"/>
                            </a:srgbClr>
                          </a:outerShdw>
                        </a:effectLst>
                        <a:latin typeface="Cambria Math"/>
                      </a:rPr>
                      <m:t>=</m:t>
                    </m:r>
                    <m:r>
                      <a:rPr kumimoji="1" lang="en-US" altLang="ja-JP" sz="2800" b="1" i="1" u="sng" smtClean="0">
                        <a:effectLst>
                          <a:outerShdw blurRad="38100" dist="38100" dir="2700000" algn="tl">
                            <a:srgbClr val="000000">
                              <a:alpha val="43137"/>
                            </a:srgbClr>
                          </a:outerShdw>
                        </a:effectLst>
                        <a:latin typeface="Cambria Math"/>
                      </a:rPr>
                      <m:t>𝟐</m:t>
                    </m:r>
                    <m:r>
                      <a:rPr kumimoji="1" lang="en-US" altLang="ja-JP" sz="2800" b="1" i="1" u="sng" smtClean="0">
                        <a:effectLst>
                          <a:outerShdw blurRad="38100" dist="38100" dir="2700000" algn="tl">
                            <a:srgbClr val="000000">
                              <a:alpha val="43137"/>
                            </a:srgbClr>
                          </a:outerShdw>
                        </a:effectLst>
                        <a:latin typeface="Cambria Math"/>
                      </a:rPr>
                      <m:t> </m:t>
                    </m:r>
                    <m:r>
                      <a:rPr kumimoji="1" lang="en-US" altLang="ja-JP" sz="2800" b="1" i="0" u="sng" smtClean="0">
                        <a:effectLst>
                          <a:outerShdw blurRad="38100" dist="38100" dir="2700000" algn="tl">
                            <a:srgbClr val="000000">
                              <a:alpha val="43137"/>
                            </a:srgbClr>
                          </a:outerShdw>
                        </a:effectLst>
                        <a:latin typeface="Cambria Math"/>
                      </a:rPr>
                      <m:t>𝐏𝐏</m:t>
                    </m:r>
                    <m:sSup>
                      <m:sSupPr>
                        <m:ctrlPr>
                          <a:rPr kumimoji="1" lang="en-US" altLang="ja-JP" sz="2800" b="1" i="1" u="sng" smtClean="0">
                            <a:effectLst>
                              <a:outerShdw blurRad="38100" dist="38100" dir="2700000" algn="tl">
                                <a:srgbClr val="000000">
                                  <a:alpha val="43137"/>
                                </a:srgbClr>
                              </a:outerShdw>
                            </a:effectLst>
                            <a:latin typeface="Cambria Math" panose="02040503050406030204" pitchFamily="18" charset="0"/>
                          </a:rPr>
                        </m:ctrlPr>
                      </m:sSupPr>
                      <m:e>
                        <m:r>
                          <a:rPr kumimoji="1" lang="en-US" altLang="ja-JP" sz="2800" b="1" i="0" u="sng" smtClean="0">
                            <a:effectLst>
                              <a:outerShdw blurRad="38100" dist="38100" dir="2700000" algn="tl">
                                <a:srgbClr val="000000">
                                  <a:alpha val="43137"/>
                                </a:srgbClr>
                              </a:outerShdw>
                            </a:effectLst>
                            <a:latin typeface="Cambria Math"/>
                          </a:rPr>
                          <m:t>𝐚</m:t>
                        </m:r>
                      </m:e>
                      <m:sup>
                        <m:r>
                          <a:rPr kumimoji="1" lang="en-US" altLang="ja-JP" sz="2800" b="1" i="0" u="sng" smtClean="0">
                            <a:effectLst>
                              <a:outerShdw blurRad="38100" dist="38100" dir="2700000" algn="tl">
                                <a:srgbClr val="000000">
                                  <a:alpha val="43137"/>
                                </a:srgbClr>
                              </a:outerShdw>
                            </a:effectLst>
                            <a:latin typeface="Cambria Math"/>
                          </a:rPr>
                          <m:t>−</m:t>
                        </m:r>
                        <m:r>
                          <a:rPr kumimoji="1" lang="en-US" altLang="ja-JP" sz="2800" b="1" i="0" u="sng" smtClean="0">
                            <a:effectLst>
                              <a:outerShdw blurRad="38100" dist="38100" dir="2700000" algn="tl">
                                <a:srgbClr val="000000">
                                  <a:alpha val="43137"/>
                                </a:srgbClr>
                              </a:outerShdw>
                            </a:effectLst>
                            <a:latin typeface="Cambria Math"/>
                          </a:rPr>
                          <m:t>𝟏</m:t>
                        </m:r>
                      </m:sup>
                    </m:sSup>
                  </m:oMath>
                </a14:m>
                <a:r>
                  <a:rPr kumimoji="1" lang="ja-JP" altLang="en-US" sz="2800" b="1" i="1" u="sng" dirty="0">
                    <a:effectLst>
                      <a:outerShdw blurRad="38100" dist="38100" dir="2700000" algn="tl">
                        <a:srgbClr val="000000">
                          <a:alpha val="43137"/>
                        </a:srgbClr>
                      </a:outerShdw>
                    </a:effectLst>
                  </a:rPr>
                  <a:t> </a:t>
                </a:r>
                <a:r>
                  <a:rPr kumimoji="1" lang="en-US" altLang="ja-JP" sz="2800" b="1" i="1" u="sng" dirty="0">
                    <a:effectLst>
                      <a:outerShdw blurRad="38100" dist="38100" dir="2700000" algn="tl">
                        <a:srgbClr val="000000">
                          <a:alpha val="43137"/>
                        </a:srgbClr>
                      </a:outerShdw>
                    </a:effectLst>
                  </a:rPr>
                  <a:t>(</a:t>
                </a:r>
                <a14:m>
                  <m:oMath xmlns:m="http://schemas.openxmlformats.org/officeDocument/2006/math">
                    <m:sSub>
                      <m:sSubPr>
                        <m:ctrlPr>
                          <a:rPr kumimoji="1" lang="en-US" altLang="ja-JP" sz="2800" b="1" i="1" u="sng" dirty="0" smtClean="0">
                            <a:effectLst>
                              <a:outerShdw blurRad="38100" dist="38100" dir="2700000" algn="tl">
                                <a:srgbClr val="000000">
                                  <a:alpha val="43137"/>
                                </a:srgbClr>
                              </a:outerShdw>
                            </a:effectLst>
                            <a:latin typeface="Cambria Math" panose="02040503050406030204" pitchFamily="18" charset="0"/>
                          </a:rPr>
                        </m:ctrlPr>
                      </m:sSubPr>
                      <m:e>
                        <m:r>
                          <a:rPr kumimoji="1" lang="en-US" altLang="ja-JP" sz="2800" b="1" i="1" u="sng" dirty="0" smtClean="0">
                            <a:effectLst>
                              <a:outerShdw blurRad="38100" dist="38100" dir="2700000" algn="tl">
                                <a:srgbClr val="000000">
                                  <a:alpha val="43137"/>
                                </a:srgbClr>
                              </a:outerShdw>
                            </a:effectLst>
                            <a:latin typeface="Cambria Math"/>
                          </a:rPr>
                          <m:t>𝝂</m:t>
                        </m:r>
                      </m:e>
                      <m:sub>
                        <m:r>
                          <a:rPr kumimoji="1" lang="en-US" altLang="ja-JP" sz="2800" b="1" i="1" u="sng" dirty="0" smtClean="0">
                            <a:effectLst>
                              <a:outerShdw blurRad="38100" dist="38100" dir="2700000" algn="tl">
                                <a:srgbClr val="000000">
                                  <a:alpha val="43137"/>
                                </a:srgbClr>
                              </a:outerShdw>
                            </a:effectLst>
                            <a:latin typeface="Cambria Math"/>
                          </a:rPr>
                          <m:t>𝟎</m:t>
                        </m:r>
                      </m:sub>
                    </m:sSub>
                  </m:oMath>
                </a14:m>
                <a:r>
                  <a:rPr kumimoji="1" lang="en-US" altLang="ja-JP" sz="2800" b="1" i="1" u="sng" dirty="0">
                    <a:effectLst>
                      <a:outerShdw blurRad="38100" dist="38100" dir="2700000" algn="tl">
                        <a:srgbClr val="000000">
                          <a:alpha val="43137"/>
                        </a:srgbClr>
                      </a:outerShdw>
                    </a:effectLst>
                  </a:rPr>
                  <a:t>=0.499999)</a:t>
                </a:r>
                <a:r>
                  <a:rPr kumimoji="1" lang="ja-JP" altLang="en-US" sz="2800" b="1" i="1" u="sng" dirty="0">
                    <a:effectLst>
                      <a:outerShdw blurRad="38100" dist="38100" dir="2700000" algn="tl">
                        <a:srgbClr val="000000">
                          <a:alpha val="43137"/>
                        </a:srgbClr>
                      </a:outerShdw>
                    </a:effectLst>
                  </a:rPr>
                  <a:t>の時の解析結果</a:t>
                </a: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1">
                <a:blip r:embed="rId5"/>
                <a:stretch>
                  <a:fillRect l="-71" t="-2006"/>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14</a:t>
            </a:fld>
            <a:endParaRPr lang="ja-JP" altLang="en-US" dirty="0"/>
          </a:p>
        </p:txBody>
      </p:sp>
      <p:pic>
        <p:nvPicPr>
          <p:cNvPr id="5" name="outpu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27354" y="1052737"/>
            <a:ext cx="6412898" cy="5328592"/>
          </a:xfrm>
          <a:prstGeom prst="rect">
            <a:avLst/>
          </a:prstGeom>
        </p:spPr>
      </p:pic>
      <p:sp>
        <p:nvSpPr>
          <p:cNvPr id="7" name="テキスト ボックス 6"/>
          <p:cNvSpPr txBox="1"/>
          <p:nvPr/>
        </p:nvSpPr>
        <p:spPr>
          <a:xfrm>
            <a:off x="6868380" y="2384884"/>
            <a:ext cx="2247731" cy="2585323"/>
          </a:xfrm>
          <a:prstGeom prst="rect">
            <a:avLst/>
          </a:prstGeom>
          <a:noFill/>
        </p:spPr>
        <p:txBody>
          <a:bodyPr wrap="none" rtlCol="0">
            <a:spAutoFit/>
          </a:bodyPr>
          <a:lstStyle/>
          <a:p>
            <a:pPr algn="ctr"/>
            <a:r>
              <a:rPr kumimoji="1" lang="ja-JP" altLang="en-US" dirty="0"/>
              <a:t>たわみ量は</a:t>
            </a:r>
            <a:endParaRPr kumimoji="1" lang="en-US" altLang="ja-JP" dirty="0"/>
          </a:p>
          <a:p>
            <a:pPr algn="ctr"/>
            <a:r>
              <a:rPr kumimoji="1" lang="ja-JP" altLang="en-US" dirty="0"/>
              <a:t>およそ</a:t>
            </a:r>
            <a:r>
              <a:rPr lang="ja-JP" altLang="en-US" dirty="0"/>
              <a:t> </a:t>
            </a:r>
            <a:r>
              <a:rPr lang="en-US" altLang="ja-JP" dirty="0"/>
              <a:t>-6.5 m</a:t>
            </a:r>
          </a:p>
          <a:p>
            <a:pPr algn="ctr"/>
            <a:r>
              <a:rPr lang="ja-JP" altLang="en-US" dirty="0"/>
              <a:t>となった．</a:t>
            </a:r>
            <a:endParaRPr lang="en-US" altLang="ja-JP" dirty="0"/>
          </a:p>
          <a:p>
            <a:pPr algn="ctr"/>
            <a:endParaRPr lang="en-US" altLang="ja-JP" dirty="0"/>
          </a:p>
          <a:p>
            <a:pPr algn="ctr"/>
            <a:r>
              <a:rPr lang="ja-JP" altLang="en-US" dirty="0"/>
              <a:t>なお，この問題を</a:t>
            </a:r>
            <a:endParaRPr lang="en-US" altLang="ja-JP" dirty="0"/>
          </a:p>
          <a:p>
            <a:pPr algn="ctr"/>
            <a:r>
              <a:rPr lang="ja-JP" altLang="en-US" dirty="0"/>
              <a:t>定ひずみ四面体要素</a:t>
            </a:r>
            <a:endParaRPr lang="en-US" altLang="ja-JP" dirty="0"/>
          </a:p>
          <a:p>
            <a:pPr algn="ctr"/>
            <a:r>
              <a:rPr lang="ja-JP" altLang="en-US" dirty="0"/>
              <a:t>で解くと，たわみ量は</a:t>
            </a:r>
            <a:endParaRPr lang="en-US" altLang="ja-JP" dirty="0"/>
          </a:p>
          <a:p>
            <a:pPr algn="ctr"/>
            <a:r>
              <a:rPr kumimoji="1" lang="ja-JP" altLang="en-US" dirty="0"/>
              <a:t>たったの </a:t>
            </a:r>
            <a:r>
              <a:rPr lang="en-US" altLang="ja-JP" dirty="0"/>
              <a:t>-</a:t>
            </a:r>
            <a:r>
              <a:rPr kumimoji="1" lang="en-US" altLang="ja-JP" dirty="0"/>
              <a:t>0.1 m</a:t>
            </a:r>
          </a:p>
          <a:p>
            <a:pPr algn="ctr"/>
            <a:r>
              <a:rPr lang="ja-JP" altLang="en-US" dirty="0"/>
              <a:t>となってしまう．</a:t>
            </a:r>
            <a:endParaRPr kumimoji="1" lang="ja-JP" altLang="en-US" dirty="0"/>
          </a:p>
        </p:txBody>
      </p:sp>
    </p:spTree>
    <p:extLst>
      <p:ext uri="{BB962C8B-B14F-4D97-AF65-F5344CB8AC3E}">
        <p14:creationId xmlns:p14="http://schemas.microsoft.com/office/powerpoint/2010/main" val="63373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84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100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独自改良版</a:t>
            </a:r>
            <a:r>
              <a:rPr lang="en-US" altLang="ja-JP" dirty="0"/>
              <a:t> Selective S-FEM </a:t>
            </a:r>
            <a:r>
              <a:rPr lang="ja-JP" altLang="en-US" dirty="0"/>
              <a:t>の検証</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ja-JP" altLang="en-US" sz="2800" b="1" i="1" u="sng" dirty="0">
                <a:effectLst>
                  <a:outerShdw blurRad="38100" dist="38100" dir="2700000" algn="tl">
                    <a:srgbClr val="000000">
                      <a:alpha val="43137"/>
                    </a:srgbClr>
                  </a:outerShdw>
                </a:effectLst>
              </a:rPr>
              <a:t>先端たわみ量の比較</a:t>
            </a:r>
            <a:endParaRPr kumimoji="1" lang="en-US" altLang="ja-JP" sz="2800" b="1" i="1" u="sng" dirty="0">
              <a:effectLst>
                <a:outerShdw blurRad="38100" dist="38100" dir="2700000" algn="tl">
                  <a:srgbClr val="000000">
                    <a:alpha val="43137"/>
                  </a:srgbClr>
                </a:outerShdw>
              </a:effectLst>
            </a:endParaRPr>
          </a:p>
          <a:p>
            <a:endParaRPr kumimoji="1" lang="en-US" altLang="ja-JP" sz="2800" dirty="0"/>
          </a:p>
          <a:p>
            <a:endParaRPr lang="en-US" altLang="ja-JP" sz="2800" dirty="0"/>
          </a:p>
          <a:p>
            <a:endParaRPr kumimoji="1" lang="en-US" altLang="ja-JP" sz="2800" dirty="0"/>
          </a:p>
          <a:p>
            <a:endParaRPr lang="en-US" altLang="ja-JP" sz="2800" dirty="0"/>
          </a:p>
          <a:p>
            <a:endParaRPr kumimoji="1" lang="en-US" altLang="ja-JP" sz="2800" dirty="0"/>
          </a:p>
          <a:p>
            <a:endParaRPr lang="en-US" altLang="ja-JP" sz="2800" dirty="0"/>
          </a:p>
          <a:p>
            <a:endParaRPr kumimoji="1" lang="en-US" altLang="ja-JP" sz="2800" dirty="0"/>
          </a:p>
          <a:p>
            <a:endParaRPr lang="en-US" altLang="ja-JP" sz="2800" dirty="0"/>
          </a:p>
          <a:p>
            <a:endParaRPr kumimoji="1" lang="en-US" altLang="ja-JP" sz="2800"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15</a:t>
            </a:fld>
            <a:endParaRPr lang="ja-JP" altLang="en-US" dirty="0"/>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760" y="1052736"/>
            <a:ext cx="7133628" cy="4458517"/>
          </a:xfrm>
          <a:prstGeom prst="rect">
            <a:avLst/>
          </a:prstGeom>
        </p:spPr>
      </p:pic>
      <p:sp>
        <p:nvSpPr>
          <p:cNvPr id="6" name="テキスト ボックス 5"/>
          <p:cNvSpPr txBox="1"/>
          <p:nvPr/>
        </p:nvSpPr>
        <p:spPr>
          <a:xfrm>
            <a:off x="106593" y="5517232"/>
            <a:ext cx="8940268" cy="830997"/>
          </a:xfrm>
          <a:prstGeom prst="rect">
            <a:avLst/>
          </a:prstGeom>
          <a:solidFill>
            <a:schemeClr val="accent2">
              <a:lumMod val="20000"/>
              <a:lumOff val="80000"/>
            </a:schemeClr>
          </a:solidFill>
          <a:scene3d>
            <a:camera prst="orthographicFront"/>
            <a:lightRig rig="threePt" dir="t"/>
          </a:scene3d>
          <a:sp3d>
            <a:bevelT/>
          </a:sp3d>
        </p:spPr>
        <p:txBody>
          <a:bodyPr wrap="none" rtlCol="0">
            <a:spAutoFit/>
          </a:bodyPr>
          <a:lstStyle/>
          <a:p>
            <a:pPr algn="ctr"/>
            <a:r>
              <a:rPr lang="ja-JP" altLang="en-US" sz="2400" dirty="0">
                <a:solidFill>
                  <a:srgbClr val="FF00FF"/>
                </a:solidFill>
              </a:rPr>
              <a:t>独自改良版</a:t>
            </a:r>
            <a:r>
              <a:rPr lang="en-US" altLang="ja-JP" sz="2400" dirty="0">
                <a:solidFill>
                  <a:srgbClr val="FF00FF"/>
                </a:solidFill>
              </a:rPr>
              <a:t> selective FS/NS-FEM </a:t>
            </a:r>
            <a:r>
              <a:rPr lang="ja-JP" altLang="en-US" sz="2400" dirty="0"/>
              <a:t>は</a:t>
            </a:r>
            <a:r>
              <a:rPr lang="ja-JP" altLang="en-US" sz="2400" dirty="0">
                <a:solidFill>
                  <a:srgbClr val="FF0000"/>
                </a:solidFill>
              </a:rPr>
              <a:t>体積ロッキングを起こさず</a:t>
            </a:r>
            <a:r>
              <a:rPr lang="ja-JP" altLang="en-US" sz="2400" dirty="0"/>
              <a:t>，</a:t>
            </a:r>
            <a:endParaRPr lang="en-US" altLang="ja-JP" sz="2400" dirty="0"/>
          </a:p>
          <a:p>
            <a:pPr algn="ctr"/>
            <a:r>
              <a:rPr lang="ja-JP" altLang="en-US" sz="2400" dirty="0">
                <a:solidFill>
                  <a:srgbClr val="FF9900"/>
                </a:solidFill>
              </a:rPr>
              <a:t>超弾性体</a:t>
            </a:r>
            <a:r>
              <a:rPr lang="ja-JP" altLang="en-US" sz="2400" dirty="0"/>
              <a:t>など任意の材料モデルで</a:t>
            </a:r>
            <a:r>
              <a:rPr lang="ja-JP" altLang="en-US" sz="2400" dirty="0">
                <a:solidFill>
                  <a:srgbClr val="FF0000"/>
                </a:solidFill>
              </a:rPr>
              <a:t>高精度</a:t>
            </a:r>
            <a:r>
              <a:rPr lang="ja-JP" altLang="en-US" sz="2400" dirty="0"/>
              <a:t>である．</a:t>
            </a:r>
            <a:endParaRPr lang="en-US" altLang="ja-JP" sz="2400" dirty="0"/>
          </a:p>
        </p:txBody>
      </p:sp>
    </p:spTree>
    <p:extLst>
      <p:ext uri="{BB962C8B-B14F-4D97-AF65-F5344CB8AC3E}">
        <p14:creationId xmlns:p14="http://schemas.microsoft.com/office/powerpoint/2010/main" val="4155417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chor="ctr"/>
          <a:lstStyle/>
          <a:p>
            <a:pPr marL="0" indent="0" algn="ctr">
              <a:buNone/>
            </a:pPr>
            <a:r>
              <a:rPr lang="ja-JP" altLang="en-US" sz="4000" dirty="0"/>
              <a:t>メッシュリゾーニング解析例</a:t>
            </a:r>
            <a:endParaRPr lang="en-US" altLang="ja-JP" sz="4000" dirty="0"/>
          </a:p>
          <a:p>
            <a:pPr marL="0" indent="0" algn="ctr">
              <a:buNone/>
            </a:pPr>
            <a:endParaRPr lang="ja-JP" altLang="en-US" sz="4000"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16</a:t>
            </a:fld>
            <a:endParaRPr lang="ja-JP" altLang="en-US" dirty="0"/>
          </a:p>
        </p:txBody>
      </p:sp>
    </p:spTree>
    <p:extLst>
      <p:ext uri="{BB962C8B-B14F-4D97-AF65-F5344CB8AC3E}">
        <p14:creationId xmlns:p14="http://schemas.microsoft.com/office/powerpoint/2010/main" val="4246627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7724" y="659879"/>
            <a:ext cx="3862129" cy="3309181"/>
          </a:xfrm>
          <a:prstGeom prst="rect">
            <a:avLst/>
          </a:prstGeom>
        </p:spPr>
      </p:pic>
      <p:sp>
        <p:nvSpPr>
          <p:cNvPr id="2" name="タイトル 1"/>
          <p:cNvSpPr>
            <a:spLocks noGrp="1"/>
          </p:cNvSpPr>
          <p:nvPr>
            <p:ph type="title"/>
          </p:nvPr>
        </p:nvSpPr>
        <p:spPr/>
        <p:txBody>
          <a:bodyPr>
            <a:normAutofit/>
          </a:bodyPr>
          <a:lstStyle/>
          <a:p>
            <a:r>
              <a:rPr lang="ja-JP" altLang="en-US" sz="3600" dirty="0"/>
              <a:t>超弾性体のねじり引張り</a:t>
            </a:r>
            <a:endParaRPr kumimoji="1" lang="ja-JP" altLang="en-US" sz="3600"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17</a:t>
            </a:fld>
            <a:endParaRPr lang="ja-JP" altLang="en-US" dirty="0"/>
          </a:p>
        </p:txBody>
      </p:sp>
      <mc:AlternateContent xmlns:mc="http://schemas.openxmlformats.org/markup-compatibility/2006" xmlns:a14="http://schemas.microsoft.com/office/drawing/2010/main">
        <mc:Choice Requires="a14">
          <p:sp>
            <p:nvSpPr>
              <p:cNvPr id="5" name="コンテンツ プレースホルダー 4"/>
              <p:cNvSpPr txBox="1">
                <a:spLocks noGrp="1"/>
              </p:cNvSpPr>
              <p:nvPr>
                <p:ph idx="1"/>
              </p:nvPr>
            </p:nvSpPr>
            <p:spPr>
              <a:xfrm>
                <a:off x="250824" y="623887"/>
                <a:ext cx="8641655" cy="5761577"/>
              </a:xfrm>
              <a:prstGeom prst="rect">
                <a:avLst/>
              </a:prstGeom>
              <a:noFill/>
            </p:spPr>
            <p:txBody>
              <a:bodyPr wrap="square" rtlCol="0">
                <a:spAutoFit/>
              </a:bodyPr>
              <a:lstStyle/>
              <a:p>
                <a:pPr marL="342900" indent="-342900">
                  <a:buFont typeface="Wingdings" pitchFamily="2" charset="2"/>
                  <a:buChar char="n"/>
                </a:pPr>
                <a:endParaRPr lang="en-US" altLang="ja-JP" sz="2400" dirty="0"/>
              </a:p>
              <a:p>
                <a:pPr marL="0" indent="0">
                  <a:buNone/>
                </a:pPr>
                <a:endParaRPr lang="en-US" altLang="ja-JP" sz="2400" dirty="0"/>
              </a:p>
              <a:p>
                <a:pPr marL="342900" indent="-342900">
                  <a:buFont typeface="Wingdings" pitchFamily="2" charset="2"/>
                  <a:buChar char="n"/>
                </a:pPr>
                <a:endParaRPr lang="en-US" altLang="ja-JP" sz="2400" dirty="0"/>
              </a:p>
              <a:p>
                <a:pPr marL="342900" indent="-342900">
                  <a:buFont typeface="Wingdings" pitchFamily="2" charset="2"/>
                  <a:buChar char="n"/>
                </a:pPr>
                <a:endParaRPr lang="en-US" altLang="ja-JP" sz="2400" dirty="0"/>
              </a:p>
              <a:p>
                <a:pPr marL="0" indent="0">
                  <a:buNone/>
                </a:pPr>
                <a:endParaRPr lang="en-US" altLang="ja-JP" sz="3600" dirty="0"/>
              </a:p>
              <a:p>
                <a:r>
                  <a:rPr lang="ja-JP" altLang="en-US" sz="2400" dirty="0"/>
                  <a:t>３次元，静的</a:t>
                </a:r>
                <a:endParaRPr lang="en-US" altLang="ja-JP" sz="2400" dirty="0"/>
              </a:p>
              <a:p>
                <a:r>
                  <a:rPr lang="en-US" altLang="ja-JP" sz="2400" dirty="0"/>
                  <a:t>1 m x 2 m x 4 m </a:t>
                </a:r>
                <a:r>
                  <a:rPr lang="ja-JP" altLang="en-US" sz="2400" dirty="0"/>
                  <a:t>直方体</a:t>
                </a:r>
                <a:endParaRPr lang="en-US" altLang="ja-JP" sz="2400" dirty="0"/>
              </a:p>
              <a:p>
                <a:pPr marL="342900" indent="-342900">
                  <a:buFont typeface="Wingdings" pitchFamily="2" charset="2"/>
                  <a:buChar char="n"/>
                </a:pPr>
                <a:r>
                  <a:rPr lang="en-US" altLang="ja-JP" sz="2400" dirty="0"/>
                  <a:t>Neo-</a:t>
                </a:r>
                <a:r>
                  <a:rPr lang="en-US" altLang="ja-JP" sz="2400" dirty="0" err="1"/>
                  <a:t>Hookean</a:t>
                </a:r>
                <a:r>
                  <a:rPr lang="ja-JP" altLang="en-US" sz="2400" dirty="0"/>
                  <a:t>超弾性体：</a:t>
                </a:r>
                <a:br>
                  <a:rPr lang="en-US" altLang="ja-JP" sz="2400" dirty="0"/>
                </a:br>
                <a14:m>
                  <m:oMath xmlns:m="http://schemas.openxmlformats.org/officeDocument/2006/math">
                    <m:sSub>
                      <m:sSubPr>
                        <m:ctrlPr>
                          <a:rPr lang="en-US" altLang="ja-JP" sz="2400" b="0" i="1" smtClean="0">
                            <a:latin typeface="Cambria Math" panose="02040503050406030204" pitchFamily="18" charset="0"/>
                          </a:rPr>
                        </m:ctrlPr>
                      </m:sSubPr>
                      <m:e>
                        <m:r>
                          <a:rPr lang="en-US" altLang="ja-JP" sz="2400" b="0" i="1" smtClean="0">
                            <a:latin typeface="Cambria Math"/>
                          </a:rPr>
                          <m:t>𝐶</m:t>
                        </m:r>
                      </m:e>
                      <m:sub>
                        <m:r>
                          <a:rPr lang="en-US" altLang="ja-JP" sz="2400" b="0" i="1" smtClean="0">
                            <a:latin typeface="Cambria Math"/>
                          </a:rPr>
                          <m:t>10</m:t>
                        </m:r>
                      </m:sub>
                    </m:sSub>
                    <m:r>
                      <a:rPr lang="en-US" altLang="ja-JP" sz="2400" b="0" i="1" smtClean="0">
                        <a:latin typeface="Cambria Math"/>
                      </a:rPr>
                      <m:t>=1 </m:t>
                    </m:r>
                    <m:r>
                      <m:rPr>
                        <m:sty m:val="p"/>
                      </m:rPr>
                      <a:rPr lang="en-US" altLang="ja-JP" sz="2400" b="0" i="0" smtClean="0">
                        <a:latin typeface="Cambria Math"/>
                      </a:rPr>
                      <m:t>GPa</m:t>
                    </m:r>
                    <m:r>
                      <a:rPr lang="en-US" altLang="ja-JP" sz="2400" b="0" i="1" smtClean="0">
                        <a:latin typeface="Cambria Math"/>
                      </a:rPr>
                      <m:t>,  </m:t>
                    </m:r>
                    <m:sSub>
                      <m:sSubPr>
                        <m:ctrlPr>
                          <a:rPr lang="en-US" altLang="ja-JP" sz="2400" b="0" i="1" smtClean="0">
                            <a:latin typeface="Cambria Math" panose="02040503050406030204" pitchFamily="18" charset="0"/>
                          </a:rPr>
                        </m:ctrlPr>
                      </m:sSubPr>
                      <m:e>
                        <m:r>
                          <a:rPr lang="en-US" altLang="ja-JP" sz="2400" b="0" i="1" smtClean="0">
                            <a:latin typeface="Cambria Math"/>
                          </a:rPr>
                          <m:t>𝐷</m:t>
                        </m:r>
                      </m:e>
                      <m:sub>
                        <m:r>
                          <a:rPr lang="en-US" altLang="ja-JP" sz="2400" b="0" i="1" smtClean="0">
                            <a:latin typeface="Cambria Math"/>
                          </a:rPr>
                          <m:t>1</m:t>
                        </m:r>
                      </m:sub>
                    </m:sSub>
                    <m:r>
                      <a:rPr lang="en-US" altLang="ja-JP" sz="2400" b="0" i="1" smtClean="0">
                        <a:latin typeface="Cambria Math"/>
                      </a:rPr>
                      <m:t>=400 </m:t>
                    </m:r>
                    <m:r>
                      <m:rPr>
                        <m:sty m:val="p"/>
                      </m:rPr>
                      <a:rPr lang="en-US" altLang="ja-JP" sz="2400" b="0" i="0" smtClean="0">
                        <a:latin typeface="Cambria Math"/>
                      </a:rPr>
                      <m:t>GP</m:t>
                    </m:r>
                    <m:sSup>
                      <m:sSupPr>
                        <m:ctrlPr>
                          <a:rPr lang="en-US" altLang="ja-JP" sz="2400" b="0" i="1" smtClean="0">
                            <a:latin typeface="Cambria Math" panose="02040503050406030204" pitchFamily="18" charset="0"/>
                          </a:rPr>
                        </m:ctrlPr>
                      </m:sSupPr>
                      <m:e>
                        <m:r>
                          <m:rPr>
                            <m:sty m:val="p"/>
                          </m:rPr>
                          <a:rPr lang="en-US" altLang="ja-JP" sz="2400" b="0" i="0" smtClean="0">
                            <a:latin typeface="Cambria Math"/>
                          </a:rPr>
                          <m:t>a</m:t>
                        </m:r>
                      </m:e>
                      <m:sup>
                        <m:r>
                          <a:rPr lang="en-US" altLang="ja-JP" sz="2400" b="0" i="0" smtClean="0">
                            <a:latin typeface="Cambria Math"/>
                          </a:rPr>
                          <m:t>−1</m:t>
                        </m:r>
                      </m:sup>
                    </m:sSup>
                  </m:oMath>
                </a14:m>
                <a:r>
                  <a:rPr lang="en-US" altLang="ja-JP" sz="2400" dirty="0"/>
                  <a:t> (</a:t>
                </a:r>
                <a14:m>
                  <m:oMath xmlns:m="http://schemas.openxmlformats.org/officeDocument/2006/math">
                    <m:sSub>
                      <m:sSubPr>
                        <m:ctrlPr>
                          <a:rPr lang="en-US" altLang="ja-JP" sz="2400" b="0" i="1" smtClean="0">
                            <a:latin typeface="Cambria Math" panose="02040503050406030204" pitchFamily="18" charset="0"/>
                          </a:rPr>
                        </m:ctrlPr>
                      </m:sSubPr>
                      <m:e>
                        <m:r>
                          <a:rPr lang="en-US" altLang="ja-JP" sz="2400" b="0" i="1" smtClean="0">
                            <a:latin typeface="Cambria Math"/>
                          </a:rPr>
                          <m:t>𝜈</m:t>
                        </m:r>
                      </m:e>
                      <m:sub>
                        <m:r>
                          <a:rPr lang="en-US" altLang="ja-JP" sz="2400" b="0" i="1" smtClean="0">
                            <a:latin typeface="Cambria Math"/>
                          </a:rPr>
                          <m:t>0</m:t>
                        </m:r>
                      </m:sub>
                    </m:sSub>
                    <m:r>
                      <a:rPr lang="en-US" altLang="ja-JP" sz="2400" i="1">
                        <a:latin typeface="Cambria Math"/>
                        <a:ea typeface="Cambria Math"/>
                      </a:rPr>
                      <m:t>≈</m:t>
                    </m:r>
                    <m:r>
                      <a:rPr lang="en-US" altLang="ja-JP" sz="2400" b="0" i="1" smtClean="0">
                        <a:latin typeface="Cambria Math"/>
                      </a:rPr>
                      <m:t>0.48</m:t>
                    </m:r>
                  </m:oMath>
                </a14:m>
                <a:r>
                  <a:rPr lang="en-US" altLang="ja-JP" sz="2400" dirty="0"/>
                  <a:t>)</a:t>
                </a:r>
              </a:p>
              <a:p>
                <a:r>
                  <a:rPr lang="ja-JP" altLang="en-US" sz="2400" dirty="0"/>
                  <a:t>下面を完全拘束し，上面を</a:t>
                </a:r>
                <a:r>
                  <a:rPr lang="en-US" altLang="ja-JP" sz="2400" dirty="0"/>
                  <a:t>360</a:t>
                </a:r>
                <a:r>
                  <a:rPr lang="ja-JP" altLang="en-US" sz="2400" dirty="0"/>
                  <a:t>度ねじる</a:t>
                </a:r>
                <a:r>
                  <a:rPr lang="en-US" altLang="ja-JP" sz="2400" dirty="0"/>
                  <a:t> </a:t>
                </a:r>
                <a14:m>
                  <m:oMath xmlns:m="http://schemas.openxmlformats.org/officeDocument/2006/math">
                    <m:r>
                      <a:rPr lang="en-US" altLang="ja-JP" sz="2400" i="1" smtClean="0">
                        <a:latin typeface="Cambria Math"/>
                        <a:ea typeface="Cambria Math"/>
                      </a:rPr>
                      <m:t>⟹</m:t>
                    </m:r>
                  </m:oMath>
                </a14:m>
                <a:r>
                  <a:rPr lang="en-US" altLang="ja-JP" sz="2400" dirty="0"/>
                  <a:t> </a:t>
                </a:r>
                <a:r>
                  <a:rPr lang="ja-JP" altLang="en-US" sz="2400" dirty="0"/>
                  <a:t>公称ひずみで</a:t>
                </a:r>
                <a:r>
                  <a:rPr lang="en-US" altLang="ja-JP" sz="2400" dirty="0"/>
                  <a:t>100%</a:t>
                </a:r>
                <a:r>
                  <a:rPr lang="ja-JP" altLang="en-US" sz="2400" dirty="0"/>
                  <a:t>引張る </a:t>
                </a:r>
                <a14:m>
                  <m:oMath xmlns:m="http://schemas.openxmlformats.org/officeDocument/2006/math">
                    <m:r>
                      <a:rPr lang="en-US" altLang="ja-JP" sz="2400" i="1">
                        <a:latin typeface="Cambria Math"/>
                        <a:ea typeface="Cambria Math"/>
                      </a:rPr>
                      <m:t>⟹</m:t>
                    </m:r>
                  </m:oMath>
                </a14:m>
                <a:r>
                  <a:rPr lang="en-US" altLang="ja-JP" sz="2400" dirty="0"/>
                  <a:t> </a:t>
                </a:r>
                <a:r>
                  <a:rPr lang="ja-JP" altLang="en-US" sz="2400" dirty="0"/>
                  <a:t>ねじりを戻す</a:t>
                </a:r>
                <a:r>
                  <a:rPr lang="en-US" altLang="ja-JP" sz="2400" dirty="0"/>
                  <a:t> </a:t>
                </a:r>
                <a14:m>
                  <m:oMath xmlns:m="http://schemas.openxmlformats.org/officeDocument/2006/math">
                    <m:r>
                      <a:rPr lang="en-US" altLang="ja-JP" sz="2400" i="1">
                        <a:latin typeface="Cambria Math"/>
                        <a:ea typeface="Cambria Math"/>
                      </a:rPr>
                      <m:t>⟹</m:t>
                    </m:r>
                  </m:oMath>
                </a14:m>
                <a:r>
                  <a:rPr lang="en-US" altLang="ja-JP" sz="2400" dirty="0"/>
                  <a:t> </a:t>
                </a:r>
                <a:r>
                  <a:rPr lang="ja-JP" altLang="en-US" sz="2400" dirty="0"/>
                  <a:t>引張りを戻す</a:t>
                </a:r>
                <a:endParaRPr lang="en-US" altLang="ja-JP" sz="2400" dirty="0"/>
              </a:p>
              <a:p>
                <a:r>
                  <a:rPr lang="ja-JP" altLang="en-US" sz="2400" dirty="0"/>
                  <a:t>独自改良版</a:t>
                </a:r>
                <a:r>
                  <a:rPr lang="en-US" altLang="ja-JP" sz="2400" dirty="0"/>
                  <a:t> selective FS/NS-FEM </a:t>
                </a:r>
                <a:r>
                  <a:rPr lang="ja-JP" altLang="en-US" sz="2400" dirty="0"/>
                  <a:t>で四面体要素を使用</a:t>
                </a:r>
                <a:endParaRPr lang="en-US" altLang="ja-JP" sz="2400" dirty="0"/>
              </a:p>
              <a:p>
                <a:pPr marL="342900" indent="-342900">
                  <a:buFont typeface="Wingdings" pitchFamily="2" charset="2"/>
                  <a:buChar char="n"/>
                </a:pPr>
                <a:r>
                  <a:rPr lang="en-US" altLang="ja-JP" sz="2400" dirty="0"/>
                  <a:t>90</a:t>
                </a:r>
                <a:r>
                  <a:rPr lang="ja-JP" altLang="en-US" sz="2400" dirty="0"/>
                  <a:t>度ねじり，および</a:t>
                </a:r>
                <a:r>
                  <a:rPr lang="en-US" altLang="ja-JP" sz="2400" dirty="0"/>
                  <a:t>50%</a:t>
                </a:r>
                <a:r>
                  <a:rPr lang="ja-JP" altLang="en-US" sz="2400" dirty="0"/>
                  <a:t>伸縮ごとにメッシュリゾーニングを実施</a:t>
                </a:r>
                <a:endParaRPr lang="en-US" altLang="ja-JP" sz="2400" dirty="0"/>
              </a:p>
            </p:txBody>
          </p:sp>
        </mc:Choice>
        <mc:Fallback xmlns="">
          <p:sp>
            <p:nvSpPr>
              <p:cNvPr id="5" name="コンテンツ プレースホルダー 4"/>
              <p:cNvSpPr txBox="1">
                <a:spLocks noGrp="1" noRot="1" noChangeAspect="1" noMove="1" noResize="1" noEditPoints="1" noAdjustHandles="1" noChangeArrowheads="1" noChangeShapeType="1" noTextEdit="1"/>
              </p:cNvSpPr>
              <p:nvPr>
                <p:ph idx="1"/>
              </p:nvPr>
            </p:nvSpPr>
            <p:spPr>
              <a:xfrm>
                <a:off x="250824" y="623887"/>
                <a:ext cx="8641655" cy="5761577"/>
              </a:xfrm>
              <a:prstGeom prst="rect">
                <a:avLst/>
              </a:prstGeom>
              <a:blipFill rotWithShape="1">
                <a:blip r:embed="rId4"/>
                <a:stretch>
                  <a:fillRect l="-1975" b="-2434"/>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072022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a:t>超弾性体のねじり引張り</a:t>
            </a:r>
            <a:endParaRPr kumimoji="1" lang="ja-JP" altLang="en-US" sz="3600"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18</a:t>
            </a:fld>
            <a:endParaRPr lang="ja-JP" altLang="en-US" dirty="0"/>
          </a:p>
        </p:txBody>
      </p:sp>
      <p:pic>
        <p:nvPicPr>
          <p:cNvPr id="5" name="twist_stretch_back.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79712" y="663711"/>
            <a:ext cx="5256584" cy="5686367"/>
          </a:xfrm>
          <a:prstGeom prst="rect">
            <a:avLst/>
          </a:prstGeom>
        </p:spPr>
      </p:pic>
      <p:sp>
        <p:nvSpPr>
          <p:cNvPr id="6" name="テキスト ボックス 5"/>
          <p:cNvSpPr txBox="1"/>
          <p:nvPr/>
        </p:nvSpPr>
        <p:spPr>
          <a:xfrm>
            <a:off x="123623" y="656692"/>
            <a:ext cx="1568057" cy="1938992"/>
          </a:xfrm>
          <a:prstGeom prst="rect">
            <a:avLst/>
          </a:prstGeom>
          <a:noFill/>
        </p:spPr>
        <p:txBody>
          <a:bodyPr wrap="none" rtlCol="0">
            <a:spAutoFit/>
          </a:bodyPr>
          <a:lstStyle/>
          <a:p>
            <a:pPr algn="ctr"/>
            <a:r>
              <a:rPr kumimoji="1" lang="ja-JP" altLang="en-US" sz="2000" dirty="0"/>
              <a:t>独自改良版</a:t>
            </a:r>
            <a:endParaRPr kumimoji="1" lang="en-US" altLang="ja-JP" sz="2000" dirty="0"/>
          </a:p>
          <a:p>
            <a:pPr algn="ctr"/>
            <a:r>
              <a:rPr kumimoji="1" lang="en-US" altLang="ja-JP" sz="2000" dirty="0"/>
              <a:t>selective</a:t>
            </a:r>
            <a:br>
              <a:rPr kumimoji="1" lang="en-US" altLang="ja-JP" sz="2000" dirty="0"/>
            </a:br>
            <a:r>
              <a:rPr kumimoji="1" lang="en-US" altLang="ja-JP" sz="2000" dirty="0"/>
              <a:t>FS/NS-FEM</a:t>
            </a:r>
            <a:br>
              <a:rPr kumimoji="1" lang="en-US" altLang="ja-JP" sz="2000" dirty="0"/>
            </a:br>
            <a:r>
              <a:rPr kumimoji="1" lang="ja-JP" altLang="en-US" sz="2000" dirty="0">
                <a:solidFill>
                  <a:srgbClr val="FF0000"/>
                </a:solidFill>
              </a:rPr>
              <a:t>メッシュ</a:t>
            </a:r>
            <a:br>
              <a:rPr kumimoji="1" lang="en-US" altLang="ja-JP" sz="2000" dirty="0">
                <a:solidFill>
                  <a:srgbClr val="FF0000"/>
                </a:solidFill>
              </a:rPr>
            </a:br>
            <a:r>
              <a:rPr kumimoji="1" lang="ja-JP" altLang="en-US" sz="2000" dirty="0">
                <a:solidFill>
                  <a:srgbClr val="FF0000"/>
                </a:solidFill>
              </a:rPr>
              <a:t>リゾーニング</a:t>
            </a:r>
            <a:endParaRPr kumimoji="1" lang="en-US" altLang="ja-JP" sz="2000" dirty="0">
              <a:solidFill>
                <a:srgbClr val="FF0000"/>
              </a:solidFill>
            </a:endParaRPr>
          </a:p>
          <a:p>
            <a:pPr algn="ctr"/>
            <a:r>
              <a:rPr kumimoji="1" lang="ja-JP" altLang="en-US" sz="2000" dirty="0">
                <a:solidFill>
                  <a:srgbClr val="FF0000"/>
                </a:solidFill>
              </a:rPr>
              <a:t>あり</a:t>
            </a:r>
          </a:p>
        </p:txBody>
      </p:sp>
      <p:sp>
        <p:nvSpPr>
          <p:cNvPr id="8" name="テキスト ボックス 7"/>
          <p:cNvSpPr txBox="1"/>
          <p:nvPr/>
        </p:nvSpPr>
        <p:spPr>
          <a:xfrm>
            <a:off x="7416316" y="663711"/>
            <a:ext cx="1568057" cy="1938992"/>
          </a:xfrm>
          <a:prstGeom prst="rect">
            <a:avLst/>
          </a:prstGeom>
          <a:noFill/>
        </p:spPr>
        <p:txBody>
          <a:bodyPr wrap="none" rtlCol="0">
            <a:spAutoFit/>
          </a:bodyPr>
          <a:lstStyle/>
          <a:p>
            <a:pPr algn="ctr"/>
            <a:r>
              <a:rPr kumimoji="1" lang="ja-JP" altLang="en-US" sz="2000" dirty="0"/>
              <a:t>独自改良版</a:t>
            </a:r>
            <a:endParaRPr kumimoji="1" lang="en-US" altLang="ja-JP" sz="2000" dirty="0"/>
          </a:p>
          <a:p>
            <a:pPr algn="ctr"/>
            <a:r>
              <a:rPr kumimoji="1" lang="en-US" altLang="ja-JP" sz="2000" dirty="0"/>
              <a:t>selective</a:t>
            </a:r>
            <a:br>
              <a:rPr kumimoji="1" lang="en-US" altLang="ja-JP" sz="2000" dirty="0"/>
            </a:br>
            <a:r>
              <a:rPr kumimoji="1" lang="en-US" altLang="ja-JP" sz="2000" dirty="0"/>
              <a:t>FS/NS-FEM</a:t>
            </a:r>
            <a:br>
              <a:rPr kumimoji="1" lang="en-US" altLang="ja-JP" sz="2000" dirty="0"/>
            </a:br>
            <a:r>
              <a:rPr kumimoji="1" lang="ja-JP" altLang="en-US" sz="2000" dirty="0">
                <a:solidFill>
                  <a:srgbClr val="0000CC"/>
                </a:solidFill>
              </a:rPr>
              <a:t>メッシュ</a:t>
            </a:r>
            <a:br>
              <a:rPr kumimoji="1" lang="en-US" altLang="ja-JP" sz="2000" dirty="0">
                <a:solidFill>
                  <a:srgbClr val="0000CC"/>
                </a:solidFill>
              </a:rPr>
            </a:br>
            <a:r>
              <a:rPr kumimoji="1" lang="ja-JP" altLang="en-US" sz="2000" dirty="0">
                <a:solidFill>
                  <a:srgbClr val="0000CC"/>
                </a:solidFill>
              </a:rPr>
              <a:t>リゾーニング</a:t>
            </a:r>
            <a:endParaRPr kumimoji="1" lang="en-US" altLang="ja-JP" sz="2000" dirty="0">
              <a:solidFill>
                <a:srgbClr val="0000CC"/>
              </a:solidFill>
            </a:endParaRPr>
          </a:p>
          <a:p>
            <a:pPr algn="ctr"/>
            <a:r>
              <a:rPr lang="ja-JP" altLang="en-US" sz="2000" dirty="0">
                <a:solidFill>
                  <a:srgbClr val="0000CC"/>
                </a:solidFill>
              </a:rPr>
              <a:t>なし</a:t>
            </a:r>
            <a:endParaRPr kumimoji="1" lang="ja-JP" altLang="en-US" sz="2000" dirty="0">
              <a:solidFill>
                <a:srgbClr val="0000CC"/>
              </a:solidFill>
            </a:endParaRPr>
          </a:p>
        </p:txBody>
      </p:sp>
    </p:spTree>
    <p:extLst>
      <p:ext uri="{BB962C8B-B14F-4D97-AF65-F5344CB8AC3E}">
        <p14:creationId xmlns:p14="http://schemas.microsoft.com/office/powerpoint/2010/main" val="3294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17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100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r>
              <a:rPr lang="ja-JP" altLang="en-US" sz="3600" dirty="0"/>
              <a:t>超弾性体のねじり引張り</a:t>
            </a:r>
            <a:endParaRPr kumimoji="1" lang="ja-JP" altLang="en-US" sz="3600" dirty="0"/>
          </a:p>
        </p:txBody>
      </p:sp>
      <p:sp>
        <p:nvSpPr>
          <p:cNvPr id="6" name="コンテンツ プレースホルダー 5"/>
          <p:cNvSpPr>
            <a:spLocks noGrp="1"/>
          </p:cNvSpPr>
          <p:nvPr>
            <p:ph idx="1"/>
          </p:nvPr>
        </p:nvSpPr>
        <p:spPr/>
        <p:txBody>
          <a:bodyPr/>
          <a:lstStyle/>
          <a:p>
            <a:pPr marL="0" indent="0">
              <a:buNone/>
            </a:pPr>
            <a:r>
              <a:rPr kumimoji="1" lang="ja-JP" altLang="en-US" sz="2800" b="1" i="1" u="sng" dirty="0">
                <a:effectLst>
                  <a:outerShdw blurRad="38100" dist="38100" dir="2700000" algn="tl">
                    <a:srgbClr val="000000">
                      <a:alpha val="43137"/>
                    </a:srgbClr>
                  </a:outerShdw>
                </a:effectLst>
              </a:rPr>
              <a:t>最終状態の残留変位</a:t>
            </a:r>
          </a:p>
        </p:txBody>
      </p:sp>
      <p:sp>
        <p:nvSpPr>
          <p:cNvPr id="3" name="スライド番号プレースホルダー 2"/>
          <p:cNvSpPr>
            <a:spLocks noGrp="1"/>
          </p:cNvSpPr>
          <p:nvPr>
            <p:ph type="sldNum" sz="quarter" idx="4"/>
          </p:nvPr>
        </p:nvSpPr>
        <p:spPr/>
        <p:txBody>
          <a:bodyPr/>
          <a:lstStyle/>
          <a:p>
            <a:r>
              <a:rPr lang="en-US" altLang="ja-JP"/>
              <a:t>P. </a:t>
            </a:r>
            <a:fld id="{F8FDF831-B0A3-4B44-A20D-7581D5587101}" type="slidenum">
              <a:rPr lang="ja-JP" altLang="en-US" smtClean="0"/>
              <a:pPr/>
              <a:t>19</a:t>
            </a:fld>
            <a:endParaRPr lang="ja-JP" altLang="en-US" dirty="0"/>
          </a:p>
        </p:txBody>
      </p:sp>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t="23760"/>
          <a:stretch/>
        </p:blipFill>
        <p:spPr>
          <a:xfrm>
            <a:off x="1452562" y="1088740"/>
            <a:ext cx="6238875" cy="5126912"/>
          </a:xfrm>
          <a:prstGeom prst="rect">
            <a:avLst/>
          </a:prstGeom>
        </p:spPr>
      </p:pic>
      <p:sp>
        <p:nvSpPr>
          <p:cNvPr id="2" name="テキスト ボックス 1"/>
          <p:cNvSpPr txBox="1"/>
          <p:nvPr/>
        </p:nvSpPr>
        <p:spPr>
          <a:xfrm>
            <a:off x="2048" y="4062551"/>
            <a:ext cx="1545616" cy="2246769"/>
          </a:xfrm>
          <a:prstGeom prst="rect">
            <a:avLst/>
          </a:prstGeom>
          <a:noFill/>
        </p:spPr>
        <p:txBody>
          <a:bodyPr wrap="none" rtlCol="0">
            <a:spAutoFit/>
          </a:bodyPr>
          <a:lstStyle/>
          <a:p>
            <a:pPr algn="ctr"/>
            <a:r>
              <a:rPr kumimoji="1" lang="ja-JP" altLang="en-US" sz="2000" dirty="0"/>
              <a:t>多数回</a:t>
            </a:r>
            <a:endParaRPr kumimoji="1" lang="en-US" altLang="ja-JP" sz="2000" dirty="0"/>
          </a:p>
          <a:p>
            <a:pPr algn="ctr"/>
            <a:r>
              <a:rPr kumimoji="1" lang="ja-JP" altLang="en-US" sz="2000" dirty="0"/>
              <a:t>メッシュ</a:t>
            </a:r>
            <a:endParaRPr kumimoji="1" lang="en-US" altLang="ja-JP" sz="2000" dirty="0"/>
          </a:p>
          <a:p>
            <a:pPr algn="ctr"/>
            <a:r>
              <a:rPr kumimoji="1" lang="ja-JP" altLang="en-US" sz="2000" dirty="0"/>
              <a:t>リゾーニング</a:t>
            </a:r>
            <a:endParaRPr kumimoji="1" lang="en-US" altLang="ja-JP" sz="2000" dirty="0"/>
          </a:p>
          <a:p>
            <a:pPr algn="ctr"/>
            <a:r>
              <a:rPr lang="ja-JP" altLang="en-US" sz="2000" dirty="0"/>
              <a:t>を行っても</a:t>
            </a:r>
            <a:endParaRPr lang="en-US" altLang="ja-JP" sz="2000" dirty="0"/>
          </a:p>
          <a:p>
            <a:pPr algn="ctr"/>
            <a:r>
              <a:rPr kumimoji="1" lang="ja-JP" altLang="en-US" sz="2000" dirty="0"/>
              <a:t>正確に</a:t>
            </a:r>
            <a:endParaRPr kumimoji="1" lang="en-US" altLang="ja-JP" sz="2000" dirty="0"/>
          </a:p>
          <a:p>
            <a:pPr algn="ctr"/>
            <a:r>
              <a:rPr kumimoji="1" lang="ja-JP" altLang="en-US" sz="2000" dirty="0"/>
              <a:t>元の位置に</a:t>
            </a:r>
            <a:endParaRPr kumimoji="1" lang="en-US" altLang="ja-JP" sz="2000" dirty="0"/>
          </a:p>
          <a:p>
            <a:pPr algn="ctr"/>
            <a:r>
              <a:rPr lang="ja-JP" altLang="en-US" sz="2000" dirty="0"/>
              <a:t>戻っている．</a:t>
            </a:r>
            <a:endParaRPr kumimoji="1" lang="ja-JP" altLang="en-US" sz="2000" dirty="0"/>
          </a:p>
        </p:txBody>
      </p:sp>
    </p:spTree>
    <p:extLst>
      <p:ext uri="{BB962C8B-B14F-4D97-AF65-F5344CB8AC3E}">
        <p14:creationId xmlns:p14="http://schemas.microsoft.com/office/powerpoint/2010/main" val="777357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研究背景</a:t>
            </a:r>
            <a:endParaRPr kumimoji="1" lang="ja-JP" altLang="en-US" dirty="0"/>
          </a:p>
        </p:txBody>
      </p:sp>
      <p:sp>
        <p:nvSpPr>
          <p:cNvPr id="3" name="コンテンツ プレースホルダー 2"/>
          <p:cNvSpPr>
            <a:spLocks noGrp="1"/>
          </p:cNvSpPr>
          <p:nvPr>
            <p:ph idx="1"/>
          </p:nvPr>
        </p:nvSpPr>
        <p:spPr/>
        <p:txBody>
          <a:bodyPr/>
          <a:lstStyle/>
          <a:p>
            <a:pPr lvl="0"/>
            <a:r>
              <a:rPr lang="ja-JP" altLang="en-US" dirty="0">
                <a:solidFill>
                  <a:srgbClr val="000000"/>
                </a:solidFill>
              </a:rPr>
              <a:t>柔らかい材料の</a:t>
            </a:r>
            <a:r>
              <a:rPr lang="ja-JP" altLang="en-US" dirty="0">
                <a:solidFill>
                  <a:srgbClr val="6600CC"/>
                </a:solidFill>
              </a:rPr>
              <a:t>静的超大変形問題</a:t>
            </a:r>
            <a:r>
              <a:rPr lang="ja-JP" altLang="en-US" dirty="0">
                <a:solidFill>
                  <a:srgbClr val="000000"/>
                </a:solidFill>
              </a:rPr>
              <a:t>を</a:t>
            </a:r>
            <a:br>
              <a:rPr lang="en-US" altLang="ja-JP" dirty="0">
                <a:solidFill>
                  <a:srgbClr val="000000"/>
                </a:solidFill>
              </a:rPr>
            </a:br>
            <a:r>
              <a:rPr lang="ja-JP" altLang="en-US" b="1" u="sng" dirty="0">
                <a:solidFill>
                  <a:srgbClr val="000000"/>
                </a:solidFill>
              </a:rPr>
              <a:t>高精度かつ安定</a:t>
            </a:r>
            <a:r>
              <a:rPr lang="ja-JP" altLang="en-US" dirty="0">
                <a:solidFill>
                  <a:srgbClr val="000000"/>
                </a:solidFill>
              </a:rPr>
              <a:t>に解きたい．</a:t>
            </a:r>
            <a:br>
              <a:rPr lang="en-US" altLang="ja-JP" dirty="0">
                <a:solidFill>
                  <a:srgbClr val="000000"/>
                </a:solidFill>
              </a:rPr>
            </a:br>
            <a:r>
              <a:rPr lang="ja-JP" altLang="en-US" dirty="0">
                <a:solidFill>
                  <a:srgbClr val="000000"/>
                </a:solidFill>
              </a:rPr>
              <a:t>（最終目標：成形解析</a:t>
            </a:r>
            <a:br>
              <a:rPr lang="en-US" altLang="ja-JP" dirty="0">
                <a:solidFill>
                  <a:srgbClr val="000000"/>
                </a:solidFill>
              </a:rPr>
            </a:br>
            <a:r>
              <a:rPr lang="ja-JP" altLang="en-US" dirty="0">
                <a:solidFill>
                  <a:srgbClr val="000000"/>
                </a:solidFill>
              </a:rPr>
              <a:t>　　　　　</a:t>
            </a:r>
            <a:r>
              <a:rPr lang="en-US" altLang="ja-JP" dirty="0">
                <a:solidFill>
                  <a:srgbClr val="000000"/>
                </a:solidFill>
              </a:rPr>
              <a:t>e.g. </a:t>
            </a:r>
            <a:r>
              <a:rPr lang="ja-JP" altLang="en-US" dirty="0">
                <a:solidFill>
                  <a:srgbClr val="000000"/>
                </a:solidFill>
              </a:rPr>
              <a:t>熱ナノインプリント等）</a:t>
            </a:r>
            <a:endParaRPr lang="en-US" altLang="ja-JP" dirty="0">
              <a:solidFill>
                <a:srgbClr val="000000"/>
              </a:solidFill>
            </a:endParaRPr>
          </a:p>
          <a:p>
            <a:pPr lvl="0"/>
            <a:r>
              <a:rPr lang="ja-JP" altLang="en-US" dirty="0"/>
              <a:t>メッシュ固定の</a:t>
            </a:r>
            <a:r>
              <a:rPr lang="en-US" altLang="ja-JP" dirty="0"/>
              <a:t>FEM</a:t>
            </a:r>
            <a:r>
              <a:rPr lang="ja-JP" altLang="en-US" dirty="0">
                <a:solidFill>
                  <a:srgbClr val="000000"/>
                </a:solidFill>
              </a:rPr>
              <a:t>を使用すると</a:t>
            </a:r>
            <a:br>
              <a:rPr lang="en-US" altLang="ja-JP" dirty="0">
                <a:solidFill>
                  <a:srgbClr val="000000"/>
                </a:solidFill>
              </a:rPr>
            </a:br>
            <a:r>
              <a:rPr lang="ja-JP" altLang="en-US" dirty="0">
                <a:solidFill>
                  <a:srgbClr val="000000"/>
                </a:solidFill>
              </a:rPr>
              <a:t>メッシュがすぐに潰れてしまい，解</a:t>
            </a:r>
            <a:br>
              <a:rPr lang="en-US" altLang="ja-JP" dirty="0">
                <a:solidFill>
                  <a:srgbClr val="000000"/>
                </a:solidFill>
              </a:rPr>
            </a:br>
            <a:r>
              <a:rPr lang="ja-JP" altLang="en-US" dirty="0">
                <a:solidFill>
                  <a:srgbClr val="000000"/>
                </a:solidFill>
              </a:rPr>
              <a:t>が得られない．</a:t>
            </a:r>
            <a:endParaRPr lang="en-US" altLang="ja-JP" dirty="0">
              <a:solidFill>
                <a:srgbClr val="000000"/>
              </a:solidFill>
            </a:endParaRPr>
          </a:p>
          <a:p>
            <a:pPr marL="0" lvl="0" indent="0">
              <a:buNone/>
            </a:pPr>
            <a:endParaRPr lang="en-US" altLang="ja-JP" dirty="0">
              <a:solidFill>
                <a:srgbClr val="000000"/>
              </a:solidFill>
            </a:endParaRPr>
          </a:p>
          <a:p>
            <a:pPr lvl="0"/>
            <a:r>
              <a:rPr lang="ja-JP" altLang="en-US" dirty="0">
                <a:solidFill>
                  <a:srgbClr val="FF0000"/>
                </a:solidFill>
              </a:rPr>
              <a:t>メッシュリゾーニング</a:t>
            </a:r>
            <a:r>
              <a:rPr lang="ja-JP" altLang="en-US" dirty="0"/>
              <a:t>（メッシュを</a:t>
            </a:r>
            <a:br>
              <a:rPr lang="en-US" altLang="ja-JP" dirty="0"/>
            </a:br>
            <a:r>
              <a:rPr lang="ja-JP" altLang="en-US" dirty="0"/>
              <a:t>何度も切り直して計算を続行する</a:t>
            </a:r>
            <a:br>
              <a:rPr lang="en-US" altLang="ja-JP" dirty="0"/>
            </a:br>
            <a:r>
              <a:rPr lang="ja-JP" altLang="en-US" dirty="0"/>
              <a:t>こと）</a:t>
            </a:r>
            <a:r>
              <a:rPr lang="ja-JP" altLang="en-US" dirty="0">
                <a:solidFill>
                  <a:srgbClr val="000000"/>
                </a:solidFill>
              </a:rPr>
              <a:t>が不可欠．</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a:t>
            </a:fld>
            <a:endParaRPr lang="ja-JP" altLang="en-US" dirty="0"/>
          </a:p>
        </p:txBody>
      </p:sp>
      <p:sp>
        <p:nvSpPr>
          <p:cNvPr id="5" name="AutoShape 9"/>
          <p:cNvSpPr>
            <a:spLocks noChangeArrowheads="1"/>
          </p:cNvSpPr>
          <p:nvPr/>
        </p:nvSpPr>
        <p:spPr bwMode="auto">
          <a:xfrm>
            <a:off x="2663788" y="4148882"/>
            <a:ext cx="1333500" cy="576262"/>
          </a:xfrm>
          <a:prstGeom prst="downArrow">
            <a:avLst>
              <a:gd name="adj1" fmla="val 52195"/>
              <a:gd name="adj2" fmla="val 48486"/>
            </a:avLst>
          </a:prstGeom>
          <a:solidFill>
            <a:schemeClr val="accent1"/>
          </a:solidFill>
          <a:ln w="9525">
            <a:solidFill>
              <a:schemeClr val="tx1"/>
            </a:solidFill>
            <a:miter lim="800000"/>
            <a:headEnd/>
            <a:tailEnd/>
          </a:ln>
        </p:spPr>
        <p:txBody>
          <a:bodyPr vert="eaVert" wrap="none" anchor="ctr"/>
          <a:lstStyle/>
          <a:p>
            <a:endParaRPr lang="ja-JP" altLang="en-US"/>
          </a:p>
        </p:txBody>
      </p:sp>
      <p:pic>
        <p:nvPicPr>
          <p:cNvPr id="6" name="Picture 7"/>
          <p:cNvPicPr>
            <a:picLocks noChangeAspect="1" noChangeArrowheads="1"/>
          </p:cNvPicPr>
          <p:nvPr/>
        </p:nvPicPr>
        <p:blipFill>
          <a:blip r:embed="rId3" cstate="print"/>
          <a:srcRect l="48975" t="43605" b="14536"/>
          <a:stretch>
            <a:fillRect/>
          </a:stretch>
        </p:blipFill>
        <p:spPr bwMode="auto">
          <a:xfrm>
            <a:off x="6666421" y="1101725"/>
            <a:ext cx="2478087" cy="1554163"/>
          </a:xfrm>
          <a:prstGeom prst="rect">
            <a:avLst/>
          </a:prstGeom>
          <a:noFill/>
          <a:ln w="9525">
            <a:noFill/>
            <a:miter lim="800000"/>
            <a:headEnd/>
            <a:tailEnd/>
          </a:ln>
          <a:effectLst/>
        </p:spPr>
      </p:pic>
      <p:pic>
        <p:nvPicPr>
          <p:cNvPr id="7" name="Picture 5">
            <a:hlinkClick r:id="rId4" action="ppaction://hlinkfile"/>
          </p:cNvPr>
          <p:cNvPicPr>
            <a:picLocks noChangeAspect="1" noChangeArrowheads="1"/>
          </p:cNvPicPr>
          <p:nvPr/>
        </p:nvPicPr>
        <p:blipFill>
          <a:blip r:embed="rId5" cstate="print"/>
          <a:srcRect l="29990" t="3392" r="29990" b="39569"/>
          <a:stretch>
            <a:fillRect/>
          </a:stretch>
        </p:blipFill>
        <p:spPr bwMode="auto">
          <a:xfrm>
            <a:off x="6379083" y="2759253"/>
            <a:ext cx="2765425" cy="3632353"/>
          </a:xfrm>
          <a:prstGeom prst="rect">
            <a:avLst/>
          </a:prstGeom>
          <a:noFill/>
          <a:ln w="9525">
            <a:noFill/>
            <a:round/>
            <a:headEnd/>
            <a:tailEnd/>
          </a:ln>
        </p:spPr>
      </p:pic>
    </p:spTree>
    <p:extLst>
      <p:ext uri="{BB962C8B-B14F-4D97-AF65-F5344CB8AC3E}">
        <p14:creationId xmlns:p14="http://schemas.microsoft.com/office/powerpoint/2010/main" val="436988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弾塑性体の繰返し変形</a:t>
            </a:r>
            <a:endParaRPr kumimoji="1" lang="ja-JP" altLang="en-US" dirty="0"/>
          </a:p>
        </p:txBody>
      </p:sp>
      <p:sp>
        <p:nvSpPr>
          <p:cNvPr id="3" name="コンテンツ プレースホルダー 2"/>
          <p:cNvSpPr>
            <a:spLocks noGrp="1"/>
          </p:cNvSpPr>
          <p:nvPr>
            <p:ph idx="1"/>
          </p:nvPr>
        </p:nvSpPr>
        <p:spPr>
          <a:xfrm>
            <a:off x="250824" y="3964928"/>
            <a:ext cx="8641655" cy="2432695"/>
          </a:xfrm>
        </p:spPr>
        <p:txBody>
          <a:bodyPr/>
          <a:lstStyle/>
          <a:p>
            <a:r>
              <a:rPr lang="ja-JP" altLang="en-US" sz="2400" dirty="0"/>
              <a:t>平面ひずみ，静的，</a:t>
            </a:r>
            <a:r>
              <a:rPr lang="en-US" altLang="ja-JP" sz="2400" dirty="0"/>
              <a:t>1 m x 1 m</a:t>
            </a:r>
            <a:r>
              <a:rPr lang="ja-JP" altLang="en-US" sz="2400" dirty="0"/>
              <a:t>の正方領域</a:t>
            </a:r>
            <a:endParaRPr lang="en-US" altLang="ja-JP" sz="2400" dirty="0"/>
          </a:p>
          <a:p>
            <a:r>
              <a:rPr kumimoji="1" lang="ja-JP" altLang="en-US" sz="2400" dirty="0"/>
              <a:t>左辺を左右拘束，下辺を上下拘束</a:t>
            </a:r>
            <a:endParaRPr kumimoji="1" lang="en-US" altLang="ja-JP" sz="2400" dirty="0"/>
          </a:p>
          <a:p>
            <a:r>
              <a:rPr kumimoji="1" lang="ja-JP" altLang="en-US" sz="2400" dirty="0"/>
              <a:t>上辺を左右拘束＆上下に繰返し強制変位</a:t>
            </a:r>
            <a:endParaRPr kumimoji="1" lang="en-US" altLang="ja-JP" sz="2400" dirty="0"/>
          </a:p>
          <a:p>
            <a:r>
              <a:rPr lang="ja-JP" altLang="en-US" sz="2400" dirty="0"/>
              <a:t>独自改良版</a:t>
            </a:r>
            <a:r>
              <a:rPr lang="en-US" altLang="ja-JP" sz="2400" dirty="0"/>
              <a:t>selective ES/NS-FEM</a:t>
            </a:r>
            <a:r>
              <a:rPr lang="ja-JP" altLang="en-US" sz="2400" dirty="0"/>
              <a:t>で三角形要素を使用</a:t>
            </a:r>
          </a:p>
          <a:p>
            <a:r>
              <a:rPr kumimoji="1" lang="en-US" altLang="ja-JP" sz="2400" dirty="0"/>
              <a:t>10</a:t>
            </a:r>
            <a:r>
              <a:rPr kumimoji="1" lang="ja-JP" altLang="en-US" sz="2400" dirty="0"/>
              <a:t>時間ステップ毎にメッシュリゾーニング</a:t>
            </a:r>
            <a:endParaRPr kumimoji="1" lang="en-US" altLang="ja-JP" sz="2400"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20</a:t>
            </a:fld>
            <a:endParaRPr lang="ja-JP" altLang="en-US"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00" y="656693"/>
            <a:ext cx="6671456" cy="3308236"/>
          </a:xfrm>
          <a:prstGeom prst="rect">
            <a:avLst/>
          </a:prstGeom>
        </p:spPr>
      </p:pic>
    </p:spTree>
    <p:extLst>
      <p:ext uri="{BB962C8B-B14F-4D97-AF65-F5344CB8AC3E}">
        <p14:creationId xmlns:p14="http://schemas.microsoft.com/office/powerpoint/2010/main" val="4050629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弾塑性体の繰返し変形</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kumimoji="1" lang="ja-JP" altLang="en-US" sz="2800" dirty="0"/>
                  <a:t>弾塑性材料モデル：</a:t>
                </a:r>
                <a:br>
                  <a:rPr kumimoji="1" lang="en-US" altLang="ja-JP" sz="2800" dirty="0"/>
                </a:br>
                <a:r>
                  <a:rPr kumimoji="1" lang="en-US" altLang="ja-JP" sz="2800" dirty="0" err="1"/>
                  <a:t>Hencky</a:t>
                </a:r>
                <a:r>
                  <a:rPr kumimoji="1" lang="ja-JP" altLang="en-US" sz="2800" dirty="0"/>
                  <a:t>弾塑性体モデル（</a:t>
                </a:r>
                <a14:m>
                  <m:oMath xmlns:m="http://schemas.openxmlformats.org/officeDocument/2006/math">
                    <m:r>
                      <a:rPr lang="en-US" altLang="ja-JP" sz="2800" b="1" i="1">
                        <a:latin typeface="Cambria Math"/>
                      </a:rPr>
                      <m:t>𝑻</m:t>
                    </m:r>
                    <m:r>
                      <a:rPr lang="en-US" altLang="ja-JP" sz="2800" i="1">
                        <a:latin typeface="Cambria Math"/>
                      </a:rPr>
                      <m:t>=</m:t>
                    </m:r>
                    <m:r>
                      <a:rPr lang="en-US" altLang="ja-JP" sz="2800" b="1" i="1">
                        <a:latin typeface="Cambria Math"/>
                      </a:rPr>
                      <m:t>𝑪</m:t>
                    </m:r>
                    <m:r>
                      <a:rPr lang="en-US" altLang="ja-JP" sz="2800" i="1">
                        <a:latin typeface="Cambria Math"/>
                      </a:rPr>
                      <m:t> :</m:t>
                    </m:r>
                    <m:sSub>
                      <m:sSubPr>
                        <m:ctrlPr>
                          <a:rPr lang="en-US" altLang="ja-JP" sz="2800" i="1">
                            <a:latin typeface="Cambria Math" panose="02040503050406030204" pitchFamily="18" charset="0"/>
                          </a:rPr>
                        </m:ctrlPr>
                      </m:sSubPr>
                      <m:e>
                        <m:r>
                          <a:rPr lang="en-US" altLang="ja-JP" sz="2800" b="1" i="1">
                            <a:latin typeface="Cambria Math"/>
                          </a:rPr>
                          <m:t>𝒉</m:t>
                        </m:r>
                      </m:e>
                      <m:sub>
                        <m:r>
                          <m:rPr>
                            <m:sty m:val="p"/>
                          </m:rPr>
                          <a:rPr lang="en-US" altLang="ja-JP" sz="2800">
                            <a:latin typeface="Cambria Math"/>
                          </a:rPr>
                          <m:t>el</m:t>
                        </m:r>
                      </m:sub>
                    </m:sSub>
                    <m:r>
                      <a:rPr lang="en-US" altLang="ja-JP" sz="2800" i="1">
                        <a:latin typeface="Cambria Math"/>
                      </a:rPr>
                      <m:t>/</m:t>
                    </m:r>
                    <m:r>
                      <a:rPr lang="en-US" altLang="ja-JP" sz="2800" i="1">
                        <a:latin typeface="Cambria Math"/>
                      </a:rPr>
                      <m:t>𝐽</m:t>
                    </m:r>
                  </m:oMath>
                </a14:m>
                <a:r>
                  <a:rPr lang="ja-JP" altLang="en-US" sz="2800" dirty="0"/>
                  <a:t>） </a:t>
                </a:r>
                <a:br>
                  <a:rPr lang="en-US" altLang="ja-JP" sz="2800" dirty="0"/>
                </a:br>
                <a:r>
                  <a:rPr lang="en-US" altLang="ja-JP" sz="2800" dirty="0"/>
                  <a:t>+ </a:t>
                </a:r>
                <a:r>
                  <a:rPr kumimoji="1" lang="en-US" altLang="ja-JP" sz="2800" dirty="0"/>
                  <a:t>von </a:t>
                </a:r>
                <a:r>
                  <a:rPr kumimoji="1" lang="en-US" altLang="ja-JP" sz="2800" dirty="0" err="1"/>
                  <a:t>Mises</a:t>
                </a:r>
                <a:r>
                  <a:rPr lang="ja-JP" altLang="en-US" sz="2800" dirty="0"/>
                  <a:t>降伏条件 </a:t>
                </a:r>
                <a:r>
                  <a:rPr lang="en-US" altLang="ja-JP" sz="2800" dirty="0"/>
                  <a:t>+ </a:t>
                </a:r>
                <a:r>
                  <a:rPr lang="ja-JP" altLang="en-US" sz="2800" dirty="0"/>
                  <a:t>等方硬化則</a:t>
                </a:r>
                <a:endParaRPr kumimoji="1" lang="en-US" altLang="ja-JP" sz="2800" dirty="0"/>
              </a:p>
              <a:p>
                <a:pPr lvl="1"/>
                <a:r>
                  <a:rPr kumimoji="1" lang="ja-JP" altLang="en-US" sz="2400" dirty="0"/>
                  <a:t>ヤング率：</a:t>
                </a:r>
                <a:r>
                  <a:rPr kumimoji="1" lang="en-US" altLang="ja-JP" sz="2400" dirty="0"/>
                  <a:t>1 </a:t>
                </a:r>
                <a:r>
                  <a:rPr kumimoji="1" lang="en-US" altLang="ja-JP" sz="2400" dirty="0" err="1"/>
                  <a:t>GPa</a:t>
                </a:r>
                <a:r>
                  <a:rPr kumimoji="1" lang="en-US" altLang="ja-JP" sz="2400" dirty="0"/>
                  <a:t>, </a:t>
                </a:r>
                <a:r>
                  <a:rPr lang="ja-JP" altLang="en-US" sz="2400" dirty="0"/>
                  <a:t>ポアソン比：</a:t>
                </a:r>
                <a:r>
                  <a:rPr lang="en-US" altLang="ja-JP" sz="2400" dirty="0"/>
                  <a:t>0.3</a:t>
                </a:r>
              </a:p>
              <a:p>
                <a:pPr lvl="1"/>
                <a:r>
                  <a:rPr lang="ja-JP" altLang="en-US" sz="2400" dirty="0"/>
                  <a:t>降伏応力：</a:t>
                </a:r>
                <a:r>
                  <a:rPr kumimoji="1" lang="en-US" altLang="ja-JP" sz="2400" dirty="0"/>
                  <a:t>1 </a:t>
                </a:r>
                <a:r>
                  <a:rPr kumimoji="1" lang="en-US" altLang="ja-JP" sz="2400" dirty="0" err="1"/>
                  <a:t>MPa</a:t>
                </a:r>
                <a:r>
                  <a:rPr kumimoji="1" lang="ja-JP" altLang="en-US" sz="2400" dirty="0" err="1"/>
                  <a:t>，</a:t>
                </a:r>
                <a:r>
                  <a:rPr lang="ja-JP" altLang="en-US" sz="2400" dirty="0"/>
                  <a:t>塑性</a:t>
                </a:r>
                <a:r>
                  <a:rPr kumimoji="1" lang="ja-JP" altLang="en-US" sz="2400" dirty="0"/>
                  <a:t>係数：</a:t>
                </a:r>
                <a:r>
                  <a:rPr kumimoji="1" lang="en-US" altLang="ja-JP" sz="2400" dirty="0"/>
                  <a:t>0.5 </a:t>
                </a:r>
                <a:r>
                  <a:rPr kumimoji="1" lang="en-US" altLang="ja-JP" sz="2400" dirty="0" err="1"/>
                  <a:t>GPa</a:t>
                </a:r>
                <a:endParaRPr kumimoji="1" lang="ja-JP" altLang="en-US"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1">
                <a:blip r:embed="rId3"/>
                <a:stretch>
                  <a:fillRect l="-2257" t="-2112"/>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21</a:t>
            </a:fld>
            <a:endParaRPr lang="ja-JP" altLang="en-US" dirty="0"/>
          </a:p>
        </p:txBody>
      </p:sp>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84" y="2762926"/>
            <a:ext cx="7092788" cy="3546394"/>
          </a:xfrm>
          <a:prstGeom prst="rect">
            <a:avLst/>
          </a:prstGeom>
        </p:spPr>
      </p:pic>
    </p:spTree>
    <p:extLst>
      <p:ext uri="{BB962C8B-B14F-4D97-AF65-F5344CB8AC3E}">
        <p14:creationId xmlns:p14="http://schemas.microsoft.com/office/powerpoint/2010/main" val="1692076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弾塑性体の繰返し変形</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22</a:t>
            </a:fld>
            <a:endParaRPr lang="ja-JP" altLang="en-US" dirty="0"/>
          </a:p>
        </p:txBody>
      </p:sp>
      <p:pic>
        <p:nvPicPr>
          <p:cNvPr id="5" name="aho.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91680" y="656692"/>
            <a:ext cx="5508612" cy="5752665"/>
          </a:xfrm>
          <a:prstGeom prst="rect">
            <a:avLst/>
          </a:prstGeom>
        </p:spPr>
      </p:pic>
      <p:sp>
        <p:nvSpPr>
          <p:cNvPr id="6" name="テキスト ボックス 5"/>
          <p:cNvSpPr txBox="1"/>
          <p:nvPr/>
        </p:nvSpPr>
        <p:spPr>
          <a:xfrm>
            <a:off x="215516" y="692696"/>
            <a:ext cx="1452642" cy="707886"/>
          </a:xfrm>
          <a:prstGeom prst="rect">
            <a:avLst/>
          </a:prstGeom>
          <a:noFill/>
          <a:ln>
            <a:solidFill>
              <a:schemeClr val="tx1"/>
            </a:solidFill>
          </a:ln>
        </p:spPr>
        <p:txBody>
          <a:bodyPr wrap="none" rtlCol="0">
            <a:spAutoFit/>
          </a:bodyPr>
          <a:lstStyle/>
          <a:p>
            <a:pPr algn="ctr"/>
            <a:r>
              <a:rPr kumimoji="1" lang="ja-JP" altLang="en-US" sz="2000" dirty="0"/>
              <a:t>相当塑性</a:t>
            </a:r>
            <a:endParaRPr kumimoji="1" lang="en-US" altLang="ja-JP" sz="2000" dirty="0"/>
          </a:p>
          <a:p>
            <a:pPr algn="ctr"/>
            <a:r>
              <a:rPr kumimoji="1" lang="ja-JP" altLang="en-US" sz="2000" dirty="0"/>
              <a:t>ひずみ分布</a:t>
            </a:r>
          </a:p>
        </p:txBody>
      </p:sp>
      <p:sp>
        <p:nvSpPr>
          <p:cNvPr id="7" name="テキスト ボックス 6"/>
          <p:cNvSpPr txBox="1"/>
          <p:nvPr/>
        </p:nvSpPr>
        <p:spPr>
          <a:xfrm>
            <a:off x="7380314" y="4678104"/>
            <a:ext cx="1659429" cy="1631216"/>
          </a:xfrm>
          <a:prstGeom prst="rect">
            <a:avLst/>
          </a:prstGeom>
          <a:noFill/>
        </p:spPr>
        <p:txBody>
          <a:bodyPr wrap="none" rtlCol="0">
            <a:spAutoFit/>
          </a:bodyPr>
          <a:lstStyle/>
          <a:p>
            <a:pPr algn="ctr"/>
            <a:r>
              <a:rPr lang="ja-JP" altLang="en-US" sz="2000" dirty="0"/>
              <a:t>多数回の</a:t>
            </a:r>
            <a:endParaRPr lang="en-US" altLang="ja-JP" sz="2000" dirty="0"/>
          </a:p>
          <a:p>
            <a:pPr algn="ctr"/>
            <a:r>
              <a:rPr kumimoji="1" lang="ja-JP" altLang="en-US" sz="2000" dirty="0"/>
              <a:t>メッシュ</a:t>
            </a:r>
            <a:endParaRPr kumimoji="1" lang="en-US" altLang="ja-JP" sz="2000" dirty="0"/>
          </a:p>
          <a:p>
            <a:pPr algn="ctr"/>
            <a:r>
              <a:rPr kumimoji="1" lang="ja-JP" altLang="en-US" sz="2000" dirty="0"/>
              <a:t>リゾーニング</a:t>
            </a:r>
            <a:endParaRPr kumimoji="1" lang="en-US" altLang="ja-JP" sz="2000" dirty="0"/>
          </a:p>
          <a:p>
            <a:pPr algn="ctr"/>
            <a:r>
              <a:rPr kumimoji="1" lang="ja-JP" altLang="en-US" sz="2000" dirty="0"/>
              <a:t>でも</a:t>
            </a:r>
            <a:endParaRPr kumimoji="1" lang="en-US" altLang="ja-JP" sz="2000" dirty="0"/>
          </a:p>
          <a:p>
            <a:pPr algn="ctr"/>
            <a:r>
              <a:rPr lang="ja-JP" altLang="en-US" sz="2000" dirty="0"/>
              <a:t>滑らかに変形</a:t>
            </a:r>
            <a:endParaRPr lang="en-US" altLang="ja-JP" sz="2000" dirty="0"/>
          </a:p>
        </p:txBody>
      </p:sp>
    </p:spTree>
    <p:extLst>
      <p:ext uri="{BB962C8B-B14F-4D97-AF65-F5344CB8AC3E}">
        <p14:creationId xmlns:p14="http://schemas.microsoft.com/office/powerpoint/2010/main" val="165447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弾塑性体の繰返し変形</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23</a:t>
            </a:fld>
            <a:endParaRPr lang="ja-JP" altLang="en-US" dirty="0"/>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971" y="657004"/>
            <a:ext cx="8640509" cy="4844034"/>
          </a:xfrm>
          <a:prstGeom prst="rect">
            <a:avLst/>
          </a:prstGeom>
        </p:spPr>
      </p:pic>
      <p:sp>
        <p:nvSpPr>
          <p:cNvPr id="7" name="テキスト ボックス 6"/>
          <p:cNvSpPr txBox="1"/>
          <p:nvPr/>
        </p:nvSpPr>
        <p:spPr>
          <a:xfrm>
            <a:off x="359532" y="5589240"/>
            <a:ext cx="8496493" cy="637866"/>
          </a:xfrm>
          <a:prstGeom prst="rect">
            <a:avLst/>
          </a:prstGeom>
          <a:noFill/>
        </p:spPr>
        <p:txBody>
          <a:bodyPr wrap="square" rtlCol="0">
            <a:noAutofit/>
          </a:bodyPr>
          <a:lstStyle/>
          <a:p>
            <a:r>
              <a:rPr lang="ja-JP" altLang="en-US" sz="2400" dirty="0"/>
              <a:t>提案手法（リゾーニング有り）</a:t>
            </a:r>
            <a:r>
              <a:rPr lang="en-US" altLang="ja-JP" sz="2400" dirty="0"/>
              <a:t>	</a:t>
            </a:r>
            <a:r>
              <a:rPr lang="ja-JP" altLang="en-US" sz="2400" dirty="0"/>
              <a:t>標準手法（リゾーニング無し）</a:t>
            </a:r>
            <a:endParaRPr kumimoji="1" lang="ja-JP" altLang="en-US" sz="2400" dirty="0"/>
          </a:p>
        </p:txBody>
      </p:sp>
      <p:sp>
        <p:nvSpPr>
          <p:cNvPr id="8" name="テキスト ボックス 7"/>
          <p:cNvSpPr txBox="1"/>
          <p:nvPr/>
        </p:nvSpPr>
        <p:spPr>
          <a:xfrm>
            <a:off x="3591522" y="5913276"/>
            <a:ext cx="1952586" cy="461665"/>
          </a:xfrm>
          <a:prstGeom prst="rect">
            <a:avLst/>
          </a:prstGeom>
          <a:noFill/>
        </p:spPr>
        <p:txBody>
          <a:bodyPr wrap="none" rtlCol="0">
            <a:spAutoFit/>
          </a:bodyPr>
          <a:lstStyle/>
          <a:p>
            <a:r>
              <a:rPr lang="en-US" altLang="ja-JP" sz="2400" dirty="0" err="1"/>
              <a:t>T</a:t>
            </a:r>
            <a:r>
              <a:rPr kumimoji="1" lang="en-US" altLang="ja-JP" sz="2400" dirty="0" err="1"/>
              <a:t>imestep</a:t>
            </a:r>
            <a:r>
              <a:rPr kumimoji="1" lang="en-US" altLang="ja-JP" sz="2400" dirty="0"/>
              <a:t>: 50</a:t>
            </a:r>
            <a:endParaRPr kumimoji="1" lang="ja-JP" altLang="en-US" sz="2400" dirty="0"/>
          </a:p>
        </p:txBody>
      </p:sp>
      <p:sp>
        <p:nvSpPr>
          <p:cNvPr id="3" name="テキスト ボックス 2"/>
          <p:cNvSpPr txBox="1"/>
          <p:nvPr/>
        </p:nvSpPr>
        <p:spPr>
          <a:xfrm>
            <a:off x="5544108" y="1700808"/>
            <a:ext cx="2753976" cy="1015663"/>
          </a:xfrm>
          <a:prstGeom prst="rect">
            <a:avLst/>
          </a:prstGeom>
          <a:noFill/>
        </p:spPr>
        <p:txBody>
          <a:bodyPr wrap="square" rtlCol="0">
            <a:spAutoFit/>
          </a:bodyPr>
          <a:lstStyle/>
          <a:p>
            <a:r>
              <a:rPr lang="ja-JP" altLang="en-US" sz="2000" dirty="0"/>
              <a:t>凹部を良く見ると，</a:t>
            </a:r>
            <a:endParaRPr lang="en-US" altLang="ja-JP" sz="2000" dirty="0"/>
          </a:p>
          <a:p>
            <a:r>
              <a:rPr lang="ja-JP" altLang="en-US" sz="2000" dirty="0"/>
              <a:t>チェッカーボード</a:t>
            </a:r>
            <a:r>
              <a:rPr kumimoji="1" lang="ja-JP" altLang="en-US" sz="2000" dirty="0"/>
              <a:t>＆固い</a:t>
            </a:r>
            <a:endParaRPr kumimoji="1" lang="en-US" altLang="ja-JP" sz="2000" dirty="0"/>
          </a:p>
          <a:p>
            <a:r>
              <a:rPr kumimoji="1" lang="ja-JP" altLang="en-US" sz="2000" dirty="0"/>
              <a:t>⇒ロッキングしている</a:t>
            </a:r>
          </a:p>
        </p:txBody>
      </p:sp>
      <p:cxnSp>
        <p:nvCxnSpPr>
          <p:cNvPr id="9" name="直線矢印コネクタ 8"/>
          <p:cNvCxnSpPr/>
          <p:nvPr/>
        </p:nvCxnSpPr>
        <p:spPr>
          <a:xfrm>
            <a:off x="6921096" y="2716471"/>
            <a:ext cx="914400" cy="3625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0294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弾塑性体の繰返し変形</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24</a:t>
            </a:fld>
            <a:endParaRPr lang="ja-JP" altLang="en-US" dirty="0"/>
          </a:p>
        </p:txBody>
      </p:sp>
      <p:pic>
        <p:nvPicPr>
          <p:cNvPr id="7" name="コンテンツ プレースホルダー 6"/>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250130" y="657225"/>
            <a:ext cx="8642350" cy="4845050"/>
          </a:xfrm>
        </p:spPr>
      </p:pic>
      <p:sp>
        <p:nvSpPr>
          <p:cNvPr id="8" name="テキスト ボックス 7"/>
          <p:cNvSpPr txBox="1"/>
          <p:nvPr/>
        </p:nvSpPr>
        <p:spPr>
          <a:xfrm>
            <a:off x="359532" y="5589240"/>
            <a:ext cx="8496493" cy="637866"/>
          </a:xfrm>
          <a:prstGeom prst="rect">
            <a:avLst/>
          </a:prstGeom>
          <a:noFill/>
        </p:spPr>
        <p:txBody>
          <a:bodyPr wrap="square" rtlCol="0">
            <a:noAutofit/>
          </a:bodyPr>
          <a:lstStyle/>
          <a:p>
            <a:r>
              <a:rPr lang="ja-JP" altLang="en-US" sz="2400" dirty="0"/>
              <a:t>提案手法（リゾーニング有り）</a:t>
            </a:r>
            <a:r>
              <a:rPr lang="en-US" altLang="ja-JP" sz="2400" dirty="0"/>
              <a:t>	</a:t>
            </a:r>
            <a:r>
              <a:rPr lang="ja-JP" altLang="en-US" sz="2400" dirty="0"/>
              <a:t>標準手法（リゾーニング無し）</a:t>
            </a:r>
            <a:endParaRPr kumimoji="1" lang="ja-JP" altLang="en-US" sz="2400" dirty="0"/>
          </a:p>
        </p:txBody>
      </p:sp>
      <p:sp>
        <p:nvSpPr>
          <p:cNvPr id="9" name="テキスト ボックス 8"/>
          <p:cNvSpPr txBox="1"/>
          <p:nvPr/>
        </p:nvSpPr>
        <p:spPr>
          <a:xfrm>
            <a:off x="3491880" y="5913276"/>
            <a:ext cx="2124108" cy="461665"/>
          </a:xfrm>
          <a:prstGeom prst="rect">
            <a:avLst/>
          </a:prstGeom>
          <a:noFill/>
        </p:spPr>
        <p:txBody>
          <a:bodyPr wrap="none" rtlCol="0">
            <a:spAutoFit/>
          </a:bodyPr>
          <a:lstStyle/>
          <a:p>
            <a:r>
              <a:rPr lang="en-US" altLang="ja-JP" sz="2400" dirty="0" err="1"/>
              <a:t>T</a:t>
            </a:r>
            <a:r>
              <a:rPr kumimoji="1" lang="en-US" altLang="ja-JP" sz="2400" dirty="0" err="1"/>
              <a:t>imestep</a:t>
            </a:r>
            <a:r>
              <a:rPr kumimoji="1" lang="en-US" altLang="ja-JP" sz="2400" dirty="0"/>
              <a:t>: 100</a:t>
            </a:r>
            <a:endParaRPr kumimoji="1" lang="ja-JP" altLang="en-US" sz="2400" dirty="0"/>
          </a:p>
        </p:txBody>
      </p:sp>
    </p:spTree>
    <p:extLst>
      <p:ext uri="{BB962C8B-B14F-4D97-AF65-F5344CB8AC3E}">
        <p14:creationId xmlns:p14="http://schemas.microsoft.com/office/powerpoint/2010/main" val="4174186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弾塑性体の繰返し変形</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25</a:t>
            </a:fld>
            <a:endParaRPr lang="ja-JP" altLang="en-US" dirty="0"/>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656692"/>
            <a:ext cx="8640509" cy="4844034"/>
          </a:xfrm>
          <a:prstGeom prst="rect">
            <a:avLst/>
          </a:prstGeom>
        </p:spPr>
      </p:pic>
      <p:sp>
        <p:nvSpPr>
          <p:cNvPr id="8" name="テキスト ボックス 7"/>
          <p:cNvSpPr txBox="1"/>
          <p:nvPr/>
        </p:nvSpPr>
        <p:spPr>
          <a:xfrm>
            <a:off x="359532" y="5589240"/>
            <a:ext cx="8496493" cy="637866"/>
          </a:xfrm>
          <a:prstGeom prst="rect">
            <a:avLst/>
          </a:prstGeom>
          <a:noFill/>
        </p:spPr>
        <p:txBody>
          <a:bodyPr wrap="square" rtlCol="0">
            <a:noAutofit/>
          </a:bodyPr>
          <a:lstStyle/>
          <a:p>
            <a:r>
              <a:rPr lang="ja-JP" altLang="en-US" sz="2400" dirty="0"/>
              <a:t>提案手法（リゾーニング有り）</a:t>
            </a:r>
            <a:r>
              <a:rPr lang="en-US" altLang="ja-JP" sz="2400" dirty="0"/>
              <a:t>	</a:t>
            </a:r>
            <a:r>
              <a:rPr lang="ja-JP" altLang="en-US" sz="2400" dirty="0"/>
              <a:t>標準手法（リゾーニング無し）</a:t>
            </a:r>
            <a:endParaRPr kumimoji="1" lang="ja-JP" altLang="en-US" sz="2400" dirty="0"/>
          </a:p>
        </p:txBody>
      </p:sp>
      <p:sp>
        <p:nvSpPr>
          <p:cNvPr id="9" name="テキスト ボックス 8"/>
          <p:cNvSpPr txBox="1"/>
          <p:nvPr/>
        </p:nvSpPr>
        <p:spPr>
          <a:xfrm>
            <a:off x="3492008" y="5913276"/>
            <a:ext cx="2124108" cy="461665"/>
          </a:xfrm>
          <a:prstGeom prst="rect">
            <a:avLst/>
          </a:prstGeom>
          <a:noFill/>
        </p:spPr>
        <p:txBody>
          <a:bodyPr wrap="none" rtlCol="0">
            <a:spAutoFit/>
          </a:bodyPr>
          <a:lstStyle/>
          <a:p>
            <a:r>
              <a:rPr lang="en-US" altLang="ja-JP" sz="2400" dirty="0" err="1"/>
              <a:t>T</a:t>
            </a:r>
            <a:r>
              <a:rPr kumimoji="1" lang="en-US" altLang="ja-JP" sz="2400" dirty="0" err="1"/>
              <a:t>imestep</a:t>
            </a:r>
            <a:r>
              <a:rPr kumimoji="1" lang="en-US" altLang="ja-JP" sz="2400" dirty="0"/>
              <a:t>: 150</a:t>
            </a:r>
            <a:endParaRPr kumimoji="1" lang="ja-JP" altLang="en-US" sz="2400" dirty="0"/>
          </a:p>
        </p:txBody>
      </p:sp>
    </p:spTree>
    <p:extLst>
      <p:ext uri="{BB962C8B-B14F-4D97-AF65-F5344CB8AC3E}">
        <p14:creationId xmlns:p14="http://schemas.microsoft.com/office/powerpoint/2010/main" val="2070713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弾塑性体の繰返し変形</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26</a:t>
            </a:fld>
            <a:endParaRPr lang="ja-JP" altLang="en-US" dirty="0"/>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971" y="656692"/>
            <a:ext cx="8640509" cy="4844034"/>
          </a:xfrm>
          <a:prstGeom prst="rect">
            <a:avLst/>
          </a:prstGeom>
        </p:spPr>
      </p:pic>
      <p:sp>
        <p:nvSpPr>
          <p:cNvPr id="8" name="テキスト ボックス 7"/>
          <p:cNvSpPr txBox="1"/>
          <p:nvPr/>
        </p:nvSpPr>
        <p:spPr>
          <a:xfrm>
            <a:off x="359532" y="5589240"/>
            <a:ext cx="8496493" cy="637866"/>
          </a:xfrm>
          <a:prstGeom prst="rect">
            <a:avLst/>
          </a:prstGeom>
          <a:noFill/>
        </p:spPr>
        <p:txBody>
          <a:bodyPr wrap="square" rtlCol="0">
            <a:noAutofit/>
          </a:bodyPr>
          <a:lstStyle/>
          <a:p>
            <a:r>
              <a:rPr lang="ja-JP" altLang="en-US" sz="2400" dirty="0"/>
              <a:t>提案手法（リゾーニング有り）</a:t>
            </a:r>
            <a:r>
              <a:rPr lang="en-US" altLang="ja-JP" sz="2400" dirty="0"/>
              <a:t>	</a:t>
            </a:r>
            <a:r>
              <a:rPr lang="ja-JP" altLang="en-US" sz="2400" dirty="0"/>
              <a:t>標準手法（リゾーニング無し）</a:t>
            </a:r>
            <a:endParaRPr kumimoji="1" lang="ja-JP" altLang="en-US" sz="2400" dirty="0"/>
          </a:p>
        </p:txBody>
      </p:sp>
      <p:sp>
        <p:nvSpPr>
          <p:cNvPr id="9" name="テキスト ボックス 8"/>
          <p:cNvSpPr txBox="1"/>
          <p:nvPr/>
        </p:nvSpPr>
        <p:spPr>
          <a:xfrm>
            <a:off x="3673081" y="5970460"/>
            <a:ext cx="1799019" cy="400110"/>
          </a:xfrm>
          <a:prstGeom prst="rect">
            <a:avLst/>
          </a:prstGeom>
          <a:noFill/>
        </p:spPr>
        <p:txBody>
          <a:bodyPr wrap="none" rtlCol="0">
            <a:spAutoFit/>
          </a:bodyPr>
          <a:lstStyle/>
          <a:p>
            <a:r>
              <a:rPr lang="en-US" altLang="ja-JP" sz="2000" dirty="0" err="1"/>
              <a:t>T</a:t>
            </a:r>
            <a:r>
              <a:rPr kumimoji="1" lang="en-US" altLang="ja-JP" sz="2000" dirty="0" err="1"/>
              <a:t>imestep</a:t>
            </a:r>
            <a:r>
              <a:rPr kumimoji="1" lang="en-US" altLang="ja-JP" sz="2000" dirty="0"/>
              <a:t>: 200</a:t>
            </a:r>
            <a:endParaRPr kumimoji="1" lang="ja-JP" altLang="en-US" sz="2000" dirty="0"/>
          </a:p>
        </p:txBody>
      </p:sp>
    </p:spTree>
    <p:extLst>
      <p:ext uri="{BB962C8B-B14F-4D97-AF65-F5344CB8AC3E}">
        <p14:creationId xmlns:p14="http://schemas.microsoft.com/office/powerpoint/2010/main" val="42059320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弾塑性体のネッキング</a:t>
            </a:r>
          </a:p>
        </p:txBody>
      </p:sp>
      <p:sp>
        <p:nvSpPr>
          <p:cNvPr id="3" name="コンテンツ プレースホルダー 2"/>
          <p:cNvSpPr>
            <a:spLocks noGrp="1"/>
          </p:cNvSpPr>
          <p:nvPr>
            <p:ph idx="1"/>
          </p:nvPr>
        </p:nvSpPr>
        <p:spPr>
          <a:xfrm>
            <a:off x="250824" y="3933056"/>
            <a:ext cx="8641655" cy="2464568"/>
          </a:xfrm>
        </p:spPr>
        <p:txBody>
          <a:bodyPr/>
          <a:lstStyle/>
          <a:p>
            <a:r>
              <a:rPr lang="ja-JP" altLang="en-US" sz="2400" dirty="0"/>
              <a:t>平面ひずみ，静的，引張試験片の</a:t>
            </a:r>
            <a:r>
              <a:rPr lang="en-US" altLang="ja-JP" sz="2400" dirty="0"/>
              <a:t>1/4</a:t>
            </a:r>
            <a:r>
              <a:rPr lang="ja-JP" altLang="en-US" sz="2400" dirty="0"/>
              <a:t>領域</a:t>
            </a:r>
            <a:endParaRPr lang="en-US" altLang="ja-JP" sz="2400" dirty="0"/>
          </a:p>
          <a:p>
            <a:r>
              <a:rPr lang="ja-JP" altLang="en-US" sz="2400" dirty="0"/>
              <a:t>左辺を左右拘束，下辺を上下拘束</a:t>
            </a:r>
            <a:endParaRPr lang="en-US" altLang="ja-JP" sz="2400" dirty="0"/>
          </a:p>
          <a:p>
            <a:r>
              <a:rPr lang="ja-JP" altLang="en-US" sz="2400" dirty="0"/>
              <a:t>上辺を左右拘束＆上方向に強制変位</a:t>
            </a:r>
            <a:endParaRPr lang="en-US" altLang="ja-JP" sz="2400" dirty="0"/>
          </a:p>
          <a:p>
            <a:r>
              <a:rPr lang="ja-JP" altLang="en-US" sz="2400" dirty="0"/>
              <a:t>独自改良版</a:t>
            </a:r>
            <a:r>
              <a:rPr lang="en-US" altLang="ja-JP" sz="2400" dirty="0"/>
              <a:t>selective ES/NS-FEM</a:t>
            </a:r>
            <a:r>
              <a:rPr lang="ja-JP" altLang="en-US" sz="2400" dirty="0"/>
              <a:t>で三角形要素を使用</a:t>
            </a:r>
          </a:p>
          <a:p>
            <a:r>
              <a:rPr lang="en-US" altLang="ja-JP" sz="2400" dirty="0"/>
              <a:t>0.05 m</a:t>
            </a:r>
            <a:r>
              <a:rPr lang="ja-JP" altLang="en-US" sz="2400" dirty="0"/>
              <a:t>変位毎にメッシュリゾーニング</a:t>
            </a:r>
            <a:endParaRPr kumimoji="1" lang="ja-JP" altLang="en-US" sz="2400"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27</a:t>
            </a:fld>
            <a:endParaRPr lang="ja-JP" altLang="en-US"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178" y="656692"/>
            <a:ext cx="5010150" cy="3352800"/>
          </a:xfrm>
          <a:prstGeom prst="rect">
            <a:avLst/>
          </a:prstGeom>
        </p:spPr>
      </p:pic>
    </p:spTree>
    <p:extLst>
      <p:ext uri="{BB962C8B-B14F-4D97-AF65-F5344CB8AC3E}">
        <p14:creationId xmlns:p14="http://schemas.microsoft.com/office/powerpoint/2010/main" val="3595543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弾塑性体のネッキング</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ja-JP" altLang="en-US" sz="2800" dirty="0"/>
                  <a:t>弾塑性材料モデル：</a:t>
                </a:r>
                <a:br>
                  <a:rPr lang="en-US" altLang="ja-JP" sz="2800" dirty="0"/>
                </a:br>
                <a:r>
                  <a:rPr lang="en-US" altLang="ja-JP" sz="2800" dirty="0" err="1"/>
                  <a:t>Hencky</a:t>
                </a:r>
                <a:r>
                  <a:rPr lang="ja-JP" altLang="en-US" sz="2800" dirty="0"/>
                  <a:t>弾塑性体モデル（</a:t>
                </a:r>
                <a14:m>
                  <m:oMath xmlns:m="http://schemas.openxmlformats.org/officeDocument/2006/math">
                    <m:r>
                      <a:rPr lang="en-US" altLang="ja-JP" sz="2800" b="1" i="1">
                        <a:latin typeface="Cambria Math"/>
                      </a:rPr>
                      <m:t>𝑻</m:t>
                    </m:r>
                    <m:r>
                      <a:rPr lang="en-US" altLang="ja-JP" sz="2800" i="1">
                        <a:latin typeface="Cambria Math"/>
                      </a:rPr>
                      <m:t>=</m:t>
                    </m:r>
                    <m:r>
                      <a:rPr lang="en-US" altLang="ja-JP" sz="2800" b="1" i="1">
                        <a:latin typeface="Cambria Math"/>
                      </a:rPr>
                      <m:t>𝑪</m:t>
                    </m:r>
                    <m:r>
                      <a:rPr lang="en-US" altLang="ja-JP" sz="2800" i="1">
                        <a:latin typeface="Cambria Math"/>
                      </a:rPr>
                      <m:t> :</m:t>
                    </m:r>
                    <m:sSub>
                      <m:sSubPr>
                        <m:ctrlPr>
                          <a:rPr lang="en-US" altLang="ja-JP" sz="2800" i="1">
                            <a:latin typeface="Cambria Math" panose="02040503050406030204" pitchFamily="18" charset="0"/>
                          </a:rPr>
                        </m:ctrlPr>
                      </m:sSubPr>
                      <m:e>
                        <m:r>
                          <a:rPr lang="en-US" altLang="ja-JP" sz="2800" b="1" i="1">
                            <a:latin typeface="Cambria Math"/>
                          </a:rPr>
                          <m:t>𝒉</m:t>
                        </m:r>
                      </m:e>
                      <m:sub>
                        <m:r>
                          <m:rPr>
                            <m:sty m:val="p"/>
                          </m:rPr>
                          <a:rPr lang="en-US" altLang="ja-JP" sz="2800">
                            <a:latin typeface="Cambria Math"/>
                          </a:rPr>
                          <m:t>el</m:t>
                        </m:r>
                      </m:sub>
                    </m:sSub>
                    <m:r>
                      <a:rPr lang="en-US" altLang="ja-JP" sz="2800" i="1">
                        <a:latin typeface="Cambria Math"/>
                      </a:rPr>
                      <m:t>/</m:t>
                    </m:r>
                    <m:r>
                      <a:rPr lang="en-US" altLang="ja-JP" sz="2800" i="1">
                        <a:latin typeface="Cambria Math"/>
                      </a:rPr>
                      <m:t>𝐽</m:t>
                    </m:r>
                  </m:oMath>
                </a14:m>
                <a:r>
                  <a:rPr lang="ja-JP" altLang="en-US" sz="2800" dirty="0"/>
                  <a:t>） </a:t>
                </a:r>
                <a:br>
                  <a:rPr lang="en-US" altLang="ja-JP" sz="2800" dirty="0"/>
                </a:br>
                <a:r>
                  <a:rPr lang="en-US" altLang="ja-JP" sz="2800" dirty="0"/>
                  <a:t>+ von </a:t>
                </a:r>
                <a:r>
                  <a:rPr lang="en-US" altLang="ja-JP" sz="2800" dirty="0" err="1"/>
                  <a:t>Mises</a:t>
                </a:r>
                <a:r>
                  <a:rPr lang="ja-JP" altLang="en-US" sz="2800" dirty="0"/>
                  <a:t>降伏条件 </a:t>
                </a:r>
                <a:r>
                  <a:rPr lang="en-US" altLang="ja-JP" sz="2800" dirty="0"/>
                  <a:t>+ </a:t>
                </a:r>
                <a:r>
                  <a:rPr lang="ja-JP" altLang="en-US" sz="2800" dirty="0"/>
                  <a:t>等方硬化則</a:t>
                </a:r>
                <a:endParaRPr lang="en-US" altLang="ja-JP" sz="2800" dirty="0"/>
              </a:p>
              <a:p>
                <a:pPr lvl="1"/>
                <a:r>
                  <a:rPr lang="ja-JP" altLang="en-US" sz="2400" dirty="0"/>
                  <a:t>ヤング率：</a:t>
                </a:r>
                <a:r>
                  <a:rPr lang="en-US" altLang="ja-JP" sz="2400" dirty="0"/>
                  <a:t>1 </a:t>
                </a:r>
                <a:r>
                  <a:rPr lang="en-US" altLang="ja-JP" sz="2400" dirty="0" err="1"/>
                  <a:t>GPa</a:t>
                </a:r>
                <a:r>
                  <a:rPr lang="en-US" altLang="ja-JP" sz="2400" dirty="0"/>
                  <a:t>, </a:t>
                </a:r>
                <a:r>
                  <a:rPr lang="ja-JP" altLang="en-US" sz="2400" dirty="0"/>
                  <a:t>ポアソン比：</a:t>
                </a:r>
                <a:r>
                  <a:rPr lang="en-US" altLang="ja-JP" sz="2400" dirty="0"/>
                  <a:t>0.3</a:t>
                </a:r>
              </a:p>
              <a:p>
                <a:pPr lvl="1"/>
                <a:r>
                  <a:rPr lang="ja-JP" altLang="en-US" sz="2400" dirty="0"/>
                  <a:t>降伏応力：</a:t>
                </a:r>
                <a:r>
                  <a:rPr lang="en-US" altLang="ja-JP" sz="2400" dirty="0"/>
                  <a:t>1 </a:t>
                </a:r>
                <a:r>
                  <a:rPr lang="en-US" altLang="ja-JP" sz="2400" dirty="0" err="1"/>
                  <a:t>MPa</a:t>
                </a:r>
                <a:r>
                  <a:rPr lang="ja-JP" altLang="en-US" sz="2400" dirty="0" err="1"/>
                  <a:t>，</a:t>
                </a:r>
                <a:r>
                  <a:rPr lang="ja-JP" altLang="en-US" sz="2400" dirty="0"/>
                  <a:t>塑性係数：</a:t>
                </a:r>
                <a:r>
                  <a:rPr lang="en-US" altLang="ja-JP" sz="2400" dirty="0"/>
                  <a:t>0.5 </a:t>
                </a:r>
                <a:r>
                  <a:rPr lang="en-US" altLang="ja-JP" sz="2400" u="sng" dirty="0" err="1"/>
                  <a:t>M</a:t>
                </a:r>
                <a:r>
                  <a:rPr lang="en-US" altLang="ja-JP" sz="2400" dirty="0" err="1"/>
                  <a:t>Pa</a:t>
                </a:r>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1">
                <a:blip r:embed="rId3"/>
                <a:stretch>
                  <a:fillRect l="-2257" t="-2112"/>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28</a:t>
            </a:fld>
            <a:endParaRPr lang="ja-JP" altLang="en-US" dirty="0"/>
          </a:p>
        </p:txBody>
      </p:sp>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564" y="2780928"/>
            <a:ext cx="7200800" cy="3600400"/>
          </a:xfrm>
          <a:prstGeom prst="rect">
            <a:avLst/>
          </a:prstGeom>
        </p:spPr>
      </p:pic>
      <p:sp>
        <p:nvSpPr>
          <p:cNvPr id="7" name="テキスト ボックス 6"/>
          <p:cNvSpPr txBox="1"/>
          <p:nvPr/>
        </p:nvSpPr>
        <p:spPr>
          <a:xfrm>
            <a:off x="7348951" y="2888940"/>
            <a:ext cx="1723549" cy="707886"/>
          </a:xfrm>
          <a:prstGeom prst="rect">
            <a:avLst/>
          </a:prstGeom>
          <a:noFill/>
        </p:spPr>
        <p:txBody>
          <a:bodyPr wrap="none" rtlCol="0">
            <a:spAutoFit/>
          </a:bodyPr>
          <a:lstStyle/>
          <a:p>
            <a:pPr algn="ctr"/>
            <a:r>
              <a:rPr lang="ja-JP" altLang="en-US" sz="2000" dirty="0"/>
              <a:t>弾完全塑性体</a:t>
            </a:r>
            <a:endParaRPr lang="en-US" altLang="ja-JP" sz="2000" dirty="0"/>
          </a:p>
          <a:p>
            <a:pPr algn="ctr"/>
            <a:r>
              <a:rPr kumimoji="1" lang="ja-JP" altLang="en-US" sz="2000" dirty="0"/>
              <a:t>に近い</a:t>
            </a:r>
          </a:p>
        </p:txBody>
      </p:sp>
    </p:spTree>
    <p:extLst>
      <p:ext uri="{BB962C8B-B14F-4D97-AF65-F5344CB8AC3E}">
        <p14:creationId xmlns:p14="http://schemas.microsoft.com/office/powerpoint/2010/main" val="30921271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a:t>弾塑性体のネッキング</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29</a:t>
            </a:fld>
            <a:endParaRPr lang="ja-JP" altLang="en-US" dirty="0"/>
          </a:p>
        </p:txBody>
      </p:sp>
      <p:sp>
        <p:nvSpPr>
          <p:cNvPr id="6" name="テキスト ボックス 5"/>
          <p:cNvSpPr txBox="1"/>
          <p:nvPr/>
        </p:nvSpPr>
        <p:spPr>
          <a:xfrm>
            <a:off x="899592" y="692696"/>
            <a:ext cx="1452642" cy="707886"/>
          </a:xfrm>
          <a:prstGeom prst="rect">
            <a:avLst/>
          </a:prstGeom>
          <a:noFill/>
          <a:ln>
            <a:solidFill>
              <a:schemeClr val="tx1"/>
            </a:solidFill>
          </a:ln>
        </p:spPr>
        <p:txBody>
          <a:bodyPr wrap="none" rtlCol="0">
            <a:spAutoFit/>
          </a:bodyPr>
          <a:lstStyle/>
          <a:p>
            <a:pPr algn="ctr"/>
            <a:r>
              <a:rPr kumimoji="1" lang="ja-JP" altLang="en-US" sz="2000" dirty="0"/>
              <a:t>相当塑性</a:t>
            </a:r>
            <a:endParaRPr kumimoji="1" lang="en-US" altLang="ja-JP" sz="2000" dirty="0"/>
          </a:p>
          <a:p>
            <a:pPr algn="ctr"/>
            <a:r>
              <a:rPr kumimoji="1" lang="ja-JP" altLang="en-US" sz="2000" dirty="0"/>
              <a:t>ひずみ分布</a:t>
            </a:r>
          </a:p>
        </p:txBody>
      </p:sp>
      <p:sp>
        <p:nvSpPr>
          <p:cNvPr id="7" name="テキスト ボックス 6"/>
          <p:cNvSpPr txBox="1"/>
          <p:nvPr/>
        </p:nvSpPr>
        <p:spPr>
          <a:xfrm>
            <a:off x="7236296" y="3175225"/>
            <a:ext cx="1635384" cy="3170099"/>
          </a:xfrm>
          <a:prstGeom prst="rect">
            <a:avLst/>
          </a:prstGeom>
          <a:noFill/>
        </p:spPr>
        <p:txBody>
          <a:bodyPr wrap="none" rtlCol="0">
            <a:spAutoFit/>
          </a:bodyPr>
          <a:lstStyle/>
          <a:p>
            <a:pPr algn="ctr"/>
            <a:r>
              <a:rPr lang="ja-JP" altLang="en-US" sz="2000" dirty="0"/>
              <a:t>多数回の</a:t>
            </a:r>
            <a:endParaRPr lang="en-US" altLang="ja-JP" sz="2000" dirty="0"/>
          </a:p>
          <a:p>
            <a:pPr algn="ctr"/>
            <a:r>
              <a:rPr lang="ja-JP" altLang="en-US" sz="2000" dirty="0"/>
              <a:t>リゾーニング</a:t>
            </a:r>
            <a:endParaRPr lang="en-US" altLang="ja-JP" sz="2000" dirty="0"/>
          </a:p>
          <a:p>
            <a:pPr algn="ctr"/>
            <a:r>
              <a:rPr kumimoji="1" lang="ja-JP" altLang="en-US" sz="2000" dirty="0"/>
              <a:t>を経て</a:t>
            </a:r>
            <a:r>
              <a:rPr kumimoji="1" lang="ja-JP" altLang="en-US" sz="2000" dirty="0">
                <a:solidFill>
                  <a:srgbClr val="0000CC"/>
                </a:solidFill>
              </a:rPr>
              <a:t>妥当</a:t>
            </a:r>
            <a:r>
              <a:rPr lang="ja-JP" altLang="en-US" sz="2000" dirty="0">
                <a:solidFill>
                  <a:srgbClr val="0000CC"/>
                </a:solidFill>
              </a:rPr>
              <a:t>な</a:t>
            </a:r>
            <a:endParaRPr lang="en-US" altLang="ja-JP" sz="2000" dirty="0">
              <a:solidFill>
                <a:srgbClr val="0000CC"/>
              </a:solidFill>
            </a:endParaRPr>
          </a:p>
          <a:p>
            <a:pPr algn="ctr"/>
            <a:r>
              <a:rPr kumimoji="1" lang="ja-JP" altLang="en-US" sz="2000" dirty="0">
                <a:solidFill>
                  <a:srgbClr val="0000CC"/>
                </a:solidFill>
              </a:rPr>
              <a:t>ネッキング</a:t>
            </a:r>
            <a:r>
              <a:rPr kumimoji="1" lang="ja-JP" altLang="en-US" sz="2000" dirty="0"/>
              <a:t>を</a:t>
            </a:r>
            <a:endParaRPr kumimoji="1" lang="en-US" altLang="ja-JP" sz="2000" dirty="0"/>
          </a:p>
          <a:p>
            <a:pPr algn="ctr"/>
            <a:r>
              <a:rPr lang="ja-JP" altLang="en-US" sz="2000" dirty="0"/>
              <a:t>示している．</a:t>
            </a:r>
            <a:endParaRPr lang="en-US" altLang="ja-JP" sz="2000" dirty="0"/>
          </a:p>
          <a:p>
            <a:pPr algn="ctr"/>
            <a:endParaRPr kumimoji="1" lang="en-US" altLang="ja-JP" sz="2000" dirty="0"/>
          </a:p>
          <a:p>
            <a:pPr algn="ctr"/>
            <a:r>
              <a:rPr lang="ja-JP" altLang="en-US" sz="2000" dirty="0"/>
              <a:t>ただし，</a:t>
            </a:r>
            <a:endParaRPr lang="en-US" altLang="ja-JP" sz="2000" dirty="0"/>
          </a:p>
          <a:p>
            <a:pPr algn="ctr"/>
            <a:r>
              <a:rPr kumimoji="1" lang="ja-JP" altLang="en-US" sz="2000" dirty="0"/>
              <a:t>リメッシュの</a:t>
            </a:r>
            <a:endParaRPr kumimoji="1" lang="en-US" altLang="ja-JP" sz="2000" dirty="0"/>
          </a:p>
          <a:p>
            <a:pPr algn="ctr"/>
            <a:r>
              <a:rPr lang="ja-JP" altLang="en-US" sz="2000" dirty="0"/>
              <a:t>粗密制御が</a:t>
            </a:r>
            <a:endParaRPr lang="en-US" altLang="ja-JP" sz="2000" dirty="0"/>
          </a:p>
          <a:p>
            <a:pPr algn="ctr"/>
            <a:r>
              <a:rPr kumimoji="1" lang="ja-JP" altLang="en-US" sz="2000" dirty="0"/>
              <a:t>お粗末</a:t>
            </a:r>
            <a:r>
              <a:rPr kumimoji="1" lang="ja-JP" altLang="en-US" sz="2000" dirty="0" err="1"/>
              <a:t>．．．</a:t>
            </a:r>
            <a:endParaRPr kumimoji="1" lang="en-US" altLang="ja-JP" sz="2000" dirty="0"/>
          </a:p>
        </p:txBody>
      </p:sp>
      <p:pic>
        <p:nvPicPr>
          <p:cNvPr id="2" name="necking.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13248" y="656692"/>
            <a:ext cx="4715036" cy="5720448"/>
          </a:xfrm>
          <a:prstGeom prst="rect">
            <a:avLst/>
          </a:prstGeom>
        </p:spPr>
      </p:pic>
    </p:spTree>
    <p:extLst>
      <p:ext uri="{BB962C8B-B14F-4D97-AF65-F5344CB8AC3E}">
        <p14:creationId xmlns:p14="http://schemas.microsoft.com/office/powerpoint/2010/main" val="204903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メッシュリゾーニングの２大問題</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sz="2800" b="1" i="1" u="sng" dirty="0">
                <a:effectLst>
                  <a:outerShdw blurRad="38100" dist="38100" dir="2700000" algn="tl">
                    <a:srgbClr val="000000">
                      <a:alpha val="43137"/>
                    </a:srgbClr>
                  </a:outerShdw>
                </a:effectLst>
              </a:rPr>
              <a:t>問題１：　精度</a:t>
            </a:r>
            <a:endParaRPr kumimoji="1" lang="en-US" altLang="ja-JP" sz="2800" b="1" i="1" u="sng" dirty="0">
              <a:effectLst>
                <a:outerShdw blurRad="38100" dist="38100" dir="2700000" algn="tl">
                  <a:srgbClr val="000000">
                    <a:alpha val="43137"/>
                  </a:srgbClr>
                </a:outerShdw>
              </a:effectLst>
            </a:endParaRPr>
          </a:p>
          <a:p>
            <a:pPr marL="0" indent="0">
              <a:buNone/>
            </a:pPr>
            <a:r>
              <a:rPr lang="ja-JP" altLang="en-US" sz="2800" dirty="0"/>
              <a:t>任意の変形状態を持つ領域を良質な</a:t>
            </a:r>
            <a:r>
              <a:rPr lang="ja-JP" altLang="en-US" sz="2800" dirty="0">
                <a:solidFill>
                  <a:srgbClr val="C00000"/>
                </a:solidFill>
              </a:rPr>
              <a:t>四角形要素</a:t>
            </a:r>
            <a:r>
              <a:rPr lang="ja-JP" altLang="en-US" sz="2800" dirty="0"/>
              <a:t>（２</a:t>
            </a:r>
            <a:r>
              <a:rPr lang="en-US" altLang="ja-JP" sz="2800" dirty="0"/>
              <a:t>D</a:t>
            </a:r>
            <a:r>
              <a:rPr lang="ja-JP" altLang="en-US" sz="2800" dirty="0"/>
              <a:t>）および</a:t>
            </a:r>
            <a:r>
              <a:rPr lang="ja-JP" altLang="en-US" sz="2800" dirty="0">
                <a:solidFill>
                  <a:srgbClr val="C00000"/>
                </a:solidFill>
              </a:rPr>
              <a:t>六面体要素</a:t>
            </a:r>
            <a:r>
              <a:rPr lang="ja-JP" altLang="en-US" sz="2800" dirty="0"/>
              <a:t>（３</a:t>
            </a:r>
            <a:r>
              <a:rPr lang="en-US" altLang="ja-JP" sz="2800" dirty="0"/>
              <a:t>D</a:t>
            </a:r>
            <a:r>
              <a:rPr lang="ja-JP" altLang="en-US" sz="2800" dirty="0"/>
              <a:t>）でリメッシュすることが出来ない．</a:t>
            </a:r>
            <a:endParaRPr lang="en-US" altLang="ja-JP" sz="2800" dirty="0"/>
          </a:p>
          <a:p>
            <a:pPr marL="0" indent="0">
              <a:buNone/>
            </a:pPr>
            <a:endParaRPr lang="en-US" altLang="ja-JP" sz="2800" dirty="0"/>
          </a:p>
          <a:p>
            <a:pPr marL="0" indent="0">
              <a:buNone/>
            </a:pPr>
            <a:endParaRPr lang="en-US" altLang="ja-JP" sz="2800" dirty="0"/>
          </a:p>
          <a:p>
            <a:pPr marL="0" indent="0">
              <a:buNone/>
            </a:pPr>
            <a:endParaRPr lang="en-US" altLang="ja-JP" sz="2800" dirty="0"/>
          </a:p>
          <a:p>
            <a:pPr marL="0" indent="0" algn="ctr">
              <a:buNone/>
            </a:pPr>
            <a:endParaRPr lang="en-US" altLang="ja-JP" sz="1200" dirty="0"/>
          </a:p>
          <a:p>
            <a:pPr marL="0" indent="0">
              <a:buNone/>
            </a:pPr>
            <a:r>
              <a:rPr lang="ja-JP" altLang="en-US" sz="2800" dirty="0"/>
              <a:t>しかし，標準的な（定ひずみ）三角形要素および四面体要素は容易に</a:t>
            </a:r>
            <a:r>
              <a:rPr lang="ja-JP" altLang="en-US" sz="2800" b="1" u="sng" dirty="0">
                <a:effectLst>
                  <a:outerShdw blurRad="38100" dist="38100" dir="2700000" algn="tl">
                    <a:srgbClr val="000000">
                      <a:alpha val="43137"/>
                    </a:srgbClr>
                  </a:outerShdw>
                </a:effectLst>
              </a:rPr>
              <a:t>せん断および体積ロッキング</a:t>
            </a:r>
            <a:r>
              <a:rPr lang="ja-JP" altLang="en-US" sz="2800" dirty="0"/>
              <a:t>を引き起こす為，低精度の答えしか得ることが出来ない</a:t>
            </a:r>
            <a:r>
              <a:rPr lang="en-US" altLang="ja-JP" sz="2800" dirty="0"/>
              <a:t>…</a:t>
            </a:r>
          </a:p>
          <a:p>
            <a:r>
              <a:rPr lang="ja-JP" altLang="en-US" sz="2400" dirty="0"/>
              <a:t>２次要素は大変形問題では却って精度が悪い．</a:t>
            </a:r>
            <a:endParaRPr lang="en-US" altLang="ja-JP" sz="2400" dirty="0"/>
          </a:p>
          <a:p>
            <a:r>
              <a:rPr lang="en-US" altLang="ja-JP" sz="2400" dirty="0"/>
              <a:t>B-bar</a:t>
            </a:r>
            <a:r>
              <a:rPr lang="ja-JP" altLang="en-US" sz="2400" dirty="0"/>
              <a:t>法や</a:t>
            </a:r>
            <a:r>
              <a:rPr lang="en-US" altLang="ja-JP" sz="2400" dirty="0"/>
              <a:t>F-bar</a:t>
            </a:r>
            <a:r>
              <a:rPr lang="ja-JP" altLang="en-US" sz="2400" dirty="0"/>
              <a:t>法をそのまま適用出来ない．</a:t>
            </a:r>
            <a:endParaRPr lang="en-US" altLang="ja-JP" sz="2400" dirty="0"/>
          </a:p>
          <a:p>
            <a:r>
              <a:rPr lang="ja-JP" altLang="en-US" sz="2400" dirty="0"/>
              <a:t>拡張ひずみ仮定法</a:t>
            </a:r>
            <a:r>
              <a:rPr lang="en-US" altLang="ja-JP" sz="2400" dirty="0"/>
              <a:t>(EAS)</a:t>
            </a:r>
            <a:r>
              <a:rPr lang="ja-JP" altLang="en-US" sz="2400" dirty="0"/>
              <a:t>は不安定．ハイブリッド要素は面倒．</a:t>
            </a:r>
            <a:endParaRPr kumimoji="1" lang="ja-JP" altLang="en-US" sz="2400"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a:t>
            </a:fld>
            <a:endParaRPr lang="ja-JP" altLang="en-US" dirty="0"/>
          </a:p>
        </p:txBody>
      </p:sp>
      <p:sp>
        <p:nvSpPr>
          <p:cNvPr id="5" name="下矢印 4"/>
          <p:cNvSpPr/>
          <p:nvPr/>
        </p:nvSpPr>
        <p:spPr>
          <a:xfrm>
            <a:off x="4247964" y="2005680"/>
            <a:ext cx="612068" cy="11881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613" y="2080950"/>
            <a:ext cx="2749327" cy="1040854"/>
          </a:xfrm>
          <a:prstGeom prst="rect">
            <a:avLst/>
          </a:prstGeom>
        </p:spPr>
      </p:pic>
      <p:sp>
        <p:nvSpPr>
          <p:cNvPr id="7" name="乗算記号 6"/>
          <p:cNvSpPr/>
          <p:nvPr/>
        </p:nvSpPr>
        <p:spPr>
          <a:xfrm>
            <a:off x="300546" y="2080949"/>
            <a:ext cx="1175110" cy="1112863"/>
          </a:xfrm>
          <a:prstGeom prst="mathMultiply">
            <a:avLst>
              <a:gd name="adj1" fmla="val 1327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4582" y="2080818"/>
            <a:ext cx="2739866" cy="1037273"/>
          </a:xfrm>
          <a:prstGeom prst="rect">
            <a:avLst/>
          </a:prstGeom>
        </p:spPr>
      </p:pic>
      <p:sp>
        <p:nvSpPr>
          <p:cNvPr id="8" name="円/楕円 7"/>
          <p:cNvSpPr>
            <a:spLocks noChangeAspect="1"/>
          </p:cNvSpPr>
          <p:nvPr/>
        </p:nvSpPr>
        <p:spPr>
          <a:xfrm>
            <a:off x="5112065" y="2268509"/>
            <a:ext cx="777687" cy="745283"/>
          </a:xfrm>
          <a:prstGeom prst="ellipse">
            <a:avLst/>
          </a:prstGeom>
          <a:noFill/>
          <a:ln w="1270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385308" y="3248980"/>
            <a:ext cx="8350363" cy="523220"/>
          </a:xfrm>
          <a:prstGeom prst="rect">
            <a:avLst/>
          </a:prstGeom>
          <a:solidFill>
            <a:schemeClr val="accent2">
              <a:lumMod val="20000"/>
              <a:lumOff val="80000"/>
            </a:schemeClr>
          </a:solidFill>
          <a:effectLst/>
          <a:scene3d>
            <a:camera prst="orthographicFront"/>
            <a:lightRig rig="threePt" dir="t"/>
          </a:scene3d>
          <a:sp3d>
            <a:bevelT/>
          </a:sp3d>
        </p:spPr>
        <p:txBody>
          <a:bodyPr wrap="none" rtlCol="0">
            <a:spAutoFit/>
          </a:bodyPr>
          <a:lstStyle/>
          <a:p>
            <a:pPr algn="ctr"/>
            <a:r>
              <a:rPr lang="ja-JP" altLang="en-US" sz="2800" dirty="0">
                <a:solidFill>
                  <a:srgbClr val="0000CC"/>
                </a:solidFill>
              </a:rPr>
              <a:t>三角形要素</a:t>
            </a:r>
            <a:r>
              <a:rPr lang="ja-JP" altLang="en-US" sz="2800" dirty="0"/>
              <a:t>および</a:t>
            </a:r>
            <a:r>
              <a:rPr lang="ja-JP" altLang="en-US" sz="2800" dirty="0">
                <a:solidFill>
                  <a:srgbClr val="0000CC"/>
                </a:solidFill>
              </a:rPr>
              <a:t>四面体要素</a:t>
            </a:r>
            <a:r>
              <a:rPr lang="ja-JP" altLang="en-US" sz="2800" dirty="0"/>
              <a:t>を使用せざるを得ない．</a:t>
            </a:r>
            <a:endParaRPr lang="en-US" altLang="ja-JP" sz="2800" dirty="0"/>
          </a:p>
        </p:txBody>
      </p:sp>
    </p:spTree>
    <p:extLst>
      <p:ext uri="{BB962C8B-B14F-4D97-AF65-F5344CB8AC3E}">
        <p14:creationId xmlns:p14="http://schemas.microsoft.com/office/powerpoint/2010/main" val="11987073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a:t>弾塑性体のネッキング</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30</a:t>
            </a:fld>
            <a:endParaRPr lang="ja-JP" altLang="en-US" dirty="0"/>
          </a:p>
        </p:txBody>
      </p:sp>
      <p:sp>
        <p:nvSpPr>
          <p:cNvPr id="6" name="テキスト ボックス 5"/>
          <p:cNvSpPr txBox="1"/>
          <p:nvPr/>
        </p:nvSpPr>
        <p:spPr>
          <a:xfrm>
            <a:off x="899592" y="692696"/>
            <a:ext cx="1452642" cy="1015663"/>
          </a:xfrm>
          <a:prstGeom prst="rect">
            <a:avLst/>
          </a:prstGeom>
          <a:noFill/>
          <a:ln>
            <a:solidFill>
              <a:schemeClr val="tx1"/>
            </a:solidFill>
          </a:ln>
        </p:spPr>
        <p:txBody>
          <a:bodyPr wrap="none" rtlCol="0">
            <a:spAutoFit/>
          </a:bodyPr>
          <a:lstStyle/>
          <a:p>
            <a:pPr algn="ctr"/>
            <a:r>
              <a:rPr kumimoji="1" lang="ja-JP" altLang="en-US" sz="2000" dirty="0"/>
              <a:t>相当塑性</a:t>
            </a:r>
            <a:endParaRPr kumimoji="1" lang="en-US" altLang="ja-JP" sz="2000" dirty="0"/>
          </a:p>
          <a:p>
            <a:pPr algn="ctr"/>
            <a:r>
              <a:rPr kumimoji="1" lang="ja-JP" altLang="en-US" sz="2000" dirty="0"/>
              <a:t>ひずみ分布</a:t>
            </a:r>
            <a:endParaRPr kumimoji="1" lang="en-US" altLang="ja-JP" sz="2000" dirty="0"/>
          </a:p>
          <a:p>
            <a:pPr algn="ctr"/>
            <a:r>
              <a:rPr kumimoji="1" lang="ja-JP" altLang="en-US" sz="2000" dirty="0"/>
              <a:t>拡大図</a:t>
            </a:r>
          </a:p>
        </p:txBody>
      </p:sp>
      <p:sp>
        <p:nvSpPr>
          <p:cNvPr id="7" name="テキスト ボックス 6"/>
          <p:cNvSpPr txBox="1"/>
          <p:nvPr/>
        </p:nvSpPr>
        <p:spPr>
          <a:xfrm>
            <a:off x="7236296" y="3175225"/>
            <a:ext cx="1635384" cy="3170099"/>
          </a:xfrm>
          <a:prstGeom prst="rect">
            <a:avLst/>
          </a:prstGeom>
          <a:noFill/>
        </p:spPr>
        <p:txBody>
          <a:bodyPr wrap="none" rtlCol="0">
            <a:spAutoFit/>
          </a:bodyPr>
          <a:lstStyle/>
          <a:p>
            <a:pPr algn="ctr"/>
            <a:r>
              <a:rPr lang="ja-JP" altLang="en-US" sz="2000" dirty="0"/>
              <a:t>多数回の</a:t>
            </a:r>
            <a:endParaRPr lang="en-US" altLang="ja-JP" sz="2000" dirty="0"/>
          </a:p>
          <a:p>
            <a:pPr algn="ctr"/>
            <a:r>
              <a:rPr lang="ja-JP" altLang="en-US" sz="2000" dirty="0"/>
              <a:t>リゾーニング</a:t>
            </a:r>
            <a:endParaRPr lang="en-US" altLang="ja-JP" sz="2000" dirty="0"/>
          </a:p>
          <a:p>
            <a:pPr algn="ctr"/>
            <a:r>
              <a:rPr kumimoji="1" lang="ja-JP" altLang="en-US" sz="2000" dirty="0"/>
              <a:t>を経て</a:t>
            </a:r>
            <a:r>
              <a:rPr kumimoji="1" lang="ja-JP" altLang="en-US" sz="2000" dirty="0">
                <a:solidFill>
                  <a:srgbClr val="0000CC"/>
                </a:solidFill>
              </a:rPr>
              <a:t>妥当</a:t>
            </a:r>
            <a:r>
              <a:rPr lang="ja-JP" altLang="en-US" sz="2000" dirty="0">
                <a:solidFill>
                  <a:srgbClr val="0000CC"/>
                </a:solidFill>
              </a:rPr>
              <a:t>な</a:t>
            </a:r>
            <a:endParaRPr lang="en-US" altLang="ja-JP" sz="2000" dirty="0">
              <a:solidFill>
                <a:srgbClr val="0000CC"/>
              </a:solidFill>
            </a:endParaRPr>
          </a:p>
          <a:p>
            <a:pPr algn="ctr"/>
            <a:r>
              <a:rPr kumimoji="1" lang="ja-JP" altLang="en-US" sz="2000" dirty="0">
                <a:solidFill>
                  <a:srgbClr val="0000CC"/>
                </a:solidFill>
              </a:rPr>
              <a:t>ネッキング</a:t>
            </a:r>
            <a:r>
              <a:rPr kumimoji="1" lang="ja-JP" altLang="en-US" sz="2000" dirty="0"/>
              <a:t>を</a:t>
            </a:r>
            <a:endParaRPr kumimoji="1" lang="en-US" altLang="ja-JP" sz="2000" dirty="0"/>
          </a:p>
          <a:p>
            <a:pPr algn="ctr"/>
            <a:r>
              <a:rPr lang="ja-JP" altLang="en-US" sz="2000" dirty="0"/>
              <a:t>示している．</a:t>
            </a:r>
            <a:endParaRPr lang="en-US" altLang="ja-JP" sz="2000" dirty="0"/>
          </a:p>
          <a:p>
            <a:pPr algn="ctr"/>
            <a:endParaRPr kumimoji="1" lang="en-US" altLang="ja-JP" sz="2000" dirty="0"/>
          </a:p>
          <a:p>
            <a:pPr algn="ctr"/>
            <a:r>
              <a:rPr lang="ja-JP" altLang="en-US" sz="2000" dirty="0"/>
              <a:t>ただし，</a:t>
            </a:r>
            <a:endParaRPr lang="en-US" altLang="ja-JP" sz="2000" dirty="0"/>
          </a:p>
          <a:p>
            <a:pPr algn="ctr"/>
            <a:r>
              <a:rPr kumimoji="1" lang="ja-JP" altLang="en-US" sz="2000" dirty="0"/>
              <a:t>リメッシュの</a:t>
            </a:r>
            <a:endParaRPr kumimoji="1" lang="en-US" altLang="ja-JP" sz="2000" dirty="0"/>
          </a:p>
          <a:p>
            <a:pPr algn="ctr"/>
            <a:r>
              <a:rPr lang="ja-JP" altLang="en-US" sz="2000" dirty="0"/>
              <a:t>粗密制御が</a:t>
            </a:r>
            <a:endParaRPr lang="en-US" altLang="ja-JP" sz="2000" dirty="0"/>
          </a:p>
          <a:p>
            <a:pPr algn="ctr"/>
            <a:r>
              <a:rPr kumimoji="1" lang="ja-JP" altLang="en-US" sz="2000" dirty="0"/>
              <a:t>お粗末</a:t>
            </a:r>
            <a:r>
              <a:rPr kumimoji="1" lang="ja-JP" altLang="en-US" sz="2000" dirty="0" err="1"/>
              <a:t>．．．</a:t>
            </a:r>
            <a:endParaRPr kumimoji="1" lang="en-US" altLang="ja-JP" sz="2000" dirty="0"/>
          </a:p>
        </p:txBody>
      </p:sp>
      <p:pic>
        <p:nvPicPr>
          <p:cNvPr id="3" name="necking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13028" y="656692"/>
            <a:ext cx="4715256" cy="5720715"/>
          </a:xfrm>
          <a:prstGeom prst="rect">
            <a:avLst/>
          </a:prstGeom>
        </p:spPr>
      </p:pic>
    </p:spTree>
    <p:extLst>
      <p:ext uri="{BB962C8B-B14F-4D97-AF65-F5344CB8AC3E}">
        <p14:creationId xmlns:p14="http://schemas.microsoft.com/office/powerpoint/2010/main" val="35962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弾塑性体のネッキング</a:t>
            </a:r>
            <a:endParaRPr kumimoji="1" lang="ja-JP" altLang="en-US" dirty="0"/>
          </a:p>
        </p:txBody>
      </p:sp>
      <p:sp>
        <p:nvSpPr>
          <p:cNvPr id="3" name="スライド番号プレースホルダー 2"/>
          <p:cNvSpPr>
            <a:spLocks noGrp="1"/>
          </p:cNvSpPr>
          <p:nvPr>
            <p:ph type="sldNum" sz="quarter" idx="4"/>
          </p:nvPr>
        </p:nvSpPr>
        <p:spPr/>
        <p:txBody>
          <a:bodyPr/>
          <a:lstStyle/>
          <a:p>
            <a:r>
              <a:rPr lang="en-US" altLang="ja-JP"/>
              <a:t>P. </a:t>
            </a:r>
            <a:fld id="{F8FDF831-B0A3-4B44-A20D-7581D5587101}" type="slidenum">
              <a:rPr lang="ja-JP" altLang="en-US" smtClean="0"/>
              <a:pPr/>
              <a:t>31</a:t>
            </a:fld>
            <a:endParaRPr lang="ja-JP" altLang="en-US" dirty="0"/>
          </a:p>
        </p:txBody>
      </p:sp>
      <p:sp>
        <p:nvSpPr>
          <p:cNvPr id="4" name="テキスト ボックス 3"/>
          <p:cNvSpPr txBox="1"/>
          <p:nvPr/>
        </p:nvSpPr>
        <p:spPr>
          <a:xfrm>
            <a:off x="15992" y="656692"/>
            <a:ext cx="1351652" cy="2246769"/>
          </a:xfrm>
          <a:prstGeom prst="rect">
            <a:avLst/>
          </a:prstGeom>
          <a:noFill/>
          <a:ln>
            <a:solidFill>
              <a:schemeClr val="tx1"/>
            </a:solidFill>
          </a:ln>
        </p:spPr>
        <p:txBody>
          <a:bodyPr wrap="none" rtlCol="0">
            <a:spAutoFit/>
          </a:bodyPr>
          <a:lstStyle/>
          <a:p>
            <a:pPr algn="ctr"/>
            <a:r>
              <a:rPr kumimoji="1" lang="en-US" altLang="ja-JP" sz="2000" dirty="0"/>
              <a:t>ABAQUS</a:t>
            </a:r>
            <a:br>
              <a:rPr kumimoji="1" lang="en-US" altLang="ja-JP" sz="2000" dirty="0"/>
            </a:br>
            <a:r>
              <a:rPr kumimoji="1" lang="en-US" altLang="ja-JP" sz="2000" dirty="0"/>
              <a:t>/Standard</a:t>
            </a:r>
          </a:p>
          <a:p>
            <a:pPr algn="ctr"/>
            <a:r>
              <a:rPr lang="ja-JP" altLang="en-US" sz="2000" dirty="0"/>
              <a:t>を使用した</a:t>
            </a:r>
            <a:endParaRPr lang="en-US" altLang="ja-JP" sz="2000" dirty="0"/>
          </a:p>
          <a:p>
            <a:pPr algn="ctr"/>
            <a:r>
              <a:rPr lang="ja-JP" altLang="en-US" sz="2000" dirty="0"/>
              <a:t>解析の</a:t>
            </a:r>
            <a:endParaRPr lang="en-US" altLang="ja-JP" sz="2000" dirty="0"/>
          </a:p>
          <a:p>
            <a:pPr algn="ctr"/>
            <a:r>
              <a:rPr kumimoji="1" lang="ja-JP" altLang="en-US" sz="2000" dirty="0"/>
              <a:t>相当塑性</a:t>
            </a:r>
            <a:endParaRPr kumimoji="1" lang="en-US" altLang="ja-JP" sz="2000" dirty="0"/>
          </a:p>
          <a:p>
            <a:pPr algn="ctr"/>
            <a:r>
              <a:rPr kumimoji="1" lang="ja-JP" altLang="en-US" sz="2000" dirty="0"/>
              <a:t>ひずみ</a:t>
            </a:r>
            <a:endParaRPr kumimoji="1" lang="en-US" altLang="ja-JP" sz="2000" dirty="0"/>
          </a:p>
          <a:p>
            <a:pPr algn="ctr"/>
            <a:r>
              <a:rPr kumimoji="1" lang="ja-JP" altLang="en-US" sz="2000" dirty="0"/>
              <a:t>分布</a:t>
            </a:r>
          </a:p>
        </p:txBody>
      </p:sp>
      <p:sp>
        <p:nvSpPr>
          <p:cNvPr id="5" name="テキスト ボックス 4"/>
          <p:cNvSpPr txBox="1"/>
          <p:nvPr/>
        </p:nvSpPr>
        <p:spPr>
          <a:xfrm>
            <a:off x="7236296" y="3139221"/>
            <a:ext cx="1891865" cy="3170099"/>
          </a:xfrm>
          <a:prstGeom prst="rect">
            <a:avLst/>
          </a:prstGeom>
          <a:noFill/>
        </p:spPr>
        <p:txBody>
          <a:bodyPr wrap="none" rtlCol="0">
            <a:spAutoFit/>
          </a:bodyPr>
          <a:lstStyle/>
          <a:p>
            <a:r>
              <a:rPr lang="ja-JP" altLang="en-US" sz="2000" dirty="0"/>
              <a:t>変形挙動が</a:t>
            </a:r>
            <a:endParaRPr lang="en-US" altLang="ja-JP" sz="2000" dirty="0"/>
          </a:p>
          <a:p>
            <a:r>
              <a:rPr lang="ja-JP" altLang="en-US" sz="2000" dirty="0"/>
              <a:t>おかしい．</a:t>
            </a:r>
            <a:endParaRPr lang="en-US" altLang="ja-JP" sz="2000" dirty="0"/>
          </a:p>
          <a:p>
            <a:pPr marL="342900" indent="-342900">
              <a:buFont typeface="Arial" pitchFamily="34" charset="0"/>
              <a:buChar char="•"/>
            </a:pPr>
            <a:r>
              <a:rPr lang="ja-JP" altLang="en-US" sz="2000" dirty="0"/>
              <a:t>リゾーニング</a:t>
            </a:r>
            <a:br>
              <a:rPr lang="en-US" altLang="ja-JP" sz="2000" dirty="0"/>
            </a:br>
            <a:r>
              <a:rPr lang="ja-JP" altLang="en-US" sz="2000" dirty="0"/>
              <a:t>していない</a:t>
            </a:r>
            <a:endParaRPr lang="en-US" altLang="ja-JP" sz="2000" dirty="0"/>
          </a:p>
          <a:p>
            <a:pPr marL="342900" indent="-342900">
              <a:buFont typeface="Arial" pitchFamily="34" charset="0"/>
              <a:buChar char="•"/>
            </a:pPr>
            <a:r>
              <a:rPr lang="ja-JP" altLang="en-US" sz="2000" dirty="0"/>
              <a:t>三角形一次</a:t>
            </a:r>
            <a:br>
              <a:rPr lang="en-US" altLang="ja-JP" sz="2000" dirty="0"/>
            </a:br>
            <a:r>
              <a:rPr lang="ja-JP" altLang="en-US" sz="2000" dirty="0"/>
              <a:t>要素なので</a:t>
            </a:r>
            <a:br>
              <a:rPr lang="en-US" altLang="ja-JP" sz="2000" dirty="0"/>
            </a:br>
            <a:r>
              <a:rPr lang="ja-JP" altLang="en-US" sz="2000" dirty="0"/>
              <a:t>ロッキング</a:t>
            </a:r>
            <a:br>
              <a:rPr lang="en-US" altLang="ja-JP" sz="2000" dirty="0"/>
            </a:br>
            <a:r>
              <a:rPr lang="ja-JP" altLang="en-US" sz="2000" dirty="0"/>
              <a:t>している</a:t>
            </a:r>
            <a:endParaRPr lang="en-US" altLang="ja-JP" sz="2000" dirty="0"/>
          </a:p>
          <a:p>
            <a:pPr marL="342900" indent="-342900">
              <a:buFont typeface="Arial" pitchFamily="34" charset="0"/>
              <a:buChar char="•"/>
            </a:pPr>
            <a:r>
              <a:rPr lang="ja-JP" altLang="en-US" sz="2000" dirty="0"/>
              <a:t>トレランスが</a:t>
            </a:r>
            <a:br>
              <a:rPr lang="en-US" altLang="ja-JP" sz="2000" dirty="0"/>
            </a:br>
            <a:r>
              <a:rPr lang="ja-JP" altLang="en-US" sz="2000" dirty="0"/>
              <a:t>大き過ぎる</a:t>
            </a:r>
            <a:endParaRPr kumimoji="1" lang="en-US" altLang="ja-JP" sz="2000" dirty="0"/>
          </a:p>
        </p:txBody>
      </p:sp>
      <p:pic>
        <p:nvPicPr>
          <p:cNvPr id="6" name="specimenA-PEEQ.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688" r="18825"/>
          <a:stretch/>
        </p:blipFill>
        <p:spPr>
          <a:xfrm>
            <a:off x="1403648" y="656692"/>
            <a:ext cx="5904656" cy="5691916"/>
          </a:xfrm>
          <a:prstGeom prst="rect">
            <a:avLst/>
          </a:prstGeom>
        </p:spPr>
      </p:pic>
    </p:spTree>
    <p:extLst>
      <p:ext uri="{BB962C8B-B14F-4D97-AF65-F5344CB8AC3E}">
        <p14:creationId xmlns:p14="http://schemas.microsoft.com/office/powerpoint/2010/main" val="69860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弾塑性体の</a:t>
            </a:r>
            <a:r>
              <a:rPr kumimoji="1" lang="ja-JP" altLang="en-US" dirty="0"/>
              <a:t>ねじり</a:t>
            </a:r>
          </a:p>
        </p:txBody>
      </p:sp>
      <p:sp>
        <p:nvSpPr>
          <p:cNvPr id="3" name="スライド番号プレースホルダー 2"/>
          <p:cNvSpPr>
            <a:spLocks noGrp="1"/>
          </p:cNvSpPr>
          <p:nvPr>
            <p:ph type="sldNum" sz="quarter" idx="4"/>
          </p:nvPr>
        </p:nvSpPr>
        <p:spPr/>
        <p:txBody>
          <a:bodyPr/>
          <a:lstStyle/>
          <a:p>
            <a:r>
              <a:rPr lang="en-US" altLang="ja-JP"/>
              <a:t>P. </a:t>
            </a:r>
            <a:fld id="{F8FDF831-B0A3-4B44-A20D-7581D5587101}" type="slidenum">
              <a:rPr lang="ja-JP" altLang="en-US" smtClean="0"/>
              <a:pPr/>
              <a:t>32</a:t>
            </a:fld>
            <a:endParaRPr lang="ja-JP" altLang="en-US" dirty="0"/>
          </a:p>
        </p:txBody>
      </p:sp>
      <p:sp>
        <p:nvSpPr>
          <p:cNvPr id="4" name="テキスト ボックス 3"/>
          <p:cNvSpPr txBox="1"/>
          <p:nvPr/>
        </p:nvSpPr>
        <p:spPr>
          <a:xfrm>
            <a:off x="5535471" y="980728"/>
            <a:ext cx="3469219" cy="5262979"/>
          </a:xfrm>
          <a:prstGeom prst="rect">
            <a:avLst/>
          </a:prstGeom>
          <a:noFill/>
        </p:spPr>
        <p:txBody>
          <a:bodyPr wrap="none" rtlCol="0">
            <a:spAutoFit/>
          </a:bodyPr>
          <a:lstStyle/>
          <a:p>
            <a:pPr marL="285750" indent="-285750">
              <a:buFont typeface="Wingdings" pitchFamily="2" charset="2"/>
              <a:buChar char="n"/>
            </a:pPr>
            <a:r>
              <a:rPr lang="ja-JP" altLang="en-US" sz="2400" dirty="0"/>
              <a:t>静的，３次元</a:t>
            </a:r>
            <a:endParaRPr lang="en-US" altLang="ja-JP" sz="2400" dirty="0"/>
          </a:p>
          <a:p>
            <a:pPr marL="285750" indent="-285750">
              <a:buFont typeface="Wingdings" pitchFamily="2" charset="2"/>
              <a:buChar char="n"/>
            </a:pPr>
            <a:r>
              <a:rPr lang="en-US" altLang="ja-JP" sz="2400" dirty="0"/>
              <a:t>1 m x 2 m x 4 m</a:t>
            </a:r>
            <a:r>
              <a:rPr lang="ja-JP" altLang="en-US" sz="2400" dirty="0"/>
              <a:t>の</a:t>
            </a:r>
            <a:br>
              <a:rPr lang="en-US" altLang="ja-JP" sz="2400" dirty="0"/>
            </a:br>
            <a:r>
              <a:rPr lang="ja-JP" altLang="en-US" sz="2400" dirty="0"/>
              <a:t>弾塑性体</a:t>
            </a:r>
            <a:br>
              <a:rPr lang="en-US" altLang="ja-JP" sz="2400" dirty="0"/>
            </a:br>
            <a:r>
              <a:rPr lang="ja-JP" altLang="en-US" sz="2400" dirty="0"/>
              <a:t>（塑性係数：</a:t>
            </a:r>
            <a:r>
              <a:rPr lang="en-US" altLang="ja-JP" sz="2400" dirty="0"/>
              <a:t>0.5 </a:t>
            </a:r>
            <a:r>
              <a:rPr lang="en-US" altLang="ja-JP" sz="2400" dirty="0" err="1"/>
              <a:t>GPa</a:t>
            </a:r>
            <a:r>
              <a:rPr lang="ja-JP" altLang="en-US" sz="2400" dirty="0"/>
              <a:t>）</a:t>
            </a:r>
            <a:endParaRPr lang="en-US" altLang="ja-JP" sz="2400" dirty="0"/>
          </a:p>
          <a:p>
            <a:pPr marL="285750" indent="-285750">
              <a:buFont typeface="Wingdings" pitchFamily="2" charset="2"/>
              <a:buChar char="n"/>
            </a:pPr>
            <a:endParaRPr lang="en-US" altLang="ja-JP" sz="2400" dirty="0"/>
          </a:p>
          <a:p>
            <a:pPr marL="285750" indent="-285750">
              <a:buFont typeface="Wingdings" pitchFamily="2" charset="2"/>
              <a:buChar char="n"/>
            </a:pPr>
            <a:r>
              <a:rPr kumimoji="1" lang="ja-JP" altLang="en-US" sz="2400" dirty="0"/>
              <a:t>下面を完全拘束</a:t>
            </a:r>
            <a:endParaRPr kumimoji="1" lang="en-US" altLang="ja-JP" sz="2400" dirty="0"/>
          </a:p>
          <a:p>
            <a:pPr marL="285750" indent="-285750">
              <a:buFont typeface="Wingdings" pitchFamily="2" charset="2"/>
              <a:buChar char="n"/>
            </a:pPr>
            <a:r>
              <a:rPr lang="ja-JP" altLang="en-US" sz="2400" dirty="0"/>
              <a:t>上面を</a:t>
            </a:r>
            <a:r>
              <a:rPr lang="en-US" altLang="ja-JP" sz="2400" dirty="0"/>
              <a:t>360</a:t>
            </a:r>
            <a:r>
              <a:rPr lang="ja-JP" altLang="en-US" sz="2400" dirty="0"/>
              <a:t>度ねじって</a:t>
            </a:r>
            <a:br>
              <a:rPr lang="en-US" altLang="ja-JP" sz="2400" dirty="0"/>
            </a:br>
            <a:r>
              <a:rPr lang="ja-JP" altLang="en-US" sz="2400" dirty="0"/>
              <a:t>また元の位置に戻す</a:t>
            </a:r>
            <a:endParaRPr lang="en-US" altLang="ja-JP" sz="2400" dirty="0"/>
          </a:p>
          <a:p>
            <a:pPr marL="285750" indent="-285750">
              <a:buFont typeface="Wingdings" pitchFamily="2" charset="2"/>
              <a:buChar char="n"/>
            </a:pPr>
            <a:endParaRPr lang="en-US" altLang="ja-JP" sz="2400" dirty="0"/>
          </a:p>
          <a:p>
            <a:pPr marL="285750" indent="-285750">
              <a:buFont typeface="Wingdings" pitchFamily="2" charset="2"/>
              <a:buChar char="n"/>
            </a:pPr>
            <a:r>
              <a:rPr lang="ja-JP" altLang="en-US" sz="2400" dirty="0"/>
              <a:t>独自改良版</a:t>
            </a:r>
            <a:r>
              <a:rPr lang="en-US" altLang="ja-JP" sz="2400" dirty="0"/>
              <a:t>selective </a:t>
            </a:r>
            <a:br>
              <a:rPr lang="en-US" altLang="ja-JP" sz="2400" dirty="0"/>
            </a:br>
            <a:r>
              <a:rPr lang="en-US" altLang="ja-JP" sz="2400" dirty="0"/>
              <a:t>FS/NS-FEM</a:t>
            </a:r>
            <a:r>
              <a:rPr lang="ja-JP" altLang="en-US" sz="2400" dirty="0"/>
              <a:t>で四面体</a:t>
            </a:r>
            <a:br>
              <a:rPr lang="en-US" altLang="ja-JP" sz="2400" dirty="0"/>
            </a:br>
            <a:r>
              <a:rPr lang="ja-JP" altLang="en-US" sz="2400" dirty="0"/>
              <a:t>要素を使用</a:t>
            </a:r>
          </a:p>
          <a:p>
            <a:pPr marL="285750" indent="-285750">
              <a:buFont typeface="Wingdings" pitchFamily="2" charset="2"/>
              <a:buChar char="n"/>
            </a:pPr>
            <a:r>
              <a:rPr kumimoji="1" lang="en-US" altLang="ja-JP" sz="2400" dirty="0"/>
              <a:t>45</a:t>
            </a:r>
            <a:r>
              <a:rPr kumimoji="1" lang="ja-JP" altLang="en-US" sz="2400" dirty="0"/>
              <a:t>度ねじり毎に</a:t>
            </a:r>
            <a:r>
              <a:rPr lang="ja-JP" altLang="en-US" sz="2400" dirty="0"/>
              <a:t>メッシュ</a:t>
            </a:r>
            <a:br>
              <a:rPr lang="en-US" altLang="ja-JP" sz="2400" dirty="0"/>
            </a:br>
            <a:r>
              <a:rPr kumimoji="1" lang="ja-JP" altLang="en-US" sz="2400" dirty="0"/>
              <a:t>リゾーニング</a:t>
            </a:r>
          </a:p>
        </p:txBody>
      </p:sp>
      <p:pic>
        <p:nvPicPr>
          <p:cNvPr id="5" name="hog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8011"/>
          <a:stretch/>
        </p:blipFill>
        <p:spPr>
          <a:xfrm>
            <a:off x="235374" y="654516"/>
            <a:ext cx="5179107" cy="5726812"/>
          </a:xfrm>
          <a:prstGeom prst="rect">
            <a:avLst/>
          </a:prstGeom>
        </p:spPr>
      </p:pic>
    </p:spTree>
    <p:extLst>
      <p:ext uri="{BB962C8B-B14F-4D97-AF65-F5344CB8AC3E}">
        <p14:creationId xmlns:p14="http://schemas.microsoft.com/office/powerpoint/2010/main" val="425372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chor="ctr"/>
          <a:lstStyle/>
          <a:p>
            <a:pPr marL="0" indent="0" algn="ctr">
              <a:buNone/>
            </a:pPr>
            <a:r>
              <a:rPr lang="ja-JP" altLang="en-US" sz="4000" dirty="0"/>
              <a:t>まとめ</a:t>
            </a:r>
            <a:endParaRPr lang="en-US" altLang="ja-JP" sz="4000" dirty="0"/>
          </a:p>
          <a:p>
            <a:pPr marL="0" indent="0" algn="ctr">
              <a:buNone/>
            </a:pPr>
            <a:endParaRPr lang="ja-JP" altLang="en-US" sz="4000"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33</a:t>
            </a:fld>
            <a:endParaRPr lang="ja-JP" altLang="en-US" dirty="0"/>
          </a:p>
        </p:txBody>
      </p:sp>
    </p:spTree>
    <p:extLst>
      <p:ext uri="{BB962C8B-B14F-4D97-AF65-F5344CB8AC3E}">
        <p14:creationId xmlns:p14="http://schemas.microsoft.com/office/powerpoint/2010/main" val="2272636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まとめ＆今後の予定</a:t>
            </a:r>
            <a:endParaRPr kumimoji="1" lang="ja-JP" altLang="en-US" dirty="0"/>
          </a:p>
        </p:txBody>
      </p:sp>
      <p:sp>
        <p:nvSpPr>
          <p:cNvPr id="3" name="コンテンツ プレースホルダー 2"/>
          <p:cNvSpPr>
            <a:spLocks noGrp="1"/>
          </p:cNvSpPr>
          <p:nvPr>
            <p:ph idx="1"/>
          </p:nvPr>
        </p:nvSpPr>
        <p:spPr/>
        <p:txBody>
          <a:bodyPr/>
          <a:lstStyle/>
          <a:p>
            <a:r>
              <a:rPr lang="ja-JP" altLang="en-US" dirty="0"/>
              <a:t>まとめ</a:t>
            </a:r>
            <a:endParaRPr lang="en-US" altLang="ja-JP" dirty="0"/>
          </a:p>
          <a:p>
            <a:pPr lvl="1"/>
            <a:r>
              <a:rPr lang="ja-JP" altLang="en-US" dirty="0">
                <a:solidFill>
                  <a:srgbClr val="FF00FF"/>
                </a:solidFill>
              </a:rPr>
              <a:t>独自改良版</a:t>
            </a:r>
            <a:r>
              <a:rPr lang="en-US" altLang="ja-JP" dirty="0">
                <a:solidFill>
                  <a:srgbClr val="FF00FF"/>
                </a:solidFill>
              </a:rPr>
              <a:t>selective S-FEM</a:t>
            </a:r>
            <a:r>
              <a:rPr lang="ja-JP" altLang="en-US" dirty="0"/>
              <a:t>により，</a:t>
            </a:r>
            <a:r>
              <a:rPr lang="ja-JP" altLang="en-US" dirty="0">
                <a:solidFill>
                  <a:srgbClr val="C00000"/>
                </a:solidFill>
              </a:rPr>
              <a:t>任意の材料モデル</a:t>
            </a:r>
            <a:r>
              <a:rPr lang="ja-JP" altLang="en-US" dirty="0"/>
              <a:t>および</a:t>
            </a:r>
            <a:r>
              <a:rPr lang="ja-JP" altLang="en-US" dirty="0">
                <a:solidFill>
                  <a:srgbClr val="0000CC"/>
                </a:solidFill>
              </a:rPr>
              <a:t>三角形要素・四面体要素</a:t>
            </a:r>
            <a:r>
              <a:rPr lang="ja-JP" altLang="en-US" dirty="0"/>
              <a:t>を用いても</a:t>
            </a:r>
            <a:r>
              <a:rPr lang="ja-JP" altLang="en-US" dirty="0">
                <a:effectLst>
                  <a:outerShdw blurRad="38100" dist="38100" dir="2700000" algn="tl">
                    <a:srgbClr val="000000">
                      <a:alpha val="43137"/>
                    </a:srgbClr>
                  </a:outerShdw>
                </a:effectLst>
              </a:rPr>
              <a:t>ロッキングを起こさない</a:t>
            </a:r>
            <a:r>
              <a:rPr lang="ja-JP" altLang="en-US" dirty="0">
                <a:solidFill>
                  <a:srgbClr val="7030A0"/>
                </a:solidFill>
              </a:rPr>
              <a:t>大変形</a:t>
            </a:r>
            <a:r>
              <a:rPr lang="ja-JP" altLang="en-US" dirty="0">
                <a:solidFill>
                  <a:srgbClr val="FF0000"/>
                </a:solidFill>
              </a:rPr>
              <a:t>メッシュリゾーニング法</a:t>
            </a:r>
            <a:r>
              <a:rPr lang="ja-JP" altLang="en-US" dirty="0"/>
              <a:t>を提案した．</a:t>
            </a:r>
            <a:endParaRPr lang="en-US" altLang="ja-JP" dirty="0"/>
          </a:p>
          <a:p>
            <a:pPr lvl="1"/>
            <a:r>
              <a:rPr lang="en-US" altLang="ja-JP" dirty="0">
                <a:solidFill>
                  <a:srgbClr val="FF00FF"/>
                </a:solidFill>
              </a:rPr>
              <a:t>selective S-FEM</a:t>
            </a:r>
            <a:r>
              <a:rPr lang="ja-JP" altLang="en-US" dirty="0"/>
              <a:t>は，混合法の様に厳密な非圧縮を扱えない代わりに，</a:t>
            </a:r>
            <a:r>
              <a:rPr lang="ja-JP" altLang="en-US" b="1" u="sng" dirty="0">
                <a:effectLst>
                  <a:outerShdw blurRad="38100" dist="38100" dir="2700000" algn="tl">
                    <a:srgbClr val="000000">
                      <a:alpha val="43137"/>
                    </a:srgbClr>
                  </a:outerShdw>
                </a:effectLst>
              </a:rPr>
              <a:t>混合法より実装が楽</a:t>
            </a:r>
            <a:r>
              <a:rPr lang="ja-JP" altLang="en-US" dirty="0"/>
              <a:t>である．</a:t>
            </a:r>
            <a:endParaRPr lang="en-US" altLang="ja-JP" dirty="0"/>
          </a:p>
          <a:p>
            <a:pPr marL="457200" lvl="1" indent="0">
              <a:buNone/>
            </a:pPr>
            <a:endParaRPr lang="en-US" altLang="ja-JP" sz="1600" dirty="0"/>
          </a:p>
          <a:p>
            <a:pPr eaLnBrk="1" hangingPunct="1">
              <a:lnSpc>
                <a:spcPct val="90000"/>
              </a:lnSpc>
            </a:pPr>
            <a:r>
              <a:rPr lang="ja-JP" altLang="en-US" dirty="0"/>
              <a:t>今後の予定</a:t>
            </a:r>
            <a:endParaRPr lang="en-US" altLang="ja-JP" dirty="0"/>
          </a:p>
          <a:p>
            <a:pPr lvl="1" eaLnBrk="1" hangingPunct="1">
              <a:lnSpc>
                <a:spcPct val="90000"/>
              </a:lnSpc>
            </a:pPr>
            <a:r>
              <a:rPr lang="ja-JP" altLang="en-US" dirty="0"/>
              <a:t>応力や歪みの勾配に基づくリメッシングの粗密制御．</a:t>
            </a:r>
            <a:endParaRPr lang="en-US" altLang="ja-JP" dirty="0"/>
          </a:p>
          <a:p>
            <a:pPr lvl="1" eaLnBrk="1" hangingPunct="1">
              <a:lnSpc>
                <a:spcPct val="90000"/>
              </a:lnSpc>
            </a:pPr>
            <a:r>
              <a:rPr lang="ja-JP" altLang="en-US" dirty="0"/>
              <a:t>接触機能の追加．</a:t>
            </a:r>
            <a:endParaRPr lang="en-US" altLang="ja-JP" dirty="0"/>
          </a:p>
          <a:p>
            <a:pPr lvl="1" eaLnBrk="1" hangingPunct="1">
              <a:lnSpc>
                <a:spcPct val="90000"/>
              </a:lnSpc>
            </a:pPr>
            <a:r>
              <a:rPr lang="ja-JP" altLang="en-US" dirty="0"/>
              <a:t>亀裂進展解析への適用．</a:t>
            </a:r>
            <a:endParaRPr lang="en-US" altLang="ja-JP"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34</a:t>
            </a:fld>
            <a:endParaRPr lang="ja-JP" altLang="en-US" dirty="0"/>
          </a:p>
        </p:txBody>
      </p:sp>
    </p:spTree>
    <p:extLst>
      <p:ext uri="{BB962C8B-B14F-4D97-AF65-F5344CB8AC3E}">
        <p14:creationId xmlns:p14="http://schemas.microsoft.com/office/powerpoint/2010/main" val="1512501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メッシュリゾーニングの２大問題</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ja-JP" altLang="en-US" sz="2800" b="1" i="1" u="sng" dirty="0">
                <a:effectLst>
                  <a:outerShdw blurRad="38100" dist="38100" dir="2700000" algn="tl">
                    <a:srgbClr val="000000">
                      <a:alpha val="43137"/>
                    </a:srgbClr>
                  </a:outerShdw>
                </a:effectLst>
              </a:rPr>
              <a:t>問題２：　安定性</a:t>
            </a:r>
            <a:endParaRPr lang="en-US" altLang="ja-JP" sz="2800" b="1" i="1" u="sng" dirty="0">
              <a:effectLst>
                <a:outerShdw blurRad="38100" dist="38100" dir="2700000" algn="tl">
                  <a:srgbClr val="000000">
                    <a:alpha val="43137"/>
                  </a:srgbClr>
                </a:outerShdw>
              </a:effectLst>
            </a:endParaRPr>
          </a:p>
          <a:p>
            <a:pPr marL="0" indent="0">
              <a:buNone/>
            </a:pPr>
            <a:r>
              <a:rPr lang="ja-JP" altLang="en-US" sz="2800" dirty="0"/>
              <a:t>メッシュリゾーニング中の「解き直し」のプロセスが大変形を引き起こす為，</a:t>
            </a:r>
            <a:r>
              <a:rPr lang="ja-JP" altLang="en-US" sz="2800" b="1" u="sng" dirty="0">
                <a:effectLst>
                  <a:outerShdw blurRad="38100" dist="38100" dir="2700000" algn="tl">
                    <a:srgbClr val="000000">
                      <a:alpha val="43137"/>
                    </a:srgbClr>
                  </a:outerShdw>
                </a:effectLst>
              </a:rPr>
              <a:t>解き直しに失敗する</a:t>
            </a:r>
            <a:r>
              <a:rPr lang="ja-JP" altLang="en-US" sz="2800" dirty="0"/>
              <a:t>ことがある．</a:t>
            </a:r>
            <a:endParaRPr kumimoji="1" lang="ja-JP" altLang="en-US" sz="2800"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4</a:t>
            </a:fld>
            <a:endParaRPr lang="ja-JP" altLang="en-US"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777" y="2846565"/>
            <a:ext cx="2124075" cy="1838325"/>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9962" y="2846565"/>
            <a:ext cx="2124075" cy="1838325"/>
          </a:xfrm>
          <a:prstGeom prst="rect">
            <a:avLst/>
          </a:prstGeom>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1840" y="2863506"/>
            <a:ext cx="2171700" cy="1838325"/>
          </a:xfrm>
          <a:prstGeom prst="rect">
            <a:avLst/>
          </a:prstGeom>
        </p:spPr>
      </p:pic>
      <p:sp>
        <p:nvSpPr>
          <p:cNvPr id="8" name="テキスト ボックス 7"/>
          <p:cNvSpPr txBox="1"/>
          <p:nvPr/>
        </p:nvSpPr>
        <p:spPr>
          <a:xfrm>
            <a:off x="119219" y="1916832"/>
            <a:ext cx="816377" cy="707886"/>
          </a:xfrm>
          <a:prstGeom prst="rect">
            <a:avLst/>
          </a:prstGeom>
          <a:noFill/>
        </p:spPr>
        <p:txBody>
          <a:bodyPr wrap="none" rtlCol="0">
            <a:spAutoFit/>
          </a:bodyPr>
          <a:lstStyle/>
          <a:p>
            <a:pPr algn="ctr"/>
            <a:r>
              <a:rPr kumimoji="1" lang="en-US" altLang="ja-JP" sz="2000" dirty="0"/>
              <a:t>Time:</a:t>
            </a:r>
            <a:br>
              <a:rPr kumimoji="1" lang="en-US" altLang="ja-JP" sz="2000" dirty="0"/>
            </a:br>
            <a:r>
              <a:rPr kumimoji="1" lang="en-US" altLang="ja-JP" sz="2000" i="1" dirty="0"/>
              <a:t>t</a:t>
            </a:r>
            <a:r>
              <a:rPr kumimoji="1" lang="en-US" altLang="ja-JP" sz="2000" baseline="-25000" dirty="0"/>
              <a:t>n-1</a:t>
            </a:r>
            <a:endParaRPr kumimoji="1" lang="ja-JP" altLang="en-US" sz="2000" dirty="0"/>
          </a:p>
        </p:txBody>
      </p:sp>
      <p:sp>
        <p:nvSpPr>
          <p:cNvPr id="9" name="テキスト ボックス 8"/>
          <p:cNvSpPr txBox="1"/>
          <p:nvPr/>
        </p:nvSpPr>
        <p:spPr>
          <a:xfrm>
            <a:off x="4145728" y="1916832"/>
            <a:ext cx="816377" cy="707886"/>
          </a:xfrm>
          <a:prstGeom prst="rect">
            <a:avLst/>
          </a:prstGeom>
          <a:noFill/>
        </p:spPr>
        <p:txBody>
          <a:bodyPr wrap="none" rtlCol="0">
            <a:spAutoFit/>
          </a:bodyPr>
          <a:lstStyle/>
          <a:p>
            <a:pPr algn="ctr"/>
            <a:r>
              <a:rPr kumimoji="1" lang="en-US" altLang="ja-JP" sz="2000" dirty="0"/>
              <a:t>Time:</a:t>
            </a:r>
          </a:p>
          <a:p>
            <a:pPr algn="ctr"/>
            <a:r>
              <a:rPr kumimoji="1" lang="en-US" altLang="ja-JP" sz="2000" i="1" dirty="0" err="1"/>
              <a:t>t</a:t>
            </a:r>
            <a:r>
              <a:rPr kumimoji="1" lang="en-US" altLang="ja-JP" sz="2000" baseline="-25000" dirty="0" err="1"/>
              <a:t>n</a:t>
            </a:r>
            <a:endParaRPr kumimoji="1" lang="ja-JP" altLang="en-US" sz="2000" dirty="0"/>
          </a:p>
        </p:txBody>
      </p:sp>
      <p:sp>
        <p:nvSpPr>
          <p:cNvPr id="10" name="テキスト ボックス 9"/>
          <p:cNvSpPr txBox="1"/>
          <p:nvPr/>
        </p:nvSpPr>
        <p:spPr>
          <a:xfrm>
            <a:off x="8184115" y="1916832"/>
            <a:ext cx="816377" cy="707886"/>
          </a:xfrm>
          <a:prstGeom prst="rect">
            <a:avLst/>
          </a:prstGeom>
          <a:noFill/>
        </p:spPr>
        <p:txBody>
          <a:bodyPr wrap="none" rtlCol="0">
            <a:spAutoFit/>
          </a:bodyPr>
          <a:lstStyle/>
          <a:p>
            <a:pPr algn="ctr"/>
            <a:r>
              <a:rPr kumimoji="1" lang="en-US" altLang="ja-JP" sz="2000" dirty="0"/>
              <a:t>Time:</a:t>
            </a:r>
          </a:p>
          <a:p>
            <a:pPr algn="ctr"/>
            <a:r>
              <a:rPr kumimoji="1" lang="en-US" altLang="ja-JP" sz="2000" i="1" dirty="0"/>
              <a:t>t</a:t>
            </a:r>
            <a:r>
              <a:rPr kumimoji="1" lang="en-US" altLang="ja-JP" sz="2000" baseline="-25000" dirty="0"/>
              <a:t>n+1</a:t>
            </a:r>
            <a:endParaRPr kumimoji="1" lang="ja-JP" altLang="en-US" sz="2000" dirty="0"/>
          </a:p>
        </p:txBody>
      </p:sp>
      <p:sp>
        <p:nvSpPr>
          <p:cNvPr id="11" name="上カーブ矢印 10"/>
          <p:cNvSpPr/>
          <p:nvPr/>
        </p:nvSpPr>
        <p:spPr>
          <a:xfrm>
            <a:off x="2591780" y="4997513"/>
            <a:ext cx="1332148" cy="46805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12" name="直線コネクタ 11"/>
          <p:cNvCxnSpPr/>
          <p:nvPr/>
        </p:nvCxnSpPr>
        <p:spPr>
          <a:xfrm>
            <a:off x="953598" y="1969778"/>
            <a:ext cx="9001" cy="2935386"/>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0" y="2638925"/>
            <a:ext cx="863588" cy="0"/>
          </a:xfrm>
          <a:prstGeom prst="line">
            <a:avLst/>
          </a:prstGeom>
          <a:ln w="25400">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H="1">
            <a:off x="8244408" y="2636912"/>
            <a:ext cx="900100" cy="1006"/>
          </a:xfrm>
          <a:prstGeom prst="line">
            <a:avLst/>
          </a:prstGeom>
          <a:ln w="25400">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V="1">
            <a:off x="1043608" y="2636912"/>
            <a:ext cx="7056784" cy="2013"/>
          </a:xfrm>
          <a:prstGeom prst="line">
            <a:avLst/>
          </a:prstGeom>
          <a:ln w="25400">
            <a:solidFill>
              <a:schemeClr val="tx1"/>
            </a:solidFill>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8172400" y="1956694"/>
            <a:ext cx="0" cy="294847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上カーブ矢印 16"/>
          <p:cNvSpPr/>
          <p:nvPr/>
        </p:nvSpPr>
        <p:spPr>
          <a:xfrm>
            <a:off x="179512" y="4997513"/>
            <a:ext cx="1332148" cy="46805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上カーブ矢印 17"/>
          <p:cNvSpPr/>
          <p:nvPr/>
        </p:nvSpPr>
        <p:spPr>
          <a:xfrm>
            <a:off x="4932040" y="4997513"/>
            <a:ext cx="1332148" cy="46805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上カーブ矢印 18"/>
          <p:cNvSpPr/>
          <p:nvPr/>
        </p:nvSpPr>
        <p:spPr>
          <a:xfrm>
            <a:off x="7344308" y="4997513"/>
            <a:ext cx="1332148" cy="46805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テキスト ボックス 19"/>
          <p:cNvSpPr txBox="1"/>
          <p:nvPr/>
        </p:nvSpPr>
        <p:spPr>
          <a:xfrm>
            <a:off x="114590" y="5465565"/>
            <a:ext cx="1455848" cy="707886"/>
          </a:xfrm>
          <a:prstGeom prst="rect">
            <a:avLst/>
          </a:prstGeom>
          <a:noFill/>
        </p:spPr>
        <p:txBody>
          <a:bodyPr wrap="none" rtlCol="0">
            <a:spAutoFit/>
          </a:bodyPr>
          <a:lstStyle/>
          <a:p>
            <a:pPr algn="ctr"/>
            <a:r>
              <a:rPr kumimoji="1" lang="en-US" altLang="ja-JP" sz="2000" dirty="0"/>
              <a:t>Solve</a:t>
            </a:r>
          </a:p>
          <a:p>
            <a:pPr algn="ctr"/>
            <a:r>
              <a:rPr kumimoji="1" lang="en-US" altLang="ja-JP" sz="2000" dirty="0"/>
              <a:t>Equilibrium</a:t>
            </a:r>
            <a:endParaRPr kumimoji="1" lang="ja-JP" altLang="en-US" sz="2000" dirty="0"/>
          </a:p>
        </p:txBody>
      </p:sp>
      <p:sp>
        <p:nvSpPr>
          <p:cNvPr id="21" name="テキスト ボックス 20"/>
          <p:cNvSpPr txBox="1"/>
          <p:nvPr/>
        </p:nvSpPr>
        <p:spPr>
          <a:xfrm>
            <a:off x="2520977" y="5465565"/>
            <a:ext cx="1479892" cy="1015663"/>
          </a:xfrm>
          <a:prstGeom prst="rect">
            <a:avLst/>
          </a:prstGeom>
          <a:noFill/>
        </p:spPr>
        <p:txBody>
          <a:bodyPr wrap="none" rtlCol="0">
            <a:spAutoFit/>
          </a:bodyPr>
          <a:lstStyle/>
          <a:p>
            <a:pPr algn="ctr"/>
            <a:r>
              <a:rPr lang="en-US" altLang="ja-JP" sz="2000" dirty="0" err="1"/>
              <a:t>Remesh</a:t>
            </a:r>
            <a:endParaRPr lang="en-US" altLang="ja-JP" sz="2000" dirty="0"/>
          </a:p>
          <a:p>
            <a:pPr algn="ctr"/>
            <a:r>
              <a:rPr lang="en-US" altLang="ja-JP" sz="2000" dirty="0"/>
              <a:t>&amp;</a:t>
            </a:r>
            <a:endParaRPr kumimoji="1" lang="en-US" altLang="ja-JP" sz="2000" dirty="0"/>
          </a:p>
          <a:p>
            <a:pPr algn="ctr"/>
            <a:r>
              <a:rPr lang="en-US" altLang="ja-JP" sz="2000" dirty="0"/>
              <a:t>Map States</a:t>
            </a:r>
            <a:endParaRPr kumimoji="1" lang="ja-JP" altLang="en-US" sz="2000" dirty="0"/>
          </a:p>
        </p:txBody>
      </p:sp>
      <p:sp>
        <p:nvSpPr>
          <p:cNvPr id="22" name="テキスト ボックス 21"/>
          <p:cNvSpPr txBox="1"/>
          <p:nvPr/>
        </p:nvSpPr>
        <p:spPr>
          <a:xfrm>
            <a:off x="4896441" y="5465565"/>
            <a:ext cx="1455848" cy="707886"/>
          </a:xfrm>
          <a:prstGeom prst="rect">
            <a:avLst/>
          </a:prstGeom>
          <a:noFill/>
        </p:spPr>
        <p:txBody>
          <a:bodyPr wrap="none" rtlCol="0">
            <a:spAutoFit/>
          </a:bodyPr>
          <a:lstStyle/>
          <a:p>
            <a:pPr algn="ctr"/>
            <a:r>
              <a:rPr lang="en-US" altLang="ja-JP" sz="2000" dirty="0">
                <a:solidFill>
                  <a:srgbClr val="FF0000"/>
                </a:solidFill>
              </a:rPr>
              <a:t>Resolve</a:t>
            </a:r>
          </a:p>
          <a:p>
            <a:pPr algn="ctr"/>
            <a:r>
              <a:rPr lang="en-US" altLang="ja-JP" sz="2000" dirty="0">
                <a:solidFill>
                  <a:srgbClr val="FF0000"/>
                </a:solidFill>
              </a:rPr>
              <a:t>Equilibrium</a:t>
            </a:r>
            <a:endParaRPr kumimoji="1" lang="ja-JP" altLang="en-US" sz="2000" dirty="0">
              <a:solidFill>
                <a:srgbClr val="FF0000"/>
              </a:solidFill>
            </a:endParaRPr>
          </a:p>
        </p:txBody>
      </p:sp>
      <p:sp>
        <p:nvSpPr>
          <p:cNvPr id="23" name="テキスト ボックス 22"/>
          <p:cNvSpPr txBox="1"/>
          <p:nvPr/>
        </p:nvSpPr>
        <p:spPr>
          <a:xfrm>
            <a:off x="7279386" y="5465565"/>
            <a:ext cx="1455848" cy="707886"/>
          </a:xfrm>
          <a:prstGeom prst="rect">
            <a:avLst/>
          </a:prstGeom>
          <a:noFill/>
        </p:spPr>
        <p:txBody>
          <a:bodyPr wrap="none" rtlCol="0">
            <a:spAutoFit/>
          </a:bodyPr>
          <a:lstStyle/>
          <a:p>
            <a:pPr algn="ctr"/>
            <a:r>
              <a:rPr kumimoji="1" lang="en-US" altLang="ja-JP" sz="2000" dirty="0"/>
              <a:t>Solve</a:t>
            </a:r>
            <a:endParaRPr lang="en-US" altLang="ja-JP" sz="2000" dirty="0">
              <a:solidFill>
                <a:srgbClr val="6600CC"/>
              </a:solidFill>
            </a:endParaRPr>
          </a:p>
          <a:p>
            <a:pPr algn="ctr"/>
            <a:r>
              <a:rPr kumimoji="1" lang="en-US" altLang="ja-JP" sz="2000" dirty="0"/>
              <a:t>Equilibrium</a:t>
            </a:r>
          </a:p>
        </p:txBody>
      </p:sp>
      <p:sp>
        <p:nvSpPr>
          <p:cNvPr id="24" name="テキスト ボックス 23"/>
          <p:cNvSpPr txBox="1"/>
          <p:nvPr/>
        </p:nvSpPr>
        <p:spPr>
          <a:xfrm>
            <a:off x="2591780" y="2918573"/>
            <a:ext cx="840295" cy="400110"/>
          </a:xfrm>
          <a:prstGeom prst="rect">
            <a:avLst/>
          </a:prstGeom>
          <a:noFill/>
        </p:spPr>
        <p:txBody>
          <a:bodyPr wrap="none" rtlCol="0">
            <a:spAutoFit/>
          </a:bodyPr>
          <a:lstStyle/>
          <a:p>
            <a:r>
              <a:rPr kumimoji="1" lang="en-US" altLang="ja-JP" sz="2000" dirty="0">
                <a:solidFill>
                  <a:srgbClr val="FF9900"/>
                </a:solidFill>
              </a:rPr>
              <a:t>Force</a:t>
            </a:r>
            <a:endParaRPr kumimoji="1" lang="ja-JP" altLang="en-US" sz="2000" dirty="0">
              <a:solidFill>
                <a:srgbClr val="FF9900"/>
              </a:solidFill>
            </a:endParaRPr>
          </a:p>
        </p:txBody>
      </p:sp>
      <mc:AlternateContent xmlns:mc="http://schemas.openxmlformats.org/markup-compatibility/2006" xmlns:a14="http://schemas.microsoft.com/office/drawing/2010/main">
        <mc:Choice Requires="a14">
          <p:sp>
            <p:nvSpPr>
              <p:cNvPr id="25" name="テキスト ボックス 24"/>
              <p:cNvSpPr txBox="1"/>
              <p:nvPr/>
            </p:nvSpPr>
            <p:spPr>
              <a:xfrm>
                <a:off x="1393826" y="4538753"/>
                <a:ext cx="1374864" cy="357342"/>
              </a:xfrm>
              <a:prstGeom prst="rect">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000" i="1" smtClean="0">
                              <a:solidFill>
                                <a:srgbClr val="0000CC"/>
                              </a:solidFill>
                              <a:latin typeface="Cambria Math" panose="02040503050406030204" pitchFamily="18" charset="0"/>
                            </a:rPr>
                          </m:ctrlPr>
                        </m:sSupPr>
                        <m:e>
                          <m:r>
                            <a:rPr kumimoji="1" lang="en-US" altLang="ja-JP" sz="2000" b="0" i="1" smtClean="0">
                              <a:solidFill>
                                <a:srgbClr val="0000CC"/>
                              </a:solidFill>
                              <a:latin typeface="Cambria Math"/>
                            </a:rPr>
                            <m:t>𝑓</m:t>
                          </m:r>
                        </m:e>
                        <m:sup>
                          <m:r>
                            <m:rPr>
                              <m:nor/>
                            </m:rPr>
                            <a:rPr kumimoji="1" lang="en-US" altLang="ja-JP" sz="2000" i="0" smtClean="0">
                              <a:solidFill>
                                <a:srgbClr val="0000CC"/>
                              </a:solidFill>
                              <a:latin typeface="Cambria Math"/>
                            </a:rPr>
                            <m:t>ext</m:t>
                          </m:r>
                        </m:sup>
                      </m:sSup>
                      <m:r>
                        <a:rPr kumimoji="1" lang="en-US" altLang="ja-JP" sz="2000" b="0" i="1" smtClean="0">
                          <a:solidFill>
                            <a:srgbClr val="0000CC"/>
                          </a:solidFill>
                          <a:latin typeface="Cambria Math"/>
                        </a:rPr>
                        <m:t>=</m:t>
                      </m:r>
                      <m:sSup>
                        <m:sSupPr>
                          <m:ctrlPr>
                            <a:rPr kumimoji="1" lang="en-US" altLang="ja-JP" sz="2000" i="1" smtClean="0">
                              <a:solidFill>
                                <a:srgbClr val="0000CC"/>
                              </a:solidFill>
                              <a:latin typeface="Cambria Math" panose="02040503050406030204" pitchFamily="18" charset="0"/>
                            </a:rPr>
                          </m:ctrlPr>
                        </m:sSupPr>
                        <m:e>
                          <m:r>
                            <a:rPr kumimoji="1" lang="en-US" altLang="ja-JP" sz="2000" b="0" i="1" smtClean="0">
                              <a:solidFill>
                                <a:srgbClr val="0000CC"/>
                              </a:solidFill>
                              <a:latin typeface="Cambria Math"/>
                            </a:rPr>
                            <m:t>𝑓</m:t>
                          </m:r>
                        </m:e>
                        <m:sup>
                          <m:r>
                            <m:rPr>
                              <m:nor/>
                            </m:rPr>
                            <a:rPr kumimoji="1" lang="en-US" altLang="ja-JP" sz="2000" i="0" smtClean="0">
                              <a:solidFill>
                                <a:srgbClr val="0000CC"/>
                              </a:solidFill>
                              <a:latin typeface="Cambria Math"/>
                            </a:rPr>
                            <m:t>int</m:t>
                          </m:r>
                        </m:sup>
                      </m:sSup>
                    </m:oMath>
                  </m:oMathPara>
                </a14:m>
                <a:endParaRPr kumimoji="1" lang="ja-JP" altLang="en-US" sz="2000" dirty="0">
                  <a:solidFill>
                    <a:srgbClr val="0000CC"/>
                  </a:solidFill>
                </a:endParaRPr>
              </a:p>
            </p:txBody>
          </p:sp>
        </mc:Choice>
        <mc:Fallback xmlns="">
          <p:sp>
            <p:nvSpPr>
              <p:cNvPr id="25" name="テキスト ボックス 24"/>
              <p:cNvSpPr txBox="1">
                <a:spLocks noRot="1" noChangeAspect="1" noMove="1" noResize="1" noEditPoints="1" noAdjustHandles="1" noChangeArrowheads="1" noChangeShapeType="1" noTextEdit="1"/>
              </p:cNvSpPr>
              <p:nvPr/>
            </p:nvSpPr>
            <p:spPr>
              <a:xfrm>
                <a:off x="1393826" y="4538753"/>
                <a:ext cx="1374864" cy="357342"/>
              </a:xfrm>
              <a:prstGeom prst="rect">
                <a:avLst/>
              </a:prstGeom>
              <a:blipFill rotWithShape="1">
                <a:blip r:embed="rId6"/>
                <a:stretch>
                  <a:fillRect l="-5286" t="-1667" r="-2203" b="-30000"/>
                </a:stretch>
              </a:blipFill>
              <a:ln>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 name="テキスト ボックス 25"/>
              <p:cNvSpPr txBox="1"/>
              <p:nvPr/>
            </p:nvSpPr>
            <p:spPr>
              <a:xfrm>
                <a:off x="3809204" y="4538753"/>
                <a:ext cx="1374864" cy="357342"/>
              </a:xfrm>
              <a:prstGeom prst="rect">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000" b="0" i="1" smtClean="0">
                              <a:solidFill>
                                <a:srgbClr val="FF0000"/>
                              </a:solidFill>
                              <a:latin typeface="Cambria Math" panose="02040503050406030204" pitchFamily="18" charset="0"/>
                            </a:rPr>
                          </m:ctrlPr>
                        </m:sSupPr>
                        <m:e>
                          <m:r>
                            <a:rPr kumimoji="1" lang="en-US" altLang="ja-JP" sz="2000" b="0" i="1" smtClean="0">
                              <a:solidFill>
                                <a:srgbClr val="FF0000"/>
                              </a:solidFill>
                              <a:latin typeface="Cambria Math"/>
                            </a:rPr>
                            <m:t>𝑓</m:t>
                          </m:r>
                        </m:e>
                        <m:sup>
                          <m:r>
                            <m:rPr>
                              <m:nor/>
                            </m:rPr>
                            <a:rPr kumimoji="1" lang="en-US" altLang="ja-JP" sz="2000" b="0" i="0" smtClean="0">
                              <a:solidFill>
                                <a:srgbClr val="FF0000"/>
                              </a:solidFill>
                              <a:latin typeface="Cambria Math"/>
                            </a:rPr>
                            <m:t>ext</m:t>
                          </m:r>
                        </m:sup>
                      </m:sSup>
                      <m:r>
                        <a:rPr kumimoji="1" lang="en-US" altLang="ja-JP" sz="2000" b="0" i="1" smtClean="0">
                          <a:solidFill>
                            <a:srgbClr val="FF0000"/>
                          </a:solidFill>
                          <a:latin typeface="Cambria Math"/>
                        </a:rPr>
                        <m:t>≠</m:t>
                      </m:r>
                      <m:sSup>
                        <m:sSupPr>
                          <m:ctrlPr>
                            <a:rPr kumimoji="1" lang="en-US" altLang="ja-JP" sz="2000" b="0" i="1" smtClean="0">
                              <a:solidFill>
                                <a:srgbClr val="FF0000"/>
                              </a:solidFill>
                              <a:latin typeface="Cambria Math" panose="02040503050406030204" pitchFamily="18" charset="0"/>
                            </a:rPr>
                          </m:ctrlPr>
                        </m:sSupPr>
                        <m:e>
                          <m:r>
                            <a:rPr kumimoji="1" lang="en-US" altLang="ja-JP" sz="2000" b="0" i="1" smtClean="0">
                              <a:solidFill>
                                <a:srgbClr val="FF0000"/>
                              </a:solidFill>
                              <a:latin typeface="Cambria Math"/>
                            </a:rPr>
                            <m:t>𝑓</m:t>
                          </m:r>
                        </m:e>
                        <m:sup>
                          <m:r>
                            <m:rPr>
                              <m:nor/>
                            </m:rPr>
                            <a:rPr kumimoji="1" lang="en-US" altLang="ja-JP" sz="2000" b="0" i="0" smtClean="0">
                              <a:solidFill>
                                <a:srgbClr val="FF0000"/>
                              </a:solidFill>
                              <a:latin typeface="Cambria Math"/>
                            </a:rPr>
                            <m:t>int</m:t>
                          </m:r>
                        </m:sup>
                      </m:sSup>
                    </m:oMath>
                  </m:oMathPara>
                </a14:m>
                <a:endParaRPr kumimoji="1" lang="ja-JP" altLang="en-US" sz="2000" dirty="0">
                  <a:solidFill>
                    <a:srgbClr val="FF0000"/>
                  </a:solidFill>
                </a:endParaRPr>
              </a:p>
            </p:txBody>
          </p:sp>
        </mc:Choice>
        <mc:Fallback xmlns="">
          <p:sp>
            <p:nvSpPr>
              <p:cNvPr id="26" name="テキスト ボックス 25"/>
              <p:cNvSpPr txBox="1">
                <a:spLocks noRot="1" noChangeAspect="1" noMove="1" noResize="1" noEditPoints="1" noAdjustHandles="1" noChangeArrowheads="1" noChangeShapeType="1" noTextEdit="1"/>
              </p:cNvSpPr>
              <p:nvPr/>
            </p:nvSpPr>
            <p:spPr>
              <a:xfrm>
                <a:off x="3809204" y="4538753"/>
                <a:ext cx="1374864" cy="357342"/>
              </a:xfrm>
              <a:prstGeom prst="rect">
                <a:avLst/>
              </a:prstGeom>
              <a:blipFill rotWithShape="1">
                <a:blip r:embed="rId7"/>
                <a:stretch>
                  <a:fillRect l="-5286" t="-1667" r="-2203" b="-30000"/>
                </a:stretch>
              </a:blipFill>
              <a:ln>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テキスト ボックス 26"/>
              <p:cNvSpPr txBox="1"/>
              <p:nvPr/>
            </p:nvSpPr>
            <p:spPr>
              <a:xfrm>
                <a:off x="6120172" y="4541451"/>
                <a:ext cx="1374864" cy="357342"/>
              </a:xfrm>
              <a:prstGeom prst="rect">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000" b="0" i="1" smtClean="0">
                              <a:solidFill>
                                <a:srgbClr val="0000CC"/>
                              </a:solidFill>
                              <a:latin typeface="Cambria Math" panose="02040503050406030204" pitchFamily="18" charset="0"/>
                            </a:rPr>
                          </m:ctrlPr>
                        </m:sSupPr>
                        <m:e>
                          <m:r>
                            <a:rPr kumimoji="1" lang="en-US" altLang="ja-JP" sz="2000" b="0" i="1" smtClean="0">
                              <a:solidFill>
                                <a:srgbClr val="0000CC"/>
                              </a:solidFill>
                              <a:latin typeface="Cambria Math"/>
                            </a:rPr>
                            <m:t>𝑓</m:t>
                          </m:r>
                        </m:e>
                        <m:sup>
                          <m:r>
                            <m:rPr>
                              <m:nor/>
                            </m:rPr>
                            <a:rPr kumimoji="1" lang="en-US" altLang="ja-JP" sz="2000" b="0" i="0" smtClean="0">
                              <a:solidFill>
                                <a:srgbClr val="0000CC"/>
                              </a:solidFill>
                              <a:latin typeface="Cambria Math"/>
                            </a:rPr>
                            <m:t>ext</m:t>
                          </m:r>
                        </m:sup>
                      </m:sSup>
                      <m:r>
                        <a:rPr kumimoji="1" lang="en-US" altLang="ja-JP" sz="2000" b="0" i="1" smtClean="0">
                          <a:solidFill>
                            <a:srgbClr val="0000CC"/>
                          </a:solidFill>
                          <a:latin typeface="Cambria Math"/>
                        </a:rPr>
                        <m:t>=</m:t>
                      </m:r>
                      <m:sSup>
                        <m:sSupPr>
                          <m:ctrlPr>
                            <a:rPr kumimoji="1" lang="en-US" altLang="ja-JP" sz="2000" b="0" i="1" smtClean="0">
                              <a:solidFill>
                                <a:srgbClr val="0000CC"/>
                              </a:solidFill>
                              <a:latin typeface="Cambria Math" panose="02040503050406030204" pitchFamily="18" charset="0"/>
                            </a:rPr>
                          </m:ctrlPr>
                        </m:sSupPr>
                        <m:e>
                          <m:r>
                            <a:rPr kumimoji="1" lang="en-US" altLang="ja-JP" sz="2000" b="0" i="1" smtClean="0">
                              <a:solidFill>
                                <a:srgbClr val="0000CC"/>
                              </a:solidFill>
                              <a:latin typeface="Cambria Math"/>
                            </a:rPr>
                            <m:t>𝑓</m:t>
                          </m:r>
                        </m:e>
                        <m:sup>
                          <m:r>
                            <m:rPr>
                              <m:nor/>
                            </m:rPr>
                            <a:rPr kumimoji="1" lang="en-US" altLang="ja-JP" sz="2000" b="0" i="0" smtClean="0">
                              <a:solidFill>
                                <a:srgbClr val="0000CC"/>
                              </a:solidFill>
                              <a:latin typeface="Cambria Math"/>
                            </a:rPr>
                            <m:t>int</m:t>
                          </m:r>
                        </m:sup>
                      </m:sSup>
                    </m:oMath>
                  </m:oMathPara>
                </a14:m>
                <a:endParaRPr kumimoji="1" lang="ja-JP" altLang="en-US" sz="2000" dirty="0">
                  <a:solidFill>
                    <a:srgbClr val="0000CC"/>
                  </a:solidFill>
                </a:endParaRPr>
              </a:p>
            </p:txBody>
          </p:sp>
        </mc:Choice>
        <mc:Fallback xmlns="">
          <p:sp>
            <p:nvSpPr>
              <p:cNvPr id="27" name="テキスト ボックス 26"/>
              <p:cNvSpPr txBox="1">
                <a:spLocks noRot="1" noChangeAspect="1" noMove="1" noResize="1" noEditPoints="1" noAdjustHandles="1" noChangeArrowheads="1" noChangeShapeType="1" noTextEdit="1"/>
              </p:cNvSpPr>
              <p:nvPr/>
            </p:nvSpPr>
            <p:spPr>
              <a:xfrm>
                <a:off x="6120172" y="4541451"/>
                <a:ext cx="1374864" cy="357342"/>
              </a:xfrm>
              <a:prstGeom prst="rect">
                <a:avLst/>
              </a:prstGeom>
              <a:blipFill rotWithShape="1">
                <a:blip r:embed="rId8"/>
                <a:stretch>
                  <a:fillRect l="-5263" t="-1639" r="-1754" b="-27869"/>
                </a:stretch>
              </a:blipFill>
              <a:ln>
                <a:solidFill>
                  <a:schemeClr val="tx1"/>
                </a:solidFill>
              </a:ln>
            </p:spPr>
            <p:txBody>
              <a:bodyPr/>
              <a:lstStyle/>
              <a:p>
                <a:r>
                  <a:rPr lang="ja-JP" altLang="en-US">
                    <a:noFill/>
                  </a:rPr>
                  <a:t> </a:t>
                </a:r>
              </a:p>
            </p:txBody>
          </p:sp>
        </mc:Fallback>
      </mc:AlternateContent>
      <p:sp>
        <p:nvSpPr>
          <p:cNvPr id="28" name="テキスト ボックス 27"/>
          <p:cNvSpPr txBox="1"/>
          <p:nvPr/>
        </p:nvSpPr>
        <p:spPr>
          <a:xfrm>
            <a:off x="6768243" y="2325650"/>
            <a:ext cx="1402948" cy="923330"/>
          </a:xfrm>
          <a:prstGeom prst="rect">
            <a:avLst/>
          </a:prstGeom>
          <a:noFill/>
        </p:spPr>
        <p:txBody>
          <a:bodyPr wrap="none" rtlCol="0">
            <a:spAutoFit/>
          </a:bodyPr>
          <a:lstStyle/>
          <a:p>
            <a:pPr algn="ctr"/>
            <a:r>
              <a:rPr kumimoji="1" lang="en-US" altLang="ja-JP" dirty="0">
                <a:solidFill>
                  <a:srgbClr val="FF00FF"/>
                </a:solidFill>
              </a:rPr>
              <a:t>Large</a:t>
            </a:r>
          </a:p>
          <a:p>
            <a:pPr algn="ctr"/>
            <a:r>
              <a:rPr lang="en-US" altLang="ja-JP" dirty="0">
                <a:solidFill>
                  <a:srgbClr val="FF00FF"/>
                </a:solidFill>
              </a:rPr>
              <a:t>d</a:t>
            </a:r>
            <a:r>
              <a:rPr kumimoji="1" lang="en-US" altLang="ja-JP" dirty="0">
                <a:solidFill>
                  <a:srgbClr val="FF00FF"/>
                </a:solidFill>
              </a:rPr>
              <a:t>eformation</a:t>
            </a:r>
          </a:p>
          <a:p>
            <a:pPr algn="ctr"/>
            <a:r>
              <a:rPr lang="en-US" altLang="ja-JP" dirty="0">
                <a:solidFill>
                  <a:srgbClr val="FF00FF"/>
                </a:solidFill>
              </a:rPr>
              <a:t>is induced.</a:t>
            </a:r>
            <a:endParaRPr kumimoji="1" lang="ja-JP" altLang="en-US" dirty="0">
              <a:solidFill>
                <a:srgbClr val="FF00FF"/>
              </a:solidFill>
            </a:endParaRPr>
          </a:p>
        </p:txBody>
      </p:sp>
    </p:spTree>
    <p:extLst>
      <p:ext uri="{BB962C8B-B14F-4D97-AF65-F5344CB8AC3E}">
        <p14:creationId xmlns:p14="http://schemas.microsoft.com/office/powerpoint/2010/main" val="3322665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提案するアイデア</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ja-JP" altLang="en-US" sz="2800" b="1" i="1" u="sng" dirty="0">
                <a:effectLst>
                  <a:outerShdw blurRad="38100" dist="38100" dir="2700000" algn="tl">
                    <a:srgbClr val="000000">
                      <a:alpha val="43137"/>
                    </a:srgbClr>
                  </a:outerShdw>
                </a:effectLst>
              </a:rPr>
              <a:t>「問題１：精度」に対するアイデア</a:t>
            </a:r>
            <a:br>
              <a:rPr lang="en-US" altLang="ja-JP" sz="2800" dirty="0"/>
            </a:br>
            <a:r>
              <a:rPr lang="ja-JP" altLang="en-US" sz="2800" dirty="0">
                <a:solidFill>
                  <a:srgbClr val="FF00FF"/>
                </a:solidFill>
              </a:rPr>
              <a:t>平滑化有限要素法</a:t>
            </a:r>
            <a:r>
              <a:rPr lang="en-US" altLang="ja-JP" sz="2800" dirty="0">
                <a:solidFill>
                  <a:srgbClr val="FF00FF"/>
                </a:solidFill>
              </a:rPr>
              <a:t>(Smoothed Finite Element Method: S-FEM)</a:t>
            </a:r>
            <a:r>
              <a:rPr lang="ja-JP" altLang="en-US" sz="2800" dirty="0"/>
              <a:t>に独自改良を加えた手法を採用し，三角形要素および四面体要素でもロッキングを起こさないようにする．</a:t>
            </a:r>
            <a:endParaRPr lang="en-US" altLang="ja-JP" sz="2800" dirty="0"/>
          </a:p>
          <a:p>
            <a:pPr marL="0" indent="0">
              <a:buNone/>
            </a:pPr>
            <a:endParaRPr kumimoji="1" lang="en-US" altLang="ja-JP" sz="2800" dirty="0"/>
          </a:p>
          <a:p>
            <a:pPr marL="0" indent="0">
              <a:buNone/>
            </a:pPr>
            <a:r>
              <a:rPr lang="ja-JP" altLang="en-US" sz="2800" b="1" i="1" u="sng" dirty="0">
                <a:effectLst>
                  <a:outerShdw blurRad="38100" dist="38100" dir="2700000" algn="tl">
                    <a:srgbClr val="000000">
                      <a:alpha val="43137"/>
                    </a:srgbClr>
                  </a:outerShdw>
                </a:effectLst>
              </a:rPr>
              <a:t>「問題２：安定性」に対するアイデア</a:t>
            </a:r>
            <a:endParaRPr lang="en-US" altLang="ja-JP" sz="2800" b="1" i="1" u="sng" dirty="0">
              <a:effectLst>
                <a:outerShdw blurRad="38100" dist="38100" dir="2700000" algn="tl">
                  <a:srgbClr val="000000">
                    <a:alpha val="43137"/>
                  </a:srgbClr>
                </a:outerShdw>
              </a:effectLst>
            </a:endParaRPr>
          </a:p>
          <a:p>
            <a:pPr marL="0" indent="0">
              <a:buNone/>
            </a:pPr>
            <a:r>
              <a:rPr lang="ja-JP" altLang="en-US" sz="2800" dirty="0">
                <a:solidFill>
                  <a:srgbClr val="008000"/>
                </a:solidFill>
              </a:rPr>
              <a:t>増分形陰的釣合方程式</a:t>
            </a:r>
            <a:r>
              <a:rPr lang="ja-JP" altLang="en-US" sz="2800" dirty="0"/>
              <a:t>を解くべき方程式とし，解き直しによる大変形を起こさないようにする．</a:t>
            </a:r>
            <a:endParaRPr kumimoji="1" lang="ja-JP" altLang="en-US" sz="2800"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5</a:t>
            </a:fld>
            <a:endParaRPr lang="ja-JP" altLang="en-US" dirty="0"/>
          </a:p>
        </p:txBody>
      </p:sp>
      <p:sp>
        <p:nvSpPr>
          <p:cNvPr id="5" name="角丸四角形 4"/>
          <p:cNvSpPr/>
          <p:nvPr/>
        </p:nvSpPr>
        <p:spPr>
          <a:xfrm>
            <a:off x="71500" y="656692"/>
            <a:ext cx="8964996" cy="172819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71500" y="2890669"/>
            <a:ext cx="8964996" cy="1476164"/>
          </a:xfrm>
          <a:prstGeom prst="roundRect">
            <a:avLst/>
          </a:prstGeom>
          <a:solidFill>
            <a:schemeClr val="tx1">
              <a:alpha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994343" y="4869160"/>
            <a:ext cx="7125669" cy="954107"/>
          </a:xfrm>
          <a:prstGeom prst="rect">
            <a:avLst/>
          </a:prstGeom>
          <a:solidFill>
            <a:schemeClr val="accent2">
              <a:lumMod val="20000"/>
              <a:lumOff val="80000"/>
            </a:schemeClr>
          </a:solidFill>
          <a:scene3d>
            <a:camera prst="orthographicFront"/>
            <a:lightRig rig="threePt" dir="t"/>
          </a:scene3d>
          <a:sp3d>
            <a:bevelT/>
          </a:sp3d>
        </p:spPr>
        <p:txBody>
          <a:bodyPr wrap="none" rtlCol="0">
            <a:spAutoFit/>
          </a:bodyPr>
          <a:lstStyle/>
          <a:p>
            <a:pPr algn="ctr"/>
            <a:r>
              <a:rPr kumimoji="1" lang="ja-JP" altLang="en-US" sz="2800" dirty="0"/>
              <a:t>本講演では，「問題１：精度」に対して</a:t>
            </a:r>
            <a:r>
              <a:rPr kumimoji="1" lang="en-US" altLang="ja-JP" sz="2800" dirty="0">
                <a:solidFill>
                  <a:srgbClr val="FF00FF"/>
                </a:solidFill>
              </a:rPr>
              <a:t>S-FEM</a:t>
            </a:r>
            <a:r>
              <a:rPr kumimoji="1" lang="ja-JP" altLang="en-US" sz="2800" dirty="0"/>
              <a:t>を</a:t>
            </a:r>
            <a:br>
              <a:rPr kumimoji="1" lang="en-US" altLang="ja-JP" sz="2800" dirty="0"/>
            </a:br>
            <a:r>
              <a:rPr kumimoji="1" lang="ja-JP" altLang="en-US" sz="2800" dirty="0"/>
              <a:t>用いるアイデアについてお話します．</a:t>
            </a:r>
          </a:p>
        </p:txBody>
      </p:sp>
    </p:spTree>
    <p:extLst>
      <p:ext uri="{BB962C8B-B14F-4D97-AF65-F5344CB8AC3E}">
        <p14:creationId xmlns:p14="http://schemas.microsoft.com/office/powerpoint/2010/main" val="228955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ja-JP" altLang="en-US" dirty="0"/>
              <a:t>研究目的</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6</a:t>
            </a:fld>
            <a:endParaRPr lang="ja-JP" altLang="en-US" dirty="0"/>
          </a:p>
        </p:txBody>
      </p:sp>
      <p:sp>
        <p:nvSpPr>
          <p:cNvPr id="6" name="角丸四角形 5"/>
          <p:cNvSpPr/>
          <p:nvPr/>
        </p:nvSpPr>
        <p:spPr>
          <a:xfrm>
            <a:off x="395536" y="1052736"/>
            <a:ext cx="8316924" cy="2340260"/>
          </a:xfrm>
          <a:prstGeom prst="roundRect">
            <a:avLst/>
          </a:prstGeom>
          <a:noFill/>
          <a:ln w="4762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rgbClr val="7030A0"/>
                </a:solidFill>
                <a:latin typeface="Arial" pitchFamily="34" charset="0"/>
                <a:cs typeface="Arial" pitchFamily="34" charset="0"/>
              </a:rPr>
              <a:t>大変形問題</a:t>
            </a:r>
            <a:r>
              <a:rPr lang="ja-JP" altLang="en-US" sz="3200" dirty="0">
                <a:solidFill>
                  <a:schemeClr val="tx1"/>
                </a:solidFill>
                <a:latin typeface="Arial" pitchFamily="34" charset="0"/>
                <a:cs typeface="Arial" pitchFamily="34" charset="0"/>
              </a:rPr>
              <a:t>に対して</a:t>
            </a:r>
            <a:br>
              <a:rPr lang="en-US" altLang="ja-JP" sz="3200" dirty="0">
                <a:solidFill>
                  <a:schemeClr val="tx1"/>
                </a:solidFill>
                <a:latin typeface="Arial" pitchFamily="34" charset="0"/>
                <a:cs typeface="Arial" pitchFamily="34" charset="0"/>
              </a:rPr>
            </a:br>
            <a:r>
              <a:rPr lang="ja-JP" altLang="en-US" sz="3200" dirty="0">
                <a:solidFill>
                  <a:schemeClr val="tx1"/>
                </a:solidFill>
                <a:latin typeface="Arial" pitchFamily="34" charset="0"/>
                <a:cs typeface="Arial" pitchFamily="34" charset="0"/>
              </a:rPr>
              <a:t>高精度</a:t>
            </a:r>
            <a:r>
              <a:rPr lang="ja-JP" altLang="en-US" sz="2800" dirty="0">
                <a:solidFill>
                  <a:schemeClr val="tx1"/>
                </a:solidFill>
                <a:latin typeface="Arial" pitchFamily="34" charset="0"/>
                <a:cs typeface="Arial" pitchFamily="34" charset="0"/>
              </a:rPr>
              <a:t>（かつ安定）</a:t>
            </a:r>
            <a:r>
              <a:rPr lang="ja-JP" altLang="en-US" sz="3200" dirty="0">
                <a:solidFill>
                  <a:schemeClr val="tx1"/>
                </a:solidFill>
                <a:latin typeface="Arial" pitchFamily="34" charset="0"/>
                <a:cs typeface="Arial" pitchFamily="34" charset="0"/>
              </a:rPr>
              <a:t>に解が得られる</a:t>
            </a:r>
            <a:endParaRPr lang="en-US" altLang="ja-JP" sz="3200" dirty="0">
              <a:solidFill>
                <a:srgbClr val="FF00FF"/>
              </a:solidFill>
              <a:latin typeface="Arial" pitchFamily="34" charset="0"/>
              <a:cs typeface="Arial" pitchFamily="34" charset="0"/>
            </a:endParaRPr>
          </a:p>
          <a:p>
            <a:pPr algn="ctr"/>
            <a:r>
              <a:rPr lang="ja-JP" altLang="en-US" sz="3200" dirty="0">
                <a:solidFill>
                  <a:srgbClr val="FF00FF"/>
                </a:solidFill>
                <a:latin typeface="Arial" pitchFamily="34" charset="0"/>
                <a:cs typeface="Arial" pitchFamily="34" charset="0"/>
              </a:rPr>
              <a:t>独自改良版</a:t>
            </a:r>
            <a:r>
              <a:rPr lang="en-US" altLang="ja-JP" sz="3200" dirty="0">
                <a:solidFill>
                  <a:srgbClr val="FF00FF"/>
                </a:solidFill>
                <a:latin typeface="Arial" pitchFamily="34" charset="0"/>
                <a:cs typeface="Arial" pitchFamily="34" charset="0"/>
              </a:rPr>
              <a:t>S-FEM</a:t>
            </a:r>
            <a:r>
              <a:rPr lang="ja-JP" altLang="en-US" sz="2800" dirty="0">
                <a:solidFill>
                  <a:srgbClr val="FF00FF"/>
                </a:solidFill>
                <a:latin typeface="Arial" pitchFamily="34" charset="0"/>
                <a:cs typeface="Arial" pitchFamily="34" charset="0"/>
              </a:rPr>
              <a:t>（</a:t>
            </a:r>
            <a:r>
              <a:rPr lang="ja-JP" altLang="en-US" sz="2800" dirty="0">
                <a:solidFill>
                  <a:schemeClr val="tx1"/>
                </a:solidFill>
                <a:latin typeface="Arial" pitchFamily="34" charset="0"/>
                <a:cs typeface="Arial" pitchFamily="34" charset="0"/>
              </a:rPr>
              <a:t>と</a:t>
            </a:r>
            <a:r>
              <a:rPr lang="ja-JP" altLang="en-US" sz="2800" dirty="0">
                <a:solidFill>
                  <a:srgbClr val="008000"/>
                </a:solidFill>
                <a:latin typeface="Arial" pitchFamily="34" charset="0"/>
                <a:cs typeface="Arial" pitchFamily="34" charset="0"/>
              </a:rPr>
              <a:t>増分形の陰的釣合方程式）</a:t>
            </a:r>
            <a:br>
              <a:rPr lang="en-US" altLang="ja-JP" sz="2800" dirty="0">
                <a:solidFill>
                  <a:srgbClr val="008000"/>
                </a:solidFill>
                <a:latin typeface="Arial" pitchFamily="34" charset="0"/>
                <a:cs typeface="Arial" pitchFamily="34" charset="0"/>
              </a:rPr>
            </a:br>
            <a:r>
              <a:rPr lang="ja-JP" altLang="en-US" sz="3200" dirty="0">
                <a:solidFill>
                  <a:schemeClr val="tx1"/>
                </a:solidFill>
                <a:latin typeface="Arial" pitchFamily="34" charset="0"/>
                <a:cs typeface="Arial" pitchFamily="34" charset="0"/>
              </a:rPr>
              <a:t>に基づく</a:t>
            </a:r>
            <a:r>
              <a:rPr lang="ja-JP" altLang="en-US" sz="3200" dirty="0">
                <a:solidFill>
                  <a:srgbClr val="FF0000"/>
                </a:solidFill>
                <a:latin typeface="Arial" pitchFamily="34" charset="0"/>
                <a:cs typeface="Arial" pitchFamily="34" charset="0"/>
              </a:rPr>
              <a:t>メッシュリゾーニング法</a:t>
            </a:r>
            <a:r>
              <a:rPr lang="ja-JP" altLang="en-US" sz="3200" dirty="0">
                <a:solidFill>
                  <a:schemeClr val="tx1"/>
                </a:solidFill>
                <a:latin typeface="Arial" pitchFamily="34" charset="0"/>
                <a:cs typeface="Arial" pitchFamily="34" charset="0"/>
              </a:rPr>
              <a:t>を開発する．</a:t>
            </a:r>
            <a:endParaRPr lang="en-US" altLang="ja-JP" sz="3200" dirty="0">
              <a:solidFill>
                <a:schemeClr val="tx1"/>
              </a:solidFill>
              <a:latin typeface="Arial" pitchFamily="34" charset="0"/>
              <a:cs typeface="Arial" pitchFamily="34" charset="0"/>
            </a:endParaRPr>
          </a:p>
        </p:txBody>
      </p:sp>
      <p:sp>
        <p:nvSpPr>
          <p:cNvPr id="7" name="テキスト ボックス 6"/>
          <p:cNvSpPr txBox="1"/>
          <p:nvPr/>
        </p:nvSpPr>
        <p:spPr>
          <a:xfrm>
            <a:off x="2199110" y="3674489"/>
            <a:ext cx="4713150" cy="1815882"/>
          </a:xfrm>
          <a:prstGeom prst="rect">
            <a:avLst/>
          </a:prstGeom>
          <a:noFill/>
        </p:spPr>
        <p:txBody>
          <a:bodyPr wrap="none" rtlCol="0">
            <a:spAutoFit/>
          </a:bodyPr>
          <a:lstStyle/>
          <a:p>
            <a:r>
              <a:rPr lang="ja-JP" altLang="en-US" sz="2800" b="1" i="1" u="sng" dirty="0">
                <a:effectLst>
                  <a:outerShdw blurRad="38100" dist="38100" dir="2700000" algn="tl">
                    <a:srgbClr val="000000">
                      <a:alpha val="43137"/>
                    </a:srgbClr>
                  </a:outerShdw>
                </a:effectLst>
              </a:rPr>
              <a:t>発表目次</a:t>
            </a:r>
            <a:endParaRPr kumimoji="1" lang="en-US" altLang="ja-JP" sz="2800" b="1" i="1" u="sng" dirty="0">
              <a:effectLst>
                <a:outerShdw blurRad="38100" dist="38100" dir="2700000" algn="tl">
                  <a:srgbClr val="000000">
                    <a:alpha val="43137"/>
                  </a:srgbClr>
                </a:outerShdw>
              </a:effectLst>
            </a:endParaRPr>
          </a:p>
          <a:p>
            <a:r>
              <a:rPr lang="ja-JP" altLang="en-US" sz="2800" dirty="0"/>
              <a:t>・</a:t>
            </a:r>
            <a:r>
              <a:rPr kumimoji="1" lang="ja-JP" altLang="en-US" sz="2800" dirty="0">
                <a:solidFill>
                  <a:srgbClr val="FF00FF"/>
                </a:solidFill>
              </a:rPr>
              <a:t>独自改良版</a:t>
            </a:r>
            <a:r>
              <a:rPr kumimoji="1" lang="en-US" altLang="ja-JP" sz="2800" dirty="0">
                <a:solidFill>
                  <a:srgbClr val="FF00FF"/>
                </a:solidFill>
              </a:rPr>
              <a:t>S-FEM</a:t>
            </a:r>
            <a:r>
              <a:rPr kumimoji="1" lang="ja-JP" altLang="en-US" sz="2800" dirty="0"/>
              <a:t>の定式化</a:t>
            </a:r>
            <a:endParaRPr lang="en-US" altLang="ja-JP" sz="2800" dirty="0"/>
          </a:p>
          <a:p>
            <a:r>
              <a:rPr kumimoji="1" lang="ja-JP" altLang="en-US" sz="2800" dirty="0"/>
              <a:t>・</a:t>
            </a:r>
            <a:r>
              <a:rPr kumimoji="1" lang="ja-JP" altLang="en-US" sz="2800" dirty="0">
                <a:solidFill>
                  <a:srgbClr val="FF0000"/>
                </a:solidFill>
              </a:rPr>
              <a:t>メッシュリゾーニング</a:t>
            </a:r>
            <a:r>
              <a:rPr kumimoji="1" lang="ja-JP" altLang="en-US" sz="2800" dirty="0"/>
              <a:t>解析例</a:t>
            </a:r>
            <a:endParaRPr kumimoji="1" lang="en-US" altLang="ja-JP" sz="2800" dirty="0"/>
          </a:p>
          <a:p>
            <a:r>
              <a:rPr lang="ja-JP" altLang="en-US" sz="2800" dirty="0"/>
              <a:t>・まとめ</a:t>
            </a:r>
            <a:endParaRPr kumimoji="1" lang="ja-JP" altLang="en-US" sz="2800" dirty="0"/>
          </a:p>
        </p:txBody>
      </p:sp>
    </p:spTree>
    <p:extLst>
      <p:ext uri="{BB962C8B-B14F-4D97-AF65-F5344CB8AC3E}">
        <p14:creationId xmlns:p14="http://schemas.microsoft.com/office/powerpoint/2010/main" val="30675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chor="ctr"/>
          <a:lstStyle/>
          <a:p>
            <a:pPr marL="0" indent="0" algn="ctr">
              <a:buNone/>
            </a:pPr>
            <a:r>
              <a:rPr lang="ja-JP" altLang="en-US" sz="4000" dirty="0">
                <a:solidFill>
                  <a:srgbClr val="FF00FF"/>
                </a:solidFill>
              </a:rPr>
              <a:t>独自改良版</a:t>
            </a:r>
            <a:r>
              <a:rPr lang="en-US" altLang="ja-JP" sz="4000" dirty="0">
                <a:solidFill>
                  <a:srgbClr val="FF00FF"/>
                </a:solidFill>
              </a:rPr>
              <a:t>S-FEM</a:t>
            </a:r>
            <a:r>
              <a:rPr lang="ja-JP" altLang="en-US" sz="4000" dirty="0"/>
              <a:t>の定式化</a:t>
            </a:r>
            <a:endParaRPr lang="en-US" altLang="ja-JP" sz="4000" dirty="0"/>
          </a:p>
          <a:p>
            <a:pPr marL="0" indent="0" algn="ctr">
              <a:buNone/>
            </a:pPr>
            <a:endParaRPr lang="ja-JP" altLang="en-US" sz="4000"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7</a:t>
            </a:fld>
            <a:endParaRPr lang="ja-JP" altLang="en-US" dirty="0"/>
          </a:p>
        </p:txBody>
      </p:sp>
    </p:spTree>
    <p:extLst>
      <p:ext uri="{BB962C8B-B14F-4D97-AF65-F5344CB8AC3E}">
        <p14:creationId xmlns:p14="http://schemas.microsoft.com/office/powerpoint/2010/main" val="2544604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200" dirty="0"/>
              <a:t>Smoothed Finite Element Method (S-FEM)</a:t>
            </a:r>
            <a:r>
              <a:rPr lang="ja-JP" altLang="en-US" sz="3200" dirty="0"/>
              <a:t>とは</a:t>
            </a:r>
            <a:r>
              <a:rPr lang="en-US" altLang="ja-JP" sz="3200" dirty="0"/>
              <a:t>?</a:t>
            </a:r>
            <a:endParaRPr kumimoji="1" lang="ja-JP" altLang="en-US" sz="3200" dirty="0"/>
          </a:p>
        </p:txBody>
      </p:sp>
      <p:sp>
        <p:nvSpPr>
          <p:cNvPr id="3" name="コンテンツ プレースホルダー 2"/>
          <p:cNvSpPr>
            <a:spLocks noGrp="1"/>
          </p:cNvSpPr>
          <p:nvPr>
            <p:ph idx="1"/>
          </p:nvPr>
        </p:nvSpPr>
        <p:spPr/>
        <p:txBody>
          <a:bodyPr/>
          <a:lstStyle/>
          <a:p>
            <a:r>
              <a:rPr lang="ja-JP" altLang="en-US" sz="2800" dirty="0"/>
              <a:t>ひずみ平滑化手法</a:t>
            </a:r>
            <a:r>
              <a:rPr lang="en-US" altLang="ja-JP" sz="2400" dirty="0"/>
              <a:t>(strain smoothing)</a:t>
            </a:r>
            <a:r>
              <a:rPr lang="ja-JP" altLang="en-US" sz="2800" dirty="0"/>
              <a:t>の一種で実装が楽</a:t>
            </a:r>
            <a:endParaRPr lang="en-US" altLang="ja-JP" sz="2800" dirty="0"/>
          </a:p>
          <a:p>
            <a:r>
              <a:rPr lang="en-US" altLang="ja-JP" sz="2800" dirty="0"/>
              <a:t>S-FEM</a:t>
            </a:r>
            <a:r>
              <a:rPr lang="ja-JP" altLang="en-US" sz="2800" dirty="0" err="1"/>
              <a:t>には</a:t>
            </a:r>
            <a:r>
              <a:rPr lang="ja-JP" altLang="en-US" sz="2800" dirty="0"/>
              <a:t>幾つかのタイプがある</a:t>
            </a:r>
            <a:r>
              <a:rPr lang="en-US" altLang="ja-JP" sz="2800" dirty="0"/>
              <a:t>.</a:t>
            </a:r>
          </a:p>
          <a:p>
            <a:pPr lvl="1"/>
            <a:r>
              <a:rPr lang="en-US" altLang="ja-JP" sz="2400" dirty="0"/>
              <a:t>Edge-based (</a:t>
            </a:r>
            <a:r>
              <a:rPr lang="en-US" altLang="ja-JP" sz="2400" dirty="0">
                <a:solidFill>
                  <a:srgbClr val="FF0000"/>
                </a:solidFill>
              </a:rPr>
              <a:t>ES-FEM</a:t>
            </a:r>
            <a:r>
              <a:rPr lang="en-US" altLang="ja-JP" sz="2400" dirty="0"/>
              <a:t>) for 2D</a:t>
            </a:r>
          </a:p>
          <a:p>
            <a:pPr lvl="1"/>
            <a:r>
              <a:rPr lang="en-US" altLang="ja-JP" sz="2400" dirty="0"/>
              <a:t>Face-based (</a:t>
            </a:r>
            <a:r>
              <a:rPr lang="en-US" altLang="ja-JP" sz="2400" dirty="0">
                <a:solidFill>
                  <a:srgbClr val="FF0000"/>
                </a:solidFill>
              </a:rPr>
              <a:t>FS-FEM</a:t>
            </a:r>
            <a:r>
              <a:rPr lang="en-US" altLang="ja-JP" sz="2400" dirty="0"/>
              <a:t>) for 3D</a:t>
            </a:r>
          </a:p>
          <a:p>
            <a:pPr lvl="1"/>
            <a:r>
              <a:rPr lang="en-US" altLang="ja-JP" sz="2400" dirty="0"/>
              <a:t>Node-based (</a:t>
            </a:r>
            <a:r>
              <a:rPr lang="en-US" altLang="ja-JP" sz="2400" dirty="0">
                <a:solidFill>
                  <a:srgbClr val="0000CC"/>
                </a:solidFill>
              </a:rPr>
              <a:t>NS-FEM</a:t>
            </a:r>
            <a:r>
              <a:rPr lang="en-US" altLang="ja-JP" sz="2400" dirty="0"/>
              <a:t>) for both 2D and 3D</a:t>
            </a:r>
          </a:p>
          <a:p>
            <a:pPr lvl="1"/>
            <a:r>
              <a:rPr lang="en-US" altLang="ja-JP" sz="2400" dirty="0"/>
              <a:t>Selective edge/node-based (</a:t>
            </a:r>
            <a:r>
              <a:rPr lang="en-US" altLang="ja-JP" sz="2400" dirty="0">
                <a:solidFill>
                  <a:srgbClr val="FF00FF"/>
                </a:solidFill>
              </a:rPr>
              <a:t>ES/NS-FEM</a:t>
            </a:r>
            <a:r>
              <a:rPr lang="en-US" altLang="ja-JP" sz="2400" dirty="0"/>
              <a:t>) for 2D</a:t>
            </a:r>
          </a:p>
          <a:p>
            <a:pPr lvl="1"/>
            <a:r>
              <a:rPr lang="en-US" altLang="ja-JP" sz="2400" dirty="0"/>
              <a:t>Selective face/node-based (</a:t>
            </a:r>
            <a:r>
              <a:rPr lang="en-US" altLang="ja-JP" sz="2400" dirty="0">
                <a:solidFill>
                  <a:srgbClr val="FF00FF"/>
                </a:solidFill>
              </a:rPr>
              <a:t>FS/NS-FEM</a:t>
            </a:r>
            <a:r>
              <a:rPr lang="en-US" altLang="ja-JP" sz="2400" dirty="0"/>
              <a:t>) for 3D</a:t>
            </a:r>
          </a:p>
          <a:p>
            <a:r>
              <a:rPr lang="en-US" altLang="ja-JP" sz="2800" u="sng" dirty="0">
                <a:solidFill>
                  <a:srgbClr val="FF00FF"/>
                </a:solidFill>
              </a:rPr>
              <a:t>Selective S-FEM</a:t>
            </a:r>
            <a:r>
              <a:rPr lang="ja-JP" altLang="en-US" sz="2800" u="sng" dirty="0"/>
              <a:t>は三角形要素および四面体要素でもせん断・体積ロッキングを避けることが出来る</a:t>
            </a:r>
            <a:r>
              <a:rPr lang="ja-JP" altLang="en-US" sz="2800" dirty="0"/>
              <a:t>ため，現行の最善手法と考えられている．</a:t>
            </a:r>
            <a:endParaRPr lang="en-US" altLang="ja-JP" sz="2800" dirty="0"/>
          </a:p>
          <a:p>
            <a:pPr marL="0" indent="0" algn="ctr">
              <a:buNone/>
            </a:pPr>
            <a:r>
              <a:rPr lang="ja-JP" altLang="en-US" sz="2400" dirty="0"/>
              <a:t>簡単のため，三角形要素を用いた</a:t>
            </a:r>
            <a:r>
              <a:rPr lang="en-US" altLang="ja-JP" sz="2400" dirty="0"/>
              <a:t>2D</a:t>
            </a:r>
            <a:r>
              <a:rPr lang="ja-JP" altLang="en-US" sz="2400" dirty="0"/>
              <a:t>解析で使用する</a:t>
            </a:r>
            <a:br>
              <a:rPr lang="en-US" altLang="ja-JP" sz="2400" dirty="0"/>
            </a:br>
            <a:r>
              <a:rPr lang="en-US" altLang="ja-JP" sz="2400" dirty="0">
                <a:solidFill>
                  <a:srgbClr val="FF0000"/>
                </a:solidFill>
              </a:rPr>
              <a:t>ES-FEM</a:t>
            </a:r>
            <a:r>
              <a:rPr lang="en-US" altLang="ja-JP" sz="2400" dirty="0"/>
              <a:t>, </a:t>
            </a:r>
            <a:r>
              <a:rPr lang="en-US" altLang="ja-JP" sz="2400" dirty="0">
                <a:solidFill>
                  <a:srgbClr val="0000CC"/>
                </a:solidFill>
              </a:rPr>
              <a:t>NS-FEM</a:t>
            </a:r>
            <a:r>
              <a:rPr lang="en-US" altLang="ja-JP" sz="2400" dirty="0"/>
              <a:t>, </a:t>
            </a:r>
            <a:r>
              <a:rPr lang="en-US" altLang="ja-JP" sz="2400" dirty="0">
                <a:solidFill>
                  <a:srgbClr val="FF00FF"/>
                </a:solidFill>
              </a:rPr>
              <a:t>selective ES/NS-FEM</a:t>
            </a:r>
            <a:r>
              <a:rPr lang="en-US" altLang="ja-JP" sz="2400" dirty="0"/>
              <a:t>, </a:t>
            </a:r>
            <a:r>
              <a:rPr lang="ja-JP" altLang="en-US" sz="2400" dirty="0"/>
              <a:t>および</a:t>
            </a:r>
            <a:br>
              <a:rPr lang="en-US" altLang="ja-JP" sz="2400" dirty="0"/>
            </a:br>
            <a:r>
              <a:rPr lang="ja-JP" altLang="en-US" sz="2400" dirty="0">
                <a:solidFill>
                  <a:srgbClr val="FF00FF"/>
                </a:solidFill>
                <a:effectLst>
                  <a:outerShdw blurRad="38100" dist="38100" dir="2700000" algn="tl">
                    <a:srgbClr val="000000">
                      <a:alpha val="43137"/>
                    </a:srgbClr>
                  </a:outerShdw>
                </a:effectLst>
              </a:rPr>
              <a:t>独自改良版</a:t>
            </a:r>
            <a:r>
              <a:rPr lang="en-US" altLang="ja-JP" sz="2400" dirty="0">
                <a:solidFill>
                  <a:srgbClr val="FF00FF"/>
                </a:solidFill>
              </a:rPr>
              <a:t>selective ES/NS-FEM</a:t>
            </a:r>
            <a:r>
              <a:rPr lang="ja-JP" altLang="en-US" sz="2400" dirty="0"/>
              <a:t>について順に解説します．</a:t>
            </a:r>
            <a:endParaRPr lang="en-US" altLang="ja-JP" sz="2400"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8</a:t>
            </a:fld>
            <a:endParaRPr lang="ja-JP" altLang="en-US" dirty="0"/>
          </a:p>
        </p:txBody>
      </p:sp>
    </p:spTree>
    <p:extLst>
      <p:ext uri="{BB962C8B-B14F-4D97-AF65-F5344CB8AC3E}">
        <p14:creationId xmlns:p14="http://schemas.microsoft.com/office/powerpoint/2010/main" val="2564090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Edge-based S-FEM (ES-FEM)</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ja-JP" altLang="en-US" sz="2400" dirty="0"/>
                  <a:t>要素</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の計算，</a:t>
                </a:r>
                <a:endParaRPr lang="en-US" altLang="ja-JP" sz="2400" dirty="0"/>
              </a:p>
              <a:p>
                <a:r>
                  <a:rPr lang="ja-JP" altLang="en-US" sz="2400" dirty="0"/>
                  <a:t>要素</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を接する</a:t>
                </a:r>
                <a:r>
                  <a:rPr lang="ja-JP" altLang="en-US" sz="2400" dirty="0">
                    <a:solidFill>
                      <a:srgbClr val="FF0000"/>
                    </a:solidFill>
                  </a:rPr>
                  <a:t>エッジ</a:t>
                </a:r>
                <a:r>
                  <a:rPr lang="ja-JP" altLang="en-US" sz="2400" dirty="0"/>
                  <a:t>に面積比で分配し，</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b="0" i="0" smtClean="0">
                            <a:latin typeface="Cambria Math"/>
                          </a:rPr>
                          <m:t>E</m:t>
                        </m:r>
                        <m:r>
                          <m:rPr>
                            <m:sty m:val="p"/>
                          </m:rPr>
                          <a:rPr lang="en-US" altLang="ja-JP" sz="2400">
                            <a:latin typeface="Cambria Math"/>
                          </a:rPr>
                          <m:t>dge</m:t>
                        </m:r>
                      </m:sup>
                    </m:sSup>
                    <m:r>
                      <a:rPr lang="en-US" altLang="ja-JP" sz="2400" b="0" i="1" smtClean="0">
                        <a:latin typeface="Cambria Math"/>
                      </a:rPr>
                      <m:t>𝐵</m:t>
                    </m:r>
                    <m:r>
                      <a:rPr lang="en-US" altLang="ja-JP" sz="2400" i="1">
                        <a:latin typeface="Cambria Math"/>
                      </a:rPr>
                      <m:t>]</m:t>
                    </m:r>
                  </m:oMath>
                </a14:m>
                <a:r>
                  <a:rPr lang="ja-JP" altLang="en-US" sz="2400" dirty="0"/>
                  <a:t>を作成，</a:t>
                </a:r>
                <a:endParaRPr lang="en-US" altLang="ja-JP" sz="2400" dirty="0"/>
              </a:p>
              <a:p>
                <a:r>
                  <a:rPr lang="en-US" altLang="ja-JP" sz="2400" b="1" i="1" dirty="0"/>
                  <a:t>F, T</a:t>
                </a:r>
                <a:r>
                  <a:rPr lang="en-US" altLang="ja-JP" sz="2400" dirty="0"/>
                  <a:t>, {</a:t>
                </a:r>
                <a:r>
                  <a:rPr lang="en-US" altLang="ja-JP" sz="2400" i="1" dirty="0"/>
                  <a:t>f </a:t>
                </a:r>
                <a:r>
                  <a:rPr lang="en-US" altLang="ja-JP" sz="2400" baseline="30000" dirty="0" err="1"/>
                  <a:t>int</a:t>
                </a:r>
                <a:r>
                  <a:rPr lang="en-US" altLang="ja-JP" sz="2400" dirty="0"/>
                  <a:t>} </a:t>
                </a:r>
                <a:r>
                  <a:rPr lang="ja-JP" altLang="en-US" sz="2400" dirty="0"/>
                  <a:t>等を</a:t>
                </a:r>
                <a:r>
                  <a:rPr lang="ja-JP" altLang="en-US" sz="2400" dirty="0">
                    <a:solidFill>
                      <a:srgbClr val="FF0000"/>
                    </a:solidFill>
                  </a:rPr>
                  <a:t>エッジ</a:t>
                </a:r>
                <a:r>
                  <a:rPr lang="ja-JP" altLang="en-US" sz="2400" dirty="0"/>
                  <a:t>で計算．</a:t>
                </a:r>
                <a:endParaRPr lang="en-US" altLang="ja-JP" sz="2400" dirty="0">
                  <a:solidFill>
                    <a:srgbClr val="0000CC"/>
                  </a:solidFill>
                </a:endParaRPr>
              </a:p>
              <a:p>
                <a:pPr marL="0" indent="0" algn="ctr">
                  <a:buNone/>
                </a:pPr>
                <a:r>
                  <a:rPr lang="ja-JP" altLang="en-US" sz="2400" dirty="0">
                    <a:effectLst>
                      <a:outerShdw blurRad="38100" dist="38100" dir="2700000" algn="tl">
                        <a:srgbClr val="000000">
                          <a:alpha val="43137"/>
                        </a:srgbClr>
                      </a:outerShdw>
                    </a:effectLst>
                  </a:rPr>
                  <a:t>概して高精度</a:t>
                </a:r>
                <a:r>
                  <a:rPr lang="ja-JP" altLang="en-US" sz="2400" dirty="0"/>
                  <a:t>だが，</a:t>
                </a:r>
                <a:r>
                  <a:rPr lang="ja-JP" altLang="en-US" sz="2400" b="1" u="sng" dirty="0"/>
                  <a:t>体積ロッキングを起こす</a:t>
                </a:r>
                <a:r>
                  <a:rPr lang="ja-JP" altLang="en-US" sz="2400" dirty="0"/>
                  <a:t>のが欠点</a:t>
                </a:r>
                <a:endParaRPr kumimoji="1" lang="ja-JP" altLang="en-US"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1">
                <a:blip r:embed="rId3"/>
                <a:stretch>
                  <a:fillRect l="-1975" t="-1901"/>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9</a:t>
            </a:fld>
            <a:endParaRPr lang="ja-JP" altLang="en-US" dirty="0"/>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7887" y="2312876"/>
            <a:ext cx="3362325" cy="4067175"/>
          </a:xfrm>
          <a:prstGeom prst="rect">
            <a:avLst/>
          </a:prstGeom>
        </p:spPr>
      </p:pic>
      <p:sp>
        <p:nvSpPr>
          <p:cNvPr id="6" name="テキスト ボックス 5"/>
          <p:cNvSpPr txBox="1"/>
          <p:nvPr/>
        </p:nvSpPr>
        <p:spPr>
          <a:xfrm>
            <a:off x="143508" y="3637473"/>
            <a:ext cx="2406428" cy="1015663"/>
          </a:xfrm>
          <a:prstGeom prst="rect">
            <a:avLst/>
          </a:prstGeom>
          <a:noFill/>
        </p:spPr>
        <p:txBody>
          <a:bodyPr wrap="none" rtlCol="0">
            <a:spAutoFit/>
          </a:bodyPr>
          <a:lstStyle/>
          <a:p>
            <a:pPr algn="ctr"/>
            <a:r>
              <a:rPr kumimoji="1" lang="ja-JP" altLang="en-US" sz="2000" dirty="0"/>
              <a:t>「エッジ」を「フェイス」</a:t>
            </a:r>
            <a:endParaRPr kumimoji="1" lang="en-US" altLang="ja-JP" sz="2000" dirty="0"/>
          </a:p>
          <a:p>
            <a:pPr algn="ctr"/>
            <a:r>
              <a:rPr kumimoji="1" lang="ja-JP" altLang="en-US" sz="2000" dirty="0"/>
              <a:t>と読み替えれば</a:t>
            </a:r>
            <a:endParaRPr kumimoji="1" lang="en-US" altLang="ja-JP" sz="2000" dirty="0"/>
          </a:p>
          <a:p>
            <a:pPr algn="ctr"/>
            <a:r>
              <a:rPr lang="en-US" altLang="ja-JP" sz="2000" dirty="0">
                <a:solidFill>
                  <a:srgbClr val="FF0000"/>
                </a:solidFill>
              </a:rPr>
              <a:t>FS-FEM</a:t>
            </a:r>
            <a:r>
              <a:rPr lang="en-US" altLang="ja-JP" sz="2000" dirty="0"/>
              <a:t> for 3D</a:t>
            </a:r>
            <a:endParaRPr kumimoji="1" lang="ja-JP" altLang="en-US" sz="2000" dirty="0"/>
          </a:p>
        </p:txBody>
      </p:sp>
    </p:spTree>
    <p:extLst>
      <p:ext uri="{BB962C8B-B14F-4D97-AF65-F5344CB8AC3E}">
        <p14:creationId xmlns:p14="http://schemas.microsoft.com/office/powerpoint/2010/main" val="13276091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1.2"/>
  <p:tag name="ISPRING_ULTRA_SCORM_COURSE_ID" val="41E5174A-12B5-43A0-A75A-7757F55E8171"/>
  <p:tag name="ISPRING_CMI5_LAUNCH_METHOD" val="any window"/>
  <p:tag name="ISPRING_SCORM_ENDPOINT" val="&lt;endpoint&gt;&lt;enable&gt;0&lt;/enable&gt;&lt;lrs&gt;http://&lt;/lrs&gt;&lt;auth&gt;0&lt;/auth&gt;&lt;login&gt;&lt;/login&gt;&lt;password&gt;&lt;/password&gt;&lt;key&gt;&lt;/key&gt;&lt;name&gt;&lt;/name&gt;&lt;email&gt;&lt;/email&gt;&lt;/endpoint&gt;&#10;"/>
  <p:tag name="ISPRING_SCORM_RATE_SLIDES" val="1"/>
  <p:tag name="ISPRINGCLOUDFOLDERID" val="1"/>
  <p:tag name="ISPRINGONLINEFOLDERID" val="1"/>
  <p:tag name="ISPRING_OUTPUT_FOLDER" val="[[&quot;0\uFFFD\u0016\uFFFD{EE42B3B6-3D5D-4190-BC94-BBF25F07017C}&quot;,&quot;Z:\\_yuki\\public_html\\slide&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advancedSettings&quot;:{&quot;enableTextAllocation&quot;:&quot;T_TRUE&quot;,&quot;viewingFromLocalDrive&quot;:&quot;T_TRUE&quot;,&quot;contentScale&quot;:75,&quot;contentScaleMode&quot;:&quot;FIT_TO_WINDOW&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QUIZZES" val="0"/>
  <p:tag name="ISPRING_SCORM_PASSING_SCORE" val="100.000000"/>
  <p:tag name="ISPRING_PRESENTATION_TITLE" val="jsces2013-slide-S-FEM"/>
  <p:tag name="ISPRING_FIRST_PUBLISH" val="1"/>
</p:tagLst>
</file>

<file path=ppt/theme/theme1.xml><?xml version="1.0" encoding="utf-8"?>
<a:theme xmlns:a="http://schemas.openxmlformats.org/drawingml/2006/main" name="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MS PGothic"/>
        <a:ea typeface="MS PGothic"/>
        <a:cs typeface=""/>
      </a:majorFont>
      <a:minorFont>
        <a:latin typeface="MS PGothic"/>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31546</TotalTime>
  <Words>1945</Words>
  <Application>Microsoft Office PowerPoint</Application>
  <PresentationFormat>画面に合わせる (4:3)</PresentationFormat>
  <Paragraphs>336</Paragraphs>
  <Slides>34</Slides>
  <Notes>34</Notes>
  <HiddenSlides>0</HiddenSlides>
  <MMClips>7</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34</vt:i4>
      </vt:variant>
    </vt:vector>
  </HeadingPairs>
  <TitlesOfParts>
    <vt:vector size="40" baseType="lpstr">
      <vt:lpstr>MS PGothic</vt:lpstr>
      <vt:lpstr>Arial</vt:lpstr>
      <vt:lpstr>Calibri</vt:lpstr>
      <vt:lpstr>Cambria Math</vt:lpstr>
      <vt:lpstr>Wingdings</vt:lpstr>
      <vt:lpstr>デザインの設定</vt:lpstr>
      <vt:lpstr>平滑化有限要素法(S-FEM)と 増分形釣合方程式を組み合わせた大変形問題に対する 安定かつ高精度な リゾーニング手法</vt:lpstr>
      <vt:lpstr>研究背景</vt:lpstr>
      <vt:lpstr>メッシュリゾーニングの２大問題</vt:lpstr>
      <vt:lpstr>メッシュリゾーニングの２大問題</vt:lpstr>
      <vt:lpstr>提案するアイデア</vt:lpstr>
      <vt:lpstr>研究目的</vt:lpstr>
      <vt:lpstr>PowerPoint プレゼンテーション</vt:lpstr>
      <vt:lpstr>Smoothed Finite Element Method (S-FEM)とは?</vt:lpstr>
      <vt:lpstr>Edge-based S-FEM (ES-FEM)</vt:lpstr>
      <vt:lpstr>Node-based S-FEM (NS-FEM)</vt:lpstr>
      <vt:lpstr>オリジナル版 Selective ES/NS-FEM</vt:lpstr>
      <vt:lpstr>独自改良版 Selective ES/NS-FEM</vt:lpstr>
      <vt:lpstr>独自改良版 Selective S-FEM の検証</vt:lpstr>
      <vt:lpstr>独自改良版 Selective S-FEM の検証</vt:lpstr>
      <vt:lpstr>独自改良版 Selective S-FEM の検証</vt:lpstr>
      <vt:lpstr>PowerPoint プレゼンテーション</vt:lpstr>
      <vt:lpstr>超弾性体のねじり引張り</vt:lpstr>
      <vt:lpstr>超弾性体のねじり引張り</vt:lpstr>
      <vt:lpstr>超弾性体のねじり引張り</vt:lpstr>
      <vt:lpstr>弾塑性体の繰返し変形</vt:lpstr>
      <vt:lpstr>弾塑性体の繰返し変形</vt:lpstr>
      <vt:lpstr>弾塑性体の繰返し変形</vt:lpstr>
      <vt:lpstr>弾塑性体の繰返し変形</vt:lpstr>
      <vt:lpstr>弾塑性体の繰返し変形</vt:lpstr>
      <vt:lpstr>弾塑性体の繰返し変形</vt:lpstr>
      <vt:lpstr>弾塑性体の繰返し変形</vt:lpstr>
      <vt:lpstr>弾塑性体のネッキング</vt:lpstr>
      <vt:lpstr>弾塑性体のネッキング</vt:lpstr>
      <vt:lpstr>弾塑性体のネッキング</vt:lpstr>
      <vt:lpstr>弾塑性体のネッキング</vt:lpstr>
      <vt:lpstr>弾塑性体のネッキング</vt:lpstr>
      <vt:lpstr>弾塑性体のねじり</vt:lpstr>
      <vt:lpstr>PowerPoint プレゼンテーション</vt:lpstr>
      <vt:lpstr>まとめ＆今後の予定</vt:lpstr>
    </vt:vector>
  </TitlesOfParts>
  <Company>みずほ情報総研</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jsces2013-slide-S-FEM</dc:title>
  <dc:creator/>
  <cp:lastModifiedBy>T20190041572</cp:lastModifiedBy>
  <cp:revision>1421</cp:revision>
  <cp:lastPrinted>2012-03-06T10:21:50Z</cp:lastPrinted>
  <dcterms:created xsi:type="dcterms:W3CDTF">2007-11-22T18:02:40Z</dcterms:created>
  <dcterms:modified xsi:type="dcterms:W3CDTF">2024-04-09T03:58:58Z</dcterms:modified>
</cp:coreProperties>
</file>