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430" r:id="rId2"/>
    <p:sldId id="471" r:id="rId3"/>
    <p:sldId id="495" r:id="rId4"/>
    <p:sldId id="496" r:id="rId5"/>
    <p:sldId id="497" r:id="rId6"/>
    <p:sldId id="498" r:id="rId7"/>
    <p:sldId id="499" r:id="rId8"/>
    <p:sldId id="500" r:id="rId9"/>
    <p:sldId id="501" r:id="rId10"/>
    <p:sldId id="502" r:id="rId11"/>
    <p:sldId id="503" r:id="rId12"/>
    <p:sldId id="505" r:id="rId13"/>
    <p:sldId id="438" r:id="rId14"/>
    <p:sldId id="439" r:id="rId15"/>
    <p:sldId id="440" r:id="rId16"/>
    <p:sldId id="481" r:id="rId17"/>
    <p:sldId id="527" r:id="rId18"/>
    <p:sldId id="524" r:id="rId19"/>
    <p:sldId id="506" r:id="rId20"/>
    <p:sldId id="504" r:id="rId21"/>
    <p:sldId id="507" r:id="rId22"/>
    <p:sldId id="508" r:id="rId23"/>
    <p:sldId id="509" r:id="rId24"/>
    <p:sldId id="510" r:id="rId25"/>
    <p:sldId id="511" r:id="rId26"/>
  </p:sldIdLst>
  <p:sldSz cx="9144000" cy="6858000" type="screen4x3"/>
  <p:notesSz cx="9926638" cy="6797675"/>
  <p:custDataLst>
    <p:tags r:id="rId29"/>
  </p:custDataLst>
  <p:defaultTextStyle>
    <a:defPPr>
      <a:defRPr lang="ja-JP"/>
    </a:defPPr>
    <a:lvl1pPr algn="l" rtl="0" fontAlgn="base">
      <a:spcBef>
        <a:spcPct val="0"/>
      </a:spcBef>
      <a:spcAft>
        <a:spcPct val="0"/>
      </a:spcAft>
      <a:defRPr kumimoji="1" kern="1200">
        <a:solidFill>
          <a:schemeClr val="tx1"/>
        </a:solidFill>
        <a:latin typeface="Arial" charset="0"/>
        <a:ea typeface="MS PGothic" pitchFamily="50" charset="-128"/>
        <a:cs typeface="+mn-cs"/>
      </a:defRPr>
    </a:lvl1pPr>
    <a:lvl2pPr marL="457200" algn="l" rtl="0" fontAlgn="base">
      <a:spcBef>
        <a:spcPct val="0"/>
      </a:spcBef>
      <a:spcAft>
        <a:spcPct val="0"/>
      </a:spcAft>
      <a:defRPr kumimoji="1" kern="1200">
        <a:solidFill>
          <a:schemeClr val="tx1"/>
        </a:solidFill>
        <a:latin typeface="Arial" charset="0"/>
        <a:ea typeface="MS PGothic" pitchFamily="50" charset="-128"/>
        <a:cs typeface="+mn-cs"/>
      </a:defRPr>
    </a:lvl2pPr>
    <a:lvl3pPr marL="914400" algn="l" rtl="0" fontAlgn="base">
      <a:spcBef>
        <a:spcPct val="0"/>
      </a:spcBef>
      <a:spcAft>
        <a:spcPct val="0"/>
      </a:spcAft>
      <a:defRPr kumimoji="1" kern="1200">
        <a:solidFill>
          <a:schemeClr val="tx1"/>
        </a:solidFill>
        <a:latin typeface="Arial" charset="0"/>
        <a:ea typeface="MS PGothic" pitchFamily="50"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50"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50" charset="-128"/>
        <a:cs typeface="+mn-cs"/>
      </a:defRPr>
    </a:lvl5pPr>
    <a:lvl6pPr marL="2286000" algn="l" defTabSz="914400" rtl="0" eaLnBrk="1" latinLnBrk="0" hangingPunct="1">
      <a:defRPr kumimoji="1" kern="1200">
        <a:solidFill>
          <a:schemeClr val="tx1"/>
        </a:solidFill>
        <a:latin typeface="Arial" charset="0"/>
        <a:ea typeface="MS PGothic" pitchFamily="50" charset="-128"/>
        <a:cs typeface="+mn-cs"/>
      </a:defRPr>
    </a:lvl6pPr>
    <a:lvl7pPr marL="2743200" algn="l" defTabSz="914400" rtl="0" eaLnBrk="1" latinLnBrk="0" hangingPunct="1">
      <a:defRPr kumimoji="1" kern="1200">
        <a:solidFill>
          <a:schemeClr val="tx1"/>
        </a:solidFill>
        <a:latin typeface="Arial" charset="0"/>
        <a:ea typeface="MS PGothic" pitchFamily="50" charset="-128"/>
        <a:cs typeface="+mn-cs"/>
      </a:defRPr>
    </a:lvl7pPr>
    <a:lvl8pPr marL="3200400" algn="l" defTabSz="914400" rtl="0" eaLnBrk="1" latinLnBrk="0" hangingPunct="1">
      <a:defRPr kumimoji="1" kern="1200">
        <a:solidFill>
          <a:schemeClr val="tx1"/>
        </a:solidFill>
        <a:latin typeface="Arial" charset="0"/>
        <a:ea typeface="MS PGothic" pitchFamily="50" charset="-128"/>
        <a:cs typeface="+mn-cs"/>
      </a:defRPr>
    </a:lvl8pPr>
    <a:lvl9pPr marL="3657600" algn="l" defTabSz="914400" rtl="0" eaLnBrk="1" latinLnBrk="0" hangingPunct="1">
      <a:defRPr kumimoji="1" kern="1200">
        <a:solidFill>
          <a:schemeClr val="tx1"/>
        </a:solidFill>
        <a:latin typeface="Arial" charset="0"/>
        <a:ea typeface="MS PGothic" pitchFamily="50"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a:srgbClr val="FFE1FF"/>
    <a:srgbClr val="FF0000"/>
    <a:srgbClr val="000000"/>
    <a:srgbClr val="CCECFF"/>
    <a:srgbClr val="CCFFFF"/>
    <a:srgbClr val="FFCCFF"/>
    <a:srgbClr val="FFCDC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2" autoAdjust="0"/>
    <p:restoredTop sz="84353" autoAdjust="0"/>
  </p:normalViewPr>
  <p:slideViewPr>
    <p:cSldViewPr snapToGrid="0">
      <p:cViewPr varScale="1">
        <p:scale>
          <a:sx n="77" d="100"/>
          <a:sy n="77" d="100"/>
        </p:scale>
        <p:origin x="758" y="43"/>
      </p:cViewPr>
      <p:guideLst>
        <p:guide orient="horz" pos="213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1703" cy="339324"/>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3339" y="0"/>
            <a:ext cx="4301702" cy="339324"/>
          </a:xfrm>
          <a:prstGeom prst="rect">
            <a:avLst/>
          </a:prstGeom>
        </p:spPr>
        <p:txBody>
          <a:bodyPr vert="horz" lIns="92034" tIns="46017" rIns="92034" bIns="46017" rtlCol="0"/>
          <a:lstStyle>
            <a:lvl1pPr algn="r">
              <a:defRPr sz="1200"/>
            </a:lvl1pPr>
          </a:lstStyle>
          <a:p>
            <a:fld id="{35C55822-A1EA-4C02-A1F6-1A9DC53703C6}" type="datetimeFigureOut">
              <a:rPr kumimoji="1" lang="ja-JP" altLang="en-US" smtClean="0"/>
              <a:t>2024/4/9</a:t>
            </a:fld>
            <a:endParaRPr kumimoji="1" lang="ja-JP" altLang="en-US"/>
          </a:p>
        </p:txBody>
      </p:sp>
      <p:sp>
        <p:nvSpPr>
          <p:cNvPr id="4" name="フッター プレースホルダー 3"/>
          <p:cNvSpPr>
            <a:spLocks noGrp="1"/>
          </p:cNvSpPr>
          <p:nvPr>
            <p:ph type="ftr" sz="quarter" idx="2"/>
          </p:nvPr>
        </p:nvSpPr>
        <p:spPr>
          <a:xfrm>
            <a:off x="1" y="6456750"/>
            <a:ext cx="4301703" cy="339324"/>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3339" y="6456750"/>
            <a:ext cx="4301702" cy="339324"/>
          </a:xfrm>
          <a:prstGeom prst="rect">
            <a:avLst/>
          </a:prstGeom>
        </p:spPr>
        <p:txBody>
          <a:bodyPr vert="horz" lIns="92034" tIns="46017" rIns="92034" bIns="46017" rtlCol="0" anchor="b"/>
          <a:lstStyle>
            <a:lvl1pPr algn="r">
              <a:defRPr sz="1200"/>
            </a:lvl1pPr>
          </a:lstStyle>
          <a:p>
            <a:fld id="{88D2EC2A-18E3-42AC-9245-2087B259DA9B}" type="slidenum">
              <a:rPr kumimoji="1" lang="ja-JP" altLang="en-US" smtClean="0"/>
              <a:t>‹#›</a:t>
            </a:fld>
            <a:endParaRPr kumimoji="1" lang="ja-JP" altLang="en-US"/>
          </a:p>
        </p:txBody>
      </p:sp>
    </p:spTree>
    <p:extLst>
      <p:ext uri="{BB962C8B-B14F-4D97-AF65-F5344CB8AC3E}">
        <p14:creationId xmlns:p14="http://schemas.microsoft.com/office/powerpoint/2010/main" val="4269721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0686" cy="339939"/>
          </a:xfrm>
          <a:prstGeom prst="rect">
            <a:avLst/>
          </a:prstGeom>
        </p:spPr>
        <p:txBody>
          <a:bodyPr vert="horz" lIns="92034" tIns="46017" rIns="92034" bIns="46017" rtlCol="0"/>
          <a:lstStyle>
            <a:lvl1pPr algn="l">
              <a:defRPr sz="1200" smtClean="0"/>
            </a:lvl1pPr>
          </a:lstStyle>
          <a:p>
            <a:pPr>
              <a:defRPr/>
            </a:pPr>
            <a:endParaRPr lang="ja-JP" altLang="en-US"/>
          </a:p>
        </p:txBody>
      </p:sp>
      <p:sp>
        <p:nvSpPr>
          <p:cNvPr id="3" name="日付プレースホルダ 2"/>
          <p:cNvSpPr>
            <a:spLocks noGrp="1"/>
          </p:cNvSpPr>
          <p:nvPr>
            <p:ph type="dt" idx="1"/>
          </p:nvPr>
        </p:nvSpPr>
        <p:spPr>
          <a:xfrm>
            <a:off x="5623615" y="0"/>
            <a:ext cx="4300686" cy="339939"/>
          </a:xfrm>
          <a:prstGeom prst="rect">
            <a:avLst/>
          </a:prstGeom>
        </p:spPr>
        <p:txBody>
          <a:bodyPr vert="horz" lIns="92034" tIns="46017" rIns="92034" bIns="46017" rtlCol="0"/>
          <a:lstStyle>
            <a:lvl1pPr algn="r">
              <a:defRPr sz="1200" smtClean="0"/>
            </a:lvl1pPr>
          </a:lstStyle>
          <a:p>
            <a:pPr>
              <a:defRPr/>
            </a:pPr>
            <a:fld id="{C3B1C3B4-0EFA-4E9A-BE43-AB531CD70431}" type="datetimeFigureOut">
              <a:rPr lang="ja-JP" altLang="en-US"/>
              <a:pPr>
                <a:defRPr/>
              </a:pPr>
              <a:t>2024/4/9</a:t>
            </a:fld>
            <a:endParaRPr lang="ja-JP" altLang="en-US"/>
          </a:p>
        </p:txBody>
      </p:sp>
      <p:sp>
        <p:nvSpPr>
          <p:cNvPr id="4" name="スライド イメージ プレースホルダ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2034" tIns="46017" rIns="92034" bIns="46017" rtlCol="0" anchor="ctr"/>
          <a:lstStyle/>
          <a:p>
            <a:pPr lvl="0"/>
            <a:endParaRPr lang="ja-JP" altLang="en-US" noProof="0"/>
          </a:p>
        </p:txBody>
      </p:sp>
      <p:sp>
        <p:nvSpPr>
          <p:cNvPr id="5" name="ノート プレースホルダ 4"/>
          <p:cNvSpPr>
            <a:spLocks noGrp="1"/>
          </p:cNvSpPr>
          <p:nvPr>
            <p:ph type="body" sz="quarter" idx="3"/>
          </p:nvPr>
        </p:nvSpPr>
        <p:spPr>
          <a:xfrm>
            <a:off x="993367" y="3228869"/>
            <a:ext cx="7939906" cy="3059446"/>
          </a:xfrm>
          <a:prstGeom prst="rect">
            <a:avLst/>
          </a:prstGeom>
        </p:spPr>
        <p:txBody>
          <a:bodyPr vert="horz" lIns="92034" tIns="46017" rIns="92034" bIns="46017"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6456644"/>
            <a:ext cx="4300686" cy="339938"/>
          </a:xfrm>
          <a:prstGeom prst="rect">
            <a:avLst/>
          </a:prstGeom>
        </p:spPr>
        <p:txBody>
          <a:bodyPr vert="horz" lIns="92034" tIns="46017" rIns="92034" bIns="46017" rtlCol="0" anchor="b"/>
          <a:lstStyle>
            <a:lvl1pPr algn="l">
              <a:defRPr sz="1200" smtClean="0"/>
            </a:lvl1pPr>
          </a:lstStyle>
          <a:p>
            <a:pPr>
              <a:defRPr/>
            </a:pPr>
            <a:endParaRPr lang="ja-JP" altLang="en-US"/>
          </a:p>
        </p:txBody>
      </p:sp>
      <p:sp>
        <p:nvSpPr>
          <p:cNvPr id="7" name="スライド番号プレースホルダ 6"/>
          <p:cNvSpPr>
            <a:spLocks noGrp="1"/>
          </p:cNvSpPr>
          <p:nvPr>
            <p:ph type="sldNum" sz="quarter" idx="5"/>
          </p:nvPr>
        </p:nvSpPr>
        <p:spPr>
          <a:xfrm>
            <a:off x="5623615" y="6456644"/>
            <a:ext cx="4300686" cy="339938"/>
          </a:xfrm>
          <a:prstGeom prst="rect">
            <a:avLst/>
          </a:prstGeom>
        </p:spPr>
        <p:txBody>
          <a:bodyPr vert="horz" lIns="92034" tIns="46017" rIns="92034" bIns="46017" rtlCol="0" anchor="b"/>
          <a:lstStyle>
            <a:lvl1pPr algn="r">
              <a:defRPr sz="1200" smtClean="0"/>
            </a:lvl1pPr>
          </a:lstStyle>
          <a:p>
            <a:pPr>
              <a:defRPr/>
            </a:pPr>
            <a:fld id="{24E7511A-E19B-4650-9FBF-BD8447E14FDF}" type="slidenum">
              <a:rPr lang="ja-JP" altLang="en-US"/>
              <a:pPr>
                <a:defRPr/>
              </a:pPr>
              <a:t>‹#›</a:t>
            </a:fld>
            <a:endParaRPr lang="ja-JP" altLang="en-US"/>
          </a:p>
        </p:txBody>
      </p:sp>
    </p:spTree>
    <p:extLst>
      <p:ext uri="{BB962C8B-B14F-4D97-AF65-F5344CB8AC3E}">
        <p14:creationId xmlns:p14="http://schemas.microsoft.com/office/powerpoint/2010/main" val="13999435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mn-lt"/>
        <a:ea typeface="MS PGothic" pitchFamily="50" charset="-128"/>
        <a:cs typeface="+mn-cs"/>
      </a:defRPr>
    </a:lvl1pPr>
    <a:lvl2pPr marL="457200" algn="l" rtl="0" fontAlgn="base">
      <a:spcBef>
        <a:spcPct val="30000"/>
      </a:spcBef>
      <a:spcAft>
        <a:spcPct val="0"/>
      </a:spcAft>
      <a:defRPr kumimoji="1" sz="1200" kern="1200">
        <a:solidFill>
          <a:schemeClr val="tx1"/>
        </a:solidFill>
        <a:latin typeface="+mn-lt"/>
        <a:ea typeface="MS PGothic" pitchFamily="50" charset="-128"/>
        <a:cs typeface="+mn-cs"/>
      </a:defRPr>
    </a:lvl2pPr>
    <a:lvl3pPr marL="914400" algn="l" rtl="0" fontAlgn="base">
      <a:spcBef>
        <a:spcPct val="30000"/>
      </a:spcBef>
      <a:spcAft>
        <a:spcPct val="0"/>
      </a:spcAft>
      <a:defRPr kumimoji="1" sz="1200" kern="1200">
        <a:solidFill>
          <a:schemeClr val="tx1"/>
        </a:solidFill>
        <a:latin typeface="+mn-lt"/>
        <a:ea typeface="MS PGothic" pitchFamily="50" charset="-128"/>
        <a:cs typeface="+mn-cs"/>
      </a:defRPr>
    </a:lvl3pPr>
    <a:lvl4pPr marL="1371600" algn="l" rtl="0" fontAlgn="base">
      <a:spcBef>
        <a:spcPct val="30000"/>
      </a:spcBef>
      <a:spcAft>
        <a:spcPct val="0"/>
      </a:spcAft>
      <a:defRPr kumimoji="1" sz="1200" kern="1200">
        <a:solidFill>
          <a:schemeClr val="tx1"/>
        </a:solidFill>
        <a:latin typeface="+mn-lt"/>
        <a:ea typeface="MS PGothic" pitchFamily="50" charset="-128"/>
        <a:cs typeface="+mn-cs"/>
      </a:defRPr>
    </a:lvl4pPr>
    <a:lvl5pPr marL="1828800" algn="l" rtl="0" fontAlgn="base">
      <a:spcBef>
        <a:spcPct val="30000"/>
      </a:spcBef>
      <a:spcAft>
        <a:spcPct val="0"/>
      </a:spcAft>
      <a:defRPr kumimoji="1" sz="1200" kern="1200">
        <a:solidFill>
          <a:schemeClr val="tx1"/>
        </a:solidFill>
        <a:latin typeface="+mn-lt"/>
        <a:ea typeface="MS PGothic"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a:t>
            </a:fld>
            <a:endParaRPr lang="ja-JP" altLang="en-US"/>
          </a:p>
        </p:txBody>
      </p:sp>
    </p:spTree>
    <p:extLst>
      <p:ext uri="{BB962C8B-B14F-4D97-AF65-F5344CB8AC3E}">
        <p14:creationId xmlns:p14="http://schemas.microsoft.com/office/powerpoint/2010/main" val="3903211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10</a:t>
            </a:fld>
            <a:endParaRPr kumimoji="1" lang="ja-JP" altLang="en-US"/>
          </a:p>
        </p:txBody>
      </p:sp>
    </p:spTree>
    <p:extLst>
      <p:ext uri="{BB962C8B-B14F-4D97-AF65-F5344CB8AC3E}">
        <p14:creationId xmlns:p14="http://schemas.microsoft.com/office/powerpoint/2010/main" val="2988590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11</a:t>
            </a:fld>
            <a:endParaRPr kumimoji="1" lang="ja-JP" altLang="en-US"/>
          </a:p>
        </p:txBody>
      </p:sp>
    </p:spTree>
    <p:extLst>
      <p:ext uri="{BB962C8B-B14F-4D97-AF65-F5344CB8AC3E}">
        <p14:creationId xmlns:p14="http://schemas.microsoft.com/office/powerpoint/2010/main" val="3139538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12</a:t>
            </a:fld>
            <a:endParaRPr kumimoji="1" lang="ja-JP" altLang="en-US"/>
          </a:p>
        </p:txBody>
      </p:sp>
    </p:spTree>
    <p:extLst>
      <p:ext uri="{BB962C8B-B14F-4D97-AF65-F5344CB8AC3E}">
        <p14:creationId xmlns:p14="http://schemas.microsoft.com/office/powerpoint/2010/main" val="329902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EA02A11-A8D2-4EC3-A33C-F8D51B661793}" type="slidenum">
              <a:rPr kumimoji="1" lang="ja-JP" altLang="en-US" smtClean="0"/>
              <a:pPr/>
              <a:t>13</a:t>
            </a:fld>
            <a:endParaRPr kumimoji="1" lang="ja-JP" altLang="en-US"/>
          </a:p>
        </p:txBody>
      </p:sp>
    </p:spTree>
    <p:extLst>
      <p:ext uri="{BB962C8B-B14F-4D97-AF65-F5344CB8AC3E}">
        <p14:creationId xmlns:p14="http://schemas.microsoft.com/office/powerpoint/2010/main" val="38106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14</a:t>
            </a:fld>
            <a:endParaRPr kumimoji="1" lang="ja-JP" altLang="en-US"/>
          </a:p>
        </p:txBody>
      </p:sp>
    </p:spTree>
    <p:extLst>
      <p:ext uri="{BB962C8B-B14F-4D97-AF65-F5344CB8AC3E}">
        <p14:creationId xmlns:p14="http://schemas.microsoft.com/office/powerpoint/2010/main" val="299105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15</a:t>
            </a:fld>
            <a:endParaRPr lang="ja-JP" altLang="en-US"/>
          </a:p>
        </p:txBody>
      </p:sp>
    </p:spTree>
    <p:extLst>
      <p:ext uri="{BB962C8B-B14F-4D97-AF65-F5344CB8AC3E}">
        <p14:creationId xmlns:p14="http://schemas.microsoft.com/office/powerpoint/2010/main" val="1175034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16</a:t>
            </a:fld>
            <a:endParaRPr lang="ja-JP" altLang="en-US"/>
          </a:p>
        </p:txBody>
      </p:sp>
    </p:spTree>
    <p:extLst>
      <p:ext uri="{BB962C8B-B14F-4D97-AF65-F5344CB8AC3E}">
        <p14:creationId xmlns:p14="http://schemas.microsoft.com/office/powerpoint/2010/main" val="173138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17</a:t>
            </a:fld>
            <a:endParaRPr lang="ja-JP" altLang="en-US"/>
          </a:p>
        </p:txBody>
      </p:sp>
    </p:spTree>
    <p:extLst>
      <p:ext uri="{BB962C8B-B14F-4D97-AF65-F5344CB8AC3E}">
        <p14:creationId xmlns:p14="http://schemas.microsoft.com/office/powerpoint/2010/main" val="411403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18</a:t>
            </a:fld>
            <a:endParaRPr lang="ja-JP" altLang="en-US"/>
          </a:p>
        </p:txBody>
      </p:sp>
    </p:spTree>
    <p:extLst>
      <p:ext uri="{BB962C8B-B14F-4D97-AF65-F5344CB8AC3E}">
        <p14:creationId xmlns:p14="http://schemas.microsoft.com/office/powerpoint/2010/main" val="243455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19</a:t>
            </a:fld>
            <a:endParaRPr lang="ja-JP" altLang="en-US"/>
          </a:p>
        </p:txBody>
      </p:sp>
    </p:spTree>
    <p:extLst>
      <p:ext uri="{BB962C8B-B14F-4D97-AF65-F5344CB8AC3E}">
        <p14:creationId xmlns:p14="http://schemas.microsoft.com/office/powerpoint/2010/main" val="349753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a:t>
            </a:fld>
            <a:endParaRPr lang="ja-JP" altLang="en-US"/>
          </a:p>
        </p:txBody>
      </p:sp>
    </p:spTree>
    <p:extLst>
      <p:ext uri="{BB962C8B-B14F-4D97-AF65-F5344CB8AC3E}">
        <p14:creationId xmlns:p14="http://schemas.microsoft.com/office/powerpoint/2010/main" val="2714997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20</a:t>
            </a:fld>
            <a:endParaRPr kumimoji="1" lang="ja-JP" altLang="en-US"/>
          </a:p>
        </p:txBody>
      </p:sp>
    </p:spTree>
    <p:extLst>
      <p:ext uri="{BB962C8B-B14F-4D97-AF65-F5344CB8AC3E}">
        <p14:creationId xmlns:p14="http://schemas.microsoft.com/office/powerpoint/2010/main" val="244974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21</a:t>
            </a:fld>
            <a:endParaRPr lang="ja-JP" altLang="en-US"/>
          </a:p>
        </p:txBody>
      </p:sp>
    </p:spTree>
    <p:extLst>
      <p:ext uri="{BB962C8B-B14F-4D97-AF65-F5344CB8AC3E}">
        <p14:creationId xmlns:p14="http://schemas.microsoft.com/office/powerpoint/2010/main" val="3626550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22</a:t>
            </a:fld>
            <a:endParaRPr lang="ja-JP" altLang="en-US"/>
          </a:p>
        </p:txBody>
      </p:sp>
    </p:spTree>
    <p:extLst>
      <p:ext uri="{BB962C8B-B14F-4D97-AF65-F5344CB8AC3E}">
        <p14:creationId xmlns:p14="http://schemas.microsoft.com/office/powerpoint/2010/main" val="274922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23</a:t>
            </a:fld>
            <a:endParaRPr lang="ja-JP" altLang="en-US"/>
          </a:p>
        </p:txBody>
      </p:sp>
    </p:spTree>
    <p:extLst>
      <p:ext uri="{BB962C8B-B14F-4D97-AF65-F5344CB8AC3E}">
        <p14:creationId xmlns:p14="http://schemas.microsoft.com/office/powerpoint/2010/main" val="140970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24</a:t>
            </a:fld>
            <a:endParaRPr lang="ja-JP" altLang="en-US"/>
          </a:p>
        </p:txBody>
      </p:sp>
    </p:spTree>
    <p:extLst>
      <p:ext uri="{BB962C8B-B14F-4D97-AF65-F5344CB8AC3E}">
        <p14:creationId xmlns:p14="http://schemas.microsoft.com/office/powerpoint/2010/main" val="2303599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25</a:t>
            </a:fld>
            <a:endParaRPr lang="ja-JP" altLang="en-US"/>
          </a:p>
        </p:txBody>
      </p:sp>
    </p:spTree>
    <p:extLst>
      <p:ext uri="{BB962C8B-B14F-4D97-AF65-F5344CB8AC3E}">
        <p14:creationId xmlns:p14="http://schemas.microsoft.com/office/powerpoint/2010/main" val="94605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3</a:t>
            </a:fld>
            <a:endParaRPr kumimoji="1" lang="ja-JP" altLang="en-US"/>
          </a:p>
        </p:txBody>
      </p:sp>
    </p:spTree>
    <p:extLst>
      <p:ext uri="{BB962C8B-B14F-4D97-AF65-F5344CB8AC3E}">
        <p14:creationId xmlns:p14="http://schemas.microsoft.com/office/powerpoint/2010/main" val="276603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EA02A11-A8D2-4EC3-A33C-F8D51B661793}" type="slidenum">
              <a:rPr kumimoji="1" lang="ja-JP" altLang="en-US" smtClean="0"/>
              <a:pPr/>
              <a:t>4</a:t>
            </a:fld>
            <a:endParaRPr kumimoji="1" lang="ja-JP" altLang="en-US"/>
          </a:p>
        </p:txBody>
      </p:sp>
    </p:spTree>
    <p:extLst>
      <p:ext uri="{BB962C8B-B14F-4D97-AF65-F5344CB8AC3E}">
        <p14:creationId xmlns:p14="http://schemas.microsoft.com/office/powerpoint/2010/main" val="276654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5</a:t>
            </a:fld>
            <a:endParaRPr lang="ja-JP" altLang="en-US"/>
          </a:p>
        </p:txBody>
      </p:sp>
    </p:spTree>
    <p:extLst>
      <p:ext uri="{BB962C8B-B14F-4D97-AF65-F5344CB8AC3E}">
        <p14:creationId xmlns:p14="http://schemas.microsoft.com/office/powerpoint/2010/main" val="299795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6</a:t>
            </a:fld>
            <a:endParaRPr lang="ja-JP" altLang="en-US"/>
          </a:p>
        </p:txBody>
      </p:sp>
    </p:spTree>
    <p:extLst>
      <p:ext uri="{BB962C8B-B14F-4D97-AF65-F5344CB8AC3E}">
        <p14:creationId xmlns:p14="http://schemas.microsoft.com/office/powerpoint/2010/main" val="9190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7</a:t>
            </a:fld>
            <a:endParaRPr lang="ja-JP" altLang="en-US"/>
          </a:p>
        </p:txBody>
      </p:sp>
    </p:spTree>
    <p:extLst>
      <p:ext uri="{BB962C8B-B14F-4D97-AF65-F5344CB8AC3E}">
        <p14:creationId xmlns:p14="http://schemas.microsoft.com/office/powerpoint/2010/main" val="23914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8</a:t>
            </a:fld>
            <a:endParaRPr lang="ja-JP" altLang="en-US"/>
          </a:p>
        </p:txBody>
      </p:sp>
    </p:spTree>
    <p:extLst>
      <p:ext uri="{BB962C8B-B14F-4D97-AF65-F5344CB8AC3E}">
        <p14:creationId xmlns:p14="http://schemas.microsoft.com/office/powerpoint/2010/main" val="2862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9</a:t>
            </a:fld>
            <a:endParaRPr lang="ja-JP" altLang="en-US"/>
          </a:p>
        </p:txBody>
      </p:sp>
    </p:spTree>
    <p:extLst>
      <p:ext uri="{BB962C8B-B14F-4D97-AF65-F5344CB8AC3E}">
        <p14:creationId xmlns:p14="http://schemas.microsoft.com/office/powerpoint/2010/main" val="187730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5"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90303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620712"/>
          </a:xfrm>
        </p:spPr>
        <p:txBody>
          <a:bodyPr>
            <a:normAutofit/>
          </a:bodyPr>
          <a:lstStyle>
            <a:lvl1pPr algn="ctr">
              <a:defRPr sz="4000"/>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4"/>
          <p:cNvSpPr>
            <a:spLocks noGrp="1"/>
          </p:cNvSpPr>
          <p:nvPr>
            <p:ph type="sldNum" sz="quarter" idx="4"/>
          </p:nvPr>
        </p:nvSpPr>
        <p:spPr>
          <a:xfrm>
            <a:off x="4037625" y="6626416"/>
            <a:ext cx="1054894" cy="196968"/>
          </a:xfrm>
          <a:prstGeom prst="rect">
            <a:avLst/>
          </a:prstGeom>
          <a:noFill/>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88954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4" name="スライド番号プレースホルダー 4"/>
          <p:cNvSpPr>
            <a:spLocks noGrp="1"/>
          </p:cNvSpPr>
          <p:nvPr>
            <p:ph type="sldNum" sz="quarter" idx="4"/>
          </p:nvPr>
        </p:nvSpPr>
        <p:spPr>
          <a:xfrm>
            <a:off x="4037625" y="6626416"/>
            <a:ext cx="1054894" cy="196968"/>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altLang="ja-JP" dirty="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3086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6513"/>
            <a:ext cx="9144000" cy="620712"/>
          </a:xfrm>
          <a:prstGeom prst="rect">
            <a:avLst/>
          </a:prstGeom>
          <a:noFill/>
          <a:ln w="9525">
            <a:noFill/>
            <a:miter lim="800000"/>
            <a:headEnd/>
            <a:tailEnd/>
          </a:ln>
          <a:effectLst>
            <a:outerShdw dist="35921" dir="2700000" algn="ctr" rotWithShape="0">
              <a:schemeClr val="accent1"/>
            </a:outerShdw>
          </a:effectLst>
        </p:spPr>
        <p:txBody>
          <a:bodyPr vert="horz" wrap="square" lIns="0" tIns="0" rIns="0" bIns="0" numCol="1" anchor="t" anchorCtr="0" compatLnSpc="1">
            <a:prstTxWarp prst="textNoShape">
              <a:avLst/>
            </a:prstTxWarp>
            <a:normAutofit/>
          </a:bodyPr>
          <a:lstStyle/>
          <a:p>
            <a:pPr lvl="0"/>
            <a:r>
              <a:rPr lang="ja-JP" altLang="en-US" dirty="0"/>
              <a:t>マスタ タイトルの書式設定</a:t>
            </a:r>
          </a:p>
        </p:txBody>
      </p:sp>
      <p:sp>
        <p:nvSpPr>
          <p:cNvPr id="2051" name="Rectangle 3"/>
          <p:cNvSpPr>
            <a:spLocks noGrp="1" noChangeArrowheads="1"/>
          </p:cNvSpPr>
          <p:nvPr>
            <p:ph type="body" idx="1"/>
          </p:nvPr>
        </p:nvSpPr>
        <p:spPr bwMode="auto">
          <a:xfrm>
            <a:off x="250825" y="623887"/>
            <a:ext cx="8641655"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086" name="Rectangle 14"/>
          <p:cNvSpPr>
            <a:spLocks noChangeArrowheads="1"/>
          </p:cNvSpPr>
          <p:nvPr userDrawn="1"/>
        </p:nvSpPr>
        <p:spPr bwMode="auto">
          <a:xfrm flipV="1">
            <a:off x="0" y="574675"/>
            <a:ext cx="9144000" cy="71438"/>
          </a:xfrm>
          <a:prstGeom prst="rect">
            <a:avLst/>
          </a:prstGeom>
          <a:gradFill rotWithShape="0">
            <a:gsLst>
              <a:gs pos="0">
                <a:srgbClr val="FFFFFF"/>
              </a:gs>
              <a:gs pos="100000">
                <a:srgbClr val="404040"/>
              </a:gs>
            </a:gsLst>
            <a:lin ang="13500000" scaled="1"/>
          </a:gradFill>
          <a:ln w="9525">
            <a:noFill/>
            <a:round/>
            <a:headEnd/>
            <a:tailEnd/>
          </a:ln>
        </p:spPr>
        <p:txBody>
          <a:bodyPr rot="10800000" wrap="none" anchor="ctr"/>
          <a:lstStyle/>
          <a:p>
            <a:pPr>
              <a:defRPr/>
            </a:pPr>
            <a:endParaRPr lang="ja-JP" altLang="en-US"/>
          </a:p>
        </p:txBody>
      </p:sp>
      <p:grpSp>
        <p:nvGrpSpPr>
          <p:cNvPr id="6" name="グループ化 5"/>
          <p:cNvGrpSpPr/>
          <p:nvPr userDrawn="1"/>
        </p:nvGrpSpPr>
        <p:grpSpPr>
          <a:xfrm>
            <a:off x="0" y="6397625"/>
            <a:ext cx="9144000" cy="460375"/>
            <a:chOff x="0" y="6397625"/>
            <a:chExt cx="9144000" cy="460375"/>
          </a:xfrm>
        </p:grpSpPr>
        <p:sp>
          <p:nvSpPr>
            <p:cNvPr id="3080" name="Rectangle 8"/>
            <p:cNvSpPr>
              <a:spLocks noChangeArrowheads="1"/>
            </p:cNvSpPr>
            <p:nvPr userDrawn="1"/>
          </p:nvSpPr>
          <p:spPr bwMode="auto">
            <a:xfrm flipV="1">
              <a:off x="0" y="6397625"/>
              <a:ext cx="9144000" cy="460375"/>
            </a:xfrm>
            <a:prstGeom prst="rect">
              <a:avLst/>
            </a:prstGeom>
            <a:solidFill>
              <a:srgbClr val="404040"/>
            </a:solidFill>
            <a:ln w="9525">
              <a:noFill/>
              <a:round/>
              <a:headEnd/>
              <a:tailEnd/>
            </a:ln>
          </p:spPr>
          <p:txBody>
            <a:bodyPr rot="10800000" wrap="none" anchor="ctr"/>
            <a:lstStyle/>
            <a:p>
              <a:pPr>
                <a:defRPr/>
              </a:pPr>
              <a:endParaRPr lang="ja-JP" altLang="en-US"/>
            </a:p>
          </p:txBody>
        </p:sp>
        <p:sp>
          <p:nvSpPr>
            <p:cNvPr id="3081" name="Text Box 9"/>
            <p:cNvSpPr txBox="1">
              <a:spLocks noChangeArrowheads="1"/>
            </p:cNvSpPr>
            <p:nvPr userDrawn="1"/>
          </p:nvSpPr>
          <p:spPr bwMode="auto">
            <a:xfrm>
              <a:off x="3459287" y="6446838"/>
              <a:ext cx="2273058" cy="171714"/>
            </a:xfrm>
            <a:prstGeom prst="rect">
              <a:avLst/>
            </a:prstGeom>
            <a:noFill/>
            <a:ln w="9525">
              <a:noFill/>
              <a:round/>
              <a:headEnd/>
              <a:tailEnd/>
            </a:ln>
            <a:effectLst/>
          </p:spPr>
          <p:txBody>
            <a:bodyPr wrap="none" lIns="0" tIns="0" rIns="0" bIns="0">
              <a:spAutoFit/>
            </a:bodyPr>
            <a:lstStyle/>
            <a:p>
              <a:pPr algn="ctr" defTabSz="45720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ja-JP" altLang="en-US" sz="1200" dirty="0">
                  <a:solidFill>
                    <a:schemeClr val="bg1"/>
                  </a:solidFill>
                </a:rPr>
                <a:t>計算工学講演会　第</a:t>
              </a:r>
              <a:r>
                <a:rPr kumimoji="0" lang="en-US" altLang="ja-JP" sz="1200" dirty="0">
                  <a:solidFill>
                    <a:schemeClr val="bg1"/>
                  </a:solidFill>
                </a:rPr>
                <a:t>18</a:t>
              </a:r>
              <a:r>
                <a:rPr kumimoji="0" lang="ja-JP" altLang="en-US" sz="1200" dirty="0">
                  <a:solidFill>
                    <a:schemeClr val="bg1"/>
                  </a:solidFill>
                </a:rPr>
                <a:t>回講演大会</a:t>
              </a:r>
              <a:endParaRPr kumimoji="0" lang="en-GB" altLang="ja-JP" sz="1200" dirty="0">
                <a:solidFill>
                  <a:schemeClr val="bg1"/>
                </a:solidFill>
              </a:endParaRPr>
            </a:p>
          </p:txBody>
        </p:sp>
        <p:pic>
          <p:nvPicPr>
            <p:cNvPr id="2057" name="Picture 15" descr="ロゴのみ"/>
            <p:cNvPicPr>
              <a:picLocks noChangeArrowheads="1"/>
            </p:cNvPicPr>
            <p:nvPr userDrawn="1"/>
          </p:nvPicPr>
          <p:blipFill>
            <a:blip r:embed="rId5" cstate="print">
              <a:extLst>
                <a:ext uri="{28A0092B-C50C-407E-A947-70E740481C1C}">
                  <a14:useLocalDpi xmlns:a14="http://schemas.microsoft.com/office/drawing/2010/main" val="0"/>
                </a:ext>
              </a:extLst>
            </a:blip>
            <a:srcRect t="20924" b="20924"/>
            <a:stretch>
              <a:fillRect/>
            </a:stretch>
          </p:blipFill>
          <p:spPr bwMode="auto">
            <a:xfrm>
              <a:off x="7200900"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0825"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4"/>
          <p:cNvSpPr>
            <a:spLocks noGrp="1"/>
          </p:cNvSpPr>
          <p:nvPr userDrawn="1">
            <p:ph type="sldNum" sz="quarter" idx="4"/>
          </p:nvPr>
        </p:nvSpPr>
        <p:spPr>
          <a:xfrm>
            <a:off x="4036702" y="6626224"/>
            <a:ext cx="1054894" cy="196968"/>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altLang="ja-JP" dirty="0"/>
              <a:t>P. </a:t>
            </a:r>
            <a:fld id="{F8FDF831-B0A3-4B44-A20D-7581D5587101}"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hf hdr="0" ftr="0" dt="0"/>
  <p:txStyles>
    <p:titleStyle>
      <a:lvl1pPr algn="ctr" rtl="0" eaLnBrk="0" fontAlgn="base" hangingPunct="0">
        <a:spcBef>
          <a:spcPct val="0"/>
        </a:spcBef>
        <a:spcAft>
          <a:spcPct val="0"/>
        </a:spcAft>
        <a:defRPr kumimoji="1" sz="4000" b="1">
          <a:solidFill>
            <a:schemeClr val="accent2"/>
          </a:solidFill>
          <a:latin typeface="Arial" charset="0"/>
          <a:ea typeface="+mj-ea"/>
          <a:cs typeface="+mj-cs"/>
        </a:defRPr>
      </a:lvl1pPr>
      <a:lvl2pPr algn="l" rtl="0" eaLnBrk="0" fontAlgn="base" hangingPunct="0">
        <a:spcBef>
          <a:spcPct val="0"/>
        </a:spcBef>
        <a:spcAft>
          <a:spcPct val="0"/>
        </a:spcAft>
        <a:defRPr kumimoji="1" sz="3600" b="1">
          <a:solidFill>
            <a:schemeClr val="accent2"/>
          </a:solidFill>
          <a:latin typeface="Arial" charset="0"/>
          <a:ea typeface="MS PGothic" pitchFamily="50" charset="-128"/>
        </a:defRPr>
      </a:lvl2pPr>
      <a:lvl3pPr algn="l" rtl="0" eaLnBrk="0" fontAlgn="base" hangingPunct="0">
        <a:spcBef>
          <a:spcPct val="0"/>
        </a:spcBef>
        <a:spcAft>
          <a:spcPct val="0"/>
        </a:spcAft>
        <a:defRPr kumimoji="1" sz="3600" b="1">
          <a:solidFill>
            <a:schemeClr val="accent2"/>
          </a:solidFill>
          <a:latin typeface="Arial" charset="0"/>
          <a:ea typeface="MS PGothic" pitchFamily="50" charset="-128"/>
        </a:defRPr>
      </a:lvl3pPr>
      <a:lvl4pPr algn="l" rtl="0" eaLnBrk="0" fontAlgn="base" hangingPunct="0">
        <a:spcBef>
          <a:spcPct val="0"/>
        </a:spcBef>
        <a:spcAft>
          <a:spcPct val="0"/>
        </a:spcAft>
        <a:defRPr kumimoji="1" sz="3600" b="1">
          <a:solidFill>
            <a:schemeClr val="accent2"/>
          </a:solidFill>
          <a:latin typeface="Arial" charset="0"/>
          <a:ea typeface="MS PGothic" pitchFamily="50" charset="-128"/>
        </a:defRPr>
      </a:lvl4pPr>
      <a:lvl5pPr algn="l" rtl="0" eaLnBrk="0" fontAlgn="base" hangingPunct="0">
        <a:spcBef>
          <a:spcPct val="0"/>
        </a:spcBef>
        <a:spcAft>
          <a:spcPct val="0"/>
        </a:spcAft>
        <a:defRPr kumimoji="1" sz="3600" b="1">
          <a:solidFill>
            <a:schemeClr val="accent2"/>
          </a:solidFill>
          <a:latin typeface="Arial" charset="0"/>
          <a:ea typeface="MS PGothic" pitchFamily="50" charset="-128"/>
        </a:defRPr>
      </a:lvl5pPr>
      <a:lvl6pPr marL="457200" algn="l" rtl="0" fontAlgn="base">
        <a:spcBef>
          <a:spcPct val="0"/>
        </a:spcBef>
        <a:spcAft>
          <a:spcPct val="0"/>
        </a:spcAft>
        <a:defRPr kumimoji="1" sz="3600" b="1">
          <a:solidFill>
            <a:schemeClr val="accent2"/>
          </a:solidFill>
          <a:latin typeface="MS PGothic" pitchFamily="50" charset="-128"/>
          <a:ea typeface="MS PGothic" pitchFamily="50" charset="-128"/>
        </a:defRPr>
      </a:lvl6pPr>
      <a:lvl7pPr marL="914400" algn="l" rtl="0" fontAlgn="base">
        <a:spcBef>
          <a:spcPct val="0"/>
        </a:spcBef>
        <a:spcAft>
          <a:spcPct val="0"/>
        </a:spcAft>
        <a:defRPr kumimoji="1" sz="3600" b="1">
          <a:solidFill>
            <a:schemeClr val="accent2"/>
          </a:solidFill>
          <a:latin typeface="MS PGothic" pitchFamily="50" charset="-128"/>
          <a:ea typeface="MS PGothic" pitchFamily="50" charset="-128"/>
        </a:defRPr>
      </a:lvl7pPr>
      <a:lvl8pPr marL="1371600" algn="l" rtl="0" fontAlgn="base">
        <a:spcBef>
          <a:spcPct val="0"/>
        </a:spcBef>
        <a:spcAft>
          <a:spcPct val="0"/>
        </a:spcAft>
        <a:defRPr kumimoji="1" sz="3600" b="1">
          <a:solidFill>
            <a:schemeClr val="accent2"/>
          </a:solidFill>
          <a:latin typeface="MS PGothic" pitchFamily="50" charset="-128"/>
          <a:ea typeface="MS PGothic" pitchFamily="50" charset="-128"/>
        </a:defRPr>
      </a:lvl8pPr>
      <a:lvl9pPr marL="1828800" algn="l" rtl="0" fontAlgn="base">
        <a:spcBef>
          <a:spcPct val="0"/>
        </a:spcBef>
        <a:spcAft>
          <a:spcPct val="0"/>
        </a:spcAft>
        <a:defRPr kumimoji="1" sz="3600" b="1">
          <a:solidFill>
            <a:schemeClr val="accent2"/>
          </a:solidFill>
          <a:latin typeface="MS PGothic" pitchFamily="50" charset="-128"/>
          <a:ea typeface="MS PGothic" pitchFamily="50" charset="-128"/>
        </a:defRPr>
      </a:lvl9pPr>
    </p:titleStyle>
    <p:bodyStyle>
      <a:lvl1pPr marL="342900" indent="-342900" algn="l" rtl="0" eaLnBrk="0" fontAlgn="base" hangingPunct="0">
        <a:spcBef>
          <a:spcPct val="20000"/>
        </a:spcBef>
        <a:spcAft>
          <a:spcPct val="0"/>
        </a:spcAft>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Arial" charset="0"/>
          <a:ea typeface="+mn-ea"/>
        </a:defRPr>
      </a:lvl2pPr>
      <a:lvl3pPr marL="1143000" indent="-228600" algn="l" rtl="0" eaLnBrk="0" fontAlgn="base" hangingPunct="0">
        <a:spcBef>
          <a:spcPct val="20000"/>
        </a:spcBef>
        <a:spcAft>
          <a:spcPct val="0"/>
        </a:spcAft>
        <a:buSzPct val="80000"/>
        <a:buFont typeface="Wingdings" pitchFamily="2" charset="2"/>
        <a:buChar char="u"/>
        <a:defRPr kumimoji="1" sz="2400">
          <a:solidFill>
            <a:schemeClr val="tx1"/>
          </a:solidFill>
          <a:latin typeface="Arial" charset="0"/>
          <a:ea typeface="+mn-ea"/>
        </a:defRPr>
      </a:lvl3pPr>
      <a:lvl4pPr marL="1600200" indent="-228600" algn="l" rtl="0" eaLnBrk="0" fontAlgn="base" hangingPunct="0">
        <a:spcBef>
          <a:spcPct val="20000"/>
        </a:spcBef>
        <a:spcAft>
          <a:spcPct val="0"/>
        </a:spcAft>
        <a:buFont typeface="Wingdings" pitchFamily="2" charset="2"/>
        <a:buChar char="p"/>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4"/><Relationship Id="rId7" Type="http://schemas.openxmlformats.org/officeDocument/2006/relationships/image" Target="../media/image3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video" Target="../media/media2.mp4"/><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dirty="0"/>
              <a:t>錆の堆積による</a:t>
            </a:r>
            <a:br>
              <a:rPr lang="en-US" altLang="ja-JP" dirty="0"/>
            </a:br>
            <a:r>
              <a:rPr lang="ja-JP" altLang="en-US" dirty="0"/>
              <a:t>局部腐食進展の数値解析</a:t>
            </a:r>
            <a:endParaRPr lang="ja-JP" altLang="en-US" sz="4000" dirty="0"/>
          </a:p>
        </p:txBody>
      </p:sp>
      <p:sp>
        <p:nvSpPr>
          <p:cNvPr id="3" name="サブタイトル 2"/>
          <p:cNvSpPr>
            <a:spLocks noGrp="1"/>
          </p:cNvSpPr>
          <p:nvPr>
            <p:ph type="subTitle" idx="1"/>
          </p:nvPr>
        </p:nvSpPr>
        <p:spPr>
          <a:xfrm>
            <a:off x="0" y="3886200"/>
            <a:ext cx="9144000" cy="1752600"/>
          </a:xfrm>
        </p:spPr>
        <p:txBody>
          <a:bodyPr>
            <a:normAutofit/>
          </a:bodyPr>
          <a:lstStyle/>
          <a:p>
            <a:r>
              <a:rPr lang="ja-JP" altLang="en-US" b="1" u="sng" dirty="0">
                <a:latin typeface="ＭＳ Ｐゴシック" pitchFamily="50" charset="-128"/>
                <a:ea typeface="ＭＳ Ｐゴシック" pitchFamily="50" charset="-128"/>
              </a:rPr>
              <a:t>落合 穣司</a:t>
            </a:r>
            <a:r>
              <a:rPr lang="ja-JP" altLang="en-US" dirty="0">
                <a:latin typeface="ＭＳ Ｐゴシック" pitchFamily="50" charset="-128"/>
                <a:ea typeface="ＭＳ Ｐゴシック" pitchFamily="50" charset="-128"/>
              </a:rPr>
              <a:t>，大西 有希， 天谷 賢治， 滝安 純平</a:t>
            </a:r>
            <a:endParaRPr lang="en-US" altLang="ja-JP" dirty="0">
              <a:latin typeface="ＭＳ Ｐゴシック" pitchFamily="50" charset="-128"/>
              <a:ea typeface="ＭＳ Ｐゴシック" pitchFamily="50" charset="-128"/>
            </a:endParaRPr>
          </a:p>
          <a:p>
            <a:r>
              <a:rPr lang="ja-JP" altLang="en-US" dirty="0">
                <a:latin typeface="ＭＳ Ｐゴシック" pitchFamily="50" charset="-128"/>
                <a:ea typeface="ＭＳ Ｐゴシック" pitchFamily="50" charset="-128"/>
              </a:rPr>
              <a:t>東京工業大学</a:t>
            </a:r>
            <a:endParaRPr lang="en-US" altLang="ja-JP" dirty="0">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4"/>
          </p:nvPr>
        </p:nvSpPr>
        <p:spPr/>
        <p:txBody>
          <a:bodyPr/>
          <a:lstStyle/>
          <a:p>
            <a:r>
              <a:rPr lang="en-US" altLang="ja-JP" dirty="0"/>
              <a:t>P. </a:t>
            </a:r>
            <a:fld id="{F8FDF831-B0A3-4B44-A20D-7581D5587101}" type="slidenum">
              <a:rPr lang="ja-JP" altLang="en-US" smtClean="0"/>
              <a:pPr/>
              <a:t>1</a:t>
            </a:fld>
            <a:endParaRPr lang="ja-JP" altLang="en-US" dirty="0"/>
          </a:p>
        </p:txBody>
      </p:sp>
    </p:spTree>
    <p:extLst>
      <p:ext uri="{BB962C8B-B14F-4D97-AF65-F5344CB8AC3E}">
        <p14:creationId xmlns:p14="http://schemas.microsoft.com/office/powerpoint/2010/main" val="878108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611560" y="1702533"/>
            <a:ext cx="2380780" cy="369332"/>
          </a:xfrm>
          <a:prstGeom prst="rect">
            <a:avLst/>
          </a:prstGeom>
          <a:noFill/>
        </p:spPr>
        <p:txBody>
          <a:bodyPr wrap="none" rtlCol="0">
            <a:spAutoFit/>
          </a:bodyPr>
          <a:lstStyle/>
          <a:p>
            <a:r>
              <a:rPr lang="ja-JP" altLang="en-US" u="sng" dirty="0"/>
              <a:t>電場のポアソン方程式</a:t>
            </a:r>
            <a:endParaRPr kumimoji="1" lang="ja-JP" altLang="en-US" u="sng" dirty="0"/>
          </a:p>
        </p:txBody>
      </p:sp>
      <p:sp>
        <p:nvSpPr>
          <p:cNvPr id="25" name="テキスト ボックス 24"/>
          <p:cNvSpPr txBox="1"/>
          <p:nvPr/>
        </p:nvSpPr>
        <p:spPr>
          <a:xfrm>
            <a:off x="611560" y="3789040"/>
            <a:ext cx="2031325" cy="369332"/>
          </a:xfrm>
          <a:prstGeom prst="rect">
            <a:avLst/>
          </a:prstGeom>
          <a:noFill/>
        </p:spPr>
        <p:txBody>
          <a:bodyPr wrap="none" rtlCol="0">
            <a:spAutoFit/>
          </a:bodyPr>
          <a:lstStyle/>
          <a:p>
            <a:r>
              <a:rPr lang="ja-JP" altLang="en-US" u="sng" dirty="0"/>
              <a:t>物質移動の方程式</a:t>
            </a:r>
            <a:endParaRPr kumimoji="1" lang="ja-JP" altLang="en-US" u="sng" dirty="0"/>
          </a:p>
        </p:txBody>
      </p:sp>
      <p:sp>
        <p:nvSpPr>
          <p:cNvPr id="7" name="タイトル 6"/>
          <p:cNvSpPr>
            <a:spLocks noGrp="1"/>
          </p:cNvSpPr>
          <p:nvPr>
            <p:ph type="title"/>
          </p:nvPr>
        </p:nvSpPr>
        <p:spPr/>
        <p:txBody>
          <a:bodyPr>
            <a:normAutofit/>
          </a:bodyPr>
          <a:lstStyle/>
          <a:p>
            <a:r>
              <a:rPr lang="ja-JP" altLang="en-US" dirty="0"/>
              <a:t>局部腐食における支配方程式</a:t>
            </a:r>
            <a:endParaRPr kumimoji="1" lang="ja-JP" altLang="en-US" sz="2200" dirty="0"/>
          </a:p>
        </p:txBody>
      </p:sp>
      <p:pic>
        <p:nvPicPr>
          <p:cNvPr id="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094" r="53649" b="45412"/>
          <a:stretch/>
        </p:blipFill>
        <p:spPr bwMode="auto">
          <a:xfrm>
            <a:off x="899592" y="2071865"/>
            <a:ext cx="2948450" cy="12851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2996622" y="5085184"/>
            <a:ext cx="5031762" cy="489990"/>
            <a:chOff x="3284654" y="4563836"/>
            <a:chExt cx="5031762" cy="489990"/>
          </a:xfrm>
        </p:grpSpPr>
        <p:sp>
          <p:nvSpPr>
            <p:cNvPr id="8" name="左大かっこ 7"/>
            <p:cNvSpPr/>
            <p:nvPr/>
          </p:nvSpPr>
          <p:spPr>
            <a:xfrm rot="16200000">
              <a:off x="4243717" y="3604773"/>
              <a:ext cx="89300" cy="2007426"/>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左大かっこ 29"/>
            <p:cNvSpPr/>
            <p:nvPr/>
          </p:nvSpPr>
          <p:spPr>
            <a:xfrm rot="16200000">
              <a:off x="6192332" y="3951616"/>
              <a:ext cx="89300" cy="131374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左大かっこ 30"/>
            <p:cNvSpPr/>
            <p:nvPr/>
          </p:nvSpPr>
          <p:spPr>
            <a:xfrm rot="16200000">
              <a:off x="7755517" y="4192121"/>
              <a:ext cx="89300" cy="83273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3716702" y="4684494"/>
              <a:ext cx="1107996" cy="369332"/>
            </a:xfrm>
            <a:prstGeom prst="rect">
              <a:avLst/>
            </a:prstGeom>
            <a:noFill/>
          </p:spPr>
          <p:txBody>
            <a:bodyPr wrap="none" rtlCol="0">
              <a:spAutoFit/>
            </a:bodyPr>
            <a:lstStyle/>
            <a:p>
              <a:r>
                <a:rPr kumimoji="1" lang="ja-JP" altLang="en-US" dirty="0"/>
                <a:t>電気泳動</a:t>
              </a:r>
            </a:p>
          </p:txBody>
        </p:sp>
        <p:sp>
          <p:nvSpPr>
            <p:cNvPr id="32" name="テキスト ボックス 31"/>
            <p:cNvSpPr txBox="1"/>
            <p:nvPr/>
          </p:nvSpPr>
          <p:spPr>
            <a:xfrm>
              <a:off x="5885740" y="4684494"/>
              <a:ext cx="646331" cy="369332"/>
            </a:xfrm>
            <a:prstGeom prst="rect">
              <a:avLst/>
            </a:prstGeom>
            <a:noFill/>
          </p:spPr>
          <p:txBody>
            <a:bodyPr wrap="none" rtlCol="0">
              <a:spAutoFit/>
            </a:bodyPr>
            <a:lstStyle/>
            <a:p>
              <a:r>
                <a:rPr kumimoji="1" lang="ja-JP" altLang="en-US" dirty="0"/>
                <a:t>拡散</a:t>
              </a:r>
            </a:p>
          </p:txBody>
        </p:sp>
        <p:sp>
          <p:nvSpPr>
            <p:cNvPr id="33" name="テキスト ボックス 32"/>
            <p:cNvSpPr txBox="1"/>
            <p:nvPr/>
          </p:nvSpPr>
          <p:spPr>
            <a:xfrm>
              <a:off x="7208420" y="4684494"/>
              <a:ext cx="1107996" cy="369332"/>
            </a:xfrm>
            <a:prstGeom prst="rect">
              <a:avLst/>
            </a:prstGeom>
            <a:noFill/>
          </p:spPr>
          <p:txBody>
            <a:bodyPr wrap="none" rtlCol="0">
              <a:spAutoFit/>
            </a:bodyPr>
            <a:lstStyle/>
            <a:p>
              <a:r>
                <a:rPr kumimoji="1" lang="ja-JP" altLang="en-US" dirty="0"/>
                <a:t>化学反応</a:t>
              </a:r>
            </a:p>
          </p:txBody>
        </p:sp>
      </p:grpSp>
      <p:graphicFrame>
        <p:nvGraphicFramePr>
          <p:cNvPr id="11" name="表 10"/>
          <p:cNvGraphicFramePr>
            <a:graphicFrameLocks noGrp="1"/>
          </p:cNvGraphicFramePr>
          <p:nvPr/>
        </p:nvGraphicFramePr>
        <p:xfrm>
          <a:off x="4705274" y="1370072"/>
          <a:ext cx="3611142" cy="2346960"/>
        </p:xfrm>
        <a:graphic>
          <a:graphicData uri="http://schemas.openxmlformats.org/drawingml/2006/table">
            <a:tbl>
              <a:tblPr firstRow="1" bandRow="1">
                <a:tableStyleId>{5940675A-B579-460E-94D1-54222C63F5DA}</a:tableStyleId>
              </a:tblPr>
              <a:tblGrid>
                <a:gridCol w="745156">
                  <a:extLst>
                    <a:ext uri="{9D8B030D-6E8A-4147-A177-3AD203B41FA5}">
                      <a16:colId xmlns:a16="http://schemas.microsoft.com/office/drawing/2014/main" val="20000"/>
                    </a:ext>
                  </a:extLst>
                </a:gridCol>
                <a:gridCol w="2865986">
                  <a:extLst>
                    <a:ext uri="{9D8B030D-6E8A-4147-A177-3AD203B41FA5}">
                      <a16:colId xmlns:a16="http://schemas.microsoft.com/office/drawing/2014/main" val="20001"/>
                    </a:ext>
                  </a:extLst>
                </a:gridCol>
              </a:tblGrid>
              <a:tr h="212782">
                <a:tc>
                  <a:txBody>
                    <a:bodyPr/>
                    <a:lstStyle/>
                    <a:p>
                      <a:r>
                        <a:rPr kumimoji="1" lang="en-US" altLang="ja-JP" sz="1600" dirty="0"/>
                        <a:t>Φ</a:t>
                      </a:r>
                      <a:endParaRPr kumimoji="1" lang="ja-JP" altLang="en-US" sz="1600" dirty="0"/>
                    </a:p>
                  </a:txBody>
                  <a:tcPr/>
                </a:tc>
                <a:tc>
                  <a:txBody>
                    <a:bodyPr/>
                    <a:lstStyle/>
                    <a:p>
                      <a:r>
                        <a:rPr kumimoji="1" lang="ja-JP" altLang="en-US" sz="1600" dirty="0"/>
                        <a:t>電位 </a:t>
                      </a:r>
                      <a:r>
                        <a:rPr kumimoji="1" lang="en-US" altLang="ja-JP" sz="1600" dirty="0"/>
                        <a:t>[V]</a:t>
                      </a:r>
                    </a:p>
                  </a:txBody>
                  <a:tcPr/>
                </a:tc>
                <a:extLst>
                  <a:ext uri="{0D108BD9-81ED-4DB2-BD59-A6C34878D82A}">
                    <a16:rowId xmlns:a16="http://schemas.microsoft.com/office/drawing/2014/main" val="10000"/>
                  </a:ext>
                </a:extLst>
              </a:tr>
              <a:tr h="212782">
                <a:tc>
                  <a:txBody>
                    <a:bodyPr/>
                    <a:lstStyle/>
                    <a:p>
                      <a:r>
                        <a:rPr kumimoji="1" lang="en-US" altLang="ja-JP" sz="1600" i="1" dirty="0"/>
                        <a:t>F</a:t>
                      </a:r>
                      <a:endParaRPr kumimoji="1" lang="ja-JP" altLang="en-US" sz="1600" i="1" dirty="0"/>
                    </a:p>
                  </a:txBody>
                  <a:tcPr/>
                </a:tc>
                <a:tc>
                  <a:txBody>
                    <a:bodyPr/>
                    <a:lstStyle/>
                    <a:p>
                      <a:r>
                        <a:rPr kumimoji="1" lang="ja-JP" altLang="en-US" sz="1600" dirty="0"/>
                        <a:t>ファラデー定数</a:t>
                      </a:r>
                      <a:r>
                        <a:rPr kumimoji="1" lang="en-US" altLang="ja-JP" sz="1600" dirty="0"/>
                        <a:t>[F m</a:t>
                      </a:r>
                      <a:r>
                        <a:rPr kumimoji="1" lang="en-US" altLang="ja-JP" sz="1600" baseline="30000" dirty="0"/>
                        <a:t>-1</a:t>
                      </a:r>
                      <a:r>
                        <a:rPr kumimoji="1" lang="en-US" altLang="ja-JP" sz="1600" dirty="0"/>
                        <a:t>]</a:t>
                      </a:r>
                      <a:endParaRPr kumimoji="1" lang="ja-JP" altLang="en-US" sz="1600" dirty="0"/>
                    </a:p>
                  </a:txBody>
                  <a:tcPr/>
                </a:tc>
                <a:extLst>
                  <a:ext uri="{0D108BD9-81ED-4DB2-BD59-A6C34878D82A}">
                    <a16:rowId xmlns:a16="http://schemas.microsoft.com/office/drawing/2014/main" val="10001"/>
                  </a:ext>
                </a:extLst>
              </a:tr>
              <a:tr h="212782">
                <a:tc>
                  <a:txBody>
                    <a:bodyPr/>
                    <a:lstStyle/>
                    <a:p>
                      <a:r>
                        <a:rPr kumimoji="1" lang="el-GR" altLang="ja-JP" sz="1600" i="1" dirty="0"/>
                        <a:t>ε</a:t>
                      </a:r>
                      <a:endParaRPr kumimoji="1" lang="ja-JP" altLang="en-US" sz="1600" i="1" dirty="0"/>
                    </a:p>
                  </a:txBody>
                  <a:tcPr/>
                </a:tc>
                <a:tc>
                  <a:txBody>
                    <a:bodyPr/>
                    <a:lstStyle/>
                    <a:p>
                      <a:r>
                        <a:rPr kumimoji="1" lang="ja-JP" altLang="en-US" sz="1600" dirty="0"/>
                        <a:t>溶液の誘電率 </a:t>
                      </a:r>
                      <a:r>
                        <a:rPr kumimoji="1" lang="en-US" altLang="ja-JP" sz="1600" dirty="0"/>
                        <a:t>[(</a:t>
                      </a:r>
                      <a:r>
                        <a:rPr kumimoji="1" lang="en-US" altLang="ja-JP" sz="1600" dirty="0" err="1"/>
                        <a:t>Ωm</a:t>
                      </a:r>
                      <a:r>
                        <a:rPr kumimoji="1" lang="en-US" altLang="ja-JP" sz="1600" dirty="0"/>
                        <a:t>)</a:t>
                      </a:r>
                      <a:r>
                        <a:rPr kumimoji="1" lang="en-US" altLang="ja-JP" sz="1600" baseline="30000" dirty="0"/>
                        <a:t>-1</a:t>
                      </a:r>
                      <a:r>
                        <a:rPr kumimoji="1" lang="en-US" altLang="ja-JP" sz="1600" dirty="0"/>
                        <a:t>]</a:t>
                      </a:r>
                      <a:endParaRPr kumimoji="1" lang="ja-JP" altLang="en-US" sz="1600" dirty="0"/>
                    </a:p>
                  </a:txBody>
                  <a:tcPr/>
                </a:tc>
                <a:extLst>
                  <a:ext uri="{0D108BD9-81ED-4DB2-BD59-A6C34878D82A}">
                    <a16:rowId xmlns:a16="http://schemas.microsoft.com/office/drawing/2014/main" val="10002"/>
                  </a:ext>
                </a:extLst>
              </a:tr>
              <a:tr h="212782">
                <a:tc>
                  <a:txBody>
                    <a:bodyPr/>
                    <a:lstStyle/>
                    <a:p>
                      <a:r>
                        <a:rPr kumimoji="1" lang="en-US" altLang="ja-JP" sz="1600" i="1" dirty="0" err="1"/>
                        <a:t>z</a:t>
                      </a:r>
                      <a:r>
                        <a:rPr kumimoji="1" lang="en-US" altLang="ja-JP" sz="1600" i="1" baseline="-25000" dirty="0" err="1"/>
                        <a:t>i</a:t>
                      </a:r>
                      <a:endParaRPr kumimoji="1" lang="ja-JP" altLang="en-US" sz="1600" i="1" baseline="-25000" dirty="0"/>
                    </a:p>
                  </a:txBody>
                  <a:tcPr/>
                </a:tc>
                <a:tc>
                  <a:txBody>
                    <a:bodyPr/>
                    <a:lstStyle/>
                    <a:p>
                      <a:r>
                        <a:rPr kumimoji="1" lang="ja-JP" altLang="en-US" sz="1600" dirty="0"/>
                        <a:t>イオンの価数</a:t>
                      </a:r>
                    </a:p>
                  </a:txBody>
                  <a:tcPr/>
                </a:tc>
                <a:extLst>
                  <a:ext uri="{0D108BD9-81ED-4DB2-BD59-A6C34878D82A}">
                    <a16:rowId xmlns:a16="http://schemas.microsoft.com/office/drawing/2014/main" val="10003"/>
                  </a:ext>
                </a:extLst>
              </a:tr>
              <a:tr h="212782">
                <a:tc>
                  <a:txBody>
                    <a:bodyPr/>
                    <a:lstStyle/>
                    <a:p>
                      <a:r>
                        <a:rPr kumimoji="1" lang="en-US" altLang="ja-JP" sz="1600" i="1" dirty="0" err="1"/>
                        <a:t>C</a:t>
                      </a:r>
                      <a:r>
                        <a:rPr kumimoji="1" lang="en-US" altLang="ja-JP" sz="1600" i="1" baseline="-25000" dirty="0" err="1"/>
                        <a:t>i</a:t>
                      </a:r>
                      <a:endParaRPr kumimoji="1" lang="ja-JP" altLang="en-US" sz="1600" i="1" baseline="-25000" dirty="0"/>
                    </a:p>
                  </a:txBody>
                  <a:tcPr/>
                </a:tc>
                <a:tc>
                  <a:txBody>
                    <a:bodyPr/>
                    <a:lstStyle/>
                    <a:p>
                      <a:r>
                        <a:rPr kumimoji="1" lang="ja-JP" altLang="en-US" sz="1600" dirty="0"/>
                        <a:t>モル濃度 </a:t>
                      </a:r>
                      <a:r>
                        <a:rPr kumimoji="1" lang="en-US" altLang="ja-JP" sz="1600" dirty="0"/>
                        <a:t>[mol m</a:t>
                      </a:r>
                      <a:r>
                        <a:rPr kumimoji="1" lang="en-US" altLang="ja-JP" sz="1600" baseline="30000" dirty="0"/>
                        <a:t>-3</a:t>
                      </a:r>
                      <a:r>
                        <a:rPr kumimoji="1" lang="en-US" altLang="ja-JP" sz="1600" dirty="0"/>
                        <a:t>]</a:t>
                      </a:r>
                      <a:endParaRPr kumimoji="1" lang="ja-JP" altLang="en-US" sz="1600" dirty="0"/>
                    </a:p>
                  </a:txBody>
                  <a:tcPr/>
                </a:tc>
                <a:extLst>
                  <a:ext uri="{0D108BD9-81ED-4DB2-BD59-A6C34878D82A}">
                    <a16:rowId xmlns:a16="http://schemas.microsoft.com/office/drawing/2014/main" val="10004"/>
                  </a:ext>
                </a:extLst>
              </a:tr>
              <a:tr h="212782">
                <a:tc>
                  <a:txBody>
                    <a:bodyPr/>
                    <a:lstStyle/>
                    <a:p>
                      <a:r>
                        <a:rPr kumimoji="1" lang="en-US" altLang="ja-JP" sz="1600" i="1" dirty="0"/>
                        <a:t>D</a:t>
                      </a:r>
                      <a:r>
                        <a:rPr kumimoji="1" lang="en-US" altLang="ja-JP" sz="1600" i="1" baseline="-25000" dirty="0"/>
                        <a:t>i</a:t>
                      </a:r>
                      <a:endParaRPr kumimoji="1" lang="ja-JP" altLang="en-US" sz="1600" i="1" baseline="-25000" dirty="0"/>
                    </a:p>
                  </a:txBody>
                  <a:tcPr/>
                </a:tc>
                <a:tc>
                  <a:txBody>
                    <a:bodyPr/>
                    <a:lstStyle/>
                    <a:p>
                      <a:r>
                        <a:rPr kumimoji="1" lang="ja-JP" altLang="en-US" sz="1600" dirty="0"/>
                        <a:t>拡散定数</a:t>
                      </a:r>
                      <a:r>
                        <a:rPr kumimoji="1" lang="ja-JP" altLang="en-US" sz="1600" baseline="0" dirty="0"/>
                        <a:t> </a:t>
                      </a:r>
                      <a:r>
                        <a:rPr kumimoji="1" lang="en-US" altLang="ja-JP" sz="1600" baseline="0" dirty="0"/>
                        <a:t>[m</a:t>
                      </a:r>
                      <a:r>
                        <a:rPr kumimoji="1" lang="en-US" altLang="ja-JP" sz="1600" baseline="30000" dirty="0"/>
                        <a:t>2</a:t>
                      </a:r>
                      <a:r>
                        <a:rPr kumimoji="1" lang="en-US" altLang="ja-JP" sz="1600" baseline="0" dirty="0"/>
                        <a:t> s</a:t>
                      </a:r>
                      <a:r>
                        <a:rPr kumimoji="1" lang="en-US" altLang="ja-JP" sz="1600" baseline="30000" dirty="0"/>
                        <a:t>-1</a:t>
                      </a:r>
                      <a:r>
                        <a:rPr kumimoji="1" lang="en-US" altLang="ja-JP" sz="1600" baseline="0" dirty="0"/>
                        <a:t>]</a:t>
                      </a:r>
                      <a:endParaRPr kumimoji="1" lang="ja-JP" altLang="en-US" sz="1600" dirty="0"/>
                    </a:p>
                  </a:txBody>
                  <a:tcPr/>
                </a:tc>
                <a:extLst>
                  <a:ext uri="{0D108BD9-81ED-4DB2-BD59-A6C34878D82A}">
                    <a16:rowId xmlns:a16="http://schemas.microsoft.com/office/drawing/2014/main" val="10005"/>
                  </a:ext>
                </a:extLst>
              </a:tr>
              <a:tr h="212782">
                <a:tc>
                  <a:txBody>
                    <a:bodyPr/>
                    <a:lstStyle/>
                    <a:p>
                      <a:r>
                        <a:rPr kumimoji="1" lang="en-US" altLang="ja-JP" sz="1600" i="1" dirty="0" err="1"/>
                        <a:t>u</a:t>
                      </a:r>
                      <a:r>
                        <a:rPr kumimoji="1" lang="en-US" altLang="ja-JP" sz="1600" i="1" baseline="-25000" dirty="0" err="1"/>
                        <a:t>i</a:t>
                      </a:r>
                      <a:endParaRPr kumimoji="1" lang="ja-JP" altLang="en-US" sz="1600" i="1" baseline="-25000" dirty="0"/>
                    </a:p>
                  </a:txBody>
                  <a:tcPr/>
                </a:tc>
                <a:tc>
                  <a:txBody>
                    <a:bodyPr/>
                    <a:lstStyle/>
                    <a:p>
                      <a:r>
                        <a:rPr kumimoji="1" lang="ja-JP" altLang="en-US" sz="1600" dirty="0"/>
                        <a:t>イオン移動度 </a:t>
                      </a:r>
                      <a:r>
                        <a:rPr kumimoji="1" lang="en-US" altLang="ja-JP" sz="1600" dirty="0"/>
                        <a:t>[m</a:t>
                      </a:r>
                      <a:r>
                        <a:rPr kumimoji="1" lang="en-US" altLang="ja-JP" sz="1600" baseline="30000" dirty="0"/>
                        <a:t>2</a:t>
                      </a:r>
                      <a:r>
                        <a:rPr kumimoji="1" lang="en-US" altLang="ja-JP" sz="1600" dirty="0"/>
                        <a:t> mol J</a:t>
                      </a:r>
                      <a:r>
                        <a:rPr kumimoji="1" lang="en-US" altLang="ja-JP" sz="1600" baseline="30000" dirty="0"/>
                        <a:t>-1</a:t>
                      </a:r>
                      <a:r>
                        <a:rPr kumimoji="1" lang="en-US" altLang="ja-JP" sz="1600" dirty="0"/>
                        <a:t> s</a:t>
                      </a:r>
                      <a:r>
                        <a:rPr kumimoji="1" lang="en-US" altLang="ja-JP" sz="1600" baseline="30000" dirty="0"/>
                        <a:t>-1</a:t>
                      </a:r>
                      <a:r>
                        <a:rPr kumimoji="1" lang="en-US" altLang="ja-JP" sz="1600" dirty="0"/>
                        <a:t>]</a:t>
                      </a:r>
                      <a:endParaRPr kumimoji="1" lang="ja-JP" altLang="en-US" sz="1600" dirty="0"/>
                    </a:p>
                  </a:txBody>
                  <a:tcPr/>
                </a:tc>
                <a:extLst>
                  <a:ext uri="{0D108BD9-81ED-4DB2-BD59-A6C34878D82A}">
                    <a16:rowId xmlns:a16="http://schemas.microsoft.com/office/drawing/2014/main" val="10006"/>
                  </a:ext>
                </a:extLst>
              </a:tr>
            </a:tbl>
          </a:graphicData>
        </a:graphic>
      </p:graphicFrame>
      <p:sp>
        <p:nvSpPr>
          <p:cNvPr id="20" name="左大かっこ 19"/>
          <p:cNvSpPr/>
          <p:nvPr/>
        </p:nvSpPr>
        <p:spPr>
          <a:xfrm rot="16200000">
            <a:off x="4752019" y="3825044"/>
            <a:ext cx="72009" cy="360040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4256092" y="5661248"/>
            <a:ext cx="1107996" cy="369332"/>
          </a:xfrm>
          <a:prstGeom prst="rect">
            <a:avLst/>
          </a:prstGeom>
          <a:noFill/>
        </p:spPr>
        <p:txBody>
          <a:bodyPr wrap="none" rtlCol="0">
            <a:spAutoFit/>
          </a:bodyPr>
          <a:lstStyle/>
          <a:p>
            <a:r>
              <a:rPr kumimoji="1" lang="ja-JP" altLang="en-US" dirty="0"/>
              <a:t>物質流束</a:t>
            </a:r>
          </a:p>
        </p:txBody>
      </p:sp>
      <p:pic>
        <p:nvPicPr>
          <p:cNvPr id="26625" name="Picture 1" descr="C:\Users\Takiyasu\Desktop\texclip20120210125346.png"/>
          <p:cNvPicPr>
            <a:picLocks noChangeAspect="1" noChangeArrowheads="1"/>
          </p:cNvPicPr>
          <p:nvPr/>
        </p:nvPicPr>
        <p:blipFill>
          <a:blip r:embed="rId4" cstate="print"/>
          <a:srcRect/>
          <a:stretch>
            <a:fillRect/>
          </a:stretch>
        </p:blipFill>
        <p:spPr bwMode="auto">
          <a:xfrm>
            <a:off x="971600" y="4402812"/>
            <a:ext cx="6978015" cy="754380"/>
          </a:xfrm>
          <a:prstGeom prst="rect">
            <a:avLst/>
          </a:prstGeom>
          <a:noFill/>
        </p:spPr>
      </p:pic>
      <p:sp>
        <p:nvSpPr>
          <p:cNvPr id="2" name="スライド番号プレースホルダー 1"/>
          <p:cNvSpPr>
            <a:spLocks noGrp="1"/>
          </p:cNvSpPr>
          <p:nvPr>
            <p:ph type="sldNum" sz="quarter" idx="4"/>
          </p:nvPr>
        </p:nvSpPr>
        <p:spPr/>
        <p:txBody>
          <a:bodyPr/>
          <a:lstStyle/>
          <a:p>
            <a:r>
              <a:rPr lang="en-US" altLang="ja-JP"/>
              <a:t>P. </a:t>
            </a:r>
            <a:fld id="{F8FDF831-B0A3-4B44-A20D-7581D5587101}" type="slidenum">
              <a:rPr lang="ja-JP" altLang="en-US" smtClean="0"/>
              <a:pPr/>
              <a:t>10</a:t>
            </a:fld>
            <a:endParaRPr lang="ja-JP" altLang="en-US" dirty="0"/>
          </a:p>
        </p:txBody>
      </p:sp>
    </p:spTree>
    <p:extLst>
      <p:ext uri="{BB962C8B-B14F-4D97-AF65-F5344CB8AC3E}">
        <p14:creationId xmlns:p14="http://schemas.microsoft.com/office/powerpoint/2010/main" val="1916494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局部腐食における境界条件</a:t>
            </a:r>
          </a:p>
        </p:txBody>
      </p:sp>
      <p:graphicFrame>
        <p:nvGraphicFramePr>
          <p:cNvPr id="5" name="表 4"/>
          <p:cNvGraphicFramePr>
            <a:graphicFrameLocks noGrp="1"/>
          </p:cNvGraphicFramePr>
          <p:nvPr>
            <p:extLst>
              <p:ext uri="{D42A27DB-BD31-4B8C-83A1-F6EECF244321}">
                <p14:modId xmlns:p14="http://schemas.microsoft.com/office/powerpoint/2010/main" val="786986143"/>
              </p:ext>
            </p:extLst>
          </p:nvPr>
        </p:nvGraphicFramePr>
        <p:xfrm>
          <a:off x="144016" y="3236799"/>
          <a:ext cx="3347864" cy="3139517"/>
        </p:xfrm>
        <a:graphic>
          <a:graphicData uri="http://schemas.openxmlformats.org/drawingml/2006/table">
            <a:tbl>
              <a:tblPr firstRow="1" bandRow="1">
                <a:tableStyleId>{5940675A-B579-460E-94D1-54222C63F5DA}</a:tableStyleId>
              </a:tblPr>
              <a:tblGrid>
                <a:gridCol w="433024">
                  <a:extLst>
                    <a:ext uri="{9D8B030D-6E8A-4147-A177-3AD203B41FA5}">
                      <a16:colId xmlns:a16="http://schemas.microsoft.com/office/drawing/2014/main" val="20000"/>
                    </a:ext>
                  </a:extLst>
                </a:gridCol>
                <a:gridCol w="2914840">
                  <a:extLst>
                    <a:ext uri="{9D8B030D-6E8A-4147-A177-3AD203B41FA5}">
                      <a16:colId xmlns:a16="http://schemas.microsoft.com/office/drawing/2014/main" val="20001"/>
                    </a:ext>
                  </a:extLst>
                </a:gridCol>
              </a:tblGrid>
              <a:tr h="365771">
                <a:tc>
                  <a:txBody>
                    <a:bodyPr/>
                    <a:lstStyle/>
                    <a:p>
                      <a:r>
                        <a:rPr kumimoji="1" lang="en-US" altLang="ja-JP" sz="1600" i="1" dirty="0"/>
                        <a:t>J</a:t>
                      </a:r>
                      <a:endParaRPr kumimoji="1" lang="ja-JP" altLang="en-US" sz="1600" i="1" dirty="0"/>
                    </a:p>
                  </a:txBody>
                  <a:tcPr/>
                </a:tc>
                <a:tc>
                  <a:txBody>
                    <a:bodyPr/>
                    <a:lstStyle/>
                    <a:p>
                      <a:r>
                        <a:rPr kumimoji="1" lang="ja-JP" altLang="en-US" sz="1600" dirty="0"/>
                        <a:t>法線方向電流密度 </a:t>
                      </a:r>
                      <a:r>
                        <a:rPr kumimoji="1" lang="en-US" altLang="ja-JP" sz="1600" dirty="0"/>
                        <a:t>[A</a:t>
                      </a:r>
                      <a:r>
                        <a:rPr kumimoji="1" lang="en-US" altLang="ja-JP" sz="1600" baseline="0" dirty="0"/>
                        <a:t> </a:t>
                      </a:r>
                      <a:r>
                        <a:rPr kumimoji="1" lang="en-US" altLang="ja-JP" sz="1600" dirty="0"/>
                        <a:t>m</a:t>
                      </a:r>
                      <a:r>
                        <a:rPr kumimoji="1" lang="en-US" altLang="ja-JP" sz="1600" baseline="30000" dirty="0"/>
                        <a:t>-2</a:t>
                      </a:r>
                      <a:r>
                        <a:rPr kumimoji="1" lang="en-US" altLang="ja-JP" sz="1600" dirty="0"/>
                        <a:t>]</a:t>
                      </a:r>
                      <a:endParaRPr kumimoji="1" lang="ja-JP" altLang="en-US" sz="1600" dirty="0"/>
                    </a:p>
                  </a:txBody>
                  <a:tcPr/>
                </a:tc>
                <a:extLst>
                  <a:ext uri="{0D108BD9-81ED-4DB2-BD59-A6C34878D82A}">
                    <a16:rowId xmlns:a16="http://schemas.microsoft.com/office/drawing/2014/main" val="10000"/>
                  </a:ext>
                </a:extLst>
              </a:tr>
              <a:tr h="365771">
                <a:tc>
                  <a:txBody>
                    <a:bodyPr/>
                    <a:lstStyle/>
                    <a:p>
                      <a:r>
                        <a:rPr kumimoji="1" lang="en-US" altLang="ja-JP" sz="1600" dirty="0"/>
                        <a:t>Φ</a:t>
                      </a:r>
                      <a:endParaRPr kumimoji="1" lang="ja-JP" altLang="en-US" sz="1600" dirty="0"/>
                    </a:p>
                  </a:txBody>
                  <a:tcPr/>
                </a:tc>
                <a:tc>
                  <a:txBody>
                    <a:bodyPr/>
                    <a:lstStyle/>
                    <a:p>
                      <a:r>
                        <a:rPr kumimoji="1" lang="ja-JP" altLang="en-US" sz="1600" dirty="0"/>
                        <a:t>電位 </a:t>
                      </a:r>
                      <a:r>
                        <a:rPr kumimoji="1" lang="en-US" altLang="ja-JP" sz="1600" dirty="0"/>
                        <a:t>[V]</a:t>
                      </a:r>
                    </a:p>
                  </a:txBody>
                  <a:tcPr/>
                </a:tc>
                <a:extLst>
                  <a:ext uri="{0D108BD9-81ED-4DB2-BD59-A6C34878D82A}">
                    <a16:rowId xmlns:a16="http://schemas.microsoft.com/office/drawing/2014/main" val="10001"/>
                  </a:ext>
                </a:extLst>
              </a:tr>
              <a:tr h="365771">
                <a:tc>
                  <a:txBody>
                    <a:bodyPr/>
                    <a:lstStyle/>
                    <a:p>
                      <a:r>
                        <a:rPr kumimoji="1" lang="en-US" altLang="ja-JP" sz="1600" i="1" dirty="0"/>
                        <a:t>N</a:t>
                      </a:r>
                      <a:r>
                        <a:rPr kumimoji="1" lang="en-US" altLang="ja-JP" sz="1000" i="1" dirty="0"/>
                        <a:t>i</a:t>
                      </a:r>
                      <a:endParaRPr kumimoji="1" lang="ja-JP" altLang="en-US" sz="1600" i="1" dirty="0"/>
                    </a:p>
                  </a:txBody>
                  <a:tcPr/>
                </a:tc>
                <a:tc>
                  <a:txBody>
                    <a:bodyPr/>
                    <a:lstStyle/>
                    <a:p>
                      <a:r>
                        <a:rPr kumimoji="1" lang="ja-JP" altLang="en-US" sz="1600" dirty="0"/>
                        <a:t>イオンモル流束密度</a:t>
                      </a:r>
                      <a:r>
                        <a:rPr kumimoji="1" lang="en-US" altLang="ja-JP" sz="1600" dirty="0"/>
                        <a:t>[mol</a:t>
                      </a:r>
                      <a:r>
                        <a:rPr kumimoji="1" lang="en-US" altLang="ja-JP" sz="1600" baseline="0" dirty="0"/>
                        <a:t> m</a:t>
                      </a:r>
                      <a:r>
                        <a:rPr kumimoji="1" lang="en-US" altLang="ja-JP" sz="1600" baseline="30000" dirty="0"/>
                        <a:t>-2</a:t>
                      </a:r>
                      <a:r>
                        <a:rPr kumimoji="1" lang="en-US" altLang="ja-JP" sz="1600" baseline="0" dirty="0"/>
                        <a:t> s</a:t>
                      </a:r>
                      <a:r>
                        <a:rPr kumimoji="1" lang="en-US" altLang="ja-JP" sz="1600" baseline="30000" dirty="0"/>
                        <a:t>-1</a:t>
                      </a:r>
                      <a:r>
                        <a:rPr kumimoji="1" lang="en-US" altLang="ja-JP" sz="1600" dirty="0"/>
                        <a:t>]</a:t>
                      </a:r>
                      <a:endParaRPr kumimoji="1" lang="ja-JP" altLang="en-US" sz="1600" dirty="0"/>
                    </a:p>
                  </a:txBody>
                  <a:tcPr/>
                </a:tc>
                <a:extLst>
                  <a:ext uri="{0D108BD9-81ED-4DB2-BD59-A6C34878D82A}">
                    <a16:rowId xmlns:a16="http://schemas.microsoft.com/office/drawing/2014/main" val="10002"/>
                  </a:ext>
                </a:extLst>
              </a:tr>
              <a:tr h="365771">
                <a:tc>
                  <a:txBody>
                    <a:bodyPr/>
                    <a:lstStyle/>
                    <a:p>
                      <a:r>
                        <a:rPr lang="el-GR" altLang="ja-JP" sz="1600" i="1" dirty="0"/>
                        <a:t>λ</a:t>
                      </a:r>
                      <a:r>
                        <a:rPr lang="en-US" altLang="ja-JP" sz="1600" i="1" baseline="-25000" dirty="0" err="1"/>
                        <a:t>i</a:t>
                      </a:r>
                      <a:endParaRPr lang="ja-JP" altLang="en-US" sz="1600" i="1" baseline="-25000" dirty="0"/>
                    </a:p>
                  </a:txBody>
                  <a:tcPr/>
                </a:tc>
                <a:tc>
                  <a:txBody>
                    <a:bodyPr/>
                    <a:lstStyle/>
                    <a:p>
                      <a:r>
                        <a:rPr kumimoji="1" lang="ja-JP" altLang="en-US" sz="1600" dirty="0"/>
                        <a:t>合金組成比</a:t>
                      </a:r>
                    </a:p>
                  </a:txBody>
                  <a:tcPr/>
                </a:tc>
                <a:extLst>
                  <a:ext uri="{0D108BD9-81ED-4DB2-BD59-A6C34878D82A}">
                    <a16:rowId xmlns:a16="http://schemas.microsoft.com/office/drawing/2014/main" val="10003"/>
                  </a:ext>
                </a:extLst>
              </a:tr>
              <a:tr h="365771">
                <a:tc>
                  <a:txBody>
                    <a:bodyPr/>
                    <a:lstStyle/>
                    <a:p>
                      <a:r>
                        <a:rPr kumimoji="1" lang="en-US" altLang="ja-JP" sz="1600" i="1" dirty="0"/>
                        <a:t>F</a:t>
                      </a:r>
                      <a:endParaRPr kumimoji="1" lang="ja-JP" altLang="en-US" sz="1600" i="1" dirty="0"/>
                    </a:p>
                  </a:txBody>
                  <a:tcPr/>
                </a:tc>
                <a:tc>
                  <a:txBody>
                    <a:bodyPr/>
                    <a:lstStyle/>
                    <a:p>
                      <a:r>
                        <a:rPr kumimoji="1" lang="ja-JP" altLang="en-US" sz="1600" dirty="0"/>
                        <a:t>ファラデー定数</a:t>
                      </a:r>
                      <a:r>
                        <a:rPr kumimoji="1" lang="en-US" altLang="ja-JP" sz="1600" dirty="0"/>
                        <a:t>[F m</a:t>
                      </a:r>
                      <a:r>
                        <a:rPr kumimoji="1" lang="en-US" altLang="ja-JP" sz="1600" baseline="30000" dirty="0"/>
                        <a:t>-1</a:t>
                      </a:r>
                      <a:r>
                        <a:rPr kumimoji="1" lang="en-US" altLang="ja-JP" sz="1600" dirty="0"/>
                        <a:t>]</a:t>
                      </a:r>
                      <a:endParaRPr kumimoji="1" lang="ja-JP" altLang="en-US" sz="1600" dirty="0"/>
                    </a:p>
                  </a:txBody>
                  <a:tcPr/>
                </a:tc>
                <a:extLst>
                  <a:ext uri="{0D108BD9-81ED-4DB2-BD59-A6C34878D82A}">
                    <a16:rowId xmlns:a16="http://schemas.microsoft.com/office/drawing/2014/main" val="10004"/>
                  </a:ext>
                </a:extLst>
              </a:tr>
              <a:tr h="365771">
                <a:tc>
                  <a:txBody>
                    <a:bodyPr/>
                    <a:lstStyle/>
                    <a:p>
                      <a:r>
                        <a:rPr kumimoji="1" lang="en-US" altLang="ja-JP" sz="1600" i="1" dirty="0" err="1"/>
                        <a:t>C</a:t>
                      </a:r>
                      <a:r>
                        <a:rPr kumimoji="1" lang="en-US" altLang="ja-JP" sz="1600" i="1" baseline="-25000" dirty="0" err="1"/>
                        <a:t>i</a:t>
                      </a:r>
                      <a:endParaRPr kumimoji="1" lang="ja-JP" altLang="en-US" sz="1600" i="1" baseline="-25000" dirty="0"/>
                    </a:p>
                  </a:txBody>
                  <a:tcPr/>
                </a:tc>
                <a:tc>
                  <a:txBody>
                    <a:bodyPr/>
                    <a:lstStyle/>
                    <a:p>
                      <a:r>
                        <a:rPr kumimoji="1" lang="ja-JP" altLang="en-US" sz="1600" dirty="0"/>
                        <a:t>モル濃度 </a:t>
                      </a:r>
                      <a:r>
                        <a:rPr kumimoji="1" lang="en-US" altLang="ja-JP" sz="1600" dirty="0"/>
                        <a:t>[mol m</a:t>
                      </a:r>
                      <a:r>
                        <a:rPr kumimoji="1" lang="en-US" altLang="ja-JP" sz="1600" baseline="30000" dirty="0"/>
                        <a:t>-3</a:t>
                      </a:r>
                      <a:r>
                        <a:rPr kumimoji="1" lang="en-US" altLang="ja-JP" sz="1600" dirty="0"/>
                        <a:t>]</a:t>
                      </a:r>
                      <a:endParaRPr kumimoji="1" lang="ja-JP" altLang="en-US" sz="1600" dirty="0"/>
                    </a:p>
                  </a:txBody>
                  <a:tcPr/>
                </a:tc>
                <a:extLst>
                  <a:ext uri="{0D108BD9-81ED-4DB2-BD59-A6C34878D82A}">
                    <a16:rowId xmlns:a16="http://schemas.microsoft.com/office/drawing/2014/main" val="10005"/>
                  </a:ext>
                </a:extLst>
              </a:tr>
              <a:tr h="365771">
                <a:tc>
                  <a:txBody>
                    <a:bodyPr/>
                    <a:lstStyle/>
                    <a:p>
                      <a:r>
                        <a:rPr kumimoji="1" lang="en-US" altLang="ja-JP" sz="1600" i="1" baseline="0" dirty="0" err="1"/>
                        <a:t>z</a:t>
                      </a:r>
                      <a:r>
                        <a:rPr kumimoji="1" lang="en-US" altLang="ja-JP" sz="1600" i="1" baseline="-25000" dirty="0" err="1"/>
                        <a:t>i</a:t>
                      </a:r>
                      <a:endParaRPr kumimoji="1" lang="ja-JP" altLang="en-US" sz="1600" i="1" baseline="-25000" dirty="0"/>
                    </a:p>
                  </a:txBody>
                  <a:tcPr>
                    <a:lnB w="12700" cap="flat" cmpd="sng" algn="ctr">
                      <a:solidFill>
                        <a:schemeClr val="tx1"/>
                      </a:solidFill>
                      <a:prstDash val="solid"/>
                      <a:round/>
                      <a:headEnd type="none" w="med" len="med"/>
                      <a:tailEnd type="none" w="med" len="med"/>
                    </a:lnB>
                  </a:tcPr>
                </a:tc>
                <a:tc>
                  <a:txBody>
                    <a:bodyPr/>
                    <a:lstStyle/>
                    <a:p>
                      <a:r>
                        <a:rPr kumimoji="1" lang="ja-JP" altLang="en-US" sz="1600" dirty="0"/>
                        <a:t>イオンの価数</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5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i="1" baseline="0" dirty="0" err="1"/>
                        <a:t>r</a:t>
                      </a:r>
                      <a:r>
                        <a:rPr kumimoji="1" lang="en-US" altLang="ja-JP" sz="1600" i="1" baseline="-25000" dirty="0" err="1"/>
                        <a:t>i</a:t>
                      </a:r>
                      <a:endParaRPr kumimoji="1" lang="ja-JP" altLang="en-US" sz="1600" i="1" baseline="-25000" dirty="0"/>
                    </a:p>
                  </a:txBody>
                  <a:tcPr>
                    <a:lnT w="12700" cap="flat" cmpd="sng" algn="ctr">
                      <a:solidFill>
                        <a:schemeClr val="tx1"/>
                      </a:solidFill>
                      <a:prstDash val="solid"/>
                      <a:round/>
                      <a:headEnd type="none" w="med" len="med"/>
                      <a:tailEnd type="none" w="med" len="med"/>
                    </a:lnT>
                  </a:tcPr>
                </a:tc>
                <a:tc>
                  <a:txBody>
                    <a:bodyPr/>
                    <a:lstStyle/>
                    <a:p>
                      <a:r>
                        <a:rPr kumimoji="1" lang="ja-JP" altLang="en-US" sz="1600" dirty="0"/>
                        <a:t>カソード反応比</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17" name="テキスト ボックス 16"/>
              <p:cNvSpPr txBox="1"/>
              <p:nvPr/>
            </p:nvSpPr>
            <p:spPr>
              <a:xfrm>
                <a:off x="3883519" y="2104476"/>
                <a:ext cx="5507085" cy="751872"/>
              </a:xfrm>
              <a:prstGeom prst="rect">
                <a:avLst/>
              </a:prstGeom>
              <a:noFill/>
            </p:spPr>
            <p:txBody>
              <a:bodyPr wrap="none" rtlCol="0">
                <a:spAutoFit/>
              </a:bodyPr>
              <a:lstStyle/>
              <a:p>
                <a14:m>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a:rPr>
                          <m:t>𝑃</m:t>
                        </m:r>
                      </m:e>
                      <m:sub>
                        <m:r>
                          <m:rPr>
                            <m:nor/>
                          </m:rPr>
                          <a:rPr lang="en-US" altLang="ja-JP" sz="2000" b="0" i="0" smtClean="0">
                            <a:latin typeface="Cambria Math"/>
                          </a:rPr>
                          <m:t>anode</m:t>
                        </m:r>
                      </m:sub>
                    </m:sSub>
                  </m:oMath>
                </a14:m>
                <a:r>
                  <a:rPr lang="ja-JP" altLang="en-US" sz="2000" dirty="0"/>
                  <a:t>は</a:t>
                </a:r>
                <a:r>
                  <a:rPr lang="en-US" altLang="ja-JP" sz="2000" dirty="0"/>
                  <a:t>pH</a:t>
                </a:r>
                <a:r>
                  <a:rPr lang="ja-JP" altLang="en-US" sz="2000" dirty="0" err="1"/>
                  <a:t>に依</a:t>
                </a:r>
                <a:r>
                  <a:rPr lang="ja-JP" altLang="en-US" sz="2000" dirty="0"/>
                  <a:t>存するアノード分極曲線</a:t>
                </a:r>
                <a:endParaRPr lang="en-US" altLang="ja-JP" sz="2000" dirty="0"/>
              </a:p>
              <a:p>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a:rPr>
                          <m:t>𝑃</m:t>
                        </m:r>
                      </m:e>
                      <m:sub>
                        <m:r>
                          <m:rPr>
                            <m:nor/>
                          </m:rPr>
                          <a:rPr lang="en-US" altLang="ja-JP" sz="2000" b="0" i="0" smtClean="0">
                            <a:latin typeface="Cambria Math"/>
                          </a:rPr>
                          <m:t>cathode</m:t>
                        </m:r>
                      </m:sub>
                    </m:sSub>
                  </m:oMath>
                </a14:m>
                <a:r>
                  <a:rPr lang="ja-JP" altLang="en-US" sz="2000" dirty="0"/>
                  <a:t>は</a:t>
                </a:r>
                <a14:m>
                  <m:oMath xmlns:m="http://schemas.openxmlformats.org/officeDocument/2006/math">
                    <m:sSub>
                      <m:sSubPr>
                        <m:ctrlPr>
                          <a:rPr lang="en-US" altLang="ja-JP" sz="2000" i="1" dirty="0" smtClean="0">
                            <a:latin typeface="Cambria Math" panose="02040503050406030204" pitchFamily="18" charset="0"/>
                          </a:rPr>
                        </m:ctrlPr>
                      </m:sSubPr>
                      <m:e>
                        <m:r>
                          <m:rPr>
                            <m:nor/>
                          </m:rPr>
                          <a:rPr lang="en-US" altLang="ja-JP" sz="2000" b="0" i="0" dirty="0" smtClean="0">
                            <a:latin typeface="Cambria Math"/>
                          </a:rPr>
                          <m:t>O</m:t>
                        </m:r>
                      </m:e>
                      <m:sub>
                        <m:r>
                          <m:rPr>
                            <m:nor/>
                          </m:rPr>
                          <a:rPr lang="en-US" altLang="ja-JP" sz="2000" b="0" i="0" dirty="0" smtClean="0">
                            <a:latin typeface="Cambria Math"/>
                          </a:rPr>
                          <m:t>2</m:t>
                        </m:r>
                      </m:sub>
                    </m:sSub>
                  </m:oMath>
                </a14:m>
                <a:r>
                  <a:rPr lang="ja-JP" altLang="en-US" sz="2000" dirty="0"/>
                  <a:t>濃度に依存するカソード分極曲線</a:t>
                </a:r>
                <a:endParaRPr lang="en-US" altLang="ja-JP" sz="20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883519" y="2104476"/>
                <a:ext cx="5507085" cy="751872"/>
              </a:xfrm>
              <a:prstGeom prst="rect">
                <a:avLst/>
              </a:prstGeom>
              <a:blipFill rotWithShape="0">
                <a:blip r:embed="rId3"/>
                <a:stretch>
                  <a:fillRect t="-6452" b="-8065"/>
                </a:stretch>
              </a:blipFill>
            </p:spPr>
            <p:txBody>
              <a:bodyPr/>
              <a:lstStyle/>
              <a:p>
                <a:r>
                  <a:rPr lang="ja-JP" altLang="en-US">
                    <a:noFill/>
                  </a:rPr>
                  <a:t> </a:t>
                </a:r>
              </a:p>
            </p:txBody>
          </p:sp>
        </mc:Fallback>
      </mc:AlternateContent>
      <p:sp>
        <p:nvSpPr>
          <p:cNvPr id="18" name="テキスト ボックス 17"/>
          <p:cNvSpPr txBox="1"/>
          <p:nvPr/>
        </p:nvSpPr>
        <p:spPr>
          <a:xfrm>
            <a:off x="3883519" y="4042925"/>
            <a:ext cx="2925801" cy="400110"/>
          </a:xfrm>
          <a:prstGeom prst="rect">
            <a:avLst/>
          </a:prstGeom>
          <a:noFill/>
        </p:spPr>
        <p:txBody>
          <a:bodyPr wrap="none" rtlCol="0">
            <a:spAutoFit/>
          </a:bodyPr>
          <a:lstStyle/>
          <a:p>
            <a:r>
              <a:rPr lang="ja-JP" altLang="en-US" sz="2000" dirty="0"/>
              <a:t>金属は組成比通りに溶出</a:t>
            </a:r>
            <a:endParaRPr lang="en-US" altLang="ja-JP" sz="2000" dirty="0"/>
          </a:p>
        </p:txBody>
      </p:sp>
      <p:sp>
        <p:nvSpPr>
          <p:cNvPr id="21" name="左中かっこ 20"/>
          <p:cNvSpPr/>
          <p:nvPr/>
        </p:nvSpPr>
        <p:spPr>
          <a:xfrm>
            <a:off x="3721539" y="1306183"/>
            <a:ext cx="299325" cy="471013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4263788" y="829709"/>
            <a:ext cx="2031325" cy="461665"/>
          </a:xfrm>
          <a:prstGeom prst="rect">
            <a:avLst/>
          </a:prstGeom>
          <a:noFill/>
        </p:spPr>
        <p:txBody>
          <a:bodyPr wrap="none" rtlCol="0">
            <a:spAutoFit/>
          </a:bodyPr>
          <a:lstStyle/>
          <a:p>
            <a:r>
              <a:rPr lang="ja-JP" altLang="en-US" sz="2400" u="sng" dirty="0"/>
              <a:t>金属境界条件</a:t>
            </a:r>
            <a:endParaRPr lang="en-US" altLang="ja-JP" sz="2400" u="sng" dirty="0"/>
          </a:p>
        </p:txBody>
      </p:sp>
      <mc:AlternateContent xmlns:mc="http://schemas.openxmlformats.org/markup-compatibility/2006" xmlns:a14="http://schemas.microsoft.com/office/drawing/2010/main">
        <mc:Choice Requires="a14">
          <p:sp>
            <p:nvSpPr>
              <p:cNvPr id="6" name="テキスト ボックス 5"/>
              <p:cNvSpPr txBox="1"/>
              <p:nvPr/>
            </p:nvSpPr>
            <p:spPr>
              <a:xfrm>
                <a:off x="3883519" y="1381023"/>
                <a:ext cx="4735912" cy="4221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𝐽</m:t>
                      </m:r>
                      <m:r>
                        <a:rPr kumimoji="1" lang="en-US" altLang="ja-JP" sz="2000" b="0" i="1"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𝑃</m:t>
                          </m:r>
                        </m:e>
                        <m:sub>
                          <m:r>
                            <m:rPr>
                              <m:nor/>
                            </m:rPr>
                            <a:rPr kumimoji="1" lang="en-US" altLang="ja-JP" sz="2000" b="0" i="0" smtClean="0">
                              <a:latin typeface="Cambria Math"/>
                            </a:rPr>
                            <m:t>anode</m:t>
                          </m:r>
                        </m:sub>
                      </m:sSub>
                      <m:d>
                        <m:dPr>
                          <m:ctrlPr>
                            <a:rPr kumimoji="1" lang="en-US" altLang="ja-JP" sz="2000" b="0" i="1" smtClean="0">
                              <a:latin typeface="Cambria Math" panose="02040503050406030204" pitchFamily="18" charset="0"/>
                            </a:rPr>
                          </m:ctrlPr>
                        </m:dPr>
                        <m:e>
                          <m:r>
                            <m:rPr>
                              <m:sty m:val="p"/>
                            </m:rPr>
                            <a:rPr kumimoji="1" lang="el-GR" altLang="ja-JP" sz="2000" b="0" i="1" smtClean="0">
                              <a:latin typeface="Cambria Math"/>
                              <a:ea typeface="Cambria Math"/>
                            </a:rPr>
                            <m:t>Φ</m:t>
                          </m:r>
                          <m:r>
                            <a:rPr kumimoji="1" lang="en-US" altLang="ja-JP" sz="2000" b="0" i="1" smtClean="0">
                              <a:latin typeface="Cambria Math"/>
                              <a:ea typeface="Cambria Math"/>
                            </a:rPr>
                            <m:t>;</m:t>
                          </m:r>
                          <m:r>
                            <m:rPr>
                              <m:nor/>
                            </m:rPr>
                            <a:rPr lang="en-US" altLang="ja-JP" sz="2000" i="0">
                              <a:latin typeface="Cambria Math"/>
                              <a:ea typeface="Cambria Math"/>
                            </a:rPr>
                            <m:t>pH</m:t>
                          </m:r>
                        </m:e>
                      </m:d>
                      <m:r>
                        <a:rPr kumimoji="1" lang="en-US" altLang="ja-JP" sz="2000" b="0" i="1"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a:rPr>
                            <m:t>𝑃</m:t>
                          </m:r>
                        </m:e>
                        <m:sub>
                          <m:r>
                            <m:rPr>
                              <m:nor/>
                            </m:rPr>
                            <a:rPr kumimoji="1" lang="en-US" altLang="ja-JP" sz="2000" b="0" i="0" smtClean="0">
                              <a:latin typeface="Cambria Math"/>
                            </a:rPr>
                            <m:t>cathode</m:t>
                          </m:r>
                        </m:sub>
                      </m:sSub>
                      <m:r>
                        <a:rPr kumimoji="1" lang="en-US" altLang="ja-JP" sz="2000" b="0" i="1" smtClean="0">
                          <a:latin typeface="Cambria Math"/>
                        </a:rPr>
                        <m:t>(</m:t>
                      </m:r>
                      <m:r>
                        <m:rPr>
                          <m:sty m:val="p"/>
                        </m:rPr>
                        <a:rPr kumimoji="1" lang="el-GR" altLang="ja-JP" sz="2000" b="0" i="1" smtClean="0">
                          <a:latin typeface="Cambria Math"/>
                          <a:ea typeface="Cambria Math"/>
                        </a:rPr>
                        <m:t>Φ</m:t>
                      </m:r>
                      <m:r>
                        <a:rPr kumimoji="1" lang="en-US" altLang="ja-JP" sz="2000" b="0" i="1" smtClean="0">
                          <a:latin typeface="Cambria Math"/>
                          <a:ea typeface="Cambria Math"/>
                        </a:rPr>
                        <m:t>;[</m:t>
                      </m:r>
                      <m:sSub>
                        <m:sSubPr>
                          <m:ctrlPr>
                            <a:rPr kumimoji="1" lang="en-US" altLang="ja-JP" sz="2000" b="0" i="1" smtClean="0">
                              <a:latin typeface="Cambria Math" panose="02040503050406030204" pitchFamily="18" charset="0"/>
                              <a:ea typeface="Cambria Math"/>
                            </a:rPr>
                          </m:ctrlPr>
                        </m:sSubPr>
                        <m:e>
                          <m:r>
                            <m:rPr>
                              <m:nor/>
                            </m:rPr>
                            <a:rPr kumimoji="1" lang="en-US" altLang="ja-JP" sz="2000" b="0" i="0" smtClean="0">
                              <a:latin typeface="Cambria Math"/>
                              <a:ea typeface="Cambria Math"/>
                            </a:rPr>
                            <m:t>O</m:t>
                          </m:r>
                        </m:e>
                        <m:sub>
                          <m:r>
                            <m:rPr>
                              <m:nor/>
                            </m:rPr>
                            <a:rPr kumimoji="1" lang="en-US" altLang="ja-JP" sz="2000" b="0" i="0" smtClean="0">
                              <a:latin typeface="Cambria Math"/>
                              <a:ea typeface="Cambria Math"/>
                            </a:rPr>
                            <m:t>2</m:t>
                          </m:r>
                        </m:sub>
                      </m:sSub>
                      <m:r>
                        <a:rPr kumimoji="1" lang="en-US" altLang="ja-JP" sz="2000" b="0" i="1" smtClean="0">
                          <a:latin typeface="Cambria Math"/>
                          <a:ea typeface="Cambria Math"/>
                        </a:rPr>
                        <m:t>]</m:t>
                      </m:r>
                      <m:r>
                        <a:rPr kumimoji="1" lang="en-US" altLang="ja-JP" sz="2000" b="0" i="1" smtClean="0">
                          <a:latin typeface="Cambria Math"/>
                        </a:rPr>
                        <m:t>)</m:t>
                      </m:r>
                    </m:oMath>
                  </m:oMathPara>
                </a14:m>
                <a:endParaRPr kumimoji="1" lang="ja-JP" altLang="en-US" sz="2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883519" y="1381023"/>
                <a:ext cx="4735912" cy="422103"/>
              </a:xfrm>
              <a:prstGeom prst="rect">
                <a:avLst/>
              </a:prstGeom>
              <a:blipFill rotWithShape="0">
                <a:blip r:embed="rId4"/>
                <a:stretch>
                  <a:fillRect b="-101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3883519" y="3116533"/>
                <a:ext cx="3926716" cy="745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a:rPr>
                            <m:t>𝑁</m:t>
                          </m:r>
                        </m:e>
                        <m:sub>
                          <m:r>
                            <a:rPr lang="en-US" altLang="ja-JP" sz="2000" b="0" i="1" smtClean="0">
                              <a:latin typeface="Cambria Math"/>
                            </a:rPr>
                            <m:t>𝑖</m:t>
                          </m:r>
                        </m:sub>
                      </m:sSub>
                      <m:r>
                        <a:rPr lang="en-US" altLang="ja-JP" sz="2000" b="0" i="0" smtClean="0">
                          <a:latin typeface="Cambria Math"/>
                        </a:rPr>
                        <m:t>=</m:t>
                      </m:r>
                      <m:f>
                        <m:fPr>
                          <m:ctrlPr>
                            <a:rPr lang="en-US" altLang="ja-JP" sz="2000" i="1" smtClean="0">
                              <a:latin typeface="Cambria Math" panose="02040503050406030204" pitchFamily="18" charset="0"/>
                            </a:rPr>
                          </m:ctrlPr>
                        </m:fPr>
                        <m:num>
                          <m:sSub>
                            <m:sSubPr>
                              <m:ctrlPr>
                                <a:rPr lang="en-US" altLang="ja-JP" sz="2000" i="1" smtClean="0">
                                  <a:latin typeface="Cambria Math" panose="02040503050406030204" pitchFamily="18" charset="0"/>
                                </a:rPr>
                              </m:ctrlPr>
                            </m:sSubPr>
                            <m:e>
                              <m:r>
                                <a:rPr lang="en-US" altLang="ja-JP" sz="2000" b="0" i="1" smtClean="0">
                                  <a:latin typeface="Cambria Math"/>
                                </a:rPr>
                                <m:t>𝜆</m:t>
                              </m:r>
                            </m:e>
                            <m:sub>
                              <m:r>
                                <a:rPr lang="en-US" altLang="ja-JP" sz="2000" b="0" i="1" smtClean="0">
                                  <a:latin typeface="Cambria Math"/>
                                </a:rPr>
                                <m:t>𝑖</m:t>
                              </m:r>
                            </m:sub>
                          </m:sSub>
                        </m:num>
                        <m:den>
                          <m:r>
                            <a:rPr lang="en-US" altLang="ja-JP" sz="2000" b="0" i="1" smtClean="0">
                              <a:latin typeface="Cambria Math"/>
                            </a:rPr>
                            <m:t>𝐹</m:t>
                          </m:r>
                          <m:r>
                            <a:rPr lang="en-US" altLang="ja-JP" sz="2000" b="0" i="1" smtClean="0">
                              <a:latin typeface="Cambria Math"/>
                            </a:rPr>
                            <m:t> </m:t>
                          </m:r>
                          <m:nary>
                            <m:naryPr>
                              <m:chr m:val="∑"/>
                              <m:limLoc m:val="subSup"/>
                              <m:supHide m:val="on"/>
                              <m:ctrlPr>
                                <a:rPr lang="en-US" altLang="ja-JP" sz="2000" b="0" i="1" smtClean="0">
                                  <a:latin typeface="Cambria Math" panose="02040503050406030204" pitchFamily="18" charset="0"/>
                                </a:rPr>
                              </m:ctrlPr>
                            </m:naryPr>
                            <m:sub>
                              <m:r>
                                <m:rPr>
                                  <m:brk m:alnAt="9"/>
                                </m:rPr>
                                <a:rPr lang="en-US" altLang="ja-JP" sz="2000" b="0" i="1" smtClean="0">
                                  <a:latin typeface="Cambria Math"/>
                                </a:rPr>
                                <m:t>𝑘</m:t>
                              </m:r>
                              <m:r>
                                <a:rPr lang="en-US" altLang="ja-JP" sz="2000" b="0" i="1" smtClean="0">
                                  <a:latin typeface="Cambria Math"/>
                                  <a:ea typeface="Cambria Math"/>
                                </a:rPr>
                                <m:t>∈</m:t>
                              </m:r>
                              <m:r>
                                <a:rPr lang="en-US" altLang="ja-JP" sz="2000" b="0" i="1" smtClean="0">
                                  <a:latin typeface="Cambria Math"/>
                                  <a:ea typeface="Cambria Math"/>
                                </a:rPr>
                                <m:t>𝐼</m:t>
                              </m:r>
                            </m:sub>
                            <m:sup/>
                            <m:e>
                              <m:sSub>
                                <m:sSubPr>
                                  <m:ctrlPr>
                                    <a:rPr lang="en-US" altLang="ja-JP" sz="2000" b="0" i="1" smtClean="0">
                                      <a:latin typeface="Cambria Math" panose="02040503050406030204" pitchFamily="18" charset="0"/>
                                    </a:rPr>
                                  </m:ctrlPr>
                                </m:sSubPr>
                                <m:e>
                                  <m:r>
                                    <a:rPr lang="en-US" altLang="ja-JP" sz="2000" b="0" i="1" smtClean="0">
                                      <a:latin typeface="Cambria Math"/>
                                    </a:rPr>
                                    <m:t>𝜆</m:t>
                                  </m:r>
                                </m:e>
                                <m:sub>
                                  <m:r>
                                    <a:rPr lang="en-US" altLang="ja-JP" sz="2000" b="0" i="1" smtClean="0">
                                      <a:latin typeface="Cambria Math"/>
                                    </a:rPr>
                                    <m:t>𝑘</m:t>
                                  </m:r>
                                </m:sub>
                              </m:sSub>
                              <m:r>
                                <a:rPr lang="en-US" altLang="ja-JP" sz="2000" b="0" i="1" smtClean="0">
                                  <a:latin typeface="Cambria Math"/>
                                </a:rPr>
                                <m:t> </m:t>
                              </m:r>
                              <m:sSub>
                                <m:sSubPr>
                                  <m:ctrlPr>
                                    <a:rPr lang="en-US" altLang="ja-JP" sz="2000" b="0" i="1" smtClean="0">
                                      <a:latin typeface="Cambria Math" panose="02040503050406030204" pitchFamily="18" charset="0"/>
                                    </a:rPr>
                                  </m:ctrlPr>
                                </m:sSubPr>
                                <m:e>
                                  <m:r>
                                    <a:rPr lang="en-US" altLang="ja-JP" sz="2000" b="0" i="1" smtClean="0">
                                      <a:latin typeface="Cambria Math"/>
                                    </a:rPr>
                                    <m:t>𝑧</m:t>
                                  </m:r>
                                </m:e>
                                <m:sub>
                                  <m:r>
                                    <a:rPr lang="en-US" altLang="ja-JP" sz="2000" b="0" i="1" smtClean="0">
                                      <a:latin typeface="Cambria Math"/>
                                    </a:rPr>
                                    <m:t>𝑘</m:t>
                                  </m:r>
                                </m:sub>
                              </m:sSub>
                            </m:e>
                          </m:nary>
                        </m:den>
                      </m:f>
                      <m:sSub>
                        <m:sSubPr>
                          <m:ctrlPr>
                            <a:rPr lang="en-US" altLang="ja-JP" sz="2000" i="1">
                              <a:latin typeface="Cambria Math" panose="02040503050406030204" pitchFamily="18" charset="0"/>
                            </a:rPr>
                          </m:ctrlPr>
                        </m:sSubPr>
                        <m:e>
                          <m:r>
                            <a:rPr lang="en-US" altLang="ja-JP" sz="2000" i="1">
                              <a:latin typeface="Cambria Math"/>
                            </a:rPr>
                            <m:t>𝑃</m:t>
                          </m:r>
                        </m:e>
                        <m:sub>
                          <m:r>
                            <m:rPr>
                              <m:nor/>
                            </m:rPr>
                            <a:rPr lang="en-US" altLang="ja-JP" sz="2000" b="0" i="0" smtClean="0">
                              <a:latin typeface="Cambria Math"/>
                            </a:rPr>
                            <m:t>anode</m:t>
                          </m:r>
                        </m:sub>
                      </m:sSub>
                      <m:d>
                        <m:dPr>
                          <m:ctrlPr>
                            <a:rPr lang="en-US" altLang="ja-JP" sz="2000" i="1">
                              <a:latin typeface="Cambria Math" panose="02040503050406030204" pitchFamily="18" charset="0"/>
                            </a:rPr>
                          </m:ctrlPr>
                        </m:dPr>
                        <m:e>
                          <m:r>
                            <m:rPr>
                              <m:sty m:val="p"/>
                            </m:rPr>
                            <a:rPr lang="el-GR" altLang="ja-JP" sz="2000" i="1">
                              <a:latin typeface="Cambria Math"/>
                              <a:ea typeface="Cambria Math"/>
                            </a:rPr>
                            <m:t>Φ</m:t>
                          </m:r>
                          <m:r>
                            <a:rPr lang="en-US" altLang="ja-JP" sz="2000" i="1">
                              <a:latin typeface="Cambria Math"/>
                              <a:ea typeface="Cambria Math"/>
                            </a:rPr>
                            <m:t>;</m:t>
                          </m:r>
                          <m:r>
                            <m:rPr>
                              <m:nor/>
                            </m:rPr>
                            <a:rPr lang="en-US" altLang="ja-JP" sz="2000" i="0">
                              <a:latin typeface="Cambria Math"/>
                              <a:ea typeface="Cambria Math"/>
                            </a:rPr>
                            <m:t>pH</m:t>
                          </m:r>
                        </m:e>
                      </m:d>
                    </m:oMath>
                  </m:oMathPara>
                </a14:m>
                <a:endParaRPr kumimoji="1" lang="ja-JP" altLang="en-US" sz="200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3883519" y="3116533"/>
                <a:ext cx="3926716" cy="745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3883519" y="4685650"/>
                <a:ext cx="4267001" cy="687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a:rPr>
                            <m:t>𝑁</m:t>
                          </m:r>
                        </m:e>
                        <m:sub>
                          <m:r>
                            <a:rPr lang="en-US" altLang="ja-JP" sz="2000" b="0" i="1" smtClean="0">
                              <a:latin typeface="Cambria Math"/>
                            </a:rPr>
                            <m:t>𝑖</m:t>
                          </m:r>
                        </m:sub>
                      </m:sSub>
                      <m:r>
                        <a:rPr lang="en-US" altLang="ja-JP" sz="2000" b="0" i="0" smtClean="0">
                          <a:latin typeface="Cambria Math"/>
                        </a:rPr>
                        <m:t>=</m:t>
                      </m:r>
                      <m:f>
                        <m:fPr>
                          <m:ctrlPr>
                            <a:rPr lang="en-US" altLang="ja-JP" sz="2000" i="1" smtClean="0">
                              <a:latin typeface="Cambria Math" panose="02040503050406030204" pitchFamily="18" charset="0"/>
                            </a:rPr>
                          </m:ctrlPr>
                        </m:fPr>
                        <m:num>
                          <m:sSub>
                            <m:sSubPr>
                              <m:ctrlPr>
                                <a:rPr lang="en-US" altLang="ja-JP" sz="2000" i="1" smtClean="0">
                                  <a:latin typeface="Cambria Math" panose="02040503050406030204" pitchFamily="18" charset="0"/>
                                </a:rPr>
                              </m:ctrlPr>
                            </m:sSubPr>
                            <m:e>
                              <m:r>
                                <a:rPr lang="en-US" altLang="ja-JP" sz="2000" b="0" i="1" smtClean="0">
                                  <a:latin typeface="Cambria Math"/>
                                </a:rPr>
                                <m:t>𝑟</m:t>
                              </m:r>
                            </m:e>
                            <m:sub>
                              <m:r>
                                <a:rPr lang="en-US" altLang="ja-JP" sz="2000" b="0" i="1" smtClean="0">
                                  <a:latin typeface="Cambria Math"/>
                                </a:rPr>
                                <m:t>𝑖</m:t>
                              </m:r>
                            </m:sub>
                          </m:sSub>
                        </m:num>
                        <m:den>
                          <m:r>
                            <a:rPr lang="en-US" altLang="ja-JP" sz="2000" b="0" i="1" smtClean="0">
                              <a:latin typeface="Cambria Math"/>
                            </a:rPr>
                            <m:t>𝐹</m:t>
                          </m:r>
                          <m:r>
                            <a:rPr lang="en-US" altLang="ja-JP" sz="2000" b="0" i="1" smtClean="0">
                              <a:latin typeface="Cambria Math"/>
                            </a:rPr>
                            <m:t> </m:t>
                          </m:r>
                          <m:nary>
                            <m:naryPr>
                              <m:chr m:val="∑"/>
                              <m:limLoc m:val="subSup"/>
                              <m:supHide m:val="on"/>
                              <m:ctrlPr>
                                <a:rPr lang="en-US" altLang="ja-JP" sz="2000" b="0" i="1" smtClean="0">
                                  <a:latin typeface="Cambria Math" panose="02040503050406030204" pitchFamily="18" charset="0"/>
                                </a:rPr>
                              </m:ctrlPr>
                            </m:naryPr>
                            <m:sub>
                              <m:r>
                                <m:rPr>
                                  <m:brk m:alnAt="9"/>
                                </m:rPr>
                                <a:rPr lang="en-US" altLang="ja-JP" sz="2000" b="0" i="1" smtClean="0">
                                  <a:latin typeface="Cambria Math"/>
                                </a:rPr>
                                <m:t>𝑘</m:t>
                              </m:r>
                              <m:r>
                                <a:rPr lang="en-US" altLang="ja-JP" sz="2000" b="0" i="1" smtClean="0">
                                  <a:latin typeface="Cambria Math"/>
                                  <a:ea typeface="Cambria Math"/>
                                </a:rPr>
                                <m:t>∈</m:t>
                              </m:r>
                              <m:r>
                                <a:rPr lang="en-US" altLang="ja-JP" sz="2000" b="0" i="1" smtClean="0">
                                  <a:latin typeface="Cambria Math"/>
                                  <a:ea typeface="Cambria Math"/>
                                </a:rPr>
                                <m:t>𝐼</m:t>
                              </m:r>
                            </m:sub>
                            <m:sup/>
                            <m:e>
                              <m:sSub>
                                <m:sSubPr>
                                  <m:ctrlPr>
                                    <a:rPr lang="en-US" altLang="ja-JP" sz="2000" b="0" i="1" smtClean="0">
                                      <a:latin typeface="Cambria Math" panose="02040503050406030204" pitchFamily="18" charset="0"/>
                                    </a:rPr>
                                  </m:ctrlPr>
                                </m:sSubPr>
                                <m:e>
                                  <m:r>
                                    <a:rPr lang="en-US" altLang="ja-JP" sz="2000" b="0" i="1" smtClean="0">
                                      <a:latin typeface="Cambria Math"/>
                                    </a:rPr>
                                    <m:t>𝑟</m:t>
                                  </m:r>
                                </m:e>
                                <m:sub>
                                  <m:r>
                                    <a:rPr lang="en-US" altLang="ja-JP" sz="2000" b="0" i="1" smtClean="0">
                                      <a:latin typeface="Cambria Math"/>
                                    </a:rPr>
                                    <m:t>𝑘</m:t>
                                  </m:r>
                                </m:sub>
                              </m:sSub>
                              <m:r>
                                <a:rPr lang="en-US" altLang="ja-JP" sz="2000" b="0" i="1" smtClean="0">
                                  <a:latin typeface="Cambria Math"/>
                                </a:rPr>
                                <m:t> </m:t>
                              </m:r>
                              <m:sSub>
                                <m:sSubPr>
                                  <m:ctrlPr>
                                    <a:rPr lang="en-US" altLang="ja-JP" sz="2000" b="0" i="1" smtClean="0">
                                      <a:latin typeface="Cambria Math" panose="02040503050406030204" pitchFamily="18" charset="0"/>
                                    </a:rPr>
                                  </m:ctrlPr>
                                </m:sSubPr>
                                <m:e>
                                  <m:r>
                                    <a:rPr lang="en-US" altLang="ja-JP" sz="2000" b="0" i="1" smtClean="0">
                                      <a:latin typeface="Cambria Math"/>
                                    </a:rPr>
                                    <m:t>𝑧</m:t>
                                  </m:r>
                                </m:e>
                                <m:sub>
                                  <m:r>
                                    <a:rPr lang="en-US" altLang="ja-JP" sz="2000" b="0" i="1" smtClean="0">
                                      <a:latin typeface="Cambria Math"/>
                                    </a:rPr>
                                    <m:t>𝑘</m:t>
                                  </m:r>
                                </m:sub>
                              </m:sSub>
                            </m:e>
                          </m:nary>
                        </m:den>
                      </m:f>
                      <m:sSub>
                        <m:sSubPr>
                          <m:ctrlPr>
                            <a:rPr lang="en-US" altLang="ja-JP" sz="2000" i="1">
                              <a:latin typeface="Cambria Math" panose="02040503050406030204" pitchFamily="18" charset="0"/>
                            </a:rPr>
                          </m:ctrlPr>
                        </m:sSubPr>
                        <m:e>
                          <m:r>
                            <a:rPr lang="en-US" altLang="ja-JP" sz="2000" i="1">
                              <a:latin typeface="Cambria Math"/>
                            </a:rPr>
                            <m:t>𝑃</m:t>
                          </m:r>
                        </m:e>
                        <m:sub>
                          <m:r>
                            <m:rPr>
                              <m:nor/>
                            </m:rPr>
                            <a:rPr lang="en-US" altLang="ja-JP" sz="2000" b="0" i="0" smtClean="0">
                              <a:latin typeface="Cambria Math"/>
                            </a:rPr>
                            <m:t>cathode</m:t>
                          </m:r>
                        </m:sub>
                      </m:sSub>
                      <m:r>
                        <a:rPr lang="en-US" altLang="ja-JP" sz="2000" i="1">
                          <a:latin typeface="Cambria Math"/>
                        </a:rPr>
                        <m:t>(</m:t>
                      </m:r>
                      <m:r>
                        <m:rPr>
                          <m:sty m:val="p"/>
                        </m:rPr>
                        <a:rPr lang="el-GR" altLang="ja-JP" sz="2000" i="1">
                          <a:latin typeface="Cambria Math"/>
                          <a:ea typeface="Cambria Math"/>
                        </a:rPr>
                        <m:t>Φ</m:t>
                      </m:r>
                      <m:r>
                        <a:rPr lang="en-US" altLang="ja-JP" sz="2000" i="1">
                          <a:latin typeface="Cambria Math"/>
                          <a:ea typeface="Cambria Math"/>
                        </a:rPr>
                        <m:t>;</m:t>
                      </m:r>
                      <m:r>
                        <a:rPr lang="en-US" altLang="ja-JP" sz="2000" b="0" i="1" smtClean="0">
                          <a:latin typeface="Cambria Math"/>
                          <a:ea typeface="Cambria Math"/>
                        </a:rPr>
                        <m:t>[</m:t>
                      </m:r>
                      <m:sSub>
                        <m:sSubPr>
                          <m:ctrlPr>
                            <a:rPr lang="en-US" altLang="ja-JP" sz="2000" b="0" i="1" smtClean="0">
                              <a:latin typeface="Cambria Math" panose="02040503050406030204" pitchFamily="18" charset="0"/>
                              <a:ea typeface="Cambria Math"/>
                            </a:rPr>
                          </m:ctrlPr>
                        </m:sSubPr>
                        <m:e>
                          <m:r>
                            <m:rPr>
                              <m:nor/>
                            </m:rPr>
                            <a:rPr lang="en-US" altLang="ja-JP" sz="2000" b="0" i="0" smtClean="0">
                              <a:latin typeface="Cambria Math"/>
                              <a:ea typeface="Cambria Math"/>
                            </a:rPr>
                            <m:t>O</m:t>
                          </m:r>
                        </m:e>
                        <m:sub>
                          <m:r>
                            <m:rPr>
                              <m:nor/>
                            </m:rPr>
                            <a:rPr lang="en-US" altLang="ja-JP" sz="2000" b="0" i="0" smtClean="0">
                              <a:latin typeface="Cambria Math"/>
                              <a:ea typeface="Cambria Math"/>
                            </a:rPr>
                            <m:t>2</m:t>
                          </m:r>
                        </m:sub>
                      </m:sSub>
                      <m:r>
                        <a:rPr lang="en-US" altLang="ja-JP" sz="2000" b="0" i="1" smtClean="0">
                          <a:latin typeface="Cambria Math"/>
                          <a:ea typeface="Cambria Math"/>
                        </a:rPr>
                        <m:t>]</m:t>
                      </m:r>
                      <m:r>
                        <a:rPr lang="en-US" altLang="ja-JP" sz="2000" i="1">
                          <a:latin typeface="Cambria Math"/>
                        </a:rPr>
                        <m:t>)</m:t>
                      </m:r>
                    </m:oMath>
                  </m:oMathPara>
                </a14:m>
                <a:endParaRPr lang="ja-JP" altLang="en-US" sz="200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3883519" y="4685650"/>
                <a:ext cx="4267001" cy="687945"/>
              </a:xfrm>
              <a:prstGeom prst="rect">
                <a:avLst/>
              </a:prstGeom>
              <a:blipFill rotWithShape="0">
                <a:blip r:embed="rId6"/>
                <a:stretch>
                  <a:fillRect/>
                </a:stretch>
              </a:blipFill>
            </p:spPr>
            <p:txBody>
              <a:bodyPr/>
              <a:lstStyle/>
              <a:p>
                <a:r>
                  <a:rPr lang="ja-JP" altLang="en-US">
                    <a:noFill/>
                  </a:rPr>
                  <a:t> </a:t>
                </a:r>
              </a:p>
            </p:txBody>
          </p:sp>
        </mc:Fallback>
      </mc:AlternateContent>
      <p:sp>
        <p:nvSpPr>
          <p:cNvPr id="30" name="テキスト ボックス 29"/>
          <p:cNvSpPr txBox="1"/>
          <p:nvPr/>
        </p:nvSpPr>
        <p:spPr>
          <a:xfrm>
            <a:off x="3883519" y="5554655"/>
            <a:ext cx="2997937" cy="400110"/>
          </a:xfrm>
          <a:prstGeom prst="rect">
            <a:avLst/>
          </a:prstGeom>
          <a:noFill/>
        </p:spPr>
        <p:txBody>
          <a:bodyPr wrap="none" rtlCol="0">
            <a:spAutoFit/>
          </a:bodyPr>
          <a:lstStyle/>
          <a:p>
            <a:r>
              <a:rPr lang="ja-JP" altLang="en-US" sz="2000" dirty="0"/>
              <a:t>カソード反応による流入出</a:t>
            </a:r>
            <a:endParaRPr lang="en-US" altLang="ja-JP" sz="2000" dirty="0"/>
          </a:p>
        </p:txBody>
      </p:sp>
      <p:sp>
        <p:nvSpPr>
          <p:cNvPr id="3" name="正方形/長方形 2"/>
          <p:cNvSpPr/>
          <p:nvPr/>
        </p:nvSpPr>
        <p:spPr>
          <a:xfrm>
            <a:off x="903524" y="967539"/>
            <a:ext cx="1656184" cy="1656184"/>
          </a:xfrm>
          <a:prstGeom prst="rect">
            <a:avLst/>
          </a:prstGeom>
          <a:solidFill>
            <a:srgbClr val="009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Target</a:t>
            </a:r>
          </a:p>
          <a:p>
            <a:pPr algn="ctr"/>
            <a:r>
              <a:rPr lang="en-US" altLang="ja-JP" dirty="0"/>
              <a:t>So</a:t>
            </a:r>
            <a:r>
              <a:rPr kumimoji="1" lang="en-US" altLang="ja-JP" dirty="0"/>
              <a:t>lution</a:t>
            </a:r>
            <a:endParaRPr kumimoji="1" lang="ja-JP" altLang="en-US" dirty="0"/>
          </a:p>
        </p:txBody>
      </p:sp>
      <p:sp>
        <p:nvSpPr>
          <p:cNvPr id="7" name="正方形/長方形 6"/>
          <p:cNvSpPr/>
          <p:nvPr/>
        </p:nvSpPr>
        <p:spPr>
          <a:xfrm>
            <a:off x="903524" y="2623723"/>
            <a:ext cx="1656184" cy="55372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Metal</a:t>
            </a:r>
            <a:endParaRPr kumimoji="1" lang="ja-JP" altLang="en-US" dirty="0"/>
          </a:p>
        </p:txBody>
      </p:sp>
      <p:cxnSp>
        <p:nvCxnSpPr>
          <p:cNvPr id="9" name="直線コネクタ 8"/>
          <p:cNvCxnSpPr/>
          <p:nvPr/>
        </p:nvCxnSpPr>
        <p:spPr>
          <a:xfrm>
            <a:off x="884099" y="967539"/>
            <a:ext cx="0" cy="165618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59708" y="982529"/>
            <a:ext cx="0" cy="164119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50775" y="549586"/>
            <a:ext cx="2161682" cy="400110"/>
          </a:xfrm>
          <a:prstGeom prst="rect">
            <a:avLst/>
          </a:prstGeom>
          <a:noFill/>
        </p:spPr>
        <p:txBody>
          <a:bodyPr wrap="none" rtlCol="0">
            <a:spAutoFit/>
          </a:bodyPr>
          <a:lstStyle/>
          <a:p>
            <a:r>
              <a:rPr lang="en-US" altLang="ja-JP" sz="2000" dirty="0" err="1"/>
              <a:t>Cathodic</a:t>
            </a:r>
            <a:r>
              <a:rPr lang="en-US" altLang="ja-JP" sz="2000" dirty="0"/>
              <a:t> boundary</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11</a:t>
            </a:fld>
            <a:endParaRPr lang="ja-JP" altLang="en-US" dirty="0"/>
          </a:p>
        </p:txBody>
      </p:sp>
    </p:spTree>
    <p:extLst>
      <p:ext uri="{BB962C8B-B14F-4D97-AF65-F5344CB8AC3E}">
        <p14:creationId xmlns:p14="http://schemas.microsoft.com/office/powerpoint/2010/main" val="2547309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数値解析手法</a:t>
            </a:r>
            <a:endParaRPr kumimoji="1" lang="ja-JP" altLang="en-US" dirty="0"/>
          </a:p>
        </p:txBody>
      </p:sp>
      <p:sp>
        <p:nvSpPr>
          <p:cNvPr id="6" name="テキスト ボックス 5"/>
          <p:cNvSpPr txBox="1"/>
          <p:nvPr/>
        </p:nvSpPr>
        <p:spPr>
          <a:xfrm>
            <a:off x="539552" y="4506254"/>
            <a:ext cx="2749471" cy="52322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txBody>
          <a:bodyPr wrap="none" rtlCol="0">
            <a:spAutoFit/>
          </a:bodyPr>
          <a:lstStyle/>
          <a:p>
            <a:r>
              <a:rPr kumimoji="1" lang="ja-JP" altLang="en-US" sz="2800" dirty="0">
                <a:solidFill>
                  <a:srgbClr val="104AEE"/>
                </a:solidFill>
              </a:rPr>
              <a:t>ボクセルフェーズ</a:t>
            </a:r>
            <a:endParaRPr kumimoji="1" lang="en-US" altLang="ja-JP" sz="2800" dirty="0">
              <a:solidFill>
                <a:srgbClr val="104AEE"/>
              </a:solidFill>
            </a:endParaRPr>
          </a:p>
        </p:txBody>
      </p:sp>
      <p:sp>
        <p:nvSpPr>
          <p:cNvPr id="38" name="テキスト ボックス 37"/>
          <p:cNvSpPr txBox="1"/>
          <p:nvPr/>
        </p:nvSpPr>
        <p:spPr>
          <a:xfrm>
            <a:off x="539552" y="1844824"/>
            <a:ext cx="2866490" cy="523220"/>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txBody>
          <a:bodyPr wrap="none" rtlCol="0">
            <a:spAutoFit/>
          </a:bodyPr>
          <a:lstStyle/>
          <a:p>
            <a:r>
              <a:rPr lang="ja-JP" altLang="en-US" sz="2800" dirty="0">
                <a:solidFill>
                  <a:srgbClr val="FF0000"/>
                </a:solidFill>
              </a:rPr>
              <a:t>有限体積フェーズ</a:t>
            </a:r>
            <a:endParaRPr kumimoji="1" lang="en-US" altLang="ja-JP" sz="2800" dirty="0">
              <a:solidFill>
                <a:srgbClr val="FF0000"/>
              </a:solidFill>
            </a:endParaRPr>
          </a:p>
        </p:txBody>
      </p:sp>
      <p:sp>
        <p:nvSpPr>
          <p:cNvPr id="21" name="テキスト ボックス 20"/>
          <p:cNvSpPr txBox="1"/>
          <p:nvPr/>
        </p:nvSpPr>
        <p:spPr>
          <a:xfrm>
            <a:off x="179512" y="5301208"/>
            <a:ext cx="2339102" cy="830997"/>
          </a:xfrm>
          <a:prstGeom prst="rect">
            <a:avLst/>
          </a:prstGeom>
          <a:noFill/>
        </p:spPr>
        <p:txBody>
          <a:bodyPr wrap="none" rtlCol="0">
            <a:spAutoFit/>
          </a:bodyPr>
          <a:lstStyle/>
          <a:p>
            <a:r>
              <a:rPr lang="ja-JP" altLang="en-US" sz="2400" dirty="0"/>
              <a:t>金属の</a:t>
            </a:r>
            <a:r>
              <a:rPr kumimoji="1" lang="ja-JP" altLang="en-US" sz="2400" dirty="0"/>
              <a:t>形状変化</a:t>
            </a:r>
            <a:endParaRPr kumimoji="1" lang="en-US" altLang="ja-JP" sz="2400" dirty="0"/>
          </a:p>
          <a:p>
            <a:r>
              <a:rPr lang="ja-JP" altLang="en-US" sz="2400" dirty="0"/>
              <a:t>表面積の修正</a:t>
            </a:r>
            <a:endParaRPr kumimoji="1" lang="ja-JP" altLang="en-US" sz="2400" dirty="0"/>
          </a:p>
        </p:txBody>
      </p:sp>
      <p:sp>
        <p:nvSpPr>
          <p:cNvPr id="24" name="テキスト ボックス 23"/>
          <p:cNvSpPr txBox="1"/>
          <p:nvPr/>
        </p:nvSpPr>
        <p:spPr>
          <a:xfrm>
            <a:off x="107504" y="2492896"/>
            <a:ext cx="3709670" cy="1569660"/>
          </a:xfrm>
          <a:prstGeom prst="rect">
            <a:avLst/>
          </a:prstGeom>
          <a:noFill/>
        </p:spPr>
        <p:txBody>
          <a:bodyPr wrap="none" rtlCol="0">
            <a:spAutoFit/>
          </a:bodyPr>
          <a:lstStyle/>
          <a:p>
            <a:r>
              <a:rPr lang="ja-JP" altLang="en-US" sz="2400" dirty="0"/>
              <a:t>電場，イオン泳動，</a:t>
            </a:r>
            <a:endParaRPr lang="en-US" altLang="ja-JP" sz="2400" dirty="0"/>
          </a:p>
          <a:p>
            <a:r>
              <a:rPr lang="ja-JP" altLang="en-US" sz="2400" dirty="0"/>
              <a:t>物質拡散，化学反応などの</a:t>
            </a:r>
            <a:endParaRPr lang="en-US" altLang="ja-JP" sz="2400" dirty="0"/>
          </a:p>
          <a:p>
            <a:r>
              <a:rPr lang="ja-JP" altLang="en-US" sz="2400" dirty="0"/>
              <a:t>マルチフィジックス問題</a:t>
            </a:r>
            <a:endParaRPr lang="en-US" altLang="ja-JP" sz="2400" dirty="0"/>
          </a:p>
          <a:p>
            <a:r>
              <a:rPr lang="ja-JP" altLang="en-US" sz="2400" dirty="0"/>
              <a:t>腐食速度</a:t>
            </a:r>
            <a:endParaRPr lang="en-US" altLang="ja-JP" sz="2400" dirty="0"/>
          </a:p>
        </p:txBody>
      </p:sp>
      <p:grpSp>
        <p:nvGrpSpPr>
          <p:cNvPr id="3" name="グループ化 2"/>
          <p:cNvGrpSpPr/>
          <p:nvPr/>
        </p:nvGrpSpPr>
        <p:grpSpPr>
          <a:xfrm>
            <a:off x="3707904" y="1341915"/>
            <a:ext cx="4968552" cy="4990417"/>
            <a:chOff x="899592" y="836712"/>
            <a:chExt cx="4968552" cy="4990417"/>
          </a:xfrm>
          <a:effectLst/>
        </p:grpSpPr>
        <p:grpSp>
          <p:nvGrpSpPr>
            <p:cNvPr id="37" name="グループ化 36"/>
            <p:cNvGrpSpPr/>
            <p:nvPr/>
          </p:nvGrpSpPr>
          <p:grpSpPr>
            <a:xfrm>
              <a:off x="899592" y="1124744"/>
              <a:ext cx="4968552" cy="4392488"/>
              <a:chOff x="899592" y="1484784"/>
              <a:chExt cx="4968552" cy="4392488"/>
            </a:xfrm>
            <a:solidFill>
              <a:schemeClr val="tx2"/>
            </a:solidFill>
          </p:grpSpPr>
          <p:sp>
            <p:nvSpPr>
              <p:cNvPr id="34" name="正方形/長方形 33"/>
              <p:cNvSpPr/>
              <p:nvPr/>
            </p:nvSpPr>
            <p:spPr>
              <a:xfrm>
                <a:off x="899592" y="1484784"/>
                <a:ext cx="4968552" cy="1224136"/>
              </a:xfrm>
              <a:prstGeom prst="rect">
                <a:avLst/>
              </a:prstGeom>
              <a:solidFill>
                <a:srgbClr val="598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634118" y="1988840"/>
                <a:ext cx="234026" cy="3672408"/>
              </a:xfrm>
              <a:prstGeom prst="rect">
                <a:avLst/>
              </a:prstGeom>
              <a:solidFill>
                <a:srgbClr val="598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899592" y="5229200"/>
                <a:ext cx="4968552" cy="648072"/>
              </a:xfrm>
              <a:prstGeom prst="rect">
                <a:avLst/>
              </a:prstGeom>
              <a:solidFill>
                <a:srgbClr val="598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正方形/長方形 30"/>
            <p:cNvSpPr/>
            <p:nvPr/>
          </p:nvSpPr>
          <p:spPr>
            <a:xfrm>
              <a:off x="899592" y="2564904"/>
              <a:ext cx="4608512" cy="2088232"/>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1061864" y="1844824"/>
              <a:ext cx="42839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a:t>金属表面積と溶液量の修正</a:t>
              </a:r>
            </a:p>
          </p:txBody>
        </p:sp>
        <p:sp>
          <p:nvSpPr>
            <p:cNvPr id="10" name="テキスト ボックス 9"/>
            <p:cNvSpPr txBox="1"/>
            <p:nvPr/>
          </p:nvSpPr>
          <p:spPr>
            <a:xfrm>
              <a:off x="1061864" y="1290625"/>
              <a:ext cx="42839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a:t>表面形状の生成</a:t>
              </a:r>
              <a:endParaRPr kumimoji="1" lang="ja-JP" altLang="en-US" dirty="0"/>
            </a:p>
          </p:txBody>
        </p:sp>
        <p:sp>
          <p:nvSpPr>
            <p:cNvPr id="12" name="テキスト ボックス 11"/>
            <p:cNvSpPr txBox="1"/>
            <p:nvPr/>
          </p:nvSpPr>
          <p:spPr>
            <a:xfrm>
              <a:off x="1052736" y="2710661"/>
              <a:ext cx="430222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a:t>電場を計算し</a:t>
              </a:r>
              <a:endParaRPr kumimoji="1" lang="en-US" altLang="ja-JP" dirty="0"/>
            </a:p>
            <a:p>
              <a:pPr algn="ctr"/>
              <a:r>
                <a:rPr lang="ja-JP" altLang="en-US" dirty="0"/>
                <a:t>腐食電流密度を求める</a:t>
              </a:r>
              <a:endParaRPr kumimoji="1" lang="ja-JP" altLang="en-US" dirty="0"/>
            </a:p>
          </p:txBody>
        </p:sp>
        <p:sp>
          <p:nvSpPr>
            <p:cNvPr id="13" name="テキスト ボックス 12"/>
            <p:cNvSpPr txBox="1"/>
            <p:nvPr/>
          </p:nvSpPr>
          <p:spPr>
            <a:xfrm>
              <a:off x="1043608" y="3573016"/>
              <a:ext cx="432048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a:t>物質輸送と化学反応を計算し</a:t>
              </a:r>
              <a:endParaRPr kumimoji="1" lang="en-US" altLang="ja-JP" dirty="0"/>
            </a:p>
            <a:p>
              <a:pPr algn="ctr"/>
              <a:r>
                <a:rPr lang="ja-JP" altLang="en-US" dirty="0"/>
                <a:t>溶液のイオン濃度と</a:t>
              </a:r>
              <a:endParaRPr lang="en-US" altLang="ja-JP" dirty="0"/>
            </a:p>
            <a:p>
              <a:pPr algn="ctr"/>
              <a:r>
                <a:rPr lang="ja-JP" altLang="en-US" dirty="0"/>
                <a:t>金属の腐食速度を求める</a:t>
              </a:r>
              <a:endParaRPr kumimoji="1" lang="ja-JP" altLang="en-US" dirty="0"/>
            </a:p>
          </p:txBody>
        </p:sp>
        <p:sp>
          <p:nvSpPr>
            <p:cNvPr id="14" name="テキスト ボックス 13"/>
            <p:cNvSpPr txBox="1"/>
            <p:nvPr/>
          </p:nvSpPr>
          <p:spPr>
            <a:xfrm>
              <a:off x="1043608" y="5003884"/>
              <a:ext cx="43204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a:t>固体金属量の更新</a:t>
              </a:r>
              <a:endParaRPr kumimoji="1" lang="en-US" altLang="ja-JP" dirty="0"/>
            </a:p>
          </p:txBody>
        </p:sp>
        <p:cxnSp>
          <p:nvCxnSpPr>
            <p:cNvPr id="16" name="直線矢印コネクタ 15"/>
            <p:cNvCxnSpPr>
              <a:stCxn id="9" idx="2"/>
              <a:endCxn id="12" idx="0"/>
            </p:cNvCxnSpPr>
            <p:nvPr/>
          </p:nvCxnSpPr>
          <p:spPr>
            <a:xfrm>
              <a:off x="3203848" y="2214156"/>
              <a:ext cx="0" cy="496505"/>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8" name="直線矢印コネクタ 17"/>
            <p:cNvCxnSpPr>
              <a:stCxn id="12" idx="2"/>
              <a:endCxn id="13" idx="0"/>
            </p:cNvCxnSpPr>
            <p:nvPr/>
          </p:nvCxnSpPr>
          <p:spPr>
            <a:xfrm>
              <a:off x="3203848" y="3356992"/>
              <a:ext cx="0" cy="216024"/>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0" name="直線矢印コネクタ 19"/>
            <p:cNvCxnSpPr>
              <a:stCxn id="13" idx="2"/>
              <a:endCxn id="14" idx="0"/>
            </p:cNvCxnSpPr>
            <p:nvPr/>
          </p:nvCxnSpPr>
          <p:spPr>
            <a:xfrm>
              <a:off x="3203848" y="4496346"/>
              <a:ext cx="0" cy="50753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2" name="直線矢印コネクタ 21"/>
            <p:cNvCxnSpPr>
              <a:stCxn id="10" idx="2"/>
              <a:endCxn id="9" idx="0"/>
            </p:cNvCxnSpPr>
            <p:nvPr/>
          </p:nvCxnSpPr>
          <p:spPr>
            <a:xfrm>
              <a:off x="3203848" y="1659957"/>
              <a:ext cx="0" cy="184867"/>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9" name="直線矢印コネクタ 28"/>
            <p:cNvCxnSpPr>
              <a:endCxn id="10" idx="0"/>
            </p:cNvCxnSpPr>
            <p:nvPr/>
          </p:nvCxnSpPr>
          <p:spPr>
            <a:xfrm>
              <a:off x="3203848" y="836712"/>
              <a:ext cx="0" cy="453913"/>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39" name="直線矢印コネクタ 38"/>
            <p:cNvCxnSpPr/>
            <p:nvPr/>
          </p:nvCxnSpPr>
          <p:spPr>
            <a:xfrm>
              <a:off x="3203848" y="5373216"/>
              <a:ext cx="0" cy="453913"/>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cxnSp>
        <p:nvCxnSpPr>
          <p:cNvPr id="26" name="カギ線コネクタ 25"/>
          <p:cNvCxnSpPr>
            <a:stCxn id="14" idx="3"/>
            <a:endCxn id="10" idx="3"/>
          </p:cNvCxnSpPr>
          <p:nvPr/>
        </p:nvCxnSpPr>
        <p:spPr>
          <a:xfrm flipH="1" flipV="1">
            <a:off x="8154144" y="1980494"/>
            <a:ext cx="18256" cy="3713259"/>
          </a:xfrm>
          <a:prstGeom prst="bentConnector3">
            <a:avLst>
              <a:gd name="adj1" fmla="val -2057170"/>
            </a:avLst>
          </a:prstGeom>
          <a:ln>
            <a:solidFill>
              <a:schemeClr val="bg1"/>
            </a:solidFill>
            <a:tailEnd type="arrow"/>
          </a:ln>
          <a:effectLst/>
        </p:spPr>
        <p:style>
          <a:lnRef idx="2">
            <a:schemeClr val="dk1"/>
          </a:lnRef>
          <a:fillRef idx="0">
            <a:schemeClr val="dk1"/>
          </a:fillRef>
          <a:effectRef idx="1">
            <a:schemeClr val="dk1"/>
          </a:effectRef>
          <a:fontRef idx="minor">
            <a:schemeClr val="tx1"/>
          </a:fontRef>
        </p:style>
      </p:cxnSp>
      <p:sp>
        <p:nvSpPr>
          <p:cNvPr id="27" name="コンテンツ プレースホルダー 2"/>
          <p:cNvSpPr>
            <a:spLocks noGrp="1"/>
          </p:cNvSpPr>
          <p:nvPr>
            <p:ph idx="1"/>
          </p:nvPr>
        </p:nvSpPr>
        <p:spPr>
          <a:xfrm>
            <a:off x="1187624" y="908720"/>
            <a:ext cx="6624736" cy="526344"/>
          </a:xfrm>
        </p:spPr>
        <p:txBody>
          <a:bodyPr>
            <a:normAutofit/>
          </a:bodyPr>
          <a:lstStyle/>
          <a:p>
            <a:pPr marL="0" indent="0">
              <a:buNone/>
            </a:pPr>
            <a:r>
              <a:rPr lang="ja-JP" altLang="en-US" sz="2800" dirty="0"/>
              <a:t>ボクセル有限体積法を用いて計算を行った</a:t>
            </a:r>
            <a:endParaRPr kumimoji="1" lang="en-US" altLang="ja-JP" sz="28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12</a:t>
            </a:fld>
            <a:endParaRPr lang="ja-JP" altLang="en-US" dirty="0"/>
          </a:p>
        </p:txBody>
      </p:sp>
    </p:spTree>
    <p:extLst>
      <p:ext uri="{BB962C8B-B14F-4D97-AF65-F5344CB8AC3E}">
        <p14:creationId xmlns:p14="http://schemas.microsoft.com/office/powerpoint/2010/main" val="176156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611560" y="4222833"/>
            <a:ext cx="7344816" cy="164689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2400" dirty="0"/>
          </a:p>
        </p:txBody>
      </p:sp>
      <p:sp>
        <p:nvSpPr>
          <p:cNvPr id="33" name="正方形/長方形 32"/>
          <p:cNvSpPr/>
          <p:nvPr/>
        </p:nvSpPr>
        <p:spPr>
          <a:xfrm>
            <a:off x="611560" y="2647351"/>
            <a:ext cx="3528392" cy="1448164"/>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2400" dirty="0"/>
          </a:p>
        </p:txBody>
      </p:sp>
      <p:sp>
        <p:nvSpPr>
          <p:cNvPr id="32" name="正方形/長方形 31"/>
          <p:cNvSpPr/>
          <p:nvPr/>
        </p:nvSpPr>
        <p:spPr>
          <a:xfrm>
            <a:off x="611560" y="703135"/>
            <a:ext cx="3528392" cy="187220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2400" dirty="0"/>
          </a:p>
        </p:txBody>
      </p:sp>
      <p:sp>
        <p:nvSpPr>
          <p:cNvPr id="2" name="タイトル 1"/>
          <p:cNvSpPr>
            <a:spLocks noGrp="1"/>
          </p:cNvSpPr>
          <p:nvPr>
            <p:ph type="title"/>
          </p:nvPr>
        </p:nvSpPr>
        <p:spPr/>
        <p:txBody>
          <a:bodyPr>
            <a:normAutofit/>
          </a:bodyPr>
          <a:lstStyle/>
          <a:p>
            <a:r>
              <a:rPr kumimoji="1" lang="ja-JP" altLang="en-US" dirty="0"/>
              <a:t>電気的中性</a:t>
            </a:r>
            <a:r>
              <a:rPr lang="ja-JP" altLang="en-US" dirty="0"/>
              <a:t>の</a:t>
            </a:r>
            <a:r>
              <a:rPr kumimoji="1" lang="ja-JP" altLang="en-US" dirty="0"/>
              <a:t>維持（実現象）</a:t>
            </a:r>
          </a:p>
        </p:txBody>
      </p:sp>
      <p:sp>
        <p:nvSpPr>
          <p:cNvPr id="4" name="スライド番号プレースホルダ 3"/>
          <p:cNvSpPr>
            <a:spLocks noGrp="1"/>
          </p:cNvSpPr>
          <p:nvPr>
            <p:ph type="sldNum" sz="quarter" idx="4"/>
          </p:nvPr>
        </p:nvSpPr>
        <p:spPr>
          <a:prstGeom prst="rect">
            <a:avLst/>
          </a:prstGeom>
        </p:spPr>
        <p:txBody>
          <a:bodyPr/>
          <a:lstStyle/>
          <a:p>
            <a:r>
              <a:rPr lang="en-US" altLang="ja-JP" dirty="0"/>
              <a:t>P</a:t>
            </a:r>
            <a:r>
              <a:rPr kumimoji="1" lang="en-US" altLang="ja-JP" dirty="0"/>
              <a:t>. </a:t>
            </a:r>
            <a:fld id="{70AEF41F-9184-4002-92D9-F3775E7C9AA1}" type="slidenum">
              <a:rPr kumimoji="1" lang="ja-JP" altLang="en-US" smtClean="0"/>
              <a:pPr/>
              <a:t>13</a:t>
            </a:fld>
            <a:endParaRPr kumimoji="1" lang="ja-JP" altLang="en-US" dirty="0"/>
          </a:p>
        </p:txBody>
      </p:sp>
      <p:sp>
        <p:nvSpPr>
          <p:cNvPr id="7" name="テキスト ボックス 6"/>
          <p:cNvSpPr txBox="1"/>
          <p:nvPr/>
        </p:nvSpPr>
        <p:spPr>
          <a:xfrm>
            <a:off x="611560" y="5991657"/>
            <a:ext cx="7765267" cy="400110"/>
          </a:xfrm>
          <a:prstGeom prst="rect">
            <a:avLst/>
          </a:prstGeom>
          <a:noFill/>
        </p:spPr>
        <p:txBody>
          <a:bodyPr wrap="none" rtlCol="0">
            <a:spAutoFit/>
          </a:bodyPr>
          <a:lstStyle/>
          <a:p>
            <a:r>
              <a:rPr lang="ja-JP" altLang="en-US" sz="2000" dirty="0"/>
              <a:t>→解析のタイムステップが電気的中性の維持のため小さくなる（ナノ秒）</a:t>
            </a:r>
            <a:endParaRPr lang="en-US" altLang="ja-JP" sz="2000" dirty="0"/>
          </a:p>
        </p:txBody>
      </p:sp>
      <p:pic>
        <p:nvPicPr>
          <p:cNvPr id="3077" name="Picture 5" descr="D:\Dropbox\M_lab\発表\CMD2011\texclip2011100115023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567231"/>
            <a:ext cx="1808798" cy="78867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683568" y="775143"/>
            <a:ext cx="3502882" cy="646331"/>
          </a:xfrm>
          <a:prstGeom prst="rect">
            <a:avLst/>
          </a:prstGeom>
          <a:noFill/>
        </p:spPr>
        <p:txBody>
          <a:bodyPr wrap="none" rtlCol="0">
            <a:spAutoFit/>
          </a:bodyPr>
          <a:lstStyle/>
          <a:p>
            <a:r>
              <a:rPr lang="ja-JP" altLang="en-US" dirty="0"/>
              <a:t>イオンの拡散などで</a:t>
            </a:r>
            <a:endParaRPr lang="en-US" altLang="ja-JP" dirty="0"/>
          </a:p>
          <a:p>
            <a:r>
              <a:rPr lang="ja-JP" altLang="en-US" dirty="0"/>
              <a:t>電気的中性が満たされなくなると，</a:t>
            </a:r>
          </a:p>
        </p:txBody>
      </p:sp>
      <p:pic>
        <p:nvPicPr>
          <p:cNvPr id="1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701" b="-1"/>
          <a:stretch/>
        </p:blipFill>
        <p:spPr bwMode="auto">
          <a:xfrm>
            <a:off x="899592" y="4591567"/>
            <a:ext cx="6386513" cy="8202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94" r="53649" b="45412"/>
          <a:stretch/>
        </p:blipFill>
        <p:spPr bwMode="auto">
          <a:xfrm>
            <a:off x="898038" y="2730376"/>
            <a:ext cx="2948450" cy="128512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untaki\Desktop\texclip2012020802575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3295423"/>
            <a:ext cx="4172745" cy="76145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683568" y="2647351"/>
            <a:ext cx="2204450" cy="369332"/>
          </a:xfrm>
          <a:prstGeom prst="rect">
            <a:avLst/>
          </a:prstGeom>
          <a:noFill/>
        </p:spPr>
        <p:txBody>
          <a:bodyPr wrap="none" rtlCol="0">
            <a:spAutoFit/>
          </a:bodyPr>
          <a:lstStyle/>
          <a:p>
            <a:r>
              <a:rPr lang="ja-JP" altLang="en-US" dirty="0"/>
              <a:t>大きな電位差が発生</a:t>
            </a:r>
            <a:endParaRPr lang="en-US" altLang="ja-JP" dirty="0"/>
          </a:p>
        </p:txBody>
      </p:sp>
      <p:sp>
        <p:nvSpPr>
          <p:cNvPr id="30" name="テキスト ボックス 29"/>
          <p:cNvSpPr txBox="1"/>
          <p:nvPr/>
        </p:nvSpPr>
        <p:spPr>
          <a:xfrm>
            <a:off x="808237" y="4222235"/>
            <a:ext cx="3602268" cy="369332"/>
          </a:xfrm>
          <a:prstGeom prst="rect">
            <a:avLst/>
          </a:prstGeom>
          <a:noFill/>
        </p:spPr>
        <p:txBody>
          <a:bodyPr wrap="none" rtlCol="0">
            <a:spAutoFit/>
          </a:bodyPr>
          <a:lstStyle/>
          <a:p>
            <a:r>
              <a:rPr lang="ja-JP" altLang="en-US" dirty="0"/>
              <a:t>電気的中性に戻す高速な電気泳動</a:t>
            </a:r>
            <a:endParaRPr lang="en-US" altLang="ja-JP" dirty="0"/>
          </a:p>
        </p:txBody>
      </p:sp>
      <p:graphicFrame>
        <p:nvGraphicFramePr>
          <p:cNvPr id="43" name="表 42"/>
          <p:cNvGraphicFramePr>
            <a:graphicFrameLocks noGrp="1"/>
          </p:cNvGraphicFramePr>
          <p:nvPr>
            <p:extLst>
              <p:ext uri="{D42A27DB-BD31-4B8C-83A1-F6EECF244321}">
                <p14:modId xmlns:p14="http://schemas.microsoft.com/office/powerpoint/2010/main" val="1317657402"/>
              </p:ext>
            </p:extLst>
          </p:nvPr>
        </p:nvGraphicFramePr>
        <p:xfrm>
          <a:off x="4921298" y="703135"/>
          <a:ext cx="3611142" cy="2346960"/>
        </p:xfrm>
        <a:graphic>
          <a:graphicData uri="http://schemas.openxmlformats.org/drawingml/2006/table">
            <a:tbl>
              <a:tblPr firstRow="1" bandRow="1">
                <a:tableStyleId>{5940675A-B579-460E-94D1-54222C63F5DA}</a:tableStyleId>
              </a:tblPr>
              <a:tblGrid>
                <a:gridCol w="745156">
                  <a:extLst>
                    <a:ext uri="{9D8B030D-6E8A-4147-A177-3AD203B41FA5}">
                      <a16:colId xmlns:a16="http://schemas.microsoft.com/office/drawing/2014/main" val="20000"/>
                    </a:ext>
                  </a:extLst>
                </a:gridCol>
                <a:gridCol w="2865986">
                  <a:extLst>
                    <a:ext uri="{9D8B030D-6E8A-4147-A177-3AD203B41FA5}">
                      <a16:colId xmlns:a16="http://schemas.microsoft.com/office/drawing/2014/main" val="20001"/>
                    </a:ext>
                  </a:extLst>
                </a:gridCol>
              </a:tblGrid>
              <a:tr h="212782">
                <a:tc>
                  <a:txBody>
                    <a:bodyPr/>
                    <a:lstStyle/>
                    <a:p>
                      <a:r>
                        <a:rPr kumimoji="1" lang="en-US" altLang="ja-JP" sz="1600" dirty="0"/>
                        <a:t>Φ</a:t>
                      </a:r>
                      <a:endParaRPr kumimoji="1" lang="ja-JP" altLang="en-US" sz="1600" dirty="0"/>
                    </a:p>
                  </a:txBody>
                  <a:tcPr/>
                </a:tc>
                <a:tc>
                  <a:txBody>
                    <a:bodyPr/>
                    <a:lstStyle/>
                    <a:p>
                      <a:r>
                        <a:rPr kumimoji="1" lang="ja-JP" altLang="en-US" sz="1600" dirty="0"/>
                        <a:t>電位 </a:t>
                      </a:r>
                      <a:r>
                        <a:rPr kumimoji="1" lang="en-US" altLang="ja-JP" sz="1600" dirty="0"/>
                        <a:t>[V]</a:t>
                      </a:r>
                    </a:p>
                  </a:txBody>
                  <a:tcPr/>
                </a:tc>
                <a:extLst>
                  <a:ext uri="{0D108BD9-81ED-4DB2-BD59-A6C34878D82A}">
                    <a16:rowId xmlns:a16="http://schemas.microsoft.com/office/drawing/2014/main" val="10000"/>
                  </a:ext>
                </a:extLst>
              </a:tr>
              <a:tr h="212782">
                <a:tc>
                  <a:txBody>
                    <a:bodyPr/>
                    <a:lstStyle/>
                    <a:p>
                      <a:r>
                        <a:rPr kumimoji="1" lang="en-US" altLang="ja-JP" sz="1600" i="1" dirty="0"/>
                        <a:t>F</a:t>
                      </a:r>
                      <a:endParaRPr kumimoji="1" lang="ja-JP" altLang="en-US" sz="16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ファラデー定数</a:t>
                      </a:r>
                      <a:r>
                        <a:rPr kumimoji="1" lang="en-US" altLang="ja-JP" sz="1600" dirty="0"/>
                        <a:t>[C mol</a:t>
                      </a:r>
                      <a:r>
                        <a:rPr kumimoji="1" lang="en-US" altLang="ja-JP" sz="1600" baseline="30000" dirty="0"/>
                        <a:t>-1</a:t>
                      </a:r>
                      <a:r>
                        <a:rPr kumimoji="1" lang="en-US" altLang="ja-JP" sz="1600" dirty="0"/>
                        <a:t>]</a:t>
                      </a:r>
                      <a:endParaRPr kumimoji="1" lang="ja-JP" altLang="en-US" sz="1600" dirty="0"/>
                    </a:p>
                  </a:txBody>
                  <a:tcPr/>
                </a:tc>
                <a:extLst>
                  <a:ext uri="{0D108BD9-81ED-4DB2-BD59-A6C34878D82A}">
                    <a16:rowId xmlns:a16="http://schemas.microsoft.com/office/drawing/2014/main" val="10001"/>
                  </a:ext>
                </a:extLst>
              </a:tr>
              <a:tr h="212782">
                <a:tc>
                  <a:txBody>
                    <a:bodyPr/>
                    <a:lstStyle/>
                    <a:p>
                      <a:r>
                        <a:rPr kumimoji="1" lang="el-GR" altLang="ja-JP" sz="1600" i="1" dirty="0"/>
                        <a:t>ε</a:t>
                      </a:r>
                      <a:endParaRPr kumimoji="1" lang="ja-JP" altLang="en-US" sz="16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溶液の誘電率 </a:t>
                      </a:r>
                      <a:r>
                        <a:rPr kumimoji="1" lang="en-US" altLang="ja-JP" sz="1600" dirty="0"/>
                        <a:t>[F m</a:t>
                      </a:r>
                      <a:r>
                        <a:rPr kumimoji="1" lang="en-US" altLang="ja-JP" sz="1600" baseline="30000" dirty="0"/>
                        <a:t>-1</a:t>
                      </a:r>
                      <a:r>
                        <a:rPr kumimoji="1" lang="en-US" altLang="ja-JP" sz="1600" dirty="0"/>
                        <a:t>]</a:t>
                      </a:r>
                      <a:endParaRPr kumimoji="1" lang="ja-JP" altLang="en-US" sz="1600" dirty="0"/>
                    </a:p>
                  </a:txBody>
                  <a:tcPr/>
                </a:tc>
                <a:extLst>
                  <a:ext uri="{0D108BD9-81ED-4DB2-BD59-A6C34878D82A}">
                    <a16:rowId xmlns:a16="http://schemas.microsoft.com/office/drawing/2014/main" val="10002"/>
                  </a:ext>
                </a:extLst>
              </a:tr>
              <a:tr h="212782">
                <a:tc>
                  <a:txBody>
                    <a:bodyPr/>
                    <a:lstStyle/>
                    <a:p>
                      <a:r>
                        <a:rPr kumimoji="1" lang="en-US" altLang="ja-JP" sz="1600" i="1" dirty="0" err="1"/>
                        <a:t>z</a:t>
                      </a:r>
                      <a:r>
                        <a:rPr kumimoji="1" lang="en-US" altLang="ja-JP" sz="1600" i="1" baseline="-25000" dirty="0" err="1"/>
                        <a:t>i</a:t>
                      </a:r>
                      <a:endParaRPr kumimoji="1" lang="ja-JP" altLang="en-US" sz="1600" i="1" baseline="-25000" dirty="0"/>
                    </a:p>
                  </a:txBody>
                  <a:tcPr/>
                </a:tc>
                <a:tc>
                  <a:txBody>
                    <a:bodyPr/>
                    <a:lstStyle/>
                    <a:p>
                      <a:r>
                        <a:rPr kumimoji="1" lang="ja-JP" altLang="en-US" sz="1600" dirty="0"/>
                        <a:t>イオンの価数</a:t>
                      </a:r>
                    </a:p>
                  </a:txBody>
                  <a:tcPr/>
                </a:tc>
                <a:extLst>
                  <a:ext uri="{0D108BD9-81ED-4DB2-BD59-A6C34878D82A}">
                    <a16:rowId xmlns:a16="http://schemas.microsoft.com/office/drawing/2014/main" val="10003"/>
                  </a:ext>
                </a:extLst>
              </a:tr>
              <a:tr h="212782">
                <a:tc>
                  <a:txBody>
                    <a:bodyPr/>
                    <a:lstStyle/>
                    <a:p>
                      <a:r>
                        <a:rPr kumimoji="1" lang="en-US" altLang="ja-JP" sz="1600" i="1" dirty="0" err="1"/>
                        <a:t>C</a:t>
                      </a:r>
                      <a:r>
                        <a:rPr kumimoji="1" lang="en-US" altLang="ja-JP" sz="1600" i="1" baseline="-25000" dirty="0" err="1"/>
                        <a:t>i</a:t>
                      </a:r>
                      <a:endParaRPr kumimoji="1" lang="ja-JP" altLang="en-US" sz="1600" i="1" baseline="-25000" dirty="0"/>
                    </a:p>
                  </a:txBody>
                  <a:tcPr/>
                </a:tc>
                <a:tc>
                  <a:txBody>
                    <a:bodyPr/>
                    <a:lstStyle/>
                    <a:p>
                      <a:r>
                        <a:rPr kumimoji="1" lang="ja-JP" altLang="en-US" sz="1600" dirty="0"/>
                        <a:t>モル濃度 </a:t>
                      </a:r>
                      <a:r>
                        <a:rPr kumimoji="1" lang="en-US" altLang="ja-JP" sz="1600" dirty="0"/>
                        <a:t>[mol m</a:t>
                      </a:r>
                      <a:r>
                        <a:rPr kumimoji="1" lang="en-US" altLang="ja-JP" sz="1600" baseline="30000" dirty="0"/>
                        <a:t>-3</a:t>
                      </a:r>
                      <a:r>
                        <a:rPr kumimoji="1" lang="en-US" altLang="ja-JP" sz="1600" dirty="0"/>
                        <a:t>]</a:t>
                      </a:r>
                      <a:endParaRPr kumimoji="1" lang="ja-JP" altLang="en-US" sz="1600" dirty="0"/>
                    </a:p>
                  </a:txBody>
                  <a:tcPr/>
                </a:tc>
                <a:extLst>
                  <a:ext uri="{0D108BD9-81ED-4DB2-BD59-A6C34878D82A}">
                    <a16:rowId xmlns:a16="http://schemas.microsoft.com/office/drawing/2014/main" val="10004"/>
                  </a:ext>
                </a:extLst>
              </a:tr>
              <a:tr h="212782">
                <a:tc>
                  <a:txBody>
                    <a:bodyPr/>
                    <a:lstStyle/>
                    <a:p>
                      <a:r>
                        <a:rPr kumimoji="1" lang="en-US" altLang="ja-JP" sz="1600" i="1" dirty="0"/>
                        <a:t>D</a:t>
                      </a:r>
                      <a:r>
                        <a:rPr kumimoji="1" lang="en-US" altLang="ja-JP" sz="1600" i="1" baseline="-25000" dirty="0"/>
                        <a:t>i</a:t>
                      </a:r>
                      <a:endParaRPr kumimoji="1" lang="ja-JP" altLang="en-US" sz="1600" i="1" baseline="-25000" dirty="0"/>
                    </a:p>
                  </a:txBody>
                  <a:tcPr/>
                </a:tc>
                <a:tc>
                  <a:txBody>
                    <a:bodyPr/>
                    <a:lstStyle/>
                    <a:p>
                      <a:r>
                        <a:rPr kumimoji="1" lang="ja-JP" altLang="en-US" sz="1600" dirty="0"/>
                        <a:t>拡散定数</a:t>
                      </a:r>
                      <a:r>
                        <a:rPr kumimoji="1" lang="ja-JP" altLang="en-US" sz="1600" baseline="0" dirty="0"/>
                        <a:t> </a:t>
                      </a:r>
                      <a:r>
                        <a:rPr kumimoji="1" lang="en-US" altLang="ja-JP" sz="1600" baseline="0" dirty="0"/>
                        <a:t>[m</a:t>
                      </a:r>
                      <a:r>
                        <a:rPr kumimoji="1" lang="en-US" altLang="ja-JP" sz="1600" baseline="30000" dirty="0"/>
                        <a:t>2</a:t>
                      </a:r>
                      <a:r>
                        <a:rPr kumimoji="1" lang="en-US" altLang="ja-JP" sz="1600" baseline="0" dirty="0"/>
                        <a:t> s</a:t>
                      </a:r>
                      <a:r>
                        <a:rPr kumimoji="1" lang="en-US" altLang="ja-JP" sz="1600" baseline="30000" dirty="0"/>
                        <a:t>-1</a:t>
                      </a:r>
                      <a:r>
                        <a:rPr kumimoji="1" lang="en-US" altLang="ja-JP" sz="1600" baseline="0" dirty="0"/>
                        <a:t>]</a:t>
                      </a:r>
                      <a:endParaRPr kumimoji="1" lang="ja-JP" altLang="en-US" sz="1600" dirty="0"/>
                    </a:p>
                  </a:txBody>
                  <a:tcPr/>
                </a:tc>
                <a:extLst>
                  <a:ext uri="{0D108BD9-81ED-4DB2-BD59-A6C34878D82A}">
                    <a16:rowId xmlns:a16="http://schemas.microsoft.com/office/drawing/2014/main" val="10005"/>
                  </a:ext>
                </a:extLst>
              </a:tr>
              <a:tr h="212782">
                <a:tc>
                  <a:txBody>
                    <a:bodyPr/>
                    <a:lstStyle/>
                    <a:p>
                      <a:r>
                        <a:rPr kumimoji="1" lang="en-US" altLang="ja-JP" sz="1600" i="1" dirty="0" err="1"/>
                        <a:t>u</a:t>
                      </a:r>
                      <a:r>
                        <a:rPr kumimoji="1" lang="en-US" altLang="ja-JP" sz="1600" i="1" baseline="-25000" dirty="0" err="1"/>
                        <a:t>i</a:t>
                      </a:r>
                      <a:endParaRPr kumimoji="1" lang="ja-JP" altLang="en-US" sz="1600" i="1" baseline="-25000" dirty="0"/>
                    </a:p>
                  </a:txBody>
                  <a:tcPr/>
                </a:tc>
                <a:tc>
                  <a:txBody>
                    <a:bodyPr/>
                    <a:lstStyle/>
                    <a:p>
                      <a:r>
                        <a:rPr kumimoji="1" lang="ja-JP" altLang="en-US" sz="1600" dirty="0"/>
                        <a:t>イオン移動度 </a:t>
                      </a:r>
                      <a:r>
                        <a:rPr kumimoji="1" lang="en-US" altLang="ja-JP" sz="1600" dirty="0"/>
                        <a:t>[m</a:t>
                      </a:r>
                      <a:r>
                        <a:rPr kumimoji="1" lang="en-US" altLang="ja-JP" sz="1600" baseline="30000" dirty="0"/>
                        <a:t>2</a:t>
                      </a:r>
                      <a:r>
                        <a:rPr kumimoji="1" lang="en-US" altLang="ja-JP" sz="1600" dirty="0"/>
                        <a:t> mol J</a:t>
                      </a:r>
                      <a:r>
                        <a:rPr kumimoji="1" lang="en-US" altLang="ja-JP" sz="1600" baseline="30000" dirty="0"/>
                        <a:t>-1</a:t>
                      </a:r>
                      <a:r>
                        <a:rPr kumimoji="1" lang="en-US" altLang="ja-JP" sz="1600" dirty="0"/>
                        <a:t> s</a:t>
                      </a:r>
                      <a:r>
                        <a:rPr kumimoji="1" lang="en-US" altLang="ja-JP" sz="1600" baseline="30000" dirty="0"/>
                        <a:t>-1</a:t>
                      </a:r>
                      <a:r>
                        <a:rPr kumimoji="1" lang="en-US" altLang="ja-JP" sz="1600" dirty="0"/>
                        <a:t>]</a:t>
                      </a:r>
                      <a:endParaRPr kumimoji="1" lang="ja-JP" altLang="en-US" sz="1600" dirty="0"/>
                    </a:p>
                  </a:txBody>
                  <a:tcPr/>
                </a:tc>
                <a:extLst>
                  <a:ext uri="{0D108BD9-81ED-4DB2-BD59-A6C34878D82A}">
                    <a16:rowId xmlns:a16="http://schemas.microsoft.com/office/drawing/2014/main" val="10006"/>
                  </a:ext>
                </a:extLst>
              </a:tr>
            </a:tbl>
          </a:graphicData>
        </a:graphic>
      </p:graphicFrame>
      <p:sp>
        <p:nvSpPr>
          <p:cNvPr id="27" name="正方形/長方形 26"/>
          <p:cNvSpPr/>
          <p:nvPr/>
        </p:nvSpPr>
        <p:spPr>
          <a:xfrm>
            <a:off x="827584" y="1495223"/>
            <a:ext cx="1368152" cy="936104"/>
          </a:xfrm>
          <a:prstGeom prst="rect">
            <a:avLst/>
          </a:prstGeom>
          <a:noFill/>
          <a:ln>
            <a:solidFill>
              <a:srgbClr val="104A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411760" y="3079399"/>
            <a:ext cx="1440160" cy="936104"/>
          </a:xfrm>
          <a:prstGeom prst="rect">
            <a:avLst/>
          </a:prstGeom>
          <a:noFill/>
          <a:ln>
            <a:solidFill>
              <a:srgbClr val="104A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827584" y="3079399"/>
            <a:ext cx="864096" cy="576064"/>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355976" y="4735583"/>
            <a:ext cx="648072" cy="576064"/>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2953555" y="5325713"/>
            <a:ext cx="4627590" cy="489990"/>
            <a:chOff x="3284654" y="4563836"/>
            <a:chExt cx="4627590" cy="489990"/>
          </a:xfrm>
        </p:grpSpPr>
        <p:sp>
          <p:nvSpPr>
            <p:cNvPr id="40" name="左大かっこ 39"/>
            <p:cNvSpPr/>
            <p:nvPr/>
          </p:nvSpPr>
          <p:spPr>
            <a:xfrm rot="16200000">
              <a:off x="4243717" y="3604773"/>
              <a:ext cx="89300" cy="2007426"/>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1" name="左大かっこ 40"/>
            <p:cNvSpPr/>
            <p:nvPr/>
          </p:nvSpPr>
          <p:spPr>
            <a:xfrm rot="16200000">
              <a:off x="6048316" y="3951616"/>
              <a:ext cx="89300" cy="131374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 name="左大かっこ 43"/>
            <p:cNvSpPr/>
            <p:nvPr/>
          </p:nvSpPr>
          <p:spPr>
            <a:xfrm rot="16200000">
              <a:off x="7351345" y="4192121"/>
              <a:ext cx="89300" cy="83273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5" name="テキスト ボックス 44"/>
            <p:cNvSpPr txBox="1"/>
            <p:nvPr/>
          </p:nvSpPr>
          <p:spPr>
            <a:xfrm>
              <a:off x="3716702" y="4684494"/>
              <a:ext cx="1107996" cy="369332"/>
            </a:xfrm>
            <a:prstGeom prst="rect">
              <a:avLst/>
            </a:prstGeom>
            <a:noFill/>
          </p:spPr>
          <p:txBody>
            <a:bodyPr wrap="none" rtlCol="0">
              <a:spAutoFit/>
            </a:bodyPr>
            <a:lstStyle/>
            <a:p>
              <a:r>
                <a:rPr kumimoji="1" lang="ja-JP" altLang="en-US" dirty="0"/>
                <a:t>電気泳動</a:t>
              </a:r>
            </a:p>
          </p:txBody>
        </p:sp>
        <p:sp>
          <p:nvSpPr>
            <p:cNvPr id="46" name="テキスト ボックス 45"/>
            <p:cNvSpPr txBox="1"/>
            <p:nvPr/>
          </p:nvSpPr>
          <p:spPr>
            <a:xfrm>
              <a:off x="5741724" y="4684494"/>
              <a:ext cx="646331" cy="369332"/>
            </a:xfrm>
            <a:prstGeom prst="rect">
              <a:avLst/>
            </a:prstGeom>
            <a:noFill/>
          </p:spPr>
          <p:txBody>
            <a:bodyPr wrap="none" rtlCol="0">
              <a:spAutoFit/>
            </a:bodyPr>
            <a:lstStyle/>
            <a:p>
              <a:r>
                <a:rPr kumimoji="1" lang="ja-JP" altLang="en-US" dirty="0"/>
                <a:t>拡散</a:t>
              </a:r>
            </a:p>
          </p:txBody>
        </p:sp>
        <p:sp>
          <p:nvSpPr>
            <p:cNvPr id="47" name="テキスト ボックス 46"/>
            <p:cNvSpPr txBox="1"/>
            <p:nvPr/>
          </p:nvSpPr>
          <p:spPr>
            <a:xfrm>
              <a:off x="6804248" y="4684494"/>
              <a:ext cx="1107996" cy="369332"/>
            </a:xfrm>
            <a:prstGeom prst="rect">
              <a:avLst/>
            </a:prstGeom>
            <a:noFill/>
          </p:spPr>
          <p:txBody>
            <a:bodyPr wrap="none" rtlCol="0">
              <a:spAutoFit/>
            </a:bodyPr>
            <a:lstStyle/>
            <a:p>
              <a:r>
                <a:rPr kumimoji="1" lang="ja-JP" altLang="en-US" dirty="0"/>
                <a:t>化学反応</a:t>
              </a:r>
            </a:p>
          </p:txBody>
        </p:sp>
      </p:grpSp>
    </p:spTree>
    <p:extLst>
      <p:ext uri="{BB962C8B-B14F-4D97-AF65-F5344CB8AC3E}">
        <p14:creationId xmlns:p14="http://schemas.microsoft.com/office/powerpoint/2010/main" val="380453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539552" y="673077"/>
            <a:ext cx="3384376" cy="2222956"/>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2400" dirty="0"/>
          </a:p>
        </p:txBody>
      </p:sp>
      <p:sp>
        <p:nvSpPr>
          <p:cNvPr id="20" name="正方形/長方形 19"/>
          <p:cNvSpPr/>
          <p:nvPr/>
        </p:nvSpPr>
        <p:spPr>
          <a:xfrm>
            <a:off x="539552" y="3040049"/>
            <a:ext cx="8064896" cy="280831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2400" dirty="0"/>
          </a:p>
        </p:txBody>
      </p:sp>
      <p:sp>
        <p:nvSpPr>
          <p:cNvPr id="2" name="タイトル 1"/>
          <p:cNvSpPr>
            <a:spLocks noGrp="1"/>
          </p:cNvSpPr>
          <p:nvPr>
            <p:ph type="title"/>
          </p:nvPr>
        </p:nvSpPr>
        <p:spPr/>
        <p:txBody>
          <a:bodyPr>
            <a:normAutofit/>
          </a:bodyPr>
          <a:lstStyle/>
          <a:p>
            <a:r>
              <a:rPr kumimoji="1" lang="en-US" altLang="ja-JP" dirty="0"/>
              <a:t>Projection</a:t>
            </a:r>
            <a:r>
              <a:rPr lang="ja-JP" altLang="en-US" dirty="0"/>
              <a:t>法　</a:t>
            </a:r>
            <a:r>
              <a:rPr lang="ja-JP" altLang="en-US" sz="2200" dirty="0"/>
              <a:t>（非圧縮性流体解析の</a:t>
            </a:r>
            <a:r>
              <a:rPr lang="en-US" altLang="ja-JP" sz="2200" dirty="0"/>
              <a:t>MAC</a:t>
            </a:r>
            <a:r>
              <a:rPr lang="ja-JP" altLang="en-US" sz="2200" dirty="0"/>
              <a:t>法のアナロジー）</a:t>
            </a:r>
            <a:endParaRPr kumimoji="1" lang="ja-JP" altLang="en-US" dirty="0"/>
          </a:p>
        </p:txBody>
      </p:sp>
      <p:sp>
        <p:nvSpPr>
          <p:cNvPr id="4" name="スライド番号プレースホルダ 3"/>
          <p:cNvSpPr>
            <a:spLocks noGrp="1"/>
          </p:cNvSpPr>
          <p:nvPr>
            <p:ph type="sldNum" sz="quarter" idx="4"/>
          </p:nvPr>
        </p:nvSpPr>
        <p:spPr>
          <a:prstGeom prst="rect">
            <a:avLst/>
          </a:prstGeom>
        </p:spPr>
        <p:txBody>
          <a:bodyPr/>
          <a:lstStyle/>
          <a:p>
            <a:r>
              <a:rPr lang="en-US" altLang="ja-JP" dirty="0"/>
              <a:t>P</a:t>
            </a:r>
            <a:r>
              <a:rPr kumimoji="1" lang="en-US" altLang="ja-JP" dirty="0"/>
              <a:t>. </a:t>
            </a:r>
            <a:fld id="{70AEF41F-9184-4002-92D9-F3775E7C9AA1}" type="slidenum">
              <a:rPr kumimoji="1" lang="ja-JP" altLang="en-US" smtClean="0"/>
              <a:pPr/>
              <a:t>14</a:t>
            </a:fld>
            <a:endParaRPr kumimoji="1" lang="ja-JP" altLang="en-US" dirty="0"/>
          </a:p>
        </p:txBody>
      </p:sp>
      <p:sp>
        <p:nvSpPr>
          <p:cNvPr id="5" name="テキスト ボックス 4"/>
          <p:cNvSpPr txBox="1"/>
          <p:nvPr/>
        </p:nvSpPr>
        <p:spPr>
          <a:xfrm>
            <a:off x="611560" y="5848361"/>
            <a:ext cx="7488832" cy="523220"/>
          </a:xfrm>
          <a:prstGeom prst="rect">
            <a:avLst/>
          </a:prstGeom>
          <a:noFill/>
        </p:spPr>
        <p:txBody>
          <a:bodyPr wrap="square" rtlCol="0">
            <a:spAutoFit/>
          </a:bodyPr>
          <a:lstStyle/>
          <a:p>
            <a:r>
              <a:rPr lang="ja-JP" altLang="en-US" sz="2800" dirty="0"/>
              <a:t>次ステップ濃度</a:t>
            </a:r>
            <a:r>
              <a:rPr lang="en-US" altLang="ja-JP" sz="2800" i="1" dirty="0" err="1"/>
              <a:t>C</a:t>
            </a:r>
            <a:r>
              <a:rPr lang="en-US" altLang="ja-JP" sz="2800" baseline="-25000" dirty="0" err="1"/>
              <a:t>i</a:t>
            </a:r>
            <a:r>
              <a:rPr lang="ja-JP" altLang="en-US" sz="2800" dirty="0"/>
              <a:t>は電気的中性を満たす</a:t>
            </a:r>
            <a:endParaRPr lang="en-US" altLang="ja-JP" sz="2800" dirty="0"/>
          </a:p>
        </p:txBody>
      </p:sp>
      <p:sp>
        <p:nvSpPr>
          <p:cNvPr id="6" name="テキスト ボックス 5"/>
          <p:cNvSpPr txBox="1"/>
          <p:nvPr/>
        </p:nvSpPr>
        <p:spPr>
          <a:xfrm>
            <a:off x="611560" y="3112057"/>
            <a:ext cx="4725974" cy="400110"/>
          </a:xfrm>
          <a:prstGeom prst="rect">
            <a:avLst/>
          </a:prstGeom>
          <a:noFill/>
        </p:spPr>
        <p:txBody>
          <a:bodyPr wrap="none" rtlCol="0">
            <a:spAutoFit/>
          </a:bodyPr>
          <a:lstStyle/>
          <a:p>
            <a:r>
              <a:rPr lang="ja-JP" altLang="en-US" sz="2000" dirty="0">
                <a:solidFill>
                  <a:srgbClr val="104AEE"/>
                </a:solidFill>
              </a:rPr>
              <a:t>電気泳動項の∇</a:t>
            </a:r>
            <a:r>
              <a:rPr lang="en-US" altLang="ja-JP" sz="2000" dirty="0">
                <a:solidFill>
                  <a:srgbClr val="104AEE"/>
                </a:solidFill>
              </a:rPr>
              <a:t>Φ </a:t>
            </a:r>
            <a:r>
              <a:rPr lang="ja-JP" altLang="en-US" sz="2000" dirty="0">
                <a:solidFill>
                  <a:srgbClr val="104AEE"/>
                </a:solidFill>
              </a:rPr>
              <a:t>を　補正係数</a:t>
            </a:r>
            <a:r>
              <a:rPr lang="en-US" altLang="ja-JP" sz="2000" i="1" dirty="0">
                <a:solidFill>
                  <a:srgbClr val="104AEE"/>
                </a:solidFill>
              </a:rPr>
              <a:t>p</a:t>
            </a:r>
            <a:r>
              <a:rPr lang="ja-JP" altLang="en-US" sz="2000" dirty="0">
                <a:solidFill>
                  <a:srgbClr val="104AEE"/>
                </a:solidFill>
              </a:rPr>
              <a:t>　とする</a:t>
            </a:r>
            <a:endParaRPr lang="en-US" altLang="ja-JP" sz="2000" dirty="0">
              <a:solidFill>
                <a:srgbClr val="104AEE"/>
              </a:solidFill>
            </a:endParaRPr>
          </a:p>
        </p:txBody>
      </p:sp>
      <p:sp>
        <p:nvSpPr>
          <p:cNvPr id="7" name="テキスト ボックス 6"/>
          <p:cNvSpPr txBox="1"/>
          <p:nvPr/>
        </p:nvSpPr>
        <p:spPr>
          <a:xfrm>
            <a:off x="611560" y="735793"/>
            <a:ext cx="3183885" cy="707886"/>
          </a:xfrm>
          <a:prstGeom prst="rect">
            <a:avLst/>
          </a:prstGeom>
          <a:noFill/>
        </p:spPr>
        <p:txBody>
          <a:bodyPr wrap="none" rtlCol="0">
            <a:spAutoFit/>
          </a:bodyPr>
          <a:lstStyle/>
          <a:p>
            <a:r>
              <a:rPr lang="ja-JP" altLang="en-US" sz="2000" dirty="0">
                <a:solidFill>
                  <a:srgbClr val="104AEE"/>
                </a:solidFill>
              </a:rPr>
              <a:t>局部腐食の時間スケールで</a:t>
            </a:r>
            <a:endParaRPr lang="en-US" altLang="ja-JP" sz="2000" dirty="0">
              <a:solidFill>
                <a:srgbClr val="104AEE"/>
              </a:solidFill>
            </a:endParaRPr>
          </a:p>
          <a:p>
            <a:r>
              <a:rPr lang="ja-JP" altLang="en-US" sz="2000" dirty="0">
                <a:solidFill>
                  <a:srgbClr val="104AEE"/>
                </a:solidFill>
              </a:rPr>
              <a:t>電気的中性は常に成立</a:t>
            </a:r>
            <a:endParaRPr lang="en-US" altLang="ja-JP" sz="2000" dirty="0">
              <a:solidFill>
                <a:srgbClr val="104AEE"/>
              </a:solidFill>
            </a:endParaRPr>
          </a:p>
        </p:txBody>
      </p:sp>
      <p:pic>
        <p:nvPicPr>
          <p:cNvPr id="5127" name="Picture 7" descr="D:\Dropbox\M_lab\発表\CMD2011\texclip2011100118171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8" t="9893" r="75239" b="60428"/>
          <a:stretch/>
        </p:blipFill>
        <p:spPr bwMode="auto">
          <a:xfrm>
            <a:off x="1259632" y="1743905"/>
            <a:ext cx="1656184" cy="648072"/>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611560" y="4408201"/>
            <a:ext cx="2008883" cy="400110"/>
          </a:xfrm>
          <a:prstGeom prst="rect">
            <a:avLst/>
          </a:prstGeom>
          <a:noFill/>
        </p:spPr>
        <p:txBody>
          <a:bodyPr wrap="none" rtlCol="0">
            <a:spAutoFit/>
          </a:bodyPr>
          <a:lstStyle/>
          <a:p>
            <a:r>
              <a:rPr lang="en-US" altLang="ja-JP" sz="2000" i="1" dirty="0"/>
              <a:t>p</a:t>
            </a:r>
            <a:r>
              <a:rPr lang="ja-JP" altLang="en-US" sz="2000" dirty="0"/>
              <a:t>を次式で定める</a:t>
            </a:r>
            <a:endParaRPr lang="en-US" altLang="ja-JP" sz="2000" dirty="0"/>
          </a:p>
        </p:txBody>
      </p:sp>
      <p:sp>
        <p:nvSpPr>
          <p:cNvPr id="21" name="テキスト ボックス 20"/>
          <p:cNvSpPr txBox="1"/>
          <p:nvPr/>
        </p:nvSpPr>
        <p:spPr>
          <a:xfrm>
            <a:off x="611560" y="2391977"/>
            <a:ext cx="1210588" cy="400110"/>
          </a:xfrm>
          <a:prstGeom prst="rect">
            <a:avLst/>
          </a:prstGeom>
          <a:noFill/>
        </p:spPr>
        <p:txBody>
          <a:bodyPr wrap="none" rtlCol="0">
            <a:spAutoFit/>
          </a:bodyPr>
          <a:lstStyle/>
          <a:p>
            <a:r>
              <a:rPr lang="ja-JP" altLang="en-US" sz="2000" dirty="0"/>
              <a:t>電流密度</a:t>
            </a:r>
            <a:endParaRPr lang="en-US" altLang="ja-JP" sz="2000" b="1" i="1" dirty="0"/>
          </a:p>
        </p:txBody>
      </p:sp>
      <p:pic>
        <p:nvPicPr>
          <p:cNvPr id="16385" name="Picture 1" descr="C:\Users\Takiyasu\Desktop\texclip20120208102613.png"/>
          <p:cNvPicPr>
            <a:picLocks noChangeAspect="1" noChangeArrowheads="1"/>
          </p:cNvPicPr>
          <p:nvPr/>
        </p:nvPicPr>
        <p:blipFill>
          <a:blip r:embed="rId4" cstate="print"/>
          <a:srcRect/>
          <a:stretch>
            <a:fillRect/>
          </a:stretch>
        </p:blipFill>
        <p:spPr bwMode="auto">
          <a:xfrm>
            <a:off x="1907704" y="2463985"/>
            <a:ext cx="1409700" cy="285750"/>
          </a:xfrm>
          <a:prstGeom prst="rect">
            <a:avLst/>
          </a:prstGeom>
          <a:noFill/>
        </p:spPr>
      </p:pic>
      <p:sp>
        <p:nvSpPr>
          <p:cNvPr id="23" name="テキスト ボックス 22"/>
          <p:cNvSpPr txBox="1"/>
          <p:nvPr/>
        </p:nvSpPr>
        <p:spPr>
          <a:xfrm>
            <a:off x="611560" y="1383865"/>
            <a:ext cx="2593980" cy="400110"/>
          </a:xfrm>
          <a:prstGeom prst="rect">
            <a:avLst/>
          </a:prstGeom>
          <a:noFill/>
        </p:spPr>
        <p:txBody>
          <a:bodyPr wrap="none" rtlCol="0">
            <a:spAutoFit/>
          </a:bodyPr>
          <a:lstStyle/>
          <a:p>
            <a:r>
              <a:rPr lang="ja-JP" altLang="en-US" sz="2000" dirty="0"/>
              <a:t>電場のラプラス方程式</a:t>
            </a:r>
            <a:endParaRPr lang="en-US" altLang="ja-JP" sz="2000" b="1" i="1" dirty="0"/>
          </a:p>
        </p:txBody>
      </p:sp>
      <p:sp>
        <p:nvSpPr>
          <p:cNvPr id="25" name="正方形/長方形 24"/>
          <p:cNvSpPr/>
          <p:nvPr/>
        </p:nvSpPr>
        <p:spPr>
          <a:xfrm>
            <a:off x="5220072" y="3688121"/>
            <a:ext cx="288032" cy="576064"/>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表 25"/>
          <p:cNvGraphicFramePr>
            <a:graphicFrameLocks noGrp="1"/>
          </p:cNvGraphicFramePr>
          <p:nvPr>
            <p:extLst>
              <p:ext uri="{D42A27DB-BD31-4B8C-83A1-F6EECF244321}">
                <p14:modId xmlns:p14="http://schemas.microsoft.com/office/powerpoint/2010/main" val="4169939931"/>
              </p:ext>
            </p:extLst>
          </p:nvPr>
        </p:nvGraphicFramePr>
        <p:xfrm>
          <a:off x="4932040" y="812345"/>
          <a:ext cx="3611142" cy="2011680"/>
        </p:xfrm>
        <a:graphic>
          <a:graphicData uri="http://schemas.openxmlformats.org/drawingml/2006/table">
            <a:tbl>
              <a:tblPr firstRow="1" bandRow="1">
                <a:tableStyleId>{5940675A-B579-460E-94D1-54222C63F5DA}</a:tableStyleId>
              </a:tblPr>
              <a:tblGrid>
                <a:gridCol w="745156">
                  <a:extLst>
                    <a:ext uri="{9D8B030D-6E8A-4147-A177-3AD203B41FA5}">
                      <a16:colId xmlns:a16="http://schemas.microsoft.com/office/drawing/2014/main" val="20000"/>
                    </a:ext>
                  </a:extLst>
                </a:gridCol>
                <a:gridCol w="2865986">
                  <a:extLst>
                    <a:ext uri="{9D8B030D-6E8A-4147-A177-3AD203B41FA5}">
                      <a16:colId xmlns:a16="http://schemas.microsoft.com/office/drawing/2014/main" val="20001"/>
                    </a:ext>
                  </a:extLst>
                </a:gridCol>
              </a:tblGrid>
              <a:tr h="212782">
                <a:tc>
                  <a:txBody>
                    <a:bodyPr/>
                    <a:lstStyle/>
                    <a:p>
                      <a:r>
                        <a:rPr kumimoji="1" lang="en-US" altLang="ja-JP" sz="1600" dirty="0"/>
                        <a:t>Φ</a:t>
                      </a:r>
                      <a:endParaRPr kumimoji="1" lang="ja-JP" altLang="en-US" sz="1600" dirty="0"/>
                    </a:p>
                  </a:txBody>
                  <a:tcPr/>
                </a:tc>
                <a:tc>
                  <a:txBody>
                    <a:bodyPr/>
                    <a:lstStyle/>
                    <a:p>
                      <a:r>
                        <a:rPr kumimoji="1" lang="ja-JP" altLang="en-US" sz="1600" dirty="0"/>
                        <a:t>電位 </a:t>
                      </a:r>
                      <a:r>
                        <a:rPr kumimoji="1" lang="en-US" altLang="ja-JP" sz="1600" dirty="0"/>
                        <a:t>[V]</a:t>
                      </a:r>
                    </a:p>
                  </a:txBody>
                  <a:tcPr/>
                </a:tc>
                <a:extLst>
                  <a:ext uri="{0D108BD9-81ED-4DB2-BD59-A6C34878D82A}">
                    <a16:rowId xmlns:a16="http://schemas.microsoft.com/office/drawing/2014/main" val="10000"/>
                  </a:ext>
                </a:extLst>
              </a:tr>
              <a:tr h="212782">
                <a:tc>
                  <a:txBody>
                    <a:bodyPr/>
                    <a:lstStyle/>
                    <a:p>
                      <a:r>
                        <a:rPr kumimoji="1" lang="en-US" altLang="ja-JP" sz="1600" i="1" dirty="0"/>
                        <a:t>F</a:t>
                      </a:r>
                      <a:endParaRPr kumimoji="1" lang="ja-JP" altLang="en-US" sz="16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ファラデー定数</a:t>
                      </a:r>
                      <a:r>
                        <a:rPr kumimoji="1" lang="en-US" altLang="ja-JP" sz="1600" dirty="0"/>
                        <a:t>[C mol</a:t>
                      </a:r>
                      <a:r>
                        <a:rPr kumimoji="1" lang="en-US" altLang="ja-JP" sz="1600" baseline="30000" dirty="0"/>
                        <a:t>-1</a:t>
                      </a:r>
                      <a:r>
                        <a:rPr kumimoji="1" lang="en-US" altLang="ja-JP" sz="1600" dirty="0"/>
                        <a:t>]</a:t>
                      </a:r>
                      <a:endParaRPr kumimoji="1" lang="ja-JP" altLang="en-US" sz="1600" dirty="0"/>
                    </a:p>
                  </a:txBody>
                  <a:tcPr/>
                </a:tc>
                <a:extLst>
                  <a:ext uri="{0D108BD9-81ED-4DB2-BD59-A6C34878D82A}">
                    <a16:rowId xmlns:a16="http://schemas.microsoft.com/office/drawing/2014/main" val="10001"/>
                  </a:ext>
                </a:extLst>
              </a:tr>
              <a:tr h="212782">
                <a:tc>
                  <a:txBody>
                    <a:bodyPr/>
                    <a:lstStyle/>
                    <a:p>
                      <a:r>
                        <a:rPr kumimoji="1" lang="en-US" altLang="ja-JP" sz="1600" i="1" dirty="0" err="1"/>
                        <a:t>z</a:t>
                      </a:r>
                      <a:r>
                        <a:rPr kumimoji="1" lang="en-US" altLang="ja-JP" sz="1600" i="1" baseline="-25000" dirty="0" err="1"/>
                        <a:t>i</a:t>
                      </a:r>
                      <a:endParaRPr kumimoji="1" lang="ja-JP" altLang="en-US" sz="1600" i="1" baseline="-25000" dirty="0"/>
                    </a:p>
                  </a:txBody>
                  <a:tcPr/>
                </a:tc>
                <a:tc>
                  <a:txBody>
                    <a:bodyPr/>
                    <a:lstStyle/>
                    <a:p>
                      <a:r>
                        <a:rPr kumimoji="1" lang="ja-JP" altLang="en-US" sz="1600" dirty="0"/>
                        <a:t>イオンの価数</a:t>
                      </a:r>
                    </a:p>
                  </a:txBody>
                  <a:tcPr/>
                </a:tc>
                <a:extLst>
                  <a:ext uri="{0D108BD9-81ED-4DB2-BD59-A6C34878D82A}">
                    <a16:rowId xmlns:a16="http://schemas.microsoft.com/office/drawing/2014/main" val="10002"/>
                  </a:ext>
                </a:extLst>
              </a:tr>
              <a:tr h="212782">
                <a:tc>
                  <a:txBody>
                    <a:bodyPr/>
                    <a:lstStyle/>
                    <a:p>
                      <a:r>
                        <a:rPr kumimoji="1" lang="en-US" altLang="ja-JP" sz="1600" i="1" dirty="0" err="1"/>
                        <a:t>C</a:t>
                      </a:r>
                      <a:r>
                        <a:rPr kumimoji="1" lang="en-US" altLang="ja-JP" sz="1600" i="1" baseline="-25000" dirty="0" err="1"/>
                        <a:t>i</a:t>
                      </a:r>
                      <a:endParaRPr kumimoji="1" lang="ja-JP" altLang="en-US" sz="1600" i="1" baseline="-25000" dirty="0"/>
                    </a:p>
                  </a:txBody>
                  <a:tcPr/>
                </a:tc>
                <a:tc>
                  <a:txBody>
                    <a:bodyPr/>
                    <a:lstStyle/>
                    <a:p>
                      <a:r>
                        <a:rPr kumimoji="1" lang="ja-JP" altLang="en-US" sz="1600" dirty="0"/>
                        <a:t>モル濃度 </a:t>
                      </a:r>
                      <a:r>
                        <a:rPr kumimoji="1" lang="en-US" altLang="ja-JP" sz="1600" dirty="0"/>
                        <a:t>[mol m</a:t>
                      </a:r>
                      <a:r>
                        <a:rPr kumimoji="1" lang="en-US" altLang="ja-JP" sz="1600" baseline="30000" dirty="0"/>
                        <a:t>-3</a:t>
                      </a:r>
                      <a:r>
                        <a:rPr kumimoji="1" lang="en-US" altLang="ja-JP" sz="1600" dirty="0"/>
                        <a:t>]</a:t>
                      </a:r>
                      <a:endParaRPr kumimoji="1" lang="ja-JP" altLang="en-US" sz="1600" dirty="0"/>
                    </a:p>
                  </a:txBody>
                  <a:tcPr/>
                </a:tc>
                <a:extLst>
                  <a:ext uri="{0D108BD9-81ED-4DB2-BD59-A6C34878D82A}">
                    <a16:rowId xmlns:a16="http://schemas.microsoft.com/office/drawing/2014/main" val="10003"/>
                  </a:ext>
                </a:extLst>
              </a:tr>
              <a:tr h="212782">
                <a:tc>
                  <a:txBody>
                    <a:bodyPr/>
                    <a:lstStyle/>
                    <a:p>
                      <a:r>
                        <a:rPr kumimoji="1" lang="en-US" altLang="ja-JP" sz="1600" i="1" dirty="0"/>
                        <a:t>D</a:t>
                      </a:r>
                      <a:r>
                        <a:rPr kumimoji="1" lang="en-US" altLang="ja-JP" sz="1600" i="1" baseline="-25000" dirty="0"/>
                        <a:t>i</a:t>
                      </a:r>
                      <a:endParaRPr kumimoji="1" lang="ja-JP" altLang="en-US" sz="1600" i="1" baseline="-25000" dirty="0"/>
                    </a:p>
                  </a:txBody>
                  <a:tcPr/>
                </a:tc>
                <a:tc>
                  <a:txBody>
                    <a:bodyPr/>
                    <a:lstStyle/>
                    <a:p>
                      <a:r>
                        <a:rPr kumimoji="1" lang="ja-JP" altLang="en-US" sz="1600" dirty="0"/>
                        <a:t>拡散定数</a:t>
                      </a:r>
                      <a:r>
                        <a:rPr kumimoji="1" lang="ja-JP" altLang="en-US" sz="1600" baseline="0" dirty="0"/>
                        <a:t> </a:t>
                      </a:r>
                      <a:r>
                        <a:rPr kumimoji="1" lang="en-US" altLang="ja-JP" sz="1600" baseline="0" dirty="0"/>
                        <a:t>[m</a:t>
                      </a:r>
                      <a:r>
                        <a:rPr kumimoji="1" lang="en-US" altLang="ja-JP" sz="1600" baseline="30000" dirty="0"/>
                        <a:t>2</a:t>
                      </a:r>
                      <a:r>
                        <a:rPr kumimoji="1" lang="en-US" altLang="ja-JP" sz="1600" baseline="0" dirty="0"/>
                        <a:t> s</a:t>
                      </a:r>
                      <a:r>
                        <a:rPr kumimoji="1" lang="en-US" altLang="ja-JP" sz="1600" baseline="30000" dirty="0"/>
                        <a:t>-1</a:t>
                      </a:r>
                      <a:r>
                        <a:rPr kumimoji="1" lang="en-US" altLang="ja-JP" sz="1600" baseline="0" dirty="0"/>
                        <a:t>]</a:t>
                      </a:r>
                      <a:endParaRPr kumimoji="1" lang="ja-JP" altLang="en-US" sz="1600" dirty="0"/>
                    </a:p>
                  </a:txBody>
                  <a:tcPr/>
                </a:tc>
                <a:extLst>
                  <a:ext uri="{0D108BD9-81ED-4DB2-BD59-A6C34878D82A}">
                    <a16:rowId xmlns:a16="http://schemas.microsoft.com/office/drawing/2014/main" val="10004"/>
                  </a:ext>
                </a:extLst>
              </a:tr>
              <a:tr h="212782">
                <a:tc>
                  <a:txBody>
                    <a:bodyPr/>
                    <a:lstStyle/>
                    <a:p>
                      <a:r>
                        <a:rPr kumimoji="1" lang="en-US" altLang="ja-JP" sz="1600" i="1" dirty="0" err="1"/>
                        <a:t>u</a:t>
                      </a:r>
                      <a:r>
                        <a:rPr kumimoji="1" lang="en-US" altLang="ja-JP" sz="1600" i="1" baseline="-25000" dirty="0" err="1"/>
                        <a:t>i</a:t>
                      </a:r>
                      <a:endParaRPr kumimoji="1" lang="ja-JP" altLang="en-US" sz="1600" i="1" baseline="-25000" dirty="0"/>
                    </a:p>
                  </a:txBody>
                  <a:tcPr/>
                </a:tc>
                <a:tc>
                  <a:txBody>
                    <a:bodyPr/>
                    <a:lstStyle/>
                    <a:p>
                      <a:r>
                        <a:rPr kumimoji="1" lang="ja-JP" altLang="en-US" sz="1600" dirty="0"/>
                        <a:t>イオン移動度 </a:t>
                      </a:r>
                      <a:r>
                        <a:rPr kumimoji="1" lang="en-US" altLang="ja-JP" sz="1600" dirty="0"/>
                        <a:t>[m</a:t>
                      </a:r>
                      <a:r>
                        <a:rPr kumimoji="1" lang="en-US" altLang="ja-JP" sz="1600" baseline="30000" dirty="0"/>
                        <a:t>2</a:t>
                      </a:r>
                      <a:r>
                        <a:rPr kumimoji="1" lang="en-US" altLang="ja-JP" sz="1600" dirty="0"/>
                        <a:t> mol J</a:t>
                      </a:r>
                      <a:r>
                        <a:rPr kumimoji="1" lang="en-US" altLang="ja-JP" sz="1600" baseline="30000" dirty="0"/>
                        <a:t>-1</a:t>
                      </a:r>
                      <a:r>
                        <a:rPr kumimoji="1" lang="en-US" altLang="ja-JP" sz="1600" dirty="0"/>
                        <a:t> s</a:t>
                      </a:r>
                      <a:r>
                        <a:rPr kumimoji="1" lang="en-US" altLang="ja-JP" sz="1600" baseline="30000" dirty="0"/>
                        <a:t>-1</a:t>
                      </a:r>
                      <a:r>
                        <a:rPr kumimoji="1" lang="en-US" altLang="ja-JP" sz="1600" dirty="0"/>
                        <a:t>]</a:t>
                      </a:r>
                      <a:endParaRPr kumimoji="1" lang="ja-JP" altLang="en-US" sz="1600" dirty="0"/>
                    </a:p>
                  </a:txBody>
                  <a:tcPr/>
                </a:tc>
                <a:extLst>
                  <a:ext uri="{0D108BD9-81ED-4DB2-BD59-A6C34878D82A}">
                    <a16:rowId xmlns:a16="http://schemas.microsoft.com/office/drawing/2014/main" val="10005"/>
                  </a:ext>
                </a:extLst>
              </a:tr>
            </a:tbl>
          </a:graphicData>
        </a:graphic>
      </p:graphicFrame>
      <p:pic>
        <p:nvPicPr>
          <p:cNvPr id="19460" name="Picture 4" descr="C:\Users\Takiyasu\Desktop\texclip20120209121014.png"/>
          <p:cNvPicPr>
            <a:picLocks noChangeAspect="1" noChangeArrowheads="1"/>
          </p:cNvPicPr>
          <p:nvPr/>
        </p:nvPicPr>
        <p:blipFill>
          <a:blip r:embed="rId5" cstate="print"/>
          <a:srcRect/>
          <a:stretch>
            <a:fillRect/>
          </a:stretch>
        </p:blipFill>
        <p:spPr bwMode="auto">
          <a:xfrm>
            <a:off x="1404317" y="3472097"/>
            <a:ext cx="6696075" cy="838200"/>
          </a:xfrm>
          <a:prstGeom prst="rect">
            <a:avLst/>
          </a:prstGeom>
          <a:noFill/>
        </p:spPr>
      </p:pic>
      <p:pic>
        <p:nvPicPr>
          <p:cNvPr id="19461" name="Picture 5" descr="C:\Users\Takiyasu\Desktop\texclip20120209121128.png"/>
          <p:cNvPicPr>
            <a:picLocks noChangeAspect="1" noChangeArrowheads="1"/>
          </p:cNvPicPr>
          <p:nvPr/>
        </p:nvPicPr>
        <p:blipFill>
          <a:blip r:embed="rId6" cstate="print"/>
          <a:srcRect/>
          <a:stretch>
            <a:fillRect/>
          </a:stretch>
        </p:blipFill>
        <p:spPr bwMode="auto">
          <a:xfrm>
            <a:off x="1331640" y="4768241"/>
            <a:ext cx="4295775" cy="1000125"/>
          </a:xfrm>
          <a:prstGeom prst="rect">
            <a:avLst/>
          </a:prstGeom>
          <a:noFill/>
        </p:spPr>
      </p:pic>
    </p:spTree>
    <p:extLst>
      <p:ext uri="{BB962C8B-B14F-4D97-AF65-F5344CB8AC3E}">
        <p14:creationId xmlns:p14="http://schemas.microsoft.com/office/powerpoint/2010/main" val="235047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Projection</a:t>
            </a:r>
            <a:r>
              <a:rPr kumimoji="1" lang="ja-JP" altLang="en-US" dirty="0"/>
              <a:t>法のイメージ</a:t>
            </a:r>
          </a:p>
        </p:txBody>
      </p:sp>
      <p:sp>
        <p:nvSpPr>
          <p:cNvPr id="4" name="スライド番号プレースホルダ 3"/>
          <p:cNvSpPr>
            <a:spLocks noGrp="1"/>
          </p:cNvSpPr>
          <p:nvPr>
            <p:ph type="sldNum" sz="quarter" idx="4"/>
          </p:nvPr>
        </p:nvSpPr>
        <p:spPr>
          <a:prstGeom prst="rect">
            <a:avLst/>
          </a:prstGeom>
        </p:spPr>
        <p:txBody>
          <a:bodyPr/>
          <a:lstStyle/>
          <a:p>
            <a:r>
              <a:rPr lang="en-US" altLang="ja-JP" dirty="0"/>
              <a:t>P</a:t>
            </a:r>
            <a:r>
              <a:rPr kumimoji="1" lang="en-US" altLang="ja-JP" dirty="0"/>
              <a:t>. </a:t>
            </a:r>
            <a:fld id="{70AEF41F-9184-4002-92D9-F3775E7C9AA1}" type="slidenum">
              <a:rPr kumimoji="1" lang="ja-JP" altLang="en-US" smtClean="0"/>
              <a:pPr/>
              <a:t>15</a:t>
            </a:fld>
            <a:endParaRPr kumimoji="1" lang="ja-JP" altLang="en-US" dirty="0"/>
          </a:p>
        </p:txBody>
      </p:sp>
      <p:pic>
        <p:nvPicPr>
          <p:cNvPr id="49154" name="Picture 2"/>
          <p:cNvPicPr>
            <a:picLocks noChangeAspect="1" noChangeArrowheads="1"/>
          </p:cNvPicPr>
          <p:nvPr/>
        </p:nvPicPr>
        <p:blipFill>
          <a:blip r:embed="rId3" cstate="print"/>
          <a:stretch>
            <a:fillRect/>
          </a:stretch>
        </p:blipFill>
        <p:spPr bwMode="auto">
          <a:xfrm>
            <a:off x="827584" y="1439544"/>
            <a:ext cx="7463369" cy="4968551"/>
          </a:xfrm>
          <a:prstGeom prst="rect">
            <a:avLst/>
          </a:prstGeom>
          <a:noFill/>
        </p:spPr>
      </p:pic>
      <p:sp>
        <p:nvSpPr>
          <p:cNvPr id="6" name="テキスト ボックス 5"/>
          <p:cNvSpPr txBox="1"/>
          <p:nvPr/>
        </p:nvSpPr>
        <p:spPr>
          <a:xfrm>
            <a:off x="293201" y="587642"/>
            <a:ext cx="8455263" cy="707886"/>
          </a:xfrm>
          <a:prstGeom prst="rect">
            <a:avLst/>
          </a:prstGeom>
          <a:noFill/>
        </p:spPr>
        <p:txBody>
          <a:bodyPr wrap="none" rtlCol="0">
            <a:spAutoFit/>
          </a:bodyPr>
          <a:lstStyle/>
          <a:p>
            <a:r>
              <a:rPr lang="ja-JP" altLang="en-US" sz="2000" dirty="0"/>
              <a:t>全化学種が含まれる濃度場の空間</a:t>
            </a:r>
            <a:endParaRPr lang="en-US" altLang="ja-JP" sz="2000" dirty="0"/>
          </a:p>
          <a:p>
            <a:r>
              <a:rPr lang="en-US" altLang="ja-JP" sz="2000" dirty="0"/>
              <a:t>Projection</a:t>
            </a:r>
            <a:r>
              <a:rPr lang="ja-JP" altLang="en-US" sz="2000" dirty="0"/>
              <a:t>法は次ステップの濃度場を電気的中性な濃度場の集合へ射影する</a:t>
            </a:r>
            <a:endParaRPr kumimoji="1" lang="en-US" altLang="ja-JP" sz="2000" dirty="0"/>
          </a:p>
        </p:txBody>
      </p:sp>
    </p:spTree>
    <p:extLst>
      <p:ext uri="{BB962C8B-B14F-4D97-AF65-F5344CB8AC3E}">
        <p14:creationId xmlns:p14="http://schemas.microsoft.com/office/powerpoint/2010/main" val="55905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362557"/>
            <a:ext cx="9143999" cy="523220"/>
          </a:xfrm>
          <a:prstGeom prst="rect">
            <a:avLst/>
          </a:prstGeom>
          <a:noFill/>
        </p:spPr>
        <p:txBody>
          <a:bodyPr wrap="none" rtlCol="0">
            <a:noAutofit/>
          </a:bodyPr>
          <a:lstStyle/>
          <a:p>
            <a:r>
              <a:rPr kumimoji="1" lang="ja-JP" altLang="en-US" sz="2800" dirty="0"/>
              <a:t>                ＜</a:t>
            </a:r>
            <a:r>
              <a:rPr lang="ja-JP" altLang="en-US" sz="2800" dirty="0"/>
              <a:t>               </a:t>
            </a:r>
            <a:r>
              <a:rPr kumimoji="1" lang="ja-JP" altLang="en-US" sz="2800" dirty="0"/>
              <a:t>＜　            ＜　　          ＜　</a:t>
            </a:r>
            <a:endParaRPr kumimoji="1" lang="en-US" altLang="ja-JP" sz="2800" dirty="0"/>
          </a:p>
        </p:txBody>
      </p:sp>
      <p:sp>
        <p:nvSpPr>
          <p:cNvPr id="2" name="タイトル 1"/>
          <p:cNvSpPr>
            <a:spLocks noGrp="1"/>
          </p:cNvSpPr>
          <p:nvPr>
            <p:ph type="title"/>
          </p:nvPr>
        </p:nvSpPr>
        <p:spPr/>
        <p:txBody>
          <a:bodyPr/>
          <a:lstStyle/>
          <a:p>
            <a:r>
              <a:rPr kumimoji="1" lang="ja-JP" altLang="en-US" dirty="0"/>
              <a:t>有限体積フェーズ</a:t>
            </a:r>
          </a:p>
        </p:txBody>
      </p:sp>
      <p:sp>
        <p:nvSpPr>
          <p:cNvPr id="3" name="スライド番号プレースホルダー 2"/>
          <p:cNvSpPr>
            <a:spLocks noGrp="1"/>
          </p:cNvSpPr>
          <p:nvPr>
            <p:ph type="sldNum" sz="quarter" idx="4"/>
          </p:nvPr>
        </p:nvSpPr>
        <p:spPr/>
        <p:txBody>
          <a:bodyPr/>
          <a:lstStyle/>
          <a:p>
            <a:r>
              <a:rPr lang="en-US" altLang="ja-JP" dirty="0"/>
              <a:t>P. </a:t>
            </a:r>
            <a:fld id="{F8FDF831-B0A3-4B44-A20D-7581D5587101}" type="slidenum">
              <a:rPr lang="ja-JP" altLang="en-US" smtClean="0"/>
              <a:pPr/>
              <a:t>16</a:t>
            </a:fld>
            <a:endParaRPr lang="ja-JP" altLang="en-US" dirty="0"/>
          </a:p>
        </p:txBody>
      </p:sp>
      <p:sp>
        <p:nvSpPr>
          <p:cNvPr id="4" name="テキスト ボックス 3"/>
          <p:cNvSpPr txBox="1"/>
          <p:nvPr/>
        </p:nvSpPr>
        <p:spPr>
          <a:xfrm>
            <a:off x="2859664" y="3576486"/>
            <a:ext cx="3490058" cy="1015663"/>
          </a:xfrm>
          <a:prstGeom prst="rect">
            <a:avLst/>
          </a:prstGeom>
          <a:noFill/>
        </p:spPr>
        <p:txBody>
          <a:bodyPr wrap="none" rtlCol="0">
            <a:spAutoFit/>
          </a:bodyPr>
          <a:lstStyle/>
          <a:p>
            <a:pPr algn="ctr"/>
            <a:r>
              <a:rPr lang="ja-JP" altLang="en-US" sz="2000" dirty="0">
                <a:solidFill>
                  <a:srgbClr val="FF00FF"/>
                </a:solidFill>
              </a:rPr>
              <a:t>このタイムスケール</a:t>
            </a:r>
            <a:r>
              <a:rPr kumimoji="1" lang="ja-JP" altLang="en-US" sz="2000" dirty="0">
                <a:solidFill>
                  <a:srgbClr val="FF00FF"/>
                </a:solidFill>
              </a:rPr>
              <a:t>で解析する</a:t>
            </a:r>
            <a:endParaRPr kumimoji="1" lang="en-US" altLang="ja-JP" sz="2000" dirty="0">
              <a:solidFill>
                <a:srgbClr val="FF00FF"/>
              </a:solidFill>
            </a:endParaRPr>
          </a:p>
          <a:p>
            <a:pPr algn="ctr"/>
            <a:r>
              <a:rPr lang="ja-JP" altLang="en-US" sz="2000" dirty="0">
                <a:solidFill>
                  <a:srgbClr val="FF00FF"/>
                </a:solidFill>
              </a:rPr>
              <a:t>これより短いタイムスケール</a:t>
            </a:r>
            <a:endParaRPr lang="en-US" altLang="ja-JP" sz="2000" dirty="0">
              <a:solidFill>
                <a:srgbClr val="FF00FF"/>
              </a:solidFill>
            </a:endParaRPr>
          </a:p>
          <a:p>
            <a:pPr algn="ctr"/>
            <a:r>
              <a:rPr kumimoji="1" lang="ja-JP" altLang="en-US" sz="2000" dirty="0">
                <a:solidFill>
                  <a:srgbClr val="FF00FF"/>
                </a:solidFill>
              </a:rPr>
              <a:t>のものは補正を行う</a:t>
            </a:r>
            <a:endParaRPr kumimoji="1" lang="en-US" altLang="ja-JP" sz="2000" dirty="0">
              <a:solidFill>
                <a:srgbClr val="FF00FF"/>
              </a:solidFill>
            </a:endParaRPr>
          </a:p>
        </p:txBody>
      </p:sp>
      <p:sp>
        <p:nvSpPr>
          <p:cNvPr id="7" name="テキスト ボックス 6"/>
          <p:cNvSpPr txBox="1"/>
          <p:nvPr/>
        </p:nvSpPr>
        <p:spPr>
          <a:xfrm>
            <a:off x="174189" y="3576486"/>
            <a:ext cx="1582484" cy="707886"/>
          </a:xfrm>
          <a:prstGeom prst="rect">
            <a:avLst/>
          </a:prstGeom>
          <a:noFill/>
        </p:spPr>
        <p:txBody>
          <a:bodyPr wrap="none" rtlCol="0">
            <a:spAutoFit/>
          </a:bodyPr>
          <a:lstStyle/>
          <a:p>
            <a:pPr algn="ctr"/>
            <a:r>
              <a:rPr kumimoji="1" lang="en-US" altLang="ja-JP" sz="2000" dirty="0"/>
              <a:t>Projection</a:t>
            </a:r>
            <a:r>
              <a:rPr kumimoji="1" lang="ja-JP" altLang="en-US" sz="2000" dirty="0"/>
              <a:t>法</a:t>
            </a:r>
            <a:endParaRPr kumimoji="1" lang="en-US" altLang="ja-JP" sz="2000" dirty="0"/>
          </a:p>
          <a:p>
            <a:pPr algn="ctr"/>
            <a:r>
              <a:rPr lang="ja-JP" altLang="en-US" sz="2000" dirty="0"/>
              <a:t>で補正</a:t>
            </a:r>
            <a:endParaRPr kumimoji="1" lang="en-US" altLang="ja-JP" sz="2000" dirty="0"/>
          </a:p>
        </p:txBody>
      </p:sp>
      <p:sp>
        <p:nvSpPr>
          <p:cNvPr id="8" name="テキスト ボックス 7"/>
          <p:cNvSpPr txBox="1"/>
          <p:nvPr/>
        </p:nvSpPr>
        <p:spPr>
          <a:xfrm>
            <a:off x="631755" y="4886417"/>
            <a:ext cx="7885492" cy="1360270"/>
          </a:xfrm>
          <a:prstGeom prst="rect">
            <a:avLst/>
          </a:prstGeom>
          <a:noFill/>
        </p:spPr>
        <p:txBody>
          <a:bodyPr wrap="none" rtlCol="0">
            <a:noAutofit/>
          </a:bodyPr>
          <a:lstStyle/>
          <a:p>
            <a:pPr algn="ctr"/>
            <a:r>
              <a:rPr kumimoji="1" lang="ja-JP" altLang="en-US" sz="3200" u="sng" dirty="0"/>
              <a:t>シーケンシャル弱連成解法を採用</a:t>
            </a:r>
            <a:endParaRPr kumimoji="1" lang="en-US" altLang="ja-JP" sz="3200" u="sng" dirty="0"/>
          </a:p>
          <a:p>
            <a:pPr algn="ctr"/>
            <a:r>
              <a:rPr lang="ja-JP" altLang="en-US" sz="3200" dirty="0"/>
              <a:t>静電場，物質移動，化学反応の順に計算</a:t>
            </a:r>
            <a:endParaRPr lang="en-US" altLang="ja-JP" sz="3200" dirty="0"/>
          </a:p>
          <a:p>
            <a:endParaRPr kumimoji="1" lang="ja-JP" altLang="en-US" sz="3200" u="sng" dirty="0"/>
          </a:p>
        </p:txBody>
      </p:sp>
      <p:cxnSp>
        <p:nvCxnSpPr>
          <p:cNvPr id="13" name="直線矢印コネクタ 12"/>
          <p:cNvCxnSpPr>
            <a:stCxn id="7" idx="0"/>
            <a:endCxn id="16" idx="2"/>
          </p:cNvCxnSpPr>
          <p:nvPr/>
        </p:nvCxnSpPr>
        <p:spPr>
          <a:xfrm flipH="1" flipV="1">
            <a:off x="960480" y="3049667"/>
            <a:ext cx="4951" cy="526819"/>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232267" y="780836"/>
            <a:ext cx="4533613" cy="461665"/>
          </a:xfrm>
          <a:prstGeom prst="rect">
            <a:avLst/>
          </a:prstGeom>
          <a:noFill/>
        </p:spPr>
        <p:txBody>
          <a:bodyPr wrap="none" rtlCol="0">
            <a:spAutoFit/>
          </a:bodyPr>
          <a:lstStyle/>
          <a:p>
            <a:r>
              <a:rPr lang="ja-JP" altLang="en-US" sz="2400" u="sng" dirty="0"/>
              <a:t>現象のタイムスケールと時間増分</a:t>
            </a:r>
            <a:endParaRPr kumimoji="1" lang="ja-JP" altLang="en-US" sz="2400" u="sng" dirty="0"/>
          </a:p>
        </p:txBody>
      </p:sp>
      <p:sp>
        <p:nvSpPr>
          <p:cNvPr id="14" name="テキスト ボックス 13"/>
          <p:cNvSpPr txBox="1"/>
          <p:nvPr/>
        </p:nvSpPr>
        <p:spPr>
          <a:xfrm>
            <a:off x="396651" y="1783111"/>
            <a:ext cx="8614859" cy="523220"/>
          </a:xfrm>
          <a:prstGeom prst="rect">
            <a:avLst/>
          </a:prstGeom>
          <a:noFill/>
        </p:spPr>
        <p:txBody>
          <a:bodyPr wrap="none" rtlCol="0">
            <a:spAutoFit/>
          </a:bodyPr>
          <a:lstStyle/>
          <a:p>
            <a:r>
              <a:rPr kumimoji="1" lang="ja-JP" altLang="en-US" sz="2800" dirty="0">
                <a:solidFill>
                  <a:srgbClr val="0000CC"/>
                </a:solidFill>
              </a:rPr>
              <a:t>ナノ秒     マイクロ秒　     ミリ秒　         秒　        分～日</a:t>
            </a:r>
          </a:p>
        </p:txBody>
      </p:sp>
      <p:sp>
        <p:nvSpPr>
          <p:cNvPr id="16" name="テキスト ボックス 15"/>
          <p:cNvSpPr txBox="1"/>
          <p:nvPr/>
        </p:nvSpPr>
        <p:spPr>
          <a:xfrm>
            <a:off x="98705" y="2218670"/>
            <a:ext cx="1723549" cy="830997"/>
          </a:xfrm>
          <a:prstGeom prst="rect">
            <a:avLst/>
          </a:prstGeom>
          <a:noFill/>
        </p:spPr>
        <p:txBody>
          <a:bodyPr wrap="none" rtlCol="0">
            <a:spAutoFit/>
          </a:bodyPr>
          <a:lstStyle/>
          <a:p>
            <a:pPr algn="ctr"/>
            <a:r>
              <a:rPr kumimoji="1" lang="ja-JP" altLang="en-US" sz="2800" dirty="0"/>
              <a:t>電場</a:t>
            </a:r>
            <a:endParaRPr kumimoji="1" lang="en-US" altLang="ja-JP" sz="2800" dirty="0"/>
          </a:p>
          <a:p>
            <a:pPr algn="ctr"/>
            <a:r>
              <a:rPr lang="ja-JP" altLang="en-US" sz="2000" b="1" dirty="0">
                <a:effectLst>
                  <a:outerShdw blurRad="38100" dist="38100" dir="2700000" algn="tl">
                    <a:srgbClr val="000000">
                      <a:alpha val="43137"/>
                    </a:srgbClr>
                  </a:outerShdw>
                </a:effectLst>
              </a:rPr>
              <a:t>（電気的中性）</a:t>
            </a:r>
            <a:endParaRPr kumimoji="1" lang="ja-JP" altLang="en-US" sz="2000" b="1" dirty="0">
              <a:effectLst>
                <a:outerShdw blurRad="38100" dist="38100" dir="2700000" algn="tl">
                  <a:srgbClr val="000000">
                    <a:alpha val="43137"/>
                  </a:srgbClr>
                </a:outerShdw>
              </a:effectLst>
            </a:endParaRPr>
          </a:p>
        </p:txBody>
      </p:sp>
      <p:sp>
        <p:nvSpPr>
          <p:cNvPr id="17" name="テキスト ボックス 16"/>
          <p:cNvSpPr txBox="1"/>
          <p:nvPr/>
        </p:nvSpPr>
        <p:spPr>
          <a:xfrm>
            <a:off x="1908004" y="2146840"/>
            <a:ext cx="1620957" cy="954107"/>
          </a:xfrm>
          <a:prstGeom prst="rect">
            <a:avLst/>
          </a:prstGeom>
          <a:noFill/>
        </p:spPr>
        <p:txBody>
          <a:bodyPr wrap="none" rtlCol="0">
            <a:spAutoFit/>
          </a:bodyPr>
          <a:lstStyle/>
          <a:p>
            <a:pPr algn="ctr"/>
            <a:r>
              <a:rPr kumimoji="1" lang="ja-JP" altLang="en-US" sz="2800" dirty="0"/>
              <a:t>速い</a:t>
            </a:r>
            <a:endParaRPr kumimoji="1" lang="en-US" altLang="ja-JP" sz="2800" dirty="0"/>
          </a:p>
          <a:p>
            <a:pPr algn="ctr"/>
            <a:r>
              <a:rPr lang="ja-JP" altLang="en-US" sz="2800" dirty="0"/>
              <a:t>化学反応</a:t>
            </a:r>
            <a:endParaRPr kumimoji="1" lang="ja-JP" altLang="en-US" sz="2800" dirty="0"/>
          </a:p>
        </p:txBody>
      </p:sp>
      <p:sp>
        <p:nvSpPr>
          <p:cNvPr id="19" name="テキスト ボックス 18"/>
          <p:cNvSpPr txBox="1"/>
          <p:nvPr/>
        </p:nvSpPr>
        <p:spPr>
          <a:xfrm>
            <a:off x="3796957" y="2151132"/>
            <a:ext cx="1620957" cy="954107"/>
          </a:xfrm>
          <a:prstGeom prst="rect">
            <a:avLst/>
          </a:prstGeom>
          <a:noFill/>
        </p:spPr>
        <p:txBody>
          <a:bodyPr wrap="none" rtlCol="0">
            <a:spAutoFit/>
          </a:bodyPr>
          <a:lstStyle/>
          <a:p>
            <a:pPr algn="ctr"/>
            <a:r>
              <a:rPr kumimoji="1" lang="ja-JP" altLang="en-US" sz="2800" dirty="0"/>
              <a:t>遅い</a:t>
            </a:r>
            <a:endParaRPr kumimoji="1" lang="en-US" altLang="ja-JP" sz="2800" dirty="0"/>
          </a:p>
          <a:p>
            <a:pPr algn="ctr"/>
            <a:r>
              <a:rPr lang="ja-JP" altLang="en-US" sz="2800" dirty="0"/>
              <a:t>化学反応</a:t>
            </a:r>
            <a:endParaRPr kumimoji="1" lang="ja-JP" altLang="en-US" sz="2800" dirty="0"/>
          </a:p>
        </p:txBody>
      </p:sp>
      <p:sp>
        <p:nvSpPr>
          <p:cNvPr id="21" name="テキスト ボックス 20"/>
          <p:cNvSpPr txBox="1"/>
          <p:nvPr/>
        </p:nvSpPr>
        <p:spPr>
          <a:xfrm>
            <a:off x="5546813" y="2362314"/>
            <a:ext cx="1620957" cy="523220"/>
          </a:xfrm>
          <a:prstGeom prst="rect">
            <a:avLst/>
          </a:prstGeom>
          <a:noFill/>
        </p:spPr>
        <p:txBody>
          <a:bodyPr wrap="none" rtlCol="0">
            <a:spAutoFit/>
          </a:bodyPr>
          <a:lstStyle/>
          <a:p>
            <a:pPr algn="ctr"/>
            <a:r>
              <a:rPr kumimoji="1" lang="ja-JP" altLang="en-US" sz="2800" dirty="0"/>
              <a:t>物質移動</a:t>
            </a:r>
          </a:p>
        </p:txBody>
      </p:sp>
      <p:sp>
        <p:nvSpPr>
          <p:cNvPr id="22" name="テキスト ボックス 21"/>
          <p:cNvSpPr txBox="1"/>
          <p:nvPr/>
        </p:nvSpPr>
        <p:spPr>
          <a:xfrm>
            <a:off x="7387117" y="2362557"/>
            <a:ext cx="1620957" cy="523220"/>
          </a:xfrm>
          <a:prstGeom prst="rect">
            <a:avLst/>
          </a:prstGeom>
          <a:noFill/>
        </p:spPr>
        <p:txBody>
          <a:bodyPr wrap="none" rtlCol="0">
            <a:spAutoFit/>
          </a:bodyPr>
          <a:lstStyle/>
          <a:p>
            <a:r>
              <a:rPr kumimoji="1" lang="ja-JP" altLang="en-US" sz="2800" dirty="0"/>
              <a:t>形状変化</a:t>
            </a:r>
          </a:p>
        </p:txBody>
      </p:sp>
      <p:cxnSp>
        <p:nvCxnSpPr>
          <p:cNvPr id="29" name="直線矢印コネクタ 28"/>
          <p:cNvCxnSpPr/>
          <p:nvPr/>
        </p:nvCxnSpPr>
        <p:spPr>
          <a:xfrm flipH="1" flipV="1">
            <a:off x="4607189" y="3099237"/>
            <a:ext cx="436" cy="475539"/>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01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ボクセル法による</a:t>
            </a:r>
            <a:r>
              <a:rPr kumimoji="1" lang="ja-JP" altLang="en-US" dirty="0"/>
              <a:t>形状変化</a:t>
            </a:r>
          </a:p>
        </p:txBody>
      </p:sp>
      <p:sp>
        <p:nvSpPr>
          <p:cNvPr id="3" name="コンテンツ プレースホルダー 2"/>
          <p:cNvSpPr>
            <a:spLocks noGrp="1"/>
          </p:cNvSpPr>
          <p:nvPr>
            <p:ph idx="1"/>
          </p:nvPr>
        </p:nvSpPr>
        <p:spPr>
          <a:xfrm>
            <a:off x="571499" y="3815934"/>
            <a:ext cx="8229600" cy="2664296"/>
          </a:xfrm>
        </p:spPr>
        <p:txBody>
          <a:bodyPr>
            <a:normAutofit/>
          </a:bodyPr>
          <a:lstStyle/>
          <a:p>
            <a:r>
              <a:rPr kumimoji="1" lang="ja-JP" altLang="en-US" sz="2800" dirty="0"/>
              <a:t>直交等間隔メッシュを利用</a:t>
            </a:r>
            <a:endParaRPr kumimoji="1" lang="en-US" altLang="ja-JP" sz="2800" dirty="0"/>
          </a:p>
          <a:p>
            <a:r>
              <a:rPr lang="ja-JP" altLang="en-US" sz="2800" dirty="0"/>
              <a:t>セル内溶液率によるセル分類で形状を表現</a:t>
            </a:r>
            <a:endParaRPr kumimoji="1" lang="en-US" altLang="ja-JP" sz="2800" dirty="0"/>
          </a:p>
          <a:p>
            <a:pPr>
              <a:buNone/>
            </a:pPr>
            <a:r>
              <a:rPr lang="ja-JP" altLang="en-US" sz="2800" u="sng" dirty="0"/>
              <a:t>利点</a:t>
            </a:r>
            <a:endParaRPr lang="en-US" altLang="ja-JP" sz="2800" u="sng" dirty="0"/>
          </a:p>
          <a:p>
            <a:pPr lvl="1"/>
            <a:r>
              <a:rPr lang="ja-JP" altLang="en-US" sz="2400" dirty="0"/>
              <a:t>形状の複雑さによらず，プログラム作成が簡単</a:t>
            </a:r>
            <a:endParaRPr lang="en-US" altLang="ja-JP" sz="2400" dirty="0"/>
          </a:p>
          <a:p>
            <a:pPr lvl="1"/>
            <a:r>
              <a:rPr lang="ja-JP" altLang="en-US" sz="2400" dirty="0"/>
              <a:t>精度はメッシュサイズにより向上可能</a:t>
            </a:r>
            <a:endParaRPr lang="en-US" altLang="ja-JP" sz="2400" dirty="0"/>
          </a:p>
        </p:txBody>
      </p:sp>
      <p:sp>
        <p:nvSpPr>
          <p:cNvPr id="9" name="テキスト ボックス 8"/>
          <p:cNvSpPr txBox="1"/>
          <p:nvPr/>
        </p:nvSpPr>
        <p:spPr>
          <a:xfrm>
            <a:off x="5838475" y="3794370"/>
            <a:ext cx="1319592" cy="369332"/>
          </a:xfrm>
          <a:prstGeom prst="rect">
            <a:avLst/>
          </a:prstGeom>
          <a:noFill/>
        </p:spPr>
        <p:txBody>
          <a:bodyPr wrap="none" rtlCol="0">
            <a:spAutoFit/>
          </a:bodyPr>
          <a:lstStyle/>
          <a:p>
            <a:r>
              <a:rPr kumimoji="1" lang="ja-JP" altLang="en-US" u="sng" dirty="0"/>
              <a:t>セルの分類</a:t>
            </a:r>
          </a:p>
        </p:txBody>
      </p:sp>
      <p:pic>
        <p:nvPicPr>
          <p:cNvPr id="7" name="Picture 2" descr="Z:\powerpoint\graduation_work_ochiai\data\boundary_segmen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819" y="689866"/>
            <a:ext cx="6550361" cy="3049715"/>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6117426" y="700903"/>
            <a:ext cx="1661787" cy="26098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213627" y="751631"/>
            <a:ext cx="1134230" cy="369332"/>
          </a:xfrm>
          <a:prstGeom prst="rect">
            <a:avLst/>
          </a:prstGeom>
          <a:noFill/>
        </p:spPr>
        <p:txBody>
          <a:bodyPr wrap="square" rtlCol="0">
            <a:spAutoFit/>
          </a:bodyPr>
          <a:lstStyle/>
          <a:p>
            <a:r>
              <a:rPr lang="ja-JP" altLang="en-US" b="1" dirty="0"/>
              <a:t>溶液セル</a:t>
            </a:r>
            <a:endParaRPr kumimoji="1" lang="ja-JP" altLang="en-US" b="1" dirty="0"/>
          </a:p>
        </p:txBody>
      </p:sp>
      <p:sp>
        <p:nvSpPr>
          <p:cNvPr id="11" name="テキスト ボックス 10"/>
          <p:cNvSpPr txBox="1"/>
          <p:nvPr/>
        </p:nvSpPr>
        <p:spPr>
          <a:xfrm>
            <a:off x="6213627" y="1725419"/>
            <a:ext cx="1134230" cy="369332"/>
          </a:xfrm>
          <a:prstGeom prst="rect">
            <a:avLst/>
          </a:prstGeom>
          <a:noFill/>
        </p:spPr>
        <p:txBody>
          <a:bodyPr wrap="square" rtlCol="0">
            <a:spAutoFit/>
          </a:bodyPr>
          <a:lstStyle/>
          <a:p>
            <a:r>
              <a:rPr lang="ja-JP" altLang="en-US" b="1" dirty="0"/>
              <a:t>境界セル</a:t>
            </a:r>
            <a:endParaRPr kumimoji="1" lang="ja-JP" altLang="en-US" b="1" dirty="0"/>
          </a:p>
        </p:txBody>
      </p:sp>
      <p:sp>
        <p:nvSpPr>
          <p:cNvPr id="12" name="テキスト ボックス 11"/>
          <p:cNvSpPr txBox="1"/>
          <p:nvPr/>
        </p:nvSpPr>
        <p:spPr>
          <a:xfrm>
            <a:off x="6213627" y="2554580"/>
            <a:ext cx="1134230" cy="369332"/>
          </a:xfrm>
          <a:prstGeom prst="rect">
            <a:avLst/>
          </a:prstGeom>
          <a:noFill/>
        </p:spPr>
        <p:txBody>
          <a:bodyPr wrap="square" rtlCol="0">
            <a:spAutoFit/>
          </a:bodyPr>
          <a:lstStyle/>
          <a:p>
            <a:r>
              <a:rPr lang="ja-JP" altLang="en-US" b="1" dirty="0"/>
              <a:t>金属セル</a:t>
            </a:r>
            <a:endParaRPr kumimoji="1" lang="ja-JP" altLang="en-US" b="1" dirty="0"/>
          </a:p>
        </p:txBody>
      </p:sp>
      <p:sp>
        <p:nvSpPr>
          <p:cNvPr id="5" name="スライド番号プレースホルダー 4"/>
          <p:cNvSpPr>
            <a:spLocks noGrp="1"/>
          </p:cNvSpPr>
          <p:nvPr>
            <p:ph type="sldNum" sz="quarter" idx="4"/>
          </p:nvPr>
        </p:nvSpPr>
        <p:spPr/>
        <p:txBody>
          <a:bodyPr/>
          <a:lstStyle/>
          <a:p>
            <a:r>
              <a:rPr lang="en-US" altLang="ja-JP"/>
              <a:t>P. </a:t>
            </a:r>
            <a:fld id="{F8FDF831-B0A3-4B44-A20D-7581D5587101}" type="slidenum">
              <a:rPr lang="ja-JP" altLang="en-US" smtClean="0"/>
              <a:pPr/>
              <a:t>17</a:t>
            </a:fld>
            <a:endParaRPr lang="ja-JP" altLang="en-US" dirty="0"/>
          </a:p>
        </p:txBody>
      </p:sp>
    </p:spTree>
    <p:extLst>
      <p:ext uri="{BB962C8B-B14F-4D97-AF65-F5344CB8AC3E}">
        <p14:creationId xmlns:p14="http://schemas.microsoft.com/office/powerpoint/2010/main" val="134363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ボクセル法の表面積</a:t>
            </a:r>
            <a:endParaRPr kumimoji="1" lang="ja-JP" altLang="en-US" dirty="0"/>
          </a:p>
        </p:txBody>
      </p:sp>
      <p:sp>
        <p:nvSpPr>
          <p:cNvPr id="3" name="コンテンツ プレースホルダ 2"/>
          <p:cNvSpPr>
            <a:spLocks noGrp="1"/>
          </p:cNvSpPr>
          <p:nvPr>
            <p:ph idx="1"/>
          </p:nvPr>
        </p:nvSpPr>
        <p:spPr>
          <a:xfrm>
            <a:off x="1043608" y="5196333"/>
            <a:ext cx="6851104" cy="1184995"/>
          </a:xfrm>
        </p:spPr>
        <p:txBody>
          <a:bodyPr>
            <a:normAutofit/>
          </a:bodyPr>
          <a:lstStyle/>
          <a:p>
            <a:r>
              <a:rPr lang="ja-JP" altLang="en-US" sz="2800" dirty="0"/>
              <a:t>階段状なので斜めの表面積が大きくなる</a:t>
            </a:r>
            <a:endParaRPr lang="en-US" altLang="ja-JP" sz="2800" dirty="0"/>
          </a:p>
          <a:p>
            <a:r>
              <a:rPr lang="en-US" altLang="ja-JP" sz="2800" dirty="0"/>
              <a:t> </a:t>
            </a:r>
            <a:r>
              <a:rPr kumimoji="1" lang="en-US" altLang="ja-JP" sz="2800" dirty="0"/>
              <a:t>(</a:t>
            </a:r>
            <a:r>
              <a:rPr kumimoji="1" lang="ja-JP" altLang="en-US" sz="2800" dirty="0"/>
              <a:t>腐食速度</a:t>
            </a:r>
            <a:r>
              <a:rPr kumimoji="1" lang="en-US" altLang="ja-JP" sz="2800" dirty="0"/>
              <a:t>)</a:t>
            </a:r>
            <a:r>
              <a:rPr lang="ja-JP" altLang="en-US" sz="2800" dirty="0"/>
              <a:t>∝</a:t>
            </a:r>
            <a:r>
              <a:rPr kumimoji="1" lang="en-US" altLang="ja-JP" sz="2800" dirty="0"/>
              <a:t>(</a:t>
            </a:r>
            <a:r>
              <a:rPr kumimoji="1" lang="ja-JP" altLang="en-US" sz="2800" dirty="0"/>
              <a:t>表面積</a:t>
            </a:r>
            <a:r>
              <a:rPr kumimoji="1" lang="en-US" altLang="ja-JP" sz="2800" dirty="0"/>
              <a:t>)×(</a:t>
            </a:r>
            <a:r>
              <a:rPr kumimoji="1" lang="ja-JP" altLang="en-US" sz="2800" dirty="0"/>
              <a:t>電流密度</a:t>
            </a:r>
            <a:r>
              <a:rPr kumimoji="1" lang="en-US" altLang="ja-JP" sz="2800" dirty="0"/>
              <a:t>)</a:t>
            </a:r>
            <a:endParaRPr kumimoji="1" lang="ja-JP" altLang="en-US" sz="2800" dirty="0"/>
          </a:p>
        </p:txBody>
      </p:sp>
      <p:pic>
        <p:nvPicPr>
          <p:cNvPr id="11265" name="Picture 1" descr="C:\Users\Takiyasu\Documents\My Dropbox\M_lab\発表\修論発表\ボクセル法3.png"/>
          <p:cNvPicPr>
            <a:picLocks noChangeAspect="1" noChangeArrowheads="1"/>
          </p:cNvPicPr>
          <p:nvPr/>
        </p:nvPicPr>
        <p:blipFill>
          <a:blip r:embed="rId3" cstate="print"/>
          <a:stretch>
            <a:fillRect/>
          </a:stretch>
        </p:blipFill>
        <p:spPr bwMode="auto">
          <a:xfrm>
            <a:off x="993514" y="1196752"/>
            <a:ext cx="7084387" cy="3629242"/>
          </a:xfrm>
          <a:prstGeom prst="rect">
            <a:avLst/>
          </a:prstGeom>
          <a:noFill/>
        </p:spPr>
      </p:pic>
      <p:sp>
        <p:nvSpPr>
          <p:cNvPr id="5" name="スライド番号プレースホルダー 4"/>
          <p:cNvSpPr>
            <a:spLocks noGrp="1"/>
          </p:cNvSpPr>
          <p:nvPr>
            <p:ph type="sldNum" sz="quarter" idx="4"/>
          </p:nvPr>
        </p:nvSpPr>
        <p:spPr/>
        <p:txBody>
          <a:bodyPr/>
          <a:lstStyle/>
          <a:p>
            <a:r>
              <a:rPr lang="en-US" altLang="ja-JP"/>
              <a:t>P. </a:t>
            </a:r>
            <a:fld id="{F8FDF831-B0A3-4B44-A20D-7581D5587101}" type="slidenum">
              <a:rPr lang="ja-JP" altLang="en-US" smtClean="0"/>
              <a:pPr/>
              <a:t>18</a:t>
            </a:fld>
            <a:endParaRPr lang="ja-JP" altLang="en-US" dirty="0"/>
          </a:p>
        </p:txBody>
      </p:sp>
    </p:spTree>
    <p:extLst>
      <p:ext uri="{BB962C8B-B14F-4D97-AF65-F5344CB8AC3E}">
        <p14:creationId xmlns:p14="http://schemas.microsoft.com/office/powerpoint/2010/main" val="315863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579296" cy="562074"/>
          </a:xfrm>
        </p:spPr>
        <p:txBody>
          <a:bodyPr>
            <a:normAutofit fontScale="90000"/>
          </a:bodyPr>
          <a:lstStyle/>
          <a:p>
            <a:r>
              <a:rPr kumimoji="1" lang="en-US" altLang="ja-JP" dirty="0"/>
              <a:t>Boundary</a:t>
            </a:r>
            <a:r>
              <a:rPr kumimoji="1" lang="ja-JP" altLang="en-US" dirty="0"/>
              <a:t> </a:t>
            </a:r>
            <a:r>
              <a:rPr kumimoji="1" lang="en-US" altLang="ja-JP" dirty="0"/>
              <a:t>segment(</a:t>
            </a:r>
            <a:r>
              <a:rPr kumimoji="1" lang="ja-JP" altLang="en-US" dirty="0"/>
              <a:t>金属</a:t>
            </a:r>
            <a:r>
              <a:rPr lang="ja-JP" altLang="en-US" dirty="0"/>
              <a:t>表面の近似）</a:t>
            </a:r>
            <a:endParaRPr kumimoji="1" lang="ja-JP" altLang="en-US" dirty="0"/>
          </a:p>
        </p:txBody>
      </p:sp>
      <p:sp>
        <p:nvSpPr>
          <p:cNvPr id="8" name="テキスト ボックス 7"/>
          <p:cNvSpPr txBox="1"/>
          <p:nvPr/>
        </p:nvSpPr>
        <p:spPr>
          <a:xfrm>
            <a:off x="845840" y="5452828"/>
            <a:ext cx="7452320" cy="954107"/>
          </a:xfrm>
          <a:prstGeom prst="rect">
            <a:avLst/>
          </a:prstGeom>
          <a:noFill/>
        </p:spPr>
        <p:txBody>
          <a:bodyPr wrap="square" rtlCol="0">
            <a:spAutoFit/>
          </a:bodyPr>
          <a:lstStyle/>
          <a:p>
            <a:r>
              <a:rPr lang="ja-JP" altLang="en-US" sz="2800" dirty="0"/>
              <a:t>セル内の溶液率</a:t>
            </a:r>
            <a:r>
              <a:rPr lang="en-US" altLang="ja-JP" sz="2800" dirty="0"/>
              <a:t>(VOF)</a:t>
            </a:r>
            <a:r>
              <a:rPr lang="ja-JP" altLang="en-US" sz="2800" dirty="0"/>
              <a:t>を用いたレベルセット法で</a:t>
            </a:r>
            <a:endParaRPr lang="en-US" altLang="ja-JP" sz="2800" dirty="0"/>
          </a:p>
          <a:p>
            <a:r>
              <a:rPr lang="ja-JP" altLang="en-US" sz="2800" dirty="0"/>
              <a:t>表面積を評価</a:t>
            </a:r>
            <a:endParaRPr lang="en-US" altLang="ja-JP" sz="2800" dirty="0"/>
          </a:p>
        </p:txBody>
      </p:sp>
      <p:grpSp>
        <p:nvGrpSpPr>
          <p:cNvPr id="13" name="グループ化 12"/>
          <p:cNvGrpSpPr/>
          <p:nvPr/>
        </p:nvGrpSpPr>
        <p:grpSpPr>
          <a:xfrm>
            <a:off x="1066800" y="1433817"/>
            <a:ext cx="7010400" cy="3263900"/>
            <a:chOff x="845840" y="1969447"/>
            <a:chExt cx="7010400" cy="3263900"/>
          </a:xfrm>
        </p:grpSpPr>
        <p:grpSp>
          <p:nvGrpSpPr>
            <p:cNvPr id="7" name="グループ化 6"/>
            <p:cNvGrpSpPr/>
            <p:nvPr/>
          </p:nvGrpSpPr>
          <p:grpSpPr>
            <a:xfrm>
              <a:off x="845840" y="1969447"/>
              <a:ext cx="7010400" cy="3263900"/>
              <a:chOff x="1066800" y="1910193"/>
              <a:chExt cx="7010400" cy="3263900"/>
            </a:xfrm>
          </p:grpSpPr>
          <p:pic>
            <p:nvPicPr>
              <p:cNvPr id="4098" name="Picture 2" descr="Z:\powerpoint\graduation_work_ochiai\data\boundary_segmen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10193"/>
                <a:ext cx="7010400" cy="32639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6230737" y="1926539"/>
                <a:ext cx="1778496" cy="28676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6372200" y="2201919"/>
              <a:ext cx="1088760" cy="2172281"/>
              <a:chOff x="6372200" y="2201919"/>
              <a:chExt cx="1088760" cy="2172281"/>
            </a:xfrm>
          </p:grpSpPr>
          <p:sp>
            <p:nvSpPr>
              <p:cNvPr id="5" name="テキスト ボックス 4"/>
              <p:cNvSpPr txBox="1"/>
              <p:nvPr/>
            </p:nvSpPr>
            <p:spPr>
              <a:xfrm>
                <a:off x="6372200" y="2201919"/>
                <a:ext cx="1088760" cy="369332"/>
              </a:xfrm>
              <a:prstGeom prst="rect">
                <a:avLst/>
              </a:prstGeom>
              <a:noFill/>
            </p:spPr>
            <p:txBody>
              <a:bodyPr wrap="none" rtlCol="0">
                <a:spAutoFit/>
              </a:bodyPr>
              <a:lstStyle/>
              <a:p>
                <a:r>
                  <a:rPr lang="ja-JP" altLang="en-US" b="1" dirty="0"/>
                  <a:t>溶液セル</a:t>
                </a:r>
                <a:endParaRPr kumimoji="1" lang="ja-JP" altLang="en-US" b="1" dirty="0"/>
              </a:p>
            </p:txBody>
          </p:sp>
          <p:sp>
            <p:nvSpPr>
              <p:cNvPr id="10" name="テキスト ボックス 9"/>
              <p:cNvSpPr txBox="1"/>
              <p:nvPr/>
            </p:nvSpPr>
            <p:spPr>
              <a:xfrm>
                <a:off x="6372200" y="3175707"/>
                <a:ext cx="1088760" cy="369332"/>
              </a:xfrm>
              <a:prstGeom prst="rect">
                <a:avLst/>
              </a:prstGeom>
              <a:noFill/>
            </p:spPr>
            <p:txBody>
              <a:bodyPr wrap="none" rtlCol="0">
                <a:spAutoFit/>
              </a:bodyPr>
              <a:lstStyle/>
              <a:p>
                <a:r>
                  <a:rPr lang="ja-JP" altLang="en-US" b="1" dirty="0"/>
                  <a:t>境界セル</a:t>
                </a:r>
                <a:endParaRPr kumimoji="1" lang="ja-JP" altLang="en-US" b="1" dirty="0"/>
              </a:p>
            </p:txBody>
          </p:sp>
          <p:sp>
            <p:nvSpPr>
              <p:cNvPr id="12" name="テキスト ボックス 11"/>
              <p:cNvSpPr txBox="1"/>
              <p:nvPr/>
            </p:nvSpPr>
            <p:spPr>
              <a:xfrm>
                <a:off x="6372200" y="4004868"/>
                <a:ext cx="1088760" cy="369332"/>
              </a:xfrm>
              <a:prstGeom prst="rect">
                <a:avLst/>
              </a:prstGeom>
              <a:noFill/>
            </p:spPr>
            <p:txBody>
              <a:bodyPr wrap="none" rtlCol="0">
                <a:spAutoFit/>
              </a:bodyPr>
              <a:lstStyle/>
              <a:p>
                <a:r>
                  <a:rPr lang="ja-JP" altLang="en-US" b="1" dirty="0"/>
                  <a:t>金属セル</a:t>
                </a:r>
                <a:endParaRPr kumimoji="1" lang="ja-JP" altLang="en-US" b="1" dirty="0"/>
              </a:p>
            </p:txBody>
          </p:sp>
        </p:grpSp>
      </p:gr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19</a:t>
            </a:fld>
            <a:endParaRPr lang="ja-JP" altLang="en-US" dirty="0"/>
          </a:p>
        </p:txBody>
      </p:sp>
    </p:spTree>
    <p:extLst>
      <p:ext uri="{BB962C8B-B14F-4D97-AF65-F5344CB8AC3E}">
        <p14:creationId xmlns:p14="http://schemas.microsoft.com/office/powerpoint/2010/main" val="257090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局部腐食とは</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50825" y="3530470"/>
                <a:ext cx="8641655" cy="2867154"/>
              </a:xfrm>
            </p:spPr>
            <p:txBody>
              <a:bodyPr/>
              <a:lstStyle/>
              <a:p>
                <a:r>
                  <a:rPr lang="ja-JP" altLang="en-US" sz="2800" dirty="0"/>
                  <a:t>孔食，すきま腐食等の</a:t>
                </a:r>
                <a14:m>
                  <m:oMath xmlns:m="http://schemas.openxmlformats.org/officeDocument/2006/math">
                    <m:sSup>
                      <m:sSupPr>
                        <m:ctrlPr>
                          <a:rPr lang="en-US" altLang="ja-JP" sz="2800" i="1" smtClean="0">
                            <a:latin typeface="Cambria Math" panose="02040503050406030204" pitchFamily="18" charset="0"/>
                          </a:rPr>
                        </m:ctrlPr>
                      </m:sSupPr>
                      <m:e>
                        <m:r>
                          <m:rPr>
                            <m:nor/>
                          </m:rPr>
                          <a:rPr lang="en-US" altLang="ja-JP" sz="2800" b="0" i="0" smtClean="0">
                            <a:latin typeface="Cambria Math" panose="02040503050406030204" pitchFamily="18" charset="0"/>
                          </a:rPr>
                          <m:t>Cl</m:t>
                        </m:r>
                      </m:e>
                      <m:sup>
                        <m:r>
                          <m:rPr>
                            <m:nor/>
                          </m:rPr>
                          <a:rPr lang="en-US" altLang="ja-JP" sz="2800" b="0" i="0" smtClean="0">
                            <a:latin typeface="Cambria Math" panose="02040503050406030204" pitchFamily="18" charset="0"/>
                          </a:rPr>
                          <m:t>−</m:t>
                        </m:r>
                      </m:sup>
                    </m:sSup>
                  </m:oMath>
                </a14:m>
                <a:r>
                  <a:rPr lang="ja-JP" altLang="en-US" sz="2800" dirty="0"/>
                  <a:t>環境下で発生する腐食</a:t>
                </a:r>
                <a:endParaRPr lang="en-US" altLang="ja-JP" sz="2800" dirty="0"/>
              </a:p>
              <a:p>
                <a:r>
                  <a:rPr lang="ja-JP" altLang="en-US" sz="2800" dirty="0"/>
                  <a:t>ステンレス鋼など耐食性合金にも発生</a:t>
                </a:r>
                <a:endParaRPr lang="en-US" altLang="ja-JP" sz="2800" dirty="0"/>
              </a:p>
              <a:p>
                <a:r>
                  <a:rPr lang="ja-JP" altLang="en-US" sz="2800" dirty="0"/>
                  <a:t>局所的に高速で進展</a:t>
                </a:r>
                <a:endParaRPr lang="en-US" altLang="ja-JP" sz="2800" dirty="0"/>
              </a:p>
              <a:p>
                <a:r>
                  <a:rPr lang="ja-JP" altLang="en-US" sz="2800" dirty="0"/>
                  <a:t>海洋構造物などで寿命の原因（数ヶ月～数年）</a:t>
                </a:r>
                <a:endParaRPr lang="en-US" altLang="ja-JP" sz="2800" dirty="0"/>
              </a:p>
              <a:p>
                <a:pPr marL="0" indent="0">
                  <a:buNone/>
                </a:pPr>
                <a:r>
                  <a:rPr lang="ja-JP" altLang="en-US" sz="2800" dirty="0"/>
                  <a:t>例）海水ポンプ，海水パイプライン，融雪剤を被る自動車</a:t>
                </a:r>
                <a:endParaRPr lang="en-US" altLang="ja-JP" sz="2800" dirty="0"/>
              </a:p>
              <a:p>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50825" y="3530470"/>
                <a:ext cx="8641655" cy="2867154"/>
              </a:xfrm>
              <a:blipFill rotWithShape="0">
                <a:blip r:embed="rId3"/>
                <a:stretch>
                  <a:fillRect l="-2468" t="-446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a:t>
            </a:fld>
            <a:endParaRPr lang="ja-JP" altLang="en-US" dirty="0"/>
          </a:p>
        </p:txBody>
      </p:sp>
      <p:grpSp>
        <p:nvGrpSpPr>
          <p:cNvPr id="5" name="グループ化 4"/>
          <p:cNvGrpSpPr/>
          <p:nvPr/>
        </p:nvGrpSpPr>
        <p:grpSpPr>
          <a:xfrm>
            <a:off x="238445" y="764704"/>
            <a:ext cx="8501038" cy="2477281"/>
            <a:chOff x="238445" y="764704"/>
            <a:chExt cx="8501038" cy="2477281"/>
          </a:xfrm>
        </p:grpSpPr>
        <p:sp>
          <p:nvSpPr>
            <p:cNvPr id="6" name="テキスト ボックス 5"/>
            <p:cNvSpPr txBox="1"/>
            <p:nvPr/>
          </p:nvSpPr>
          <p:spPr>
            <a:xfrm>
              <a:off x="4080961" y="2841875"/>
              <a:ext cx="4289957" cy="400110"/>
            </a:xfrm>
            <a:prstGeom prst="rect">
              <a:avLst/>
            </a:prstGeom>
            <a:noFill/>
          </p:spPr>
          <p:txBody>
            <a:bodyPr wrap="none" rtlCol="0">
              <a:spAutoFit/>
            </a:bodyPr>
            <a:lstStyle/>
            <a:p>
              <a:r>
                <a:rPr lang="ja-JP" altLang="en-US" sz="2000" dirty="0"/>
                <a:t>図</a:t>
              </a:r>
              <a:r>
                <a:rPr lang="en-US" altLang="ja-JP" sz="2000" dirty="0"/>
                <a:t>. </a:t>
              </a:r>
              <a:r>
                <a:rPr lang="ja-JP" altLang="en-US" sz="2000" dirty="0"/>
                <a:t>フランジ部に発生したす</a:t>
              </a:r>
              <a:r>
                <a:rPr lang="ja-JP" altLang="en-US" sz="2000" dirty="0" err="1"/>
                <a:t>きま</a:t>
              </a:r>
              <a:r>
                <a:rPr lang="ja-JP" altLang="en-US" sz="2000" dirty="0"/>
                <a:t>腐食</a:t>
              </a:r>
              <a:r>
                <a:rPr lang="en-US" altLang="ja-JP" sz="2000" baseline="30000" dirty="0"/>
                <a:t>[1]</a:t>
              </a:r>
            </a:p>
          </p:txBody>
        </p:sp>
        <p:pic>
          <p:nvPicPr>
            <p:cNvPr id="7" name="Picture 3" descr="C:\Users\juntaki\Desktop\24130312.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24509" r="24509"/>
            <a:stretch/>
          </p:blipFill>
          <p:spPr bwMode="auto">
            <a:xfrm>
              <a:off x="395536" y="764704"/>
              <a:ext cx="259193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sync\Dropbox\M_lab\発表\全体ゼミ\fran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489" y="780415"/>
              <a:ext cx="5607994" cy="207252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38445" y="2841875"/>
              <a:ext cx="3028393" cy="400110"/>
            </a:xfrm>
            <a:prstGeom prst="rect">
              <a:avLst/>
            </a:prstGeom>
            <a:noFill/>
          </p:spPr>
          <p:txBody>
            <a:bodyPr wrap="none" rtlCol="0">
              <a:spAutoFit/>
            </a:bodyPr>
            <a:lstStyle/>
            <a:p>
              <a:r>
                <a:rPr lang="ja-JP" altLang="en-US" sz="2000" dirty="0"/>
                <a:t>図</a:t>
              </a:r>
              <a:r>
                <a:rPr lang="en-US" altLang="ja-JP" sz="2000" dirty="0"/>
                <a:t>. </a:t>
              </a:r>
              <a:r>
                <a:rPr lang="ja-JP" altLang="en-US" sz="2000" baseline="30000" dirty="0"/>
                <a:t>　</a:t>
              </a:r>
              <a:r>
                <a:rPr lang="ja-JP" altLang="en-US" sz="2000" dirty="0"/>
                <a:t>孔食したステンレス鋼</a:t>
              </a:r>
              <a:endParaRPr lang="en-US" altLang="ja-JP" sz="2000" dirty="0"/>
            </a:p>
          </p:txBody>
        </p:sp>
      </p:grpSp>
      <p:sp>
        <p:nvSpPr>
          <p:cNvPr id="15" name="テキスト ボックス 14"/>
          <p:cNvSpPr txBox="1"/>
          <p:nvPr/>
        </p:nvSpPr>
        <p:spPr>
          <a:xfrm>
            <a:off x="1763862" y="3222693"/>
            <a:ext cx="7201010" cy="307777"/>
          </a:xfrm>
          <a:prstGeom prst="rect">
            <a:avLst/>
          </a:prstGeom>
          <a:noFill/>
        </p:spPr>
        <p:txBody>
          <a:bodyPr wrap="none" rtlCol="0">
            <a:spAutoFit/>
          </a:bodyPr>
          <a:lstStyle/>
          <a:p>
            <a:r>
              <a:rPr lang="en-US" altLang="ja-JP" sz="1400" dirty="0"/>
              <a:t>[1]</a:t>
            </a:r>
            <a:r>
              <a:rPr lang="ja-JP" altLang="en-US" sz="1400" dirty="0"/>
              <a:t>宮坂松甫</a:t>
            </a:r>
            <a:r>
              <a:rPr lang="en-US" altLang="ja-JP" sz="1400" dirty="0"/>
              <a:t>, </a:t>
            </a:r>
            <a:r>
              <a:rPr lang="ja-JP" altLang="en-US" sz="1400" dirty="0"/>
              <a:t>腐食防食講座</a:t>
            </a:r>
            <a:r>
              <a:rPr lang="en-US" altLang="ja-JP" sz="1400" dirty="0"/>
              <a:t>-</a:t>
            </a:r>
            <a:r>
              <a:rPr lang="ja-JP" altLang="en-US" sz="1400" dirty="0"/>
              <a:t>海水ポンプの腐食と対策技術</a:t>
            </a:r>
            <a:r>
              <a:rPr lang="en-US" altLang="ja-JP" sz="1400" dirty="0"/>
              <a:t>-, </a:t>
            </a:r>
            <a:r>
              <a:rPr lang="ja-JP" altLang="en-US" sz="1400" dirty="0"/>
              <a:t>エバラ時報</a:t>
            </a:r>
            <a:r>
              <a:rPr lang="en-US" altLang="ja-JP" sz="1400" dirty="0"/>
              <a:t>224 </a:t>
            </a:r>
            <a:r>
              <a:rPr lang="ja-JP" altLang="en-US" sz="1400" dirty="0"/>
              <a:t>号 </a:t>
            </a:r>
            <a:r>
              <a:rPr lang="en-US" altLang="ja-JP" sz="1400" dirty="0"/>
              <a:t>pp.28-37 (2009)</a:t>
            </a:r>
            <a:endParaRPr kumimoji="1" lang="ja-JP" altLang="en-US" sz="1400" dirty="0"/>
          </a:p>
        </p:txBody>
      </p:sp>
    </p:spTree>
    <p:extLst>
      <p:ext uri="{BB962C8B-B14F-4D97-AF65-F5344CB8AC3E}">
        <p14:creationId xmlns:p14="http://schemas.microsoft.com/office/powerpoint/2010/main" val="129908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鉄錆の堆積による影響のモデル化</a:t>
            </a:r>
            <a:endParaRPr kumimoji="1" lang="ja-JP" altLang="en-US" dirty="0"/>
          </a:p>
        </p:txBody>
      </p:sp>
      <p:sp>
        <p:nvSpPr>
          <p:cNvPr id="87" name="テキスト ボックス 86"/>
          <p:cNvSpPr txBox="1"/>
          <p:nvPr/>
        </p:nvSpPr>
        <p:spPr>
          <a:xfrm>
            <a:off x="551064" y="3808178"/>
            <a:ext cx="8053384" cy="830997"/>
          </a:xfrm>
          <a:prstGeom prst="rect">
            <a:avLst/>
          </a:prstGeom>
          <a:noFill/>
        </p:spPr>
        <p:txBody>
          <a:bodyPr wrap="square" rtlCol="0">
            <a:spAutoFit/>
          </a:bodyPr>
          <a:lstStyle/>
          <a:p>
            <a:pPr algn="ctr"/>
            <a:r>
              <a:rPr kumimoji="1" lang="ja-JP" altLang="en-US" sz="2400" dirty="0"/>
              <a:t>イオン</a:t>
            </a:r>
            <a:r>
              <a:rPr kumimoji="1" lang="en-US" altLang="ja-JP" sz="2400" dirty="0" err="1"/>
              <a:t>i</a:t>
            </a:r>
            <a:r>
              <a:rPr kumimoji="1" lang="ja-JP" altLang="en-US" sz="2400" dirty="0"/>
              <a:t>の拡散係数を</a:t>
            </a:r>
            <a:r>
              <a:rPr lang="ja-JP" altLang="en-US" sz="2400" dirty="0"/>
              <a:t>以上の関係を持つ</a:t>
            </a:r>
            <a:endParaRPr lang="en-US" altLang="ja-JP" sz="2400" dirty="0"/>
          </a:p>
          <a:p>
            <a:pPr algn="ctr"/>
            <a:r>
              <a:rPr kumimoji="1" lang="ja-JP" altLang="en-US" sz="2400" dirty="0">
                <a:solidFill>
                  <a:srgbClr val="FF0000"/>
                </a:solidFill>
              </a:rPr>
              <a:t>錆の濃度の関数</a:t>
            </a:r>
            <a:r>
              <a:rPr kumimoji="1" lang="ja-JP" altLang="en-US" sz="2400" dirty="0"/>
              <a:t>とする</a:t>
            </a:r>
          </a:p>
        </p:txBody>
      </p:sp>
      <p:grpSp>
        <p:nvGrpSpPr>
          <p:cNvPr id="11" name="グループ化 10"/>
          <p:cNvGrpSpPr/>
          <p:nvPr/>
        </p:nvGrpSpPr>
        <p:grpSpPr>
          <a:xfrm>
            <a:off x="888390" y="1405493"/>
            <a:ext cx="7282668" cy="1815270"/>
            <a:chOff x="861772" y="1145107"/>
            <a:chExt cx="7282668" cy="1815270"/>
          </a:xfrm>
        </p:grpSpPr>
        <p:grpSp>
          <p:nvGrpSpPr>
            <p:cNvPr id="10" name="グループ化 9"/>
            <p:cNvGrpSpPr/>
            <p:nvPr/>
          </p:nvGrpSpPr>
          <p:grpSpPr>
            <a:xfrm>
              <a:off x="1295161" y="1435406"/>
              <a:ext cx="6428433" cy="1204027"/>
              <a:chOff x="1033273" y="1325788"/>
              <a:chExt cx="6428433" cy="1204027"/>
            </a:xfrm>
          </p:grpSpPr>
          <p:sp>
            <p:nvSpPr>
              <p:cNvPr id="41" name="テキスト ボックス 40"/>
              <p:cNvSpPr txBox="1"/>
              <p:nvPr/>
            </p:nvSpPr>
            <p:spPr>
              <a:xfrm>
                <a:off x="1033273" y="2068150"/>
                <a:ext cx="2612009" cy="461665"/>
              </a:xfrm>
              <a:prstGeom prst="rect">
                <a:avLst/>
              </a:prstGeom>
              <a:noFill/>
            </p:spPr>
            <p:txBody>
              <a:bodyPr wrap="square" rtlCol="0">
                <a:spAutoFit/>
              </a:bodyPr>
              <a:lstStyle/>
              <a:p>
                <a:r>
                  <a:rPr lang="ja-JP" altLang="en-US" sz="2400" b="1" dirty="0"/>
                  <a:t>鉄錆濃度が小さい</a:t>
                </a:r>
                <a:endParaRPr kumimoji="1" lang="ja-JP" altLang="en-US" sz="2400" b="1" dirty="0"/>
              </a:p>
            </p:txBody>
          </p:sp>
          <p:sp>
            <p:nvSpPr>
              <p:cNvPr id="42" name="テキスト ボックス 41"/>
              <p:cNvSpPr txBox="1"/>
              <p:nvPr/>
            </p:nvSpPr>
            <p:spPr>
              <a:xfrm>
                <a:off x="5364088" y="1325788"/>
                <a:ext cx="2088232" cy="461665"/>
              </a:xfrm>
              <a:prstGeom prst="rect">
                <a:avLst/>
              </a:prstGeom>
              <a:noFill/>
            </p:spPr>
            <p:txBody>
              <a:bodyPr wrap="square" rtlCol="0">
                <a:spAutoFit/>
              </a:bodyPr>
              <a:lstStyle/>
              <a:p>
                <a:r>
                  <a:rPr lang="ja-JP" altLang="en-US" sz="2400" b="1" dirty="0"/>
                  <a:t>拡散阻害性</a:t>
                </a:r>
                <a:r>
                  <a:rPr lang="ja-JP" altLang="en-US" sz="2400" b="1" dirty="0">
                    <a:solidFill>
                      <a:srgbClr val="FF0000"/>
                    </a:solidFill>
                  </a:rPr>
                  <a:t>大</a:t>
                </a:r>
                <a:endParaRPr kumimoji="1" lang="ja-JP" altLang="en-US" sz="2400" b="1" dirty="0">
                  <a:solidFill>
                    <a:srgbClr val="FF0000"/>
                  </a:solidFill>
                </a:endParaRPr>
              </a:p>
            </p:txBody>
          </p:sp>
          <p:sp>
            <p:nvSpPr>
              <p:cNvPr id="43" name="テキスト ボックス 42"/>
              <p:cNvSpPr txBox="1"/>
              <p:nvPr/>
            </p:nvSpPr>
            <p:spPr>
              <a:xfrm>
                <a:off x="5373474" y="2068150"/>
                <a:ext cx="2088232" cy="461665"/>
              </a:xfrm>
              <a:prstGeom prst="rect">
                <a:avLst/>
              </a:prstGeom>
              <a:noFill/>
            </p:spPr>
            <p:txBody>
              <a:bodyPr wrap="square" rtlCol="0">
                <a:spAutoFit/>
              </a:bodyPr>
              <a:lstStyle/>
              <a:p>
                <a:r>
                  <a:rPr lang="ja-JP" altLang="en-US" sz="2400" b="1" dirty="0"/>
                  <a:t>拡散阻害性</a:t>
                </a:r>
                <a:r>
                  <a:rPr lang="ja-JP" altLang="en-US" sz="2400" b="1" dirty="0">
                    <a:solidFill>
                      <a:srgbClr val="FF0000"/>
                    </a:solidFill>
                  </a:rPr>
                  <a:t>小</a:t>
                </a:r>
                <a:endParaRPr kumimoji="1" lang="ja-JP" altLang="en-US" sz="2400" b="1" dirty="0">
                  <a:solidFill>
                    <a:srgbClr val="FF0000"/>
                  </a:solidFill>
                </a:endParaRPr>
              </a:p>
            </p:txBody>
          </p:sp>
          <p:sp>
            <p:nvSpPr>
              <p:cNvPr id="44" name="テキスト ボックス 43"/>
              <p:cNvSpPr txBox="1"/>
              <p:nvPr/>
            </p:nvSpPr>
            <p:spPr>
              <a:xfrm>
                <a:off x="1033273" y="1325788"/>
                <a:ext cx="2602623" cy="461665"/>
              </a:xfrm>
              <a:prstGeom prst="rect">
                <a:avLst/>
              </a:prstGeom>
              <a:noFill/>
            </p:spPr>
            <p:txBody>
              <a:bodyPr wrap="square" rtlCol="0">
                <a:spAutoFit/>
              </a:bodyPr>
              <a:lstStyle/>
              <a:p>
                <a:r>
                  <a:rPr lang="ja-JP" altLang="en-US" sz="2400" b="1" dirty="0"/>
                  <a:t>鉄錆濃度が大きい</a:t>
                </a:r>
                <a:endParaRPr kumimoji="1" lang="ja-JP" altLang="en-US" sz="2400" b="1" dirty="0"/>
              </a:p>
            </p:txBody>
          </p:sp>
          <p:sp>
            <p:nvSpPr>
              <p:cNvPr id="46" name="右矢印 45"/>
              <p:cNvSpPr/>
              <p:nvPr/>
            </p:nvSpPr>
            <p:spPr>
              <a:xfrm>
                <a:off x="4020174" y="17008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p:cNvSpPr/>
            <p:nvPr/>
          </p:nvSpPr>
          <p:spPr>
            <a:xfrm>
              <a:off x="861772" y="1145107"/>
              <a:ext cx="7282668" cy="18152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2" name="テキスト ボックス 11"/>
              <p:cNvSpPr txBox="1"/>
              <p:nvPr/>
            </p:nvSpPr>
            <p:spPr>
              <a:xfrm>
                <a:off x="3203848" y="5060214"/>
                <a:ext cx="26517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panose="02040503050406030204" pitchFamily="18" charset="0"/>
                            </a:rPr>
                          </m:ctrlPr>
                        </m:sSubPr>
                        <m:e>
                          <m:r>
                            <a:rPr kumimoji="1" lang="en-US" altLang="ja-JP" sz="3200" b="0" i="1" smtClean="0">
                              <a:latin typeface="Cambria Math"/>
                            </a:rPr>
                            <m:t>𝐷</m:t>
                          </m:r>
                        </m:e>
                        <m:sub>
                          <m:r>
                            <a:rPr kumimoji="1" lang="en-US" altLang="ja-JP" sz="3200" b="0" i="1" smtClean="0">
                              <a:latin typeface="Cambria Math"/>
                            </a:rPr>
                            <m:t>𝑖</m:t>
                          </m:r>
                        </m:sub>
                      </m:sSub>
                      <m:r>
                        <a:rPr kumimoji="1" lang="en-US" altLang="ja-JP" sz="3200" b="0" i="1" smtClean="0">
                          <a:latin typeface="Cambria Math"/>
                        </a:rPr>
                        <m:t>(</m:t>
                      </m:r>
                      <m:r>
                        <a:rPr lang="ja-JP" altLang="en-US" sz="3200" i="1" smtClean="0">
                          <a:solidFill>
                            <a:srgbClr val="FF0000"/>
                          </a:solidFill>
                          <a:latin typeface="Cambria Math"/>
                        </a:rPr>
                        <m:t>錆の濃度</m:t>
                      </m:r>
                      <m:r>
                        <a:rPr kumimoji="1" lang="en-US" altLang="ja-JP" sz="3200" b="0" i="1" smtClean="0">
                          <a:latin typeface="Cambria Math"/>
                        </a:rPr>
                        <m:t>)</m:t>
                      </m:r>
                    </m:oMath>
                  </m:oMathPara>
                </a14:m>
                <a:endParaRPr kumimoji="1" lang="ja-JP" altLang="en-US" sz="32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3203848" y="5060214"/>
                <a:ext cx="2651752" cy="584775"/>
              </a:xfrm>
              <a:prstGeom prst="rect">
                <a:avLst/>
              </a:prstGeom>
              <a:blipFill rotWithShape="0">
                <a:blip r:embed="rId3"/>
                <a:stretch>
                  <a:fillRect/>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4"/>
          </p:nvPr>
        </p:nvSpPr>
        <p:spPr/>
        <p:txBody>
          <a:bodyPr/>
          <a:lstStyle/>
          <a:p>
            <a:r>
              <a:rPr lang="en-US" altLang="ja-JP"/>
              <a:t>P. </a:t>
            </a:r>
            <a:fld id="{F8FDF831-B0A3-4B44-A20D-7581D5587101}" type="slidenum">
              <a:rPr lang="ja-JP" altLang="en-US" smtClean="0"/>
              <a:pPr/>
              <a:t>20</a:t>
            </a:fld>
            <a:endParaRPr lang="ja-JP" altLang="en-US" dirty="0"/>
          </a:p>
        </p:txBody>
      </p:sp>
    </p:spTree>
    <p:extLst>
      <p:ext uri="{BB962C8B-B14F-4D97-AF65-F5344CB8AC3E}">
        <p14:creationId xmlns:p14="http://schemas.microsoft.com/office/powerpoint/2010/main" val="367736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273"/>
            <a:ext cx="8806928" cy="864096"/>
          </a:xfrm>
        </p:spPr>
        <p:txBody>
          <a:bodyPr>
            <a:noAutofit/>
          </a:bodyPr>
          <a:lstStyle/>
          <a:p>
            <a:r>
              <a:rPr kumimoji="1" lang="ja-JP" altLang="en-US" sz="3600" dirty="0"/>
              <a:t>解析例</a:t>
            </a:r>
            <a:r>
              <a:rPr lang="en-US" altLang="ja-JP" sz="3600" dirty="0"/>
              <a:t>-</a:t>
            </a:r>
            <a:r>
              <a:rPr lang="ja-JP" altLang="en-US" sz="3600" dirty="0"/>
              <a:t>鉄錆堆積下における局部腐食進展</a:t>
            </a:r>
            <a:endParaRPr kumimoji="1" lang="ja-JP" altLang="en-US" sz="3600" dirty="0"/>
          </a:p>
        </p:txBody>
      </p:sp>
      <p:pic>
        <p:nvPicPr>
          <p:cNvPr id="10" name="Picture 2" descr="Z:\nu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737" y="2416977"/>
            <a:ext cx="3275856" cy="246533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148064" y="5020676"/>
            <a:ext cx="3445174" cy="369332"/>
          </a:xfrm>
          <a:prstGeom prst="rect">
            <a:avLst/>
          </a:prstGeom>
          <a:noFill/>
        </p:spPr>
        <p:txBody>
          <a:bodyPr wrap="none" rtlCol="0">
            <a:spAutoFit/>
          </a:bodyPr>
          <a:lstStyle/>
          <a:p>
            <a:r>
              <a:rPr lang="ja-JP" altLang="en-US" dirty="0"/>
              <a:t>図</a:t>
            </a:r>
            <a:r>
              <a:rPr lang="en-US" altLang="ja-JP" dirty="0"/>
              <a:t>. </a:t>
            </a:r>
            <a:r>
              <a:rPr lang="ja-JP" altLang="en-US" dirty="0"/>
              <a:t>浜岡原発での実際の貫通孔</a:t>
            </a:r>
            <a:r>
              <a:rPr lang="en-US" altLang="ja-JP" baseline="30000" dirty="0"/>
              <a:t>[2]</a:t>
            </a:r>
            <a:endParaRPr kumimoji="1" lang="ja-JP" altLang="en-US" dirty="0"/>
          </a:p>
        </p:txBody>
      </p:sp>
      <p:sp>
        <p:nvSpPr>
          <p:cNvPr id="12" name="正方形/長方形 11"/>
          <p:cNvSpPr/>
          <p:nvPr/>
        </p:nvSpPr>
        <p:spPr>
          <a:xfrm>
            <a:off x="-91289" y="5836115"/>
            <a:ext cx="9326578" cy="523220"/>
          </a:xfrm>
          <a:prstGeom prst="rect">
            <a:avLst/>
          </a:prstGeom>
        </p:spPr>
        <p:txBody>
          <a:bodyPr wrap="square">
            <a:spAutoFit/>
          </a:bodyPr>
          <a:lstStyle/>
          <a:p>
            <a:r>
              <a:rPr lang="en-US" altLang="ja-JP" sz="1400" dirty="0"/>
              <a:t>[2]</a:t>
            </a:r>
            <a:r>
              <a:rPr lang="ja-JP" altLang="en-US" sz="1400" dirty="0"/>
              <a:t>中部電力株式会社浜岡原子力発電所５号機における復水貯蔵槽内張材の貫通孔の確認に関する原因と対策の報告を受けました</a:t>
            </a:r>
            <a:r>
              <a:rPr lang="en-US" altLang="ja-JP" sz="1400" dirty="0"/>
              <a:t>,</a:t>
            </a:r>
            <a:r>
              <a:rPr lang="ja-JP" altLang="en-US" sz="1400" dirty="0"/>
              <a:t>経済産業省</a:t>
            </a:r>
            <a:r>
              <a:rPr lang="en-US" altLang="ja-JP" sz="1400" dirty="0"/>
              <a:t>(2012)</a:t>
            </a:r>
            <a:endParaRPr lang="ja-JP" altLang="en-US" sz="1400" dirty="0"/>
          </a:p>
        </p:txBody>
      </p:sp>
      <p:sp>
        <p:nvSpPr>
          <p:cNvPr id="13" name="コンテンツ プレースホルダー 2"/>
          <p:cNvSpPr>
            <a:spLocks noGrp="1"/>
          </p:cNvSpPr>
          <p:nvPr>
            <p:ph idx="1"/>
          </p:nvPr>
        </p:nvSpPr>
        <p:spPr>
          <a:xfrm>
            <a:off x="953852" y="1124744"/>
            <a:ext cx="7236296" cy="1085550"/>
          </a:xfrm>
        </p:spPr>
        <p:txBody>
          <a:bodyPr>
            <a:normAutofit/>
          </a:bodyPr>
          <a:lstStyle/>
          <a:p>
            <a:pPr marL="0" indent="0">
              <a:buNone/>
            </a:pPr>
            <a:r>
              <a:rPr lang="ja-JP" altLang="en-US" sz="2800" dirty="0"/>
              <a:t>浜岡原発における，鉄錆の堆積が原因とされる</a:t>
            </a:r>
            <a:endParaRPr lang="en-US" altLang="ja-JP" sz="2800" dirty="0"/>
          </a:p>
          <a:p>
            <a:pPr marL="0" indent="0">
              <a:buNone/>
            </a:pPr>
            <a:r>
              <a:rPr lang="ja-JP" altLang="en-US" sz="2800" dirty="0"/>
              <a:t>貫通孔形成の事故を模擬した解析</a:t>
            </a:r>
            <a:endParaRPr kumimoji="1" lang="en-US" altLang="ja-JP" sz="2800" dirty="0"/>
          </a:p>
        </p:txBody>
      </p:sp>
      <p:sp>
        <p:nvSpPr>
          <p:cNvPr id="14" name="正方形/長方形 13"/>
          <p:cNvSpPr/>
          <p:nvPr/>
        </p:nvSpPr>
        <p:spPr>
          <a:xfrm>
            <a:off x="259950" y="3665977"/>
            <a:ext cx="4456066" cy="690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59949" y="2556711"/>
            <a:ext cx="4456067" cy="1109266"/>
          </a:xfrm>
          <a:prstGeom prst="rect">
            <a:avLst/>
          </a:prstGeom>
          <a:solidFill>
            <a:srgbClr val="F796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rot="5400000">
            <a:off x="2073177" y="3525292"/>
            <a:ext cx="838041" cy="1071621"/>
          </a:xfrm>
          <a:custGeom>
            <a:avLst/>
            <a:gdLst>
              <a:gd name="connsiteX0" fmla="*/ 41097 w 1192347"/>
              <a:gd name="connsiteY0" fmla="*/ 366009 h 1584969"/>
              <a:gd name="connsiteX1" fmla="*/ 626724 w 1192347"/>
              <a:gd name="connsiteY1" fmla="*/ 16687 h 1584969"/>
              <a:gd name="connsiteX2" fmla="*/ 1191802 w 1192347"/>
              <a:gd name="connsiteY2" fmla="*/ 838620 h 1584969"/>
              <a:gd name="connsiteX3" fmla="*/ 523982 w 1192347"/>
              <a:gd name="connsiteY3" fmla="*/ 1578359 h 1584969"/>
              <a:gd name="connsiteX4" fmla="*/ 0 w 1192347"/>
              <a:gd name="connsiteY4" fmla="*/ 1208489 h 1584969"/>
              <a:gd name="connsiteX0" fmla="*/ 41097 w 1191853"/>
              <a:gd name="connsiteY0" fmla="*/ 366009 h 1554654"/>
              <a:gd name="connsiteX1" fmla="*/ 626724 w 1191853"/>
              <a:gd name="connsiteY1" fmla="*/ 16687 h 1554654"/>
              <a:gd name="connsiteX2" fmla="*/ 1191802 w 1191853"/>
              <a:gd name="connsiteY2" fmla="*/ 838620 h 1554654"/>
              <a:gd name="connsiteX3" fmla="*/ 595901 w 1191853"/>
              <a:gd name="connsiteY3" fmla="*/ 1547537 h 1554654"/>
              <a:gd name="connsiteX4" fmla="*/ 0 w 1191853"/>
              <a:gd name="connsiteY4" fmla="*/ 1208489 h 1554654"/>
              <a:gd name="connsiteX0" fmla="*/ 41097 w 1191853"/>
              <a:gd name="connsiteY0" fmla="*/ 366009 h 1547789"/>
              <a:gd name="connsiteX1" fmla="*/ 626724 w 1191853"/>
              <a:gd name="connsiteY1" fmla="*/ 16687 h 1547789"/>
              <a:gd name="connsiteX2" fmla="*/ 1191802 w 1191853"/>
              <a:gd name="connsiteY2" fmla="*/ 838620 h 1547789"/>
              <a:gd name="connsiteX3" fmla="*/ 595901 w 1191853"/>
              <a:gd name="connsiteY3" fmla="*/ 1547537 h 1547789"/>
              <a:gd name="connsiteX4" fmla="*/ 0 w 1191853"/>
              <a:gd name="connsiteY4" fmla="*/ 1208489 h 1547789"/>
              <a:gd name="connsiteX0" fmla="*/ 41097 w 1191853"/>
              <a:gd name="connsiteY0" fmla="*/ 366009 h 1547537"/>
              <a:gd name="connsiteX1" fmla="*/ 626724 w 1191853"/>
              <a:gd name="connsiteY1" fmla="*/ 16687 h 1547537"/>
              <a:gd name="connsiteX2" fmla="*/ 1191802 w 1191853"/>
              <a:gd name="connsiteY2" fmla="*/ 838620 h 1547537"/>
              <a:gd name="connsiteX3" fmla="*/ 595901 w 1191853"/>
              <a:gd name="connsiteY3" fmla="*/ 1547537 h 1547537"/>
              <a:gd name="connsiteX4" fmla="*/ 0 w 1191853"/>
              <a:gd name="connsiteY4" fmla="*/ 1208489 h 1547537"/>
              <a:gd name="connsiteX0" fmla="*/ 0 w 1202128"/>
              <a:gd name="connsiteY0" fmla="*/ 431471 h 1541080"/>
              <a:gd name="connsiteX1" fmla="*/ 636998 w 1202128"/>
              <a:gd name="connsiteY1" fmla="*/ 10230 h 1541080"/>
              <a:gd name="connsiteX2" fmla="*/ 1202076 w 1202128"/>
              <a:gd name="connsiteY2" fmla="*/ 832163 h 1541080"/>
              <a:gd name="connsiteX3" fmla="*/ 606175 w 1202128"/>
              <a:gd name="connsiteY3" fmla="*/ 1541080 h 1541080"/>
              <a:gd name="connsiteX4" fmla="*/ 10274 w 1202128"/>
              <a:gd name="connsiteY4" fmla="*/ 1202032 h 1541080"/>
              <a:gd name="connsiteX0" fmla="*/ 0 w 1202128"/>
              <a:gd name="connsiteY0" fmla="*/ 431471 h 1541080"/>
              <a:gd name="connsiteX1" fmla="*/ 636998 w 1202128"/>
              <a:gd name="connsiteY1" fmla="*/ 10230 h 1541080"/>
              <a:gd name="connsiteX2" fmla="*/ 1202076 w 1202128"/>
              <a:gd name="connsiteY2" fmla="*/ 832163 h 1541080"/>
              <a:gd name="connsiteX3" fmla="*/ 606175 w 1202128"/>
              <a:gd name="connsiteY3" fmla="*/ 1541080 h 1541080"/>
              <a:gd name="connsiteX4" fmla="*/ 10274 w 1202128"/>
              <a:gd name="connsiteY4" fmla="*/ 1202032 h 1541080"/>
              <a:gd name="connsiteX0" fmla="*/ 0 w 1212402"/>
              <a:gd name="connsiteY0" fmla="*/ 429393 h 1550319"/>
              <a:gd name="connsiteX1" fmla="*/ 636998 w 1212402"/>
              <a:gd name="connsiteY1" fmla="*/ 8152 h 1550319"/>
              <a:gd name="connsiteX2" fmla="*/ 1212351 w 1212402"/>
              <a:gd name="connsiteY2" fmla="*/ 778714 h 1550319"/>
              <a:gd name="connsiteX3" fmla="*/ 606175 w 1212402"/>
              <a:gd name="connsiteY3" fmla="*/ 1539002 h 1550319"/>
              <a:gd name="connsiteX4" fmla="*/ 10274 w 1212402"/>
              <a:gd name="connsiteY4" fmla="*/ 1199954 h 1550319"/>
              <a:gd name="connsiteX0" fmla="*/ 0 w 1212398"/>
              <a:gd name="connsiteY0" fmla="*/ 429393 h 1550319"/>
              <a:gd name="connsiteX1" fmla="*/ 636998 w 1212398"/>
              <a:gd name="connsiteY1" fmla="*/ 8152 h 1550319"/>
              <a:gd name="connsiteX2" fmla="*/ 1212351 w 1212398"/>
              <a:gd name="connsiteY2" fmla="*/ 778714 h 1550319"/>
              <a:gd name="connsiteX3" fmla="*/ 606175 w 1212398"/>
              <a:gd name="connsiteY3" fmla="*/ 1539002 h 1550319"/>
              <a:gd name="connsiteX4" fmla="*/ 10274 w 1212398"/>
              <a:gd name="connsiteY4" fmla="*/ 1199954 h 155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398" h="1550319">
                <a:moveTo>
                  <a:pt x="0" y="429393"/>
                </a:moveTo>
                <a:cubicBezTo>
                  <a:pt x="196921" y="215348"/>
                  <a:pt x="434939" y="-50068"/>
                  <a:pt x="636998" y="8152"/>
                </a:cubicBezTo>
                <a:cubicBezTo>
                  <a:pt x="839057" y="66372"/>
                  <a:pt x="1207214" y="503023"/>
                  <a:pt x="1212351" y="778714"/>
                </a:cubicBezTo>
                <a:cubicBezTo>
                  <a:pt x="1217488" y="1054405"/>
                  <a:pt x="806521" y="1468795"/>
                  <a:pt x="606175" y="1539002"/>
                </a:cubicBezTo>
                <a:cubicBezTo>
                  <a:pt x="405829" y="1609209"/>
                  <a:pt x="155825" y="1335230"/>
                  <a:pt x="10274" y="1199954"/>
                </a:cubicBezTo>
              </a:path>
            </a:pathLst>
          </a:custGeom>
          <a:solidFill>
            <a:srgbClr val="FFFFFF"/>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rtl="0" fontAlgn="base">
              <a:spcBef>
                <a:spcPct val="0"/>
              </a:spcBef>
              <a:spcAft>
                <a:spcPct val="0"/>
              </a:spcAft>
              <a:defRPr kumimoji="1" sz="1200" b="1" kern="1200">
                <a:solidFill>
                  <a:schemeClr val="lt1"/>
                </a:solidFill>
                <a:latin typeface="+mn-lt"/>
                <a:ea typeface="+mn-ea"/>
                <a:cs typeface="+mn-cs"/>
              </a:defRPr>
            </a:lvl1pPr>
            <a:lvl2pPr marL="457200" algn="ctr" rtl="0" fontAlgn="base">
              <a:spcBef>
                <a:spcPct val="0"/>
              </a:spcBef>
              <a:spcAft>
                <a:spcPct val="0"/>
              </a:spcAft>
              <a:defRPr kumimoji="1" sz="1200" b="1" kern="1200">
                <a:solidFill>
                  <a:schemeClr val="lt1"/>
                </a:solidFill>
                <a:latin typeface="+mn-lt"/>
                <a:ea typeface="+mn-ea"/>
                <a:cs typeface="+mn-cs"/>
              </a:defRPr>
            </a:lvl2pPr>
            <a:lvl3pPr marL="914400" algn="ctr" rtl="0" fontAlgn="base">
              <a:spcBef>
                <a:spcPct val="0"/>
              </a:spcBef>
              <a:spcAft>
                <a:spcPct val="0"/>
              </a:spcAft>
              <a:defRPr kumimoji="1" sz="1200" b="1" kern="1200">
                <a:solidFill>
                  <a:schemeClr val="lt1"/>
                </a:solidFill>
                <a:latin typeface="+mn-lt"/>
                <a:ea typeface="+mn-ea"/>
                <a:cs typeface="+mn-cs"/>
              </a:defRPr>
            </a:lvl3pPr>
            <a:lvl4pPr marL="1371600" algn="ctr" rtl="0" fontAlgn="base">
              <a:spcBef>
                <a:spcPct val="0"/>
              </a:spcBef>
              <a:spcAft>
                <a:spcPct val="0"/>
              </a:spcAft>
              <a:defRPr kumimoji="1" sz="1200" b="1" kern="1200">
                <a:solidFill>
                  <a:schemeClr val="lt1"/>
                </a:solidFill>
                <a:latin typeface="+mn-lt"/>
                <a:ea typeface="+mn-ea"/>
                <a:cs typeface="+mn-cs"/>
              </a:defRPr>
            </a:lvl4pPr>
            <a:lvl5pPr marL="1828800" algn="ctr" rtl="0" fontAlgn="base">
              <a:spcBef>
                <a:spcPct val="0"/>
              </a:spcBef>
              <a:spcAft>
                <a:spcPct val="0"/>
              </a:spcAft>
              <a:defRPr kumimoji="1" sz="1200" b="1" kern="1200">
                <a:solidFill>
                  <a:schemeClr val="lt1"/>
                </a:solidFill>
                <a:latin typeface="+mn-lt"/>
                <a:ea typeface="+mn-ea"/>
                <a:cs typeface="+mn-cs"/>
              </a:defRPr>
            </a:lvl5pPr>
            <a:lvl6pPr marL="2286000" algn="l" defTabSz="914400" rtl="0" eaLnBrk="1" latinLnBrk="0" hangingPunct="1">
              <a:defRPr kumimoji="1" sz="1200" b="1" kern="1200">
                <a:solidFill>
                  <a:schemeClr val="lt1"/>
                </a:solidFill>
                <a:latin typeface="+mn-lt"/>
                <a:ea typeface="+mn-ea"/>
                <a:cs typeface="+mn-cs"/>
              </a:defRPr>
            </a:lvl6pPr>
            <a:lvl7pPr marL="2743200" algn="l" defTabSz="914400" rtl="0" eaLnBrk="1" latinLnBrk="0" hangingPunct="1">
              <a:defRPr kumimoji="1" sz="1200" b="1" kern="1200">
                <a:solidFill>
                  <a:schemeClr val="lt1"/>
                </a:solidFill>
                <a:latin typeface="+mn-lt"/>
                <a:ea typeface="+mn-ea"/>
                <a:cs typeface="+mn-cs"/>
              </a:defRPr>
            </a:lvl7pPr>
            <a:lvl8pPr marL="3200400" algn="l" defTabSz="914400" rtl="0" eaLnBrk="1" latinLnBrk="0" hangingPunct="1">
              <a:defRPr kumimoji="1" sz="1200" b="1" kern="1200">
                <a:solidFill>
                  <a:schemeClr val="lt1"/>
                </a:solidFill>
                <a:latin typeface="+mn-lt"/>
                <a:ea typeface="+mn-ea"/>
                <a:cs typeface="+mn-cs"/>
              </a:defRPr>
            </a:lvl8pPr>
            <a:lvl9pPr marL="3657600" algn="l" defTabSz="914400" rtl="0" eaLnBrk="1" latinLnBrk="0" hangingPunct="1">
              <a:defRPr kumimoji="1" sz="1200" b="1" kern="1200">
                <a:solidFill>
                  <a:schemeClr val="lt1"/>
                </a:solidFill>
                <a:latin typeface="+mn-lt"/>
                <a:ea typeface="+mn-ea"/>
                <a:cs typeface="+mn-cs"/>
              </a:defRPr>
            </a:lvl9pPr>
          </a:lstStyle>
          <a:p>
            <a:pPr algn="ctr"/>
            <a:endParaRPr kumimoji="1" lang="ja-JP" altLang="en-US"/>
          </a:p>
        </p:txBody>
      </p:sp>
      <p:sp>
        <p:nvSpPr>
          <p:cNvPr id="17" name="テキスト ボックス 16"/>
          <p:cNvSpPr txBox="1"/>
          <p:nvPr/>
        </p:nvSpPr>
        <p:spPr>
          <a:xfrm>
            <a:off x="3416384" y="4062132"/>
            <a:ext cx="1393727" cy="369332"/>
          </a:xfrm>
          <a:prstGeom prst="rect">
            <a:avLst/>
          </a:prstGeom>
          <a:noFill/>
        </p:spPr>
        <p:txBody>
          <a:bodyPr wrap="square" rtlCol="0">
            <a:spAutoFit/>
          </a:bodyPr>
          <a:lstStyle/>
          <a:p>
            <a:r>
              <a:rPr lang="ja-JP" altLang="en-US" dirty="0"/>
              <a:t>ステンレス</a:t>
            </a:r>
            <a:endParaRPr kumimoji="1" lang="ja-JP" altLang="en-US" dirty="0"/>
          </a:p>
        </p:txBody>
      </p:sp>
      <p:sp>
        <p:nvSpPr>
          <p:cNvPr id="18" name="テキスト ボックス 17"/>
          <p:cNvSpPr txBox="1"/>
          <p:nvPr/>
        </p:nvSpPr>
        <p:spPr>
          <a:xfrm>
            <a:off x="3790083" y="3382248"/>
            <a:ext cx="646331" cy="369332"/>
          </a:xfrm>
          <a:prstGeom prst="rect">
            <a:avLst/>
          </a:prstGeom>
          <a:noFill/>
        </p:spPr>
        <p:txBody>
          <a:bodyPr wrap="none" rtlCol="0">
            <a:spAutoFit/>
          </a:bodyPr>
          <a:lstStyle/>
          <a:p>
            <a:r>
              <a:rPr kumimoji="1" lang="ja-JP" altLang="en-US" dirty="0"/>
              <a:t>鉄錆</a:t>
            </a:r>
          </a:p>
        </p:txBody>
      </p:sp>
      <p:sp>
        <p:nvSpPr>
          <p:cNvPr id="19" name="テキスト ボックス 18"/>
          <p:cNvSpPr txBox="1"/>
          <p:nvPr/>
        </p:nvSpPr>
        <p:spPr>
          <a:xfrm>
            <a:off x="1494465" y="3947922"/>
            <a:ext cx="877163" cy="369332"/>
          </a:xfrm>
          <a:prstGeom prst="rect">
            <a:avLst/>
          </a:prstGeom>
          <a:noFill/>
        </p:spPr>
        <p:txBody>
          <a:bodyPr wrap="none" rtlCol="0">
            <a:spAutoFit/>
          </a:bodyPr>
          <a:lstStyle/>
          <a:p>
            <a:r>
              <a:rPr kumimoji="1" lang="ja-JP" altLang="en-US" dirty="0"/>
              <a:t>貫通孔</a:t>
            </a:r>
          </a:p>
        </p:txBody>
      </p:sp>
      <p:sp>
        <p:nvSpPr>
          <p:cNvPr id="20" name="テキスト ボックス 19"/>
          <p:cNvSpPr txBox="1"/>
          <p:nvPr/>
        </p:nvSpPr>
        <p:spPr>
          <a:xfrm>
            <a:off x="509123" y="4713979"/>
            <a:ext cx="3966150" cy="369332"/>
          </a:xfrm>
          <a:prstGeom prst="rect">
            <a:avLst/>
          </a:prstGeom>
          <a:noFill/>
        </p:spPr>
        <p:txBody>
          <a:bodyPr wrap="none" rtlCol="0">
            <a:spAutoFit/>
          </a:bodyPr>
          <a:lstStyle/>
          <a:p>
            <a:r>
              <a:rPr lang="ja-JP" altLang="en-US" dirty="0"/>
              <a:t>図</a:t>
            </a:r>
            <a:r>
              <a:rPr lang="en-US" altLang="ja-JP" dirty="0"/>
              <a:t>. </a:t>
            </a:r>
            <a:r>
              <a:rPr lang="ja-JP" altLang="en-US" dirty="0"/>
              <a:t>鉄錆堆積下での腐食進展の模式図</a:t>
            </a:r>
            <a:endParaRPr kumimoji="1" lang="ja-JP" altLang="en-US" dirty="0"/>
          </a:p>
        </p:txBody>
      </p:sp>
      <p:sp>
        <p:nvSpPr>
          <p:cNvPr id="3" name="スライド番号プレースホルダー 2"/>
          <p:cNvSpPr>
            <a:spLocks noGrp="1"/>
          </p:cNvSpPr>
          <p:nvPr>
            <p:ph type="sldNum" sz="quarter" idx="4"/>
          </p:nvPr>
        </p:nvSpPr>
        <p:spPr/>
        <p:txBody>
          <a:bodyPr/>
          <a:lstStyle/>
          <a:p>
            <a:r>
              <a:rPr lang="en-US" altLang="ja-JP"/>
              <a:t>P. </a:t>
            </a:r>
            <a:fld id="{F8FDF831-B0A3-4B44-A20D-7581D5587101}" type="slidenum">
              <a:rPr lang="ja-JP" altLang="en-US" smtClean="0"/>
              <a:pPr/>
              <a:t>21</a:t>
            </a:fld>
            <a:endParaRPr lang="ja-JP" altLang="en-US" dirty="0"/>
          </a:p>
        </p:txBody>
      </p:sp>
    </p:spTree>
    <p:extLst>
      <p:ext uri="{BB962C8B-B14F-4D97-AF65-F5344CB8AC3E}">
        <p14:creationId xmlns:p14="http://schemas.microsoft.com/office/powerpoint/2010/main" val="372974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39398" y="3627395"/>
            <a:ext cx="2805965" cy="914400"/>
          </a:xfrm>
          <a:prstGeom prst="rect">
            <a:avLst/>
          </a:prstGeom>
          <a:solidFill>
            <a:srgbClr val="BFBFB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鉄錆堆積下腐食進展</a:t>
            </a:r>
            <a:r>
              <a:rPr kumimoji="1" lang="ja-JP" altLang="en-US" dirty="0"/>
              <a:t>解析条件</a:t>
            </a:r>
          </a:p>
        </p:txBody>
      </p:sp>
      <p:sp>
        <p:nvSpPr>
          <p:cNvPr id="11" name="テキスト ボックス 10"/>
          <p:cNvSpPr txBox="1"/>
          <p:nvPr/>
        </p:nvSpPr>
        <p:spPr>
          <a:xfrm>
            <a:off x="0" y="836712"/>
            <a:ext cx="1107996" cy="369332"/>
          </a:xfrm>
          <a:prstGeom prst="rect">
            <a:avLst/>
          </a:prstGeom>
          <a:noFill/>
        </p:spPr>
        <p:txBody>
          <a:bodyPr wrap="none" rtlCol="0">
            <a:spAutoFit/>
          </a:bodyPr>
          <a:lstStyle/>
          <a:p>
            <a:r>
              <a:rPr lang="ja-JP" altLang="en-US" u="sng" dirty="0"/>
              <a:t>解析形状</a:t>
            </a:r>
            <a:endParaRPr kumimoji="1" lang="ja-JP" altLang="en-US" u="sng" dirty="0"/>
          </a:p>
        </p:txBody>
      </p:sp>
      <p:sp>
        <p:nvSpPr>
          <p:cNvPr id="15" name="テキスト ボックス 14"/>
          <p:cNvSpPr txBox="1"/>
          <p:nvPr/>
        </p:nvSpPr>
        <p:spPr>
          <a:xfrm>
            <a:off x="4644008" y="836712"/>
            <a:ext cx="3990003" cy="923330"/>
          </a:xfrm>
          <a:prstGeom prst="rect">
            <a:avLst/>
          </a:prstGeom>
          <a:noFill/>
        </p:spPr>
        <p:txBody>
          <a:bodyPr wrap="none" rtlCol="0">
            <a:spAutoFit/>
          </a:bodyPr>
          <a:lstStyle/>
          <a:p>
            <a:pPr marL="1371600" indent="-1371600">
              <a:tabLst>
                <a:tab pos="1436688" algn="l"/>
              </a:tabLst>
            </a:pPr>
            <a:r>
              <a:rPr lang="ja-JP" altLang="en-US" u="sng" dirty="0"/>
              <a:t>金属境界条件</a:t>
            </a:r>
            <a:r>
              <a:rPr lang="en-US" altLang="ja-JP" dirty="0"/>
              <a:t>	</a:t>
            </a:r>
            <a:r>
              <a:rPr lang="ja-JP" altLang="en-US" dirty="0"/>
              <a:t>　</a:t>
            </a:r>
            <a:endParaRPr lang="en-US" altLang="ja-JP" dirty="0"/>
          </a:p>
          <a:p>
            <a:pPr marL="1371600" indent="-1371600">
              <a:tabLst>
                <a:tab pos="1436688" algn="l"/>
              </a:tabLst>
            </a:pPr>
            <a:r>
              <a:rPr lang="ja-JP" altLang="en-US" dirty="0"/>
              <a:t>後記する分極曲線</a:t>
            </a:r>
            <a:r>
              <a:rPr lang="en-US" altLang="ja-JP" dirty="0"/>
              <a:t>(SUS304)</a:t>
            </a:r>
          </a:p>
          <a:p>
            <a:pPr lvl="3" indent="-1371600">
              <a:tabLst>
                <a:tab pos="1436688" algn="l"/>
              </a:tabLst>
            </a:pPr>
            <a:r>
              <a:rPr lang="ja-JP" altLang="en-US" dirty="0"/>
              <a:t>組成比　</a:t>
            </a:r>
            <a:r>
              <a:rPr lang="en-US" altLang="ja-JP" dirty="0"/>
              <a:t>SUS304</a:t>
            </a:r>
            <a:r>
              <a:rPr lang="ja-JP" altLang="en-US" dirty="0"/>
              <a:t>を模擬，</a:t>
            </a:r>
            <a:r>
              <a:rPr lang="en-US" altLang="ja-JP" dirty="0"/>
              <a:t>Fe 80%, Cr 20%</a:t>
            </a:r>
          </a:p>
        </p:txBody>
      </p:sp>
      <mc:AlternateContent xmlns:mc="http://schemas.openxmlformats.org/markup-compatibility/2006" xmlns:a14="http://schemas.microsoft.com/office/drawing/2010/main">
        <mc:Choice Requires="a14">
          <p:sp>
            <p:nvSpPr>
              <p:cNvPr id="16" name="テキスト ボックス 15"/>
              <p:cNvSpPr txBox="1"/>
              <p:nvPr/>
            </p:nvSpPr>
            <p:spPr>
              <a:xfrm>
                <a:off x="4626284" y="1940639"/>
                <a:ext cx="4536504" cy="1200329"/>
              </a:xfrm>
              <a:prstGeom prst="rect">
                <a:avLst/>
              </a:prstGeom>
              <a:noFill/>
            </p:spPr>
            <p:txBody>
              <a:bodyPr wrap="square" rtlCol="0">
                <a:spAutoFit/>
              </a:bodyPr>
              <a:lstStyle/>
              <a:p>
                <a:pPr defTabSz="522288">
                  <a:tabLst>
                    <a:tab pos="1436688" algn="l"/>
                  </a:tabLst>
                </a:pPr>
                <a:r>
                  <a:rPr lang="ja-JP" altLang="en-US" u="sng" dirty="0"/>
                  <a:t>カソード部相当境界条件</a:t>
                </a:r>
                <a:r>
                  <a:rPr lang="en-US" altLang="ja-JP" dirty="0"/>
                  <a:t>	</a:t>
                </a:r>
                <a:r>
                  <a:rPr lang="ja-JP" altLang="en-US" dirty="0"/>
                  <a:t>　</a:t>
                </a:r>
                <a:endParaRPr lang="en-US" altLang="ja-JP" dirty="0"/>
              </a:p>
              <a:p>
                <a:pPr defTabSz="522288">
                  <a:tabLst>
                    <a:tab pos="1436688" algn="l"/>
                  </a:tabLst>
                </a:pPr>
                <a:r>
                  <a:rPr lang="ja-JP" altLang="en-US" dirty="0"/>
                  <a:t>後記する分極曲線</a:t>
                </a:r>
                <a:r>
                  <a:rPr lang="en-US" altLang="ja-JP" dirty="0"/>
                  <a:t>(</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a:rPr>
                          <m:t>𝑂</m:t>
                        </m:r>
                      </m:e>
                      <m:sub>
                        <m:r>
                          <a:rPr lang="en-US" altLang="ja-JP" b="0" i="1" smtClean="0">
                            <a:latin typeface="Cambria Math"/>
                          </a:rPr>
                          <m:t>2</m:t>
                        </m:r>
                      </m:sub>
                    </m:sSub>
                    <m:r>
                      <a:rPr lang="en-US" altLang="ja-JP" b="0" i="1" smtClean="0">
                        <a:latin typeface="Cambria Math"/>
                      </a:rPr>
                      <m:t>+</m:t>
                    </m:r>
                    <m:sSub>
                      <m:sSubPr>
                        <m:ctrlPr>
                          <a:rPr lang="en-US" altLang="ja-JP" b="0" i="1" smtClean="0">
                            <a:latin typeface="Cambria Math" panose="02040503050406030204" pitchFamily="18" charset="0"/>
                          </a:rPr>
                        </m:ctrlPr>
                      </m:sSubPr>
                      <m:e>
                        <m:r>
                          <a:rPr lang="en-US" altLang="ja-JP" b="0" i="1" smtClean="0">
                            <a:latin typeface="Cambria Math"/>
                          </a:rPr>
                          <m:t>𝐻</m:t>
                        </m:r>
                      </m:e>
                      <m:sub>
                        <m:r>
                          <a:rPr lang="en-US" altLang="ja-JP" b="0" i="1" smtClean="0">
                            <a:latin typeface="Cambria Math"/>
                          </a:rPr>
                          <m:t>2</m:t>
                        </m:r>
                      </m:sub>
                    </m:sSub>
                    <m:r>
                      <a:rPr lang="en-US" altLang="ja-JP" b="0" i="1" smtClean="0">
                        <a:latin typeface="Cambria Math"/>
                      </a:rPr>
                      <m:t>𝑂</m:t>
                    </m:r>
                    <m:r>
                      <a:rPr lang="en-US" altLang="ja-JP" b="0" i="1" smtClean="0">
                        <a:latin typeface="Cambria Math"/>
                      </a:rPr>
                      <m:t>+4</m:t>
                    </m:r>
                    <m:r>
                      <a:rPr lang="en-US" altLang="ja-JP" b="0" i="1" smtClean="0">
                        <a:latin typeface="Cambria Math"/>
                      </a:rPr>
                      <m:t>𝑒</m:t>
                    </m:r>
                    <m:r>
                      <a:rPr lang="en-US" altLang="ja-JP" i="1">
                        <a:latin typeface="Cambria Math"/>
                        <a:ea typeface="Cambria Math"/>
                      </a:rPr>
                      <m:t>→</m:t>
                    </m:r>
                    <m:r>
                      <a:rPr lang="en-US" altLang="ja-JP" b="0" i="1" smtClean="0">
                        <a:latin typeface="Cambria Math"/>
                        <a:ea typeface="Cambria Math"/>
                      </a:rPr>
                      <m:t>4</m:t>
                    </m:r>
                    <m:sSup>
                      <m:sSupPr>
                        <m:ctrlPr>
                          <a:rPr lang="en-US" altLang="ja-JP" i="1" smtClean="0">
                            <a:latin typeface="Cambria Math" panose="02040503050406030204" pitchFamily="18" charset="0"/>
                            <a:ea typeface="Cambria Math"/>
                          </a:rPr>
                        </m:ctrlPr>
                      </m:sSupPr>
                      <m:e>
                        <m:r>
                          <a:rPr lang="en-US" altLang="ja-JP" b="0" i="1" smtClean="0">
                            <a:latin typeface="Cambria Math"/>
                            <a:ea typeface="Cambria Math"/>
                          </a:rPr>
                          <m:t>𝑂𝐻</m:t>
                        </m:r>
                      </m:e>
                      <m:sup>
                        <m:r>
                          <a:rPr lang="en-US" altLang="ja-JP" b="0" i="1" smtClean="0">
                            <a:latin typeface="Cambria Math"/>
                            <a:ea typeface="Cambria Math"/>
                          </a:rPr>
                          <m:t>−</m:t>
                        </m:r>
                      </m:sup>
                    </m:sSup>
                  </m:oMath>
                </a14:m>
                <a:r>
                  <a:rPr lang="en-US" altLang="ja-JP" dirty="0"/>
                  <a:t>)</a:t>
                </a:r>
              </a:p>
              <a:p>
                <a:pPr defTabSz="522288">
                  <a:tabLst>
                    <a:tab pos="1436688" algn="l"/>
                  </a:tabLst>
                </a:pPr>
                <a:r>
                  <a:rPr lang="ja-JP" altLang="en-US" dirty="0"/>
                  <a:t>濃度一定　</a:t>
                </a:r>
                <a:r>
                  <a:rPr lang="en-US" altLang="ja-JP" dirty="0"/>
                  <a:t>pH7</a:t>
                </a:r>
                <a:r>
                  <a:rPr lang="ja-JP" altLang="en-US" dirty="0" err="1"/>
                  <a:t>，</a:t>
                </a:r>
                <a:r>
                  <a:rPr lang="en-US" altLang="ja-JP" dirty="0"/>
                  <a:t> 550 [mol m</a:t>
                </a:r>
                <a:r>
                  <a:rPr lang="en-US" altLang="ja-JP" baseline="30000" dirty="0"/>
                  <a:t>-3</a:t>
                </a:r>
                <a:r>
                  <a:rPr lang="en-US" altLang="ja-JP" dirty="0"/>
                  <a:t>] </a:t>
                </a:r>
                <a:r>
                  <a:rPr lang="en-US" altLang="ja-JP" dirty="0" err="1"/>
                  <a:t>NaCl</a:t>
                </a:r>
                <a:r>
                  <a:rPr lang="ja-JP" altLang="en-US" dirty="0"/>
                  <a:t>水溶液</a:t>
                </a:r>
                <a:endParaRPr lang="en-US" altLang="ja-JP" dirty="0"/>
              </a:p>
              <a:p>
                <a:pPr defTabSz="522288">
                  <a:tabLst>
                    <a:tab pos="1436688" algn="l"/>
                  </a:tabLst>
                </a:pPr>
                <a:r>
                  <a:rPr lang="ja-JP" altLang="en-US" dirty="0"/>
                  <a:t>酸素</a:t>
                </a:r>
                <a:r>
                  <a:rPr lang="en-US" altLang="ja-JP" dirty="0"/>
                  <a:t>0.0025[</a:t>
                </a:r>
                <a:r>
                  <a:rPr lang="en-US" altLang="ja-JP" dirty="0" err="1"/>
                  <a:t>mol</a:t>
                </a:r>
                <a:r>
                  <a:rPr lang="en-US" altLang="ja-JP" dirty="0"/>
                  <a:t> m</a:t>
                </a:r>
                <a:r>
                  <a:rPr lang="en-US" altLang="ja-JP" baseline="30000" dirty="0"/>
                  <a:t>-3</a:t>
                </a:r>
                <a:r>
                  <a:rPr lang="en-US" altLang="ja-JP" dirty="0"/>
                  <a:t>]</a:t>
                </a:r>
                <a:r>
                  <a:rPr lang="ja-JP" altLang="en-US" dirty="0"/>
                  <a:t>　　　　　　　　　　</a:t>
                </a:r>
                <a:endParaRPr lang="en-US" altLang="ja-JP"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626284" y="1940639"/>
                <a:ext cx="4536504" cy="1200329"/>
              </a:xfrm>
              <a:prstGeom prst="rect">
                <a:avLst/>
              </a:prstGeom>
              <a:blipFill rotWithShape="0">
                <a:blip r:embed="rId3"/>
                <a:stretch>
                  <a:fillRect l="-1210" t="-3553" r="-403" b="-7614"/>
                </a:stretch>
              </a:blipFill>
            </p:spPr>
            <p:txBody>
              <a:bodyPr/>
              <a:lstStyle/>
              <a:p>
                <a:r>
                  <a:rPr lang="ja-JP" altLang="en-US">
                    <a:noFill/>
                  </a:rPr>
                  <a:t> </a:t>
                </a:r>
              </a:p>
            </p:txBody>
          </p:sp>
        </mc:Fallback>
      </mc:AlternateContent>
      <p:sp>
        <p:nvSpPr>
          <p:cNvPr id="17" name="テキスト ボックス 16"/>
          <p:cNvSpPr txBox="1"/>
          <p:nvPr/>
        </p:nvSpPr>
        <p:spPr>
          <a:xfrm>
            <a:off x="566509" y="4647712"/>
            <a:ext cx="2188228" cy="1754326"/>
          </a:xfrm>
          <a:prstGeom prst="rect">
            <a:avLst/>
          </a:prstGeom>
          <a:noFill/>
        </p:spPr>
        <p:txBody>
          <a:bodyPr wrap="none" rtlCol="0">
            <a:spAutoFit/>
          </a:bodyPr>
          <a:lstStyle/>
          <a:p>
            <a:r>
              <a:rPr kumimoji="1" lang="ja-JP" altLang="en-US" u="sng" dirty="0"/>
              <a:t>初期濃度</a:t>
            </a:r>
            <a:endParaRPr kumimoji="1" lang="en-US" altLang="ja-JP" u="sng" dirty="0"/>
          </a:p>
          <a:p>
            <a:r>
              <a:rPr lang="ja-JP" altLang="en-US" dirty="0"/>
              <a:t>錆部</a:t>
            </a:r>
            <a:endParaRPr kumimoji="1" lang="en-US" altLang="ja-JP" dirty="0"/>
          </a:p>
          <a:p>
            <a:r>
              <a:rPr lang="en-US" altLang="ja-JP" dirty="0"/>
              <a:t>pH7</a:t>
            </a:r>
            <a:r>
              <a:rPr lang="ja-JP" altLang="en-US" dirty="0" err="1"/>
              <a:t>，</a:t>
            </a:r>
            <a:r>
              <a:rPr lang="en-US" altLang="ja-JP" dirty="0"/>
              <a:t> </a:t>
            </a:r>
          </a:p>
          <a:p>
            <a:r>
              <a:rPr lang="en-US" altLang="ja-JP" dirty="0" err="1"/>
              <a:t>NaCl</a:t>
            </a:r>
            <a:r>
              <a:rPr lang="en-US" altLang="ja-JP" dirty="0"/>
              <a:t> :550,</a:t>
            </a:r>
          </a:p>
          <a:p>
            <a:r>
              <a:rPr lang="en-US" altLang="ja-JP" dirty="0"/>
              <a:t>O</a:t>
            </a:r>
            <a:r>
              <a:rPr lang="en-US" altLang="ja-JP" sz="1400" dirty="0"/>
              <a:t>2:</a:t>
            </a:r>
            <a:r>
              <a:rPr lang="en-US" altLang="ja-JP" dirty="0"/>
              <a:t>0.0025,</a:t>
            </a:r>
          </a:p>
          <a:p>
            <a:r>
              <a:rPr lang="en-US" altLang="ja-JP" dirty="0" err="1"/>
              <a:t>FeOOH</a:t>
            </a:r>
            <a:r>
              <a:rPr lang="en-US" altLang="ja-JP" dirty="0"/>
              <a:t> :10</a:t>
            </a:r>
            <a:r>
              <a:rPr lang="en-US" altLang="ja-JP" baseline="30000" dirty="0"/>
              <a:t>-3</a:t>
            </a:r>
            <a:r>
              <a:rPr lang="en-US" altLang="ja-JP" dirty="0"/>
              <a:t>[</a:t>
            </a:r>
            <a:r>
              <a:rPr lang="en-US" altLang="ja-JP" dirty="0" err="1"/>
              <a:t>mol</a:t>
            </a:r>
            <a:r>
              <a:rPr lang="en-US" altLang="ja-JP" dirty="0"/>
              <a:t> m</a:t>
            </a:r>
            <a:r>
              <a:rPr lang="en-US" altLang="ja-JP" baseline="30000" dirty="0"/>
              <a:t>-3</a:t>
            </a:r>
            <a:r>
              <a:rPr lang="en-US" altLang="ja-JP" dirty="0"/>
              <a:t>]</a:t>
            </a:r>
          </a:p>
        </p:txBody>
      </p:sp>
      <p:sp>
        <p:nvSpPr>
          <p:cNvPr id="10" name="正方形/長方形 9"/>
          <p:cNvSpPr/>
          <p:nvPr/>
        </p:nvSpPr>
        <p:spPr>
          <a:xfrm>
            <a:off x="4644008" y="3284984"/>
            <a:ext cx="1637928" cy="646331"/>
          </a:xfrm>
          <a:prstGeom prst="rect">
            <a:avLst/>
          </a:prstGeom>
        </p:spPr>
        <p:txBody>
          <a:bodyPr wrap="square">
            <a:spAutoFit/>
          </a:bodyPr>
          <a:lstStyle/>
          <a:p>
            <a:r>
              <a:rPr lang="ja-JP" altLang="en-US" u="sng" dirty="0"/>
              <a:t>タイムステップ</a:t>
            </a:r>
            <a:endParaRPr lang="en-US" altLang="ja-JP" dirty="0"/>
          </a:p>
          <a:p>
            <a:r>
              <a:rPr lang="en-US" altLang="ja-JP" dirty="0"/>
              <a:t>1 ×10</a:t>
            </a:r>
            <a:r>
              <a:rPr lang="en-US" altLang="ja-JP" baseline="30000" dirty="0"/>
              <a:t>-2</a:t>
            </a:r>
            <a:r>
              <a:rPr lang="en-US" altLang="ja-JP" dirty="0"/>
              <a:t> [s]</a:t>
            </a:r>
          </a:p>
        </p:txBody>
      </p:sp>
      <p:sp>
        <p:nvSpPr>
          <p:cNvPr id="19" name="テキスト ボックス 18"/>
          <p:cNvSpPr txBox="1"/>
          <p:nvPr/>
        </p:nvSpPr>
        <p:spPr>
          <a:xfrm>
            <a:off x="3388867" y="4149080"/>
            <a:ext cx="4889095" cy="646331"/>
          </a:xfrm>
          <a:prstGeom prst="rect">
            <a:avLst/>
          </a:prstGeom>
          <a:noFill/>
        </p:spPr>
        <p:txBody>
          <a:bodyPr wrap="none" rtlCol="0">
            <a:spAutoFit/>
          </a:bodyPr>
          <a:lstStyle/>
          <a:p>
            <a:r>
              <a:rPr lang="ja-JP" altLang="en-US" u="sng" dirty="0"/>
              <a:t>イオン種</a:t>
            </a:r>
            <a:r>
              <a:rPr lang="ja-JP" altLang="en-US" dirty="0"/>
              <a:t>　 </a:t>
            </a:r>
            <a:endParaRPr lang="en-US" altLang="ja-JP" dirty="0"/>
          </a:p>
          <a:p>
            <a:r>
              <a:rPr lang="en-US" altLang="ja-JP" dirty="0"/>
              <a:t>Cr</a:t>
            </a:r>
            <a:r>
              <a:rPr lang="en-US" altLang="ja-JP" baseline="30000" dirty="0"/>
              <a:t>3+</a:t>
            </a:r>
            <a:r>
              <a:rPr lang="ja-JP" altLang="en-US" baseline="30000" dirty="0"/>
              <a:t>　</a:t>
            </a:r>
            <a:r>
              <a:rPr lang="en-US" altLang="ja-JP" dirty="0"/>
              <a:t>Fe</a:t>
            </a:r>
            <a:r>
              <a:rPr lang="en-US" altLang="ja-JP" baseline="30000" dirty="0"/>
              <a:t>2+</a:t>
            </a:r>
            <a:r>
              <a:rPr lang="ja-JP" altLang="en-US" baseline="30000" dirty="0"/>
              <a:t>　</a:t>
            </a:r>
            <a:r>
              <a:rPr lang="en-US" altLang="ja-JP" dirty="0"/>
              <a:t>H</a:t>
            </a:r>
            <a:r>
              <a:rPr lang="en-US" altLang="ja-JP" baseline="30000" dirty="0"/>
              <a:t>+</a:t>
            </a:r>
            <a:r>
              <a:rPr lang="ja-JP" altLang="en-US" baseline="30000" dirty="0"/>
              <a:t> </a:t>
            </a:r>
            <a:r>
              <a:rPr lang="en-US" altLang="ja-JP" dirty="0"/>
              <a:t>OH</a:t>
            </a:r>
            <a:r>
              <a:rPr lang="en-US" altLang="ja-JP" baseline="30000" dirty="0"/>
              <a:t>-  </a:t>
            </a:r>
            <a:r>
              <a:rPr lang="en-US" altLang="ja-JP" dirty="0" err="1"/>
              <a:t>FeOOH</a:t>
            </a:r>
            <a:r>
              <a:rPr lang="en-US" altLang="ja-JP" dirty="0"/>
              <a:t> </a:t>
            </a:r>
            <a:r>
              <a:rPr lang="ja-JP" altLang="en-US" dirty="0"/>
              <a:t> </a:t>
            </a:r>
            <a:r>
              <a:rPr lang="en-US" altLang="ja-JP" dirty="0"/>
              <a:t>O</a:t>
            </a:r>
            <a:r>
              <a:rPr lang="en-US" altLang="ja-JP" sz="1200" dirty="0"/>
              <a:t>2 </a:t>
            </a:r>
            <a:r>
              <a:rPr lang="en-US" altLang="ja-JP" dirty="0" err="1"/>
              <a:t>Cl</a:t>
            </a:r>
            <a:r>
              <a:rPr lang="en-US" altLang="ja-JP" baseline="30000" dirty="0"/>
              <a:t>-</a:t>
            </a:r>
            <a:r>
              <a:rPr lang="ja-JP" altLang="en-US" baseline="30000" dirty="0"/>
              <a:t>　</a:t>
            </a:r>
            <a:r>
              <a:rPr lang="en-US" altLang="ja-JP" dirty="0"/>
              <a:t>Na</a:t>
            </a:r>
            <a:r>
              <a:rPr lang="en-US" altLang="ja-JP" baseline="30000" dirty="0"/>
              <a:t>+</a:t>
            </a:r>
            <a:r>
              <a:rPr lang="ja-JP" altLang="en-US" baseline="30000" dirty="0"/>
              <a:t>　</a:t>
            </a:r>
            <a:r>
              <a:rPr lang="en-US" altLang="ja-JP" dirty="0"/>
              <a:t>CrOH</a:t>
            </a:r>
            <a:r>
              <a:rPr lang="en-US" altLang="ja-JP" baseline="30000" dirty="0"/>
              <a:t>2+</a:t>
            </a:r>
            <a:r>
              <a:rPr lang="ja-JP" altLang="en-US" baseline="30000" dirty="0"/>
              <a:t>　</a:t>
            </a:r>
            <a:r>
              <a:rPr lang="en-US" altLang="ja-JP" dirty="0"/>
              <a:t>CrCl</a:t>
            </a:r>
            <a:r>
              <a:rPr lang="en-US" altLang="ja-JP" baseline="30000" dirty="0"/>
              <a:t>2+ </a:t>
            </a:r>
          </a:p>
        </p:txBody>
      </p:sp>
      <mc:AlternateContent xmlns:mc="http://schemas.openxmlformats.org/markup-compatibility/2006" xmlns:a14="http://schemas.microsoft.com/office/drawing/2010/main">
        <mc:Choice Requires="a14">
          <p:sp>
            <p:nvSpPr>
              <p:cNvPr id="20" name="テキスト ボックス 19"/>
              <p:cNvSpPr txBox="1"/>
              <p:nvPr/>
            </p:nvSpPr>
            <p:spPr>
              <a:xfrm>
                <a:off x="6020469" y="5095766"/>
                <a:ext cx="2435795" cy="1200329"/>
              </a:xfrm>
              <a:prstGeom prst="rect">
                <a:avLst/>
              </a:prstGeom>
              <a:noFill/>
            </p:spPr>
            <p:txBody>
              <a:bodyPr wrap="none" rtlCol="0">
                <a:spAutoFit/>
              </a:bodyPr>
              <a:lstStyle/>
              <a:p>
                <a:r>
                  <a:rPr lang="ja-JP" altLang="en-US" u="sng" dirty="0"/>
                  <a:t>化学反応</a:t>
                </a:r>
                <a:endParaRPr lang="en-US" altLang="ja-JP" u="sng" dirty="0"/>
              </a:p>
              <a:p>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a:rPr>
                          <m:t>𝐶𝑟</m:t>
                        </m:r>
                      </m:e>
                      <m:sup>
                        <m:r>
                          <a:rPr lang="en-US" altLang="ja-JP" i="1">
                            <a:latin typeface="Cambria Math"/>
                          </a:rPr>
                          <m:t>3+</m:t>
                        </m:r>
                      </m:sup>
                    </m:sSup>
                    <m:r>
                      <a:rPr lang="en-US" altLang="ja-JP" i="1">
                        <a:latin typeface="Cambria Math"/>
                        <a:ea typeface="Cambria Math"/>
                      </a:rPr>
                      <m:t>→</m:t>
                    </m:r>
                    <m:sSup>
                      <m:sSupPr>
                        <m:ctrlPr>
                          <a:rPr lang="en-US" altLang="ja-JP" i="1">
                            <a:latin typeface="Cambria Math" panose="02040503050406030204" pitchFamily="18" charset="0"/>
                            <a:ea typeface="Cambria Math"/>
                          </a:rPr>
                        </m:ctrlPr>
                      </m:sSupPr>
                      <m:e>
                        <m:r>
                          <a:rPr lang="en-US" altLang="ja-JP" i="1">
                            <a:latin typeface="Cambria Math"/>
                            <a:ea typeface="Cambria Math"/>
                          </a:rPr>
                          <m:t>𝐶𝑟𝑂𝐻</m:t>
                        </m:r>
                      </m:e>
                      <m:sup>
                        <m:r>
                          <a:rPr lang="en-US" altLang="ja-JP" i="1">
                            <a:latin typeface="Cambria Math"/>
                            <a:ea typeface="Cambria Math"/>
                          </a:rPr>
                          <m:t>2+</m:t>
                        </m:r>
                      </m:sup>
                    </m:sSup>
                    <m:r>
                      <a:rPr lang="en-US" altLang="ja-JP" i="1">
                        <a:latin typeface="Cambria Math"/>
                        <a:ea typeface="Cambria Math"/>
                      </a:rPr>
                      <m:t>+</m:t>
                    </m:r>
                    <m:sSup>
                      <m:sSupPr>
                        <m:ctrlPr>
                          <a:rPr lang="en-US" altLang="ja-JP" i="1">
                            <a:latin typeface="Cambria Math" panose="02040503050406030204" pitchFamily="18" charset="0"/>
                            <a:ea typeface="Cambria Math"/>
                          </a:rPr>
                        </m:ctrlPr>
                      </m:sSupPr>
                      <m:e>
                        <m:r>
                          <a:rPr lang="en-US" altLang="ja-JP" i="1">
                            <a:latin typeface="Cambria Math"/>
                            <a:ea typeface="Cambria Math"/>
                          </a:rPr>
                          <m:t>𝐻</m:t>
                        </m:r>
                      </m:e>
                      <m:sup>
                        <m:r>
                          <a:rPr lang="en-US" altLang="ja-JP" i="1">
                            <a:latin typeface="Cambria Math"/>
                            <a:ea typeface="Cambria Math"/>
                          </a:rPr>
                          <m:t>+</m:t>
                        </m:r>
                      </m:sup>
                    </m:sSup>
                  </m:oMath>
                </a14:m>
                <a:endParaRPr lang="en-US" altLang="ja-JP" i="1" dirty="0">
                  <a:latin typeface="Cambria Math"/>
                  <a:ea typeface="Cambria Math"/>
                </a:endParaRPr>
              </a:p>
              <a:p>
                <a:r>
                  <a:rPr lang="en-US" altLang="ja-JP" dirty="0">
                    <a:ea typeface="Cambria Math"/>
                  </a:rPr>
                  <a:t> </a:t>
                </a:r>
                <a14:m>
                  <m:oMath xmlns:m="http://schemas.openxmlformats.org/officeDocument/2006/math">
                    <m:sSub>
                      <m:sSubPr>
                        <m:ctrlPr>
                          <a:rPr lang="en-US" altLang="ja-JP" i="1" smtClean="0">
                            <a:latin typeface="Cambria Math" panose="02040503050406030204" pitchFamily="18" charset="0"/>
                            <a:ea typeface="Cambria Math"/>
                          </a:rPr>
                        </m:ctrlPr>
                      </m:sSubPr>
                      <m:e>
                        <m:r>
                          <a:rPr lang="en-US" altLang="ja-JP" b="0" i="1" smtClean="0">
                            <a:latin typeface="Cambria Math"/>
                            <a:ea typeface="Cambria Math"/>
                          </a:rPr>
                          <m:t>𝐻</m:t>
                        </m:r>
                      </m:e>
                      <m:sub>
                        <m:r>
                          <a:rPr lang="en-US" altLang="ja-JP" b="0" i="1" smtClean="0">
                            <a:latin typeface="Cambria Math"/>
                            <a:ea typeface="Cambria Math"/>
                          </a:rPr>
                          <m:t>2</m:t>
                        </m:r>
                      </m:sub>
                    </m:sSub>
                    <m:r>
                      <a:rPr lang="en-US" altLang="ja-JP" b="0" i="1" smtClean="0">
                        <a:latin typeface="Cambria Math"/>
                        <a:ea typeface="Cambria Math"/>
                      </a:rPr>
                      <m:t>𝑂</m:t>
                    </m:r>
                    <m:r>
                      <a:rPr lang="en-US" altLang="ja-JP" i="1">
                        <a:latin typeface="Cambria Math"/>
                        <a:ea typeface="Cambria Math"/>
                      </a:rPr>
                      <m:t>→</m:t>
                    </m:r>
                    <m:sSup>
                      <m:sSupPr>
                        <m:ctrlPr>
                          <a:rPr lang="en-US" altLang="ja-JP" i="1">
                            <a:latin typeface="Cambria Math" panose="02040503050406030204" pitchFamily="18" charset="0"/>
                            <a:ea typeface="Cambria Math"/>
                          </a:rPr>
                        </m:ctrlPr>
                      </m:sSupPr>
                      <m:e>
                        <m:r>
                          <a:rPr lang="en-US" altLang="ja-JP" i="1">
                            <a:latin typeface="Cambria Math"/>
                            <a:ea typeface="Cambria Math"/>
                          </a:rPr>
                          <m:t>𝐻</m:t>
                        </m:r>
                      </m:e>
                      <m:sup>
                        <m:r>
                          <a:rPr lang="en-US" altLang="ja-JP" i="1">
                            <a:latin typeface="Cambria Math"/>
                            <a:ea typeface="Cambria Math"/>
                          </a:rPr>
                          <m:t>+</m:t>
                        </m:r>
                      </m:sup>
                    </m:sSup>
                    <m:r>
                      <a:rPr lang="en-US" altLang="ja-JP" b="0" i="1" smtClean="0">
                        <a:latin typeface="Cambria Math"/>
                        <a:ea typeface="Cambria Math"/>
                      </a:rPr>
                      <m:t>+</m:t>
                    </m:r>
                    <m:sSup>
                      <m:sSupPr>
                        <m:ctrlPr>
                          <a:rPr lang="en-US" altLang="ja-JP" b="0" i="1" smtClean="0">
                            <a:latin typeface="Cambria Math" panose="02040503050406030204" pitchFamily="18" charset="0"/>
                            <a:ea typeface="Cambria Math"/>
                          </a:rPr>
                        </m:ctrlPr>
                      </m:sSupPr>
                      <m:e>
                        <m:r>
                          <a:rPr lang="en-US" altLang="ja-JP" b="0" i="1" smtClean="0">
                            <a:latin typeface="Cambria Math"/>
                            <a:ea typeface="Cambria Math"/>
                          </a:rPr>
                          <m:t>𝑂𝐻</m:t>
                        </m:r>
                      </m:e>
                      <m:sup>
                        <m:r>
                          <a:rPr lang="en-US" altLang="ja-JP" b="0" i="1" smtClean="0">
                            <a:latin typeface="Cambria Math"/>
                            <a:ea typeface="Cambria Math"/>
                          </a:rPr>
                          <m:t>−</m:t>
                        </m:r>
                      </m:sup>
                    </m:sSup>
                  </m:oMath>
                </a14:m>
                <a:endParaRPr lang="en-US" altLang="ja-JP" dirty="0"/>
              </a:p>
              <a:p>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a:rPr>
                          <m:t>𝐶𝑟</m:t>
                        </m:r>
                      </m:e>
                      <m:sup>
                        <m:r>
                          <a:rPr lang="en-US" altLang="ja-JP" i="1">
                            <a:latin typeface="Cambria Math"/>
                          </a:rPr>
                          <m:t>3+</m:t>
                        </m:r>
                      </m:sup>
                    </m:sSup>
                    <m:r>
                      <a:rPr lang="en-US" altLang="ja-JP" b="0" i="1" smtClean="0">
                        <a:latin typeface="Cambria Math"/>
                      </a:rPr>
                      <m:t>+</m:t>
                    </m:r>
                    <m:sSup>
                      <m:sSupPr>
                        <m:ctrlPr>
                          <a:rPr lang="en-US" altLang="ja-JP" b="0" i="1" smtClean="0">
                            <a:latin typeface="Cambria Math" panose="02040503050406030204" pitchFamily="18" charset="0"/>
                          </a:rPr>
                        </m:ctrlPr>
                      </m:sSupPr>
                      <m:e>
                        <m:r>
                          <a:rPr lang="en-US" altLang="ja-JP" b="0" i="1" smtClean="0">
                            <a:latin typeface="Cambria Math"/>
                          </a:rPr>
                          <m:t>𝐶𝑙</m:t>
                        </m:r>
                      </m:e>
                      <m:sup>
                        <m:r>
                          <a:rPr lang="en-US" altLang="ja-JP" b="0" i="1" smtClean="0">
                            <a:latin typeface="Cambria Math"/>
                          </a:rPr>
                          <m:t>−</m:t>
                        </m:r>
                      </m:sup>
                    </m:sSup>
                    <m:r>
                      <a:rPr lang="en-US" altLang="ja-JP" i="1">
                        <a:latin typeface="Cambria Math"/>
                        <a:ea typeface="Cambria Math"/>
                      </a:rPr>
                      <m:t>→</m:t>
                    </m:r>
                    <m:sSup>
                      <m:sSupPr>
                        <m:ctrlPr>
                          <a:rPr lang="en-US" altLang="ja-JP" i="1">
                            <a:latin typeface="Cambria Math" panose="02040503050406030204" pitchFamily="18" charset="0"/>
                            <a:ea typeface="Cambria Math"/>
                          </a:rPr>
                        </m:ctrlPr>
                      </m:sSupPr>
                      <m:e>
                        <m:r>
                          <a:rPr lang="en-US" altLang="ja-JP" i="1">
                            <a:latin typeface="Cambria Math"/>
                            <a:ea typeface="Cambria Math"/>
                          </a:rPr>
                          <m:t>𝐶𝑟</m:t>
                        </m:r>
                        <m:r>
                          <a:rPr lang="en-US" altLang="ja-JP" b="0" i="1" smtClean="0">
                            <a:latin typeface="Cambria Math"/>
                            <a:ea typeface="Cambria Math"/>
                          </a:rPr>
                          <m:t>𝐶𝑙</m:t>
                        </m:r>
                      </m:e>
                      <m:sup>
                        <m:r>
                          <a:rPr lang="en-US" altLang="ja-JP" b="0" i="1" smtClean="0">
                            <a:latin typeface="Cambria Math"/>
                            <a:ea typeface="Cambria Math"/>
                          </a:rPr>
                          <m:t>2</m:t>
                        </m:r>
                        <m:r>
                          <a:rPr lang="en-US" altLang="ja-JP" i="1">
                            <a:latin typeface="Cambria Math"/>
                            <a:ea typeface="Cambria Math"/>
                          </a:rPr>
                          <m:t>+</m:t>
                        </m:r>
                      </m:sup>
                    </m:sSup>
                  </m:oMath>
                </a14:m>
                <a:endParaRPr lang="en-US" altLang="ja-JP" dirty="0">
                  <a:ea typeface="Cambria Math"/>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6020469" y="5095766"/>
                <a:ext cx="2435795" cy="1200329"/>
              </a:xfrm>
              <a:prstGeom prst="rect">
                <a:avLst/>
              </a:prstGeom>
              <a:blipFill rotWithShape="0">
                <a:blip r:embed="rId4"/>
                <a:stretch>
                  <a:fillRect l="-2256" t="-4061"/>
                </a:stretch>
              </a:blipFill>
            </p:spPr>
            <p:txBody>
              <a:bodyPr/>
              <a:lstStyle/>
              <a:p>
                <a:r>
                  <a:rPr lang="ja-JP" altLang="en-US">
                    <a:noFill/>
                  </a:rPr>
                  <a:t> </a:t>
                </a:r>
              </a:p>
            </p:txBody>
          </p:sp>
        </mc:Fallback>
      </mc:AlternateContent>
      <p:sp>
        <p:nvSpPr>
          <p:cNvPr id="12" name="正方形/長方形 11"/>
          <p:cNvSpPr/>
          <p:nvPr/>
        </p:nvSpPr>
        <p:spPr>
          <a:xfrm>
            <a:off x="6444175" y="3284984"/>
            <a:ext cx="2012089" cy="646331"/>
          </a:xfrm>
          <a:prstGeom prst="rect">
            <a:avLst/>
          </a:prstGeom>
        </p:spPr>
        <p:txBody>
          <a:bodyPr wrap="none">
            <a:spAutoFit/>
          </a:bodyPr>
          <a:lstStyle/>
          <a:p>
            <a:r>
              <a:rPr lang="ja-JP" altLang="en-US" u="sng" dirty="0"/>
              <a:t>メッシュサイズ</a:t>
            </a:r>
            <a:endParaRPr lang="en-US" altLang="ja-JP" u="sng" dirty="0"/>
          </a:p>
          <a:p>
            <a:r>
              <a:rPr lang="en-US" altLang="ja-JP" dirty="0"/>
              <a:t>100[um]×100[um]</a:t>
            </a:r>
            <a:endParaRPr lang="ja-JP" altLang="en-US" dirty="0"/>
          </a:p>
        </p:txBody>
      </p:sp>
      <p:sp>
        <p:nvSpPr>
          <p:cNvPr id="22" name="テキスト ボックス 21"/>
          <p:cNvSpPr txBox="1"/>
          <p:nvPr/>
        </p:nvSpPr>
        <p:spPr>
          <a:xfrm>
            <a:off x="3114576" y="4647712"/>
            <a:ext cx="2188228" cy="1754326"/>
          </a:xfrm>
          <a:prstGeom prst="rect">
            <a:avLst/>
          </a:prstGeom>
          <a:noFill/>
        </p:spPr>
        <p:txBody>
          <a:bodyPr wrap="none" rtlCol="0">
            <a:spAutoFit/>
          </a:bodyPr>
          <a:lstStyle/>
          <a:p>
            <a:endParaRPr lang="en-US" altLang="ja-JP" u="sng" dirty="0"/>
          </a:p>
          <a:p>
            <a:r>
              <a:rPr lang="ja-JP" altLang="en-US" u="sng" dirty="0"/>
              <a:t>局所アノード</a:t>
            </a:r>
            <a:r>
              <a:rPr lang="ja-JP" altLang="en-US" dirty="0"/>
              <a:t>部</a:t>
            </a:r>
            <a:endParaRPr kumimoji="1" lang="en-US" altLang="ja-JP" dirty="0"/>
          </a:p>
          <a:p>
            <a:r>
              <a:rPr lang="en-US" altLang="ja-JP" dirty="0"/>
              <a:t>pH3</a:t>
            </a:r>
            <a:r>
              <a:rPr lang="ja-JP" altLang="en-US" dirty="0" err="1"/>
              <a:t>，</a:t>
            </a:r>
            <a:r>
              <a:rPr lang="en-US" altLang="ja-JP" dirty="0"/>
              <a:t> </a:t>
            </a:r>
          </a:p>
          <a:p>
            <a:r>
              <a:rPr lang="en-US" altLang="ja-JP" dirty="0" err="1"/>
              <a:t>NaCl</a:t>
            </a:r>
            <a:r>
              <a:rPr lang="en-US" altLang="ja-JP" dirty="0"/>
              <a:t> :550,</a:t>
            </a:r>
          </a:p>
          <a:p>
            <a:r>
              <a:rPr lang="en-US" altLang="ja-JP" dirty="0"/>
              <a:t>O</a:t>
            </a:r>
            <a:r>
              <a:rPr lang="en-US" altLang="ja-JP" sz="1400" dirty="0"/>
              <a:t>2:</a:t>
            </a:r>
            <a:r>
              <a:rPr lang="en-US" altLang="ja-JP" dirty="0"/>
              <a:t>0.0025,</a:t>
            </a:r>
          </a:p>
          <a:p>
            <a:r>
              <a:rPr lang="en-US" altLang="ja-JP" dirty="0" err="1"/>
              <a:t>FeOOH</a:t>
            </a:r>
            <a:r>
              <a:rPr lang="en-US" altLang="ja-JP" dirty="0"/>
              <a:t> :10</a:t>
            </a:r>
            <a:r>
              <a:rPr lang="en-US" altLang="ja-JP" baseline="30000" dirty="0"/>
              <a:t>-3</a:t>
            </a:r>
            <a:r>
              <a:rPr lang="en-US" altLang="ja-JP" dirty="0"/>
              <a:t>[</a:t>
            </a:r>
            <a:r>
              <a:rPr lang="en-US" altLang="ja-JP" dirty="0" err="1"/>
              <a:t>mol</a:t>
            </a:r>
            <a:r>
              <a:rPr lang="en-US" altLang="ja-JP" dirty="0"/>
              <a:t> m</a:t>
            </a:r>
            <a:r>
              <a:rPr lang="en-US" altLang="ja-JP" baseline="30000" dirty="0"/>
              <a:t>-3</a:t>
            </a:r>
            <a:r>
              <a:rPr lang="en-US" altLang="ja-JP" dirty="0"/>
              <a:t>]</a:t>
            </a:r>
          </a:p>
        </p:txBody>
      </p:sp>
      <p:grpSp>
        <p:nvGrpSpPr>
          <p:cNvPr id="63" name="グループ化 62"/>
          <p:cNvGrpSpPr/>
          <p:nvPr/>
        </p:nvGrpSpPr>
        <p:grpSpPr>
          <a:xfrm>
            <a:off x="97602" y="1038692"/>
            <a:ext cx="4273755" cy="3021431"/>
            <a:chOff x="218064" y="1252210"/>
            <a:chExt cx="4273755" cy="3021431"/>
          </a:xfrm>
        </p:grpSpPr>
        <p:grpSp>
          <p:nvGrpSpPr>
            <p:cNvPr id="50" name="グループ化 49"/>
            <p:cNvGrpSpPr/>
            <p:nvPr/>
          </p:nvGrpSpPr>
          <p:grpSpPr>
            <a:xfrm>
              <a:off x="218064" y="1672061"/>
              <a:ext cx="2902623" cy="2601580"/>
              <a:chOff x="301224" y="1268760"/>
              <a:chExt cx="2902623" cy="2601580"/>
            </a:xfrm>
          </p:grpSpPr>
          <p:sp>
            <p:nvSpPr>
              <p:cNvPr id="18" name="正方形/長方形 17"/>
              <p:cNvSpPr/>
              <p:nvPr/>
            </p:nvSpPr>
            <p:spPr>
              <a:xfrm>
                <a:off x="1071960" y="1268760"/>
                <a:ext cx="2131887" cy="2163901"/>
              </a:xfrm>
              <a:prstGeom prst="rect">
                <a:avLst/>
              </a:prstGeom>
              <a:solidFill>
                <a:srgbClr val="F796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Rust</a:t>
                </a:r>
              </a:p>
              <a:p>
                <a:pPr algn="ctr"/>
                <a:endParaRPr lang="en-US" altLang="ja-JP" dirty="0">
                  <a:solidFill>
                    <a:schemeClr val="tx1"/>
                  </a:solidFill>
                </a:endParaRPr>
              </a:p>
              <a:p>
                <a:pPr algn="ctr"/>
                <a:endParaRPr kumimoji="1" lang="ja-JP" altLang="en-US" dirty="0">
                  <a:solidFill>
                    <a:schemeClr val="tx1"/>
                  </a:solidFill>
                </a:endParaRPr>
              </a:p>
            </p:txBody>
          </p:sp>
          <p:cxnSp>
            <p:nvCxnSpPr>
              <p:cNvPr id="23" name="直線コネクタ 22"/>
              <p:cNvCxnSpPr/>
              <p:nvPr/>
            </p:nvCxnSpPr>
            <p:spPr>
              <a:xfrm>
                <a:off x="1052536" y="1268760"/>
                <a:ext cx="0" cy="216390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203847" y="1268760"/>
                <a:ext cx="0" cy="216390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899592" y="1268760"/>
                <a:ext cx="0" cy="216390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1071962" y="3573016"/>
                <a:ext cx="213188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01224" y="2278584"/>
                <a:ext cx="670376" cy="369332"/>
              </a:xfrm>
              <a:prstGeom prst="rect">
                <a:avLst/>
              </a:prstGeom>
              <a:noFill/>
            </p:spPr>
            <p:txBody>
              <a:bodyPr wrap="none" rtlCol="0">
                <a:spAutoFit/>
              </a:bodyPr>
              <a:lstStyle/>
              <a:p>
                <a:r>
                  <a:rPr kumimoji="1" lang="en-US" altLang="ja-JP" dirty="0"/>
                  <a:t>1mm</a:t>
                </a:r>
                <a:endParaRPr kumimoji="1" lang="ja-JP" altLang="en-US" dirty="0"/>
              </a:p>
            </p:txBody>
          </p:sp>
          <p:sp>
            <p:nvSpPr>
              <p:cNvPr id="28" name="テキスト ボックス 27"/>
              <p:cNvSpPr txBox="1"/>
              <p:nvPr/>
            </p:nvSpPr>
            <p:spPr>
              <a:xfrm>
                <a:off x="1669376" y="3501008"/>
                <a:ext cx="670376" cy="369332"/>
              </a:xfrm>
              <a:prstGeom prst="rect">
                <a:avLst/>
              </a:prstGeom>
              <a:noFill/>
            </p:spPr>
            <p:txBody>
              <a:bodyPr wrap="none" rtlCol="0">
                <a:spAutoFit/>
              </a:bodyPr>
              <a:lstStyle/>
              <a:p>
                <a:r>
                  <a:rPr kumimoji="1" lang="en-US" altLang="ja-JP" dirty="0"/>
                  <a:t>1mm</a:t>
                </a:r>
                <a:endParaRPr kumimoji="1" lang="ja-JP" altLang="en-US" dirty="0"/>
              </a:p>
            </p:txBody>
          </p:sp>
          <p:sp>
            <p:nvSpPr>
              <p:cNvPr id="29" name="正方形/長方形 28"/>
              <p:cNvSpPr/>
              <p:nvPr/>
            </p:nvSpPr>
            <p:spPr>
              <a:xfrm>
                <a:off x="1071961" y="3240210"/>
                <a:ext cx="207000" cy="197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cxnSp>
            <p:nvCxnSpPr>
              <p:cNvPr id="30" name="直線矢印コネクタ 29"/>
              <p:cNvCxnSpPr/>
              <p:nvPr/>
            </p:nvCxnSpPr>
            <p:spPr>
              <a:xfrm>
                <a:off x="1315150" y="3157517"/>
                <a:ext cx="0" cy="2800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475622" y="3112899"/>
                <a:ext cx="841897" cy="369332"/>
              </a:xfrm>
              <a:prstGeom prst="rect">
                <a:avLst/>
              </a:prstGeom>
              <a:noFill/>
            </p:spPr>
            <p:txBody>
              <a:bodyPr wrap="none" rtlCol="0">
                <a:spAutoFit/>
              </a:bodyPr>
              <a:lstStyle/>
              <a:p>
                <a:r>
                  <a:rPr kumimoji="1" lang="en-US" altLang="ja-JP" dirty="0"/>
                  <a:t>100um</a:t>
                </a:r>
                <a:endParaRPr kumimoji="1" lang="ja-JP" altLang="en-US" dirty="0"/>
              </a:p>
            </p:txBody>
          </p:sp>
          <p:sp>
            <p:nvSpPr>
              <p:cNvPr id="46" name="テキスト ボックス 45"/>
              <p:cNvSpPr txBox="1"/>
              <p:nvPr/>
            </p:nvSpPr>
            <p:spPr>
              <a:xfrm>
                <a:off x="989253" y="2693501"/>
                <a:ext cx="841897" cy="369332"/>
              </a:xfrm>
              <a:prstGeom prst="rect">
                <a:avLst/>
              </a:prstGeom>
              <a:noFill/>
            </p:spPr>
            <p:txBody>
              <a:bodyPr wrap="none" rtlCol="0">
                <a:spAutoFit/>
              </a:bodyPr>
              <a:lstStyle/>
              <a:p>
                <a:r>
                  <a:rPr kumimoji="1" lang="en-US" altLang="ja-JP" dirty="0"/>
                  <a:t>100um</a:t>
                </a:r>
                <a:endParaRPr kumimoji="1" lang="ja-JP" altLang="en-US" dirty="0"/>
              </a:p>
            </p:txBody>
          </p:sp>
          <p:cxnSp>
            <p:nvCxnSpPr>
              <p:cNvPr id="47" name="直線矢印コネクタ 46"/>
              <p:cNvCxnSpPr/>
              <p:nvPr/>
            </p:nvCxnSpPr>
            <p:spPr>
              <a:xfrm>
                <a:off x="1052536" y="3112899"/>
                <a:ext cx="26261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53" name="テキスト ボックス 52"/>
            <p:cNvSpPr txBox="1"/>
            <p:nvPr/>
          </p:nvSpPr>
          <p:spPr>
            <a:xfrm>
              <a:off x="1001955" y="1252210"/>
              <a:ext cx="2105576" cy="369332"/>
            </a:xfrm>
            <a:prstGeom prst="rect">
              <a:avLst/>
            </a:prstGeom>
            <a:noFill/>
          </p:spPr>
          <p:txBody>
            <a:bodyPr wrap="none" rtlCol="0">
              <a:spAutoFit/>
            </a:bodyPr>
            <a:lstStyle/>
            <a:p>
              <a:r>
                <a:rPr lang="en-US" altLang="ja-JP" b="1" dirty="0" err="1"/>
                <a:t>Cathodic</a:t>
              </a:r>
              <a:r>
                <a:rPr lang="en-US" altLang="ja-JP" b="1" dirty="0"/>
                <a:t>  boundary</a:t>
              </a:r>
              <a:endParaRPr kumimoji="1" lang="ja-JP" altLang="en-US" b="1" dirty="0"/>
            </a:p>
          </p:txBody>
        </p:sp>
        <p:sp>
          <p:nvSpPr>
            <p:cNvPr id="54" name="テキスト ボックス 53"/>
            <p:cNvSpPr txBox="1"/>
            <p:nvPr/>
          </p:nvSpPr>
          <p:spPr>
            <a:xfrm>
              <a:off x="3349390" y="1628221"/>
              <a:ext cx="1142429" cy="646331"/>
            </a:xfrm>
            <a:prstGeom prst="rect">
              <a:avLst/>
            </a:prstGeom>
            <a:noFill/>
          </p:spPr>
          <p:txBody>
            <a:bodyPr wrap="none" rtlCol="0">
              <a:spAutoFit/>
            </a:bodyPr>
            <a:lstStyle/>
            <a:p>
              <a:r>
                <a:rPr kumimoji="1" lang="en-US" altLang="ja-JP" b="1" dirty="0"/>
                <a:t>Plane </a:t>
              </a:r>
            </a:p>
            <a:p>
              <a:r>
                <a:rPr kumimoji="1" lang="en-US" altLang="ja-JP" b="1" dirty="0"/>
                <a:t>symmetry</a:t>
              </a:r>
              <a:endParaRPr kumimoji="1" lang="ja-JP" altLang="en-US" b="1" dirty="0"/>
            </a:p>
          </p:txBody>
        </p:sp>
        <p:cxnSp>
          <p:nvCxnSpPr>
            <p:cNvPr id="56" name="直線矢印コネクタ 55"/>
            <p:cNvCxnSpPr>
              <a:stCxn id="54" idx="1"/>
            </p:cNvCxnSpPr>
            <p:nvPr/>
          </p:nvCxnSpPr>
          <p:spPr>
            <a:xfrm flipH="1">
              <a:off x="1001955" y="1951387"/>
              <a:ext cx="2347435" cy="856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54" idx="1"/>
              <a:endCxn id="18" idx="3"/>
            </p:cNvCxnSpPr>
            <p:nvPr/>
          </p:nvCxnSpPr>
          <p:spPr>
            <a:xfrm flipH="1">
              <a:off x="3120687" y="1951387"/>
              <a:ext cx="228703" cy="802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6" name="直線矢印コネクタ 35"/>
          <p:cNvCxnSpPr/>
          <p:nvPr/>
        </p:nvCxnSpPr>
        <p:spPr>
          <a:xfrm flipH="1">
            <a:off x="940181" y="2863660"/>
            <a:ext cx="2298574" cy="6219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238755" y="2573152"/>
            <a:ext cx="1052660" cy="646331"/>
          </a:xfrm>
          <a:prstGeom prst="rect">
            <a:avLst/>
          </a:prstGeom>
          <a:noFill/>
        </p:spPr>
        <p:txBody>
          <a:bodyPr wrap="none" rtlCol="0">
            <a:spAutoFit/>
          </a:bodyPr>
          <a:lstStyle/>
          <a:p>
            <a:r>
              <a:rPr lang="en-US" altLang="ja-JP" b="1" dirty="0"/>
              <a:t>Localized</a:t>
            </a:r>
          </a:p>
          <a:p>
            <a:r>
              <a:rPr kumimoji="1" lang="en-US" altLang="ja-JP" b="1" dirty="0"/>
              <a:t>anode</a:t>
            </a:r>
          </a:p>
        </p:txBody>
      </p:sp>
      <p:sp>
        <p:nvSpPr>
          <p:cNvPr id="35" name="テキスト ボックス 34"/>
          <p:cNvSpPr txBox="1"/>
          <p:nvPr/>
        </p:nvSpPr>
        <p:spPr>
          <a:xfrm>
            <a:off x="1468239" y="3899929"/>
            <a:ext cx="748282" cy="369332"/>
          </a:xfrm>
          <a:prstGeom prst="rect">
            <a:avLst/>
          </a:prstGeom>
          <a:noFill/>
        </p:spPr>
        <p:txBody>
          <a:bodyPr wrap="none" rtlCol="0">
            <a:spAutoFit/>
          </a:bodyPr>
          <a:lstStyle/>
          <a:p>
            <a:r>
              <a:rPr kumimoji="1" lang="en-US" altLang="ja-JP" b="1" dirty="0"/>
              <a:t>Metal</a:t>
            </a:r>
            <a:endParaRPr kumimoji="1" lang="ja-JP" altLang="en-US" b="1"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22</a:t>
            </a:fld>
            <a:endParaRPr lang="ja-JP" altLang="en-US" dirty="0"/>
          </a:p>
        </p:txBody>
      </p:sp>
    </p:spTree>
    <p:extLst>
      <p:ext uri="{BB962C8B-B14F-4D97-AF65-F5344CB8AC3E}">
        <p14:creationId xmlns:p14="http://schemas.microsoft.com/office/powerpoint/2010/main" val="113070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plcv_paper_a_h.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6079"/>
            <a:ext cx="4356496" cy="272281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Z:\plcv_paper_c.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5285"/>
            <a:ext cx="4356496" cy="272281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1318750" y="2728889"/>
            <a:ext cx="1863011" cy="369332"/>
          </a:xfrm>
          <a:prstGeom prst="rect">
            <a:avLst/>
          </a:prstGeom>
          <a:noFill/>
        </p:spPr>
        <p:txBody>
          <a:bodyPr wrap="none" rtlCol="0">
            <a:spAutoFit/>
          </a:bodyPr>
          <a:lstStyle/>
          <a:p>
            <a:r>
              <a:rPr kumimoji="1" lang="ja-JP" altLang="en-US" dirty="0"/>
              <a:t>アノード分極曲線</a:t>
            </a:r>
          </a:p>
        </p:txBody>
      </p:sp>
      <p:sp>
        <p:nvSpPr>
          <p:cNvPr id="26" name="テキスト ボックス 25"/>
          <p:cNvSpPr txBox="1"/>
          <p:nvPr/>
        </p:nvSpPr>
        <p:spPr>
          <a:xfrm>
            <a:off x="1603863" y="6038516"/>
            <a:ext cx="1869423" cy="369332"/>
          </a:xfrm>
          <a:prstGeom prst="rect">
            <a:avLst/>
          </a:prstGeom>
          <a:noFill/>
        </p:spPr>
        <p:txBody>
          <a:bodyPr wrap="none" rtlCol="0">
            <a:spAutoFit/>
          </a:bodyPr>
          <a:lstStyle/>
          <a:p>
            <a:r>
              <a:rPr lang="ja-JP" altLang="en-US" dirty="0"/>
              <a:t>カソード</a:t>
            </a:r>
            <a:r>
              <a:rPr kumimoji="1" lang="ja-JP" altLang="en-US" dirty="0"/>
              <a:t>分極曲線</a:t>
            </a:r>
          </a:p>
        </p:txBody>
      </p:sp>
      <p:sp>
        <p:nvSpPr>
          <p:cNvPr id="31" name="テキスト ボックス 30"/>
          <p:cNvSpPr txBox="1"/>
          <p:nvPr/>
        </p:nvSpPr>
        <p:spPr>
          <a:xfrm>
            <a:off x="5923942" y="2786515"/>
            <a:ext cx="2561920" cy="369332"/>
          </a:xfrm>
          <a:prstGeom prst="rect">
            <a:avLst/>
          </a:prstGeom>
          <a:noFill/>
        </p:spPr>
        <p:txBody>
          <a:bodyPr wrap="none" rtlCol="0">
            <a:spAutoFit/>
          </a:bodyPr>
          <a:lstStyle/>
          <a:p>
            <a:r>
              <a:rPr lang="ja-JP" altLang="en-US" dirty="0"/>
              <a:t>カソード部相当</a:t>
            </a:r>
            <a:r>
              <a:rPr kumimoji="1" lang="ja-JP" altLang="en-US" dirty="0"/>
              <a:t>分極曲線</a:t>
            </a:r>
          </a:p>
        </p:txBody>
      </p:sp>
      <p:sp>
        <p:nvSpPr>
          <p:cNvPr id="32" name="テキスト ボックス 31"/>
          <p:cNvSpPr txBox="1"/>
          <p:nvPr/>
        </p:nvSpPr>
        <p:spPr>
          <a:xfrm>
            <a:off x="5923942" y="5938930"/>
            <a:ext cx="2390206" cy="369332"/>
          </a:xfrm>
          <a:prstGeom prst="rect">
            <a:avLst/>
          </a:prstGeom>
          <a:noFill/>
        </p:spPr>
        <p:txBody>
          <a:bodyPr wrap="none" rtlCol="0">
            <a:spAutoFit/>
          </a:bodyPr>
          <a:lstStyle/>
          <a:p>
            <a:r>
              <a:rPr lang="en-US" altLang="ja-JP" dirty="0" err="1"/>
              <a:t>FeOOH</a:t>
            </a:r>
            <a:r>
              <a:rPr lang="ja-JP" altLang="en-US" dirty="0"/>
              <a:t>による阻害係数</a:t>
            </a:r>
            <a:endParaRPr kumimoji="1" lang="ja-JP" altLang="en-US" dirty="0"/>
          </a:p>
        </p:txBody>
      </p:sp>
      <p:pic>
        <p:nvPicPr>
          <p:cNvPr id="4099" name="Picture 3" descr="Z:\intercept.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688" y="3606856"/>
            <a:ext cx="4026784" cy="25167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plcv_paper_c_h.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652" y="246599"/>
            <a:ext cx="3947821" cy="246738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r>
              <a:rPr lang="en-US" altLang="ja-JP"/>
              <a:t>P. </a:t>
            </a:r>
            <a:fld id="{F8FDF831-B0A3-4B44-A20D-7581D5587101}" type="slidenum">
              <a:rPr lang="ja-JP" altLang="en-US" smtClean="0"/>
              <a:pPr/>
              <a:t>23</a:t>
            </a:fld>
            <a:endParaRPr lang="ja-JP" altLang="en-US" dirty="0"/>
          </a:p>
        </p:txBody>
      </p:sp>
    </p:spTree>
    <p:extLst>
      <p:ext uri="{BB962C8B-B14F-4D97-AF65-F5344CB8AC3E}">
        <p14:creationId xmlns:p14="http://schemas.microsoft.com/office/powerpoint/2010/main" val="3172527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鉄錆堆積下腐食進展解析結果・考察</a:t>
            </a:r>
            <a:endParaRPr kumimoji="1" lang="ja-JP" altLang="en-US" dirty="0"/>
          </a:p>
        </p:txBody>
      </p:sp>
      <p:sp>
        <p:nvSpPr>
          <p:cNvPr id="8" name="テキスト ボックス 7"/>
          <p:cNvSpPr txBox="1"/>
          <p:nvPr/>
        </p:nvSpPr>
        <p:spPr>
          <a:xfrm>
            <a:off x="4396453" y="818554"/>
            <a:ext cx="1035861" cy="369332"/>
          </a:xfrm>
          <a:prstGeom prst="rect">
            <a:avLst/>
          </a:prstGeom>
          <a:noFill/>
        </p:spPr>
        <p:txBody>
          <a:bodyPr wrap="none" rtlCol="0">
            <a:spAutoFit/>
          </a:bodyPr>
          <a:lstStyle/>
          <a:p>
            <a:r>
              <a:rPr kumimoji="1" lang="ja-JP" altLang="en-US" u="sng" dirty="0"/>
              <a:t>鉄錆あり</a:t>
            </a:r>
          </a:p>
        </p:txBody>
      </p:sp>
      <p:sp>
        <p:nvSpPr>
          <p:cNvPr id="9" name="テキスト ボックス 8"/>
          <p:cNvSpPr txBox="1"/>
          <p:nvPr/>
        </p:nvSpPr>
        <p:spPr>
          <a:xfrm>
            <a:off x="1059145" y="818554"/>
            <a:ext cx="1053494" cy="369332"/>
          </a:xfrm>
          <a:prstGeom prst="rect">
            <a:avLst/>
          </a:prstGeom>
          <a:noFill/>
        </p:spPr>
        <p:txBody>
          <a:bodyPr wrap="none" rtlCol="0">
            <a:spAutoFit/>
          </a:bodyPr>
          <a:lstStyle/>
          <a:p>
            <a:r>
              <a:rPr kumimoji="1" lang="ja-JP" altLang="en-US" u="sng" dirty="0"/>
              <a:t>鉄錆無し</a:t>
            </a:r>
          </a:p>
        </p:txBody>
      </p:sp>
      <p:pic>
        <p:nvPicPr>
          <p:cNvPr id="5" name="exam1.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3283" t="18052" r="14599" b="1"/>
          <a:stretch/>
        </p:blipFill>
        <p:spPr>
          <a:xfrm>
            <a:off x="4427984" y="1179432"/>
            <a:ext cx="2193592" cy="2811624"/>
          </a:xfrm>
          <a:prstGeom prst="rect">
            <a:avLst/>
          </a:prstGeom>
        </p:spPr>
      </p:pic>
      <p:pic>
        <p:nvPicPr>
          <p:cNvPr id="11" name="exam2.avi">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8"/>
          <a:srcRect l="11717" t="22983" r="11694"/>
          <a:stretch/>
        </p:blipFill>
        <p:spPr>
          <a:xfrm>
            <a:off x="1059145" y="1184967"/>
            <a:ext cx="2249851" cy="2552025"/>
          </a:xfrm>
          <a:prstGeom prst="rect">
            <a:avLst/>
          </a:prstGeom>
        </p:spPr>
      </p:pic>
      <p:sp>
        <p:nvSpPr>
          <p:cNvPr id="12" name="テキスト ボックス 11"/>
          <p:cNvSpPr txBox="1"/>
          <p:nvPr/>
        </p:nvSpPr>
        <p:spPr>
          <a:xfrm>
            <a:off x="21768" y="4292511"/>
            <a:ext cx="9144000" cy="1846659"/>
          </a:xfrm>
          <a:prstGeom prst="rect">
            <a:avLst/>
          </a:prstGeom>
          <a:noFill/>
        </p:spPr>
        <p:txBody>
          <a:bodyPr wrap="square" rtlCol="0">
            <a:spAutoFit/>
          </a:bodyPr>
          <a:lstStyle/>
          <a:p>
            <a:r>
              <a:rPr lang="ja-JP" altLang="en-US" dirty="0"/>
              <a:t>形状変化を強調するため，金属の密度を実際の</a:t>
            </a:r>
            <a:r>
              <a:rPr lang="en-US" altLang="ja-JP" dirty="0"/>
              <a:t>0.0025</a:t>
            </a:r>
            <a:r>
              <a:rPr lang="ja-JP" altLang="en-US" dirty="0"/>
              <a:t>倍にしている</a:t>
            </a:r>
            <a:endParaRPr lang="en-US" altLang="ja-JP" dirty="0"/>
          </a:p>
          <a:p>
            <a:endParaRPr lang="en-US" altLang="ja-JP" sz="2400" dirty="0"/>
          </a:p>
          <a:p>
            <a:r>
              <a:rPr lang="ja-JP" altLang="en-US" sz="2400" dirty="0"/>
              <a:t>鉄錆ありにおいてマイクロピット部での水素イオン濃度の濃縮がみられ，そこでの腐食進展がみられる．</a:t>
            </a:r>
            <a:endParaRPr lang="en-US" altLang="ja-JP" sz="2400" dirty="0"/>
          </a:p>
          <a:p>
            <a:r>
              <a:rPr lang="ja-JP" altLang="en-US" sz="2400" dirty="0"/>
              <a:t>定性的に初期腐食進展の様子が再現できた．</a:t>
            </a:r>
            <a:endParaRPr lang="en-US" altLang="ja-JP" sz="2400" dirty="0"/>
          </a:p>
        </p:txBody>
      </p:sp>
      <p:pic>
        <p:nvPicPr>
          <p:cNvPr id="5122" name="Picture 2" descr="Z:\powerpoint\graduation_work_ochiai\data\legend.png"/>
          <p:cNvPicPr>
            <a:picLocks noChangeAspect="1" noChangeArrowheads="1"/>
          </p:cNvPicPr>
          <p:nvPr/>
        </p:nvPicPr>
        <p:blipFill rotWithShape="1">
          <a:blip r:embed="rId9">
            <a:extLst>
              <a:ext uri="{28A0092B-C50C-407E-A947-70E740481C1C}">
                <a14:useLocalDpi xmlns:a14="http://schemas.microsoft.com/office/drawing/2010/main" val="0"/>
              </a:ext>
            </a:extLst>
          </a:blip>
          <a:srcRect l="34769" t="25663" r="47024" b="26172"/>
          <a:stretch/>
        </p:blipFill>
        <p:spPr bwMode="auto">
          <a:xfrm>
            <a:off x="7059788" y="1251394"/>
            <a:ext cx="1044559" cy="2763357"/>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4"/>
          </p:nvPr>
        </p:nvSpPr>
        <p:spPr/>
        <p:txBody>
          <a:bodyPr/>
          <a:lstStyle/>
          <a:p>
            <a:r>
              <a:rPr lang="en-US" altLang="ja-JP"/>
              <a:t>P. </a:t>
            </a:r>
            <a:fld id="{F8FDF831-B0A3-4B44-A20D-7581D5587101}" type="slidenum">
              <a:rPr lang="ja-JP" altLang="en-US" smtClean="0"/>
              <a:pPr/>
              <a:t>24</a:t>
            </a:fld>
            <a:endParaRPr lang="ja-JP" altLang="en-US" dirty="0"/>
          </a:p>
        </p:txBody>
      </p:sp>
      <p:sp>
        <p:nvSpPr>
          <p:cNvPr id="4" name="テキスト ボックス 3"/>
          <p:cNvSpPr txBox="1"/>
          <p:nvPr/>
        </p:nvSpPr>
        <p:spPr>
          <a:xfrm>
            <a:off x="8080894" y="1404690"/>
            <a:ext cx="461665" cy="1648849"/>
          </a:xfrm>
          <a:prstGeom prst="rect">
            <a:avLst/>
          </a:prstGeom>
          <a:noFill/>
        </p:spPr>
        <p:txBody>
          <a:bodyPr vert="eaVert" wrap="none" rtlCol="0">
            <a:spAutoFit/>
          </a:bodyPr>
          <a:lstStyle/>
          <a:p>
            <a:r>
              <a:rPr kumimoji="1" lang="ja-JP" altLang="en-US" dirty="0"/>
              <a:t>水素イオン濃度</a:t>
            </a:r>
          </a:p>
        </p:txBody>
      </p:sp>
      <p:sp>
        <p:nvSpPr>
          <p:cNvPr id="6" name="テキスト ボックス 5"/>
          <p:cNvSpPr txBox="1"/>
          <p:nvPr/>
        </p:nvSpPr>
        <p:spPr>
          <a:xfrm>
            <a:off x="7798604" y="3053539"/>
            <a:ext cx="1026243" cy="369332"/>
          </a:xfrm>
          <a:prstGeom prst="rect">
            <a:avLst/>
          </a:prstGeom>
          <a:noFill/>
        </p:spPr>
        <p:txBody>
          <a:bodyPr wrap="none" rtlCol="0">
            <a:spAutoFit/>
          </a:bodyPr>
          <a:lstStyle/>
          <a:p>
            <a:r>
              <a:rPr kumimoji="1" lang="en-US" altLang="ja-JP" dirty="0"/>
              <a:t>[</a:t>
            </a:r>
            <a:r>
              <a:rPr kumimoji="1" lang="en-US" altLang="ja-JP" dirty="0" err="1"/>
              <a:t>mol</a:t>
            </a:r>
            <a:r>
              <a:rPr kumimoji="1" lang="en-US" altLang="ja-JP" dirty="0"/>
              <a:t>/m</a:t>
            </a:r>
            <a:r>
              <a:rPr kumimoji="1" lang="en-US" altLang="ja-JP" baseline="30000" dirty="0"/>
              <a:t>3</a:t>
            </a:r>
            <a:r>
              <a:rPr kumimoji="1" lang="en-US" altLang="ja-JP" dirty="0"/>
              <a:t>]</a:t>
            </a:r>
            <a:endParaRPr kumimoji="1" lang="ja-JP" altLang="en-US" dirty="0"/>
          </a:p>
        </p:txBody>
      </p:sp>
    </p:spTree>
    <p:extLst>
      <p:ext uri="{BB962C8B-B14F-4D97-AF65-F5344CB8AC3E}">
        <p14:creationId xmlns:p14="http://schemas.microsoft.com/office/powerpoint/2010/main" val="40293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83" fill="hold"/>
                                        <p:tgtEl>
                                          <p:spTgt spid="11"/>
                                        </p:tgtEl>
                                      </p:cBhvr>
                                    </p:cmd>
                                  </p:childTnLst>
                                </p:cTn>
                              </p:par>
                              <p:par>
                                <p:cTn id="7" presetID="1" presetClass="mediacall" presetSubtype="0" fill="hold" nodeType="withEffect">
                                  <p:stCondLst>
                                    <p:cond delay="0"/>
                                  </p:stCondLst>
                                  <p:childTnLst>
                                    <p:cmd type="call" cmd="playFrom(0.0)">
                                      <p:cBhvr>
                                        <p:cTn id="8" dur="1008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5"/>
                </p:tgtEl>
              </p:cMediaNode>
            </p:video>
            <p:video>
              <p:cMediaNode vol="80000">
                <p:cTn id="10" fill="hold" display="0">
                  <p:stCondLst>
                    <p:cond delay="indefinite"/>
                  </p:stCondLst>
                </p:cTn>
                <p:tgtEl>
                  <p:spTgt spid="11"/>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まとめ</a:t>
            </a:r>
          </a:p>
        </p:txBody>
      </p:sp>
      <p:sp>
        <p:nvSpPr>
          <p:cNvPr id="5" name="コンテンツ プレースホルダー 2"/>
          <p:cNvSpPr txBox="1">
            <a:spLocks/>
          </p:cNvSpPr>
          <p:nvPr/>
        </p:nvSpPr>
        <p:spPr>
          <a:xfrm>
            <a:off x="402796" y="1196752"/>
            <a:ext cx="8229600" cy="478539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鉄錆の堆積を考慮した局部腐食進展</a:t>
            </a:r>
            <a:endParaRPr lang="en-US" altLang="ja-JP" dirty="0"/>
          </a:p>
          <a:p>
            <a:pPr marL="0" indent="0">
              <a:buNone/>
            </a:pPr>
            <a:r>
              <a:rPr lang="ja-JP" altLang="en-US" dirty="0"/>
              <a:t>    シミュレーションを行った</a:t>
            </a:r>
            <a:endParaRPr lang="en-US" altLang="ja-JP" dirty="0"/>
          </a:p>
          <a:p>
            <a:r>
              <a:rPr lang="ja-JP" altLang="en-US" dirty="0"/>
              <a:t>電場，イオン泳動，物質拡散，化学反応等のマルチフィジックス問題や移動境界を考慮</a:t>
            </a:r>
            <a:endParaRPr lang="en-US" altLang="ja-JP" dirty="0"/>
          </a:p>
          <a:p>
            <a:pPr marL="0" indent="0">
              <a:buNone/>
            </a:pPr>
            <a:r>
              <a:rPr lang="en-US" altLang="ja-JP" dirty="0"/>
              <a:t>    </a:t>
            </a:r>
            <a:r>
              <a:rPr lang="ja-JP" altLang="en-US" dirty="0"/>
              <a:t>した解析手法を確立した</a:t>
            </a:r>
            <a:endParaRPr lang="en-US" altLang="ja-JP" dirty="0"/>
          </a:p>
          <a:p>
            <a:r>
              <a:rPr lang="ja-JP" altLang="en-US" dirty="0"/>
              <a:t>鉄錆の影響として拡散阻害のモデル化を行った</a:t>
            </a:r>
            <a:endParaRPr lang="en-US" altLang="ja-JP" dirty="0"/>
          </a:p>
          <a:p>
            <a:r>
              <a:rPr lang="ja-JP" altLang="en-US" dirty="0"/>
              <a:t>鉄錆の堆積下での局部腐食進展解析を行い初期腐食進展を定性的に再現した</a:t>
            </a:r>
            <a:endParaRPr lang="en-US" altLang="ja-JP" dirty="0"/>
          </a:p>
        </p:txBody>
      </p:sp>
      <p:sp>
        <p:nvSpPr>
          <p:cNvPr id="3" name="スライド番号プレースホルダー 2"/>
          <p:cNvSpPr>
            <a:spLocks noGrp="1"/>
          </p:cNvSpPr>
          <p:nvPr>
            <p:ph type="sldNum" sz="quarter" idx="4"/>
          </p:nvPr>
        </p:nvSpPr>
        <p:spPr/>
        <p:txBody>
          <a:bodyPr/>
          <a:lstStyle/>
          <a:p>
            <a:r>
              <a:rPr lang="en-US" altLang="ja-JP"/>
              <a:t>P. </a:t>
            </a:r>
            <a:fld id="{F8FDF831-B0A3-4B44-A20D-7581D5587101}" type="slidenum">
              <a:rPr lang="ja-JP" altLang="en-US" smtClean="0"/>
              <a:pPr/>
              <a:t>25</a:t>
            </a:fld>
            <a:endParaRPr lang="ja-JP" altLang="en-US" dirty="0"/>
          </a:p>
        </p:txBody>
      </p:sp>
    </p:spTree>
    <p:extLst>
      <p:ext uri="{BB962C8B-B14F-4D97-AF65-F5344CB8AC3E}">
        <p14:creationId xmlns:p14="http://schemas.microsoft.com/office/powerpoint/2010/main" val="152932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鉄錆の堆積による局部腐食</a:t>
            </a:r>
            <a:endParaRPr kumimoji="1" lang="ja-JP" altLang="en-US" dirty="0"/>
          </a:p>
        </p:txBody>
      </p:sp>
      <p:sp>
        <p:nvSpPr>
          <p:cNvPr id="7" name="テキスト ボックス 6"/>
          <p:cNvSpPr txBox="1"/>
          <p:nvPr/>
        </p:nvSpPr>
        <p:spPr>
          <a:xfrm>
            <a:off x="493441" y="4353343"/>
            <a:ext cx="8422498" cy="1200329"/>
          </a:xfrm>
          <a:prstGeom prst="rect">
            <a:avLst/>
          </a:prstGeom>
          <a:noFill/>
        </p:spPr>
        <p:txBody>
          <a:bodyPr wrap="none" rtlCol="0">
            <a:spAutoFit/>
          </a:bodyPr>
          <a:lstStyle/>
          <a:p>
            <a:r>
              <a:rPr lang="ja-JP" altLang="en-US" sz="2400" b="1" dirty="0"/>
              <a:t>腐食進展を予測するには</a:t>
            </a:r>
            <a:r>
              <a:rPr lang="ja-JP" altLang="en-US" sz="2400" b="1" dirty="0">
                <a:solidFill>
                  <a:srgbClr val="FF0000"/>
                </a:solidFill>
              </a:rPr>
              <a:t>数値計算</a:t>
            </a:r>
            <a:r>
              <a:rPr lang="ja-JP" altLang="en-US" sz="2400" b="1" dirty="0"/>
              <a:t>を用いることが有用</a:t>
            </a:r>
            <a:endParaRPr lang="en-US" altLang="ja-JP" sz="2400" b="1" dirty="0"/>
          </a:p>
          <a:p>
            <a:r>
              <a:rPr lang="ja-JP" altLang="en-US" sz="2400" b="1" dirty="0"/>
              <a:t>従来の研究では</a:t>
            </a:r>
            <a:r>
              <a:rPr lang="ja-JP" altLang="en-US" sz="2400" b="1" dirty="0">
                <a:solidFill>
                  <a:srgbClr val="FF0000"/>
                </a:solidFill>
              </a:rPr>
              <a:t>鉄錆の堆積による拡散阻害</a:t>
            </a:r>
            <a:r>
              <a:rPr lang="ja-JP" altLang="en-US" sz="2400" b="1" dirty="0"/>
              <a:t>を考慮していない</a:t>
            </a:r>
            <a:endParaRPr lang="en-US" altLang="ja-JP" sz="2400" b="1" dirty="0"/>
          </a:p>
          <a:p>
            <a:r>
              <a:rPr lang="ja-JP" altLang="en-US" sz="2400" b="1" dirty="0"/>
              <a:t>腐食進展を正確に見積もるためにも鉄錆の影響を考慮すべき</a:t>
            </a:r>
            <a:endParaRPr lang="en-US" altLang="ja-JP" sz="2400" b="1" dirty="0"/>
          </a:p>
        </p:txBody>
      </p:sp>
      <p:pic>
        <p:nvPicPr>
          <p:cNvPr id="14" name="Picture 2" descr="Z:\nu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889" y="695709"/>
            <a:ext cx="3275856" cy="246533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617116" y="905423"/>
            <a:ext cx="3611052" cy="1933595"/>
            <a:chOff x="600909" y="4412655"/>
            <a:chExt cx="3611052" cy="1933595"/>
          </a:xfrm>
        </p:grpSpPr>
        <p:sp>
          <p:nvSpPr>
            <p:cNvPr id="15" name="正方形/長方形 14"/>
            <p:cNvSpPr/>
            <p:nvPr/>
          </p:nvSpPr>
          <p:spPr>
            <a:xfrm>
              <a:off x="600910" y="4412655"/>
              <a:ext cx="3611051" cy="1095554"/>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00910" y="5508209"/>
              <a:ext cx="3611050" cy="690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00909" y="4953575"/>
              <a:ext cx="3611051" cy="5546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rot="5400000">
              <a:off x="1987414" y="5594390"/>
              <a:ext cx="838041" cy="665679"/>
            </a:xfrm>
            <a:custGeom>
              <a:avLst/>
              <a:gdLst>
                <a:gd name="connsiteX0" fmla="*/ 41097 w 1192347"/>
                <a:gd name="connsiteY0" fmla="*/ 366009 h 1584969"/>
                <a:gd name="connsiteX1" fmla="*/ 626724 w 1192347"/>
                <a:gd name="connsiteY1" fmla="*/ 16687 h 1584969"/>
                <a:gd name="connsiteX2" fmla="*/ 1191802 w 1192347"/>
                <a:gd name="connsiteY2" fmla="*/ 838620 h 1584969"/>
                <a:gd name="connsiteX3" fmla="*/ 523982 w 1192347"/>
                <a:gd name="connsiteY3" fmla="*/ 1578359 h 1584969"/>
                <a:gd name="connsiteX4" fmla="*/ 0 w 1192347"/>
                <a:gd name="connsiteY4" fmla="*/ 1208489 h 1584969"/>
                <a:gd name="connsiteX0" fmla="*/ 41097 w 1191853"/>
                <a:gd name="connsiteY0" fmla="*/ 366009 h 1554654"/>
                <a:gd name="connsiteX1" fmla="*/ 626724 w 1191853"/>
                <a:gd name="connsiteY1" fmla="*/ 16687 h 1554654"/>
                <a:gd name="connsiteX2" fmla="*/ 1191802 w 1191853"/>
                <a:gd name="connsiteY2" fmla="*/ 838620 h 1554654"/>
                <a:gd name="connsiteX3" fmla="*/ 595901 w 1191853"/>
                <a:gd name="connsiteY3" fmla="*/ 1547537 h 1554654"/>
                <a:gd name="connsiteX4" fmla="*/ 0 w 1191853"/>
                <a:gd name="connsiteY4" fmla="*/ 1208489 h 1554654"/>
                <a:gd name="connsiteX0" fmla="*/ 41097 w 1191853"/>
                <a:gd name="connsiteY0" fmla="*/ 366009 h 1547789"/>
                <a:gd name="connsiteX1" fmla="*/ 626724 w 1191853"/>
                <a:gd name="connsiteY1" fmla="*/ 16687 h 1547789"/>
                <a:gd name="connsiteX2" fmla="*/ 1191802 w 1191853"/>
                <a:gd name="connsiteY2" fmla="*/ 838620 h 1547789"/>
                <a:gd name="connsiteX3" fmla="*/ 595901 w 1191853"/>
                <a:gd name="connsiteY3" fmla="*/ 1547537 h 1547789"/>
                <a:gd name="connsiteX4" fmla="*/ 0 w 1191853"/>
                <a:gd name="connsiteY4" fmla="*/ 1208489 h 1547789"/>
                <a:gd name="connsiteX0" fmla="*/ 41097 w 1191853"/>
                <a:gd name="connsiteY0" fmla="*/ 366009 h 1547537"/>
                <a:gd name="connsiteX1" fmla="*/ 626724 w 1191853"/>
                <a:gd name="connsiteY1" fmla="*/ 16687 h 1547537"/>
                <a:gd name="connsiteX2" fmla="*/ 1191802 w 1191853"/>
                <a:gd name="connsiteY2" fmla="*/ 838620 h 1547537"/>
                <a:gd name="connsiteX3" fmla="*/ 595901 w 1191853"/>
                <a:gd name="connsiteY3" fmla="*/ 1547537 h 1547537"/>
                <a:gd name="connsiteX4" fmla="*/ 0 w 1191853"/>
                <a:gd name="connsiteY4" fmla="*/ 1208489 h 1547537"/>
                <a:gd name="connsiteX0" fmla="*/ 0 w 1202128"/>
                <a:gd name="connsiteY0" fmla="*/ 431471 h 1541080"/>
                <a:gd name="connsiteX1" fmla="*/ 636998 w 1202128"/>
                <a:gd name="connsiteY1" fmla="*/ 10230 h 1541080"/>
                <a:gd name="connsiteX2" fmla="*/ 1202076 w 1202128"/>
                <a:gd name="connsiteY2" fmla="*/ 832163 h 1541080"/>
                <a:gd name="connsiteX3" fmla="*/ 606175 w 1202128"/>
                <a:gd name="connsiteY3" fmla="*/ 1541080 h 1541080"/>
                <a:gd name="connsiteX4" fmla="*/ 10274 w 1202128"/>
                <a:gd name="connsiteY4" fmla="*/ 1202032 h 1541080"/>
                <a:gd name="connsiteX0" fmla="*/ 0 w 1202128"/>
                <a:gd name="connsiteY0" fmla="*/ 431471 h 1541080"/>
                <a:gd name="connsiteX1" fmla="*/ 636998 w 1202128"/>
                <a:gd name="connsiteY1" fmla="*/ 10230 h 1541080"/>
                <a:gd name="connsiteX2" fmla="*/ 1202076 w 1202128"/>
                <a:gd name="connsiteY2" fmla="*/ 832163 h 1541080"/>
                <a:gd name="connsiteX3" fmla="*/ 606175 w 1202128"/>
                <a:gd name="connsiteY3" fmla="*/ 1541080 h 1541080"/>
                <a:gd name="connsiteX4" fmla="*/ 10274 w 1202128"/>
                <a:gd name="connsiteY4" fmla="*/ 1202032 h 1541080"/>
                <a:gd name="connsiteX0" fmla="*/ 0 w 1212402"/>
                <a:gd name="connsiteY0" fmla="*/ 429393 h 1550319"/>
                <a:gd name="connsiteX1" fmla="*/ 636998 w 1212402"/>
                <a:gd name="connsiteY1" fmla="*/ 8152 h 1550319"/>
                <a:gd name="connsiteX2" fmla="*/ 1212351 w 1212402"/>
                <a:gd name="connsiteY2" fmla="*/ 778714 h 1550319"/>
                <a:gd name="connsiteX3" fmla="*/ 606175 w 1212402"/>
                <a:gd name="connsiteY3" fmla="*/ 1539002 h 1550319"/>
                <a:gd name="connsiteX4" fmla="*/ 10274 w 1212402"/>
                <a:gd name="connsiteY4" fmla="*/ 1199954 h 1550319"/>
                <a:gd name="connsiteX0" fmla="*/ 0 w 1212398"/>
                <a:gd name="connsiteY0" fmla="*/ 429393 h 1550319"/>
                <a:gd name="connsiteX1" fmla="*/ 636998 w 1212398"/>
                <a:gd name="connsiteY1" fmla="*/ 8152 h 1550319"/>
                <a:gd name="connsiteX2" fmla="*/ 1212351 w 1212398"/>
                <a:gd name="connsiteY2" fmla="*/ 778714 h 1550319"/>
                <a:gd name="connsiteX3" fmla="*/ 606175 w 1212398"/>
                <a:gd name="connsiteY3" fmla="*/ 1539002 h 1550319"/>
                <a:gd name="connsiteX4" fmla="*/ 10274 w 1212398"/>
                <a:gd name="connsiteY4" fmla="*/ 1199954 h 155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398" h="1550319">
                  <a:moveTo>
                    <a:pt x="0" y="429393"/>
                  </a:moveTo>
                  <a:cubicBezTo>
                    <a:pt x="196921" y="215348"/>
                    <a:pt x="434939" y="-50068"/>
                    <a:pt x="636998" y="8152"/>
                  </a:cubicBezTo>
                  <a:cubicBezTo>
                    <a:pt x="839057" y="66372"/>
                    <a:pt x="1207214" y="503023"/>
                    <a:pt x="1212351" y="778714"/>
                  </a:cubicBezTo>
                  <a:cubicBezTo>
                    <a:pt x="1217488" y="1054405"/>
                    <a:pt x="806521" y="1468795"/>
                    <a:pt x="606175" y="1539002"/>
                  </a:cubicBezTo>
                  <a:cubicBezTo>
                    <a:pt x="405829" y="1609209"/>
                    <a:pt x="155825" y="1335230"/>
                    <a:pt x="10274" y="1199954"/>
                  </a:cubicBezTo>
                </a:path>
              </a:pathLst>
            </a:custGeom>
            <a:solidFill>
              <a:srgbClr val="FFFFFF"/>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rtl="0" fontAlgn="base">
                <a:spcBef>
                  <a:spcPct val="0"/>
                </a:spcBef>
                <a:spcAft>
                  <a:spcPct val="0"/>
                </a:spcAft>
                <a:defRPr kumimoji="1" sz="1200" b="1" kern="1200">
                  <a:solidFill>
                    <a:schemeClr val="lt1"/>
                  </a:solidFill>
                  <a:latin typeface="+mn-lt"/>
                  <a:ea typeface="+mn-ea"/>
                  <a:cs typeface="+mn-cs"/>
                </a:defRPr>
              </a:lvl1pPr>
              <a:lvl2pPr marL="457200" algn="ctr" rtl="0" fontAlgn="base">
                <a:spcBef>
                  <a:spcPct val="0"/>
                </a:spcBef>
                <a:spcAft>
                  <a:spcPct val="0"/>
                </a:spcAft>
                <a:defRPr kumimoji="1" sz="1200" b="1" kern="1200">
                  <a:solidFill>
                    <a:schemeClr val="lt1"/>
                  </a:solidFill>
                  <a:latin typeface="+mn-lt"/>
                  <a:ea typeface="+mn-ea"/>
                  <a:cs typeface="+mn-cs"/>
                </a:defRPr>
              </a:lvl2pPr>
              <a:lvl3pPr marL="914400" algn="ctr" rtl="0" fontAlgn="base">
                <a:spcBef>
                  <a:spcPct val="0"/>
                </a:spcBef>
                <a:spcAft>
                  <a:spcPct val="0"/>
                </a:spcAft>
                <a:defRPr kumimoji="1" sz="1200" b="1" kern="1200">
                  <a:solidFill>
                    <a:schemeClr val="lt1"/>
                  </a:solidFill>
                  <a:latin typeface="+mn-lt"/>
                  <a:ea typeface="+mn-ea"/>
                  <a:cs typeface="+mn-cs"/>
                </a:defRPr>
              </a:lvl3pPr>
              <a:lvl4pPr marL="1371600" algn="ctr" rtl="0" fontAlgn="base">
                <a:spcBef>
                  <a:spcPct val="0"/>
                </a:spcBef>
                <a:spcAft>
                  <a:spcPct val="0"/>
                </a:spcAft>
                <a:defRPr kumimoji="1" sz="1200" b="1" kern="1200">
                  <a:solidFill>
                    <a:schemeClr val="lt1"/>
                  </a:solidFill>
                  <a:latin typeface="+mn-lt"/>
                  <a:ea typeface="+mn-ea"/>
                  <a:cs typeface="+mn-cs"/>
                </a:defRPr>
              </a:lvl4pPr>
              <a:lvl5pPr marL="1828800" algn="ctr" rtl="0" fontAlgn="base">
                <a:spcBef>
                  <a:spcPct val="0"/>
                </a:spcBef>
                <a:spcAft>
                  <a:spcPct val="0"/>
                </a:spcAft>
                <a:defRPr kumimoji="1" sz="1200" b="1" kern="1200">
                  <a:solidFill>
                    <a:schemeClr val="lt1"/>
                  </a:solidFill>
                  <a:latin typeface="+mn-lt"/>
                  <a:ea typeface="+mn-ea"/>
                  <a:cs typeface="+mn-cs"/>
                </a:defRPr>
              </a:lvl5pPr>
              <a:lvl6pPr marL="2286000" algn="l" defTabSz="914400" rtl="0" eaLnBrk="1" latinLnBrk="0" hangingPunct="1">
                <a:defRPr kumimoji="1" sz="1200" b="1" kern="1200">
                  <a:solidFill>
                    <a:schemeClr val="lt1"/>
                  </a:solidFill>
                  <a:latin typeface="+mn-lt"/>
                  <a:ea typeface="+mn-ea"/>
                  <a:cs typeface="+mn-cs"/>
                </a:defRPr>
              </a:lvl6pPr>
              <a:lvl7pPr marL="2743200" algn="l" defTabSz="914400" rtl="0" eaLnBrk="1" latinLnBrk="0" hangingPunct="1">
                <a:defRPr kumimoji="1" sz="1200" b="1" kern="1200">
                  <a:solidFill>
                    <a:schemeClr val="lt1"/>
                  </a:solidFill>
                  <a:latin typeface="+mn-lt"/>
                  <a:ea typeface="+mn-ea"/>
                  <a:cs typeface="+mn-cs"/>
                </a:defRPr>
              </a:lvl7pPr>
              <a:lvl8pPr marL="3200400" algn="l" defTabSz="914400" rtl="0" eaLnBrk="1" latinLnBrk="0" hangingPunct="1">
                <a:defRPr kumimoji="1" sz="1200" b="1" kern="1200">
                  <a:solidFill>
                    <a:schemeClr val="lt1"/>
                  </a:solidFill>
                  <a:latin typeface="+mn-lt"/>
                  <a:ea typeface="+mn-ea"/>
                  <a:cs typeface="+mn-cs"/>
                </a:defRPr>
              </a:lvl8pPr>
              <a:lvl9pPr marL="3657600" algn="l" defTabSz="914400" rtl="0" eaLnBrk="1" latinLnBrk="0" hangingPunct="1">
                <a:defRPr kumimoji="1" sz="1200" b="1" kern="1200">
                  <a:solidFill>
                    <a:schemeClr val="lt1"/>
                  </a:solidFill>
                  <a:latin typeface="+mn-lt"/>
                  <a:ea typeface="+mn-ea"/>
                  <a:cs typeface="+mn-cs"/>
                </a:defRPr>
              </a:lvl9pPr>
            </a:lstStyle>
            <a:p>
              <a:pPr algn="ctr"/>
              <a:endParaRPr kumimoji="1" lang="ja-JP" altLang="en-US"/>
            </a:p>
          </p:txBody>
        </p:sp>
        <p:sp>
          <p:nvSpPr>
            <p:cNvPr id="11" name="テキスト ボックス 10"/>
            <p:cNvSpPr txBox="1"/>
            <p:nvPr/>
          </p:nvSpPr>
          <p:spPr>
            <a:xfrm>
              <a:off x="2916465" y="5844029"/>
              <a:ext cx="1295495" cy="369332"/>
            </a:xfrm>
            <a:prstGeom prst="rect">
              <a:avLst/>
            </a:prstGeom>
            <a:noFill/>
          </p:spPr>
          <p:txBody>
            <a:bodyPr wrap="square" rtlCol="0">
              <a:spAutoFit/>
            </a:bodyPr>
            <a:lstStyle/>
            <a:p>
              <a:r>
                <a:rPr lang="ja-JP" altLang="en-US" dirty="0"/>
                <a:t>ステンレス</a:t>
              </a:r>
              <a:endParaRPr kumimoji="1" lang="ja-JP" altLang="en-US" dirty="0"/>
            </a:p>
          </p:txBody>
        </p:sp>
        <p:sp>
          <p:nvSpPr>
            <p:cNvPr id="12" name="テキスト ボックス 11"/>
            <p:cNvSpPr txBox="1"/>
            <p:nvPr/>
          </p:nvSpPr>
          <p:spPr>
            <a:xfrm>
              <a:off x="3560776" y="5138876"/>
              <a:ext cx="646331" cy="369332"/>
            </a:xfrm>
            <a:prstGeom prst="rect">
              <a:avLst/>
            </a:prstGeom>
            <a:noFill/>
          </p:spPr>
          <p:txBody>
            <a:bodyPr wrap="none" rtlCol="0">
              <a:spAutoFit/>
            </a:bodyPr>
            <a:lstStyle/>
            <a:p>
              <a:r>
                <a:rPr kumimoji="1" lang="ja-JP" altLang="en-US" dirty="0"/>
                <a:t>鉄錆</a:t>
              </a:r>
            </a:p>
          </p:txBody>
        </p:sp>
        <p:sp>
          <p:nvSpPr>
            <p:cNvPr id="13" name="テキスト ボックス 12"/>
            <p:cNvSpPr txBox="1"/>
            <p:nvPr/>
          </p:nvSpPr>
          <p:spPr>
            <a:xfrm>
              <a:off x="1403648" y="5742563"/>
              <a:ext cx="877163" cy="369332"/>
            </a:xfrm>
            <a:prstGeom prst="rect">
              <a:avLst/>
            </a:prstGeom>
            <a:noFill/>
          </p:spPr>
          <p:txBody>
            <a:bodyPr wrap="none" rtlCol="0">
              <a:spAutoFit/>
            </a:bodyPr>
            <a:lstStyle/>
            <a:p>
              <a:r>
                <a:rPr kumimoji="1" lang="ja-JP" altLang="en-US" dirty="0"/>
                <a:t>貫通孔</a:t>
              </a:r>
            </a:p>
          </p:txBody>
        </p:sp>
        <p:sp>
          <p:nvSpPr>
            <p:cNvPr id="16" name="テキスト ボックス 15"/>
            <p:cNvSpPr txBox="1"/>
            <p:nvPr/>
          </p:nvSpPr>
          <p:spPr>
            <a:xfrm>
              <a:off x="3565630" y="4597956"/>
              <a:ext cx="646331" cy="369332"/>
            </a:xfrm>
            <a:prstGeom prst="rect">
              <a:avLst/>
            </a:prstGeom>
            <a:noFill/>
          </p:spPr>
          <p:txBody>
            <a:bodyPr wrap="none" rtlCol="0">
              <a:spAutoFit/>
            </a:bodyPr>
            <a:lstStyle/>
            <a:p>
              <a:r>
                <a:rPr lang="ja-JP" altLang="en-US" dirty="0"/>
                <a:t>海水</a:t>
              </a:r>
              <a:endParaRPr kumimoji="1" lang="ja-JP" altLang="en-US" dirty="0"/>
            </a:p>
          </p:txBody>
        </p:sp>
      </p:grpSp>
      <p:sp>
        <p:nvSpPr>
          <p:cNvPr id="17" name="テキスト ボックス 16"/>
          <p:cNvSpPr txBox="1"/>
          <p:nvPr/>
        </p:nvSpPr>
        <p:spPr>
          <a:xfrm>
            <a:off x="5269041" y="3177373"/>
            <a:ext cx="3126177" cy="400110"/>
          </a:xfrm>
          <a:prstGeom prst="rect">
            <a:avLst/>
          </a:prstGeom>
          <a:noFill/>
        </p:spPr>
        <p:txBody>
          <a:bodyPr wrap="none" rtlCol="0">
            <a:spAutoFit/>
          </a:bodyPr>
          <a:lstStyle/>
          <a:p>
            <a:r>
              <a:rPr lang="ja-JP" altLang="en-US" sz="2000" dirty="0"/>
              <a:t>図</a:t>
            </a:r>
            <a:r>
              <a:rPr lang="en-US" altLang="ja-JP" sz="2000" dirty="0"/>
              <a:t>.  </a:t>
            </a:r>
            <a:r>
              <a:rPr lang="ja-JP" altLang="en-US" sz="2000" dirty="0"/>
              <a:t>鉄錆堆積下での孔食</a:t>
            </a:r>
            <a:r>
              <a:rPr lang="en-US" altLang="ja-JP" sz="2000" baseline="30000" dirty="0"/>
              <a:t>[2]</a:t>
            </a:r>
          </a:p>
        </p:txBody>
      </p:sp>
      <p:sp>
        <p:nvSpPr>
          <p:cNvPr id="18" name="テキスト ボックス 17"/>
          <p:cNvSpPr txBox="1"/>
          <p:nvPr/>
        </p:nvSpPr>
        <p:spPr>
          <a:xfrm>
            <a:off x="458001" y="2866963"/>
            <a:ext cx="3929281" cy="400110"/>
          </a:xfrm>
          <a:prstGeom prst="rect">
            <a:avLst/>
          </a:prstGeom>
          <a:noFill/>
        </p:spPr>
        <p:txBody>
          <a:bodyPr wrap="none" rtlCol="0">
            <a:spAutoFit/>
          </a:bodyPr>
          <a:lstStyle/>
          <a:p>
            <a:r>
              <a:rPr lang="ja-JP" altLang="en-US" sz="2000" dirty="0"/>
              <a:t>図</a:t>
            </a:r>
            <a:r>
              <a:rPr lang="en-US" altLang="ja-JP" sz="2000" dirty="0"/>
              <a:t>.  </a:t>
            </a:r>
            <a:r>
              <a:rPr lang="ja-JP" altLang="en-US" sz="2000" dirty="0"/>
              <a:t>鉄錆堆積下での孔食の模式図</a:t>
            </a:r>
            <a:endParaRPr lang="en-US" altLang="ja-JP" sz="2000" dirty="0"/>
          </a:p>
        </p:txBody>
      </p:sp>
      <p:sp>
        <p:nvSpPr>
          <p:cNvPr id="19" name="テキスト ボックス 18"/>
          <p:cNvSpPr txBox="1"/>
          <p:nvPr/>
        </p:nvSpPr>
        <p:spPr>
          <a:xfrm>
            <a:off x="493441" y="3593812"/>
            <a:ext cx="8393644" cy="830997"/>
          </a:xfrm>
          <a:prstGeom prst="rect">
            <a:avLst/>
          </a:prstGeom>
          <a:noFill/>
        </p:spPr>
        <p:txBody>
          <a:bodyPr wrap="none" rtlCol="0">
            <a:spAutoFit/>
          </a:bodyPr>
          <a:lstStyle/>
          <a:p>
            <a:r>
              <a:rPr lang="ja-JP" altLang="en-US" sz="2400" b="1" dirty="0"/>
              <a:t>鉄錆堆積下における拡散阻害によってすきま腐食環境が生じる</a:t>
            </a:r>
            <a:endParaRPr lang="en-US" altLang="ja-JP" sz="2400" b="1" dirty="0"/>
          </a:p>
          <a:p>
            <a:r>
              <a:rPr lang="ja-JP" altLang="en-US" sz="2400" b="1" dirty="0"/>
              <a:t>重大な欠損をもたらす</a:t>
            </a:r>
            <a:endParaRPr lang="en-US" altLang="ja-JP" sz="2400" b="1" dirty="0"/>
          </a:p>
        </p:txBody>
      </p:sp>
      <p:sp>
        <p:nvSpPr>
          <p:cNvPr id="20" name="円/楕円 19"/>
          <p:cNvSpPr/>
          <p:nvPr/>
        </p:nvSpPr>
        <p:spPr>
          <a:xfrm>
            <a:off x="1452202" y="1754991"/>
            <a:ext cx="1936138" cy="36933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7431" y="5809080"/>
            <a:ext cx="8910736" cy="523220"/>
          </a:xfrm>
          <a:prstGeom prst="rect">
            <a:avLst/>
          </a:prstGeom>
        </p:spPr>
        <p:txBody>
          <a:bodyPr wrap="square">
            <a:spAutoFit/>
          </a:bodyPr>
          <a:lstStyle/>
          <a:p>
            <a:r>
              <a:rPr lang="en-US" altLang="ja-JP" sz="1400" dirty="0"/>
              <a:t>[2]</a:t>
            </a:r>
            <a:r>
              <a:rPr lang="ja-JP" altLang="en-US" sz="1400" dirty="0"/>
              <a:t>中部電力株式会社浜岡原子力発電所５号機における復水貯蔵槽内張材の貫通孔の確認に関する原因と対策の報告を受けました</a:t>
            </a:r>
            <a:r>
              <a:rPr lang="en-US" altLang="ja-JP" sz="1400" dirty="0"/>
              <a:t>,</a:t>
            </a:r>
            <a:r>
              <a:rPr lang="ja-JP" altLang="en-US" sz="1400" dirty="0"/>
              <a:t>経済産業省</a:t>
            </a:r>
            <a:r>
              <a:rPr lang="en-US" altLang="ja-JP" sz="1400" dirty="0"/>
              <a:t>(2012)</a:t>
            </a:r>
            <a:endParaRPr lang="ja-JP" altLang="en-US" sz="1400" dirty="0"/>
          </a:p>
        </p:txBody>
      </p:sp>
      <p:sp>
        <p:nvSpPr>
          <p:cNvPr id="22" name="テキスト ボックス 21"/>
          <p:cNvSpPr txBox="1"/>
          <p:nvPr/>
        </p:nvSpPr>
        <p:spPr>
          <a:xfrm>
            <a:off x="1377199" y="1428194"/>
            <a:ext cx="2114681" cy="369332"/>
          </a:xfrm>
          <a:prstGeom prst="rect">
            <a:avLst/>
          </a:prstGeom>
          <a:noFill/>
        </p:spPr>
        <p:txBody>
          <a:bodyPr wrap="none" rtlCol="0">
            <a:spAutoFit/>
          </a:bodyPr>
          <a:lstStyle/>
          <a:p>
            <a:r>
              <a:rPr lang="ja-JP" altLang="en-US" dirty="0"/>
              <a:t>錆によるすきま領域</a:t>
            </a:r>
            <a:endParaRPr kumimoji="1" lang="ja-JP" altLang="en-US" dirty="0"/>
          </a:p>
        </p:txBody>
      </p:sp>
      <p:sp>
        <p:nvSpPr>
          <p:cNvPr id="24" name="スライド番号プレースホルダー 3"/>
          <p:cNvSpPr>
            <a:spLocks noGrp="1"/>
          </p:cNvSpPr>
          <p:nvPr>
            <p:ph type="sldNum" sz="quarter" idx="4"/>
          </p:nvPr>
        </p:nvSpPr>
        <p:spPr>
          <a:xfrm>
            <a:off x="4037625" y="6626416"/>
            <a:ext cx="1054894" cy="196968"/>
          </a:xfrm>
        </p:spPr>
        <p:txBody>
          <a:bodyPr/>
          <a:lstStyle/>
          <a:p>
            <a:r>
              <a:rPr lang="en-US" altLang="ja-JP" dirty="0"/>
              <a:t>P. 3</a:t>
            </a:r>
            <a:endParaRPr lang="ja-JP" altLang="en-US" dirty="0"/>
          </a:p>
        </p:txBody>
      </p:sp>
    </p:spTree>
    <p:extLst>
      <p:ext uri="{BB962C8B-B14F-4D97-AF65-F5344CB8AC3E}">
        <p14:creationId xmlns:p14="http://schemas.microsoft.com/office/powerpoint/2010/main" val="179662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研究目的</a:t>
            </a:r>
            <a:endParaRPr kumimoji="1" lang="ja-JP" altLang="en-US" dirty="0"/>
          </a:p>
        </p:txBody>
      </p:sp>
      <p:sp>
        <p:nvSpPr>
          <p:cNvPr id="16" name="テキスト ボックス 15"/>
          <p:cNvSpPr txBox="1"/>
          <p:nvPr/>
        </p:nvSpPr>
        <p:spPr>
          <a:xfrm>
            <a:off x="956169" y="1340768"/>
            <a:ext cx="7108334" cy="1323439"/>
          </a:xfrm>
          <a:prstGeom prst="rect">
            <a:avLst/>
          </a:prstGeom>
          <a:noFill/>
          <a:ln w="38100">
            <a:solidFill>
              <a:schemeClr val="tx1"/>
            </a:solidFill>
          </a:ln>
        </p:spPr>
        <p:txBody>
          <a:bodyPr wrap="square" rtlCol="0">
            <a:spAutoFit/>
          </a:bodyPr>
          <a:lstStyle/>
          <a:p>
            <a:pPr algn="ctr"/>
            <a:r>
              <a:rPr lang="ja-JP" altLang="en-US" sz="4000" dirty="0">
                <a:solidFill>
                  <a:srgbClr val="FF0000"/>
                </a:solidFill>
              </a:rPr>
              <a:t>鉄錆の堆積の影響を考慮した</a:t>
            </a:r>
            <a:endParaRPr lang="en-US" altLang="ja-JP" sz="4000" dirty="0">
              <a:solidFill>
                <a:srgbClr val="FF0000"/>
              </a:solidFill>
            </a:endParaRPr>
          </a:p>
          <a:p>
            <a:pPr algn="ctr"/>
            <a:r>
              <a:rPr kumimoji="1" lang="ja-JP" altLang="en-US" sz="4000" dirty="0">
                <a:solidFill>
                  <a:srgbClr val="FF0000"/>
                </a:solidFill>
              </a:rPr>
              <a:t>局部腐食進展解析</a:t>
            </a:r>
          </a:p>
        </p:txBody>
      </p:sp>
      <p:sp>
        <p:nvSpPr>
          <p:cNvPr id="8" name="コンテンツ プレースホルダー 2"/>
          <p:cNvSpPr>
            <a:spLocks noGrp="1"/>
          </p:cNvSpPr>
          <p:nvPr>
            <p:ph idx="1"/>
          </p:nvPr>
        </p:nvSpPr>
        <p:spPr>
          <a:xfrm>
            <a:off x="0" y="3501008"/>
            <a:ext cx="9144000" cy="2088232"/>
          </a:xfrm>
        </p:spPr>
        <p:txBody>
          <a:bodyPr>
            <a:normAutofit/>
          </a:bodyPr>
          <a:lstStyle/>
          <a:p>
            <a:r>
              <a:rPr lang="ja-JP" altLang="en-US" sz="2800" dirty="0"/>
              <a:t>電場，イオン泳動，物質拡散，化学反応などのマルチフィジックス問題や移動境界を考慮した解析手法の確立</a:t>
            </a:r>
            <a:endParaRPr lang="en-US" altLang="ja-JP" sz="2800" dirty="0"/>
          </a:p>
          <a:p>
            <a:r>
              <a:rPr kumimoji="1" lang="ja-JP" altLang="en-US" sz="2800" dirty="0"/>
              <a:t>鉄錆の堆積によるイオンや分子の拡散阻害のモデル化</a:t>
            </a:r>
            <a:endParaRPr kumimoji="1" lang="en-US" altLang="ja-JP" sz="2800" dirty="0"/>
          </a:p>
          <a:p>
            <a:r>
              <a:rPr lang="ja-JP" altLang="en-US" sz="2800" dirty="0"/>
              <a:t>鉄錆の堆積下における局部腐食の再現</a:t>
            </a:r>
            <a:endParaRPr kumimoji="1" lang="ja-JP" altLang="en-US" sz="2800" dirty="0"/>
          </a:p>
        </p:txBody>
      </p:sp>
      <p:sp>
        <p:nvSpPr>
          <p:cNvPr id="3" name="スライド番号プレースホルダー 2"/>
          <p:cNvSpPr>
            <a:spLocks noGrp="1"/>
          </p:cNvSpPr>
          <p:nvPr>
            <p:ph type="sldNum" sz="quarter" idx="4"/>
          </p:nvPr>
        </p:nvSpPr>
        <p:spPr/>
        <p:txBody>
          <a:bodyPr/>
          <a:lstStyle/>
          <a:p>
            <a:r>
              <a:rPr lang="en-US" altLang="ja-JP"/>
              <a:t>P. </a:t>
            </a:r>
            <a:fld id="{F8FDF831-B0A3-4B44-A20D-7581D5587101}" type="slidenum">
              <a:rPr lang="ja-JP" altLang="en-US" smtClean="0"/>
              <a:pPr/>
              <a:t>4</a:t>
            </a:fld>
            <a:endParaRPr lang="ja-JP" altLang="en-US" dirty="0"/>
          </a:p>
        </p:txBody>
      </p:sp>
    </p:spTree>
    <p:extLst>
      <p:ext uri="{BB962C8B-B14F-4D97-AF65-F5344CB8AC3E}">
        <p14:creationId xmlns:p14="http://schemas.microsoft.com/office/powerpoint/2010/main" val="291076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4743228" y="2276872"/>
            <a:ext cx="3861220" cy="4142304"/>
            <a:chOff x="-4665291" y="2233978"/>
            <a:chExt cx="3861220" cy="4142304"/>
          </a:xfrm>
        </p:grpSpPr>
        <p:grpSp>
          <p:nvGrpSpPr>
            <p:cNvPr id="46" name="グループ化 45"/>
            <p:cNvGrpSpPr/>
            <p:nvPr/>
          </p:nvGrpSpPr>
          <p:grpSpPr>
            <a:xfrm>
              <a:off x="-4665291" y="2233978"/>
              <a:ext cx="3861220" cy="1273111"/>
              <a:chOff x="499076" y="2266206"/>
              <a:chExt cx="3849520" cy="2953545"/>
            </a:xfrm>
          </p:grpSpPr>
          <p:sp>
            <p:nvSpPr>
              <p:cNvPr id="65" name="正方形/長方形 64"/>
              <p:cNvSpPr/>
              <p:nvPr/>
            </p:nvSpPr>
            <p:spPr>
              <a:xfrm>
                <a:off x="499076" y="2266206"/>
                <a:ext cx="3849520" cy="295354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3676892" y="4228203"/>
                <a:ext cx="640383" cy="856829"/>
              </a:xfrm>
              <a:prstGeom prst="rect">
                <a:avLst/>
              </a:prstGeom>
              <a:noFill/>
            </p:spPr>
            <p:txBody>
              <a:bodyPr wrap="square" rtlCol="0">
                <a:spAutoFit/>
              </a:bodyPr>
              <a:lstStyle/>
              <a:p>
                <a:r>
                  <a:rPr lang="ja-JP" altLang="en-US" dirty="0"/>
                  <a:t>海水</a:t>
                </a:r>
                <a:endParaRPr kumimoji="1" lang="ja-JP" altLang="en-US" dirty="0"/>
              </a:p>
            </p:txBody>
          </p:sp>
        </p:grpSp>
        <p:grpSp>
          <p:nvGrpSpPr>
            <p:cNvPr id="33" name="グループ化 32"/>
            <p:cNvGrpSpPr/>
            <p:nvPr/>
          </p:nvGrpSpPr>
          <p:grpSpPr>
            <a:xfrm>
              <a:off x="-4645504" y="3504133"/>
              <a:ext cx="3841433" cy="1729409"/>
              <a:chOff x="7966487" y="3313629"/>
              <a:chExt cx="3841433" cy="1729409"/>
            </a:xfrm>
          </p:grpSpPr>
          <p:sp>
            <p:nvSpPr>
              <p:cNvPr id="67" name="正方形/長方形 66"/>
              <p:cNvSpPr/>
              <p:nvPr/>
            </p:nvSpPr>
            <p:spPr>
              <a:xfrm>
                <a:off x="7966487" y="3313629"/>
                <a:ext cx="3841433" cy="1709302"/>
              </a:xfrm>
              <a:prstGeom prst="rect">
                <a:avLst/>
              </a:prstGeom>
              <a:solidFill>
                <a:srgbClr val="F796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11110024" y="4673706"/>
                <a:ext cx="689792" cy="369332"/>
              </a:xfrm>
              <a:prstGeom prst="rect">
                <a:avLst/>
              </a:prstGeom>
              <a:noFill/>
            </p:spPr>
            <p:txBody>
              <a:bodyPr wrap="square" rtlCol="0">
                <a:spAutoFit/>
              </a:bodyPr>
              <a:lstStyle/>
              <a:p>
                <a:r>
                  <a:rPr kumimoji="1" lang="ja-JP" altLang="en-US" dirty="0"/>
                  <a:t>鉄錆</a:t>
                </a:r>
              </a:p>
            </p:txBody>
          </p:sp>
        </p:grpSp>
        <p:grpSp>
          <p:nvGrpSpPr>
            <p:cNvPr id="47" name="グループ化 46"/>
            <p:cNvGrpSpPr/>
            <p:nvPr/>
          </p:nvGrpSpPr>
          <p:grpSpPr>
            <a:xfrm>
              <a:off x="-4444949" y="4528017"/>
              <a:ext cx="1114485" cy="1114485"/>
              <a:chOff x="411302" y="4192872"/>
              <a:chExt cx="914400" cy="914400"/>
            </a:xfrm>
          </p:grpSpPr>
          <p:sp>
            <p:nvSpPr>
              <p:cNvPr id="63" name="円/楕円 62"/>
              <p:cNvSpPr/>
              <p:nvPr/>
            </p:nvSpPr>
            <p:spPr>
              <a:xfrm>
                <a:off x="411302" y="4192872"/>
                <a:ext cx="914400" cy="914400"/>
              </a:xfrm>
              <a:prstGeom prst="ellipse">
                <a:avLst/>
              </a:prstGeom>
              <a:gradFill>
                <a:gsLst>
                  <a:gs pos="2000">
                    <a:srgbClr val="FF0000"/>
                  </a:gs>
                  <a:gs pos="65000">
                    <a:srgbClr val="FF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4" name="テキスト ボックス 63"/>
                  <p:cNvSpPr txBox="1"/>
                  <p:nvPr/>
                </p:nvSpPr>
                <p:spPr>
                  <a:xfrm>
                    <a:off x="672877" y="4418088"/>
                    <a:ext cx="362439" cy="1967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nor/>
                                </m:rPr>
                                <a:rPr kumimoji="1" lang="en-US" altLang="ja-JP" b="0" i="0" smtClean="0">
                                  <a:latin typeface="Cambria Math"/>
                                </a:rPr>
                                <m:t>Cr</m:t>
                              </m:r>
                            </m:e>
                            <m:sup>
                              <m:r>
                                <a:rPr kumimoji="1" lang="en-US" altLang="ja-JP" b="0" i="1" smtClean="0">
                                  <a:latin typeface="Cambria Math"/>
                                </a:rPr>
                                <m:t>3+</m:t>
                              </m:r>
                            </m:sup>
                          </m:sSup>
                        </m:oMath>
                      </m:oMathPara>
                    </a14:m>
                    <a:endParaRPr kumimoji="1" lang="ja-JP" altLang="en-US"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672877" y="4418088"/>
                    <a:ext cx="362439" cy="196729"/>
                  </a:xfrm>
                  <a:prstGeom prst="rect">
                    <a:avLst/>
                  </a:prstGeom>
                  <a:blipFill rotWithShape="0">
                    <a:blip r:embed="rId3"/>
                    <a:stretch>
                      <a:fillRect r="-34722" b="-46154"/>
                    </a:stretch>
                  </a:blipFill>
                </p:spPr>
                <p:txBody>
                  <a:bodyPr/>
                  <a:lstStyle/>
                  <a:p>
                    <a:r>
                      <a:rPr lang="ja-JP" altLang="en-US">
                        <a:noFill/>
                      </a:rPr>
                      <a:t> </a:t>
                    </a:r>
                  </a:p>
                </p:txBody>
              </p:sp>
            </mc:Fallback>
          </mc:AlternateContent>
        </p:grpSp>
        <p:grpSp>
          <p:nvGrpSpPr>
            <p:cNvPr id="48" name="グループ化 47"/>
            <p:cNvGrpSpPr/>
            <p:nvPr/>
          </p:nvGrpSpPr>
          <p:grpSpPr>
            <a:xfrm>
              <a:off x="-4660972" y="5174433"/>
              <a:ext cx="3856900" cy="1201849"/>
              <a:chOff x="456056" y="5914946"/>
              <a:chExt cx="3856900" cy="1201849"/>
            </a:xfrm>
          </p:grpSpPr>
          <p:grpSp>
            <p:nvGrpSpPr>
              <p:cNvPr id="49" name="グループ化 48"/>
              <p:cNvGrpSpPr/>
              <p:nvPr/>
            </p:nvGrpSpPr>
            <p:grpSpPr>
              <a:xfrm>
                <a:off x="464847" y="5920280"/>
                <a:ext cx="3848109" cy="1196515"/>
                <a:chOff x="505204" y="5207345"/>
                <a:chExt cx="3848109" cy="1196515"/>
              </a:xfrm>
            </p:grpSpPr>
            <p:sp>
              <p:nvSpPr>
                <p:cNvPr id="61" name="正方形/長方形 60"/>
                <p:cNvSpPr/>
                <p:nvPr/>
              </p:nvSpPr>
              <p:spPr>
                <a:xfrm>
                  <a:off x="505204" y="5207345"/>
                  <a:ext cx="3848109" cy="1196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3026865" y="6026817"/>
                  <a:ext cx="1286091" cy="369332"/>
                </a:xfrm>
                <a:prstGeom prst="rect">
                  <a:avLst/>
                </a:prstGeom>
                <a:noFill/>
              </p:spPr>
              <p:txBody>
                <a:bodyPr wrap="square" rtlCol="0">
                  <a:spAutoFit/>
                </a:bodyPr>
                <a:lstStyle/>
                <a:p>
                  <a:r>
                    <a:rPr lang="ja-JP" altLang="en-US" dirty="0"/>
                    <a:t>ステンレス</a:t>
                  </a:r>
                  <a:endParaRPr kumimoji="1" lang="ja-JP" altLang="en-US" dirty="0"/>
                </a:p>
              </p:txBody>
            </p:sp>
          </p:grpSp>
          <p:grpSp>
            <p:nvGrpSpPr>
              <p:cNvPr id="50" name="グループ化 49"/>
              <p:cNvGrpSpPr/>
              <p:nvPr/>
            </p:nvGrpSpPr>
            <p:grpSpPr>
              <a:xfrm>
                <a:off x="456056" y="5914946"/>
                <a:ext cx="3856900" cy="402936"/>
                <a:chOff x="499076" y="5208942"/>
                <a:chExt cx="3856900" cy="402936"/>
              </a:xfrm>
            </p:grpSpPr>
            <p:grpSp>
              <p:nvGrpSpPr>
                <p:cNvPr id="51" name="グループ化 50"/>
                <p:cNvGrpSpPr/>
                <p:nvPr/>
              </p:nvGrpSpPr>
              <p:grpSpPr>
                <a:xfrm>
                  <a:off x="506457" y="5214276"/>
                  <a:ext cx="3849519" cy="397602"/>
                  <a:chOff x="506457" y="5214276"/>
                  <a:chExt cx="3849519" cy="397602"/>
                </a:xfrm>
              </p:grpSpPr>
              <p:cxnSp>
                <p:nvCxnSpPr>
                  <p:cNvPr id="55" name="直線コネクタ 54"/>
                  <p:cNvCxnSpPr/>
                  <p:nvPr/>
                </p:nvCxnSpPr>
                <p:spPr>
                  <a:xfrm flipV="1">
                    <a:off x="506457" y="5214276"/>
                    <a:ext cx="38495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632240" y="5242546"/>
                    <a:ext cx="1680716" cy="369332"/>
                  </a:xfrm>
                  <a:prstGeom prst="rect">
                    <a:avLst/>
                  </a:prstGeom>
                  <a:noFill/>
                </p:spPr>
                <p:txBody>
                  <a:bodyPr wrap="square" rtlCol="0">
                    <a:spAutoFit/>
                  </a:bodyPr>
                  <a:lstStyle/>
                  <a:p>
                    <a:r>
                      <a:rPr kumimoji="1" lang="ja-JP" altLang="en-US" dirty="0"/>
                      <a:t>不動態被膜</a:t>
                    </a:r>
                  </a:p>
                </p:txBody>
              </p:sp>
            </p:grpSp>
            <p:grpSp>
              <p:nvGrpSpPr>
                <p:cNvPr id="52" name="グループ化 51"/>
                <p:cNvGrpSpPr/>
                <p:nvPr/>
              </p:nvGrpSpPr>
              <p:grpSpPr>
                <a:xfrm>
                  <a:off x="499076" y="5208942"/>
                  <a:ext cx="1680716" cy="402936"/>
                  <a:chOff x="499076" y="5208942"/>
                  <a:chExt cx="1680716" cy="402936"/>
                </a:xfrm>
              </p:grpSpPr>
              <p:cxnSp>
                <p:nvCxnSpPr>
                  <p:cNvPr id="53" name="直線コネクタ 52"/>
                  <p:cNvCxnSpPr/>
                  <p:nvPr/>
                </p:nvCxnSpPr>
                <p:spPr>
                  <a:xfrm>
                    <a:off x="1092322" y="5208942"/>
                    <a:ext cx="360040" cy="0"/>
                  </a:xfrm>
                  <a:prstGeom prst="line">
                    <a:avLst/>
                  </a:prstGeom>
                  <a:ln w="444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99076" y="5242546"/>
                    <a:ext cx="1680716" cy="369332"/>
                  </a:xfrm>
                  <a:prstGeom prst="rect">
                    <a:avLst/>
                  </a:prstGeom>
                  <a:noFill/>
                </p:spPr>
                <p:txBody>
                  <a:bodyPr wrap="square" rtlCol="0">
                    <a:spAutoFit/>
                  </a:bodyPr>
                  <a:lstStyle/>
                  <a:p>
                    <a:r>
                      <a:rPr lang="ja-JP" altLang="en-US" dirty="0"/>
                      <a:t>マイクロピット</a:t>
                    </a:r>
                    <a:endParaRPr kumimoji="1" lang="ja-JP" altLang="en-US" dirty="0"/>
                  </a:p>
                </p:txBody>
              </p:sp>
            </p:grpSp>
          </p:grpSp>
        </p:grpSp>
      </p:grpSp>
      <p:sp>
        <p:nvSpPr>
          <p:cNvPr id="2" name="タイトル 1"/>
          <p:cNvSpPr>
            <a:spLocks noGrp="1"/>
          </p:cNvSpPr>
          <p:nvPr>
            <p:ph type="title"/>
          </p:nvPr>
        </p:nvSpPr>
        <p:spPr>
          <a:xfrm>
            <a:off x="0" y="116632"/>
            <a:ext cx="9144000" cy="562074"/>
          </a:xfrm>
        </p:spPr>
        <p:txBody>
          <a:bodyPr>
            <a:noAutofit/>
          </a:bodyPr>
          <a:lstStyle/>
          <a:p>
            <a:r>
              <a:rPr lang="ja-JP" altLang="en-US" sz="3600" dirty="0"/>
              <a:t>鉄錆堆積下における局部腐食進展メカニズム</a:t>
            </a:r>
            <a:endParaRPr kumimoji="1" lang="ja-JP" altLang="en-US" sz="3600" dirty="0"/>
          </a:p>
        </p:txBody>
      </p:sp>
      <p:sp>
        <p:nvSpPr>
          <p:cNvPr id="5" name="テキスト ボックス 4"/>
          <p:cNvSpPr txBox="1"/>
          <p:nvPr/>
        </p:nvSpPr>
        <p:spPr>
          <a:xfrm>
            <a:off x="485288" y="980728"/>
            <a:ext cx="8104380" cy="646331"/>
          </a:xfrm>
          <a:prstGeom prst="rect">
            <a:avLst/>
          </a:prstGeom>
          <a:noFill/>
        </p:spPr>
        <p:txBody>
          <a:bodyPr wrap="square" rtlCol="0">
            <a:spAutoFit/>
          </a:bodyPr>
          <a:lstStyle/>
          <a:p>
            <a:r>
              <a:rPr lang="en-US" altLang="ja-JP" u="sng" dirty="0"/>
              <a:t>1.</a:t>
            </a:r>
            <a:r>
              <a:rPr kumimoji="1" lang="ja-JP" altLang="en-US" u="sng" dirty="0"/>
              <a:t>ステンレスの表面では確率的に小さい領域</a:t>
            </a:r>
            <a:r>
              <a:rPr kumimoji="1" lang="en-US" altLang="ja-JP" u="sng" dirty="0"/>
              <a:t>(</a:t>
            </a:r>
            <a:r>
              <a:rPr kumimoji="1" lang="ja-JP" altLang="en-US" u="sng" dirty="0"/>
              <a:t>マイクロピット</a:t>
            </a:r>
            <a:r>
              <a:rPr kumimoji="1" lang="en-US" altLang="ja-JP" u="sng" dirty="0"/>
              <a:t>)</a:t>
            </a:r>
            <a:r>
              <a:rPr kumimoji="1" lang="ja-JP" altLang="en-US" u="sng" dirty="0"/>
              <a:t>で不動態被膜の破壊が起きる</a:t>
            </a:r>
          </a:p>
        </p:txBody>
      </p:sp>
      <p:sp>
        <p:nvSpPr>
          <p:cNvPr id="34" name="テキスト ボックス 33"/>
          <p:cNvSpPr txBox="1"/>
          <p:nvPr/>
        </p:nvSpPr>
        <p:spPr>
          <a:xfrm>
            <a:off x="4779428" y="1928069"/>
            <a:ext cx="1035861" cy="369332"/>
          </a:xfrm>
          <a:prstGeom prst="rect">
            <a:avLst/>
          </a:prstGeom>
          <a:noFill/>
        </p:spPr>
        <p:txBody>
          <a:bodyPr wrap="none" rtlCol="0">
            <a:spAutoFit/>
          </a:bodyPr>
          <a:lstStyle/>
          <a:p>
            <a:r>
              <a:rPr lang="ja-JP" altLang="en-US" dirty="0"/>
              <a:t>鉄錆あり</a:t>
            </a:r>
          </a:p>
        </p:txBody>
      </p:sp>
      <p:sp>
        <p:nvSpPr>
          <p:cNvPr id="35" name="テキスト ボックス 34"/>
          <p:cNvSpPr txBox="1"/>
          <p:nvPr/>
        </p:nvSpPr>
        <p:spPr>
          <a:xfrm>
            <a:off x="485288" y="1929049"/>
            <a:ext cx="1031051" cy="369332"/>
          </a:xfrm>
          <a:prstGeom prst="rect">
            <a:avLst/>
          </a:prstGeom>
          <a:noFill/>
        </p:spPr>
        <p:txBody>
          <a:bodyPr wrap="none" rtlCol="0">
            <a:spAutoFit/>
          </a:bodyPr>
          <a:lstStyle/>
          <a:p>
            <a:r>
              <a:rPr lang="ja-JP" altLang="en-US" dirty="0"/>
              <a:t>鉄錆なし</a:t>
            </a:r>
          </a:p>
        </p:txBody>
      </p:sp>
      <p:grpSp>
        <p:nvGrpSpPr>
          <p:cNvPr id="31" name="グループ化 30"/>
          <p:cNvGrpSpPr/>
          <p:nvPr/>
        </p:nvGrpSpPr>
        <p:grpSpPr>
          <a:xfrm>
            <a:off x="499076" y="2266206"/>
            <a:ext cx="3861219" cy="4158070"/>
            <a:chOff x="499076" y="2266206"/>
            <a:chExt cx="3861219" cy="4158070"/>
          </a:xfrm>
        </p:grpSpPr>
        <p:grpSp>
          <p:nvGrpSpPr>
            <p:cNvPr id="3" name="グループ化 2"/>
            <p:cNvGrpSpPr/>
            <p:nvPr/>
          </p:nvGrpSpPr>
          <p:grpSpPr>
            <a:xfrm>
              <a:off x="499076" y="2266206"/>
              <a:ext cx="3849520" cy="2953545"/>
              <a:chOff x="499076" y="2266206"/>
              <a:chExt cx="3849520" cy="2953545"/>
            </a:xfrm>
          </p:grpSpPr>
          <p:sp>
            <p:nvSpPr>
              <p:cNvPr id="19" name="正方形/長方形 18"/>
              <p:cNvSpPr/>
              <p:nvPr/>
            </p:nvSpPr>
            <p:spPr>
              <a:xfrm>
                <a:off x="499076" y="2266206"/>
                <a:ext cx="3849520" cy="295354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664884" y="4829322"/>
                <a:ext cx="648072" cy="369332"/>
              </a:xfrm>
              <a:prstGeom prst="rect">
                <a:avLst/>
              </a:prstGeom>
              <a:noFill/>
            </p:spPr>
            <p:txBody>
              <a:bodyPr wrap="square" rtlCol="0">
                <a:spAutoFit/>
              </a:bodyPr>
              <a:lstStyle/>
              <a:p>
                <a:r>
                  <a:rPr lang="ja-JP" altLang="en-US" dirty="0"/>
                  <a:t>海水</a:t>
                </a:r>
                <a:endParaRPr kumimoji="1" lang="ja-JP" altLang="en-US" dirty="0"/>
              </a:p>
            </p:txBody>
          </p:sp>
        </p:grpSp>
        <p:grpSp>
          <p:nvGrpSpPr>
            <p:cNvPr id="56" name="グループ化 55"/>
            <p:cNvGrpSpPr/>
            <p:nvPr/>
          </p:nvGrpSpPr>
          <p:grpSpPr>
            <a:xfrm>
              <a:off x="685783" y="4570912"/>
              <a:ext cx="1114485" cy="1114485"/>
              <a:chOff x="411302" y="4270413"/>
              <a:chExt cx="914400" cy="914400"/>
            </a:xfrm>
          </p:grpSpPr>
          <p:sp>
            <p:nvSpPr>
              <p:cNvPr id="57" name="円/楕円 56"/>
              <p:cNvSpPr/>
              <p:nvPr/>
            </p:nvSpPr>
            <p:spPr>
              <a:xfrm>
                <a:off x="411302" y="4270413"/>
                <a:ext cx="914400" cy="914400"/>
              </a:xfrm>
              <a:prstGeom prst="ellipse">
                <a:avLst/>
              </a:prstGeom>
              <a:gradFill>
                <a:gsLst>
                  <a:gs pos="2000">
                    <a:srgbClr val="FF0000"/>
                  </a:gs>
                  <a:gs pos="65000">
                    <a:srgbClr val="FF0000">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8" name="テキスト ボックス 57"/>
                  <p:cNvSpPr txBox="1"/>
                  <p:nvPr/>
                </p:nvSpPr>
                <p:spPr>
                  <a:xfrm>
                    <a:off x="677296" y="4500545"/>
                    <a:ext cx="362439" cy="1967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nor/>
                                </m:rPr>
                                <a:rPr kumimoji="1" lang="en-US" altLang="ja-JP" b="0" i="0" smtClean="0">
                                  <a:latin typeface="Cambria Math"/>
                                </a:rPr>
                                <m:t>Cr</m:t>
                              </m:r>
                            </m:e>
                            <m:sup>
                              <m:r>
                                <a:rPr kumimoji="1" lang="en-US" altLang="ja-JP" b="0" i="1" smtClean="0">
                                  <a:latin typeface="Cambria Math"/>
                                </a:rPr>
                                <m:t>3+</m:t>
                              </m:r>
                            </m:sup>
                          </m:sSup>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677296" y="4500545"/>
                    <a:ext cx="362439" cy="196729"/>
                  </a:xfrm>
                  <a:prstGeom prst="rect">
                    <a:avLst/>
                  </a:prstGeom>
                  <a:blipFill rotWithShape="0">
                    <a:blip r:embed="rId4"/>
                    <a:stretch>
                      <a:fillRect r="-34722" b="-46154"/>
                    </a:stretch>
                  </a:blipFill>
                </p:spPr>
                <p:txBody>
                  <a:bodyPr/>
                  <a:lstStyle/>
                  <a:p>
                    <a:r>
                      <a:rPr lang="ja-JP" altLang="en-US">
                        <a:noFill/>
                      </a:rPr>
                      <a:t> </a:t>
                    </a:r>
                  </a:p>
                </p:txBody>
              </p:sp>
            </mc:Fallback>
          </mc:AlternateContent>
        </p:grpSp>
        <p:grpSp>
          <p:nvGrpSpPr>
            <p:cNvPr id="27" name="グループ化 26"/>
            <p:cNvGrpSpPr/>
            <p:nvPr/>
          </p:nvGrpSpPr>
          <p:grpSpPr>
            <a:xfrm>
              <a:off x="503394" y="5222427"/>
              <a:ext cx="3856901" cy="1201849"/>
              <a:chOff x="456055" y="5914946"/>
              <a:chExt cx="3856901" cy="1201849"/>
            </a:xfrm>
          </p:grpSpPr>
          <p:grpSp>
            <p:nvGrpSpPr>
              <p:cNvPr id="18" name="グループ化 17"/>
              <p:cNvGrpSpPr/>
              <p:nvPr/>
            </p:nvGrpSpPr>
            <p:grpSpPr>
              <a:xfrm>
                <a:off x="464847" y="5920280"/>
                <a:ext cx="3848109" cy="1196515"/>
                <a:chOff x="505204" y="5207345"/>
                <a:chExt cx="3848109" cy="1196515"/>
              </a:xfrm>
            </p:grpSpPr>
            <p:sp>
              <p:nvSpPr>
                <p:cNvPr id="15" name="正方形/長方形 14"/>
                <p:cNvSpPr/>
                <p:nvPr/>
              </p:nvSpPr>
              <p:spPr>
                <a:xfrm>
                  <a:off x="505204" y="5207345"/>
                  <a:ext cx="3848109" cy="1196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026865" y="6026817"/>
                  <a:ext cx="1286091" cy="369332"/>
                </a:xfrm>
                <a:prstGeom prst="rect">
                  <a:avLst/>
                </a:prstGeom>
                <a:noFill/>
              </p:spPr>
              <p:txBody>
                <a:bodyPr wrap="square" rtlCol="0">
                  <a:spAutoFit/>
                </a:bodyPr>
                <a:lstStyle/>
                <a:p>
                  <a:r>
                    <a:rPr lang="ja-JP" altLang="en-US" dirty="0"/>
                    <a:t>ステンレス</a:t>
                  </a:r>
                  <a:endParaRPr kumimoji="1" lang="ja-JP" altLang="en-US" dirty="0"/>
                </a:p>
              </p:txBody>
            </p:sp>
          </p:grpSp>
          <p:grpSp>
            <p:nvGrpSpPr>
              <p:cNvPr id="26" name="グループ化 25"/>
              <p:cNvGrpSpPr/>
              <p:nvPr/>
            </p:nvGrpSpPr>
            <p:grpSpPr>
              <a:xfrm>
                <a:off x="456055" y="5914946"/>
                <a:ext cx="3856901" cy="402936"/>
                <a:chOff x="499075" y="5208942"/>
                <a:chExt cx="3856901" cy="402936"/>
              </a:xfrm>
            </p:grpSpPr>
            <p:grpSp>
              <p:nvGrpSpPr>
                <p:cNvPr id="24" name="グループ化 23"/>
                <p:cNvGrpSpPr/>
                <p:nvPr/>
              </p:nvGrpSpPr>
              <p:grpSpPr>
                <a:xfrm>
                  <a:off x="506457" y="5214276"/>
                  <a:ext cx="3849519" cy="397602"/>
                  <a:chOff x="506457" y="5214276"/>
                  <a:chExt cx="3849519" cy="397602"/>
                </a:xfrm>
              </p:grpSpPr>
              <p:cxnSp>
                <p:nvCxnSpPr>
                  <p:cNvPr id="32" name="直線コネクタ 31"/>
                  <p:cNvCxnSpPr/>
                  <p:nvPr/>
                </p:nvCxnSpPr>
                <p:spPr>
                  <a:xfrm flipV="1">
                    <a:off x="506457" y="5214276"/>
                    <a:ext cx="38495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32240" y="5242546"/>
                    <a:ext cx="1680716" cy="369332"/>
                  </a:xfrm>
                  <a:prstGeom prst="rect">
                    <a:avLst/>
                  </a:prstGeom>
                  <a:noFill/>
                </p:spPr>
                <p:txBody>
                  <a:bodyPr wrap="square" rtlCol="0">
                    <a:spAutoFit/>
                  </a:bodyPr>
                  <a:lstStyle/>
                  <a:p>
                    <a:r>
                      <a:rPr kumimoji="1" lang="ja-JP" altLang="en-US" dirty="0"/>
                      <a:t>不動態被膜</a:t>
                    </a:r>
                  </a:p>
                </p:txBody>
              </p:sp>
            </p:grpSp>
            <p:grpSp>
              <p:nvGrpSpPr>
                <p:cNvPr id="22" name="グループ化 21"/>
                <p:cNvGrpSpPr/>
                <p:nvPr/>
              </p:nvGrpSpPr>
              <p:grpSpPr>
                <a:xfrm>
                  <a:off x="499075" y="5208942"/>
                  <a:ext cx="1486761" cy="402936"/>
                  <a:chOff x="499075" y="5208942"/>
                  <a:chExt cx="1486761" cy="402936"/>
                </a:xfrm>
              </p:grpSpPr>
              <p:cxnSp>
                <p:nvCxnSpPr>
                  <p:cNvPr id="70" name="直線コネクタ 69"/>
                  <p:cNvCxnSpPr/>
                  <p:nvPr/>
                </p:nvCxnSpPr>
                <p:spPr>
                  <a:xfrm>
                    <a:off x="1076556" y="5208942"/>
                    <a:ext cx="360040" cy="0"/>
                  </a:xfrm>
                  <a:prstGeom prst="line">
                    <a:avLst/>
                  </a:prstGeom>
                  <a:ln w="444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499075" y="5242546"/>
                    <a:ext cx="1486761" cy="369332"/>
                  </a:xfrm>
                  <a:prstGeom prst="rect">
                    <a:avLst/>
                  </a:prstGeom>
                  <a:noFill/>
                </p:spPr>
                <p:txBody>
                  <a:bodyPr wrap="square" rtlCol="0">
                    <a:spAutoFit/>
                  </a:bodyPr>
                  <a:lstStyle/>
                  <a:p>
                    <a:r>
                      <a:rPr lang="ja-JP" altLang="en-US" dirty="0"/>
                      <a:t>マイクロピット</a:t>
                    </a:r>
                    <a:endParaRPr lang="en-US" altLang="ja-JP" dirty="0"/>
                  </a:p>
                </p:txBody>
              </p:sp>
            </p:grpSp>
          </p:grpSp>
        </p:grpSp>
      </p:gr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5</a:t>
            </a:fld>
            <a:endParaRPr lang="ja-JP" altLang="en-US" dirty="0"/>
          </a:p>
        </p:txBody>
      </p:sp>
    </p:spTree>
    <p:extLst>
      <p:ext uri="{BB962C8B-B14F-4D97-AF65-F5344CB8AC3E}">
        <p14:creationId xmlns:p14="http://schemas.microsoft.com/office/powerpoint/2010/main" val="91207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グループ化 49"/>
          <p:cNvGrpSpPr/>
          <p:nvPr/>
        </p:nvGrpSpPr>
        <p:grpSpPr>
          <a:xfrm>
            <a:off x="4747548" y="1925501"/>
            <a:ext cx="3849520" cy="4468080"/>
            <a:chOff x="392019" y="1925501"/>
            <a:chExt cx="3849520" cy="4468080"/>
          </a:xfrm>
        </p:grpSpPr>
        <p:grpSp>
          <p:nvGrpSpPr>
            <p:cNvPr id="51" name="グループ化 50"/>
            <p:cNvGrpSpPr/>
            <p:nvPr/>
          </p:nvGrpSpPr>
          <p:grpSpPr>
            <a:xfrm>
              <a:off x="392019" y="2264619"/>
              <a:ext cx="3849520" cy="4128962"/>
              <a:chOff x="392019" y="2264619"/>
              <a:chExt cx="3849520" cy="4128962"/>
            </a:xfrm>
          </p:grpSpPr>
          <p:grpSp>
            <p:nvGrpSpPr>
              <p:cNvPr id="61" name="グループ化 60"/>
              <p:cNvGrpSpPr/>
              <p:nvPr/>
            </p:nvGrpSpPr>
            <p:grpSpPr>
              <a:xfrm>
                <a:off x="392019" y="2264619"/>
                <a:ext cx="3849520" cy="4128962"/>
                <a:chOff x="392019" y="2420888"/>
                <a:chExt cx="3849520" cy="4128962"/>
              </a:xfrm>
            </p:grpSpPr>
            <p:sp>
              <p:nvSpPr>
                <p:cNvPr id="63" name="正方形/長方形 62"/>
                <p:cNvSpPr/>
                <p:nvPr/>
              </p:nvSpPr>
              <p:spPr>
                <a:xfrm>
                  <a:off x="393430" y="5353335"/>
                  <a:ext cx="3848109" cy="1196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393430" y="3645024"/>
                  <a:ext cx="3841433" cy="1709302"/>
                </a:xfrm>
                <a:prstGeom prst="rect">
                  <a:avLst/>
                </a:prstGeom>
                <a:solidFill>
                  <a:srgbClr val="F796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2940668" y="6180518"/>
                  <a:ext cx="1286091" cy="369332"/>
                </a:xfrm>
                <a:prstGeom prst="rect">
                  <a:avLst/>
                </a:prstGeom>
                <a:noFill/>
              </p:spPr>
              <p:txBody>
                <a:bodyPr wrap="square" rtlCol="0">
                  <a:spAutoFit/>
                </a:bodyPr>
                <a:lstStyle/>
                <a:p>
                  <a:r>
                    <a:rPr lang="ja-JP" altLang="en-US" dirty="0"/>
                    <a:t>ステンレス</a:t>
                  </a:r>
                  <a:endParaRPr kumimoji="1" lang="ja-JP" altLang="en-US" dirty="0"/>
                </a:p>
              </p:txBody>
            </p:sp>
            <p:sp>
              <p:nvSpPr>
                <p:cNvPr id="66" name="テキスト ボックス 65"/>
                <p:cNvSpPr txBox="1"/>
                <p:nvPr/>
              </p:nvSpPr>
              <p:spPr>
                <a:xfrm>
                  <a:off x="3536967" y="5005101"/>
                  <a:ext cx="689792" cy="369332"/>
                </a:xfrm>
                <a:prstGeom prst="rect">
                  <a:avLst/>
                </a:prstGeom>
                <a:noFill/>
              </p:spPr>
              <p:txBody>
                <a:bodyPr wrap="square" rtlCol="0">
                  <a:spAutoFit/>
                </a:bodyPr>
                <a:lstStyle/>
                <a:p>
                  <a:r>
                    <a:rPr kumimoji="1" lang="ja-JP" altLang="en-US" dirty="0"/>
                    <a:t>鉄錆</a:t>
                  </a:r>
                </a:p>
              </p:txBody>
            </p:sp>
            <p:sp>
              <p:nvSpPr>
                <p:cNvPr id="67" name="正方形/長方形 66"/>
                <p:cNvSpPr/>
                <p:nvPr/>
              </p:nvSpPr>
              <p:spPr>
                <a:xfrm>
                  <a:off x="392019" y="2420888"/>
                  <a:ext cx="3849520" cy="1224136"/>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3557827" y="3275692"/>
                  <a:ext cx="648072" cy="369332"/>
                </a:xfrm>
                <a:prstGeom prst="rect">
                  <a:avLst/>
                </a:prstGeom>
                <a:noFill/>
              </p:spPr>
              <p:txBody>
                <a:bodyPr wrap="square" rtlCol="0">
                  <a:spAutoFit/>
                </a:bodyPr>
                <a:lstStyle/>
                <a:p>
                  <a:r>
                    <a:rPr lang="ja-JP" altLang="en-US" dirty="0"/>
                    <a:t>海水</a:t>
                  </a:r>
                  <a:endParaRPr kumimoji="1" lang="ja-JP" altLang="en-US" dirty="0"/>
                </a:p>
              </p:txBody>
            </p:sp>
          </p:grpSp>
          <p:cxnSp>
            <p:nvCxnSpPr>
              <p:cNvPr id="62" name="直線コネクタ 61"/>
              <p:cNvCxnSpPr/>
              <p:nvPr/>
            </p:nvCxnSpPr>
            <p:spPr>
              <a:xfrm flipV="1">
                <a:off x="392020" y="5218164"/>
                <a:ext cx="38495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p:nvGrpSpPr>
          <p:grpSpPr>
            <a:xfrm>
              <a:off x="623240" y="3991564"/>
              <a:ext cx="1530931" cy="1530931"/>
              <a:chOff x="411302" y="4270413"/>
              <a:chExt cx="914400" cy="914400"/>
            </a:xfrm>
          </p:grpSpPr>
          <p:sp>
            <p:nvSpPr>
              <p:cNvPr id="55" name="円/楕円 54"/>
              <p:cNvSpPr/>
              <p:nvPr/>
            </p:nvSpPr>
            <p:spPr>
              <a:xfrm>
                <a:off x="411302" y="4270413"/>
                <a:ext cx="914400" cy="914400"/>
              </a:xfrm>
              <a:prstGeom prst="ellipse">
                <a:avLst/>
              </a:prstGeom>
              <a:gradFill>
                <a:gsLst>
                  <a:gs pos="2000">
                    <a:srgbClr val="104AEE"/>
                  </a:gs>
                  <a:gs pos="65000">
                    <a:srgbClr val="104AEE">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0" name="テキスト ボックス 59"/>
                  <p:cNvSpPr txBox="1"/>
                  <p:nvPr/>
                </p:nvSpPr>
                <p:spPr>
                  <a:xfrm>
                    <a:off x="687282" y="4641312"/>
                    <a:ext cx="362439" cy="1967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nor/>
                                </m:rPr>
                                <a:rPr kumimoji="1" lang="en-US" altLang="ja-JP" b="0" i="0" smtClean="0">
                                  <a:latin typeface="Cambria Math"/>
                                </a:rPr>
                                <m:t>H</m:t>
                              </m:r>
                            </m:e>
                            <m:sup>
                              <m:r>
                                <a:rPr kumimoji="1" lang="en-US" altLang="ja-JP" b="0" i="1" smtClean="0">
                                  <a:latin typeface="Cambria Math"/>
                                </a:rPr>
                                <m:t>+</m:t>
                              </m:r>
                            </m:sup>
                          </m:sSup>
                        </m:oMath>
                      </m:oMathPara>
                    </a14:m>
                    <a:endParaRPr kumimoji="1" lang="ja-JP" altLang="en-US" dirty="0"/>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687282" y="4641312"/>
                    <a:ext cx="362439" cy="196729"/>
                  </a:xfrm>
                  <a:prstGeom prst="rect">
                    <a:avLst/>
                  </a:prstGeom>
                  <a:blipFill rotWithShape="0">
                    <a:blip r:embed="rId3"/>
                    <a:stretch>
                      <a:fillRect b="-5556"/>
                    </a:stretch>
                  </a:blipFill>
                </p:spPr>
                <p:txBody>
                  <a:bodyPr/>
                  <a:lstStyle/>
                  <a:p>
                    <a:r>
                      <a:rPr lang="ja-JP" altLang="en-US">
                        <a:noFill/>
                      </a:rPr>
                      <a:t> </a:t>
                    </a:r>
                  </a:p>
                </p:txBody>
              </p:sp>
            </mc:Fallback>
          </mc:AlternateContent>
        </p:grpSp>
        <p:cxnSp>
          <p:nvCxnSpPr>
            <p:cNvPr id="53" name="直線コネクタ 52"/>
            <p:cNvCxnSpPr/>
            <p:nvPr/>
          </p:nvCxnSpPr>
          <p:spPr>
            <a:xfrm>
              <a:off x="978046" y="5212832"/>
              <a:ext cx="821321" cy="0"/>
            </a:xfrm>
            <a:prstGeom prst="line">
              <a:avLst/>
            </a:prstGeom>
            <a:ln w="444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16519" y="1925501"/>
              <a:ext cx="1035861" cy="369332"/>
            </a:xfrm>
            <a:prstGeom prst="rect">
              <a:avLst/>
            </a:prstGeom>
            <a:noFill/>
          </p:spPr>
          <p:txBody>
            <a:bodyPr wrap="none" rtlCol="0">
              <a:spAutoFit/>
            </a:bodyPr>
            <a:lstStyle/>
            <a:p>
              <a:r>
                <a:rPr lang="ja-JP" altLang="en-US" dirty="0"/>
                <a:t>鉄錆あり</a:t>
              </a:r>
            </a:p>
          </p:txBody>
        </p:sp>
      </p:grpSp>
      <p:grpSp>
        <p:nvGrpSpPr>
          <p:cNvPr id="36" name="グループ化 35"/>
          <p:cNvGrpSpPr/>
          <p:nvPr/>
        </p:nvGrpSpPr>
        <p:grpSpPr>
          <a:xfrm>
            <a:off x="467544" y="1919824"/>
            <a:ext cx="3885931" cy="4466120"/>
            <a:chOff x="4903009" y="1927462"/>
            <a:chExt cx="3885931" cy="4466120"/>
          </a:xfrm>
        </p:grpSpPr>
        <p:grpSp>
          <p:nvGrpSpPr>
            <p:cNvPr id="37" name="グループ化 36"/>
            <p:cNvGrpSpPr/>
            <p:nvPr/>
          </p:nvGrpSpPr>
          <p:grpSpPr>
            <a:xfrm>
              <a:off x="4932040" y="2264619"/>
              <a:ext cx="3856900" cy="4128963"/>
              <a:chOff x="4932040" y="2264619"/>
              <a:chExt cx="3856900" cy="4128963"/>
            </a:xfrm>
          </p:grpSpPr>
          <p:grpSp>
            <p:nvGrpSpPr>
              <p:cNvPr id="44" name="グループ化 43"/>
              <p:cNvGrpSpPr/>
              <p:nvPr/>
            </p:nvGrpSpPr>
            <p:grpSpPr>
              <a:xfrm>
                <a:off x="4932040" y="2264619"/>
                <a:ext cx="3849520" cy="4128963"/>
                <a:chOff x="392019" y="2420887"/>
                <a:chExt cx="3849520" cy="4128963"/>
              </a:xfrm>
            </p:grpSpPr>
            <p:sp>
              <p:nvSpPr>
                <p:cNvPr id="46" name="正方形/長方形 45"/>
                <p:cNvSpPr/>
                <p:nvPr/>
              </p:nvSpPr>
              <p:spPr>
                <a:xfrm>
                  <a:off x="393430" y="5353335"/>
                  <a:ext cx="3848109" cy="1196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940668" y="6180518"/>
                  <a:ext cx="1286091" cy="369332"/>
                </a:xfrm>
                <a:prstGeom prst="rect">
                  <a:avLst/>
                </a:prstGeom>
                <a:noFill/>
              </p:spPr>
              <p:txBody>
                <a:bodyPr wrap="square" rtlCol="0">
                  <a:spAutoFit/>
                </a:bodyPr>
                <a:lstStyle/>
                <a:p>
                  <a:r>
                    <a:rPr lang="ja-JP" altLang="en-US" dirty="0"/>
                    <a:t>ステンレス</a:t>
                  </a:r>
                  <a:endParaRPr kumimoji="1" lang="ja-JP" altLang="en-US" dirty="0"/>
                </a:p>
              </p:txBody>
            </p:sp>
            <p:sp>
              <p:nvSpPr>
                <p:cNvPr id="48" name="正方形/長方形 47"/>
                <p:cNvSpPr/>
                <p:nvPr/>
              </p:nvSpPr>
              <p:spPr>
                <a:xfrm>
                  <a:off x="392019" y="2420887"/>
                  <a:ext cx="3849520" cy="295354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3557827" y="4984003"/>
                  <a:ext cx="648072" cy="369332"/>
                </a:xfrm>
                <a:prstGeom prst="rect">
                  <a:avLst/>
                </a:prstGeom>
                <a:noFill/>
              </p:spPr>
              <p:txBody>
                <a:bodyPr wrap="square" rtlCol="0">
                  <a:spAutoFit/>
                </a:bodyPr>
                <a:lstStyle/>
                <a:p>
                  <a:r>
                    <a:rPr lang="ja-JP" altLang="en-US" dirty="0"/>
                    <a:t>海水</a:t>
                  </a:r>
                  <a:endParaRPr kumimoji="1" lang="ja-JP" altLang="en-US" dirty="0"/>
                </a:p>
              </p:txBody>
            </p:sp>
          </p:grpSp>
          <p:cxnSp>
            <p:nvCxnSpPr>
              <p:cNvPr id="45" name="直線コネクタ 44"/>
              <p:cNvCxnSpPr/>
              <p:nvPr/>
            </p:nvCxnSpPr>
            <p:spPr>
              <a:xfrm flipV="1">
                <a:off x="4939421" y="5212689"/>
                <a:ext cx="38495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4903009" y="2701067"/>
              <a:ext cx="2950328" cy="2950328"/>
              <a:chOff x="411302" y="4270413"/>
              <a:chExt cx="914400" cy="914400"/>
            </a:xfrm>
            <a:gradFill>
              <a:gsLst>
                <a:gs pos="0">
                  <a:srgbClr val="104AEE">
                    <a:alpha val="78000"/>
                  </a:srgbClr>
                </a:gs>
                <a:gs pos="65000">
                  <a:srgbClr val="104AEE">
                    <a:alpha val="0"/>
                  </a:srgbClr>
                </a:gs>
              </a:gsLst>
              <a:path path="circle">
                <a:fillToRect l="50000" t="50000" r="50000" b="50000"/>
              </a:path>
            </a:gradFill>
          </p:grpSpPr>
          <p:sp>
            <p:nvSpPr>
              <p:cNvPr id="42" name="円/楕円 41"/>
              <p:cNvSpPr/>
              <p:nvPr/>
            </p:nvSpPr>
            <p:spPr>
              <a:xfrm>
                <a:off x="411302" y="4270413"/>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3" name="テキスト ボックス 42"/>
                  <p:cNvSpPr txBox="1"/>
                  <p:nvPr/>
                </p:nvSpPr>
                <p:spPr>
                  <a:xfrm>
                    <a:off x="740468" y="4670379"/>
                    <a:ext cx="256067" cy="1144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nor/>
                                </m:rPr>
                                <a:rPr kumimoji="1" lang="en-US" altLang="ja-JP" b="0" i="0" smtClean="0">
                                  <a:latin typeface="Cambria Math"/>
                                </a:rPr>
                                <m:t>H</m:t>
                              </m:r>
                            </m:e>
                            <m:sup>
                              <m:r>
                                <a:rPr kumimoji="1" lang="en-US" altLang="ja-JP" b="0" i="1" smtClean="0">
                                  <a:latin typeface="Cambria Math"/>
                                </a:rPr>
                                <m:t>+</m:t>
                              </m:r>
                            </m:sup>
                          </m:sSup>
                        </m:oMath>
                      </m:oMathPara>
                    </a14:m>
                    <a:endParaRPr kumimoji="1" lang="ja-JP" altLang="en-US"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740468" y="4670379"/>
                    <a:ext cx="256067" cy="114468"/>
                  </a:xfrm>
                  <a:prstGeom prst="rect">
                    <a:avLst/>
                  </a:prstGeom>
                  <a:blipFill rotWithShape="0">
                    <a:blip r:embed="rId4"/>
                    <a:stretch>
                      <a:fillRect/>
                    </a:stretch>
                  </a:blipFill>
                </p:spPr>
                <p:txBody>
                  <a:bodyPr/>
                  <a:lstStyle/>
                  <a:p>
                    <a:r>
                      <a:rPr lang="ja-JP" altLang="en-US">
                        <a:noFill/>
                      </a:rPr>
                      <a:t> </a:t>
                    </a:r>
                  </a:p>
                </p:txBody>
              </p:sp>
            </mc:Fallback>
          </mc:AlternateContent>
        </p:grpSp>
        <p:sp>
          <p:nvSpPr>
            <p:cNvPr id="41" name="テキスト ボックス 40"/>
            <p:cNvSpPr txBox="1"/>
            <p:nvPr/>
          </p:nvSpPr>
          <p:spPr>
            <a:xfrm>
              <a:off x="4918252" y="1927462"/>
              <a:ext cx="1031051" cy="369332"/>
            </a:xfrm>
            <a:prstGeom prst="rect">
              <a:avLst/>
            </a:prstGeom>
            <a:noFill/>
          </p:spPr>
          <p:txBody>
            <a:bodyPr wrap="none" rtlCol="0">
              <a:spAutoFit/>
            </a:bodyPr>
            <a:lstStyle/>
            <a:p>
              <a:r>
                <a:rPr lang="ja-JP" altLang="en-US" dirty="0"/>
                <a:t>鉄錆なし</a:t>
              </a:r>
            </a:p>
          </p:txBody>
        </p:sp>
      </p:grpSp>
      <p:sp>
        <p:nvSpPr>
          <p:cNvPr id="2" name="タイトル 1"/>
          <p:cNvSpPr>
            <a:spLocks noGrp="1"/>
          </p:cNvSpPr>
          <p:nvPr>
            <p:ph type="title"/>
          </p:nvPr>
        </p:nvSpPr>
        <p:spPr>
          <a:xfrm>
            <a:off x="0" y="116632"/>
            <a:ext cx="9144000" cy="562074"/>
          </a:xfrm>
        </p:spPr>
        <p:txBody>
          <a:bodyPr>
            <a:noAutofit/>
          </a:bodyPr>
          <a:lstStyle/>
          <a:p>
            <a:r>
              <a:rPr lang="ja-JP" altLang="en-US" sz="3600" dirty="0"/>
              <a:t>鉄錆堆積下における局部腐食進展メカニズム</a:t>
            </a:r>
            <a:endParaRPr kumimoji="1" lang="ja-JP" altLang="en-US" sz="3600" dirty="0"/>
          </a:p>
        </p:txBody>
      </p:sp>
      <p:sp>
        <p:nvSpPr>
          <p:cNvPr id="5" name="テキスト ボックス 4"/>
          <p:cNvSpPr txBox="1"/>
          <p:nvPr/>
        </p:nvSpPr>
        <p:spPr>
          <a:xfrm>
            <a:off x="482786" y="980728"/>
            <a:ext cx="3870689" cy="369332"/>
          </a:xfrm>
          <a:prstGeom prst="rect">
            <a:avLst/>
          </a:prstGeom>
          <a:noFill/>
        </p:spPr>
        <p:txBody>
          <a:bodyPr wrap="square" rtlCol="0">
            <a:spAutoFit/>
          </a:bodyPr>
          <a:lstStyle/>
          <a:p>
            <a:r>
              <a:rPr lang="en-US" altLang="ja-JP" u="sng" dirty="0"/>
              <a:t>2.</a:t>
            </a:r>
            <a:r>
              <a:rPr lang="ja-JP" altLang="en-US" u="sng" dirty="0"/>
              <a:t>水素イオンの拡散</a:t>
            </a:r>
          </a:p>
        </p:txBody>
      </p:sp>
      <p:sp>
        <p:nvSpPr>
          <p:cNvPr id="69" name="テキスト ボックス 68"/>
          <p:cNvSpPr txBox="1"/>
          <p:nvPr/>
        </p:nvSpPr>
        <p:spPr>
          <a:xfrm>
            <a:off x="4747548" y="980727"/>
            <a:ext cx="3849520" cy="646331"/>
          </a:xfrm>
          <a:prstGeom prst="rect">
            <a:avLst/>
          </a:prstGeom>
          <a:noFill/>
        </p:spPr>
        <p:txBody>
          <a:bodyPr wrap="square" rtlCol="0">
            <a:spAutoFit/>
          </a:bodyPr>
          <a:lstStyle/>
          <a:p>
            <a:r>
              <a:rPr lang="en-US" altLang="ja-JP" u="sng" dirty="0"/>
              <a:t>2</a:t>
            </a:r>
            <a:r>
              <a:rPr lang="ja-JP" altLang="en-US" u="sng" dirty="0"/>
              <a:t>‘</a:t>
            </a:r>
            <a:r>
              <a:rPr lang="en-US" altLang="ja-JP" u="sng" dirty="0"/>
              <a:t>.</a:t>
            </a:r>
            <a:r>
              <a:rPr lang="ja-JP" altLang="en-US" u="sng" dirty="0"/>
              <a:t>鉄錆による拡散阻害による水素イオン濃縮</a:t>
            </a:r>
          </a:p>
        </p:txBody>
      </p:sp>
      <mc:AlternateContent xmlns:mc="http://schemas.openxmlformats.org/markup-compatibility/2006" xmlns:a14="http://schemas.microsoft.com/office/drawing/2010/main">
        <mc:Choice Requires="a14">
          <p:sp>
            <p:nvSpPr>
              <p:cNvPr id="71" name="テキスト ボックス 70"/>
              <p:cNvSpPr txBox="1"/>
              <p:nvPr/>
            </p:nvSpPr>
            <p:spPr>
              <a:xfrm>
                <a:off x="3040374" y="3345233"/>
                <a:ext cx="3331826" cy="652551"/>
              </a:xfrm>
              <a:prstGeom prst="rect">
                <a:avLst/>
              </a:prstGeom>
              <a:noFill/>
            </p:spPr>
            <p:txBody>
              <a:bodyPr wrap="square" rtlCol="0">
                <a:spAutoFit/>
              </a:bodyPr>
              <a:lstStyle/>
              <a:p>
                <a:r>
                  <a:rPr lang="ja-JP" altLang="en-US" b="1" dirty="0">
                    <a:latin typeface="Cambria Math"/>
                  </a:rPr>
                  <a:t>加水分解反応</a:t>
                </a:r>
                <a:endParaRPr lang="en-US" altLang="ja-JP" b="1" dirty="0">
                  <a:latin typeface="Cambria Math"/>
                </a:endParaRPr>
              </a:p>
              <a:p>
                <a:pPr/>
                <a14:m>
                  <m:oMathPara xmlns:m="http://schemas.openxmlformats.org/officeDocument/2006/math">
                    <m:oMathParaPr>
                      <m:jc m:val="centerGroup"/>
                    </m:oMathParaPr>
                    <m:oMath xmlns:m="http://schemas.openxmlformats.org/officeDocument/2006/math">
                      <m:sSup>
                        <m:sSupPr>
                          <m:ctrlPr>
                            <a:rPr kumimoji="1" lang="en-US" altLang="ja-JP" b="1" i="1" smtClean="0">
                              <a:latin typeface="Cambria Math" panose="02040503050406030204" pitchFamily="18" charset="0"/>
                            </a:rPr>
                          </m:ctrlPr>
                        </m:sSupPr>
                        <m:e>
                          <m:r>
                            <a:rPr kumimoji="1" lang="en-US" altLang="ja-JP" b="1" i="1" smtClean="0">
                              <a:latin typeface="Cambria Math"/>
                            </a:rPr>
                            <m:t>𝑪𝒓</m:t>
                          </m:r>
                        </m:e>
                        <m:sup>
                          <m:r>
                            <a:rPr kumimoji="1" lang="en-US" altLang="ja-JP" b="1" i="1" smtClean="0">
                              <a:latin typeface="Cambria Math"/>
                            </a:rPr>
                            <m:t>𝟑</m:t>
                          </m:r>
                          <m:r>
                            <a:rPr kumimoji="1" lang="en-US" altLang="ja-JP" b="1" i="1" smtClean="0">
                              <a:latin typeface="Cambria Math"/>
                            </a:rPr>
                            <m:t>+</m:t>
                          </m:r>
                        </m:sup>
                      </m:sSup>
                      <m:r>
                        <a:rPr kumimoji="1" lang="en-US" altLang="ja-JP" b="1" i="1" smtClean="0">
                          <a:latin typeface="Cambria Math"/>
                        </a:rPr>
                        <m:t>+</m:t>
                      </m:r>
                      <m:sSub>
                        <m:sSubPr>
                          <m:ctrlPr>
                            <a:rPr kumimoji="1" lang="en-US" altLang="ja-JP" b="1" i="1" smtClean="0">
                              <a:latin typeface="Cambria Math" panose="02040503050406030204" pitchFamily="18" charset="0"/>
                            </a:rPr>
                          </m:ctrlPr>
                        </m:sSubPr>
                        <m:e>
                          <m:r>
                            <a:rPr kumimoji="1" lang="en-US" altLang="ja-JP" b="1" i="1" smtClean="0">
                              <a:latin typeface="Cambria Math"/>
                            </a:rPr>
                            <m:t>𝑯</m:t>
                          </m:r>
                        </m:e>
                        <m:sub>
                          <m:r>
                            <a:rPr kumimoji="1" lang="en-US" altLang="ja-JP" b="1" i="1" smtClean="0">
                              <a:latin typeface="Cambria Math"/>
                            </a:rPr>
                            <m:t>𝟐</m:t>
                          </m:r>
                        </m:sub>
                      </m:sSub>
                      <m:r>
                        <a:rPr kumimoji="1" lang="en-US" altLang="ja-JP" b="1" i="1" smtClean="0">
                          <a:latin typeface="Cambria Math"/>
                        </a:rPr>
                        <m:t>𝑶</m:t>
                      </m:r>
                      <m:r>
                        <a:rPr kumimoji="1" lang="en-US" altLang="ja-JP" b="1" i="1" smtClean="0">
                          <a:latin typeface="Cambria Math"/>
                          <a:ea typeface="Cambria Math"/>
                        </a:rPr>
                        <m:t>→</m:t>
                      </m:r>
                      <m:sSup>
                        <m:sSupPr>
                          <m:ctrlPr>
                            <a:rPr kumimoji="1" lang="en-US" altLang="ja-JP" b="1" i="1" smtClean="0">
                              <a:latin typeface="Cambria Math" panose="02040503050406030204" pitchFamily="18" charset="0"/>
                              <a:ea typeface="Cambria Math"/>
                            </a:rPr>
                          </m:ctrlPr>
                        </m:sSupPr>
                        <m:e>
                          <m:r>
                            <a:rPr kumimoji="1" lang="en-US" altLang="ja-JP" b="1" i="1" smtClean="0">
                              <a:latin typeface="Cambria Math"/>
                              <a:ea typeface="Cambria Math"/>
                            </a:rPr>
                            <m:t>𝑪𝒓𝑶𝑯</m:t>
                          </m:r>
                        </m:e>
                        <m:sup>
                          <m:r>
                            <a:rPr kumimoji="1" lang="en-US" altLang="ja-JP" b="1" i="1" smtClean="0">
                              <a:latin typeface="Cambria Math"/>
                              <a:ea typeface="Cambria Math"/>
                            </a:rPr>
                            <m:t>𝟐</m:t>
                          </m:r>
                          <m:r>
                            <a:rPr kumimoji="1" lang="en-US" altLang="ja-JP" b="1" i="1" smtClean="0">
                              <a:latin typeface="Cambria Math"/>
                              <a:ea typeface="Cambria Math"/>
                            </a:rPr>
                            <m:t>+</m:t>
                          </m:r>
                        </m:sup>
                      </m:sSup>
                      <m:r>
                        <a:rPr kumimoji="1" lang="en-US" altLang="ja-JP" b="1" i="1" smtClean="0">
                          <a:latin typeface="Cambria Math"/>
                          <a:ea typeface="Cambria Math"/>
                        </a:rPr>
                        <m:t>+</m:t>
                      </m:r>
                      <m:sSup>
                        <m:sSupPr>
                          <m:ctrlPr>
                            <a:rPr kumimoji="1" lang="en-US" altLang="ja-JP" b="1" i="1" smtClean="0">
                              <a:latin typeface="Cambria Math" panose="02040503050406030204" pitchFamily="18" charset="0"/>
                              <a:ea typeface="Cambria Math"/>
                            </a:rPr>
                          </m:ctrlPr>
                        </m:sSupPr>
                        <m:e>
                          <m:r>
                            <a:rPr kumimoji="1" lang="en-US" altLang="ja-JP" b="1" i="1" smtClean="0">
                              <a:latin typeface="Cambria Math"/>
                              <a:ea typeface="Cambria Math"/>
                            </a:rPr>
                            <m:t>𝑯</m:t>
                          </m:r>
                        </m:e>
                        <m:sup>
                          <m:r>
                            <a:rPr kumimoji="1" lang="en-US" altLang="ja-JP" b="1" i="1" smtClean="0">
                              <a:latin typeface="Cambria Math"/>
                              <a:ea typeface="Cambria Math"/>
                            </a:rPr>
                            <m:t>+</m:t>
                          </m:r>
                        </m:sup>
                      </m:sSup>
                    </m:oMath>
                  </m:oMathPara>
                </a14:m>
                <a:endParaRPr kumimoji="1" lang="ja-JP" altLang="en-US" b="1" dirty="0"/>
              </a:p>
            </p:txBody>
          </p:sp>
        </mc:Choice>
        <mc:Fallback xmlns="">
          <p:sp>
            <p:nvSpPr>
              <p:cNvPr id="71" name="テキスト ボックス 70"/>
              <p:cNvSpPr txBox="1">
                <a:spLocks noRot="1" noChangeAspect="1" noMove="1" noResize="1" noEditPoints="1" noAdjustHandles="1" noChangeArrowheads="1" noChangeShapeType="1" noTextEdit="1"/>
              </p:cNvSpPr>
              <p:nvPr/>
            </p:nvSpPr>
            <p:spPr>
              <a:xfrm>
                <a:off x="3040374" y="3345233"/>
                <a:ext cx="3331826" cy="652551"/>
              </a:xfrm>
              <a:prstGeom prst="rect">
                <a:avLst/>
              </a:prstGeom>
              <a:blipFill rotWithShape="0">
                <a:blip r:embed="rId5"/>
                <a:stretch>
                  <a:fillRect l="-1648" t="-7477" b="-935"/>
                </a:stretch>
              </a:blipFill>
            </p:spPr>
            <p:txBody>
              <a:bodyPr/>
              <a:lstStyle/>
              <a:p>
                <a:r>
                  <a:rPr lang="ja-JP" altLang="en-US">
                    <a:noFill/>
                  </a:rPr>
                  <a:t> </a:t>
                </a:r>
              </a:p>
            </p:txBody>
          </p:sp>
        </mc:Fallback>
      </mc:AlternateContent>
      <p:sp>
        <p:nvSpPr>
          <p:cNvPr id="34" name="テキスト ボックス 33"/>
          <p:cNvSpPr txBox="1"/>
          <p:nvPr/>
        </p:nvSpPr>
        <p:spPr>
          <a:xfrm>
            <a:off x="2636559" y="5256031"/>
            <a:ext cx="1680716" cy="369332"/>
          </a:xfrm>
          <a:prstGeom prst="rect">
            <a:avLst/>
          </a:prstGeom>
          <a:noFill/>
        </p:spPr>
        <p:txBody>
          <a:bodyPr wrap="square" rtlCol="0">
            <a:spAutoFit/>
          </a:bodyPr>
          <a:lstStyle/>
          <a:p>
            <a:r>
              <a:rPr kumimoji="1" lang="ja-JP" altLang="en-US" dirty="0"/>
              <a:t>不動態被膜</a:t>
            </a:r>
          </a:p>
        </p:txBody>
      </p:sp>
      <p:sp>
        <p:nvSpPr>
          <p:cNvPr id="35" name="テキスト ボックス 34"/>
          <p:cNvSpPr txBox="1"/>
          <p:nvPr/>
        </p:nvSpPr>
        <p:spPr>
          <a:xfrm>
            <a:off x="6916352" y="5218165"/>
            <a:ext cx="1680716" cy="369332"/>
          </a:xfrm>
          <a:prstGeom prst="rect">
            <a:avLst/>
          </a:prstGeom>
          <a:noFill/>
        </p:spPr>
        <p:txBody>
          <a:bodyPr wrap="square" rtlCol="0">
            <a:spAutoFit/>
          </a:bodyPr>
          <a:lstStyle/>
          <a:p>
            <a:r>
              <a:rPr kumimoji="1" lang="ja-JP" altLang="en-US" dirty="0"/>
              <a:t>不動態被膜</a:t>
            </a:r>
          </a:p>
        </p:txBody>
      </p:sp>
      <p:sp>
        <p:nvSpPr>
          <p:cNvPr id="40" name="テキスト ボックス 39"/>
          <p:cNvSpPr txBox="1"/>
          <p:nvPr/>
        </p:nvSpPr>
        <p:spPr>
          <a:xfrm>
            <a:off x="4903877" y="5236181"/>
            <a:ext cx="1680716" cy="646331"/>
          </a:xfrm>
          <a:prstGeom prst="rect">
            <a:avLst/>
          </a:prstGeom>
          <a:noFill/>
        </p:spPr>
        <p:txBody>
          <a:bodyPr wrap="square" rtlCol="0">
            <a:spAutoFit/>
          </a:bodyPr>
          <a:lstStyle/>
          <a:p>
            <a:r>
              <a:rPr lang="ja-JP" altLang="en-US" dirty="0"/>
              <a:t>破壊された</a:t>
            </a:r>
            <a:endParaRPr lang="en-US" altLang="ja-JP" dirty="0"/>
          </a:p>
          <a:p>
            <a:r>
              <a:rPr kumimoji="1" lang="ja-JP" altLang="en-US" dirty="0"/>
              <a:t>不動態被膜</a:t>
            </a:r>
          </a:p>
        </p:txBody>
      </p:sp>
      <p:sp>
        <p:nvSpPr>
          <p:cNvPr id="3" name="スライド番号プレースホルダー 2"/>
          <p:cNvSpPr>
            <a:spLocks noGrp="1"/>
          </p:cNvSpPr>
          <p:nvPr>
            <p:ph type="sldNum" sz="quarter" idx="4"/>
          </p:nvPr>
        </p:nvSpPr>
        <p:spPr/>
        <p:txBody>
          <a:bodyPr/>
          <a:lstStyle/>
          <a:p>
            <a:r>
              <a:rPr lang="en-US" altLang="ja-JP"/>
              <a:t>P. </a:t>
            </a:r>
            <a:fld id="{F8FDF831-B0A3-4B44-A20D-7581D5587101}" type="slidenum">
              <a:rPr lang="ja-JP" altLang="en-US" smtClean="0"/>
              <a:pPr/>
              <a:t>6</a:t>
            </a:fld>
            <a:endParaRPr lang="ja-JP" altLang="en-US" dirty="0"/>
          </a:p>
        </p:txBody>
      </p:sp>
    </p:spTree>
    <p:extLst>
      <p:ext uri="{BB962C8B-B14F-4D97-AF65-F5344CB8AC3E}">
        <p14:creationId xmlns:p14="http://schemas.microsoft.com/office/powerpoint/2010/main" val="59440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グループ化 73"/>
          <p:cNvGrpSpPr/>
          <p:nvPr/>
        </p:nvGrpSpPr>
        <p:grpSpPr>
          <a:xfrm>
            <a:off x="467544" y="1927462"/>
            <a:ext cx="3870688" cy="4466120"/>
            <a:chOff x="4918252" y="1927462"/>
            <a:chExt cx="3870688" cy="4466120"/>
          </a:xfrm>
        </p:grpSpPr>
        <p:grpSp>
          <p:nvGrpSpPr>
            <p:cNvPr id="75" name="グループ化 74"/>
            <p:cNvGrpSpPr/>
            <p:nvPr/>
          </p:nvGrpSpPr>
          <p:grpSpPr>
            <a:xfrm>
              <a:off x="4932040" y="2264619"/>
              <a:ext cx="3856900" cy="4128963"/>
              <a:chOff x="4932040" y="2264619"/>
              <a:chExt cx="3856900" cy="4128963"/>
            </a:xfrm>
          </p:grpSpPr>
          <p:grpSp>
            <p:nvGrpSpPr>
              <p:cNvPr id="77" name="グループ化 76"/>
              <p:cNvGrpSpPr/>
              <p:nvPr/>
            </p:nvGrpSpPr>
            <p:grpSpPr>
              <a:xfrm>
                <a:off x="4932040" y="2264619"/>
                <a:ext cx="3849520" cy="4128963"/>
                <a:chOff x="392019" y="2420887"/>
                <a:chExt cx="3849520" cy="4128963"/>
              </a:xfrm>
            </p:grpSpPr>
            <p:sp>
              <p:nvSpPr>
                <p:cNvPr id="79" name="正方形/長方形 78"/>
                <p:cNvSpPr/>
                <p:nvPr/>
              </p:nvSpPr>
              <p:spPr>
                <a:xfrm>
                  <a:off x="393430" y="5353335"/>
                  <a:ext cx="3848109" cy="1196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2940668" y="6180518"/>
                  <a:ext cx="1286091" cy="369332"/>
                </a:xfrm>
                <a:prstGeom prst="rect">
                  <a:avLst/>
                </a:prstGeom>
                <a:noFill/>
              </p:spPr>
              <p:txBody>
                <a:bodyPr wrap="square" rtlCol="0">
                  <a:spAutoFit/>
                </a:bodyPr>
                <a:lstStyle/>
                <a:p>
                  <a:r>
                    <a:rPr lang="ja-JP" altLang="en-US" dirty="0"/>
                    <a:t>ステンレス</a:t>
                  </a:r>
                  <a:endParaRPr kumimoji="1" lang="ja-JP" altLang="en-US" dirty="0"/>
                </a:p>
              </p:txBody>
            </p:sp>
            <p:sp>
              <p:nvSpPr>
                <p:cNvPr id="81" name="正方形/長方形 80"/>
                <p:cNvSpPr/>
                <p:nvPr/>
              </p:nvSpPr>
              <p:spPr>
                <a:xfrm>
                  <a:off x="392019" y="2420887"/>
                  <a:ext cx="3849520" cy="295354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3557827" y="4984003"/>
                  <a:ext cx="648072" cy="369332"/>
                </a:xfrm>
                <a:prstGeom prst="rect">
                  <a:avLst/>
                </a:prstGeom>
                <a:noFill/>
              </p:spPr>
              <p:txBody>
                <a:bodyPr wrap="square" rtlCol="0">
                  <a:spAutoFit/>
                </a:bodyPr>
                <a:lstStyle/>
                <a:p>
                  <a:r>
                    <a:rPr lang="ja-JP" altLang="en-US" dirty="0"/>
                    <a:t>海水</a:t>
                  </a:r>
                  <a:endParaRPr kumimoji="1" lang="ja-JP" altLang="en-US" dirty="0"/>
                </a:p>
              </p:txBody>
            </p:sp>
          </p:grpSp>
          <p:cxnSp>
            <p:nvCxnSpPr>
              <p:cNvPr id="78" name="直線コネクタ 77"/>
              <p:cNvCxnSpPr/>
              <p:nvPr/>
            </p:nvCxnSpPr>
            <p:spPr>
              <a:xfrm flipV="1">
                <a:off x="4939421" y="5212689"/>
                <a:ext cx="38495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p:cNvSpPr txBox="1"/>
            <p:nvPr/>
          </p:nvSpPr>
          <p:spPr>
            <a:xfrm>
              <a:off x="4918252" y="1927462"/>
              <a:ext cx="1031051" cy="369332"/>
            </a:xfrm>
            <a:prstGeom prst="rect">
              <a:avLst/>
            </a:prstGeom>
            <a:noFill/>
          </p:spPr>
          <p:txBody>
            <a:bodyPr wrap="none" rtlCol="0">
              <a:spAutoFit/>
            </a:bodyPr>
            <a:lstStyle/>
            <a:p>
              <a:r>
                <a:rPr lang="ja-JP" altLang="en-US" dirty="0"/>
                <a:t>鉄錆なし</a:t>
              </a:r>
            </a:p>
          </p:txBody>
        </p:sp>
      </p:grpSp>
      <p:grpSp>
        <p:nvGrpSpPr>
          <p:cNvPr id="10" name="グループ化 9"/>
          <p:cNvGrpSpPr/>
          <p:nvPr/>
        </p:nvGrpSpPr>
        <p:grpSpPr>
          <a:xfrm>
            <a:off x="4756339" y="3488755"/>
            <a:ext cx="3841433" cy="1729409"/>
            <a:chOff x="4756339" y="3488755"/>
            <a:chExt cx="3841433" cy="1729409"/>
          </a:xfrm>
        </p:grpSpPr>
        <p:sp>
          <p:nvSpPr>
            <p:cNvPr id="69" name="正方形/長方形 68"/>
            <p:cNvSpPr/>
            <p:nvPr/>
          </p:nvSpPr>
          <p:spPr>
            <a:xfrm>
              <a:off x="4756339" y="3488755"/>
              <a:ext cx="3841433" cy="1709302"/>
            </a:xfrm>
            <a:prstGeom prst="rect">
              <a:avLst/>
            </a:prstGeom>
            <a:solidFill>
              <a:srgbClr val="F796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7899876" y="4848832"/>
              <a:ext cx="689792" cy="369332"/>
            </a:xfrm>
            <a:prstGeom prst="rect">
              <a:avLst/>
            </a:prstGeom>
            <a:noFill/>
          </p:spPr>
          <p:txBody>
            <a:bodyPr wrap="square" rtlCol="0">
              <a:spAutoFit/>
            </a:bodyPr>
            <a:lstStyle/>
            <a:p>
              <a:r>
                <a:rPr kumimoji="1" lang="ja-JP" altLang="en-US" dirty="0"/>
                <a:t>鉄錆</a:t>
              </a:r>
            </a:p>
          </p:txBody>
        </p:sp>
      </p:grpSp>
      <p:grpSp>
        <p:nvGrpSpPr>
          <p:cNvPr id="11" name="グループ化 10"/>
          <p:cNvGrpSpPr/>
          <p:nvPr/>
        </p:nvGrpSpPr>
        <p:grpSpPr>
          <a:xfrm>
            <a:off x="4754928" y="2264619"/>
            <a:ext cx="3849520" cy="1224136"/>
            <a:chOff x="4754928" y="2264619"/>
            <a:chExt cx="3849520" cy="1224136"/>
          </a:xfrm>
        </p:grpSpPr>
        <p:sp>
          <p:nvSpPr>
            <p:cNvPr id="72" name="正方形/長方形 71"/>
            <p:cNvSpPr/>
            <p:nvPr/>
          </p:nvSpPr>
          <p:spPr>
            <a:xfrm>
              <a:off x="4754928" y="2264619"/>
              <a:ext cx="3849520" cy="1224136"/>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7920736" y="3119423"/>
              <a:ext cx="648072" cy="369332"/>
            </a:xfrm>
            <a:prstGeom prst="rect">
              <a:avLst/>
            </a:prstGeom>
            <a:noFill/>
          </p:spPr>
          <p:txBody>
            <a:bodyPr wrap="square" rtlCol="0">
              <a:spAutoFit/>
            </a:bodyPr>
            <a:lstStyle/>
            <a:p>
              <a:r>
                <a:rPr lang="ja-JP" altLang="en-US" dirty="0"/>
                <a:t>海水</a:t>
              </a:r>
              <a:endParaRPr kumimoji="1" lang="ja-JP" altLang="en-US" dirty="0"/>
            </a:p>
          </p:txBody>
        </p:sp>
      </p:grpSp>
      <p:sp>
        <p:nvSpPr>
          <p:cNvPr id="30" name="円/楕円 29"/>
          <p:cNvSpPr/>
          <p:nvPr/>
        </p:nvSpPr>
        <p:spPr>
          <a:xfrm>
            <a:off x="4994229" y="3945825"/>
            <a:ext cx="1530931" cy="1530931"/>
          </a:xfrm>
          <a:prstGeom prst="ellipse">
            <a:avLst/>
          </a:prstGeom>
          <a:gradFill>
            <a:gsLst>
              <a:gs pos="2000">
                <a:srgbClr val="104AEE"/>
              </a:gs>
              <a:gs pos="65000">
                <a:srgbClr val="104AEE">
                  <a:alpha val="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 name="グループ化 11"/>
          <p:cNvGrpSpPr/>
          <p:nvPr/>
        </p:nvGrpSpPr>
        <p:grpSpPr>
          <a:xfrm>
            <a:off x="5418279" y="4671563"/>
            <a:ext cx="666672" cy="681676"/>
            <a:chOff x="10332640" y="4587721"/>
            <a:chExt cx="666672" cy="681676"/>
          </a:xfrm>
        </p:grpSpPr>
        <p:sp>
          <p:nvSpPr>
            <p:cNvPr id="40" name="円/楕円 39"/>
            <p:cNvSpPr/>
            <p:nvPr/>
          </p:nvSpPr>
          <p:spPr>
            <a:xfrm>
              <a:off x="10332640" y="4587721"/>
              <a:ext cx="666672" cy="681676"/>
            </a:xfrm>
            <a:prstGeom prst="ellipse">
              <a:avLst/>
            </a:prstGeom>
            <a:gradFill>
              <a:gsLst>
                <a:gs pos="2000">
                  <a:srgbClr val="FF0000"/>
                </a:gs>
                <a:gs pos="65000">
                  <a:srgbClr val="FF0000">
                    <a:alpha val="49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6" name="テキスト ボックス 55"/>
                <p:cNvSpPr txBox="1"/>
                <p:nvPr/>
              </p:nvSpPr>
              <p:spPr>
                <a:xfrm>
                  <a:off x="10362569" y="4743892"/>
                  <a:ext cx="606813" cy="369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nor/>
                              </m:rPr>
                              <a:rPr kumimoji="1" lang="en-US" altLang="ja-JP" b="0" i="0" smtClean="0">
                                <a:latin typeface="Cambria Math"/>
                              </a:rPr>
                              <m:t>Cr</m:t>
                            </m:r>
                          </m:e>
                          <m:sup>
                            <m:r>
                              <a:rPr kumimoji="1" lang="en-US" altLang="ja-JP" b="0" i="1" smtClean="0">
                                <a:latin typeface="Cambria Math"/>
                              </a:rPr>
                              <m:t>3+</m:t>
                            </m:r>
                          </m:sup>
                        </m:sSup>
                      </m:oMath>
                    </m:oMathPara>
                  </a14:m>
                  <a:endParaRPr kumimoji="1" lang="ja-JP" altLang="en-US" dirty="0"/>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10362569" y="4743892"/>
                  <a:ext cx="606813" cy="369333"/>
                </a:xfrm>
                <a:prstGeom prst="rect">
                  <a:avLst/>
                </a:prstGeom>
                <a:blipFill rotWithShape="0">
                  <a:blip r:embed="rId3"/>
                  <a:stretch>
                    <a:fillRect/>
                  </a:stretch>
                </a:blipFill>
              </p:spPr>
              <p:txBody>
                <a:bodyPr/>
                <a:lstStyle/>
                <a:p>
                  <a:r>
                    <a:rPr lang="ja-JP" altLang="en-US">
                      <a:noFill/>
                    </a:rPr>
                    <a:t> </a:t>
                  </a:r>
                </a:p>
              </p:txBody>
            </p:sp>
          </mc:Fallback>
        </mc:AlternateContent>
      </p:grpSp>
      <p:sp>
        <p:nvSpPr>
          <p:cNvPr id="39" name="テキスト ボックス 38"/>
          <p:cNvSpPr txBox="1"/>
          <p:nvPr/>
        </p:nvSpPr>
        <p:spPr>
          <a:xfrm>
            <a:off x="4779428" y="1925501"/>
            <a:ext cx="1035861" cy="369332"/>
          </a:xfrm>
          <a:prstGeom prst="rect">
            <a:avLst/>
          </a:prstGeom>
          <a:noFill/>
        </p:spPr>
        <p:txBody>
          <a:bodyPr wrap="none" rtlCol="0">
            <a:spAutoFit/>
          </a:bodyPr>
          <a:lstStyle/>
          <a:p>
            <a:r>
              <a:rPr lang="ja-JP" altLang="en-US" dirty="0"/>
              <a:t>鉄錆あり</a:t>
            </a:r>
          </a:p>
        </p:txBody>
      </p:sp>
      <p:sp>
        <p:nvSpPr>
          <p:cNvPr id="2" name="タイトル 1"/>
          <p:cNvSpPr>
            <a:spLocks noGrp="1"/>
          </p:cNvSpPr>
          <p:nvPr>
            <p:ph type="title"/>
          </p:nvPr>
        </p:nvSpPr>
        <p:spPr>
          <a:xfrm>
            <a:off x="0" y="116632"/>
            <a:ext cx="9144000" cy="562074"/>
          </a:xfrm>
        </p:spPr>
        <p:txBody>
          <a:bodyPr>
            <a:noAutofit/>
          </a:bodyPr>
          <a:lstStyle/>
          <a:p>
            <a:r>
              <a:rPr lang="ja-JP" altLang="en-US" sz="3600" dirty="0"/>
              <a:t>鉄錆堆積下における局部腐食進展メカニズム</a:t>
            </a:r>
            <a:endParaRPr kumimoji="1" lang="ja-JP" altLang="en-US" sz="3600" dirty="0"/>
          </a:p>
        </p:txBody>
      </p:sp>
      <p:sp>
        <p:nvSpPr>
          <p:cNvPr id="5" name="テキスト ボックス 4"/>
          <p:cNvSpPr txBox="1"/>
          <p:nvPr/>
        </p:nvSpPr>
        <p:spPr>
          <a:xfrm>
            <a:off x="392020" y="980728"/>
            <a:ext cx="2307772" cy="369332"/>
          </a:xfrm>
          <a:prstGeom prst="rect">
            <a:avLst/>
          </a:prstGeom>
          <a:noFill/>
        </p:spPr>
        <p:txBody>
          <a:bodyPr wrap="square" rtlCol="0">
            <a:spAutoFit/>
          </a:bodyPr>
          <a:lstStyle/>
          <a:p>
            <a:r>
              <a:rPr lang="en-US" altLang="ja-JP" u="sng" dirty="0"/>
              <a:t>3.</a:t>
            </a:r>
            <a:r>
              <a:rPr lang="ja-JP" altLang="en-US" u="sng" dirty="0"/>
              <a:t>不動態被膜の修復</a:t>
            </a:r>
          </a:p>
        </p:txBody>
      </p:sp>
      <p:sp>
        <p:nvSpPr>
          <p:cNvPr id="3" name="正方形/長方形 2"/>
          <p:cNvSpPr/>
          <p:nvPr/>
        </p:nvSpPr>
        <p:spPr>
          <a:xfrm>
            <a:off x="4756339" y="980728"/>
            <a:ext cx="3992125" cy="369332"/>
          </a:xfrm>
          <a:prstGeom prst="rect">
            <a:avLst/>
          </a:prstGeom>
        </p:spPr>
        <p:txBody>
          <a:bodyPr wrap="square">
            <a:spAutoFit/>
          </a:bodyPr>
          <a:lstStyle/>
          <a:p>
            <a:r>
              <a:rPr lang="en-US" altLang="ja-JP" u="sng" dirty="0"/>
              <a:t>3</a:t>
            </a:r>
            <a:r>
              <a:rPr lang="ja-JP" altLang="en-US" u="sng" dirty="0"/>
              <a:t>‘</a:t>
            </a:r>
            <a:r>
              <a:rPr lang="en-US" altLang="ja-JP" u="sng" dirty="0"/>
              <a:t>.</a:t>
            </a:r>
            <a:r>
              <a:rPr lang="ja-JP" altLang="en-US" u="sng" dirty="0"/>
              <a:t>なだれ的に不動態被膜が破壊される</a:t>
            </a:r>
          </a:p>
        </p:txBody>
      </p:sp>
      <p:sp>
        <p:nvSpPr>
          <p:cNvPr id="31" name="テキスト ボックス 30"/>
          <p:cNvSpPr txBox="1"/>
          <p:nvPr/>
        </p:nvSpPr>
        <p:spPr>
          <a:xfrm>
            <a:off x="2636559" y="5256031"/>
            <a:ext cx="1680716" cy="369332"/>
          </a:xfrm>
          <a:prstGeom prst="rect">
            <a:avLst/>
          </a:prstGeom>
          <a:noFill/>
        </p:spPr>
        <p:txBody>
          <a:bodyPr wrap="square" rtlCol="0">
            <a:spAutoFit/>
          </a:bodyPr>
          <a:lstStyle/>
          <a:p>
            <a:r>
              <a:rPr kumimoji="1" lang="ja-JP" altLang="en-US" dirty="0"/>
              <a:t>不動態被膜</a:t>
            </a:r>
          </a:p>
        </p:txBody>
      </p:sp>
      <p:grpSp>
        <p:nvGrpSpPr>
          <p:cNvPr id="9" name="グループ化 8"/>
          <p:cNvGrpSpPr/>
          <p:nvPr/>
        </p:nvGrpSpPr>
        <p:grpSpPr>
          <a:xfrm>
            <a:off x="4754929" y="5197066"/>
            <a:ext cx="3849519" cy="1196515"/>
            <a:chOff x="4754929" y="5197066"/>
            <a:chExt cx="3849519" cy="1196515"/>
          </a:xfrm>
        </p:grpSpPr>
        <p:grpSp>
          <p:nvGrpSpPr>
            <p:cNvPr id="8" name="グループ化 7"/>
            <p:cNvGrpSpPr/>
            <p:nvPr/>
          </p:nvGrpSpPr>
          <p:grpSpPr>
            <a:xfrm>
              <a:off x="4756339" y="5197066"/>
              <a:ext cx="3848109" cy="1196515"/>
              <a:chOff x="4756339" y="5197066"/>
              <a:chExt cx="3848109" cy="1196515"/>
            </a:xfrm>
          </p:grpSpPr>
          <p:sp>
            <p:nvSpPr>
              <p:cNvPr id="59" name="正方形/長方形 58"/>
              <p:cNvSpPr/>
              <p:nvPr/>
            </p:nvSpPr>
            <p:spPr>
              <a:xfrm>
                <a:off x="4756339" y="5197066"/>
                <a:ext cx="3848109" cy="1196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7303577" y="6024249"/>
                <a:ext cx="1286091" cy="369332"/>
              </a:xfrm>
              <a:prstGeom prst="rect">
                <a:avLst/>
              </a:prstGeom>
              <a:noFill/>
            </p:spPr>
            <p:txBody>
              <a:bodyPr wrap="square" rtlCol="0">
                <a:spAutoFit/>
              </a:bodyPr>
              <a:lstStyle/>
              <a:p>
                <a:r>
                  <a:rPr lang="ja-JP" altLang="en-US" dirty="0"/>
                  <a:t>ステンレス</a:t>
                </a:r>
                <a:endParaRPr kumimoji="1" lang="ja-JP" altLang="en-US" dirty="0"/>
              </a:p>
            </p:txBody>
          </p:sp>
        </p:grpSp>
        <p:grpSp>
          <p:nvGrpSpPr>
            <p:cNvPr id="7" name="グループ化 6"/>
            <p:cNvGrpSpPr/>
            <p:nvPr/>
          </p:nvGrpSpPr>
          <p:grpSpPr>
            <a:xfrm>
              <a:off x="4754929" y="5197066"/>
              <a:ext cx="3849519" cy="369332"/>
              <a:chOff x="4754929" y="5197066"/>
              <a:chExt cx="3849519" cy="369332"/>
            </a:xfrm>
          </p:grpSpPr>
          <p:cxnSp>
            <p:nvCxnSpPr>
              <p:cNvPr id="58" name="直線コネクタ 57"/>
              <p:cNvCxnSpPr/>
              <p:nvPr/>
            </p:nvCxnSpPr>
            <p:spPr>
              <a:xfrm flipV="1">
                <a:off x="4754929" y="5218164"/>
                <a:ext cx="38495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340955" y="5212832"/>
                <a:ext cx="821321" cy="0"/>
              </a:xfrm>
              <a:prstGeom prst="line">
                <a:avLst/>
              </a:prstGeom>
              <a:ln w="444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917056" y="5197066"/>
                <a:ext cx="1680716" cy="369332"/>
              </a:xfrm>
              <a:prstGeom prst="rect">
                <a:avLst/>
              </a:prstGeom>
              <a:noFill/>
            </p:spPr>
            <p:txBody>
              <a:bodyPr wrap="square" rtlCol="0">
                <a:spAutoFit/>
              </a:bodyPr>
              <a:lstStyle/>
              <a:p>
                <a:r>
                  <a:rPr kumimoji="1" lang="ja-JP" altLang="en-US" dirty="0"/>
                  <a:t>不動態被膜</a:t>
                </a:r>
              </a:p>
            </p:txBody>
          </p:sp>
        </p:grpSp>
      </p:grpSp>
      <p:sp>
        <p:nvSpPr>
          <p:cNvPr id="37" name="テキスト ボックス 36"/>
          <p:cNvSpPr txBox="1"/>
          <p:nvPr/>
        </p:nvSpPr>
        <p:spPr>
          <a:xfrm>
            <a:off x="4903877" y="5236181"/>
            <a:ext cx="1680716" cy="646331"/>
          </a:xfrm>
          <a:prstGeom prst="rect">
            <a:avLst/>
          </a:prstGeom>
          <a:noFill/>
        </p:spPr>
        <p:txBody>
          <a:bodyPr wrap="square" rtlCol="0">
            <a:spAutoFit/>
          </a:bodyPr>
          <a:lstStyle/>
          <a:p>
            <a:r>
              <a:rPr lang="ja-JP" altLang="en-US" dirty="0"/>
              <a:t>破壊された</a:t>
            </a:r>
            <a:endParaRPr lang="en-US" altLang="ja-JP" dirty="0"/>
          </a:p>
          <a:p>
            <a:r>
              <a:rPr kumimoji="1" lang="ja-JP" altLang="en-US" dirty="0"/>
              <a:t>不動態被膜</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7</a:t>
            </a:fld>
            <a:endParaRPr lang="ja-JP" altLang="en-US" dirty="0"/>
          </a:p>
        </p:txBody>
      </p:sp>
    </p:spTree>
    <p:extLst>
      <p:ext uri="{BB962C8B-B14F-4D97-AF65-F5344CB8AC3E}">
        <p14:creationId xmlns:p14="http://schemas.microsoft.com/office/powerpoint/2010/main" val="378316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756339" y="3488755"/>
            <a:ext cx="3841433" cy="1729409"/>
            <a:chOff x="4756339" y="3488755"/>
            <a:chExt cx="3841433" cy="1729409"/>
          </a:xfrm>
        </p:grpSpPr>
        <p:sp>
          <p:nvSpPr>
            <p:cNvPr id="45" name="正方形/長方形 44"/>
            <p:cNvSpPr/>
            <p:nvPr/>
          </p:nvSpPr>
          <p:spPr>
            <a:xfrm>
              <a:off x="4756339" y="3488755"/>
              <a:ext cx="3841433" cy="1709302"/>
            </a:xfrm>
            <a:prstGeom prst="rect">
              <a:avLst/>
            </a:prstGeom>
            <a:solidFill>
              <a:srgbClr val="F796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7899876" y="4848832"/>
              <a:ext cx="689792" cy="369332"/>
            </a:xfrm>
            <a:prstGeom prst="rect">
              <a:avLst/>
            </a:prstGeom>
            <a:noFill/>
          </p:spPr>
          <p:txBody>
            <a:bodyPr wrap="square" rtlCol="0">
              <a:spAutoFit/>
            </a:bodyPr>
            <a:lstStyle/>
            <a:p>
              <a:r>
                <a:rPr kumimoji="1" lang="ja-JP" altLang="en-US" dirty="0"/>
                <a:t>鉄錆</a:t>
              </a:r>
            </a:p>
          </p:txBody>
        </p:sp>
      </p:grpSp>
      <p:grpSp>
        <p:nvGrpSpPr>
          <p:cNvPr id="50" name="グループ化 49"/>
          <p:cNvGrpSpPr/>
          <p:nvPr/>
        </p:nvGrpSpPr>
        <p:grpSpPr>
          <a:xfrm>
            <a:off x="467544" y="1927462"/>
            <a:ext cx="3870688" cy="4466120"/>
            <a:chOff x="4918252" y="1927462"/>
            <a:chExt cx="3870688" cy="4466120"/>
          </a:xfrm>
        </p:grpSpPr>
        <p:grpSp>
          <p:nvGrpSpPr>
            <p:cNvPr id="51" name="グループ化 50"/>
            <p:cNvGrpSpPr/>
            <p:nvPr/>
          </p:nvGrpSpPr>
          <p:grpSpPr>
            <a:xfrm>
              <a:off x="4932040" y="2264619"/>
              <a:ext cx="3856900" cy="4128963"/>
              <a:chOff x="4932040" y="2264619"/>
              <a:chExt cx="3856900" cy="4128963"/>
            </a:xfrm>
          </p:grpSpPr>
          <p:grpSp>
            <p:nvGrpSpPr>
              <p:cNvPr id="53" name="グループ化 52"/>
              <p:cNvGrpSpPr/>
              <p:nvPr/>
            </p:nvGrpSpPr>
            <p:grpSpPr>
              <a:xfrm>
                <a:off x="4932040" y="2264619"/>
                <a:ext cx="3849520" cy="4128963"/>
                <a:chOff x="392019" y="2420887"/>
                <a:chExt cx="3849520" cy="4128963"/>
              </a:xfrm>
            </p:grpSpPr>
            <p:sp>
              <p:nvSpPr>
                <p:cNvPr id="55" name="正方形/長方形 54"/>
                <p:cNvSpPr/>
                <p:nvPr/>
              </p:nvSpPr>
              <p:spPr>
                <a:xfrm>
                  <a:off x="393430" y="5353335"/>
                  <a:ext cx="3848109" cy="1196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2940668" y="6180518"/>
                  <a:ext cx="1286091" cy="369332"/>
                </a:xfrm>
                <a:prstGeom prst="rect">
                  <a:avLst/>
                </a:prstGeom>
                <a:noFill/>
              </p:spPr>
              <p:txBody>
                <a:bodyPr wrap="square" rtlCol="0">
                  <a:spAutoFit/>
                </a:bodyPr>
                <a:lstStyle/>
                <a:p>
                  <a:r>
                    <a:rPr lang="ja-JP" altLang="en-US" dirty="0"/>
                    <a:t>ステンレス</a:t>
                  </a:r>
                  <a:endParaRPr kumimoji="1" lang="ja-JP" altLang="en-US" dirty="0"/>
                </a:p>
              </p:txBody>
            </p:sp>
            <p:sp>
              <p:nvSpPr>
                <p:cNvPr id="61" name="正方形/長方形 60"/>
                <p:cNvSpPr/>
                <p:nvPr/>
              </p:nvSpPr>
              <p:spPr>
                <a:xfrm>
                  <a:off x="392019" y="2420887"/>
                  <a:ext cx="3849520" cy="295354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3557827" y="4984003"/>
                  <a:ext cx="648072" cy="369332"/>
                </a:xfrm>
                <a:prstGeom prst="rect">
                  <a:avLst/>
                </a:prstGeom>
                <a:noFill/>
              </p:spPr>
              <p:txBody>
                <a:bodyPr wrap="square" rtlCol="0">
                  <a:spAutoFit/>
                </a:bodyPr>
                <a:lstStyle/>
                <a:p>
                  <a:r>
                    <a:rPr lang="ja-JP" altLang="en-US" dirty="0"/>
                    <a:t>海水</a:t>
                  </a:r>
                  <a:endParaRPr kumimoji="1" lang="ja-JP" altLang="en-US" dirty="0"/>
                </a:p>
              </p:txBody>
            </p:sp>
          </p:grpSp>
          <p:cxnSp>
            <p:nvCxnSpPr>
              <p:cNvPr id="54" name="直線コネクタ 53"/>
              <p:cNvCxnSpPr/>
              <p:nvPr/>
            </p:nvCxnSpPr>
            <p:spPr>
              <a:xfrm flipV="1">
                <a:off x="4939421" y="5212689"/>
                <a:ext cx="38495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テキスト ボックス 51"/>
            <p:cNvSpPr txBox="1"/>
            <p:nvPr/>
          </p:nvSpPr>
          <p:spPr>
            <a:xfrm>
              <a:off x="4918252" y="1927462"/>
              <a:ext cx="1031051" cy="369332"/>
            </a:xfrm>
            <a:prstGeom prst="rect">
              <a:avLst/>
            </a:prstGeom>
            <a:noFill/>
          </p:spPr>
          <p:txBody>
            <a:bodyPr wrap="none" rtlCol="0">
              <a:spAutoFit/>
            </a:bodyPr>
            <a:lstStyle/>
            <a:p>
              <a:r>
                <a:rPr lang="ja-JP" altLang="en-US" dirty="0"/>
                <a:t>鉄錆なし</a:t>
              </a:r>
            </a:p>
          </p:txBody>
        </p:sp>
      </p:grpSp>
      <p:grpSp>
        <p:nvGrpSpPr>
          <p:cNvPr id="3" name="グループ化 2"/>
          <p:cNvGrpSpPr/>
          <p:nvPr/>
        </p:nvGrpSpPr>
        <p:grpSpPr>
          <a:xfrm>
            <a:off x="4754928" y="2264619"/>
            <a:ext cx="3849520" cy="1224136"/>
            <a:chOff x="4754928" y="2264619"/>
            <a:chExt cx="3849520" cy="1224136"/>
          </a:xfrm>
        </p:grpSpPr>
        <p:sp>
          <p:nvSpPr>
            <p:cNvPr id="48" name="正方形/長方形 47"/>
            <p:cNvSpPr/>
            <p:nvPr/>
          </p:nvSpPr>
          <p:spPr>
            <a:xfrm>
              <a:off x="4754928" y="2264619"/>
              <a:ext cx="3849520" cy="1224136"/>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7920736" y="3119423"/>
              <a:ext cx="648072" cy="369332"/>
            </a:xfrm>
            <a:prstGeom prst="rect">
              <a:avLst/>
            </a:prstGeom>
            <a:noFill/>
          </p:spPr>
          <p:txBody>
            <a:bodyPr wrap="square" rtlCol="0">
              <a:spAutoFit/>
            </a:bodyPr>
            <a:lstStyle/>
            <a:p>
              <a:r>
                <a:rPr lang="ja-JP" altLang="en-US" dirty="0"/>
                <a:t>海水</a:t>
              </a:r>
              <a:endParaRPr kumimoji="1" lang="ja-JP" altLang="en-US" dirty="0"/>
            </a:p>
          </p:txBody>
        </p:sp>
      </p:grpSp>
      <p:sp>
        <p:nvSpPr>
          <p:cNvPr id="36" name="テキスト ボックス 35"/>
          <p:cNvSpPr txBox="1"/>
          <p:nvPr/>
        </p:nvSpPr>
        <p:spPr>
          <a:xfrm>
            <a:off x="4779428" y="1925501"/>
            <a:ext cx="1035861" cy="369332"/>
          </a:xfrm>
          <a:prstGeom prst="rect">
            <a:avLst/>
          </a:prstGeom>
          <a:noFill/>
        </p:spPr>
        <p:txBody>
          <a:bodyPr wrap="none" rtlCol="0">
            <a:spAutoFit/>
          </a:bodyPr>
          <a:lstStyle/>
          <a:p>
            <a:r>
              <a:rPr lang="ja-JP" altLang="en-US" dirty="0"/>
              <a:t>鉄錆あり</a:t>
            </a:r>
          </a:p>
        </p:txBody>
      </p:sp>
      <p:sp>
        <p:nvSpPr>
          <p:cNvPr id="2" name="タイトル 1"/>
          <p:cNvSpPr>
            <a:spLocks noGrp="1"/>
          </p:cNvSpPr>
          <p:nvPr>
            <p:ph type="title"/>
          </p:nvPr>
        </p:nvSpPr>
        <p:spPr>
          <a:xfrm>
            <a:off x="0" y="116632"/>
            <a:ext cx="9144000" cy="562074"/>
          </a:xfrm>
        </p:spPr>
        <p:txBody>
          <a:bodyPr>
            <a:noAutofit/>
          </a:bodyPr>
          <a:lstStyle/>
          <a:p>
            <a:r>
              <a:rPr lang="ja-JP" altLang="en-US" sz="3600" dirty="0"/>
              <a:t>鉄錆堆積下における局部腐食進展メカニズム</a:t>
            </a:r>
            <a:endParaRPr kumimoji="1" lang="ja-JP" altLang="en-US" sz="3600" dirty="0"/>
          </a:p>
        </p:txBody>
      </p:sp>
      <p:sp>
        <p:nvSpPr>
          <p:cNvPr id="63" name="正方形/長方形 62"/>
          <p:cNvSpPr/>
          <p:nvPr/>
        </p:nvSpPr>
        <p:spPr>
          <a:xfrm>
            <a:off x="4756339" y="980728"/>
            <a:ext cx="3992125" cy="369332"/>
          </a:xfrm>
          <a:prstGeom prst="rect">
            <a:avLst/>
          </a:prstGeom>
        </p:spPr>
        <p:txBody>
          <a:bodyPr wrap="square">
            <a:spAutoFit/>
          </a:bodyPr>
          <a:lstStyle/>
          <a:p>
            <a:r>
              <a:rPr lang="en-US" altLang="ja-JP" u="sng" dirty="0"/>
              <a:t>4</a:t>
            </a:r>
            <a:r>
              <a:rPr lang="ja-JP" altLang="en-US" u="sng" dirty="0"/>
              <a:t>‘</a:t>
            </a:r>
            <a:r>
              <a:rPr lang="en-US" altLang="ja-JP" u="sng" dirty="0"/>
              <a:t>.</a:t>
            </a:r>
            <a:r>
              <a:rPr lang="ja-JP" altLang="en-US" u="sng" dirty="0"/>
              <a:t>不動態被膜の破壊による孔食</a:t>
            </a:r>
          </a:p>
        </p:txBody>
      </p:sp>
      <p:sp>
        <p:nvSpPr>
          <p:cNvPr id="64" name="テキスト ボックス 63"/>
          <p:cNvSpPr txBox="1"/>
          <p:nvPr/>
        </p:nvSpPr>
        <p:spPr>
          <a:xfrm>
            <a:off x="392020" y="980728"/>
            <a:ext cx="3903192" cy="369332"/>
          </a:xfrm>
          <a:prstGeom prst="rect">
            <a:avLst/>
          </a:prstGeom>
          <a:noFill/>
        </p:spPr>
        <p:txBody>
          <a:bodyPr wrap="square" rtlCol="0">
            <a:spAutoFit/>
          </a:bodyPr>
          <a:lstStyle/>
          <a:p>
            <a:r>
              <a:rPr lang="en-US" altLang="ja-JP" u="sng" dirty="0"/>
              <a:t>4.</a:t>
            </a:r>
            <a:r>
              <a:rPr lang="ja-JP" altLang="en-US" u="sng" dirty="0"/>
              <a:t>安定な不動態被膜形成</a:t>
            </a:r>
          </a:p>
        </p:txBody>
      </p:sp>
      <p:sp>
        <p:nvSpPr>
          <p:cNvPr id="32" name="円/楕円 31"/>
          <p:cNvSpPr/>
          <p:nvPr/>
        </p:nvSpPr>
        <p:spPr>
          <a:xfrm>
            <a:off x="4969519" y="4447223"/>
            <a:ext cx="1530931" cy="1530931"/>
          </a:xfrm>
          <a:prstGeom prst="ellipse">
            <a:avLst/>
          </a:prstGeom>
          <a:gradFill flip="none" rotWithShape="1">
            <a:gsLst>
              <a:gs pos="31000">
                <a:srgbClr val="104AEE">
                  <a:alpha val="50000"/>
                </a:srgbClr>
              </a:gs>
              <a:gs pos="78000">
                <a:srgbClr val="104AEE">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4754929" y="5197066"/>
            <a:ext cx="3849519" cy="1196515"/>
            <a:chOff x="4754929" y="5197066"/>
            <a:chExt cx="3849519" cy="1196515"/>
          </a:xfrm>
        </p:grpSpPr>
        <p:grpSp>
          <p:nvGrpSpPr>
            <p:cNvPr id="5" name="グループ化 4"/>
            <p:cNvGrpSpPr/>
            <p:nvPr/>
          </p:nvGrpSpPr>
          <p:grpSpPr>
            <a:xfrm>
              <a:off x="4756339" y="5197066"/>
              <a:ext cx="3848109" cy="1196515"/>
              <a:chOff x="4756339" y="5197066"/>
              <a:chExt cx="3848109" cy="1196515"/>
            </a:xfrm>
          </p:grpSpPr>
          <p:sp>
            <p:nvSpPr>
              <p:cNvPr id="44" name="正方形/長方形 43"/>
              <p:cNvSpPr/>
              <p:nvPr/>
            </p:nvSpPr>
            <p:spPr>
              <a:xfrm>
                <a:off x="4756339" y="5197066"/>
                <a:ext cx="3848109" cy="1196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7303577" y="6024249"/>
                <a:ext cx="1286091" cy="369332"/>
              </a:xfrm>
              <a:prstGeom prst="rect">
                <a:avLst/>
              </a:prstGeom>
              <a:noFill/>
            </p:spPr>
            <p:txBody>
              <a:bodyPr wrap="square" rtlCol="0">
                <a:spAutoFit/>
              </a:bodyPr>
              <a:lstStyle/>
              <a:p>
                <a:r>
                  <a:rPr lang="ja-JP" altLang="en-US" dirty="0"/>
                  <a:t>ステンレス</a:t>
                </a:r>
                <a:endParaRPr kumimoji="1" lang="ja-JP" altLang="en-US" dirty="0"/>
              </a:p>
            </p:txBody>
          </p:sp>
        </p:grpSp>
        <p:cxnSp>
          <p:nvCxnSpPr>
            <p:cNvPr id="43" name="直線コネクタ 42"/>
            <p:cNvCxnSpPr/>
            <p:nvPr/>
          </p:nvCxnSpPr>
          <p:spPr>
            <a:xfrm flipV="1">
              <a:off x="4754929" y="5218165"/>
              <a:ext cx="58602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162276" y="5218168"/>
              <a:ext cx="24273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4961537" y="5181300"/>
            <a:ext cx="1629113" cy="1191180"/>
            <a:chOff x="-2196753" y="4827736"/>
            <a:chExt cx="1629113" cy="1191180"/>
          </a:xfrm>
        </p:grpSpPr>
        <p:sp>
          <p:nvSpPr>
            <p:cNvPr id="38" name="フリーフォーム 37"/>
            <p:cNvSpPr/>
            <p:nvPr/>
          </p:nvSpPr>
          <p:spPr>
            <a:xfrm rot="5400000">
              <a:off x="-1977786" y="4608769"/>
              <a:ext cx="1191180" cy="1629113"/>
            </a:xfrm>
            <a:custGeom>
              <a:avLst/>
              <a:gdLst>
                <a:gd name="connsiteX0" fmla="*/ 41097 w 1192347"/>
                <a:gd name="connsiteY0" fmla="*/ 366009 h 1584969"/>
                <a:gd name="connsiteX1" fmla="*/ 626724 w 1192347"/>
                <a:gd name="connsiteY1" fmla="*/ 16687 h 1584969"/>
                <a:gd name="connsiteX2" fmla="*/ 1191802 w 1192347"/>
                <a:gd name="connsiteY2" fmla="*/ 838620 h 1584969"/>
                <a:gd name="connsiteX3" fmla="*/ 523982 w 1192347"/>
                <a:gd name="connsiteY3" fmla="*/ 1578359 h 1584969"/>
                <a:gd name="connsiteX4" fmla="*/ 0 w 1192347"/>
                <a:gd name="connsiteY4" fmla="*/ 1208489 h 1584969"/>
                <a:gd name="connsiteX0" fmla="*/ 41097 w 1191853"/>
                <a:gd name="connsiteY0" fmla="*/ 366009 h 1554654"/>
                <a:gd name="connsiteX1" fmla="*/ 626724 w 1191853"/>
                <a:gd name="connsiteY1" fmla="*/ 16687 h 1554654"/>
                <a:gd name="connsiteX2" fmla="*/ 1191802 w 1191853"/>
                <a:gd name="connsiteY2" fmla="*/ 838620 h 1554654"/>
                <a:gd name="connsiteX3" fmla="*/ 595901 w 1191853"/>
                <a:gd name="connsiteY3" fmla="*/ 1547537 h 1554654"/>
                <a:gd name="connsiteX4" fmla="*/ 0 w 1191853"/>
                <a:gd name="connsiteY4" fmla="*/ 1208489 h 1554654"/>
                <a:gd name="connsiteX0" fmla="*/ 41097 w 1191853"/>
                <a:gd name="connsiteY0" fmla="*/ 366009 h 1547789"/>
                <a:gd name="connsiteX1" fmla="*/ 626724 w 1191853"/>
                <a:gd name="connsiteY1" fmla="*/ 16687 h 1547789"/>
                <a:gd name="connsiteX2" fmla="*/ 1191802 w 1191853"/>
                <a:gd name="connsiteY2" fmla="*/ 838620 h 1547789"/>
                <a:gd name="connsiteX3" fmla="*/ 595901 w 1191853"/>
                <a:gd name="connsiteY3" fmla="*/ 1547537 h 1547789"/>
                <a:gd name="connsiteX4" fmla="*/ 0 w 1191853"/>
                <a:gd name="connsiteY4" fmla="*/ 1208489 h 1547789"/>
                <a:gd name="connsiteX0" fmla="*/ 41097 w 1191853"/>
                <a:gd name="connsiteY0" fmla="*/ 366009 h 1547537"/>
                <a:gd name="connsiteX1" fmla="*/ 626724 w 1191853"/>
                <a:gd name="connsiteY1" fmla="*/ 16687 h 1547537"/>
                <a:gd name="connsiteX2" fmla="*/ 1191802 w 1191853"/>
                <a:gd name="connsiteY2" fmla="*/ 838620 h 1547537"/>
                <a:gd name="connsiteX3" fmla="*/ 595901 w 1191853"/>
                <a:gd name="connsiteY3" fmla="*/ 1547537 h 1547537"/>
                <a:gd name="connsiteX4" fmla="*/ 0 w 1191853"/>
                <a:gd name="connsiteY4" fmla="*/ 1208489 h 1547537"/>
                <a:gd name="connsiteX0" fmla="*/ 0 w 1202128"/>
                <a:gd name="connsiteY0" fmla="*/ 431471 h 1541080"/>
                <a:gd name="connsiteX1" fmla="*/ 636998 w 1202128"/>
                <a:gd name="connsiteY1" fmla="*/ 10230 h 1541080"/>
                <a:gd name="connsiteX2" fmla="*/ 1202076 w 1202128"/>
                <a:gd name="connsiteY2" fmla="*/ 832163 h 1541080"/>
                <a:gd name="connsiteX3" fmla="*/ 606175 w 1202128"/>
                <a:gd name="connsiteY3" fmla="*/ 1541080 h 1541080"/>
                <a:gd name="connsiteX4" fmla="*/ 10274 w 1202128"/>
                <a:gd name="connsiteY4" fmla="*/ 1202032 h 1541080"/>
                <a:gd name="connsiteX0" fmla="*/ 0 w 1202128"/>
                <a:gd name="connsiteY0" fmla="*/ 431471 h 1541080"/>
                <a:gd name="connsiteX1" fmla="*/ 636998 w 1202128"/>
                <a:gd name="connsiteY1" fmla="*/ 10230 h 1541080"/>
                <a:gd name="connsiteX2" fmla="*/ 1202076 w 1202128"/>
                <a:gd name="connsiteY2" fmla="*/ 832163 h 1541080"/>
                <a:gd name="connsiteX3" fmla="*/ 606175 w 1202128"/>
                <a:gd name="connsiteY3" fmla="*/ 1541080 h 1541080"/>
                <a:gd name="connsiteX4" fmla="*/ 10274 w 1202128"/>
                <a:gd name="connsiteY4" fmla="*/ 1202032 h 1541080"/>
                <a:gd name="connsiteX0" fmla="*/ 0 w 1212402"/>
                <a:gd name="connsiteY0" fmla="*/ 429393 h 1550319"/>
                <a:gd name="connsiteX1" fmla="*/ 636998 w 1212402"/>
                <a:gd name="connsiteY1" fmla="*/ 8152 h 1550319"/>
                <a:gd name="connsiteX2" fmla="*/ 1212351 w 1212402"/>
                <a:gd name="connsiteY2" fmla="*/ 778714 h 1550319"/>
                <a:gd name="connsiteX3" fmla="*/ 606175 w 1212402"/>
                <a:gd name="connsiteY3" fmla="*/ 1539002 h 1550319"/>
                <a:gd name="connsiteX4" fmla="*/ 10274 w 1212402"/>
                <a:gd name="connsiteY4" fmla="*/ 1199954 h 1550319"/>
                <a:gd name="connsiteX0" fmla="*/ 0 w 1212398"/>
                <a:gd name="connsiteY0" fmla="*/ 429393 h 1550319"/>
                <a:gd name="connsiteX1" fmla="*/ 636998 w 1212398"/>
                <a:gd name="connsiteY1" fmla="*/ 8152 h 1550319"/>
                <a:gd name="connsiteX2" fmla="*/ 1212351 w 1212398"/>
                <a:gd name="connsiteY2" fmla="*/ 778714 h 1550319"/>
                <a:gd name="connsiteX3" fmla="*/ 606175 w 1212398"/>
                <a:gd name="connsiteY3" fmla="*/ 1539002 h 1550319"/>
                <a:gd name="connsiteX4" fmla="*/ 10274 w 1212398"/>
                <a:gd name="connsiteY4" fmla="*/ 1199954 h 155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398" h="1550319">
                  <a:moveTo>
                    <a:pt x="0" y="429393"/>
                  </a:moveTo>
                  <a:cubicBezTo>
                    <a:pt x="196921" y="215348"/>
                    <a:pt x="434939" y="-50068"/>
                    <a:pt x="636998" y="8152"/>
                  </a:cubicBezTo>
                  <a:cubicBezTo>
                    <a:pt x="839057" y="66372"/>
                    <a:pt x="1207214" y="503023"/>
                    <a:pt x="1212351" y="778714"/>
                  </a:cubicBezTo>
                  <a:cubicBezTo>
                    <a:pt x="1217488" y="1054405"/>
                    <a:pt x="806521" y="1468795"/>
                    <a:pt x="606175" y="1539002"/>
                  </a:cubicBezTo>
                  <a:cubicBezTo>
                    <a:pt x="405829" y="1609209"/>
                    <a:pt x="155825" y="1335230"/>
                    <a:pt x="10274" y="1199954"/>
                  </a:cubicBezTo>
                </a:path>
              </a:pathLst>
            </a:custGeom>
            <a:gradFill flip="none" rotWithShape="1">
              <a:gsLst>
                <a:gs pos="0">
                  <a:srgbClr val="104AEE"/>
                </a:gs>
                <a:gs pos="100000">
                  <a:srgbClr val="104AEE">
                    <a:alpha val="38000"/>
                  </a:srgbClr>
                </a:gs>
                <a:gs pos="100000">
                  <a:srgbClr val="DCE6FA"/>
                </a:gs>
              </a:gsLst>
              <a:lin ang="10800000" scaled="1"/>
              <a:tileRect/>
            </a:gradFill>
            <a:ln w="4445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rtl="0" fontAlgn="base">
                <a:spcBef>
                  <a:spcPct val="0"/>
                </a:spcBef>
                <a:spcAft>
                  <a:spcPct val="0"/>
                </a:spcAft>
                <a:defRPr kumimoji="1" sz="1200" b="1" kern="1200">
                  <a:solidFill>
                    <a:schemeClr val="lt1"/>
                  </a:solidFill>
                  <a:latin typeface="+mn-lt"/>
                  <a:ea typeface="+mn-ea"/>
                  <a:cs typeface="+mn-cs"/>
                </a:defRPr>
              </a:lvl1pPr>
              <a:lvl2pPr marL="457200" algn="ctr" rtl="0" fontAlgn="base">
                <a:spcBef>
                  <a:spcPct val="0"/>
                </a:spcBef>
                <a:spcAft>
                  <a:spcPct val="0"/>
                </a:spcAft>
                <a:defRPr kumimoji="1" sz="1200" b="1" kern="1200">
                  <a:solidFill>
                    <a:schemeClr val="lt1"/>
                  </a:solidFill>
                  <a:latin typeface="+mn-lt"/>
                  <a:ea typeface="+mn-ea"/>
                  <a:cs typeface="+mn-cs"/>
                </a:defRPr>
              </a:lvl2pPr>
              <a:lvl3pPr marL="914400" algn="ctr" rtl="0" fontAlgn="base">
                <a:spcBef>
                  <a:spcPct val="0"/>
                </a:spcBef>
                <a:spcAft>
                  <a:spcPct val="0"/>
                </a:spcAft>
                <a:defRPr kumimoji="1" sz="1200" b="1" kern="1200">
                  <a:solidFill>
                    <a:schemeClr val="lt1"/>
                  </a:solidFill>
                  <a:latin typeface="+mn-lt"/>
                  <a:ea typeface="+mn-ea"/>
                  <a:cs typeface="+mn-cs"/>
                </a:defRPr>
              </a:lvl3pPr>
              <a:lvl4pPr marL="1371600" algn="ctr" rtl="0" fontAlgn="base">
                <a:spcBef>
                  <a:spcPct val="0"/>
                </a:spcBef>
                <a:spcAft>
                  <a:spcPct val="0"/>
                </a:spcAft>
                <a:defRPr kumimoji="1" sz="1200" b="1" kern="1200">
                  <a:solidFill>
                    <a:schemeClr val="lt1"/>
                  </a:solidFill>
                  <a:latin typeface="+mn-lt"/>
                  <a:ea typeface="+mn-ea"/>
                  <a:cs typeface="+mn-cs"/>
                </a:defRPr>
              </a:lvl4pPr>
              <a:lvl5pPr marL="1828800" algn="ctr" rtl="0" fontAlgn="base">
                <a:spcBef>
                  <a:spcPct val="0"/>
                </a:spcBef>
                <a:spcAft>
                  <a:spcPct val="0"/>
                </a:spcAft>
                <a:defRPr kumimoji="1" sz="1200" b="1" kern="1200">
                  <a:solidFill>
                    <a:schemeClr val="lt1"/>
                  </a:solidFill>
                  <a:latin typeface="+mn-lt"/>
                  <a:ea typeface="+mn-ea"/>
                  <a:cs typeface="+mn-cs"/>
                </a:defRPr>
              </a:lvl5pPr>
              <a:lvl6pPr marL="2286000" algn="l" defTabSz="914400" rtl="0" eaLnBrk="1" latinLnBrk="0" hangingPunct="1">
                <a:defRPr kumimoji="1" sz="1200" b="1" kern="1200">
                  <a:solidFill>
                    <a:schemeClr val="lt1"/>
                  </a:solidFill>
                  <a:latin typeface="+mn-lt"/>
                  <a:ea typeface="+mn-ea"/>
                  <a:cs typeface="+mn-cs"/>
                </a:defRPr>
              </a:lvl6pPr>
              <a:lvl7pPr marL="2743200" algn="l" defTabSz="914400" rtl="0" eaLnBrk="1" latinLnBrk="0" hangingPunct="1">
                <a:defRPr kumimoji="1" sz="1200" b="1" kern="1200">
                  <a:solidFill>
                    <a:schemeClr val="lt1"/>
                  </a:solidFill>
                  <a:latin typeface="+mn-lt"/>
                  <a:ea typeface="+mn-ea"/>
                  <a:cs typeface="+mn-cs"/>
                </a:defRPr>
              </a:lvl7pPr>
              <a:lvl8pPr marL="3200400" algn="l" defTabSz="914400" rtl="0" eaLnBrk="1" latinLnBrk="0" hangingPunct="1">
                <a:defRPr kumimoji="1" sz="1200" b="1" kern="1200">
                  <a:solidFill>
                    <a:schemeClr val="lt1"/>
                  </a:solidFill>
                  <a:latin typeface="+mn-lt"/>
                  <a:ea typeface="+mn-ea"/>
                  <a:cs typeface="+mn-cs"/>
                </a:defRPr>
              </a:lvl8pPr>
              <a:lvl9pPr marL="3657600" algn="l" defTabSz="914400" rtl="0" eaLnBrk="1" latinLnBrk="0" hangingPunct="1">
                <a:defRPr kumimoji="1" sz="1200" b="1" kern="1200">
                  <a:solidFill>
                    <a:schemeClr val="lt1"/>
                  </a:solidFill>
                  <a:latin typeface="+mn-lt"/>
                  <a:ea typeface="+mn-ea"/>
                  <a:cs typeface="+mn-cs"/>
                </a:defRPr>
              </a:lvl9pPr>
            </a:lstStyle>
            <a:p>
              <a:pPr algn="ctr"/>
              <a:endParaRPr kumimoji="1" lang="ja-JP" altLang="en-US"/>
            </a:p>
          </p:txBody>
        </p:sp>
        <mc:AlternateContent xmlns:mc="http://schemas.openxmlformats.org/markup-compatibility/2006" xmlns:a14="http://schemas.microsoft.com/office/drawing/2010/main">
          <mc:Choice Requires="a14">
            <p:sp>
              <p:nvSpPr>
                <p:cNvPr id="41" name="テキスト ボックス 40"/>
                <p:cNvSpPr txBox="1"/>
                <p:nvPr/>
              </p:nvSpPr>
              <p:spPr>
                <a:xfrm>
                  <a:off x="-1685602" y="5197066"/>
                  <a:ext cx="606812" cy="3293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nor/>
                              </m:rPr>
                              <a:rPr kumimoji="1" lang="en-US" altLang="ja-JP" b="0" i="0" smtClean="0">
                                <a:latin typeface="Cambria Math"/>
                              </a:rPr>
                              <m:t>H</m:t>
                            </m:r>
                          </m:e>
                          <m:sup>
                            <m:r>
                              <a:rPr kumimoji="1" lang="en-US" altLang="ja-JP" b="0" i="1" smtClean="0">
                                <a:latin typeface="Cambria Math"/>
                              </a:rPr>
                              <m:t>+</m:t>
                            </m:r>
                          </m:sup>
                        </m:sSup>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685602" y="5197066"/>
                  <a:ext cx="606812" cy="329373"/>
                </a:xfrm>
                <a:prstGeom prst="rect">
                  <a:avLst/>
                </a:prstGeom>
                <a:blipFill rotWithShape="0">
                  <a:blip r:embed="rId3"/>
                  <a:stretch>
                    <a:fillRect b="-5556"/>
                  </a:stretch>
                </a:blipFill>
              </p:spPr>
              <p:txBody>
                <a:bodyPr/>
                <a:lstStyle/>
                <a:p>
                  <a:r>
                    <a:rPr lang="ja-JP" altLang="en-US">
                      <a:noFill/>
                    </a:rPr>
                    <a:t> </a:t>
                  </a:r>
                </a:p>
              </p:txBody>
            </p:sp>
          </mc:Fallback>
        </mc:AlternateContent>
      </p:grpSp>
      <p:sp>
        <p:nvSpPr>
          <p:cNvPr id="33" name="テキスト ボックス 32"/>
          <p:cNvSpPr txBox="1"/>
          <p:nvPr/>
        </p:nvSpPr>
        <p:spPr>
          <a:xfrm>
            <a:off x="2636559" y="5256031"/>
            <a:ext cx="1680716" cy="369332"/>
          </a:xfrm>
          <a:prstGeom prst="rect">
            <a:avLst/>
          </a:prstGeom>
          <a:noFill/>
        </p:spPr>
        <p:txBody>
          <a:bodyPr wrap="square" rtlCol="0">
            <a:spAutoFit/>
          </a:bodyPr>
          <a:lstStyle/>
          <a:p>
            <a:r>
              <a:rPr kumimoji="1" lang="ja-JP" altLang="en-US" dirty="0"/>
              <a:t>不動態被膜</a:t>
            </a:r>
          </a:p>
        </p:txBody>
      </p:sp>
      <p:sp>
        <p:nvSpPr>
          <p:cNvPr id="34" name="テキスト ボックス 33"/>
          <p:cNvSpPr txBox="1"/>
          <p:nvPr/>
        </p:nvSpPr>
        <p:spPr>
          <a:xfrm>
            <a:off x="6923732" y="5256031"/>
            <a:ext cx="1680716" cy="369332"/>
          </a:xfrm>
          <a:prstGeom prst="rect">
            <a:avLst/>
          </a:prstGeom>
          <a:noFill/>
        </p:spPr>
        <p:txBody>
          <a:bodyPr wrap="square" rtlCol="0">
            <a:spAutoFit/>
          </a:bodyPr>
          <a:lstStyle/>
          <a:p>
            <a:r>
              <a:rPr kumimoji="1" lang="ja-JP" altLang="en-US" dirty="0"/>
              <a:t>不動態被膜</a:t>
            </a:r>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8</a:t>
            </a:fld>
            <a:endParaRPr lang="ja-JP" altLang="en-US" dirty="0"/>
          </a:p>
        </p:txBody>
      </p:sp>
    </p:spTree>
    <p:extLst>
      <p:ext uri="{BB962C8B-B14F-4D97-AF65-F5344CB8AC3E}">
        <p14:creationId xmlns:p14="http://schemas.microsoft.com/office/powerpoint/2010/main" val="208206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756339" y="3488755"/>
            <a:ext cx="3841433" cy="1729409"/>
            <a:chOff x="4756339" y="3488755"/>
            <a:chExt cx="3841433" cy="1729409"/>
          </a:xfrm>
        </p:grpSpPr>
        <p:sp>
          <p:nvSpPr>
            <p:cNvPr id="45" name="正方形/長方形 44"/>
            <p:cNvSpPr/>
            <p:nvPr/>
          </p:nvSpPr>
          <p:spPr>
            <a:xfrm>
              <a:off x="4756339" y="3488755"/>
              <a:ext cx="3841433" cy="1709302"/>
            </a:xfrm>
            <a:prstGeom prst="rect">
              <a:avLst/>
            </a:prstGeom>
            <a:solidFill>
              <a:srgbClr val="F796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7899876" y="4848832"/>
              <a:ext cx="689792" cy="369332"/>
            </a:xfrm>
            <a:prstGeom prst="rect">
              <a:avLst/>
            </a:prstGeom>
            <a:noFill/>
          </p:spPr>
          <p:txBody>
            <a:bodyPr wrap="square" rtlCol="0">
              <a:spAutoFit/>
            </a:bodyPr>
            <a:lstStyle/>
            <a:p>
              <a:r>
                <a:rPr kumimoji="1" lang="ja-JP" altLang="en-US" dirty="0"/>
                <a:t>鉄錆</a:t>
              </a:r>
            </a:p>
          </p:txBody>
        </p:sp>
      </p:grpSp>
      <p:grpSp>
        <p:nvGrpSpPr>
          <p:cNvPr id="50" name="グループ化 49"/>
          <p:cNvGrpSpPr/>
          <p:nvPr/>
        </p:nvGrpSpPr>
        <p:grpSpPr>
          <a:xfrm>
            <a:off x="467544" y="1927462"/>
            <a:ext cx="3870688" cy="4466120"/>
            <a:chOff x="4918252" y="1927462"/>
            <a:chExt cx="3870688" cy="4466120"/>
          </a:xfrm>
        </p:grpSpPr>
        <p:grpSp>
          <p:nvGrpSpPr>
            <p:cNvPr id="51" name="グループ化 50"/>
            <p:cNvGrpSpPr/>
            <p:nvPr/>
          </p:nvGrpSpPr>
          <p:grpSpPr>
            <a:xfrm>
              <a:off x="4932040" y="2264619"/>
              <a:ext cx="3856900" cy="4128963"/>
              <a:chOff x="4932040" y="2264619"/>
              <a:chExt cx="3856900" cy="4128963"/>
            </a:xfrm>
          </p:grpSpPr>
          <p:grpSp>
            <p:nvGrpSpPr>
              <p:cNvPr id="53" name="グループ化 52"/>
              <p:cNvGrpSpPr/>
              <p:nvPr/>
            </p:nvGrpSpPr>
            <p:grpSpPr>
              <a:xfrm>
                <a:off x="4932040" y="2264619"/>
                <a:ext cx="3849520" cy="4128963"/>
                <a:chOff x="392019" y="2420887"/>
                <a:chExt cx="3849520" cy="4128963"/>
              </a:xfrm>
            </p:grpSpPr>
            <p:sp>
              <p:nvSpPr>
                <p:cNvPr id="55" name="正方形/長方形 54"/>
                <p:cNvSpPr/>
                <p:nvPr/>
              </p:nvSpPr>
              <p:spPr>
                <a:xfrm>
                  <a:off x="393430" y="5353335"/>
                  <a:ext cx="3848109" cy="1196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2940668" y="6180518"/>
                  <a:ext cx="1286091" cy="369332"/>
                </a:xfrm>
                <a:prstGeom prst="rect">
                  <a:avLst/>
                </a:prstGeom>
                <a:noFill/>
              </p:spPr>
              <p:txBody>
                <a:bodyPr wrap="square" rtlCol="0">
                  <a:spAutoFit/>
                </a:bodyPr>
                <a:lstStyle/>
                <a:p>
                  <a:r>
                    <a:rPr lang="ja-JP" altLang="en-US" dirty="0"/>
                    <a:t>ステンレス</a:t>
                  </a:r>
                  <a:endParaRPr kumimoji="1" lang="ja-JP" altLang="en-US" dirty="0"/>
                </a:p>
              </p:txBody>
            </p:sp>
            <p:sp>
              <p:nvSpPr>
                <p:cNvPr id="61" name="正方形/長方形 60"/>
                <p:cNvSpPr/>
                <p:nvPr/>
              </p:nvSpPr>
              <p:spPr>
                <a:xfrm>
                  <a:off x="392019" y="2420887"/>
                  <a:ext cx="3849520" cy="295354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3557827" y="4984003"/>
                  <a:ext cx="648072" cy="369332"/>
                </a:xfrm>
                <a:prstGeom prst="rect">
                  <a:avLst/>
                </a:prstGeom>
                <a:noFill/>
              </p:spPr>
              <p:txBody>
                <a:bodyPr wrap="square" rtlCol="0">
                  <a:spAutoFit/>
                </a:bodyPr>
                <a:lstStyle/>
                <a:p>
                  <a:r>
                    <a:rPr lang="ja-JP" altLang="en-US" dirty="0"/>
                    <a:t>海水</a:t>
                  </a:r>
                  <a:endParaRPr kumimoji="1" lang="ja-JP" altLang="en-US" dirty="0"/>
                </a:p>
              </p:txBody>
            </p:sp>
          </p:grpSp>
          <p:cxnSp>
            <p:nvCxnSpPr>
              <p:cNvPr id="54" name="直線コネクタ 53"/>
              <p:cNvCxnSpPr/>
              <p:nvPr/>
            </p:nvCxnSpPr>
            <p:spPr>
              <a:xfrm flipV="1">
                <a:off x="4939421" y="5212689"/>
                <a:ext cx="38495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テキスト ボックス 51"/>
            <p:cNvSpPr txBox="1"/>
            <p:nvPr/>
          </p:nvSpPr>
          <p:spPr>
            <a:xfrm>
              <a:off x="4918252" y="1927462"/>
              <a:ext cx="1031051" cy="369332"/>
            </a:xfrm>
            <a:prstGeom prst="rect">
              <a:avLst/>
            </a:prstGeom>
            <a:noFill/>
          </p:spPr>
          <p:txBody>
            <a:bodyPr wrap="none" rtlCol="0">
              <a:spAutoFit/>
            </a:bodyPr>
            <a:lstStyle/>
            <a:p>
              <a:r>
                <a:rPr lang="ja-JP" altLang="en-US" dirty="0"/>
                <a:t>鉄錆なし</a:t>
              </a:r>
            </a:p>
          </p:txBody>
        </p:sp>
      </p:grpSp>
      <p:grpSp>
        <p:nvGrpSpPr>
          <p:cNvPr id="3" name="グループ化 2"/>
          <p:cNvGrpSpPr/>
          <p:nvPr/>
        </p:nvGrpSpPr>
        <p:grpSpPr>
          <a:xfrm>
            <a:off x="4754928" y="2264619"/>
            <a:ext cx="3849520" cy="1224136"/>
            <a:chOff x="4754928" y="2264619"/>
            <a:chExt cx="3849520" cy="1224136"/>
          </a:xfrm>
        </p:grpSpPr>
        <p:sp>
          <p:nvSpPr>
            <p:cNvPr id="48" name="正方形/長方形 47"/>
            <p:cNvSpPr/>
            <p:nvPr/>
          </p:nvSpPr>
          <p:spPr>
            <a:xfrm>
              <a:off x="4754928" y="2264619"/>
              <a:ext cx="3849520" cy="1224136"/>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7920736" y="3119423"/>
              <a:ext cx="648072" cy="369332"/>
            </a:xfrm>
            <a:prstGeom prst="rect">
              <a:avLst/>
            </a:prstGeom>
            <a:noFill/>
          </p:spPr>
          <p:txBody>
            <a:bodyPr wrap="square" rtlCol="0">
              <a:spAutoFit/>
            </a:bodyPr>
            <a:lstStyle/>
            <a:p>
              <a:r>
                <a:rPr lang="ja-JP" altLang="en-US" dirty="0"/>
                <a:t>海水</a:t>
              </a:r>
              <a:endParaRPr kumimoji="1" lang="ja-JP" altLang="en-US" dirty="0"/>
            </a:p>
          </p:txBody>
        </p:sp>
      </p:grpSp>
      <p:sp>
        <p:nvSpPr>
          <p:cNvPr id="36" name="テキスト ボックス 35"/>
          <p:cNvSpPr txBox="1"/>
          <p:nvPr/>
        </p:nvSpPr>
        <p:spPr>
          <a:xfrm>
            <a:off x="4779428" y="1925501"/>
            <a:ext cx="1035861" cy="369332"/>
          </a:xfrm>
          <a:prstGeom prst="rect">
            <a:avLst/>
          </a:prstGeom>
          <a:noFill/>
        </p:spPr>
        <p:txBody>
          <a:bodyPr wrap="none" rtlCol="0">
            <a:spAutoFit/>
          </a:bodyPr>
          <a:lstStyle/>
          <a:p>
            <a:r>
              <a:rPr lang="ja-JP" altLang="en-US" dirty="0"/>
              <a:t>鉄錆あり</a:t>
            </a:r>
          </a:p>
        </p:txBody>
      </p:sp>
      <p:sp>
        <p:nvSpPr>
          <p:cNvPr id="2" name="タイトル 1"/>
          <p:cNvSpPr>
            <a:spLocks noGrp="1"/>
          </p:cNvSpPr>
          <p:nvPr>
            <p:ph type="title"/>
          </p:nvPr>
        </p:nvSpPr>
        <p:spPr>
          <a:xfrm>
            <a:off x="0" y="116632"/>
            <a:ext cx="9144000" cy="562074"/>
          </a:xfrm>
        </p:spPr>
        <p:txBody>
          <a:bodyPr>
            <a:noAutofit/>
          </a:bodyPr>
          <a:lstStyle/>
          <a:p>
            <a:r>
              <a:rPr lang="ja-JP" altLang="en-US" sz="3600" dirty="0"/>
              <a:t>鉄錆堆積下における局部腐食進展メカニズム</a:t>
            </a:r>
            <a:endParaRPr kumimoji="1" lang="ja-JP" altLang="en-US" sz="3600" dirty="0"/>
          </a:p>
        </p:txBody>
      </p:sp>
      <p:sp>
        <p:nvSpPr>
          <p:cNvPr id="63" name="正方形/長方形 62"/>
          <p:cNvSpPr/>
          <p:nvPr/>
        </p:nvSpPr>
        <p:spPr>
          <a:xfrm>
            <a:off x="4756339" y="980728"/>
            <a:ext cx="3992125" cy="369332"/>
          </a:xfrm>
          <a:prstGeom prst="rect">
            <a:avLst/>
          </a:prstGeom>
        </p:spPr>
        <p:txBody>
          <a:bodyPr wrap="square">
            <a:spAutoFit/>
          </a:bodyPr>
          <a:lstStyle/>
          <a:p>
            <a:r>
              <a:rPr lang="en-US" altLang="ja-JP" u="sng" dirty="0"/>
              <a:t>4</a:t>
            </a:r>
            <a:r>
              <a:rPr lang="ja-JP" altLang="en-US" u="sng" dirty="0"/>
              <a:t>‘</a:t>
            </a:r>
            <a:r>
              <a:rPr lang="en-US" altLang="ja-JP" u="sng" dirty="0"/>
              <a:t>.</a:t>
            </a:r>
            <a:r>
              <a:rPr lang="ja-JP" altLang="en-US" u="sng" dirty="0"/>
              <a:t>不動態被膜の破壊による孔食</a:t>
            </a:r>
          </a:p>
        </p:txBody>
      </p:sp>
      <p:sp>
        <p:nvSpPr>
          <p:cNvPr id="64" name="テキスト ボックス 63"/>
          <p:cNvSpPr txBox="1"/>
          <p:nvPr/>
        </p:nvSpPr>
        <p:spPr>
          <a:xfrm>
            <a:off x="392020" y="980728"/>
            <a:ext cx="3903192" cy="369332"/>
          </a:xfrm>
          <a:prstGeom prst="rect">
            <a:avLst/>
          </a:prstGeom>
          <a:noFill/>
        </p:spPr>
        <p:txBody>
          <a:bodyPr wrap="square" rtlCol="0">
            <a:spAutoFit/>
          </a:bodyPr>
          <a:lstStyle/>
          <a:p>
            <a:r>
              <a:rPr lang="en-US" altLang="ja-JP" u="sng" dirty="0"/>
              <a:t>4.</a:t>
            </a:r>
            <a:r>
              <a:rPr lang="ja-JP" altLang="en-US" u="sng" dirty="0"/>
              <a:t>安定な不動態被膜形成</a:t>
            </a:r>
          </a:p>
        </p:txBody>
      </p:sp>
      <p:sp>
        <p:nvSpPr>
          <p:cNvPr id="32" name="円/楕円 31"/>
          <p:cNvSpPr/>
          <p:nvPr/>
        </p:nvSpPr>
        <p:spPr>
          <a:xfrm>
            <a:off x="4988282" y="4447223"/>
            <a:ext cx="1530931" cy="1530931"/>
          </a:xfrm>
          <a:prstGeom prst="ellipse">
            <a:avLst/>
          </a:prstGeom>
          <a:gradFill flip="none" rotWithShape="1">
            <a:gsLst>
              <a:gs pos="31000">
                <a:srgbClr val="104AEE">
                  <a:alpha val="50000"/>
                </a:srgbClr>
              </a:gs>
              <a:gs pos="78000">
                <a:srgbClr val="104AEE">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4754929" y="5197066"/>
            <a:ext cx="3849519" cy="1196515"/>
            <a:chOff x="4754929" y="5197066"/>
            <a:chExt cx="3849519" cy="1196515"/>
          </a:xfrm>
        </p:grpSpPr>
        <p:grpSp>
          <p:nvGrpSpPr>
            <p:cNvPr id="5" name="グループ化 4"/>
            <p:cNvGrpSpPr/>
            <p:nvPr/>
          </p:nvGrpSpPr>
          <p:grpSpPr>
            <a:xfrm>
              <a:off x="4756339" y="5197066"/>
              <a:ext cx="3848109" cy="1196515"/>
              <a:chOff x="4756339" y="5197066"/>
              <a:chExt cx="3848109" cy="1196515"/>
            </a:xfrm>
          </p:grpSpPr>
          <p:sp>
            <p:nvSpPr>
              <p:cNvPr id="44" name="正方形/長方形 43"/>
              <p:cNvSpPr/>
              <p:nvPr/>
            </p:nvSpPr>
            <p:spPr>
              <a:xfrm>
                <a:off x="4756339" y="5197066"/>
                <a:ext cx="3848109" cy="1196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7303577" y="6024249"/>
                <a:ext cx="1286091" cy="369332"/>
              </a:xfrm>
              <a:prstGeom prst="rect">
                <a:avLst/>
              </a:prstGeom>
              <a:noFill/>
            </p:spPr>
            <p:txBody>
              <a:bodyPr wrap="square" rtlCol="0">
                <a:spAutoFit/>
              </a:bodyPr>
              <a:lstStyle/>
              <a:p>
                <a:r>
                  <a:rPr lang="ja-JP" altLang="en-US" dirty="0"/>
                  <a:t>ステンレス</a:t>
                </a:r>
                <a:endParaRPr kumimoji="1" lang="ja-JP" altLang="en-US" dirty="0"/>
              </a:p>
            </p:txBody>
          </p:sp>
        </p:grpSp>
        <p:cxnSp>
          <p:nvCxnSpPr>
            <p:cNvPr id="43" name="直線コネクタ 42"/>
            <p:cNvCxnSpPr/>
            <p:nvPr/>
          </p:nvCxnSpPr>
          <p:spPr>
            <a:xfrm flipV="1">
              <a:off x="4754929" y="5218165"/>
              <a:ext cx="58602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162276" y="5218168"/>
              <a:ext cx="24273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4961537" y="5181300"/>
            <a:ext cx="1629113" cy="1191180"/>
            <a:chOff x="-2196753" y="4827736"/>
            <a:chExt cx="1629113" cy="1191180"/>
          </a:xfrm>
        </p:grpSpPr>
        <p:sp>
          <p:nvSpPr>
            <p:cNvPr id="38" name="フリーフォーム 37"/>
            <p:cNvSpPr/>
            <p:nvPr/>
          </p:nvSpPr>
          <p:spPr>
            <a:xfrm rot="5400000">
              <a:off x="-1977786" y="4608769"/>
              <a:ext cx="1191180" cy="1629113"/>
            </a:xfrm>
            <a:custGeom>
              <a:avLst/>
              <a:gdLst>
                <a:gd name="connsiteX0" fmla="*/ 41097 w 1192347"/>
                <a:gd name="connsiteY0" fmla="*/ 366009 h 1584969"/>
                <a:gd name="connsiteX1" fmla="*/ 626724 w 1192347"/>
                <a:gd name="connsiteY1" fmla="*/ 16687 h 1584969"/>
                <a:gd name="connsiteX2" fmla="*/ 1191802 w 1192347"/>
                <a:gd name="connsiteY2" fmla="*/ 838620 h 1584969"/>
                <a:gd name="connsiteX3" fmla="*/ 523982 w 1192347"/>
                <a:gd name="connsiteY3" fmla="*/ 1578359 h 1584969"/>
                <a:gd name="connsiteX4" fmla="*/ 0 w 1192347"/>
                <a:gd name="connsiteY4" fmla="*/ 1208489 h 1584969"/>
                <a:gd name="connsiteX0" fmla="*/ 41097 w 1191853"/>
                <a:gd name="connsiteY0" fmla="*/ 366009 h 1554654"/>
                <a:gd name="connsiteX1" fmla="*/ 626724 w 1191853"/>
                <a:gd name="connsiteY1" fmla="*/ 16687 h 1554654"/>
                <a:gd name="connsiteX2" fmla="*/ 1191802 w 1191853"/>
                <a:gd name="connsiteY2" fmla="*/ 838620 h 1554654"/>
                <a:gd name="connsiteX3" fmla="*/ 595901 w 1191853"/>
                <a:gd name="connsiteY3" fmla="*/ 1547537 h 1554654"/>
                <a:gd name="connsiteX4" fmla="*/ 0 w 1191853"/>
                <a:gd name="connsiteY4" fmla="*/ 1208489 h 1554654"/>
                <a:gd name="connsiteX0" fmla="*/ 41097 w 1191853"/>
                <a:gd name="connsiteY0" fmla="*/ 366009 h 1547789"/>
                <a:gd name="connsiteX1" fmla="*/ 626724 w 1191853"/>
                <a:gd name="connsiteY1" fmla="*/ 16687 h 1547789"/>
                <a:gd name="connsiteX2" fmla="*/ 1191802 w 1191853"/>
                <a:gd name="connsiteY2" fmla="*/ 838620 h 1547789"/>
                <a:gd name="connsiteX3" fmla="*/ 595901 w 1191853"/>
                <a:gd name="connsiteY3" fmla="*/ 1547537 h 1547789"/>
                <a:gd name="connsiteX4" fmla="*/ 0 w 1191853"/>
                <a:gd name="connsiteY4" fmla="*/ 1208489 h 1547789"/>
                <a:gd name="connsiteX0" fmla="*/ 41097 w 1191853"/>
                <a:gd name="connsiteY0" fmla="*/ 366009 h 1547537"/>
                <a:gd name="connsiteX1" fmla="*/ 626724 w 1191853"/>
                <a:gd name="connsiteY1" fmla="*/ 16687 h 1547537"/>
                <a:gd name="connsiteX2" fmla="*/ 1191802 w 1191853"/>
                <a:gd name="connsiteY2" fmla="*/ 838620 h 1547537"/>
                <a:gd name="connsiteX3" fmla="*/ 595901 w 1191853"/>
                <a:gd name="connsiteY3" fmla="*/ 1547537 h 1547537"/>
                <a:gd name="connsiteX4" fmla="*/ 0 w 1191853"/>
                <a:gd name="connsiteY4" fmla="*/ 1208489 h 1547537"/>
                <a:gd name="connsiteX0" fmla="*/ 0 w 1202128"/>
                <a:gd name="connsiteY0" fmla="*/ 431471 h 1541080"/>
                <a:gd name="connsiteX1" fmla="*/ 636998 w 1202128"/>
                <a:gd name="connsiteY1" fmla="*/ 10230 h 1541080"/>
                <a:gd name="connsiteX2" fmla="*/ 1202076 w 1202128"/>
                <a:gd name="connsiteY2" fmla="*/ 832163 h 1541080"/>
                <a:gd name="connsiteX3" fmla="*/ 606175 w 1202128"/>
                <a:gd name="connsiteY3" fmla="*/ 1541080 h 1541080"/>
                <a:gd name="connsiteX4" fmla="*/ 10274 w 1202128"/>
                <a:gd name="connsiteY4" fmla="*/ 1202032 h 1541080"/>
                <a:gd name="connsiteX0" fmla="*/ 0 w 1202128"/>
                <a:gd name="connsiteY0" fmla="*/ 431471 h 1541080"/>
                <a:gd name="connsiteX1" fmla="*/ 636998 w 1202128"/>
                <a:gd name="connsiteY1" fmla="*/ 10230 h 1541080"/>
                <a:gd name="connsiteX2" fmla="*/ 1202076 w 1202128"/>
                <a:gd name="connsiteY2" fmla="*/ 832163 h 1541080"/>
                <a:gd name="connsiteX3" fmla="*/ 606175 w 1202128"/>
                <a:gd name="connsiteY3" fmla="*/ 1541080 h 1541080"/>
                <a:gd name="connsiteX4" fmla="*/ 10274 w 1202128"/>
                <a:gd name="connsiteY4" fmla="*/ 1202032 h 1541080"/>
                <a:gd name="connsiteX0" fmla="*/ 0 w 1212402"/>
                <a:gd name="connsiteY0" fmla="*/ 429393 h 1550319"/>
                <a:gd name="connsiteX1" fmla="*/ 636998 w 1212402"/>
                <a:gd name="connsiteY1" fmla="*/ 8152 h 1550319"/>
                <a:gd name="connsiteX2" fmla="*/ 1212351 w 1212402"/>
                <a:gd name="connsiteY2" fmla="*/ 778714 h 1550319"/>
                <a:gd name="connsiteX3" fmla="*/ 606175 w 1212402"/>
                <a:gd name="connsiteY3" fmla="*/ 1539002 h 1550319"/>
                <a:gd name="connsiteX4" fmla="*/ 10274 w 1212402"/>
                <a:gd name="connsiteY4" fmla="*/ 1199954 h 1550319"/>
                <a:gd name="connsiteX0" fmla="*/ 0 w 1212398"/>
                <a:gd name="connsiteY0" fmla="*/ 429393 h 1550319"/>
                <a:gd name="connsiteX1" fmla="*/ 636998 w 1212398"/>
                <a:gd name="connsiteY1" fmla="*/ 8152 h 1550319"/>
                <a:gd name="connsiteX2" fmla="*/ 1212351 w 1212398"/>
                <a:gd name="connsiteY2" fmla="*/ 778714 h 1550319"/>
                <a:gd name="connsiteX3" fmla="*/ 606175 w 1212398"/>
                <a:gd name="connsiteY3" fmla="*/ 1539002 h 1550319"/>
                <a:gd name="connsiteX4" fmla="*/ 10274 w 1212398"/>
                <a:gd name="connsiteY4" fmla="*/ 1199954 h 155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398" h="1550319">
                  <a:moveTo>
                    <a:pt x="0" y="429393"/>
                  </a:moveTo>
                  <a:cubicBezTo>
                    <a:pt x="196921" y="215348"/>
                    <a:pt x="434939" y="-50068"/>
                    <a:pt x="636998" y="8152"/>
                  </a:cubicBezTo>
                  <a:cubicBezTo>
                    <a:pt x="839057" y="66372"/>
                    <a:pt x="1207214" y="503023"/>
                    <a:pt x="1212351" y="778714"/>
                  </a:cubicBezTo>
                  <a:cubicBezTo>
                    <a:pt x="1217488" y="1054405"/>
                    <a:pt x="806521" y="1468795"/>
                    <a:pt x="606175" y="1539002"/>
                  </a:cubicBezTo>
                  <a:cubicBezTo>
                    <a:pt x="405829" y="1609209"/>
                    <a:pt x="155825" y="1335230"/>
                    <a:pt x="10274" y="1199954"/>
                  </a:cubicBezTo>
                </a:path>
              </a:pathLst>
            </a:custGeom>
            <a:gradFill flip="none" rotWithShape="1">
              <a:gsLst>
                <a:gs pos="0">
                  <a:srgbClr val="104AEE"/>
                </a:gs>
                <a:gs pos="100000">
                  <a:srgbClr val="104AEE">
                    <a:alpha val="38000"/>
                  </a:srgbClr>
                </a:gs>
                <a:gs pos="100000">
                  <a:srgbClr val="DCE6FA"/>
                </a:gs>
              </a:gsLst>
              <a:lin ang="10800000" scaled="1"/>
              <a:tileRect/>
            </a:gradFill>
            <a:ln w="4445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rtl="0" fontAlgn="base">
                <a:spcBef>
                  <a:spcPct val="0"/>
                </a:spcBef>
                <a:spcAft>
                  <a:spcPct val="0"/>
                </a:spcAft>
                <a:defRPr kumimoji="1" sz="1200" b="1" kern="1200">
                  <a:solidFill>
                    <a:schemeClr val="lt1"/>
                  </a:solidFill>
                  <a:latin typeface="+mn-lt"/>
                  <a:ea typeface="+mn-ea"/>
                  <a:cs typeface="+mn-cs"/>
                </a:defRPr>
              </a:lvl1pPr>
              <a:lvl2pPr marL="457200" algn="ctr" rtl="0" fontAlgn="base">
                <a:spcBef>
                  <a:spcPct val="0"/>
                </a:spcBef>
                <a:spcAft>
                  <a:spcPct val="0"/>
                </a:spcAft>
                <a:defRPr kumimoji="1" sz="1200" b="1" kern="1200">
                  <a:solidFill>
                    <a:schemeClr val="lt1"/>
                  </a:solidFill>
                  <a:latin typeface="+mn-lt"/>
                  <a:ea typeface="+mn-ea"/>
                  <a:cs typeface="+mn-cs"/>
                </a:defRPr>
              </a:lvl2pPr>
              <a:lvl3pPr marL="914400" algn="ctr" rtl="0" fontAlgn="base">
                <a:spcBef>
                  <a:spcPct val="0"/>
                </a:spcBef>
                <a:spcAft>
                  <a:spcPct val="0"/>
                </a:spcAft>
                <a:defRPr kumimoji="1" sz="1200" b="1" kern="1200">
                  <a:solidFill>
                    <a:schemeClr val="lt1"/>
                  </a:solidFill>
                  <a:latin typeface="+mn-lt"/>
                  <a:ea typeface="+mn-ea"/>
                  <a:cs typeface="+mn-cs"/>
                </a:defRPr>
              </a:lvl3pPr>
              <a:lvl4pPr marL="1371600" algn="ctr" rtl="0" fontAlgn="base">
                <a:spcBef>
                  <a:spcPct val="0"/>
                </a:spcBef>
                <a:spcAft>
                  <a:spcPct val="0"/>
                </a:spcAft>
                <a:defRPr kumimoji="1" sz="1200" b="1" kern="1200">
                  <a:solidFill>
                    <a:schemeClr val="lt1"/>
                  </a:solidFill>
                  <a:latin typeface="+mn-lt"/>
                  <a:ea typeface="+mn-ea"/>
                  <a:cs typeface="+mn-cs"/>
                </a:defRPr>
              </a:lvl4pPr>
              <a:lvl5pPr marL="1828800" algn="ctr" rtl="0" fontAlgn="base">
                <a:spcBef>
                  <a:spcPct val="0"/>
                </a:spcBef>
                <a:spcAft>
                  <a:spcPct val="0"/>
                </a:spcAft>
                <a:defRPr kumimoji="1" sz="1200" b="1" kern="1200">
                  <a:solidFill>
                    <a:schemeClr val="lt1"/>
                  </a:solidFill>
                  <a:latin typeface="+mn-lt"/>
                  <a:ea typeface="+mn-ea"/>
                  <a:cs typeface="+mn-cs"/>
                </a:defRPr>
              </a:lvl5pPr>
              <a:lvl6pPr marL="2286000" algn="l" defTabSz="914400" rtl="0" eaLnBrk="1" latinLnBrk="0" hangingPunct="1">
                <a:defRPr kumimoji="1" sz="1200" b="1" kern="1200">
                  <a:solidFill>
                    <a:schemeClr val="lt1"/>
                  </a:solidFill>
                  <a:latin typeface="+mn-lt"/>
                  <a:ea typeface="+mn-ea"/>
                  <a:cs typeface="+mn-cs"/>
                </a:defRPr>
              </a:lvl6pPr>
              <a:lvl7pPr marL="2743200" algn="l" defTabSz="914400" rtl="0" eaLnBrk="1" latinLnBrk="0" hangingPunct="1">
                <a:defRPr kumimoji="1" sz="1200" b="1" kern="1200">
                  <a:solidFill>
                    <a:schemeClr val="lt1"/>
                  </a:solidFill>
                  <a:latin typeface="+mn-lt"/>
                  <a:ea typeface="+mn-ea"/>
                  <a:cs typeface="+mn-cs"/>
                </a:defRPr>
              </a:lvl7pPr>
              <a:lvl8pPr marL="3200400" algn="l" defTabSz="914400" rtl="0" eaLnBrk="1" latinLnBrk="0" hangingPunct="1">
                <a:defRPr kumimoji="1" sz="1200" b="1" kern="1200">
                  <a:solidFill>
                    <a:schemeClr val="lt1"/>
                  </a:solidFill>
                  <a:latin typeface="+mn-lt"/>
                  <a:ea typeface="+mn-ea"/>
                  <a:cs typeface="+mn-cs"/>
                </a:defRPr>
              </a:lvl8pPr>
              <a:lvl9pPr marL="3657600" algn="l" defTabSz="914400" rtl="0" eaLnBrk="1" latinLnBrk="0" hangingPunct="1">
                <a:defRPr kumimoji="1" sz="1200" b="1" kern="1200">
                  <a:solidFill>
                    <a:schemeClr val="lt1"/>
                  </a:solidFill>
                  <a:latin typeface="+mn-lt"/>
                  <a:ea typeface="+mn-ea"/>
                  <a:cs typeface="+mn-cs"/>
                </a:defRPr>
              </a:lvl9pPr>
            </a:lstStyle>
            <a:p>
              <a:pPr algn="ctr"/>
              <a:endParaRPr kumimoji="1" lang="ja-JP" altLang="en-US"/>
            </a:p>
          </p:txBody>
        </p:sp>
        <mc:AlternateContent xmlns:mc="http://schemas.openxmlformats.org/markup-compatibility/2006" xmlns:a14="http://schemas.microsoft.com/office/drawing/2010/main">
          <mc:Choice Requires="a14">
            <p:sp>
              <p:nvSpPr>
                <p:cNvPr id="41" name="テキスト ボックス 40"/>
                <p:cNvSpPr txBox="1"/>
                <p:nvPr/>
              </p:nvSpPr>
              <p:spPr>
                <a:xfrm>
                  <a:off x="-1685602" y="5197066"/>
                  <a:ext cx="606812" cy="3293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i="1" smtClean="0">
                                <a:latin typeface="Cambria Math" panose="02040503050406030204" pitchFamily="18" charset="0"/>
                              </a:rPr>
                            </m:ctrlPr>
                          </m:sSupPr>
                          <m:e>
                            <m:r>
                              <m:rPr>
                                <m:nor/>
                              </m:rPr>
                              <a:rPr kumimoji="1" lang="en-US" altLang="ja-JP" b="0" i="0" smtClean="0">
                                <a:latin typeface="Cambria Math"/>
                              </a:rPr>
                              <m:t>H</m:t>
                            </m:r>
                          </m:e>
                          <m:sup>
                            <m:r>
                              <a:rPr kumimoji="1" lang="en-US" altLang="ja-JP" b="0" i="1" smtClean="0">
                                <a:latin typeface="Cambria Math"/>
                              </a:rPr>
                              <m:t>+</m:t>
                            </m:r>
                          </m:sup>
                        </m:sSup>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685602" y="5197066"/>
                  <a:ext cx="606812" cy="329373"/>
                </a:xfrm>
                <a:prstGeom prst="rect">
                  <a:avLst/>
                </a:prstGeom>
                <a:blipFill rotWithShape="0">
                  <a:blip r:embed="rId3"/>
                  <a:stretch>
                    <a:fillRect b="-5556"/>
                  </a:stretch>
                </a:blipFill>
              </p:spPr>
              <p:txBody>
                <a:bodyPr/>
                <a:lstStyle/>
                <a:p>
                  <a:r>
                    <a:rPr lang="ja-JP" altLang="en-US">
                      <a:noFill/>
                    </a:rPr>
                    <a:t> </a:t>
                  </a:r>
                </a:p>
              </p:txBody>
            </p:sp>
          </mc:Fallback>
        </mc:AlternateContent>
      </p:grpSp>
      <p:sp>
        <p:nvSpPr>
          <p:cNvPr id="33" name="コンテンツ プレースホルダー 2"/>
          <p:cNvSpPr>
            <a:spLocks noGrp="1"/>
          </p:cNvSpPr>
          <p:nvPr>
            <p:ph idx="1"/>
          </p:nvPr>
        </p:nvSpPr>
        <p:spPr>
          <a:xfrm>
            <a:off x="1037986" y="2574349"/>
            <a:ext cx="7068028" cy="1514495"/>
          </a:xfrm>
          <a:solidFill>
            <a:srgbClr val="FFFFFF"/>
          </a:solidFill>
          <a:ln w="28575">
            <a:solidFill>
              <a:schemeClr val="tx1"/>
            </a:solidFill>
          </a:ln>
        </p:spPr>
        <p:txBody>
          <a:bodyPr>
            <a:normAutofit/>
          </a:bodyPr>
          <a:lstStyle/>
          <a:p>
            <a:pPr marL="0" indent="0" algn="ctr">
              <a:buNone/>
            </a:pPr>
            <a:r>
              <a:rPr lang="ja-JP" altLang="en-US" sz="2800" dirty="0"/>
              <a:t>局部腐食は電場，物質移動，化学反応などの</a:t>
            </a:r>
            <a:endParaRPr lang="en-US" altLang="ja-JP" sz="2800" dirty="0"/>
          </a:p>
          <a:p>
            <a:pPr marL="0" indent="0" algn="ctr">
              <a:buNone/>
            </a:pPr>
            <a:r>
              <a:rPr lang="ja-JP" altLang="en-US" sz="2800" dirty="0"/>
              <a:t>マルチフィジックス問題</a:t>
            </a:r>
            <a:endParaRPr lang="en-US" altLang="ja-JP" sz="2800" dirty="0"/>
          </a:p>
          <a:p>
            <a:pPr marL="0" indent="0" algn="ctr">
              <a:buNone/>
            </a:pPr>
            <a:r>
              <a:rPr lang="ja-JP" altLang="en-US" sz="2800" dirty="0"/>
              <a:t>局部腐食は非常に複雑な現象である</a:t>
            </a:r>
            <a:endParaRPr lang="en-US" altLang="ja-JP" sz="2800" dirty="0"/>
          </a:p>
        </p:txBody>
      </p:sp>
      <p:sp>
        <p:nvSpPr>
          <p:cNvPr id="4" name="スライド番号プレースホルダー 3"/>
          <p:cNvSpPr>
            <a:spLocks noGrp="1"/>
          </p:cNvSpPr>
          <p:nvPr>
            <p:ph type="sldNum" sz="quarter" idx="4"/>
          </p:nvPr>
        </p:nvSpPr>
        <p:spPr/>
        <p:txBody>
          <a:bodyPr/>
          <a:lstStyle/>
          <a:p>
            <a:r>
              <a:rPr lang="en-US" altLang="ja-JP"/>
              <a:t>P. </a:t>
            </a:r>
            <a:fld id="{F8FDF831-B0A3-4B44-A20D-7581D5587101}" type="slidenum">
              <a:rPr lang="ja-JP" altLang="en-US" smtClean="0"/>
              <a:pPr/>
              <a:t>9</a:t>
            </a:fld>
            <a:endParaRPr lang="ja-JP" altLang="en-US" dirty="0"/>
          </a:p>
        </p:txBody>
      </p:sp>
    </p:spTree>
    <p:extLst>
      <p:ext uri="{BB962C8B-B14F-4D97-AF65-F5344CB8AC3E}">
        <p14:creationId xmlns:p14="http://schemas.microsoft.com/office/powerpoint/2010/main" val="3524370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086E2F12-F616-4D13-A378-A7E91D3680D8"/>
  <p:tag name="ISPRING_CMI5_LAUNCH_METHOD" val="any window"/>
  <p:tag name="ISPRING_SCORM_ENDPOINT" val="&lt;endpoint&gt;&lt;enable&gt;0&lt;/enable&gt;&lt;lrs&gt;http://&lt;/lrs&gt;&lt;auth&gt;0&lt;/auth&gt;&lt;login&gt;&lt;/login&gt;&lt;password&gt;&lt;/password&gt;&lt;key&gt;&lt;/key&gt;&lt;name&gt;&lt;/name&gt;&lt;email&gt;&lt;/email&gt;&lt;/endpoint&gt;&#10;"/>
  <p:tag name="ISPRING_SCORM_RATE_SLIDES" val="1"/>
  <p:tag name="ISPRINGCLOUDFOLDERID" val="1"/>
  <p:tag name="ISPRINGONLINEFOLDERID" val="1"/>
  <p:tag name="ISPRING_OUTPUT_FOLDER" val="[[&quot;0\uFFFD\u0016\uFFFD{EE42B3B6-3D5D-4190-BC94-BBF25F07017C}&quot;,&quot;Z:\\_yuki\\public_html\\slid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advancedSettings&quot;:{&quot;enableTextAllocation&quot;:&quot;T_TRUE&quot;,&quot;viewingFromLocalDrive&quot;:&quot;T_TRUE&quot;,&quot;contentScale&quot;:75,&quot;contentScaleMode&quot;:&quot;FIT_TO_WINDOW&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ISPRING_SCORM_PASSING_SCORE" val="100.000000"/>
  <p:tag name="ISPRING_PRESENTATION_TITLE" val="jsces2013-slide-corrosion"/>
  <p:tag name="ISPRING_FIRST_PUBLISH" val="1"/>
</p:tagLst>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MS PGothic"/>
        <a:ea typeface="MS PGothic"/>
        <a:cs typeface=""/>
      </a:majorFont>
      <a:minorFont>
        <a:latin typeface="MS PGothic"/>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21764</TotalTime>
  <Words>1831</Words>
  <Application>Microsoft Office PowerPoint</Application>
  <PresentationFormat>画面に合わせる (4:3)</PresentationFormat>
  <Paragraphs>388</Paragraphs>
  <Slides>25</Slides>
  <Notes>25</Notes>
  <HiddenSlides>0</HiddenSlides>
  <MMClips>2</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ＭＳ Ｐゴシック</vt:lpstr>
      <vt:lpstr>ＭＳ Ｐゴシック</vt:lpstr>
      <vt:lpstr>Arial</vt:lpstr>
      <vt:lpstr>Calibri</vt:lpstr>
      <vt:lpstr>Cambria Math</vt:lpstr>
      <vt:lpstr>Wingdings</vt:lpstr>
      <vt:lpstr>デザインの設定</vt:lpstr>
      <vt:lpstr>錆の堆積による 局部腐食進展の数値解析</vt:lpstr>
      <vt:lpstr>局部腐食とは</vt:lpstr>
      <vt:lpstr>鉄錆の堆積による局部腐食</vt:lpstr>
      <vt:lpstr>研究目的</vt:lpstr>
      <vt:lpstr>鉄錆堆積下における局部腐食進展メカニズム</vt:lpstr>
      <vt:lpstr>鉄錆堆積下における局部腐食進展メカニズム</vt:lpstr>
      <vt:lpstr>鉄錆堆積下における局部腐食進展メカニズム</vt:lpstr>
      <vt:lpstr>鉄錆堆積下における局部腐食進展メカニズム</vt:lpstr>
      <vt:lpstr>鉄錆堆積下における局部腐食進展メカニズム</vt:lpstr>
      <vt:lpstr>局部腐食における支配方程式</vt:lpstr>
      <vt:lpstr>局部腐食における境界条件</vt:lpstr>
      <vt:lpstr>数値解析手法</vt:lpstr>
      <vt:lpstr>電気的中性の維持（実現象）</vt:lpstr>
      <vt:lpstr>Projection法　（非圧縮性流体解析のMAC法のアナロジー）</vt:lpstr>
      <vt:lpstr>Projection法のイメージ</vt:lpstr>
      <vt:lpstr>有限体積フェーズ</vt:lpstr>
      <vt:lpstr>ボクセル法による形状変化</vt:lpstr>
      <vt:lpstr>ボクセル法の表面積</vt:lpstr>
      <vt:lpstr>Boundary segment(金属表面の近似）</vt:lpstr>
      <vt:lpstr>鉄錆の堆積による影響のモデル化</vt:lpstr>
      <vt:lpstr>解析例-鉄錆堆積下における局部腐食進展</vt:lpstr>
      <vt:lpstr>鉄錆堆積下腐食進展解析条件</vt:lpstr>
      <vt:lpstr>PowerPoint プレゼンテーション</vt:lpstr>
      <vt:lpstr>鉄錆堆積下腐食進展解析結果・考察</vt:lpstr>
      <vt:lpstr>まとめ</vt:lpstr>
    </vt:vector>
  </TitlesOfParts>
  <Company>みずほ情報総研</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jsces2013-slide-corrosion</dc:title>
  <dc:creator/>
  <cp:lastModifiedBy>T20190041572</cp:lastModifiedBy>
  <cp:revision>1139</cp:revision>
  <cp:lastPrinted>2012-09-21T05:59:27Z</cp:lastPrinted>
  <dcterms:created xsi:type="dcterms:W3CDTF">2007-11-22T18:02:40Z</dcterms:created>
  <dcterms:modified xsi:type="dcterms:W3CDTF">2024-04-09T03:56:02Z</dcterms:modified>
</cp:coreProperties>
</file>