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avi" ContentType="video/x-msvide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6"/>
  </p:notesMasterIdLst>
  <p:handoutMasterIdLst>
    <p:handoutMasterId r:id="rId27"/>
  </p:handoutMasterIdLst>
  <p:sldIdLst>
    <p:sldId id="469" r:id="rId2"/>
    <p:sldId id="695" r:id="rId3"/>
    <p:sldId id="736" r:id="rId4"/>
    <p:sldId id="697" r:id="rId5"/>
    <p:sldId id="639" r:id="rId6"/>
    <p:sldId id="645" r:id="rId7"/>
    <p:sldId id="754" r:id="rId8"/>
    <p:sldId id="738" r:id="rId9"/>
    <p:sldId id="755" r:id="rId10"/>
    <p:sldId id="756" r:id="rId11"/>
    <p:sldId id="737" r:id="rId12"/>
    <p:sldId id="699" r:id="rId13"/>
    <p:sldId id="764" r:id="rId14"/>
    <p:sldId id="765" r:id="rId15"/>
    <p:sldId id="762" r:id="rId16"/>
    <p:sldId id="763" r:id="rId17"/>
    <p:sldId id="744" r:id="rId18"/>
    <p:sldId id="757" r:id="rId19"/>
    <p:sldId id="713" r:id="rId20"/>
    <p:sldId id="759" r:id="rId21"/>
    <p:sldId id="760" r:id="rId22"/>
    <p:sldId id="761" r:id="rId23"/>
    <p:sldId id="719" r:id="rId24"/>
    <p:sldId id="733" r:id="rId25"/>
  </p:sldIdLst>
  <p:sldSz cx="9144000" cy="6858000" type="screen4x3"/>
  <p:notesSz cx="9971088" cy="6823075"/>
  <p:defaultTextStyle>
    <a:defPPr>
      <a:defRPr lang="ja-JP"/>
    </a:defPPr>
    <a:lvl1pPr algn="l" rtl="0" fontAlgn="base">
      <a:spcBef>
        <a:spcPct val="0"/>
      </a:spcBef>
      <a:spcAft>
        <a:spcPct val="0"/>
      </a:spcAft>
      <a:defRPr kumimoji="1" kern="1200">
        <a:solidFill>
          <a:schemeClr val="tx1"/>
        </a:solidFill>
        <a:latin typeface="Arial" charset="0"/>
        <a:ea typeface="MS PGothic" pitchFamily="50" charset="-128"/>
        <a:cs typeface="+mn-cs"/>
      </a:defRPr>
    </a:lvl1pPr>
    <a:lvl2pPr marL="457200" algn="l" rtl="0" fontAlgn="base">
      <a:spcBef>
        <a:spcPct val="0"/>
      </a:spcBef>
      <a:spcAft>
        <a:spcPct val="0"/>
      </a:spcAft>
      <a:defRPr kumimoji="1" kern="1200">
        <a:solidFill>
          <a:schemeClr val="tx1"/>
        </a:solidFill>
        <a:latin typeface="Arial" charset="0"/>
        <a:ea typeface="MS PGothic" pitchFamily="50" charset="-128"/>
        <a:cs typeface="+mn-cs"/>
      </a:defRPr>
    </a:lvl2pPr>
    <a:lvl3pPr marL="914400" algn="l" rtl="0" fontAlgn="base">
      <a:spcBef>
        <a:spcPct val="0"/>
      </a:spcBef>
      <a:spcAft>
        <a:spcPct val="0"/>
      </a:spcAft>
      <a:defRPr kumimoji="1" kern="1200">
        <a:solidFill>
          <a:schemeClr val="tx1"/>
        </a:solidFill>
        <a:latin typeface="Arial" charset="0"/>
        <a:ea typeface="MS PGothic" pitchFamily="50" charset="-128"/>
        <a:cs typeface="+mn-cs"/>
      </a:defRPr>
    </a:lvl3pPr>
    <a:lvl4pPr marL="1371600" algn="l" rtl="0" fontAlgn="base">
      <a:spcBef>
        <a:spcPct val="0"/>
      </a:spcBef>
      <a:spcAft>
        <a:spcPct val="0"/>
      </a:spcAft>
      <a:defRPr kumimoji="1" kern="1200">
        <a:solidFill>
          <a:schemeClr val="tx1"/>
        </a:solidFill>
        <a:latin typeface="Arial" charset="0"/>
        <a:ea typeface="MS PGothic" pitchFamily="50" charset="-128"/>
        <a:cs typeface="+mn-cs"/>
      </a:defRPr>
    </a:lvl4pPr>
    <a:lvl5pPr marL="1828800" algn="l" rtl="0" fontAlgn="base">
      <a:spcBef>
        <a:spcPct val="0"/>
      </a:spcBef>
      <a:spcAft>
        <a:spcPct val="0"/>
      </a:spcAft>
      <a:defRPr kumimoji="1" kern="1200">
        <a:solidFill>
          <a:schemeClr val="tx1"/>
        </a:solidFill>
        <a:latin typeface="Arial" charset="0"/>
        <a:ea typeface="MS PGothic" pitchFamily="50" charset="-128"/>
        <a:cs typeface="+mn-cs"/>
      </a:defRPr>
    </a:lvl5pPr>
    <a:lvl6pPr marL="2286000" algn="l" defTabSz="914400" rtl="0" eaLnBrk="1" latinLnBrk="0" hangingPunct="1">
      <a:defRPr kumimoji="1" kern="1200">
        <a:solidFill>
          <a:schemeClr val="tx1"/>
        </a:solidFill>
        <a:latin typeface="Arial" charset="0"/>
        <a:ea typeface="MS PGothic" pitchFamily="50" charset="-128"/>
        <a:cs typeface="+mn-cs"/>
      </a:defRPr>
    </a:lvl6pPr>
    <a:lvl7pPr marL="2743200" algn="l" defTabSz="914400" rtl="0" eaLnBrk="1" latinLnBrk="0" hangingPunct="1">
      <a:defRPr kumimoji="1" kern="1200">
        <a:solidFill>
          <a:schemeClr val="tx1"/>
        </a:solidFill>
        <a:latin typeface="Arial" charset="0"/>
        <a:ea typeface="MS PGothic" pitchFamily="50" charset="-128"/>
        <a:cs typeface="+mn-cs"/>
      </a:defRPr>
    </a:lvl7pPr>
    <a:lvl8pPr marL="3200400" algn="l" defTabSz="914400" rtl="0" eaLnBrk="1" latinLnBrk="0" hangingPunct="1">
      <a:defRPr kumimoji="1" kern="1200">
        <a:solidFill>
          <a:schemeClr val="tx1"/>
        </a:solidFill>
        <a:latin typeface="Arial" charset="0"/>
        <a:ea typeface="MS PGothic" pitchFamily="50" charset="-128"/>
        <a:cs typeface="+mn-cs"/>
      </a:defRPr>
    </a:lvl8pPr>
    <a:lvl9pPr marL="3657600" algn="l" defTabSz="914400" rtl="0" eaLnBrk="1" latinLnBrk="0" hangingPunct="1">
      <a:defRPr kumimoji="1" kern="1200">
        <a:solidFill>
          <a:schemeClr val="tx1"/>
        </a:solidFill>
        <a:latin typeface="Arial" charset="0"/>
        <a:ea typeface="MS PGothic"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9">
          <p15:clr>
            <a:srgbClr val="A4A3A4"/>
          </p15:clr>
        </p15:guide>
        <p15:guide id="2" pos="3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00FF"/>
    <a:srgbClr val="0000CC"/>
    <a:srgbClr val="FF9900"/>
    <a:srgbClr val="99FF99"/>
    <a:srgbClr val="FFFF80"/>
    <a:srgbClr val="FF0000"/>
    <a:srgbClr val="666699"/>
    <a:srgbClr val="EDF6F7"/>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09" autoAdjust="0"/>
    <p:restoredTop sz="88252" autoAdjust="0"/>
  </p:normalViewPr>
  <p:slideViewPr>
    <p:cSldViewPr>
      <p:cViewPr varScale="1">
        <p:scale>
          <a:sx n="91" d="100"/>
          <a:sy n="91" d="100"/>
        </p:scale>
        <p:origin x="1248"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94" d="100"/>
          <a:sy n="94" d="100"/>
        </p:scale>
        <p:origin x="-1380" y="-96"/>
      </p:cViewPr>
      <p:guideLst>
        <p:guide orient="horz" pos="2149"/>
        <p:guide pos="314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21175" cy="3413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48325" y="0"/>
            <a:ext cx="4321175" cy="341313"/>
          </a:xfrm>
          <a:prstGeom prst="rect">
            <a:avLst/>
          </a:prstGeom>
        </p:spPr>
        <p:txBody>
          <a:bodyPr vert="horz" lIns="91440" tIns="45720" rIns="91440" bIns="45720" rtlCol="0"/>
          <a:lstStyle>
            <a:lvl1pPr algn="r">
              <a:defRPr sz="1200"/>
            </a:lvl1pPr>
          </a:lstStyle>
          <a:p>
            <a:fld id="{907F8867-4283-4A96-9771-3601A6259625}" type="datetimeFigureOut">
              <a:rPr kumimoji="1" lang="ja-JP" altLang="en-US" smtClean="0"/>
              <a:t>2015/6/10</a:t>
            </a:fld>
            <a:endParaRPr kumimoji="1" lang="ja-JP" altLang="en-US"/>
          </a:p>
        </p:txBody>
      </p:sp>
      <p:sp>
        <p:nvSpPr>
          <p:cNvPr id="4" name="フッター プレースホルダー 3"/>
          <p:cNvSpPr>
            <a:spLocks noGrp="1"/>
          </p:cNvSpPr>
          <p:nvPr>
            <p:ph type="ftr" sz="quarter" idx="2"/>
          </p:nvPr>
        </p:nvSpPr>
        <p:spPr>
          <a:xfrm>
            <a:off x="0" y="6480175"/>
            <a:ext cx="4321175" cy="34131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48325" y="6480175"/>
            <a:ext cx="4321175" cy="341313"/>
          </a:xfrm>
          <a:prstGeom prst="rect">
            <a:avLst/>
          </a:prstGeom>
        </p:spPr>
        <p:txBody>
          <a:bodyPr vert="horz" lIns="91440" tIns="45720" rIns="91440" bIns="45720" rtlCol="0" anchor="b"/>
          <a:lstStyle>
            <a:lvl1pPr algn="r">
              <a:defRPr sz="1200"/>
            </a:lvl1pPr>
          </a:lstStyle>
          <a:p>
            <a:fld id="{BA55A802-9E04-459A-9DBB-836DB47BD77E}" type="slidenum">
              <a:rPr kumimoji="1" lang="ja-JP" altLang="en-US" smtClean="0"/>
              <a:t>‹#›</a:t>
            </a:fld>
            <a:endParaRPr kumimoji="1" lang="ja-JP" altLang="en-US"/>
          </a:p>
        </p:txBody>
      </p:sp>
    </p:spTree>
    <p:extLst>
      <p:ext uri="{BB962C8B-B14F-4D97-AF65-F5344CB8AC3E}">
        <p14:creationId xmlns:p14="http://schemas.microsoft.com/office/powerpoint/2010/main" val="2529170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4319943" cy="341209"/>
          </a:xfrm>
          <a:prstGeom prst="rect">
            <a:avLst/>
          </a:prstGeom>
        </p:spPr>
        <p:txBody>
          <a:bodyPr vert="horz" lIns="92418" tIns="46209" rIns="92418" bIns="46209" rtlCol="0"/>
          <a:lstStyle>
            <a:lvl1pPr algn="l">
              <a:defRPr sz="1200" smtClean="0"/>
            </a:lvl1pPr>
          </a:lstStyle>
          <a:p>
            <a:pPr>
              <a:defRPr/>
            </a:pPr>
            <a:endParaRPr lang="ja-JP" altLang="en-US"/>
          </a:p>
        </p:txBody>
      </p:sp>
      <p:sp>
        <p:nvSpPr>
          <p:cNvPr id="3" name="日付プレースホルダ 2"/>
          <p:cNvSpPr>
            <a:spLocks noGrp="1"/>
          </p:cNvSpPr>
          <p:nvPr>
            <p:ph type="dt" idx="1"/>
          </p:nvPr>
        </p:nvSpPr>
        <p:spPr>
          <a:xfrm>
            <a:off x="5648797" y="0"/>
            <a:ext cx="4319943" cy="341209"/>
          </a:xfrm>
          <a:prstGeom prst="rect">
            <a:avLst/>
          </a:prstGeom>
        </p:spPr>
        <p:txBody>
          <a:bodyPr vert="horz" lIns="92418" tIns="46209" rIns="92418" bIns="46209" rtlCol="0"/>
          <a:lstStyle>
            <a:lvl1pPr algn="r">
              <a:defRPr sz="1200" smtClean="0"/>
            </a:lvl1pPr>
          </a:lstStyle>
          <a:p>
            <a:pPr>
              <a:defRPr/>
            </a:pPr>
            <a:fld id="{C3B1C3B4-0EFA-4E9A-BE43-AB531CD70431}" type="datetimeFigureOut">
              <a:rPr lang="ja-JP" altLang="en-US"/>
              <a:pPr>
                <a:defRPr/>
              </a:pPr>
              <a:t>2015/6/10</a:t>
            </a:fld>
            <a:endParaRPr lang="ja-JP" altLang="en-US"/>
          </a:p>
        </p:txBody>
      </p:sp>
      <p:sp>
        <p:nvSpPr>
          <p:cNvPr id="4" name="スライド イメージ プレースホルダ 3"/>
          <p:cNvSpPr>
            <a:spLocks noGrp="1" noRot="1" noChangeAspect="1"/>
          </p:cNvSpPr>
          <p:nvPr>
            <p:ph type="sldImg" idx="2"/>
          </p:nvPr>
        </p:nvSpPr>
        <p:spPr>
          <a:xfrm>
            <a:off x="3279775" y="511175"/>
            <a:ext cx="3411538" cy="2559050"/>
          </a:xfrm>
          <a:prstGeom prst="rect">
            <a:avLst/>
          </a:prstGeom>
          <a:noFill/>
          <a:ln w="12700">
            <a:solidFill>
              <a:prstClr val="black"/>
            </a:solidFill>
          </a:ln>
        </p:spPr>
        <p:txBody>
          <a:bodyPr vert="horz" lIns="92418" tIns="46209" rIns="92418" bIns="46209" rtlCol="0" anchor="ctr"/>
          <a:lstStyle/>
          <a:p>
            <a:pPr lvl="0"/>
            <a:endParaRPr lang="ja-JP" altLang="en-US" noProof="0" smtClean="0"/>
          </a:p>
        </p:txBody>
      </p:sp>
      <p:sp>
        <p:nvSpPr>
          <p:cNvPr id="5" name="ノート プレースホルダ 4"/>
          <p:cNvSpPr>
            <a:spLocks noGrp="1"/>
          </p:cNvSpPr>
          <p:nvPr>
            <p:ph type="body" sz="quarter" idx="3"/>
          </p:nvPr>
        </p:nvSpPr>
        <p:spPr>
          <a:xfrm>
            <a:off x="997815" y="3240934"/>
            <a:ext cx="7975460" cy="3070878"/>
          </a:xfrm>
          <a:prstGeom prst="rect">
            <a:avLst/>
          </a:prstGeom>
        </p:spPr>
        <p:txBody>
          <a:bodyPr vert="horz" lIns="92418" tIns="46209" rIns="92418" bIns="46209"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1" y="6480770"/>
            <a:ext cx="4319943" cy="341208"/>
          </a:xfrm>
          <a:prstGeom prst="rect">
            <a:avLst/>
          </a:prstGeom>
        </p:spPr>
        <p:txBody>
          <a:bodyPr vert="horz" lIns="92418" tIns="46209" rIns="92418" bIns="46209" rtlCol="0" anchor="b"/>
          <a:lstStyle>
            <a:lvl1pPr algn="l">
              <a:defRPr sz="1200" smtClean="0"/>
            </a:lvl1pPr>
          </a:lstStyle>
          <a:p>
            <a:pPr>
              <a:defRPr/>
            </a:pPr>
            <a:endParaRPr lang="ja-JP" altLang="en-US"/>
          </a:p>
        </p:txBody>
      </p:sp>
      <p:sp>
        <p:nvSpPr>
          <p:cNvPr id="7" name="スライド番号プレースホルダ 6"/>
          <p:cNvSpPr>
            <a:spLocks noGrp="1"/>
          </p:cNvSpPr>
          <p:nvPr>
            <p:ph type="sldNum" sz="quarter" idx="5"/>
          </p:nvPr>
        </p:nvSpPr>
        <p:spPr>
          <a:xfrm>
            <a:off x="5648797" y="6480770"/>
            <a:ext cx="4319943" cy="341208"/>
          </a:xfrm>
          <a:prstGeom prst="rect">
            <a:avLst/>
          </a:prstGeom>
        </p:spPr>
        <p:txBody>
          <a:bodyPr vert="horz" lIns="92418" tIns="46209" rIns="92418" bIns="46209" rtlCol="0" anchor="b"/>
          <a:lstStyle>
            <a:lvl1pPr algn="r">
              <a:defRPr sz="1200" smtClean="0"/>
            </a:lvl1pPr>
          </a:lstStyle>
          <a:p>
            <a:pPr>
              <a:defRPr/>
            </a:pPr>
            <a:fld id="{24E7511A-E19B-4650-9FBF-BD8447E14FDF}" type="slidenum">
              <a:rPr lang="ja-JP" altLang="en-US"/>
              <a:pPr>
                <a:defRPr/>
              </a:pPr>
              <a:t>‹#›</a:t>
            </a:fld>
            <a:endParaRPr lang="ja-JP" altLang="en-US"/>
          </a:p>
        </p:txBody>
      </p:sp>
    </p:spTree>
    <p:extLst>
      <p:ext uri="{BB962C8B-B14F-4D97-AF65-F5344CB8AC3E}">
        <p14:creationId xmlns:p14="http://schemas.microsoft.com/office/powerpoint/2010/main" val="13999435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S PGothic" pitchFamily="50" charset="-128"/>
        <a:cs typeface="+mn-cs"/>
      </a:defRPr>
    </a:lvl1pPr>
    <a:lvl2pPr marL="457200" algn="l" rtl="0" fontAlgn="base">
      <a:spcBef>
        <a:spcPct val="30000"/>
      </a:spcBef>
      <a:spcAft>
        <a:spcPct val="0"/>
      </a:spcAft>
      <a:defRPr kumimoji="1" sz="1200" kern="1200">
        <a:solidFill>
          <a:schemeClr val="tx1"/>
        </a:solidFill>
        <a:latin typeface="+mn-lt"/>
        <a:ea typeface="MS PGothic" pitchFamily="50" charset="-128"/>
        <a:cs typeface="+mn-cs"/>
      </a:defRPr>
    </a:lvl2pPr>
    <a:lvl3pPr marL="914400" algn="l" rtl="0" fontAlgn="base">
      <a:spcBef>
        <a:spcPct val="30000"/>
      </a:spcBef>
      <a:spcAft>
        <a:spcPct val="0"/>
      </a:spcAft>
      <a:defRPr kumimoji="1" sz="1200" kern="1200">
        <a:solidFill>
          <a:schemeClr val="tx1"/>
        </a:solidFill>
        <a:latin typeface="+mn-lt"/>
        <a:ea typeface="MS PGothic" pitchFamily="50" charset="-128"/>
        <a:cs typeface="+mn-cs"/>
      </a:defRPr>
    </a:lvl3pPr>
    <a:lvl4pPr marL="1371600" algn="l" rtl="0" fontAlgn="base">
      <a:spcBef>
        <a:spcPct val="30000"/>
      </a:spcBef>
      <a:spcAft>
        <a:spcPct val="0"/>
      </a:spcAft>
      <a:defRPr kumimoji="1" sz="1200" kern="1200">
        <a:solidFill>
          <a:schemeClr val="tx1"/>
        </a:solidFill>
        <a:latin typeface="+mn-lt"/>
        <a:ea typeface="MS PGothic" pitchFamily="50" charset="-128"/>
        <a:cs typeface="+mn-cs"/>
      </a:defRPr>
    </a:lvl4pPr>
    <a:lvl5pPr marL="1828800" algn="l" rtl="0" fontAlgn="base">
      <a:spcBef>
        <a:spcPct val="30000"/>
      </a:spcBef>
      <a:spcAft>
        <a:spcPct val="0"/>
      </a:spcAft>
      <a:defRPr kumimoji="1" sz="1200" kern="1200">
        <a:solidFill>
          <a:schemeClr val="tx1"/>
        </a:solidFill>
        <a:latin typeface="+mn-lt"/>
        <a:ea typeface="MS PGothic"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750425"/>
            <a:ext cx="7772400" cy="1470025"/>
          </a:xfrm>
        </p:spPr>
        <p:txBody>
          <a:bodyPr/>
          <a:lstStyle>
            <a:lvl1pPr>
              <a:defRPr>
                <a:latin typeface="Arial" panose="020B0604020202020204" pitchFamily="34" charset="0"/>
                <a:cs typeface="Arial" panose="020B0604020202020204" pitchFamily="34" charset="0"/>
              </a:defRPr>
            </a:lvl1pPr>
          </a:lstStyle>
          <a:p>
            <a:r>
              <a:rPr lang="ja-JP" altLang="en-US" dirty="0" smtClean="0"/>
              <a:t>マスタ タイトルの書式設定</a:t>
            </a:r>
            <a:endParaRPr lang="ja-JP" altLang="en-US" dirty="0"/>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dirty="0" smtClean="0"/>
              <a:t>マスタ サブタイトルの書式設定</a:t>
            </a:r>
            <a:endParaRPr lang="ja-JP" altLang="en-US" dirty="0"/>
          </a:p>
        </p:txBody>
      </p:sp>
      <p:sp>
        <p:nvSpPr>
          <p:cNvPr id="6" name="スライド番号プレースホルダー 4"/>
          <p:cNvSpPr txBox="1">
            <a:spLocks/>
          </p:cNvSpPr>
          <p:nvPr userDrawn="1"/>
        </p:nvSpPr>
        <p:spPr>
          <a:xfrm>
            <a:off x="4038997" y="6661032"/>
            <a:ext cx="1054894" cy="196968"/>
          </a:xfrm>
          <a:prstGeom prst="rect">
            <a:avLst/>
          </a:prstGeom>
        </p:spPr>
        <p:txBody>
          <a:bodyPr vert="horz" lIns="36000" tIns="36000" rIns="36000" bIns="36000" rtlCol="0" anchor="ctr"/>
          <a:lstStyle>
            <a:defPPr>
              <a:defRPr lang="ja-JP"/>
            </a:defPPr>
            <a:lvl1pPr algn="ctr" rtl="0" fontAlgn="base">
              <a:spcBef>
                <a:spcPct val="0"/>
              </a:spcBef>
              <a:spcAft>
                <a:spcPct val="0"/>
              </a:spcAft>
              <a:defRPr kumimoji="1" sz="1400" kern="1200">
                <a:solidFill>
                  <a:schemeClr val="bg1"/>
                </a:solidFill>
                <a:latin typeface="Arial" charset="0"/>
                <a:ea typeface="MS PGothic" pitchFamily="50" charset="-128"/>
                <a:cs typeface="+mn-cs"/>
              </a:defRPr>
            </a:lvl1pPr>
            <a:lvl2pPr marL="457200" algn="l" rtl="0" fontAlgn="base">
              <a:spcBef>
                <a:spcPct val="0"/>
              </a:spcBef>
              <a:spcAft>
                <a:spcPct val="0"/>
              </a:spcAft>
              <a:defRPr kumimoji="1" kern="1200">
                <a:solidFill>
                  <a:schemeClr val="tx1"/>
                </a:solidFill>
                <a:latin typeface="Arial" charset="0"/>
                <a:ea typeface="MS PGothic" pitchFamily="50" charset="-128"/>
                <a:cs typeface="+mn-cs"/>
              </a:defRPr>
            </a:lvl2pPr>
            <a:lvl3pPr marL="914400" algn="l" rtl="0" fontAlgn="base">
              <a:spcBef>
                <a:spcPct val="0"/>
              </a:spcBef>
              <a:spcAft>
                <a:spcPct val="0"/>
              </a:spcAft>
              <a:defRPr kumimoji="1" kern="1200">
                <a:solidFill>
                  <a:schemeClr val="tx1"/>
                </a:solidFill>
                <a:latin typeface="Arial" charset="0"/>
                <a:ea typeface="MS PGothic" pitchFamily="50" charset="-128"/>
                <a:cs typeface="+mn-cs"/>
              </a:defRPr>
            </a:lvl3pPr>
            <a:lvl4pPr marL="1371600" algn="l" rtl="0" fontAlgn="base">
              <a:spcBef>
                <a:spcPct val="0"/>
              </a:spcBef>
              <a:spcAft>
                <a:spcPct val="0"/>
              </a:spcAft>
              <a:defRPr kumimoji="1" kern="1200">
                <a:solidFill>
                  <a:schemeClr val="tx1"/>
                </a:solidFill>
                <a:latin typeface="Arial" charset="0"/>
                <a:ea typeface="MS PGothic" pitchFamily="50" charset="-128"/>
                <a:cs typeface="+mn-cs"/>
              </a:defRPr>
            </a:lvl4pPr>
            <a:lvl5pPr marL="1828800" algn="l" rtl="0" fontAlgn="base">
              <a:spcBef>
                <a:spcPct val="0"/>
              </a:spcBef>
              <a:spcAft>
                <a:spcPct val="0"/>
              </a:spcAft>
              <a:defRPr kumimoji="1" kern="1200">
                <a:solidFill>
                  <a:schemeClr val="tx1"/>
                </a:solidFill>
                <a:latin typeface="Arial" charset="0"/>
                <a:ea typeface="MS PGothic" pitchFamily="50" charset="-128"/>
                <a:cs typeface="+mn-cs"/>
              </a:defRPr>
            </a:lvl5pPr>
            <a:lvl6pPr marL="2286000" algn="l" defTabSz="914400" rtl="0" eaLnBrk="1" latinLnBrk="0" hangingPunct="1">
              <a:defRPr kumimoji="1" kern="1200">
                <a:solidFill>
                  <a:schemeClr val="tx1"/>
                </a:solidFill>
                <a:latin typeface="Arial" charset="0"/>
                <a:ea typeface="MS PGothic" pitchFamily="50" charset="-128"/>
                <a:cs typeface="+mn-cs"/>
              </a:defRPr>
            </a:lvl6pPr>
            <a:lvl7pPr marL="2743200" algn="l" defTabSz="914400" rtl="0" eaLnBrk="1" latinLnBrk="0" hangingPunct="1">
              <a:defRPr kumimoji="1" kern="1200">
                <a:solidFill>
                  <a:schemeClr val="tx1"/>
                </a:solidFill>
                <a:latin typeface="Arial" charset="0"/>
                <a:ea typeface="MS PGothic" pitchFamily="50" charset="-128"/>
                <a:cs typeface="+mn-cs"/>
              </a:defRPr>
            </a:lvl7pPr>
            <a:lvl8pPr marL="3200400" algn="l" defTabSz="914400" rtl="0" eaLnBrk="1" latinLnBrk="0" hangingPunct="1">
              <a:defRPr kumimoji="1" kern="1200">
                <a:solidFill>
                  <a:schemeClr val="tx1"/>
                </a:solidFill>
                <a:latin typeface="Arial" charset="0"/>
                <a:ea typeface="MS PGothic" pitchFamily="50" charset="-128"/>
                <a:cs typeface="+mn-cs"/>
              </a:defRPr>
            </a:lvl8pPr>
            <a:lvl9pPr marL="3657600" algn="l" defTabSz="914400" rtl="0" eaLnBrk="1" latinLnBrk="0" hangingPunct="1">
              <a:defRPr kumimoji="1" kern="1200">
                <a:solidFill>
                  <a:schemeClr val="tx1"/>
                </a:solidFill>
                <a:latin typeface="Arial" charset="0"/>
                <a:ea typeface="MS PGothic" pitchFamily="50" charset="-128"/>
                <a:cs typeface="+mn-cs"/>
              </a:defRPr>
            </a:lvl9pPr>
          </a:lstStyle>
          <a:p>
            <a:r>
              <a:rPr lang="en-US" altLang="ja-JP" dirty="0" smtClean="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9030338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513"/>
            <a:ext cx="9144000" cy="620712"/>
          </a:xfrm>
        </p:spPr>
        <p:txBody>
          <a:bodyPr>
            <a:normAutofit/>
          </a:bodyPr>
          <a:lstStyle>
            <a:lvl1pPr algn="ctr">
              <a:defRPr sz="4000">
                <a:latin typeface="Arial" panose="020B0604020202020204" pitchFamily="34" charset="0"/>
                <a:cs typeface="Arial" panose="020B0604020202020204" pitchFamily="34" charset="0"/>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スライド番号プレースホルダー 4"/>
          <p:cNvSpPr>
            <a:spLocks noGrp="1"/>
          </p:cNvSpPr>
          <p:nvPr>
            <p:ph type="sldNum" sz="quarter" idx="4"/>
          </p:nvPr>
        </p:nvSpPr>
        <p:spPr>
          <a:xfrm>
            <a:off x="4038997" y="6661032"/>
            <a:ext cx="1054894" cy="196968"/>
          </a:xfrm>
          <a:prstGeom prst="rect">
            <a:avLst/>
          </a:prstGeom>
        </p:spPr>
        <p:txBody>
          <a:bodyPr vert="horz" lIns="36000" tIns="36000" rIns="36000" bIns="36000" rtlCol="0" anchor="ctr"/>
          <a:lstStyle>
            <a:lvl1pPr algn="ctr">
              <a:defRPr sz="1400">
                <a:solidFill>
                  <a:schemeClr val="bg1"/>
                </a:solidFill>
              </a:defRPr>
            </a:lvl1pPr>
          </a:lstStyle>
          <a:p>
            <a:r>
              <a:rPr lang="en-US" altLang="ja-JP" dirty="0" smtClean="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28895410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ja-JP" altLang="en-US" dirty="0" smtClean="0"/>
              <a:t>マスタ タイトルの書式設定</a:t>
            </a:r>
            <a:endParaRPr lang="ja-JP" altLang="en-US" dirty="0"/>
          </a:p>
        </p:txBody>
      </p:sp>
      <p:sp>
        <p:nvSpPr>
          <p:cNvPr id="5" name="スライド番号プレースホルダー 4"/>
          <p:cNvSpPr>
            <a:spLocks noGrp="1"/>
          </p:cNvSpPr>
          <p:nvPr>
            <p:ph type="sldNum" sz="quarter" idx="4"/>
          </p:nvPr>
        </p:nvSpPr>
        <p:spPr>
          <a:xfrm>
            <a:off x="4038997" y="6661032"/>
            <a:ext cx="1054894" cy="196968"/>
          </a:xfrm>
          <a:prstGeom prst="rect">
            <a:avLst/>
          </a:prstGeom>
        </p:spPr>
        <p:txBody>
          <a:bodyPr vert="horz" lIns="36000" tIns="36000" rIns="36000" bIns="36000" rtlCol="0" anchor="ctr"/>
          <a:lstStyle>
            <a:lvl1pPr algn="ctr">
              <a:defRPr sz="1400">
                <a:solidFill>
                  <a:schemeClr val="bg1"/>
                </a:solidFill>
              </a:defRPr>
            </a:lvl1pPr>
          </a:lstStyle>
          <a:p>
            <a:r>
              <a:rPr lang="en-US" altLang="ja-JP" dirty="0" smtClean="0"/>
              <a:t>P. </a:t>
            </a:r>
            <a:fld id="{F8FDF831-B0A3-4B44-A20D-7581D5587101}" type="slidenum">
              <a:rPr lang="ja-JP" altLang="en-US" smtClean="0"/>
              <a:pPr/>
              <a:t>‹#›</a:t>
            </a:fld>
            <a:endParaRPr lang="ja-JP" altLang="en-US" dirty="0"/>
          </a:p>
        </p:txBody>
      </p:sp>
    </p:spTree>
    <p:extLst>
      <p:ext uri="{BB962C8B-B14F-4D97-AF65-F5344CB8AC3E}">
        <p14:creationId xmlns:p14="http://schemas.microsoft.com/office/powerpoint/2010/main" val="230866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36513"/>
            <a:ext cx="9144000" cy="620712"/>
          </a:xfrm>
          <a:prstGeom prst="rect">
            <a:avLst/>
          </a:prstGeom>
          <a:noFill/>
          <a:ln w="9525">
            <a:noFill/>
            <a:miter lim="800000"/>
            <a:headEnd/>
            <a:tailEnd/>
          </a:ln>
          <a:effectLst>
            <a:outerShdw dist="35921" dir="2700000" algn="ctr" rotWithShape="0">
              <a:schemeClr val="accent1"/>
            </a:outerShdw>
          </a:effectLst>
        </p:spPr>
        <p:txBody>
          <a:bodyPr vert="horz" wrap="square" lIns="0" tIns="0" rIns="0" bIns="0" numCol="1" anchor="t" anchorCtr="0" compatLnSpc="1">
            <a:prstTxWarp prst="textNoShape">
              <a:avLst/>
            </a:prstTxWarp>
            <a:normAutofit/>
          </a:bodyPr>
          <a:lstStyle/>
          <a:p>
            <a:pPr lvl="0"/>
            <a:r>
              <a:rPr lang="ja-JP" altLang="en-US" dirty="0" smtClean="0"/>
              <a:t>マスタ タイトルの書式設定</a:t>
            </a:r>
          </a:p>
        </p:txBody>
      </p:sp>
      <p:sp>
        <p:nvSpPr>
          <p:cNvPr id="2051" name="Rectangle 3"/>
          <p:cNvSpPr>
            <a:spLocks noGrp="1" noChangeArrowheads="1"/>
          </p:cNvSpPr>
          <p:nvPr>
            <p:ph type="body" idx="1"/>
          </p:nvPr>
        </p:nvSpPr>
        <p:spPr bwMode="auto">
          <a:xfrm>
            <a:off x="250824" y="623887"/>
            <a:ext cx="8641655" cy="577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3086" name="Rectangle 14"/>
          <p:cNvSpPr>
            <a:spLocks noChangeArrowheads="1"/>
          </p:cNvSpPr>
          <p:nvPr userDrawn="1"/>
        </p:nvSpPr>
        <p:spPr bwMode="auto">
          <a:xfrm flipV="1">
            <a:off x="0" y="574675"/>
            <a:ext cx="9144000" cy="71438"/>
          </a:xfrm>
          <a:prstGeom prst="rect">
            <a:avLst/>
          </a:prstGeom>
          <a:gradFill rotWithShape="0">
            <a:gsLst>
              <a:gs pos="0">
                <a:srgbClr val="FFFFFF"/>
              </a:gs>
              <a:gs pos="100000">
                <a:srgbClr val="404040"/>
              </a:gs>
            </a:gsLst>
            <a:lin ang="13500000" scaled="1"/>
          </a:gradFill>
          <a:ln w="9525">
            <a:noFill/>
            <a:round/>
            <a:headEnd/>
            <a:tailEnd/>
          </a:ln>
        </p:spPr>
        <p:txBody>
          <a:bodyPr rot="10800000" wrap="none" anchor="ctr"/>
          <a:lstStyle/>
          <a:p>
            <a:pPr>
              <a:defRPr/>
            </a:pPr>
            <a:endParaRPr lang="ja-JP" altLang="en-US"/>
          </a:p>
        </p:txBody>
      </p:sp>
      <p:grpSp>
        <p:nvGrpSpPr>
          <p:cNvPr id="6" name="グループ化 5"/>
          <p:cNvGrpSpPr/>
          <p:nvPr userDrawn="1"/>
        </p:nvGrpSpPr>
        <p:grpSpPr>
          <a:xfrm>
            <a:off x="0" y="6397625"/>
            <a:ext cx="9144000" cy="460375"/>
            <a:chOff x="0" y="6397625"/>
            <a:chExt cx="9144000" cy="460375"/>
          </a:xfrm>
        </p:grpSpPr>
        <p:sp>
          <p:nvSpPr>
            <p:cNvPr id="3080" name="Rectangle 8"/>
            <p:cNvSpPr>
              <a:spLocks noChangeArrowheads="1"/>
            </p:cNvSpPr>
            <p:nvPr userDrawn="1"/>
          </p:nvSpPr>
          <p:spPr bwMode="auto">
            <a:xfrm flipV="1">
              <a:off x="0" y="6397625"/>
              <a:ext cx="9144000" cy="460375"/>
            </a:xfrm>
            <a:prstGeom prst="rect">
              <a:avLst/>
            </a:prstGeom>
            <a:solidFill>
              <a:srgbClr val="404040"/>
            </a:solidFill>
            <a:ln w="9525">
              <a:noFill/>
              <a:round/>
              <a:headEnd/>
              <a:tailEnd/>
            </a:ln>
          </p:spPr>
          <p:txBody>
            <a:bodyPr rot="10800000" wrap="none" anchor="ctr"/>
            <a:lstStyle/>
            <a:p>
              <a:pPr>
                <a:defRPr/>
              </a:pPr>
              <a:endParaRPr lang="ja-JP" altLang="en-US"/>
            </a:p>
          </p:txBody>
        </p:sp>
        <p:sp>
          <p:nvSpPr>
            <p:cNvPr id="3081" name="Text Box 9"/>
            <p:cNvSpPr txBox="1">
              <a:spLocks noChangeArrowheads="1"/>
            </p:cNvSpPr>
            <p:nvPr userDrawn="1"/>
          </p:nvSpPr>
          <p:spPr bwMode="auto">
            <a:xfrm>
              <a:off x="3698424" y="6402186"/>
              <a:ext cx="1727002" cy="273079"/>
            </a:xfrm>
            <a:prstGeom prst="rect">
              <a:avLst/>
            </a:prstGeom>
            <a:noFill/>
            <a:ln w="9525">
              <a:noFill/>
              <a:round/>
              <a:headEnd/>
              <a:tailEnd/>
            </a:ln>
            <a:effectLst/>
          </p:spPr>
          <p:txBody>
            <a:bodyPr wrap="none" lIns="36000" tIns="36000" rIns="36000" bIns="36000" anchor="ctr" anchorCtr="0">
              <a:spAutoFit/>
            </a:bodyPr>
            <a:lstStyle/>
            <a:p>
              <a:pPr algn="ctr" defTabSz="457200">
                <a:lnSpc>
                  <a:spcPct val="93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ja-JP" altLang="en-US" sz="1400" dirty="0" smtClean="0">
                  <a:solidFill>
                    <a:schemeClr val="bg1"/>
                  </a:solidFill>
                  <a:latin typeface="Arial" pitchFamily="34" charset="0"/>
                  <a:cs typeface="Arial" pitchFamily="34" charset="0"/>
                </a:rPr>
                <a:t>計算工学講演会</a:t>
              </a:r>
              <a:r>
                <a:rPr kumimoji="0" lang="en-US" altLang="ja-JP" sz="1400" dirty="0" smtClean="0">
                  <a:solidFill>
                    <a:schemeClr val="bg1"/>
                  </a:solidFill>
                  <a:latin typeface="Arial" pitchFamily="34" charset="0"/>
                  <a:cs typeface="Arial" pitchFamily="34" charset="0"/>
                </a:rPr>
                <a:t>2</a:t>
              </a:r>
              <a:r>
                <a:rPr kumimoji="0" lang="en-GB" altLang="ja-JP" sz="1400" dirty="0" smtClean="0">
                  <a:solidFill>
                    <a:schemeClr val="bg1"/>
                  </a:solidFill>
                  <a:latin typeface="Arial" pitchFamily="34" charset="0"/>
                  <a:cs typeface="Arial" pitchFamily="34" charset="0"/>
                </a:rPr>
                <a:t>015</a:t>
              </a:r>
              <a:endParaRPr kumimoji="0" lang="en-GB" altLang="ja-JP" sz="1400" dirty="0">
                <a:solidFill>
                  <a:schemeClr val="bg1"/>
                </a:solidFill>
                <a:latin typeface="Arial" pitchFamily="34" charset="0"/>
                <a:cs typeface="Arial" pitchFamily="34" charset="0"/>
              </a:endParaRPr>
            </a:p>
          </p:txBody>
        </p:sp>
        <p:pic>
          <p:nvPicPr>
            <p:cNvPr id="2057" name="Picture 15" descr="ロゴのみ"/>
            <p:cNvPicPr>
              <a:picLocks noChangeArrowheads="1"/>
            </p:cNvPicPr>
            <p:nvPr userDrawn="1"/>
          </p:nvPicPr>
          <p:blipFill>
            <a:blip r:embed="rId5" cstate="print">
              <a:extLst>
                <a:ext uri="{28A0092B-C50C-407E-A947-70E740481C1C}">
                  <a14:useLocalDpi xmlns:a14="http://schemas.microsoft.com/office/drawing/2010/main" val="0"/>
                </a:ext>
              </a:extLst>
            </a:blip>
            <a:srcRect t="20924" b="20924"/>
            <a:stretch>
              <a:fillRect/>
            </a:stretch>
          </p:blipFill>
          <p:spPr bwMode="auto">
            <a:xfrm>
              <a:off x="7200900" y="6453188"/>
              <a:ext cx="16811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7" descr="logo"/>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0825" y="6453188"/>
              <a:ext cx="16811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スライド番号プレースホルダー 4"/>
          <p:cNvSpPr>
            <a:spLocks noGrp="1"/>
          </p:cNvSpPr>
          <p:nvPr userDrawn="1">
            <p:ph type="sldNum" sz="quarter" idx="4"/>
          </p:nvPr>
        </p:nvSpPr>
        <p:spPr>
          <a:xfrm>
            <a:off x="4038997" y="6661032"/>
            <a:ext cx="1054894" cy="196968"/>
          </a:xfrm>
          <a:prstGeom prst="rect">
            <a:avLst/>
          </a:prstGeom>
        </p:spPr>
        <p:txBody>
          <a:bodyPr vert="horz" lIns="36000" tIns="36000" rIns="36000" bIns="36000" rtlCol="0" anchor="ctr"/>
          <a:lstStyle>
            <a:lvl1pPr algn="ctr">
              <a:defRPr sz="1400">
                <a:solidFill>
                  <a:schemeClr val="bg1"/>
                </a:solidFill>
                <a:latin typeface="ＭＳ Ｐゴシック" panose="020B0600070205080204" pitchFamily="50" charset="-128"/>
                <a:ea typeface="ＭＳ Ｐゴシック" panose="020B0600070205080204" pitchFamily="50" charset="-128"/>
              </a:defRPr>
            </a:lvl1pPr>
          </a:lstStyle>
          <a:p>
            <a:r>
              <a:rPr lang="en-US" altLang="ja-JP" dirty="0" smtClean="0"/>
              <a:t>P. </a:t>
            </a:r>
            <a:fld id="{F8FDF831-B0A3-4B44-A20D-7581D5587101}"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000" b="1">
          <a:solidFill>
            <a:schemeClr val="accent2"/>
          </a:solidFill>
          <a:latin typeface="Arial" panose="020B0604020202020204" pitchFamily="34" charset="0"/>
          <a:ea typeface="ＭＳ Ｐゴシック" panose="020B0600070205080204" pitchFamily="50" charset="-128"/>
          <a:cs typeface="Arial" panose="020B0604020202020204" pitchFamily="34" charset="0"/>
        </a:defRPr>
      </a:lvl1pPr>
      <a:lvl2pPr algn="l" rtl="0" eaLnBrk="0" fontAlgn="base" hangingPunct="0">
        <a:spcBef>
          <a:spcPct val="0"/>
        </a:spcBef>
        <a:spcAft>
          <a:spcPct val="0"/>
        </a:spcAft>
        <a:defRPr kumimoji="1" sz="3600" b="1">
          <a:solidFill>
            <a:schemeClr val="accent2"/>
          </a:solidFill>
          <a:latin typeface="Arial" charset="0"/>
          <a:ea typeface="MS PGothic" pitchFamily="50" charset="-128"/>
        </a:defRPr>
      </a:lvl2pPr>
      <a:lvl3pPr algn="l" rtl="0" eaLnBrk="0" fontAlgn="base" hangingPunct="0">
        <a:spcBef>
          <a:spcPct val="0"/>
        </a:spcBef>
        <a:spcAft>
          <a:spcPct val="0"/>
        </a:spcAft>
        <a:defRPr kumimoji="1" sz="3600" b="1">
          <a:solidFill>
            <a:schemeClr val="accent2"/>
          </a:solidFill>
          <a:latin typeface="Arial" charset="0"/>
          <a:ea typeface="MS PGothic" pitchFamily="50" charset="-128"/>
        </a:defRPr>
      </a:lvl3pPr>
      <a:lvl4pPr algn="l" rtl="0" eaLnBrk="0" fontAlgn="base" hangingPunct="0">
        <a:spcBef>
          <a:spcPct val="0"/>
        </a:spcBef>
        <a:spcAft>
          <a:spcPct val="0"/>
        </a:spcAft>
        <a:defRPr kumimoji="1" sz="3600" b="1">
          <a:solidFill>
            <a:schemeClr val="accent2"/>
          </a:solidFill>
          <a:latin typeface="Arial" charset="0"/>
          <a:ea typeface="MS PGothic" pitchFamily="50" charset="-128"/>
        </a:defRPr>
      </a:lvl4pPr>
      <a:lvl5pPr algn="l" rtl="0" eaLnBrk="0" fontAlgn="base" hangingPunct="0">
        <a:spcBef>
          <a:spcPct val="0"/>
        </a:spcBef>
        <a:spcAft>
          <a:spcPct val="0"/>
        </a:spcAft>
        <a:defRPr kumimoji="1" sz="3600" b="1">
          <a:solidFill>
            <a:schemeClr val="accent2"/>
          </a:solidFill>
          <a:latin typeface="Arial" charset="0"/>
          <a:ea typeface="MS PGothic" pitchFamily="50" charset="-128"/>
        </a:defRPr>
      </a:lvl5pPr>
      <a:lvl6pPr marL="457200" algn="l" rtl="0" fontAlgn="base">
        <a:spcBef>
          <a:spcPct val="0"/>
        </a:spcBef>
        <a:spcAft>
          <a:spcPct val="0"/>
        </a:spcAft>
        <a:defRPr kumimoji="1" sz="3600" b="1">
          <a:solidFill>
            <a:schemeClr val="accent2"/>
          </a:solidFill>
          <a:latin typeface="MS PGothic" pitchFamily="50" charset="-128"/>
          <a:ea typeface="MS PGothic" pitchFamily="50" charset="-128"/>
        </a:defRPr>
      </a:lvl6pPr>
      <a:lvl7pPr marL="914400" algn="l" rtl="0" fontAlgn="base">
        <a:spcBef>
          <a:spcPct val="0"/>
        </a:spcBef>
        <a:spcAft>
          <a:spcPct val="0"/>
        </a:spcAft>
        <a:defRPr kumimoji="1" sz="3600" b="1">
          <a:solidFill>
            <a:schemeClr val="accent2"/>
          </a:solidFill>
          <a:latin typeface="MS PGothic" pitchFamily="50" charset="-128"/>
          <a:ea typeface="MS PGothic" pitchFamily="50" charset="-128"/>
        </a:defRPr>
      </a:lvl7pPr>
      <a:lvl8pPr marL="1371600" algn="l" rtl="0" fontAlgn="base">
        <a:spcBef>
          <a:spcPct val="0"/>
        </a:spcBef>
        <a:spcAft>
          <a:spcPct val="0"/>
        </a:spcAft>
        <a:defRPr kumimoji="1" sz="3600" b="1">
          <a:solidFill>
            <a:schemeClr val="accent2"/>
          </a:solidFill>
          <a:latin typeface="MS PGothic" pitchFamily="50" charset="-128"/>
          <a:ea typeface="MS PGothic" pitchFamily="50" charset="-128"/>
        </a:defRPr>
      </a:lvl8pPr>
      <a:lvl9pPr marL="1828800" algn="l" rtl="0" fontAlgn="base">
        <a:spcBef>
          <a:spcPct val="0"/>
        </a:spcBef>
        <a:spcAft>
          <a:spcPct val="0"/>
        </a:spcAft>
        <a:defRPr kumimoji="1" sz="3600" b="1">
          <a:solidFill>
            <a:schemeClr val="accent2"/>
          </a:solidFill>
          <a:latin typeface="MS PGothic" pitchFamily="50" charset="-128"/>
          <a:ea typeface="MS PGothic" pitchFamily="50" charset="-128"/>
        </a:defRPr>
      </a:lvl9pPr>
    </p:titleStyle>
    <p:bodyStyle>
      <a:lvl1pPr marL="342900" indent="-342900" algn="l" rtl="0" eaLnBrk="1" fontAlgn="base" hangingPunct="1">
        <a:spcBef>
          <a:spcPct val="20000"/>
        </a:spcBef>
        <a:spcAft>
          <a:spcPct val="0"/>
        </a:spcAft>
        <a:buClr>
          <a:schemeClr val="tx1"/>
        </a:buClr>
        <a:buFont typeface="Wingdings" pitchFamily="2" charset="2"/>
        <a:buChar char="n"/>
        <a:defRPr kumimoji="1" sz="3200">
          <a:solidFill>
            <a:schemeClr val="tx1"/>
          </a:solidFill>
          <a:latin typeface="Arial" panose="020B0604020202020204" pitchFamily="34" charset="0"/>
          <a:ea typeface="ＭＳ Ｐゴシック" panose="020B0600070205080204" pitchFamily="50" charset="-128"/>
          <a:cs typeface="Arial" pitchFamily="34" charset="0"/>
        </a:defRPr>
      </a:lvl1pPr>
      <a:lvl2pPr marL="742950" indent="-285750" algn="l" rtl="0" eaLnBrk="1" fontAlgn="base" hangingPunct="1">
        <a:spcBef>
          <a:spcPct val="20000"/>
        </a:spcBef>
        <a:spcAft>
          <a:spcPct val="0"/>
        </a:spcAft>
        <a:buClr>
          <a:schemeClr val="tx1"/>
        </a:buClr>
        <a:buFont typeface="Wingdings" pitchFamily="2" charset="2"/>
        <a:buChar char="l"/>
        <a:defRPr kumimoji="1" sz="2800">
          <a:solidFill>
            <a:schemeClr val="tx1"/>
          </a:solidFill>
          <a:latin typeface="Arial" panose="020B0604020202020204" pitchFamily="34" charset="0"/>
          <a:ea typeface="ＭＳ Ｐゴシック" panose="020B0600070205080204" pitchFamily="50" charset="-128"/>
          <a:cs typeface="Arial" pitchFamily="34" charset="0"/>
        </a:defRPr>
      </a:lvl2pPr>
      <a:lvl3pPr marL="1143000" indent="-228600" algn="l" rtl="0" eaLnBrk="1" fontAlgn="base" hangingPunct="1">
        <a:spcBef>
          <a:spcPct val="20000"/>
        </a:spcBef>
        <a:spcAft>
          <a:spcPct val="0"/>
        </a:spcAft>
        <a:buClr>
          <a:schemeClr val="tx1"/>
        </a:buClr>
        <a:buSzPct val="80000"/>
        <a:buFont typeface="Wingdings" pitchFamily="2" charset="2"/>
        <a:buChar char="u"/>
        <a:defRPr kumimoji="1" sz="2400">
          <a:solidFill>
            <a:schemeClr val="tx1"/>
          </a:solidFill>
          <a:latin typeface="Arial" panose="020B0604020202020204" pitchFamily="34" charset="0"/>
          <a:ea typeface="ＭＳ Ｐゴシック" panose="020B0600070205080204" pitchFamily="50" charset="-128"/>
          <a:cs typeface="Arial" pitchFamily="34" charset="0"/>
        </a:defRPr>
      </a:lvl3pPr>
      <a:lvl4pPr marL="1600200" indent="-228600" algn="l" rtl="0" eaLnBrk="1" fontAlgn="base" hangingPunct="1">
        <a:spcBef>
          <a:spcPct val="20000"/>
        </a:spcBef>
        <a:spcAft>
          <a:spcPct val="0"/>
        </a:spcAft>
        <a:buClr>
          <a:schemeClr val="tx1"/>
        </a:buClr>
        <a:buFont typeface="Wingdings" pitchFamily="2" charset="2"/>
        <a:buChar char="p"/>
        <a:defRPr kumimoji="1" sz="2000">
          <a:solidFill>
            <a:schemeClr val="tx1"/>
          </a:solidFill>
          <a:latin typeface="Arial" panose="020B0604020202020204" pitchFamily="34" charset="0"/>
          <a:ea typeface="ＭＳ Ｐゴシック" panose="020B0600070205080204" pitchFamily="50" charset="-128"/>
          <a:cs typeface="Arial" pitchFamily="34" charset="0"/>
        </a:defRPr>
      </a:lvl4pPr>
      <a:lvl5pPr marL="2057400" indent="-228600" algn="l" rtl="0" eaLnBrk="1" fontAlgn="base" hangingPunct="1">
        <a:spcBef>
          <a:spcPct val="20000"/>
        </a:spcBef>
        <a:spcAft>
          <a:spcPct val="0"/>
        </a:spcAft>
        <a:buClr>
          <a:schemeClr val="tx1"/>
        </a:buClr>
        <a:buChar char="»"/>
        <a:defRPr kumimoji="1" sz="2000">
          <a:solidFill>
            <a:schemeClr val="tx1"/>
          </a:solidFill>
          <a:latin typeface="Arial" panose="020B0604020202020204" pitchFamily="34" charset="0"/>
          <a:ea typeface="ＭＳ Ｐゴシック" panose="020B0600070205080204" pitchFamily="50" charset="-128"/>
          <a:cs typeface="Arial" pitchFamily="34" charset="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2.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FEM.avi"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avi"/><Relationship Id="rId1" Type="http://schemas.microsoft.com/office/2007/relationships/media" Target="../media/media1.avi"/><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avi"/><Relationship Id="rId1" Type="http://schemas.microsoft.com/office/2007/relationships/media" Target="../media/media2.avi"/><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0" y="1844824"/>
            <a:ext cx="9144000" cy="2304255"/>
          </a:xfrm>
        </p:spPr>
        <p:txBody>
          <a:bodyPr>
            <a:noAutofit/>
          </a:bodyPr>
          <a:lstStyle/>
          <a:p>
            <a:r>
              <a:rPr lang="ja-JP" altLang="en-US" sz="3600" dirty="0" smtClean="0">
                <a:latin typeface="+mj-ea"/>
                <a:ea typeface="+mj-ea"/>
              </a:rPr>
              <a:t>四</a:t>
            </a:r>
            <a:r>
              <a:rPr lang="ja-JP" altLang="en-US" sz="3600" dirty="0">
                <a:latin typeface="+mj-ea"/>
                <a:ea typeface="+mj-ea"/>
              </a:rPr>
              <a:t>面体</a:t>
            </a:r>
            <a:r>
              <a:rPr lang="ja-JP" altLang="en-US" sz="3600" dirty="0" smtClean="0">
                <a:latin typeface="+mj-ea"/>
                <a:ea typeface="+mj-ea"/>
              </a:rPr>
              <a:t>要素に内部節点を追加した</a:t>
            </a:r>
            <a:r>
              <a:rPr lang="en-US" altLang="ja-JP" sz="3600" dirty="0" smtClean="0">
                <a:latin typeface="+mj-ea"/>
                <a:ea typeface="+mj-ea"/>
              </a:rPr>
              <a:t/>
            </a:r>
            <a:br>
              <a:rPr lang="en-US" altLang="ja-JP" sz="3600" dirty="0" smtClean="0">
                <a:latin typeface="+mj-ea"/>
                <a:ea typeface="+mj-ea"/>
              </a:rPr>
            </a:br>
            <a:r>
              <a:rPr lang="ja-JP" altLang="en-US" sz="3600" dirty="0" smtClean="0">
                <a:solidFill>
                  <a:srgbClr val="FF00FF"/>
                </a:solidFill>
                <a:latin typeface="+mj-ea"/>
                <a:ea typeface="+mj-ea"/>
              </a:rPr>
              <a:t>平滑化有限要素法</a:t>
            </a:r>
            <a:r>
              <a:rPr lang="ja-JP" altLang="en-US" sz="3600" dirty="0" smtClean="0">
                <a:latin typeface="+mj-ea"/>
                <a:ea typeface="+mj-ea"/>
              </a:rPr>
              <a:t>による高精度大変形解析</a:t>
            </a:r>
            <a:endParaRPr kumimoji="1" lang="ja-JP" altLang="en-US" sz="3600" b="0" dirty="0">
              <a:solidFill>
                <a:srgbClr val="FF0000"/>
              </a:solidFill>
              <a:latin typeface="+mj-ea"/>
              <a:ea typeface="+mj-ea"/>
            </a:endParaRPr>
          </a:p>
        </p:txBody>
      </p:sp>
      <p:sp>
        <p:nvSpPr>
          <p:cNvPr id="6" name="サブタイトル 5"/>
          <p:cNvSpPr>
            <a:spLocks noGrp="1"/>
          </p:cNvSpPr>
          <p:nvPr>
            <p:ph type="subTitle" idx="1"/>
          </p:nvPr>
        </p:nvSpPr>
        <p:spPr/>
        <p:txBody>
          <a:bodyPr anchor="b"/>
          <a:lstStyle/>
          <a:p>
            <a:r>
              <a:rPr lang="zh-TW" altLang="en-US" b="1" u="sng" dirty="0"/>
              <a:t>大西　有希</a:t>
            </a:r>
            <a:r>
              <a:rPr lang="zh-TW" altLang="en-US" dirty="0"/>
              <a:t>， 天谷　賢治</a:t>
            </a:r>
          </a:p>
          <a:p>
            <a:r>
              <a:rPr lang="zh-TW" altLang="en-US" dirty="0"/>
              <a:t>東京工業大学</a:t>
            </a:r>
          </a:p>
          <a:p>
            <a:endParaRPr lang="zh-TW" altLang="en-US" dirty="0"/>
          </a:p>
        </p:txBody>
      </p:sp>
      <p:sp>
        <p:nvSpPr>
          <p:cNvPr id="4" name="スライド番号プレースホルダー 3"/>
          <p:cNvSpPr>
            <a:spLocks noGrp="1"/>
          </p:cNvSpPr>
          <p:nvPr>
            <p:ph type="sldNum" sz="quarter" idx="4294967295"/>
          </p:nvPr>
        </p:nvSpPr>
        <p:spPr>
          <a:xfrm>
            <a:off x="0" y="6626225"/>
            <a:ext cx="1055688" cy="196850"/>
          </a:xfrm>
        </p:spPr>
        <p:txBody>
          <a:bodyPr/>
          <a:lstStyle/>
          <a:p>
            <a:r>
              <a:rPr lang="en-US" altLang="ja-JP" smtClean="0"/>
              <a:t>P. </a:t>
            </a:r>
            <a:fld id="{F8FDF831-B0A3-4B44-A20D-7581D5587101}" type="slidenum">
              <a:rPr lang="ja-JP" altLang="en-US" smtClean="0"/>
              <a:pPr/>
              <a:t>1</a:t>
            </a:fld>
            <a:endParaRPr lang="ja-JP" altLang="en-US" dirty="0"/>
          </a:p>
        </p:txBody>
      </p:sp>
    </p:spTree>
    <p:extLst>
      <p:ext uri="{BB962C8B-B14F-4D97-AF65-F5344CB8AC3E}">
        <p14:creationId xmlns:p14="http://schemas.microsoft.com/office/powerpoint/2010/main" val="1259588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F-</a:t>
            </a:r>
            <a:r>
              <a:rPr lang="en-US" altLang="ja-JP" dirty="0" err="1" smtClean="0"/>
              <a:t>barES</a:t>
            </a:r>
            <a:r>
              <a:rPr lang="en-US" altLang="ja-JP" dirty="0" smtClean="0"/>
              <a:t>-FEM</a:t>
            </a:r>
            <a:r>
              <a:rPr lang="ja-JP" altLang="en-US" dirty="0" smtClean="0"/>
              <a:t>の定式化</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pPr marL="0" indent="0">
                  <a:buNone/>
                </a:pPr>
                <a:r>
                  <a:rPr kumimoji="1" lang="ja-JP" altLang="en-US" sz="2800" b="1" i="1" u="sng" dirty="0" smtClean="0">
                    <a:effectLst>
                      <a:outerShdw blurRad="38100" dist="38100" dir="2700000" algn="tl">
                        <a:srgbClr val="000000">
                          <a:alpha val="43137"/>
                        </a:srgbClr>
                      </a:outerShdw>
                    </a:effectLst>
                  </a:rPr>
                  <a:t>定式化概略</a:t>
                </a:r>
                <a:endParaRPr kumimoji="1" lang="en-US" altLang="ja-JP" sz="2800" b="1" i="1" u="sng" dirty="0" smtClean="0">
                  <a:effectLst>
                    <a:outerShdw blurRad="38100" dist="38100" dir="2700000" algn="tl">
                      <a:srgbClr val="000000">
                        <a:alpha val="43137"/>
                      </a:srgbClr>
                    </a:outerShdw>
                  </a:effectLst>
                </a:endParaRPr>
              </a:p>
              <a:p>
                <a:pPr marL="514350" indent="-514350">
                  <a:buFont typeface="+mj-lt"/>
                  <a:buAutoNum type="arabicPeriod"/>
                </a:pPr>
                <a:r>
                  <a:rPr lang="ja-JP" altLang="en-US" sz="2800" dirty="0" smtClean="0">
                    <a:solidFill>
                      <a:srgbClr val="008000"/>
                    </a:solidFill>
                  </a:rPr>
                  <a:t>要素の</a:t>
                </a:r>
                <a14:m>
                  <m:oMath xmlns:m="http://schemas.openxmlformats.org/officeDocument/2006/math">
                    <m:r>
                      <a:rPr lang="en-US" altLang="ja-JP" sz="2800" b="0" i="0" smtClean="0">
                        <a:solidFill>
                          <a:srgbClr val="008000"/>
                        </a:solidFill>
                        <a:latin typeface="Cambria Math" panose="02040503050406030204" pitchFamily="18" charset="0"/>
                      </a:rPr>
                      <m:t> </m:t>
                    </m:r>
                    <m:r>
                      <a:rPr lang="en-US" altLang="ja-JP" sz="2800" b="0" i="1" smtClean="0">
                        <a:solidFill>
                          <a:srgbClr val="008000"/>
                        </a:solidFill>
                        <a:latin typeface="Cambria Math" panose="02040503050406030204" pitchFamily="18" charset="0"/>
                      </a:rPr>
                      <m:t>𝐽</m:t>
                    </m:r>
                    <m:r>
                      <a:rPr lang="en-US" altLang="ja-JP" sz="2800" b="0" i="0" smtClean="0">
                        <a:solidFill>
                          <a:srgbClr val="008000"/>
                        </a:solidFill>
                        <a:latin typeface="Cambria Math" panose="02040503050406030204" pitchFamily="18" charset="0"/>
                      </a:rPr>
                      <m:t> </m:t>
                    </m:r>
                  </m:oMath>
                </a14:m>
                <a:r>
                  <a:rPr lang="ja-JP" altLang="en-US" sz="2800" dirty="0" smtClean="0"/>
                  <a:t>を標準的</a:t>
                </a:r>
                <a:r>
                  <a:rPr lang="en-US" altLang="ja-JP" sz="2800" dirty="0" smtClean="0"/>
                  <a:t>FEM</a:t>
                </a:r>
                <a:r>
                  <a:rPr lang="ja-JP" altLang="en-US" sz="2800" dirty="0" smtClean="0"/>
                  <a:t>と同様に計算．</a:t>
                </a:r>
                <a:endParaRPr lang="en-US" altLang="ja-JP" sz="2800" dirty="0" smtClean="0"/>
              </a:p>
              <a:p>
                <a:pPr marL="514350" indent="-514350">
                  <a:buFont typeface="+mj-lt"/>
                  <a:buAutoNum type="arabicPeriod"/>
                </a:pPr>
                <a:endParaRPr lang="en-US" altLang="ja-JP" sz="1200" dirty="0" smtClean="0"/>
              </a:p>
              <a:p>
                <a:pPr marL="514350" indent="-514350">
                  <a:buFont typeface="+mj-lt"/>
                  <a:buAutoNum type="arabicPeriod"/>
                </a:pPr>
                <a:r>
                  <a:rPr lang="ja-JP" altLang="en-US" sz="2800" dirty="0" smtClean="0">
                    <a:solidFill>
                      <a:srgbClr val="008000"/>
                    </a:solidFill>
                  </a:rPr>
                  <a:t>要素の</a:t>
                </a:r>
                <a:r>
                  <a:rPr lang="en-US" altLang="ja-JP" sz="2800" dirty="0" smtClean="0">
                    <a:solidFill>
                      <a:srgbClr val="008000"/>
                    </a:solidFill>
                  </a:rPr>
                  <a:t> </a:t>
                </a:r>
                <a14:m>
                  <m:oMath xmlns:m="http://schemas.openxmlformats.org/officeDocument/2006/math">
                    <m:r>
                      <a:rPr lang="en-US" altLang="ja-JP" sz="2800" b="0" i="1" smtClean="0">
                        <a:solidFill>
                          <a:srgbClr val="008000"/>
                        </a:solidFill>
                        <a:latin typeface="Cambria Math" panose="02040503050406030204" pitchFamily="18" charset="0"/>
                      </a:rPr>
                      <m:t>𝐽</m:t>
                    </m:r>
                    <m:r>
                      <a:rPr lang="en-US" altLang="ja-JP" sz="2800" b="0" i="1" smtClean="0">
                        <a:solidFill>
                          <a:srgbClr val="008000"/>
                        </a:solidFill>
                        <a:latin typeface="Cambria Math" panose="02040503050406030204" pitchFamily="18" charset="0"/>
                      </a:rPr>
                      <m:t> </m:t>
                    </m:r>
                  </m:oMath>
                </a14:m>
                <a:r>
                  <a:rPr lang="ja-JP" altLang="en-US" sz="2800" dirty="0" smtClean="0"/>
                  <a:t>を節点で平滑化し，</a:t>
                </a:r>
                <a:r>
                  <a:rPr lang="ja-JP" altLang="en-US" sz="2800" dirty="0" smtClean="0">
                    <a:solidFill>
                      <a:srgbClr val="7030A0"/>
                    </a:solidFill>
                  </a:rPr>
                  <a:t>節点の</a:t>
                </a:r>
                <a14:m>
                  <m:oMath xmlns:m="http://schemas.openxmlformats.org/officeDocument/2006/math">
                    <m:acc>
                      <m:accPr>
                        <m:chr m:val="̃"/>
                        <m:ctrlPr>
                          <a:rPr lang="ja-JP" altLang="en-US" sz="2800" i="1" smtClean="0">
                            <a:solidFill>
                              <a:srgbClr val="7030A0"/>
                            </a:solidFill>
                            <a:latin typeface="Cambria Math" panose="02040503050406030204" pitchFamily="18" charset="0"/>
                          </a:rPr>
                        </m:ctrlPr>
                      </m:accPr>
                      <m:e>
                        <m:r>
                          <a:rPr lang="en-US" altLang="ja-JP" sz="2800" b="0" i="1" smtClean="0">
                            <a:solidFill>
                              <a:srgbClr val="7030A0"/>
                            </a:solidFill>
                            <a:latin typeface="Cambria Math" panose="02040503050406030204" pitchFamily="18" charset="0"/>
                          </a:rPr>
                          <m:t> </m:t>
                        </m:r>
                        <m:r>
                          <a:rPr lang="en-US" altLang="ja-JP" sz="2800" b="0" i="1" smtClean="0">
                            <a:solidFill>
                              <a:srgbClr val="7030A0"/>
                            </a:solidFill>
                            <a:latin typeface="Cambria Math" panose="02040503050406030204" pitchFamily="18" charset="0"/>
                          </a:rPr>
                          <m:t>𝐽</m:t>
                        </m:r>
                        <m:r>
                          <a:rPr lang="en-US" altLang="ja-JP" sz="2800" b="0" i="1" smtClean="0">
                            <a:solidFill>
                              <a:srgbClr val="7030A0"/>
                            </a:solidFill>
                            <a:latin typeface="Cambria Math" panose="02040503050406030204" pitchFamily="18" charset="0"/>
                          </a:rPr>
                          <m:t> </m:t>
                        </m:r>
                      </m:e>
                    </m:acc>
                  </m:oMath>
                </a14:m>
                <a:r>
                  <a:rPr lang="ja-JP" altLang="en-US" sz="2800" dirty="0" smtClean="0"/>
                  <a:t>とする．</a:t>
                </a:r>
                <a:endParaRPr lang="en-US" altLang="ja-JP" sz="2800" dirty="0" smtClean="0"/>
              </a:p>
              <a:p>
                <a:pPr marL="514350" indent="-514350">
                  <a:buFont typeface="+mj-lt"/>
                  <a:buAutoNum type="arabicPeriod"/>
                </a:pPr>
                <a:r>
                  <a:rPr lang="ja-JP" altLang="en-US" sz="2800" dirty="0" smtClean="0">
                    <a:solidFill>
                      <a:srgbClr val="7030A0"/>
                    </a:solidFill>
                  </a:rPr>
                  <a:t>節点の</a:t>
                </a:r>
                <a14:m>
                  <m:oMath xmlns:m="http://schemas.openxmlformats.org/officeDocument/2006/math">
                    <m:acc>
                      <m:accPr>
                        <m:chr m:val="̃"/>
                        <m:ctrlPr>
                          <a:rPr lang="ja-JP" altLang="en-US" sz="2800" i="1">
                            <a:solidFill>
                              <a:srgbClr val="7030A0"/>
                            </a:solidFill>
                            <a:latin typeface="Cambria Math" panose="02040503050406030204" pitchFamily="18" charset="0"/>
                          </a:rPr>
                        </m:ctrlPr>
                      </m:accPr>
                      <m:e>
                        <m:r>
                          <a:rPr lang="en-US" altLang="ja-JP" sz="2800" i="1">
                            <a:solidFill>
                              <a:srgbClr val="7030A0"/>
                            </a:solidFill>
                            <a:latin typeface="Cambria Math" panose="02040503050406030204" pitchFamily="18" charset="0"/>
                          </a:rPr>
                          <m:t> </m:t>
                        </m:r>
                        <m:r>
                          <a:rPr lang="en-US" altLang="ja-JP" sz="2800" i="1">
                            <a:solidFill>
                              <a:srgbClr val="7030A0"/>
                            </a:solidFill>
                            <a:latin typeface="Cambria Math" panose="02040503050406030204" pitchFamily="18" charset="0"/>
                          </a:rPr>
                          <m:t>𝐽</m:t>
                        </m:r>
                        <m:r>
                          <a:rPr lang="en-US" altLang="ja-JP" sz="2800" i="1">
                            <a:solidFill>
                              <a:srgbClr val="7030A0"/>
                            </a:solidFill>
                            <a:latin typeface="Cambria Math" panose="02040503050406030204" pitchFamily="18" charset="0"/>
                          </a:rPr>
                          <m:t> </m:t>
                        </m:r>
                      </m:e>
                    </m:acc>
                  </m:oMath>
                </a14:m>
                <a:r>
                  <a:rPr lang="ja-JP" altLang="en-US" sz="2800" dirty="0" smtClean="0"/>
                  <a:t>を要素で平滑化し，</a:t>
                </a:r>
                <a:r>
                  <a:rPr lang="ja-JP" altLang="en-US" sz="2800" dirty="0" smtClean="0">
                    <a:solidFill>
                      <a:srgbClr val="008000"/>
                    </a:solidFill>
                  </a:rPr>
                  <a:t>要素の</a:t>
                </a:r>
                <a14:m>
                  <m:oMath xmlns:m="http://schemas.openxmlformats.org/officeDocument/2006/math">
                    <m:acc>
                      <m:accPr>
                        <m:chr m:val="̃"/>
                        <m:ctrlPr>
                          <a:rPr lang="ja-JP" altLang="en-US" sz="2800" i="1" smtClean="0">
                            <a:solidFill>
                              <a:srgbClr val="008000"/>
                            </a:solidFill>
                            <a:latin typeface="Cambria Math" panose="02040503050406030204" pitchFamily="18" charset="0"/>
                          </a:rPr>
                        </m:ctrlPr>
                      </m:accPr>
                      <m:e>
                        <m:r>
                          <a:rPr lang="en-US" altLang="ja-JP" sz="2800" b="0" i="1" smtClean="0">
                            <a:solidFill>
                              <a:srgbClr val="008000"/>
                            </a:solidFill>
                            <a:latin typeface="Cambria Math" panose="02040503050406030204" pitchFamily="18" charset="0"/>
                          </a:rPr>
                          <m:t> </m:t>
                        </m:r>
                        <m:r>
                          <a:rPr lang="en-US" altLang="ja-JP" sz="2800" b="0" i="1" smtClean="0">
                            <a:solidFill>
                              <a:srgbClr val="008000"/>
                            </a:solidFill>
                            <a:latin typeface="Cambria Math" panose="02040503050406030204" pitchFamily="18" charset="0"/>
                          </a:rPr>
                          <m:t>𝐽</m:t>
                        </m:r>
                        <m:r>
                          <a:rPr lang="en-US" altLang="ja-JP" sz="2800" b="0" i="1" smtClean="0">
                            <a:solidFill>
                              <a:srgbClr val="008000"/>
                            </a:solidFill>
                            <a:latin typeface="Cambria Math" panose="02040503050406030204" pitchFamily="18" charset="0"/>
                          </a:rPr>
                          <m:t> </m:t>
                        </m:r>
                      </m:e>
                    </m:acc>
                  </m:oMath>
                </a14:m>
                <a:r>
                  <a:rPr lang="ja-JP" altLang="en-US" sz="2800" dirty="0" smtClean="0"/>
                  <a:t>とする．</a:t>
                </a:r>
                <a:endParaRPr lang="en-US" altLang="ja-JP" sz="2800" dirty="0" smtClean="0"/>
              </a:p>
              <a:p>
                <a:pPr marL="514350" indent="-514350">
                  <a:buFont typeface="+mj-lt"/>
                  <a:buAutoNum type="arabicPeriod"/>
                </a:pPr>
                <a:r>
                  <a:rPr lang="ja-JP" altLang="en-US" sz="2800" dirty="0" smtClean="0"/>
                  <a:t>上記</a:t>
                </a:r>
                <a:r>
                  <a:rPr lang="en-US" altLang="ja-JP" sz="2800" dirty="0" smtClean="0"/>
                  <a:t> 2.</a:t>
                </a:r>
                <a:r>
                  <a:rPr lang="ja-JP" altLang="en-US" sz="2800" dirty="0" smtClean="0"/>
                  <a:t>と</a:t>
                </a:r>
                <a:r>
                  <a:rPr lang="en-US" altLang="ja-JP" sz="2800" dirty="0" smtClean="0"/>
                  <a:t>3.</a:t>
                </a:r>
                <a:r>
                  <a:rPr lang="ja-JP" altLang="en-US" sz="2800" dirty="0" smtClean="0"/>
                  <a:t>を必要回数</a:t>
                </a:r>
                <a:r>
                  <a:rPr lang="en-US" altLang="ja-JP" sz="2800" dirty="0" smtClean="0"/>
                  <a:t>(</a:t>
                </a:r>
                <a:r>
                  <a:rPr lang="en-US" altLang="ja-JP" sz="2800" i="1" dirty="0" smtClean="0">
                    <a:solidFill>
                      <a:srgbClr val="0000CC"/>
                    </a:solidFill>
                  </a:rPr>
                  <a:t>k</a:t>
                </a:r>
                <a:r>
                  <a:rPr lang="ja-JP" altLang="en-US" sz="2800" dirty="0" smtClean="0">
                    <a:solidFill>
                      <a:srgbClr val="0000CC"/>
                    </a:solidFill>
                  </a:rPr>
                  <a:t>回</a:t>
                </a:r>
                <a:r>
                  <a:rPr lang="en-US" altLang="ja-JP" sz="2800" dirty="0" smtClean="0">
                    <a:solidFill>
                      <a:srgbClr val="0000CC"/>
                    </a:solidFill>
                  </a:rPr>
                  <a:t>)</a:t>
                </a:r>
                <a:r>
                  <a:rPr lang="ja-JP" altLang="en-US" sz="2800" dirty="0" smtClean="0"/>
                  <a:t>繰り返す．</a:t>
                </a:r>
                <a:endParaRPr lang="en-US" altLang="ja-JP" sz="900" dirty="0" smtClean="0"/>
              </a:p>
              <a:p>
                <a:pPr marL="514350" indent="-514350">
                  <a:buFont typeface="+mj-lt"/>
                  <a:buAutoNum type="arabicPeriod"/>
                </a:pPr>
                <a:r>
                  <a:rPr lang="ja-JP" altLang="en-US" sz="2800" dirty="0" smtClean="0">
                    <a:solidFill>
                      <a:srgbClr val="008000"/>
                    </a:solidFill>
                  </a:rPr>
                  <a:t>要素の</a:t>
                </a:r>
                <a14:m>
                  <m:oMath xmlns:m="http://schemas.openxmlformats.org/officeDocument/2006/math">
                    <m:acc>
                      <m:accPr>
                        <m:chr m:val="̇"/>
                        <m:ctrlPr>
                          <a:rPr lang="en-US" altLang="ja-JP" sz="2800" i="1" smtClean="0">
                            <a:solidFill>
                              <a:srgbClr val="008000"/>
                            </a:solidFill>
                            <a:latin typeface="Cambria Math" panose="02040503050406030204" pitchFamily="18" charset="0"/>
                          </a:rPr>
                        </m:ctrlPr>
                      </m:accPr>
                      <m:e>
                        <m:acc>
                          <m:accPr>
                            <m:chr m:val="̇"/>
                            <m:ctrlPr>
                              <a:rPr lang="en-US" altLang="ja-JP" sz="2800" i="1" smtClean="0">
                                <a:solidFill>
                                  <a:srgbClr val="008000"/>
                                </a:solidFill>
                                <a:latin typeface="Cambria Math" panose="02040503050406030204" pitchFamily="18" charset="0"/>
                              </a:rPr>
                            </m:ctrlPr>
                          </m:accPr>
                          <m:e>
                            <m:acc>
                              <m:accPr>
                                <m:chr m:val="̇"/>
                                <m:ctrlPr>
                                  <a:rPr lang="en-US" altLang="ja-JP" sz="2800" i="1" smtClean="0">
                                    <a:solidFill>
                                      <a:srgbClr val="008000"/>
                                    </a:solidFill>
                                    <a:latin typeface="Cambria Math" panose="02040503050406030204" pitchFamily="18" charset="0"/>
                                  </a:rPr>
                                </m:ctrlPr>
                              </m:accPr>
                              <m:e>
                                <m:acc>
                                  <m:accPr>
                                    <m:chr m:val="̃"/>
                                    <m:ctrlPr>
                                      <a:rPr lang="en-US" altLang="ja-JP" sz="2800" i="1" smtClean="0">
                                        <a:solidFill>
                                          <a:srgbClr val="008000"/>
                                        </a:solidFill>
                                        <a:latin typeface="Cambria Math" panose="02040503050406030204" pitchFamily="18" charset="0"/>
                                      </a:rPr>
                                    </m:ctrlPr>
                                  </m:accPr>
                                  <m:e>
                                    <m:acc>
                                      <m:accPr>
                                        <m:chr m:val="̃"/>
                                        <m:ctrlPr>
                                          <a:rPr lang="en-US" altLang="ja-JP" sz="2800" i="1" smtClean="0">
                                            <a:solidFill>
                                              <a:srgbClr val="008000"/>
                                            </a:solidFill>
                                            <a:latin typeface="Cambria Math" panose="02040503050406030204" pitchFamily="18" charset="0"/>
                                          </a:rPr>
                                        </m:ctrlPr>
                                      </m:accPr>
                                      <m:e>
                                        <m:r>
                                          <a:rPr lang="en-US" altLang="ja-JP" sz="2800" b="0" i="1" smtClean="0">
                                            <a:solidFill>
                                              <a:srgbClr val="008000"/>
                                            </a:solidFill>
                                            <a:latin typeface="Cambria Math" panose="02040503050406030204" pitchFamily="18" charset="0"/>
                                          </a:rPr>
                                          <m:t> </m:t>
                                        </m:r>
                                        <m:r>
                                          <a:rPr lang="en-US" altLang="ja-JP" sz="2800" b="0" i="1" smtClean="0">
                                            <a:solidFill>
                                              <a:srgbClr val="008000"/>
                                            </a:solidFill>
                                            <a:latin typeface="Cambria Math" panose="02040503050406030204" pitchFamily="18" charset="0"/>
                                          </a:rPr>
                                          <m:t>𝐽</m:t>
                                        </m:r>
                                        <m:r>
                                          <a:rPr lang="en-US" altLang="ja-JP" sz="2800" b="0" i="1" smtClean="0">
                                            <a:solidFill>
                                              <a:srgbClr val="008000"/>
                                            </a:solidFill>
                                            <a:latin typeface="Cambria Math" panose="02040503050406030204" pitchFamily="18" charset="0"/>
                                          </a:rPr>
                                          <m:t> </m:t>
                                        </m:r>
                                      </m:e>
                                    </m:acc>
                                  </m:e>
                                </m:acc>
                              </m:e>
                            </m:acc>
                          </m:e>
                        </m:acc>
                      </m:e>
                    </m:acc>
                  </m:oMath>
                </a14:m>
                <a:r>
                  <a:rPr lang="ja-JP" altLang="en-US" sz="2800" dirty="0" smtClean="0"/>
                  <a:t>をエッジで平滑化し，</a:t>
                </a:r>
                <a:r>
                  <a:rPr lang="ja-JP" altLang="en-US" sz="2800" dirty="0" smtClean="0">
                    <a:solidFill>
                      <a:srgbClr val="FF0000"/>
                    </a:solidFill>
                  </a:rPr>
                  <a:t>エッジの</a:t>
                </a:r>
                <a14:m>
                  <m:oMath xmlns:m="http://schemas.openxmlformats.org/officeDocument/2006/math">
                    <m:acc>
                      <m:accPr>
                        <m:chr m:val="̅"/>
                        <m:ctrlPr>
                          <a:rPr lang="en-US" altLang="ja-JP" sz="2800" i="1">
                            <a:solidFill>
                              <a:srgbClr val="FF0000"/>
                            </a:solidFill>
                            <a:latin typeface="Cambria Math" panose="02040503050406030204" pitchFamily="18" charset="0"/>
                          </a:rPr>
                        </m:ctrlPr>
                      </m:accPr>
                      <m:e>
                        <m:r>
                          <a:rPr lang="en-US" altLang="ja-JP" sz="2800" b="0" i="1" smtClean="0">
                            <a:solidFill>
                              <a:srgbClr val="FF0000"/>
                            </a:solidFill>
                            <a:latin typeface="Cambria Math" panose="02040503050406030204" pitchFamily="18" charset="0"/>
                          </a:rPr>
                          <m:t> </m:t>
                        </m:r>
                        <m:r>
                          <a:rPr lang="en-US" altLang="ja-JP" sz="2800" i="1">
                            <a:solidFill>
                              <a:srgbClr val="FF0000"/>
                            </a:solidFill>
                            <a:latin typeface="Cambria Math" panose="02040503050406030204" pitchFamily="18" charset="0"/>
                          </a:rPr>
                          <m:t>𝐽</m:t>
                        </m:r>
                        <m:r>
                          <a:rPr lang="en-US" altLang="ja-JP" sz="2800" b="0" i="1" smtClean="0">
                            <a:solidFill>
                              <a:srgbClr val="FF0000"/>
                            </a:solidFill>
                            <a:latin typeface="Cambria Math" panose="02040503050406030204" pitchFamily="18" charset="0"/>
                          </a:rPr>
                          <m:t> </m:t>
                        </m:r>
                      </m:e>
                    </m:acc>
                  </m:oMath>
                </a14:m>
                <a:r>
                  <a:rPr lang="ja-JP" altLang="en-US" sz="2800" dirty="0" smtClean="0"/>
                  <a:t>とする．</a:t>
                </a:r>
                <a:endParaRPr lang="en-US" altLang="ja-JP" sz="2800" dirty="0" smtClean="0"/>
              </a:p>
              <a:p>
                <a:pPr marL="514350" indent="-514350">
                  <a:buFont typeface="+mj-lt"/>
                  <a:buAutoNum type="arabicPeriod"/>
                </a:pPr>
                <a:r>
                  <a:rPr lang="en-US" altLang="ja-JP" sz="2800" dirty="0"/>
                  <a:t>F-bar</a:t>
                </a:r>
                <a:r>
                  <a:rPr lang="ja-JP" altLang="en-US" sz="2800" dirty="0"/>
                  <a:t>法</a:t>
                </a:r>
                <a:r>
                  <a:rPr lang="ja-JP" altLang="en-US" sz="2800" dirty="0" smtClean="0"/>
                  <a:t>に倣い，</a:t>
                </a:r>
                <a:r>
                  <a:rPr lang="en-US" altLang="ja-JP" sz="2800" dirty="0" smtClean="0"/>
                  <a:t>ES-FEM</a:t>
                </a:r>
                <a:r>
                  <a:rPr lang="ja-JP" altLang="en-US" sz="2800" dirty="0" smtClean="0"/>
                  <a:t>で得られる</a:t>
                </a:r>
                <a14:m>
                  <m:oMath xmlns:m="http://schemas.openxmlformats.org/officeDocument/2006/math">
                    <m:r>
                      <a:rPr lang="en-US" altLang="ja-JP" sz="2800" b="0" i="0" smtClean="0">
                        <a:latin typeface="Cambria Math" panose="02040503050406030204" pitchFamily="18" charset="0"/>
                      </a:rPr>
                      <m:t> </m:t>
                    </m:r>
                    <m:sSup>
                      <m:sSupPr>
                        <m:ctrlPr>
                          <a:rPr lang="en-US" altLang="ja-JP" sz="2800" i="1">
                            <a:latin typeface="Cambria Math" panose="02040503050406030204" pitchFamily="18" charset="0"/>
                          </a:rPr>
                        </m:ctrlPr>
                      </m:sSupPr>
                      <m:e>
                        <m:r>
                          <a:rPr lang="en-US" altLang="ja-JP" sz="2800" b="1" i="1">
                            <a:latin typeface="Cambria Math" panose="02040503050406030204" pitchFamily="18" charset="0"/>
                          </a:rPr>
                          <m:t>𝑭</m:t>
                        </m:r>
                      </m:e>
                      <m:sup>
                        <m:r>
                          <m:rPr>
                            <m:sty m:val="p"/>
                          </m:rPr>
                          <a:rPr lang="en-US" altLang="ja-JP" sz="2800">
                            <a:latin typeface="Cambria Math" panose="02040503050406030204" pitchFamily="18" charset="0"/>
                          </a:rPr>
                          <m:t>iso</m:t>
                        </m:r>
                      </m:sup>
                    </m:sSup>
                  </m:oMath>
                </a14:m>
                <a:r>
                  <a:rPr lang="en-US" altLang="ja-JP" sz="2800" dirty="0"/>
                  <a:t> </a:t>
                </a:r>
                <a:r>
                  <a:rPr lang="ja-JP" altLang="en-US" sz="2800" dirty="0" smtClean="0"/>
                  <a:t>と </a:t>
                </a:r>
                <a14:m>
                  <m:oMath xmlns:m="http://schemas.openxmlformats.org/officeDocument/2006/math">
                    <m:acc>
                      <m:accPr>
                        <m:chr m:val="̅"/>
                        <m:ctrlPr>
                          <a:rPr lang="en-US" altLang="ja-JP" sz="2800" i="1">
                            <a:latin typeface="Cambria Math" panose="02040503050406030204" pitchFamily="18" charset="0"/>
                          </a:rPr>
                        </m:ctrlPr>
                      </m:accPr>
                      <m:e>
                        <m:r>
                          <a:rPr lang="en-US" altLang="ja-JP" sz="2800" b="0" i="1" smtClean="0">
                            <a:latin typeface="Cambria Math" panose="02040503050406030204" pitchFamily="18" charset="0"/>
                          </a:rPr>
                          <m:t> </m:t>
                        </m:r>
                        <m:r>
                          <a:rPr lang="en-US" altLang="ja-JP" sz="2800" i="1">
                            <a:latin typeface="Cambria Math" panose="02040503050406030204" pitchFamily="18" charset="0"/>
                          </a:rPr>
                          <m:t>𝐽</m:t>
                        </m:r>
                        <m:r>
                          <a:rPr lang="en-US" altLang="ja-JP" sz="2800" b="0" i="1" smtClean="0">
                            <a:latin typeface="Cambria Math" panose="02040503050406030204" pitchFamily="18" charset="0"/>
                          </a:rPr>
                          <m:t> </m:t>
                        </m:r>
                      </m:e>
                    </m:acc>
                  </m:oMath>
                </a14:m>
                <a:r>
                  <a:rPr lang="en-US" altLang="ja-JP" sz="2800" dirty="0" smtClean="0"/>
                  <a:t> </a:t>
                </a:r>
                <a:r>
                  <a:rPr lang="ja-JP" altLang="en-US" sz="2800" dirty="0" smtClean="0"/>
                  <a:t>を</a:t>
                </a:r>
                <a:r>
                  <a:rPr lang="en-US" altLang="ja-JP" sz="2800" dirty="0" smtClean="0"/>
                  <a:t/>
                </a:r>
                <a:br>
                  <a:rPr lang="en-US" altLang="ja-JP" sz="2800" dirty="0" smtClean="0"/>
                </a:br>
                <a:r>
                  <a:rPr lang="en-US" altLang="ja-JP" sz="2800" dirty="0" smtClean="0"/>
                  <a:t> </a:t>
                </a:r>
                <a14:m>
                  <m:oMath xmlns:m="http://schemas.openxmlformats.org/officeDocument/2006/math">
                    <m:acc>
                      <m:accPr>
                        <m:chr m:val="̅"/>
                        <m:ctrlPr>
                          <a:rPr kumimoji="1" lang="en-US" altLang="ja-JP" sz="2800" b="0" i="1" smtClean="0">
                            <a:effectLst/>
                            <a:latin typeface="Cambria Math" panose="02040503050406030204" pitchFamily="18" charset="0"/>
                          </a:rPr>
                        </m:ctrlPr>
                      </m:accPr>
                      <m:e>
                        <m:r>
                          <a:rPr kumimoji="1" lang="en-US" altLang="ja-JP" sz="2800" b="1" i="1" smtClean="0">
                            <a:effectLst/>
                            <a:latin typeface="Cambria Math" panose="02040503050406030204" pitchFamily="18" charset="0"/>
                          </a:rPr>
                          <m:t>𝑭</m:t>
                        </m:r>
                        <m:r>
                          <a:rPr kumimoji="1" lang="en-US" altLang="ja-JP" sz="2800" b="1" i="1" smtClean="0">
                            <a:effectLst/>
                            <a:latin typeface="Cambria Math" panose="02040503050406030204" pitchFamily="18" charset="0"/>
                          </a:rPr>
                          <m:t> </m:t>
                        </m:r>
                      </m:e>
                    </m:acc>
                    <m:r>
                      <a:rPr lang="en-US" altLang="ja-JP" sz="2800" b="0" i="1" smtClean="0">
                        <a:latin typeface="Cambria Math" panose="02040503050406030204" pitchFamily="18" charset="0"/>
                      </a:rPr>
                      <m:t>=</m:t>
                    </m:r>
                    <m:sSup>
                      <m:sSupPr>
                        <m:ctrlPr>
                          <a:rPr lang="en-US" altLang="ja-JP" sz="2800" b="0" i="1" smtClean="0">
                            <a:latin typeface="Cambria Math" panose="02040503050406030204" pitchFamily="18" charset="0"/>
                          </a:rPr>
                        </m:ctrlPr>
                      </m:sSupPr>
                      <m:e>
                        <m:acc>
                          <m:accPr>
                            <m:chr m:val="̅"/>
                            <m:ctrlPr>
                              <a:rPr lang="en-US" altLang="ja-JP" sz="2800" b="0" i="1" smtClean="0">
                                <a:latin typeface="Cambria Math" panose="02040503050406030204" pitchFamily="18" charset="0"/>
                              </a:rPr>
                            </m:ctrlPr>
                          </m:accPr>
                          <m:e>
                            <m:r>
                              <a:rPr lang="en-US" altLang="ja-JP" sz="2800" b="0" i="1" smtClean="0">
                                <a:latin typeface="Cambria Math" panose="02040503050406030204" pitchFamily="18" charset="0"/>
                              </a:rPr>
                              <m:t> </m:t>
                            </m:r>
                            <m:r>
                              <a:rPr lang="en-US" altLang="ja-JP" sz="2800" b="0" i="1" smtClean="0">
                                <a:latin typeface="Cambria Math" panose="02040503050406030204" pitchFamily="18" charset="0"/>
                              </a:rPr>
                              <m:t>𝐽</m:t>
                            </m:r>
                            <m:r>
                              <a:rPr lang="en-US" altLang="ja-JP" sz="2800" b="0" i="1" smtClean="0">
                                <a:latin typeface="Cambria Math" panose="02040503050406030204" pitchFamily="18" charset="0"/>
                              </a:rPr>
                              <m:t> </m:t>
                            </m:r>
                          </m:e>
                        </m:acc>
                      </m:e>
                      <m:sup>
                        <m:r>
                          <a:rPr lang="en-US" altLang="ja-JP" sz="2800" b="0" i="1" smtClean="0">
                            <a:latin typeface="Cambria Math" panose="02040503050406030204" pitchFamily="18" charset="0"/>
                          </a:rPr>
                          <m:t>1/3</m:t>
                        </m:r>
                      </m:sup>
                    </m:sSup>
                    <m:r>
                      <a:rPr lang="en-US" altLang="ja-JP" sz="2800" b="0" i="1" smtClean="0">
                        <a:latin typeface="Cambria Math" panose="02040503050406030204" pitchFamily="18" charset="0"/>
                      </a:rPr>
                      <m:t> </m:t>
                    </m:r>
                    <m:sSup>
                      <m:sSupPr>
                        <m:ctrlPr>
                          <a:rPr lang="en-US" altLang="ja-JP" sz="2800" i="1">
                            <a:latin typeface="Cambria Math" panose="02040503050406030204" pitchFamily="18" charset="0"/>
                          </a:rPr>
                        </m:ctrlPr>
                      </m:sSupPr>
                      <m:e>
                        <m:r>
                          <a:rPr lang="en-US" altLang="ja-JP" sz="2800" b="1" i="1">
                            <a:latin typeface="Cambria Math" panose="02040503050406030204" pitchFamily="18" charset="0"/>
                          </a:rPr>
                          <m:t>𝑭</m:t>
                        </m:r>
                      </m:e>
                      <m:sup>
                        <m:r>
                          <m:rPr>
                            <m:sty m:val="p"/>
                          </m:rPr>
                          <a:rPr lang="en-US" altLang="ja-JP" sz="2800">
                            <a:latin typeface="Cambria Math" panose="02040503050406030204" pitchFamily="18" charset="0"/>
                          </a:rPr>
                          <m:t>iso</m:t>
                        </m:r>
                      </m:sup>
                    </m:sSup>
                  </m:oMath>
                </a14:m>
                <a:r>
                  <a:rPr lang="ja-JP" altLang="en-US" sz="2800" dirty="0" smtClean="0"/>
                  <a:t>で合成する．</a:t>
                </a:r>
                <a:r>
                  <a:rPr lang="en-US" altLang="ja-JP" sz="2800" dirty="0" smtClean="0"/>
                  <a:t/>
                </a:r>
                <a:br>
                  <a:rPr lang="en-US" altLang="ja-JP" sz="2800" dirty="0" smtClean="0"/>
                </a:br>
                <a:endParaRPr kumimoji="1" lang="ja-JP" altLang="en-US" sz="28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2"/>
                <a:stretch>
                  <a:fillRect l="-2539" t="-2323"/>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10</a:t>
            </a:fld>
            <a:endParaRPr lang="ja-JP" altLang="en-US" dirty="0"/>
          </a:p>
        </p:txBody>
      </p:sp>
      <mc:AlternateContent xmlns:mc="http://schemas.openxmlformats.org/markup-compatibility/2006" xmlns:a14="http://schemas.microsoft.com/office/drawing/2010/main">
        <mc:Choice Requires="a14">
          <p:sp>
            <p:nvSpPr>
              <p:cNvPr id="5" name="テキスト ボックス 4"/>
              <p:cNvSpPr txBox="1"/>
              <p:nvPr/>
            </p:nvSpPr>
            <p:spPr>
              <a:xfrm>
                <a:off x="7757503" y="2085237"/>
                <a:ext cx="994183" cy="923330"/>
              </a:xfrm>
              <a:prstGeom prst="rect">
                <a:avLst/>
              </a:prstGeom>
              <a:solidFill>
                <a:srgbClr val="0000CC"/>
              </a:solidFill>
            </p:spPr>
            <p:txBody>
              <a:bodyPr wrap="none" rtlCol="0">
                <a:spAutoFit/>
              </a:bodyPr>
              <a:lstStyle/>
              <a:p>
                <a:pPr algn="ctr"/>
                <a14:m>
                  <m:oMath xmlns:m="http://schemas.openxmlformats.org/officeDocument/2006/math">
                    <m:r>
                      <a:rPr lang="en-US" altLang="ja-JP" b="0" i="1" smtClean="0">
                        <a:solidFill>
                          <a:schemeClr val="bg1"/>
                        </a:solidFill>
                        <a:latin typeface="Cambria Math" panose="02040503050406030204" pitchFamily="18" charset="0"/>
                      </a:rPr>
                      <m:t>𝐽</m:t>
                    </m:r>
                  </m:oMath>
                </a14:m>
                <a:r>
                  <a:rPr lang="en-US" altLang="ja-JP" dirty="0" smtClean="0">
                    <a:solidFill>
                      <a:schemeClr val="bg1"/>
                    </a:solidFill>
                  </a:rPr>
                  <a:t> </a:t>
                </a:r>
                <a:r>
                  <a:rPr lang="ja-JP" altLang="en-US" dirty="0" smtClean="0">
                    <a:solidFill>
                      <a:schemeClr val="bg1"/>
                    </a:solidFill>
                  </a:rPr>
                  <a:t>の</a:t>
                </a:r>
                <a:endParaRPr lang="en-US" altLang="ja-JP" dirty="0" smtClean="0">
                  <a:solidFill>
                    <a:schemeClr val="bg1"/>
                  </a:solidFill>
                </a:endParaRPr>
              </a:p>
              <a:p>
                <a:pPr algn="ctr"/>
                <a:r>
                  <a:rPr lang="ja-JP" altLang="en-US" dirty="0" smtClean="0">
                    <a:solidFill>
                      <a:schemeClr val="bg1"/>
                    </a:solidFill>
                  </a:rPr>
                  <a:t>繰り返し</a:t>
                </a:r>
                <a:r>
                  <a:rPr lang="en-US" altLang="ja-JP" dirty="0" smtClean="0">
                    <a:solidFill>
                      <a:schemeClr val="bg1"/>
                    </a:solidFill>
                  </a:rPr>
                  <a:t/>
                </a:r>
                <a:br>
                  <a:rPr lang="en-US" altLang="ja-JP" dirty="0" smtClean="0">
                    <a:solidFill>
                      <a:schemeClr val="bg1"/>
                    </a:solidFill>
                  </a:rPr>
                </a:br>
                <a:r>
                  <a:rPr lang="ja-JP" altLang="en-US" dirty="0" smtClean="0">
                    <a:solidFill>
                      <a:schemeClr val="bg1"/>
                    </a:solidFill>
                  </a:rPr>
                  <a:t>平滑化</a:t>
                </a:r>
                <a:endParaRPr kumimoji="1" lang="ja-JP" altLang="en-US" i="1" dirty="0">
                  <a:solidFill>
                    <a:schemeClr val="bg1"/>
                  </a:solidFill>
                </a:endParaRPr>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7757503" y="2085237"/>
                <a:ext cx="994183" cy="923330"/>
              </a:xfrm>
              <a:prstGeom prst="rect">
                <a:avLst/>
              </a:prstGeom>
              <a:blipFill rotWithShape="0">
                <a:blip r:embed="rId3"/>
                <a:stretch>
                  <a:fillRect l="-5521" t="-4605" r="-4908" b="-7895"/>
                </a:stretch>
              </a:blipFill>
            </p:spPr>
            <p:txBody>
              <a:bodyPr/>
              <a:lstStyle/>
              <a:p>
                <a:r>
                  <a:rPr lang="ja-JP" altLang="en-US">
                    <a:noFill/>
                  </a:rPr>
                  <a:t> </a:t>
                </a:r>
              </a:p>
            </p:txBody>
          </p:sp>
        </mc:Fallback>
      </mc:AlternateContent>
      <p:sp>
        <p:nvSpPr>
          <p:cNvPr id="6" name="右大かっこ 5"/>
          <p:cNvSpPr/>
          <p:nvPr/>
        </p:nvSpPr>
        <p:spPr>
          <a:xfrm>
            <a:off x="7070711" y="1772816"/>
            <a:ext cx="576064" cy="1548172"/>
          </a:xfrm>
          <a:prstGeom prst="rightBracket">
            <a:avLst/>
          </a:prstGeom>
          <a:noFill/>
          <a:ln>
            <a:solidFill>
              <a:srgbClr val="0000CC"/>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a:solidFill>
                <a:srgbClr val="0000CC"/>
              </a:solidFill>
            </a:endParaRPr>
          </a:p>
        </p:txBody>
      </p:sp>
      <p:sp>
        <p:nvSpPr>
          <p:cNvPr id="7" name="テキスト ボックス 6"/>
          <p:cNvSpPr txBox="1"/>
          <p:nvPr/>
        </p:nvSpPr>
        <p:spPr>
          <a:xfrm>
            <a:off x="1677672" y="5262299"/>
            <a:ext cx="5777544" cy="830997"/>
          </a:xfrm>
          <a:prstGeom prst="rect">
            <a:avLst/>
          </a:prstGeom>
          <a:solidFill>
            <a:schemeClr val="bg1">
              <a:lumMod val="85000"/>
            </a:schemeClr>
          </a:solidFill>
        </p:spPr>
        <p:txBody>
          <a:bodyPr wrap="none" rtlCol="0">
            <a:spAutoFit/>
          </a:bodyPr>
          <a:lstStyle/>
          <a:p>
            <a:pPr algn="ctr"/>
            <a:r>
              <a:rPr lang="ja-JP" altLang="en-US" sz="2400" dirty="0" smtClean="0"/>
              <a:t>繰り返し平滑化回数を</a:t>
            </a:r>
            <a:r>
              <a:rPr lang="en-US" altLang="ja-JP" sz="2400" i="1" dirty="0">
                <a:solidFill>
                  <a:srgbClr val="0000CC"/>
                </a:solidFill>
              </a:rPr>
              <a:t>k</a:t>
            </a:r>
            <a:r>
              <a:rPr kumimoji="1" lang="ja-JP" altLang="en-US" sz="2400" dirty="0" smtClean="0">
                <a:solidFill>
                  <a:srgbClr val="0000CC"/>
                </a:solidFill>
              </a:rPr>
              <a:t>回</a:t>
            </a:r>
            <a:r>
              <a:rPr kumimoji="1" lang="ja-JP" altLang="en-US" sz="2400" dirty="0" smtClean="0"/>
              <a:t>とした時の手法を</a:t>
            </a:r>
            <a:r>
              <a:rPr kumimoji="1" lang="en-US" altLang="ja-JP" sz="2400" dirty="0" smtClean="0"/>
              <a:t/>
            </a:r>
            <a:br>
              <a:rPr kumimoji="1" lang="en-US" altLang="ja-JP" sz="2400" dirty="0" smtClean="0"/>
            </a:br>
            <a:r>
              <a:rPr kumimoji="1" lang="ja-JP" altLang="en-US" sz="2400" dirty="0" smtClean="0"/>
              <a:t>「</a:t>
            </a:r>
            <a:r>
              <a:rPr kumimoji="1" lang="en-US" altLang="ja-JP" sz="2400" dirty="0" smtClean="0"/>
              <a:t>F-</a:t>
            </a:r>
            <a:r>
              <a:rPr kumimoji="1" lang="en-US" altLang="ja-JP" sz="2400" dirty="0" err="1" smtClean="0"/>
              <a:t>barES</a:t>
            </a:r>
            <a:r>
              <a:rPr kumimoji="1" lang="en-US" altLang="ja-JP" sz="2400" dirty="0" smtClean="0"/>
              <a:t>-FEM</a:t>
            </a:r>
            <a:r>
              <a:rPr kumimoji="1" lang="en-US" altLang="ja-JP" sz="2400" dirty="0" smtClean="0">
                <a:solidFill>
                  <a:srgbClr val="0000CC"/>
                </a:solidFill>
              </a:rPr>
              <a:t>(</a:t>
            </a:r>
            <a:r>
              <a:rPr kumimoji="1" lang="en-US" altLang="ja-JP" sz="2400" i="1" dirty="0" smtClean="0">
                <a:solidFill>
                  <a:srgbClr val="0000CC"/>
                </a:solidFill>
              </a:rPr>
              <a:t>k</a:t>
            </a:r>
            <a:r>
              <a:rPr kumimoji="1" lang="en-US" altLang="ja-JP" sz="2400" dirty="0" smtClean="0">
                <a:solidFill>
                  <a:srgbClr val="0000CC"/>
                </a:solidFill>
              </a:rPr>
              <a:t>)</a:t>
            </a:r>
            <a:r>
              <a:rPr kumimoji="1" lang="ja-JP" altLang="en-US" sz="2400" dirty="0" smtClean="0"/>
              <a:t>」と表記する．</a:t>
            </a:r>
            <a:endParaRPr kumimoji="1" lang="ja-JP" altLang="en-US" sz="2400" dirty="0"/>
          </a:p>
        </p:txBody>
      </p:sp>
      <p:sp>
        <p:nvSpPr>
          <p:cNvPr id="8" name="テキスト ボックス 7"/>
          <p:cNvSpPr txBox="1"/>
          <p:nvPr/>
        </p:nvSpPr>
        <p:spPr>
          <a:xfrm>
            <a:off x="1979712" y="3429000"/>
            <a:ext cx="1050288" cy="369332"/>
          </a:xfrm>
          <a:prstGeom prst="rect">
            <a:avLst/>
          </a:prstGeom>
          <a:noFill/>
        </p:spPr>
        <p:txBody>
          <a:bodyPr wrap="none" rtlCol="0">
            <a:spAutoFit/>
          </a:bodyPr>
          <a:lstStyle/>
          <a:p>
            <a:r>
              <a:rPr kumimoji="1" lang="en-US" altLang="ja-JP" dirty="0" smtClean="0">
                <a:solidFill>
                  <a:srgbClr val="008000"/>
                </a:solidFill>
              </a:rPr>
              <a:t>(~</a:t>
            </a:r>
            <a:r>
              <a:rPr kumimoji="1" lang="ja-JP" altLang="en-US" dirty="0" smtClean="0">
                <a:solidFill>
                  <a:srgbClr val="008000"/>
                </a:solidFill>
              </a:rPr>
              <a:t>が</a:t>
            </a:r>
            <a:r>
              <a:rPr kumimoji="1" lang="en-US" altLang="ja-JP" dirty="0" smtClean="0">
                <a:solidFill>
                  <a:srgbClr val="008000"/>
                </a:solidFill>
              </a:rPr>
              <a:t>k</a:t>
            </a:r>
            <a:r>
              <a:rPr kumimoji="1" lang="ja-JP" altLang="en-US" dirty="0" smtClean="0">
                <a:solidFill>
                  <a:srgbClr val="008000"/>
                </a:solidFill>
              </a:rPr>
              <a:t>個</a:t>
            </a:r>
            <a:r>
              <a:rPr kumimoji="1" lang="en-US" altLang="ja-JP" dirty="0" smtClean="0">
                <a:solidFill>
                  <a:srgbClr val="008000"/>
                </a:solidFill>
              </a:rPr>
              <a:t>)</a:t>
            </a:r>
            <a:endParaRPr kumimoji="1" lang="ja-JP" altLang="en-US" dirty="0">
              <a:solidFill>
                <a:srgbClr val="008000"/>
              </a:solidFill>
            </a:endParaRPr>
          </a:p>
        </p:txBody>
      </p:sp>
    </p:spTree>
    <p:extLst>
      <p:ext uri="{BB962C8B-B14F-4D97-AF65-F5344CB8AC3E}">
        <p14:creationId xmlns:p14="http://schemas.microsoft.com/office/powerpoint/2010/main" val="1560120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chor="ctr"/>
          <a:lstStyle/>
          <a:p>
            <a:pPr marL="0" indent="0" algn="ctr">
              <a:buNone/>
            </a:pPr>
            <a:r>
              <a:rPr lang="en-US" altLang="ja-JP" sz="4000" dirty="0"/>
              <a:t>F-</a:t>
            </a:r>
            <a:r>
              <a:rPr lang="en-US" altLang="ja-JP" sz="4000" dirty="0" err="1"/>
              <a:t>bar</a:t>
            </a:r>
            <a:r>
              <a:rPr lang="en-US" altLang="ja-JP" sz="4000" dirty="0" err="1" smtClean="0"/>
              <a:t>ES</a:t>
            </a:r>
            <a:r>
              <a:rPr lang="en-US" altLang="ja-JP" sz="4000" dirty="0" smtClean="0"/>
              <a:t>-FEM</a:t>
            </a:r>
            <a:r>
              <a:rPr lang="ja-JP" altLang="en-US" sz="4000" dirty="0" smtClean="0"/>
              <a:t>の</a:t>
            </a:r>
            <a:r>
              <a:rPr lang="ja-JP" altLang="en-US" sz="4000" dirty="0"/>
              <a:t>精度検証</a:t>
            </a:r>
            <a:endParaRPr lang="en-US" altLang="ja-JP" sz="4000" dirty="0"/>
          </a:p>
          <a:p>
            <a:pPr marL="0" indent="0" algn="ctr">
              <a:buNone/>
            </a:pPr>
            <a:endParaRPr kumimoji="1" lang="ja-JP" altLang="en-US" sz="4000"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11</a:t>
            </a:fld>
            <a:endParaRPr lang="ja-JP" altLang="en-US" dirty="0"/>
          </a:p>
        </p:txBody>
      </p:sp>
    </p:spTree>
    <p:extLst>
      <p:ext uri="{BB962C8B-B14F-4D97-AF65-F5344CB8AC3E}">
        <p14:creationId xmlns:p14="http://schemas.microsoft.com/office/powerpoint/2010/main" val="1639828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超弾性片持ち梁</a:t>
            </a:r>
            <a:r>
              <a:rPr lang="ja-JP" altLang="en-US" dirty="0"/>
              <a:t>の曲げ</a:t>
            </a:r>
            <a:r>
              <a:rPr lang="ja-JP" altLang="en-US" dirty="0" smtClean="0"/>
              <a:t>解析</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pPr marL="0" indent="0">
                  <a:buNone/>
                </a:pPr>
                <a:r>
                  <a:rPr lang="ja-JP" altLang="en-US" sz="2800" b="1" i="1" u="sng" dirty="0" smtClean="0">
                    <a:effectLst>
                      <a:outerShdw blurRad="38100" dist="38100" dir="2700000" algn="tl">
                        <a:srgbClr val="000000">
                          <a:alpha val="43137"/>
                        </a:srgbClr>
                      </a:outerShdw>
                    </a:effectLst>
                  </a:rPr>
                  <a:t>概要</a:t>
                </a:r>
                <a:endParaRPr lang="en-US" altLang="ja-JP" sz="2800" b="1" i="1" u="sng" dirty="0" smtClean="0">
                  <a:effectLst>
                    <a:outerShdw blurRad="38100" dist="38100" dir="2700000" algn="tl">
                      <a:srgbClr val="000000">
                        <a:alpha val="43137"/>
                      </a:srgbClr>
                    </a:outerShdw>
                  </a:effectLst>
                </a:endParaRPr>
              </a:p>
              <a:p>
                <a:endParaRPr lang="en-US" altLang="ja-JP" sz="2800" dirty="0" smtClean="0"/>
              </a:p>
              <a:p>
                <a:endParaRPr lang="en-US" altLang="ja-JP" sz="2800" dirty="0"/>
              </a:p>
              <a:p>
                <a:endParaRPr lang="en-US" altLang="ja-JP" sz="2800" dirty="0" smtClean="0"/>
              </a:p>
              <a:p>
                <a:r>
                  <a:rPr lang="en-US" altLang="ja-JP" sz="2800" dirty="0" smtClean="0"/>
                  <a:t>10m x 1m x 1m </a:t>
                </a:r>
                <a:r>
                  <a:rPr lang="ja-JP" altLang="en-US" sz="2800" dirty="0" smtClean="0"/>
                  <a:t>の片持ち梁の先端に死荷重．</a:t>
                </a:r>
                <a:endParaRPr lang="en-US" altLang="ja-JP" sz="2800" dirty="0" smtClean="0"/>
              </a:p>
              <a:p>
                <a:r>
                  <a:rPr lang="en-US" altLang="ja-JP" sz="2800" dirty="0" smtClean="0"/>
                  <a:t>Neo-</a:t>
                </a:r>
                <a:r>
                  <a:rPr lang="en-US" altLang="ja-JP" sz="2800" dirty="0" err="1" smtClean="0"/>
                  <a:t>Hookean</a:t>
                </a:r>
                <a:r>
                  <a:rPr lang="ja-JP" altLang="en-US" sz="2800" dirty="0" smtClean="0"/>
                  <a:t>超弾性体： </a:t>
                </a:r>
                <a14:m>
                  <m:oMath xmlns:m="http://schemas.openxmlformats.org/officeDocument/2006/math">
                    <m:r>
                      <a:rPr lang="en-US" altLang="ja-JP" sz="2400" b="1" i="1" smtClean="0">
                        <a:latin typeface="Cambria Math" panose="02040503050406030204" pitchFamily="18" charset="0"/>
                      </a:rPr>
                      <m:t>𝑻</m:t>
                    </m:r>
                    <m:r>
                      <a:rPr lang="en-US" altLang="ja-JP" sz="2400" b="0" i="1" smtClean="0">
                        <a:latin typeface="Cambria Math"/>
                      </a:rPr>
                      <m:t>=2</m:t>
                    </m:r>
                    <m:sSub>
                      <m:sSubPr>
                        <m:ctrlPr>
                          <a:rPr lang="en-US" altLang="ja-JP" sz="2400" b="0" i="1" smtClean="0">
                            <a:latin typeface="Cambria Math" panose="02040503050406030204" pitchFamily="18" charset="0"/>
                          </a:rPr>
                        </m:ctrlPr>
                      </m:sSubPr>
                      <m:e>
                        <m:r>
                          <a:rPr lang="en-US" altLang="ja-JP" sz="2400" b="0" i="1" smtClean="0">
                            <a:latin typeface="Cambria Math"/>
                          </a:rPr>
                          <m:t>𝐶</m:t>
                        </m:r>
                      </m:e>
                      <m:sub>
                        <m:r>
                          <a:rPr lang="en-US" altLang="ja-JP" sz="2400" b="0" i="1" smtClean="0">
                            <a:latin typeface="Cambria Math"/>
                          </a:rPr>
                          <m:t>10</m:t>
                        </m:r>
                      </m:sub>
                    </m:sSub>
                    <m:f>
                      <m:fPr>
                        <m:ctrlPr>
                          <a:rPr lang="en-US" altLang="ja-JP" sz="2400" b="0" i="1" smtClean="0">
                            <a:latin typeface="Cambria Math" panose="02040503050406030204" pitchFamily="18" charset="0"/>
                          </a:rPr>
                        </m:ctrlPr>
                      </m:fPr>
                      <m:num>
                        <m:r>
                          <m:rPr>
                            <m:sty m:val="p"/>
                          </m:rPr>
                          <a:rPr lang="en-US" altLang="ja-JP" sz="2400" b="0" i="0" smtClean="0">
                            <a:latin typeface="Cambria Math"/>
                          </a:rPr>
                          <m:t>Dev</m:t>
                        </m:r>
                        <m:r>
                          <a:rPr lang="en-US" altLang="ja-JP" sz="2400" b="0" i="1" smtClean="0">
                            <a:latin typeface="Cambria Math"/>
                          </a:rPr>
                          <m:t>(</m:t>
                        </m:r>
                        <m:acc>
                          <m:accPr>
                            <m:chr m:val="̅"/>
                            <m:ctrlPr>
                              <a:rPr lang="en-US" altLang="ja-JP" sz="2400" b="1" i="1" smtClean="0">
                                <a:latin typeface="Cambria Math" panose="02040503050406030204" pitchFamily="18" charset="0"/>
                              </a:rPr>
                            </m:ctrlPr>
                          </m:accPr>
                          <m:e>
                            <m:r>
                              <a:rPr lang="en-US" altLang="ja-JP" sz="2400" b="1" i="1" smtClean="0">
                                <a:latin typeface="Cambria Math"/>
                              </a:rPr>
                              <m:t>𝑩</m:t>
                            </m:r>
                          </m:e>
                        </m:acc>
                        <m:r>
                          <a:rPr lang="en-US" altLang="ja-JP" sz="2400" b="0" i="1" smtClean="0">
                            <a:latin typeface="Cambria Math"/>
                          </a:rPr>
                          <m:t>)</m:t>
                        </m:r>
                      </m:num>
                      <m:den>
                        <m:r>
                          <a:rPr lang="en-US" altLang="ja-JP" sz="2400" b="0" i="1" smtClean="0">
                            <a:latin typeface="Cambria Math"/>
                          </a:rPr>
                          <m:t>𝐽</m:t>
                        </m:r>
                      </m:den>
                    </m:f>
                    <m:r>
                      <a:rPr lang="en-US" altLang="ja-JP" sz="2400" b="0" i="1" smtClean="0">
                        <a:latin typeface="Cambria Math"/>
                      </a:rPr>
                      <m:t>+</m:t>
                    </m:r>
                    <m:f>
                      <m:fPr>
                        <m:ctrlPr>
                          <a:rPr lang="en-US" altLang="ja-JP" sz="2400" b="0" i="1" smtClean="0">
                            <a:latin typeface="Cambria Math" panose="02040503050406030204" pitchFamily="18" charset="0"/>
                          </a:rPr>
                        </m:ctrlPr>
                      </m:fPr>
                      <m:num>
                        <m:r>
                          <a:rPr lang="en-US" altLang="ja-JP" sz="2400" b="0" i="1" smtClean="0">
                            <a:latin typeface="Cambria Math"/>
                          </a:rPr>
                          <m:t>2</m:t>
                        </m:r>
                      </m:num>
                      <m:den>
                        <m:sSub>
                          <m:sSubPr>
                            <m:ctrlPr>
                              <a:rPr lang="en-US" altLang="ja-JP" sz="2400" b="0" i="1" smtClean="0">
                                <a:latin typeface="Cambria Math" panose="02040503050406030204" pitchFamily="18" charset="0"/>
                              </a:rPr>
                            </m:ctrlPr>
                          </m:sSubPr>
                          <m:e>
                            <m:r>
                              <a:rPr lang="en-US" altLang="ja-JP" sz="2400" b="0" i="1" smtClean="0">
                                <a:latin typeface="Cambria Math"/>
                              </a:rPr>
                              <m:t>𝐷</m:t>
                            </m:r>
                          </m:e>
                          <m:sub>
                            <m:r>
                              <a:rPr lang="en-US" altLang="ja-JP" sz="2400" b="0" i="1" smtClean="0">
                                <a:latin typeface="Cambria Math"/>
                              </a:rPr>
                              <m:t>1</m:t>
                            </m:r>
                          </m:sub>
                        </m:sSub>
                      </m:den>
                    </m:f>
                    <m:d>
                      <m:dPr>
                        <m:ctrlPr>
                          <a:rPr lang="en-US" altLang="ja-JP" sz="2400" b="0" i="1" smtClean="0">
                            <a:latin typeface="Cambria Math" panose="02040503050406030204" pitchFamily="18" charset="0"/>
                          </a:rPr>
                        </m:ctrlPr>
                      </m:dPr>
                      <m:e>
                        <m:r>
                          <a:rPr lang="en-US" altLang="ja-JP" sz="2400" b="0" i="1" smtClean="0">
                            <a:latin typeface="Cambria Math"/>
                          </a:rPr>
                          <m:t>𝐽</m:t>
                        </m:r>
                        <m:r>
                          <a:rPr lang="en-US" altLang="ja-JP" sz="2400" b="0" i="1" smtClean="0">
                            <a:latin typeface="Cambria Math"/>
                          </a:rPr>
                          <m:t>−1</m:t>
                        </m:r>
                      </m:e>
                    </m:d>
                    <m:r>
                      <a:rPr lang="en-US" altLang="ja-JP" sz="2400" b="0" i="1" smtClean="0">
                        <a:latin typeface="Cambria Math" panose="02040503050406030204" pitchFamily="18" charset="0"/>
                      </a:rPr>
                      <m:t> </m:t>
                    </m:r>
                    <m:r>
                      <a:rPr lang="en-US" altLang="ja-JP" sz="2400" b="1" i="1" smtClean="0">
                        <a:latin typeface="Cambria Math" panose="02040503050406030204" pitchFamily="18" charset="0"/>
                      </a:rPr>
                      <m:t>𝑰</m:t>
                    </m:r>
                  </m:oMath>
                </a14:m>
                <a:r>
                  <a:rPr lang="ja-JP" altLang="en-US" sz="2400" dirty="0" smtClean="0"/>
                  <a:t>．</a:t>
                </a:r>
                <a:endParaRPr lang="en-US" altLang="ja-JP" sz="2400" dirty="0"/>
              </a:p>
              <a:p>
                <a14:m>
                  <m:oMath xmlns:m="http://schemas.openxmlformats.org/officeDocument/2006/math">
                    <m:sSub>
                      <m:sSubPr>
                        <m:ctrlPr>
                          <a:rPr lang="en-US" altLang="ja-JP" sz="2800" b="0" i="1" smtClean="0">
                            <a:latin typeface="Cambria Math" panose="02040503050406030204" pitchFamily="18" charset="0"/>
                          </a:rPr>
                        </m:ctrlPr>
                      </m:sSubPr>
                      <m:e>
                        <m:r>
                          <a:rPr lang="en-US" altLang="ja-JP" sz="2800" b="0" i="1" smtClean="0">
                            <a:latin typeface="Cambria Math"/>
                          </a:rPr>
                          <m:t>𝐶</m:t>
                        </m:r>
                      </m:e>
                      <m:sub>
                        <m:r>
                          <a:rPr lang="en-US" altLang="ja-JP" sz="2800" b="0" i="1" smtClean="0">
                            <a:latin typeface="Cambria Math"/>
                          </a:rPr>
                          <m:t>10</m:t>
                        </m:r>
                      </m:sub>
                    </m:sSub>
                  </m:oMath>
                </a14:m>
                <a:r>
                  <a:rPr lang="ja-JP" altLang="en-US" sz="2800" dirty="0" smtClean="0"/>
                  <a:t>は </a:t>
                </a:r>
                <a:r>
                  <a:rPr lang="en-US" altLang="ja-JP" sz="2800" dirty="0" smtClean="0"/>
                  <a:t>1 </a:t>
                </a:r>
                <a:r>
                  <a:rPr lang="en-US" altLang="ja-JP" sz="2800" dirty="0" err="1" smtClean="0"/>
                  <a:t>GPa</a:t>
                </a:r>
                <a:r>
                  <a:rPr lang="en-US" altLang="ja-JP" sz="2800" dirty="0" smtClean="0"/>
                  <a:t> </a:t>
                </a:r>
                <a:r>
                  <a:rPr lang="ja-JP" altLang="en-US" sz="2800" dirty="0" smtClean="0"/>
                  <a:t>で一定とし，</a:t>
                </a:r>
                <a14:m>
                  <m:oMath xmlns:m="http://schemas.openxmlformats.org/officeDocument/2006/math">
                    <m:sSub>
                      <m:sSubPr>
                        <m:ctrlPr>
                          <a:rPr lang="en-US" altLang="ja-JP" sz="2800" b="0" i="1" smtClean="0">
                            <a:latin typeface="Cambria Math" panose="02040503050406030204" pitchFamily="18" charset="0"/>
                          </a:rPr>
                        </m:ctrlPr>
                      </m:sSubPr>
                      <m:e>
                        <m:r>
                          <a:rPr lang="en-US" altLang="ja-JP" sz="2800" b="0" i="1" smtClean="0">
                            <a:latin typeface="Cambria Math"/>
                          </a:rPr>
                          <m:t>𝐷</m:t>
                        </m:r>
                      </m:e>
                      <m:sub>
                        <m:r>
                          <a:rPr lang="en-US" altLang="ja-JP" sz="2800" b="0" i="1" smtClean="0">
                            <a:latin typeface="Cambria Math"/>
                          </a:rPr>
                          <m:t>1</m:t>
                        </m:r>
                      </m:sub>
                    </m:sSub>
                  </m:oMath>
                </a14:m>
                <a:r>
                  <a:rPr lang="ja-JP" altLang="en-US" sz="2800" dirty="0" smtClean="0"/>
                  <a:t> を変化させて</a:t>
                </a:r>
                <a:r>
                  <a:rPr lang="en-US" altLang="ja-JP" sz="2800" dirty="0" smtClean="0"/>
                  <a:t/>
                </a:r>
                <a:br>
                  <a:rPr lang="en-US" altLang="ja-JP" sz="2800" dirty="0" smtClean="0"/>
                </a:br>
                <a:r>
                  <a:rPr lang="ja-JP" altLang="en-US" sz="2800" dirty="0" smtClean="0"/>
                  <a:t>初期ポアソン比を</a:t>
                </a:r>
                <a:r>
                  <a:rPr lang="en-US" altLang="ja-JP" sz="2800" dirty="0" smtClean="0"/>
                  <a:t>0.49, 0.499</a:t>
                </a:r>
                <a:r>
                  <a:rPr lang="ja-JP" altLang="en-US" sz="2800" dirty="0" smtClean="0"/>
                  <a:t>の２通りに設定．</a:t>
                </a:r>
                <a:endParaRPr lang="en-US" altLang="ja-JP" sz="2800" dirty="0"/>
              </a:p>
              <a:p>
                <a:r>
                  <a:rPr lang="ja-JP" altLang="en-US" sz="2800" dirty="0" smtClean="0"/>
                  <a:t>四面体の構造メッシュと非構造メッシュの２つを用意．</a:t>
                </a:r>
                <a:endParaRPr lang="en-US" altLang="ja-JP" sz="2800" dirty="0" smtClean="0"/>
              </a:p>
              <a:p>
                <a:r>
                  <a:rPr kumimoji="1" lang="en-US" altLang="ja-JP" sz="2800" dirty="0" smtClean="0"/>
                  <a:t>ABAQUS</a:t>
                </a:r>
                <a:r>
                  <a:rPr lang="ja-JP" altLang="en-US" sz="2800" dirty="0" smtClean="0"/>
                  <a:t>の４節点四面体ハイブリッド要素</a:t>
                </a:r>
                <a:r>
                  <a:rPr lang="en-US" altLang="ja-JP" sz="2800" dirty="0" smtClean="0"/>
                  <a:t>(C3D4H)</a:t>
                </a:r>
                <a:br>
                  <a:rPr lang="en-US" altLang="ja-JP" sz="2800" dirty="0" smtClean="0"/>
                </a:br>
                <a:r>
                  <a:rPr lang="ja-JP" altLang="en-US" sz="2800" dirty="0" smtClean="0"/>
                  <a:t>と比較．</a:t>
                </a:r>
                <a:endParaRPr kumimoji="1" lang="en-US" altLang="ja-JP" sz="2800"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2"/>
                <a:stretch>
                  <a:fillRect l="-2539" t="-2323" b="-422"/>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12</a:t>
            </a:fld>
            <a:endParaRPr lang="ja-JP" altLang="en-US" dirty="0"/>
          </a:p>
        </p:txBody>
      </p:sp>
      <p:grpSp>
        <p:nvGrpSpPr>
          <p:cNvPr id="7" name="グループ化 6"/>
          <p:cNvGrpSpPr/>
          <p:nvPr/>
        </p:nvGrpSpPr>
        <p:grpSpPr>
          <a:xfrm>
            <a:off x="1655676" y="764704"/>
            <a:ext cx="6389744" cy="1944216"/>
            <a:chOff x="1655676" y="980728"/>
            <a:chExt cx="6389744" cy="1944216"/>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5676" y="980728"/>
              <a:ext cx="6333279" cy="1944216"/>
            </a:xfrm>
            <a:prstGeom prst="rect">
              <a:avLst/>
            </a:prstGeom>
          </p:spPr>
        </p:pic>
        <p:sp>
          <p:nvSpPr>
            <p:cNvPr id="6" name="テキスト ボックス 5"/>
            <p:cNvSpPr txBox="1"/>
            <p:nvPr/>
          </p:nvSpPr>
          <p:spPr>
            <a:xfrm>
              <a:off x="6732240" y="2303584"/>
              <a:ext cx="1313180" cy="369332"/>
            </a:xfrm>
            <a:prstGeom prst="rect">
              <a:avLst/>
            </a:prstGeom>
            <a:solidFill>
              <a:schemeClr val="bg1"/>
            </a:solidFill>
          </p:spPr>
          <p:txBody>
            <a:bodyPr wrap="none" rtlCol="0">
              <a:spAutoFit/>
            </a:bodyPr>
            <a:lstStyle/>
            <a:p>
              <a:r>
                <a:rPr lang="en-US" altLang="ja-JP" dirty="0" smtClean="0">
                  <a:solidFill>
                    <a:srgbClr val="FF0000"/>
                  </a:solidFill>
                </a:rPr>
                <a:t>Dead Load</a:t>
              </a:r>
              <a:endParaRPr kumimoji="1" lang="ja-JP" altLang="en-US" dirty="0">
                <a:solidFill>
                  <a:srgbClr val="FF0000"/>
                </a:solidFill>
              </a:endParaRPr>
            </a:p>
          </p:txBody>
        </p:sp>
      </p:grpSp>
    </p:spTree>
    <p:extLst>
      <p:ext uri="{BB962C8B-B14F-4D97-AF65-F5344CB8AC3E}">
        <p14:creationId xmlns:p14="http://schemas.microsoft.com/office/powerpoint/2010/main" val="2673629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超弾性片持ち梁の曲げ解析</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sz="2400" b="1" i="1" u="sng" dirty="0" smtClean="0">
                <a:effectLst>
                  <a:outerShdw blurRad="38100" dist="38100" dir="2700000" algn="tl">
                    <a:srgbClr val="000000">
                      <a:alpha val="43137"/>
                    </a:srgbClr>
                  </a:outerShdw>
                </a:effectLst>
              </a:rPr>
              <a:t>構造メッシュ</a:t>
            </a:r>
            <a:r>
              <a:rPr kumimoji="1" lang="en-US" altLang="ja-JP" sz="2400" b="1" i="1" u="sng" dirty="0" smtClean="0">
                <a:effectLst>
                  <a:outerShdw blurRad="38100" dist="38100" dir="2700000" algn="tl">
                    <a:srgbClr val="000000">
                      <a:alpha val="43137"/>
                    </a:srgbClr>
                  </a:outerShdw>
                </a:effectLst>
              </a:rPr>
              <a:t/>
            </a:r>
            <a:br>
              <a:rPr kumimoji="1" lang="en-US" altLang="ja-JP" sz="2400" b="1" i="1" u="sng" dirty="0" smtClean="0">
                <a:effectLst>
                  <a:outerShdw blurRad="38100" dist="38100" dir="2700000" algn="tl">
                    <a:srgbClr val="000000">
                      <a:alpha val="43137"/>
                    </a:srgbClr>
                  </a:outerShdw>
                </a:effectLst>
              </a:rPr>
            </a:br>
            <a:r>
              <a:rPr kumimoji="1" lang="ja-JP" altLang="en-US" sz="2400" b="1" i="1" u="sng" dirty="0" smtClean="0">
                <a:effectLst>
                  <a:outerShdw blurRad="38100" dist="38100" dir="2700000" algn="tl">
                    <a:srgbClr val="000000">
                      <a:alpha val="43137"/>
                    </a:srgbClr>
                  </a:outerShdw>
                </a:effectLst>
              </a:rPr>
              <a:t>の解析結果</a:t>
            </a:r>
            <a:endParaRPr kumimoji="1" lang="ja-JP" altLang="en-US" sz="2400" b="1" i="1" u="sng"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13</a:t>
            </a:fld>
            <a:endParaRPr lang="ja-JP" altLang="en-US" dirty="0"/>
          </a:p>
        </p:txBody>
      </p:sp>
      <mc:AlternateContent xmlns:mc="http://schemas.openxmlformats.org/markup-compatibility/2006" xmlns:a14="http://schemas.microsoft.com/office/drawing/2010/main">
        <mc:Choice Requires="a14">
          <p:sp>
            <p:nvSpPr>
              <p:cNvPr id="5" name="テキスト ボックス 4"/>
              <p:cNvSpPr txBox="1"/>
              <p:nvPr/>
            </p:nvSpPr>
            <p:spPr>
              <a:xfrm>
                <a:off x="2123722" y="773451"/>
                <a:ext cx="1712328" cy="4735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𝜈</m:t>
                          </m:r>
                        </m:e>
                        <m:sup>
                          <m:r>
                            <m:rPr>
                              <m:sty m:val="p"/>
                            </m:rPr>
                            <a:rPr kumimoji="1" lang="en-US" altLang="ja-JP" sz="2400" b="0" i="0" smtClean="0">
                              <a:latin typeface="Cambria Math" panose="02040503050406030204" pitchFamily="18" charset="0"/>
                            </a:rPr>
                            <m:t>ini</m:t>
                          </m:r>
                        </m:sup>
                      </m:sSup>
                      <m:r>
                        <a:rPr kumimoji="1" lang="en-US" altLang="ja-JP" sz="2400" b="0" i="1" smtClean="0">
                          <a:latin typeface="Cambria Math" panose="02040503050406030204" pitchFamily="18" charset="0"/>
                        </a:rPr>
                        <m:t>=0.49</m:t>
                      </m:r>
                    </m:oMath>
                  </m:oMathPara>
                </a14:m>
                <a:endParaRPr kumimoji="1" lang="ja-JP" altLang="en-US" sz="24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2123722" y="773451"/>
                <a:ext cx="1712328" cy="473591"/>
              </a:xfrm>
              <a:prstGeom prst="rect">
                <a:avLst/>
              </a:prstGeom>
              <a:blipFill rotWithShape="0">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6051338" y="773451"/>
                <a:ext cx="1882247" cy="4735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𝜈</m:t>
                          </m:r>
                        </m:e>
                        <m:sup>
                          <m:r>
                            <m:rPr>
                              <m:sty m:val="p"/>
                            </m:rPr>
                            <a:rPr kumimoji="1" lang="en-US" altLang="ja-JP" sz="2400" b="0" i="0" smtClean="0">
                              <a:latin typeface="Cambria Math" panose="02040503050406030204" pitchFamily="18" charset="0"/>
                            </a:rPr>
                            <m:t>ini</m:t>
                          </m:r>
                        </m:sup>
                      </m:sSup>
                      <m:r>
                        <a:rPr kumimoji="1" lang="en-US" altLang="ja-JP" sz="2400" b="0" i="1" smtClean="0">
                          <a:latin typeface="Cambria Math" panose="02040503050406030204" pitchFamily="18" charset="0"/>
                        </a:rPr>
                        <m:t>=0.499</m:t>
                      </m:r>
                    </m:oMath>
                  </m:oMathPara>
                </a14:m>
                <a:endParaRPr kumimoji="1" lang="ja-JP" altLang="en-US" sz="24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6051338" y="773451"/>
                <a:ext cx="1882247" cy="473591"/>
              </a:xfrm>
              <a:prstGeom prst="rect">
                <a:avLst/>
              </a:prstGeom>
              <a:blipFill rotWithShape="0">
                <a:blip r:embed="rId3"/>
                <a:stretch>
                  <a:fillRect/>
                </a:stretch>
              </a:blipFill>
            </p:spPr>
            <p:txBody>
              <a:bodyPr/>
              <a:lstStyle/>
              <a:p>
                <a:r>
                  <a:rPr lang="ja-JP" altLang="en-US">
                    <a:noFill/>
                  </a:rPr>
                  <a:t> </a:t>
                </a:r>
              </a:p>
            </p:txBody>
          </p:sp>
        </mc:Fallback>
      </mc:AlternateContent>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947" y="1363267"/>
            <a:ext cx="3828819" cy="2502667"/>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45891" y="1363267"/>
            <a:ext cx="3828819" cy="2502667"/>
          </a:xfrm>
          <a:prstGeom prst="rect">
            <a:avLst/>
          </a:prstGeom>
        </p:spPr>
      </p:pic>
      <p:pic>
        <p:nvPicPr>
          <p:cNvPr id="15" name="図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4647" y="3865934"/>
            <a:ext cx="3840665" cy="2377721"/>
          </a:xfrm>
          <a:prstGeom prst="rect">
            <a:avLst/>
          </a:prstGeom>
        </p:spPr>
      </p:pic>
      <p:pic>
        <p:nvPicPr>
          <p:cNvPr id="16" name="図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45891" y="3854338"/>
            <a:ext cx="3840665" cy="2377721"/>
          </a:xfrm>
          <a:prstGeom prst="rect">
            <a:avLst/>
          </a:prstGeom>
        </p:spPr>
      </p:pic>
      <p:sp>
        <p:nvSpPr>
          <p:cNvPr id="8" name="テキスト ボックス 7"/>
          <p:cNvSpPr txBox="1"/>
          <p:nvPr/>
        </p:nvSpPr>
        <p:spPr>
          <a:xfrm>
            <a:off x="-13967" y="2345970"/>
            <a:ext cx="1255473" cy="707886"/>
          </a:xfrm>
          <a:prstGeom prst="rect">
            <a:avLst/>
          </a:prstGeom>
          <a:noFill/>
        </p:spPr>
        <p:txBody>
          <a:bodyPr wrap="none" rtlCol="0">
            <a:spAutoFit/>
          </a:bodyPr>
          <a:lstStyle/>
          <a:p>
            <a:pPr algn="ctr"/>
            <a:r>
              <a:rPr kumimoji="1" lang="en-US" altLang="ja-JP" sz="2000" dirty="0" smtClean="0"/>
              <a:t>ABAQUS</a:t>
            </a:r>
            <a:br>
              <a:rPr kumimoji="1" lang="en-US" altLang="ja-JP" sz="2000" dirty="0" smtClean="0"/>
            </a:br>
            <a:r>
              <a:rPr kumimoji="1" lang="en-US" altLang="ja-JP" sz="2000" dirty="0" smtClean="0"/>
              <a:t>C3D4H</a:t>
            </a:r>
            <a:endParaRPr kumimoji="1" lang="ja-JP" altLang="en-US" sz="2000" dirty="0"/>
          </a:p>
        </p:txBody>
      </p:sp>
      <p:sp>
        <p:nvSpPr>
          <p:cNvPr id="9" name="テキスト ボックス 8"/>
          <p:cNvSpPr txBox="1"/>
          <p:nvPr/>
        </p:nvSpPr>
        <p:spPr>
          <a:xfrm>
            <a:off x="10344" y="4700852"/>
            <a:ext cx="1467068" cy="707886"/>
          </a:xfrm>
          <a:prstGeom prst="rect">
            <a:avLst/>
          </a:prstGeom>
          <a:noFill/>
        </p:spPr>
        <p:txBody>
          <a:bodyPr wrap="none" rtlCol="0">
            <a:spAutoFit/>
          </a:bodyPr>
          <a:lstStyle/>
          <a:p>
            <a:pPr algn="ctr"/>
            <a:r>
              <a:rPr lang="en-US" altLang="ja-JP" sz="2000" dirty="0" smtClean="0"/>
              <a:t>F-bar</a:t>
            </a:r>
            <a:br>
              <a:rPr lang="en-US" altLang="ja-JP" sz="2000" dirty="0" smtClean="0"/>
            </a:br>
            <a:r>
              <a:rPr lang="en-US" altLang="ja-JP" sz="2000" dirty="0" smtClean="0"/>
              <a:t>ES-FEM</a:t>
            </a:r>
            <a:r>
              <a:rPr lang="en-US" altLang="ja-JP" sz="2000" dirty="0" smtClean="0">
                <a:solidFill>
                  <a:srgbClr val="0000CC"/>
                </a:solidFill>
              </a:rPr>
              <a:t>(1)</a:t>
            </a:r>
            <a:endParaRPr kumimoji="1" lang="ja-JP" altLang="en-US" sz="2000" dirty="0">
              <a:solidFill>
                <a:srgbClr val="0000CC"/>
              </a:solidFill>
            </a:endParaRPr>
          </a:p>
        </p:txBody>
      </p:sp>
    </p:spTree>
    <p:extLst>
      <p:ext uri="{BB962C8B-B14F-4D97-AF65-F5344CB8AC3E}">
        <p14:creationId xmlns:p14="http://schemas.microsoft.com/office/powerpoint/2010/main" val="4241942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超弾性片持ち梁の曲げ解析</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sz="2400" b="1" i="1" u="sng" dirty="0" smtClean="0">
                <a:effectLst>
                  <a:outerShdw blurRad="38100" dist="38100" dir="2700000" algn="tl">
                    <a:srgbClr val="000000">
                      <a:alpha val="43137"/>
                    </a:srgbClr>
                  </a:outerShdw>
                </a:effectLst>
              </a:rPr>
              <a:t>構造メッシュ</a:t>
            </a:r>
            <a:r>
              <a:rPr kumimoji="1" lang="en-US" altLang="ja-JP" sz="2400" b="1" i="1" u="sng" dirty="0" smtClean="0">
                <a:effectLst>
                  <a:outerShdw blurRad="38100" dist="38100" dir="2700000" algn="tl">
                    <a:srgbClr val="000000">
                      <a:alpha val="43137"/>
                    </a:srgbClr>
                  </a:outerShdw>
                </a:effectLst>
              </a:rPr>
              <a:t/>
            </a:r>
            <a:br>
              <a:rPr kumimoji="1" lang="en-US" altLang="ja-JP" sz="2400" b="1" i="1" u="sng" dirty="0" smtClean="0">
                <a:effectLst>
                  <a:outerShdw blurRad="38100" dist="38100" dir="2700000" algn="tl">
                    <a:srgbClr val="000000">
                      <a:alpha val="43137"/>
                    </a:srgbClr>
                  </a:outerShdw>
                </a:effectLst>
              </a:rPr>
            </a:br>
            <a:r>
              <a:rPr kumimoji="1" lang="ja-JP" altLang="en-US" sz="2400" b="1" i="1" u="sng" dirty="0" smtClean="0">
                <a:effectLst>
                  <a:outerShdw blurRad="38100" dist="38100" dir="2700000" algn="tl">
                    <a:srgbClr val="000000">
                      <a:alpha val="43137"/>
                    </a:srgbClr>
                  </a:outerShdw>
                </a:effectLst>
              </a:rPr>
              <a:t>の解析結果</a:t>
            </a:r>
            <a:endParaRPr kumimoji="1" lang="ja-JP" altLang="en-US" sz="2400" b="1" i="1" u="sng"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14</a:t>
            </a:fld>
            <a:endParaRPr lang="ja-JP" altLang="en-US" dirty="0"/>
          </a:p>
        </p:txBody>
      </p:sp>
      <mc:AlternateContent xmlns:mc="http://schemas.openxmlformats.org/markup-compatibility/2006" xmlns:a14="http://schemas.microsoft.com/office/drawing/2010/main">
        <mc:Choice Requires="a14">
          <p:sp>
            <p:nvSpPr>
              <p:cNvPr id="16" name="テキスト ボックス 15"/>
              <p:cNvSpPr txBox="1"/>
              <p:nvPr/>
            </p:nvSpPr>
            <p:spPr>
              <a:xfrm>
                <a:off x="2123722" y="773451"/>
                <a:ext cx="1712328" cy="4735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𝜈</m:t>
                          </m:r>
                        </m:e>
                        <m:sup>
                          <m:r>
                            <m:rPr>
                              <m:sty m:val="p"/>
                            </m:rPr>
                            <a:rPr kumimoji="1" lang="en-US" altLang="ja-JP" sz="2400" b="0" i="0" smtClean="0">
                              <a:latin typeface="Cambria Math" panose="02040503050406030204" pitchFamily="18" charset="0"/>
                            </a:rPr>
                            <m:t>ini</m:t>
                          </m:r>
                        </m:sup>
                      </m:sSup>
                      <m:r>
                        <a:rPr kumimoji="1" lang="en-US" altLang="ja-JP" sz="2400" b="0" i="1" smtClean="0">
                          <a:latin typeface="Cambria Math" panose="02040503050406030204" pitchFamily="18" charset="0"/>
                        </a:rPr>
                        <m:t>=0.49</m:t>
                      </m:r>
                    </m:oMath>
                  </m:oMathPara>
                </a14:m>
                <a:endParaRPr kumimoji="1" lang="ja-JP" altLang="en-US" sz="2400"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2123722" y="773451"/>
                <a:ext cx="1712328" cy="473591"/>
              </a:xfrm>
              <a:prstGeom prst="rect">
                <a:avLst/>
              </a:prstGeom>
              <a:blipFill rotWithShape="0">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a:off x="6051338" y="773451"/>
                <a:ext cx="1882247" cy="4735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𝜈</m:t>
                          </m:r>
                        </m:e>
                        <m:sup>
                          <m:r>
                            <m:rPr>
                              <m:sty m:val="p"/>
                            </m:rPr>
                            <a:rPr kumimoji="1" lang="en-US" altLang="ja-JP" sz="2400" b="0" i="0" smtClean="0">
                              <a:latin typeface="Cambria Math" panose="02040503050406030204" pitchFamily="18" charset="0"/>
                            </a:rPr>
                            <m:t>ini</m:t>
                          </m:r>
                        </m:sup>
                      </m:sSup>
                      <m:r>
                        <a:rPr kumimoji="1" lang="en-US" altLang="ja-JP" sz="2400" b="0" i="1" smtClean="0">
                          <a:latin typeface="Cambria Math" panose="02040503050406030204" pitchFamily="18" charset="0"/>
                        </a:rPr>
                        <m:t>=0.499</m:t>
                      </m:r>
                    </m:oMath>
                  </m:oMathPara>
                </a14:m>
                <a:endParaRPr kumimoji="1" lang="ja-JP" altLang="en-US" sz="2400"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6051338" y="773451"/>
                <a:ext cx="1882247" cy="473591"/>
              </a:xfrm>
              <a:prstGeom prst="rect">
                <a:avLst/>
              </a:prstGeom>
              <a:blipFill rotWithShape="0">
                <a:blip r:embed="rId3"/>
                <a:stretch>
                  <a:fillRect/>
                </a:stretch>
              </a:blipFill>
            </p:spPr>
            <p:txBody>
              <a:bodyPr/>
              <a:lstStyle/>
              <a:p>
                <a:r>
                  <a:rPr lang="ja-JP" altLang="en-US">
                    <a:noFill/>
                  </a:rPr>
                  <a:t> </a:t>
                </a:r>
              </a:p>
            </p:txBody>
          </p:sp>
        </mc:Fallback>
      </mc:AlternateContent>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371" y="1405950"/>
            <a:ext cx="3840665" cy="2377721"/>
          </a:xfrm>
          <a:prstGeom prst="rect">
            <a:avLst/>
          </a:prstGeom>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1814" y="1416422"/>
            <a:ext cx="3840665" cy="2377721"/>
          </a:xfrm>
          <a:prstGeom prst="rect">
            <a:avLst/>
          </a:prstGeom>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5371" y="3861242"/>
            <a:ext cx="3840665" cy="2377721"/>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51815" y="3861243"/>
            <a:ext cx="3840665" cy="2377721"/>
          </a:xfrm>
          <a:prstGeom prst="rect">
            <a:avLst/>
          </a:prstGeom>
        </p:spPr>
      </p:pic>
      <p:sp>
        <p:nvSpPr>
          <p:cNvPr id="15" name="テキスト ボックス 14"/>
          <p:cNvSpPr txBox="1"/>
          <p:nvPr/>
        </p:nvSpPr>
        <p:spPr>
          <a:xfrm>
            <a:off x="-16832" y="2240868"/>
            <a:ext cx="1467068" cy="707886"/>
          </a:xfrm>
          <a:prstGeom prst="rect">
            <a:avLst/>
          </a:prstGeom>
          <a:noFill/>
        </p:spPr>
        <p:txBody>
          <a:bodyPr wrap="none" rtlCol="0">
            <a:spAutoFit/>
          </a:bodyPr>
          <a:lstStyle/>
          <a:p>
            <a:pPr algn="ctr"/>
            <a:r>
              <a:rPr lang="en-US" altLang="ja-JP" sz="2000" dirty="0" smtClean="0"/>
              <a:t>F-bar</a:t>
            </a:r>
            <a:br>
              <a:rPr lang="en-US" altLang="ja-JP" sz="2000" dirty="0" smtClean="0"/>
            </a:br>
            <a:r>
              <a:rPr lang="en-US" altLang="ja-JP" sz="2000" dirty="0" smtClean="0"/>
              <a:t>ES-FEM</a:t>
            </a:r>
            <a:r>
              <a:rPr lang="en-US" altLang="ja-JP" sz="2000" dirty="0" smtClean="0">
                <a:solidFill>
                  <a:srgbClr val="0000CC"/>
                </a:solidFill>
              </a:rPr>
              <a:t>(2)</a:t>
            </a:r>
            <a:endParaRPr kumimoji="1" lang="ja-JP" altLang="en-US" sz="2000" dirty="0">
              <a:solidFill>
                <a:srgbClr val="0000CC"/>
              </a:solidFill>
            </a:endParaRPr>
          </a:p>
        </p:txBody>
      </p:sp>
      <p:sp>
        <p:nvSpPr>
          <p:cNvPr id="9" name="テキスト ボックス 8"/>
          <p:cNvSpPr txBox="1"/>
          <p:nvPr/>
        </p:nvSpPr>
        <p:spPr>
          <a:xfrm>
            <a:off x="10344" y="4700852"/>
            <a:ext cx="1467068" cy="707886"/>
          </a:xfrm>
          <a:prstGeom prst="rect">
            <a:avLst/>
          </a:prstGeom>
          <a:noFill/>
        </p:spPr>
        <p:txBody>
          <a:bodyPr wrap="none" rtlCol="0">
            <a:spAutoFit/>
          </a:bodyPr>
          <a:lstStyle/>
          <a:p>
            <a:pPr algn="ctr"/>
            <a:r>
              <a:rPr lang="en-US" altLang="ja-JP" sz="2000" dirty="0" smtClean="0"/>
              <a:t>F-bar</a:t>
            </a:r>
            <a:br>
              <a:rPr lang="en-US" altLang="ja-JP" sz="2000" dirty="0" smtClean="0"/>
            </a:br>
            <a:r>
              <a:rPr lang="en-US" altLang="ja-JP" sz="2000" dirty="0" smtClean="0"/>
              <a:t>ES-FEM</a:t>
            </a:r>
            <a:r>
              <a:rPr lang="en-US" altLang="ja-JP" sz="2000" dirty="0" smtClean="0">
                <a:solidFill>
                  <a:srgbClr val="0000CC"/>
                </a:solidFill>
              </a:rPr>
              <a:t>(3)</a:t>
            </a:r>
            <a:endParaRPr kumimoji="1" lang="ja-JP" altLang="en-US" sz="2000" dirty="0">
              <a:solidFill>
                <a:srgbClr val="0000CC"/>
              </a:solidFill>
            </a:endParaRPr>
          </a:p>
        </p:txBody>
      </p:sp>
      <p:sp>
        <p:nvSpPr>
          <p:cNvPr id="12" name="テキスト ボックス 11"/>
          <p:cNvSpPr txBox="1"/>
          <p:nvPr/>
        </p:nvSpPr>
        <p:spPr>
          <a:xfrm>
            <a:off x="4551747" y="4696395"/>
            <a:ext cx="2614818" cy="923330"/>
          </a:xfrm>
          <a:prstGeom prst="rect">
            <a:avLst/>
          </a:prstGeom>
          <a:noFill/>
        </p:spPr>
        <p:txBody>
          <a:bodyPr wrap="none" rtlCol="0">
            <a:spAutoFit/>
          </a:bodyPr>
          <a:lstStyle/>
          <a:p>
            <a:r>
              <a:rPr lang="ja-JP" altLang="en-US" dirty="0" smtClean="0">
                <a:solidFill>
                  <a:srgbClr val="FF00FF"/>
                </a:solidFill>
              </a:rPr>
              <a:t>繰り返し平滑化</a:t>
            </a:r>
            <a:r>
              <a:rPr lang="en-US" altLang="ja-JP" dirty="0" smtClean="0">
                <a:solidFill>
                  <a:srgbClr val="FF00FF"/>
                </a:solidFill>
              </a:rPr>
              <a:t/>
            </a:r>
            <a:br>
              <a:rPr lang="en-US" altLang="ja-JP" dirty="0" smtClean="0">
                <a:solidFill>
                  <a:srgbClr val="FF00FF"/>
                </a:solidFill>
              </a:rPr>
            </a:br>
            <a:r>
              <a:rPr lang="ja-JP" altLang="en-US" dirty="0" smtClean="0">
                <a:solidFill>
                  <a:srgbClr val="FF00FF"/>
                </a:solidFill>
              </a:rPr>
              <a:t>の回数を増やせば，</a:t>
            </a:r>
            <a:r>
              <a:rPr lang="en-US" altLang="ja-JP" dirty="0" smtClean="0">
                <a:solidFill>
                  <a:srgbClr val="FF00FF"/>
                </a:solidFill>
              </a:rPr>
              <a:t/>
            </a:r>
            <a:br>
              <a:rPr lang="en-US" altLang="ja-JP" dirty="0" smtClean="0">
                <a:solidFill>
                  <a:srgbClr val="FF00FF"/>
                </a:solidFill>
              </a:rPr>
            </a:br>
            <a:r>
              <a:rPr lang="ja-JP" altLang="en-US" dirty="0" smtClean="0">
                <a:solidFill>
                  <a:srgbClr val="FF00FF"/>
                </a:solidFill>
              </a:rPr>
              <a:t>圧力振動が抑制出来る．</a:t>
            </a:r>
            <a:endParaRPr kumimoji="1" lang="ja-JP" altLang="en-US" dirty="0">
              <a:solidFill>
                <a:srgbClr val="FF00FF"/>
              </a:solidFill>
            </a:endParaRPr>
          </a:p>
        </p:txBody>
      </p:sp>
    </p:spTree>
    <p:extLst>
      <p:ext uri="{BB962C8B-B14F-4D97-AF65-F5344CB8AC3E}">
        <p14:creationId xmlns:p14="http://schemas.microsoft.com/office/powerpoint/2010/main" val="3406348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超弾性片持ち梁の曲げ解析</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sz="2400" b="1" i="1" u="sng" dirty="0" smtClean="0">
                <a:solidFill>
                  <a:srgbClr val="FF0000"/>
                </a:solidFill>
                <a:effectLst>
                  <a:outerShdw blurRad="38100" dist="38100" dir="2700000" algn="tl">
                    <a:srgbClr val="000000">
                      <a:alpha val="43137"/>
                    </a:srgbClr>
                  </a:outerShdw>
                </a:effectLst>
              </a:rPr>
              <a:t>非</a:t>
            </a:r>
            <a:r>
              <a:rPr lang="ja-JP" altLang="en-US" sz="2400" b="1" i="1" u="sng" dirty="0" smtClean="0">
                <a:effectLst>
                  <a:outerShdw blurRad="38100" dist="38100" dir="2700000" algn="tl">
                    <a:srgbClr val="000000">
                      <a:alpha val="43137"/>
                    </a:srgbClr>
                  </a:outerShdw>
                </a:effectLst>
              </a:rPr>
              <a:t>構造メッシュ</a:t>
            </a:r>
            <a:r>
              <a:rPr kumimoji="1" lang="en-US" altLang="ja-JP" sz="2400" b="1" i="1" u="sng" dirty="0" smtClean="0">
                <a:effectLst>
                  <a:outerShdw blurRad="38100" dist="38100" dir="2700000" algn="tl">
                    <a:srgbClr val="000000">
                      <a:alpha val="43137"/>
                    </a:srgbClr>
                  </a:outerShdw>
                </a:effectLst>
              </a:rPr>
              <a:t/>
            </a:r>
            <a:br>
              <a:rPr kumimoji="1" lang="en-US" altLang="ja-JP" sz="2400" b="1" i="1" u="sng" dirty="0" smtClean="0">
                <a:effectLst>
                  <a:outerShdw blurRad="38100" dist="38100" dir="2700000" algn="tl">
                    <a:srgbClr val="000000">
                      <a:alpha val="43137"/>
                    </a:srgbClr>
                  </a:outerShdw>
                </a:effectLst>
              </a:rPr>
            </a:br>
            <a:r>
              <a:rPr kumimoji="1" lang="ja-JP" altLang="en-US" sz="2400" b="1" i="1" u="sng" dirty="0" smtClean="0">
                <a:effectLst>
                  <a:outerShdw blurRad="38100" dist="38100" dir="2700000" algn="tl">
                    <a:srgbClr val="000000">
                      <a:alpha val="43137"/>
                    </a:srgbClr>
                  </a:outerShdw>
                </a:effectLst>
              </a:rPr>
              <a:t>の解析結果</a:t>
            </a:r>
            <a:endParaRPr kumimoji="1" lang="ja-JP" altLang="en-US" sz="2400" b="1" i="1" u="sng"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15</a:t>
            </a:fld>
            <a:endParaRPr lang="ja-JP" altLang="en-US" dirty="0"/>
          </a:p>
        </p:txBody>
      </p:sp>
      <mc:AlternateContent xmlns:mc="http://schemas.openxmlformats.org/markup-compatibility/2006" xmlns:a14="http://schemas.microsoft.com/office/drawing/2010/main">
        <mc:Choice Requires="a14">
          <p:sp>
            <p:nvSpPr>
              <p:cNvPr id="5" name="テキスト ボックス 4"/>
              <p:cNvSpPr txBox="1"/>
              <p:nvPr/>
            </p:nvSpPr>
            <p:spPr>
              <a:xfrm>
                <a:off x="2123722" y="773451"/>
                <a:ext cx="1712328" cy="4735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𝜈</m:t>
                          </m:r>
                        </m:e>
                        <m:sup>
                          <m:r>
                            <m:rPr>
                              <m:sty m:val="p"/>
                            </m:rPr>
                            <a:rPr kumimoji="1" lang="en-US" altLang="ja-JP" sz="2400" b="0" i="0" smtClean="0">
                              <a:latin typeface="Cambria Math" panose="02040503050406030204" pitchFamily="18" charset="0"/>
                            </a:rPr>
                            <m:t>ini</m:t>
                          </m:r>
                        </m:sup>
                      </m:sSup>
                      <m:r>
                        <a:rPr kumimoji="1" lang="en-US" altLang="ja-JP" sz="2400" b="0" i="1" smtClean="0">
                          <a:latin typeface="Cambria Math" panose="02040503050406030204" pitchFamily="18" charset="0"/>
                        </a:rPr>
                        <m:t>=0.49</m:t>
                      </m:r>
                    </m:oMath>
                  </m:oMathPara>
                </a14:m>
                <a:endParaRPr kumimoji="1" lang="ja-JP" altLang="en-US" sz="24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2123722" y="773451"/>
                <a:ext cx="1712328" cy="473591"/>
              </a:xfrm>
              <a:prstGeom prst="rect">
                <a:avLst/>
              </a:prstGeom>
              <a:blipFill rotWithShape="0">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6051338" y="773451"/>
                <a:ext cx="1882247" cy="4735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𝜈</m:t>
                          </m:r>
                        </m:e>
                        <m:sup>
                          <m:r>
                            <m:rPr>
                              <m:sty m:val="p"/>
                            </m:rPr>
                            <a:rPr kumimoji="1" lang="en-US" altLang="ja-JP" sz="2400" b="0" i="0" smtClean="0">
                              <a:latin typeface="Cambria Math" panose="02040503050406030204" pitchFamily="18" charset="0"/>
                            </a:rPr>
                            <m:t>ini</m:t>
                          </m:r>
                        </m:sup>
                      </m:sSup>
                      <m:r>
                        <a:rPr kumimoji="1" lang="en-US" altLang="ja-JP" sz="2400" b="0" i="1" smtClean="0">
                          <a:latin typeface="Cambria Math" panose="02040503050406030204" pitchFamily="18" charset="0"/>
                        </a:rPr>
                        <m:t>=0.499</m:t>
                      </m:r>
                    </m:oMath>
                  </m:oMathPara>
                </a14:m>
                <a:endParaRPr kumimoji="1" lang="ja-JP" altLang="en-US" sz="24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6051338" y="773451"/>
                <a:ext cx="1882247" cy="473591"/>
              </a:xfrm>
              <a:prstGeom prst="rect">
                <a:avLst/>
              </a:prstGeom>
              <a:blipFill rotWithShape="0">
                <a:blip r:embed="rId3"/>
                <a:stretch>
                  <a:fillRect/>
                </a:stretch>
              </a:blipFill>
            </p:spPr>
            <p:txBody>
              <a:bodyPr/>
              <a:lstStyle/>
              <a:p>
                <a:r>
                  <a:rPr lang="ja-JP" altLang="en-US">
                    <a:noFill/>
                  </a:rPr>
                  <a:t> </a:t>
                </a:r>
              </a:p>
            </p:txBody>
          </p:sp>
        </mc:Fallback>
      </mc:AlternateContent>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9025" y="1363268"/>
            <a:ext cx="3828819" cy="2502667"/>
          </a:xfrm>
          <a:prstGeom prst="rect">
            <a:avLst/>
          </a:prstGeom>
        </p:spPr>
      </p:pic>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8053" y="1363268"/>
            <a:ext cx="3828819" cy="2502667"/>
          </a:xfrm>
          <a:prstGeom prst="rect">
            <a:avLst/>
          </a:prstGeom>
        </p:spPr>
      </p:pic>
      <p:sp>
        <p:nvSpPr>
          <p:cNvPr id="8" name="テキスト ボックス 7"/>
          <p:cNvSpPr txBox="1"/>
          <p:nvPr/>
        </p:nvSpPr>
        <p:spPr>
          <a:xfrm>
            <a:off x="-13967" y="2345970"/>
            <a:ext cx="1255473" cy="707886"/>
          </a:xfrm>
          <a:prstGeom prst="rect">
            <a:avLst/>
          </a:prstGeom>
          <a:noFill/>
        </p:spPr>
        <p:txBody>
          <a:bodyPr wrap="none" rtlCol="0">
            <a:spAutoFit/>
          </a:bodyPr>
          <a:lstStyle/>
          <a:p>
            <a:pPr algn="ctr"/>
            <a:r>
              <a:rPr kumimoji="1" lang="en-US" altLang="ja-JP" sz="2000" dirty="0" smtClean="0"/>
              <a:t>ABAQUS</a:t>
            </a:r>
            <a:br>
              <a:rPr kumimoji="1" lang="en-US" altLang="ja-JP" sz="2000" dirty="0" smtClean="0"/>
            </a:br>
            <a:r>
              <a:rPr kumimoji="1" lang="en-US" altLang="ja-JP" sz="2000" dirty="0" smtClean="0"/>
              <a:t>C3D4H</a:t>
            </a:r>
            <a:endParaRPr kumimoji="1" lang="ja-JP" altLang="en-US" sz="2000" dirty="0"/>
          </a:p>
        </p:txBody>
      </p:sp>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1928" y="3880890"/>
            <a:ext cx="3815916" cy="2362766"/>
          </a:xfrm>
          <a:prstGeom prst="rect">
            <a:avLst/>
          </a:prstGeom>
        </p:spPr>
      </p:pic>
      <p:pic>
        <p:nvPicPr>
          <p:cNvPr id="14" name="図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93891" y="3865935"/>
            <a:ext cx="3840665" cy="2377721"/>
          </a:xfrm>
          <a:prstGeom prst="rect">
            <a:avLst/>
          </a:prstGeom>
        </p:spPr>
      </p:pic>
      <p:sp>
        <p:nvSpPr>
          <p:cNvPr id="9" name="テキスト ボックス 8"/>
          <p:cNvSpPr txBox="1"/>
          <p:nvPr/>
        </p:nvSpPr>
        <p:spPr>
          <a:xfrm>
            <a:off x="10344" y="4700852"/>
            <a:ext cx="1467068" cy="707886"/>
          </a:xfrm>
          <a:prstGeom prst="rect">
            <a:avLst/>
          </a:prstGeom>
          <a:noFill/>
        </p:spPr>
        <p:txBody>
          <a:bodyPr wrap="none" rtlCol="0">
            <a:spAutoFit/>
          </a:bodyPr>
          <a:lstStyle/>
          <a:p>
            <a:pPr algn="ctr"/>
            <a:r>
              <a:rPr lang="en-US" altLang="ja-JP" sz="2000" dirty="0" smtClean="0"/>
              <a:t>F-bar</a:t>
            </a:r>
            <a:br>
              <a:rPr lang="en-US" altLang="ja-JP" sz="2000" dirty="0" smtClean="0"/>
            </a:br>
            <a:r>
              <a:rPr lang="en-US" altLang="ja-JP" sz="2000" dirty="0" smtClean="0"/>
              <a:t>ES-FEM</a:t>
            </a:r>
            <a:r>
              <a:rPr lang="en-US" altLang="ja-JP" sz="2000" dirty="0" smtClean="0">
                <a:solidFill>
                  <a:srgbClr val="0000CC"/>
                </a:solidFill>
              </a:rPr>
              <a:t>(1)</a:t>
            </a:r>
            <a:endParaRPr kumimoji="1" lang="ja-JP" altLang="en-US" sz="2000" dirty="0">
              <a:solidFill>
                <a:srgbClr val="0000CC"/>
              </a:solidFill>
            </a:endParaRPr>
          </a:p>
        </p:txBody>
      </p:sp>
    </p:spTree>
    <p:extLst>
      <p:ext uri="{BB962C8B-B14F-4D97-AF65-F5344CB8AC3E}">
        <p14:creationId xmlns:p14="http://schemas.microsoft.com/office/powerpoint/2010/main" val="4176744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超弾性片持ち梁の曲げ解析</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sz="2400" b="1" i="1" u="sng" dirty="0" smtClean="0">
                <a:solidFill>
                  <a:srgbClr val="FF0000"/>
                </a:solidFill>
                <a:effectLst>
                  <a:outerShdw blurRad="38100" dist="38100" dir="2700000" algn="tl">
                    <a:srgbClr val="000000">
                      <a:alpha val="43137"/>
                    </a:srgbClr>
                  </a:outerShdw>
                </a:effectLst>
              </a:rPr>
              <a:t>非</a:t>
            </a:r>
            <a:r>
              <a:rPr lang="ja-JP" altLang="en-US" sz="2400" b="1" i="1" u="sng" dirty="0" smtClean="0">
                <a:effectLst>
                  <a:outerShdw blurRad="38100" dist="38100" dir="2700000" algn="tl">
                    <a:srgbClr val="000000">
                      <a:alpha val="43137"/>
                    </a:srgbClr>
                  </a:outerShdw>
                </a:effectLst>
              </a:rPr>
              <a:t>構造メッシュ</a:t>
            </a:r>
            <a:r>
              <a:rPr kumimoji="1" lang="en-US" altLang="ja-JP" sz="2400" b="1" i="1" u="sng" dirty="0" smtClean="0">
                <a:effectLst>
                  <a:outerShdw blurRad="38100" dist="38100" dir="2700000" algn="tl">
                    <a:srgbClr val="000000">
                      <a:alpha val="43137"/>
                    </a:srgbClr>
                  </a:outerShdw>
                </a:effectLst>
              </a:rPr>
              <a:t/>
            </a:r>
            <a:br>
              <a:rPr kumimoji="1" lang="en-US" altLang="ja-JP" sz="2400" b="1" i="1" u="sng" dirty="0" smtClean="0">
                <a:effectLst>
                  <a:outerShdw blurRad="38100" dist="38100" dir="2700000" algn="tl">
                    <a:srgbClr val="000000">
                      <a:alpha val="43137"/>
                    </a:srgbClr>
                  </a:outerShdw>
                </a:effectLst>
              </a:rPr>
            </a:br>
            <a:r>
              <a:rPr kumimoji="1" lang="ja-JP" altLang="en-US" sz="2400" b="1" i="1" u="sng" dirty="0" smtClean="0">
                <a:effectLst>
                  <a:outerShdw blurRad="38100" dist="38100" dir="2700000" algn="tl">
                    <a:srgbClr val="000000">
                      <a:alpha val="43137"/>
                    </a:srgbClr>
                  </a:outerShdw>
                </a:effectLst>
              </a:rPr>
              <a:t>の解析結果</a:t>
            </a:r>
            <a:endParaRPr kumimoji="1" lang="ja-JP" altLang="en-US" sz="2400" b="1" i="1" u="sng"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16</a:t>
            </a:fld>
            <a:endParaRPr lang="ja-JP" altLang="en-US" dirty="0"/>
          </a:p>
        </p:txBody>
      </p:sp>
      <mc:AlternateContent xmlns:mc="http://schemas.openxmlformats.org/markup-compatibility/2006" xmlns:a14="http://schemas.microsoft.com/office/drawing/2010/main">
        <mc:Choice Requires="a14">
          <p:sp>
            <p:nvSpPr>
              <p:cNvPr id="16" name="テキスト ボックス 15"/>
              <p:cNvSpPr txBox="1"/>
              <p:nvPr/>
            </p:nvSpPr>
            <p:spPr>
              <a:xfrm>
                <a:off x="2123722" y="773451"/>
                <a:ext cx="1712328" cy="4735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𝜈</m:t>
                          </m:r>
                        </m:e>
                        <m:sup>
                          <m:r>
                            <m:rPr>
                              <m:sty m:val="p"/>
                            </m:rPr>
                            <a:rPr kumimoji="1" lang="en-US" altLang="ja-JP" sz="2400" b="0" i="0" smtClean="0">
                              <a:latin typeface="Cambria Math" panose="02040503050406030204" pitchFamily="18" charset="0"/>
                            </a:rPr>
                            <m:t>ini</m:t>
                          </m:r>
                        </m:sup>
                      </m:sSup>
                      <m:r>
                        <a:rPr kumimoji="1" lang="en-US" altLang="ja-JP" sz="2400" b="0" i="1" smtClean="0">
                          <a:latin typeface="Cambria Math" panose="02040503050406030204" pitchFamily="18" charset="0"/>
                        </a:rPr>
                        <m:t>=0.49</m:t>
                      </m:r>
                    </m:oMath>
                  </m:oMathPara>
                </a14:m>
                <a:endParaRPr kumimoji="1" lang="ja-JP" altLang="en-US" sz="2400"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2123722" y="773451"/>
                <a:ext cx="1712328" cy="473591"/>
              </a:xfrm>
              <a:prstGeom prst="rect">
                <a:avLst/>
              </a:prstGeom>
              <a:blipFill rotWithShape="0">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a:off x="6051338" y="773451"/>
                <a:ext cx="1882247" cy="4735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𝜈</m:t>
                          </m:r>
                        </m:e>
                        <m:sup>
                          <m:r>
                            <m:rPr>
                              <m:sty m:val="p"/>
                            </m:rPr>
                            <a:rPr kumimoji="1" lang="en-US" altLang="ja-JP" sz="2400" b="0" i="0" smtClean="0">
                              <a:latin typeface="Cambria Math" panose="02040503050406030204" pitchFamily="18" charset="0"/>
                            </a:rPr>
                            <m:t>ini</m:t>
                          </m:r>
                        </m:sup>
                      </m:sSup>
                      <m:r>
                        <a:rPr kumimoji="1" lang="en-US" altLang="ja-JP" sz="2400" b="0" i="1" smtClean="0">
                          <a:latin typeface="Cambria Math" panose="02040503050406030204" pitchFamily="18" charset="0"/>
                        </a:rPr>
                        <m:t>=0.499</m:t>
                      </m:r>
                    </m:oMath>
                  </m:oMathPara>
                </a14:m>
                <a:endParaRPr kumimoji="1" lang="ja-JP" altLang="en-US" sz="2400"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6051338" y="773451"/>
                <a:ext cx="1882247" cy="473591"/>
              </a:xfrm>
              <a:prstGeom prst="rect">
                <a:avLst/>
              </a:prstGeom>
              <a:blipFill rotWithShape="0">
                <a:blip r:embed="rId3"/>
                <a:stretch>
                  <a:fillRect/>
                </a:stretch>
              </a:blipFill>
            </p:spPr>
            <p:txBody>
              <a:bodyPr/>
              <a:lstStyle/>
              <a:p>
                <a:r>
                  <a:rPr lang="ja-JP" altLang="en-US">
                    <a:noFill/>
                  </a:rPr>
                  <a:t> </a:t>
                </a:r>
              </a:p>
            </p:txBody>
          </p:sp>
        </mc:Fallback>
      </mc:AlternateContent>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370" y="1405950"/>
            <a:ext cx="3840665" cy="2377721"/>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1814" y="1405950"/>
            <a:ext cx="3840665" cy="2377721"/>
          </a:xfrm>
          <a:prstGeom prst="rect">
            <a:avLst/>
          </a:prstGeom>
        </p:spPr>
      </p:pic>
      <p:pic>
        <p:nvPicPr>
          <p:cNvPr id="18" name="図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5371" y="3865934"/>
            <a:ext cx="3840665" cy="2377721"/>
          </a:xfrm>
          <a:prstGeom prst="rect">
            <a:avLst/>
          </a:prstGeom>
        </p:spPr>
      </p:pic>
      <p:pic>
        <p:nvPicPr>
          <p:cNvPr id="19" name="図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51815" y="3864430"/>
            <a:ext cx="3840665" cy="2377721"/>
          </a:xfrm>
          <a:prstGeom prst="rect">
            <a:avLst/>
          </a:prstGeom>
        </p:spPr>
      </p:pic>
      <p:sp>
        <p:nvSpPr>
          <p:cNvPr id="9" name="テキスト ボックス 8"/>
          <p:cNvSpPr txBox="1"/>
          <p:nvPr/>
        </p:nvSpPr>
        <p:spPr>
          <a:xfrm>
            <a:off x="10344" y="4700852"/>
            <a:ext cx="1467068" cy="707886"/>
          </a:xfrm>
          <a:prstGeom prst="rect">
            <a:avLst/>
          </a:prstGeom>
          <a:noFill/>
        </p:spPr>
        <p:txBody>
          <a:bodyPr wrap="none" rtlCol="0">
            <a:spAutoFit/>
          </a:bodyPr>
          <a:lstStyle/>
          <a:p>
            <a:pPr algn="ctr"/>
            <a:r>
              <a:rPr lang="en-US" altLang="ja-JP" sz="2000" dirty="0" smtClean="0"/>
              <a:t>F-bar</a:t>
            </a:r>
            <a:br>
              <a:rPr lang="en-US" altLang="ja-JP" sz="2000" dirty="0" smtClean="0"/>
            </a:br>
            <a:r>
              <a:rPr lang="en-US" altLang="ja-JP" sz="2000" dirty="0" smtClean="0"/>
              <a:t>ES-FEM</a:t>
            </a:r>
            <a:r>
              <a:rPr lang="en-US" altLang="ja-JP" sz="2000" dirty="0" smtClean="0">
                <a:solidFill>
                  <a:srgbClr val="0000CC"/>
                </a:solidFill>
              </a:rPr>
              <a:t>(3)</a:t>
            </a:r>
            <a:endParaRPr kumimoji="1" lang="ja-JP" altLang="en-US" sz="2000" dirty="0">
              <a:solidFill>
                <a:srgbClr val="0000CC"/>
              </a:solidFill>
            </a:endParaRPr>
          </a:p>
        </p:txBody>
      </p:sp>
      <p:sp>
        <p:nvSpPr>
          <p:cNvPr id="15" name="テキスト ボックス 14"/>
          <p:cNvSpPr txBox="1"/>
          <p:nvPr/>
        </p:nvSpPr>
        <p:spPr>
          <a:xfrm>
            <a:off x="-16832" y="2240868"/>
            <a:ext cx="1467068" cy="707886"/>
          </a:xfrm>
          <a:prstGeom prst="rect">
            <a:avLst/>
          </a:prstGeom>
          <a:noFill/>
        </p:spPr>
        <p:txBody>
          <a:bodyPr wrap="none" rtlCol="0">
            <a:spAutoFit/>
          </a:bodyPr>
          <a:lstStyle/>
          <a:p>
            <a:pPr algn="ctr"/>
            <a:r>
              <a:rPr lang="en-US" altLang="ja-JP" sz="2000" dirty="0" smtClean="0"/>
              <a:t>F-bar</a:t>
            </a:r>
            <a:br>
              <a:rPr lang="en-US" altLang="ja-JP" sz="2000" dirty="0" smtClean="0"/>
            </a:br>
            <a:r>
              <a:rPr lang="en-US" altLang="ja-JP" sz="2000" dirty="0" smtClean="0"/>
              <a:t>ES-FEM</a:t>
            </a:r>
            <a:r>
              <a:rPr lang="en-US" altLang="ja-JP" sz="2000" dirty="0" smtClean="0">
                <a:solidFill>
                  <a:srgbClr val="0000CC"/>
                </a:solidFill>
              </a:rPr>
              <a:t>(2)</a:t>
            </a:r>
            <a:endParaRPr kumimoji="1" lang="ja-JP" altLang="en-US" sz="2000" dirty="0">
              <a:solidFill>
                <a:srgbClr val="0000CC"/>
              </a:solidFill>
            </a:endParaRPr>
          </a:p>
        </p:txBody>
      </p:sp>
      <p:sp>
        <p:nvSpPr>
          <p:cNvPr id="20" name="テキスト ボックス 19"/>
          <p:cNvSpPr txBox="1"/>
          <p:nvPr/>
        </p:nvSpPr>
        <p:spPr>
          <a:xfrm>
            <a:off x="4680012" y="4791559"/>
            <a:ext cx="1832553" cy="646331"/>
          </a:xfrm>
          <a:prstGeom prst="rect">
            <a:avLst/>
          </a:prstGeom>
          <a:noFill/>
        </p:spPr>
        <p:txBody>
          <a:bodyPr wrap="none" rtlCol="0">
            <a:spAutoFit/>
          </a:bodyPr>
          <a:lstStyle/>
          <a:p>
            <a:r>
              <a:rPr lang="ja-JP" altLang="en-US" dirty="0" smtClean="0">
                <a:solidFill>
                  <a:srgbClr val="FF00FF"/>
                </a:solidFill>
              </a:rPr>
              <a:t>メッシュ依存性</a:t>
            </a:r>
            <a:r>
              <a:rPr lang="en-US" altLang="ja-JP" dirty="0" smtClean="0">
                <a:solidFill>
                  <a:srgbClr val="FF00FF"/>
                </a:solidFill>
              </a:rPr>
              <a:t/>
            </a:r>
            <a:br>
              <a:rPr lang="en-US" altLang="ja-JP" dirty="0" smtClean="0">
                <a:solidFill>
                  <a:srgbClr val="FF00FF"/>
                </a:solidFill>
              </a:rPr>
            </a:br>
            <a:r>
              <a:rPr lang="ja-JP" altLang="en-US" dirty="0" smtClean="0">
                <a:solidFill>
                  <a:srgbClr val="FF00FF"/>
                </a:solidFill>
              </a:rPr>
              <a:t>は無いと言える．</a:t>
            </a:r>
            <a:endParaRPr kumimoji="1" lang="ja-JP" altLang="en-US" dirty="0">
              <a:solidFill>
                <a:srgbClr val="FF00FF"/>
              </a:solidFill>
            </a:endParaRPr>
          </a:p>
        </p:txBody>
      </p:sp>
    </p:spTree>
    <p:extLst>
      <p:ext uri="{BB962C8B-B14F-4D97-AF65-F5344CB8AC3E}">
        <p14:creationId xmlns:p14="http://schemas.microsoft.com/office/powerpoint/2010/main" val="1588612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超弾性ブロックの部分押込解析</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chor="t"/>
              <a:lstStyle/>
              <a:p>
                <a:pPr marL="0" indent="0">
                  <a:buNone/>
                </a:pPr>
                <a:r>
                  <a:rPr lang="ja-JP" altLang="en-US" sz="2800" b="1" i="1" u="sng" dirty="0" smtClean="0">
                    <a:effectLst>
                      <a:outerShdw blurRad="38100" dist="38100" dir="2700000" algn="tl">
                        <a:srgbClr val="000000">
                          <a:alpha val="43137"/>
                        </a:srgbClr>
                      </a:outerShdw>
                    </a:effectLst>
                  </a:rPr>
                  <a:t>概要</a:t>
                </a:r>
                <a:endParaRPr lang="en-US" altLang="ja-JP" sz="2800" b="1" i="1" u="sng" dirty="0" smtClean="0">
                  <a:effectLst>
                    <a:outerShdw blurRad="38100" dist="38100" dir="2700000" algn="tl">
                      <a:srgbClr val="000000">
                        <a:alpha val="43137"/>
                      </a:srgbClr>
                    </a:outerShdw>
                  </a:effectLst>
                  <a:latin typeface="Cambria Math" panose="02040503050406030204" pitchFamily="18" charset="0"/>
                </a:endParaRPr>
              </a:p>
              <a:p>
                <a:pPr marL="0" indent="0">
                  <a:buNone/>
                </a:pPr>
                <a:endParaRPr lang="en-US" altLang="ja-JP" sz="2800" b="1" i="1" u="sng" dirty="0" smtClean="0">
                  <a:effectLst>
                    <a:outerShdw blurRad="38100" dist="38100" dir="2700000" algn="tl">
                      <a:srgbClr val="000000">
                        <a:alpha val="43137"/>
                      </a:srgbClr>
                    </a:outerShdw>
                  </a:effectLst>
                  <a:latin typeface="Cambria Math" panose="02040503050406030204" pitchFamily="18" charset="0"/>
                </a:endParaRPr>
              </a:p>
              <a:p>
                <a:pPr marL="0" indent="0">
                  <a:buNone/>
                </a:pPr>
                <a:endParaRPr lang="en-US" altLang="ja-JP" sz="2800" b="1" i="1" u="sng" dirty="0">
                  <a:effectLst>
                    <a:outerShdw blurRad="38100" dist="38100" dir="2700000" algn="tl">
                      <a:srgbClr val="000000">
                        <a:alpha val="43137"/>
                      </a:srgbClr>
                    </a:outerShdw>
                  </a:effectLst>
                  <a:latin typeface="Cambria Math" panose="02040503050406030204" pitchFamily="18" charset="0"/>
                </a:endParaRPr>
              </a:p>
              <a:p>
                <a:pPr marL="0" indent="0">
                  <a:buNone/>
                </a:pPr>
                <a:endParaRPr lang="en-US" altLang="ja-JP" sz="2800" b="1" i="1" u="sng" dirty="0">
                  <a:effectLst>
                    <a:outerShdw blurRad="38100" dist="38100" dir="2700000" algn="tl">
                      <a:srgbClr val="000000">
                        <a:alpha val="43137"/>
                      </a:srgbClr>
                    </a:outerShdw>
                  </a:effectLst>
                  <a:latin typeface="Cambria Math" panose="02040503050406030204" pitchFamily="18" charset="0"/>
                </a:endParaRPr>
              </a:p>
              <a:p>
                <a:pPr marL="0" indent="0">
                  <a:buNone/>
                </a:pPr>
                <a:endParaRPr lang="en-US" altLang="ja-JP" sz="2800" b="1" i="1" u="sng" dirty="0" smtClean="0">
                  <a:effectLst>
                    <a:outerShdw blurRad="38100" dist="38100" dir="2700000" algn="tl">
                      <a:srgbClr val="000000">
                        <a:alpha val="43137"/>
                      </a:srgbClr>
                    </a:outerShdw>
                  </a:effectLst>
                  <a:latin typeface="Cambria Math" panose="02040503050406030204" pitchFamily="18" charset="0"/>
                </a:endParaRPr>
              </a:p>
              <a:p>
                <a:pPr marL="0" indent="0">
                  <a:buNone/>
                </a:pPr>
                <a:endParaRPr lang="en-US" altLang="ja-JP" sz="2800" b="1" i="1" u="sng" dirty="0">
                  <a:effectLst>
                    <a:outerShdw blurRad="38100" dist="38100" dir="2700000" algn="tl">
                      <a:srgbClr val="000000">
                        <a:alpha val="43137"/>
                      </a:srgbClr>
                    </a:outerShdw>
                  </a:effectLst>
                  <a:latin typeface="Cambria Math" panose="02040503050406030204" pitchFamily="18" charset="0"/>
                </a:endParaRPr>
              </a:p>
              <a:p>
                <a:pPr marL="0" indent="0">
                  <a:buNone/>
                </a:pPr>
                <a:endParaRPr lang="en-US" altLang="ja-JP" sz="2800" b="1" i="1" u="sng" dirty="0">
                  <a:effectLst>
                    <a:outerShdw blurRad="38100" dist="38100" dir="2700000" algn="tl">
                      <a:srgbClr val="000000">
                        <a:alpha val="43137"/>
                      </a:srgbClr>
                    </a:outerShdw>
                  </a:effectLst>
                  <a:latin typeface="Cambria Math" panose="02040503050406030204" pitchFamily="18" charset="0"/>
                </a:endParaRPr>
              </a:p>
              <a:p>
                <a:pPr marL="0" indent="0">
                  <a:buNone/>
                </a:pPr>
                <a:endParaRPr lang="en-US" altLang="ja-JP" dirty="0"/>
              </a:p>
              <a:p>
                <a:r>
                  <a:rPr lang="ja-JP" altLang="en-US" sz="2800" dirty="0" smtClean="0"/>
                  <a:t>上面の</a:t>
                </a:r>
                <a:r>
                  <a:rPr lang="en-US" altLang="ja-JP" sz="2800" dirty="0" smtClean="0"/>
                  <a:t>¼</a:t>
                </a:r>
                <a:r>
                  <a:rPr lang="ja-JP" altLang="en-US" sz="2800" dirty="0" smtClean="0"/>
                  <a:t>に</a:t>
                </a:r>
                <a:r>
                  <a:rPr lang="ja-JP" altLang="en-US" sz="2800" dirty="0" smtClean="0">
                    <a:solidFill>
                      <a:srgbClr val="FF0000"/>
                    </a:solidFill>
                  </a:rPr>
                  <a:t>圧力荷重</a:t>
                </a:r>
                <a:r>
                  <a:rPr lang="ja-JP" altLang="en-US" sz="2800" dirty="0" smtClean="0"/>
                  <a:t>を負荷して押込む．</a:t>
                </a:r>
                <a:endParaRPr lang="en-US" altLang="ja-JP" sz="2800" dirty="0" smtClean="0"/>
              </a:p>
              <a:p>
                <a:r>
                  <a:rPr lang="en-US" altLang="ja-JP" sz="2800" dirty="0" err="1"/>
                  <a:t>Arruda</a:t>
                </a:r>
                <a:r>
                  <a:rPr lang="en-US" altLang="ja-JP" sz="2800" dirty="0"/>
                  <a:t>-Boyce</a:t>
                </a:r>
                <a:r>
                  <a:rPr lang="ja-JP" altLang="en-US" sz="2800" dirty="0" smtClean="0"/>
                  <a:t>超弾性体，初期ポアソン比</a:t>
                </a:r>
                <a14:m>
                  <m:oMath xmlns:m="http://schemas.openxmlformats.org/officeDocument/2006/math">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𝜈</m:t>
                        </m:r>
                      </m:e>
                      <m:sub>
                        <m:r>
                          <m:rPr>
                            <m:sty m:val="p"/>
                          </m:rPr>
                          <a:rPr lang="en-US" altLang="ja-JP" sz="2800">
                            <a:latin typeface="Cambria Math" panose="02040503050406030204" pitchFamily="18" charset="0"/>
                          </a:rPr>
                          <m:t>ini</m:t>
                        </m:r>
                      </m:sub>
                    </m:sSub>
                    <m:r>
                      <a:rPr lang="en-US" altLang="ja-JP" sz="2800" i="1">
                        <a:latin typeface="Cambria Math" panose="02040503050406030204" pitchFamily="18" charset="0"/>
                      </a:rPr>
                      <m:t>=0.499</m:t>
                    </m:r>
                  </m:oMath>
                </a14:m>
                <a:r>
                  <a:rPr lang="ja-JP" altLang="en-US" sz="2800" dirty="0" smtClean="0"/>
                  <a:t>．</a:t>
                </a:r>
                <a:endParaRPr lang="en-US" altLang="ja-JP" sz="2800" dirty="0" smtClean="0"/>
              </a:p>
              <a:p>
                <a:r>
                  <a:rPr lang="en-US" altLang="ja-JP" sz="2800" dirty="0" smtClean="0"/>
                  <a:t>F-</a:t>
                </a:r>
                <a:r>
                  <a:rPr lang="en-US" altLang="ja-JP" sz="2800" dirty="0" err="1" smtClean="0"/>
                  <a:t>barES</a:t>
                </a:r>
                <a:r>
                  <a:rPr lang="en-US" altLang="ja-JP" sz="2800" dirty="0" smtClean="0"/>
                  <a:t>-FEM</a:t>
                </a:r>
                <a:r>
                  <a:rPr lang="en-US" altLang="ja-JP" sz="2800" dirty="0" smtClean="0">
                    <a:solidFill>
                      <a:srgbClr val="0000CC"/>
                    </a:solidFill>
                  </a:rPr>
                  <a:t>(2)</a:t>
                </a:r>
                <a:r>
                  <a:rPr lang="ja-JP" altLang="en-US" sz="2800" dirty="0" smtClean="0"/>
                  <a:t>を用いて解析．</a:t>
                </a:r>
                <a:endParaRPr lang="en-US" altLang="ja-JP" sz="2800"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2"/>
                <a:stretch>
                  <a:fillRect l="-2539" t="-2323" r="-1410" b="-1162"/>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17</a:t>
            </a:fld>
            <a:endParaRPr lang="ja-JP" altLang="en-US" dirty="0"/>
          </a:p>
        </p:txBody>
      </p:sp>
      <p:grpSp>
        <p:nvGrpSpPr>
          <p:cNvPr id="7" name="グループ化 6"/>
          <p:cNvGrpSpPr/>
          <p:nvPr/>
        </p:nvGrpSpPr>
        <p:grpSpPr>
          <a:xfrm>
            <a:off x="1987131" y="657225"/>
            <a:ext cx="5158626" cy="4103923"/>
            <a:chOff x="2113145" y="664575"/>
            <a:chExt cx="4906598" cy="3671875"/>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3145" y="664575"/>
              <a:ext cx="4906598" cy="3671875"/>
            </a:xfrm>
            <a:prstGeom prst="rect">
              <a:avLst/>
            </a:prstGeom>
          </p:spPr>
        </p:pic>
        <p:sp>
          <p:nvSpPr>
            <p:cNvPr id="5" name="テキスト ボックス 4"/>
            <p:cNvSpPr txBox="1"/>
            <p:nvPr/>
          </p:nvSpPr>
          <p:spPr>
            <a:xfrm>
              <a:off x="5652119" y="1187460"/>
              <a:ext cx="1116125" cy="369332"/>
            </a:xfrm>
            <a:prstGeom prst="rect">
              <a:avLst/>
            </a:prstGeom>
            <a:solidFill>
              <a:schemeClr val="bg1"/>
            </a:solidFill>
          </p:spPr>
          <p:txBody>
            <a:bodyPr wrap="square" rtlCol="0">
              <a:spAutoFit/>
            </a:bodyPr>
            <a:lstStyle/>
            <a:p>
              <a:pPr algn="ctr"/>
              <a:r>
                <a:rPr kumimoji="1" lang="en-US" altLang="ja-JP" dirty="0" smtClean="0">
                  <a:solidFill>
                    <a:srgbClr val="FF0000"/>
                  </a:solidFill>
                </a:rPr>
                <a:t>Load</a:t>
              </a:r>
              <a:endParaRPr kumimoji="1" lang="ja-JP" altLang="en-US" dirty="0">
                <a:solidFill>
                  <a:srgbClr val="FF0000"/>
                </a:solidFill>
              </a:endParaRPr>
            </a:p>
          </p:txBody>
        </p:sp>
      </p:grpSp>
    </p:spTree>
    <p:extLst>
      <p:ext uri="{BB962C8B-B14F-4D97-AF65-F5344CB8AC3E}">
        <p14:creationId xmlns:p14="http://schemas.microsoft.com/office/powerpoint/2010/main" val="13687449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超弾性ブロックの部分押込解析</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sz="2800" b="1" i="1" u="sng" dirty="0" smtClean="0">
                <a:effectLst>
                  <a:outerShdw blurRad="38100" dist="38100" dir="2700000" algn="tl">
                    <a:srgbClr val="000000">
                      <a:alpha val="43137"/>
                    </a:srgbClr>
                  </a:outerShdw>
                </a:effectLst>
              </a:rPr>
              <a:t>F-</a:t>
            </a:r>
            <a:r>
              <a:rPr lang="en-US" altLang="ja-JP" sz="2800" b="1" i="1" u="sng" dirty="0" err="1" smtClean="0">
                <a:effectLst>
                  <a:outerShdw blurRad="38100" dist="38100" dir="2700000" algn="tl">
                    <a:srgbClr val="000000">
                      <a:alpha val="43137"/>
                    </a:srgbClr>
                  </a:outerShdw>
                </a:effectLst>
              </a:rPr>
              <a:t>barES</a:t>
            </a:r>
            <a:r>
              <a:rPr lang="en-US" altLang="ja-JP" sz="2800" b="1" i="1" u="sng" dirty="0" smtClean="0">
                <a:effectLst>
                  <a:outerShdw blurRad="38100" dist="38100" dir="2700000" algn="tl">
                    <a:srgbClr val="000000">
                      <a:alpha val="43137"/>
                    </a:srgbClr>
                  </a:outerShdw>
                </a:effectLst>
              </a:rPr>
              <a:t>-FEM</a:t>
            </a:r>
            <a:r>
              <a:rPr lang="en-US" altLang="ja-JP" sz="2800" b="1" i="1" u="sng" dirty="0" smtClean="0">
                <a:solidFill>
                  <a:srgbClr val="0000CC"/>
                </a:solidFill>
                <a:effectLst>
                  <a:outerShdw blurRad="38100" dist="38100" dir="2700000" algn="tl">
                    <a:srgbClr val="000000">
                      <a:alpha val="43137"/>
                    </a:srgbClr>
                  </a:outerShdw>
                </a:effectLst>
              </a:rPr>
              <a:t>(2)</a:t>
            </a:r>
            <a:r>
              <a:rPr lang="ja-JP" altLang="en-US" sz="2800" b="1" i="1" u="sng" dirty="0" smtClean="0">
                <a:effectLst>
                  <a:outerShdw blurRad="38100" dist="38100" dir="2700000" algn="tl">
                    <a:srgbClr val="000000">
                      <a:alpha val="43137"/>
                    </a:srgbClr>
                  </a:outerShdw>
                </a:effectLst>
              </a:rPr>
              <a:t>の解析結果（圧力分布）</a:t>
            </a:r>
            <a:endParaRPr kumimoji="1" lang="ja-JP" altLang="en-US" sz="2800" b="1" i="1" u="sng"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18</a:t>
            </a:fld>
            <a:endParaRPr lang="ja-JP" altLang="en-US" dirty="0"/>
          </a:p>
        </p:txBody>
      </p:sp>
      <p:sp>
        <p:nvSpPr>
          <p:cNvPr id="10" name="テキスト ボックス 9"/>
          <p:cNvSpPr txBox="1"/>
          <p:nvPr/>
        </p:nvSpPr>
        <p:spPr>
          <a:xfrm>
            <a:off x="610389" y="5251588"/>
            <a:ext cx="7912110" cy="954107"/>
          </a:xfrm>
          <a:prstGeom prst="rect">
            <a:avLst/>
          </a:prstGeom>
          <a:solidFill>
            <a:schemeClr val="accent1"/>
          </a:solidFill>
          <a:scene3d>
            <a:camera prst="orthographicFront"/>
            <a:lightRig rig="threePt" dir="t"/>
          </a:scene3d>
          <a:sp3d>
            <a:bevelT/>
          </a:sp3d>
        </p:spPr>
        <p:txBody>
          <a:bodyPr wrap="square" rtlCol="0">
            <a:spAutoFit/>
          </a:bodyPr>
          <a:lstStyle/>
          <a:p>
            <a:pPr algn="ctr"/>
            <a:r>
              <a:rPr lang="ja-JP" altLang="en-US" sz="2800" dirty="0" smtClean="0"/>
              <a:t>ポアソン比</a:t>
            </a:r>
            <a:r>
              <a:rPr lang="en-US" altLang="ja-JP" sz="2800" dirty="0" smtClean="0"/>
              <a:t>0.499</a:t>
            </a:r>
            <a:r>
              <a:rPr lang="ja-JP" altLang="en-US" sz="2800" dirty="0" smtClean="0"/>
              <a:t>なら，大変形解析でも</a:t>
            </a:r>
            <a:r>
              <a:rPr lang="en-US" altLang="ja-JP" sz="2800" dirty="0" smtClean="0"/>
              <a:t/>
            </a:r>
            <a:br>
              <a:rPr lang="en-US" altLang="ja-JP" sz="2800" dirty="0" smtClean="0"/>
            </a:br>
            <a:r>
              <a:rPr lang="en-US" altLang="ja-JP" sz="2800" dirty="0" smtClean="0"/>
              <a:t>F-</a:t>
            </a:r>
            <a:r>
              <a:rPr lang="en-US" altLang="ja-JP" sz="2800" dirty="0" err="1" smtClean="0"/>
              <a:t>barES</a:t>
            </a:r>
            <a:r>
              <a:rPr lang="en-US" altLang="ja-JP" sz="2800" dirty="0" smtClean="0"/>
              <a:t>-FEM</a:t>
            </a:r>
            <a:r>
              <a:rPr lang="en-US" altLang="ja-JP" sz="2800" dirty="0" smtClean="0">
                <a:solidFill>
                  <a:srgbClr val="0000CC"/>
                </a:solidFill>
              </a:rPr>
              <a:t>(2)</a:t>
            </a:r>
            <a:r>
              <a:rPr lang="ja-JP" altLang="en-US" sz="2800" dirty="0" smtClean="0"/>
              <a:t>で充分に圧力振動が抑えられる．</a:t>
            </a:r>
            <a:endParaRPr lang="en-US" altLang="ja-JP" sz="2800" dirty="0"/>
          </a:p>
        </p:txBody>
      </p:sp>
      <p:pic>
        <p:nvPicPr>
          <p:cNvPr id="6" name="図 5"/>
          <p:cNvPicPr>
            <a:picLocks noChangeAspect="1"/>
          </p:cNvPicPr>
          <p:nvPr/>
        </p:nvPicPr>
        <p:blipFill rotWithShape="1">
          <a:blip r:embed="rId2">
            <a:extLst>
              <a:ext uri="{28A0092B-C50C-407E-A947-70E740481C1C}">
                <a14:useLocalDpi xmlns:a14="http://schemas.microsoft.com/office/drawing/2010/main" val="0"/>
              </a:ext>
            </a:extLst>
          </a:blip>
          <a:srcRect l="2730" t="1392" r="3532" b="-1392"/>
          <a:stretch/>
        </p:blipFill>
        <p:spPr>
          <a:xfrm>
            <a:off x="4535996" y="1152128"/>
            <a:ext cx="4549357" cy="4015532"/>
          </a:xfrm>
          <a:prstGeom prst="rect">
            <a:avLst/>
          </a:prstGeom>
        </p:spPr>
      </p:pic>
      <p:pic>
        <p:nvPicPr>
          <p:cNvPr id="7" name="図 6"/>
          <p:cNvPicPr>
            <a:picLocks noChangeAspect="1"/>
          </p:cNvPicPr>
          <p:nvPr/>
        </p:nvPicPr>
        <p:blipFill rotWithShape="1">
          <a:blip r:embed="rId3">
            <a:extLst>
              <a:ext uri="{28A0092B-C50C-407E-A947-70E740481C1C}">
                <a14:useLocalDpi xmlns:a14="http://schemas.microsoft.com/office/drawing/2010/main" val="0"/>
              </a:ext>
            </a:extLst>
          </a:blip>
          <a:srcRect l="2752" r="2977"/>
          <a:stretch/>
        </p:blipFill>
        <p:spPr>
          <a:xfrm>
            <a:off x="48350" y="1152128"/>
            <a:ext cx="4487646" cy="3938627"/>
          </a:xfrm>
          <a:prstGeom prst="rect">
            <a:avLst/>
          </a:prstGeom>
        </p:spPr>
      </p:pic>
      <p:sp>
        <p:nvSpPr>
          <p:cNvPr id="5" name="テキスト ボックス 4"/>
          <p:cNvSpPr txBox="1"/>
          <p:nvPr/>
        </p:nvSpPr>
        <p:spPr>
          <a:xfrm>
            <a:off x="3374404" y="4576128"/>
            <a:ext cx="2384079" cy="646331"/>
          </a:xfrm>
          <a:prstGeom prst="rect">
            <a:avLst/>
          </a:prstGeom>
          <a:noFill/>
        </p:spPr>
        <p:txBody>
          <a:bodyPr wrap="square" rtlCol="0">
            <a:spAutoFit/>
          </a:bodyPr>
          <a:lstStyle/>
          <a:p>
            <a:pPr algn="ctr"/>
            <a:r>
              <a:rPr kumimoji="1" lang="ja-JP" altLang="en-US" dirty="0" smtClean="0">
                <a:solidFill>
                  <a:srgbClr val="FF00FF"/>
                </a:solidFill>
              </a:rPr>
              <a:t>チェッカーボード</a:t>
            </a:r>
            <a:r>
              <a:rPr kumimoji="1" lang="en-US" altLang="ja-JP" dirty="0" smtClean="0">
                <a:solidFill>
                  <a:srgbClr val="FF00FF"/>
                </a:solidFill>
              </a:rPr>
              <a:t/>
            </a:r>
            <a:br>
              <a:rPr kumimoji="1" lang="en-US" altLang="ja-JP" dirty="0" smtClean="0">
                <a:solidFill>
                  <a:srgbClr val="FF00FF"/>
                </a:solidFill>
              </a:rPr>
            </a:br>
            <a:r>
              <a:rPr kumimoji="1" lang="ja-JP" altLang="en-US" dirty="0" smtClean="0">
                <a:solidFill>
                  <a:srgbClr val="FF00FF"/>
                </a:solidFill>
              </a:rPr>
              <a:t>パターン</a:t>
            </a:r>
            <a:r>
              <a:rPr lang="ja-JP" altLang="en-US" dirty="0">
                <a:solidFill>
                  <a:srgbClr val="FF00FF"/>
                </a:solidFill>
              </a:rPr>
              <a:t>は</a:t>
            </a:r>
            <a:r>
              <a:rPr lang="ja-JP" altLang="en-US" dirty="0" smtClean="0">
                <a:solidFill>
                  <a:srgbClr val="FF00FF"/>
                </a:solidFill>
              </a:rPr>
              <a:t>見られない．</a:t>
            </a:r>
            <a:endParaRPr kumimoji="1" lang="ja-JP" altLang="en-US" dirty="0">
              <a:solidFill>
                <a:srgbClr val="FF00FF"/>
              </a:solidFill>
            </a:endParaRPr>
          </a:p>
        </p:txBody>
      </p:sp>
    </p:spTree>
    <p:extLst>
      <p:ext uri="{BB962C8B-B14F-4D97-AF65-F5344CB8AC3E}">
        <p14:creationId xmlns:p14="http://schemas.microsoft.com/office/powerpoint/2010/main" val="38343934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marL="0" indent="0">
              <a:buNone/>
            </a:pPr>
            <a:r>
              <a:rPr lang="ja-JP" altLang="en-US" dirty="0" smtClean="0"/>
              <a:t>超弾性</a:t>
            </a:r>
            <a:r>
              <a:rPr lang="en-US" altLang="ja-JP" dirty="0" smtClean="0"/>
              <a:t>1/8</a:t>
            </a:r>
            <a:r>
              <a:rPr lang="ja-JP" altLang="en-US" dirty="0" smtClean="0"/>
              <a:t>円柱の押込解析</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chor="t"/>
              <a:lstStyle/>
              <a:p>
                <a:pPr marL="0" indent="0">
                  <a:buNone/>
                </a:pPr>
                <a:r>
                  <a:rPr lang="ja-JP" altLang="en-US" sz="2800" b="1" i="1" u="sng" dirty="0" smtClean="0">
                    <a:effectLst>
                      <a:outerShdw blurRad="38100" dist="38100" dir="2700000" algn="tl">
                        <a:srgbClr val="000000">
                          <a:alpha val="43137"/>
                        </a:srgbClr>
                      </a:outerShdw>
                    </a:effectLst>
                  </a:rPr>
                  <a:t>概要</a:t>
                </a:r>
                <a:endParaRPr lang="en-US" altLang="ja-JP" sz="2400" b="1" i="1" u="sng" dirty="0" smtClean="0">
                  <a:effectLst>
                    <a:outerShdw blurRad="38100" dist="38100" dir="2700000" algn="tl">
                      <a:srgbClr val="000000">
                        <a:alpha val="43137"/>
                      </a:srgbClr>
                    </a:outerShdw>
                  </a:effectLst>
                </a:endParaRPr>
              </a:p>
              <a:p>
                <a:pPr marL="0" indent="0">
                  <a:buNone/>
                </a:pPr>
                <a:endParaRPr lang="en-US" altLang="ja-JP" sz="2400" b="1" i="1" u="sng" dirty="0" smtClean="0">
                  <a:effectLst>
                    <a:outerShdw blurRad="38100" dist="38100" dir="2700000" algn="tl">
                      <a:srgbClr val="000000">
                        <a:alpha val="43137"/>
                      </a:srgbClr>
                    </a:outerShdw>
                  </a:effectLst>
                </a:endParaRPr>
              </a:p>
              <a:p>
                <a:pPr marL="0" indent="0">
                  <a:buNone/>
                </a:pPr>
                <a:endParaRPr lang="en-US" altLang="ja-JP" sz="2400" b="1" i="1" u="sng" dirty="0">
                  <a:effectLst>
                    <a:outerShdw blurRad="38100" dist="38100" dir="2700000" algn="tl">
                      <a:srgbClr val="000000">
                        <a:alpha val="43137"/>
                      </a:srgbClr>
                    </a:outerShdw>
                  </a:effectLst>
                </a:endParaRPr>
              </a:p>
              <a:p>
                <a:pPr marL="0" indent="0">
                  <a:buNone/>
                </a:pPr>
                <a:endParaRPr lang="en-US" altLang="ja-JP" sz="2400" b="1" i="1" u="sng" dirty="0" smtClean="0">
                  <a:effectLst>
                    <a:outerShdw blurRad="38100" dist="38100" dir="2700000" algn="tl">
                      <a:srgbClr val="000000">
                        <a:alpha val="43137"/>
                      </a:srgbClr>
                    </a:outerShdw>
                  </a:effectLst>
                </a:endParaRPr>
              </a:p>
              <a:p>
                <a:pPr marL="0" indent="0">
                  <a:buNone/>
                </a:pPr>
                <a:endParaRPr lang="en-US" altLang="ja-JP" sz="2400" b="1" i="1" u="sng" dirty="0">
                  <a:effectLst>
                    <a:outerShdw blurRad="38100" dist="38100" dir="2700000" algn="tl">
                      <a:srgbClr val="000000">
                        <a:alpha val="43137"/>
                      </a:srgbClr>
                    </a:outerShdw>
                  </a:effectLst>
                </a:endParaRPr>
              </a:p>
              <a:p>
                <a:pPr marL="0" indent="0">
                  <a:buNone/>
                </a:pPr>
                <a:endParaRPr lang="en-US" altLang="ja-JP" sz="2400" b="1" i="1" u="sng" dirty="0" smtClean="0">
                  <a:effectLst>
                    <a:outerShdw blurRad="38100" dist="38100" dir="2700000" algn="tl">
                      <a:srgbClr val="000000">
                        <a:alpha val="43137"/>
                      </a:srgbClr>
                    </a:outerShdw>
                  </a:effectLst>
                </a:endParaRPr>
              </a:p>
              <a:p>
                <a:pPr marL="0" indent="0">
                  <a:buNone/>
                </a:pPr>
                <a:endParaRPr lang="en-US" altLang="ja-JP" sz="2400" b="1" i="1" u="sng" dirty="0" smtClean="0">
                  <a:effectLst>
                    <a:outerShdw blurRad="38100" dist="38100" dir="2700000" algn="tl">
                      <a:srgbClr val="000000">
                        <a:alpha val="43137"/>
                      </a:srgbClr>
                    </a:outerShdw>
                  </a:effectLst>
                </a:endParaRPr>
              </a:p>
              <a:p>
                <a:pPr marL="0" indent="0">
                  <a:buNone/>
                </a:pPr>
                <a:endParaRPr lang="en-US" altLang="ja-JP" sz="5400" dirty="0" smtClean="0"/>
              </a:p>
              <a:p>
                <a:r>
                  <a:rPr lang="en-US" altLang="ja-JP" sz="2800" dirty="0" smtClean="0"/>
                  <a:t>Neo-</a:t>
                </a:r>
                <a:r>
                  <a:rPr lang="en-US" altLang="ja-JP" sz="2800" dirty="0" err="1" smtClean="0"/>
                  <a:t>Hookean</a:t>
                </a:r>
                <a:r>
                  <a:rPr lang="ja-JP" altLang="en-US" sz="2800" dirty="0" smtClean="0"/>
                  <a:t>超弾性体</a:t>
                </a:r>
                <a:r>
                  <a:rPr lang="ja-JP" altLang="en-US" sz="2800" dirty="0"/>
                  <a:t>，</a:t>
                </a:r>
                <a:r>
                  <a:rPr lang="ja-JP" altLang="en-US" sz="2800" dirty="0" smtClean="0"/>
                  <a:t>初期</a:t>
                </a:r>
                <a:r>
                  <a:rPr lang="ja-JP" altLang="en-US" sz="2800" dirty="0"/>
                  <a:t>ポアソン比</a:t>
                </a:r>
                <a14:m>
                  <m:oMath xmlns:m="http://schemas.openxmlformats.org/officeDocument/2006/math">
                    <m:sSub>
                      <m:sSubPr>
                        <m:ctrlPr>
                          <a:rPr lang="en-US" altLang="ja-JP" sz="2800" i="1" dirty="0">
                            <a:latin typeface="Cambria Math" panose="02040503050406030204" pitchFamily="18" charset="0"/>
                          </a:rPr>
                        </m:ctrlPr>
                      </m:sSubPr>
                      <m:e>
                        <m:r>
                          <a:rPr lang="en-US" altLang="ja-JP" sz="2800" i="1" dirty="0">
                            <a:latin typeface="Cambria Math" panose="02040503050406030204" pitchFamily="18" charset="0"/>
                          </a:rPr>
                          <m:t>𝜈</m:t>
                        </m:r>
                      </m:e>
                      <m:sub>
                        <m:r>
                          <m:rPr>
                            <m:sty m:val="p"/>
                          </m:rPr>
                          <a:rPr lang="en-US" altLang="ja-JP" sz="2800" dirty="0">
                            <a:latin typeface="Cambria Math" panose="02040503050406030204" pitchFamily="18" charset="0"/>
                          </a:rPr>
                          <m:t>ini</m:t>
                        </m:r>
                      </m:sub>
                    </m:sSub>
                    <m:r>
                      <a:rPr lang="en-US" altLang="ja-JP" sz="2800" i="1" dirty="0">
                        <a:latin typeface="Cambria Math" panose="02040503050406030204" pitchFamily="18" charset="0"/>
                      </a:rPr>
                      <m:t>=0.499</m:t>
                    </m:r>
                  </m:oMath>
                </a14:m>
                <a:r>
                  <a:rPr lang="ja-JP" altLang="en-US" sz="2800" dirty="0" smtClean="0"/>
                  <a:t>．</a:t>
                </a:r>
                <a:endParaRPr lang="en-US" altLang="ja-JP" sz="2800" dirty="0" smtClean="0"/>
              </a:p>
              <a:p>
                <a:r>
                  <a:rPr lang="ja-JP" altLang="en-US" sz="2800" dirty="0" smtClean="0"/>
                  <a:t>上面</a:t>
                </a:r>
                <a:r>
                  <a:rPr lang="ja-JP" altLang="en-US" sz="2800" dirty="0"/>
                  <a:t>に軸方向の</a:t>
                </a:r>
                <a:r>
                  <a:rPr lang="ja-JP" altLang="en-US" sz="2800" dirty="0" smtClean="0">
                    <a:solidFill>
                      <a:srgbClr val="FF0000"/>
                    </a:solidFill>
                  </a:rPr>
                  <a:t>強制変位</a:t>
                </a:r>
                <a:r>
                  <a:rPr lang="ja-JP" altLang="en-US" sz="2800" dirty="0" smtClean="0"/>
                  <a:t>を与えて圧縮．</a:t>
                </a:r>
                <a:endParaRPr lang="en-US" altLang="ja-JP" sz="2800" dirty="0" smtClean="0"/>
              </a:p>
              <a:p>
                <a:r>
                  <a:rPr lang="en-US" altLang="ja-JP" sz="2800" dirty="0"/>
                  <a:t>F-</a:t>
                </a:r>
                <a:r>
                  <a:rPr lang="en-US" altLang="ja-JP" sz="2800" dirty="0" err="1"/>
                  <a:t>barES</a:t>
                </a:r>
                <a:r>
                  <a:rPr lang="en-US" altLang="ja-JP" sz="2800" dirty="0"/>
                  <a:t>-FEM</a:t>
                </a:r>
                <a:r>
                  <a:rPr lang="en-US" altLang="ja-JP" sz="2800" dirty="0">
                    <a:solidFill>
                      <a:srgbClr val="0000CC"/>
                    </a:solidFill>
                  </a:rPr>
                  <a:t>(2)</a:t>
                </a:r>
                <a:r>
                  <a:rPr lang="ja-JP" altLang="en-US" sz="2800" dirty="0"/>
                  <a:t>を用いて解析．</a:t>
                </a:r>
                <a:endParaRPr lang="en-US" altLang="ja-JP" sz="2800" dirty="0"/>
              </a:p>
              <a:p>
                <a:endParaRPr lang="en-US" altLang="ja-JP" sz="2800" dirty="0" smtClean="0"/>
              </a:p>
              <a:p>
                <a:endParaRPr lang="en-US" altLang="ja-JP" sz="2800" dirty="0" smtClean="0"/>
              </a:p>
              <a:p>
                <a:endParaRPr lang="en-US" altLang="ja-JP" sz="28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2"/>
                <a:stretch>
                  <a:fillRect l="-2539" t="-2323" r="-1622" b="-528"/>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19</a:t>
            </a:fld>
            <a:endParaRPr lang="ja-JP" altLang="en-US" dirty="0"/>
          </a:p>
        </p:txBody>
      </p:sp>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t="912" b="1"/>
          <a:stretch/>
        </p:blipFill>
        <p:spPr>
          <a:xfrm>
            <a:off x="2327397" y="656692"/>
            <a:ext cx="4620867" cy="4068452"/>
          </a:xfrm>
          <a:prstGeom prst="rect">
            <a:avLst/>
          </a:prstGeom>
        </p:spPr>
      </p:pic>
    </p:spTree>
    <p:extLst>
      <p:ext uri="{BB962C8B-B14F-4D97-AF65-F5344CB8AC3E}">
        <p14:creationId xmlns:p14="http://schemas.microsoft.com/office/powerpoint/2010/main" val="1728099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研究</a:t>
            </a:r>
            <a:r>
              <a:rPr lang="ja-JP" altLang="en-US" dirty="0" smtClean="0"/>
              <a:t>背景</a:t>
            </a:r>
            <a:endParaRPr kumimoji="1" lang="ja-JP" altLang="en-US" dirty="0"/>
          </a:p>
        </p:txBody>
      </p:sp>
      <p:sp>
        <p:nvSpPr>
          <p:cNvPr id="3" name="コンテンツ プレースホルダー 2"/>
          <p:cNvSpPr>
            <a:spLocks noGrp="1"/>
          </p:cNvSpPr>
          <p:nvPr>
            <p:ph idx="1"/>
          </p:nvPr>
        </p:nvSpPr>
        <p:spPr/>
        <p:txBody>
          <a:bodyPr/>
          <a:lstStyle/>
          <a:p>
            <a:pPr lvl="0"/>
            <a:r>
              <a:rPr lang="ja-JP" altLang="en-US" sz="2800" dirty="0" smtClean="0">
                <a:solidFill>
                  <a:srgbClr val="000000"/>
                </a:solidFill>
              </a:rPr>
              <a:t>柔らかい微圧縮材料の</a:t>
            </a:r>
            <a:r>
              <a:rPr lang="ja-JP" altLang="en-US" sz="2800" dirty="0" smtClean="0">
                <a:solidFill>
                  <a:srgbClr val="6600CC"/>
                </a:solidFill>
              </a:rPr>
              <a:t>静的超大変形問題</a:t>
            </a:r>
            <a:r>
              <a:rPr lang="en-US" altLang="ja-JP" sz="2800" dirty="0" smtClean="0">
                <a:solidFill>
                  <a:srgbClr val="6600CC"/>
                </a:solidFill>
              </a:rPr>
              <a:t/>
            </a:r>
            <a:br>
              <a:rPr lang="en-US" altLang="ja-JP" sz="2800" dirty="0" smtClean="0">
                <a:solidFill>
                  <a:srgbClr val="6600CC"/>
                </a:solidFill>
              </a:rPr>
            </a:br>
            <a:r>
              <a:rPr lang="ja-JP" altLang="en-US" sz="2800" dirty="0" smtClean="0">
                <a:solidFill>
                  <a:srgbClr val="000000"/>
                </a:solidFill>
              </a:rPr>
              <a:t>を</a:t>
            </a:r>
            <a:r>
              <a:rPr lang="ja-JP" altLang="en-US" sz="2800" u="sng" dirty="0" smtClean="0">
                <a:solidFill>
                  <a:srgbClr val="000000"/>
                </a:solidFill>
                <a:effectLst>
                  <a:outerShdw blurRad="38100" dist="38100" dir="2700000" algn="tl">
                    <a:srgbClr val="000000">
                      <a:alpha val="43137"/>
                    </a:srgbClr>
                  </a:outerShdw>
                </a:effectLst>
              </a:rPr>
              <a:t>高精度かつ安定</a:t>
            </a:r>
            <a:r>
              <a:rPr lang="ja-JP" altLang="en-US" sz="2800" dirty="0" smtClean="0">
                <a:solidFill>
                  <a:srgbClr val="000000"/>
                </a:solidFill>
              </a:rPr>
              <a:t>に解きたい</a:t>
            </a:r>
            <a:r>
              <a:rPr lang="ja-JP" altLang="en-US" sz="2800" dirty="0">
                <a:solidFill>
                  <a:srgbClr val="000000"/>
                </a:solidFill>
              </a:rPr>
              <a:t>．</a:t>
            </a:r>
            <a:r>
              <a:rPr lang="en-US" altLang="ja-JP" sz="2800" dirty="0">
                <a:solidFill>
                  <a:srgbClr val="000000"/>
                </a:solidFill>
              </a:rPr>
              <a:t/>
            </a:r>
            <a:br>
              <a:rPr lang="en-US" altLang="ja-JP" sz="2800" dirty="0">
                <a:solidFill>
                  <a:srgbClr val="000000"/>
                </a:solidFill>
              </a:rPr>
            </a:br>
            <a:r>
              <a:rPr lang="ja-JP" altLang="en-US" sz="2800" dirty="0" smtClean="0">
                <a:solidFill>
                  <a:srgbClr val="000000"/>
                </a:solidFill>
              </a:rPr>
              <a:t>最終目標：タイヤゴムの大変形，</a:t>
            </a:r>
            <a:r>
              <a:rPr lang="en-US" altLang="ja-JP" sz="2800" dirty="0">
                <a:solidFill>
                  <a:srgbClr val="000000"/>
                </a:solidFill>
              </a:rPr>
              <a:t/>
            </a:r>
            <a:br>
              <a:rPr lang="en-US" altLang="ja-JP" sz="2800" dirty="0">
                <a:solidFill>
                  <a:srgbClr val="000000"/>
                </a:solidFill>
              </a:rPr>
            </a:br>
            <a:r>
              <a:rPr lang="ja-JP" altLang="en-US" sz="2800" dirty="0" smtClean="0">
                <a:solidFill>
                  <a:srgbClr val="000000"/>
                </a:solidFill>
              </a:rPr>
              <a:t>熱ナノインプリント樹脂成形など．</a:t>
            </a:r>
            <a:endParaRPr lang="en-US" altLang="ja-JP" sz="2800" dirty="0">
              <a:solidFill>
                <a:srgbClr val="000000"/>
              </a:solidFill>
            </a:endParaRPr>
          </a:p>
          <a:p>
            <a:pPr lvl="0"/>
            <a:r>
              <a:rPr lang="ja-JP" altLang="en-US" sz="2800" dirty="0"/>
              <a:t>メッシュ</a:t>
            </a:r>
            <a:r>
              <a:rPr lang="ja-JP" altLang="en-US" sz="2800" dirty="0" smtClean="0"/>
              <a:t>固定の</a:t>
            </a:r>
            <a:r>
              <a:rPr lang="en-US" altLang="ja-JP" sz="2800" dirty="0" smtClean="0"/>
              <a:t>FEM</a:t>
            </a:r>
            <a:r>
              <a:rPr lang="ja-JP" altLang="en-US" sz="2800" dirty="0" smtClean="0"/>
              <a:t>では</a:t>
            </a:r>
            <a:r>
              <a:rPr lang="ja-JP" altLang="en-US" sz="2800" dirty="0" smtClean="0">
                <a:solidFill>
                  <a:srgbClr val="000000"/>
                </a:solidFill>
              </a:rPr>
              <a:t>メッシュがすぐ</a:t>
            </a:r>
            <a:r>
              <a:rPr lang="en-US" altLang="ja-JP" sz="2800" dirty="0" smtClean="0">
                <a:solidFill>
                  <a:srgbClr val="000000"/>
                </a:solidFill>
              </a:rPr>
              <a:t/>
            </a:r>
            <a:br>
              <a:rPr lang="en-US" altLang="ja-JP" sz="2800" dirty="0" smtClean="0">
                <a:solidFill>
                  <a:srgbClr val="000000"/>
                </a:solidFill>
              </a:rPr>
            </a:br>
            <a:r>
              <a:rPr lang="ja-JP" altLang="en-US" sz="2800" dirty="0" smtClean="0">
                <a:solidFill>
                  <a:srgbClr val="000000"/>
                </a:solidFill>
              </a:rPr>
              <a:t>潰れてしまい，解が得られない．</a:t>
            </a:r>
            <a:r>
              <a:rPr lang="en-US" altLang="ja-JP" sz="2800" dirty="0">
                <a:solidFill>
                  <a:srgbClr val="000000"/>
                </a:solidFill>
              </a:rPr>
              <a:t/>
            </a:r>
            <a:br>
              <a:rPr lang="en-US" altLang="ja-JP" sz="2800" dirty="0">
                <a:solidFill>
                  <a:srgbClr val="000000"/>
                </a:solidFill>
              </a:rPr>
            </a:br>
            <a:r>
              <a:rPr lang="en-US" altLang="ja-JP" sz="2000" dirty="0" smtClean="0">
                <a:solidFill>
                  <a:srgbClr val="000000"/>
                </a:solidFill>
              </a:rPr>
              <a:t/>
            </a:r>
            <a:br>
              <a:rPr lang="en-US" altLang="ja-JP" sz="2000" dirty="0" smtClean="0">
                <a:solidFill>
                  <a:srgbClr val="000000"/>
                </a:solidFill>
              </a:rPr>
            </a:br>
            <a:r>
              <a:rPr lang="ja-JP" altLang="en-US" sz="2800" dirty="0" smtClean="0"/>
              <a:t>メッシュリゾーニング（メッシュを何度</a:t>
            </a:r>
            <a:r>
              <a:rPr lang="en-US" altLang="ja-JP" sz="2800" dirty="0" smtClean="0"/>
              <a:t/>
            </a:r>
            <a:br>
              <a:rPr lang="en-US" altLang="ja-JP" sz="2800" dirty="0" smtClean="0"/>
            </a:br>
            <a:r>
              <a:rPr lang="ja-JP" altLang="en-US" sz="2800" dirty="0" smtClean="0"/>
              <a:t>も切り直して計算を続行）</a:t>
            </a:r>
            <a:r>
              <a:rPr lang="ja-JP" altLang="en-US" sz="2800" dirty="0" smtClean="0">
                <a:solidFill>
                  <a:srgbClr val="000000"/>
                </a:solidFill>
              </a:rPr>
              <a:t>が不可欠．</a:t>
            </a:r>
            <a:r>
              <a:rPr lang="en-US" altLang="ja-JP" sz="2800" dirty="0" smtClean="0">
                <a:solidFill>
                  <a:srgbClr val="000000"/>
                </a:solidFill>
              </a:rPr>
              <a:t/>
            </a:r>
            <a:br>
              <a:rPr lang="en-US" altLang="ja-JP" sz="2800" dirty="0" smtClean="0">
                <a:solidFill>
                  <a:srgbClr val="000000"/>
                </a:solidFill>
              </a:rPr>
            </a:br>
            <a:r>
              <a:rPr lang="en-US" altLang="ja-JP" sz="2000" dirty="0" smtClean="0">
                <a:solidFill>
                  <a:srgbClr val="000000"/>
                </a:solidFill>
              </a:rPr>
              <a:t/>
            </a:r>
            <a:br>
              <a:rPr lang="en-US" altLang="ja-JP" sz="2000" dirty="0" smtClean="0">
                <a:solidFill>
                  <a:srgbClr val="000000"/>
                </a:solidFill>
              </a:rPr>
            </a:br>
            <a:r>
              <a:rPr lang="ja-JP" altLang="en-US" sz="2800" dirty="0" smtClean="0">
                <a:solidFill>
                  <a:srgbClr val="FF0000"/>
                </a:solidFill>
              </a:rPr>
              <a:t>四面体要素</a:t>
            </a:r>
            <a:r>
              <a:rPr lang="ja-JP" altLang="en-US" sz="2800" dirty="0" smtClean="0">
                <a:solidFill>
                  <a:srgbClr val="000000"/>
                </a:solidFill>
              </a:rPr>
              <a:t>を使用せざるを得ない．</a:t>
            </a:r>
            <a:r>
              <a:rPr lang="en-US" altLang="ja-JP" sz="2800" dirty="0" smtClean="0">
                <a:solidFill>
                  <a:srgbClr val="000000"/>
                </a:solidFill>
              </a:rPr>
              <a:t/>
            </a:r>
            <a:br>
              <a:rPr lang="en-US" altLang="ja-JP" sz="2800" dirty="0" smtClean="0">
                <a:solidFill>
                  <a:srgbClr val="000000"/>
                </a:solidFill>
              </a:rPr>
            </a:br>
            <a:r>
              <a:rPr lang="en-US" altLang="ja-JP" sz="2000" dirty="0" smtClean="0">
                <a:solidFill>
                  <a:srgbClr val="000000"/>
                </a:solidFill>
              </a:rPr>
              <a:t/>
            </a:r>
            <a:br>
              <a:rPr lang="en-US" altLang="ja-JP" sz="2000" dirty="0" smtClean="0">
                <a:solidFill>
                  <a:srgbClr val="000000"/>
                </a:solidFill>
              </a:rPr>
            </a:br>
            <a:r>
              <a:rPr lang="ja-JP" altLang="en-US" sz="2800" dirty="0" smtClean="0">
                <a:solidFill>
                  <a:srgbClr val="000000"/>
                </a:solidFill>
              </a:rPr>
              <a:t>通常の</a:t>
            </a:r>
            <a:r>
              <a:rPr lang="en-US" altLang="ja-JP" sz="2800" dirty="0" smtClean="0">
                <a:solidFill>
                  <a:srgbClr val="000000"/>
                </a:solidFill>
              </a:rPr>
              <a:t>FEM</a:t>
            </a:r>
            <a:r>
              <a:rPr lang="ja-JP" altLang="en-US" sz="2800" dirty="0" smtClean="0">
                <a:solidFill>
                  <a:srgbClr val="000000"/>
                </a:solidFill>
              </a:rPr>
              <a:t>定式化ではロッキングや</a:t>
            </a:r>
            <a:r>
              <a:rPr lang="en-US" altLang="ja-JP" sz="2800" dirty="0" smtClean="0">
                <a:solidFill>
                  <a:srgbClr val="000000"/>
                </a:solidFill>
              </a:rPr>
              <a:t/>
            </a:r>
            <a:br>
              <a:rPr lang="en-US" altLang="ja-JP" sz="2800" dirty="0" smtClean="0">
                <a:solidFill>
                  <a:srgbClr val="000000"/>
                </a:solidFill>
              </a:rPr>
            </a:br>
            <a:r>
              <a:rPr lang="ja-JP" altLang="en-US" sz="2800" dirty="0" smtClean="0">
                <a:solidFill>
                  <a:srgbClr val="000000"/>
                </a:solidFill>
              </a:rPr>
              <a:t>圧力振動が起き，</a:t>
            </a:r>
            <a:r>
              <a:rPr lang="ja-JP" altLang="en-US" sz="2800" u="sng" dirty="0" smtClean="0">
                <a:solidFill>
                  <a:srgbClr val="000000"/>
                </a:solidFill>
                <a:effectLst>
                  <a:outerShdw blurRad="38100" dist="38100" dir="2700000" algn="tl">
                    <a:srgbClr val="000000">
                      <a:alpha val="43137"/>
                    </a:srgbClr>
                  </a:outerShdw>
                </a:effectLst>
              </a:rPr>
              <a:t>低精度</a:t>
            </a:r>
            <a:r>
              <a:rPr lang="ja-JP" altLang="en-US" sz="2800" dirty="0" smtClean="0">
                <a:solidFill>
                  <a:srgbClr val="000000"/>
                </a:solidFill>
              </a:rPr>
              <a:t>になる．</a:t>
            </a:r>
            <a:r>
              <a:rPr lang="en-US" altLang="ja-JP" sz="2800" dirty="0" smtClean="0">
                <a:solidFill>
                  <a:srgbClr val="000000"/>
                </a:solidFill>
              </a:rPr>
              <a:t/>
            </a:r>
            <a:br>
              <a:rPr lang="en-US" altLang="ja-JP" sz="2800" dirty="0" smtClean="0">
                <a:solidFill>
                  <a:srgbClr val="000000"/>
                </a:solidFill>
              </a:rPr>
            </a:br>
            <a:endParaRPr lang="en-US" altLang="ja-JP" sz="2800" dirty="0" smtClean="0">
              <a:solidFill>
                <a:srgbClr val="000000"/>
              </a:solidFill>
            </a:endParaRP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a:t>
            </a:fld>
            <a:endParaRPr lang="ja-JP" altLang="en-US" dirty="0"/>
          </a:p>
        </p:txBody>
      </p:sp>
      <p:sp>
        <p:nvSpPr>
          <p:cNvPr id="5" name="AutoShape 9"/>
          <p:cNvSpPr>
            <a:spLocks noChangeArrowheads="1"/>
          </p:cNvSpPr>
          <p:nvPr/>
        </p:nvSpPr>
        <p:spPr bwMode="auto">
          <a:xfrm>
            <a:off x="2915816" y="3284984"/>
            <a:ext cx="360825" cy="324036"/>
          </a:xfrm>
          <a:prstGeom prst="downArrow">
            <a:avLst>
              <a:gd name="adj1" fmla="val 52195"/>
              <a:gd name="adj2" fmla="val 48486"/>
            </a:avLst>
          </a:prstGeom>
          <a:solidFill>
            <a:schemeClr val="bg2"/>
          </a:solidFill>
          <a:ln w="9525">
            <a:solidFill>
              <a:schemeClr val="tx1"/>
            </a:solidFill>
            <a:miter lim="800000"/>
            <a:headEnd/>
            <a:tailEnd/>
          </a:ln>
        </p:spPr>
        <p:txBody>
          <a:bodyPr vert="eaVert" wrap="none" anchor="ctr"/>
          <a:lstStyle/>
          <a:p>
            <a:endParaRPr lang="ja-JP" altLang="en-US" dirty="0"/>
          </a:p>
        </p:txBody>
      </p:sp>
      <p:pic>
        <p:nvPicPr>
          <p:cNvPr id="6" name="Picture 7"/>
          <p:cNvPicPr>
            <a:picLocks noChangeAspect="1" noChangeArrowheads="1"/>
          </p:cNvPicPr>
          <p:nvPr/>
        </p:nvPicPr>
        <p:blipFill>
          <a:blip r:embed="rId2" cstate="print"/>
          <a:srcRect l="48975" t="43605" b="14536"/>
          <a:stretch>
            <a:fillRect/>
          </a:stretch>
        </p:blipFill>
        <p:spPr bwMode="auto">
          <a:xfrm>
            <a:off x="6666421" y="1101725"/>
            <a:ext cx="2478087" cy="1554163"/>
          </a:xfrm>
          <a:prstGeom prst="rect">
            <a:avLst/>
          </a:prstGeom>
          <a:noFill/>
          <a:ln w="9525">
            <a:noFill/>
            <a:miter lim="800000"/>
            <a:headEnd/>
            <a:tailEnd/>
          </a:ln>
          <a:effectLst/>
        </p:spPr>
      </p:pic>
      <p:pic>
        <p:nvPicPr>
          <p:cNvPr id="7" name="Picture 5">
            <a:hlinkClick r:id="rId3" action="ppaction://hlinkfile"/>
          </p:cNvPr>
          <p:cNvPicPr>
            <a:picLocks noChangeAspect="1" noChangeArrowheads="1"/>
          </p:cNvPicPr>
          <p:nvPr/>
        </p:nvPicPr>
        <p:blipFill rotWithShape="1">
          <a:blip r:embed="rId4" cstate="print"/>
          <a:srcRect l="34059" t="3392" r="31032" b="39569"/>
          <a:stretch/>
        </p:blipFill>
        <p:spPr bwMode="auto">
          <a:xfrm>
            <a:off x="6444208" y="2759253"/>
            <a:ext cx="2412268" cy="3632353"/>
          </a:xfrm>
          <a:prstGeom prst="rect">
            <a:avLst/>
          </a:prstGeom>
          <a:noFill/>
          <a:ln w="9525">
            <a:noFill/>
            <a:round/>
            <a:headEnd/>
            <a:tailEnd/>
          </a:ln>
        </p:spPr>
      </p:pic>
      <p:sp>
        <p:nvSpPr>
          <p:cNvPr id="8" name="テキスト ボックス 7"/>
          <p:cNvSpPr txBox="1"/>
          <p:nvPr/>
        </p:nvSpPr>
        <p:spPr>
          <a:xfrm>
            <a:off x="7848364" y="3573016"/>
            <a:ext cx="853119" cy="461665"/>
          </a:xfrm>
          <a:prstGeom prst="rect">
            <a:avLst/>
          </a:prstGeom>
          <a:noFill/>
        </p:spPr>
        <p:txBody>
          <a:bodyPr wrap="none" rtlCol="0">
            <a:spAutoFit/>
          </a:bodyPr>
          <a:lstStyle/>
          <a:p>
            <a:r>
              <a:rPr kumimoji="1" lang="en-US" altLang="ja-JP" sz="2400" dirty="0" smtClean="0">
                <a:solidFill>
                  <a:schemeClr val="bg1"/>
                </a:solidFill>
              </a:rPr>
              <a:t>Mold</a:t>
            </a:r>
            <a:endParaRPr kumimoji="1" lang="ja-JP" altLang="en-US" sz="2400" dirty="0">
              <a:solidFill>
                <a:schemeClr val="bg1"/>
              </a:solidFill>
            </a:endParaRPr>
          </a:p>
        </p:txBody>
      </p:sp>
      <p:sp>
        <p:nvSpPr>
          <p:cNvPr id="9" name="テキスト ボックス 8"/>
          <p:cNvSpPr txBox="1"/>
          <p:nvPr/>
        </p:nvSpPr>
        <p:spPr>
          <a:xfrm>
            <a:off x="7020272" y="5517232"/>
            <a:ext cx="1314784" cy="461665"/>
          </a:xfrm>
          <a:prstGeom prst="rect">
            <a:avLst/>
          </a:prstGeom>
          <a:noFill/>
        </p:spPr>
        <p:txBody>
          <a:bodyPr wrap="none" rtlCol="0">
            <a:spAutoFit/>
          </a:bodyPr>
          <a:lstStyle/>
          <a:p>
            <a:r>
              <a:rPr lang="en-US" altLang="ja-JP" sz="2400" dirty="0" smtClean="0">
                <a:solidFill>
                  <a:schemeClr val="bg1"/>
                </a:solidFill>
              </a:rPr>
              <a:t>Polymer</a:t>
            </a:r>
            <a:endParaRPr kumimoji="1" lang="ja-JP" altLang="en-US" sz="2400" dirty="0">
              <a:solidFill>
                <a:schemeClr val="bg1"/>
              </a:solidFill>
            </a:endParaRPr>
          </a:p>
        </p:txBody>
      </p:sp>
      <p:sp>
        <p:nvSpPr>
          <p:cNvPr id="15" name="AutoShape 9"/>
          <p:cNvSpPr>
            <a:spLocks noChangeArrowheads="1"/>
          </p:cNvSpPr>
          <p:nvPr/>
        </p:nvSpPr>
        <p:spPr bwMode="auto">
          <a:xfrm>
            <a:off x="2915815" y="4413411"/>
            <a:ext cx="360825" cy="324036"/>
          </a:xfrm>
          <a:prstGeom prst="downArrow">
            <a:avLst>
              <a:gd name="adj1" fmla="val 52195"/>
              <a:gd name="adj2" fmla="val 48486"/>
            </a:avLst>
          </a:prstGeom>
          <a:solidFill>
            <a:schemeClr val="bg2"/>
          </a:solidFill>
          <a:ln w="9525">
            <a:solidFill>
              <a:schemeClr val="tx1"/>
            </a:solidFill>
            <a:miter lim="800000"/>
            <a:headEnd/>
            <a:tailEnd/>
          </a:ln>
        </p:spPr>
        <p:txBody>
          <a:bodyPr vert="eaVert" wrap="none" anchor="ctr"/>
          <a:lstStyle/>
          <a:p>
            <a:endParaRPr lang="ja-JP" altLang="en-US" dirty="0"/>
          </a:p>
        </p:txBody>
      </p:sp>
      <p:sp>
        <p:nvSpPr>
          <p:cNvPr id="16" name="AutoShape 9"/>
          <p:cNvSpPr>
            <a:spLocks noChangeArrowheads="1"/>
          </p:cNvSpPr>
          <p:nvPr/>
        </p:nvSpPr>
        <p:spPr bwMode="auto">
          <a:xfrm>
            <a:off x="2915814" y="5182323"/>
            <a:ext cx="360825" cy="324036"/>
          </a:xfrm>
          <a:prstGeom prst="downArrow">
            <a:avLst>
              <a:gd name="adj1" fmla="val 52195"/>
              <a:gd name="adj2" fmla="val 48486"/>
            </a:avLst>
          </a:prstGeom>
          <a:solidFill>
            <a:schemeClr val="bg2"/>
          </a:solidFill>
          <a:ln w="9525">
            <a:solidFill>
              <a:schemeClr val="tx1"/>
            </a:solidFill>
            <a:miter lim="800000"/>
            <a:headEnd/>
            <a:tailEnd/>
          </a:ln>
        </p:spPr>
        <p:txBody>
          <a:bodyPr vert="eaVert" wrap="none" anchor="ctr"/>
          <a:lstStyle/>
          <a:p>
            <a:endParaRPr lang="ja-JP" altLang="en-US" dirty="0"/>
          </a:p>
        </p:txBody>
      </p:sp>
    </p:spTree>
    <p:extLst>
      <p:ext uri="{BB962C8B-B14F-4D97-AF65-F5344CB8AC3E}">
        <p14:creationId xmlns:p14="http://schemas.microsoft.com/office/powerpoint/2010/main" val="35823158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超弾性</a:t>
            </a:r>
            <a:r>
              <a:rPr lang="en-US" altLang="ja-JP" dirty="0"/>
              <a:t>1/8</a:t>
            </a:r>
            <a:r>
              <a:rPr lang="ja-JP" altLang="en-US" dirty="0"/>
              <a:t>円柱の押込解析</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sz="2400" b="1" i="1" u="sng" dirty="0" smtClean="0">
                <a:effectLst>
                  <a:outerShdw blurRad="38100" dist="38100" dir="2700000" algn="tl">
                    <a:srgbClr val="000000">
                      <a:alpha val="43137"/>
                    </a:srgbClr>
                  </a:outerShdw>
                </a:effectLst>
              </a:rPr>
              <a:t>F-bar</a:t>
            </a:r>
            <a:br>
              <a:rPr lang="en-US" altLang="ja-JP" sz="2400" b="1" i="1" u="sng" dirty="0" smtClean="0">
                <a:effectLst>
                  <a:outerShdw blurRad="38100" dist="38100" dir="2700000" algn="tl">
                    <a:srgbClr val="000000">
                      <a:alpha val="43137"/>
                    </a:srgbClr>
                  </a:outerShdw>
                </a:effectLst>
              </a:rPr>
            </a:br>
            <a:r>
              <a:rPr lang="en-US" altLang="ja-JP" sz="2400" b="1" i="1" u="sng" dirty="0" smtClean="0">
                <a:effectLst>
                  <a:outerShdw blurRad="38100" dist="38100" dir="2700000" algn="tl">
                    <a:srgbClr val="000000">
                      <a:alpha val="43137"/>
                    </a:srgbClr>
                  </a:outerShdw>
                </a:effectLst>
              </a:rPr>
              <a:t>ES-FEM</a:t>
            </a:r>
            <a:r>
              <a:rPr lang="en-US" altLang="ja-JP" sz="2400" b="1" i="1" u="sng" dirty="0" smtClean="0">
                <a:solidFill>
                  <a:srgbClr val="0000CC"/>
                </a:solidFill>
                <a:effectLst>
                  <a:outerShdw blurRad="38100" dist="38100" dir="2700000" algn="tl">
                    <a:srgbClr val="000000">
                      <a:alpha val="43137"/>
                    </a:srgbClr>
                  </a:outerShdw>
                </a:effectLst>
              </a:rPr>
              <a:t>(2)</a:t>
            </a:r>
            <a:r>
              <a:rPr lang="en-US" altLang="ja-JP" sz="2400" b="1" i="1" u="sng" dirty="0" smtClean="0">
                <a:effectLst>
                  <a:outerShdw blurRad="38100" dist="38100" dir="2700000" algn="tl">
                    <a:srgbClr val="000000">
                      <a:alpha val="43137"/>
                    </a:srgbClr>
                  </a:outerShdw>
                </a:effectLst>
              </a:rPr>
              <a:t/>
            </a:r>
            <a:br>
              <a:rPr lang="en-US" altLang="ja-JP" sz="2400" b="1" i="1" u="sng" dirty="0" smtClean="0">
                <a:effectLst>
                  <a:outerShdw blurRad="38100" dist="38100" dir="2700000" algn="tl">
                    <a:srgbClr val="000000">
                      <a:alpha val="43137"/>
                    </a:srgbClr>
                  </a:outerShdw>
                </a:effectLst>
              </a:rPr>
            </a:br>
            <a:r>
              <a:rPr lang="ja-JP" altLang="en-US" sz="2400" b="1" i="1" u="sng" dirty="0" smtClean="0">
                <a:effectLst>
                  <a:outerShdw blurRad="38100" dist="38100" dir="2700000" algn="tl">
                    <a:srgbClr val="000000">
                      <a:alpha val="43137"/>
                    </a:srgbClr>
                  </a:outerShdw>
                </a:effectLst>
              </a:rPr>
              <a:t>の解析結果</a:t>
            </a:r>
            <a:r>
              <a:rPr lang="en-US" altLang="ja-JP" sz="2400" b="1" i="1" u="sng" dirty="0" smtClean="0">
                <a:effectLst>
                  <a:outerShdw blurRad="38100" dist="38100" dir="2700000" algn="tl">
                    <a:srgbClr val="000000">
                      <a:alpha val="43137"/>
                    </a:srgbClr>
                  </a:outerShdw>
                </a:effectLst>
              </a:rPr>
              <a:t/>
            </a:r>
            <a:br>
              <a:rPr lang="en-US" altLang="ja-JP" sz="2400" b="1" i="1" u="sng" dirty="0" smtClean="0">
                <a:effectLst>
                  <a:outerShdw blurRad="38100" dist="38100" dir="2700000" algn="tl">
                    <a:srgbClr val="000000">
                      <a:alpha val="43137"/>
                    </a:srgbClr>
                  </a:outerShdw>
                </a:effectLst>
              </a:rPr>
            </a:br>
            <a:r>
              <a:rPr lang="ja-JP" altLang="en-US" sz="2400" b="1" i="1" u="sng" dirty="0" smtClean="0">
                <a:effectLst>
                  <a:outerShdw blurRad="38100" dist="38100" dir="2700000" algn="tl">
                    <a:srgbClr val="000000">
                      <a:alpha val="43137"/>
                    </a:srgbClr>
                  </a:outerShdw>
                </a:effectLst>
              </a:rPr>
              <a:t>（圧力分布）</a:t>
            </a:r>
            <a:endParaRPr kumimoji="1" lang="ja-JP" altLang="en-US" sz="2400" b="1" i="1" u="sng"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20</a:t>
            </a:fld>
            <a:endParaRPr lang="ja-JP" altLang="en-US" dirty="0"/>
          </a:p>
        </p:txBody>
      </p:sp>
      <p:pic>
        <p:nvPicPr>
          <p:cNvPr id="7" name="cylinder-0.05m.499.NOCS2.pressur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477868" y="657225"/>
            <a:ext cx="5550516" cy="5740399"/>
          </a:xfrm>
          <a:prstGeom prst="rect">
            <a:avLst/>
          </a:prstGeom>
        </p:spPr>
      </p:pic>
      <p:sp>
        <p:nvSpPr>
          <p:cNvPr id="8" name="テキスト ボックス 7"/>
          <p:cNvSpPr txBox="1"/>
          <p:nvPr/>
        </p:nvSpPr>
        <p:spPr>
          <a:xfrm>
            <a:off x="250824" y="3104964"/>
            <a:ext cx="1532792" cy="646331"/>
          </a:xfrm>
          <a:prstGeom prst="rect">
            <a:avLst/>
          </a:prstGeom>
          <a:noFill/>
        </p:spPr>
        <p:txBody>
          <a:bodyPr wrap="none" rtlCol="0">
            <a:spAutoFit/>
          </a:bodyPr>
          <a:lstStyle/>
          <a:p>
            <a:r>
              <a:rPr lang="ja-JP" altLang="en-US" dirty="0" smtClean="0"/>
              <a:t>公称ひずみで</a:t>
            </a:r>
            <a:r>
              <a:rPr lang="en-US" altLang="ja-JP" dirty="0" smtClean="0"/>
              <a:t/>
            </a:r>
            <a:br>
              <a:rPr lang="en-US" altLang="ja-JP" dirty="0" smtClean="0"/>
            </a:br>
            <a:r>
              <a:rPr kumimoji="1" lang="en-US" altLang="ja-JP" dirty="0" smtClean="0"/>
              <a:t>50%</a:t>
            </a:r>
            <a:r>
              <a:rPr kumimoji="1" lang="ja-JP" altLang="en-US" dirty="0" smtClean="0"/>
              <a:t>の圧縮</a:t>
            </a:r>
            <a:endParaRPr kumimoji="1" lang="ja-JP" altLang="en-US" dirty="0"/>
          </a:p>
        </p:txBody>
      </p:sp>
      <p:sp>
        <p:nvSpPr>
          <p:cNvPr id="9" name="テキスト ボックス 8"/>
          <p:cNvSpPr txBox="1"/>
          <p:nvPr/>
        </p:nvSpPr>
        <p:spPr>
          <a:xfrm>
            <a:off x="219904" y="4797152"/>
            <a:ext cx="2073003" cy="1323439"/>
          </a:xfrm>
          <a:prstGeom prst="rect">
            <a:avLst/>
          </a:prstGeom>
          <a:solidFill>
            <a:schemeClr val="accent1"/>
          </a:solidFill>
          <a:scene3d>
            <a:camera prst="orthographicFront"/>
            <a:lightRig rig="threePt" dir="t"/>
          </a:scene3d>
          <a:sp3d>
            <a:bevelT/>
          </a:sp3d>
        </p:spPr>
        <p:txBody>
          <a:bodyPr wrap="none" rtlCol="0">
            <a:spAutoFit/>
          </a:bodyPr>
          <a:lstStyle/>
          <a:p>
            <a:pPr algn="ctr"/>
            <a:r>
              <a:rPr lang="ja-JP" altLang="en-US" sz="2000" dirty="0" smtClean="0"/>
              <a:t>縁の近傍を除き，</a:t>
            </a:r>
            <a:r>
              <a:rPr lang="en-US" altLang="ja-JP" sz="2000" dirty="0"/>
              <a:t/>
            </a:r>
            <a:br>
              <a:rPr lang="en-US" altLang="ja-JP" sz="2000" dirty="0"/>
            </a:br>
            <a:r>
              <a:rPr lang="ja-JP" altLang="en-US" sz="2000" dirty="0" smtClean="0"/>
              <a:t>ほぼ滑らかな</a:t>
            </a:r>
            <a:r>
              <a:rPr lang="en-US" altLang="ja-JP" sz="2000" dirty="0" smtClean="0"/>
              <a:t/>
            </a:r>
            <a:br>
              <a:rPr lang="en-US" altLang="ja-JP" sz="2000" dirty="0" smtClean="0"/>
            </a:br>
            <a:r>
              <a:rPr lang="ja-JP" altLang="en-US" sz="2000" dirty="0" smtClean="0"/>
              <a:t>圧力分布が</a:t>
            </a:r>
            <a:r>
              <a:rPr lang="en-US" altLang="ja-JP" sz="2000" dirty="0" smtClean="0"/>
              <a:t/>
            </a:r>
            <a:br>
              <a:rPr lang="en-US" altLang="ja-JP" sz="2000" dirty="0" smtClean="0"/>
            </a:br>
            <a:r>
              <a:rPr lang="ja-JP" altLang="en-US" sz="2000" dirty="0" smtClean="0"/>
              <a:t>得られている．</a:t>
            </a:r>
            <a:endParaRPr kumimoji="1" lang="ja-JP" altLang="en-US" sz="2000" dirty="0"/>
          </a:p>
        </p:txBody>
      </p:sp>
    </p:spTree>
    <p:extLst>
      <p:ext uri="{BB962C8B-B14F-4D97-AF65-F5344CB8AC3E}">
        <p14:creationId xmlns:p14="http://schemas.microsoft.com/office/powerpoint/2010/main" val="298827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Ex</a:t>
            </a:r>
            <a:r>
              <a:rPr lang="ja-JP" altLang="en-US" dirty="0"/>
              <a:t>超弾性</a:t>
            </a:r>
            <a:r>
              <a:rPr lang="en-US" altLang="ja-JP" dirty="0"/>
              <a:t>1/8</a:t>
            </a:r>
            <a:r>
              <a:rPr lang="ja-JP" altLang="en-US" dirty="0"/>
              <a:t>円柱の押込解析</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sz="2400" b="1" i="1" u="sng" dirty="0" smtClean="0">
                <a:effectLst>
                  <a:outerShdw blurRad="38100" dist="38100" dir="2700000" algn="tl">
                    <a:srgbClr val="000000">
                      <a:alpha val="43137"/>
                    </a:srgbClr>
                  </a:outerShdw>
                </a:effectLst>
              </a:rPr>
              <a:t>F-bar</a:t>
            </a:r>
            <a:br>
              <a:rPr lang="en-US" altLang="ja-JP" sz="2400" b="1" i="1" u="sng" dirty="0" smtClean="0">
                <a:effectLst>
                  <a:outerShdw blurRad="38100" dist="38100" dir="2700000" algn="tl">
                    <a:srgbClr val="000000">
                      <a:alpha val="43137"/>
                    </a:srgbClr>
                  </a:outerShdw>
                </a:effectLst>
              </a:rPr>
            </a:br>
            <a:r>
              <a:rPr lang="en-US" altLang="ja-JP" sz="2400" b="1" i="1" u="sng" dirty="0" smtClean="0">
                <a:effectLst>
                  <a:outerShdw blurRad="38100" dist="38100" dir="2700000" algn="tl">
                    <a:srgbClr val="000000">
                      <a:alpha val="43137"/>
                    </a:srgbClr>
                  </a:outerShdw>
                </a:effectLst>
              </a:rPr>
              <a:t>ES-FEM</a:t>
            </a:r>
            <a:r>
              <a:rPr lang="en-US" altLang="ja-JP" sz="2400" b="1" i="1" u="sng" dirty="0" smtClean="0">
                <a:solidFill>
                  <a:srgbClr val="0000CC"/>
                </a:solidFill>
                <a:effectLst>
                  <a:outerShdw blurRad="38100" dist="38100" dir="2700000" algn="tl">
                    <a:srgbClr val="000000">
                      <a:alpha val="43137"/>
                    </a:srgbClr>
                  </a:outerShdw>
                </a:effectLst>
              </a:rPr>
              <a:t>(2)</a:t>
            </a:r>
            <a:r>
              <a:rPr lang="en-US" altLang="ja-JP" sz="2400" b="1" i="1" u="sng" dirty="0" smtClean="0">
                <a:effectLst>
                  <a:outerShdw blurRad="38100" dist="38100" dir="2700000" algn="tl">
                    <a:srgbClr val="000000">
                      <a:alpha val="43137"/>
                    </a:srgbClr>
                  </a:outerShdw>
                </a:effectLst>
              </a:rPr>
              <a:t/>
            </a:r>
            <a:br>
              <a:rPr lang="en-US" altLang="ja-JP" sz="2400" b="1" i="1" u="sng" dirty="0" smtClean="0">
                <a:effectLst>
                  <a:outerShdw blurRad="38100" dist="38100" dir="2700000" algn="tl">
                    <a:srgbClr val="000000">
                      <a:alpha val="43137"/>
                    </a:srgbClr>
                  </a:outerShdw>
                </a:effectLst>
              </a:rPr>
            </a:br>
            <a:r>
              <a:rPr lang="ja-JP" altLang="en-US" sz="2400" b="1" i="1" u="sng" dirty="0" smtClean="0">
                <a:effectLst>
                  <a:outerShdw blurRad="38100" dist="38100" dir="2700000" algn="tl">
                    <a:srgbClr val="000000">
                      <a:alpha val="43137"/>
                    </a:srgbClr>
                  </a:outerShdw>
                </a:effectLst>
              </a:rPr>
              <a:t>の解析結果</a:t>
            </a:r>
            <a:r>
              <a:rPr lang="en-US" altLang="ja-JP" sz="2400" b="1" i="1" u="sng" dirty="0" smtClean="0">
                <a:effectLst>
                  <a:outerShdw blurRad="38100" dist="38100" dir="2700000" algn="tl">
                    <a:srgbClr val="000000">
                      <a:alpha val="43137"/>
                    </a:srgbClr>
                  </a:outerShdw>
                </a:effectLst>
              </a:rPr>
              <a:t/>
            </a:r>
            <a:br>
              <a:rPr lang="en-US" altLang="ja-JP" sz="2400" b="1" i="1" u="sng" dirty="0" smtClean="0">
                <a:effectLst>
                  <a:outerShdw blurRad="38100" dist="38100" dir="2700000" algn="tl">
                    <a:srgbClr val="000000">
                      <a:alpha val="43137"/>
                    </a:srgbClr>
                  </a:outerShdw>
                </a:effectLst>
              </a:rPr>
            </a:br>
            <a:r>
              <a:rPr lang="en-US" altLang="ja-JP" sz="2400" b="1" i="1" u="sng" dirty="0" smtClean="0">
                <a:effectLst>
                  <a:outerShdw blurRad="38100" dist="38100" dir="2700000" algn="tl">
                    <a:srgbClr val="000000">
                      <a:alpha val="43137"/>
                    </a:srgbClr>
                  </a:outerShdw>
                </a:effectLst>
              </a:rPr>
              <a:t>(Mises</a:t>
            </a:r>
            <a:r>
              <a:rPr lang="ja-JP" altLang="en-US" sz="2400" b="1" i="1" u="sng" dirty="0" smtClean="0">
                <a:effectLst>
                  <a:outerShdw blurRad="38100" dist="38100" dir="2700000" algn="tl">
                    <a:srgbClr val="000000">
                      <a:alpha val="43137"/>
                    </a:srgbClr>
                  </a:outerShdw>
                </a:effectLst>
              </a:rPr>
              <a:t>応力</a:t>
            </a:r>
            <a:r>
              <a:rPr lang="en-US" altLang="ja-JP" sz="2400" b="1" i="1" u="sng" dirty="0" smtClean="0">
                <a:effectLst>
                  <a:outerShdw blurRad="38100" dist="38100" dir="2700000" algn="tl">
                    <a:srgbClr val="000000">
                      <a:alpha val="43137"/>
                    </a:srgbClr>
                  </a:outerShdw>
                </a:effectLst>
              </a:rPr>
              <a:t/>
            </a:r>
            <a:br>
              <a:rPr lang="en-US" altLang="ja-JP" sz="2400" b="1" i="1" u="sng" dirty="0" smtClean="0">
                <a:effectLst>
                  <a:outerShdw blurRad="38100" dist="38100" dir="2700000" algn="tl">
                    <a:srgbClr val="000000">
                      <a:alpha val="43137"/>
                    </a:srgbClr>
                  </a:outerShdw>
                </a:effectLst>
              </a:rPr>
            </a:br>
            <a:r>
              <a:rPr lang="ja-JP" altLang="en-US" sz="2400" b="1" i="1" u="sng" dirty="0" smtClean="0">
                <a:effectLst>
                  <a:outerShdw blurRad="38100" dist="38100" dir="2700000" algn="tl">
                    <a:srgbClr val="000000">
                      <a:alpha val="43137"/>
                    </a:srgbClr>
                  </a:outerShdw>
                </a:effectLst>
              </a:rPr>
              <a:t>分布</a:t>
            </a:r>
            <a:r>
              <a:rPr lang="en-US" altLang="ja-JP" sz="2400" b="1" i="1" u="sng" dirty="0" smtClean="0">
                <a:effectLst>
                  <a:outerShdw blurRad="38100" dist="38100" dir="2700000" algn="tl">
                    <a:srgbClr val="000000">
                      <a:alpha val="43137"/>
                    </a:srgbClr>
                  </a:outerShdw>
                </a:effectLst>
              </a:rPr>
              <a:t>)</a:t>
            </a:r>
            <a:endParaRPr kumimoji="1" lang="ja-JP" altLang="en-US" sz="2400" b="1" i="1" u="sng"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21</a:t>
            </a:fld>
            <a:endParaRPr lang="ja-JP" altLang="en-US" dirty="0"/>
          </a:p>
        </p:txBody>
      </p:sp>
      <p:pic>
        <p:nvPicPr>
          <p:cNvPr id="5" name="cylinder-0.05m.499.NOCS2.mise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483769" y="663328"/>
            <a:ext cx="5544615" cy="5734296"/>
          </a:xfrm>
          <a:prstGeom prst="rect">
            <a:avLst/>
          </a:prstGeom>
        </p:spPr>
      </p:pic>
      <p:sp>
        <p:nvSpPr>
          <p:cNvPr id="8" name="テキスト ボックス 7"/>
          <p:cNvSpPr txBox="1"/>
          <p:nvPr/>
        </p:nvSpPr>
        <p:spPr>
          <a:xfrm>
            <a:off x="250824" y="3104964"/>
            <a:ext cx="1532792" cy="646331"/>
          </a:xfrm>
          <a:prstGeom prst="rect">
            <a:avLst/>
          </a:prstGeom>
          <a:noFill/>
        </p:spPr>
        <p:txBody>
          <a:bodyPr wrap="none" rtlCol="0">
            <a:spAutoFit/>
          </a:bodyPr>
          <a:lstStyle/>
          <a:p>
            <a:r>
              <a:rPr lang="ja-JP" altLang="en-US" dirty="0" smtClean="0"/>
              <a:t>公称ひずみで</a:t>
            </a:r>
            <a:r>
              <a:rPr lang="en-US" altLang="ja-JP" dirty="0" smtClean="0"/>
              <a:t/>
            </a:r>
            <a:br>
              <a:rPr lang="en-US" altLang="ja-JP" dirty="0" smtClean="0"/>
            </a:br>
            <a:r>
              <a:rPr kumimoji="1" lang="en-US" altLang="ja-JP" dirty="0" smtClean="0"/>
              <a:t>50%</a:t>
            </a:r>
            <a:r>
              <a:rPr kumimoji="1" lang="ja-JP" altLang="en-US" dirty="0" smtClean="0"/>
              <a:t>の圧縮</a:t>
            </a:r>
            <a:endParaRPr kumimoji="1" lang="ja-JP" altLang="en-US" dirty="0"/>
          </a:p>
        </p:txBody>
      </p:sp>
      <p:sp>
        <p:nvSpPr>
          <p:cNvPr id="9" name="テキスト ボックス 8"/>
          <p:cNvSpPr txBox="1"/>
          <p:nvPr/>
        </p:nvSpPr>
        <p:spPr>
          <a:xfrm>
            <a:off x="187844" y="4797152"/>
            <a:ext cx="2137124" cy="1323439"/>
          </a:xfrm>
          <a:prstGeom prst="rect">
            <a:avLst/>
          </a:prstGeom>
          <a:solidFill>
            <a:schemeClr val="accent1"/>
          </a:solidFill>
          <a:scene3d>
            <a:camera prst="orthographicFront"/>
            <a:lightRig rig="threePt" dir="t"/>
          </a:scene3d>
          <a:sp3d>
            <a:bevelT/>
          </a:sp3d>
        </p:spPr>
        <p:txBody>
          <a:bodyPr wrap="none" rtlCol="0">
            <a:spAutoFit/>
          </a:bodyPr>
          <a:lstStyle/>
          <a:p>
            <a:pPr algn="ctr"/>
            <a:r>
              <a:rPr lang="ja-JP" altLang="en-US" sz="2000" dirty="0" smtClean="0"/>
              <a:t>縁の近傍を除き，</a:t>
            </a:r>
            <a:r>
              <a:rPr lang="en-US" altLang="ja-JP" sz="2000" dirty="0"/>
              <a:t/>
            </a:r>
            <a:br>
              <a:rPr lang="en-US" altLang="ja-JP" sz="2000" dirty="0"/>
            </a:br>
            <a:r>
              <a:rPr lang="ja-JP" altLang="en-US" sz="2000" dirty="0" smtClean="0"/>
              <a:t>ほぼ滑らかな</a:t>
            </a:r>
            <a:r>
              <a:rPr lang="en-US" altLang="ja-JP" sz="2000" dirty="0" smtClean="0"/>
              <a:t/>
            </a:r>
            <a:br>
              <a:rPr lang="en-US" altLang="ja-JP" sz="2000" dirty="0" smtClean="0"/>
            </a:br>
            <a:r>
              <a:rPr lang="en-US" altLang="ja-JP" sz="2000" dirty="0" smtClean="0"/>
              <a:t>Mises</a:t>
            </a:r>
            <a:r>
              <a:rPr lang="ja-JP" altLang="en-US" sz="2000" dirty="0" smtClean="0"/>
              <a:t>応力分布が</a:t>
            </a:r>
            <a:r>
              <a:rPr lang="en-US" altLang="ja-JP" sz="2000" dirty="0" smtClean="0"/>
              <a:t/>
            </a:r>
            <a:br>
              <a:rPr lang="en-US" altLang="ja-JP" sz="2000" dirty="0" smtClean="0"/>
            </a:br>
            <a:r>
              <a:rPr lang="ja-JP" altLang="en-US" sz="2000" dirty="0" smtClean="0"/>
              <a:t>得られている．</a:t>
            </a:r>
            <a:endParaRPr kumimoji="1" lang="ja-JP" altLang="en-US" sz="2000" dirty="0"/>
          </a:p>
        </p:txBody>
      </p:sp>
    </p:spTree>
    <p:extLst>
      <p:ext uri="{BB962C8B-B14F-4D97-AF65-F5344CB8AC3E}">
        <p14:creationId xmlns:p14="http://schemas.microsoft.com/office/powerpoint/2010/main" val="303298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F-</a:t>
            </a:r>
            <a:r>
              <a:rPr kumimoji="1" lang="en-US" altLang="ja-JP" dirty="0" err="1" smtClean="0"/>
              <a:t>barES</a:t>
            </a:r>
            <a:r>
              <a:rPr kumimoji="1" lang="en-US" altLang="ja-JP" dirty="0" smtClean="0"/>
              <a:t>-FEM</a:t>
            </a:r>
            <a:r>
              <a:rPr kumimoji="1" lang="ja-JP" altLang="en-US" dirty="0" smtClean="0"/>
              <a:t>の特徴</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r>
                  <a:rPr lang="ja-JP" altLang="en-US" dirty="0" smtClean="0"/>
                  <a:t>利点</a:t>
                </a:r>
                <a:endParaRPr lang="en-US" altLang="ja-JP" dirty="0" smtClean="0"/>
              </a:p>
              <a:p>
                <a:pPr lvl="1">
                  <a:buClr>
                    <a:srgbClr val="0000CC"/>
                  </a:buClr>
                  <a:buFont typeface="Wingdings" panose="05000000000000000000" pitchFamily="2" charset="2"/>
                  <a:buChar char="ü"/>
                </a:pPr>
                <a:r>
                  <a:rPr lang="ja-JP" altLang="en-US" dirty="0"/>
                  <a:t> </a:t>
                </a:r>
                <a:r>
                  <a:rPr lang="ja-JP" altLang="en-US" dirty="0" smtClean="0"/>
                  <a:t>四面体でもロッキングフリーである．</a:t>
                </a:r>
                <a:endParaRPr lang="en-US" altLang="ja-JP" dirty="0" smtClean="0"/>
              </a:p>
              <a:p>
                <a:pPr lvl="1">
                  <a:buClr>
                    <a:srgbClr val="0000CC"/>
                  </a:buClr>
                  <a:buFont typeface="Wingdings" panose="05000000000000000000" pitchFamily="2" charset="2"/>
                  <a:buChar char="ü"/>
                </a:pPr>
                <a:r>
                  <a:rPr lang="en-US" altLang="ja-JP" dirty="0" smtClean="0"/>
                  <a:t> </a:t>
                </a:r>
                <a:r>
                  <a:rPr lang="ja-JP" altLang="en-US" dirty="0" smtClean="0"/>
                  <a:t>未知数の数が一切増加せず，静的縮約も不要．</a:t>
                </a:r>
                <a:endParaRPr lang="en-US" altLang="ja-JP" dirty="0" smtClean="0"/>
              </a:p>
              <a:p>
                <a:pPr lvl="1">
                  <a:buClr>
                    <a:srgbClr val="0000CC"/>
                  </a:buClr>
                  <a:buFont typeface="Wingdings" panose="05000000000000000000" pitchFamily="2" charset="2"/>
                  <a:buChar char="ü"/>
                </a:pPr>
                <a:r>
                  <a:rPr lang="ja-JP" altLang="en-US" dirty="0" smtClean="0"/>
                  <a:t> 繰り返し平滑化の回数</a:t>
                </a:r>
                <a:r>
                  <a:rPr lang="en-US" altLang="ja-JP" dirty="0" smtClean="0"/>
                  <a:t>(</a:t>
                </a:r>
                <a:r>
                  <a:rPr lang="en-US" altLang="ja-JP" i="1" dirty="0" smtClean="0"/>
                  <a:t>k</a:t>
                </a:r>
                <a:r>
                  <a:rPr lang="en-US" altLang="ja-JP" dirty="0" smtClean="0"/>
                  <a:t>)</a:t>
                </a:r>
                <a:r>
                  <a:rPr lang="ja-JP" altLang="en-US" dirty="0" smtClean="0"/>
                  <a:t>を増やせば増やすほど</a:t>
                </a:r>
                <a:r>
                  <a:rPr lang="en-US" altLang="ja-JP" dirty="0" smtClean="0"/>
                  <a:t/>
                </a:r>
                <a:br>
                  <a:rPr lang="en-US" altLang="ja-JP" dirty="0" smtClean="0"/>
                </a:br>
                <a:r>
                  <a:rPr lang="en-US" altLang="ja-JP" dirty="0" smtClean="0"/>
                  <a:t> </a:t>
                </a:r>
                <a:r>
                  <a:rPr lang="ja-JP" altLang="en-US" dirty="0" smtClean="0"/>
                  <a:t>圧力振動が抑えられる．</a:t>
                </a:r>
                <a:endParaRPr lang="en-US" altLang="ja-JP" dirty="0"/>
              </a:p>
              <a:p>
                <a:r>
                  <a:rPr lang="ja-JP" altLang="en-US" dirty="0" smtClean="0"/>
                  <a:t>欠点</a:t>
                </a:r>
                <a:endParaRPr lang="en-US" altLang="ja-JP" dirty="0" smtClean="0"/>
              </a:p>
              <a:p>
                <a:pPr marL="457200" lvl="1" indent="0">
                  <a:buNone/>
                </a:pPr>
                <a:r>
                  <a:rPr lang="en-US" altLang="ja-JP" b="1" dirty="0">
                    <a:solidFill>
                      <a:srgbClr val="FF0000"/>
                    </a:solidFill>
                  </a:rPr>
                  <a:t>✗</a:t>
                </a:r>
                <a:r>
                  <a:rPr lang="ja-JP" altLang="en-US" b="1" dirty="0">
                    <a:solidFill>
                      <a:srgbClr val="FF0000"/>
                    </a:solidFill>
                  </a:rPr>
                  <a:t> </a:t>
                </a:r>
                <a:r>
                  <a:rPr lang="ja-JP" altLang="en-US" dirty="0" smtClean="0"/>
                  <a:t>空間的に高周波な圧力分布はぼやけてしまう．</a:t>
                </a:r>
                <a:endParaRPr lang="en-US" altLang="ja-JP" dirty="0" smtClean="0"/>
              </a:p>
              <a:p>
                <a:pPr marL="457200" lvl="1" indent="0">
                  <a:buNone/>
                </a:pPr>
                <a:r>
                  <a:rPr lang="en-US" altLang="ja-JP" b="1" dirty="0" smtClean="0">
                    <a:solidFill>
                      <a:srgbClr val="FF0000"/>
                    </a:solidFill>
                  </a:rPr>
                  <a:t>✗</a:t>
                </a:r>
                <a:r>
                  <a:rPr lang="ja-JP" altLang="en-US" b="1" dirty="0" smtClean="0">
                    <a:solidFill>
                      <a:srgbClr val="FF0000"/>
                    </a:solidFill>
                  </a:rPr>
                  <a:t> </a:t>
                </a:r>
                <a:r>
                  <a:rPr lang="ja-JP" altLang="en-US" dirty="0" smtClean="0"/>
                  <a:t>剛性マトリックス</a:t>
                </a:r>
                <a14:m>
                  <m:oMath xmlns:m="http://schemas.openxmlformats.org/officeDocument/2006/math">
                    <m:r>
                      <a:rPr lang="en-US" altLang="ja-JP" b="0" i="1" smtClean="0">
                        <a:latin typeface="Cambria Math" panose="02040503050406030204" pitchFamily="18" charset="0"/>
                      </a:rPr>
                      <m:t>[</m:t>
                    </m:r>
                    <m:r>
                      <a:rPr lang="en-US" altLang="ja-JP" b="0" i="1" smtClean="0">
                        <a:latin typeface="Cambria Math" panose="02040503050406030204" pitchFamily="18" charset="0"/>
                      </a:rPr>
                      <m:t>𝐾</m:t>
                    </m:r>
                    <m:r>
                      <a:rPr lang="en-US" altLang="ja-JP" b="0" i="1" smtClean="0">
                        <a:latin typeface="Cambria Math" panose="02040503050406030204" pitchFamily="18" charset="0"/>
                      </a:rPr>
                      <m:t>]</m:t>
                    </m:r>
                  </m:oMath>
                </a14:m>
                <a:r>
                  <a:rPr lang="ja-JP" altLang="en-US" dirty="0" smtClean="0"/>
                  <a:t>のバンド幅が広がってしまう．</a:t>
                </a:r>
                <a:r>
                  <a:rPr lang="en-US" altLang="ja-JP" dirty="0" smtClean="0"/>
                  <a:t/>
                </a:r>
                <a:br>
                  <a:rPr lang="en-US" altLang="ja-JP" dirty="0" smtClean="0"/>
                </a:br>
                <a:endParaRPr lang="en-US" altLang="ja-JP" sz="500" dirty="0" smtClean="0"/>
              </a:p>
              <a:p>
                <a:pPr marL="457200" lvl="1" indent="0">
                  <a:buNone/>
                </a:pPr>
                <a:r>
                  <a:rPr lang="ja-JP" altLang="en-US" sz="2400" dirty="0" smtClean="0"/>
                  <a:t>     一般的な非構造四面体</a:t>
                </a:r>
                <a:r>
                  <a:rPr lang="en-US" altLang="ja-JP" sz="2400" dirty="0" smtClean="0"/>
                  <a:t>(T4)</a:t>
                </a:r>
                <a:r>
                  <a:rPr lang="ja-JP" altLang="en-US" sz="2400" dirty="0" smtClean="0"/>
                  <a:t>メッシュの場合，</a:t>
                </a:r>
                <a:r>
                  <a:rPr lang="en-US" altLang="ja-JP" sz="2400" dirty="0" smtClean="0"/>
                  <a:t/>
                </a:r>
                <a:br>
                  <a:rPr lang="en-US" altLang="ja-JP" sz="2400" dirty="0" smtClean="0"/>
                </a:br>
                <a:r>
                  <a:rPr lang="en-US" altLang="ja-JP" sz="2400" dirty="0" smtClean="0"/>
                  <a:t>          F-</a:t>
                </a:r>
                <a:r>
                  <a:rPr lang="en-US" altLang="ja-JP" sz="2400" dirty="0" err="1" smtClean="0"/>
                  <a:t>barES</a:t>
                </a:r>
                <a:r>
                  <a:rPr lang="en-US" altLang="ja-JP" sz="2400" dirty="0" smtClean="0"/>
                  <a:t>-FEM(1):</a:t>
                </a:r>
                <a:r>
                  <a:rPr lang="ja-JP" altLang="en-US" sz="2400" dirty="0" smtClean="0"/>
                  <a:t> </a:t>
                </a:r>
                <a:r>
                  <a:rPr lang="en-US" altLang="ja-JP" sz="2400" dirty="0" smtClean="0"/>
                  <a:t>FEM-T4</a:t>
                </a:r>
                <a:r>
                  <a:rPr lang="ja-JP" altLang="en-US" sz="2400" dirty="0" smtClean="0"/>
                  <a:t>の</a:t>
                </a:r>
                <a:r>
                  <a:rPr lang="ja-JP" altLang="en-US" sz="2400" u="sng" dirty="0" smtClean="0"/>
                  <a:t>約</a:t>
                </a:r>
                <a:r>
                  <a:rPr lang="en-US" altLang="ja-JP" sz="2400" u="sng" dirty="0" smtClean="0"/>
                  <a:t>10</a:t>
                </a:r>
                <a:r>
                  <a:rPr lang="ja-JP" altLang="en-US" sz="2400" u="sng" dirty="0" smtClean="0"/>
                  <a:t>倍</a:t>
                </a:r>
                <a:r>
                  <a:rPr lang="ja-JP" altLang="en-US" sz="2400" dirty="0" smtClean="0"/>
                  <a:t>のバンド幅，</a:t>
                </a:r>
                <a:r>
                  <a:rPr lang="en-US" altLang="ja-JP" sz="2400" dirty="0"/>
                  <a:t/>
                </a:r>
                <a:br>
                  <a:rPr lang="en-US" altLang="ja-JP" sz="2400" dirty="0"/>
                </a:br>
                <a:r>
                  <a:rPr lang="en-US" altLang="ja-JP" sz="2400" dirty="0" smtClean="0"/>
                  <a:t>          F-</a:t>
                </a:r>
                <a:r>
                  <a:rPr lang="en-US" altLang="ja-JP" sz="2400" dirty="0" err="1" smtClean="0"/>
                  <a:t>barES</a:t>
                </a:r>
                <a:r>
                  <a:rPr lang="en-US" altLang="ja-JP" sz="2400" dirty="0" smtClean="0"/>
                  <a:t>-FEM(2):</a:t>
                </a:r>
                <a:r>
                  <a:rPr lang="ja-JP" altLang="en-US" sz="2400" dirty="0" smtClean="0"/>
                  <a:t> </a:t>
                </a:r>
                <a:r>
                  <a:rPr lang="en-US" altLang="ja-JP" sz="2400" dirty="0" smtClean="0"/>
                  <a:t>FEM-T4</a:t>
                </a:r>
                <a:r>
                  <a:rPr lang="ja-JP" altLang="en-US" sz="2400" dirty="0" smtClean="0"/>
                  <a:t>の</a:t>
                </a:r>
                <a:r>
                  <a:rPr lang="ja-JP" altLang="en-US" sz="2400" u="sng" dirty="0" smtClean="0"/>
                  <a:t>約</a:t>
                </a:r>
                <a:r>
                  <a:rPr lang="en-US" altLang="ja-JP" sz="2400" u="sng" dirty="0" smtClean="0"/>
                  <a:t>20</a:t>
                </a:r>
                <a:r>
                  <a:rPr lang="ja-JP" altLang="en-US" sz="2400" u="sng" dirty="0" smtClean="0"/>
                  <a:t>倍</a:t>
                </a:r>
                <a:r>
                  <a:rPr lang="ja-JP" altLang="en-US" sz="2400" dirty="0" smtClean="0"/>
                  <a:t>のバンド幅．</a:t>
                </a:r>
                <a:r>
                  <a:rPr lang="en-US" altLang="ja-JP" sz="2400" dirty="0"/>
                  <a:t/>
                </a:r>
                <a:br>
                  <a:rPr lang="en-US" altLang="ja-JP" sz="2400" dirty="0"/>
                </a:br>
                <a:r>
                  <a:rPr lang="en-US" altLang="ja-JP" sz="2400" dirty="0" smtClean="0"/>
                  <a:t>     </a:t>
                </a:r>
                <a:r>
                  <a:rPr lang="ja-JP" altLang="en-US" sz="2400" dirty="0" smtClean="0"/>
                  <a:t>収束計算の高速化には工夫を要する．</a:t>
                </a:r>
                <a:endParaRPr kumimoji="1" lang="ja-JP" altLang="en-US" sz="24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2"/>
                <a:stretch>
                  <a:fillRect l="-2609" t="-2429" b="-1267"/>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22</a:t>
            </a:fld>
            <a:endParaRPr lang="ja-JP" altLang="en-US" dirty="0"/>
          </a:p>
        </p:txBody>
      </p:sp>
    </p:spTree>
    <p:extLst>
      <p:ext uri="{BB962C8B-B14F-4D97-AF65-F5344CB8AC3E}">
        <p14:creationId xmlns:p14="http://schemas.microsoft.com/office/powerpoint/2010/main" val="18632139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chor="ctr"/>
          <a:lstStyle/>
          <a:p>
            <a:pPr marL="0" indent="0" algn="ctr">
              <a:buNone/>
            </a:pPr>
            <a:r>
              <a:rPr lang="ja-JP" altLang="en-US" sz="4000" dirty="0" smtClean="0"/>
              <a:t>まとめ</a:t>
            </a:r>
            <a:endParaRPr lang="en-US" altLang="ja-JP" sz="4000" dirty="0" smtClean="0"/>
          </a:p>
          <a:p>
            <a:pPr marL="0" indent="0" algn="ctr">
              <a:buNone/>
            </a:pPr>
            <a:endParaRPr lang="ja-JP" altLang="en-US" sz="4000"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23</a:t>
            </a:fld>
            <a:endParaRPr lang="ja-JP" altLang="en-US" dirty="0"/>
          </a:p>
        </p:txBody>
      </p:sp>
    </p:spTree>
    <p:extLst>
      <p:ext uri="{BB962C8B-B14F-4D97-AF65-F5344CB8AC3E}">
        <p14:creationId xmlns:p14="http://schemas.microsoft.com/office/powerpoint/2010/main" val="805303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まとめ</a:t>
            </a:r>
            <a:endParaRPr kumimoji="1" lang="ja-JP" altLang="en-US" dirty="0"/>
          </a:p>
        </p:txBody>
      </p:sp>
      <p:sp>
        <p:nvSpPr>
          <p:cNvPr id="3" name="コンテンツ プレースホルダー 2"/>
          <p:cNvSpPr>
            <a:spLocks noGrp="1"/>
          </p:cNvSpPr>
          <p:nvPr>
            <p:ph idx="1"/>
          </p:nvPr>
        </p:nvSpPr>
        <p:spPr/>
        <p:txBody>
          <a:bodyPr/>
          <a:lstStyle/>
          <a:p>
            <a:pPr algn="just"/>
            <a:r>
              <a:rPr lang="en-US" altLang="ja-JP" sz="2800" dirty="0" smtClean="0"/>
              <a:t>F-bar</a:t>
            </a:r>
            <a:r>
              <a:rPr lang="ja-JP" altLang="en-US" sz="2800" dirty="0" smtClean="0"/>
              <a:t>法と四面体</a:t>
            </a:r>
            <a:r>
              <a:rPr lang="en-US" altLang="ja-JP" sz="2800" dirty="0" smtClean="0"/>
              <a:t>ES-FEM</a:t>
            </a:r>
            <a:r>
              <a:rPr lang="ja-JP" altLang="en-US" sz="2800" dirty="0" smtClean="0"/>
              <a:t>を融合させた新たな</a:t>
            </a:r>
            <a:r>
              <a:rPr lang="ja-JP" altLang="en-US" sz="2800" dirty="0"/>
              <a:t>平滑化有限</a:t>
            </a:r>
            <a:r>
              <a:rPr lang="ja-JP" altLang="en-US" sz="2800" dirty="0" smtClean="0"/>
              <a:t>要素法「</a:t>
            </a:r>
            <a:r>
              <a:rPr lang="en-US" altLang="ja-JP" sz="2800" dirty="0" smtClean="0">
                <a:solidFill>
                  <a:srgbClr val="FF00FF"/>
                </a:solidFill>
              </a:rPr>
              <a:t>F-barES-FEM-T4</a:t>
            </a:r>
            <a:r>
              <a:rPr lang="ja-JP" altLang="en-US" sz="2800" dirty="0" smtClean="0"/>
              <a:t>」を提案した．</a:t>
            </a:r>
            <a:endParaRPr lang="en-US" altLang="ja-JP" sz="2800" dirty="0"/>
          </a:p>
          <a:p>
            <a:pPr algn="just"/>
            <a:r>
              <a:rPr lang="ja-JP" altLang="en-US" sz="2800" dirty="0" smtClean="0"/>
              <a:t>従来の</a:t>
            </a:r>
            <a:r>
              <a:rPr lang="en-US" altLang="ja-JP" sz="2800" dirty="0" smtClean="0"/>
              <a:t>S-FEM</a:t>
            </a:r>
            <a:r>
              <a:rPr lang="ja-JP" altLang="en-US" sz="2800" dirty="0" smtClean="0"/>
              <a:t>（</a:t>
            </a:r>
            <a:r>
              <a:rPr lang="en-US" altLang="ja-JP" sz="2800" dirty="0" smtClean="0"/>
              <a:t>Selective S-FEM</a:t>
            </a:r>
            <a:r>
              <a:rPr lang="ja-JP" altLang="en-US" sz="2800" dirty="0" smtClean="0"/>
              <a:t>）で課題となっていた３問題：「材料構成則に制限がある」，「圧力振動がある」，「角部が局所ロッキングを起こす」について，</a:t>
            </a:r>
            <a:r>
              <a:rPr lang="ja-JP" altLang="en-US" sz="2800" dirty="0" smtClean="0">
                <a:solidFill>
                  <a:srgbClr val="0000CC"/>
                </a:solidFill>
              </a:rPr>
              <a:t>提案手法は課題をほぼ解決している</a:t>
            </a:r>
            <a:r>
              <a:rPr lang="ja-JP" altLang="en-US" sz="2800" dirty="0" smtClean="0"/>
              <a:t>ことを確認した．</a:t>
            </a:r>
            <a:endParaRPr lang="en-US" altLang="ja-JP" sz="2800" dirty="0" smtClean="0"/>
          </a:p>
          <a:p>
            <a:pPr algn="just"/>
            <a:r>
              <a:rPr lang="ja-JP" altLang="en-US" sz="2800" dirty="0" smtClean="0"/>
              <a:t>提案手法の現状唯一の欠点は剛性マトリックスのバンド幅が広がるために計算時間がかかることであり，</a:t>
            </a:r>
            <a:r>
              <a:rPr lang="ja-JP" altLang="en-US" sz="2800" dirty="0" smtClean="0">
                <a:solidFill>
                  <a:srgbClr val="008000"/>
                </a:solidFill>
              </a:rPr>
              <a:t>収束計算の高速化が今後の課題</a:t>
            </a:r>
            <a:r>
              <a:rPr lang="ja-JP" altLang="en-US" sz="2800" dirty="0" smtClean="0"/>
              <a:t>である．</a:t>
            </a:r>
            <a:endParaRPr lang="en-US" altLang="ja-JP" sz="2800" dirty="0" smtClean="0"/>
          </a:p>
          <a:p>
            <a:pPr marL="0" indent="0" algn="ctr">
              <a:buNone/>
            </a:pPr>
            <a:r>
              <a:rPr lang="en-US" altLang="ja-JP" sz="2800" dirty="0" smtClean="0"/>
              <a:t>********</a:t>
            </a:r>
          </a:p>
          <a:p>
            <a:pPr algn="just">
              <a:buFont typeface="Wingdings" panose="05000000000000000000" pitchFamily="2" charset="2"/>
              <a:buChar char="p"/>
            </a:pPr>
            <a:r>
              <a:rPr lang="ja-JP" altLang="en-US" sz="2400" dirty="0" smtClean="0"/>
              <a:t>四面体要素に内部節点を追加した</a:t>
            </a:r>
            <a:r>
              <a:rPr lang="en-US" altLang="ja-JP" sz="2400" dirty="0" smtClean="0"/>
              <a:t>S-FEM(</a:t>
            </a:r>
            <a:r>
              <a:rPr lang="en-US" altLang="ja-JP" sz="2400" dirty="0" smtClean="0">
                <a:solidFill>
                  <a:srgbClr val="FF00FF"/>
                </a:solidFill>
              </a:rPr>
              <a:t>hES-FEM-T4</a:t>
            </a:r>
            <a:r>
              <a:rPr lang="en-US" altLang="ja-JP" sz="2400" dirty="0" smtClean="0"/>
              <a:t>)</a:t>
            </a:r>
            <a:r>
              <a:rPr lang="ja-JP" altLang="en-US" sz="2400" dirty="0" smtClean="0"/>
              <a:t>を試みたが，微圧縮材の大変形で圧力振動と不安定が生じることが分かり，望み薄であると考えられる（講演予稿参照）．</a:t>
            </a:r>
            <a:endParaRPr lang="en-US" altLang="ja-JP" sz="2400" dirty="0" smtClean="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24</a:t>
            </a:fld>
            <a:endParaRPr lang="ja-JP" altLang="en-US" dirty="0"/>
          </a:p>
        </p:txBody>
      </p:sp>
    </p:spTree>
    <p:extLst>
      <p:ext uri="{BB962C8B-B14F-4D97-AF65-F5344CB8AC3E}">
        <p14:creationId xmlns:p14="http://schemas.microsoft.com/office/powerpoint/2010/main" val="3935987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ロッキング回避のための従来法</a:t>
            </a:r>
            <a:endParaRPr kumimoji="1" lang="ja-JP" altLang="en-US" dirty="0"/>
          </a:p>
        </p:txBody>
      </p:sp>
      <p:sp>
        <p:nvSpPr>
          <p:cNvPr id="3" name="コンテンツ プレースホルダー 2"/>
          <p:cNvSpPr>
            <a:spLocks noGrp="1"/>
          </p:cNvSpPr>
          <p:nvPr>
            <p:ph idx="1"/>
          </p:nvPr>
        </p:nvSpPr>
        <p:spPr/>
        <p:txBody>
          <a:bodyPr/>
          <a:lstStyle/>
          <a:p>
            <a:pPr>
              <a:lnSpc>
                <a:spcPct val="98000"/>
              </a:lnSpc>
            </a:pPr>
            <a:r>
              <a:rPr lang="ja-JP" altLang="en-US" sz="2400" dirty="0"/>
              <a:t>高次</a:t>
            </a:r>
            <a:r>
              <a:rPr lang="ja-JP" altLang="en-US" sz="2400" dirty="0" smtClean="0"/>
              <a:t>要素</a:t>
            </a:r>
            <a:r>
              <a:rPr lang="ja-JP" altLang="en-US" sz="2400" dirty="0"/>
              <a:t>：</a:t>
            </a:r>
            <a:r>
              <a:rPr lang="en-US" altLang="ja-JP" sz="2400" dirty="0"/>
              <a:t/>
            </a:r>
            <a:br>
              <a:rPr lang="en-US" altLang="ja-JP" sz="2400" dirty="0"/>
            </a:br>
            <a:r>
              <a:rPr lang="en-US" altLang="ja-JP" sz="2400" dirty="0" smtClean="0"/>
              <a:t>  </a:t>
            </a:r>
            <a:r>
              <a:rPr lang="en-US" altLang="ja-JP" sz="2400" b="1" dirty="0" smtClean="0">
                <a:solidFill>
                  <a:srgbClr val="FF0000"/>
                </a:solidFill>
              </a:rPr>
              <a:t>✗</a:t>
            </a:r>
            <a:r>
              <a:rPr lang="ja-JP" altLang="en-US" sz="2400" dirty="0" smtClean="0"/>
              <a:t> 体積ロッキングを回避できない．</a:t>
            </a:r>
            <a:r>
              <a:rPr lang="en-US" altLang="ja-JP" sz="2400" dirty="0" smtClean="0"/>
              <a:t/>
            </a:r>
            <a:br>
              <a:rPr lang="en-US" altLang="ja-JP" sz="2400" dirty="0" smtClean="0"/>
            </a:br>
            <a:r>
              <a:rPr lang="ja-JP" altLang="en-US" sz="2400" dirty="0" smtClean="0"/>
              <a:t>　</a:t>
            </a:r>
            <a:r>
              <a:rPr lang="ja-JP" altLang="en-US" sz="2400" dirty="0"/>
              <a:t> </a:t>
            </a:r>
            <a:r>
              <a:rPr lang="ja-JP" altLang="en-US" sz="2400" dirty="0" smtClean="0"/>
              <a:t>   中間節点があるため大変形で積分精度が悪化する．</a:t>
            </a:r>
            <a:endParaRPr lang="en-US" altLang="ja-JP" sz="2400" dirty="0" smtClean="0"/>
          </a:p>
          <a:p>
            <a:pPr>
              <a:lnSpc>
                <a:spcPct val="98000"/>
              </a:lnSpc>
            </a:pPr>
            <a:r>
              <a:rPr lang="ja-JP" altLang="en-US" sz="2400" dirty="0" smtClean="0"/>
              <a:t>拡張ひずみ仮定法</a:t>
            </a:r>
            <a:r>
              <a:rPr lang="en-US" altLang="ja-JP" sz="2400" dirty="0" smtClean="0"/>
              <a:t>(EAS)</a:t>
            </a:r>
            <a:r>
              <a:rPr lang="ja-JP" altLang="en-US" sz="2400" dirty="0" smtClean="0"/>
              <a:t>：</a:t>
            </a:r>
            <a:r>
              <a:rPr lang="en-US" altLang="ja-JP" sz="2400" dirty="0" smtClean="0"/>
              <a:t/>
            </a:r>
            <a:br>
              <a:rPr lang="en-US" altLang="ja-JP" sz="2400" dirty="0" smtClean="0"/>
            </a:br>
            <a:r>
              <a:rPr lang="en-US" altLang="ja-JP" sz="2400" dirty="0" smtClean="0"/>
              <a:t>  </a:t>
            </a:r>
            <a:r>
              <a:rPr lang="en-US" altLang="ja-JP" sz="2400" b="1" dirty="0" smtClean="0">
                <a:solidFill>
                  <a:srgbClr val="FF0000"/>
                </a:solidFill>
              </a:rPr>
              <a:t>✗</a:t>
            </a:r>
            <a:r>
              <a:rPr lang="ja-JP" altLang="en-US" sz="2400" dirty="0" smtClean="0"/>
              <a:t> 不安定．</a:t>
            </a:r>
            <a:endParaRPr lang="en-US" altLang="ja-JP" sz="2400" dirty="0" smtClean="0"/>
          </a:p>
          <a:p>
            <a:pPr>
              <a:lnSpc>
                <a:spcPct val="98000"/>
              </a:lnSpc>
            </a:pPr>
            <a:r>
              <a:rPr lang="en-US" altLang="ja-JP" sz="2400" dirty="0" smtClean="0"/>
              <a:t>B-bar</a:t>
            </a:r>
            <a:r>
              <a:rPr lang="ja-JP" altLang="en-US" sz="2400" dirty="0" smtClean="0"/>
              <a:t>法，</a:t>
            </a:r>
            <a:r>
              <a:rPr lang="en-US" altLang="ja-JP" sz="2400" dirty="0" smtClean="0"/>
              <a:t>F-bar</a:t>
            </a:r>
            <a:r>
              <a:rPr lang="ja-JP" altLang="en-US" sz="2400" dirty="0" smtClean="0"/>
              <a:t>法，選択的次数低減積分法：</a:t>
            </a:r>
            <a:r>
              <a:rPr lang="en-US" altLang="ja-JP" sz="2400" dirty="0" smtClean="0"/>
              <a:t/>
            </a:r>
            <a:br>
              <a:rPr lang="en-US" altLang="ja-JP" sz="2400" dirty="0" smtClean="0"/>
            </a:br>
            <a:r>
              <a:rPr lang="en-US" altLang="ja-JP" sz="2400" dirty="0" smtClean="0"/>
              <a:t>  </a:t>
            </a:r>
            <a:r>
              <a:rPr lang="en-US" altLang="ja-JP" sz="2400" b="1" dirty="0" smtClean="0">
                <a:solidFill>
                  <a:srgbClr val="FF0000"/>
                </a:solidFill>
              </a:rPr>
              <a:t>✗</a:t>
            </a:r>
            <a:r>
              <a:rPr lang="en-US" altLang="ja-JP" sz="2400" dirty="0" smtClean="0"/>
              <a:t> </a:t>
            </a:r>
            <a:r>
              <a:rPr lang="ja-JP" altLang="en-US" sz="2400" dirty="0" smtClean="0"/>
              <a:t>四面体要素や三角形要素にはそのまま適用できない．</a:t>
            </a:r>
            <a:endParaRPr lang="en-US" altLang="ja-JP" sz="2400" dirty="0" smtClean="0"/>
          </a:p>
          <a:p>
            <a:pPr>
              <a:lnSpc>
                <a:spcPct val="98000"/>
              </a:lnSpc>
            </a:pPr>
            <a:r>
              <a:rPr lang="en-US" altLang="ja-JP" sz="2400" dirty="0" smtClean="0"/>
              <a:t>F-bar</a:t>
            </a:r>
            <a:r>
              <a:rPr lang="ja-JP" altLang="en-US" sz="2400" dirty="0" smtClean="0"/>
              <a:t>パッチ法：</a:t>
            </a:r>
            <a:r>
              <a:rPr lang="en-US" altLang="ja-JP" sz="2400" dirty="0" smtClean="0"/>
              <a:t/>
            </a:r>
            <a:br>
              <a:rPr lang="en-US" altLang="ja-JP" sz="2400" dirty="0" smtClean="0"/>
            </a:br>
            <a:r>
              <a:rPr lang="en-US" altLang="ja-JP" sz="2400" dirty="0" smtClean="0"/>
              <a:t>  </a:t>
            </a:r>
            <a:r>
              <a:rPr lang="en-US" altLang="ja-JP" sz="2400" b="1" dirty="0" smtClean="0">
                <a:solidFill>
                  <a:srgbClr val="FF0000"/>
                </a:solidFill>
              </a:rPr>
              <a:t>✗ </a:t>
            </a:r>
            <a:r>
              <a:rPr lang="ja-JP" altLang="en-US" sz="2400" dirty="0" smtClean="0"/>
              <a:t>良いパッチを作ることが難しい．せん断ロッキングを起こす．</a:t>
            </a:r>
            <a:endParaRPr lang="en-US" altLang="ja-JP" sz="2400" dirty="0" smtClean="0"/>
          </a:p>
          <a:p>
            <a:pPr>
              <a:lnSpc>
                <a:spcPct val="98000"/>
              </a:lnSpc>
            </a:pPr>
            <a:r>
              <a:rPr lang="en-US" altLang="ja-JP" sz="2400" dirty="0" smtClean="0"/>
              <a:t>u/p</a:t>
            </a:r>
            <a:r>
              <a:rPr lang="ja-JP" altLang="en-US" sz="2400" dirty="0" smtClean="0"/>
              <a:t>混合（ハイブリッド）法：</a:t>
            </a:r>
            <a:r>
              <a:rPr lang="en-US" altLang="ja-JP" sz="2400" dirty="0" smtClean="0"/>
              <a:t/>
            </a:r>
            <a:br>
              <a:rPr lang="en-US" altLang="ja-JP" sz="2400" dirty="0" smtClean="0"/>
            </a:br>
            <a:r>
              <a:rPr lang="en-US" altLang="ja-JP" sz="2400" dirty="0" smtClean="0"/>
              <a:t> </a:t>
            </a:r>
            <a:r>
              <a:rPr lang="ja-JP" altLang="en-US" sz="2400" dirty="0"/>
              <a:t> </a:t>
            </a:r>
            <a:r>
              <a:rPr lang="en-US" altLang="ja-JP" sz="2400" b="1" dirty="0" smtClean="0">
                <a:solidFill>
                  <a:srgbClr val="0000CC"/>
                </a:solidFill>
              </a:rPr>
              <a:t>?</a:t>
            </a:r>
            <a:r>
              <a:rPr lang="en-US" altLang="ja-JP" sz="2400" dirty="0" smtClean="0"/>
              <a:t> </a:t>
            </a:r>
            <a:r>
              <a:rPr lang="ja-JP" altLang="en-US" sz="2400" dirty="0" smtClean="0"/>
              <a:t> </a:t>
            </a:r>
            <a:r>
              <a:rPr lang="ja-JP" altLang="en-US" sz="2400" dirty="0"/>
              <a:t>今</a:t>
            </a:r>
            <a:r>
              <a:rPr lang="ja-JP" altLang="en-US" sz="2400" dirty="0" smtClean="0"/>
              <a:t>のところ完全に満足できる定式化が提案されていない．</a:t>
            </a:r>
            <a:r>
              <a:rPr lang="en-US" altLang="ja-JP" sz="2400" dirty="0" smtClean="0"/>
              <a:t/>
            </a:r>
            <a:br>
              <a:rPr lang="en-US" altLang="ja-JP" sz="2400" dirty="0" smtClean="0"/>
            </a:br>
            <a:r>
              <a:rPr lang="ja-JP" altLang="en-US" sz="2400" dirty="0" smtClean="0"/>
              <a:t>　　　ただし，ほぼ許容出来るものは提案されている．</a:t>
            </a:r>
            <a:r>
              <a:rPr lang="en-US" altLang="ja-JP" sz="2400" dirty="0" smtClean="0"/>
              <a:t/>
            </a:r>
            <a:br>
              <a:rPr lang="en-US" altLang="ja-JP" sz="2400" dirty="0" smtClean="0"/>
            </a:br>
            <a:r>
              <a:rPr lang="ja-JP" altLang="en-US" sz="2400" dirty="0" smtClean="0"/>
              <a:t>　　　（例：</a:t>
            </a:r>
            <a:r>
              <a:rPr lang="en-US" altLang="ja-JP" sz="2400" dirty="0" smtClean="0"/>
              <a:t>ABAQUS/Standard</a:t>
            </a:r>
            <a:r>
              <a:rPr lang="ja-JP" altLang="en-US" sz="2400" dirty="0" smtClean="0"/>
              <a:t>の「</a:t>
            </a:r>
            <a:r>
              <a:rPr lang="en-US" altLang="ja-JP" sz="2400" dirty="0" smtClean="0"/>
              <a:t>C3D4H</a:t>
            </a:r>
            <a:r>
              <a:rPr lang="ja-JP" altLang="en-US" sz="2400" dirty="0" smtClean="0"/>
              <a:t>」や「</a:t>
            </a:r>
            <a:r>
              <a:rPr lang="en-US" altLang="ja-JP" sz="2400" dirty="0" smtClean="0"/>
              <a:t>C3D10H</a:t>
            </a:r>
            <a:r>
              <a:rPr lang="ja-JP" altLang="en-US" sz="2400" dirty="0" smtClean="0"/>
              <a:t>」など）</a:t>
            </a:r>
            <a:endParaRPr lang="en-US" altLang="ja-JP" sz="2400" dirty="0" smtClean="0"/>
          </a:p>
          <a:p>
            <a:pPr>
              <a:lnSpc>
                <a:spcPct val="98000"/>
              </a:lnSpc>
            </a:pPr>
            <a:r>
              <a:rPr lang="ja-JP" altLang="en-US" sz="2400" dirty="0" smtClean="0">
                <a:solidFill>
                  <a:srgbClr val="FF00FF"/>
                </a:solidFill>
              </a:rPr>
              <a:t>平滑化有限要素法（</a:t>
            </a:r>
            <a:r>
              <a:rPr lang="en-US" altLang="ja-JP" sz="2400" dirty="0" smtClean="0">
                <a:solidFill>
                  <a:srgbClr val="FF00FF"/>
                </a:solidFill>
              </a:rPr>
              <a:t>Smoothed FEM: S-FEM</a:t>
            </a:r>
            <a:r>
              <a:rPr lang="ja-JP" altLang="en-US" sz="2400" dirty="0" smtClean="0">
                <a:solidFill>
                  <a:srgbClr val="FF00FF"/>
                </a:solidFill>
              </a:rPr>
              <a:t>）：</a:t>
            </a:r>
            <a:r>
              <a:rPr lang="en-US" altLang="ja-JP" sz="2400" dirty="0">
                <a:solidFill>
                  <a:srgbClr val="FF00FF"/>
                </a:solidFill>
              </a:rPr>
              <a:t/>
            </a:r>
            <a:br>
              <a:rPr lang="en-US" altLang="ja-JP" sz="2400" dirty="0">
                <a:solidFill>
                  <a:srgbClr val="FF00FF"/>
                </a:solidFill>
              </a:rPr>
            </a:br>
            <a:r>
              <a:rPr lang="en-US" altLang="ja-JP" sz="2400" dirty="0" smtClean="0"/>
              <a:t>  </a:t>
            </a:r>
            <a:r>
              <a:rPr lang="en-US" altLang="ja-JP" sz="2400" b="1" dirty="0" smtClean="0">
                <a:solidFill>
                  <a:srgbClr val="0000CC"/>
                </a:solidFill>
              </a:rPr>
              <a:t>?</a:t>
            </a:r>
            <a:r>
              <a:rPr lang="en-US" altLang="ja-JP" sz="2400" dirty="0" smtClean="0"/>
              <a:t> </a:t>
            </a:r>
            <a:r>
              <a:rPr lang="ja-JP" altLang="en-US" sz="2400" dirty="0" smtClean="0"/>
              <a:t>四面体でもロッキングを回避するより良い定式化を模索中．</a:t>
            </a:r>
            <a:endParaRPr lang="en-US" altLang="ja-JP" sz="2400" b="1" i="1"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4"/>
          </p:nvPr>
        </p:nvSpPr>
        <p:spPr/>
        <p:txBody>
          <a:bodyPr/>
          <a:lstStyle/>
          <a:p>
            <a:r>
              <a:rPr lang="en-US" altLang="ja-JP" dirty="0" smtClean="0"/>
              <a:t>P. </a:t>
            </a:r>
            <a:fld id="{F8FDF831-B0A3-4B44-A20D-7581D5587101}" type="slidenum">
              <a:rPr lang="ja-JP" altLang="en-US" smtClean="0"/>
              <a:pPr/>
              <a:t>3</a:t>
            </a:fld>
            <a:endParaRPr lang="ja-JP" altLang="en-US" dirty="0"/>
          </a:p>
        </p:txBody>
      </p:sp>
    </p:spTree>
    <p:extLst>
      <p:ext uri="{BB962C8B-B14F-4D97-AF65-F5344CB8AC3E}">
        <p14:creationId xmlns:p14="http://schemas.microsoft.com/office/powerpoint/2010/main" val="397597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種々の</a:t>
            </a:r>
            <a:r>
              <a:rPr kumimoji="1" lang="en-US" altLang="ja-JP" dirty="0" smtClean="0"/>
              <a:t>S-FEM</a:t>
            </a:r>
            <a:endParaRPr kumimoji="1" lang="ja-JP" altLang="en-US" dirty="0"/>
          </a:p>
        </p:txBody>
      </p:sp>
      <p:sp>
        <p:nvSpPr>
          <p:cNvPr id="3" name="コンテンツ プレースホルダー 2"/>
          <p:cNvSpPr>
            <a:spLocks noGrp="1"/>
          </p:cNvSpPr>
          <p:nvPr>
            <p:ph idx="1"/>
          </p:nvPr>
        </p:nvSpPr>
        <p:spPr/>
        <p:txBody>
          <a:bodyPr/>
          <a:lstStyle/>
          <a:p>
            <a:r>
              <a:rPr lang="ja-JP" altLang="en-US" sz="2800" dirty="0">
                <a:effectLst>
                  <a:outerShdw blurRad="38100" dist="38100" dir="2700000" algn="tl">
                    <a:srgbClr val="000000">
                      <a:alpha val="43137"/>
                    </a:srgbClr>
                  </a:outerShdw>
                </a:effectLst>
              </a:rPr>
              <a:t>基本形</a:t>
            </a:r>
            <a:endParaRPr lang="en-US" altLang="ja-JP" sz="2800" dirty="0">
              <a:effectLst>
                <a:outerShdw blurRad="38100" dist="38100" dir="2700000" algn="tl">
                  <a:srgbClr val="000000">
                    <a:alpha val="43137"/>
                  </a:srgbClr>
                </a:outerShdw>
              </a:effectLst>
            </a:endParaRPr>
          </a:p>
          <a:p>
            <a:pPr lvl="1"/>
            <a:r>
              <a:rPr kumimoji="1" lang="en-US" altLang="ja-JP" sz="2400" dirty="0" smtClean="0"/>
              <a:t>Node-based S-FEM (NS-FEM)</a:t>
            </a:r>
          </a:p>
          <a:p>
            <a:pPr lvl="1"/>
            <a:r>
              <a:rPr lang="en-US" altLang="ja-JP" sz="2400" dirty="0" smtClean="0"/>
              <a:t>Face-based S-FEM (FS-FEM)</a:t>
            </a:r>
          </a:p>
          <a:p>
            <a:pPr lvl="1"/>
            <a:r>
              <a:rPr lang="en-US" altLang="ja-JP" sz="2400" dirty="0" smtClean="0"/>
              <a:t>Edge-based S-FEM (ES-FEM)</a:t>
            </a:r>
          </a:p>
          <a:p>
            <a:r>
              <a:rPr lang="en-US" altLang="ja-JP" sz="2800" dirty="0" smtClean="0">
                <a:effectLst>
                  <a:outerShdw blurRad="38100" dist="38100" dir="2700000" algn="tl">
                    <a:srgbClr val="000000">
                      <a:alpha val="43137"/>
                    </a:srgbClr>
                  </a:outerShdw>
                </a:effectLst>
              </a:rPr>
              <a:t>Selective</a:t>
            </a:r>
            <a:r>
              <a:rPr lang="ja-JP" altLang="en-US" sz="2800" dirty="0">
                <a:effectLst>
                  <a:outerShdw blurRad="38100" dist="38100" dir="2700000" algn="tl">
                    <a:srgbClr val="000000">
                      <a:alpha val="43137"/>
                    </a:srgbClr>
                  </a:outerShdw>
                </a:effectLst>
              </a:rPr>
              <a:t>系</a:t>
            </a:r>
            <a:endParaRPr lang="en-US" altLang="ja-JP" sz="2800" dirty="0" smtClean="0">
              <a:effectLst>
                <a:outerShdw blurRad="38100" dist="38100" dir="2700000" algn="tl">
                  <a:srgbClr val="000000">
                    <a:alpha val="43137"/>
                  </a:srgbClr>
                </a:outerShdw>
              </a:effectLst>
            </a:endParaRPr>
          </a:p>
          <a:p>
            <a:pPr lvl="1"/>
            <a:r>
              <a:rPr lang="en-US" altLang="ja-JP" sz="2400" dirty="0"/>
              <a:t>Selective </a:t>
            </a:r>
            <a:r>
              <a:rPr lang="en-US" altLang="ja-JP" sz="2400" dirty="0" smtClean="0"/>
              <a:t>FS/NS-FEM</a:t>
            </a:r>
          </a:p>
          <a:p>
            <a:pPr lvl="1"/>
            <a:r>
              <a:rPr lang="en-US" altLang="ja-JP" sz="2400" dirty="0" smtClean="0"/>
              <a:t>Selective ES/NS-FEM </a:t>
            </a:r>
          </a:p>
          <a:p>
            <a:r>
              <a:rPr lang="en-US" altLang="ja-JP" sz="2800" dirty="0" smtClean="0">
                <a:effectLst>
                  <a:outerShdw blurRad="38100" dist="38100" dir="2700000" algn="tl">
                    <a:srgbClr val="000000">
                      <a:alpha val="43137"/>
                    </a:srgbClr>
                  </a:outerShdw>
                </a:effectLst>
              </a:rPr>
              <a:t>Bubble-enhanced</a:t>
            </a:r>
            <a:r>
              <a:rPr lang="ja-JP" altLang="en-US" sz="2800" dirty="0" smtClean="0">
                <a:effectLst>
                  <a:outerShdw blurRad="38100" dist="38100" dir="2700000" algn="tl">
                    <a:srgbClr val="000000">
                      <a:alpha val="43137"/>
                    </a:srgbClr>
                  </a:outerShdw>
                </a:effectLst>
              </a:rPr>
              <a:t>系，</a:t>
            </a:r>
            <a:r>
              <a:rPr lang="en-US" altLang="ja-JP" sz="2800" dirty="0">
                <a:effectLst>
                  <a:outerShdw blurRad="38100" dist="38100" dir="2700000" algn="tl">
                    <a:srgbClr val="000000">
                      <a:alpha val="43137"/>
                    </a:srgbClr>
                  </a:outerShdw>
                </a:effectLst>
              </a:rPr>
              <a:t>H</a:t>
            </a:r>
            <a:r>
              <a:rPr lang="en-US" altLang="ja-JP" sz="2800" dirty="0" smtClean="0">
                <a:effectLst>
                  <a:outerShdw blurRad="38100" dist="38100" dir="2700000" algn="tl">
                    <a:srgbClr val="000000">
                      <a:alpha val="43137"/>
                    </a:srgbClr>
                  </a:outerShdw>
                </a:effectLst>
              </a:rPr>
              <a:t>at-enhanced</a:t>
            </a:r>
            <a:r>
              <a:rPr lang="ja-JP" altLang="en-US" sz="2800" dirty="0" smtClean="0">
                <a:effectLst>
                  <a:outerShdw blurRad="38100" dist="38100" dir="2700000" algn="tl">
                    <a:srgbClr val="000000">
                      <a:alpha val="43137"/>
                    </a:srgbClr>
                  </a:outerShdw>
                </a:effectLst>
              </a:rPr>
              <a:t>系</a:t>
            </a:r>
            <a:endParaRPr lang="en-US" altLang="ja-JP" sz="2800" dirty="0" smtClean="0">
              <a:effectLst>
                <a:outerShdw blurRad="38100" dist="38100" dir="2700000" algn="tl">
                  <a:srgbClr val="000000">
                    <a:alpha val="43137"/>
                  </a:srgbClr>
                </a:outerShdw>
              </a:effectLst>
            </a:endParaRPr>
          </a:p>
          <a:p>
            <a:pPr lvl="1"/>
            <a:r>
              <a:rPr lang="en-US" altLang="ja-JP" sz="2400" dirty="0" err="1" smtClean="0"/>
              <a:t>bFS</a:t>
            </a:r>
            <a:r>
              <a:rPr lang="en-US" altLang="ja-JP" sz="2400" dirty="0" smtClean="0"/>
              <a:t>-FEM, </a:t>
            </a:r>
            <a:r>
              <a:rPr lang="en-US" altLang="ja-JP" sz="2400" dirty="0" err="1" smtClean="0"/>
              <a:t>hFS</a:t>
            </a:r>
            <a:r>
              <a:rPr lang="en-US" altLang="ja-JP" sz="2400" dirty="0" smtClean="0"/>
              <a:t>-FEM</a:t>
            </a:r>
            <a:endParaRPr lang="en-US" altLang="ja-JP" sz="2000" dirty="0" smtClean="0"/>
          </a:p>
          <a:p>
            <a:pPr lvl="1"/>
            <a:r>
              <a:rPr lang="en-US" altLang="ja-JP" sz="2400" dirty="0" err="1" smtClean="0"/>
              <a:t>bES</a:t>
            </a:r>
            <a:r>
              <a:rPr lang="en-US" altLang="ja-JP" sz="2400" dirty="0" smtClean="0"/>
              <a:t>-FEM, </a:t>
            </a:r>
            <a:r>
              <a:rPr lang="en-US" altLang="ja-JP" sz="2400" dirty="0" err="1" smtClean="0"/>
              <a:t>hES</a:t>
            </a:r>
            <a:r>
              <a:rPr lang="en-US" altLang="ja-JP" sz="2400" dirty="0" smtClean="0"/>
              <a:t>-FEM</a:t>
            </a:r>
          </a:p>
          <a:p>
            <a:r>
              <a:rPr lang="en-US" altLang="ja-JP" sz="2800" dirty="0" smtClean="0">
                <a:effectLst>
                  <a:outerShdw blurRad="38100" dist="38100" dir="2700000" algn="tl">
                    <a:srgbClr val="000000">
                      <a:alpha val="43137"/>
                    </a:srgbClr>
                  </a:outerShdw>
                </a:effectLst>
              </a:rPr>
              <a:t>F-bar</a:t>
            </a:r>
            <a:r>
              <a:rPr lang="ja-JP" altLang="en-US" sz="2800" dirty="0" smtClean="0">
                <a:effectLst>
                  <a:outerShdw blurRad="38100" dist="38100" dir="2700000" algn="tl">
                    <a:srgbClr val="000000">
                      <a:alpha val="43137"/>
                    </a:srgbClr>
                  </a:outerShdw>
                </a:effectLst>
              </a:rPr>
              <a:t>系</a:t>
            </a:r>
            <a:endParaRPr lang="en-US" altLang="ja-JP" sz="2800" dirty="0" smtClean="0">
              <a:effectLst>
                <a:outerShdw blurRad="38100" dist="38100" dir="2700000" algn="tl">
                  <a:srgbClr val="000000">
                    <a:alpha val="43137"/>
                  </a:srgbClr>
                </a:outerShdw>
              </a:effectLst>
            </a:endParaRPr>
          </a:p>
          <a:p>
            <a:pPr lvl="1"/>
            <a:r>
              <a:rPr lang="en-US" altLang="ja-JP" sz="2400" dirty="0" smtClean="0"/>
              <a:t>F-</a:t>
            </a:r>
            <a:r>
              <a:rPr lang="en-US" altLang="ja-JP" sz="2400" dirty="0" err="1" smtClean="0"/>
              <a:t>barES</a:t>
            </a:r>
            <a:r>
              <a:rPr lang="en-US" altLang="ja-JP" sz="2400" dirty="0" smtClean="0"/>
              <a:t>-FEM</a:t>
            </a: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4</a:t>
            </a:fld>
            <a:endParaRPr lang="ja-JP" altLang="en-US" dirty="0"/>
          </a:p>
        </p:txBody>
      </p:sp>
      <p:sp>
        <p:nvSpPr>
          <p:cNvPr id="8" name="正方形/長方形 7"/>
          <p:cNvSpPr/>
          <p:nvPr/>
        </p:nvSpPr>
        <p:spPr>
          <a:xfrm rot="19854224">
            <a:off x="-237124" y="4565392"/>
            <a:ext cx="1296291" cy="461665"/>
          </a:xfrm>
          <a:prstGeom prst="rect">
            <a:avLst/>
          </a:prstGeom>
          <a:noFill/>
        </p:spPr>
        <p:txBody>
          <a:bodyPr wrap="square" lIns="91440" tIns="45720" rIns="91440" bIns="45720">
            <a:spAutoFit/>
          </a:bodyPr>
          <a:lstStyle/>
          <a:p>
            <a:pPr algn="ctr"/>
            <a:r>
              <a:rPr lang="en-US" altLang="ja-JP" sz="2400" b="1" cap="none" spc="0" dirty="0" smtClean="0">
                <a:ln w="22225">
                  <a:solidFill>
                    <a:srgbClr val="FF00FF"/>
                  </a:solidFill>
                  <a:prstDash val="solid"/>
                </a:ln>
                <a:solidFill>
                  <a:srgbClr val="00B0F0"/>
                </a:solidFill>
                <a:effectLst/>
              </a:rPr>
              <a:t>NEW</a:t>
            </a:r>
            <a:endParaRPr lang="ja-JP" altLang="en-US" sz="2400" b="1" cap="none" spc="0" dirty="0">
              <a:ln w="22225">
                <a:solidFill>
                  <a:srgbClr val="FF00FF"/>
                </a:solidFill>
                <a:prstDash val="solid"/>
              </a:ln>
              <a:solidFill>
                <a:srgbClr val="00B0F0"/>
              </a:solidFill>
              <a:effectLst/>
            </a:endParaRPr>
          </a:p>
        </p:txBody>
      </p:sp>
      <p:sp>
        <p:nvSpPr>
          <p:cNvPr id="9" name="正方形/長方形 8"/>
          <p:cNvSpPr/>
          <p:nvPr/>
        </p:nvSpPr>
        <p:spPr>
          <a:xfrm rot="19854224">
            <a:off x="-222030" y="5695270"/>
            <a:ext cx="1296291" cy="461665"/>
          </a:xfrm>
          <a:prstGeom prst="rect">
            <a:avLst/>
          </a:prstGeom>
          <a:noFill/>
        </p:spPr>
        <p:txBody>
          <a:bodyPr wrap="square" lIns="91440" tIns="45720" rIns="91440" bIns="45720">
            <a:spAutoFit/>
          </a:bodyPr>
          <a:lstStyle/>
          <a:p>
            <a:pPr algn="ctr"/>
            <a:r>
              <a:rPr lang="en-US" altLang="ja-JP" sz="2400" b="1" cap="none" spc="0" dirty="0" smtClean="0">
                <a:ln w="22225">
                  <a:solidFill>
                    <a:srgbClr val="FF00FF"/>
                  </a:solidFill>
                  <a:prstDash val="solid"/>
                </a:ln>
                <a:solidFill>
                  <a:srgbClr val="00B0F0"/>
                </a:solidFill>
                <a:effectLst/>
              </a:rPr>
              <a:t>NEW</a:t>
            </a:r>
            <a:endParaRPr lang="ja-JP" altLang="en-US" sz="2400" b="1" cap="none" spc="0" dirty="0">
              <a:ln w="22225">
                <a:solidFill>
                  <a:srgbClr val="FF00FF"/>
                </a:solidFill>
                <a:prstDash val="solid"/>
              </a:ln>
              <a:solidFill>
                <a:srgbClr val="00B0F0"/>
              </a:solidFill>
              <a:effectLst/>
            </a:endParaRPr>
          </a:p>
        </p:txBody>
      </p:sp>
      <p:sp>
        <p:nvSpPr>
          <p:cNvPr id="5" name="テキスト ボックス 4"/>
          <p:cNvSpPr txBox="1"/>
          <p:nvPr/>
        </p:nvSpPr>
        <p:spPr>
          <a:xfrm>
            <a:off x="5416898" y="1763298"/>
            <a:ext cx="2539478" cy="461665"/>
          </a:xfrm>
          <a:prstGeom prst="rect">
            <a:avLst/>
          </a:prstGeom>
          <a:solidFill>
            <a:schemeClr val="accent5"/>
          </a:solidFill>
        </p:spPr>
        <p:txBody>
          <a:bodyPr wrap="none" rtlCol="0">
            <a:spAutoFit/>
          </a:bodyPr>
          <a:lstStyle/>
          <a:p>
            <a:r>
              <a:rPr lang="en-US" altLang="ja-JP" sz="2400" b="1" dirty="0">
                <a:solidFill>
                  <a:srgbClr val="FF0000"/>
                </a:solidFill>
              </a:rPr>
              <a:t>✗</a:t>
            </a:r>
            <a:r>
              <a:rPr lang="ja-JP" altLang="en-US" sz="2400" dirty="0"/>
              <a:t> 体積</a:t>
            </a:r>
            <a:r>
              <a:rPr lang="ja-JP" altLang="en-US" sz="2400" dirty="0" smtClean="0"/>
              <a:t>ロッキング</a:t>
            </a:r>
            <a:endParaRPr kumimoji="1" lang="ja-JP" altLang="en-US" sz="2400" dirty="0"/>
          </a:p>
        </p:txBody>
      </p:sp>
      <p:sp>
        <p:nvSpPr>
          <p:cNvPr id="10" name="テキスト ボックス 9"/>
          <p:cNvSpPr txBox="1"/>
          <p:nvPr/>
        </p:nvSpPr>
        <p:spPr>
          <a:xfrm>
            <a:off x="5256076" y="1051543"/>
            <a:ext cx="3253579" cy="461665"/>
          </a:xfrm>
          <a:prstGeom prst="rect">
            <a:avLst/>
          </a:prstGeom>
          <a:solidFill>
            <a:schemeClr val="accent5"/>
          </a:solidFill>
        </p:spPr>
        <p:txBody>
          <a:bodyPr wrap="none" lIns="0" rIns="0" rtlCol="0">
            <a:spAutoFit/>
          </a:bodyPr>
          <a:lstStyle/>
          <a:p>
            <a:r>
              <a:rPr lang="en-US" altLang="ja-JP" sz="2400" b="1" dirty="0">
                <a:solidFill>
                  <a:srgbClr val="FF0000"/>
                </a:solidFill>
              </a:rPr>
              <a:t>✗</a:t>
            </a:r>
            <a:r>
              <a:rPr lang="ja-JP" altLang="en-US" sz="2400" dirty="0"/>
              <a:t> </a:t>
            </a:r>
            <a:r>
              <a:rPr lang="ja-JP" altLang="en-US" sz="2400" dirty="0" smtClean="0"/>
              <a:t>ゼロエネルギーモード</a:t>
            </a:r>
            <a:endParaRPr kumimoji="1" lang="ja-JP" altLang="en-US" sz="2400" dirty="0"/>
          </a:p>
        </p:txBody>
      </p:sp>
      <p:sp>
        <p:nvSpPr>
          <p:cNvPr id="11" name="テキスト ボックス 10"/>
          <p:cNvSpPr txBox="1"/>
          <p:nvPr/>
        </p:nvSpPr>
        <p:spPr>
          <a:xfrm>
            <a:off x="4632236" y="2946784"/>
            <a:ext cx="3748142" cy="830997"/>
          </a:xfrm>
          <a:prstGeom prst="rect">
            <a:avLst/>
          </a:prstGeom>
          <a:solidFill>
            <a:schemeClr val="accent5"/>
          </a:solidFill>
        </p:spPr>
        <p:txBody>
          <a:bodyPr wrap="none" rtlCol="0">
            <a:spAutoFit/>
          </a:bodyPr>
          <a:lstStyle/>
          <a:p>
            <a:r>
              <a:rPr lang="en-US" altLang="ja-JP" sz="2400" b="1" dirty="0">
                <a:solidFill>
                  <a:srgbClr val="FF0000"/>
                </a:solidFill>
              </a:rPr>
              <a:t>✗</a:t>
            </a:r>
            <a:r>
              <a:rPr lang="ja-JP" altLang="en-US" sz="2400" dirty="0"/>
              <a:t> </a:t>
            </a:r>
            <a:r>
              <a:rPr lang="ja-JP" altLang="en-US" sz="2400" dirty="0" smtClean="0"/>
              <a:t>材料構成則に制限，</a:t>
            </a:r>
            <a:r>
              <a:rPr lang="en-US" altLang="ja-JP" sz="2400" dirty="0" smtClean="0"/>
              <a:t/>
            </a:r>
            <a:br>
              <a:rPr lang="en-US" altLang="ja-JP" sz="2400" dirty="0" smtClean="0"/>
            </a:br>
            <a:r>
              <a:rPr lang="ja-JP" altLang="en-US" sz="2400" dirty="0" smtClean="0"/>
              <a:t>　　</a:t>
            </a:r>
            <a:r>
              <a:rPr lang="ja-JP" altLang="en-US" sz="2400" u="sng" dirty="0" smtClean="0">
                <a:effectLst>
                  <a:outerShdw blurRad="38100" dist="38100" dir="2700000" algn="tl">
                    <a:srgbClr val="000000">
                      <a:alpha val="43137"/>
                    </a:srgbClr>
                  </a:outerShdw>
                </a:effectLst>
              </a:rPr>
              <a:t>圧力振動</a:t>
            </a:r>
            <a:r>
              <a:rPr lang="ja-JP" altLang="en-US" sz="2400" dirty="0" smtClean="0"/>
              <a:t>，角部のロック</a:t>
            </a:r>
            <a:endParaRPr kumimoji="1" lang="ja-JP" altLang="en-US" sz="2400" dirty="0"/>
          </a:p>
        </p:txBody>
      </p:sp>
      <p:sp>
        <p:nvSpPr>
          <p:cNvPr id="6" name="右中かっこ 5"/>
          <p:cNvSpPr/>
          <p:nvPr/>
        </p:nvSpPr>
        <p:spPr>
          <a:xfrm>
            <a:off x="5160763" y="1639382"/>
            <a:ext cx="256135" cy="709498"/>
          </a:xfrm>
          <a:prstGeom prst="rightBrace">
            <a:avLst>
              <a:gd name="adj1" fmla="val 30585"/>
              <a:gd name="adj2" fmla="val 50000"/>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右中かっこ 11"/>
          <p:cNvSpPr/>
          <p:nvPr/>
        </p:nvSpPr>
        <p:spPr>
          <a:xfrm>
            <a:off x="4175956" y="3007534"/>
            <a:ext cx="256135" cy="709498"/>
          </a:xfrm>
          <a:prstGeom prst="rightBrace">
            <a:avLst>
              <a:gd name="adj1" fmla="val 30585"/>
              <a:gd name="adj2" fmla="val 50000"/>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テキスト ボックス 6"/>
          <p:cNvSpPr txBox="1"/>
          <p:nvPr/>
        </p:nvSpPr>
        <p:spPr>
          <a:xfrm>
            <a:off x="4292573" y="4317934"/>
            <a:ext cx="3693640" cy="830997"/>
          </a:xfrm>
          <a:prstGeom prst="rect">
            <a:avLst/>
          </a:prstGeom>
          <a:solidFill>
            <a:srgbClr val="99FF99"/>
          </a:solidFill>
        </p:spPr>
        <p:txBody>
          <a:bodyPr wrap="none" rtlCol="0">
            <a:spAutoFit/>
          </a:bodyPr>
          <a:lstStyle/>
          <a:p>
            <a:r>
              <a:rPr lang="en-US" altLang="ja-JP" sz="2400" b="1" dirty="0" smtClean="0">
                <a:solidFill>
                  <a:srgbClr val="0000CC"/>
                </a:solidFill>
              </a:rPr>
              <a:t>?</a:t>
            </a:r>
            <a:r>
              <a:rPr lang="en-US" altLang="ja-JP" sz="2400" dirty="0" smtClean="0"/>
              <a:t> </a:t>
            </a:r>
            <a:r>
              <a:rPr lang="ja-JP" altLang="en-US" sz="2400" dirty="0" smtClean="0"/>
              <a:t>昨年，二次元微小変形で</a:t>
            </a:r>
            <a:r>
              <a:rPr lang="en-US" altLang="ja-JP" sz="2400" dirty="0" smtClean="0"/>
              <a:t/>
            </a:r>
            <a:br>
              <a:rPr lang="en-US" altLang="ja-JP" sz="2400" dirty="0" smtClean="0"/>
            </a:br>
            <a:r>
              <a:rPr lang="ja-JP" altLang="en-US" sz="2400" dirty="0" smtClean="0"/>
              <a:t>　高精度との報告あり．</a:t>
            </a:r>
            <a:endParaRPr kumimoji="1" lang="ja-JP" altLang="en-US" sz="2400" dirty="0"/>
          </a:p>
        </p:txBody>
      </p:sp>
      <p:sp>
        <p:nvSpPr>
          <p:cNvPr id="14" name="テキスト ボックス 13"/>
          <p:cNvSpPr txBox="1"/>
          <p:nvPr/>
        </p:nvSpPr>
        <p:spPr>
          <a:xfrm>
            <a:off x="3851920" y="4252330"/>
            <a:ext cx="5038559" cy="1138773"/>
          </a:xfrm>
          <a:prstGeom prst="rect">
            <a:avLst/>
          </a:prstGeom>
          <a:solidFill>
            <a:schemeClr val="accent5"/>
          </a:solidFill>
          <a:ln w="28575">
            <a:solidFill>
              <a:srgbClr val="FF0000"/>
            </a:solidFill>
          </a:ln>
        </p:spPr>
        <p:txBody>
          <a:bodyPr wrap="none" rtlCol="0">
            <a:spAutoFit/>
          </a:bodyPr>
          <a:lstStyle/>
          <a:p>
            <a:r>
              <a:rPr lang="en-US" altLang="ja-JP" sz="2400" b="1" dirty="0">
                <a:solidFill>
                  <a:srgbClr val="FF0000"/>
                </a:solidFill>
              </a:rPr>
              <a:t>✗</a:t>
            </a:r>
            <a:r>
              <a:rPr lang="ja-JP" altLang="en-US" sz="2400" dirty="0"/>
              <a:t> </a:t>
            </a:r>
            <a:r>
              <a:rPr lang="ja-JP" altLang="en-US" sz="2400" dirty="0" smtClean="0"/>
              <a:t>微圧縮材の大変形で試してみた</a:t>
            </a:r>
            <a:r>
              <a:rPr lang="ja-JP" altLang="en-US" sz="2400" dirty="0"/>
              <a:t>が</a:t>
            </a:r>
            <a:r>
              <a:rPr lang="en-US" altLang="ja-JP" sz="2400" dirty="0"/>
              <a:t/>
            </a:r>
            <a:br>
              <a:rPr lang="en-US" altLang="ja-JP" sz="2400" dirty="0"/>
            </a:br>
            <a:r>
              <a:rPr lang="ja-JP" altLang="en-US" sz="2400" dirty="0" smtClean="0"/>
              <a:t>　　圧力振動＆不安定でダメでした．</a:t>
            </a:r>
            <a:r>
              <a:rPr lang="en-US" altLang="ja-JP" sz="2400" dirty="0" smtClean="0"/>
              <a:t/>
            </a:r>
            <a:br>
              <a:rPr lang="en-US" altLang="ja-JP" sz="2400" dirty="0" smtClean="0"/>
            </a:br>
            <a:r>
              <a:rPr lang="ja-JP" altLang="en-US" sz="2000" dirty="0" smtClean="0"/>
              <a:t>　　（講演予稿参照）</a:t>
            </a:r>
            <a:endParaRPr kumimoji="1" lang="ja-JP" altLang="en-US" sz="2000" dirty="0"/>
          </a:p>
        </p:txBody>
      </p:sp>
      <p:sp>
        <p:nvSpPr>
          <p:cNvPr id="15" name="テキスト ボックス 14"/>
          <p:cNvSpPr txBox="1"/>
          <p:nvPr/>
        </p:nvSpPr>
        <p:spPr>
          <a:xfrm>
            <a:off x="3306557" y="5676735"/>
            <a:ext cx="2110341" cy="461665"/>
          </a:xfrm>
          <a:prstGeom prst="rect">
            <a:avLst/>
          </a:prstGeom>
          <a:solidFill>
            <a:srgbClr val="99FF99"/>
          </a:solidFill>
        </p:spPr>
        <p:txBody>
          <a:bodyPr wrap="square" rtlCol="0">
            <a:spAutoFit/>
          </a:bodyPr>
          <a:lstStyle/>
          <a:p>
            <a:r>
              <a:rPr lang="en-US" altLang="ja-JP" sz="2400" b="1" dirty="0" smtClean="0">
                <a:solidFill>
                  <a:srgbClr val="0000CC"/>
                </a:solidFill>
              </a:rPr>
              <a:t>? </a:t>
            </a:r>
            <a:r>
              <a:rPr lang="ja-JP" altLang="en-US" sz="2400" dirty="0" smtClean="0"/>
              <a:t>目下開発中 </a:t>
            </a:r>
            <a:endParaRPr kumimoji="1" lang="ja-JP" altLang="en-US" sz="2400" dirty="0"/>
          </a:p>
        </p:txBody>
      </p:sp>
    </p:spTree>
    <p:extLst>
      <p:ext uri="{BB962C8B-B14F-4D97-AF65-F5344CB8AC3E}">
        <p14:creationId xmlns:p14="http://schemas.microsoft.com/office/powerpoint/2010/main" val="253052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研究目的</a:t>
            </a:r>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5</a:t>
            </a:fld>
            <a:endParaRPr lang="ja-JP" altLang="en-US" dirty="0"/>
          </a:p>
        </p:txBody>
      </p:sp>
      <p:sp>
        <p:nvSpPr>
          <p:cNvPr id="5" name="角丸四角形 4"/>
          <p:cNvSpPr/>
          <p:nvPr/>
        </p:nvSpPr>
        <p:spPr>
          <a:xfrm>
            <a:off x="251520" y="692696"/>
            <a:ext cx="8640960" cy="3636404"/>
          </a:xfrm>
          <a:prstGeom prst="roundRect">
            <a:avLst/>
          </a:prstGeom>
          <a:noFill/>
          <a:ln w="476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r>
              <a:rPr lang="ja-JP" altLang="en-US" sz="2800" strike="dblStrike" dirty="0">
                <a:solidFill>
                  <a:schemeClr val="tx1"/>
                </a:solidFill>
              </a:rPr>
              <a:t>四</a:t>
            </a:r>
            <a:r>
              <a:rPr lang="ja-JP" altLang="en-US" sz="2800" strike="dblStrike" dirty="0" smtClean="0">
                <a:solidFill>
                  <a:schemeClr val="tx1"/>
                </a:solidFill>
              </a:rPr>
              <a:t>面体要素に内部節点を追加した</a:t>
            </a:r>
            <a:r>
              <a:rPr lang="en-US" altLang="ja-JP" sz="2800" strike="dblStrike" dirty="0" smtClean="0">
                <a:solidFill>
                  <a:schemeClr val="tx1"/>
                </a:solidFill>
              </a:rPr>
              <a:t/>
            </a:r>
            <a:br>
              <a:rPr lang="en-US" altLang="ja-JP" sz="2800" strike="dblStrike" dirty="0" smtClean="0">
                <a:solidFill>
                  <a:schemeClr val="tx1"/>
                </a:solidFill>
              </a:rPr>
            </a:br>
            <a:r>
              <a:rPr lang="en-US" altLang="ja-JP" sz="2800" strike="dblStrike" dirty="0" smtClean="0">
                <a:solidFill>
                  <a:srgbClr val="FF00FF"/>
                </a:solidFill>
              </a:rPr>
              <a:t>Hat-enhanced</a:t>
            </a:r>
            <a:r>
              <a:rPr lang="ja-JP" altLang="en-US" sz="2800" strike="dblStrike" dirty="0" smtClean="0">
                <a:solidFill>
                  <a:srgbClr val="FF00FF"/>
                </a:solidFill>
              </a:rPr>
              <a:t> </a:t>
            </a:r>
            <a:r>
              <a:rPr lang="en-US" altLang="ja-JP" sz="2800" strike="dblStrike" dirty="0" smtClean="0">
                <a:solidFill>
                  <a:srgbClr val="FF00FF"/>
                </a:solidFill>
              </a:rPr>
              <a:t>ES-FEM(hES-FEM-T4)</a:t>
            </a:r>
            <a:r>
              <a:rPr lang="ja-JP" altLang="en-US" sz="2800" strike="dblStrike" dirty="0" smtClean="0">
                <a:solidFill>
                  <a:schemeClr val="tx1"/>
                </a:solidFill>
              </a:rPr>
              <a:t>について</a:t>
            </a:r>
            <a:r>
              <a:rPr lang="en-US" altLang="ja-JP" sz="2800" strike="dblStrike" dirty="0" smtClean="0">
                <a:solidFill>
                  <a:schemeClr val="tx1"/>
                </a:solidFill>
              </a:rPr>
              <a:t/>
            </a:r>
            <a:br>
              <a:rPr lang="en-US" altLang="ja-JP" sz="2800" strike="dblStrike" dirty="0" smtClean="0">
                <a:solidFill>
                  <a:schemeClr val="tx1"/>
                </a:solidFill>
              </a:rPr>
            </a:br>
            <a:r>
              <a:rPr lang="ja-JP" altLang="en-US" sz="2800" strike="dblStrike" dirty="0" smtClean="0">
                <a:solidFill>
                  <a:schemeClr val="tx1"/>
                </a:solidFill>
              </a:rPr>
              <a:t>微圧縮材の大変形解析における精度検証を行う</a:t>
            </a:r>
            <a:r>
              <a:rPr lang="en-US" altLang="ja-JP" sz="3200" strike="dblStrike" dirty="0" smtClean="0">
                <a:solidFill>
                  <a:schemeClr val="tx1"/>
                </a:solidFill>
              </a:rPr>
              <a:t/>
            </a:r>
            <a:br>
              <a:rPr lang="en-US" altLang="ja-JP" sz="3200" strike="dblStrike" dirty="0" smtClean="0">
                <a:solidFill>
                  <a:schemeClr val="tx1"/>
                </a:solidFill>
              </a:rPr>
            </a:br>
            <a:endParaRPr lang="en-US" altLang="ja-JP" strike="dblStrike" dirty="0" smtClean="0">
              <a:solidFill>
                <a:schemeClr val="tx1"/>
              </a:solidFill>
            </a:endParaRPr>
          </a:p>
          <a:p>
            <a:pPr algn="ctr"/>
            <a:r>
              <a:rPr lang="en-US" altLang="ja-JP" sz="2800" dirty="0" smtClean="0">
                <a:solidFill>
                  <a:schemeClr val="tx1"/>
                </a:solidFill>
              </a:rPr>
              <a:t>F-bar</a:t>
            </a:r>
            <a:r>
              <a:rPr lang="ja-JP" altLang="en-US" sz="2800" dirty="0" smtClean="0">
                <a:solidFill>
                  <a:schemeClr val="tx1"/>
                </a:solidFill>
              </a:rPr>
              <a:t>法と四面体</a:t>
            </a:r>
            <a:r>
              <a:rPr lang="en-US" altLang="ja-JP" sz="2800" dirty="0" smtClean="0">
                <a:solidFill>
                  <a:schemeClr val="tx1"/>
                </a:solidFill>
              </a:rPr>
              <a:t>ES-FEM</a:t>
            </a:r>
            <a:r>
              <a:rPr lang="ja-JP" altLang="en-US" sz="2800" dirty="0" err="1" smtClean="0">
                <a:solidFill>
                  <a:schemeClr val="tx1"/>
                </a:solidFill>
              </a:rPr>
              <a:t>を</a:t>
            </a:r>
            <a:r>
              <a:rPr lang="ja-JP" altLang="en-US" sz="2800" dirty="0" err="1">
                <a:solidFill>
                  <a:schemeClr val="tx1"/>
                </a:solidFill>
              </a:rPr>
              <a:t>融</a:t>
            </a:r>
            <a:r>
              <a:rPr lang="ja-JP" altLang="en-US" sz="2800" dirty="0">
                <a:solidFill>
                  <a:schemeClr val="tx1"/>
                </a:solidFill>
              </a:rPr>
              <a:t>合</a:t>
            </a:r>
            <a:r>
              <a:rPr lang="ja-JP" altLang="en-US" sz="2800" dirty="0" smtClean="0">
                <a:solidFill>
                  <a:schemeClr val="tx1"/>
                </a:solidFill>
              </a:rPr>
              <a:t>した</a:t>
            </a:r>
            <a:r>
              <a:rPr lang="en-US" altLang="ja-JP" sz="2800" dirty="0" smtClean="0">
                <a:solidFill>
                  <a:schemeClr val="tx1"/>
                </a:solidFill>
              </a:rPr>
              <a:t/>
            </a:r>
            <a:br>
              <a:rPr lang="en-US" altLang="ja-JP" sz="2800" dirty="0" smtClean="0">
                <a:solidFill>
                  <a:schemeClr val="tx1"/>
                </a:solidFill>
              </a:rPr>
            </a:br>
            <a:r>
              <a:rPr lang="en-US" altLang="ja-JP" sz="2800" dirty="0" smtClean="0">
                <a:solidFill>
                  <a:srgbClr val="FF00FF"/>
                </a:solidFill>
              </a:rPr>
              <a:t>F-barES-FEM-T4 </a:t>
            </a:r>
            <a:r>
              <a:rPr lang="ja-JP" altLang="en-US" sz="2800" dirty="0" smtClean="0">
                <a:solidFill>
                  <a:schemeClr val="tx1"/>
                </a:solidFill>
              </a:rPr>
              <a:t>を提案し，</a:t>
            </a:r>
            <a:r>
              <a:rPr lang="en-US" altLang="ja-JP" sz="2800" dirty="0" smtClean="0">
                <a:solidFill>
                  <a:schemeClr val="tx1"/>
                </a:solidFill>
              </a:rPr>
              <a:t/>
            </a:r>
            <a:br>
              <a:rPr lang="en-US" altLang="ja-JP" sz="2800" dirty="0" smtClean="0">
                <a:solidFill>
                  <a:schemeClr val="tx1"/>
                </a:solidFill>
              </a:rPr>
            </a:br>
            <a:r>
              <a:rPr lang="ja-JP" altLang="en-US" sz="2800" dirty="0" smtClean="0">
                <a:solidFill>
                  <a:schemeClr val="tx1"/>
                </a:solidFill>
              </a:rPr>
              <a:t>微圧縮材の大変形解析における精度検証を行う</a:t>
            </a:r>
            <a:endParaRPr lang="en-US" altLang="ja-JP" sz="1200" dirty="0">
              <a:solidFill>
                <a:schemeClr val="tx1"/>
              </a:solidFill>
            </a:endParaRPr>
          </a:p>
        </p:txBody>
      </p:sp>
      <p:sp>
        <p:nvSpPr>
          <p:cNvPr id="6" name="テキスト ボックス 5"/>
          <p:cNvSpPr txBox="1"/>
          <p:nvPr/>
        </p:nvSpPr>
        <p:spPr>
          <a:xfrm>
            <a:off x="2160399" y="4401108"/>
            <a:ext cx="4812090" cy="1723549"/>
          </a:xfrm>
          <a:prstGeom prst="rect">
            <a:avLst/>
          </a:prstGeom>
          <a:noFill/>
        </p:spPr>
        <p:txBody>
          <a:bodyPr wrap="square" lIns="0" tIns="0" rIns="0" bIns="0" rtlCol="0">
            <a:spAutoFit/>
          </a:bodyPr>
          <a:lstStyle/>
          <a:p>
            <a:r>
              <a:rPr lang="ja-JP" altLang="en-US" sz="2800" b="1" i="1" u="sng" dirty="0" smtClean="0">
                <a:effectLst>
                  <a:outerShdw blurRad="38100" dist="38100" dir="2700000" algn="tl">
                    <a:srgbClr val="000000">
                      <a:alpha val="43137"/>
                    </a:srgbClr>
                  </a:outerShdw>
                </a:effectLst>
              </a:rPr>
              <a:t>発表目次</a:t>
            </a:r>
            <a:endParaRPr lang="en-US" altLang="ja-JP" sz="2800" b="1" i="1" u="sng" dirty="0" smtClean="0">
              <a:effectLst>
                <a:outerShdw blurRad="38100" dist="38100" dir="2700000" algn="tl">
                  <a:srgbClr val="000000">
                    <a:alpha val="43137"/>
                  </a:srgbClr>
                </a:outerShdw>
              </a:effectLst>
            </a:endParaRPr>
          </a:p>
          <a:p>
            <a:pPr marL="457200" indent="-457200">
              <a:buClr>
                <a:srgbClr val="000000"/>
              </a:buClr>
              <a:buFont typeface="Wingdings" panose="05000000000000000000" pitchFamily="2" charset="2"/>
              <a:buChar char="l"/>
            </a:pPr>
            <a:r>
              <a:rPr lang="en-US" altLang="ja-JP" sz="2800" dirty="0" smtClean="0"/>
              <a:t>F-</a:t>
            </a:r>
            <a:r>
              <a:rPr lang="en-US" altLang="ja-JP" sz="2800" dirty="0" err="1" smtClean="0"/>
              <a:t>barES</a:t>
            </a:r>
            <a:r>
              <a:rPr lang="en-US" altLang="ja-JP" sz="2800" dirty="0" smtClean="0"/>
              <a:t>-FEM</a:t>
            </a:r>
            <a:r>
              <a:rPr lang="ja-JP" altLang="en-US" sz="2800" dirty="0" smtClean="0"/>
              <a:t>の定式化概要</a:t>
            </a:r>
            <a:endParaRPr lang="en-US" altLang="ja-JP" sz="2800" dirty="0" smtClean="0"/>
          </a:p>
          <a:p>
            <a:pPr marL="457200" indent="-457200">
              <a:buClr>
                <a:srgbClr val="000000"/>
              </a:buClr>
              <a:buFont typeface="Wingdings" panose="05000000000000000000" pitchFamily="2" charset="2"/>
              <a:buChar char="l"/>
            </a:pPr>
            <a:r>
              <a:rPr lang="en-US" altLang="ja-JP" sz="2800" dirty="0" smtClean="0"/>
              <a:t>F-</a:t>
            </a:r>
            <a:r>
              <a:rPr lang="en-US" altLang="ja-JP" sz="2800" dirty="0" err="1" smtClean="0"/>
              <a:t>barES</a:t>
            </a:r>
            <a:r>
              <a:rPr lang="en-US" altLang="ja-JP" sz="2800" dirty="0" smtClean="0"/>
              <a:t>-FEM</a:t>
            </a:r>
            <a:r>
              <a:rPr lang="ja-JP" altLang="en-US" sz="2800" dirty="0" smtClean="0"/>
              <a:t>の精度検証</a:t>
            </a:r>
            <a:endParaRPr lang="en-US" altLang="ja-JP" sz="2800" dirty="0" smtClean="0"/>
          </a:p>
          <a:p>
            <a:pPr marL="457200" indent="-457200">
              <a:buClr>
                <a:srgbClr val="000000"/>
              </a:buClr>
              <a:buFont typeface="Wingdings" panose="05000000000000000000" pitchFamily="2" charset="2"/>
              <a:buChar char="l"/>
            </a:pPr>
            <a:r>
              <a:rPr lang="ja-JP" altLang="en-US" sz="2800" dirty="0" smtClean="0"/>
              <a:t>まとめ</a:t>
            </a:r>
            <a:endParaRPr lang="ja-JP" altLang="en-US" sz="2800" dirty="0"/>
          </a:p>
        </p:txBody>
      </p:sp>
    </p:spTree>
    <p:extLst>
      <p:ext uri="{BB962C8B-B14F-4D97-AF65-F5344CB8AC3E}">
        <p14:creationId xmlns:p14="http://schemas.microsoft.com/office/powerpoint/2010/main" val="420952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chor="ctr"/>
          <a:lstStyle/>
          <a:p>
            <a:pPr marL="0" indent="0" algn="ctr">
              <a:buNone/>
            </a:pPr>
            <a:r>
              <a:rPr lang="en-US" altLang="ja-JP" sz="4000" dirty="0" smtClean="0"/>
              <a:t>F-</a:t>
            </a:r>
            <a:r>
              <a:rPr lang="en-US" altLang="ja-JP" sz="4000" dirty="0" err="1" smtClean="0"/>
              <a:t>barES</a:t>
            </a:r>
            <a:r>
              <a:rPr lang="en-US" altLang="ja-JP" sz="4000" dirty="0" smtClean="0"/>
              <a:t>-FEM</a:t>
            </a:r>
            <a:r>
              <a:rPr lang="ja-JP" altLang="en-US" sz="4000" dirty="0" smtClean="0"/>
              <a:t>の定式化概要</a:t>
            </a:r>
            <a:r>
              <a:rPr lang="en-US" altLang="ja-JP" sz="4000" dirty="0"/>
              <a:t/>
            </a:r>
            <a:br>
              <a:rPr lang="en-US" altLang="ja-JP" sz="4000" dirty="0"/>
            </a:br>
            <a:r>
              <a:rPr lang="ja-JP" altLang="en-US" dirty="0" smtClean="0">
                <a:solidFill>
                  <a:schemeClr val="bg1">
                    <a:lumMod val="50000"/>
                  </a:schemeClr>
                </a:solidFill>
              </a:rPr>
              <a:t>（簡単のため，主に２次元三角形で説明します．）</a:t>
            </a:r>
            <a:endParaRPr lang="en-US" altLang="ja-JP" dirty="0" smtClean="0">
              <a:solidFill>
                <a:schemeClr val="bg1">
                  <a:lumMod val="50000"/>
                </a:schemeClr>
              </a:solidFill>
            </a:endParaRPr>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6</a:t>
            </a:fld>
            <a:endParaRPr lang="ja-JP" altLang="en-US" dirty="0"/>
          </a:p>
        </p:txBody>
      </p:sp>
    </p:spTree>
    <p:extLst>
      <p:ext uri="{BB962C8B-B14F-4D97-AF65-F5344CB8AC3E}">
        <p14:creationId xmlns:p14="http://schemas.microsoft.com/office/powerpoint/2010/main" val="3980827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F-bar</a:t>
            </a:r>
            <a:r>
              <a:rPr kumimoji="1" lang="ja-JP" altLang="en-US" dirty="0" smtClean="0"/>
              <a:t>法のおさらい</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endParaRPr kumimoji="1" lang="en-US" altLang="ja-JP" sz="2400" dirty="0" smtClean="0"/>
              </a:p>
              <a:p>
                <a:endParaRPr lang="en-US" altLang="ja-JP" sz="2400" dirty="0"/>
              </a:p>
              <a:p>
                <a:endParaRPr kumimoji="1" lang="en-US" altLang="ja-JP" sz="2400" dirty="0" smtClean="0"/>
              </a:p>
              <a:p>
                <a:endParaRPr lang="en-US" altLang="ja-JP" sz="2400" dirty="0" smtClean="0"/>
              </a:p>
              <a:p>
                <a:endParaRPr lang="en-US" altLang="ja-JP" sz="2400" dirty="0"/>
              </a:p>
              <a:p>
                <a:r>
                  <a:rPr kumimoji="1" lang="ja-JP" altLang="en-US" sz="2400" dirty="0" smtClean="0"/>
                  <a:t>四角形</a:t>
                </a:r>
                <a:r>
                  <a:rPr lang="ja-JP" altLang="en-US" sz="2400" dirty="0"/>
                  <a:t>／</a:t>
                </a:r>
                <a:r>
                  <a:rPr kumimoji="1" lang="ja-JP" altLang="en-US" sz="2400" dirty="0" smtClean="0"/>
                  <a:t>六面体要素で</a:t>
                </a:r>
                <a:r>
                  <a:rPr kumimoji="1" lang="ja-JP" altLang="en-US" sz="2400" u="sng" dirty="0" smtClean="0">
                    <a:effectLst>
                      <a:outerShdw blurRad="38100" dist="38100" dir="2700000" algn="tl">
                        <a:srgbClr val="000000">
                          <a:alpha val="43137"/>
                        </a:srgbClr>
                      </a:outerShdw>
                    </a:effectLst>
                  </a:rPr>
                  <a:t>体積ロッキングを回避</a:t>
                </a:r>
                <a:r>
                  <a:rPr kumimoji="1" lang="ja-JP" altLang="en-US" sz="2400" dirty="0" smtClean="0"/>
                  <a:t>するために使用される方法．（ただし，せん断ロッキングは回避できない．）</a:t>
                </a:r>
                <a:endParaRPr kumimoji="1" lang="en-US" altLang="ja-JP" sz="2400" dirty="0" smtClean="0"/>
              </a:p>
              <a:p>
                <a:r>
                  <a:rPr kumimoji="1" lang="ja-JP" altLang="en-US" sz="2400" dirty="0" smtClean="0"/>
                  <a:t>スタンダードな</a:t>
                </a:r>
                <a:r>
                  <a:rPr kumimoji="1" lang="en-US" altLang="ja-JP" sz="2400" dirty="0" smtClean="0"/>
                  <a:t>FEM</a:t>
                </a:r>
                <a:r>
                  <a:rPr kumimoji="1" lang="ja-JP" altLang="en-US" sz="2400" dirty="0" smtClean="0"/>
                  <a:t>と同様</a:t>
                </a:r>
                <a:r>
                  <a:rPr lang="ja-JP" altLang="en-US" sz="2400" dirty="0" smtClean="0"/>
                  <a:t>，</a:t>
                </a:r>
                <a:r>
                  <a:rPr kumimoji="1" lang="ja-JP" altLang="en-US" sz="2400" dirty="0" smtClean="0">
                    <a:solidFill>
                      <a:srgbClr val="FF0000"/>
                    </a:solidFill>
                  </a:rPr>
                  <a:t>各積分点</a:t>
                </a:r>
                <a:r>
                  <a:rPr kumimoji="1" lang="ja-JP" altLang="en-US" sz="2400" dirty="0" smtClean="0"/>
                  <a:t>で変形勾配 </a:t>
                </a:r>
                <a14:m>
                  <m:oMath xmlns:m="http://schemas.openxmlformats.org/officeDocument/2006/math">
                    <m:r>
                      <a:rPr kumimoji="1" lang="en-US" altLang="ja-JP" sz="2400" b="1" i="1" smtClean="0">
                        <a:latin typeface="Cambria Math" panose="02040503050406030204" pitchFamily="18" charset="0"/>
                      </a:rPr>
                      <m:t>𝑭</m:t>
                    </m:r>
                  </m:oMath>
                </a14:m>
                <a:r>
                  <a:rPr kumimoji="1" lang="en-US" altLang="ja-JP" sz="2400" dirty="0" smtClean="0"/>
                  <a:t> </a:t>
                </a:r>
                <a:r>
                  <a:rPr kumimoji="1" lang="ja-JP" altLang="en-US" sz="2400" dirty="0" smtClean="0"/>
                  <a:t>を計算する．</a:t>
                </a:r>
                <a:endParaRPr kumimoji="1" lang="en-US" altLang="ja-JP" sz="2400" dirty="0" smtClean="0"/>
              </a:p>
              <a:p>
                <a:r>
                  <a:rPr lang="ja-JP" altLang="en-US" sz="2400" dirty="0">
                    <a:solidFill>
                      <a:srgbClr val="0000CC"/>
                    </a:solidFill>
                  </a:rPr>
                  <a:t>要素</a:t>
                </a:r>
                <a:r>
                  <a:rPr lang="ja-JP" altLang="en-US" sz="2400" dirty="0" smtClean="0">
                    <a:solidFill>
                      <a:srgbClr val="0000CC"/>
                    </a:solidFill>
                  </a:rPr>
                  <a:t>中心</a:t>
                </a:r>
                <a:r>
                  <a:rPr lang="ja-JP" altLang="en-US" sz="2400" dirty="0" smtClean="0"/>
                  <a:t>で</a:t>
                </a:r>
                <a:r>
                  <a:rPr lang="ja-JP" altLang="en-US" sz="2400" dirty="0"/>
                  <a:t>も</a:t>
                </a:r>
                <a:r>
                  <a:rPr lang="ja-JP" altLang="en-US" sz="2400" dirty="0" smtClean="0"/>
                  <a:t>変形</a:t>
                </a:r>
                <a:r>
                  <a:rPr lang="ja-JP" altLang="en-US" sz="2400" dirty="0"/>
                  <a:t>勾配 </a:t>
                </a:r>
                <a14:m>
                  <m:oMath xmlns:m="http://schemas.openxmlformats.org/officeDocument/2006/math">
                    <m:r>
                      <a:rPr lang="en-US" altLang="ja-JP" sz="2400" b="1" i="1">
                        <a:latin typeface="Cambria Math" panose="02040503050406030204" pitchFamily="18" charset="0"/>
                      </a:rPr>
                      <m:t>𝑭</m:t>
                    </m:r>
                  </m:oMath>
                </a14:m>
                <a:r>
                  <a:rPr kumimoji="1" lang="ja-JP" altLang="en-US" sz="2400" dirty="0" smtClean="0"/>
                  <a:t> を計算し，その体積</a:t>
                </a:r>
                <a:r>
                  <a:rPr lang="ja-JP" altLang="en-US" sz="2400" dirty="0" smtClean="0"/>
                  <a:t>変化率 </a:t>
                </a:r>
                <a14:m>
                  <m:oMath xmlns:m="http://schemas.openxmlformats.org/officeDocument/2006/math">
                    <m:func>
                      <m:funcPr>
                        <m:ctrlPr>
                          <a:rPr lang="en-US" altLang="ja-JP" sz="2400" i="1" dirty="0">
                            <a:latin typeface="Cambria Math" panose="02040503050406030204" pitchFamily="18" charset="0"/>
                          </a:rPr>
                        </m:ctrlPr>
                      </m:funcPr>
                      <m:fName>
                        <m:r>
                          <m:rPr>
                            <m:sty m:val="p"/>
                          </m:rPr>
                          <a:rPr lang="en-US" altLang="ja-JP" sz="2400" dirty="0">
                            <a:latin typeface="Cambria Math" panose="02040503050406030204" pitchFamily="18" charset="0"/>
                          </a:rPr>
                          <m:t>det</m:t>
                        </m:r>
                      </m:fName>
                      <m:e>
                        <m:d>
                          <m:dPr>
                            <m:ctrlPr>
                              <a:rPr lang="en-US" altLang="ja-JP" sz="2400" i="1" dirty="0">
                                <a:latin typeface="Cambria Math" panose="02040503050406030204" pitchFamily="18" charset="0"/>
                              </a:rPr>
                            </m:ctrlPr>
                          </m:dPr>
                          <m:e>
                            <m:r>
                              <a:rPr lang="en-US" altLang="ja-JP" sz="2400" b="1" i="1" dirty="0">
                                <a:latin typeface="Cambria Math" panose="02040503050406030204" pitchFamily="18" charset="0"/>
                              </a:rPr>
                              <m:t>𝑭</m:t>
                            </m:r>
                          </m:e>
                        </m:d>
                      </m:e>
                    </m:func>
                  </m:oMath>
                </a14:m>
                <a:r>
                  <a:rPr kumimoji="1" lang="ja-JP" altLang="en-US" sz="2400" dirty="0" smtClean="0"/>
                  <a:t>を</a:t>
                </a:r>
                <a:r>
                  <a:rPr kumimoji="1" lang="en-US" altLang="ja-JP" sz="2400" dirty="0" smtClean="0"/>
                  <a:t/>
                </a:r>
                <a:br>
                  <a:rPr kumimoji="1" lang="en-US" altLang="ja-JP" sz="2400" dirty="0" smtClean="0"/>
                </a:br>
                <a14:m>
                  <m:oMath xmlns:m="http://schemas.openxmlformats.org/officeDocument/2006/math">
                    <m:r>
                      <a:rPr kumimoji="1" lang="en-US" altLang="ja-JP" sz="2400" b="0" i="0" dirty="0" smtClean="0">
                        <a:latin typeface="Cambria Math" panose="02040503050406030204" pitchFamily="18" charset="0"/>
                      </a:rPr>
                      <m:t> </m:t>
                    </m:r>
                    <m:acc>
                      <m:accPr>
                        <m:chr m:val="̅"/>
                        <m:ctrlPr>
                          <a:rPr kumimoji="1" lang="en-US" altLang="ja-JP" sz="2400" b="0" i="1" dirty="0" smtClean="0">
                            <a:latin typeface="Cambria Math" panose="02040503050406030204" pitchFamily="18" charset="0"/>
                          </a:rPr>
                        </m:ctrlPr>
                      </m:accPr>
                      <m:e>
                        <m:r>
                          <a:rPr kumimoji="1" lang="en-US" altLang="ja-JP" sz="2400" b="0" i="1" dirty="0" smtClean="0">
                            <a:latin typeface="Cambria Math" panose="02040503050406030204" pitchFamily="18" charset="0"/>
                          </a:rPr>
                          <m:t> </m:t>
                        </m:r>
                        <m:r>
                          <a:rPr kumimoji="1" lang="en-US" altLang="ja-JP" sz="2400" b="0" i="1" dirty="0" smtClean="0">
                            <a:latin typeface="Cambria Math" panose="02040503050406030204" pitchFamily="18" charset="0"/>
                          </a:rPr>
                          <m:t>𝐽</m:t>
                        </m:r>
                        <m:r>
                          <a:rPr kumimoji="1" lang="en-US" altLang="ja-JP" sz="2400" b="0" i="1" dirty="0" smtClean="0">
                            <a:latin typeface="Cambria Math" panose="02040503050406030204" pitchFamily="18" charset="0"/>
                          </a:rPr>
                          <m:t> </m:t>
                        </m:r>
                      </m:e>
                    </m:acc>
                    <m:r>
                      <a:rPr kumimoji="1" lang="en-US" altLang="ja-JP" sz="2400" b="0" i="1" dirty="0" smtClean="0">
                        <a:latin typeface="Cambria Math" panose="02040503050406030204" pitchFamily="18" charset="0"/>
                      </a:rPr>
                      <m:t> </m:t>
                    </m:r>
                  </m:oMath>
                </a14:m>
                <a:r>
                  <a:rPr kumimoji="1" lang="ja-JP" altLang="en-US" sz="2400" dirty="0" smtClean="0"/>
                  <a:t>とおく．</a:t>
                </a:r>
                <a:endParaRPr kumimoji="1" lang="en-US" altLang="ja-JP" sz="2400" dirty="0" smtClean="0"/>
              </a:p>
              <a:p>
                <a:r>
                  <a:rPr kumimoji="1" lang="ja-JP" altLang="en-US" sz="2400" dirty="0" smtClean="0">
                    <a:solidFill>
                      <a:srgbClr val="FF0000"/>
                    </a:solidFill>
                  </a:rPr>
                  <a:t>各積分点</a:t>
                </a:r>
                <a:r>
                  <a:rPr kumimoji="1" lang="ja-JP" altLang="en-US" sz="2400" dirty="0" smtClean="0"/>
                  <a:t>の変形勾配を</a:t>
                </a:r>
                <a:r>
                  <a:rPr kumimoji="1" lang="en-US" altLang="ja-JP" sz="2400" dirty="0" smtClean="0"/>
                  <a:t/>
                </a:r>
                <a:br>
                  <a:rPr kumimoji="1" lang="en-US" altLang="ja-JP" sz="2400" dirty="0" smtClean="0"/>
                </a:br>
                <a14:m>
                  <m:oMath xmlns:m="http://schemas.openxmlformats.org/officeDocument/2006/math">
                    <m:acc>
                      <m:accPr>
                        <m:chr m:val="̅"/>
                        <m:ctrlPr>
                          <a:rPr lang="en-US" altLang="ja-JP" sz="2400" i="1">
                            <a:latin typeface="Cambria Math" panose="02040503050406030204" pitchFamily="18" charset="0"/>
                          </a:rPr>
                        </m:ctrlPr>
                      </m:accPr>
                      <m:e>
                        <m:r>
                          <a:rPr lang="en-US" altLang="ja-JP" sz="2400" b="1" i="1">
                            <a:latin typeface="Cambria Math" panose="02040503050406030204" pitchFamily="18" charset="0"/>
                          </a:rPr>
                          <m:t>𝑭</m:t>
                        </m:r>
                        <m:r>
                          <a:rPr lang="en-US" altLang="ja-JP" sz="2400" b="1" i="1" smtClean="0">
                            <a:latin typeface="Cambria Math" panose="02040503050406030204" pitchFamily="18" charset="0"/>
                          </a:rPr>
                          <m:t> </m:t>
                        </m:r>
                      </m:e>
                    </m:acc>
                    <m:r>
                      <a:rPr lang="en-US" altLang="ja-JP" sz="2400" b="0" i="1" smtClean="0">
                        <a:latin typeface="Cambria Math" panose="02040503050406030204" pitchFamily="18" charset="0"/>
                      </a:rPr>
                      <m:t>=</m:t>
                    </m:r>
                    <m:sSup>
                      <m:sSupPr>
                        <m:ctrlPr>
                          <a:rPr lang="en-US" altLang="ja-JP" sz="2400" i="1">
                            <a:latin typeface="Cambria Math" panose="02040503050406030204" pitchFamily="18" charset="0"/>
                          </a:rPr>
                        </m:ctrlPr>
                      </m:sSupPr>
                      <m:e>
                        <m:acc>
                          <m:accPr>
                            <m:chr m:val="̅"/>
                            <m:ctrlPr>
                              <a:rPr lang="en-US" altLang="ja-JP" sz="2400" i="1">
                                <a:latin typeface="Cambria Math" panose="02040503050406030204" pitchFamily="18" charset="0"/>
                              </a:rPr>
                            </m:ctrlPr>
                          </m:accPr>
                          <m:e>
                            <m:r>
                              <a:rPr lang="en-US" altLang="ja-JP" sz="2400" b="0" i="1" smtClean="0">
                                <a:latin typeface="Cambria Math" panose="02040503050406030204" pitchFamily="18" charset="0"/>
                              </a:rPr>
                              <m:t> </m:t>
                            </m:r>
                            <m:r>
                              <a:rPr lang="en-US" altLang="ja-JP" sz="2400" i="1">
                                <a:latin typeface="Cambria Math" panose="02040503050406030204" pitchFamily="18" charset="0"/>
                              </a:rPr>
                              <m:t>𝐽</m:t>
                            </m:r>
                            <m:r>
                              <a:rPr lang="en-US" altLang="ja-JP" sz="2400" b="0" i="1" smtClean="0">
                                <a:latin typeface="Cambria Math" panose="02040503050406030204" pitchFamily="18" charset="0"/>
                              </a:rPr>
                              <m:t> </m:t>
                            </m:r>
                          </m:e>
                        </m:acc>
                      </m:e>
                      <m:sup>
                        <m:r>
                          <a:rPr lang="en-US" altLang="ja-JP" sz="2400" i="1">
                            <a:latin typeface="Cambria Math" panose="02040503050406030204" pitchFamily="18" charset="0"/>
                          </a:rPr>
                          <m:t>1/3</m:t>
                        </m:r>
                      </m:sup>
                    </m:sSup>
                    <m:r>
                      <a:rPr lang="en-US" altLang="ja-JP" sz="2400" b="0" i="1" smtClean="0">
                        <a:latin typeface="Cambria Math" panose="02040503050406030204" pitchFamily="18" charset="0"/>
                      </a:rPr>
                      <m:t> </m:t>
                    </m:r>
                    <m:sSup>
                      <m:sSupPr>
                        <m:ctrlPr>
                          <a:rPr lang="en-US" altLang="ja-JP" sz="2400" i="1">
                            <a:latin typeface="Cambria Math" panose="02040503050406030204" pitchFamily="18" charset="0"/>
                          </a:rPr>
                        </m:ctrlPr>
                      </m:sSupPr>
                      <m:e>
                        <m:r>
                          <a:rPr lang="en-US" altLang="ja-JP" sz="2400" b="1" i="1">
                            <a:latin typeface="Cambria Math" panose="02040503050406030204" pitchFamily="18" charset="0"/>
                          </a:rPr>
                          <m:t>𝑭</m:t>
                        </m:r>
                      </m:e>
                      <m:sup>
                        <m:r>
                          <m:rPr>
                            <m:sty m:val="p"/>
                          </m:rPr>
                          <a:rPr lang="en-US" altLang="ja-JP" sz="2400">
                            <a:latin typeface="Cambria Math" panose="02040503050406030204" pitchFamily="18" charset="0"/>
                          </a:rPr>
                          <m:t>iso</m:t>
                        </m:r>
                      </m:sup>
                    </m:sSup>
                  </m:oMath>
                </a14:m>
                <a:r>
                  <a:rPr kumimoji="1" lang="en-US" altLang="ja-JP" sz="2400" dirty="0" smtClean="0"/>
                  <a:t/>
                </a:r>
                <a:br>
                  <a:rPr kumimoji="1" lang="en-US" altLang="ja-JP" sz="2400" dirty="0" smtClean="0"/>
                </a:br>
                <a:r>
                  <a:rPr lang="ja-JP" altLang="en-US" sz="2400" dirty="0" err="1"/>
                  <a:t>と</a:t>
                </a:r>
                <a:r>
                  <a:rPr kumimoji="1" lang="ja-JP" altLang="en-US" sz="2400" dirty="0" err="1" smtClean="0"/>
                  <a:t>修</a:t>
                </a:r>
                <a:r>
                  <a:rPr kumimoji="1" lang="ja-JP" altLang="en-US" sz="2400" dirty="0" smtClean="0"/>
                  <a:t>正した </a:t>
                </a:r>
                <a14:m>
                  <m:oMath xmlns:m="http://schemas.openxmlformats.org/officeDocument/2006/math">
                    <m:acc>
                      <m:accPr>
                        <m:chr m:val="̅"/>
                        <m:ctrlPr>
                          <a:rPr lang="en-US" altLang="ja-JP" sz="2400" i="1">
                            <a:latin typeface="Cambria Math" panose="02040503050406030204" pitchFamily="18" charset="0"/>
                          </a:rPr>
                        </m:ctrlPr>
                      </m:accPr>
                      <m:e>
                        <m:r>
                          <a:rPr lang="en-US" altLang="ja-JP" sz="2400" b="1" i="1">
                            <a:latin typeface="Cambria Math" panose="02040503050406030204" pitchFamily="18" charset="0"/>
                          </a:rPr>
                          <m:t>𝑭</m:t>
                        </m:r>
                        <m:r>
                          <a:rPr lang="en-US" altLang="ja-JP" sz="2400" b="1" i="1" smtClean="0">
                            <a:latin typeface="Cambria Math" panose="02040503050406030204" pitchFamily="18" charset="0"/>
                          </a:rPr>
                          <m:t> </m:t>
                        </m:r>
                      </m:e>
                    </m:acc>
                  </m:oMath>
                </a14:m>
                <a:r>
                  <a:rPr kumimoji="1" lang="ja-JP" altLang="en-US" sz="2400" dirty="0" smtClean="0"/>
                  <a:t> を変形勾配とみなし</a:t>
                </a:r>
                <a:r>
                  <a:rPr lang="ja-JP" altLang="en-US" sz="2400" dirty="0" smtClean="0"/>
                  <a:t>，応力その他を計算する．</a:t>
                </a:r>
                <a:endParaRPr kumimoji="1" lang="en-US" altLang="ja-JP" sz="2400" dirty="0" smtClean="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2"/>
                <a:stretch>
                  <a:fillRect l="-1975" r="-1340"/>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7</a:t>
            </a:fld>
            <a:endParaRPr lang="ja-JP" altLang="en-US" dirty="0"/>
          </a:p>
        </p:txBody>
      </p:sp>
      <p:sp>
        <p:nvSpPr>
          <p:cNvPr id="5" name="正方形/長方形 4"/>
          <p:cNvSpPr/>
          <p:nvPr/>
        </p:nvSpPr>
        <p:spPr>
          <a:xfrm>
            <a:off x="3378312" y="756772"/>
            <a:ext cx="2376264" cy="18362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乗算記号 5"/>
          <p:cNvSpPr/>
          <p:nvPr/>
        </p:nvSpPr>
        <p:spPr>
          <a:xfrm>
            <a:off x="5093891" y="1975989"/>
            <a:ext cx="288032" cy="288032"/>
          </a:xfrm>
          <a:prstGeom prst="mathMultiply">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 name="乗算記号 6"/>
          <p:cNvSpPr/>
          <p:nvPr/>
        </p:nvSpPr>
        <p:spPr>
          <a:xfrm>
            <a:off x="3750965" y="1975989"/>
            <a:ext cx="288032" cy="288032"/>
          </a:xfrm>
          <a:prstGeom prst="mathMultiply">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8" name="乗算記号 7"/>
          <p:cNvSpPr/>
          <p:nvPr/>
        </p:nvSpPr>
        <p:spPr>
          <a:xfrm>
            <a:off x="3750965" y="1100583"/>
            <a:ext cx="288032" cy="288032"/>
          </a:xfrm>
          <a:prstGeom prst="mathMultiply">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 name="乗算記号 8"/>
          <p:cNvSpPr/>
          <p:nvPr/>
        </p:nvSpPr>
        <p:spPr>
          <a:xfrm>
            <a:off x="5093891" y="1100583"/>
            <a:ext cx="288032" cy="288032"/>
          </a:xfrm>
          <a:prstGeom prst="mathMultiply">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0" name="加算記号 9"/>
          <p:cNvSpPr/>
          <p:nvPr/>
        </p:nvSpPr>
        <p:spPr>
          <a:xfrm>
            <a:off x="4422428" y="1519281"/>
            <a:ext cx="288032" cy="311185"/>
          </a:xfrm>
          <a:prstGeom prst="mathPlus">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5660876" y="2512503"/>
            <a:ext cx="180020" cy="180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3291992" y="2525073"/>
            <a:ext cx="180020" cy="180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3291992" y="692962"/>
            <a:ext cx="180020" cy="180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5664566" y="692962"/>
            <a:ext cx="180020" cy="1800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4835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Edge-based S-FEM (ES-FEM)</a:t>
            </a:r>
            <a:r>
              <a:rPr kumimoji="1" lang="ja-JP" altLang="en-US" dirty="0" smtClean="0"/>
              <a:t>のおさらい</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r>
                  <a:rPr lang="ja-JP" altLang="en-US" sz="2400" dirty="0" smtClean="0"/>
                  <a:t>スタンダードな</a:t>
                </a:r>
                <a:r>
                  <a:rPr lang="en-US" altLang="ja-JP" sz="2400" dirty="0" smtClean="0"/>
                  <a:t>FEM</a:t>
                </a:r>
                <a:r>
                  <a:rPr lang="ja-JP" altLang="en-US" sz="2400" dirty="0" smtClean="0"/>
                  <a:t>と同様に要素</a:t>
                </a:r>
                <a14:m>
                  <m:oMath xmlns:m="http://schemas.openxmlformats.org/officeDocument/2006/math">
                    <m:r>
                      <a:rPr lang="en-US" altLang="ja-JP" sz="2400" i="1">
                        <a:latin typeface="Cambria Math"/>
                      </a:rPr>
                      <m:t>[</m:t>
                    </m:r>
                    <m:r>
                      <a:rPr lang="en-US" altLang="ja-JP" sz="2400" i="1">
                        <a:latin typeface="Cambria Math"/>
                      </a:rPr>
                      <m:t>𝐵</m:t>
                    </m:r>
                    <m:r>
                      <a:rPr lang="en-US" altLang="ja-JP" sz="2400" i="1">
                        <a:latin typeface="Cambria Math"/>
                      </a:rPr>
                      <m:t>]</m:t>
                    </m:r>
                  </m:oMath>
                </a14:m>
                <a:r>
                  <a:rPr lang="ja-JP" altLang="en-US" sz="2400" dirty="0" smtClean="0"/>
                  <a:t>を計算，</a:t>
                </a:r>
                <a:endParaRPr lang="en-US" altLang="ja-JP" sz="2400" dirty="0"/>
              </a:p>
              <a:p>
                <a:r>
                  <a:rPr lang="ja-JP" altLang="en-US" sz="2400" dirty="0" smtClean="0"/>
                  <a:t>要素</a:t>
                </a:r>
                <a14:m>
                  <m:oMath xmlns:m="http://schemas.openxmlformats.org/officeDocument/2006/math">
                    <m:r>
                      <a:rPr lang="en-US" altLang="ja-JP" sz="2400" i="1">
                        <a:latin typeface="Cambria Math"/>
                      </a:rPr>
                      <m:t>[</m:t>
                    </m:r>
                    <m:r>
                      <a:rPr lang="en-US" altLang="ja-JP" sz="2400" i="1">
                        <a:latin typeface="Cambria Math"/>
                      </a:rPr>
                      <m:t>𝐵</m:t>
                    </m:r>
                    <m:r>
                      <a:rPr lang="en-US" altLang="ja-JP" sz="2400" i="1">
                        <a:latin typeface="Cambria Math"/>
                      </a:rPr>
                      <m:t>]</m:t>
                    </m:r>
                  </m:oMath>
                </a14:m>
                <a:r>
                  <a:rPr lang="ja-JP" altLang="en-US" sz="2400" dirty="0" smtClean="0"/>
                  <a:t>を各</a:t>
                </a:r>
                <a:r>
                  <a:rPr lang="ja-JP" altLang="en-US" sz="2400" dirty="0" smtClean="0">
                    <a:solidFill>
                      <a:srgbClr val="FF0000"/>
                    </a:solidFill>
                  </a:rPr>
                  <a:t>エッジ</a:t>
                </a:r>
                <a:r>
                  <a:rPr lang="ja-JP" altLang="en-US" sz="2400" dirty="0" smtClean="0"/>
                  <a:t>に要素面積</a:t>
                </a:r>
                <a:r>
                  <a:rPr lang="en-US" altLang="ja-JP" sz="2400" dirty="0" smtClean="0"/>
                  <a:t>/3</a:t>
                </a:r>
                <a:r>
                  <a:rPr lang="ja-JP" altLang="en-US" sz="2400" dirty="0" smtClean="0"/>
                  <a:t>の重みで分配し，</a:t>
                </a:r>
                <a14:m>
                  <m:oMath xmlns:m="http://schemas.openxmlformats.org/officeDocument/2006/math">
                    <m:sSup>
                      <m:sSupPr>
                        <m:ctrlPr>
                          <a:rPr lang="en-US" altLang="ja-JP" sz="2400" i="1">
                            <a:latin typeface="Cambria Math" panose="02040503050406030204" pitchFamily="18" charset="0"/>
                          </a:rPr>
                        </m:ctrlPr>
                      </m:sSupPr>
                      <m:e>
                        <m:r>
                          <a:rPr lang="en-US" altLang="ja-JP" sz="2400" b="0" i="1" smtClean="0">
                            <a:latin typeface="Cambria Math" panose="02040503050406030204" pitchFamily="18" charset="0"/>
                          </a:rPr>
                          <m:t>[</m:t>
                        </m:r>
                      </m:e>
                      <m:sup>
                        <m:r>
                          <m:rPr>
                            <m:sty m:val="p"/>
                          </m:rPr>
                          <a:rPr lang="en-US" altLang="ja-JP" sz="2400" b="0" i="0" smtClean="0">
                            <a:latin typeface="Cambria Math"/>
                          </a:rPr>
                          <m:t>E</m:t>
                        </m:r>
                        <m:r>
                          <m:rPr>
                            <m:sty m:val="p"/>
                          </m:rPr>
                          <a:rPr lang="en-US" altLang="ja-JP" sz="2400">
                            <a:latin typeface="Cambria Math"/>
                          </a:rPr>
                          <m:t>dge</m:t>
                        </m:r>
                      </m:sup>
                    </m:sSup>
                    <m:r>
                      <a:rPr lang="en-US" altLang="ja-JP" sz="2400" b="0" i="1" smtClean="0">
                        <a:latin typeface="Cambria Math"/>
                      </a:rPr>
                      <m:t>𝐵</m:t>
                    </m:r>
                    <m:r>
                      <a:rPr lang="en-US" altLang="ja-JP" sz="2400" i="1">
                        <a:latin typeface="Cambria Math"/>
                      </a:rPr>
                      <m:t>]</m:t>
                    </m:r>
                  </m:oMath>
                </a14:m>
                <a:r>
                  <a:rPr lang="ja-JP" altLang="en-US" sz="2400" dirty="0" smtClean="0"/>
                  <a:t>を作成，</a:t>
                </a:r>
                <a:endParaRPr lang="en-US" altLang="ja-JP" sz="2400" dirty="0"/>
              </a:p>
              <a:p>
                <a:r>
                  <a:rPr lang="ja-JP" altLang="en-US" sz="2400" dirty="0" smtClean="0"/>
                  <a:t>変形勾配</a:t>
                </a:r>
                <a14:m>
                  <m:oMath xmlns:m="http://schemas.openxmlformats.org/officeDocument/2006/math">
                    <m:r>
                      <a:rPr lang="en-US" altLang="ja-JP" sz="2400" b="1" i="1" smtClean="0">
                        <a:latin typeface="Cambria Math" panose="02040503050406030204" pitchFamily="18" charset="0"/>
                      </a:rPr>
                      <m:t>𝑭</m:t>
                    </m:r>
                  </m:oMath>
                </a14:m>
                <a:r>
                  <a:rPr lang="en-US" altLang="ja-JP" sz="2400" dirty="0" smtClean="0"/>
                  <a:t>, Cauchy</a:t>
                </a:r>
                <a:r>
                  <a:rPr lang="ja-JP" altLang="en-US" sz="2400" dirty="0" smtClean="0"/>
                  <a:t>応力</a:t>
                </a:r>
                <a14:m>
                  <m:oMath xmlns:m="http://schemas.openxmlformats.org/officeDocument/2006/math">
                    <m:r>
                      <a:rPr lang="en-US" altLang="ja-JP" sz="2400" b="1" i="1" smtClean="0">
                        <a:latin typeface="Cambria Math" panose="02040503050406030204" pitchFamily="18" charset="0"/>
                      </a:rPr>
                      <m:t>𝑻</m:t>
                    </m:r>
                  </m:oMath>
                </a14:m>
                <a:r>
                  <a:rPr lang="ja-JP" altLang="en-US" sz="2400" dirty="0" err="1" smtClean="0"/>
                  <a:t>，</a:t>
                </a:r>
                <a:r>
                  <a:rPr lang="ja-JP" altLang="en-US" sz="2400" dirty="0" smtClean="0"/>
                  <a:t>節点内力</a:t>
                </a:r>
                <a14:m>
                  <m:oMath xmlns:m="http://schemas.openxmlformats.org/officeDocument/2006/math">
                    <m:r>
                      <m:rPr>
                        <m:lit/>
                      </m:rPr>
                      <a:rPr lang="en-US" altLang="ja-JP" sz="2400" b="0" i="1" smtClean="0">
                        <a:latin typeface="Cambria Math" panose="02040503050406030204" pitchFamily="18" charset="0"/>
                      </a:rPr>
                      <m:t>{</m:t>
                    </m:r>
                    <m:sSup>
                      <m:sSupPr>
                        <m:ctrlPr>
                          <a:rPr lang="en-US" altLang="ja-JP" sz="2400" b="0" i="1" smtClean="0">
                            <a:latin typeface="Cambria Math" panose="02040503050406030204" pitchFamily="18" charset="0"/>
                          </a:rPr>
                        </m:ctrlPr>
                      </m:sSupPr>
                      <m:e>
                        <m:r>
                          <a:rPr lang="en-US" altLang="ja-JP" sz="2400" b="0" i="1" smtClean="0">
                            <a:latin typeface="Cambria Math" panose="02040503050406030204" pitchFamily="18" charset="0"/>
                          </a:rPr>
                          <m:t>𝑓</m:t>
                        </m:r>
                      </m:e>
                      <m:sup>
                        <m:r>
                          <m:rPr>
                            <m:sty m:val="p"/>
                          </m:rPr>
                          <a:rPr lang="en-US" altLang="ja-JP" sz="2400" b="0" i="0" smtClean="0">
                            <a:latin typeface="Cambria Math" panose="02040503050406030204" pitchFamily="18" charset="0"/>
                          </a:rPr>
                          <m:t>int</m:t>
                        </m:r>
                      </m:sup>
                    </m:sSup>
                    <m:r>
                      <a:rPr lang="en-US" altLang="ja-JP" sz="2400" b="0" i="1" smtClean="0">
                        <a:latin typeface="Cambria Math" panose="02040503050406030204" pitchFamily="18" charset="0"/>
                      </a:rPr>
                      <m:t>}</m:t>
                    </m:r>
                  </m:oMath>
                </a14:m>
                <a:r>
                  <a:rPr lang="ja-JP" altLang="en-US" sz="2400" dirty="0" smtClean="0"/>
                  <a:t>等を</a:t>
                </a:r>
                <a:r>
                  <a:rPr lang="ja-JP" altLang="en-US" sz="2400" dirty="0" smtClean="0">
                    <a:solidFill>
                      <a:srgbClr val="FF0000"/>
                    </a:solidFill>
                  </a:rPr>
                  <a:t>エッジ</a:t>
                </a:r>
                <a:r>
                  <a:rPr lang="ja-JP" altLang="en-US" sz="2400" dirty="0" smtClean="0"/>
                  <a:t>で計算．</a:t>
                </a:r>
                <a:endParaRPr lang="en-US" altLang="ja-JP" sz="2400" dirty="0">
                  <a:solidFill>
                    <a:srgbClr val="0000CC"/>
                  </a:solidFill>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2"/>
                <a:stretch>
                  <a:fillRect l="-1975" t="-1901" r="-4443"/>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8</a:t>
            </a:fld>
            <a:endParaRPr lang="ja-JP" altLang="en-US" dirty="0"/>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887" y="1918109"/>
            <a:ext cx="3362325" cy="4067175"/>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4364" y="1937441"/>
            <a:ext cx="1119704" cy="1924884"/>
          </a:xfrm>
          <a:prstGeom prst="rect">
            <a:avLst/>
          </a:prstGeom>
        </p:spPr>
      </p:pic>
      <p:sp>
        <p:nvSpPr>
          <p:cNvPr id="9" name="テキスト ボックス 8"/>
          <p:cNvSpPr txBox="1"/>
          <p:nvPr/>
        </p:nvSpPr>
        <p:spPr>
          <a:xfrm>
            <a:off x="568791" y="2708920"/>
            <a:ext cx="2549096" cy="707886"/>
          </a:xfrm>
          <a:prstGeom prst="rect">
            <a:avLst/>
          </a:prstGeom>
          <a:solidFill>
            <a:schemeClr val="bg1">
              <a:lumMod val="95000"/>
            </a:schemeClr>
          </a:solidFill>
        </p:spPr>
        <p:txBody>
          <a:bodyPr wrap="none" rtlCol="0">
            <a:spAutoFit/>
          </a:bodyPr>
          <a:lstStyle/>
          <a:p>
            <a:pPr algn="ctr"/>
            <a:r>
              <a:rPr kumimoji="1" lang="ja-JP" altLang="en-US" sz="2000" dirty="0" smtClean="0"/>
              <a:t>積分点</a:t>
            </a:r>
            <a:r>
              <a:rPr lang="ja-JP" altLang="en-US" sz="2000" dirty="0" smtClean="0"/>
              <a:t>を</a:t>
            </a:r>
            <a:r>
              <a:rPr kumimoji="1" lang="ja-JP" altLang="en-US" sz="2000" dirty="0" smtClean="0"/>
              <a:t>各エッジの</a:t>
            </a:r>
            <a:endParaRPr kumimoji="1" lang="en-US" altLang="ja-JP" sz="2000" dirty="0" smtClean="0"/>
          </a:p>
          <a:p>
            <a:pPr algn="ctr"/>
            <a:r>
              <a:rPr kumimoji="1" lang="ja-JP" altLang="en-US" sz="2000" dirty="0" smtClean="0"/>
              <a:t>中心</a:t>
            </a:r>
            <a:r>
              <a:rPr lang="ja-JP" altLang="en-US" sz="2000" dirty="0" smtClean="0"/>
              <a:t>に置いた</a:t>
            </a:r>
            <a:r>
              <a:rPr kumimoji="1" lang="ja-JP" altLang="en-US" sz="2000" dirty="0" smtClean="0"/>
              <a:t>イメージ</a:t>
            </a:r>
            <a:endParaRPr kumimoji="1" lang="ja-JP" altLang="en-US" sz="2000" dirty="0"/>
          </a:p>
        </p:txBody>
      </p:sp>
      <p:sp>
        <p:nvSpPr>
          <p:cNvPr id="5" name="テキスト ボックス 4"/>
          <p:cNvSpPr txBox="1"/>
          <p:nvPr/>
        </p:nvSpPr>
        <p:spPr>
          <a:xfrm>
            <a:off x="5093891" y="4330087"/>
            <a:ext cx="3892411" cy="707886"/>
          </a:xfrm>
          <a:prstGeom prst="rect">
            <a:avLst/>
          </a:prstGeom>
          <a:solidFill>
            <a:schemeClr val="bg1">
              <a:lumMod val="95000"/>
            </a:schemeClr>
          </a:solidFill>
        </p:spPr>
        <p:txBody>
          <a:bodyPr wrap="none" rtlCol="0">
            <a:spAutoFit/>
          </a:bodyPr>
          <a:lstStyle/>
          <a:p>
            <a:pPr algn="ctr"/>
            <a:r>
              <a:rPr kumimoji="1" lang="ja-JP" altLang="en-US" sz="2000" u="sng" dirty="0" smtClean="0">
                <a:effectLst>
                  <a:outerShdw blurRad="38100" dist="38100" dir="2700000" algn="tl">
                    <a:srgbClr val="000000">
                      <a:alpha val="43137"/>
                    </a:srgbClr>
                  </a:outerShdw>
                </a:effectLst>
              </a:rPr>
              <a:t>せん断ロッキングを回避</a:t>
            </a:r>
            <a:r>
              <a:rPr kumimoji="1" lang="ja-JP" altLang="en-US" sz="2000" dirty="0" smtClean="0"/>
              <a:t>できるが，</a:t>
            </a:r>
            <a:endParaRPr kumimoji="1" lang="en-US" altLang="ja-JP" sz="2000" dirty="0" smtClean="0"/>
          </a:p>
          <a:p>
            <a:pPr algn="ctr"/>
            <a:r>
              <a:rPr lang="ja-JP" altLang="en-US" sz="2000" dirty="0"/>
              <a:t>体積</a:t>
            </a:r>
            <a:r>
              <a:rPr lang="ja-JP" altLang="en-US" sz="2000" dirty="0" smtClean="0"/>
              <a:t>ロッキングを起こす．</a:t>
            </a:r>
            <a:endParaRPr kumimoji="1" lang="ja-JP" altLang="en-US" sz="2000" dirty="0"/>
          </a:p>
        </p:txBody>
      </p:sp>
    </p:spTree>
    <p:extLst>
      <p:ext uri="{BB962C8B-B14F-4D97-AF65-F5344CB8AC3E}">
        <p14:creationId xmlns:p14="http://schemas.microsoft.com/office/powerpoint/2010/main" val="2689907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F-</a:t>
            </a:r>
            <a:r>
              <a:rPr kumimoji="1" lang="en-US" altLang="ja-JP" dirty="0" err="1" smtClean="0"/>
              <a:t>barES</a:t>
            </a:r>
            <a:r>
              <a:rPr kumimoji="1" lang="en-US" altLang="ja-JP" dirty="0" smtClean="0"/>
              <a:t>-FEM</a:t>
            </a:r>
            <a:r>
              <a:rPr kumimoji="1" lang="ja-JP" altLang="en-US" dirty="0" smtClean="0"/>
              <a:t>の定式化</a:t>
            </a:r>
            <a:endParaRPr kumimoji="1" lang="ja-JP" altLang="en-US" dirty="0"/>
          </a:p>
        </p:txBody>
      </p:sp>
      <p:sp>
        <p:nvSpPr>
          <p:cNvPr id="4" name="スライド番号プレースホルダー 3"/>
          <p:cNvSpPr>
            <a:spLocks noGrp="1"/>
          </p:cNvSpPr>
          <p:nvPr>
            <p:ph type="sldNum" sz="quarter" idx="4"/>
          </p:nvPr>
        </p:nvSpPr>
        <p:spPr/>
        <p:txBody>
          <a:bodyPr/>
          <a:lstStyle/>
          <a:p>
            <a:r>
              <a:rPr lang="en-US" altLang="ja-JP" smtClean="0"/>
              <a:t>P. </a:t>
            </a:r>
            <a:fld id="{F8FDF831-B0A3-4B44-A20D-7581D5587101}" type="slidenum">
              <a:rPr lang="ja-JP" altLang="en-US" smtClean="0"/>
              <a:pPr/>
              <a:t>9</a:t>
            </a:fld>
            <a:endParaRPr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pPr marL="0" indent="0">
                  <a:buNone/>
                </a:pPr>
                <a:r>
                  <a:rPr kumimoji="1" lang="ja-JP" altLang="en-US" b="1" i="1" u="sng" dirty="0" smtClean="0">
                    <a:effectLst>
                      <a:outerShdw blurRad="38100" dist="38100" dir="2700000" algn="tl">
                        <a:srgbClr val="000000">
                          <a:alpha val="43137"/>
                        </a:srgbClr>
                      </a:outerShdw>
                    </a:effectLst>
                  </a:rPr>
                  <a:t>コンセプト</a:t>
                </a:r>
                <a:endParaRPr kumimoji="1" lang="en-US" altLang="ja-JP" b="1" i="1" u="sng" dirty="0" smtClean="0">
                  <a:effectLst>
                    <a:outerShdw blurRad="38100" dist="38100" dir="2700000" algn="tl">
                      <a:srgbClr val="000000">
                        <a:alpha val="43137"/>
                      </a:srgbClr>
                    </a:outerShdw>
                  </a:effectLst>
                </a:endParaRPr>
              </a:p>
              <a:p>
                <a:pPr marL="0" indent="0">
                  <a:buNone/>
                </a:pPr>
                <a:endParaRPr lang="en-US" altLang="ja-JP" b="1" i="1" u="sng" dirty="0">
                  <a:effectLst>
                    <a:outerShdw blurRad="38100" dist="38100" dir="2700000" algn="tl">
                      <a:srgbClr val="000000">
                        <a:alpha val="43137"/>
                      </a:srgbClr>
                    </a:outerShdw>
                  </a:effectLst>
                </a:endParaRPr>
              </a:p>
              <a:p>
                <a:pPr marL="0" indent="0">
                  <a:buNone/>
                </a:pPr>
                <a:endParaRPr kumimoji="1" lang="en-US" altLang="ja-JP" b="1" i="1" u="sng" dirty="0" smtClean="0">
                  <a:effectLst>
                    <a:outerShdw blurRad="38100" dist="38100" dir="2700000" algn="tl">
                      <a:srgbClr val="000000">
                        <a:alpha val="43137"/>
                      </a:srgbClr>
                    </a:outerShdw>
                  </a:effectLst>
                </a:endParaRPr>
              </a:p>
              <a:p>
                <a:pPr marL="0" indent="0">
                  <a:buNone/>
                </a:pPr>
                <a:endParaRPr lang="en-US" altLang="ja-JP" b="1" i="1" u="sng" dirty="0">
                  <a:effectLst>
                    <a:outerShdw blurRad="38100" dist="38100" dir="2700000" algn="tl">
                      <a:srgbClr val="000000">
                        <a:alpha val="43137"/>
                      </a:srgbClr>
                    </a:outerShdw>
                  </a:effectLst>
                </a:endParaRPr>
              </a:p>
              <a:p>
                <a:pPr marL="0" indent="0">
                  <a:buNone/>
                </a:pPr>
                <a:endParaRPr kumimoji="1" lang="en-US" altLang="ja-JP" b="1" i="1" u="sng" dirty="0" smtClean="0">
                  <a:effectLst>
                    <a:outerShdw blurRad="38100" dist="38100" dir="2700000" algn="tl">
                      <a:srgbClr val="000000">
                        <a:alpha val="43137"/>
                      </a:srgbClr>
                    </a:outerShdw>
                  </a:effectLst>
                </a:endParaRPr>
              </a:p>
              <a:p>
                <a:pPr marL="0" indent="0">
                  <a:buNone/>
                </a:pPr>
                <a:endParaRPr kumimoji="1" lang="en-US" altLang="ja-JP" b="1" i="1" u="sng" dirty="0" smtClean="0">
                  <a:effectLst>
                    <a:outerShdw blurRad="38100" dist="38100" dir="2700000" algn="tl">
                      <a:srgbClr val="000000">
                        <a:alpha val="43137"/>
                      </a:srgbClr>
                    </a:outerShdw>
                  </a:effectLst>
                </a:endParaRPr>
              </a:p>
              <a:p>
                <a:pPr marL="0" indent="0">
                  <a:buNone/>
                </a:pPr>
                <a:endParaRPr kumimoji="1" lang="en-US" altLang="ja-JP" sz="1050" b="1" i="1" u="sng" dirty="0" smtClean="0">
                  <a:effectLst>
                    <a:outerShdw blurRad="38100" dist="38100" dir="2700000" algn="tl">
                      <a:srgbClr val="000000">
                        <a:alpha val="43137"/>
                      </a:srgbClr>
                    </a:outerShdw>
                  </a:effectLst>
                </a:endParaRPr>
              </a:p>
              <a:p>
                <a:r>
                  <a:rPr lang="ja-JP" altLang="en-US" sz="2800" dirty="0" smtClean="0"/>
                  <a:t>エッジの</a:t>
                </a:r>
                <a:r>
                  <a:rPr lang="ja-JP" altLang="en-US" sz="2800" dirty="0" smtClean="0">
                    <a:solidFill>
                      <a:srgbClr val="FF0000"/>
                    </a:solidFill>
                  </a:rPr>
                  <a:t> </a:t>
                </a:r>
                <a14:m>
                  <m:oMath xmlns:m="http://schemas.openxmlformats.org/officeDocument/2006/math">
                    <m:sSup>
                      <m:sSupPr>
                        <m:ctrlPr>
                          <a:rPr lang="en-US" altLang="ja-JP" sz="2800" i="1">
                            <a:solidFill>
                              <a:srgbClr val="FF0000"/>
                            </a:solidFill>
                            <a:latin typeface="Cambria Math" panose="02040503050406030204" pitchFamily="18" charset="0"/>
                          </a:rPr>
                        </m:ctrlPr>
                      </m:sSupPr>
                      <m:e>
                        <m:r>
                          <a:rPr lang="en-US" altLang="ja-JP" sz="2800" b="1" i="1">
                            <a:solidFill>
                              <a:srgbClr val="FF0000"/>
                            </a:solidFill>
                            <a:latin typeface="Cambria Math" panose="02040503050406030204" pitchFamily="18" charset="0"/>
                          </a:rPr>
                          <m:t>𝑭</m:t>
                        </m:r>
                      </m:e>
                      <m:sup>
                        <m:r>
                          <m:rPr>
                            <m:sty m:val="p"/>
                          </m:rPr>
                          <a:rPr lang="en-US" altLang="ja-JP" sz="2800">
                            <a:solidFill>
                              <a:srgbClr val="FF0000"/>
                            </a:solidFill>
                            <a:latin typeface="Cambria Math" panose="02040503050406030204" pitchFamily="18" charset="0"/>
                          </a:rPr>
                          <m:t>iso</m:t>
                        </m:r>
                      </m:sup>
                    </m:sSup>
                  </m:oMath>
                </a14:m>
                <a:r>
                  <a:rPr lang="ja-JP" altLang="en-US" sz="2800" dirty="0" smtClean="0"/>
                  <a:t>の計算には</a:t>
                </a:r>
                <a:r>
                  <a:rPr lang="en-US" altLang="ja-JP" sz="2800" dirty="0" smtClean="0">
                    <a:solidFill>
                      <a:srgbClr val="FF0000"/>
                    </a:solidFill>
                  </a:rPr>
                  <a:t>ES-FEM</a:t>
                </a:r>
                <a:r>
                  <a:rPr lang="ja-JP" altLang="en-US" sz="2800" dirty="0" smtClean="0"/>
                  <a:t>を用いる．</a:t>
                </a:r>
                <a:endParaRPr lang="en-US" altLang="ja-JP" sz="2800" dirty="0" smtClean="0"/>
              </a:p>
              <a:p>
                <a:r>
                  <a:rPr lang="ja-JP" altLang="en-US" sz="2800" dirty="0"/>
                  <a:t>エッジ</a:t>
                </a:r>
                <a:r>
                  <a:rPr lang="ja-JP" altLang="en-US" sz="2800" dirty="0" smtClean="0"/>
                  <a:t>の </a:t>
                </a:r>
                <a14:m>
                  <m:oMath xmlns:m="http://schemas.openxmlformats.org/officeDocument/2006/math">
                    <m:acc>
                      <m:accPr>
                        <m:chr m:val="̅"/>
                        <m:ctrlPr>
                          <a:rPr lang="en-US" altLang="ja-JP" sz="2800" i="1" dirty="0" smtClean="0">
                            <a:solidFill>
                              <a:srgbClr val="0000CC"/>
                            </a:solidFill>
                            <a:latin typeface="Cambria Math" panose="02040503050406030204" pitchFamily="18" charset="0"/>
                          </a:rPr>
                        </m:ctrlPr>
                      </m:accPr>
                      <m:e>
                        <m:r>
                          <a:rPr lang="en-US" altLang="ja-JP" sz="2800" b="0" i="1" dirty="0" smtClean="0">
                            <a:solidFill>
                              <a:srgbClr val="0000CC"/>
                            </a:solidFill>
                            <a:latin typeface="Cambria Math" panose="02040503050406030204" pitchFamily="18" charset="0"/>
                          </a:rPr>
                          <m:t> </m:t>
                        </m:r>
                        <m:r>
                          <a:rPr lang="en-US" altLang="ja-JP" sz="2800" i="1" dirty="0">
                            <a:solidFill>
                              <a:srgbClr val="0000CC"/>
                            </a:solidFill>
                            <a:latin typeface="Cambria Math" panose="02040503050406030204" pitchFamily="18" charset="0"/>
                          </a:rPr>
                          <m:t>𝐽</m:t>
                        </m:r>
                        <m:r>
                          <a:rPr lang="en-US" altLang="ja-JP" sz="2800" b="0" i="1" dirty="0" smtClean="0">
                            <a:solidFill>
                              <a:srgbClr val="0000CC"/>
                            </a:solidFill>
                            <a:latin typeface="Cambria Math" panose="02040503050406030204" pitchFamily="18" charset="0"/>
                          </a:rPr>
                          <m:t> </m:t>
                        </m:r>
                      </m:e>
                    </m:acc>
                  </m:oMath>
                </a14:m>
                <a:r>
                  <a:rPr lang="ja-JP" altLang="en-US" sz="2800" dirty="0" smtClean="0">
                    <a:solidFill>
                      <a:srgbClr val="0000CC"/>
                    </a:solidFill>
                  </a:rPr>
                  <a:t> </a:t>
                </a:r>
                <a:r>
                  <a:rPr lang="ja-JP" altLang="en-US" sz="2800" dirty="0" smtClean="0"/>
                  <a:t>の計算には</a:t>
                </a:r>
                <a:r>
                  <a:rPr lang="ja-JP" altLang="en-US" sz="2800" dirty="0" smtClean="0">
                    <a:solidFill>
                      <a:srgbClr val="0000CC"/>
                    </a:solidFill>
                  </a:rPr>
                  <a:t>繰り返し平滑化</a:t>
                </a:r>
                <a:r>
                  <a:rPr lang="ja-JP" altLang="en-US" sz="2800" dirty="0" smtClean="0"/>
                  <a:t>（後述）を用いる．</a:t>
                </a:r>
                <a:endParaRPr lang="en-US" altLang="ja-JP" sz="2800" dirty="0" smtClean="0"/>
              </a:p>
              <a:p>
                <a:r>
                  <a:rPr lang="en-US" altLang="ja-JP" sz="2800" dirty="0" smtClean="0">
                    <a:solidFill>
                      <a:srgbClr val="FF00FF"/>
                    </a:solidFill>
                  </a:rPr>
                  <a:t>F-bar</a:t>
                </a:r>
                <a:r>
                  <a:rPr lang="ja-JP" altLang="en-US" sz="2800" dirty="0" smtClean="0">
                    <a:solidFill>
                      <a:srgbClr val="FF00FF"/>
                    </a:solidFill>
                  </a:rPr>
                  <a:t>法</a:t>
                </a:r>
                <a:r>
                  <a:rPr lang="ja-JP" altLang="en-US" sz="2800" dirty="0" smtClean="0"/>
                  <a:t>を用いて</a:t>
                </a:r>
                <a:r>
                  <a:rPr lang="ja-JP" altLang="en-US" sz="2800" dirty="0"/>
                  <a:t>エッジ</a:t>
                </a:r>
                <a:r>
                  <a:rPr lang="ja-JP" altLang="en-US" sz="2800" dirty="0" smtClean="0"/>
                  <a:t>の</a:t>
                </a:r>
                <a14:m>
                  <m:oMath xmlns:m="http://schemas.openxmlformats.org/officeDocument/2006/math">
                    <m:r>
                      <a:rPr lang="en-US" altLang="ja-JP" sz="2800" b="0" i="0" smtClean="0">
                        <a:solidFill>
                          <a:srgbClr val="FF00FF"/>
                        </a:solidFill>
                        <a:latin typeface="Cambria Math" panose="02040503050406030204" pitchFamily="18" charset="0"/>
                      </a:rPr>
                      <m:t> </m:t>
                    </m:r>
                    <m:acc>
                      <m:accPr>
                        <m:chr m:val="̅"/>
                        <m:ctrlPr>
                          <a:rPr lang="en-US" altLang="ja-JP" sz="2800" b="0" i="1" smtClean="0">
                            <a:solidFill>
                              <a:srgbClr val="FF00FF"/>
                            </a:solidFill>
                            <a:latin typeface="Cambria Math" panose="02040503050406030204" pitchFamily="18" charset="0"/>
                          </a:rPr>
                        </m:ctrlPr>
                      </m:accPr>
                      <m:e>
                        <m:r>
                          <a:rPr lang="en-US" altLang="ja-JP" sz="2800" b="1" i="1" smtClean="0">
                            <a:solidFill>
                              <a:srgbClr val="FF00FF"/>
                            </a:solidFill>
                            <a:latin typeface="Cambria Math" panose="02040503050406030204" pitchFamily="18" charset="0"/>
                          </a:rPr>
                          <m:t>𝑭</m:t>
                        </m:r>
                        <m:r>
                          <a:rPr lang="en-US" altLang="ja-JP" sz="2800" b="1" i="1" smtClean="0">
                            <a:solidFill>
                              <a:srgbClr val="FF00FF"/>
                            </a:solidFill>
                            <a:latin typeface="Cambria Math" panose="02040503050406030204" pitchFamily="18" charset="0"/>
                          </a:rPr>
                          <m:t> </m:t>
                        </m:r>
                      </m:e>
                    </m:acc>
                  </m:oMath>
                </a14:m>
                <a:r>
                  <a:rPr lang="ja-JP" altLang="en-US" sz="2800" dirty="0" smtClean="0"/>
                  <a:t> を計算する</a:t>
                </a:r>
                <a:r>
                  <a:rPr lang="en-US" altLang="ja-JP" sz="2800" dirty="0" smtClean="0"/>
                  <a:t>.</a:t>
                </a:r>
                <a:endParaRPr lang="en-US" altLang="ja-JP" sz="28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2"/>
                <a:stretch>
                  <a:fillRect l="-2891" t="-2534" r="-5289"/>
                </a:stretch>
              </a:blipFill>
            </p:spPr>
            <p:txBody>
              <a:bodyPr/>
              <a:lstStyle/>
              <a:p>
                <a:r>
                  <a:rPr lang="ja-JP" altLang="en-US">
                    <a:noFill/>
                  </a:rPr>
                  <a:t> </a:t>
                </a:r>
              </a:p>
            </p:txBody>
          </p:sp>
        </mc:Fallback>
      </mc:AlternateContent>
      <p:sp>
        <p:nvSpPr>
          <p:cNvPr id="6" name="テキスト ボックス 5"/>
          <p:cNvSpPr txBox="1"/>
          <p:nvPr/>
        </p:nvSpPr>
        <p:spPr>
          <a:xfrm>
            <a:off x="2791759" y="689800"/>
            <a:ext cx="3549370" cy="461665"/>
          </a:xfrm>
          <a:prstGeom prst="rect">
            <a:avLst/>
          </a:prstGeom>
          <a:solidFill>
            <a:schemeClr val="accent1"/>
          </a:solidFill>
        </p:spPr>
        <p:txBody>
          <a:bodyPr wrap="none" rtlCol="0">
            <a:spAutoFit/>
          </a:bodyPr>
          <a:lstStyle/>
          <a:p>
            <a:pPr algn="ctr"/>
            <a:r>
              <a:rPr kumimoji="1" lang="en-US" altLang="ja-JP" sz="2400" dirty="0" smtClean="0"/>
              <a:t>F-bar</a:t>
            </a:r>
            <a:r>
              <a:rPr kumimoji="1" lang="ja-JP" altLang="en-US" sz="2400" dirty="0" smtClean="0"/>
              <a:t>法と</a:t>
            </a:r>
            <a:r>
              <a:rPr kumimoji="1" lang="en-US" altLang="ja-JP" sz="2400" dirty="0" smtClean="0"/>
              <a:t>ES-FEM</a:t>
            </a:r>
            <a:r>
              <a:rPr kumimoji="1" lang="ja-JP" altLang="en-US" sz="2400" dirty="0" smtClean="0"/>
              <a:t>の融合</a:t>
            </a:r>
            <a:endParaRPr kumimoji="1" lang="ja-JP" altLang="en-US" sz="2400" dirty="0"/>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579" y="1160748"/>
            <a:ext cx="8165881" cy="3170621"/>
          </a:xfrm>
          <a:prstGeom prst="rect">
            <a:avLst/>
          </a:prstGeom>
        </p:spPr>
      </p:pic>
    </p:spTree>
    <p:extLst>
      <p:ext uri="{BB962C8B-B14F-4D97-AF65-F5344CB8AC3E}">
        <p14:creationId xmlns:p14="http://schemas.microsoft.com/office/powerpoint/2010/main" val="4266911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MS PGothic"/>
        <a:ea typeface="MS PGothic"/>
        <a:cs typeface=""/>
      </a:majorFont>
      <a:minorFont>
        <a:latin typeface="MS PGothic"/>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44240</TotalTime>
  <Words>738</Words>
  <Application>Microsoft Office PowerPoint</Application>
  <PresentationFormat>画面に合わせる (4:3)</PresentationFormat>
  <Paragraphs>203</Paragraphs>
  <Slides>24</Slides>
  <Notes>0</Notes>
  <HiddenSlides>0</HiddenSlides>
  <MMClips>2</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24</vt:i4>
      </vt:variant>
    </vt:vector>
  </HeadingPairs>
  <TitlesOfParts>
    <vt:vector size="31" baseType="lpstr">
      <vt:lpstr>ＭＳ Ｐゴシック</vt:lpstr>
      <vt:lpstr>ＭＳ Ｐゴシック</vt:lpstr>
      <vt:lpstr>Arial</vt:lpstr>
      <vt:lpstr>Calibri</vt:lpstr>
      <vt:lpstr>Cambria Math</vt:lpstr>
      <vt:lpstr>Wingdings</vt:lpstr>
      <vt:lpstr>デザインの設定</vt:lpstr>
      <vt:lpstr>四面体要素に内部節点を追加した 平滑化有限要素法による高精度大変形解析</vt:lpstr>
      <vt:lpstr>研究背景</vt:lpstr>
      <vt:lpstr>ロッキング回避のための従来法</vt:lpstr>
      <vt:lpstr>種々のS-FEM</vt:lpstr>
      <vt:lpstr>研究目的</vt:lpstr>
      <vt:lpstr>PowerPoint プレゼンテーション</vt:lpstr>
      <vt:lpstr>F-bar法のおさらい</vt:lpstr>
      <vt:lpstr>Edge-based S-FEM (ES-FEM)のおさらい</vt:lpstr>
      <vt:lpstr>F-barES-FEMの定式化</vt:lpstr>
      <vt:lpstr>F-barES-FEMの定式化</vt:lpstr>
      <vt:lpstr>PowerPoint プレゼンテーション</vt:lpstr>
      <vt:lpstr>超弾性片持ち梁の曲げ解析</vt:lpstr>
      <vt:lpstr>超弾性片持ち梁の曲げ解析</vt:lpstr>
      <vt:lpstr>超弾性片持ち梁の曲げ解析</vt:lpstr>
      <vt:lpstr>超弾性片持ち梁の曲げ解析</vt:lpstr>
      <vt:lpstr>超弾性片持ち梁の曲げ解析</vt:lpstr>
      <vt:lpstr>超弾性ブロックの部分押込解析</vt:lpstr>
      <vt:lpstr>超弾性ブロックの部分押込解析</vt:lpstr>
      <vt:lpstr>超弾性1/8円柱の押込解析</vt:lpstr>
      <vt:lpstr>超弾性1/8円柱の押込解析</vt:lpstr>
      <vt:lpstr>Ex超弾性1/8円柱の押込解析</vt:lpstr>
      <vt:lpstr>F-barES-FEMの特徴</vt:lpstr>
      <vt:lpstr>PowerPoint プレゼンテーション</vt:lpstr>
      <vt:lpstr>まとめ</vt:lpstr>
    </vt:vector>
  </TitlesOfParts>
  <Company>みずほ情報総研</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Yuki ONISHI</dc:creator>
  <cp:lastModifiedBy>yuki</cp:lastModifiedBy>
  <cp:revision>1883</cp:revision>
  <cp:lastPrinted>2012-03-06T10:21:50Z</cp:lastPrinted>
  <dcterms:created xsi:type="dcterms:W3CDTF">2007-11-22T18:02:40Z</dcterms:created>
  <dcterms:modified xsi:type="dcterms:W3CDTF">2015-06-10T05:41:49Z</dcterms:modified>
</cp:coreProperties>
</file>