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309" r:id="rId8"/>
    <p:sldId id="262" r:id="rId9"/>
    <p:sldId id="263" r:id="rId10"/>
    <p:sldId id="310" r:id="rId11"/>
    <p:sldId id="312" r:id="rId12"/>
    <p:sldId id="265" r:id="rId13"/>
    <p:sldId id="266" r:id="rId14"/>
    <p:sldId id="267" r:id="rId15"/>
    <p:sldId id="313" r:id="rId16"/>
    <p:sldId id="268" r:id="rId17"/>
    <p:sldId id="269" r:id="rId18"/>
    <p:sldId id="314" r:id="rId19"/>
    <p:sldId id="270" r:id="rId20"/>
    <p:sldId id="315" r:id="rId21"/>
    <p:sldId id="271" r:id="rId22"/>
    <p:sldId id="273" r:id="rId23"/>
    <p:sldId id="280" r:id="rId24"/>
    <p:sldId id="276" r:id="rId25"/>
    <p:sldId id="277" r:id="rId26"/>
    <p:sldId id="278" r:id="rId27"/>
    <p:sldId id="316" r:id="rId28"/>
    <p:sldId id="279" r:id="rId29"/>
    <p:sldId id="281" r:id="rId30"/>
    <p:sldId id="319" r:id="rId31"/>
    <p:sldId id="320" r:id="rId32"/>
    <p:sldId id="321" r:id="rId33"/>
    <p:sldId id="322" r:id="rId34"/>
    <p:sldId id="282" r:id="rId35"/>
  </p:sldIdLst>
  <p:sldSz cx="9144000" cy="6858000" type="screen4x3"/>
  <p:notesSz cx="9985375" cy="679926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EEC0"/>
    <a:srgbClr val="D9EDEF"/>
    <a:srgbClr val="C2E49C"/>
    <a:srgbClr val="EAF5F6"/>
    <a:srgbClr val="C6E6A2"/>
    <a:srgbClr val="FFEFAB"/>
    <a:srgbClr val="CEEAB0"/>
    <a:srgbClr val="FFE575"/>
    <a:srgbClr val="FFCC00"/>
    <a:srgbClr val="EED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テーマ スタイル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96" autoAdjust="0"/>
    <p:restoredTop sz="84235" autoAdjust="0"/>
  </p:normalViewPr>
  <p:slideViewPr>
    <p:cSldViewPr>
      <p:cViewPr varScale="1">
        <p:scale>
          <a:sx n="45" d="100"/>
          <a:sy n="45" d="100"/>
        </p:scale>
        <p:origin x="1157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26133" cy="340018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56891" y="1"/>
            <a:ext cx="4326133" cy="340018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2016/6/3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92475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9245" y="3229623"/>
            <a:ext cx="7986888" cy="3060161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58153"/>
            <a:ext cx="4326133" cy="340017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56891" y="6458153"/>
            <a:ext cx="4326133" cy="340017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6613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723EF-3F3E-45AB-85F1-D4F449C01DCD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4564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30357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97465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14912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4371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77927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11971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91821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32564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lang="ja-JP" altLang="en-US" dirty="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887291" y="6446838"/>
              <a:ext cx="1417055" cy="1717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ja-JP" altLang="en-US" sz="1200" dirty="0" smtClean="0">
                  <a:solidFill>
                    <a:schemeClr val="bg1"/>
                  </a:solidFill>
                </a:rPr>
                <a:t>計算工学講演会</a:t>
              </a:r>
              <a:r>
                <a:rPr kumimoji="0" lang="en-US" altLang="ja-JP" sz="1200" dirty="0" smtClean="0">
                  <a:solidFill>
                    <a:schemeClr val="bg1"/>
                  </a:solidFill>
                </a:rPr>
                <a:t>2016</a:t>
              </a:r>
              <a:endParaRPr kumimoji="0" lang="en-GB" altLang="ja-JP" sz="1200" dirty="0">
                <a:solidFill>
                  <a:schemeClr val="bg1"/>
                </a:solidFill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1940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»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503548" y="1750425"/>
            <a:ext cx="7954652" cy="1470025"/>
          </a:xfrm>
        </p:spPr>
        <p:txBody>
          <a:bodyPr>
            <a:noAutofit/>
          </a:bodyPr>
          <a:lstStyle/>
          <a:p>
            <a:r>
              <a:rPr lang="ja-JP" altLang="en-US" dirty="0"/>
              <a:t>微圧縮性材料の動解析に</a:t>
            </a:r>
            <a:r>
              <a:rPr lang="ja-JP" altLang="en-US" dirty="0" smtClean="0"/>
              <a:t>おける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種々</a:t>
            </a:r>
            <a:r>
              <a:rPr lang="ja-JP" altLang="en-US" dirty="0"/>
              <a:t>の四面体平滑化有限</a:t>
            </a:r>
            <a:r>
              <a:rPr lang="ja-JP" altLang="en-US" dirty="0" smtClean="0"/>
              <a:t>要素法の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安定性評価</a:t>
            </a:r>
            <a:endParaRPr kumimoji="1" lang="ja-JP" altLang="en-US" dirty="0"/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sz="2800" b="1" dirty="0" smtClean="0">
                <a:latin typeface="+mj-ea"/>
                <a:cs typeface="メイリオ" panose="020B0604030504040204" pitchFamily="50" charset="-128"/>
              </a:rPr>
              <a:t>東京工業大学</a:t>
            </a:r>
            <a:endParaRPr lang="en-US" altLang="ja-JP" sz="2800" b="1" dirty="0" smtClean="0">
              <a:latin typeface="+mj-ea"/>
              <a:cs typeface="メイリオ" panose="020B0604030504040204" pitchFamily="50" charset="-128"/>
            </a:endParaRPr>
          </a:p>
          <a:p>
            <a:r>
              <a:rPr lang="ja-JP" altLang="en-US" sz="2800" b="1" u="sng" dirty="0" smtClean="0">
                <a:latin typeface="+mj-ea"/>
                <a:cs typeface="メイリオ" panose="020B0604030504040204" pitchFamily="50" charset="-128"/>
              </a:rPr>
              <a:t>飯田 稜也</a:t>
            </a:r>
            <a:r>
              <a:rPr lang="ja-JP" altLang="en-US" sz="2800" b="1" dirty="0" smtClean="0">
                <a:latin typeface="+mj-ea"/>
                <a:cs typeface="メイリオ" panose="020B0604030504040204" pitchFamily="50" charset="-128"/>
              </a:rPr>
              <a:t>　大西有希　天谷賢治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601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chemeClr val="accent6"/>
                </a:solidFill>
              </a:rPr>
              <a:t>S-FEM</a:t>
            </a:r>
            <a:r>
              <a:rPr lang="ja-JP" altLang="en-US" dirty="0" smtClean="0">
                <a:solidFill>
                  <a:schemeClr val="accent6"/>
                </a:solidFill>
              </a:rPr>
              <a:t>の組合せ</a:t>
            </a:r>
            <a:r>
              <a:rPr lang="en-US" altLang="ja-JP" dirty="0" smtClean="0">
                <a:solidFill>
                  <a:schemeClr val="accent6"/>
                </a:solidFill>
              </a:rPr>
              <a:t>(A):Selective 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ES/NS-FEM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715603"/>
            <a:ext cx="8641655" cy="5773737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 smtClean="0">
                <a:solidFill>
                  <a:srgbClr val="FF0000"/>
                </a:solidFill>
                <a:latin typeface="+mn-ea"/>
              </a:rPr>
              <a:t>コーシー応力</a:t>
            </a:r>
            <a:r>
              <a:rPr lang="ja-JP" altLang="en-US" dirty="0" smtClean="0">
                <a:latin typeface="+mn-ea"/>
              </a:rPr>
              <a:t>を加算分解</a:t>
            </a:r>
            <a:endParaRPr lang="en-US" altLang="ja-JP" dirty="0" smtClean="0">
              <a:latin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>
                <a:latin typeface="+mn-ea"/>
                <a:ea typeface="+mn-ea"/>
              </a:rPr>
              <a:t>P. </a:t>
            </a:r>
            <a:fld id="{F8FDF831-B0A3-4B44-A20D-7581D5587101}" type="slidenum">
              <a:rPr lang="ja-JP" altLang="en-US" smtClean="0">
                <a:latin typeface="+mn-ea"/>
                <a:ea typeface="+mn-ea"/>
              </a:rPr>
              <a:pPr/>
              <a:t>10</a:t>
            </a:fld>
            <a:endParaRPr lang="ja-JP" altLang="en-US" dirty="0">
              <a:latin typeface="+mn-ea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2260816" y="1411576"/>
                <a:ext cx="4608511" cy="7073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4400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dev</m:t>
                          </m:r>
                          <m:r>
                            <a:rPr lang="en-US" altLang="ja-JP" sz="4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hyd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816" y="1411576"/>
                <a:ext cx="4608511" cy="70731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244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直線コネクタ 58"/>
          <p:cNvCxnSpPr/>
          <p:nvPr/>
        </p:nvCxnSpPr>
        <p:spPr>
          <a:xfrm flipH="1" flipV="1">
            <a:off x="5688124" y="1758820"/>
            <a:ext cx="1044116" cy="1025476"/>
          </a:xfrm>
          <a:prstGeom prst="line">
            <a:avLst/>
          </a:prstGeom>
          <a:ln w="190500" cap="sq">
            <a:solidFill>
              <a:srgbClr val="FFEFAB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角丸四角形 63"/>
          <p:cNvSpPr/>
          <p:nvPr/>
        </p:nvSpPr>
        <p:spPr>
          <a:xfrm>
            <a:off x="4535996" y="2348881"/>
            <a:ext cx="4170582" cy="2909463"/>
          </a:xfrm>
          <a:prstGeom prst="roundRect">
            <a:avLst>
              <a:gd name="adj" fmla="val 3798"/>
            </a:avLst>
          </a:prstGeom>
          <a:solidFill>
            <a:srgbClr val="FFE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角丸四角形 242"/>
          <p:cNvSpPr/>
          <p:nvPr/>
        </p:nvSpPr>
        <p:spPr>
          <a:xfrm>
            <a:off x="5904148" y="2788794"/>
            <a:ext cx="1538191" cy="1396290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/>
          <p:cNvCxnSpPr/>
          <p:nvPr/>
        </p:nvCxnSpPr>
        <p:spPr>
          <a:xfrm flipH="1">
            <a:off x="1871700" y="2052382"/>
            <a:ext cx="2160240" cy="725525"/>
          </a:xfrm>
          <a:prstGeom prst="line">
            <a:avLst/>
          </a:prstGeom>
          <a:ln w="190500" cap="sq">
            <a:solidFill>
              <a:srgbClr val="D9EDEF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5400092" y="1448780"/>
            <a:ext cx="1224136" cy="694966"/>
          </a:xfrm>
          <a:prstGeom prst="rect">
            <a:avLst/>
          </a:prstGeom>
          <a:solidFill>
            <a:srgbClr val="FFE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563888" y="1448780"/>
            <a:ext cx="1188132" cy="694966"/>
          </a:xfrm>
          <a:prstGeom prst="rect">
            <a:avLst/>
          </a:prstGeom>
          <a:solidFill>
            <a:srgbClr val="D9E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21" name="角丸四角形 20"/>
          <p:cNvSpPr/>
          <p:nvPr/>
        </p:nvSpPr>
        <p:spPr>
          <a:xfrm>
            <a:off x="395536" y="2312875"/>
            <a:ext cx="3669038" cy="2934325"/>
          </a:xfrm>
          <a:prstGeom prst="roundRect">
            <a:avLst>
              <a:gd name="adj" fmla="val 2910"/>
            </a:avLst>
          </a:prstGeom>
          <a:solidFill>
            <a:srgbClr val="D9EDEF"/>
          </a:solidFill>
          <a:ln>
            <a:solidFill>
              <a:srgbClr val="D9ED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1269613" y="2780928"/>
            <a:ext cx="1538191" cy="1396290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2" name="テキスト ボックス 201"/>
          <p:cNvSpPr txBox="1"/>
          <p:nvPr/>
        </p:nvSpPr>
        <p:spPr>
          <a:xfrm>
            <a:off x="401418" y="2240868"/>
            <a:ext cx="3126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+mn-ea"/>
                <a:ea typeface="+mn-ea"/>
                <a:cs typeface="メイリオ" panose="020B0604030504040204" pitchFamily="50" charset="-128"/>
              </a:rPr>
              <a:t> </a:t>
            </a:r>
            <a:r>
              <a:rPr lang="ja-JP" altLang="en-US" sz="2800" b="1" u="sng" dirty="0" smtClean="0">
                <a:latin typeface="+mn-ea"/>
                <a:ea typeface="+mn-ea"/>
                <a:cs typeface="メイリオ" panose="020B0604030504040204" pitchFamily="50" charset="-128"/>
              </a:rPr>
              <a:t>偏差応力</a:t>
            </a:r>
            <a:r>
              <a:rPr lang="ja-JP" altLang="en-US" sz="2000" u="sng" dirty="0" smtClean="0">
                <a:latin typeface="+mn-ea"/>
                <a:ea typeface="+mn-ea"/>
                <a:cs typeface="メイリオ" panose="020B0604030504040204" pitchFamily="50" charset="-128"/>
              </a:rPr>
              <a:t>成分</a:t>
            </a:r>
            <a:endParaRPr lang="en-US" altLang="ja-JP" sz="2000" u="sng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203" name="テキスト ボックス 202"/>
          <p:cNvSpPr txBox="1"/>
          <p:nvPr/>
        </p:nvSpPr>
        <p:spPr>
          <a:xfrm>
            <a:off x="4499992" y="2276872"/>
            <a:ext cx="3126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n-ea"/>
                <a:ea typeface="+mn-ea"/>
                <a:cs typeface="メイリオ" panose="020B0604030504040204" pitchFamily="50" charset="-128"/>
              </a:rPr>
              <a:t> </a:t>
            </a:r>
            <a:r>
              <a:rPr lang="ja-JP" altLang="en-US" sz="2800" b="1" dirty="0" smtClean="0">
                <a:latin typeface="+mn-ea"/>
                <a:ea typeface="+mn-ea"/>
                <a:cs typeface="メイリオ" panose="020B0604030504040204" pitchFamily="50" charset="-128"/>
              </a:rPr>
              <a:t> </a:t>
            </a:r>
            <a:r>
              <a:rPr lang="ja-JP" altLang="en-US" sz="2800" b="1" u="sng" dirty="0" smtClean="0">
                <a:latin typeface="+mn-ea"/>
                <a:ea typeface="+mn-ea"/>
                <a:cs typeface="メイリオ" panose="020B0604030504040204" pitchFamily="50" charset="-128"/>
              </a:rPr>
              <a:t>静水圧</a:t>
            </a:r>
            <a:r>
              <a:rPr lang="ja-JP" altLang="en-US" sz="2000" u="sng" dirty="0" smtClean="0">
                <a:latin typeface="+mn-ea"/>
                <a:ea typeface="+mn-ea"/>
                <a:cs typeface="メイリオ" panose="020B0604030504040204" pitchFamily="50" charset="-128"/>
              </a:rPr>
              <a:t>成分</a:t>
            </a:r>
            <a:endParaRPr lang="en-US" altLang="ja-JP" sz="2000" u="sng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grpSp>
        <p:nvGrpSpPr>
          <p:cNvPr id="97" name="グループ化 96"/>
          <p:cNvGrpSpPr/>
          <p:nvPr/>
        </p:nvGrpSpPr>
        <p:grpSpPr>
          <a:xfrm>
            <a:off x="6012776" y="2924944"/>
            <a:ext cx="1367536" cy="1147400"/>
            <a:chOff x="5136741" y="3494762"/>
            <a:chExt cx="2499155" cy="2096858"/>
          </a:xfrm>
        </p:grpSpPr>
        <p:sp>
          <p:nvSpPr>
            <p:cNvPr id="98" name="二等辺三角形 97"/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9" name="二等辺三角形 98"/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0" name="二等辺三角形 99"/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1" name="二等辺三角形 100"/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2" name="二等辺三角形 101"/>
            <p:cNvSpPr/>
            <p:nvPr/>
          </p:nvSpPr>
          <p:spPr>
            <a:xfrm rot="13520069" flipH="1">
              <a:off x="6186687" y="4677440"/>
              <a:ext cx="475703" cy="354522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4" name="二等辺三角形 163"/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5" name="二等辺三角形 164"/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6" name="二等辺三角形 165"/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7" name="二等辺三角形 166"/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8" name="二等辺三角形 167"/>
            <p:cNvSpPr/>
            <p:nvPr/>
          </p:nvSpPr>
          <p:spPr>
            <a:xfrm rot="17652943" flipH="1">
              <a:off x="6049430" y="4050335"/>
              <a:ext cx="597081" cy="316226"/>
            </a:xfrm>
            <a:prstGeom prst="triangle">
              <a:avLst>
                <a:gd name="adj" fmla="val 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9" name="二等辺三角形 168"/>
            <p:cNvSpPr/>
            <p:nvPr/>
          </p:nvSpPr>
          <p:spPr>
            <a:xfrm rot="13532799">
              <a:off x="5771670" y="4319401"/>
              <a:ext cx="535076" cy="447581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0" name="二等辺三角形 169"/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71" name="グループ化 170"/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184" name="グループ化 183"/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213" name="グループ化 212"/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218" name="二等辺三角形 217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19" name="二等辺三角形 218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20" name="二等辺三角形 219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214" name="グループ化 213"/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215" name="二等辺三角形 214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16" name="二等辺三角形 215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17" name="二等辺三角形 216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206" name="円/楕円 205"/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7" name="円/楕円 206"/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8" name="円/楕円 207"/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9" name="円/楕円 208"/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10" name="円/楕円 209"/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11" name="円/楕円 210"/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12" name="円/楕円 211"/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72" name="直線コネクタ 171"/>
            <p:cNvCxnSpPr>
              <a:stCxn id="170" idx="0"/>
              <a:endCxn id="170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線コネクタ 172"/>
            <p:cNvCxnSpPr>
              <a:stCxn id="170" idx="0"/>
              <a:endCxn id="168" idx="2"/>
            </p:cNvCxnSpPr>
            <p:nvPr/>
          </p:nvCxnSpPr>
          <p:spPr>
            <a:xfrm>
              <a:off x="6330498" y="3877830"/>
              <a:ext cx="284126" cy="123201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線コネクタ 173"/>
            <p:cNvCxnSpPr>
              <a:stCxn id="167" idx="3"/>
              <a:endCxn id="166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線コネクタ 174"/>
            <p:cNvCxnSpPr>
              <a:stCxn id="166" idx="0"/>
              <a:endCxn id="166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線コネクタ 175"/>
            <p:cNvCxnSpPr>
              <a:stCxn id="165" idx="4"/>
              <a:endCxn id="164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線コネクタ 176"/>
            <p:cNvCxnSpPr>
              <a:stCxn id="164" idx="0"/>
              <a:endCxn id="164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線コネクタ 177"/>
            <p:cNvCxnSpPr>
              <a:stCxn id="102" idx="3"/>
              <a:endCxn id="101" idx="0"/>
            </p:cNvCxnSpPr>
            <p:nvPr/>
          </p:nvCxnSpPr>
          <p:spPr>
            <a:xfrm flipH="1">
              <a:off x="6466694" y="4899258"/>
              <a:ext cx="251118" cy="2499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線コネクタ 178"/>
            <p:cNvCxnSpPr>
              <a:stCxn id="101" idx="0"/>
              <a:endCxn id="101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線コネクタ 179"/>
            <p:cNvCxnSpPr>
              <a:stCxn id="98" idx="4"/>
              <a:endCxn id="98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線コネクタ 180"/>
            <p:cNvCxnSpPr>
              <a:stCxn id="99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線コネクタ 181"/>
            <p:cNvCxnSpPr>
              <a:stCxn id="100" idx="4"/>
              <a:endCxn id="169" idx="0"/>
            </p:cNvCxnSpPr>
            <p:nvPr/>
          </p:nvCxnSpPr>
          <p:spPr>
            <a:xfrm flipV="1">
              <a:off x="5665173" y="4508944"/>
              <a:ext cx="26924" cy="30304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線コネクタ 182"/>
            <p:cNvCxnSpPr>
              <a:stCxn id="100" idx="0"/>
              <a:endCxn id="169" idx="3"/>
            </p:cNvCxnSpPr>
            <p:nvPr/>
          </p:nvCxnSpPr>
          <p:spPr>
            <a:xfrm flipV="1">
              <a:off x="5696814" y="4195490"/>
              <a:ext cx="314776" cy="30781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グループ化 220"/>
          <p:cNvGrpSpPr/>
          <p:nvPr/>
        </p:nvGrpSpPr>
        <p:grpSpPr>
          <a:xfrm>
            <a:off x="1331640" y="2917078"/>
            <a:ext cx="1328216" cy="1145336"/>
            <a:chOff x="4860075" y="1560327"/>
            <a:chExt cx="3329507" cy="2793546"/>
          </a:xfrm>
        </p:grpSpPr>
        <p:sp>
          <p:nvSpPr>
            <p:cNvPr id="222" name="二等辺三角形 221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3" name="二等辺三角形 222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224" name="グループ化 223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236" name="二等辺三角形 235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7" name="二等辺三角形 236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8" name="二等辺三角形 237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225" name="グループ化 224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233" name="二等辺三角形 232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4" name="二等辺三角形 233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5" name="二等辺三角形 234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226" name="円/楕円 225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7" name="円/楕円 226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8" name="円/楕円 227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9" name="円/楕円 228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30" name="円/楕円 229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31" name="円/楕円 230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32" name="円/楕円 231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239" name="テキスト ボックス 238"/>
          <p:cNvSpPr txBox="1"/>
          <p:nvPr/>
        </p:nvSpPr>
        <p:spPr>
          <a:xfrm>
            <a:off x="575556" y="4156048"/>
            <a:ext cx="287033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ES-FEM</a:t>
            </a:r>
            <a:r>
              <a:rPr lang="ja-JP" altLang="en-US" dirty="0" smtClean="0"/>
              <a:t>が担当</a:t>
            </a:r>
            <a:endParaRPr lang="en-US" altLang="ja-JP" dirty="0" smtClean="0"/>
          </a:p>
          <a:p>
            <a:pPr algn="ctr"/>
            <a:endParaRPr lang="en-US" altLang="ja-JP" sz="1100" dirty="0" smtClean="0"/>
          </a:p>
          <a:p>
            <a:pPr algn="ctr"/>
            <a:r>
              <a:rPr lang="ja-JP" altLang="en-US" sz="2000" dirty="0" smtClean="0">
                <a:solidFill>
                  <a:srgbClr val="FF0000"/>
                </a:solidFill>
              </a:rPr>
              <a:t>せん断ロッキング回避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40" name="テキスト ボックス 239"/>
          <p:cNvSpPr txBox="1"/>
          <p:nvPr/>
        </p:nvSpPr>
        <p:spPr>
          <a:xfrm>
            <a:off x="5403317" y="4185084"/>
            <a:ext cx="2625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N</a:t>
            </a:r>
            <a:r>
              <a:rPr kumimoji="1" lang="en-US" altLang="ja-JP" sz="2000" dirty="0" smtClean="0"/>
              <a:t>S-FEM</a:t>
            </a:r>
            <a:r>
              <a:rPr kumimoji="1" lang="ja-JP" altLang="en-US" sz="2000" dirty="0" smtClean="0"/>
              <a:t>が担当</a:t>
            </a:r>
            <a:endParaRPr lang="en-US" altLang="ja-JP" sz="2000" i="1" dirty="0" smtClean="0"/>
          </a:p>
          <a:p>
            <a:pPr algn="ctr"/>
            <a:r>
              <a:rPr kumimoji="1" lang="ja-JP" altLang="en-US" sz="2000" dirty="0" smtClean="0">
                <a:solidFill>
                  <a:srgbClr val="FF0000"/>
                </a:solidFill>
              </a:rPr>
              <a:t>圧力振動を緩和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2000" dirty="0" smtClean="0">
                <a:solidFill>
                  <a:srgbClr val="FF0000"/>
                </a:solidFill>
              </a:rPr>
              <a:t>体積ロッキング回避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81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chemeClr val="accent6"/>
                </a:solidFill>
              </a:rPr>
              <a:t>S-FEM</a:t>
            </a:r>
            <a:r>
              <a:rPr lang="ja-JP" altLang="en-US" dirty="0" smtClean="0">
                <a:solidFill>
                  <a:schemeClr val="accent6"/>
                </a:solidFill>
              </a:rPr>
              <a:t>の組合せ</a:t>
            </a:r>
            <a:r>
              <a:rPr lang="en-US" altLang="ja-JP" dirty="0" smtClean="0">
                <a:solidFill>
                  <a:schemeClr val="accent6"/>
                </a:solidFill>
              </a:rPr>
              <a:t>(A):Selective 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ES/NS-FEM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テキスト ボックス 82"/>
              <p:cNvSpPr txBox="1"/>
              <p:nvPr/>
            </p:nvSpPr>
            <p:spPr>
              <a:xfrm>
                <a:off x="2260816" y="1411576"/>
                <a:ext cx="4608511" cy="7073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4400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dev</m:t>
                          </m:r>
                          <m:r>
                            <a:rPr lang="en-US" altLang="ja-JP" sz="4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hyd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83" name="テキスト ボックス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816" y="1411576"/>
                <a:ext cx="4608511" cy="70731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フレーム (半分) 83"/>
          <p:cNvSpPr/>
          <p:nvPr/>
        </p:nvSpPr>
        <p:spPr>
          <a:xfrm rot="13313717">
            <a:off x="535881" y="4558571"/>
            <a:ext cx="187362" cy="384229"/>
          </a:xfrm>
          <a:prstGeom prst="halfFrame">
            <a:avLst>
              <a:gd name="adj1" fmla="val 22076"/>
              <a:gd name="adj2" fmla="val 2587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5" name="フレーム (半分) 84"/>
          <p:cNvSpPr/>
          <p:nvPr/>
        </p:nvSpPr>
        <p:spPr>
          <a:xfrm rot="13313717">
            <a:off x="5288409" y="4435480"/>
            <a:ext cx="187362" cy="384229"/>
          </a:xfrm>
          <a:prstGeom prst="halfFrame">
            <a:avLst>
              <a:gd name="adj1" fmla="val 22076"/>
              <a:gd name="adj2" fmla="val 2587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6" name="フレーム (半分) 85"/>
          <p:cNvSpPr/>
          <p:nvPr/>
        </p:nvSpPr>
        <p:spPr>
          <a:xfrm rot="13313717">
            <a:off x="5280050" y="4757758"/>
            <a:ext cx="187362" cy="384229"/>
          </a:xfrm>
          <a:prstGeom prst="halfFrame">
            <a:avLst>
              <a:gd name="adj1" fmla="val 22076"/>
              <a:gd name="adj2" fmla="val 2587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770149"/>
            <a:ext cx="8418355" cy="678631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 smtClean="0"/>
              <a:t>以下のように</a:t>
            </a:r>
            <a:r>
              <a:rPr lang="ja-JP" altLang="en-US" dirty="0" smtClean="0">
                <a:solidFill>
                  <a:srgbClr val="FF0000"/>
                </a:solidFill>
              </a:rPr>
              <a:t>応力</a:t>
            </a:r>
            <a:r>
              <a:rPr lang="ja-JP" altLang="en-US" dirty="0" smtClean="0"/>
              <a:t>の各成分</a:t>
            </a:r>
            <a:r>
              <a:rPr kumimoji="1" lang="ja-JP" altLang="en-US" dirty="0" smtClean="0"/>
              <a:t>を計算する．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249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角丸四角形 24"/>
          <p:cNvSpPr/>
          <p:nvPr/>
        </p:nvSpPr>
        <p:spPr>
          <a:xfrm>
            <a:off x="6419542" y="784808"/>
            <a:ext cx="2216455" cy="2140136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lang="en-US" altLang="ja-JP" dirty="0" smtClean="0">
                <a:solidFill>
                  <a:schemeClr val="accent6"/>
                </a:solidFill>
              </a:rPr>
              <a:t>S-FEM</a:t>
            </a:r>
            <a:r>
              <a:rPr lang="ja-JP" altLang="en-US" dirty="0" smtClean="0">
                <a:solidFill>
                  <a:schemeClr val="accent6"/>
                </a:solidFill>
              </a:rPr>
              <a:t>の組合せ</a:t>
            </a:r>
            <a:r>
              <a:rPr lang="en-US" altLang="ja-JP" dirty="0" smtClean="0">
                <a:solidFill>
                  <a:schemeClr val="accent6"/>
                </a:solidFill>
              </a:rPr>
              <a:t>(B):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F-</a:t>
            </a:r>
            <a:r>
              <a:rPr kumimoji="1" lang="en-US" altLang="ja-JP" dirty="0" err="1" smtClean="0">
                <a:solidFill>
                  <a:schemeClr val="accent6"/>
                </a:solidFill>
              </a:rPr>
              <a:t>barES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-FEM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715603"/>
            <a:ext cx="8641655" cy="577373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>
                <a:latin typeface="+mn-ea"/>
              </a:rPr>
              <a:t>エッジ回り</a:t>
            </a:r>
            <a:r>
              <a:rPr lang="ja-JP" altLang="en-US" dirty="0" smtClean="0">
                <a:latin typeface="+mn-ea"/>
              </a:rPr>
              <a:t>の</a:t>
            </a:r>
            <a:r>
              <a:rPr lang="ja-JP" altLang="en-US" dirty="0" smtClean="0">
                <a:solidFill>
                  <a:srgbClr val="FF0000"/>
                </a:solidFill>
                <a:latin typeface="+mn-ea"/>
              </a:rPr>
              <a:t>変形勾配</a:t>
            </a:r>
            <a:r>
              <a:rPr lang="ja-JP" altLang="en-US" dirty="0" smtClean="0">
                <a:latin typeface="+mn-ea"/>
              </a:rPr>
              <a:t>を乗算分解</a:t>
            </a:r>
            <a:endParaRPr lang="en-US" altLang="ja-JP" dirty="0" smtClean="0">
              <a:latin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>
                <a:latin typeface="+mn-ea"/>
                <a:ea typeface="+mn-ea"/>
              </a:rPr>
              <a:t>P. </a:t>
            </a:r>
            <a:fld id="{F8FDF831-B0A3-4B44-A20D-7581D5587101}" type="slidenum">
              <a:rPr lang="ja-JP" altLang="en-US" smtClean="0">
                <a:latin typeface="+mn-ea"/>
                <a:ea typeface="+mn-ea"/>
              </a:rPr>
              <a:pPr/>
              <a:t>12</a:t>
            </a:fld>
            <a:endParaRPr lang="ja-JP" altLang="en-US" dirty="0">
              <a:latin typeface="+mn-ea"/>
              <a:ea typeface="+mn-ea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6565930" y="860243"/>
            <a:ext cx="1988801" cy="1668657"/>
            <a:chOff x="4860075" y="1560327"/>
            <a:chExt cx="3329507" cy="2793546"/>
          </a:xfrm>
        </p:grpSpPr>
        <p:sp>
          <p:nvSpPr>
            <p:cNvPr id="7" name="二等辺三角形 6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8" name="二等辺三角形 7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grpSp>
          <p:nvGrpSpPr>
            <p:cNvPr id="9" name="グループ化 8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21" name="二等辺三角形 20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" name="二等辺三角形 21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" name="二等辺三角形 22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8" name="二等辺三角形 17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" name="二等辺三角形 18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" name="二等辺三角形 19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1" name="円/楕円 10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6948677" y="2542283"/>
            <a:ext cx="129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+mn-ea"/>
                <a:ea typeface="+mn-ea"/>
                <a:cs typeface="メイリオ" panose="020B0604030504040204" pitchFamily="50" charset="-128"/>
              </a:rPr>
              <a:t> ES-FEM</a:t>
            </a:r>
            <a:endParaRPr lang="en-US" altLang="ja-JP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2375756" y="1342821"/>
            <a:ext cx="3937688" cy="826039"/>
          </a:xfrm>
          <a:prstGeom prst="roundRect">
            <a:avLst>
              <a:gd name="adj" fmla="val 90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iso</m:t>
                          </m:r>
                        </m:sup>
                      </m:sSup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vol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327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直線コネクタ 58"/>
          <p:cNvCxnSpPr/>
          <p:nvPr/>
        </p:nvCxnSpPr>
        <p:spPr>
          <a:xfrm flipH="1" flipV="1">
            <a:off x="5688124" y="1758820"/>
            <a:ext cx="1044116" cy="1025476"/>
          </a:xfrm>
          <a:prstGeom prst="line">
            <a:avLst/>
          </a:prstGeom>
          <a:ln w="190500" cap="sq">
            <a:solidFill>
              <a:srgbClr val="FFEFAB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H="1">
            <a:off x="1871700" y="2052382"/>
            <a:ext cx="2160240" cy="725525"/>
          </a:xfrm>
          <a:prstGeom prst="line">
            <a:avLst/>
          </a:prstGeom>
          <a:ln w="190500" cap="sq">
            <a:solidFill>
              <a:srgbClr val="D9EDEF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5148064" y="1448780"/>
            <a:ext cx="1044116" cy="694966"/>
          </a:xfrm>
          <a:prstGeom prst="rect">
            <a:avLst/>
          </a:prstGeom>
          <a:solidFill>
            <a:srgbClr val="FFE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35896" y="1448780"/>
            <a:ext cx="1044116" cy="694966"/>
          </a:xfrm>
          <a:prstGeom prst="rect">
            <a:avLst/>
          </a:prstGeom>
          <a:solidFill>
            <a:srgbClr val="D9E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770149"/>
                <a:ext cx="8418355" cy="67863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ja-JP" altLang="en-US" dirty="0" smtClean="0"/>
                  <a:t>以下のように</a:t>
                </a:r>
                <a:r>
                  <a:rPr lang="ja-JP" altLang="en-US" dirty="0"/>
                  <a:t>エッジ</a:t>
                </a:r>
                <a:r>
                  <a:rPr lang="ja-JP" altLang="en-US" dirty="0" smtClean="0"/>
                  <a:t>の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kumimoji="1" lang="ja-JP" altLang="en-US" dirty="0" smtClean="0"/>
                  <a:t>を計算する．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770149"/>
                <a:ext cx="8418355" cy="678631"/>
              </a:xfrm>
              <a:blipFill rotWithShape="0">
                <a:blip r:embed="rId2"/>
                <a:stretch>
                  <a:fillRect l="-2896" t="-20536" b="-53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21" name="角丸四角形 20"/>
          <p:cNvSpPr/>
          <p:nvPr/>
        </p:nvSpPr>
        <p:spPr>
          <a:xfrm>
            <a:off x="77461" y="2348881"/>
            <a:ext cx="3774459" cy="3888431"/>
          </a:xfrm>
          <a:prstGeom prst="roundRect">
            <a:avLst>
              <a:gd name="adj" fmla="val 2910"/>
            </a:avLst>
          </a:prstGeom>
          <a:solidFill>
            <a:srgbClr val="D9EDEF"/>
          </a:solidFill>
          <a:ln>
            <a:solidFill>
              <a:srgbClr val="D9ED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1079612" y="2932810"/>
            <a:ext cx="1538191" cy="1396290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角丸四角形 63"/>
          <p:cNvSpPr/>
          <p:nvPr/>
        </p:nvSpPr>
        <p:spPr>
          <a:xfrm>
            <a:off x="3964717" y="2348882"/>
            <a:ext cx="5071779" cy="3924434"/>
          </a:xfrm>
          <a:prstGeom prst="roundRect">
            <a:avLst>
              <a:gd name="adj" fmla="val 3798"/>
            </a:avLst>
          </a:prstGeom>
          <a:solidFill>
            <a:srgbClr val="FFE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角丸四角形 83"/>
          <p:cNvSpPr/>
          <p:nvPr/>
        </p:nvSpPr>
        <p:spPr>
          <a:xfrm>
            <a:off x="4526350" y="2914169"/>
            <a:ext cx="4258118" cy="1371061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3" name="グループ化 102"/>
          <p:cNvGrpSpPr/>
          <p:nvPr/>
        </p:nvGrpSpPr>
        <p:grpSpPr>
          <a:xfrm>
            <a:off x="7129061" y="2986177"/>
            <a:ext cx="1331371" cy="1117056"/>
            <a:chOff x="5136741" y="3494762"/>
            <a:chExt cx="2499155" cy="2096858"/>
          </a:xfrm>
        </p:grpSpPr>
        <p:sp>
          <p:nvSpPr>
            <p:cNvPr id="104" name="二等辺三角形 103"/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rgbClr val="C6E6A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5" name="二等辺三角形 104"/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rgbClr val="C6E6A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6" name="二等辺三角形 105"/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rgbClr val="C6E6A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7" name="二等辺三角形 106"/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rgbClr val="C6E6A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8" name="二等辺三角形 107"/>
            <p:cNvSpPr/>
            <p:nvPr/>
          </p:nvSpPr>
          <p:spPr>
            <a:xfrm rot="13520069" flipH="1">
              <a:off x="6186687" y="4677440"/>
              <a:ext cx="475703" cy="354522"/>
            </a:xfrm>
            <a:prstGeom prst="triangle">
              <a:avLst>
                <a:gd name="adj" fmla="val 100000"/>
              </a:avLst>
            </a:prstGeom>
            <a:solidFill>
              <a:srgbClr val="C6E6A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9" name="二等辺三角形 108"/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rgbClr val="C6E6A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0" name="二等辺三角形 109"/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rgbClr val="C6E6A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1" name="二等辺三角形 110"/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rgbClr val="C6E6A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2" name="二等辺三角形 111"/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rgbClr val="C6E6A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3" name="二等辺三角形 112"/>
            <p:cNvSpPr/>
            <p:nvPr/>
          </p:nvSpPr>
          <p:spPr>
            <a:xfrm rot="17652943" flipH="1">
              <a:off x="6034746" y="4050336"/>
              <a:ext cx="597081" cy="316227"/>
            </a:xfrm>
            <a:prstGeom prst="triangle">
              <a:avLst>
                <a:gd name="adj" fmla="val 0"/>
              </a:avLst>
            </a:prstGeom>
            <a:solidFill>
              <a:srgbClr val="C6E6A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4" name="二等辺三角形 113"/>
            <p:cNvSpPr/>
            <p:nvPr/>
          </p:nvSpPr>
          <p:spPr>
            <a:xfrm rot="13532799">
              <a:off x="5756988" y="4319402"/>
              <a:ext cx="535076" cy="447581"/>
            </a:xfrm>
            <a:prstGeom prst="triangle">
              <a:avLst>
                <a:gd name="adj" fmla="val 100000"/>
              </a:avLst>
            </a:prstGeom>
            <a:solidFill>
              <a:srgbClr val="C6E6A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5" name="二等辺三角形 114"/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rgbClr val="C6E6A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16" name="グループ化 115"/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129" name="グループ化 128"/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137" name="グループ化 136"/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42" name="二等辺三角形 141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3" name="二等辺三角形 142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4" name="二等辺三角形 143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38" name="グループ化 137"/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39" name="二等辺三角形 138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0" name="二等辺三角形 139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1" name="二等辺三角形 140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130" name="円/楕円 129"/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1" name="円/楕円 130"/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2" name="円/楕円 131"/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3" name="円/楕円 132"/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4" name="円/楕円 133"/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5" name="円/楕円 134"/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6" name="円/楕円 135"/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17" name="直線コネクタ 116"/>
            <p:cNvCxnSpPr>
              <a:stCxn id="115" idx="0"/>
              <a:endCxn id="115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/>
            <p:cNvCxnSpPr>
              <a:stCxn id="115" idx="0"/>
              <a:endCxn id="113" idx="2"/>
            </p:cNvCxnSpPr>
            <p:nvPr/>
          </p:nvCxnSpPr>
          <p:spPr>
            <a:xfrm>
              <a:off x="6330499" y="3877831"/>
              <a:ext cx="269441" cy="12320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/>
            <p:cNvCxnSpPr>
              <a:stCxn id="112" idx="3"/>
              <a:endCxn id="111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コネクタ 119"/>
            <p:cNvCxnSpPr>
              <a:stCxn id="111" idx="0"/>
              <a:endCxn id="111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/>
            <p:cNvCxnSpPr>
              <a:stCxn id="110" idx="4"/>
              <a:endCxn id="109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/>
            <p:cNvCxnSpPr>
              <a:stCxn id="109" idx="0"/>
              <a:endCxn id="109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/>
            <p:cNvCxnSpPr>
              <a:stCxn id="108" idx="3"/>
              <a:endCxn id="107" idx="0"/>
            </p:cNvCxnSpPr>
            <p:nvPr/>
          </p:nvCxnSpPr>
          <p:spPr>
            <a:xfrm flipH="1">
              <a:off x="6466694" y="4899258"/>
              <a:ext cx="251118" cy="2499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コネクタ 123"/>
            <p:cNvCxnSpPr>
              <a:stCxn id="107" idx="0"/>
              <a:endCxn id="107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/>
            <p:cNvCxnSpPr>
              <a:stCxn id="104" idx="4"/>
              <a:endCxn id="104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/>
            <p:cNvCxnSpPr>
              <a:stCxn id="105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コネクタ 126"/>
            <p:cNvCxnSpPr>
              <a:stCxn id="106" idx="4"/>
              <a:endCxn id="114" idx="0"/>
            </p:cNvCxnSpPr>
            <p:nvPr/>
          </p:nvCxnSpPr>
          <p:spPr>
            <a:xfrm flipV="1">
              <a:off x="5665173" y="4508945"/>
              <a:ext cx="12241" cy="30304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コネクタ 127"/>
            <p:cNvCxnSpPr>
              <a:stCxn id="106" idx="0"/>
              <a:endCxn id="114" idx="3"/>
            </p:cNvCxnSpPr>
            <p:nvPr/>
          </p:nvCxnSpPr>
          <p:spPr>
            <a:xfrm flipV="1">
              <a:off x="5696814" y="4195490"/>
              <a:ext cx="300093" cy="30781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グループ化 144"/>
          <p:cNvGrpSpPr/>
          <p:nvPr/>
        </p:nvGrpSpPr>
        <p:grpSpPr>
          <a:xfrm>
            <a:off x="4680012" y="3022181"/>
            <a:ext cx="1303160" cy="1093386"/>
            <a:chOff x="529796" y="2656356"/>
            <a:chExt cx="3329508" cy="2793546"/>
          </a:xfrm>
        </p:grpSpPr>
        <p:sp>
          <p:nvSpPr>
            <p:cNvPr id="146" name="二等辺三角形 145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C6E6A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47" name="グループ化 146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59" name="二等辺三角形 158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0" name="二等辺三角形 159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1" name="二等辺三角形 160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48" name="グループ化 147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56" name="二等辺三角形 155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7" name="二等辺三角形 156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8" name="二等辺三角形 157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49" name="円/楕円 148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0" name="円/楕円 149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1" name="円/楕円 150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2" name="円/楕円 151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3" name="円/楕円 152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4" name="円/楕円 153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5" name="円/楕円 154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162" name="右矢印 161"/>
          <p:cNvSpPr/>
          <p:nvPr/>
        </p:nvSpPr>
        <p:spPr>
          <a:xfrm>
            <a:off x="6110301" y="2960948"/>
            <a:ext cx="932661" cy="491304"/>
          </a:xfrm>
          <a:prstGeom prst="rightArrow">
            <a:avLst>
              <a:gd name="adj1" fmla="val 50000"/>
              <a:gd name="adj2" fmla="val 9772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</a:rPr>
              <a:t>（１）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grpSp>
        <p:nvGrpSpPr>
          <p:cNvPr id="185" name="グループ化 184"/>
          <p:cNvGrpSpPr/>
          <p:nvPr/>
        </p:nvGrpSpPr>
        <p:grpSpPr>
          <a:xfrm>
            <a:off x="1205657" y="3086430"/>
            <a:ext cx="1303160" cy="1093386"/>
            <a:chOff x="529796" y="2656356"/>
            <a:chExt cx="3329508" cy="2793546"/>
          </a:xfrm>
        </p:grpSpPr>
        <p:sp>
          <p:nvSpPr>
            <p:cNvPr id="186" name="二等辺三角形 185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C6E6A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87" name="グループ化 186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99" name="二等辺三角形 198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0" name="二等辺三角形 199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1" name="二等辺三角形 200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88" name="グループ化 187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96" name="二等辺三角形 195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7" name="二等辺三角形 196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8" name="二等辺三角形 197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89" name="円/楕円 188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0" name="円/楕円 189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1" name="円/楕円 190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2" name="円/楕円 191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3" name="円/楕円 192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4" name="円/楕円 193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5" name="円/楕円 194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202" name="テキスト ボックス 201"/>
          <p:cNvSpPr txBox="1"/>
          <p:nvPr/>
        </p:nvSpPr>
        <p:spPr>
          <a:xfrm>
            <a:off x="89565" y="2276872"/>
            <a:ext cx="3126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n-ea"/>
                <a:ea typeface="+mn-ea"/>
                <a:cs typeface="メイリオ" panose="020B0604030504040204" pitchFamily="50" charset="-128"/>
              </a:rPr>
              <a:t> </a:t>
            </a:r>
            <a:r>
              <a:rPr lang="ja-JP" altLang="en-US" sz="3200" b="1" u="sng" dirty="0" smtClean="0">
                <a:latin typeface="+mn-ea"/>
                <a:ea typeface="+mn-ea"/>
                <a:cs typeface="メイリオ" panose="020B0604030504040204" pitchFamily="50" charset="-128"/>
              </a:rPr>
              <a:t>等積変形</a:t>
            </a:r>
            <a:r>
              <a:rPr lang="ja-JP" altLang="en-US" sz="2400" u="sng" dirty="0">
                <a:latin typeface="+mn-ea"/>
                <a:ea typeface="+mn-ea"/>
                <a:cs typeface="メイリオ" panose="020B0604030504040204" pitchFamily="50" charset="-128"/>
              </a:rPr>
              <a:t>成分</a:t>
            </a:r>
            <a:endParaRPr lang="en-US" altLang="ja-JP" sz="2400" u="sng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203" name="テキスト ボックス 202"/>
          <p:cNvSpPr txBox="1"/>
          <p:nvPr/>
        </p:nvSpPr>
        <p:spPr>
          <a:xfrm>
            <a:off x="4242139" y="2312876"/>
            <a:ext cx="3126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n-ea"/>
                <a:ea typeface="+mn-ea"/>
                <a:cs typeface="メイリオ" panose="020B0604030504040204" pitchFamily="50" charset="-128"/>
              </a:rPr>
              <a:t> </a:t>
            </a:r>
            <a:r>
              <a:rPr lang="ja-JP" altLang="en-US" sz="3200" b="1" u="sng" dirty="0">
                <a:latin typeface="+mn-ea"/>
                <a:ea typeface="+mn-ea"/>
                <a:cs typeface="メイリオ" panose="020B0604030504040204" pitchFamily="50" charset="-128"/>
              </a:rPr>
              <a:t>体積</a:t>
            </a:r>
            <a:r>
              <a:rPr lang="ja-JP" altLang="en-US" sz="3200" b="1" u="sng" dirty="0" smtClean="0">
                <a:latin typeface="+mn-ea"/>
                <a:ea typeface="+mn-ea"/>
                <a:cs typeface="メイリオ" panose="020B0604030504040204" pitchFamily="50" charset="-128"/>
              </a:rPr>
              <a:t>変形</a:t>
            </a:r>
            <a:r>
              <a:rPr lang="ja-JP" altLang="en-US" sz="2400" u="sng" dirty="0" smtClean="0">
                <a:latin typeface="+mn-ea"/>
                <a:ea typeface="+mn-ea"/>
                <a:cs typeface="メイリオ" panose="020B0604030504040204" pitchFamily="50" charset="-128"/>
              </a:rPr>
              <a:t>成分</a:t>
            </a:r>
            <a:endParaRPr lang="en-US" altLang="ja-JP" sz="2400" u="sng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204" name="テキスト ボックス 203"/>
          <p:cNvSpPr txBox="1"/>
          <p:nvPr/>
        </p:nvSpPr>
        <p:spPr>
          <a:xfrm>
            <a:off x="303682" y="4401108"/>
            <a:ext cx="3332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n-ea"/>
                <a:ea typeface="+mn-ea"/>
                <a:cs typeface="メイリオ" panose="020B0604030504040204" pitchFamily="50" charset="-128"/>
              </a:rPr>
              <a:t> </a:t>
            </a:r>
            <a:r>
              <a:rPr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隣接する要素の値を</a:t>
            </a:r>
            <a:endParaRPr lang="en-US" altLang="ja-JP" sz="2400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r>
              <a:rPr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そのまま平滑化する</a:t>
            </a:r>
            <a:endParaRPr lang="en-US" altLang="ja-JP" sz="2400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endParaRPr lang="en-US" altLang="ja-JP" sz="2400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r>
              <a:rPr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→</a:t>
            </a:r>
            <a:r>
              <a:rPr lang="en-US" altLang="ja-JP" sz="2400" dirty="0" smtClean="0">
                <a:latin typeface="+mn-ea"/>
                <a:ea typeface="+mn-ea"/>
                <a:cs typeface="メイリオ" panose="020B0604030504040204" pitchFamily="50" charset="-128"/>
              </a:rPr>
              <a:t>ES-FEM</a:t>
            </a:r>
            <a:r>
              <a:rPr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と同様の計算</a:t>
            </a:r>
            <a:endParaRPr lang="en-US" altLang="ja-JP" sz="2000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205" name="テキスト ボックス 204"/>
          <p:cNvSpPr txBox="1"/>
          <p:nvPr/>
        </p:nvSpPr>
        <p:spPr>
          <a:xfrm>
            <a:off x="4427984" y="4379910"/>
            <a:ext cx="4431868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+mn-ea"/>
                <a:ea typeface="+mn-ea"/>
                <a:cs typeface="メイリオ" panose="020B0604030504040204" pitchFamily="50" charset="-128"/>
              </a:rPr>
              <a:t>(1)</a:t>
            </a:r>
            <a:r>
              <a:rPr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要素の値で節点の値を計算</a:t>
            </a:r>
            <a:endParaRPr lang="en-US" altLang="ja-JP" sz="2400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r>
              <a:rPr lang="en-US" altLang="ja-JP" sz="2400" dirty="0" smtClean="0">
                <a:latin typeface="+mn-ea"/>
                <a:ea typeface="+mn-ea"/>
                <a:cs typeface="メイリオ" panose="020B0604030504040204" pitchFamily="50" charset="-128"/>
              </a:rPr>
              <a:t>(2)</a:t>
            </a:r>
            <a:r>
              <a:rPr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節点の値で要素の値を計算</a:t>
            </a:r>
            <a:endParaRPr lang="en-US" altLang="ja-JP" sz="2400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endParaRPr lang="en-US" altLang="ja-JP" sz="700" dirty="0">
              <a:latin typeface="+mn-ea"/>
              <a:ea typeface="+mn-ea"/>
              <a:cs typeface="メイリオ" panose="020B0604030504040204" pitchFamily="50" charset="-128"/>
            </a:endParaRPr>
          </a:p>
          <a:p>
            <a:r>
              <a:rPr lang="en-US" altLang="ja-JP" sz="2400" dirty="0" smtClean="0">
                <a:latin typeface="+mn-ea"/>
                <a:ea typeface="+mn-ea"/>
                <a:cs typeface="メイリオ" panose="020B0604030504040204" pitchFamily="50" charset="-128"/>
              </a:rPr>
              <a:t>(1)(2)</a:t>
            </a:r>
            <a:r>
              <a:rPr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を</a:t>
            </a:r>
            <a:r>
              <a:rPr lang="ja-JP" altLang="en-US" sz="2400" u="sng" dirty="0" smtClean="0">
                <a:latin typeface="+mn-ea"/>
                <a:ea typeface="+mn-ea"/>
                <a:cs typeface="メイリオ" panose="020B0604030504040204" pitchFamily="50" charset="-128"/>
              </a:rPr>
              <a:t>必要回数繰り返し</a:t>
            </a:r>
            <a:endParaRPr lang="en-US" altLang="ja-JP" sz="2400" u="sng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r>
              <a:rPr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　　　　</a:t>
            </a:r>
            <a:r>
              <a:rPr lang="en-US" altLang="ja-JP" sz="2400" dirty="0" smtClean="0">
                <a:latin typeface="+mn-ea"/>
                <a:ea typeface="+mn-ea"/>
                <a:cs typeface="メイリオ" panose="020B0604030504040204" pitchFamily="50" charset="-128"/>
              </a:rPr>
              <a:t>(cyclic smoothing)</a:t>
            </a:r>
          </a:p>
        </p:txBody>
      </p:sp>
      <p:sp>
        <p:nvSpPr>
          <p:cNvPr id="99" name="右矢印 98"/>
          <p:cNvSpPr/>
          <p:nvPr/>
        </p:nvSpPr>
        <p:spPr>
          <a:xfrm flipH="1">
            <a:off x="6015603" y="3681028"/>
            <a:ext cx="932661" cy="491304"/>
          </a:xfrm>
          <a:prstGeom prst="rightArrow">
            <a:avLst>
              <a:gd name="adj1" fmla="val 50000"/>
              <a:gd name="adj2" fmla="val 9772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</a:rPr>
              <a:t>（</a:t>
            </a:r>
            <a:r>
              <a:rPr kumimoji="1" lang="en-US" altLang="ja-JP" sz="1600" dirty="0" smtClean="0">
                <a:solidFill>
                  <a:schemeClr val="tx1"/>
                </a:solidFill>
              </a:rPr>
              <a:t>2</a:t>
            </a:r>
            <a:r>
              <a:rPr kumimoji="1" lang="ja-JP" altLang="en-US" sz="1600" dirty="0" smtClean="0">
                <a:solidFill>
                  <a:schemeClr val="tx1"/>
                </a:solidFill>
              </a:rPr>
              <a:t>）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テキスト ボックス 97"/>
              <p:cNvSpPr txBox="1"/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iso</m:t>
                          </m:r>
                        </m:sup>
                      </m:sSup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vol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98" name="テキスト ボックス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lang="en-US" altLang="ja-JP" dirty="0" smtClean="0">
                <a:solidFill>
                  <a:schemeClr val="accent6"/>
                </a:solidFill>
              </a:rPr>
              <a:t>S-FEM</a:t>
            </a:r>
            <a:r>
              <a:rPr lang="ja-JP" altLang="en-US" dirty="0" smtClean="0">
                <a:solidFill>
                  <a:schemeClr val="accent6"/>
                </a:solidFill>
              </a:rPr>
              <a:t>の組合せ</a:t>
            </a:r>
            <a:r>
              <a:rPr lang="en-US" altLang="ja-JP" dirty="0" smtClean="0">
                <a:solidFill>
                  <a:schemeClr val="accent6"/>
                </a:solidFill>
              </a:rPr>
              <a:t>(B):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F-</a:t>
            </a:r>
            <a:r>
              <a:rPr kumimoji="1" lang="en-US" altLang="ja-JP" dirty="0" err="1" smtClean="0">
                <a:solidFill>
                  <a:schemeClr val="accent6"/>
                </a:solidFill>
              </a:rPr>
              <a:t>barES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-FEM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0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直線コネクタ 58"/>
          <p:cNvCxnSpPr/>
          <p:nvPr/>
        </p:nvCxnSpPr>
        <p:spPr>
          <a:xfrm flipH="1" flipV="1">
            <a:off x="5688124" y="1758820"/>
            <a:ext cx="1044116" cy="1025476"/>
          </a:xfrm>
          <a:prstGeom prst="line">
            <a:avLst/>
          </a:prstGeom>
          <a:ln w="190500" cap="sq">
            <a:solidFill>
              <a:srgbClr val="FFEFAB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角丸四角形 63"/>
          <p:cNvSpPr/>
          <p:nvPr/>
        </p:nvSpPr>
        <p:spPr>
          <a:xfrm>
            <a:off x="4535996" y="2348882"/>
            <a:ext cx="4170582" cy="2520278"/>
          </a:xfrm>
          <a:prstGeom prst="roundRect">
            <a:avLst>
              <a:gd name="adj" fmla="val 3798"/>
            </a:avLst>
          </a:prstGeom>
          <a:solidFill>
            <a:srgbClr val="FFE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角丸四角形 242"/>
          <p:cNvSpPr/>
          <p:nvPr/>
        </p:nvSpPr>
        <p:spPr>
          <a:xfrm>
            <a:off x="5904148" y="2788794"/>
            <a:ext cx="1538191" cy="1396290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形吹き出し 8"/>
          <p:cNvSpPr/>
          <p:nvPr/>
        </p:nvSpPr>
        <p:spPr>
          <a:xfrm>
            <a:off x="117400" y="728700"/>
            <a:ext cx="2546388" cy="980001"/>
          </a:xfrm>
          <a:prstGeom prst="wedgeEllipseCallout">
            <a:avLst>
              <a:gd name="adj1" fmla="val 45900"/>
              <a:gd name="adj2" fmla="val 5030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/>
          <p:cNvCxnSpPr/>
          <p:nvPr/>
        </p:nvCxnSpPr>
        <p:spPr>
          <a:xfrm flipH="1">
            <a:off x="1871700" y="2052382"/>
            <a:ext cx="2160240" cy="725525"/>
          </a:xfrm>
          <a:prstGeom prst="line">
            <a:avLst/>
          </a:prstGeom>
          <a:ln w="190500" cap="sq">
            <a:solidFill>
              <a:srgbClr val="D9EDEF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5148064" y="1448780"/>
            <a:ext cx="1044116" cy="694966"/>
          </a:xfrm>
          <a:prstGeom prst="rect">
            <a:avLst/>
          </a:prstGeom>
          <a:solidFill>
            <a:srgbClr val="FFE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35896" y="1448780"/>
            <a:ext cx="1044116" cy="694966"/>
          </a:xfrm>
          <a:prstGeom prst="rect">
            <a:avLst/>
          </a:prstGeom>
          <a:solidFill>
            <a:srgbClr val="D9E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21" name="角丸四角形 20"/>
          <p:cNvSpPr/>
          <p:nvPr/>
        </p:nvSpPr>
        <p:spPr>
          <a:xfrm>
            <a:off x="395536" y="2312876"/>
            <a:ext cx="3669038" cy="2556284"/>
          </a:xfrm>
          <a:prstGeom prst="roundRect">
            <a:avLst>
              <a:gd name="adj" fmla="val 2910"/>
            </a:avLst>
          </a:prstGeom>
          <a:solidFill>
            <a:srgbClr val="D9EDEF"/>
          </a:solidFill>
          <a:ln>
            <a:solidFill>
              <a:srgbClr val="D9ED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1269613" y="2780928"/>
            <a:ext cx="1538191" cy="1396290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2" name="テキスト ボックス 201"/>
          <p:cNvSpPr txBox="1"/>
          <p:nvPr/>
        </p:nvSpPr>
        <p:spPr>
          <a:xfrm>
            <a:off x="401418" y="2240868"/>
            <a:ext cx="3126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+mn-ea"/>
                <a:ea typeface="+mn-ea"/>
                <a:cs typeface="メイリオ" panose="020B0604030504040204" pitchFamily="50" charset="-128"/>
              </a:rPr>
              <a:t> </a:t>
            </a:r>
            <a:r>
              <a:rPr lang="ja-JP" altLang="en-US" sz="2800" b="1" u="sng" dirty="0" smtClean="0">
                <a:latin typeface="+mn-ea"/>
                <a:ea typeface="+mn-ea"/>
                <a:cs typeface="メイリオ" panose="020B0604030504040204" pitchFamily="50" charset="-128"/>
              </a:rPr>
              <a:t>等積変形</a:t>
            </a:r>
            <a:r>
              <a:rPr lang="ja-JP" altLang="en-US" sz="2000" u="sng" dirty="0" smtClean="0">
                <a:latin typeface="+mn-ea"/>
                <a:ea typeface="+mn-ea"/>
                <a:cs typeface="メイリオ" panose="020B0604030504040204" pitchFamily="50" charset="-128"/>
              </a:rPr>
              <a:t>成分</a:t>
            </a:r>
            <a:endParaRPr lang="en-US" altLang="ja-JP" sz="2000" u="sng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203" name="テキスト ボックス 202"/>
          <p:cNvSpPr txBox="1"/>
          <p:nvPr/>
        </p:nvSpPr>
        <p:spPr>
          <a:xfrm>
            <a:off x="4499992" y="2276872"/>
            <a:ext cx="3126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n-ea"/>
                <a:ea typeface="+mn-ea"/>
                <a:cs typeface="メイリオ" panose="020B0604030504040204" pitchFamily="50" charset="-128"/>
              </a:rPr>
              <a:t> </a:t>
            </a:r>
            <a:r>
              <a:rPr lang="ja-JP" altLang="en-US" sz="2800" b="1" u="sng" dirty="0">
                <a:latin typeface="+mn-ea"/>
                <a:ea typeface="+mn-ea"/>
                <a:cs typeface="メイリオ" panose="020B0604030504040204" pitchFamily="50" charset="-128"/>
              </a:rPr>
              <a:t>体積</a:t>
            </a:r>
            <a:r>
              <a:rPr lang="ja-JP" altLang="en-US" sz="2800" b="1" u="sng" dirty="0" smtClean="0">
                <a:latin typeface="+mn-ea"/>
                <a:ea typeface="+mn-ea"/>
                <a:cs typeface="メイリオ" panose="020B0604030504040204" pitchFamily="50" charset="-128"/>
              </a:rPr>
              <a:t>変形</a:t>
            </a:r>
            <a:r>
              <a:rPr lang="ja-JP" altLang="en-US" sz="2000" u="sng" dirty="0" smtClean="0">
                <a:latin typeface="+mn-ea"/>
                <a:ea typeface="+mn-ea"/>
                <a:cs typeface="メイリオ" panose="020B0604030504040204" pitchFamily="50" charset="-128"/>
              </a:rPr>
              <a:t>成分</a:t>
            </a:r>
            <a:endParaRPr lang="en-US" altLang="ja-JP" sz="2000" u="sng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grpSp>
        <p:nvGrpSpPr>
          <p:cNvPr id="97" name="グループ化 96"/>
          <p:cNvGrpSpPr/>
          <p:nvPr/>
        </p:nvGrpSpPr>
        <p:grpSpPr>
          <a:xfrm>
            <a:off x="6012776" y="2924944"/>
            <a:ext cx="1367536" cy="1147400"/>
            <a:chOff x="5136741" y="3494762"/>
            <a:chExt cx="2499155" cy="2096858"/>
          </a:xfrm>
        </p:grpSpPr>
        <p:sp>
          <p:nvSpPr>
            <p:cNvPr id="98" name="二等辺三角形 97"/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9" name="二等辺三角形 98"/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0" name="二等辺三角形 99"/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1" name="二等辺三角形 100"/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2" name="二等辺三角形 101"/>
            <p:cNvSpPr/>
            <p:nvPr/>
          </p:nvSpPr>
          <p:spPr>
            <a:xfrm rot="13520069" flipH="1">
              <a:off x="6186687" y="4677440"/>
              <a:ext cx="475703" cy="354522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4" name="二等辺三角形 163"/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5" name="二等辺三角形 164"/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6" name="二等辺三角形 165"/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7" name="二等辺三角形 166"/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8" name="二等辺三角形 167"/>
            <p:cNvSpPr/>
            <p:nvPr/>
          </p:nvSpPr>
          <p:spPr>
            <a:xfrm rot="17652943" flipH="1">
              <a:off x="6049430" y="4050335"/>
              <a:ext cx="597081" cy="316226"/>
            </a:xfrm>
            <a:prstGeom prst="triangle">
              <a:avLst>
                <a:gd name="adj" fmla="val 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9" name="二等辺三角形 168"/>
            <p:cNvSpPr/>
            <p:nvPr/>
          </p:nvSpPr>
          <p:spPr>
            <a:xfrm rot="13532799">
              <a:off x="5771670" y="4319401"/>
              <a:ext cx="535076" cy="447581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0" name="二等辺三角形 169"/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71" name="グループ化 170"/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184" name="グループ化 183"/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213" name="グループ化 212"/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218" name="二等辺三角形 217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19" name="二等辺三角形 218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20" name="二等辺三角形 219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214" name="グループ化 213"/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215" name="二等辺三角形 214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16" name="二等辺三角形 215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17" name="二等辺三角形 216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206" name="円/楕円 205"/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7" name="円/楕円 206"/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8" name="円/楕円 207"/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9" name="円/楕円 208"/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10" name="円/楕円 209"/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11" name="円/楕円 210"/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12" name="円/楕円 211"/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72" name="直線コネクタ 171"/>
            <p:cNvCxnSpPr>
              <a:stCxn id="170" idx="0"/>
              <a:endCxn id="170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線コネクタ 172"/>
            <p:cNvCxnSpPr>
              <a:stCxn id="170" idx="0"/>
              <a:endCxn id="168" idx="2"/>
            </p:cNvCxnSpPr>
            <p:nvPr/>
          </p:nvCxnSpPr>
          <p:spPr>
            <a:xfrm>
              <a:off x="6330498" y="3877830"/>
              <a:ext cx="284126" cy="123201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線コネクタ 173"/>
            <p:cNvCxnSpPr>
              <a:stCxn id="167" idx="3"/>
              <a:endCxn id="166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線コネクタ 174"/>
            <p:cNvCxnSpPr>
              <a:stCxn id="166" idx="0"/>
              <a:endCxn id="166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線コネクタ 175"/>
            <p:cNvCxnSpPr>
              <a:stCxn id="165" idx="4"/>
              <a:endCxn id="164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線コネクタ 176"/>
            <p:cNvCxnSpPr>
              <a:stCxn id="164" idx="0"/>
              <a:endCxn id="164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線コネクタ 177"/>
            <p:cNvCxnSpPr>
              <a:stCxn id="102" idx="3"/>
              <a:endCxn id="101" idx="0"/>
            </p:cNvCxnSpPr>
            <p:nvPr/>
          </p:nvCxnSpPr>
          <p:spPr>
            <a:xfrm flipH="1">
              <a:off x="6466694" y="4899258"/>
              <a:ext cx="251118" cy="2499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線コネクタ 178"/>
            <p:cNvCxnSpPr>
              <a:stCxn id="101" idx="0"/>
              <a:endCxn id="101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線コネクタ 179"/>
            <p:cNvCxnSpPr>
              <a:stCxn id="98" idx="4"/>
              <a:endCxn id="98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線コネクタ 180"/>
            <p:cNvCxnSpPr>
              <a:stCxn id="99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線コネクタ 181"/>
            <p:cNvCxnSpPr>
              <a:stCxn id="100" idx="4"/>
              <a:endCxn id="169" idx="0"/>
            </p:cNvCxnSpPr>
            <p:nvPr/>
          </p:nvCxnSpPr>
          <p:spPr>
            <a:xfrm flipV="1">
              <a:off x="5665173" y="4508944"/>
              <a:ext cx="26924" cy="30304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線コネクタ 182"/>
            <p:cNvCxnSpPr>
              <a:stCxn id="100" idx="0"/>
              <a:endCxn id="169" idx="3"/>
            </p:cNvCxnSpPr>
            <p:nvPr/>
          </p:nvCxnSpPr>
          <p:spPr>
            <a:xfrm flipV="1">
              <a:off x="5696814" y="4195490"/>
              <a:ext cx="314776" cy="30781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グループ化 220"/>
          <p:cNvGrpSpPr/>
          <p:nvPr/>
        </p:nvGrpSpPr>
        <p:grpSpPr>
          <a:xfrm>
            <a:off x="1331640" y="2917078"/>
            <a:ext cx="1328216" cy="1145336"/>
            <a:chOff x="4860075" y="1560327"/>
            <a:chExt cx="3329507" cy="2793546"/>
          </a:xfrm>
        </p:grpSpPr>
        <p:sp>
          <p:nvSpPr>
            <p:cNvPr id="222" name="二等辺三角形 221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3" name="二等辺三角形 222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224" name="グループ化 223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236" name="二等辺三角形 235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7" name="二等辺三角形 236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8" name="二等辺三角形 237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225" name="グループ化 224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233" name="二等辺三角形 232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4" name="二等辺三角形 233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5" name="二等辺三角形 234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226" name="円/楕円 225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7" name="円/楕円 226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8" name="円/楕円 227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9" name="円/楕円 228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30" name="円/楕円 229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31" name="円/楕円 230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32" name="円/楕円 231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239" name="テキスト ボックス 238"/>
          <p:cNvSpPr txBox="1"/>
          <p:nvPr/>
        </p:nvSpPr>
        <p:spPr>
          <a:xfrm>
            <a:off x="575556" y="4156048"/>
            <a:ext cx="28703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ES-FEM</a:t>
            </a:r>
            <a:r>
              <a:rPr lang="ja-JP" altLang="en-US" dirty="0" smtClean="0"/>
              <a:t>が担当</a:t>
            </a:r>
            <a:endParaRPr lang="en-US" altLang="ja-JP" dirty="0" smtClean="0"/>
          </a:p>
          <a:p>
            <a:pPr algn="ctr"/>
            <a:r>
              <a:rPr lang="ja-JP" altLang="en-US" sz="2000" dirty="0" smtClean="0">
                <a:solidFill>
                  <a:srgbClr val="FF0000"/>
                </a:solidFill>
              </a:rPr>
              <a:t>せん断ロッキング回避○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40" name="テキスト ボックス 239"/>
          <p:cNvSpPr txBox="1"/>
          <p:nvPr/>
        </p:nvSpPr>
        <p:spPr>
          <a:xfrm>
            <a:off x="5403317" y="4185084"/>
            <a:ext cx="2625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N</a:t>
            </a:r>
            <a:r>
              <a:rPr kumimoji="1" lang="en-US" altLang="ja-JP" sz="2000" dirty="0" smtClean="0"/>
              <a:t>S-FEM</a:t>
            </a:r>
            <a:r>
              <a:rPr kumimoji="1" lang="ja-JP" altLang="en-US" sz="2000" dirty="0" smtClean="0"/>
              <a:t>が担当</a:t>
            </a:r>
            <a:endParaRPr lang="en-US" altLang="ja-JP" sz="2000" i="1" dirty="0" smtClean="0"/>
          </a:p>
          <a:p>
            <a:pPr algn="ctr"/>
            <a:r>
              <a:rPr kumimoji="1" lang="ja-JP" altLang="en-US" sz="2000" dirty="0" smtClean="0">
                <a:solidFill>
                  <a:srgbClr val="FF0000"/>
                </a:solidFill>
              </a:rPr>
              <a:t>圧力振動を緩和</a:t>
            </a:r>
            <a:r>
              <a:rPr lang="ja-JP" altLang="en-US" sz="2000" dirty="0">
                <a:solidFill>
                  <a:srgbClr val="FF0000"/>
                </a:solidFill>
              </a:rPr>
              <a:t>○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41" name="テキスト ボックス 240"/>
          <p:cNvSpPr txBox="1"/>
          <p:nvPr/>
        </p:nvSpPr>
        <p:spPr>
          <a:xfrm>
            <a:off x="101035" y="874457"/>
            <a:ext cx="2586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F-bar</a:t>
            </a:r>
            <a:r>
              <a:rPr lang="ja-JP" altLang="en-US" dirty="0" smtClean="0"/>
              <a:t>法を援用</a:t>
            </a:r>
            <a:endParaRPr lang="en-US" altLang="ja-JP" i="1" dirty="0" smtClean="0"/>
          </a:p>
          <a:p>
            <a:pPr algn="ctr"/>
            <a:r>
              <a:rPr lang="ja-JP" altLang="en-US" dirty="0" smtClean="0">
                <a:solidFill>
                  <a:srgbClr val="FF0000"/>
                </a:solidFill>
              </a:rPr>
              <a:t>体積ロッキング回避○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42" name="テキスト ボックス 241"/>
          <p:cNvSpPr txBox="1"/>
          <p:nvPr/>
        </p:nvSpPr>
        <p:spPr>
          <a:xfrm>
            <a:off x="557554" y="5212284"/>
            <a:ext cx="8028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ja-JP" altLang="en-US" sz="2800" dirty="0" smtClean="0">
                <a:latin typeface="+mn-ea"/>
                <a:ea typeface="+mn-ea"/>
                <a:cs typeface="メイリオ" panose="020B0604030504040204" pitchFamily="50" charset="-128"/>
              </a:rPr>
              <a:t>静解析では</a:t>
            </a:r>
            <a:r>
              <a:rPr kumimoji="1" lang="ja-JP" altLang="en-US" sz="2800" dirty="0" smtClean="0">
                <a:latin typeface="+mn-ea"/>
                <a:ea typeface="+mn-ea"/>
                <a:cs typeface="メイリオ" panose="020B0604030504040204" pitchFamily="50" charset="-128"/>
              </a:rPr>
              <a:t>ロッキングフリー</a:t>
            </a:r>
            <a:r>
              <a:rPr lang="ja-JP" altLang="en-US" sz="2800" dirty="0" smtClean="0">
                <a:latin typeface="+mn-ea"/>
                <a:ea typeface="+mn-ea"/>
                <a:cs typeface="メイリオ" panose="020B0604030504040204" pitchFamily="50" charset="-128"/>
              </a:rPr>
              <a:t>か</a:t>
            </a:r>
            <a:r>
              <a:rPr lang="ja-JP" altLang="en-US" sz="2800" dirty="0">
                <a:latin typeface="+mn-ea"/>
                <a:ea typeface="+mn-ea"/>
                <a:cs typeface="メイリオ" panose="020B0604030504040204" pitchFamily="50" charset="-128"/>
              </a:rPr>
              <a:t>つ</a:t>
            </a:r>
            <a:r>
              <a:rPr kumimoji="1" lang="ja-JP" altLang="en-US" sz="2800" dirty="0" smtClean="0">
                <a:latin typeface="+mn-ea"/>
                <a:ea typeface="+mn-ea"/>
                <a:cs typeface="メイリオ" panose="020B0604030504040204" pitchFamily="50" charset="-128"/>
              </a:rPr>
              <a:t>圧力振動なし</a:t>
            </a:r>
            <a:endParaRPr kumimoji="1" lang="en-US" altLang="ja-JP" sz="2800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lang="ja-JP" altLang="en-US" sz="2800" dirty="0">
                <a:latin typeface="+mn-ea"/>
                <a:ea typeface="+mn-ea"/>
                <a:cs typeface="メイリオ" panose="020B0604030504040204" pitchFamily="50" charset="-128"/>
              </a:rPr>
              <a:t>動</a:t>
            </a:r>
            <a:r>
              <a:rPr lang="ja-JP" altLang="en-US" sz="2800" dirty="0" smtClean="0">
                <a:latin typeface="+mn-ea"/>
                <a:ea typeface="+mn-ea"/>
                <a:cs typeface="メイリオ" panose="020B0604030504040204" pitchFamily="50" charset="-128"/>
              </a:rPr>
              <a:t>解析では未検証</a:t>
            </a:r>
            <a:r>
              <a:rPr lang="en-US" altLang="ja-JP" sz="2800" dirty="0" smtClean="0">
                <a:latin typeface="+mn-ea"/>
                <a:ea typeface="+mn-ea"/>
                <a:cs typeface="メイリオ" panose="020B0604030504040204" pitchFamily="50" charset="-128"/>
              </a:rPr>
              <a:t>…</a:t>
            </a:r>
            <a:endParaRPr kumimoji="1" lang="en-US" altLang="ja-JP" sz="2800" dirty="0" smtClean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テキスト ボックス 79"/>
              <p:cNvSpPr txBox="1"/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iso</m:t>
                          </m:r>
                        </m:sup>
                      </m:sSup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vol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80" name="テキスト ボックス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lang="en-US" altLang="ja-JP" dirty="0" smtClean="0">
                <a:solidFill>
                  <a:schemeClr val="accent6"/>
                </a:solidFill>
              </a:rPr>
              <a:t>S-FEM</a:t>
            </a:r>
            <a:r>
              <a:rPr lang="ja-JP" altLang="en-US" dirty="0" smtClean="0">
                <a:solidFill>
                  <a:schemeClr val="accent6"/>
                </a:solidFill>
              </a:rPr>
              <a:t>の組合せ</a:t>
            </a:r>
            <a:r>
              <a:rPr lang="en-US" altLang="ja-JP" dirty="0" smtClean="0">
                <a:solidFill>
                  <a:schemeClr val="accent6"/>
                </a:solidFill>
              </a:rPr>
              <a:t>(B):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F-</a:t>
            </a:r>
            <a:r>
              <a:rPr kumimoji="1" lang="en-US" altLang="ja-JP" dirty="0" err="1" smtClean="0">
                <a:solidFill>
                  <a:schemeClr val="accent6"/>
                </a:solidFill>
              </a:rPr>
              <a:t>barES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-FEM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3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右矢印 7"/>
          <p:cNvSpPr/>
          <p:nvPr/>
        </p:nvSpPr>
        <p:spPr>
          <a:xfrm>
            <a:off x="647564" y="2707014"/>
            <a:ext cx="7524836" cy="1008112"/>
          </a:xfrm>
          <a:prstGeom prst="rightArrow">
            <a:avLst>
              <a:gd name="adj1" fmla="val 35234"/>
              <a:gd name="adj2" fmla="val 6160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各組合せ</a:t>
            </a:r>
            <a:r>
              <a:rPr lang="en-US" altLang="ja-JP" dirty="0" smtClean="0"/>
              <a:t>S-FEM</a:t>
            </a:r>
            <a:r>
              <a:rPr lang="ja-JP" altLang="en-US" dirty="0" smtClean="0"/>
              <a:t>のまとめ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角丸四角形 6"/>
              <p:cNvSpPr/>
              <p:nvPr/>
            </p:nvSpPr>
            <p:spPr>
              <a:xfrm>
                <a:off x="1433967" y="2346974"/>
                <a:ext cx="2705985" cy="1622086"/>
              </a:xfrm>
              <a:prstGeom prst="roundRect">
                <a:avLst>
                  <a:gd name="adj" fmla="val 4855"/>
                </a:avLst>
              </a:prstGeom>
              <a:solidFill>
                <a:srgbClr val="D9ED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3200" b="1" u="sng" dirty="0" smtClean="0">
                    <a:solidFill>
                      <a:schemeClr val="tx1"/>
                    </a:solidFill>
                  </a:rPr>
                  <a:t>変形</a:t>
                </a:r>
                <a:endParaRPr kumimoji="1" lang="en-US" altLang="ja-JP" sz="1200" b="1" u="sng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ja-JP" altLang="en-US" sz="2400" dirty="0" smtClean="0">
                    <a:solidFill>
                      <a:schemeClr val="tx1"/>
                    </a:solidFill>
                  </a:rPr>
                  <a:t>　</a:t>
                </a:r>
                <a:r>
                  <a:rPr kumimoji="1" lang="ja-JP" altLang="en-US" sz="2400" dirty="0" smtClean="0">
                    <a:solidFill>
                      <a:schemeClr val="tx1"/>
                    </a:solidFill>
                  </a:rPr>
                  <a:t>ひ</a:t>
                </a:r>
                <a:r>
                  <a:rPr lang="ja-JP" altLang="en-US" sz="2400" dirty="0" smtClean="0">
                    <a:solidFill>
                      <a:schemeClr val="tx1"/>
                    </a:solidFill>
                  </a:rPr>
                  <a:t>ずみ</a:t>
                </a:r>
                <a:r>
                  <a:rPr lang="en-US" altLang="ja-JP" sz="2400" dirty="0" smtClean="0">
                    <a:solidFill>
                      <a:schemeClr val="tx1"/>
                    </a:solidFill>
                  </a:rPr>
                  <a:t>:</a:t>
                </a:r>
                <a:r>
                  <a:rPr lang="ja-JP" altLang="en-US" sz="1400" dirty="0" smtClean="0">
                    <a:solidFill>
                      <a:schemeClr val="tx1"/>
                    </a:solidFill>
                  </a:rPr>
                  <a:t>　</a:t>
                </a:r>
                <a:r>
                  <a:rPr lang="en-US" altLang="ja-JP" sz="1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1400" dirty="0" smtClean="0">
                    <a:solidFill>
                      <a:schemeClr val="tx1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kumimoji="1" lang="en-US" altLang="ja-JP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kumimoji="1" lang="en-US" altLang="ja-JP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𝜺</m:t>
                    </m:r>
                  </m:oMath>
                </a14:m>
                <a:endParaRPr kumimoji="1" lang="en-US" altLang="ja-JP" sz="2400" b="1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:r>
                  <a:rPr kumimoji="1" lang="ja-JP" altLang="en-US" sz="2400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変形勾配</a:t>
                </a:r>
                <a:r>
                  <a:rPr kumimoji="1" lang="en-US" altLang="ja-JP" sz="2400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: </a:t>
                </a:r>
                <a:r>
                  <a:rPr kumimoji="1" lang="ja-JP" altLang="en-US" sz="2400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　</a:t>
                </a:r>
                <a:r>
                  <a:rPr kumimoji="1" lang="en-US" altLang="ja-JP" sz="2400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kumimoji="1" lang="en-US" altLang="ja-JP" sz="2400" b="1" dirty="0" smtClean="0">
                    <a:solidFill>
                      <a:schemeClr val="tx1"/>
                    </a:solidFill>
                  </a:rPr>
                  <a:t> </a:t>
                </a:r>
                <a:endParaRPr kumimoji="1" lang="ja-JP" alt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角丸四角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967" y="2346974"/>
                <a:ext cx="2705985" cy="1622086"/>
              </a:xfrm>
              <a:prstGeom prst="roundRect">
                <a:avLst>
                  <a:gd name="adj" fmla="val 4855"/>
                </a:avLst>
              </a:prstGeom>
              <a:blipFill rotWithShape="0">
                <a:blip r:embed="rId2"/>
                <a:stretch>
                  <a:fillRect l="-4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角丸四角形 8"/>
              <p:cNvSpPr/>
              <p:nvPr/>
            </p:nvSpPr>
            <p:spPr>
              <a:xfrm>
                <a:off x="4572000" y="2490990"/>
                <a:ext cx="2772308" cy="1332148"/>
              </a:xfrm>
              <a:prstGeom prst="roundRect">
                <a:avLst>
                  <a:gd name="adj" fmla="val 4855"/>
                </a:avLst>
              </a:prstGeom>
              <a:solidFill>
                <a:srgbClr val="D8EE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3200" b="1" u="sng" dirty="0" smtClean="0">
                    <a:solidFill>
                      <a:schemeClr val="tx1"/>
                    </a:solidFill>
                  </a:rPr>
                  <a:t>応力</a:t>
                </a:r>
                <a:endParaRPr kumimoji="1" lang="en-US" altLang="ja-JP" sz="1200" b="1" u="sng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ja-JP" altLang="en-US" sz="1200" dirty="0" smtClean="0">
                    <a:solidFill>
                      <a:schemeClr val="tx1"/>
                    </a:solidFill>
                  </a:rPr>
                  <a:t>　</a:t>
                </a:r>
                <a:endParaRPr lang="en-US" altLang="ja-JP" sz="12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ja-JP" altLang="en-US" sz="2400" dirty="0" smtClean="0">
                    <a:solidFill>
                      <a:schemeClr val="tx1"/>
                    </a:solidFill>
                  </a:rPr>
                  <a:t>コーシー</a:t>
                </a:r>
                <a:r>
                  <a:rPr lang="ja-JP" altLang="en-US" sz="2400" dirty="0">
                    <a:solidFill>
                      <a:schemeClr val="tx1"/>
                    </a:solidFill>
                  </a:rPr>
                  <a:t>応力</a:t>
                </a:r>
                <a:r>
                  <a:rPr lang="en-US" altLang="ja-JP" sz="2400" dirty="0" smtClean="0">
                    <a:solidFill>
                      <a:schemeClr val="tx1"/>
                    </a:solidFill>
                  </a:rPr>
                  <a:t>:</a:t>
                </a:r>
                <a:r>
                  <a:rPr lang="ja-JP" altLang="en-US" sz="1400" dirty="0" smtClean="0">
                    <a:solidFill>
                      <a:schemeClr val="tx1"/>
                    </a:solidFill>
                  </a:rPr>
                  <a:t>　</a:t>
                </a:r>
                <a:r>
                  <a:rPr lang="en-US" altLang="ja-JP" sz="1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1400" dirty="0" smtClean="0">
                    <a:solidFill>
                      <a:schemeClr val="tx1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kumimoji="1" lang="en-US" altLang="ja-JP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kumimoji="1" lang="en-US" altLang="ja-JP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kumimoji="1" lang="en-US" altLang="ja-JP" sz="2400" b="1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:r>
                  <a:rPr kumimoji="1" lang="en-US" altLang="ja-JP" sz="1200" b="1" dirty="0" smtClean="0">
                    <a:solidFill>
                      <a:schemeClr val="tx1"/>
                    </a:solidFill>
                  </a:rPr>
                  <a:t> </a:t>
                </a:r>
                <a:endParaRPr kumimoji="1" lang="ja-JP" alt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角丸四角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490990"/>
                <a:ext cx="2772308" cy="1332148"/>
              </a:xfrm>
              <a:prstGeom prst="roundRect">
                <a:avLst>
                  <a:gd name="adj" fmla="val 4855"/>
                </a:avLst>
              </a:prstGeom>
              <a:blipFill rotWithShape="0">
                <a:blip r:embed="rId3"/>
                <a:stretch>
                  <a:fillRect l="-4835" t="-55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角丸四角形 10"/>
              <p:cNvSpPr/>
              <p:nvPr/>
            </p:nvSpPr>
            <p:spPr>
              <a:xfrm>
                <a:off x="108012" y="2851030"/>
                <a:ext cx="755576" cy="729081"/>
              </a:xfrm>
              <a:prstGeom prst="roundRect">
                <a:avLst>
                  <a:gd name="adj" fmla="val 873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>
                    <a:solidFill>
                      <a:schemeClr val="tx1"/>
                    </a:solidFill>
                  </a:rPr>
                  <a:t>変位</a:t>
                </a:r>
                <a:endParaRPr kumimoji="1" lang="en-US" altLang="ja-JP" dirty="0" smtClean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11" name="角丸四角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2" y="2851030"/>
                <a:ext cx="755576" cy="729081"/>
              </a:xfrm>
              <a:prstGeom prst="roundRect">
                <a:avLst>
                  <a:gd name="adj" fmla="val 8733"/>
                </a:avLst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角丸四角形 11"/>
              <p:cNvSpPr/>
              <p:nvPr/>
            </p:nvSpPr>
            <p:spPr>
              <a:xfrm>
                <a:off x="8172400" y="2887034"/>
                <a:ext cx="755576" cy="729081"/>
              </a:xfrm>
              <a:prstGeom prst="roundRect">
                <a:avLst>
                  <a:gd name="adj" fmla="val 873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 smtClean="0">
                    <a:solidFill>
                      <a:schemeClr val="tx1"/>
                    </a:solidFill>
                  </a:rPr>
                  <a:t>内</a:t>
                </a:r>
                <a:r>
                  <a:rPr lang="ja-JP" altLang="en-US" dirty="0">
                    <a:solidFill>
                      <a:schemeClr val="tx1"/>
                    </a:solidFill>
                  </a:rPr>
                  <a:t>力</a:t>
                </a:r>
                <a:endParaRPr kumimoji="1" lang="en-US" altLang="ja-JP" dirty="0" smtClean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12" name="角丸四角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400" y="2887034"/>
                <a:ext cx="755576" cy="729081"/>
              </a:xfrm>
              <a:prstGeom prst="roundRect">
                <a:avLst>
                  <a:gd name="adj" fmla="val 8733"/>
                </a:avLst>
              </a:prstGeom>
              <a:blipFill rotWithShape="0">
                <a:blip r:embed="rId5"/>
                <a:stretch>
                  <a:fillRect b="-33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四角形吹き出し 12"/>
          <p:cNvSpPr/>
          <p:nvPr/>
        </p:nvSpPr>
        <p:spPr>
          <a:xfrm>
            <a:off x="1115616" y="4405865"/>
            <a:ext cx="3174037" cy="1088804"/>
          </a:xfrm>
          <a:prstGeom prst="wedgeRectCallout">
            <a:avLst>
              <a:gd name="adj1" fmla="val -20737"/>
              <a:gd name="adj2" fmla="val -8598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en-US" altLang="ja-JP" sz="2000" dirty="0" smtClean="0">
                <a:solidFill>
                  <a:schemeClr val="accent1">
                    <a:lumMod val="50000"/>
                  </a:schemeClr>
                </a:solidFill>
              </a:rPr>
              <a:t>(B)F-</a:t>
            </a:r>
            <a:r>
              <a:rPr kumimoji="1" lang="en-US" altLang="ja-JP" sz="2000" dirty="0" err="1" smtClean="0">
                <a:solidFill>
                  <a:schemeClr val="accent1">
                    <a:lumMod val="50000"/>
                  </a:schemeClr>
                </a:solidFill>
              </a:rPr>
              <a:t>barES</a:t>
            </a:r>
            <a:r>
              <a:rPr kumimoji="1" lang="en-US" altLang="ja-JP" sz="2000" dirty="0" smtClean="0">
                <a:solidFill>
                  <a:schemeClr val="accent1">
                    <a:lumMod val="50000"/>
                  </a:schemeClr>
                </a:solidFill>
              </a:rPr>
              <a:t>-FEM</a:t>
            </a:r>
            <a:endParaRPr kumimoji="1" lang="en-US" altLang="ja-JP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ja-JP" altLang="en-US" sz="2000" dirty="0" smtClean="0">
                <a:solidFill>
                  <a:schemeClr val="tx1"/>
                </a:solidFill>
              </a:rPr>
              <a:t>等積</a:t>
            </a:r>
            <a:r>
              <a:rPr lang="en-US" altLang="ja-JP" sz="2000" dirty="0" smtClean="0">
                <a:solidFill>
                  <a:schemeClr val="tx1"/>
                </a:solidFill>
              </a:rPr>
              <a:t>/</a:t>
            </a:r>
            <a:r>
              <a:rPr lang="ja-JP" altLang="en-US" sz="2000" dirty="0" smtClean="0">
                <a:solidFill>
                  <a:schemeClr val="tx1"/>
                </a:solidFill>
              </a:rPr>
              <a:t>体積変形に分解</a:t>
            </a:r>
            <a:r>
              <a:rPr lang="en-US" altLang="ja-JP" sz="2000" dirty="0" smtClean="0">
                <a:solidFill>
                  <a:schemeClr val="tx1"/>
                </a:solidFill>
              </a:rPr>
              <a:t>!</a:t>
            </a:r>
          </a:p>
          <a:p>
            <a:pPr algn="ctr"/>
            <a:r>
              <a:rPr lang="en-US" altLang="ja-JP" sz="2400" b="1" dirty="0">
                <a:solidFill>
                  <a:srgbClr val="FF0000"/>
                </a:solidFill>
              </a:rPr>
              <a:t>×</a:t>
            </a:r>
            <a:r>
              <a:rPr lang="ja-JP" altLang="en-US" sz="2000" dirty="0" smtClean="0">
                <a:solidFill>
                  <a:schemeClr val="tx1"/>
                </a:solidFill>
              </a:rPr>
              <a:t>剛性マトリクスが非対称</a:t>
            </a:r>
            <a:endParaRPr lang="en-US" altLang="ja-JP" sz="2000" dirty="0" smtClean="0">
              <a:solidFill>
                <a:schemeClr val="tx1"/>
              </a:solidFill>
            </a:endParaRPr>
          </a:p>
        </p:txBody>
      </p:sp>
      <p:sp>
        <p:nvSpPr>
          <p:cNvPr id="14" name="四角形吹き出し 13"/>
          <p:cNvSpPr/>
          <p:nvPr/>
        </p:nvSpPr>
        <p:spPr>
          <a:xfrm>
            <a:off x="4289653" y="873249"/>
            <a:ext cx="3444067" cy="1041814"/>
          </a:xfrm>
          <a:prstGeom prst="wedgeRectCallout">
            <a:avLst>
              <a:gd name="adj1" fmla="val -20832"/>
              <a:gd name="adj2" fmla="val 8766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en-US" altLang="ja-JP" sz="2000" dirty="0" smtClean="0">
                <a:solidFill>
                  <a:srgbClr val="00B050"/>
                </a:solidFill>
              </a:rPr>
              <a:t>(A)Selective</a:t>
            </a:r>
            <a:r>
              <a:rPr kumimoji="1" lang="ja-JP" altLang="en-US" sz="2000" dirty="0" smtClean="0">
                <a:solidFill>
                  <a:srgbClr val="00B050"/>
                </a:solidFill>
              </a:rPr>
              <a:t> </a:t>
            </a:r>
            <a:r>
              <a:rPr kumimoji="1" lang="en-US" altLang="ja-JP" sz="2000" dirty="0" smtClean="0">
                <a:solidFill>
                  <a:srgbClr val="00B050"/>
                </a:solidFill>
              </a:rPr>
              <a:t>ES/NS-FEM</a:t>
            </a:r>
          </a:p>
          <a:p>
            <a:pPr algn="ctr"/>
            <a:r>
              <a:rPr lang="ja-JP" altLang="en-US" sz="2000" dirty="0" smtClean="0">
                <a:solidFill>
                  <a:schemeClr val="tx1"/>
                </a:solidFill>
              </a:rPr>
              <a:t>偏差</a:t>
            </a:r>
            <a:r>
              <a:rPr lang="ja-JP" altLang="en-US" sz="2000" dirty="0">
                <a:solidFill>
                  <a:schemeClr val="tx1"/>
                </a:solidFill>
              </a:rPr>
              <a:t>応力</a:t>
            </a:r>
            <a:r>
              <a:rPr lang="en-US" altLang="ja-JP" sz="2000" dirty="0" smtClean="0">
                <a:solidFill>
                  <a:schemeClr val="tx1"/>
                </a:solidFill>
              </a:rPr>
              <a:t>/</a:t>
            </a:r>
            <a:r>
              <a:rPr lang="ja-JP" altLang="en-US" sz="2000" dirty="0">
                <a:solidFill>
                  <a:schemeClr val="tx1"/>
                </a:solidFill>
              </a:rPr>
              <a:t>静</a:t>
            </a:r>
            <a:r>
              <a:rPr lang="ja-JP" altLang="en-US" sz="2000" dirty="0" smtClean="0">
                <a:solidFill>
                  <a:schemeClr val="tx1"/>
                </a:solidFill>
              </a:rPr>
              <a:t>水圧に分解</a:t>
            </a:r>
            <a:r>
              <a:rPr lang="en-US" altLang="ja-JP" sz="2000" dirty="0" smtClean="0">
                <a:solidFill>
                  <a:schemeClr val="tx1"/>
                </a:solidFill>
              </a:rPr>
              <a:t>!</a:t>
            </a:r>
          </a:p>
          <a:p>
            <a:pPr algn="ctr"/>
            <a:r>
              <a:rPr kumimoji="1" lang="en-US" altLang="ja-JP" sz="2400" dirty="0" smtClean="0">
                <a:solidFill>
                  <a:srgbClr val="FF0000"/>
                </a:solidFill>
              </a:rPr>
              <a:t>×</a:t>
            </a:r>
            <a:r>
              <a:rPr kumimoji="1" lang="ja-JP" altLang="en-US" sz="2000" dirty="0" smtClean="0">
                <a:solidFill>
                  <a:schemeClr val="tx1"/>
                </a:solidFill>
              </a:rPr>
              <a:t>使える材料モデルに制約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8012" y="5748603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/>
              <a:t>それぞれの手法に短所が存在する</a:t>
            </a:r>
            <a:r>
              <a:rPr lang="en-US" altLang="ja-JP" sz="2800" dirty="0" smtClean="0"/>
              <a:t>…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32935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73038" y="4077072"/>
            <a:ext cx="51840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00B050"/>
                </a:solidFill>
              </a:rPr>
              <a:t>Selective</a:t>
            </a:r>
            <a:r>
              <a:rPr lang="ja-JP" altLang="en-US" sz="2400" dirty="0" smtClean="0">
                <a:solidFill>
                  <a:srgbClr val="00B050"/>
                </a:solidFill>
              </a:rPr>
              <a:t> </a:t>
            </a:r>
            <a:r>
              <a:rPr lang="en-US" altLang="ja-JP" sz="2400" dirty="0" smtClean="0">
                <a:solidFill>
                  <a:srgbClr val="00B050"/>
                </a:solidFill>
              </a:rPr>
              <a:t>ES/NS-FEM</a:t>
            </a:r>
            <a:endParaRPr lang="en-US" altLang="ja-JP" sz="2400" dirty="0"/>
          </a:p>
          <a:p>
            <a:pPr algn="ctr"/>
            <a:r>
              <a:rPr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F-</a:t>
            </a:r>
            <a:r>
              <a:rPr lang="en-US" altLang="ja-JP" sz="2400" dirty="0" err="1" smtClean="0">
                <a:solidFill>
                  <a:schemeClr val="accent1">
                    <a:lumMod val="50000"/>
                  </a:schemeClr>
                </a:solidFill>
              </a:rPr>
              <a:t>barES</a:t>
            </a:r>
            <a:r>
              <a:rPr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-FEM</a:t>
            </a:r>
          </a:p>
          <a:p>
            <a:pPr algn="ctr"/>
            <a:r>
              <a:rPr lang="en-US" altLang="ja-JP" sz="2400" dirty="0" smtClean="0"/>
              <a:t>NS-FEM</a:t>
            </a:r>
          </a:p>
          <a:p>
            <a:pPr algn="ctr"/>
            <a:endParaRPr lang="en-US" altLang="ja-JP" sz="2400" dirty="0" smtClean="0"/>
          </a:p>
          <a:p>
            <a:r>
              <a:rPr lang="ja-JP" altLang="en-US" sz="2400" dirty="0" smtClean="0"/>
              <a:t>を用いたモード解析</a:t>
            </a:r>
            <a:r>
              <a:rPr lang="en-US" altLang="ja-JP" sz="2400" dirty="0" smtClean="0"/>
              <a:t>/</a:t>
            </a:r>
            <a:r>
              <a:rPr lang="ja-JP" altLang="en-US" sz="2400" dirty="0" smtClean="0"/>
              <a:t>動解析を実施した</a:t>
            </a:r>
            <a:endParaRPr lang="en-US" altLang="ja-JP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タイトル 4"/>
          <p:cNvSpPr txBox="1">
            <a:spLocks/>
          </p:cNvSpPr>
          <p:nvPr/>
        </p:nvSpPr>
        <p:spPr bwMode="auto">
          <a:xfrm>
            <a:off x="0" y="3068960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accent2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9pPr>
          </a:lstStyle>
          <a:p>
            <a:r>
              <a:rPr lang="ja-JP" altLang="en-US" sz="4800" kern="0" dirty="0" smtClean="0"/>
              <a:t>解析結果</a:t>
            </a:r>
            <a:endParaRPr lang="ja-JP" altLang="en-US" sz="4800" kern="0" dirty="0"/>
          </a:p>
        </p:txBody>
      </p:sp>
    </p:spTree>
    <p:extLst>
      <p:ext uri="{BB962C8B-B14F-4D97-AF65-F5344CB8AC3E}">
        <p14:creationId xmlns:p14="http://schemas.microsoft.com/office/powerpoint/2010/main" val="3530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lang="ja-JP" altLang="en-US" dirty="0" smtClean="0"/>
              <a:t>解析例</a:t>
            </a:r>
            <a:r>
              <a:rPr lang="en-US" altLang="ja-JP" dirty="0" smtClean="0"/>
              <a:t>(1)</a:t>
            </a:r>
            <a:r>
              <a:rPr lang="ja-JP" altLang="en-US" dirty="0" smtClean="0"/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片持ち梁の曲げ変形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87" y="687524"/>
            <a:ext cx="5534025" cy="2057400"/>
          </a:xfrm>
          <a:prstGeom prst="rect">
            <a:avLst/>
          </a:prstGeom>
        </p:spPr>
      </p:pic>
      <p:sp>
        <p:nvSpPr>
          <p:cNvPr id="6" name="コンテンツ プレースホルダー 8"/>
          <p:cNvSpPr txBox="1">
            <a:spLocks/>
          </p:cNvSpPr>
          <p:nvPr/>
        </p:nvSpPr>
        <p:spPr>
          <a:xfrm>
            <a:off x="179512" y="2996952"/>
            <a:ext cx="8568952" cy="316835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ja-JP" altLang="en-US" sz="2400" kern="0" dirty="0" smtClean="0"/>
              <a:t>    初期ヤング率</a:t>
            </a:r>
            <a:r>
              <a:rPr lang="en-US" altLang="ja-JP" sz="2400" kern="0" dirty="0" smtClean="0"/>
              <a:t>:</a:t>
            </a:r>
            <a:r>
              <a:rPr lang="en-US" altLang="ja-JP" sz="2400" kern="0" dirty="0"/>
              <a:t>6.0</a:t>
            </a:r>
            <a:r>
              <a:rPr lang="en-US" altLang="ja-JP" sz="2400" kern="0" dirty="0" smtClean="0"/>
              <a:t>MPa</a:t>
            </a:r>
            <a:r>
              <a:rPr lang="ja-JP" altLang="en-US" sz="2000" kern="0" dirty="0" smtClean="0"/>
              <a:t>　</a:t>
            </a:r>
            <a:endParaRPr lang="en-US" altLang="ja-JP" sz="2000" kern="0" dirty="0" smtClean="0"/>
          </a:p>
          <a:p>
            <a:r>
              <a:rPr lang="ja-JP" altLang="en-US" sz="2400" kern="0" dirty="0" smtClean="0"/>
              <a:t>初期ポアソン比</a:t>
            </a:r>
            <a:r>
              <a:rPr lang="en-US" altLang="ja-JP" sz="2400" kern="0" dirty="0" smtClean="0"/>
              <a:t>:0.499</a:t>
            </a:r>
            <a:r>
              <a:rPr lang="en-US" altLang="ja-JP" sz="2000" kern="0" dirty="0" smtClean="0"/>
              <a:t>	</a:t>
            </a:r>
            <a:r>
              <a:rPr lang="ja-JP" altLang="en-US" sz="2000" kern="0" dirty="0" smtClean="0"/>
              <a:t>ゴムを模した</a:t>
            </a:r>
            <a:r>
              <a:rPr lang="en-US" altLang="ja-JP" sz="2400" kern="0" dirty="0" smtClean="0">
                <a:solidFill>
                  <a:srgbClr val="FF0000"/>
                </a:solidFill>
              </a:rPr>
              <a:t>Neo-</a:t>
            </a:r>
            <a:r>
              <a:rPr lang="en-US" altLang="ja-JP" sz="2400" kern="0" dirty="0" err="1" smtClean="0">
                <a:solidFill>
                  <a:srgbClr val="FF0000"/>
                </a:solidFill>
              </a:rPr>
              <a:t>Hookean</a:t>
            </a:r>
            <a:r>
              <a:rPr lang="ja-JP" altLang="en-US" sz="2400" kern="0" dirty="0" smtClean="0">
                <a:solidFill>
                  <a:srgbClr val="FF0000"/>
                </a:solidFill>
              </a:rPr>
              <a:t>超弾性</a:t>
            </a:r>
            <a:r>
              <a:rPr lang="ja-JP" altLang="en-US" sz="2400" kern="0" dirty="0">
                <a:solidFill>
                  <a:srgbClr val="FF0000"/>
                </a:solidFill>
              </a:rPr>
              <a:t>体</a:t>
            </a:r>
            <a:r>
              <a:rPr lang="ja-JP" altLang="en-US" sz="2000" kern="0" dirty="0"/>
              <a:t>　</a:t>
            </a:r>
            <a:endParaRPr lang="en-US" altLang="ja-JP" sz="2000" kern="0" dirty="0" smtClean="0"/>
          </a:p>
          <a:p>
            <a:pPr marL="0" indent="0">
              <a:buNone/>
            </a:pPr>
            <a:r>
              <a:rPr lang="ja-JP" altLang="en-US" sz="2400" kern="0" dirty="0" smtClean="0"/>
              <a:t>　  密度　</a:t>
            </a:r>
            <a:r>
              <a:rPr lang="en-US" altLang="ja-JP" sz="2400" kern="0" dirty="0"/>
              <a:t>1000</a:t>
            </a:r>
            <a:r>
              <a:rPr lang="en-US" altLang="ja-JP" sz="2400" kern="0" dirty="0" smtClean="0"/>
              <a:t>0 kg/m^3 </a:t>
            </a:r>
          </a:p>
          <a:p>
            <a:pPr marL="0" indent="0">
              <a:buFont typeface="Wingdings" pitchFamily="2" charset="2"/>
              <a:buNone/>
            </a:pPr>
            <a:endParaRPr lang="en-US" altLang="ja-JP" sz="1200" kern="0" dirty="0"/>
          </a:p>
          <a:p>
            <a:r>
              <a:rPr lang="ja-JP" altLang="en-US" sz="2400" kern="0" dirty="0" smtClean="0"/>
              <a:t>一様な初速度を鉛直下向きに与える．</a:t>
            </a:r>
            <a:endParaRPr lang="en-US" altLang="ja-JP" sz="2400" kern="0" dirty="0" smtClean="0"/>
          </a:p>
          <a:p>
            <a:r>
              <a:rPr lang="ja-JP" altLang="en-US" sz="2400" kern="0" dirty="0" smtClean="0"/>
              <a:t>単純形状なので六面体メッシュが可能</a:t>
            </a:r>
            <a:endParaRPr lang="en-US" altLang="ja-JP" sz="2400" kern="0" dirty="0"/>
          </a:p>
          <a:p>
            <a:pPr marL="0" indent="0" algn="ctr">
              <a:buFont typeface="Wingdings" pitchFamily="2" charset="2"/>
              <a:buNone/>
            </a:pPr>
            <a:endParaRPr lang="en-US" altLang="ja-JP" sz="1600" kern="0" dirty="0" smtClean="0"/>
          </a:p>
          <a:p>
            <a:pPr marL="0" indent="0" algn="ctr">
              <a:buFont typeface="Wingdings" pitchFamily="2" charset="2"/>
              <a:buNone/>
            </a:pPr>
            <a:r>
              <a:rPr lang="ja-JP" altLang="en-US" sz="2400" kern="0" dirty="0" smtClean="0"/>
              <a:t>この問題を</a:t>
            </a:r>
            <a:r>
              <a:rPr lang="ja-JP" altLang="en-US" sz="2800" kern="0" dirty="0" smtClean="0">
                <a:solidFill>
                  <a:srgbClr val="FF0000"/>
                </a:solidFill>
              </a:rPr>
              <a:t>陽解法</a:t>
            </a:r>
            <a:r>
              <a:rPr lang="ja-JP" altLang="en-US" sz="2400" kern="0" dirty="0" smtClean="0"/>
              <a:t>で解いていく．</a:t>
            </a:r>
            <a:endParaRPr lang="en-US" altLang="ja-JP" sz="2400" kern="0" dirty="0" smtClean="0"/>
          </a:p>
        </p:txBody>
      </p:sp>
      <p:sp>
        <p:nvSpPr>
          <p:cNvPr id="7" name="右中かっこ 6"/>
          <p:cNvSpPr/>
          <p:nvPr/>
        </p:nvSpPr>
        <p:spPr>
          <a:xfrm>
            <a:off x="3599892" y="3068960"/>
            <a:ext cx="180020" cy="122413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603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従来の四面体</a:t>
            </a:r>
            <a:r>
              <a:rPr lang="en-US" altLang="ja-JP" dirty="0"/>
              <a:t>1</a:t>
            </a:r>
            <a:r>
              <a:rPr lang="ja-JP" altLang="en-US" dirty="0" smtClean="0"/>
              <a:t>次要素での解析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3"/>
          <a:stretch/>
        </p:blipFill>
        <p:spPr>
          <a:xfrm>
            <a:off x="5518299" y="1100415"/>
            <a:ext cx="3005541" cy="340769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4" b="75965"/>
          <a:stretch/>
        </p:blipFill>
        <p:spPr>
          <a:xfrm>
            <a:off x="4249158" y="3573016"/>
            <a:ext cx="1098123" cy="715616"/>
          </a:xfrm>
          <a:prstGeom prst="rect">
            <a:avLst/>
          </a:prstGeom>
        </p:spPr>
      </p:pic>
      <p:pic>
        <p:nvPicPr>
          <p:cNvPr id="6" name="コンテンツ プレースホルダー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1" t="15945" r="29564" b="24334"/>
          <a:stretch/>
        </p:blipFill>
        <p:spPr>
          <a:xfrm>
            <a:off x="693764" y="1324695"/>
            <a:ext cx="3204356" cy="335224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878285" y="4581128"/>
            <a:ext cx="2835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ABAQUS/Explicit</a:t>
            </a:r>
          </a:p>
          <a:p>
            <a:pPr algn="ctr"/>
            <a:r>
              <a:rPr lang="en-US" altLang="ja-JP" sz="2400" dirty="0"/>
              <a:t>C3D</a:t>
            </a:r>
            <a:r>
              <a:rPr lang="en-US" altLang="ja-JP" sz="2400" dirty="0" smtClean="0"/>
              <a:t>8</a:t>
            </a:r>
          </a:p>
          <a:p>
            <a:pPr algn="ctr"/>
            <a:r>
              <a:rPr lang="ja-JP" altLang="en-US" sz="2400" dirty="0" smtClean="0"/>
              <a:t>参照解</a:t>
            </a:r>
            <a:endParaRPr lang="en-US" altLang="ja-JP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698320" y="4617132"/>
            <a:ext cx="3230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従来の四面体</a:t>
            </a:r>
            <a:r>
              <a:rPr lang="en-US" altLang="ja-JP" sz="2000" dirty="0" smtClean="0"/>
              <a:t>1</a:t>
            </a:r>
            <a:r>
              <a:rPr lang="ja-JP" altLang="en-US" sz="2000" dirty="0" smtClean="0"/>
              <a:t>次要素</a:t>
            </a:r>
            <a:endParaRPr lang="en-US" altLang="ja-JP" sz="2800" dirty="0" smtClean="0"/>
          </a:p>
          <a:p>
            <a:r>
              <a:rPr lang="en-US" altLang="ja-JP" sz="2800" dirty="0" smtClean="0">
                <a:solidFill>
                  <a:srgbClr val="FF0000"/>
                </a:solidFill>
              </a:rPr>
              <a:t>×</a:t>
            </a:r>
            <a:r>
              <a:rPr lang="ja-JP" altLang="en-US" sz="2000" dirty="0" smtClean="0"/>
              <a:t>圧力</a:t>
            </a:r>
            <a:r>
              <a:rPr lang="ja-JP" altLang="en-US" sz="2000" dirty="0"/>
              <a:t>振動</a:t>
            </a:r>
            <a:endParaRPr lang="en-US" altLang="ja-JP" sz="2400" dirty="0"/>
          </a:p>
          <a:p>
            <a:r>
              <a:rPr lang="en-US" altLang="ja-JP" sz="2400" b="1" dirty="0" smtClean="0">
                <a:solidFill>
                  <a:srgbClr val="FF0000"/>
                </a:solidFill>
              </a:rPr>
              <a:t>×</a:t>
            </a:r>
            <a:r>
              <a:rPr lang="ja-JP" altLang="en-US" sz="2000" dirty="0" smtClean="0"/>
              <a:t>せん断＆体積ロッキング</a:t>
            </a:r>
            <a:endParaRPr lang="en-US" altLang="ja-JP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-61188" y="5847655"/>
            <a:ext cx="9252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/>
              <a:t>従来の四面体</a:t>
            </a:r>
            <a:r>
              <a:rPr lang="en-US" altLang="ja-JP" sz="2400" dirty="0" smtClean="0"/>
              <a:t>1</a:t>
            </a:r>
            <a:r>
              <a:rPr lang="ja-JP" altLang="en-US" sz="2400" dirty="0" smtClean="0"/>
              <a:t>次要素は圧力・変位ともに使い物にならない．</a:t>
            </a:r>
            <a:endParaRPr lang="en-US" altLang="ja-JP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-97752" y="639131"/>
            <a:ext cx="5190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u="sng" dirty="0" smtClean="0"/>
              <a:t>時刻</a:t>
            </a:r>
            <a:r>
              <a:rPr lang="en-US" altLang="ja-JP" sz="2800" u="sng" dirty="0" smtClean="0"/>
              <a:t>t=1.5 s </a:t>
            </a:r>
            <a:r>
              <a:rPr lang="ja-JP" altLang="en-US" sz="2800" u="sng" dirty="0" smtClean="0"/>
              <a:t>圧力の符号の分布</a:t>
            </a:r>
            <a:endParaRPr lang="en-US" altLang="ja-JP" sz="2800" u="sng" dirty="0"/>
          </a:p>
        </p:txBody>
      </p:sp>
    </p:spTree>
    <p:extLst>
      <p:ext uri="{BB962C8B-B14F-4D97-AF65-F5344CB8AC3E}">
        <p14:creationId xmlns:p14="http://schemas.microsoft.com/office/powerpoint/2010/main" val="18309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90010" y="-15247"/>
            <a:ext cx="9144000" cy="620712"/>
          </a:xfrm>
        </p:spPr>
        <p:txBody>
          <a:bodyPr/>
          <a:lstStyle/>
          <a:p>
            <a:r>
              <a:rPr lang="ja-JP" altLang="en-US" dirty="0" smtClean="0"/>
              <a:t>変形と圧力分布の時刻</a:t>
            </a:r>
            <a:r>
              <a:rPr lang="ja-JP" altLang="en-US" dirty="0"/>
              <a:t>歴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4" b="75965"/>
          <a:stretch/>
        </p:blipFill>
        <p:spPr>
          <a:xfrm>
            <a:off x="143508" y="2600908"/>
            <a:ext cx="1098123" cy="715616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1491238" y="4400454"/>
            <a:ext cx="2244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/>
              <a:t>ABAQUS/Explicit</a:t>
            </a:r>
          </a:p>
          <a:p>
            <a:pPr algn="ctr"/>
            <a:r>
              <a:rPr lang="en-US" altLang="ja-JP" dirty="0" smtClean="0"/>
              <a:t>C3D8</a:t>
            </a:r>
          </a:p>
          <a:p>
            <a:pPr algn="ctr"/>
            <a:r>
              <a:rPr lang="en-US" altLang="ja-JP" dirty="0" smtClean="0"/>
              <a:t>(</a:t>
            </a:r>
            <a:r>
              <a:rPr lang="ja-JP" altLang="en-US" dirty="0" smtClean="0"/>
              <a:t>参照解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3542426" y="4424555"/>
            <a:ext cx="1744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B050"/>
                </a:solidFill>
              </a:rPr>
              <a:t>Selective</a:t>
            </a:r>
            <a:r>
              <a:rPr lang="ja-JP" altLang="en-US" dirty="0">
                <a:solidFill>
                  <a:srgbClr val="00B050"/>
                </a:solidFill>
              </a:rPr>
              <a:t> </a:t>
            </a:r>
            <a:r>
              <a:rPr lang="en-US" altLang="ja-JP" dirty="0" smtClean="0">
                <a:solidFill>
                  <a:srgbClr val="00B050"/>
                </a:solidFill>
              </a:rPr>
              <a:t>ES/NS-FEM</a:t>
            </a:r>
            <a:endParaRPr lang="en-US" altLang="ja-JP" dirty="0">
              <a:solidFill>
                <a:srgbClr val="00B050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5338126" y="4458358"/>
            <a:ext cx="1744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70C0"/>
                </a:solidFill>
              </a:rPr>
              <a:t>F-</a:t>
            </a:r>
            <a:r>
              <a:rPr lang="en-US" altLang="ja-JP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dirty="0" smtClean="0">
                <a:solidFill>
                  <a:srgbClr val="0070C0"/>
                </a:solidFill>
              </a:rPr>
              <a:t>-FEM</a:t>
            </a:r>
          </a:p>
          <a:p>
            <a:pPr algn="ctr"/>
            <a:r>
              <a:rPr lang="en-US" altLang="ja-JP" dirty="0" smtClean="0">
                <a:solidFill>
                  <a:srgbClr val="0070C0"/>
                </a:solidFill>
              </a:rPr>
              <a:t>(2)</a:t>
            </a:r>
            <a:endParaRPr lang="en-US" altLang="ja-JP" dirty="0">
              <a:solidFill>
                <a:srgbClr val="0070C0"/>
              </a:solidFill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6940304" y="4466094"/>
            <a:ext cx="1744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/>
              <a:t>NS-FEM</a:t>
            </a:r>
            <a:endParaRPr lang="en-US" altLang="ja-JP" dirty="0"/>
          </a:p>
        </p:txBody>
      </p:sp>
      <p:sp>
        <p:nvSpPr>
          <p:cNvPr id="6" name="正方形/長方形 5"/>
          <p:cNvSpPr/>
          <p:nvPr/>
        </p:nvSpPr>
        <p:spPr>
          <a:xfrm>
            <a:off x="41180" y="5309284"/>
            <a:ext cx="89233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ja-JP" altLang="en-US" sz="2000" dirty="0" smtClean="0"/>
              <a:t> いずれの要素もロッキングは生じていない</a:t>
            </a:r>
            <a:endParaRPr lang="en-US" altLang="ja-JP" sz="2000" dirty="0" smtClean="0"/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2000" dirty="0"/>
              <a:t> </a:t>
            </a:r>
            <a:r>
              <a:rPr lang="en-US" altLang="ja-JP" sz="2000" dirty="0">
                <a:solidFill>
                  <a:srgbClr val="00B050"/>
                </a:solidFill>
              </a:rPr>
              <a:t>Selective</a:t>
            </a:r>
            <a:r>
              <a:rPr lang="ja-JP" altLang="en-US" sz="2000" dirty="0">
                <a:solidFill>
                  <a:srgbClr val="00B050"/>
                </a:solidFill>
              </a:rPr>
              <a:t> </a:t>
            </a:r>
            <a:r>
              <a:rPr lang="en-US" altLang="ja-JP" sz="2000" dirty="0">
                <a:solidFill>
                  <a:srgbClr val="00B050"/>
                </a:solidFill>
              </a:rPr>
              <a:t>ES/NS-FEM</a:t>
            </a:r>
            <a:r>
              <a:rPr lang="en-US" altLang="ja-JP" sz="2000" dirty="0"/>
              <a:t>, NS-FEM</a:t>
            </a:r>
            <a:r>
              <a:rPr lang="ja-JP" altLang="en-US" sz="2000" dirty="0"/>
              <a:t>は圧力振動抑制が</a:t>
            </a:r>
            <a:r>
              <a:rPr lang="ja-JP" altLang="en-US" sz="2000" dirty="0" smtClean="0"/>
              <a:t>不充分</a:t>
            </a:r>
            <a:endParaRPr lang="en-US" altLang="ja-JP" sz="2000" dirty="0" smtClean="0"/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ja-JP" altLang="en-US" sz="2000" dirty="0"/>
              <a:t> </a:t>
            </a:r>
            <a:r>
              <a:rPr lang="en-US" altLang="ja-JP" sz="2000" dirty="0" smtClean="0">
                <a:solidFill>
                  <a:srgbClr val="0070C0"/>
                </a:solidFill>
              </a:rPr>
              <a:t>F-</a:t>
            </a:r>
            <a:r>
              <a:rPr lang="en-US" altLang="ja-JP" sz="2000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sz="2000" dirty="0" smtClean="0">
                <a:solidFill>
                  <a:srgbClr val="0070C0"/>
                </a:solidFill>
              </a:rPr>
              <a:t>-FEM</a:t>
            </a:r>
            <a:r>
              <a:rPr lang="ja-JP" altLang="en-US" sz="2000" dirty="0" smtClean="0"/>
              <a:t>は充分な</a:t>
            </a:r>
            <a:r>
              <a:rPr lang="ja-JP" altLang="en-US" sz="2000" dirty="0"/>
              <a:t>精</a:t>
            </a:r>
            <a:r>
              <a:rPr lang="ja-JP" altLang="en-US" sz="2000" dirty="0" smtClean="0"/>
              <a:t>度で圧力符号を解析できているが徐々に悪化</a:t>
            </a:r>
            <a:endParaRPr lang="en-US" altLang="ja-JP" sz="2400" dirty="0" smtClean="0"/>
          </a:p>
        </p:txBody>
      </p:sp>
      <p:pic>
        <p:nvPicPr>
          <p:cNvPr id="4" name="cantilev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783" t="21444" r="1443" b="14326"/>
          <a:stretch/>
        </p:blipFill>
        <p:spPr>
          <a:xfrm>
            <a:off x="1843658" y="656692"/>
            <a:ext cx="6840760" cy="348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9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3068960"/>
            <a:ext cx="9144000" cy="620712"/>
          </a:xfrm>
        </p:spPr>
        <p:txBody>
          <a:bodyPr>
            <a:noAutofit/>
          </a:bodyPr>
          <a:lstStyle/>
          <a:p>
            <a:r>
              <a:rPr kumimoji="1" lang="ja-JP" altLang="en-US" sz="4800" dirty="0" smtClean="0"/>
              <a:t>研究背景・研究目的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716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ja-JP" altLang="en-US" dirty="0" smtClean="0"/>
              <a:t>時刻</a:t>
            </a:r>
            <a:r>
              <a:rPr kumimoji="1" lang="en-US" altLang="ja-JP" dirty="0" smtClean="0"/>
              <a:t>t=1.5</a:t>
            </a:r>
            <a:r>
              <a:rPr lang="ja-JP" altLang="en-US" dirty="0"/>
              <a:t> </a:t>
            </a:r>
            <a:r>
              <a:rPr kumimoji="1" lang="en-US" altLang="ja-JP" dirty="0" smtClean="0"/>
              <a:t>s</a:t>
            </a:r>
            <a:r>
              <a:rPr lang="ja-JP" altLang="en-US" dirty="0" smtClean="0"/>
              <a:t>の変形形状と</a:t>
            </a:r>
            <a:r>
              <a:rPr kumimoji="1" lang="ja-JP" altLang="en-US" dirty="0" smtClean="0"/>
              <a:t>圧力分布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25921" y="4215863"/>
            <a:ext cx="2784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/>
              <a:t>ABAQUS C3D8</a:t>
            </a:r>
          </a:p>
          <a:p>
            <a:pPr marL="0" indent="0" algn="ctr">
              <a:buNone/>
            </a:pPr>
            <a:r>
              <a:rPr lang="en-US" altLang="ja-JP" sz="2000" dirty="0" smtClean="0"/>
              <a:t>(</a:t>
            </a:r>
            <a:r>
              <a:rPr lang="ja-JP" altLang="en-US" sz="2000" dirty="0" smtClean="0"/>
              <a:t>参照解</a:t>
            </a:r>
            <a:r>
              <a:rPr lang="en-US" altLang="ja-JP" sz="2000" dirty="0" smtClean="0"/>
              <a:t>)</a:t>
            </a:r>
            <a:endParaRPr lang="en-US" altLang="ja-JP" sz="2400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10134" y="4185084"/>
            <a:ext cx="2543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>
                <a:solidFill>
                  <a:srgbClr val="00B050"/>
                </a:solidFill>
              </a:rPr>
              <a:t>Selective</a:t>
            </a:r>
            <a:r>
              <a:rPr lang="ja-JP" altLang="en-US" sz="2400" dirty="0" smtClean="0">
                <a:solidFill>
                  <a:srgbClr val="00B050"/>
                </a:solidFill>
              </a:rPr>
              <a:t> </a:t>
            </a:r>
            <a:endParaRPr lang="en-US" altLang="ja-JP" sz="2400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n-US" altLang="ja-JP" sz="2400" dirty="0" smtClean="0">
                <a:solidFill>
                  <a:srgbClr val="00B050"/>
                </a:solidFill>
              </a:rPr>
              <a:t>ES/NS-FEM</a:t>
            </a:r>
            <a:endParaRPr lang="en-US" altLang="ja-JP" sz="2800" dirty="0" smtClean="0">
              <a:solidFill>
                <a:srgbClr val="00B05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5301208"/>
            <a:ext cx="9109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ja-JP" sz="2800" dirty="0">
                <a:solidFill>
                  <a:srgbClr val="00B050"/>
                </a:solidFill>
              </a:rPr>
              <a:t>Selective</a:t>
            </a:r>
            <a:r>
              <a:rPr lang="ja-JP" altLang="en-US" sz="2800" dirty="0">
                <a:solidFill>
                  <a:srgbClr val="00B050"/>
                </a:solidFill>
              </a:rPr>
              <a:t> </a:t>
            </a:r>
            <a:r>
              <a:rPr lang="en-US" altLang="ja-JP" sz="2800" dirty="0">
                <a:solidFill>
                  <a:srgbClr val="00B050"/>
                </a:solidFill>
              </a:rPr>
              <a:t>ES/NS-FEM</a:t>
            </a:r>
            <a:r>
              <a:rPr lang="en-US" altLang="ja-JP" sz="2800" dirty="0"/>
              <a:t>, NS-FEM</a:t>
            </a:r>
            <a:r>
              <a:rPr lang="ja-JP" altLang="en-US" sz="2800" dirty="0"/>
              <a:t>は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 smtClean="0"/>
              <a:t>　　平滑化が十分でないため圧力振動が抑制できていない</a:t>
            </a:r>
            <a:endParaRPr lang="en-US" altLang="ja-JP" sz="2800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r="18103" b="8525"/>
          <a:stretch/>
        </p:blipFill>
        <p:spPr>
          <a:xfrm>
            <a:off x="107504" y="1095576"/>
            <a:ext cx="3102630" cy="306041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 t="15875" r="21030" b="16401"/>
          <a:stretch/>
        </p:blipFill>
        <p:spPr>
          <a:xfrm>
            <a:off x="5976156" y="1032479"/>
            <a:ext cx="2658504" cy="295643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15350" r="20472" b="13775"/>
          <a:stretch/>
        </p:blipFill>
        <p:spPr>
          <a:xfrm>
            <a:off x="3121868" y="980728"/>
            <a:ext cx="2719946" cy="3059939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264188" y="4124735"/>
            <a:ext cx="2543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/>
              <a:t>NS-FEM</a:t>
            </a:r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331452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ja-JP" altLang="en-US" dirty="0" smtClean="0"/>
              <a:t>時刻</a:t>
            </a:r>
            <a:r>
              <a:rPr kumimoji="1" lang="en-US" altLang="ja-JP" dirty="0" smtClean="0"/>
              <a:t>t=1.5</a:t>
            </a:r>
            <a:r>
              <a:rPr lang="ja-JP" altLang="en-US" dirty="0"/>
              <a:t> </a:t>
            </a:r>
            <a:r>
              <a:rPr kumimoji="1" lang="en-US" altLang="ja-JP" dirty="0" smtClean="0"/>
              <a:t>s</a:t>
            </a:r>
            <a:r>
              <a:rPr lang="ja-JP" altLang="en-US" dirty="0" smtClean="0"/>
              <a:t>の変形形状と</a:t>
            </a:r>
            <a:r>
              <a:rPr kumimoji="1" lang="ja-JP" altLang="en-US" dirty="0" smtClean="0"/>
              <a:t>圧力分布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00465" y="4847799"/>
            <a:ext cx="2784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/>
              <a:t>ABAQUS C3D8</a:t>
            </a:r>
          </a:p>
          <a:p>
            <a:pPr marL="0" indent="0" algn="ctr">
              <a:buNone/>
            </a:pPr>
            <a:r>
              <a:rPr lang="en-US" altLang="ja-JP" sz="2000" dirty="0" smtClean="0"/>
              <a:t>(</a:t>
            </a:r>
            <a:r>
              <a:rPr lang="ja-JP" altLang="en-US" sz="2000" dirty="0" smtClean="0"/>
              <a:t>参照解</a:t>
            </a:r>
            <a:r>
              <a:rPr lang="en-US" altLang="ja-JP" sz="2000" dirty="0" smtClean="0"/>
              <a:t>)</a:t>
            </a:r>
            <a:endParaRPr lang="en-US" altLang="ja-JP" sz="2400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364088" y="5055567"/>
            <a:ext cx="2543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>
                <a:solidFill>
                  <a:srgbClr val="0070C0"/>
                </a:solidFill>
              </a:rPr>
              <a:t>F-</a:t>
            </a:r>
            <a:r>
              <a:rPr lang="en-US" altLang="ja-JP" sz="2400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sz="2400" dirty="0" smtClean="0">
                <a:solidFill>
                  <a:srgbClr val="0070C0"/>
                </a:solidFill>
              </a:rPr>
              <a:t>-FEM(</a:t>
            </a:r>
            <a:r>
              <a:rPr lang="en-US" altLang="ja-JP" sz="2400" dirty="0">
                <a:solidFill>
                  <a:srgbClr val="0070C0"/>
                </a:solidFill>
              </a:rPr>
              <a:t>2</a:t>
            </a:r>
            <a:r>
              <a:rPr lang="en-US" altLang="ja-JP" sz="2400" dirty="0" smtClean="0">
                <a:solidFill>
                  <a:srgbClr val="0070C0"/>
                </a:solidFill>
              </a:rPr>
              <a:t>)</a:t>
            </a:r>
            <a:endParaRPr lang="en-US" altLang="ja-JP" sz="2800" dirty="0" smtClean="0">
              <a:solidFill>
                <a:srgbClr val="0070C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15516" y="5770793"/>
            <a:ext cx="8532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800" dirty="0" smtClean="0">
                <a:solidFill>
                  <a:srgbClr val="0070C0"/>
                </a:solidFill>
              </a:rPr>
              <a:t>F-</a:t>
            </a:r>
            <a:r>
              <a:rPr lang="en-US" altLang="ja-JP" sz="2800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sz="2800" dirty="0" smtClean="0">
                <a:solidFill>
                  <a:srgbClr val="0070C0"/>
                </a:solidFill>
              </a:rPr>
              <a:t>-FEM</a:t>
            </a:r>
            <a:r>
              <a:rPr lang="ja-JP" altLang="en-US" sz="2800" dirty="0" smtClean="0"/>
              <a:t>は充分な精度で圧力分布を示せている</a:t>
            </a:r>
            <a:r>
              <a:rPr lang="en-US" altLang="ja-JP" sz="2800" dirty="0" smtClean="0"/>
              <a:t>.</a:t>
            </a:r>
          </a:p>
          <a:p>
            <a:pPr marL="0" indent="0" algn="ctr">
              <a:buNone/>
            </a:pPr>
            <a:endParaRPr lang="ja-JP" altLang="en-US" sz="2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r="18103" b="8525"/>
          <a:stretch/>
        </p:blipFill>
        <p:spPr>
          <a:xfrm>
            <a:off x="215516" y="764627"/>
            <a:ext cx="4176463" cy="411964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5212" r="20108" b="13912"/>
          <a:stretch/>
        </p:blipFill>
        <p:spPr>
          <a:xfrm>
            <a:off x="4499992" y="744584"/>
            <a:ext cx="3672478" cy="392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8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変位の時刻歴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779" y="5348689"/>
            <a:ext cx="9134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en-US" altLang="ja-JP" sz="2800" dirty="0" smtClean="0"/>
              <a:t>NS-FEM</a:t>
            </a:r>
            <a:r>
              <a:rPr lang="ja-JP" altLang="en-US" sz="2800" dirty="0" smtClean="0"/>
              <a:t>は軟らかい解となっている</a:t>
            </a:r>
            <a:endParaRPr lang="en-US" altLang="ja-JP" sz="2800" dirty="0" smtClean="0"/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lang="ja-JP" altLang="en-US" sz="2800" dirty="0"/>
              <a:t> </a:t>
            </a:r>
            <a:r>
              <a:rPr lang="en-US" altLang="ja-JP" sz="2400" dirty="0" smtClean="0">
                <a:solidFill>
                  <a:srgbClr val="00B050"/>
                </a:solidFill>
              </a:rPr>
              <a:t>Selective</a:t>
            </a:r>
            <a:r>
              <a:rPr lang="ja-JP" altLang="en-US" sz="2400" dirty="0" smtClean="0">
                <a:solidFill>
                  <a:srgbClr val="00B050"/>
                </a:solidFill>
              </a:rPr>
              <a:t> </a:t>
            </a:r>
            <a:r>
              <a:rPr lang="en-US" altLang="ja-JP" sz="2400" dirty="0" smtClean="0">
                <a:solidFill>
                  <a:srgbClr val="00B050"/>
                </a:solidFill>
              </a:rPr>
              <a:t>ES/NS-FEM</a:t>
            </a:r>
            <a:r>
              <a:rPr lang="ja-JP" altLang="en-US" sz="2800" dirty="0" err="1" smtClean="0"/>
              <a:t>，</a:t>
            </a:r>
            <a:r>
              <a:rPr lang="en-US" altLang="ja-JP" sz="2400" dirty="0" smtClean="0">
                <a:solidFill>
                  <a:srgbClr val="0070C0"/>
                </a:solidFill>
              </a:rPr>
              <a:t>F-</a:t>
            </a:r>
            <a:r>
              <a:rPr lang="en-US" altLang="ja-JP" sz="2400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sz="2400" dirty="0" smtClean="0">
                <a:solidFill>
                  <a:srgbClr val="0070C0"/>
                </a:solidFill>
              </a:rPr>
              <a:t>-FEM</a:t>
            </a:r>
            <a:r>
              <a:rPr lang="ja-JP" altLang="en-US" sz="2800" dirty="0" smtClean="0"/>
              <a:t>は参照解に一致</a:t>
            </a:r>
            <a:endParaRPr lang="ja-JP" altLang="en-US" sz="2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684869"/>
            <a:ext cx="7812360" cy="43402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31"/>
          <a:stretch/>
        </p:blipFill>
        <p:spPr>
          <a:xfrm>
            <a:off x="5400092" y="576749"/>
            <a:ext cx="3492388" cy="753965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6611524" y="1374358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NS-FEM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4831954" y="3629988"/>
            <a:ext cx="24416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 smtClean="0"/>
              <a:t>参照</a:t>
            </a:r>
            <a:r>
              <a:rPr lang="ja-JP" altLang="en-US" dirty="0"/>
              <a:t>解</a:t>
            </a:r>
            <a:endParaRPr lang="en-US" altLang="ja-JP" dirty="0" smtClean="0"/>
          </a:p>
          <a:p>
            <a:pPr algn="ctr"/>
            <a:r>
              <a:rPr lang="en-US" altLang="ja-JP" dirty="0" smtClean="0">
                <a:solidFill>
                  <a:srgbClr val="00B050"/>
                </a:solidFill>
              </a:rPr>
              <a:t>Selective ES/NS-FEM</a:t>
            </a:r>
          </a:p>
          <a:p>
            <a:pPr algn="ctr"/>
            <a:r>
              <a:rPr lang="en-US" altLang="ja-JP" dirty="0" smtClean="0">
                <a:solidFill>
                  <a:srgbClr val="0070C0"/>
                </a:solidFill>
              </a:rPr>
              <a:t>F-</a:t>
            </a:r>
            <a:r>
              <a:rPr lang="en-US" altLang="ja-JP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dirty="0" smtClean="0">
                <a:solidFill>
                  <a:srgbClr val="0070C0"/>
                </a:solidFill>
              </a:rPr>
              <a:t>-FEM</a:t>
            </a:r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6156176" y="3025855"/>
            <a:ext cx="720080" cy="55836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>
            <a:off x="6696236" y="1743691"/>
            <a:ext cx="544711" cy="191156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21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解析例</a:t>
            </a:r>
            <a:r>
              <a:rPr lang="en-US" altLang="ja-JP" dirty="0" smtClean="0"/>
              <a:t>(1)</a:t>
            </a:r>
            <a:r>
              <a:rPr lang="ja-JP" altLang="en-US" dirty="0" err="1" smtClean="0"/>
              <a:t>での</a:t>
            </a:r>
            <a:r>
              <a:rPr lang="ja-JP" altLang="en-US" dirty="0" smtClean="0"/>
              <a:t>エネルギーの時間変化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5481228"/>
            <a:ext cx="8841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ja-JP" altLang="en-US" sz="2400" dirty="0" smtClean="0"/>
              <a:t> </a:t>
            </a:r>
            <a:r>
              <a:rPr lang="en-US" altLang="ja-JP" sz="2400" dirty="0" smtClean="0">
                <a:solidFill>
                  <a:srgbClr val="0070C0"/>
                </a:solidFill>
              </a:rPr>
              <a:t>F-</a:t>
            </a:r>
            <a:r>
              <a:rPr lang="en-US" altLang="ja-JP" sz="2400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sz="2400" dirty="0" smtClean="0">
                <a:solidFill>
                  <a:srgbClr val="0070C0"/>
                </a:solidFill>
              </a:rPr>
              <a:t>-FEM</a:t>
            </a:r>
            <a:r>
              <a:rPr lang="ja-JP" altLang="en-US" sz="2400" dirty="0" smtClean="0"/>
              <a:t>は早い時刻からエネルギーが発散している</a:t>
            </a:r>
            <a:r>
              <a:rPr lang="en-US" altLang="ja-JP" sz="2400" dirty="0" smtClean="0"/>
              <a:t>…</a:t>
            </a:r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lang="ja-JP" altLang="en-US" sz="2400" dirty="0" smtClean="0"/>
              <a:t>平滑化回数を増やすと発散速度も遅くなる．</a:t>
            </a:r>
            <a:endParaRPr lang="ja-JP" altLang="en-US" sz="2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56" y="731055"/>
            <a:ext cx="7164288" cy="455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8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71" y="944724"/>
            <a:ext cx="4853717" cy="497717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6028"/>
            <a:ext cx="9144000" cy="620712"/>
          </a:xfrm>
        </p:spPr>
        <p:txBody>
          <a:bodyPr/>
          <a:lstStyle/>
          <a:p>
            <a:r>
              <a:rPr kumimoji="1" lang="ja-JP" altLang="en-US" dirty="0" smtClean="0"/>
              <a:t>解析例</a:t>
            </a:r>
            <a:r>
              <a:rPr kumimoji="1" lang="en-US" altLang="ja-JP" dirty="0" smtClean="0"/>
              <a:t>(2)</a:t>
            </a:r>
            <a:r>
              <a:rPr kumimoji="1" lang="ja-JP" altLang="en-US" dirty="0" smtClean="0"/>
              <a:t>　</a:t>
            </a:r>
            <a:r>
              <a:rPr kumimoji="1" lang="ja-JP" altLang="en-US" dirty="0" smtClean="0">
                <a:solidFill>
                  <a:srgbClr val="FF0000"/>
                </a:solidFill>
              </a:rPr>
              <a:t>円柱のモード解析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>
          <a:xfrm>
            <a:off x="143508" y="3032956"/>
            <a:ext cx="4841695" cy="3168352"/>
          </a:xfrm>
        </p:spPr>
        <p:txBody>
          <a:bodyPr/>
          <a:lstStyle/>
          <a:p>
            <a:pPr marL="0" indent="0">
              <a:buNone/>
            </a:pPr>
            <a:endParaRPr lang="en-US" altLang="ja-JP" sz="2400" dirty="0" smtClean="0"/>
          </a:p>
          <a:p>
            <a:r>
              <a:rPr lang="ja-JP" altLang="en-US" sz="2400" dirty="0" smtClean="0"/>
              <a:t>材料は</a:t>
            </a:r>
            <a:r>
              <a:rPr lang="ja-JP" altLang="en-US" sz="2800" dirty="0" smtClean="0">
                <a:solidFill>
                  <a:srgbClr val="FF0000"/>
                </a:solidFill>
              </a:rPr>
              <a:t>線形弾性モデル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r>
              <a:rPr lang="ja-JP" altLang="en-US" sz="2400" dirty="0"/>
              <a:t>底を完全</a:t>
            </a:r>
            <a:r>
              <a:rPr lang="ja-JP" altLang="en-US" sz="2400" dirty="0" smtClean="0"/>
              <a:t>拘束した円柱の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1/4</a:t>
            </a:r>
            <a:r>
              <a:rPr lang="ja-JP" altLang="en-US" sz="2400" dirty="0" smtClean="0"/>
              <a:t>モデルのモード解析</a:t>
            </a:r>
            <a:endParaRPr lang="en-US" altLang="ja-JP" sz="2400" dirty="0" smtClean="0"/>
          </a:p>
          <a:p>
            <a:r>
              <a:rPr lang="ja-JP" altLang="en-US" sz="2400" dirty="0" smtClean="0"/>
              <a:t>ただし、ねじり</a:t>
            </a:r>
            <a:r>
              <a:rPr lang="ja-JP" altLang="en-US" sz="2400" dirty="0"/>
              <a:t>・</a:t>
            </a:r>
            <a:r>
              <a:rPr lang="ja-JP" altLang="en-US" sz="2400" dirty="0" smtClean="0"/>
              <a:t>曲げのモードは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現れない</a:t>
            </a:r>
            <a:endParaRPr lang="en-US" altLang="ja-JP" sz="2400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63629" y="1412776"/>
            <a:ext cx="24842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000" u="sng" dirty="0" smtClean="0"/>
              <a:t>下段</a:t>
            </a:r>
            <a:r>
              <a:rPr lang="ja-JP" altLang="en-US" sz="2000" dirty="0" smtClean="0"/>
              <a:t> </a:t>
            </a:r>
            <a:r>
              <a:rPr lang="ja-JP" altLang="en-US" sz="2000" dirty="0"/>
              <a:t>ゴム材料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ヤング率</a:t>
            </a:r>
            <a:r>
              <a:rPr lang="en-US" altLang="ja-JP" sz="2000" dirty="0" smtClean="0"/>
              <a:t>: 6.0 MPa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ポアソン比</a:t>
            </a:r>
            <a:r>
              <a:rPr lang="en-US" altLang="ja-JP" sz="2000" dirty="0" smtClean="0"/>
              <a:t>: 0.499</a:t>
            </a:r>
            <a:endParaRPr lang="en-US" altLang="ja-JP" sz="2000" dirty="0"/>
          </a:p>
          <a:p>
            <a:r>
              <a:rPr lang="ja-JP" altLang="en-US" sz="2000" dirty="0"/>
              <a:t>密度</a:t>
            </a:r>
            <a:r>
              <a:rPr lang="en-US" altLang="ja-JP" sz="2000" dirty="0" smtClean="0"/>
              <a:t>: 920 kg/m^3</a:t>
            </a:r>
          </a:p>
          <a:p>
            <a:r>
              <a:rPr lang="ja-JP" altLang="en-US" sz="2000" dirty="0" smtClean="0"/>
              <a:t>平滑化</a:t>
            </a:r>
            <a:r>
              <a:rPr lang="en-US" altLang="ja-JP" sz="2000" dirty="0" smtClean="0"/>
              <a:t>: </a:t>
            </a:r>
            <a:r>
              <a:rPr lang="en-US" altLang="ja-JP" sz="2000" dirty="0"/>
              <a:t>2</a:t>
            </a:r>
            <a:r>
              <a:rPr lang="ja-JP" altLang="en-US" sz="2000" dirty="0" smtClean="0"/>
              <a:t>回</a:t>
            </a:r>
            <a:endParaRPr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0079" y="1412776"/>
            <a:ext cx="24842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000" u="sng" dirty="0" smtClean="0"/>
              <a:t>上段</a:t>
            </a:r>
            <a:r>
              <a:rPr lang="ja-JP" altLang="en-US" sz="2000" dirty="0"/>
              <a:t>　</a:t>
            </a:r>
            <a:r>
              <a:rPr lang="ja-JP" altLang="en-US" sz="2000" dirty="0" smtClean="0"/>
              <a:t>鉄鋼</a:t>
            </a:r>
            <a:r>
              <a:rPr lang="ja-JP" altLang="en-US" sz="2000" dirty="0"/>
              <a:t>材料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ヤング率</a:t>
            </a:r>
            <a:r>
              <a:rPr lang="en-US" altLang="ja-JP" sz="2000" dirty="0" smtClean="0"/>
              <a:t>: 200 </a:t>
            </a:r>
            <a:r>
              <a:rPr lang="en-US" altLang="ja-JP" sz="2000" dirty="0" err="1" smtClean="0"/>
              <a:t>GPa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ポアソン比</a:t>
            </a:r>
            <a:r>
              <a:rPr lang="en-US" altLang="ja-JP" sz="2000" dirty="0" smtClean="0"/>
              <a:t>: 0.3</a:t>
            </a:r>
            <a:endParaRPr lang="en-US" altLang="ja-JP" sz="2000" dirty="0"/>
          </a:p>
          <a:p>
            <a:r>
              <a:rPr kumimoji="1" lang="ja-JP" altLang="en-US" sz="2000" dirty="0" smtClean="0"/>
              <a:t>密度</a:t>
            </a:r>
            <a:r>
              <a:rPr kumimoji="1" lang="en-US" altLang="ja-JP" sz="2000" dirty="0" smtClean="0"/>
              <a:t>: 7800 kg/m^3</a:t>
            </a:r>
          </a:p>
          <a:p>
            <a:r>
              <a:rPr lang="ja-JP" altLang="en-US" sz="2000" dirty="0" smtClean="0"/>
              <a:t>平滑化</a:t>
            </a:r>
            <a:r>
              <a:rPr lang="en-US" altLang="ja-JP" sz="2000" dirty="0" smtClean="0"/>
              <a:t>: 0</a:t>
            </a:r>
            <a:r>
              <a:rPr lang="ja-JP" altLang="en-US" sz="2000" dirty="0" smtClean="0"/>
              <a:t>回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640452" y="4905164"/>
            <a:ext cx="383118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 smtClean="0"/>
              <a:t>0.499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08237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591392"/>
            <a:ext cx="7740606" cy="49258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ja-JP" altLang="en-US" dirty="0" smtClean="0"/>
              <a:t>各手法の固有振動数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9692" y="475185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326780" y="4421159"/>
            <a:ext cx="1404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NS-FEM</a:t>
            </a:r>
            <a:endParaRPr lang="ja-JP" altLang="en-US" sz="2000" dirty="0"/>
          </a:p>
        </p:txBody>
      </p:sp>
      <p:cxnSp>
        <p:nvCxnSpPr>
          <p:cNvPr id="9" name="直線矢印コネクタ 8"/>
          <p:cNvCxnSpPr/>
          <p:nvPr/>
        </p:nvCxnSpPr>
        <p:spPr>
          <a:xfrm flipH="1" flipV="1">
            <a:off x="6326780" y="4291465"/>
            <a:ext cx="135430" cy="36573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 flipV="1">
            <a:off x="5357764" y="3320988"/>
            <a:ext cx="366364" cy="32224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/>
          <p:cNvSpPr/>
          <p:nvPr/>
        </p:nvSpPr>
        <p:spPr>
          <a:xfrm>
            <a:off x="4842030" y="1060795"/>
            <a:ext cx="2880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5724128" y="3066567"/>
            <a:ext cx="24416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 smtClean="0"/>
              <a:t>参照</a:t>
            </a:r>
            <a:r>
              <a:rPr lang="ja-JP" altLang="en-US" dirty="0"/>
              <a:t>解</a:t>
            </a:r>
            <a:endParaRPr lang="en-US" altLang="ja-JP" dirty="0" smtClean="0"/>
          </a:p>
          <a:p>
            <a:pPr algn="ctr"/>
            <a:r>
              <a:rPr lang="en-US" altLang="ja-JP" dirty="0" smtClean="0">
                <a:solidFill>
                  <a:srgbClr val="00B050"/>
                </a:solidFill>
              </a:rPr>
              <a:t>Selective ES/NS-FEM</a:t>
            </a:r>
          </a:p>
          <a:p>
            <a:pPr algn="ctr"/>
            <a:r>
              <a:rPr lang="en-US" altLang="ja-JP" dirty="0" smtClean="0">
                <a:solidFill>
                  <a:srgbClr val="0070C0"/>
                </a:solidFill>
              </a:rPr>
              <a:t>F-</a:t>
            </a:r>
            <a:r>
              <a:rPr lang="en-US" altLang="ja-JP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dirty="0" smtClean="0">
                <a:solidFill>
                  <a:srgbClr val="0070C0"/>
                </a:solidFill>
              </a:rPr>
              <a:t>-FEM</a:t>
            </a:r>
          </a:p>
        </p:txBody>
      </p:sp>
      <p:sp>
        <p:nvSpPr>
          <p:cNvPr id="16" name="コンテンツ プレースホルダー 15"/>
          <p:cNvSpPr txBox="1">
            <a:spLocks noGrp="1"/>
          </p:cNvSpPr>
          <p:nvPr>
            <p:ph idx="1"/>
          </p:nvPr>
        </p:nvSpPr>
        <p:spPr>
          <a:xfrm>
            <a:off x="107504" y="5496790"/>
            <a:ext cx="918102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en-US" altLang="ja-JP" sz="2400" dirty="0" smtClean="0"/>
              <a:t>NS-FEM</a:t>
            </a:r>
            <a:r>
              <a:rPr lang="ja-JP" altLang="en-US" sz="2400" dirty="0" smtClean="0"/>
              <a:t>は固有振動数の</a:t>
            </a:r>
            <a:r>
              <a:rPr lang="ja-JP" altLang="en-US" sz="2400" dirty="0"/>
              <a:t>精度</a:t>
            </a:r>
            <a:r>
              <a:rPr lang="ja-JP" altLang="en-US" sz="2400" dirty="0" smtClean="0"/>
              <a:t>が低い</a:t>
            </a:r>
            <a:endParaRPr lang="en-US" altLang="ja-JP" sz="2400" dirty="0" smtClean="0"/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lang="ja-JP" altLang="en-US" sz="2400" dirty="0" smtClean="0"/>
              <a:t> </a:t>
            </a:r>
            <a:r>
              <a:rPr lang="en-US" altLang="ja-JP" sz="2000" dirty="0" smtClean="0">
                <a:solidFill>
                  <a:srgbClr val="00B050"/>
                </a:solidFill>
              </a:rPr>
              <a:t>Selective</a:t>
            </a:r>
            <a:r>
              <a:rPr lang="ja-JP" altLang="en-US" sz="2000" dirty="0" smtClean="0">
                <a:solidFill>
                  <a:srgbClr val="00B050"/>
                </a:solidFill>
              </a:rPr>
              <a:t> </a:t>
            </a:r>
            <a:r>
              <a:rPr lang="en-US" altLang="ja-JP" sz="2000" dirty="0" smtClean="0">
                <a:solidFill>
                  <a:srgbClr val="00B050"/>
                </a:solidFill>
              </a:rPr>
              <a:t>ES/NS-FEM</a:t>
            </a:r>
            <a:r>
              <a:rPr lang="ja-JP" altLang="en-US" sz="2400" dirty="0" err="1" smtClean="0"/>
              <a:t>，</a:t>
            </a:r>
            <a:r>
              <a:rPr lang="en-US" altLang="ja-JP" sz="2000" dirty="0" smtClean="0">
                <a:solidFill>
                  <a:srgbClr val="0070C0"/>
                </a:solidFill>
              </a:rPr>
              <a:t>F-</a:t>
            </a:r>
            <a:r>
              <a:rPr lang="en-US" altLang="ja-JP" sz="2000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sz="2000" dirty="0" smtClean="0">
                <a:solidFill>
                  <a:srgbClr val="0070C0"/>
                </a:solidFill>
              </a:rPr>
              <a:t>-FEM</a:t>
            </a:r>
            <a:r>
              <a:rPr lang="ja-JP" altLang="en-US" sz="2400" dirty="0" smtClean="0"/>
              <a:t>は参照解に一致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8371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en-US" altLang="ja-JP" dirty="0" smtClean="0"/>
              <a:t>1</a:t>
            </a:r>
            <a:r>
              <a:rPr kumimoji="1" lang="ja-JP" altLang="en-US" dirty="0" smtClean="0"/>
              <a:t>次のモード形状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517344" y="2642286"/>
            <a:ext cx="2520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200" dirty="0" smtClean="0"/>
              <a:t>ABAQUS</a:t>
            </a:r>
            <a:r>
              <a:rPr lang="ja-JP" altLang="en-US" sz="2200" dirty="0" smtClean="0"/>
              <a:t> </a:t>
            </a:r>
            <a:r>
              <a:rPr lang="en-US" altLang="ja-JP" sz="2200" dirty="0" smtClean="0"/>
              <a:t>C3D8</a:t>
            </a:r>
          </a:p>
          <a:p>
            <a:pPr marL="0" indent="0" algn="ctr">
              <a:buNone/>
            </a:pPr>
            <a:r>
              <a:rPr lang="en-US" altLang="ja-JP" sz="2200" dirty="0" smtClean="0"/>
              <a:t>(</a:t>
            </a:r>
            <a:r>
              <a:rPr lang="ja-JP" altLang="en-US" sz="2200" dirty="0" smtClean="0"/>
              <a:t>参照解</a:t>
            </a:r>
            <a:r>
              <a:rPr lang="en-US" altLang="ja-JP" sz="2200" dirty="0" smtClean="0"/>
              <a:t>)</a:t>
            </a:r>
            <a:endParaRPr lang="ja-JP" altLang="en-US" sz="2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517344" y="5211031"/>
            <a:ext cx="2321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0070C0"/>
                </a:solidFill>
              </a:rPr>
              <a:t>F-</a:t>
            </a:r>
            <a:r>
              <a:rPr lang="en-US" altLang="ja-JP" sz="2000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sz="2000" dirty="0" smtClean="0">
                <a:solidFill>
                  <a:srgbClr val="0070C0"/>
                </a:solidFill>
              </a:rPr>
              <a:t>-FEM</a:t>
            </a:r>
            <a:endParaRPr lang="en-US" altLang="ja-JP" sz="2400" dirty="0" smtClean="0">
              <a:solidFill>
                <a:srgbClr val="0070C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55576" y="5709083"/>
            <a:ext cx="79568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kumimoji="1" lang="en-US" altLang="ja-JP" sz="2800" dirty="0" smtClean="0"/>
              <a:t>1</a:t>
            </a:r>
            <a:r>
              <a:rPr kumimoji="1" lang="ja-JP" altLang="en-US" sz="2800" dirty="0" smtClean="0"/>
              <a:t>次モードはいずれも参照解と</a:t>
            </a:r>
            <a:r>
              <a:rPr lang="ja-JP" altLang="en-US" sz="2800" dirty="0" smtClean="0"/>
              <a:t>一致</a:t>
            </a:r>
            <a:r>
              <a:rPr lang="ja-JP" altLang="en-US" sz="2800" dirty="0"/>
              <a:t>し</a:t>
            </a:r>
            <a:r>
              <a:rPr kumimoji="1" lang="ja-JP" altLang="en-US" sz="2800" dirty="0" smtClean="0"/>
              <a:t>ている．</a:t>
            </a:r>
            <a:endParaRPr kumimoji="1" lang="ja-JP" altLang="en-US" sz="28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34775"/>
          <a:stretch/>
        </p:blipFill>
        <p:spPr>
          <a:xfrm>
            <a:off x="4626989" y="1052736"/>
            <a:ext cx="4085471" cy="166155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34250"/>
          <a:stretch/>
        </p:blipFill>
        <p:spPr>
          <a:xfrm>
            <a:off x="4615626" y="3501008"/>
            <a:ext cx="4096834" cy="168900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t="17363" r="17319" b="25506"/>
          <a:stretch/>
        </p:blipFill>
        <p:spPr>
          <a:xfrm>
            <a:off x="1123859" y="3646616"/>
            <a:ext cx="2913766" cy="158099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t="18268" r="16926" b="17458"/>
          <a:stretch/>
        </p:blipFill>
        <p:spPr>
          <a:xfrm>
            <a:off x="910955" y="1160748"/>
            <a:ext cx="3716034" cy="1559579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5257486" y="2738649"/>
            <a:ext cx="2813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00B050"/>
                </a:solidFill>
              </a:rPr>
              <a:t>Selective</a:t>
            </a:r>
            <a:r>
              <a:rPr lang="ja-JP" altLang="en-US" sz="2000" dirty="0" smtClean="0">
                <a:solidFill>
                  <a:srgbClr val="00B050"/>
                </a:solidFill>
              </a:rPr>
              <a:t> </a:t>
            </a:r>
            <a:r>
              <a:rPr lang="en-US" altLang="ja-JP" sz="2000" dirty="0" smtClean="0">
                <a:solidFill>
                  <a:srgbClr val="00B050"/>
                </a:solidFill>
              </a:rPr>
              <a:t>ES/NS-FEM</a:t>
            </a:r>
            <a:endParaRPr lang="en-US" altLang="ja-JP" sz="2400" dirty="0" smtClean="0">
              <a:solidFill>
                <a:srgbClr val="00B05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257486" y="5230267"/>
            <a:ext cx="2813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/>
              <a:t>NS-FEM</a:t>
            </a:r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263697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en-US" altLang="ja-JP" dirty="0" smtClean="0"/>
              <a:t>11</a:t>
            </a:r>
            <a:r>
              <a:rPr kumimoji="1" lang="ja-JP" altLang="en-US" dirty="0" smtClean="0"/>
              <a:t>次のモード形状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517344" y="2642286"/>
            <a:ext cx="2520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200" dirty="0" smtClean="0"/>
              <a:t>ABAQUS</a:t>
            </a:r>
            <a:r>
              <a:rPr lang="ja-JP" altLang="en-US" sz="2200" dirty="0" smtClean="0"/>
              <a:t> </a:t>
            </a:r>
            <a:r>
              <a:rPr lang="en-US" altLang="ja-JP" sz="2200" dirty="0" smtClean="0"/>
              <a:t>C3D8</a:t>
            </a:r>
          </a:p>
          <a:p>
            <a:pPr marL="0" indent="0" algn="ctr">
              <a:buNone/>
            </a:pPr>
            <a:r>
              <a:rPr lang="en-US" altLang="ja-JP" sz="2200" dirty="0" smtClean="0"/>
              <a:t>(</a:t>
            </a:r>
            <a:r>
              <a:rPr lang="ja-JP" altLang="en-US" sz="2200" dirty="0" smtClean="0"/>
              <a:t>参照解</a:t>
            </a:r>
            <a:r>
              <a:rPr lang="en-US" altLang="ja-JP" sz="2200" dirty="0" smtClean="0"/>
              <a:t>)</a:t>
            </a:r>
            <a:endParaRPr lang="ja-JP" altLang="en-US" sz="2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517344" y="5085184"/>
            <a:ext cx="2321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0070C0"/>
                </a:solidFill>
              </a:rPr>
              <a:t>F-</a:t>
            </a:r>
            <a:r>
              <a:rPr lang="en-US" altLang="ja-JP" sz="2000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sz="2000" dirty="0" smtClean="0">
                <a:solidFill>
                  <a:srgbClr val="0070C0"/>
                </a:solidFill>
              </a:rPr>
              <a:t>-FEM</a:t>
            </a:r>
            <a:endParaRPr lang="en-US" altLang="ja-JP" sz="2400" dirty="0" smtClean="0">
              <a:solidFill>
                <a:srgbClr val="0070C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95536" y="5524780"/>
            <a:ext cx="8468454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ja-JP" altLang="en-US" sz="2400" dirty="0"/>
              <a:t> </a:t>
            </a:r>
            <a:r>
              <a:rPr lang="en-US" altLang="ja-JP" sz="2400" dirty="0">
                <a:solidFill>
                  <a:srgbClr val="00B050"/>
                </a:solidFill>
              </a:rPr>
              <a:t>Selective</a:t>
            </a:r>
            <a:r>
              <a:rPr lang="ja-JP" altLang="en-US" sz="2400" dirty="0">
                <a:solidFill>
                  <a:srgbClr val="00B050"/>
                </a:solidFill>
              </a:rPr>
              <a:t> </a:t>
            </a:r>
            <a:r>
              <a:rPr lang="en-US" altLang="ja-JP" sz="2400" dirty="0">
                <a:solidFill>
                  <a:srgbClr val="00B050"/>
                </a:solidFill>
              </a:rPr>
              <a:t>ES/NS-FEM</a:t>
            </a:r>
            <a:r>
              <a:rPr lang="ja-JP" altLang="en-US" sz="2800" dirty="0" err="1"/>
              <a:t>，</a:t>
            </a:r>
            <a:r>
              <a:rPr lang="en-US" altLang="ja-JP" sz="2400" dirty="0">
                <a:solidFill>
                  <a:srgbClr val="0070C0"/>
                </a:solidFill>
              </a:rPr>
              <a:t>F-</a:t>
            </a:r>
            <a:r>
              <a:rPr lang="en-US" altLang="ja-JP" sz="2400" dirty="0" err="1">
                <a:solidFill>
                  <a:srgbClr val="0070C0"/>
                </a:solidFill>
              </a:rPr>
              <a:t>barES</a:t>
            </a:r>
            <a:r>
              <a:rPr lang="en-US" altLang="ja-JP" sz="2400" dirty="0">
                <a:solidFill>
                  <a:srgbClr val="0070C0"/>
                </a:solidFill>
              </a:rPr>
              <a:t>-FEM</a:t>
            </a:r>
            <a:r>
              <a:rPr lang="ja-JP" altLang="en-US" sz="2400" dirty="0"/>
              <a:t>は参照解に</a:t>
            </a:r>
            <a:r>
              <a:rPr lang="ja-JP" altLang="en-US" sz="2400" dirty="0" smtClean="0"/>
              <a:t>一致</a:t>
            </a:r>
            <a:endParaRPr lang="en-US" altLang="ja-JP" sz="2400" dirty="0"/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lang="ja-JP" altLang="en-US" sz="2400" dirty="0"/>
              <a:t> </a:t>
            </a:r>
            <a:r>
              <a:rPr lang="en-US" altLang="ja-JP" sz="2400" dirty="0" smtClean="0"/>
              <a:t>NS-FEM</a:t>
            </a:r>
            <a:r>
              <a:rPr lang="ja-JP" altLang="en-US" sz="2400" dirty="0" err="1" smtClean="0"/>
              <a:t>は擬</a:t>
            </a:r>
            <a:r>
              <a:rPr lang="ja-JP" altLang="en-US" sz="2400" dirty="0" smtClean="0"/>
              <a:t>似ゼロエネルギーモードのため形状が異常</a:t>
            </a:r>
            <a:endParaRPr lang="ja-JP" altLang="en-US" sz="28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257486" y="2738649"/>
            <a:ext cx="2813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00B050"/>
                </a:solidFill>
              </a:rPr>
              <a:t>Selective</a:t>
            </a:r>
            <a:r>
              <a:rPr lang="ja-JP" altLang="en-US" sz="2000" dirty="0" smtClean="0">
                <a:solidFill>
                  <a:srgbClr val="00B050"/>
                </a:solidFill>
              </a:rPr>
              <a:t> </a:t>
            </a:r>
            <a:r>
              <a:rPr lang="en-US" altLang="ja-JP" sz="2000" dirty="0" smtClean="0">
                <a:solidFill>
                  <a:srgbClr val="00B050"/>
                </a:solidFill>
              </a:rPr>
              <a:t>ES/NS-FEM</a:t>
            </a:r>
            <a:endParaRPr lang="en-US" altLang="ja-JP" sz="2400" dirty="0" smtClean="0">
              <a:solidFill>
                <a:srgbClr val="00B05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572105" y="4876128"/>
            <a:ext cx="41838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/>
              <a:t>NS-FEM</a:t>
            </a:r>
          </a:p>
          <a:p>
            <a:pPr marL="0" indent="0" algn="ctr">
              <a:buNone/>
            </a:pPr>
            <a:r>
              <a:rPr lang="ja-JP" altLang="en-US" dirty="0" smtClean="0"/>
              <a:t>擬似ゼロエネルギーモードが生じている</a:t>
            </a:r>
            <a:endParaRPr lang="en-US" altLang="ja-JP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7471" r="9051" b="17471"/>
          <a:stretch/>
        </p:blipFill>
        <p:spPr>
          <a:xfrm>
            <a:off x="859754" y="1167575"/>
            <a:ext cx="3424214" cy="134993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25325" r="6544" b="33725"/>
          <a:stretch/>
        </p:blipFill>
        <p:spPr>
          <a:xfrm>
            <a:off x="5017629" y="885991"/>
            <a:ext cx="3292827" cy="174721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3" t="25325" r="10444" b="33725"/>
          <a:stretch/>
        </p:blipFill>
        <p:spPr>
          <a:xfrm>
            <a:off x="4881843" y="3068960"/>
            <a:ext cx="3330915" cy="179180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18074" r="9051" b="27595"/>
          <a:stretch/>
        </p:blipFill>
        <p:spPr>
          <a:xfrm>
            <a:off x="899592" y="3537012"/>
            <a:ext cx="3312368" cy="15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7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F-</a:t>
            </a:r>
            <a:r>
              <a:rPr kumimoji="1" lang="en-US" altLang="ja-JP" dirty="0" err="1" smtClean="0"/>
              <a:t>barES</a:t>
            </a:r>
            <a:r>
              <a:rPr kumimoji="1" lang="en-US" altLang="ja-JP" dirty="0" smtClean="0"/>
              <a:t>-FEM</a:t>
            </a:r>
            <a:r>
              <a:rPr kumimoji="1" lang="ja-JP" altLang="en-US" dirty="0" smtClean="0"/>
              <a:t>　固有振動数の分布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250824" y="5337212"/>
            <a:ext cx="8641655" cy="1060411"/>
          </a:xfrm>
        </p:spPr>
        <p:txBody>
          <a:bodyPr/>
          <a:lstStyle/>
          <a:p>
            <a:r>
              <a:rPr lang="ja-JP" altLang="en-US" sz="2800" dirty="0" smtClean="0"/>
              <a:t>虚数成分を持つ固有振動数が存在する</a:t>
            </a:r>
            <a:endParaRPr lang="en-US" altLang="ja-JP" sz="2800" dirty="0" smtClean="0"/>
          </a:p>
          <a:p>
            <a:r>
              <a:rPr kumimoji="1" lang="ja-JP" altLang="en-US" sz="2800" dirty="0" smtClean="0"/>
              <a:t>平滑化の回数を増やすと虚数成分は小さくなる</a:t>
            </a:r>
            <a:endParaRPr kumimoji="1" lang="ja-JP" altLang="en-US" sz="2800" dirty="0"/>
          </a:p>
        </p:txBody>
      </p:sp>
      <p:sp>
        <p:nvSpPr>
          <p:cNvPr id="3" name="正方形/長方形 2"/>
          <p:cNvSpPr/>
          <p:nvPr/>
        </p:nvSpPr>
        <p:spPr>
          <a:xfrm>
            <a:off x="305048" y="2925814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虚数</a:t>
            </a:r>
            <a:endParaRPr lang="en-US" altLang="ja-JP" dirty="0" smtClean="0"/>
          </a:p>
          <a:p>
            <a:r>
              <a:rPr lang="ja-JP" altLang="en-US" dirty="0" smtClean="0"/>
              <a:t>成分</a:t>
            </a:r>
            <a:endParaRPr lang="ja-JP" altLang="en-US" dirty="0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971600" y="2060848"/>
            <a:ext cx="0" cy="2376264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/>
          <a:stretch/>
        </p:blipFill>
        <p:spPr>
          <a:xfrm>
            <a:off x="1428701" y="661500"/>
            <a:ext cx="6285899" cy="457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4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エネルギー発散の原因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250824" y="836712"/>
                <a:ext cx="8641655" cy="556091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kumimoji="1" lang="ja-JP" altLang="en-US" dirty="0" smtClean="0"/>
                  <a:t>　微小変形の場合の運動方程式</a:t>
                </a:r>
                <a:r>
                  <a:rPr kumimoji="1" lang="en-US" altLang="ja-JP" dirty="0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ja-JP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 dirty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̈"/>
                              <m:ctrlPr>
                                <a:rPr lang="en-US" altLang="ja-JP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altLang="ja-JP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ja-JP" b="0" i="1" dirty="0" smtClean="0">
                          <a:latin typeface="Cambria Math" panose="02040503050406030204" pitchFamily="18" charset="0"/>
                        </a:rPr>
                        <m:t>={</m:t>
                      </m:r>
                      <m:sSup>
                        <m:sSupPr>
                          <m:ctrlP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b="0" i="0" dirty="0" smtClean="0">
                              <a:latin typeface="Cambria Math" panose="02040503050406030204" pitchFamily="18" charset="0"/>
                            </a:rPr>
                            <m:t>ext</m:t>
                          </m:r>
                        </m:sup>
                      </m:sSup>
                      <m:r>
                        <a:rPr lang="en-US" altLang="ja-JP" b="0" i="1" dirty="0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kumimoji="1" lang="en-US" altLang="ja-JP" b="1" dirty="0" smtClean="0"/>
              </a:p>
              <a:p>
                <a:pPr marL="0" indent="0">
                  <a:buNone/>
                </a:pPr>
                <a:endParaRPr lang="en-US" altLang="ja-JP" b="1" dirty="0"/>
              </a:p>
              <a:p>
                <a:pPr marL="0" indent="0">
                  <a:buNone/>
                </a:pPr>
                <a:endParaRPr lang="en-US" altLang="ja-JP" b="1" dirty="0"/>
              </a:p>
              <a:p>
                <a:pPr marL="0" indent="0">
                  <a:buNone/>
                </a:pPr>
                <a:endParaRPr kumimoji="1" lang="en-US" altLang="ja-JP" sz="1400" b="1" dirty="0" smtClean="0"/>
              </a:p>
              <a:p>
                <a:pPr marL="0" indent="0">
                  <a:buNone/>
                </a:pPr>
                <a:r>
                  <a:rPr lang="ja-JP" altLang="en-US" dirty="0"/>
                  <a:t>→固有振動数の実数値性が保障</a:t>
                </a:r>
                <a:r>
                  <a:rPr lang="ja-JP" altLang="en-US" dirty="0" smtClean="0"/>
                  <a:t>されない．</a:t>
                </a:r>
                <a:endParaRPr lang="en-US" altLang="ja-JP" dirty="0"/>
              </a:p>
              <a:p>
                <a:pPr marL="0" indent="0">
                  <a:buNone/>
                </a:pPr>
                <a:r>
                  <a:rPr lang="ja-JP" altLang="en-US" dirty="0" smtClean="0"/>
                  <a:t>→</a:t>
                </a:r>
                <a:r>
                  <a:rPr lang="ja-JP" altLang="en-US" dirty="0" smtClean="0">
                    <a:solidFill>
                      <a:srgbClr val="FF0000"/>
                    </a:solidFill>
                  </a:rPr>
                  <a:t>動解析で不安定となる可能性アリ．</a:t>
                </a:r>
                <a:endParaRPr lang="en-US" altLang="ja-JP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US" altLang="ja-JP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ja-JP" altLang="en-US" dirty="0" smtClean="0"/>
                  <a:t>平滑化回数を増やせば虚数成分が小さく</a:t>
                </a:r>
                <a:r>
                  <a:rPr lang="ja-JP" altLang="en-US" dirty="0"/>
                  <a:t>な</a:t>
                </a:r>
                <a:r>
                  <a:rPr lang="ja-JP" altLang="en-US" dirty="0" smtClean="0"/>
                  <a:t>るので、発散までの時刻は長くなる．</a:t>
                </a:r>
                <a:endParaRPr lang="en-US" altLang="ja-JP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4" y="836712"/>
                <a:ext cx="8641655" cy="5560912"/>
              </a:xfrm>
              <a:blipFill rotWithShape="0">
                <a:blip r:embed="rId2"/>
                <a:stretch>
                  <a:fillRect l="-2821" t="-2522" r="-41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6" name="角丸四角形吹き出し 5"/>
          <p:cNvSpPr/>
          <p:nvPr/>
        </p:nvSpPr>
        <p:spPr>
          <a:xfrm>
            <a:off x="2807804" y="2060848"/>
            <a:ext cx="2160240" cy="963960"/>
          </a:xfrm>
          <a:prstGeom prst="wedgeRoundRectCallout">
            <a:avLst>
              <a:gd name="adj1" fmla="val 21682"/>
              <a:gd name="adj2" fmla="val -73631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chemeClr val="tx1"/>
                </a:solidFill>
              </a:rPr>
              <a:t>非対称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24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ja-JP" altLang="en-US" dirty="0" smtClean="0"/>
              <a:t>研究</a:t>
            </a:r>
            <a:r>
              <a:rPr lang="ja-JP" altLang="en-US" dirty="0"/>
              <a:t>背景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23887"/>
            <a:ext cx="8641655" cy="248107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400" u="sng" dirty="0" smtClean="0"/>
              <a:t>実現したい解析</a:t>
            </a:r>
            <a:r>
              <a:rPr kumimoji="1" lang="ja-JP" altLang="en-US" dirty="0" smtClean="0"/>
              <a:t>　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</a:t>
            </a:r>
            <a:r>
              <a:rPr kumimoji="1" lang="ja-JP" altLang="en-US" sz="3600" dirty="0" smtClean="0"/>
              <a:t>ゴムの衝突や接触を含む動的・大変形解析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　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sz="2400" dirty="0" smtClean="0"/>
              <a:t>そのために</a:t>
            </a:r>
            <a:r>
              <a:rPr lang="en-US" altLang="ja-JP" sz="2400" dirty="0" smtClean="0"/>
              <a:t>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52320" y="5369644"/>
            <a:ext cx="1764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が必要！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253421" y="2924944"/>
            <a:ext cx="8639058" cy="2232248"/>
          </a:xfrm>
          <a:prstGeom prst="roundRect">
            <a:avLst>
              <a:gd name="adj" fmla="val 6334"/>
            </a:avLst>
          </a:prstGeom>
          <a:solidFill>
            <a:srgbClr val="EA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50824" y="2935974"/>
            <a:ext cx="865791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(1)</a:t>
            </a:r>
            <a:r>
              <a:rPr kumimoji="1" lang="ja-JP" altLang="en-US" sz="2400" dirty="0" smtClean="0"/>
              <a:t>任意形状の大変形解析に利用できる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四面体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1</a:t>
            </a:r>
            <a:r>
              <a:rPr lang="ja-JP" altLang="en-US" sz="3200" dirty="0">
                <a:solidFill>
                  <a:srgbClr val="FF0000"/>
                </a:solidFill>
              </a:rPr>
              <a:t>次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要素</a:t>
            </a:r>
            <a:endParaRPr kumimoji="1" lang="en-US" altLang="ja-JP" sz="3200" dirty="0" smtClean="0">
              <a:solidFill>
                <a:srgbClr val="FF0000"/>
              </a:solidFill>
            </a:endParaRPr>
          </a:p>
          <a:p>
            <a:endParaRPr kumimoji="1" lang="en-US" altLang="ja-JP" sz="2000" dirty="0" smtClean="0">
              <a:solidFill>
                <a:srgbClr val="FF0000"/>
              </a:solidFill>
            </a:endParaRPr>
          </a:p>
          <a:p>
            <a:r>
              <a:rPr lang="en-US" altLang="ja-JP" sz="2400" dirty="0" smtClean="0"/>
              <a:t>(2)</a:t>
            </a:r>
            <a:r>
              <a:rPr lang="ja-JP" altLang="en-US" sz="2400" dirty="0" smtClean="0"/>
              <a:t>圧力振動とロッキングを防げる</a:t>
            </a:r>
            <a:r>
              <a:rPr lang="ja-JP" altLang="en-US" sz="3200" dirty="0" smtClean="0">
                <a:solidFill>
                  <a:srgbClr val="FF0000"/>
                </a:solidFill>
              </a:rPr>
              <a:t>微圧縮性に強い要素</a:t>
            </a:r>
            <a:endParaRPr lang="en-US" altLang="ja-JP" sz="3200" dirty="0" smtClean="0">
              <a:solidFill>
                <a:srgbClr val="FF0000"/>
              </a:solidFill>
            </a:endParaRPr>
          </a:p>
          <a:p>
            <a:endParaRPr lang="en-US" altLang="ja-JP" sz="2000" dirty="0" smtClean="0"/>
          </a:p>
          <a:p>
            <a:r>
              <a:rPr lang="en-US" altLang="ja-JP" sz="2400" dirty="0" smtClean="0"/>
              <a:t>(3)</a:t>
            </a:r>
            <a:r>
              <a:rPr kumimoji="1" lang="ja-JP" altLang="en-US" sz="2400" dirty="0" smtClean="0"/>
              <a:t>変位型変分原理に基づく</a:t>
            </a:r>
            <a:r>
              <a:rPr lang="ja-JP" altLang="en-US" sz="3200" dirty="0" smtClean="0">
                <a:solidFill>
                  <a:srgbClr val="FF0000"/>
                </a:solidFill>
              </a:rPr>
              <a:t>陽解法に適用できる要素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7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20316" r="26375" b="22556"/>
          <a:stretch/>
        </p:blipFill>
        <p:spPr>
          <a:xfrm rot="10800000">
            <a:off x="5327774" y="2024844"/>
            <a:ext cx="2844626" cy="245070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0234" r="22831" b="22556"/>
          <a:stretch/>
        </p:blipFill>
        <p:spPr>
          <a:xfrm>
            <a:off x="1115616" y="1664804"/>
            <a:ext cx="3104222" cy="30285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6028"/>
            <a:ext cx="9144000" cy="620712"/>
          </a:xfrm>
        </p:spPr>
        <p:txBody>
          <a:bodyPr/>
          <a:lstStyle/>
          <a:p>
            <a:r>
              <a:rPr kumimoji="1" lang="ja-JP" altLang="en-US" dirty="0" smtClean="0"/>
              <a:t>解析例</a:t>
            </a:r>
            <a:r>
              <a:rPr kumimoji="1" lang="en-US" altLang="ja-JP" dirty="0" smtClean="0"/>
              <a:t>(3)</a:t>
            </a:r>
            <a:r>
              <a:rPr kumimoji="1" lang="ja-JP" altLang="en-US" dirty="0" smtClean="0"/>
              <a:t>　</a:t>
            </a:r>
            <a:r>
              <a:rPr kumimoji="1" lang="ja-JP" altLang="en-US" dirty="0" smtClean="0">
                <a:solidFill>
                  <a:srgbClr val="FF0000"/>
                </a:solidFill>
              </a:rPr>
              <a:t>複雑形状の大変形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4617132"/>
            <a:ext cx="8892479" cy="1791516"/>
          </a:xfrm>
        </p:spPr>
        <p:txBody>
          <a:bodyPr/>
          <a:lstStyle/>
          <a:p>
            <a:r>
              <a:rPr lang="ja-JP" altLang="en-US" sz="2400" dirty="0" smtClean="0"/>
              <a:t>足を完全拘束したウサギ</a:t>
            </a:r>
            <a:endParaRPr lang="en-US" altLang="ja-JP" sz="2400" dirty="0" smtClean="0"/>
          </a:p>
          <a:p>
            <a:r>
              <a:rPr lang="ja-JP" altLang="en-US" sz="2400" dirty="0" smtClean="0"/>
              <a:t>両耳にそれぞれ一様な初速度を与える</a:t>
            </a:r>
            <a:endParaRPr lang="en-US" altLang="ja-JP" sz="2400" dirty="0"/>
          </a:p>
          <a:p>
            <a:r>
              <a:rPr kumimoji="1" lang="ja-JP" altLang="en-US" sz="2400" dirty="0" smtClean="0"/>
              <a:t>材料は</a:t>
            </a:r>
            <a:r>
              <a:rPr kumimoji="1" lang="en-US" altLang="ja-JP" sz="2400" dirty="0" smtClean="0"/>
              <a:t>Neo-</a:t>
            </a:r>
            <a:r>
              <a:rPr kumimoji="1" lang="en-US" altLang="ja-JP" sz="2400" dirty="0" err="1" smtClean="0"/>
              <a:t>Hookean</a:t>
            </a:r>
            <a:r>
              <a:rPr kumimoji="1" lang="ja-JP" altLang="en-US" sz="2400" dirty="0" smtClean="0"/>
              <a:t>超弾性体</a:t>
            </a:r>
            <a:endParaRPr kumimoji="1" lang="en-US" altLang="ja-JP" sz="2400" dirty="0" smtClean="0"/>
          </a:p>
          <a:p>
            <a:r>
              <a:rPr lang="ja-JP" altLang="en-US" sz="2400" dirty="0"/>
              <a:t>六面体メッシュを使用できない複雑形状</a:t>
            </a:r>
            <a:endParaRPr lang="en-US" altLang="ja-JP" sz="2400" dirty="0"/>
          </a:p>
          <a:p>
            <a:endParaRPr kumimoji="1"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cxnSp>
        <p:nvCxnSpPr>
          <p:cNvPr id="8" name="直線コネクタ 7"/>
          <p:cNvCxnSpPr/>
          <p:nvPr/>
        </p:nvCxnSpPr>
        <p:spPr>
          <a:xfrm>
            <a:off x="1619672" y="4543625"/>
            <a:ext cx="1836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103768" y="4113076"/>
            <a:ext cx="11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完全拘束</a:t>
            </a:r>
            <a:endParaRPr kumimoji="1" lang="ja-JP" altLang="en-US" dirty="0"/>
          </a:p>
        </p:txBody>
      </p:sp>
      <p:cxnSp>
        <p:nvCxnSpPr>
          <p:cNvPr id="12" name="直線コネクタ 11"/>
          <p:cNvCxnSpPr>
            <a:stCxn id="10" idx="3"/>
          </p:cNvCxnSpPr>
          <p:nvPr/>
        </p:nvCxnSpPr>
        <p:spPr>
          <a:xfrm>
            <a:off x="1219892" y="4297742"/>
            <a:ext cx="399780" cy="229601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下矢印 14"/>
          <p:cNvSpPr/>
          <p:nvPr/>
        </p:nvSpPr>
        <p:spPr>
          <a:xfrm>
            <a:off x="6413889" y="3032956"/>
            <a:ext cx="390359" cy="648072"/>
          </a:xfrm>
          <a:prstGeom prst="downArrow">
            <a:avLst>
              <a:gd name="adj1" fmla="val 3455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下矢印 15"/>
          <p:cNvSpPr/>
          <p:nvPr/>
        </p:nvSpPr>
        <p:spPr>
          <a:xfrm rot="16200000">
            <a:off x="6033004" y="2220591"/>
            <a:ext cx="390359" cy="648072"/>
          </a:xfrm>
          <a:prstGeom prst="downArrow">
            <a:avLst>
              <a:gd name="adj1" fmla="val 3455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319678" y="679349"/>
            <a:ext cx="28803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000" b="1" u="sng" dirty="0" smtClean="0"/>
              <a:t>そのほか</a:t>
            </a:r>
            <a:r>
              <a:rPr lang="ja-JP" altLang="en-US" sz="2000" b="1" dirty="0" smtClean="0"/>
              <a:t> ・・・ </a:t>
            </a:r>
            <a:r>
              <a:rPr lang="ja-JP" altLang="en-US" sz="2000" dirty="0" smtClean="0"/>
              <a:t>ゴム</a:t>
            </a:r>
            <a:r>
              <a:rPr lang="ja-JP" altLang="en-US" sz="2000" dirty="0"/>
              <a:t>材料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初期</a:t>
            </a:r>
            <a:r>
              <a:rPr lang="ja-JP" altLang="en-US" sz="2000" dirty="0" smtClean="0"/>
              <a:t>ヤング率</a:t>
            </a:r>
            <a:r>
              <a:rPr lang="en-US" altLang="ja-JP" sz="2000" dirty="0" smtClean="0"/>
              <a:t>: 6.0MPa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 smtClean="0"/>
              <a:t>初期ポアソン比</a:t>
            </a:r>
            <a:r>
              <a:rPr lang="en-US" altLang="ja-JP" sz="2000" dirty="0" smtClean="0"/>
              <a:t>: 0.49</a:t>
            </a:r>
            <a:endParaRPr lang="en-US" altLang="ja-JP" sz="2000" dirty="0"/>
          </a:p>
          <a:p>
            <a:r>
              <a:rPr lang="ja-JP" altLang="en-US" sz="2000" dirty="0"/>
              <a:t>密度</a:t>
            </a:r>
            <a:r>
              <a:rPr lang="en-US" altLang="ja-JP" sz="2000" dirty="0" smtClean="0"/>
              <a:t>: 920 kg/m^3</a:t>
            </a:r>
          </a:p>
          <a:p>
            <a:r>
              <a:rPr lang="ja-JP" altLang="en-US" sz="2000" dirty="0" smtClean="0"/>
              <a:t>平滑化</a:t>
            </a:r>
            <a:r>
              <a:rPr lang="en-US" altLang="ja-JP" sz="2000" dirty="0" smtClean="0"/>
              <a:t>: 1</a:t>
            </a:r>
            <a:r>
              <a:rPr lang="ja-JP" altLang="en-US" sz="2000" dirty="0" smtClean="0"/>
              <a:t>回</a:t>
            </a:r>
            <a:endParaRPr lang="ja-JP" altLang="en-US" sz="2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7504" y="651145"/>
            <a:ext cx="2988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b="1" u="sng" dirty="0" smtClean="0"/>
              <a:t>耳</a:t>
            </a:r>
            <a:r>
              <a:rPr lang="ja-JP" altLang="en-US" dirty="0"/>
              <a:t> </a:t>
            </a:r>
            <a:r>
              <a:rPr lang="ja-JP" altLang="en-US" dirty="0" smtClean="0"/>
              <a:t>・・・ 鉄鋼</a:t>
            </a:r>
            <a:r>
              <a:rPr lang="ja-JP" altLang="en-US" dirty="0"/>
              <a:t>材料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初期ヤング率</a:t>
            </a:r>
            <a:r>
              <a:rPr lang="en-US" altLang="ja-JP" dirty="0" smtClean="0"/>
              <a:t>:</a:t>
            </a:r>
            <a:r>
              <a:rPr lang="ja-JP" altLang="en-US" dirty="0"/>
              <a:t> </a:t>
            </a:r>
            <a:r>
              <a:rPr lang="en-US" altLang="ja-JP" dirty="0" smtClean="0"/>
              <a:t>200 </a:t>
            </a:r>
            <a:r>
              <a:rPr lang="en-US" altLang="ja-JP" dirty="0" err="1" smtClean="0"/>
              <a:t>GPa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初期ポアソン比</a:t>
            </a:r>
            <a:r>
              <a:rPr lang="en-US" altLang="ja-JP" dirty="0" smtClean="0"/>
              <a:t>: 0.3</a:t>
            </a:r>
            <a:endParaRPr lang="en-US" altLang="ja-JP" dirty="0"/>
          </a:p>
          <a:p>
            <a:r>
              <a:rPr kumimoji="1" lang="ja-JP" altLang="en-US" dirty="0" smtClean="0"/>
              <a:t>密度</a:t>
            </a:r>
            <a:r>
              <a:rPr kumimoji="1" lang="en-US" altLang="ja-JP" dirty="0" smtClean="0"/>
              <a:t>: 7800 kg/m^3</a:t>
            </a:r>
          </a:p>
          <a:p>
            <a:r>
              <a:rPr lang="ja-JP" altLang="en-US" dirty="0" smtClean="0"/>
              <a:t>平滑化</a:t>
            </a:r>
            <a:r>
              <a:rPr lang="en-US" altLang="ja-JP" dirty="0" smtClean="0"/>
              <a:t>: 0</a:t>
            </a:r>
            <a:r>
              <a:rPr lang="ja-JP" altLang="en-US" dirty="0" smtClean="0"/>
              <a:t>回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/>
        </p:nvCxnSpPr>
        <p:spPr>
          <a:xfrm flipH="1">
            <a:off x="3095838" y="2348880"/>
            <a:ext cx="941787" cy="731495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1619672" y="1876655"/>
            <a:ext cx="0" cy="472225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1619672" y="1876655"/>
            <a:ext cx="821726" cy="258728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6846316" y="1133324"/>
            <a:ext cx="1830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800" dirty="0" smtClean="0"/>
              <a:t>初速度</a:t>
            </a:r>
            <a:endParaRPr lang="ja-JP" altLang="en-US" sz="2800" dirty="0"/>
          </a:p>
        </p:txBody>
      </p:sp>
      <p:cxnSp>
        <p:nvCxnSpPr>
          <p:cNvPr id="23" name="直線コネクタ 22"/>
          <p:cNvCxnSpPr>
            <a:stCxn id="22" idx="1"/>
          </p:cNvCxnSpPr>
          <p:nvPr/>
        </p:nvCxnSpPr>
        <p:spPr>
          <a:xfrm flipH="1">
            <a:off x="6199997" y="1394934"/>
            <a:ext cx="646319" cy="1016586"/>
          </a:xfrm>
          <a:prstGeom prst="line">
            <a:avLst/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stCxn id="22" idx="1"/>
          </p:cNvCxnSpPr>
          <p:nvPr/>
        </p:nvCxnSpPr>
        <p:spPr>
          <a:xfrm flipH="1">
            <a:off x="6589760" y="1394934"/>
            <a:ext cx="256556" cy="1626469"/>
          </a:xfrm>
          <a:prstGeom prst="line">
            <a:avLst/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50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変形と圧力符号の時刻暦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7" name="bunn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172" t="12574" r="16255"/>
          <a:stretch/>
        </p:blipFill>
        <p:spPr>
          <a:xfrm>
            <a:off x="1799692" y="633742"/>
            <a:ext cx="5904656" cy="4847486"/>
          </a:xfrm>
        </p:spPr>
      </p:pic>
      <p:sp>
        <p:nvSpPr>
          <p:cNvPr id="8" name="正方形/長方形 7"/>
          <p:cNvSpPr/>
          <p:nvPr/>
        </p:nvSpPr>
        <p:spPr>
          <a:xfrm>
            <a:off x="1799692" y="2636912"/>
            <a:ext cx="297829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/>
              <a:t> ABAQUS/Explicit C3D4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4752020" y="2636912"/>
            <a:ext cx="304579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B050"/>
                </a:solidFill>
              </a:rPr>
              <a:t>Selective</a:t>
            </a:r>
            <a:r>
              <a:rPr lang="ja-JP" altLang="en-US" dirty="0">
                <a:solidFill>
                  <a:srgbClr val="00B050"/>
                </a:solidFill>
              </a:rPr>
              <a:t> </a:t>
            </a:r>
            <a:r>
              <a:rPr lang="en-US" altLang="ja-JP" dirty="0" smtClean="0">
                <a:solidFill>
                  <a:srgbClr val="00B050"/>
                </a:solidFill>
              </a:rPr>
              <a:t>ES/NS-FEM</a:t>
            </a:r>
            <a:endParaRPr lang="en-US" altLang="ja-JP" dirty="0">
              <a:solidFill>
                <a:srgbClr val="00B050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706222" y="5181012"/>
            <a:ext cx="304461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70C0"/>
                </a:solidFill>
              </a:rPr>
              <a:t>F-</a:t>
            </a:r>
            <a:r>
              <a:rPr lang="en-US" altLang="ja-JP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dirty="0" smtClean="0">
                <a:solidFill>
                  <a:srgbClr val="0070C0"/>
                </a:solidFill>
              </a:rPr>
              <a:t>-FEM</a:t>
            </a:r>
            <a:endParaRPr lang="en-US" altLang="ja-JP" dirty="0">
              <a:solidFill>
                <a:srgbClr val="0070C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750837" y="5183904"/>
            <a:ext cx="304698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/>
              <a:t>NS-FEM</a:t>
            </a:r>
            <a:endParaRPr lang="en-US" altLang="ja-JP" dirty="0"/>
          </a:p>
        </p:txBody>
      </p:sp>
      <p:sp>
        <p:nvSpPr>
          <p:cNvPr id="12" name="正方形/長方形 11"/>
          <p:cNvSpPr/>
          <p:nvPr/>
        </p:nvSpPr>
        <p:spPr>
          <a:xfrm>
            <a:off x="107504" y="5504178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400" dirty="0" smtClean="0"/>
              <a:t>C3D4</a:t>
            </a:r>
            <a:r>
              <a:rPr lang="ja-JP" altLang="en-US" sz="2400" dirty="0" smtClean="0"/>
              <a:t>はチェッカーボード状の圧力振動</a:t>
            </a:r>
            <a:endParaRPr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ja-JP" altLang="en-US" sz="2400" dirty="0" smtClean="0"/>
              <a:t>他の要素はまだらな分布ではあるが圧力波によるもの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6441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ある時刻の変形形状と圧力分布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1" t="20523" r="22887" b="22108"/>
          <a:stretch/>
        </p:blipFill>
        <p:spPr>
          <a:xfrm>
            <a:off x="4680012" y="1088740"/>
            <a:ext cx="4104457" cy="3312368"/>
          </a:xfr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1" r="19335"/>
          <a:stretch/>
        </p:blipFill>
        <p:spPr>
          <a:xfrm>
            <a:off x="71500" y="872716"/>
            <a:ext cx="4608512" cy="3437602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107504" y="5504178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400" dirty="0" smtClean="0"/>
              <a:t>C3D4</a:t>
            </a:r>
            <a:r>
              <a:rPr lang="ja-JP" altLang="en-US" sz="2400" dirty="0" smtClean="0"/>
              <a:t>は鉄鋼材料である耳にまで圧力振動が伝播している</a:t>
            </a:r>
            <a:endParaRPr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400" dirty="0" smtClean="0"/>
              <a:t>NS-FEM</a:t>
            </a:r>
            <a:r>
              <a:rPr lang="ja-JP" altLang="en-US" sz="2400" dirty="0" smtClean="0"/>
              <a:t>は大変形部分に異常な変形形状がみられる</a:t>
            </a:r>
            <a:endParaRPr lang="ja-JP" altLang="en-US" sz="2400" dirty="0"/>
          </a:p>
        </p:txBody>
      </p:sp>
      <p:sp>
        <p:nvSpPr>
          <p:cNvPr id="12" name="正方形/長方形 11"/>
          <p:cNvSpPr/>
          <p:nvPr/>
        </p:nvSpPr>
        <p:spPr>
          <a:xfrm>
            <a:off x="755576" y="4401108"/>
            <a:ext cx="297829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/>
              <a:t> ABAQUS/Explicit C3D4</a:t>
            </a:r>
          </a:p>
          <a:p>
            <a:pPr algn="ctr"/>
            <a:r>
              <a:rPr lang="en-US" altLang="ja-JP" dirty="0" smtClean="0"/>
              <a:t>t = 0.03 s</a:t>
            </a:r>
          </a:p>
          <a:p>
            <a:pPr algn="ctr"/>
            <a:r>
              <a:rPr lang="en-US" altLang="ja-JP" sz="2000" b="1" dirty="0" smtClean="0">
                <a:solidFill>
                  <a:srgbClr val="FF0000"/>
                </a:solidFill>
              </a:rPr>
              <a:t>×</a:t>
            </a:r>
            <a:r>
              <a:rPr lang="ja-JP" altLang="en-US" dirty="0" smtClean="0"/>
              <a:t>鉄鋼材料にも圧力振動</a:t>
            </a:r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5042122" y="4369954"/>
            <a:ext cx="345431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/>
              <a:t>NS-FEM</a:t>
            </a:r>
          </a:p>
          <a:p>
            <a:pPr algn="ctr"/>
            <a:r>
              <a:rPr lang="en-US" altLang="ja-JP" dirty="0"/>
              <a:t>t</a:t>
            </a:r>
            <a:r>
              <a:rPr lang="en-US" altLang="ja-JP" dirty="0" smtClean="0"/>
              <a:t> = 0.01 s</a:t>
            </a:r>
          </a:p>
          <a:p>
            <a:pPr algn="ctr"/>
            <a:r>
              <a:rPr lang="en-US" altLang="ja-JP" dirty="0" smtClean="0">
                <a:solidFill>
                  <a:srgbClr val="FF0000"/>
                </a:solidFill>
              </a:rPr>
              <a:t>×</a:t>
            </a:r>
            <a:r>
              <a:rPr lang="ja-JP" altLang="en-US" dirty="0" smtClean="0"/>
              <a:t>大変形部分で異常な変形形状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214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組み合わせ</a:t>
            </a:r>
            <a:r>
              <a:rPr kumimoji="1" lang="en-US" altLang="ja-JP" dirty="0" smtClean="0"/>
              <a:t>S-FEM</a:t>
            </a:r>
            <a:r>
              <a:rPr kumimoji="1" lang="ja-JP" altLang="en-US" dirty="0" smtClean="0"/>
              <a:t>の圧力分布の比較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899592" y="4643844"/>
            <a:ext cx="297829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70C0"/>
                </a:solidFill>
              </a:rPr>
              <a:t>F-</a:t>
            </a:r>
            <a:r>
              <a:rPr lang="en-US" altLang="ja-JP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dirty="0" smtClean="0">
                <a:solidFill>
                  <a:srgbClr val="0070C0"/>
                </a:solidFill>
              </a:rPr>
              <a:t>-FEM</a:t>
            </a:r>
            <a:endParaRPr lang="en-US" altLang="ja-JP" dirty="0">
              <a:solidFill>
                <a:srgbClr val="0070C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042122" y="4607840"/>
            <a:ext cx="34543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00B050"/>
                </a:solidFill>
              </a:rPr>
              <a:t>Selective</a:t>
            </a:r>
            <a:r>
              <a:rPr lang="ja-JP" altLang="en-US" dirty="0">
                <a:solidFill>
                  <a:srgbClr val="00B050"/>
                </a:solidFill>
              </a:rPr>
              <a:t> </a:t>
            </a:r>
            <a:r>
              <a:rPr lang="en-US" altLang="ja-JP" dirty="0" smtClean="0">
                <a:solidFill>
                  <a:srgbClr val="00B050"/>
                </a:solidFill>
              </a:rPr>
              <a:t>ES/NS-FEM</a:t>
            </a:r>
            <a:endParaRPr lang="en-US" altLang="ja-JP" dirty="0">
              <a:solidFill>
                <a:srgbClr val="00B05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8" t="9228" r="25478" b="23957"/>
          <a:stretch/>
        </p:blipFill>
        <p:spPr>
          <a:xfrm>
            <a:off x="507748" y="901266"/>
            <a:ext cx="3952255" cy="379289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10135" r="23619" b="21926"/>
          <a:stretch/>
        </p:blipFill>
        <p:spPr>
          <a:xfrm>
            <a:off x="4568015" y="813521"/>
            <a:ext cx="4036433" cy="3907268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107504" y="5504178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ja-JP" altLang="en-US" sz="2400" dirty="0" smtClean="0"/>
              <a:t> </a:t>
            </a:r>
            <a:r>
              <a:rPr lang="en-US" altLang="ja-JP" sz="2400" dirty="0" smtClean="0">
                <a:solidFill>
                  <a:srgbClr val="0070C0"/>
                </a:solidFill>
              </a:rPr>
              <a:t>F-</a:t>
            </a:r>
            <a:r>
              <a:rPr lang="en-US" altLang="ja-JP" sz="2400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sz="2400" dirty="0" smtClean="0">
                <a:solidFill>
                  <a:srgbClr val="0070C0"/>
                </a:solidFill>
              </a:rPr>
              <a:t>-FEM</a:t>
            </a:r>
            <a:r>
              <a:rPr lang="ja-JP" altLang="en-US" sz="2400" dirty="0" smtClean="0"/>
              <a:t>の方が圧力波を精度よく解析できている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8871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0412" y="-27384"/>
            <a:ext cx="7886700" cy="569479"/>
          </a:xfrm>
        </p:spPr>
        <p:txBody>
          <a:bodyPr>
            <a:normAutofit fontScale="90000"/>
          </a:bodyPr>
          <a:lstStyle/>
          <a:p>
            <a:pPr algn="ctr"/>
            <a:r>
              <a:rPr lang="ja-JP" altLang="en-US" dirty="0" smtClean="0">
                <a:latin typeface="+mj-ea"/>
                <a:cs typeface="メイリオ" panose="020B0604030504040204" pitchFamily="50" charset="-128"/>
              </a:rPr>
              <a:t>まとめ</a:t>
            </a:r>
            <a:endParaRPr kumimoji="1" lang="ja-JP" altLang="en-US" sz="4400" dirty="0">
              <a:latin typeface="+mj-ea"/>
              <a:cs typeface="メイリオ" panose="020B0604030504040204" pitchFamily="50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3535061" y="6525344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P. </a:t>
            </a:r>
            <a:fld id="{07015E4A-0C89-43D0-8D9E-5143E80DED9C}" type="slidenum">
              <a:rPr kumimoji="1" lang="ja-JP" altLang="en-US" smtClean="0"/>
              <a:t>34</a:t>
            </a:fld>
            <a:endParaRPr kumimoji="1" lang="ja-JP" altLang="en-US" dirty="0"/>
          </a:p>
        </p:txBody>
      </p:sp>
      <p:sp>
        <p:nvSpPr>
          <p:cNvPr id="1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766010"/>
            <a:ext cx="9144000" cy="5560912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　</a:t>
            </a:r>
            <a:r>
              <a:rPr lang="ja-JP" altLang="en-US" dirty="0" smtClean="0"/>
              <a:t>各</a:t>
            </a:r>
            <a:r>
              <a:rPr lang="en-US" altLang="ja-JP" dirty="0" smtClean="0"/>
              <a:t>S-FEM</a:t>
            </a:r>
            <a:r>
              <a:rPr lang="ja-JP" altLang="en-US" dirty="0" smtClean="0"/>
              <a:t>の特徴は次のようにまとめられる．</a:t>
            </a:r>
            <a:endParaRPr lang="en-US" altLang="ja-JP" dirty="0" smtClean="0"/>
          </a:p>
          <a:p>
            <a:r>
              <a:rPr lang="en-US" altLang="ja-JP" sz="2800" dirty="0" smtClean="0">
                <a:solidFill>
                  <a:srgbClr val="00B050"/>
                </a:solidFill>
              </a:rPr>
              <a:t>Selective ES/NS-FEM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圧力振動を抑制することはできないが，動的に安定</a:t>
            </a:r>
            <a:endParaRPr lang="en-US" altLang="ja-JP" sz="24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モード解析においても充分な</a:t>
            </a:r>
            <a:r>
              <a:rPr lang="ja-JP" altLang="en-US" sz="2400" dirty="0"/>
              <a:t>精</a:t>
            </a:r>
            <a:r>
              <a:rPr lang="ja-JP" altLang="en-US" sz="2400" dirty="0" smtClean="0"/>
              <a:t>度で解析可能</a:t>
            </a:r>
            <a:endParaRPr lang="en-US" altLang="ja-JP" sz="2400" dirty="0" smtClean="0"/>
          </a:p>
          <a:p>
            <a:r>
              <a:rPr lang="en-US" altLang="ja-JP" sz="2800" dirty="0" smtClean="0">
                <a:solidFill>
                  <a:srgbClr val="0070C0"/>
                </a:solidFill>
              </a:rPr>
              <a:t>F-</a:t>
            </a:r>
            <a:r>
              <a:rPr lang="en-US" altLang="ja-JP" sz="2800" dirty="0" err="1" smtClean="0">
                <a:solidFill>
                  <a:srgbClr val="0070C0"/>
                </a:solidFill>
              </a:rPr>
              <a:t>barES</a:t>
            </a:r>
            <a:r>
              <a:rPr lang="en-US" altLang="ja-JP" sz="2800" dirty="0" smtClean="0">
                <a:solidFill>
                  <a:srgbClr val="0070C0"/>
                </a:solidFill>
              </a:rPr>
              <a:t>-FEM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適切な平滑化回数によって充分に圧力振動を抑制できる</a:t>
            </a:r>
            <a:endParaRPr lang="en-US" altLang="ja-JP" sz="24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複素固有振動数によって</a:t>
            </a:r>
            <a:r>
              <a:rPr lang="ja-JP" altLang="en-US" sz="2400" dirty="0" smtClean="0">
                <a:solidFill>
                  <a:srgbClr val="FF0000"/>
                </a:solidFill>
              </a:rPr>
              <a:t>動的に不安定な解</a:t>
            </a:r>
            <a:r>
              <a:rPr lang="ja-JP" altLang="en-US" sz="2400" dirty="0" smtClean="0"/>
              <a:t>になってしまう</a:t>
            </a:r>
            <a:endParaRPr lang="en-US" altLang="ja-JP" sz="24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ja-JP" altLang="en-US" sz="2400" dirty="0"/>
              <a:t>モード解析に</a:t>
            </a:r>
            <a:r>
              <a:rPr lang="ja-JP" altLang="en-US" sz="2400" dirty="0" smtClean="0"/>
              <a:t>おいて充分な</a:t>
            </a:r>
            <a:r>
              <a:rPr lang="ja-JP" altLang="en-US" sz="2400" dirty="0"/>
              <a:t>精</a:t>
            </a:r>
            <a:r>
              <a:rPr lang="ja-JP" altLang="en-US" sz="2400" dirty="0" smtClean="0"/>
              <a:t>度で</a:t>
            </a:r>
            <a:r>
              <a:rPr lang="ja-JP" altLang="en-US" sz="2400" dirty="0"/>
              <a:t>解析</a:t>
            </a:r>
            <a:r>
              <a:rPr lang="ja-JP" altLang="en-US" sz="2400" dirty="0" smtClean="0"/>
              <a:t>可能</a:t>
            </a:r>
            <a:endParaRPr lang="en-US" altLang="ja-JP" sz="2400" dirty="0" smtClean="0"/>
          </a:p>
          <a:p>
            <a:r>
              <a:rPr lang="en-US" altLang="ja-JP" sz="2800" dirty="0" smtClean="0"/>
              <a:t>NS-FEM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ja-JP" altLang="en-US" sz="2400" dirty="0"/>
              <a:t>充分に圧力振動を抑制することはできないが，動的に安定</a:t>
            </a:r>
            <a:endParaRPr lang="en-US" altLang="ja-JP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ja-JP" altLang="en-US" sz="2400" dirty="0"/>
              <a:t>モード</a:t>
            </a:r>
            <a:r>
              <a:rPr lang="ja-JP" altLang="en-US" sz="2400" dirty="0" smtClean="0"/>
              <a:t>解析は擬似低エネルギーモード</a:t>
            </a:r>
            <a:r>
              <a:rPr lang="ja-JP" altLang="en-US" sz="2400" smtClean="0"/>
              <a:t>により精度が低い</a:t>
            </a:r>
            <a:endParaRPr lang="en-US" altLang="ja-JP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3</a:t>
            </a:r>
            <a:r>
              <a:rPr lang="ja-JP" altLang="en-US" sz="2400" dirty="0" smtClean="0"/>
              <a:t>手法の中でもっとも計算コストが小さいメリットがある</a:t>
            </a:r>
            <a:endParaRPr lang="en-US" altLang="ja-JP" sz="2400" dirty="0" smtClean="0"/>
          </a:p>
          <a:p>
            <a:endParaRPr lang="en-US" altLang="ja-JP" b="1" dirty="0"/>
          </a:p>
        </p:txBody>
      </p:sp>
    </p:spTree>
    <p:extLst>
      <p:ext uri="{BB962C8B-B14F-4D97-AF65-F5344CB8AC3E}">
        <p14:creationId xmlns:p14="http://schemas.microsoft.com/office/powerpoint/2010/main" val="113038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lang="en-US" altLang="ja-JP" dirty="0" smtClean="0"/>
              <a:t>(1)</a:t>
            </a:r>
            <a:r>
              <a:rPr kumimoji="1" lang="ja-JP" altLang="en-US" dirty="0" smtClean="0"/>
              <a:t>なぜ</a:t>
            </a:r>
            <a:r>
              <a:rPr kumimoji="1" lang="ja-JP" altLang="en-US" dirty="0" smtClean="0">
                <a:solidFill>
                  <a:srgbClr val="FF0000"/>
                </a:solidFill>
              </a:rPr>
              <a:t>四面体</a:t>
            </a:r>
            <a:r>
              <a:rPr kumimoji="1" lang="en-US" altLang="ja-JP" dirty="0" smtClean="0">
                <a:solidFill>
                  <a:srgbClr val="FF0000"/>
                </a:solidFill>
              </a:rPr>
              <a:t>1</a:t>
            </a:r>
            <a:r>
              <a:rPr kumimoji="1" lang="ja-JP" altLang="en-US" dirty="0" smtClean="0">
                <a:solidFill>
                  <a:srgbClr val="FF0000"/>
                </a:solidFill>
              </a:rPr>
              <a:t>次要素</a:t>
            </a:r>
            <a:r>
              <a:rPr kumimoji="1" lang="ja-JP" altLang="en-US" dirty="0" smtClean="0"/>
              <a:t>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2214104" y="2240868"/>
            <a:ext cx="5094200" cy="2846288"/>
            <a:chOff x="1890068" y="2605652"/>
            <a:chExt cx="4270873" cy="2386270"/>
          </a:xfrm>
        </p:grpSpPr>
        <p:grpSp>
          <p:nvGrpSpPr>
            <p:cNvPr id="43" name="グループ化 42"/>
            <p:cNvGrpSpPr/>
            <p:nvPr/>
          </p:nvGrpSpPr>
          <p:grpSpPr>
            <a:xfrm>
              <a:off x="1890068" y="2672917"/>
              <a:ext cx="4270873" cy="2319005"/>
              <a:chOff x="4302167" y="3461498"/>
              <a:chExt cx="4344337" cy="2358902"/>
            </a:xfrm>
          </p:grpSpPr>
          <p:grpSp>
            <p:nvGrpSpPr>
              <p:cNvPr id="11" name="グループ化 10"/>
              <p:cNvGrpSpPr/>
              <p:nvPr/>
            </p:nvGrpSpPr>
            <p:grpSpPr>
              <a:xfrm>
                <a:off x="4302167" y="3461498"/>
                <a:ext cx="4344337" cy="2358902"/>
                <a:chOff x="-355080" y="3241624"/>
                <a:chExt cx="4344337" cy="2358902"/>
              </a:xfrm>
            </p:grpSpPr>
            <p:pic>
              <p:nvPicPr>
                <p:cNvPr id="12" name="図 11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696" r="27496"/>
                <a:stretch/>
              </p:blipFill>
              <p:spPr>
                <a:xfrm>
                  <a:off x="-355080" y="3241624"/>
                  <a:ext cx="1592741" cy="2007027"/>
                </a:xfrm>
                <a:prstGeom prst="rect">
                  <a:avLst/>
                </a:prstGeom>
              </p:spPr>
            </p:pic>
            <p:grpSp>
              <p:nvGrpSpPr>
                <p:cNvPr id="13" name="グループ化 12"/>
                <p:cNvGrpSpPr/>
                <p:nvPr/>
              </p:nvGrpSpPr>
              <p:grpSpPr>
                <a:xfrm>
                  <a:off x="1384148" y="3569170"/>
                  <a:ext cx="435351" cy="1682871"/>
                  <a:chOff x="1425161" y="3818123"/>
                  <a:chExt cx="556602" cy="1006112"/>
                </a:xfrm>
              </p:grpSpPr>
              <p:sp>
                <p:nvSpPr>
                  <p:cNvPr id="40" name="正方形/長方形 39"/>
                  <p:cNvSpPr/>
                  <p:nvPr/>
                </p:nvSpPr>
                <p:spPr>
                  <a:xfrm>
                    <a:off x="1825208" y="3818123"/>
                    <a:ext cx="156555" cy="100611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1" name="正方形/長方形 40"/>
                  <p:cNvSpPr/>
                  <p:nvPr/>
                </p:nvSpPr>
                <p:spPr>
                  <a:xfrm>
                    <a:off x="1425161" y="4262744"/>
                    <a:ext cx="400050" cy="130175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14" name="グループ化 13"/>
                <p:cNvGrpSpPr/>
                <p:nvPr/>
              </p:nvGrpSpPr>
              <p:grpSpPr>
                <a:xfrm>
                  <a:off x="2856948" y="3317138"/>
                  <a:ext cx="1132309" cy="877747"/>
                  <a:chOff x="2710227" y="3568480"/>
                  <a:chExt cx="833185" cy="640927"/>
                </a:xfrm>
              </p:grpSpPr>
              <p:cxnSp>
                <p:nvCxnSpPr>
                  <p:cNvPr id="32" name="直線コネクタ 31"/>
                  <p:cNvCxnSpPr>
                    <a:stCxn id="33" idx="2"/>
                    <a:endCxn id="38" idx="2"/>
                  </p:cNvCxnSpPr>
                  <p:nvPr/>
                </p:nvCxnSpPr>
                <p:spPr>
                  <a:xfrm flipV="1">
                    <a:off x="2766275" y="3943401"/>
                    <a:ext cx="691412" cy="21670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二等辺三角形 32"/>
                  <p:cNvSpPr/>
                  <p:nvPr/>
                </p:nvSpPr>
                <p:spPr>
                  <a:xfrm>
                    <a:off x="2766275" y="3640971"/>
                    <a:ext cx="508000" cy="519134"/>
                  </a:xfrm>
                  <a:prstGeom prst="triangle">
                    <a:avLst>
                      <a:gd name="adj" fmla="val 63125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" name="二等辺三角形 33"/>
                  <p:cNvSpPr/>
                  <p:nvPr/>
                </p:nvSpPr>
                <p:spPr>
                  <a:xfrm rot="4162743">
                    <a:off x="3030022" y="3710976"/>
                    <a:ext cx="571719" cy="286727"/>
                  </a:xfrm>
                  <a:prstGeom prst="triangle">
                    <a:avLst>
                      <a:gd name="adj" fmla="val 75906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5" name="円/楕円 34"/>
                  <p:cNvSpPr/>
                  <p:nvPr/>
                </p:nvSpPr>
                <p:spPr>
                  <a:xfrm>
                    <a:off x="3037032" y="3606736"/>
                    <a:ext cx="85725" cy="8572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6" name="円/楕円 35"/>
                  <p:cNvSpPr/>
                  <p:nvPr/>
                </p:nvSpPr>
                <p:spPr>
                  <a:xfrm>
                    <a:off x="2710227" y="4117242"/>
                    <a:ext cx="85725" cy="8572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7" name="円/楕円 36"/>
                  <p:cNvSpPr/>
                  <p:nvPr/>
                </p:nvSpPr>
                <p:spPr>
                  <a:xfrm>
                    <a:off x="3244598" y="4123682"/>
                    <a:ext cx="85725" cy="8572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8" name="円/楕円 37"/>
                  <p:cNvSpPr/>
                  <p:nvPr/>
                </p:nvSpPr>
                <p:spPr>
                  <a:xfrm>
                    <a:off x="3457687" y="3900538"/>
                    <a:ext cx="85725" cy="8572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5" name="乗算記号 14"/>
                <p:cNvSpPr/>
                <p:nvPr/>
              </p:nvSpPr>
              <p:spPr>
                <a:xfrm>
                  <a:off x="2518523" y="4363694"/>
                  <a:ext cx="570488" cy="570488"/>
                </a:xfrm>
                <a:prstGeom prst="mathMultiply">
                  <a:avLst>
                    <a:gd name="adj1" fmla="val 11276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" name="右矢印 15"/>
                <p:cNvSpPr/>
                <p:nvPr/>
              </p:nvSpPr>
              <p:spPr>
                <a:xfrm>
                  <a:off x="1819499" y="3491786"/>
                  <a:ext cx="357600" cy="329408"/>
                </a:xfrm>
                <a:prstGeom prst="rightArrow">
                  <a:avLst>
                    <a:gd name="adj1" fmla="val 52891"/>
                    <a:gd name="adj2" fmla="val 5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17" name="グループ化 16"/>
                <p:cNvGrpSpPr/>
                <p:nvPr/>
              </p:nvGrpSpPr>
              <p:grpSpPr>
                <a:xfrm>
                  <a:off x="2898632" y="4728545"/>
                  <a:ext cx="1063119" cy="871981"/>
                  <a:chOff x="2968116" y="4675741"/>
                  <a:chExt cx="1245091" cy="1021236"/>
                </a:xfrm>
              </p:grpSpPr>
              <p:sp>
                <p:nvSpPr>
                  <p:cNvPr id="18" name="正方形/長方形 17"/>
                  <p:cNvSpPr/>
                  <p:nvPr/>
                </p:nvSpPr>
                <p:spPr>
                  <a:xfrm>
                    <a:off x="3023753" y="4865794"/>
                    <a:ext cx="784992" cy="772483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9" name="平行四辺形 18"/>
                  <p:cNvSpPr/>
                  <p:nvPr/>
                </p:nvSpPr>
                <p:spPr>
                  <a:xfrm>
                    <a:off x="3048113" y="4749303"/>
                    <a:ext cx="1086697" cy="116491"/>
                  </a:xfrm>
                  <a:prstGeom prst="parallelogram">
                    <a:avLst>
                      <a:gd name="adj" fmla="val 277359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0" name="平行四辺形 19"/>
                  <p:cNvSpPr/>
                  <p:nvPr/>
                </p:nvSpPr>
                <p:spPr>
                  <a:xfrm rot="5400000" flipH="1">
                    <a:off x="3536780" y="5022175"/>
                    <a:ext cx="893754" cy="348010"/>
                  </a:xfrm>
                  <a:prstGeom prst="parallelogram">
                    <a:avLst>
                      <a:gd name="adj" fmla="val 31292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1" name="円/楕円 20"/>
                  <p:cNvSpPr/>
                  <p:nvPr/>
                </p:nvSpPr>
                <p:spPr>
                  <a:xfrm>
                    <a:off x="3750948" y="4816880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" name="円/楕円 21"/>
                  <p:cNvSpPr/>
                  <p:nvPr/>
                </p:nvSpPr>
                <p:spPr>
                  <a:xfrm>
                    <a:off x="2972880" y="4816880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" name="円/楕円 22"/>
                  <p:cNvSpPr/>
                  <p:nvPr/>
                </p:nvSpPr>
                <p:spPr>
                  <a:xfrm>
                    <a:off x="3750948" y="5579577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4" name="円/楕円 23"/>
                  <p:cNvSpPr/>
                  <p:nvPr/>
                </p:nvSpPr>
                <p:spPr>
                  <a:xfrm>
                    <a:off x="4088779" y="4699869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" name="円/楕円 24"/>
                  <p:cNvSpPr/>
                  <p:nvPr/>
                </p:nvSpPr>
                <p:spPr>
                  <a:xfrm>
                    <a:off x="3334051" y="4675741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cxnSp>
                <p:nvCxnSpPr>
                  <p:cNvPr id="26" name="直線コネクタ 25"/>
                  <p:cNvCxnSpPr>
                    <a:stCxn id="25" idx="4"/>
                  </p:cNvCxnSpPr>
                  <p:nvPr/>
                </p:nvCxnSpPr>
                <p:spPr>
                  <a:xfrm>
                    <a:off x="3392302" y="4793141"/>
                    <a:ext cx="0" cy="71468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直線コネクタ 26"/>
                  <p:cNvCxnSpPr/>
                  <p:nvPr/>
                </p:nvCxnSpPr>
                <p:spPr>
                  <a:xfrm>
                    <a:off x="3389288" y="5515088"/>
                    <a:ext cx="726353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線コネクタ 27"/>
                  <p:cNvCxnSpPr/>
                  <p:nvPr/>
                </p:nvCxnSpPr>
                <p:spPr>
                  <a:xfrm flipH="1">
                    <a:off x="3027139" y="5512610"/>
                    <a:ext cx="354655" cy="12521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" name="円/楕円 28"/>
                  <p:cNvSpPr/>
                  <p:nvPr/>
                </p:nvSpPr>
                <p:spPr>
                  <a:xfrm>
                    <a:off x="3330611" y="5443132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30" name="円/楕円 29"/>
                  <p:cNvSpPr/>
                  <p:nvPr/>
                </p:nvSpPr>
                <p:spPr>
                  <a:xfrm>
                    <a:off x="2968116" y="5579577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" name="円/楕円 30"/>
                  <p:cNvSpPr/>
                  <p:nvPr/>
                </p:nvSpPr>
                <p:spPr>
                  <a:xfrm>
                    <a:off x="4096706" y="5461343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sp>
            <p:nvSpPr>
              <p:cNvPr id="42" name="右矢印 41"/>
              <p:cNvSpPr/>
              <p:nvPr/>
            </p:nvSpPr>
            <p:spPr>
              <a:xfrm>
                <a:off x="6469756" y="5220934"/>
                <a:ext cx="357600" cy="329408"/>
              </a:xfrm>
              <a:prstGeom prst="rightArrow">
                <a:avLst>
                  <a:gd name="adj1" fmla="val 52891"/>
                  <a:gd name="adj2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4" name="フレーム (半分) 43"/>
            <p:cNvSpPr/>
            <p:nvPr/>
          </p:nvSpPr>
          <p:spPr>
            <a:xfrm rot="13313717">
              <a:off x="4929541" y="2605652"/>
              <a:ext cx="218363" cy="438400"/>
            </a:xfrm>
            <a:prstGeom prst="halfFrame">
              <a:avLst>
                <a:gd name="adj1" fmla="val 22076"/>
                <a:gd name="adj2" fmla="val 2587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0" name="テキスト ボックス 49"/>
          <p:cNvSpPr txBox="1"/>
          <p:nvPr/>
        </p:nvSpPr>
        <p:spPr>
          <a:xfrm>
            <a:off x="1040827" y="1015175"/>
            <a:ext cx="70484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任意形状に対しては</a:t>
            </a:r>
            <a:endParaRPr lang="en-US" altLang="ja-JP" sz="2800" dirty="0"/>
          </a:p>
          <a:p>
            <a:r>
              <a:rPr lang="ja-JP" altLang="en-US" sz="2800" dirty="0" smtClean="0">
                <a:solidFill>
                  <a:srgbClr val="FF0000"/>
                </a:solidFill>
              </a:rPr>
              <a:t>四面体要素</a:t>
            </a:r>
            <a:r>
              <a:rPr lang="ja-JP" altLang="en-US" sz="2800" dirty="0" smtClean="0"/>
              <a:t>でしか自動でメッシングできない</a:t>
            </a:r>
            <a:endParaRPr lang="en-US" altLang="ja-JP" sz="28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42223" y="5827227"/>
            <a:ext cx="8645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加えて大変形で</a:t>
            </a:r>
            <a:r>
              <a:rPr lang="ja-JP" altLang="en-US" sz="2400" dirty="0"/>
              <a:t>は</a:t>
            </a:r>
            <a:r>
              <a:rPr lang="ja-JP" altLang="en-US" sz="2400" dirty="0" smtClean="0"/>
              <a:t>、ロバスト性の観点から</a:t>
            </a:r>
            <a:r>
              <a:rPr lang="ja-JP" altLang="en-US" sz="2400" dirty="0" smtClean="0">
                <a:solidFill>
                  <a:srgbClr val="FF0000"/>
                </a:solidFill>
              </a:rPr>
              <a:t>低次要素が好まれる</a:t>
            </a:r>
            <a:endParaRPr lang="en-US" altLang="ja-JP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61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オブジェクト 14"/>
          <p:cNvGraphicFramePr>
            <a:graphicFrameLocks noChangeAspect="1"/>
          </p:cNvGraphicFramePr>
          <p:nvPr>
            <p:extLst/>
          </p:nvPr>
        </p:nvGraphicFramePr>
        <p:xfrm>
          <a:off x="2334007" y="767865"/>
          <a:ext cx="3683898" cy="138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Acrobat Document" r:id="rId4" imgW="3133534" imgH="1180862" progId="AcroExch.Document.11">
                  <p:embed/>
                </p:oleObj>
              </mc:Choice>
              <mc:Fallback>
                <p:oleObj name="Acrobat Document" r:id="rId4" imgW="3133534" imgH="1180862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34007" y="767865"/>
                        <a:ext cx="3683898" cy="1388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lang="en-US" altLang="ja-JP" dirty="0" smtClean="0"/>
              <a:t>(2)</a:t>
            </a:r>
            <a:r>
              <a:rPr kumimoji="1" lang="ja-JP" altLang="en-US" dirty="0" smtClean="0"/>
              <a:t>なぜ</a:t>
            </a:r>
            <a:r>
              <a:rPr kumimoji="1" lang="ja-JP" altLang="en-US" dirty="0" smtClean="0">
                <a:solidFill>
                  <a:srgbClr val="FF0000"/>
                </a:solidFill>
              </a:rPr>
              <a:t>微圧縮性に強い要素</a:t>
            </a:r>
            <a:r>
              <a:rPr kumimoji="1" lang="ja-JP" altLang="en-US" dirty="0" smtClean="0"/>
              <a:t>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4576" y="5738499"/>
            <a:ext cx="8894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微</a:t>
            </a:r>
            <a:r>
              <a:rPr lang="ja-JP" altLang="en-US" sz="2800" dirty="0" smtClean="0"/>
              <a:t>圧縮材料の解析には圧力振動とロッキングがつきまとう</a:t>
            </a:r>
            <a:endParaRPr lang="en-US" altLang="ja-JP" sz="28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3"/>
          <a:stretch/>
        </p:blipFill>
        <p:spPr>
          <a:xfrm>
            <a:off x="5724128" y="1466781"/>
            <a:ext cx="2556284" cy="28983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4" b="75965"/>
          <a:stretch/>
        </p:blipFill>
        <p:spPr>
          <a:xfrm>
            <a:off x="3923928" y="3721279"/>
            <a:ext cx="1098123" cy="715616"/>
          </a:xfrm>
          <a:prstGeom prst="rect">
            <a:avLst/>
          </a:prstGeom>
        </p:spPr>
      </p:pic>
      <p:pic>
        <p:nvPicPr>
          <p:cNvPr id="16" name="コンテンツ プレースホルダー 15"/>
          <p:cNvPicPr>
            <a:picLocks noGrp="1" noChangeAspect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1" t="15945" r="29564" b="24334"/>
          <a:stretch/>
        </p:blipFill>
        <p:spPr>
          <a:xfrm>
            <a:off x="905945" y="1808820"/>
            <a:ext cx="2477923" cy="2592288"/>
          </a:xfrm>
        </p:spPr>
      </p:pic>
      <p:sp>
        <p:nvSpPr>
          <p:cNvPr id="17" name="テキスト ボックス 16"/>
          <p:cNvSpPr txBox="1"/>
          <p:nvPr/>
        </p:nvSpPr>
        <p:spPr>
          <a:xfrm>
            <a:off x="1433659" y="4509120"/>
            <a:ext cx="1398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/>
              <a:t>参照解</a:t>
            </a:r>
            <a:endParaRPr lang="en-US" altLang="ja-JP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562111" y="4398085"/>
            <a:ext cx="3230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従来の四面体</a:t>
            </a:r>
            <a:r>
              <a:rPr lang="en-US" altLang="ja-JP" sz="2000" dirty="0" smtClean="0"/>
              <a:t>1</a:t>
            </a:r>
            <a:r>
              <a:rPr lang="ja-JP" altLang="en-US" sz="2000" dirty="0" smtClean="0"/>
              <a:t>次要素</a:t>
            </a:r>
            <a:endParaRPr lang="en-US" altLang="ja-JP" sz="2800" dirty="0" smtClean="0"/>
          </a:p>
          <a:p>
            <a:r>
              <a:rPr lang="en-US" altLang="ja-JP" sz="2800" dirty="0" smtClean="0">
                <a:solidFill>
                  <a:srgbClr val="FF0000"/>
                </a:solidFill>
              </a:rPr>
              <a:t>×</a:t>
            </a:r>
            <a:r>
              <a:rPr lang="ja-JP" altLang="en-US" sz="2000" dirty="0" smtClean="0"/>
              <a:t>圧力</a:t>
            </a:r>
            <a:r>
              <a:rPr lang="ja-JP" altLang="en-US" sz="2000" dirty="0"/>
              <a:t>振動</a:t>
            </a:r>
            <a:endParaRPr lang="en-US" altLang="ja-JP" sz="2400" dirty="0"/>
          </a:p>
          <a:p>
            <a:r>
              <a:rPr lang="en-US" altLang="ja-JP" sz="2400" b="1" dirty="0" smtClean="0">
                <a:solidFill>
                  <a:srgbClr val="FF0000"/>
                </a:solidFill>
              </a:rPr>
              <a:t>×</a:t>
            </a:r>
            <a:r>
              <a:rPr lang="ja-JP" altLang="en-US" sz="2000" dirty="0" smtClean="0"/>
              <a:t>せん断＆体積ロッキング</a:t>
            </a:r>
            <a:endParaRPr lang="en-US" altLang="ja-JP" sz="2000" dirty="0"/>
          </a:p>
        </p:txBody>
      </p:sp>
      <p:sp>
        <p:nvSpPr>
          <p:cNvPr id="3" name="正方形/長方形 2"/>
          <p:cNvSpPr/>
          <p:nvPr/>
        </p:nvSpPr>
        <p:spPr>
          <a:xfrm>
            <a:off x="3242046" y="2199222"/>
            <a:ext cx="1867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ポアソン比</a:t>
            </a:r>
            <a:r>
              <a:rPr lang="en-US" altLang="ja-JP" dirty="0" smtClean="0"/>
              <a:t>:0.499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057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lang="en-US" altLang="ja-JP" dirty="0" smtClean="0"/>
              <a:t>(3)</a:t>
            </a:r>
            <a:r>
              <a:rPr kumimoji="1" lang="ja-JP" altLang="en-US" dirty="0" smtClean="0"/>
              <a:t>なぜ</a:t>
            </a:r>
            <a:r>
              <a:rPr lang="ja-JP" altLang="en-US" dirty="0" smtClean="0">
                <a:solidFill>
                  <a:srgbClr val="FF0000"/>
                </a:solidFill>
              </a:rPr>
              <a:t>陽</a:t>
            </a:r>
            <a:r>
              <a:rPr lang="ja-JP" altLang="en-US" dirty="0">
                <a:solidFill>
                  <a:srgbClr val="FF0000"/>
                </a:solidFill>
              </a:rPr>
              <a:t>解法</a:t>
            </a:r>
            <a:r>
              <a:rPr kumimoji="1" lang="ja-JP" altLang="en-US" dirty="0" smtClean="0"/>
              <a:t>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5" y="623887"/>
            <a:ext cx="8641655" cy="208503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800" u="sng" dirty="0" smtClean="0"/>
              <a:t>動的問題の解法</a:t>
            </a:r>
            <a:endParaRPr lang="en-US" altLang="ja-JP" sz="2800" u="sng" dirty="0"/>
          </a:p>
          <a:p>
            <a:pPr marL="0" indent="0">
              <a:buNone/>
            </a:pPr>
            <a:r>
              <a:rPr lang="en-US" altLang="ja-JP" sz="2800" dirty="0" smtClean="0"/>
              <a:t>	</a:t>
            </a:r>
            <a:r>
              <a:rPr lang="ja-JP" altLang="en-US" sz="3600" dirty="0"/>
              <a:t>陰</a:t>
            </a:r>
            <a:r>
              <a:rPr lang="ja-JP" altLang="en-US" sz="2800" dirty="0"/>
              <a:t>解法 ・・・ 長時間</a:t>
            </a:r>
            <a:r>
              <a:rPr lang="ja-JP" altLang="en-US" sz="2800" dirty="0" smtClean="0"/>
              <a:t>の応答解析に</a:t>
            </a:r>
            <a:r>
              <a:rPr lang="ja-JP" altLang="en-US" sz="2800" dirty="0"/>
              <a:t>優れて</a:t>
            </a:r>
            <a:r>
              <a:rPr lang="ja-JP" altLang="en-US" sz="2800" dirty="0" smtClean="0"/>
              <a:t>いる．</a:t>
            </a:r>
            <a:endParaRPr lang="en-US" altLang="ja-JP" sz="2800" dirty="0" smtClean="0"/>
          </a:p>
          <a:p>
            <a:pPr marL="0" indent="0">
              <a:buNone/>
            </a:pPr>
            <a:endParaRPr lang="en-US" altLang="ja-JP" sz="1100" dirty="0"/>
          </a:p>
          <a:p>
            <a:pPr marL="0" indent="0">
              <a:buNone/>
            </a:pPr>
            <a:r>
              <a:rPr lang="en-US" altLang="ja-JP" sz="2800" dirty="0" smtClean="0"/>
              <a:t>	</a:t>
            </a:r>
            <a:r>
              <a:rPr lang="ja-JP" altLang="en-US" sz="3600" dirty="0" smtClean="0">
                <a:solidFill>
                  <a:srgbClr val="FF0000"/>
                </a:solidFill>
              </a:rPr>
              <a:t>陽</a:t>
            </a:r>
            <a:r>
              <a:rPr lang="ja-JP" altLang="en-US" sz="2800" dirty="0" smtClean="0">
                <a:solidFill>
                  <a:srgbClr val="FF0000"/>
                </a:solidFill>
              </a:rPr>
              <a:t>解法</a:t>
            </a:r>
            <a:r>
              <a:rPr lang="en-US" altLang="ja-JP" sz="2800" dirty="0">
                <a:solidFill>
                  <a:srgbClr val="FF0000"/>
                </a:solidFill>
              </a:rPr>
              <a:t> </a:t>
            </a:r>
            <a:r>
              <a:rPr lang="ja-JP" altLang="en-US" sz="2800" dirty="0" smtClean="0"/>
              <a:t>・・・ </a:t>
            </a:r>
            <a:r>
              <a:rPr lang="ja-JP" altLang="en-US" sz="2800" u="sng" dirty="0" smtClean="0"/>
              <a:t>短時間</a:t>
            </a:r>
            <a:r>
              <a:rPr lang="ja-JP" altLang="en-US" sz="2800" dirty="0" smtClean="0"/>
              <a:t>の応答解析に優れている．</a:t>
            </a:r>
            <a:endParaRPr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 bwMode="auto">
          <a:xfrm>
            <a:off x="4572000" y="2996990"/>
            <a:ext cx="1620180" cy="48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ja-JP" altLang="en-US" sz="2800" kern="0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 bwMode="auto">
          <a:xfrm>
            <a:off x="239627" y="3788067"/>
            <a:ext cx="8796870" cy="237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ja-JP" altLang="en-US" sz="2800" kern="0" dirty="0" smtClean="0"/>
              <a:t>　微圧縮に強い四面体要素であるハイブリッド要素は</a:t>
            </a:r>
            <a:endParaRPr lang="en-US" altLang="ja-JP" sz="2800" kern="0" dirty="0" smtClean="0"/>
          </a:p>
          <a:p>
            <a:pPr marL="0" indent="0">
              <a:buFont typeface="Wingdings" pitchFamily="2" charset="2"/>
              <a:buNone/>
            </a:pPr>
            <a:r>
              <a:rPr lang="ja-JP" altLang="en-US" sz="2800" kern="0" dirty="0" smtClean="0"/>
              <a:t>そのままの形で</a:t>
            </a:r>
            <a:r>
              <a:rPr lang="ja-JP" altLang="en-US" sz="2800" kern="0" dirty="0" smtClean="0">
                <a:solidFill>
                  <a:srgbClr val="FF0000"/>
                </a:solidFill>
              </a:rPr>
              <a:t>陽解法に適用できない</a:t>
            </a:r>
            <a:r>
              <a:rPr lang="ja-JP" altLang="en-US" sz="2800" kern="0" dirty="0" smtClean="0"/>
              <a:t>．</a:t>
            </a:r>
            <a:endParaRPr lang="en-US" altLang="ja-JP" sz="2800" kern="0" dirty="0" smtClean="0"/>
          </a:p>
          <a:p>
            <a:pPr marL="0" indent="0">
              <a:buFont typeface="Wingdings" pitchFamily="2" charset="2"/>
              <a:buNone/>
            </a:pPr>
            <a:endParaRPr lang="en-US" altLang="ja-JP" sz="2800" kern="0" dirty="0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sz="2800" kern="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800" kern="0" dirty="0" smtClean="0">
                <a:solidFill>
                  <a:srgbClr val="FF0000"/>
                </a:solidFill>
              </a:rPr>
              <a:t>　　すべての条件をみたす万能な要素は未だ存在しない</a:t>
            </a:r>
            <a:r>
              <a:rPr lang="en-US" altLang="ja-JP" sz="2800" kern="0" dirty="0" smtClean="0">
                <a:solidFill>
                  <a:srgbClr val="FF0000"/>
                </a:solidFill>
              </a:rPr>
              <a:t>!</a:t>
            </a:r>
            <a:endParaRPr lang="en-US" altLang="ja-JP" sz="2800" kern="0" dirty="0">
              <a:solidFill>
                <a:srgbClr val="FF0000"/>
              </a:solidFill>
            </a:endParaRPr>
          </a:p>
        </p:txBody>
      </p:sp>
      <p:sp>
        <p:nvSpPr>
          <p:cNvPr id="8" name="角丸四角形吹き出し 7"/>
          <p:cNvSpPr/>
          <p:nvPr/>
        </p:nvSpPr>
        <p:spPr>
          <a:xfrm>
            <a:off x="3059832" y="2777581"/>
            <a:ext cx="1944216" cy="791076"/>
          </a:xfrm>
          <a:prstGeom prst="wedgeRoundRectCallout">
            <a:avLst>
              <a:gd name="adj1" fmla="val -21227"/>
              <a:gd name="adj2" fmla="val -71878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Wingdings" pitchFamily="2" charset="2"/>
              <a:buNone/>
            </a:pPr>
            <a:r>
              <a:rPr lang="ja-JP" altLang="en-US" sz="2800" kern="0" dirty="0">
                <a:solidFill>
                  <a:schemeClr val="tx1"/>
                </a:solidFill>
              </a:rPr>
              <a:t>衝突・</a:t>
            </a:r>
            <a:r>
              <a:rPr lang="ja-JP" altLang="en-US" sz="2800" kern="0" dirty="0" smtClean="0">
                <a:solidFill>
                  <a:schemeClr val="tx1"/>
                </a:solidFill>
              </a:rPr>
              <a:t>接触</a:t>
            </a:r>
            <a:endParaRPr lang="ja-JP" altLang="en-US" sz="2800" kern="0" dirty="0">
              <a:solidFill>
                <a:schemeClr val="tx1"/>
              </a:solidFill>
            </a:endParaRPr>
          </a:p>
        </p:txBody>
      </p:sp>
      <p:sp>
        <p:nvSpPr>
          <p:cNvPr id="7" name="下矢印 6"/>
          <p:cNvSpPr/>
          <p:nvPr/>
        </p:nvSpPr>
        <p:spPr>
          <a:xfrm>
            <a:off x="4178450" y="4833156"/>
            <a:ext cx="786403" cy="864096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334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ja-JP" altLang="en-US" dirty="0" smtClean="0"/>
              <a:t>研究</a:t>
            </a:r>
            <a:r>
              <a:rPr lang="ja-JP" altLang="en-US" dirty="0"/>
              <a:t>目的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>
          <a:xfrm>
            <a:off x="250824" y="892464"/>
            <a:ext cx="8641655" cy="109637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近年提案された</a:t>
            </a:r>
            <a:r>
              <a:rPr kumimoji="1" lang="ja-JP" altLang="en-US" u="sng" dirty="0" smtClean="0"/>
              <a:t>平滑化有限要素法</a:t>
            </a:r>
            <a:r>
              <a:rPr kumimoji="1" lang="ja-JP" altLang="en-US" dirty="0" smtClean="0"/>
              <a:t>は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en-US" altLang="ja-JP" dirty="0" smtClean="0"/>
              <a:t>			</a:t>
            </a:r>
            <a:r>
              <a:rPr lang="ja-JP" altLang="en-US" dirty="0" smtClean="0"/>
              <a:t>すべての条件を満たし得る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253421" y="2240868"/>
            <a:ext cx="8639058" cy="2232248"/>
          </a:xfrm>
          <a:prstGeom prst="roundRect">
            <a:avLst>
              <a:gd name="adj" fmla="val 6334"/>
            </a:avLst>
          </a:prstGeom>
          <a:solidFill>
            <a:srgbClr val="EA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50824" y="2240868"/>
            <a:ext cx="865791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　　　任意形状の大変形解析に利用できる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四面体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1</a:t>
            </a:r>
            <a:r>
              <a:rPr lang="ja-JP" altLang="en-US" sz="3200" dirty="0">
                <a:solidFill>
                  <a:srgbClr val="FF0000"/>
                </a:solidFill>
              </a:rPr>
              <a:t>次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要素</a:t>
            </a:r>
            <a:endParaRPr kumimoji="1" lang="en-US" altLang="ja-JP" sz="3200" dirty="0" smtClean="0">
              <a:solidFill>
                <a:srgbClr val="FF0000"/>
              </a:solidFill>
            </a:endParaRPr>
          </a:p>
          <a:p>
            <a:endParaRPr kumimoji="1" lang="en-US" altLang="ja-JP" sz="2000" dirty="0" smtClean="0">
              <a:solidFill>
                <a:srgbClr val="FF0000"/>
              </a:solidFill>
            </a:endParaRPr>
          </a:p>
          <a:p>
            <a:r>
              <a:rPr lang="ja-JP" altLang="en-US" sz="2400" dirty="0"/>
              <a:t>　</a:t>
            </a:r>
            <a:r>
              <a:rPr lang="en-US" altLang="ja-JP" sz="3200" dirty="0">
                <a:solidFill>
                  <a:srgbClr val="FF0000"/>
                </a:solidFill>
              </a:rPr>
              <a:t>?</a:t>
            </a:r>
            <a:r>
              <a:rPr lang="ja-JP" altLang="en-US" sz="2400" dirty="0" smtClean="0"/>
              <a:t>　圧力振動とロッキングを防げる</a:t>
            </a:r>
            <a:r>
              <a:rPr lang="ja-JP" altLang="en-US" sz="3200" dirty="0" smtClean="0">
                <a:solidFill>
                  <a:srgbClr val="FF0000"/>
                </a:solidFill>
              </a:rPr>
              <a:t>微圧縮性に強い要素</a:t>
            </a:r>
            <a:endParaRPr lang="en-US" altLang="ja-JP" sz="3200" dirty="0" smtClean="0">
              <a:solidFill>
                <a:srgbClr val="FF0000"/>
              </a:solidFill>
            </a:endParaRPr>
          </a:p>
          <a:p>
            <a:endParaRPr lang="en-US" altLang="ja-JP" sz="2000" dirty="0" smtClean="0"/>
          </a:p>
          <a:p>
            <a:r>
              <a:rPr lang="ja-JP" altLang="en-US" sz="2400" dirty="0"/>
              <a:t>　</a:t>
            </a:r>
            <a:r>
              <a:rPr lang="ja-JP" altLang="en-US" sz="2400" dirty="0" smtClean="0"/>
              <a:t>　　</a:t>
            </a:r>
            <a:r>
              <a:rPr kumimoji="1" lang="ja-JP" altLang="en-US" sz="2400" dirty="0" smtClean="0"/>
              <a:t>変位型変分原理に基づく</a:t>
            </a:r>
            <a:r>
              <a:rPr lang="ja-JP" altLang="en-US" sz="3200" dirty="0" smtClean="0">
                <a:solidFill>
                  <a:srgbClr val="FF0000"/>
                </a:solidFill>
              </a:rPr>
              <a:t>陽解法に適用できる要素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14" name="フレーム (半分) 13"/>
          <p:cNvSpPr/>
          <p:nvPr/>
        </p:nvSpPr>
        <p:spPr>
          <a:xfrm rot="13313717">
            <a:off x="619721" y="2258496"/>
            <a:ext cx="228120" cy="457989"/>
          </a:xfrm>
          <a:prstGeom prst="halfFrame">
            <a:avLst>
              <a:gd name="adj1" fmla="val 22076"/>
              <a:gd name="adj2" fmla="val 2587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フレーム (半分) 14"/>
          <p:cNvSpPr/>
          <p:nvPr/>
        </p:nvSpPr>
        <p:spPr>
          <a:xfrm rot="13313717">
            <a:off x="583717" y="3842672"/>
            <a:ext cx="228120" cy="457989"/>
          </a:xfrm>
          <a:prstGeom prst="halfFrame">
            <a:avLst>
              <a:gd name="adj1" fmla="val 22076"/>
              <a:gd name="adj2" fmla="val 2587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コンテンツ プレースホルダー 10"/>
          <p:cNvSpPr txBox="1">
            <a:spLocks/>
          </p:cNvSpPr>
          <p:nvPr/>
        </p:nvSpPr>
        <p:spPr bwMode="auto">
          <a:xfrm>
            <a:off x="287524" y="4628162"/>
            <a:ext cx="7849568" cy="142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ja-JP" altLang="en-US" sz="2400" kern="0" dirty="0" smtClean="0"/>
              <a:t>　</a:t>
            </a:r>
            <a:r>
              <a:rPr lang="ja-JP" altLang="en-US" sz="2400" u="sng" kern="0" dirty="0" smtClean="0"/>
              <a:t>発表内容</a:t>
            </a:r>
            <a:endParaRPr lang="en-US" altLang="ja-JP" u="sng" kern="0" dirty="0" smtClean="0"/>
          </a:p>
          <a:p>
            <a:pPr marL="0" indent="0">
              <a:buFont typeface="Wingdings" pitchFamily="2" charset="2"/>
              <a:buNone/>
            </a:pPr>
            <a:r>
              <a:rPr lang="ja-JP" altLang="en-US" kern="0" dirty="0" smtClean="0"/>
              <a:t>様々な平滑化有限要素法を微圧縮性材料の</a:t>
            </a:r>
            <a:endParaRPr lang="en-US" altLang="ja-JP" kern="0" dirty="0" smtClean="0"/>
          </a:p>
          <a:p>
            <a:pPr marL="0" indent="0">
              <a:buFont typeface="Wingdings" pitchFamily="2" charset="2"/>
              <a:buNone/>
            </a:pPr>
            <a:r>
              <a:rPr lang="ja-JP" altLang="en-US" kern="0" dirty="0" smtClean="0"/>
              <a:t>動的陽解法に適用し，その性能を評価する</a:t>
            </a:r>
            <a:endParaRPr lang="ja-JP" altLang="en-US" kern="0" dirty="0"/>
          </a:p>
        </p:txBody>
      </p:sp>
    </p:spTree>
    <p:extLst>
      <p:ext uri="{BB962C8B-B14F-4D97-AF65-F5344CB8AC3E}">
        <p14:creationId xmlns:p14="http://schemas.microsoft.com/office/powerpoint/2010/main" val="191738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3068960"/>
            <a:ext cx="9144000" cy="620712"/>
          </a:xfrm>
        </p:spPr>
        <p:txBody>
          <a:bodyPr>
            <a:noAutofit/>
          </a:bodyPr>
          <a:lstStyle/>
          <a:p>
            <a:r>
              <a:rPr lang="ja-JP" altLang="en-US" sz="4800" dirty="0"/>
              <a:t>提案</a:t>
            </a:r>
            <a:r>
              <a:rPr lang="ja-JP" altLang="en-US" sz="4800" dirty="0" smtClean="0"/>
              <a:t>手法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834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325990" y="682382"/>
            <a:ext cx="8524875" cy="1828917"/>
          </a:xfrm>
          <a:prstGeom prst="roundRect">
            <a:avLst>
              <a:gd name="adj" fmla="val 7197"/>
            </a:avLst>
          </a:prstGeom>
          <a:solidFill>
            <a:srgbClr val="EA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6028"/>
            <a:ext cx="9144000" cy="620712"/>
          </a:xfrm>
        </p:spPr>
        <p:txBody>
          <a:bodyPr/>
          <a:lstStyle/>
          <a:p>
            <a:r>
              <a:rPr lang="ja-JP" altLang="en-US" dirty="0" smtClean="0"/>
              <a:t>先行研究</a:t>
            </a:r>
            <a:r>
              <a:rPr kumimoji="1" lang="ja-JP" altLang="en-US" dirty="0" smtClean="0"/>
              <a:t>　</a:t>
            </a:r>
            <a:r>
              <a:rPr kumimoji="1" lang="ja-JP" altLang="en-US" dirty="0" smtClean="0">
                <a:solidFill>
                  <a:schemeClr val="accent6"/>
                </a:solidFill>
              </a:rPr>
              <a:t>平滑化有限要素法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1799692" y="1124744"/>
            <a:ext cx="2854252" cy="1225622"/>
          </a:xfrm>
          <a:prstGeom prst="roundRect">
            <a:avLst>
              <a:gd name="adj" fmla="val 80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/>
          <p:cNvGrpSpPr/>
          <p:nvPr/>
        </p:nvGrpSpPr>
        <p:grpSpPr>
          <a:xfrm>
            <a:off x="3160828" y="1196752"/>
            <a:ext cx="1303160" cy="1093386"/>
            <a:chOff x="529796" y="2656356"/>
            <a:chExt cx="3329508" cy="2793546"/>
          </a:xfrm>
        </p:grpSpPr>
        <p:sp>
          <p:nvSpPr>
            <p:cNvPr id="8" name="二等辺三角形 7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FF99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9" name="グループ化 8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21" name="二等辺三角形 20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" name="二等辺三角形 21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" name="二等辺三角形 22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8" name="二等辺三角形 17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" name="二等辺三角形 18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" name="二等辺三角形 19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1" name="円/楕円 10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cxnSp>
        <p:nvCxnSpPr>
          <p:cNvPr id="25" name="直線コネクタ 24"/>
          <p:cNvCxnSpPr>
            <a:stCxn id="96" idx="3"/>
            <a:endCxn id="14" idx="2"/>
          </p:cNvCxnSpPr>
          <p:nvPr/>
        </p:nvCxnSpPr>
        <p:spPr>
          <a:xfrm flipV="1">
            <a:off x="2646971" y="1945961"/>
            <a:ext cx="582012" cy="23023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>
            <a:stCxn id="95" idx="3"/>
          </p:cNvCxnSpPr>
          <p:nvPr/>
        </p:nvCxnSpPr>
        <p:spPr>
          <a:xfrm flipV="1">
            <a:off x="2628009" y="1760675"/>
            <a:ext cx="897179" cy="8237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94" idx="3"/>
          </p:cNvCxnSpPr>
          <p:nvPr/>
        </p:nvCxnSpPr>
        <p:spPr>
          <a:xfrm>
            <a:off x="3163666" y="1478638"/>
            <a:ext cx="620207" cy="3564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グループ化 29"/>
          <p:cNvGrpSpPr/>
          <p:nvPr/>
        </p:nvGrpSpPr>
        <p:grpSpPr>
          <a:xfrm>
            <a:off x="1405798" y="2924944"/>
            <a:ext cx="1738214" cy="1458408"/>
            <a:chOff x="4860075" y="1560327"/>
            <a:chExt cx="3329507" cy="2793546"/>
          </a:xfrm>
        </p:grpSpPr>
        <p:sp>
          <p:nvSpPr>
            <p:cNvPr id="31" name="二等辺三角形 30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2" name="二等辺三角形 31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33" name="グループ化 32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45" name="二等辺三角形 44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6" name="二等辺三角形 45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7" name="二等辺三角形 46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34" name="グループ化 33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42" name="二等辺三角形 41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3" name="二等辺三角形 42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4" name="二等辺三角形 43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35" name="円/楕円 34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6" name="円/楕円 35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7" name="円/楕円 36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8" name="円/楕円 37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48" name="グループ化 47"/>
          <p:cNvGrpSpPr/>
          <p:nvPr/>
        </p:nvGrpSpPr>
        <p:grpSpPr>
          <a:xfrm>
            <a:off x="5783553" y="2888940"/>
            <a:ext cx="1795934" cy="1506838"/>
            <a:chOff x="5136741" y="3494762"/>
            <a:chExt cx="2499155" cy="2096858"/>
          </a:xfrm>
        </p:grpSpPr>
        <p:sp>
          <p:nvSpPr>
            <p:cNvPr id="49" name="二等辺三角形 48"/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0" name="二等辺三角形 49"/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1" name="二等辺三角形 50"/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2" name="二等辺三角形 51"/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3" name="二等辺三角形 52"/>
            <p:cNvSpPr/>
            <p:nvPr/>
          </p:nvSpPr>
          <p:spPr>
            <a:xfrm rot="13520069" flipH="1">
              <a:off x="6186687" y="4677440"/>
              <a:ext cx="475703" cy="354522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4" name="二等辺三角形 53"/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5" name="二等辺三角形 54"/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6" name="二等辺三角形 55"/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7" name="二等辺三角形 56"/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8" name="二等辺三角形 57"/>
            <p:cNvSpPr/>
            <p:nvPr/>
          </p:nvSpPr>
          <p:spPr>
            <a:xfrm rot="17652943" flipH="1">
              <a:off x="6049430" y="4050335"/>
              <a:ext cx="597081" cy="316226"/>
            </a:xfrm>
            <a:prstGeom prst="triangle">
              <a:avLst>
                <a:gd name="adj" fmla="val 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9" name="二等辺三角形 58"/>
            <p:cNvSpPr/>
            <p:nvPr/>
          </p:nvSpPr>
          <p:spPr>
            <a:xfrm rot="13532799">
              <a:off x="5771670" y="4319401"/>
              <a:ext cx="535076" cy="447581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0" name="二等辺三角形 59"/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61" name="グループ化 60"/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74" name="グループ化 73"/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82" name="グループ化 81"/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87" name="二等辺三角形 86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88" name="二等辺三角形 87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89" name="二等辺三角形 88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83" name="グループ化 82"/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84" name="二等辺三角形 83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85" name="二等辺三角形 84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86" name="二等辺三角形 85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75" name="円/楕円 74"/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6" name="円/楕円 75"/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7" name="円/楕円 76"/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8" name="円/楕円 77"/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9" name="円/楕円 78"/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0" name="円/楕円 79"/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1" name="円/楕円 80"/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62" name="直線コネクタ 61"/>
            <p:cNvCxnSpPr>
              <a:stCxn id="60" idx="0"/>
              <a:endCxn id="60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>
              <a:stCxn id="60" idx="0"/>
              <a:endCxn id="58" idx="2"/>
            </p:cNvCxnSpPr>
            <p:nvPr/>
          </p:nvCxnSpPr>
          <p:spPr>
            <a:xfrm>
              <a:off x="6330498" y="3877830"/>
              <a:ext cx="284126" cy="123201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/>
            <p:cNvCxnSpPr>
              <a:stCxn id="57" idx="3"/>
              <a:endCxn id="56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>
              <a:stCxn id="56" idx="0"/>
              <a:endCxn id="56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/>
            <p:cNvCxnSpPr>
              <a:stCxn id="55" idx="4"/>
              <a:endCxn id="54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>
              <a:stCxn id="54" idx="0"/>
              <a:endCxn id="54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>
              <a:stCxn id="53" idx="3"/>
              <a:endCxn id="52" idx="0"/>
            </p:cNvCxnSpPr>
            <p:nvPr/>
          </p:nvCxnSpPr>
          <p:spPr>
            <a:xfrm flipH="1">
              <a:off x="6466694" y="4899258"/>
              <a:ext cx="251118" cy="2499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>
              <a:stCxn id="52" idx="0"/>
              <a:endCxn id="52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>
              <a:stCxn id="49" idx="4"/>
              <a:endCxn id="49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>
              <a:stCxn id="50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>
              <a:stCxn id="51" idx="4"/>
              <a:endCxn id="59" idx="0"/>
            </p:cNvCxnSpPr>
            <p:nvPr/>
          </p:nvCxnSpPr>
          <p:spPr>
            <a:xfrm flipV="1">
              <a:off x="5665173" y="4508944"/>
              <a:ext cx="26924" cy="30304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>
              <a:stCxn id="51" idx="0"/>
              <a:endCxn id="59" idx="3"/>
            </p:cNvCxnSpPr>
            <p:nvPr/>
          </p:nvCxnSpPr>
          <p:spPr>
            <a:xfrm flipV="1">
              <a:off x="5696814" y="4195490"/>
              <a:ext cx="314776" cy="30781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テキスト ボックス 93"/>
          <p:cNvSpPr txBox="1"/>
          <p:nvPr/>
        </p:nvSpPr>
        <p:spPr>
          <a:xfrm>
            <a:off x="1926816" y="1278583"/>
            <a:ext cx="123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積分領域</a:t>
            </a:r>
            <a:endParaRPr kumimoji="1" lang="ja-JP" altLang="en-US" sz="2000" dirty="0"/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1888742" y="1642997"/>
            <a:ext cx="739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/>
              <a:t>要素</a:t>
            </a:r>
            <a:endParaRPr kumimoji="1" lang="ja-JP" altLang="en-US" sz="2000" dirty="0"/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1907704" y="1976138"/>
            <a:ext cx="739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/>
              <a:t>節</a:t>
            </a:r>
            <a:r>
              <a:rPr lang="ja-JP" altLang="en-US" sz="2000" dirty="0"/>
              <a:t>点</a:t>
            </a:r>
            <a:endParaRPr kumimoji="1" lang="ja-JP" altLang="en-US" sz="2000" dirty="0"/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395227" y="2463279"/>
            <a:ext cx="3885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u="sng" dirty="0" smtClean="0"/>
              <a:t>平滑化有限要素法</a:t>
            </a:r>
            <a:r>
              <a:rPr lang="en-US" altLang="ja-JP" sz="2400" u="sng" dirty="0" smtClean="0"/>
              <a:t>(S-FEM)</a:t>
            </a:r>
            <a:endParaRPr kumimoji="1" lang="ja-JP" altLang="en-US" sz="2400" u="sng" dirty="0"/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359532" y="4329100"/>
            <a:ext cx="440599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ES-FEM</a:t>
            </a:r>
            <a:r>
              <a:rPr kumimoji="1" lang="ja-JP" altLang="en-US" dirty="0" smtClean="0"/>
              <a:t>　</a:t>
            </a:r>
            <a:r>
              <a:rPr lang="en-US" altLang="ja-JP" dirty="0" smtClean="0"/>
              <a:t>-</a:t>
            </a:r>
            <a:r>
              <a:rPr lang="ja-JP" altLang="en-US" sz="2000" dirty="0" smtClean="0"/>
              <a:t>辺</a:t>
            </a:r>
            <a:r>
              <a:rPr lang="ja-JP" altLang="en-US" dirty="0" smtClean="0"/>
              <a:t>ごとに積分</a:t>
            </a:r>
            <a:endParaRPr lang="en-US" altLang="ja-JP" dirty="0" smtClean="0"/>
          </a:p>
          <a:p>
            <a:endParaRPr lang="en-US" altLang="ja-JP" sz="2000" dirty="0" smtClean="0">
              <a:solidFill>
                <a:srgbClr val="FF0000"/>
              </a:solidFill>
            </a:endParaRPr>
          </a:p>
          <a:p>
            <a:r>
              <a:rPr lang="ja-JP" altLang="en-US" sz="2400" u="sng" dirty="0" smtClean="0"/>
              <a:t>等積変形</a:t>
            </a:r>
            <a:r>
              <a:rPr lang="ja-JP" altLang="en-US" sz="2000" dirty="0" smtClean="0"/>
              <a:t>成分の解析精度に優れ</a:t>
            </a:r>
            <a:endParaRPr lang="en-US" altLang="ja-JP" sz="2000" dirty="0" smtClean="0"/>
          </a:p>
          <a:p>
            <a:r>
              <a:rPr kumimoji="1" lang="en-US" altLang="ja-JP" sz="2000" dirty="0" smtClean="0"/>
              <a:t>	         </a:t>
            </a:r>
            <a:r>
              <a:rPr kumimoji="1" lang="ja-JP" altLang="en-US" sz="2000" dirty="0" smtClean="0"/>
              <a:t>せん断ロッキング回避</a:t>
            </a:r>
            <a:endParaRPr kumimoji="1" lang="en-US" altLang="ja-JP" sz="2000" dirty="0" smtClean="0"/>
          </a:p>
          <a:p>
            <a:endParaRPr lang="en-US" altLang="ja-JP" sz="2000" dirty="0" smtClean="0"/>
          </a:p>
          <a:p>
            <a:r>
              <a:rPr lang="ja-JP" altLang="en-US" sz="2000" dirty="0" smtClean="0"/>
              <a:t>体積ロッキングを防げない</a:t>
            </a:r>
            <a:r>
              <a:rPr lang="en-US" altLang="ja-JP" sz="2000" dirty="0" smtClean="0"/>
              <a:t>…</a:t>
            </a:r>
            <a:endParaRPr kumimoji="1" lang="ja-JP" altLang="en-US" sz="2000" dirty="0"/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4680520" y="4329100"/>
            <a:ext cx="44999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　</a:t>
            </a:r>
            <a:r>
              <a:rPr lang="en-US" altLang="ja-JP" dirty="0" smtClean="0"/>
              <a:t>N</a:t>
            </a:r>
            <a:r>
              <a:rPr kumimoji="1" lang="en-US" altLang="ja-JP" dirty="0" smtClean="0"/>
              <a:t>S-FEM</a:t>
            </a:r>
            <a:r>
              <a:rPr kumimoji="1" lang="ja-JP" altLang="en-US" dirty="0" smtClean="0"/>
              <a:t>　</a:t>
            </a:r>
            <a:r>
              <a:rPr lang="en-US" altLang="ja-JP" dirty="0" smtClean="0"/>
              <a:t>-</a:t>
            </a:r>
            <a:r>
              <a:rPr lang="ja-JP" altLang="en-US" sz="2000" dirty="0" smtClean="0"/>
              <a:t>節</a:t>
            </a:r>
            <a:r>
              <a:rPr lang="ja-JP" altLang="en-US" sz="2000" dirty="0"/>
              <a:t>点</a:t>
            </a:r>
            <a:r>
              <a:rPr lang="ja-JP" altLang="en-US" dirty="0" smtClean="0"/>
              <a:t>ごとに積分</a:t>
            </a:r>
            <a:endParaRPr lang="en-US" altLang="ja-JP" dirty="0" smtClean="0"/>
          </a:p>
          <a:p>
            <a:endParaRPr lang="en-US" altLang="ja-JP" sz="2000" dirty="0"/>
          </a:p>
          <a:p>
            <a:r>
              <a:rPr kumimoji="1" lang="ja-JP" altLang="en-US" sz="2400" u="sng" dirty="0" smtClean="0"/>
              <a:t>体積変形</a:t>
            </a:r>
            <a:r>
              <a:rPr kumimoji="1" lang="ja-JP" altLang="en-US" sz="2000" dirty="0" smtClean="0"/>
              <a:t>成分の解析精度に優れ</a:t>
            </a:r>
            <a:endParaRPr kumimoji="1"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　ロッキングを回避　</a:t>
            </a:r>
            <a:r>
              <a:rPr kumimoji="1" lang="ja-JP" altLang="en-US" sz="2000" dirty="0" smtClean="0"/>
              <a:t>圧力振動を緩和</a:t>
            </a:r>
            <a:endParaRPr kumimoji="1" lang="en-US" altLang="ja-JP" sz="2000" dirty="0" smtClean="0"/>
          </a:p>
          <a:p>
            <a:endParaRPr lang="en-US" altLang="ja-JP" sz="2000" dirty="0"/>
          </a:p>
          <a:p>
            <a:r>
              <a:rPr kumimoji="1" lang="ja-JP" altLang="en-US" sz="2000" dirty="0" smtClean="0"/>
              <a:t>モード形状が異常になってしまう</a:t>
            </a:r>
            <a:r>
              <a:rPr kumimoji="1" lang="en-US" altLang="ja-JP" sz="2000" dirty="0" smtClean="0"/>
              <a:t>…</a:t>
            </a:r>
            <a:endParaRPr kumimoji="1" lang="ja-JP" altLang="en-US" sz="2000" dirty="0"/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299505" y="667276"/>
            <a:ext cx="81849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u="sng" dirty="0" smtClean="0"/>
              <a:t>従来の有限要素法</a:t>
            </a:r>
            <a:endParaRPr lang="en-US" altLang="ja-JP" sz="1600" dirty="0"/>
          </a:p>
          <a:p>
            <a:r>
              <a:rPr lang="en-US" altLang="ja-JP" sz="1600" dirty="0" smtClean="0"/>
              <a:t>				</a:t>
            </a:r>
            <a:r>
              <a:rPr lang="ja-JP" altLang="en-US" sz="1600" dirty="0" smtClean="0"/>
              <a:t>　　　　</a:t>
            </a:r>
            <a:endParaRPr lang="en-US" altLang="ja-JP" sz="1600" dirty="0" smtClean="0"/>
          </a:p>
          <a:p>
            <a:r>
              <a:rPr lang="en-US" altLang="ja-JP" sz="2400" dirty="0"/>
              <a:t>	</a:t>
            </a:r>
            <a:r>
              <a:rPr lang="en-US" altLang="ja-JP" sz="2400" dirty="0" smtClean="0"/>
              <a:t>				</a:t>
            </a:r>
            <a:r>
              <a:rPr lang="ja-JP" altLang="en-US" sz="2400" dirty="0" smtClean="0"/>
              <a:t>要素ごとに積分して</a:t>
            </a:r>
            <a:endParaRPr lang="en-US" altLang="ja-JP" sz="2400" dirty="0" smtClean="0"/>
          </a:p>
          <a:p>
            <a:r>
              <a:rPr lang="en-US" altLang="ja-JP" sz="2400" dirty="0"/>
              <a:t>	</a:t>
            </a:r>
            <a:r>
              <a:rPr lang="en-US" altLang="ja-JP" sz="2400" dirty="0" smtClean="0"/>
              <a:t>				</a:t>
            </a:r>
            <a:r>
              <a:rPr lang="ja-JP" altLang="en-US" sz="2400" dirty="0" smtClean="0"/>
              <a:t>　　　　節点内力を計算</a:t>
            </a:r>
            <a:endParaRPr kumimoji="1" lang="ja-JP" altLang="en-US" sz="2400" dirty="0"/>
          </a:p>
        </p:txBody>
      </p:sp>
      <p:sp>
        <p:nvSpPr>
          <p:cNvPr id="101" name="フレーム (半分) 100"/>
          <p:cNvSpPr/>
          <p:nvPr/>
        </p:nvSpPr>
        <p:spPr>
          <a:xfrm rot="13313717">
            <a:off x="159255" y="4850784"/>
            <a:ext cx="228120" cy="457989"/>
          </a:xfrm>
          <a:prstGeom prst="halfFrame">
            <a:avLst>
              <a:gd name="adj1" fmla="val 22076"/>
              <a:gd name="adj2" fmla="val 2587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2" name="フレーム (半分) 101"/>
          <p:cNvSpPr/>
          <p:nvPr/>
        </p:nvSpPr>
        <p:spPr>
          <a:xfrm rot="13313717">
            <a:off x="4515739" y="4850784"/>
            <a:ext cx="228120" cy="457989"/>
          </a:xfrm>
          <a:prstGeom prst="halfFrame">
            <a:avLst>
              <a:gd name="adj1" fmla="val 22076"/>
              <a:gd name="adj2" fmla="val 2587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乗算記号 2"/>
          <p:cNvSpPr/>
          <p:nvPr/>
        </p:nvSpPr>
        <p:spPr>
          <a:xfrm>
            <a:off x="-508" y="5805588"/>
            <a:ext cx="403630" cy="611744"/>
          </a:xfrm>
          <a:prstGeom prst="mathMultiply">
            <a:avLst>
              <a:gd name="adj1" fmla="val 1703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乗算記号 102"/>
          <p:cNvSpPr/>
          <p:nvPr/>
        </p:nvSpPr>
        <p:spPr>
          <a:xfrm>
            <a:off x="4380600" y="5805588"/>
            <a:ext cx="403630" cy="611744"/>
          </a:xfrm>
          <a:prstGeom prst="mathMultiply">
            <a:avLst>
              <a:gd name="adj1" fmla="val 1703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465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36902</TotalTime>
  <Words>1167</Words>
  <Application>Microsoft Office PowerPoint</Application>
  <PresentationFormat>画面に合わせる (4:3)</PresentationFormat>
  <Paragraphs>343</Paragraphs>
  <Slides>34</Slides>
  <Notes>10</Notes>
  <HiddenSlides>0</HiddenSlides>
  <MMClips>2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42" baseType="lpstr">
      <vt:lpstr>MS PGothic</vt:lpstr>
      <vt:lpstr>メイリオ</vt:lpstr>
      <vt:lpstr>Arial</vt:lpstr>
      <vt:lpstr>Calibri</vt:lpstr>
      <vt:lpstr>Cambria Math</vt:lpstr>
      <vt:lpstr>Wingdings</vt:lpstr>
      <vt:lpstr>デザインの設定</vt:lpstr>
      <vt:lpstr>Acrobat Document</vt:lpstr>
      <vt:lpstr>微圧縮性材料の動解析における 種々の四面体平滑化有限要素法の 安定性評価</vt:lpstr>
      <vt:lpstr>研究背景・研究目的</vt:lpstr>
      <vt:lpstr>研究背景</vt:lpstr>
      <vt:lpstr>(1)なぜ四面体1次要素か</vt:lpstr>
      <vt:lpstr>(2)なぜ微圧縮性に強い要素か</vt:lpstr>
      <vt:lpstr>(3)なぜ陽解法か</vt:lpstr>
      <vt:lpstr>研究目的</vt:lpstr>
      <vt:lpstr>提案手法</vt:lpstr>
      <vt:lpstr>先行研究　平滑化有限要素法</vt:lpstr>
      <vt:lpstr>S-FEMの組合せ(A):Selective ES/NS-FEM</vt:lpstr>
      <vt:lpstr>S-FEMの組合せ(A):Selective ES/NS-FEM</vt:lpstr>
      <vt:lpstr>S-FEMの組合せ(B):F-barES-FEM</vt:lpstr>
      <vt:lpstr>S-FEMの組合せ(B):F-barES-FEM</vt:lpstr>
      <vt:lpstr>S-FEMの組合せ(B):F-barES-FEM</vt:lpstr>
      <vt:lpstr>各組合せS-FEMのまとめ</vt:lpstr>
      <vt:lpstr>PowerPoint プレゼンテーション</vt:lpstr>
      <vt:lpstr>解析例(1)　片持ち梁の曲げ変形</vt:lpstr>
      <vt:lpstr>従来の四面体1次要素での解析</vt:lpstr>
      <vt:lpstr>変形と圧力分布の時刻歴</vt:lpstr>
      <vt:lpstr>時刻t=1.5 sの変形形状と圧力分布</vt:lpstr>
      <vt:lpstr>時刻t=1.5 sの変形形状と圧力分布</vt:lpstr>
      <vt:lpstr>変位の時刻歴 </vt:lpstr>
      <vt:lpstr>解析例(1)でのエネルギーの時間変化</vt:lpstr>
      <vt:lpstr>解析例(2)　円柱のモード解析</vt:lpstr>
      <vt:lpstr>各手法の固有振動数</vt:lpstr>
      <vt:lpstr>1次のモード形状</vt:lpstr>
      <vt:lpstr>11次のモード形状</vt:lpstr>
      <vt:lpstr>F-barES-FEM　固有振動数の分布</vt:lpstr>
      <vt:lpstr>エネルギー発散の原因</vt:lpstr>
      <vt:lpstr>解析例(3)　複雑形状の大変形</vt:lpstr>
      <vt:lpstr>変形と圧力符号の時刻暦</vt:lpstr>
      <vt:lpstr>ある時刻の変形形状と圧力分布</vt:lpstr>
      <vt:lpstr>組み合わせS-FEMの圧力分布の比較</vt:lpstr>
      <vt:lpstr>まとめ</vt:lpstr>
    </vt:vector>
  </TitlesOfParts>
  <Company>みずほ情報総研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Yuki ONISHI</dc:creator>
  <cp:lastModifiedBy>yuki</cp:lastModifiedBy>
  <cp:revision>1755</cp:revision>
  <cp:lastPrinted>2012-03-06T10:21:50Z</cp:lastPrinted>
  <dcterms:created xsi:type="dcterms:W3CDTF">2007-11-22T18:02:40Z</dcterms:created>
  <dcterms:modified xsi:type="dcterms:W3CDTF">2016-06-03T06:44:02Z</dcterms:modified>
</cp:coreProperties>
</file>