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sldIdLst>
    <p:sldId id="469" r:id="rId2"/>
    <p:sldId id="388" r:id="rId3"/>
    <p:sldId id="682" r:id="rId4"/>
    <p:sldId id="683" r:id="rId5"/>
    <p:sldId id="685" r:id="rId6"/>
    <p:sldId id="684" r:id="rId7"/>
    <p:sldId id="603" r:id="rId8"/>
    <p:sldId id="501" r:id="rId9"/>
    <p:sldId id="690" r:id="rId10"/>
    <p:sldId id="688" r:id="rId11"/>
    <p:sldId id="689" r:id="rId12"/>
    <p:sldId id="696" r:id="rId13"/>
    <p:sldId id="624" r:id="rId14"/>
    <p:sldId id="715" r:id="rId15"/>
    <p:sldId id="716" r:id="rId16"/>
    <p:sldId id="717" r:id="rId17"/>
    <p:sldId id="718" r:id="rId18"/>
    <p:sldId id="719" r:id="rId19"/>
    <p:sldId id="720" r:id="rId20"/>
    <p:sldId id="721" r:id="rId21"/>
    <p:sldId id="722" r:id="rId22"/>
    <p:sldId id="723" r:id="rId23"/>
    <p:sldId id="724" r:id="rId24"/>
    <p:sldId id="725" r:id="rId25"/>
    <p:sldId id="726" r:id="rId26"/>
    <p:sldId id="727" r:id="rId27"/>
    <p:sldId id="595" r:id="rId28"/>
    <p:sldId id="663" r:id="rId29"/>
    <p:sldId id="403" r:id="rId30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008000"/>
    <a:srgbClr val="FF9900"/>
    <a:srgbClr val="00FF99"/>
    <a:srgbClr val="6600CC"/>
    <a:srgbClr val="FFCC00"/>
    <a:srgbClr val="FF0000"/>
    <a:srgbClr val="00CC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 autoAdjust="0"/>
    <p:restoredTop sz="88252" autoAdjust="0"/>
  </p:normalViewPr>
  <p:slideViewPr>
    <p:cSldViewPr>
      <p:cViewPr varScale="1">
        <p:scale>
          <a:sx n="57" d="100"/>
          <a:sy n="57" d="100"/>
        </p:scale>
        <p:origin x="4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2016/6/1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3541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6094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579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53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941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692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1968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284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462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4316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0095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546281" y="6427189"/>
              <a:ext cx="2040326" cy="1846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計算工学講演会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2016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  <a:effectLst/>
        </p:spPr>
        <p:txBody>
          <a:bodyPr>
            <a:noAutofit/>
          </a:bodyPr>
          <a:lstStyle/>
          <a:p>
            <a:r>
              <a:rPr lang="en-US" altLang="ja-JP" b="0" dirty="0" smtClean="0">
                <a:solidFill>
                  <a:srgbClr val="FF00FF"/>
                </a:solidFill>
                <a:latin typeface="+mj-lt"/>
              </a:rPr>
              <a:t>F-</a:t>
            </a:r>
            <a:r>
              <a:rPr lang="en-US" altLang="ja-JP" b="0" dirty="0" err="1" smtClean="0">
                <a:solidFill>
                  <a:srgbClr val="FF00FF"/>
                </a:solidFill>
                <a:latin typeface="+mj-lt"/>
              </a:rPr>
              <a:t>barES</a:t>
            </a:r>
            <a:r>
              <a:rPr lang="en-US" altLang="ja-JP" b="0" dirty="0" smtClean="0">
                <a:solidFill>
                  <a:srgbClr val="FF00FF"/>
                </a:solidFill>
                <a:latin typeface="+mj-lt"/>
              </a:rPr>
              <a:t>-FEM</a:t>
            </a:r>
            <a:r>
              <a:rPr lang="ja-JP" altLang="en-US" b="0" dirty="0">
                <a:solidFill>
                  <a:srgbClr val="FF00FF"/>
                </a:solidFill>
                <a:latin typeface="+mj-lt"/>
              </a:rPr>
              <a:t>四面体要素</a:t>
            </a:r>
            <a:r>
              <a:rPr lang="ja-JP" altLang="en-US" b="0" dirty="0">
                <a:solidFill>
                  <a:srgbClr val="0000CC"/>
                </a:solidFill>
                <a:latin typeface="+mj-lt"/>
              </a:rPr>
              <a:t>による</a:t>
            </a:r>
            <a:br>
              <a:rPr lang="ja-JP" altLang="en-US" b="0" dirty="0">
                <a:solidFill>
                  <a:srgbClr val="0000CC"/>
                </a:solidFill>
                <a:latin typeface="+mj-lt"/>
              </a:rPr>
            </a:br>
            <a:r>
              <a:rPr lang="ja-JP" altLang="en-US" b="0" dirty="0">
                <a:solidFill>
                  <a:srgbClr val="0000CC"/>
                </a:solidFill>
                <a:latin typeface="+mj-lt"/>
              </a:rPr>
              <a:t>圧力振動フリー</a:t>
            </a:r>
            <a:r>
              <a:rPr lang="ja-JP" altLang="en-US" u="sng" dirty="0">
                <a:solidFill>
                  <a:srgbClr val="0000CC"/>
                </a:solidFill>
                <a:latin typeface="+mj-lt"/>
              </a:rPr>
              <a:t>弾</a:t>
            </a:r>
            <a:r>
              <a:rPr lang="ja-JP" altLang="en-US" u="sng" dirty="0" smtClean="0">
                <a:solidFill>
                  <a:srgbClr val="0000CC"/>
                </a:solidFill>
                <a:latin typeface="+mj-lt"/>
              </a:rPr>
              <a:t>塑性</a:t>
            </a:r>
            <a:r>
              <a:rPr lang="ja-JP" altLang="en-US" b="0" dirty="0" smtClean="0">
                <a:solidFill>
                  <a:srgbClr val="0000CC"/>
                </a:solidFill>
                <a:latin typeface="+mj-lt"/>
              </a:rPr>
              <a:t>大変形解析</a:t>
            </a:r>
            <a:endParaRPr kumimoji="1" lang="ja-JP" alt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u="sng" dirty="0" smtClean="0"/>
              <a:t>大西 </a:t>
            </a:r>
            <a:r>
              <a:rPr lang="zh-TW" altLang="en-US" u="sng" dirty="0"/>
              <a:t>有</a:t>
            </a:r>
            <a:r>
              <a:rPr lang="zh-TW" altLang="en-US" u="sng" dirty="0" smtClean="0"/>
              <a:t>希</a:t>
            </a:r>
            <a:r>
              <a:rPr lang="ja-JP" altLang="en-US" dirty="0" err="1" smtClean="0"/>
              <a:t>，</a:t>
            </a:r>
            <a:r>
              <a:rPr lang="zh-TW" altLang="en-US" dirty="0" smtClean="0"/>
              <a:t>飯田 稜也</a:t>
            </a:r>
            <a:r>
              <a:rPr lang="ja-JP" altLang="en-US" dirty="0" err="1" smtClean="0"/>
              <a:t>，</a:t>
            </a:r>
            <a:r>
              <a:rPr lang="zh-TW" altLang="en-US" dirty="0" smtClean="0"/>
              <a:t>天谷 賢治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東京</a:t>
            </a:r>
            <a:r>
              <a:rPr lang="zh-TW" altLang="en-US" dirty="0"/>
              <a:t>工業</a:t>
            </a:r>
            <a:r>
              <a:rPr lang="zh-TW" altLang="en-US" dirty="0" smtClean="0"/>
              <a:t>大学</a:t>
            </a:r>
            <a:endParaRPr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Edge-based S-FEM(ES-FEM)</a:t>
            </a:r>
            <a:r>
              <a:rPr kumimoji="1" lang="ja-JP" altLang="en-US" dirty="0" smtClean="0"/>
              <a:t>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辺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辺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FF0000"/>
                    </a:solidFill>
                  </a:rPr>
                  <a:t>辺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</a:t>
                </a:r>
                <a:r>
                  <a:rPr lang="ja-JP" altLang="en-US" sz="2400" dirty="0" smtClean="0"/>
                  <a:t>．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3695" y="2543123"/>
            <a:ext cx="213391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要は，積分点を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lang="ja-JP" altLang="en-US" sz="2000" dirty="0"/>
              <a:t>辺</a:t>
            </a:r>
            <a:r>
              <a:rPr kumimoji="1" lang="ja-JP" altLang="en-US" sz="2000" dirty="0" smtClean="0"/>
              <a:t>に置くイメージ．</a:t>
            </a:r>
            <a:endParaRPr kumimoji="1" lang="en-US" altLang="ja-JP" sz="2000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6044233" y="3897052"/>
            <a:ext cx="2330879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/>
              <a:t>体積</a:t>
            </a:r>
            <a:r>
              <a:rPr lang="ja-JP" altLang="en-US" sz="2000" dirty="0" smtClean="0"/>
              <a:t>ロッキングや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圧力振動</a:t>
            </a:r>
            <a:r>
              <a:rPr lang="ja-JP" altLang="en-US" sz="2000" dirty="0" smtClean="0"/>
              <a:t>を抑える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こと</a:t>
            </a:r>
            <a:r>
              <a:rPr lang="ja-JP" altLang="en-US" sz="2000" dirty="0"/>
              <a:t>は</a:t>
            </a:r>
            <a:r>
              <a:rPr lang="ja-JP" altLang="en-US" sz="2000" dirty="0" smtClean="0"/>
              <a:t>出来ないが，</a:t>
            </a:r>
            <a:endParaRPr lang="en-US" altLang="ja-JP" sz="2000" dirty="0" smtClean="0"/>
          </a:p>
          <a:p>
            <a:pPr algn="ctr"/>
            <a:r>
              <a:rPr lang="ja-JP" altLang="en-US" sz="2000" b="1" dirty="0">
                <a:solidFill>
                  <a:srgbClr val="FF00FF"/>
                </a:solidFill>
              </a:rPr>
              <a:t>四面体要素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で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/>
            </a:r>
            <a:br>
              <a:rPr lang="en-US" altLang="ja-JP" sz="2000" b="1" dirty="0" smtClean="0">
                <a:solidFill>
                  <a:srgbClr val="FF00FF"/>
                </a:solidFill>
              </a:rPr>
            </a:br>
            <a:r>
              <a:rPr lang="ja-JP" altLang="en-US" sz="2000" b="1" dirty="0" smtClean="0">
                <a:solidFill>
                  <a:srgbClr val="FF00FF"/>
                </a:solidFill>
              </a:rPr>
              <a:t>せん断ロッキングを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/>
            </a:r>
            <a:br>
              <a:rPr lang="en-US" altLang="ja-JP" sz="2000" b="1" dirty="0" smtClean="0">
                <a:solidFill>
                  <a:srgbClr val="FF00FF"/>
                </a:solidFill>
              </a:rPr>
            </a:br>
            <a:r>
              <a:rPr lang="ja-JP" altLang="en-US" sz="2000" b="1" dirty="0" smtClean="0">
                <a:solidFill>
                  <a:srgbClr val="FF00FF"/>
                </a:solidFill>
              </a:rPr>
              <a:t>回避できる</a:t>
            </a:r>
            <a:r>
              <a:rPr lang="ja-JP" altLang="en-US" sz="2000" dirty="0" smtClean="0">
                <a:solidFill>
                  <a:srgbClr val="FF00FF"/>
                </a:solidFill>
              </a:rPr>
              <a:t>．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提案する</a:t>
            </a:r>
            <a:r>
              <a:rPr kumimoji="1" lang="en-US" altLang="ja-JP" sz="3600" dirty="0" smtClean="0"/>
              <a:t>F-</a:t>
            </a:r>
            <a:r>
              <a:rPr kumimoji="1" lang="en-US" altLang="ja-JP" sz="3600" dirty="0" err="1" smtClean="0"/>
              <a:t>barES</a:t>
            </a:r>
            <a:r>
              <a:rPr kumimoji="1" lang="en-US" altLang="ja-JP" sz="3600" dirty="0" smtClean="0"/>
              <a:t>-FEM</a:t>
            </a:r>
            <a:r>
              <a:rPr kumimoji="1" lang="ja-JP" altLang="en-US" sz="3600" dirty="0" smtClean="0"/>
              <a:t>の概要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エッジの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を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ja-JP" altLang="en-US" sz="2400" dirty="0" smtClean="0"/>
                  <a:t>を用いて計算する．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ja-JP" altLang="en-US" sz="2400" dirty="0" smtClean="0"/>
                  <a:t>には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NS-FEM</a:t>
                </a:r>
                <a:r>
                  <a:rPr lang="ja-JP" altLang="en-US" sz="2400" dirty="0" smtClean="0"/>
                  <a:t>を繰り返し適用して空間的にローパスフィルタされた</a:t>
                </a:r>
                <a14:m>
                  <m:oMath xmlns:m="http://schemas.openxmlformats.org/officeDocument/2006/math">
                    <m:r>
                      <a:rPr lang="ja-JP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400" dirty="0" smtClean="0"/>
                  <a:t>の値を用いる（詳細は後述）．</a:t>
                </a:r>
                <a:endParaRPr lang="en-US" altLang="ja-JP" sz="2400" dirty="0" smtClean="0"/>
              </a:p>
              <a:p>
                <a:r>
                  <a:rPr lang="en-US" altLang="ja-JP" sz="2400" dirty="0" smtClean="0">
                    <a:solidFill>
                      <a:srgbClr val="C00000"/>
                    </a:solidFill>
                  </a:rPr>
                  <a:t>F-bar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法</a:t>
                </a:r>
                <a:r>
                  <a:rPr lang="ja-JP" altLang="en-US" sz="2400" dirty="0" smtClean="0"/>
                  <a:t>を用いて</a:t>
                </a:r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C00000"/>
                    </a:solidFill>
                  </a:rPr>
                  <a:t>を合成</a:t>
                </a:r>
                <a:r>
                  <a:rPr lang="ja-JP" altLang="en-US" sz="2400" dirty="0" smtClean="0"/>
                  <a:t>する．</a:t>
                </a:r>
                <a:r>
                  <a:rPr lang="ja-JP" altLang="en-US" sz="1800" dirty="0" smtClean="0"/>
                  <a:t>以降の計算は</a:t>
                </a:r>
                <a:r>
                  <a:rPr lang="en-US" altLang="ja-JP" sz="1800" dirty="0" smtClean="0"/>
                  <a:t>ES-FEM</a:t>
                </a:r>
                <a:r>
                  <a:rPr lang="ja-JP" altLang="en-US" sz="1800" dirty="0" smtClean="0"/>
                  <a:t>と同様．</a:t>
                </a:r>
                <a:endParaRPr lang="en-US" altLang="ja-JP" sz="1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690" r="-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"/>
          <a:stretch/>
        </p:blipFill>
        <p:spPr>
          <a:xfrm>
            <a:off x="546579" y="2240868"/>
            <a:ext cx="8165881" cy="29523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64415" y="5421988"/>
            <a:ext cx="4801314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せん断</a:t>
            </a:r>
            <a:r>
              <a:rPr kumimoji="1" lang="ja-JP" altLang="en-US" sz="2400" dirty="0" smtClean="0"/>
              <a:t>／体積</a:t>
            </a:r>
            <a:r>
              <a:rPr lang="ja-JP" altLang="en-US" sz="2400" dirty="0"/>
              <a:t>／</a:t>
            </a:r>
            <a:r>
              <a:rPr kumimoji="1" lang="ja-JP" altLang="en-US" sz="2400" dirty="0" smtClean="0"/>
              <a:t>コーナーロッキング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および</a:t>
            </a:r>
            <a:r>
              <a:rPr kumimoji="1" lang="ja-JP" altLang="en-US" sz="2400" dirty="0" smtClean="0"/>
              <a:t>圧力振動が発生しない．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299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>
                <a:solidFill>
                  <a:schemeClr val="tx1"/>
                </a:solidFill>
              </a:rPr>
              <a:t>[</a:t>
            </a:r>
            <a:r>
              <a:rPr lang="ja-JP" altLang="en-US" sz="3600" dirty="0">
                <a:solidFill>
                  <a:schemeClr val="tx1"/>
                </a:solidFill>
              </a:rPr>
              <a:t>発展形の最新型</a:t>
            </a:r>
            <a:r>
              <a:rPr lang="en-US" altLang="ja-JP" sz="3600" dirty="0">
                <a:solidFill>
                  <a:schemeClr val="tx1"/>
                </a:solidFill>
              </a:rPr>
              <a:t>] </a:t>
            </a:r>
            <a:r>
              <a:rPr lang="en-US" altLang="ja-JP" sz="3600" dirty="0">
                <a:solidFill>
                  <a:srgbClr val="7030A0"/>
                </a:solidFill>
              </a:rPr>
              <a:t>F-</a:t>
            </a:r>
            <a:r>
              <a:rPr lang="en-US" altLang="ja-JP" sz="3600" dirty="0" err="1">
                <a:solidFill>
                  <a:srgbClr val="7030A0"/>
                </a:solidFill>
              </a:rPr>
              <a:t>barES</a:t>
            </a:r>
            <a:r>
              <a:rPr lang="en-US" altLang="ja-JP" sz="3600" dirty="0">
                <a:solidFill>
                  <a:srgbClr val="7030A0"/>
                </a:solidFill>
              </a:rPr>
              <a:t>-FEM</a:t>
            </a:r>
            <a:r>
              <a:rPr lang="ja-JP" altLang="en-US" sz="3600" dirty="0"/>
              <a:t>の概要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計算法の概略</a:t>
                </a:r>
                <a:endParaRPr kumimoji="1"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14:m>
                  <m:oMath xmlns:m="http://schemas.openxmlformats.org/officeDocument/2006/math"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 smtClean="0"/>
                  <a:t>を標準的</a:t>
                </a:r>
                <a:r>
                  <a:rPr lang="en-US" altLang="ja-JP" sz="2800" dirty="0" smtClean="0"/>
                  <a:t>FEM</a:t>
                </a:r>
                <a:r>
                  <a:rPr lang="ja-JP" altLang="en-US" sz="2800" dirty="0" smtClean="0"/>
                  <a:t>と同様に計算．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 smtClean="0"/>
                  <a:t>を節点で平滑化し，</a:t>
                </a:r>
                <a:r>
                  <a:rPr lang="ja-JP" altLang="en-US" sz="2800" dirty="0" smtClean="0">
                    <a:solidFill>
                      <a:srgbClr val="7030A0"/>
                    </a:solidFill>
                  </a:rPr>
                  <a:t>節点の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とする．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7030A0"/>
                    </a:solidFill>
                  </a:rPr>
                  <a:t>節点の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を要素で平滑化し，</a:t>
                </a: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とする．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/>
                  <a:t>上記</a:t>
                </a:r>
                <a:r>
                  <a:rPr lang="en-US" altLang="ja-JP" sz="2800" dirty="0" smtClean="0"/>
                  <a:t> 2.</a:t>
                </a:r>
                <a:r>
                  <a:rPr lang="ja-JP" altLang="en-US" sz="2800" dirty="0" smtClean="0"/>
                  <a:t>と</a:t>
                </a:r>
                <a:r>
                  <a:rPr lang="en-US" altLang="ja-JP" sz="2800" dirty="0" smtClean="0"/>
                  <a:t>3.</a:t>
                </a:r>
                <a:r>
                  <a:rPr lang="ja-JP" altLang="en-US" sz="2800" dirty="0" smtClean="0"/>
                  <a:t>を必要回数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回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)</a:t>
                </a:r>
                <a:r>
                  <a:rPr lang="ja-JP" altLang="en-US" sz="2800" dirty="0" smtClean="0"/>
                  <a:t>繰り返す．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ja-JP" altLang="en-US" sz="2800" dirty="0" smtClean="0">
                    <a:solidFill>
                      <a:srgbClr val="008000"/>
                    </a:solidFill>
                  </a:rPr>
                  <a:t>要素の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をエッジで平滑化し，</a:t>
                </a:r>
                <a:r>
                  <a:rPr lang="ja-JP" altLang="en-US" sz="2800" dirty="0" smtClean="0">
                    <a:solidFill>
                      <a:srgbClr val="FF0000"/>
                    </a:solidFill>
                  </a:rPr>
                  <a:t>エッジの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/>
                  <a:t>とする．</a:t>
                </a:r>
                <a:endParaRPr lang="en-US" altLang="ja-JP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/>
                  <a:t>F-bar</a:t>
                </a:r>
                <a:r>
                  <a:rPr lang="ja-JP" altLang="en-US" sz="2800" dirty="0"/>
                  <a:t>法</a:t>
                </a:r>
                <a:r>
                  <a:rPr lang="ja-JP" altLang="en-US" sz="2800" dirty="0" smtClean="0"/>
                  <a:t>に倣い，</a:t>
                </a:r>
                <a:r>
                  <a:rPr lang="en-US" altLang="ja-JP" sz="2800" dirty="0" smtClean="0"/>
                  <a:t>ES-FEM</a:t>
                </a:r>
                <a:r>
                  <a:rPr lang="ja-JP" altLang="en-US" sz="2800" dirty="0" smtClean="0"/>
                  <a:t>で得られる</a:t>
                </a:r>
                <a14:m>
                  <m:oMath xmlns:m="http://schemas.openxmlformats.org/officeDocument/2006/math"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:r>
                  <a:rPr lang="ja-JP" altLang="en-US" sz="2800" dirty="0" smtClean="0"/>
                  <a:t>と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</a:t>
                </a:r>
                <a:r>
                  <a:rPr lang="ja-JP" altLang="en-US" sz="2800" dirty="0" smtClean="0"/>
                  <a:t>を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800" dirty="0" smtClean="0"/>
                  <a:t>で</a:t>
                </a:r>
                <a:r>
                  <a:rPr lang="ja-JP" altLang="en-US" sz="2800" dirty="0" smtClean="0">
                    <a:solidFill>
                      <a:srgbClr val="C00000"/>
                    </a:solidFill>
                  </a:rPr>
                  <a:t>合成</a:t>
                </a:r>
                <a:r>
                  <a:rPr lang="ja-JP" altLang="en-US" sz="2800" dirty="0" smtClean="0"/>
                  <a:t>する．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327" t="-23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7503" y="2085237"/>
                <a:ext cx="994183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dirty="0" smtClean="0">
                    <a:solidFill>
                      <a:schemeClr val="bg1"/>
                    </a:solidFill>
                  </a:rPr>
                  <a:t> </a:t>
                </a:r>
                <a:r>
                  <a:rPr lang="ja-JP" altLang="en-US" dirty="0" smtClean="0">
                    <a:solidFill>
                      <a:schemeClr val="bg1"/>
                    </a:solidFill>
                  </a:rPr>
                  <a:t>の</a:t>
                </a:r>
                <a:endParaRPr lang="en-US" altLang="ja-JP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ja-JP" altLang="en-US" dirty="0" smtClean="0">
                    <a:solidFill>
                      <a:schemeClr val="bg1"/>
                    </a:solidFill>
                  </a:rPr>
                  <a:t>繰り返し</a:t>
                </a:r>
                <a:r>
                  <a:rPr lang="en-US" altLang="ja-JP" dirty="0" smtClean="0">
                    <a:solidFill>
                      <a:schemeClr val="bg1"/>
                    </a:solidFill>
                  </a:rPr>
                  <a:t/>
                </a:r>
                <a:br>
                  <a:rPr lang="en-US" altLang="ja-JP" dirty="0" smtClean="0">
                    <a:solidFill>
                      <a:schemeClr val="bg1"/>
                    </a:solidFill>
                  </a:rPr>
                </a:br>
                <a:r>
                  <a:rPr lang="ja-JP" altLang="en-US" dirty="0" smtClean="0">
                    <a:solidFill>
                      <a:schemeClr val="bg1"/>
                    </a:solidFill>
                  </a:rPr>
                  <a:t>平滑化</a:t>
                </a:r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503" y="2085237"/>
                <a:ext cx="994183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5521" t="-4605" r="-4908" b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772816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679211" y="5262299"/>
                <a:ext cx="5774466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400" dirty="0" smtClean="0"/>
                  <a:t>繰り返し平滑化回数を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0000CC"/>
                    </a:solidFill>
                  </a:rPr>
                  <a:t>回</a:t>
                </a:r>
                <a:r>
                  <a:rPr kumimoji="1" lang="ja-JP" altLang="en-US" sz="2400" dirty="0" smtClean="0"/>
                  <a:t>とした時の手法を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:r>
                  <a:rPr kumimoji="1" lang="ja-JP" altLang="en-US" sz="2400" dirty="0" smtClean="0"/>
                  <a:t>「</a:t>
                </a:r>
                <a:r>
                  <a:rPr kumimoji="1" lang="en-US" altLang="ja-JP" sz="2400" dirty="0" smtClean="0"/>
                  <a:t>F-</a:t>
                </a:r>
                <a:r>
                  <a:rPr kumimoji="1" lang="en-US" altLang="ja-JP" sz="2400" dirty="0" err="1" smtClean="0"/>
                  <a:t>barES</a:t>
                </a:r>
                <a:r>
                  <a:rPr kumimoji="1" lang="en-US" altLang="ja-JP" sz="2400" dirty="0" smtClean="0"/>
                  <a:t>-FEM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kumimoji="1" lang="ja-JP" altLang="en-US" sz="2400" dirty="0" smtClean="0"/>
                  <a:t>」と表記する．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211" y="5262299"/>
                <a:ext cx="5774466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160" t="-8029" r="-1055" b="-160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979712" y="3429000"/>
                <a:ext cx="1047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(~</a:t>
                </a:r>
                <a:r>
                  <a:rPr kumimoji="1" lang="ja-JP" altLang="en-US" dirty="0" smtClean="0">
                    <a:solidFill>
                      <a:srgbClr val="008000"/>
                    </a:solidFill>
                  </a:rPr>
                  <a:t>が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ja-JP" altLang="en-US" dirty="0" smtClean="0">
                    <a:solidFill>
                      <a:srgbClr val="008000"/>
                    </a:solidFill>
                  </a:rPr>
                  <a:t>個</a:t>
                </a:r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429000"/>
                <a:ext cx="1047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233" t="-13333" r="-4651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7694790" y="1382257"/>
            <a:ext cx="114967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ローパス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kumimoji="1" lang="ja-JP" altLang="en-US" dirty="0" smtClean="0"/>
              <a:t>フィルター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39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u="sng" dirty="0"/>
              <a:t>弾塑性</a:t>
            </a:r>
            <a:r>
              <a:rPr lang="ja-JP" altLang="en-US" sz="4000" dirty="0" smtClean="0"/>
              <a:t>検証解析</a:t>
            </a:r>
            <a:endParaRPr lang="en-US" altLang="ja-JP" sz="4000" dirty="0" smtClean="0"/>
          </a:p>
          <a:p>
            <a:pPr marL="0" indent="0" algn="ctr">
              <a:buNone/>
            </a:pP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05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弾塑性スパナの曲げ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0" y="692696"/>
            <a:ext cx="7517488" cy="320435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>
                <a:solidFill>
                  <a:srgbClr val="0000CC"/>
                </a:solidFill>
              </a:rPr>
              <a:t>右上の２面</a:t>
            </a:r>
            <a:r>
              <a:rPr lang="ja-JP" altLang="en-US" sz="2800" dirty="0" smtClean="0"/>
              <a:t>を完全拘束．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左下の面の一部</a:t>
            </a:r>
            <a:r>
              <a:rPr lang="ja-JP" altLang="en-US" sz="2800" dirty="0" smtClean="0"/>
              <a:t>に圧力荷重．</a:t>
            </a:r>
            <a:endParaRPr lang="en-US" altLang="ja-JP" sz="2800" dirty="0"/>
          </a:p>
          <a:p>
            <a:r>
              <a:rPr lang="ja-JP" altLang="en-US" sz="2800" dirty="0" smtClean="0"/>
              <a:t>同一の非構造</a:t>
            </a:r>
            <a:r>
              <a:rPr lang="en-US" altLang="ja-JP" sz="2800" dirty="0" smtClean="0"/>
              <a:t>T4</a:t>
            </a:r>
            <a:r>
              <a:rPr lang="ja-JP" altLang="en-US" sz="2800" dirty="0" smtClean="0"/>
              <a:t>メッシュで</a:t>
            </a:r>
            <a:r>
              <a:rPr lang="en-US" altLang="ja-JP" sz="2800" dirty="0" smtClean="0"/>
              <a:t>ABAQUS C3D4H</a:t>
            </a:r>
            <a:r>
              <a:rPr lang="ja-JP" altLang="en-US" sz="2800" dirty="0" smtClean="0"/>
              <a:t>と比較．</a:t>
            </a:r>
            <a:endParaRPr kumimoji="1" lang="ja-JP" altLang="en-US" sz="2800" dirty="0"/>
          </a:p>
        </p:txBody>
      </p:sp>
      <p:sp>
        <p:nvSpPr>
          <p:cNvPr id="15" name="下矢印 14"/>
          <p:cNvSpPr/>
          <p:nvPr/>
        </p:nvSpPr>
        <p:spPr>
          <a:xfrm rot="10350134">
            <a:off x="1226918" y="3807105"/>
            <a:ext cx="871925" cy="659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 rot="6301013">
            <a:off x="971136" y="2872133"/>
            <a:ext cx="710456" cy="1140458"/>
          </a:xfrm>
          <a:prstGeom prst="arc">
            <a:avLst>
              <a:gd name="adj1" fmla="val 1625848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7" idx="2"/>
          </p:cNvCxnSpPr>
          <p:nvPr/>
        </p:nvCxnSpPr>
        <p:spPr>
          <a:xfrm flipH="1" flipV="1">
            <a:off x="7923385" y="1082011"/>
            <a:ext cx="465040" cy="150745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7923385" y="1225836"/>
            <a:ext cx="465039" cy="31784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14085" y="800708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CC"/>
                </a:solidFill>
              </a:rPr>
              <a:t>Fixed</a:t>
            </a:r>
            <a:endParaRPr kumimoji="1" lang="ja-JP" alt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51720" y="3905963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Pressure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平行四辺形 6"/>
          <p:cNvSpPr/>
          <p:nvPr/>
        </p:nvSpPr>
        <p:spPr>
          <a:xfrm>
            <a:off x="7430104" y="1016732"/>
            <a:ext cx="558569" cy="130557"/>
          </a:xfrm>
          <a:prstGeom prst="parallelogram">
            <a:avLst>
              <a:gd name="adj" fmla="val 100015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668344" y="1543676"/>
            <a:ext cx="540060" cy="4273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正方形/長方形 8"/>
              <p:cNvSpPr/>
              <p:nvPr/>
            </p:nvSpPr>
            <p:spPr>
              <a:xfrm>
                <a:off x="4333192" y="3140968"/>
                <a:ext cx="4775312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>
                    <a:solidFill>
                      <a:srgbClr val="008000"/>
                    </a:solidFill>
                  </a:rPr>
                  <a:t>弾塑性材料：</a:t>
                </a:r>
                <a:endParaRPr lang="en-US" altLang="ja-JP" sz="2000" dirty="0" smtClean="0"/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ja-JP" altLang="en-US" sz="2000" dirty="0" smtClean="0">
                    <a:latin typeface="+mn-lt"/>
                  </a:rPr>
                  <a:t>弾性（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ja-JP" altLang="en-US" sz="2000" dirty="0" smtClean="0"/>
                  <a:t>）</a:t>
                </a:r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von Mises</a:t>
                </a:r>
                <a:r>
                  <a:rPr lang="ja-JP" altLang="en-US" sz="2000" dirty="0" smtClean="0"/>
                  <a:t>等方硬化則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</a:t>
                </a:r>
                <a:r>
                  <a:rPr lang="ja-JP" altLang="en-US" sz="2000" dirty="0" smtClean="0"/>
                  <a:t>一定</a:t>
                </a:r>
                <a:r>
                  <a:rPr lang="en-US" altLang="ja-JP" sz="2000" dirty="0" smtClean="0"/>
                  <a:t>)</a:t>
                </a:r>
                <a:r>
                  <a:rPr lang="ja-JP" altLang="en-US" sz="2000" dirty="0" smtClean="0"/>
                  <a:t>）</a:t>
                </a:r>
                <a:r>
                  <a:rPr lang="en-US" altLang="ja-JP" sz="2000" dirty="0" smtClean="0"/>
                  <a:t>.</a:t>
                </a:r>
                <a:endParaRPr lang="ja-JP" altLang="en-US" sz="2000" dirty="0"/>
              </a:p>
            </p:txBody>
          </p:sp>
        </mc:Choice>
        <mc:Fallback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192" y="3140968"/>
                <a:ext cx="4775312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405" t="-3226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3033984" y="638982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8.5 k nodes &amp; 33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77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791580" y="735014"/>
            <a:ext cx="7174160" cy="2946014"/>
            <a:chOff x="692692" y="1059050"/>
            <a:chExt cx="7174160" cy="294601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" t="25006" r="1964"/>
            <a:stretch/>
          </p:blipFill>
          <p:spPr>
            <a:xfrm>
              <a:off x="1134104" y="1059050"/>
              <a:ext cx="6732748" cy="2946014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92692" y="1897997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弾塑性スパナの</a:t>
            </a:r>
            <a:r>
              <a:rPr lang="ja-JP" altLang="en-US" dirty="0" smtClean="0"/>
              <a:t>曲げ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塑性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ひずみ分布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91580" y="3669334"/>
            <a:ext cx="7206221" cy="2531974"/>
            <a:chOff x="750155" y="644998"/>
            <a:chExt cx="7206221" cy="253197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26901" r="1436" b="26901"/>
            <a:stretch/>
          </p:blipFill>
          <p:spPr>
            <a:xfrm>
              <a:off x="1223628" y="644998"/>
              <a:ext cx="6732748" cy="2531974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750155" y="1466482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094323" y="3212976"/>
            <a:ext cx="29546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相当塑性歪み分布は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両者でほぼ同じ．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404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831128" y="717565"/>
            <a:ext cx="7102152" cy="2963463"/>
            <a:chOff x="888232" y="3204212"/>
            <a:chExt cx="7102152" cy="296346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" t="25006" r="1964"/>
            <a:stretch/>
          </p:blipFill>
          <p:spPr>
            <a:xfrm>
              <a:off x="1217759" y="3204212"/>
              <a:ext cx="6772625" cy="2963463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888232" y="3927398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20922440">
              <a:off x="3531835" y="3729736"/>
              <a:ext cx="312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FF"/>
                  </a:solidFill>
                </a:rPr>
                <a:t>Checkerboard patterns here.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弾塑性スパナの</a:t>
            </a:r>
            <a:r>
              <a:rPr lang="ja-JP" altLang="en-US" dirty="0" smtClean="0"/>
              <a:t>曲げ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791580" y="3753036"/>
            <a:ext cx="7134213" cy="2545513"/>
            <a:chOff x="822163" y="658700"/>
            <a:chExt cx="7134213" cy="2545513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822163" y="658700"/>
              <a:ext cx="7134213" cy="2545513"/>
              <a:chOff x="822163" y="658700"/>
              <a:chExt cx="7134213" cy="2545513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6" t="26901" r="1436" b="26901"/>
              <a:stretch/>
            </p:blipFill>
            <p:spPr>
              <a:xfrm>
                <a:off x="1187624" y="658700"/>
                <a:ext cx="6768752" cy="2545513"/>
              </a:xfrm>
              <a:prstGeom prst="rect">
                <a:avLst/>
              </a:prstGeom>
            </p:spPr>
          </p:pic>
          <p:sp>
            <p:nvSpPr>
              <p:cNvPr id="5" name="テキスト ボックス 4"/>
              <p:cNvSpPr txBox="1"/>
              <p:nvPr/>
            </p:nvSpPr>
            <p:spPr>
              <a:xfrm>
                <a:off x="822163" y="1436119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F-barES-FEM-T4</a:t>
                </a:r>
                <a:endParaRPr kumimoji="1" lang="ja-JP" altLang="en-US" dirty="0"/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 rot="20922440">
              <a:off x="3609438" y="1202861"/>
              <a:ext cx="2749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00FF"/>
                  </a:solidFill>
                </a:rPr>
                <a:t>Smooth distribution here.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79406" y="3356992"/>
            <a:ext cx="5938096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C3D4H</a:t>
            </a:r>
            <a:r>
              <a:rPr lang="ja-JP" altLang="en-US" sz="2000" dirty="0" smtClean="0"/>
              <a:t>では微小変形域でも圧力振動がある．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一方，</a:t>
            </a: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</a:t>
            </a:r>
            <a:r>
              <a:rPr lang="ja-JP" altLang="en-US" sz="2000" dirty="0" smtClean="0"/>
              <a:t>の圧力分布は滑らか．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299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弾塑性角棒のせん断引張り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>
                <a:solidFill>
                  <a:srgbClr val="0000CC"/>
                </a:solidFill>
              </a:rPr>
              <a:t>左下面</a:t>
            </a:r>
            <a:r>
              <a:rPr lang="ja-JP" altLang="en-US" sz="2800" dirty="0" smtClean="0"/>
              <a:t>を完全拘束．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右上面</a:t>
            </a:r>
            <a:r>
              <a:rPr lang="ja-JP" altLang="en-US" sz="2800" dirty="0" smtClean="0"/>
              <a:t>を面内拘束のうえ，下向きに強制変位</a:t>
            </a:r>
            <a:endParaRPr lang="en-US" altLang="ja-JP" sz="2800" dirty="0" smtClean="0"/>
          </a:p>
          <a:p>
            <a:r>
              <a:rPr lang="ja-JP" altLang="en-US" sz="2800" dirty="0"/>
              <a:t>同一の非構造</a:t>
            </a:r>
            <a:r>
              <a:rPr lang="en-US" altLang="ja-JP" sz="2800" dirty="0"/>
              <a:t>T4</a:t>
            </a:r>
            <a:r>
              <a:rPr lang="ja-JP" altLang="en-US" sz="2800" dirty="0"/>
              <a:t>メッシュで</a:t>
            </a:r>
            <a:r>
              <a:rPr lang="en-US" altLang="ja-JP" sz="2800" dirty="0"/>
              <a:t>ABAQUS C3D4H</a:t>
            </a:r>
            <a:r>
              <a:rPr lang="ja-JP" altLang="en-US" sz="2800" dirty="0"/>
              <a:t>と比較</a:t>
            </a:r>
            <a:r>
              <a:rPr lang="ja-JP" altLang="en-US" sz="2800" dirty="0" smtClean="0"/>
              <a:t>．</a:t>
            </a:r>
            <a:endParaRPr lang="ja-JP" altLang="en-US" sz="2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886391"/>
            <a:ext cx="6032004" cy="25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50825" y="3248980"/>
                <a:ext cx="4609208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>
                    <a:solidFill>
                      <a:srgbClr val="008000"/>
                    </a:solidFill>
                  </a:rPr>
                  <a:t>弾塑性材料：</a:t>
                </a:r>
                <a:endParaRPr lang="en-US" altLang="ja-JP" sz="2000" dirty="0" smtClean="0"/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ja-JP" altLang="en-US" sz="2000" dirty="0" smtClean="0"/>
                  <a:t>弾性（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ja-JP" altLang="en-US" sz="2000" dirty="0" smtClean="0"/>
                  <a:t>，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ja-JP" altLang="en-US" sz="2000" dirty="0" smtClean="0"/>
                  <a:t>）</a:t>
                </a:r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von Mises</a:t>
                </a:r>
                <a:r>
                  <a:rPr lang="ja-JP" altLang="en-US" sz="2000" dirty="0" smtClean="0"/>
                  <a:t>等方硬化則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</a:t>
                </a:r>
                <a:r>
                  <a:rPr lang="ja-JP" altLang="en-US" sz="2000" dirty="0" smtClean="0"/>
                  <a:t>一定</a:t>
                </a:r>
                <a:r>
                  <a:rPr lang="en-US" altLang="ja-JP" sz="2000" dirty="0" smtClean="0"/>
                  <a:t>)</a:t>
                </a:r>
                <a:r>
                  <a:rPr lang="ja-JP" altLang="en-US" sz="2000" dirty="0" smtClean="0"/>
                  <a:t>）</a:t>
                </a:r>
                <a:r>
                  <a:rPr lang="en-US" altLang="ja-JP" sz="2000" dirty="0" smtClean="0"/>
                  <a:t>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5" y="3248980"/>
                <a:ext cx="4609208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323" t="-3687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1.2 k nodes &amp; 4.8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5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弾塑性角棒のせん断引張り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-T4(2)</a:t>
            </a:r>
            <a:b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相当塑性</a:t>
            </a: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歪み分布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85"/>
          <a:stretch>
            <a:fillRect/>
          </a:stretch>
        </p:blipFill>
        <p:spPr>
          <a:xfrm>
            <a:off x="2555776" y="657225"/>
            <a:ext cx="5443151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弾塑性角棒のせん断引張り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cxnSp>
        <p:nvCxnSpPr>
          <p:cNvPr id="12" name="直線コネクタ 11"/>
          <p:cNvCxnSpPr>
            <a:endCxn id="3" idx="2"/>
          </p:cNvCxnSpPr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426963" y="980728"/>
            <a:ext cx="3869104" cy="5462763"/>
            <a:chOff x="4735344" y="952610"/>
            <a:chExt cx="3869104" cy="5462763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09"/>
            <a:stretch/>
          </p:blipFill>
          <p:spPr>
            <a:xfrm>
              <a:off x="4735344" y="952610"/>
              <a:ext cx="3840665" cy="2512394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783" y="3535744"/>
              <a:ext cx="3840665" cy="2845584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220072" y="6046041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147314">
              <a:off x="5104796" y="3300911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FF"/>
                  </a:solidFill>
                </a:rPr>
                <a:t>There is minor oscillation.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886226" y="1042735"/>
            <a:ext cx="3933536" cy="5410601"/>
            <a:chOff x="250825" y="1000817"/>
            <a:chExt cx="3933536" cy="541060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13"/>
            <a:stretch/>
          </p:blipFill>
          <p:spPr>
            <a:xfrm>
              <a:off x="252251" y="1000817"/>
              <a:ext cx="3932110" cy="2428183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5" y="3593105"/>
              <a:ext cx="3932110" cy="2788223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91580" y="6042086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rot="1147314">
              <a:off x="432788" y="3080369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FF"/>
                  </a:solidFill>
                </a:rPr>
                <a:t>Smooth distribution.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相当塑性歪み分布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244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ja-JP" sz="2800" dirty="0" smtClean="0">
                <a:solidFill>
                  <a:srgbClr val="000000"/>
                </a:solidFill>
              </a:rPr>
              <a:t>【</a:t>
            </a:r>
            <a:r>
              <a:rPr lang="ja-JP" altLang="en-US" sz="2800" dirty="0" smtClean="0">
                <a:solidFill>
                  <a:srgbClr val="000000"/>
                </a:solidFill>
              </a:rPr>
              <a:t>実現したい内容</a:t>
            </a:r>
            <a:r>
              <a:rPr lang="en-US" altLang="ja-JP" sz="2800" dirty="0" smtClean="0">
                <a:solidFill>
                  <a:srgbClr val="000000"/>
                </a:solidFill>
              </a:rPr>
              <a:t>】</a:t>
            </a:r>
          </a:p>
          <a:p>
            <a:pPr lvl="0"/>
            <a:r>
              <a:rPr lang="ja-JP" altLang="en-US" sz="2800" b="1" u="sng" dirty="0" smtClean="0"/>
              <a:t>「超</a:t>
            </a:r>
            <a:r>
              <a:rPr lang="ja-JP" altLang="en-US" sz="2800" b="1" u="sng" dirty="0"/>
              <a:t>」</a:t>
            </a:r>
            <a:r>
              <a:rPr lang="ja-JP" altLang="en-US" sz="2800" b="1" u="sng" dirty="0" smtClean="0"/>
              <a:t>大変形問題</a:t>
            </a:r>
            <a:r>
              <a:rPr lang="ja-JP" altLang="en-US" sz="2800" dirty="0" smtClean="0">
                <a:solidFill>
                  <a:srgbClr val="000000"/>
                </a:solidFill>
              </a:rPr>
              <a:t>を高精度</a:t>
            </a:r>
            <a:r>
              <a:rPr lang="ja-JP" altLang="en-US" sz="2800" dirty="0" smtClean="0">
                <a:solidFill>
                  <a:srgbClr val="000000"/>
                </a:solidFill>
              </a:rPr>
              <a:t>かつ安定</a:t>
            </a:r>
            <a:r>
              <a:rPr lang="en-US" altLang="ja-JP" sz="2800" dirty="0" smtClean="0">
                <a:solidFill>
                  <a:srgbClr val="000000"/>
                </a:solidFill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に</a:t>
            </a:r>
            <a:r>
              <a:rPr lang="ja-JP" altLang="en-US" sz="2800" dirty="0" smtClean="0">
                <a:solidFill>
                  <a:srgbClr val="000000"/>
                </a:solidFill>
              </a:rPr>
              <a:t>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dirty="0" smtClean="0"/>
              <a:t>複雑形状の問題</a:t>
            </a:r>
            <a:r>
              <a:rPr lang="ja-JP" altLang="en-US" sz="2800" dirty="0"/>
              <a:t>を</a:t>
            </a:r>
            <a:r>
              <a:rPr lang="ja-JP" altLang="en-US" sz="2800" b="1" u="sng" dirty="0" smtClean="0"/>
              <a:t>四面体</a:t>
            </a:r>
            <a:r>
              <a:rPr lang="ja-JP" altLang="en-US" sz="2800" dirty="0" smtClean="0"/>
              <a:t>で解きたい．</a:t>
            </a:r>
            <a:endParaRPr lang="en-US" altLang="ja-JP" sz="2800" dirty="0" smtClean="0"/>
          </a:p>
          <a:p>
            <a:pPr lvl="0"/>
            <a:r>
              <a:rPr lang="ja-JP" altLang="en-US" sz="2800" b="1" u="sng" dirty="0" smtClean="0"/>
              <a:t>微圧縮性材料</a:t>
            </a:r>
            <a:r>
              <a:rPr lang="ja-JP" altLang="en-US" sz="2800" dirty="0" smtClean="0">
                <a:solidFill>
                  <a:srgbClr val="000000"/>
                </a:solidFill>
              </a:rPr>
              <a:t>も解きたい．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 lvl="0"/>
            <a:r>
              <a:rPr lang="ja-JP" altLang="en-US" sz="2800" dirty="0" smtClean="0"/>
              <a:t>自動リメッシングも実現したい．</a:t>
            </a:r>
            <a:endParaRPr lang="en-US" altLang="ja-JP" sz="2800" dirty="0" smtClean="0"/>
          </a:p>
          <a:p>
            <a:r>
              <a:rPr lang="ja-JP" altLang="en-US" sz="2800" dirty="0">
                <a:solidFill>
                  <a:srgbClr val="000000"/>
                </a:solidFill>
              </a:rPr>
              <a:t>接触も扱いたい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en-US" altLang="ja-JP" sz="1800" dirty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000000"/>
                </a:solidFill>
              </a:rPr>
              <a:t>【</a:t>
            </a:r>
            <a:r>
              <a:rPr lang="ja-JP" altLang="en-US" sz="2800" dirty="0" smtClean="0">
                <a:solidFill>
                  <a:srgbClr val="000000"/>
                </a:solidFill>
              </a:rPr>
              <a:t>最終目標</a:t>
            </a:r>
            <a:r>
              <a:rPr lang="en-US" altLang="ja-JP" sz="2800" dirty="0" smtClean="0">
                <a:solidFill>
                  <a:srgbClr val="000000"/>
                </a:solidFill>
              </a:rPr>
              <a:t>】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 smtClean="0">
                <a:solidFill>
                  <a:srgbClr val="000000"/>
                </a:solidFill>
              </a:rPr>
              <a:t>ゴム材料の大変形解析（超弾性）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 smtClean="0">
                <a:solidFill>
                  <a:srgbClr val="000000"/>
                </a:solidFill>
              </a:rPr>
              <a:t>樹脂</a:t>
            </a:r>
            <a:r>
              <a:rPr lang="ja-JP" altLang="en-US" sz="2800" dirty="0" smtClean="0">
                <a:solidFill>
                  <a:srgbClr val="000000"/>
                </a:solidFill>
              </a:rPr>
              <a:t>材料の大変形解析（粘弾性</a:t>
            </a:r>
            <a:r>
              <a:rPr lang="ja-JP" altLang="en-US" sz="2800" dirty="0" smtClean="0">
                <a:solidFill>
                  <a:srgbClr val="000000"/>
                </a:solidFill>
              </a:rPr>
              <a:t>）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>
                <a:solidFill>
                  <a:srgbClr val="000000"/>
                </a:solidFill>
              </a:rPr>
              <a:t>金属材料の大変形解析（弾塑性</a:t>
            </a:r>
            <a:r>
              <a:rPr lang="ja-JP" altLang="en-US" sz="2800" dirty="0" smtClean="0">
                <a:solidFill>
                  <a:srgbClr val="000000"/>
                </a:solidFill>
              </a:rPr>
              <a:t>）</a:t>
            </a:r>
            <a:endParaRPr lang="en-US" altLang="ja-JP" sz="2800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6084168" y="3392996"/>
            <a:ext cx="2412268" cy="2984380"/>
            <a:chOff x="6379083" y="2759253"/>
            <a:chExt cx="2765425" cy="3632353"/>
          </a:xfrm>
        </p:grpSpPr>
        <p:pic>
          <p:nvPicPr>
            <p:cNvPr id="7" name="Picture 5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9990" t="3392" r="29990" b="39569"/>
            <a:stretch>
              <a:fillRect/>
            </a:stretch>
          </p:blipFill>
          <p:spPr bwMode="auto">
            <a:xfrm>
              <a:off x="6379083" y="2759253"/>
              <a:ext cx="2765425" cy="36323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990590" y="3687217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Mold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169324" y="5517232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Polymer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-1" r="5039" b="2212"/>
          <a:stretch/>
        </p:blipFill>
        <p:spPr>
          <a:xfrm>
            <a:off x="6264188" y="659022"/>
            <a:ext cx="2196244" cy="27339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992380" y="692696"/>
            <a:ext cx="11237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 err="1" smtClean="0"/>
              <a:t>MSCSoftware</a:t>
            </a:r>
            <a:r>
              <a:rPr lang="en-US" altLang="ja-JP" sz="1400" dirty="0"/>
              <a:t/>
            </a:r>
            <a:br>
              <a:rPr lang="en-US" altLang="ja-JP" sz="1400" dirty="0"/>
            </a:br>
            <a:r>
              <a:rPr kumimoji="1" lang="en-US" altLang="ja-JP" sz="1400" dirty="0" smtClean="0"/>
              <a:t>web</a:t>
            </a:r>
            <a:r>
              <a:rPr kumimoji="1" lang="ja-JP" altLang="en-US" sz="1400" dirty="0" smtClean="0"/>
              <a:t>ページより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弾塑性角棒のせん断</a:t>
            </a:r>
            <a:r>
              <a:rPr lang="ja-JP" altLang="en-US" sz="3600" dirty="0" smtClean="0"/>
              <a:t>引張り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相当塑性歪み分布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/>
          <p:cNvGrpSpPr/>
          <p:nvPr/>
        </p:nvGrpSpPr>
        <p:grpSpPr>
          <a:xfrm>
            <a:off x="4752020" y="1333106"/>
            <a:ext cx="4248472" cy="3500050"/>
            <a:chOff x="287524" y="1268760"/>
            <a:chExt cx="4248472" cy="350005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"/>
            <a:stretch/>
          </p:blipFill>
          <p:spPr>
            <a:xfrm>
              <a:off x="287524" y="1268760"/>
              <a:ext cx="4248472" cy="350005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755576" y="4346516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87654" y="1270233"/>
            <a:ext cx="4326977" cy="3559744"/>
            <a:chOff x="4618893" y="1273412"/>
            <a:chExt cx="4326977" cy="3559744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1"/>
            <a:stretch/>
          </p:blipFill>
          <p:spPr>
            <a:xfrm>
              <a:off x="4618893" y="1273412"/>
              <a:ext cx="4326977" cy="3559744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004048" y="4346516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319015" y="5334307"/>
            <a:ext cx="8509061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ABAQUS C3D4H</a:t>
            </a:r>
            <a:r>
              <a:rPr lang="ja-JP" altLang="en-US" sz="2400" dirty="0" smtClean="0"/>
              <a:t>の相当塑性歪み分布には奇妙な振動がある</a:t>
            </a:r>
            <a:endParaRPr lang="en-US" altLang="ja-JP" sz="2400" dirty="0"/>
          </a:p>
          <a:p>
            <a:pPr algn="ctr"/>
            <a:r>
              <a:rPr kumimoji="1" lang="ja-JP" altLang="en-US" sz="2400" dirty="0" smtClean="0"/>
              <a:t>一方，</a:t>
            </a:r>
            <a:r>
              <a:rPr kumimoji="1" lang="en-US" altLang="ja-JP" sz="2400" dirty="0" smtClean="0"/>
              <a:t>F-</a:t>
            </a:r>
            <a:r>
              <a:rPr kumimoji="1" lang="en-US" altLang="ja-JP" sz="2400" dirty="0" err="1" smtClean="0"/>
              <a:t>barES</a:t>
            </a:r>
            <a:r>
              <a:rPr kumimoji="1" lang="en-US" altLang="ja-JP" sz="2400" dirty="0" smtClean="0"/>
              <a:t>-FEM</a:t>
            </a:r>
            <a:r>
              <a:rPr kumimoji="1" lang="ja-JP" altLang="en-US" sz="2400" dirty="0" smtClean="0"/>
              <a:t>は妥当な分布を示している．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31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弾塑性角棒のせん断</a:t>
            </a:r>
            <a:r>
              <a:rPr lang="ja-JP" altLang="en-US" sz="3600" dirty="0" smtClean="0"/>
              <a:t>引張り</a:t>
            </a:r>
            <a:endParaRPr kumimoji="1" lang="ja-JP" altLang="en-US" sz="36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4822476" y="1003898"/>
            <a:ext cx="3932110" cy="5413434"/>
            <a:chOff x="251520" y="997984"/>
            <a:chExt cx="3932110" cy="541343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997984"/>
              <a:ext cx="3932110" cy="239501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598772"/>
              <a:ext cx="3932110" cy="2788223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755576" y="6042086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147314">
              <a:off x="432788" y="3080369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FF"/>
                  </a:solidFill>
                </a:rPr>
                <a:t>Smooth distribution.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31540" y="959140"/>
            <a:ext cx="3851315" cy="5471885"/>
            <a:chOff x="4680012" y="943488"/>
            <a:chExt cx="3851315" cy="547188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12" y="943488"/>
              <a:ext cx="3851315" cy="2541868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12" y="3523976"/>
              <a:ext cx="3851315" cy="285408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220072" y="6046041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1147314">
              <a:off x="5104796" y="3300911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FF"/>
                  </a:solidFill>
                </a:rPr>
                <a:t>There is major oscillation.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17" name="スライド番号プレースホルダー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999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弾塑性角棒のせん断引張り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51584" y="5266078"/>
            <a:ext cx="8440132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ABAQUS C3D4H</a:t>
            </a:r>
            <a:r>
              <a:rPr lang="ja-JP" altLang="en-US" sz="2400" dirty="0" err="1"/>
              <a:t>に</a:t>
            </a:r>
            <a:r>
              <a:rPr lang="ja-JP" altLang="en-US" sz="2400" dirty="0" err="1" smtClean="0"/>
              <a:t>は</a:t>
            </a:r>
            <a:r>
              <a:rPr lang="ja-JP" altLang="en-US" sz="2400" dirty="0" smtClean="0"/>
              <a:t>顕著な圧力振動が見られる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一方，</a:t>
            </a:r>
            <a:r>
              <a:rPr lang="en-US" altLang="ja-JP" sz="2400" dirty="0" smtClean="0"/>
              <a:t>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</a:t>
            </a:r>
            <a:r>
              <a:rPr lang="ja-JP" altLang="en-US" sz="2400" dirty="0" smtClean="0"/>
              <a:t>では圧力振動が相当程度抑えられている．</a:t>
            </a:r>
            <a:endParaRPr kumimoji="1" lang="ja-JP" altLang="en-US" sz="24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652508" y="1088740"/>
            <a:ext cx="4276177" cy="3699116"/>
            <a:chOff x="259819" y="1016732"/>
            <a:chExt cx="4276177" cy="369911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"/>
            <a:stretch/>
          </p:blipFill>
          <p:spPr>
            <a:xfrm>
              <a:off x="259819" y="1016732"/>
              <a:ext cx="4276177" cy="3528392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920495" y="4346516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F-barES-FEM-T4(2)</a:t>
              </a:r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07504" y="1088740"/>
            <a:ext cx="4333429" cy="3699116"/>
            <a:chOff x="4619351" y="1016732"/>
            <a:chExt cx="4333429" cy="3699116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3"/>
            <a:stretch/>
          </p:blipFill>
          <p:spPr>
            <a:xfrm>
              <a:off x="4619351" y="1016732"/>
              <a:ext cx="4333429" cy="353765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004048" y="4346516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ABAQUS C3D4H</a:t>
              </a:r>
              <a:endParaRPr kumimoji="1"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3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ゴム／アルミ合わせ板のねじり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/>
              <a:t>底面</a:t>
            </a:r>
            <a:r>
              <a:rPr lang="ja-JP" altLang="en-US" sz="2800" dirty="0" smtClean="0"/>
              <a:t>を完全拘束．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上面</a:t>
            </a:r>
            <a:r>
              <a:rPr lang="ja-JP" altLang="en-US" sz="2800" dirty="0" smtClean="0"/>
              <a:t>を上下拘束のうえ，軸周りに一</a:t>
            </a:r>
            <a:r>
              <a:rPr lang="ja-JP" altLang="en-US" sz="2800" dirty="0" smtClean="0"/>
              <a:t>回転</a:t>
            </a:r>
            <a:r>
              <a:rPr lang="ja-JP" altLang="en-US" sz="2800" dirty="0"/>
              <a:t>．</a:t>
            </a:r>
            <a:endParaRPr lang="en-US" altLang="ja-JP" sz="2800" dirty="0" smtClean="0"/>
          </a:p>
          <a:p>
            <a:r>
              <a:rPr lang="en-US" altLang="ja-JP" sz="2800" dirty="0" smtClean="0"/>
              <a:t>F-barES-FEM-T4</a:t>
            </a:r>
            <a:r>
              <a:rPr lang="ja-JP" altLang="en-US" sz="2800" dirty="0" smtClean="0"/>
              <a:t>のみで（デモ）解析．</a:t>
            </a:r>
            <a:endParaRPr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40641" y="65693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k nodes &amp; 14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正方形/長方形 18"/>
              <p:cNvSpPr/>
              <p:nvPr/>
            </p:nvSpPr>
            <p:spPr>
              <a:xfrm>
                <a:off x="6240641" y="1424540"/>
                <a:ext cx="2718048" cy="25545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>
                    <a:solidFill>
                      <a:srgbClr val="008000"/>
                    </a:solidFill>
                  </a:rPr>
                  <a:t>アルミ：</a:t>
                </a:r>
                <a:endParaRPr lang="en-US" altLang="ja-JP" sz="2000" dirty="0" smtClean="0"/>
              </a:p>
              <a:p>
                <a:pPr/>
                <a:r>
                  <a:rPr lang="en-US" altLang="ja-JP" sz="2000" dirty="0" err="1" smtClean="0"/>
                  <a:t>Hencky</a:t>
                </a:r>
                <a:r>
                  <a:rPr lang="ja-JP" altLang="en-US" sz="2000" dirty="0" smtClean="0"/>
                  <a:t>弾性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altLang="ja-JP" sz="2000" dirty="0" smtClean="0"/>
              </a:p>
              <a:p>
                <a:pPr/>
                <a:r>
                  <a:rPr lang="en-US" altLang="ja-JP" sz="2000" dirty="0" smtClean="0"/>
                  <a:t>von Mises</a:t>
                </a:r>
                <a:r>
                  <a:rPr lang="ja-JP" altLang="en-US" sz="2000" dirty="0" smtClean="0"/>
                  <a:t>等方硬化則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</a:t>
                </a:r>
                <a:r>
                  <a:rPr lang="ja-JP" altLang="en-US" sz="2000" dirty="0" smtClean="0"/>
                  <a:t>一定</a:t>
                </a:r>
                <a:r>
                  <a:rPr lang="en-US" altLang="ja-JP" sz="2000" dirty="0" smtClean="0"/>
                  <a:t>),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=2)</m:t>
                    </m:r>
                  </m:oMath>
                </a14:m>
                <a:endParaRPr lang="ja-JP" altLang="en-US" sz="2000" dirty="0"/>
              </a:p>
            </p:txBody>
          </p:sp>
        </mc:Choice>
        <mc:Fallback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641" y="1424540"/>
                <a:ext cx="2718048" cy="2554545"/>
              </a:xfrm>
              <a:prstGeom prst="rect">
                <a:avLst/>
              </a:prstGeom>
              <a:blipFill rotWithShape="0">
                <a:blip r:embed="rId3"/>
                <a:stretch>
                  <a:fillRect l="-2466" t="-1909" b="-1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57" y="651338"/>
            <a:ext cx="3879299" cy="3749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正方形/長方形 8"/>
              <p:cNvSpPr/>
              <p:nvPr/>
            </p:nvSpPr>
            <p:spPr>
              <a:xfrm>
                <a:off x="264652" y="1876203"/>
                <a:ext cx="2160240" cy="1651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>
                    <a:solidFill>
                      <a:srgbClr val="0000CC"/>
                    </a:solidFill>
                  </a:rPr>
                  <a:t>ゴム</a:t>
                </a:r>
                <a:r>
                  <a:rPr lang="ja-JP" altLang="en-US" sz="2000" b="1" dirty="0" smtClean="0">
                    <a:solidFill>
                      <a:srgbClr val="008000"/>
                    </a:solidFill>
                  </a:rPr>
                  <a:t>：</a:t>
                </a:r>
                <a:endParaRPr lang="en-US" altLang="ja-JP" sz="2000" dirty="0" smtClean="0"/>
              </a:p>
              <a:p>
                <a:pPr/>
                <a:r>
                  <a:rPr lang="en-US" altLang="ja-JP" sz="2000" dirty="0" smtClean="0"/>
                  <a:t>Neo-Hook</a:t>
                </a:r>
                <a:r>
                  <a:rPr lang="ja-JP" altLang="en-US" sz="2000" dirty="0" smtClean="0"/>
                  <a:t>超弾性，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Pa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49,</m:t>
                      </m:r>
                    </m:oMath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en-US" altLang="ja-JP" sz="2000" b="0" dirty="0" smtClean="0"/>
              </a:p>
            </p:txBody>
          </p:sp>
        </mc:Choice>
        <mc:Fallback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52" y="1876203"/>
                <a:ext cx="2160240" cy="1651221"/>
              </a:xfrm>
              <a:prstGeom prst="rect">
                <a:avLst/>
              </a:prstGeom>
              <a:blipFill rotWithShape="0">
                <a:blip r:embed="rId5"/>
                <a:stretch>
                  <a:fillRect l="-2817" t="-2952" r="-7324" b="-33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epl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38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552220" y="4833156"/>
            <a:ext cx="1768433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妥当</a:t>
            </a:r>
            <a:r>
              <a:rPr lang="ja-JP" altLang="en-US" sz="2000" dirty="0" smtClean="0"/>
              <a:t>な分布が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得られている．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23888"/>
            <a:ext cx="12170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-T4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相当塑性</a:t>
            </a:r>
            <a:r>
              <a:rPr lang="en-US" altLang="ja-JP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歪み</a:t>
            </a:r>
            <a:r>
              <a:rPr lang="ja-JP" altLang="en-US" sz="2000" b="1" i="1" u="sng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25775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pressur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06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552220" y="4833156"/>
            <a:ext cx="2074607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圧力振動を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抑制出来ている．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23888"/>
            <a:ext cx="12170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-T4</a:t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</a:t>
            </a: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000" b="1" i="1" u="sng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0646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ゴム／アルミ合わせ板のねじり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F_yz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6206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585076" y="4833156"/>
            <a:ext cx="2008883" cy="10156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ひずみ平滑化は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材料の界面を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またいでいない．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0" y="623888"/>
                <a:ext cx="1217000" cy="196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F-bar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ES-FEM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-T4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ja-JP" altLang="en-US" sz="2000" b="1" i="1" u="sng" kern="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解析結果</a:t>
                </a:r>
                <a:r>
                  <a:rPr lang="en-US" altLang="ja-JP" sz="2000" b="1" i="1" u="sng" kern="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000" b="1" i="1" u="sng" kern="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ja-JP" altLang="en-US" sz="2000" b="1" i="1" u="sng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変形勾配</a:t>
                </a:r>
                <a:r>
                  <a:rPr lang="en-US" altLang="ja-JP" sz="2000" b="1" i="1" u="sng" kern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000" b="1" i="1" u="sng" kern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 u="sng" kern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u="sng" kern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ja-JP" sz="2000" b="1" i="1" u="sng" kern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𝒚𝒛</m:t>
                        </m:r>
                      </m:sub>
                    </m:sSub>
                  </m:oMath>
                </a14:m>
                <a:r>
                  <a:rPr lang="ja-JP" altLang="en-US" sz="2000" b="1" i="1" u="sng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分布</a:t>
                </a:r>
                <a:endParaRPr lang="ja-JP" altLang="en-US" sz="2000" kern="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3888"/>
                <a:ext cx="1217000" cy="1967142"/>
              </a:xfrm>
              <a:prstGeom prst="rect">
                <a:avLst/>
              </a:prstGeom>
              <a:blipFill rotWithShape="0">
                <a:blip r:embed="rId5"/>
                <a:stretch>
                  <a:fillRect l="-5500" t="-1548" r="-8000" b="-37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91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まとめ</a:t>
            </a:r>
            <a:endParaRPr lang="en-US" altLang="ja-JP" sz="4000" dirty="0" smtClean="0"/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r>
              <a:rPr kumimoji="1" lang="ja-JP" altLang="en-US" dirty="0" smtClean="0"/>
              <a:t>の</a:t>
            </a:r>
            <a:r>
              <a:rPr kumimoji="1" lang="ja-JP" altLang="en-US" dirty="0" smtClean="0"/>
              <a:t>特徴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ja-JP" altLang="en-US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メリット</a:t>
                </a:r>
                <a:endParaRPr kumimoji="1" lang="en-US" altLang="ja-JP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1"/>
                <a:r>
                  <a:rPr kumimoji="1" lang="ja-JP" alt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未知数が節点変位のみ</a:t>
                </a:r>
                <a:r>
                  <a:rPr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ja-JP" altLang="en-US" dirty="0" smtClean="0"/>
                  <a:t>ハイブリッド要素と異なり，</a:t>
                </a:r>
                <a:r>
                  <a:rPr kumimoji="1" lang="ja-JP" altLang="en-US" dirty="0" smtClean="0"/>
                  <a:t>圧力や体積ひずみ等の</a:t>
                </a:r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追加変数を必要とせず，</a:t>
                </a:r>
                <a:r>
                  <a:rPr kumimoji="1" lang="en-US" altLang="ja-JP" dirty="0" smtClean="0"/>
                  <a:t>Lagrange</a:t>
                </a:r>
                <a:r>
                  <a:rPr kumimoji="1" lang="ja-JP" altLang="en-US" dirty="0" smtClean="0"/>
                  <a:t>未定乗数法が不要．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⇒静的縮約が不要で</a:t>
                </a:r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マトリックスの形が崩れない</a:t>
                </a:r>
                <a:r>
                  <a:rPr kumimoji="1" lang="ja-JP" altLang="en-US" dirty="0" smtClean="0"/>
                  <a:t>．</a:t>
                </a:r>
                <a:r>
                  <a:rPr lang="en-US" altLang="ja-JP" dirty="0"/>
                  <a:t/>
                </a:r>
                <a:br>
                  <a:rPr lang="en-US" altLang="ja-JP" dirty="0"/>
                </a:br>
                <a:r>
                  <a:rPr lang="ja-JP" altLang="en-US" dirty="0" smtClean="0"/>
                  <a:t>⇒</a:t>
                </a:r>
                <a:r>
                  <a:rPr lang="ja-JP" altLang="en-US" dirty="0" smtClean="0">
                    <a:solidFill>
                      <a:srgbClr val="0000CC"/>
                    </a:solidFill>
                  </a:rPr>
                  <a:t>動的陽解法</a:t>
                </a:r>
                <a:r>
                  <a:rPr lang="ja-JP" altLang="en-US" dirty="0" smtClean="0"/>
                  <a:t>でも微圧縮性材料が扱える．</a:t>
                </a:r>
                <a:endParaRPr lang="en-US" altLang="ja-JP" sz="600" dirty="0"/>
              </a:p>
              <a:p>
                <a:pPr lvl="1"/>
                <a:r>
                  <a:rPr lang="ja-JP" alt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実装</a:t>
                </a:r>
                <a:r>
                  <a:rPr lang="ja-JP" alt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が容易</a:t>
                </a:r>
                <a:r>
                  <a:rPr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ja-JP" altLang="en-US" dirty="0" smtClean="0"/>
                  <a:t>弱々</a:t>
                </a:r>
                <a:r>
                  <a:rPr lang="ja-JP" altLang="en-US" dirty="0"/>
                  <a:t>形式化した仮想仕事の</a:t>
                </a:r>
                <a:r>
                  <a:rPr lang="ja-JP" altLang="en-US" dirty="0" smtClean="0"/>
                  <a:t>原理に基づいている．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ja-JP" altLang="en-US" dirty="0" smtClean="0"/>
                  <a:t>⇒難しい数学を理解しなくてもプログラムが書ける．</a:t>
                </a:r>
                <a:endParaRPr lang="en-US" altLang="ja-JP" dirty="0" smtClean="0"/>
              </a:p>
              <a:p>
                <a:r>
                  <a:rPr lang="ja-JP" altLang="en-US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デメリット</a:t>
                </a:r>
                <a:endParaRPr lang="en-US" altLang="ja-JP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1"/>
                <a:r>
                  <a:rPr lang="ja-JP" altLang="en-US" dirty="0" smtClean="0"/>
                  <a:t>標準的</a:t>
                </a:r>
                <a:r>
                  <a:rPr lang="en-US" altLang="ja-JP" dirty="0"/>
                  <a:t>FEM</a:t>
                </a:r>
                <a:r>
                  <a:rPr lang="ja-JP" altLang="en-US" dirty="0" smtClean="0"/>
                  <a:t>より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dirty="0" smtClean="0">
                    <a:solidFill>
                      <a:srgbClr val="FF9900"/>
                    </a:solidFill>
                  </a:rPr>
                  <a:t>のバンド幅</a:t>
                </a:r>
                <a:r>
                  <a:rPr lang="ja-JP" altLang="en-US" dirty="0">
                    <a:solidFill>
                      <a:srgbClr val="FF9900"/>
                    </a:solidFill>
                  </a:rPr>
                  <a:t>が広がる</a:t>
                </a:r>
                <a:r>
                  <a:rPr lang="ja-JP" altLang="en-US" dirty="0" smtClean="0"/>
                  <a:t>．</a:t>
                </a:r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F-bar</a:t>
                </a:r>
                <a:r>
                  <a:rPr lang="ja-JP" altLang="en-US" dirty="0" smtClean="0"/>
                  <a:t>法を用いるため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dirty="0" smtClean="0">
                    <a:solidFill>
                      <a:srgbClr val="FF9900"/>
                    </a:solidFill>
                  </a:rPr>
                  <a:t>が非対称になる</a:t>
                </a:r>
                <a:r>
                  <a:rPr lang="ja-JP" altLang="en-US" dirty="0" smtClean="0"/>
                  <a:t>．</a:t>
                </a:r>
                <a:endParaRPr lang="en-US" altLang="ja-JP" dirty="0"/>
              </a:p>
              <a:p>
                <a:pPr lvl="1"/>
                <a:endParaRPr kumimoji="1" lang="ja-JP" altLang="en-US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680" t="-2534" r="-2045" b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82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 smtClean="0"/>
              <a:t>最新の平滑化</a:t>
            </a:r>
            <a:r>
              <a:rPr lang="ja-JP" altLang="en-US" sz="2800" dirty="0"/>
              <a:t>有限要素法</a:t>
            </a:r>
            <a:r>
              <a:rPr lang="en-US" altLang="ja-JP" sz="2800" dirty="0"/>
              <a:t>(S-FEM</a:t>
            </a:r>
            <a:r>
              <a:rPr lang="en-US" altLang="ja-JP" sz="2800" dirty="0" smtClean="0"/>
              <a:t>)</a:t>
            </a:r>
            <a:r>
              <a:rPr lang="ja-JP" altLang="en-US" sz="2800" dirty="0"/>
              <a:t>定式化で</a:t>
            </a:r>
            <a:r>
              <a:rPr lang="ja-JP" altLang="en-US" sz="2800" dirty="0" smtClean="0"/>
              <a:t>ある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b="1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2800" dirty="0" smtClean="0"/>
              <a:t>を用いれば，</a:t>
            </a:r>
            <a:r>
              <a:rPr lang="ja-JP" altLang="en-US" sz="2800" b="1" u="sng" dirty="0" smtClean="0"/>
              <a:t>弾</a:t>
            </a:r>
            <a:r>
              <a:rPr lang="ja-JP" altLang="en-US" sz="2800" b="1" u="sng" dirty="0" smtClean="0"/>
              <a:t>塑性</a:t>
            </a:r>
            <a:r>
              <a:rPr lang="ja-JP" altLang="en-US" sz="2800" dirty="0" smtClean="0"/>
              <a:t>静解析でも</a:t>
            </a:r>
            <a:endParaRPr lang="en-US" altLang="ja-JP" sz="2800" dirty="0"/>
          </a:p>
          <a:p>
            <a:pPr lvl="1"/>
            <a:r>
              <a:rPr lang="ja-JP" altLang="en-US" sz="2400" dirty="0" smtClean="0"/>
              <a:t>４節点四面体要素（</a:t>
            </a:r>
            <a:r>
              <a:rPr lang="ja-JP" altLang="en-US" sz="2400" dirty="0"/>
              <a:t>中間節点なし</a:t>
            </a:r>
            <a:r>
              <a:rPr lang="ja-JP" altLang="en-US" sz="2400" dirty="0" smtClean="0"/>
              <a:t>）</a:t>
            </a:r>
            <a:endParaRPr lang="en-US" altLang="ja-JP" sz="2400" dirty="0"/>
          </a:p>
          <a:p>
            <a:pPr lvl="1"/>
            <a:r>
              <a:rPr lang="ja-JP" altLang="en-US" sz="2400" dirty="0" smtClean="0"/>
              <a:t>せん断／体積／コーナーロッキングフリー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圧力</a:t>
            </a:r>
            <a:r>
              <a:rPr lang="ja-JP" altLang="en-US" sz="2400" dirty="0"/>
              <a:t>振動</a:t>
            </a:r>
            <a:r>
              <a:rPr lang="ja-JP" altLang="en-US" sz="2400" dirty="0" smtClean="0"/>
              <a:t>フリー</a:t>
            </a:r>
            <a:endParaRPr lang="en-US" altLang="ja-JP" sz="2400" dirty="0"/>
          </a:p>
          <a:p>
            <a:pPr lvl="1"/>
            <a:r>
              <a:rPr lang="ja-JP" altLang="en-US" sz="2400" dirty="0" smtClean="0"/>
              <a:t>大変形</a:t>
            </a:r>
            <a:r>
              <a:rPr lang="ja-JP" altLang="en-US" sz="2400" dirty="0"/>
              <a:t>でも</a:t>
            </a:r>
            <a:r>
              <a:rPr lang="ja-JP" altLang="en-US" sz="2400" dirty="0" smtClean="0"/>
              <a:t>安定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ja-JP" altLang="en-US" dirty="0" smtClean="0"/>
              <a:t>が満足されることを示した．</a:t>
            </a:r>
            <a:endParaRPr lang="en-US" altLang="ja-JP" dirty="0" smtClean="0"/>
          </a:p>
          <a:p>
            <a:r>
              <a:rPr lang="ja-JP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静 </a:t>
            </a:r>
            <a:r>
              <a:rPr lang="ja-JP" altLang="en-US" sz="2800" dirty="0" smtClean="0"/>
              <a:t>解析</a:t>
            </a:r>
            <a:r>
              <a:rPr lang="ja-JP" altLang="en-US" sz="2800" dirty="0"/>
              <a:t>に</a:t>
            </a:r>
            <a:r>
              <a:rPr lang="ja-JP" altLang="en-US" sz="2800" dirty="0" smtClean="0"/>
              <a:t>おいて</a:t>
            </a:r>
            <a:r>
              <a:rPr lang="en-US" altLang="ja-JP" sz="2800" dirty="0" smtClean="0">
                <a:solidFill>
                  <a:srgbClr val="FF00FF"/>
                </a:solidFill>
              </a:rPr>
              <a:t>F-</a:t>
            </a:r>
            <a:r>
              <a:rPr lang="en-US" altLang="ja-JP" sz="2800" dirty="0" err="1" smtClean="0">
                <a:solidFill>
                  <a:srgbClr val="FF00FF"/>
                </a:solidFill>
              </a:rPr>
              <a:t>barES</a:t>
            </a:r>
            <a:r>
              <a:rPr lang="en-US" altLang="ja-JP" sz="2800" dirty="0" smtClean="0">
                <a:solidFill>
                  <a:srgbClr val="FF00FF"/>
                </a:solidFill>
              </a:rPr>
              <a:t>-FEM</a:t>
            </a:r>
            <a:r>
              <a:rPr lang="ja-JP" altLang="en-US" sz="2800" dirty="0"/>
              <a:t>は</a:t>
            </a:r>
            <a:r>
              <a:rPr lang="ja-JP" altLang="en-US" sz="2800" dirty="0" smtClean="0"/>
              <a:t>恐らく四面体メッシュで</a:t>
            </a:r>
            <a:r>
              <a:rPr lang="ja-JP" altLang="en-US" sz="2800" dirty="0" smtClean="0">
                <a:solidFill>
                  <a:srgbClr val="FF0000"/>
                </a:solidFill>
              </a:rPr>
              <a:t>世界</a:t>
            </a:r>
            <a:r>
              <a:rPr lang="ja-JP" altLang="en-US" sz="2800" dirty="0">
                <a:solidFill>
                  <a:srgbClr val="FF0000"/>
                </a:solidFill>
              </a:rPr>
              <a:t>最高精度</a:t>
            </a:r>
            <a:r>
              <a:rPr lang="ja-JP" altLang="en-US" sz="2800" dirty="0" smtClean="0"/>
              <a:t>．</a:t>
            </a:r>
            <a:endParaRPr lang="en-US" altLang="ja-JP" sz="2800" dirty="0"/>
          </a:p>
          <a:p>
            <a:r>
              <a:rPr lang="ja-JP" altLang="en-US" sz="2800" dirty="0" smtClean="0"/>
              <a:t>今後は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の研究から産業化へと軸足を移す予定．</a:t>
            </a:r>
            <a:endParaRPr lang="en-US" altLang="ja-JP" sz="2800" dirty="0" smtClean="0"/>
          </a:p>
          <a:p>
            <a:r>
              <a:rPr lang="ja-JP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動 </a:t>
            </a:r>
            <a:r>
              <a:rPr lang="ja-JP" altLang="en-US" sz="2800" dirty="0" smtClean="0"/>
              <a:t>解析については休憩を挟んだ次の講演で発表．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33718" y="5805264"/>
            <a:ext cx="42627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ご清聴ありがとう御座いました．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既存手法の問題点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kumimoji="1" lang="ja-JP" altLang="en-US" sz="2800" dirty="0" smtClean="0"/>
              <a:t>四面体を</a:t>
            </a:r>
            <a:r>
              <a:rPr kumimoji="1" lang="ja-JP" altLang="en-US" sz="2800" dirty="0" smtClean="0"/>
              <a:t>用いる既存の</a:t>
            </a:r>
            <a:r>
              <a:rPr kumimoji="1" lang="en-US" altLang="ja-JP" sz="2800" dirty="0" smtClean="0"/>
              <a:t>FEM</a:t>
            </a:r>
            <a:r>
              <a:rPr kumimoji="1" lang="ja-JP" altLang="en-US" sz="2800" dirty="0" err="1" smtClean="0"/>
              <a:t>は</a:t>
            </a:r>
            <a:r>
              <a:rPr kumimoji="1" lang="ja-JP" altLang="en-US" sz="2800" b="1" dirty="0" err="1" smtClean="0"/>
              <a:t>微</a:t>
            </a:r>
            <a:r>
              <a:rPr kumimoji="1" lang="ja-JP" altLang="en-US" sz="2800" b="1" dirty="0" smtClean="0"/>
              <a:t>圧縮性材料</a:t>
            </a:r>
            <a:r>
              <a:rPr kumimoji="1" lang="ja-JP" altLang="en-US" sz="2800" dirty="0" smtClean="0"/>
              <a:t>の解析において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精度と安定性などに問題</a:t>
            </a:r>
            <a:r>
              <a:rPr kumimoji="1" lang="ja-JP" altLang="en-US" sz="2800" dirty="0" smtClean="0"/>
              <a:t>がある．</a:t>
            </a:r>
            <a:endParaRPr kumimoji="1" lang="en-US" altLang="ja-JP" sz="2800" dirty="0" smtClean="0"/>
          </a:p>
          <a:p>
            <a:pPr lvl="0">
              <a:spcBef>
                <a:spcPts val="200"/>
              </a:spcBef>
            </a:pPr>
            <a:r>
              <a:rPr lang="ja-JP" altLang="en-US" sz="2400" dirty="0">
                <a:solidFill>
                  <a:srgbClr val="000000"/>
                </a:solidFill>
              </a:rPr>
              <a:t>高次要素：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体積</a:t>
            </a:r>
            <a:r>
              <a:rPr lang="ja-JP" altLang="en-US" sz="2400" dirty="0" smtClean="0">
                <a:solidFill>
                  <a:srgbClr val="000000"/>
                </a:solidFill>
              </a:rPr>
              <a:t>ロッキングが不可避．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中間節点の存在による接触や大変形の</a:t>
            </a:r>
            <a:r>
              <a:rPr lang="ja-JP" altLang="en-US" sz="2400" dirty="0">
                <a:solidFill>
                  <a:srgbClr val="000000"/>
                </a:solidFill>
              </a:rPr>
              <a:t>精度</a:t>
            </a:r>
            <a:r>
              <a:rPr lang="ja-JP" altLang="en-US" sz="2400" dirty="0" smtClean="0">
                <a:solidFill>
                  <a:srgbClr val="000000"/>
                </a:solidFill>
              </a:rPr>
              <a:t>低下と不安定．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ja-JP" altLang="en-US" sz="2400" dirty="0" smtClean="0">
                <a:solidFill>
                  <a:srgbClr val="000000"/>
                </a:solidFill>
              </a:rPr>
              <a:t>拡張</a:t>
            </a:r>
            <a:r>
              <a:rPr lang="ja-JP" altLang="en-US" sz="2400" dirty="0">
                <a:solidFill>
                  <a:srgbClr val="000000"/>
                </a:solidFill>
              </a:rPr>
              <a:t>ひずみ仮定法</a:t>
            </a:r>
            <a:r>
              <a:rPr lang="en-US" altLang="ja-JP" sz="2400" dirty="0">
                <a:solidFill>
                  <a:srgbClr val="000000"/>
                </a:solidFill>
              </a:rPr>
              <a:t>(EAS)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 smtClean="0">
                <a:solidFill>
                  <a:srgbClr val="000000"/>
                </a:solidFill>
              </a:rPr>
              <a:t>擬似ゼロエネルギーモードにより不安定．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法，</a:t>
            </a: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法</a:t>
            </a:r>
            <a:r>
              <a:rPr lang="ja-JP" altLang="en-US" sz="2400" dirty="0" smtClean="0">
                <a:solidFill>
                  <a:srgbClr val="000000"/>
                </a:solidFill>
              </a:rPr>
              <a:t>，</a:t>
            </a:r>
            <a:r>
              <a:rPr lang="en-US" altLang="ja-JP" sz="2400" dirty="0" smtClean="0">
                <a:solidFill>
                  <a:srgbClr val="00000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0000"/>
                </a:solidFill>
              </a:rPr>
              <a:t>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>
                <a:solidFill>
                  <a:srgbClr val="000000"/>
                </a:solidFill>
              </a:rPr>
              <a:t>四面体</a:t>
            </a:r>
            <a:r>
              <a:rPr lang="ja-JP" altLang="en-US" sz="2400" dirty="0" smtClean="0">
                <a:solidFill>
                  <a:srgbClr val="000000"/>
                </a:solidFill>
              </a:rPr>
              <a:t>要素に</a:t>
            </a:r>
            <a:r>
              <a:rPr lang="ja-JP" altLang="en-US" sz="2400" dirty="0">
                <a:solidFill>
                  <a:srgbClr val="000000"/>
                </a:solidFill>
              </a:rPr>
              <a:t>はそのまま適用できない．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パッチ法：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>
                <a:solidFill>
                  <a:srgbClr val="000000"/>
                </a:solidFill>
              </a:rPr>
              <a:t>良いパッチを作ることが難しい．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</a:t>
            </a:r>
            <a:r>
              <a:rPr lang="ja-JP" altLang="en-US" sz="2400" b="1" u="sng" dirty="0">
                <a:solidFill>
                  <a:srgbClr val="000000"/>
                </a:solidFill>
              </a:rPr>
              <a:t>混合（ハイブリッド）法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今のところ完全に満足できる定式化が提案されていない．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ja-JP" altLang="en-US" sz="2400" dirty="0">
                <a:solidFill>
                  <a:srgbClr val="000000"/>
                </a:solidFill>
              </a:rPr>
              <a:t>　　　ただし，ある程度許容出来るものは提案されている</a:t>
            </a:r>
            <a:r>
              <a:rPr lang="ja-JP" altLang="en-US" sz="2400" dirty="0" smtClean="0">
                <a:solidFill>
                  <a:srgbClr val="000000"/>
                </a:solidFill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（例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>ABAQUS/Standard</a:t>
            </a:r>
            <a:r>
              <a:rPr lang="ja-JP" altLang="en-US" sz="2400" dirty="0">
                <a:solidFill>
                  <a:srgbClr val="000000"/>
                </a:solidFill>
              </a:rPr>
              <a:t>の「</a:t>
            </a:r>
            <a:r>
              <a:rPr lang="en-US" altLang="ja-JP" sz="2400" dirty="0">
                <a:solidFill>
                  <a:srgbClr val="FF00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」や「</a:t>
            </a:r>
            <a:r>
              <a:rPr lang="en-US" altLang="ja-JP" sz="2400" dirty="0" smtClean="0">
                <a:solidFill>
                  <a:srgbClr val="FF0000"/>
                </a:solidFill>
              </a:rPr>
              <a:t>C3D10MH</a:t>
            </a:r>
            <a:r>
              <a:rPr lang="ja-JP" altLang="en-US" sz="2400" dirty="0">
                <a:solidFill>
                  <a:srgbClr val="000000"/>
                </a:solidFill>
              </a:rPr>
              <a:t>」など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2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既存手法の問題点（つづき）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 smtClean="0"/>
                  <a:t>四面体解析例）</a:t>
                </a:r>
                <a:r>
                  <a:rPr kumimoji="1" lang="ja-JP" altLang="en-US" sz="2800" dirty="0" smtClean="0"/>
                  <a:t>材料</a:t>
                </a:r>
                <a:r>
                  <a:rPr kumimoji="1" lang="en-US" altLang="ja-JP" sz="2800" dirty="0" smtClean="0"/>
                  <a:t>: neo-</a:t>
                </a:r>
                <a:r>
                  <a:rPr kumimoji="1" lang="en-US" altLang="ja-JP" sz="2800" dirty="0" err="1" smtClean="0"/>
                  <a:t>Hookean</a:t>
                </a:r>
                <a:r>
                  <a:rPr kumimoji="1" lang="ja-JP" altLang="en-US" sz="2800" u="sng" dirty="0" smtClean="0"/>
                  <a:t>超弾性体</a:t>
                </a:r>
                <a:r>
                  <a:rPr kumimoji="1" lang="en-US" altLang="ja-JP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l="-246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394979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/>
              <a:t>四面体</a:t>
            </a:r>
            <a:r>
              <a:rPr kumimoji="1" lang="en-US" altLang="ja-JP" sz="2000" u="sng" dirty="0" smtClean="0"/>
              <a:t>2</a:t>
            </a:r>
            <a:r>
              <a:rPr kumimoji="1" lang="ja-JP" altLang="en-US" sz="2000" u="sng" dirty="0" smtClean="0"/>
              <a:t>次修正ハイブリッド要素</a:t>
            </a:r>
            <a:r>
              <a:rPr kumimoji="1" lang="en-US" altLang="ja-JP" sz="2000" u="sng" dirty="0" smtClean="0"/>
              <a:t>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せん断・体積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内挿の精度低下あり．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早期</a:t>
            </a:r>
            <a:r>
              <a:rPr lang="ja-JP" altLang="en-US" sz="2000" dirty="0"/>
              <a:t>の</a:t>
            </a:r>
            <a:r>
              <a:rPr lang="ja-JP" altLang="en-US" sz="2000" dirty="0" smtClean="0"/>
              <a:t>収束困難あり．</a:t>
            </a: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節点数は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ほぼ同じ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解決策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ja-JP" altLang="en-US" sz="2800" dirty="0" smtClean="0">
                <a:solidFill>
                  <a:srgbClr val="FF00FF"/>
                </a:solidFill>
              </a:rPr>
              <a:t>平滑化有限要素法</a:t>
            </a:r>
            <a:r>
              <a:rPr kumimoji="1" lang="ja-JP" altLang="en-US" sz="2800" dirty="0" smtClean="0"/>
              <a:t>（</a:t>
            </a:r>
            <a:r>
              <a:rPr kumimoji="1" lang="en-US" altLang="ja-JP" sz="2800" dirty="0" smtClean="0"/>
              <a:t>Smoothed Finite Element Method: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S-FEM</a:t>
            </a:r>
            <a:r>
              <a:rPr kumimoji="1" lang="ja-JP" altLang="en-US" sz="2800" dirty="0" smtClean="0"/>
              <a:t>）という新しい有限要素定式化の</a:t>
            </a:r>
            <a:r>
              <a:rPr kumimoji="1" lang="ja-JP" altLang="en-US" sz="2800" dirty="0" smtClean="0"/>
              <a:t>アイデアが</a:t>
            </a:r>
            <a:r>
              <a:rPr kumimoji="1" lang="ja-JP" altLang="en-US" sz="2800" dirty="0" smtClean="0"/>
              <a:t>近年提案され，研究が進んでいる．</a:t>
            </a:r>
            <a:endParaRPr kumimoji="1" lang="en-US" altLang="ja-JP" sz="2800" dirty="0" smtClean="0"/>
          </a:p>
          <a:p>
            <a:pPr marL="0" indent="0" algn="just">
              <a:buNone/>
            </a:pPr>
            <a:r>
              <a:rPr lang="ja-JP" altLang="en-US" sz="2800" dirty="0" smtClean="0"/>
              <a:t>特に，最新の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定式化である</a:t>
            </a:r>
            <a:r>
              <a:rPr lang="en-US" altLang="ja-JP" sz="2800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2800" dirty="0" smtClean="0"/>
              <a:t>は</a:t>
            </a:r>
            <a:endParaRPr kumimoji="1" lang="en-US" altLang="ja-JP" sz="2800" dirty="0" smtClean="0"/>
          </a:p>
          <a:p>
            <a:pPr marL="857250" lvl="1" indent="-457200" algn="just"/>
            <a:r>
              <a:rPr lang="ja-JP" altLang="en-US" dirty="0"/>
              <a:t>４節点四面体要素（中間節点なし）</a:t>
            </a:r>
            <a:endParaRPr lang="en-US" altLang="ja-JP" dirty="0"/>
          </a:p>
          <a:p>
            <a:pPr marL="857250" lvl="1" indent="-457200" algn="just"/>
            <a:r>
              <a:rPr lang="ja-JP" altLang="en-US" dirty="0" smtClean="0"/>
              <a:t>せん断</a:t>
            </a:r>
            <a:r>
              <a:rPr lang="ja-JP" altLang="en-US" dirty="0"/>
              <a:t>／体積／コーナーロッキングフリー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圧力振動フリー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大変形でも安定</a:t>
            </a:r>
            <a:endParaRPr lang="en-US" altLang="ja-JP" dirty="0"/>
          </a:p>
          <a:p>
            <a:pPr marL="0" indent="0" algn="just">
              <a:buNone/>
            </a:pPr>
            <a:r>
              <a:rPr lang="ja-JP" altLang="en-US" sz="2800" dirty="0"/>
              <a:t>の全てを満足</a:t>
            </a:r>
            <a:r>
              <a:rPr lang="ja-JP" altLang="en-US" sz="2800" dirty="0" smtClean="0"/>
              <a:t>することが</a:t>
            </a:r>
            <a:r>
              <a:rPr lang="ja-JP" altLang="en-US" sz="2800" u="sng" dirty="0" smtClean="0"/>
              <a:t>超弾性体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静解析で確認された．</a:t>
            </a:r>
            <a:endParaRPr lang="en-US" altLang="ja-JP" sz="2800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5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/>
                  <a:t>四面体解析例）材料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/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35667" y="5006206"/>
            <a:ext cx="502862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最新の平滑化有限要素法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節</a:t>
            </a:r>
            <a:r>
              <a:rPr lang="ja-JP" altLang="en-US" dirty="0" smtClean="0"/>
              <a:t>点</a:t>
            </a:r>
            <a:r>
              <a:rPr kumimoji="1" lang="ja-JP" altLang="en-US" dirty="0" smtClean="0"/>
              <a:t>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80112" y="1063769"/>
            <a:ext cx="9001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55001" y="5006206"/>
            <a:ext cx="1547219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ただし，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u="sng" dirty="0" smtClean="0"/>
              <a:t>弾塑性体</a:t>
            </a:r>
            <a:r>
              <a:rPr kumimoji="1" lang="ja-JP" altLang="en-US" dirty="0" smtClean="0"/>
              <a:t>や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u="sng" dirty="0" smtClean="0"/>
              <a:t>粘弾性体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未確認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0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43508" y="728700"/>
            <a:ext cx="8820980" cy="3672408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最新の平滑化</a:t>
            </a:r>
            <a:r>
              <a:rPr lang="ja-JP" altLang="en-US" sz="3200" dirty="0">
                <a:solidFill>
                  <a:schemeClr val="tx1"/>
                </a:solidFill>
              </a:rPr>
              <a:t>有限要素法</a:t>
            </a:r>
            <a:r>
              <a:rPr lang="en-US" altLang="ja-JP" sz="3200" dirty="0">
                <a:solidFill>
                  <a:schemeClr val="tx1"/>
                </a:solidFill>
              </a:rPr>
              <a:t>(</a:t>
            </a:r>
            <a:r>
              <a:rPr lang="en-US" altLang="ja-JP" sz="3200" dirty="0" smtClean="0">
                <a:solidFill>
                  <a:schemeClr val="tx1"/>
                </a:solidFill>
              </a:rPr>
              <a:t>S-FEM)</a:t>
            </a:r>
            <a:r>
              <a:rPr lang="ja-JP" altLang="en-US" sz="3200" dirty="0" smtClean="0">
                <a:solidFill>
                  <a:schemeClr val="tx1"/>
                </a:solidFill>
              </a:rPr>
              <a:t>定式化である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en-US" altLang="ja-JP" sz="3200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3200" dirty="0" smtClean="0">
                <a:solidFill>
                  <a:schemeClr val="tx1"/>
                </a:solidFill>
              </a:rPr>
              <a:t>を用いれば，</a:t>
            </a:r>
            <a:r>
              <a:rPr lang="ja-JP" altLang="en-US" sz="3200" b="1" u="sng" dirty="0" smtClean="0">
                <a:solidFill>
                  <a:schemeClr val="tx1"/>
                </a:solidFill>
              </a:rPr>
              <a:t>弾</a:t>
            </a:r>
            <a:r>
              <a:rPr lang="ja-JP" altLang="en-US" sz="3200" b="1" u="sng" dirty="0" smtClean="0">
                <a:solidFill>
                  <a:schemeClr val="tx1"/>
                </a:solidFill>
              </a:rPr>
              <a:t>塑性</a:t>
            </a:r>
            <a:r>
              <a:rPr lang="ja-JP" altLang="en-US" sz="3200" dirty="0" smtClean="0">
                <a:solidFill>
                  <a:schemeClr val="tx1"/>
                </a:solidFill>
              </a:rPr>
              <a:t>の静解析</a:t>
            </a:r>
            <a:r>
              <a:rPr lang="ja-JP" altLang="en-US" sz="3200" dirty="0" smtClean="0">
                <a:solidFill>
                  <a:schemeClr val="tx1"/>
                </a:solidFill>
              </a:rPr>
              <a:t>でも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l"/>
            </a:pPr>
            <a:r>
              <a:rPr lang="ja-JP" altLang="en-US" sz="2400" dirty="0">
                <a:solidFill>
                  <a:schemeClr val="tx1"/>
                </a:solidFill>
              </a:rPr>
              <a:t>４節点四面体</a:t>
            </a:r>
            <a:r>
              <a:rPr lang="ja-JP" altLang="en-US" sz="2400" dirty="0" smtClean="0">
                <a:solidFill>
                  <a:schemeClr val="tx1"/>
                </a:solidFill>
              </a:rPr>
              <a:t>要素（</a:t>
            </a:r>
            <a:r>
              <a:rPr lang="ja-JP" altLang="en-US" sz="2400" dirty="0">
                <a:solidFill>
                  <a:schemeClr val="tx1"/>
                </a:solidFill>
              </a:rPr>
              <a:t>中間節点なし</a:t>
            </a:r>
            <a:r>
              <a:rPr lang="ja-JP" altLang="en-US" sz="2400" dirty="0" smtClean="0">
                <a:solidFill>
                  <a:schemeClr val="tx1"/>
                </a:solidFill>
              </a:rPr>
              <a:t>）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l"/>
            </a:pPr>
            <a:r>
              <a:rPr lang="ja-JP" altLang="en-US" sz="2400" dirty="0" smtClean="0">
                <a:solidFill>
                  <a:schemeClr val="tx1"/>
                </a:solidFill>
              </a:rPr>
              <a:t>せん断／体積／コーナーロッキングフリー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l"/>
            </a:pPr>
            <a:r>
              <a:rPr lang="ja-JP" altLang="en-US" sz="2400" dirty="0" smtClean="0">
                <a:solidFill>
                  <a:schemeClr val="tx1"/>
                </a:solidFill>
              </a:rPr>
              <a:t>圧力振動フリー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l"/>
            </a:pPr>
            <a:r>
              <a:rPr lang="ja-JP" altLang="en-US" sz="2400" dirty="0" smtClean="0">
                <a:solidFill>
                  <a:schemeClr val="tx1"/>
                </a:solidFill>
              </a:rPr>
              <a:t>大変形</a:t>
            </a:r>
            <a:r>
              <a:rPr lang="ja-JP" altLang="en-US" sz="2400" dirty="0">
                <a:solidFill>
                  <a:schemeClr val="tx1"/>
                </a:solidFill>
              </a:rPr>
              <a:t>でも</a:t>
            </a:r>
            <a:r>
              <a:rPr lang="ja-JP" altLang="en-US" sz="2400" dirty="0" smtClean="0">
                <a:solidFill>
                  <a:schemeClr val="tx1"/>
                </a:solidFill>
              </a:rPr>
              <a:t>安定</a:t>
            </a:r>
            <a:endParaRPr lang="ja-JP" altLang="en-US" sz="3200" dirty="0">
              <a:solidFill>
                <a:schemeClr val="tx1"/>
              </a:solidFill>
            </a:endParaRPr>
          </a:p>
          <a:p>
            <a:r>
              <a:rPr lang="ja-JP" altLang="en-US" sz="3200" dirty="0">
                <a:solidFill>
                  <a:schemeClr val="tx1"/>
                </a:solidFill>
              </a:rPr>
              <a:t>の全てを満足</a:t>
            </a:r>
            <a:r>
              <a:rPr lang="ja-JP" altLang="en-US" sz="3200" dirty="0" smtClean="0">
                <a:solidFill>
                  <a:schemeClr val="tx1"/>
                </a:solidFill>
              </a:rPr>
              <a:t>するか否かを検証する．</a:t>
            </a:r>
            <a:endParaRPr lang="en-US" altLang="ja-JP" sz="3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38669" y="4477134"/>
            <a:ext cx="46666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r>
              <a:rPr kumimoji="1" lang="ja-JP" altLang="en-US" sz="2800" dirty="0" smtClean="0"/>
              <a:t>：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F-barES-FEM-T4</a:t>
            </a:r>
            <a:r>
              <a:rPr kumimoji="1" lang="ja-JP" altLang="en-US" sz="2800" dirty="0" smtClean="0"/>
              <a:t>の定式化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/>
              <a:t>弾</a:t>
            </a:r>
            <a:r>
              <a:rPr lang="ja-JP" altLang="en-US" sz="2800" dirty="0" smtClean="0"/>
              <a:t>塑性検証解析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/>
              <a:t>F-barES-FEM-T4</a:t>
            </a:r>
            <a:r>
              <a:rPr lang="ja-JP" altLang="en-US" sz="4000" dirty="0" smtClean="0"/>
              <a:t>の定式化</a:t>
            </a:r>
            <a:endParaRPr lang="en-US" altLang="ja-JP" sz="4000" dirty="0" smtClean="0"/>
          </a:p>
          <a:p>
            <a:pPr marL="0" indent="0" algn="ctr">
              <a:buNone/>
            </a:pP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46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F-bar</a:t>
            </a:r>
            <a:r>
              <a:rPr kumimoji="1" lang="ja-JP" altLang="en-US" dirty="0" smtClean="0"/>
              <a:t>法のおさらい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pPr marL="0" indent="0">
                  <a:buNone/>
                </a:pPr>
                <a:endParaRPr lang="en-US" altLang="ja-JP" sz="1600" dirty="0"/>
              </a:p>
              <a:p>
                <a:pPr marL="0" indent="0">
                  <a:buNone/>
                </a:pP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アルゴリズム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kumimoji="1" lang="ja-JP" altLang="en-US" sz="2400" dirty="0" smtClean="0"/>
                  <a:t>標準的</a:t>
                </a:r>
                <a:r>
                  <a:rPr kumimoji="1" lang="en-US" altLang="ja-JP" sz="2400" dirty="0" smtClean="0"/>
                  <a:t>FEM</a:t>
                </a:r>
                <a:r>
                  <a:rPr kumimoji="1" lang="ja-JP" altLang="en-US" sz="2400" dirty="0" smtClean="0"/>
                  <a:t>と同様</a:t>
                </a:r>
                <a:r>
                  <a:rPr lang="ja-JP" altLang="en-US" sz="2400" dirty="0" smtClean="0"/>
                  <a:t>，</a:t>
                </a:r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で変形勾配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2400" dirty="0" smtClean="0"/>
                  <a:t> </a:t>
                </a:r>
                <a:r>
                  <a:rPr kumimoji="1" lang="ja-JP" altLang="en-US" sz="2400" dirty="0" smtClean="0"/>
                  <a:t>を計算する．</a:t>
                </a:r>
                <a:endParaRPr kumimoji="1" lang="en-US" altLang="ja-JP" sz="2400" dirty="0" smtClean="0"/>
              </a:p>
              <a:p>
                <a:r>
                  <a:rPr lang="ja-JP" altLang="en-US" sz="2400" dirty="0">
                    <a:solidFill>
                      <a:srgbClr val="0000CC"/>
                    </a:solidFill>
                  </a:rPr>
                  <a:t>要素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中心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も</a:t>
                </a:r>
                <a:r>
                  <a:rPr lang="ja-JP" altLang="en-US" sz="2400" dirty="0" smtClean="0"/>
                  <a:t>変形</a:t>
                </a:r>
                <a:r>
                  <a:rPr lang="ja-JP" altLang="en-US" sz="2400" dirty="0"/>
                  <a:t>勾配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ja-JP" altLang="en-US" sz="2400" dirty="0" smtClean="0"/>
                  <a:t> を計算し，その体積</a:t>
                </a:r>
                <a:r>
                  <a:rPr lang="ja-JP" altLang="en-US" sz="2400" dirty="0" smtClean="0"/>
                  <a:t>変化率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</m:oMath>
                </a14:m>
                <a:r>
                  <a:rPr kumimoji="1" lang="ja-JP" altLang="en-US" sz="2400" dirty="0" smtClean="0"/>
                  <a:t>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14:m>
                  <m:oMath xmlns:m="http://schemas.openxmlformats.org/officeDocument/2006/math"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400" dirty="0" smtClean="0"/>
                  <a:t>とおく．</a:t>
                </a:r>
                <a:endParaRPr kumimoji="1" lang="en-US" altLang="ja-JP" sz="2400" dirty="0" smtClean="0"/>
              </a:p>
              <a:p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の変形勾配</a:t>
                </a:r>
                <a:r>
                  <a:rPr lang="ja-JP" altLang="en-US" sz="2400" dirty="0"/>
                  <a:t>を次式により修正し</a:t>
                </a:r>
                <a:r>
                  <a:rPr lang="ja-JP" altLang="en-US" sz="2400" dirty="0" smtClean="0"/>
                  <a:t>，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合成された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を得る．</a:t>
                </a:r>
                <a:endParaRPr lang="en-US" altLang="ja-JP" sz="24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kumimoji="1" lang="en-US" altLang="ja-JP" sz="2400" dirty="0" smtClean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 を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変形勾配とみなし</a:t>
                </a:r>
                <a:r>
                  <a:rPr lang="ja-JP" altLang="en-US" sz="2400" dirty="0" smtClean="0"/>
                  <a:t>，応力・内力・剛性等計算する．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86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655092" y="800708"/>
            <a:ext cx="3681104" cy="1744273"/>
            <a:chOff x="2627360" y="638956"/>
            <a:chExt cx="3681104" cy="1744273"/>
          </a:xfrm>
        </p:grpSpPr>
        <p:sp>
          <p:nvSpPr>
            <p:cNvPr id="16" name="フリーフォーム 15"/>
            <p:cNvSpPr/>
            <p:nvPr/>
          </p:nvSpPr>
          <p:spPr>
            <a:xfrm>
              <a:off x="2699792" y="735357"/>
              <a:ext cx="3536240" cy="1557862"/>
            </a:xfrm>
            <a:custGeom>
              <a:avLst/>
              <a:gdLst>
                <a:gd name="connsiteX0" fmla="*/ 0 w 1828800"/>
                <a:gd name="connsiteY0" fmla="*/ 391886 h 896983"/>
                <a:gd name="connsiteX1" fmla="*/ 966652 w 1828800"/>
                <a:gd name="connsiteY1" fmla="*/ 0 h 896983"/>
                <a:gd name="connsiteX2" fmla="*/ 1828800 w 1828800"/>
                <a:gd name="connsiteY2" fmla="*/ 557349 h 896983"/>
                <a:gd name="connsiteX3" fmla="*/ 862149 w 1828800"/>
                <a:gd name="connsiteY3" fmla="*/ 896983 h 896983"/>
                <a:gd name="connsiteX4" fmla="*/ 0 w 1828800"/>
                <a:gd name="connsiteY4" fmla="*/ 391886 h 896983"/>
                <a:gd name="connsiteX0" fmla="*/ 0 w 2444513"/>
                <a:gd name="connsiteY0" fmla="*/ 85513 h 896983"/>
                <a:gd name="connsiteX1" fmla="*/ 1582365 w 2444513"/>
                <a:gd name="connsiteY1" fmla="*/ 0 h 896983"/>
                <a:gd name="connsiteX2" fmla="*/ 2444513 w 2444513"/>
                <a:gd name="connsiteY2" fmla="*/ 557349 h 896983"/>
                <a:gd name="connsiteX3" fmla="*/ 1477862 w 2444513"/>
                <a:gd name="connsiteY3" fmla="*/ 896983 h 896983"/>
                <a:gd name="connsiteX4" fmla="*/ 0 w 2444513"/>
                <a:gd name="connsiteY4" fmla="*/ 85513 h 896983"/>
                <a:gd name="connsiteX0" fmla="*/ 717084 w 3161597"/>
                <a:gd name="connsiteY0" fmla="*/ 85513 h 793479"/>
                <a:gd name="connsiteX1" fmla="*/ 2299449 w 3161597"/>
                <a:gd name="connsiteY1" fmla="*/ 0 h 793479"/>
                <a:gd name="connsiteX2" fmla="*/ 3161597 w 3161597"/>
                <a:gd name="connsiteY2" fmla="*/ 557349 h 793479"/>
                <a:gd name="connsiteX3" fmla="*/ 0 w 3161597"/>
                <a:gd name="connsiteY3" fmla="*/ 793479 h 793479"/>
                <a:gd name="connsiteX4" fmla="*/ 717084 w 3161597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1441361 w 2299449"/>
                <a:gd name="connsiteY2" fmla="*/ 507667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2169876 w 2299449"/>
                <a:gd name="connsiteY2" fmla="*/ 789198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477379 w 2059744"/>
                <a:gd name="connsiteY0" fmla="*/ 85513 h 789198"/>
                <a:gd name="connsiteX1" fmla="*/ 2059744 w 2059744"/>
                <a:gd name="connsiteY1" fmla="*/ 0 h 789198"/>
                <a:gd name="connsiteX2" fmla="*/ 1930171 w 2059744"/>
                <a:gd name="connsiteY2" fmla="*/ 789198 h 789198"/>
                <a:gd name="connsiteX3" fmla="*/ 0 w 2059744"/>
                <a:gd name="connsiteY3" fmla="*/ 760358 h 789198"/>
                <a:gd name="connsiteX4" fmla="*/ 477379 w 2059744"/>
                <a:gd name="connsiteY4" fmla="*/ 85513 h 789198"/>
                <a:gd name="connsiteX0" fmla="*/ 477379 w 2059744"/>
                <a:gd name="connsiteY0" fmla="*/ 85513 h 760358"/>
                <a:gd name="connsiteX1" fmla="*/ 2059744 w 2059744"/>
                <a:gd name="connsiteY1" fmla="*/ 0 h 760358"/>
                <a:gd name="connsiteX2" fmla="*/ 1963072 w 2059744"/>
                <a:gd name="connsiteY2" fmla="*/ 760217 h 760358"/>
                <a:gd name="connsiteX3" fmla="*/ 0 w 2059744"/>
                <a:gd name="connsiteY3" fmla="*/ 760358 h 760358"/>
                <a:gd name="connsiteX4" fmla="*/ 477379 w 2059744"/>
                <a:gd name="connsiteY4" fmla="*/ 85513 h 760358"/>
                <a:gd name="connsiteX0" fmla="*/ 477379 w 1963072"/>
                <a:gd name="connsiteY0" fmla="*/ 0 h 674845"/>
                <a:gd name="connsiteX1" fmla="*/ 1599134 w 1963072"/>
                <a:gd name="connsiteY1" fmla="*/ 100795 h 674845"/>
                <a:gd name="connsiteX2" fmla="*/ 1963072 w 1963072"/>
                <a:gd name="connsiteY2" fmla="*/ 674704 h 674845"/>
                <a:gd name="connsiteX3" fmla="*/ 0 w 1963072"/>
                <a:gd name="connsiteY3" fmla="*/ 674845 h 674845"/>
                <a:gd name="connsiteX4" fmla="*/ 477379 w 1963072"/>
                <a:gd name="connsiteY4" fmla="*/ 0 h 674845"/>
                <a:gd name="connsiteX0" fmla="*/ 425678 w 1963072"/>
                <a:gd name="connsiteY0" fmla="*/ 0 h 761789"/>
                <a:gd name="connsiteX1" fmla="*/ 1599134 w 1963072"/>
                <a:gd name="connsiteY1" fmla="*/ 187739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7138 w 1963072"/>
                <a:gd name="connsiteY1" fmla="*/ 167038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2438 w 1963072"/>
                <a:gd name="connsiteY1" fmla="*/ 80094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072" h="761789">
                  <a:moveTo>
                    <a:pt x="425678" y="0"/>
                  </a:moveTo>
                  <a:lnTo>
                    <a:pt x="1782438" y="80094"/>
                  </a:lnTo>
                  <a:lnTo>
                    <a:pt x="1963072" y="761648"/>
                  </a:lnTo>
                  <a:lnTo>
                    <a:pt x="0" y="761789"/>
                  </a:lnTo>
                  <a:lnTo>
                    <a:pt x="425678" y="0"/>
                  </a:lnTo>
                  <a:close/>
                </a:path>
              </a:pathLst>
            </a:custGeom>
            <a:solidFill>
              <a:srgbClr val="4DFFC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/>
            <p:cNvSpPr/>
            <p:nvPr/>
          </p:nvSpPr>
          <p:spPr>
            <a:xfrm>
              <a:off x="5220072" y="1808820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乗算記号 17"/>
            <p:cNvSpPr/>
            <p:nvPr/>
          </p:nvSpPr>
          <p:spPr>
            <a:xfrm>
              <a:off x="3383868" y="1839616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乗算記号 18"/>
            <p:cNvSpPr/>
            <p:nvPr/>
          </p:nvSpPr>
          <p:spPr>
            <a:xfrm>
              <a:off x="3763776" y="934738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乗算記号 19"/>
            <p:cNvSpPr/>
            <p:nvPr/>
          </p:nvSpPr>
          <p:spPr>
            <a:xfrm>
              <a:off x="5184068" y="1016732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加算記号 20"/>
            <p:cNvSpPr/>
            <p:nvPr/>
          </p:nvSpPr>
          <p:spPr>
            <a:xfrm>
              <a:off x="4409070" y="1412776"/>
              <a:ext cx="288032" cy="311185"/>
            </a:xfrm>
            <a:prstGeom prst="mathPlu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6128444" y="2191331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627360" y="2203209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383868" y="63895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832836" y="81897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350967" y="802656"/>
            <a:ext cx="180049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四</a:t>
            </a:r>
            <a:r>
              <a:rPr lang="ja-JP" altLang="en-US" dirty="0" smtClean="0"/>
              <a:t>角形</a:t>
            </a:r>
            <a:r>
              <a:rPr lang="en-US" altLang="ja-JP" dirty="0" smtClean="0"/>
              <a:t>(Q4)</a:t>
            </a:r>
            <a:r>
              <a:rPr lang="ja-JP" altLang="en-US" dirty="0" smtClean="0"/>
              <a:t>要素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および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六面体</a:t>
            </a:r>
            <a:r>
              <a:rPr kumimoji="1" lang="en-US" altLang="ja-JP" dirty="0" smtClean="0"/>
              <a:t>(H8)</a:t>
            </a:r>
            <a:r>
              <a:rPr kumimoji="1" lang="ja-JP" altLang="en-US" dirty="0" smtClean="0"/>
              <a:t>要素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のための手法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885982" y="5342018"/>
            <a:ext cx="735818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/>
              <a:t>Q4</a:t>
            </a:r>
            <a:r>
              <a:rPr lang="ja-JP" altLang="en-US" sz="2400" dirty="0" smtClean="0"/>
              <a:t>および</a:t>
            </a:r>
            <a:r>
              <a:rPr lang="en-US" altLang="ja-JP" sz="2400" dirty="0" smtClean="0"/>
              <a:t>H8</a:t>
            </a:r>
            <a:r>
              <a:rPr lang="ja-JP" altLang="en-US" sz="2400" dirty="0" smtClean="0"/>
              <a:t>要素で</a:t>
            </a:r>
            <a:r>
              <a:rPr lang="ja-JP" altLang="en-US" sz="2400" dirty="0"/>
              <a:t>せん断ロッキングは回避</a:t>
            </a:r>
            <a:r>
              <a:rPr lang="ja-JP" altLang="en-US" sz="2400" dirty="0" smtClean="0"/>
              <a:t>できないが</a:t>
            </a:r>
            <a:endParaRPr lang="en-US" altLang="ja-JP" sz="2400" dirty="0"/>
          </a:p>
          <a:p>
            <a:pPr algn="ctr"/>
            <a:r>
              <a:rPr lang="ja-JP" altLang="en-US" sz="2400" b="1" dirty="0" smtClean="0">
                <a:solidFill>
                  <a:srgbClr val="FF00FF"/>
                </a:solidFill>
              </a:rPr>
              <a:t>体積</a:t>
            </a:r>
            <a:r>
              <a:rPr lang="ja-JP" altLang="en-US" sz="2400" b="1" dirty="0">
                <a:solidFill>
                  <a:srgbClr val="FF00FF"/>
                </a:solidFill>
              </a:rPr>
              <a:t>ロッキングを</a:t>
            </a:r>
            <a:r>
              <a:rPr lang="ja-JP" altLang="en-US" sz="2400" b="1" dirty="0" smtClean="0">
                <a:solidFill>
                  <a:srgbClr val="FF00FF"/>
                </a:solidFill>
              </a:rPr>
              <a:t>回避できる</a:t>
            </a:r>
            <a:r>
              <a:rPr lang="ja-JP" altLang="en-US" sz="2400" dirty="0" smtClean="0">
                <a:solidFill>
                  <a:srgbClr val="FF00FF"/>
                </a:solidFill>
              </a:rPr>
              <a:t>．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9762" y="1214375"/>
            <a:ext cx="200888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体積変形対する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一種の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ローパス</a:t>
            </a:r>
            <a:r>
              <a:rPr kumimoji="1" lang="ja-JP" altLang="en-US" dirty="0" smtClean="0"/>
              <a:t>フィルター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38603</TotalTime>
  <Words>922</Words>
  <Application>Microsoft Office PowerPoint</Application>
  <PresentationFormat>画面に合わせる (4:3)</PresentationFormat>
  <Paragraphs>275</Paragraphs>
  <Slides>29</Slides>
  <Notes>12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5" baseType="lpstr">
      <vt:lpstr>MS PGothic</vt:lpstr>
      <vt:lpstr>Arial</vt:lpstr>
      <vt:lpstr>Calibri</vt:lpstr>
      <vt:lpstr>Cambria Math</vt:lpstr>
      <vt:lpstr>Wingdings</vt:lpstr>
      <vt:lpstr>デザインの設定</vt:lpstr>
      <vt:lpstr>F-barES-FEM四面体要素による 圧力振動フリー弾塑性大変形解析</vt:lpstr>
      <vt:lpstr>研究背景</vt:lpstr>
      <vt:lpstr>既存手法の問題点</vt:lpstr>
      <vt:lpstr>既存手法の問題点（つづき）</vt:lpstr>
      <vt:lpstr>解決策</vt:lpstr>
      <vt:lpstr>解決策（つづき）</vt:lpstr>
      <vt:lpstr>研究目的</vt:lpstr>
      <vt:lpstr>PowerPoint プレゼンテーション</vt:lpstr>
      <vt:lpstr>F-bar法のおさらい</vt:lpstr>
      <vt:lpstr>Edge-based S-FEM(ES-FEM)のおさらい</vt:lpstr>
      <vt:lpstr>提案するF-barES-FEMの概要</vt:lpstr>
      <vt:lpstr>[発展形の最新型] F-barES-FEMの概要</vt:lpstr>
      <vt:lpstr>PowerPoint プレゼンテーション</vt:lpstr>
      <vt:lpstr>弾塑性スパナの曲げ</vt:lpstr>
      <vt:lpstr>弾塑性スパナの曲げ</vt:lpstr>
      <vt:lpstr>弾塑性スパナの曲げ</vt:lpstr>
      <vt:lpstr>弾塑性角棒のせん断引張り</vt:lpstr>
      <vt:lpstr>弾塑性角棒のせん断引張り</vt:lpstr>
      <vt:lpstr>弾塑性角棒のせん断引張り</vt:lpstr>
      <vt:lpstr>弾塑性角棒のせん断引張り</vt:lpstr>
      <vt:lpstr>弾塑性角棒のせん断引張り</vt:lpstr>
      <vt:lpstr>弾塑性角棒のせん断引張り</vt:lpstr>
      <vt:lpstr>ゴム／アルミ合わせ板のねじり</vt:lpstr>
      <vt:lpstr>ゴム／アルミ合わせ板のねじり</vt:lpstr>
      <vt:lpstr>ゴム／アルミ合わせ板のねじり</vt:lpstr>
      <vt:lpstr>ゴム／アルミ合わせ板のねじり</vt:lpstr>
      <vt:lpstr>PowerPoint プレゼンテーション</vt:lpstr>
      <vt:lpstr>F-barES-FEMの特徴</vt:lpstr>
      <vt:lpstr>まとめ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1875</cp:revision>
  <cp:lastPrinted>2012-03-06T10:21:50Z</cp:lastPrinted>
  <dcterms:created xsi:type="dcterms:W3CDTF">2007-11-22T18:02:40Z</dcterms:created>
  <dcterms:modified xsi:type="dcterms:W3CDTF">2016-06-01T14:59:20Z</dcterms:modified>
</cp:coreProperties>
</file>