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57" r:id="rId3"/>
    <p:sldId id="258" r:id="rId4"/>
    <p:sldId id="259" r:id="rId5"/>
    <p:sldId id="260" r:id="rId6"/>
    <p:sldId id="261" r:id="rId7"/>
    <p:sldId id="299"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Lst>
  <p:sldSz cx="9144000" cy="6858000" type="screen4x3"/>
  <p:notesSz cx="9971088" cy="6823075"/>
  <p:custDataLst>
    <p:tags r:id="rId38"/>
  </p:custDataLst>
  <p:defaultTextStyle>
    <a:defPPr>
      <a:defRPr lang="ja-JP"/>
    </a:defPPr>
    <a:lvl1pPr algn="l" rtl="0" fontAlgn="base">
      <a:spcBef>
        <a:spcPct val="0"/>
      </a:spcBef>
      <a:spcAft>
        <a:spcPct val="0"/>
      </a:spcAft>
      <a:defRPr kumimoji="1" kern="1200">
        <a:solidFill>
          <a:schemeClr val="tx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FF00FF"/>
    <a:srgbClr val="FF9900"/>
    <a:srgbClr val="00FF99"/>
    <a:srgbClr val="6600CC"/>
    <a:srgbClr val="FFCC00"/>
    <a:srgbClr val="FF0000"/>
    <a:srgbClr val="00CC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3" autoAdjust="0"/>
    <p:restoredTop sz="88252" autoAdjust="0"/>
  </p:normalViewPr>
  <p:slideViewPr>
    <p:cSldViewPr>
      <p:cViewPr varScale="1">
        <p:scale>
          <a:sx n="112" d="100"/>
          <a:sy n="112" d="100"/>
        </p:scale>
        <p:origin x="120" y="78"/>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19943" cy="341209"/>
          </a:xfrm>
          <a:prstGeom prst="rect">
            <a:avLst/>
          </a:prstGeom>
        </p:spPr>
        <p:txBody>
          <a:bodyPr vert="horz" lIns="92418" tIns="46209" rIns="92418" bIns="46209"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5648797" y="0"/>
            <a:ext cx="4319943" cy="341209"/>
          </a:xfrm>
          <a:prstGeom prst="rect">
            <a:avLst/>
          </a:prstGeom>
        </p:spPr>
        <p:txBody>
          <a:bodyPr vert="horz" lIns="92418" tIns="46209" rIns="92418" bIns="46209" rtlCol="0"/>
          <a:lstStyle>
            <a:lvl1pPr algn="r">
              <a:defRPr sz="1200" smtClean="0"/>
            </a:lvl1pPr>
          </a:lstStyle>
          <a:p>
            <a:pPr>
              <a:defRPr/>
            </a:pPr>
            <a:fld id="{C3B1C3B4-0EFA-4E9A-BE43-AB531CD70431}" type="datetimeFigureOut">
              <a:rPr lang="ja-JP" altLang="en-US"/>
              <a:pPr>
                <a:defRPr/>
              </a:pPr>
              <a:t>2017/6/4</a:t>
            </a:fld>
            <a:endParaRPr lang="ja-JP" altLang="en-US"/>
          </a:p>
        </p:txBody>
      </p:sp>
      <p:sp>
        <p:nvSpPr>
          <p:cNvPr id="4" name="スライド イメージ プレースホルダ 3"/>
          <p:cNvSpPr>
            <a:spLocks noGrp="1" noRot="1" noChangeAspect="1"/>
          </p:cNvSpPr>
          <p:nvPr>
            <p:ph type="sldImg" idx="2"/>
          </p:nvPr>
        </p:nvSpPr>
        <p:spPr>
          <a:xfrm>
            <a:off x="3279775" y="511175"/>
            <a:ext cx="3411538" cy="2559050"/>
          </a:xfrm>
          <a:prstGeom prst="rect">
            <a:avLst/>
          </a:prstGeom>
          <a:noFill/>
          <a:ln w="12700">
            <a:solidFill>
              <a:prstClr val="black"/>
            </a:solidFill>
          </a:ln>
        </p:spPr>
        <p:txBody>
          <a:bodyPr vert="horz" lIns="92418" tIns="46209" rIns="92418" bIns="46209" rtlCol="0" anchor="ctr"/>
          <a:lstStyle/>
          <a:p>
            <a:pPr lvl="0"/>
            <a:endParaRPr lang="ja-JP" altLang="en-US" noProof="0" smtClean="0"/>
          </a:p>
        </p:txBody>
      </p:sp>
      <p:sp>
        <p:nvSpPr>
          <p:cNvPr id="5" name="ノート プレースホルダ 4"/>
          <p:cNvSpPr>
            <a:spLocks noGrp="1"/>
          </p:cNvSpPr>
          <p:nvPr>
            <p:ph type="body" sz="quarter" idx="3"/>
          </p:nvPr>
        </p:nvSpPr>
        <p:spPr>
          <a:xfrm>
            <a:off x="997815" y="3240934"/>
            <a:ext cx="7975460" cy="3070878"/>
          </a:xfrm>
          <a:prstGeom prst="rect">
            <a:avLst/>
          </a:prstGeom>
        </p:spPr>
        <p:txBody>
          <a:bodyPr vert="horz" lIns="92418" tIns="46209" rIns="92418" bIns="46209"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6480770"/>
            <a:ext cx="4319943" cy="341208"/>
          </a:xfrm>
          <a:prstGeom prst="rect">
            <a:avLst/>
          </a:prstGeom>
        </p:spPr>
        <p:txBody>
          <a:bodyPr vert="horz" lIns="92418" tIns="46209" rIns="92418" bIns="46209"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5648797" y="6480770"/>
            <a:ext cx="4319943" cy="341208"/>
          </a:xfrm>
          <a:prstGeom prst="rect">
            <a:avLst/>
          </a:prstGeom>
        </p:spPr>
        <p:txBody>
          <a:bodyPr vert="horz" lIns="92418" tIns="46209" rIns="92418" bIns="46209" rtlCol="0" anchor="b"/>
          <a:lstStyle>
            <a:lvl1pPr algn="r">
              <a:defRPr sz="1200" smtClean="0"/>
            </a:lvl1pPr>
          </a:lstStyle>
          <a:p>
            <a:pPr>
              <a:defRPr/>
            </a:pPr>
            <a:fld id="{24E7511A-E19B-4650-9FBF-BD8447E14FDF}" type="slidenum">
              <a:rPr lang="ja-JP" altLang="en-US"/>
              <a:pPr>
                <a:defRPr/>
              </a:pPr>
              <a:t>‹#›</a:t>
            </a:fld>
            <a:endParaRPr lang="ja-JP" altLang="en-US"/>
          </a:p>
        </p:txBody>
      </p:sp>
    </p:spTree>
    <p:extLst>
      <p:ext uri="{BB962C8B-B14F-4D97-AF65-F5344CB8AC3E}">
        <p14:creationId xmlns:p14="http://schemas.microsoft.com/office/powerpoint/2010/main" val="139994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S PGothic" pitchFamily="50" charset="-128"/>
        <a:cs typeface="+mn-cs"/>
      </a:defRPr>
    </a:lvl1pPr>
    <a:lvl2pPr marL="457200" algn="l" rtl="0" fontAlgn="base">
      <a:spcBef>
        <a:spcPct val="30000"/>
      </a:spcBef>
      <a:spcAft>
        <a:spcPct val="0"/>
      </a:spcAft>
      <a:defRPr kumimoji="1" sz="1200" kern="1200">
        <a:solidFill>
          <a:schemeClr val="tx1"/>
        </a:solidFill>
        <a:latin typeface="+mn-lt"/>
        <a:ea typeface="MS PGothic" pitchFamily="50" charset="-128"/>
        <a:cs typeface="+mn-cs"/>
      </a:defRPr>
    </a:lvl2pPr>
    <a:lvl3pPr marL="914400" algn="l" rtl="0" fontAlgn="base">
      <a:spcBef>
        <a:spcPct val="30000"/>
      </a:spcBef>
      <a:spcAft>
        <a:spcPct val="0"/>
      </a:spcAft>
      <a:defRPr kumimoji="1" sz="1200" kern="1200">
        <a:solidFill>
          <a:schemeClr val="tx1"/>
        </a:solidFill>
        <a:latin typeface="+mn-lt"/>
        <a:ea typeface="MS PGothic" pitchFamily="50" charset="-128"/>
        <a:cs typeface="+mn-cs"/>
      </a:defRPr>
    </a:lvl3pPr>
    <a:lvl4pPr marL="1371600" algn="l" rtl="0" fontAlgn="base">
      <a:spcBef>
        <a:spcPct val="30000"/>
      </a:spcBef>
      <a:spcAft>
        <a:spcPct val="0"/>
      </a:spcAft>
      <a:defRPr kumimoji="1" sz="1200" kern="1200">
        <a:solidFill>
          <a:schemeClr val="tx1"/>
        </a:solidFill>
        <a:latin typeface="+mn-lt"/>
        <a:ea typeface="MS PGothic" pitchFamily="50" charset="-128"/>
        <a:cs typeface="+mn-cs"/>
      </a:defRPr>
    </a:lvl4pPr>
    <a:lvl5pPr marL="1828800" algn="l" rtl="0" fontAlgn="base">
      <a:spcBef>
        <a:spcPct val="30000"/>
      </a:spcBef>
      <a:spcAft>
        <a:spcPct val="0"/>
      </a:spcAft>
      <a:defRPr kumimoji="1" sz="1200" kern="1200">
        <a:solidFill>
          <a:schemeClr val="tx1"/>
        </a:solidFill>
        <a:latin typeface="+mn-lt"/>
        <a:ea typeface="MS PGothic"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a:t>
            </a:fld>
            <a:endParaRPr lang="ja-JP" altLang="en-US"/>
          </a:p>
        </p:txBody>
      </p:sp>
    </p:spTree>
    <p:extLst>
      <p:ext uri="{BB962C8B-B14F-4D97-AF65-F5344CB8AC3E}">
        <p14:creationId xmlns:p14="http://schemas.microsoft.com/office/powerpoint/2010/main" val="191739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10</a:t>
            </a:fld>
            <a:endParaRPr lang="ja-JP" altLang="en-US"/>
          </a:p>
        </p:txBody>
      </p:sp>
    </p:spTree>
    <p:extLst>
      <p:ext uri="{BB962C8B-B14F-4D97-AF65-F5344CB8AC3E}">
        <p14:creationId xmlns:p14="http://schemas.microsoft.com/office/powerpoint/2010/main" val="213413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11</a:t>
            </a:fld>
            <a:endParaRPr lang="ja-JP" altLang="en-US"/>
          </a:p>
        </p:txBody>
      </p:sp>
    </p:spTree>
    <p:extLst>
      <p:ext uri="{BB962C8B-B14F-4D97-AF65-F5344CB8AC3E}">
        <p14:creationId xmlns:p14="http://schemas.microsoft.com/office/powerpoint/2010/main" val="34646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12</a:t>
            </a:fld>
            <a:endParaRPr lang="ja-JP" altLang="en-US"/>
          </a:p>
        </p:txBody>
      </p:sp>
    </p:spTree>
    <p:extLst>
      <p:ext uri="{BB962C8B-B14F-4D97-AF65-F5344CB8AC3E}">
        <p14:creationId xmlns:p14="http://schemas.microsoft.com/office/powerpoint/2010/main" val="398158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13</a:t>
            </a:fld>
            <a:endParaRPr lang="ja-JP" altLang="en-US"/>
          </a:p>
        </p:txBody>
      </p:sp>
    </p:spTree>
    <p:extLst>
      <p:ext uri="{BB962C8B-B14F-4D97-AF65-F5344CB8AC3E}">
        <p14:creationId xmlns:p14="http://schemas.microsoft.com/office/powerpoint/2010/main" val="18728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14</a:t>
            </a:fld>
            <a:endParaRPr lang="ja-JP" altLang="en-US"/>
          </a:p>
        </p:txBody>
      </p:sp>
    </p:spTree>
    <p:extLst>
      <p:ext uri="{BB962C8B-B14F-4D97-AF65-F5344CB8AC3E}">
        <p14:creationId xmlns:p14="http://schemas.microsoft.com/office/powerpoint/2010/main" val="188701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15</a:t>
            </a:fld>
            <a:endParaRPr lang="ja-JP" altLang="en-US"/>
          </a:p>
        </p:txBody>
      </p:sp>
    </p:spTree>
    <p:extLst>
      <p:ext uri="{BB962C8B-B14F-4D97-AF65-F5344CB8AC3E}">
        <p14:creationId xmlns:p14="http://schemas.microsoft.com/office/powerpoint/2010/main" val="11462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16</a:t>
            </a:fld>
            <a:endParaRPr lang="ja-JP" altLang="en-US"/>
          </a:p>
        </p:txBody>
      </p:sp>
    </p:spTree>
    <p:extLst>
      <p:ext uri="{BB962C8B-B14F-4D97-AF65-F5344CB8AC3E}">
        <p14:creationId xmlns:p14="http://schemas.microsoft.com/office/powerpoint/2010/main" val="294050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17</a:t>
            </a:fld>
            <a:endParaRPr lang="ja-JP" altLang="en-US"/>
          </a:p>
        </p:txBody>
      </p:sp>
    </p:spTree>
    <p:extLst>
      <p:ext uri="{BB962C8B-B14F-4D97-AF65-F5344CB8AC3E}">
        <p14:creationId xmlns:p14="http://schemas.microsoft.com/office/powerpoint/2010/main" val="3410665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18</a:t>
            </a:fld>
            <a:endParaRPr lang="ja-JP" altLang="en-US"/>
          </a:p>
        </p:txBody>
      </p:sp>
    </p:spTree>
    <p:extLst>
      <p:ext uri="{BB962C8B-B14F-4D97-AF65-F5344CB8AC3E}">
        <p14:creationId xmlns:p14="http://schemas.microsoft.com/office/powerpoint/2010/main" val="29900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19</a:t>
            </a:fld>
            <a:endParaRPr lang="ja-JP" altLang="en-US"/>
          </a:p>
        </p:txBody>
      </p:sp>
    </p:spTree>
    <p:extLst>
      <p:ext uri="{BB962C8B-B14F-4D97-AF65-F5344CB8AC3E}">
        <p14:creationId xmlns:p14="http://schemas.microsoft.com/office/powerpoint/2010/main" val="339934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AE030AA-3327-4E5E-9A4F-F1DA0A563894}" type="slidenum">
              <a:rPr kumimoji="1" lang="ja-JP" altLang="en-US" smtClean="0"/>
              <a:t>2</a:t>
            </a:fld>
            <a:endParaRPr kumimoji="1" lang="ja-JP" altLang="en-US"/>
          </a:p>
        </p:txBody>
      </p:sp>
    </p:spTree>
    <p:extLst>
      <p:ext uri="{BB962C8B-B14F-4D97-AF65-F5344CB8AC3E}">
        <p14:creationId xmlns:p14="http://schemas.microsoft.com/office/powerpoint/2010/main" val="245933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20</a:t>
            </a:fld>
            <a:endParaRPr lang="ja-JP" altLang="en-US"/>
          </a:p>
        </p:txBody>
      </p:sp>
    </p:spTree>
    <p:extLst>
      <p:ext uri="{BB962C8B-B14F-4D97-AF65-F5344CB8AC3E}">
        <p14:creationId xmlns:p14="http://schemas.microsoft.com/office/powerpoint/2010/main" val="421008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21</a:t>
            </a:fld>
            <a:endParaRPr lang="ja-JP" altLang="en-US"/>
          </a:p>
        </p:txBody>
      </p:sp>
    </p:spTree>
    <p:extLst>
      <p:ext uri="{BB962C8B-B14F-4D97-AF65-F5344CB8AC3E}">
        <p14:creationId xmlns:p14="http://schemas.microsoft.com/office/powerpoint/2010/main" val="98793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22</a:t>
            </a:fld>
            <a:endParaRPr lang="ja-JP" altLang="en-US"/>
          </a:p>
        </p:txBody>
      </p:sp>
    </p:spTree>
    <p:extLst>
      <p:ext uri="{BB962C8B-B14F-4D97-AF65-F5344CB8AC3E}">
        <p14:creationId xmlns:p14="http://schemas.microsoft.com/office/powerpoint/2010/main" val="131279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23</a:t>
            </a:fld>
            <a:endParaRPr lang="ja-JP" altLang="en-US"/>
          </a:p>
        </p:txBody>
      </p:sp>
    </p:spTree>
    <p:extLst>
      <p:ext uri="{BB962C8B-B14F-4D97-AF65-F5344CB8AC3E}">
        <p14:creationId xmlns:p14="http://schemas.microsoft.com/office/powerpoint/2010/main" val="318230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24</a:t>
            </a:fld>
            <a:endParaRPr lang="ja-JP" altLang="en-US"/>
          </a:p>
        </p:txBody>
      </p:sp>
    </p:spTree>
    <p:extLst>
      <p:ext uri="{BB962C8B-B14F-4D97-AF65-F5344CB8AC3E}">
        <p14:creationId xmlns:p14="http://schemas.microsoft.com/office/powerpoint/2010/main" val="3133739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73463" y="412750"/>
            <a:ext cx="2740025" cy="205581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25</a:t>
            </a:fld>
            <a:endParaRPr kumimoji="1" lang="ja-JP" altLang="en-US"/>
          </a:p>
        </p:txBody>
      </p:sp>
    </p:spTree>
    <p:extLst>
      <p:ext uri="{BB962C8B-B14F-4D97-AF65-F5344CB8AC3E}">
        <p14:creationId xmlns:p14="http://schemas.microsoft.com/office/powerpoint/2010/main" val="44570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26</a:t>
            </a:fld>
            <a:endParaRPr lang="ja-JP" altLang="en-US"/>
          </a:p>
        </p:txBody>
      </p:sp>
    </p:spTree>
    <p:extLst>
      <p:ext uri="{BB962C8B-B14F-4D97-AF65-F5344CB8AC3E}">
        <p14:creationId xmlns:p14="http://schemas.microsoft.com/office/powerpoint/2010/main" val="3406935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27</a:t>
            </a:fld>
            <a:endParaRPr lang="ja-JP" altLang="en-US"/>
          </a:p>
        </p:txBody>
      </p:sp>
    </p:spTree>
    <p:extLst>
      <p:ext uri="{BB962C8B-B14F-4D97-AF65-F5344CB8AC3E}">
        <p14:creationId xmlns:p14="http://schemas.microsoft.com/office/powerpoint/2010/main" val="887613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28</a:t>
            </a:fld>
            <a:endParaRPr lang="ja-JP" altLang="en-US"/>
          </a:p>
        </p:txBody>
      </p:sp>
    </p:spTree>
    <p:extLst>
      <p:ext uri="{BB962C8B-B14F-4D97-AF65-F5344CB8AC3E}">
        <p14:creationId xmlns:p14="http://schemas.microsoft.com/office/powerpoint/2010/main" val="4208660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29</a:t>
            </a:fld>
            <a:endParaRPr lang="ja-JP" altLang="en-US"/>
          </a:p>
        </p:txBody>
      </p:sp>
    </p:spTree>
    <p:extLst>
      <p:ext uri="{BB962C8B-B14F-4D97-AF65-F5344CB8AC3E}">
        <p14:creationId xmlns:p14="http://schemas.microsoft.com/office/powerpoint/2010/main" val="137858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a:t>
            </a:fld>
            <a:endParaRPr lang="ja-JP" altLang="en-US"/>
          </a:p>
        </p:txBody>
      </p:sp>
    </p:spTree>
    <p:extLst>
      <p:ext uri="{BB962C8B-B14F-4D97-AF65-F5344CB8AC3E}">
        <p14:creationId xmlns:p14="http://schemas.microsoft.com/office/powerpoint/2010/main" val="2867489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30</a:t>
            </a:fld>
            <a:endParaRPr lang="ja-JP" altLang="en-US"/>
          </a:p>
        </p:txBody>
      </p:sp>
    </p:spTree>
    <p:extLst>
      <p:ext uri="{BB962C8B-B14F-4D97-AF65-F5344CB8AC3E}">
        <p14:creationId xmlns:p14="http://schemas.microsoft.com/office/powerpoint/2010/main" val="611909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31</a:t>
            </a:fld>
            <a:endParaRPr lang="ja-JP" altLang="en-US"/>
          </a:p>
        </p:txBody>
      </p:sp>
    </p:spTree>
    <p:extLst>
      <p:ext uri="{BB962C8B-B14F-4D97-AF65-F5344CB8AC3E}">
        <p14:creationId xmlns:p14="http://schemas.microsoft.com/office/powerpoint/2010/main" val="2393751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32</a:t>
            </a:fld>
            <a:endParaRPr lang="ja-JP" altLang="en-US"/>
          </a:p>
        </p:txBody>
      </p:sp>
    </p:spTree>
    <p:extLst>
      <p:ext uri="{BB962C8B-B14F-4D97-AF65-F5344CB8AC3E}">
        <p14:creationId xmlns:p14="http://schemas.microsoft.com/office/powerpoint/2010/main" val="1229664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33</a:t>
            </a:fld>
            <a:endParaRPr lang="ja-JP" altLang="en-US"/>
          </a:p>
        </p:txBody>
      </p:sp>
    </p:spTree>
    <p:extLst>
      <p:ext uri="{BB962C8B-B14F-4D97-AF65-F5344CB8AC3E}">
        <p14:creationId xmlns:p14="http://schemas.microsoft.com/office/powerpoint/2010/main" val="2987588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34</a:t>
            </a:fld>
            <a:endParaRPr lang="ja-JP" altLang="en-US"/>
          </a:p>
        </p:txBody>
      </p:sp>
    </p:spTree>
    <p:extLst>
      <p:ext uri="{BB962C8B-B14F-4D97-AF65-F5344CB8AC3E}">
        <p14:creationId xmlns:p14="http://schemas.microsoft.com/office/powerpoint/2010/main" val="2373007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35</a:t>
            </a:fld>
            <a:endParaRPr lang="ja-JP" altLang="en-US"/>
          </a:p>
        </p:txBody>
      </p:sp>
    </p:spTree>
    <p:extLst>
      <p:ext uri="{BB962C8B-B14F-4D97-AF65-F5344CB8AC3E}">
        <p14:creationId xmlns:p14="http://schemas.microsoft.com/office/powerpoint/2010/main" val="55080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604838"/>
            <a:ext cx="4013200" cy="3011487"/>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23657">
                  <a:defRPr/>
                </a:pPr>
                <a:endParaRPr lang="ja-JP" altLang="en-US" dirty="0">
                  <a:solidFill>
                    <a:srgbClr val="FF0000"/>
                  </a:solidFill>
                </a:endParaRPr>
              </a:p>
            </p:txBody>
          </p:sp>
        </mc:Choice>
        <mc:Fallback xmlns="">
          <p:sp>
            <p:nvSpPr>
              <p:cNvPr id="3" name="ノート プレースホルダー 2"/>
              <p:cNvSpPr>
                <a:spLocks noGrp="1"/>
              </p:cNvSpPr>
              <p:nvPr>
                <p:ph type="body" idx="1"/>
              </p:nvPr>
            </p:nvSpPr>
            <p:spPr/>
            <p:txBody>
              <a:bodyPr/>
              <a:lstStyle/>
              <a:p>
                <a:r>
                  <a:rPr kumimoji="1" lang="ja-JP" altLang="en-US" dirty="0" smtClean="0"/>
                  <a:t>では今回新たに提案した塗膜析出モデルについて，そのイメージを説明します．</a:t>
                </a:r>
                <a:endParaRPr kumimoji="1" lang="en-US" altLang="ja-JP" dirty="0" smtClean="0"/>
              </a:p>
              <a:p>
                <a:r>
                  <a:rPr kumimoji="1" lang="ja-JP" altLang="en-US" dirty="0" smtClean="0"/>
                  <a:t>あくまでイメージですので，これが物理的に正しいのかということはわかりませんのでご注意ください．</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まず，電流を流すと</a:t>
                </a:r>
                <a:r>
                  <a:rPr kumimoji="1" lang="ja-JP" altLang="en-US" sz="1200" dirty="0" smtClean="0"/>
                  <a:t>水の電気分解により，カソード表面</a:t>
                </a:r>
                <a:r>
                  <a:rPr lang="ja-JP" altLang="en-US" sz="1200" dirty="0" smtClean="0"/>
                  <a:t>で</a:t>
                </a:r>
                <a:r>
                  <a:rPr lang="en-US" altLang="ja-JP" sz="1200" b="0" i="0" smtClean="0">
                    <a:solidFill>
                      <a:srgbClr val="0000CC"/>
                    </a:solidFill>
                    <a:latin typeface="Cambria Math"/>
                  </a:rPr>
                  <a:t>OH^−</a:t>
                </a:r>
                <a:r>
                  <a:rPr kumimoji="1" lang="ja-JP" altLang="en-US" sz="1200" dirty="0" smtClean="0"/>
                  <a:t>が</a:t>
                </a:r>
                <a:r>
                  <a:rPr kumimoji="1" lang="ja-JP" altLang="en-US" sz="1200" dirty="0" smtClean="0"/>
                  <a:t>発生し，蓄積されます．その間に</a:t>
                </a:r>
                <a:r>
                  <a:rPr lang="en-US" altLang="ja-JP" sz="1200" i="0">
                    <a:solidFill>
                      <a:srgbClr val="0000CC"/>
                    </a:solidFill>
                    <a:latin typeface="Cambria Math"/>
                  </a:rPr>
                  <a:t>OH</a:t>
                </a:r>
                <a:r>
                  <a:rPr lang="en-US" altLang="ja-JP" sz="1200" i="0" smtClean="0">
                    <a:solidFill>
                      <a:srgbClr val="0000CC"/>
                    </a:solidFill>
                    <a:latin typeface="Cambria Math"/>
                  </a:rPr>
                  <a:t>^</a:t>
                </a:r>
                <a:r>
                  <a:rPr lang="en-US" altLang="ja-JP" sz="1200" i="0">
                    <a:solidFill>
                      <a:srgbClr val="0000CC"/>
                    </a:solidFill>
                    <a:latin typeface="Cambria Math"/>
                  </a:rPr>
                  <a:t>−</a:t>
                </a:r>
                <a:r>
                  <a:rPr lang="ja-JP" altLang="en-US" sz="1200" dirty="0"/>
                  <a:t>の</a:t>
                </a:r>
                <a:r>
                  <a:rPr lang="ja-JP" altLang="en-US" sz="1200" dirty="0">
                    <a:solidFill>
                      <a:srgbClr val="FF0000"/>
                    </a:solidFill>
                  </a:rPr>
                  <a:t>一部は</a:t>
                </a:r>
                <a:r>
                  <a:rPr lang="ja-JP" altLang="en-US" sz="1200" dirty="0" smtClean="0">
                    <a:solidFill>
                      <a:srgbClr val="FF0000"/>
                    </a:solidFill>
                  </a:rPr>
                  <a:t>拡散</a:t>
                </a:r>
                <a:r>
                  <a:rPr lang="ja-JP" altLang="en-US" sz="1200" dirty="0" smtClean="0">
                    <a:solidFill>
                      <a:srgbClr val="FF0000"/>
                    </a:solidFill>
                  </a:rPr>
                  <a:t>消費</a:t>
                </a:r>
                <a:r>
                  <a:rPr kumimoji="1" lang="ja-JP" altLang="en-US" sz="1200" dirty="0" smtClean="0">
                    <a:solidFill>
                      <a:schemeClr val="tx1"/>
                    </a:solidFill>
                  </a:rPr>
                  <a:t>されてしまいます．</a:t>
                </a:r>
                <a:endParaRPr lang="ja-JP" altLang="en-US" sz="1200" dirty="0">
                  <a:solidFill>
                    <a:srgbClr val="FF0000"/>
                  </a:solidFill>
                </a:endParaRPr>
              </a:p>
            </p:txBody>
          </p:sp>
        </mc:Fallback>
      </mc:AlternateContent>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4</a:t>
            </a:fld>
            <a:endParaRPr kumimoji="1" lang="ja-JP" altLang="en-US" dirty="0"/>
          </a:p>
        </p:txBody>
      </p:sp>
    </p:spTree>
    <p:extLst>
      <p:ext uri="{BB962C8B-B14F-4D97-AF65-F5344CB8AC3E}">
        <p14:creationId xmlns:p14="http://schemas.microsoft.com/office/powerpoint/2010/main" val="304827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604838"/>
            <a:ext cx="4013200" cy="30114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5</a:t>
            </a:fld>
            <a:endParaRPr kumimoji="1" lang="ja-JP" altLang="en-US" dirty="0"/>
          </a:p>
        </p:txBody>
      </p:sp>
    </p:spTree>
    <p:extLst>
      <p:ext uri="{BB962C8B-B14F-4D97-AF65-F5344CB8AC3E}">
        <p14:creationId xmlns:p14="http://schemas.microsoft.com/office/powerpoint/2010/main" val="52834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604838"/>
            <a:ext cx="4013200" cy="3011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6</a:t>
            </a:fld>
            <a:endParaRPr kumimoji="1" lang="ja-JP" altLang="en-US" dirty="0"/>
          </a:p>
        </p:txBody>
      </p:sp>
    </p:spTree>
    <p:extLst>
      <p:ext uri="{BB962C8B-B14F-4D97-AF65-F5344CB8AC3E}">
        <p14:creationId xmlns:p14="http://schemas.microsoft.com/office/powerpoint/2010/main" val="20749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7</a:t>
            </a:fld>
            <a:endParaRPr lang="ja-JP" altLang="en-US"/>
          </a:p>
        </p:txBody>
      </p:sp>
    </p:spTree>
    <p:extLst>
      <p:ext uri="{BB962C8B-B14F-4D97-AF65-F5344CB8AC3E}">
        <p14:creationId xmlns:p14="http://schemas.microsoft.com/office/powerpoint/2010/main" val="1556097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73463" y="412750"/>
            <a:ext cx="2740025" cy="2055813"/>
          </a:xfrm>
        </p:spPr>
      </p:sp>
      <p:sp>
        <p:nvSpPr>
          <p:cNvPr id="3" name="ノート プレースホルダー 2"/>
          <p:cNvSpPr>
            <a:spLocks noGrp="1"/>
          </p:cNvSpPr>
          <p:nvPr>
            <p:ph type="body" idx="1"/>
          </p:nvPr>
        </p:nvSpPr>
        <p:spPr/>
        <p:txBody>
          <a:bodyPr/>
          <a:lstStyle/>
          <a:p>
            <a:endParaRPr lang="ja-JP" altLang="ja-JP" dirty="0">
              <a:ea typeface="+mn-ea"/>
            </a:endParaRPr>
          </a:p>
        </p:txBody>
      </p:sp>
      <p:sp>
        <p:nvSpPr>
          <p:cNvPr id="4" name="スライド番号プレースホルダー 3"/>
          <p:cNvSpPr>
            <a:spLocks noGrp="1"/>
          </p:cNvSpPr>
          <p:nvPr>
            <p:ph type="sldNum" sz="quarter" idx="10"/>
          </p:nvPr>
        </p:nvSpPr>
        <p:spPr/>
        <p:txBody>
          <a:bodyPr/>
          <a:lstStyle/>
          <a:p>
            <a:fld id="{9E766304-AB2F-46B4-96CB-3BB91BD19B62}" type="slidenum">
              <a:rPr kumimoji="1" lang="ja-JP" altLang="en-US" smtClean="0"/>
              <a:t>8</a:t>
            </a:fld>
            <a:endParaRPr kumimoji="1" lang="ja-JP" altLang="en-US" dirty="0"/>
          </a:p>
        </p:txBody>
      </p:sp>
    </p:spTree>
    <p:extLst>
      <p:ext uri="{BB962C8B-B14F-4D97-AF65-F5344CB8AC3E}">
        <p14:creationId xmlns:p14="http://schemas.microsoft.com/office/powerpoint/2010/main" val="347375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9</a:t>
            </a:fld>
            <a:endParaRPr lang="ja-JP" altLang="en-US"/>
          </a:p>
        </p:txBody>
      </p:sp>
    </p:spTree>
    <p:extLst>
      <p:ext uri="{BB962C8B-B14F-4D97-AF65-F5344CB8AC3E}">
        <p14:creationId xmlns:p14="http://schemas.microsoft.com/office/powerpoint/2010/main" val="305142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lvl1pPr>
              <a:defRPr lang="ja-JP" altLang="en-US" dirty="0"/>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903033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4"/>
          <p:cNvSpPr>
            <a:spLocks noGrp="1"/>
          </p:cNvSpPr>
          <p:nvPr>
            <p:ph type="sldNum" sz="quarter" idx="4"/>
          </p:nvPr>
        </p:nvSpPr>
        <p:spPr>
          <a:xfrm>
            <a:off x="4037625" y="6626416"/>
            <a:ext cx="1054894" cy="196968"/>
          </a:xfrm>
          <a:prstGeom prst="rect">
            <a:avLst/>
          </a:prstGeom>
          <a:noFill/>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889541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4"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3086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250824" y="623887"/>
            <a:ext cx="864165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086" name="Rectangle 14"/>
          <p:cNvSpPr>
            <a:spLocks noChangeArrowheads="1"/>
          </p:cNvSpPr>
          <p:nvPr userDrawn="1"/>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grpSp>
        <p:nvGrpSpPr>
          <p:cNvPr id="6" name="グループ化 5"/>
          <p:cNvGrpSpPr/>
          <p:nvPr userDrawn="1"/>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2872352" y="6429549"/>
              <a:ext cx="3403794" cy="184666"/>
            </a:xfrm>
            <a:prstGeom prst="rect">
              <a:avLst/>
            </a:prstGeom>
            <a:noFill/>
            <a:ln w="9525">
              <a:noFill/>
              <a:round/>
              <a:headEnd/>
              <a:tailEnd/>
            </a:ln>
            <a:effectLst/>
          </p:spPr>
          <p:txBody>
            <a:bodyPr wrap="square" lIns="0" tIns="0" rIns="0" bIns="0">
              <a:spAutoFit/>
            </a:bodyPr>
            <a:lstStyle/>
            <a:p>
              <a:pPr algn="ctr"/>
              <a:r>
                <a:rPr kumimoji="0" lang="ja-JP" altLang="en-US" sz="1200" dirty="0" smtClean="0">
                  <a:solidFill>
                    <a:schemeClr val="bg1"/>
                  </a:solidFill>
                </a:rPr>
                <a:t>計算工学講演会</a:t>
              </a:r>
              <a:r>
                <a:rPr kumimoji="0" lang="en-US" altLang="ja-JP" sz="1200" dirty="0" smtClean="0">
                  <a:solidFill>
                    <a:schemeClr val="bg1"/>
                  </a:solidFill>
                </a:rPr>
                <a:t>2017</a:t>
              </a:r>
              <a:endParaRPr kumimoji="0" lang="en-GB" altLang="ja-JP" sz="1200" dirty="0">
                <a:solidFill>
                  <a:schemeClr val="bg1"/>
                </a:solidFill>
              </a:endParaRPr>
            </a:p>
          </p:txBody>
        </p:sp>
        <p:pic>
          <p:nvPicPr>
            <p:cNvPr id="2057" name="Picture 15" descr="ロゴのみ"/>
            <p:cNvPicPr>
              <a:picLocks noChangeArrowheads="1"/>
            </p:cNvPicPr>
            <p:nvPr userDrawn="1"/>
          </p:nvPicPr>
          <p:blipFill>
            <a:blip r:embed="rId5" cstate="print">
              <a:extLst>
                <a:ext uri="{28A0092B-C50C-407E-A947-70E740481C1C}">
                  <a14:useLocalDpi xmlns:a14="http://schemas.microsoft.com/office/drawing/2010/main" val="0"/>
                </a:ext>
              </a:extLst>
            </a:blip>
            <a:srcRect t="20924" b="20924"/>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userDrawn="1">
            <p:ph type="sldNum" sz="quarter" idx="4"/>
          </p:nvPr>
        </p:nvSpPr>
        <p:spPr>
          <a:xfrm>
            <a:off x="4031940" y="6626416"/>
            <a:ext cx="1054894" cy="196968"/>
          </a:xfrm>
          <a:prstGeom prst="rect">
            <a:avLst/>
          </a:prstGeom>
        </p:spPr>
        <p:txBody>
          <a:bodyPr vert="horz" lIns="91440" tIns="45720" rIns="91440" bIns="45720" rtlCol="0" anchor="ctr"/>
          <a:lstStyle>
            <a:lvl1pPr algn="ctr">
              <a:defRPr sz="12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b="1">
          <a:solidFill>
            <a:schemeClr val="accent2"/>
          </a:solidFill>
          <a:latin typeface="Arial" charset="0"/>
          <a:ea typeface="+mj-ea"/>
          <a:cs typeface="+mj-cs"/>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Clr>
          <a:schemeClr val="tx1"/>
        </a:buClr>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Clr>
          <a:schemeClr val="tx1"/>
        </a:buClr>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lr>
          <a:schemeClr val="tx1"/>
        </a:buClr>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6.png"/><Relationship Id="rId21" Type="http://schemas.openxmlformats.org/officeDocument/2006/relationships/image" Target="../media/image39.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png"/><Relationship Id="rId5" Type="http://schemas.openxmlformats.org/officeDocument/2006/relationships/image" Target="../media/image23.png"/><Relationship Id="rId15" Type="http://schemas.openxmlformats.org/officeDocument/2006/relationships/image" Target="../media/image26.png"/><Relationship Id="rId10" Type="http://schemas.openxmlformats.org/officeDocument/2006/relationships/image" Target="../media/image20.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11.png"/><Relationship Id="rId7"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image" Target="../media/image30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2.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35.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37.png"/><Relationship Id="rId7" Type="http://schemas.openxmlformats.org/officeDocument/2006/relationships/image" Target="../media/image3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9.jpe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350.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8" Type="http://schemas.openxmlformats.org/officeDocument/2006/relationships/image" Target="../media/image493.png"/><Relationship Id="rId13" Type="http://schemas.openxmlformats.org/officeDocument/2006/relationships/image" Target="../media/image39.png"/><Relationship Id="rId3" Type="http://schemas.openxmlformats.org/officeDocument/2006/relationships/image" Target="../media/image43.png"/><Relationship Id="rId21" Type="http://schemas.openxmlformats.org/officeDocument/2006/relationships/image" Target="../media/image492.png"/><Relationship Id="rId17" Type="http://schemas.openxmlformats.org/officeDocument/2006/relationships/image" Target="../media/image501.png"/><Relationship Id="rId12" Type="http://schemas.openxmlformats.org/officeDocument/2006/relationships/image" Target="../media/image380.png"/><Relationship Id="rId2" Type="http://schemas.openxmlformats.org/officeDocument/2006/relationships/notesSlide" Target="../notesSlides/notesSlide19.xml"/><Relationship Id="rId16" Type="http://schemas.openxmlformats.org/officeDocument/2006/relationships/image" Target="../media/image360.png"/><Relationship Id="rId1" Type="http://schemas.openxmlformats.org/officeDocument/2006/relationships/slideLayout" Target="../slideLayouts/slideLayout2.xml"/><Relationship Id="rId11" Type="http://schemas.openxmlformats.org/officeDocument/2006/relationships/image" Target="../media/image350.png"/><Relationship Id="rId15" Type="http://schemas.openxmlformats.org/officeDocument/2006/relationships/image" Target="../media/image470.png"/><Relationship Id="rId5" Type="http://schemas.openxmlformats.org/officeDocument/2006/relationships/image" Target="../media/image340.png"/><Relationship Id="rId19" Type="http://schemas.openxmlformats.org/officeDocument/2006/relationships/image" Target="../media/image48.png"/><Relationship Id="rId4" Type="http://schemas.openxmlformats.org/officeDocument/2006/relationships/image" Target="../media/image51.png"/><Relationship Id="rId22"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www.rodip.com.b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550.png"/><Relationship Id="rId3" Type="http://schemas.openxmlformats.org/officeDocument/2006/relationships/image" Target="../media/image45.PNG"/><Relationship Id="rId12" Type="http://schemas.openxmlformats.org/officeDocument/2006/relationships/image" Target="../media/image491.png"/><Relationship Id="rId17" Type="http://schemas.openxmlformats.org/officeDocument/2006/relationships/image" Target="../media/image581.png"/><Relationship Id="rId2" Type="http://schemas.openxmlformats.org/officeDocument/2006/relationships/notesSlide" Target="../notesSlides/notesSlide20.xml"/><Relationship Id="rId20" Type="http://schemas.openxmlformats.org/officeDocument/2006/relationships/image" Target="../media/image43.png"/><Relationship Id="rId16" Type="http://schemas.openxmlformats.org/officeDocument/2006/relationships/image" Target="../media/image521.png"/><Relationship Id="rId1" Type="http://schemas.openxmlformats.org/officeDocument/2006/relationships/slideLayout" Target="../slideLayouts/slideLayout2.xml"/><Relationship Id="rId15" Type="http://schemas.openxmlformats.org/officeDocument/2006/relationships/image" Target="../media/image57.png"/><Relationship Id="rId23" Type="http://schemas.openxmlformats.org/officeDocument/2006/relationships/image" Target="../media/image59.png"/><Relationship Id="rId19" Type="http://schemas.openxmlformats.org/officeDocument/2006/relationships/image" Target="../media/image107.png"/><Relationship Id="rId14" Type="http://schemas.openxmlformats.org/officeDocument/2006/relationships/image" Target="../media/image560.png"/><Relationship Id="rId22" Type="http://schemas.openxmlformats.org/officeDocument/2006/relationships/image" Target="../media/image542.png"/></Relationships>
</file>

<file path=ppt/slides/_rels/slide21.xml.rels><?xml version="1.0" encoding="UTF-8" standalone="yes"?>
<Relationships xmlns="http://schemas.openxmlformats.org/package/2006/relationships"><Relationship Id="rId13" Type="http://schemas.openxmlformats.org/officeDocument/2006/relationships/image" Target="../media/image550.png"/><Relationship Id="rId18" Type="http://schemas.openxmlformats.org/officeDocument/2006/relationships/image" Target="../media/image61.png"/><Relationship Id="rId3" Type="http://schemas.openxmlformats.org/officeDocument/2006/relationships/image" Target="../media/image43.png"/><Relationship Id="rId7" Type="http://schemas.openxmlformats.org/officeDocument/2006/relationships/image" Target="../media/image60.png"/><Relationship Id="rId12" Type="http://schemas.openxmlformats.org/officeDocument/2006/relationships/image" Target="../media/image491.png"/><Relationship Id="rId17" Type="http://schemas.openxmlformats.org/officeDocument/2006/relationships/image" Target="../media/image581.png"/><Relationship Id="rId2" Type="http://schemas.openxmlformats.org/officeDocument/2006/relationships/notesSlide" Target="../notesSlides/notesSlide21.xml"/><Relationship Id="rId16" Type="http://schemas.openxmlformats.org/officeDocument/2006/relationships/image" Target="../media/image52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6.jpg"/><Relationship Id="rId15" Type="http://schemas.openxmlformats.org/officeDocument/2006/relationships/image" Target="../media/image57.png"/><Relationship Id="rId19" Type="http://schemas.openxmlformats.org/officeDocument/2006/relationships/image" Target="../media/image541.png"/><Relationship Id="rId4" Type="http://schemas.openxmlformats.org/officeDocument/2006/relationships/image" Target="../media/image55.png"/><Relationship Id="rId14" Type="http://schemas.openxmlformats.org/officeDocument/2006/relationships/image" Target="../media/image560.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23.xml.rels><?xml version="1.0" encoding="UTF-8" standalone="yes"?>
<Relationships xmlns="http://schemas.openxmlformats.org/package/2006/relationships"><Relationship Id="rId8" Type="http://schemas.openxmlformats.org/officeDocument/2006/relationships/image" Target="../media/image321.png"/><Relationship Id="rId13" Type="http://schemas.openxmlformats.org/officeDocument/2006/relationships/image" Target="../media/image581.png"/><Relationship Id="rId3" Type="http://schemas.openxmlformats.org/officeDocument/2006/relationships/image" Target="../media/image56.png"/><Relationship Id="rId7" Type="http://schemas.openxmlformats.org/officeDocument/2006/relationships/image" Target="../media/image310.png"/><Relationship Id="rId12" Type="http://schemas.openxmlformats.org/officeDocument/2006/relationships/image" Target="../media/image6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3.png"/><Relationship Id="rId11" Type="http://schemas.openxmlformats.org/officeDocument/2006/relationships/image" Target="../media/image351.png"/><Relationship Id="rId10" Type="http://schemas.openxmlformats.org/officeDocument/2006/relationships/image" Target="../media/image390.png"/><Relationship Id="rId4" Type="http://schemas.openxmlformats.org/officeDocument/2006/relationships/image" Target="../media/image39.jpe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0.png"/><Relationship Id="rId3" Type="http://schemas.openxmlformats.org/officeDocument/2006/relationships/image" Target="../media/image65.png"/><Relationship Id="rId7" Type="http://schemas.openxmlformats.org/officeDocument/2006/relationships/image" Target="../media/image480.png"/><Relationship Id="rId12" Type="http://schemas.openxmlformats.org/officeDocument/2006/relationships/image" Target="../media/image530.png"/><Relationship Id="rId2" Type="http://schemas.openxmlformats.org/officeDocument/2006/relationships/notesSlide" Target="../notesSlides/notesSlide26.xml"/><Relationship Id="rId16" Type="http://schemas.openxmlformats.org/officeDocument/2006/relationships/image" Target="../media/image83.png"/><Relationship Id="rId1" Type="http://schemas.openxmlformats.org/officeDocument/2006/relationships/slideLayout" Target="../slideLayouts/slideLayout2.xml"/><Relationship Id="rId11" Type="http://schemas.openxmlformats.org/officeDocument/2006/relationships/image" Target="../media/image520.png"/><Relationship Id="rId15" Type="http://schemas.openxmlformats.org/officeDocument/2006/relationships/image" Target="../media/image82.png"/><Relationship Id="rId10" Type="http://schemas.openxmlformats.org/officeDocument/2006/relationships/image" Target="../media/image510.png"/><Relationship Id="rId4" Type="http://schemas.openxmlformats.org/officeDocument/2006/relationships/image" Target="../media/image66.png"/><Relationship Id="rId9" Type="http://schemas.openxmlformats.org/officeDocument/2006/relationships/image" Target="../media/image500.png"/><Relationship Id="rId14" Type="http://schemas.openxmlformats.org/officeDocument/2006/relationships/image" Target="../media/image550.png"/></Relationships>
</file>

<file path=ppt/slides/_rels/slide2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67.png"/><Relationship Id="rId7"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68.png"/><Relationship Id="rId9" Type="http://schemas.openxmlformats.org/officeDocument/2006/relationships/image" Target="../media/image88.png"/></Relationships>
</file>

<file path=ppt/slides/_rels/slide2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9.png"/><Relationship Id="rId7" Type="http://schemas.openxmlformats.org/officeDocument/2006/relationships/image" Target="../media/image68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70.png"/><Relationship Id="rId5" Type="http://schemas.openxmlformats.org/officeDocument/2006/relationships/image" Target="../media/image570.png"/><Relationship Id="rId4" Type="http://schemas.openxmlformats.org/officeDocument/2006/relationships/image" Target="../media/image70.png"/><Relationship Id="rId9" Type="http://schemas.openxmlformats.org/officeDocument/2006/relationships/image" Target="../media/image92.png"/></Relationships>
</file>

<file path=ppt/slides/_rels/slide29.xml.rels><?xml version="1.0" encoding="UTF-8" standalone="yes"?>
<Relationships xmlns="http://schemas.openxmlformats.org/package/2006/relationships"><Relationship Id="rId8" Type="http://schemas.openxmlformats.org/officeDocument/2006/relationships/image" Target="../media/image730.png"/><Relationship Id="rId13" Type="http://schemas.openxmlformats.org/officeDocument/2006/relationships/image" Target="../media/image770.png"/><Relationship Id="rId3" Type="http://schemas.openxmlformats.org/officeDocument/2006/relationships/image" Target="../media/image71.png"/><Relationship Id="rId7" Type="http://schemas.openxmlformats.org/officeDocument/2006/relationships/image" Target="../media/image720.png"/><Relationship Id="rId12" Type="http://schemas.openxmlformats.org/officeDocument/2006/relationships/image" Target="../media/image760.png"/><Relationship Id="rId2" Type="http://schemas.openxmlformats.org/officeDocument/2006/relationships/notesSlide" Target="../notesSlides/notesSlide29.xml"/><Relationship Id="rId16"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10.png"/><Relationship Id="rId11" Type="http://schemas.openxmlformats.org/officeDocument/2006/relationships/image" Target="../media/image751.png"/><Relationship Id="rId5" Type="http://schemas.openxmlformats.org/officeDocument/2006/relationships/image" Target="../media/image700.png"/><Relationship Id="rId15" Type="http://schemas.openxmlformats.org/officeDocument/2006/relationships/image" Target="../media/image79.png"/><Relationship Id="rId10" Type="http://schemas.openxmlformats.org/officeDocument/2006/relationships/image" Target="../media/image750.png"/><Relationship Id="rId4" Type="http://schemas.openxmlformats.org/officeDocument/2006/relationships/image" Target="../media/image72.png"/><Relationship Id="rId9" Type="http://schemas.openxmlformats.org/officeDocument/2006/relationships/image" Target="../media/image740.png"/><Relationship Id="rId1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840.png"/><Relationship Id="rId3" Type="http://schemas.openxmlformats.org/officeDocument/2006/relationships/image" Target="../media/image75.png"/><Relationship Id="rId7" Type="http://schemas.openxmlformats.org/officeDocument/2006/relationships/image" Target="../media/image79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79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8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blog.mazda.com/archive/20160413_01.html" TargetMode="External"/><Relationship Id="rId5" Type="http://schemas.openxmlformats.org/officeDocument/2006/relationships/image" Target="../media/image80.jpeg"/><Relationship Id="rId4" Type="http://schemas.openxmlformats.org/officeDocument/2006/relationships/image" Target="../media/image79.jpg"/></Relationships>
</file>

<file path=ppt/slides/_rels/slide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6.png"/><Relationship Id="rId7" Type="http://schemas.openxmlformats.org/officeDocument/2006/relationships/image" Target="../media/image17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5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12.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0.png"/><Relationship Id="rId4" Type="http://schemas.openxmlformats.org/officeDocument/2006/relationships/image" Target="../media/image1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51520" y="728700"/>
            <a:ext cx="8640960" cy="5652628"/>
          </a:xfrm>
        </p:spPr>
        <p:txBody>
          <a:bodyPr>
            <a:noAutofit/>
          </a:bodyPr>
          <a:lstStyle/>
          <a:p>
            <a:r>
              <a:rPr lang="en-US" altLang="ja-JP" sz="3600" dirty="0" smtClean="0"/>
              <a:t/>
            </a:r>
            <a:br>
              <a:rPr lang="en-US" altLang="ja-JP" sz="3600" dirty="0" smtClean="0"/>
            </a:br>
            <a:r>
              <a:rPr lang="en-US" altLang="ja-JP" sz="3600" dirty="0"/>
              <a:t/>
            </a:r>
            <a:br>
              <a:rPr lang="en-US" altLang="ja-JP" sz="3600" dirty="0"/>
            </a:br>
            <a:r>
              <a:rPr lang="ja-JP" altLang="en-US" sz="3600" dirty="0"/>
              <a:t>塗膜析出前の濁りと履歴依存性を考慮した自動車ボディ電着塗装</a:t>
            </a:r>
            <a:r>
              <a:rPr lang="ja-JP" altLang="en-US" sz="3600" dirty="0" smtClean="0"/>
              <a:t>の</a:t>
            </a:r>
            <a:r>
              <a:rPr lang="en-US" altLang="ja-JP" sz="3600" dirty="0" smtClean="0"/>
              <a:t/>
            </a:r>
            <a:br>
              <a:rPr lang="en-US" altLang="ja-JP" sz="3600" dirty="0" smtClean="0"/>
            </a:br>
            <a:r>
              <a:rPr lang="ja-JP" altLang="en-US" sz="3600" dirty="0" smtClean="0"/>
              <a:t>高精度シミュレーション</a:t>
            </a:r>
            <a:endParaRPr kumimoji="1" lang="ja-JP" altLang="en-US" sz="3600" dirty="0"/>
          </a:p>
        </p:txBody>
      </p:sp>
      <p:sp>
        <p:nvSpPr>
          <p:cNvPr id="6" name="テキスト ボックス 5"/>
          <p:cNvSpPr txBox="1"/>
          <p:nvPr/>
        </p:nvSpPr>
        <p:spPr>
          <a:xfrm>
            <a:off x="2227734" y="4155750"/>
            <a:ext cx="4674677" cy="1569660"/>
          </a:xfrm>
          <a:prstGeom prst="rect">
            <a:avLst/>
          </a:prstGeom>
          <a:noFill/>
        </p:spPr>
        <p:txBody>
          <a:bodyPr wrap="none" rtlCol="0">
            <a:spAutoFit/>
          </a:bodyPr>
          <a:lstStyle/>
          <a:p>
            <a:pPr algn="r"/>
            <a:r>
              <a:rPr kumimoji="1" lang="ja-JP" altLang="en-US" sz="3200" dirty="0" smtClean="0"/>
              <a:t>東京工業大学　大西 有希</a:t>
            </a:r>
            <a:r>
              <a:rPr kumimoji="1" lang="en-US" altLang="ja-JP" sz="3200" dirty="0" smtClean="0"/>
              <a:t/>
            </a:r>
            <a:br>
              <a:rPr kumimoji="1" lang="en-US" altLang="ja-JP" sz="3200" dirty="0" smtClean="0"/>
            </a:br>
            <a:r>
              <a:rPr lang="ja-JP" altLang="en-US" sz="3200" dirty="0" smtClean="0"/>
              <a:t>志村</a:t>
            </a:r>
            <a:r>
              <a:rPr kumimoji="1" lang="ja-JP" altLang="en-US" sz="3200" dirty="0" smtClean="0"/>
              <a:t> 彩夏</a:t>
            </a:r>
            <a:endParaRPr kumimoji="1" lang="en-US" altLang="ja-JP" sz="3200" dirty="0" smtClean="0"/>
          </a:p>
          <a:p>
            <a:pPr algn="r"/>
            <a:r>
              <a:rPr lang="ja-JP" altLang="en-US" sz="3200" dirty="0" smtClean="0"/>
              <a:t>天谷 賢治</a:t>
            </a:r>
            <a:endParaRPr kumimoji="1" lang="ja-JP" altLang="en-US" sz="3200" dirty="0"/>
          </a:p>
        </p:txBody>
      </p:sp>
      <p:sp>
        <p:nvSpPr>
          <p:cNvPr id="2" name="スライド番号プレースホルダー 1"/>
          <p:cNvSpPr>
            <a:spLocks noGrp="1"/>
          </p:cNvSpPr>
          <p:nvPr>
            <p:ph type="sldNum" sz="quarter" idx="4"/>
          </p:nvPr>
        </p:nvSpPr>
        <p:spPr/>
        <p:txBody>
          <a:bodyPr/>
          <a:lstStyle/>
          <a:p>
            <a:r>
              <a:rPr lang="en-US" altLang="ja-JP" smtClean="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2232826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chemeClr val="tx1"/>
                </a:solidFill>
              </a:rPr>
              <a:t>一枚板電着実験の概要</a:t>
            </a:r>
            <a:endParaRPr kumimoji="1" lang="ja-JP" altLang="en-US" dirty="0">
              <a:solidFill>
                <a:schemeClr val="tx1"/>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10</a:t>
            </a:fld>
            <a:endParaRPr lang="ja-JP" altLang="en-US" dirty="0"/>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20631" t="14586" r="630" b="11615"/>
          <a:stretch/>
        </p:blipFill>
        <p:spPr>
          <a:xfrm>
            <a:off x="4360906" y="650641"/>
            <a:ext cx="4176013" cy="2551477"/>
          </a:xfrm>
          <a:prstGeom prst="rect">
            <a:avLst/>
          </a:prstGeom>
        </p:spPr>
      </p:pic>
      <p:sp>
        <p:nvSpPr>
          <p:cNvPr id="18" name="テキスト ボックス 17"/>
          <p:cNvSpPr txBox="1"/>
          <p:nvPr/>
        </p:nvSpPr>
        <p:spPr>
          <a:xfrm>
            <a:off x="3846173" y="3195534"/>
            <a:ext cx="5205480" cy="3046988"/>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2400" dirty="0" smtClean="0"/>
              <a:t>自動車ボディの代わりに</a:t>
            </a:r>
            <a:r>
              <a:rPr kumimoji="1" lang="en-US" altLang="ja-JP" sz="2400" dirty="0" smtClean="0"/>
              <a:t/>
            </a:r>
            <a:br>
              <a:rPr kumimoji="1" lang="en-US" altLang="ja-JP" sz="2400" dirty="0" smtClean="0"/>
            </a:br>
            <a:r>
              <a:rPr kumimoji="1" lang="ja-JP" altLang="en-US" sz="2400" dirty="0" smtClean="0"/>
              <a:t>長方形の鋼板を</a:t>
            </a:r>
            <a:r>
              <a:rPr lang="ja-JP" altLang="en-US" sz="2400" dirty="0"/>
              <a:t>カソード</a:t>
            </a:r>
            <a:r>
              <a:rPr lang="ja-JP" altLang="en-US" sz="2400" dirty="0" smtClean="0"/>
              <a:t>に</a:t>
            </a:r>
            <a:r>
              <a:rPr kumimoji="1" lang="ja-JP" altLang="en-US" sz="2400" dirty="0" smtClean="0"/>
              <a:t>使用．</a:t>
            </a:r>
            <a:endParaRPr kumimoji="1" lang="en-US" altLang="ja-JP" sz="2400" dirty="0" smtClean="0"/>
          </a:p>
          <a:p>
            <a:pPr marL="285750" indent="-285750">
              <a:buFont typeface="Wingdings" panose="05000000000000000000" pitchFamily="2" charset="2"/>
              <a:buChar char="n"/>
            </a:pPr>
            <a:r>
              <a:rPr kumimoji="1" lang="ja-JP" altLang="en-US" sz="2400" dirty="0" smtClean="0"/>
              <a:t>塗料容器とアノード電極として</a:t>
            </a:r>
            <a:r>
              <a:rPr lang="ja-JP" altLang="en-US" sz="2400" dirty="0" smtClean="0"/>
              <a:t>ステンレス</a:t>
            </a:r>
            <a:r>
              <a:rPr kumimoji="1" lang="ja-JP" altLang="en-US" sz="2400" dirty="0" smtClean="0"/>
              <a:t>の円筒容器を使用．</a:t>
            </a:r>
            <a:endParaRPr lang="en-US" altLang="ja-JP" sz="2400" dirty="0"/>
          </a:p>
          <a:p>
            <a:pPr marL="285750" indent="-285750">
              <a:buFont typeface="Wingdings" panose="05000000000000000000" pitchFamily="2" charset="2"/>
              <a:buChar char="n"/>
            </a:pPr>
            <a:r>
              <a:rPr lang="ja-JP" altLang="en-US" sz="2400" kern="0" dirty="0" smtClean="0">
                <a:uFill>
                  <a:solidFill>
                    <a:srgbClr val="FF0000"/>
                  </a:solidFill>
                </a:uFill>
              </a:rPr>
              <a:t>鋼板</a:t>
            </a:r>
            <a:r>
              <a:rPr lang="ja-JP" altLang="en-US" sz="2400" kern="0" dirty="0">
                <a:uFill>
                  <a:solidFill>
                    <a:srgbClr val="FF0000"/>
                  </a:solidFill>
                </a:uFill>
              </a:rPr>
              <a:t>を塗料に全没して電着</a:t>
            </a:r>
            <a:r>
              <a:rPr lang="ja-JP" altLang="en-US" sz="2400" kern="0" dirty="0" smtClean="0">
                <a:uFill>
                  <a:solidFill>
                    <a:srgbClr val="FF0000"/>
                  </a:solidFill>
                </a:uFill>
              </a:rPr>
              <a:t>．</a:t>
            </a:r>
            <a:endParaRPr lang="en-US" altLang="ja-JP" sz="2400" kern="0" dirty="0" smtClean="0">
              <a:uFill>
                <a:solidFill>
                  <a:srgbClr val="FF0000"/>
                </a:solidFill>
              </a:uFill>
            </a:endParaRPr>
          </a:p>
          <a:p>
            <a:pPr marL="285750" indent="-285750">
              <a:buFont typeface="Wingdings" panose="05000000000000000000" pitchFamily="2" charset="2"/>
              <a:buChar char="n"/>
            </a:pPr>
            <a:r>
              <a:rPr lang="ja-JP" altLang="en-US" sz="2400" kern="0" dirty="0" smtClean="0">
                <a:uFill>
                  <a:solidFill>
                    <a:srgbClr val="FF0000"/>
                  </a:solidFill>
                </a:uFill>
              </a:rPr>
              <a:t>電</a:t>
            </a:r>
            <a:r>
              <a:rPr lang="ja-JP" altLang="en-US" sz="2400" kern="0" dirty="0">
                <a:uFill>
                  <a:solidFill>
                    <a:srgbClr val="FF0000"/>
                  </a:solidFill>
                </a:uFill>
              </a:rPr>
              <a:t>着中の電流，電源電圧を計測</a:t>
            </a:r>
            <a:r>
              <a:rPr lang="ja-JP" altLang="en-US" sz="2400" kern="0" dirty="0" smtClean="0">
                <a:uFill>
                  <a:solidFill>
                    <a:srgbClr val="FF0000"/>
                  </a:solidFill>
                </a:uFill>
              </a:rPr>
              <a:t>．</a:t>
            </a:r>
            <a:endParaRPr lang="en-US" altLang="ja-JP" sz="2400" kern="0" dirty="0" smtClean="0">
              <a:uFill>
                <a:solidFill>
                  <a:srgbClr val="FF0000"/>
                </a:solidFill>
              </a:uFill>
            </a:endParaRPr>
          </a:p>
          <a:p>
            <a:pPr marL="285750" indent="-285750">
              <a:buFont typeface="Wingdings" panose="05000000000000000000" pitchFamily="2" charset="2"/>
              <a:buChar char="n"/>
            </a:pPr>
            <a:r>
              <a:rPr lang="ja-JP" altLang="en-US" sz="2400" kern="0" dirty="0" smtClean="0">
                <a:uFill>
                  <a:solidFill>
                    <a:srgbClr val="FF0000"/>
                  </a:solidFill>
                </a:uFill>
              </a:rPr>
              <a:t>実験</a:t>
            </a:r>
            <a:r>
              <a:rPr lang="ja-JP" altLang="en-US" sz="2400" kern="0" dirty="0">
                <a:uFill>
                  <a:solidFill>
                    <a:srgbClr val="FF0000"/>
                  </a:solidFill>
                </a:uFill>
              </a:rPr>
              <a:t>終了時に膜厚を計測</a:t>
            </a:r>
            <a:r>
              <a:rPr lang="ja-JP" altLang="en-US" sz="2400" kern="0" dirty="0" smtClean="0">
                <a:uFill>
                  <a:solidFill>
                    <a:srgbClr val="FF0000"/>
                  </a:solidFill>
                </a:uFill>
              </a:rPr>
              <a:t>．</a:t>
            </a:r>
            <a:endParaRPr lang="en-US" altLang="ja-JP" sz="2400" kern="0" dirty="0" smtClean="0">
              <a:uFill>
                <a:solidFill>
                  <a:srgbClr val="FF0000"/>
                </a:solidFill>
              </a:uFill>
            </a:endParaRPr>
          </a:p>
          <a:p>
            <a:pPr marL="285750" indent="-285750">
              <a:buFont typeface="Wingdings" panose="05000000000000000000" pitchFamily="2" charset="2"/>
              <a:buChar char="n"/>
            </a:pPr>
            <a:r>
              <a:rPr lang="ja-JP" altLang="en-US" sz="2400" dirty="0" smtClean="0"/>
              <a:t>一般的</a:t>
            </a:r>
            <a:r>
              <a:rPr lang="ja-JP" altLang="en-US" sz="2400" dirty="0"/>
              <a:t>な自動車電着用塗料</a:t>
            </a:r>
            <a:r>
              <a:rPr lang="ja-JP" altLang="en-US" sz="2400" dirty="0" smtClean="0"/>
              <a:t>を使用．</a:t>
            </a:r>
            <a:endParaRPr kumimoji="1" lang="en-US" altLang="ja-JP" sz="2400" dirty="0" smtClean="0"/>
          </a:p>
        </p:txBody>
      </p:sp>
      <p:grpSp>
        <p:nvGrpSpPr>
          <p:cNvPr id="19" name="グループ化 18"/>
          <p:cNvGrpSpPr/>
          <p:nvPr/>
        </p:nvGrpSpPr>
        <p:grpSpPr>
          <a:xfrm>
            <a:off x="144635" y="880006"/>
            <a:ext cx="3676803" cy="5029360"/>
            <a:chOff x="-68952" y="836712"/>
            <a:chExt cx="4053851" cy="5288280"/>
          </a:xfrm>
        </p:grpSpPr>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952" y="836712"/>
              <a:ext cx="3992880" cy="5288280"/>
            </a:xfrm>
            <a:prstGeom prst="rect">
              <a:avLst/>
            </a:prstGeom>
          </p:spPr>
        </p:pic>
        <p:sp>
          <p:nvSpPr>
            <p:cNvPr id="21" name="テキスト ボックス 20"/>
            <p:cNvSpPr txBox="1"/>
            <p:nvPr/>
          </p:nvSpPr>
          <p:spPr>
            <a:xfrm>
              <a:off x="2267744" y="4355231"/>
              <a:ext cx="509008" cy="291259"/>
            </a:xfrm>
            <a:prstGeom prst="rect">
              <a:avLst/>
            </a:prstGeom>
            <a:solidFill>
              <a:schemeClr val="bg1">
                <a:alpha val="50000"/>
              </a:schemeClr>
            </a:solidFill>
          </p:spPr>
          <p:txBody>
            <a:bodyPr wrap="none" lIns="0" tIns="0" rIns="0" bIns="0" rtlCol="0">
              <a:spAutoFit/>
            </a:bodyPr>
            <a:lstStyle/>
            <a:p>
              <a:r>
                <a:rPr kumimoji="1" lang="ja-JP" altLang="en-US" dirty="0" smtClean="0"/>
                <a:t>塗料</a:t>
              </a:r>
              <a:endParaRPr kumimoji="1" lang="ja-JP" altLang="en-US" dirty="0"/>
            </a:p>
          </p:txBody>
        </p:sp>
        <p:sp>
          <p:nvSpPr>
            <p:cNvPr id="22" name="テキスト ボックス 21"/>
            <p:cNvSpPr txBox="1"/>
            <p:nvPr/>
          </p:nvSpPr>
          <p:spPr>
            <a:xfrm>
              <a:off x="362969" y="2561419"/>
              <a:ext cx="839511" cy="582519"/>
            </a:xfrm>
            <a:prstGeom prst="rect">
              <a:avLst/>
            </a:prstGeom>
            <a:solidFill>
              <a:schemeClr val="bg1">
                <a:alpha val="50000"/>
              </a:schemeClr>
            </a:solidFill>
          </p:spPr>
          <p:txBody>
            <a:bodyPr wrap="none" lIns="0" tIns="0" rIns="0" bIns="0" rtlCol="0">
              <a:spAutoFit/>
            </a:bodyPr>
            <a:lstStyle/>
            <a:p>
              <a:pPr algn="ctr"/>
              <a:r>
                <a:rPr lang="ja-JP" altLang="en-US" dirty="0" smtClean="0"/>
                <a:t>カソード</a:t>
              </a:r>
              <a:endParaRPr lang="en-US" altLang="ja-JP" dirty="0" smtClean="0"/>
            </a:p>
            <a:p>
              <a:pPr algn="ctr"/>
              <a:r>
                <a:rPr lang="ja-JP" altLang="en-US" dirty="0" smtClean="0"/>
                <a:t>一枚板</a:t>
              </a:r>
              <a:endParaRPr lang="en-US" altLang="ja-JP" dirty="0" smtClean="0"/>
            </a:p>
          </p:txBody>
        </p:sp>
        <p:cxnSp>
          <p:nvCxnSpPr>
            <p:cNvPr id="23" name="直線コネクタ 22"/>
            <p:cNvCxnSpPr/>
            <p:nvPr/>
          </p:nvCxnSpPr>
          <p:spPr>
            <a:xfrm flipV="1">
              <a:off x="1547664" y="1268760"/>
              <a:ext cx="0" cy="792088"/>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547664" y="1268760"/>
              <a:ext cx="432048"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123728" y="1268760"/>
              <a:ext cx="1080120" cy="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203848" y="1268760"/>
              <a:ext cx="0" cy="324036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123728" y="980728"/>
              <a:ext cx="0" cy="684076"/>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979712" y="1124744"/>
              <a:ext cx="0" cy="360040"/>
            </a:xfrm>
            <a:prstGeom prst="line">
              <a:avLst/>
            </a:prstGeom>
            <a:ln w="44450">
              <a:solidFill>
                <a:srgbClr val="EB03CA"/>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349223" y="5261719"/>
              <a:ext cx="832440" cy="582519"/>
            </a:xfrm>
            <a:prstGeom prst="rect">
              <a:avLst/>
            </a:prstGeom>
            <a:solidFill>
              <a:schemeClr val="bg1">
                <a:alpha val="50000"/>
              </a:schemeClr>
            </a:solidFill>
          </p:spPr>
          <p:txBody>
            <a:bodyPr wrap="none" lIns="0" tIns="0" rIns="0" bIns="0" rtlCol="0">
              <a:spAutoFit/>
            </a:bodyPr>
            <a:lstStyle/>
            <a:p>
              <a:pPr algn="ctr"/>
              <a:r>
                <a:rPr lang="ja-JP" altLang="en-US" dirty="0"/>
                <a:t>アノード</a:t>
              </a:r>
              <a:endParaRPr lang="en-US" altLang="ja-JP" dirty="0" smtClean="0"/>
            </a:p>
            <a:p>
              <a:pPr algn="ctr"/>
              <a:r>
                <a:rPr lang="ja-JP" altLang="en-US" dirty="0"/>
                <a:t>円筒</a:t>
              </a:r>
              <a:endParaRPr lang="en-US" altLang="ja-JP" dirty="0" smtClean="0"/>
            </a:p>
          </p:txBody>
        </p:sp>
        <p:cxnSp>
          <p:nvCxnSpPr>
            <p:cNvPr id="30" name="直線矢印コネクタ 29"/>
            <p:cNvCxnSpPr/>
            <p:nvPr/>
          </p:nvCxnSpPr>
          <p:spPr>
            <a:xfrm flipH="1" flipV="1">
              <a:off x="2269906" y="4747891"/>
              <a:ext cx="1039664" cy="5760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579462" y="5393251"/>
              <a:ext cx="1405437" cy="614880"/>
            </a:xfrm>
            <a:prstGeom prst="rect">
              <a:avLst/>
            </a:prstGeom>
            <a:solidFill>
              <a:schemeClr val="bg1">
                <a:alpha val="45000"/>
              </a:schemeClr>
            </a:solidFill>
          </p:spPr>
          <p:txBody>
            <a:bodyPr wrap="none" rtlCol="0">
              <a:spAutoFit/>
            </a:bodyPr>
            <a:lstStyle/>
            <a:p>
              <a:pPr algn="ctr"/>
              <a:r>
                <a:rPr lang="ja-JP" altLang="en-US" sz="1600" dirty="0" smtClean="0"/>
                <a:t>スターラーで</a:t>
              </a:r>
              <a:r>
                <a:rPr lang="en-US" altLang="ja-JP" sz="1600" dirty="0" smtClean="0"/>
                <a:t/>
              </a:r>
              <a:br>
                <a:rPr lang="en-US" altLang="ja-JP" sz="1600" dirty="0" smtClean="0"/>
              </a:br>
              <a:r>
                <a:rPr lang="ja-JP" altLang="en-US" sz="1600" dirty="0" smtClean="0"/>
                <a:t>塗料を撹拌</a:t>
              </a:r>
              <a:endParaRPr kumimoji="1" lang="ja-JP" altLang="en-US" sz="1600" dirty="0"/>
            </a:p>
          </p:txBody>
        </p:sp>
      </p:grpSp>
    </p:spTree>
    <p:extLst>
      <p:ext uri="{BB962C8B-B14F-4D97-AF65-F5344CB8AC3E}">
        <p14:creationId xmlns:p14="http://schemas.microsoft.com/office/powerpoint/2010/main" val="2682965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tx1"/>
                </a:solidFill>
              </a:rPr>
              <a:t>一枚板電着実験の概要</a:t>
            </a:r>
            <a:endParaRPr kumimoji="1" lang="ja-JP" altLang="en-US" dirty="0">
              <a:solidFill>
                <a:schemeClr val="tx1"/>
              </a:solidFill>
            </a:endParaRPr>
          </a:p>
        </p:txBody>
      </p:sp>
      <p:sp>
        <p:nvSpPr>
          <p:cNvPr id="3" name="コンテンツ プレースホルダー 2"/>
          <p:cNvSpPr>
            <a:spLocks noGrp="1"/>
          </p:cNvSpPr>
          <p:nvPr>
            <p:ph idx="1"/>
          </p:nvPr>
        </p:nvSpPr>
        <p:spPr>
          <a:xfrm>
            <a:off x="251520" y="908720"/>
            <a:ext cx="4256314" cy="5344407"/>
          </a:xfrm>
        </p:spPr>
        <p:txBody>
          <a:bodyPr/>
          <a:lstStyle/>
          <a:p>
            <a:r>
              <a:rPr lang="ja-JP" altLang="en-US" dirty="0" smtClean="0"/>
              <a:t>定電圧実験</a:t>
            </a:r>
            <a:endParaRPr lang="en-US" altLang="ja-JP" dirty="0" smtClean="0"/>
          </a:p>
          <a:p>
            <a:pPr marL="457200" lvl="1" indent="0">
              <a:buNone/>
            </a:pPr>
            <a:r>
              <a:rPr lang="ja-JP" altLang="en-US" dirty="0">
                <a:uFill>
                  <a:solidFill>
                    <a:srgbClr val="FF0000"/>
                  </a:solidFill>
                </a:uFill>
              </a:rPr>
              <a:t>電源の</a:t>
            </a:r>
            <a:r>
              <a:rPr lang="ja-JP" altLang="en-US" b="1" u="sng" dirty="0">
                <a:effectLst>
                  <a:outerShdw blurRad="38100" dist="38100" dir="2700000" algn="tl">
                    <a:srgbClr val="000000">
                      <a:alpha val="43137"/>
                    </a:srgbClr>
                  </a:outerShdw>
                </a:effectLst>
              </a:rPr>
              <a:t>電圧</a:t>
            </a:r>
            <a:r>
              <a:rPr lang="ja-JP" altLang="en-US" dirty="0">
                <a:uFill>
                  <a:solidFill>
                    <a:srgbClr val="FF0000"/>
                  </a:solidFill>
                </a:uFill>
              </a:rPr>
              <a:t>が一定</a:t>
            </a:r>
            <a:r>
              <a:rPr lang="ja-JP" altLang="en-US" dirty="0" smtClean="0">
                <a:uFill>
                  <a:solidFill>
                    <a:srgbClr val="FF0000"/>
                  </a:solidFill>
                </a:uFill>
              </a:rPr>
              <a:t>と</a:t>
            </a:r>
            <a:r>
              <a:rPr lang="en-US" altLang="ja-JP" dirty="0" smtClean="0">
                <a:uFill>
                  <a:solidFill>
                    <a:srgbClr val="FF0000"/>
                  </a:solidFill>
                </a:uFill>
              </a:rPr>
              <a:t/>
            </a:r>
            <a:br>
              <a:rPr lang="en-US" altLang="ja-JP" dirty="0" smtClean="0">
                <a:uFill>
                  <a:solidFill>
                    <a:srgbClr val="FF0000"/>
                  </a:solidFill>
                </a:uFill>
              </a:rPr>
            </a:br>
            <a:r>
              <a:rPr lang="ja-JP" altLang="en-US" dirty="0" smtClean="0">
                <a:uFill>
                  <a:solidFill>
                    <a:srgbClr val="FF0000"/>
                  </a:solidFill>
                </a:uFill>
              </a:rPr>
              <a:t>なる</a:t>
            </a:r>
            <a:r>
              <a:rPr lang="ja-JP" altLang="en-US" dirty="0">
                <a:uFill>
                  <a:solidFill>
                    <a:srgbClr val="FF0000"/>
                  </a:solidFill>
                </a:uFill>
              </a:rPr>
              <a:t>よう制御</a:t>
            </a:r>
            <a:r>
              <a:rPr lang="ja-JP" altLang="en-US" dirty="0" smtClean="0">
                <a:uFill>
                  <a:solidFill>
                    <a:srgbClr val="FF0000"/>
                  </a:solidFill>
                </a:uFill>
              </a:rPr>
              <a:t>．</a:t>
            </a:r>
            <a:endParaRPr lang="en-US" altLang="ja-JP" dirty="0">
              <a:uFill>
                <a:solidFill>
                  <a:srgbClr val="FF0000"/>
                </a:solidFill>
              </a:u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11</a:t>
            </a:fld>
            <a:endParaRPr lang="ja-JP" altLang="en-US" dirty="0"/>
          </a:p>
        </p:txBody>
      </p:sp>
      <p:sp>
        <p:nvSpPr>
          <p:cNvPr id="6" name="コンテンツ プレースホルダー 2"/>
          <p:cNvSpPr txBox="1">
            <a:spLocks/>
          </p:cNvSpPr>
          <p:nvPr/>
        </p:nvSpPr>
        <p:spPr bwMode="auto">
          <a:xfrm>
            <a:off x="4677293" y="908720"/>
            <a:ext cx="4256314" cy="534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kern="0" dirty="0" smtClean="0"/>
              <a:t>定電流実験</a:t>
            </a:r>
            <a:endParaRPr lang="en-US" altLang="ja-JP" kern="0" dirty="0" smtClean="0"/>
          </a:p>
          <a:p>
            <a:pPr marL="457200" lvl="1" indent="0">
              <a:buNone/>
            </a:pPr>
            <a:r>
              <a:rPr lang="ja-JP" altLang="en-US" dirty="0">
                <a:uFill>
                  <a:solidFill>
                    <a:srgbClr val="FF0000"/>
                  </a:solidFill>
                </a:uFill>
              </a:rPr>
              <a:t>電源の</a:t>
            </a:r>
            <a:r>
              <a:rPr lang="ja-JP" altLang="en-US" b="1" u="sng" dirty="0" smtClean="0">
                <a:effectLst>
                  <a:outerShdw blurRad="38100" dist="38100" dir="2700000" algn="tl">
                    <a:srgbClr val="000000">
                      <a:alpha val="43137"/>
                    </a:srgbClr>
                  </a:outerShdw>
                </a:effectLst>
              </a:rPr>
              <a:t>電流</a:t>
            </a:r>
            <a:r>
              <a:rPr lang="ja-JP" altLang="en-US" dirty="0" smtClean="0">
                <a:uFill>
                  <a:solidFill>
                    <a:srgbClr val="FF0000"/>
                  </a:solidFill>
                </a:uFill>
              </a:rPr>
              <a:t>が</a:t>
            </a:r>
            <a:r>
              <a:rPr lang="ja-JP" altLang="en-US" dirty="0">
                <a:uFill>
                  <a:solidFill>
                    <a:srgbClr val="FF0000"/>
                  </a:solidFill>
                </a:uFill>
              </a:rPr>
              <a:t>一定</a:t>
            </a:r>
            <a:r>
              <a:rPr lang="ja-JP" altLang="en-US" dirty="0" smtClean="0">
                <a:uFill>
                  <a:solidFill>
                    <a:srgbClr val="FF0000"/>
                  </a:solidFill>
                </a:uFill>
              </a:rPr>
              <a:t>と</a:t>
            </a:r>
            <a:r>
              <a:rPr lang="en-US" altLang="ja-JP" dirty="0" smtClean="0">
                <a:uFill>
                  <a:solidFill>
                    <a:srgbClr val="FF0000"/>
                  </a:solidFill>
                </a:uFill>
              </a:rPr>
              <a:t/>
            </a:r>
            <a:br>
              <a:rPr lang="en-US" altLang="ja-JP" dirty="0" smtClean="0">
                <a:uFill>
                  <a:solidFill>
                    <a:srgbClr val="FF0000"/>
                  </a:solidFill>
                </a:uFill>
              </a:rPr>
            </a:br>
            <a:r>
              <a:rPr lang="ja-JP" altLang="en-US" dirty="0" smtClean="0">
                <a:uFill>
                  <a:solidFill>
                    <a:srgbClr val="FF0000"/>
                  </a:solidFill>
                </a:uFill>
              </a:rPr>
              <a:t>なる</a:t>
            </a:r>
            <a:r>
              <a:rPr lang="ja-JP" altLang="en-US" dirty="0">
                <a:uFill>
                  <a:solidFill>
                    <a:srgbClr val="FF0000"/>
                  </a:solidFill>
                </a:uFill>
              </a:rPr>
              <a:t>よう制御．</a:t>
            </a:r>
            <a:endParaRPr lang="en-US" altLang="ja-JP" dirty="0">
              <a:uFill>
                <a:solidFill>
                  <a:srgbClr val="FF0000"/>
                </a:solidFill>
              </a:uFill>
            </a:endParaRPr>
          </a:p>
          <a:p>
            <a:pPr marL="457200" lvl="1" indent="0">
              <a:buNone/>
            </a:pPr>
            <a:endParaRPr lang="ja-JP" altLang="en-US" kern="0" dirty="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5150" t="11925" r="4155" b="5692"/>
          <a:stretch/>
        </p:blipFill>
        <p:spPr>
          <a:xfrm>
            <a:off x="436318" y="2959708"/>
            <a:ext cx="3962636" cy="2516418"/>
          </a:xfrm>
          <a:prstGeom prst="rect">
            <a:avLst/>
          </a:prstGeom>
        </p:spPr>
      </p:pic>
      <p:grpSp>
        <p:nvGrpSpPr>
          <p:cNvPr id="8" name="グループ化 7"/>
          <p:cNvGrpSpPr/>
          <p:nvPr/>
        </p:nvGrpSpPr>
        <p:grpSpPr>
          <a:xfrm>
            <a:off x="-21772" y="2621665"/>
            <a:ext cx="3947217" cy="3175887"/>
            <a:chOff x="0" y="3032851"/>
            <a:chExt cx="3947217" cy="3175887"/>
          </a:xfrm>
        </p:grpSpPr>
        <p:sp>
          <p:nvSpPr>
            <p:cNvPr id="9" name="テキスト ボックス 8"/>
            <p:cNvSpPr txBox="1"/>
            <p:nvPr/>
          </p:nvSpPr>
          <p:spPr>
            <a:xfrm>
              <a:off x="865924" y="3032851"/>
              <a:ext cx="3081293" cy="369332"/>
            </a:xfrm>
            <a:prstGeom prst="rect">
              <a:avLst/>
            </a:prstGeom>
            <a:noFill/>
          </p:spPr>
          <p:txBody>
            <a:bodyPr wrap="none" rtlCol="0">
              <a:spAutoFit/>
            </a:bodyPr>
            <a:lstStyle/>
            <a:p>
              <a:pPr algn="ctr"/>
              <a:r>
                <a:rPr kumimoji="1" lang="ja-JP" altLang="en-US" dirty="0" smtClean="0"/>
                <a:t>設定した入力電圧（</a:t>
              </a:r>
              <a:r>
                <a:rPr kumimoji="1" lang="en-US" altLang="ja-JP" dirty="0" smtClean="0"/>
                <a:t>55</a:t>
              </a:r>
              <a:r>
                <a:rPr kumimoji="1" lang="ja-JP" altLang="en-US" dirty="0" smtClean="0"/>
                <a:t>ケース）</a:t>
              </a:r>
              <a:endParaRPr kumimoji="1" lang="en-US" altLang="ja-JP" dirty="0" smtClean="0"/>
            </a:p>
          </p:txBody>
        </p:sp>
        <mc:AlternateContent xmlns:mc="http://schemas.openxmlformats.org/markup-compatibility/2006" xmlns:a14="http://schemas.microsoft.com/office/drawing/2010/main">
          <mc:Choice Requires="a14">
            <p:sp>
              <p:nvSpPr>
                <p:cNvPr id="10" name="テキスト ボックス 9"/>
                <p:cNvSpPr txBox="1"/>
                <p:nvPr/>
              </p:nvSpPr>
              <p:spPr>
                <a:xfrm>
                  <a:off x="1846292" y="5870184"/>
                  <a:ext cx="1090363" cy="338554"/>
                </a:xfrm>
                <a:prstGeom prst="rect">
                  <a:avLst/>
                </a:prstGeom>
                <a:noFill/>
              </p:spPr>
              <p:txBody>
                <a:bodyPr wrap="none" rtlCol="0">
                  <a:spAutoFit/>
                </a:bodyPr>
                <a:lstStyle/>
                <a:p>
                  <a:r>
                    <a:rPr kumimoji="1" lang="ja-JP" altLang="en-US" sz="1600" dirty="0" smtClean="0"/>
                    <a:t>時刻</a:t>
                  </a:r>
                  <a:r>
                    <a:rPr kumimoji="1" lang="en-US" altLang="ja-JP" sz="1600" dirty="0" smtClean="0"/>
                    <a:t>, </a:t>
                  </a:r>
                  <a14:m>
                    <m:oMath xmlns:m="http://schemas.openxmlformats.org/officeDocument/2006/math">
                      <m:r>
                        <a:rPr kumimoji="1" lang="en-US" altLang="ja-JP" sz="1600" b="0" i="1" smtClean="0">
                          <a:latin typeface="Cambria Math"/>
                        </a:rPr>
                        <m:t>𝑡</m:t>
                      </m:r>
                    </m:oMath>
                  </a14:m>
                  <a:r>
                    <a:rPr kumimoji="1" lang="en-US" altLang="ja-JP" sz="1600" dirty="0" smtClean="0">
                      <a:latin typeface="Cambria Math" panose="02040503050406030204" pitchFamily="18" charset="0"/>
                      <a:ea typeface="Cambria Math" panose="02040503050406030204" pitchFamily="18" charset="0"/>
                    </a:rPr>
                    <a:t> (s)</a:t>
                  </a:r>
                  <a:endParaRPr kumimoji="1" lang="ja-JP" altLang="en-US" sz="16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846292" y="5870184"/>
                  <a:ext cx="1090363" cy="338554"/>
                </a:xfrm>
                <a:prstGeom prst="rect">
                  <a:avLst/>
                </a:prstGeom>
                <a:blipFill rotWithShape="0">
                  <a:blip r:embed="rId4"/>
                  <a:stretch>
                    <a:fillRect l="-2793" t="-7273" r="-3352" b="-25455"/>
                  </a:stretch>
                </a:blipFill>
              </p:spPr>
              <p:txBody>
                <a:bodyPr/>
                <a:lstStyle/>
                <a:p>
                  <a:r>
                    <a:rPr lang="ja-JP" altLang="en-US">
                      <a:noFill/>
                    </a:rPr>
                    <a:t> </a:t>
                  </a:r>
                </a:p>
              </p:txBody>
            </p:sp>
          </mc:Fallback>
        </mc:AlternateContent>
        <p:grpSp>
          <p:nvGrpSpPr>
            <p:cNvPr id="11" name="グループ化 10"/>
            <p:cNvGrpSpPr/>
            <p:nvPr/>
          </p:nvGrpSpPr>
          <p:grpSpPr>
            <a:xfrm>
              <a:off x="0" y="3664135"/>
              <a:ext cx="556563" cy="1249616"/>
              <a:chOff x="4682308" y="1287749"/>
              <a:chExt cx="637946" cy="1249616"/>
            </a:xfrm>
          </p:grpSpPr>
          <p:sp>
            <p:nvSpPr>
              <p:cNvPr id="12" name="テキスト ボックス 11"/>
              <p:cNvSpPr txBox="1"/>
              <p:nvPr/>
            </p:nvSpPr>
            <p:spPr>
              <a:xfrm>
                <a:off x="4761753" y="1287749"/>
                <a:ext cx="458616" cy="916276"/>
              </a:xfrm>
              <a:prstGeom prst="rect">
                <a:avLst/>
              </a:prstGeom>
              <a:noFill/>
            </p:spPr>
            <p:txBody>
              <a:bodyPr vert="eaVert" wrap="none" rtlCol="0">
                <a:spAutoFit/>
              </a:bodyPr>
              <a:lstStyle/>
              <a:p>
                <a:r>
                  <a:rPr lang="ja-JP" altLang="en-US" sz="1400" b="1" dirty="0" smtClean="0"/>
                  <a:t>電源電圧，</a:t>
                </a:r>
                <a:endParaRPr kumimoji="1" lang="en-US" altLang="ja-JP" sz="1400" b="1" dirty="0" smtClean="0"/>
              </a:p>
            </p:txBody>
          </p:sp>
          <mc:AlternateContent xmlns:mc="http://schemas.openxmlformats.org/markup-compatibility/2006" xmlns:a14="http://schemas.microsoft.com/office/drawing/2010/main">
            <mc:Choice Requires="a14">
              <p:sp>
                <p:nvSpPr>
                  <p:cNvPr id="13" name="テキスト ボックス 12"/>
                  <p:cNvSpPr txBox="1"/>
                  <p:nvPr/>
                </p:nvSpPr>
                <p:spPr>
                  <a:xfrm>
                    <a:off x="4682308" y="2059093"/>
                    <a:ext cx="637946" cy="47827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𝝓</m:t>
                              </m:r>
                            </m:e>
                            <m:sub>
                              <m:r>
                                <a:rPr kumimoji="1" lang="en-US" altLang="ja-JP" sz="1200" b="1" i="0" smtClean="0">
                                  <a:latin typeface="Cambria Math" panose="02040503050406030204" pitchFamily="18" charset="0"/>
                                </a:rPr>
                                <m:t>𝐚𝐩𝐩</m:t>
                              </m:r>
                            </m:sub>
                          </m:sSub>
                        </m:oMath>
                      </m:oMathPara>
                    </a14:m>
                    <a:endParaRPr kumimoji="1" lang="en-US" altLang="ja-JP" sz="1200" b="1" dirty="0" smtClean="0"/>
                  </a:p>
                  <a:p>
                    <a:pPr algn="ctr"/>
                    <a:r>
                      <a:rPr lang="en-US" altLang="ja-JP" sz="1200" b="1" dirty="0"/>
                      <a:t>(</a:t>
                    </a:r>
                    <a14:m>
                      <m:oMath xmlns:m="http://schemas.openxmlformats.org/officeDocument/2006/math">
                        <m:r>
                          <a:rPr kumimoji="1" lang="en-US" altLang="ja-JP" sz="1200" b="1" i="0" smtClean="0">
                            <a:latin typeface="Cambria Math" panose="02040503050406030204" pitchFamily="18" charset="0"/>
                          </a:rPr>
                          <m:t>𝐕</m:t>
                        </m:r>
                      </m:oMath>
                    </a14:m>
                    <a:r>
                      <a:rPr kumimoji="1" lang="en-US" altLang="ja-JP" sz="1200" b="1" dirty="0" smtClean="0"/>
                      <a:t>)</a:t>
                    </a:r>
                    <a:endParaRPr kumimoji="1" lang="ja-JP" altLang="en-US" sz="12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682308" y="2059093"/>
                    <a:ext cx="637946" cy="478272"/>
                  </a:xfrm>
                  <a:prstGeom prst="rect">
                    <a:avLst/>
                  </a:prstGeom>
                  <a:blipFill rotWithShape="0">
                    <a:blip r:embed="rId5"/>
                    <a:stretch>
                      <a:fillRect b="-7595"/>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5" name="テキスト ボックス 14"/>
              <p:cNvSpPr txBox="1"/>
              <p:nvPr/>
            </p:nvSpPr>
            <p:spPr>
              <a:xfrm>
                <a:off x="3760548" y="5031611"/>
                <a:ext cx="53578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rPr>
                        <m:t>1</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760548" y="5031611"/>
                <a:ext cx="535788" cy="276999"/>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3772338" y="4835277"/>
                <a:ext cx="527709"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0" smtClean="0">
                          <a:latin typeface="Cambria Math" panose="02040503050406030204" pitchFamily="18" charset="0"/>
                        </a:rPr>
                        <m:t>30 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772338" y="4835277"/>
                <a:ext cx="527709" cy="276999"/>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773512" y="4643341"/>
                <a:ext cx="52770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773512" y="4643341"/>
                <a:ext cx="527709" cy="276999"/>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694238" y="4264567"/>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1</m:t>
                      </m:r>
                      <m:r>
                        <a:rPr lang="en-US" altLang="ja-JP" sz="1200" b="0" i="0" smtClean="0">
                          <a:latin typeface="Cambria Math" panose="02040503050406030204" pitchFamily="18" charset="0"/>
                        </a:rPr>
                        <m:t>0</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694238" y="4264567"/>
                <a:ext cx="612668" cy="276999"/>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674994" y="3885793"/>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1</m:t>
                      </m:r>
                      <m:r>
                        <a:rPr lang="en-US" altLang="ja-JP" sz="1200" b="0" i="0" smtClean="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674994" y="3885793"/>
                <a:ext cx="612668" cy="276999"/>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689843" y="3555357"/>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2</m:t>
                      </m:r>
                      <m:r>
                        <a:rPr lang="en-US" altLang="ja-JP" sz="1200" b="0" i="0" smtClean="0">
                          <a:latin typeface="Cambria Math" panose="02040503050406030204" pitchFamily="18" charset="0"/>
                        </a:rPr>
                        <m:t>0</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689843" y="3555357"/>
                <a:ext cx="612668"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689843" y="3168992"/>
                <a:ext cx="6126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200" smtClean="0">
                          <a:latin typeface="Cambria Math" panose="02040503050406030204" pitchFamily="18" charset="0"/>
                        </a:rPr>
                        <m:t>2</m:t>
                      </m:r>
                      <m:r>
                        <a:rPr lang="en-US" altLang="ja-JP" sz="1200" b="0" i="0" smtClean="0">
                          <a:latin typeface="Cambria Math" panose="02040503050406030204" pitchFamily="18" charset="0"/>
                        </a:rPr>
                        <m:t>5</m:t>
                      </m:r>
                      <m:r>
                        <a:rPr kumimoji="1" lang="en-US" altLang="ja-JP" sz="1200" b="0" i="0" smtClean="0">
                          <a:latin typeface="Cambria Math" panose="02040503050406030204" pitchFamily="18" charset="0"/>
                        </a:rPr>
                        <m:t>0 </m:t>
                      </m:r>
                      <m:r>
                        <m:rPr>
                          <m:sty m:val="p"/>
                        </m:rPr>
                        <a:rPr kumimoji="1" lang="en-US" altLang="ja-JP" sz="1200" b="0" i="0" smtClean="0">
                          <a:latin typeface="Cambria Math" panose="02040503050406030204" pitchFamily="18" charset="0"/>
                        </a:rPr>
                        <m:t>V</m:t>
                      </m:r>
                    </m:oMath>
                  </m:oMathPara>
                </a14:m>
                <a:endParaRPr kumimoji="1" lang="ja-JP" altLang="en-US" sz="12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3689843" y="3168992"/>
                <a:ext cx="612668" cy="276999"/>
              </a:xfrm>
              <a:prstGeom prst="rect">
                <a:avLst/>
              </a:prstGeom>
              <a:blipFill rotWithShape="0">
                <a:blip r:embed="rId12"/>
                <a:stretch>
                  <a:fillRect/>
                </a:stretch>
              </a:blipFill>
            </p:spPr>
            <p:txBody>
              <a:bodyPr/>
              <a:lstStyle/>
              <a:p>
                <a:r>
                  <a:rPr lang="ja-JP" altLang="en-US">
                    <a:noFill/>
                  </a:rPr>
                  <a:t> </a:t>
                </a:r>
              </a:p>
            </p:txBody>
          </p:sp>
        </mc:Fallback>
      </mc:AlternateContent>
      <p:pic>
        <p:nvPicPr>
          <p:cNvPr id="22" name="図 21"/>
          <p:cNvPicPr>
            <a:picLocks noChangeAspect="1"/>
          </p:cNvPicPr>
          <p:nvPr/>
        </p:nvPicPr>
        <p:blipFill rotWithShape="1">
          <a:blip r:embed="rId13">
            <a:extLst>
              <a:ext uri="{28A0092B-C50C-407E-A947-70E740481C1C}">
                <a14:useLocalDpi xmlns:a14="http://schemas.microsoft.com/office/drawing/2010/main" val="0"/>
              </a:ext>
            </a:extLst>
          </a:blip>
          <a:srcRect l="15151" t="11768" r="4056" b="5060"/>
          <a:stretch/>
        </p:blipFill>
        <p:spPr>
          <a:xfrm>
            <a:off x="5192835" y="2970737"/>
            <a:ext cx="3912591" cy="2505389"/>
          </a:xfrm>
          <a:prstGeom prst="rect">
            <a:avLst/>
          </a:prstGeom>
        </p:spPr>
      </p:pic>
      <p:sp>
        <p:nvSpPr>
          <p:cNvPr id="23" name="テキスト ボックス 22"/>
          <p:cNvSpPr txBox="1"/>
          <p:nvPr/>
        </p:nvSpPr>
        <p:spPr>
          <a:xfrm>
            <a:off x="5778982" y="2619502"/>
            <a:ext cx="3081293" cy="369332"/>
          </a:xfrm>
          <a:prstGeom prst="rect">
            <a:avLst/>
          </a:prstGeom>
          <a:noFill/>
        </p:spPr>
        <p:txBody>
          <a:bodyPr wrap="none" rtlCol="0">
            <a:spAutoFit/>
          </a:bodyPr>
          <a:lstStyle/>
          <a:p>
            <a:pPr algn="ctr"/>
            <a:r>
              <a:rPr kumimoji="1" lang="ja-JP" altLang="en-US" dirty="0" smtClean="0"/>
              <a:t>設定した入力電流</a:t>
            </a:r>
            <a:r>
              <a:rPr lang="ja-JP" altLang="en-US" dirty="0" smtClean="0"/>
              <a:t>（</a:t>
            </a:r>
            <a:r>
              <a:rPr lang="en-US" altLang="ja-JP" dirty="0" smtClean="0"/>
              <a:t>36</a:t>
            </a:r>
            <a:r>
              <a:rPr lang="ja-JP" altLang="en-US" dirty="0" smtClean="0"/>
              <a:t>ケース）</a:t>
            </a:r>
            <a:endParaRPr kumimoji="1" lang="en-US" altLang="ja-JP" dirty="0" smtClean="0"/>
          </a:p>
        </p:txBody>
      </p:sp>
      <mc:AlternateContent xmlns:mc="http://schemas.openxmlformats.org/markup-compatibility/2006" xmlns:a14="http://schemas.microsoft.com/office/drawing/2010/main">
        <mc:Choice Requires="a14">
          <p:sp>
            <p:nvSpPr>
              <p:cNvPr id="25" name="テキスト ボックス 24"/>
              <p:cNvSpPr txBox="1"/>
              <p:nvPr/>
            </p:nvSpPr>
            <p:spPr>
              <a:xfrm>
                <a:off x="8157813" y="3198364"/>
                <a:ext cx="9102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16 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8157813" y="3198364"/>
                <a:ext cx="910249" cy="307777"/>
              </a:xfrm>
              <a:prstGeom prst="rect">
                <a:avLst/>
              </a:prstGeom>
              <a:blipFill rotWithShape="0">
                <a:blip r:embed="rId14"/>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8177799" y="3837528"/>
                <a:ext cx="9102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1</m:t>
                      </m:r>
                      <m:r>
                        <a:rPr kumimoji="1" lang="en-US" altLang="ja-JP" sz="1400" b="0" i="0" smtClean="0">
                          <a:latin typeface="Cambria Math" panose="02040503050406030204" pitchFamily="18" charset="0"/>
                        </a:rPr>
                        <m:t>0 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8177799" y="3837528"/>
                <a:ext cx="910249" cy="307777"/>
              </a:xfrm>
              <a:prstGeom prst="rect">
                <a:avLst/>
              </a:prstGeom>
              <a:blipFill rotWithShape="0">
                <a:blip r:embed="rId15"/>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8277185" y="4100031"/>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smtClean="0">
                          <a:latin typeface="Cambria Math" panose="02040503050406030204" pitchFamily="18" charset="0"/>
                        </a:rPr>
                        <m:t>8</m:t>
                      </m:r>
                      <m:r>
                        <a:rPr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8277185" y="4100031"/>
                <a:ext cx="810863" cy="307777"/>
              </a:xfrm>
              <a:prstGeom prst="rect">
                <a:avLst/>
              </a:prstGeom>
              <a:blipFill rotWithShape="0">
                <a:blip r:embed="rId16"/>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8276560" y="4306694"/>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6</m:t>
                      </m:r>
                      <m:r>
                        <a:rPr kumimoji="1"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8276560" y="4306694"/>
                <a:ext cx="810863" cy="307777"/>
              </a:xfrm>
              <a:prstGeom prst="rect">
                <a:avLst/>
              </a:prstGeom>
              <a:blipFill rotWithShape="0">
                <a:blip r:embed="rId17"/>
                <a:stretch>
                  <a:fillRect b="-78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8275935" y="4572865"/>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smtClean="0">
                          <a:latin typeface="Cambria Math" panose="02040503050406030204" pitchFamily="18" charset="0"/>
                        </a:rPr>
                        <m:t>5</m:t>
                      </m:r>
                      <m:r>
                        <a:rPr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8275935" y="4572865"/>
                <a:ext cx="810863" cy="307777"/>
              </a:xfrm>
              <a:prstGeom prst="rect">
                <a:avLst/>
              </a:prstGeom>
              <a:blipFill rotWithShape="0">
                <a:blip r:embed="rId18"/>
                <a:stretch>
                  <a:fillRect b="-78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8275935" y="4770052"/>
                <a:ext cx="810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smtClean="0">
                          <a:latin typeface="Cambria Math" panose="02040503050406030204" pitchFamily="18" charset="0"/>
                        </a:rPr>
                        <m:t>4</m:t>
                      </m:r>
                      <m:r>
                        <a:rPr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m:oMathPara>
                </a14:m>
                <a:endParaRPr kumimoji="1" lang="ja-JP" altLang="en-US" sz="14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8275935" y="4770052"/>
                <a:ext cx="810863" cy="307777"/>
              </a:xfrm>
              <a:prstGeom prst="rect">
                <a:avLst/>
              </a:prstGeom>
              <a:blipFill rotWithShape="0">
                <a:blip r:embed="rId19"/>
                <a:stretch>
                  <a:fillRect b="-78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6690176" y="5468425"/>
                <a:ext cx="1868332" cy="360612"/>
              </a:xfrm>
              <a:prstGeom prst="rect">
                <a:avLst/>
              </a:prstGeom>
              <a:noFill/>
            </p:spPr>
            <p:txBody>
              <a:bodyPr wrap="none" rtlCol="0">
                <a:spAutoFit/>
              </a:bodyPr>
              <a:lstStyle/>
              <a:p>
                <a14:m>
                  <m:oMath xmlns:m="http://schemas.openxmlformats.org/officeDocument/2006/math">
                    <m:r>
                      <a:rPr lang="ja-JP" altLang="en-US" sz="1600" b="1" i="1" dirty="0" smtClean="0">
                        <a:latin typeface="Cambria Math" panose="02040503050406030204" pitchFamily="18" charset="0"/>
                      </a:rPr>
                      <m:t>電源電圧</m:t>
                    </m:r>
                    <m:r>
                      <a:rPr lang="en-US" altLang="ja-JP" sz="1600" b="1" i="1" dirty="0" smtClean="0">
                        <a:latin typeface="Cambria Math" panose="02040503050406030204" pitchFamily="18" charset="0"/>
                      </a:rPr>
                      <m:t>,  </m:t>
                    </m:r>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𝝓</m:t>
                        </m:r>
                      </m:e>
                      <m:sub>
                        <m:r>
                          <a:rPr kumimoji="1" lang="en-US" altLang="ja-JP" sz="1600" b="1" i="0" smtClean="0">
                            <a:latin typeface="Cambria Math" panose="02040503050406030204" pitchFamily="18" charset="0"/>
                          </a:rPr>
                          <m:t>𝐚𝐩𝐩</m:t>
                        </m:r>
                      </m:sub>
                    </m:sSub>
                  </m:oMath>
                </a14:m>
                <a:r>
                  <a:rPr lang="en-US" altLang="ja-JP" sz="1600" b="1" dirty="0" smtClean="0">
                    <a:latin typeface="Cambria Math" panose="02040503050406030204" pitchFamily="18" charset="0"/>
                    <a:ea typeface="Cambria Math" panose="02040503050406030204" pitchFamily="18" charset="0"/>
                  </a:rPr>
                  <a:t>(V)</a:t>
                </a:r>
                <a:endParaRPr kumimoji="1" lang="ja-JP" altLang="en-US" sz="1600"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6690176" y="5468425"/>
                <a:ext cx="1868332" cy="360612"/>
              </a:xfrm>
              <a:prstGeom prst="rect">
                <a:avLst/>
              </a:prstGeom>
              <a:blipFill rotWithShape="0">
                <a:blip r:embed="rId20"/>
                <a:stretch>
                  <a:fillRect t="-6780" r="-1954" b="-13559"/>
                </a:stretch>
              </a:blipFill>
            </p:spPr>
            <p:txBody>
              <a:bodyPr/>
              <a:lstStyle/>
              <a:p>
                <a:r>
                  <a:rPr lang="ja-JP" altLang="en-US">
                    <a:noFill/>
                  </a:rPr>
                  <a:t> </a:t>
                </a:r>
              </a:p>
            </p:txBody>
          </p:sp>
        </mc:Fallback>
      </mc:AlternateContent>
      <p:grpSp>
        <p:nvGrpSpPr>
          <p:cNvPr id="32" name="グループ化 31"/>
          <p:cNvGrpSpPr/>
          <p:nvPr/>
        </p:nvGrpSpPr>
        <p:grpSpPr>
          <a:xfrm>
            <a:off x="4532944" y="3310474"/>
            <a:ext cx="681663" cy="1342097"/>
            <a:chOff x="4664489" y="1213607"/>
            <a:chExt cx="681663" cy="1342097"/>
          </a:xfrm>
        </p:grpSpPr>
        <p:sp>
          <p:nvSpPr>
            <p:cNvPr id="33" name="テキスト ボックス 32"/>
            <p:cNvSpPr txBox="1"/>
            <p:nvPr/>
          </p:nvSpPr>
          <p:spPr>
            <a:xfrm>
              <a:off x="4730599" y="1213607"/>
              <a:ext cx="615553" cy="916276"/>
            </a:xfrm>
            <a:prstGeom prst="rect">
              <a:avLst/>
            </a:prstGeom>
            <a:noFill/>
          </p:spPr>
          <p:txBody>
            <a:bodyPr vert="eaVert" wrap="none" rtlCol="0">
              <a:spAutoFit/>
            </a:bodyPr>
            <a:lstStyle/>
            <a:p>
              <a:r>
                <a:rPr kumimoji="1" lang="ja-JP" altLang="en-US" sz="1400" b="1" dirty="0" smtClean="0"/>
                <a:t>カソード</a:t>
              </a:r>
              <a:endParaRPr kumimoji="1" lang="en-US" altLang="ja-JP" sz="1400" b="1" dirty="0" smtClean="0"/>
            </a:p>
            <a:p>
              <a:r>
                <a:rPr kumimoji="1" lang="ja-JP" altLang="en-US" sz="1400" b="1" dirty="0" smtClean="0"/>
                <a:t>電流密度，</a:t>
              </a:r>
              <a:endParaRPr kumimoji="1" lang="ja-JP" altLang="en-US" sz="1400" b="1" dirty="0"/>
            </a:p>
          </p:txBody>
        </p:sp>
        <mc:AlternateContent xmlns:mc="http://schemas.openxmlformats.org/markup-compatibility/2006" xmlns:a14="http://schemas.microsoft.com/office/drawing/2010/main">
          <mc:Choice Requires="a14">
            <p:sp>
              <p:nvSpPr>
                <p:cNvPr id="34" name="テキスト ボックス 33"/>
                <p:cNvSpPr txBox="1"/>
                <p:nvPr/>
              </p:nvSpPr>
              <p:spPr>
                <a:xfrm>
                  <a:off x="4664489" y="2059093"/>
                  <a:ext cx="673582" cy="49661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a:rPr>
                              <m:t>𝒋</m:t>
                            </m:r>
                          </m:e>
                          <m:sub>
                            <m:r>
                              <a:rPr kumimoji="1" lang="en-US" altLang="ja-JP" sz="1400" b="1" i="0" smtClean="0">
                                <a:latin typeface="Cambria Math"/>
                              </a:rPr>
                              <m:t>𝐜𝐚𝐭</m:t>
                            </m:r>
                          </m:sub>
                        </m:sSub>
                      </m:oMath>
                    </m:oMathPara>
                  </a14:m>
                  <a:endParaRPr kumimoji="1" lang="en-US" altLang="ja-JP" sz="1400" b="1" dirty="0" smtClean="0"/>
                </a:p>
                <a:p>
                  <a:pPr algn="ctr"/>
                  <a:r>
                    <a:rPr lang="en-US" altLang="ja-JP" sz="1200" b="1" dirty="0"/>
                    <a:t>(</a:t>
                  </a:r>
                  <a14:m>
                    <m:oMath xmlns:m="http://schemas.openxmlformats.org/officeDocument/2006/math">
                      <m:r>
                        <a:rPr kumimoji="1" lang="en-US" altLang="ja-JP" sz="1200" b="1" i="0" smtClean="0">
                          <a:latin typeface="Cambria Math"/>
                        </a:rPr>
                        <m:t>𝐀</m:t>
                      </m:r>
                      <m:r>
                        <a:rPr kumimoji="1" lang="en-US" altLang="ja-JP" sz="1200" b="1" i="0" smtClean="0">
                          <a:latin typeface="Cambria Math"/>
                        </a:rPr>
                        <m:t>/</m:t>
                      </m:r>
                      <m:sSup>
                        <m:sSupPr>
                          <m:ctrlPr>
                            <a:rPr kumimoji="1" lang="en-US" altLang="ja-JP" sz="1200" b="1" i="1" smtClean="0">
                              <a:latin typeface="Cambria Math" panose="02040503050406030204" pitchFamily="18" charset="0"/>
                            </a:rPr>
                          </m:ctrlPr>
                        </m:sSupPr>
                        <m:e>
                          <m:r>
                            <a:rPr kumimoji="1" lang="en-US" altLang="ja-JP" sz="1200" b="1" i="0" smtClean="0">
                              <a:latin typeface="Cambria Math"/>
                            </a:rPr>
                            <m:t>𝐦</m:t>
                          </m:r>
                        </m:e>
                        <m:sup>
                          <m:r>
                            <a:rPr kumimoji="1" lang="en-US" altLang="ja-JP" sz="1200" b="1" i="0" smtClean="0">
                              <a:latin typeface="Cambria Math"/>
                            </a:rPr>
                            <m:t>𝟐</m:t>
                          </m:r>
                        </m:sup>
                      </m:sSup>
                    </m:oMath>
                  </a14:m>
                  <a:r>
                    <a:rPr kumimoji="1" lang="en-US" altLang="ja-JP" sz="1200" b="1" dirty="0" smtClean="0"/>
                    <a:t>)</a:t>
                  </a:r>
                  <a:endParaRPr kumimoji="1" lang="ja-JP" altLang="en-US" sz="1200" b="1"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4664489" y="2059093"/>
                  <a:ext cx="673582" cy="496611"/>
                </a:xfrm>
                <a:prstGeom prst="rect">
                  <a:avLst/>
                </a:prstGeom>
                <a:blipFill rotWithShape="0">
                  <a:blip r:embed="rId21"/>
                  <a:stretch>
                    <a:fillRect b="-8642"/>
                  </a:stretch>
                </a:blipFill>
              </p:spPr>
              <p:txBody>
                <a:bodyPr/>
                <a:lstStyle/>
                <a:p>
                  <a:r>
                    <a:rPr lang="ja-JP" altLang="en-US">
                      <a:noFill/>
                    </a:rPr>
                    <a:t> </a:t>
                  </a:r>
                </a:p>
              </p:txBody>
            </p:sp>
          </mc:Fallback>
        </mc:AlternateContent>
      </p:grpSp>
      <p:sp>
        <p:nvSpPr>
          <p:cNvPr id="24" name="線吹き出し 1 (枠付き) 23"/>
          <p:cNvSpPr/>
          <p:nvPr/>
        </p:nvSpPr>
        <p:spPr>
          <a:xfrm>
            <a:off x="3789031" y="5993749"/>
            <a:ext cx="3438311" cy="336267"/>
          </a:xfrm>
          <a:prstGeom prst="borderCallout1">
            <a:avLst>
              <a:gd name="adj1" fmla="val 56357"/>
              <a:gd name="adj2" fmla="val 101910"/>
              <a:gd name="adj3" fmla="val -58178"/>
              <a:gd name="adj4" fmla="val 10949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塗</a:t>
            </a:r>
            <a:r>
              <a:rPr lang="ja-JP" altLang="en-US" smtClean="0">
                <a:solidFill>
                  <a:schemeClr val="tx1"/>
                </a:solidFill>
              </a:rPr>
              <a:t>膜析出に伴い電圧は上昇する．</a:t>
            </a:r>
            <a:endParaRPr kumimoji="1" lang="ja-JP" altLang="en-US" dirty="0">
              <a:solidFill>
                <a:schemeClr val="tx1"/>
              </a:solidFill>
            </a:endParaRPr>
          </a:p>
        </p:txBody>
      </p:sp>
    </p:spTree>
    <p:extLst>
      <p:ext uri="{BB962C8B-B14F-4D97-AF65-F5344CB8AC3E}">
        <p14:creationId xmlns:p14="http://schemas.microsoft.com/office/powerpoint/2010/main" val="3032911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弱い電流での定電流実験結果</a:t>
            </a:r>
            <a:endParaRPr kumimoji="1" lang="ja-JP" altLang="en-US" dirty="0">
              <a:solidFill>
                <a:schemeClr val="tx1"/>
              </a:solidFill>
            </a:endParaRPr>
          </a:p>
        </p:txBody>
      </p:sp>
      <p:sp>
        <p:nvSpPr>
          <p:cNvPr id="5" name="コンテンツ プレースホルダー 4"/>
          <p:cNvSpPr>
            <a:spLocks noGrp="1"/>
          </p:cNvSpPr>
          <p:nvPr>
            <p:ph idx="1"/>
          </p:nvPr>
        </p:nvSpPr>
        <p:spPr/>
        <p:txBody>
          <a:bodyPr/>
          <a:lstStyle/>
          <a:p>
            <a:endParaRPr lang="en-US" altLang="ja-JP" sz="2400" dirty="0" smtClean="0"/>
          </a:p>
          <a:p>
            <a:endParaRPr lang="en-US" altLang="ja-JP" sz="2400" dirty="0"/>
          </a:p>
          <a:p>
            <a:endParaRPr lang="en-US" altLang="ja-JP" sz="2400" dirty="0" smtClean="0"/>
          </a:p>
          <a:p>
            <a:endParaRPr lang="en-US" altLang="ja-JP" sz="2400" dirty="0" smtClean="0"/>
          </a:p>
          <a:p>
            <a:endParaRPr lang="en-US" altLang="ja-JP" sz="2400" dirty="0"/>
          </a:p>
          <a:p>
            <a:endParaRPr lang="en-US" altLang="ja-JP" sz="2400" dirty="0" smtClean="0"/>
          </a:p>
          <a:p>
            <a:endParaRPr lang="en-US" altLang="ja-JP" sz="1000" dirty="0"/>
          </a:p>
          <a:p>
            <a:r>
              <a:rPr lang="ja-JP" altLang="en-US" sz="2400" dirty="0" smtClean="0"/>
              <a:t>長時間</a:t>
            </a:r>
            <a:r>
              <a:rPr lang="ja-JP" altLang="en-US" sz="2400" dirty="0"/>
              <a:t>電着を続ける</a:t>
            </a:r>
            <a:r>
              <a:rPr lang="ja-JP" altLang="en-US" sz="2400" dirty="0" smtClean="0"/>
              <a:t>と電源電圧</a:t>
            </a:r>
            <a:r>
              <a:rPr lang="ja-JP" altLang="en-US" sz="2400" dirty="0"/>
              <a:t>が上昇した．</a:t>
            </a:r>
            <a:r>
              <a:rPr lang="en-US" altLang="ja-JP" sz="2400" dirty="0"/>
              <a:t/>
            </a:r>
            <a:br>
              <a:rPr lang="en-US" altLang="ja-JP" sz="2400" dirty="0"/>
            </a:br>
            <a:r>
              <a:rPr lang="ja-JP" altLang="en-US" sz="2400" dirty="0">
                <a:solidFill>
                  <a:schemeClr val="bg1">
                    <a:lumMod val="50000"/>
                  </a:schemeClr>
                </a:solidFill>
              </a:rPr>
              <a:t>∴　電着終了時点</a:t>
            </a:r>
            <a:r>
              <a:rPr lang="ja-JP" altLang="en-US" sz="2400" dirty="0" smtClean="0">
                <a:solidFill>
                  <a:schemeClr val="bg1">
                    <a:lumMod val="50000"/>
                  </a:schemeClr>
                </a:solidFill>
              </a:rPr>
              <a:t>で大きなカソード</a:t>
            </a:r>
            <a:r>
              <a:rPr lang="ja-JP" altLang="en-US" sz="2400" dirty="0">
                <a:solidFill>
                  <a:schemeClr val="bg1">
                    <a:lumMod val="50000"/>
                  </a:schemeClr>
                </a:solidFill>
              </a:rPr>
              <a:t>電圧降下</a:t>
            </a:r>
            <a:r>
              <a:rPr lang="ja-JP" altLang="en-US" sz="2400" dirty="0" smtClean="0">
                <a:solidFill>
                  <a:schemeClr val="bg1">
                    <a:lumMod val="50000"/>
                  </a:schemeClr>
                </a:solidFill>
              </a:rPr>
              <a:t>があった．</a:t>
            </a:r>
            <a:endParaRPr lang="en-US" altLang="ja-JP" sz="2400" dirty="0">
              <a:solidFill>
                <a:schemeClr val="bg1">
                  <a:lumMod val="50000"/>
                </a:schemeClr>
              </a:solidFill>
            </a:endParaRPr>
          </a:p>
          <a:p>
            <a:r>
              <a:rPr lang="ja-JP" altLang="en-US" sz="2400" dirty="0"/>
              <a:t>電着終了後の水洗時に塗膜はすべて</a:t>
            </a:r>
            <a:r>
              <a:rPr lang="ja-JP" altLang="en-US" sz="2400" dirty="0" smtClean="0"/>
              <a:t>流れ去った．</a:t>
            </a:r>
            <a:r>
              <a:rPr lang="en-US" altLang="ja-JP" sz="2400" dirty="0"/>
              <a:t/>
            </a:r>
            <a:br>
              <a:rPr lang="en-US" altLang="ja-JP" sz="2400" dirty="0"/>
            </a:br>
            <a:r>
              <a:rPr lang="ja-JP" altLang="en-US" sz="2400" dirty="0">
                <a:solidFill>
                  <a:schemeClr val="bg1">
                    <a:lumMod val="50000"/>
                  </a:schemeClr>
                </a:solidFill>
              </a:rPr>
              <a:t>∴　</a:t>
            </a:r>
            <a:r>
              <a:rPr lang="ja-JP" altLang="en-US" sz="2400" dirty="0" smtClean="0">
                <a:solidFill>
                  <a:schemeClr val="bg1">
                    <a:lumMod val="50000"/>
                  </a:schemeClr>
                </a:solidFill>
              </a:rPr>
              <a:t>塗料粒子は凝集しただけで鋼板には付着しておらず，「</a:t>
            </a:r>
            <a:r>
              <a:rPr lang="ja-JP" altLang="en-US" sz="2400" dirty="0">
                <a:solidFill>
                  <a:srgbClr val="C00000"/>
                </a:solidFill>
              </a:rPr>
              <a:t>濁り</a:t>
            </a:r>
            <a:r>
              <a:rPr lang="ja-JP" altLang="en-US" sz="2400" dirty="0">
                <a:solidFill>
                  <a:schemeClr val="bg1">
                    <a:lumMod val="50000"/>
                  </a:schemeClr>
                </a:solidFill>
              </a:rPr>
              <a:t>」として鋼板近傍を漂って</a:t>
            </a:r>
            <a:r>
              <a:rPr lang="ja-JP" altLang="en-US" sz="2400" dirty="0" smtClean="0">
                <a:solidFill>
                  <a:schemeClr val="bg1">
                    <a:lumMod val="50000"/>
                  </a:schemeClr>
                </a:solidFill>
              </a:rPr>
              <a:t>いた．</a:t>
            </a:r>
            <a:endParaRPr lang="en-US" altLang="ja-JP" sz="2400" dirty="0" smtClean="0">
              <a:solidFill>
                <a:schemeClr val="bg1">
                  <a:lumMod val="50000"/>
                </a:schemeClr>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12</a:t>
            </a:fld>
            <a:endParaRPr lang="ja-JP" altLang="en-US" dirty="0"/>
          </a:p>
        </p:txBody>
      </p:sp>
      <mc:AlternateContent xmlns:mc="http://schemas.openxmlformats.org/markup-compatibility/2006" xmlns:a14="http://schemas.microsoft.com/office/drawing/2010/main">
        <mc:Choice Requires="a14">
          <p:sp>
            <p:nvSpPr>
              <p:cNvPr id="17" name="テキスト ボックス 16"/>
              <p:cNvSpPr txBox="1"/>
              <p:nvPr/>
            </p:nvSpPr>
            <p:spPr>
              <a:xfrm>
                <a:off x="47625" y="669071"/>
                <a:ext cx="1674242" cy="923394"/>
              </a:xfrm>
              <a:prstGeom prst="rect">
                <a:avLst/>
              </a:prstGeom>
              <a:noFill/>
              <a:ln>
                <a:solidFill>
                  <a:schemeClr val="tx1"/>
                </a:solidFill>
              </a:ln>
            </p:spPr>
            <p:txBody>
              <a:bodyPr wrap="square" rtlCol="0">
                <a:spAutoFit/>
              </a:bodyPr>
              <a:lstStyle/>
              <a:p>
                <a:pPr algn="ctr"/>
                <a:r>
                  <a:rPr lang="ja-JP" altLang="en-US" dirty="0" smtClean="0"/>
                  <a:t>カソード</a:t>
                </a:r>
                <a:r>
                  <a:rPr lang="en-US" altLang="ja-JP" dirty="0" smtClean="0"/>
                  <a:t/>
                </a:r>
                <a:br>
                  <a:rPr lang="en-US" altLang="ja-JP" dirty="0" smtClean="0"/>
                </a:br>
                <a:r>
                  <a:rPr lang="ja-JP" altLang="en-US" dirty="0" smtClean="0"/>
                  <a:t>電流密度</a:t>
                </a:r>
                <a:r>
                  <a:rPr lang="en-US" altLang="ja-JP" dirty="0" smtClean="0"/>
                  <a:t/>
                </a:r>
                <a:br>
                  <a:rPr lang="en-US" altLang="ja-JP" dirty="0" smtClean="0"/>
                </a:b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r>
                        <a:rPr kumimoji="1" lang="en-US" altLang="ja-JP" b="0" i="1" smtClean="0">
                          <a:latin typeface="Cambria Math" panose="02040503050406030204" pitchFamily="18" charset="0"/>
                        </a:rPr>
                        <m:t>=4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m:oMathPara>
                </a14:m>
                <a:endParaRPr kumimoji="1" lang="ja-JP" altLang="en-US" dirty="0" smtClean="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7625" y="669071"/>
                <a:ext cx="1674242" cy="923394"/>
              </a:xfrm>
              <a:prstGeom prst="rect">
                <a:avLst/>
              </a:prstGeom>
              <a:blipFill rotWithShape="0">
                <a:blip r:embed="rId3"/>
                <a:stretch>
                  <a:fillRect t="-3268" b="-5229"/>
                </a:stretch>
              </a:blipFill>
              <a:ln>
                <a:solidFill>
                  <a:schemeClr val="tx1"/>
                </a:solidFill>
              </a:ln>
            </p:spPr>
            <p:txBody>
              <a:bodyPr/>
              <a:lstStyle/>
              <a:p>
                <a:r>
                  <a:rPr lang="ja-JP" altLang="en-US">
                    <a:noFill/>
                  </a:rPr>
                  <a:t> </a:t>
                </a:r>
              </a:p>
            </p:txBody>
          </p:sp>
        </mc:Fallback>
      </mc:AlternateContent>
      <p:sp>
        <p:nvSpPr>
          <p:cNvPr id="6" name="テキスト ボックス 5"/>
          <p:cNvSpPr txBox="1"/>
          <p:nvPr/>
        </p:nvSpPr>
        <p:spPr>
          <a:xfrm>
            <a:off x="1310012" y="5353484"/>
            <a:ext cx="6510117" cy="461665"/>
          </a:xfrm>
          <a:prstGeom prst="rect">
            <a:avLst/>
          </a:prstGeom>
          <a:solidFill>
            <a:schemeClr val="accent1"/>
          </a:solidFill>
        </p:spPr>
        <p:txBody>
          <a:bodyPr wrap="none" rtlCol="0">
            <a:spAutoFit/>
          </a:bodyPr>
          <a:lstStyle/>
          <a:p>
            <a:pPr algn="ctr"/>
            <a:r>
              <a:rPr kumimoji="1" lang="ja-JP" altLang="en-US" sz="2400" dirty="0" smtClean="0"/>
              <a:t>膜厚はゼロだが「</a:t>
            </a:r>
            <a:r>
              <a:rPr kumimoji="1" lang="ja-JP" altLang="en-US" sz="2400" dirty="0" smtClean="0">
                <a:solidFill>
                  <a:srgbClr val="C00000"/>
                </a:solidFill>
              </a:rPr>
              <a:t>濁り</a:t>
            </a:r>
            <a:r>
              <a:rPr kumimoji="1" lang="ja-JP" altLang="en-US" sz="2400" dirty="0" smtClean="0"/>
              <a:t>」が電気抵抗を持っている．</a:t>
            </a:r>
            <a:endParaRPr kumimoji="1" lang="ja-JP" altLang="en-US" sz="2400" dirty="0"/>
          </a:p>
        </p:txBody>
      </p:sp>
      <p:sp>
        <p:nvSpPr>
          <p:cNvPr id="7" name="右矢印 6"/>
          <p:cNvSpPr/>
          <p:nvPr/>
        </p:nvSpPr>
        <p:spPr>
          <a:xfrm>
            <a:off x="350390" y="5390150"/>
            <a:ext cx="907901" cy="39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20129" y="5353483"/>
            <a:ext cx="1010213" cy="461665"/>
          </a:xfrm>
          <a:prstGeom prst="rect">
            <a:avLst/>
          </a:prstGeom>
          <a:solidFill>
            <a:schemeClr val="tx1"/>
          </a:solidFill>
        </p:spPr>
        <p:txBody>
          <a:bodyPr wrap="none" rtlCol="0">
            <a:spAutoFit/>
          </a:bodyPr>
          <a:lstStyle/>
          <a:p>
            <a:r>
              <a:rPr lang="ja-JP" altLang="en-US" sz="2400" dirty="0">
                <a:solidFill>
                  <a:schemeClr val="bg1"/>
                </a:solidFill>
              </a:rPr>
              <a:t>知見</a:t>
            </a:r>
            <a:r>
              <a:rPr lang="ja-JP" altLang="en-US" sz="2400" dirty="0" smtClean="0">
                <a:solidFill>
                  <a:schemeClr val="bg1"/>
                </a:solidFill>
              </a:rPr>
              <a:t>１</a:t>
            </a:r>
            <a:endParaRPr kumimoji="1" lang="ja-JP" altLang="en-US" sz="2400" dirty="0">
              <a:solidFill>
                <a:schemeClr val="bg1"/>
              </a:solidFill>
            </a:endParaRPr>
          </a:p>
        </p:txBody>
      </p:sp>
      <mc:AlternateContent xmlns:mc="http://schemas.openxmlformats.org/markup-compatibility/2006" xmlns:a14="http://schemas.microsoft.com/office/drawing/2010/main">
        <mc:Choice Requires="a14">
          <p:sp>
            <p:nvSpPr>
              <p:cNvPr id="15" name="テキスト ボックス 14"/>
              <p:cNvSpPr txBox="1"/>
              <p:nvPr/>
            </p:nvSpPr>
            <p:spPr>
              <a:xfrm>
                <a:off x="625306" y="5868333"/>
                <a:ext cx="7879529" cy="469809"/>
              </a:xfrm>
              <a:prstGeom prst="rect">
                <a:avLst/>
              </a:prstGeom>
              <a:solidFill>
                <a:schemeClr val="accent2">
                  <a:lumMod val="20000"/>
                  <a:lumOff val="80000"/>
                </a:schemeClr>
              </a:solidFill>
            </p:spPr>
            <p:txBody>
              <a:bodyPr wrap="none" rtlCol="0">
                <a:spAutoFit/>
              </a:bodyPr>
              <a:lstStyle/>
              <a:p>
                <a:pPr algn="ctr"/>
                <a:r>
                  <a:rPr lang="ja-JP" altLang="en-US" sz="2400" dirty="0" smtClean="0">
                    <a:solidFill>
                      <a:srgbClr val="C00000"/>
                    </a:solidFill>
                  </a:rPr>
                  <a:t>濁り</a:t>
                </a:r>
                <a:r>
                  <a:rPr lang="ja-JP" altLang="en-US" sz="2400" dirty="0" smtClean="0">
                    <a:solidFill>
                      <a:schemeClr val="tx1"/>
                    </a:solidFill>
                  </a:rPr>
                  <a:t>を含めた膜厚として</a:t>
                </a:r>
                <a:r>
                  <a:rPr lang="ja-JP" altLang="en-US" sz="2400" dirty="0" smtClean="0">
                    <a:solidFill>
                      <a:srgbClr val="0000FF"/>
                    </a:solidFill>
                  </a:rPr>
                  <a:t>仮想膜厚 </a:t>
                </a:r>
                <a14:m>
                  <m:oMath xmlns:m="http://schemas.openxmlformats.org/officeDocument/2006/math">
                    <m:acc>
                      <m:accPr>
                        <m:chr m:val="̅"/>
                        <m:ctrlPr>
                          <a:rPr lang="en-US" altLang="ja-JP" sz="2400" b="0" i="1" smtClean="0">
                            <a:solidFill>
                              <a:srgbClr val="0000FF"/>
                            </a:solidFill>
                            <a:latin typeface="Cambria Math" panose="02040503050406030204" pitchFamily="18" charset="0"/>
                          </a:rPr>
                        </m:ctrlPr>
                      </m:accPr>
                      <m:e>
                        <m:r>
                          <a:rPr lang="en-US" altLang="ja-JP" sz="2400" b="0" i="1" smtClean="0">
                            <a:solidFill>
                              <a:srgbClr val="0000FF"/>
                            </a:solidFill>
                            <a:latin typeface="Cambria Math" panose="02040503050406030204" pitchFamily="18" charset="0"/>
                          </a:rPr>
                          <m:t>h</m:t>
                        </m:r>
                      </m:e>
                    </m:acc>
                  </m:oMath>
                </a14:m>
                <a:r>
                  <a:rPr kumimoji="1" lang="ja-JP" altLang="en-US" sz="2400" dirty="0" smtClean="0">
                    <a:solidFill>
                      <a:schemeClr val="tx1"/>
                    </a:solidFill>
                  </a:rPr>
                  <a:t> を導入す</a:t>
                </a:r>
                <a:r>
                  <a:rPr lang="ja-JP" altLang="en-US" sz="2400" dirty="0" smtClean="0"/>
                  <a:t>れば良さそう．</a:t>
                </a:r>
                <a:endParaRPr kumimoji="1" lang="ja-JP" altLang="en-US" sz="2400" dirty="0">
                  <a:solidFill>
                    <a:schemeClr val="tx1"/>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25306" y="5868333"/>
                <a:ext cx="7879529" cy="469809"/>
              </a:xfrm>
              <a:prstGeom prst="rect">
                <a:avLst/>
              </a:prstGeom>
              <a:blipFill rotWithShape="0">
                <a:blip r:embed="rId7"/>
                <a:stretch>
                  <a:fillRect l="-697" t="-12987" r="-697" b="-24675"/>
                </a:stretch>
              </a:blipFill>
            </p:spPr>
            <p:txBody>
              <a:bodyPr/>
              <a:lstStyle/>
              <a:p>
                <a:r>
                  <a:rPr lang="ja-JP" altLang="en-US">
                    <a:noFill/>
                  </a:rPr>
                  <a:t> </a:t>
                </a:r>
              </a:p>
            </p:txBody>
          </p:sp>
        </mc:Fallback>
      </mc:AlternateContent>
      <p:pic>
        <p:nvPicPr>
          <p:cNvPr id="10" name="図 9"/>
          <p:cNvPicPr>
            <a:picLocks noChangeAspect="1"/>
          </p:cNvPicPr>
          <p:nvPr/>
        </p:nvPicPr>
        <p:blipFill rotWithShape="1">
          <a:blip r:embed="rId8">
            <a:extLst>
              <a:ext uri="{28A0092B-C50C-407E-A947-70E740481C1C}">
                <a14:useLocalDpi xmlns:a14="http://schemas.microsoft.com/office/drawing/2010/main" val="0"/>
              </a:ext>
            </a:extLst>
          </a:blip>
          <a:srcRect l="18346" t="13056" r="4220" b="12030"/>
          <a:stretch/>
        </p:blipFill>
        <p:spPr>
          <a:xfrm>
            <a:off x="2281262" y="692695"/>
            <a:ext cx="4644517" cy="2520281"/>
          </a:xfrm>
          <a:prstGeom prst="rect">
            <a:avLst/>
          </a:prstGeom>
        </p:spPr>
      </p:pic>
      <p:grpSp>
        <p:nvGrpSpPr>
          <p:cNvPr id="3" name="グループ化 2"/>
          <p:cNvGrpSpPr/>
          <p:nvPr/>
        </p:nvGrpSpPr>
        <p:grpSpPr>
          <a:xfrm>
            <a:off x="1721867" y="1283898"/>
            <a:ext cx="3598094" cy="2206233"/>
            <a:chOff x="1444774" y="1369535"/>
            <a:chExt cx="3813796" cy="2360379"/>
          </a:xfrm>
        </p:grpSpPr>
        <p:grpSp>
          <p:nvGrpSpPr>
            <p:cNvPr id="18" name="グループ化 17"/>
            <p:cNvGrpSpPr/>
            <p:nvPr/>
          </p:nvGrpSpPr>
          <p:grpSpPr>
            <a:xfrm>
              <a:off x="1444774" y="1369535"/>
              <a:ext cx="701236" cy="1599125"/>
              <a:chOff x="4714836" y="1471170"/>
              <a:chExt cx="803774" cy="1229846"/>
            </a:xfrm>
          </p:grpSpPr>
          <p:sp>
            <p:nvSpPr>
              <p:cNvPr id="19" name="テキスト ボックス 18"/>
              <p:cNvSpPr txBox="1"/>
              <p:nvPr/>
            </p:nvSpPr>
            <p:spPr>
              <a:xfrm>
                <a:off x="4847889" y="1471170"/>
                <a:ext cx="546578" cy="1191781"/>
              </a:xfrm>
              <a:prstGeom prst="rect">
                <a:avLst/>
              </a:prstGeom>
              <a:noFill/>
            </p:spPr>
            <p:txBody>
              <a:bodyPr vert="eaVert" wrap="square" rtlCol="0">
                <a:spAutoFit/>
              </a:bodyPr>
              <a:lstStyle/>
              <a:p>
                <a:r>
                  <a:rPr lang="ja-JP" altLang="en-US" b="1" dirty="0" smtClean="0"/>
                  <a:t>電源電圧，</a:t>
                </a:r>
                <a:endParaRPr kumimoji="1" lang="en-US" altLang="ja-JP" b="1" dirty="0" smtClean="0"/>
              </a:p>
            </p:txBody>
          </p:sp>
          <mc:AlternateContent xmlns:mc="http://schemas.openxmlformats.org/markup-compatibility/2006" xmlns:a14="http://schemas.microsoft.com/office/drawing/2010/main">
            <mc:Choice Requires="a14">
              <p:sp>
                <p:nvSpPr>
                  <p:cNvPr id="20" name="テキスト ボックス 19"/>
                  <p:cNvSpPr txBox="1"/>
                  <p:nvPr/>
                </p:nvSpPr>
                <p:spPr>
                  <a:xfrm>
                    <a:off x="4714836" y="2220346"/>
                    <a:ext cx="803774" cy="48067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𝝓</m:t>
                              </m:r>
                            </m:e>
                            <m:sub>
                              <m:r>
                                <a:rPr kumimoji="1" lang="en-US" altLang="ja-JP" sz="1600" b="1" i="0" smtClean="0">
                                  <a:latin typeface="Cambria Math" panose="02040503050406030204" pitchFamily="18" charset="0"/>
                                </a:rPr>
                                <m:t>𝐚𝐩𝐩</m:t>
                              </m:r>
                            </m:sub>
                          </m:sSub>
                        </m:oMath>
                      </m:oMathPara>
                    </a14:m>
                    <a:endParaRPr kumimoji="1" lang="en-US" altLang="ja-JP" sz="1600" b="1" dirty="0" smtClean="0"/>
                  </a:p>
                  <a:p>
                    <a:pPr algn="ctr"/>
                    <a:r>
                      <a:rPr lang="en-US" altLang="ja-JP" sz="1600" b="1" dirty="0"/>
                      <a:t>(</a:t>
                    </a:r>
                    <a14:m>
                      <m:oMath xmlns:m="http://schemas.openxmlformats.org/officeDocument/2006/math">
                        <m:r>
                          <a:rPr kumimoji="1" lang="en-US" altLang="ja-JP" sz="1600" b="1" i="0" smtClean="0">
                            <a:latin typeface="Cambria Math" panose="02040503050406030204" pitchFamily="18" charset="0"/>
                          </a:rPr>
                          <m:t>𝐕</m:t>
                        </m:r>
                      </m:oMath>
                    </a14:m>
                    <a:r>
                      <a:rPr kumimoji="1" lang="en-US" altLang="ja-JP" sz="1600" b="1" dirty="0" smtClean="0"/>
                      <a:t>)</a:t>
                    </a:r>
                    <a:endParaRPr kumimoji="1" lang="ja-JP" altLang="en-US" sz="1600" b="1"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714836" y="2220346"/>
                    <a:ext cx="803774" cy="480670"/>
                  </a:xfrm>
                  <a:prstGeom prst="rect">
                    <a:avLst/>
                  </a:prstGeom>
                  <a:blipFill rotWithShape="0">
                    <a:blip r:embed="rId4"/>
                    <a:stretch>
                      <a:fillRect b="-14583"/>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9" name="テキスト ボックス 28"/>
                <p:cNvSpPr txBox="1"/>
                <p:nvPr/>
              </p:nvSpPr>
              <p:spPr>
                <a:xfrm>
                  <a:off x="3985603" y="3334777"/>
                  <a:ext cx="1272967" cy="395137"/>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a:t>
                  </a:r>
                  <a:r>
                    <a:rPr lang="en-US" altLang="ja-JP" b="1" dirty="0" smtClean="0">
                      <a:latin typeface="Cambria Math" panose="02040503050406030204" pitchFamily="18" charset="0"/>
                      <a:ea typeface="Cambria Math" panose="02040503050406030204" pitchFamily="18" charset="0"/>
                    </a:rPr>
                    <a:t>(s)</a:t>
                  </a:r>
                  <a:endParaRPr kumimoji="1" lang="ja-JP" altLang="en-US" b="1"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985603" y="3334777"/>
                  <a:ext cx="1272967" cy="395137"/>
                </a:xfrm>
                <a:prstGeom prst="rect">
                  <a:avLst/>
                </a:prstGeom>
                <a:blipFill rotWithShape="0">
                  <a:blip r:embed="rId5"/>
                  <a:stretch>
                    <a:fillRect l="-4569" t="-13115" r="-4569" b="-24590"/>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60426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solidFill>
                  <a:schemeClr val="tx1"/>
                </a:solidFill>
              </a:rPr>
              <a:t>定電圧</a:t>
            </a:r>
            <a:r>
              <a:rPr lang="ja-JP" altLang="en-US" sz="3600" dirty="0">
                <a:solidFill>
                  <a:schemeClr val="tx1"/>
                </a:solidFill>
              </a:rPr>
              <a:t>／</a:t>
            </a:r>
            <a:r>
              <a:rPr kumimoji="1" lang="ja-JP" altLang="en-US" sz="3600" dirty="0" smtClean="0">
                <a:solidFill>
                  <a:schemeClr val="tx1"/>
                </a:solidFill>
              </a:rPr>
              <a:t>定電流での膜厚成長速度の比較</a:t>
            </a:r>
            <a:endParaRPr kumimoji="1" lang="ja-JP" altLang="en-US" sz="3600" dirty="0">
              <a:solidFill>
                <a:schemeClr val="tx1"/>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sz="2400" dirty="0" smtClean="0"/>
                  <a:t>定電圧および定電流の各条件において，同じ電流密度</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oMath>
                </a14:m>
                <a:r>
                  <a:rPr kumimoji="1" lang="ja-JP" altLang="en-US" sz="2400" dirty="0" smtClean="0"/>
                  <a:t>の</a:t>
                </a:r>
                <a:r>
                  <a:rPr lang="ja-JP" altLang="en-US" sz="2400" dirty="0"/>
                  <a:t>時</a:t>
                </a:r>
                <a:r>
                  <a:rPr kumimoji="1" lang="ja-JP" altLang="en-US" sz="2400" dirty="0" smtClean="0"/>
                  <a:t>の</a:t>
                </a:r>
                <a:r>
                  <a:rPr lang="ja-JP" altLang="en-US" sz="2400" dirty="0" smtClean="0"/>
                  <a:t>膜厚成長速度</a:t>
                </a:r>
                <a14:m>
                  <m:oMath xmlns:m="http://schemas.openxmlformats.org/officeDocument/2006/math">
                    <m:acc>
                      <m:accPr>
                        <m:chr m:val="̇"/>
                        <m:ctrlPr>
                          <a:rPr lang="ja-JP" altLang="en-US" sz="2400" i="1" smtClean="0">
                            <a:latin typeface="Cambria Math" panose="02040503050406030204" pitchFamily="18" charset="0"/>
                          </a:rPr>
                        </m:ctrlPr>
                      </m:accPr>
                      <m:e>
                        <m:r>
                          <a:rPr lang="en-US" altLang="ja-JP" sz="2400" b="0" i="1" smtClean="0">
                            <a:latin typeface="Cambria Math" panose="02040503050406030204" pitchFamily="18" charset="0"/>
                          </a:rPr>
                          <m:t>h</m:t>
                        </m:r>
                      </m:e>
                    </m:acc>
                  </m:oMath>
                </a14:m>
                <a:r>
                  <a:rPr lang="ja-JP" altLang="en-US" sz="2400" dirty="0" smtClean="0"/>
                  <a:t>を比べる．</a:t>
                </a:r>
                <a:endParaRPr lang="en-US" altLang="ja-JP" sz="2400" dirty="0" smtClean="0"/>
              </a:p>
              <a:p>
                <a:pPr marL="0" indent="0">
                  <a:buNone/>
                </a:pPr>
                <a:endParaRPr kumimoji="1" lang="en-US" altLang="ja-JP" sz="2400" dirty="0"/>
              </a:p>
              <a:p>
                <a:pPr marL="0" indent="0">
                  <a:buNone/>
                </a:pPr>
                <a:endParaRPr lang="en-US" altLang="ja-JP" sz="2400" dirty="0" smtClean="0"/>
              </a:p>
              <a:p>
                <a:pPr marL="0" indent="0">
                  <a:buNone/>
                </a:pPr>
                <a:endParaRPr kumimoji="1" lang="en-US" altLang="ja-JP" sz="2400" dirty="0"/>
              </a:p>
              <a:p>
                <a:pPr marL="0" indent="0">
                  <a:buNone/>
                </a:pPr>
                <a:endParaRPr lang="en-US" altLang="ja-JP" sz="2400" dirty="0" smtClean="0"/>
              </a:p>
              <a:p>
                <a:pPr marL="0" indent="0">
                  <a:buNone/>
                </a:pPr>
                <a:endParaRPr kumimoji="1" lang="en-US" altLang="ja-JP" sz="2400" dirty="0"/>
              </a:p>
              <a:p>
                <a:pPr marL="0" indent="0">
                  <a:buNone/>
                </a:pPr>
                <a:endParaRPr lang="en-US" altLang="ja-JP" sz="2400" dirty="0" smtClean="0"/>
              </a:p>
              <a:p>
                <a:pPr marL="0" indent="0">
                  <a:buNone/>
                </a:pPr>
                <a:endParaRPr kumimoji="1" lang="en-US" altLang="ja-JP" sz="2400" dirty="0"/>
              </a:p>
              <a:p>
                <a:pPr marL="0" indent="0" algn="ctr">
                  <a:buNone/>
                </a:pPr>
                <a:r>
                  <a:rPr lang="ja-JP" altLang="en-US" sz="2400" dirty="0"/>
                  <a:t>同じ電流密度かつ同じ膜厚でも，膜厚成長</a:t>
                </a:r>
                <a:r>
                  <a:rPr lang="ja-JP" altLang="en-US" sz="2400" dirty="0" smtClean="0"/>
                  <a:t>速度が異なる．</a:t>
                </a:r>
                <a:r>
                  <a:rPr lang="en-US" altLang="ja-JP" sz="2400" dirty="0" smtClean="0"/>
                  <a:t/>
                </a:r>
                <a:br>
                  <a:rPr lang="en-US" altLang="ja-JP" sz="2400" dirty="0" smtClean="0"/>
                </a:br>
                <a:r>
                  <a:rPr lang="ja-JP" altLang="en-US" sz="2000" dirty="0" smtClean="0">
                    <a:solidFill>
                      <a:schemeClr val="bg1">
                        <a:lumMod val="50000"/>
                      </a:schemeClr>
                    </a:solidFill>
                  </a:rPr>
                  <a:t>しかし，電流密度と膜厚以外にカソードの基本的な状態量は見当たらない．</a:t>
                </a:r>
                <a:endParaRPr lang="ja-JP" altLang="en-US" sz="2400" dirty="0">
                  <a:solidFill>
                    <a:schemeClr val="bg1">
                      <a:lumMod val="50000"/>
                    </a:schemeClr>
                  </a:solidFill>
                </a:endParaRPr>
              </a:p>
              <a:p>
                <a:pPr marL="0" indent="0">
                  <a:buNone/>
                </a:pPr>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2119" t="-201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13</a:t>
            </a:fld>
            <a:endParaRPr lang="ja-JP" altLang="en-US" dirty="0"/>
          </a:p>
        </p:txBody>
      </p:sp>
      <p:grpSp>
        <p:nvGrpSpPr>
          <p:cNvPr id="6" name="グループ化 5"/>
          <p:cNvGrpSpPr/>
          <p:nvPr/>
        </p:nvGrpSpPr>
        <p:grpSpPr>
          <a:xfrm>
            <a:off x="1575373" y="1484790"/>
            <a:ext cx="6415784" cy="2821583"/>
            <a:chOff x="171888" y="1734402"/>
            <a:chExt cx="6415784" cy="2821583"/>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0000" t="3470" r="13603" b="8964"/>
            <a:stretch/>
          </p:blipFill>
          <p:spPr>
            <a:xfrm>
              <a:off x="916324" y="1734402"/>
              <a:ext cx="4289989" cy="2458650"/>
            </a:xfrm>
            <a:prstGeom prst="rect">
              <a:avLst/>
            </a:prstGeom>
          </p:spPr>
        </p:pic>
        <p:grpSp>
          <p:nvGrpSpPr>
            <p:cNvPr id="8" name="グループ化 7"/>
            <p:cNvGrpSpPr/>
            <p:nvPr/>
          </p:nvGrpSpPr>
          <p:grpSpPr>
            <a:xfrm>
              <a:off x="171888" y="1787117"/>
              <a:ext cx="901209" cy="2122548"/>
              <a:chOff x="-322511" y="931205"/>
              <a:chExt cx="1103151" cy="2198697"/>
            </a:xfrm>
          </p:grpSpPr>
          <p:sp>
            <p:nvSpPr>
              <p:cNvPr id="9" name="テキスト ボックス 8"/>
              <p:cNvSpPr txBox="1"/>
              <p:nvPr/>
            </p:nvSpPr>
            <p:spPr>
              <a:xfrm>
                <a:off x="-53492" y="931205"/>
                <a:ext cx="565114" cy="1668151"/>
              </a:xfrm>
              <a:prstGeom prst="rect">
                <a:avLst/>
              </a:prstGeom>
              <a:noFill/>
            </p:spPr>
            <p:txBody>
              <a:bodyPr vert="eaVert" wrap="none" rtlCol="0">
                <a:spAutoFit/>
              </a:bodyPr>
              <a:lstStyle/>
              <a:p>
                <a:r>
                  <a:rPr kumimoji="1" lang="ja-JP" altLang="en-US" b="1" dirty="0" smtClean="0"/>
                  <a:t>膜厚</a:t>
                </a:r>
                <a:r>
                  <a:rPr lang="ja-JP" altLang="en-US" b="1" dirty="0" smtClean="0"/>
                  <a:t>成長速度</a:t>
                </a:r>
                <a:r>
                  <a:rPr lang="ja-JP" altLang="en-US" b="1" dirty="0"/>
                  <a:t>，</a:t>
                </a:r>
                <a:endParaRPr kumimoji="1" lang="ja-JP" altLang="en-US" b="1" dirty="0"/>
              </a:p>
            </p:txBody>
          </p:sp>
          <mc:AlternateContent xmlns:mc="http://schemas.openxmlformats.org/markup-compatibility/2006" xmlns:a14="http://schemas.microsoft.com/office/drawing/2010/main">
            <mc:Choice Requires="a14">
              <p:sp>
                <p:nvSpPr>
                  <p:cNvPr id="10" name="テキスト ボックス 9"/>
                  <p:cNvSpPr txBox="1"/>
                  <p:nvPr/>
                </p:nvSpPr>
                <p:spPr>
                  <a:xfrm>
                    <a:off x="-322511" y="2443578"/>
                    <a:ext cx="1103151" cy="68632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𝒉</m:t>
                          </m:r>
                        </m:oMath>
                      </m:oMathPara>
                    </a14:m>
                    <a:endParaRPr kumimoji="1" lang="en-US" altLang="ja-JP" b="1" dirty="0" smtClean="0"/>
                  </a:p>
                  <a:p>
                    <a:pPr algn="ctr"/>
                    <a:r>
                      <a:rPr kumimoji="1" lang="en-US" altLang="ja-JP" b="1" dirty="0" smtClean="0"/>
                      <a:t>(</a:t>
                    </a:r>
                    <a14:m>
                      <m:oMath xmlns:m="http://schemas.openxmlformats.org/officeDocument/2006/math">
                        <m:r>
                          <a:rPr kumimoji="1" lang="ja-JP" altLang="en-US" b="1" i="0" smtClean="0">
                            <a:latin typeface="Cambria Math"/>
                          </a:rPr>
                          <m:t>𝛍</m:t>
                        </m:r>
                        <m:r>
                          <a:rPr kumimoji="1" lang="en-US" altLang="ja-JP" b="1" i="0" smtClean="0">
                            <a:latin typeface="Cambria Math"/>
                          </a:rPr>
                          <m:t>𝐦</m:t>
                        </m:r>
                        <m:r>
                          <a:rPr kumimoji="1" lang="en-US" altLang="ja-JP" b="1" i="0" smtClean="0">
                            <a:latin typeface="Cambria Math" panose="02040503050406030204" pitchFamily="18" charset="0"/>
                          </a:rPr>
                          <m:t>/</m:t>
                        </m:r>
                        <m:r>
                          <a:rPr kumimoji="1" lang="en-US" altLang="ja-JP" b="1" i="0" smtClean="0">
                            <a:latin typeface="Cambria Math" panose="02040503050406030204" pitchFamily="18" charset="0"/>
                          </a:rPr>
                          <m:t>𝐬</m:t>
                        </m:r>
                      </m:oMath>
                    </a14:m>
                    <a:r>
                      <a:rPr kumimoji="1" lang="en-US" altLang="ja-JP" b="1" dirty="0" smtClean="0"/>
                      <a:t>)</a:t>
                    </a:r>
                    <a:endParaRPr kumimoji="1" lang="ja-JP" altLang="en-US" b="1"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22511" y="2443578"/>
                    <a:ext cx="1103151" cy="686324"/>
                  </a:xfrm>
                  <a:prstGeom prst="rect">
                    <a:avLst/>
                  </a:prstGeom>
                  <a:blipFill rotWithShape="0">
                    <a:blip r:embed="rId5"/>
                    <a:stretch>
                      <a:fillRect l="-5405" r="-6757" b="-1203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1" name="テキスト ボックス 10"/>
                <p:cNvSpPr txBox="1"/>
                <p:nvPr/>
              </p:nvSpPr>
              <p:spPr>
                <a:xfrm>
                  <a:off x="2520075" y="4186653"/>
                  <a:ext cx="1479892" cy="369332"/>
                </a:xfrm>
                <a:prstGeom prst="rect">
                  <a:avLst/>
                </a:prstGeom>
                <a:noFill/>
              </p:spPr>
              <p:txBody>
                <a:bodyPr wrap="none" rtlCol="0">
                  <a:spAutoFit/>
                </a:bodyPr>
                <a:lstStyle/>
                <a:p>
                  <a:r>
                    <a:rPr kumimoji="1" lang="ja-JP" altLang="en-US" b="1" dirty="0" smtClean="0"/>
                    <a:t>膜厚，</a:t>
                  </a:r>
                  <a14:m>
                    <m:oMath xmlns:m="http://schemas.openxmlformats.org/officeDocument/2006/math">
                      <m:r>
                        <a:rPr kumimoji="1" lang="en-US" altLang="ja-JP" b="1" i="1" smtClean="0">
                          <a:latin typeface="Cambria Math" panose="02040503050406030204" pitchFamily="18" charset="0"/>
                        </a:rPr>
                        <m:t>𝒉</m:t>
                      </m:r>
                    </m:oMath>
                  </a14:m>
                  <a:r>
                    <a:rPr kumimoji="1" lang="en-US" altLang="ja-JP" b="1" dirty="0" smtClean="0"/>
                    <a:t> (</a:t>
                  </a:r>
                  <a:r>
                    <a:rPr lang="en-US" altLang="ja-JP" b="1" dirty="0" err="1" smtClean="0">
                      <a:latin typeface="Cambria Math" panose="02040503050406030204" pitchFamily="18" charset="0"/>
                    </a:rPr>
                    <a:t>μm</a:t>
                  </a:r>
                  <a:r>
                    <a:rPr lang="en-US" altLang="ja-JP" b="1" dirty="0"/>
                    <a:t>)</a:t>
                  </a:r>
                  <a:endParaRPr kumimoji="1" lang="ja-JP" altLang="en-US" b="1"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520075" y="4186653"/>
                  <a:ext cx="1479892" cy="369332"/>
                </a:xfrm>
                <a:prstGeom prst="rect">
                  <a:avLst/>
                </a:prstGeom>
                <a:blipFill rotWithShape="0">
                  <a:blip r:embed="rId6"/>
                  <a:stretch>
                    <a:fillRect l="-3719" t="-13333" r="-4132" b="-28333"/>
                  </a:stretch>
                </a:blipFill>
              </p:spPr>
              <p:txBody>
                <a:bodyPr/>
                <a:lstStyle/>
                <a:p>
                  <a:r>
                    <a:rPr lang="ja-JP" altLang="en-US">
                      <a:noFill/>
                    </a:rPr>
                    <a:t> </a:t>
                  </a:r>
                </a:p>
              </p:txBody>
            </p:sp>
          </mc:Fallback>
        </mc:AlternateContent>
        <p:grpSp>
          <p:nvGrpSpPr>
            <p:cNvPr id="12" name="グループ化 11"/>
            <p:cNvGrpSpPr/>
            <p:nvPr/>
          </p:nvGrpSpPr>
          <p:grpSpPr>
            <a:xfrm>
              <a:off x="5218595" y="1874931"/>
              <a:ext cx="1369077" cy="641182"/>
              <a:chOff x="2698934" y="3991771"/>
              <a:chExt cx="1369077" cy="641182"/>
            </a:xfrm>
          </p:grpSpPr>
          <p:cxnSp>
            <p:nvCxnSpPr>
              <p:cNvPr id="13" name="直線コネクタ 12"/>
              <p:cNvCxnSpPr/>
              <p:nvPr/>
            </p:nvCxnSpPr>
            <p:spPr>
              <a:xfrm>
                <a:off x="2698934" y="4194000"/>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838979" y="4466792"/>
                <a:ext cx="157636" cy="0"/>
              </a:xfrm>
              <a:prstGeom prst="line">
                <a:avLst/>
              </a:prstGeom>
              <a:ln w="38100">
                <a:solidFill>
                  <a:srgbClr val="009E73"/>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190848" y="3991771"/>
                <a:ext cx="877163" cy="369332"/>
              </a:xfrm>
              <a:prstGeom prst="rect">
                <a:avLst/>
              </a:prstGeom>
              <a:noFill/>
            </p:spPr>
            <p:txBody>
              <a:bodyPr wrap="none" rtlCol="0">
                <a:spAutoFit/>
              </a:bodyPr>
              <a:lstStyle/>
              <a:p>
                <a:r>
                  <a:rPr lang="ja-JP" altLang="en-US" dirty="0"/>
                  <a:t>定電流</a:t>
                </a:r>
                <a:endParaRPr kumimoji="1" lang="ja-JP" altLang="en-US" dirty="0"/>
              </a:p>
            </p:txBody>
          </p:sp>
          <p:sp>
            <p:nvSpPr>
              <p:cNvPr id="16" name="テキスト ボックス 15"/>
              <p:cNvSpPr txBox="1"/>
              <p:nvPr/>
            </p:nvSpPr>
            <p:spPr>
              <a:xfrm>
                <a:off x="3190848" y="4263621"/>
                <a:ext cx="877163" cy="369332"/>
              </a:xfrm>
              <a:prstGeom prst="rect">
                <a:avLst/>
              </a:prstGeom>
              <a:noFill/>
            </p:spPr>
            <p:txBody>
              <a:bodyPr wrap="none" rtlCol="0">
                <a:spAutoFit/>
              </a:bodyPr>
              <a:lstStyle/>
              <a:p>
                <a:r>
                  <a:rPr lang="ja-JP" altLang="en-US" dirty="0"/>
                  <a:t>定電圧</a:t>
                </a:r>
                <a:endParaRPr kumimoji="1" lang="ja-JP" altLang="en-US" dirty="0"/>
              </a:p>
            </p:txBody>
          </p:sp>
        </p:grpSp>
      </p:grpSp>
      <p:sp>
        <p:nvSpPr>
          <p:cNvPr id="18" name="コンテンツ プレースホルダー 2"/>
          <p:cNvSpPr txBox="1">
            <a:spLocks/>
          </p:cNvSpPr>
          <p:nvPr/>
        </p:nvSpPr>
        <p:spPr bwMode="auto">
          <a:xfrm>
            <a:off x="6646193" y="2836102"/>
            <a:ext cx="2462971" cy="1266341"/>
          </a:xfrm>
          <a:prstGeom prst="rect">
            <a:avLst/>
          </a:prstGeom>
          <a:solidFill>
            <a:schemeClr val="bg1">
              <a:lumMod val="85000"/>
            </a:schemeClr>
          </a:solidFill>
          <a:ln>
            <a:noFill/>
          </a:ln>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000" dirty="0" smtClean="0">
                <a:solidFill>
                  <a:srgbClr val="FF0000"/>
                </a:solidFill>
              </a:rPr>
              <a:t>定電流電着</a:t>
            </a:r>
            <a:r>
              <a:rPr lang="ja-JP" altLang="en-US" sz="2000" dirty="0" smtClean="0"/>
              <a:t>は</a:t>
            </a:r>
            <a:r>
              <a:rPr lang="en-US" altLang="ja-JP" sz="2000" dirty="0" smtClean="0"/>
              <a:t/>
            </a:r>
            <a:br>
              <a:rPr lang="en-US" altLang="ja-JP" sz="2000" dirty="0" smtClean="0"/>
            </a:br>
            <a:r>
              <a:rPr lang="ja-JP" altLang="en-US" sz="2000" dirty="0" smtClean="0">
                <a:solidFill>
                  <a:srgbClr val="00B050"/>
                </a:solidFill>
              </a:rPr>
              <a:t>定電圧</a:t>
            </a:r>
            <a:r>
              <a:rPr lang="ja-JP" altLang="en-US" sz="2000" dirty="0">
                <a:solidFill>
                  <a:srgbClr val="00B050"/>
                </a:solidFill>
              </a:rPr>
              <a:t>電着</a:t>
            </a:r>
            <a:r>
              <a:rPr lang="ja-JP" altLang="en-US" sz="2000" dirty="0"/>
              <a:t>の</a:t>
            </a:r>
            <a:r>
              <a:rPr lang="en-US" altLang="ja-JP" sz="2000" dirty="0"/>
              <a:t/>
            </a:r>
            <a:br>
              <a:rPr lang="en-US" altLang="ja-JP" sz="2000" dirty="0"/>
            </a:br>
            <a:r>
              <a:rPr lang="ja-JP" altLang="en-US" sz="2000" dirty="0" smtClean="0"/>
              <a:t>１～数倍ほど速く</a:t>
            </a:r>
            <a:r>
              <a:rPr lang="en-US" altLang="ja-JP" sz="2000" dirty="0" smtClean="0"/>
              <a:t/>
            </a:r>
            <a:br>
              <a:rPr lang="en-US" altLang="ja-JP" sz="2000" dirty="0" smtClean="0"/>
            </a:br>
            <a:r>
              <a:rPr lang="ja-JP" altLang="en-US" sz="2000" dirty="0" smtClean="0"/>
              <a:t>膜</a:t>
            </a:r>
            <a:r>
              <a:rPr lang="ja-JP" altLang="en-US" sz="2000" dirty="0"/>
              <a:t>厚が成長している</a:t>
            </a:r>
            <a:r>
              <a:rPr lang="ja-JP" altLang="en-US" sz="2000" dirty="0" smtClean="0"/>
              <a:t>．</a:t>
            </a:r>
            <a:endParaRPr lang="en-US" altLang="ja-JP" sz="2400" kern="0" dirty="0" smtClean="0"/>
          </a:p>
        </p:txBody>
      </p:sp>
      <mc:AlternateContent xmlns:mc="http://schemas.openxmlformats.org/markup-compatibility/2006" xmlns:a14="http://schemas.microsoft.com/office/drawing/2010/main">
        <mc:Choice Requires="a14">
          <p:sp>
            <p:nvSpPr>
              <p:cNvPr id="19" name="テキスト ボックス 18"/>
              <p:cNvSpPr txBox="1"/>
              <p:nvPr/>
            </p:nvSpPr>
            <p:spPr>
              <a:xfrm>
                <a:off x="63724" y="1475979"/>
                <a:ext cx="1780850" cy="923330"/>
              </a:xfrm>
              <a:prstGeom prst="rect">
                <a:avLst/>
              </a:prstGeom>
              <a:noFill/>
              <a:ln>
                <a:solidFill>
                  <a:schemeClr val="tx1"/>
                </a:solidFill>
              </a:ln>
            </p:spPr>
            <p:txBody>
              <a:bodyPr wrap="square" rtlCol="0">
                <a:spAutoFit/>
              </a:bodyPr>
              <a:lstStyle/>
              <a:p>
                <a:pPr algn="ctr"/>
                <a:r>
                  <a:rPr lang="ja-JP" altLang="en-US" dirty="0" smtClean="0"/>
                  <a:t>カソード</a:t>
                </a:r>
                <a:r>
                  <a:rPr lang="en-US" altLang="ja-JP" dirty="0" smtClean="0"/>
                  <a:t/>
                </a:r>
                <a:br>
                  <a:rPr lang="en-US" altLang="ja-JP" dirty="0" smtClean="0"/>
                </a:br>
                <a:r>
                  <a:rPr lang="ja-JP" altLang="en-US" dirty="0" smtClean="0"/>
                  <a:t>電流密度</a:t>
                </a:r>
                <a:r>
                  <a:rPr lang="en-US" altLang="ja-JP" dirty="0" smtClean="0"/>
                  <a:t/>
                </a:r>
                <a:br>
                  <a:rPr lang="en-US" altLang="ja-JP" dirty="0" smtClean="0"/>
                </a:b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𝑗</m:t>
                          </m:r>
                        </m:e>
                        <m:sub>
                          <m:r>
                            <m:rPr>
                              <m:sty m:val="p"/>
                            </m:rPr>
                            <a:rPr kumimoji="1" lang="en-US" altLang="ja-JP" b="0" i="0" smtClean="0">
                              <a:latin typeface="Cambria Math" panose="02040503050406030204" pitchFamily="18" charset="0"/>
                            </a:rPr>
                            <m:t>cat</m:t>
                          </m:r>
                        </m:sub>
                      </m:sSub>
                      <m:r>
                        <a:rPr kumimoji="1" lang="en-US" altLang="ja-JP" b="0" i="1" smtClean="0">
                          <a:latin typeface="Cambria Math" panose="02040503050406030204" pitchFamily="18" charset="0"/>
                        </a:rPr>
                        <m:t>=4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m:oMathPara>
                </a14:m>
                <a:endParaRPr kumimoji="1" lang="ja-JP" altLang="en-US" dirty="0" smtClean="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63724" y="1475979"/>
                <a:ext cx="1780850" cy="923330"/>
              </a:xfrm>
              <a:prstGeom prst="rect">
                <a:avLst/>
              </a:prstGeom>
              <a:blipFill rotWithShape="0">
                <a:blip r:embed="rId7"/>
                <a:stretch>
                  <a:fillRect t="-3896" b="-4545"/>
                </a:stretch>
              </a:blipFill>
              <a:ln>
                <a:solidFill>
                  <a:schemeClr val="tx1"/>
                </a:solidFill>
              </a:ln>
            </p:spPr>
            <p:txBody>
              <a:bodyPr/>
              <a:lstStyle/>
              <a:p>
                <a:r>
                  <a:rPr lang="ja-JP" altLang="en-US">
                    <a:noFill/>
                  </a:rPr>
                  <a:t> </a:t>
                </a:r>
              </a:p>
            </p:txBody>
          </p:sp>
        </mc:Fallback>
      </mc:AlternateContent>
      <p:sp>
        <p:nvSpPr>
          <p:cNvPr id="20" name="右矢印 19"/>
          <p:cNvSpPr/>
          <p:nvPr/>
        </p:nvSpPr>
        <p:spPr>
          <a:xfrm>
            <a:off x="287524" y="5561332"/>
            <a:ext cx="870856" cy="391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29633" y="5526443"/>
            <a:ext cx="6601487" cy="461665"/>
          </a:xfrm>
          <a:prstGeom prst="rect">
            <a:avLst/>
          </a:prstGeom>
          <a:solidFill>
            <a:schemeClr val="accent1"/>
          </a:solidFill>
        </p:spPr>
        <p:txBody>
          <a:bodyPr wrap="none" rtlCol="0">
            <a:spAutoFit/>
          </a:bodyPr>
          <a:lstStyle/>
          <a:p>
            <a:pPr algn="ctr"/>
            <a:r>
              <a:rPr kumimoji="1" lang="ja-JP" altLang="en-US" sz="2400" dirty="0" smtClean="0"/>
              <a:t>析出効率が何らかの「</a:t>
            </a:r>
            <a:r>
              <a:rPr kumimoji="1" lang="ja-JP" altLang="en-US" sz="2400" dirty="0" smtClean="0">
                <a:solidFill>
                  <a:srgbClr val="7030A0"/>
                </a:solidFill>
              </a:rPr>
              <a:t>履歴依存性</a:t>
            </a:r>
            <a:r>
              <a:rPr kumimoji="1" lang="ja-JP" altLang="en-US" sz="2400" dirty="0" smtClean="0"/>
              <a:t>」を持っている．</a:t>
            </a:r>
            <a:endParaRPr kumimoji="1" lang="ja-JP" altLang="en-US" sz="2400" dirty="0"/>
          </a:p>
        </p:txBody>
      </p:sp>
      <p:sp>
        <p:nvSpPr>
          <p:cNvPr id="7" name="テキスト ボックス 6"/>
          <p:cNvSpPr txBox="1"/>
          <p:nvPr/>
        </p:nvSpPr>
        <p:spPr>
          <a:xfrm>
            <a:off x="1875638" y="2844340"/>
            <a:ext cx="300082" cy="369332"/>
          </a:xfrm>
          <a:prstGeom prst="rect">
            <a:avLst/>
          </a:prstGeom>
          <a:noFill/>
        </p:spPr>
        <p:txBody>
          <a:bodyPr wrap="square" rtlCol="0">
            <a:spAutoFit/>
          </a:bodyPr>
          <a:lstStyle/>
          <a:p>
            <a:r>
              <a:rPr lang="ja-JP" altLang="en-US" dirty="0" smtClean="0"/>
              <a:t>・</a:t>
            </a:r>
            <a:endParaRPr kumimoji="1" lang="ja-JP" altLang="en-US" dirty="0"/>
          </a:p>
        </p:txBody>
      </p:sp>
      <p:sp>
        <p:nvSpPr>
          <p:cNvPr id="22" name="テキスト ボックス 21"/>
          <p:cNvSpPr txBox="1"/>
          <p:nvPr/>
        </p:nvSpPr>
        <p:spPr>
          <a:xfrm>
            <a:off x="7833551" y="5526443"/>
            <a:ext cx="1010213" cy="461665"/>
          </a:xfrm>
          <a:prstGeom prst="rect">
            <a:avLst/>
          </a:prstGeom>
          <a:solidFill>
            <a:schemeClr val="tx1"/>
          </a:solidFill>
        </p:spPr>
        <p:txBody>
          <a:bodyPr wrap="none" rtlCol="0">
            <a:spAutoFit/>
          </a:bodyPr>
          <a:lstStyle/>
          <a:p>
            <a:r>
              <a:rPr lang="ja-JP" altLang="en-US" sz="2400" dirty="0" smtClean="0">
                <a:solidFill>
                  <a:schemeClr val="bg1"/>
                </a:solidFill>
              </a:rPr>
              <a:t>知見</a:t>
            </a:r>
            <a:r>
              <a:rPr lang="ja-JP" altLang="en-US" sz="2400" dirty="0">
                <a:solidFill>
                  <a:schemeClr val="bg1"/>
                </a:solidFill>
              </a:rPr>
              <a:t>２</a:t>
            </a:r>
            <a:endParaRPr lang="en-US" altLang="ja-JP" sz="2400" dirty="0" smtClean="0">
              <a:solidFill>
                <a:schemeClr val="bg1"/>
              </a:solidFill>
            </a:endParaRPr>
          </a:p>
        </p:txBody>
      </p:sp>
    </p:spTree>
    <p:extLst>
      <p:ext uri="{BB962C8B-B14F-4D97-AF65-F5344CB8AC3E}">
        <p14:creationId xmlns:p14="http://schemas.microsoft.com/office/powerpoint/2010/main" val="406287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履歴依存性が生じる要因</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lgn="ctr">
                  <a:buNone/>
                </a:pPr>
                <a:r>
                  <a:rPr kumimoji="1" lang="ja-JP" altLang="en-US" sz="2400" dirty="0" smtClean="0"/>
                  <a:t>本研究では</a:t>
                </a:r>
                <a:r>
                  <a:rPr kumimoji="1" lang="ja-JP" altLang="en-US" sz="2400" dirty="0" smtClean="0">
                    <a:solidFill>
                      <a:srgbClr val="00B050"/>
                    </a:solidFill>
                  </a:rPr>
                  <a:t>析出開始時のカソード電流密度（</a:t>
                </a:r>
                <a14:m>
                  <m:oMath xmlns:m="http://schemas.openxmlformats.org/officeDocument/2006/math">
                    <m:sSub>
                      <m:sSubPr>
                        <m:ctrlPr>
                          <a:rPr kumimoji="1" lang="en-US" altLang="ja-JP" sz="2400" b="0" i="1" smtClean="0">
                            <a:solidFill>
                              <a:srgbClr val="00B050"/>
                            </a:solidFill>
                            <a:latin typeface="Cambria Math" panose="02040503050406030204" pitchFamily="18" charset="0"/>
                          </a:rPr>
                        </m:ctrlPr>
                      </m:sSubPr>
                      <m:e>
                        <m:r>
                          <a:rPr kumimoji="1" lang="en-US" altLang="ja-JP" sz="2400" b="0" i="1" smtClean="0">
                            <a:solidFill>
                              <a:srgbClr val="00B050"/>
                            </a:solidFill>
                            <a:latin typeface="Cambria Math" panose="02040503050406030204" pitchFamily="18" charset="0"/>
                          </a:rPr>
                          <m:t>𝑗</m:t>
                        </m:r>
                      </m:e>
                      <m:sub>
                        <m:r>
                          <m:rPr>
                            <m:sty m:val="p"/>
                          </m:rPr>
                          <a:rPr kumimoji="1" lang="en-US" altLang="ja-JP" sz="2400" b="0" i="0" smtClean="0">
                            <a:solidFill>
                              <a:srgbClr val="00B050"/>
                            </a:solidFill>
                            <a:latin typeface="Cambria Math" panose="02040503050406030204" pitchFamily="18" charset="0"/>
                          </a:rPr>
                          <m:t>catini</m:t>
                        </m:r>
                      </m:sub>
                    </m:sSub>
                  </m:oMath>
                </a14:m>
                <a:r>
                  <a:rPr kumimoji="1" lang="ja-JP" altLang="en-US" sz="2400" dirty="0" smtClean="0">
                    <a:solidFill>
                      <a:srgbClr val="00B050"/>
                    </a:solidFill>
                  </a:rPr>
                  <a:t>）</a:t>
                </a:r>
                <a:r>
                  <a:rPr kumimoji="1" lang="ja-JP" altLang="en-US" sz="2400" dirty="0" smtClean="0"/>
                  <a:t>に着目．</a:t>
                </a:r>
                <a:r>
                  <a:rPr lang="en-US" altLang="ja-JP" sz="2400" dirty="0"/>
                  <a:t/>
                </a:r>
                <a:br>
                  <a:rPr lang="en-US" altLang="ja-JP" sz="2400" dirty="0"/>
                </a:br>
                <a:r>
                  <a:rPr kumimoji="1" lang="en-US" altLang="ja-JP" sz="2400" dirty="0" smtClean="0"/>
                  <a:t/>
                </a:r>
                <a:br>
                  <a:rPr kumimoji="1" lang="en-US" altLang="ja-JP" sz="2400" dirty="0" smtClean="0"/>
                </a:br>
                <a:endParaRPr kumimoji="1" lang="en-US" altLang="ja-JP" sz="2400" dirty="0" smtClean="0"/>
              </a:p>
              <a:p>
                <a:pPr>
                  <a:buFont typeface="Arial" panose="020B0604020202020204" pitchFamily="34" charset="0"/>
                  <a:buChar char="•"/>
                </a:pPr>
                <a:endParaRPr lang="en-US" altLang="ja-JP" sz="2000" dirty="0" smtClean="0"/>
              </a:p>
              <a:p>
                <a:pPr>
                  <a:buFont typeface="Arial" panose="020B0604020202020204" pitchFamily="34" charset="0"/>
                  <a:buChar char="•"/>
                </a:pPr>
                <a:endParaRPr lang="en-US" altLang="ja-JP" sz="2400" dirty="0"/>
              </a:p>
              <a:p>
                <a:pPr>
                  <a:buFont typeface="Arial" panose="020B0604020202020204" pitchFamily="34" charset="0"/>
                  <a:buChar char="•"/>
                </a:pPr>
                <a:endParaRPr lang="en-US" altLang="ja-JP" sz="2400" dirty="0" smtClean="0"/>
              </a:p>
              <a:p>
                <a:pPr>
                  <a:buFont typeface="Arial" panose="020B0604020202020204" pitchFamily="34" charset="0"/>
                  <a:buChar char="•"/>
                </a:pPr>
                <a:endParaRPr lang="en-US" altLang="ja-JP" sz="2400" dirty="0"/>
              </a:p>
              <a:p>
                <a:pPr>
                  <a:buFont typeface="Arial" panose="020B0604020202020204" pitchFamily="34" charset="0"/>
                  <a:buChar char="•"/>
                </a:pPr>
                <a:endParaRPr lang="en-US" altLang="ja-JP" sz="2400" dirty="0" smtClean="0"/>
              </a:p>
              <a:p>
                <a:pPr>
                  <a:buFont typeface="Arial" panose="020B0604020202020204" pitchFamily="34" charset="0"/>
                  <a:buChar char="•"/>
                </a:pPr>
                <a:endParaRPr lang="en-US" altLang="ja-JP" sz="2400" dirty="0"/>
              </a:p>
              <a:p>
                <a:pPr>
                  <a:buFont typeface="Arial" panose="020B0604020202020204" pitchFamily="34" charset="0"/>
                  <a:buChar char="•"/>
                </a:pPr>
                <a:endParaRPr lang="en-US" altLang="ja-JP" sz="2400" dirty="0" smtClean="0"/>
              </a:p>
              <a:p>
                <a:pPr>
                  <a:buFont typeface="Arial" panose="020B0604020202020204" pitchFamily="34" charset="0"/>
                  <a:buChar char="•"/>
                </a:pPr>
                <a:endParaRPr lang="en-US" altLang="ja-JP" sz="2400" dirty="0"/>
              </a:p>
              <a:p>
                <a:pPr marL="0" indent="0" algn="ctr">
                  <a:buNone/>
                </a:pPr>
                <a:r>
                  <a:rPr lang="ja-JP" altLang="en-US" sz="600" dirty="0" smtClean="0">
                    <a:solidFill>
                      <a:srgbClr val="FF0000"/>
                    </a:solidFill>
                  </a:rPr>
                  <a:t>　</a:t>
                </a:r>
                <a:endParaRPr lang="en-US" altLang="ja-JP" sz="2400" dirty="0" smtClean="0">
                  <a:solidFill>
                    <a:srgbClr val="FF0000"/>
                  </a:solidFill>
                </a:endParaRPr>
              </a:p>
              <a:p>
                <a:pPr marL="0" indent="0">
                  <a:buNone/>
                </a:pP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t="-201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14</a:t>
            </a:fld>
            <a:endParaRPr lang="ja-JP" altLang="en-US" dirty="0"/>
          </a:p>
        </p:txBody>
      </p:sp>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17299" t="22085" r="36078" b="10884"/>
          <a:stretch/>
        </p:blipFill>
        <p:spPr>
          <a:xfrm>
            <a:off x="908111" y="1109872"/>
            <a:ext cx="3463591" cy="2543183"/>
          </a:xfrm>
          <a:prstGeom prst="rect">
            <a:avLst/>
          </a:prstGeom>
        </p:spPr>
      </p:pic>
      <p:sp>
        <p:nvSpPr>
          <p:cNvPr id="9" name="テキスト ボックス 8"/>
          <p:cNvSpPr txBox="1"/>
          <p:nvPr/>
        </p:nvSpPr>
        <p:spPr>
          <a:xfrm>
            <a:off x="2433669" y="1247458"/>
            <a:ext cx="877163" cy="369332"/>
          </a:xfrm>
          <a:prstGeom prst="rect">
            <a:avLst/>
          </a:prstGeom>
          <a:noFill/>
        </p:spPr>
        <p:txBody>
          <a:bodyPr wrap="none" rtlCol="0">
            <a:spAutoFit/>
          </a:bodyPr>
          <a:lstStyle/>
          <a:p>
            <a:r>
              <a:rPr kumimoji="1" lang="ja-JP" altLang="en-US" dirty="0" smtClean="0"/>
              <a:t>定電圧</a:t>
            </a:r>
            <a:endParaRPr kumimoji="1" lang="ja-JP" altLang="en-US" dirty="0"/>
          </a:p>
        </p:txBody>
      </p:sp>
      <p:sp>
        <p:nvSpPr>
          <p:cNvPr id="23" name="円/楕円 22"/>
          <p:cNvSpPr/>
          <p:nvPr/>
        </p:nvSpPr>
        <p:spPr>
          <a:xfrm>
            <a:off x="1135060" y="1109872"/>
            <a:ext cx="336689" cy="3766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73896" y="1460356"/>
            <a:ext cx="915572" cy="1728700"/>
            <a:chOff x="4543494" y="1213607"/>
            <a:chExt cx="915572" cy="1728700"/>
          </a:xfrm>
        </p:grpSpPr>
        <p:sp>
          <p:nvSpPr>
            <p:cNvPr id="26" name="テキスト ボックス 25"/>
            <p:cNvSpPr txBox="1"/>
            <p:nvPr/>
          </p:nvSpPr>
          <p:spPr>
            <a:xfrm>
              <a:off x="4607488" y="1213607"/>
              <a:ext cx="738664" cy="1155124"/>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4543494" y="2289756"/>
                  <a:ext cx="91557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43494" y="2289756"/>
                  <a:ext cx="915572" cy="652551"/>
                </a:xfrm>
                <a:prstGeom prst="rect">
                  <a:avLst/>
                </a:prstGeom>
                <a:blipFill rotWithShape="0">
                  <a:blip r:embed="rId5"/>
                  <a:stretch>
                    <a:fillRect l="-6000" r="-6667" b="-14953"/>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9" name="テキスト ボックス 28"/>
              <p:cNvSpPr txBox="1"/>
              <p:nvPr/>
            </p:nvSpPr>
            <p:spPr>
              <a:xfrm>
                <a:off x="2272569" y="3570046"/>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272569" y="3570046"/>
                <a:ext cx="1200970" cy="369332"/>
              </a:xfrm>
              <a:prstGeom prst="rect">
                <a:avLst/>
              </a:prstGeom>
              <a:blipFill rotWithShape="0">
                <a:blip r:embed="rId6"/>
                <a:stretch>
                  <a:fillRect l="-4569" t="-13333" r="-5584" b="-28333"/>
                </a:stretch>
              </a:blipFill>
            </p:spPr>
            <p:txBody>
              <a:bodyPr/>
              <a:lstStyle/>
              <a:p>
                <a:r>
                  <a:rPr lang="ja-JP" altLang="en-US">
                    <a:noFill/>
                  </a:rPr>
                  <a:t> </a:t>
                </a:r>
              </a:p>
            </p:txBody>
          </p:sp>
        </mc:Fallback>
      </mc:AlternateContent>
      <p:grpSp>
        <p:nvGrpSpPr>
          <p:cNvPr id="41" name="グループ化 40"/>
          <p:cNvGrpSpPr/>
          <p:nvPr/>
        </p:nvGrpSpPr>
        <p:grpSpPr>
          <a:xfrm>
            <a:off x="3286427" y="1267281"/>
            <a:ext cx="980773" cy="1638515"/>
            <a:chOff x="4147018" y="1206285"/>
            <a:chExt cx="980773" cy="1638515"/>
          </a:xfrm>
        </p:grpSpPr>
        <p:sp>
          <p:nvSpPr>
            <p:cNvPr id="10" name="正方形/長方形 9"/>
            <p:cNvSpPr/>
            <p:nvPr/>
          </p:nvSpPr>
          <p:spPr>
            <a:xfrm flipH="1">
              <a:off x="4488884" y="1206285"/>
              <a:ext cx="638907" cy="163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en-US" altLang="ja-JP" dirty="0" smtClean="0">
                  <a:solidFill>
                    <a:schemeClr val="tx1"/>
                  </a:solidFill>
                </a:rPr>
                <a:t>250 V</a:t>
              </a:r>
            </a:p>
            <a:p>
              <a:pPr algn="r"/>
              <a:r>
                <a:rPr kumimoji="1" lang="en-US" altLang="ja-JP" dirty="0" smtClean="0">
                  <a:solidFill>
                    <a:schemeClr val="tx1"/>
                  </a:solidFill>
                </a:rPr>
                <a:t>200 V</a:t>
              </a:r>
            </a:p>
            <a:p>
              <a:pPr algn="r"/>
              <a:r>
                <a:rPr lang="en-US" altLang="ja-JP" dirty="0" smtClean="0">
                  <a:solidFill>
                    <a:schemeClr val="tx1"/>
                  </a:solidFill>
                </a:rPr>
                <a:t>150 V</a:t>
              </a:r>
            </a:p>
            <a:p>
              <a:pPr algn="r"/>
              <a:r>
                <a:rPr kumimoji="1" lang="en-US" altLang="ja-JP" dirty="0" smtClean="0">
                  <a:solidFill>
                    <a:schemeClr val="tx1"/>
                  </a:solidFill>
                </a:rPr>
                <a:t>100 V</a:t>
              </a:r>
            </a:p>
            <a:p>
              <a:pPr algn="r"/>
              <a:r>
                <a:rPr lang="en-US" altLang="ja-JP" dirty="0" smtClean="0">
                  <a:solidFill>
                    <a:schemeClr val="tx1"/>
                  </a:solidFill>
                </a:rPr>
                <a:t>50 V</a:t>
              </a:r>
            </a:p>
            <a:p>
              <a:pPr algn="r"/>
              <a:r>
                <a:rPr kumimoji="1" lang="en-US" altLang="ja-JP" dirty="0" smtClean="0">
                  <a:solidFill>
                    <a:schemeClr val="tx1"/>
                  </a:solidFill>
                </a:rPr>
                <a:t>30 V</a:t>
              </a:r>
              <a:endParaRPr kumimoji="1" lang="ja-JP" altLang="en-US" dirty="0">
                <a:solidFill>
                  <a:schemeClr val="tx1"/>
                </a:solidFill>
              </a:endParaRPr>
            </a:p>
          </p:txBody>
        </p:sp>
        <p:cxnSp>
          <p:nvCxnSpPr>
            <p:cNvPr id="31" name="直線コネクタ 30"/>
            <p:cNvCxnSpPr/>
            <p:nvPr/>
          </p:nvCxnSpPr>
          <p:spPr>
            <a:xfrm flipH="1" flipV="1">
              <a:off x="4147018" y="1924123"/>
              <a:ext cx="326134" cy="5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4147018" y="2200648"/>
              <a:ext cx="326134" cy="58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147018" y="2449269"/>
              <a:ext cx="326134" cy="586"/>
            </a:xfrm>
            <a:prstGeom prst="line">
              <a:avLst/>
            </a:prstGeom>
            <a:ln w="19050">
              <a:solidFill>
                <a:srgbClr val="C4C4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147018" y="2734556"/>
              <a:ext cx="326134" cy="58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4147018" y="1631743"/>
              <a:ext cx="326134" cy="586"/>
            </a:xfrm>
            <a:prstGeom prst="line">
              <a:avLst/>
            </a:prstGeom>
            <a:ln w="19050">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flipV="1">
              <a:off x="4147018" y="1383291"/>
              <a:ext cx="326134" cy="5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テキスト ボックス 41"/>
              <p:cNvSpPr txBox="1"/>
              <p:nvPr/>
            </p:nvSpPr>
            <p:spPr>
              <a:xfrm>
                <a:off x="671514" y="3980517"/>
                <a:ext cx="3936783" cy="707886"/>
              </a:xfrm>
              <a:prstGeom prst="rect">
                <a:avLst/>
              </a:prstGeom>
              <a:solidFill>
                <a:schemeClr val="bg1">
                  <a:lumMod val="95000"/>
                </a:schemeClr>
              </a:solidFill>
            </p:spPr>
            <p:txBody>
              <a:bodyPr wrap="none" rtlCol="0">
                <a:spAutoFit/>
              </a:bodyPr>
              <a:lstStyle/>
              <a:p>
                <a:r>
                  <a:rPr lang="ja-JP" altLang="en-US" sz="2000" dirty="0" smtClean="0"/>
                  <a:t>定電圧実験は</a:t>
                </a:r>
                <a14:m>
                  <m:oMath xmlns:m="http://schemas.openxmlformats.org/officeDocument/2006/math">
                    <m:sSub>
                      <m:sSubPr>
                        <m:ctrlPr>
                          <a:rPr lang="en-US" altLang="ja-JP" sz="2000" i="1" smtClean="0">
                            <a:solidFill>
                              <a:srgbClr val="00B050"/>
                            </a:solidFill>
                            <a:latin typeface="Cambria Math" panose="02040503050406030204" pitchFamily="18" charset="0"/>
                          </a:rPr>
                        </m:ctrlPr>
                      </m:sSubPr>
                      <m:e>
                        <m:r>
                          <a:rPr lang="en-US" altLang="ja-JP" sz="2000" i="1">
                            <a:solidFill>
                              <a:srgbClr val="00B050"/>
                            </a:solidFill>
                            <a:latin typeface="Cambria Math" panose="02040503050406030204" pitchFamily="18" charset="0"/>
                          </a:rPr>
                          <m:t>𝑗</m:t>
                        </m:r>
                      </m:e>
                      <m:sub>
                        <m:r>
                          <m:rPr>
                            <m:sty m:val="p"/>
                          </m:rPr>
                          <a:rPr lang="en-US" altLang="ja-JP" sz="2000">
                            <a:solidFill>
                              <a:srgbClr val="00B050"/>
                            </a:solidFill>
                            <a:latin typeface="Cambria Math" panose="02040503050406030204" pitchFamily="18" charset="0"/>
                          </a:rPr>
                          <m:t>cat</m:t>
                        </m:r>
                        <m:r>
                          <m:rPr>
                            <m:sty m:val="p"/>
                          </m:rPr>
                          <a:rPr lang="en-US" altLang="ja-JP" sz="2000" b="0" i="0" smtClean="0">
                            <a:solidFill>
                              <a:srgbClr val="00B050"/>
                            </a:solidFill>
                            <a:latin typeface="Cambria Math" panose="02040503050406030204" pitchFamily="18" charset="0"/>
                          </a:rPr>
                          <m:t>ini</m:t>
                        </m:r>
                      </m:sub>
                    </m:sSub>
                    <m:r>
                      <a:rPr lang="en-US" altLang="ja-JP" sz="2000" i="1">
                        <a:latin typeface="Cambria Math" panose="02040503050406030204" pitchFamily="18" charset="0"/>
                      </a:rPr>
                      <m:t>=</m:t>
                    </m:r>
                    <m:r>
                      <a:rPr lang="ja-JP" altLang="en-US" sz="2000" i="1">
                        <a:latin typeface="Cambria Math" panose="02040503050406030204" pitchFamily="18" charset="0"/>
                      </a:rPr>
                      <m:t>約</m:t>
                    </m:r>
                    <m:r>
                      <a:rPr lang="en-US" altLang="ja-JP" sz="2000" i="1">
                        <a:latin typeface="Cambria Math" panose="02040503050406030204" pitchFamily="18" charset="0"/>
                      </a:rPr>
                      <m:t> 60 </m:t>
                    </m:r>
                    <m:r>
                      <m:rPr>
                        <m:sty m:val="p"/>
                      </m:rPr>
                      <a:rPr lang="en-US" altLang="ja-JP" sz="2000">
                        <a:latin typeface="Cambria Math" panose="02040503050406030204" pitchFamily="18" charset="0"/>
                      </a:rPr>
                      <m:t>A</m:t>
                    </m:r>
                    <m:r>
                      <a:rPr lang="en-US" altLang="ja-JP" sz="2000">
                        <a:latin typeface="Cambria Math" panose="02040503050406030204" pitchFamily="18" charset="0"/>
                      </a:rPr>
                      <m:t>/</m:t>
                    </m:r>
                    <m:sSup>
                      <m:sSupPr>
                        <m:ctrlPr>
                          <a:rPr lang="en-US" altLang="ja-JP" sz="2000" i="1">
                            <a:latin typeface="Cambria Math" panose="02040503050406030204" pitchFamily="18" charset="0"/>
                          </a:rPr>
                        </m:ctrlPr>
                      </m:sSupPr>
                      <m:e>
                        <m:r>
                          <m:rPr>
                            <m:sty m:val="p"/>
                          </m:rPr>
                          <a:rPr lang="en-US" altLang="ja-JP" sz="2000">
                            <a:latin typeface="Cambria Math" panose="02040503050406030204" pitchFamily="18" charset="0"/>
                          </a:rPr>
                          <m:t>m</m:t>
                        </m:r>
                      </m:e>
                      <m:sup>
                        <m:r>
                          <a:rPr lang="en-US" altLang="ja-JP" sz="2000">
                            <a:latin typeface="Cambria Math" panose="02040503050406030204" pitchFamily="18" charset="0"/>
                          </a:rPr>
                          <m:t>2</m:t>
                        </m:r>
                      </m:sup>
                    </m:sSup>
                  </m:oMath>
                </a14:m>
                <a:endParaRPr lang="en-US" altLang="ja-JP" sz="2000" dirty="0"/>
              </a:p>
              <a:p>
                <a:r>
                  <a:rPr lang="ja-JP" altLang="en-US" sz="2000" dirty="0" smtClean="0"/>
                  <a:t>で常に一定．（</a:t>
                </a:r>
                <a:r>
                  <a:rPr lang="en-US" altLang="ja-JP" sz="2000" dirty="0"/>
                  <a:t>10 V</a:t>
                </a:r>
                <a:r>
                  <a:rPr lang="ja-JP" altLang="en-US" sz="2000" dirty="0"/>
                  <a:t>を除く</a:t>
                </a:r>
                <a:r>
                  <a:rPr lang="ja-JP" altLang="en-US" sz="2000" dirty="0" smtClean="0"/>
                  <a:t>）</a:t>
                </a:r>
                <a:endParaRPr kumimoji="1" lang="ja-JP" altLang="en-US" sz="20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671514" y="3980517"/>
                <a:ext cx="3936783" cy="707886"/>
              </a:xfrm>
              <a:prstGeom prst="rect">
                <a:avLst/>
              </a:prstGeom>
              <a:blipFill rotWithShape="0">
                <a:blip r:embed="rId7"/>
                <a:stretch>
                  <a:fillRect l="-1548" t="-6897" b="-155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5022847" y="3977738"/>
                <a:ext cx="3612143" cy="707886"/>
              </a:xfrm>
              <a:prstGeom prst="rect">
                <a:avLst/>
              </a:prstGeom>
              <a:solidFill>
                <a:schemeClr val="bg1">
                  <a:lumMod val="95000"/>
                </a:schemeClr>
              </a:solidFill>
            </p:spPr>
            <p:txBody>
              <a:bodyPr wrap="none">
                <a:spAutoFit/>
              </a:bodyPr>
              <a:lstStyle/>
              <a:p>
                <a:r>
                  <a:rPr lang="ja-JP" altLang="en-US" sz="2000" dirty="0" smtClean="0"/>
                  <a:t>定電流実験の</a:t>
                </a:r>
                <a14:m>
                  <m:oMath xmlns:m="http://schemas.openxmlformats.org/officeDocument/2006/math">
                    <m:sSub>
                      <m:sSubPr>
                        <m:ctrlPr>
                          <a:rPr lang="en-US" altLang="ja-JP" sz="2000" b="0" i="1" smtClean="0">
                            <a:solidFill>
                              <a:srgbClr val="00B050"/>
                            </a:solidFill>
                            <a:latin typeface="Cambria Math" panose="02040503050406030204" pitchFamily="18" charset="0"/>
                          </a:rPr>
                        </m:ctrlPr>
                      </m:sSubPr>
                      <m:e>
                        <m:r>
                          <a:rPr lang="en-US" altLang="ja-JP" sz="2000" b="0" i="1" smtClean="0">
                            <a:solidFill>
                              <a:srgbClr val="00B050"/>
                            </a:solidFill>
                            <a:latin typeface="Cambria Math" panose="02040503050406030204" pitchFamily="18" charset="0"/>
                          </a:rPr>
                          <m:t>𝑗</m:t>
                        </m:r>
                      </m:e>
                      <m:sub>
                        <m:r>
                          <m:rPr>
                            <m:sty m:val="p"/>
                          </m:rPr>
                          <a:rPr lang="en-US" altLang="ja-JP" sz="2000" b="0" i="0" smtClean="0">
                            <a:solidFill>
                              <a:srgbClr val="00B050"/>
                            </a:solidFill>
                            <a:latin typeface="Cambria Math" panose="02040503050406030204" pitchFamily="18" charset="0"/>
                          </a:rPr>
                          <m:t>catini</m:t>
                        </m:r>
                      </m:sub>
                    </m:sSub>
                  </m:oMath>
                </a14:m>
                <a:r>
                  <a:rPr lang="ja-JP" altLang="en-US" sz="2000" dirty="0" smtClean="0"/>
                  <a:t>は</a:t>
                </a:r>
                <a:r>
                  <a:rPr lang="ja-JP" altLang="en-US" sz="2000" dirty="0"/>
                  <a:t>各実験</a:t>
                </a:r>
                <a:r>
                  <a:rPr lang="ja-JP" altLang="en-US" sz="2000" dirty="0" smtClean="0"/>
                  <a:t>の</a:t>
                </a:r>
                <a:r>
                  <a:rPr lang="en-US" altLang="ja-JP" sz="2000" dirty="0" smtClean="0"/>
                  <a:t/>
                </a:r>
                <a:br>
                  <a:rPr lang="en-US" altLang="ja-JP" sz="2000" dirty="0" smtClean="0"/>
                </a:br>
                <a:r>
                  <a:rPr lang="ja-JP" altLang="en-US" sz="2000" dirty="0" smtClean="0"/>
                  <a:t>設定値で全て異なる．</a:t>
                </a:r>
                <a:endParaRPr lang="en-US" altLang="ja-JP" sz="2000" dirty="0" smtClean="0"/>
              </a:p>
            </p:txBody>
          </p:sp>
        </mc:Choice>
        <mc:Fallback xmlns="">
          <p:sp>
            <p:nvSpPr>
              <p:cNvPr id="43" name="正方形/長方形 42"/>
              <p:cNvSpPr>
                <a:spLocks noRot="1" noChangeAspect="1" noMove="1" noResize="1" noEditPoints="1" noAdjustHandles="1" noChangeArrowheads="1" noChangeShapeType="1" noTextEdit="1"/>
              </p:cNvSpPr>
              <p:nvPr/>
            </p:nvSpPr>
            <p:spPr>
              <a:xfrm>
                <a:off x="5022847" y="3977738"/>
                <a:ext cx="3612143" cy="707886"/>
              </a:xfrm>
              <a:prstGeom prst="rect">
                <a:avLst/>
              </a:prstGeom>
              <a:blipFill rotWithShape="0">
                <a:blip r:embed="rId8"/>
                <a:stretch>
                  <a:fillRect l="-1855" t="-6897" r="-1012" b="-12931"/>
                </a:stretch>
              </a:blipFill>
            </p:spPr>
            <p:txBody>
              <a:bodyPr/>
              <a:lstStyle/>
              <a:p>
                <a:r>
                  <a:rPr lang="ja-JP" altLang="en-US">
                    <a:noFill/>
                  </a:rPr>
                  <a:t> </a:t>
                </a:r>
              </a:p>
            </p:txBody>
          </p:sp>
        </mc:Fallback>
      </mc:AlternateContent>
      <p:pic>
        <p:nvPicPr>
          <p:cNvPr id="45" name="図 44"/>
          <p:cNvPicPr>
            <a:picLocks noChangeAspect="1"/>
          </p:cNvPicPr>
          <p:nvPr/>
        </p:nvPicPr>
        <p:blipFill rotWithShape="1">
          <a:blip r:embed="rId9">
            <a:extLst>
              <a:ext uri="{28A0092B-C50C-407E-A947-70E740481C1C}">
                <a14:useLocalDpi xmlns:a14="http://schemas.microsoft.com/office/drawing/2010/main" val="0"/>
              </a:ext>
            </a:extLst>
          </a:blip>
          <a:srcRect l="14659" t="12859" r="3861" b="4744"/>
          <a:stretch/>
        </p:blipFill>
        <p:spPr>
          <a:xfrm>
            <a:off x="4739985" y="1116880"/>
            <a:ext cx="4020065" cy="2528719"/>
          </a:xfrm>
          <a:prstGeom prst="rect">
            <a:avLst/>
          </a:prstGeom>
        </p:spPr>
      </p:pic>
      <mc:AlternateContent xmlns:mc="http://schemas.openxmlformats.org/markup-compatibility/2006" xmlns:a14="http://schemas.microsoft.com/office/drawing/2010/main">
        <mc:Choice Requires="a14">
          <p:sp>
            <p:nvSpPr>
              <p:cNvPr id="47" name="テキスト ボックス 46"/>
              <p:cNvSpPr txBox="1"/>
              <p:nvPr/>
            </p:nvSpPr>
            <p:spPr>
              <a:xfrm>
                <a:off x="7422847" y="1309146"/>
                <a:ext cx="1188584" cy="1846659"/>
              </a:xfrm>
              <a:prstGeom prst="rect">
                <a:avLst/>
              </a:prstGeom>
              <a:noFill/>
            </p:spPr>
            <p:txBody>
              <a:bodyPr wrap="square" rtlCol="0">
                <a:spAutoFit/>
              </a:bodyPr>
              <a:lstStyle/>
              <a:p>
                <a:pPr algn="r"/>
                <a14:m>
                  <m:oMath xmlns:m="http://schemas.openxmlformats.org/officeDocument/2006/math">
                    <m:r>
                      <a:rPr kumimoji="1" lang="en-US" altLang="ja-JP" b="0" i="1" smtClean="0">
                        <a:latin typeface="Cambria Math" panose="02040503050406030204" pitchFamily="18" charset="0"/>
                      </a:rPr>
                      <m:t>16 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a14:m>
                <a:r>
                  <a:rPr kumimoji="1" lang="en-US" altLang="ja-JP" dirty="0" smtClean="0"/>
                  <a:t> </a:t>
                </a:r>
              </a:p>
              <a:p>
                <a:pPr algn="r"/>
                <a:endParaRPr kumimoji="1" lang="en-US" altLang="ja-JP" sz="2400" dirty="0" smtClean="0"/>
              </a:p>
              <a:p>
                <a:pPr algn="r"/>
                <a14:m>
                  <m:oMath xmlns:m="http://schemas.openxmlformats.org/officeDocument/2006/math">
                    <m:r>
                      <a:rPr kumimoji="1" lang="en-US" altLang="ja-JP" b="0" i="1" smtClean="0">
                        <a:latin typeface="Cambria Math" panose="02040503050406030204" pitchFamily="18" charset="0"/>
                      </a:rPr>
                      <m:t>10 </m:t>
                    </m:r>
                    <m:r>
                      <m:rPr>
                        <m:sty m:val="p"/>
                      </m:rPr>
                      <a:rPr kumimoji="1" lang="en-US" altLang="ja-JP" b="0" i="0" smtClean="0">
                        <a:latin typeface="Cambria Math" panose="02040503050406030204" pitchFamily="18" charset="0"/>
                      </a:rPr>
                      <m:t>A</m:t>
                    </m:r>
                    <m:r>
                      <a:rPr kumimoji="1" lang="en-US" altLang="ja-JP" b="0" i="0"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m</m:t>
                        </m:r>
                      </m:e>
                      <m:sup>
                        <m:r>
                          <a:rPr kumimoji="1" lang="en-US" altLang="ja-JP" b="0" i="0" smtClean="0">
                            <a:latin typeface="Cambria Math" panose="02040503050406030204" pitchFamily="18" charset="0"/>
                          </a:rPr>
                          <m:t>2</m:t>
                        </m:r>
                      </m:sup>
                    </m:sSup>
                  </m:oMath>
                </a14:m>
                <a:r>
                  <a:rPr kumimoji="1" lang="en-US" altLang="ja-JP" dirty="0" smtClean="0"/>
                  <a:t> </a:t>
                </a:r>
              </a:p>
              <a:p>
                <a:pPr algn="r"/>
                <a14:m>
                  <m:oMath xmlns:m="http://schemas.openxmlformats.org/officeDocument/2006/math">
                    <m:r>
                      <a:rPr kumimoji="1" lang="en-US" altLang="ja-JP" sz="1600" b="0" i="1" smtClean="0">
                        <a:latin typeface="Cambria Math" panose="02040503050406030204" pitchFamily="18" charset="0"/>
                      </a:rPr>
                      <m:t>8 </m:t>
                    </m:r>
                    <m:r>
                      <m:rPr>
                        <m:sty m:val="p"/>
                      </m:rPr>
                      <a:rPr kumimoji="1" lang="en-US" altLang="ja-JP" sz="1600" b="0" i="0" smtClean="0">
                        <a:latin typeface="Cambria Math" panose="02040503050406030204" pitchFamily="18" charset="0"/>
                      </a:rPr>
                      <m:t>A</m:t>
                    </m:r>
                    <m:r>
                      <a:rPr kumimoji="1" lang="en-US" altLang="ja-JP" sz="1600" b="0" i="0" smtClean="0">
                        <a:latin typeface="Cambria Math" panose="02040503050406030204" pitchFamily="18" charset="0"/>
                      </a:rPr>
                      <m:t>/</m:t>
                    </m:r>
                    <m:sSup>
                      <m:sSupPr>
                        <m:ctrlPr>
                          <a:rPr kumimoji="1" lang="en-US" altLang="ja-JP" sz="1600" b="0" i="1" smtClean="0">
                            <a:latin typeface="Cambria Math" panose="02040503050406030204" pitchFamily="18" charset="0"/>
                          </a:rPr>
                        </m:ctrlPr>
                      </m:sSupPr>
                      <m:e>
                        <m:r>
                          <m:rPr>
                            <m:sty m:val="p"/>
                          </m:rPr>
                          <a:rPr kumimoji="1" lang="en-US" altLang="ja-JP" sz="1600" b="0" i="0" smtClean="0">
                            <a:latin typeface="Cambria Math" panose="02040503050406030204" pitchFamily="18" charset="0"/>
                          </a:rPr>
                          <m:t>m</m:t>
                        </m:r>
                      </m:e>
                      <m:sup>
                        <m:r>
                          <a:rPr kumimoji="1" lang="en-US" altLang="ja-JP" sz="1600" b="0" i="0" smtClean="0">
                            <a:latin typeface="Cambria Math" panose="02040503050406030204" pitchFamily="18" charset="0"/>
                          </a:rPr>
                          <m:t>2</m:t>
                        </m:r>
                      </m:sup>
                    </m:sSup>
                  </m:oMath>
                </a14:m>
                <a:r>
                  <a:rPr kumimoji="1" lang="en-US" altLang="ja-JP" sz="1600" dirty="0" smtClean="0"/>
                  <a:t> </a:t>
                </a:r>
              </a:p>
              <a:p>
                <a:pPr algn="r"/>
                <a14:m>
                  <m:oMath xmlns:m="http://schemas.openxmlformats.org/officeDocument/2006/math">
                    <m:r>
                      <a:rPr kumimoji="1" lang="en-US" altLang="ja-JP" sz="1400" b="0" i="1" smtClean="0">
                        <a:latin typeface="Cambria Math" panose="02040503050406030204" pitchFamily="18" charset="0"/>
                      </a:rPr>
                      <m:t>6 </m:t>
                    </m:r>
                    <m:r>
                      <m:rPr>
                        <m:sty m:val="p"/>
                      </m:rPr>
                      <a:rPr kumimoji="1" lang="en-US" altLang="ja-JP" sz="1400" b="0" i="0" smtClean="0">
                        <a:latin typeface="Cambria Math" panose="02040503050406030204" pitchFamily="18" charset="0"/>
                      </a:rPr>
                      <m:t>A</m:t>
                    </m:r>
                    <m:r>
                      <a:rPr kumimoji="1" lang="en-US" altLang="ja-JP" sz="1400" b="0" i="0" smtClean="0">
                        <a:latin typeface="Cambria Math" panose="02040503050406030204" pitchFamily="18" charset="0"/>
                      </a:rPr>
                      <m:t>/</m:t>
                    </m:r>
                    <m:sSup>
                      <m:sSupPr>
                        <m:ctrlPr>
                          <a:rPr kumimoji="1" lang="en-US" altLang="ja-JP" sz="1400" b="0" i="1" smtClean="0">
                            <a:latin typeface="Cambria Math" panose="02040503050406030204" pitchFamily="18" charset="0"/>
                          </a:rPr>
                        </m:ctrlPr>
                      </m:sSupPr>
                      <m:e>
                        <m:r>
                          <m:rPr>
                            <m:sty m:val="p"/>
                          </m:rPr>
                          <a:rPr kumimoji="1" lang="en-US" altLang="ja-JP" sz="1400" b="0" i="0" smtClean="0">
                            <a:latin typeface="Cambria Math" panose="02040503050406030204" pitchFamily="18" charset="0"/>
                          </a:rPr>
                          <m:t>m</m:t>
                        </m:r>
                      </m:e>
                      <m:sup>
                        <m:r>
                          <a:rPr kumimoji="1" lang="en-US" altLang="ja-JP" sz="1400" b="0" i="0" smtClean="0">
                            <a:latin typeface="Cambria Math" panose="02040503050406030204" pitchFamily="18" charset="0"/>
                          </a:rPr>
                          <m:t>2</m:t>
                        </m:r>
                      </m:sup>
                    </m:sSup>
                  </m:oMath>
                </a14:m>
                <a:r>
                  <a:rPr kumimoji="1" lang="en-US" altLang="ja-JP" sz="1400" dirty="0" smtClean="0"/>
                  <a:t> </a:t>
                </a:r>
              </a:p>
              <a:p>
                <a:pPr algn="r"/>
                <a14:m>
                  <m:oMath xmlns:m="http://schemas.openxmlformats.org/officeDocument/2006/math">
                    <m:r>
                      <a:rPr kumimoji="1" lang="en-US" altLang="ja-JP" sz="1200" b="0" i="1" smtClean="0">
                        <a:latin typeface="Cambria Math" panose="02040503050406030204" pitchFamily="18" charset="0"/>
                      </a:rPr>
                      <m:t>5 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a14:m>
                <a:r>
                  <a:rPr kumimoji="1" lang="ja-JP" altLang="en-US" sz="1200" dirty="0" smtClean="0"/>
                  <a:t> </a:t>
                </a:r>
                <a:endParaRPr kumimoji="1" lang="en-US" altLang="ja-JP" sz="1200" dirty="0" smtClean="0"/>
              </a:p>
              <a:p>
                <a:pPr algn="r"/>
                <a14:m>
                  <m:oMath xmlns:m="http://schemas.openxmlformats.org/officeDocument/2006/math">
                    <m:r>
                      <a:rPr kumimoji="1" lang="en-US" altLang="ja-JP" sz="1200" b="0" i="1" smtClean="0">
                        <a:latin typeface="Cambria Math" panose="02040503050406030204" pitchFamily="18" charset="0"/>
                      </a:rPr>
                      <m:t>4 </m:t>
                    </m:r>
                    <m:r>
                      <m:rPr>
                        <m:sty m:val="p"/>
                      </m:rPr>
                      <a:rPr kumimoji="1" lang="en-US" altLang="ja-JP" sz="1200" b="0" i="0" smtClean="0">
                        <a:latin typeface="Cambria Math" panose="02040503050406030204" pitchFamily="18" charset="0"/>
                      </a:rPr>
                      <m:t>A</m:t>
                    </m:r>
                    <m:r>
                      <a:rPr kumimoji="1" lang="en-US" altLang="ja-JP" sz="1200" b="0" i="0" smtClean="0">
                        <a:latin typeface="Cambria Math" panose="02040503050406030204" pitchFamily="18" charset="0"/>
                      </a:rPr>
                      <m:t>/</m:t>
                    </m:r>
                    <m:sSup>
                      <m:sSupPr>
                        <m:ctrlPr>
                          <a:rPr kumimoji="1" lang="en-US" altLang="ja-JP" sz="1200" b="0" i="1" smtClean="0">
                            <a:latin typeface="Cambria Math" panose="02040503050406030204" pitchFamily="18" charset="0"/>
                          </a:rPr>
                        </m:ctrlPr>
                      </m:sSupPr>
                      <m:e>
                        <m:r>
                          <m:rPr>
                            <m:sty m:val="p"/>
                          </m:rPr>
                          <a:rPr kumimoji="1" lang="en-US" altLang="ja-JP" sz="1200" b="0" i="0" smtClean="0">
                            <a:latin typeface="Cambria Math" panose="02040503050406030204" pitchFamily="18" charset="0"/>
                          </a:rPr>
                          <m:t>m</m:t>
                        </m:r>
                      </m:e>
                      <m:sup>
                        <m:r>
                          <a:rPr kumimoji="1" lang="en-US" altLang="ja-JP" sz="1200" b="0" i="0" smtClean="0">
                            <a:latin typeface="Cambria Math" panose="02040503050406030204" pitchFamily="18" charset="0"/>
                          </a:rPr>
                          <m:t>2</m:t>
                        </m:r>
                      </m:sup>
                    </m:sSup>
                  </m:oMath>
                </a14:m>
                <a:r>
                  <a:rPr kumimoji="1" lang="ja-JP" altLang="en-US" sz="1200" dirty="0" smtClean="0"/>
                  <a:t> </a:t>
                </a:r>
                <a:endParaRPr kumimoji="1" lang="ja-JP" altLang="en-US" sz="1200" dirty="0"/>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7422847" y="1309146"/>
                <a:ext cx="1188584" cy="1846659"/>
              </a:xfrm>
              <a:prstGeom prst="rect">
                <a:avLst/>
              </a:prstGeom>
              <a:blipFill rotWithShape="0">
                <a:blip r:embed="rId10"/>
                <a:stretch>
                  <a:fillRect/>
                </a:stretch>
              </a:blipFill>
            </p:spPr>
            <p:txBody>
              <a:bodyPr/>
              <a:lstStyle/>
              <a:p>
                <a:r>
                  <a:rPr lang="ja-JP" altLang="en-US">
                    <a:noFill/>
                  </a:rPr>
                  <a:t> </a:t>
                </a:r>
              </a:p>
            </p:txBody>
          </p:sp>
        </mc:Fallback>
      </mc:AlternateContent>
      <p:sp>
        <p:nvSpPr>
          <p:cNvPr id="48" name="テキスト ボックス 47"/>
          <p:cNvSpPr txBox="1"/>
          <p:nvPr/>
        </p:nvSpPr>
        <p:spPr>
          <a:xfrm>
            <a:off x="6376379" y="1234742"/>
            <a:ext cx="877163" cy="369332"/>
          </a:xfrm>
          <a:prstGeom prst="rect">
            <a:avLst/>
          </a:prstGeom>
          <a:noFill/>
        </p:spPr>
        <p:txBody>
          <a:bodyPr wrap="none" rtlCol="0">
            <a:spAutoFit/>
          </a:bodyPr>
          <a:lstStyle/>
          <a:p>
            <a:r>
              <a:rPr kumimoji="1" lang="ja-JP" altLang="en-US" dirty="0" smtClean="0"/>
              <a:t>定電流</a:t>
            </a:r>
            <a:endParaRPr kumimoji="1" lang="ja-JP" altLang="en-US" dirty="0"/>
          </a:p>
        </p:txBody>
      </p:sp>
      <mc:AlternateContent xmlns:mc="http://schemas.openxmlformats.org/markup-compatibility/2006" xmlns:a14="http://schemas.microsoft.com/office/drawing/2010/main">
        <mc:Choice Requires="a14">
          <p:sp>
            <p:nvSpPr>
              <p:cNvPr id="49" name="テキスト ボックス 48"/>
              <p:cNvSpPr txBox="1"/>
              <p:nvPr/>
            </p:nvSpPr>
            <p:spPr>
              <a:xfrm>
                <a:off x="6275015" y="3590880"/>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6275015" y="3590880"/>
                <a:ext cx="1200970" cy="369332"/>
              </a:xfrm>
              <a:prstGeom prst="rect">
                <a:avLst/>
              </a:prstGeom>
              <a:blipFill rotWithShape="0">
                <a:blip r:embed="rId11"/>
                <a:stretch>
                  <a:fillRect l="-4061" t="-11475" r="-6091" b="-262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801014" y="4843356"/>
                <a:ext cx="7614585" cy="830997"/>
              </a:xfrm>
              <a:prstGeom prst="rect">
                <a:avLst/>
              </a:prstGeom>
              <a:solidFill>
                <a:schemeClr val="accent2">
                  <a:lumMod val="20000"/>
                  <a:lumOff val="80000"/>
                </a:schemeClr>
              </a:solidFill>
            </p:spPr>
            <p:txBody>
              <a:bodyPr wrap="none" rtlCol="0">
                <a:spAutoFit/>
              </a:bodyPr>
              <a:lstStyle/>
              <a:p>
                <a:pPr algn="ctr"/>
                <a:r>
                  <a:rPr lang="ja-JP" altLang="en-US" sz="2400" dirty="0" smtClean="0">
                    <a:solidFill>
                      <a:schemeClr val="tx1"/>
                    </a:solidFill>
                  </a:rPr>
                  <a:t>析出</a:t>
                </a:r>
                <a:r>
                  <a:rPr lang="ja-JP" altLang="en-US" sz="2400" dirty="0"/>
                  <a:t>開始</a:t>
                </a:r>
                <a:r>
                  <a:rPr lang="ja-JP" altLang="en-US" sz="2400" dirty="0" smtClean="0">
                    <a:solidFill>
                      <a:schemeClr val="tx1"/>
                    </a:solidFill>
                  </a:rPr>
                  <a:t>時の</a:t>
                </a:r>
                <a14:m>
                  <m:oMath xmlns:m="http://schemas.openxmlformats.org/officeDocument/2006/math">
                    <m:sSub>
                      <m:sSubPr>
                        <m:ctrlPr>
                          <a:rPr lang="en-US" altLang="ja-JP" sz="2400" i="1" smtClean="0">
                            <a:solidFill>
                              <a:srgbClr val="00B050"/>
                            </a:solidFill>
                            <a:latin typeface="Cambria Math" panose="02040503050406030204" pitchFamily="18" charset="0"/>
                          </a:rPr>
                        </m:ctrlPr>
                      </m:sSubPr>
                      <m:e>
                        <m:r>
                          <a:rPr lang="en-US" altLang="ja-JP" sz="2400" i="1">
                            <a:solidFill>
                              <a:srgbClr val="00B050"/>
                            </a:solidFill>
                            <a:latin typeface="Cambria Math" panose="02040503050406030204" pitchFamily="18" charset="0"/>
                          </a:rPr>
                          <m:t>𝑗</m:t>
                        </m:r>
                      </m:e>
                      <m:sub>
                        <m:r>
                          <m:rPr>
                            <m:sty m:val="p"/>
                          </m:rPr>
                          <a:rPr lang="en-US" altLang="ja-JP" sz="2400">
                            <a:solidFill>
                              <a:srgbClr val="00B050"/>
                            </a:solidFill>
                            <a:latin typeface="Cambria Math" panose="02040503050406030204" pitchFamily="18" charset="0"/>
                          </a:rPr>
                          <m:t>cat</m:t>
                        </m:r>
                        <m:r>
                          <m:rPr>
                            <m:sty m:val="p"/>
                          </m:rPr>
                          <a:rPr lang="en-US" altLang="ja-JP" sz="2400" b="0" i="0" smtClean="0">
                            <a:solidFill>
                              <a:srgbClr val="00B050"/>
                            </a:solidFill>
                            <a:latin typeface="Cambria Math" panose="02040503050406030204" pitchFamily="18" charset="0"/>
                          </a:rPr>
                          <m:t>ini</m:t>
                        </m:r>
                      </m:sub>
                    </m:sSub>
                    <m:r>
                      <a:rPr lang="ja-JP" altLang="en-US" sz="2400" i="1" smtClean="0">
                        <a:latin typeface="Cambria Math" panose="02040503050406030204" pitchFamily="18" charset="0"/>
                      </a:rPr>
                      <m:t>が</m:t>
                    </m:r>
                  </m:oMath>
                </a14:m>
                <a:r>
                  <a:rPr lang="ja-JP" altLang="en-US" sz="2400" dirty="0" smtClean="0">
                    <a:solidFill>
                      <a:schemeClr val="tx1"/>
                    </a:solidFill>
                  </a:rPr>
                  <a:t>塗膜の肌質を決定し，その後の</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析出効率に</a:t>
                </a:r>
                <a:r>
                  <a:rPr lang="ja-JP" altLang="en-US" sz="2400" dirty="0" smtClean="0">
                    <a:solidFill>
                      <a:srgbClr val="7030A0"/>
                    </a:solidFill>
                  </a:rPr>
                  <a:t>履歴依存性</a:t>
                </a:r>
                <a:r>
                  <a:rPr lang="ja-JP" altLang="en-US" sz="2400" dirty="0" smtClean="0">
                    <a:solidFill>
                      <a:schemeClr val="tx1"/>
                    </a:solidFill>
                  </a:rPr>
                  <a:t>を与えていると考えれば良さそう．</a:t>
                </a:r>
                <a:endParaRPr kumimoji="1" lang="ja-JP" altLang="en-US" sz="2400" dirty="0">
                  <a:solidFill>
                    <a:schemeClr val="tx1"/>
                  </a:solidFill>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801014" y="4843356"/>
                <a:ext cx="7614585" cy="830997"/>
              </a:xfrm>
              <a:prstGeom prst="rect">
                <a:avLst/>
              </a:prstGeom>
              <a:blipFill rotWithShape="0">
                <a:blip r:embed="rId12"/>
                <a:stretch>
                  <a:fillRect l="-640" t="-8088" r="-640" b="-13971"/>
                </a:stretch>
              </a:blipFill>
            </p:spPr>
            <p:txBody>
              <a:bodyPr/>
              <a:lstStyle/>
              <a:p>
                <a:r>
                  <a:rPr lang="ja-JP" altLang="en-US">
                    <a:noFill/>
                  </a:rPr>
                  <a:t> </a:t>
                </a:r>
              </a:p>
            </p:txBody>
          </p:sp>
        </mc:Fallback>
      </mc:AlternateContent>
      <p:sp>
        <p:nvSpPr>
          <p:cNvPr id="52" name="テキスト ボックス 51"/>
          <p:cNvSpPr txBox="1"/>
          <p:nvPr/>
        </p:nvSpPr>
        <p:spPr>
          <a:xfrm>
            <a:off x="145194" y="5741905"/>
            <a:ext cx="8884163" cy="646331"/>
          </a:xfrm>
          <a:prstGeom prst="rect">
            <a:avLst/>
          </a:prstGeom>
          <a:noFill/>
        </p:spPr>
        <p:txBody>
          <a:bodyPr wrap="none" rtlCol="0">
            <a:spAutoFit/>
          </a:bodyPr>
          <a:lstStyle/>
          <a:p>
            <a:pPr algn="ctr"/>
            <a:r>
              <a:rPr kumimoji="1" lang="ja-JP" altLang="en-US" dirty="0" smtClean="0"/>
              <a:t>実際，塗膜の成長</a:t>
            </a:r>
            <a:r>
              <a:rPr lang="ja-JP" altLang="en-US" dirty="0"/>
              <a:t>は</a:t>
            </a:r>
            <a:r>
              <a:rPr kumimoji="1" lang="ja-JP" altLang="en-US" dirty="0" smtClean="0"/>
              <a:t>塗膜の表面ではなく奥で起こるため肌質は塗膜成長により変化しない</a:t>
            </a:r>
            <a:r>
              <a:rPr kumimoji="1" lang="en-US" altLang="ja-JP" dirty="0" smtClean="0"/>
              <a:t/>
            </a:r>
            <a:br>
              <a:rPr kumimoji="1" lang="en-US" altLang="ja-JP" dirty="0" smtClean="0"/>
            </a:br>
            <a:r>
              <a:rPr kumimoji="1" lang="ja-JP" altLang="en-US" dirty="0" smtClean="0"/>
              <a:t>という実験的事実があり，このモデル化はこの事実と符合している</a:t>
            </a:r>
            <a:r>
              <a:rPr lang="ja-JP" altLang="en-US" dirty="0" smtClean="0"/>
              <a:t>．</a:t>
            </a:r>
            <a:endParaRPr kumimoji="1" lang="en-US" altLang="ja-JP" dirty="0" smtClean="0"/>
          </a:p>
        </p:txBody>
      </p:sp>
      <p:sp>
        <p:nvSpPr>
          <p:cNvPr id="30" name="円/楕円 29"/>
          <p:cNvSpPr/>
          <p:nvPr/>
        </p:nvSpPr>
        <p:spPr>
          <a:xfrm>
            <a:off x="8409990" y="2827426"/>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794538" y="2567625"/>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5504180" y="2365532"/>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187216" y="2133028"/>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998459" y="1466494"/>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6699978" y="2702954"/>
            <a:ext cx="229963" cy="2572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174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nchor="ctr"/>
          <a:lstStyle/>
          <a:p>
            <a:pPr marL="0" indent="0" algn="ctr">
              <a:buNone/>
            </a:pPr>
            <a:r>
              <a:rPr lang="ja-JP" altLang="en-US" sz="4400" dirty="0" smtClean="0"/>
              <a:t>手法</a:t>
            </a:r>
            <a:r>
              <a:rPr lang="en-US" altLang="ja-JP" sz="4000" dirty="0" smtClean="0"/>
              <a:t/>
            </a:r>
            <a:br>
              <a:rPr lang="en-US" altLang="ja-JP" sz="4000" dirty="0" smtClean="0"/>
            </a:br>
            <a:r>
              <a:rPr lang="ja-JP" altLang="en-US" dirty="0" smtClean="0"/>
              <a:t>～提案</a:t>
            </a:r>
            <a:r>
              <a:rPr lang="ja-JP" altLang="en-US" dirty="0"/>
              <a:t>する塗膜抵抗</a:t>
            </a:r>
            <a:r>
              <a:rPr lang="ja-JP" altLang="en-US" dirty="0" smtClean="0"/>
              <a:t>および</a:t>
            </a:r>
            <a:r>
              <a:rPr lang="ja-JP" altLang="en-US" dirty="0"/>
              <a:t>成長</a:t>
            </a:r>
            <a:r>
              <a:rPr lang="ja-JP" altLang="en-US" dirty="0" smtClean="0"/>
              <a:t>モデル～</a:t>
            </a:r>
            <a:endParaRPr lang="en-US" altLang="ja-JP" dirty="0" smtClean="0"/>
          </a:p>
          <a:p>
            <a:pPr marL="0" indent="0" algn="ctr">
              <a:buNone/>
            </a:pP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15</a:t>
            </a:fld>
            <a:endParaRPr lang="ja-JP" altLang="en-US" dirty="0"/>
          </a:p>
        </p:txBody>
      </p:sp>
    </p:spTree>
    <p:extLst>
      <p:ext uri="{BB962C8B-B14F-4D97-AF65-F5344CB8AC3E}">
        <p14:creationId xmlns:p14="http://schemas.microsoft.com/office/powerpoint/2010/main" val="1156135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提案</a:t>
            </a:r>
            <a:r>
              <a:rPr lang="ja-JP" altLang="en-US" dirty="0" smtClean="0">
                <a:solidFill>
                  <a:schemeClr val="tx1"/>
                </a:solidFill>
              </a:rPr>
              <a:t>す</a:t>
            </a:r>
            <a:r>
              <a:rPr lang="ja-JP" altLang="en-US" dirty="0">
                <a:solidFill>
                  <a:schemeClr val="tx1"/>
                </a:solidFill>
              </a:rPr>
              <a:t>る</a:t>
            </a:r>
            <a:r>
              <a:rPr kumimoji="1" lang="ja-JP" altLang="en-US" dirty="0" smtClean="0">
                <a:solidFill>
                  <a:srgbClr val="C00000"/>
                </a:solidFill>
              </a:rPr>
              <a:t>塗膜抵抗モデル</a:t>
            </a:r>
            <a:endParaRPr kumimoji="1" lang="ja-JP" altLang="en-US" dirty="0">
              <a:solidFill>
                <a:srgbClr val="C00000"/>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sz="2800" b="1" i="1" u="sng" dirty="0" smtClean="0">
                    <a:solidFill>
                      <a:schemeClr val="tx1"/>
                    </a:solidFill>
                    <a:effectLst>
                      <a:outerShdw blurRad="38100" dist="38100" dir="2700000" algn="tl">
                        <a:srgbClr val="000000">
                          <a:alpha val="43137"/>
                        </a:srgbClr>
                      </a:outerShdw>
                    </a:effectLst>
                  </a:rPr>
                  <a:t>モデル式</a:t>
                </a:r>
                <a:endParaRPr kumimoji="1" lang="en-US" altLang="ja-JP" sz="2800" b="1" i="1" u="sng" dirty="0" smtClean="0">
                  <a:solidFill>
                    <a:schemeClr val="tx1"/>
                  </a:solidFill>
                  <a:effectLst>
                    <a:outerShdw blurRad="38100" dist="38100" dir="2700000" algn="tl">
                      <a:srgbClr val="000000">
                        <a:alpha val="43137"/>
                      </a:srgbClr>
                    </a:outerShdw>
                  </a:effectLst>
                </a:endParaRPr>
              </a:p>
              <a:p>
                <a:pPr marL="0" indent="0">
                  <a:buNone/>
                </a:pPr>
                <a:r>
                  <a:rPr kumimoji="1" lang="ja-JP" altLang="en-US" sz="2800" dirty="0" smtClean="0">
                    <a:solidFill>
                      <a:schemeClr val="tx1"/>
                    </a:solidFill>
                  </a:rPr>
                  <a:t>カソード電流密度</a:t>
                </a:r>
                <a14:m>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𝑗</m:t>
                        </m:r>
                      </m:e>
                      <m:sub>
                        <m:r>
                          <m:rPr>
                            <m:sty m:val="p"/>
                          </m:rPr>
                          <a:rPr kumimoji="1" lang="en-US" altLang="ja-JP" sz="2800" b="0" i="0" smtClean="0">
                            <a:solidFill>
                              <a:schemeClr val="tx1"/>
                            </a:solidFill>
                            <a:latin typeface="Cambria Math" panose="02040503050406030204" pitchFamily="18" charset="0"/>
                          </a:rPr>
                          <m:t>cat</m:t>
                        </m:r>
                      </m:sub>
                    </m:sSub>
                  </m:oMath>
                </a14:m>
                <a:r>
                  <a:rPr kumimoji="1" lang="ja-JP" altLang="en-US" sz="2800" dirty="0" smtClean="0"/>
                  <a:t>を下記２変数の関数で表す．</a:t>
                </a:r>
                <a:endParaRPr kumimoji="1" lang="en-US" altLang="ja-JP" sz="2800" dirty="0" smtClean="0"/>
              </a:p>
              <a:p>
                <a:pPr lvl="2"/>
                <a:r>
                  <a:rPr kumimoji="1" lang="ja-JP" altLang="en-US" dirty="0" smtClean="0">
                    <a:solidFill>
                      <a:schemeClr val="tx1"/>
                    </a:solidFill>
                  </a:rPr>
                  <a:t>塗膜の電圧降下</a:t>
                </a:r>
                <a14:m>
                  <m:oMath xmlns:m="http://schemas.openxmlformats.org/officeDocument/2006/math">
                    <m:r>
                      <m:rPr>
                        <m:sty m:val="p"/>
                      </m:rPr>
                      <a:rPr kumimoji="1" lang="en-US" altLang="ja-JP" b="0" i="0" smtClean="0">
                        <a:solidFill>
                          <a:schemeClr val="tx1"/>
                        </a:solidFill>
                        <a:latin typeface="Cambria Math" panose="02040503050406030204" pitchFamily="18" charset="0"/>
                      </a:rPr>
                      <m:t>Δ</m:t>
                    </m:r>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𝜙</m:t>
                        </m:r>
                      </m:e>
                      <m:sub>
                        <m:r>
                          <m:rPr>
                            <m:sty m:val="p"/>
                          </m:rPr>
                          <a:rPr kumimoji="1" lang="en-US" altLang="ja-JP" b="0" i="0" smtClean="0">
                            <a:solidFill>
                              <a:schemeClr val="tx1"/>
                            </a:solidFill>
                            <a:latin typeface="Cambria Math" panose="02040503050406030204" pitchFamily="18" charset="0"/>
                          </a:rPr>
                          <m:t>cat</m:t>
                        </m:r>
                      </m:sub>
                    </m:sSub>
                  </m:oMath>
                </a14:m>
                <a:r>
                  <a:rPr kumimoji="1" lang="ja-JP" altLang="en-US" b="0" dirty="0" smtClean="0">
                    <a:solidFill>
                      <a:schemeClr val="tx1"/>
                    </a:solidFill>
                  </a:rPr>
                  <a:t>，</a:t>
                </a:r>
                <a:endParaRPr kumimoji="1" lang="en-US" altLang="ja-JP" b="0" dirty="0" smtClean="0">
                  <a:solidFill>
                    <a:schemeClr val="tx1"/>
                  </a:solidFill>
                </a:endParaRPr>
              </a:p>
              <a:p>
                <a:pPr lvl="2"/>
                <a:r>
                  <a:rPr kumimoji="1" lang="ja-JP" altLang="en-US" dirty="0" smtClean="0">
                    <a:solidFill>
                      <a:srgbClr val="0000FF"/>
                    </a:solidFill>
                  </a:rPr>
                  <a:t>仮想膜厚</a:t>
                </a:r>
                <a14:m>
                  <m:oMath xmlns:m="http://schemas.openxmlformats.org/officeDocument/2006/math">
                    <m:acc>
                      <m:accPr>
                        <m:chr m:val="̅"/>
                        <m:ctrlPr>
                          <a:rPr kumimoji="1" lang="ja-JP" altLang="en-US" i="1" smtClean="0">
                            <a:solidFill>
                              <a:srgbClr val="0000FF"/>
                            </a:solidFill>
                            <a:latin typeface="Cambria Math" panose="02040503050406030204" pitchFamily="18" charset="0"/>
                          </a:rPr>
                        </m:ctrlPr>
                      </m:accPr>
                      <m:e>
                        <m:r>
                          <a:rPr kumimoji="1" lang="en-US" altLang="ja-JP" b="0" i="1" smtClean="0">
                            <a:solidFill>
                              <a:srgbClr val="0000FF"/>
                            </a:solidFill>
                            <a:latin typeface="Cambria Math" panose="02040503050406030204" pitchFamily="18" charset="0"/>
                          </a:rPr>
                          <m:t>h</m:t>
                        </m:r>
                      </m:e>
                    </m:acc>
                  </m:oMath>
                </a14:m>
                <a:r>
                  <a:rPr kumimoji="1" lang="ja-JP" altLang="en-US" dirty="0" smtClean="0"/>
                  <a:t>．</a:t>
                </a:r>
                <a:endParaRPr kumimoji="1" lang="en-US" altLang="ja-JP" dirty="0" smtClean="0"/>
              </a:p>
              <a:p>
                <a:pPr marL="0" indent="0" algn="ctr">
                  <a:buNone/>
                </a:pPr>
                <a:endParaRPr lang="en-US" altLang="ja-JP" sz="2800" dirty="0" smtClean="0"/>
              </a:p>
              <a:p>
                <a:pPr marL="0" indent="0" algn="ctr">
                  <a:buNone/>
                </a:pPr>
                <a:endParaRPr lang="en-US" altLang="ja-JP" sz="2800" dirty="0"/>
              </a:p>
              <a:p>
                <a:pPr marL="0" indent="0" algn="r">
                  <a:buNone/>
                </a:pPr>
                <a:r>
                  <a:rPr lang="ja-JP" altLang="en-US" sz="2000" dirty="0" smtClean="0"/>
                  <a:t>ただし，</a:t>
                </a:r>
                <a:r>
                  <a:rPr lang="ja-JP" altLang="en-US" sz="2000" dirty="0"/>
                  <a:t>パラメータ</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𝑐</m:t>
                        </m:r>
                      </m:e>
                      <m:sub>
                        <m:r>
                          <a:rPr lang="en-US" altLang="ja-JP" sz="1400">
                            <a:latin typeface="Cambria Math" panose="02040503050406030204" pitchFamily="18" charset="0"/>
                          </a:rPr>
                          <m:t>1</m:t>
                        </m:r>
                      </m:sub>
                    </m:sSub>
                    <m:r>
                      <a:rPr lang="en-US" altLang="ja-JP" sz="1400" b="0" i="1" smtClean="0">
                        <a:latin typeface="Cambria Math" panose="02040503050406030204" pitchFamily="18" charset="0"/>
                      </a:rPr>
                      <m:t>(</m:t>
                    </m:r>
                    <m:acc>
                      <m:accPr>
                        <m:chr m:val="̅"/>
                        <m:ctrlPr>
                          <a:rPr lang="en-US" altLang="ja-JP" sz="1600" i="1">
                            <a:latin typeface="Cambria Math" panose="02040503050406030204" pitchFamily="18" charset="0"/>
                          </a:rPr>
                        </m:ctrlPr>
                      </m:accPr>
                      <m:e>
                        <m:r>
                          <a:rPr lang="en-US" altLang="ja-JP" sz="1600" i="1">
                            <a:latin typeface="Cambria Math" panose="02040503050406030204" pitchFamily="18" charset="0"/>
                          </a:rPr>
                          <m:t>h</m:t>
                        </m:r>
                      </m:e>
                    </m:acc>
                    <m:r>
                      <a:rPr lang="en-US" altLang="ja-JP" sz="1400" b="0" i="1" smtClean="0">
                        <a:latin typeface="Cambria Math" panose="02040503050406030204" pitchFamily="18" charset="0"/>
                      </a:rPr>
                      <m:t>)</m:t>
                    </m:r>
                    <m:r>
                      <a:rPr lang="en-US" altLang="ja-JP" sz="1400" i="1">
                        <a:latin typeface="Cambria Math" panose="02040503050406030204" pitchFamily="18" charset="0"/>
                      </a:rPr>
                      <m:t>,</m:t>
                    </m:r>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𝑐</m:t>
                        </m:r>
                      </m:e>
                      <m:sub>
                        <m:r>
                          <a:rPr lang="en-US" altLang="ja-JP" sz="1400">
                            <a:latin typeface="Cambria Math" panose="02040503050406030204" pitchFamily="18" charset="0"/>
                          </a:rPr>
                          <m:t>2</m:t>
                        </m:r>
                      </m:sub>
                    </m:sSub>
                    <m:r>
                      <a:rPr lang="en-US" altLang="ja-JP" sz="1400" b="0" i="1" smtClean="0">
                        <a:latin typeface="Cambria Math" panose="02040503050406030204" pitchFamily="18" charset="0"/>
                      </a:rPr>
                      <m:t>(</m:t>
                    </m:r>
                    <m:acc>
                      <m:accPr>
                        <m:chr m:val="̅"/>
                        <m:ctrlPr>
                          <a:rPr lang="en-US" altLang="ja-JP" sz="1800" i="1">
                            <a:latin typeface="Cambria Math" panose="02040503050406030204" pitchFamily="18" charset="0"/>
                          </a:rPr>
                        </m:ctrlPr>
                      </m:accPr>
                      <m:e>
                        <m:r>
                          <a:rPr lang="en-US" altLang="ja-JP" sz="1800" i="1">
                            <a:latin typeface="Cambria Math" panose="02040503050406030204" pitchFamily="18" charset="0"/>
                          </a:rPr>
                          <m:t>h</m:t>
                        </m:r>
                      </m:e>
                    </m:acc>
                    <m:r>
                      <a:rPr lang="en-US" altLang="ja-JP" sz="1400" b="0" i="1" smtClean="0">
                        <a:latin typeface="Cambria Math" panose="02040503050406030204" pitchFamily="18" charset="0"/>
                      </a:rPr>
                      <m:t>)</m:t>
                    </m:r>
                  </m:oMath>
                </a14:m>
                <a:r>
                  <a:rPr lang="ja-JP" altLang="en-US" sz="2000" dirty="0" smtClean="0"/>
                  <a:t>は</a:t>
                </a:r>
                <a14:m>
                  <m:oMath xmlns:m="http://schemas.openxmlformats.org/officeDocument/2006/math">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h</m:t>
                        </m:r>
                      </m:e>
                    </m:acc>
                  </m:oMath>
                </a14:m>
                <a:r>
                  <a:rPr lang="ja-JP" altLang="en-US" sz="2000" dirty="0" smtClean="0"/>
                  <a:t>の関数．</a:t>
                </a: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2539" t="-2323" r="-176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16</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914329" y="2906584"/>
                <a:ext cx="6934975" cy="625299"/>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d>
                        <m:dPr>
                          <m:ctrlPr>
                            <a:rPr kumimoji="1" lang="en-US" altLang="ja-JP" sz="2400" b="0" i="1" smtClean="0">
                              <a:latin typeface="Cambria Math" panose="02040503050406030204" pitchFamily="18" charset="0"/>
                            </a:rPr>
                          </m:ctrlPr>
                        </m:dPr>
                        <m:e>
                          <m:r>
                            <m:rPr>
                              <m:sty m:val="p"/>
                            </m:rPr>
                            <a:rPr kumimoji="1" lang="en-US" altLang="ja-JP" sz="2400" b="0" i="0" smtClean="0">
                              <a:latin typeface="Cambria Math" panose="02040503050406030204" pitchFamily="18" charset="0"/>
                            </a:rPr>
                            <m:t>Δ</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𝜙</m:t>
                              </m:r>
                            </m:e>
                            <m:sub>
                              <m:r>
                                <m:rPr>
                                  <m:sty m:val="p"/>
                                </m:rPr>
                                <a:rPr kumimoji="1" lang="en-US" altLang="ja-JP" sz="2400" b="0" i="0" smtClean="0">
                                  <a:latin typeface="Cambria Math" panose="02040503050406030204" pitchFamily="18" charset="0"/>
                                </a:rPr>
                                <m:t>cat</m:t>
                              </m:r>
                            </m:sub>
                          </m:sSub>
                          <m:r>
                            <a:rPr kumimoji="1" lang="en-US" altLang="ja-JP" sz="2400" b="0" i="1" smtClean="0">
                              <a:latin typeface="Cambria Math" panose="02040503050406030204" pitchFamily="18" charset="0"/>
                            </a:rPr>
                            <m:t> , </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h</m:t>
                              </m:r>
                            </m:e>
                          </m:acc>
                        </m:e>
                      </m:d>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1</m:t>
                          </m:r>
                        </m:sub>
                      </m:sSub>
                      <m:d>
                        <m:dPr>
                          <m:begChr m:val="{"/>
                          <m:endChr m:val="}"/>
                          <m:ctrlPr>
                            <a:rPr lang="en-US" altLang="ja-JP" sz="2400" b="0" i="1" smtClean="0">
                              <a:latin typeface="Cambria Math" panose="02040503050406030204" pitchFamily="18" charset="0"/>
                            </a:rPr>
                          </m:ctrlPr>
                        </m:dPr>
                        <m:e>
                          <m:r>
                            <m:rPr>
                              <m:sty m:val="p"/>
                            </m:rPr>
                            <a:rPr lang="en-US" altLang="ja-JP" sz="2400" b="0" i="0" smtClean="0">
                              <a:latin typeface="Cambria Math" panose="02040503050406030204" pitchFamily="18" charset="0"/>
                            </a:rPr>
                            <m:t>exp</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m:rPr>
                                      <m:sty m:val="p"/>
                                    </m:rPr>
                                    <a:rPr lang="en-US" altLang="ja-JP" sz="2400" b="0" i="0" smtClean="0">
                                      <a:latin typeface="Cambria Math" panose="02040503050406030204" pitchFamily="18" charset="0"/>
                                    </a:rPr>
                                    <m:t>c</m:t>
                                  </m:r>
                                </m:e>
                                <m:sub>
                                  <m:r>
                                    <a:rPr lang="en-US" altLang="ja-JP" sz="2400" b="0" i="0" smtClean="0">
                                      <a:latin typeface="Cambria Math" panose="02040503050406030204" pitchFamily="18" charset="0"/>
                                    </a:rPr>
                                    <m:t>2</m:t>
                                  </m:r>
                                </m:sub>
                              </m:sSub>
                              <m:r>
                                <m:rPr>
                                  <m:sty m:val="p"/>
                                </m:rPr>
                                <a:rPr lang="en-US" altLang="ja-JP" sz="2400" b="0" i="0" smtClean="0">
                                  <a:latin typeface="Cambria Math" panose="02040503050406030204" pitchFamily="18" charset="0"/>
                                </a:rPr>
                                <m:t>Δ</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m:rPr>
                                      <m:sty m:val="p"/>
                                    </m:rPr>
                                    <a:rPr lang="en-US" altLang="ja-JP" sz="2400" b="0" i="0" smtClean="0">
                                      <a:latin typeface="Cambria Math" panose="02040503050406030204" pitchFamily="18" charset="0"/>
                                    </a:rPr>
                                    <m:t>cat</m:t>
                                  </m:r>
                                </m:sub>
                              </m:sSub>
                            </m:e>
                          </m:d>
                          <m:r>
                            <a:rPr lang="en-US" altLang="ja-JP" sz="2400" b="0" i="1" smtClean="0">
                              <a:latin typeface="Cambria Math" panose="02040503050406030204" pitchFamily="18" charset="0"/>
                            </a:rPr>
                            <m:t>−</m:t>
                          </m:r>
                          <m:func>
                            <m:funcPr>
                              <m:ctrlPr>
                                <a:rPr lang="en-US" altLang="ja-JP" sz="2400" b="0" i="1" smtClean="0">
                                  <a:latin typeface="Cambria Math" panose="02040503050406030204" pitchFamily="18" charset="0"/>
                                </a:rPr>
                              </m:ctrlPr>
                            </m:funcPr>
                            <m:fName>
                              <m:r>
                                <m:rPr>
                                  <m:sty m:val="p"/>
                                </m:rPr>
                                <a:rPr lang="en-US" altLang="ja-JP" sz="2400" b="0" i="0" smtClean="0">
                                  <a:latin typeface="Cambria Math" panose="02040503050406030204" pitchFamily="18" charset="0"/>
                                </a:rPr>
                                <m:t>exp</m:t>
                              </m:r>
                            </m:fName>
                            <m:e>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c</m:t>
                                      </m:r>
                                    </m:e>
                                    <m:sub>
                                      <m:r>
                                        <a:rPr lang="en-US" altLang="ja-JP" sz="2400">
                                          <a:latin typeface="Cambria Math" panose="02040503050406030204" pitchFamily="18" charset="0"/>
                                        </a:rPr>
                                        <m:t>2</m:t>
                                      </m:r>
                                    </m:sub>
                                  </m:sSub>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cat</m:t>
                                      </m:r>
                                    </m:sub>
                                  </m:sSub>
                                </m:e>
                              </m:d>
                            </m:e>
                          </m:func>
                        </m:e>
                      </m:d>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914329" y="2906584"/>
                <a:ext cx="6934975" cy="625299"/>
              </a:xfrm>
              <a:prstGeom prst="rect">
                <a:avLst/>
              </a:prstGeom>
              <a:blipFill rotWithShape="0">
                <a:blip r:embed="rId4"/>
                <a:stretch>
                  <a:fillRect l="-351"/>
                </a:stretch>
              </a:blipFill>
            </p:spPr>
            <p:txBody>
              <a:bodyPr/>
              <a:lstStyle/>
              <a:p>
                <a:r>
                  <a:rPr lang="ja-JP" altLang="en-US">
                    <a:noFill/>
                  </a:rPr>
                  <a:t> </a:t>
                </a:r>
              </a:p>
            </p:txBody>
          </p:sp>
        </mc:Fallback>
      </mc:AlternateContent>
      <p:sp>
        <p:nvSpPr>
          <p:cNvPr id="6" name="正方形/長方形 5"/>
          <p:cNvSpPr/>
          <p:nvPr/>
        </p:nvSpPr>
        <p:spPr>
          <a:xfrm>
            <a:off x="251520" y="4434632"/>
            <a:ext cx="8782469" cy="461665"/>
          </a:xfrm>
          <a:prstGeom prst="rect">
            <a:avLst/>
          </a:prstGeom>
        </p:spPr>
        <p:txBody>
          <a:bodyPr wrap="square">
            <a:spAutoFit/>
          </a:bodyPr>
          <a:lstStyle/>
          <a:p>
            <a:pPr marL="342900" indent="-342900">
              <a:buFont typeface="Wingdings" panose="05000000000000000000" pitchFamily="2" charset="2"/>
              <a:buChar char="n"/>
            </a:pPr>
            <a:r>
              <a:rPr lang="ja-JP" altLang="en-US" sz="2400" dirty="0"/>
              <a:t>分極曲線を表す代表的な式（バトラー・ボルマー式</a:t>
            </a:r>
            <a:r>
              <a:rPr lang="ja-JP" altLang="en-US" sz="2400" dirty="0" smtClean="0"/>
              <a:t>）を</a:t>
            </a:r>
            <a:r>
              <a:rPr lang="ja-JP" altLang="en-US" sz="2400" dirty="0"/>
              <a:t>基に</a:t>
            </a:r>
            <a:r>
              <a:rPr lang="ja-JP" altLang="en-US" sz="2400" dirty="0" smtClean="0"/>
              <a:t>提案．</a:t>
            </a:r>
            <a:endParaRPr lang="ja-JP" altLang="en-US" sz="24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251519" y="4970100"/>
                <a:ext cx="8782469" cy="847283"/>
              </a:xfrm>
              <a:prstGeom prst="rect">
                <a:avLst/>
              </a:prstGeom>
              <a:noFill/>
            </p:spPr>
            <p:txBody>
              <a:bodyPr wrap="none" rtlCol="0">
                <a:spAutoFit/>
              </a:bodyPr>
              <a:lstStyle/>
              <a:p>
                <a:pPr marL="342900" indent="-342900">
                  <a:buFont typeface="Wingdings" panose="05000000000000000000" pitchFamily="2" charset="2"/>
                  <a:buChar char="n"/>
                </a:pPr>
                <a:r>
                  <a:rPr kumimoji="1" lang="ja-JP" altLang="en-US" sz="2400" dirty="0" smtClean="0"/>
                  <a:t>従来モデルの水洗・焼付後の膜厚</a:t>
                </a:r>
                <a14:m>
                  <m:oMath xmlns:m="http://schemas.openxmlformats.org/officeDocument/2006/math">
                    <m:r>
                      <a:rPr kumimoji="1" lang="en-US" altLang="ja-JP" sz="2400" b="0" i="1" smtClean="0">
                        <a:latin typeface="Cambria Math" panose="02040503050406030204" pitchFamily="18" charset="0"/>
                      </a:rPr>
                      <m:t>h</m:t>
                    </m:r>
                  </m:oMath>
                </a14:m>
                <a:r>
                  <a:rPr kumimoji="1" lang="ja-JP" altLang="en-US" sz="2400" dirty="0" smtClean="0"/>
                  <a:t>を</a:t>
                </a:r>
                <a:r>
                  <a:rPr kumimoji="1" lang="ja-JP" altLang="en-US" sz="2400" dirty="0" smtClean="0">
                    <a:solidFill>
                      <a:srgbClr val="C00000"/>
                    </a:solidFill>
                  </a:rPr>
                  <a:t>濁り</a:t>
                </a:r>
                <a:r>
                  <a:rPr kumimoji="1" lang="ja-JP" altLang="en-US" sz="2400" dirty="0" smtClean="0"/>
                  <a:t>を含めた</a:t>
                </a:r>
                <a:r>
                  <a:rPr kumimoji="1" lang="ja-JP" altLang="en-US" sz="2400" dirty="0" smtClean="0">
                    <a:solidFill>
                      <a:srgbClr val="0000FF"/>
                    </a:solidFill>
                  </a:rPr>
                  <a:t>仮想膜厚</a:t>
                </a:r>
                <a14:m>
                  <m:oMath xmlns:m="http://schemas.openxmlformats.org/officeDocument/2006/math">
                    <m:acc>
                      <m:accPr>
                        <m:chr m:val="̅"/>
                        <m:ctrlPr>
                          <a:rPr kumimoji="1" lang="ja-JP" altLang="en-US" sz="2400" i="1" smtClean="0">
                            <a:solidFill>
                              <a:srgbClr val="0000FF"/>
                            </a:solidFill>
                            <a:latin typeface="Cambria Math" panose="02040503050406030204" pitchFamily="18" charset="0"/>
                          </a:rPr>
                        </m:ctrlPr>
                      </m:accPr>
                      <m:e>
                        <m:r>
                          <a:rPr kumimoji="1" lang="en-US" altLang="ja-JP" sz="2400" b="0" i="1" smtClean="0">
                            <a:solidFill>
                              <a:srgbClr val="0000FF"/>
                            </a:solidFill>
                            <a:latin typeface="Cambria Math" panose="02040503050406030204" pitchFamily="18" charset="0"/>
                          </a:rPr>
                          <m:t>h</m:t>
                        </m:r>
                      </m:e>
                    </m:acc>
                  </m:oMath>
                </a14:m>
                <a:r>
                  <a:rPr kumimoji="1" lang="ja-JP" altLang="en-US" sz="2400" dirty="0" smtClean="0"/>
                  <a:t>に</a:t>
                </a:r>
                <a:r>
                  <a:rPr kumimoji="1" lang="en-US" altLang="ja-JP" sz="2400" dirty="0" smtClean="0"/>
                  <a:t/>
                </a:r>
                <a:br>
                  <a:rPr kumimoji="1" lang="en-US" altLang="ja-JP" sz="2400" dirty="0" smtClean="0"/>
                </a:br>
                <a:r>
                  <a:rPr kumimoji="1" lang="ja-JP" altLang="en-US" sz="2400" dirty="0" smtClean="0"/>
                  <a:t>変更した．</a:t>
                </a:r>
                <a:r>
                  <a:rPr lang="ja-JP" altLang="en-US" sz="2400" dirty="0" smtClean="0"/>
                  <a:t>（</a:t>
                </a:r>
                <a:r>
                  <a:rPr lang="ja-JP" altLang="en-US" sz="2400" dirty="0" smtClean="0">
                    <a:solidFill>
                      <a:srgbClr val="0000FF"/>
                    </a:solidFill>
                  </a:rPr>
                  <a:t>仮想</a:t>
                </a:r>
                <a:r>
                  <a:rPr lang="ja-JP" altLang="en-US" sz="2400" dirty="0">
                    <a:solidFill>
                      <a:srgbClr val="0000FF"/>
                    </a:solidFill>
                  </a:rPr>
                  <a:t>膜厚</a:t>
                </a:r>
                <a14:m>
                  <m:oMath xmlns:m="http://schemas.openxmlformats.org/officeDocument/2006/math">
                    <m:acc>
                      <m:accPr>
                        <m:chr m:val="̅"/>
                        <m:ctrlPr>
                          <a:rPr lang="ja-JP" altLang="en-US" sz="2400" i="1">
                            <a:solidFill>
                              <a:srgbClr val="0000FF"/>
                            </a:solidFill>
                            <a:latin typeface="Cambria Math" panose="02040503050406030204" pitchFamily="18" charset="0"/>
                          </a:rPr>
                        </m:ctrlPr>
                      </m:accPr>
                      <m:e>
                        <m:r>
                          <a:rPr lang="en-US" altLang="ja-JP" sz="2400" i="1">
                            <a:solidFill>
                              <a:srgbClr val="0000FF"/>
                            </a:solidFill>
                            <a:latin typeface="Cambria Math" panose="02040503050406030204" pitchFamily="18" charset="0"/>
                          </a:rPr>
                          <m:t>h</m:t>
                        </m:r>
                      </m:e>
                    </m:acc>
                  </m:oMath>
                </a14:m>
                <a:r>
                  <a:rPr kumimoji="1" lang="ja-JP" altLang="en-US" sz="2400" dirty="0" smtClean="0"/>
                  <a:t>の詳細な定義は後述．）</a:t>
                </a:r>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51519" y="4970100"/>
                <a:ext cx="8782469" cy="847283"/>
              </a:xfrm>
              <a:prstGeom prst="rect">
                <a:avLst/>
              </a:prstGeom>
              <a:blipFill rotWithShape="0">
                <a:blip r:embed="rId5"/>
                <a:stretch>
                  <a:fillRect l="-902" t="-7194" r="-139" b="-136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17273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solidFill>
                  <a:srgbClr val="C00000"/>
                </a:solidFill>
              </a:rPr>
              <a:t>塗膜</a:t>
            </a:r>
            <a:r>
              <a:rPr lang="ja-JP" altLang="en-US" dirty="0">
                <a:solidFill>
                  <a:srgbClr val="C00000"/>
                </a:solidFill>
              </a:rPr>
              <a:t>抵抗</a:t>
            </a:r>
            <a:r>
              <a:rPr lang="ja-JP" altLang="en-US" dirty="0" smtClean="0">
                <a:solidFill>
                  <a:srgbClr val="C00000"/>
                </a:solidFill>
              </a:rPr>
              <a:t>モデル</a:t>
            </a:r>
            <a:r>
              <a:rPr lang="ja-JP" altLang="en-US" dirty="0">
                <a:solidFill>
                  <a:schemeClr val="tx1"/>
                </a:solidFill>
              </a:rPr>
              <a:t>のパラメーター同定手順</a:t>
            </a:r>
            <a:endParaRPr kumimoji="1" lang="ja-JP" altLang="en-US" dirty="0">
              <a:solidFill>
                <a:schemeClr val="tx1"/>
              </a:solidFill>
            </a:endParaRPr>
          </a:p>
        </p:txBody>
      </p:sp>
      <p:sp>
        <p:nvSpPr>
          <p:cNvPr id="3" name="コンテンツ プレースホルダー 2"/>
          <p:cNvSpPr>
            <a:spLocks noGrp="1"/>
          </p:cNvSpPr>
          <p:nvPr>
            <p:ph idx="1"/>
          </p:nvPr>
        </p:nvSpPr>
        <p:spPr>
          <a:xfrm>
            <a:off x="251520" y="657226"/>
            <a:ext cx="8630543" cy="5721324"/>
          </a:xfrm>
        </p:spPr>
        <p:txBody>
          <a:bodyPr/>
          <a:lstStyle/>
          <a:p>
            <a:pPr marL="0" indent="0">
              <a:buNone/>
            </a:pPr>
            <a:r>
              <a:rPr lang="en-US" altLang="ja-JP" sz="1000" i="1" dirty="0" smtClean="0">
                <a:latin typeface="Cambria Math" panose="02040503050406030204" pitchFamily="18" charset="0"/>
              </a:rPr>
              <a:t> </a:t>
            </a:r>
            <a:endParaRPr lang="en-US" altLang="ja-JP" sz="2400" dirty="0" smtClean="0"/>
          </a:p>
          <a:p>
            <a:pPr marL="0" indent="0">
              <a:buNone/>
            </a:pPr>
            <a:r>
              <a:rPr lang="en-US" altLang="ja-JP" sz="700" dirty="0"/>
              <a:t> </a:t>
            </a:r>
            <a:endParaRPr lang="ja-JP" altLang="en-US" sz="1400" dirty="0"/>
          </a:p>
          <a:p>
            <a:pPr marL="0" indent="0">
              <a:buNone/>
            </a:pPr>
            <a:r>
              <a:rPr lang="en-US" altLang="ja-JP" sz="2400" dirty="0" smtClean="0"/>
              <a:t>  </a:t>
            </a:r>
            <a:endParaRPr lang="en-US" altLang="ja-JP" sz="2800" dirty="0"/>
          </a:p>
          <a:p>
            <a:pPr marL="0" indent="0">
              <a:buNone/>
            </a:pPr>
            <a:endParaRPr lang="en-US" altLang="ja-JP" sz="2800" dirty="0" smtClean="0"/>
          </a:p>
          <a:p>
            <a:pPr marL="0" indent="0">
              <a:buNone/>
            </a:pPr>
            <a:endParaRPr kumimoji="1" lang="en-US" altLang="ja-JP" sz="28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17</a:t>
            </a:fld>
            <a:endParaRPr lang="ja-JP" altLang="en-US" dirty="0"/>
          </a:p>
        </p:txBody>
      </p:sp>
      <p:pic>
        <p:nvPicPr>
          <p:cNvPr id="24" name="図 23"/>
          <p:cNvPicPr>
            <a:picLocks noChangeAspect="1"/>
          </p:cNvPicPr>
          <p:nvPr/>
        </p:nvPicPr>
        <p:blipFill>
          <a:blip r:embed="rId3"/>
          <a:stretch>
            <a:fillRect/>
          </a:stretch>
        </p:blipFill>
        <p:spPr>
          <a:xfrm>
            <a:off x="1153601" y="3699849"/>
            <a:ext cx="6384021" cy="2678701"/>
          </a:xfrm>
          <a:prstGeom prst="rect">
            <a:avLst/>
          </a:prstGeom>
        </p:spPr>
      </p:pic>
      <p:pic>
        <p:nvPicPr>
          <p:cNvPr id="11" name="図 10"/>
          <p:cNvPicPr>
            <a:picLocks noChangeAspect="1"/>
          </p:cNvPicPr>
          <p:nvPr/>
        </p:nvPicPr>
        <p:blipFill>
          <a:blip r:embed="rId4"/>
          <a:stretch>
            <a:fillRect/>
          </a:stretch>
        </p:blipFill>
        <p:spPr>
          <a:xfrm>
            <a:off x="3754273" y="1000910"/>
            <a:ext cx="5379310" cy="2612926"/>
          </a:xfrm>
          <a:prstGeom prst="rect">
            <a:avLst/>
          </a:prstGeom>
        </p:spPr>
      </p:pic>
      <p:pic>
        <p:nvPicPr>
          <p:cNvPr id="30" name="図 2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5923" y="940315"/>
            <a:ext cx="2053909" cy="2852365"/>
          </a:xfrm>
          <a:prstGeom prst="rect">
            <a:avLst/>
          </a:prstGeom>
        </p:spPr>
      </p:pic>
      <mc:AlternateContent xmlns:mc="http://schemas.openxmlformats.org/markup-compatibility/2006" xmlns:a14="http://schemas.microsoft.com/office/drawing/2010/main">
        <mc:Choice Requires="a14">
          <p:sp>
            <p:nvSpPr>
              <p:cNvPr id="14" name="テキスト ボックス 13"/>
              <p:cNvSpPr txBox="1"/>
              <p:nvPr/>
            </p:nvSpPr>
            <p:spPr>
              <a:xfrm>
                <a:off x="1089635" y="5809583"/>
                <a:ext cx="1994457" cy="523220"/>
              </a:xfrm>
              <a:prstGeom prst="rect">
                <a:avLst/>
              </a:prstGeom>
              <a:solidFill>
                <a:schemeClr val="bg1"/>
              </a:solid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voltage drop, </a:t>
                </a:r>
              </a:p>
              <a:p>
                <a14:m>
                  <m:oMath xmlns:m="http://schemas.openxmlformats.org/officeDocument/2006/math">
                    <m:sSub>
                      <m:sSubPr>
                        <m:ctrlPr>
                          <a:rPr lang="en-US" altLang="ja-JP" sz="1400" i="1">
                            <a:latin typeface="Cambria Math" panose="02040503050406030204" pitchFamily="18" charset="0"/>
                          </a:rPr>
                        </m:ctrlPr>
                      </m:sSubPr>
                      <m:e>
                        <m:r>
                          <m:rPr>
                            <m:sty m:val="p"/>
                          </m:rPr>
                          <a:rPr lang="en-US" altLang="ja-JP" sz="1400" b="0" i="0" smtClean="0">
                            <a:latin typeface="Cambria Math" panose="02040503050406030204" pitchFamily="18" charset="0"/>
                          </a:rPr>
                          <m:t>Δ</m:t>
                        </m:r>
                        <m:r>
                          <a:rPr lang="en-US" altLang="ja-JP" sz="1400" b="0" i="1" smtClean="0">
                            <a:latin typeface="Cambria Math" panose="02040503050406030204" pitchFamily="18" charset="0"/>
                          </a:rPr>
                          <m:t>𝜙</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b="0" i="0" smtClean="0">
                        <a:latin typeface="Cambria Math" panose="02040503050406030204" pitchFamily="18" charset="0"/>
                      </a:rPr>
                      <m:t>V</m:t>
                    </m:r>
                  </m:oMath>
                </a14:m>
                <a:r>
                  <a:rPr lang="en-US" altLang="ja-JP" sz="1400" dirty="0" smtClean="0"/>
                  <a:t>)</a:t>
                </a:r>
                <a:endParaRPr lang="ja-JP" altLang="en-US" sz="14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089635" y="5809583"/>
                <a:ext cx="1994457" cy="523220"/>
              </a:xfrm>
              <a:prstGeom prst="rect">
                <a:avLst/>
              </a:prstGeom>
              <a:blipFill rotWithShape="0">
                <a:blip r:embed="rId6"/>
                <a:stretch>
                  <a:fillRect l="-917" t="-2326" b="-116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3600764" y="3069928"/>
                <a:ext cx="1994457" cy="523220"/>
              </a:xfrm>
              <a:prstGeom prst="rect">
                <a:avLst/>
              </a:prstGeom>
              <a:solidFill>
                <a:schemeClr val="bg1"/>
              </a:solid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voltage drop, </a:t>
                </a:r>
              </a:p>
              <a:p>
                <a14:m>
                  <m:oMath xmlns:m="http://schemas.openxmlformats.org/officeDocument/2006/math">
                    <m:sSub>
                      <m:sSubPr>
                        <m:ctrlPr>
                          <a:rPr lang="en-US" altLang="ja-JP" sz="1400" i="1">
                            <a:latin typeface="Cambria Math" panose="02040503050406030204" pitchFamily="18" charset="0"/>
                          </a:rPr>
                        </m:ctrlPr>
                      </m:sSubPr>
                      <m:e>
                        <m:r>
                          <m:rPr>
                            <m:sty m:val="p"/>
                          </m:rPr>
                          <a:rPr lang="en-US" altLang="ja-JP" sz="1400" b="0" i="0" smtClean="0">
                            <a:latin typeface="Cambria Math" panose="02040503050406030204" pitchFamily="18" charset="0"/>
                          </a:rPr>
                          <m:t>Δ</m:t>
                        </m:r>
                        <m:r>
                          <a:rPr lang="en-US" altLang="ja-JP" sz="1400" b="0" i="1" smtClean="0">
                            <a:latin typeface="Cambria Math" panose="02040503050406030204" pitchFamily="18" charset="0"/>
                          </a:rPr>
                          <m:t>𝜙</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b="0" i="0" smtClean="0">
                        <a:latin typeface="Cambria Math" panose="02040503050406030204" pitchFamily="18" charset="0"/>
                      </a:rPr>
                      <m:t>V</m:t>
                    </m:r>
                  </m:oMath>
                </a14:m>
                <a:r>
                  <a:rPr lang="en-US" altLang="ja-JP" sz="1400" dirty="0" smtClean="0"/>
                  <a:t>)</a:t>
                </a:r>
                <a:endParaRPr lang="ja-JP" altLang="en-US" sz="1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600764" y="3069928"/>
                <a:ext cx="1994457" cy="523220"/>
              </a:xfrm>
              <a:prstGeom prst="rect">
                <a:avLst/>
              </a:prstGeom>
              <a:blipFill rotWithShape="0">
                <a:blip r:embed="rId7"/>
                <a:stretch>
                  <a:fillRect l="-917" t="-2353" b="-117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rot="10800000">
                <a:off x="1896341" y="3878693"/>
                <a:ext cx="615553" cy="1808240"/>
              </a:xfrm>
              <a:prstGeom prst="rect">
                <a:avLst/>
              </a:prstGeom>
              <a:solidFill>
                <a:schemeClr val="bg1"/>
              </a:solid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Cathode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cat</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rot="10800000">
                <a:off x="1896341" y="3878693"/>
                <a:ext cx="615553" cy="1808240"/>
              </a:xfrm>
              <a:prstGeom prst="rect">
                <a:avLst/>
              </a:prstGeom>
              <a:blipFill rotWithShape="0">
                <a:blip r:embed="rId8"/>
                <a:stretch>
                  <a:fillRect r="-19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rot="10800000">
                <a:off x="4154666" y="736664"/>
                <a:ext cx="615553" cy="1808240"/>
              </a:xfrm>
              <a:prstGeom prst="rect">
                <a:avLst/>
              </a:prstGeom>
              <a:solidFill>
                <a:schemeClr val="bg1"/>
              </a:solid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Cathode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cat</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rot="10800000">
                <a:off x="4154666" y="736664"/>
                <a:ext cx="615553" cy="1808240"/>
              </a:xfrm>
              <a:prstGeom prst="rect">
                <a:avLst/>
              </a:prstGeom>
              <a:blipFill rotWithShape="0">
                <a:blip r:embed="rId9"/>
                <a:stretch>
                  <a:fillRect r="-1980"/>
                </a:stretch>
              </a:blipFill>
            </p:spPr>
            <p:txBody>
              <a:bodyPr/>
              <a:lstStyle/>
              <a:p>
                <a:r>
                  <a:rPr lang="ja-JP" altLang="en-US">
                    <a:noFill/>
                  </a:rPr>
                  <a:t> </a:t>
                </a:r>
              </a:p>
            </p:txBody>
          </p:sp>
        </mc:Fallback>
      </mc:AlternateContent>
      <p:sp>
        <p:nvSpPr>
          <p:cNvPr id="22" name="曲折矢印 21"/>
          <p:cNvSpPr/>
          <p:nvPr/>
        </p:nvSpPr>
        <p:spPr>
          <a:xfrm rot="10800000">
            <a:off x="7086742" y="4043534"/>
            <a:ext cx="914402" cy="700216"/>
          </a:xfrm>
          <a:prstGeom prst="ben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右矢印 22"/>
          <p:cNvSpPr/>
          <p:nvPr/>
        </p:nvSpPr>
        <p:spPr>
          <a:xfrm>
            <a:off x="2813488" y="1776080"/>
            <a:ext cx="940785" cy="4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721372" y="2267493"/>
            <a:ext cx="990977" cy="400110"/>
          </a:xfrm>
          <a:prstGeom prst="rect">
            <a:avLst/>
          </a:prstGeom>
          <a:noFill/>
        </p:spPr>
        <p:txBody>
          <a:bodyPr wrap="none" rtlCol="0">
            <a:spAutoFit/>
          </a:bodyPr>
          <a:lstStyle/>
          <a:p>
            <a:r>
              <a:rPr lang="ja-JP" alt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プロット</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テキスト ボックス 25"/>
          <p:cNvSpPr txBox="1"/>
          <p:nvPr/>
        </p:nvSpPr>
        <p:spPr>
          <a:xfrm>
            <a:off x="7195474" y="4720141"/>
            <a:ext cx="1611339" cy="400110"/>
          </a:xfrm>
          <a:prstGeom prst="rect">
            <a:avLst/>
          </a:prstGeom>
          <a:noFill/>
        </p:spPr>
        <p:txBody>
          <a:bodyPr wrap="none" rtlCol="0">
            <a:spAutoFit/>
          </a:bodyPr>
          <a:lstStyle/>
          <a:p>
            <a:r>
              <a:rPr lang="ja-JP" alt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フィッティング</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正方形/長方形 26"/>
          <p:cNvSpPr/>
          <p:nvPr/>
        </p:nvSpPr>
        <p:spPr>
          <a:xfrm>
            <a:off x="468086" y="680347"/>
            <a:ext cx="1774372"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chemeClr val="tx1"/>
                </a:solidFill>
                <a:latin typeface="Arial" panose="020B0604020202020204" pitchFamily="34" charset="0"/>
                <a:cs typeface="Arial" panose="020B0604020202020204" pitchFamily="34" charset="0"/>
              </a:rPr>
              <a:t>1</a:t>
            </a:r>
            <a:r>
              <a:rPr kumimoji="1" lang="en-US" altLang="ja-JP" sz="2000" dirty="0" smtClean="0">
                <a:solidFill>
                  <a:schemeClr val="tx1"/>
                </a:solidFill>
                <a:latin typeface="Arial" panose="020B0604020202020204" pitchFamily="34" charset="0"/>
                <a:cs typeface="Arial" panose="020B0604020202020204" pitchFamily="34" charset="0"/>
              </a:rPr>
              <a:t>. </a:t>
            </a:r>
            <a:r>
              <a:rPr kumimoji="1" lang="ja-JP" altLang="en-US" sz="2000" dirty="0" smtClean="0">
                <a:solidFill>
                  <a:schemeClr val="tx1"/>
                </a:solidFill>
                <a:latin typeface="Arial" panose="020B0604020202020204" pitchFamily="34" charset="0"/>
                <a:cs typeface="Arial" panose="020B0604020202020204" pitchFamily="34" charset="0"/>
              </a:rPr>
              <a:t>一枚板実験</a:t>
            </a:r>
            <a:endParaRPr kumimoji="1" lang="ja-JP" altLang="en-US" sz="20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正方形/長方形 27"/>
              <p:cNvSpPr/>
              <p:nvPr/>
            </p:nvSpPr>
            <p:spPr>
              <a:xfrm>
                <a:off x="5443103" y="680347"/>
                <a:ext cx="2924913"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smtClean="0">
                    <a:solidFill>
                      <a:schemeClr val="tx1"/>
                    </a:solidFill>
                    <a:latin typeface="Arial" panose="020B0604020202020204" pitchFamily="34" charset="0"/>
                    <a:cs typeface="Arial" panose="020B0604020202020204" pitchFamily="34" charset="0"/>
                  </a:rPr>
                  <a:t>2</a:t>
                </a:r>
                <a:r>
                  <a:rPr lang="en-US" altLang="ja-JP"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altLang="ja-JP" sz="2000" i="1">
                            <a:solidFill>
                              <a:schemeClr val="tx1"/>
                            </a:solidFill>
                            <a:latin typeface="Cambria Math" panose="02040503050406030204" pitchFamily="18" charset="0"/>
                            <a:cs typeface="Arial" panose="020B0604020202020204" pitchFamily="34" charset="0"/>
                          </a:rPr>
                        </m:ctrlPr>
                      </m:sSubPr>
                      <m:e>
                        <m:r>
                          <a:rPr lang="en-US" altLang="ja-JP" sz="2000" i="1">
                            <a:solidFill>
                              <a:schemeClr val="tx1"/>
                            </a:solidFill>
                            <a:latin typeface="Cambria Math" panose="02040503050406030204" pitchFamily="18" charset="0"/>
                            <a:cs typeface="Arial" panose="020B0604020202020204" pitchFamily="34" charset="0"/>
                          </a:rPr>
                          <m:t>𝑗</m:t>
                        </m:r>
                      </m:e>
                      <m:sub>
                        <m:r>
                          <m:rPr>
                            <m:sty m:val="p"/>
                          </m:rPr>
                          <a:rPr lang="en-US" altLang="ja-JP" sz="2000">
                            <a:solidFill>
                              <a:schemeClr val="tx1"/>
                            </a:solidFill>
                            <a:latin typeface="Cambria Math" panose="02040503050406030204" pitchFamily="18" charset="0"/>
                            <a:cs typeface="Arial" panose="020B0604020202020204" pitchFamily="34" charset="0"/>
                          </a:rPr>
                          <m:t>cat</m:t>
                        </m:r>
                      </m:sub>
                    </m:sSub>
                    <m:r>
                      <a:rPr lang="en-US" altLang="ja-JP" sz="2000" b="0" i="1" smtClean="0">
                        <a:solidFill>
                          <a:schemeClr val="tx1"/>
                        </a:solidFill>
                        <a:latin typeface="Cambria Math" panose="02040503050406030204" pitchFamily="18" charset="0"/>
                        <a:cs typeface="Arial" panose="020B0604020202020204" pitchFamily="34" charset="0"/>
                      </a:rPr>
                      <m:t> , </m:t>
                    </m:r>
                    <m:r>
                      <m:rPr>
                        <m:sty m:val="p"/>
                      </m:rPr>
                      <a:rPr lang="en-US" altLang="ja-JP" sz="2000" b="0" i="0" smtClean="0">
                        <a:solidFill>
                          <a:schemeClr val="tx1"/>
                        </a:solidFill>
                        <a:latin typeface="Cambria Math" panose="02040503050406030204" pitchFamily="18" charset="0"/>
                        <a:cs typeface="Arial" panose="020B0604020202020204" pitchFamily="34" charset="0"/>
                      </a:rPr>
                      <m:t>Δ</m:t>
                    </m:r>
                    <m:sSub>
                      <m:sSubPr>
                        <m:ctrlPr>
                          <a:rPr lang="en-US" altLang="ja-JP" sz="2000" i="1">
                            <a:solidFill>
                              <a:schemeClr val="tx1"/>
                            </a:solidFill>
                            <a:latin typeface="Cambria Math" panose="02040503050406030204" pitchFamily="18" charset="0"/>
                            <a:cs typeface="Arial" panose="020B0604020202020204" pitchFamily="34" charset="0"/>
                          </a:rPr>
                        </m:ctrlPr>
                      </m:sSubPr>
                      <m:e>
                        <m:r>
                          <a:rPr lang="en-US" altLang="ja-JP" sz="2000" i="1">
                            <a:solidFill>
                              <a:schemeClr val="tx1"/>
                            </a:solidFill>
                            <a:latin typeface="Cambria Math" panose="02040503050406030204" pitchFamily="18" charset="0"/>
                            <a:cs typeface="Arial" panose="020B0604020202020204" pitchFamily="34" charset="0"/>
                          </a:rPr>
                          <m:t>𝜙</m:t>
                        </m:r>
                      </m:e>
                      <m:sub>
                        <m:r>
                          <m:rPr>
                            <m:sty m:val="p"/>
                          </m:rPr>
                          <a:rPr lang="en-US" altLang="ja-JP" sz="2000">
                            <a:solidFill>
                              <a:schemeClr val="tx1"/>
                            </a:solidFill>
                            <a:latin typeface="Cambria Math" panose="02040503050406030204" pitchFamily="18" charset="0"/>
                            <a:cs typeface="Arial" panose="020B0604020202020204" pitchFamily="34" charset="0"/>
                          </a:rPr>
                          <m:t>cat</m:t>
                        </m:r>
                      </m:sub>
                    </m:sSub>
                    <m:r>
                      <a:rPr lang="en-US" altLang="ja-JP" sz="2000" b="0" i="1" smtClean="0">
                        <a:solidFill>
                          <a:schemeClr val="tx1"/>
                        </a:solidFill>
                        <a:latin typeface="Cambria Math" panose="02040503050406030204" pitchFamily="18" charset="0"/>
                        <a:cs typeface="Arial" panose="020B0604020202020204" pitchFamily="34" charset="0"/>
                      </a:rPr>
                      <m:t>, </m:t>
                    </m:r>
                    <m:r>
                      <a:rPr lang="en-US" altLang="ja-JP" sz="2000" i="1">
                        <a:solidFill>
                          <a:schemeClr val="tx1"/>
                        </a:solidFill>
                        <a:latin typeface="Cambria Math" panose="02040503050406030204" pitchFamily="18" charset="0"/>
                        <a:cs typeface="Arial" panose="020B0604020202020204" pitchFamily="34" charset="0"/>
                      </a:rPr>
                      <m:t>h</m:t>
                    </m:r>
                  </m:oMath>
                </a14:m>
                <a:r>
                  <a:rPr kumimoji="1" lang="ja-JP" altLang="en-US" sz="2000" dirty="0" smtClean="0">
                    <a:solidFill>
                      <a:schemeClr val="tx1"/>
                    </a:solidFill>
                    <a:latin typeface="Arial" panose="020B0604020202020204" pitchFamily="34" charset="0"/>
                    <a:cs typeface="Arial" panose="020B0604020202020204" pitchFamily="34" charset="0"/>
                  </a:rPr>
                  <a:t> の散布図</a:t>
                </a:r>
                <a:endParaRPr kumimoji="1" lang="ja-JP" altLang="en-US" sz="2000" dirty="0">
                  <a:solidFill>
                    <a:schemeClr val="tx1"/>
                  </a:solidFill>
                  <a:latin typeface="Arial" panose="020B0604020202020204" pitchFamily="34" charset="0"/>
                  <a:cs typeface="Arial" panose="020B0604020202020204" pitchFamily="34" charset="0"/>
                </a:endParaRPr>
              </a:p>
            </p:txBody>
          </p:sp>
        </mc:Choice>
        <mc:Fallback xmlns="">
          <p:sp>
            <p:nvSpPr>
              <p:cNvPr id="28" name="正方形/長方形 27"/>
              <p:cNvSpPr>
                <a:spLocks noRot="1" noChangeAspect="1" noMove="1" noResize="1" noEditPoints="1" noAdjustHandles="1" noChangeArrowheads="1" noChangeShapeType="1" noTextEdit="1"/>
              </p:cNvSpPr>
              <p:nvPr/>
            </p:nvSpPr>
            <p:spPr>
              <a:xfrm>
                <a:off x="5443103" y="680347"/>
                <a:ext cx="2924913" cy="389158"/>
              </a:xfrm>
              <a:prstGeom prst="rect">
                <a:avLst/>
              </a:prstGeom>
              <a:blipFill rotWithShape="0">
                <a:blip r:embed="rId10"/>
                <a:stretch>
                  <a:fillRect l="-1860" t="-8955" r="-1446" b="-26866"/>
                </a:stretch>
              </a:blipFill>
              <a:ln>
                <a:solidFill>
                  <a:srgbClr val="FF00FF"/>
                </a:solidFill>
              </a:ln>
            </p:spPr>
            <p:txBody>
              <a:bodyPr/>
              <a:lstStyle/>
              <a:p>
                <a:r>
                  <a:rPr lang="ja-JP" altLang="en-US">
                    <a:noFill/>
                  </a:rPr>
                  <a:t> </a:t>
                </a:r>
              </a:p>
            </p:txBody>
          </p:sp>
        </mc:Fallback>
      </mc:AlternateContent>
      <p:sp>
        <p:nvSpPr>
          <p:cNvPr id="29" name="正方形/長方形 28"/>
          <p:cNvSpPr/>
          <p:nvPr/>
        </p:nvSpPr>
        <p:spPr>
          <a:xfrm>
            <a:off x="3283879" y="3753036"/>
            <a:ext cx="3847127"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chemeClr val="tx1"/>
                </a:solidFill>
                <a:latin typeface="Arial" panose="020B0604020202020204" pitchFamily="34" charset="0"/>
                <a:cs typeface="Arial" panose="020B0604020202020204" pitchFamily="34" charset="0"/>
              </a:rPr>
              <a:t>3</a:t>
            </a:r>
            <a:r>
              <a:rPr lang="en-US" altLang="ja-JP" sz="2000" dirty="0" smtClean="0">
                <a:solidFill>
                  <a:schemeClr val="tx1"/>
                </a:solidFill>
                <a:latin typeface="Arial" panose="020B0604020202020204" pitchFamily="34" charset="0"/>
                <a:cs typeface="Arial" panose="020B0604020202020204" pitchFamily="34" charset="0"/>
              </a:rPr>
              <a:t>. </a:t>
            </a:r>
            <a:r>
              <a:rPr lang="ja-JP" altLang="en-US" sz="2000" dirty="0" smtClean="0">
                <a:solidFill>
                  <a:schemeClr val="tx1"/>
                </a:solidFill>
                <a:latin typeface="Arial" panose="020B0604020202020204" pitchFamily="34" charset="0"/>
                <a:cs typeface="Arial" panose="020B0604020202020204" pitchFamily="34" charset="0"/>
              </a:rPr>
              <a:t>パラメーター同定結果の平面図</a:t>
            </a:r>
            <a:endParaRPr kumimoji="1" lang="ja-JP"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300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639" y="1818696"/>
            <a:ext cx="3637238" cy="2006348"/>
          </a:xfrm>
          <a:prstGeom prst="rect">
            <a:avLst/>
          </a:prstGeom>
        </p:spPr>
      </p:pic>
      <p:sp>
        <p:nvSpPr>
          <p:cNvPr id="3" name="コンテンツ プレースホルダー 2"/>
          <p:cNvSpPr>
            <a:spLocks noGrp="1"/>
          </p:cNvSpPr>
          <p:nvPr>
            <p:ph idx="1"/>
          </p:nvPr>
        </p:nvSpPr>
        <p:spPr>
          <a:xfrm>
            <a:off x="250825" y="623887"/>
            <a:ext cx="8749667" cy="5773737"/>
          </a:xfrm>
        </p:spPr>
        <p:txBody>
          <a:bodyPr/>
          <a:lstStyle/>
          <a:p>
            <a:pPr marL="0" indent="0">
              <a:buNone/>
            </a:pPr>
            <a:r>
              <a:rPr lang="ja-JP" altLang="en-US" sz="2800" b="1" i="1" u="sng" dirty="0">
                <a:effectLst>
                  <a:outerShdw blurRad="38100" dist="38100" dir="2700000" algn="tl">
                    <a:srgbClr val="000000">
                      <a:alpha val="43137"/>
                    </a:srgbClr>
                  </a:outerShdw>
                </a:effectLst>
              </a:rPr>
              <a:t>電流を水の流れに例えたモデル図</a:t>
            </a:r>
          </a:p>
          <a:p>
            <a:pPr marL="0" indent="0">
              <a:buNone/>
            </a:pPr>
            <a:r>
              <a:rPr lang="ja-JP" altLang="en-US" sz="2400" dirty="0"/>
              <a:t>塗膜</a:t>
            </a:r>
            <a:r>
              <a:rPr lang="ja-JP" altLang="en-US" sz="2400" dirty="0" smtClean="0"/>
              <a:t>析出メカニズムを水の流れの収支で説明．</a:t>
            </a:r>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smtClean="0"/>
          </a:p>
          <a:p>
            <a:pPr marL="0" indent="0">
              <a:buNone/>
            </a:pPr>
            <a:endParaRPr lang="en-US" altLang="ja-JP" sz="1400" dirty="0"/>
          </a:p>
          <a:p>
            <a:pPr marL="0" indent="0">
              <a:buNone/>
            </a:pPr>
            <a:endParaRPr lang="en-US" altLang="ja-JP" sz="1600" dirty="0" smtClean="0"/>
          </a:p>
          <a:p>
            <a:r>
              <a:rPr lang="ja-JP" altLang="en-US" sz="2400" dirty="0" smtClean="0"/>
              <a:t>カソード</a:t>
            </a:r>
            <a:r>
              <a:rPr lang="ja-JP" altLang="en-US" sz="2400" dirty="0"/>
              <a:t>に</a:t>
            </a:r>
            <a:r>
              <a:rPr lang="ja-JP" altLang="en-US" sz="2400" dirty="0" smtClean="0"/>
              <a:t>流れる電流を水の流れに</a:t>
            </a:r>
            <a:r>
              <a:rPr lang="ja-JP" altLang="en-US" sz="2400" dirty="0"/>
              <a:t>見立てている．</a:t>
            </a:r>
            <a:endParaRPr lang="en-US" altLang="ja-JP" sz="2400" dirty="0"/>
          </a:p>
          <a:p>
            <a:r>
              <a:rPr lang="ja-JP" altLang="en-US" sz="2400" dirty="0"/>
              <a:t>コップはカソード境界層を</a:t>
            </a:r>
            <a:r>
              <a:rPr lang="ja-JP" altLang="en-US" sz="2400" dirty="0" smtClean="0"/>
              <a:t>表す．</a:t>
            </a:r>
            <a:endParaRPr lang="en-US" altLang="ja-JP" sz="2400" dirty="0" smtClean="0"/>
          </a:p>
          <a:p>
            <a:r>
              <a:rPr lang="ja-JP" altLang="en-US" sz="2400" dirty="0" smtClean="0"/>
              <a:t>水が溜まるとコップの口が開き，水の漏れが少なくなる．</a:t>
            </a:r>
            <a:r>
              <a:rPr lang="en-US" altLang="ja-JP" sz="2400" dirty="0"/>
              <a:t/>
            </a:r>
            <a:br>
              <a:rPr lang="en-US" altLang="ja-JP" sz="2400" dirty="0"/>
            </a:br>
            <a:r>
              <a:rPr lang="ja-JP" altLang="en-US" sz="2400" dirty="0" smtClean="0"/>
              <a:t>∴　塗膜が厚いと電流の漏れが少ないことを表現している．</a:t>
            </a:r>
            <a:endParaRPr lang="en-US" altLang="ja-JP" sz="2400" dirty="0"/>
          </a:p>
          <a:p>
            <a:r>
              <a:rPr kumimoji="1" lang="ja-JP" altLang="en-US" sz="2400" dirty="0" smtClean="0"/>
              <a:t>コップのバネは口の開きやすさ（析出のしやすさ）を表現している．</a:t>
            </a:r>
            <a:endParaRPr kumimoji="1" lang="ja-JP" altLang="en-US" sz="24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18</a:t>
            </a:fld>
            <a:endParaRPr lang="ja-JP" altLang="en-US" dirty="0"/>
          </a:p>
        </p:txBody>
      </p:sp>
      <p:sp>
        <p:nvSpPr>
          <p:cNvPr id="5" name="タイトル 1"/>
          <p:cNvSpPr>
            <a:spLocks noGrp="1"/>
          </p:cNvSpPr>
          <p:nvPr>
            <p:ph type="title"/>
          </p:nvPr>
        </p:nvSpPr>
        <p:spPr/>
        <p:txBody>
          <a:bodyPr/>
          <a:lstStyle/>
          <a:p>
            <a:r>
              <a:rPr lang="ja-JP" altLang="en-US" dirty="0" smtClean="0">
                <a:solidFill>
                  <a:schemeClr val="tx1"/>
                </a:solidFill>
              </a:rPr>
              <a:t>提案する</a:t>
            </a:r>
            <a:r>
              <a:rPr lang="ja-JP" altLang="en-US" dirty="0" smtClean="0">
                <a:solidFill>
                  <a:srgbClr val="6600CC"/>
                </a:solidFill>
              </a:rPr>
              <a:t>塗膜成長モデル</a:t>
            </a:r>
            <a:endParaRPr kumimoji="1" lang="ja-JP" altLang="en-US" dirty="0">
              <a:solidFill>
                <a:srgbClr val="6600CC"/>
              </a:solidFill>
            </a:endParaRPr>
          </a:p>
        </p:txBody>
      </p:sp>
      <p:sp>
        <p:nvSpPr>
          <p:cNvPr id="7" name="テキスト ボックス 6"/>
          <p:cNvSpPr txBox="1"/>
          <p:nvPr/>
        </p:nvSpPr>
        <p:spPr>
          <a:xfrm>
            <a:off x="23108" y="1808317"/>
            <a:ext cx="1683474" cy="338554"/>
          </a:xfrm>
          <a:prstGeom prst="rect">
            <a:avLst/>
          </a:prstGeom>
          <a:noFill/>
        </p:spPr>
        <p:txBody>
          <a:bodyPr wrap="none" rtlCol="0">
            <a:spAutoFit/>
          </a:bodyPr>
          <a:lstStyle/>
          <a:p>
            <a:r>
              <a:rPr kumimoji="1" lang="ja-JP" altLang="en-US" sz="1600" dirty="0" smtClean="0"/>
              <a:t>カソード電流密度</a:t>
            </a:r>
            <a:endParaRPr kumimoji="1" lang="ja-JP" altLang="en-US" sz="1600" dirty="0"/>
          </a:p>
        </p:txBody>
      </p:sp>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58726" y="1232700"/>
            <a:ext cx="2448272" cy="1656184"/>
          </a:xfrm>
          <a:prstGeom prst="rect">
            <a:avLst/>
          </a:prstGeom>
        </p:spPr>
      </p:pic>
    </p:spTree>
    <p:extLst>
      <p:ext uri="{BB962C8B-B14F-4D97-AF65-F5344CB8AC3E}">
        <p14:creationId xmlns:p14="http://schemas.microsoft.com/office/powerpoint/2010/main" val="4036126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58726" y="1232700"/>
            <a:ext cx="2448272" cy="1656184"/>
          </a:xfrm>
          <a:prstGeom prst="rect">
            <a:avLst/>
          </a:prstGeom>
        </p:spPr>
      </p:pic>
      <p:grpSp>
        <p:nvGrpSpPr>
          <p:cNvPr id="58" name="グループ化 57"/>
          <p:cNvGrpSpPr/>
          <p:nvPr/>
        </p:nvGrpSpPr>
        <p:grpSpPr>
          <a:xfrm>
            <a:off x="5884698" y="2521356"/>
            <a:ext cx="1504364" cy="295738"/>
            <a:chOff x="495774" y="3535618"/>
            <a:chExt cx="4534061" cy="619403"/>
          </a:xfrm>
        </p:grpSpPr>
        <mc:AlternateContent xmlns:mc="http://schemas.openxmlformats.org/markup-compatibility/2006" xmlns:a14="http://schemas.microsoft.com/office/drawing/2010/main">
          <mc:Choice Requires="a14">
            <p:sp>
              <p:nvSpPr>
                <p:cNvPr id="59" name="円/楕円 58"/>
                <p:cNvSpPr/>
                <p:nvPr/>
              </p:nvSpPr>
              <p:spPr>
                <a:xfrm>
                  <a:off x="4309754" y="3535618"/>
                  <a:ext cx="720081" cy="432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50" i="1" smtClean="0">
                                <a:solidFill>
                                  <a:schemeClr val="tx1"/>
                                </a:solidFill>
                                <a:latin typeface="Cambria Math" panose="02040503050406030204" pitchFamily="18" charset="0"/>
                              </a:rPr>
                            </m:ctrlPr>
                          </m:sSupPr>
                          <m:e>
                            <m:r>
                              <m:rPr>
                                <m:sty m:val="p"/>
                              </m:rPr>
                              <a:rPr kumimoji="1" lang="en-US" altLang="ja-JP" sz="1050" b="0" i="0" smtClean="0">
                                <a:solidFill>
                                  <a:schemeClr val="tx1"/>
                                </a:solidFill>
                                <a:latin typeface="Cambria Math"/>
                              </a:rPr>
                              <m:t>OH</m:t>
                            </m:r>
                          </m:e>
                          <m:sup>
                            <m:r>
                              <a:rPr kumimoji="1" lang="en-US" altLang="ja-JP" sz="1050" b="0" i="0" smtClean="0">
                                <a:solidFill>
                                  <a:schemeClr val="tx1"/>
                                </a:solidFill>
                                <a:latin typeface="Cambria Math"/>
                              </a:rPr>
                              <m:t>−</m:t>
                            </m:r>
                          </m:sup>
                        </m:sSup>
                      </m:oMath>
                    </m:oMathPara>
                  </a14:m>
                  <a:endParaRPr kumimoji="1" lang="ja-JP" altLang="en-US" dirty="0"/>
                </a:p>
              </p:txBody>
            </p:sp>
          </mc:Choice>
          <mc:Fallback xmlns="">
            <p:sp>
              <p:nvSpPr>
                <p:cNvPr id="53" name="円/楕円 52"/>
                <p:cNvSpPr>
                  <a:spLocks noRot="1" noChangeAspect="1" noMove="1" noResize="1" noEditPoints="1" noAdjustHandles="1" noChangeArrowheads="1" noChangeShapeType="1" noTextEdit="1"/>
                </p:cNvSpPr>
                <p:nvPr/>
              </p:nvSpPr>
              <p:spPr>
                <a:xfrm>
                  <a:off x="4309754" y="3535618"/>
                  <a:ext cx="720081" cy="432047"/>
                </a:xfrm>
                <a:prstGeom prst="ellipse">
                  <a:avLst/>
                </a:prstGeom>
                <a:blipFill rotWithShape="1">
                  <a:blip r:embed="rId15"/>
                  <a:stretch>
                    <a:fillRect l="-25581"/>
                  </a:stretch>
                </a:blipFill>
              </p:spPr>
              <p:txBody>
                <a:bodyPr/>
                <a:lstStyle/>
                <a:p>
                  <a:r>
                    <a:rPr lang="ja-JP" altLang="en-US">
                      <a:noFill/>
                    </a:rPr>
                    <a:t> </a:t>
                  </a:r>
                </a:p>
              </p:txBody>
            </p:sp>
          </mc:Fallback>
        </mc:AlternateContent>
        <p:cxnSp>
          <p:nvCxnSpPr>
            <p:cNvPr id="60" name="直線矢印コネクタ 59"/>
            <p:cNvCxnSpPr>
              <a:stCxn id="59" idx="2"/>
              <a:endCxn id="61" idx="6"/>
            </p:cNvCxnSpPr>
            <p:nvPr/>
          </p:nvCxnSpPr>
          <p:spPr>
            <a:xfrm flipH="1">
              <a:off x="1555131" y="3751642"/>
              <a:ext cx="2754623" cy="18735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円/楕円 60"/>
                <p:cNvSpPr/>
                <p:nvPr/>
              </p:nvSpPr>
              <p:spPr>
                <a:xfrm>
                  <a:off x="495774" y="3722973"/>
                  <a:ext cx="1059357" cy="432048"/>
                </a:xfrm>
                <a:prstGeom prst="ellipse">
                  <a:avLst/>
                </a:prstGeom>
                <a:solidFill>
                  <a:srgbClr val="EEF8F8"/>
                </a:solidFill>
                <a:ln>
                  <a:solidFill>
                    <a:srgbClr val="D7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61" name="円/楕円 60"/>
                <p:cNvSpPr>
                  <a:spLocks noRot="1" noChangeAspect="1" noMove="1" noResize="1" noEditPoints="1" noAdjustHandles="1" noChangeArrowheads="1" noChangeShapeType="1" noTextEdit="1"/>
                </p:cNvSpPr>
                <p:nvPr/>
              </p:nvSpPr>
              <p:spPr>
                <a:xfrm>
                  <a:off x="495774" y="3722973"/>
                  <a:ext cx="1059357" cy="432048"/>
                </a:xfrm>
                <a:prstGeom prst="ellipse">
                  <a:avLst/>
                </a:prstGeom>
                <a:blipFill rotWithShape="0">
                  <a:blip r:embed="rId16"/>
                  <a:stretch>
                    <a:fillRect/>
                  </a:stretch>
                </a:blipFill>
                <a:ln>
                  <a:solidFill>
                    <a:srgbClr val="D7E0E1"/>
                  </a:solidFill>
                </a:ln>
              </p:spPr>
              <p:txBody>
                <a:bodyPr/>
                <a:lstStyle/>
                <a:p>
                  <a:r>
                    <a:rPr lang="ja-JP" altLang="en-US">
                      <a:noFill/>
                    </a:rPr>
                    <a:t> </a:t>
                  </a:r>
                </a:p>
              </p:txBody>
            </p:sp>
          </mc:Fallback>
        </mc:AlternateContent>
      </p:grpSp>
      <p:sp>
        <p:nvSpPr>
          <p:cNvPr id="3" name="コンテンツ プレースホルダー 2"/>
          <p:cNvSpPr>
            <a:spLocks noGrp="1"/>
          </p:cNvSpPr>
          <p:nvPr>
            <p:ph idx="1"/>
          </p:nvPr>
        </p:nvSpPr>
        <p:spPr/>
        <p:txBody>
          <a:bodyPr/>
          <a:lstStyle/>
          <a:p>
            <a:pPr marL="0" indent="0">
              <a:buNone/>
            </a:pPr>
            <a:r>
              <a:rPr lang="ja-JP" altLang="en-US" sz="2800" b="1" i="1" u="sng" dirty="0" smtClean="0">
                <a:effectLst>
                  <a:outerShdw blurRad="38100" dist="38100" dir="2700000" algn="tl">
                    <a:srgbClr val="000000">
                      <a:alpha val="43137"/>
                    </a:srgbClr>
                  </a:outerShdw>
                </a:effectLst>
              </a:rPr>
              <a:t>電流を水の流れに例えたモデル図</a:t>
            </a:r>
            <a:endParaRPr kumimoji="1" lang="ja-JP" altLang="en-US"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19</a:t>
            </a:fld>
            <a:endParaRPr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51520" y="1114451"/>
                <a:ext cx="4907626" cy="400110"/>
              </a:xfrm>
              <a:prstGeom prst="rect">
                <a:avLst/>
              </a:prstGeom>
              <a:noFill/>
            </p:spPr>
            <p:txBody>
              <a:bodyPr wrap="none" rtlCol="0">
                <a:spAutoFit/>
              </a:bodyPr>
              <a:lstStyle/>
              <a:p>
                <a:r>
                  <a:rPr lang="en-US" altLang="ja-JP" sz="2000" dirty="0" smtClean="0"/>
                  <a:t>ⅰ</a:t>
                </a:r>
                <a:r>
                  <a:rPr lang="ja-JP" altLang="en-US" sz="2000" dirty="0" smtClean="0"/>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𝑗</m:t>
                        </m:r>
                      </m:e>
                      <m:sub>
                        <m:r>
                          <m:rPr>
                            <m:sty m:val="p"/>
                          </m:rPr>
                          <a:rPr lang="en-US" altLang="ja-JP" sz="2000">
                            <a:latin typeface="Cambria Math" panose="02040503050406030204" pitchFamily="18" charset="0"/>
                          </a:rPr>
                          <m:t>cat</m:t>
                        </m:r>
                      </m:sub>
                    </m:sSub>
                    <m:r>
                      <a:rPr lang="en-US" altLang="ja-JP" sz="2000" b="0" i="1" smtClean="0">
                        <a:latin typeface="Cambria Math" panose="02040503050406030204" pitchFamily="18" charset="0"/>
                      </a:rPr>
                      <m:t> </m:t>
                    </m:r>
                  </m:oMath>
                </a14:m>
                <a:r>
                  <a:rPr kumimoji="1" lang="ja-JP" altLang="en-US" sz="2000" dirty="0" smtClean="0"/>
                  <a:t>が析出最低電流密度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𝑗</m:t>
                        </m:r>
                      </m:e>
                      <m:sub>
                        <m:r>
                          <a:rPr kumimoji="1" lang="en-US" altLang="ja-JP" sz="2000" b="0" i="0" smtClean="0">
                            <a:latin typeface="Cambria Math" panose="02040503050406030204" pitchFamily="18" charset="0"/>
                          </a:rPr>
                          <m:t>0</m:t>
                        </m:r>
                      </m:sub>
                    </m:sSub>
                  </m:oMath>
                </a14:m>
                <a:r>
                  <a:rPr kumimoji="1" lang="ja-JP" altLang="en-US" sz="2000" dirty="0" smtClean="0"/>
                  <a:t>以下の場合</a:t>
                </a:r>
                <a:endParaRPr kumimoji="1" lang="ja-JP" altLang="en-US" sz="20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51520" y="1114451"/>
                <a:ext cx="4907626" cy="400110"/>
              </a:xfrm>
              <a:prstGeom prst="rect">
                <a:avLst/>
              </a:prstGeom>
              <a:blipFill rotWithShape="0">
                <a:blip r:embed="rId17"/>
                <a:stretch>
                  <a:fillRect l="-1242" t="-12308" r="-621" b="-2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259544" y="4475625"/>
                <a:ext cx="6502036" cy="830997"/>
              </a:xfrm>
              <a:prstGeom prst="rect">
                <a:avLst/>
              </a:prstGeom>
              <a:noFill/>
            </p:spPr>
            <p:txBody>
              <a:bodyPr wrap="none" rtlCol="0">
                <a:spAutoFit/>
              </a:bodyPr>
              <a:lstStyle/>
              <a:p>
                <a:r>
                  <a:rPr kumimoji="1" lang="ja-JP" altLang="en-US" sz="2400" dirty="0" smtClean="0"/>
                  <a:t>電流が小さいうちは塗膜析出に使われず，</a:t>
                </a:r>
                <a:r>
                  <a:rPr kumimoji="1" lang="en-US" altLang="ja-JP" sz="2400" dirty="0" smtClean="0"/>
                  <a:t/>
                </a:r>
                <a:br>
                  <a:rPr kumimoji="1" lang="en-US" altLang="ja-JP" sz="2400" dirty="0" smtClean="0"/>
                </a:br>
                <a:r>
                  <a:rPr kumimoji="1" lang="ja-JP" altLang="en-US" sz="2400" b="1" dirty="0" smtClean="0"/>
                  <a:t>拡散消費電流密度</a:t>
                </a:r>
                <a14:m>
                  <m:oMath xmlns:m="http://schemas.openxmlformats.org/officeDocument/2006/math">
                    <m:r>
                      <a:rPr kumimoji="1" lang="en-US" altLang="ja-JP" sz="2400" b="1" i="0" smtClean="0">
                        <a:latin typeface="Cambria Math" panose="02040503050406030204" pitchFamily="18" charset="0"/>
                      </a:rPr>
                      <m:t> </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𝒋</m:t>
                        </m:r>
                      </m:e>
                      <m:sub>
                        <m:r>
                          <a:rPr kumimoji="1" lang="en-US" altLang="ja-JP" sz="2400" b="1" i="0" smtClean="0">
                            <a:latin typeface="Cambria Math" panose="02040503050406030204" pitchFamily="18" charset="0"/>
                          </a:rPr>
                          <m:t>𝐝𝐢𝐟</m:t>
                        </m:r>
                      </m:sub>
                    </m:sSub>
                  </m:oMath>
                </a14:m>
                <a:r>
                  <a:rPr kumimoji="1" lang="ja-JP" altLang="en-US" sz="2400" dirty="0" smtClean="0"/>
                  <a:t> としてすべて捨てられる．</a:t>
                </a:r>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59544" y="4475625"/>
                <a:ext cx="6502036" cy="830997"/>
              </a:xfrm>
              <a:prstGeom prst="rect">
                <a:avLst/>
              </a:prstGeom>
              <a:blipFill rotWithShape="0">
                <a:blip r:embed="rId4"/>
                <a:stretch>
                  <a:fillRect l="-1501" t="-5839" r="-281" b="-131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5842527" y="860257"/>
                <a:ext cx="28879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0" smtClean="0">
                              <a:latin typeface="Cambria Math"/>
                            </a:rPr>
                            <m:t>2</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a:rPr>
                                <m:t>H</m:t>
                              </m:r>
                            </m:e>
                            <m:sub>
                              <m:r>
                                <a:rPr kumimoji="1" lang="en-US" altLang="ja-JP" b="0" i="0" smtClean="0">
                                  <a:latin typeface="Cambria Math"/>
                                </a:rPr>
                                <m:t>2</m:t>
                              </m:r>
                            </m:sub>
                          </m:sSub>
                          <m:r>
                            <m:rPr>
                              <m:sty m:val="p"/>
                            </m:rPr>
                            <a:rPr kumimoji="1" lang="en-US" altLang="ja-JP" b="0" i="0" smtClean="0">
                              <a:latin typeface="Cambria Math"/>
                            </a:rPr>
                            <m:t>O</m:t>
                          </m:r>
                          <m:r>
                            <a:rPr kumimoji="1" lang="en-US" altLang="ja-JP" b="0" i="0" smtClean="0">
                              <a:latin typeface="Cambria Math"/>
                            </a:rPr>
                            <m:t>+2</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a:rPr>
                                <m:t>e</m:t>
                              </m:r>
                            </m:e>
                            <m:sup>
                              <m:r>
                                <a:rPr kumimoji="1" lang="en-US" altLang="ja-JP" b="0" i="0" smtClean="0">
                                  <a:latin typeface="Cambria Math"/>
                                </a:rPr>
                                <m:t>−</m:t>
                              </m:r>
                            </m:sup>
                          </m:sSup>
                          <m:r>
                            <a:rPr kumimoji="1" lang="en-US" altLang="ja-JP" b="0" i="1" smtClean="0">
                              <a:latin typeface="Cambria Math"/>
                              <a:ea typeface="Cambria Math"/>
                            </a:rPr>
                            <m:t>→</m:t>
                          </m:r>
                          <m:sSub>
                            <m:sSubPr>
                              <m:ctrlPr>
                                <a:rPr kumimoji="1" lang="en-US" altLang="ja-JP" b="0" i="1" smtClean="0">
                                  <a:latin typeface="Cambria Math" panose="02040503050406030204" pitchFamily="18" charset="0"/>
                                  <a:ea typeface="Cambria Math"/>
                                </a:rPr>
                              </m:ctrlPr>
                            </m:sSubPr>
                            <m:e>
                              <m:r>
                                <m:rPr>
                                  <m:sty m:val="p"/>
                                </m:rPr>
                                <a:rPr kumimoji="1" lang="en-US" altLang="ja-JP" b="0" i="0" smtClean="0">
                                  <a:latin typeface="Cambria Math"/>
                                  <a:ea typeface="Cambria Math"/>
                                </a:rPr>
                                <m:t>H</m:t>
                              </m:r>
                            </m:e>
                            <m:sub>
                              <m:r>
                                <a:rPr kumimoji="1" lang="en-US" altLang="ja-JP" b="0" i="1" smtClean="0">
                                  <a:latin typeface="Cambria Math"/>
                                  <a:ea typeface="Cambria Math"/>
                                </a:rPr>
                                <m:t>2</m:t>
                              </m:r>
                            </m:sub>
                          </m:sSub>
                          <m:r>
                            <a:rPr kumimoji="1" lang="en-US" altLang="ja-JP" b="0" i="0" smtClean="0">
                              <a:latin typeface="Cambria Math"/>
                              <a:ea typeface="Cambria Math"/>
                            </a:rPr>
                            <m:t>+2</m:t>
                          </m:r>
                          <m:r>
                            <m:rPr>
                              <m:sty m:val="p"/>
                            </m:rPr>
                            <a:rPr kumimoji="1" lang="en-US" altLang="ja-JP" b="0" i="0" smtClean="0">
                              <a:latin typeface="Cambria Math"/>
                            </a:rPr>
                            <m:t>OH</m:t>
                          </m:r>
                        </m:e>
                        <m:sup>
                          <m:r>
                            <a:rPr kumimoji="1" lang="en-US" altLang="ja-JP" b="0" i="0" smtClean="0">
                              <a:latin typeface="Cambria Math"/>
                            </a:rPr>
                            <m:t>−</m:t>
                          </m:r>
                        </m:sup>
                      </m:sSup>
                    </m:oMath>
                  </m:oMathPara>
                </a14:m>
                <a:endParaRPr kumimoji="1" lang="ja-JP" altLang="en-US"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5842527" y="860257"/>
                <a:ext cx="2887970" cy="369332"/>
              </a:xfrm>
              <a:prstGeom prst="rect">
                <a:avLst/>
              </a:prstGeom>
              <a:blipFill rotWithShape="0">
                <a:blip r:embed="rId5"/>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線吹き出し 1 (枠付き) 56"/>
              <p:cNvSpPr/>
              <p:nvPr/>
            </p:nvSpPr>
            <p:spPr>
              <a:xfrm>
                <a:off x="4556663" y="5486865"/>
                <a:ext cx="4150335" cy="749643"/>
              </a:xfrm>
              <a:prstGeom prst="borderCallout1">
                <a:avLst>
                  <a:gd name="adj1" fmla="val 52190"/>
                  <a:gd name="adj2" fmla="val 265"/>
                  <a:gd name="adj3" fmla="val -24483"/>
                  <a:gd name="adj4" fmla="val -499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𝑗</m:t>
                        </m:r>
                      </m:e>
                      <m:sub>
                        <m:r>
                          <m:rPr>
                            <m:sty m:val="p"/>
                          </m:rPr>
                          <a:rPr kumimoji="1" lang="en-US" altLang="ja-JP" b="0" i="0" smtClean="0">
                            <a:solidFill>
                              <a:schemeClr val="tx1"/>
                            </a:solidFill>
                            <a:latin typeface="Cambria Math" panose="02040503050406030204" pitchFamily="18" charset="0"/>
                          </a:rPr>
                          <m:t>cat</m:t>
                        </m:r>
                      </m:sub>
                    </m:sSub>
                  </m:oMath>
                </a14:m>
                <a:r>
                  <a:rPr kumimoji="1" lang="ja-JP" altLang="en-US" dirty="0" smtClean="0">
                    <a:solidFill>
                      <a:schemeClr val="tx1"/>
                    </a:solidFill>
                  </a:rPr>
                  <a:t>のうち</a:t>
                </a:r>
                <a14:m>
                  <m:oMath xmlns:m="http://schemas.openxmlformats.org/officeDocument/2006/math">
                    <m:r>
                      <m:rPr>
                        <m:sty m:val="p"/>
                      </m:rPr>
                      <a:rPr kumimoji="1" lang="en-US" altLang="ja-JP" b="0" i="0" smtClean="0">
                        <a:solidFill>
                          <a:schemeClr val="tx1"/>
                        </a:solidFill>
                        <a:latin typeface="Cambria Math" panose="02040503050406030204" pitchFamily="18" charset="0"/>
                      </a:rPr>
                      <m:t>O</m:t>
                    </m:r>
                    <m:sSup>
                      <m:sSupPr>
                        <m:ctrlPr>
                          <a:rPr kumimoji="1" lang="en-US" altLang="ja-JP" b="0"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panose="02040503050406030204" pitchFamily="18" charset="0"/>
                          </a:rPr>
                          <m:t>H</m:t>
                        </m:r>
                      </m:e>
                      <m:sup>
                        <m:r>
                          <a:rPr kumimoji="1" lang="en-US" altLang="ja-JP" b="0" i="0" smtClean="0">
                            <a:solidFill>
                              <a:schemeClr val="tx1"/>
                            </a:solidFill>
                            <a:latin typeface="Cambria Math" panose="02040503050406030204" pitchFamily="18" charset="0"/>
                          </a:rPr>
                          <m:t>−</m:t>
                        </m:r>
                      </m:sup>
                    </m:sSup>
                  </m:oMath>
                </a14:m>
                <a:r>
                  <a:rPr kumimoji="1" lang="ja-JP" altLang="en-US" dirty="0" smtClean="0">
                    <a:solidFill>
                      <a:schemeClr val="tx1"/>
                    </a:solidFill>
                  </a:rPr>
                  <a:t>や塗料粒子の拡散のため塗膜の析出に寄与しないもの．</a:t>
                </a:r>
                <a:endParaRPr kumimoji="1" lang="ja-JP" altLang="en-US" dirty="0">
                  <a:solidFill>
                    <a:schemeClr val="tx1"/>
                  </a:solidFill>
                </a:endParaRPr>
              </a:p>
            </p:txBody>
          </p:sp>
        </mc:Choice>
        <mc:Fallback xmlns="">
          <p:sp>
            <p:nvSpPr>
              <p:cNvPr id="57" name="線吹き出し 1 (枠付き) 56"/>
              <p:cNvSpPr>
                <a:spLocks noRot="1" noChangeAspect="1" noMove="1" noResize="1" noEditPoints="1" noAdjustHandles="1" noChangeArrowheads="1" noChangeShapeType="1" noTextEdit="1"/>
              </p:cNvSpPr>
              <p:nvPr/>
            </p:nvSpPr>
            <p:spPr>
              <a:xfrm>
                <a:off x="4556663" y="5486865"/>
                <a:ext cx="4150335" cy="749643"/>
              </a:xfrm>
              <a:prstGeom prst="borderCallout1">
                <a:avLst>
                  <a:gd name="adj1" fmla="val 52190"/>
                  <a:gd name="adj2" fmla="val 265"/>
                  <a:gd name="adj3" fmla="val -24483"/>
                  <a:gd name="adj4" fmla="val -49992"/>
                </a:avLst>
              </a:prstGeom>
              <a:blipFill rotWithShape="0">
                <a:blip r:embed="rId18"/>
                <a:stretch>
                  <a:fillRect b="-3846"/>
                </a:stretch>
              </a:blipFill>
              <a:ln w="1270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3801054" y="3091087"/>
                <a:ext cx="306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h</m:t>
                          </m:r>
                        </m:e>
                        <m:sub>
                          <m:r>
                            <a:rPr kumimoji="1" lang="en-US" altLang="ja-JP" b="0" i="0" smtClean="0">
                              <a:latin typeface="Cambria Math" panose="02040503050406030204" pitchFamily="18" charset="0"/>
                            </a:rPr>
                            <m:t>0</m:t>
                          </m:r>
                        </m:sub>
                      </m:sSub>
                    </m:oMath>
                  </m:oMathPara>
                </a14:m>
                <a:endParaRPr kumimoji="1" lang="ja-JP" altLang="en-US"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3801054" y="3091087"/>
                <a:ext cx="306109" cy="276999"/>
              </a:xfrm>
              <a:prstGeom prst="rect">
                <a:avLst/>
              </a:prstGeom>
              <a:blipFill rotWithShape="0">
                <a:blip r:embed="rId19"/>
                <a:stretch>
                  <a:fillRect l="-16000" r="-4000" b="-19565"/>
                </a:stretch>
              </a:blipFill>
            </p:spPr>
            <p:txBody>
              <a:bodyPr/>
              <a:lstStyle/>
              <a:p>
                <a:r>
                  <a:rPr lang="ja-JP" altLang="en-US">
                    <a:noFill/>
                  </a:rPr>
                  <a:t> </a:t>
                </a:r>
              </a:p>
            </p:txBody>
          </p:sp>
        </mc:Fallback>
      </mc:AlternateContent>
      <p:sp>
        <p:nvSpPr>
          <p:cNvPr id="27" name="タイトル 1"/>
          <p:cNvSpPr>
            <a:spLocks noGrp="1"/>
          </p:cNvSpPr>
          <p:nvPr>
            <p:ph type="title"/>
          </p:nvPr>
        </p:nvSpPr>
        <p:spPr/>
        <p:txBody>
          <a:bodyPr/>
          <a:lstStyle/>
          <a:p>
            <a:r>
              <a:rPr lang="ja-JP" altLang="en-US" dirty="0" smtClean="0">
                <a:solidFill>
                  <a:schemeClr val="tx1"/>
                </a:solidFill>
              </a:rPr>
              <a:t>提案する</a:t>
            </a:r>
            <a:r>
              <a:rPr lang="ja-JP" altLang="en-US" dirty="0" smtClean="0">
                <a:solidFill>
                  <a:srgbClr val="6600CC"/>
                </a:solidFill>
              </a:rPr>
              <a:t>塗膜成長モデル</a:t>
            </a:r>
            <a:endParaRPr kumimoji="1" lang="ja-JP" altLang="en-US" dirty="0">
              <a:solidFill>
                <a:srgbClr val="6600CC"/>
              </a:solidFill>
            </a:endParaRPr>
          </a:p>
        </p:txBody>
      </p:sp>
      <p:grpSp>
        <p:nvGrpSpPr>
          <p:cNvPr id="26" name="グループ化 25"/>
          <p:cNvGrpSpPr/>
          <p:nvPr/>
        </p:nvGrpSpPr>
        <p:grpSpPr>
          <a:xfrm>
            <a:off x="6521887" y="1925080"/>
            <a:ext cx="970647" cy="799233"/>
            <a:chOff x="3410430" y="2168460"/>
            <a:chExt cx="2169682" cy="1737270"/>
          </a:xfrm>
        </p:grpSpPr>
        <mc:AlternateContent xmlns:mc="http://schemas.openxmlformats.org/markup-compatibility/2006" xmlns:a14="http://schemas.microsoft.com/office/drawing/2010/main">
          <mc:Choice Requires="a14">
            <p:sp>
              <p:nvSpPr>
                <p:cNvPr id="29" name="円/楕円 28"/>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33" name="円/楕円 32"/>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11"/>
                  <a:stretch>
                    <a:fillRect l="-35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円/楕円 29"/>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a:rPr kumimoji="1" lang="en-US" altLang="ja-JP" sz="1000" b="0" i="1" smtClean="0">
                                <a:solidFill>
                                  <a:schemeClr val="tx1"/>
                                </a:solidFill>
                                <a:latin typeface="Cambria Math"/>
                              </a:rPr>
                              <m:t>𝑒</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34" name="円/楕円 33"/>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12"/>
                  <a:stretch>
                    <a:fillRect l="-5556"/>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円/楕円 30"/>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000" i="1" smtClean="0">
                                <a:solidFill>
                                  <a:schemeClr val="tx1"/>
                                </a:solidFill>
                                <a:latin typeface="Cambria Math" panose="02040503050406030204" pitchFamily="18" charset="0"/>
                              </a:rPr>
                            </m:ctrlPr>
                          </m:sSubPr>
                          <m:e>
                            <m:r>
                              <m:rPr>
                                <m:sty m:val="p"/>
                              </m:rPr>
                              <a:rPr kumimoji="1" lang="en-US" altLang="ja-JP" sz="1000" b="0" i="0" smtClean="0">
                                <a:solidFill>
                                  <a:schemeClr val="tx1"/>
                                </a:solidFill>
                                <a:latin typeface="Cambria Math"/>
                              </a:rPr>
                              <m:t>H</m:t>
                            </m:r>
                          </m:e>
                          <m:sub>
                            <m:r>
                              <a:rPr kumimoji="1" lang="en-US" altLang="ja-JP" sz="1000" b="0" i="0" smtClean="0">
                                <a:solidFill>
                                  <a:schemeClr val="tx1"/>
                                </a:solidFill>
                                <a:latin typeface="Cambria Math"/>
                              </a:rPr>
                              <m:t>2</m:t>
                            </m:r>
                          </m:sub>
                        </m:sSub>
                        <m:r>
                          <m:rPr>
                            <m:sty m:val="p"/>
                          </m:rPr>
                          <a:rPr kumimoji="1" lang="en-US" altLang="ja-JP" sz="1000"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35" name="円/楕円 34"/>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13"/>
                  <a:stretch>
                    <a:fillRect l="-1754"/>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円/楕円 31"/>
                <p:cNvSpPr/>
                <p:nvPr/>
              </p:nvSpPr>
              <p:spPr>
                <a:xfrm>
                  <a:off x="3410430" y="3104563"/>
                  <a:ext cx="585506"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000" i="1" smtClean="0">
                                <a:solidFill>
                                  <a:schemeClr val="tx1"/>
                                </a:solidFill>
                                <a:latin typeface="Cambria Math" panose="02040503050406030204" pitchFamily="18" charset="0"/>
                              </a:rPr>
                            </m:ctrlPr>
                          </m:sSubPr>
                          <m:e>
                            <m:r>
                              <m:rPr>
                                <m:sty m:val="p"/>
                              </m:rPr>
                              <a:rPr kumimoji="1" lang="en-US" altLang="ja-JP" sz="1000" b="0" i="0" smtClean="0">
                                <a:solidFill>
                                  <a:schemeClr val="tx1"/>
                                </a:solidFill>
                                <a:latin typeface="Cambria Math"/>
                              </a:rPr>
                              <m:t>H</m:t>
                            </m:r>
                          </m:e>
                          <m:sub>
                            <m:r>
                              <a:rPr kumimoji="1" lang="en-US" altLang="ja-JP" sz="1000" b="0" i="0" smtClean="0">
                                <a:solidFill>
                                  <a:schemeClr val="tx1"/>
                                </a:solidFill>
                                <a:latin typeface="Cambria Math"/>
                              </a:rPr>
                              <m:t>2</m:t>
                            </m:r>
                          </m:sub>
                        </m:sSub>
                      </m:oMath>
                    </m:oMathPara>
                  </a14:m>
                  <a:endParaRPr kumimoji="1" lang="ja-JP" altLang="en-US" dirty="0"/>
                </a:p>
              </p:txBody>
            </p:sp>
          </mc:Choice>
          <mc:Fallback xmlns="">
            <p:sp>
              <p:nvSpPr>
                <p:cNvPr id="32" name="円/楕円 31"/>
                <p:cNvSpPr>
                  <a:spLocks noRot="1" noChangeAspect="1" noMove="1" noResize="1" noEditPoints="1" noAdjustHandles="1" noChangeArrowheads="1" noChangeShapeType="1" noTextEdit="1"/>
                </p:cNvSpPr>
                <p:nvPr/>
              </p:nvSpPr>
              <p:spPr>
                <a:xfrm>
                  <a:off x="3410430" y="3104563"/>
                  <a:ext cx="585506" cy="432048"/>
                </a:xfrm>
                <a:prstGeom prst="ellipse">
                  <a:avLst/>
                </a:prstGeom>
                <a:blipFill rotWithShape="0">
                  <a:blip r:embed="rId21"/>
                  <a:stretch>
                    <a:fillRect/>
                  </a:stretch>
                </a:blipFill>
                <a:ln>
                  <a:solidFill>
                    <a:schemeClr val="tx1"/>
                  </a:solidFill>
                </a:ln>
              </p:spPr>
              <p:txBody>
                <a:bodyPr/>
                <a:lstStyle/>
                <a:p>
                  <a:r>
                    <a:rPr lang="ja-JP" altLang="en-US">
                      <a:noFill/>
                    </a:rPr>
                    <a:t> </a:t>
                  </a:r>
                </a:p>
              </p:txBody>
            </p:sp>
          </mc:Fallback>
        </mc:AlternateContent>
        <p:cxnSp>
          <p:nvCxnSpPr>
            <p:cNvPr id="33" name="直線矢印コネクタ 32"/>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4542350" y="270233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8" name="図 2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689639" y="1818696"/>
            <a:ext cx="3637238" cy="2006348"/>
          </a:xfrm>
          <a:prstGeom prst="rect">
            <a:avLst/>
          </a:prstGeom>
        </p:spPr>
      </p:pic>
      <p:sp>
        <p:nvSpPr>
          <p:cNvPr id="38" name="テキスト ボックス 37"/>
          <p:cNvSpPr txBox="1"/>
          <p:nvPr/>
        </p:nvSpPr>
        <p:spPr>
          <a:xfrm>
            <a:off x="23108" y="1808317"/>
            <a:ext cx="1683474" cy="338554"/>
          </a:xfrm>
          <a:prstGeom prst="rect">
            <a:avLst/>
          </a:prstGeom>
          <a:noFill/>
        </p:spPr>
        <p:txBody>
          <a:bodyPr wrap="none" rtlCol="0">
            <a:spAutoFit/>
          </a:bodyPr>
          <a:lstStyle/>
          <a:p>
            <a:r>
              <a:rPr kumimoji="1" lang="ja-JP" altLang="en-US" sz="1600" dirty="0" smtClean="0"/>
              <a:t>カソード電流密度</a:t>
            </a:r>
            <a:endParaRPr kumimoji="1" lang="ja-JP" altLang="en-US" sz="1600" dirty="0"/>
          </a:p>
        </p:txBody>
      </p:sp>
    </p:spTree>
    <p:extLst>
      <p:ext uri="{BB962C8B-B14F-4D97-AF65-F5344CB8AC3E}">
        <p14:creationId xmlns:p14="http://schemas.microsoft.com/office/powerpoint/2010/main" val="1116265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電着塗装とは？</a:t>
            </a:r>
            <a:endParaRPr kumimoji="1" lang="ja-JP" altLang="en-US" dirty="0">
              <a:solidFill>
                <a:schemeClr val="tx1"/>
              </a:solidFill>
            </a:endParaRPr>
          </a:p>
        </p:txBody>
      </p:sp>
      <p:sp>
        <p:nvSpPr>
          <p:cNvPr id="3" name="コンテンツ プレースホルダー 2"/>
          <p:cNvSpPr>
            <a:spLocks noGrp="1"/>
          </p:cNvSpPr>
          <p:nvPr>
            <p:ph idx="1"/>
          </p:nvPr>
        </p:nvSpPr>
        <p:spPr>
          <a:xfrm>
            <a:off x="251520" y="3340643"/>
            <a:ext cx="8892480" cy="3037907"/>
          </a:xfrm>
        </p:spPr>
        <p:txBody>
          <a:bodyPr/>
          <a:lstStyle/>
          <a:p>
            <a:r>
              <a:rPr lang="ja-JP" altLang="en-US" sz="2800" dirty="0"/>
              <a:t>電着塗装とは</a:t>
            </a:r>
            <a:r>
              <a:rPr lang="ja-JP" altLang="en-US" sz="2800" dirty="0">
                <a:solidFill>
                  <a:srgbClr val="FF0000"/>
                </a:solidFill>
              </a:rPr>
              <a:t>通電</a:t>
            </a:r>
            <a:r>
              <a:rPr lang="ja-JP" altLang="en-US" sz="2800" dirty="0"/>
              <a:t>することで塗膜を析出させる塗装法</a:t>
            </a:r>
            <a:r>
              <a:rPr lang="en-US" altLang="ja-JP" sz="2800" dirty="0"/>
              <a:t>.</a:t>
            </a:r>
          </a:p>
          <a:p>
            <a:pPr marL="457200" lvl="1" indent="0">
              <a:buNone/>
            </a:pPr>
            <a:r>
              <a:rPr lang="ja-JP" altLang="en-US" sz="2400" dirty="0"/>
              <a:t>自動車ボディ</a:t>
            </a:r>
            <a:r>
              <a:rPr lang="ja-JP" altLang="en-US" sz="2400" dirty="0" smtClean="0"/>
              <a:t>の防錆用下塗りに</a:t>
            </a:r>
            <a:r>
              <a:rPr lang="ja-JP" altLang="en-US" sz="2400" dirty="0"/>
              <a:t>用いられている</a:t>
            </a:r>
            <a:r>
              <a:rPr lang="en-US" altLang="ja-JP" sz="2400" dirty="0" smtClean="0"/>
              <a:t>.</a:t>
            </a:r>
            <a:endParaRPr lang="en-US" altLang="ja-JP" sz="2800" dirty="0" smtClean="0"/>
          </a:p>
          <a:p>
            <a:r>
              <a:rPr lang="ja-JP" altLang="en-US" sz="2800" dirty="0" smtClean="0"/>
              <a:t>析出した塗膜は大きな</a:t>
            </a:r>
            <a:r>
              <a:rPr lang="ja-JP" altLang="en-US" sz="2800" dirty="0" smtClean="0">
                <a:solidFill>
                  <a:srgbClr val="0000CC"/>
                </a:solidFill>
              </a:rPr>
              <a:t>電気抵抗</a:t>
            </a:r>
            <a:r>
              <a:rPr lang="ja-JP" altLang="en-US" sz="2800" dirty="0" smtClean="0"/>
              <a:t>を持つ．</a:t>
            </a:r>
            <a:endParaRPr lang="en-US" altLang="ja-JP" sz="2800" dirty="0" smtClean="0"/>
          </a:p>
          <a:p>
            <a:pPr marL="457200" lvl="1" indent="0">
              <a:buNone/>
            </a:pPr>
            <a:r>
              <a:rPr lang="ja-JP" altLang="en-US" sz="2400" dirty="0" smtClean="0"/>
              <a:t>∴被塗装物を比較的均一に塗装することが可能．</a:t>
            </a:r>
            <a:endParaRPr lang="en-US" altLang="ja-JP" sz="2400" dirty="0" smtClean="0"/>
          </a:p>
          <a:p>
            <a:r>
              <a:rPr lang="ja-JP" altLang="en-US" sz="2800" dirty="0"/>
              <a:t>袋状の部材では膜厚の</a:t>
            </a:r>
            <a:r>
              <a:rPr lang="ja-JP" altLang="en-US" sz="2800" dirty="0">
                <a:solidFill>
                  <a:srgbClr val="008000"/>
                </a:solidFill>
              </a:rPr>
              <a:t>均一性</a:t>
            </a:r>
            <a:r>
              <a:rPr lang="ja-JP" altLang="en-US" sz="2800" dirty="0"/>
              <a:t>が保たれない</a:t>
            </a:r>
            <a:r>
              <a:rPr lang="en-US" altLang="ja-JP" sz="2800" dirty="0" smtClean="0"/>
              <a:t>.</a:t>
            </a:r>
            <a:endParaRPr lang="ja-JP" altLang="en-US" sz="2800" dirty="0"/>
          </a:p>
          <a:p>
            <a:pPr marL="457200" lvl="1" indent="0">
              <a:buNone/>
            </a:pPr>
            <a:r>
              <a:rPr lang="ja-JP" altLang="en-US" sz="2400" dirty="0"/>
              <a:t>∴ 電極の位置，電圧，電着時間などの最適化が必要</a:t>
            </a:r>
            <a:r>
              <a:rPr lang="en-US" altLang="ja-JP" sz="2400" dirty="0"/>
              <a:t>.</a:t>
            </a:r>
          </a:p>
          <a:p>
            <a:endParaRPr kumimoji="1" lang="en-US" altLang="ja-JP" sz="28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a:t>
            </a:fld>
            <a:endParaRPr lang="ja-JP" altLang="en-US" dirty="0"/>
          </a:p>
        </p:txBody>
      </p:sp>
      <p:grpSp>
        <p:nvGrpSpPr>
          <p:cNvPr id="5" name="グループ化 4"/>
          <p:cNvGrpSpPr/>
          <p:nvPr/>
        </p:nvGrpSpPr>
        <p:grpSpPr>
          <a:xfrm>
            <a:off x="297772" y="786834"/>
            <a:ext cx="3410131" cy="1944216"/>
            <a:chOff x="2123728" y="3429000"/>
            <a:chExt cx="4968552" cy="2736304"/>
          </a:xfrm>
        </p:grpSpPr>
        <p:cxnSp>
          <p:nvCxnSpPr>
            <p:cNvPr id="6" name="直線コネクタ 5"/>
            <p:cNvCxnSpPr>
              <a:stCxn id="14" idx="3"/>
              <a:endCxn id="11" idx="0"/>
            </p:cNvCxnSpPr>
            <p:nvPr/>
          </p:nvCxnSpPr>
          <p:spPr>
            <a:xfrm>
              <a:off x="6491276" y="5795685"/>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2123728" y="3429000"/>
              <a:ext cx="4968552" cy="2736304"/>
              <a:chOff x="2123728" y="3429000"/>
              <a:chExt cx="4968552" cy="2736304"/>
            </a:xfrm>
          </p:grpSpPr>
          <p:grpSp>
            <p:nvGrpSpPr>
              <p:cNvPr id="9" name="グループ化 8"/>
              <p:cNvGrpSpPr/>
              <p:nvPr/>
            </p:nvGrpSpPr>
            <p:grpSpPr>
              <a:xfrm>
                <a:off x="2123728" y="3429000"/>
                <a:ext cx="4968552" cy="2736304"/>
                <a:chOff x="107504" y="980728"/>
                <a:chExt cx="3459935" cy="1801941"/>
              </a:xfrm>
            </p:grpSpPr>
            <p:sp>
              <p:nvSpPr>
                <p:cNvPr id="16" name="正方形/長方形 15"/>
                <p:cNvSpPr/>
                <p:nvPr/>
              </p:nvSpPr>
              <p:spPr>
                <a:xfrm>
                  <a:off x="107505" y="1700808"/>
                  <a:ext cx="3459934" cy="1081861"/>
                </a:xfrm>
                <a:prstGeom prst="rect">
                  <a:avLst/>
                </a:prstGeom>
                <a:solidFill>
                  <a:srgbClr val="D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567439"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07504" y="1340768"/>
                  <a:ext cx="0" cy="14419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107505" y="2782669"/>
                  <a:ext cx="345993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75043" y="1728895"/>
                  <a:ext cx="84045"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1691680" y="98072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1829088" y="1133128"/>
                  <a:ext cx="0" cy="25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endCxn id="20" idx="0"/>
                </p:cNvCxnSpPr>
                <p:nvPr/>
              </p:nvCxnSpPr>
              <p:spPr>
                <a:xfrm rot="10800000" flipV="1">
                  <a:off x="617066" y="1232755"/>
                  <a:ext cx="1074614" cy="4961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555776" y="2051556"/>
                  <a:ext cx="432048" cy="297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カギ線コネクタ 24"/>
                <p:cNvCxnSpPr/>
                <p:nvPr/>
              </p:nvCxnSpPr>
              <p:spPr>
                <a:xfrm rot="16200000" flipH="1">
                  <a:off x="1850103" y="1211740"/>
                  <a:ext cx="818800" cy="860831"/>
                </a:xfrm>
                <a:prstGeom prst="bentConnector3">
                  <a:avLst>
                    <a:gd name="adj1" fmla="val -2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4716016" y="4738488"/>
                <a:ext cx="2232248" cy="1066776"/>
                <a:chOff x="351355" y="4300144"/>
                <a:chExt cx="2708477" cy="1289096"/>
              </a:xfrm>
              <a:solidFill>
                <a:schemeClr val="bg1"/>
              </a:solidFill>
            </p:grpSpPr>
            <p:sp>
              <p:nvSpPr>
                <p:cNvPr id="11" name="フリーフォーム 10"/>
                <p:cNvSpPr/>
                <p:nvPr/>
              </p:nvSpPr>
              <p:spPr>
                <a:xfrm>
                  <a:off x="351355" y="4300144"/>
                  <a:ext cx="2708477" cy="1278853"/>
                </a:xfrm>
                <a:custGeom>
                  <a:avLst/>
                  <a:gdLst>
                    <a:gd name="connsiteX0" fmla="*/ 2743200 w 2743200"/>
                    <a:gd name="connsiteY0" fmla="*/ 1060070 h 1060070"/>
                    <a:gd name="connsiteX1" fmla="*/ 2569580 w 2743200"/>
                    <a:gd name="connsiteY1" fmla="*/ 643381 h 1060070"/>
                    <a:gd name="connsiteX2" fmla="*/ 2083443 w 2743200"/>
                    <a:gd name="connsiteY2" fmla="*/ 573933 h 1060070"/>
                    <a:gd name="connsiteX3" fmla="*/ 1898248 w 2743200"/>
                    <a:gd name="connsiteY3" fmla="*/ 76222 h 1060070"/>
                    <a:gd name="connsiteX4" fmla="*/ 937550 w 2743200"/>
                    <a:gd name="connsiteY4" fmla="*/ 53072 h 1060070"/>
                    <a:gd name="connsiteX5" fmla="*/ 486137 w 2743200"/>
                    <a:gd name="connsiteY5" fmla="*/ 573933 h 1060070"/>
                    <a:gd name="connsiteX6" fmla="*/ 138896 w 2743200"/>
                    <a:gd name="connsiteY6" fmla="*/ 724404 h 1060070"/>
                    <a:gd name="connsiteX7" fmla="*/ 0 w 2743200"/>
                    <a:gd name="connsiteY7" fmla="*/ 1048495 h 1060070"/>
                    <a:gd name="connsiteX0" fmla="*/ 2743200 w 2743200"/>
                    <a:gd name="connsiteY0" fmla="*/ 1057023 h 1057023"/>
                    <a:gd name="connsiteX1" fmla="*/ 2569580 w 2743200"/>
                    <a:gd name="connsiteY1" fmla="*/ 640334 h 1057023"/>
                    <a:gd name="connsiteX2" fmla="*/ 2199190 w 2743200"/>
                    <a:gd name="connsiteY2" fmla="*/ 513013 h 1057023"/>
                    <a:gd name="connsiteX3" fmla="*/ 1898248 w 2743200"/>
                    <a:gd name="connsiteY3" fmla="*/ 73175 h 1057023"/>
                    <a:gd name="connsiteX4" fmla="*/ 937550 w 2743200"/>
                    <a:gd name="connsiteY4" fmla="*/ 50025 h 1057023"/>
                    <a:gd name="connsiteX5" fmla="*/ 486137 w 2743200"/>
                    <a:gd name="connsiteY5" fmla="*/ 570886 h 1057023"/>
                    <a:gd name="connsiteX6" fmla="*/ 138896 w 2743200"/>
                    <a:gd name="connsiteY6" fmla="*/ 721357 h 1057023"/>
                    <a:gd name="connsiteX7" fmla="*/ 0 w 2743200"/>
                    <a:gd name="connsiteY7" fmla="*/ 1045448 h 1057023"/>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38896 w 2743200"/>
                    <a:gd name="connsiteY6" fmla="*/ 714880 h 1050546"/>
                    <a:gd name="connsiteX7" fmla="*/ 0 w 2743200"/>
                    <a:gd name="connsiteY7" fmla="*/ 1038971 h 1050546"/>
                    <a:gd name="connsiteX0" fmla="*/ 2743200 w 2743200"/>
                    <a:gd name="connsiteY0" fmla="*/ 1050546 h 1050546"/>
                    <a:gd name="connsiteX1" fmla="*/ 2569580 w 2743200"/>
                    <a:gd name="connsiteY1" fmla="*/ 633857 h 1050546"/>
                    <a:gd name="connsiteX2" fmla="*/ 2199190 w 2743200"/>
                    <a:gd name="connsiteY2" fmla="*/ 506536 h 1050546"/>
                    <a:gd name="connsiteX3" fmla="*/ 1898248 w 2743200"/>
                    <a:gd name="connsiteY3" fmla="*/ 66698 h 1050546"/>
                    <a:gd name="connsiteX4" fmla="*/ 937550 w 2743200"/>
                    <a:gd name="connsiteY4" fmla="*/ 43548 h 1050546"/>
                    <a:gd name="connsiteX5" fmla="*/ 486137 w 2743200"/>
                    <a:gd name="connsiteY5" fmla="*/ 471811 h 1050546"/>
                    <a:gd name="connsiteX6" fmla="*/ 104172 w 2743200"/>
                    <a:gd name="connsiteY6" fmla="*/ 668581 h 1050546"/>
                    <a:gd name="connsiteX7" fmla="*/ 0 w 2743200"/>
                    <a:gd name="connsiteY7" fmla="*/ 1038971 h 1050546"/>
                    <a:gd name="connsiteX0" fmla="*/ 2743200 w 2743200"/>
                    <a:gd name="connsiteY0" fmla="*/ 1047360 h 1047360"/>
                    <a:gd name="connsiteX1" fmla="*/ 2569580 w 2743200"/>
                    <a:gd name="connsiteY1" fmla="*/ 630671 h 1047360"/>
                    <a:gd name="connsiteX2" fmla="*/ 2199190 w 2743200"/>
                    <a:gd name="connsiteY2" fmla="*/ 503350 h 1047360"/>
                    <a:gd name="connsiteX3" fmla="*/ 1898248 w 2743200"/>
                    <a:gd name="connsiteY3" fmla="*/ 63512 h 1047360"/>
                    <a:gd name="connsiteX4" fmla="*/ 937550 w 2743200"/>
                    <a:gd name="connsiteY4" fmla="*/ 40362 h 1047360"/>
                    <a:gd name="connsiteX5" fmla="*/ 613458 w 2743200"/>
                    <a:gd name="connsiteY5" fmla="*/ 422326 h 1047360"/>
                    <a:gd name="connsiteX6" fmla="*/ 104172 w 2743200"/>
                    <a:gd name="connsiteY6" fmla="*/ 665395 h 1047360"/>
                    <a:gd name="connsiteX7" fmla="*/ 0 w 2743200"/>
                    <a:gd name="connsiteY7" fmla="*/ 1035785 h 1047360"/>
                    <a:gd name="connsiteX0" fmla="*/ 2743200 w 2743200"/>
                    <a:gd name="connsiteY0" fmla="*/ 1047360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43200 w 2743200"/>
                    <a:gd name="connsiteY0" fmla="*/ 1278853 h 1325153"/>
                    <a:gd name="connsiteX1" fmla="*/ 2569580 w 2743200"/>
                    <a:gd name="connsiteY1" fmla="*/ 630671 h 1325153"/>
                    <a:gd name="connsiteX2" fmla="*/ 2199190 w 2743200"/>
                    <a:gd name="connsiteY2" fmla="*/ 503350 h 1325153"/>
                    <a:gd name="connsiteX3" fmla="*/ 1898248 w 2743200"/>
                    <a:gd name="connsiteY3" fmla="*/ 63512 h 1325153"/>
                    <a:gd name="connsiteX4" fmla="*/ 937550 w 2743200"/>
                    <a:gd name="connsiteY4" fmla="*/ 40362 h 1325153"/>
                    <a:gd name="connsiteX5" fmla="*/ 613458 w 2743200"/>
                    <a:gd name="connsiteY5" fmla="*/ 422326 h 1325153"/>
                    <a:gd name="connsiteX6" fmla="*/ 104172 w 2743200"/>
                    <a:gd name="connsiteY6" fmla="*/ 665395 h 1325153"/>
                    <a:gd name="connsiteX7" fmla="*/ 0 w 2743200"/>
                    <a:gd name="connsiteY7" fmla="*/ 1325153 h 1325153"/>
                    <a:gd name="connsiteX0" fmla="*/ 2731626 w 2731626"/>
                    <a:gd name="connsiteY0" fmla="*/ 1278853 h 1290428"/>
                    <a:gd name="connsiteX1" fmla="*/ 2558006 w 2731626"/>
                    <a:gd name="connsiteY1" fmla="*/ 630671 h 1290428"/>
                    <a:gd name="connsiteX2" fmla="*/ 2187616 w 2731626"/>
                    <a:gd name="connsiteY2" fmla="*/ 503350 h 1290428"/>
                    <a:gd name="connsiteX3" fmla="*/ 1886674 w 2731626"/>
                    <a:gd name="connsiteY3" fmla="*/ 63512 h 1290428"/>
                    <a:gd name="connsiteX4" fmla="*/ 925976 w 2731626"/>
                    <a:gd name="connsiteY4" fmla="*/ 40362 h 1290428"/>
                    <a:gd name="connsiteX5" fmla="*/ 601884 w 2731626"/>
                    <a:gd name="connsiteY5" fmla="*/ 422326 h 1290428"/>
                    <a:gd name="connsiteX6" fmla="*/ 92598 w 2731626"/>
                    <a:gd name="connsiteY6" fmla="*/ 665395 h 1290428"/>
                    <a:gd name="connsiteX7" fmla="*/ 0 w 2731626"/>
                    <a:gd name="connsiteY7" fmla="*/ 1290428 h 1290428"/>
                    <a:gd name="connsiteX0" fmla="*/ 2720051 w 2720051"/>
                    <a:gd name="connsiteY0" fmla="*/ 1278853 h 1278853"/>
                    <a:gd name="connsiteX1" fmla="*/ 2546431 w 2720051"/>
                    <a:gd name="connsiteY1" fmla="*/ 630671 h 1278853"/>
                    <a:gd name="connsiteX2" fmla="*/ 2176041 w 2720051"/>
                    <a:gd name="connsiteY2" fmla="*/ 503350 h 1278853"/>
                    <a:gd name="connsiteX3" fmla="*/ 1875099 w 2720051"/>
                    <a:gd name="connsiteY3" fmla="*/ 63512 h 1278853"/>
                    <a:gd name="connsiteX4" fmla="*/ 914401 w 2720051"/>
                    <a:gd name="connsiteY4" fmla="*/ 40362 h 1278853"/>
                    <a:gd name="connsiteX5" fmla="*/ 590309 w 2720051"/>
                    <a:gd name="connsiteY5" fmla="*/ 422326 h 1278853"/>
                    <a:gd name="connsiteX6" fmla="*/ 81023 w 2720051"/>
                    <a:gd name="connsiteY6" fmla="*/ 665395 h 1278853"/>
                    <a:gd name="connsiteX7" fmla="*/ 0 w 2720051"/>
                    <a:gd name="connsiteY7" fmla="*/ 1244129 h 1278853"/>
                    <a:gd name="connsiteX0" fmla="*/ 2696902 w 2696902"/>
                    <a:gd name="connsiteY0" fmla="*/ 1278853 h 1302002"/>
                    <a:gd name="connsiteX1" fmla="*/ 2523282 w 2696902"/>
                    <a:gd name="connsiteY1" fmla="*/ 630671 h 1302002"/>
                    <a:gd name="connsiteX2" fmla="*/ 2152892 w 2696902"/>
                    <a:gd name="connsiteY2" fmla="*/ 503350 h 1302002"/>
                    <a:gd name="connsiteX3" fmla="*/ 1851950 w 2696902"/>
                    <a:gd name="connsiteY3" fmla="*/ 63512 h 1302002"/>
                    <a:gd name="connsiteX4" fmla="*/ 891252 w 2696902"/>
                    <a:gd name="connsiteY4" fmla="*/ 40362 h 1302002"/>
                    <a:gd name="connsiteX5" fmla="*/ 567160 w 2696902"/>
                    <a:gd name="connsiteY5" fmla="*/ 422326 h 1302002"/>
                    <a:gd name="connsiteX6" fmla="*/ 57874 w 2696902"/>
                    <a:gd name="connsiteY6" fmla="*/ 665395 h 1302002"/>
                    <a:gd name="connsiteX7" fmla="*/ 0 w 2696902"/>
                    <a:gd name="connsiteY7" fmla="*/ 1302002 h 1302002"/>
                    <a:gd name="connsiteX0" fmla="*/ 2708477 w 2708477"/>
                    <a:gd name="connsiteY0" fmla="*/ 1278853 h 1278853"/>
                    <a:gd name="connsiteX1" fmla="*/ 2534857 w 2708477"/>
                    <a:gd name="connsiteY1" fmla="*/ 630671 h 1278853"/>
                    <a:gd name="connsiteX2" fmla="*/ 2164467 w 2708477"/>
                    <a:gd name="connsiteY2" fmla="*/ 503350 h 1278853"/>
                    <a:gd name="connsiteX3" fmla="*/ 1863525 w 2708477"/>
                    <a:gd name="connsiteY3" fmla="*/ 63512 h 1278853"/>
                    <a:gd name="connsiteX4" fmla="*/ 902827 w 2708477"/>
                    <a:gd name="connsiteY4" fmla="*/ 40362 h 1278853"/>
                    <a:gd name="connsiteX5" fmla="*/ 578735 w 2708477"/>
                    <a:gd name="connsiteY5" fmla="*/ 422326 h 1278853"/>
                    <a:gd name="connsiteX6" fmla="*/ 69449 w 2708477"/>
                    <a:gd name="connsiteY6" fmla="*/ 665395 h 1278853"/>
                    <a:gd name="connsiteX7" fmla="*/ 0 w 2708477"/>
                    <a:gd name="connsiteY7" fmla="*/ 1267277 h 127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8477" h="1278853">
                      <a:moveTo>
                        <a:pt x="2708477" y="1278853"/>
                      </a:moveTo>
                      <a:cubicBezTo>
                        <a:pt x="2676646" y="1111020"/>
                        <a:pt x="2625525" y="759921"/>
                        <a:pt x="2534857" y="630671"/>
                      </a:cubicBezTo>
                      <a:cubicBezTo>
                        <a:pt x="2444189" y="501421"/>
                        <a:pt x="2276356" y="597876"/>
                        <a:pt x="2164467" y="503350"/>
                      </a:cubicBezTo>
                      <a:cubicBezTo>
                        <a:pt x="2052578" y="408824"/>
                        <a:pt x="2073798" y="140677"/>
                        <a:pt x="1863525" y="63512"/>
                      </a:cubicBezTo>
                      <a:cubicBezTo>
                        <a:pt x="1653252" y="-13653"/>
                        <a:pt x="1116959" y="-19440"/>
                        <a:pt x="902827" y="40362"/>
                      </a:cubicBezTo>
                      <a:cubicBezTo>
                        <a:pt x="688695" y="100164"/>
                        <a:pt x="717631" y="318154"/>
                        <a:pt x="578735" y="422326"/>
                      </a:cubicBezTo>
                      <a:cubicBezTo>
                        <a:pt x="439839" y="526498"/>
                        <a:pt x="165905" y="524570"/>
                        <a:pt x="69449" y="665395"/>
                      </a:cubicBezTo>
                      <a:cubicBezTo>
                        <a:pt x="-27007" y="806220"/>
                        <a:pt x="28936" y="1144778"/>
                        <a:pt x="0" y="1267277"/>
                      </a:cubicBezTo>
                    </a:path>
                  </a:pathLst>
                </a:cu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1" idx="7"/>
                  <a:endCxn id="13" idx="0"/>
                </p:cNvCxnSpPr>
                <p:nvPr/>
              </p:nvCxnSpPr>
              <p:spPr>
                <a:xfrm>
                  <a:off x="351355" y="5567421"/>
                  <a:ext cx="476229" cy="10243"/>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フリーフォーム 12"/>
                <p:cNvSpPr/>
                <p:nvPr/>
              </p:nvSpPr>
              <p:spPr>
                <a:xfrm>
                  <a:off x="827584" y="5310195"/>
                  <a:ext cx="578734" cy="267469"/>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 name="connsiteX0" fmla="*/ 0 w 544010"/>
                    <a:gd name="connsiteY0" fmla="*/ 269086 h 292235"/>
                    <a:gd name="connsiteX1" fmla="*/ 115747 w 544010"/>
                    <a:gd name="connsiteY1" fmla="*/ 37592 h 292235"/>
                    <a:gd name="connsiteX2" fmla="*/ 428263 w 544010"/>
                    <a:gd name="connsiteY2" fmla="*/ 26018 h 292235"/>
                    <a:gd name="connsiteX3" fmla="*/ 544010 w 544010"/>
                    <a:gd name="connsiteY3" fmla="*/ 292235 h 292235"/>
                    <a:gd name="connsiteX0" fmla="*/ 0 w 532435"/>
                    <a:gd name="connsiteY0" fmla="*/ 266667 h 266667"/>
                    <a:gd name="connsiteX1" fmla="*/ 115747 w 532435"/>
                    <a:gd name="connsiteY1" fmla="*/ 35173 h 266667"/>
                    <a:gd name="connsiteX2" fmla="*/ 428263 w 532435"/>
                    <a:gd name="connsiteY2" fmla="*/ 23599 h 266667"/>
                    <a:gd name="connsiteX3" fmla="*/ 532435 w 532435"/>
                    <a:gd name="connsiteY3" fmla="*/ 255092 h 266667"/>
                    <a:gd name="connsiteX0" fmla="*/ 0 w 567159"/>
                    <a:gd name="connsiteY0" fmla="*/ 269086 h 292235"/>
                    <a:gd name="connsiteX1" fmla="*/ 115747 w 567159"/>
                    <a:gd name="connsiteY1" fmla="*/ 37592 h 292235"/>
                    <a:gd name="connsiteX2" fmla="*/ 428263 w 567159"/>
                    <a:gd name="connsiteY2" fmla="*/ 26018 h 292235"/>
                    <a:gd name="connsiteX3" fmla="*/ 567159 w 567159"/>
                    <a:gd name="connsiteY3" fmla="*/ 292235 h 292235"/>
                    <a:gd name="connsiteX0" fmla="*/ 0 w 578734"/>
                    <a:gd name="connsiteY0" fmla="*/ 243068 h 243068"/>
                    <a:gd name="connsiteX1" fmla="*/ 115747 w 578734"/>
                    <a:gd name="connsiteY1" fmla="*/ 11574 h 243068"/>
                    <a:gd name="connsiteX2" fmla="*/ 428263 w 578734"/>
                    <a:gd name="connsiteY2" fmla="*/ 0 h 243068"/>
                    <a:gd name="connsiteX3" fmla="*/ 578734 w 578734"/>
                    <a:gd name="connsiteY3" fmla="*/ 208344 h 243068"/>
                    <a:gd name="connsiteX0" fmla="*/ 0 w 578734"/>
                    <a:gd name="connsiteY0" fmla="*/ 267469 h 267469"/>
                    <a:gd name="connsiteX1" fmla="*/ 115747 w 578734"/>
                    <a:gd name="connsiteY1" fmla="*/ 35975 h 267469"/>
                    <a:gd name="connsiteX2" fmla="*/ 428263 w 578734"/>
                    <a:gd name="connsiteY2" fmla="*/ 24401 h 267469"/>
                    <a:gd name="connsiteX3" fmla="*/ 578734 w 578734"/>
                    <a:gd name="connsiteY3" fmla="*/ 267469 h 267469"/>
                  </a:gdLst>
                  <a:ahLst/>
                  <a:cxnLst>
                    <a:cxn ang="0">
                      <a:pos x="connsiteX0" y="connsiteY0"/>
                    </a:cxn>
                    <a:cxn ang="0">
                      <a:pos x="connsiteX1" y="connsiteY1"/>
                    </a:cxn>
                    <a:cxn ang="0">
                      <a:pos x="connsiteX2" y="connsiteY2"/>
                    </a:cxn>
                    <a:cxn ang="0">
                      <a:pos x="connsiteX3" y="connsiteY3"/>
                    </a:cxn>
                  </a:cxnLst>
                  <a:rect l="l" t="t" r="r" b="b"/>
                  <a:pathLst>
                    <a:path w="578734" h="267469">
                      <a:moveTo>
                        <a:pt x="0" y="267469"/>
                      </a:moveTo>
                      <a:cubicBezTo>
                        <a:pt x="22185" y="171977"/>
                        <a:pt x="44370" y="76486"/>
                        <a:pt x="115747" y="35975"/>
                      </a:cubicBezTo>
                      <a:cubicBezTo>
                        <a:pt x="187124" y="-4536"/>
                        <a:pt x="351099" y="-14181"/>
                        <a:pt x="428263" y="24401"/>
                      </a:cubicBezTo>
                      <a:cubicBezTo>
                        <a:pt x="505427" y="62983"/>
                        <a:pt x="556549" y="170049"/>
                        <a:pt x="578734" y="267469"/>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1961340" y="5322574"/>
                  <a:ext cx="544010" cy="266666"/>
                </a:xfrm>
                <a:custGeom>
                  <a:avLst/>
                  <a:gdLst>
                    <a:gd name="connsiteX0" fmla="*/ 0 w 544010"/>
                    <a:gd name="connsiteY0" fmla="*/ 266666 h 266666"/>
                    <a:gd name="connsiteX1" fmla="*/ 115747 w 544010"/>
                    <a:gd name="connsiteY1" fmla="*/ 35172 h 266666"/>
                    <a:gd name="connsiteX2" fmla="*/ 428263 w 544010"/>
                    <a:gd name="connsiteY2" fmla="*/ 23598 h 266666"/>
                    <a:gd name="connsiteX3" fmla="*/ 544010 w 544010"/>
                    <a:gd name="connsiteY3" fmla="*/ 255091 h 266666"/>
                  </a:gdLst>
                  <a:ahLst/>
                  <a:cxnLst>
                    <a:cxn ang="0">
                      <a:pos x="connsiteX0" y="connsiteY0"/>
                    </a:cxn>
                    <a:cxn ang="0">
                      <a:pos x="connsiteX1" y="connsiteY1"/>
                    </a:cxn>
                    <a:cxn ang="0">
                      <a:pos x="connsiteX2" y="connsiteY2"/>
                    </a:cxn>
                    <a:cxn ang="0">
                      <a:pos x="connsiteX3" y="connsiteY3"/>
                    </a:cxn>
                  </a:cxnLst>
                  <a:rect l="l" t="t" r="r" b="b"/>
                  <a:pathLst>
                    <a:path w="544010" h="266666">
                      <a:moveTo>
                        <a:pt x="0" y="266666"/>
                      </a:moveTo>
                      <a:cubicBezTo>
                        <a:pt x="22185" y="171174"/>
                        <a:pt x="44370" y="75683"/>
                        <a:pt x="115747" y="35172"/>
                      </a:cubicBezTo>
                      <a:cubicBezTo>
                        <a:pt x="187124" y="-5339"/>
                        <a:pt x="356886" y="-13055"/>
                        <a:pt x="428263" y="23598"/>
                      </a:cubicBezTo>
                      <a:cubicBezTo>
                        <a:pt x="499640" y="60251"/>
                        <a:pt x="521825" y="157671"/>
                        <a:pt x="544010" y="255091"/>
                      </a:cubicBezTo>
                    </a:path>
                  </a:pathLst>
                </a:custGeom>
                <a:solidFill>
                  <a:srgbClr val="DEF1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3" idx="3"/>
                  <a:endCxn id="14" idx="0"/>
                </p:cNvCxnSpPr>
                <p:nvPr/>
              </p:nvCxnSpPr>
              <p:spPr>
                <a:xfrm>
                  <a:off x="1406318" y="5577664"/>
                  <a:ext cx="555022" cy="1157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 name="直線コネクタ 7"/>
            <p:cNvCxnSpPr/>
            <p:nvPr/>
          </p:nvCxnSpPr>
          <p:spPr>
            <a:xfrm>
              <a:off x="6491276" y="5805264"/>
              <a:ext cx="456988" cy="11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コンテンツ プレースホルダー 2"/>
          <p:cNvSpPr txBox="1">
            <a:spLocks/>
          </p:cNvSpPr>
          <p:nvPr/>
        </p:nvSpPr>
        <p:spPr>
          <a:xfrm>
            <a:off x="6965004" y="2972290"/>
            <a:ext cx="214397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050" dirty="0" smtClean="0"/>
              <a:t> ( </a:t>
            </a:r>
            <a:r>
              <a:rPr lang="en-US" altLang="ja-JP" sz="1050" dirty="0" smtClean="0">
                <a:hlinkClick r:id="rId3"/>
              </a:rPr>
              <a:t>http</a:t>
            </a:r>
            <a:r>
              <a:rPr lang="en-US" altLang="ja-JP" sz="1050" dirty="0">
                <a:hlinkClick r:id="rId3"/>
              </a:rPr>
              <a:t>://www.rodip.com.br</a:t>
            </a:r>
            <a:r>
              <a:rPr lang="en-US" altLang="ja-JP" sz="1050" dirty="0" smtClean="0">
                <a:hlinkClick r:id="rId3"/>
              </a:rPr>
              <a:t>/</a:t>
            </a:r>
            <a:r>
              <a:rPr lang="ja-JP" altLang="en-US" sz="1050" dirty="0"/>
              <a:t> </a:t>
            </a:r>
            <a:r>
              <a:rPr lang="ja-JP" altLang="en-US" sz="1050" dirty="0" smtClean="0"/>
              <a:t> より</a:t>
            </a:r>
            <a:r>
              <a:rPr lang="en-US" altLang="ja-JP" sz="1050" dirty="0" smtClean="0"/>
              <a:t>)</a:t>
            </a:r>
          </a:p>
        </p:txBody>
      </p:sp>
      <p:pic>
        <p:nvPicPr>
          <p:cNvPr id="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51920" y="786834"/>
            <a:ext cx="5184576" cy="214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380508" y="2694312"/>
            <a:ext cx="939681" cy="646331"/>
          </a:xfrm>
          <a:prstGeom prst="rect">
            <a:avLst/>
          </a:prstGeom>
          <a:noFill/>
        </p:spPr>
        <p:txBody>
          <a:bodyPr wrap="none" rtlCol="0">
            <a:spAutoFit/>
          </a:bodyPr>
          <a:lstStyle/>
          <a:p>
            <a:pPr algn="ctr"/>
            <a:r>
              <a:rPr lang="ja-JP" altLang="en-US" dirty="0" smtClean="0">
                <a:latin typeface="Arial" panose="020B0604020202020204" pitchFamily="34" charset="0"/>
                <a:cs typeface="Arial" panose="020B0604020202020204" pitchFamily="34" charset="0"/>
              </a:rPr>
              <a:t>アノード</a:t>
            </a:r>
            <a:endParaRPr lang="en-US" altLang="ja-JP" dirty="0" smtClean="0">
              <a:latin typeface="Arial" panose="020B0604020202020204" pitchFamily="34" charset="0"/>
              <a:cs typeface="Arial" panose="020B0604020202020204" pitchFamily="34" charset="0"/>
            </a:endParaRPr>
          </a:p>
          <a:p>
            <a:pPr algn="ctr"/>
            <a:r>
              <a:rPr lang="ja-JP" altLang="en-US" dirty="0" smtClean="0">
                <a:latin typeface="Arial" panose="020B0604020202020204" pitchFamily="34" charset="0"/>
                <a:cs typeface="Arial" panose="020B0604020202020204" pitchFamily="34" charset="0"/>
              </a:rPr>
              <a:t>電極</a:t>
            </a:r>
            <a:endParaRPr kumimoji="1" lang="ja-JP" altLang="en-US" dirty="0">
              <a:latin typeface="Arial" panose="020B0604020202020204" pitchFamily="34" charset="0"/>
              <a:cs typeface="Arial" panose="020B0604020202020204" pitchFamily="34" charset="0"/>
            </a:endParaRPr>
          </a:p>
        </p:txBody>
      </p:sp>
      <p:sp>
        <p:nvSpPr>
          <p:cNvPr id="29" name="テキスト ボックス 28"/>
          <p:cNvSpPr txBox="1"/>
          <p:nvPr/>
        </p:nvSpPr>
        <p:spPr>
          <a:xfrm>
            <a:off x="2238191" y="2694312"/>
            <a:ext cx="1176924" cy="646331"/>
          </a:xfrm>
          <a:prstGeom prst="rect">
            <a:avLst/>
          </a:prstGeom>
          <a:noFill/>
        </p:spPr>
        <p:txBody>
          <a:bodyPr wrap="none" rtlCol="0">
            <a:spAutoFit/>
          </a:bodyPr>
          <a:lstStyle/>
          <a:p>
            <a:pPr algn="ctr"/>
            <a:r>
              <a:rPr lang="ja-JP" altLang="en-US" dirty="0" smtClean="0">
                <a:latin typeface="Arial" panose="020B0604020202020204" pitchFamily="34" charset="0"/>
                <a:cs typeface="Arial" panose="020B0604020202020204" pitchFamily="34" charset="0"/>
              </a:rPr>
              <a:t>被塗装物</a:t>
            </a:r>
            <a:endParaRPr lang="en-US" altLang="ja-JP" dirty="0" smtClean="0">
              <a:latin typeface="Arial" panose="020B0604020202020204" pitchFamily="34" charset="0"/>
              <a:cs typeface="Arial" panose="020B0604020202020204" pitchFamily="34" charset="0"/>
            </a:endParaRPr>
          </a:p>
          <a:p>
            <a:pPr algn="ctr"/>
            <a:r>
              <a:rPr kumimoji="1" lang="ja-JP" altLang="en-US" dirty="0" smtClean="0">
                <a:latin typeface="Arial" panose="020B0604020202020204" pitchFamily="34" charset="0"/>
                <a:cs typeface="Arial" panose="020B0604020202020204" pitchFamily="34" charset="0"/>
              </a:rPr>
              <a:t>（</a:t>
            </a:r>
            <a:r>
              <a:rPr lang="ja-JP" altLang="en-US" dirty="0">
                <a:latin typeface="Arial" panose="020B0604020202020204" pitchFamily="34" charset="0"/>
                <a:cs typeface="Arial" panose="020B0604020202020204" pitchFamily="34" charset="0"/>
              </a:rPr>
              <a:t>カソード</a:t>
            </a:r>
            <a:r>
              <a:rPr kumimoji="1" lang="ja-JP" altLang="en-US"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30" name="テキスト ボックス 29"/>
          <p:cNvSpPr txBox="1"/>
          <p:nvPr/>
        </p:nvSpPr>
        <p:spPr>
          <a:xfrm>
            <a:off x="1331640" y="2001678"/>
            <a:ext cx="646331" cy="369332"/>
          </a:xfrm>
          <a:prstGeom prst="rect">
            <a:avLst/>
          </a:prstGeom>
          <a:noFill/>
        </p:spPr>
        <p:txBody>
          <a:bodyPr wrap="none" rtlCol="0">
            <a:spAutoFit/>
          </a:bodyPr>
          <a:lstStyle/>
          <a:p>
            <a:r>
              <a:rPr lang="ja-JP" altLang="en-US" dirty="0" smtClean="0">
                <a:latin typeface="Arial" panose="020B0604020202020204" pitchFamily="34" charset="0"/>
                <a:cs typeface="Arial" panose="020B0604020202020204" pitchFamily="34" charset="0"/>
              </a:rPr>
              <a:t>塗料</a:t>
            </a:r>
            <a:endParaRPr kumimoji="1" lang="ja-JP" altLang="en-US" dirty="0">
              <a:latin typeface="Arial" panose="020B0604020202020204" pitchFamily="34" charset="0"/>
              <a:cs typeface="Arial" panose="020B0604020202020204" pitchFamily="34" charset="0"/>
            </a:endParaRPr>
          </a:p>
        </p:txBody>
      </p:sp>
      <p:pic>
        <p:nvPicPr>
          <p:cNvPr id="31" name="図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3737883"/>
            <a:ext cx="2029041" cy="1521780"/>
          </a:xfrm>
          <a:prstGeom prst="rect">
            <a:avLst/>
          </a:prstGeom>
        </p:spPr>
      </p:pic>
    </p:spTree>
    <p:extLst>
      <p:ext uri="{BB962C8B-B14F-4D97-AF65-F5344CB8AC3E}">
        <p14:creationId xmlns:p14="http://schemas.microsoft.com/office/powerpoint/2010/main" val="2425444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888" y="1614006"/>
            <a:ext cx="2397032" cy="2291850"/>
          </a:xfrm>
          <a:prstGeom prst="rect">
            <a:avLst/>
          </a:prstGeom>
        </p:spPr>
      </p:pic>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20</a:t>
            </a:fld>
            <a:endParaRPr lang="ja-JP" altLang="en-US" dirty="0"/>
          </a:p>
        </p:txBody>
      </p:sp>
      <p:sp>
        <p:nvSpPr>
          <p:cNvPr id="5" name="右矢印 4"/>
          <p:cNvSpPr/>
          <p:nvPr/>
        </p:nvSpPr>
        <p:spPr>
          <a:xfrm>
            <a:off x="3693752" y="3547725"/>
            <a:ext cx="616753" cy="411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p:cNvSpPr txBox="1"/>
              <p:nvPr/>
            </p:nvSpPr>
            <p:spPr>
              <a:xfrm>
                <a:off x="4407663" y="3573023"/>
                <a:ext cx="2262927" cy="375424"/>
              </a:xfrm>
              <a:prstGeom prst="rect">
                <a:avLst/>
              </a:prstGeom>
              <a:noFill/>
            </p:spPr>
            <p:txBody>
              <a:bodyPr wrap="none" rtlCol="0">
                <a:spAutoFit/>
              </a:bodyPr>
              <a:lstStyle/>
              <a:p>
                <a:r>
                  <a:rPr kumimoji="1" lang="ja-JP" altLang="en-US" dirty="0" smtClean="0">
                    <a:solidFill>
                      <a:srgbClr val="0070C0"/>
                    </a:solidFill>
                  </a:rPr>
                  <a:t>仮想膜厚</a:t>
                </a:r>
                <a14:m>
                  <m:oMath xmlns:m="http://schemas.openxmlformats.org/officeDocument/2006/math">
                    <m:acc>
                      <m:accPr>
                        <m:chr m:val="̅"/>
                        <m:ctrlPr>
                          <a:rPr kumimoji="1" lang="ja-JP" altLang="en-US" i="1" smtClean="0">
                            <a:solidFill>
                              <a:srgbClr val="0070C0"/>
                            </a:solidFill>
                            <a:latin typeface="Cambria Math" panose="02040503050406030204" pitchFamily="18" charset="0"/>
                          </a:rPr>
                        </m:ctrlPr>
                      </m:accPr>
                      <m:e>
                        <m:r>
                          <a:rPr kumimoji="1" lang="en-US" altLang="ja-JP" b="0" i="1" smtClean="0">
                            <a:solidFill>
                              <a:srgbClr val="0070C0"/>
                            </a:solidFill>
                            <a:latin typeface="Cambria Math" panose="02040503050406030204" pitchFamily="18" charset="0"/>
                          </a:rPr>
                          <m:t>h</m:t>
                        </m:r>
                      </m:e>
                    </m:acc>
                  </m:oMath>
                </a14:m>
                <a:r>
                  <a:rPr kumimoji="1" lang="ja-JP" altLang="en-US" dirty="0" smtClean="0"/>
                  <a:t>として析出</a:t>
                </a:r>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407663" y="3573023"/>
                <a:ext cx="2262927" cy="375424"/>
              </a:xfrm>
              <a:prstGeom prst="rect">
                <a:avLst/>
              </a:prstGeom>
              <a:blipFill rotWithShape="0">
                <a:blip r:embed="rId19"/>
                <a:stretch>
                  <a:fillRect l="-2156" t="-9677" r="-2156" b="-20968"/>
                </a:stretch>
              </a:blipFill>
            </p:spPr>
            <p:txBody>
              <a:bodyPr/>
              <a:lstStyle/>
              <a:p>
                <a:r>
                  <a:rPr lang="ja-JP" altLang="en-US">
                    <a:noFill/>
                  </a:rPr>
                  <a:t> </a:t>
                </a:r>
              </a:p>
            </p:txBody>
          </p:sp>
        </mc:Fallback>
      </mc:AlternateContent>
      <p:pic>
        <p:nvPicPr>
          <p:cNvPr id="42" name="図 41"/>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6258726" y="1221485"/>
            <a:ext cx="2448272" cy="1656184"/>
          </a:xfrm>
          <a:prstGeom prst="rect">
            <a:avLst/>
          </a:prstGeom>
        </p:spPr>
      </p:pic>
      <p:grpSp>
        <p:nvGrpSpPr>
          <p:cNvPr id="47" name="グループ化 46"/>
          <p:cNvGrpSpPr/>
          <p:nvPr/>
        </p:nvGrpSpPr>
        <p:grpSpPr>
          <a:xfrm>
            <a:off x="6288287" y="2011638"/>
            <a:ext cx="874381" cy="809841"/>
            <a:chOff x="2766368" y="2671423"/>
            <a:chExt cx="2210218" cy="1785210"/>
          </a:xfrm>
        </p:grpSpPr>
        <p:sp>
          <p:nvSpPr>
            <p:cNvPr id="48" name="右矢印 47"/>
            <p:cNvSpPr/>
            <p:nvPr/>
          </p:nvSpPr>
          <p:spPr>
            <a:xfrm rot="17767701">
              <a:off x="4155407" y="2728603"/>
              <a:ext cx="6182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49" name="グループ化 48"/>
            <p:cNvGrpSpPr/>
            <p:nvPr/>
          </p:nvGrpSpPr>
          <p:grpSpPr>
            <a:xfrm>
              <a:off x="2766368" y="2728441"/>
              <a:ext cx="2210218" cy="1728192"/>
              <a:chOff x="2217766" y="2204864"/>
              <a:chExt cx="2210218" cy="1728192"/>
            </a:xfrm>
          </p:grpSpPr>
          <p:sp>
            <p:nvSpPr>
              <p:cNvPr id="50" name="円/楕円 49"/>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51" name="円/楕円 50"/>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0" name="円/楕円 39"/>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2"/>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円/楕円 51"/>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1" name="円/楕円 4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3"/>
                    <a:stretch>
                      <a:fillRect l="-27586" b="-322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円/楕円 52"/>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42" name="円/楕円 4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4"/>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円/楕円 53"/>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3" name="円/楕円 42"/>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5"/>
                    <a:stretch>
                      <a:fillRect l="-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円/楕円 54"/>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44" name="円/楕円 43"/>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16"/>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円/楕円 55"/>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5" name="円/楕円 44"/>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17"/>
                    <a:stretch>
                      <a:fillRect l="-9804"/>
                    </a:stretch>
                  </a:blipFill>
                </p:spPr>
                <p:txBody>
                  <a:bodyPr/>
                  <a:lstStyle/>
                  <a:p>
                    <a:r>
                      <a:rPr lang="ja-JP" altLang="en-US">
                        <a:noFill/>
                      </a:rPr>
                      <a:t> </a:t>
                    </a:r>
                  </a:p>
                </p:txBody>
              </p:sp>
            </mc:Fallback>
          </mc:AlternateContent>
        </p:grpSp>
      </p:grpSp>
      <p:sp>
        <p:nvSpPr>
          <p:cNvPr id="23" name="円/楕円 22"/>
          <p:cNvSpPr/>
          <p:nvPr/>
        </p:nvSpPr>
        <p:spPr>
          <a:xfrm>
            <a:off x="6754183" y="1736414"/>
            <a:ext cx="1069215" cy="282278"/>
          </a:xfrm>
          <a:prstGeom prst="ellipse">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塗料</a:t>
            </a:r>
            <a:r>
              <a:rPr kumimoji="1" lang="ja-JP" altLang="en-US" sz="1100" dirty="0" smtClean="0">
                <a:solidFill>
                  <a:schemeClr val="tx1"/>
                </a:solidFill>
              </a:rPr>
              <a:t>粒子</a:t>
            </a:r>
            <a:endParaRPr kumimoji="1" lang="ja-JP" altLang="en-US" sz="1100" dirty="0">
              <a:solidFill>
                <a:schemeClr val="tx1"/>
              </a:solidFill>
            </a:endParaRPr>
          </a:p>
        </p:txBody>
      </p:sp>
      <mc:AlternateContent xmlns:mc="http://schemas.openxmlformats.org/markup-compatibility/2006" xmlns:a14="http://schemas.microsoft.com/office/drawing/2010/main">
        <mc:Choice Requires="a14">
          <p:sp>
            <p:nvSpPr>
              <p:cNvPr id="24" name="コンテンツ プレースホルダー 2"/>
              <p:cNvSpPr>
                <a:spLocks noGrp="1"/>
              </p:cNvSpPr>
              <p:nvPr>
                <p:ph idx="1"/>
              </p:nvPr>
            </p:nvSpPr>
            <p:spPr>
              <a:xfrm>
                <a:off x="251520" y="620688"/>
                <a:ext cx="8630543" cy="5757862"/>
              </a:xfrm>
            </p:spPr>
            <p:txBody>
              <a:bodyPr/>
              <a:lstStyle/>
              <a:p>
                <a:pPr marL="0" indent="0">
                  <a:buNone/>
                </a:pPr>
                <a:r>
                  <a:rPr lang="ja-JP" altLang="en-US" sz="2800" b="1" i="1" u="sng" dirty="0" smtClean="0">
                    <a:effectLst>
                      <a:outerShdw blurRad="38100" dist="38100" dir="2700000" algn="tl">
                        <a:srgbClr val="000000">
                          <a:alpha val="43137"/>
                        </a:srgbClr>
                      </a:outerShdw>
                    </a:effectLst>
                  </a:rPr>
                  <a:t>電流を水の流れに例えたモデル図</a:t>
                </a: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lang="en-US" altLang="ja-JP" sz="2800" b="1" i="1" u="sng" dirty="0">
                  <a:effectLst>
                    <a:outerShdw blurRad="38100" dist="38100" dir="2700000" algn="tl">
                      <a:srgbClr val="000000">
                        <a:alpha val="43137"/>
                      </a:srgbClr>
                    </a:outerShdw>
                  </a:effectLst>
                </a:endParaRPr>
              </a:p>
              <a:p>
                <a:pPr marL="0" indent="0">
                  <a:buNone/>
                </a:pPr>
                <a:endParaRPr lang="en-US" altLang="ja-JP" sz="1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285750" indent="-285750"/>
                <a:r>
                  <a:rPr lang="ja-JP" altLang="en-US" sz="2400" dirty="0"/>
                  <a:t>ある程度電流が大きくなると，一部はコップに入り溜まる．</a:t>
                </a:r>
                <a:endParaRPr lang="en-US" altLang="ja-JP" sz="2400" dirty="0"/>
              </a:p>
              <a:p>
                <a:pPr marL="285750" indent="-285750"/>
                <a:r>
                  <a:rPr lang="ja-JP" altLang="en-US" sz="2400" dirty="0"/>
                  <a:t>コップに入った水が</a:t>
                </a:r>
                <a:r>
                  <a:rPr lang="ja-JP" altLang="en-US" sz="2400" b="1" dirty="0">
                    <a:solidFill>
                      <a:srgbClr val="C00000"/>
                    </a:solidFill>
                  </a:rPr>
                  <a:t>濁り</a:t>
                </a:r>
                <a:r>
                  <a:rPr lang="ja-JP" altLang="en-US" sz="2400" dirty="0"/>
                  <a:t>としてカソード近傍に析出．</a:t>
                </a:r>
                <a:endParaRPr lang="en-US" altLang="ja-JP" sz="2400" dirty="0"/>
              </a:p>
              <a:p>
                <a:pPr marL="285750" indent="-285750"/>
                <a:r>
                  <a:rPr lang="ja-JP" altLang="en-US" sz="2400" dirty="0" smtClean="0"/>
                  <a:t>その水か</a:t>
                </a:r>
                <a:r>
                  <a:rPr lang="ja-JP" altLang="en-US" sz="2400" dirty="0" err="1" smtClean="0"/>
                  <a:t>さを</a:t>
                </a:r>
                <a:r>
                  <a:rPr lang="ja-JP" altLang="en-US" sz="2400" dirty="0" smtClean="0"/>
                  <a:t>水洗前</a:t>
                </a:r>
                <a:r>
                  <a:rPr lang="ja-JP" altLang="en-US" sz="2400" dirty="0"/>
                  <a:t>の</a:t>
                </a:r>
                <a:r>
                  <a:rPr lang="ja-JP" altLang="en-US" sz="2400" dirty="0">
                    <a:solidFill>
                      <a:srgbClr val="C00000"/>
                    </a:solidFill>
                  </a:rPr>
                  <a:t>濁り</a:t>
                </a:r>
                <a:r>
                  <a:rPr lang="ja-JP" altLang="en-US" sz="2400" dirty="0"/>
                  <a:t>を含んだ</a:t>
                </a:r>
                <a:r>
                  <a:rPr lang="ja-JP" altLang="en-US" sz="2400" b="1" dirty="0">
                    <a:solidFill>
                      <a:srgbClr val="0070C0"/>
                    </a:solidFill>
                  </a:rPr>
                  <a:t>仮想膜厚</a:t>
                </a:r>
                <a14:m>
                  <m:oMath xmlns:m="http://schemas.openxmlformats.org/officeDocument/2006/math">
                    <m:acc>
                      <m:accPr>
                        <m:chr m:val="̅"/>
                        <m:ctrlPr>
                          <a:rPr lang="ja-JP" altLang="en-US" sz="2400" b="1" i="1">
                            <a:solidFill>
                              <a:srgbClr val="0070C0"/>
                            </a:solidFill>
                            <a:latin typeface="Cambria Math" panose="02040503050406030204" pitchFamily="18" charset="0"/>
                          </a:rPr>
                        </m:ctrlPr>
                      </m:accPr>
                      <m:e>
                        <m:r>
                          <a:rPr lang="en-US" altLang="ja-JP" sz="2400" b="1" i="1">
                            <a:solidFill>
                              <a:srgbClr val="0070C0"/>
                            </a:solidFill>
                            <a:latin typeface="Cambria Math" panose="02040503050406030204" pitchFamily="18" charset="0"/>
                          </a:rPr>
                          <m:t>𝒉</m:t>
                        </m:r>
                      </m:e>
                    </m:acc>
                  </m:oMath>
                </a14:m>
                <a:r>
                  <a:rPr lang="ja-JP" altLang="en-US" sz="2400" dirty="0"/>
                  <a:t>として計算．</a:t>
                </a:r>
                <a:endParaRPr lang="en-US" altLang="ja-JP" sz="2400" dirty="0"/>
              </a:p>
              <a:p>
                <a:pPr marL="0" indent="0">
                  <a:buNone/>
                </a:pPr>
                <a:endParaRPr kumimoji="1" lang="ja-JP" altLang="en-US" sz="2400" b="1" i="1" u="sng" dirty="0">
                  <a:effectLst>
                    <a:outerShdw blurRad="38100" dist="38100" dir="2700000" algn="tl">
                      <a:srgbClr val="000000">
                        <a:alpha val="43137"/>
                      </a:srgbClr>
                    </a:outerShdw>
                  </a:effectLst>
                </a:endParaRPr>
              </a:p>
            </p:txBody>
          </p:sp>
        </mc:Choice>
        <mc:Fallback xmlns="">
          <p:sp>
            <p:nvSpPr>
              <p:cNvPr id="24" name="コンテンツ プレースホルダー 2"/>
              <p:cNvSpPr>
                <a:spLocks noGrp="1" noRot="1" noChangeAspect="1" noMove="1" noResize="1" noEditPoints="1" noAdjustHandles="1" noChangeArrowheads="1" noChangeShapeType="1" noTextEdit="1"/>
              </p:cNvSpPr>
              <p:nvPr>
                <p:ph idx="1"/>
              </p:nvPr>
            </p:nvSpPr>
            <p:spPr>
              <a:xfrm>
                <a:off x="251520" y="620688"/>
                <a:ext cx="8630543" cy="5757862"/>
              </a:xfrm>
              <a:blipFill rotWithShape="0">
                <a:blip r:embed="rId22"/>
                <a:stretch>
                  <a:fillRect l="-2542" t="-23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1520" y="1114451"/>
                <a:ext cx="5082353" cy="400110"/>
              </a:xfrm>
              <a:prstGeom prst="rect">
                <a:avLst/>
              </a:prstGeom>
              <a:noFill/>
            </p:spPr>
            <p:txBody>
              <a:bodyPr wrap="none" rtlCol="0">
                <a:spAutoFit/>
              </a:bodyPr>
              <a:lstStyle/>
              <a:p>
                <a:r>
                  <a:rPr lang="en-US" altLang="ja-JP" sz="2000" dirty="0" smtClean="0"/>
                  <a:t>ⅱ</a:t>
                </a:r>
                <a:r>
                  <a:rPr lang="ja-JP" altLang="en-US" sz="2000" dirty="0" smtClean="0"/>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𝑗</m:t>
                        </m:r>
                      </m:e>
                      <m:sub>
                        <m:r>
                          <m:rPr>
                            <m:sty m:val="p"/>
                          </m:rPr>
                          <a:rPr lang="en-US" altLang="ja-JP" sz="2000">
                            <a:latin typeface="Cambria Math" panose="02040503050406030204" pitchFamily="18" charset="0"/>
                          </a:rPr>
                          <m:t>cat</m:t>
                        </m:r>
                      </m:sub>
                    </m:sSub>
                    <m:r>
                      <a:rPr lang="en-US" altLang="ja-JP" sz="2000" b="0" i="1" smtClean="0">
                        <a:latin typeface="Cambria Math" panose="02040503050406030204" pitchFamily="18" charset="0"/>
                      </a:rPr>
                      <m:t> </m:t>
                    </m:r>
                  </m:oMath>
                </a14:m>
                <a:r>
                  <a:rPr kumimoji="1" lang="ja-JP" altLang="en-US" sz="2000" dirty="0" smtClean="0"/>
                  <a:t>が析出最低電流密度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𝑗</m:t>
                        </m:r>
                      </m:e>
                      <m:sub>
                        <m:r>
                          <a:rPr kumimoji="1" lang="en-US" altLang="ja-JP" sz="2000" b="0" i="0" smtClean="0">
                            <a:latin typeface="Cambria Math" panose="02040503050406030204" pitchFamily="18" charset="0"/>
                          </a:rPr>
                          <m:t>0</m:t>
                        </m:r>
                      </m:sub>
                    </m:sSub>
                    <m:r>
                      <a:rPr lang="ja-JP" altLang="en-US" sz="2000" i="1">
                        <a:latin typeface="Cambria Math" panose="02040503050406030204" pitchFamily="18" charset="0"/>
                      </a:rPr>
                      <m:t>を</m:t>
                    </m:r>
                  </m:oMath>
                </a14:m>
                <a:r>
                  <a:rPr kumimoji="1" lang="ja-JP" altLang="en-US" sz="2000" dirty="0" smtClean="0"/>
                  <a:t>超えた場合</a:t>
                </a:r>
                <a:endParaRPr kumimoji="1" lang="ja-JP" altLang="en-US" sz="20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1520" y="1114451"/>
                <a:ext cx="5082353" cy="400110"/>
              </a:xfrm>
              <a:prstGeom prst="rect">
                <a:avLst/>
              </a:prstGeom>
              <a:blipFill rotWithShape="0">
                <a:blip r:embed="rId23"/>
                <a:stretch>
                  <a:fillRect l="-1199" t="-12308" r="-600" b="-24615"/>
                </a:stretch>
              </a:blipFill>
            </p:spPr>
            <p:txBody>
              <a:bodyPr/>
              <a:lstStyle/>
              <a:p>
                <a:r>
                  <a:rPr lang="ja-JP" altLang="en-US">
                    <a:noFill/>
                  </a:rPr>
                  <a:t> </a:t>
                </a:r>
              </a:p>
            </p:txBody>
          </p:sp>
        </mc:Fallback>
      </mc:AlternateContent>
      <p:sp>
        <p:nvSpPr>
          <p:cNvPr id="28" name="タイトル 1"/>
          <p:cNvSpPr>
            <a:spLocks noGrp="1"/>
          </p:cNvSpPr>
          <p:nvPr>
            <p:ph type="title"/>
          </p:nvPr>
        </p:nvSpPr>
        <p:spPr>
          <a:xfrm>
            <a:off x="0" y="36513"/>
            <a:ext cx="9144000" cy="620712"/>
          </a:xfrm>
        </p:spPr>
        <p:txBody>
          <a:bodyPr/>
          <a:lstStyle/>
          <a:p>
            <a:r>
              <a:rPr lang="ja-JP" altLang="en-US" dirty="0" smtClean="0">
                <a:solidFill>
                  <a:schemeClr val="tx1"/>
                </a:solidFill>
              </a:rPr>
              <a:t>提案する</a:t>
            </a:r>
            <a:r>
              <a:rPr lang="ja-JP" altLang="en-US" dirty="0" smtClean="0">
                <a:solidFill>
                  <a:srgbClr val="6600CC"/>
                </a:solidFill>
              </a:rPr>
              <a:t>塗膜成長モデル</a:t>
            </a:r>
            <a:endParaRPr kumimoji="1" lang="ja-JP" altLang="en-US" dirty="0">
              <a:solidFill>
                <a:srgbClr val="6600CC"/>
              </a:solidFill>
            </a:endParaRPr>
          </a:p>
        </p:txBody>
      </p:sp>
    </p:spTree>
    <p:extLst>
      <p:ext uri="{BB962C8B-B14F-4D97-AF65-F5344CB8AC3E}">
        <p14:creationId xmlns:p14="http://schemas.microsoft.com/office/powerpoint/2010/main" val="867568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58726" y="1221485"/>
            <a:ext cx="2448272" cy="1656184"/>
          </a:xfrm>
          <a:prstGeom prst="rect">
            <a:avLst/>
          </a:prstGeom>
        </p:spPr>
      </p:pic>
      <mc:AlternateContent xmlns:mc="http://schemas.openxmlformats.org/markup-compatibility/2006" xmlns:a14="http://schemas.microsoft.com/office/drawing/2010/main">
        <mc:Choice Requires="a14">
          <p:sp>
            <p:nvSpPr>
              <p:cNvPr id="31" name="コンテンツ プレースホルダー 2"/>
              <p:cNvSpPr>
                <a:spLocks noGrp="1"/>
              </p:cNvSpPr>
              <p:nvPr>
                <p:ph idx="1"/>
              </p:nvPr>
            </p:nvSpPr>
            <p:spPr>
              <a:xfrm>
                <a:off x="251520" y="620688"/>
                <a:ext cx="8630543" cy="5757862"/>
              </a:xfrm>
            </p:spPr>
            <p:txBody>
              <a:bodyPr/>
              <a:lstStyle/>
              <a:p>
                <a:pPr marL="0" indent="0">
                  <a:buNone/>
                </a:pPr>
                <a:r>
                  <a:rPr lang="ja-JP" altLang="en-US" sz="2800" b="1" i="1" u="sng" dirty="0" smtClean="0">
                    <a:effectLst>
                      <a:outerShdw blurRad="38100" dist="38100" dir="2700000" algn="tl">
                        <a:srgbClr val="000000">
                          <a:alpha val="43137"/>
                        </a:srgbClr>
                      </a:outerShdw>
                    </a:effectLst>
                  </a:rPr>
                  <a:t>電流を水の流れに例えたモデル図</a:t>
                </a: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kumimoji="1" lang="en-US" altLang="ja-JP" sz="2800" b="1" i="1" u="sng" dirty="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0" indent="0">
                  <a:buNone/>
                </a:pPr>
                <a:endParaRPr lang="en-US" altLang="ja-JP" sz="2800" b="1" i="1" u="sng" dirty="0" smtClean="0">
                  <a:effectLst>
                    <a:outerShdw blurRad="38100" dist="38100" dir="2700000" algn="tl">
                      <a:srgbClr val="000000">
                        <a:alpha val="43137"/>
                      </a:srgbClr>
                    </a:outerShdw>
                  </a:effectLst>
                </a:endParaRPr>
              </a:p>
              <a:p>
                <a:pPr marL="285750" indent="-285750"/>
                <a:r>
                  <a:rPr lang="ja-JP" altLang="en-US" sz="2400" dirty="0"/>
                  <a:t>膜厚</a:t>
                </a:r>
                <a14:m>
                  <m:oMath xmlns:m="http://schemas.openxmlformats.org/officeDocument/2006/math">
                    <m:r>
                      <a:rPr lang="en-US" altLang="ja-JP" sz="2400" i="1">
                        <a:latin typeface="Cambria Math" panose="02040503050406030204" pitchFamily="18" charset="0"/>
                      </a:rPr>
                      <m:t>h</m:t>
                    </m:r>
                  </m:oMath>
                </a14:m>
                <a:r>
                  <a:rPr lang="ja-JP" altLang="en-US" sz="2400" dirty="0"/>
                  <a:t>が</a:t>
                </a:r>
                <a14:m>
                  <m:oMath xmlns:m="http://schemas.openxmlformats.org/officeDocument/2006/math">
                    <m:r>
                      <a:rPr lang="en-US" altLang="ja-JP" sz="2400" i="1">
                        <a:latin typeface="Cambria Math" panose="02040503050406030204" pitchFamily="18" charset="0"/>
                      </a:rPr>
                      <m:t>h</m:t>
                    </m:r>
                    <m:r>
                      <a:rPr lang="en-US" altLang="ja-JP" sz="2400" i="1">
                        <a:latin typeface="Cambria Math" panose="02040503050406030204" pitchFamily="18" charset="0"/>
                      </a:rPr>
                      <m:t>= </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h</m:t>
                        </m:r>
                      </m:e>
                    </m:acc>
                  </m:oMath>
                </a14:m>
                <a:r>
                  <a:rPr lang="ja-JP" altLang="en-US" sz="2400" dirty="0"/>
                  <a:t>として析出</a:t>
                </a:r>
                <a:r>
                  <a:rPr lang="ja-JP" altLang="en-US" sz="2400" dirty="0" smtClean="0"/>
                  <a:t>．</a:t>
                </a:r>
                <a:endParaRPr lang="en-US" altLang="ja-JP" sz="2400" dirty="0" smtClean="0"/>
              </a:p>
              <a:p>
                <a:pPr marL="285750" indent="-285750"/>
                <a:r>
                  <a:rPr lang="ja-JP" altLang="en-US" sz="2400" dirty="0">
                    <a:solidFill>
                      <a:srgbClr val="00B050"/>
                    </a:solidFill>
                  </a:rPr>
                  <a:t>析出開始時のカソード電流密度（</a:t>
                </a:r>
                <a14:m>
                  <m:oMath xmlns:m="http://schemas.openxmlformats.org/officeDocument/2006/math">
                    <m:sSub>
                      <m:sSubPr>
                        <m:ctrlPr>
                          <a:rPr lang="en-US" altLang="ja-JP" sz="2400" i="1">
                            <a:solidFill>
                              <a:srgbClr val="00B050"/>
                            </a:solidFill>
                            <a:latin typeface="Cambria Math" panose="02040503050406030204" pitchFamily="18" charset="0"/>
                          </a:rPr>
                        </m:ctrlPr>
                      </m:sSubPr>
                      <m:e>
                        <m:r>
                          <a:rPr lang="en-US" altLang="ja-JP" sz="2400" i="1">
                            <a:solidFill>
                              <a:srgbClr val="00B050"/>
                            </a:solidFill>
                            <a:latin typeface="Cambria Math" panose="02040503050406030204" pitchFamily="18" charset="0"/>
                          </a:rPr>
                          <m:t>𝑗</m:t>
                        </m:r>
                      </m:e>
                      <m:sub>
                        <m:r>
                          <m:rPr>
                            <m:sty m:val="p"/>
                          </m:rPr>
                          <a:rPr lang="en-US" altLang="ja-JP" sz="2400">
                            <a:solidFill>
                              <a:srgbClr val="00B050"/>
                            </a:solidFill>
                            <a:latin typeface="Cambria Math" panose="02040503050406030204" pitchFamily="18" charset="0"/>
                          </a:rPr>
                          <m:t>catini</m:t>
                        </m:r>
                      </m:sub>
                    </m:sSub>
                  </m:oMath>
                </a14:m>
                <a:r>
                  <a:rPr lang="ja-JP" altLang="en-US" sz="2400" dirty="0" smtClean="0">
                    <a:solidFill>
                      <a:srgbClr val="00B050"/>
                    </a:solidFill>
                  </a:rPr>
                  <a:t>）</a:t>
                </a:r>
                <a:r>
                  <a:rPr lang="ja-JP" altLang="en-US" sz="2400" dirty="0" smtClean="0"/>
                  <a:t>によりコップのバネの硬さが決定する．</a:t>
                </a:r>
                <a:endParaRPr lang="en-US" altLang="ja-JP" sz="2400" dirty="0"/>
              </a:p>
              <a:p>
                <a:pPr marL="285750" indent="-285750"/>
                <a:r>
                  <a:rPr lang="ja-JP" altLang="en-US" sz="2400" dirty="0"/>
                  <a:t>コップに入った水の</a:t>
                </a:r>
                <a:r>
                  <a:rPr lang="ja-JP" altLang="en-US" sz="2400" dirty="0" smtClean="0"/>
                  <a:t>量に応じてコップ</a:t>
                </a:r>
                <a:r>
                  <a:rPr lang="ja-JP" altLang="en-US" sz="2400" dirty="0"/>
                  <a:t>の口が開く</a:t>
                </a:r>
                <a:r>
                  <a:rPr lang="ja-JP" altLang="en-US" sz="2400" dirty="0" smtClean="0"/>
                  <a:t>．</a:t>
                </a:r>
                <a:r>
                  <a:rPr lang="en-US" altLang="ja-JP" sz="2400" dirty="0" smtClean="0"/>
                  <a:t/>
                </a:r>
                <a:br>
                  <a:rPr lang="en-US" altLang="ja-JP" sz="2400" dirty="0" smtClean="0"/>
                </a:br>
                <a:r>
                  <a:rPr lang="ja-JP" altLang="en-US" sz="2400" dirty="0" smtClean="0"/>
                  <a:t>∴　析出</a:t>
                </a:r>
                <a:r>
                  <a:rPr lang="ja-JP" altLang="en-US" sz="2400" dirty="0"/>
                  <a:t>が進むほど析出しやすくなる</a:t>
                </a:r>
                <a:r>
                  <a:rPr lang="en-US" altLang="ja-JP" sz="2400" dirty="0"/>
                  <a:t>.</a:t>
                </a:r>
              </a:p>
              <a:p>
                <a:pPr marL="285750" indent="-285750"/>
                <a:r>
                  <a:rPr lang="ja-JP" altLang="en-US" sz="2400" dirty="0" smtClean="0"/>
                  <a:t>以降は</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m:rPr>
                            <m:sty m:val="p"/>
                          </m:rPr>
                          <a:rPr lang="en-US" altLang="ja-JP" sz="2400">
                            <a:latin typeface="Cambria Math" panose="02040503050406030204" pitchFamily="18" charset="0"/>
                          </a:rPr>
                          <m:t>cat</m:t>
                        </m:r>
                      </m:sub>
                    </m:sSub>
                    <m:r>
                      <a:rPr lang="ja-JP" altLang="en-US" sz="2400" i="1">
                        <a:latin typeface="Cambria Math" panose="02040503050406030204" pitchFamily="18" charset="0"/>
                      </a:rPr>
                      <m:t>が</m:t>
                    </m:r>
                  </m:oMath>
                </a14:m>
                <a:r>
                  <a:rPr lang="ja-JP" altLang="en-US" sz="2400" dirty="0" smtClean="0"/>
                  <a:t>析出</a:t>
                </a:r>
                <a:r>
                  <a:rPr lang="ja-JP" altLang="en-US" sz="2400" dirty="0"/>
                  <a:t>最低電流密度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a:latin typeface="Cambria Math" panose="02040503050406030204" pitchFamily="18" charset="0"/>
                          </a:rPr>
                          <m:t>0</m:t>
                        </m:r>
                      </m:sub>
                    </m:sSub>
                  </m:oMath>
                </a14:m>
                <a:r>
                  <a:rPr lang="ja-JP" altLang="en-US" sz="2400" dirty="0" smtClean="0"/>
                  <a:t>を下回っても析出</a:t>
                </a:r>
                <a:r>
                  <a:rPr lang="ja-JP" altLang="en-US" sz="2400" dirty="0"/>
                  <a:t>可能．</a:t>
                </a:r>
              </a:p>
              <a:p>
                <a:pPr marL="0" indent="0">
                  <a:buNone/>
                </a:pPr>
                <a:endParaRPr kumimoji="1" lang="ja-JP" altLang="en-US" b="1" i="1" u="sng" dirty="0">
                  <a:effectLst>
                    <a:outerShdw blurRad="38100" dist="38100" dir="2700000" algn="tl">
                      <a:srgbClr val="000000">
                        <a:alpha val="43137"/>
                      </a:srgbClr>
                    </a:outerShdw>
                  </a:effectLst>
                </a:endParaRPr>
              </a:p>
            </p:txBody>
          </p:sp>
        </mc:Choice>
        <mc:Fallback xmlns="">
          <p:sp>
            <p:nvSpPr>
              <p:cNvPr id="31" name="コンテンツ プレースホルダー 2"/>
              <p:cNvSpPr>
                <a:spLocks noGrp="1" noRot="1" noChangeAspect="1" noMove="1" noResize="1" noEditPoints="1" noAdjustHandles="1" noChangeArrowheads="1" noChangeShapeType="1" noTextEdit="1"/>
              </p:cNvSpPr>
              <p:nvPr>
                <p:ph idx="1"/>
              </p:nvPr>
            </p:nvSpPr>
            <p:spPr>
              <a:xfrm>
                <a:off x="251520" y="620688"/>
                <a:ext cx="8630543" cy="5757862"/>
              </a:xfrm>
              <a:blipFill rotWithShape="0">
                <a:blip r:embed="rId4"/>
                <a:stretch>
                  <a:fillRect l="-2542" t="-2331" r="-176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21</a:t>
            </a:fld>
            <a:endParaRPr lang="ja-JP" altLang="en-US" dirty="0"/>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r="27964"/>
          <a:stretch/>
        </p:blipFill>
        <p:spPr>
          <a:xfrm>
            <a:off x="675198" y="1625859"/>
            <a:ext cx="2803912" cy="1768101"/>
          </a:xfrm>
          <a:prstGeom prst="rect">
            <a:avLst/>
          </a:prstGeom>
        </p:spPr>
      </p:pic>
      <mc:AlternateContent xmlns:mc="http://schemas.openxmlformats.org/markup-compatibility/2006" xmlns:a14="http://schemas.microsoft.com/office/drawing/2010/main">
        <mc:Choice Requires="a14">
          <p:sp>
            <p:nvSpPr>
              <p:cNvPr id="10" name="テキスト ボックス 9"/>
              <p:cNvSpPr txBox="1"/>
              <p:nvPr/>
            </p:nvSpPr>
            <p:spPr>
              <a:xfrm>
                <a:off x="266233" y="1118940"/>
                <a:ext cx="4272901" cy="406971"/>
              </a:xfrm>
              <a:prstGeom prst="rect">
                <a:avLst/>
              </a:prstGeom>
              <a:noFill/>
            </p:spPr>
            <p:txBody>
              <a:bodyPr wrap="none" rtlCol="0">
                <a:spAutoFit/>
              </a:bodyPr>
              <a:lstStyle/>
              <a:p>
                <a:r>
                  <a:rPr lang="en-US" altLang="ja-JP" sz="2000" dirty="0"/>
                  <a:t>ⅲ</a:t>
                </a:r>
                <a:r>
                  <a:rPr lang="ja-JP" altLang="en-US" sz="2000" dirty="0" smtClean="0"/>
                  <a:t>　</a:t>
                </a:r>
                <a14:m>
                  <m:oMath xmlns:m="http://schemas.openxmlformats.org/officeDocument/2006/math">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h</m:t>
                        </m:r>
                      </m:e>
                    </m:acc>
                  </m:oMath>
                </a14:m>
                <a:r>
                  <a:rPr lang="ja-JP" altLang="en-US" sz="2000" dirty="0" smtClean="0"/>
                  <a:t>が塗膜析出基準</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h</m:t>
                        </m:r>
                      </m:e>
                      <m:sub>
                        <m:r>
                          <a:rPr kumimoji="1" lang="en-US" altLang="ja-JP" sz="2000" b="0" i="0" smtClean="0">
                            <a:latin typeface="Cambria Math" panose="02040503050406030204" pitchFamily="18" charset="0"/>
                          </a:rPr>
                          <m:t>0</m:t>
                        </m:r>
                      </m:sub>
                    </m:sSub>
                  </m:oMath>
                </a14:m>
                <a:r>
                  <a:rPr kumimoji="1" lang="ja-JP" altLang="en-US" sz="2000" dirty="0" smtClean="0"/>
                  <a:t>を超えた場合</a:t>
                </a:r>
                <a:endParaRPr kumimoji="1" lang="ja-JP" altLang="en-US" sz="20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66233" y="1118940"/>
                <a:ext cx="4272901" cy="406971"/>
              </a:xfrm>
              <a:prstGeom prst="rect">
                <a:avLst/>
              </a:prstGeom>
              <a:blipFill rotWithShape="0">
                <a:blip r:embed="rId6"/>
                <a:stretch>
                  <a:fillRect l="-1569" t="-10606" r="-999"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2957118" y="2950326"/>
                <a:ext cx="306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h</m:t>
                          </m:r>
                        </m:e>
                        <m:sub>
                          <m:r>
                            <a:rPr kumimoji="1" lang="en-US" altLang="ja-JP" b="0" i="0" smtClean="0">
                              <a:latin typeface="Cambria Math" panose="02040503050406030204" pitchFamily="18" charset="0"/>
                            </a:rPr>
                            <m:t>0</m:t>
                          </m:r>
                        </m:sub>
                      </m:sSub>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957118" y="2950326"/>
                <a:ext cx="306109" cy="276999"/>
              </a:xfrm>
              <a:prstGeom prst="rect">
                <a:avLst/>
              </a:prstGeom>
              <a:blipFill rotWithShape="0">
                <a:blip r:embed="rId7"/>
                <a:stretch>
                  <a:fillRect l="-16000" r="-6000" b="-17778"/>
                </a:stretch>
              </a:blipFill>
            </p:spPr>
            <p:txBody>
              <a:bodyPr/>
              <a:lstStyle/>
              <a:p>
                <a:r>
                  <a:rPr lang="ja-JP" altLang="en-US">
                    <a:noFill/>
                  </a:rPr>
                  <a:t> </a:t>
                </a:r>
              </a:p>
            </p:txBody>
          </p:sp>
        </mc:Fallback>
      </mc:AlternateContent>
      <p:sp>
        <p:nvSpPr>
          <p:cNvPr id="15" name="右矢印 14"/>
          <p:cNvSpPr/>
          <p:nvPr/>
        </p:nvSpPr>
        <p:spPr>
          <a:xfrm rot="2642698">
            <a:off x="7420616" y="2033750"/>
            <a:ext cx="234818" cy="300345"/>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7" name="グループ化 16"/>
          <p:cNvGrpSpPr/>
          <p:nvPr/>
        </p:nvGrpSpPr>
        <p:grpSpPr>
          <a:xfrm>
            <a:off x="6288287" y="2017355"/>
            <a:ext cx="874381" cy="809841"/>
            <a:chOff x="2766368" y="2671423"/>
            <a:chExt cx="2210218" cy="1785210"/>
          </a:xfrm>
        </p:grpSpPr>
        <p:sp>
          <p:nvSpPr>
            <p:cNvPr id="18" name="右矢印 17"/>
            <p:cNvSpPr/>
            <p:nvPr/>
          </p:nvSpPr>
          <p:spPr>
            <a:xfrm rot="17767701">
              <a:off x="4155407" y="2728603"/>
              <a:ext cx="6182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9" name="グループ化 18"/>
            <p:cNvGrpSpPr/>
            <p:nvPr/>
          </p:nvGrpSpPr>
          <p:grpSpPr>
            <a:xfrm>
              <a:off x="2766368" y="2728441"/>
              <a:ext cx="2210218" cy="1728192"/>
              <a:chOff x="2217766" y="2204864"/>
              <a:chExt cx="2210218" cy="1728192"/>
            </a:xfrm>
          </p:grpSpPr>
          <p:sp>
            <p:nvSpPr>
              <p:cNvPr id="20" name="円/楕円 19"/>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3101583" y="2575755"/>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0" name="円/楕円 39"/>
                  <p:cNvSpPr>
                    <a:spLocks noRot="1" noChangeAspect="1" noMove="1" noResize="1" noEditPoints="1" noAdjustHandles="1" noChangeArrowheads="1" noChangeShapeType="1" noTextEdit="1"/>
                  </p:cNvSpPr>
                  <p:nvPr/>
                </p:nvSpPr>
                <p:spPr>
                  <a:xfrm>
                    <a:off x="3101583" y="2575755"/>
                    <a:ext cx="385778" cy="367452"/>
                  </a:xfrm>
                  <a:prstGeom prst="ellipse">
                    <a:avLst/>
                  </a:prstGeom>
                  <a:blipFill rotWithShape="1">
                    <a:blip r:embed="rId12"/>
                    <a:stretch>
                      <a:fillRect l="-2758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2610396" y="319278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dirty="0"/>
                  </a:p>
                </p:txBody>
              </p:sp>
            </mc:Choice>
            <mc:Fallback xmlns="">
              <p:sp>
                <p:nvSpPr>
                  <p:cNvPr id="41" name="円/楕円 40"/>
                  <p:cNvSpPr>
                    <a:spLocks noRot="1" noChangeAspect="1" noMove="1" noResize="1" noEditPoints="1" noAdjustHandles="1" noChangeArrowheads="1" noChangeShapeType="1" noTextEdit="1"/>
                  </p:cNvSpPr>
                  <p:nvPr/>
                </p:nvSpPr>
                <p:spPr>
                  <a:xfrm>
                    <a:off x="2610396" y="3192787"/>
                    <a:ext cx="385778" cy="367452"/>
                  </a:xfrm>
                  <a:prstGeom prst="ellipse">
                    <a:avLst/>
                  </a:prstGeom>
                  <a:blipFill rotWithShape="1">
                    <a:blip r:embed="rId13"/>
                    <a:stretch>
                      <a:fillRect l="-27586" b="-3226"/>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3592770" y="3208057"/>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R</m:t>
                              </m:r>
                            </m:e>
                            <m:sup>
                              <m:r>
                                <a:rPr kumimoji="1" lang="en-US" altLang="ja-JP" sz="1000" b="0" i="1" smtClean="0">
                                  <a:solidFill>
                                    <a:schemeClr val="tx1"/>
                                  </a:solidFill>
                                  <a:latin typeface="Cambria Math"/>
                                </a:rPr>
                                <m:t>+</m:t>
                              </m:r>
                            </m:sup>
                          </m:sSup>
                        </m:oMath>
                      </m:oMathPara>
                    </a14:m>
                    <a:endParaRPr kumimoji="1" lang="ja-JP" altLang="en-US" sz="1000" dirty="0"/>
                  </a:p>
                </p:txBody>
              </p:sp>
            </mc:Choice>
            <mc:Fallback xmlns="">
              <p:sp>
                <p:nvSpPr>
                  <p:cNvPr id="42" name="円/楕円 41"/>
                  <p:cNvSpPr>
                    <a:spLocks noRot="1" noChangeAspect="1" noMove="1" noResize="1" noEditPoints="1" noAdjustHandles="1" noChangeArrowheads="1" noChangeShapeType="1" noTextEdit="1"/>
                  </p:cNvSpPr>
                  <p:nvPr/>
                </p:nvSpPr>
                <p:spPr>
                  <a:xfrm>
                    <a:off x="3592770" y="3208057"/>
                    <a:ext cx="385778" cy="367452"/>
                  </a:xfrm>
                  <a:prstGeom prst="ellipse">
                    <a:avLst/>
                  </a:prstGeom>
                  <a:blipFill rotWithShape="1">
                    <a:blip r:embed="rId14"/>
                    <a:stretch>
                      <a:fillRect l="-31034"/>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円/楕円 23"/>
                  <p:cNvSpPr/>
                  <p:nvPr/>
                </p:nvSpPr>
                <p:spPr>
                  <a:xfrm>
                    <a:off x="2217766" y="350100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3" name="円/楕円 42"/>
                  <p:cNvSpPr>
                    <a:spLocks noRot="1" noChangeAspect="1" noMove="1" noResize="1" noEditPoints="1" noAdjustHandles="1" noChangeArrowheads="1" noChangeShapeType="1" noTextEdit="1"/>
                  </p:cNvSpPr>
                  <p:nvPr/>
                </p:nvSpPr>
                <p:spPr>
                  <a:xfrm>
                    <a:off x="2217766" y="3501008"/>
                    <a:ext cx="720080" cy="432048"/>
                  </a:xfrm>
                  <a:prstGeom prst="ellipse">
                    <a:avLst/>
                  </a:prstGeom>
                  <a:blipFill rotWithShape="1">
                    <a:blip r:embed="rId15"/>
                    <a:stretch>
                      <a:fillRect l="-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円/楕円 24"/>
                  <p:cNvSpPr/>
                  <p:nvPr/>
                </p:nvSpPr>
                <p:spPr>
                  <a:xfrm>
                    <a:off x="2915816" y="220486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sz="1000" dirty="0"/>
                  </a:p>
                </p:txBody>
              </p:sp>
            </mc:Choice>
            <mc:Fallback xmlns="">
              <p:sp>
                <p:nvSpPr>
                  <p:cNvPr id="44" name="円/楕円 43"/>
                  <p:cNvSpPr>
                    <a:spLocks noRot="1" noChangeAspect="1" noMove="1" noResize="1" noEditPoints="1" noAdjustHandles="1" noChangeArrowheads="1" noChangeShapeType="1" noTextEdit="1"/>
                  </p:cNvSpPr>
                  <p:nvPr/>
                </p:nvSpPr>
                <p:spPr>
                  <a:xfrm>
                    <a:off x="2915816" y="2204864"/>
                    <a:ext cx="720080" cy="432048"/>
                  </a:xfrm>
                  <a:prstGeom prst="ellipse">
                    <a:avLst/>
                  </a:prstGeom>
                  <a:blipFill rotWithShape="1">
                    <a:blip r:embed="rId16"/>
                    <a:stretch>
                      <a:fillRect l="-98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3707904" y="3429000"/>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sz="1000" i="1" smtClean="0">
                                  <a:solidFill>
                                    <a:schemeClr val="tx1"/>
                                  </a:solidFill>
                                  <a:latin typeface="Cambria Math" panose="02040503050406030204" pitchFamily="18" charset="0"/>
                                </a:rPr>
                              </m:ctrlPr>
                            </m:sSupPr>
                            <m:e>
                              <m:r>
                                <m:rPr>
                                  <m:sty m:val="p"/>
                                </m:rPr>
                                <a:rPr kumimoji="1" lang="en-US" altLang="ja-JP" sz="1000" b="0" i="0" smtClean="0">
                                  <a:solidFill>
                                    <a:schemeClr val="tx1"/>
                                  </a:solidFill>
                                  <a:latin typeface="Cambria Math"/>
                                </a:rPr>
                                <m:t>OH</m:t>
                              </m:r>
                            </m:e>
                            <m:sup>
                              <m:r>
                                <a:rPr kumimoji="1" lang="en-US" altLang="ja-JP" sz="1000" b="0" i="0" smtClean="0">
                                  <a:solidFill>
                                    <a:schemeClr val="tx1"/>
                                  </a:solidFill>
                                  <a:latin typeface="Cambria Math"/>
                                </a:rPr>
                                <m:t>−</m:t>
                              </m:r>
                            </m:sup>
                          </m:sSup>
                        </m:oMath>
                      </m:oMathPara>
                    </a14:m>
                    <a:endParaRPr kumimoji="1" lang="ja-JP" altLang="en-US" dirty="0"/>
                  </a:p>
                </p:txBody>
              </p:sp>
            </mc:Choice>
            <mc:Fallback xmlns="">
              <p:sp>
                <p:nvSpPr>
                  <p:cNvPr id="45" name="円/楕円 44"/>
                  <p:cNvSpPr>
                    <a:spLocks noRot="1" noChangeAspect="1" noMove="1" noResize="1" noEditPoints="1" noAdjustHandles="1" noChangeArrowheads="1" noChangeShapeType="1" noTextEdit="1"/>
                  </p:cNvSpPr>
                  <p:nvPr/>
                </p:nvSpPr>
                <p:spPr>
                  <a:xfrm>
                    <a:off x="3707904" y="3429000"/>
                    <a:ext cx="720080" cy="432048"/>
                  </a:xfrm>
                  <a:prstGeom prst="ellipse">
                    <a:avLst/>
                  </a:prstGeom>
                  <a:blipFill rotWithShape="1">
                    <a:blip r:embed="rId17"/>
                    <a:stretch>
                      <a:fillRect l="-9804"/>
                    </a:stretch>
                  </a:blipFill>
                </p:spPr>
                <p:txBody>
                  <a:bodyPr/>
                  <a:lstStyle/>
                  <a:p>
                    <a:r>
                      <a:rPr lang="ja-JP" altLang="en-US">
                        <a:noFill/>
                      </a:rPr>
                      <a:t> </a:t>
                    </a:r>
                  </a:p>
                </p:txBody>
              </p:sp>
            </mc:Fallback>
          </mc:AlternateContent>
        </p:grpSp>
      </p:grpSp>
      <p:sp>
        <p:nvSpPr>
          <p:cNvPr id="27" name="右矢印 26"/>
          <p:cNvSpPr/>
          <p:nvPr/>
        </p:nvSpPr>
        <p:spPr>
          <a:xfrm>
            <a:off x="3393148" y="2945786"/>
            <a:ext cx="616753" cy="411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テキスト ボックス 27"/>
              <p:cNvSpPr txBox="1"/>
              <p:nvPr/>
            </p:nvSpPr>
            <p:spPr>
              <a:xfrm>
                <a:off x="4075516" y="2996952"/>
                <a:ext cx="1801262" cy="369332"/>
              </a:xfrm>
              <a:prstGeom prst="rect">
                <a:avLst/>
              </a:prstGeom>
              <a:noFill/>
            </p:spPr>
            <p:txBody>
              <a:bodyPr wrap="none" rtlCol="0">
                <a:spAutoFit/>
              </a:bodyPr>
              <a:lstStyle/>
              <a:p>
                <a:r>
                  <a:rPr kumimoji="1" lang="ja-JP" altLang="en-US" dirty="0" smtClean="0">
                    <a:solidFill>
                      <a:schemeClr val="tx1"/>
                    </a:solidFill>
                  </a:rPr>
                  <a:t>膜厚</a:t>
                </a:r>
                <a14:m>
                  <m:oMath xmlns:m="http://schemas.openxmlformats.org/officeDocument/2006/math">
                    <m:r>
                      <a:rPr kumimoji="1" lang="en-US" altLang="ja-JP" i="1" smtClean="0">
                        <a:solidFill>
                          <a:schemeClr val="tx1"/>
                        </a:solidFill>
                        <a:latin typeface="Cambria Math" panose="02040503050406030204" pitchFamily="18" charset="0"/>
                      </a:rPr>
                      <m:t>h</m:t>
                    </m:r>
                  </m:oMath>
                </a14:m>
                <a:r>
                  <a:rPr kumimoji="1" lang="ja-JP" altLang="en-US" dirty="0" smtClean="0"/>
                  <a:t>として析出</a:t>
                </a:r>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075516" y="2996952"/>
                <a:ext cx="1801262" cy="369332"/>
              </a:xfrm>
              <a:prstGeom prst="rect">
                <a:avLst/>
              </a:prstGeom>
              <a:blipFill rotWithShape="0">
                <a:blip r:embed="rId18"/>
                <a:stretch>
                  <a:fillRect l="-3051" t="-13333" r="-2712" b="-23333"/>
                </a:stretch>
              </a:blipFill>
            </p:spPr>
            <p:txBody>
              <a:bodyPr/>
              <a:lstStyle/>
              <a:p>
                <a:r>
                  <a:rPr lang="ja-JP" altLang="en-US">
                    <a:noFill/>
                  </a:rPr>
                  <a:t> </a:t>
                </a:r>
              </a:p>
            </p:txBody>
          </p:sp>
        </mc:Fallback>
      </mc:AlternateContent>
      <p:sp>
        <p:nvSpPr>
          <p:cNvPr id="29" name="円/楕円 28"/>
          <p:cNvSpPr/>
          <p:nvPr/>
        </p:nvSpPr>
        <p:spPr>
          <a:xfrm>
            <a:off x="6754183" y="1736414"/>
            <a:ext cx="1069215" cy="282278"/>
          </a:xfrm>
          <a:prstGeom prst="ellipse">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塗料</a:t>
            </a:r>
            <a:r>
              <a:rPr kumimoji="1" lang="ja-JP" altLang="en-US" sz="1100" dirty="0" smtClean="0">
                <a:solidFill>
                  <a:schemeClr val="tx1"/>
                </a:solidFill>
              </a:rPr>
              <a:t>粒子</a:t>
            </a:r>
            <a:endParaRPr kumimoji="1" lang="ja-JP" altLang="en-US" sz="1100" dirty="0">
              <a:solidFill>
                <a:schemeClr val="tx1"/>
              </a:solidFill>
            </a:endParaRPr>
          </a:p>
        </p:txBody>
      </p:sp>
      <mc:AlternateContent xmlns:mc="http://schemas.openxmlformats.org/markup-compatibility/2006" xmlns:a14="http://schemas.microsoft.com/office/drawing/2010/main">
        <mc:Choice Requires="a14">
          <p:sp>
            <p:nvSpPr>
              <p:cNvPr id="30" name="円/楕円 29"/>
              <p:cNvSpPr/>
              <p:nvPr/>
            </p:nvSpPr>
            <p:spPr>
              <a:xfrm>
                <a:off x="7538027" y="2244007"/>
                <a:ext cx="570743" cy="271726"/>
              </a:xfrm>
              <a:prstGeom prst="ellipse">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ja-JP" altLang="en-US" sz="1100" i="0" smtClean="0">
                          <a:solidFill>
                            <a:schemeClr val="bg1"/>
                          </a:solidFill>
                          <a:latin typeface="Cambria Math"/>
                        </a:rPr>
                        <m:t>塗</m:t>
                      </m:r>
                      <m:r>
                        <a:rPr lang="ja-JP" altLang="en-US" sz="1100" b="0" i="0" smtClean="0">
                          <a:solidFill>
                            <a:schemeClr val="bg1"/>
                          </a:solidFill>
                          <a:latin typeface="Cambria Math"/>
                        </a:rPr>
                        <m:t>膜</m:t>
                      </m:r>
                    </m:oMath>
                  </m:oMathPara>
                </a14:m>
                <a:endParaRPr kumimoji="1" lang="ja-JP" altLang="en-US" sz="1100" dirty="0">
                  <a:solidFill>
                    <a:schemeClr val="bg1"/>
                  </a:solidFill>
                </a:endParaRPr>
              </a:p>
            </p:txBody>
          </p:sp>
        </mc:Choice>
        <mc:Fallback xmlns="">
          <p:sp>
            <p:nvSpPr>
              <p:cNvPr id="30" name="円/楕円 29"/>
              <p:cNvSpPr>
                <a:spLocks noRot="1" noChangeAspect="1" noMove="1" noResize="1" noEditPoints="1" noAdjustHandles="1" noChangeArrowheads="1" noChangeShapeType="1" noTextEdit="1"/>
              </p:cNvSpPr>
              <p:nvPr/>
            </p:nvSpPr>
            <p:spPr>
              <a:xfrm>
                <a:off x="7538027" y="2244007"/>
                <a:ext cx="570743" cy="271726"/>
              </a:xfrm>
              <a:prstGeom prst="ellipse">
                <a:avLst/>
              </a:prstGeom>
              <a:blipFill rotWithShape="0">
                <a:blip r:embed="rId19"/>
                <a:stretch>
                  <a:fillRect/>
                </a:stretch>
              </a:blipFill>
              <a:ln>
                <a:solidFill>
                  <a:srgbClr val="CC0000"/>
                </a:solidFill>
              </a:ln>
            </p:spPr>
            <p:txBody>
              <a:bodyPr/>
              <a:lstStyle/>
              <a:p>
                <a:r>
                  <a:rPr lang="ja-JP" altLang="en-US">
                    <a:noFill/>
                  </a:rPr>
                  <a:t> </a:t>
                </a:r>
              </a:p>
            </p:txBody>
          </p:sp>
        </mc:Fallback>
      </mc:AlternateContent>
      <p:sp>
        <p:nvSpPr>
          <p:cNvPr id="33" name="タイトル 1"/>
          <p:cNvSpPr>
            <a:spLocks noGrp="1"/>
          </p:cNvSpPr>
          <p:nvPr>
            <p:ph type="title"/>
          </p:nvPr>
        </p:nvSpPr>
        <p:spPr>
          <a:xfrm>
            <a:off x="0" y="36513"/>
            <a:ext cx="9144000" cy="620712"/>
          </a:xfrm>
        </p:spPr>
        <p:txBody>
          <a:bodyPr/>
          <a:lstStyle/>
          <a:p>
            <a:r>
              <a:rPr lang="ja-JP" altLang="en-US" dirty="0" smtClean="0">
                <a:solidFill>
                  <a:schemeClr val="tx1"/>
                </a:solidFill>
              </a:rPr>
              <a:t>提案する</a:t>
            </a:r>
            <a:r>
              <a:rPr lang="ja-JP" altLang="en-US" dirty="0" smtClean="0">
                <a:solidFill>
                  <a:srgbClr val="6600CC"/>
                </a:solidFill>
              </a:rPr>
              <a:t>塗膜成長モデル</a:t>
            </a:r>
            <a:endParaRPr kumimoji="1" lang="ja-JP" altLang="en-US" dirty="0">
              <a:solidFill>
                <a:srgbClr val="6600CC"/>
              </a:solidFill>
            </a:endParaRPr>
          </a:p>
        </p:txBody>
      </p:sp>
    </p:spTree>
    <p:extLst>
      <p:ext uri="{BB962C8B-B14F-4D97-AF65-F5344CB8AC3E}">
        <p14:creationId xmlns:p14="http://schemas.microsoft.com/office/powerpoint/2010/main" val="3318581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1520" y="657226"/>
                <a:ext cx="8630543" cy="5721324"/>
              </a:xfrm>
            </p:spPr>
            <p:txBody>
              <a:bodyPr/>
              <a:lstStyle/>
              <a:p>
                <a:pPr marL="0" indent="0">
                  <a:buNone/>
                </a:pPr>
                <a:r>
                  <a:rPr kumimoji="1" lang="ja-JP" altLang="en-US" sz="2800" b="1" i="1" u="sng" dirty="0" smtClean="0">
                    <a:solidFill>
                      <a:schemeClr val="tx1"/>
                    </a:solidFill>
                    <a:effectLst>
                      <a:outerShdw blurRad="38100" dist="38100" dir="2700000" algn="tl">
                        <a:srgbClr val="000000">
                          <a:alpha val="43137"/>
                        </a:srgbClr>
                      </a:outerShdw>
                    </a:effectLst>
                  </a:rPr>
                  <a:t>モデル式</a:t>
                </a:r>
                <a:endParaRPr kumimoji="1" lang="en-US" altLang="ja-JP" sz="2800" b="1" i="1" u="sng" dirty="0" smtClean="0">
                  <a:solidFill>
                    <a:schemeClr val="tx1"/>
                  </a:solidFill>
                  <a:effectLst>
                    <a:outerShdw blurRad="38100" dist="38100" dir="2700000" algn="tl">
                      <a:srgbClr val="000000">
                        <a:alpha val="43137"/>
                      </a:srgbClr>
                    </a:outerShdw>
                  </a:effectLst>
                </a:endParaRPr>
              </a:p>
              <a:p>
                <a:pPr marL="0" indent="0">
                  <a:buNone/>
                </a:pPr>
                <a:r>
                  <a:rPr kumimoji="1" lang="ja-JP" altLang="en-US" sz="2800" dirty="0" smtClean="0">
                    <a:solidFill>
                      <a:schemeClr val="tx1"/>
                    </a:solidFill>
                  </a:rPr>
                  <a:t>拡散消費電流密度</a:t>
                </a:r>
                <a14:m>
                  <m:oMath xmlns:m="http://schemas.openxmlformats.org/officeDocument/2006/math">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𝑗</m:t>
                        </m:r>
                      </m:e>
                      <m:sub>
                        <m:r>
                          <m:rPr>
                            <m:sty m:val="p"/>
                          </m:rPr>
                          <a:rPr kumimoji="1" lang="en-US" altLang="ja-JP" sz="2800" b="0" i="0" smtClean="0">
                            <a:solidFill>
                              <a:schemeClr val="tx1"/>
                            </a:solidFill>
                            <a:latin typeface="Cambria Math" panose="02040503050406030204" pitchFamily="18" charset="0"/>
                          </a:rPr>
                          <m:t>dif</m:t>
                        </m:r>
                      </m:sub>
                    </m:sSub>
                  </m:oMath>
                </a14:m>
                <a:r>
                  <a:rPr kumimoji="1" lang="ja-JP" altLang="en-US" sz="2800" dirty="0" smtClean="0"/>
                  <a:t>を下記３変数の関数で表す．</a:t>
                </a:r>
                <a:endParaRPr lang="en-US" altLang="ja-JP" sz="2800" dirty="0"/>
              </a:p>
              <a:p>
                <a:pPr lvl="2"/>
                <a:r>
                  <a:rPr kumimoji="1" lang="ja-JP" altLang="en-US" dirty="0" smtClean="0">
                    <a:solidFill>
                      <a:schemeClr val="tx1"/>
                    </a:solidFill>
                  </a:rPr>
                  <a:t>カソード電流密度</a:t>
                </a:r>
                <a14:m>
                  <m:oMath xmlns:m="http://schemas.openxmlformats.org/officeDocument/2006/math">
                    <m:sSub>
                      <m:sSubPr>
                        <m:ctrlPr>
                          <a:rPr lang="en-US" altLang="ja-JP" b="0" i="1" smtClean="0">
                            <a:solidFill>
                              <a:schemeClr val="tx1"/>
                            </a:solidFill>
                            <a:latin typeface="Cambria Math" panose="02040503050406030204" pitchFamily="18" charset="0"/>
                          </a:rPr>
                        </m:ctrlPr>
                      </m:sSubPr>
                      <m:e>
                        <m:r>
                          <a:rPr lang="en-US" altLang="ja-JP" b="0" i="1" smtClean="0">
                            <a:solidFill>
                              <a:schemeClr val="tx1"/>
                            </a:solidFill>
                            <a:latin typeface="Cambria Math" panose="02040503050406030204" pitchFamily="18" charset="0"/>
                          </a:rPr>
                          <m:t>𝑗</m:t>
                        </m:r>
                      </m:e>
                      <m:sub>
                        <m:r>
                          <m:rPr>
                            <m:sty m:val="p"/>
                          </m:rPr>
                          <a:rPr lang="en-US" altLang="ja-JP" b="0" i="0" smtClean="0">
                            <a:solidFill>
                              <a:schemeClr val="tx1"/>
                            </a:solidFill>
                            <a:latin typeface="Cambria Math" panose="02040503050406030204" pitchFamily="18" charset="0"/>
                          </a:rPr>
                          <m:t>cat</m:t>
                        </m:r>
                      </m:sub>
                    </m:sSub>
                  </m:oMath>
                </a14:m>
                <a:r>
                  <a:rPr lang="ja-JP" altLang="en-US" dirty="0" smtClean="0"/>
                  <a:t>，</a:t>
                </a:r>
                <a:endParaRPr lang="en-US" altLang="ja-JP" dirty="0"/>
              </a:p>
              <a:p>
                <a:pPr lvl="2"/>
                <a:r>
                  <a:rPr lang="ja-JP" altLang="en-US" dirty="0" smtClean="0">
                    <a:solidFill>
                      <a:srgbClr val="0000CC"/>
                    </a:solidFill>
                  </a:rPr>
                  <a:t>仮想</a:t>
                </a:r>
                <a:r>
                  <a:rPr lang="ja-JP" altLang="en-US" dirty="0">
                    <a:solidFill>
                      <a:srgbClr val="0000CC"/>
                    </a:solidFill>
                  </a:rPr>
                  <a:t>膜厚</a:t>
                </a:r>
                <a14:m>
                  <m:oMath xmlns:m="http://schemas.openxmlformats.org/officeDocument/2006/math">
                    <m:acc>
                      <m:accPr>
                        <m:chr m:val="̅"/>
                        <m:ctrlPr>
                          <a:rPr lang="ja-JP" altLang="en-US" i="1">
                            <a:solidFill>
                              <a:srgbClr val="0000CC"/>
                            </a:solidFill>
                            <a:latin typeface="Cambria Math" panose="02040503050406030204" pitchFamily="18" charset="0"/>
                          </a:rPr>
                        </m:ctrlPr>
                      </m:accPr>
                      <m:e>
                        <m:r>
                          <a:rPr lang="en-US" altLang="ja-JP" i="1">
                            <a:solidFill>
                              <a:srgbClr val="0000CC"/>
                            </a:solidFill>
                            <a:latin typeface="Cambria Math" panose="02040503050406030204" pitchFamily="18" charset="0"/>
                          </a:rPr>
                          <m:t>h</m:t>
                        </m:r>
                      </m:e>
                    </m:acc>
                  </m:oMath>
                </a14:m>
                <a:r>
                  <a:rPr kumimoji="1" lang="ja-JP" altLang="en-US" dirty="0" smtClean="0"/>
                  <a:t>，</a:t>
                </a:r>
                <a:endParaRPr kumimoji="1" lang="en-US" altLang="ja-JP" dirty="0" smtClean="0"/>
              </a:p>
              <a:p>
                <a:pPr lvl="2"/>
                <a:r>
                  <a:rPr lang="ja-JP" altLang="en-US" dirty="0" smtClean="0">
                    <a:solidFill>
                      <a:srgbClr val="00B050"/>
                    </a:solidFill>
                  </a:rPr>
                  <a:t>析出</a:t>
                </a:r>
                <a:r>
                  <a:rPr lang="ja-JP" altLang="en-US" dirty="0">
                    <a:solidFill>
                      <a:srgbClr val="00B050"/>
                    </a:solidFill>
                  </a:rPr>
                  <a:t>開始時のカソード電流</a:t>
                </a:r>
                <a:r>
                  <a:rPr lang="ja-JP" altLang="en-US" dirty="0" smtClean="0">
                    <a:solidFill>
                      <a:srgbClr val="00B050"/>
                    </a:solidFill>
                  </a:rPr>
                  <a:t>密度</a:t>
                </a:r>
                <a14:m>
                  <m:oMath xmlns:m="http://schemas.openxmlformats.org/officeDocument/2006/math">
                    <m:sSub>
                      <m:sSubPr>
                        <m:ctrlPr>
                          <a:rPr lang="en-US" altLang="ja-JP" i="1">
                            <a:solidFill>
                              <a:srgbClr val="00B050"/>
                            </a:solidFill>
                            <a:latin typeface="Cambria Math" panose="02040503050406030204" pitchFamily="18" charset="0"/>
                          </a:rPr>
                        </m:ctrlPr>
                      </m:sSubPr>
                      <m:e>
                        <m:r>
                          <a:rPr lang="en-US" altLang="ja-JP" i="1">
                            <a:solidFill>
                              <a:srgbClr val="00B050"/>
                            </a:solidFill>
                            <a:latin typeface="Cambria Math" panose="02040503050406030204" pitchFamily="18" charset="0"/>
                          </a:rPr>
                          <m:t>𝑗</m:t>
                        </m:r>
                      </m:e>
                      <m:sub>
                        <m:r>
                          <m:rPr>
                            <m:sty m:val="p"/>
                          </m:rPr>
                          <a:rPr lang="en-US" altLang="ja-JP">
                            <a:solidFill>
                              <a:srgbClr val="00B050"/>
                            </a:solidFill>
                            <a:latin typeface="Cambria Math" panose="02040503050406030204" pitchFamily="18" charset="0"/>
                          </a:rPr>
                          <m:t>catini</m:t>
                        </m:r>
                      </m:sub>
                    </m:sSub>
                  </m:oMath>
                </a14:m>
                <a:r>
                  <a:rPr lang="ja-JP" altLang="en-US" dirty="0" smtClean="0">
                    <a:solidFill>
                      <a:srgbClr val="00B050"/>
                    </a:solidFill>
                  </a:rPr>
                  <a:t>．</a:t>
                </a:r>
                <a:endParaRPr lang="en-US" altLang="ja-JP" dirty="0" smtClean="0">
                  <a:solidFill>
                    <a:srgbClr val="00B050"/>
                  </a:solidFill>
                </a:endParaRPr>
              </a:p>
              <a:p>
                <a:pPr marL="0" indent="0" algn="ctr">
                  <a:buNone/>
                </a:pPr>
                <a:endParaRPr lang="en-US" altLang="ja-JP" sz="2800" dirty="0"/>
              </a:p>
              <a:p>
                <a:pPr marL="0" indent="0" algn="ctr">
                  <a:buNone/>
                </a:pPr>
                <a:endParaRPr kumimoji="1" lang="en-US" altLang="ja-JP" sz="2800" dirty="0" smtClean="0"/>
              </a:p>
              <a:p>
                <a:pPr marL="0" indent="0" algn="ctr">
                  <a:buNone/>
                </a:pPr>
                <a:endParaRPr kumimoji="1" lang="en-US" altLang="ja-JP" sz="700" dirty="0" smtClean="0"/>
              </a:p>
              <a:p>
                <a:pPr marL="0" indent="0" algn="r">
                  <a:buNone/>
                </a:pPr>
                <a:r>
                  <a:rPr lang="ja-JP" altLang="en-US" sz="2000" dirty="0"/>
                  <a:t>ただし，パラメータ</a:t>
                </a:r>
                <a14:m>
                  <m:oMath xmlns:m="http://schemas.openxmlformats.org/officeDocument/2006/math">
                    <m:sSub>
                      <m:sSubPr>
                        <m:ctrlPr>
                          <a:rPr lang="en-US" altLang="ja-JP" sz="1400" b="0" i="1" smtClean="0">
                            <a:latin typeface="Cambria Math" panose="02040503050406030204" pitchFamily="18" charset="0"/>
                          </a:rPr>
                        </m:ctrlPr>
                      </m:sSubPr>
                      <m:e>
                        <m:r>
                          <a:rPr lang="en-US" altLang="ja-JP" sz="1400" b="0" i="1" smtClean="0">
                            <a:latin typeface="Cambria Math" panose="02040503050406030204" pitchFamily="18" charset="0"/>
                          </a:rPr>
                          <m:t>𝑑</m:t>
                        </m:r>
                      </m:e>
                      <m:sub>
                        <m:r>
                          <a:rPr lang="en-US" altLang="ja-JP" sz="1400" b="0" i="1" smtClean="0">
                            <a:latin typeface="Cambria Math" panose="02040503050406030204" pitchFamily="18" charset="0"/>
                          </a:rPr>
                          <m:t>1</m:t>
                        </m:r>
                      </m:sub>
                    </m:sSub>
                    <m:r>
                      <a:rPr lang="en-US" altLang="ja-JP" sz="1400" b="0" i="1" smtClean="0">
                        <a:latin typeface="Cambria Math" panose="02040503050406030204" pitchFamily="18" charset="0"/>
                      </a:rPr>
                      <m:t>(</m:t>
                    </m:r>
                    <m:acc>
                      <m:accPr>
                        <m:chr m:val="̅"/>
                        <m:ctrlPr>
                          <a:rPr lang="en-US" altLang="ja-JP" sz="1600" i="1">
                            <a:latin typeface="Cambria Math" panose="02040503050406030204" pitchFamily="18" charset="0"/>
                          </a:rPr>
                        </m:ctrlPr>
                      </m:accPr>
                      <m:e>
                        <m:r>
                          <a:rPr lang="en-US" altLang="ja-JP" sz="1600" i="1">
                            <a:latin typeface="Cambria Math" panose="02040503050406030204" pitchFamily="18" charset="0"/>
                          </a:rPr>
                          <m:t>h</m:t>
                        </m:r>
                      </m:e>
                    </m:acc>
                    <m:r>
                      <a:rPr lang="en-US" altLang="ja-JP" sz="1600" b="0" i="1" smtClean="0">
                        <a:latin typeface="Cambria Math" panose="02040503050406030204" pitchFamily="18" charset="0"/>
                      </a:rPr>
                      <m:t>,</m:t>
                    </m:r>
                    <m:r>
                      <a:rPr lang="en-US" altLang="ja-JP" sz="1600" i="1">
                        <a:latin typeface="Cambria Math" panose="02040503050406030204" pitchFamily="18" charset="0"/>
                      </a:rPr>
                      <m:t> </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𝑗</m:t>
                        </m:r>
                      </m:e>
                      <m:sub>
                        <m:r>
                          <m:rPr>
                            <m:sty m:val="p"/>
                          </m:rPr>
                          <a:rPr lang="en-US" altLang="ja-JP" sz="1600">
                            <a:latin typeface="Cambria Math" panose="02040503050406030204" pitchFamily="18" charset="0"/>
                          </a:rPr>
                          <m:t>catini</m:t>
                        </m:r>
                      </m:sub>
                    </m:sSub>
                    <m:r>
                      <a:rPr lang="en-US" altLang="ja-JP" sz="1400" b="0" i="1" smtClean="0">
                        <a:latin typeface="Cambria Math" panose="02040503050406030204" pitchFamily="18" charset="0"/>
                      </a:rPr>
                      <m:t>)</m:t>
                    </m:r>
                    <m:r>
                      <a:rPr lang="en-US" altLang="ja-JP" sz="1400" i="1">
                        <a:latin typeface="Cambria Math" panose="02040503050406030204" pitchFamily="18" charset="0"/>
                      </a:rPr>
                      <m:t>,</m:t>
                    </m:r>
                    <m:sSub>
                      <m:sSubPr>
                        <m:ctrlPr>
                          <a:rPr lang="en-US" altLang="ja-JP" sz="1400" i="1">
                            <a:latin typeface="Cambria Math" panose="02040503050406030204" pitchFamily="18" charset="0"/>
                          </a:rPr>
                        </m:ctrlPr>
                      </m:sSubPr>
                      <m:e>
                        <m:r>
                          <a:rPr lang="en-US" altLang="ja-JP" sz="1400" b="0" i="1" smtClean="0">
                            <a:latin typeface="Cambria Math" panose="02040503050406030204" pitchFamily="18" charset="0"/>
                          </a:rPr>
                          <m:t>𝑑</m:t>
                        </m:r>
                      </m:e>
                      <m:sub>
                        <m:r>
                          <a:rPr lang="en-US" altLang="ja-JP" sz="1400">
                            <a:latin typeface="Cambria Math" panose="02040503050406030204" pitchFamily="18" charset="0"/>
                          </a:rPr>
                          <m:t>2</m:t>
                        </m:r>
                      </m:sub>
                    </m:sSub>
                    <m:r>
                      <a:rPr lang="en-US" altLang="ja-JP" sz="1400" b="0" i="1" smtClean="0">
                        <a:latin typeface="Cambria Math" panose="02040503050406030204" pitchFamily="18" charset="0"/>
                      </a:rPr>
                      <m:t>(</m:t>
                    </m:r>
                    <m:acc>
                      <m:accPr>
                        <m:chr m:val="̅"/>
                        <m:ctrlPr>
                          <a:rPr lang="en-US" altLang="ja-JP" sz="1800" i="1">
                            <a:latin typeface="Cambria Math" panose="02040503050406030204" pitchFamily="18" charset="0"/>
                          </a:rPr>
                        </m:ctrlPr>
                      </m:accPr>
                      <m:e>
                        <m:r>
                          <a:rPr lang="en-US" altLang="ja-JP" sz="1800" i="1">
                            <a:latin typeface="Cambria Math" panose="02040503050406030204" pitchFamily="18" charset="0"/>
                          </a:rPr>
                          <m:t>h</m:t>
                        </m:r>
                      </m:e>
                    </m:acc>
                    <m:r>
                      <a:rPr lang="en-US" altLang="ja-JP" sz="1800" b="0" i="1" smtClean="0">
                        <a:latin typeface="Cambria Math" panose="02040503050406030204" pitchFamily="18" charset="0"/>
                      </a:rPr>
                      <m:t>,</m:t>
                    </m:r>
                    <m:r>
                      <a:rPr lang="en-US" altLang="ja-JP" sz="1800" i="1">
                        <a:latin typeface="Cambria Math" panose="02040503050406030204" pitchFamily="18" charset="0"/>
                      </a:rPr>
                      <m:t> </m:t>
                    </m:r>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𝑗</m:t>
                        </m:r>
                      </m:e>
                      <m:sub>
                        <m:r>
                          <m:rPr>
                            <m:sty m:val="p"/>
                          </m:rPr>
                          <a:rPr lang="en-US" altLang="ja-JP" sz="1800">
                            <a:latin typeface="Cambria Math" panose="02040503050406030204" pitchFamily="18" charset="0"/>
                          </a:rPr>
                          <m:t>catini</m:t>
                        </m:r>
                      </m:sub>
                    </m:sSub>
                    <m:r>
                      <a:rPr lang="en-US" altLang="ja-JP" sz="1400" b="0" i="1" smtClean="0">
                        <a:latin typeface="Cambria Math" panose="02040503050406030204" pitchFamily="18" charset="0"/>
                      </a:rPr>
                      <m:t>)</m:t>
                    </m:r>
                  </m:oMath>
                </a14:m>
                <a:r>
                  <a:rPr lang="ja-JP" altLang="en-US" sz="2000" dirty="0" smtClean="0">
                    <a:solidFill>
                      <a:schemeClr val="tx1"/>
                    </a:solidFill>
                  </a:rPr>
                  <a:t>は</a:t>
                </a:r>
                <a14:m>
                  <m:oMath xmlns:m="http://schemas.openxmlformats.org/officeDocument/2006/math">
                    <m:acc>
                      <m:accPr>
                        <m:chr m:val="̅"/>
                        <m:ctrlPr>
                          <a:rPr lang="en-US" altLang="ja-JP" sz="2000" i="1" smtClean="0">
                            <a:solidFill>
                              <a:schemeClr val="tx1"/>
                            </a:solidFill>
                            <a:latin typeface="Cambria Math" panose="02040503050406030204" pitchFamily="18" charset="0"/>
                          </a:rPr>
                        </m:ctrlPr>
                      </m:accPr>
                      <m:e>
                        <m:r>
                          <a:rPr lang="en-US" altLang="ja-JP" sz="2000" i="1" smtClean="0">
                            <a:solidFill>
                              <a:schemeClr val="tx1"/>
                            </a:solidFill>
                            <a:latin typeface="Cambria Math" panose="02040503050406030204" pitchFamily="18" charset="0"/>
                          </a:rPr>
                          <m:t>h</m:t>
                        </m:r>
                      </m:e>
                    </m:acc>
                  </m:oMath>
                </a14:m>
                <a:r>
                  <a:rPr lang="ja-JP" altLang="en-US" sz="2000" dirty="0" smtClean="0">
                    <a:solidFill>
                      <a:schemeClr val="tx1"/>
                    </a:solidFill>
                  </a:rPr>
                  <a:t>と</a:t>
                </a:r>
                <a14:m>
                  <m:oMath xmlns:m="http://schemas.openxmlformats.org/officeDocument/2006/math">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𝑗</m:t>
                        </m:r>
                      </m:e>
                      <m:sub>
                        <m:r>
                          <m:rPr>
                            <m:sty m:val="p"/>
                          </m:rPr>
                          <a:rPr lang="en-US" altLang="ja-JP" sz="2000">
                            <a:solidFill>
                              <a:schemeClr val="tx1"/>
                            </a:solidFill>
                            <a:latin typeface="Cambria Math" panose="02040503050406030204" pitchFamily="18" charset="0"/>
                          </a:rPr>
                          <m:t>catini</m:t>
                        </m:r>
                      </m:sub>
                    </m:sSub>
                  </m:oMath>
                </a14:m>
                <a:r>
                  <a:rPr lang="ja-JP" altLang="en-US" sz="2000" dirty="0" smtClean="0">
                    <a:solidFill>
                      <a:schemeClr val="tx1"/>
                    </a:solidFill>
                  </a:rPr>
                  <a:t>の</a:t>
                </a:r>
                <a:r>
                  <a:rPr lang="ja-JP" altLang="en-US" sz="2000" dirty="0"/>
                  <a:t>関数</a:t>
                </a:r>
                <a:r>
                  <a:rPr lang="ja-JP" altLang="en-US" sz="2000" dirty="0" smtClean="0"/>
                  <a:t>．</a:t>
                </a:r>
                <a:endParaRPr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1520" y="657226"/>
                <a:ext cx="8630543" cy="5721324"/>
              </a:xfrm>
              <a:blipFill rotWithShape="0">
                <a:blip r:embed="rId3"/>
                <a:stretch>
                  <a:fillRect l="-2542" t="-2345" r="-183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22</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1148338" y="2842935"/>
                <a:ext cx="6847324" cy="1047338"/>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dif</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r>
                            <a:rPr kumimoji="1" lang="en-US" altLang="ja-JP" sz="2400" b="0" i="1" smtClean="0">
                              <a:latin typeface="Cambria Math" panose="02040503050406030204" pitchFamily="18" charset="0"/>
                            </a:rPr>
                            <m:t> , </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h</m:t>
                              </m:r>
                            </m:e>
                          </m:acc>
                          <m:r>
                            <a:rPr kumimoji="1" lang="en-US" altLang="ja-JP" sz="2400" b="0" i="1" smtClean="0">
                              <a:latin typeface="Cambria Math" panose="02040503050406030204" pitchFamily="18" charset="0"/>
                            </a:rPr>
                            <m:t>; </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𝑗</m:t>
                              </m:r>
                            </m:e>
                            <m:sub>
                              <m:r>
                                <m:rPr>
                                  <m:sty m:val="p"/>
                                </m:rPr>
                                <a:rPr kumimoji="1" lang="en-US" altLang="ja-JP" sz="2400" b="0" i="0" smtClean="0">
                                  <a:solidFill>
                                    <a:schemeClr val="tx1"/>
                                  </a:solidFill>
                                  <a:latin typeface="Cambria Math" panose="02040503050406030204" pitchFamily="18" charset="0"/>
                                </a:rPr>
                                <m:t>catini</m:t>
                              </m:r>
                            </m:sub>
                          </m:sSub>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Sub>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sSup>
                            <m:sSupPr>
                              <m:ctrlPr>
                                <a:rPr kumimoji="1" lang="en-US" altLang="ja-JP" sz="2400" b="0" i="1" smtClean="0">
                                  <a:solidFill>
                                    <a:schemeClr val="tx1"/>
                                  </a:solidFill>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𝑗</m:t>
                                          </m:r>
                                        </m:e>
                                        <m:sub>
                                          <m:r>
                                            <m:rPr>
                                              <m:sty m:val="p"/>
                                            </m:rPr>
                                            <a:rPr kumimoji="1" lang="en-US" altLang="ja-JP" sz="2400" b="0" i="0" smtClean="0">
                                              <a:latin typeface="Cambria Math" panose="02040503050406030204" pitchFamily="18" charset="0"/>
                                            </a:rPr>
                                            <m:t>cat</m:t>
                                          </m:r>
                                        </m:sub>
                                        <m:sup>
                                          <m:r>
                                            <a:rPr kumimoji="1" lang="en-US" altLang="ja-JP" sz="2400" b="0" i="1" smtClean="0">
                                              <a:latin typeface="Cambria Math" panose="02040503050406030204" pitchFamily="18" charset="0"/>
                                            </a:rPr>
                                            <m:t> </m:t>
                                          </m:r>
                                        </m:sup>
                                      </m:sSubSup>
                                    </m:e>
                                    <m:sup>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𝑑</m:t>
                                          </m:r>
                                        </m:e>
                                        <m:sub>
                                          <m:r>
                                            <a:rPr kumimoji="1" lang="en-US" altLang="ja-JP" sz="2400" b="0" i="1" smtClean="0">
                                              <a:solidFill>
                                                <a:schemeClr val="tx1"/>
                                              </a:solidFill>
                                              <a:latin typeface="Cambria Math" panose="02040503050406030204" pitchFamily="18" charset="0"/>
                                            </a:rPr>
                                            <m:t>2</m:t>
                                          </m:r>
                                        </m:sub>
                                      </m:sSub>
                                    </m:sup>
                                  </m:sSup>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𝑑</m:t>
                                      </m:r>
                                    </m:e>
                                    <m:sub>
                                      <m:r>
                                        <a:rPr kumimoji="1" lang="en-US" altLang="ja-JP" sz="2400" b="0" i="1" smtClean="0">
                                          <a:latin typeface="Cambria Math" panose="02040503050406030204" pitchFamily="18" charset="0"/>
                                        </a:rPr>
                                        <m:t>1</m:t>
                                      </m:r>
                                    </m:sub>
                                  </m:sSub>
                                </m:e>
                              </m:d>
                            </m:e>
                            <m:sup>
                              <m:f>
                                <m:fPr>
                                  <m:ctrlPr>
                                    <a:rPr lang="en-US" altLang="ja-JP" sz="2400" b="0" i="1" smtClean="0">
                                      <a:solidFill>
                                        <a:schemeClr val="tx1"/>
                                      </a:solidFill>
                                      <a:latin typeface="Cambria Math" panose="02040503050406030204" pitchFamily="18" charset="0"/>
                                    </a:rPr>
                                  </m:ctrlPr>
                                </m:fPr>
                                <m:num>
                                  <m:r>
                                    <a:rPr lang="en-US" altLang="ja-JP" sz="2400" b="0" i="1" smtClean="0">
                                      <a:solidFill>
                                        <a:schemeClr val="tx1"/>
                                      </a:solidFill>
                                      <a:latin typeface="Cambria Math" panose="02040503050406030204" pitchFamily="18" charset="0"/>
                                    </a:rPr>
                                    <m:t>1</m:t>
                                  </m:r>
                                </m:num>
                                <m:den>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𝑑</m:t>
                                      </m:r>
                                    </m:e>
                                    <m:sub>
                                      <m:r>
                                        <a:rPr lang="en-US" altLang="ja-JP" sz="2400" b="0" i="1" smtClean="0">
                                          <a:solidFill>
                                            <a:schemeClr val="tx1"/>
                                          </a:solidFill>
                                          <a:latin typeface="Cambria Math" panose="02040503050406030204" pitchFamily="18" charset="0"/>
                                        </a:rPr>
                                        <m:t>2</m:t>
                                      </m:r>
                                    </m:sub>
                                  </m:sSub>
                                </m:den>
                              </m:f>
                            </m:sup>
                          </m:sSup>
                          <m:r>
                            <a:rPr lang="en-US" altLang="ja-JP" sz="2400" b="0" i="1" smtClean="0">
                              <a:solidFill>
                                <a:schemeClr val="tx1"/>
                              </a:solidFill>
                              <a:latin typeface="Cambria Math" panose="02040503050406030204" pitchFamily="18" charset="0"/>
                            </a:rPr>
                            <m:t> −</m:t>
                          </m:r>
                          <m:sSubSup>
                            <m:sSubSupPr>
                              <m:ctrlPr>
                                <a:rPr lang="en-US" altLang="ja-JP" sz="2400" b="0" i="1" smtClean="0">
                                  <a:solidFill>
                                    <a:schemeClr val="tx1"/>
                                  </a:solidFill>
                                  <a:latin typeface="Cambria Math" panose="02040503050406030204" pitchFamily="18" charset="0"/>
                                </a:rPr>
                              </m:ctrlPr>
                            </m:sSubSupPr>
                            <m:e>
                              <m:r>
                                <a:rPr lang="en-US" altLang="ja-JP" sz="2400" b="0" i="1" smtClean="0">
                                  <a:solidFill>
                                    <a:schemeClr val="tx1"/>
                                  </a:solidFill>
                                  <a:latin typeface="Cambria Math" panose="02040503050406030204" pitchFamily="18" charset="0"/>
                                </a:rPr>
                                <m:t>𝑑</m:t>
                              </m:r>
                            </m:e>
                            <m:sub>
                              <m:r>
                                <a:rPr lang="en-US" altLang="ja-JP" sz="2400" b="0" i="1" smtClean="0">
                                  <a:solidFill>
                                    <a:schemeClr val="tx1"/>
                                  </a:solidFill>
                                  <a:latin typeface="Cambria Math" panose="02040503050406030204" pitchFamily="18" charset="0"/>
                                </a:rPr>
                                <m:t>1</m:t>
                              </m:r>
                            </m:sub>
                            <m:sup>
                              <m:f>
                                <m:fPr>
                                  <m:ctrlPr>
                                    <a:rPr lang="en-US" altLang="ja-JP" sz="2400" b="0" i="1" smtClean="0">
                                      <a:solidFill>
                                        <a:schemeClr val="tx1"/>
                                      </a:solidFill>
                                      <a:latin typeface="Cambria Math" panose="02040503050406030204" pitchFamily="18" charset="0"/>
                                    </a:rPr>
                                  </m:ctrlPr>
                                </m:fPr>
                                <m:num>
                                  <m:r>
                                    <a:rPr lang="en-US" altLang="ja-JP" sz="2400" b="0" i="1" smtClean="0">
                                      <a:solidFill>
                                        <a:schemeClr val="tx1"/>
                                      </a:solidFill>
                                      <a:latin typeface="Cambria Math" panose="02040503050406030204" pitchFamily="18" charset="0"/>
                                    </a:rPr>
                                    <m:t>1</m:t>
                                  </m:r>
                                </m:num>
                                <m:den>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𝑑</m:t>
                                      </m:r>
                                    </m:e>
                                    <m:sub>
                                      <m:r>
                                        <a:rPr lang="en-US" altLang="ja-JP" sz="2400" b="0" i="1" smtClean="0">
                                          <a:solidFill>
                                            <a:schemeClr val="tx1"/>
                                          </a:solidFill>
                                          <a:latin typeface="Cambria Math" panose="02040503050406030204" pitchFamily="18" charset="0"/>
                                        </a:rPr>
                                        <m:t>2</m:t>
                                      </m:r>
                                    </m:sub>
                                  </m:sSub>
                                </m:den>
                              </m:f>
                            </m:sup>
                          </m:sSubSup>
                        </m:e>
                      </m:d>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148338" y="2842935"/>
                <a:ext cx="6847324" cy="1047338"/>
              </a:xfrm>
              <a:prstGeom prst="rect">
                <a:avLst/>
              </a:prstGeom>
              <a:blipFill rotWithShape="0">
                <a:blip r:embed="rId4"/>
                <a:stretch>
                  <a:fillRect/>
                </a:stretch>
              </a:blipFill>
            </p:spPr>
            <p:txBody>
              <a:bodyPr/>
              <a:lstStyle/>
              <a:p>
                <a:r>
                  <a:rPr lang="ja-JP" altLang="en-US">
                    <a:noFill/>
                  </a:rPr>
                  <a:t> </a:t>
                </a:r>
              </a:p>
            </p:txBody>
          </p:sp>
        </mc:Fallback>
      </mc:AlternateContent>
      <p:sp>
        <p:nvSpPr>
          <p:cNvPr id="6" name="テキスト ボックス 5"/>
          <p:cNvSpPr txBox="1"/>
          <p:nvPr/>
        </p:nvSpPr>
        <p:spPr>
          <a:xfrm>
            <a:off x="1418733" y="4903579"/>
            <a:ext cx="6306535" cy="461665"/>
          </a:xfrm>
          <a:prstGeom prst="rect">
            <a:avLst/>
          </a:prstGeom>
          <a:noFill/>
        </p:spPr>
        <p:txBody>
          <a:bodyPr wrap="none" rtlCol="0">
            <a:spAutoFit/>
          </a:bodyPr>
          <a:lstStyle/>
          <a:p>
            <a:pPr algn="ctr"/>
            <a:r>
              <a:rPr lang="ja-JP" altLang="en-US" sz="2400" dirty="0" smtClean="0"/>
              <a:t>なお，上式は多数回の実験から定めた実験式．</a:t>
            </a:r>
            <a:endParaRPr lang="en-US" altLang="ja-JP" sz="2400" dirty="0" smtClean="0"/>
          </a:p>
        </p:txBody>
      </p:sp>
      <p:sp>
        <p:nvSpPr>
          <p:cNvPr id="8" name="タイトル 1"/>
          <p:cNvSpPr>
            <a:spLocks noGrp="1"/>
          </p:cNvSpPr>
          <p:nvPr>
            <p:ph type="title"/>
          </p:nvPr>
        </p:nvSpPr>
        <p:spPr>
          <a:xfrm>
            <a:off x="0" y="36513"/>
            <a:ext cx="9144000" cy="620712"/>
          </a:xfrm>
        </p:spPr>
        <p:txBody>
          <a:bodyPr/>
          <a:lstStyle/>
          <a:p>
            <a:r>
              <a:rPr lang="ja-JP" altLang="en-US" dirty="0" smtClean="0">
                <a:solidFill>
                  <a:schemeClr val="tx1"/>
                </a:solidFill>
              </a:rPr>
              <a:t>提案する</a:t>
            </a:r>
            <a:r>
              <a:rPr lang="ja-JP" altLang="en-US" dirty="0" smtClean="0">
                <a:solidFill>
                  <a:srgbClr val="6600CC"/>
                </a:solidFill>
              </a:rPr>
              <a:t>塗膜成長モデル</a:t>
            </a:r>
            <a:endParaRPr kumimoji="1" lang="ja-JP" altLang="en-US" dirty="0">
              <a:solidFill>
                <a:srgbClr val="6600CC"/>
              </a:solidFill>
            </a:endParaRPr>
          </a:p>
        </p:txBody>
      </p:sp>
    </p:spTree>
    <p:extLst>
      <p:ext uri="{BB962C8B-B14F-4D97-AF65-F5344CB8AC3E}">
        <p14:creationId xmlns:p14="http://schemas.microsoft.com/office/powerpoint/2010/main" val="635774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23394" t="13818" r="3666" b="16581"/>
          <a:stretch/>
        </p:blipFill>
        <p:spPr>
          <a:xfrm>
            <a:off x="4791802" y="1239301"/>
            <a:ext cx="4090261" cy="2427733"/>
          </a:xfrm>
          <a:prstGeom prst="rect">
            <a:avLst/>
          </a:prstGeom>
        </p:spPr>
      </p:pic>
      <p:sp>
        <p:nvSpPr>
          <p:cNvPr id="2" name="タイトル 1"/>
          <p:cNvSpPr>
            <a:spLocks noGrp="1"/>
          </p:cNvSpPr>
          <p:nvPr>
            <p:ph type="title"/>
          </p:nvPr>
        </p:nvSpPr>
        <p:spPr>
          <a:xfrm>
            <a:off x="-49426" y="36513"/>
            <a:ext cx="9234616" cy="620712"/>
          </a:xfrm>
        </p:spPr>
        <p:txBody>
          <a:bodyPr>
            <a:normAutofit/>
          </a:bodyPr>
          <a:lstStyle/>
          <a:p>
            <a:r>
              <a:rPr lang="ja-JP" altLang="en-US" sz="3500" dirty="0" smtClean="0">
                <a:solidFill>
                  <a:srgbClr val="6600CC"/>
                </a:solidFill>
              </a:rPr>
              <a:t>塗膜成長モデル</a:t>
            </a:r>
            <a:r>
              <a:rPr lang="ja-JP" altLang="en-US" sz="3500" dirty="0" smtClean="0">
                <a:solidFill>
                  <a:schemeClr val="tx1"/>
                </a:solidFill>
              </a:rPr>
              <a:t>のパラメーター同定手順</a:t>
            </a:r>
            <a:endParaRPr kumimoji="1" lang="ja-JP" altLang="en-US" sz="3500" dirty="0">
              <a:solidFill>
                <a:schemeClr val="tx1"/>
              </a:solidFill>
            </a:endParaRPr>
          </a:p>
        </p:txBody>
      </p:sp>
      <p:sp>
        <p:nvSpPr>
          <p:cNvPr id="3" name="コンテンツ プレースホルダー 2"/>
          <p:cNvSpPr>
            <a:spLocks noGrp="1"/>
          </p:cNvSpPr>
          <p:nvPr>
            <p:ph idx="1"/>
          </p:nvPr>
        </p:nvSpPr>
        <p:spPr>
          <a:xfrm>
            <a:off x="251520" y="657225"/>
            <a:ext cx="8630543" cy="5721325"/>
          </a:xfrm>
        </p:spPr>
        <p:txBody>
          <a:bodyPr/>
          <a:lstStyle/>
          <a:p>
            <a:pPr marL="0" indent="0">
              <a:buNone/>
            </a:pPr>
            <a:r>
              <a:rPr lang="en-US" altLang="ja-JP" sz="2800" dirty="0" smtClean="0"/>
              <a:t> </a:t>
            </a:r>
            <a:endParaRPr kumimoji="1" lang="en-US" altLang="ja-JP" sz="28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23</a:t>
            </a:fld>
            <a:endParaRPr lang="ja-JP" altLang="en-US" dirty="0"/>
          </a:p>
        </p:txBody>
      </p:sp>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5923" y="940315"/>
            <a:ext cx="2053909" cy="2852365"/>
          </a:xfrm>
          <a:prstGeom prst="rect">
            <a:avLst/>
          </a:prstGeom>
        </p:spPr>
      </p:pic>
      <p:sp>
        <p:nvSpPr>
          <p:cNvPr id="15" name="曲折矢印 14"/>
          <p:cNvSpPr/>
          <p:nvPr/>
        </p:nvSpPr>
        <p:spPr>
          <a:xfrm rot="10800000">
            <a:off x="7086742" y="4043534"/>
            <a:ext cx="914402" cy="700216"/>
          </a:xfrm>
          <a:prstGeom prst="ben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右矢印 15"/>
          <p:cNvSpPr/>
          <p:nvPr/>
        </p:nvSpPr>
        <p:spPr>
          <a:xfrm>
            <a:off x="2813488" y="1776080"/>
            <a:ext cx="940785" cy="4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721372" y="2267493"/>
            <a:ext cx="990977" cy="400110"/>
          </a:xfrm>
          <a:prstGeom prst="rect">
            <a:avLst/>
          </a:prstGeom>
          <a:noFill/>
        </p:spPr>
        <p:txBody>
          <a:bodyPr wrap="none" rtlCol="0">
            <a:spAutoFit/>
          </a:bodyPr>
          <a:lstStyle/>
          <a:p>
            <a:r>
              <a:rPr lang="ja-JP" alt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プロット</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テキスト ボックス 18"/>
          <p:cNvSpPr txBox="1"/>
          <p:nvPr/>
        </p:nvSpPr>
        <p:spPr>
          <a:xfrm>
            <a:off x="7195474" y="4720141"/>
            <a:ext cx="1611339" cy="400110"/>
          </a:xfrm>
          <a:prstGeom prst="rect">
            <a:avLst/>
          </a:prstGeom>
          <a:noFill/>
        </p:spPr>
        <p:txBody>
          <a:bodyPr wrap="none" rtlCol="0">
            <a:spAutoFit/>
          </a:bodyPr>
          <a:lstStyle/>
          <a:p>
            <a:r>
              <a:rPr lang="ja-JP" alt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フィッティング</a:t>
            </a:r>
            <a:endParaRPr kumimoji="1" lang="ja-JP" alt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テキスト ボックス 22"/>
              <p:cNvSpPr txBox="1"/>
              <p:nvPr/>
            </p:nvSpPr>
            <p:spPr>
              <a:xfrm>
                <a:off x="3623872" y="3027969"/>
                <a:ext cx="1683666" cy="523220"/>
              </a:xfrm>
              <a:prstGeom prst="rect">
                <a:avLst/>
              </a:prstGeom>
              <a:no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current </a:t>
                </a:r>
              </a:p>
              <a:p>
                <a:r>
                  <a:rPr lang="en-US" altLang="ja-JP" sz="1400" dirty="0" smtClean="0">
                    <a:latin typeface="Arial" panose="020B0604020202020204" pitchFamily="34" charset="0"/>
                    <a:cs typeface="Arial" panose="020B0604020202020204" pitchFamily="34" charset="0"/>
                  </a:rPr>
                  <a:t>density, </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𝑗</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a:latin typeface="Cambria Math" panose="02040503050406030204" pitchFamily="18" charset="0"/>
                      </a:rPr>
                      <m:t>A</m:t>
                    </m:r>
                    <m:r>
                      <a:rPr lang="en-US" altLang="ja-JP" sz="1400">
                        <a:latin typeface="Cambria Math" panose="02040503050406030204" pitchFamily="18" charset="0"/>
                      </a:rPr>
                      <m:t>/</m:t>
                    </m:r>
                    <m:sSup>
                      <m:sSupPr>
                        <m:ctrlPr>
                          <a:rPr lang="en-US" altLang="ja-JP" sz="1400" i="1">
                            <a:latin typeface="Cambria Math" panose="02040503050406030204" pitchFamily="18" charset="0"/>
                          </a:rPr>
                        </m:ctrlPr>
                      </m:sSupPr>
                      <m:e>
                        <m:r>
                          <m:rPr>
                            <m:sty m:val="p"/>
                          </m:rPr>
                          <a:rPr lang="en-US" altLang="ja-JP" sz="1400">
                            <a:latin typeface="Cambria Math" panose="02040503050406030204" pitchFamily="18" charset="0"/>
                          </a:rPr>
                          <m:t>m</m:t>
                        </m:r>
                      </m:e>
                      <m:sup>
                        <m:r>
                          <a:rPr lang="en-US" altLang="ja-JP" sz="1400">
                            <a:latin typeface="Cambria Math" panose="02040503050406030204" pitchFamily="18" charset="0"/>
                          </a:rPr>
                          <m:t>2</m:t>
                        </m:r>
                      </m:sup>
                    </m:sSup>
                  </m:oMath>
                </a14:m>
                <a:r>
                  <a:rPr lang="en-US" altLang="ja-JP" sz="1400" dirty="0" smtClean="0"/>
                  <a:t>)</a:t>
                </a:r>
                <a:endParaRPr lang="ja-JP" altLang="en-US" sz="14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623872" y="3027969"/>
                <a:ext cx="1683666" cy="523220"/>
              </a:xfrm>
              <a:prstGeom prst="rect">
                <a:avLst/>
              </a:prstGeom>
              <a:blipFill rotWithShape="0">
                <a:blip r:embed="rId6"/>
                <a:stretch>
                  <a:fillRect l="-1083" t="-2326" b="-104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7181899" y="3484903"/>
                <a:ext cx="1927001" cy="307777"/>
              </a:xfrm>
              <a:prstGeom prst="rect">
                <a:avLst/>
              </a:prstGeom>
              <a:noFill/>
            </p:spPr>
            <p:txBody>
              <a:bodyPr wrap="none" rtlCol="0">
                <a:spAutoFit/>
              </a:bodyPr>
              <a:lstStyle/>
              <a:p>
                <a:pPr algn="ctr"/>
                <a:r>
                  <a:rPr lang="en-US" altLang="ja-JP" sz="1400" dirty="0" smtClean="0">
                    <a:latin typeface="Arial" panose="020B0604020202020204" pitchFamily="34" charset="0"/>
                    <a:cs typeface="Arial" panose="020B0604020202020204" pitchFamily="34" charset="0"/>
                  </a:rPr>
                  <a:t>Film thickness, </a:t>
                </a:r>
                <a14:m>
                  <m:oMath xmlns:m="http://schemas.openxmlformats.org/officeDocument/2006/math">
                    <m:r>
                      <a:rPr kumimoji="1" lang="en-US" altLang="ja-JP" sz="1400" i="1" smtClean="0">
                        <a:latin typeface="Cambria Math" panose="02040503050406030204" pitchFamily="18" charset="0"/>
                      </a:rPr>
                      <m:t>h</m:t>
                    </m:r>
                    <m:r>
                      <a:rPr kumimoji="1" lang="en-US" altLang="ja-JP" sz="1400" b="0" i="1" smtClean="0">
                        <a:latin typeface="Cambria Math" panose="02040503050406030204" pitchFamily="18" charset="0"/>
                      </a:rPr>
                      <m:t> </m:t>
                    </m:r>
                  </m:oMath>
                </a14:m>
                <a:r>
                  <a:rPr kumimoji="1" lang="en-US" altLang="ja-JP" sz="1400" dirty="0" smtClean="0">
                    <a:latin typeface="Arial" panose="020B0604020202020204" pitchFamily="34" charset="0"/>
                    <a:cs typeface="Arial" panose="020B0604020202020204" pitchFamily="34" charset="0"/>
                  </a:rPr>
                  <a:t>(</a:t>
                </a:r>
                <a14:m>
                  <m:oMath xmlns:m="http://schemas.openxmlformats.org/officeDocument/2006/math">
                    <m:r>
                      <m:rPr>
                        <m:sty m:val="p"/>
                      </m:rPr>
                      <a:rPr kumimoji="1" lang="en-US" altLang="ja-JP" sz="1400" b="0" i="0" dirty="0" smtClean="0">
                        <a:latin typeface="Cambria Math" panose="02040503050406030204" pitchFamily="18" charset="0"/>
                      </a:rPr>
                      <m:t>μm</m:t>
                    </m:r>
                  </m:oMath>
                </a14:m>
                <a:r>
                  <a:rPr kumimoji="1" lang="en-US" altLang="ja-JP" sz="1400" dirty="0" smtClean="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7181899" y="3484903"/>
                <a:ext cx="1927001" cy="307777"/>
              </a:xfrm>
              <a:prstGeom prst="rect">
                <a:avLst/>
              </a:prstGeom>
              <a:blipFill rotWithShape="0">
                <a:blip r:embed="rId7"/>
                <a:stretch>
                  <a:fillRect l="-633" t="-4000" r="-633"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rot="10800000">
                <a:off x="4306650" y="850485"/>
                <a:ext cx="615553" cy="1808240"/>
              </a:xfrm>
              <a:prstGeom prst="rect">
                <a:avLst/>
              </a:prstGeom>
              <a:no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Diffusive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dif</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rot="10800000">
                <a:off x="4306650" y="850485"/>
                <a:ext cx="615553" cy="1808240"/>
              </a:xfrm>
              <a:prstGeom prst="rect">
                <a:avLst/>
              </a:prstGeom>
              <a:blipFill rotWithShape="0">
                <a:blip r:embed="rId8"/>
                <a:stretch>
                  <a:fillRect r="-1980"/>
                </a:stretch>
              </a:blipFill>
            </p:spPr>
            <p:txBody>
              <a:bodyPr/>
              <a:lstStyle/>
              <a:p>
                <a:r>
                  <a:rPr lang="ja-JP" altLang="en-US">
                    <a:noFill/>
                  </a:rPr>
                  <a:t> </a:t>
                </a:r>
              </a:p>
            </p:txBody>
          </p:sp>
        </mc:Fallback>
      </mc:AlternateContent>
      <p:pic>
        <p:nvPicPr>
          <p:cNvPr id="9" name="図 8"/>
          <p:cNvPicPr>
            <a:picLocks noChangeAspect="1"/>
          </p:cNvPicPr>
          <p:nvPr/>
        </p:nvPicPr>
        <p:blipFill rotWithShape="1">
          <a:blip r:embed="rId9">
            <a:extLst>
              <a:ext uri="{28A0092B-C50C-407E-A947-70E740481C1C}">
                <a14:useLocalDpi xmlns:a14="http://schemas.microsoft.com/office/drawing/2010/main" val="0"/>
              </a:ext>
            </a:extLst>
          </a:blip>
          <a:srcRect l="23396" t="12714" r="3860" b="16581"/>
          <a:stretch/>
        </p:blipFill>
        <p:spPr>
          <a:xfrm>
            <a:off x="2566704" y="3711676"/>
            <a:ext cx="4263357" cy="2577576"/>
          </a:xfrm>
          <a:prstGeom prst="rect">
            <a:avLst/>
          </a:prstGeom>
        </p:spPr>
      </p:pic>
      <mc:AlternateContent xmlns:mc="http://schemas.openxmlformats.org/markup-compatibility/2006" xmlns:a14="http://schemas.microsoft.com/office/drawing/2010/main">
        <mc:Choice Requires="a14">
          <p:sp>
            <p:nvSpPr>
              <p:cNvPr id="26" name="テキスト ボックス 25"/>
              <p:cNvSpPr txBox="1"/>
              <p:nvPr/>
            </p:nvSpPr>
            <p:spPr>
              <a:xfrm>
                <a:off x="1447307" y="5687473"/>
                <a:ext cx="1683666" cy="523220"/>
              </a:xfrm>
              <a:prstGeom prst="rect">
                <a:avLst/>
              </a:prstGeom>
              <a:noFill/>
            </p:spPr>
            <p:txBody>
              <a:bodyPr wrap="none" rtlCol="0">
                <a:spAutoFit/>
              </a:bodyPr>
              <a:lstStyle/>
              <a:p>
                <a:r>
                  <a:rPr lang="en-US" altLang="ja-JP" sz="1400" dirty="0" smtClean="0">
                    <a:latin typeface="Arial" panose="020B0604020202020204" pitchFamily="34" charset="0"/>
                    <a:cs typeface="Arial" panose="020B0604020202020204" pitchFamily="34" charset="0"/>
                  </a:rPr>
                  <a:t>Cathode current </a:t>
                </a:r>
              </a:p>
              <a:p>
                <a:r>
                  <a:rPr lang="en-US" altLang="ja-JP" sz="1400" dirty="0" smtClean="0">
                    <a:latin typeface="Arial" panose="020B0604020202020204" pitchFamily="34" charset="0"/>
                    <a:cs typeface="Arial" panose="020B0604020202020204" pitchFamily="34" charset="0"/>
                  </a:rPr>
                  <a:t>density, </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𝑗</m:t>
                        </m:r>
                      </m:e>
                      <m:sub>
                        <m:r>
                          <m:rPr>
                            <m:sty m:val="p"/>
                          </m:rPr>
                          <a:rPr lang="en-US" altLang="ja-JP" sz="1400">
                            <a:latin typeface="Cambria Math" panose="02040503050406030204" pitchFamily="18" charset="0"/>
                          </a:rPr>
                          <m:t>cat</m:t>
                        </m:r>
                      </m:sub>
                    </m:sSub>
                    <m:r>
                      <a:rPr lang="en-US" altLang="ja-JP" sz="1400" b="0" i="0" smtClean="0">
                        <a:latin typeface="Cambria Math" panose="02040503050406030204" pitchFamily="18" charset="0"/>
                      </a:rPr>
                      <m:t> </m:t>
                    </m:r>
                  </m:oMath>
                </a14:m>
                <a:r>
                  <a:rPr lang="en-US" altLang="ja-JP" sz="1400" dirty="0" smtClean="0"/>
                  <a:t>(</a:t>
                </a:r>
                <a14:m>
                  <m:oMath xmlns:m="http://schemas.openxmlformats.org/officeDocument/2006/math">
                    <m:r>
                      <m:rPr>
                        <m:sty m:val="p"/>
                      </m:rPr>
                      <a:rPr lang="en-US" altLang="ja-JP" sz="1400">
                        <a:latin typeface="Cambria Math" panose="02040503050406030204" pitchFamily="18" charset="0"/>
                      </a:rPr>
                      <m:t>A</m:t>
                    </m:r>
                    <m:r>
                      <a:rPr lang="en-US" altLang="ja-JP" sz="1400">
                        <a:latin typeface="Cambria Math" panose="02040503050406030204" pitchFamily="18" charset="0"/>
                      </a:rPr>
                      <m:t>/</m:t>
                    </m:r>
                    <m:sSup>
                      <m:sSupPr>
                        <m:ctrlPr>
                          <a:rPr lang="en-US" altLang="ja-JP" sz="1400" i="1">
                            <a:latin typeface="Cambria Math" panose="02040503050406030204" pitchFamily="18" charset="0"/>
                          </a:rPr>
                        </m:ctrlPr>
                      </m:sSupPr>
                      <m:e>
                        <m:r>
                          <m:rPr>
                            <m:sty m:val="p"/>
                          </m:rPr>
                          <a:rPr lang="en-US" altLang="ja-JP" sz="1400">
                            <a:latin typeface="Cambria Math" panose="02040503050406030204" pitchFamily="18" charset="0"/>
                          </a:rPr>
                          <m:t>m</m:t>
                        </m:r>
                      </m:e>
                      <m:sup>
                        <m:r>
                          <a:rPr lang="en-US" altLang="ja-JP" sz="1400">
                            <a:latin typeface="Cambria Math" panose="02040503050406030204" pitchFamily="18" charset="0"/>
                          </a:rPr>
                          <m:t>2</m:t>
                        </m:r>
                      </m:sup>
                    </m:sSup>
                  </m:oMath>
                </a14:m>
                <a:r>
                  <a:rPr lang="en-US" altLang="ja-JP" sz="1400" dirty="0" smtClean="0"/>
                  <a:t>)</a:t>
                </a:r>
                <a:endParaRPr lang="ja-JP" altLang="en-US" sz="14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447307" y="5687473"/>
                <a:ext cx="1683666" cy="523220"/>
              </a:xfrm>
              <a:prstGeom prst="rect">
                <a:avLst/>
              </a:prstGeom>
              <a:blipFill rotWithShape="0">
                <a:blip r:embed="rId10"/>
                <a:stretch>
                  <a:fillRect l="-1083" t="-2326" b="-104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5488401" y="6076689"/>
                <a:ext cx="1927001" cy="307777"/>
              </a:xfrm>
              <a:prstGeom prst="rect">
                <a:avLst/>
              </a:prstGeom>
              <a:noFill/>
            </p:spPr>
            <p:txBody>
              <a:bodyPr wrap="none" rtlCol="0">
                <a:spAutoFit/>
              </a:bodyPr>
              <a:lstStyle/>
              <a:p>
                <a:pPr algn="ctr"/>
                <a:r>
                  <a:rPr lang="en-US" altLang="ja-JP" sz="1400" dirty="0" smtClean="0">
                    <a:latin typeface="Arial" panose="020B0604020202020204" pitchFamily="34" charset="0"/>
                    <a:cs typeface="Arial" panose="020B0604020202020204" pitchFamily="34" charset="0"/>
                  </a:rPr>
                  <a:t>Film thickness, </a:t>
                </a:r>
                <a14:m>
                  <m:oMath xmlns:m="http://schemas.openxmlformats.org/officeDocument/2006/math">
                    <m:r>
                      <a:rPr kumimoji="1" lang="en-US" altLang="ja-JP" sz="1400" i="1" smtClean="0">
                        <a:latin typeface="Cambria Math" panose="02040503050406030204" pitchFamily="18" charset="0"/>
                      </a:rPr>
                      <m:t>h</m:t>
                    </m:r>
                    <m:r>
                      <a:rPr kumimoji="1" lang="en-US" altLang="ja-JP" sz="1400" b="0" i="1" smtClean="0">
                        <a:latin typeface="Cambria Math" panose="02040503050406030204" pitchFamily="18" charset="0"/>
                      </a:rPr>
                      <m:t> </m:t>
                    </m:r>
                  </m:oMath>
                </a14:m>
                <a:r>
                  <a:rPr kumimoji="1" lang="en-US" altLang="ja-JP" sz="1400" dirty="0" smtClean="0">
                    <a:latin typeface="Arial" panose="020B0604020202020204" pitchFamily="34" charset="0"/>
                    <a:cs typeface="Arial" panose="020B0604020202020204" pitchFamily="34" charset="0"/>
                  </a:rPr>
                  <a:t>(</a:t>
                </a:r>
                <a14:m>
                  <m:oMath xmlns:m="http://schemas.openxmlformats.org/officeDocument/2006/math">
                    <m:r>
                      <m:rPr>
                        <m:sty m:val="p"/>
                      </m:rPr>
                      <a:rPr kumimoji="1" lang="en-US" altLang="ja-JP" sz="1400" b="0" i="0" dirty="0" smtClean="0">
                        <a:latin typeface="Cambria Math" panose="02040503050406030204" pitchFamily="18" charset="0"/>
                      </a:rPr>
                      <m:t>μm</m:t>
                    </m:r>
                  </m:oMath>
                </a14:m>
                <a:r>
                  <a:rPr kumimoji="1" lang="en-US" altLang="ja-JP" sz="1400" dirty="0" smtClean="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488401" y="6076689"/>
                <a:ext cx="1927001" cy="307777"/>
              </a:xfrm>
              <a:prstGeom prst="rect">
                <a:avLst/>
              </a:prstGeom>
              <a:blipFill rotWithShape="0">
                <a:blip r:embed="rId7"/>
                <a:stretch>
                  <a:fillRect l="-633" t="-4000" r="-633"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rot="10800000">
                <a:off x="2086949" y="3631367"/>
                <a:ext cx="615553" cy="1808240"/>
              </a:xfrm>
              <a:prstGeom prst="rect">
                <a:avLst/>
              </a:prstGeom>
              <a:noFill/>
            </p:spPr>
            <p:txBody>
              <a:bodyPr vert="eaVert" wrap="square" rtlCol="0">
                <a:spAutoFit/>
              </a:bodyPr>
              <a:lstStyle/>
              <a:p>
                <a:pPr algn="ctr"/>
                <a:r>
                  <a:rPr kumimoji="1" lang="en-US" altLang="ja-JP" sz="1400" dirty="0" smtClean="0">
                    <a:latin typeface="Arial" panose="020B0604020202020204" pitchFamily="34" charset="0"/>
                    <a:cs typeface="Arial" panose="020B0604020202020204" pitchFamily="34" charset="0"/>
                  </a:rPr>
                  <a:t>Diffusive current density, </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a:rPr>
                          <m:t>𝑗</m:t>
                        </m:r>
                      </m:e>
                      <m:sub>
                        <m:r>
                          <m:rPr>
                            <m:sty m:val="p"/>
                          </m:rPr>
                          <a:rPr lang="en-US" altLang="ja-JP" sz="1400" b="0" i="0" smtClean="0">
                            <a:latin typeface="Cambria Math" panose="02040503050406030204" pitchFamily="18" charset="0"/>
                          </a:rPr>
                          <m:t>dif</m:t>
                        </m:r>
                      </m:sub>
                    </m:sSub>
                  </m:oMath>
                </a14:m>
                <a:r>
                  <a:rPr lang="en-US" altLang="ja-JP" sz="1400" dirty="0" smtClean="0"/>
                  <a:t>(</a:t>
                </a:r>
                <a14:m>
                  <m:oMath xmlns:m="http://schemas.openxmlformats.org/officeDocument/2006/math">
                    <m:r>
                      <m:rPr>
                        <m:sty m:val="p"/>
                      </m:rPr>
                      <a:rPr lang="en-US" altLang="ja-JP" sz="1400" b="0" i="1">
                        <a:latin typeface="Cambria Math"/>
                      </a:rPr>
                      <m:t>A</m:t>
                    </m:r>
                    <m:r>
                      <a:rPr lang="en-US" altLang="ja-JP" sz="1400" b="0">
                        <a:latin typeface="Cambria Math"/>
                      </a:rPr>
                      <m:t>/</m:t>
                    </m:r>
                    <m:sSup>
                      <m:sSupPr>
                        <m:ctrlPr>
                          <a:rPr lang="en-US" altLang="ja-JP" sz="1400" i="1">
                            <a:latin typeface="Cambria Math" panose="02040503050406030204" pitchFamily="18" charset="0"/>
                          </a:rPr>
                        </m:ctrlPr>
                      </m:sSupPr>
                      <m:e>
                        <m:r>
                          <m:rPr>
                            <m:sty m:val="p"/>
                          </m:rPr>
                          <a:rPr lang="en-US" altLang="ja-JP" sz="1400" b="0" i="1">
                            <a:latin typeface="Cambria Math"/>
                          </a:rPr>
                          <m:t>m</m:t>
                        </m:r>
                      </m:e>
                      <m:sup>
                        <m:r>
                          <a:rPr lang="en-US" altLang="ja-JP" sz="1400" b="0" i="1">
                            <a:latin typeface="Cambria Math"/>
                          </a:rPr>
                          <m:t>2</m:t>
                        </m:r>
                      </m:sup>
                    </m:sSup>
                  </m:oMath>
                </a14:m>
                <a:r>
                  <a:rPr lang="en-US" altLang="ja-JP" sz="1400" dirty="0" smtClean="0"/>
                  <a:t>) </a:t>
                </a:r>
                <a:endParaRPr lang="ja-JP" altLang="en-US" sz="14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rot="10800000">
                <a:off x="2086949" y="3631367"/>
                <a:ext cx="615553" cy="1808240"/>
              </a:xfrm>
              <a:prstGeom prst="rect">
                <a:avLst/>
              </a:prstGeom>
              <a:blipFill rotWithShape="0">
                <a:blip r:embed="rId11"/>
                <a:stretch>
                  <a:fillRect r="-1980"/>
                </a:stretch>
              </a:blipFill>
            </p:spPr>
            <p:txBody>
              <a:bodyPr/>
              <a:lstStyle/>
              <a:p>
                <a:r>
                  <a:rPr lang="ja-JP" altLang="en-US">
                    <a:noFill/>
                  </a:rPr>
                  <a:t> </a:t>
                </a:r>
              </a:p>
            </p:txBody>
          </p:sp>
        </mc:Fallback>
      </mc:AlternateContent>
      <p:sp>
        <p:nvSpPr>
          <p:cNvPr id="20" name="正方形/長方形 19"/>
          <p:cNvSpPr/>
          <p:nvPr/>
        </p:nvSpPr>
        <p:spPr>
          <a:xfrm>
            <a:off x="468086" y="680347"/>
            <a:ext cx="1774372"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chemeClr val="tx1"/>
                </a:solidFill>
                <a:latin typeface="Arial" panose="020B0604020202020204" pitchFamily="34" charset="0"/>
                <a:cs typeface="Arial" panose="020B0604020202020204" pitchFamily="34" charset="0"/>
              </a:rPr>
              <a:t>1</a:t>
            </a:r>
            <a:r>
              <a:rPr kumimoji="1" lang="en-US" altLang="ja-JP" sz="2000" dirty="0" smtClean="0">
                <a:solidFill>
                  <a:schemeClr val="tx1"/>
                </a:solidFill>
                <a:latin typeface="Arial" panose="020B0604020202020204" pitchFamily="34" charset="0"/>
                <a:cs typeface="Arial" panose="020B0604020202020204" pitchFamily="34" charset="0"/>
              </a:rPr>
              <a:t>. </a:t>
            </a:r>
            <a:r>
              <a:rPr kumimoji="1" lang="ja-JP" altLang="en-US" sz="2000" dirty="0" smtClean="0">
                <a:solidFill>
                  <a:schemeClr val="tx1"/>
                </a:solidFill>
                <a:latin typeface="Arial" panose="020B0604020202020204" pitchFamily="34" charset="0"/>
                <a:cs typeface="Arial" panose="020B0604020202020204" pitchFamily="34" charset="0"/>
              </a:rPr>
              <a:t>一枚板実験</a:t>
            </a:r>
            <a:endParaRPr kumimoji="1" lang="ja-JP" altLang="en-US" sz="20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正方形/長方形 20"/>
              <p:cNvSpPr/>
              <p:nvPr/>
            </p:nvSpPr>
            <p:spPr>
              <a:xfrm>
                <a:off x="5443103" y="680347"/>
                <a:ext cx="2924913"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smtClean="0">
                    <a:solidFill>
                      <a:schemeClr val="tx1"/>
                    </a:solidFill>
                    <a:latin typeface="Arial" panose="020B0604020202020204" pitchFamily="34" charset="0"/>
                    <a:cs typeface="Arial" panose="020B0604020202020204" pitchFamily="34" charset="0"/>
                  </a:rPr>
                  <a:t>2</a:t>
                </a:r>
                <a:r>
                  <a:rPr lang="en-US" altLang="ja-JP"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altLang="ja-JP" sz="2000" i="1">
                            <a:solidFill>
                              <a:schemeClr val="tx1"/>
                            </a:solidFill>
                            <a:latin typeface="Cambria Math" panose="02040503050406030204" pitchFamily="18" charset="0"/>
                            <a:cs typeface="Arial" panose="020B0604020202020204" pitchFamily="34" charset="0"/>
                          </a:rPr>
                        </m:ctrlPr>
                      </m:sSubPr>
                      <m:e>
                        <m:r>
                          <a:rPr lang="en-US" altLang="ja-JP" sz="2000" i="1">
                            <a:solidFill>
                              <a:schemeClr val="tx1"/>
                            </a:solidFill>
                            <a:latin typeface="Cambria Math" panose="02040503050406030204" pitchFamily="18" charset="0"/>
                            <a:cs typeface="Arial" panose="020B0604020202020204" pitchFamily="34" charset="0"/>
                          </a:rPr>
                          <m:t>𝑗</m:t>
                        </m:r>
                      </m:e>
                      <m:sub>
                        <m:r>
                          <m:rPr>
                            <m:sty m:val="p"/>
                          </m:rPr>
                          <a:rPr lang="en-US" altLang="ja-JP" sz="2000">
                            <a:solidFill>
                              <a:schemeClr val="tx1"/>
                            </a:solidFill>
                            <a:latin typeface="Cambria Math" panose="02040503050406030204" pitchFamily="18" charset="0"/>
                            <a:cs typeface="Arial" panose="020B0604020202020204" pitchFamily="34" charset="0"/>
                          </a:rPr>
                          <m:t>cat</m:t>
                        </m:r>
                      </m:sub>
                    </m:sSub>
                    <m:r>
                      <a:rPr lang="en-US" altLang="ja-JP" sz="2000" b="0" i="1" smtClean="0">
                        <a:solidFill>
                          <a:schemeClr val="tx1"/>
                        </a:solidFill>
                        <a:latin typeface="Cambria Math" panose="02040503050406030204" pitchFamily="18" charset="0"/>
                        <a:cs typeface="Arial" panose="020B0604020202020204" pitchFamily="34" charset="0"/>
                      </a:rPr>
                      <m:t> , </m:t>
                    </m:r>
                    <m:sSub>
                      <m:sSubPr>
                        <m:ctrlPr>
                          <a:rPr lang="en-US" altLang="ja-JP" sz="2000" i="1">
                            <a:solidFill>
                              <a:schemeClr val="tx1"/>
                            </a:solidFill>
                            <a:latin typeface="Cambria Math" panose="02040503050406030204" pitchFamily="18" charset="0"/>
                            <a:cs typeface="Arial" panose="020B0604020202020204" pitchFamily="34" charset="0"/>
                          </a:rPr>
                        </m:ctrlPr>
                      </m:sSubPr>
                      <m:e>
                        <m:r>
                          <a:rPr lang="en-US" altLang="ja-JP" sz="2000" i="1">
                            <a:solidFill>
                              <a:schemeClr val="tx1"/>
                            </a:solidFill>
                            <a:latin typeface="Cambria Math" panose="02040503050406030204" pitchFamily="18" charset="0"/>
                            <a:cs typeface="Arial" panose="020B0604020202020204" pitchFamily="34" charset="0"/>
                          </a:rPr>
                          <m:t>𝑗</m:t>
                        </m:r>
                      </m:e>
                      <m:sub>
                        <m:r>
                          <m:rPr>
                            <m:sty m:val="p"/>
                          </m:rPr>
                          <a:rPr lang="en-US" altLang="ja-JP" sz="2000">
                            <a:solidFill>
                              <a:schemeClr val="tx1"/>
                            </a:solidFill>
                            <a:latin typeface="Cambria Math" panose="02040503050406030204" pitchFamily="18" charset="0"/>
                            <a:cs typeface="Arial" panose="020B0604020202020204" pitchFamily="34" charset="0"/>
                          </a:rPr>
                          <m:t>dif</m:t>
                        </m:r>
                      </m:sub>
                    </m:sSub>
                    <m:r>
                      <a:rPr lang="en-US" altLang="ja-JP" sz="2000" b="0" i="1" smtClean="0">
                        <a:solidFill>
                          <a:schemeClr val="tx1"/>
                        </a:solidFill>
                        <a:latin typeface="Cambria Math" panose="02040503050406030204" pitchFamily="18" charset="0"/>
                        <a:cs typeface="Arial" panose="020B0604020202020204" pitchFamily="34" charset="0"/>
                      </a:rPr>
                      <m:t> , </m:t>
                    </m:r>
                    <m:r>
                      <a:rPr lang="en-US" altLang="ja-JP" sz="2000" i="1">
                        <a:solidFill>
                          <a:schemeClr val="tx1"/>
                        </a:solidFill>
                        <a:latin typeface="Cambria Math" panose="02040503050406030204" pitchFamily="18" charset="0"/>
                        <a:cs typeface="Arial" panose="020B0604020202020204" pitchFamily="34" charset="0"/>
                      </a:rPr>
                      <m:t>h</m:t>
                    </m:r>
                  </m:oMath>
                </a14:m>
                <a:r>
                  <a:rPr kumimoji="1" lang="ja-JP" altLang="en-US" sz="2000" dirty="0" smtClean="0">
                    <a:solidFill>
                      <a:schemeClr val="tx1"/>
                    </a:solidFill>
                    <a:latin typeface="Arial" panose="020B0604020202020204" pitchFamily="34" charset="0"/>
                    <a:cs typeface="Arial" panose="020B0604020202020204" pitchFamily="34" charset="0"/>
                  </a:rPr>
                  <a:t> の散布図</a:t>
                </a:r>
                <a:endParaRPr kumimoji="1" lang="ja-JP" altLang="en-US" sz="2000" dirty="0">
                  <a:solidFill>
                    <a:schemeClr val="tx1"/>
                  </a:solidFill>
                  <a:latin typeface="Arial" panose="020B0604020202020204" pitchFamily="34" charset="0"/>
                  <a:cs typeface="Arial" panose="020B0604020202020204" pitchFamily="34"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5443103" y="680347"/>
                <a:ext cx="2924913" cy="389158"/>
              </a:xfrm>
              <a:prstGeom prst="rect">
                <a:avLst/>
              </a:prstGeom>
              <a:blipFill rotWithShape="0">
                <a:blip r:embed="rId12"/>
                <a:stretch>
                  <a:fillRect t="-8955" b="-26866"/>
                </a:stretch>
              </a:blipFill>
              <a:ln>
                <a:solidFill>
                  <a:srgbClr val="FF00FF"/>
                </a:solidFill>
              </a:ln>
            </p:spPr>
            <p:txBody>
              <a:bodyPr/>
              <a:lstStyle/>
              <a:p>
                <a:r>
                  <a:rPr lang="ja-JP" altLang="en-US">
                    <a:noFill/>
                  </a:rPr>
                  <a:t> </a:t>
                </a:r>
              </a:p>
            </p:txBody>
          </p:sp>
        </mc:Fallback>
      </mc:AlternateContent>
      <p:sp>
        <p:nvSpPr>
          <p:cNvPr id="29" name="正方形/長方形 28"/>
          <p:cNvSpPr/>
          <p:nvPr/>
        </p:nvSpPr>
        <p:spPr>
          <a:xfrm>
            <a:off x="3283879" y="3897183"/>
            <a:ext cx="3847127" cy="389158"/>
          </a:xfrm>
          <a:prstGeom prst="rect">
            <a:avLst/>
          </a:prstGeom>
          <a:ln>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chemeClr val="tx1"/>
                </a:solidFill>
                <a:latin typeface="Arial" panose="020B0604020202020204" pitchFamily="34" charset="0"/>
                <a:cs typeface="Arial" panose="020B0604020202020204" pitchFamily="34" charset="0"/>
              </a:rPr>
              <a:t>3</a:t>
            </a:r>
            <a:r>
              <a:rPr lang="en-US" altLang="ja-JP" sz="2000" dirty="0" smtClean="0">
                <a:solidFill>
                  <a:schemeClr val="tx1"/>
                </a:solidFill>
                <a:latin typeface="Arial" panose="020B0604020202020204" pitchFamily="34" charset="0"/>
                <a:cs typeface="Arial" panose="020B0604020202020204" pitchFamily="34" charset="0"/>
              </a:rPr>
              <a:t>. </a:t>
            </a:r>
            <a:r>
              <a:rPr lang="ja-JP" altLang="en-US" sz="2000" dirty="0" smtClean="0">
                <a:solidFill>
                  <a:schemeClr val="tx1"/>
                </a:solidFill>
                <a:latin typeface="Arial" panose="020B0604020202020204" pitchFamily="34" charset="0"/>
                <a:cs typeface="Arial" panose="020B0604020202020204" pitchFamily="34" charset="0"/>
              </a:rPr>
              <a:t>パラメーター同定結果の平面図</a:t>
            </a:r>
            <a:endParaRPr kumimoji="1" lang="ja-JP" altLang="en-US" sz="20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正方形/長方形 4"/>
              <p:cNvSpPr/>
              <p:nvPr/>
            </p:nvSpPr>
            <p:spPr>
              <a:xfrm>
                <a:off x="7450083" y="5861245"/>
                <a:ext cx="1638654" cy="369332"/>
              </a:xfrm>
              <a:prstGeom prst="rect">
                <a:avLst/>
              </a:prstGeom>
            </p:spPr>
            <p:txBody>
              <a:bodyPr wrap="none">
                <a:spAutoFit/>
              </a:bodyPr>
              <a:lstStyle/>
              <a:p>
                <a14:m>
                  <m:oMath xmlns:m="http://schemas.openxmlformats.org/officeDocument/2006/math">
                    <m:sSub>
                      <m:sSubPr>
                        <m:ctrlPr>
                          <a:rPr lang="en-US" altLang="ja-JP" i="1">
                            <a:solidFill>
                              <a:srgbClr val="00B050"/>
                            </a:solidFill>
                            <a:latin typeface="Cambria Math" panose="02040503050406030204" pitchFamily="18" charset="0"/>
                          </a:rPr>
                        </m:ctrlPr>
                      </m:sSubPr>
                      <m:e>
                        <m:r>
                          <a:rPr lang="en-US" altLang="ja-JP" i="1">
                            <a:solidFill>
                              <a:srgbClr val="00B050"/>
                            </a:solidFill>
                            <a:latin typeface="Cambria Math" panose="02040503050406030204" pitchFamily="18" charset="0"/>
                          </a:rPr>
                          <m:t>𝑗</m:t>
                        </m:r>
                      </m:e>
                      <m:sub>
                        <m:r>
                          <m:rPr>
                            <m:sty m:val="p"/>
                          </m:rPr>
                          <a:rPr lang="en-US" altLang="ja-JP">
                            <a:solidFill>
                              <a:srgbClr val="00B050"/>
                            </a:solidFill>
                            <a:latin typeface="Cambria Math" panose="02040503050406030204" pitchFamily="18" charset="0"/>
                          </a:rPr>
                          <m:t>catini</m:t>
                        </m:r>
                      </m:sub>
                    </m:sSub>
                  </m:oMath>
                </a14:m>
                <a:r>
                  <a:rPr lang="ja-JP" altLang="en-US" dirty="0" smtClean="0"/>
                  <a:t>毎に用意</a:t>
                </a:r>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450083" y="5861245"/>
                <a:ext cx="1638654" cy="369332"/>
              </a:xfrm>
              <a:prstGeom prst="rect">
                <a:avLst/>
              </a:prstGeom>
              <a:blipFill rotWithShape="0">
                <a:blip r:embed="rId13"/>
                <a:stretch>
                  <a:fillRect l="-1115" t="-11475" r="-2974" b="-213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97965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lang="ja-JP" altLang="en-US" sz="4000" dirty="0" smtClean="0">
                <a:effectLst>
                  <a:outerShdw blurRad="38100" dist="38100" dir="2700000" algn="tl">
                    <a:srgbClr val="000000">
                      <a:alpha val="43137"/>
                    </a:srgbClr>
                  </a:outerShdw>
                </a:effectLst>
              </a:rPr>
              <a:t>検証</a:t>
            </a:r>
            <a:r>
              <a:rPr kumimoji="1" lang="en-US" altLang="ja-JP" sz="4000" dirty="0" smtClean="0">
                <a:effectLst>
                  <a:outerShdw blurRad="38100" dist="38100" dir="2700000" algn="tl">
                    <a:srgbClr val="000000">
                      <a:alpha val="43137"/>
                    </a:srgbClr>
                  </a:outerShdw>
                </a:effectLst>
              </a:rPr>
              <a:t/>
            </a:r>
            <a:br>
              <a:rPr kumimoji="1" lang="en-US" altLang="ja-JP" sz="4000" dirty="0" smtClean="0">
                <a:effectLst>
                  <a:outerShdw blurRad="38100" dist="38100" dir="2700000" algn="tl">
                    <a:srgbClr val="000000">
                      <a:alpha val="43137"/>
                    </a:srgbClr>
                  </a:outerShdw>
                </a:effectLst>
              </a:rPr>
            </a:br>
            <a:endParaRPr kumimoji="1" lang="ja-JP" altLang="en-US" sz="40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24</a:t>
            </a:fld>
            <a:endParaRPr lang="ja-JP" altLang="en-US" dirty="0"/>
          </a:p>
        </p:txBody>
      </p:sp>
    </p:spTree>
    <p:extLst>
      <p:ext uri="{BB962C8B-B14F-4D97-AF65-F5344CB8AC3E}">
        <p14:creationId xmlns:p14="http://schemas.microsoft.com/office/powerpoint/2010/main" val="3700609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chemeClr val="tx1"/>
                </a:solidFill>
              </a:rPr>
              <a:t>検証（概要）</a:t>
            </a:r>
            <a:endParaRPr kumimoji="1" lang="ja-JP" altLang="en-US" dirty="0">
              <a:solidFill>
                <a:schemeClr val="tx1"/>
              </a:solidFill>
            </a:endParaRPr>
          </a:p>
        </p:txBody>
      </p:sp>
      <p:sp>
        <p:nvSpPr>
          <p:cNvPr id="3" name="コンテンツ プレースホルダー 2"/>
          <p:cNvSpPr>
            <a:spLocks noGrp="1"/>
          </p:cNvSpPr>
          <p:nvPr>
            <p:ph idx="1"/>
          </p:nvPr>
        </p:nvSpPr>
        <p:spPr>
          <a:xfrm>
            <a:off x="268509" y="759227"/>
            <a:ext cx="8718980" cy="2166052"/>
          </a:xfrm>
        </p:spPr>
        <p:txBody>
          <a:bodyPr/>
          <a:lstStyle/>
          <a:p>
            <a:r>
              <a:rPr lang="ja-JP" altLang="en-US" sz="2800" dirty="0" smtClean="0"/>
              <a:t>提案したモデルを有限要素法のシミュレータに</a:t>
            </a:r>
            <a:r>
              <a:rPr lang="en-US" altLang="ja-JP" sz="2800" dirty="0"/>
              <a:t/>
            </a:r>
            <a:br>
              <a:rPr lang="en-US" altLang="ja-JP" sz="2800" dirty="0"/>
            </a:br>
            <a:r>
              <a:rPr lang="ja-JP" altLang="en-US" sz="2800" dirty="0" smtClean="0"/>
              <a:t>組み込み，実験</a:t>
            </a:r>
            <a:r>
              <a:rPr lang="ja-JP" altLang="en-US" sz="2800" dirty="0"/>
              <a:t>で行った一枚板電着を</a:t>
            </a:r>
            <a:r>
              <a:rPr lang="ja-JP" altLang="en-US" sz="2800" dirty="0" smtClean="0"/>
              <a:t>解析．</a:t>
            </a:r>
            <a:endParaRPr lang="en-US" altLang="ja-JP" sz="2800" dirty="0"/>
          </a:p>
          <a:p>
            <a:r>
              <a:rPr lang="ja-JP" altLang="en-US" sz="2800" dirty="0"/>
              <a:t>解析</a:t>
            </a:r>
            <a:r>
              <a:rPr lang="ja-JP" altLang="en-US" sz="2800" dirty="0" smtClean="0"/>
              <a:t>結果を</a:t>
            </a:r>
            <a:r>
              <a:rPr lang="ja-JP" altLang="en-US" sz="2800" dirty="0"/>
              <a:t>実験</a:t>
            </a:r>
            <a:r>
              <a:rPr lang="ja-JP" altLang="en-US" sz="2800" dirty="0" smtClean="0"/>
              <a:t>結果および従来手法と比較検証する．</a:t>
            </a:r>
            <a:endParaRPr lang="en-US" altLang="ja-JP" sz="2800" dirty="0" smtClean="0"/>
          </a:p>
          <a:p>
            <a:r>
              <a:rPr lang="ja-JP" altLang="en-US" sz="2800" dirty="0" smtClean="0"/>
              <a:t>検証は定電圧</a:t>
            </a:r>
            <a:r>
              <a:rPr lang="en-US" altLang="ja-JP" sz="2800" dirty="0" smtClean="0"/>
              <a:t>/</a:t>
            </a:r>
            <a:r>
              <a:rPr lang="ja-JP" altLang="en-US" sz="2800" dirty="0" smtClean="0"/>
              <a:t>定電流の</a:t>
            </a:r>
            <a:r>
              <a:rPr lang="en-US" altLang="ja-JP" sz="2800" dirty="0" smtClean="0"/>
              <a:t/>
            </a:r>
            <a:br>
              <a:rPr lang="en-US" altLang="ja-JP" sz="2800" dirty="0" smtClean="0"/>
            </a:br>
            <a:r>
              <a:rPr lang="ja-JP" altLang="en-US" sz="2800" dirty="0" smtClean="0"/>
              <a:t>両方を行う．</a:t>
            </a:r>
            <a:r>
              <a:rPr lang="en-US" altLang="ja-JP" sz="2800" dirty="0" smtClean="0"/>
              <a:t/>
            </a:r>
            <a:br>
              <a:rPr lang="en-US" altLang="ja-JP" sz="2800" dirty="0" smtClean="0"/>
            </a:br>
            <a:r>
              <a:rPr lang="en-US" altLang="ja-JP" sz="2800" dirty="0" smtClean="0"/>
              <a:t/>
            </a:r>
            <a:br>
              <a:rPr lang="en-US" altLang="ja-JP" sz="2800" dirty="0" smtClean="0"/>
            </a:br>
            <a:endParaRPr lang="en-US" altLang="ja-JP" sz="20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25</a:t>
            </a:fld>
            <a:endParaRPr lang="ja-JP" altLang="en-US" dirty="0"/>
          </a:p>
        </p:txBody>
      </p:sp>
      <p:pic>
        <p:nvPicPr>
          <p:cNvPr id="37" name="図 36"/>
          <p:cNvPicPr>
            <a:picLocks noChangeAspect="1"/>
          </p:cNvPicPr>
          <p:nvPr/>
        </p:nvPicPr>
        <p:blipFill rotWithShape="1">
          <a:blip r:embed="rId3">
            <a:extLst>
              <a:ext uri="{28A0092B-C50C-407E-A947-70E740481C1C}">
                <a14:useLocalDpi xmlns:a14="http://schemas.microsoft.com/office/drawing/2010/main" val="0"/>
              </a:ext>
            </a:extLst>
          </a:blip>
          <a:srcRect l="32163" t="17570" r="18828" b="14673"/>
          <a:stretch/>
        </p:blipFill>
        <p:spPr>
          <a:xfrm>
            <a:off x="5232293" y="2528900"/>
            <a:ext cx="3748067" cy="3789405"/>
          </a:xfrm>
          <a:prstGeom prst="rect">
            <a:avLst/>
          </a:prstGeom>
        </p:spPr>
      </p:pic>
      <p:sp>
        <p:nvSpPr>
          <p:cNvPr id="7" name="正方形/長方形 6"/>
          <p:cNvSpPr/>
          <p:nvPr/>
        </p:nvSpPr>
        <p:spPr>
          <a:xfrm>
            <a:off x="431540" y="4581128"/>
            <a:ext cx="5040560" cy="1323439"/>
          </a:xfrm>
          <a:prstGeom prst="rect">
            <a:avLst/>
          </a:prstGeom>
        </p:spPr>
        <p:txBody>
          <a:bodyPr wrap="square">
            <a:spAutoFit/>
          </a:bodyPr>
          <a:lstStyle/>
          <a:p>
            <a:pPr>
              <a:lnSpc>
                <a:spcPts val="3200"/>
              </a:lnSpc>
            </a:pPr>
            <a:r>
              <a:rPr lang="ja-JP" altLang="en-US" sz="2400" dirty="0"/>
              <a:t>ただし，実験の都合上</a:t>
            </a:r>
            <a:r>
              <a:rPr lang="ja-JP" altLang="en-US" sz="2400" dirty="0" smtClean="0"/>
              <a:t>，</a:t>
            </a:r>
            <a:r>
              <a:rPr lang="en-US" altLang="ja-JP" sz="2400" dirty="0" smtClean="0"/>
              <a:t/>
            </a:r>
            <a:br>
              <a:rPr lang="en-US" altLang="ja-JP" sz="2400" dirty="0" smtClean="0"/>
            </a:br>
            <a:r>
              <a:rPr lang="ja-JP" altLang="en-US" sz="2400" dirty="0" smtClean="0"/>
              <a:t>先行研究と異なる塗料</a:t>
            </a:r>
            <a:r>
              <a:rPr lang="ja-JP" altLang="en-US" sz="2400" dirty="0"/>
              <a:t>を用いたため</a:t>
            </a:r>
            <a:r>
              <a:rPr lang="ja-JP" altLang="en-US" sz="2400" dirty="0" smtClean="0"/>
              <a:t>，</a:t>
            </a:r>
            <a:endParaRPr lang="en-US" altLang="ja-JP" sz="2400" dirty="0" smtClean="0"/>
          </a:p>
          <a:p>
            <a:pPr>
              <a:lnSpc>
                <a:spcPts val="3200"/>
              </a:lnSpc>
            </a:pPr>
            <a:r>
              <a:rPr lang="ja-JP" altLang="en-US" sz="2400" dirty="0" smtClean="0"/>
              <a:t>従来法</a:t>
            </a:r>
            <a:r>
              <a:rPr lang="ja-JP" altLang="en-US" sz="2400" dirty="0"/>
              <a:t>と直接</a:t>
            </a:r>
            <a:r>
              <a:rPr lang="ja-JP" altLang="en-US" sz="2400" dirty="0" smtClean="0"/>
              <a:t>の比較</a:t>
            </a:r>
            <a:r>
              <a:rPr lang="ja-JP" altLang="en-US" sz="2400" dirty="0"/>
              <a:t>はできない．</a:t>
            </a:r>
            <a:endParaRPr lang="en-US" altLang="ja-JP" sz="2400" dirty="0"/>
          </a:p>
        </p:txBody>
      </p:sp>
    </p:spTree>
    <p:extLst>
      <p:ext uri="{BB962C8B-B14F-4D97-AF65-F5344CB8AC3E}">
        <p14:creationId xmlns:p14="http://schemas.microsoft.com/office/powerpoint/2010/main" val="1257264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l="5496" t="11757" r="22973" b="7522"/>
          <a:stretch/>
        </p:blipFill>
        <p:spPr>
          <a:xfrm>
            <a:off x="462381" y="759767"/>
            <a:ext cx="4339308" cy="2448376"/>
          </a:xfrm>
          <a:prstGeom prst="rect">
            <a:avLst/>
          </a:prstGeom>
        </p:spPr>
      </p:pic>
      <p:sp>
        <p:nvSpPr>
          <p:cNvPr id="2" name="タイトル 1"/>
          <p:cNvSpPr>
            <a:spLocks noGrp="1"/>
          </p:cNvSpPr>
          <p:nvPr>
            <p:ph type="title"/>
          </p:nvPr>
        </p:nvSpPr>
        <p:spPr/>
        <p:txBody>
          <a:bodyPr/>
          <a:lstStyle/>
          <a:p>
            <a:r>
              <a:rPr lang="ja-JP" altLang="en-US" dirty="0" smtClean="0">
                <a:solidFill>
                  <a:schemeClr val="tx1"/>
                </a:solidFill>
              </a:rPr>
              <a:t>定電圧実験の膜厚時刻暦</a:t>
            </a:r>
            <a:endParaRPr kumimoji="1" lang="ja-JP" altLang="en-US" dirty="0">
              <a:solidFill>
                <a:schemeClr val="tx1"/>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26</a:t>
            </a:fld>
            <a:endParaRPr lang="ja-JP" altLang="en-US" dirty="0"/>
          </a:p>
        </p:txBody>
      </p:sp>
      <p:pic>
        <p:nvPicPr>
          <p:cNvPr id="8" name="コンテンツ プレースホルダー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31207" y="631355"/>
            <a:ext cx="4333764" cy="2708603"/>
          </a:xfrm>
        </p:spPr>
      </p:pic>
      <mc:AlternateContent xmlns:mc="http://schemas.openxmlformats.org/markup-compatibility/2006" xmlns:a14="http://schemas.microsoft.com/office/drawing/2010/main">
        <mc:Choice Requires="a14">
          <p:sp>
            <p:nvSpPr>
              <p:cNvPr id="18" name="テキスト ボックス 17"/>
              <p:cNvSpPr txBox="1"/>
              <p:nvPr/>
            </p:nvSpPr>
            <p:spPr>
              <a:xfrm>
                <a:off x="3070862" y="885665"/>
                <a:ext cx="1030089" cy="20120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1200" b="0" i="0" smtClean="0">
                          <a:solidFill>
                            <a:srgbClr val="A42424"/>
                          </a:solidFill>
                          <a:latin typeface="Cambria Math" panose="02040503050406030204" pitchFamily="18" charset="0"/>
                        </a:rPr>
                        <m:t>Δ</m:t>
                      </m:r>
                      <m:sSub>
                        <m:sSubPr>
                          <m:ctrlPr>
                            <a:rPr kumimoji="1" lang="en-US" altLang="ja-JP" sz="1200" b="0" i="1" smtClean="0">
                              <a:solidFill>
                                <a:srgbClr val="A42424"/>
                              </a:solidFill>
                              <a:latin typeface="Cambria Math" panose="02040503050406030204" pitchFamily="18" charset="0"/>
                            </a:rPr>
                          </m:ctrlPr>
                        </m:sSubPr>
                        <m:e>
                          <m:r>
                            <a:rPr kumimoji="1" lang="en-US" altLang="ja-JP" sz="1200" b="0" i="1" smtClean="0">
                              <a:solidFill>
                                <a:srgbClr val="A42424"/>
                              </a:solidFill>
                              <a:latin typeface="Cambria Math" panose="02040503050406030204" pitchFamily="18" charset="0"/>
                            </a:rPr>
                            <m:t>𝜙</m:t>
                          </m:r>
                        </m:e>
                        <m:sub>
                          <m:r>
                            <m:rPr>
                              <m:sty m:val="p"/>
                            </m:rPr>
                            <a:rPr kumimoji="1" lang="en-US" altLang="ja-JP" sz="1200" b="0" i="0" smtClean="0">
                              <a:solidFill>
                                <a:srgbClr val="A42424"/>
                              </a:solidFill>
                              <a:latin typeface="Cambria Math" panose="02040503050406030204" pitchFamily="18" charset="0"/>
                            </a:rPr>
                            <m:t>app</m:t>
                          </m:r>
                        </m:sub>
                      </m:sSub>
                      <m:r>
                        <a:rPr kumimoji="1" lang="en-US" altLang="ja-JP" sz="1200" b="0" i="1" smtClean="0">
                          <a:solidFill>
                            <a:srgbClr val="A42424"/>
                          </a:solidFill>
                          <a:latin typeface="Cambria Math" panose="02040503050406030204" pitchFamily="18" charset="0"/>
                        </a:rPr>
                        <m:t>=250 </m:t>
                      </m:r>
                      <m:r>
                        <m:rPr>
                          <m:sty m:val="p"/>
                        </m:rPr>
                        <a:rPr kumimoji="1" lang="en-US" altLang="ja-JP" sz="1200" b="0" i="0" smtClean="0">
                          <a:solidFill>
                            <a:srgbClr val="A42424"/>
                          </a:solidFill>
                          <a:latin typeface="Cambria Math" panose="02040503050406030204" pitchFamily="18" charset="0"/>
                        </a:rPr>
                        <m:t>V</m:t>
                      </m:r>
                    </m:oMath>
                  </m:oMathPara>
                </a14:m>
                <a:endParaRPr kumimoji="1" lang="ja-JP" altLang="en-US" sz="1200" dirty="0">
                  <a:solidFill>
                    <a:srgbClr val="A42424"/>
                  </a:solidFill>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070862" y="885665"/>
                <a:ext cx="1030089" cy="201209"/>
              </a:xfrm>
              <a:prstGeom prst="rect">
                <a:avLst/>
              </a:prstGeom>
              <a:blipFill rotWithShape="0">
                <a:blip r:embed="rId7"/>
                <a:stretch>
                  <a:fillRect l="-2959" r="-2959"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672950" y="1221991"/>
                <a:ext cx="428001"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00EDED"/>
                          </a:solidFill>
                          <a:latin typeface="Cambria Math" panose="02040503050406030204" pitchFamily="18" charset="0"/>
                        </a:rPr>
                        <m:t>200</m:t>
                      </m:r>
                      <m:r>
                        <a:rPr kumimoji="1" lang="en-US" altLang="ja-JP" sz="1200" b="0" i="0" smtClean="0">
                          <a:solidFill>
                            <a:srgbClr val="00EDED"/>
                          </a:solidFill>
                          <a:latin typeface="Cambria Math" panose="02040503050406030204" pitchFamily="18" charset="0"/>
                        </a:rPr>
                        <m:t> </m:t>
                      </m:r>
                      <m:r>
                        <m:rPr>
                          <m:sty m:val="p"/>
                        </m:rPr>
                        <a:rPr kumimoji="1" lang="en-US" altLang="ja-JP" sz="1200" b="0" i="0" smtClean="0">
                          <a:solidFill>
                            <a:srgbClr val="00EDED"/>
                          </a:solidFill>
                          <a:latin typeface="Cambria Math" panose="02040503050406030204" pitchFamily="18" charset="0"/>
                        </a:rPr>
                        <m:t>V</m:t>
                      </m:r>
                    </m:oMath>
                  </m:oMathPara>
                </a14:m>
                <a:endParaRPr kumimoji="1" lang="ja-JP" altLang="en-US" sz="1200" dirty="0">
                  <a:solidFill>
                    <a:srgbClr val="00EDED"/>
                  </a:solidFill>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672950" y="1221991"/>
                <a:ext cx="428001" cy="184666"/>
              </a:xfrm>
              <a:prstGeom prst="rect">
                <a:avLst/>
              </a:prstGeom>
              <a:blipFill rotWithShape="0">
                <a:blip r:embed="rId8"/>
                <a:stretch>
                  <a:fillRect l="-7143" r="-8571" b="-9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672949" y="1566013"/>
                <a:ext cx="428001"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C4C400"/>
                          </a:solidFill>
                          <a:latin typeface="Cambria Math" panose="02040503050406030204" pitchFamily="18" charset="0"/>
                        </a:rPr>
                        <m:t>150</m:t>
                      </m:r>
                      <m:r>
                        <a:rPr kumimoji="1" lang="en-US" altLang="ja-JP" sz="1200" b="0" i="0" smtClean="0">
                          <a:solidFill>
                            <a:srgbClr val="C4C400"/>
                          </a:solidFill>
                          <a:latin typeface="Cambria Math" panose="02040503050406030204" pitchFamily="18" charset="0"/>
                        </a:rPr>
                        <m:t> </m:t>
                      </m:r>
                      <m:r>
                        <m:rPr>
                          <m:sty m:val="p"/>
                        </m:rPr>
                        <a:rPr kumimoji="1" lang="en-US" altLang="ja-JP" sz="1200" b="0" i="0" smtClean="0">
                          <a:solidFill>
                            <a:srgbClr val="C4C400"/>
                          </a:solidFill>
                          <a:latin typeface="Cambria Math" panose="02040503050406030204" pitchFamily="18" charset="0"/>
                        </a:rPr>
                        <m:t>V</m:t>
                      </m:r>
                    </m:oMath>
                  </m:oMathPara>
                </a14:m>
                <a:endParaRPr kumimoji="1" lang="ja-JP" altLang="en-US" sz="1200" dirty="0">
                  <a:solidFill>
                    <a:srgbClr val="C4C400"/>
                  </a:solidFill>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672949" y="1566013"/>
                <a:ext cx="428001" cy="184666"/>
              </a:xfrm>
              <a:prstGeom prst="rect">
                <a:avLst/>
              </a:prstGeom>
              <a:blipFill rotWithShape="0">
                <a:blip r:embed="rId9"/>
                <a:stretch>
                  <a:fillRect l="-8571" r="-8571"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3650455" y="1850132"/>
                <a:ext cx="472278" cy="18466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FF00FF"/>
                          </a:solidFill>
                          <a:latin typeface="Cambria Math" panose="02040503050406030204" pitchFamily="18" charset="0"/>
                        </a:rPr>
                        <m:t>100</m:t>
                      </m:r>
                      <m:r>
                        <a:rPr kumimoji="1" lang="en-US" altLang="ja-JP" sz="1200" b="0" i="0" smtClean="0">
                          <a:solidFill>
                            <a:srgbClr val="FF00FF"/>
                          </a:solidFill>
                          <a:latin typeface="Cambria Math" panose="02040503050406030204" pitchFamily="18" charset="0"/>
                        </a:rPr>
                        <m:t> </m:t>
                      </m:r>
                      <m:r>
                        <m:rPr>
                          <m:sty m:val="p"/>
                        </m:rPr>
                        <a:rPr kumimoji="1" lang="en-US" altLang="ja-JP" sz="1200" b="0" i="0" smtClean="0">
                          <a:solidFill>
                            <a:srgbClr val="FF00FF"/>
                          </a:solidFill>
                          <a:latin typeface="Cambria Math" panose="02040503050406030204" pitchFamily="18" charset="0"/>
                        </a:rPr>
                        <m:t>V</m:t>
                      </m:r>
                    </m:oMath>
                  </m:oMathPara>
                </a14:m>
                <a:endParaRPr kumimoji="1" lang="ja-JP" altLang="en-US" sz="1200" dirty="0">
                  <a:solidFill>
                    <a:srgbClr val="FF00FF"/>
                  </a:solidFill>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3650455" y="1850132"/>
                <a:ext cx="472278" cy="184666"/>
              </a:xfrm>
              <a:prstGeom prst="rect">
                <a:avLst/>
              </a:prstGeom>
              <a:blipFill rotWithShape="0">
                <a:blip r:embed="rId10"/>
                <a:stretch>
                  <a:fillRect l="-1299" r="-3896" b="-9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3757910" y="2181695"/>
                <a:ext cx="343043"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solidFill>
                            <a:srgbClr val="5454FF"/>
                          </a:solidFill>
                          <a:latin typeface="Cambria Math" panose="02040503050406030204" pitchFamily="18" charset="0"/>
                        </a:rPr>
                        <m:t>50</m:t>
                      </m:r>
                      <m:r>
                        <a:rPr kumimoji="1" lang="en-US" altLang="ja-JP" sz="1200" b="0" i="0" smtClean="0">
                          <a:solidFill>
                            <a:srgbClr val="5454FF"/>
                          </a:solidFill>
                          <a:latin typeface="Cambria Math" panose="02040503050406030204" pitchFamily="18" charset="0"/>
                        </a:rPr>
                        <m:t> </m:t>
                      </m:r>
                      <m:r>
                        <m:rPr>
                          <m:sty m:val="p"/>
                        </m:rPr>
                        <a:rPr kumimoji="1" lang="en-US" altLang="ja-JP" sz="1200" b="0" i="0" smtClean="0">
                          <a:solidFill>
                            <a:srgbClr val="5454FF"/>
                          </a:solidFill>
                          <a:latin typeface="Cambria Math" panose="02040503050406030204" pitchFamily="18" charset="0"/>
                        </a:rPr>
                        <m:t>V</m:t>
                      </m:r>
                    </m:oMath>
                  </m:oMathPara>
                </a14:m>
                <a:endParaRPr kumimoji="1" lang="ja-JP" altLang="en-US" sz="1200" dirty="0">
                  <a:solidFill>
                    <a:srgbClr val="5454FF"/>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3757910" y="2181695"/>
                <a:ext cx="343043" cy="184666"/>
              </a:xfrm>
              <a:prstGeom prst="rect">
                <a:avLst/>
              </a:prstGeom>
              <a:blipFill rotWithShape="0">
                <a:blip r:embed="rId11"/>
                <a:stretch>
                  <a:fillRect l="-8772" r="-8772"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757910" y="2468903"/>
                <a:ext cx="343043"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i="1" smtClean="0">
                          <a:solidFill>
                            <a:srgbClr val="006200"/>
                          </a:solidFill>
                          <a:latin typeface="Cambria Math" panose="02040503050406030204" pitchFamily="18" charset="0"/>
                        </a:rPr>
                        <m:t>3</m:t>
                      </m:r>
                      <m:r>
                        <a:rPr kumimoji="1" lang="en-US" altLang="ja-JP" sz="1200" b="0" i="1" smtClean="0">
                          <a:solidFill>
                            <a:srgbClr val="006200"/>
                          </a:solidFill>
                          <a:latin typeface="Cambria Math" panose="02040503050406030204" pitchFamily="18" charset="0"/>
                        </a:rPr>
                        <m:t>0 </m:t>
                      </m:r>
                      <m:r>
                        <m:rPr>
                          <m:sty m:val="p"/>
                        </m:rPr>
                        <a:rPr kumimoji="1" lang="en-US" altLang="ja-JP" sz="1200" b="0" i="0" smtClean="0">
                          <a:solidFill>
                            <a:srgbClr val="006200"/>
                          </a:solidFill>
                          <a:latin typeface="Cambria Math" panose="02040503050406030204" pitchFamily="18" charset="0"/>
                        </a:rPr>
                        <m:t>V</m:t>
                      </m:r>
                    </m:oMath>
                  </m:oMathPara>
                </a14:m>
                <a:endParaRPr kumimoji="1" lang="ja-JP" altLang="en-US" sz="1200" dirty="0">
                  <a:solidFill>
                    <a:srgbClr val="006200"/>
                  </a:solidFill>
                </a:endParaRPr>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757910" y="2468903"/>
                <a:ext cx="343043" cy="184666"/>
              </a:xfrm>
              <a:prstGeom prst="rect">
                <a:avLst/>
              </a:prstGeom>
              <a:blipFill rotWithShape="0">
                <a:blip r:embed="rId12"/>
                <a:stretch>
                  <a:fillRect l="-8772" r="-8772"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3757910" y="2705723"/>
                <a:ext cx="343043" cy="18466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200" i="1" smtClean="0">
                          <a:solidFill>
                            <a:srgbClr val="FF0000"/>
                          </a:solidFill>
                          <a:latin typeface="Cambria Math" panose="02040503050406030204" pitchFamily="18" charset="0"/>
                        </a:rPr>
                        <m:t>1</m:t>
                      </m:r>
                      <m:r>
                        <a:rPr kumimoji="1" lang="en-US" altLang="ja-JP" sz="1200" b="0" i="1" smtClean="0">
                          <a:solidFill>
                            <a:srgbClr val="FF0000"/>
                          </a:solidFill>
                          <a:latin typeface="Cambria Math" panose="02040503050406030204" pitchFamily="18" charset="0"/>
                        </a:rPr>
                        <m:t>0</m:t>
                      </m:r>
                      <m:r>
                        <a:rPr kumimoji="1" lang="en-US" altLang="ja-JP" sz="1200" b="0" i="0" smtClean="0">
                          <a:solidFill>
                            <a:srgbClr val="FF0000"/>
                          </a:solidFill>
                          <a:latin typeface="Cambria Math" panose="02040503050406030204" pitchFamily="18" charset="0"/>
                        </a:rPr>
                        <m:t> </m:t>
                      </m:r>
                      <m:r>
                        <m:rPr>
                          <m:sty m:val="p"/>
                        </m:rPr>
                        <a:rPr kumimoji="1" lang="en-US" altLang="ja-JP" sz="1200" b="0" i="0" smtClean="0">
                          <a:solidFill>
                            <a:srgbClr val="FF0000"/>
                          </a:solidFill>
                          <a:latin typeface="Cambria Math" panose="02040503050406030204" pitchFamily="18" charset="0"/>
                        </a:rPr>
                        <m:t>V</m:t>
                      </m:r>
                    </m:oMath>
                  </m:oMathPara>
                </a14:m>
                <a:endParaRPr kumimoji="1" lang="ja-JP" altLang="en-US" sz="1200" dirty="0">
                  <a:solidFill>
                    <a:srgbClr val="FF0000"/>
                  </a:solidFill>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3757910" y="2705723"/>
                <a:ext cx="343043" cy="184666"/>
              </a:xfrm>
              <a:prstGeom prst="rect">
                <a:avLst/>
              </a:prstGeom>
              <a:blipFill rotWithShape="0">
                <a:blip r:embed="rId13"/>
                <a:stretch>
                  <a:fillRect l="-8772" r="-8772" b="-13333"/>
                </a:stretch>
              </a:blipFill>
            </p:spPr>
            <p:txBody>
              <a:bodyPr/>
              <a:lstStyle/>
              <a:p>
                <a:r>
                  <a:rPr lang="ja-JP" altLang="en-US">
                    <a:noFill/>
                  </a:rPr>
                  <a:t> </a:t>
                </a:r>
              </a:p>
            </p:txBody>
          </p:sp>
        </mc:Fallback>
      </mc:AlternateContent>
      <p:sp>
        <p:nvSpPr>
          <p:cNvPr id="27" name="テキスト ボックス 26"/>
          <p:cNvSpPr txBox="1"/>
          <p:nvPr/>
        </p:nvSpPr>
        <p:spPr>
          <a:xfrm>
            <a:off x="7329212" y="3474070"/>
            <a:ext cx="1835759" cy="646331"/>
          </a:xfrm>
          <a:prstGeom prst="rect">
            <a:avLst/>
          </a:prstGeom>
          <a:noFill/>
        </p:spPr>
        <p:txBody>
          <a:bodyPr wrap="none" rtlCol="0">
            <a:spAutoFit/>
          </a:bodyPr>
          <a:lstStyle/>
          <a:p>
            <a:r>
              <a:rPr lang="ja-JP" altLang="en-US" dirty="0" smtClean="0"/>
              <a:t>点　 ：実験</a:t>
            </a:r>
            <a:r>
              <a:rPr lang="ja-JP" altLang="en-US" dirty="0"/>
              <a:t>データ</a:t>
            </a:r>
            <a:endParaRPr lang="en-US" altLang="ja-JP" dirty="0" smtClean="0"/>
          </a:p>
          <a:p>
            <a:r>
              <a:rPr lang="ja-JP" altLang="en-US" dirty="0" smtClean="0"/>
              <a:t>実線：解析結果</a:t>
            </a:r>
            <a:endParaRPr kumimoji="1" lang="ja-JP" altLang="en-US" dirty="0"/>
          </a:p>
        </p:txBody>
      </p:sp>
      <p:sp>
        <p:nvSpPr>
          <p:cNvPr id="28" name="コンテンツ プレースホルダー 2"/>
          <p:cNvSpPr txBox="1">
            <a:spLocks/>
          </p:cNvSpPr>
          <p:nvPr/>
        </p:nvSpPr>
        <p:spPr bwMode="auto">
          <a:xfrm>
            <a:off x="145971" y="4151573"/>
            <a:ext cx="8712968" cy="310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膜厚時刻暦：</a:t>
            </a:r>
            <a:endParaRPr lang="en-US" altLang="ja-JP" sz="2800" kern="0" dirty="0"/>
          </a:p>
          <a:p>
            <a:pPr lvl="1">
              <a:buFont typeface="Arial" panose="020B0604020202020204" pitchFamily="34" charset="0"/>
              <a:buChar char="•"/>
            </a:pPr>
            <a:r>
              <a:rPr lang="ja-JP" altLang="en-US" sz="2400" kern="0" dirty="0" smtClean="0"/>
              <a:t>低い電圧においても解析結果と実験が一致した．</a:t>
            </a:r>
            <a:endParaRPr lang="en-US" altLang="ja-JP" sz="2400" kern="0" dirty="0" smtClean="0"/>
          </a:p>
          <a:p>
            <a:pPr lvl="1">
              <a:buFont typeface="Arial" panose="020B0604020202020204" pitchFamily="34" charset="0"/>
              <a:buChar char="•"/>
            </a:pPr>
            <a:r>
              <a:rPr lang="ja-JP" altLang="en-US" sz="2400" kern="0" dirty="0"/>
              <a:t>従来法よりも高精度に予測できている．</a:t>
            </a:r>
            <a:endParaRPr lang="en-US" altLang="ja-JP" sz="2400" kern="0" dirty="0"/>
          </a:p>
          <a:p>
            <a:pPr lvl="1">
              <a:buFont typeface="Arial" panose="020B0604020202020204" pitchFamily="34" charset="0"/>
              <a:buChar char="•"/>
            </a:pPr>
            <a:endParaRPr lang="en-US" altLang="ja-JP" sz="2400" kern="0" dirty="0" smtClean="0"/>
          </a:p>
          <a:p>
            <a:endParaRPr lang="en-US" altLang="ja-JP" sz="28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1200" b="1" kern="0" dirty="0" smtClean="0">
              <a:solidFill>
                <a:srgbClr val="004A82"/>
              </a:solidFill>
            </a:endParaRPr>
          </a:p>
          <a:p>
            <a:pPr marL="457200" lvl="1" indent="0">
              <a:buFont typeface="Wingdings" pitchFamily="2" charset="2"/>
              <a:buNone/>
            </a:pPr>
            <a:endParaRPr lang="en-US" altLang="ja-JP" sz="1200" b="1" kern="0" dirty="0" smtClean="0">
              <a:solidFill>
                <a:srgbClr val="004A82"/>
              </a:solidFill>
            </a:endParaRPr>
          </a:p>
          <a:p>
            <a:endParaRPr lang="en-US" altLang="ja-JP" sz="2800" kern="0" dirty="0" smtClean="0"/>
          </a:p>
          <a:p>
            <a:endParaRPr lang="en-US" altLang="ja-JP" sz="2800" kern="0" dirty="0" smtClean="0"/>
          </a:p>
          <a:p>
            <a:endParaRPr lang="en-US" altLang="ja-JP" kern="0" dirty="0" smtClean="0"/>
          </a:p>
          <a:p>
            <a:endParaRPr lang="en-US" altLang="ja-JP" kern="0" dirty="0" smtClean="0"/>
          </a:p>
        </p:txBody>
      </p:sp>
      <p:sp>
        <p:nvSpPr>
          <p:cNvPr id="29" name="正方形/長方形 28"/>
          <p:cNvSpPr/>
          <p:nvPr/>
        </p:nvSpPr>
        <p:spPr>
          <a:xfrm>
            <a:off x="827508" y="885665"/>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sp>
        <p:nvSpPr>
          <p:cNvPr id="30" name="正方形/長方形 29"/>
          <p:cNvSpPr/>
          <p:nvPr/>
        </p:nvSpPr>
        <p:spPr>
          <a:xfrm>
            <a:off x="5421811" y="885665"/>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従来法</a:t>
            </a:r>
            <a:endParaRPr kumimoji="1" lang="ja-JP" altLang="en-US" dirty="0">
              <a:solidFill>
                <a:schemeClr val="tx1"/>
              </a:solidFill>
            </a:endParaRPr>
          </a:p>
        </p:txBody>
      </p:sp>
      <p:grpSp>
        <p:nvGrpSpPr>
          <p:cNvPr id="23" name="グループ化 22"/>
          <p:cNvGrpSpPr/>
          <p:nvPr/>
        </p:nvGrpSpPr>
        <p:grpSpPr>
          <a:xfrm>
            <a:off x="-30840" y="1252340"/>
            <a:ext cx="678391" cy="1192590"/>
            <a:chOff x="-179607" y="1781247"/>
            <a:chExt cx="830406" cy="1235380"/>
          </a:xfrm>
        </p:grpSpPr>
        <p:sp>
          <p:nvSpPr>
            <p:cNvPr id="24" name="テキスト ボックス 23"/>
            <p:cNvSpPr txBox="1"/>
            <p:nvPr/>
          </p:nvSpPr>
          <p:spPr>
            <a:xfrm>
              <a:off x="-46960" y="1781247"/>
              <a:ext cx="565115" cy="724983"/>
            </a:xfrm>
            <a:prstGeom prst="rect">
              <a:avLst/>
            </a:prstGeom>
            <a:noFill/>
          </p:spPr>
          <p:txBody>
            <a:bodyPr vert="eaVert" wrap="none" rtlCol="0">
              <a:spAutoFit/>
            </a:bodyPr>
            <a:lstStyle/>
            <a:p>
              <a:r>
                <a:rPr kumimoji="1" lang="ja-JP" altLang="en-US" b="1" dirty="0" smtClean="0"/>
                <a:t>膜厚</a:t>
              </a:r>
              <a:r>
                <a:rPr lang="ja-JP" altLang="en-US" b="1" dirty="0"/>
                <a:t>，</a:t>
              </a:r>
              <a:endParaRPr kumimoji="1" lang="ja-JP" altLang="en-US" b="1" dirty="0"/>
            </a:p>
          </p:txBody>
        </p:sp>
        <mc:AlternateContent xmlns:mc="http://schemas.openxmlformats.org/markup-compatibility/2006" xmlns:a14="http://schemas.microsoft.com/office/drawing/2010/main">
          <mc:Choice Requires="a14">
            <p:sp>
              <p:nvSpPr>
                <p:cNvPr id="31" name="テキスト ボックス 30"/>
                <p:cNvSpPr txBox="1"/>
                <p:nvPr/>
              </p:nvSpPr>
              <p:spPr>
                <a:xfrm>
                  <a:off x="-179607" y="2347106"/>
                  <a:ext cx="830406" cy="66952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latin typeface="Cambria Math"/>
                          </a:rPr>
                          <m:t>𝒉</m:t>
                        </m:r>
                      </m:oMath>
                    </m:oMathPara>
                  </a14:m>
                  <a:endParaRPr kumimoji="1" lang="en-US" altLang="ja-JP" b="1" dirty="0" smtClean="0"/>
                </a:p>
                <a:p>
                  <a:pPr algn="ctr"/>
                  <a:r>
                    <a:rPr lang="en-US" altLang="ja-JP" b="1" dirty="0"/>
                    <a:t>(</a:t>
                  </a:r>
                  <a14:m>
                    <m:oMath xmlns:m="http://schemas.openxmlformats.org/officeDocument/2006/math">
                      <m:r>
                        <a:rPr kumimoji="1" lang="ja-JP" altLang="en-US" b="1" i="0" smtClean="0">
                          <a:latin typeface="Cambria Math"/>
                        </a:rPr>
                        <m:t>𝛍</m:t>
                      </m:r>
                      <m:r>
                        <a:rPr kumimoji="1" lang="en-US" altLang="ja-JP" b="1" i="0" smtClean="0">
                          <a:latin typeface="Cambria Math"/>
                        </a:rPr>
                        <m:t>𝐦</m:t>
                      </m:r>
                    </m:oMath>
                  </a14:m>
                  <a:r>
                    <a:rPr kumimoji="1" lang="en-US" altLang="ja-JP" b="1" dirty="0" smtClean="0"/>
                    <a:t>)</a:t>
                  </a:r>
                  <a:endParaRPr kumimoji="1" lang="ja-JP" altLang="en-US"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179607" y="2347106"/>
                  <a:ext cx="830406" cy="669521"/>
                </a:xfrm>
                <a:prstGeom prst="rect">
                  <a:avLst/>
                </a:prstGeom>
                <a:blipFill rotWithShape="0">
                  <a:blip r:embed="rId14"/>
                  <a:stretch>
                    <a:fillRect l="-9009" r="-8108" b="-1226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2" name="テキスト ボックス 31"/>
              <p:cNvSpPr txBox="1"/>
              <p:nvPr/>
            </p:nvSpPr>
            <p:spPr>
              <a:xfrm>
                <a:off x="1999735" y="3208143"/>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999735" y="3208143"/>
                <a:ext cx="1200970" cy="369332"/>
              </a:xfrm>
              <a:prstGeom prst="rect">
                <a:avLst/>
              </a:prstGeom>
              <a:blipFill rotWithShape="0">
                <a:blip r:embed="rId15"/>
                <a:stretch>
                  <a:fillRect l="-4061" t="-11475" r="-507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6292449" y="3289404"/>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292449" y="3289404"/>
                <a:ext cx="1200970" cy="369332"/>
              </a:xfrm>
              <a:prstGeom prst="rect">
                <a:avLst/>
              </a:prstGeom>
              <a:blipFill rotWithShape="0">
                <a:blip r:embed="rId16"/>
                <a:stretch>
                  <a:fillRect l="-4061" t="-13333" r="-5076"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52074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865" y="837759"/>
            <a:ext cx="3713973" cy="2652838"/>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l="6937" t="10316" r="12072" b="7162"/>
          <a:stretch/>
        </p:blipFill>
        <p:spPr>
          <a:xfrm>
            <a:off x="660566" y="920458"/>
            <a:ext cx="4892160" cy="2492336"/>
          </a:xfrm>
          <a:prstGeom prst="rect">
            <a:avLst/>
          </a:prstGeom>
        </p:spPr>
      </p:pic>
      <p:sp>
        <p:nvSpPr>
          <p:cNvPr id="2" name="タイトル 1"/>
          <p:cNvSpPr>
            <a:spLocks noGrp="1"/>
          </p:cNvSpPr>
          <p:nvPr>
            <p:ph type="title"/>
          </p:nvPr>
        </p:nvSpPr>
        <p:spPr/>
        <p:txBody>
          <a:bodyPr>
            <a:normAutofit/>
          </a:bodyPr>
          <a:lstStyle/>
          <a:p>
            <a:r>
              <a:rPr lang="ja-JP" altLang="en-US" dirty="0" smtClean="0">
                <a:solidFill>
                  <a:schemeClr val="tx1"/>
                </a:solidFill>
              </a:rPr>
              <a:t>定電圧実験のカソード電流密度時刻暦</a:t>
            </a:r>
            <a:endParaRPr kumimoji="1" lang="ja-JP" altLang="en-US" dirty="0">
              <a:solidFill>
                <a:schemeClr val="tx1"/>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27</a:t>
            </a:fld>
            <a:endParaRPr lang="ja-JP" altLang="en-US" dirty="0"/>
          </a:p>
        </p:txBody>
      </p:sp>
      <p:sp>
        <p:nvSpPr>
          <p:cNvPr id="9" name="正方形/長方形 8"/>
          <p:cNvSpPr/>
          <p:nvPr/>
        </p:nvSpPr>
        <p:spPr>
          <a:xfrm>
            <a:off x="969000" y="812364"/>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grpSp>
        <p:nvGrpSpPr>
          <p:cNvPr id="15" name="グループ化 14"/>
          <p:cNvGrpSpPr/>
          <p:nvPr/>
        </p:nvGrpSpPr>
        <p:grpSpPr>
          <a:xfrm>
            <a:off x="3415776" y="1148775"/>
            <a:ext cx="1563304" cy="579627"/>
            <a:chOff x="3212757" y="3974353"/>
            <a:chExt cx="1563304" cy="579627"/>
          </a:xfrm>
        </p:grpSpPr>
        <p:cxnSp>
          <p:nvCxnSpPr>
            <p:cNvPr id="16" name="直線コネクタ 15"/>
            <p:cNvCxnSpPr/>
            <p:nvPr/>
          </p:nvCxnSpPr>
          <p:spPr>
            <a:xfrm>
              <a:off x="3212757" y="4176582"/>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12757" y="4431956"/>
              <a:ext cx="444843" cy="0"/>
            </a:xfrm>
            <a:prstGeom prst="line">
              <a:avLst/>
            </a:prstGeom>
            <a:ln w="38100">
              <a:solidFill>
                <a:srgbClr val="0064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748216" y="3974353"/>
              <a:ext cx="902811" cy="307777"/>
            </a:xfrm>
            <a:prstGeom prst="rect">
              <a:avLst/>
            </a:prstGeom>
            <a:noFill/>
          </p:spPr>
          <p:txBody>
            <a:bodyPr wrap="none" rtlCol="0">
              <a:spAutoFit/>
            </a:bodyPr>
            <a:lstStyle/>
            <a:p>
              <a:r>
                <a:rPr kumimoji="1" lang="ja-JP" altLang="en-US" sz="1400" dirty="0" smtClean="0"/>
                <a:t>解析結果</a:t>
              </a:r>
              <a:endParaRPr kumimoji="1" lang="ja-JP" altLang="en-US" sz="1400" dirty="0"/>
            </a:p>
          </p:txBody>
        </p:sp>
        <p:sp>
          <p:nvSpPr>
            <p:cNvPr id="19" name="テキスト ボックス 18"/>
            <p:cNvSpPr txBox="1"/>
            <p:nvPr/>
          </p:nvSpPr>
          <p:spPr>
            <a:xfrm>
              <a:off x="3748216" y="4246203"/>
              <a:ext cx="1027845" cy="307777"/>
            </a:xfrm>
            <a:prstGeom prst="rect">
              <a:avLst/>
            </a:prstGeom>
            <a:noFill/>
          </p:spPr>
          <p:txBody>
            <a:bodyPr wrap="none" rtlCol="0">
              <a:spAutoFit/>
            </a:bodyPr>
            <a:lstStyle/>
            <a:p>
              <a:r>
                <a:rPr kumimoji="1" lang="ja-JP" altLang="en-US" sz="1400" dirty="0" smtClean="0"/>
                <a:t>実験データ</a:t>
              </a:r>
              <a:endParaRPr kumimoji="1" lang="ja-JP" altLang="en-US" sz="1400" dirty="0"/>
            </a:p>
          </p:txBody>
        </p:sp>
      </p:grpSp>
      <mc:AlternateContent xmlns:mc="http://schemas.openxmlformats.org/markup-compatibility/2006" xmlns:a14="http://schemas.microsoft.com/office/drawing/2010/main">
        <mc:Choice Requires="a14">
          <p:sp>
            <p:nvSpPr>
              <p:cNvPr id="20" name="テキスト ボックス 19"/>
              <p:cNvSpPr txBox="1"/>
              <p:nvPr/>
            </p:nvSpPr>
            <p:spPr>
              <a:xfrm>
                <a:off x="1025531" y="1256869"/>
                <a:ext cx="1419171" cy="301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𝜙</m:t>
                          </m:r>
                        </m:e>
                        <m:sub>
                          <m:r>
                            <m:rPr>
                              <m:sty m:val="p"/>
                            </m:rPr>
                            <a:rPr kumimoji="1" lang="en-US" altLang="ja-JP" b="0" i="0" smtClean="0">
                              <a:latin typeface="Cambria Math" panose="02040503050406030204" pitchFamily="18" charset="0"/>
                            </a:rPr>
                            <m:t>app</m:t>
                          </m:r>
                        </m:sub>
                      </m:sSub>
                      <m:r>
                        <a:rPr kumimoji="1" lang="en-US" altLang="ja-JP" b="0" i="1" smtClean="0">
                          <a:latin typeface="Cambria Math" panose="02040503050406030204" pitchFamily="18" charset="0"/>
                        </a:rPr>
                        <m:t>=30 </m:t>
                      </m:r>
                      <m:r>
                        <m:rPr>
                          <m:sty m:val="p"/>
                        </m:rPr>
                        <a:rPr kumimoji="1" lang="en-US" altLang="ja-JP" b="0" i="0" smtClean="0">
                          <a:latin typeface="Cambria Math" panose="02040503050406030204" pitchFamily="18" charset="0"/>
                        </a:rPr>
                        <m:t>V</m:t>
                      </m:r>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025531" y="1256869"/>
                <a:ext cx="1419171" cy="301686"/>
              </a:xfrm>
              <a:prstGeom prst="rect">
                <a:avLst/>
              </a:prstGeom>
              <a:blipFill rotWithShape="0">
                <a:blip r:embed="rId5"/>
                <a:stretch>
                  <a:fillRect l="-2575" r="-3004" b="-24000"/>
                </a:stretch>
              </a:blipFill>
            </p:spPr>
            <p:txBody>
              <a:bodyPr/>
              <a:lstStyle/>
              <a:p>
                <a:r>
                  <a:rPr lang="ja-JP" altLang="en-US">
                    <a:noFill/>
                  </a:rPr>
                  <a:t> </a:t>
                </a:r>
              </a:p>
            </p:txBody>
          </p:sp>
        </mc:Fallback>
      </mc:AlternateContent>
      <p:sp>
        <p:nvSpPr>
          <p:cNvPr id="21" name="正方形/長方形 20"/>
          <p:cNvSpPr/>
          <p:nvPr/>
        </p:nvSpPr>
        <p:spPr>
          <a:xfrm>
            <a:off x="5919374" y="860239"/>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従来法</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7" name="コンテンツ プレースホルダー 2"/>
              <p:cNvSpPr txBox="1">
                <a:spLocks/>
              </p:cNvSpPr>
              <p:nvPr/>
            </p:nvSpPr>
            <p:spPr bwMode="auto">
              <a:xfrm>
                <a:off x="145970" y="4151573"/>
                <a:ext cx="9113359" cy="3108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カソード電流密度時刻暦：</a:t>
                </a:r>
                <a:endParaRPr lang="en-US" altLang="ja-JP" sz="2800" dirty="0"/>
              </a:p>
              <a:p>
                <a:pPr lvl="1">
                  <a:buFont typeface="Arial" panose="020B0604020202020204" pitchFamily="34" charset="0"/>
                  <a:buChar char="•"/>
                </a:pPr>
                <a14:m>
                  <m:oMath xmlns:m="http://schemas.openxmlformats.org/officeDocument/2006/math">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app</m:t>
                        </m:r>
                      </m:sub>
                    </m:sSub>
                    <m:r>
                      <a:rPr lang="en-US" altLang="ja-JP" sz="2400" i="1">
                        <a:latin typeface="Cambria Math" panose="02040503050406030204" pitchFamily="18" charset="0"/>
                      </a:rPr>
                      <m:t>=</m:t>
                    </m:r>
                    <m:r>
                      <a:rPr lang="en-US" altLang="ja-JP" sz="2400" b="0" i="1" smtClean="0">
                        <a:latin typeface="Cambria Math" panose="02040503050406030204" pitchFamily="18" charset="0"/>
                      </a:rPr>
                      <m:t>3</m:t>
                    </m:r>
                    <m:r>
                      <a:rPr lang="en-US" altLang="ja-JP" sz="2400" i="1">
                        <a:latin typeface="Cambria Math" panose="02040503050406030204" pitchFamily="18" charset="0"/>
                      </a:rPr>
                      <m:t>0 </m:t>
                    </m:r>
                    <m:r>
                      <m:rPr>
                        <m:sty m:val="p"/>
                      </m:rPr>
                      <a:rPr lang="en-US" altLang="ja-JP" sz="2400">
                        <a:latin typeface="Cambria Math" panose="02040503050406030204" pitchFamily="18" charset="0"/>
                      </a:rPr>
                      <m:t>V</m:t>
                    </m:r>
                    <m:r>
                      <a:rPr lang="ja-JP" altLang="en-US" sz="2400" i="1">
                        <a:latin typeface="Cambria Math" panose="02040503050406030204" pitchFamily="18" charset="0"/>
                      </a:rPr>
                      <m:t>以上</m:t>
                    </m:r>
                  </m:oMath>
                </a14:m>
                <a:r>
                  <a:rPr lang="ja-JP" altLang="en-US" sz="2400" dirty="0" smtClean="0"/>
                  <a:t>は解析と実験のグラフがほ</a:t>
                </a:r>
                <a:r>
                  <a:rPr lang="ja-JP" altLang="en-US" sz="2400" dirty="0"/>
                  <a:t>ぼ</a:t>
                </a:r>
                <a:r>
                  <a:rPr lang="ja-JP" altLang="en-US" sz="2400" dirty="0" smtClean="0"/>
                  <a:t>一致した．</a:t>
                </a:r>
                <a:endParaRPr lang="ja-JP" altLang="en-US" sz="2400" dirty="0"/>
              </a:p>
              <a:p>
                <a:endParaRPr lang="en-US" altLang="ja-JP" sz="28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1200" b="1" kern="0" dirty="0" smtClean="0">
                  <a:solidFill>
                    <a:srgbClr val="004A82"/>
                  </a:solidFill>
                </a:endParaRPr>
              </a:p>
              <a:p>
                <a:pPr marL="457200" lvl="1" indent="0">
                  <a:buFont typeface="Wingdings" pitchFamily="2" charset="2"/>
                  <a:buNone/>
                </a:pPr>
                <a:endParaRPr lang="en-US" altLang="ja-JP" sz="1200" b="1" kern="0" dirty="0" smtClean="0">
                  <a:solidFill>
                    <a:srgbClr val="004A82"/>
                  </a:solidFill>
                </a:endParaRPr>
              </a:p>
              <a:p>
                <a:endParaRPr lang="en-US" altLang="ja-JP" sz="2800" kern="0" dirty="0" smtClean="0"/>
              </a:p>
              <a:p>
                <a:endParaRPr lang="en-US" altLang="ja-JP" sz="2800" kern="0" dirty="0" smtClean="0"/>
              </a:p>
              <a:p>
                <a:endParaRPr lang="en-US" altLang="ja-JP" kern="0" dirty="0" smtClean="0"/>
              </a:p>
              <a:p>
                <a:endParaRPr lang="en-US" altLang="ja-JP" kern="0" dirty="0" smtClean="0"/>
              </a:p>
            </p:txBody>
          </p:sp>
        </mc:Choice>
        <mc:Fallback xmlns="">
          <p:sp>
            <p:nvSpPr>
              <p:cNvPr id="27" name="コンテンツ プレースホルダー 2"/>
              <p:cNvSpPr txBox="1">
                <a:spLocks noRot="1" noChangeAspect="1" noMove="1" noResize="1" noEditPoints="1" noAdjustHandles="1" noChangeArrowheads="1" noChangeShapeType="1" noTextEdit="1"/>
              </p:cNvSpPr>
              <p:nvPr/>
            </p:nvSpPr>
            <p:spPr bwMode="auto">
              <a:xfrm>
                <a:off x="145970" y="4151573"/>
                <a:ext cx="9113359" cy="3108486"/>
              </a:xfrm>
              <a:prstGeom prst="rect">
                <a:avLst/>
              </a:prstGeom>
              <a:blipFill rotWithShape="0">
                <a:blip r:embed="rId6"/>
                <a:stretch>
                  <a:fillRect l="-2207" t="-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28" name="グループ化 27"/>
          <p:cNvGrpSpPr/>
          <p:nvPr/>
        </p:nvGrpSpPr>
        <p:grpSpPr>
          <a:xfrm>
            <a:off x="-85896" y="1264390"/>
            <a:ext cx="915572" cy="1662046"/>
            <a:chOff x="4620864" y="1418404"/>
            <a:chExt cx="915572" cy="1662046"/>
          </a:xfrm>
        </p:grpSpPr>
        <p:sp>
          <p:nvSpPr>
            <p:cNvPr id="29" name="テキスト ボックス 28"/>
            <p:cNvSpPr txBox="1"/>
            <p:nvPr/>
          </p:nvSpPr>
          <p:spPr>
            <a:xfrm>
              <a:off x="4692842" y="1418404"/>
              <a:ext cx="738664" cy="1155124"/>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30" name="テキスト ボックス 29"/>
                <p:cNvSpPr txBox="1"/>
                <p:nvPr/>
              </p:nvSpPr>
              <p:spPr>
                <a:xfrm>
                  <a:off x="4620864" y="2427899"/>
                  <a:ext cx="91557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4620864" y="2427899"/>
                  <a:ext cx="915572" cy="652551"/>
                </a:xfrm>
                <a:prstGeom prst="rect">
                  <a:avLst/>
                </a:prstGeom>
                <a:blipFill rotWithShape="0">
                  <a:blip r:embed="rId7"/>
                  <a:stretch>
                    <a:fillRect l="-6667" r="-6000" b="-1215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1" name="テキスト ボックス 30"/>
              <p:cNvSpPr txBox="1"/>
              <p:nvPr/>
            </p:nvSpPr>
            <p:spPr>
              <a:xfrm>
                <a:off x="2567070" y="3410651"/>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567070" y="3410651"/>
                <a:ext cx="1200970" cy="369332"/>
              </a:xfrm>
              <a:prstGeom prst="rect">
                <a:avLst/>
              </a:prstGeom>
              <a:blipFill rotWithShape="0">
                <a:blip r:embed="rId8"/>
                <a:stretch>
                  <a:fillRect l="-4061" t="-11475" r="-507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6858488" y="3410651"/>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6858488" y="3410651"/>
                <a:ext cx="1200970" cy="369332"/>
              </a:xfrm>
              <a:prstGeom prst="rect">
                <a:avLst/>
              </a:prstGeom>
              <a:blipFill rotWithShape="0">
                <a:blip r:embed="rId9"/>
                <a:stretch>
                  <a:fillRect l="-4061" t="-11475" r="-5076"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44962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1375" y="799984"/>
            <a:ext cx="3657935" cy="2612810"/>
          </a:xfrm>
          <a:prstGeom prst="rect">
            <a:avLst/>
          </a:prstGeom>
        </p:spPr>
      </p:pic>
      <p:sp>
        <p:nvSpPr>
          <p:cNvPr id="2" name="タイトル 1"/>
          <p:cNvSpPr>
            <a:spLocks noGrp="1"/>
          </p:cNvSpPr>
          <p:nvPr>
            <p:ph type="title"/>
          </p:nvPr>
        </p:nvSpPr>
        <p:spPr/>
        <p:txBody>
          <a:bodyPr>
            <a:normAutofit/>
          </a:bodyPr>
          <a:lstStyle/>
          <a:p>
            <a:r>
              <a:rPr lang="ja-JP" altLang="en-US" dirty="0" smtClean="0">
                <a:solidFill>
                  <a:schemeClr val="tx1"/>
                </a:solidFill>
              </a:rPr>
              <a:t>定電圧実験のカソード電流密度時刻暦</a:t>
            </a:r>
            <a:endParaRPr kumimoji="1" lang="ja-JP" altLang="en-US" dirty="0">
              <a:solidFill>
                <a:schemeClr val="tx1"/>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28</a:t>
            </a:fld>
            <a:endParaRPr lang="ja-JP" altLang="en-US" dirty="0"/>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7207" t="10495" r="11802" b="6442"/>
          <a:stretch/>
        </p:blipFill>
        <p:spPr>
          <a:xfrm>
            <a:off x="528758" y="920458"/>
            <a:ext cx="4860326" cy="2492336"/>
          </a:xfrm>
          <a:prstGeom prst="rect">
            <a:avLst/>
          </a:prstGeom>
        </p:spPr>
      </p:pic>
      <p:sp>
        <p:nvSpPr>
          <p:cNvPr id="9" name="正方形/長方形 8"/>
          <p:cNvSpPr/>
          <p:nvPr/>
        </p:nvSpPr>
        <p:spPr>
          <a:xfrm>
            <a:off x="968995" y="765226"/>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grpSp>
        <p:nvGrpSpPr>
          <p:cNvPr id="13" name="グループ化 12"/>
          <p:cNvGrpSpPr/>
          <p:nvPr/>
        </p:nvGrpSpPr>
        <p:grpSpPr>
          <a:xfrm>
            <a:off x="3415776" y="1148775"/>
            <a:ext cx="1563304" cy="579627"/>
            <a:chOff x="3212757" y="3974353"/>
            <a:chExt cx="1563304" cy="579627"/>
          </a:xfrm>
        </p:grpSpPr>
        <p:cxnSp>
          <p:nvCxnSpPr>
            <p:cNvPr id="5" name="直線コネクタ 4"/>
            <p:cNvCxnSpPr/>
            <p:nvPr/>
          </p:nvCxnSpPr>
          <p:spPr>
            <a:xfrm>
              <a:off x="3212757" y="4176582"/>
              <a:ext cx="444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212757" y="4431956"/>
              <a:ext cx="444843" cy="0"/>
            </a:xfrm>
            <a:prstGeom prst="line">
              <a:avLst/>
            </a:prstGeom>
            <a:ln w="38100">
              <a:solidFill>
                <a:srgbClr val="0064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748216" y="3974353"/>
              <a:ext cx="902811" cy="307777"/>
            </a:xfrm>
            <a:prstGeom prst="rect">
              <a:avLst/>
            </a:prstGeom>
            <a:noFill/>
          </p:spPr>
          <p:txBody>
            <a:bodyPr wrap="none" rtlCol="0">
              <a:spAutoFit/>
            </a:bodyPr>
            <a:lstStyle/>
            <a:p>
              <a:r>
                <a:rPr kumimoji="1" lang="ja-JP" altLang="en-US" sz="1400" dirty="0" smtClean="0"/>
                <a:t>解析結果</a:t>
              </a:r>
              <a:endParaRPr kumimoji="1" lang="ja-JP" altLang="en-US" sz="1400" dirty="0"/>
            </a:p>
          </p:txBody>
        </p:sp>
        <p:sp>
          <p:nvSpPr>
            <p:cNvPr id="12" name="テキスト ボックス 11"/>
            <p:cNvSpPr txBox="1"/>
            <p:nvPr/>
          </p:nvSpPr>
          <p:spPr>
            <a:xfrm>
              <a:off x="3748216" y="4246203"/>
              <a:ext cx="1027845" cy="307777"/>
            </a:xfrm>
            <a:prstGeom prst="rect">
              <a:avLst/>
            </a:prstGeom>
            <a:noFill/>
          </p:spPr>
          <p:txBody>
            <a:bodyPr wrap="none" rtlCol="0">
              <a:spAutoFit/>
            </a:bodyPr>
            <a:lstStyle/>
            <a:p>
              <a:r>
                <a:rPr kumimoji="1" lang="ja-JP" altLang="en-US" sz="1400" dirty="0" smtClean="0"/>
                <a:t>実験データ</a:t>
              </a:r>
              <a:endParaRPr kumimoji="1" lang="ja-JP" altLang="en-US" sz="1400" dirty="0"/>
            </a:p>
          </p:txBody>
        </p:sp>
      </p:grpSp>
      <mc:AlternateContent xmlns:mc="http://schemas.openxmlformats.org/markup-compatibility/2006" xmlns:a14="http://schemas.microsoft.com/office/drawing/2010/main">
        <mc:Choice Requires="a14">
          <p:sp>
            <p:nvSpPr>
              <p:cNvPr id="14" name="テキスト ボックス 13"/>
              <p:cNvSpPr txBox="1"/>
              <p:nvPr/>
            </p:nvSpPr>
            <p:spPr>
              <a:xfrm>
                <a:off x="1025531" y="1256869"/>
                <a:ext cx="1419170" cy="301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𝜙</m:t>
                          </m:r>
                        </m:e>
                        <m:sub>
                          <m:r>
                            <m:rPr>
                              <m:sty m:val="p"/>
                            </m:rPr>
                            <a:rPr kumimoji="1" lang="en-US" altLang="ja-JP" b="0" i="0" smtClean="0">
                              <a:latin typeface="Cambria Math" panose="02040503050406030204" pitchFamily="18" charset="0"/>
                            </a:rPr>
                            <m:t>app</m:t>
                          </m:r>
                        </m:sub>
                      </m:sSub>
                      <m:r>
                        <a:rPr kumimoji="1" lang="en-US" altLang="ja-JP" b="0" i="1" smtClean="0">
                          <a:latin typeface="Cambria Math" panose="02040503050406030204" pitchFamily="18" charset="0"/>
                        </a:rPr>
                        <m:t>=10 </m:t>
                      </m:r>
                      <m:r>
                        <m:rPr>
                          <m:sty m:val="p"/>
                        </m:rPr>
                        <a:rPr kumimoji="1" lang="en-US" altLang="ja-JP" b="0" i="0" smtClean="0">
                          <a:latin typeface="Cambria Math" panose="02040503050406030204" pitchFamily="18" charset="0"/>
                        </a:rPr>
                        <m:t>V</m:t>
                      </m:r>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025531" y="1256869"/>
                <a:ext cx="1419170" cy="301686"/>
              </a:xfrm>
              <a:prstGeom prst="rect">
                <a:avLst/>
              </a:prstGeom>
              <a:blipFill rotWithShape="0">
                <a:blip r:embed="rId5"/>
                <a:stretch>
                  <a:fillRect l="-2575" r="-3004" b="-24000"/>
                </a:stretch>
              </a:blipFill>
            </p:spPr>
            <p:txBody>
              <a:bodyPr/>
              <a:lstStyle/>
              <a:p>
                <a:r>
                  <a:rPr lang="ja-JP" altLang="en-US">
                    <a:noFill/>
                  </a:rPr>
                  <a:t> </a:t>
                </a:r>
              </a:p>
            </p:txBody>
          </p:sp>
        </mc:Fallback>
      </mc:AlternateContent>
      <p:sp>
        <p:nvSpPr>
          <p:cNvPr id="15" name="正方形/長方形 14"/>
          <p:cNvSpPr/>
          <p:nvPr/>
        </p:nvSpPr>
        <p:spPr>
          <a:xfrm>
            <a:off x="5705756" y="765226"/>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従来法</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3" name="コンテンツ プレースホルダー 2"/>
              <p:cNvSpPr txBox="1">
                <a:spLocks/>
              </p:cNvSpPr>
              <p:nvPr/>
            </p:nvSpPr>
            <p:spPr bwMode="auto">
              <a:xfrm>
                <a:off x="145970" y="4151573"/>
                <a:ext cx="9113359" cy="3108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1" fontAlgn="base" hangingPunct="1">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1" fontAlgn="base" hangingPunct="1">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カソード電流密度時刻暦：</a:t>
                </a:r>
                <a:endParaRPr lang="en-US" altLang="ja-JP" sz="2800" kern="0" dirty="0"/>
              </a:p>
              <a:p>
                <a:pPr lvl="1">
                  <a:buFont typeface="Arial" panose="020B0604020202020204" pitchFamily="34" charset="0"/>
                  <a:buChar char="•"/>
                </a:pPr>
                <a14:m>
                  <m:oMath xmlns:m="http://schemas.openxmlformats.org/officeDocument/2006/math">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app</m:t>
                        </m:r>
                      </m:sub>
                    </m:sSub>
                    <m:r>
                      <a:rPr lang="en-US" altLang="ja-JP" sz="2400" i="1">
                        <a:latin typeface="Cambria Math" panose="02040503050406030204" pitchFamily="18" charset="0"/>
                      </a:rPr>
                      <m:t>=30 </m:t>
                    </m:r>
                    <m:r>
                      <m:rPr>
                        <m:sty m:val="p"/>
                      </m:rPr>
                      <a:rPr lang="en-US" altLang="ja-JP" sz="2400">
                        <a:latin typeface="Cambria Math" panose="02040503050406030204" pitchFamily="18" charset="0"/>
                      </a:rPr>
                      <m:t>V</m:t>
                    </m:r>
                    <m:r>
                      <a:rPr lang="ja-JP" altLang="en-US" sz="2400" i="1">
                        <a:latin typeface="Cambria Math" panose="02040503050406030204" pitchFamily="18" charset="0"/>
                      </a:rPr>
                      <m:t>以上</m:t>
                    </m:r>
                  </m:oMath>
                </a14:m>
                <a:r>
                  <a:rPr lang="ja-JP" altLang="en-US" sz="2400" dirty="0"/>
                  <a:t>は解析と実験のグラフがほぼ一致した</a:t>
                </a:r>
                <a:r>
                  <a:rPr lang="ja-JP" altLang="en-US" sz="2400" dirty="0" smtClean="0"/>
                  <a:t>．</a:t>
                </a:r>
                <a:endParaRPr lang="en-US" altLang="ja-JP" sz="2400" kern="0" dirty="0" smtClean="0"/>
              </a:p>
              <a:p>
                <a:pPr lvl="1">
                  <a:buFont typeface="Arial" panose="020B0604020202020204" pitchFamily="34" charset="0"/>
                  <a:buChar char="•"/>
                </a:pPr>
                <a14:m>
                  <m:oMath xmlns:m="http://schemas.openxmlformats.org/officeDocument/2006/math">
                    <m:r>
                      <m:rPr>
                        <m:sty m:val="p"/>
                      </m:rPr>
                      <a:rPr lang="en-US" altLang="ja-JP" sz="2400">
                        <a:latin typeface="Cambria Math" panose="02040503050406030204" pitchFamily="18" charset="0"/>
                      </a:rPr>
                      <m:t>Δ</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m:rPr>
                            <m:sty m:val="p"/>
                          </m:rPr>
                          <a:rPr lang="en-US" altLang="ja-JP" sz="2400">
                            <a:latin typeface="Cambria Math" panose="02040503050406030204" pitchFamily="18" charset="0"/>
                          </a:rPr>
                          <m:t>app</m:t>
                        </m:r>
                      </m:sub>
                    </m:sSub>
                    <m:r>
                      <a:rPr lang="en-US" altLang="ja-JP" sz="2400" i="1">
                        <a:latin typeface="Cambria Math" panose="02040503050406030204" pitchFamily="18" charset="0"/>
                      </a:rPr>
                      <m:t>=10 </m:t>
                    </m:r>
                    <m:r>
                      <m:rPr>
                        <m:sty m:val="p"/>
                      </m:rPr>
                      <a:rPr lang="en-US" altLang="ja-JP" sz="2400">
                        <a:latin typeface="Cambria Math" panose="02040503050406030204" pitchFamily="18" charset="0"/>
                      </a:rPr>
                      <m:t>V</m:t>
                    </m:r>
                  </m:oMath>
                </a14:m>
                <a:r>
                  <a:rPr lang="ja-JP" altLang="en-US" sz="2400" dirty="0" smtClean="0"/>
                  <a:t>においてピーク値に多少の差はあるものの，</a:t>
                </a:r>
                <a:r>
                  <a:rPr lang="en-US" altLang="ja-JP" sz="2400" dirty="0" smtClean="0"/>
                  <a:t/>
                </a:r>
                <a:br>
                  <a:rPr lang="en-US" altLang="ja-JP" sz="2400" dirty="0" smtClean="0"/>
                </a:br>
                <a:r>
                  <a:rPr lang="ja-JP" altLang="en-US" sz="2400" dirty="0" smtClean="0"/>
                  <a:t>ほとんど再現できている．</a:t>
                </a:r>
                <a:endParaRPr lang="ja-JP" altLang="en-US" sz="2400" dirty="0"/>
              </a:p>
              <a:p>
                <a:endParaRPr lang="en-US" altLang="ja-JP" sz="28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2400" kern="0" dirty="0" smtClean="0"/>
              </a:p>
              <a:p>
                <a:pPr marL="457200" lvl="1" indent="0">
                  <a:buFont typeface="Wingdings" pitchFamily="2" charset="2"/>
                  <a:buNone/>
                </a:pPr>
                <a:endParaRPr lang="en-US" altLang="ja-JP" sz="1200" b="1" kern="0" dirty="0" smtClean="0">
                  <a:solidFill>
                    <a:srgbClr val="004A82"/>
                  </a:solidFill>
                </a:endParaRPr>
              </a:p>
              <a:p>
                <a:pPr marL="457200" lvl="1" indent="0">
                  <a:buFont typeface="Wingdings" pitchFamily="2" charset="2"/>
                  <a:buNone/>
                </a:pPr>
                <a:endParaRPr lang="en-US" altLang="ja-JP" sz="1200" b="1" kern="0" dirty="0" smtClean="0">
                  <a:solidFill>
                    <a:srgbClr val="004A82"/>
                  </a:solidFill>
                </a:endParaRPr>
              </a:p>
              <a:p>
                <a:endParaRPr lang="en-US" altLang="ja-JP" sz="2800" kern="0" dirty="0" smtClean="0"/>
              </a:p>
              <a:p>
                <a:endParaRPr lang="en-US" altLang="ja-JP" sz="2800" kern="0" dirty="0" smtClean="0"/>
              </a:p>
              <a:p>
                <a:endParaRPr lang="en-US" altLang="ja-JP" kern="0" dirty="0" smtClean="0"/>
              </a:p>
              <a:p>
                <a:endParaRPr lang="en-US" altLang="ja-JP" kern="0" dirty="0" smtClean="0"/>
              </a:p>
            </p:txBody>
          </p:sp>
        </mc:Choice>
        <mc:Fallback xmlns="">
          <p:sp>
            <p:nvSpPr>
              <p:cNvPr id="23" name="コンテンツ プレースホルダー 2"/>
              <p:cNvSpPr txBox="1">
                <a:spLocks noRot="1" noChangeAspect="1" noMove="1" noResize="1" noEditPoints="1" noAdjustHandles="1" noChangeArrowheads="1" noChangeShapeType="1" noTextEdit="1"/>
              </p:cNvSpPr>
              <p:nvPr/>
            </p:nvSpPr>
            <p:spPr bwMode="auto">
              <a:xfrm>
                <a:off x="145970" y="4151573"/>
                <a:ext cx="9113359" cy="3108486"/>
              </a:xfrm>
              <a:prstGeom prst="rect">
                <a:avLst/>
              </a:prstGeom>
              <a:blipFill rotWithShape="0">
                <a:blip r:embed="rId6"/>
                <a:stretch>
                  <a:fillRect l="-2207" t="-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nvGrpSpPr>
          <p:cNvPr id="24" name="グループ化 23"/>
          <p:cNvGrpSpPr/>
          <p:nvPr/>
        </p:nvGrpSpPr>
        <p:grpSpPr>
          <a:xfrm>
            <a:off x="-79073" y="1249275"/>
            <a:ext cx="915572" cy="1673321"/>
            <a:chOff x="4642324" y="1405529"/>
            <a:chExt cx="915572" cy="1673321"/>
          </a:xfrm>
        </p:grpSpPr>
        <p:sp>
          <p:nvSpPr>
            <p:cNvPr id="25" name="テキスト ボックス 24"/>
            <p:cNvSpPr txBox="1"/>
            <p:nvPr/>
          </p:nvSpPr>
          <p:spPr>
            <a:xfrm>
              <a:off x="4687413" y="1405529"/>
              <a:ext cx="738664" cy="1155124"/>
            </a:xfrm>
            <a:prstGeom prst="rect">
              <a:avLst/>
            </a:prstGeom>
            <a:noFill/>
          </p:spPr>
          <p:txBody>
            <a:bodyPr vert="eaVert" wrap="none" rtlCol="0">
              <a:spAutoFit/>
            </a:bodyPr>
            <a:lstStyle/>
            <a:p>
              <a:r>
                <a:rPr kumimoji="1" lang="ja-JP" altLang="en-US" b="1" dirty="0" smtClean="0"/>
                <a:t>カソード</a:t>
              </a:r>
              <a:endParaRPr kumimoji="1" lang="en-US" altLang="ja-JP" b="1" dirty="0" smtClean="0"/>
            </a:p>
            <a:p>
              <a:r>
                <a:rPr kumimoji="1" lang="ja-JP" altLang="en-US" b="1" dirty="0" smtClean="0"/>
                <a:t>電流密度，</a:t>
              </a:r>
              <a:endParaRPr kumimoji="1" lang="ja-JP" altLang="en-US" b="1" dirty="0"/>
            </a:p>
          </p:txBody>
        </p:sp>
        <mc:AlternateContent xmlns:mc="http://schemas.openxmlformats.org/markup-compatibility/2006" xmlns:a14="http://schemas.microsoft.com/office/drawing/2010/main">
          <mc:Choice Requires="a14">
            <p:sp>
              <p:nvSpPr>
                <p:cNvPr id="26" name="テキスト ボックス 25"/>
                <p:cNvSpPr txBox="1"/>
                <p:nvPr/>
              </p:nvSpPr>
              <p:spPr>
                <a:xfrm>
                  <a:off x="4642324" y="2426299"/>
                  <a:ext cx="915572" cy="65255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a:rPr>
                              <m:t>𝒋</m:t>
                            </m:r>
                          </m:e>
                          <m:sub>
                            <m:r>
                              <a:rPr kumimoji="1" lang="en-US" altLang="ja-JP" b="1" i="0" smtClean="0">
                                <a:latin typeface="Cambria Math"/>
                              </a:rPr>
                              <m:t>𝐜𝐚𝐭</m:t>
                            </m:r>
                          </m:sub>
                        </m:sSub>
                      </m:oMath>
                    </m:oMathPara>
                  </a14:m>
                  <a:endParaRPr kumimoji="1" lang="en-US" altLang="ja-JP" b="1" dirty="0" smtClean="0"/>
                </a:p>
                <a:p>
                  <a:pPr algn="ctr"/>
                  <a:r>
                    <a:rPr lang="en-US" altLang="ja-JP" b="1" dirty="0"/>
                    <a:t>(</a:t>
                  </a:r>
                  <a14:m>
                    <m:oMath xmlns:m="http://schemas.openxmlformats.org/officeDocument/2006/math">
                      <m:r>
                        <a:rPr kumimoji="1" lang="en-US" altLang="ja-JP" b="1" i="0" smtClean="0">
                          <a:latin typeface="Cambria Math"/>
                        </a:rPr>
                        <m:t>𝐀</m:t>
                      </m:r>
                      <m:r>
                        <a:rPr kumimoji="1" lang="en-US" altLang="ja-JP" b="1" i="0" smtClean="0">
                          <a:latin typeface="Cambria Math"/>
                        </a:rPr>
                        <m:t>/</m:t>
                      </m:r>
                      <m:sSup>
                        <m:sSupPr>
                          <m:ctrlPr>
                            <a:rPr kumimoji="1" lang="en-US" altLang="ja-JP" b="1" i="1" smtClean="0">
                              <a:latin typeface="Cambria Math" panose="02040503050406030204" pitchFamily="18" charset="0"/>
                            </a:rPr>
                          </m:ctrlPr>
                        </m:sSupPr>
                        <m:e>
                          <m:r>
                            <a:rPr kumimoji="1" lang="en-US" altLang="ja-JP" b="1" i="0" smtClean="0">
                              <a:latin typeface="Cambria Math"/>
                            </a:rPr>
                            <m:t>𝐦</m:t>
                          </m:r>
                        </m:e>
                        <m:sup>
                          <m:r>
                            <a:rPr kumimoji="1" lang="en-US" altLang="ja-JP" b="1" i="0" smtClean="0">
                              <a:latin typeface="Cambria Math"/>
                            </a:rPr>
                            <m:t>𝟐</m:t>
                          </m:r>
                        </m:sup>
                      </m:sSup>
                    </m:oMath>
                  </a14:m>
                  <a:r>
                    <a:rPr kumimoji="1" lang="en-US" altLang="ja-JP" b="1" dirty="0" smtClean="0"/>
                    <a:t>)</a:t>
                  </a:r>
                  <a:endParaRPr kumimoji="1" lang="ja-JP" altLang="en-US" b="1"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4642324" y="2426299"/>
                  <a:ext cx="915572" cy="652551"/>
                </a:xfrm>
                <a:prstGeom prst="rect">
                  <a:avLst/>
                </a:prstGeom>
                <a:blipFill rotWithShape="0">
                  <a:blip r:embed="rId7"/>
                  <a:stretch>
                    <a:fillRect l="-6000" r="-6667" b="-1215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7" name="テキスト ボックス 26"/>
              <p:cNvSpPr txBox="1"/>
              <p:nvPr/>
            </p:nvSpPr>
            <p:spPr>
              <a:xfrm>
                <a:off x="2251416" y="3363990"/>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2251416" y="3363990"/>
                <a:ext cx="1200970" cy="369332"/>
              </a:xfrm>
              <a:prstGeom prst="rect">
                <a:avLst/>
              </a:prstGeom>
              <a:blipFill rotWithShape="0">
                <a:blip r:embed="rId8"/>
                <a:stretch>
                  <a:fillRect l="-4061" t="-13333" r="-5076"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6727132" y="3363990"/>
                <a:ext cx="1200970" cy="369332"/>
              </a:xfrm>
              <a:prstGeom prst="rect">
                <a:avLst/>
              </a:prstGeom>
              <a:noFill/>
            </p:spPr>
            <p:txBody>
              <a:bodyPr wrap="none" rtlCol="0">
                <a:spAutoFit/>
              </a:bodyPr>
              <a:lstStyle/>
              <a:p>
                <a:r>
                  <a:rPr kumimoji="1" lang="ja-JP" altLang="en-US" b="1" dirty="0" smtClean="0"/>
                  <a:t>時刻</a:t>
                </a:r>
                <a:r>
                  <a:rPr kumimoji="1" lang="en-US" altLang="ja-JP" b="1" dirty="0" smtClean="0"/>
                  <a:t>, </a:t>
                </a:r>
                <a14:m>
                  <m:oMath xmlns:m="http://schemas.openxmlformats.org/officeDocument/2006/math">
                    <m:r>
                      <a:rPr kumimoji="1" lang="en-US" altLang="ja-JP" b="1" i="1" smtClean="0">
                        <a:latin typeface="Cambria Math"/>
                      </a:rPr>
                      <m:t>𝒕</m:t>
                    </m:r>
                  </m:oMath>
                </a14:m>
                <a:r>
                  <a:rPr kumimoji="1" lang="en-US" altLang="ja-JP" b="1" dirty="0" smtClean="0">
                    <a:latin typeface="Cambria Math" panose="02040503050406030204" pitchFamily="18" charset="0"/>
                    <a:ea typeface="Cambria Math" panose="02040503050406030204" pitchFamily="18" charset="0"/>
                  </a:rPr>
                  <a:t> (s)</a:t>
                </a:r>
                <a:endParaRPr kumimoji="1" lang="ja-JP" altLang="en-US"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6727132" y="3363990"/>
                <a:ext cx="1200970" cy="369332"/>
              </a:xfrm>
              <a:prstGeom prst="rect">
                <a:avLst/>
              </a:prstGeom>
              <a:blipFill rotWithShape="0">
                <a:blip r:embed="rId9"/>
                <a:stretch>
                  <a:fillRect l="-4569" t="-13333" r="-4569"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10416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endParaRPr lang="en-US" altLang="ja-JP" sz="2800" dirty="0" smtClean="0"/>
          </a:p>
          <a:p>
            <a:endParaRPr lang="en-US" altLang="ja-JP" sz="2800" dirty="0"/>
          </a:p>
          <a:p>
            <a:endParaRPr lang="en-US" altLang="ja-JP" sz="2800" dirty="0" smtClean="0"/>
          </a:p>
          <a:p>
            <a:endParaRPr lang="en-US" altLang="ja-JP" sz="2800" dirty="0"/>
          </a:p>
          <a:p>
            <a:endParaRPr lang="en-US" altLang="ja-JP" sz="2800" dirty="0" smtClean="0"/>
          </a:p>
          <a:p>
            <a:endParaRPr lang="en-US" altLang="ja-JP" sz="2800" dirty="0" smtClean="0"/>
          </a:p>
          <a:p>
            <a:endParaRPr lang="en-US" altLang="ja-JP" sz="2800" dirty="0"/>
          </a:p>
          <a:p>
            <a:endParaRPr lang="en-US" altLang="ja-JP" sz="2800" dirty="0" smtClean="0"/>
          </a:p>
          <a:p>
            <a:r>
              <a:rPr lang="ja-JP" altLang="en-US" sz="2800" dirty="0" smtClean="0"/>
              <a:t>膜</a:t>
            </a:r>
            <a:r>
              <a:rPr lang="ja-JP" altLang="en-US" sz="2800" dirty="0"/>
              <a:t>厚時刻暦</a:t>
            </a:r>
            <a:endParaRPr lang="en-US" altLang="ja-JP" sz="2800" dirty="0"/>
          </a:p>
          <a:p>
            <a:pPr marL="800100" lvl="1" indent="-342900">
              <a:buFont typeface="Arial" panose="020B0604020202020204" pitchFamily="34" charset="0"/>
              <a:buChar char="•"/>
            </a:pPr>
            <a:r>
              <a:rPr lang="ja-JP" altLang="en-US" sz="2400" dirty="0"/>
              <a:t>析出の開始のタイミングが実験とほぼ一致．</a:t>
            </a:r>
            <a:endParaRPr lang="en-US" altLang="ja-JP" sz="2400" dirty="0"/>
          </a:p>
          <a:p>
            <a:pPr marL="800100" lvl="1" indent="-342900">
              <a:buFont typeface="Arial" panose="020B0604020202020204" pitchFamily="34" charset="0"/>
              <a:buChar char="•"/>
            </a:pPr>
            <a:r>
              <a:rPr lang="ja-JP" altLang="en-US" sz="2400" dirty="0"/>
              <a:t>析出後の傾きもほぼ一</a:t>
            </a:r>
            <a:r>
              <a:rPr lang="ja-JP" altLang="en-US" sz="2400" dirty="0" smtClean="0"/>
              <a:t>致した</a:t>
            </a:r>
            <a:r>
              <a:rPr lang="en-US" altLang="ja-JP" sz="2400" dirty="0" smtClean="0"/>
              <a:t>.</a:t>
            </a:r>
            <a:endParaRPr lang="en-US" altLang="ja-JP" sz="2400" dirty="0"/>
          </a:p>
          <a:p>
            <a:endParaRPr kumimoji="1" lang="ja-JP" altLang="en-US" dirty="0"/>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14149" t="9117" r="30958" b="9847"/>
          <a:stretch/>
        </p:blipFill>
        <p:spPr>
          <a:xfrm>
            <a:off x="491631" y="1043293"/>
            <a:ext cx="4034167" cy="3479078"/>
          </a:xfrm>
          <a:prstGeom prst="rect">
            <a:avLst/>
          </a:prstGeom>
        </p:spPr>
      </p:pic>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14043" t="9482" r="30850" b="10028"/>
          <a:stretch/>
        </p:blipFill>
        <p:spPr>
          <a:xfrm>
            <a:off x="5001163" y="1053021"/>
            <a:ext cx="4049804" cy="3455623"/>
          </a:xfrm>
          <a:prstGeom prst="rect">
            <a:avLst/>
          </a:prstGeom>
        </p:spPr>
      </p:pic>
      <p:sp>
        <p:nvSpPr>
          <p:cNvPr id="2" name="タイトル 1"/>
          <p:cNvSpPr>
            <a:spLocks noGrp="1"/>
          </p:cNvSpPr>
          <p:nvPr>
            <p:ph type="title"/>
          </p:nvPr>
        </p:nvSpPr>
        <p:spPr/>
        <p:txBody>
          <a:bodyPr/>
          <a:lstStyle/>
          <a:p>
            <a:r>
              <a:rPr lang="ja-JP" altLang="en-US" dirty="0" smtClean="0">
                <a:solidFill>
                  <a:schemeClr val="tx1"/>
                </a:solidFill>
              </a:rPr>
              <a:t>定電流実験</a:t>
            </a:r>
            <a:r>
              <a:rPr lang="ja-JP" altLang="en-US" dirty="0">
                <a:solidFill>
                  <a:schemeClr val="tx1"/>
                </a:solidFill>
              </a:rPr>
              <a:t>の膜</a:t>
            </a:r>
            <a:r>
              <a:rPr lang="ja-JP" altLang="en-US" dirty="0" smtClean="0">
                <a:solidFill>
                  <a:schemeClr val="tx1"/>
                </a:solidFill>
              </a:rPr>
              <a:t>厚時刻暦</a:t>
            </a:r>
            <a:endParaRPr kumimoji="1" lang="ja-JP" altLang="en-US" dirty="0">
              <a:solidFill>
                <a:schemeClr val="tx1"/>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29</a:t>
            </a:fld>
            <a:endParaRPr lang="ja-JP" altLang="en-US" dirty="0"/>
          </a:p>
        </p:txBody>
      </p:sp>
      <p:sp>
        <p:nvSpPr>
          <p:cNvPr id="7" name="正方形/長方形 6"/>
          <p:cNvSpPr/>
          <p:nvPr/>
        </p:nvSpPr>
        <p:spPr>
          <a:xfrm>
            <a:off x="873210" y="742729"/>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873210" y="1355278"/>
                <a:ext cx="720775"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00EDED"/>
                          </a:solidFill>
                          <a:latin typeface="Cambria Math" panose="02040503050406030204" pitchFamily="18" charset="0"/>
                        </a:rPr>
                        <m:t>1</m:t>
                      </m:r>
                      <m:r>
                        <a:rPr lang="en-US" altLang="ja-JP" sz="1400" b="0" i="1" smtClean="0">
                          <a:solidFill>
                            <a:srgbClr val="00EDED"/>
                          </a:solidFill>
                          <a:latin typeface="Cambria Math" panose="02040503050406030204" pitchFamily="18" charset="0"/>
                        </a:rPr>
                        <m:t>6 </m:t>
                      </m:r>
                      <m:r>
                        <m:rPr>
                          <m:sty m:val="p"/>
                        </m:rPr>
                        <a:rPr kumimoji="1" lang="en-US" altLang="ja-JP" sz="1400" b="0" i="0" smtClean="0">
                          <a:solidFill>
                            <a:srgbClr val="00EDED"/>
                          </a:solidFill>
                          <a:latin typeface="Cambria Math" panose="02040503050406030204" pitchFamily="18" charset="0"/>
                        </a:rPr>
                        <m:t>A</m:t>
                      </m:r>
                      <m:r>
                        <a:rPr kumimoji="1" lang="en-US" altLang="ja-JP" sz="1400" b="0" i="0" smtClean="0">
                          <a:solidFill>
                            <a:srgbClr val="00EDED"/>
                          </a:solidFill>
                          <a:latin typeface="Cambria Math" panose="02040503050406030204" pitchFamily="18" charset="0"/>
                        </a:rPr>
                        <m:t>/</m:t>
                      </m:r>
                      <m:sSup>
                        <m:sSupPr>
                          <m:ctrlPr>
                            <a:rPr kumimoji="1" lang="en-US" altLang="ja-JP" sz="1400" b="0" i="1" smtClean="0">
                              <a:solidFill>
                                <a:srgbClr val="00EDED"/>
                              </a:solidFill>
                              <a:latin typeface="Cambria Math" panose="02040503050406030204" pitchFamily="18" charset="0"/>
                            </a:rPr>
                          </m:ctrlPr>
                        </m:sSupPr>
                        <m:e>
                          <m:r>
                            <m:rPr>
                              <m:sty m:val="p"/>
                            </m:rPr>
                            <a:rPr kumimoji="1" lang="en-US" altLang="ja-JP" sz="1400" b="0" i="0" smtClean="0">
                              <a:solidFill>
                                <a:srgbClr val="00EDED"/>
                              </a:solidFill>
                              <a:latin typeface="Cambria Math" panose="02040503050406030204" pitchFamily="18" charset="0"/>
                            </a:rPr>
                            <m:t>m</m:t>
                          </m:r>
                        </m:e>
                        <m:sup>
                          <m:r>
                            <a:rPr kumimoji="1" lang="en-US" altLang="ja-JP" sz="1400" b="0" i="0" smtClean="0">
                              <a:solidFill>
                                <a:srgbClr val="00EDED"/>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873210" y="1355278"/>
                <a:ext cx="720775" cy="215444"/>
              </a:xfrm>
              <a:prstGeom prst="rect">
                <a:avLst/>
              </a:prstGeom>
              <a:blipFill rotWithShape="0">
                <a:blip r:embed="rId5"/>
                <a:stretch>
                  <a:fillRect l="-4237" r="-847"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3546399" y="1588827"/>
                <a:ext cx="111036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smtClean="0">
                              <a:solidFill>
                                <a:srgbClr val="FF1515"/>
                              </a:solidFill>
                              <a:latin typeface="Cambria Math" panose="02040503050406030204" pitchFamily="18" charset="0"/>
                            </a:rPr>
                          </m:ctrlPr>
                        </m:sSubPr>
                        <m:e>
                          <m:r>
                            <a:rPr kumimoji="1" lang="en-US" altLang="ja-JP" sz="1400" b="0" i="1" smtClean="0">
                              <a:solidFill>
                                <a:srgbClr val="FF1515"/>
                              </a:solidFill>
                              <a:latin typeface="Cambria Math" panose="02040503050406030204" pitchFamily="18" charset="0"/>
                            </a:rPr>
                            <m:t>𝑗</m:t>
                          </m:r>
                        </m:e>
                        <m:sub>
                          <m:r>
                            <m:rPr>
                              <m:sty m:val="p"/>
                            </m:rPr>
                            <a:rPr kumimoji="1" lang="en-US" altLang="ja-JP" sz="1400" b="0" i="0" smtClean="0">
                              <a:solidFill>
                                <a:srgbClr val="FF1515"/>
                              </a:solidFill>
                              <a:latin typeface="Cambria Math" panose="02040503050406030204" pitchFamily="18" charset="0"/>
                            </a:rPr>
                            <m:t>cat</m:t>
                          </m:r>
                        </m:sub>
                      </m:sSub>
                      <m:r>
                        <a:rPr kumimoji="1" lang="en-US" altLang="ja-JP" sz="1400" b="0" i="1" smtClean="0">
                          <a:solidFill>
                            <a:srgbClr val="FF1515"/>
                          </a:solidFill>
                          <a:latin typeface="Cambria Math" panose="02040503050406030204" pitchFamily="18" charset="0"/>
                        </a:rPr>
                        <m:t>=</m:t>
                      </m:r>
                      <m:r>
                        <a:rPr kumimoji="1" lang="en-US" altLang="ja-JP" sz="1400" b="0" i="0" smtClean="0">
                          <a:solidFill>
                            <a:srgbClr val="FF1515"/>
                          </a:solidFill>
                          <a:latin typeface="Cambria Math" panose="02040503050406030204" pitchFamily="18" charset="0"/>
                        </a:rPr>
                        <m:t>4 </m:t>
                      </m:r>
                      <m:r>
                        <m:rPr>
                          <m:sty m:val="p"/>
                        </m:rPr>
                        <a:rPr kumimoji="1" lang="en-US" altLang="ja-JP" sz="1400" b="0" i="0" smtClean="0">
                          <a:solidFill>
                            <a:srgbClr val="FF1515"/>
                          </a:solidFill>
                          <a:latin typeface="Cambria Math" panose="02040503050406030204" pitchFamily="18" charset="0"/>
                        </a:rPr>
                        <m:t>A</m:t>
                      </m:r>
                      <m:r>
                        <a:rPr kumimoji="1" lang="en-US" altLang="ja-JP" sz="1400" b="0" i="0" smtClean="0">
                          <a:solidFill>
                            <a:srgbClr val="FF1515"/>
                          </a:solidFill>
                          <a:latin typeface="Cambria Math" panose="02040503050406030204" pitchFamily="18" charset="0"/>
                        </a:rPr>
                        <m:t>/</m:t>
                      </m:r>
                      <m:sSup>
                        <m:sSupPr>
                          <m:ctrlPr>
                            <a:rPr kumimoji="1" lang="en-US" altLang="ja-JP" sz="1400" b="0" i="1" smtClean="0">
                              <a:solidFill>
                                <a:srgbClr val="FF1515"/>
                              </a:solidFill>
                              <a:latin typeface="Cambria Math" panose="02040503050406030204" pitchFamily="18" charset="0"/>
                            </a:rPr>
                          </m:ctrlPr>
                        </m:sSupPr>
                        <m:e>
                          <m:r>
                            <m:rPr>
                              <m:sty m:val="p"/>
                            </m:rPr>
                            <a:rPr kumimoji="1" lang="en-US" altLang="ja-JP" sz="1400" b="0" i="0" smtClean="0">
                              <a:solidFill>
                                <a:srgbClr val="FF1515"/>
                              </a:solidFill>
                              <a:latin typeface="Cambria Math" panose="02040503050406030204" pitchFamily="18" charset="0"/>
                            </a:rPr>
                            <m:t>m</m:t>
                          </m:r>
                        </m:e>
                        <m:sup>
                          <m:r>
                            <a:rPr kumimoji="1" lang="en-US" altLang="ja-JP" sz="1400" b="0" i="0" smtClean="0">
                              <a:solidFill>
                                <a:srgbClr val="FF1515"/>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3546399" y="1588827"/>
                <a:ext cx="1110368" cy="215444"/>
              </a:xfrm>
              <a:prstGeom prst="rect">
                <a:avLst/>
              </a:prstGeom>
              <a:blipFill rotWithShape="0">
                <a:blip r:embed="rId6"/>
                <a:stretch>
                  <a:fillRect l="-4945" r="-549" b="-3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1333592" y="1617847"/>
                <a:ext cx="720775"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C4C400"/>
                          </a:solidFill>
                          <a:latin typeface="Cambria Math" panose="02040503050406030204" pitchFamily="18" charset="0"/>
                        </a:rPr>
                        <m:t>1</m:t>
                      </m:r>
                      <m:r>
                        <a:rPr lang="en-US" altLang="ja-JP" sz="1400" b="0" i="1" smtClean="0">
                          <a:solidFill>
                            <a:srgbClr val="C4C400"/>
                          </a:solidFill>
                          <a:latin typeface="Cambria Math" panose="02040503050406030204" pitchFamily="18" charset="0"/>
                        </a:rPr>
                        <m:t>0 </m:t>
                      </m:r>
                      <m:r>
                        <m:rPr>
                          <m:sty m:val="p"/>
                        </m:rPr>
                        <a:rPr kumimoji="1" lang="en-US" altLang="ja-JP" sz="1400" b="0" i="0" smtClean="0">
                          <a:solidFill>
                            <a:srgbClr val="C4C400"/>
                          </a:solidFill>
                          <a:latin typeface="Cambria Math" panose="02040503050406030204" pitchFamily="18" charset="0"/>
                        </a:rPr>
                        <m:t>A</m:t>
                      </m:r>
                      <m:r>
                        <a:rPr kumimoji="1" lang="en-US" altLang="ja-JP" sz="1400" b="0" i="0" smtClean="0">
                          <a:solidFill>
                            <a:srgbClr val="C4C400"/>
                          </a:solidFill>
                          <a:latin typeface="Cambria Math" panose="02040503050406030204" pitchFamily="18" charset="0"/>
                        </a:rPr>
                        <m:t>/</m:t>
                      </m:r>
                      <m:sSup>
                        <m:sSupPr>
                          <m:ctrlPr>
                            <a:rPr kumimoji="1" lang="en-US" altLang="ja-JP" sz="1400" b="0" i="1" smtClean="0">
                              <a:solidFill>
                                <a:srgbClr val="C4C400"/>
                              </a:solidFill>
                              <a:latin typeface="Cambria Math" panose="02040503050406030204" pitchFamily="18" charset="0"/>
                            </a:rPr>
                          </m:ctrlPr>
                        </m:sSupPr>
                        <m:e>
                          <m:r>
                            <m:rPr>
                              <m:sty m:val="p"/>
                            </m:rPr>
                            <a:rPr kumimoji="1" lang="en-US" altLang="ja-JP" sz="1400" b="0" i="0" smtClean="0">
                              <a:solidFill>
                                <a:srgbClr val="C4C400"/>
                              </a:solidFill>
                              <a:latin typeface="Cambria Math" panose="02040503050406030204" pitchFamily="18" charset="0"/>
                            </a:rPr>
                            <m:t>m</m:t>
                          </m:r>
                        </m:e>
                        <m:sup>
                          <m:r>
                            <a:rPr kumimoji="1" lang="en-US" altLang="ja-JP" sz="1400" b="0" i="0" smtClean="0">
                              <a:solidFill>
                                <a:srgbClr val="C4C400"/>
                              </a:solidFill>
                              <a:latin typeface="Cambria Math" panose="02040503050406030204" pitchFamily="18" charset="0"/>
                            </a:rPr>
                            <m:t>2</m:t>
                          </m:r>
                        </m:sup>
                      </m:sSup>
                    </m:oMath>
                  </m:oMathPara>
                </a14:m>
                <a:endParaRPr kumimoji="1" lang="ja-JP" altLang="en-US" sz="1400" dirty="0">
                  <a:solidFill>
                    <a:srgbClr val="C4C400"/>
                  </a:solidFill>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333592" y="1617847"/>
                <a:ext cx="720775" cy="215444"/>
              </a:xfrm>
              <a:prstGeom prst="rect">
                <a:avLst/>
              </a:prstGeom>
              <a:blipFill rotWithShape="0">
                <a:blip r:embed="rId7"/>
                <a:stretch>
                  <a:fillRect l="-4237" r="-847"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285786" y="1992477"/>
                <a:ext cx="62138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FF00FF"/>
                          </a:solidFill>
                          <a:latin typeface="Cambria Math" panose="02040503050406030204" pitchFamily="18" charset="0"/>
                        </a:rPr>
                        <m:t>8</m:t>
                      </m:r>
                      <m:r>
                        <a:rPr lang="en-US" altLang="ja-JP" sz="1400" b="0" i="1" smtClean="0">
                          <a:solidFill>
                            <a:srgbClr val="FF00FF"/>
                          </a:solidFill>
                          <a:latin typeface="Cambria Math" panose="02040503050406030204" pitchFamily="18" charset="0"/>
                        </a:rPr>
                        <m:t> </m:t>
                      </m:r>
                      <m:r>
                        <m:rPr>
                          <m:sty m:val="p"/>
                        </m:rPr>
                        <a:rPr kumimoji="1" lang="en-US" altLang="ja-JP" sz="1400" b="0" i="0" smtClean="0">
                          <a:solidFill>
                            <a:srgbClr val="FF00FF"/>
                          </a:solidFill>
                          <a:latin typeface="Cambria Math" panose="02040503050406030204" pitchFamily="18" charset="0"/>
                        </a:rPr>
                        <m:t>A</m:t>
                      </m:r>
                      <m:r>
                        <a:rPr kumimoji="1" lang="en-US" altLang="ja-JP" sz="1400" b="0" i="0" smtClean="0">
                          <a:solidFill>
                            <a:srgbClr val="FF00FF"/>
                          </a:solidFill>
                          <a:latin typeface="Cambria Math" panose="02040503050406030204" pitchFamily="18" charset="0"/>
                        </a:rPr>
                        <m:t>/</m:t>
                      </m:r>
                      <m:sSup>
                        <m:sSupPr>
                          <m:ctrlPr>
                            <a:rPr kumimoji="1" lang="en-US" altLang="ja-JP" sz="1400" b="0" i="1" smtClean="0">
                              <a:solidFill>
                                <a:srgbClr val="FF00FF"/>
                              </a:solidFill>
                              <a:latin typeface="Cambria Math" panose="02040503050406030204" pitchFamily="18" charset="0"/>
                            </a:rPr>
                          </m:ctrlPr>
                        </m:sSupPr>
                        <m:e>
                          <m:r>
                            <m:rPr>
                              <m:sty m:val="p"/>
                            </m:rPr>
                            <a:rPr kumimoji="1" lang="en-US" altLang="ja-JP" sz="1400" b="0" i="0" smtClean="0">
                              <a:solidFill>
                                <a:srgbClr val="FF00FF"/>
                              </a:solidFill>
                              <a:latin typeface="Cambria Math" panose="02040503050406030204" pitchFamily="18" charset="0"/>
                            </a:rPr>
                            <m:t>m</m:t>
                          </m:r>
                        </m:e>
                        <m:sup>
                          <m:r>
                            <a:rPr kumimoji="1" lang="en-US" altLang="ja-JP" sz="1400" b="0" i="0" smtClean="0">
                              <a:solidFill>
                                <a:srgbClr val="FF00FF"/>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285786" y="1992477"/>
                <a:ext cx="621388" cy="215444"/>
              </a:xfrm>
              <a:prstGeom prst="rect">
                <a:avLst/>
              </a:prstGeom>
              <a:blipFill rotWithShape="0">
                <a:blip r:embed="rId8"/>
                <a:stretch>
                  <a:fillRect l="-5882" r="-980" b="-3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1994505" y="1337529"/>
                <a:ext cx="62138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0000FF"/>
                          </a:solidFill>
                          <a:latin typeface="Cambria Math" panose="02040503050406030204" pitchFamily="18" charset="0"/>
                        </a:rPr>
                        <m:t>6</m:t>
                      </m:r>
                      <m:r>
                        <a:rPr lang="en-US" altLang="ja-JP" sz="1400" b="0" i="1" smtClean="0">
                          <a:solidFill>
                            <a:srgbClr val="0000FF"/>
                          </a:solidFill>
                          <a:latin typeface="Cambria Math" panose="02040503050406030204" pitchFamily="18" charset="0"/>
                        </a:rPr>
                        <m:t> </m:t>
                      </m:r>
                      <m:r>
                        <m:rPr>
                          <m:sty m:val="p"/>
                        </m:rPr>
                        <a:rPr kumimoji="1" lang="en-US" altLang="ja-JP" sz="1400" b="0" i="0" smtClean="0">
                          <a:solidFill>
                            <a:srgbClr val="0000FF"/>
                          </a:solidFill>
                          <a:latin typeface="Cambria Math" panose="02040503050406030204" pitchFamily="18" charset="0"/>
                        </a:rPr>
                        <m:t>A</m:t>
                      </m:r>
                      <m:r>
                        <a:rPr kumimoji="1" lang="en-US" altLang="ja-JP" sz="1400" b="0" i="0" smtClean="0">
                          <a:solidFill>
                            <a:srgbClr val="0000FF"/>
                          </a:solidFill>
                          <a:latin typeface="Cambria Math" panose="02040503050406030204" pitchFamily="18" charset="0"/>
                        </a:rPr>
                        <m:t>/</m:t>
                      </m:r>
                      <m:sSup>
                        <m:sSupPr>
                          <m:ctrlPr>
                            <a:rPr kumimoji="1" lang="en-US" altLang="ja-JP" sz="1400" b="0" i="1" smtClean="0">
                              <a:solidFill>
                                <a:srgbClr val="0000FF"/>
                              </a:solidFill>
                              <a:latin typeface="Cambria Math" panose="02040503050406030204" pitchFamily="18" charset="0"/>
                            </a:rPr>
                          </m:ctrlPr>
                        </m:sSupPr>
                        <m:e>
                          <m:r>
                            <m:rPr>
                              <m:sty m:val="p"/>
                            </m:rPr>
                            <a:rPr kumimoji="1" lang="en-US" altLang="ja-JP" sz="1400" b="0" i="0" smtClean="0">
                              <a:solidFill>
                                <a:srgbClr val="0000FF"/>
                              </a:solidFill>
                              <a:latin typeface="Cambria Math" panose="02040503050406030204" pitchFamily="18" charset="0"/>
                            </a:rPr>
                            <m:t>m</m:t>
                          </m:r>
                        </m:e>
                        <m:sup>
                          <m:r>
                            <a:rPr kumimoji="1" lang="en-US" altLang="ja-JP" sz="1400" b="0" i="0" smtClean="0">
                              <a:solidFill>
                                <a:srgbClr val="0000FF"/>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994505" y="1337529"/>
                <a:ext cx="621388" cy="215444"/>
              </a:xfrm>
              <a:prstGeom prst="rect">
                <a:avLst/>
              </a:prstGeom>
              <a:blipFill rotWithShape="0">
                <a:blip r:embed="rId9"/>
                <a:stretch>
                  <a:fillRect l="-5882" r="-980"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2799166" y="1314944"/>
                <a:ext cx="62138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005800"/>
                          </a:solidFill>
                          <a:latin typeface="Cambria Math" panose="02040503050406030204" pitchFamily="18" charset="0"/>
                        </a:rPr>
                        <m:t>5</m:t>
                      </m:r>
                      <m:r>
                        <a:rPr lang="en-US" altLang="ja-JP" sz="1400" b="0" i="0" smtClean="0">
                          <a:solidFill>
                            <a:srgbClr val="005800"/>
                          </a:solidFill>
                          <a:latin typeface="Cambria Math" panose="02040503050406030204" pitchFamily="18" charset="0"/>
                        </a:rPr>
                        <m:t> </m:t>
                      </m:r>
                      <m:r>
                        <m:rPr>
                          <m:sty m:val="p"/>
                        </m:rPr>
                        <a:rPr kumimoji="1" lang="en-US" altLang="ja-JP" sz="1400" b="0" i="0" smtClean="0">
                          <a:solidFill>
                            <a:srgbClr val="005800"/>
                          </a:solidFill>
                          <a:latin typeface="Cambria Math" panose="02040503050406030204" pitchFamily="18" charset="0"/>
                        </a:rPr>
                        <m:t>A</m:t>
                      </m:r>
                      <m:r>
                        <a:rPr kumimoji="1" lang="en-US" altLang="ja-JP" sz="1400" b="0" i="0" smtClean="0">
                          <a:solidFill>
                            <a:srgbClr val="005800"/>
                          </a:solidFill>
                          <a:latin typeface="Cambria Math" panose="02040503050406030204" pitchFamily="18" charset="0"/>
                        </a:rPr>
                        <m:t>/</m:t>
                      </m:r>
                      <m:sSup>
                        <m:sSupPr>
                          <m:ctrlPr>
                            <a:rPr kumimoji="1" lang="en-US" altLang="ja-JP" sz="1400" b="0" i="1" smtClean="0">
                              <a:solidFill>
                                <a:srgbClr val="005800"/>
                              </a:solidFill>
                              <a:latin typeface="Cambria Math" panose="02040503050406030204" pitchFamily="18" charset="0"/>
                            </a:rPr>
                          </m:ctrlPr>
                        </m:sSupPr>
                        <m:e>
                          <m:r>
                            <m:rPr>
                              <m:sty m:val="p"/>
                            </m:rPr>
                            <a:rPr kumimoji="1" lang="en-US" altLang="ja-JP" sz="1400" b="0" i="0" smtClean="0">
                              <a:solidFill>
                                <a:srgbClr val="005800"/>
                              </a:solidFill>
                              <a:latin typeface="Cambria Math" panose="02040503050406030204" pitchFamily="18" charset="0"/>
                            </a:rPr>
                            <m:t>m</m:t>
                          </m:r>
                        </m:e>
                        <m:sup>
                          <m:r>
                            <a:rPr kumimoji="1" lang="en-US" altLang="ja-JP" sz="1400" b="0" i="0" smtClean="0">
                              <a:solidFill>
                                <a:srgbClr val="005800"/>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799166" y="1314944"/>
                <a:ext cx="621388" cy="215444"/>
              </a:xfrm>
              <a:prstGeom prst="rect">
                <a:avLst/>
              </a:prstGeom>
              <a:blipFill rotWithShape="0">
                <a:blip r:embed="rId10"/>
                <a:stretch>
                  <a:fillRect l="-5882" r="-980" b="-34286"/>
                </a:stretch>
              </a:blipFill>
            </p:spPr>
            <p:txBody>
              <a:bodyPr/>
              <a:lstStyle/>
              <a:p>
                <a:r>
                  <a:rPr lang="ja-JP" altLang="en-US">
                    <a:noFill/>
                  </a:rPr>
                  <a:t> </a:t>
                </a:r>
              </a:p>
            </p:txBody>
          </p:sp>
        </mc:Fallback>
      </mc:AlternateContent>
      <p:sp>
        <p:nvSpPr>
          <p:cNvPr id="18" name="テキスト ボックス 17"/>
          <p:cNvSpPr txBox="1"/>
          <p:nvPr/>
        </p:nvSpPr>
        <p:spPr>
          <a:xfrm>
            <a:off x="7480211" y="4792308"/>
            <a:ext cx="1396536" cy="523220"/>
          </a:xfrm>
          <a:prstGeom prst="rect">
            <a:avLst/>
          </a:prstGeom>
          <a:noFill/>
        </p:spPr>
        <p:txBody>
          <a:bodyPr wrap="none" rtlCol="0">
            <a:spAutoFit/>
          </a:bodyPr>
          <a:lstStyle/>
          <a:p>
            <a:r>
              <a:rPr lang="ja-JP" altLang="en-US" sz="1400" dirty="0" smtClean="0"/>
              <a:t>点</a:t>
            </a:r>
            <a:r>
              <a:rPr lang="ja-JP" altLang="en-US" sz="1400" dirty="0"/>
              <a:t> </a:t>
            </a:r>
            <a:r>
              <a:rPr lang="ja-JP" altLang="en-US" sz="1400" dirty="0" smtClean="0"/>
              <a:t>： 実験</a:t>
            </a:r>
            <a:r>
              <a:rPr lang="ja-JP" altLang="en-US" sz="1400" dirty="0"/>
              <a:t>データ</a:t>
            </a:r>
            <a:endParaRPr lang="en-US" altLang="ja-JP" sz="1400" dirty="0" smtClean="0"/>
          </a:p>
          <a:p>
            <a:r>
              <a:rPr lang="ja-JP" altLang="en-US" sz="1400" dirty="0" smtClean="0"/>
              <a:t>線 ： 解析結果</a:t>
            </a:r>
            <a:endParaRPr kumimoji="1" lang="ja-JP" altLang="en-US" sz="1400" dirty="0"/>
          </a:p>
        </p:txBody>
      </p:sp>
      <p:grpSp>
        <p:nvGrpSpPr>
          <p:cNvPr id="20" name="グループ化 19"/>
          <p:cNvGrpSpPr/>
          <p:nvPr/>
        </p:nvGrpSpPr>
        <p:grpSpPr>
          <a:xfrm>
            <a:off x="-9470" y="1784729"/>
            <a:ext cx="570990" cy="1054405"/>
            <a:chOff x="-82726" y="1781247"/>
            <a:chExt cx="698938" cy="1092237"/>
          </a:xfrm>
        </p:grpSpPr>
        <p:sp>
          <p:nvSpPr>
            <p:cNvPr id="21" name="テキスト ボックス 20"/>
            <p:cNvSpPr txBox="1"/>
            <p:nvPr/>
          </p:nvSpPr>
          <p:spPr>
            <a:xfrm>
              <a:off x="-9285" y="1781247"/>
              <a:ext cx="527441" cy="653579"/>
            </a:xfrm>
            <a:prstGeom prst="rect">
              <a:avLst/>
            </a:prstGeom>
            <a:noFill/>
          </p:spPr>
          <p:txBody>
            <a:bodyPr vert="eaVert" wrap="none" rtlCol="0">
              <a:spAutoFit/>
            </a:bodyPr>
            <a:lstStyle/>
            <a:p>
              <a:r>
                <a:rPr kumimoji="1" lang="ja-JP" altLang="en-US" sz="1600" b="1" dirty="0" smtClean="0"/>
                <a:t>膜厚</a:t>
              </a:r>
              <a:r>
                <a:rPr lang="ja-JP" altLang="en-US" sz="1600" b="1" dirty="0"/>
                <a:t>，</a:t>
              </a:r>
              <a:endParaRPr kumimoji="1" lang="ja-JP" altLang="en-US" sz="1600" b="1"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82726" y="2331492"/>
                  <a:ext cx="698938" cy="54199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400" b="1" i="1" smtClean="0">
                            <a:latin typeface="Cambria Math"/>
                          </a:rPr>
                          <m:t>𝒉</m:t>
                        </m:r>
                      </m:oMath>
                    </m:oMathPara>
                  </a14:m>
                  <a:endParaRPr kumimoji="1" lang="en-US" altLang="ja-JP" sz="1400" b="1" dirty="0" smtClean="0"/>
                </a:p>
                <a:p>
                  <a:pPr algn="ctr"/>
                  <a:r>
                    <a:rPr lang="en-US" altLang="ja-JP" sz="1400" b="1" dirty="0"/>
                    <a:t>(</a:t>
                  </a:r>
                  <a14:m>
                    <m:oMath xmlns:m="http://schemas.openxmlformats.org/officeDocument/2006/math">
                      <m:r>
                        <a:rPr kumimoji="1" lang="ja-JP" altLang="en-US" sz="1400" b="1" i="0" smtClean="0">
                          <a:latin typeface="Cambria Math"/>
                        </a:rPr>
                        <m:t>𝛍</m:t>
                      </m:r>
                      <m:r>
                        <a:rPr kumimoji="1" lang="en-US" altLang="ja-JP" sz="1400" b="1" i="0" smtClean="0">
                          <a:latin typeface="Cambria Math"/>
                        </a:rPr>
                        <m:t>𝐦</m:t>
                      </m:r>
                    </m:oMath>
                  </a14:m>
                  <a:r>
                    <a:rPr kumimoji="1" lang="en-US" altLang="ja-JP" sz="1400" b="1" dirty="0" smtClean="0"/>
                    <a:t>)</a:t>
                  </a:r>
                  <a:endParaRPr kumimoji="1" lang="ja-JP" altLang="en-US" sz="1400"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82726" y="2331492"/>
                  <a:ext cx="698938" cy="541992"/>
                </a:xfrm>
                <a:prstGeom prst="rect">
                  <a:avLst/>
                </a:prstGeom>
                <a:blipFill rotWithShape="0">
                  <a:blip r:embed="rId11"/>
                  <a:stretch>
                    <a:fillRect l="-3226" r="-5376" b="-1176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3" name="テキスト ボックス 22"/>
              <p:cNvSpPr txBox="1"/>
              <p:nvPr/>
            </p:nvSpPr>
            <p:spPr>
              <a:xfrm>
                <a:off x="1994505" y="4453754"/>
                <a:ext cx="1090363"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994505" y="4453754"/>
                <a:ext cx="1090363" cy="338554"/>
              </a:xfrm>
              <a:prstGeom prst="rect">
                <a:avLst/>
              </a:prstGeom>
              <a:blipFill rotWithShape="0">
                <a:blip r:embed="rId12"/>
                <a:stretch>
                  <a:fillRect l="-2793" t="-7273" r="-4469" b="-25455"/>
                </a:stretch>
              </a:blipFill>
            </p:spPr>
            <p:txBody>
              <a:bodyPr/>
              <a:lstStyle/>
              <a:p>
                <a:r>
                  <a:rPr lang="ja-JP" altLang="en-US">
                    <a:noFill/>
                  </a:rPr>
                  <a:t> </a:t>
                </a:r>
              </a:p>
            </p:txBody>
          </p:sp>
        </mc:Fallback>
      </mc:AlternateContent>
      <p:sp>
        <p:nvSpPr>
          <p:cNvPr id="19" name="正方形/長方形 18"/>
          <p:cNvSpPr/>
          <p:nvPr/>
        </p:nvSpPr>
        <p:spPr>
          <a:xfrm>
            <a:off x="5360644" y="742728"/>
            <a:ext cx="2991776"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履歴依存を考慮しない場合</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4" name="テキスト ボックス 23"/>
              <p:cNvSpPr txBox="1"/>
              <p:nvPr/>
            </p:nvSpPr>
            <p:spPr>
              <a:xfrm>
                <a:off x="6683237" y="4453754"/>
                <a:ext cx="1090363"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6683237" y="4453754"/>
                <a:ext cx="1090363" cy="338554"/>
              </a:xfrm>
              <a:prstGeom prst="rect">
                <a:avLst/>
              </a:prstGeom>
              <a:blipFill rotWithShape="0">
                <a:blip r:embed="rId13"/>
                <a:stretch>
                  <a:fillRect l="-2793" t="-7273" r="-4469" b="-25455"/>
                </a:stretch>
              </a:blipFill>
            </p:spPr>
            <p:txBody>
              <a:bodyPr/>
              <a:lstStyle/>
              <a:p>
                <a:r>
                  <a:rPr lang="ja-JP" altLang="en-US">
                    <a:noFill/>
                  </a:rPr>
                  <a:t> </a:t>
                </a:r>
              </a:p>
            </p:txBody>
          </p:sp>
        </mc:Fallback>
      </mc:AlternateContent>
      <p:grpSp>
        <p:nvGrpSpPr>
          <p:cNvPr id="25" name="グループ化 24"/>
          <p:cNvGrpSpPr/>
          <p:nvPr/>
        </p:nvGrpSpPr>
        <p:grpSpPr>
          <a:xfrm>
            <a:off x="4493787" y="1784729"/>
            <a:ext cx="570990" cy="1054405"/>
            <a:chOff x="-82726" y="1781247"/>
            <a:chExt cx="698938" cy="1092237"/>
          </a:xfrm>
        </p:grpSpPr>
        <p:sp>
          <p:nvSpPr>
            <p:cNvPr id="26" name="テキスト ボックス 25"/>
            <p:cNvSpPr txBox="1"/>
            <p:nvPr/>
          </p:nvSpPr>
          <p:spPr>
            <a:xfrm>
              <a:off x="-9285" y="1781247"/>
              <a:ext cx="527441" cy="653579"/>
            </a:xfrm>
            <a:prstGeom prst="rect">
              <a:avLst/>
            </a:prstGeom>
            <a:noFill/>
          </p:spPr>
          <p:txBody>
            <a:bodyPr vert="eaVert" wrap="none" rtlCol="0">
              <a:spAutoFit/>
            </a:bodyPr>
            <a:lstStyle/>
            <a:p>
              <a:r>
                <a:rPr kumimoji="1" lang="ja-JP" altLang="en-US" sz="1600" b="1" dirty="0" smtClean="0"/>
                <a:t>膜厚</a:t>
              </a:r>
              <a:r>
                <a:rPr lang="ja-JP" altLang="en-US" sz="1600" b="1" dirty="0"/>
                <a:t>，</a:t>
              </a:r>
              <a:endParaRPr kumimoji="1" lang="ja-JP" altLang="en-US" sz="1600" b="1"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82726" y="2331492"/>
                  <a:ext cx="698938" cy="54199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400" b="1" i="1" smtClean="0">
                            <a:latin typeface="Cambria Math"/>
                          </a:rPr>
                          <m:t>𝒉</m:t>
                        </m:r>
                      </m:oMath>
                    </m:oMathPara>
                  </a14:m>
                  <a:endParaRPr kumimoji="1" lang="en-US" altLang="ja-JP" sz="1400" b="1" dirty="0" smtClean="0"/>
                </a:p>
                <a:p>
                  <a:pPr algn="ctr"/>
                  <a:r>
                    <a:rPr lang="en-US" altLang="ja-JP" sz="1400" b="1" dirty="0"/>
                    <a:t>(</a:t>
                  </a:r>
                  <a14:m>
                    <m:oMath xmlns:m="http://schemas.openxmlformats.org/officeDocument/2006/math">
                      <m:r>
                        <a:rPr kumimoji="1" lang="ja-JP" altLang="en-US" sz="1400" b="1" i="0" smtClean="0">
                          <a:latin typeface="Cambria Math"/>
                        </a:rPr>
                        <m:t>𝛍</m:t>
                      </m:r>
                      <m:r>
                        <a:rPr kumimoji="1" lang="en-US" altLang="ja-JP" sz="1400" b="1" i="0" smtClean="0">
                          <a:latin typeface="Cambria Math"/>
                        </a:rPr>
                        <m:t>𝐦</m:t>
                      </m:r>
                    </m:oMath>
                  </a14:m>
                  <a:r>
                    <a:rPr kumimoji="1" lang="en-US" altLang="ja-JP" sz="1400" b="1" dirty="0" smtClean="0"/>
                    <a:t>)</a:t>
                  </a:r>
                  <a:endParaRPr kumimoji="1" lang="ja-JP" altLang="en-US" sz="1400"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82726" y="2331492"/>
                  <a:ext cx="698938" cy="541992"/>
                </a:xfrm>
                <a:prstGeom prst="rect">
                  <a:avLst/>
                </a:prstGeom>
                <a:blipFill rotWithShape="0">
                  <a:blip r:embed="rId11"/>
                  <a:stretch>
                    <a:fillRect l="-3226" r="-5376" b="-1176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8" name="テキスト ボックス 27"/>
              <p:cNvSpPr txBox="1"/>
              <p:nvPr/>
            </p:nvSpPr>
            <p:spPr>
              <a:xfrm>
                <a:off x="5442902" y="1355278"/>
                <a:ext cx="720775"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00EDED"/>
                          </a:solidFill>
                          <a:latin typeface="Cambria Math" panose="02040503050406030204" pitchFamily="18" charset="0"/>
                        </a:rPr>
                        <m:t>1</m:t>
                      </m:r>
                      <m:r>
                        <a:rPr lang="en-US" altLang="ja-JP" sz="1400" b="0" i="1" smtClean="0">
                          <a:solidFill>
                            <a:srgbClr val="00EDED"/>
                          </a:solidFill>
                          <a:latin typeface="Cambria Math" panose="02040503050406030204" pitchFamily="18" charset="0"/>
                        </a:rPr>
                        <m:t>6 </m:t>
                      </m:r>
                      <m:r>
                        <m:rPr>
                          <m:sty m:val="p"/>
                        </m:rPr>
                        <a:rPr kumimoji="1" lang="en-US" altLang="ja-JP" sz="1400" b="0" i="0" smtClean="0">
                          <a:solidFill>
                            <a:srgbClr val="00EDED"/>
                          </a:solidFill>
                          <a:latin typeface="Cambria Math" panose="02040503050406030204" pitchFamily="18" charset="0"/>
                        </a:rPr>
                        <m:t>A</m:t>
                      </m:r>
                      <m:r>
                        <a:rPr kumimoji="1" lang="en-US" altLang="ja-JP" sz="1400" b="0" i="0" smtClean="0">
                          <a:solidFill>
                            <a:srgbClr val="00EDED"/>
                          </a:solidFill>
                          <a:latin typeface="Cambria Math" panose="02040503050406030204" pitchFamily="18" charset="0"/>
                        </a:rPr>
                        <m:t>/</m:t>
                      </m:r>
                      <m:sSup>
                        <m:sSupPr>
                          <m:ctrlPr>
                            <a:rPr kumimoji="1" lang="en-US" altLang="ja-JP" sz="1400" b="0" i="1" smtClean="0">
                              <a:solidFill>
                                <a:srgbClr val="00EDED"/>
                              </a:solidFill>
                              <a:latin typeface="Cambria Math" panose="02040503050406030204" pitchFamily="18" charset="0"/>
                            </a:rPr>
                          </m:ctrlPr>
                        </m:sSupPr>
                        <m:e>
                          <m:r>
                            <m:rPr>
                              <m:sty m:val="p"/>
                            </m:rPr>
                            <a:rPr kumimoji="1" lang="en-US" altLang="ja-JP" sz="1400" b="0" i="0" smtClean="0">
                              <a:solidFill>
                                <a:srgbClr val="00EDED"/>
                              </a:solidFill>
                              <a:latin typeface="Cambria Math" panose="02040503050406030204" pitchFamily="18" charset="0"/>
                            </a:rPr>
                            <m:t>m</m:t>
                          </m:r>
                        </m:e>
                        <m:sup>
                          <m:r>
                            <a:rPr kumimoji="1" lang="en-US" altLang="ja-JP" sz="1400" b="0" i="0" smtClean="0">
                              <a:solidFill>
                                <a:srgbClr val="00EDED"/>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5442902" y="1355278"/>
                <a:ext cx="720775" cy="215444"/>
              </a:xfrm>
              <a:prstGeom prst="rect">
                <a:avLst/>
              </a:prstGeom>
              <a:blipFill rotWithShape="0">
                <a:blip r:embed="rId5"/>
                <a:stretch>
                  <a:fillRect l="-4237" r="-847"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7402285" y="3670547"/>
                <a:ext cx="111036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smtClean="0">
                              <a:solidFill>
                                <a:srgbClr val="FF1515"/>
                              </a:solidFill>
                              <a:latin typeface="Cambria Math" panose="02040503050406030204" pitchFamily="18" charset="0"/>
                            </a:rPr>
                          </m:ctrlPr>
                        </m:sSubPr>
                        <m:e>
                          <m:r>
                            <a:rPr kumimoji="1" lang="en-US" altLang="ja-JP" sz="1400" b="0" i="1" smtClean="0">
                              <a:solidFill>
                                <a:srgbClr val="FF1515"/>
                              </a:solidFill>
                              <a:latin typeface="Cambria Math" panose="02040503050406030204" pitchFamily="18" charset="0"/>
                            </a:rPr>
                            <m:t>𝑗</m:t>
                          </m:r>
                        </m:e>
                        <m:sub>
                          <m:r>
                            <m:rPr>
                              <m:sty m:val="p"/>
                            </m:rPr>
                            <a:rPr kumimoji="1" lang="en-US" altLang="ja-JP" sz="1400" b="0" i="0" smtClean="0">
                              <a:solidFill>
                                <a:srgbClr val="FF1515"/>
                              </a:solidFill>
                              <a:latin typeface="Cambria Math" panose="02040503050406030204" pitchFamily="18" charset="0"/>
                            </a:rPr>
                            <m:t>cat</m:t>
                          </m:r>
                        </m:sub>
                      </m:sSub>
                      <m:r>
                        <a:rPr kumimoji="1" lang="en-US" altLang="ja-JP" sz="1400" b="0" i="1" smtClean="0">
                          <a:solidFill>
                            <a:srgbClr val="FF1515"/>
                          </a:solidFill>
                          <a:latin typeface="Cambria Math" panose="02040503050406030204" pitchFamily="18" charset="0"/>
                        </a:rPr>
                        <m:t>=</m:t>
                      </m:r>
                      <m:r>
                        <a:rPr kumimoji="1" lang="en-US" altLang="ja-JP" sz="1400" b="0" i="0" smtClean="0">
                          <a:solidFill>
                            <a:srgbClr val="FF1515"/>
                          </a:solidFill>
                          <a:latin typeface="Cambria Math" panose="02040503050406030204" pitchFamily="18" charset="0"/>
                        </a:rPr>
                        <m:t>4 </m:t>
                      </m:r>
                      <m:r>
                        <m:rPr>
                          <m:sty m:val="p"/>
                        </m:rPr>
                        <a:rPr kumimoji="1" lang="en-US" altLang="ja-JP" sz="1400" b="0" i="0" smtClean="0">
                          <a:solidFill>
                            <a:srgbClr val="FF1515"/>
                          </a:solidFill>
                          <a:latin typeface="Cambria Math" panose="02040503050406030204" pitchFamily="18" charset="0"/>
                        </a:rPr>
                        <m:t>A</m:t>
                      </m:r>
                      <m:r>
                        <a:rPr kumimoji="1" lang="en-US" altLang="ja-JP" sz="1400" b="0" i="0" smtClean="0">
                          <a:solidFill>
                            <a:srgbClr val="FF1515"/>
                          </a:solidFill>
                          <a:latin typeface="Cambria Math" panose="02040503050406030204" pitchFamily="18" charset="0"/>
                        </a:rPr>
                        <m:t>/</m:t>
                      </m:r>
                      <m:sSup>
                        <m:sSupPr>
                          <m:ctrlPr>
                            <a:rPr kumimoji="1" lang="en-US" altLang="ja-JP" sz="1400" b="0" i="1" smtClean="0">
                              <a:solidFill>
                                <a:srgbClr val="FF1515"/>
                              </a:solidFill>
                              <a:latin typeface="Cambria Math" panose="02040503050406030204" pitchFamily="18" charset="0"/>
                            </a:rPr>
                          </m:ctrlPr>
                        </m:sSupPr>
                        <m:e>
                          <m:r>
                            <m:rPr>
                              <m:sty m:val="p"/>
                            </m:rPr>
                            <a:rPr kumimoji="1" lang="en-US" altLang="ja-JP" sz="1400" b="0" i="0" smtClean="0">
                              <a:solidFill>
                                <a:srgbClr val="FF1515"/>
                              </a:solidFill>
                              <a:latin typeface="Cambria Math" panose="02040503050406030204" pitchFamily="18" charset="0"/>
                            </a:rPr>
                            <m:t>m</m:t>
                          </m:r>
                        </m:e>
                        <m:sup>
                          <m:r>
                            <a:rPr kumimoji="1" lang="en-US" altLang="ja-JP" sz="1400" b="0" i="0" smtClean="0">
                              <a:solidFill>
                                <a:srgbClr val="FF1515"/>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7402285" y="3670547"/>
                <a:ext cx="1110368" cy="215444"/>
              </a:xfrm>
              <a:prstGeom prst="rect">
                <a:avLst/>
              </a:prstGeom>
              <a:blipFill rotWithShape="0">
                <a:blip r:embed="rId14"/>
                <a:stretch>
                  <a:fillRect l="-4396" r="-549" b="-371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5903284" y="1617847"/>
                <a:ext cx="720775"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C4C400"/>
                          </a:solidFill>
                          <a:latin typeface="Cambria Math" panose="02040503050406030204" pitchFamily="18" charset="0"/>
                        </a:rPr>
                        <m:t>1</m:t>
                      </m:r>
                      <m:r>
                        <a:rPr lang="en-US" altLang="ja-JP" sz="1400" b="0" i="1" smtClean="0">
                          <a:solidFill>
                            <a:srgbClr val="C4C400"/>
                          </a:solidFill>
                          <a:latin typeface="Cambria Math" panose="02040503050406030204" pitchFamily="18" charset="0"/>
                        </a:rPr>
                        <m:t>0 </m:t>
                      </m:r>
                      <m:r>
                        <m:rPr>
                          <m:sty m:val="p"/>
                        </m:rPr>
                        <a:rPr kumimoji="1" lang="en-US" altLang="ja-JP" sz="1400" b="0" i="0" smtClean="0">
                          <a:solidFill>
                            <a:srgbClr val="C4C400"/>
                          </a:solidFill>
                          <a:latin typeface="Cambria Math" panose="02040503050406030204" pitchFamily="18" charset="0"/>
                        </a:rPr>
                        <m:t>A</m:t>
                      </m:r>
                      <m:r>
                        <a:rPr kumimoji="1" lang="en-US" altLang="ja-JP" sz="1400" b="0" i="0" smtClean="0">
                          <a:solidFill>
                            <a:srgbClr val="C4C400"/>
                          </a:solidFill>
                          <a:latin typeface="Cambria Math" panose="02040503050406030204" pitchFamily="18" charset="0"/>
                        </a:rPr>
                        <m:t>/</m:t>
                      </m:r>
                      <m:sSup>
                        <m:sSupPr>
                          <m:ctrlPr>
                            <a:rPr kumimoji="1" lang="en-US" altLang="ja-JP" sz="1400" b="0" i="1" smtClean="0">
                              <a:solidFill>
                                <a:srgbClr val="C4C400"/>
                              </a:solidFill>
                              <a:latin typeface="Cambria Math" panose="02040503050406030204" pitchFamily="18" charset="0"/>
                            </a:rPr>
                          </m:ctrlPr>
                        </m:sSupPr>
                        <m:e>
                          <m:r>
                            <m:rPr>
                              <m:sty m:val="p"/>
                            </m:rPr>
                            <a:rPr kumimoji="1" lang="en-US" altLang="ja-JP" sz="1400" b="0" i="0" smtClean="0">
                              <a:solidFill>
                                <a:srgbClr val="C4C400"/>
                              </a:solidFill>
                              <a:latin typeface="Cambria Math" panose="02040503050406030204" pitchFamily="18" charset="0"/>
                            </a:rPr>
                            <m:t>m</m:t>
                          </m:r>
                        </m:e>
                        <m:sup>
                          <m:r>
                            <a:rPr kumimoji="1" lang="en-US" altLang="ja-JP" sz="1400" b="0" i="0" smtClean="0">
                              <a:solidFill>
                                <a:srgbClr val="C4C400"/>
                              </a:solidFill>
                              <a:latin typeface="Cambria Math" panose="02040503050406030204" pitchFamily="18" charset="0"/>
                            </a:rPr>
                            <m:t>2</m:t>
                          </m:r>
                        </m:sup>
                      </m:sSup>
                    </m:oMath>
                  </m:oMathPara>
                </a14:m>
                <a:endParaRPr kumimoji="1" lang="ja-JP" altLang="en-US" sz="1400" dirty="0">
                  <a:solidFill>
                    <a:srgbClr val="C4C40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903284" y="1617847"/>
                <a:ext cx="720775" cy="215444"/>
              </a:xfrm>
              <a:prstGeom prst="rect">
                <a:avLst/>
              </a:prstGeom>
              <a:blipFill rotWithShape="0">
                <a:blip r:embed="rId15"/>
                <a:stretch>
                  <a:fillRect l="-4202"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6590788" y="1271126"/>
                <a:ext cx="62138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FF00FF"/>
                          </a:solidFill>
                          <a:latin typeface="Cambria Math" panose="02040503050406030204" pitchFamily="18" charset="0"/>
                        </a:rPr>
                        <m:t>8</m:t>
                      </m:r>
                      <m:r>
                        <a:rPr lang="en-US" altLang="ja-JP" sz="1400" b="0" i="1" smtClean="0">
                          <a:solidFill>
                            <a:srgbClr val="FF00FF"/>
                          </a:solidFill>
                          <a:latin typeface="Cambria Math" panose="02040503050406030204" pitchFamily="18" charset="0"/>
                        </a:rPr>
                        <m:t> </m:t>
                      </m:r>
                      <m:r>
                        <m:rPr>
                          <m:sty m:val="p"/>
                        </m:rPr>
                        <a:rPr kumimoji="1" lang="en-US" altLang="ja-JP" sz="1400" b="0" i="0" smtClean="0">
                          <a:solidFill>
                            <a:srgbClr val="FF00FF"/>
                          </a:solidFill>
                          <a:latin typeface="Cambria Math" panose="02040503050406030204" pitchFamily="18" charset="0"/>
                        </a:rPr>
                        <m:t>A</m:t>
                      </m:r>
                      <m:r>
                        <a:rPr kumimoji="1" lang="en-US" altLang="ja-JP" sz="1400" b="0" i="0" smtClean="0">
                          <a:solidFill>
                            <a:srgbClr val="FF00FF"/>
                          </a:solidFill>
                          <a:latin typeface="Cambria Math" panose="02040503050406030204" pitchFamily="18" charset="0"/>
                        </a:rPr>
                        <m:t>/</m:t>
                      </m:r>
                      <m:sSup>
                        <m:sSupPr>
                          <m:ctrlPr>
                            <a:rPr kumimoji="1" lang="en-US" altLang="ja-JP" sz="1400" b="0" i="1" smtClean="0">
                              <a:solidFill>
                                <a:srgbClr val="FF00FF"/>
                              </a:solidFill>
                              <a:latin typeface="Cambria Math" panose="02040503050406030204" pitchFamily="18" charset="0"/>
                            </a:rPr>
                          </m:ctrlPr>
                        </m:sSupPr>
                        <m:e>
                          <m:r>
                            <m:rPr>
                              <m:sty m:val="p"/>
                            </m:rPr>
                            <a:rPr kumimoji="1" lang="en-US" altLang="ja-JP" sz="1400" b="0" i="0" smtClean="0">
                              <a:solidFill>
                                <a:srgbClr val="FF00FF"/>
                              </a:solidFill>
                              <a:latin typeface="Cambria Math" panose="02040503050406030204" pitchFamily="18" charset="0"/>
                            </a:rPr>
                            <m:t>m</m:t>
                          </m:r>
                        </m:e>
                        <m:sup>
                          <m:r>
                            <a:rPr kumimoji="1" lang="en-US" altLang="ja-JP" sz="1400" b="0" i="0" smtClean="0">
                              <a:solidFill>
                                <a:srgbClr val="FF00FF"/>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6590788" y="1271126"/>
                <a:ext cx="621388" cy="215444"/>
              </a:xfrm>
              <a:prstGeom prst="rect">
                <a:avLst/>
              </a:prstGeom>
              <a:blipFill rotWithShape="0">
                <a:blip r:embed="rId8"/>
                <a:stretch>
                  <a:fillRect l="-5882" r="-980" b="-3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7256522" y="1561589"/>
                <a:ext cx="62138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0000FF"/>
                          </a:solidFill>
                          <a:latin typeface="Cambria Math" panose="02040503050406030204" pitchFamily="18" charset="0"/>
                        </a:rPr>
                        <m:t>6</m:t>
                      </m:r>
                      <m:r>
                        <a:rPr lang="en-US" altLang="ja-JP" sz="1400" b="0" i="1" smtClean="0">
                          <a:solidFill>
                            <a:srgbClr val="0000FF"/>
                          </a:solidFill>
                          <a:latin typeface="Cambria Math" panose="02040503050406030204" pitchFamily="18" charset="0"/>
                        </a:rPr>
                        <m:t> </m:t>
                      </m:r>
                      <m:r>
                        <m:rPr>
                          <m:sty m:val="p"/>
                        </m:rPr>
                        <a:rPr kumimoji="1" lang="en-US" altLang="ja-JP" sz="1400" b="0" i="0" smtClean="0">
                          <a:solidFill>
                            <a:srgbClr val="0000FF"/>
                          </a:solidFill>
                          <a:latin typeface="Cambria Math" panose="02040503050406030204" pitchFamily="18" charset="0"/>
                        </a:rPr>
                        <m:t>A</m:t>
                      </m:r>
                      <m:r>
                        <a:rPr kumimoji="1" lang="en-US" altLang="ja-JP" sz="1400" b="0" i="0" smtClean="0">
                          <a:solidFill>
                            <a:srgbClr val="0000FF"/>
                          </a:solidFill>
                          <a:latin typeface="Cambria Math" panose="02040503050406030204" pitchFamily="18" charset="0"/>
                        </a:rPr>
                        <m:t>/</m:t>
                      </m:r>
                      <m:sSup>
                        <m:sSupPr>
                          <m:ctrlPr>
                            <a:rPr kumimoji="1" lang="en-US" altLang="ja-JP" sz="1400" b="0" i="1" smtClean="0">
                              <a:solidFill>
                                <a:srgbClr val="0000FF"/>
                              </a:solidFill>
                              <a:latin typeface="Cambria Math" panose="02040503050406030204" pitchFamily="18" charset="0"/>
                            </a:rPr>
                          </m:ctrlPr>
                        </m:sSupPr>
                        <m:e>
                          <m:r>
                            <m:rPr>
                              <m:sty m:val="p"/>
                            </m:rPr>
                            <a:rPr kumimoji="1" lang="en-US" altLang="ja-JP" sz="1400" b="0" i="0" smtClean="0">
                              <a:solidFill>
                                <a:srgbClr val="0000FF"/>
                              </a:solidFill>
                              <a:latin typeface="Cambria Math" panose="02040503050406030204" pitchFamily="18" charset="0"/>
                            </a:rPr>
                            <m:t>m</m:t>
                          </m:r>
                        </m:e>
                        <m:sup>
                          <m:r>
                            <a:rPr kumimoji="1" lang="en-US" altLang="ja-JP" sz="1400" b="0" i="0" smtClean="0">
                              <a:solidFill>
                                <a:srgbClr val="0000FF"/>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256522" y="1561589"/>
                <a:ext cx="621388" cy="215444"/>
              </a:xfrm>
              <a:prstGeom prst="rect">
                <a:avLst/>
              </a:prstGeom>
              <a:blipFill rotWithShape="0">
                <a:blip r:embed="rId9"/>
                <a:stretch>
                  <a:fillRect l="-5882" r="-980"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8032787" y="1777033"/>
                <a:ext cx="621388"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400" i="1" smtClean="0">
                          <a:solidFill>
                            <a:srgbClr val="005800"/>
                          </a:solidFill>
                          <a:latin typeface="Cambria Math" panose="02040503050406030204" pitchFamily="18" charset="0"/>
                        </a:rPr>
                        <m:t>5</m:t>
                      </m:r>
                      <m:r>
                        <a:rPr lang="en-US" altLang="ja-JP" sz="1400" b="0" i="0" smtClean="0">
                          <a:solidFill>
                            <a:srgbClr val="005800"/>
                          </a:solidFill>
                          <a:latin typeface="Cambria Math" panose="02040503050406030204" pitchFamily="18" charset="0"/>
                        </a:rPr>
                        <m:t> </m:t>
                      </m:r>
                      <m:r>
                        <m:rPr>
                          <m:sty m:val="p"/>
                        </m:rPr>
                        <a:rPr kumimoji="1" lang="en-US" altLang="ja-JP" sz="1400" b="0" i="0" smtClean="0">
                          <a:solidFill>
                            <a:srgbClr val="005800"/>
                          </a:solidFill>
                          <a:latin typeface="Cambria Math" panose="02040503050406030204" pitchFamily="18" charset="0"/>
                        </a:rPr>
                        <m:t>A</m:t>
                      </m:r>
                      <m:r>
                        <a:rPr kumimoji="1" lang="en-US" altLang="ja-JP" sz="1400" b="0" i="0" smtClean="0">
                          <a:solidFill>
                            <a:srgbClr val="005800"/>
                          </a:solidFill>
                          <a:latin typeface="Cambria Math" panose="02040503050406030204" pitchFamily="18" charset="0"/>
                        </a:rPr>
                        <m:t>/</m:t>
                      </m:r>
                      <m:sSup>
                        <m:sSupPr>
                          <m:ctrlPr>
                            <a:rPr kumimoji="1" lang="en-US" altLang="ja-JP" sz="1400" b="0" i="1" smtClean="0">
                              <a:solidFill>
                                <a:srgbClr val="005800"/>
                              </a:solidFill>
                              <a:latin typeface="Cambria Math" panose="02040503050406030204" pitchFamily="18" charset="0"/>
                            </a:rPr>
                          </m:ctrlPr>
                        </m:sSupPr>
                        <m:e>
                          <m:r>
                            <m:rPr>
                              <m:sty m:val="p"/>
                            </m:rPr>
                            <a:rPr kumimoji="1" lang="en-US" altLang="ja-JP" sz="1400" b="0" i="0" smtClean="0">
                              <a:solidFill>
                                <a:srgbClr val="005800"/>
                              </a:solidFill>
                              <a:latin typeface="Cambria Math" panose="02040503050406030204" pitchFamily="18" charset="0"/>
                            </a:rPr>
                            <m:t>m</m:t>
                          </m:r>
                        </m:e>
                        <m:sup>
                          <m:r>
                            <a:rPr kumimoji="1" lang="en-US" altLang="ja-JP" sz="1400" b="0" i="0" smtClean="0">
                              <a:solidFill>
                                <a:srgbClr val="005800"/>
                              </a:solidFill>
                              <a:latin typeface="Cambria Math" panose="02040503050406030204" pitchFamily="18" charset="0"/>
                            </a:rPr>
                            <m:t>2</m:t>
                          </m:r>
                        </m:sup>
                      </m:sSup>
                    </m:oMath>
                  </m:oMathPara>
                </a14:m>
                <a:endParaRPr kumimoji="1" lang="ja-JP" altLang="en-US" sz="1400" dirty="0">
                  <a:solidFill>
                    <a:srgbClr val="00EDED"/>
                  </a:solidFill>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8032787" y="1777033"/>
                <a:ext cx="621388" cy="215444"/>
              </a:xfrm>
              <a:prstGeom prst="rect">
                <a:avLst/>
              </a:prstGeom>
              <a:blipFill rotWithShape="0">
                <a:blip r:embed="rId16"/>
                <a:stretch>
                  <a:fillRect l="-6863" r="-980" b="-3428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73602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電着塗装</a:t>
            </a:r>
            <a:r>
              <a:rPr lang="ja-JP" altLang="en-US" dirty="0" smtClean="0"/>
              <a:t>シミュレーション</a:t>
            </a:r>
            <a:endParaRPr kumimoji="1" lang="ja-JP" altLang="en-US" dirty="0"/>
          </a:p>
        </p:txBody>
      </p:sp>
      <p:sp>
        <p:nvSpPr>
          <p:cNvPr id="3" name="コンテンツ プレースホルダー 2"/>
          <p:cNvSpPr>
            <a:spLocks noGrp="1"/>
          </p:cNvSpPr>
          <p:nvPr>
            <p:ph idx="1"/>
          </p:nvPr>
        </p:nvSpPr>
        <p:spPr>
          <a:xfrm>
            <a:off x="250825" y="657225"/>
            <a:ext cx="8641655" cy="5740399"/>
          </a:xfrm>
        </p:spPr>
        <p:txBody>
          <a:bodyPr/>
          <a:lstStyle/>
          <a:p>
            <a:pPr marL="0" indent="0" algn="ctr">
              <a:buNone/>
            </a:pPr>
            <a:r>
              <a:rPr lang="ja-JP" altLang="en-US" sz="2800" dirty="0" smtClean="0"/>
              <a:t>実車</a:t>
            </a:r>
            <a:r>
              <a:rPr lang="ja-JP" altLang="en-US" sz="2800" dirty="0"/>
              <a:t>試験での最適化には時間とコストがかかる</a:t>
            </a:r>
            <a:r>
              <a:rPr lang="en-US" altLang="ja-JP" sz="2800" dirty="0"/>
              <a:t>.</a:t>
            </a:r>
            <a:endParaRPr lang="ja-JP" altLang="en-US" sz="2800" dirty="0"/>
          </a:p>
          <a:p>
            <a:pPr marL="0" indent="0" algn="ctr">
              <a:buNone/>
            </a:pPr>
            <a:r>
              <a:rPr lang="ja-JP" altLang="en-US" sz="2800" dirty="0"/>
              <a:t>⇒ </a:t>
            </a:r>
            <a:r>
              <a:rPr lang="ja-JP" altLang="en-US" sz="2800" b="1" dirty="0">
                <a:solidFill>
                  <a:srgbClr val="FF0000"/>
                </a:solidFill>
              </a:rPr>
              <a:t>数値シミュレーション</a:t>
            </a:r>
            <a:r>
              <a:rPr lang="ja-JP" altLang="en-US" sz="2800" dirty="0"/>
              <a:t>が有用</a:t>
            </a:r>
            <a:r>
              <a:rPr lang="ja-JP" altLang="en-US" sz="2800" dirty="0" smtClean="0"/>
              <a:t>．</a:t>
            </a:r>
            <a:endParaRPr lang="en-US" altLang="ja-JP" sz="2800" dirty="0" smtClean="0"/>
          </a:p>
          <a:p>
            <a:pPr marL="0" indent="0" algn="ctr">
              <a:buNone/>
            </a:pPr>
            <a:endParaRPr lang="en-US" altLang="ja-JP" sz="2800" dirty="0" smtClean="0"/>
          </a:p>
          <a:p>
            <a:pPr marL="0" indent="0" algn="ctr">
              <a:buNone/>
            </a:pPr>
            <a:endParaRPr lang="en-US" altLang="ja-JP" sz="2800" dirty="0"/>
          </a:p>
          <a:p>
            <a:pPr marL="0" indent="0" algn="ctr">
              <a:buNone/>
            </a:pPr>
            <a:endParaRPr lang="en-US" altLang="ja-JP" sz="2800" dirty="0"/>
          </a:p>
          <a:p>
            <a:pPr marL="0" indent="0" algn="ctr">
              <a:buNone/>
            </a:pPr>
            <a:r>
              <a:rPr lang="ja-JP" altLang="en-US" sz="1800" dirty="0" smtClean="0"/>
              <a:t>　</a:t>
            </a:r>
            <a:endParaRPr lang="en-US" altLang="ja-JP" sz="2000" dirty="0"/>
          </a:p>
          <a:p>
            <a:pPr marL="0" indent="0" algn="ctr">
              <a:buNone/>
            </a:pPr>
            <a:r>
              <a:rPr lang="ja-JP" altLang="en-US" sz="1100" dirty="0" smtClean="0"/>
              <a:t>　</a:t>
            </a:r>
            <a:endParaRPr lang="en-US" altLang="ja-JP" sz="6000" dirty="0"/>
          </a:p>
          <a:p>
            <a:pPr marL="0" indent="0" algn="ctr">
              <a:buNone/>
            </a:pPr>
            <a:r>
              <a:rPr lang="ja-JP" altLang="en-US" sz="2400" dirty="0" smtClean="0"/>
              <a:t>ただし，現在の商用電着シミュレータは未だ膜厚予測精度が</a:t>
            </a:r>
            <a:r>
              <a:rPr lang="en-US" altLang="ja-JP" sz="2400" dirty="0" smtClean="0"/>
              <a:t/>
            </a:r>
            <a:br>
              <a:rPr lang="en-US" altLang="ja-JP" sz="2400" dirty="0" smtClean="0"/>
            </a:br>
            <a:r>
              <a:rPr lang="ja-JP" altLang="en-US" sz="2400" dirty="0" smtClean="0"/>
              <a:t>十分でなく，合わせ込みなしに満足できる解析結果が</a:t>
            </a:r>
            <a:r>
              <a:rPr lang="en-US" altLang="ja-JP" sz="2400" dirty="0" smtClean="0"/>
              <a:t/>
            </a:r>
            <a:br>
              <a:rPr lang="en-US" altLang="ja-JP" sz="2400" dirty="0" smtClean="0"/>
            </a:br>
            <a:r>
              <a:rPr lang="ja-JP" altLang="en-US" sz="2400" dirty="0" smtClean="0"/>
              <a:t>得られていないのが現状．</a:t>
            </a:r>
            <a:endParaRPr lang="en-US" altLang="ja-JP" sz="24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a:t>
            </a:fld>
            <a:endParaRPr lang="ja-JP" altLang="en-US" dirty="0"/>
          </a:p>
        </p:txBody>
      </p:sp>
      <p:sp>
        <p:nvSpPr>
          <p:cNvPr id="6" name="テキスト ボックス 5"/>
          <p:cNvSpPr txBox="1"/>
          <p:nvPr/>
        </p:nvSpPr>
        <p:spPr>
          <a:xfrm>
            <a:off x="4732817" y="3357259"/>
            <a:ext cx="2727029" cy="307777"/>
          </a:xfrm>
          <a:prstGeom prst="rect">
            <a:avLst/>
          </a:prstGeom>
          <a:noFill/>
        </p:spPr>
        <p:txBody>
          <a:bodyPr wrap="none" rtlCol="0">
            <a:spAutoFit/>
          </a:bodyPr>
          <a:lstStyle/>
          <a:p>
            <a:r>
              <a:rPr lang="ja-JP" altLang="en-US" sz="1400" dirty="0"/>
              <a:t>株式会社</a:t>
            </a:r>
            <a:r>
              <a:rPr lang="ja-JP" altLang="en-US" sz="1400" dirty="0" smtClean="0"/>
              <a:t>ディライト</a:t>
            </a:r>
            <a:r>
              <a:rPr lang="en-US" altLang="ja-JP" sz="1400" dirty="0" smtClean="0"/>
              <a:t>web</a:t>
            </a:r>
            <a:r>
              <a:rPr lang="ja-JP" altLang="en-US" sz="1400" dirty="0" smtClean="0"/>
              <a:t>ページより</a:t>
            </a:r>
            <a:endParaRPr kumimoji="1" lang="ja-JP" altLang="en-US" sz="1400" dirty="0"/>
          </a:p>
        </p:txBody>
      </p:sp>
      <p:sp>
        <p:nvSpPr>
          <p:cNvPr id="7" name="テキスト ボックス 6"/>
          <p:cNvSpPr txBox="1"/>
          <p:nvPr/>
        </p:nvSpPr>
        <p:spPr>
          <a:xfrm>
            <a:off x="1621089" y="4905751"/>
            <a:ext cx="6731331" cy="954107"/>
          </a:xfrm>
          <a:prstGeom prst="rect">
            <a:avLst/>
          </a:prstGeom>
          <a:solidFill>
            <a:schemeClr val="bg1">
              <a:lumMod val="85000"/>
            </a:schemeClr>
          </a:solidFill>
        </p:spPr>
        <p:txBody>
          <a:bodyPr wrap="none" rtlCol="0">
            <a:spAutoFit/>
          </a:bodyPr>
          <a:lstStyle/>
          <a:p>
            <a:pPr algn="ctr"/>
            <a:r>
              <a:rPr kumimoji="1" lang="ja-JP" altLang="en-US" sz="2800" dirty="0" smtClean="0"/>
              <a:t>電着実験に基づいた数理モデルの提案より</a:t>
            </a:r>
            <a:r>
              <a:rPr kumimoji="1" lang="en-US" altLang="ja-JP" sz="2800" dirty="0" smtClean="0"/>
              <a:t/>
            </a:r>
            <a:br>
              <a:rPr kumimoji="1" lang="en-US" altLang="ja-JP" sz="2800" dirty="0" smtClean="0"/>
            </a:br>
            <a:r>
              <a:rPr kumimoji="1" lang="ja-JP" altLang="en-US" sz="2800" dirty="0" smtClean="0"/>
              <a:t>シミュレーションの精度向上を目指す．</a:t>
            </a:r>
            <a:endParaRPr kumimoji="1" lang="ja-JP" altLang="en-US" sz="2800" dirty="0"/>
          </a:p>
        </p:txBody>
      </p:sp>
      <p:sp>
        <p:nvSpPr>
          <p:cNvPr id="9" name="テキスト ボックス 8"/>
          <p:cNvSpPr txBox="1"/>
          <p:nvPr/>
        </p:nvSpPr>
        <p:spPr>
          <a:xfrm>
            <a:off x="161402" y="4846222"/>
            <a:ext cx="1447832" cy="523220"/>
          </a:xfrm>
          <a:prstGeom prst="rect">
            <a:avLst/>
          </a:prstGeom>
          <a:noFill/>
        </p:spPr>
        <p:txBody>
          <a:bodyPr wrap="none" rtlCol="0">
            <a:spAutoFit/>
          </a:bodyPr>
          <a:lstStyle/>
          <a:p>
            <a:r>
              <a:rPr kumimoji="1" lang="ja-JP" altLang="en-US" sz="2800" b="1" u="sng" dirty="0" smtClean="0">
                <a:ln w="9525">
                  <a:solidFill>
                    <a:schemeClr val="bg1"/>
                  </a:solidFill>
                  <a:prstDash val="solid"/>
                </a:ln>
                <a:effectLst>
                  <a:outerShdw blurRad="12700" dist="38100" dir="2700000" algn="tl" rotWithShape="0">
                    <a:schemeClr val="bg1">
                      <a:lumMod val="50000"/>
                    </a:schemeClr>
                  </a:outerShdw>
                </a:effectLst>
              </a:rPr>
              <a:t>大目的：</a:t>
            </a:r>
            <a:endParaRPr kumimoji="1" lang="ja-JP" altLang="en-US" sz="2800" b="1" u="sng" dirty="0">
              <a:ln w="9525">
                <a:solidFill>
                  <a:schemeClr val="bg1"/>
                </a:solidFill>
                <a:prstDash val="solid"/>
              </a:ln>
              <a:effectLst>
                <a:outerShdw blurRad="12700" dist="38100" dir="2700000" algn="tl" rotWithShape="0">
                  <a:schemeClr val="bg1">
                    <a:lumMod val="50000"/>
                  </a:schemeClr>
                </a:outerShdw>
              </a:effectLst>
            </a:endParaRPr>
          </a:p>
        </p:txBody>
      </p:sp>
      <p:pic>
        <p:nvPicPr>
          <p:cNvPr id="11" name="outpu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03987" y="1620910"/>
            <a:ext cx="5730099" cy="1736349"/>
          </a:xfrm>
          <a:prstGeom prst="rect">
            <a:avLst/>
          </a:prstGeom>
        </p:spPr>
      </p:pic>
    </p:spTree>
    <p:extLst>
      <p:ext uri="{BB962C8B-B14F-4D97-AF65-F5344CB8AC3E}">
        <p14:creationId xmlns:p14="http://schemas.microsoft.com/office/powerpoint/2010/main" val="29729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4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14:m>
                  <m:oMath xmlns:m="http://schemas.openxmlformats.org/officeDocument/2006/math">
                    <m:sSub>
                      <m:sSubPr>
                        <m:ctrlPr>
                          <a:rPr lang="en-US" altLang="ja-JP" b="0"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𝑗</m:t>
                        </m:r>
                      </m:e>
                      <m:sub>
                        <m:r>
                          <m:rPr>
                            <m:sty m:val="p"/>
                          </m:rPr>
                          <a:rPr lang="en-US" altLang="ja-JP" b="0">
                            <a:solidFill>
                              <a:schemeClr val="tx1"/>
                            </a:solidFill>
                            <a:latin typeface="Cambria Math" panose="02040503050406030204" pitchFamily="18" charset="0"/>
                          </a:rPr>
                          <m:t>cat</m:t>
                        </m:r>
                      </m:sub>
                    </m:sSub>
                    <m:r>
                      <a:rPr lang="en-US" altLang="ja-JP" b="0" i="1">
                        <a:solidFill>
                          <a:schemeClr val="tx1"/>
                        </a:solidFill>
                        <a:latin typeface="Cambria Math" panose="02040503050406030204" pitchFamily="18" charset="0"/>
                      </a:rPr>
                      <m:t>=4 </m:t>
                    </m:r>
                    <m:r>
                      <m:rPr>
                        <m:sty m:val="p"/>
                      </m:rPr>
                      <a:rPr lang="en-US" altLang="ja-JP" b="0">
                        <a:solidFill>
                          <a:schemeClr val="tx1"/>
                        </a:solidFill>
                        <a:latin typeface="Cambria Math" panose="02040503050406030204" pitchFamily="18" charset="0"/>
                      </a:rPr>
                      <m:t>A</m:t>
                    </m:r>
                    <m:r>
                      <a:rPr lang="en-US" altLang="ja-JP" b="0">
                        <a:solidFill>
                          <a:schemeClr val="tx1"/>
                        </a:solidFill>
                        <a:latin typeface="Cambria Math" panose="02040503050406030204" pitchFamily="18" charset="0"/>
                      </a:rPr>
                      <m:t>/</m:t>
                    </m:r>
                    <m:sSup>
                      <m:sSupPr>
                        <m:ctrlPr>
                          <a:rPr lang="en-US" altLang="ja-JP" b="0" i="1">
                            <a:solidFill>
                              <a:schemeClr val="tx1"/>
                            </a:solidFill>
                            <a:latin typeface="Cambria Math" panose="02040503050406030204" pitchFamily="18" charset="0"/>
                          </a:rPr>
                        </m:ctrlPr>
                      </m:sSupPr>
                      <m:e>
                        <m:r>
                          <m:rPr>
                            <m:sty m:val="p"/>
                          </m:rPr>
                          <a:rPr lang="en-US" altLang="ja-JP" b="0">
                            <a:solidFill>
                              <a:schemeClr val="tx1"/>
                            </a:solidFill>
                            <a:latin typeface="Cambria Math" panose="02040503050406030204" pitchFamily="18" charset="0"/>
                          </a:rPr>
                          <m:t>m</m:t>
                        </m:r>
                      </m:e>
                      <m:sup>
                        <m:r>
                          <a:rPr lang="en-US" altLang="ja-JP" b="0">
                            <a:solidFill>
                              <a:schemeClr val="tx1"/>
                            </a:solidFill>
                            <a:latin typeface="Cambria Math" panose="02040503050406030204" pitchFamily="18" charset="0"/>
                          </a:rPr>
                          <m:t>2</m:t>
                        </m:r>
                      </m:sup>
                    </m:sSup>
                  </m:oMath>
                </a14:m>
                <a:r>
                  <a:rPr kumimoji="1" lang="ja-JP" altLang="en-US" dirty="0" smtClean="0">
                    <a:solidFill>
                      <a:schemeClr val="tx1"/>
                    </a:solidFill>
                  </a:rPr>
                  <a:t>の電源電圧時刻暦</a:t>
                </a:r>
                <a:endParaRPr kumimoji="1" lang="ja-JP" altLang="en-US" dirty="0">
                  <a:solidFill>
                    <a:schemeClr val="tx1"/>
                  </a:solidFill>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3"/>
                <a:stretch>
                  <a:fillRect t="-2841"/>
                </a:stretch>
              </a:blipFill>
            </p:spPr>
            <p:txBody>
              <a:bodyPr/>
              <a:lstStyle/>
              <a:p>
                <a:r>
                  <a:rPr lang="ja-JP" altLang="en-US">
                    <a:noFill/>
                  </a:rPr>
                  <a:t> </a:t>
                </a:r>
              </a:p>
            </p:txBody>
          </p:sp>
        </mc:Fallback>
      </mc:AlternateContent>
      <p:sp>
        <p:nvSpPr>
          <p:cNvPr id="3" name="コンテンツ プレースホルダー 2"/>
          <p:cNvSpPr>
            <a:spLocks noGrp="1"/>
          </p:cNvSpPr>
          <p:nvPr>
            <p:ph idx="1"/>
          </p:nvPr>
        </p:nvSpPr>
        <p:spPr/>
        <p:txBody>
          <a:bodyPr/>
          <a:lstStyle/>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kumimoji="1" lang="en-US" altLang="ja-JP" sz="2800" dirty="0" smtClean="0"/>
          </a:p>
          <a:p>
            <a:r>
              <a:rPr kumimoji="1" lang="ja-JP" altLang="en-US" sz="2800" dirty="0" smtClean="0"/>
              <a:t>電源電圧時刻歴（</a:t>
            </a:r>
            <a:r>
              <a:rPr kumimoji="1" lang="ja-JP" altLang="en-US" sz="2800" b="1" u="sng" dirty="0" smtClean="0"/>
              <a:t>弱い</a:t>
            </a:r>
            <a:r>
              <a:rPr kumimoji="1" lang="ja-JP" altLang="en-US" sz="2800" dirty="0" smtClean="0"/>
              <a:t>電流密度の時）</a:t>
            </a:r>
            <a:endParaRPr kumimoji="1" lang="en-US" altLang="ja-JP" sz="2800" dirty="0" smtClean="0"/>
          </a:p>
          <a:p>
            <a:pPr lvl="1"/>
            <a:r>
              <a:rPr lang="ja-JP" altLang="en-US" sz="2400" dirty="0" smtClean="0"/>
              <a:t>電源電圧の立ち上がり時刻がほぼ一致．</a:t>
            </a:r>
            <a:endParaRPr lang="en-US" altLang="ja-JP" sz="2400" dirty="0" smtClean="0"/>
          </a:p>
          <a:p>
            <a:pPr lvl="1"/>
            <a:r>
              <a:rPr lang="ja-JP" altLang="en-US" sz="2400" dirty="0" smtClean="0"/>
              <a:t>立ち上がり後の昇圧速度（グラフの勾配）もほぼ一致．</a:t>
            </a:r>
            <a:endParaRPr kumimoji="1" lang="ja-JP" altLang="en-US" sz="24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30</a:t>
            </a:fld>
            <a:endParaRPr lang="ja-JP" altLang="en-US" dirty="0"/>
          </a:p>
        </p:txBody>
      </p:sp>
      <p:grpSp>
        <p:nvGrpSpPr>
          <p:cNvPr id="16" name="グループ化 15"/>
          <p:cNvGrpSpPr/>
          <p:nvPr/>
        </p:nvGrpSpPr>
        <p:grpSpPr>
          <a:xfrm>
            <a:off x="7304470" y="4232839"/>
            <a:ext cx="1708561" cy="610404"/>
            <a:chOff x="3186123" y="3974353"/>
            <a:chExt cx="1708561" cy="610404"/>
          </a:xfrm>
        </p:grpSpPr>
        <p:cxnSp>
          <p:nvCxnSpPr>
            <p:cNvPr id="17" name="直線コネクタ 16"/>
            <p:cNvCxnSpPr/>
            <p:nvPr/>
          </p:nvCxnSpPr>
          <p:spPr>
            <a:xfrm>
              <a:off x="3186123" y="4427627"/>
              <a:ext cx="497359" cy="56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200057" y="4164418"/>
              <a:ext cx="510059" cy="0"/>
            </a:xfrm>
            <a:prstGeom prst="line">
              <a:avLst/>
            </a:prstGeom>
            <a:ln w="19050">
              <a:solidFill>
                <a:srgbClr val="006400"/>
              </a:solidFill>
              <a:prstDash val="dash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48216" y="3974353"/>
              <a:ext cx="1005403" cy="338554"/>
            </a:xfrm>
            <a:prstGeom prst="rect">
              <a:avLst/>
            </a:prstGeom>
            <a:noFill/>
          </p:spPr>
          <p:txBody>
            <a:bodyPr wrap="none" rtlCol="0">
              <a:spAutoFit/>
            </a:bodyPr>
            <a:lstStyle/>
            <a:p>
              <a:r>
                <a:rPr kumimoji="1" lang="ja-JP" altLang="en-US" sz="1600" dirty="0" smtClean="0"/>
                <a:t>解析結果</a:t>
              </a:r>
              <a:endParaRPr kumimoji="1" lang="ja-JP" altLang="en-US" sz="1600" dirty="0"/>
            </a:p>
          </p:txBody>
        </p:sp>
        <p:sp>
          <p:nvSpPr>
            <p:cNvPr id="20" name="テキスト ボックス 19"/>
            <p:cNvSpPr txBox="1"/>
            <p:nvPr/>
          </p:nvSpPr>
          <p:spPr>
            <a:xfrm>
              <a:off x="3748216" y="4246203"/>
              <a:ext cx="1146468" cy="338554"/>
            </a:xfrm>
            <a:prstGeom prst="rect">
              <a:avLst/>
            </a:prstGeom>
            <a:noFill/>
          </p:spPr>
          <p:txBody>
            <a:bodyPr wrap="none" rtlCol="0">
              <a:spAutoFit/>
            </a:bodyPr>
            <a:lstStyle/>
            <a:p>
              <a:r>
                <a:rPr kumimoji="1" lang="ja-JP" altLang="en-US" sz="1600" dirty="0" smtClean="0"/>
                <a:t>実験データ</a:t>
              </a:r>
              <a:endParaRPr kumimoji="1" lang="ja-JP" altLang="en-US" sz="1600" dirty="0"/>
            </a:p>
          </p:txBody>
        </p:sp>
      </p:grpSp>
      <mc:AlternateContent xmlns:mc="http://schemas.openxmlformats.org/markup-compatibility/2006" xmlns:a14="http://schemas.microsoft.com/office/drawing/2010/main">
        <mc:Choice Requires="a14">
          <p:sp>
            <p:nvSpPr>
              <p:cNvPr id="23" name="テキスト ボックス 22"/>
              <p:cNvSpPr txBox="1"/>
              <p:nvPr/>
            </p:nvSpPr>
            <p:spPr>
              <a:xfrm>
                <a:off x="1963561" y="3894285"/>
                <a:ext cx="1098378"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963561" y="3894285"/>
                <a:ext cx="1098378" cy="338554"/>
              </a:xfrm>
              <a:prstGeom prst="rect">
                <a:avLst/>
              </a:prstGeom>
              <a:blipFill rotWithShape="0">
                <a:blip r:embed="rId4"/>
                <a:stretch>
                  <a:fillRect l="-2778" t="-7273" r="-3889" b="-25455"/>
                </a:stretch>
              </a:blipFill>
            </p:spPr>
            <p:txBody>
              <a:bodyPr/>
              <a:lstStyle/>
              <a:p>
                <a:r>
                  <a:rPr lang="ja-JP" altLang="en-US">
                    <a:noFill/>
                  </a:rPr>
                  <a:t> </a:t>
                </a:r>
              </a:p>
            </p:txBody>
          </p:sp>
        </mc:Fallback>
      </mc:AlternateContent>
      <p:sp>
        <p:nvSpPr>
          <p:cNvPr id="21" name="正方形/長方形 20"/>
          <p:cNvSpPr/>
          <p:nvPr/>
        </p:nvSpPr>
        <p:spPr>
          <a:xfrm>
            <a:off x="898533" y="957962"/>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l="14902" t="10967" r="15319" b="12222"/>
          <a:stretch/>
        </p:blipFill>
        <p:spPr>
          <a:xfrm>
            <a:off x="4773979" y="1450641"/>
            <a:ext cx="4370021" cy="2445073"/>
          </a:xfrm>
          <a:prstGeom prst="rect">
            <a:avLst/>
          </a:prstGeom>
        </p:spPr>
      </p:pic>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14962" t="11309" r="15145" b="11462"/>
          <a:stretch/>
        </p:blipFill>
        <p:spPr>
          <a:xfrm>
            <a:off x="396834" y="1435889"/>
            <a:ext cx="4377145" cy="2458396"/>
          </a:xfrm>
          <a:prstGeom prst="rect">
            <a:avLst/>
          </a:prstGeom>
        </p:spPr>
      </p:pic>
      <p:grpSp>
        <p:nvGrpSpPr>
          <p:cNvPr id="26" name="グループ化 25"/>
          <p:cNvGrpSpPr/>
          <p:nvPr/>
        </p:nvGrpSpPr>
        <p:grpSpPr>
          <a:xfrm>
            <a:off x="-87347" y="1638280"/>
            <a:ext cx="662392" cy="1685701"/>
            <a:chOff x="4642665" y="1287749"/>
            <a:chExt cx="770827" cy="1280475"/>
          </a:xfrm>
        </p:grpSpPr>
        <p:sp>
          <p:nvSpPr>
            <p:cNvPr id="27" name="テキスト ボックス 26"/>
            <p:cNvSpPr txBox="1"/>
            <p:nvPr/>
          </p:nvSpPr>
          <p:spPr>
            <a:xfrm>
              <a:off x="4726475" y="1287749"/>
              <a:ext cx="493893" cy="786119"/>
            </a:xfrm>
            <a:prstGeom prst="rect">
              <a:avLst/>
            </a:prstGeom>
            <a:noFill/>
          </p:spPr>
          <p:txBody>
            <a:bodyPr vert="eaVert" wrap="none" rtlCol="0">
              <a:spAutoFit/>
            </a:bodyPr>
            <a:lstStyle/>
            <a:p>
              <a:r>
                <a:rPr lang="ja-JP" altLang="en-US" sz="1600" b="1" dirty="0" smtClean="0"/>
                <a:t>電源電圧，</a:t>
              </a:r>
              <a:endParaRPr kumimoji="1" lang="en-US" altLang="ja-JP" sz="1600" b="1" dirty="0" smtClean="0"/>
            </a:p>
          </p:txBody>
        </p:sp>
        <mc:AlternateContent xmlns:mc="http://schemas.openxmlformats.org/markup-compatibility/2006" xmlns:a14="http://schemas.microsoft.com/office/drawing/2010/main">
          <mc:Choice Requires="a14">
            <p:sp>
              <p:nvSpPr>
                <p:cNvPr id="28" name="テキスト ボックス 27"/>
                <p:cNvSpPr txBox="1"/>
                <p:nvPr/>
              </p:nvSpPr>
              <p:spPr>
                <a:xfrm>
                  <a:off x="4642665" y="2107268"/>
                  <a:ext cx="770827" cy="46095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𝝓</m:t>
                            </m:r>
                          </m:e>
                          <m:sub>
                            <m:r>
                              <a:rPr kumimoji="1" lang="en-US" altLang="ja-JP" sz="1600" b="1" i="0" smtClean="0">
                                <a:latin typeface="Cambria Math" panose="02040503050406030204" pitchFamily="18" charset="0"/>
                              </a:rPr>
                              <m:t>𝐚𝐩𝐩</m:t>
                            </m:r>
                          </m:sub>
                        </m:sSub>
                      </m:oMath>
                    </m:oMathPara>
                  </a14:m>
                  <a:endParaRPr kumimoji="1" lang="en-US" altLang="ja-JP" sz="1600" b="1" dirty="0" smtClean="0"/>
                </a:p>
                <a:p>
                  <a:pPr algn="ctr"/>
                  <a:r>
                    <a:rPr lang="en-US" altLang="ja-JP" sz="1600" b="1" dirty="0"/>
                    <a:t>(</a:t>
                  </a:r>
                  <a14:m>
                    <m:oMath xmlns:m="http://schemas.openxmlformats.org/officeDocument/2006/math">
                      <m:r>
                        <a:rPr kumimoji="1" lang="en-US" altLang="ja-JP" sz="1600" b="1" i="0" smtClean="0">
                          <a:latin typeface="Cambria Math" panose="02040503050406030204" pitchFamily="18" charset="0"/>
                        </a:rPr>
                        <m:t>𝐕</m:t>
                      </m:r>
                    </m:oMath>
                  </a14:m>
                  <a:r>
                    <a:rPr kumimoji="1" lang="en-US" altLang="ja-JP" sz="1600" b="1" dirty="0" smtClean="0"/>
                    <a:t>)</a:t>
                  </a:r>
                  <a:endParaRPr kumimoji="1" lang="ja-JP" altLang="en-US" sz="1600"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642665" y="2107268"/>
                  <a:ext cx="770827" cy="460956"/>
                </a:xfrm>
                <a:prstGeom prst="rect">
                  <a:avLst/>
                </a:prstGeom>
                <a:blipFill rotWithShape="0">
                  <a:blip r:embed="rId7"/>
                  <a:stretch>
                    <a:fillRect b="-12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2" name="テキスト ボックス 21"/>
              <p:cNvSpPr txBox="1"/>
              <p:nvPr/>
            </p:nvSpPr>
            <p:spPr>
              <a:xfrm>
                <a:off x="6585663" y="3894285"/>
                <a:ext cx="1098378"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6585663" y="3894285"/>
                <a:ext cx="1098378" cy="338554"/>
              </a:xfrm>
              <a:prstGeom prst="rect">
                <a:avLst/>
              </a:prstGeom>
              <a:blipFill rotWithShape="0">
                <a:blip r:embed="rId8"/>
                <a:stretch>
                  <a:fillRect l="-2762" t="-7273" r="-3315" b="-25455"/>
                </a:stretch>
              </a:blipFill>
            </p:spPr>
            <p:txBody>
              <a:bodyPr/>
              <a:lstStyle/>
              <a:p>
                <a:r>
                  <a:rPr lang="ja-JP" altLang="en-US">
                    <a:noFill/>
                  </a:rPr>
                  <a:t> </a:t>
                </a:r>
              </a:p>
            </p:txBody>
          </p:sp>
        </mc:Fallback>
      </mc:AlternateContent>
      <p:sp>
        <p:nvSpPr>
          <p:cNvPr id="25" name="正方形/長方形 24"/>
          <p:cNvSpPr/>
          <p:nvPr/>
        </p:nvSpPr>
        <p:spPr>
          <a:xfrm>
            <a:off x="5376829" y="957961"/>
            <a:ext cx="2991776"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履歴依存を考慮しない場合</a:t>
            </a:r>
            <a:endParaRPr kumimoji="1" lang="ja-JP" altLang="en-US" dirty="0">
              <a:solidFill>
                <a:schemeClr val="tx1"/>
              </a:solidFill>
            </a:endParaRPr>
          </a:p>
        </p:txBody>
      </p:sp>
    </p:spTree>
    <p:extLst>
      <p:ext uri="{BB962C8B-B14F-4D97-AF65-F5344CB8AC3E}">
        <p14:creationId xmlns:p14="http://schemas.microsoft.com/office/powerpoint/2010/main" val="182479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kumimoji="1" lang="en-US" altLang="ja-JP" sz="2800" dirty="0" smtClean="0"/>
          </a:p>
          <a:p>
            <a:r>
              <a:rPr kumimoji="1" lang="ja-JP" altLang="en-US" sz="2800" dirty="0" smtClean="0"/>
              <a:t>電源電圧時刻歴（</a:t>
            </a:r>
            <a:r>
              <a:rPr kumimoji="1" lang="ja-JP" altLang="en-US" sz="2800" b="1" u="sng" dirty="0" smtClean="0"/>
              <a:t>強い</a:t>
            </a:r>
            <a:r>
              <a:rPr kumimoji="1" lang="ja-JP" altLang="en-US" sz="2800" dirty="0" smtClean="0"/>
              <a:t>電流密度の時）</a:t>
            </a:r>
            <a:endParaRPr lang="en-US" altLang="ja-JP" sz="2400" dirty="0" smtClean="0"/>
          </a:p>
          <a:p>
            <a:pPr lvl="1"/>
            <a:r>
              <a:rPr lang="ja-JP" altLang="en-US" sz="2400" dirty="0"/>
              <a:t>電源電圧の立ち上がり時刻がほぼ一致．</a:t>
            </a:r>
            <a:endParaRPr lang="en-US" altLang="ja-JP" sz="2400" dirty="0"/>
          </a:p>
          <a:p>
            <a:pPr lvl="1"/>
            <a:r>
              <a:rPr lang="ja-JP" altLang="en-US" sz="2400" dirty="0"/>
              <a:t>立ち上がり後の昇圧速度（グラフの勾配）もほぼ一致．</a:t>
            </a:r>
          </a:p>
          <a:p>
            <a:endParaRPr lang="en-US" altLang="ja-JP" sz="2800" dirty="0" smtClean="0"/>
          </a:p>
        </p:txBody>
      </p:sp>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14:m>
                  <m:oMath xmlns:m="http://schemas.openxmlformats.org/officeDocument/2006/math">
                    <m:sSub>
                      <m:sSubPr>
                        <m:ctrlPr>
                          <a:rPr lang="en-US" altLang="ja-JP" b="0"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𝑗</m:t>
                        </m:r>
                      </m:e>
                      <m:sub>
                        <m:r>
                          <m:rPr>
                            <m:sty m:val="p"/>
                          </m:rPr>
                          <a:rPr lang="en-US" altLang="ja-JP" b="0">
                            <a:solidFill>
                              <a:schemeClr val="tx1"/>
                            </a:solidFill>
                            <a:latin typeface="Cambria Math" panose="02040503050406030204" pitchFamily="18" charset="0"/>
                          </a:rPr>
                          <m:t>cat</m:t>
                        </m:r>
                      </m:sub>
                    </m:sSub>
                    <m:r>
                      <a:rPr lang="en-US" altLang="ja-JP" b="0" i="1">
                        <a:solidFill>
                          <a:schemeClr val="tx1"/>
                        </a:solidFill>
                        <a:latin typeface="Cambria Math" panose="02040503050406030204" pitchFamily="18" charset="0"/>
                      </a:rPr>
                      <m:t>=</m:t>
                    </m:r>
                    <m:r>
                      <a:rPr lang="en-US" altLang="ja-JP" i="1">
                        <a:solidFill>
                          <a:schemeClr val="tx1"/>
                        </a:solidFill>
                        <a:latin typeface="Cambria Math" panose="02040503050406030204" pitchFamily="18" charset="0"/>
                      </a:rPr>
                      <m:t>16</m:t>
                    </m:r>
                    <m:r>
                      <a:rPr lang="en-US" altLang="ja-JP" b="0" i="1">
                        <a:solidFill>
                          <a:schemeClr val="tx1"/>
                        </a:solidFill>
                        <a:latin typeface="Cambria Math" panose="02040503050406030204" pitchFamily="18" charset="0"/>
                      </a:rPr>
                      <m:t> </m:t>
                    </m:r>
                    <m:r>
                      <m:rPr>
                        <m:sty m:val="p"/>
                      </m:rPr>
                      <a:rPr lang="en-US" altLang="ja-JP" b="0">
                        <a:solidFill>
                          <a:schemeClr val="tx1"/>
                        </a:solidFill>
                        <a:latin typeface="Cambria Math" panose="02040503050406030204" pitchFamily="18" charset="0"/>
                      </a:rPr>
                      <m:t>A</m:t>
                    </m:r>
                    <m:r>
                      <a:rPr lang="en-US" altLang="ja-JP" b="0">
                        <a:solidFill>
                          <a:schemeClr val="tx1"/>
                        </a:solidFill>
                        <a:latin typeface="Cambria Math" panose="02040503050406030204" pitchFamily="18" charset="0"/>
                      </a:rPr>
                      <m:t>/</m:t>
                    </m:r>
                    <m:sSup>
                      <m:sSupPr>
                        <m:ctrlPr>
                          <a:rPr lang="en-US" altLang="ja-JP" b="0" i="1">
                            <a:solidFill>
                              <a:schemeClr val="tx1"/>
                            </a:solidFill>
                            <a:latin typeface="Cambria Math" panose="02040503050406030204" pitchFamily="18" charset="0"/>
                          </a:rPr>
                        </m:ctrlPr>
                      </m:sSupPr>
                      <m:e>
                        <m:r>
                          <m:rPr>
                            <m:sty m:val="p"/>
                          </m:rPr>
                          <a:rPr lang="en-US" altLang="ja-JP" b="0">
                            <a:solidFill>
                              <a:schemeClr val="tx1"/>
                            </a:solidFill>
                            <a:latin typeface="Cambria Math" panose="02040503050406030204" pitchFamily="18" charset="0"/>
                          </a:rPr>
                          <m:t>m</m:t>
                        </m:r>
                      </m:e>
                      <m:sup>
                        <m:r>
                          <a:rPr lang="en-US" altLang="ja-JP" b="0">
                            <a:solidFill>
                              <a:schemeClr val="tx1"/>
                            </a:solidFill>
                            <a:latin typeface="Cambria Math" panose="02040503050406030204" pitchFamily="18" charset="0"/>
                          </a:rPr>
                          <m:t>2</m:t>
                        </m:r>
                      </m:sup>
                    </m:sSup>
                  </m:oMath>
                </a14:m>
                <a:r>
                  <a:rPr kumimoji="1" lang="ja-JP" altLang="en-US" dirty="0" smtClean="0">
                    <a:solidFill>
                      <a:schemeClr val="tx1"/>
                    </a:solidFill>
                  </a:rPr>
                  <a:t>の電源電圧時刻暦</a:t>
                </a:r>
                <a:endParaRPr kumimoji="1" lang="ja-JP" altLang="en-US" dirty="0">
                  <a:solidFill>
                    <a:schemeClr val="tx1"/>
                  </a:solidFill>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3"/>
                <a:stretch>
                  <a:fillRect t="-284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31</a:t>
            </a:fld>
            <a:endParaRPr lang="ja-JP" altLang="en-US" dirty="0"/>
          </a:p>
        </p:txBody>
      </p:sp>
      <mc:AlternateContent xmlns:mc="http://schemas.openxmlformats.org/markup-compatibility/2006" xmlns:a14="http://schemas.microsoft.com/office/drawing/2010/main">
        <mc:Choice Requires="a14">
          <p:sp>
            <p:nvSpPr>
              <p:cNvPr id="32" name="テキスト ボックス 31"/>
              <p:cNvSpPr txBox="1"/>
              <p:nvPr/>
            </p:nvSpPr>
            <p:spPr>
              <a:xfrm>
                <a:off x="1807918" y="3894811"/>
                <a:ext cx="1098378"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807918" y="3894811"/>
                <a:ext cx="1098378" cy="338554"/>
              </a:xfrm>
              <a:prstGeom prst="rect">
                <a:avLst/>
              </a:prstGeom>
              <a:blipFill rotWithShape="0">
                <a:blip r:embed="rId4"/>
                <a:stretch>
                  <a:fillRect l="-3333" t="-7273" r="-3333" b="-25455"/>
                </a:stretch>
              </a:blipFill>
            </p:spPr>
            <p:txBody>
              <a:bodyPr/>
              <a:lstStyle/>
              <a:p>
                <a:r>
                  <a:rPr lang="ja-JP" altLang="en-US">
                    <a:noFill/>
                  </a:rPr>
                  <a:t> </a:t>
                </a:r>
              </a:p>
            </p:txBody>
          </p:sp>
        </mc:Fallback>
      </mc:AlternateContent>
      <p:pic>
        <p:nvPicPr>
          <p:cNvPr id="19" name="図 18"/>
          <p:cNvPicPr>
            <a:picLocks noChangeAspect="1"/>
          </p:cNvPicPr>
          <p:nvPr/>
        </p:nvPicPr>
        <p:blipFill rotWithShape="1">
          <a:blip r:embed="rId5">
            <a:extLst>
              <a:ext uri="{28A0092B-C50C-407E-A947-70E740481C1C}">
                <a14:useLocalDpi xmlns:a14="http://schemas.microsoft.com/office/drawing/2010/main" val="0"/>
              </a:ext>
            </a:extLst>
          </a:blip>
          <a:srcRect l="14787" t="10967" r="16277" b="12432"/>
          <a:stretch/>
        </p:blipFill>
        <p:spPr>
          <a:xfrm>
            <a:off x="409088" y="1435888"/>
            <a:ext cx="4364891" cy="2465355"/>
          </a:xfrm>
          <a:prstGeom prst="rect">
            <a:avLst/>
          </a:prstGeom>
        </p:spPr>
      </p:pic>
      <p:pic>
        <p:nvPicPr>
          <p:cNvPr id="20" name="図 19"/>
          <p:cNvPicPr>
            <a:picLocks noChangeAspect="1"/>
          </p:cNvPicPr>
          <p:nvPr/>
        </p:nvPicPr>
        <p:blipFill rotWithShape="1">
          <a:blip r:embed="rId6">
            <a:extLst>
              <a:ext uri="{28A0092B-C50C-407E-A947-70E740481C1C}">
                <a14:useLocalDpi xmlns:a14="http://schemas.microsoft.com/office/drawing/2010/main" val="0"/>
              </a:ext>
            </a:extLst>
          </a:blip>
          <a:srcRect l="15106" t="11595" r="16383" b="12432"/>
          <a:stretch/>
        </p:blipFill>
        <p:spPr>
          <a:xfrm>
            <a:off x="4773979" y="1497646"/>
            <a:ext cx="4337947" cy="2445148"/>
          </a:xfrm>
          <a:prstGeom prst="rect">
            <a:avLst/>
          </a:prstGeom>
        </p:spPr>
      </p:pic>
      <p:grpSp>
        <p:nvGrpSpPr>
          <p:cNvPr id="29" name="グループ化 28"/>
          <p:cNvGrpSpPr/>
          <p:nvPr/>
        </p:nvGrpSpPr>
        <p:grpSpPr>
          <a:xfrm>
            <a:off x="-87347" y="1550733"/>
            <a:ext cx="662392" cy="1685701"/>
            <a:chOff x="4642665" y="1287749"/>
            <a:chExt cx="770827" cy="1280475"/>
          </a:xfrm>
        </p:grpSpPr>
        <p:sp>
          <p:nvSpPr>
            <p:cNvPr id="30" name="テキスト ボックス 29"/>
            <p:cNvSpPr txBox="1"/>
            <p:nvPr/>
          </p:nvSpPr>
          <p:spPr>
            <a:xfrm>
              <a:off x="4726475" y="1287749"/>
              <a:ext cx="493893" cy="786119"/>
            </a:xfrm>
            <a:prstGeom prst="rect">
              <a:avLst/>
            </a:prstGeom>
            <a:noFill/>
          </p:spPr>
          <p:txBody>
            <a:bodyPr vert="eaVert" wrap="none" rtlCol="0">
              <a:spAutoFit/>
            </a:bodyPr>
            <a:lstStyle/>
            <a:p>
              <a:r>
                <a:rPr lang="ja-JP" altLang="en-US" sz="1600" b="1" dirty="0" smtClean="0"/>
                <a:t>電源電圧，</a:t>
              </a:r>
              <a:endParaRPr kumimoji="1" lang="en-US" altLang="ja-JP" sz="1600" b="1" dirty="0" smtClean="0"/>
            </a:p>
          </p:txBody>
        </p:sp>
        <mc:AlternateContent xmlns:mc="http://schemas.openxmlformats.org/markup-compatibility/2006" xmlns:a14="http://schemas.microsoft.com/office/drawing/2010/main">
          <mc:Choice Requires="a14">
            <p:sp>
              <p:nvSpPr>
                <p:cNvPr id="31" name="テキスト ボックス 30"/>
                <p:cNvSpPr txBox="1"/>
                <p:nvPr/>
              </p:nvSpPr>
              <p:spPr>
                <a:xfrm>
                  <a:off x="4642665" y="2107268"/>
                  <a:ext cx="770827" cy="46095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𝝓</m:t>
                            </m:r>
                          </m:e>
                          <m:sub>
                            <m:r>
                              <a:rPr kumimoji="1" lang="en-US" altLang="ja-JP" sz="1600" b="1" i="0" smtClean="0">
                                <a:latin typeface="Cambria Math" panose="02040503050406030204" pitchFamily="18" charset="0"/>
                              </a:rPr>
                              <m:t>𝐚𝐩𝐩</m:t>
                            </m:r>
                          </m:sub>
                        </m:sSub>
                      </m:oMath>
                    </m:oMathPara>
                  </a14:m>
                  <a:endParaRPr kumimoji="1" lang="en-US" altLang="ja-JP" sz="1600" b="1" dirty="0" smtClean="0"/>
                </a:p>
                <a:p>
                  <a:pPr algn="ctr"/>
                  <a:r>
                    <a:rPr lang="en-US" altLang="ja-JP" sz="1600" b="1" dirty="0"/>
                    <a:t>(</a:t>
                  </a:r>
                  <a14:m>
                    <m:oMath xmlns:m="http://schemas.openxmlformats.org/officeDocument/2006/math">
                      <m:r>
                        <a:rPr kumimoji="1" lang="en-US" altLang="ja-JP" sz="1600" b="1" i="0" smtClean="0">
                          <a:latin typeface="Cambria Math" panose="02040503050406030204" pitchFamily="18" charset="0"/>
                        </a:rPr>
                        <m:t>𝐕</m:t>
                      </m:r>
                    </m:oMath>
                  </a14:m>
                  <a:r>
                    <a:rPr kumimoji="1" lang="en-US" altLang="ja-JP" sz="1600" b="1" dirty="0" smtClean="0"/>
                    <a:t>)</a:t>
                  </a:r>
                  <a:endParaRPr kumimoji="1" lang="ja-JP" altLang="en-US" sz="1600"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4642665" y="2107268"/>
                  <a:ext cx="770827" cy="460956"/>
                </a:xfrm>
                <a:prstGeom prst="rect">
                  <a:avLst/>
                </a:prstGeom>
                <a:blipFill rotWithShape="0">
                  <a:blip r:embed="rId7"/>
                  <a:stretch>
                    <a:fillRect b="-12000"/>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2" name="テキスト ボックス 21"/>
              <p:cNvSpPr txBox="1"/>
              <p:nvPr/>
            </p:nvSpPr>
            <p:spPr>
              <a:xfrm>
                <a:off x="6556041" y="3894811"/>
                <a:ext cx="1098378" cy="338554"/>
              </a:xfrm>
              <a:prstGeom prst="rect">
                <a:avLst/>
              </a:prstGeom>
              <a:noFill/>
            </p:spPr>
            <p:txBody>
              <a:bodyPr wrap="none" rtlCol="0">
                <a:spAutoFit/>
              </a:bodyPr>
              <a:lstStyle/>
              <a:p>
                <a:r>
                  <a:rPr kumimoji="1" lang="ja-JP" altLang="en-US" sz="1600" b="1" dirty="0" smtClean="0"/>
                  <a:t>時刻</a:t>
                </a:r>
                <a:r>
                  <a:rPr kumimoji="1" lang="en-US" altLang="ja-JP" sz="1600" b="1" dirty="0" smtClean="0"/>
                  <a:t>, </a:t>
                </a:r>
                <a14:m>
                  <m:oMath xmlns:m="http://schemas.openxmlformats.org/officeDocument/2006/math">
                    <m:r>
                      <a:rPr kumimoji="1" lang="en-US" altLang="ja-JP" sz="1600" b="1" i="1" smtClean="0">
                        <a:latin typeface="Cambria Math"/>
                      </a:rPr>
                      <m:t>𝒕</m:t>
                    </m:r>
                  </m:oMath>
                </a14:m>
                <a:r>
                  <a:rPr kumimoji="1" lang="en-US" altLang="ja-JP" sz="1600" b="1" dirty="0" smtClean="0">
                    <a:latin typeface="Cambria Math" panose="02040503050406030204" pitchFamily="18" charset="0"/>
                    <a:ea typeface="Cambria Math" panose="02040503050406030204" pitchFamily="18" charset="0"/>
                  </a:rPr>
                  <a:t> (s)</a:t>
                </a:r>
                <a:endParaRPr kumimoji="1" lang="ja-JP" altLang="en-US" sz="1600"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6556041" y="3894811"/>
                <a:ext cx="1098378" cy="338554"/>
              </a:xfrm>
              <a:prstGeom prst="rect">
                <a:avLst/>
              </a:prstGeom>
              <a:blipFill rotWithShape="0">
                <a:blip r:embed="rId8"/>
                <a:stretch>
                  <a:fillRect l="-2762" t="-7273" r="-3315" b="-25455"/>
                </a:stretch>
              </a:blipFill>
            </p:spPr>
            <p:txBody>
              <a:bodyPr/>
              <a:lstStyle/>
              <a:p>
                <a:r>
                  <a:rPr lang="ja-JP" altLang="en-US">
                    <a:noFill/>
                  </a:rPr>
                  <a:t> </a:t>
                </a:r>
              </a:p>
            </p:txBody>
          </p:sp>
        </mc:Fallback>
      </mc:AlternateContent>
      <p:sp>
        <p:nvSpPr>
          <p:cNvPr id="27" name="正方形/長方形 26"/>
          <p:cNvSpPr/>
          <p:nvPr/>
        </p:nvSpPr>
        <p:spPr>
          <a:xfrm>
            <a:off x="898533" y="957962"/>
            <a:ext cx="939114"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提案法</a:t>
            </a:r>
            <a:endParaRPr kumimoji="1" lang="ja-JP" altLang="en-US" dirty="0">
              <a:solidFill>
                <a:schemeClr val="tx1"/>
              </a:solidFill>
            </a:endParaRPr>
          </a:p>
        </p:txBody>
      </p:sp>
      <p:grpSp>
        <p:nvGrpSpPr>
          <p:cNvPr id="38" name="グループ化 37"/>
          <p:cNvGrpSpPr/>
          <p:nvPr/>
        </p:nvGrpSpPr>
        <p:grpSpPr>
          <a:xfrm>
            <a:off x="7295592" y="4232839"/>
            <a:ext cx="1717439" cy="610404"/>
            <a:chOff x="3177245" y="3974353"/>
            <a:chExt cx="1717439" cy="610404"/>
          </a:xfrm>
        </p:grpSpPr>
        <p:cxnSp>
          <p:nvCxnSpPr>
            <p:cNvPr id="39" name="直線コネクタ 38"/>
            <p:cNvCxnSpPr/>
            <p:nvPr/>
          </p:nvCxnSpPr>
          <p:spPr>
            <a:xfrm>
              <a:off x="3177245" y="4431956"/>
              <a:ext cx="497359" cy="56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200057" y="4156743"/>
              <a:ext cx="510059" cy="0"/>
            </a:xfrm>
            <a:prstGeom prst="line">
              <a:avLst/>
            </a:prstGeom>
            <a:ln w="19050">
              <a:solidFill>
                <a:srgbClr val="006400"/>
              </a:solidFill>
              <a:prstDash val="dashDot"/>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748216" y="3974353"/>
              <a:ext cx="1005403" cy="338554"/>
            </a:xfrm>
            <a:prstGeom prst="rect">
              <a:avLst/>
            </a:prstGeom>
            <a:noFill/>
          </p:spPr>
          <p:txBody>
            <a:bodyPr wrap="none" rtlCol="0">
              <a:spAutoFit/>
            </a:bodyPr>
            <a:lstStyle/>
            <a:p>
              <a:r>
                <a:rPr kumimoji="1" lang="ja-JP" altLang="en-US" sz="1600" dirty="0" smtClean="0"/>
                <a:t>解析結果</a:t>
              </a:r>
              <a:endParaRPr kumimoji="1" lang="ja-JP" altLang="en-US" sz="1600" dirty="0"/>
            </a:p>
          </p:txBody>
        </p:sp>
        <p:sp>
          <p:nvSpPr>
            <p:cNvPr id="42" name="テキスト ボックス 41"/>
            <p:cNvSpPr txBox="1"/>
            <p:nvPr/>
          </p:nvSpPr>
          <p:spPr>
            <a:xfrm>
              <a:off x="3748216" y="4246203"/>
              <a:ext cx="1146468" cy="338554"/>
            </a:xfrm>
            <a:prstGeom prst="rect">
              <a:avLst/>
            </a:prstGeom>
            <a:noFill/>
          </p:spPr>
          <p:txBody>
            <a:bodyPr wrap="none" rtlCol="0">
              <a:spAutoFit/>
            </a:bodyPr>
            <a:lstStyle/>
            <a:p>
              <a:r>
                <a:rPr kumimoji="1" lang="ja-JP" altLang="en-US" sz="1600" dirty="0" smtClean="0"/>
                <a:t>実験データ</a:t>
              </a:r>
              <a:endParaRPr kumimoji="1" lang="ja-JP" altLang="en-US" sz="1600" dirty="0"/>
            </a:p>
          </p:txBody>
        </p:sp>
      </p:grpSp>
      <p:sp>
        <p:nvSpPr>
          <p:cNvPr id="21" name="正方形/長方形 20"/>
          <p:cNvSpPr/>
          <p:nvPr/>
        </p:nvSpPr>
        <p:spPr>
          <a:xfrm>
            <a:off x="5376829" y="957961"/>
            <a:ext cx="2991776" cy="336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履歴依存を考慮しない場合</a:t>
            </a:r>
            <a:endParaRPr kumimoji="1" lang="ja-JP" altLang="en-US" dirty="0">
              <a:solidFill>
                <a:schemeClr val="tx1"/>
              </a:solidFill>
            </a:endParaRPr>
          </a:p>
        </p:txBody>
      </p:sp>
    </p:spTree>
    <p:extLst>
      <p:ext uri="{BB962C8B-B14F-4D97-AF65-F5344CB8AC3E}">
        <p14:creationId xmlns:p14="http://schemas.microsoft.com/office/powerpoint/2010/main" val="877702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nchor="ctr"/>
          <a:lstStyle/>
          <a:p>
            <a:pPr marL="0" indent="0" algn="ctr">
              <a:buNone/>
            </a:pPr>
            <a:r>
              <a:rPr lang="ja-JP" altLang="en-US" sz="4400" dirty="0"/>
              <a:t>まとめ</a:t>
            </a:r>
            <a:endParaRPr lang="en-US" altLang="ja-JP" sz="4000" dirty="0"/>
          </a:p>
          <a:p>
            <a:pPr marL="0" indent="0" algn="ctr">
              <a:buNone/>
            </a:pP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32</a:t>
            </a:fld>
            <a:endParaRPr lang="ja-JP" altLang="en-US" dirty="0"/>
          </a:p>
        </p:txBody>
      </p:sp>
    </p:spTree>
    <p:extLst>
      <p:ext uri="{BB962C8B-B14F-4D97-AF65-F5344CB8AC3E}">
        <p14:creationId xmlns:p14="http://schemas.microsoft.com/office/powerpoint/2010/main" val="2434735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まとめ</a:t>
            </a:r>
            <a:endParaRPr kumimoji="1" lang="ja-JP" altLang="en-US" dirty="0">
              <a:solidFill>
                <a:schemeClr val="tx1"/>
              </a:solidFill>
            </a:endParaRPr>
          </a:p>
        </p:txBody>
      </p:sp>
      <p:sp>
        <p:nvSpPr>
          <p:cNvPr id="3" name="コンテンツ プレースホルダー 2"/>
          <p:cNvSpPr>
            <a:spLocks noGrp="1"/>
          </p:cNvSpPr>
          <p:nvPr>
            <p:ph idx="1"/>
          </p:nvPr>
        </p:nvSpPr>
        <p:spPr>
          <a:xfrm>
            <a:off x="143509" y="623887"/>
            <a:ext cx="8892988" cy="5773737"/>
          </a:xfrm>
        </p:spPr>
        <p:txBody>
          <a:bodyPr/>
          <a:lstStyle/>
          <a:p>
            <a:r>
              <a:rPr kumimoji="1" lang="ja-JP" altLang="en-US" sz="2800" dirty="0" smtClean="0"/>
              <a:t>析出開始前に現れる</a:t>
            </a:r>
            <a:r>
              <a:rPr kumimoji="1" lang="ja-JP" altLang="en-US" sz="2800" dirty="0" smtClean="0">
                <a:solidFill>
                  <a:srgbClr val="C00000"/>
                </a:solidFill>
              </a:rPr>
              <a:t>濁り</a:t>
            </a:r>
            <a:r>
              <a:rPr lang="ja-JP" altLang="en-US" sz="2800" dirty="0"/>
              <a:t>が</a:t>
            </a:r>
            <a:r>
              <a:rPr kumimoji="1" lang="ja-JP" altLang="en-US" sz="2800" dirty="0" smtClean="0"/>
              <a:t>電気抵抗</a:t>
            </a:r>
            <a:r>
              <a:rPr lang="ja-JP" altLang="en-US" sz="2800" dirty="0" smtClean="0"/>
              <a:t>をもつことを考慮した新たな</a:t>
            </a:r>
            <a:r>
              <a:rPr lang="ja-JP" altLang="en-US" sz="2800" dirty="0" smtClean="0">
                <a:solidFill>
                  <a:srgbClr val="C00000"/>
                </a:solidFill>
              </a:rPr>
              <a:t>塗膜抵抗モデル</a:t>
            </a:r>
            <a:r>
              <a:rPr lang="ja-JP" altLang="en-US" sz="2800" dirty="0" smtClean="0"/>
              <a:t>を提案した．</a:t>
            </a:r>
            <a:endParaRPr lang="en-US" altLang="ja-JP" sz="2800" dirty="0" smtClean="0"/>
          </a:p>
          <a:p>
            <a:r>
              <a:rPr lang="ja-JP" altLang="en-US" sz="2800" dirty="0"/>
              <a:t>析出開始</a:t>
            </a:r>
            <a:r>
              <a:rPr lang="ja-JP" altLang="en-US" sz="2800" dirty="0" smtClean="0"/>
              <a:t>時のカソード電流密度が析出効率に</a:t>
            </a:r>
            <a:r>
              <a:rPr lang="ja-JP" altLang="en-US" sz="2800" dirty="0" smtClean="0">
                <a:solidFill>
                  <a:srgbClr val="7030A0"/>
                </a:solidFill>
              </a:rPr>
              <a:t>履歴依存性</a:t>
            </a:r>
            <a:r>
              <a:rPr lang="ja-JP" altLang="en-US" sz="2800" dirty="0" smtClean="0"/>
              <a:t>を与えることを考慮した新たな</a:t>
            </a:r>
            <a:r>
              <a:rPr lang="ja-JP" altLang="en-US" sz="2800" dirty="0" smtClean="0">
                <a:solidFill>
                  <a:srgbClr val="7030A0"/>
                </a:solidFill>
              </a:rPr>
              <a:t>塗膜成長モデル</a:t>
            </a:r>
            <a:r>
              <a:rPr lang="ja-JP" altLang="en-US" sz="2800" dirty="0" smtClean="0"/>
              <a:t>も提案した．</a:t>
            </a:r>
            <a:endParaRPr lang="en-US" altLang="ja-JP" sz="2800" dirty="0" smtClean="0"/>
          </a:p>
          <a:p>
            <a:r>
              <a:rPr lang="ja-JP" altLang="en-US" sz="2800" dirty="0" smtClean="0"/>
              <a:t>上記の提案モデルにより，</a:t>
            </a:r>
            <a:r>
              <a:rPr lang="en-US" altLang="ja-JP" sz="2800" dirty="0" smtClean="0"/>
              <a:t/>
            </a:r>
            <a:br>
              <a:rPr lang="en-US" altLang="ja-JP" sz="2800" dirty="0" smtClean="0"/>
            </a:br>
            <a:r>
              <a:rPr lang="ja-JP" altLang="en-US" sz="2400" dirty="0" smtClean="0"/>
              <a:t>・定電圧</a:t>
            </a:r>
            <a:r>
              <a:rPr lang="ja-JP" altLang="en-US" sz="2400" dirty="0"/>
              <a:t>実験の低い電圧での膜厚とカソード電流密度，</a:t>
            </a:r>
            <a:r>
              <a:rPr lang="ja-JP" altLang="en-US" sz="2400" dirty="0" smtClean="0"/>
              <a:t>および</a:t>
            </a:r>
            <a:r>
              <a:rPr lang="en-US" altLang="ja-JP" sz="2400" dirty="0" smtClean="0"/>
              <a:t/>
            </a:r>
            <a:br>
              <a:rPr lang="en-US" altLang="ja-JP" sz="2400" dirty="0" smtClean="0"/>
            </a:br>
            <a:r>
              <a:rPr lang="ja-JP" altLang="en-US" sz="2400" dirty="0" smtClean="0"/>
              <a:t>・定電流</a:t>
            </a:r>
            <a:r>
              <a:rPr lang="ja-JP" altLang="en-US" sz="2400" dirty="0"/>
              <a:t>実験の膜厚と電源</a:t>
            </a:r>
            <a:r>
              <a:rPr lang="ja-JP" altLang="en-US" sz="2400" dirty="0" smtClean="0"/>
              <a:t>電圧</a:t>
            </a:r>
            <a:r>
              <a:rPr lang="en-US" altLang="ja-JP" sz="2800" dirty="0" smtClean="0"/>
              <a:t/>
            </a:r>
            <a:br>
              <a:rPr lang="en-US" altLang="ja-JP" sz="2800" dirty="0" smtClean="0"/>
            </a:br>
            <a:r>
              <a:rPr lang="ja-JP" altLang="en-US" sz="2800" dirty="0" smtClean="0"/>
              <a:t>の時刻歴が</a:t>
            </a:r>
            <a:r>
              <a:rPr lang="ja-JP" altLang="en-US" sz="2800" dirty="0" smtClean="0">
                <a:solidFill>
                  <a:srgbClr val="00B050"/>
                </a:solidFill>
              </a:rPr>
              <a:t>従来法より高精度に予測できる</a:t>
            </a:r>
            <a:r>
              <a:rPr lang="ja-JP" altLang="en-US" sz="2800" dirty="0" smtClean="0"/>
              <a:t>ことを示した．</a:t>
            </a:r>
            <a:endParaRPr lang="en-US" altLang="ja-JP" sz="2800" dirty="0"/>
          </a:p>
          <a:p>
            <a:pPr marL="0" indent="0">
              <a:buNone/>
            </a:pPr>
            <a:r>
              <a:rPr lang="ja-JP" altLang="en-US" sz="1600" dirty="0" smtClean="0"/>
              <a:t>　</a:t>
            </a:r>
            <a:endParaRPr lang="en-US" altLang="ja-JP" sz="2800" dirty="0" smtClean="0"/>
          </a:p>
          <a:p>
            <a:pPr>
              <a:buFont typeface="Wingdings" panose="05000000000000000000" pitchFamily="2" charset="2"/>
              <a:buChar char="Ø"/>
            </a:pPr>
            <a:r>
              <a:rPr lang="ja-JP" altLang="en-US" sz="2800" b="1" u="sng" dirty="0">
                <a:ln w="0"/>
                <a:solidFill>
                  <a:schemeClr val="accent1">
                    <a:lumMod val="50000"/>
                  </a:schemeClr>
                </a:solidFill>
              </a:rPr>
              <a:t>今後</a:t>
            </a:r>
            <a:r>
              <a:rPr lang="ja-JP" altLang="en-US" sz="2800" b="1" u="sng" dirty="0" smtClean="0">
                <a:ln w="0"/>
                <a:solidFill>
                  <a:schemeClr val="accent1">
                    <a:lumMod val="50000"/>
                  </a:schemeClr>
                </a:solidFill>
              </a:rPr>
              <a:t>の予定</a:t>
            </a:r>
            <a:r>
              <a:rPr lang="en-US" altLang="ja-JP" sz="2800" dirty="0" smtClean="0"/>
              <a:t/>
            </a:r>
            <a:br>
              <a:rPr lang="en-US" altLang="ja-JP" sz="2800" dirty="0" smtClean="0"/>
            </a:br>
            <a:r>
              <a:rPr lang="ja-JP" altLang="en-US" sz="2800" dirty="0" smtClean="0"/>
              <a:t>本モデルを実装したシミュレータの産学連携共同開発．</a:t>
            </a:r>
            <a:endParaRPr kumimoji="1" lang="ja-JP" altLang="en-US" sz="28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33</a:t>
            </a:fld>
            <a:endParaRPr lang="ja-JP" altLang="en-US" dirty="0"/>
          </a:p>
        </p:txBody>
      </p:sp>
    </p:spTree>
    <p:extLst>
      <p:ext uri="{BB962C8B-B14F-4D97-AF65-F5344CB8AC3E}">
        <p14:creationId xmlns:p14="http://schemas.microsoft.com/office/powerpoint/2010/main" val="202871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chor="ctr"/>
          <a:lstStyle/>
          <a:p>
            <a:pPr marL="0" indent="0" algn="ctr">
              <a:buNone/>
            </a:pPr>
            <a:r>
              <a:rPr kumimoji="1" lang="ja-JP" altLang="en-US" sz="28700" dirty="0" smtClean="0"/>
              <a:t>付録</a:t>
            </a:r>
            <a:endParaRPr kumimoji="1" lang="ja-JP" altLang="en-US" sz="6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34</a:t>
            </a:fld>
            <a:endParaRPr lang="ja-JP" altLang="en-US" dirty="0"/>
          </a:p>
        </p:txBody>
      </p:sp>
    </p:spTree>
    <p:extLst>
      <p:ext uri="{BB962C8B-B14F-4D97-AF65-F5344CB8AC3E}">
        <p14:creationId xmlns:p14="http://schemas.microsoft.com/office/powerpoint/2010/main" val="3653906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実際の電着ラインの工程</a:t>
            </a:r>
            <a:endParaRPr kumimoji="1" lang="ja-JP" altLang="en-US" dirty="0">
              <a:solidFill>
                <a:schemeClr val="tx1"/>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35</a:t>
            </a:fld>
            <a:endParaRPr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67" y="690603"/>
            <a:ext cx="3793258" cy="252883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349" y="712951"/>
            <a:ext cx="3726214" cy="248414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5693" y="3565867"/>
            <a:ext cx="3721590" cy="2478579"/>
          </a:xfrm>
          <a:prstGeom prst="rect">
            <a:avLst/>
          </a:prstGeom>
        </p:spPr>
      </p:pic>
      <p:sp>
        <p:nvSpPr>
          <p:cNvPr id="12" name="テキスト ボックス 11"/>
          <p:cNvSpPr txBox="1"/>
          <p:nvPr/>
        </p:nvSpPr>
        <p:spPr>
          <a:xfrm>
            <a:off x="589128" y="3188003"/>
            <a:ext cx="3103735" cy="400110"/>
          </a:xfrm>
          <a:prstGeom prst="rect">
            <a:avLst/>
          </a:prstGeom>
          <a:noFill/>
        </p:spPr>
        <p:txBody>
          <a:bodyPr wrap="none" rtlCol="0">
            <a:spAutoFit/>
          </a:bodyPr>
          <a:lstStyle/>
          <a:p>
            <a:r>
              <a:rPr kumimoji="1" lang="en-US" altLang="ja-JP" sz="2000" dirty="0" smtClean="0"/>
              <a:t>1. </a:t>
            </a:r>
            <a:r>
              <a:rPr lang="ja-JP" altLang="en-US" sz="2000" dirty="0"/>
              <a:t>塗料</a:t>
            </a:r>
            <a:r>
              <a:rPr lang="ja-JP" altLang="en-US" sz="2000" dirty="0" smtClean="0"/>
              <a:t>に浸けて</a:t>
            </a:r>
            <a:r>
              <a:rPr lang="ja-JP" altLang="en-US" sz="2000" dirty="0" smtClean="0">
                <a:solidFill>
                  <a:srgbClr val="FF0000"/>
                </a:solidFill>
              </a:rPr>
              <a:t>電着</a:t>
            </a:r>
            <a:r>
              <a:rPr lang="ja-JP" altLang="en-US" sz="2000" dirty="0" smtClean="0"/>
              <a:t>する．</a:t>
            </a:r>
            <a:endParaRPr kumimoji="1" lang="ja-JP" altLang="en-US" sz="2000" dirty="0"/>
          </a:p>
        </p:txBody>
      </p:sp>
      <p:sp>
        <p:nvSpPr>
          <p:cNvPr id="13" name="テキスト ボックス 12"/>
          <p:cNvSpPr txBox="1"/>
          <p:nvPr/>
        </p:nvSpPr>
        <p:spPr>
          <a:xfrm>
            <a:off x="6115832" y="3165029"/>
            <a:ext cx="1563248" cy="400110"/>
          </a:xfrm>
          <a:prstGeom prst="rect">
            <a:avLst/>
          </a:prstGeom>
          <a:noFill/>
        </p:spPr>
        <p:txBody>
          <a:bodyPr wrap="none" rtlCol="0">
            <a:spAutoFit/>
          </a:bodyPr>
          <a:lstStyle/>
          <a:p>
            <a:r>
              <a:rPr lang="en-US" altLang="ja-JP" sz="2000" dirty="0" smtClean="0"/>
              <a:t>2. </a:t>
            </a:r>
            <a:r>
              <a:rPr lang="ja-JP" altLang="en-US" sz="2000" dirty="0" smtClean="0"/>
              <a:t>水で洗う．</a:t>
            </a:r>
            <a:endParaRPr kumimoji="1" lang="ja-JP" altLang="en-US" sz="2000" dirty="0"/>
          </a:p>
        </p:txBody>
      </p:sp>
      <p:sp>
        <p:nvSpPr>
          <p:cNvPr id="14" name="テキスト ボックス 13"/>
          <p:cNvSpPr txBox="1"/>
          <p:nvPr/>
        </p:nvSpPr>
        <p:spPr>
          <a:xfrm>
            <a:off x="3483913" y="6028243"/>
            <a:ext cx="2050561" cy="400110"/>
          </a:xfrm>
          <a:prstGeom prst="rect">
            <a:avLst/>
          </a:prstGeom>
          <a:noFill/>
        </p:spPr>
        <p:txBody>
          <a:bodyPr wrap="none" rtlCol="0">
            <a:spAutoFit/>
          </a:bodyPr>
          <a:lstStyle/>
          <a:p>
            <a:r>
              <a:rPr lang="en-US" altLang="ja-JP" sz="2000" dirty="0" smtClean="0"/>
              <a:t>3. </a:t>
            </a:r>
            <a:r>
              <a:rPr lang="ja-JP" altLang="en-US" sz="2000" dirty="0"/>
              <a:t>焼付</a:t>
            </a:r>
            <a:r>
              <a:rPr lang="ja-JP" altLang="en-US" sz="2000" dirty="0" smtClean="0"/>
              <a:t>けを行う</a:t>
            </a:r>
            <a:r>
              <a:rPr lang="ja-JP" altLang="en-US" sz="2000" dirty="0"/>
              <a:t>．</a:t>
            </a:r>
            <a:endParaRPr kumimoji="1" lang="ja-JP" altLang="en-US" sz="2000" dirty="0"/>
          </a:p>
        </p:txBody>
      </p:sp>
      <p:sp>
        <p:nvSpPr>
          <p:cNvPr id="19" name="右矢印 18"/>
          <p:cNvSpPr/>
          <p:nvPr/>
        </p:nvSpPr>
        <p:spPr>
          <a:xfrm>
            <a:off x="4234230" y="1697002"/>
            <a:ext cx="549929" cy="4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曲折矢印 2"/>
          <p:cNvSpPr/>
          <p:nvPr/>
        </p:nvSpPr>
        <p:spPr>
          <a:xfrm rot="10800000">
            <a:off x="7438768" y="4176584"/>
            <a:ext cx="914400" cy="99677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5534474" y="6123491"/>
            <a:ext cx="3611886" cy="253916"/>
          </a:xfrm>
          <a:prstGeom prst="rect">
            <a:avLst/>
          </a:prstGeom>
          <a:noFill/>
        </p:spPr>
        <p:txBody>
          <a:bodyPr wrap="none" rtlCol="0">
            <a:spAutoFit/>
          </a:bodyPr>
          <a:lstStyle/>
          <a:p>
            <a:r>
              <a:rPr lang="en-US" altLang="ja-JP" sz="1050" dirty="0" smtClean="0">
                <a:solidFill>
                  <a:srgbClr val="0000FF"/>
                </a:solidFill>
                <a:hlinkClick r:id="rId6"/>
              </a:rPr>
              <a:t>( http</a:t>
            </a:r>
            <a:r>
              <a:rPr lang="en-US" altLang="ja-JP" sz="1050" dirty="0">
                <a:solidFill>
                  <a:srgbClr val="0000FF"/>
                </a:solidFill>
                <a:hlinkClick r:id="rId6"/>
              </a:rPr>
              <a:t>://</a:t>
            </a:r>
            <a:r>
              <a:rPr lang="en-US" altLang="ja-JP" sz="1050" dirty="0" smtClean="0">
                <a:solidFill>
                  <a:srgbClr val="0000FF"/>
                </a:solidFill>
                <a:hlinkClick r:id="rId6"/>
              </a:rPr>
              <a:t>blog.mazda.com/archive/20160413_01.html</a:t>
            </a:r>
            <a:r>
              <a:rPr lang="en-US" altLang="ja-JP" sz="1050" dirty="0" smtClean="0">
                <a:solidFill>
                  <a:srgbClr val="0000FF"/>
                </a:solidFill>
              </a:rPr>
              <a:t> </a:t>
            </a:r>
            <a:r>
              <a:rPr lang="en-US" altLang="ja-JP" sz="1050" dirty="0" smtClean="0"/>
              <a:t>)</a:t>
            </a:r>
            <a:r>
              <a:rPr lang="ja-JP" altLang="en-US" sz="1050" dirty="0" smtClean="0"/>
              <a:t>　より</a:t>
            </a:r>
            <a:endParaRPr kumimoji="1" lang="ja-JP" altLang="en-US" sz="1050" dirty="0"/>
          </a:p>
        </p:txBody>
      </p:sp>
    </p:spTree>
    <p:extLst>
      <p:ext uri="{BB962C8B-B14F-4D97-AF65-F5344CB8AC3E}">
        <p14:creationId xmlns:p14="http://schemas.microsoft.com/office/powerpoint/2010/main" val="89773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chemeClr val="tx1"/>
                </a:solidFill>
              </a:rPr>
              <a:t>電着メカニズムの概要</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a:latin typeface="+mj-lt"/>
                </a:endParaRPr>
              </a:p>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a:latin typeface="+mj-lt"/>
                </a:endParaRPr>
              </a:p>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a:latin typeface="+mj-lt"/>
                </a:endParaRPr>
              </a:p>
              <a:p>
                <a:pPr marL="514350" indent="-514350">
                  <a:buFont typeface="+mj-ea"/>
                  <a:buAutoNum type="circleNumDbPlain"/>
                </a:pPr>
                <a:endParaRPr lang="en-US" altLang="ja-JP" sz="2800" dirty="0" smtClean="0">
                  <a:latin typeface="+mj-lt"/>
                </a:endParaRPr>
              </a:p>
              <a:p>
                <a:pPr marL="514350" indent="-514350">
                  <a:buFont typeface="+mj-ea"/>
                  <a:buAutoNum type="circleNumDbPlain"/>
                </a:pPr>
                <a:endParaRPr lang="en-US" altLang="ja-JP" sz="2800" dirty="0" smtClean="0">
                  <a:latin typeface="+mj-lt"/>
                </a:endParaRPr>
              </a:p>
              <a:p>
                <a:pPr marL="914400" lvl="1" indent="-514350">
                  <a:buFont typeface="+mj-ea"/>
                  <a:buAutoNum type="circleNumDbPlain"/>
                </a:pPr>
                <a:r>
                  <a:rPr lang="ja-JP" altLang="en-US" dirty="0" smtClean="0">
                    <a:latin typeface="+mj-lt"/>
                  </a:rPr>
                  <a:t>通電により水の電気分解が起こり，カソード表面に</a:t>
                </a:r>
                <a14:m>
                  <m:oMath xmlns:m="http://schemas.openxmlformats.org/officeDocument/2006/math">
                    <m:sSup>
                      <m:sSupPr>
                        <m:ctrlPr>
                          <a:rPr lang="en-US" altLang="ja-JP" i="1">
                            <a:solidFill>
                              <a:schemeClr val="accent1">
                                <a:lumMod val="50000"/>
                              </a:schemeClr>
                            </a:solidFill>
                            <a:latin typeface="Cambria Math" panose="02040503050406030204" pitchFamily="18" charset="0"/>
                          </a:rPr>
                        </m:ctrlPr>
                      </m:sSupPr>
                      <m:e>
                        <m:r>
                          <m:rPr>
                            <m:sty m:val="p"/>
                          </m:rPr>
                          <a:rPr lang="en-US" altLang="ja-JP">
                            <a:solidFill>
                              <a:schemeClr val="accent1">
                                <a:lumMod val="50000"/>
                              </a:schemeClr>
                            </a:solidFill>
                            <a:latin typeface="Cambria Math" panose="02040503050406030204" pitchFamily="18" charset="0"/>
                          </a:rPr>
                          <m:t>OH</m:t>
                        </m:r>
                      </m:e>
                      <m:sup>
                        <m:r>
                          <a:rPr lang="en-US" altLang="ja-JP">
                            <a:solidFill>
                              <a:schemeClr val="accent1">
                                <a:lumMod val="50000"/>
                              </a:schemeClr>
                            </a:solidFill>
                            <a:latin typeface="Cambria Math" panose="02040503050406030204" pitchFamily="18" charset="0"/>
                          </a:rPr>
                          <m:t>−</m:t>
                        </m:r>
                      </m:sup>
                    </m:sSup>
                  </m:oMath>
                </a14:m>
                <a:r>
                  <a:rPr kumimoji="1" lang="en-US" altLang="ja-JP" dirty="0" smtClean="0">
                    <a:latin typeface="+mj-lt"/>
                  </a:rPr>
                  <a:t> </a:t>
                </a:r>
                <a:r>
                  <a:rPr kumimoji="1" lang="ja-JP" altLang="en-US" dirty="0" smtClean="0">
                    <a:latin typeface="+mj-lt"/>
                  </a:rPr>
                  <a:t>と</a:t>
                </a:r>
                <a:r>
                  <a:rPr kumimoji="1" lang="en-US" altLang="ja-JP" dirty="0" smtClean="0">
                    <a:latin typeface="+mj-lt"/>
                  </a:rPr>
                  <a:t> H</a:t>
                </a:r>
                <a:r>
                  <a:rPr kumimoji="1" lang="en-US" altLang="ja-JP" sz="1800" dirty="0" smtClean="0">
                    <a:latin typeface="+mj-lt"/>
                  </a:rPr>
                  <a:t>2 </a:t>
                </a:r>
                <a:r>
                  <a:rPr lang="ja-JP" altLang="en-US" dirty="0" smtClean="0">
                    <a:latin typeface="+mj-lt"/>
                  </a:rPr>
                  <a:t>が生成される．</a:t>
                </a:r>
                <a:endParaRPr kumimoji="1" lang="en-US" altLang="ja-JP" dirty="0" smtClean="0">
                  <a:latin typeface="+mj-lt"/>
                </a:endParaRPr>
              </a:p>
              <a:p>
                <a:pPr marL="0" indent="0">
                  <a:buNone/>
                </a:pPr>
                <a:endParaRPr kumimoji="1" lang="en-US" altLang="ja-JP" sz="2800" dirty="0" smtClean="0">
                  <a:latin typeface="+mj-lt"/>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4</a:t>
            </a:fld>
            <a:endParaRPr lang="ja-JP" altLang="en-US" dirty="0"/>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800" y="646964"/>
            <a:ext cx="5472608" cy="3600000"/>
          </a:xfrm>
          <a:prstGeom prst="rect">
            <a:avLst/>
          </a:prstGeom>
        </p:spPr>
      </p:pic>
      <mc:AlternateContent xmlns:mc="http://schemas.openxmlformats.org/markup-compatibility/2006" xmlns:a14="http://schemas.microsoft.com/office/drawing/2010/main">
        <mc:Choice Requires="a14">
          <p:sp>
            <p:nvSpPr>
              <p:cNvPr id="6" name="円/楕円 5"/>
              <p:cNvSpPr/>
              <p:nvPr/>
            </p:nvSpPr>
            <p:spPr>
              <a:xfrm>
                <a:off x="4669795" y="3473682"/>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669795" y="3473682"/>
                <a:ext cx="720080" cy="432048"/>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5148064" y="2672516"/>
                <a:ext cx="432048" cy="432048"/>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a:rPr kumimoji="1" lang="en-US" altLang="ja-JP" b="0" i="1" smtClean="0">
                              <a:solidFill>
                                <a:schemeClr val="tx1"/>
                              </a:solidFill>
                              <a:latin typeface="Cambria Math"/>
                            </a:rPr>
                            <m:t>𝑒</m:t>
                          </m:r>
                        </m:e>
                        <m:sup>
                          <m:r>
                            <a:rPr kumimoji="1" lang="en-US" altLang="ja-JP" b="0" i="1" smtClean="0">
                              <a:solidFill>
                                <a:schemeClr val="tx1"/>
                              </a:solidFill>
                              <a:latin typeface="Cambria Math"/>
                            </a:rPr>
                            <m:t>−</m:t>
                          </m:r>
                        </m:sup>
                      </m:sSup>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5148064" y="2672516"/>
                <a:ext cx="432048" cy="432048"/>
              </a:xfrm>
              <a:prstGeom prst="ellipse">
                <a:avLst/>
              </a:prstGeom>
              <a:blipFill rotWithShape="1">
                <a:blip r:embed="rId6"/>
                <a:stretch>
                  <a:fillRect/>
                </a:stretch>
              </a:blipFill>
              <a:ln>
                <a:solidFill>
                  <a:srgbClr val="FFFF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3995936" y="2168460"/>
                <a:ext cx="720080" cy="432048"/>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r>
                        <m:rPr>
                          <m:sty m:val="p"/>
                        </m:rPr>
                        <a:rPr kumimoji="1" lang="en-US" altLang="ja-JP" b="0" i="0" smtClean="0">
                          <a:solidFill>
                            <a:schemeClr val="tx1"/>
                          </a:solidFill>
                          <a:latin typeface="Cambria Math"/>
                        </a:rPr>
                        <m:t>O</m:t>
                      </m:r>
                    </m:oMath>
                  </m:oMathPara>
                </a14:m>
                <a:endParaRPr kumimoji="1" lang="ja-JP" altLang="en-US" dirty="0">
                  <a:solidFill>
                    <a:schemeClr val="tx1"/>
                  </a:solidFill>
                </a:endParaRPr>
              </a:p>
            </p:txBody>
          </p:sp>
        </mc:Choice>
        <mc:Fallback xmlns="">
          <p:sp>
            <p:nvSpPr>
              <p:cNvPr id="9" name="円/楕円 8"/>
              <p:cNvSpPr>
                <a:spLocks noRot="1" noChangeAspect="1" noMove="1" noResize="1" noEditPoints="1" noAdjustHandles="1" noChangeArrowheads="1" noChangeShapeType="1" noTextEdit="1"/>
              </p:cNvSpPr>
              <p:nvPr/>
            </p:nvSpPr>
            <p:spPr>
              <a:xfrm>
                <a:off x="3995936" y="2168460"/>
                <a:ext cx="720080" cy="432048"/>
              </a:xfrm>
              <a:prstGeom prst="ellipse">
                <a:avLst/>
              </a:prstGeom>
              <a:blipFill rotWithShape="1">
                <a:blip r:embed="rId7"/>
                <a:stretch>
                  <a:fillRect/>
                </a:stretch>
              </a:blipFill>
              <a:ln>
                <a:solidFill>
                  <a:schemeClr val="accent2"/>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p:cNvSpPr/>
              <p:nvPr/>
            </p:nvSpPr>
            <p:spPr>
              <a:xfrm>
                <a:off x="3563888" y="3104564"/>
                <a:ext cx="432048" cy="4320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m:rPr>
                              <m:sty m:val="p"/>
                            </m:rPr>
                            <a:rPr kumimoji="1" lang="en-US" altLang="ja-JP" b="0" i="0" smtClean="0">
                              <a:solidFill>
                                <a:schemeClr val="tx1"/>
                              </a:solidFill>
                              <a:latin typeface="Cambria Math"/>
                            </a:rPr>
                            <m:t>H</m:t>
                          </m:r>
                        </m:e>
                        <m:sub>
                          <m:r>
                            <a:rPr kumimoji="1" lang="en-US" altLang="ja-JP" b="0" i="0" smtClean="0">
                              <a:solidFill>
                                <a:schemeClr val="tx1"/>
                              </a:solidFill>
                              <a:latin typeface="Cambria Math"/>
                            </a:rPr>
                            <m:t>2</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3563888" y="3104564"/>
                <a:ext cx="432048" cy="432048"/>
              </a:xfrm>
              <a:prstGeom prst="ellipse">
                <a:avLst/>
              </a:prstGeom>
              <a:blipFill rotWithShape="1">
                <a:blip r:embed="rId8"/>
                <a:stretch>
                  <a:fillRect l="-5333"/>
                </a:stretch>
              </a:blipFill>
              <a:ln>
                <a:solidFill>
                  <a:schemeClr val="tx1"/>
                </a:solidFill>
              </a:ln>
            </p:spPr>
            <p:txBody>
              <a:bodyPr/>
              <a:lstStyle/>
              <a:p>
                <a:r>
                  <a:rPr lang="ja-JP" altLang="en-US">
                    <a:noFill/>
                  </a:rPr>
                  <a:t> </a:t>
                </a:r>
              </a:p>
            </p:txBody>
          </p:sp>
        </mc:Fallback>
      </mc:AlternateContent>
      <p:cxnSp>
        <p:nvCxnSpPr>
          <p:cNvPr id="12" name="直線矢印コネクタ 11"/>
          <p:cNvCxnSpPr/>
          <p:nvPr/>
        </p:nvCxnSpPr>
        <p:spPr>
          <a:xfrm flipH="1">
            <a:off x="3995936" y="3041833"/>
            <a:ext cx="622085" cy="2159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618021" y="3041833"/>
            <a:ext cx="265021" cy="431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618021" y="2528700"/>
            <a:ext cx="530043" cy="281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618021" y="2669424"/>
            <a:ext cx="265021" cy="3724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288751" y="1098400"/>
            <a:ext cx="1018227" cy="369332"/>
          </a:xfrm>
          <a:prstGeom prst="rect">
            <a:avLst/>
          </a:prstGeom>
          <a:noFill/>
        </p:spPr>
        <p:txBody>
          <a:bodyPr wrap="none" rtlCol="0">
            <a:spAutoFit/>
          </a:bodyPr>
          <a:lstStyle/>
          <a:p>
            <a:r>
              <a:rPr lang="ja-JP" altLang="en-US" dirty="0" smtClean="0"/>
              <a:t>約</a:t>
            </a:r>
            <a:r>
              <a:rPr lang="en-US" altLang="ja-JP" dirty="0" smtClean="0"/>
              <a:t>300 V</a:t>
            </a:r>
            <a:endParaRPr kumimoji="1" lang="ja-JP" altLang="en-US" dirty="0"/>
          </a:p>
        </p:txBody>
      </p:sp>
    </p:spTree>
    <p:extLst>
      <p:ext uri="{BB962C8B-B14F-4D97-AF65-F5344CB8AC3E}">
        <p14:creationId xmlns:p14="http://schemas.microsoft.com/office/powerpoint/2010/main" val="419825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514350" indent="-514350">
                  <a:buClr>
                    <a:schemeClr val="tx1"/>
                  </a:buClr>
                  <a:buFont typeface="+mj-ea"/>
                  <a:buAutoNum type="circleNumDbPlain" startAt="2"/>
                </a:pPr>
                <a:endParaRPr lang="en-US" altLang="ja-JP" sz="2800" dirty="0" smtClean="0">
                  <a:solidFill>
                    <a:srgbClr val="FF7171"/>
                  </a:solidFill>
                </a:endParaRPr>
              </a:p>
              <a:p>
                <a:pPr marL="514350" indent="-514350">
                  <a:buClr>
                    <a:schemeClr val="tx1"/>
                  </a:buClr>
                  <a:buFont typeface="+mj-ea"/>
                  <a:buAutoNum type="circleNumDbPlain" startAt="2"/>
                </a:pPr>
                <a:endParaRPr lang="en-US" altLang="ja-JP" sz="2800" dirty="0">
                  <a:solidFill>
                    <a:srgbClr val="FF7171"/>
                  </a:solidFill>
                </a:endParaRPr>
              </a:p>
              <a:p>
                <a:pPr marL="914400" lvl="1" indent="-514350">
                  <a:buClr>
                    <a:schemeClr val="tx1"/>
                  </a:buClr>
                  <a:buFont typeface="+mj-ea"/>
                  <a:buAutoNum type="circleNumDbPlain" startAt="2"/>
                </a:pPr>
                <a:r>
                  <a:rPr lang="ja-JP" altLang="en-US" dirty="0" smtClean="0"/>
                  <a:t>正電化を持つ塗料粒子イオンがカソード表面の</a:t>
                </a:r>
                <a:r>
                  <a:rPr lang="en-US" altLang="ja-JP" dirty="0" smtClean="0"/>
                  <a:t/>
                </a:r>
                <a:br>
                  <a:rPr lang="en-US" altLang="ja-JP" dirty="0" smtClean="0"/>
                </a:br>
                <a14:m>
                  <m:oMath xmlns:m="http://schemas.openxmlformats.org/officeDocument/2006/math">
                    <m:sSup>
                      <m:sSupPr>
                        <m:ctrlPr>
                          <a:rPr lang="en-US" altLang="ja-JP" i="1">
                            <a:solidFill>
                              <a:schemeClr val="accent1">
                                <a:lumMod val="50000"/>
                              </a:schemeClr>
                            </a:solidFill>
                            <a:latin typeface="Cambria Math" panose="02040503050406030204" pitchFamily="18" charset="0"/>
                          </a:rPr>
                        </m:ctrlPr>
                      </m:sSupPr>
                      <m:e>
                        <m:r>
                          <m:rPr>
                            <m:sty m:val="p"/>
                          </m:rPr>
                          <a:rPr lang="en-US" altLang="ja-JP">
                            <a:solidFill>
                              <a:schemeClr val="accent1">
                                <a:lumMod val="50000"/>
                              </a:schemeClr>
                            </a:solidFill>
                            <a:latin typeface="Cambria Math"/>
                          </a:rPr>
                          <m:t>OH</m:t>
                        </m:r>
                      </m:e>
                      <m:sup>
                        <m:r>
                          <a:rPr lang="en-US" altLang="ja-JP">
                            <a:solidFill>
                              <a:schemeClr val="accent1">
                                <a:lumMod val="50000"/>
                              </a:schemeClr>
                            </a:solidFill>
                            <a:latin typeface="Cambria Math"/>
                          </a:rPr>
                          <m:t>−</m:t>
                        </m:r>
                      </m:sup>
                    </m:sSup>
                  </m:oMath>
                </a14:m>
                <a:r>
                  <a:rPr lang="ja-JP" altLang="en-US" dirty="0" smtClean="0"/>
                  <a:t>に引き付けられる．</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ja-JP" altLang="en-US">
                    <a:noFill/>
                  </a:rPr>
                  <a:t> </a:t>
                </a:r>
              </a:p>
            </p:txBody>
          </p:sp>
        </mc:Fallback>
      </mc:AlternateContent>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solidFill>
                  <a:schemeClr val="tx1"/>
                </a:solidFill>
              </a:rPr>
              <a:t>電着メカニズムの概要</a:t>
            </a:r>
            <a:endParaRPr kumimoji="1" lang="ja-JP" altLang="en-US" dirty="0">
              <a:solidFill>
                <a:schemeClr val="tx1"/>
              </a:solidFill>
            </a:endParaRPr>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5</a:t>
            </a:fld>
            <a:endParaRPr lang="ja-JP" altLang="en-US" dirty="0"/>
          </a:p>
        </p:txBody>
      </p:sp>
      <mc:AlternateContent xmlns:mc="http://schemas.openxmlformats.org/markup-compatibility/2006" xmlns:a14="http://schemas.microsoft.com/office/drawing/2010/main">
        <mc:Choice Requires="a14">
          <p:sp>
            <p:nvSpPr>
              <p:cNvPr id="36" name="円/楕円 35"/>
              <p:cNvSpPr/>
              <p:nvPr/>
            </p:nvSpPr>
            <p:spPr>
              <a:xfrm>
                <a:off x="4465744" y="336877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6" name="円/楕円 35"/>
              <p:cNvSpPr>
                <a:spLocks noRot="1" noChangeAspect="1" noMove="1" noResize="1" noEditPoints="1" noAdjustHandles="1" noChangeArrowheads="1" noChangeShapeType="1" noTextEdit="1"/>
              </p:cNvSpPr>
              <p:nvPr/>
            </p:nvSpPr>
            <p:spPr>
              <a:xfrm>
                <a:off x="4465744" y="3368778"/>
                <a:ext cx="720080" cy="432048"/>
              </a:xfrm>
              <a:prstGeom prst="ellipse">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円/楕円 36"/>
              <p:cNvSpPr/>
              <p:nvPr/>
            </p:nvSpPr>
            <p:spPr>
              <a:xfrm>
                <a:off x="5375854" y="222459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37" name="円/楕円 36"/>
              <p:cNvSpPr>
                <a:spLocks noRot="1" noChangeAspect="1" noMove="1" noResize="1" noEditPoints="1" noAdjustHandles="1" noChangeArrowheads="1" noChangeShapeType="1" noTextEdit="1"/>
              </p:cNvSpPr>
              <p:nvPr/>
            </p:nvSpPr>
            <p:spPr>
              <a:xfrm>
                <a:off x="5375854" y="2224596"/>
                <a:ext cx="720080" cy="432048"/>
              </a:xfrm>
              <a:prstGeom prst="ellipse">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4825784" y="275300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1" lang="en-US" altLang="ja-JP" i="1" smtClean="0">
                              <a:solidFill>
                                <a:schemeClr val="tx1"/>
                              </a:solidFill>
                              <a:latin typeface="Cambria Math" panose="02040503050406030204" pitchFamily="18" charset="0"/>
                            </a:rPr>
                          </m:ctrlPr>
                        </m:sSupPr>
                        <m:e>
                          <m:r>
                            <m:rPr>
                              <m:sty m:val="p"/>
                            </m:rPr>
                            <a:rPr kumimoji="1" lang="en-US" altLang="ja-JP" b="0" i="0" smtClean="0">
                              <a:solidFill>
                                <a:schemeClr val="tx1"/>
                              </a:solidFill>
                              <a:latin typeface="Cambria Math"/>
                            </a:rPr>
                            <m:t>OH</m:t>
                          </m:r>
                        </m:e>
                        <m:sup>
                          <m:r>
                            <a:rPr kumimoji="1" lang="en-US" altLang="ja-JP" b="0" i="0" smtClean="0">
                              <a:solidFill>
                                <a:schemeClr val="tx1"/>
                              </a:solidFill>
                              <a:latin typeface="Cambria Math"/>
                            </a:rPr>
                            <m:t>−</m:t>
                          </m:r>
                        </m:sup>
                      </m:sSup>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825784" y="2753004"/>
                <a:ext cx="720080" cy="432048"/>
              </a:xfrm>
              <a:prstGeom prst="ellipse">
                <a:avLst/>
              </a:prstGeom>
              <a:blipFill>
                <a:blip r:embed="rId7"/>
                <a:stretch>
                  <a:fillRect/>
                </a:stretch>
              </a:blipFill>
            </p:spPr>
            <p:txBody>
              <a:bodyPr/>
              <a:lstStyle/>
              <a:p>
                <a:r>
                  <a:rPr lang="ja-JP" altLang="en-US">
                    <a:noFill/>
                  </a:rPr>
                  <a:t> </a:t>
                </a:r>
              </a:p>
            </p:txBody>
          </p:sp>
        </mc:Fallback>
      </mc:AlternateContent>
      <p:grpSp>
        <p:nvGrpSpPr>
          <p:cNvPr id="23" name="グループ化 22"/>
          <p:cNvGrpSpPr/>
          <p:nvPr/>
        </p:nvGrpSpPr>
        <p:grpSpPr>
          <a:xfrm>
            <a:off x="1392906" y="1954252"/>
            <a:ext cx="1622971" cy="1150577"/>
            <a:chOff x="2494201" y="2753086"/>
            <a:chExt cx="1622971" cy="1150577"/>
          </a:xfrm>
        </p:grpSpPr>
        <p:sp>
          <p:nvSpPr>
            <p:cNvPr id="24" name="円/楕円 23"/>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塗料</a:t>
              </a:r>
              <a:endParaRPr lang="en-US" altLang="ja-JP" dirty="0" smtClean="0">
                <a:solidFill>
                  <a:schemeClr val="tx1"/>
                </a:solidFill>
              </a:endParaRPr>
            </a:p>
            <a:p>
              <a:pPr algn="ctr"/>
              <a:r>
                <a:rPr lang="ja-JP" altLang="en-US" dirty="0" smtClean="0">
                  <a:solidFill>
                    <a:schemeClr val="tx1"/>
                  </a:solidFill>
                </a:rPr>
                <a:t>粒子</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5" name="円/楕円 24"/>
                <p:cNvSpPr/>
                <p:nvPr/>
              </p:nvSpPr>
              <p:spPr>
                <a:xfrm>
                  <a:off x="3096616" y="353621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096616" y="3536211"/>
                  <a:ext cx="385778" cy="367452"/>
                </a:xfrm>
                <a:prstGeom prst="ellipse">
                  <a:avLst/>
                </a:prstGeom>
                <a:blipFill rotWithShape="0">
                  <a:blip r:embed="rId8"/>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5"/>
                <p:cNvSpPr/>
                <p:nvPr/>
              </p:nvSpPr>
              <p:spPr>
                <a:xfrm>
                  <a:off x="2494201"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494201"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円/楕円 26"/>
                <p:cNvSpPr/>
                <p:nvPr/>
              </p:nvSpPr>
              <p:spPr>
                <a:xfrm>
                  <a:off x="3731394"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731394"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p:grpSp>
      <p:cxnSp>
        <p:nvCxnSpPr>
          <p:cNvPr id="34" name="直線矢印コネクタ 33"/>
          <p:cNvCxnSpPr/>
          <p:nvPr/>
        </p:nvCxnSpPr>
        <p:spPr>
          <a:xfrm>
            <a:off x="2943166" y="2527746"/>
            <a:ext cx="2242658" cy="58935"/>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551294" y="3122804"/>
            <a:ext cx="1622971" cy="1150577"/>
            <a:chOff x="2494201" y="2753086"/>
            <a:chExt cx="1622971" cy="1150577"/>
          </a:xfrm>
        </p:grpSpPr>
        <p:sp>
          <p:nvSpPr>
            <p:cNvPr id="16" name="円/楕円 23"/>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塗料</a:t>
              </a:r>
              <a:endParaRPr lang="en-US" altLang="ja-JP" dirty="0" smtClean="0">
                <a:solidFill>
                  <a:schemeClr val="tx1"/>
                </a:solidFill>
              </a:endParaRPr>
            </a:p>
            <a:p>
              <a:pPr algn="ctr"/>
              <a:r>
                <a:rPr lang="ja-JP" altLang="en-US" dirty="0" smtClean="0">
                  <a:solidFill>
                    <a:schemeClr val="tx1"/>
                  </a:solidFill>
                </a:rPr>
                <a:t>粒子</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17" name="円/楕円 24"/>
                <p:cNvSpPr/>
                <p:nvPr/>
              </p:nvSpPr>
              <p:spPr>
                <a:xfrm>
                  <a:off x="3096616" y="353621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096616" y="3536211"/>
                  <a:ext cx="385778" cy="367452"/>
                </a:xfrm>
                <a:prstGeom prst="ellipse">
                  <a:avLst/>
                </a:prstGeom>
                <a:blipFill rotWithShape="0">
                  <a:blip r:embed="rId8"/>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円/楕円 25"/>
                <p:cNvSpPr/>
                <p:nvPr/>
              </p:nvSpPr>
              <p:spPr>
                <a:xfrm>
                  <a:off x="2494201"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494201"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円/楕円 26"/>
                <p:cNvSpPr/>
                <p:nvPr/>
              </p:nvSpPr>
              <p:spPr>
                <a:xfrm>
                  <a:off x="3731394"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731394"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p:grpSp>
      <p:cxnSp>
        <p:nvCxnSpPr>
          <p:cNvPr id="21" name="直線矢印コネクタ 20"/>
          <p:cNvCxnSpPr/>
          <p:nvPr/>
        </p:nvCxnSpPr>
        <p:spPr>
          <a:xfrm flipV="1">
            <a:off x="2188210" y="3209877"/>
            <a:ext cx="2565022" cy="384194"/>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288751" y="1098400"/>
            <a:ext cx="1018227" cy="369332"/>
          </a:xfrm>
          <a:prstGeom prst="rect">
            <a:avLst/>
          </a:prstGeom>
          <a:noFill/>
        </p:spPr>
        <p:txBody>
          <a:bodyPr wrap="none" rtlCol="0">
            <a:spAutoFit/>
          </a:bodyPr>
          <a:lstStyle/>
          <a:p>
            <a:r>
              <a:rPr lang="ja-JP" altLang="en-US" dirty="0" smtClean="0"/>
              <a:t>約</a:t>
            </a:r>
            <a:r>
              <a:rPr lang="en-US" altLang="ja-JP" dirty="0" smtClean="0"/>
              <a:t>300 V</a:t>
            </a:r>
            <a:endParaRPr kumimoji="1" lang="ja-JP" altLang="en-US" dirty="0"/>
          </a:p>
        </p:txBody>
      </p:sp>
    </p:spTree>
    <p:extLst>
      <p:ext uri="{BB962C8B-B14F-4D97-AF65-F5344CB8AC3E}">
        <p14:creationId xmlns:p14="http://schemas.microsoft.com/office/powerpoint/2010/main" val="3577306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1800" y="656692"/>
            <a:ext cx="5472608" cy="3600000"/>
          </a:xfrm>
          <a:prstGeom prst="rect">
            <a:avLst/>
          </a:prstGeom>
        </p:spPr>
      </p:pic>
      <p:sp>
        <p:nvSpPr>
          <p:cNvPr id="2" name="タイトル 1"/>
          <p:cNvSpPr>
            <a:spLocks noGrp="1"/>
          </p:cNvSpPr>
          <p:nvPr>
            <p:ph type="title"/>
          </p:nvPr>
        </p:nvSpPr>
        <p:spPr/>
        <p:txBody>
          <a:bodyPr/>
          <a:lstStyle/>
          <a:p>
            <a:r>
              <a:rPr lang="ja-JP" altLang="en-US" dirty="0">
                <a:solidFill>
                  <a:schemeClr val="tx1"/>
                </a:solidFill>
              </a:rPr>
              <a:t>電着メカニズムの概要</a:t>
            </a:r>
            <a:endParaRPr kumimoji="1" lang="ja-JP" altLang="en-US" dirty="0">
              <a:solidFill>
                <a:schemeClr val="tx1"/>
              </a:solidFill>
            </a:endParaRPr>
          </a:p>
        </p:txBody>
      </p:sp>
      <p:sp>
        <p:nvSpPr>
          <p:cNvPr id="6" name="コンテンツ プレースホルダー 5"/>
          <p:cNvSpPr>
            <a:spLocks noGrp="1"/>
          </p:cNvSpPr>
          <p:nvPr>
            <p:ph idx="1"/>
          </p:nvPr>
        </p:nvSpPr>
        <p:spPr/>
        <p:txBody>
          <a:bodyPr/>
          <a:lstStyle/>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514350" indent="-514350">
              <a:buFont typeface="+mj-ea"/>
              <a:buAutoNum type="circleNumDbPlain" startAt="3"/>
            </a:pPr>
            <a:endParaRPr lang="en-US" altLang="ja-JP" sz="2800" dirty="0" smtClean="0"/>
          </a:p>
          <a:p>
            <a:pPr marL="514350" indent="-514350">
              <a:buFont typeface="+mj-ea"/>
              <a:buAutoNum type="circleNumDbPlain" startAt="3"/>
            </a:pPr>
            <a:endParaRPr lang="en-US" altLang="ja-JP" sz="2800" dirty="0"/>
          </a:p>
          <a:p>
            <a:pPr marL="914400" lvl="1" indent="-514350">
              <a:buFont typeface="+mj-ea"/>
              <a:buAutoNum type="circleNumDbPlain" startAt="3"/>
            </a:pPr>
            <a:r>
              <a:rPr lang="ja-JP" altLang="en-US" dirty="0" smtClean="0"/>
              <a:t>一定量凝集した塗料粒子はカソード面に付着し，</a:t>
            </a:r>
            <a:r>
              <a:rPr lang="en-US" altLang="ja-JP" dirty="0"/>
              <a:t/>
            </a:r>
            <a:br>
              <a:rPr lang="en-US" altLang="ja-JP" dirty="0"/>
            </a:br>
            <a:r>
              <a:rPr lang="ja-JP" altLang="en-US" dirty="0" smtClean="0">
                <a:solidFill>
                  <a:srgbClr val="FF5050"/>
                </a:solidFill>
              </a:rPr>
              <a:t>塗膜</a:t>
            </a:r>
            <a:r>
              <a:rPr lang="ja-JP" altLang="en-US" dirty="0" smtClean="0"/>
              <a:t>となる．</a:t>
            </a:r>
            <a:endParaRPr lang="en-US" altLang="ja-JP" dirty="0" smtClean="0"/>
          </a:p>
          <a:p>
            <a:pPr marL="914400" lvl="1" indent="-514350">
              <a:buFont typeface="+mj-ea"/>
              <a:buAutoNum type="circleNumDbPlain" startAt="3"/>
            </a:pPr>
            <a:r>
              <a:rPr lang="ja-JP" altLang="en-US" dirty="0"/>
              <a:t>塗料粒子の一部は付着せずに拡散し，</a:t>
            </a:r>
            <a:r>
              <a:rPr lang="ja-JP" altLang="en-US" dirty="0">
                <a:solidFill>
                  <a:srgbClr val="0000CC"/>
                </a:solidFill>
              </a:rPr>
              <a:t>再溶解</a:t>
            </a:r>
            <a:r>
              <a:rPr lang="ja-JP" altLang="en-US" dirty="0"/>
              <a:t>する．</a:t>
            </a:r>
            <a:endParaRPr lang="en-US" altLang="ja-JP" dirty="0"/>
          </a:p>
          <a:p>
            <a:pPr marL="914400" lvl="1" indent="-514350">
              <a:buFont typeface="+mj-ea"/>
              <a:buAutoNum type="circleNumDbPlain" startAt="3"/>
            </a:pPr>
            <a:endParaRPr lang="en-US" altLang="ja-JP" dirty="0"/>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6</a:t>
            </a:fld>
            <a:endParaRPr lang="ja-JP" altLang="en-US" dirty="0"/>
          </a:p>
        </p:txBody>
      </p:sp>
      <p:sp>
        <p:nvSpPr>
          <p:cNvPr id="19" name="テキスト ボックス 18"/>
          <p:cNvSpPr txBox="1"/>
          <p:nvPr/>
        </p:nvSpPr>
        <p:spPr>
          <a:xfrm>
            <a:off x="5773197" y="2960548"/>
            <a:ext cx="1031051" cy="400110"/>
          </a:xfrm>
          <a:prstGeom prst="rect">
            <a:avLst/>
          </a:prstGeom>
          <a:solidFill>
            <a:schemeClr val="bg1"/>
          </a:solidFill>
        </p:spPr>
        <p:txBody>
          <a:bodyPr wrap="none" rtlCol="0">
            <a:spAutoFit/>
          </a:bodyPr>
          <a:lstStyle/>
          <a:p>
            <a:r>
              <a:rPr kumimoji="1" lang="ja-JP" altLang="en-US" sz="2000" dirty="0" smtClean="0"/>
              <a:t>カソード</a:t>
            </a:r>
            <a:endParaRPr kumimoji="1" lang="ja-JP" altLang="en-US" sz="2000" dirty="0"/>
          </a:p>
        </p:txBody>
      </p:sp>
      <p:sp>
        <p:nvSpPr>
          <p:cNvPr id="16" name="テキスト ボックス 15"/>
          <p:cNvSpPr txBox="1"/>
          <p:nvPr/>
        </p:nvSpPr>
        <p:spPr>
          <a:xfrm>
            <a:off x="5786147" y="2996552"/>
            <a:ext cx="1090109" cy="369332"/>
          </a:xfrm>
          <a:prstGeom prst="rect">
            <a:avLst/>
          </a:prstGeom>
          <a:solidFill>
            <a:schemeClr val="bg1"/>
          </a:solidFill>
        </p:spPr>
        <p:txBody>
          <a:bodyPr wrap="square" rtlCol="0">
            <a:spAutoFit/>
          </a:bodyPr>
          <a:lstStyle/>
          <a:p>
            <a:r>
              <a:rPr kumimoji="1" lang="ja-JP" altLang="en-US" dirty="0" smtClean="0"/>
              <a:t>カソード</a:t>
            </a:r>
            <a:endParaRPr kumimoji="1" lang="ja-JP" altLang="en-US" dirty="0"/>
          </a:p>
        </p:txBody>
      </p:sp>
      <p:sp>
        <p:nvSpPr>
          <p:cNvPr id="17" name="右矢印 16"/>
          <p:cNvSpPr/>
          <p:nvPr/>
        </p:nvSpPr>
        <p:spPr>
          <a:xfrm rot="2642698">
            <a:off x="5433483" y="2579994"/>
            <a:ext cx="574115" cy="503856"/>
          </a:xfrm>
          <a:prstGeom prst="rightArrow">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0" name="円/楕円 19"/>
              <p:cNvSpPr/>
              <p:nvPr/>
            </p:nvSpPr>
            <p:spPr>
              <a:xfrm>
                <a:off x="5780630" y="2858530"/>
                <a:ext cx="1023618" cy="596369"/>
              </a:xfrm>
              <a:prstGeom prst="ellipse">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ja-JP" altLang="en-US" sz="2000" i="1" smtClean="0">
                          <a:solidFill>
                            <a:schemeClr val="bg1"/>
                          </a:solidFill>
                          <a:latin typeface="Cambria Math" panose="02040503050406030204" pitchFamily="18" charset="0"/>
                        </a:rPr>
                        <m:t>塗膜</m:t>
                      </m:r>
                    </m:oMath>
                  </m:oMathPara>
                </a14:m>
                <a:endParaRPr kumimoji="1" lang="ja-JP" altLang="en-US" sz="2000" dirty="0">
                  <a:solidFill>
                    <a:schemeClr val="bg1"/>
                  </a:solidFill>
                </a:endParaRPr>
              </a:p>
            </p:txBody>
          </p:sp>
        </mc:Choice>
        <mc:Fallback xmlns="">
          <p:sp>
            <p:nvSpPr>
              <p:cNvPr id="20" name="円/楕円 19"/>
              <p:cNvSpPr>
                <a:spLocks noRot="1" noChangeAspect="1" noMove="1" noResize="1" noEditPoints="1" noAdjustHandles="1" noChangeArrowheads="1" noChangeShapeType="1" noTextEdit="1"/>
              </p:cNvSpPr>
              <p:nvPr/>
            </p:nvSpPr>
            <p:spPr>
              <a:xfrm>
                <a:off x="5780630" y="2858530"/>
                <a:ext cx="1023618" cy="596369"/>
              </a:xfrm>
              <a:prstGeom prst="ellipse">
                <a:avLst/>
              </a:prstGeom>
              <a:blipFill rotWithShape="0">
                <a:blip r:embed="rId4"/>
                <a:stretch>
                  <a:fillRect/>
                </a:stretch>
              </a:blipFill>
              <a:ln>
                <a:solidFill>
                  <a:srgbClr val="CC0000"/>
                </a:solidFill>
              </a:ln>
            </p:spPr>
            <p:txBody>
              <a:bodyPr/>
              <a:lstStyle/>
              <a:p>
                <a:r>
                  <a:rPr lang="ja-JP" altLang="en-US">
                    <a:noFill/>
                  </a:rPr>
                  <a:t> </a:t>
                </a:r>
              </a:p>
            </p:txBody>
          </p:sp>
        </mc:Fallback>
      </mc:AlternateContent>
      <p:sp>
        <p:nvSpPr>
          <p:cNvPr id="9" name="テキスト ボックス 8"/>
          <p:cNvSpPr txBox="1"/>
          <p:nvPr/>
        </p:nvSpPr>
        <p:spPr>
          <a:xfrm>
            <a:off x="4492608" y="5301208"/>
            <a:ext cx="184730" cy="523220"/>
          </a:xfrm>
          <a:prstGeom prst="rect">
            <a:avLst/>
          </a:prstGeom>
          <a:noFill/>
        </p:spPr>
        <p:txBody>
          <a:bodyPr wrap="none" rtlCol="0">
            <a:spAutoFit/>
          </a:bodyPr>
          <a:lstStyle/>
          <a:p>
            <a:pPr algn="ctr"/>
            <a:endParaRPr lang="en-US" altLang="ja-JP" sz="2800" u="sng" dirty="0"/>
          </a:p>
        </p:txBody>
      </p:sp>
      <p:sp>
        <p:nvSpPr>
          <p:cNvPr id="12" name="円/楕円 11"/>
          <p:cNvSpPr/>
          <p:nvPr/>
        </p:nvSpPr>
        <p:spPr>
          <a:xfrm>
            <a:off x="3949395" y="2240289"/>
            <a:ext cx="1669160" cy="540021"/>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塗料</a:t>
            </a:r>
            <a:endParaRPr lang="en-US" altLang="ja-JP" dirty="0" smtClean="0">
              <a:solidFill>
                <a:schemeClr val="tx1"/>
              </a:solidFill>
            </a:endParaRPr>
          </a:p>
          <a:p>
            <a:pPr algn="ctr"/>
            <a:r>
              <a:rPr lang="ja-JP" altLang="en-US" dirty="0" smtClean="0">
                <a:solidFill>
                  <a:schemeClr val="tx1"/>
                </a:solidFill>
              </a:rPr>
              <a:t>粒子</a:t>
            </a:r>
            <a:endParaRPr kumimoji="1" lang="ja-JP" altLang="en-US" dirty="0">
              <a:solidFill>
                <a:schemeClr val="tx1"/>
              </a:solidFill>
            </a:endParaRPr>
          </a:p>
        </p:txBody>
      </p:sp>
      <p:sp>
        <p:nvSpPr>
          <p:cNvPr id="15" name="円/楕円 11"/>
          <p:cNvSpPr/>
          <p:nvPr/>
        </p:nvSpPr>
        <p:spPr>
          <a:xfrm>
            <a:off x="3143697" y="3181218"/>
            <a:ext cx="1669160" cy="540021"/>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塗料</a:t>
            </a:r>
            <a:endParaRPr lang="en-US" altLang="ja-JP" dirty="0" smtClean="0">
              <a:solidFill>
                <a:schemeClr val="tx1"/>
              </a:solidFill>
            </a:endParaRPr>
          </a:p>
          <a:p>
            <a:pPr algn="ctr"/>
            <a:r>
              <a:rPr lang="ja-JP" altLang="en-US" dirty="0" smtClean="0">
                <a:solidFill>
                  <a:schemeClr val="tx1"/>
                </a:solidFill>
              </a:rPr>
              <a:t>粒子</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1" name="円/楕円 25"/>
              <p:cNvSpPr/>
              <p:nvPr/>
            </p:nvSpPr>
            <p:spPr>
              <a:xfrm>
                <a:off x="3196673" y="2933352"/>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1" name="円/楕円 25"/>
              <p:cNvSpPr>
                <a:spLocks noRot="1" noChangeAspect="1" noMove="1" noResize="1" noEditPoints="1" noAdjustHandles="1" noChangeArrowheads="1" noChangeShapeType="1" noTextEdit="1"/>
              </p:cNvSpPr>
              <p:nvPr/>
            </p:nvSpPr>
            <p:spPr>
              <a:xfrm>
                <a:off x="3196673" y="2933352"/>
                <a:ext cx="385778" cy="367452"/>
              </a:xfrm>
              <a:prstGeom prst="ellipse">
                <a:avLst/>
              </a:prstGeom>
              <a:blipFill>
                <a:blip r:embed="rId6"/>
                <a:stretch>
                  <a:fillRect/>
                </a:stretch>
              </a:blipFill>
              <a:ln>
                <a:solidFill>
                  <a:srgbClr val="FFC000"/>
                </a:solidFill>
              </a:ln>
            </p:spPr>
            <p:txBody>
              <a:bodyPr/>
              <a:lstStyle/>
              <a:p>
                <a:r>
                  <a:rPr lang="ja-JP" altLang="en-US">
                    <a:noFill/>
                  </a:rPr>
                  <a:t> </a:t>
                </a:r>
              </a:p>
            </p:txBody>
          </p:sp>
        </mc:Fallback>
      </mc:AlternateContent>
      <p:sp>
        <p:nvSpPr>
          <p:cNvPr id="14" name="テキスト ボックス 13"/>
          <p:cNvSpPr txBox="1"/>
          <p:nvPr/>
        </p:nvSpPr>
        <p:spPr>
          <a:xfrm>
            <a:off x="3288751" y="1098400"/>
            <a:ext cx="1018227" cy="369332"/>
          </a:xfrm>
          <a:prstGeom prst="rect">
            <a:avLst/>
          </a:prstGeom>
          <a:noFill/>
        </p:spPr>
        <p:txBody>
          <a:bodyPr wrap="none" rtlCol="0">
            <a:spAutoFit/>
          </a:bodyPr>
          <a:lstStyle/>
          <a:p>
            <a:r>
              <a:rPr lang="ja-JP" altLang="en-US" dirty="0" smtClean="0"/>
              <a:t>約</a:t>
            </a:r>
            <a:r>
              <a:rPr lang="en-US" altLang="ja-JP" dirty="0" smtClean="0"/>
              <a:t>300 V</a:t>
            </a:r>
            <a:endParaRPr kumimoji="1" lang="ja-JP" altLang="en-US" dirty="0"/>
          </a:p>
        </p:txBody>
      </p:sp>
      <p:grpSp>
        <p:nvGrpSpPr>
          <p:cNvPr id="22" name="グループ化 21"/>
          <p:cNvGrpSpPr/>
          <p:nvPr/>
        </p:nvGrpSpPr>
        <p:grpSpPr>
          <a:xfrm>
            <a:off x="611856" y="2401927"/>
            <a:ext cx="1622971" cy="1150577"/>
            <a:chOff x="2494201" y="2753086"/>
            <a:chExt cx="1622971" cy="1150577"/>
          </a:xfrm>
        </p:grpSpPr>
        <p:sp>
          <p:nvSpPr>
            <p:cNvPr id="23" name="円/楕円 23"/>
            <p:cNvSpPr/>
            <p:nvPr/>
          </p:nvSpPr>
          <p:spPr>
            <a:xfrm>
              <a:off x="2610396" y="2840159"/>
              <a:ext cx="1368152" cy="720080"/>
            </a:xfrm>
            <a:prstGeom prst="ellipse">
              <a:avLst/>
            </a:prstGeom>
            <a:solidFill>
              <a:srgbClr val="FFCCCC"/>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塗料</a:t>
              </a:r>
              <a:endParaRPr lang="en-US" altLang="ja-JP" dirty="0" smtClean="0">
                <a:solidFill>
                  <a:schemeClr val="tx1"/>
                </a:solidFill>
              </a:endParaRPr>
            </a:p>
            <a:p>
              <a:pPr algn="ctr"/>
              <a:r>
                <a:rPr lang="ja-JP" altLang="en-US" dirty="0" smtClean="0">
                  <a:solidFill>
                    <a:schemeClr val="tx1"/>
                  </a:solidFill>
                </a:rPr>
                <a:t>粒子</a:t>
              </a: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24" name="円/楕円 24"/>
                <p:cNvSpPr/>
                <p:nvPr/>
              </p:nvSpPr>
              <p:spPr>
                <a:xfrm>
                  <a:off x="3096616" y="3536211"/>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5" name="円/楕円 24"/>
                <p:cNvSpPr>
                  <a:spLocks noRot="1" noChangeAspect="1" noMove="1" noResize="1" noEditPoints="1" noAdjustHandles="1" noChangeArrowheads="1" noChangeShapeType="1" noTextEdit="1"/>
                </p:cNvSpPr>
                <p:nvPr/>
              </p:nvSpPr>
              <p:spPr>
                <a:xfrm>
                  <a:off x="3096616" y="3536211"/>
                  <a:ext cx="385778" cy="367452"/>
                </a:xfrm>
                <a:prstGeom prst="ellipse">
                  <a:avLst/>
                </a:prstGeom>
                <a:blipFill rotWithShape="0">
                  <a:blip r:embed="rId8"/>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円/楕円 25"/>
                <p:cNvSpPr/>
                <p:nvPr/>
              </p:nvSpPr>
              <p:spPr>
                <a:xfrm>
                  <a:off x="2494201"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6" name="円/楕円 25"/>
                <p:cNvSpPr>
                  <a:spLocks noRot="1" noChangeAspect="1" noMove="1" noResize="1" noEditPoints="1" noAdjustHandles="1" noChangeArrowheads="1" noChangeShapeType="1" noTextEdit="1"/>
                </p:cNvSpPr>
                <p:nvPr/>
              </p:nvSpPr>
              <p:spPr>
                <a:xfrm>
                  <a:off x="2494201"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円/楕円 26"/>
                <p:cNvSpPr/>
                <p:nvPr/>
              </p:nvSpPr>
              <p:spPr>
                <a:xfrm>
                  <a:off x="3731394" y="2753086"/>
                  <a:ext cx="385778" cy="36745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i="1" smtClean="0">
                            <a:solidFill>
                              <a:schemeClr val="tx1"/>
                            </a:solidFill>
                            <a:latin typeface="Cambria Math" panose="02040503050406030204" pitchFamily="18" charset="0"/>
                          </a:rPr>
                          <m:t>+</m:t>
                        </m:r>
                      </m:oMath>
                    </m:oMathPara>
                  </a14:m>
                  <a:endParaRPr kumimoji="1" lang="ja-JP" altLang="en-US" dirty="0"/>
                </a:p>
              </p:txBody>
            </p:sp>
          </mc:Choice>
          <mc:Fallback xmlns="">
            <p:sp>
              <p:nvSpPr>
                <p:cNvPr id="27" name="円/楕円 26"/>
                <p:cNvSpPr>
                  <a:spLocks noRot="1" noChangeAspect="1" noMove="1" noResize="1" noEditPoints="1" noAdjustHandles="1" noChangeArrowheads="1" noChangeShapeType="1" noTextEdit="1"/>
                </p:cNvSpPr>
                <p:nvPr/>
              </p:nvSpPr>
              <p:spPr>
                <a:xfrm>
                  <a:off x="3731394" y="2753086"/>
                  <a:ext cx="385778" cy="367452"/>
                </a:xfrm>
                <a:prstGeom prst="ellipse">
                  <a:avLst/>
                </a:prstGeom>
                <a:blipFill rotWithShape="0">
                  <a:blip r:embed="rId9"/>
                  <a:stretch>
                    <a:fillRect/>
                  </a:stretch>
                </a:blipFill>
                <a:ln>
                  <a:solidFill>
                    <a:srgbClr val="FFC000"/>
                  </a:solidFill>
                </a:ln>
              </p:spPr>
              <p:txBody>
                <a:bodyPr/>
                <a:lstStyle/>
                <a:p>
                  <a:r>
                    <a:rPr lang="ja-JP" altLang="en-US">
                      <a:noFill/>
                    </a:rPr>
                    <a:t> </a:t>
                  </a:r>
                </a:p>
              </p:txBody>
            </p:sp>
          </mc:Fallback>
        </mc:AlternateContent>
      </p:grpSp>
      <p:sp>
        <p:nvSpPr>
          <p:cNvPr id="27" name="下カーブ矢印 26"/>
          <p:cNvSpPr/>
          <p:nvPr/>
        </p:nvSpPr>
        <p:spPr>
          <a:xfrm rot="11532574">
            <a:off x="1554976" y="3555188"/>
            <a:ext cx="1582968" cy="526330"/>
          </a:xfrm>
          <a:prstGeom prst="curved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544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chemeClr val="tx1"/>
                </a:solidFill>
              </a:rPr>
              <a:t>電着挙動のモデル化における２つの複雑さ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514350" indent="-514350">
                  <a:buFont typeface="+mj-lt"/>
                  <a:buAutoNum type="arabicPeriod"/>
                </a:pPr>
                <a:r>
                  <a:rPr lang="ja-JP" altLang="en-US" sz="2800" dirty="0" smtClean="0"/>
                  <a:t> 塗膜の電気抵抗は膜厚に比例しない</a:t>
                </a:r>
                <a:r>
                  <a:rPr lang="en-US" altLang="ja-JP" sz="2800" dirty="0" smtClean="0"/>
                  <a:t>!!</a:t>
                </a:r>
              </a:p>
              <a:p>
                <a:pPr marL="0" indent="0" algn="ctr">
                  <a:buNone/>
                </a:pPr>
                <a:endParaRPr lang="en-US" altLang="ja-JP" sz="800" dirty="0" smtClean="0"/>
              </a:p>
              <a:p>
                <a:pPr marL="0" indent="0" algn="ctr">
                  <a:buNone/>
                </a:pPr>
                <a14:m>
                  <m:oMathPara xmlns:m="http://schemas.openxmlformats.org/officeDocument/2006/math">
                    <m:oMathParaPr>
                      <m:jc m:val="centerGroup"/>
                    </m:oMathParaPr>
                    <m:oMath xmlns:m="http://schemas.openxmlformats.org/officeDocument/2006/math">
                      <m:r>
                        <a:rPr lang="en-US" altLang="ja-JP" b="0" i="1" smtClean="0">
                          <a:solidFill>
                            <a:srgbClr val="C00000"/>
                          </a:solidFill>
                          <a:latin typeface="Cambria Math" panose="02040503050406030204" pitchFamily="18" charset="0"/>
                        </a:rPr>
                        <m:t>𝑅</m:t>
                      </m:r>
                      <m:r>
                        <a:rPr lang="en-US" altLang="ja-JP" b="0" i="1" smtClean="0">
                          <a:solidFill>
                            <a:srgbClr val="C00000"/>
                          </a:solidFill>
                          <a:latin typeface="Cambria Math" panose="02040503050406030204" pitchFamily="18" charset="0"/>
                        </a:rPr>
                        <m:t>≠</m:t>
                      </m:r>
                      <m:r>
                        <a:rPr lang="en-US" altLang="ja-JP" b="0" i="1" smtClean="0">
                          <a:solidFill>
                            <a:srgbClr val="C00000"/>
                          </a:solidFill>
                          <a:latin typeface="Cambria Math" panose="02040503050406030204" pitchFamily="18" charset="0"/>
                        </a:rPr>
                        <m:t>𝛼</m:t>
                      </m:r>
                      <m:r>
                        <a:rPr lang="en-US" altLang="ja-JP" b="0" i="1" smtClean="0">
                          <a:solidFill>
                            <a:srgbClr val="C00000"/>
                          </a:solidFill>
                          <a:latin typeface="Cambria Math" panose="02040503050406030204" pitchFamily="18" charset="0"/>
                        </a:rPr>
                        <m:t> </m:t>
                      </m:r>
                      <m:r>
                        <a:rPr lang="en-US" altLang="ja-JP" b="0" i="1" smtClean="0">
                          <a:solidFill>
                            <a:srgbClr val="C00000"/>
                          </a:solidFill>
                          <a:latin typeface="Cambria Math" panose="02040503050406030204" pitchFamily="18" charset="0"/>
                        </a:rPr>
                        <m:t>h</m:t>
                      </m:r>
                    </m:oMath>
                  </m:oMathPara>
                </a14:m>
                <a:r>
                  <a:rPr lang="en-US" altLang="ja-JP" dirty="0" smtClean="0">
                    <a:solidFill>
                      <a:srgbClr val="C00000"/>
                    </a:solidFill>
                  </a:rPr>
                  <a:t/>
                </a:r>
                <a:br>
                  <a:rPr lang="en-US" altLang="ja-JP" dirty="0" smtClean="0">
                    <a:solidFill>
                      <a:srgbClr val="C00000"/>
                    </a:solidFill>
                  </a:rPr>
                </a:br>
                <a:endParaRPr lang="en-US" altLang="ja-JP" dirty="0" smtClean="0">
                  <a:solidFill>
                    <a:srgbClr val="C00000"/>
                  </a:solidFill>
                </a:endParaRPr>
              </a:p>
              <a:p>
                <a:pPr marL="0" indent="0" algn="ctr">
                  <a:buNone/>
                </a:pPr>
                <a:endParaRPr lang="en-US" altLang="ja-JP" sz="800" i="1" dirty="0">
                  <a:solidFill>
                    <a:srgbClr val="C00000"/>
                  </a:solidFill>
                  <a:latin typeface="Cambria Math" panose="02040503050406030204" pitchFamily="18" charset="0"/>
                </a:endParaRPr>
              </a:p>
              <a:p>
                <a:pPr marL="0" indent="0" algn="ctr">
                  <a:buNone/>
                </a:pPr>
                <a14:m>
                  <m:oMath xmlns:m="http://schemas.openxmlformats.org/officeDocument/2006/math">
                    <m:r>
                      <a:rPr lang="en-US" altLang="ja-JP" sz="2800" i="1">
                        <a:latin typeface="Cambria Math" panose="02040503050406030204" pitchFamily="18" charset="0"/>
                      </a:rPr>
                      <m:t>𝑅</m:t>
                    </m:r>
                  </m:oMath>
                </a14:m>
                <a:r>
                  <a:rPr lang="en-US" altLang="ja-JP" sz="2800" dirty="0"/>
                  <a:t>: </a:t>
                </a:r>
                <a:r>
                  <a:rPr lang="ja-JP" altLang="en-US" sz="2800" dirty="0"/>
                  <a:t>抵抗</a:t>
                </a:r>
                <a:r>
                  <a:rPr lang="en-US" altLang="ja-JP" sz="2800" dirty="0"/>
                  <a:t>, </a:t>
                </a:r>
                <a14:m>
                  <m:oMath xmlns:m="http://schemas.openxmlformats.org/officeDocument/2006/math">
                    <m:r>
                      <a:rPr lang="en-US" altLang="ja-JP" sz="2800" i="1">
                        <a:latin typeface="Cambria Math" panose="02040503050406030204" pitchFamily="18" charset="0"/>
                      </a:rPr>
                      <m:t>𝛼</m:t>
                    </m:r>
                  </m:oMath>
                </a14:m>
                <a:r>
                  <a:rPr lang="en-US" altLang="ja-JP" sz="2800" dirty="0"/>
                  <a:t>: </a:t>
                </a:r>
                <a:r>
                  <a:rPr lang="ja-JP" altLang="en-US" sz="2800" dirty="0"/>
                  <a:t>定数</a:t>
                </a:r>
                <a:r>
                  <a:rPr lang="en-US" altLang="ja-JP" sz="2800" dirty="0"/>
                  <a:t>, </a:t>
                </a:r>
                <a14:m>
                  <m:oMath xmlns:m="http://schemas.openxmlformats.org/officeDocument/2006/math">
                    <m:r>
                      <a:rPr lang="en-US" altLang="ja-JP" sz="2800" i="1">
                        <a:latin typeface="Cambria Math" panose="02040503050406030204" pitchFamily="18" charset="0"/>
                      </a:rPr>
                      <m:t>h</m:t>
                    </m:r>
                  </m:oMath>
                </a14:m>
                <a:r>
                  <a:rPr lang="en-US" altLang="ja-JP" sz="2800" dirty="0"/>
                  <a:t>: </a:t>
                </a:r>
                <a:r>
                  <a:rPr lang="ja-JP" altLang="en-US" sz="2800" dirty="0"/>
                  <a:t>膜</a:t>
                </a:r>
                <a:r>
                  <a:rPr lang="ja-JP" altLang="en-US" sz="2800" dirty="0" smtClean="0"/>
                  <a:t>厚</a:t>
                </a:r>
                <a:endParaRPr lang="en-US" altLang="ja-JP" dirty="0"/>
              </a:p>
              <a:p>
                <a:pPr marL="514350" indent="-514350">
                  <a:buFont typeface="+mj-lt"/>
                  <a:buAutoNum type="arabicPeriod" startAt="2"/>
                </a:pPr>
                <a:r>
                  <a:rPr lang="ja-JP" altLang="en-US" sz="2800" dirty="0"/>
                  <a:t>塗膜の成長速度は電流の大きさに比例</a:t>
                </a:r>
                <a:r>
                  <a:rPr lang="ja-JP" altLang="en-US" sz="2800" dirty="0" smtClean="0"/>
                  <a:t>しない</a:t>
                </a:r>
                <a:r>
                  <a:rPr lang="en-US" altLang="ja-JP" sz="2800" dirty="0" smtClean="0"/>
                  <a:t>!!</a:t>
                </a:r>
              </a:p>
              <a:p>
                <a:pPr marL="0" indent="0" algn="ctr">
                  <a:buNone/>
                </a:pPr>
                <a:endParaRPr lang="en-US" altLang="ja-JP" sz="800" dirty="0" smtClean="0"/>
              </a:p>
              <a:p>
                <a:pPr marL="0" indent="0">
                  <a:buNone/>
                </a:pPr>
                <a14:m>
                  <m:oMathPara xmlns:m="http://schemas.openxmlformats.org/officeDocument/2006/math">
                    <m:oMathParaPr>
                      <m:jc m:val="centerGroup"/>
                    </m:oMathParaPr>
                    <m:oMath xmlns:m="http://schemas.openxmlformats.org/officeDocument/2006/math">
                      <m:acc>
                        <m:accPr>
                          <m:chr m:val="̇"/>
                          <m:ctrlPr>
                            <a:rPr lang="en-US" altLang="ja-JP" b="0" i="1" smtClean="0">
                              <a:solidFill>
                                <a:srgbClr val="7030A0"/>
                              </a:solidFill>
                              <a:latin typeface="Cambria Math" panose="02040503050406030204" pitchFamily="18" charset="0"/>
                            </a:rPr>
                          </m:ctrlPr>
                        </m:accPr>
                        <m:e>
                          <m:r>
                            <a:rPr lang="en-US" altLang="ja-JP" b="0" i="1" smtClean="0">
                              <a:solidFill>
                                <a:srgbClr val="7030A0"/>
                              </a:solidFill>
                              <a:latin typeface="Cambria Math" panose="02040503050406030204" pitchFamily="18" charset="0"/>
                            </a:rPr>
                            <m:t>h</m:t>
                          </m:r>
                        </m:e>
                      </m:acc>
                      <m:r>
                        <a:rPr lang="en-US" altLang="ja-JP" b="0" i="1" dirty="0" smtClean="0">
                          <a:solidFill>
                            <a:srgbClr val="7030A0"/>
                          </a:solidFill>
                          <a:latin typeface="Cambria Math" panose="02040503050406030204" pitchFamily="18" charset="0"/>
                        </a:rPr>
                        <m:t>≠</m:t>
                      </m:r>
                      <m:r>
                        <a:rPr lang="en-US" altLang="ja-JP" b="0" i="1" dirty="0" smtClean="0">
                          <a:solidFill>
                            <a:srgbClr val="7030A0"/>
                          </a:solidFill>
                          <a:latin typeface="Cambria Math" panose="02040503050406030204" pitchFamily="18" charset="0"/>
                        </a:rPr>
                        <m:t>𝛽</m:t>
                      </m:r>
                      <m:r>
                        <a:rPr lang="en-US" altLang="ja-JP" b="0" i="1" dirty="0" smtClean="0">
                          <a:solidFill>
                            <a:srgbClr val="7030A0"/>
                          </a:solidFill>
                          <a:latin typeface="Cambria Math" panose="02040503050406030204" pitchFamily="18" charset="0"/>
                        </a:rPr>
                        <m:t> </m:t>
                      </m:r>
                      <m:r>
                        <a:rPr lang="en-US" altLang="ja-JP" b="0" i="1" dirty="0" smtClean="0">
                          <a:solidFill>
                            <a:srgbClr val="7030A0"/>
                          </a:solidFill>
                          <a:latin typeface="Cambria Math" panose="02040503050406030204" pitchFamily="18" charset="0"/>
                        </a:rPr>
                        <m:t>𝑗</m:t>
                      </m:r>
                    </m:oMath>
                  </m:oMathPara>
                </a14:m>
                <a:endParaRPr lang="en-US" altLang="ja-JP" dirty="0" smtClean="0">
                  <a:solidFill>
                    <a:srgbClr val="7030A0"/>
                  </a:solidFill>
                </a:endParaRPr>
              </a:p>
              <a:p>
                <a:pPr marL="0" indent="0" algn="ctr">
                  <a:buNone/>
                </a:pPr>
                <a:endParaRPr lang="en-US" altLang="ja-JP" sz="800" i="1" dirty="0" smtClean="0">
                  <a:latin typeface="Cambria Math" panose="02040503050406030204" pitchFamily="18" charset="0"/>
                </a:endParaRPr>
              </a:p>
              <a:p>
                <a:pPr marL="0" indent="0" algn="ctr">
                  <a:buNone/>
                </a:pPr>
                <a14:m>
                  <m:oMath xmlns:m="http://schemas.openxmlformats.org/officeDocument/2006/math">
                    <m:acc>
                      <m:accPr>
                        <m:chr m:val="̇"/>
                        <m:ctrlPr>
                          <a:rPr lang="en-US" altLang="ja-JP" sz="2800" i="1" dirty="0">
                            <a:latin typeface="Cambria Math" panose="02040503050406030204" pitchFamily="18" charset="0"/>
                          </a:rPr>
                        </m:ctrlPr>
                      </m:accPr>
                      <m:e>
                        <m:r>
                          <a:rPr lang="en-US" altLang="ja-JP" sz="2800" i="1" dirty="0">
                            <a:latin typeface="Cambria Math" panose="02040503050406030204" pitchFamily="18" charset="0"/>
                          </a:rPr>
                          <m:t>h</m:t>
                        </m:r>
                      </m:e>
                    </m:acc>
                  </m:oMath>
                </a14:m>
                <a:r>
                  <a:rPr lang="en-US" altLang="ja-JP" sz="2800" dirty="0"/>
                  <a:t>: </a:t>
                </a:r>
                <a:r>
                  <a:rPr lang="ja-JP" altLang="en-US" sz="2800" dirty="0"/>
                  <a:t>膜厚成長速度</a:t>
                </a:r>
                <a:r>
                  <a:rPr lang="en-US" altLang="ja-JP" sz="2800" dirty="0"/>
                  <a:t>, </a:t>
                </a:r>
                <a14:m>
                  <m:oMath xmlns:m="http://schemas.openxmlformats.org/officeDocument/2006/math">
                    <m:r>
                      <a:rPr lang="en-US" altLang="ja-JP" sz="2800" i="1">
                        <a:latin typeface="Cambria Math" panose="02040503050406030204" pitchFamily="18" charset="0"/>
                      </a:rPr>
                      <m:t>𝛽</m:t>
                    </m:r>
                  </m:oMath>
                </a14:m>
                <a:r>
                  <a:rPr lang="en-US" altLang="ja-JP" sz="2800" dirty="0"/>
                  <a:t>: </a:t>
                </a:r>
                <a:r>
                  <a:rPr lang="ja-JP" altLang="en-US" sz="2800" dirty="0"/>
                  <a:t>定数</a:t>
                </a:r>
                <a:r>
                  <a:rPr lang="en-US" altLang="ja-JP" sz="2800" dirty="0"/>
                  <a:t>, </a:t>
                </a:r>
                <a14:m>
                  <m:oMath xmlns:m="http://schemas.openxmlformats.org/officeDocument/2006/math">
                    <m:r>
                      <a:rPr lang="en-US" altLang="ja-JP" sz="2800" i="1">
                        <a:latin typeface="Cambria Math" panose="02040503050406030204" pitchFamily="18" charset="0"/>
                      </a:rPr>
                      <m:t>𝑗</m:t>
                    </m:r>
                  </m:oMath>
                </a14:m>
                <a:r>
                  <a:rPr lang="en-US" altLang="ja-JP" sz="2800" dirty="0"/>
                  <a:t>: </a:t>
                </a:r>
                <a:r>
                  <a:rPr lang="ja-JP" altLang="en-US" sz="2800" dirty="0"/>
                  <a:t>電流密度</a:t>
                </a:r>
                <a:r>
                  <a:rPr lang="en-US" altLang="ja-JP" sz="2800" dirty="0" smtClean="0"/>
                  <a:t/>
                </a:r>
                <a:br>
                  <a:rPr lang="en-US" altLang="ja-JP" sz="2800" dirty="0" smtClean="0"/>
                </a:br>
                <a:endParaRPr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2327" t="-221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7</a:t>
            </a:fld>
            <a:endParaRPr lang="ja-JP" altLang="en-US" dirty="0"/>
          </a:p>
        </p:txBody>
      </p:sp>
      <p:sp>
        <p:nvSpPr>
          <p:cNvPr id="5" name="テキスト ボックス 4"/>
          <p:cNvSpPr txBox="1"/>
          <p:nvPr/>
        </p:nvSpPr>
        <p:spPr>
          <a:xfrm>
            <a:off x="6392486" y="1331742"/>
            <a:ext cx="2537874" cy="369332"/>
          </a:xfrm>
          <a:prstGeom prst="rect">
            <a:avLst/>
          </a:prstGeom>
          <a:solidFill>
            <a:schemeClr val="bg1">
              <a:lumMod val="75000"/>
            </a:schemeClr>
          </a:solidFill>
        </p:spPr>
        <p:txBody>
          <a:bodyPr wrap="none" rtlCol="0">
            <a:spAutoFit/>
          </a:bodyPr>
          <a:lstStyle/>
          <a:p>
            <a:r>
              <a:rPr lang="ja-JP" altLang="en-US" dirty="0" smtClean="0">
                <a:solidFill>
                  <a:srgbClr val="C00000"/>
                </a:solidFill>
              </a:rPr>
              <a:t>濁り</a:t>
            </a:r>
            <a:r>
              <a:rPr lang="ja-JP" altLang="en-US" dirty="0" smtClean="0"/>
              <a:t>（後述）など</a:t>
            </a:r>
            <a:r>
              <a:rPr kumimoji="1" lang="ja-JP" altLang="en-US" dirty="0" smtClean="0"/>
              <a:t>が原因．</a:t>
            </a:r>
            <a:endParaRPr kumimoji="1" lang="ja-JP" altLang="en-US" dirty="0"/>
          </a:p>
        </p:txBody>
      </p:sp>
      <p:sp>
        <p:nvSpPr>
          <p:cNvPr id="6" name="テキスト ボックス 5"/>
          <p:cNvSpPr txBox="1"/>
          <p:nvPr/>
        </p:nvSpPr>
        <p:spPr>
          <a:xfrm>
            <a:off x="5836718" y="2852936"/>
            <a:ext cx="3118161" cy="923330"/>
          </a:xfrm>
          <a:prstGeom prst="rect">
            <a:avLst/>
          </a:prstGeom>
          <a:solidFill>
            <a:schemeClr val="bg1">
              <a:lumMod val="75000"/>
            </a:schemeClr>
          </a:solidFill>
        </p:spPr>
        <p:txBody>
          <a:bodyPr wrap="none" rtlCol="0">
            <a:spAutoFit/>
          </a:bodyPr>
          <a:lstStyle/>
          <a:p>
            <a:r>
              <a:rPr kumimoji="1" lang="ja-JP" altLang="en-US" dirty="0" smtClean="0"/>
              <a:t>再溶解による拡散電流</a:t>
            </a:r>
            <a:r>
              <a:rPr lang="ja-JP" altLang="en-US" dirty="0" smtClean="0"/>
              <a:t>および</a:t>
            </a:r>
            <a:endParaRPr lang="en-US" altLang="ja-JP" dirty="0" smtClean="0"/>
          </a:p>
          <a:p>
            <a:r>
              <a:rPr kumimoji="1" lang="ja-JP" altLang="en-US" dirty="0" smtClean="0">
                <a:solidFill>
                  <a:srgbClr val="7030A0"/>
                </a:solidFill>
              </a:rPr>
              <a:t>履歴依存</a:t>
            </a:r>
            <a:r>
              <a:rPr kumimoji="1" lang="ja-JP" altLang="en-US" dirty="0" smtClean="0"/>
              <a:t>である塗膜</a:t>
            </a:r>
            <a:r>
              <a:rPr lang="ja-JP" altLang="en-US" dirty="0" smtClean="0"/>
              <a:t>表面状態</a:t>
            </a:r>
            <a:r>
              <a:rPr lang="en-US" altLang="ja-JP" dirty="0" smtClean="0"/>
              <a:t/>
            </a:r>
            <a:br>
              <a:rPr lang="en-US" altLang="ja-JP" dirty="0" smtClean="0"/>
            </a:br>
            <a:r>
              <a:rPr lang="ja-JP" altLang="en-US" dirty="0" smtClean="0"/>
              <a:t>（後述）などが原因．</a:t>
            </a:r>
            <a:endParaRPr kumimoji="1" lang="ja-JP" altLang="en-US" dirty="0"/>
          </a:p>
        </p:txBody>
      </p:sp>
      <p:sp>
        <p:nvSpPr>
          <p:cNvPr id="7" name="テキスト ボックス 6"/>
          <p:cNvSpPr txBox="1"/>
          <p:nvPr/>
        </p:nvSpPr>
        <p:spPr>
          <a:xfrm>
            <a:off x="4564956" y="4816316"/>
            <a:ext cx="4317915" cy="1200329"/>
          </a:xfrm>
          <a:prstGeom prst="rect">
            <a:avLst/>
          </a:prstGeom>
          <a:solidFill>
            <a:schemeClr val="accent1"/>
          </a:solidFill>
        </p:spPr>
        <p:txBody>
          <a:bodyPr wrap="square" rtlCol="0" anchor="ctr">
            <a:spAutoFit/>
          </a:bodyPr>
          <a:lstStyle/>
          <a:p>
            <a:pPr algn="ctr"/>
            <a:r>
              <a:rPr kumimoji="1" lang="ja-JP" altLang="en-US" sz="2400" dirty="0" smtClean="0"/>
              <a:t>これら電着の主要数理モデル</a:t>
            </a:r>
            <a:endParaRPr kumimoji="1" lang="en-US" altLang="ja-JP" sz="2400" dirty="0" smtClean="0"/>
          </a:p>
          <a:p>
            <a:pPr algn="ctr"/>
            <a:r>
              <a:rPr kumimoji="1" lang="ja-JP" altLang="en-US" sz="2400" dirty="0" smtClean="0"/>
              <a:t>は非線形のモデル化が必要．</a:t>
            </a:r>
            <a:endParaRPr kumimoji="1" lang="en-US" altLang="ja-JP" sz="2400" dirty="0" smtClean="0"/>
          </a:p>
          <a:p>
            <a:pPr algn="ctr"/>
            <a:r>
              <a:rPr lang="ja-JP" altLang="en-US" sz="2400" dirty="0"/>
              <a:t>（材料力学の塑性解析と同様，</a:t>
            </a:r>
            <a:r>
              <a:rPr lang="ja-JP" altLang="en-US" sz="2400" dirty="0" smtClean="0"/>
              <a:t>）</a:t>
            </a:r>
            <a:endParaRPr kumimoji="1" lang="ja-JP" altLang="en-US" sz="2400" dirty="0">
              <a:solidFill>
                <a:srgbClr val="FF00FF"/>
              </a:solidFill>
            </a:endParaRPr>
          </a:p>
        </p:txBody>
      </p:sp>
      <p:grpSp>
        <p:nvGrpSpPr>
          <p:cNvPr id="8" name="グループ化 7"/>
          <p:cNvGrpSpPr/>
          <p:nvPr/>
        </p:nvGrpSpPr>
        <p:grpSpPr>
          <a:xfrm>
            <a:off x="431540" y="5364605"/>
            <a:ext cx="3961703" cy="1022826"/>
            <a:chOff x="4430797" y="1547937"/>
            <a:chExt cx="3806926" cy="1296145"/>
          </a:xfrm>
        </p:grpSpPr>
        <p:sp>
          <p:nvSpPr>
            <p:cNvPr id="9" name="角丸四角形 8"/>
            <p:cNvSpPr/>
            <p:nvPr/>
          </p:nvSpPr>
          <p:spPr>
            <a:xfrm>
              <a:off x="4499992" y="1854599"/>
              <a:ext cx="3737731" cy="98948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0" name="テキスト ボックス 9"/>
            <p:cNvSpPr txBox="1"/>
            <p:nvPr/>
          </p:nvSpPr>
          <p:spPr>
            <a:xfrm>
              <a:off x="4430797" y="2053734"/>
              <a:ext cx="3806926" cy="569387"/>
            </a:xfrm>
            <a:prstGeom prst="rect">
              <a:avLst/>
            </a:prstGeom>
            <a:noFill/>
            <a:ln>
              <a:noFill/>
            </a:ln>
          </p:spPr>
          <p:txBody>
            <a:bodyPr wrap="square" rtlCol="0">
              <a:spAutoFit/>
            </a:bodyPr>
            <a:lstStyle/>
            <a:p>
              <a:pPr algn="ctr"/>
              <a:endParaRPr lang="en-US" altLang="ja-JP" sz="700" dirty="0"/>
            </a:p>
            <a:p>
              <a:pPr algn="ctr"/>
              <a:r>
                <a:rPr lang="ja-JP" altLang="en-US" sz="2400" dirty="0" smtClean="0"/>
                <a:t>塗膜の析出速度を決定</a:t>
              </a:r>
              <a:endParaRPr lang="en-US" altLang="ja-JP" sz="2400" dirty="0" smtClean="0"/>
            </a:p>
          </p:txBody>
        </p:sp>
        <p:sp>
          <p:nvSpPr>
            <p:cNvPr id="11" name="テキスト ボックス 10"/>
            <p:cNvSpPr txBox="1"/>
            <p:nvPr/>
          </p:nvSpPr>
          <p:spPr>
            <a:xfrm>
              <a:off x="4882487" y="1547937"/>
              <a:ext cx="3008664" cy="663035"/>
            </a:xfrm>
            <a:prstGeom prst="rect">
              <a:avLst/>
            </a:prstGeom>
            <a:solidFill>
              <a:schemeClr val="bg1"/>
            </a:solidFill>
            <a:ln w="12700">
              <a:solidFill>
                <a:srgbClr val="7030A0"/>
              </a:solidFill>
            </a:ln>
          </p:spPr>
          <p:txBody>
            <a:bodyPr wrap="none" rtlCol="0">
              <a:spAutoFit/>
            </a:bodyPr>
            <a:lstStyle/>
            <a:p>
              <a:pPr algn="ctr"/>
              <a:r>
                <a:rPr lang="ja-JP" altLang="en-US" sz="2800" dirty="0" smtClean="0"/>
                <a:t>２．塗膜成長モデル</a:t>
              </a:r>
              <a:endParaRPr lang="en-US" altLang="ja-JP" sz="2800" dirty="0"/>
            </a:p>
          </p:txBody>
        </p:sp>
      </p:grpSp>
      <p:grpSp>
        <p:nvGrpSpPr>
          <p:cNvPr id="12" name="グループ化 11"/>
          <p:cNvGrpSpPr/>
          <p:nvPr/>
        </p:nvGrpSpPr>
        <p:grpSpPr>
          <a:xfrm>
            <a:off x="484417" y="4293096"/>
            <a:ext cx="3897198" cy="1022825"/>
            <a:chOff x="264956" y="1990443"/>
            <a:chExt cx="3733220" cy="1210629"/>
          </a:xfrm>
        </p:grpSpPr>
        <p:grpSp>
          <p:nvGrpSpPr>
            <p:cNvPr id="13" name="グループ化 12"/>
            <p:cNvGrpSpPr/>
            <p:nvPr/>
          </p:nvGrpSpPr>
          <p:grpSpPr>
            <a:xfrm>
              <a:off x="264956" y="2276872"/>
              <a:ext cx="3733220" cy="924200"/>
              <a:chOff x="264956" y="2276872"/>
              <a:chExt cx="3733220" cy="924200"/>
            </a:xfrm>
          </p:grpSpPr>
          <p:sp>
            <p:nvSpPr>
              <p:cNvPr id="15" name="角丸四角形 14"/>
              <p:cNvSpPr/>
              <p:nvPr/>
            </p:nvSpPr>
            <p:spPr>
              <a:xfrm>
                <a:off x="274078" y="2276872"/>
                <a:ext cx="3714973" cy="924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6" name="テキスト ボックス 15"/>
              <p:cNvSpPr txBox="1"/>
              <p:nvPr/>
            </p:nvSpPr>
            <p:spPr>
              <a:xfrm>
                <a:off x="264956" y="2545740"/>
                <a:ext cx="3733220" cy="461665"/>
              </a:xfrm>
              <a:prstGeom prst="rect">
                <a:avLst/>
              </a:prstGeom>
              <a:noFill/>
              <a:ln>
                <a:noFill/>
              </a:ln>
            </p:spPr>
            <p:txBody>
              <a:bodyPr wrap="square" rtlCol="0">
                <a:spAutoFit/>
              </a:bodyPr>
              <a:lstStyle/>
              <a:p>
                <a:pPr algn="ctr"/>
                <a:r>
                  <a:rPr lang="ja-JP" altLang="en-US" sz="2400" dirty="0" smtClean="0"/>
                  <a:t>塗膜の電気抵抗を決定</a:t>
                </a:r>
                <a:endParaRPr kumimoji="1" lang="ja-JP" altLang="en-US" sz="2400" dirty="0"/>
              </a:p>
            </p:txBody>
          </p:sp>
        </p:grpSp>
        <p:sp>
          <p:nvSpPr>
            <p:cNvPr id="14" name="テキスト ボックス 13"/>
            <p:cNvSpPr txBox="1"/>
            <p:nvPr/>
          </p:nvSpPr>
          <p:spPr>
            <a:xfrm>
              <a:off x="631942" y="1990443"/>
              <a:ext cx="2999247" cy="619290"/>
            </a:xfrm>
            <a:prstGeom prst="rect">
              <a:avLst/>
            </a:prstGeom>
            <a:solidFill>
              <a:schemeClr val="bg1"/>
            </a:solidFill>
            <a:ln w="12700">
              <a:solidFill>
                <a:srgbClr val="C00000"/>
              </a:solidFill>
            </a:ln>
          </p:spPr>
          <p:txBody>
            <a:bodyPr wrap="none" rtlCol="0">
              <a:spAutoFit/>
            </a:bodyPr>
            <a:lstStyle/>
            <a:p>
              <a:pPr algn="ctr"/>
              <a:r>
                <a:rPr lang="ja-JP" altLang="en-US" sz="2800" dirty="0" smtClean="0"/>
                <a:t>１．塗</a:t>
              </a:r>
              <a:r>
                <a:rPr lang="ja-JP" altLang="en-US" sz="2800" dirty="0"/>
                <a:t>膜抵抗</a:t>
              </a:r>
              <a:r>
                <a:rPr lang="ja-JP" altLang="en-US" sz="2800" dirty="0" smtClean="0"/>
                <a:t>モデル</a:t>
              </a:r>
              <a:endParaRPr lang="en-US" altLang="ja-JP" sz="2800" dirty="0"/>
            </a:p>
          </p:txBody>
        </p:sp>
      </p:grpSp>
    </p:spTree>
    <p:extLst>
      <p:ext uri="{BB962C8B-B14F-4D97-AF65-F5344CB8AC3E}">
        <p14:creationId xmlns:p14="http://schemas.microsoft.com/office/powerpoint/2010/main" val="425043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研究目的（小目的）</a:t>
            </a:r>
            <a:endParaRPr kumimoji="1" lang="ja-JP" altLang="en-US" dirty="0">
              <a:solidFill>
                <a:schemeClr val="tx1"/>
              </a:solidFill>
            </a:endParaRPr>
          </a:p>
        </p:txBody>
      </p:sp>
      <p:sp>
        <p:nvSpPr>
          <p:cNvPr id="10" name="正方形/長方形 9"/>
          <p:cNvSpPr/>
          <p:nvPr/>
        </p:nvSpPr>
        <p:spPr>
          <a:xfrm>
            <a:off x="251520" y="908720"/>
            <a:ext cx="8640960" cy="2031325"/>
          </a:xfrm>
          <a:prstGeom prst="rect">
            <a:avLst/>
          </a:prstGeom>
          <a:ln w="19050">
            <a:solidFill>
              <a:srgbClr val="FF0000"/>
            </a:solidFill>
          </a:ln>
        </p:spPr>
        <p:txBody>
          <a:bodyPr wrap="square">
            <a:spAutoFit/>
          </a:bodyPr>
          <a:lstStyle/>
          <a:p>
            <a:pPr marL="0" lvl="1" algn="ctr"/>
            <a:r>
              <a:rPr lang="ja-JP" altLang="en-US" sz="2800" b="1" dirty="0" smtClean="0"/>
              <a:t>「</a:t>
            </a:r>
            <a:r>
              <a:rPr lang="ja-JP" altLang="en-US" sz="2800" b="1" dirty="0" smtClean="0">
                <a:solidFill>
                  <a:srgbClr val="C00000"/>
                </a:solidFill>
              </a:rPr>
              <a:t>濁り</a:t>
            </a:r>
            <a:r>
              <a:rPr lang="ja-JP" altLang="en-US" sz="2800" b="1" dirty="0" smtClean="0"/>
              <a:t>」を考慮した新たな</a:t>
            </a:r>
            <a:r>
              <a:rPr lang="ja-JP" altLang="en-US" sz="2800" b="1" dirty="0" smtClean="0">
                <a:solidFill>
                  <a:srgbClr val="C00000"/>
                </a:solidFill>
              </a:rPr>
              <a:t>塗膜抵抗モデル</a:t>
            </a:r>
            <a:r>
              <a:rPr lang="en-US" altLang="ja-JP" sz="2800" b="1" dirty="0" smtClean="0"/>
              <a:t/>
            </a:r>
            <a:br>
              <a:rPr lang="en-US" altLang="ja-JP" sz="2800" b="1" dirty="0" smtClean="0"/>
            </a:br>
            <a:r>
              <a:rPr lang="ja-JP" altLang="en-US" sz="2800" b="1" dirty="0" smtClean="0"/>
              <a:t>および</a:t>
            </a:r>
            <a:r>
              <a:rPr lang="en-US" altLang="ja-JP" sz="2000" b="1" dirty="0" smtClean="0"/>
              <a:t/>
            </a:r>
            <a:br>
              <a:rPr lang="en-US" altLang="ja-JP" sz="2000" b="1" dirty="0" smtClean="0"/>
            </a:br>
            <a:r>
              <a:rPr lang="ja-JP" altLang="en-US" sz="2800" b="1" dirty="0" smtClean="0"/>
              <a:t>「</a:t>
            </a:r>
            <a:r>
              <a:rPr lang="ja-JP" altLang="en-US" sz="2800" b="1" dirty="0" smtClean="0">
                <a:solidFill>
                  <a:srgbClr val="7030A0"/>
                </a:solidFill>
              </a:rPr>
              <a:t>履歴依存性</a:t>
            </a:r>
            <a:r>
              <a:rPr lang="ja-JP" altLang="en-US" sz="2800" b="1" dirty="0" smtClean="0"/>
              <a:t>」を考慮した新たな</a:t>
            </a:r>
            <a:r>
              <a:rPr lang="ja-JP" altLang="en-US" sz="2800" b="1" dirty="0" smtClean="0">
                <a:solidFill>
                  <a:srgbClr val="7030A0"/>
                </a:solidFill>
              </a:rPr>
              <a:t>塗膜成長モデル</a:t>
            </a:r>
            <a:endParaRPr lang="en-US" altLang="ja-JP" sz="2800" b="1" dirty="0">
              <a:solidFill>
                <a:srgbClr val="7030A0"/>
              </a:solidFill>
            </a:endParaRPr>
          </a:p>
          <a:p>
            <a:pPr marL="0" lvl="1" algn="ctr"/>
            <a:r>
              <a:rPr lang="en-US" altLang="ja-JP" sz="1000" b="1" dirty="0" smtClean="0"/>
              <a:t/>
            </a:r>
            <a:br>
              <a:rPr lang="en-US" altLang="ja-JP" sz="1000" b="1" dirty="0" smtClean="0"/>
            </a:br>
            <a:r>
              <a:rPr lang="ja-JP" altLang="en-US" sz="2800" b="1" dirty="0" smtClean="0"/>
              <a:t>を</a:t>
            </a:r>
            <a:r>
              <a:rPr lang="ja-JP" altLang="en-US" sz="2800" dirty="0" smtClean="0"/>
              <a:t>提案し，</a:t>
            </a:r>
            <a:r>
              <a:rPr lang="ja-JP" altLang="ja-JP" sz="2800" b="1" dirty="0" smtClean="0"/>
              <a:t>電着</a:t>
            </a:r>
            <a:r>
              <a:rPr lang="ja-JP" altLang="ja-JP" sz="2800" b="1" dirty="0"/>
              <a:t>塗装</a:t>
            </a:r>
            <a:r>
              <a:rPr lang="ja-JP" altLang="ja-JP" sz="2800" b="1" dirty="0" smtClean="0"/>
              <a:t>シミュレーション</a:t>
            </a:r>
            <a:r>
              <a:rPr lang="ja-JP" altLang="en-US" sz="2800" b="1" dirty="0" smtClean="0"/>
              <a:t>の</a:t>
            </a:r>
            <a:r>
              <a:rPr lang="ja-JP" altLang="ja-JP" sz="2800" b="1" dirty="0" smtClean="0"/>
              <a:t>高精度化</a:t>
            </a:r>
            <a:r>
              <a:rPr lang="ja-JP" altLang="en-US" sz="2800" b="1" dirty="0" smtClean="0"/>
              <a:t>を図る．</a:t>
            </a:r>
            <a:endParaRPr lang="en-US" altLang="ja-JP" sz="2800" b="1" dirty="0"/>
          </a:p>
        </p:txBody>
      </p:sp>
      <p:sp>
        <p:nvSpPr>
          <p:cNvPr id="19" name="スライド番号プレースホルダー 3"/>
          <p:cNvSpPr txBox="1">
            <a:spLocks/>
          </p:cNvSpPr>
          <p:nvPr/>
        </p:nvSpPr>
        <p:spPr>
          <a:xfrm>
            <a:off x="4037625" y="6616408"/>
            <a:ext cx="1054894" cy="196968"/>
          </a:xfrm>
          <a:prstGeom prst="rect">
            <a:avLst/>
          </a:prstGeom>
          <a:noFill/>
        </p:spPr>
        <p:txBody>
          <a:bodyPr vert="horz" lIns="91440" tIns="45720" rIns="91440" bIns="45720" rtlCol="0" anchor="ctr"/>
          <a:lstStyle>
            <a:defPPr>
              <a:defRPr lang="ja-JP"/>
            </a:defPPr>
            <a:lvl1pPr marL="0" algn="ctr" defTabSz="914400" rtl="0" eaLnBrk="1" latinLnBrk="0" hangingPunct="1">
              <a:defRPr kumimoji="1" sz="12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P. </a:t>
            </a:r>
            <a:fld id="{F8FDF831-B0A3-4B44-A20D-7581D5587101}" type="slidenum">
              <a:rPr lang="ja-JP" altLang="en-US" smtClean="0"/>
              <a:pPr/>
              <a:t>8</a:t>
            </a:fld>
            <a:endParaRPr lang="ja-JP" altLang="en-US" dirty="0"/>
          </a:p>
        </p:txBody>
      </p:sp>
      <p:sp>
        <p:nvSpPr>
          <p:cNvPr id="5" name="テキスト ボックス 4"/>
          <p:cNvSpPr txBox="1"/>
          <p:nvPr/>
        </p:nvSpPr>
        <p:spPr>
          <a:xfrm>
            <a:off x="1151257" y="3534319"/>
            <a:ext cx="6891630" cy="2246769"/>
          </a:xfrm>
          <a:prstGeom prst="rect">
            <a:avLst/>
          </a:prstGeom>
          <a:noFill/>
        </p:spPr>
        <p:txBody>
          <a:bodyPr wrap="none" rtlCol="0">
            <a:spAutoFit/>
          </a:bodyPr>
          <a:lstStyle/>
          <a:p>
            <a:r>
              <a:rPr lang="ja-JP" altLang="en-US" sz="2800" b="1" i="1" u="sng" dirty="0" smtClean="0">
                <a:effectLst>
                  <a:outerShdw blurRad="38100" dist="38100" dir="2700000" algn="tl">
                    <a:srgbClr val="000000">
                      <a:alpha val="43137"/>
                    </a:srgbClr>
                  </a:outerShdw>
                </a:effectLst>
              </a:rPr>
              <a:t>本発表</a:t>
            </a:r>
            <a:r>
              <a:rPr lang="ja-JP" altLang="en-US" sz="2800" b="1" i="1" u="sng" dirty="0">
                <a:effectLst>
                  <a:outerShdw blurRad="38100" dist="38100" dir="2700000" algn="tl">
                    <a:srgbClr val="000000">
                      <a:alpha val="43137"/>
                    </a:srgbClr>
                  </a:outerShdw>
                </a:effectLst>
              </a:rPr>
              <a:t>の流れ</a:t>
            </a:r>
          </a:p>
          <a:p>
            <a:pPr marL="457200" indent="-457200">
              <a:buFont typeface="Wingdings" panose="05000000000000000000" pitchFamily="2" charset="2"/>
              <a:buChar char="l"/>
            </a:pPr>
            <a:r>
              <a:rPr lang="ja-JP" altLang="en-US" sz="2800" dirty="0" smtClean="0"/>
              <a:t>実験 ～</a:t>
            </a:r>
            <a:r>
              <a:rPr lang="ja-JP" altLang="en-US" sz="2400" dirty="0" smtClean="0"/>
              <a:t>濁り</a:t>
            </a:r>
            <a:r>
              <a:rPr lang="ja-JP" altLang="en-US" sz="2400" dirty="0"/>
              <a:t>と履歴依存に</a:t>
            </a:r>
            <a:r>
              <a:rPr lang="ja-JP" altLang="en-US" sz="2400" dirty="0" smtClean="0"/>
              <a:t>関する調査～</a:t>
            </a:r>
            <a:endParaRPr lang="en-US" altLang="ja-JP" sz="2800" dirty="0" smtClean="0"/>
          </a:p>
          <a:p>
            <a:pPr marL="457200" indent="-457200">
              <a:buFont typeface="Wingdings" panose="05000000000000000000" pitchFamily="2" charset="2"/>
              <a:buChar char="l"/>
            </a:pPr>
            <a:r>
              <a:rPr lang="ja-JP" altLang="en-US" sz="2800" dirty="0" smtClean="0"/>
              <a:t>手法 ～</a:t>
            </a:r>
            <a:r>
              <a:rPr lang="ja-JP" altLang="en-US" sz="2400" dirty="0" smtClean="0"/>
              <a:t>提案</a:t>
            </a:r>
            <a:r>
              <a:rPr lang="ja-JP" altLang="en-US" sz="2400" dirty="0"/>
              <a:t>する塗膜抵抗</a:t>
            </a:r>
            <a:r>
              <a:rPr lang="ja-JP" altLang="en-US" sz="2400" dirty="0" smtClean="0"/>
              <a:t>および</a:t>
            </a:r>
            <a:r>
              <a:rPr lang="ja-JP" altLang="en-US" sz="2400" dirty="0"/>
              <a:t>成長</a:t>
            </a:r>
            <a:r>
              <a:rPr lang="ja-JP" altLang="en-US" sz="2400" dirty="0" smtClean="0"/>
              <a:t>モデル～</a:t>
            </a:r>
            <a:endParaRPr lang="en-US" altLang="ja-JP" sz="2800" dirty="0" smtClean="0"/>
          </a:p>
          <a:p>
            <a:pPr marL="457200" indent="-457200">
              <a:buFont typeface="Wingdings" panose="05000000000000000000" pitchFamily="2" charset="2"/>
              <a:buChar char="l"/>
            </a:pPr>
            <a:r>
              <a:rPr lang="ja-JP" altLang="en-US" sz="2800" dirty="0" smtClean="0"/>
              <a:t>検証</a:t>
            </a:r>
            <a:endParaRPr lang="en-US" altLang="ja-JP" sz="2800" dirty="0" smtClean="0"/>
          </a:p>
          <a:p>
            <a:pPr marL="457200" indent="-457200">
              <a:buFont typeface="Wingdings" panose="05000000000000000000" pitchFamily="2" charset="2"/>
              <a:buChar char="l"/>
            </a:pPr>
            <a:r>
              <a:rPr lang="ja-JP" altLang="en-US" sz="2800" dirty="0" smtClean="0"/>
              <a:t>まとめ</a:t>
            </a:r>
            <a:endParaRPr kumimoji="1" lang="ja-JP" altLang="en-US" sz="2800" dirty="0"/>
          </a:p>
        </p:txBody>
      </p:sp>
      <p:sp>
        <p:nvSpPr>
          <p:cNvPr id="3" name="スライド番号プレースホルダー 2"/>
          <p:cNvSpPr>
            <a:spLocks noGrp="1"/>
          </p:cNvSpPr>
          <p:nvPr>
            <p:ph type="sldNum" sz="quarter" idx="4"/>
          </p:nvPr>
        </p:nvSpPr>
        <p:spPr/>
        <p:txBody>
          <a:bodyPr/>
          <a:lstStyle/>
          <a:p>
            <a:r>
              <a:rPr lang="en-US" altLang="ja-JP" smtClean="0"/>
              <a:t>P. </a:t>
            </a:r>
            <a:fld id="{F8FDF831-B0A3-4B44-A20D-7581D5587101}" type="slidenum">
              <a:rPr lang="ja-JP" altLang="en-US" smtClean="0"/>
              <a:pPr/>
              <a:t>8</a:t>
            </a:fld>
            <a:endParaRPr lang="ja-JP" altLang="en-US" dirty="0"/>
          </a:p>
        </p:txBody>
      </p:sp>
    </p:spTree>
    <p:extLst>
      <p:ext uri="{BB962C8B-B14F-4D97-AF65-F5344CB8AC3E}">
        <p14:creationId xmlns:p14="http://schemas.microsoft.com/office/powerpoint/2010/main" val="16602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nchor="ctr"/>
          <a:lstStyle/>
          <a:p>
            <a:pPr marL="0" indent="0" algn="ctr">
              <a:buNone/>
            </a:pPr>
            <a:r>
              <a:rPr lang="ja-JP" altLang="en-US" sz="4400" dirty="0" smtClean="0"/>
              <a:t>実験</a:t>
            </a:r>
            <a:r>
              <a:rPr lang="en-US" altLang="ja-JP" sz="4000" dirty="0" smtClean="0"/>
              <a:t/>
            </a:r>
            <a:br>
              <a:rPr lang="en-US" altLang="ja-JP" sz="4000" dirty="0" smtClean="0"/>
            </a:br>
            <a:r>
              <a:rPr lang="ja-JP" altLang="en-US" dirty="0" smtClean="0"/>
              <a:t>～濁りと</a:t>
            </a:r>
            <a:r>
              <a:rPr lang="ja-JP" altLang="en-US" dirty="0"/>
              <a:t>履歴依存に</a:t>
            </a:r>
            <a:r>
              <a:rPr lang="ja-JP" altLang="en-US" dirty="0" smtClean="0"/>
              <a:t>関する</a:t>
            </a:r>
            <a:r>
              <a:rPr lang="ja-JP" altLang="en-US" dirty="0"/>
              <a:t>調査</a:t>
            </a:r>
            <a:r>
              <a:rPr lang="ja-JP" altLang="en-US" dirty="0" smtClean="0"/>
              <a:t>～</a:t>
            </a:r>
            <a:endParaRPr lang="en-US" altLang="ja-JP" sz="4000" dirty="0"/>
          </a:p>
          <a:p>
            <a:pPr marL="0" indent="0" algn="ctr">
              <a:buNone/>
            </a:pPr>
            <a:endParaRPr kumimoji="1" lang="ja-JP" altLang="en-US" sz="36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9</a:t>
            </a:fld>
            <a:endParaRPr lang="ja-JP" altLang="en-US" dirty="0"/>
          </a:p>
        </p:txBody>
      </p:sp>
    </p:spTree>
    <p:extLst>
      <p:ext uri="{BB962C8B-B14F-4D97-AF65-F5344CB8AC3E}">
        <p14:creationId xmlns:p14="http://schemas.microsoft.com/office/powerpoint/2010/main" val="32216179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jsces2017-ed"/>
</p:tagLst>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42094</TotalTime>
  <Words>1681</Words>
  <Application>Microsoft Office PowerPoint</Application>
  <PresentationFormat>画面に合わせる (4:3)</PresentationFormat>
  <Paragraphs>617</Paragraphs>
  <Slides>35</Slides>
  <Notes>35</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ＭＳ Ｐゴシック</vt:lpstr>
      <vt:lpstr>ＭＳ Ｐゴシック</vt:lpstr>
      <vt:lpstr>Arial</vt:lpstr>
      <vt:lpstr>Calibri</vt:lpstr>
      <vt:lpstr>Cambria Math</vt:lpstr>
      <vt:lpstr>Wingdings</vt:lpstr>
      <vt:lpstr>デザインの設定</vt:lpstr>
      <vt:lpstr>  塗膜析出前の濁りと履歴依存性を考慮した自動車ボディ電着塗装の 高精度シミュレーション</vt:lpstr>
      <vt:lpstr>電着塗装とは？</vt:lpstr>
      <vt:lpstr>電着塗装シミュレーション</vt:lpstr>
      <vt:lpstr>電着メカニズムの概要</vt:lpstr>
      <vt:lpstr>電着メカニズムの概要</vt:lpstr>
      <vt:lpstr>電着メカニズムの概要</vt:lpstr>
      <vt:lpstr>電着挙動のモデル化における２つの複雑さ</vt:lpstr>
      <vt:lpstr>研究目的（小目的）</vt:lpstr>
      <vt:lpstr>PowerPoint プレゼンテーション</vt:lpstr>
      <vt:lpstr>一枚板電着実験の概要</vt:lpstr>
      <vt:lpstr>一枚板電着実験の概要</vt:lpstr>
      <vt:lpstr>弱い電流での定電流実験結果</vt:lpstr>
      <vt:lpstr>定電圧／定電流での膜厚成長速度の比較</vt:lpstr>
      <vt:lpstr>履歴依存性が生じる要因</vt:lpstr>
      <vt:lpstr>PowerPoint プレゼンテーション</vt:lpstr>
      <vt:lpstr>提案する塗膜抵抗モデル</vt:lpstr>
      <vt:lpstr>塗膜抵抗モデルのパラメーター同定手順</vt:lpstr>
      <vt:lpstr>提案する塗膜成長モデル</vt:lpstr>
      <vt:lpstr>提案する塗膜成長モデル</vt:lpstr>
      <vt:lpstr>提案する塗膜成長モデル</vt:lpstr>
      <vt:lpstr>提案する塗膜成長モデル</vt:lpstr>
      <vt:lpstr>提案する塗膜成長モデル</vt:lpstr>
      <vt:lpstr>塗膜成長モデルのパラメーター同定手順</vt:lpstr>
      <vt:lpstr>PowerPoint プレゼンテーション</vt:lpstr>
      <vt:lpstr>検証（概要）</vt:lpstr>
      <vt:lpstr>定電圧実験の膜厚時刻暦</vt:lpstr>
      <vt:lpstr>定電圧実験のカソード電流密度時刻暦</vt:lpstr>
      <vt:lpstr>定電圧実験のカソード電流密度時刻暦</vt:lpstr>
      <vt:lpstr>定電流実験の膜厚時刻暦</vt:lpstr>
      <vt:lpstr>j_cat=4 A/m^2の電源電圧時刻暦</vt:lpstr>
      <vt:lpstr>j_cat=16 A/m^2の電源電圧時刻暦</vt:lpstr>
      <vt:lpstr>PowerPoint プレゼンテーション</vt:lpstr>
      <vt:lpstr>まとめ</vt:lpstr>
      <vt:lpstr>PowerPoint プレゼンテーション</vt:lpstr>
      <vt:lpstr>実際の電着ラインの工程</vt:lpstr>
    </vt:vector>
  </TitlesOfParts>
  <Company>みずほ情報総研</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jsces2017-ed</dc:title>
  <dc:creator>Yuki ONISHI</dc:creator>
  <cp:lastModifiedBy>yuki</cp:lastModifiedBy>
  <cp:revision>1983</cp:revision>
  <cp:lastPrinted>2012-03-06T10:21:50Z</cp:lastPrinted>
  <dcterms:created xsi:type="dcterms:W3CDTF">2007-11-22T18:02:40Z</dcterms:created>
  <dcterms:modified xsi:type="dcterms:W3CDTF">2017-06-04T08:03:58Z</dcterms:modified>
</cp:coreProperties>
</file>