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sldIdLst>
    <p:sldId id="755" r:id="rId2"/>
    <p:sldId id="765" r:id="rId3"/>
    <p:sldId id="682" r:id="rId4"/>
    <p:sldId id="683" r:id="rId5"/>
    <p:sldId id="685" r:id="rId6"/>
    <p:sldId id="684" r:id="rId7"/>
    <p:sldId id="770" r:id="rId8"/>
    <p:sldId id="603" r:id="rId9"/>
    <p:sldId id="728" r:id="rId10"/>
    <p:sldId id="690" r:id="rId11"/>
    <p:sldId id="778" r:id="rId12"/>
    <p:sldId id="689" r:id="rId13"/>
    <p:sldId id="771" r:id="rId14"/>
    <p:sldId id="766" r:id="rId15"/>
    <p:sldId id="747" r:id="rId16"/>
    <p:sldId id="767" r:id="rId17"/>
    <p:sldId id="774" r:id="rId18"/>
    <p:sldId id="775" r:id="rId19"/>
    <p:sldId id="779" r:id="rId20"/>
    <p:sldId id="772" r:id="rId21"/>
    <p:sldId id="773" r:id="rId22"/>
    <p:sldId id="769" r:id="rId23"/>
    <p:sldId id="768" r:id="rId24"/>
    <p:sldId id="776" r:id="rId25"/>
    <p:sldId id="777" r:id="rId26"/>
    <p:sldId id="595" r:id="rId27"/>
    <p:sldId id="403" r:id="rId28"/>
    <p:sldId id="736" r:id="rId29"/>
    <p:sldId id="735" r:id="rId30"/>
  </p:sldIdLst>
  <p:sldSz cx="9144000" cy="6858000" type="screen4x3"/>
  <p:notesSz cx="9971088" cy="6823075"/>
  <p:custDataLst>
    <p:tags r:id="rId32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8000"/>
    <a:srgbClr val="FF00FF"/>
    <a:srgbClr val="0000CC"/>
    <a:srgbClr val="FF9900"/>
    <a:srgbClr val="00FF99"/>
    <a:srgbClr val="FFCC00"/>
    <a:srgbClr val="FF0000"/>
    <a:srgbClr val="00CC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3" autoAdjust="0"/>
    <p:restoredTop sz="88252" autoAdjust="0"/>
  </p:normalViewPr>
  <p:slideViewPr>
    <p:cSldViewPr>
      <p:cViewPr varScale="1">
        <p:scale>
          <a:sx n="111" d="100"/>
          <a:sy n="111" d="100"/>
        </p:scale>
        <p:origin x="96" y="216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2017/6/4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4488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0484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9170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3827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3574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5593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21996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56687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0339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2656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0605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7661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4637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46643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3389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4309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3491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0089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4369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0627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3927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01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01058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8543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6552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3538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8960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444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51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2872352" y="6429549"/>
              <a:ext cx="3403794" cy="1846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ja-JP" altLang="en-US" sz="1200" dirty="0" smtClean="0">
                  <a:solidFill>
                    <a:schemeClr val="bg1"/>
                  </a:solidFill>
                </a:rPr>
                <a:t>計算工学講演会</a:t>
              </a:r>
              <a:r>
                <a:rPr kumimoji="0" lang="en-US" altLang="ja-JP" sz="1200" dirty="0" smtClean="0">
                  <a:solidFill>
                    <a:schemeClr val="bg1"/>
                  </a:solidFill>
                </a:rPr>
                <a:t>2017</a:t>
              </a: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avi"/><Relationship Id="rId7" Type="http://schemas.openxmlformats.org/officeDocument/2006/relationships/image" Target="../media/image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685800" y="1922971"/>
            <a:ext cx="7772400" cy="1470025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四</a:t>
            </a:r>
            <a:r>
              <a:rPr lang="ja-JP" altLang="en-US" dirty="0"/>
              <a:t>面体平滑化有限要素法に</a:t>
            </a:r>
            <a:r>
              <a:rPr lang="ja-JP" altLang="en-US" dirty="0" smtClean="0"/>
              <a:t>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高精度</a:t>
            </a:r>
            <a:r>
              <a:rPr lang="ja-JP" altLang="en-US" dirty="0"/>
              <a:t>な粘</a:t>
            </a:r>
            <a:r>
              <a:rPr lang="ja-JP" altLang="en-US" dirty="0" smtClean="0"/>
              <a:t>弾性大変形解析</a:t>
            </a:r>
            <a:endParaRPr kumimoji="1" lang="ja-JP" altLang="en-US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021772" y="3717032"/>
            <a:ext cx="7086600" cy="1752600"/>
          </a:xfrm>
        </p:spPr>
        <p:txBody>
          <a:bodyPr/>
          <a:lstStyle/>
          <a:p>
            <a:r>
              <a:rPr lang="zh-TW" altLang="en-US" dirty="0"/>
              <a:t>東京工業</a:t>
            </a:r>
            <a:r>
              <a:rPr lang="zh-TW" altLang="en-US" dirty="0" smtClean="0"/>
              <a:t>大学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ja-JP" altLang="en-US" dirty="0" smtClean="0"/>
              <a:t>工学院 システム制御系</a:t>
            </a:r>
            <a:endParaRPr lang="en-US" altLang="zh-TW" dirty="0"/>
          </a:p>
          <a:p>
            <a:r>
              <a:rPr lang="zh-TW" altLang="en-US" dirty="0" smtClean="0"/>
              <a:t>大西 </a:t>
            </a:r>
            <a:r>
              <a:rPr lang="zh-TW" altLang="en-US" dirty="0"/>
              <a:t>有希</a:t>
            </a:r>
            <a:br>
              <a:rPr lang="zh-TW" altLang="en-US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80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F-bar</a:t>
            </a:r>
            <a:r>
              <a:rPr kumimoji="1" lang="ja-JP" altLang="en-US" dirty="0" smtClean="0"/>
              <a:t>法のおさらい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2400" dirty="0" smtClean="0"/>
              </a:p>
              <a:p>
                <a:endParaRPr lang="en-US" altLang="ja-JP" sz="2400" dirty="0"/>
              </a:p>
              <a:p>
                <a:endParaRPr kumimoji="1" lang="en-US" altLang="ja-JP" sz="2400" dirty="0" smtClean="0"/>
              </a:p>
              <a:p>
                <a:pPr marL="0" indent="0">
                  <a:buNone/>
                </a:pPr>
                <a:endParaRPr lang="en-US" altLang="ja-JP" sz="1600" dirty="0"/>
              </a:p>
              <a:p>
                <a:pPr marL="0" indent="0">
                  <a:buNone/>
                </a:pPr>
                <a:r>
                  <a:rPr lang="ja-JP" altLang="en-US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アルゴリズム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kumimoji="1" lang="ja-JP" altLang="en-US" sz="2400" dirty="0" smtClean="0"/>
                  <a:t>標準的</a:t>
                </a:r>
                <a:r>
                  <a:rPr kumimoji="1" lang="en-US" altLang="ja-JP" sz="2400" dirty="0" smtClean="0"/>
                  <a:t>FEM</a:t>
                </a:r>
                <a:r>
                  <a:rPr kumimoji="1" lang="ja-JP" altLang="en-US" sz="2400" dirty="0" smtClean="0"/>
                  <a:t>と同様</a:t>
                </a:r>
                <a:r>
                  <a:rPr lang="ja-JP" altLang="en-US" sz="2400" dirty="0" smtClean="0"/>
                  <a:t>，</a:t>
                </a:r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で変形勾配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kumimoji="1" lang="en-US" altLang="ja-JP" sz="2400" dirty="0" smtClean="0"/>
                  <a:t> </a:t>
                </a:r>
                <a:r>
                  <a:rPr kumimoji="1" lang="ja-JP" altLang="en-US" sz="2400" dirty="0" smtClean="0"/>
                  <a:t>を計算する．</a:t>
                </a:r>
                <a:endParaRPr kumimoji="1" lang="en-US" altLang="ja-JP" sz="2400" dirty="0" smtClean="0"/>
              </a:p>
              <a:p>
                <a:r>
                  <a:rPr lang="ja-JP" altLang="en-US" sz="2400" dirty="0">
                    <a:solidFill>
                      <a:srgbClr val="0000CC"/>
                    </a:solidFill>
                  </a:rPr>
                  <a:t>要素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中心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dirty="0"/>
                  <a:t>も</a:t>
                </a:r>
                <a:r>
                  <a:rPr lang="ja-JP" altLang="en-US" sz="2400" dirty="0" smtClean="0"/>
                  <a:t>変形</a:t>
                </a:r>
                <a:r>
                  <a:rPr lang="ja-JP" altLang="en-US" sz="2400" dirty="0"/>
                  <a:t>勾配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kumimoji="1" lang="ja-JP" altLang="en-US" sz="2400" dirty="0" smtClean="0"/>
                  <a:t> を計算し，その体積</a:t>
                </a:r>
                <a:r>
                  <a:rPr lang="ja-JP" altLang="en-US" sz="2400" dirty="0" smtClean="0"/>
                  <a:t>変化率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d>
                      </m:e>
                    </m:func>
                  </m:oMath>
                </a14:m>
                <a:r>
                  <a:rPr kumimoji="1" lang="ja-JP" altLang="en-US" sz="2400" dirty="0" smtClean="0"/>
                  <a:t>を</a:t>
                </a:r>
                <a:r>
                  <a:rPr kumimoji="1" lang="en-US" altLang="ja-JP" sz="2400" dirty="0" smtClean="0"/>
                  <a:t/>
                </a:r>
                <a:br>
                  <a:rPr kumimoji="1" lang="en-US" altLang="ja-JP" sz="2400" dirty="0" smtClean="0"/>
                </a:br>
                <a14:m>
                  <m:oMath xmlns:m="http://schemas.openxmlformats.org/officeDocument/2006/math">
                    <m:r>
                      <a:rPr kumimoji="1" lang="en-US" altLang="ja-JP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ja-JP" altLang="en-US" sz="2400" dirty="0" smtClean="0"/>
                  <a:t>とおく．</a:t>
                </a:r>
                <a:endParaRPr kumimoji="1" lang="en-US" altLang="ja-JP" sz="2400" dirty="0" smtClean="0"/>
              </a:p>
              <a:p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の変形勾配</a:t>
                </a:r>
                <a:r>
                  <a:rPr lang="ja-JP" altLang="en-US" sz="2400" dirty="0"/>
                  <a:t>を次式により修正し</a:t>
                </a:r>
                <a:r>
                  <a:rPr lang="ja-JP" altLang="en-US" sz="2400" dirty="0" smtClean="0"/>
                  <a:t>，</a:t>
                </a:r>
                <a:r>
                  <a:rPr lang="ja-JP" altLang="en-US" sz="2400" dirty="0" smtClean="0">
                    <a:solidFill>
                      <a:srgbClr val="C00000"/>
                    </a:solidFill>
                  </a:rPr>
                  <a:t>合成された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1" lang="ja-JP" altLang="en-US" sz="2400" dirty="0" smtClean="0"/>
                  <a:t>を得る．</a:t>
                </a:r>
                <a:endParaRPr lang="en-US" altLang="ja-JP" sz="2400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kumimoji="1" lang="en-US" altLang="ja-JP" sz="2400" dirty="0" smtClean="0"/>
                  <a:t>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1" lang="ja-JP" altLang="en-US" sz="2400" dirty="0" smtClean="0"/>
                  <a:t> を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変形勾配とみなし</a:t>
                </a:r>
                <a:r>
                  <a:rPr lang="ja-JP" altLang="en-US" sz="2400" dirty="0" smtClean="0"/>
                  <a:t>，応力・内力・剛性等計算する．</a:t>
                </a:r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 r="-14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2655092" y="800708"/>
            <a:ext cx="3681104" cy="1744273"/>
            <a:chOff x="2627360" y="638956"/>
            <a:chExt cx="3681104" cy="1744273"/>
          </a:xfrm>
        </p:grpSpPr>
        <p:sp>
          <p:nvSpPr>
            <p:cNvPr id="16" name="フリーフォーム 15"/>
            <p:cNvSpPr/>
            <p:nvPr/>
          </p:nvSpPr>
          <p:spPr>
            <a:xfrm>
              <a:off x="2699792" y="735357"/>
              <a:ext cx="3536240" cy="1557862"/>
            </a:xfrm>
            <a:custGeom>
              <a:avLst/>
              <a:gdLst>
                <a:gd name="connsiteX0" fmla="*/ 0 w 1828800"/>
                <a:gd name="connsiteY0" fmla="*/ 391886 h 896983"/>
                <a:gd name="connsiteX1" fmla="*/ 966652 w 1828800"/>
                <a:gd name="connsiteY1" fmla="*/ 0 h 896983"/>
                <a:gd name="connsiteX2" fmla="*/ 1828800 w 1828800"/>
                <a:gd name="connsiteY2" fmla="*/ 557349 h 896983"/>
                <a:gd name="connsiteX3" fmla="*/ 862149 w 1828800"/>
                <a:gd name="connsiteY3" fmla="*/ 896983 h 896983"/>
                <a:gd name="connsiteX4" fmla="*/ 0 w 1828800"/>
                <a:gd name="connsiteY4" fmla="*/ 391886 h 896983"/>
                <a:gd name="connsiteX0" fmla="*/ 0 w 2444513"/>
                <a:gd name="connsiteY0" fmla="*/ 85513 h 896983"/>
                <a:gd name="connsiteX1" fmla="*/ 1582365 w 2444513"/>
                <a:gd name="connsiteY1" fmla="*/ 0 h 896983"/>
                <a:gd name="connsiteX2" fmla="*/ 2444513 w 2444513"/>
                <a:gd name="connsiteY2" fmla="*/ 557349 h 896983"/>
                <a:gd name="connsiteX3" fmla="*/ 1477862 w 2444513"/>
                <a:gd name="connsiteY3" fmla="*/ 896983 h 896983"/>
                <a:gd name="connsiteX4" fmla="*/ 0 w 2444513"/>
                <a:gd name="connsiteY4" fmla="*/ 85513 h 896983"/>
                <a:gd name="connsiteX0" fmla="*/ 717084 w 3161597"/>
                <a:gd name="connsiteY0" fmla="*/ 85513 h 793479"/>
                <a:gd name="connsiteX1" fmla="*/ 2299449 w 3161597"/>
                <a:gd name="connsiteY1" fmla="*/ 0 h 793479"/>
                <a:gd name="connsiteX2" fmla="*/ 3161597 w 3161597"/>
                <a:gd name="connsiteY2" fmla="*/ 557349 h 793479"/>
                <a:gd name="connsiteX3" fmla="*/ 0 w 3161597"/>
                <a:gd name="connsiteY3" fmla="*/ 793479 h 793479"/>
                <a:gd name="connsiteX4" fmla="*/ 717084 w 3161597"/>
                <a:gd name="connsiteY4" fmla="*/ 85513 h 793479"/>
                <a:gd name="connsiteX0" fmla="*/ 717084 w 2299449"/>
                <a:gd name="connsiteY0" fmla="*/ 85513 h 793479"/>
                <a:gd name="connsiteX1" fmla="*/ 2299449 w 2299449"/>
                <a:gd name="connsiteY1" fmla="*/ 0 h 793479"/>
                <a:gd name="connsiteX2" fmla="*/ 1441361 w 2299449"/>
                <a:gd name="connsiteY2" fmla="*/ 507667 h 793479"/>
                <a:gd name="connsiteX3" fmla="*/ 0 w 2299449"/>
                <a:gd name="connsiteY3" fmla="*/ 793479 h 793479"/>
                <a:gd name="connsiteX4" fmla="*/ 717084 w 2299449"/>
                <a:gd name="connsiteY4" fmla="*/ 85513 h 793479"/>
                <a:gd name="connsiteX0" fmla="*/ 717084 w 2299449"/>
                <a:gd name="connsiteY0" fmla="*/ 85513 h 793479"/>
                <a:gd name="connsiteX1" fmla="*/ 2299449 w 2299449"/>
                <a:gd name="connsiteY1" fmla="*/ 0 h 793479"/>
                <a:gd name="connsiteX2" fmla="*/ 2169876 w 2299449"/>
                <a:gd name="connsiteY2" fmla="*/ 789198 h 793479"/>
                <a:gd name="connsiteX3" fmla="*/ 0 w 2299449"/>
                <a:gd name="connsiteY3" fmla="*/ 793479 h 793479"/>
                <a:gd name="connsiteX4" fmla="*/ 717084 w 2299449"/>
                <a:gd name="connsiteY4" fmla="*/ 85513 h 793479"/>
                <a:gd name="connsiteX0" fmla="*/ 477379 w 2059744"/>
                <a:gd name="connsiteY0" fmla="*/ 85513 h 789198"/>
                <a:gd name="connsiteX1" fmla="*/ 2059744 w 2059744"/>
                <a:gd name="connsiteY1" fmla="*/ 0 h 789198"/>
                <a:gd name="connsiteX2" fmla="*/ 1930171 w 2059744"/>
                <a:gd name="connsiteY2" fmla="*/ 789198 h 789198"/>
                <a:gd name="connsiteX3" fmla="*/ 0 w 2059744"/>
                <a:gd name="connsiteY3" fmla="*/ 760358 h 789198"/>
                <a:gd name="connsiteX4" fmla="*/ 477379 w 2059744"/>
                <a:gd name="connsiteY4" fmla="*/ 85513 h 789198"/>
                <a:gd name="connsiteX0" fmla="*/ 477379 w 2059744"/>
                <a:gd name="connsiteY0" fmla="*/ 85513 h 760358"/>
                <a:gd name="connsiteX1" fmla="*/ 2059744 w 2059744"/>
                <a:gd name="connsiteY1" fmla="*/ 0 h 760358"/>
                <a:gd name="connsiteX2" fmla="*/ 1963072 w 2059744"/>
                <a:gd name="connsiteY2" fmla="*/ 760217 h 760358"/>
                <a:gd name="connsiteX3" fmla="*/ 0 w 2059744"/>
                <a:gd name="connsiteY3" fmla="*/ 760358 h 760358"/>
                <a:gd name="connsiteX4" fmla="*/ 477379 w 2059744"/>
                <a:gd name="connsiteY4" fmla="*/ 85513 h 760358"/>
                <a:gd name="connsiteX0" fmla="*/ 477379 w 1963072"/>
                <a:gd name="connsiteY0" fmla="*/ 0 h 674845"/>
                <a:gd name="connsiteX1" fmla="*/ 1599134 w 1963072"/>
                <a:gd name="connsiteY1" fmla="*/ 100795 h 674845"/>
                <a:gd name="connsiteX2" fmla="*/ 1963072 w 1963072"/>
                <a:gd name="connsiteY2" fmla="*/ 674704 h 674845"/>
                <a:gd name="connsiteX3" fmla="*/ 0 w 1963072"/>
                <a:gd name="connsiteY3" fmla="*/ 674845 h 674845"/>
                <a:gd name="connsiteX4" fmla="*/ 477379 w 1963072"/>
                <a:gd name="connsiteY4" fmla="*/ 0 h 674845"/>
                <a:gd name="connsiteX0" fmla="*/ 425678 w 1963072"/>
                <a:gd name="connsiteY0" fmla="*/ 0 h 761789"/>
                <a:gd name="connsiteX1" fmla="*/ 1599134 w 1963072"/>
                <a:gd name="connsiteY1" fmla="*/ 187739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  <a:gd name="connsiteX0" fmla="*/ 425678 w 1963072"/>
                <a:gd name="connsiteY0" fmla="*/ 0 h 761789"/>
                <a:gd name="connsiteX1" fmla="*/ 1787138 w 1963072"/>
                <a:gd name="connsiteY1" fmla="*/ 167038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  <a:gd name="connsiteX0" fmla="*/ 425678 w 1963072"/>
                <a:gd name="connsiteY0" fmla="*/ 0 h 761789"/>
                <a:gd name="connsiteX1" fmla="*/ 1782438 w 1963072"/>
                <a:gd name="connsiteY1" fmla="*/ 80094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3072" h="761789">
                  <a:moveTo>
                    <a:pt x="425678" y="0"/>
                  </a:moveTo>
                  <a:lnTo>
                    <a:pt x="1782438" y="80094"/>
                  </a:lnTo>
                  <a:lnTo>
                    <a:pt x="1963072" y="761648"/>
                  </a:lnTo>
                  <a:lnTo>
                    <a:pt x="0" y="761789"/>
                  </a:lnTo>
                  <a:lnTo>
                    <a:pt x="425678" y="0"/>
                  </a:lnTo>
                  <a:close/>
                </a:path>
              </a:pathLst>
            </a:custGeom>
            <a:solidFill>
              <a:srgbClr val="4DFFC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乗算記号 16"/>
            <p:cNvSpPr/>
            <p:nvPr/>
          </p:nvSpPr>
          <p:spPr>
            <a:xfrm>
              <a:off x="5220072" y="1808820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乗算記号 17"/>
            <p:cNvSpPr/>
            <p:nvPr/>
          </p:nvSpPr>
          <p:spPr>
            <a:xfrm>
              <a:off x="3383868" y="1839616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乗算記号 18"/>
            <p:cNvSpPr/>
            <p:nvPr/>
          </p:nvSpPr>
          <p:spPr>
            <a:xfrm>
              <a:off x="3763776" y="934738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乗算記号 19"/>
            <p:cNvSpPr/>
            <p:nvPr/>
          </p:nvSpPr>
          <p:spPr>
            <a:xfrm>
              <a:off x="5184068" y="1016732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加算記号 20"/>
            <p:cNvSpPr/>
            <p:nvPr/>
          </p:nvSpPr>
          <p:spPr>
            <a:xfrm>
              <a:off x="4409070" y="1412776"/>
              <a:ext cx="288032" cy="311185"/>
            </a:xfrm>
            <a:prstGeom prst="mathPlu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6128444" y="2191331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2627360" y="2203209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3383868" y="638956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5832836" y="818976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350967" y="802656"/>
            <a:ext cx="1800493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四</a:t>
            </a:r>
            <a:r>
              <a:rPr lang="ja-JP" altLang="en-US" dirty="0" smtClean="0"/>
              <a:t>角形</a:t>
            </a:r>
            <a:r>
              <a:rPr lang="en-US" altLang="ja-JP" dirty="0" smtClean="0"/>
              <a:t>(Q4)</a:t>
            </a:r>
            <a:r>
              <a:rPr lang="ja-JP" altLang="en-US" dirty="0" smtClean="0"/>
              <a:t>要素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および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六面体</a:t>
            </a:r>
            <a:r>
              <a:rPr kumimoji="1" lang="en-US" altLang="ja-JP" dirty="0" smtClean="0"/>
              <a:t>(H8)</a:t>
            </a:r>
            <a:r>
              <a:rPr kumimoji="1" lang="ja-JP" altLang="en-US" dirty="0" smtClean="0"/>
              <a:t>要素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のための手法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350967" y="5342018"/>
            <a:ext cx="8361493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 smtClean="0"/>
              <a:t>変形勾配の等積成分はそのままに，体積成分にはローパス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フィルターをかけることで</a:t>
            </a:r>
            <a:r>
              <a:rPr lang="ja-JP" altLang="en-US" sz="2400" b="1" dirty="0" smtClean="0">
                <a:solidFill>
                  <a:srgbClr val="0000CC"/>
                </a:solidFill>
              </a:rPr>
              <a:t>体積</a:t>
            </a:r>
            <a:r>
              <a:rPr lang="ja-JP" altLang="en-US" sz="2400" b="1" dirty="0">
                <a:solidFill>
                  <a:srgbClr val="0000CC"/>
                </a:solidFill>
              </a:rPr>
              <a:t>ロッキングを</a:t>
            </a:r>
            <a:r>
              <a:rPr lang="ja-JP" altLang="en-US" sz="2400" b="1" dirty="0" smtClean="0">
                <a:solidFill>
                  <a:srgbClr val="0000CC"/>
                </a:solidFill>
              </a:rPr>
              <a:t>回避できる</a:t>
            </a:r>
            <a:r>
              <a:rPr lang="ja-JP" altLang="en-US" sz="2400" dirty="0" smtClean="0">
                <a:solidFill>
                  <a:srgbClr val="FF00FF"/>
                </a:solidFill>
              </a:rPr>
              <a:t>．</a:t>
            </a:r>
            <a:endParaRPr lang="en-US" altLang="ja-JP" sz="2400" dirty="0">
              <a:solidFill>
                <a:srgbClr val="FF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79762" y="1214375"/>
            <a:ext cx="200888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体積成分に対する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一種の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ローパス</a:t>
            </a:r>
            <a:r>
              <a:rPr kumimoji="1" lang="ja-JP" altLang="en-US" dirty="0" smtClean="0"/>
              <a:t>フィルター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66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ES-FEM</a:t>
            </a:r>
            <a:r>
              <a:rPr lang="ja-JP" altLang="en-US" dirty="0" smtClean="0"/>
              <a:t>のおさらい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を通常の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と同様に計算する．</a:t>
                </a:r>
                <a:endParaRPr lang="en-US" altLang="ja-JP" sz="2400" dirty="0"/>
              </a:p>
              <a:p>
                <a:r>
                  <a:rPr lang="ja-JP" altLang="en-US" sz="2400" dirty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を周囲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に</a:t>
                </a:r>
                <a:r>
                  <a:rPr lang="ja-JP" altLang="en-US" sz="2400" dirty="0"/>
                  <a:t>要素体積を重みとして配り，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dirty="0"/>
                  <a:t>平均化して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/>
                  <a:t>平滑化領域の量として歪み，応力，節点内力を計算する．</a:t>
                </a:r>
                <a:endParaRPr lang="ja-JP" altLang="en-US" sz="2400" u="sng" dirty="0"/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901" r="-35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229445" y="2982179"/>
            <a:ext cx="167866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積分点が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各エッジ中心</a:t>
            </a:r>
            <a:r>
              <a:rPr lang="ja-JP" altLang="en-US" dirty="0"/>
              <a:t>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あるイメージ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6264188" y="3897052"/>
            <a:ext cx="2110924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体積</a:t>
            </a:r>
            <a:r>
              <a:rPr lang="ja-JP" altLang="en-US" dirty="0" smtClean="0"/>
              <a:t>ロッキングや</a:t>
            </a:r>
            <a:endParaRPr lang="en-US" altLang="ja-JP" dirty="0" smtClean="0"/>
          </a:p>
          <a:p>
            <a:pPr algn="ctr"/>
            <a:r>
              <a:rPr lang="ja-JP" altLang="en-US" dirty="0"/>
              <a:t>圧力振動</a:t>
            </a:r>
            <a:r>
              <a:rPr lang="ja-JP" altLang="en-US" dirty="0" smtClean="0"/>
              <a:t>を抑える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こと</a:t>
            </a:r>
            <a:r>
              <a:rPr lang="ja-JP" altLang="en-US" dirty="0"/>
              <a:t>は</a:t>
            </a:r>
            <a:r>
              <a:rPr lang="ja-JP" altLang="en-US" dirty="0" smtClean="0"/>
              <a:t>出来ないが，</a:t>
            </a:r>
            <a:endParaRPr lang="en-US" altLang="ja-JP" dirty="0" smtClean="0"/>
          </a:p>
          <a:p>
            <a:pPr algn="ctr"/>
            <a:r>
              <a:rPr lang="ja-JP" altLang="en-US" dirty="0">
                <a:solidFill>
                  <a:srgbClr val="FF0000"/>
                </a:solidFill>
              </a:rPr>
              <a:t>四面体要素</a:t>
            </a:r>
            <a:r>
              <a:rPr lang="ja-JP" altLang="en-US" dirty="0" smtClean="0">
                <a:solidFill>
                  <a:srgbClr val="FF0000"/>
                </a:solidFill>
              </a:rPr>
              <a:t>で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せん断ロッキングを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回避できる．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r>
              <a:rPr kumimoji="1" lang="ja-JP" altLang="en-US" dirty="0" smtClean="0"/>
              <a:t>の定式化概要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 smtClean="0"/>
                  <a:t>エッジの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ja-JP" altLang="en-US" sz="2400" dirty="0" smtClean="0"/>
                  <a:t>を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ja-JP" altLang="en-US" sz="2400" dirty="0" smtClean="0"/>
                  <a:t>を用いて計算する．</a:t>
                </a:r>
                <a:endParaRPr lang="en-US" altLang="ja-JP" sz="2400" dirty="0" smtClean="0"/>
              </a:p>
              <a:p>
                <a:r>
                  <a:rPr lang="ja-JP" altLang="en-US" sz="2400" dirty="0"/>
                  <a:t>エッジ</a:t>
                </a:r>
                <a:r>
                  <a:rPr lang="ja-JP" altLang="en-US" sz="2400" dirty="0" smtClean="0"/>
                  <a:t>の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ja-JP" altLang="en-US" sz="2400" dirty="0" smtClean="0"/>
                  <a:t>には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NS-FEM</a:t>
                </a:r>
                <a:r>
                  <a:rPr lang="ja-JP" altLang="en-US" sz="2400" dirty="0" smtClean="0"/>
                  <a:t>を繰り返し適用して空間的にローパスフィルタされた</a:t>
                </a:r>
                <a14:m>
                  <m:oMath xmlns:m="http://schemas.openxmlformats.org/officeDocument/2006/math">
                    <m:r>
                      <a:rPr lang="ja-JP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400" dirty="0" smtClean="0"/>
                  <a:t>の値を用いる（詳細は後述）．</a:t>
                </a:r>
                <a:endParaRPr lang="en-US" altLang="ja-JP" sz="2400" dirty="0" smtClean="0"/>
              </a:p>
              <a:p>
                <a:r>
                  <a:rPr lang="en-US" altLang="ja-JP" sz="2400" dirty="0" smtClean="0">
                    <a:solidFill>
                      <a:srgbClr val="C00000"/>
                    </a:solidFill>
                  </a:rPr>
                  <a:t>F-bar</a:t>
                </a:r>
                <a:r>
                  <a:rPr lang="ja-JP" altLang="en-US" sz="2400" dirty="0" smtClean="0">
                    <a:solidFill>
                      <a:srgbClr val="C00000"/>
                    </a:solidFill>
                  </a:rPr>
                  <a:t>法</a:t>
                </a:r>
                <a:r>
                  <a:rPr lang="ja-JP" altLang="en-US" sz="2400" dirty="0" smtClean="0"/>
                  <a:t>を用いて</a:t>
                </a:r>
                <a:r>
                  <a:rPr lang="ja-JP" altLang="en-US" sz="2400" dirty="0"/>
                  <a:t>エッジ</a:t>
                </a:r>
                <a:r>
                  <a:rPr lang="ja-JP" altLang="en-US" sz="2400" dirty="0" smtClean="0"/>
                  <a:t>の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 smtClean="0">
                    <a:solidFill>
                      <a:srgbClr val="C00000"/>
                    </a:solidFill>
                  </a:rPr>
                  <a:t>を合成</a:t>
                </a:r>
                <a:r>
                  <a:rPr lang="ja-JP" altLang="en-US" sz="2400" dirty="0" smtClean="0"/>
                  <a:t>する．</a:t>
                </a:r>
                <a:r>
                  <a:rPr lang="ja-JP" altLang="en-US" sz="1800" dirty="0" smtClean="0"/>
                  <a:t>以降の計算は</a:t>
                </a:r>
                <a:r>
                  <a:rPr lang="en-US" altLang="ja-JP" sz="1800" dirty="0" smtClean="0"/>
                  <a:t>ES-FEM</a:t>
                </a:r>
                <a:r>
                  <a:rPr lang="ja-JP" altLang="en-US" sz="1800" dirty="0" smtClean="0"/>
                  <a:t>と同様．</a:t>
                </a:r>
                <a:endParaRPr lang="en-US" altLang="ja-JP" sz="1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975" t="-1690" r="-9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2164415" y="5421988"/>
            <a:ext cx="4801314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せん断／体積</a:t>
            </a:r>
            <a:r>
              <a:rPr lang="ja-JP" altLang="en-US" sz="2400" dirty="0"/>
              <a:t>／</a:t>
            </a:r>
            <a:r>
              <a:rPr kumimoji="1" lang="ja-JP" altLang="en-US" sz="2400" dirty="0" smtClean="0"/>
              <a:t>コーナーロッキング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および</a:t>
            </a:r>
            <a:r>
              <a:rPr kumimoji="1" lang="ja-JP" altLang="en-US" sz="2400" dirty="0" smtClean="0"/>
              <a:t>圧力振動が発生しない．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2202306"/>
            <a:ext cx="8292238" cy="32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粘弾性の取り扱い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 smtClean="0"/>
                  <a:t>一般化</a:t>
                </a:r>
                <a:r>
                  <a:rPr lang="en-US" altLang="ja-JP" sz="2800" dirty="0"/>
                  <a:t>Maxwell</a:t>
                </a:r>
                <a:r>
                  <a:rPr lang="ja-JP" altLang="en-US" sz="2800" dirty="0"/>
                  <a:t>モデルにより粘弾性を考慮</a:t>
                </a:r>
                <a:r>
                  <a:rPr lang="ja-JP" altLang="en-US" sz="2800" dirty="0" smtClean="0"/>
                  <a:t>した</a:t>
                </a:r>
                <a:r>
                  <a:rPr lang="en-US" altLang="ja-JP" sz="2800" dirty="0" err="1" smtClean="0">
                    <a:solidFill>
                      <a:srgbClr val="C00000"/>
                    </a:solidFill>
                  </a:rPr>
                  <a:t>Hencky</a:t>
                </a:r>
                <a:r>
                  <a:rPr lang="en-US" altLang="ja-JP" sz="2800" dirty="0">
                    <a:solidFill>
                      <a:srgbClr val="C00000"/>
                    </a:solidFill>
                  </a:rPr>
                  <a:t/>
                </a:r>
                <a:br>
                  <a:rPr lang="en-US" altLang="ja-JP" sz="2800" dirty="0">
                    <a:solidFill>
                      <a:srgbClr val="C00000"/>
                    </a:solidFill>
                  </a:rPr>
                </a:br>
                <a:r>
                  <a:rPr lang="ja-JP" altLang="en-US" sz="2800" dirty="0" smtClean="0">
                    <a:solidFill>
                      <a:srgbClr val="C00000"/>
                    </a:solidFill>
                  </a:rPr>
                  <a:t>粘弾性体</a:t>
                </a:r>
                <a:r>
                  <a:rPr lang="ja-JP" altLang="en-US" sz="2800" dirty="0" smtClean="0"/>
                  <a:t>（極々普通の粘弾性材料モデル）を対象．</a:t>
                </a:r>
                <a:endParaRPr lang="en-US" altLang="ja-JP" dirty="0"/>
              </a:p>
              <a:p>
                <a:r>
                  <a:rPr kumimoji="1" lang="ja-JP" altLang="en-US" sz="2800" dirty="0" smtClean="0"/>
                  <a:t>応力</a:t>
                </a:r>
                <a:r>
                  <a:rPr lang="en-US" altLang="ja-JP" dirty="0"/>
                  <a:t/>
                </a:r>
                <a:br>
                  <a:rPr lang="en-US" altLang="ja-JP" dirty="0"/>
                </a:br>
                <a:r>
                  <a:rPr lang="ja-JP" altLang="en-US" dirty="0" smtClean="0"/>
                  <a:t>　　　　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hyd</m:t>
                                </m:r>
                              </m:sup>
                            </m:s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tr</m:t>
                            </m:r>
                            <m:d>
                              <m:d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</m:d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</m:e>
                          <m:e>
                            <m:sSup>
                              <m:sSup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dev</m:t>
                                </m:r>
                              </m:sup>
                            </m:s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=2</m:t>
                            </m:r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𝑯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b="0" i="0" smtClean="0">
                                        <a:latin typeface="Cambria Math" panose="02040503050406030204" pitchFamily="18" charset="0"/>
                                      </a:rPr>
                                      <m:t>dev</m:t>
                                    </m:r>
                                  </m:sup>
                                </m:sSup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∑</m:t>
                                    </m:r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𝑯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b="0" i="0" smtClean="0">
                                        <a:latin typeface="Cambria Math" panose="02040503050406030204" pitchFamily="18" charset="0"/>
                                      </a:rPr>
                                      <m:t>v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endParaRPr kumimoji="1" lang="en-US" altLang="ja-JP" b="0" dirty="0" smtClean="0"/>
              </a:p>
              <a:p>
                <a:pPr marL="0" indent="0">
                  <a:buNone/>
                </a:pPr>
                <a:endParaRPr lang="en-US" altLang="ja-JP" sz="2800" dirty="0"/>
              </a:p>
              <a:p>
                <a:r>
                  <a:rPr kumimoji="1" lang="ja-JP" altLang="en-US" sz="2800" b="0" dirty="0" smtClean="0"/>
                  <a:t>粘性歪みの時間発展</a:t>
                </a:r>
                <a:endParaRPr kumimoji="1" lang="en-US" altLang="ja-JP" sz="16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p>
                      </m:sSubSup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kumimoji="1" lang="en-US" altLang="ja-JP" b="1" dirty="0" smtClean="0"/>
              </a:p>
              <a:p>
                <a:pPr marL="0" indent="0">
                  <a:buNone/>
                </a:pPr>
                <a:endParaRPr lang="en-US" altLang="ja-JP" sz="2800" b="1" dirty="0"/>
              </a:p>
              <a:p>
                <a:r>
                  <a:rPr kumimoji="1" lang="ja-JP" altLang="en-US" sz="2800" b="1" dirty="0" smtClean="0"/>
                  <a:t>解くべき方程式</a:t>
                </a:r>
                <a:endParaRPr kumimoji="1" lang="en-US" altLang="ja-JP" sz="2800" b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begChr m:val="{"/>
                          <m:endChr m:val="}"/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kumimoji="1" lang="en-US" altLang="ja-JP" sz="2800" b="1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257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483083" y="3409190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err="1" smtClean="0"/>
              <a:t>Prony</a:t>
            </a:r>
            <a:r>
              <a:rPr lang="ja-JP" altLang="en-US" dirty="0" smtClean="0"/>
              <a:t>係数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5696252" y="340919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ja-JP" altLang="en-US" dirty="0" smtClean="0"/>
              <a:t>粘性歪み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4732007" y="162880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err="1" smtClean="0"/>
              <a:t>Hencky</a:t>
            </a:r>
            <a:r>
              <a:rPr lang="en-US" altLang="ja-JP" dirty="0" smtClean="0"/>
              <a:t>(</a:t>
            </a:r>
            <a:r>
              <a:rPr lang="ja-JP" altLang="en-US" dirty="0" smtClean="0"/>
              <a:t>対数</a:t>
            </a:r>
            <a:r>
              <a:rPr lang="en-US" altLang="ja-JP" dirty="0" smtClean="0"/>
              <a:t>)</a:t>
            </a:r>
            <a:r>
              <a:rPr lang="ja-JP" altLang="en-US" dirty="0" smtClean="0"/>
              <a:t>歪み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3347864" y="162880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ja-JP" altLang="en-US" dirty="0"/>
              <a:t>体積弾性率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33275" y="340955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瞬間横弾性係数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627784" y="496788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ja-JP" altLang="en-US" dirty="0" smtClean="0"/>
              <a:t>増分内剛体回転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586613" y="496788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ja-JP" altLang="en-US" dirty="0" smtClean="0"/>
              <a:t>粘性歪み増分</a:t>
            </a:r>
            <a:endParaRPr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4008365" y="1925008"/>
            <a:ext cx="194939" cy="253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5133874" y="1925008"/>
            <a:ext cx="126430" cy="253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9" idx="0"/>
          </p:cNvCxnSpPr>
          <p:nvPr/>
        </p:nvCxnSpPr>
        <p:spPr>
          <a:xfrm flipV="1">
            <a:off x="3333522" y="3187573"/>
            <a:ext cx="183019" cy="221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5545639" y="3187574"/>
            <a:ext cx="186504" cy="221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6160124" y="3187490"/>
            <a:ext cx="90128" cy="221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stCxn id="10" idx="0"/>
          </p:cNvCxnSpPr>
          <p:nvPr/>
        </p:nvCxnSpPr>
        <p:spPr>
          <a:xfrm flipV="1">
            <a:off x="3528031" y="4743720"/>
            <a:ext cx="157515" cy="224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11" idx="0"/>
          </p:cNvCxnSpPr>
          <p:nvPr/>
        </p:nvCxnSpPr>
        <p:spPr>
          <a:xfrm flipH="1" flipV="1">
            <a:off x="6271010" y="4747821"/>
            <a:ext cx="100433" cy="220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6267459" y="5741856"/>
            <a:ext cx="238078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慣性は考慮しないので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静的解析と同じ．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27257" y="2302358"/>
            <a:ext cx="2416046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静</a:t>
            </a:r>
            <a:r>
              <a:rPr lang="ja-JP" altLang="en-US" dirty="0" smtClean="0"/>
              <a:t>水圧成分</a:t>
            </a:r>
            <a:r>
              <a:rPr kumimoji="1" lang="ja-JP" altLang="en-US" dirty="0" smtClean="0"/>
              <a:t>は粘性なし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偏差成分のみ粘性あり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482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/>
              <a:t>粘弾性体の準静的</a:t>
            </a:r>
            <a:r>
              <a:rPr lang="ja-JP" altLang="en-US" sz="4000" dirty="0" smtClean="0"/>
              <a:t>解析例</a:t>
            </a: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524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概要</a:t>
            </a:r>
            <a:endParaRPr lang="en-US" altLang="ja-JP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en-US" altLang="ja-JP" sz="2400" dirty="0" smtClean="0"/>
              <a:t>1m x 2m x 3m </a:t>
            </a:r>
            <a:r>
              <a:rPr lang="ja-JP" altLang="en-US" sz="2400" dirty="0" smtClean="0"/>
              <a:t>のブロックを</a:t>
            </a:r>
            <a:r>
              <a:rPr lang="en-US" altLang="ja-JP" sz="2400" dirty="0" smtClean="0"/>
              <a:t>10</a:t>
            </a:r>
            <a:r>
              <a:rPr lang="ja-JP" altLang="en-US" sz="2400" dirty="0" smtClean="0"/>
              <a:t>秒で</a:t>
            </a:r>
            <a:r>
              <a:rPr lang="en-US" altLang="ja-JP" sz="2400" dirty="0" smtClean="0"/>
              <a:t>100</a:t>
            </a:r>
            <a:r>
              <a:rPr lang="ja-JP" altLang="en-US" sz="2400" dirty="0" smtClean="0"/>
              <a:t>％引き伸ばした後，その変位を維持して重力で懸垂させる．</a:t>
            </a:r>
            <a:endParaRPr lang="en-US" altLang="ja-JP" sz="2400" dirty="0" smtClean="0"/>
          </a:p>
          <a:p>
            <a:r>
              <a:rPr lang="ja-JP" altLang="en-US" sz="2400" dirty="0" smtClean="0"/>
              <a:t>一般化</a:t>
            </a:r>
            <a:r>
              <a:rPr lang="en-US" altLang="ja-JP" sz="2400" dirty="0" smtClean="0"/>
              <a:t>Maxwell</a:t>
            </a:r>
            <a:r>
              <a:rPr lang="ja-JP" altLang="en-US" sz="2400" dirty="0" smtClean="0"/>
              <a:t>モデル</a:t>
            </a:r>
            <a:r>
              <a:rPr lang="ja-JP" altLang="en-US" sz="2400" dirty="0"/>
              <a:t>により粘</a:t>
            </a:r>
            <a:r>
              <a:rPr lang="ja-JP" altLang="en-US" sz="2400" dirty="0" smtClean="0"/>
              <a:t>弾性</a:t>
            </a:r>
            <a:r>
              <a:rPr lang="ja-JP" altLang="en-US" sz="2400" dirty="0"/>
              <a:t>を考慮</a:t>
            </a:r>
            <a:r>
              <a:rPr lang="ja-JP" altLang="en-US" sz="2400" dirty="0" smtClean="0"/>
              <a:t>した</a:t>
            </a:r>
            <a:r>
              <a:rPr lang="en-US" altLang="ja-JP" sz="2400" dirty="0" err="1" smtClean="0"/>
              <a:t>Hencky</a:t>
            </a:r>
            <a:r>
              <a:rPr lang="en-US" altLang="ja-JP" sz="2400" dirty="0" smtClean="0"/>
              <a:t> </a:t>
            </a:r>
            <a:r>
              <a:rPr lang="ja-JP" altLang="en-US" sz="2400" dirty="0"/>
              <a:t>粘</a:t>
            </a:r>
            <a:r>
              <a:rPr lang="ja-JP" altLang="en-US" sz="2400" dirty="0" smtClean="0"/>
              <a:t>弾性体．</a:t>
            </a:r>
            <a:r>
              <a:rPr lang="ja-JP" altLang="en-US" sz="2400" dirty="0"/>
              <a:t>瞬間</a:t>
            </a:r>
            <a:r>
              <a:rPr lang="ja-JP" altLang="en-US" sz="2400" dirty="0" smtClean="0"/>
              <a:t>ポアソン比 </a:t>
            </a:r>
            <a:r>
              <a:rPr lang="en-US" altLang="ja-JP" sz="2400" dirty="0" smtClean="0"/>
              <a:t>0.3</a:t>
            </a:r>
            <a:r>
              <a:rPr lang="ja-JP" altLang="en-US" sz="2400" dirty="0" err="1" smtClean="0"/>
              <a:t>，</a:t>
            </a:r>
            <a:r>
              <a:rPr lang="ja-JP" altLang="en-US" sz="2400" dirty="0">
                <a:solidFill>
                  <a:srgbClr val="C00000"/>
                </a:solidFill>
              </a:rPr>
              <a:t>長期ポアソン比約 </a:t>
            </a:r>
            <a:r>
              <a:rPr lang="en-US" altLang="ja-JP" sz="2400" dirty="0" smtClean="0">
                <a:solidFill>
                  <a:srgbClr val="C00000"/>
                </a:solidFill>
              </a:rPr>
              <a:t>0.49</a:t>
            </a:r>
            <a:r>
              <a:rPr lang="ja-JP" altLang="en-US" sz="2400" dirty="0" err="1" smtClean="0"/>
              <a:t>，</a:t>
            </a:r>
            <a:r>
              <a:rPr lang="en-US" altLang="ja-JP" sz="2400" dirty="0" err="1" smtClean="0"/>
              <a:t>Prony</a:t>
            </a:r>
            <a:r>
              <a:rPr lang="ja-JP" altLang="en-US" sz="2400" dirty="0" smtClean="0"/>
              <a:t>級数</a:t>
            </a:r>
            <a:r>
              <a:rPr lang="ja-JP" altLang="en-US" sz="2400" dirty="0"/>
              <a:t>は</a:t>
            </a:r>
            <a:r>
              <a:rPr lang="ja-JP" altLang="en-US" sz="2400" dirty="0" smtClean="0"/>
              <a:t>せん断成分</a:t>
            </a:r>
            <a:r>
              <a:rPr lang="ja-JP" altLang="en-US" sz="2400" dirty="0"/>
              <a:t>に対して</a:t>
            </a:r>
            <a:r>
              <a:rPr lang="en-US" altLang="ja-JP" sz="2400" dirty="0"/>
              <a:t>1</a:t>
            </a:r>
            <a:r>
              <a:rPr lang="ja-JP" altLang="en-US" sz="2400" dirty="0" smtClean="0"/>
              <a:t>つだけで，緩和時定数は </a:t>
            </a:r>
            <a:r>
              <a:rPr lang="en-US" altLang="ja-JP" sz="2400" dirty="0" smtClean="0"/>
              <a:t>10</a:t>
            </a:r>
            <a:r>
              <a:rPr lang="ja-JP" altLang="en-US" sz="2400" dirty="0" smtClean="0"/>
              <a:t>秒．</a:t>
            </a:r>
            <a:endParaRPr lang="en-US" altLang="ja-JP" sz="2400" dirty="0" smtClean="0"/>
          </a:p>
          <a:p>
            <a:r>
              <a:rPr lang="en-US" altLang="ja-JP" sz="2400" dirty="0" smtClean="0">
                <a:solidFill>
                  <a:srgbClr val="6600CC"/>
                </a:solidFill>
              </a:rPr>
              <a:t>F-barES-FEM-T4(2)</a:t>
            </a:r>
            <a:r>
              <a:rPr lang="ja-JP" altLang="en-US" sz="2400" dirty="0" smtClean="0"/>
              <a:t>を</a:t>
            </a:r>
            <a:r>
              <a:rPr lang="ja-JP" altLang="en-US" sz="2400" dirty="0"/>
              <a:t>用いて解析</a:t>
            </a:r>
            <a:r>
              <a:rPr lang="ja-JP" altLang="en-US" sz="2400" dirty="0" smtClean="0"/>
              <a:t>．</a:t>
            </a:r>
            <a:endParaRPr lang="en-US" altLang="ja-JP" sz="2400" dirty="0"/>
          </a:p>
          <a:p>
            <a:r>
              <a:rPr kumimoji="1" lang="en-US" altLang="ja-JP" sz="2400" dirty="0" smtClean="0"/>
              <a:t>ABAQUS</a:t>
            </a:r>
            <a:r>
              <a:rPr lang="ja-JP" altLang="en-US" sz="2400" dirty="0" smtClean="0"/>
              <a:t>の４節点四面体要素</a:t>
            </a:r>
            <a:r>
              <a:rPr lang="en-US" altLang="ja-JP" sz="2400" dirty="0" smtClean="0"/>
              <a:t>(C3D4)</a:t>
            </a:r>
            <a:r>
              <a:rPr lang="ja-JP" altLang="en-US" sz="2400" dirty="0" err="1" smtClean="0"/>
              <a:t>，</a:t>
            </a:r>
            <a:r>
              <a:rPr lang="ja-JP" altLang="en-US" sz="2400" dirty="0" smtClean="0"/>
              <a:t>同ハイブリッド要素</a:t>
            </a:r>
            <a:r>
              <a:rPr lang="en-US" altLang="ja-JP" sz="2400" dirty="0" smtClean="0"/>
              <a:t>(C3D4H)</a:t>
            </a:r>
            <a:r>
              <a:rPr lang="ja-JP" altLang="en-US" sz="2400" dirty="0" smtClean="0"/>
              <a:t>および８節点六面体選択的低減積分</a:t>
            </a:r>
            <a:r>
              <a:rPr lang="en-US" altLang="ja-JP" sz="2400" dirty="0" smtClean="0"/>
              <a:t>(C3D8)</a:t>
            </a:r>
            <a:r>
              <a:rPr lang="ja-JP" altLang="en-US" sz="2400" dirty="0" smtClean="0"/>
              <a:t>と比較．</a:t>
            </a:r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63" y="657225"/>
            <a:ext cx="6430018" cy="25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kumimoji="1" lang="ja-JP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</a:t>
            </a:r>
            <a: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(F-barES-FEM-T4(2))</a:t>
            </a:r>
            <a:endParaRPr kumimoji="1" lang="ja-JP" alt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5" name="3x2x1-gravity-NOCS2-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197" y="1190233"/>
            <a:ext cx="8172908" cy="520739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74340" y="5474294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引張終了以降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応力緩和が進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んでいる</a:t>
            </a:r>
            <a:r>
              <a:rPr lang="ja-JP" altLang="en-US" dirty="0" smtClean="0"/>
              <a:t>．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6653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引張終了時の圧力分布　（コンターレンジは共通）</a:t>
            </a: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48700"/>
            <a:ext cx="4140000" cy="22205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" y="1052736"/>
            <a:ext cx="4320000" cy="232128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12" y="1088740"/>
            <a:ext cx="4320000" cy="23212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3501008"/>
            <a:ext cx="4320000" cy="232128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871700" y="112472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71699" y="349552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65227" y="112472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98769" y="349408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F-barES-FEM-T4(2)</a:t>
            </a:r>
            <a:endParaRPr kumimoji="1" lang="ja-JP" altLang="en-US" dirty="0">
              <a:solidFill>
                <a:srgbClr val="6600CC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91500" y="2276689"/>
            <a:ext cx="646331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圧力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振動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あり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91499" y="4707824"/>
            <a:ext cx="646331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圧力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振動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なし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3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最終状態の圧力</a:t>
            </a:r>
            <a:r>
              <a:rPr lang="ja-JP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　（コンターレンジは共通）</a:t>
            </a:r>
          </a:p>
          <a:p>
            <a:pPr marL="0" indent="0">
              <a:buNone/>
            </a:pP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/>
          <a:stretch/>
        </p:blipFill>
        <p:spPr>
          <a:xfrm>
            <a:off x="0" y="1124744"/>
            <a:ext cx="4320000" cy="320435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03" y="1054718"/>
            <a:ext cx="4320000" cy="334639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0"/>
          <a:stretch/>
        </p:blipFill>
        <p:spPr>
          <a:xfrm>
            <a:off x="0" y="3673781"/>
            <a:ext cx="4320000" cy="270754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03" y="3789040"/>
            <a:ext cx="4140000" cy="25782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705984" y="20013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05984" y="464161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72282" y="2005723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37629" y="456721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F-barES-FEM-T4(2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48486" y="1685696"/>
            <a:ext cx="646331" cy="17543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酷い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圧力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振動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あり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硬い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91216" y="5004481"/>
            <a:ext cx="646331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圧力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振動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なし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83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底面中心の鉛直変位時刻歴</a:t>
            </a: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1052736"/>
            <a:ext cx="6558552" cy="434464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06722" y="5445455"/>
            <a:ext cx="8316700" cy="83099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ABAQUS</a:t>
            </a:r>
            <a:r>
              <a:rPr kumimoji="1" lang="ja-JP" altLang="en-US" sz="2400" dirty="0" smtClean="0"/>
              <a:t>四面体ではいずれも硬い解しか得られないが，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F-barES-FEM-T4</a:t>
            </a:r>
            <a:r>
              <a:rPr lang="ja-JP" altLang="en-US" sz="2400" dirty="0" smtClean="0"/>
              <a:t>では六面体と同等精度で解が得られている．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36480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研究背景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lvl="0" indent="0">
              <a:buNone/>
            </a:pPr>
            <a:r>
              <a:rPr lang="ja-JP" altLang="en-US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実現したい内容</a:t>
            </a: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0">
              <a:lnSpc>
                <a:spcPct val="120000"/>
              </a:lnSpc>
            </a:pPr>
            <a:r>
              <a:rPr lang="ja-JP" altLang="en-US" sz="2800" b="1" u="sng" dirty="0"/>
              <a:t>「超」大変形問題</a:t>
            </a:r>
            <a:r>
              <a:rPr lang="ja-JP" altLang="en-US" sz="2800" dirty="0">
                <a:solidFill>
                  <a:srgbClr val="000000"/>
                </a:solidFill>
              </a:rPr>
              <a:t>を高精度</a:t>
            </a:r>
            <a:r>
              <a:rPr lang="ja-JP" altLang="en-US" sz="2800" dirty="0" smtClean="0">
                <a:solidFill>
                  <a:srgbClr val="000000"/>
                </a:solidFill>
              </a:rPr>
              <a:t>かつ</a:t>
            </a:r>
            <a:r>
              <a:rPr lang="en-US" altLang="ja-JP" sz="2800" dirty="0" smtClean="0">
                <a:solidFill>
                  <a:srgbClr val="000000"/>
                </a:solidFill>
              </a:rPr>
              <a:t/>
            </a:r>
            <a:br>
              <a:rPr lang="en-US" altLang="ja-JP" sz="2800" dirty="0" smtClean="0">
                <a:solidFill>
                  <a:srgbClr val="000000"/>
                </a:solidFill>
              </a:rPr>
            </a:br>
            <a:r>
              <a:rPr lang="ja-JP" altLang="en-US" sz="2800" dirty="0" smtClean="0">
                <a:solidFill>
                  <a:srgbClr val="000000"/>
                </a:solidFill>
              </a:rPr>
              <a:t>安定に</a:t>
            </a:r>
            <a:r>
              <a:rPr lang="ja-JP" altLang="en-US" sz="2800" dirty="0">
                <a:solidFill>
                  <a:srgbClr val="000000"/>
                </a:solidFill>
              </a:rPr>
              <a:t>解きたい．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lvl="0"/>
            <a:r>
              <a:rPr lang="ja-JP" altLang="en-US" sz="2800" b="1" u="sng" dirty="0"/>
              <a:t>複雑</a:t>
            </a:r>
            <a:r>
              <a:rPr lang="ja-JP" altLang="en-US" sz="2800" b="1" u="sng" dirty="0" smtClean="0"/>
              <a:t>形状</a:t>
            </a:r>
            <a:r>
              <a:rPr lang="ja-JP" altLang="en-US" sz="2800" dirty="0" smtClean="0"/>
              <a:t>を</a:t>
            </a:r>
            <a:r>
              <a:rPr lang="ja-JP" altLang="en-US" sz="2800" b="1" u="sng" dirty="0">
                <a:solidFill>
                  <a:srgbClr val="0000CC"/>
                </a:solidFill>
              </a:rPr>
              <a:t>四面体</a:t>
            </a:r>
            <a:r>
              <a:rPr lang="ja-JP" altLang="en-US" sz="2800" dirty="0"/>
              <a:t>で解きたい</a:t>
            </a:r>
            <a:r>
              <a:rPr lang="ja-JP" altLang="en-US" sz="2800" dirty="0" smtClean="0"/>
              <a:t>．</a:t>
            </a:r>
            <a:endParaRPr lang="en-US" altLang="ja-JP" sz="2800" dirty="0" smtClean="0"/>
          </a:p>
          <a:p>
            <a:r>
              <a:rPr lang="ja-JP" altLang="en-US" sz="2800" b="1" u="sng" dirty="0">
                <a:solidFill>
                  <a:srgbClr val="C00000"/>
                </a:solidFill>
              </a:rPr>
              <a:t>微</a:t>
            </a:r>
            <a:r>
              <a:rPr lang="ja-JP" altLang="en-US" sz="2800" b="1" u="sng" dirty="0" smtClean="0">
                <a:solidFill>
                  <a:srgbClr val="C00000"/>
                </a:solidFill>
              </a:rPr>
              <a:t>圧縮性が現れる材料</a:t>
            </a:r>
            <a:r>
              <a:rPr lang="ja-JP" altLang="en-US" sz="2800" dirty="0">
                <a:solidFill>
                  <a:srgbClr val="000000"/>
                </a:solidFill>
              </a:rPr>
              <a:t>も解きたい</a:t>
            </a:r>
            <a:r>
              <a:rPr lang="ja-JP" altLang="en-US" sz="2800" dirty="0" smtClean="0">
                <a:solidFill>
                  <a:srgbClr val="000000"/>
                </a:solidFill>
              </a:rPr>
              <a:t>．</a:t>
            </a:r>
            <a:endParaRPr lang="en-US" altLang="ja-JP" sz="2800" dirty="0"/>
          </a:p>
          <a:p>
            <a:pPr lvl="0"/>
            <a:r>
              <a:rPr lang="ja-JP" altLang="en-US" sz="2800" b="1" u="sng" dirty="0"/>
              <a:t>自動リメッシング</a:t>
            </a:r>
            <a:r>
              <a:rPr lang="ja-JP" altLang="en-US" sz="2800" dirty="0"/>
              <a:t>も実現したい．</a:t>
            </a:r>
            <a:endParaRPr lang="en-US" altLang="ja-JP" sz="2800" dirty="0"/>
          </a:p>
          <a:p>
            <a:r>
              <a:rPr lang="ja-JP" altLang="en-US" sz="2800" u="sng" dirty="0" smtClean="0">
                <a:solidFill>
                  <a:srgbClr val="000000"/>
                </a:solidFill>
              </a:rPr>
              <a:t>接触</a:t>
            </a:r>
            <a:r>
              <a:rPr lang="ja-JP" altLang="en-US" sz="2800" dirty="0">
                <a:solidFill>
                  <a:srgbClr val="000000"/>
                </a:solidFill>
              </a:rPr>
              <a:t>も扱いたい</a:t>
            </a:r>
            <a:r>
              <a:rPr lang="ja-JP" altLang="en-US" sz="2800" dirty="0" smtClean="0">
                <a:solidFill>
                  <a:srgbClr val="000000"/>
                </a:solidFill>
              </a:rPr>
              <a:t>．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318419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656692"/>
            <a:ext cx="3474720" cy="20970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124123" y="2326190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ゴム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79531" y="5414835"/>
            <a:ext cx="285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プラスチック／ガラス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金属</a:t>
            </a:r>
            <a:endParaRPr kumimoji="1" lang="ja-JP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28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引張終了時の</a:t>
            </a:r>
            <a:r>
              <a:rPr kumimoji="1"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</a:t>
            </a:r>
            <a:r>
              <a:rPr lang="ja-JP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　（コンターレンジは共通）</a:t>
            </a:r>
          </a:p>
          <a:p>
            <a:pPr marL="0" indent="0">
              <a:buNone/>
            </a:pP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40687"/>
            <a:ext cx="4140000" cy="222056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" y="1124728"/>
            <a:ext cx="4320000" cy="232128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4728"/>
            <a:ext cx="4320000" cy="23212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1" y="3446008"/>
            <a:ext cx="4320000" cy="232128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71700" y="112472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71699" y="349552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65227" y="112472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98769" y="349408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F-barES-FEM-T4(2)</a:t>
            </a:r>
            <a:endParaRPr kumimoji="1" lang="ja-JP" altLang="en-US" dirty="0">
              <a:solidFill>
                <a:srgbClr val="66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56748" y="2293757"/>
            <a:ext cx="787395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Mises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応力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振動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634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最終状態の</a:t>
            </a:r>
            <a:r>
              <a:rPr kumimoji="1"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</a:t>
            </a:r>
            <a:r>
              <a:rPr lang="ja-JP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　（コンターレンジは共通）</a:t>
            </a:r>
          </a:p>
          <a:p>
            <a:pPr marL="0" indent="0">
              <a:buNone/>
            </a:pP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/>
          <a:stretch/>
        </p:blipFill>
        <p:spPr>
          <a:xfrm>
            <a:off x="122201" y="1054718"/>
            <a:ext cx="4320000" cy="320237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/>
          <a:stretch/>
        </p:blipFill>
        <p:spPr>
          <a:xfrm>
            <a:off x="4608004" y="1088740"/>
            <a:ext cx="4320000" cy="320435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9"/>
          <a:stretch/>
        </p:blipFill>
        <p:spPr>
          <a:xfrm>
            <a:off x="107504" y="3681028"/>
            <a:ext cx="4320000" cy="27052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3803041"/>
            <a:ext cx="4140000" cy="25782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871700" y="19168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71699" y="478786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18820" y="191683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84168" y="454512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F-barES-FEM-T4(2)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87235" y="2498272"/>
            <a:ext cx="787395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Mises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応力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振動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5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粘弾性ねじれ三角柱の引張下垂解析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50825" y="623887"/>
                <a:ext cx="4753224" cy="57737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lang="en-US" altLang="ja-JP" sz="2800" dirty="0" smtClean="0"/>
              </a:p>
              <a:p>
                <a:r>
                  <a:rPr lang="en-US" altLang="ja-JP" sz="2800" dirty="0" smtClean="0"/>
                  <a:t>3:4:5 m</a:t>
                </a:r>
                <a:r>
                  <a:rPr lang="ja-JP" altLang="en-US" sz="2800" dirty="0" smtClean="0"/>
                  <a:t>の直角三角形を断面に持ち</a:t>
                </a:r>
                <a:r>
                  <a:rPr lang="en-US" altLang="ja-JP" sz="2800" dirty="0" smtClean="0"/>
                  <a:t>180</a:t>
                </a:r>
                <a:r>
                  <a:rPr lang="ja-JP" altLang="en-US" sz="2800" dirty="0" smtClean="0"/>
                  <a:t>度ねじれた三角柱．</a:t>
                </a:r>
                <a:endParaRPr lang="en-US" altLang="ja-JP" sz="2800" dirty="0" smtClean="0"/>
              </a:p>
              <a:p>
                <a:r>
                  <a:rPr lang="en-US" altLang="ja-JP" sz="2800" dirty="0" smtClean="0"/>
                  <a:t>10</a:t>
                </a:r>
                <a:r>
                  <a:rPr lang="ja-JP" altLang="en-US" sz="2800" dirty="0" smtClean="0"/>
                  <a:t>秒で</a:t>
                </a:r>
                <a:r>
                  <a:rPr lang="en-US" altLang="ja-JP" sz="2800" dirty="0" smtClean="0"/>
                  <a:t>50%</a:t>
                </a:r>
                <a:r>
                  <a:rPr lang="ja-JP" altLang="en-US" sz="2800" dirty="0" smtClean="0"/>
                  <a:t>引き伸ばした後，重力で下垂させる．</a:t>
                </a:r>
                <a:endParaRPr lang="en-US" altLang="ja-JP" sz="2800" dirty="0" smtClean="0"/>
              </a:p>
              <a:p>
                <a:r>
                  <a:rPr lang="ja-JP" altLang="en-US" sz="2800" dirty="0"/>
                  <a:t>粘</a:t>
                </a:r>
                <a:r>
                  <a:rPr lang="ja-JP" altLang="en-US" sz="2800" dirty="0" smtClean="0"/>
                  <a:t>弾性物性は前例題と同じ．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=0.3, </m:t>
                    </m:r>
                    <m:sSub>
                      <m:sSubPr>
                        <m:ctrlP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.)</m:t>
                    </m:r>
                  </m:oMath>
                </a14:m>
                <a:endParaRPr lang="en-US" altLang="ja-JP" sz="2800" b="0" dirty="0" smtClean="0"/>
              </a:p>
              <a:p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F-barES-FEM-T4</a:t>
                </a: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(2)</a:t>
                </a:r>
                <a:r>
                  <a:rPr lang="ja-JP" altLang="en-US" sz="2800" dirty="0" smtClean="0"/>
                  <a:t>を</a:t>
                </a:r>
                <a:r>
                  <a:rPr lang="ja-JP" altLang="en-US" sz="2800" dirty="0"/>
                  <a:t>用いて解析</a:t>
                </a:r>
                <a:r>
                  <a:rPr lang="ja-JP" altLang="en-US" sz="2800" dirty="0" smtClean="0"/>
                  <a:t>．</a:t>
                </a:r>
                <a:endParaRPr lang="en-US" altLang="ja-JP" sz="2800" dirty="0"/>
              </a:p>
              <a:p>
                <a:r>
                  <a:rPr kumimoji="1" lang="en-US" altLang="ja-JP" sz="2800" dirty="0" smtClean="0"/>
                  <a:t>ABAQUS</a:t>
                </a:r>
                <a:r>
                  <a:rPr lang="ja-JP" altLang="en-US" sz="2800" dirty="0" smtClean="0"/>
                  <a:t>の４節点四面体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ja-JP" altLang="en-US" sz="2800" dirty="0" smtClean="0"/>
                  <a:t>ハイブリッド要素</a:t>
                </a:r>
                <a:r>
                  <a:rPr lang="en-US" altLang="ja-JP" sz="2800" dirty="0" smtClean="0"/>
                  <a:t>(C3D4H)</a:t>
                </a:r>
                <a:r>
                  <a:rPr lang="ja-JP" altLang="en-US" sz="2800" dirty="0" smtClean="0"/>
                  <a:t>と比較．</a:t>
                </a:r>
                <a:endParaRPr kumimoji="1"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5" y="623887"/>
                <a:ext cx="4753224" cy="5773737"/>
              </a:xfrm>
              <a:blipFill>
                <a:blip r:embed="rId3"/>
                <a:stretch>
                  <a:fillRect l="-4615" t="-2323" r="-78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92" y="887492"/>
            <a:ext cx="4000508" cy="510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粘弾性ねじれ三角柱の引張下垂解析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</a:t>
            </a: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</a:t>
            </a:r>
            <a:r>
              <a:rPr lang="en-US" altLang="ja-JP" sz="2800" b="1" u="sng" dirty="0" err="1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barES</a:t>
            </a:r>
            <a: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b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FEM-T4(2)</a:t>
            </a: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5" name="hineri345-NOCS2-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3195" y="628458"/>
            <a:ext cx="4476912" cy="573554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15041" y="3068960"/>
            <a:ext cx="1877437" cy="1477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引張終了以降も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上部では伸びが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続いているが，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下部では応力緩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和が進んでいる</a:t>
            </a:r>
            <a:r>
              <a:rPr lang="ja-JP" altLang="en-US" dirty="0" smtClean="0"/>
              <a:t>．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64137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粘弾性ねじれ三角柱の引張下垂解析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最終状態の圧力</a:t>
            </a: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ja-JP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（コンターレンジは共通）</a:t>
            </a:r>
          </a:p>
          <a:p>
            <a:pPr marL="0" indent="0">
              <a:buNone/>
            </a:pP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1088740"/>
            <a:ext cx="3636404" cy="525020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25" y="1153563"/>
            <a:ext cx="4377868" cy="524406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467089" y="2975178"/>
            <a:ext cx="1425390" cy="1477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前問同様，</a:t>
            </a:r>
            <a:endParaRPr kumimoji="1" lang="en-US" altLang="ja-JP" dirty="0" smtClean="0"/>
          </a:p>
          <a:p>
            <a:r>
              <a:rPr lang="en-US" altLang="ja-JP" dirty="0" smtClean="0"/>
              <a:t>C3D4H</a:t>
            </a:r>
            <a:r>
              <a:rPr lang="ja-JP" altLang="en-US" dirty="0" smtClean="0"/>
              <a:t>は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硬い解を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与えている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様に見える．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4355" y="4005063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C3D4H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99695" y="4005064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</a:t>
            </a:r>
            <a:r>
              <a:rPr kumimoji="1" lang="en-US" altLang="ja-JP" dirty="0" err="1" smtClean="0">
                <a:solidFill>
                  <a:srgbClr val="6600CC"/>
                </a:solidFill>
              </a:rPr>
              <a:t>barES</a:t>
            </a:r>
            <a:r>
              <a:rPr kumimoji="1" lang="en-US" altLang="ja-JP" dirty="0" smtClean="0">
                <a:solidFill>
                  <a:srgbClr val="6600CC"/>
                </a:solidFill>
              </a:rPr>
              <a:t>-</a:t>
            </a:r>
            <a:br>
              <a:rPr kumimoji="1" lang="en-US" altLang="ja-JP" dirty="0" smtClean="0">
                <a:solidFill>
                  <a:srgbClr val="6600CC"/>
                </a:solidFill>
              </a:rPr>
            </a:br>
            <a:r>
              <a:rPr kumimoji="1" lang="en-US" altLang="ja-JP" dirty="0" smtClean="0">
                <a:solidFill>
                  <a:srgbClr val="6600CC"/>
                </a:solidFill>
              </a:rPr>
              <a:t>FEM-T4(2)</a:t>
            </a:r>
            <a:endParaRPr kumimoji="1" lang="ja-JP" altLang="en-US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粘弾性ねじれ三角柱の引張下垂解析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最終状態の圧力符号</a:t>
            </a: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endParaRPr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1088740"/>
            <a:ext cx="3615885" cy="522058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8" y="1207304"/>
            <a:ext cx="4333004" cy="519032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467089" y="2975178"/>
            <a:ext cx="1338828" cy="17543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前問同様，</a:t>
            </a:r>
            <a:endParaRPr kumimoji="1" lang="en-US" altLang="ja-JP" dirty="0" smtClean="0"/>
          </a:p>
          <a:p>
            <a:r>
              <a:rPr lang="en-US" altLang="ja-JP" dirty="0" smtClean="0"/>
              <a:t>C3D4H</a:t>
            </a:r>
            <a:r>
              <a:rPr lang="ja-JP" altLang="en-US" dirty="0" smtClean="0"/>
              <a:t>は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緩和が進</a:t>
            </a:r>
            <a:r>
              <a:rPr lang="ja-JP" altLang="en-US" dirty="0" err="1" smtClean="0"/>
              <a:t>ん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だ領域で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圧力振動が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ある．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4355" y="4005063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C3D4H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99695" y="4005064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</a:t>
            </a:r>
            <a:r>
              <a:rPr kumimoji="1" lang="en-US" altLang="ja-JP" dirty="0" err="1" smtClean="0">
                <a:solidFill>
                  <a:srgbClr val="6600CC"/>
                </a:solidFill>
              </a:rPr>
              <a:t>barES</a:t>
            </a:r>
            <a:r>
              <a:rPr kumimoji="1" lang="en-US" altLang="ja-JP" dirty="0" smtClean="0">
                <a:solidFill>
                  <a:srgbClr val="6600CC"/>
                </a:solidFill>
              </a:rPr>
              <a:t>-</a:t>
            </a:r>
            <a:br>
              <a:rPr kumimoji="1" lang="en-US" altLang="ja-JP" dirty="0" smtClean="0">
                <a:solidFill>
                  <a:srgbClr val="6600CC"/>
                </a:solidFill>
              </a:rPr>
            </a:br>
            <a:r>
              <a:rPr kumimoji="1" lang="en-US" altLang="ja-JP" dirty="0" smtClean="0">
                <a:solidFill>
                  <a:srgbClr val="6600CC"/>
                </a:solidFill>
              </a:rPr>
              <a:t>FEM-T4(2)</a:t>
            </a:r>
            <a:endParaRPr kumimoji="1" lang="ja-JP" altLang="en-US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9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 smtClean="0"/>
              <a:t>まとめ</a:t>
            </a:r>
            <a:endParaRPr lang="en-US" altLang="ja-JP" sz="4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40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800" dirty="0" smtClean="0"/>
              <a:t>最新の平滑化</a:t>
            </a:r>
            <a:r>
              <a:rPr lang="ja-JP" altLang="en-US" sz="2800" dirty="0"/>
              <a:t>有限要素法</a:t>
            </a:r>
            <a:r>
              <a:rPr lang="en-US" altLang="ja-JP" sz="2800" dirty="0"/>
              <a:t>(S-FEM</a:t>
            </a:r>
            <a:r>
              <a:rPr lang="en-US" altLang="ja-JP" sz="2800" dirty="0" smtClean="0"/>
              <a:t>)</a:t>
            </a:r>
            <a:r>
              <a:rPr lang="ja-JP" altLang="en-US" sz="2800" dirty="0"/>
              <a:t>定式化で</a:t>
            </a:r>
            <a:r>
              <a:rPr lang="ja-JP" altLang="en-US" sz="2800" dirty="0" smtClean="0"/>
              <a:t>ある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b="1" dirty="0" smtClean="0">
                <a:solidFill>
                  <a:srgbClr val="7030A0"/>
                </a:solidFill>
              </a:rPr>
              <a:t>F-barES-FEM-T4</a:t>
            </a:r>
            <a:r>
              <a:rPr lang="ja-JP" altLang="en-US" sz="2800" dirty="0" smtClean="0"/>
              <a:t>を用いれば，</a:t>
            </a:r>
            <a:r>
              <a:rPr lang="ja-JP" altLang="en-US" sz="2800" dirty="0" smtClean="0">
                <a:solidFill>
                  <a:srgbClr val="008000"/>
                </a:solidFill>
              </a:rPr>
              <a:t>超弾性体</a:t>
            </a:r>
            <a:r>
              <a:rPr lang="ja-JP" altLang="en-US" sz="2800" dirty="0" smtClean="0"/>
              <a:t>や</a:t>
            </a:r>
            <a:r>
              <a:rPr lang="ja-JP" altLang="en-US" sz="2800" dirty="0" smtClean="0">
                <a:solidFill>
                  <a:srgbClr val="008000"/>
                </a:solidFill>
              </a:rPr>
              <a:t>弾塑性体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err="1" smtClean="0"/>
              <a:t>だけで</a:t>
            </a:r>
            <a:r>
              <a:rPr lang="ja-JP" altLang="en-US" sz="2800" dirty="0" smtClean="0"/>
              <a:t>なく</a:t>
            </a:r>
            <a:r>
              <a:rPr lang="ja-JP" altLang="en-US" sz="2800" dirty="0" smtClean="0">
                <a:solidFill>
                  <a:srgbClr val="FF0000"/>
                </a:solidFill>
              </a:rPr>
              <a:t>粘弾性体</a:t>
            </a:r>
            <a:r>
              <a:rPr lang="ja-JP" altLang="en-US" sz="2800" dirty="0" smtClean="0"/>
              <a:t>でも</a:t>
            </a:r>
            <a:endParaRPr lang="en-US" altLang="ja-JP" sz="2800" dirty="0"/>
          </a:p>
          <a:p>
            <a:pPr lvl="1"/>
            <a:r>
              <a:rPr lang="ja-JP" altLang="en-US" dirty="0" smtClean="0"/>
              <a:t>４節点四面体要素（</a:t>
            </a:r>
            <a:r>
              <a:rPr lang="ja-JP" altLang="en-US" dirty="0"/>
              <a:t>中間節点なし</a:t>
            </a:r>
            <a:r>
              <a:rPr lang="ja-JP" altLang="en-US" dirty="0" smtClean="0"/>
              <a:t>）</a:t>
            </a:r>
            <a:endParaRPr lang="en-US" altLang="ja-JP" dirty="0"/>
          </a:p>
          <a:p>
            <a:pPr lvl="1"/>
            <a:r>
              <a:rPr lang="ja-JP" altLang="en-US" dirty="0" smtClean="0"/>
              <a:t>せん断／体積／コーナーロッキングフリー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圧力</a:t>
            </a:r>
            <a:r>
              <a:rPr lang="ja-JP" altLang="en-US" dirty="0"/>
              <a:t>振動</a:t>
            </a:r>
            <a:r>
              <a:rPr lang="ja-JP" altLang="en-US" dirty="0" smtClean="0"/>
              <a:t>フリー</a:t>
            </a:r>
            <a:endParaRPr lang="en-US" altLang="ja-JP" dirty="0"/>
          </a:p>
          <a:p>
            <a:pPr lvl="1"/>
            <a:r>
              <a:rPr lang="ja-JP" altLang="en-US" dirty="0" smtClean="0"/>
              <a:t>大変形</a:t>
            </a:r>
            <a:r>
              <a:rPr lang="ja-JP" altLang="en-US" dirty="0"/>
              <a:t>でも</a:t>
            </a:r>
            <a:r>
              <a:rPr lang="ja-JP" altLang="en-US" dirty="0" smtClean="0"/>
              <a:t>安定</a:t>
            </a:r>
            <a:endParaRPr lang="en-US" altLang="ja-JP" dirty="0"/>
          </a:p>
          <a:p>
            <a:pPr marL="457200" lvl="1" indent="0">
              <a:buNone/>
            </a:pPr>
            <a:r>
              <a:rPr lang="ja-JP" altLang="en-US" dirty="0" smtClean="0"/>
              <a:t>が満足されることを示した．</a:t>
            </a:r>
            <a:endParaRPr lang="en-US" altLang="ja-JP" dirty="0" smtClean="0"/>
          </a:p>
          <a:p>
            <a:endParaRPr lang="en-US" altLang="ja-JP" sz="1000" dirty="0" smtClean="0"/>
          </a:p>
          <a:p>
            <a:r>
              <a:rPr lang="ja-JP" altLang="en-US" sz="2400" dirty="0" smtClean="0"/>
              <a:t>（お話出来ませんでしたが，）懸案であった動解析におけるエネルギー発散の問題もおよそ解決に至っている．（夏以降の学会で発表予定．）</a:t>
            </a:r>
            <a:endParaRPr lang="en-US" altLang="ja-JP" sz="2800" dirty="0"/>
          </a:p>
          <a:p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33718" y="5805264"/>
            <a:ext cx="426270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/>
              <a:t>ご清聴ありがとう御座いました．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ja-JP" altLang="en-US" sz="28700" dirty="0" smtClean="0"/>
              <a:t>付録</a:t>
            </a:r>
            <a:endParaRPr kumimoji="1" lang="ja-JP" altLang="en-US" sz="287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908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S-FEM</a:t>
            </a:r>
            <a:r>
              <a:rPr kumimoji="1" lang="ja-JP" altLang="en-US" dirty="0" smtClean="0"/>
              <a:t>定式化の特徴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ja-JP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未知数が節点変位のみの</a:t>
            </a:r>
            <a: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純粋な変位形</a:t>
            </a:r>
            <a: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</a:t>
            </a:r>
            <a:r>
              <a:rPr kumimoji="1" lang="ja-JP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である！</a:t>
            </a:r>
            <a:endParaRPr kumimoji="1" lang="en-US" altLang="ja-JP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kumimoji="1" lang="en-US" altLang="ja-JP" sz="2400" dirty="0" smtClean="0"/>
              <a:t>【</a:t>
            </a:r>
            <a:r>
              <a:rPr kumimoji="1" lang="ja-JP" altLang="en-US" sz="2400" dirty="0" smtClean="0"/>
              <a:t>利点</a:t>
            </a:r>
            <a:r>
              <a:rPr kumimoji="1" lang="en-US" altLang="ja-JP" sz="2400" dirty="0" smtClean="0"/>
              <a:t>】</a:t>
            </a:r>
            <a:endParaRPr lang="en-US" altLang="ja-JP" sz="2400" dirty="0"/>
          </a:p>
          <a:p>
            <a:r>
              <a:rPr kumimoji="1" lang="ja-JP" altLang="en-US" sz="2800" dirty="0" smtClean="0"/>
              <a:t>圧力や体積ひずみ等の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追加変数を必要としない</a:t>
            </a:r>
            <a:r>
              <a:rPr kumimoji="1" lang="ja-JP" altLang="en-US" sz="2800" dirty="0" smtClean="0"/>
              <a:t>．</a:t>
            </a:r>
            <a:endParaRPr lang="en-US" altLang="ja-JP" sz="2800" dirty="0"/>
          </a:p>
          <a:p>
            <a:r>
              <a:rPr kumimoji="1" lang="en-US" altLang="ja-JP" sz="2800" dirty="0" smtClean="0"/>
              <a:t>Lagrange</a:t>
            </a:r>
            <a:r>
              <a:rPr kumimoji="1" lang="ja-JP" altLang="en-US" sz="2800" dirty="0" smtClean="0"/>
              <a:t>未定乗数法が不要となり，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kumimoji="1" lang="ja-JP" altLang="en-US" sz="2800" dirty="0" smtClean="0"/>
              <a:t>静的縮約で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マトリックスの形が崩れる恐れがない</a:t>
            </a:r>
            <a:r>
              <a:rPr kumimoji="1" lang="ja-JP" altLang="en-US" sz="2800" dirty="0" smtClean="0"/>
              <a:t>上，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ja-JP" altLang="en-US" sz="2800" dirty="0" smtClean="0">
                <a:solidFill>
                  <a:srgbClr val="FF0000"/>
                </a:solidFill>
              </a:rPr>
              <a:t>動的陽解法</a:t>
            </a:r>
            <a:r>
              <a:rPr lang="ja-JP" altLang="en-US" sz="2800" dirty="0" smtClean="0"/>
              <a:t>でも微圧縮性材料が扱える．</a:t>
            </a:r>
            <a:endParaRPr lang="en-US" altLang="ja-JP" sz="2800" dirty="0" smtClean="0"/>
          </a:p>
          <a:p>
            <a:r>
              <a:rPr lang="ja-JP" altLang="en-US" sz="2800" dirty="0"/>
              <a:t>混合型変分</a:t>
            </a:r>
            <a:r>
              <a:rPr lang="ja-JP" altLang="en-US" sz="2800" dirty="0" smtClean="0"/>
              <a:t>原理を用いないので</a:t>
            </a:r>
            <a:r>
              <a:rPr lang="ja-JP" altLang="en-US" sz="2800" dirty="0" smtClean="0">
                <a:solidFill>
                  <a:srgbClr val="FF0000"/>
                </a:solidFill>
              </a:rPr>
              <a:t>実装が極めて容易</a:t>
            </a:r>
            <a:r>
              <a:rPr lang="ja-JP" altLang="en-US" sz="2800" dirty="0" smtClean="0"/>
              <a:t>．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en-US" altLang="ja-JP" sz="2400" dirty="0" smtClean="0"/>
              <a:t>【</a:t>
            </a:r>
            <a:r>
              <a:rPr lang="ja-JP" altLang="en-US" sz="2400" dirty="0" smtClean="0"/>
              <a:t>欠点</a:t>
            </a:r>
            <a:r>
              <a:rPr lang="en-US" altLang="ja-JP" sz="2400" dirty="0" smtClean="0"/>
              <a:t>】</a:t>
            </a:r>
            <a:endParaRPr kumimoji="1" lang="en-US" altLang="ja-JP" sz="2400" dirty="0" smtClean="0"/>
          </a:p>
          <a:p>
            <a:r>
              <a:rPr kumimoji="1" lang="ja-JP" altLang="en-US" sz="2800" dirty="0" smtClean="0"/>
              <a:t>標準的な</a:t>
            </a:r>
            <a:r>
              <a:rPr kumimoji="1" lang="en-US" altLang="ja-JP" sz="2800" dirty="0" smtClean="0"/>
              <a:t>FEM</a:t>
            </a:r>
            <a:r>
              <a:rPr lang="ja-JP" altLang="en-US" sz="2800" dirty="0"/>
              <a:t>より</a:t>
            </a:r>
            <a:r>
              <a:rPr lang="ja-JP" altLang="en-US" sz="2800" dirty="0" smtClean="0">
                <a:solidFill>
                  <a:srgbClr val="0000CC"/>
                </a:solidFill>
              </a:rPr>
              <a:t>バンド幅</a:t>
            </a:r>
            <a:r>
              <a:rPr lang="ja-JP" altLang="en-US" sz="2800" dirty="0">
                <a:solidFill>
                  <a:srgbClr val="0000CC"/>
                </a:solidFill>
              </a:rPr>
              <a:t>は</a:t>
            </a:r>
            <a:r>
              <a:rPr lang="ja-JP" altLang="en-US" sz="2800" dirty="0" smtClean="0">
                <a:solidFill>
                  <a:srgbClr val="0000CC"/>
                </a:solidFill>
              </a:rPr>
              <a:t>広くなってしまう</a:t>
            </a:r>
            <a:r>
              <a:rPr kumimoji="1" lang="ja-JP" altLang="en-US" sz="2800" dirty="0" smtClean="0"/>
              <a:t>．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要素間で平滑化を行う都合上，既存</a:t>
            </a:r>
            <a:r>
              <a:rPr lang="en-US" altLang="ja-JP" sz="2800" dirty="0" smtClean="0"/>
              <a:t>FEM</a:t>
            </a:r>
            <a:r>
              <a:rPr lang="ja-JP" altLang="en-US" sz="2800" dirty="0" smtClean="0"/>
              <a:t>ソフト上の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>
                <a:solidFill>
                  <a:srgbClr val="0000CC"/>
                </a:solidFill>
              </a:rPr>
              <a:t>ユーザー定義要素として実装できない</a:t>
            </a:r>
            <a:r>
              <a:rPr lang="ja-JP" altLang="en-US" sz="2800" dirty="0" smtClean="0"/>
              <a:t>．</a:t>
            </a:r>
            <a:endParaRPr kumimoji="1" lang="en-US" altLang="ja-JP" sz="2800" dirty="0" smtClean="0"/>
          </a:p>
          <a:p>
            <a:endParaRPr lang="en-US" altLang="ja-JP" sz="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855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 smtClean="0"/>
              <a:t>既存手法の問題点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00"/>
              </a:spcBef>
              <a:buNone/>
            </a:pPr>
            <a:r>
              <a:rPr kumimoji="1" lang="ja-JP" altLang="en-US" sz="2800" dirty="0" smtClean="0">
                <a:solidFill>
                  <a:srgbClr val="0000CC"/>
                </a:solidFill>
              </a:rPr>
              <a:t>四面体</a:t>
            </a:r>
            <a:r>
              <a:rPr kumimoji="1" lang="ja-JP" altLang="en-US" sz="2800" dirty="0" smtClean="0"/>
              <a:t>を用いる既存の</a:t>
            </a:r>
            <a:r>
              <a:rPr kumimoji="1" lang="en-US" altLang="ja-JP" sz="2800" dirty="0" smtClean="0"/>
              <a:t>FEM</a:t>
            </a:r>
            <a:r>
              <a:rPr kumimoji="1" lang="ja-JP" altLang="en-US" sz="2800" dirty="0" err="1" smtClean="0"/>
              <a:t>は</a:t>
            </a:r>
            <a:r>
              <a:rPr kumimoji="1" lang="ja-JP" altLang="en-US" sz="2800" b="1" dirty="0" err="1" smtClean="0">
                <a:solidFill>
                  <a:srgbClr val="C00000"/>
                </a:solidFill>
              </a:rPr>
              <a:t>微</a:t>
            </a:r>
            <a:r>
              <a:rPr kumimoji="1" lang="ja-JP" altLang="en-US" sz="2800" b="1" dirty="0" smtClean="0">
                <a:solidFill>
                  <a:srgbClr val="C00000"/>
                </a:solidFill>
              </a:rPr>
              <a:t>圧縮性が現れる材料</a:t>
            </a:r>
            <a:r>
              <a:rPr kumimoji="1" lang="ja-JP" altLang="en-US" sz="2800" dirty="0" smtClean="0"/>
              <a:t>の解析において精度と安定性に未だ問題がある．</a:t>
            </a:r>
            <a:endParaRPr kumimoji="1" lang="en-US" altLang="ja-JP" sz="2800" dirty="0" smtClean="0"/>
          </a:p>
          <a:p>
            <a:pPr lvl="0">
              <a:spcBef>
                <a:spcPts val="200"/>
              </a:spcBef>
            </a:pPr>
            <a:r>
              <a:rPr lang="ja-JP" altLang="en-US" sz="2400" dirty="0">
                <a:solidFill>
                  <a:srgbClr val="000000"/>
                </a:solidFill>
              </a:rPr>
              <a:t>高次要素：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体積</a:t>
            </a:r>
            <a:r>
              <a:rPr lang="ja-JP" altLang="en-US" sz="2400" dirty="0" smtClean="0">
                <a:solidFill>
                  <a:srgbClr val="000000"/>
                </a:solidFill>
              </a:rPr>
              <a:t>ロッキングが不可避．</a:t>
            </a:r>
            <a:r>
              <a:rPr lang="en-US" altLang="ja-JP" sz="2400" dirty="0" smtClean="0">
                <a:solidFill>
                  <a:srgbClr val="000000"/>
                </a:solidFill>
              </a:rPr>
              <a:t/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中間節点の存在による接触や大変形の</a:t>
            </a:r>
            <a:r>
              <a:rPr lang="ja-JP" altLang="en-US" sz="2400" dirty="0">
                <a:solidFill>
                  <a:srgbClr val="000000"/>
                </a:solidFill>
              </a:rPr>
              <a:t>精度</a:t>
            </a:r>
            <a:r>
              <a:rPr lang="ja-JP" altLang="en-US" sz="2400" dirty="0" smtClean="0">
                <a:solidFill>
                  <a:srgbClr val="000000"/>
                </a:solidFill>
              </a:rPr>
              <a:t>低下と不安定．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ja-JP" altLang="en-US" sz="2400" dirty="0" smtClean="0">
                <a:solidFill>
                  <a:srgbClr val="000000"/>
                </a:solidFill>
              </a:rPr>
              <a:t>拡張</a:t>
            </a:r>
            <a:r>
              <a:rPr lang="ja-JP" altLang="en-US" sz="2400" dirty="0">
                <a:solidFill>
                  <a:srgbClr val="000000"/>
                </a:solidFill>
              </a:rPr>
              <a:t>ひずみ仮定法</a:t>
            </a:r>
            <a:r>
              <a:rPr lang="en-US" altLang="ja-JP" sz="2400" dirty="0">
                <a:solidFill>
                  <a:srgbClr val="000000"/>
                </a:solidFill>
              </a:rPr>
              <a:t>(EAS)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ja-JP" altLang="en-US" sz="2400" dirty="0" smtClean="0">
                <a:solidFill>
                  <a:srgbClr val="000000"/>
                </a:solidFill>
              </a:rPr>
              <a:t>擬似ゼロエネルギーモードにより不安定．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B-bar</a:t>
            </a:r>
            <a:r>
              <a:rPr lang="ja-JP" altLang="en-US" sz="2400" dirty="0">
                <a:solidFill>
                  <a:srgbClr val="000000"/>
                </a:solidFill>
              </a:rPr>
              <a:t>法，</a:t>
            </a:r>
            <a:r>
              <a:rPr lang="en-US" altLang="ja-JP" sz="2400" dirty="0">
                <a:solidFill>
                  <a:srgbClr val="000000"/>
                </a:solidFill>
              </a:rPr>
              <a:t>F-bar</a:t>
            </a:r>
            <a:r>
              <a:rPr lang="ja-JP" altLang="en-US" sz="2400" dirty="0">
                <a:solidFill>
                  <a:srgbClr val="000000"/>
                </a:solidFill>
              </a:rPr>
              <a:t>法</a:t>
            </a:r>
            <a:r>
              <a:rPr lang="ja-JP" altLang="en-US" sz="2400" dirty="0" smtClean="0">
                <a:solidFill>
                  <a:srgbClr val="000000"/>
                </a:solidFill>
              </a:rPr>
              <a:t>，</a:t>
            </a:r>
            <a:r>
              <a:rPr lang="en-US" altLang="ja-JP" sz="2400" dirty="0" smtClean="0">
                <a:solidFill>
                  <a:srgbClr val="000000"/>
                </a:solidFill>
              </a:rPr>
              <a:t>Selective</a:t>
            </a:r>
            <a:r>
              <a:rPr lang="ja-JP" altLang="en-US" sz="2400" dirty="0" smtClean="0">
                <a:solidFill>
                  <a:srgbClr val="000000"/>
                </a:solidFill>
              </a:rPr>
              <a:t>法：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ja-JP" altLang="en-US" sz="2400" dirty="0">
                <a:solidFill>
                  <a:srgbClr val="000000"/>
                </a:solidFill>
              </a:rPr>
              <a:t>四面体</a:t>
            </a:r>
            <a:r>
              <a:rPr lang="ja-JP" altLang="en-US" sz="2400" dirty="0" smtClean="0">
                <a:solidFill>
                  <a:srgbClr val="000000"/>
                </a:solidFill>
              </a:rPr>
              <a:t>要素に</a:t>
            </a:r>
            <a:r>
              <a:rPr lang="ja-JP" altLang="en-US" sz="2400" dirty="0">
                <a:solidFill>
                  <a:srgbClr val="000000"/>
                </a:solidFill>
              </a:rPr>
              <a:t>はそのまま適用できない．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F-bar</a:t>
            </a:r>
            <a:r>
              <a:rPr lang="ja-JP" altLang="en-US" sz="2400" dirty="0">
                <a:solidFill>
                  <a:srgbClr val="000000"/>
                </a:solidFill>
              </a:rPr>
              <a:t>パッチ法：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ja-JP" altLang="en-US" sz="2400" dirty="0">
                <a:solidFill>
                  <a:srgbClr val="000000"/>
                </a:solidFill>
              </a:rPr>
              <a:t>良いパッチを作ることが難しい．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u/p</a:t>
            </a:r>
            <a:r>
              <a:rPr lang="ja-JP" altLang="en-US" sz="2400" b="1" u="sng" dirty="0">
                <a:solidFill>
                  <a:srgbClr val="000000"/>
                </a:solidFill>
              </a:rPr>
              <a:t>混合（ハイブリッド）法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今のところ完全に満足できる定式化が提案されていない．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ja-JP" altLang="en-US" sz="2400" dirty="0">
                <a:solidFill>
                  <a:srgbClr val="000000"/>
                </a:solidFill>
              </a:rPr>
              <a:t>　　　ただし，ある程度許容出来るものは提案されている</a:t>
            </a:r>
            <a:r>
              <a:rPr lang="ja-JP" altLang="en-US" sz="2400" dirty="0" smtClean="0">
                <a:solidFill>
                  <a:srgbClr val="000000"/>
                </a:solidFill>
              </a:rPr>
              <a:t>．</a:t>
            </a:r>
            <a:r>
              <a:rPr lang="en-US" altLang="ja-JP" sz="2400" dirty="0" smtClean="0">
                <a:solidFill>
                  <a:srgbClr val="000000"/>
                </a:solidFill>
              </a:rPr>
              <a:t/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（例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>ABAQUS/Standard</a:t>
            </a:r>
            <a:r>
              <a:rPr lang="ja-JP" altLang="en-US" sz="2400" dirty="0">
                <a:solidFill>
                  <a:srgbClr val="000000"/>
                </a:solidFill>
              </a:rPr>
              <a:t>の「</a:t>
            </a:r>
            <a:r>
              <a:rPr lang="en-US" altLang="ja-JP" sz="2400" dirty="0">
                <a:solidFill>
                  <a:srgbClr val="FF0000"/>
                </a:solidFill>
              </a:rPr>
              <a:t>C3D4H</a:t>
            </a:r>
            <a:r>
              <a:rPr lang="ja-JP" altLang="en-US" sz="2400" dirty="0">
                <a:solidFill>
                  <a:srgbClr val="000000"/>
                </a:solidFill>
              </a:rPr>
              <a:t>」や「</a:t>
            </a:r>
            <a:r>
              <a:rPr lang="en-US" altLang="ja-JP" sz="2400" dirty="0" smtClean="0">
                <a:solidFill>
                  <a:srgbClr val="FF0000"/>
                </a:solidFill>
              </a:rPr>
              <a:t>C3D10MH</a:t>
            </a:r>
            <a:r>
              <a:rPr lang="ja-JP" altLang="en-US" sz="2400" dirty="0">
                <a:solidFill>
                  <a:srgbClr val="000000"/>
                </a:solidFill>
              </a:rPr>
              <a:t>」など</a:t>
            </a:r>
            <a:r>
              <a:rPr lang="ja-JP" altLang="en-US" sz="2400" dirty="0" smtClean="0">
                <a:solidFill>
                  <a:srgbClr val="000000"/>
                </a:solidFill>
              </a:rPr>
              <a:t>）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92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 dirty="0" smtClean="0"/>
              <a:t>既存手法の問題点（つづき）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dirty="0" smtClean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 smtClean="0"/>
                  <a:t>解析例）</a:t>
                </a:r>
                <a:r>
                  <a:rPr kumimoji="1" lang="ja-JP" altLang="en-US" sz="2800" dirty="0" smtClean="0"/>
                  <a:t>材料</a:t>
                </a:r>
                <a:r>
                  <a:rPr kumimoji="1" lang="en-US" altLang="ja-JP" sz="2800" dirty="0" smtClean="0"/>
                  <a:t>: neo-</a:t>
                </a:r>
                <a:r>
                  <a:rPr kumimoji="1" lang="en-US" altLang="ja-JP" sz="2800" dirty="0" err="1" smtClean="0"/>
                  <a:t>Hookean</a:t>
                </a:r>
                <a:r>
                  <a:rPr kumimoji="1" lang="ja-JP" altLang="en-US" sz="2800" u="sng" dirty="0" smtClean="0">
                    <a:solidFill>
                      <a:srgbClr val="008000"/>
                    </a:solidFill>
                  </a:rPr>
                  <a:t>超弾性体</a:t>
                </a:r>
                <a:r>
                  <a:rPr kumimoji="1" lang="en-US" altLang="ja-JP" sz="28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ja-JP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246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161" y="5143679"/>
            <a:ext cx="402834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四面体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次ハイブリッド要素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(C3D4H)</a:t>
            </a:r>
            <a:b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圧力振動（チェッカーボード）あり．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せん断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／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コーナーロッキングあり．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5143679"/>
            <a:ext cx="48186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u="sng" dirty="0" smtClean="0"/>
              <a:t>四面体</a:t>
            </a:r>
            <a:r>
              <a:rPr kumimoji="1" lang="en-US" altLang="ja-JP" sz="2000" u="sng" dirty="0" smtClean="0"/>
              <a:t>2</a:t>
            </a:r>
            <a:r>
              <a:rPr kumimoji="1" lang="ja-JP" altLang="en-US" sz="2000" u="sng" dirty="0" smtClean="0"/>
              <a:t>次修正ハイブリッド要素</a:t>
            </a:r>
            <a:r>
              <a:rPr kumimoji="1" lang="en-US" altLang="ja-JP" sz="2000" u="sng" dirty="0" smtClean="0"/>
              <a:t>(C3D10MH)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せん断／体積ロッキングなし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ja-JP" altLang="en-US" sz="2000" dirty="0" smtClean="0"/>
              <a:t>内挿の精度低下あり．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b="1" dirty="0" smtClean="0"/>
              <a:t>大変形で早期の収束困難あり．</a:t>
            </a:r>
            <a:endParaRPr kumimoji="1" lang="ja-JP" altLang="en-US" sz="2000" b="1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271691" y="43656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節点数は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ほぼ同じ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60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解決策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kumimoji="1" lang="ja-JP" altLang="en-US" sz="2800" dirty="0" smtClean="0">
                <a:solidFill>
                  <a:srgbClr val="FF00FF"/>
                </a:solidFill>
              </a:rPr>
              <a:t>平滑化有限要素法</a:t>
            </a:r>
            <a:r>
              <a:rPr kumimoji="1" lang="ja-JP" altLang="en-US" sz="2800" dirty="0" smtClean="0"/>
              <a:t>（</a:t>
            </a:r>
            <a:r>
              <a:rPr kumimoji="1" lang="en-US" altLang="ja-JP" sz="2800" dirty="0" smtClean="0"/>
              <a:t>Smoothed Finite Element Method: </a:t>
            </a:r>
            <a:r>
              <a:rPr kumimoji="1" lang="en-US" altLang="ja-JP" sz="2800" dirty="0" smtClean="0">
                <a:solidFill>
                  <a:srgbClr val="FF00FF"/>
                </a:solidFill>
              </a:rPr>
              <a:t>S-FEM</a:t>
            </a:r>
            <a:r>
              <a:rPr kumimoji="1" lang="ja-JP" altLang="en-US" sz="2800" dirty="0" smtClean="0"/>
              <a:t>）という新しい有限要素定式化のアイデアが近年提案され，研究が進んでいる．</a:t>
            </a:r>
            <a:endParaRPr kumimoji="1" lang="en-US" altLang="ja-JP" sz="2800" dirty="0" smtClean="0"/>
          </a:p>
          <a:p>
            <a:pPr marL="0" indent="0" algn="just">
              <a:buNone/>
            </a:pPr>
            <a:r>
              <a:rPr lang="ja-JP" altLang="en-US" sz="2800" dirty="0" smtClean="0"/>
              <a:t>特に，最新の</a:t>
            </a:r>
            <a:r>
              <a:rPr lang="en-US" altLang="ja-JP" sz="2800" dirty="0" smtClean="0"/>
              <a:t>S-FEM</a:t>
            </a:r>
            <a:r>
              <a:rPr lang="ja-JP" altLang="en-US" sz="2800" dirty="0" smtClean="0"/>
              <a:t>定式化である</a:t>
            </a:r>
            <a:r>
              <a:rPr lang="en-US" altLang="ja-JP" sz="2800" dirty="0" smtClean="0">
                <a:solidFill>
                  <a:srgbClr val="7030A0"/>
                </a:solidFill>
              </a:rPr>
              <a:t>F-barES-FEM-T4</a:t>
            </a:r>
            <a:br>
              <a:rPr lang="en-US" altLang="ja-JP" sz="2800" dirty="0" smtClean="0">
                <a:solidFill>
                  <a:srgbClr val="7030A0"/>
                </a:solidFill>
              </a:rPr>
            </a:br>
            <a:r>
              <a:rPr lang="ja-JP" altLang="en-US" sz="2800" dirty="0" smtClean="0"/>
              <a:t>（詳細は後述）は</a:t>
            </a:r>
            <a:r>
              <a:rPr lang="ja-JP" altLang="en-US" sz="2800" dirty="0" smtClean="0">
                <a:solidFill>
                  <a:srgbClr val="008000"/>
                </a:solidFill>
              </a:rPr>
              <a:t>超弾性体および弾塑性体の静解析および動解析</a:t>
            </a:r>
            <a:r>
              <a:rPr lang="ja-JP" altLang="en-US" sz="2800" dirty="0" smtClean="0"/>
              <a:t>で</a:t>
            </a:r>
            <a:endParaRPr kumimoji="1" lang="en-US" altLang="ja-JP" sz="2800" dirty="0" smtClean="0"/>
          </a:p>
          <a:p>
            <a:pPr marL="857250" lvl="1" indent="-457200" algn="just"/>
            <a:r>
              <a:rPr lang="ja-JP" altLang="en-US" dirty="0"/>
              <a:t>４節点四面体要素（中間節点なし）</a:t>
            </a:r>
            <a:endParaRPr lang="en-US" altLang="ja-JP" dirty="0"/>
          </a:p>
          <a:p>
            <a:pPr marL="857250" lvl="1" indent="-457200" algn="just"/>
            <a:r>
              <a:rPr lang="ja-JP" altLang="en-US" dirty="0" smtClean="0"/>
              <a:t>せん断</a:t>
            </a:r>
            <a:r>
              <a:rPr lang="ja-JP" altLang="en-US" dirty="0"/>
              <a:t>／体積／コーナーロッキングフリー</a:t>
            </a:r>
            <a:endParaRPr lang="en-US" altLang="ja-JP" dirty="0"/>
          </a:p>
          <a:p>
            <a:pPr marL="857250" lvl="1" indent="-457200" algn="just"/>
            <a:r>
              <a:rPr lang="ja-JP" altLang="en-US" dirty="0"/>
              <a:t>圧力振動フリー</a:t>
            </a:r>
            <a:endParaRPr lang="en-US" altLang="ja-JP" dirty="0"/>
          </a:p>
          <a:p>
            <a:pPr marL="857250" lvl="1" indent="-457200" algn="just"/>
            <a:r>
              <a:rPr lang="ja-JP" altLang="en-US" dirty="0"/>
              <a:t>大変形でも安定</a:t>
            </a:r>
            <a:endParaRPr lang="en-US" altLang="ja-JP" dirty="0"/>
          </a:p>
          <a:p>
            <a:pPr marL="0" indent="0" algn="just">
              <a:buNone/>
            </a:pPr>
            <a:r>
              <a:rPr lang="ja-JP" altLang="en-US" sz="2800" dirty="0"/>
              <a:t>の全てを満足</a:t>
            </a:r>
            <a:r>
              <a:rPr lang="ja-JP" altLang="en-US" sz="2800" dirty="0" smtClean="0"/>
              <a:t>する定式化であることが確認された．</a:t>
            </a:r>
            <a:endParaRPr lang="en-US" altLang="ja-JP" sz="2800" dirty="0"/>
          </a:p>
          <a:p>
            <a:pPr marL="0" indent="0" algn="just">
              <a:buNone/>
            </a:pPr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75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 smtClean="0"/>
              <a:t>解決策（つづき）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/>
                  <a:t>解析例）材料</a:t>
                </a:r>
                <a:r>
                  <a:rPr lang="en-US" altLang="ja-JP" sz="2800" dirty="0"/>
                  <a:t>: neo-</a:t>
                </a:r>
                <a:r>
                  <a:rPr lang="en-US" altLang="ja-JP" sz="2800" dirty="0" err="1"/>
                  <a:t>Hookean</a:t>
                </a:r>
                <a:r>
                  <a:rPr lang="ja-JP" altLang="en-US" sz="2800" u="sng" dirty="0">
                    <a:solidFill>
                      <a:srgbClr val="008000"/>
                    </a:solidFill>
                  </a:rPr>
                  <a:t>超弾性体</a:t>
                </a:r>
                <a:r>
                  <a:rPr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lang="ja-JP" altLang="en-US" sz="28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239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35667" y="5006206"/>
            <a:ext cx="502862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最新の平滑化有限要素法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圧力振動は充分小さい．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コーナーロッキングも充分小さい．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01715" y="2604094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先程の</a:t>
            </a:r>
            <a:r>
              <a:rPr kumimoji="1" lang="en-US" altLang="ja-JP" dirty="0" smtClean="0"/>
              <a:t>C3D4H</a:t>
            </a:r>
            <a:br>
              <a:rPr kumimoji="1" lang="en-US" altLang="ja-JP" dirty="0" smtClean="0"/>
            </a:br>
            <a:r>
              <a:rPr kumimoji="1" lang="ja-JP" altLang="en-US" dirty="0" smtClean="0"/>
              <a:t>と同じ</a:t>
            </a:r>
            <a:r>
              <a:rPr lang="ja-JP" altLang="en-US" dirty="0"/>
              <a:t>．</a:t>
            </a:r>
            <a:endParaRPr kumimoji="1" lang="en-US" altLang="ja-JP" dirty="0" smtClean="0"/>
          </a:p>
        </p:txBody>
      </p:sp>
      <p:pic>
        <p:nvPicPr>
          <p:cNvPr id="7" name="cylinder_press-NOCS2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1052736"/>
            <a:ext cx="3852428" cy="396498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80112" y="1063769"/>
            <a:ext cx="9001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06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 smtClean="0"/>
              <a:t>解決策（つづき）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ja-JP" altLang="en-US" sz="2800" dirty="0">
                <a:solidFill>
                  <a:srgbClr val="0000CC"/>
                </a:solidFill>
              </a:rPr>
              <a:t>四面体</a:t>
            </a:r>
            <a:r>
              <a:rPr lang="ja-JP" altLang="en-US" sz="2800" dirty="0"/>
              <a:t>解析例）材料</a:t>
            </a:r>
            <a:r>
              <a:rPr lang="en-US" altLang="ja-JP" sz="2800" dirty="0"/>
              <a:t>: </a:t>
            </a:r>
            <a:r>
              <a:rPr lang="en-US" altLang="ja-JP" sz="2800" dirty="0" err="1" smtClean="0"/>
              <a:t>Hencky</a:t>
            </a:r>
            <a:r>
              <a:rPr lang="ja-JP" altLang="en-US" sz="2800" u="sng" dirty="0" smtClean="0">
                <a:solidFill>
                  <a:srgbClr val="008000"/>
                </a:solidFill>
              </a:rPr>
              <a:t>弾塑性体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88791" y="4283994"/>
            <a:ext cx="419986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圧力振動（チェッカーボード）なし．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せん断ロッキングなし．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55" y="1201609"/>
            <a:ext cx="4068452" cy="288490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9" y="1184091"/>
            <a:ext cx="3851315" cy="285408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31013" y="4286126"/>
            <a:ext cx="402834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四面体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次ハイブリッド要素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(C3D4H)</a:t>
            </a:r>
            <a:b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圧力振動（チェッカーボード）あり．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せん断ロッキングあり．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31012" y="5632130"/>
            <a:ext cx="8280995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ja-JP" altLang="en-US" sz="2800" dirty="0" smtClean="0"/>
              <a:t>ただし</a:t>
            </a:r>
            <a:r>
              <a:rPr lang="ja-JP" altLang="en-US" sz="2800" dirty="0"/>
              <a:t>，</a:t>
            </a:r>
            <a:r>
              <a:rPr lang="ja-JP" altLang="en-US" sz="2800" dirty="0">
                <a:solidFill>
                  <a:srgbClr val="FF0000"/>
                </a:solidFill>
              </a:rPr>
              <a:t>粘弾性体の準静的解析</a:t>
            </a:r>
            <a:r>
              <a:rPr lang="ja-JP" altLang="en-US" sz="2800" dirty="0"/>
              <a:t>への</a:t>
            </a:r>
            <a:r>
              <a:rPr lang="ja-JP" altLang="en-US" sz="2800" dirty="0" smtClean="0"/>
              <a:t>適用は未検討．</a:t>
            </a:r>
            <a:endParaRPr lang="en-US" altLang="ja-JP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60990" y="1063109"/>
            <a:ext cx="9001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00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発表内容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53498" y="1196752"/>
            <a:ext cx="9037004" cy="2398353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</a:rPr>
              <a:t>最新の四面体平滑化</a:t>
            </a:r>
            <a:r>
              <a:rPr lang="ja-JP" altLang="en-US" sz="3200" dirty="0">
                <a:solidFill>
                  <a:schemeClr val="tx1"/>
                </a:solidFill>
              </a:rPr>
              <a:t>有限要素法</a:t>
            </a:r>
            <a:r>
              <a:rPr lang="en-US" altLang="ja-JP" sz="3200" dirty="0">
                <a:solidFill>
                  <a:schemeClr val="tx1"/>
                </a:solidFill>
              </a:rPr>
              <a:t>(</a:t>
            </a:r>
            <a:r>
              <a:rPr lang="en-US" altLang="ja-JP" sz="3200" dirty="0" smtClean="0">
                <a:solidFill>
                  <a:schemeClr val="tx1"/>
                </a:solidFill>
              </a:rPr>
              <a:t>S-FEM)</a:t>
            </a:r>
            <a:br>
              <a:rPr lang="en-US" altLang="ja-JP" sz="3200" dirty="0" smtClean="0">
                <a:solidFill>
                  <a:schemeClr val="tx1"/>
                </a:solidFill>
              </a:rPr>
            </a:br>
            <a:r>
              <a:rPr lang="ja-JP" altLang="en-US" sz="3200" dirty="0" smtClean="0">
                <a:solidFill>
                  <a:schemeClr val="tx1"/>
                </a:solidFill>
              </a:rPr>
              <a:t>定式化である</a:t>
            </a:r>
            <a:r>
              <a:rPr lang="en-US" altLang="ja-JP" sz="3200" dirty="0" smtClean="0">
                <a:solidFill>
                  <a:srgbClr val="7030A0"/>
                </a:solidFill>
              </a:rPr>
              <a:t>F-barES-FEM-T4</a:t>
            </a:r>
            <a:r>
              <a:rPr lang="ja-JP" altLang="en-US" sz="3200" dirty="0" err="1" smtClean="0">
                <a:solidFill>
                  <a:schemeClr val="tx1"/>
                </a:solidFill>
              </a:rPr>
              <a:t>を</a:t>
            </a:r>
            <a:r>
              <a:rPr lang="ja-JP" altLang="en-US" sz="3200" dirty="0" err="1" smtClean="0">
                <a:solidFill>
                  <a:srgbClr val="FF0000"/>
                </a:solidFill>
              </a:rPr>
              <a:t>粘</a:t>
            </a:r>
            <a:r>
              <a:rPr lang="ja-JP" altLang="en-US" sz="3200" dirty="0" smtClean="0">
                <a:solidFill>
                  <a:srgbClr val="FF0000"/>
                </a:solidFill>
              </a:rPr>
              <a:t>弾性体の</a:t>
            </a:r>
            <a:r>
              <a:rPr lang="en-US" altLang="ja-JP" sz="3200" dirty="0" smtClean="0">
                <a:solidFill>
                  <a:srgbClr val="FF0000"/>
                </a:solidFill>
              </a:rPr>
              <a:t/>
            </a:r>
            <a:br>
              <a:rPr lang="en-US" altLang="ja-JP" sz="3200" dirty="0" smtClean="0">
                <a:solidFill>
                  <a:srgbClr val="FF0000"/>
                </a:solidFill>
              </a:rPr>
            </a:br>
            <a:r>
              <a:rPr lang="ja-JP" altLang="en-US" sz="3200" dirty="0" smtClean="0">
                <a:solidFill>
                  <a:srgbClr val="FF0000"/>
                </a:solidFill>
              </a:rPr>
              <a:t>準静的解析</a:t>
            </a:r>
            <a:r>
              <a:rPr lang="ja-JP" altLang="en-US" sz="3200" dirty="0" smtClean="0">
                <a:solidFill>
                  <a:schemeClr val="tx1"/>
                </a:solidFill>
              </a:rPr>
              <a:t>に適用し，超弾性体や弾塑性体と同様，</a:t>
            </a:r>
            <a:r>
              <a:rPr lang="en-US" altLang="ja-JP" sz="3200" dirty="0" smtClean="0">
                <a:solidFill>
                  <a:schemeClr val="tx1"/>
                </a:solidFill>
              </a:rPr>
              <a:t/>
            </a:r>
            <a:br>
              <a:rPr lang="en-US" altLang="ja-JP" sz="3200" dirty="0" smtClean="0">
                <a:solidFill>
                  <a:schemeClr val="tx1"/>
                </a:solidFill>
              </a:rPr>
            </a:br>
            <a:r>
              <a:rPr lang="ja-JP" altLang="en-US" sz="3200" dirty="0" smtClean="0">
                <a:solidFill>
                  <a:schemeClr val="tx1"/>
                </a:solidFill>
              </a:rPr>
              <a:t>高精度かつ安定に解析できることを示す．</a:t>
            </a:r>
            <a:endParaRPr lang="en-US" altLang="ja-JP" sz="3200" dirty="0" smtClean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63566" y="4134632"/>
            <a:ext cx="54168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発表目次</a:t>
            </a:r>
            <a:r>
              <a:rPr kumimoji="1" lang="ja-JP" altLang="en-US" sz="2800" dirty="0" smtClean="0"/>
              <a:t>：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F-barES-FEM-T4</a:t>
            </a:r>
            <a:r>
              <a:rPr kumimoji="1" lang="ja-JP" altLang="en-US" sz="2800" dirty="0" smtClean="0"/>
              <a:t>の定式化概要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800" dirty="0" smtClean="0"/>
              <a:t>粘弾性体の準静的解析例</a:t>
            </a:r>
            <a:endParaRPr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/>
              <a:t>F-barES-FEM-T4</a:t>
            </a:r>
            <a:r>
              <a:rPr lang="ja-JP" altLang="en-US" sz="4000" dirty="0"/>
              <a:t>の定式化</a:t>
            </a:r>
            <a:r>
              <a:rPr lang="ja-JP" altLang="en-US" sz="4000" dirty="0" smtClean="0"/>
              <a:t>概要</a:t>
            </a: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60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sces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44067</TotalTime>
  <Words>919</Words>
  <Application>Microsoft Office PowerPoint</Application>
  <PresentationFormat>画面に合わせる (4:3)</PresentationFormat>
  <Paragraphs>269</Paragraphs>
  <Slides>29</Slides>
  <Notes>29</Notes>
  <HiddenSlides>1</HiddenSlides>
  <MMClips>5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5" baseType="lpstr">
      <vt:lpstr>MS PGothic</vt:lpstr>
      <vt:lpstr>Arial</vt:lpstr>
      <vt:lpstr>Calibri</vt:lpstr>
      <vt:lpstr>Cambria Math</vt:lpstr>
      <vt:lpstr>Wingdings</vt:lpstr>
      <vt:lpstr>デザインの設定</vt:lpstr>
      <vt:lpstr>四面体平滑化有限要素法による 高精度な粘弾性大変形解析</vt:lpstr>
      <vt:lpstr>研究背景</vt:lpstr>
      <vt:lpstr>既存手法の問題点</vt:lpstr>
      <vt:lpstr>既存手法の問題点（つづき）</vt:lpstr>
      <vt:lpstr>解決策</vt:lpstr>
      <vt:lpstr>解決策（つづき）</vt:lpstr>
      <vt:lpstr>解決策（つづき）</vt:lpstr>
      <vt:lpstr>発表内容</vt:lpstr>
      <vt:lpstr>PowerPoint プレゼンテーション</vt:lpstr>
      <vt:lpstr>F-bar法のおさらい</vt:lpstr>
      <vt:lpstr>ES-FEMのおさらい</vt:lpstr>
      <vt:lpstr>F-barES-FEMの定式化概要</vt:lpstr>
      <vt:lpstr>粘弾性の取り扱い</vt:lpstr>
      <vt:lpstr>PowerPoint プレゼンテーション</vt:lpstr>
      <vt:lpstr>粘弾性ブロックの引張懸垂解析</vt:lpstr>
      <vt:lpstr>粘弾性ブロックの引張懸垂解析</vt:lpstr>
      <vt:lpstr>粘弾性ブロックの引張懸垂解析</vt:lpstr>
      <vt:lpstr>粘弾性ブロックの引張懸垂解析</vt:lpstr>
      <vt:lpstr>粘弾性ブロックの引張懸垂解析</vt:lpstr>
      <vt:lpstr>粘弾性ブロックの引張懸垂解析</vt:lpstr>
      <vt:lpstr>粘弾性ブロックの引張懸垂解析</vt:lpstr>
      <vt:lpstr>粘弾性ねじれ三角柱の引張下垂解析</vt:lpstr>
      <vt:lpstr>粘弾性ねじれ三角柱の引張下垂解析</vt:lpstr>
      <vt:lpstr>粘弾性ねじれ三角柱の引張下垂解析</vt:lpstr>
      <vt:lpstr>粘弾性ねじれ三角柱の引張下垂解析</vt:lpstr>
      <vt:lpstr>PowerPoint プレゼンテーション</vt:lpstr>
      <vt:lpstr>まとめ</vt:lpstr>
      <vt:lpstr>PowerPoint プレゼンテーション</vt:lpstr>
      <vt:lpstr>S-FEM定式化の特徴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jsces2017-sfem</dc:title>
  <dc:creator>Yuki ONISHI</dc:creator>
  <cp:lastModifiedBy>yuki</cp:lastModifiedBy>
  <cp:revision>2032</cp:revision>
  <cp:lastPrinted>2012-03-06T10:21:50Z</cp:lastPrinted>
  <dcterms:created xsi:type="dcterms:W3CDTF">2007-11-22T18:02:40Z</dcterms:created>
  <dcterms:modified xsi:type="dcterms:W3CDTF">2017-06-04T07:57:34Z</dcterms:modified>
</cp:coreProperties>
</file>