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1"/>
  </p:notesMasterIdLst>
  <p:sldIdLst>
    <p:sldId id="755" r:id="rId2"/>
    <p:sldId id="765" r:id="rId3"/>
    <p:sldId id="683" r:id="rId4"/>
    <p:sldId id="780" r:id="rId5"/>
    <p:sldId id="603" r:id="rId6"/>
    <p:sldId id="789" r:id="rId7"/>
    <p:sldId id="790" r:id="rId8"/>
    <p:sldId id="791" r:id="rId9"/>
    <p:sldId id="792" r:id="rId10"/>
    <p:sldId id="728" r:id="rId11"/>
    <p:sldId id="793" r:id="rId12"/>
    <p:sldId id="797" r:id="rId13"/>
    <p:sldId id="794" r:id="rId14"/>
    <p:sldId id="796" r:id="rId15"/>
    <p:sldId id="795" r:id="rId16"/>
    <p:sldId id="766" r:id="rId17"/>
    <p:sldId id="798" r:id="rId18"/>
    <p:sldId id="800" r:id="rId19"/>
    <p:sldId id="807" r:id="rId20"/>
    <p:sldId id="801" r:id="rId21"/>
    <p:sldId id="806" r:id="rId22"/>
    <p:sldId id="808" r:id="rId23"/>
    <p:sldId id="809" r:id="rId24"/>
    <p:sldId id="802" r:id="rId25"/>
    <p:sldId id="803" r:id="rId26"/>
    <p:sldId id="804" r:id="rId27"/>
    <p:sldId id="805" r:id="rId28"/>
    <p:sldId id="783" r:id="rId29"/>
    <p:sldId id="403" r:id="rId30"/>
  </p:sldIdLst>
  <p:sldSz cx="9144000" cy="6858000" type="screen4x3"/>
  <p:notesSz cx="9971088" cy="6823075"/>
  <p:custDataLst>
    <p:tags r:id="rId32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9900"/>
    <a:srgbClr val="008000"/>
    <a:srgbClr val="0000CC"/>
    <a:srgbClr val="00FF99"/>
    <a:srgbClr val="6600CC"/>
    <a:srgbClr val="FFCC00"/>
    <a:srgbClr val="FF0000"/>
    <a:srgbClr val="00CC00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03" autoAdjust="0"/>
    <p:restoredTop sz="88252" autoAdjust="0"/>
  </p:normalViewPr>
  <p:slideViewPr>
    <p:cSldViewPr>
      <p:cViewPr varScale="1">
        <p:scale>
          <a:sx n="60" d="100"/>
          <a:sy n="60" d="100"/>
        </p:scale>
        <p:origin x="1038" y="66"/>
      </p:cViewPr>
      <p:guideLst>
        <p:guide orient="horz" pos="2137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5648797" y="0"/>
            <a:ext cx="4319943" cy="341209"/>
          </a:xfrm>
          <a:prstGeom prst="rect">
            <a:avLst/>
          </a:prstGeom>
        </p:spPr>
        <p:txBody>
          <a:bodyPr vert="horz" lIns="92418" tIns="46209" rIns="92418" bIns="4620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2018/6/14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3279775" y="511175"/>
            <a:ext cx="3411538" cy="2559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18" tIns="46209" rIns="92418" bIns="46209" rtlCol="0" anchor="ctr"/>
          <a:lstStyle/>
          <a:p>
            <a:pPr lvl="0"/>
            <a:endParaRPr lang="ja-JP" altLang="en-US" noProof="0" smtClean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997815" y="3240934"/>
            <a:ext cx="7975460" cy="3070878"/>
          </a:xfrm>
          <a:prstGeom prst="rect">
            <a:avLst/>
          </a:prstGeom>
        </p:spPr>
        <p:txBody>
          <a:bodyPr vert="horz" lIns="92418" tIns="46209" rIns="92418" bIns="46209" rtlCol="0">
            <a:normAutofit/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5648797" y="6480770"/>
            <a:ext cx="4319943" cy="341208"/>
          </a:xfrm>
          <a:prstGeom prst="rect">
            <a:avLst/>
          </a:prstGeom>
        </p:spPr>
        <p:txBody>
          <a:bodyPr vert="horz" lIns="92418" tIns="46209" rIns="92418" bIns="4620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4488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94974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9724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67331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136813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733372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7062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47661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68543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5898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78444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69867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515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65593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894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1750425"/>
            <a:ext cx="7772400" cy="1470025"/>
          </a:xfrm>
        </p:spPr>
        <p:txBody>
          <a:bodyPr/>
          <a:lstStyle>
            <a:lvl1pPr>
              <a:defRPr lang="ja-JP" altLang="en-US" dirty="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6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マスタ タイトルの書式設定</a:t>
            </a:r>
            <a:endParaRPr lang="ja-JP" altLang="en-US" dirty="0"/>
          </a:p>
        </p:txBody>
      </p:sp>
      <p:sp>
        <p:nvSpPr>
          <p:cNvPr id="4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7625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2872352" y="6429549"/>
              <a:ext cx="3403794" cy="18466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kumimoji="0" lang="ja-JP" altLang="en-US" sz="1200" dirty="0" smtClean="0">
                  <a:solidFill>
                    <a:schemeClr val="bg1"/>
                  </a:solidFill>
                </a:rPr>
                <a:t>計算工学講演会</a:t>
              </a:r>
              <a:r>
                <a:rPr kumimoji="0" lang="en-US" altLang="ja-JP" sz="1200" dirty="0" smtClean="0">
                  <a:solidFill>
                    <a:schemeClr val="bg1"/>
                  </a:solidFill>
                </a:rPr>
                <a:t>2018</a:t>
              </a:r>
              <a:endParaRPr kumimoji="0" lang="en-GB" altLang="ja-JP" sz="1200" dirty="0">
                <a:solidFill>
                  <a:schemeClr val="bg1"/>
                </a:solidFill>
              </a:endParaRP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1940" y="6626416"/>
            <a:ext cx="1054894" cy="196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altLang="ja-JP" dirty="0" smtClean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800">
          <a:solidFill>
            <a:schemeClr val="tx1"/>
          </a:solidFill>
          <a:latin typeface="Arial" charset="0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400">
          <a:solidFill>
            <a:schemeClr val="tx1"/>
          </a:solidFill>
          <a:latin typeface="Arial" charset="0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2000">
          <a:solidFill>
            <a:schemeClr val="tx1"/>
          </a:solidFill>
          <a:latin typeface="Arial" charset="0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2000">
          <a:solidFill>
            <a:schemeClr val="tx1"/>
          </a:solidFill>
          <a:latin typeface="Arial" charset="0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4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ctrTitle"/>
          </p:nvPr>
        </p:nvSpPr>
        <p:spPr>
          <a:xfrm>
            <a:off x="155698" y="1952836"/>
            <a:ext cx="8818748" cy="1434021"/>
          </a:xfrm>
        </p:spPr>
        <p:txBody>
          <a:bodyPr anchor="ctr">
            <a:normAutofit fontScale="90000"/>
          </a:bodyPr>
          <a:lstStyle/>
          <a:p>
            <a:r>
              <a:rPr lang="ja-JP" altLang="en-US" dirty="0"/>
              <a:t>複雑形状を持つ微圧縮性材料</a:t>
            </a:r>
            <a:r>
              <a:rPr lang="ja-JP" altLang="en-US" dirty="0" smtClean="0"/>
              <a:t>の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大変形</a:t>
            </a:r>
            <a:r>
              <a:rPr lang="ja-JP" altLang="en-US" dirty="0"/>
              <a:t>に対する</a:t>
            </a:r>
            <a:r>
              <a:rPr lang="en-US" altLang="ja-JP" dirty="0">
                <a:solidFill>
                  <a:srgbClr val="FF0000"/>
                </a:solidFill>
              </a:rPr>
              <a:t>10</a:t>
            </a:r>
            <a:r>
              <a:rPr lang="ja-JP" altLang="en-US" dirty="0" smtClean="0">
                <a:solidFill>
                  <a:srgbClr val="FF0000"/>
                </a:solidFill>
              </a:rPr>
              <a:t>節点</a:t>
            </a:r>
            <a:r>
              <a:rPr lang="ja-JP" altLang="en-US" dirty="0" smtClean="0"/>
              <a:t>四面体</a:t>
            </a:r>
            <a:r>
              <a:rPr lang="ja-JP" altLang="en-US" dirty="0"/>
              <a:t>要素を用いた要素内選択的</a:t>
            </a:r>
            <a:r>
              <a:rPr lang="ja-JP" altLang="en-US" dirty="0" smtClean="0">
                <a:solidFill>
                  <a:srgbClr val="FF00FF"/>
                </a:solidFill>
              </a:rPr>
              <a:t>平滑化有限要素法</a:t>
            </a:r>
            <a:endParaRPr kumimoji="1" lang="ja-JP" altLang="en-US" dirty="0">
              <a:solidFill>
                <a:srgbClr val="FF00FF"/>
              </a:solidFill>
            </a:endParaRPr>
          </a:p>
        </p:txBody>
      </p:sp>
      <p:sp>
        <p:nvSpPr>
          <p:cNvPr id="6" name="サブタイトル 5"/>
          <p:cNvSpPr>
            <a:spLocks noGrp="1"/>
          </p:cNvSpPr>
          <p:nvPr>
            <p:ph type="subTitle" idx="1"/>
          </p:nvPr>
        </p:nvSpPr>
        <p:spPr>
          <a:xfrm>
            <a:off x="1021772" y="3717032"/>
            <a:ext cx="7086600" cy="1752600"/>
          </a:xfrm>
        </p:spPr>
        <p:txBody>
          <a:bodyPr/>
          <a:lstStyle/>
          <a:p>
            <a:r>
              <a:rPr lang="zh-TW" altLang="en-US" dirty="0"/>
              <a:t>東京工業</a:t>
            </a:r>
            <a:r>
              <a:rPr lang="zh-TW" altLang="en-US" dirty="0" smtClean="0"/>
              <a:t>大学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ja-JP" altLang="en-US" dirty="0" smtClean="0"/>
              <a:t>工学院 システム制御系</a:t>
            </a:r>
            <a:endParaRPr lang="en-US" altLang="zh-TW" dirty="0"/>
          </a:p>
          <a:p>
            <a:r>
              <a:rPr lang="zh-TW" altLang="en-US" dirty="0" smtClean="0"/>
              <a:t>大西 </a:t>
            </a:r>
            <a:r>
              <a:rPr lang="zh-TW" altLang="en-US" dirty="0"/>
              <a:t>有希</a:t>
            </a:r>
            <a:br>
              <a:rPr lang="zh-TW" altLang="en-US" dirty="0"/>
            </a:b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809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ja-JP" altLang="en-US" sz="4000" dirty="0"/>
              <a:t>提案手法の定式化</a:t>
            </a:r>
            <a:r>
              <a:rPr lang="ja-JP" altLang="en-US" sz="4000" dirty="0" smtClean="0"/>
              <a:t>概要</a:t>
            </a:r>
            <a:endParaRPr lang="en-US" altLang="ja-JP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9605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１．</a:t>
            </a:r>
            <a:r>
              <a:rPr lang="en-US" altLang="ja-JP" dirty="0" smtClean="0"/>
              <a:t>T10</a:t>
            </a:r>
            <a:r>
              <a:rPr lang="ja-JP" altLang="en-US" dirty="0" smtClean="0"/>
              <a:t>要素の</a:t>
            </a:r>
            <a:r>
              <a:rPr lang="en-US" altLang="ja-JP" dirty="0" smtClean="0"/>
              <a:t>T4</a:t>
            </a:r>
            <a:r>
              <a:rPr lang="ja-JP" altLang="en-US" dirty="0" smtClean="0"/>
              <a:t>サブ要素への分割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endParaRPr kumimoji="1" lang="en-US" altLang="ja-JP" dirty="0" smtClean="0"/>
          </a:p>
          <a:p>
            <a:pPr marL="0" indent="0">
              <a:buNone/>
            </a:pPr>
            <a:endParaRPr lang="en-US" altLang="ja-JP" dirty="0" smtClean="0"/>
          </a:p>
          <a:p>
            <a:pPr marL="0" indent="0">
              <a:buNone/>
            </a:pPr>
            <a:endParaRPr lang="en-US" altLang="ja-JP" sz="2800" dirty="0"/>
          </a:p>
          <a:p>
            <a:r>
              <a:rPr kumimoji="1" lang="ja-JP" altLang="en-US" sz="2800" dirty="0" smtClean="0">
                <a:solidFill>
                  <a:srgbClr val="0000CC"/>
                </a:solidFill>
              </a:rPr>
              <a:t>ダミー節点</a:t>
            </a:r>
            <a:r>
              <a:rPr kumimoji="1" lang="en-US" altLang="ja-JP" sz="2800" dirty="0" smtClean="0">
                <a:solidFill>
                  <a:srgbClr val="0000CC"/>
                </a:solidFill>
              </a:rPr>
              <a:t>(10)</a:t>
            </a:r>
            <a:r>
              <a:rPr kumimoji="1" lang="ja-JP" altLang="en-US" sz="2800" dirty="0" smtClean="0"/>
              <a:t>を６個の中間節点の平均位置に置く．</a:t>
            </a:r>
            <a:endParaRPr kumimoji="1" lang="en-US" altLang="ja-JP" sz="2800" dirty="0" smtClean="0"/>
          </a:p>
          <a:p>
            <a:r>
              <a:rPr lang="en-US" altLang="ja-JP" sz="2800" dirty="0" smtClean="0"/>
              <a:t>T10</a:t>
            </a:r>
            <a:r>
              <a:rPr lang="ja-JP" altLang="en-US" sz="2800" dirty="0" smtClean="0"/>
              <a:t>要素を</a:t>
            </a:r>
            <a:r>
              <a:rPr lang="en-US" altLang="ja-JP" sz="2800" b="1" u="sng" dirty="0" smtClean="0"/>
              <a:t>12</a:t>
            </a:r>
            <a:r>
              <a:rPr lang="ja-JP" altLang="en-US" sz="2800" b="1" u="sng" dirty="0" smtClean="0"/>
              <a:t>個の</a:t>
            </a:r>
            <a:r>
              <a:rPr lang="en-US" altLang="ja-JP" sz="2800" b="1" u="sng" dirty="0" smtClean="0"/>
              <a:t>T4</a:t>
            </a:r>
            <a:r>
              <a:rPr lang="ja-JP" altLang="en-US" sz="2800" b="1" u="sng" dirty="0" smtClean="0"/>
              <a:t>サブ要素</a:t>
            </a:r>
            <a:r>
              <a:rPr lang="ja-JP" altLang="en-US" sz="2800" dirty="0" smtClean="0"/>
              <a:t>に分割し，歪みを求める．</a:t>
            </a:r>
            <a:endParaRPr kumimoji="1" lang="ja-JP" altLang="en-US" sz="2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673920"/>
            <a:ext cx="5286543" cy="465980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75990" y="782934"/>
            <a:ext cx="2470548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大変形では形状関数が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線形の方が良いので，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要素を分割したい．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8654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２．要素内歪み平滑（せん断成分）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kumimoji="1" lang="en-US" altLang="ja-JP" sz="1600" dirty="0" smtClean="0"/>
          </a:p>
          <a:p>
            <a:r>
              <a:rPr lang="ja-JP" altLang="en-US" sz="2800" dirty="0" smtClean="0"/>
              <a:t>３０本のエッジを用い，</a:t>
            </a:r>
            <a:r>
              <a:rPr lang="en-US" altLang="ja-JP" sz="2800" dirty="0"/>
              <a:t> </a:t>
            </a:r>
            <a:r>
              <a:rPr lang="en-US" altLang="ja-JP" sz="2800" dirty="0" smtClean="0"/>
              <a:t>ES-FEM</a:t>
            </a:r>
            <a:r>
              <a:rPr lang="ja-JP" altLang="en-US" sz="2800" dirty="0" smtClean="0"/>
              <a:t>による（サブ要素→エッジの方向で）</a:t>
            </a:r>
            <a:r>
              <a:rPr lang="ja-JP" altLang="en-US" sz="2800" dirty="0"/>
              <a:t>歪み</a:t>
            </a:r>
            <a:r>
              <a:rPr lang="ja-JP" altLang="en-US" sz="2800" dirty="0" smtClean="0"/>
              <a:t>平滑を実施．続けて・・・</a:t>
            </a:r>
            <a:endParaRPr lang="en-US" altLang="ja-JP" sz="2800" dirty="0" smtClean="0"/>
          </a:p>
          <a:p>
            <a:pPr marL="0" indent="0"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800709"/>
            <a:ext cx="4968552" cy="430616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5990" y="782934"/>
            <a:ext cx="2324675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サブ要素そのままだと</a:t>
            </a:r>
            <a:endParaRPr kumimoji="1" lang="en-US" altLang="ja-JP" dirty="0" smtClean="0"/>
          </a:p>
          <a:p>
            <a:r>
              <a:rPr lang="ja-JP" altLang="en-US" dirty="0"/>
              <a:t>ロッキング</a:t>
            </a:r>
            <a:r>
              <a:rPr lang="ja-JP" altLang="en-US" dirty="0" smtClean="0"/>
              <a:t>が発生する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err="1" smtClean="0"/>
              <a:t>ので</a:t>
            </a:r>
            <a:r>
              <a:rPr lang="ja-JP" altLang="en-US" dirty="0" smtClean="0"/>
              <a:t>平滑化が必要．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4243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 smtClean="0"/>
              <a:t>２．要素内</a:t>
            </a:r>
            <a:r>
              <a:rPr lang="ja-JP" altLang="en-US" dirty="0"/>
              <a:t>歪み</a:t>
            </a:r>
            <a:r>
              <a:rPr kumimoji="1" lang="ja-JP" altLang="en-US" dirty="0" smtClean="0"/>
              <a:t>平滑（せん断歪み成分）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kumimoji="1" lang="en-US" altLang="ja-JP" sz="1600" dirty="0" smtClean="0"/>
          </a:p>
          <a:p>
            <a:r>
              <a:rPr lang="ja-JP" altLang="en-US" sz="2800" dirty="0" smtClean="0"/>
              <a:t>３０本のエッジを用い，</a:t>
            </a:r>
            <a:r>
              <a:rPr lang="en-US" altLang="ja-JP" sz="2800" dirty="0"/>
              <a:t> </a:t>
            </a:r>
            <a:r>
              <a:rPr lang="en-US" altLang="ja-JP" sz="2800" dirty="0" smtClean="0"/>
              <a:t>ES-FEM</a:t>
            </a:r>
            <a:r>
              <a:rPr lang="ja-JP" altLang="en-US" sz="2800" dirty="0" smtClean="0"/>
              <a:t>による（サブ要素→エッジの方向で）</a:t>
            </a:r>
            <a:r>
              <a:rPr lang="ja-JP" altLang="en-US" sz="2800" dirty="0"/>
              <a:t>歪み</a:t>
            </a:r>
            <a:r>
              <a:rPr lang="ja-JP" altLang="en-US" sz="2800" dirty="0" smtClean="0"/>
              <a:t>平滑を実施．続けて・・・</a:t>
            </a:r>
            <a:endParaRPr lang="en-US" altLang="ja-JP" sz="2800" dirty="0" smtClean="0"/>
          </a:p>
          <a:p>
            <a:r>
              <a:rPr lang="ja-JP" altLang="en-US" sz="2800" dirty="0" smtClean="0"/>
              <a:t>逆手順で（エッジ→サブ要素の方向で）歪み平滑を実施．</a:t>
            </a:r>
            <a:endParaRPr kumimoji="1" lang="en-US" altLang="ja-JP" dirty="0" smtClean="0"/>
          </a:p>
          <a:p>
            <a:endParaRPr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657225"/>
            <a:ext cx="5112568" cy="443098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5990" y="782934"/>
            <a:ext cx="2324675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サブ要素そのままだと</a:t>
            </a:r>
            <a:endParaRPr kumimoji="1" lang="en-US" altLang="ja-JP" dirty="0" smtClean="0"/>
          </a:p>
          <a:p>
            <a:r>
              <a:rPr lang="ja-JP" altLang="en-US" dirty="0"/>
              <a:t>ロッキング</a:t>
            </a:r>
            <a:r>
              <a:rPr lang="ja-JP" altLang="en-US" dirty="0" smtClean="0"/>
              <a:t>が発生する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err="1" smtClean="0"/>
              <a:t>ので</a:t>
            </a:r>
            <a:r>
              <a:rPr lang="ja-JP" altLang="en-US" dirty="0" smtClean="0"/>
              <a:t>平滑化が必要．</a:t>
            </a:r>
            <a:endParaRPr kumimoji="1"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5990" y="3945830"/>
            <a:ext cx="2900153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ES-FEM</a:t>
            </a:r>
            <a:r>
              <a:rPr lang="ja-JP" altLang="en-US" dirty="0" err="1" smtClean="0"/>
              <a:t>だけ</a:t>
            </a:r>
            <a:r>
              <a:rPr lang="ja-JP" altLang="en-US" dirty="0" smtClean="0"/>
              <a:t>だと輪郭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のエッジが平滑化されない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err="1" smtClean="0"/>
              <a:t>ので</a:t>
            </a:r>
            <a:r>
              <a:rPr lang="ja-JP" altLang="en-US" dirty="0" smtClean="0"/>
              <a:t>もう１回平滑化が必要．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402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３</a:t>
            </a:r>
            <a:r>
              <a:rPr kumimoji="1" lang="ja-JP" altLang="en-US" dirty="0" smtClean="0"/>
              <a:t>．要素内歪み平滑（体積歪み成分）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lang="en-US" altLang="ja-JP" dirty="0"/>
          </a:p>
          <a:p>
            <a:endParaRPr kumimoji="1" lang="en-US" altLang="ja-JP" dirty="0" smtClean="0"/>
          </a:p>
          <a:p>
            <a:endParaRPr kumimoji="1" lang="en-US" altLang="ja-JP" sz="1600" dirty="0" smtClean="0"/>
          </a:p>
          <a:p>
            <a:r>
              <a:rPr lang="ja-JP" altLang="en-US" sz="2800" dirty="0" smtClean="0"/>
              <a:t>全サブ要素の体積歪みの平均を要素全体の体積歪みとする（８節点六面体</a:t>
            </a:r>
            <a:r>
              <a:rPr lang="en-US" altLang="ja-JP" sz="2800" dirty="0" smtClean="0"/>
              <a:t>Selective</a:t>
            </a:r>
            <a:r>
              <a:rPr lang="ja-JP" altLang="en-US" sz="2800" dirty="0" smtClean="0"/>
              <a:t>要素と同じ発想）．</a:t>
            </a:r>
            <a:endParaRPr lang="en-US" altLang="ja-JP" sz="24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0" y="660462"/>
            <a:ext cx="5076564" cy="439978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75990" y="782934"/>
            <a:ext cx="2643672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体積歪みの空間次数は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せん断より落とさないと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体積</a:t>
            </a:r>
            <a:r>
              <a:rPr lang="ja-JP" altLang="en-US" dirty="0" smtClean="0"/>
              <a:t>ロッキングが生じる．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8479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提案手法の定式化の流れ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kumimoji="1" lang="ja-JP" altLang="en-US" sz="2800" dirty="0" smtClean="0"/>
              <a:t>（簡単のため</a:t>
            </a:r>
            <a:r>
              <a:rPr lang="ja-JP" altLang="en-US" sz="2800" dirty="0" smtClean="0"/>
              <a:t>，</a:t>
            </a:r>
            <a:r>
              <a:rPr kumimoji="1" lang="ja-JP" altLang="en-US" sz="2800" dirty="0" smtClean="0"/>
              <a:t>６節点三角形要素で説明）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465" y="1128873"/>
            <a:ext cx="2279876" cy="1936959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5" y="2512347"/>
            <a:ext cx="2273641" cy="1930724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4849" y="3834769"/>
            <a:ext cx="2279876" cy="193695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428" y="1128873"/>
            <a:ext cx="2279876" cy="193695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-508" y="4449306"/>
            <a:ext cx="26116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１）ダミー節点を用いた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サブ要素分割</a:t>
            </a:r>
            <a:endParaRPr kumimoji="1" lang="ja-JP" altLang="en-US" sz="2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316148" y="3137370"/>
            <a:ext cx="50706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/>
              <a:t>２</a:t>
            </a:r>
            <a:r>
              <a:rPr kumimoji="1" lang="ja-JP" altLang="en-US" sz="2000" dirty="0" smtClean="0"/>
              <a:t>）エッジとサブ要素を用いたせん断歪み平滑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615919" y="5889301"/>
            <a:ext cx="4746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/>
              <a:t>３</a:t>
            </a:r>
            <a:r>
              <a:rPr kumimoji="1" lang="ja-JP" altLang="en-US" sz="2000" dirty="0" smtClean="0"/>
              <a:t>）全サブ要素平均を用いた体積歪み平滑</a:t>
            </a:r>
            <a:endParaRPr kumimoji="1" lang="ja-JP" altLang="en-US" sz="2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682745" y="4533785"/>
            <a:ext cx="1786066" cy="70788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/>
              <a:t>４）</a:t>
            </a:r>
            <a:r>
              <a:rPr lang="en-US" altLang="ja-JP" sz="2000" dirty="0" smtClean="0"/>
              <a:t>Selective</a:t>
            </a:r>
            <a:r>
              <a:rPr lang="ja-JP" altLang="en-US" sz="2000" dirty="0" smtClean="0"/>
              <a:t>法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で合成</a:t>
            </a:r>
            <a:endParaRPr kumimoji="1" lang="ja-JP" altLang="en-US" sz="2000" dirty="0"/>
          </a:p>
        </p:txBody>
      </p:sp>
      <p:cxnSp>
        <p:nvCxnSpPr>
          <p:cNvPr id="14" name="直線矢印コネクタ 13"/>
          <p:cNvCxnSpPr/>
          <p:nvPr/>
        </p:nvCxnSpPr>
        <p:spPr>
          <a:xfrm flipV="1">
            <a:off x="2073241" y="2167713"/>
            <a:ext cx="950587" cy="592371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/>
          <p:cNvCxnSpPr/>
          <p:nvPr/>
        </p:nvCxnSpPr>
        <p:spPr>
          <a:xfrm>
            <a:off x="2690333" y="4264281"/>
            <a:ext cx="1187518" cy="589667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/>
          <p:cNvCxnSpPr/>
          <p:nvPr/>
        </p:nvCxnSpPr>
        <p:spPr>
          <a:xfrm flipV="1">
            <a:off x="4676958" y="2092169"/>
            <a:ext cx="975162" cy="5183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6858177" y="3473836"/>
            <a:ext cx="198099" cy="975470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 flipV="1">
            <a:off x="5652120" y="4798065"/>
            <a:ext cx="975162" cy="5183"/>
          </a:xfrm>
          <a:prstGeom prst="straightConnector1">
            <a:avLst/>
          </a:prstGeom>
          <a:ln w="1270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62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ja-JP" altLang="en-US" sz="4000" dirty="0" smtClean="0"/>
              <a:t>解析例</a:t>
            </a:r>
            <a:endParaRPr lang="en-US" altLang="ja-JP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1524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dirty="0" smtClean="0"/>
              <a:t>超弾性</a:t>
            </a:r>
            <a:r>
              <a:rPr lang="en-US" altLang="ja-JP" dirty="0" smtClean="0"/>
              <a:t>1/8</a:t>
            </a:r>
            <a:r>
              <a:rPr lang="ja-JP" altLang="en-US" dirty="0" smtClean="0"/>
              <a:t>円柱</a:t>
            </a:r>
            <a:r>
              <a:rPr lang="ja-JP" altLang="en-US" dirty="0"/>
              <a:t>のバレリング解析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 anchor="t"/>
              <a:lstStyle/>
              <a:p>
                <a:pPr marL="0" indent="0">
                  <a:buNone/>
                </a:pPr>
                <a:r>
                  <a:rPr lang="ja-JP" altLang="en-US" sz="2800" b="1" i="1" u="sng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概要</a:t>
                </a: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2400" b="1" i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0" indent="0">
                  <a:buNone/>
                </a:pPr>
                <a:endParaRPr lang="en-US" altLang="ja-JP" sz="5400" dirty="0" smtClean="0"/>
              </a:p>
              <a:p>
                <a:r>
                  <a:rPr lang="ja-JP" altLang="en-US" sz="2800" dirty="0"/>
                  <a:t>上面に軸方向の</a:t>
                </a:r>
                <a:r>
                  <a:rPr lang="ja-JP" altLang="en-US" sz="2800" dirty="0">
                    <a:solidFill>
                      <a:srgbClr val="FF0000"/>
                    </a:solidFill>
                  </a:rPr>
                  <a:t>強制変位</a:t>
                </a:r>
                <a:r>
                  <a:rPr lang="ja-JP" altLang="en-US" sz="2800" dirty="0"/>
                  <a:t>を与えて圧縮</a:t>
                </a:r>
                <a:r>
                  <a:rPr lang="ja-JP" altLang="en-US" sz="2800" dirty="0" smtClean="0"/>
                  <a:t>．</a:t>
                </a:r>
                <a:endParaRPr lang="en-US" altLang="ja-JP" sz="2800" dirty="0" smtClean="0"/>
              </a:p>
              <a:p>
                <a:r>
                  <a:rPr lang="en-US" altLang="ja-JP" sz="2800" dirty="0" smtClean="0"/>
                  <a:t>Neo-</a:t>
                </a:r>
                <a:r>
                  <a:rPr lang="en-US" altLang="ja-JP" sz="2800" dirty="0" err="1" smtClean="0"/>
                  <a:t>Hookean</a:t>
                </a:r>
                <a:r>
                  <a:rPr lang="ja-JP" altLang="en-US" sz="2800" dirty="0" smtClean="0"/>
                  <a:t>超弾性体</a:t>
                </a:r>
                <a:r>
                  <a:rPr lang="ja-JP" altLang="en-US" sz="2800" dirty="0"/>
                  <a:t>，</a:t>
                </a:r>
                <a:r>
                  <a:rPr lang="ja-JP" altLang="en-US" sz="2800" dirty="0" smtClean="0"/>
                  <a:t>初期</a:t>
                </a:r>
                <a:r>
                  <a:rPr lang="ja-JP" altLang="en-US" sz="2800" dirty="0"/>
                  <a:t>ポアソン比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 dirty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 dirty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 dirty="0">
                        <a:latin typeface="Cambria Math" panose="02040503050406030204" pitchFamily="18" charset="0"/>
                      </a:rPr>
                      <m:t>=0.49</m:t>
                    </m:r>
                  </m:oMath>
                </a14:m>
                <a:r>
                  <a:rPr lang="ja-JP" altLang="en-US" sz="2800" dirty="0" smtClean="0"/>
                  <a:t>．</a:t>
                </a:r>
                <a:endParaRPr lang="en-US" altLang="ja-JP" sz="2800" dirty="0" smtClean="0"/>
              </a:p>
              <a:p>
                <a:r>
                  <a:rPr lang="ja-JP" altLang="en-US" sz="2800" dirty="0" smtClean="0"/>
                  <a:t>同一メッシュで</a:t>
                </a:r>
                <a:r>
                  <a:rPr lang="en-US" altLang="ja-JP" sz="2800" dirty="0" smtClean="0"/>
                  <a:t>ABAQUS</a:t>
                </a:r>
                <a:r>
                  <a:rPr lang="ja-JP" altLang="en-US" sz="2800" dirty="0" smtClean="0"/>
                  <a:t>の</a:t>
                </a:r>
                <a:r>
                  <a:rPr lang="en-US" altLang="ja-JP" sz="2800" dirty="0" smtClean="0"/>
                  <a:t>10</a:t>
                </a:r>
                <a:r>
                  <a:rPr lang="ja-JP" altLang="en-US" sz="2800" dirty="0" smtClean="0"/>
                  <a:t>節点四面体ハイブリッド</a:t>
                </a:r>
                <a:r>
                  <a:rPr lang="en-US" altLang="ja-JP" sz="2800" dirty="0" smtClean="0"/>
                  <a:t/>
                </a:r>
                <a:br>
                  <a:rPr lang="en-US" altLang="ja-JP" sz="2800" dirty="0" smtClean="0"/>
                </a:br>
                <a:r>
                  <a:rPr lang="ja-JP" altLang="en-US" sz="2800" dirty="0" smtClean="0"/>
                  <a:t>要素</a:t>
                </a:r>
                <a:r>
                  <a:rPr lang="en-US" altLang="ja-JP" sz="2800" dirty="0"/>
                  <a:t>(</a:t>
                </a:r>
                <a:r>
                  <a:rPr lang="en-US" altLang="ja-JP" sz="2800" dirty="0" smtClean="0"/>
                  <a:t>C3D10H, C3D10MH, C3D10HS)</a:t>
                </a:r>
                <a:r>
                  <a:rPr lang="ja-JP" altLang="en-US" sz="2800" dirty="0"/>
                  <a:t>と比較．</a:t>
                </a:r>
                <a:endParaRPr lang="en-US" altLang="ja-JP" sz="2800" dirty="0"/>
              </a:p>
              <a:p>
                <a:endParaRPr lang="en-US" altLang="ja-JP" sz="2800" dirty="0"/>
              </a:p>
              <a:p>
                <a:endParaRPr lang="en-US" altLang="ja-JP" sz="2800" dirty="0" smtClean="0"/>
              </a:p>
              <a:p>
                <a:endParaRPr lang="en-US" altLang="ja-JP" sz="2800" dirty="0" smtClean="0"/>
              </a:p>
              <a:p>
                <a:endParaRPr lang="en-US" altLang="ja-JP" sz="28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539" t="-2323" b="-31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" b="1"/>
          <a:stretch/>
        </p:blipFill>
        <p:spPr>
          <a:xfrm>
            <a:off x="2627784" y="656692"/>
            <a:ext cx="4212468" cy="370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4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超弾性</a:t>
            </a:r>
            <a:r>
              <a:rPr lang="en-US" altLang="ja-JP" dirty="0"/>
              <a:t>1/8</a:t>
            </a:r>
            <a:r>
              <a:rPr lang="ja-JP" altLang="en-US" dirty="0"/>
              <a:t>円柱のバレリング解析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提案手法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の解析結果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(Mises</a:t>
            </a:r>
            <a:br>
              <a:rPr lang="en-US" altLang="ja-JP" sz="2400" b="1" i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応力分布</a:t>
            </a:r>
            <a:r>
              <a:rPr lang="en-US" altLang="ja-JP" sz="2400" b="1" i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9491" y="3104964"/>
            <a:ext cx="1467068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/>
              <a:t>公称ひずみ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約</a:t>
            </a:r>
            <a:r>
              <a:rPr lang="en-US" altLang="ja-JP" sz="2000" dirty="0" smtClean="0"/>
              <a:t>47%</a:t>
            </a:r>
            <a:r>
              <a:rPr kumimoji="1" lang="ja-JP" altLang="en-US" sz="2000" dirty="0" smtClean="0"/>
              <a:t>圧縮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で収束困難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16125" y="4425213"/>
            <a:ext cx="1938307" cy="1323439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/>
              <a:t>縁近傍を除き</a:t>
            </a:r>
            <a:r>
              <a:rPr lang="en-US" altLang="ja-JP" sz="2000" dirty="0"/>
              <a:t/>
            </a:r>
            <a:br>
              <a:rPr lang="en-US" altLang="ja-JP" sz="2000" dirty="0"/>
            </a:br>
            <a:r>
              <a:rPr lang="ja-JP" altLang="en-US" sz="2000" dirty="0" smtClean="0"/>
              <a:t>ほぼ滑らかな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dirty="0" smtClean="0"/>
              <a:t>Mises</a:t>
            </a:r>
            <a:r>
              <a:rPr lang="ja-JP" altLang="en-US" sz="2000" dirty="0" smtClean="0"/>
              <a:t>応力分布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が得られている．</a:t>
            </a:r>
            <a:endParaRPr kumimoji="1" lang="ja-JP" altLang="en-US" sz="2000" dirty="0"/>
          </a:p>
        </p:txBody>
      </p:sp>
      <p:pic>
        <p:nvPicPr>
          <p:cNvPr id="5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4432" y="657225"/>
            <a:ext cx="568592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5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ja-JP" altLang="en-US" dirty="0" smtClean="0"/>
              <a:t>超弾性</a:t>
            </a:r>
            <a:r>
              <a:rPr lang="en-US" altLang="ja-JP" dirty="0"/>
              <a:t>1/8</a:t>
            </a:r>
            <a:r>
              <a:rPr lang="ja-JP" altLang="en-US" dirty="0"/>
              <a:t>円柱のバレリング</a:t>
            </a:r>
            <a:r>
              <a:rPr lang="ja-JP" altLang="en-US" dirty="0" smtClean="0"/>
              <a:t>解析ｖ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ABAQUS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C3D10MH</a:t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の解析結果</a:t>
            </a:r>
            <a: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400" b="1" i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(Mises</a:t>
            </a:r>
            <a:br>
              <a:rPr lang="en-US" altLang="ja-JP" sz="2400" b="1" i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400" b="1" i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応力分布</a:t>
            </a:r>
            <a:r>
              <a:rPr lang="en-US" altLang="ja-JP" sz="2400" b="1" i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400" b="1" i="1" u="sng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79491" y="3104964"/>
            <a:ext cx="1467068" cy="101566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 dirty="0" smtClean="0"/>
              <a:t>公称ひずみ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ja-JP" altLang="en-US" sz="2000" dirty="0" smtClean="0"/>
              <a:t>約</a:t>
            </a:r>
            <a:r>
              <a:rPr lang="en-US" altLang="ja-JP" sz="2000" dirty="0" smtClean="0"/>
              <a:t>24%</a:t>
            </a:r>
            <a:r>
              <a:rPr kumimoji="1" lang="ja-JP" altLang="en-US" sz="2000" dirty="0" smtClean="0"/>
              <a:t>圧縮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で収束困難</a:t>
            </a:r>
            <a:endParaRPr kumimoji="1" lang="ja-JP" altLang="en-US" sz="2000" dirty="0"/>
          </a:p>
        </p:txBody>
      </p:sp>
      <p:pic>
        <p:nvPicPr>
          <p:cNvPr id="5" name="mis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01193" y="657225"/>
            <a:ext cx="5711167" cy="574040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16125" y="4425213"/>
            <a:ext cx="1938307" cy="163121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/>
              <a:t>縁近傍の変形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が奇妙に振動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していることが早期収束困難の原因？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674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研究背景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07591"/>
            <a:ext cx="8641655" cy="5773737"/>
          </a:xfrm>
        </p:spPr>
        <p:txBody>
          <a:bodyPr/>
          <a:lstStyle/>
          <a:p>
            <a:pPr marL="0" lvl="0" indent="0">
              <a:buNone/>
            </a:pPr>
            <a:r>
              <a:rPr lang="ja-JP" altLang="en-US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実現したい内容</a:t>
            </a:r>
            <a:r>
              <a:rPr lang="en-US" altLang="ja-JP" sz="2800" b="1" i="1" u="sng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0">
              <a:lnSpc>
                <a:spcPct val="120000"/>
              </a:lnSpc>
            </a:pPr>
            <a:r>
              <a:rPr lang="ja-JP" altLang="en-US" sz="2800" b="1" u="sng" dirty="0"/>
              <a:t>「超」大変形問題</a:t>
            </a:r>
            <a:r>
              <a:rPr lang="ja-JP" altLang="en-US" sz="2800" dirty="0">
                <a:solidFill>
                  <a:srgbClr val="000000"/>
                </a:solidFill>
              </a:rPr>
              <a:t>を高精度</a:t>
            </a:r>
            <a:r>
              <a:rPr lang="ja-JP" altLang="en-US" sz="2800" dirty="0" smtClean="0">
                <a:solidFill>
                  <a:srgbClr val="000000"/>
                </a:solidFill>
              </a:rPr>
              <a:t>かつ</a:t>
            </a:r>
            <a:r>
              <a:rPr lang="en-US" altLang="ja-JP" sz="2800" dirty="0" smtClean="0">
                <a:solidFill>
                  <a:srgbClr val="000000"/>
                </a:solidFill>
              </a:rPr>
              <a:t/>
            </a:r>
            <a:br>
              <a:rPr lang="en-US" altLang="ja-JP" sz="2800" dirty="0" smtClean="0">
                <a:solidFill>
                  <a:srgbClr val="000000"/>
                </a:solidFill>
              </a:rPr>
            </a:br>
            <a:r>
              <a:rPr lang="ja-JP" altLang="en-US" sz="2800" dirty="0" smtClean="0">
                <a:solidFill>
                  <a:srgbClr val="000000"/>
                </a:solidFill>
              </a:rPr>
              <a:t>安定に</a:t>
            </a:r>
            <a:r>
              <a:rPr lang="ja-JP" altLang="en-US" sz="2800" dirty="0">
                <a:solidFill>
                  <a:srgbClr val="000000"/>
                </a:solidFill>
              </a:rPr>
              <a:t>解きたい．</a:t>
            </a:r>
            <a:endParaRPr lang="en-US" altLang="ja-JP" sz="2800" dirty="0">
              <a:solidFill>
                <a:srgbClr val="000000"/>
              </a:solidFill>
            </a:endParaRPr>
          </a:p>
          <a:p>
            <a:pPr lvl="0"/>
            <a:r>
              <a:rPr lang="ja-JP" altLang="en-US" sz="2800" b="1" u="sng" dirty="0"/>
              <a:t>複雑</a:t>
            </a:r>
            <a:r>
              <a:rPr lang="ja-JP" altLang="en-US" sz="2800" b="1" u="sng" dirty="0" smtClean="0"/>
              <a:t>形状</a:t>
            </a:r>
            <a:r>
              <a:rPr lang="ja-JP" altLang="en-US" sz="2800" dirty="0" smtClean="0"/>
              <a:t>を</a:t>
            </a:r>
            <a:r>
              <a:rPr lang="ja-JP" altLang="en-US" sz="2800" b="1" u="sng" dirty="0">
                <a:solidFill>
                  <a:srgbClr val="0000CC"/>
                </a:solidFill>
              </a:rPr>
              <a:t>四面体</a:t>
            </a:r>
            <a:r>
              <a:rPr lang="ja-JP" altLang="en-US" sz="2800" dirty="0"/>
              <a:t>で解きたい</a:t>
            </a:r>
            <a:r>
              <a:rPr lang="ja-JP" altLang="en-US" sz="2800" dirty="0" smtClean="0"/>
              <a:t>．</a:t>
            </a:r>
            <a:endParaRPr lang="en-US" altLang="ja-JP" sz="2800" dirty="0" smtClean="0"/>
          </a:p>
          <a:p>
            <a:r>
              <a:rPr lang="ja-JP" altLang="en-US" sz="2800" b="1" u="sng" dirty="0">
                <a:solidFill>
                  <a:srgbClr val="C00000"/>
                </a:solidFill>
              </a:rPr>
              <a:t>微</a:t>
            </a:r>
            <a:r>
              <a:rPr lang="ja-JP" altLang="en-US" sz="2800" b="1" u="sng" dirty="0" smtClean="0">
                <a:solidFill>
                  <a:srgbClr val="C00000"/>
                </a:solidFill>
              </a:rPr>
              <a:t>圧縮性が現れる材料</a:t>
            </a:r>
            <a:r>
              <a:rPr lang="ja-JP" altLang="en-US" sz="2800" dirty="0">
                <a:solidFill>
                  <a:srgbClr val="000000"/>
                </a:solidFill>
              </a:rPr>
              <a:t>も解きたい</a:t>
            </a:r>
            <a:r>
              <a:rPr lang="ja-JP" altLang="en-US" sz="2800" dirty="0" smtClean="0">
                <a:solidFill>
                  <a:srgbClr val="000000"/>
                </a:solidFill>
              </a:rPr>
              <a:t>．</a:t>
            </a:r>
            <a:endParaRPr lang="en-US" altLang="ja-JP" sz="2800" dirty="0"/>
          </a:p>
          <a:p>
            <a:pPr lvl="0"/>
            <a:r>
              <a:rPr lang="ja-JP" altLang="en-US" sz="2800" b="1" u="sng" dirty="0"/>
              <a:t>自動リメッシング</a:t>
            </a:r>
            <a:r>
              <a:rPr lang="ja-JP" altLang="en-US" sz="2800" dirty="0"/>
              <a:t>も実現したい．</a:t>
            </a:r>
            <a:endParaRPr lang="en-US" altLang="ja-JP" sz="2800" dirty="0"/>
          </a:p>
          <a:p>
            <a:r>
              <a:rPr lang="ja-JP" altLang="en-US" sz="2800" u="sng" dirty="0" smtClean="0">
                <a:solidFill>
                  <a:srgbClr val="000000"/>
                </a:solidFill>
              </a:rPr>
              <a:t>接触</a:t>
            </a:r>
            <a:r>
              <a:rPr lang="ja-JP" altLang="en-US" sz="2800" dirty="0">
                <a:solidFill>
                  <a:srgbClr val="000000"/>
                </a:solidFill>
              </a:rPr>
              <a:t>も扱いたい</a:t>
            </a:r>
            <a:r>
              <a:rPr lang="ja-JP" altLang="en-US" sz="2800" dirty="0" smtClean="0">
                <a:solidFill>
                  <a:srgbClr val="000000"/>
                </a:solidFill>
              </a:rPr>
              <a:t>．</a:t>
            </a:r>
            <a:endParaRPr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06" b="802"/>
          <a:stretch/>
        </p:blipFill>
        <p:spPr>
          <a:xfrm>
            <a:off x="791580" y="4318419"/>
            <a:ext cx="3420379" cy="196557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681028"/>
            <a:ext cx="3305175" cy="24003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92" y="656692"/>
            <a:ext cx="3474720" cy="2097024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8124123" y="2326190"/>
            <a:ext cx="76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ゴム</a:t>
            </a:r>
            <a:endParaRPr kumimoji="1" lang="ja-JP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679531" y="5414835"/>
            <a:ext cx="2855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プラスチック／ガラス</a:t>
            </a:r>
            <a:endParaRPr kumimoji="1" lang="ja-JP" alt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439652" y="5301208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金属</a:t>
            </a:r>
            <a:endParaRPr kumimoji="1" lang="ja-JP" altLang="en-US" sz="24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285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超弾性</a:t>
            </a:r>
            <a:r>
              <a:rPr lang="en-US" altLang="ja-JP" dirty="0"/>
              <a:t>1/8</a:t>
            </a:r>
            <a:r>
              <a:rPr lang="ja-JP" altLang="en-US" dirty="0"/>
              <a:t>円柱のバレリング解析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</a:t>
            </a:r>
            <a:r>
              <a:rPr kumimoji="1"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</a:t>
            </a:r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</a:t>
            </a: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圧縮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92253" y="428891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提案手法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96268" y="4288912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</a:t>
            </a:r>
            <a:br>
              <a:rPr lang="en-US" altLang="ja-JP" sz="2000" dirty="0" smtClean="0"/>
            </a:br>
            <a:r>
              <a:rPr lang="en-US" altLang="ja-JP" sz="2000" dirty="0" smtClean="0"/>
              <a:t>C3D10MH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368" y="4288912"/>
            <a:ext cx="1342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</a:t>
            </a:r>
            <a:br>
              <a:rPr lang="en-US" altLang="ja-JP" sz="2000" dirty="0" smtClean="0"/>
            </a:br>
            <a:r>
              <a:rPr lang="en-US" altLang="ja-JP" sz="2000" dirty="0" smtClean="0"/>
              <a:t>C3D10HS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28140" y="4288912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</a:t>
            </a:r>
            <a:br>
              <a:rPr lang="en-US" altLang="ja-JP" sz="2000" dirty="0" smtClean="0"/>
            </a:br>
            <a:r>
              <a:rPr lang="en-US" altLang="ja-JP" sz="2000" dirty="0" smtClean="0"/>
              <a:t>C3D10H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" y="1277488"/>
            <a:ext cx="2396109" cy="301142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r="7595"/>
          <a:stretch/>
        </p:blipFill>
        <p:spPr>
          <a:xfrm>
            <a:off x="2339752" y="1273884"/>
            <a:ext cx="2232248" cy="294729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" r="7595"/>
          <a:stretch/>
        </p:blipFill>
        <p:spPr>
          <a:xfrm>
            <a:off x="4572000" y="1268760"/>
            <a:ext cx="2232248" cy="2947295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r="7284"/>
          <a:stretch/>
        </p:blipFill>
        <p:spPr>
          <a:xfrm>
            <a:off x="6784253" y="1277262"/>
            <a:ext cx="2236267" cy="2947295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934383" y="5228802"/>
            <a:ext cx="5261377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応力特異性のある縁の部分を</a:t>
            </a:r>
            <a:r>
              <a:rPr lang="ja-JP" altLang="en-US" sz="2400" dirty="0" smtClean="0"/>
              <a:t>除き，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 smtClean="0"/>
              <a:t>Mises</a:t>
            </a:r>
            <a:r>
              <a:rPr lang="ja-JP" altLang="en-US" sz="2400" dirty="0" smtClean="0"/>
              <a:t>応力分布はおよそ一致している．</a:t>
            </a:r>
            <a:endParaRPr kumimoji="1"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51125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超弾性</a:t>
            </a:r>
            <a:r>
              <a:rPr lang="en-US" altLang="ja-JP" dirty="0"/>
              <a:t>1/8</a:t>
            </a:r>
            <a:r>
              <a:rPr lang="ja-JP" altLang="en-US" dirty="0"/>
              <a:t>円柱のバレリング解析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</a:t>
            </a:r>
            <a:r>
              <a:rPr kumimoji="1"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</a:t>
            </a: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圧縮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92253" y="428891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提案手法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96268" y="4288912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</a:t>
            </a:r>
            <a:br>
              <a:rPr lang="en-US" altLang="ja-JP" sz="2000" dirty="0" smtClean="0"/>
            </a:br>
            <a:r>
              <a:rPr lang="en-US" altLang="ja-JP" sz="2000" dirty="0" smtClean="0"/>
              <a:t>C3D10MH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368" y="4288912"/>
            <a:ext cx="1342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</a:t>
            </a:r>
            <a:br>
              <a:rPr lang="en-US" altLang="ja-JP" sz="2000" dirty="0" smtClean="0"/>
            </a:br>
            <a:r>
              <a:rPr lang="en-US" altLang="ja-JP" sz="2000" dirty="0" smtClean="0"/>
              <a:t>C3D10HS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28140" y="4288912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</a:t>
            </a:r>
            <a:br>
              <a:rPr lang="en-US" altLang="ja-JP" sz="2000" dirty="0" smtClean="0"/>
            </a:br>
            <a:r>
              <a:rPr lang="en-US" altLang="ja-JP" sz="2000" dirty="0" smtClean="0"/>
              <a:t>C3D10H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137965" y="5228802"/>
            <a:ext cx="4854213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応力特異性のある縁の部分を</a:t>
            </a:r>
            <a:r>
              <a:rPr lang="ja-JP" altLang="en-US" sz="2400" dirty="0" smtClean="0"/>
              <a:t>除き，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圧力分布</a:t>
            </a:r>
            <a:r>
              <a:rPr lang="ja-JP" altLang="en-US" sz="2400" dirty="0"/>
              <a:t>も</a:t>
            </a:r>
            <a:r>
              <a:rPr lang="ja-JP" altLang="en-US" sz="2400" dirty="0" smtClean="0"/>
              <a:t>およそ一致している．</a:t>
            </a:r>
            <a:endParaRPr kumimoji="1" lang="en-US" altLang="ja-JP" sz="2400" dirty="0" smtClean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1672"/>
            <a:ext cx="2396109" cy="301142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" r="7352"/>
          <a:stretch/>
        </p:blipFill>
        <p:spPr>
          <a:xfrm>
            <a:off x="2323894" y="1281672"/>
            <a:ext cx="2232248" cy="2947295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8" r="8464"/>
          <a:stretch/>
        </p:blipFill>
        <p:spPr>
          <a:xfrm>
            <a:off x="4556142" y="1294356"/>
            <a:ext cx="2196244" cy="2947295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r="7088"/>
          <a:stretch/>
        </p:blipFill>
        <p:spPr>
          <a:xfrm>
            <a:off x="6752386" y="1300440"/>
            <a:ext cx="2232248" cy="294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1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超弾性</a:t>
            </a:r>
            <a:r>
              <a:rPr lang="en-US" altLang="ja-JP" dirty="0"/>
              <a:t>1/8</a:t>
            </a:r>
            <a:r>
              <a:rPr lang="ja-JP" altLang="en-US" dirty="0"/>
              <a:t>円柱のバレリング解析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節点反力</a:t>
            </a:r>
            <a:r>
              <a:rPr kumimoji="1"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分布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24%</a:t>
            </a: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圧縮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92253" y="4288912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提案手法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96268" y="4288912"/>
            <a:ext cx="13837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</a:t>
            </a:r>
            <a:br>
              <a:rPr lang="en-US" altLang="ja-JP" sz="2000" dirty="0" smtClean="0"/>
            </a:br>
            <a:r>
              <a:rPr lang="en-US" altLang="ja-JP" sz="2000" dirty="0" smtClean="0"/>
              <a:t>C3D10MH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7231368" y="4288912"/>
            <a:ext cx="1342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</a:t>
            </a:r>
            <a:br>
              <a:rPr lang="en-US" altLang="ja-JP" sz="2000" dirty="0" smtClean="0"/>
            </a:br>
            <a:r>
              <a:rPr lang="en-US" altLang="ja-JP" sz="2000" dirty="0" smtClean="0"/>
              <a:t>C3D10HS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828140" y="4288912"/>
            <a:ext cx="1255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</a:t>
            </a:r>
            <a:br>
              <a:rPr lang="en-US" altLang="ja-JP" sz="2000" dirty="0" smtClean="0"/>
            </a:br>
            <a:r>
              <a:rPr lang="en-US" altLang="ja-JP" sz="2000" dirty="0" smtClean="0"/>
              <a:t>C3D10H</a:t>
            </a:r>
            <a:endParaRPr kumimoji="1" lang="ja-JP" altLang="en-US" sz="2000" dirty="0">
              <a:solidFill>
                <a:srgbClr val="0000CC"/>
              </a:solidFill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82957" y="5228802"/>
            <a:ext cx="6364242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 smtClean="0"/>
              <a:t>ABAQUS</a:t>
            </a:r>
            <a:r>
              <a:rPr kumimoji="1" lang="ja-JP" altLang="en-US" sz="2400" dirty="0" smtClean="0"/>
              <a:t>は</a:t>
            </a:r>
            <a:r>
              <a:rPr lang="ja-JP" altLang="en-US" sz="2400" dirty="0" smtClean="0"/>
              <a:t>修正要素</a:t>
            </a:r>
            <a:r>
              <a:rPr lang="en-US" altLang="ja-JP" sz="2400" dirty="0" smtClean="0"/>
              <a:t>(C3D10MH)</a:t>
            </a:r>
            <a:r>
              <a:rPr lang="ja-JP" altLang="en-US" sz="2400" dirty="0" smtClean="0"/>
              <a:t>のみ正常で，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提案手法と</a:t>
            </a:r>
            <a:r>
              <a:rPr lang="ja-JP" altLang="en-US" sz="2400" dirty="0"/>
              <a:t>およそ一致して</a:t>
            </a:r>
            <a:r>
              <a:rPr lang="ja-JP" altLang="en-US" sz="2400" dirty="0" smtClean="0"/>
              <a:t>いる．</a:t>
            </a:r>
            <a:endParaRPr kumimoji="1" lang="en-US" altLang="ja-JP" sz="2400" dirty="0" smtClean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35" y="1844824"/>
            <a:ext cx="2268000" cy="225714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265" y="1879034"/>
            <a:ext cx="2268000" cy="221295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51" y="1856936"/>
            <a:ext cx="2268000" cy="221295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080" y="1856936"/>
            <a:ext cx="2268000" cy="221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超弾性</a:t>
            </a:r>
            <a:r>
              <a:rPr lang="en-US" altLang="ja-JP" dirty="0"/>
              <a:t>1/8</a:t>
            </a:r>
            <a:r>
              <a:rPr lang="ja-JP" altLang="en-US" dirty="0"/>
              <a:t>円柱のバレリング解析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応力分布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47%</a:t>
            </a: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圧縮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24658" y="512350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提案手法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433534" y="5123509"/>
            <a:ext cx="19832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 smtClean="0"/>
              <a:t>ABAQUS</a:t>
            </a:r>
            <a:r>
              <a:rPr lang="ja-JP" altLang="en-US" sz="2000" dirty="0"/>
              <a:t> </a:t>
            </a:r>
            <a:r>
              <a:rPr lang="en-US" altLang="ja-JP" sz="2000" dirty="0" smtClean="0"/>
              <a:t>C3D8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44252" y="5523619"/>
            <a:ext cx="5841664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dirty="0" smtClean="0"/>
              <a:t>提案手法は六面体</a:t>
            </a:r>
            <a:r>
              <a:rPr kumimoji="1" lang="en-US" altLang="ja-JP" sz="2400" dirty="0" smtClean="0"/>
              <a:t>Selective</a:t>
            </a:r>
            <a:r>
              <a:rPr kumimoji="1" lang="ja-JP" altLang="en-US" sz="2400" dirty="0" smtClean="0"/>
              <a:t>要素</a:t>
            </a:r>
            <a:r>
              <a:rPr kumimoji="1" lang="en-US" altLang="ja-JP" sz="2400" dirty="0" smtClean="0"/>
              <a:t>(C3D8)</a:t>
            </a:r>
            <a:r>
              <a:rPr lang="ja-JP" altLang="en-US" sz="2400" dirty="0" smtClean="0"/>
              <a:t>と</a:t>
            </a:r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ja-JP" altLang="en-US" sz="2400" dirty="0" smtClean="0"/>
              <a:t>ほとんど同等の精度と安定性を示している．</a:t>
            </a:r>
            <a:endParaRPr kumimoji="1" lang="en-US" altLang="ja-JP" sz="2400" dirty="0" smtClean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83" y="1041287"/>
            <a:ext cx="4244137" cy="4082222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8462173" y="2343734"/>
            <a:ext cx="646331" cy="1477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/>
              <a:t>50%</a:t>
            </a:r>
            <a:br>
              <a:rPr kumimoji="1" lang="en-US" altLang="ja-JP" dirty="0" smtClean="0"/>
            </a:br>
            <a:r>
              <a:rPr kumimoji="1" lang="ja-JP" altLang="en-US" dirty="0" smtClean="0"/>
              <a:t>圧縮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で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収束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困難</a:t>
            </a:r>
            <a:endParaRPr kumimoji="1"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88" y="1041287"/>
            <a:ext cx="3921120" cy="408225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528952" y="687975"/>
            <a:ext cx="2579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節点数はほぼ同じ</a:t>
            </a:r>
            <a:r>
              <a:rPr kumimoji="1" lang="en-US" altLang="ja-JP" dirty="0" smtClean="0"/>
              <a:t>60k</a:t>
            </a:r>
            <a:r>
              <a:rPr kumimoji="1" lang="ja-JP" altLang="en-US" dirty="0" smtClean="0"/>
              <a:t>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8472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 smtClean="0"/>
              <a:t>ABAQUS</a:t>
            </a:r>
            <a:r>
              <a:rPr lang="ja-JP" altLang="en-US" sz="4000" dirty="0" err="1"/>
              <a:t>へ</a:t>
            </a:r>
            <a:r>
              <a:rPr lang="ja-JP" altLang="en-US" sz="4000" dirty="0" err="1" smtClean="0"/>
              <a:t>の</a:t>
            </a:r>
            <a:r>
              <a:rPr lang="ja-JP" altLang="en-US" sz="4000" dirty="0" smtClean="0"/>
              <a:t>実装</a:t>
            </a:r>
            <a:endParaRPr lang="en-US" altLang="ja-JP" sz="40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33807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ABAQUS UEL</a:t>
            </a:r>
            <a:r>
              <a:rPr kumimoji="1" lang="ja-JP" altLang="en-US" dirty="0" smtClean="0"/>
              <a:t>について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ABAQUS</a:t>
            </a:r>
            <a:r>
              <a:rPr kumimoji="1" lang="ja-JP" altLang="en-US" dirty="0" err="1" smtClean="0"/>
              <a:t>には</a:t>
            </a:r>
            <a:r>
              <a:rPr kumimoji="1" lang="ja-JP" altLang="en-US" dirty="0" smtClean="0"/>
              <a:t>ユーザー定義要素「</a:t>
            </a:r>
            <a:r>
              <a:rPr kumimoji="1" lang="en-US" altLang="ja-JP" dirty="0" smtClean="0">
                <a:solidFill>
                  <a:srgbClr val="FF0000"/>
                </a:solidFill>
              </a:rPr>
              <a:t>UEL</a:t>
            </a:r>
            <a:r>
              <a:rPr kumimoji="1" lang="ja-JP" altLang="en-US" dirty="0" smtClean="0"/>
              <a:t>」というユーザーサブルーチンを組み込む機能がある．</a:t>
            </a:r>
            <a:endParaRPr kumimoji="1" lang="en-US" altLang="ja-JP" dirty="0" smtClean="0"/>
          </a:p>
          <a:p>
            <a:r>
              <a:rPr lang="ja-JP" altLang="en-US" dirty="0"/>
              <a:t>マニュアルに</a:t>
            </a:r>
            <a:r>
              <a:rPr lang="ja-JP" altLang="en-US" dirty="0" smtClean="0"/>
              <a:t>は</a:t>
            </a:r>
            <a:r>
              <a:rPr lang="en-US" altLang="ja-JP" dirty="0" smtClean="0"/>
              <a:t>Fortran77</a:t>
            </a:r>
            <a:r>
              <a:rPr lang="ja-JP" altLang="en-US" dirty="0" smtClean="0"/>
              <a:t>のコード例が載っているが，実は</a:t>
            </a:r>
            <a:r>
              <a:rPr lang="en-US" altLang="ja-JP" dirty="0" smtClean="0">
                <a:solidFill>
                  <a:srgbClr val="0000CC"/>
                </a:solidFill>
              </a:rPr>
              <a:t>Fortran90</a:t>
            </a:r>
            <a:r>
              <a:rPr lang="ja-JP" altLang="en-US" dirty="0" smtClean="0"/>
              <a:t>でも書ける．</a:t>
            </a:r>
            <a:endParaRPr lang="en-US" altLang="ja-JP" dirty="0" smtClean="0"/>
          </a:p>
          <a:p>
            <a:r>
              <a:rPr lang="ja-JP" altLang="en-US" dirty="0" smtClean="0"/>
              <a:t>「</a:t>
            </a:r>
            <a:r>
              <a:rPr lang="en-US" altLang="ja-JP" dirty="0" smtClean="0"/>
              <a:t>UEL</a:t>
            </a:r>
            <a:r>
              <a:rPr lang="ja-JP" altLang="en-US" dirty="0" smtClean="0"/>
              <a:t>」という名のサブルーチンを書き，コンパイルし，オブジェクトファイルを</a:t>
            </a:r>
            <a:r>
              <a:rPr lang="en-US" altLang="ja-JP" dirty="0" smtClean="0"/>
              <a:t>ABAQUS</a:t>
            </a:r>
            <a:r>
              <a:rPr lang="ja-JP" altLang="en-US" dirty="0" smtClean="0"/>
              <a:t>に渡す．</a:t>
            </a:r>
            <a:endParaRPr lang="en-US" altLang="ja-JP" dirty="0" smtClean="0"/>
          </a:p>
          <a:p>
            <a:pPr marL="0" indent="0" algn="ctr">
              <a:buNone/>
            </a:pPr>
            <a:r>
              <a:rPr lang="en-US" altLang="ja-JP" dirty="0" smtClean="0"/>
              <a:t>&gt; </a:t>
            </a:r>
            <a:r>
              <a:rPr lang="en-US" altLang="ja-JP" dirty="0" err="1" smtClean="0">
                <a:solidFill>
                  <a:srgbClr val="008000"/>
                </a:solidFill>
              </a:rPr>
              <a:t>abaqus</a:t>
            </a:r>
            <a:r>
              <a:rPr lang="en-US" altLang="ja-JP" dirty="0" smtClean="0">
                <a:solidFill>
                  <a:srgbClr val="008000"/>
                </a:solidFill>
              </a:rPr>
              <a:t> job=test user=</a:t>
            </a:r>
            <a:r>
              <a:rPr lang="en-US" altLang="ja-JP" dirty="0" err="1" smtClean="0">
                <a:solidFill>
                  <a:srgbClr val="008000"/>
                </a:solidFill>
              </a:rPr>
              <a:t>my_uel.o</a:t>
            </a:r>
            <a:endParaRPr lang="en-US" altLang="ja-JP" dirty="0" smtClean="0">
              <a:solidFill>
                <a:srgbClr val="008000"/>
              </a:solidFill>
            </a:endParaRPr>
          </a:p>
          <a:p>
            <a:r>
              <a:rPr lang="ja-JP" altLang="en-US" dirty="0" smtClean="0"/>
              <a:t>ただし，</a:t>
            </a:r>
            <a:r>
              <a:rPr lang="en-US" altLang="ja-JP" dirty="0" err="1" smtClean="0"/>
              <a:t>odb</a:t>
            </a:r>
            <a:r>
              <a:rPr lang="ja-JP" altLang="en-US" dirty="0" smtClean="0"/>
              <a:t>ファイル出力，接触や圧力荷重の与え方など</a:t>
            </a:r>
            <a:r>
              <a:rPr lang="en-US" altLang="ja-JP" dirty="0" smtClean="0"/>
              <a:t>UEL</a:t>
            </a:r>
            <a:r>
              <a:rPr lang="ja-JP" altLang="en-US" dirty="0" smtClean="0"/>
              <a:t>特有のデメリットは相当多い．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（詳細は割愛．）</a:t>
            </a:r>
            <a:endParaRPr lang="en-US" altLang="ja-JP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7017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ABAQUS UEL</a:t>
            </a:r>
            <a:r>
              <a:rPr lang="ja-JP" altLang="en-US" dirty="0" smtClean="0"/>
              <a:t>の例題解析結果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Mises</a:t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応力分布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(24%</a:t>
            </a: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圧縮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623887"/>
            <a:ext cx="5489897" cy="571549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72" y="2852936"/>
            <a:ext cx="2396109" cy="3011424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03548" y="5769260"/>
            <a:ext cx="1814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In-house</a:t>
            </a:r>
            <a:r>
              <a:rPr kumimoji="1" lang="ja-JP" altLang="en-US" sz="2000" dirty="0" smtClean="0"/>
              <a:t>コード</a:t>
            </a:r>
            <a:endParaRPr kumimoji="1" lang="ja-JP" altLang="en-US" sz="20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923928" y="5769260"/>
            <a:ext cx="1826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ABAQUS UEL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825907" y="4977172"/>
            <a:ext cx="1210589" cy="132343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表示計算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式の違い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の範囲で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一致．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3124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ABAQUS UEL</a:t>
            </a:r>
            <a:r>
              <a:rPr lang="ja-JP" altLang="en-US" dirty="0"/>
              <a:t>の例題解析結果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圧力分布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(24%</a:t>
            </a:r>
            <a:r>
              <a:rPr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圧縮</a:t>
            </a:r>
            <a:r>
              <a:rPr lang="en-US" altLang="ja-JP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844" y="657225"/>
            <a:ext cx="5464718" cy="568896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7825907" y="4977172"/>
            <a:ext cx="1210589" cy="132343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000" dirty="0" smtClean="0"/>
              <a:t>表示計算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式の違い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の範囲で</a:t>
            </a:r>
            <a:r>
              <a:rPr kumimoji="1" lang="en-US" altLang="ja-JP" sz="2000" dirty="0" smtClean="0"/>
              <a:t/>
            </a:r>
            <a:br>
              <a:rPr kumimoji="1" lang="en-US" altLang="ja-JP" sz="2000" dirty="0" smtClean="0"/>
            </a:br>
            <a:r>
              <a:rPr kumimoji="1" lang="ja-JP" altLang="en-US" sz="2000" dirty="0" smtClean="0"/>
              <a:t>一致．</a:t>
            </a:r>
            <a:endParaRPr kumimoji="1" lang="ja-JP" altLang="en-US" sz="2000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79" y="2852936"/>
            <a:ext cx="2396109" cy="301142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503548" y="5769260"/>
            <a:ext cx="1814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In-house</a:t>
            </a:r>
            <a:r>
              <a:rPr kumimoji="1" lang="ja-JP" altLang="en-US" sz="2000" dirty="0" smtClean="0"/>
              <a:t>コード</a:t>
            </a:r>
            <a:endParaRPr kumimoji="1" lang="ja-JP" altLang="en-US" sz="2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23928" y="5769260"/>
            <a:ext cx="1826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ABAQUS UEL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9989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kumimoji="1" lang="ja-JP" altLang="en-US" sz="4000" dirty="0" smtClean="0"/>
              <a:t>まとめ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66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sz="2800" dirty="0" smtClean="0"/>
              <a:t>10</a:t>
            </a:r>
            <a:r>
              <a:rPr lang="ja-JP" altLang="en-US" sz="2800" dirty="0" smtClean="0"/>
              <a:t>節点四面体を用いた新たな</a:t>
            </a:r>
            <a:r>
              <a:rPr lang="en-US" altLang="ja-JP" sz="2800" dirty="0" smtClean="0"/>
              <a:t>S-FEM</a:t>
            </a:r>
            <a:r>
              <a:rPr lang="ja-JP" altLang="en-US" sz="2800" dirty="0" smtClean="0"/>
              <a:t>を提案した．</a:t>
            </a:r>
            <a:endParaRPr lang="en-US" altLang="ja-JP" sz="2800" dirty="0" smtClean="0"/>
          </a:p>
          <a:p>
            <a:r>
              <a:rPr lang="ja-JP" altLang="en-US" sz="2800" dirty="0" smtClean="0"/>
              <a:t>提案手法は，微圧縮材料の大変形解析において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六面体要素に迫る精度と安定性を持つことを示した．</a:t>
            </a:r>
            <a:endParaRPr lang="en-US" altLang="ja-JP" sz="2800" dirty="0" smtClean="0"/>
          </a:p>
          <a:p>
            <a:r>
              <a:rPr lang="ja-JP" altLang="en-US" sz="2800" dirty="0" smtClean="0"/>
              <a:t>提案手法を</a:t>
            </a:r>
            <a:r>
              <a:rPr lang="en-US" altLang="ja-JP" sz="2800" dirty="0" smtClean="0"/>
              <a:t>ABAQUS</a:t>
            </a:r>
            <a:r>
              <a:rPr lang="ja-JP" altLang="en-US" sz="2800" dirty="0" smtClean="0"/>
              <a:t>のユーザー定義要素として実装し，自作コードと同等の解が得られることを確認した．</a:t>
            </a:r>
            <a:endParaRPr lang="en-US" altLang="ja-JP" sz="2800" dirty="0" smtClean="0"/>
          </a:p>
          <a:p>
            <a:endParaRPr lang="en-US" altLang="ja-JP" sz="1600" dirty="0" smtClean="0"/>
          </a:p>
          <a:p>
            <a:r>
              <a:rPr lang="en-US" altLang="ja-JP" sz="2800" dirty="0">
                <a:solidFill>
                  <a:srgbClr val="0000CC"/>
                </a:solidFill>
              </a:rPr>
              <a:t>10</a:t>
            </a:r>
            <a:r>
              <a:rPr lang="ja-JP" altLang="en-US" sz="2800" dirty="0">
                <a:solidFill>
                  <a:srgbClr val="0000CC"/>
                </a:solidFill>
              </a:rPr>
              <a:t>節点四面体２次要素が実装されている</a:t>
            </a:r>
            <a:r>
              <a:rPr lang="en-US" altLang="ja-JP" sz="2800" dirty="0">
                <a:solidFill>
                  <a:srgbClr val="0000CC"/>
                </a:solidFill>
              </a:rPr>
              <a:t>In-house</a:t>
            </a:r>
            <a:r>
              <a:rPr lang="ja-JP" altLang="en-US" sz="2800" dirty="0">
                <a:solidFill>
                  <a:srgbClr val="0000CC"/>
                </a:solidFill>
              </a:rPr>
              <a:t>コードであれば，提案手法を簡単に組み込むことが出来る．</a:t>
            </a:r>
            <a:endParaRPr lang="en-US" altLang="ja-JP" sz="2800" dirty="0">
              <a:solidFill>
                <a:srgbClr val="0000CC"/>
              </a:solidFill>
            </a:endParaRPr>
          </a:p>
          <a:p>
            <a:r>
              <a:rPr lang="ja-JP" altLang="en-US" sz="2800" dirty="0">
                <a:solidFill>
                  <a:srgbClr val="008000"/>
                </a:solidFill>
              </a:rPr>
              <a:t>計算時間は</a:t>
            </a:r>
            <a:r>
              <a:rPr lang="en-US" altLang="ja-JP" sz="2800" dirty="0">
                <a:solidFill>
                  <a:srgbClr val="008000"/>
                </a:solidFill>
              </a:rPr>
              <a:t>10</a:t>
            </a:r>
            <a:r>
              <a:rPr lang="ja-JP" altLang="en-US" sz="2800" dirty="0">
                <a:solidFill>
                  <a:srgbClr val="008000"/>
                </a:solidFill>
              </a:rPr>
              <a:t>節点四面体２次要素とほぼ同じ．</a:t>
            </a:r>
            <a:endParaRPr lang="en-US" altLang="ja-JP" sz="2800" dirty="0">
              <a:solidFill>
                <a:srgbClr val="008000"/>
              </a:solidFill>
            </a:endParaRPr>
          </a:p>
          <a:p>
            <a:r>
              <a:rPr lang="ja-JP" altLang="en-US" sz="2800" dirty="0" smtClean="0">
                <a:solidFill>
                  <a:srgbClr val="FF9900"/>
                </a:solidFill>
              </a:rPr>
              <a:t>動的</a:t>
            </a:r>
            <a:r>
              <a:rPr lang="ja-JP" altLang="en-US" sz="2800" dirty="0">
                <a:solidFill>
                  <a:srgbClr val="FF9900"/>
                </a:solidFill>
              </a:rPr>
              <a:t>陽解法でもロッキングや圧力振動を起こさない．</a:t>
            </a:r>
            <a:endParaRPr lang="en-US" altLang="ja-JP" sz="2800" dirty="0">
              <a:solidFill>
                <a:srgbClr val="FF9900"/>
              </a:solidFill>
            </a:endParaRPr>
          </a:p>
          <a:p>
            <a:pPr marL="0" indent="0" algn="ctr">
              <a:buNone/>
            </a:pPr>
            <a:r>
              <a:rPr lang="ja-JP" altLang="en-US" sz="2800" dirty="0" smtClean="0">
                <a:solidFill>
                  <a:srgbClr val="FF0000"/>
                </a:solidFill>
              </a:rPr>
              <a:t>是非，実装をご検討ください．</a:t>
            </a:r>
            <a:endParaRPr lang="en-US" altLang="ja-JP" sz="2800" dirty="0" smtClean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440298" y="5883659"/>
            <a:ext cx="4262705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ja-JP" altLang="en-US" sz="2400" dirty="0" smtClean="0"/>
              <a:t>ご清聴ありがとう御座いました．</a:t>
            </a:r>
            <a:endParaRPr lang="en-US" altLang="ja-JP" sz="28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0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ja-JP" altLang="en-US" sz="3600" dirty="0" smtClean="0"/>
              <a:t>既存手法の問題点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ja-JP" altLang="en-US" sz="2800" dirty="0" smtClean="0">
                    <a:solidFill>
                      <a:srgbClr val="0000CC"/>
                    </a:solidFill>
                  </a:rPr>
                  <a:t>四面体</a:t>
                </a:r>
                <a:r>
                  <a:rPr lang="ja-JP" altLang="en-US" sz="2800" dirty="0" smtClean="0"/>
                  <a:t>解析例）</a:t>
                </a:r>
                <a:r>
                  <a:rPr kumimoji="1" lang="ja-JP" altLang="en-US" sz="2800" dirty="0" smtClean="0"/>
                  <a:t>材料</a:t>
                </a:r>
                <a:r>
                  <a:rPr kumimoji="1" lang="en-US" altLang="ja-JP" sz="2800" dirty="0" smtClean="0"/>
                  <a:t>: neo-</a:t>
                </a:r>
                <a:r>
                  <a:rPr kumimoji="1" lang="en-US" altLang="ja-JP" sz="2800" dirty="0" err="1" smtClean="0"/>
                  <a:t>Hookean</a:t>
                </a:r>
                <a:r>
                  <a:rPr kumimoji="1" lang="ja-JP" altLang="en-US" sz="2800" u="sng" dirty="0" smtClean="0">
                    <a:solidFill>
                      <a:srgbClr val="008000"/>
                    </a:solidFill>
                  </a:rPr>
                  <a:t>超弾性体</a:t>
                </a:r>
                <a:r>
                  <a:rPr kumimoji="1" lang="en-US" altLang="ja-JP" sz="28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sz="2800" b="0" i="1" smtClean="0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800" b="0" i="0" smtClean="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kumimoji="1" lang="en-US" altLang="ja-JP" sz="2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ja-JP" sz="2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kumimoji="1" lang="ja-JP" alt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7"/>
                <a:stretch>
                  <a:fillRect l="-2468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62161" y="5143679"/>
            <a:ext cx="402834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四面体</a:t>
            </a:r>
            <a: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ja-JP" altLang="en-U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次ハイブリッド要素</a:t>
            </a:r>
            <a: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(C3D4H)</a:t>
            </a:r>
            <a:br>
              <a:rPr kumimoji="1" lang="en-US" altLang="ja-JP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体積ロッキングなし．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圧力振動（チェッカーボード）あり．</a:t>
            </a:r>
            <a:endParaRPr kumimoji="1" lang="en-US" altLang="ja-JP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✗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せん断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／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コーナーロッキングあり．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83968" y="5143679"/>
            <a:ext cx="4818627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ja-JP" altLang="en-US" sz="2000" b="1" u="sng" dirty="0" smtClean="0"/>
              <a:t>四面体</a:t>
            </a:r>
            <a:r>
              <a:rPr kumimoji="1" lang="en-US" altLang="ja-JP" sz="2000" b="1" u="sng" dirty="0" smtClean="0"/>
              <a:t>2</a:t>
            </a:r>
            <a:r>
              <a:rPr kumimoji="1" lang="ja-JP" altLang="en-US" sz="2000" b="1" u="sng" dirty="0" smtClean="0"/>
              <a:t>次修正ハイブリッド要素</a:t>
            </a:r>
            <a:r>
              <a:rPr kumimoji="1" lang="en-US" altLang="ja-JP" sz="2000" b="1" u="sng" dirty="0" smtClean="0"/>
              <a:t>(C3D10MH)</a:t>
            </a: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せん断／体積ロッキングなし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．</a:t>
            </a:r>
            <a:endParaRPr lang="en-US" altLang="ja-JP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</a:rPr>
              <a:t>✗ </a:t>
            </a:r>
            <a:r>
              <a:rPr lang="ja-JP" altLang="en-US" sz="2000" dirty="0" smtClean="0"/>
              <a:t>内挿の精度低下あり．</a:t>
            </a:r>
            <a:r>
              <a:rPr lang="en-US" altLang="ja-JP" sz="2000" dirty="0" smtClean="0"/>
              <a:t/>
            </a:r>
            <a:br>
              <a:rPr lang="en-US" altLang="ja-JP" sz="2000" dirty="0" smtClean="0"/>
            </a:br>
            <a:r>
              <a:rPr lang="en-US" altLang="ja-JP" sz="2000" b="1" dirty="0">
                <a:solidFill>
                  <a:srgbClr val="FF0000"/>
                </a:solidFill>
              </a:rPr>
              <a:t>✗ </a:t>
            </a:r>
            <a:r>
              <a:rPr lang="ja-JP" altLang="en-US" sz="2000" b="1" dirty="0" smtClean="0"/>
              <a:t>大変形で早期の収束困難あり．</a:t>
            </a:r>
            <a:endParaRPr kumimoji="1" lang="ja-JP" altLang="en-US" sz="2000" b="1" dirty="0"/>
          </a:p>
        </p:txBody>
      </p:sp>
      <p:pic>
        <p:nvPicPr>
          <p:cNvPr id="7" name="c3d4h-pressu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8479" y="1068450"/>
            <a:ext cx="3931493" cy="4016734"/>
          </a:xfrm>
          <a:prstGeom prst="rect">
            <a:avLst/>
          </a:prstGeom>
        </p:spPr>
      </p:pic>
      <p:pic>
        <p:nvPicPr>
          <p:cNvPr id="8" name="c3d10mh-pressure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4611" y="1065258"/>
            <a:ext cx="3969857" cy="4055930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271691" y="436564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節点数は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ほぼ同じ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917689" y="1043444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 smtClean="0"/>
              <a:t>圧力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382185" y="1042767"/>
            <a:ext cx="1366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kumimoji="1" lang="ja-JP" altLang="en-US" dirty="0" smtClean="0"/>
              <a:t>圧力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5609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sz="3600" dirty="0" smtClean="0"/>
              <a:t>我々の従来手法（</a:t>
            </a:r>
            <a:r>
              <a:rPr lang="en-US" altLang="ja-JP" sz="3600" dirty="0" smtClean="0"/>
              <a:t>S-FEM-T4</a:t>
            </a:r>
            <a:r>
              <a:rPr lang="ja-JP" altLang="en-US" sz="3600" dirty="0" smtClean="0"/>
              <a:t>）</a:t>
            </a:r>
            <a:endParaRPr kumimoji="1" lang="ja-JP" alt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:r>
                  <a:rPr lang="ja-JP" altLang="en-US" sz="2800" dirty="0">
                    <a:solidFill>
                      <a:srgbClr val="0000CC"/>
                    </a:solidFill>
                  </a:rPr>
                  <a:t>四面体</a:t>
                </a:r>
                <a:r>
                  <a:rPr lang="ja-JP" altLang="en-US" sz="2800" dirty="0"/>
                  <a:t>解析例）材料</a:t>
                </a:r>
                <a:r>
                  <a:rPr lang="en-US" altLang="ja-JP" sz="2800" dirty="0"/>
                  <a:t>: neo-</a:t>
                </a:r>
                <a:r>
                  <a:rPr lang="en-US" altLang="ja-JP" sz="2800" dirty="0" err="1"/>
                  <a:t>Hookean</a:t>
                </a:r>
                <a:r>
                  <a:rPr lang="ja-JP" altLang="en-US" sz="2800" u="sng" dirty="0">
                    <a:solidFill>
                      <a:srgbClr val="008000"/>
                    </a:solidFill>
                  </a:rPr>
                  <a:t>超弾性体</a:t>
                </a:r>
                <a:r>
                  <a:rPr lang="en-US" altLang="ja-JP" sz="28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800" i="1">
                            <a:latin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ja-JP" sz="2800">
                            <a:latin typeface="Cambria Math" panose="02040503050406030204" pitchFamily="18" charset="0"/>
                          </a:rPr>
                          <m:t>ini</m:t>
                        </m:r>
                      </m:sub>
                    </m:sSub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ja-JP" sz="280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0.49</m:t>
                    </m:r>
                  </m:oMath>
                </a14:m>
                <a:endParaRPr lang="ja-JP" altLang="en-US" sz="2800" dirty="0">
                  <a:solidFill>
                    <a:srgbClr val="C00000"/>
                  </a:solidFill>
                </a:endParaRPr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2398" t="-22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4911" y="2888940"/>
            <a:ext cx="16337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/>
              <a:t>メッシュ</a:t>
            </a:r>
            <a:r>
              <a:rPr kumimoji="1" lang="ja-JP" altLang="en-US" dirty="0" smtClean="0"/>
              <a:t>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先程の</a:t>
            </a:r>
            <a:r>
              <a:rPr kumimoji="1" lang="en-US" altLang="ja-JP" dirty="0" smtClean="0"/>
              <a:t>C3D4H</a:t>
            </a:r>
            <a:br>
              <a:rPr kumimoji="1" lang="en-US" altLang="ja-JP" dirty="0" smtClean="0"/>
            </a:br>
            <a:r>
              <a:rPr kumimoji="1" lang="ja-JP" altLang="en-US" dirty="0" smtClean="0"/>
              <a:t>と同じ</a:t>
            </a:r>
            <a:r>
              <a:rPr lang="ja-JP" altLang="en-US" dirty="0"/>
              <a:t>．</a:t>
            </a:r>
            <a:endParaRPr kumimoji="1" lang="en-US" altLang="ja-JP" dirty="0" smtClean="0"/>
          </a:p>
        </p:txBody>
      </p:sp>
      <p:sp>
        <p:nvSpPr>
          <p:cNvPr id="10" name="正方形/長方形 9"/>
          <p:cNvSpPr/>
          <p:nvPr/>
        </p:nvSpPr>
        <p:spPr>
          <a:xfrm>
            <a:off x="6747404" y="3940504"/>
            <a:ext cx="2293999" cy="230832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ja-JP" sz="2400" dirty="0" smtClean="0"/>
              <a:t>【</a:t>
            </a:r>
            <a:r>
              <a:rPr lang="ja-JP" altLang="en-US" sz="2400" dirty="0" smtClean="0"/>
              <a:t>問題点</a:t>
            </a:r>
            <a:r>
              <a:rPr lang="en-US" altLang="ja-JP" sz="2400" dirty="0" smtClean="0"/>
              <a:t>】</a:t>
            </a:r>
            <a:br>
              <a:rPr lang="en-US" altLang="ja-JP" sz="2400" dirty="0" smtClean="0"/>
            </a:br>
            <a:r>
              <a:rPr lang="ja-JP" altLang="en-US" sz="2400" dirty="0" smtClean="0"/>
              <a:t>四面体</a:t>
            </a:r>
            <a:r>
              <a:rPr lang="en-US" altLang="ja-JP" sz="2400" dirty="0" smtClean="0"/>
              <a:t>ES-FEM</a:t>
            </a:r>
            <a:r>
              <a:rPr lang="ja-JP" altLang="en-US" sz="2400" dirty="0" smtClean="0"/>
              <a:t>は高精度ではあるものの，</a:t>
            </a:r>
            <a:r>
              <a:rPr lang="ja-JP" altLang="en-US" sz="2400" dirty="0" smtClean="0">
                <a:solidFill>
                  <a:srgbClr val="FF0000"/>
                </a:solidFill>
              </a:rPr>
              <a:t>汎用</a:t>
            </a:r>
            <a:r>
              <a:rPr lang="en-US" altLang="ja-JP" sz="2400" dirty="0" smtClean="0">
                <a:solidFill>
                  <a:srgbClr val="FF0000"/>
                </a:solidFill>
              </a:rPr>
              <a:t>FEM</a:t>
            </a:r>
            <a:r>
              <a:rPr lang="ja-JP" altLang="en-US" sz="2400" dirty="0" smtClean="0">
                <a:solidFill>
                  <a:srgbClr val="FF0000"/>
                </a:solidFill>
              </a:rPr>
              <a:t>コードに実装できない</a:t>
            </a:r>
            <a:r>
              <a:rPr lang="ja-JP" altLang="en-US" sz="2400" dirty="0" smtClean="0"/>
              <a:t>．</a:t>
            </a:r>
            <a:endParaRPr lang="en-US" altLang="ja-JP" sz="2400" dirty="0"/>
          </a:p>
        </p:txBody>
      </p:sp>
      <p:pic>
        <p:nvPicPr>
          <p:cNvPr id="11" name="msmpeg4v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4104" y="1088782"/>
            <a:ext cx="4276128" cy="3953954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2290379" y="5042210"/>
            <a:ext cx="4212693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ja-JP" sz="2000" b="1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F-barES-FEM-T4</a:t>
            </a:r>
            <a:r>
              <a:rPr lang="ja-JP" altLang="en-US" sz="2000" b="1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（</a:t>
            </a:r>
            <a:r>
              <a:rPr lang="en-US" altLang="ja-JP" sz="2000" b="1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S-FEM-T4</a:t>
            </a:r>
            <a:r>
              <a:rPr lang="ja-JP" altLang="en-US" sz="2000" b="1" u="sng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の一種）</a:t>
            </a:r>
            <a:endParaRPr lang="en-US" altLang="ja-JP" sz="2000" b="1" u="sng" dirty="0" smtClean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kumimoji="1"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せん断・体積ロッキングなし．</a:t>
            </a:r>
            <a:endParaRPr lang="en-US" altLang="ja-JP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圧力振動は充分小さい．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ja-JP" altLang="en-US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r>
              <a:rPr lang="en-US" altLang="ja-JP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</a:t>
            </a:r>
            <a:r>
              <a:rPr lang="ja-JP" altLang="en-US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コーナーロッキングも充分小さい．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03075" y="1328719"/>
            <a:ext cx="2188420" cy="1477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※</a:t>
            </a:r>
            <a:r>
              <a:rPr kumimoji="1" lang="ja-JP" altLang="en-US" dirty="0" smtClean="0"/>
              <a:t>注</a:t>
            </a:r>
            <a:r>
              <a:rPr kumimoji="1" lang="en-US" altLang="ja-JP" dirty="0" smtClean="0"/>
              <a:t>※</a:t>
            </a:r>
            <a:endParaRPr lang="en-US" altLang="ja-JP" dirty="0"/>
          </a:p>
          <a:p>
            <a:r>
              <a:rPr kumimoji="1" lang="ja-JP" altLang="en-US" dirty="0" smtClean="0"/>
              <a:t>「</a:t>
            </a:r>
            <a:r>
              <a:rPr kumimoji="1" lang="en-US" altLang="ja-JP" dirty="0" smtClean="0"/>
              <a:t>S-FEM-T4</a:t>
            </a:r>
            <a:r>
              <a:rPr kumimoji="1" lang="ja-JP" altLang="en-US" dirty="0" smtClean="0"/>
              <a:t>」は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４節点四面体平滑化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有限要素法</a:t>
            </a:r>
            <a:r>
              <a:rPr lang="ja-JP" altLang="en-US" dirty="0" smtClean="0"/>
              <a:t>の意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（詳細は後述）．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2203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研究目的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206515" y="1333127"/>
            <a:ext cx="8730970" cy="1872209"/>
          </a:xfrm>
          <a:prstGeom prst="roundRect">
            <a:avLst>
              <a:gd name="adj" fmla="val 13853"/>
            </a:avLst>
          </a:prstGeom>
          <a:noFill/>
          <a:ln w="4762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ja-JP" altLang="en-US" sz="3200" dirty="0" smtClean="0">
                <a:solidFill>
                  <a:srgbClr val="008000"/>
                </a:solidFill>
              </a:rPr>
              <a:t>１０節点四面体（</a:t>
            </a:r>
            <a:r>
              <a:rPr lang="en-US" altLang="ja-JP" sz="3200" dirty="0" smtClean="0">
                <a:solidFill>
                  <a:srgbClr val="008000"/>
                </a:solidFill>
              </a:rPr>
              <a:t>T10</a:t>
            </a:r>
            <a:r>
              <a:rPr lang="ja-JP" altLang="en-US" sz="3200" dirty="0" smtClean="0">
                <a:solidFill>
                  <a:srgbClr val="008000"/>
                </a:solidFill>
              </a:rPr>
              <a:t>）要素</a:t>
            </a:r>
            <a:r>
              <a:rPr lang="ja-JP" altLang="en-US" sz="3200" dirty="0" smtClean="0">
                <a:solidFill>
                  <a:schemeClr val="tx1"/>
                </a:solidFill>
              </a:rPr>
              <a:t>を用いることで</a:t>
            </a:r>
            <a:r>
              <a:rPr lang="en-US" altLang="ja-JP" sz="3200" dirty="0" smtClean="0">
                <a:solidFill>
                  <a:schemeClr val="tx1"/>
                </a:solidFill>
              </a:rPr>
              <a:t/>
            </a:r>
            <a:br>
              <a:rPr lang="en-US" altLang="ja-JP" sz="3200" dirty="0" smtClean="0">
                <a:solidFill>
                  <a:schemeClr val="tx1"/>
                </a:solidFill>
              </a:rPr>
            </a:br>
            <a:r>
              <a:rPr lang="ja-JP" altLang="en-US" sz="3200" dirty="0" smtClean="0">
                <a:solidFill>
                  <a:srgbClr val="FF0000"/>
                </a:solidFill>
              </a:rPr>
              <a:t>汎用</a:t>
            </a:r>
            <a:r>
              <a:rPr lang="en-US" altLang="ja-JP" sz="3200" dirty="0" smtClean="0">
                <a:solidFill>
                  <a:srgbClr val="FF0000"/>
                </a:solidFill>
              </a:rPr>
              <a:t>FEM</a:t>
            </a:r>
            <a:r>
              <a:rPr lang="ja-JP" altLang="en-US" sz="3200" dirty="0" smtClean="0">
                <a:solidFill>
                  <a:srgbClr val="FF0000"/>
                </a:solidFill>
              </a:rPr>
              <a:t>コードにも実装可能</a:t>
            </a:r>
            <a:r>
              <a:rPr lang="ja-JP" altLang="en-US" sz="3200" dirty="0" smtClean="0">
                <a:solidFill>
                  <a:schemeClr val="tx1"/>
                </a:solidFill>
              </a:rPr>
              <a:t>な</a:t>
            </a:r>
            <a:r>
              <a:rPr lang="en-US" altLang="ja-JP" sz="3200" dirty="0" smtClean="0">
                <a:solidFill>
                  <a:schemeClr val="tx1"/>
                </a:solidFill>
              </a:rPr>
              <a:t/>
            </a:r>
            <a:br>
              <a:rPr lang="en-US" altLang="ja-JP" sz="3200" dirty="0" smtClean="0">
                <a:solidFill>
                  <a:schemeClr val="tx1"/>
                </a:solidFill>
              </a:rPr>
            </a:br>
            <a:r>
              <a:rPr lang="ja-JP" altLang="en-US" sz="3200" dirty="0" smtClean="0">
                <a:solidFill>
                  <a:schemeClr val="tx1"/>
                </a:solidFill>
              </a:rPr>
              <a:t>高精度かつ安定な</a:t>
            </a:r>
            <a:r>
              <a:rPr lang="en-US" altLang="ja-JP" sz="3200" dirty="0" smtClean="0">
                <a:solidFill>
                  <a:schemeClr val="tx1"/>
                </a:solidFill>
              </a:rPr>
              <a:t>S-FEM</a:t>
            </a:r>
            <a:r>
              <a:rPr lang="ja-JP" altLang="en-US" sz="3200" dirty="0" smtClean="0">
                <a:solidFill>
                  <a:schemeClr val="tx1"/>
                </a:solidFill>
              </a:rPr>
              <a:t>定式化を提案する．</a:t>
            </a:r>
            <a:endParaRPr lang="en-US" altLang="ja-JP" sz="3200" dirty="0" smtClean="0">
              <a:solidFill>
                <a:schemeClr val="tx1"/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519479" y="3415640"/>
            <a:ext cx="406393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発表目次</a:t>
            </a:r>
            <a:r>
              <a:rPr kumimoji="1" lang="ja-JP" altLang="en-US" sz="2800" dirty="0" smtClean="0"/>
              <a:t>：</a:t>
            </a:r>
            <a:endParaRPr kumimoji="1" lang="en-US" altLang="ja-JP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2800" dirty="0" smtClean="0"/>
              <a:t>S-FEM</a:t>
            </a:r>
            <a:r>
              <a:rPr kumimoji="1" lang="ja-JP" altLang="en-US" sz="2800" dirty="0" smtClean="0"/>
              <a:t>のおさらい</a:t>
            </a:r>
            <a:endParaRPr lang="en-US" altLang="ja-JP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800" dirty="0" smtClean="0"/>
              <a:t>提案</a:t>
            </a:r>
            <a:r>
              <a:rPr lang="ja-JP" altLang="en-US" sz="2800" dirty="0" smtClean="0"/>
              <a:t>手法</a:t>
            </a:r>
            <a:r>
              <a:rPr kumimoji="1" lang="ja-JP" altLang="en-US" sz="2800" dirty="0" smtClean="0"/>
              <a:t>の定式化概要</a:t>
            </a:r>
            <a:endParaRPr kumimoji="1" lang="en-US" altLang="ja-JP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2800" dirty="0" smtClean="0"/>
              <a:t>解析例</a:t>
            </a:r>
            <a:endParaRPr lang="en-US" altLang="ja-JP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2800" dirty="0" smtClean="0"/>
              <a:t>ABAQUS</a:t>
            </a:r>
            <a:r>
              <a:rPr lang="ja-JP" altLang="en-US" sz="2800" dirty="0" err="1" smtClean="0"/>
              <a:t>への</a:t>
            </a:r>
            <a:r>
              <a:rPr lang="ja-JP" altLang="en-US" sz="2800" dirty="0" smtClean="0"/>
              <a:t>実装</a:t>
            </a:r>
            <a:endParaRPr lang="en-US" altLang="ja-JP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ja-JP" altLang="en-US" sz="2800" dirty="0"/>
              <a:t>まとめ</a:t>
            </a:r>
          </a:p>
        </p:txBody>
      </p:sp>
    </p:spTree>
    <p:extLst>
      <p:ext uri="{BB962C8B-B14F-4D97-AF65-F5344CB8AC3E}">
        <p14:creationId xmlns:p14="http://schemas.microsoft.com/office/powerpoint/2010/main" val="15042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altLang="ja-JP" sz="4000" dirty="0" smtClean="0"/>
              <a:t>S-FEM</a:t>
            </a:r>
            <a:r>
              <a:rPr lang="ja-JP" altLang="en-US" sz="4000" dirty="0" smtClean="0"/>
              <a:t>のおさらい</a:t>
            </a:r>
            <a:endParaRPr lang="en-US" altLang="ja-JP" sz="40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7973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 smtClean="0"/>
              <a:t>Smoothed Finite Element Method (S-FEM)</a:t>
            </a:r>
            <a:r>
              <a:rPr lang="ja-JP" altLang="en-US" sz="3200" dirty="0" smtClean="0"/>
              <a:t>とは</a:t>
            </a:r>
            <a:r>
              <a:rPr lang="en-US" altLang="ja-JP" sz="3200" dirty="0" smtClean="0"/>
              <a:t>?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ja-JP" sz="2800" dirty="0" smtClean="0"/>
              <a:t>G. R. Liu</a:t>
            </a:r>
            <a:r>
              <a:rPr lang="ja-JP" altLang="en-US" sz="2800" dirty="0" smtClean="0"/>
              <a:t>らが</a:t>
            </a:r>
            <a:r>
              <a:rPr lang="en-US" altLang="ja-JP" sz="2800" dirty="0" smtClean="0"/>
              <a:t>2007</a:t>
            </a:r>
            <a:r>
              <a:rPr lang="ja-JP" altLang="en-US" sz="2800" dirty="0" smtClean="0"/>
              <a:t>年に</a:t>
            </a:r>
            <a:r>
              <a:rPr lang="ja-JP" altLang="en-US" sz="2800" dirty="0"/>
              <a:t>提案</a:t>
            </a:r>
            <a:r>
              <a:rPr lang="ja-JP" altLang="en-US" sz="2800" dirty="0" smtClean="0"/>
              <a:t>した新しい</a:t>
            </a:r>
            <a:r>
              <a:rPr lang="en-US" altLang="ja-JP" sz="2800" dirty="0" smtClean="0"/>
              <a:t>FEM</a:t>
            </a:r>
            <a:r>
              <a:rPr lang="ja-JP" altLang="en-US" sz="2800" dirty="0" smtClean="0"/>
              <a:t>の定式化．</a:t>
            </a:r>
            <a:endParaRPr lang="en-US" altLang="ja-JP" sz="2800" dirty="0" smtClean="0"/>
          </a:p>
          <a:p>
            <a:pPr algn="just"/>
            <a:r>
              <a:rPr lang="ja-JP" altLang="en-US" sz="2800" dirty="0" smtClean="0">
                <a:solidFill>
                  <a:srgbClr val="0000CC"/>
                </a:solidFill>
              </a:rPr>
              <a:t>ひずみ平滑化</a:t>
            </a:r>
            <a:r>
              <a:rPr lang="en-US" altLang="ja-JP" sz="2800" dirty="0" smtClean="0"/>
              <a:t>(Strain Smoothing)</a:t>
            </a:r>
            <a:r>
              <a:rPr lang="ja-JP" altLang="en-US" sz="2800" dirty="0" smtClean="0"/>
              <a:t>手法の一種．</a:t>
            </a:r>
            <a:endParaRPr lang="en-US" altLang="ja-JP" sz="2800" dirty="0" smtClean="0"/>
          </a:p>
          <a:p>
            <a:r>
              <a:rPr lang="ja-JP" altLang="en-US" sz="2800" dirty="0" smtClean="0"/>
              <a:t>基本的な</a:t>
            </a:r>
            <a:r>
              <a:rPr lang="en-US" altLang="ja-JP" sz="2800" dirty="0" smtClean="0"/>
              <a:t>S-FEM</a:t>
            </a:r>
            <a:r>
              <a:rPr lang="ja-JP" altLang="en-US" sz="2800" dirty="0" smtClean="0"/>
              <a:t>定式化には次の４タイプがある．</a:t>
            </a:r>
            <a:endParaRPr lang="en-US" altLang="ja-JP" sz="2400" dirty="0" smtClean="0"/>
          </a:p>
          <a:p>
            <a:pPr marL="914400" lvl="1" indent="-457200" algn="just">
              <a:buFont typeface="+mj-lt"/>
              <a:buAutoNum type="arabicPeriod"/>
            </a:pPr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ノード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節点</a:t>
            </a: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ja-JP" altLang="en-US" sz="2400" dirty="0" smtClean="0"/>
              <a:t>で</a:t>
            </a:r>
            <a:r>
              <a:rPr lang="ja-JP" altLang="en-US" sz="2400" dirty="0"/>
              <a:t>平滑化</a:t>
            </a:r>
            <a:r>
              <a:rPr lang="ja-JP" altLang="en-US" sz="2400" dirty="0" smtClean="0"/>
              <a:t>するタイプ </a:t>
            </a:r>
            <a:r>
              <a:rPr lang="en-US" altLang="ja-JP" sz="2400" dirty="0" smtClean="0"/>
              <a:t>(NS-FEM)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エッジ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要素辺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ja-JP" altLang="en-US" sz="2400" dirty="0" smtClean="0"/>
              <a:t>で平滑化するタイプ </a:t>
            </a:r>
            <a:r>
              <a:rPr lang="en-US" altLang="ja-JP" sz="2400" dirty="0" smtClean="0"/>
              <a:t>(ES-FEM)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フェイス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要素面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ja-JP" altLang="en-US" sz="2400" dirty="0" smtClean="0"/>
              <a:t>で平滑化するタイプ </a:t>
            </a:r>
            <a:r>
              <a:rPr lang="en-US" altLang="ja-JP" sz="2400" dirty="0" smtClean="0"/>
              <a:t>(FS-FEM)</a:t>
            </a:r>
          </a:p>
          <a:p>
            <a:pPr marL="914400" lvl="1" indent="-457200" algn="just">
              <a:buFont typeface="+mj-lt"/>
              <a:buAutoNum type="arabicPeriod"/>
            </a:pPr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セル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ja-JP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要素内</a:t>
            </a:r>
            <a:r>
              <a:rPr lang="en-US" altLang="ja-JP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r>
              <a:rPr lang="ja-JP" altLang="en-US" sz="2400" dirty="0" smtClean="0"/>
              <a:t>で平滑化する </a:t>
            </a:r>
            <a:r>
              <a:rPr lang="en-US" altLang="ja-JP" sz="2400" dirty="0" smtClean="0"/>
              <a:t>(CS-FEM)</a:t>
            </a:r>
            <a:endParaRPr lang="en-US" altLang="ja-JP" sz="2400" dirty="0"/>
          </a:p>
          <a:p>
            <a:r>
              <a:rPr lang="ja-JP" altLang="en-US" sz="2800" dirty="0"/>
              <a:t>上記</a:t>
            </a:r>
            <a:r>
              <a:rPr lang="ja-JP" altLang="en-US" sz="2800" dirty="0" smtClean="0"/>
              <a:t>を</a:t>
            </a:r>
            <a:r>
              <a:rPr lang="en-US" altLang="ja-JP" sz="2800" dirty="0" smtClean="0"/>
              <a:t>Selective</a:t>
            </a:r>
            <a:r>
              <a:rPr lang="ja-JP" altLang="en-US" sz="2800" dirty="0" smtClean="0"/>
              <a:t>法や</a:t>
            </a:r>
            <a:r>
              <a:rPr lang="en-US" altLang="ja-JP" sz="2800" dirty="0" smtClean="0"/>
              <a:t>F-bar</a:t>
            </a:r>
            <a:r>
              <a:rPr lang="ja-JP" altLang="en-US" sz="2800" dirty="0" smtClean="0"/>
              <a:t>法などで組み合わせれば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>
                <a:solidFill>
                  <a:srgbClr val="0000CC"/>
                </a:solidFill>
              </a:rPr>
              <a:t>無数に定式化のバリエーションが存在する</a:t>
            </a:r>
            <a:r>
              <a:rPr lang="ja-JP" altLang="en-US" sz="2800" dirty="0" smtClean="0"/>
              <a:t>．</a:t>
            </a:r>
            <a:endParaRPr lang="en-US" altLang="ja-JP" sz="2800" dirty="0" smtClean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34092" y="5127025"/>
            <a:ext cx="6316153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/>
              <a:t>時間</a:t>
            </a:r>
            <a:r>
              <a:rPr lang="ja-JP" altLang="en-US" sz="2800" dirty="0" smtClean="0"/>
              <a:t>の都合，２次元三角形</a:t>
            </a:r>
            <a:r>
              <a:rPr lang="ja-JP" altLang="en-US" sz="2800" dirty="0"/>
              <a:t>要素を</a:t>
            </a:r>
            <a:r>
              <a:rPr lang="ja-JP" altLang="en-US" sz="2800" dirty="0" smtClean="0"/>
              <a:t>用いた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「</a:t>
            </a:r>
            <a:r>
              <a:rPr lang="en-US" altLang="ja-JP" sz="2800" dirty="0" smtClean="0"/>
              <a:t>ES-FEM</a:t>
            </a:r>
            <a:r>
              <a:rPr lang="ja-JP" altLang="en-US" sz="2800" dirty="0" smtClean="0"/>
              <a:t>」のみ解説</a:t>
            </a:r>
            <a:r>
              <a:rPr lang="ja-JP" altLang="en-US" sz="2800" dirty="0"/>
              <a:t>します</a:t>
            </a:r>
            <a:r>
              <a:rPr lang="ja-JP" altLang="en-US" sz="2800" dirty="0" smtClean="0"/>
              <a:t>．</a:t>
            </a:r>
            <a:endParaRPr lang="en-US" altLang="ja-JP" sz="2800" dirty="0"/>
          </a:p>
        </p:txBody>
      </p:sp>
    </p:spTree>
    <p:extLst>
      <p:ext uri="{BB962C8B-B14F-4D97-AF65-F5344CB8AC3E}">
        <p14:creationId xmlns:p14="http://schemas.microsoft.com/office/powerpoint/2010/main" val="160884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ES-FEM</a:t>
            </a:r>
            <a:r>
              <a:rPr lang="ja-JP" altLang="en-US" dirty="0" smtClean="0"/>
              <a:t>の定式化概要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ja-JP" altLang="en-US" sz="2400" dirty="0"/>
                  <a:t>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を通常の</a:t>
                </a:r>
                <a:r>
                  <a:rPr lang="en-US" altLang="ja-JP" sz="2400" dirty="0"/>
                  <a:t>FEM</a:t>
                </a:r>
                <a:r>
                  <a:rPr lang="ja-JP" altLang="en-US" sz="2400" dirty="0"/>
                  <a:t>と同様に計算する．</a:t>
                </a:r>
                <a:endParaRPr lang="en-US" altLang="ja-JP" sz="2400" dirty="0"/>
              </a:p>
              <a:p>
                <a:r>
                  <a:rPr lang="ja-JP" altLang="en-US" sz="2400" dirty="0"/>
                  <a:t>要素の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を周囲</a:t>
                </a:r>
                <a:r>
                  <a:rPr lang="ja-JP" altLang="en-US" sz="2400" dirty="0" smtClean="0"/>
                  <a:t>の</a:t>
                </a: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 smtClean="0"/>
                  <a:t>に</a:t>
                </a:r>
                <a:r>
                  <a:rPr lang="ja-JP" altLang="en-US" sz="2400" dirty="0"/>
                  <a:t>要素体積を重みとして配り，</a:t>
                </a:r>
                <a:r>
                  <a:rPr lang="en-US" altLang="ja-JP" sz="2400" dirty="0"/>
                  <a:t/>
                </a:r>
                <a:br>
                  <a:rPr lang="en-US" altLang="ja-JP" sz="2400" dirty="0"/>
                </a:br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 smtClean="0"/>
                  <a:t>で</a:t>
                </a:r>
                <a:r>
                  <a:rPr lang="ja-JP" altLang="en-US" sz="2400" dirty="0"/>
                  <a:t>平均化して</a:t>
                </a:r>
                <a14:m>
                  <m:oMath xmlns:m="http://schemas.openxmlformats.org/officeDocument/2006/math">
                    <m:r>
                      <a:rPr lang="en-US" altLang="ja-JP" sz="2400" i="1">
                        <a:latin typeface="Cambria Math"/>
                      </a:rPr>
                      <m:t>[</m:t>
                    </m:r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 i="1">
                            <a:latin typeface="Cambria Math"/>
                          </a:rPr>
                          <m:t> 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altLang="ja-JP" sz="2400">
                            <a:latin typeface="Cambria Math" panose="02040503050406030204" pitchFamily="18" charset="0"/>
                          </a:rPr>
                          <m:t>Edge</m:t>
                        </m:r>
                      </m:sup>
                    </m:sSup>
                    <m:r>
                      <a:rPr lang="en-US" altLang="ja-JP" sz="2400" i="1">
                        <a:latin typeface="Cambria Math"/>
                      </a:rPr>
                      <m:t>𝐵</m:t>
                    </m:r>
                    <m:r>
                      <a:rPr lang="en-US" altLang="ja-JP" sz="2400" i="1">
                        <a:latin typeface="Cambria Math"/>
                      </a:rPr>
                      <m:t>]</m:t>
                    </m:r>
                  </m:oMath>
                </a14:m>
                <a:r>
                  <a:rPr lang="ja-JP" altLang="en-US" sz="2400" dirty="0"/>
                  <a:t>を作る．</a:t>
                </a:r>
                <a:endParaRPr lang="en-US" altLang="ja-JP" sz="2400" dirty="0"/>
              </a:p>
              <a:p>
                <a:r>
                  <a:rPr lang="ja-JP" altLang="en-US" sz="2400" dirty="0" smtClean="0">
                    <a:solidFill>
                      <a:srgbClr val="FF0000"/>
                    </a:solidFill>
                  </a:rPr>
                  <a:t>エッジ</a:t>
                </a:r>
                <a:r>
                  <a:rPr lang="ja-JP" altLang="en-US" sz="2400" dirty="0" smtClean="0"/>
                  <a:t>の</a:t>
                </a:r>
                <a:r>
                  <a:rPr lang="ja-JP" altLang="en-US" sz="2400" dirty="0"/>
                  <a:t>平滑化領域の量として歪み，応力，節点内力を計算する．</a:t>
                </a:r>
                <a:endParaRPr lang="ja-JP" altLang="en-US" sz="2400" u="sng" dirty="0"/>
              </a:p>
              <a:p>
                <a:pPr marL="0" indent="0" algn="ctr">
                  <a:buNone/>
                </a:pPr>
                <a:endParaRPr kumimoji="1" lang="ja-JP" altLang="en-US" sz="2400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75" t="-1901" r="-359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87" y="2312876"/>
            <a:ext cx="3362325" cy="406717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364" y="2332208"/>
            <a:ext cx="1119704" cy="192488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229445" y="2982179"/>
            <a:ext cx="167866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dirty="0" smtClean="0"/>
              <a:t>積分点が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各エッジ中心</a:t>
            </a:r>
            <a:r>
              <a:rPr lang="ja-JP" altLang="en-US" dirty="0"/>
              <a:t>に</a:t>
            </a:r>
            <a:r>
              <a:rPr kumimoji="1" lang="en-US" altLang="ja-JP" dirty="0" smtClean="0"/>
              <a:t/>
            </a:r>
            <a:br>
              <a:rPr kumimoji="1" lang="en-US" altLang="ja-JP" dirty="0" smtClean="0"/>
            </a:br>
            <a:r>
              <a:rPr kumimoji="1" lang="ja-JP" altLang="en-US" dirty="0" smtClean="0"/>
              <a:t>あるイメージ</a:t>
            </a:r>
            <a:endParaRPr kumimoji="1"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6264188" y="3897052"/>
            <a:ext cx="2110924" cy="17543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dirty="0"/>
              <a:t>体積</a:t>
            </a:r>
            <a:r>
              <a:rPr lang="ja-JP" altLang="en-US" dirty="0" smtClean="0"/>
              <a:t>ロッキングや</a:t>
            </a:r>
            <a:endParaRPr lang="en-US" altLang="ja-JP" dirty="0" smtClean="0"/>
          </a:p>
          <a:p>
            <a:pPr algn="ctr"/>
            <a:r>
              <a:rPr lang="ja-JP" altLang="en-US" dirty="0"/>
              <a:t>圧力振動</a:t>
            </a:r>
            <a:r>
              <a:rPr lang="ja-JP" altLang="en-US" dirty="0" smtClean="0"/>
              <a:t>を抑える</a:t>
            </a:r>
            <a:r>
              <a:rPr lang="en-US" altLang="ja-JP" dirty="0" smtClean="0"/>
              <a:t/>
            </a:r>
            <a:br>
              <a:rPr lang="en-US" altLang="ja-JP" dirty="0" smtClean="0"/>
            </a:br>
            <a:r>
              <a:rPr lang="ja-JP" altLang="en-US" dirty="0" smtClean="0"/>
              <a:t>こと</a:t>
            </a:r>
            <a:r>
              <a:rPr lang="ja-JP" altLang="en-US" dirty="0"/>
              <a:t>は</a:t>
            </a:r>
            <a:r>
              <a:rPr lang="ja-JP" altLang="en-US" dirty="0" smtClean="0"/>
              <a:t>出来ないが，</a:t>
            </a:r>
            <a:endParaRPr lang="en-US" altLang="ja-JP" dirty="0" smtClean="0"/>
          </a:p>
          <a:p>
            <a:pPr algn="ctr"/>
            <a:r>
              <a:rPr lang="ja-JP" altLang="en-US" dirty="0">
                <a:solidFill>
                  <a:srgbClr val="FF0000"/>
                </a:solidFill>
              </a:rPr>
              <a:t>四面体要素</a:t>
            </a:r>
            <a:r>
              <a:rPr lang="ja-JP" altLang="en-US" dirty="0" smtClean="0">
                <a:solidFill>
                  <a:srgbClr val="FF0000"/>
                </a:solidFill>
              </a:rPr>
              <a:t>で</a:t>
            </a:r>
            <a:r>
              <a:rPr lang="en-US" altLang="ja-JP" dirty="0" smtClean="0">
                <a:solidFill>
                  <a:srgbClr val="FF0000"/>
                </a:solidFill>
              </a:rPr>
              <a:t/>
            </a:r>
            <a:br>
              <a:rPr lang="en-US" altLang="ja-JP" dirty="0" smtClean="0">
                <a:solidFill>
                  <a:srgbClr val="FF0000"/>
                </a:solidFill>
              </a:rPr>
            </a:br>
            <a:r>
              <a:rPr lang="ja-JP" altLang="en-US" dirty="0" smtClean="0">
                <a:solidFill>
                  <a:srgbClr val="FF0000"/>
                </a:solidFill>
              </a:rPr>
              <a:t>せん断ロッキングを</a:t>
            </a:r>
            <a:r>
              <a:rPr lang="en-US" altLang="ja-JP" dirty="0" smtClean="0">
                <a:solidFill>
                  <a:srgbClr val="FF0000"/>
                </a:solidFill>
              </a:rPr>
              <a:t/>
            </a:r>
            <a:br>
              <a:rPr lang="en-US" altLang="ja-JP" dirty="0" smtClean="0">
                <a:solidFill>
                  <a:srgbClr val="FF0000"/>
                </a:solidFill>
              </a:rPr>
            </a:br>
            <a:r>
              <a:rPr lang="ja-JP" altLang="en-US" dirty="0" smtClean="0">
                <a:solidFill>
                  <a:srgbClr val="FF0000"/>
                </a:solidFill>
              </a:rPr>
              <a:t>回避できる．</a:t>
            </a:r>
            <a:endParaRPr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25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一般的な</a:t>
            </a:r>
            <a:r>
              <a:rPr kumimoji="1" lang="en-US" altLang="ja-JP" dirty="0" smtClean="0"/>
              <a:t>S-FEM</a:t>
            </a:r>
            <a:r>
              <a:rPr kumimoji="1" lang="ja-JP" altLang="en-US" dirty="0" smtClean="0"/>
              <a:t>の課題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800" dirty="0" smtClean="0"/>
          </a:p>
          <a:p>
            <a:pPr marL="0" indent="0">
              <a:buNone/>
            </a:pPr>
            <a:endParaRPr lang="en-US" altLang="ja-JP" sz="2000" dirty="0" smtClean="0"/>
          </a:p>
          <a:p>
            <a:pPr marL="0" indent="0">
              <a:buNone/>
            </a:pPr>
            <a:r>
              <a:rPr lang="ja-JP" altLang="en-US" sz="2800" dirty="0" smtClean="0"/>
              <a:t>∵　ノード，エッジ，フェイスでひずみ平滑化を行うと，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　　　要素の境界をまたいだ（複数の要素を使った）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r>
              <a:rPr lang="ja-JP" altLang="en-US" sz="2800" dirty="0" smtClean="0"/>
              <a:t>　　　計算が必要となり，要素として完結しないから．</a:t>
            </a:r>
            <a:r>
              <a:rPr lang="en-US" altLang="ja-JP" sz="2800" dirty="0" smtClean="0"/>
              <a:t/>
            </a:r>
            <a:br>
              <a:rPr lang="en-US" altLang="ja-JP" sz="2800" dirty="0" smtClean="0"/>
            </a:br>
            <a:endParaRPr lang="en-US" altLang="ja-JP" sz="1000" dirty="0" smtClean="0"/>
          </a:p>
          <a:p>
            <a:pPr marL="0" indent="0">
              <a:buNone/>
            </a:pPr>
            <a:r>
              <a:rPr lang="ja-JP" altLang="en-US" sz="2800" dirty="0" smtClean="0"/>
              <a:t>　　加えて，</a:t>
            </a:r>
            <a:r>
              <a:rPr kumimoji="1" lang="ja-JP" altLang="en-US" sz="2800" dirty="0" smtClean="0"/>
              <a:t>４節点四面体</a:t>
            </a:r>
            <a:r>
              <a:rPr kumimoji="1" lang="en-US" altLang="ja-JP" sz="2800" dirty="0" smtClean="0"/>
              <a:t>(T4)</a:t>
            </a:r>
            <a:r>
              <a:rPr kumimoji="1" lang="ja-JP" altLang="en-US" sz="2800" dirty="0" smtClean="0"/>
              <a:t>要素はひずみが要素内一定</a:t>
            </a:r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r>
              <a:rPr kumimoji="1" lang="ja-JP" altLang="en-US" sz="2800" dirty="0" smtClean="0"/>
              <a:t>　　なので，これ以上要素内でひずみを平滑化できない．</a:t>
            </a:r>
            <a:endParaRPr kumimoji="1" lang="en-US" altLang="ja-JP" sz="2800" dirty="0" smtClean="0"/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r>
              <a:rPr kumimoji="1" lang="en-US" altLang="ja-JP" sz="2800" dirty="0" smtClean="0"/>
              <a:t>【</a:t>
            </a:r>
            <a:r>
              <a:rPr kumimoji="1" lang="ja-JP" altLang="en-US" sz="2800" dirty="0" smtClean="0"/>
              <a:t>本研究の提案</a:t>
            </a:r>
            <a:r>
              <a:rPr kumimoji="1" lang="en-US" altLang="ja-JP" sz="2800" dirty="0" smtClean="0"/>
              <a:t>】</a:t>
            </a:r>
            <a:endParaRPr kumimoji="1" lang="ja-JP" altLang="en-US" sz="2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 smtClean="0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50824" y="803610"/>
            <a:ext cx="8641655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>
                <a:solidFill>
                  <a:srgbClr val="0000CC"/>
                </a:solidFill>
              </a:rPr>
              <a:t>セル</a:t>
            </a:r>
            <a:r>
              <a:rPr lang="en-US" altLang="ja-JP" sz="2800" dirty="0">
                <a:solidFill>
                  <a:srgbClr val="0000CC"/>
                </a:solidFill>
              </a:rPr>
              <a:t>(</a:t>
            </a:r>
            <a:r>
              <a:rPr lang="ja-JP" altLang="en-US" sz="2800" dirty="0">
                <a:solidFill>
                  <a:srgbClr val="0000CC"/>
                </a:solidFill>
              </a:rPr>
              <a:t>要素内</a:t>
            </a:r>
            <a:r>
              <a:rPr lang="en-US" altLang="ja-JP" sz="2800" dirty="0">
                <a:solidFill>
                  <a:srgbClr val="0000CC"/>
                </a:solidFill>
              </a:rPr>
              <a:t>)</a:t>
            </a:r>
            <a:r>
              <a:rPr lang="ja-JP" altLang="en-US" sz="2800" dirty="0" smtClean="0">
                <a:solidFill>
                  <a:srgbClr val="0000CC"/>
                </a:solidFill>
              </a:rPr>
              <a:t>でひずみ平滑化</a:t>
            </a:r>
            <a:r>
              <a:rPr lang="ja-JP" altLang="en-US" sz="2800" dirty="0">
                <a:solidFill>
                  <a:srgbClr val="0000CC"/>
                </a:solidFill>
              </a:rPr>
              <a:t>を行う</a:t>
            </a:r>
            <a:r>
              <a:rPr lang="en-US" altLang="ja-JP" sz="2800" dirty="0">
                <a:solidFill>
                  <a:srgbClr val="0000CC"/>
                </a:solidFill>
              </a:rPr>
              <a:t>CS-FEM</a:t>
            </a:r>
            <a:r>
              <a:rPr lang="ja-JP" altLang="en-US" sz="2800" dirty="0">
                <a:solidFill>
                  <a:srgbClr val="0000CC"/>
                </a:solidFill>
              </a:rPr>
              <a:t>を除き，</a:t>
            </a:r>
            <a:r>
              <a:rPr lang="en-US" altLang="ja-JP" sz="2800" dirty="0">
                <a:solidFill>
                  <a:srgbClr val="0000CC"/>
                </a:solidFill>
              </a:rPr>
              <a:t/>
            </a:r>
            <a:br>
              <a:rPr lang="en-US" altLang="ja-JP" sz="2800" dirty="0">
                <a:solidFill>
                  <a:srgbClr val="0000CC"/>
                </a:solidFill>
              </a:rPr>
            </a:br>
            <a:r>
              <a:rPr lang="ja-JP" altLang="en-US" sz="3200" dirty="0">
                <a:solidFill>
                  <a:srgbClr val="FF0000"/>
                </a:solidFill>
              </a:rPr>
              <a:t>汎用</a:t>
            </a:r>
            <a:r>
              <a:rPr lang="en-US" altLang="ja-JP" sz="3200" dirty="0">
                <a:solidFill>
                  <a:srgbClr val="FF0000"/>
                </a:solidFill>
              </a:rPr>
              <a:t>FEM</a:t>
            </a:r>
            <a:r>
              <a:rPr lang="ja-JP" altLang="en-US" sz="3200" dirty="0">
                <a:solidFill>
                  <a:srgbClr val="FF0000"/>
                </a:solidFill>
              </a:rPr>
              <a:t>コード</a:t>
            </a:r>
            <a:r>
              <a:rPr lang="ja-JP" altLang="en-US" sz="3200" dirty="0" smtClean="0">
                <a:solidFill>
                  <a:srgbClr val="FF0000"/>
                </a:solidFill>
              </a:rPr>
              <a:t>に実装</a:t>
            </a:r>
            <a:r>
              <a:rPr lang="ja-JP" altLang="en-US" sz="3200" dirty="0">
                <a:solidFill>
                  <a:srgbClr val="FF0000"/>
                </a:solidFill>
              </a:rPr>
              <a:t>できない</a:t>
            </a:r>
            <a:r>
              <a:rPr lang="ja-JP" altLang="en-US" sz="3200" dirty="0" smtClean="0">
                <a:solidFill>
                  <a:srgbClr val="FF0000"/>
                </a:solidFill>
              </a:rPr>
              <a:t>．</a:t>
            </a:r>
            <a:endParaRPr lang="en-US" altLang="ja-JP" sz="3200" dirty="0">
              <a:solidFill>
                <a:srgbClr val="FF0000"/>
              </a:solidFill>
            </a:endParaRPr>
          </a:p>
        </p:txBody>
      </p:sp>
      <p:sp>
        <p:nvSpPr>
          <p:cNvPr id="6" name="下矢印 5"/>
          <p:cNvSpPr/>
          <p:nvPr/>
        </p:nvSpPr>
        <p:spPr>
          <a:xfrm>
            <a:off x="3977584" y="4467461"/>
            <a:ext cx="1188132" cy="6840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50824" y="5229200"/>
            <a:ext cx="8782145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rgbClr val="008000"/>
                </a:solidFill>
              </a:rPr>
              <a:t>１０節点四面体</a:t>
            </a:r>
            <a:r>
              <a:rPr kumimoji="1" lang="en-US" altLang="ja-JP" sz="2800" dirty="0" smtClean="0">
                <a:solidFill>
                  <a:srgbClr val="008000"/>
                </a:solidFill>
              </a:rPr>
              <a:t>(T10)</a:t>
            </a:r>
            <a:r>
              <a:rPr kumimoji="1" lang="ja-JP" altLang="en-US" sz="2800" dirty="0" smtClean="0">
                <a:solidFill>
                  <a:srgbClr val="008000"/>
                </a:solidFill>
              </a:rPr>
              <a:t>要素</a:t>
            </a:r>
            <a:r>
              <a:rPr kumimoji="1" lang="ja-JP" altLang="en-US" sz="2800" dirty="0" smtClean="0"/>
              <a:t>なら</a:t>
            </a:r>
            <a:r>
              <a:rPr kumimoji="1" lang="en-US" altLang="ja-JP" sz="2800" dirty="0" smtClean="0"/>
              <a:t>CS-FEM</a:t>
            </a:r>
            <a:r>
              <a:rPr kumimoji="1" lang="ja-JP" altLang="en-US" sz="2800" dirty="0" smtClean="0"/>
              <a:t>を適用できるので，</a:t>
            </a:r>
            <a:r>
              <a:rPr kumimoji="1" lang="en-US" altLang="ja-JP" sz="2800" dirty="0" smtClean="0"/>
              <a:t/>
            </a:r>
            <a:br>
              <a:rPr kumimoji="1" lang="en-US" altLang="ja-JP" sz="2800" dirty="0" smtClean="0"/>
            </a:br>
            <a:r>
              <a:rPr kumimoji="1" lang="ja-JP" altLang="en-US" sz="2800" dirty="0" smtClean="0"/>
              <a:t>汎用</a:t>
            </a:r>
            <a:r>
              <a:rPr kumimoji="1" lang="en-US" altLang="ja-JP" sz="2800" dirty="0" smtClean="0"/>
              <a:t>FEM</a:t>
            </a:r>
            <a:r>
              <a:rPr kumimoji="1" lang="ja-JP" altLang="en-US" sz="2800" dirty="0" smtClean="0"/>
              <a:t>コードにも実装できる．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63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cmd2017-sfem-viscoelastic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デザインの設定">
      <a:majorFont>
        <a:latin typeface="MS PGothic"/>
        <a:ea typeface="MS PGothic"/>
        <a:cs typeface=""/>
      </a:majorFont>
      <a:minorFont>
        <a:latin typeface="MS PGothic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45747</TotalTime>
  <Words>1031</Words>
  <Application>Microsoft Office PowerPoint</Application>
  <PresentationFormat>画面に合わせる (4:3)</PresentationFormat>
  <Paragraphs>248</Paragraphs>
  <Slides>29</Slides>
  <Notes>15</Notes>
  <HiddenSlides>0</HiddenSlides>
  <MMClips>5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5" baseType="lpstr">
      <vt:lpstr>MS PGothic</vt:lpstr>
      <vt:lpstr>Arial</vt:lpstr>
      <vt:lpstr>Calibri</vt:lpstr>
      <vt:lpstr>Cambria Math</vt:lpstr>
      <vt:lpstr>Wingdings</vt:lpstr>
      <vt:lpstr>デザインの設定</vt:lpstr>
      <vt:lpstr>複雑形状を持つ微圧縮性材料の 大変形に対する10節点四面体要素を用いた要素内選択的平滑化有限要素法</vt:lpstr>
      <vt:lpstr>研究背景</vt:lpstr>
      <vt:lpstr>既存手法の問題点</vt:lpstr>
      <vt:lpstr>我々の従来手法（S-FEM-T4）</vt:lpstr>
      <vt:lpstr>研究目的</vt:lpstr>
      <vt:lpstr>PowerPoint プレゼンテーション</vt:lpstr>
      <vt:lpstr>Smoothed Finite Element Method (S-FEM)とは?</vt:lpstr>
      <vt:lpstr>ES-FEMの定式化概要</vt:lpstr>
      <vt:lpstr>一般的なS-FEMの課題</vt:lpstr>
      <vt:lpstr>PowerPoint プレゼンテーション</vt:lpstr>
      <vt:lpstr>１．T10要素のT4サブ要素への分割</vt:lpstr>
      <vt:lpstr>２．要素内歪み平滑（せん断成分）</vt:lpstr>
      <vt:lpstr>２．要素内歪み平滑（せん断歪み成分）</vt:lpstr>
      <vt:lpstr>３．要素内歪み平滑（体積歪み成分）</vt:lpstr>
      <vt:lpstr>提案手法の定式化の流れ</vt:lpstr>
      <vt:lpstr>PowerPoint プレゼンテーション</vt:lpstr>
      <vt:lpstr>超弾性1/8円柱のバレリング解析</vt:lpstr>
      <vt:lpstr>超弾性1/8円柱のバレリング解析</vt:lpstr>
      <vt:lpstr>超弾性1/8円柱のバレリング解析ｖ</vt:lpstr>
      <vt:lpstr>超弾性1/8円柱のバレリング解析</vt:lpstr>
      <vt:lpstr>超弾性1/8円柱のバレリング解析</vt:lpstr>
      <vt:lpstr>超弾性1/8円柱のバレリング解析</vt:lpstr>
      <vt:lpstr>超弾性1/8円柱のバレリング解析</vt:lpstr>
      <vt:lpstr>PowerPoint プレゼンテーション</vt:lpstr>
      <vt:lpstr>ABAQUS UELについて</vt:lpstr>
      <vt:lpstr>ABAQUS UELの例題解析結果</vt:lpstr>
      <vt:lpstr>ABAQUS UELの例題解析結果</vt:lpstr>
      <vt:lpstr>PowerPoint プレゼンテーション</vt:lpstr>
      <vt:lpstr>まとめ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cmd2017-sfem-viscoelastic</dc:title>
  <dc:creator>Yuki ONISHI</dc:creator>
  <cp:lastModifiedBy>yuki</cp:lastModifiedBy>
  <cp:revision>2177</cp:revision>
  <cp:lastPrinted>2012-03-06T10:21:50Z</cp:lastPrinted>
  <dcterms:created xsi:type="dcterms:W3CDTF">2007-11-22T18:02:40Z</dcterms:created>
  <dcterms:modified xsi:type="dcterms:W3CDTF">2018-06-14T09:02:31Z</dcterms:modified>
</cp:coreProperties>
</file>